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3"/>
  </p:notesMasterIdLst>
  <p:sldIdLst>
    <p:sldId id="256" r:id="rId2"/>
    <p:sldId id="257" r:id="rId3"/>
    <p:sldId id="270" r:id="rId4"/>
    <p:sldId id="272" r:id="rId5"/>
    <p:sldId id="271" r:id="rId6"/>
    <p:sldId id="273" r:id="rId7"/>
    <p:sldId id="262" r:id="rId8"/>
    <p:sldId id="260" r:id="rId9"/>
    <p:sldId id="274" r:id="rId10"/>
    <p:sldId id="275" r:id="rId11"/>
    <p:sldId id="284" r:id="rId12"/>
    <p:sldId id="285" r:id="rId13"/>
    <p:sldId id="301" r:id="rId14"/>
    <p:sldId id="302" r:id="rId15"/>
    <p:sldId id="303" r:id="rId16"/>
    <p:sldId id="304" r:id="rId17"/>
    <p:sldId id="305" r:id="rId18"/>
    <p:sldId id="306" r:id="rId19"/>
    <p:sldId id="307" r:id="rId20"/>
    <p:sldId id="299" r:id="rId21"/>
    <p:sldId id="277" r:id="rId22"/>
    <p:sldId id="278" r:id="rId23"/>
    <p:sldId id="279" r:id="rId24"/>
    <p:sldId id="280" r:id="rId25"/>
    <p:sldId id="281" r:id="rId26"/>
    <p:sldId id="282" r:id="rId27"/>
    <p:sldId id="283" r:id="rId28"/>
    <p:sldId id="286" r:id="rId29"/>
    <p:sldId id="287" r:id="rId30"/>
    <p:sldId id="276" r:id="rId31"/>
    <p:sldId id="288" r:id="rId32"/>
    <p:sldId id="289" r:id="rId33"/>
    <p:sldId id="290" r:id="rId34"/>
    <p:sldId id="291" r:id="rId35"/>
    <p:sldId id="292" r:id="rId36"/>
    <p:sldId id="293" r:id="rId37"/>
    <p:sldId id="294" r:id="rId38"/>
    <p:sldId id="295" r:id="rId39"/>
    <p:sldId id="296" r:id="rId40"/>
    <p:sldId id="297" r:id="rId41"/>
    <p:sldId id="298" r:id="rId42"/>
  </p:sldIdLst>
  <p:sldSz cx="9144000" cy="5143500" type="screen16x9"/>
  <p:notesSz cx="6858000" cy="9144000"/>
  <p:embeddedFontLst>
    <p:embeddedFont>
      <p:font typeface="Montserrat" panose="020B0604020202020204" charset="0"/>
      <p:regular r:id="rId44"/>
      <p:bold r:id="rId45"/>
      <p:italic r:id="rId46"/>
      <p:boldItalic r:id="rId47"/>
    </p:embeddedFont>
    <p:embeddedFont>
      <p:font typeface="Playfair Display" panose="020B0604020202020204" charset="0"/>
      <p:regular r:id="rId48"/>
      <p:bold r:id="rId49"/>
      <p:italic r:id="rId50"/>
      <p:boldItalic r:id="rId51"/>
    </p:embeddedFont>
    <p:embeddedFont>
      <p:font typeface="Raleway"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A22026-6E5E-4AD5-ADB9-F49AAFEF43B0}">
  <a:tblStyle styleId="{32A22026-6E5E-4AD5-ADB9-F49AAFEF43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87"/>
  </p:normalViewPr>
  <p:slideViewPr>
    <p:cSldViewPr snapToGrid="0" snapToObjects="1">
      <p:cViewPr varScale="1">
        <p:scale>
          <a:sx n="95" d="100"/>
          <a:sy n="95" d="100"/>
        </p:scale>
        <p:origin x="6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744949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e147eb97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0e147eb97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938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78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09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54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27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449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93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43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184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4327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94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e147eb9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e147eb9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e147eb9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e147eb9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753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337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17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82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064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675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841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13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587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82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0e147eb97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0e147eb97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160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e147eb9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e147eb9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237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e147eb9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e147eb9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398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00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046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70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773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282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58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621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53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0e147eb97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0e147eb97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555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e147eb9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e147eb9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594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e147eb9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e147eb9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59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0e147eb97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0e147eb97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96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0e147eb97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0e147eb97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039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e147eb9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e147eb9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80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e147eb9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e147eb97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92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a:t>
            </a:fld>
            <a:endParaRPr/>
          </a:p>
        </p:txBody>
      </p:sp>
      <p:pic>
        <p:nvPicPr>
          <p:cNvPr id="55" name="Google Shape;55;p13"/>
          <p:cNvPicPr preferRelativeResize="0"/>
          <p:nvPr/>
        </p:nvPicPr>
        <p:blipFill rotWithShape="1">
          <a:blip r:embed="rId3">
            <a:alphaModFix/>
          </a:blip>
          <a:srcRect r="11197"/>
          <a:stretch/>
        </p:blipFill>
        <p:spPr>
          <a:xfrm>
            <a:off x="0" y="0"/>
            <a:ext cx="9135430" cy="5143500"/>
          </a:xfrm>
          <a:prstGeom prst="rect">
            <a:avLst/>
          </a:prstGeom>
          <a:noFill/>
          <a:ln>
            <a:noFill/>
          </a:ln>
        </p:spPr>
      </p:pic>
      <p:sp>
        <p:nvSpPr>
          <p:cNvPr id="56" name="Google Shape;56;p13"/>
          <p:cNvSpPr txBox="1">
            <a:spLocks noGrp="1"/>
          </p:cNvSpPr>
          <p:nvPr>
            <p:ph type="ctrTitle" idx="4294967295"/>
          </p:nvPr>
        </p:nvSpPr>
        <p:spPr>
          <a:xfrm>
            <a:off x="-8570" y="0"/>
            <a:ext cx="9144000" cy="12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400" b="1" dirty="0" err="1">
                <a:solidFill>
                  <a:srgbClr val="0000FF"/>
                </a:solidFill>
                <a:highlight>
                  <a:srgbClr val="FFFFFF"/>
                </a:highlight>
                <a:latin typeface="Raleway"/>
                <a:ea typeface="Raleway"/>
                <a:cs typeface="Raleway"/>
                <a:sym typeface="Raleway"/>
              </a:rPr>
              <a:t>Covid</a:t>
            </a:r>
            <a:r>
              <a:rPr lang="en-GB" sz="4400" b="1" dirty="0">
                <a:solidFill>
                  <a:srgbClr val="0000FF"/>
                </a:solidFill>
                <a:highlight>
                  <a:srgbClr val="FFFFFF"/>
                </a:highlight>
                <a:latin typeface="Raleway"/>
                <a:ea typeface="Raleway"/>
                <a:cs typeface="Raleway"/>
                <a:sym typeface="Raleway"/>
              </a:rPr>
              <a:t> 19 e </a:t>
            </a:r>
            <a:r>
              <a:rPr lang="en-GB" sz="4400" b="1" dirty="0" err="1">
                <a:solidFill>
                  <a:srgbClr val="0000FF"/>
                </a:solidFill>
                <a:highlight>
                  <a:srgbClr val="FFFFFF"/>
                </a:highlight>
                <a:latin typeface="Raleway"/>
                <a:ea typeface="Raleway"/>
                <a:cs typeface="Raleway"/>
                <a:sym typeface="Raleway"/>
              </a:rPr>
              <a:t>diritto</a:t>
            </a:r>
            <a:r>
              <a:rPr lang="en-GB" sz="4400" b="1" dirty="0">
                <a:solidFill>
                  <a:srgbClr val="0000FF"/>
                </a:solidFill>
                <a:highlight>
                  <a:srgbClr val="FFFFFF"/>
                </a:highlight>
                <a:latin typeface="Raleway"/>
                <a:ea typeface="Raleway"/>
                <a:cs typeface="Raleway"/>
                <a:sym typeface="Raleway"/>
              </a:rPr>
              <a:t> del </a:t>
            </a:r>
            <a:r>
              <a:rPr lang="en-GB" sz="4400" b="1" dirty="0" err="1">
                <a:solidFill>
                  <a:srgbClr val="0000FF"/>
                </a:solidFill>
                <a:highlight>
                  <a:srgbClr val="FFFFFF"/>
                </a:highlight>
                <a:latin typeface="Raleway"/>
                <a:ea typeface="Raleway"/>
                <a:cs typeface="Raleway"/>
                <a:sym typeface="Raleway"/>
              </a:rPr>
              <a:t>lavoro</a:t>
            </a:r>
            <a:r>
              <a:rPr lang="en-GB" sz="4400" b="1" dirty="0">
                <a:solidFill>
                  <a:srgbClr val="0000FF"/>
                </a:solidFill>
                <a:highlight>
                  <a:srgbClr val="FFFFFF"/>
                </a:highlight>
                <a:latin typeface="Raleway"/>
                <a:ea typeface="Raleway"/>
                <a:cs typeface="Raleway"/>
                <a:sym typeface="Raleway"/>
              </a:rPr>
              <a:t>: </a:t>
            </a:r>
            <a:r>
              <a:rPr lang="en-GB" sz="4400" b="1" dirty="0" err="1">
                <a:solidFill>
                  <a:srgbClr val="0000FF"/>
                </a:solidFill>
                <a:highlight>
                  <a:srgbClr val="FFFFFF"/>
                </a:highlight>
                <a:latin typeface="Raleway"/>
                <a:ea typeface="Raleway"/>
                <a:cs typeface="Raleway"/>
                <a:sym typeface="Raleway"/>
              </a:rPr>
              <a:t>un’analisi</a:t>
            </a:r>
            <a:r>
              <a:rPr lang="en-GB" sz="4400" b="1" dirty="0">
                <a:solidFill>
                  <a:srgbClr val="0000FF"/>
                </a:solidFill>
                <a:highlight>
                  <a:srgbClr val="FFFFFF"/>
                </a:highlight>
                <a:latin typeface="Raleway"/>
                <a:ea typeface="Raleway"/>
                <a:cs typeface="Raleway"/>
                <a:sym typeface="Raleway"/>
              </a:rPr>
              <a:t> </a:t>
            </a:r>
            <a:r>
              <a:rPr lang="en-GB" sz="4400" b="1" dirty="0" err="1">
                <a:solidFill>
                  <a:srgbClr val="0000FF"/>
                </a:solidFill>
                <a:highlight>
                  <a:srgbClr val="FFFFFF"/>
                </a:highlight>
                <a:latin typeface="Raleway"/>
                <a:ea typeface="Raleway"/>
                <a:cs typeface="Raleway"/>
                <a:sym typeface="Raleway"/>
              </a:rPr>
              <a:t>comparata</a:t>
            </a:r>
            <a:r>
              <a:rPr lang="en-GB" sz="4400" b="1" dirty="0">
                <a:solidFill>
                  <a:srgbClr val="0000FF"/>
                </a:solidFill>
                <a:highlight>
                  <a:srgbClr val="FFFFFF"/>
                </a:highlight>
                <a:latin typeface="Raleway"/>
                <a:ea typeface="Raleway"/>
                <a:cs typeface="Raleway"/>
                <a:sym typeface="Raleway"/>
              </a:rPr>
              <a:t> </a:t>
            </a:r>
            <a:r>
              <a:rPr lang="en-GB" sz="4400" b="1" dirty="0" err="1">
                <a:solidFill>
                  <a:srgbClr val="0000FF"/>
                </a:solidFill>
                <a:highlight>
                  <a:srgbClr val="FFFFFF"/>
                </a:highlight>
                <a:latin typeface="Raleway"/>
                <a:ea typeface="Raleway"/>
                <a:cs typeface="Raleway"/>
                <a:sym typeface="Raleway"/>
              </a:rPr>
              <a:t>tra</a:t>
            </a:r>
            <a:r>
              <a:rPr lang="en-GB" sz="4400" b="1" dirty="0">
                <a:solidFill>
                  <a:srgbClr val="0000FF"/>
                </a:solidFill>
                <a:highlight>
                  <a:srgbClr val="FFFFFF"/>
                </a:highlight>
                <a:latin typeface="Raleway"/>
                <a:ea typeface="Raleway"/>
                <a:cs typeface="Raleway"/>
                <a:sym typeface="Raleway"/>
              </a:rPr>
              <a:t> </a:t>
            </a:r>
            <a:r>
              <a:rPr lang="en-GB" sz="4400" b="1" dirty="0" err="1">
                <a:solidFill>
                  <a:srgbClr val="0000FF"/>
                </a:solidFill>
                <a:highlight>
                  <a:srgbClr val="FFFFFF"/>
                </a:highlight>
                <a:latin typeface="Raleway"/>
                <a:ea typeface="Raleway"/>
                <a:cs typeface="Raleway"/>
                <a:sym typeface="Raleway"/>
              </a:rPr>
              <a:t>alcuni</a:t>
            </a:r>
            <a:r>
              <a:rPr lang="en-GB" sz="4400" b="1" dirty="0">
                <a:solidFill>
                  <a:srgbClr val="0000FF"/>
                </a:solidFill>
                <a:highlight>
                  <a:srgbClr val="FFFFFF"/>
                </a:highlight>
                <a:latin typeface="Raleway"/>
                <a:ea typeface="Raleway"/>
                <a:cs typeface="Raleway"/>
                <a:sym typeface="Raleway"/>
              </a:rPr>
              <a:t> </a:t>
            </a:r>
            <a:r>
              <a:rPr lang="en-GB" sz="4400" b="1" dirty="0" err="1">
                <a:solidFill>
                  <a:srgbClr val="0000FF"/>
                </a:solidFill>
                <a:highlight>
                  <a:srgbClr val="FFFFFF"/>
                </a:highlight>
                <a:latin typeface="Raleway"/>
                <a:ea typeface="Raleway"/>
                <a:cs typeface="Raleway"/>
                <a:sym typeface="Raleway"/>
              </a:rPr>
              <a:t>paesi</a:t>
            </a:r>
            <a:r>
              <a:rPr lang="en-GB" sz="4400" b="1" dirty="0">
                <a:solidFill>
                  <a:srgbClr val="0000FF"/>
                </a:solidFill>
                <a:highlight>
                  <a:srgbClr val="FFFFFF"/>
                </a:highlight>
                <a:latin typeface="Raleway"/>
                <a:ea typeface="Raleway"/>
                <a:cs typeface="Raleway"/>
                <a:sym typeface="Raleway"/>
              </a:rPr>
              <a:t> </a:t>
            </a:r>
            <a:r>
              <a:rPr lang="en-GB" sz="4400" b="1" dirty="0" err="1">
                <a:solidFill>
                  <a:srgbClr val="0000FF"/>
                </a:solidFill>
                <a:highlight>
                  <a:srgbClr val="FFFFFF"/>
                </a:highlight>
                <a:latin typeface="Raleway"/>
                <a:ea typeface="Raleway"/>
                <a:cs typeface="Raleway"/>
                <a:sym typeface="Raleway"/>
              </a:rPr>
              <a:t>dell’UE</a:t>
            </a:r>
            <a:r>
              <a:rPr lang="en-GB" sz="4800" b="1" dirty="0">
                <a:solidFill>
                  <a:srgbClr val="0000FF"/>
                </a:solidFill>
                <a:highlight>
                  <a:srgbClr val="FFFFFF"/>
                </a:highlight>
                <a:latin typeface="Raleway"/>
                <a:ea typeface="Raleway"/>
                <a:cs typeface="Raleway"/>
                <a:sym typeface="Raleway"/>
              </a:rPr>
              <a:t/>
            </a:r>
            <a:br>
              <a:rPr lang="en-GB" sz="4800" b="1" dirty="0">
                <a:solidFill>
                  <a:srgbClr val="0000FF"/>
                </a:solidFill>
                <a:highlight>
                  <a:srgbClr val="FFFFFF"/>
                </a:highlight>
                <a:latin typeface="Raleway"/>
                <a:ea typeface="Raleway"/>
                <a:cs typeface="Raleway"/>
                <a:sym typeface="Raleway"/>
              </a:rPr>
            </a:br>
            <a:r>
              <a:rPr lang="en-GB" sz="4800" b="1" dirty="0">
                <a:solidFill>
                  <a:srgbClr val="0000FF"/>
                </a:solidFill>
                <a:highlight>
                  <a:srgbClr val="FFFFFF"/>
                </a:highlight>
                <a:latin typeface="Raleway"/>
                <a:ea typeface="Raleway"/>
                <a:cs typeface="Raleway"/>
                <a:sym typeface="Raleway"/>
              </a:rPr>
              <a:t/>
            </a:r>
            <a:br>
              <a:rPr lang="en-GB" sz="4800" b="1" dirty="0">
                <a:solidFill>
                  <a:srgbClr val="0000FF"/>
                </a:solidFill>
                <a:highlight>
                  <a:srgbClr val="FFFFFF"/>
                </a:highlight>
                <a:latin typeface="Raleway"/>
                <a:ea typeface="Raleway"/>
                <a:cs typeface="Raleway"/>
                <a:sym typeface="Raleway"/>
              </a:rPr>
            </a:br>
            <a:r>
              <a:rPr lang="en-GB" sz="4800" b="1" dirty="0">
                <a:solidFill>
                  <a:srgbClr val="0000FF"/>
                </a:solidFill>
                <a:highlight>
                  <a:srgbClr val="FFFFFF"/>
                </a:highlight>
                <a:latin typeface="Raleway"/>
                <a:ea typeface="Raleway"/>
                <a:cs typeface="Raleway"/>
                <a:sym typeface="Raleway"/>
              </a:rPr>
              <a:t/>
            </a:r>
            <a:br>
              <a:rPr lang="en-GB" sz="4800" b="1" dirty="0">
                <a:solidFill>
                  <a:srgbClr val="0000FF"/>
                </a:solidFill>
                <a:highlight>
                  <a:srgbClr val="FFFFFF"/>
                </a:highlight>
                <a:latin typeface="Raleway"/>
                <a:ea typeface="Raleway"/>
                <a:cs typeface="Raleway"/>
                <a:sym typeface="Raleway"/>
              </a:rPr>
            </a:br>
            <a:r>
              <a:rPr lang="en-GB" sz="4800" b="1" dirty="0">
                <a:solidFill>
                  <a:srgbClr val="0000FF"/>
                </a:solidFill>
                <a:highlight>
                  <a:srgbClr val="FFFFFF"/>
                </a:highlight>
                <a:latin typeface="Raleway"/>
                <a:ea typeface="Raleway"/>
                <a:cs typeface="Raleway"/>
                <a:sym typeface="Raleway"/>
              </a:rPr>
              <a:t/>
            </a:r>
            <a:br>
              <a:rPr lang="en-GB" sz="4800" b="1" dirty="0">
                <a:solidFill>
                  <a:srgbClr val="0000FF"/>
                </a:solidFill>
                <a:highlight>
                  <a:srgbClr val="FFFFFF"/>
                </a:highlight>
                <a:latin typeface="Raleway"/>
                <a:ea typeface="Raleway"/>
                <a:cs typeface="Raleway"/>
                <a:sym typeface="Raleway"/>
              </a:rPr>
            </a:br>
            <a:r>
              <a:rPr lang="en-GB" sz="2400" dirty="0">
                <a:solidFill>
                  <a:srgbClr val="0000FF"/>
                </a:solidFill>
                <a:highlight>
                  <a:srgbClr val="FFFFFF"/>
                </a:highlight>
                <a:latin typeface="Raleway"/>
                <a:ea typeface="Raleway"/>
                <a:cs typeface="Raleway"/>
                <a:sym typeface="Raleway"/>
              </a:rPr>
              <a:t>Elena </a:t>
            </a:r>
            <a:r>
              <a:rPr lang="en-GB" sz="2400" dirty="0" err="1">
                <a:solidFill>
                  <a:srgbClr val="0000FF"/>
                </a:solidFill>
                <a:highlight>
                  <a:srgbClr val="FFFFFF"/>
                </a:highlight>
                <a:latin typeface="Raleway"/>
                <a:ea typeface="Raleway"/>
                <a:cs typeface="Raleway"/>
                <a:sym typeface="Raleway"/>
              </a:rPr>
              <a:t>Gramano</a:t>
            </a:r>
            <a:r>
              <a:rPr lang="en-GB" sz="2400" dirty="0">
                <a:solidFill>
                  <a:srgbClr val="0000FF"/>
                </a:solidFill>
                <a:highlight>
                  <a:srgbClr val="FFFFFF"/>
                </a:highlight>
                <a:latin typeface="Raleway"/>
                <a:ea typeface="Raleway"/>
                <a:cs typeface="Raleway"/>
                <a:sym typeface="Raleway"/>
              </a:rPr>
              <a:t/>
            </a:r>
            <a:br>
              <a:rPr lang="en-GB" sz="2400" dirty="0">
                <a:solidFill>
                  <a:srgbClr val="0000FF"/>
                </a:solidFill>
                <a:highlight>
                  <a:srgbClr val="FFFFFF"/>
                </a:highlight>
                <a:latin typeface="Raleway"/>
                <a:ea typeface="Raleway"/>
                <a:cs typeface="Raleway"/>
                <a:sym typeface="Raleway"/>
              </a:rPr>
            </a:br>
            <a:r>
              <a:rPr lang="en-GB" sz="2400" dirty="0" err="1">
                <a:solidFill>
                  <a:srgbClr val="0000FF"/>
                </a:solidFill>
                <a:highlight>
                  <a:srgbClr val="FFFFFF"/>
                </a:highlight>
                <a:latin typeface="Raleway"/>
                <a:ea typeface="Raleway"/>
                <a:cs typeface="Raleway"/>
                <a:sym typeface="Raleway"/>
              </a:rPr>
              <a:t>Università</a:t>
            </a:r>
            <a:r>
              <a:rPr lang="en-GB" sz="2400" dirty="0">
                <a:solidFill>
                  <a:srgbClr val="0000FF"/>
                </a:solidFill>
                <a:highlight>
                  <a:srgbClr val="FFFFFF"/>
                </a:highlight>
                <a:latin typeface="Raleway"/>
                <a:ea typeface="Raleway"/>
                <a:cs typeface="Raleway"/>
                <a:sym typeface="Raleway"/>
              </a:rPr>
              <a:t> </a:t>
            </a:r>
            <a:r>
              <a:rPr lang="en-GB" sz="2400" dirty="0" err="1">
                <a:solidFill>
                  <a:srgbClr val="0000FF"/>
                </a:solidFill>
                <a:highlight>
                  <a:srgbClr val="FFFFFF"/>
                </a:highlight>
                <a:latin typeface="Raleway"/>
                <a:ea typeface="Raleway"/>
                <a:cs typeface="Raleway"/>
                <a:sym typeface="Raleway"/>
              </a:rPr>
              <a:t>degli</a:t>
            </a:r>
            <a:r>
              <a:rPr lang="en-GB" sz="2400" dirty="0">
                <a:solidFill>
                  <a:srgbClr val="0000FF"/>
                </a:solidFill>
                <a:highlight>
                  <a:srgbClr val="FFFFFF"/>
                </a:highlight>
                <a:latin typeface="Raleway"/>
                <a:ea typeface="Raleway"/>
                <a:cs typeface="Raleway"/>
                <a:sym typeface="Raleway"/>
              </a:rPr>
              <a:t> </a:t>
            </a:r>
            <a:r>
              <a:rPr lang="en-GB" sz="2400" dirty="0" err="1">
                <a:solidFill>
                  <a:srgbClr val="0000FF"/>
                </a:solidFill>
                <a:highlight>
                  <a:srgbClr val="FFFFFF"/>
                </a:highlight>
                <a:latin typeface="Raleway"/>
                <a:ea typeface="Raleway"/>
                <a:cs typeface="Raleway"/>
                <a:sym typeface="Raleway"/>
              </a:rPr>
              <a:t>Studi</a:t>
            </a:r>
            <a:r>
              <a:rPr lang="en-GB" sz="2400" dirty="0">
                <a:solidFill>
                  <a:srgbClr val="0000FF"/>
                </a:solidFill>
                <a:highlight>
                  <a:srgbClr val="FFFFFF"/>
                </a:highlight>
                <a:latin typeface="Raleway"/>
                <a:ea typeface="Raleway"/>
                <a:cs typeface="Raleway"/>
                <a:sym typeface="Raleway"/>
              </a:rPr>
              <a:t> Roma Tre</a:t>
            </a:r>
            <a:endParaRPr lang="en-GB" sz="2400" i="1" dirty="0">
              <a:solidFill>
                <a:srgbClr val="0000FF"/>
              </a:solidFill>
              <a:latin typeface="Raleway"/>
              <a:ea typeface="Raleway"/>
              <a:cs typeface="Raleway"/>
              <a:sym typeface="Raleway"/>
            </a:endParaRPr>
          </a:p>
          <a:p>
            <a:pPr marL="0" lvl="0" indent="0" algn="ctr" rtl="0">
              <a:spcBef>
                <a:spcPts val="1000"/>
              </a:spcBef>
              <a:spcAft>
                <a:spcPts val="0"/>
              </a:spcAft>
              <a:buNone/>
            </a:pPr>
            <a:endParaRPr sz="3000" b="1" dirty="0">
              <a:solidFill>
                <a:srgbClr val="000000"/>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78617" y="515981"/>
            <a:ext cx="8520600" cy="3416400"/>
          </a:xfrm>
          <a:prstGeom prst="rect">
            <a:avLst/>
          </a:prstGeom>
        </p:spPr>
        <p:txBody>
          <a:bodyPr spcFirstLastPara="1" wrap="square" lIns="91425" tIns="91425" rIns="91425" bIns="91425" anchor="t" anchorCtr="0">
            <a:noAutofit/>
          </a:bodyPr>
          <a:lstStyle/>
          <a:p>
            <a:pPr marL="114300" indent="0" algn="just">
              <a:buNone/>
            </a:pPr>
            <a:endParaRPr lang="it-IT" dirty="0">
              <a:solidFill>
                <a:schemeClr val="tx1"/>
              </a:solidFill>
            </a:endParaRPr>
          </a:p>
          <a:p>
            <a:pPr algn="just"/>
            <a:r>
              <a:rPr lang="it-IT" dirty="0">
                <a:solidFill>
                  <a:schemeClr val="tx1"/>
                </a:solidFill>
              </a:rPr>
              <a:t>Il 14 marzo il governo spagnolo ha dichiarato lo stato di emergenza (articolo 116 della Costituzione spagnola) </a:t>
            </a:r>
            <a:r>
              <a:rPr lang="it-IT" dirty="0">
                <a:solidFill>
                  <a:schemeClr val="tx1"/>
                </a:solidFill>
                <a:sym typeface="Wingdings" pitchFamily="2" charset="2"/>
              </a:rPr>
              <a:t> sospensione di </a:t>
            </a:r>
            <a:r>
              <a:rPr lang="it-IT" dirty="0">
                <a:solidFill>
                  <a:schemeClr val="tx1"/>
                </a:solidFill>
              </a:rPr>
              <a:t>tutte le attività ricreative, culturali, sportive e commerciali, educative che si svolgono in loco. </a:t>
            </a:r>
          </a:p>
          <a:p>
            <a:pPr algn="just"/>
            <a:r>
              <a:rPr lang="it-IT" dirty="0">
                <a:solidFill>
                  <a:schemeClr val="tx1"/>
                </a:solidFill>
              </a:rPr>
              <a:t>Il 30 marzo, con l'aggravarsi della crisi sanitaria, sospensione di tutte le attività non essenziali. </a:t>
            </a:r>
          </a:p>
          <a:p>
            <a:pPr algn="just"/>
            <a:r>
              <a:rPr lang="it-IT" dirty="0">
                <a:solidFill>
                  <a:schemeClr val="tx1"/>
                </a:solidFill>
              </a:rPr>
              <a:t>Con il miglioramento della crisi sanitaria, il 28 aprile il Governo ha pubblicato un piano per la riattivazione delle attività in Spagna che ha previsto un progressivo ritorno alla normale attività in 4 fasi.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10</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Spagna</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211571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78617" y="515981"/>
            <a:ext cx="8520600" cy="3416400"/>
          </a:xfrm>
          <a:prstGeom prst="rect">
            <a:avLst/>
          </a:prstGeom>
        </p:spPr>
        <p:txBody>
          <a:bodyPr spcFirstLastPara="1" wrap="square" lIns="91425" tIns="91425" rIns="91425" bIns="91425" anchor="t" anchorCtr="0">
            <a:noAutofit/>
          </a:bodyPr>
          <a:lstStyle/>
          <a:p>
            <a:pPr algn="just"/>
            <a:endParaRPr lang="it-IT" dirty="0">
              <a:solidFill>
                <a:schemeClr val="tx1"/>
              </a:solidFill>
            </a:endParaRPr>
          </a:p>
          <a:p>
            <a:pPr marL="114300" indent="0" algn="just">
              <a:buNone/>
            </a:pPr>
            <a:r>
              <a:rPr lang="it-IT" i="1" dirty="0">
                <a:solidFill>
                  <a:schemeClr val="tx1"/>
                </a:solidFill>
              </a:rPr>
              <a:t>Norme sul licenziamento e sulla sospensione dei contratti</a:t>
            </a:r>
            <a:r>
              <a:rPr lang="it-IT" dirty="0">
                <a:solidFill>
                  <a:schemeClr val="tx1"/>
                </a:solidFill>
              </a:rPr>
              <a:t>:</a:t>
            </a:r>
          </a:p>
          <a:p>
            <a:pPr algn="just"/>
            <a:r>
              <a:rPr lang="it-IT" dirty="0">
                <a:solidFill>
                  <a:schemeClr val="tx1"/>
                </a:solidFill>
              </a:rPr>
              <a:t>l'alleggerimento delle condizioni di sospensione dei contratti (ERTE) </a:t>
            </a:r>
          </a:p>
          <a:p>
            <a:pPr algn="just"/>
            <a:r>
              <a:rPr lang="it-IT" dirty="0">
                <a:solidFill>
                  <a:schemeClr val="tx1"/>
                </a:solidFill>
              </a:rPr>
              <a:t>il divieto di alcuni tipi di licenziamenti.  </a:t>
            </a:r>
          </a:p>
          <a:p>
            <a:pPr marL="114300" indent="0" algn="just">
              <a:buNone/>
            </a:pPr>
            <a:endParaRPr lang="it-IT" dirty="0">
              <a:solidFill>
                <a:schemeClr val="tx1"/>
              </a:solidFill>
            </a:endParaRPr>
          </a:p>
          <a:p>
            <a:pPr marL="114300" indent="0" algn="just">
              <a:buNone/>
            </a:pPr>
            <a:r>
              <a:rPr lang="it-IT" i="1" dirty="0">
                <a:solidFill>
                  <a:schemeClr val="tx1"/>
                </a:solidFill>
              </a:rPr>
              <a:t>Lavoratori autonomi:</a:t>
            </a:r>
          </a:p>
          <a:p>
            <a:pPr algn="just"/>
            <a:r>
              <a:rPr lang="it-IT" dirty="0">
                <a:solidFill>
                  <a:schemeClr val="tx1"/>
                </a:solidFill>
              </a:rPr>
              <a:t>la moratoria sugli obblighi di pagamento alla previdenza sociale per i lavoratori autonomi;</a:t>
            </a:r>
          </a:p>
          <a:p>
            <a:pPr algn="just"/>
            <a:r>
              <a:rPr lang="it-IT" dirty="0">
                <a:solidFill>
                  <a:schemeClr val="tx1"/>
                </a:solidFill>
              </a:rPr>
              <a:t>migliori condizioni nelle prestazioni che i lavoratori autonomi ricevono in caso di cessazione dell'attività;</a:t>
            </a:r>
          </a:p>
          <a:p>
            <a:pPr algn="just"/>
            <a:r>
              <a:rPr lang="it-IT" dirty="0">
                <a:solidFill>
                  <a:schemeClr val="tx1"/>
                </a:solidFill>
              </a:rPr>
              <a:t>facilitazione dell’accesso al credito e alla liquidità.  </a:t>
            </a:r>
          </a:p>
          <a:p>
            <a:pPr marL="114300" indent="0" algn="just">
              <a:buNone/>
            </a:pPr>
            <a:r>
              <a:rPr lang="it-IT" dirty="0">
                <a:solidFill>
                  <a:schemeClr val="tx1"/>
                </a:solidFill>
              </a:rPr>
              <a:t>+ Sussidio straordinario per i lavoratori domestici e sussidio straordinario per i lavoratori temporanei non coperti da ERTE.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11</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Spagna</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248331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78617" y="515981"/>
            <a:ext cx="8520600" cy="3416400"/>
          </a:xfrm>
          <a:prstGeom prst="rect">
            <a:avLst/>
          </a:prstGeom>
        </p:spPr>
        <p:txBody>
          <a:bodyPr spcFirstLastPara="1" wrap="square" lIns="91425" tIns="91425" rIns="91425" bIns="91425" anchor="t" anchorCtr="0">
            <a:noAutofit/>
          </a:bodyPr>
          <a:lstStyle/>
          <a:p>
            <a:pPr marL="114300" indent="0" algn="just">
              <a:buNone/>
            </a:pPr>
            <a:endParaRPr lang="it-IT" dirty="0">
              <a:solidFill>
                <a:schemeClr val="tx1"/>
              </a:solidFill>
            </a:endParaRPr>
          </a:p>
          <a:p>
            <a:pPr algn="just"/>
            <a:r>
              <a:rPr lang="it-IT" dirty="0">
                <a:solidFill>
                  <a:schemeClr val="tx1"/>
                </a:solidFill>
              </a:rPr>
              <a:t>Norma speciale: qualsiasi lavoratore che si trovi in una situazione di isolamento, malattia o restrizione di movimento dovuta alla COVID-19 è trattato dal punto di vista della sicurezza sociale come assimilato ad un lavoratore che ha subito un infortunio sul lavoro </a:t>
            </a:r>
            <a:r>
              <a:rPr lang="it-IT" dirty="0">
                <a:solidFill>
                  <a:schemeClr val="tx1"/>
                </a:solidFill>
                <a:sym typeface="Wingdings" pitchFamily="2" charset="2"/>
              </a:rPr>
              <a:t> </a:t>
            </a:r>
            <a:r>
              <a:rPr lang="it-IT" dirty="0">
                <a:solidFill>
                  <a:schemeClr val="tx1"/>
                </a:solidFill>
              </a:rPr>
              <a:t>diritto ad una prestazione di sicurezza sociale pari a quella prevista in caso di infortunio sul lavoro. </a:t>
            </a:r>
          </a:p>
          <a:p>
            <a:pPr algn="just"/>
            <a:r>
              <a:rPr lang="it-IT" dirty="0">
                <a:solidFill>
                  <a:schemeClr val="tx1"/>
                </a:solidFill>
              </a:rPr>
              <a:t>i lavoratori il cui contratto è stato terminato durante il periodo di prova (solo per quelli dopo il 9 marzo 2020) e i lavoratori che hanno receduto unilateralmente dal loro contratto perché stavano per iniziare un nuovo contratto che non è mai iniziato a causa della crisi COVID-19 </a:t>
            </a:r>
            <a:r>
              <a:rPr lang="it-IT" dirty="0">
                <a:solidFill>
                  <a:schemeClr val="tx1"/>
                </a:solidFill>
                <a:sym typeface="Wingdings" pitchFamily="2" charset="2"/>
              </a:rPr>
              <a:t> </a:t>
            </a:r>
            <a:r>
              <a:rPr lang="it-IT" dirty="0">
                <a:solidFill>
                  <a:schemeClr val="tx1"/>
                </a:solidFill>
              </a:rPr>
              <a:t>accesso all'indennità di disoccupazione.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12</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Spagna</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339161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78617" y="515981"/>
            <a:ext cx="8520600" cy="3416400"/>
          </a:xfrm>
          <a:prstGeom prst="rect">
            <a:avLst/>
          </a:prstGeom>
        </p:spPr>
        <p:txBody>
          <a:bodyPr spcFirstLastPara="1" wrap="square" lIns="91425" tIns="91425" rIns="91425" bIns="91425" anchor="t" anchorCtr="0">
            <a:noAutofit/>
          </a:bodyPr>
          <a:lstStyle/>
          <a:p>
            <a:pPr marL="114300" indent="0" algn="just">
              <a:buNone/>
            </a:pPr>
            <a:endParaRPr lang="it-IT" dirty="0">
              <a:solidFill>
                <a:schemeClr val="tx1"/>
              </a:solidFill>
            </a:endParaRPr>
          </a:p>
          <a:p>
            <a:pPr marL="114300" indent="0" algn="just">
              <a:buNone/>
            </a:pPr>
            <a:r>
              <a:rPr lang="it-IT" i="1" dirty="0">
                <a:solidFill>
                  <a:schemeClr val="tx1"/>
                </a:solidFill>
              </a:rPr>
              <a:t>Integrazioni salariali temporanee</a:t>
            </a:r>
          </a:p>
          <a:p>
            <a:pPr algn="just"/>
            <a:r>
              <a:rPr lang="it-IT" dirty="0">
                <a:solidFill>
                  <a:schemeClr val="tx1"/>
                </a:solidFill>
              </a:rPr>
              <a:t>Il Regno Unito ha messo a disposizione un sussidio salariale temporaneo, il 'Coronavirus Job </a:t>
            </a:r>
            <a:r>
              <a:rPr lang="it-IT" dirty="0" err="1">
                <a:solidFill>
                  <a:schemeClr val="tx1"/>
                </a:solidFill>
              </a:rPr>
              <a:t>Retention</a:t>
            </a:r>
            <a:r>
              <a:rPr lang="it-IT" dirty="0">
                <a:solidFill>
                  <a:schemeClr val="tx1"/>
                </a:solidFill>
              </a:rPr>
              <a:t> </a:t>
            </a:r>
            <a:r>
              <a:rPr lang="it-IT" dirty="0" err="1">
                <a:solidFill>
                  <a:schemeClr val="tx1"/>
                </a:solidFill>
              </a:rPr>
              <a:t>Scheme</a:t>
            </a:r>
            <a:r>
              <a:rPr lang="it-IT" dirty="0">
                <a:solidFill>
                  <a:schemeClr val="tx1"/>
                </a:solidFill>
              </a:rPr>
              <a:t>' (CJRS), che garantisce il '</a:t>
            </a:r>
            <a:r>
              <a:rPr lang="it-IT" dirty="0" err="1">
                <a:solidFill>
                  <a:schemeClr val="tx1"/>
                </a:solidFill>
              </a:rPr>
              <a:t>temporary</a:t>
            </a:r>
            <a:r>
              <a:rPr lang="it-IT" dirty="0">
                <a:solidFill>
                  <a:schemeClr val="tx1"/>
                </a:solidFill>
              </a:rPr>
              <a:t> job </a:t>
            </a:r>
            <a:r>
              <a:rPr lang="it-IT" dirty="0" err="1">
                <a:solidFill>
                  <a:schemeClr val="tx1"/>
                </a:solidFill>
              </a:rPr>
              <a:t>retention</a:t>
            </a:r>
            <a:r>
              <a:rPr lang="it-IT" dirty="0">
                <a:solidFill>
                  <a:schemeClr val="tx1"/>
                </a:solidFill>
              </a:rPr>
              <a:t> </a:t>
            </a:r>
            <a:r>
              <a:rPr lang="it-IT" dirty="0" err="1">
                <a:solidFill>
                  <a:schemeClr val="tx1"/>
                </a:solidFill>
              </a:rPr>
              <a:t>scheme</a:t>
            </a:r>
            <a:r>
              <a:rPr lang="it-IT" dirty="0">
                <a:solidFill>
                  <a:schemeClr val="tx1"/>
                </a:solidFill>
              </a:rPr>
              <a:t>', in forza del quale il governo corrisponde ai datori di lavoro circa l'80% del salario mensile dei dipendenti che vengono mantenuti in servizio (purché siano soddisfatte determinate condizioni).  </a:t>
            </a:r>
          </a:p>
          <a:p>
            <a:pPr marL="114300" indent="0" algn="just">
              <a:buNone/>
            </a:pPr>
            <a:r>
              <a:rPr lang="it-IT" i="1" dirty="0">
                <a:solidFill>
                  <a:schemeClr val="tx1"/>
                </a:solidFill>
              </a:rPr>
              <a:t>Stipendio per malattia</a:t>
            </a:r>
          </a:p>
          <a:p>
            <a:pPr algn="just"/>
            <a:r>
              <a:rPr lang="it-IT" dirty="0">
                <a:solidFill>
                  <a:schemeClr val="tx1"/>
                </a:solidFill>
              </a:rPr>
              <a:t>La </a:t>
            </a:r>
            <a:r>
              <a:rPr lang="it-IT" dirty="0" err="1">
                <a:solidFill>
                  <a:schemeClr val="tx1"/>
                </a:solidFill>
              </a:rPr>
              <a:t>Statutory</a:t>
            </a:r>
            <a:r>
              <a:rPr lang="it-IT" dirty="0">
                <a:solidFill>
                  <a:schemeClr val="tx1"/>
                </a:solidFill>
              </a:rPr>
              <a:t> </a:t>
            </a:r>
            <a:r>
              <a:rPr lang="it-IT" dirty="0" err="1">
                <a:solidFill>
                  <a:schemeClr val="tx1"/>
                </a:solidFill>
              </a:rPr>
              <a:t>Sick</a:t>
            </a:r>
            <a:r>
              <a:rPr lang="it-IT" dirty="0">
                <a:solidFill>
                  <a:schemeClr val="tx1"/>
                </a:solidFill>
              </a:rPr>
              <a:t> </a:t>
            </a:r>
            <a:r>
              <a:rPr lang="it-IT" dirty="0" err="1">
                <a:solidFill>
                  <a:schemeClr val="tx1"/>
                </a:solidFill>
              </a:rPr>
              <a:t>Pay</a:t>
            </a:r>
            <a:r>
              <a:rPr lang="it-IT" dirty="0">
                <a:solidFill>
                  <a:schemeClr val="tx1"/>
                </a:solidFill>
              </a:rPr>
              <a:t> (SSP) opera sulla base del fatto che i datori di lavoro continuano a pagare i dipendenti se </a:t>
            </a:r>
            <a:r>
              <a:rPr lang="it-IT" dirty="0" err="1">
                <a:solidFill>
                  <a:schemeClr val="tx1"/>
                </a:solidFill>
              </a:rPr>
              <a:t>essisi</a:t>
            </a:r>
            <a:r>
              <a:rPr lang="it-IT" dirty="0">
                <a:solidFill>
                  <a:schemeClr val="tx1"/>
                </a:solidFill>
              </a:rPr>
              <a:t> </a:t>
            </a:r>
            <a:r>
              <a:rPr lang="it-IT" dirty="0" err="1">
                <a:solidFill>
                  <a:schemeClr val="tx1"/>
                </a:solidFill>
              </a:rPr>
              <a:t>autoisolano</a:t>
            </a:r>
            <a:r>
              <a:rPr lang="it-IT" dirty="0">
                <a:solidFill>
                  <a:schemeClr val="tx1"/>
                </a:solidFill>
              </a:rPr>
              <a:t> per uno dei seguenti motivi: sintomi di coronavirus; convivono con qualcuno che presenta sintomi; oppure la persona si isola perché convive con una persona sintomatica e inizia anche a mostrare sintomi.</a:t>
            </a:r>
          </a:p>
          <a:p>
            <a:pPr marL="114300" indent="0" algn="just">
              <a:buNone/>
            </a:pPr>
            <a:endParaRPr lang="it-IT"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13</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Regno Unito</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166060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78617" y="515981"/>
            <a:ext cx="8520600" cy="3416400"/>
          </a:xfrm>
          <a:prstGeom prst="rect">
            <a:avLst/>
          </a:prstGeom>
        </p:spPr>
        <p:txBody>
          <a:bodyPr spcFirstLastPara="1" wrap="square" lIns="91425" tIns="91425" rIns="91425" bIns="91425" anchor="t" anchorCtr="0">
            <a:noAutofit/>
          </a:bodyPr>
          <a:lstStyle/>
          <a:p>
            <a:pPr marL="114300" indent="0" algn="just">
              <a:buNone/>
            </a:pPr>
            <a:endParaRPr lang="it-IT" dirty="0">
              <a:solidFill>
                <a:schemeClr val="tx1"/>
              </a:solidFill>
            </a:endParaRPr>
          </a:p>
          <a:p>
            <a:pPr algn="just"/>
            <a:r>
              <a:rPr lang="it-IT" dirty="0">
                <a:solidFill>
                  <a:schemeClr val="tx1"/>
                </a:solidFill>
              </a:rPr>
              <a:t>Oltre ad essere classificato come lavoratore subordinato, il lavoratore deve aver lavorato per il datore di lavoro, deve guadagnare almeno 118 sterline alla settimana, essere in autoisolamento per un minimo di 4 giorni e notificare ai datori di lavoro l'autoisolamento dovuto al Covid-19.  </a:t>
            </a:r>
          </a:p>
          <a:p>
            <a:pPr algn="just"/>
            <a:endParaRPr lang="it-IT" dirty="0">
              <a:solidFill>
                <a:schemeClr val="tx1"/>
              </a:solidFill>
            </a:endParaRPr>
          </a:p>
          <a:p>
            <a:pPr marL="114300" indent="0" algn="just">
              <a:buNone/>
            </a:pPr>
            <a:r>
              <a:rPr lang="it-IT" i="1" dirty="0">
                <a:solidFill>
                  <a:schemeClr val="tx1"/>
                </a:solidFill>
              </a:rPr>
              <a:t>Indennità di disoccupazione</a:t>
            </a:r>
          </a:p>
          <a:p>
            <a:pPr algn="just"/>
            <a:r>
              <a:rPr lang="it-IT" dirty="0">
                <a:solidFill>
                  <a:schemeClr val="tx1"/>
                </a:solidFill>
              </a:rPr>
              <a:t>Le persone disoccupate possono essere in grado di richiedere il Credito Universale. </a:t>
            </a:r>
          </a:p>
          <a:p>
            <a:pPr algn="just"/>
            <a:r>
              <a:rPr lang="it-IT" dirty="0">
                <a:solidFill>
                  <a:schemeClr val="tx1"/>
                </a:solidFill>
              </a:rPr>
              <a:t>Le persone colpite dal Covid-19 possono ricevere un anticipo di un mese di pagamento.  </a:t>
            </a:r>
          </a:p>
          <a:p>
            <a:pPr algn="just"/>
            <a:endParaRPr lang="it-IT" dirty="0">
              <a:solidFill>
                <a:schemeClr val="tx1"/>
              </a:solidFill>
            </a:endParaRPr>
          </a:p>
          <a:p>
            <a:pPr algn="just"/>
            <a:endParaRPr lang="it-IT"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14</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Regno Unito</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363933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200806" y="793887"/>
            <a:ext cx="8287517" cy="3416400"/>
          </a:xfrm>
          <a:prstGeom prst="rect">
            <a:avLst/>
          </a:prstGeom>
        </p:spPr>
        <p:txBody>
          <a:bodyPr spcFirstLastPara="1" wrap="square" lIns="91425" tIns="91425" rIns="91425" bIns="91425" anchor="t" anchorCtr="0">
            <a:noAutofit/>
          </a:bodyPr>
          <a:lstStyle/>
          <a:p>
            <a:pPr marL="114300" indent="0" algn="just">
              <a:buNone/>
            </a:pPr>
            <a:endParaRPr lang="it-IT" dirty="0">
              <a:solidFill>
                <a:schemeClr val="tx1"/>
              </a:solidFill>
            </a:endParaRPr>
          </a:p>
          <a:p>
            <a:pPr marL="114300" indent="0" algn="just">
              <a:buNone/>
            </a:pPr>
            <a:r>
              <a:rPr lang="it-IT" i="1" dirty="0">
                <a:solidFill>
                  <a:schemeClr val="tx1"/>
                </a:solidFill>
              </a:rPr>
              <a:t>I lavoratori autonomi </a:t>
            </a:r>
          </a:p>
          <a:p>
            <a:pPr algn="just"/>
            <a:r>
              <a:rPr lang="it-IT" dirty="0">
                <a:solidFill>
                  <a:schemeClr val="tx1"/>
                </a:solidFill>
              </a:rPr>
              <a:t>I lavoratori autonomi beneficiano di un sostegno al reddito fino all'80% del reddito medio mensile (sulla base del reddito medio degli ultimi tre anni) fino a un massimo di £2500 al mese attraverso il Self-</a:t>
            </a:r>
            <a:r>
              <a:rPr lang="it-IT" dirty="0" err="1">
                <a:solidFill>
                  <a:schemeClr val="tx1"/>
                </a:solidFill>
              </a:rPr>
              <a:t>employed</a:t>
            </a:r>
            <a:r>
              <a:rPr lang="it-IT" dirty="0">
                <a:solidFill>
                  <a:schemeClr val="tx1"/>
                </a:solidFill>
              </a:rPr>
              <a:t> </a:t>
            </a:r>
            <a:r>
              <a:rPr lang="it-IT" dirty="0" err="1">
                <a:solidFill>
                  <a:schemeClr val="tx1"/>
                </a:solidFill>
              </a:rPr>
              <a:t>Income</a:t>
            </a:r>
            <a:r>
              <a:rPr lang="it-IT" dirty="0">
                <a:solidFill>
                  <a:schemeClr val="tx1"/>
                </a:solidFill>
              </a:rPr>
              <a:t> </a:t>
            </a:r>
            <a:r>
              <a:rPr lang="it-IT" dirty="0" err="1">
                <a:solidFill>
                  <a:schemeClr val="tx1"/>
                </a:solidFill>
              </a:rPr>
              <a:t>Support</a:t>
            </a:r>
            <a:r>
              <a:rPr lang="it-IT" dirty="0">
                <a:solidFill>
                  <a:schemeClr val="tx1"/>
                </a:solidFill>
              </a:rPr>
              <a:t> </a:t>
            </a:r>
            <a:r>
              <a:rPr lang="it-IT" dirty="0" err="1">
                <a:solidFill>
                  <a:schemeClr val="tx1"/>
                </a:solidFill>
              </a:rPr>
              <a:t>Scheme</a:t>
            </a:r>
            <a:r>
              <a:rPr lang="it-IT" dirty="0">
                <a:solidFill>
                  <a:schemeClr val="tx1"/>
                </a:solidFill>
              </a:rPr>
              <a:t> (SEISS).  </a:t>
            </a:r>
          </a:p>
          <a:p>
            <a:pPr algn="just"/>
            <a:r>
              <a:rPr lang="it-IT" dirty="0">
                <a:solidFill>
                  <a:schemeClr val="tx1"/>
                </a:solidFill>
              </a:rPr>
              <a:t>Sono ammissibili solo coloro che hanno profitti commerciali fino a 50.000 sterline, e che guadagnano la maggior parte del loro reddito da lavoro autonomo, e la cui attività è stata "influenzata negativamente a causa di circostanze derivanti dal coronavirus".  </a:t>
            </a:r>
          </a:p>
          <a:p>
            <a:pPr marL="114300" indent="0" algn="just">
              <a:buNone/>
            </a:pPr>
            <a:endParaRPr lang="it-IT"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15</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Regno Unito</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189046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200806" y="793887"/>
            <a:ext cx="8287517" cy="3416400"/>
          </a:xfrm>
          <a:prstGeom prst="rect">
            <a:avLst/>
          </a:prstGeom>
        </p:spPr>
        <p:txBody>
          <a:bodyPr spcFirstLastPara="1" wrap="square" lIns="91425" tIns="91425" rIns="91425" bIns="91425" anchor="t" anchorCtr="0">
            <a:noAutofit/>
          </a:bodyPr>
          <a:lstStyle/>
          <a:p>
            <a:pPr marL="114300" indent="0" algn="just">
              <a:buNone/>
            </a:pPr>
            <a:r>
              <a:rPr lang="it-IT" dirty="0">
                <a:solidFill>
                  <a:schemeClr val="tx1"/>
                </a:solidFill>
              </a:rPr>
              <a:t>L'Italia è stato il primo Paese, dopo la Cina, ad essere stato gravemente colpito dalla pandemia. </a:t>
            </a:r>
          </a:p>
          <a:p>
            <a:pPr marL="114300" indent="0" algn="just">
              <a:buNone/>
            </a:pPr>
            <a:r>
              <a:rPr lang="it-IT" dirty="0">
                <a:solidFill>
                  <a:schemeClr val="tx1"/>
                </a:solidFill>
              </a:rPr>
              <a:t>In risposta a un'emergenza che si è rapidamente intensificata a partire dalla fine di febbraio 2020, il Governo ha adottato un numero crescente di misure che hanno comportato limitazioni personali e lavorative.</a:t>
            </a:r>
          </a:p>
          <a:p>
            <a:pPr marL="114300" indent="0" algn="just">
              <a:buNone/>
            </a:pPr>
            <a:r>
              <a:rPr lang="it-IT" dirty="0">
                <a:solidFill>
                  <a:schemeClr val="tx1"/>
                </a:solidFill>
              </a:rPr>
              <a:t>Piano di emergenza basato su </a:t>
            </a:r>
          </a:p>
          <a:p>
            <a:pPr marL="514350" indent="-400050" algn="just">
              <a:buAutoNum type="romanLcParenR"/>
            </a:pPr>
            <a:r>
              <a:rPr lang="it-IT" dirty="0">
                <a:solidFill>
                  <a:schemeClr val="tx1"/>
                </a:solidFill>
              </a:rPr>
              <a:t>Integrazione dei salari, </a:t>
            </a:r>
          </a:p>
          <a:p>
            <a:pPr marL="514350" indent="-400050" algn="just">
              <a:buAutoNum type="romanLcParenR"/>
            </a:pPr>
            <a:r>
              <a:rPr lang="it-IT" dirty="0">
                <a:solidFill>
                  <a:schemeClr val="tx1"/>
                </a:solidFill>
              </a:rPr>
              <a:t>congedi parentali, </a:t>
            </a:r>
          </a:p>
          <a:p>
            <a:pPr marL="514350" indent="-400050" algn="just">
              <a:buAutoNum type="romanLcParenR"/>
            </a:pPr>
            <a:r>
              <a:rPr lang="it-IT" dirty="0">
                <a:solidFill>
                  <a:schemeClr val="tx1"/>
                </a:solidFill>
              </a:rPr>
              <a:t>lavoro agile, </a:t>
            </a:r>
          </a:p>
          <a:p>
            <a:pPr marL="514350" indent="-400050" algn="just">
              <a:buAutoNum type="romanLcParenR"/>
            </a:pPr>
            <a:r>
              <a:rPr lang="it-IT" dirty="0">
                <a:solidFill>
                  <a:schemeClr val="tx1"/>
                </a:solidFill>
              </a:rPr>
              <a:t>divieto di licenziamento temporaneo,</a:t>
            </a:r>
          </a:p>
          <a:p>
            <a:pPr marL="514350" indent="-400050" algn="just">
              <a:buAutoNum type="romanLcParenR"/>
            </a:pPr>
            <a:r>
              <a:rPr lang="it-IT" dirty="0">
                <a:solidFill>
                  <a:schemeClr val="tx1"/>
                </a:solidFill>
              </a:rPr>
              <a:t> misure di salute e sicurezza.</a:t>
            </a:r>
          </a:p>
          <a:p>
            <a:pPr marL="114300" indent="0" algn="just">
              <a:buNone/>
            </a:pPr>
            <a:endParaRPr lang="it-IT" dirty="0">
              <a:solidFill>
                <a:schemeClr val="tx1"/>
              </a:solidFill>
            </a:endParaRPr>
          </a:p>
          <a:p>
            <a:pPr marL="114300" indent="0" algn="just">
              <a:buNone/>
            </a:pPr>
            <a:endParaRPr lang="it-IT"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16</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Italia</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396927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200806" y="793887"/>
            <a:ext cx="8287517" cy="3416400"/>
          </a:xfrm>
          <a:prstGeom prst="rect">
            <a:avLst/>
          </a:prstGeom>
        </p:spPr>
        <p:txBody>
          <a:bodyPr spcFirstLastPara="1" wrap="square" lIns="91425" tIns="91425" rIns="91425" bIns="91425" anchor="t" anchorCtr="0">
            <a:noAutofit/>
          </a:bodyPr>
          <a:lstStyle/>
          <a:p>
            <a:pPr algn="just"/>
            <a:r>
              <a:rPr lang="it-IT" dirty="0">
                <a:solidFill>
                  <a:schemeClr val="tx1"/>
                </a:solidFill>
              </a:rPr>
              <a:t>Il Decreto del Presidente del Consiglio dei Ministri del 22 marzo 2020 ha sancito il blocco quasi totale del Paese, ordinando la chiusura di ogni industria e attività non essenziale fino al 3 aprile, successivamente prorogato.</a:t>
            </a:r>
          </a:p>
          <a:p>
            <a:pPr marL="114300" indent="0" algn="just">
              <a:buNone/>
            </a:pPr>
            <a:endParaRPr lang="it-IT" dirty="0">
              <a:solidFill>
                <a:schemeClr val="tx1"/>
              </a:solidFill>
            </a:endParaRPr>
          </a:p>
          <a:p>
            <a:pPr algn="just"/>
            <a:r>
              <a:rPr lang="it-IT" dirty="0">
                <a:solidFill>
                  <a:schemeClr val="tx1"/>
                </a:solidFill>
              </a:rPr>
              <a:t>Con Decreto del Presidente del Consiglio dei Ministri del 24 aprile 2020, le disposizioni in materia di salute e sicurezza contenute nell'Accordo Tripartito del 24 aprile 2020 sono state poste come condizione per la progressiva riapertura delle attività generali, iniziata il 4 maggio 2020.</a:t>
            </a:r>
          </a:p>
          <a:p>
            <a:pPr marL="114300" indent="0" algn="just">
              <a:buNone/>
            </a:pPr>
            <a:endParaRPr lang="it-IT" dirty="0">
              <a:solidFill>
                <a:schemeClr val="tx1"/>
              </a:solidFill>
            </a:endParaRPr>
          </a:p>
          <a:p>
            <a:pPr marL="114300" indent="0" algn="just">
              <a:buNone/>
            </a:pPr>
            <a:endParaRPr lang="it-IT"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17</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Italia</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351617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200806" y="793887"/>
            <a:ext cx="8287517" cy="3416400"/>
          </a:xfrm>
          <a:prstGeom prst="rect">
            <a:avLst/>
          </a:prstGeom>
        </p:spPr>
        <p:txBody>
          <a:bodyPr spcFirstLastPara="1" wrap="square" lIns="91425" tIns="91425" rIns="91425" bIns="91425" anchor="t" anchorCtr="0">
            <a:noAutofit/>
          </a:bodyPr>
          <a:lstStyle/>
          <a:p>
            <a:pPr marL="114300" indent="0" algn="just">
              <a:buNone/>
            </a:pPr>
            <a:r>
              <a:rPr lang="it-IT" i="1" dirty="0">
                <a:solidFill>
                  <a:schemeClr val="tx1"/>
                </a:solidFill>
              </a:rPr>
              <a:t>Sostegno al reddito</a:t>
            </a:r>
          </a:p>
          <a:p>
            <a:pPr algn="just"/>
            <a:r>
              <a:rPr lang="it-IT" dirty="0">
                <a:solidFill>
                  <a:schemeClr val="tx1"/>
                </a:solidFill>
              </a:rPr>
              <a:t>Il legislatore italiano ha optato per un ampio ricorso alla Cassa Integrazione Guadagni Ordinaria, che è stata resa disponibile attraverso una procedura semplificata e più rapida. La durata massima del sostegno finanziario dovuto all'emergenza Covid-19 è stata progressivamente aumentata.</a:t>
            </a:r>
          </a:p>
          <a:p>
            <a:pPr algn="just"/>
            <a:r>
              <a:rPr lang="it-IT" dirty="0">
                <a:solidFill>
                  <a:schemeClr val="tx1"/>
                </a:solidFill>
              </a:rPr>
              <a:t>La Cassa Integrazione Guadagni Straordinaria era inoltre a disposizione delle imprese che avevano precedentemente presentato domanda per la Cassa Integrazione Guadagni Straordinaria o per altre indennità speciali (Fondo di Integrazione Salariale; Assegno di Solidarietà).</a:t>
            </a:r>
          </a:p>
          <a:p>
            <a:pPr algn="just"/>
            <a:r>
              <a:rPr lang="it-IT" dirty="0">
                <a:solidFill>
                  <a:schemeClr val="tx1"/>
                </a:solidFill>
              </a:rPr>
              <a:t>Ai datori di lavoro che non avevano diritto a tali trattamenti è stato concesso l'accesso a misure alternative, come la Cassa Integrazione Guadagni Straordinaria (Cassa Integrazione Guadagni di Deroga).</a:t>
            </a:r>
          </a:p>
          <a:p>
            <a:pPr marL="114300" indent="0" algn="just">
              <a:buNone/>
            </a:pPr>
            <a:endParaRPr lang="it-IT" dirty="0">
              <a:solidFill>
                <a:schemeClr val="tx1"/>
              </a:solidFill>
            </a:endParaRPr>
          </a:p>
          <a:p>
            <a:pPr marL="114300" indent="0" algn="just">
              <a:buNone/>
            </a:pPr>
            <a:endParaRPr lang="it-IT" dirty="0">
              <a:solidFill>
                <a:schemeClr val="tx1"/>
              </a:solidFill>
            </a:endParaRPr>
          </a:p>
          <a:p>
            <a:pPr marL="114300" indent="0" algn="just">
              <a:buNone/>
            </a:pPr>
            <a:endParaRPr lang="it-IT" dirty="0">
              <a:solidFill>
                <a:schemeClr val="tx1"/>
              </a:solidFill>
            </a:endParaRPr>
          </a:p>
          <a:p>
            <a:pPr marL="114300" indent="0" algn="just">
              <a:buNone/>
            </a:pPr>
            <a:endParaRPr lang="it-IT" dirty="0">
              <a:solidFill>
                <a:schemeClr val="tx1"/>
              </a:solidFill>
            </a:endParaRPr>
          </a:p>
          <a:p>
            <a:pPr marL="114300" indent="0" algn="just">
              <a:buNone/>
            </a:pPr>
            <a:r>
              <a:rPr lang="it-IT" dirty="0">
                <a:solidFill>
                  <a:schemeClr val="tx1"/>
                </a:solidFill>
              </a:rPr>
              <a:t>il legislatore ha autorizzato l'utilizzo del Lavoro Agile da parte del datore di lavoro anche in assenza dell'accordo tra il lavoratore e il datore di lavoro previsto dall'articolo 18 della legge n. 81/2017.  </a:t>
            </a:r>
          </a:p>
          <a:p>
            <a:pPr marL="114300" indent="0" algn="just">
              <a:buNone/>
            </a:pPr>
            <a:endParaRPr lang="it-IT"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18</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Italia</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143951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200806" y="793887"/>
            <a:ext cx="8287517" cy="3416400"/>
          </a:xfrm>
          <a:prstGeom prst="rect">
            <a:avLst/>
          </a:prstGeom>
        </p:spPr>
        <p:txBody>
          <a:bodyPr spcFirstLastPara="1" wrap="square" lIns="91425" tIns="91425" rIns="91425" bIns="91425" anchor="t" anchorCtr="0">
            <a:noAutofit/>
          </a:bodyPr>
          <a:lstStyle/>
          <a:p>
            <a:pPr marL="114300" indent="0" algn="just">
              <a:buNone/>
            </a:pPr>
            <a:r>
              <a:rPr lang="it-IT" i="1" dirty="0">
                <a:solidFill>
                  <a:schemeClr val="tx1"/>
                </a:solidFill>
              </a:rPr>
              <a:t>Lavoratori autonomi</a:t>
            </a:r>
          </a:p>
          <a:p>
            <a:pPr marL="114300" indent="0" algn="just">
              <a:buNone/>
            </a:pPr>
            <a:r>
              <a:rPr lang="it-IT" dirty="0">
                <a:solidFill>
                  <a:schemeClr val="tx1"/>
                </a:solidFill>
              </a:rPr>
              <a:t>Il decreto legge n. 18/2020 ha riconosciuto ai lavoratori autonomi e stagionali, il diritto ad un'indennità speciale dal mese di marzo 2020. Quest'ultimo provvedimento è stato successivamente esteso a condizione che essi abbiano subito una significativa riduzione del loro reddito o abbiano cessato involontariamente l'attività lavorativa durante il periodo della pandemia.</a:t>
            </a:r>
          </a:p>
          <a:p>
            <a:pPr marL="114300" indent="0" algn="just">
              <a:buNone/>
            </a:pPr>
            <a:endParaRPr lang="it-IT" dirty="0">
              <a:solidFill>
                <a:schemeClr val="tx1"/>
              </a:solidFill>
            </a:endParaRPr>
          </a:p>
          <a:p>
            <a:pPr marL="114300" indent="0" algn="just">
              <a:buNone/>
            </a:pPr>
            <a:r>
              <a:rPr lang="it-IT" i="1" dirty="0">
                <a:solidFill>
                  <a:schemeClr val="tx1"/>
                </a:solidFill>
              </a:rPr>
              <a:t>Lavoro da remoto</a:t>
            </a:r>
          </a:p>
          <a:p>
            <a:pPr marL="114300" indent="0" algn="just">
              <a:buNone/>
            </a:pPr>
            <a:r>
              <a:rPr lang="it-IT" dirty="0">
                <a:solidFill>
                  <a:schemeClr val="tx1"/>
                </a:solidFill>
              </a:rPr>
              <a:t>Il legislatore ha autorizzato l'utilizzo del Lavoro Agile da parte del datore di lavoro anche in assenza dell'accordo tra il lavoratore e il datore di lavoro previsto dall'articolo 18 della legge n. 81/2017.  </a:t>
            </a:r>
          </a:p>
          <a:p>
            <a:pPr marL="114300" indent="0" algn="just">
              <a:buNone/>
            </a:pPr>
            <a:endParaRPr lang="it-IT"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19</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Italia</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383475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982"/>
            </a:gs>
            <a:gs pos="100000">
              <a:srgbClr val="F58F09"/>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1506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it-IT" sz="4800" b="1" dirty="0">
                <a:solidFill>
                  <a:srgbClr val="000000"/>
                </a:solidFill>
                <a:highlight>
                  <a:srgbClr val="FFFFFF"/>
                </a:highlight>
                <a:latin typeface="Montserrat"/>
                <a:ea typeface="Montserrat"/>
                <a:cs typeface="Montserrat"/>
                <a:sym typeface="Montserrat"/>
              </a:rPr>
              <a:t>Introduzione e agenda</a:t>
            </a:r>
            <a:r>
              <a:rPr lang="it" sz="4800" i="1" dirty="0">
                <a:solidFill>
                  <a:srgbClr val="000000"/>
                </a:solidFill>
                <a:highlight>
                  <a:srgbClr val="FFFFFF"/>
                </a:highlight>
                <a:latin typeface="Montserrat"/>
                <a:ea typeface="Montserrat"/>
                <a:cs typeface="Montserrat"/>
                <a:sym typeface="Montserrat"/>
              </a:rPr>
              <a:t> </a:t>
            </a:r>
            <a:endParaRPr sz="4800" i="1" dirty="0">
              <a:solidFill>
                <a:srgbClr val="000000"/>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3000" b="1" dirty="0">
              <a:solidFill>
                <a:srgbClr val="000000"/>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C982"/>
            </a:gs>
            <a:gs pos="100000">
              <a:srgbClr val="F58F09"/>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1506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it-IT" sz="4800" b="1" dirty="0">
                <a:solidFill>
                  <a:srgbClr val="000000"/>
                </a:solidFill>
                <a:highlight>
                  <a:srgbClr val="FFFFFF"/>
                </a:highlight>
                <a:latin typeface="Montserrat"/>
                <a:ea typeface="Montserrat"/>
                <a:cs typeface="Montserrat"/>
                <a:sym typeface="Montserrat"/>
              </a:rPr>
              <a:t>Parte II</a:t>
            </a:r>
            <a:br>
              <a:rPr lang="it-IT" sz="4800" b="1" dirty="0">
                <a:solidFill>
                  <a:srgbClr val="000000"/>
                </a:solidFill>
                <a:highlight>
                  <a:srgbClr val="FFFFFF"/>
                </a:highlight>
                <a:latin typeface="Montserrat"/>
                <a:ea typeface="Montserrat"/>
                <a:cs typeface="Montserrat"/>
                <a:sym typeface="Montserrat"/>
              </a:rPr>
            </a:br>
            <a:r>
              <a:rPr lang="it-IT" sz="4800" b="1" dirty="0">
                <a:solidFill>
                  <a:srgbClr val="000000"/>
                </a:solidFill>
                <a:highlight>
                  <a:srgbClr val="FFFFFF"/>
                </a:highlight>
                <a:latin typeface="Montserrat"/>
                <a:ea typeface="Montserrat"/>
                <a:cs typeface="Montserrat"/>
                <a:sym typeface="Montserrat"/>
              </a:rPr>
              <a:t>Analisi comparativa</a:t>
            </a:r>
            <a:endParaRPr sz="4800" i="1" dirty="0">
              <a:solidFill>
                <a:srgbClr val="000000"/>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3000" b="1"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84999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311700" y="847675"/>
            <a:ext cx="8520600" cy="4155600"/>
          </a:xfrm>
          <a:prstGeom prst="rect">
            <a:avLst/>
          </a:prstGeom>
        </p:spPr>
        <p:txBody>
          <a:bodyPr spcFirstLastPara="1" wrap="square" lIns="91425" tIns="91425" rIns="91425" bIns="91425" anchor="t" anchorCtr="0">
            <a:noAutofit/>
          </a:bodyPr>
          <a:lstStyle/>
          <a:p>
            <a:pPr marL="114300" indent="0" algn="just">
              <a:buNone/>
            </a:pPr>
            <a:r>
              <a:rPr lang="it-IT" sz="2000" dirty="0">
                <a:solidFill>
                  <a:schemeClr val="tx1"/>
                </a:solidFill>
              </a:rPr>
              <a:t>Già alla luce delle primissime misure adottate dai diversi stati, possiamo individuare </a:t>
            </a:r>
            <a:r>
              <a:rPr lang="it-IT" sz="2000" b="1" dirty="0">
                <a:solidFill>
                  <a:schemeClr val="tx1"/>
                </a:solidFill>
              </a:rPr>
              <a:t>due risposte principali </a:t>
            </a:r>
            <a:r>
              <a:rPr lang="it-IT" sz="2000" dirty="0">
                <a:solidFill>
                  <a:schemeClr val="tx1"/>
                </a:solidFill>
              </a:rPr>
              <a:t>che sono rilevanti anche con riferimento al lavoro e che sono state ampiamente utilizzate dai legislatori degli stati che stiamo analizzando: </a:t>
            </a:r>
          </a:p>
          <a:p>
            <a:pPr marL="114300" indent="0" algn="just">
              <a:buNone/>
            </a:pPr>
            <a:r>
              <a:rPr lang="it-IT" sz="2000" dirty="0">
                <a:solidFill>
                  <a:schemeClr val="tx1"/>
                </a:solidFill>
              </a:rPr>
              <a:t>1) L’obbligo di </a:t>
            </a:r>
            <a:r>
              <a:rPr lang="it-IT" sz="2000" b="1" i="1" u="sng" dirty="0">
                <a:solidFill>
                  <a:schemeClr val="tx1"/>
                </a:solidFill>
              </a:rPr>
              <a:t>distanziamento sociale</a:t>
            </a:r>
            <a:r>
              <a:rPr lang="it-IT" sz="2000" dirty="0">
                <a:solidFill>
                  <a:schemeClr val="tx1"/>
                </a:solidFill>
              </a:rPr>
              <a:t> - che consiste in politiche a livello statale che includono il lavoro a distanza obbligatorio (se possibile) unito a restringimenti alla mobilità, come il divieto di incontrare persone non conviventi </a:t>
            </a:r>
          </a:p>
          <a:p>
            <a:pPr marL="114300" indent="0" algn="just">
              <a:buNone/>
            </a:pPr>
            <a:r>
              <a:rPr lang="it-IT" sz="2000" dirty="0">
                <a:solidFill>
                  <a:schemeClr val="tx1"/>
                </a:solidFill>
              </a:rPr>
              <a:t>2) Misure di </a:t>
            </a:r>
            <a:r>
              <a:rPr lang="it-IT" sz="2000" b="1" i="1" u="sng" dirty="0">
                <a:solidFill>
                  <a:schemeClr val="tx1"/>
                </a:solidFill>
              </a:rPr>
              <a:t>sostegno al reddito per gli individui</a:t>
            </a:r>
            <a:r>
              <a:rPr lang="it-IT" sz="2000" dirty="0">
                <a:solidFill>
                  <a:schemeClr val="tx1"/>
                </a:solidFill>
              </a:rPr>
              <a:t>.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21</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Le misure adottate dagli Stati</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4048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311700" y="847675"/>
            <a:ext cx="8520600" cy="4155600"/>
          </a:xfrm>
          <a:prstGeom prst="rect">
            <a:avLst/>
          </a:prstGeom>
        </p:spPr>
        <p:txBody>
          <a:bodyPr spcFirstLastPara="1" wrap="square" lIns="91425" tIns="91425" rIns="91425" bIns="91425" anchor="t" anchorCtr="0">
            <a:noAutofit/>
          </a:bodyPr>
          <a:lstStyle/>
          <a:p>
            <a:pPr marL="114300" indent="0" algn="just">
              <a:buNone/>
            </a:pPr>
            <a:r>
              <a:rPr lang="it-IT" sz="2000" dirty="0">
                <a:solidFill>
                  <a:schemeClr val="tx1"/>
                </a:solidFill>
              </a:rPr>
              <a:t>In tutti gli stati, sono stati concepiti in gran parte sistemi simili tra di loro di sostegno al reddito  per assistere le imprese e i lavoratori: </a:t>
            </a:r>
          </a:p>
          <a:p>
            <a:pPr marL="571500" indent="-457200" algn="just">
              <a:buAutoNum type="arabicParenR"/>
            </a:pPr>
            <a:r>
              <a:rPr lang="it-IT" sz="2000" dirty="0">
                <a:solidFill>
                  <a:schemeClr val="tx1"/>
                </a:solidFill>
              </a:rPr>
              <a:t>Misure di sussidio salariale temporaneo </a:t>
            </a:r>
          </a:p>
          <a:p>
            <a:pPr marL="571500" indent="-457200" algn="just">
              <a:buAutoNum type="arabicParenR"/>
            </a:pPr>
            <a:r>
              <a:rPr lang="it-IT" sz="2000" dirty="0">
                <a:solidFill>
                  <a:schemeClr val="tx1"/>
                </a:solidFill>
              </a:rPr>
              <a:t>indennità di disoccupazione</a:t>
            </a:r>
          </a:p>
          <a:p>
            <a:pPr marL="571500" indent="-457200" algn="just">
              <a:buAutoNum type="arabicParenR"/>
            </a:pPr>
            <a:r>
              <a:rPr lang="it-IT" sz="2000" dirty="0">
                <a:solidFill>
                  <a:schemeClr val="tx1"/>
                </a:solidFill>
              </a:rPr>
              <a:t>mezzi per assistere i genitori che lavorano, indennità di malattia,  misure di assistenza per i lavoratori autonomi, etc.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22</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Le misure di sostegno al reddito</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197624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311700" y="847675"/>
            <a:ext cx="8520600" cy="4155600"/>
          </a:xfrm>
          <a:prstGeom prst="rect">
            <a:avLst/>
          </a:prstGeom>
        </p:spPr>
        <p:txBody>
          <a:bodyPr spcFirstLastPara="1" wrap="square" lIns="91425" tIns="91425" rIns="91425" bIns="91425" anchor="t" anchorCtr="0">
            <a:noAutofit/>
          </a:bodyPr>
          <a:lstStyle/>
          <a:p>
            <a:pPr marL="114300" indent="0" algn="just">
              <a:buNone/>
            </a:pPr>
            <a:r>
              <a:rPr lang="it-IT" sz="2800" dirty="0">
                <a:solidFill>
                  <a:schemeClr val="tx1"/>
                </a:solidFill>
              </a:rPr>
              <a:t>Nel complesso, l'obiettivo di questi piani è stato quello di fornire un certo reddito ai cittadini che si sostengono attraverso il proprio lavoro. </a:t>
            </a:r>
            <a:r>
              <a:rPr lang="it-IT" sz="2800" dirty="0">
                <a:solidFill>
                  <a:schemeClr val="tx1"/>
                </a:solidFill>
                <a:sym typeface="Wingdings" pitchFamily="2" charset="2"/>
              </a:rPr>
              <a:t> </a:t>
            </a:r>
            <a:r>
              <a:rPr lang="it-IT" sz="2800" dirty="0">
                <a:solidFill>
                  <a:schemeClr val="tx1"/>
                </a:solidFill>
              </a:rPr>
              <a:t>attenzione è stata rivolta alla </a:t>
            </a:r>
            <a:r>
              <a:rPr lang="it-IT" sz="2800" b="1" u="sng" dirty="0">
                <a:solidFill>
                  <a:schemeClr val="tx1"/>
                </a:solidFill>
              </a:rPr>
              <a:t>persona che lavora e che vive del proprio lavoro</a:t>
            </a:r>
            <a:r>
              <a:rPr lang="it-IT" sz="2800" dirty="0">
                <a:solidFill>
                  <a:schemeClr val="tx1"/>
                </a:solidFill>
              </a:rPr>
              <a:t>, e non necessariamente, o non esclusivamente, ai lavoratori subordinati.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23</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Le misure di sostegno al reddito</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212718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122842" y="847675"/>
            <a:ext cx="8709458" cy="4155600"/>
          </a:xfrm>
          <a:prstGeom prst="rect">
            <a:avLst/>
          </a:prstGeom>
        </p:spPr>
        <p:txBody>
          <a:bodyPr spcFirstLastPara="1" wrap="square" lIns="91425" tIns="91425" rIns="91425" bIns="91425" anchor="t" anchorCtr="0">
            <a:noAutofit/>
          </a:bodyPr>
          <a:lstStyle/>
          <a:p>
            <a:pPr marL="114300" indent="0" algn="just">
              <a:buNone/>
            </a:pPr>
            <a:r>
              <a:rPr lang="it-IT" sz="2000" dirty="0">
                <a:solidFill>
                  <a:schemeClr val="tx1"/>
                </a:solidFill>
              </a:rPr>
              <a:t>Molti stati hanno incentivato i datori di lavoro a mantenere in servizio i propri dipendenti. </a:t>
            </a:r>
          </a:p>
          <a:p>
            <a:pPr marL="114300" indent="0" algn="just">
              <a:buNone/>
            </a:pPr>
            <a:r>
              <a:rPr lang="it-IT" sz="2000" dirty="0">
                <a:solidFill>
                  <a:schemeClr val="tx1"/>
                </a:solidFill>
              </a:rPr>
              <a:t>Possiamo distinguere tre modelli regolatori: </a:t>
            </a:r>
          </a:p>
          <a:p>
            <a:pPr marL="114300" indent="0" algn="just">
              <a:buNone/>
            </a:pPr>
            <a:r>
              <a:rPr lang="it-IT" sz="2000" dirty="0">
                <a:solidFill>
                  <a:schemeClr val="tx1"/>
                </a:solidFill>
              </a:rPr>
              <a:t>1) paesi che, vietando i licenziamenti, hanno reso obbligatorio il mantenimento in servizio dei lavoratori, garantendo al tempo stesso misure di integrazione del salario da parte dello stato (Italia e Spagna);</a:t>
            </a:r>
          </a:p>
          <a:p>
            <a:pPr marL="114300" indent="0" algn="just">
              <a:buNone/>
            </a:pPr>
            <a:r>
              <a:rPr lang="it-IT" sz="2000" dirty="0">
                <a:solidFill>
                  <a:schemeClr val="tx1"/>
                </a:solidFill>
              </a:rPr>
              <a:t>2) paesi che hanno lasciato ai datori di lavoro la scelta di licenziare o meno, intervenendo però sulle misure di sostegno al reddito nel caso di disoccupazione (UK, Irlanda);</a:t>
            </a:r>
          </a:p>
          <a:p>
            <a:pPr marL="114300" indent="0" algn="just">
              <a:buNone/>
            </a:pPr>
            <a:r>
              <a:rPr lang="it-IT" sz="2000" dirty="0">
                <a:solidFill>
                  <a:schemeClr val="tx1"/>
                </a:solidFill>
              </a:rPr>
              <a:t>3) casi ibridi, in cui gli stati hanno posto il divieto di licenziamento come condizione per poter accedere a dei sussidi economici (Belgio, Francia).</a:t>
            </a:r>
          </a:p>
          <a:p>
            <a:pPr marL="114300" indent="0" algn="just">
              <a:buNone/>
            </a:pPr>
            <a:endParaRPr lang="it-IT" sz="2000" dirty="0">
              <a:solidFill>
                <a:schemeClr val="tx1"/>
              </a:solidFill>
            </a:endParaRPr>
          </a:p>
          <a:p>
            <a:pPr marL="114300" indent="0" algn="just">
              <a:buNone/>
            </a:pPr>
            <a:endParaRPr lang="it-IT" sz="2000"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24</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1) Misure di integrazione salariale temporanea</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204548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122842" y="847675"/>
            <a:ext cx="8709458" cy="4155600"/>
          </a:xfrm>
          <a:prstGeom prst="rect">
            <a:avLst/>
          </a:prstGeom>
        </p:spPr>
        <p:txBody>
          <a:bodyPr spcFirstLastPara="1" wrap="square" lIns="91425" tIns="91425" rIns="91425" bIns="91425" anchor="t" anchorCtr="0">
            <a:noAutofit/>
          </a:bodyPr>
          <a:lstStyle/>
          <a:p>
            <a:pPr marL="114300" indent="0" algn="just">
              <a:buNone/>
            </a:pPr>
            <a:r>
              <a:rPr lang="it-IT" sz="2000" dirty="0">
                <a:solidFill>
                  <a:schemeClr val="tx1"/>
                </a:solidFill>
              </a:rPr>
              <a:t>1) Paesi che, vietando i licenziamenti, hanno reso obbligatorio il mantenimento in servizio dei lavoratori, garantendo al tempo stesso misure di integrazione del salario da parte dello stato (Italia e Spagna);</a:t>
            </a:r>
          </a:p>
          <a:p>
            <a:pPr algn="just">
              <a:buFont typeface="Wingdings" pitchFamily="2" charset="2"/>
              <a:buChar char="à"/>
            </a:pPr>
            <a:r>
              <a:rPr lang="it-IT" sz="2000" dirty="0">
                <a:solidFill>
                  <a:schemeClr val="tx1"/>
                </a:solidFill>
              </a:rPr>
              <a:t>L'Italia ha vietato i licenziamenti individuali per motivi economici e i licenziamenti collettivi dal 17 marzo 2020, oltre a sospendere le procedure già pendenti. </a:t>
            </a:r>
          </a:p>
          <a:p>
            <a:pPr algn="just">
              <a:buFont typeface="Wingdings" pitchFamily="2" charset="2"/>
              <a:buChar char="à"/>
            </a:pPr>
            <a:r>
              <a:rPr lang="it-IT" sz="2000" dirty="0">
                <a:solidFill>
                  <a:schemeClr val="tx1"/>
                </a:solidFill>
              </a:rPr>
              <a:t>La Spagna ha sancito la nullità di tutti i licenziamenti effettuati per motivi economici o di forza maggiore.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25</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1) Misure di integrazione salariale temporanea</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1506768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122842" y="847675"/>
            <a:ext cx="8709458" cy="4155600"/>
          </a:xfrm>
          <a:prstGeom prst="rect">
            <a:avLst/>
          </a:prstGeom>
        </p:spPr>
        <p:txBody>
          <a:bodyPr spcFirstLastPara="1" wrap="square" lIns="91425" tIns="91425" rIns="91425" bIns="91425" anchor="t" anchorCtr="0">
            <a:noAutofit/>
          </a:bodyPr>
          <a:lstStyle/>
          <a:p>
            <a:pPr marL="114300" indent="0" algn="just">
              <a:buNone/>
            </a:pPr>
            <a:r>
              <a:rPr lang="it-IT" sz="2000" dirty="0">
                <a:solidFill>
                  <a:schemeClr val="tx1"/>
                </a:solidFill>
              </a:rPr>
              <a:t>I livelli di sostegno al reddito variano da uno Stato membro all'altro, anche se molti hanno aumentato dette misure. </a:t>
            </a:r>
          </a:p>
          <a:p>
            <a:pPr marL="114300" indent="0" algn="just">
              <a:buNone/>
            </a:pPr>
            <a:r>
              <a:rPr lang="it-IT" sz="2000" dirty="0">
                <a:solidFill>
                  <a:schemeClr val="tx1"/>
                </a:solidFill>
              </a:rPr>
              <a:t>Esempi: I lavoratori dipendenti in Irlanda, inizialmente ricevevano fino al 70% dello stipendio mensile;  sono aumentati all'85% per i meno pagati (quelli che guadagnano fino a 24.400 euro).  </a:t>
            </a:r>
          </a:p>
          <a:p>
            <a:pPr marL="114300" indent="0" algn="just">
              <a:buNone/>
            </a:pPr>
            <a:r>
              <a:rPr lang="it-IT" sz="2000" dirty="0">
                <a:solidFill>
                  <a:schemeClr val="tx1"/>
                </a:solidFill>
              </a:rPr>
              <a:t>Questa misura è dell'80% in Germania (87% per i dipendenti con figli) e in Italia. </a:t>
            </a:r>
          </a:p>
          <a:p>
            <a:pPr marL="114300" indent="0" algn="just">
              <a:buNone/>
            </a:pPr>
            <a:r>
              <a:rPr lang="it-IT" sz="2000" dirty="0">
                <a:solidFill>
                  <a:schemeClr val="tx1"/>
                </a:solidFill>
              </a:rPr>
              <a:t>Il Regno Unito fornisce anche l'80% fino ad un massimo di 2.500 sterline al mese.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26</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1.1. Importo delle integrazioni salariali</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1111925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122842" y="847675"/>
            <a:ext cx="8709458" cy="4155600"/>
          </a:xfrm>
          <a:prstGeom prst="rect">
            <a:avLst/>
          </a:prstGeom>
        </p:spPr>
        <p:txBody>
          <a:bodyPr spcFirstLastPara="1" wrap="square" lIns="91425" tIns="91425" rIns="91425" bIns="91425" anchor="t" anchorCtr="0">
            <a:noAutofit/>
          </a:bodyPr>
          <a:lstStyle/>
          <a:p>
            <a:pPr marL="114300" indent="0" algn="just">
              <a:buNone/>
            </a:pPr>
            <a:r>
              <a:rPr lang="it-IT" sz="2000" dirty="0">
                <a:solidFill>
                  <a:schemeClr val="tx1"/>
                </a:solidFill>
              </a:rPr>
              <a:t>Per i dipendenti che hanno perso il lavoro a causa della Covid-19 o per i quali non esiste un sussidio salariale temporaneo, possono essere disponibili indennità di disoccupazione. </a:t>
            </a:r>
          </a:p>
          <a:p>
            <a:pPr marL="114300" indent="0" algn="just">
              <a:buNone/>
            </a:pPr>
            <a:endParaRPr lang="it-IT" sz="2000" dirty="0">
              <a:solidFill>
                <a:schemeClr val="tx1"/>
              </a:solidFill>
            </a:endParaRPr>
          </a:p>
          <a:p>
            <a:pPr marL="114300" indent="0" algn="just">
              <a:buNone/>
            </a:pPr>
            <a:r>
              <a:rPr lang="it-IT" sz="2000" dirty="0">
                <a:solidFill>
                  <a:schemeClr val="tx1"/>
                </a:solidFill>
              </a:rPr>
              <a:t>Misure comuni:</a:t>
            </a:r>
          </a:p>
          <a:p>
            <a:pPr marL="114300" indent="0" algn="just">
              <a:buNone/>
            </a:pPr>
            <a:r>
              <a:rPr lang="it-IT" sz="2000" dirty="0">
                <a:solidFill>
                  <a:schemeClr val="tx1"/>
                </a:solidFill>
              </a:rPr>
              <a:t>-	Estensione della platea di destinatari</a:t>
            </a:r>
          </a:p>
          <a:p>
            <a:pPr marL="114300" indent="0" algn="just">
              <a:buNone/>
            </a:pPr>
            <a:r>
              <a:rPr lang="it-IT" sz="2000" dirty="0">
                <a:solidFill>
                  <a:schemeClr val="tx1"/>
                </a:solidFill>
              </a:rPr>
              <a:t>-	Semplificazione delle condizioni di accesso</a:t>
            </a:r>
          </a:p>
          <a:p>
            <a:pPr marL="114300" indent="0" algn="just">
              <a:buNone/>
            </a:pPr>
            <a:r>
              <a:rPr lang="it-IT" sz="2000" dirty="0">
                <a:solidFill>
                  <a:schemeClr val="tx1"/>
                </a:solidFill>
              </a:rPr>
              <a:t>-	Aumento dell’importo</a:t>
            </a:r>
          </a:p>
          <a:p>
            <a:pPr marL="114300" indent="0" algn="just">
              <a:buNone/>
            </a:pPr>
            <a:r>
              <a:rPr lang="it-IT" sz="2000" dirty="0">
                <a:solidFill>
                  <a:schemeClr val="tx1"/>
                </a:solidFill>
              </a:rPr>
              <a:t>-	Aumento della durata</a:t>
            </a:r>
          </a:p>
          <a:p>
            <a:pPr marL="114300" indent="0" algn="just">
              <a:buNone/>
            </a:pPr>
            <a:r>
              <a:rPr lang="it-IT" sz="2000" dirty="0">
                <a:solidFill>
                  <a:schemeClr val="tx1"/>
                </a:solidFill>
              </a:rPr>
              <a:t>-	Riduzione del tempo di lavoro, e di contribuzione, necessario per poter accedere all’indennità di disoccupazione. </a:t>
            </a:r>
          </a:p>
          <a:p>
            <a:pPr marL="114300" indent="0" algn="just">
              <a:buNone/>
            </a:pPr>
            <a:endParaRPr lang="it-IT" sz="2000" dirty="0">
              <a:solidFill>
                <a:schemeClr val="tx1"/>
              </a:solidFill>
            </a:endParaRPr>
          </a:p>
          <a:p>
            <a:pPr marL="114300" indent="0" algn="just">
              <a:buNone/>
            </a:pPr>
            <a:r>
              <a:rPr lang="it-IT" sz="2000" dirty="0">
                <a:solidFill>
                  <a:schemeClr val="tx1"/>
                </a:solidFill>
              </a:rPr>
              <a:t>.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27</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2) Indennità di disoccupazione</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1910150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37350" y="704417"/>
            <a:ext cx="8709458" cy="4155600"/>
          </a:xfrm>
          <a:prstGeom prst="rect">
            <a:avLst/>
          </a:prstGeom>
        </p:spPr>
        <p:txBody>
          <a:bodyPr spcFirstLastPara="1" wrap="square" lIns="91425" tIns="91425" rIns="91425" bIns="91425" anchor="t" anchorCtr="0">
            <a:noAutofit/>
          </a:bodyPr>
          <a:lstStyle/>
          <a:p>
            <a:pPr marL="114300" indent="0" algn="just">
              <a:buNone/>
            </a:pPr>
            <a:r>
              <a:rPr lang="it-IT" sz="2000" dirty="0">
                <a:solidFill>
                  <a:schemeClr val="tx1"/>
                </a:solidFill>
              </a:rPr>
              <a:t>Il sostegno al reddito dei lavoratori autonomi riconosce indirettamente la crescente prevalenza del lavoro autonomo nel 21° secolo. Molti paesi offrono tale sostegno, anche se a livelli diversi. </a:t>
            </a:r>
          </a:p>
          <a:p>
            <a:pPr marL="114300" indent="0" algn="just">
              <a:buNone/>
            </a:pPr>
            <a:r>
              <a:rPr lang="it-IT" sz="2000" dirty="0">
                <a:solidFill>
                  <a:schemeClr val="tx1"/>
                </a:solidFill>
              </a:rPr>
              <a:t>Esempi: </a:t>
            </a:r>
          </a:p>
          <a:p>
            <a:pPr algn="just">
              <a:buFontTx/>
              <a:buChar char="-"/>
            </a:pPr>
            <a:r>
              <a:rPr lang="it-IT" sz="2000" dirty="0">
                <a:solidFill>
                  <a:schemeClr val="tx1"/>
                </a:solidFill>
              </a:rPr>
              <a:t>I lavoratori autonomi irlandesi possono avere diritto al pagamento della Covid-19 </a:t>
            </a:r>
            <a:r>
              <a:rPr lang="it-IT" sz="2000" dirty="0" err="1">
                <a:solidFill>
                  <a:schemeClr val="tx1"/>
                </a:solidFill>
              </a:rPr>
              <a:t>Pandemic</a:t>
            </a:r>
            <a:r>
              <a:rPr lang="it-IT" sz="2000" dirty="0">
                <a:solidFill>
                  <a:schemeClr val="tx1"/>
                </a:solidFill>
              </a:rPr>
              <a:t> </a:t>
            </a:r>
            <a:r>
              <a:rPr lang="it-IT" sz="2000" dirty="0" err="1">
                <a:solidFill>
                  <a:schemeClr val="tx1"/>
                </a:solidFill>
              </a:rPr>
              <a:t>Unemployment</a:t>
            </a:r>
            <a:r>
              <a:rPr lang="it-IT" sz="2000" dirty="0">
                <a:solidFill>
                  <a:schemeClr val="tx1"/>
                </a:solidFill>
              </a:rPr>
              <a:t> </a:t>
            </a:r>
            <a:r>
              <a:rPr lang="it-IT" sz="2000" dirty="0" err="1">
                <a:solidFill>
                  <a:schemeClr val="tx1"/>
                </a:solidFill>
              </a:rPr>
              <a:t>Payment</a:t>
            </a:r>
            <a:r>
              <a:rPr lang="it-IT" sz="2000" dirty="0">
                <a:solidFill>
                  <a:schemeClr val="tx1"/>
                </a:solidFill>
              </a:rPr>
              <a:t> di 350 euro o al sussidio salariale temporaneo;</a:t>
            </a:r>
          </a:p>
          <a:p>
            <a:pPr algn="just">
              <a:buFontTx/>
              <a:buChar char="-"/>
            </a:pPr>
            <a:r>
              <a:rPr lang="it-IT" sz="2000" dirty="0">
                <a:solidFill>
                  <a:schemeClr val="tx1"/>
                </a:solidFill>
              </a:rPr>
              <a:t>in Belgio, i lavoratori autonomi possono avere un diritto-ponte (</a:t>
            </a:r>
            <a:r>
              <a:rPr lang="it-IT" sz="2000" dirty="0" err="1">
                <a:solidFill>
                  <a:schemeClr val="tx1"/>
                </a:solidFill>
              </a:rPr>
              <a:t>droit</a:t>
            </a:r>
            <a:r>
              <a:rPr lang="it-IT" sz="2000" dirty="0">
                <a:solidFill>
                  <a:schemeClr val="tx1"/>
                </a:solidFill>
              </a:rPr>
              <a:t>-passerelle) per un sostegno finanziario fino a 1614,10 euro al mese;</a:t>
            </a:r>
          </a:p>
          <a:p>
            <a:pPr algn="just">
              <a:buFontTx/>
              <a:buChar char="-"/>
            </a:pPr>
            <a:r>
              <a:rPr lang="it-IT" sz="2000" dirty="0">
                <a:solidFill>
                  <a:schemeClr val="tx1"/>
                </a:solidFill>
              </a:rPr>
              <a:t>Il Regno Unito offre l'80% del sostegno al reddito ai lavoratori autonomi;</a:t>
            </a:r>
          </a:p>
          <a:p>
            <a:pPr algn="just">
              <a:buFontTx/>
              <a:buChar char="-"/>
            </a:pPr>
            <a:r>
              <a:rPr lang="it-IT" sz="2000" dirty="0">
                <a:solidFill>
                  <a:schemeClr val="tx1"/>
                </a:solidFill>
              </a:rPr>
              <a:t>In Italia, ai lavoratori autonomi e ai lavoratori stagionali è stata concessa un'indennità straordinaria da marzo 2020.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28</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3) Misure di sostegno ai lavoratori autonomi</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3956126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122842" y="847675"/>
            <a:ext cx="8709458" cy="4155600"/>
          </a:xfrm>
          <a:prstGeom prst="rect">
            <a:avLst/>
          </a:prstGeom>
        </p:spPr>
        <p:txBody>
          <a:bodyPr spcFirstLastPara="1" wrap="square" lIns="91425" tIns="91425" rIns="91425" bIns="91425" anchor="t" anchorCtr="0">
            <a:noAutofit/>
          </a:bodyPr>
          <a:lstStyle/>
          <a:p>
            <a:pPr marL="114300" indent="0" algn="just">
              <a:buNone/>
            </a:pPr>
            <a:r>
              <a:rPr lang="it-IT" sz="2000" dirty="0">
                <a:solidFill>
                  <a:schemeClr val="tx1"/>
                </a:solidFill>
              </a:rPr>
              <a:t>L'offerta di sostegno ai lavoratori autonomi costituisce un passo significativo </a:t>
            </a:r>
            <a:r>
              <a:rPr lang="it-IT" sz="2000" dirty="0">
                <a:solidFill>
                  <a:schemeClr val="tx1"/>
                </a:solidFill>
                <a:sym typeface="Wingdings" pitchFamily="2" charset="2"/>
              </a:rPr>
              <a:t> dibattito </a:t>
            </a:r>
            <a:r>
              <a:rPr lang="it-IT" sz="2000" dirty="0">
                <a:solidFill>
                  <a:schemeClr val="tx1"/>
                </a:solidFill>
              </a:rPr>
              <a:t>su differenze sostanziali in termini di diritti e protezioni tra lavoratori dipendenti e autonomi. </a:t>
            </a:r>
          </a:p>
          <a:p>
            <a:pPr marL="114300" indent="0" algn="just">
              <a:buNone/>
            </a:pPr>
            <a:endParaRPr lang="it-IT" sz="2000" dirty="0">
              <a:solidFill>
                <a:schemeClr val="tx1"/>
              </a:solidFill>
            </a:endParaRPr>
          </a:p>
          <a:p>
            <a:pPr marL="114300" indent="0" algn="just">
              <a:buNone/>
            </a:pPr>
            <a:r>
              <a:rPr lang="it-IT" sz="2000" dirty="0">
                <a:solidFill>
                  <a:schemeClr val="tx1"/>
                </a:solidFill>
              </a:rPr>
              <a:t>Resta ancora da vedere fino a che punto questo passo diventi un punto d'ingresso per trattare i lavoratori autonomi in modo più simile ai lavoratori subordinati.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29</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3) Misure di sostegno ai lavoratori autonomi</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316653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123441" y="596663"/>
            <a:ext cx="8520600" cy="3416400"/>
          </a:xfrm>
          <a:prstGeom prst="rect">
            <a:avLst/>
          </a:prstGeom>
        </p:spPr>
        <p:txBody>
          <a:bodyPr spcFirstLastPara="1" wrap="square" lIns="91425" tIns="91425" rIns="91425" bIns="91425" anchor="t" anchorCtr="0">
            <a:noAutofit/>
          </a:bodyPr>
          <a:lstStyle/>
          <a:p>
            <a:pPr indent="-368300" algn="just">
              <a:spcBef>
                <a:spcPts val="1000"/>
              </a:spcBef>
              <a:buClr>
                <a:srgbClr val="45818E"/>
              </a:buClr>
              <a:buSzPts val="2200"/>
              <a:buFont typeface="Playfair Display"/>
              <a:buChar char="●"/>
            </a:pPr>
            <a:r>
              <a:rPr lang="en-GB" sz="2000" dirty="0">
                <a:solidFill>
                  <a:schemeClr val="tx1"/>
                </a:solidFill>
                <a:latin typeface="+mn-lt"/>
                <a:sym typeface="Playfair Display"/>
              </a:rPr>
              <a:t>11 </a:t>
            </a:r>
            <a:r>
              <a:rPr lang="en-GB" sz="2000" dirty="0" err="1">
                <a:solidFill>
                  <a:schemeClr val="tx1"/>
                </a:solidFill>
                <a:latin typeface="+mn-lt"/>
                <a:sym typeface="Playfair Display"/>
              </a:rPr>
              <a:t>marzo</a:t>
            </a:r>
            <a:r>
              <a:rPr lang="en-GB" sz="2000" dirty="0">
                <a:solidFill>
                  <a:schemeClr val="tx1"/>
                </a:solidFill>
                <a:latin typeface="+mn-lt"/>
                <a:sym typeface="Playfair Display"/>
              </a:rPr>
              <a:t> 2020 </a:t>
            </a:r>
            <a:r>
              <a:rPr lang="en-GB" sz="2000" dirty="0">
                <a:solidFill>
                  <a:schemeClr val="tx1"/>
                </a:solidFill>
                <a:latin typeface="+mn-lt"/>
                <a:sym typeface="Wingdings" pitchFamily="2" charset="2"/>
              </a:rPr>
              <a:t></a:t>
            </a:r>
            <a:r>
              <a:rPr lang="en-GB" sz="2000" dirty="0">
                <a:solidFill>
                  <a:schemeClr val="tx1"/>
                </a:solidFill>
                <a:latin typeface="+mn-lt"/>
                <a:sym typeface="Playfair Display"/>
              </a:rPr>
              <a:t> OMS </a:t>
            </a:r>
            <a:r>
              <a:rPr lang="en-GB" sz="2000" dirty="0" err="1">
                <a:solidFill>
                  <a:schemeClr val="tx1"/>
                </a:solidFill>
                <a:latin typeface="+mn-lt"/>
                <a:sym typeface="Playfair Display"/>
              </a:rPr>
              <a:t>dichiara</a:t>
            </a:r>
            <a:r>
              <a:rPr lang="en-GB" sz="2000" dirty="0">
                <a:solidFill>
                  <a:schemeClr val="tx1"/>
                </a:solidFill>
                <a:latin typeface="+mn-lt"/>
                <a:sym typeface="Playfair Display"/>
              </a:rPr>
              <a:t> </a:t>
            </a:r>
            <a:r>
              <a:rPr lang="en-GB" sz="2000" dirty="0" err="1">
                <a:solidFill>
                  <a:schemeClr val="tx1"/>
                </a:solidFill>
                <a:latin typeface="+mn-lt"/>
                <a:sym typeface="Playfair Display"/>
              </a:rPr>
              <a:t>ufficialmente</a:t>
            </a:r>
            <a:r>
              <a:rPr lang="en-GB" sz="2000" dirty="0">
                <a:solidFill>
                  <a:schemeClr val="tx1"/>
                </a:solidFill>
                <a:latin typeface="+mn-lt"/>
                <a:sym typeface="Playfair Display"/>
              </a:rPr>
              <a:t> </a:t>
            </a:r>
            <a:r>
              <a:rPr lang="en-GB" sz="2000" dirty="0" err="1">
                <a:solidFill>
                  <a:schemeClr val="tx1"/>
                </a:solidFill>
                <a:latin typeface="+mn-lt"/>
                <a:sym typeface="Playfair Display"/>
              </a:rPr>
              <a:t>che</a:t>
            </a:r>
            <a:r>
              <a:rPr lang="en-GB" sz="2000" dirty="0">
                <a:solidFill>
                  <a:schemeClr val="tx1"/>
                </a:solidFill>
                <a:latin typeface="+mn-lt"/>
                <a:sym typeface="Playfair Display"/>
              </a:rPr>
              <a:t> il Covid-19 ha </a:t>
            </a:r>
            <a:r>
              <a:rPr lang="en-GB" sz="2000" dirty="0" err="1">
                <a:solidFill>
                  <a:schemeClr val="tx1"/>
                </a:solidFill>
                <a:latin typeface="+mn-lt"/>
                <a:sym typeface="Playfair Display"/>
              </a:rPr>
              <a:t>raggiunto</a:t>
            </a:r>
            <a:r>
              <a:rPr lang="en-GB" sz="2000" dirty="0">
                <a:solidFill>
                  <a:schemeClr val="tx1"/>
                </a:solidFill>
                <a:latin typeface="+mn-lt"/>
                <a:sym typeface="Playfair Display"/>
              </a:rPr>
              <a:t> il </a:t>
            </a:r>
            <a:r>
              <a:rPr lang="en-GB" sz="2000" dirty="0" err="1">
                <a:solidFill>
                  <a:schemeClr val="tx1"/>
                </a:solidFill>
                <a:latin typeface="+mn-lt"/>
                <a:sym typeface="Playfair Display"/>
              </a:rPr>
              <a:t>livello</a:t>
            </a:r>
            <a:r>
              <a:rPr lang="en-GB" sz="2000" dirty="0">
                <a:solidFill>
                  <a:schemeClr val="tx1"/>
                </a:solidFill>
                <a:latin typeface="+mn-lt"/>
                <a:sym typeface="Playfair Display"/>
              </a:rPr>
              <a:t> di una </a:t>
            </a:r>
            <a:r>
              <a:rPr lang="en-GB" sz="2000" dirty="0" err="1">
                <a:solidFill>
                  <a:schemeClr val="tx1"/>
                </a:solidFill>
                <a:latin typeface="+mn-lt"/>
                <a:sym typeface="Playfair Display"/>
              </a:rPr>
              <a:t>pandemia</a:t>
            </a:r>
            <a:r>
              <a:rPr lang="en-GB" sz="2000" dirty="0">
                <a:solidFill>
                  <a:schemeClr val="tx1"/>
                </a:solidFill>
                <a:latin typeface="+mn-lt"/>
                <a:sym typeface="Playfair Display"/>
              </a:rPr>
              <a:t>.  </a:t>
            </a:r>
            <a:endParaRPr lang="en-GB" sz="2000" dirty="0">
              <a:solidFill>
                <a:schemeClr val="tx1"/>
              </a:solidFill>
              <a:latin typeface="+mn-lt"/>
              <a:ea typeface="Playfair Display"/>
              <a:cs typeface="Playfair Display"/>
              <a:sym typeface="Playfair Display"/>
            </a:endParaRPr>
          </a:p>
          <a:p>
            <a:pPr lvl="0" indent="-368300" algn="just">
              <a:spcBef>
                <a:spcPts val="1000"/>
              </a:spcBef>
              <a:buClr>
                <a:srgbClr val="45818E"/>
              </a:buClr>
              <a:buSzPts val="2200"/>
              <a:buFont typeface="Playfair Display"/>
              <a:buChar char="●"/>
            </a:pPr>
            <a:r>
              <a:rPr lang="en-GB" sz="2000" dirty="0">
                <a:solidFill>
                  <a:schemeClr val="tx1"/>
                </a:solidFill>
                <a:latin typeface="+mn-lt"/>
                <a:ea typeface="Playfair Display"/>
                <a:cs typeface="Playfair Display"/>
                <a:sym typeface="Playfair Display"/>
              </a:rPr>
              <a:t>Il </a:t>
            </a:r>
            <a:r>
              <a:rPr lang="en-GB" sz="2000" dirty="0" err="1">
                <a:solidFill>
                  <a:schemeClr val="tx1"/>
                </a:solidFill>
                <a:latin typeface="+mn-lt"/>
                <a:ea typeface="Playfair Display"/>
                <a:cs typeface="Playfair Display"/>
                <a:sym typeface="Playfair Display"/>
              </a:rPr>
              <a:t>dibattito</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pubblico</a:t>
            </a:r>
            <a:r>
              <a:rPr lang="en-GB" sz="2000" dirty="0">
                <a:solidFill>
                  <a:schemeClr val="tx1"/>
                </a:solidFill>
                <a:latin typeface="+mn-lt"/>
                <a:ea typeface="Playfair Display"/>
                <a:cs typeface="Playfair Display"/>
                <a:sym typeface="Playfair Display"/>
              </a:rPr>
              <a:t> e </a:t>
            </a:r>
            <a:r>
              <a:rPr lang="en-GB" sz="2000" dirty="0" err="1">
                <a:solidFill>
                  <a:schemeClr val="tx1"/>
                </a:solidFill>
                <a:latin typeface="+mn-lt"/>
                <a:ea typeface="Playfair Display"/>
                <a:cs typeface="Playfair Display"/>
                <a:sym typeface="Playfair Display"/>
              </a:rPr>
              <a:t>l’attenzione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politica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sono</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stati</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rivolti</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alla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crisi</a:t>
            </a:r>
            <a:r>
              <a:rPr lang="en-GB" sz="2000" dirty="0">
                <a:solidFill>
                  <a:schemeClr val="tx1"/>
                </a:solidFill>
                <a:latin typeface="+mn-lt"/>
                <a:ea typeface="Playfair Display"/>
                <a:cs typeface="Playfair Display"/>
                <a:sym typeface="Playfair Display"/>
              </a:rPr>
              <a:t> sanitaria, </a:t>
            </a:r>
            <a:r>
              <a:rPr lang="en-GB" sz="2000" i="1" dirty="0">
                <a:solidFill>
                  <a:schemeClr val="tx1"/>
                </a:solidFill>
                <a:latin typeface="+mn-lt"/>
                <a:ea typeface="Playfair Display"/>
                <a:cs typeface="Playfair Display"/>
                <a:sym typeface="Playfair Display"/>
              </a:rPr>
              <a:t>in </a:t>
            </a:r>
            <a:r>
              <a:rPr lang="en-GB" sz="2000" i="1" dirty="0" err="1">
                <a:solidFill>
                  <a:schemeClr val="tx1"/>
                </a:solidFill>
                <a:latin typeface="+mn-lt"/>
                <a:ea typeface="Playfair Display"/>
                <a:cs typeface="Playfair Display"/>
                <a:sym typeface="Playfair Display"/>
              </a:rPr>
              <a:t>primis</a:t>
            </a:r>
            <a:r>
              <a:rPr lang="en-GB" sz="2000" dirty="0">
                <a:solidFill>
                  <a:schemeClr val="tx1"/>
                </a:solidFill>
                <a:latin typeface="+mn-lt"/>
                <a:ea typeface="Playfair Display"/>
                <a:cs typeface="Playfair Display"/>
                <a:sym typeface="Playfair Display"/>
              </a:rPr>
              <a:t>, ma </a:t>
            </a:r>
            <a:r>
              <a:rPr lang="en-GB" sz="2000" dirty="0" err="1">
                <a:solidFill>
                  <a:schemeClr val="tx1"/>
                </a:solidFill>
                <a:latin typeface="+mn-lt"/>
                <a:ea typeface="Playfair Display"/>
                <a:cs typeface="Playfair Display"/>
                <a:sym typeface="Playfair Display"/>
              </a:rPr>
              <a:t>anche</a:t>
            </a:r>
            <a:r>
              <a:rPr lang="en-GB" sz="2000" dirty="0">
                <a:solidFill>
                  <a:schemeClr val="tx1"/>
                </a:solidFill>
                <a:latin typeface="+mn-lt"/>
                <a:ea typeface="Playfair Display"/>
                <a:cs typeface="Playfair Display"/>
                <a:sym typeface="Playfair Display"/>
              </a:rPr>
              <a:t> ai </a:t>
            </a:r>
            <a:r>
              <a:rPr lang="en-GB" sz="2000" b="1" dirty="0" err="1">
                <a:solidFill>
                  <a:schemeClr val="tx1"/>
                </a:solidFill>
                <a:latin typeface="+mn-lt"/>
                <a:ea typeface="Playfair Display"/>
                <a:cs typeface="Playfair Display"/>
                <a:sym typeface="Playfair Display"/>
              </a:rPr>
              <a:t>rischi</a:t>
            </a:r>
            <a:r>
              <a:rPr lang="en-GB" sz="2000" b="1" dirty="0">
                <a:solidFill>
                  <a:schemeClr val="tx1"/>
                </a:solidFill>
                <a:latin typeface="+mn-lt"/>
                <a:ea typeface="Playfair Display"/>
                <a:cs typeface="Playfair Display"/>
                <a:sym typeface="Playfair Display"/>
              </a:rPr>
              <a:t> di </a:t>
            </a:r>
            <a:r>
              <a:rPr lang="en-GB" sz="2000" b="1" dirty="0" err="1">
                <a:solidFill>
                  <a:schemeClr val="tx1"/>
                </a:solidFill>
                <a:latin typeface="+mn-lt"/>
                <a:ea typeface="Playfair Display"/>
                <a:cs typeface="Playfair Display"/>
                <a:sym typeface="Playfair Display"/>
              </a:rPr>
              <a:t>recessione</a:t>
            </a:r>
            <a:r>
              <a:rPr lang="en-GB" sz="2000" b="1" dirty="0">
                <a:solidFill>
                  <a:schemeClr val="tx1"/>
                </a:solidFill>
                <a:latin typeface="+mn-lt"/>
                <a:ea typeface="Playfair Display"/>
                <a:cs typeface="Playfair Display"/>
                <a:sym typeface="Playfair Display"/>
              </a:rPr>
              <a:t> </a:t>
            </a:r>
            <a:r>
              <a:rPr lang="en-GB" sz="2000" b="1" dirty="0" err="1">
                <a:solidFill>
                  <a:schemeClr val="tx1"/>
                </a:solidFill>
                <a:latin typeface="+mn-lt"/>
                <a:ea typeface="Playfair Display"/>
                <a:cs typeface="Playfair Display"/>
                <a:sym typeface="Playfair Display"/>
              </a:rPr>
              <a:t>economica</a:t>
            </a:r>
            <a:r>
              <a:rPr lang="en-GB" sz="2000" dirty="0">
                <a:solidFill>
                  <a:schemeClr val="tx1"/>
                </a:solidFill>
                <a:latin typeface="+mn-lt"/>
                <a:ea typeface="Playfair Display"/>
                <a:cs typeface="Playfair Display"/>
                <a:sym typeface="Playfair Display"/>
              </a:rPr>
              <a:t>. </a:t>
            </a:r>
          </a:p>
          <a:p>
            <a:pPr lvl="1" indent="-368300" algn="just">
              <a:spcBef>
                <a:spcPts val="1000"/>
              </a:spcBef>
              <a:buClr>
                <a:srgbClr val="45818E"/>
              </a:buClr>
              <a:buSzPts val="2200"/>
              <a:buFont typeface="Playfair Display"/>
              <a:buChar char="●"/>
            </a:pPr>
            <a:r>
              <a:rPr lang="en-GB" sz="1600" dirty="0">
                <a:solidFill>
                  <a:schemeClr val="tx1"/>
                </a:solidFill>
                <a:latin typeface="+mn-lt"/>
                <a:ea typeface="Playfair Display"/>
                <a:cs typeface="Playfair Display"/>
                <a:sym typeface="Playfair Display"/>
              </a:rPr>
              <a:t>OIL ha </a:t>
            </a:r>
            <a:r>
              <a:rPr lang="en-GB" sz="1600" dirty="0" err="1">
                <a:solidFill>
                  <a:schemeClr val="tx1"/>
                </a:solidFill>
                <a:latin typeface="+mn-lt"/>
                <a:ea typeface="Playfair Display"/>
                <a:cs typeface="Playfair Display"/>
                <a:sym typeface="Playfair Display"/>
              </a:rPr>
              <a:t>stimato</a:t>
            </a:r>
            <a:r>
              <a:rPr lang="en-GB" sz="1600" dirty="0">
                <a:solidFill>
                  <a:schemeClr val="tx1"/>
                </a:solidFill>
                <a:latin typeface="+mn-lt"/>
                <a:ea typeface="Playfair Display"/>
                <a:cs typeface="Playfair Display"/>
                <a:sym typeface="Playfair Display"/>
              </a:rPr>
              <a:t> </a:t>
            </a:r>
            <a:r>
              <a:rPr lang="en-GB" sz="1600" dirty="0" err="1">
                <a:solidFill>
                  <a:schemeClr val="tx1"/>
                </a:solidFill>
                <a:latin typeface="+mn-lt"/>
                <a:ea typeface="Playfair Display"/>
                <a:cs typeface="Playfair Display"/>
                <a:sym typeface="Playfair Display"/>
              </a:rPr>
              <a:t>nel</a:t>
            </a:r>
            <a:r>
              <a:rPr lang="en-GB" sz="1600" dirty="0">
                <a:solidFill>
                  <a:schemeClr val="tx1"/>
                </a:solidFill>
                <a:latin typeface="+mn-lt"/>
                <a:ea typeface="Playfair Display"/>
                <a:cs typeface="Playfair Display"/>
                <a:sym typeface="Playfair Display"/>
              </a:rPr>
              <a:t> </a:t>
            </a:r>
            <a:r>
              <a:rPr lang="en-GB" sz="1600" dirty="0" err="1">
                <a:solidFill>
                  <a:schemeClr val="tx1"/>
                </a:solidFill>
                <a:latin typeface="+mn-lt"/>
                <a:ea typeface="Playfair Display"/>
                <a:cs typeface="Playfair Display"/>
                <a:sym typeface="Playfair Display"/>
              </a:rPr>
              <a:t>marzo</a:t>
            </a:r>
            <a:r>
              <a:rPr lang="en-GB" sz="1600" dirty="0">
                <a:solidFill>
                  <a:schemeClr val="tx1"/>
                </a:solidFill>
                <a:latin typeface="+mn-lt"/>
                <a:ea typeface="Playfair Display"/>
                <a:cs typeface="Playfair Display"/>
                <a:sym typeface="Playfair Display"/>
              </a:rPr>
              <a:t> 2020 </a:t>
            </a:r>
            <a:r>
              <a:rPr lang="en-GB" sz="1600" dirty="0" err="1">
                <a:solidFill>
                  <a:schemeClr val="tx1"/>
                </a:solidFill>
                <a:latin typeface="+mn-lt"/>
                <a:ea typeface="Playfair Display"/>
                <a:cs typeface="Playfair Display"/>
                <a:sym typeface="Playfair Display"/>
              </a:rPr>
              <a:t>che</a:t>
            </a:r>
            <a:r>
              <a:rPr lang="en-GB" sz="1600" dirty="0">
                <a:solidFill>
                  <a:schemeClr val="tx1"/>
                </a:solidFill>
                <a:latin typeface="+mn-lt"/>
                <a:ea typeface="Playfair Display"/>
                <a:cs typeface="Playfair Display"/>
                <a:sym typeface="Playfair Display"/>
              </a:rPr>
              <a:t> 25 </a:t>
            </a:r>
            <a:r>
              <a:rPr lang="en-GB" sz="1600" dirty="0" err="1">
                <a:solidFill>
                  <a:schemeClr val="tx1"/>
                </a:solidFill>
                <a:latin typeface="+mn-lt"/>
                <a:ea typeface="Playfair Display"/>
                <a:cs typeface="Playfair Display"/>
                <a:sym typeface="Playfair Display"/>
              </a:rPr>
              <a:t>milioni</a:t>
            </a:r>
            <a:r>
              <a:rPr lang="en-GB" sz="1600" dirty="0">
                <a:solidFill>
                  <a:schemeClr val="tx1"/>
                </a:solidFill>
                <a:latin typeface="+mn-lt"/>
                <a:ea typeface="Playfair Display"/>
                <a:cs typeface="Playfair Display"/>
                <a:sym typeface="Playfair Display"/>
              </a:rPr>
              <a:t> di </a:t>
            </a:r>
            <a:r>
              <a:rPr lang="en-GB" sz="1600" dirty="0" err="1">
                <a:solidFill>
                  <a:schemeClr val="tx1"/>
                </a:solidFill>
                <a:latin typeface="+mn-lt"/>
                <a:ea typeface="Playfair Display"/>
                <a:cs typeface="Playfair Display"/>
                <a:sym typeface="Playfair Display"/>
              </a:rPr>
              <a:t>posti</a:t>
            </a:r>
            <a:r>
              <a:rPr lang="en-GB" sz="1600" dirty="0">
                <a:solidFill>
                  <a:schemeClr val="tx1"/>
                </a:solidFill>
                <a:latin typeface="+mn-lt"/>
                <a:ea typeface="Playfair Display"/>
                <a:cs typeface="Playfair Display"/>
                <a:sym typeface="Playfair Display"/>
              </a:rPr>
              <a:t> di </a:t>
            </a:r>
            <a:r>
              <a:rPr lang="en-GB" sz="1600" dirty="0" err="1">
                <a:solidFill>
                  <a:schemeClr val="tx1"/>
                </a:solidFill>
                <a:latin typeface="+mn-lt"/>
                <a:ea typeface="Playfair Display"/>
                <a:cs typeface="Playfair Display"/>
                <a:sym typeface="Playfair Display"/>
              </a:rPr>
              <a:t>lavoro</a:t>
            </a:r>
            <a:r>
              <a:rPr lang="en-GB" sz="1600" dirty="0">
                <a:solidFill>
                  <a:schemeClr val="tx1"/>
                </a:solidFill>
                <a:latin typeface="+mn-lt"/>
                <a:ea typeface="Playfair Display"/>
                <a:cs typeface="Playfair Display"/>
                <a:sym typeface="Playfair Display"/>
              </a:rPr>
              <a:t> </a:t>
            </a:r>
            <a:r>
              <a:rPr lang="en-GB" sz="1600" dirty="0" err="1">
                <a:solidFill>
                  <a:schemeClr val="tx1"/>
                </a:solidFill>
                <a:latin typeface="+mn-lt"/>
                <a:ea typeface="Playfair Display"/>
                <a:cs typeface="Playfair Display"/>
                <a:sym typeface="Playfair Display"/>
              </a:rPr>
              <a:t>sono</a:t>
            </a:r>
            <a:r>
              <a:rPr lang="en-GB" sz="1600" dirty="0">
                <a:solidFill>
                  <a:schemeClr val="tx1"/>
                </a:solidFill>
                <a:latin typeface="+mn-lt"/>
                <a:ea typeface="Playfair Display"/>
                <a:cs typeface="Playfair Display"/>
                <a:sym typeface="Playfair Display"/>
              </a:rPr>
              <a:t> </a:t>
            </a:r>
            <a:r>
              <a:rPr lang="en-GB" sz="1600" dirty="0" err="1">
                <a:solidFill>
                  <a:schemeClr val="tx1"/>
                </a:solidFill>
                <a:latin typeface="+mn-lt"/>
                <a:ea typeface="Playfair Display"/>
                <a:cs typeface="Playfair Display"/>
                <a:sym typeface="Playfair Display"/>
              </a:rPr>
              <a:t>stati</a:t>
            </a:r>
            <a:r>
              <a:rPr lang="en-GB" sz="1600" dirty="0">
                <a:solidFill>
                  <a:schemeClr val="tx1"/>
                </a:solidFill>
                <a:latin typeface="+mn-lt"/>
                <a:ea typeface="Playfair Display"/>
                <a:cs typeface="Playfair Display"/>
                <a:sym typeface="Playfair Display"/>
              </a:rPr>
              <a:t> o </a:t>
            </a:r>
            <a:r>
              <a:rPr lang="en-GB" sz="1600" dirty="0" err="1">
                <a:solidFill>
                  <a:schemeClr val="tx1"/>
                </a:solidFill>
                <a:latin typeface="+mn-lt"/>
                <a:ea typeface="Playfair Display"/>
                <a:cs typeface="Playfair Display"/>
                <a:sym typeface="Playfair Display"/>
              </a:rPr>
              <a:t>andranno</a:t>
            </a:r>
            <a:r>
              <a:rPr lang="en-GB" sz="1600" dirty="0">
                <a:solidFill>
                  <a:schemeClr val="tx1"/>
                </a:solidFill>
                <a:latin typeface="+mn-lt"/>
                <a:ea typeface="Playfair Display"/>
                <a:cs typeface="Playfair Display"/>
                <a:sym typeface="Playfair Display"/>
              </a:rPr>
              <a:t> </a:t>
            </a:r>
            <a:r>
              <a:rPr lang="en-GB" sz="1600" dirty="0" err="1">
                <a:solidFill>
                  <a:schemeClr val="tx1"/>
                </a:solidFill>
                <a:latin typeface="+mn-lt"/>
                <a:ea typeface="Playfair Display"/>
                <a:cs typeface="Playfair Display"/>
                <a:sym typeface="Playfair Display"/>
              </a:rPr>
              <a:t>persi</a:t>
            </a:r>
            <a:r>
              <a:rPr lang="en-GB" sz="1600" dirty="0">
                <a:solidFill>
                  <a:schemeClr val="tx1"/>
                </a:solidFill>
                <a:latin typeface="+mn-lt"/>
                <a:ea typeface="Playfair Display"/>
                <a:cs typeface="Playfair Display"/>
                <a:sym typeface="Playfair Display"/>
              </a:rPr>
              <a:t> a causa </a:t>
            </a:r>
            <a:r>
              <a:rPr lang="en-GB" sz="1600" dirty="0" err="1">
                <a:solidFill>
                  <a:schemeClr val="tx1"/>
                </a:solidFill>
                <a:latin typeface="+mn-lt"/>
                <a:ea typeface="Playfair Display"/>
                <a:cs typeface="Playfair Display"/>
                <a:sym typeface="Playfair Display"/>
              </a:rPr>
              <a:t>della</a:t>
            </a:r>
            <a:r>
              <a:rPr lang="en-GB" sz="1600" dirty="0">
                <a:solidFill>
                  <a:schemeClr val="tx1"/>
                </a:solidFill>
                <a:latin typeface="+mn-lt"/>
                <a:ea typeface="Playfair Display"/>
                <a:cs typeface="Playfair Display"/>
                <a:sym typeface="Playfair Display"/>
              </a:rPr>
              <a:t> </a:t>
            </a:r>
            <a:r>
              <a:rPr lang="en-GB" sz="1600" dirty="0" err="1">
                <a:solidFill>
                  <a:schemeClr val="tx1"/>
                </a:solidFill>
                <a:latin typeface="+mn-lt"/>
                <a:ea typeface="Playfair Display"/>
                <a:cs typeface="Playfair Display"/>
                <a:sym typeface="Playfair Display"/>
              </a:rPr>
              <a:t>pandemia</a:t>
            </a:r>
            <a:r>
              <a:rPr lang="en-GB" sz="1600" dirty="0">
                <a:solidFill>
                  <a:schemeClr val="tx1"/>
                </a:solidFill>
                <a:latin typeface="+mn-lt"/>
                <a:ea typeface="Playfair Display"/>
                <a:cs typeface="Playfair Display"/>
                <a:sym typeface="Playfair Display"/>
              </a:rPr>
              <a:t>, a </a:t>
            </a:r>
            <a:r>
              <a:rPr lang="en-GB" sz="1600" dirty="0" err="1">
                <a:solidFill>
                  <a:schemeClr val="tx1"/>
                </a:solidFill>
                <a:latin typeface="+mn-lt"/>
                <a:ea typeface="Playfair Display"/>
                <a:cs typeface="Playfair Display"/>
                <a:sym typeface="Playfair Display"/>
              </a:rPr>
              <a:t>livello</a:t>
            </a:r>
            <a:r>
              <a:rPr lang="en-GB" sz="1600" dirty="0">
                <a:solidFill>
                  <a:schemeClr val="tx1"/>
                </a:solidFill>
                <a:latin typeface="+mn-lt"/>
                <a:ea typeface="Playfair Display"/>
                <a:cs typeface="Playfair Display"/>
                <a:sym typeface="Playfair Display"/>
              </a:rPr>
              <a:t> </a:t>
            </a:r>
            <a:r>
              <a:rPr lang="en-GB" sz="1600" dirty="0" err="1">
                <a:solidFill>
                  <a:schemeClr val="tx1"/>
                </a:solidFill>
                <a:latin typeface="+mn-lt"/>
                <a:ea typeface="Playfair Display"/>
                <a:cs typeface="Playfair Display"/>
                <a:sym typeface="Playfair Display"/>
              </a:rPr>
              <a:t>globale</a:t>
            </a:r>
            <a:r>
              <a:rPr lang="en-GB" sz="1600" dirty="0">
                <a:solidFill>
                  <a:schemeClr val="tx1"/>
                </a:solidFill>
                <a:latin typeface="+mn-lt"/>
                <a:ea typeface="Playfair Display"/>
                <a:cs typeface="Playfair Display"/>
                <a:sym typeface="Playfair Display"/>
              </a:rPr>
              <a:t>. </a:t>
            </a:r>
          </a:p>
          <a:p>
            <a:pPr lvl="1" indent="-368300" algn="just">
              <a:spcBef>
                <a:spcPts val="1000"/>
              </a:spcBef>
              <a:buClr>
                <a:srgbClr val="45818E"/>
              </a:buClr>
              <a:buSzPts val="2200"/>
              <a:buFont typeface="Playfair Display"/>
              <a:buChar char="●"/>
            </a:pPr>
            <a:r>
              <a:rPr lang="en-GB" sz="1600" dirty="0">
                <a:solidFill>
                  <a:schemeClr val="tx1"/>
                </a:solidFill>
                <a:latin typeface="+mn-lt"/>
                <a:sym typeface="Playfair Display"/>
              </a:rPr>
              <a:t>FMI ha </a:t>
            </a:r>
            <a:r>
              <a:rPr lang="en-GB" sz="1600" dirty="0" err="1">
                <a:solidFill>
                  <a:schemeClr val="tx1"/>
                </a:solidFill>
                <a:latin typeface="+mn-lt"/>
                <a:sym typeface="Playfair Display"/>
              </a:rPr>
              <a:t>previsto</a:t>
            </a:r>
            <a:r>
              <a:rPr lang="en-GB" sz="1600" dirty="0">
                <a:solidFill>
                  <a:schemeClr val="tx1"/>
                </a:solidFill>
                <a:latin typeface="+mn-lt"/>
                <a:sym typeface="Playfair Display"/>
              </a:rPr>
              <a:t>, </a:t>
            </a:r>
            <a:r>
              <a:rPr lang="en-GB" sz="1600" dirty="0" err="1">
                <a:solidFill>
                  <a:schemeClr val="tx1"/>
                </a:solidFill>
                <a:latin typeface="+mn-lt"/>
                <a:sym typeface="Playfair Display"/>
              </a:rPr>
              <a:t>nell'aprile</a:t>
            </a:r>
            <a:r>
              <a:rPr lang="en-GB" sz="1600" dirty="0">
                <a:solidFill>
                  <a:schemeClr val="tx1"/>
                </a:solidFill>
                <a:latin typeface="+mn-lt"/>
                <a:sym typeface="Playfair Display"/>
              </a:rPr>
              <a:t> 2020, una </a:t>
            </a:r>
            <a:r>
              <a:rPr lang="en-GB" sz="1600" dirty="0" err="1">
                <a:solidFill>
                  <a:schemeClr val="tx1"/>
                </a:solidFill>
                <a:latin typeface="+mn-lt"/>
                <a:sym typeface="Playfair Display"/>
              </a:rPr>
              <a:t>contrazione</a:t>
            </a:r>
            <a:r>
              <a:rPr lang="en-GB" sz="1600" dirty="0">
                <a:solidFill>
                  <a:schemeClr val="tx1"/>
                </a:solidFill>
                <a:latin typeface="+mn-lt"/>
                <a:sym typeface="Playfair Display"/>
              </a:rPr>
              <a:t> </a:t>
            </a:r>
            <a:r>
              <a:rPr lang="en-GB" sz="1600" dirty="0" err="1">
                <a:solidFill>
                  <a:schemeClr val="tx1"/>
                </a:solidFill>
                <a:latin typeface="+mn-lt"/>
                <a:sym typeface="Playfair Display"/>
              </a:rPr>
              <a:t>dell'economia</a:t>
            </a:r>
            <a:r>
              <a:rPr lang="en-GB" sz="1600" dirty="0">
                <a:solidFill>
                  <a:schemeClr val="tx1"/>
                </a:solidFill>
                <a:latin typeface="+mn-lt"/>
                <a:sym typeface="Playfair Display"/>
              </a:rPr>
              <a:t> </a:t>
            </a:r>
            <a:r>
              <a:rPr lang="en-GB" sz="1600" dirty="0" err="1">
                <a:solidFill>
                  <a:schemeClr val="tx1"/>
                </a:solidFill>
                <a:latin typeface="+mn-lt"/>
                <a:sym typeface="Playfair Display"/>
              </a:rPr>
              <a:t>globale</a:t>
            </a:r>
            <a:r>
              <a:rPr lang="en-GB" sz="1600" dirty="0">
                <a:solidFill>
                  <a:schemeClr val="tx1"/>
                </a:solidFill>
                <a:latin typeface="+mn-lt"/>
                <a:sym typeface="Playfair Display"/>
              </a:rPr>
              <a:t> di circa il 3%, con una </a:t>
            </a:r>
            <a:r>
              <a:rPr lang="en-GB" sz="1600" dirty="0" err="1">
                <a:solidFill>
                  <a:schemeClr val="tx1"/>
                </a:solidFill>
                <a:latin typeface="+mn-lt"/>
                <a:sym typeface="Playfair Display"/>
              </a:rPr>
              <a:t>crescita</a:t>
            </a:r>
            <a:r>
              <a:rPr lang="en-GB" sz="1600" dirty="0">
                <a:solidFill>
                  <a:schemeClr val="tx1"/>
                </a:solidFill>
                <a:latin typeface="+mn-lt"/>
                <a:sym typeface="Playfair Display"/>
              </a:rPr>
              <a:t> </a:t>
            </a:r>
            <a:r>
              <a:rPr lang="en-GB" sz="1600" dirty="0" err="1">
                <a:solidFill>
                  <a:schemeClr val="tx1"/>
                </a:solidFill>
                <a:latin typeface="+mn-lt"/>
                <a:sym typeface="Playfair Display"/>
              </a:rPr>
              <a:t>delle</a:t>
            </a:r>
            <a:r>
              <a:rPr lang="en-GB" sz="1600" dirty="0">
                <a:solidFill>
                  <a:schemeClr val="tx1"/>
                </a:solidFill>
                <a:latin typeface="+mn-lt"/>
                <a:sym typeface="Playfair Display"/>
              </a:rPr>
              <a:t> </a:t>
            </a:r>
            <a:r>
              <a:rPr lang="en-GB" sz="1600" dirty="0" err="1">
                <a:solidFill>
                  <a:schemeClr val="tx1"/>
                </a:solidFill>
                <a:latin typeface="+mn-lt"/>
                <a:sym typeface="Playfair Display"/>
              </a:rPr>
              <a:t>economie</a:t>
            </a:r>
            <a:r>
              <a:rPr lang="en-GB" sz="1600" dirty="0">
                <a:solidFill>
                  <a:schemeClr val="tx1"/>
                </a:solidFill>
                <a:latin typeface="+mn-lt"/>
                <a:sym typeface="Playfair Display"/>
              </a:rPr>
              <a:t> </a:t>
            </a:r>
            <a:r>
              <a:rPr lang="en-GB" sz="1600" dirty="0" err="1">
                <a:solidFill>
                  <a:schemeClr val="tx1"/>
                </a:solidFill>
                <a:latin typeface="+mn-lt"/>
                <a:sym typeface="Playfair Display"/>
              </a:rPr>
              <a:t>avanzate</a:t>
            </a:r>
            <a:r>
              <a:rPr lang="en-GB" sz="1600" dirty="0">
                <a:solidFill>
                  <a:schemeClr val="tx1"/>
                </a:solidFill>
                <a:latin typeface="+mn-lt"/>
                <a:sym typeface="Playfair Display"/>
              </a:rPr>
              <a:t> (come Francia, Germania, Italia, Regno </a:t>
            </a:r>
            <a:r>
              <a:rPr lang="en-GB" sz="1600" dirty="0" err="1">
                <a:solidFill>
                  <a:schemeClr val="tx1"/>
                </a:solidFill>
                <a:latin typeface="+mn-lt"/>
                <a:sym typeface="Playfair Display"/>
              </a:rPr>
              <a:t>Unito</a:t>
            </a:r>
            <a:r>
              <a:rPr lang="en-GB" sz="1600" dirty="0">
                <a:solidFill>
                  <a:schemeClr val="tx1"/>
                </a:solidFill>
                <a:latin typeface="+mn-lt"/>
                <a:sym typeface="Playfair Display"/>
              </a:rPr>
              <a:t> e </a:t>
            </a:r>
            <a:r>
              <a:rPr lang="en-GB" sz="1600" dirty="0" err="1">
                <a:solidFill>
                  <a:schemeClr val="tx1"/>
                </a:solidFill>
                <a:latin typeface="+mn-lt"/>
                <a:sym typeface="Playfair Display"/>
              </a:rPr>
              <a:t>Stati</a:t>
            </a:r>
            <a:r>
              <a:rPr lang="en-GB" sz="1600" dirty="0">
                <a:solidFill>
                  <a:schemeClr val="tx1"/>
                </a:solidFill>
                <a:latin typeface="+mn-lt"/>
                <a:sym typeface="Playfair Display"/>
              </a:rPr>
              <a:t> </a:t>
            </a:r>
            <a:r>
              <a:rPr lang="en-GB" sz="1600" dirty="0" err="1">
                <a:solidFill>
                  <a:schemeClr val="tx1"/>
                </a:solidFill>
                <a:latin typeface="+mn-lt"/>
                <a:sym typeface="Playfair Display"/>
              </a:rPr>
              <a:t>Uniti</a:t>
            </a:r>
            <a:r>
              <a:rPr lang="en-GB" sz="1600" dirty="0">
                <a:solidFill>
                  <a:schemeClr val="tx1"/>
                </a:solidFill>
                <a:latin typeface="+mn-lt"/>
                <a:sym typeface="Playfair Display"/>
              </a:rPr>
              <a:t>) di circa il -6,1%.  </a:t>
            </a:r>
          </a:p>
          <a:p>
            <a:pPr lvl="1" indent="-368300" algn="just">
              <a:spcBef>
                <a:spcPts val="1000"/>
              </a:spcBef>
              <a:buClr>
                <a:srgbClr val="45818E"/>
              </a:buClr>
              <a:buSzPts val="2200"/>
              <a:buFont typeface="Playfair Display"/>
              <a:buChar char="●"/>
            </a:pPr>
            <a:r>
              <a:rPr lang="en-GB" sz="1600" dirty="0">
                <a:solidFill>
                  <a:schemeClr val="tx1"/>
                </a:solidFill>
                <a:latin typeface="+mn-lt"/>
                <a:sym typeface="Playfair Display"/>
              </a:rPr>
              <a:t>Nel </a:t>
            </a:r>
            <a:r>
              <a:rPr lang="en-GB" sz="1600" dirty="0" err="1">
                <a:solidFill>
                  <a:schemeClr val="tx1"/>
                </a:solidFill>
                <a:latin typeface="+mn-lt"/>
                <a:sym typeface="Playfair Display"/>
              </a:rPr>
              <a:t>maggio</a:t>
            </a:r>
            <a:r>
              <a:rPr lang="en-GB" sz="1600" dirty="0">
                <a:solidFill>
                  <a:schemeClr val="tx1"/>
                </a:solidFill>
                <a:latin typeface="+mn-lt"/>
                <a:sym typeface="Playfair Display"/>
              </a:rPr>
              <a:t> 2020, la </a:t>
            </a:r>
            <a:r>
              <a:rPr lang="en-GB" sz="1600" dirty="0" err="1">
                <a:solidFill>
                  <a:schemeClr val="tx1"/>
                </a:solidFill>
                <a:latin typeface="+mn-lt"/>
                <a:sym typeface="Playfair Display"/>
              </a:rPr>
              <a:t>Commissione</a:t>
            </a:r>
            <a:r>
              <a:rPr lang="en-GB" sz="1600" dirty="0">
                <a:solidFill>
                  <a:schemeClr val="tx1"/>
                </a:solidFill>
                <a:latin typeface="+mn-lt"/>
                <a:sym typeface="Playfair Display"/>
              </a:rPr>
              <a:t> </a:t>
            </a:r>
            <a:r>
              <a:rPr lang="en-GB" sz="1600" dirty="0" err="1">
                <a:solidFill>
                  <a:schemeClr val="tx1"/>
                </a:solidFill>
                <a:latin typeface="+mn-lt"/>
                <a:sym typeface="Playfair Display"/>
              </a:rPr>
              <a:t>Europea</a:t>
            </a:r>
            <a:r>
              <a:rPr lang="en-GB" sz="1600" dirty="0">
                <a:solidFill>
                  <a:schemeClr val="tx1"/>
                </a:solidFill>
                <a:latin typeface="+mn-lt"/>
                <a:sym typeface="Playfair Display"/>
              </a:rPr>
              <a:t> ha </a:t>
            </a:r>
            <a:r>
              <a:rPr lang="en-GB" sz="1600" dirty="0" err="1">
                <a:solidFill>
                  <a:schemeClr val="tx1"/>
                </a:solidFill>
                <a:latin typeface="+mn-lt"/>
                <a:sym typeface="Playfair Display"/>
              </a:rPr>
              <a:t>stimato</a:t>
            </a:r>
            <a:r>
              <a:rPr lang="en-GB" sz="1600" dirty="0">
                <a:solidFill>
                  <a:schemeClr val="tx1"/>
                </a:solidFill>
                <a:latin typeface="+mn-lt"/>
                <a:sym typeface="Playfair Display"/>
              </a:rPr>
              <a:t> una </a:t>
            </a:r>
            <a:r>
              <a:rPr lang="en-GB" sz="1600" dirty="0" err="1">
                <a:solidFill>
                  <a:schemeClr val="tx1"/>
                </a:solidFill>
                <a:latin typeface="+mn-lt"/>
                <a:sym typeface="Playfair Display"/>
              </a:rPr>
              <a:t>contrazione</a:t>
            </a:r>
            <a:r>
              <a:rPr lang="en-GB" sz="1600" dirty="0">
                <a:solidFill>
                  <a:schemeClr val="tx1"/>
                </a:solidFill>
                <a:latin typeface="+mn-lt"/>
                <a:sym typeface="Playfair Display"/>
              </a:rPr>
              <a:t> del PIL </a:t>
            </a:r>
            <a:r>
              <a:rPr lang="en-GB" sz="1600" dirty="0" err="1">
                <a:solidFill>
                  <a:schemeClr val="tx1"/>
                </a:solidFill>
                <a:latin typeface="+mn-lt"/>
                <a:sym typeface="Playfair Display"/>
              </a:rPr>
              <a:t>dell'UE</a:t>
            </a:r>
            <a:r>
              <a:rPr lang="en-GB" sz="1600" dirty="0">
                <a:solidFill>
                  <a:schemeClr val="tx1"/>
                </a:solidFill>
                <a:latin typeface="+mn-lt"/>
                <a:sym typeface="Playfair Display"/>
              </a:rPr>
              <a:t> di circa l'8%.  Ha </a:t>
            </a:r>
            <a:r>
              <a:rPr lang="en-GB" sz="1600" dirty="0" err="1">
                <a:solidFill>
                  <a:schemeClr val="tx1"/>
                </a:solidFill>
                <a:latin typeface="+mn-lt"/>
                <a:sym typeface="Playfair Display"/>
              </a:rPr>
              <a:t>previsto</a:t>
            </a:r>
            <a:r>
              <a:rPr lang="en-GB" sz="1600" dirty="0">
                <a:solidFill>
                  <a:schemeClr val="tx1"/>
                </a:solidFill>
                <a:latin typeface="+mn-lt"/>
                <a:sym typeface="Playfair Display"/>
              </a:rPr>
              <a:t> </a:t>
            </a:r>
            <a:r>
              <a:rPr lang="en-GB" sz="1600" dirty="0" err="1">
                <a:solidFill>
                  <a:schemeClr val="tx1"/>
                </a:solidFill>
                <a:latin typeface="+mn-lt"/>
                <a:sym typeface="Playfair Display"/>
              </a:rPr>
              <a:t>inoltre</a:t>
            </a:r>
            <a:r>
              <a:rPr lang="en-GB" sz="1600" dirty="0">
                <a:solidFill>
                  <a:schemeClr val="tx1"/>
                </a:solidFill>
                <a:latin typeface="+mn-lt"/>
                <a:sym typeface="Playfair Display"/>
              </a:rPr>
              <a:t> un </a:t>
            </a:r>
            <a:r>
              <a:rPr lang="en-GB" sz="1600" dirty="0" err="1">
                <a:solidFill>
                  <a:schemeClr val="tx1"/>
                </a:solidFill>
                <a:latin typeface="+mn-lt"/>
                <a:sym typeface="Playfair Display"/>
              </a:rPr>
              <a:t>tasso</a:t>
            </a:r>
            <a:r>
              <a:rPr lang="en-GB" sz="1600" dirty="0">
                <a:solidFill>
                  <a:schemeClr val="tx1"/>
                </a:solidFill>
                <a:latin typeface="+mn-lt"/>
                <a:sym typeface="Playfair Display"/>
              </a:rPr>
              <a:t> di </a:t>
            </a:r>
            <a:r>
              <a:rPr lang="en-GB" sz="1600" dirty="0" err="1">
                <a:solidFill>
                  <a:schemeClr val="tx1"/>
                </a:solidFill>
                <a:latin typeface="+mn-lt"/>
                <a:sym typeface="Playfair Display"/>
              </a:rPr>
              <a:t>disoccupazione</a:t>
            </a:r>
            <a:r>
              <a:rPr lang="en-GB" sz="1600" dirty="0">
                <a:solidFill>
                  <a:schemeClr val="tx1"/>
                </a:solidFill>
                <a:latin typeface="+mn-lt"/>
                <a:sym typeface="Playfair Display"/>
              </a:rPr>
              <a:t> </a:t>
            </a:r>
            <a:r>
              <a:rPr lang="en-GB" sz="1600" dirty="0" err="1">
                <a:solidFill>
                  <a:schemeClr val="tx1"/>
                </a:solidFill>
                <a:latin typeface="+mn-lt"/>
                <a:sym typeface="Playfair Display"/>
              </a:rPr>
              <a:t>nell'area</a:t>
            </a:r>
            <a:r>
              <a:rPr lang="en-GB" sz="1600" dirty="0">
                <a:solidFill>
                  <a:schemeClr val="tx1"/>
                </a:solidFill>
                <a:latin typeface="+mn-lt"/>
                <a:sym typeface="Playfair Display"/>
              </a:rPr>
              <a:t> </a:t>
            </a:r>
            <a:r>
              <a:rPr lang="en-GB" sz="1600" dirty="0" err="1">
                <a:solidFill>
                  <a:schemeClr val="tx1"/>
                </a:solidFill>
                <a:latin typeface="+mn-lt"/>
                <a:sym typeface="Playfair Display"/>
              </a:rPr>
              <a:t>dell'euro</a:t>
            </a:r>
            <a:r>
              <a:rPr lang="en-GB" sz="1600" dirty="0">
                <a:solidFill>
                  <a:schemeClr val="tx1"/>
                </a:solidFill>
                <a:latin typeface="+mn-lt"/>
                <a:sym typeface="Playfair Display"/>
              </a:rPr>
              <a:t> </a:t>
            </a:r>
            <a:r>
              <a:rPr lang="en-GB" sz="1600" dirty="0" err="1">
                <a:solidFill>
                  <a:schemeClr val="tx1"/>
                </a:solidFill>
                <a:latin typeface="+mn-lt"/>
                <a:sym typeface="Playfair Display"/>
              </a:rPr>
              <a:t>pari</a:t>
            </a:r>
            <a:r>
              <a:rPr lang="en-GB" sz="1600" dirty="0">
                <a:solidFill>
                  <a:schemeClr val="tx1"/>
                </a:solidFill>
                <a:latin typeface="+mn-lt"/>
                <a:sym typeface="Playfair Display"/>
              </a:rPr>
              <a:t> a circa il 9,5%.  </a:t>
            </a:r>
          </a:p>
          <a:p>
            <a:pPr lvl="0" indent="-368300" algn="just">
              <a:spcBef>
                <a:spcPts val="1000"/>
              </a:spcBef>
              <a:buClr>
                <a:srgbClr val="45818E"/>
              </a:buClr>
              <a:buSzPts val="2200"/>
              <a:buFont typeface="Playfair Display"/>
              <a:buChar char="●"/>
            </a:pPr>
            <a:endParaRPr lang="en-GB" sz="2000" dirty="0">
              <a:solidFill>
                <a:srgbClr val="404040"/>
              </a:solidFill>
              <a:latin typeface="Playfair Display"/>
              <a:ea typeface="Playfair Display"/>
              <a:cs typeface="Playfair Display"/>
              <a:sym typeface="Playfair Display"/>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a:t>
            </a:fld>
            <a:endParaRPr/>
          </a:p>
        </p:txBody>
      </p:sp>
      <p:sp>
        <p:nvSpPr>
          <p:cNvPr id="69" name="Google Shape;69;p1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Introduzione</a:t>
            </a:r>
            <a:endParaRPr dirty="0"/>
          </a:p>
        </p:txBody>
      </p:sp>
    </p:spTree>
    <p:extLst>
      <p:ext uri="{BB962C8B-B14F-4D97-AF65-F5344CB8AC3E}">
        <p14:creationId xmlns:p14="http://schemas.microsoft.com/office/powerpoint/2010/main" val="90459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C982"/>
            </a:gs>
            <a:gs pos="100000">
              <a:srgbClr val="F58F09"/>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1506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it-IT" sz="4800" b="1" dirty="0">
                <a:solidFill>
                  <a:srgbClr val="000000"/>
                </a:solidFill>
                <a:highlight>
                  <a:srgbClr val="FFFFFF"/>
                </a:highlight>
                <a:latin typeface="Montserrat"/>
                <a:ea typeface="Montserrat"/>
                <a:cs typeface="Montserrat"/>
                <a:sym typeface="Montserrat"/>
              </a:rPr>
              <a:t>Q&amp;A</a:t>
            </a:r>
            <a:endParaRPr sz="4800" i="1" dirty="0">
              <a:solidFill>
                <a:srgbClr val="000000"/>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3000" b="1"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3375493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C982"/>
            </a:gs>
            <a:gs pos="100000">
              <a:srgbClr val="F58F09"/>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1506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it-IT" sz="4800" b="1" dirty="0">
                <a:solidFill>
                  <a:srgbClr val="000000"/>
                </a:solidFill>
                <a:highlight>
                  <a:srgbClr val="FFFFFF"/>
                </a:highlight>
                <a:latin typeface="Montserrat"/>
                <a:ea typeface="Montserrat"/>
                <a:cs typeface="Montserrat"/>
                <a:sym typeface="Montserrat"/>
              </a:rPr>
              <a:t>Parte III</a:t>
            </a:r>
            <a:br>
              <a:rPr lang="it-IT" sz="4800" b="1" dirty="0">
                <a:solidFill>
                  <a:srgbClr val="000000"/>
                </a:solidFill>
                <a:highlight>
                  <a:srgbClr val="FFFFFF"/>
                </a:highlight>
                <a:latin typeface="Montserrat"/>
                <a:ea typeface="Montserrat"/>
                <a:cs typeface="Montserrat"/>
                <a:sym typeface="Montserrat"/>
              </a:rPr>
            </a:br>
            <a:r>
              <a:rPr lang="it-IT" sz="4800" b="1" dirty="0">
                <a:solidFill>
                  <a:srgbClr val="000000"/>
                </a:solidFill>
                <a:highlight>
                  <a:srgbClr val="FFFFFF"/>
                </a:highlight>
                <a:latin typeface="Montserrat"/>
                <a:ea typeface="Montserrat"/>
                <a:cs typeface="Montserrat"/>
                <a:sym typeface="Montserrat"/>
              </a:rPr>
              <a:t>Qualche riflessione e problemi aperti</a:t>
            </a:r>
            <a:endParaRPr sz="4800" i="1" dirty="0">
              <a:solidFill>
                <a:srgbClr val="000000"/>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3000" b="1"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2060139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122842" y="847675"/>
            <a:ext cx="8709458" cy="4155600"/>
          </a:xfrm>
          <a:prstGeom prst="rect">
            <a:avLst/>
          </a:prstGeom>
        </p:spPr>
        <p:txBody>
          <a:bodyPr spcFirstLastPara="1" wrap="square" lIns="91425" tIns="91425" rIns="91425" bIns="91425" anchor="t" anchorCtr="0">
            <a:noAutofit/>
          </a:bodyPr>
          <a:lstStyle/>
          <a:p>
            <a:pPr algn="just"/>
            <a:r>
              <a:rPr lang="it-IT" sz="2000" dirty="0">
                <a:solidFill>
                  <a:schemeClr val="tx1"/>
                </a:solidFill>
              </a:rPr>
              <a:t>Non c'è stata finora una grande riapertura dell'Europa nel senso di un completo ritorno alla "normalità»;</a:t>
            </a:r>
          </a:p>
          <a:p>
            <a:pPr algn="just"/>
            <a:r>
              <a:rPr lang="it-IT" sz="2000" dirty="0">
                <a:solidFill>
                  <a:schemeClr val="tx1"/>
                </a:solidFill>
              </a:rPr>
              <a:t>La scelta più condivisa tra tutti i Paesi è stata quella di mantenere i protocolli di distanziamento sociale fino a quando non verrà distribuito il vaccino e la curva del contagio non sarà scesa sotto le soglie di allarme;</a:t>
            </a:r>
          </a:p>
          <a:p>
            <a:pPr algn="just"/>
            <a:r>
              <a:rPr lang="it-IT" sz="2000" dirty="0">
                <a:solidFill>
                  <a:schemeClr val="tx1"/>
                </a:solidFill>
              </a:rPr>
              <a:t>Tuttavia, la pressione per la riapertura delle economie ha reso difficile una risposta uniforme, come è stato il caso nella fase di blocco adottata </a:t>
            </a:r>
            <a:r>
              <a:rPr lang="it-IT" sz="2000" dirty="0" err="1">
                <a:solidFill>
                  <a:schemeClr val="tx1"/>
                </a:solidFill>
              </a:rPr>
              <a:t>pressochè</a:t>
            </a:r>
            <a:r>
              <a:rPr lang="it-IT" sz="2000" dirty="0">
                <a:solidFill>
                  <a:schemeClr val="tx1"/>
                </a:solidFill>
              </a:rPr>
              <a:t> contemporaneamente e secondo linee comuni da molti paesi europei. </a:t>
            </a:r>
          </a:p>
          <a:p>
            <a:pPr marL="114300" indent="0" algn="just">
              <a:buNone/>
            </a:pPr>
            <a:endParaRPr lang="it-IT" sz="2000"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32</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Problemi aperti</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998958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37350" y="704417"/>
            <a:ext cx="8709458" cy="4155600"/>
          </a:xfrm>
          <a:prstGeom prst="rect">
            <a:avLst/>
          </a:prstGeom>
        </p:spPr>
        <p:txBody>
          <a:bodyPr spcFirstLastPara="1" wrap="square" lIns="91425" tIns="91425" rIns="91425" bIns="91425" anchor="t" anchorCtr="0">
            <a:noAutofit/>
          </a:bodyPr>
          <a:lstStyle/>
          <a:p>
            <a:pPr algn="just"/>
            <a:r>
              <a:rPr lang="it-IT" dirty="0">
                <a:solidFill>
                  <a:schemeClr val="tx1"/>
                </a:solidFill>
              </a:rPr>
              <a:t>La gestione di Covid-19 ha visto un enorme aumento della percentuale di persone che lavorano da casa.  </a:t>
            </a:r>
          </a:p>
          <a:p>
            <a:pPr algn="just"/>
            <a:r>
              <a:rPr lang="it-IT" dirty="0">
                <a:solidFill>
                  <a:schemeClr val="tx1"/>
                </a:solidFill>
              </a:rPr>
              <a:t>Prima della pandemia, molti datori di lavoro esitavano a consentire il lavoro a distanza, per motivi di mancanza di controllo o per paura di una riduzione dell'impegno e della produttività dei dipendenti.  La pandemia può aver contribuito a un cambiamento di opinione, poiché ha funzionato bene per molti lavoratori. </a:t>
            </a:r>
          </a:p>
          <a:p>
            <a:pPr algn="just"/>
            <a:r>
              <a:rPr lang="it-IT" dirty="0">
                <a:solidFill>
                  <a:schemeClr val="tx1"/>
                </a:solidFill>
              </a:rPr>
              <a:t>L'Italia ha disciplinato il "lavoro agile" già nel 2017 </a:t>
            </a:r>
            <a:r>
              <a:rPr lang="it-IT" dirty="0">
                <a:solidFill>
                  <a:schemeClr val="tx1"/>
                </a:solidFill>
                <a:sym typeface="Wingdings" pitchFamily="2" charset="2"/>
              </a:rPr>
              <a:t> </a:t>
            </a:r>
            <a:r>
              <a:rPr lang="it-IT" dirty="0">
                <a:solidFill>
                  <a:schemeClr val="tx1"/>
                </a:solidFill>
              </a:rPr>
              <a:t>una modalità di esecuzione del contratto di lavoro subordinato in cui il lavoratore può svolgere la propria attività lavorativa all'interno o all'esterno dei locali aziendali e senza il rigido rispetto della normativa sull'orario di lavoro, ad eccezione delle limitazioni imposte dalla legge o dai contratti collettivi circa la durata massima dell’orario di lavoro. </a:t>
            </a:r>
          </a:p>
          <a:p>
            <a:pPr marL="114300" indent="0" algn="just">
              <a:buNone/>
            </a:pPr>
            <a:endParaRPr lang="it-IT" sz="2000"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33</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1) Il lavoro da remoto</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4001562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122842" y="847675"/>
            <a:ext cx="8709458" cy="4155600"/>
          </a:xfrm>
          <a:prstGeom prst="rect">
            <a:avLst/>
          </a:prstGeom>
        </p:spPr>
        <p:txBody>
          <a:bodyPr spcFirstLastPara="1" wrap="square" lIns="91425" tIns="91425" rIns="91425" bIns="91425" anchor="t" anchorCtr="0">
            <a:noAutofit/>
          </a:bodyPr>
          <a:lstStyle/>
          <a:p>
            <a:pPr algn="just"/>
            <a:r>
              <a:rPr lang="it-IT" sz="2000" dirty="0">
                <a:solidFill>
                  <a:schemeClr val="tx1"/>
                </a:solidFill>
              </a:rPr>
              <a:t>Con la diffusione del virus, molti stati hanno fortemente raccomandato o reso talvolta obbligatorio il lavoro da remoto, rendendolo lecito anche senza un precedente accordo individuale con il lavoratore. </a:t>
            </a:r>
          </a:p>
          <a:p>
            <a:pPr algn="just"/>
            <a:r>
              <a:rPr lang="it-IT" sz="2000" dirty="0">
                <a:solidFill>
                  <a:schemeClr val="tx1"/>
                </a:solidFill>
              </a:rPr>
              <a:t>Il ricorso quasi “di massa” al lavoro da remoto ha fatto emergere diversi ordini di problemi:</a:t>
            </a:r>
          </a:p>
          <a:p>
            <a:pPr marL="571500" indent="-457200" algn="just">
              <a:buAutoNum type="arabicParenR"/>
            </a:pPr>
            <a:r>
              <a:rPr lang="it-IT" sz="2000" dirty="0">
                <a:solidFill>
                  <a:schemeClr val="tx1"/>
                </a:solidFill>
              </a:rPr>
              <a:t>Lavoro da remoto e obblighi famigliari;</a:t>
            </a:r>
          </a:p>
          <a:p>
            <a:pPr marL="571500" indent="-457200" algn="just">
              <a:buAutoNum type="arabicParenR"/>
            </a:pPr>
            <a:r>
              <a:rPr lang="it-IT" sz="2000" dirty="0">
                <a:solidFill>
                  <a:schemeClr val="tx1"/>
                </a:solidFill>
              </a:rPr>
              <a:t>Il ruolo del consenso del dipendente nell'adozione di modalità di lavoro da remoto;</a:t>
            </a:r>
          </a:p>
          <a:p>
            <a:pPr marL="571500" indent="-457200" algn="just">
              <a:buAutoNum type="arabicParenR"/>
            </a:pPr>
            <a:r>
              <a:rPr lang="it-IT" sz="2000" dirty="0">
                <a:solidFill>
                  <a:schemeClr val="tx1"/>
                </a:solidFill>
              </a:rPr>
              <a:t>Confini tra tempo di lavoro e di non lavoro;</a:t>
            </a:r>
          </a:p>
          <a:p>
            <a:pPr marL="571500" indent="-457200" algn="just">
              <a:buAutoNum type="arabicParenR"/>
            </a:pPr>
            <a:r>
              <a:rPr lang="it-IT" sz="2000" dirty="0">
                <a:solidFill>
                  <a:schemeClr val="tx1"/>
                </a:solidFill>
              </a:rPr>
              <a:t>Questione di costi.</a:t>
            </a:r>
          </a:p>
          <a:p>
            <a:pPr algn="just"/>
            <a:endParaRPr lang="it-IT" sz="2000" dirty="0">
              <a:solidFill>
                <a:schemeClr val="tx1"/>
              </a:solidFill>
            </a:endParaRPr>
          </a:p>
          <a:p>
            <a:pPr algn="just"/>
            <a:endParaRPr lang="it-IT" sz="2000" dirty="0">
              <a:solidFill>
                <a:schemeClr val="tx1"/>
              </a:solidFill>
            </a:endParaRPr>
          </a:p>
          <a:p>
            <a:pPr marL="114300" indent="0" algn="just">
              <a:buNone/>
            </a:pPr>
            <a:endParaRPr lang="it-IT" sz="2000"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34</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1) Il lavoro da remoto</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1688160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52616" y="86683"/>
            <a:ext cx="8709458" cy="4155600"/>
          </a:xfrm>
          <a:prstGeom prst="rect">
            <a:avLst/>
          </a:prstGeom>
        </p:spPr>
        <p:txBody>
          <a:bodyPr spcFirstLastPara="1" wrap="square" lIns="91425" tIns="91425" rIns="91425" bIns="91425" anchor="t" anchorCtr="0">
            <a:noAutofit/>
          </a:bodyPr>
          <a:lstStyle/>
          <a:p>
            <a:pPr marL="114300" indent="0" algn="just">
              <a:buNone/>
            </a:pPr>
            <a:endParaRPr lang="it-IT" sz="2000" dirty="0">
              <a:solidFill>
                <a:schemeClr val="tx1"/>
              </a:solidFill>
            </a:endParaRPr>
          </a:p>
          <a:p>
            <a:pPr algn="just"/>
            <a:endParaRPr lang="it-IT" sz="2000" dirty="0">
              <a:solidFill>
                <a:schemeClr val="tx1"/>
              </a:solidFill>
            </a:endParaRPr>
          </a:p>
          <a:p>
            <a:pPr algn="just"/>
            <a:r>
              <a:rPr lang="it-IT" sz="2000" dirty="0">
                <a:solidFill>
                  <a:schemeClr val="tx1"/>
                </a:solidFill>
              </a:rPr>
              <a:t>Oltre alle esperienze negative, il lavoro da remoto ha fatto emergere anche elementi positivi: alcuni dipendenti sembrano essere più produttivi; c'è più tempo a causa della riduzione (almeno temporanea) del pendolarismo quotidiano. </a:t>
            </a:r>
          </a:p>
          <a:p>
            <a:pPr algn="just"/>
            <a:r>
              <a:rPr lang="it-IT" sz="2000" dirty="0">
                <a:solidFill>
                  <a:schemeClr val="tx1"/>
                </a:solidFill>
              </a:rPr>
              <a:t>Il presente potrebbe essere il momento di aprire la discussione sull'introduzione del diritto al telelavoro per i dipendenti, di cui si sta discutendo in Germania (dove è tornato all'ordine del giorno a causa del Covid-19 ). </a:t>
            </a:r>
          </a:p>
          <a:p>
            <a:pPr marL="114300" indent="0" algn="just">
              <a:buNone/>
            </a:pPr>
            <a:endParaRPr lang="it-IT" sz="2000"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35</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1) Il lavoro da remoto</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1037451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52616" y="86683"/>
            <a:ext cx="8709458" cy="4155600"/>
          </a:xfrm>
          <a:prstGeom prst="rect">
            <a:avLst/>
          </a:prstGeom>
        </p:spPr>
        <p:txBody>
          <a:bodyPr spcFirstLastPara="1" wrap="square" lIns="91425" tIns="91425" rIns="91425" bIns="91425" anchor="t" anchorCtr="0">
            <a:noAutofit/>
          </a:bodyPr>
          <a:lstStyle/>
          <a:p>
            <a:pPr marL="114300" indent="0" algn="just">
              <a:buNone/>
            </a:pPr>
            <a:endParaRPr lang="it-IT" sz="2000" dirty="0">
              <a:solidFill>
                <a:schemeClr val="tx1"/>
              </a:solidFill>
            </a:endParaRPr>
          </a:p>
          <a:p>
            <a:pPr algn="just"/>
            <a:endParaRPr lang="it-IT" sz="2000" dirty="0">
              <a:solidFill>
                <a:schemeClr val="tx1"/>
              </a:solidFill>
            </a:endParaRPr>
          </a:p>
          <a:p>
            <a:pPr algn="just"/>
            <a:r>
              <a:rPr lang="it-IT" sz="2000" dirty="0">
                <a:solidFill>
                  <a:schemeClr val="tx1"/>
                </a:solidFill>
              </a:rPr>
              <a:t>In risposta alla pandemia, il ruolo dell'UE è stato in gran parte limitato agli aiuti economici </a:t>
            </a:r>
            <a:r>
              <a:rPr lang="it-IT" sz="2000" dirty="0">
                <a:solidFill>
                  <a:schemeClr val="tx1"/>
                </a:solidFill>
                <a:sym typeface="Wingdings" pitchFamily="2" charset="2"/>
              </a:rPr>
              <a:t> </a:t>
            </a:r>
            <a:r>
              <a:rPr lang="it-IT" sz="2000" dirty="0">
                <a:solidFill>
                  <a:schemeClr val="tx1"/>
                </a:solidFill>
              </a:rPr>
              <a:t>c'è spazio per per un ruolo più ampio dell’UE. </a:t>
            </a:r>
            <a:r>
              <a:rPr lang="it-IT" sz="2000" dirty="0">
                <a:solidFill>
                  <a:schemeClr val="tx1"/>
                </a:solidFill>
                <a:sym typeface="Wingdings" pitchFamily="2" charset="2"/>
              </a:rPr>
              <a:t> </a:t>
            </a:r>
            <a:r>
              <a:rPr lang="it-IT" sz="2000" dirty="0">
                <a:solidFill>
                  <a:schemeClr val="tx1"/>
                </a:solidFill>
              </a:rPr>
              <a:t>opportunità di un intervento normativo sul lavoro da remoto, per definizione lavoro che può andare oltre i confini nazionali. </a:t>
            </a:r>
          </a:p>
          <a:p>
            <a:pPr algn="just"/>
            <a:r>
              <a:rPr lang="it-IT" sz="2000" dirty="0">
                <a:solidFill>
                  <a:schemeClr val="tx1"/>
                </a:solidFill>
              </a:rPr>
              <a:t>Ruolo dell’UE di regolamentare istituto per garantire armonizzazione misure tra Stati, evitare social dumping e pratiche di elusione delle normative nazionali.</a:t>
            </a:r>
          </a:p>
          <a:p>
            <a:pPr algn="just"/>
            <a:r>
              <a:rPr lang="it-IT" sz="2000" dirty="0">
                <a:solidFill>
                  <a:schemeClr val="tx1"/>
                </a:solidFill>
              </a:rPr>
              <a:t>La prospettiva di rendere il telelavoro una soluzione a lungo termine rimane possibile, ma serve un quadro normativo più chiaro e puntuale. </a:t>
            </a:r>
          </a:p>
          <a:p>
            <a:pPr marL="114300" indent="0" algn="just">
              <a:buNone/>
            </a:pPr>
            <a:endParaRPr lang="it-IT" sz="2000"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36</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1) Il lavoro da remoto</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664831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52616" y="86683"/>
            <a:ext cx="8709458" cy="4155600"/>
          </a:xfrm>
          <a:prstGeom prst="rect">
            <a:avLst/>
          </a:prstGeom>
        </p:spPr>
        <p:txBody>
          <a:bodyPr spcFirstLastPara="1" wrap="square" lIns="91425" tIns="91425" rIns="91425" bIns="91425" anchor="t" anchorCtr="0">
            <a:noAutofit/>
          </a:bodyPr>
          <a:lstStyle/>
          <a:p>
            <a:pPr marL="114300" indent="0" algn="just">
              <a:buNone/>
            </a:pPr>
            <a:endParaRPr lang="it-IT" sz="2000" dirty="0">
              <a:solidFill>
                <a:schemeClr val="tx1"/>
              </a:solidFill>
            </a:endParaRPr>
          </a:p>
          <a:p>
            <a:pPr algn="just"/>
            <a:endParaRPr lang="it-IT" sz="2000" dirty="0">
              <a:solidFill>
                <a:schemeClr val="tx1"/>
              </a:solidFill>
            </a:endParaRPr>
          </a:p>
          <a:p>
            <a:pPr algn="just"/>
            <a:r>
              <a:rPr lang="it-IT" sz="2000" dirty="0">
                <a:solidFill>
                  <a:schemeClr val="tx1"/>
                </a:solidFill>
              </a:rPr>
              <a:t>Il diritto del lavoro conosce da tempo il termine "servizi essenziali». </a:t>
            </a:r>
          </a:p>
          <a:p>
            <a:pPr algn="just"/>
            <a:r>
              <a:rPr lang="it-IT" sz="2000" dirty="0">
                <a:solidFill>
                  <a:schemeClr val="tx1"/>
                </a:solidFill>
              </a:rPr>
              <a:t>La pandemia del 2020 ha ampliato ciò che costituisce i servizi essenziali. Non c'è stata una definizione unica, ma i servizi essenziali hanno incluso in gran parte i servizi sanitari, i negozi di alimentari (comprese le consegne), le farmacie, le banche, i trasporti pubblici, la polizia e gli uffici governativi legati alla crisi (come la sanità e il Tesoro).</a:t>
            </a:r>
          </a:p>
          <a:p>
            <a:pPr algn="just"/>
            <a:r>
              <a:rPr lang="it-IT" sz="2000" dirty="0">
                <a:solidFill>
                  <a:schemeClr val="tx1"/>
                </a:solidFill>
              </a:rPr>
              <a:t>Tra quelli nominati, i lavoratori dei negozi di alimentari si distinguono perché non sono posizioni qualificate (che richiedono un certo livello di formazione) e non sono noti per gli alti livelli di remunerazione. </a:t>
            </a:r>
          </a:p>
          <a:p>
            <a:pPr algn="just"/>
            <a:r>
              <a:rPr lang="it-IT" sz="2000" dirty="0">
                <a:solidFill>
                  <a:schemeClr val="tx1"/>
                </a:solidFill>
              </a:rPr>
              <a:t>La pandemia ci invita a ripensare alle gerarchie sociali tra lavoratori e ci spinge a ripensare anche al ruolo dei lavoratori nella società. </a:t>
            </a:r>
          </a:p>
          <a:p>
            <a:pPr marL="114300" indent="0" algn="just">
              <a:buNone/>
            </a:pPr>
            <a:endParaRPr lang="it-IT" sz="2000"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37</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2) I lavoratori essenziali</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2792077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52616" y="86683"/>
            <a:ext cx="8709458" cy="4155600"/>
          </a:xfrm>
          <a:prstGeom prst="rect">
            <a:avLst/>
          </a:prstGeom>
        </p:spPr>
        <p:txBody>
          <a:bodyPr spcFirstLastPara="1" wrap="square" lIns="91425" tIns="91425" rIns="91425" bIns="91425" anchor="t" anchorCtr="0">
            <a:noAutofit/>
          </a:bodyPr>
          <a:lstStyle/>
          <a:p>
            <a:pPr marL="114300" indent="0" algn="just">
              <a:buNone/>
            </a:pPr>
            <a:endParaRPr lang="it-IT" sz="2000" dirty="0">
              <a:solidFill>
                <a:schemeClr val="tx1"/>
              </a:solidFill>
            </a:endParaRPr>
          </a:p>
          <a:p>
            <a:pPr marL="114300" indent="0" algn="just">
              <a:buNone/>
            </a:pPr>
            <a:endParaRPr lang="it-IT" sz="2000" dirty="0">
              <a:solidFill>
                <a:schemeClr val="tx1"/>
              </a:solidFill>
            </a:endParaRPr>
          </a:p>
          <a:p>
            <a:pPr algn="just"/>
            <a:r>
              <a:rPr lang="it-IT" sz="2000" dirty="0">
                <a:solidFill>
                  <a:schemeClr val="tx1"/>
                </a:solidFill>
              </a:rPr>
              <a:t>Data l'ampia portata del termine </a:t>
            </a:r>
            <a:r>
              <a:rPr lang="it-IT" sz="2000" i="1" dirty="0">
                <a:solidFill>
                  <a:schemeClr val="tx1"/>
                </a:solidFill>
              </a:rPr>
              <a:t>dati personali </a:t>
            </a:r>
            <a:r>
              <a:rPr lang="it-IT" sz="2000" dirty="0">
                <a:solidFill>
                  <a:schemeClr val="tx1"/>
                </a:solidFill>
              </a:rPr>
              <a:t>come definito nell'Art. 4 GDPR, la questione </a:t>
            </a:r>
            <a:r>
              <a:rPr lang="it-IT" sz="2000" dirty="0" err="1">
                <a:solidFill>
                  <a:schemeClr val="tx1"/>
                </a:solidFill>
              </a:rPr>
              <a:t>Covid</a:t>
            </a:r>
            <a:r>
              <a:rPr lang="it-IT" sz="2000" dirty="0">
                <a:solidFill>
                  <a:schemeClr val="tx1"/>
                </a:solidFill>
              </a:rPr>
              <a:t> può essere considerata anche come una questione di protezione dei dati, in particolare di una "categoria speciale" di dati personali </a:t>
            </a:r>
            <a:r>
              <a:rPr lang="it-IT" sz="2000" dirty="0">
                <a:solidFill>
                  <a:schemeClr val="tx1"/>
                </a:solidFill>
                <a:sym typeface="Wingdings" pitchFamily="2" charset="2"/>
              </a:rPr>
              <a:t> dati SENSIBILI</a:t>
            </a:r>
            <a:endParaRPr lang="it-IT" sz="2000" dirty="0">
              <a:solidFill>
                <a:schemeClr val="tx1"/>
              </a:solidFill>
            </a:endParaRPr>
          </a:p>
          <a:p>
            <a:pPr algn="just"/>
            <a:r>
              <a:rPr lang="it-IT" sz="2000" dirty="0">
                <a:solidFill>
                  <a:schemeClr val="tx1"/>
                </a:solidFill>
              </a:rPr>
              <a:t>L'articolo 9, comma 1, del GDPR vieta il trattamento dei dati sensibili, tra cui quelli sanitari, ma delinea alcune basi su cui tali dati possono essere trattati legittimamente. </a:t>
            </a:r>
          </a:p>
          <a:p>
            <a:pPr marL="114300" indent="0" algn="just">
              <a:buNone/>
            </a:pPr>
            <a:endParaRPr lang="it-IT" sz="2000"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38</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3) Covid-19 e protezione della privacy</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451880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52616" y="86683"/>
            <a:ext cx="8709458" cy="4155600"/>
          </a:xfrm>
          <a:prstGeom prst="rect">
            <a:avLst/>
          </a:prstGeom>
        </p:spPr>
        <p:txBody>
          <a:bodyPr spcFirstLastPara="1" wrap="square" lIns="91425" tIns="91425" rIns="91425" bIns="91425" anchor="t" anchorCtr="0">
            <a:noAutofit/>
          </a:bodyPr>
          <a:lstStyle/>
          <a:p>
            <a:pPr marL="114300" indent="0" algn="just">
              <a:buNone/>
            </a:pPr>
            <a:endParaRPr lang="it-IT" sz="2000" dirty="0">
              <a:solidFill>
                <a:schemeClr val="tx1"/>
              </a:solidFill>
            </a:endParaRPr>
          </a:p>
          <a:p>
            <a:pPr marL="114300" indent="0" algn="just">
              <a:buNone/>
            </a:pPr>
            <a:endParaRPr lang="it-IT" sz="2000" dirty="0">
              <a:solidFill>
                <a:schemeClr val="tx1"/>
              </a:solidFill>
            </a:endParaRPr>
          </a:p>
          <a:p>
            <a:pPr algn="just"/>
            <a:r>
              <a:rPr lang="it-IT" sz="2000" dirty="0">
                <a:solidFill>
                  <a:schemeClr val="tx1"/>
                </a:solidFill>
              </a:rPr>
              <a:t>Il trattamento di tali dati deve inoltre essere conforme ai principi stabiliti nell'art. 5 del GDPR, tra cui la limitazione delle finalità, la liceità, l'equità e la trasparenza. </a:t>
            </a:r>
          </a:p>
          <a:p>
            <a:pPr algn="just"/>
            <a:r>
              <a:rPr lang="it-IT" sz="2000" dirty="0">
                <a:solidFill>
                  <a:schemeClr val="tx1"/>
                </a:solidFill>
              </a:rPr>
              <a:t>I datori di lavoro possono invocare l'articolo 9, paragrafo 2, lettera b) (il trattamento è necessario nell'interesse pubblico). </a:t>
            </a:r>
          </a:p>
          <a:p>
            <a:pPr algn="just"/>
            <a:r>
              <a:rPr lang="it-IT" sz="2000" dirty="0">
                <a:solidFill>
                  <a:schemeClr val="tx1"/>
                </a:solidFill>
              </a:rPr>
              <a:t>Questa opzione è stata approvata dalla "Dichiarazione sul trattamento dei dati personali nel contesto dell'epidemia COVID-19" rilasciata dal Comitato europeo per la protezione dei dati (EDPB) il 19 marzo 2020</a:t>
            </a:r>
          </a:p>
          <a:p>
            <a:pPr marL="114300" indent="0" algn="just">
              <a:buNone/>
            </a:pPr>
            <a:r>
              <a:rPr lang="it-IT" sz="2000" dirty="0">
                <a:solidFill>
                  <a:schemeClr val="tx1"/>
                </a:solidFill>
                <a:sym typeface="Wingdings" pitchFamily="2" charset="2"/>
              </a:rPr>
              <a:t> </a:t>
            </a:r>
            <a:r>
              <a:rPr lang="it-IT" sz="2000" dirty="0">
                <a:solidFill>
                  <a:schemeClr val="tx1"/>
                </a:solidFill>
              </a:rPr>
              <a:t>Esso ha dichiarato che il trattamento dei dati personali da parte del datore di lavoro potrebbe essere necessario per rispettare le misure di salute e sicurezza sul posto di lavoro. </a:t>
            </a:r>
          </a:p>
          <a:p>
            <a:pPr marL="114300" indent="0" algn="just">
              <a:buNone/>
            </a:pPr>
            <a:endParaRPr lang="it-IT" sz="2000" dirty="0">
              <a:solidFill>
                <a:schemeClr val="tx1"/>
              </a:solidFill>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39</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15000"/>
              </a:lnSpc>
              <a:spcAft>
                <a:spcPts val="1600"/>
              </a:spcAft>
              <a:buSzPts val="1100"/>
            </a:pPr>
            <a:r>
              <a:rPr lang="it" sz="3200" i="1" dirty="0">
                <a:highlight>
                  <a:srgbClr val="FF9900"/>
                </a:highlight>
                <a:latin typeface="Playfair Display"/>
                <a:ea typeface="Playfair Display"/>
                <a:cs typeface="Playfair Display"/>
                <a:sym typeface="Playfair Display"/>
              </a:rPr>
              <a:t>3) Covid-19 e protezione della privacy</a:t>
            </a:r>
            <a:endParaRPr sz="32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399277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indent="-368300" algn="just">
              <a:spcBef>
                <a:spcPts val="1000"/>
              </a:spcBef>
              <a:buClr>
                <a:srgbClr val="45818E"/>
              </a:buClr>
              <a:buSzPts val="2200"/>
              <a:buFont typeface="Playfair Display"/>
              <a:buChar char="●"/>
            </a:pPr>
            <a:r>
              <a:rPr lang="en-GB" sz="2000" dirty="0" err="1">
                <a:solidFill>
                  <a:schemeClr val="tx1"/>
                </a:solidFill>
                <a:latin typeface="+mn-lt"/>
                <a:sym typeface="Playfair Display"/>
              </a:rPr>
              <a:t>Sfida</a:t>
            </a:r>
            <a:r>
              <a:rPr lang="en-GB" sz="2000" dirty="0">
                <a:solidFill>
                  <a:schemeClr val="tx1"/>
                </a:solidFill>
                <a:latin typeface="+mn-lt"/>
                <a:sym typeface="Playfair Display"/>
              </a:rPr>
              <a:t> </a:t>
            </a:r>
            <a:r>
              <a:rPr lang="en-GB" sz="2000" dirty="0" err="1">
                <a:solidFill>
                  <a:schemeClr val="tx1"/>
                </a:solidFill>
                <a:latin typeface="+mn-lt"/>
                <a:sym typeface="Playfair Display"/>
              </a:rPr>
              <a:t>allo</a:t>
            </a:r>
            <a:r>
              <a:rPr lang="en-GB" sz="2000" dirty="0">
                <a:solidFill>
                  <a:schemeClr val="tx1"/>
                </a:solidFill>
                <a:latin typeface="+mn-lt"/>
                <a:sym typeface="Playfair Display"/>
              </a:rPr>
              <a:t> </a:t>
            </a:r>
            <a:r>
              <a:rPr lang="en-GB" sz="2000" i="1" dirty="0">
                <a:solidFill>
                  <a:schemeClr val="tx1"/>
                </a:solidFill>
                <a:latin typeface="+mn-lt"/>
                <a:sym typeface="Playfair Display"/>
              </a:rPr>
              <a:t>status quo </a:t>
            </a:r>
            <a:r>
              <a:rPr lang="en-GB" sz="2000" dirty="0">
                <a:solidFill>
                  <a:schemeClr val="tx1"/>
                </a:solidFill>
                <a:latin typeface="+mn-lt"/>
                <a:sym typeface="Playfair Display"/>
              </a:rPr>
              <a:t>per </a:t>
            </a:r>
            <a:r>
              <a:rPr lang="en-GB" sz="2000" dirty="0" err="1">
                <a:solidFill>
                  <a:schemeClr val="tx1"/>
                </a:solidFill>
                <a:latin typeface="+mn-lt"/>
                <a:sym typeface="Playfair Display"/>
              </a:rPr>
              <a:t>quanto</a:t>
            </a:r>
            <a:r>
              <a:rPr lang="en-GB" sz="2000" dirty="0">
                <a:solidFill>
                  <a:schemeClr val="tx1"/>
                </a:solidFill>
                <a:latin typeface="+mn-lt"/>
                <a:sym typeface="Playfair Display"/>
              </a:rPr>
              <a:t> </a:t>
            </a:r>
            <a:r>
              <a:rPr lang="en-GB" sz="2000" dirty="0" err="1">
                <a:solidFill>
                  <a:schemeClr val="tx1"/>
                </a:solidFill>
                <a:latin typeface="+mn-lt"/>
                <a:sym typeface="Playfair Display"/>
              </a:rPr>
              <a:t>riguarda</a:t>
            </a:r>
            <a:r>
              <a:rPr lang="en-GB" sz="2000" dirty="0">
                <a:solidFill>
                  <a:schemeClr val="tx1"/>
                </a:solidFill>
                <a:latin typeface="+mn-lt"/>
                <a:sym typeface="Playfair Display"/>
              </a:rPr>
              <a:t> </a:t>
            </a:r>
            <a:r>
              <a:rPr lang="en-GB" sz="2000" dirty="0" err="1">
                <a:solidFill>
                  <a:schemeClr val="tx1"/>
                </a:solidFill>
                <a:latin typeface="+mn-lt"/>
                <a:sym typeface="Playfair Display"/>
              </a:rPr>
              <a:t>l'occupazione</a:t>
            </a:r>
            <a:r>
              <a:rPr lang="en-GB" sz="2000" dirty="0">
                <a:solidFill>
                  <a:schemeClr val="tx1"/>
                </a:solidFill>
                <a:latin typeface="+mn-lt"/>
                <a:sym typeface="Playfair Display"/>
              </a:rPr>
              <a:t> e </a:t>
            </a:r>
            <a:r>
              <a:rPr lang="en-GB" sz="2000" dirty="0" err="1">
                <a:solidFill>
                  <a:schemeClr val="tx1"/>
                </a:solidFill>
                <a:latin typeface="+mn-lt"/>
                <a:sym typeface="Playfair Display"/>
              </a:rPr>
              <a:t>l'economia</a:t>
            </a:r>
            <a:r>
              <a:rPr lang="en-GB" sz="2000" dirty="0">
                <a:solidFill>
                  <a:schemeClr val="tx1"/>
                </a:solidFill>
                <a:latin typeface="+mn-lt"/>
                <a:sym typeface="Playfair Display"/>
              </a:rPr>
              <a:t> </a:t>
            </a:r>
            <a:r>
              <a:rPr lang="en-GB" sz="2000" dirty="0" err="1">
                <a:solidFill>
                  <a:schemeClr val="tx1"/>
                </a:solidFill>
                <a:latin typeface="+mn-lt"/>
                <a:sym typeface="Playfair Display"/>
              </a:rPr>
              <a:t>nei</a:t>
            </a:r>
            <a:r>
              <a:rPr lang="en-GB" sz="2000" dirty="0">
                <a:solidFill>
                  <a:schemeClr val="tx1"/>
                </a:solidFill>
                <a:latin typeface="+mn-lt"/>
                <a:sym typeface="Playfair Display"/>
              </a:rPr>
              <a:t> </a:t>
            </a:r>
            <a:r>
              <a:rPr lang="en-GB" sz="2000" dirty="0" err="1">
                <a:solidFill>
                  <a:schemeClr val="tx1"/>
                </a:solidFill>
                <a:latin typeface="+mn-lt"/>
                <a:sym typeface="Playfair Display"/>
              </a:rPr>
              <a:t>prossimi</a:t>
            </a:r>
            <a:r>
              <a:rPr lang="en-GB" sz="2000" dirty="0">
                <a:solidFill>
                  <a:schemeClr val="tx1"/>
                </a:solidFill>
                <a:latin typeface="+mn-lt"/>
                <a:sym typeface="Playfair Display"/>
              </a:rPr>
              <a:t> anni.</a:t>
            </a:r>
            <a:endParaRPr lang="en-GB" sz="2000" dirty="0">
              <a:solidFill>
                <a:schemeClr val="tx1"/>
              </a:solidFill>
              <a:latin typeface="+mn-lt"/>
              <a:ea typeface="Playfair Display"/>
              <a:cs typeface="Playfair Display"/>
              <a:sym typeface="Playfair Display"/>
            </a:endParaRPr>
          </a:p>
          <a:p>
            <a:pPr lvl="0" indent="-368300" algn="just">
              <a:spcBef>
                <a:spcPts val="1000"/>
              </a:spcBef>
              <a:buClr>
                <a:srgbClr val="45818E"/>
              </a:buClr>
              <a:buSzPts val="2200"/>
              <a:buFont typeface="Playfair Display"/>
              <a:buChar char="●"/>
            </a:pPr>
            <a:r>
              <a:rPr lang="en-GB" sz="2000" dirty="0" err="1">
                <a:solidFill>
                  <a:schemeClr val="tx1"/>
                </a:solidFill>
                <a:latin typeface="+mn-lt"/>
                <a:ea typeface="Playfair Display"/>
                <a:cs typeface="Playfair Display"/>
                <a:sym typeface="Playfair Display"/>
              </a:rPr>
              <a:t>Tuttavia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gli</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effetti</a:t>
            </a:r>
            <a:r>
              <a:rPr lang="en-GB" sz="2000" dirty="0">
                <a:solidFill>
                  <a:schemeClr val="tx1"/>
                </a:solidFill>
                <a:latin typeface="+mn-lt"/>
                <a:ea typeface="Playfair Display"/>
                <a:cs typeface="Playfair Display"/>
                <a:sym typeface="Playfair Display"/>
              </a:rPr>
              <a:t> a </a:t>
            </a:r>
            <a:r>
              <a:rPr lang="en-GB" sz="2000" dirty="0" err="1">
                <a:solidFill>
                  <a:schemeClr val="tx1"/>
                </a:solidFill>
                <a:latin typeface="+mn-lt"/>
                <a:ea typeface="Playfair Display"/>
                <a:cs typeface="Playfair Display"/>
                <a:sym typeface="Playfair Display"/>
              </a:rPr>
              <a:t>lungo</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termine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della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pandemia</a:t>
            </a:r>
            <a:r>
              <a:rPr lang="en-GB" sz="2000" dirty="0">
                <a:solidFill>
                  <a:schemeClr val="tx1"/>
                </a:solidFill>
                <a:latin typeface="+mn-lt"/>
                <a:ea typeface="Playfair Display"/>
                <a:cs typeface="Playfair Display"/>
                <a:sym typeface="Playfair Display"/>
              </a:rPr>
              <a:t> del 2020 </a:t>
            </a:r>
            <a:r>
              <a:rPr lang="en-GB" sz="2000" dirty="0" err="1">
                <a:solidFill>
                  <a:schemeClr val="tx1"/>
                </a:solidFill>
                <a:latin typeface="+mn-lt"/>
                <a:ea typeface="Playfair Display"/>
                <a:cs typeface="Playfair Display"/>
                <a:sym typeface="Playfair Display"/>
              </a:rPr>
              <a:t>si</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produrranno</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più</a:t>
            </a:r>
            <a:r>
              <a:rPr lang="en-GB" sz="2000" dirty="0">
                <a:solidFill>
                  <a:schemeClr val="tx1"/>
                </a:solidFill>
                <a:latin typeface="+mn-lt"/>
                <a:ea typeface="Playfair Display"/>
                <a:cs typeface="Playfair Display"/>
                <a:sym typeface="Playfair Display"/>
              </a:rPr>
              <a:t> avanti rispetto </a:t>
            </a:r>
            <a:r>
              <a:rPr lang="en-GB" sz="2000" dirty="0" err="1">
                <a:solidFill>
                  <a:schemeClr val="tx1"/>
                </a:solidFill>
                <a:latin typeface="+mn-lt"/>
                <a:ea typeface="Playfair Display"/>
                <a:cs typeface="Playfair Display"/>
                <a:sym typeface="Playfair Display"/>
              </a:rPr>
              <a:t>alla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pianificazione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immediata</a:t>
            </a:r>
            <a:r>
              <a:rPr lang="en-GB" sz="2000" dirty="0">
                <a:solidFill>
                  <a:schemeClr val="tx1"/>
                </a:solidFill>
                <a:latin typeface="+mn-lt"/>
                <a:ea typeface="Playfair Display"/>
                <a:cs typeface="Playfair Display"/>
                <a:sym typeface="Playfair Display"/>
              </a:rPr>
              <a:t> di un </a:t>
            </a:r>
            <a:r>
              <a:rPr lang="en-GB" sz="2000" dirty="0" err="1">
                <a:solidFill>
                  <a:schemeClr val="tx1"/>
                </a:solidFill>
                <a:latin typeface="+mn-lt"/>
                <a:ea typeface="Playfair Display"/>
                <a:cs typeface="Playfair Display"/>
                <a:sym typeface="Playfair Display"/>
              </a:rPr>
              <a:t>ritorno</a:t>
            </a:r>
            <a:r>
              <a:rPr lang="en-GB" sz="2000" dirty="0">
                <a:solidFill>
                  <a:schemeClr val="tx1"/>
                </a:solidFill>
                <a:latin typeface="+mn-lt"/>
                <a:ea typeface="Playfair Display"/>
                <a:cs typeface="Playfair Display"/>
                <a:sym typeface="Playfair Display"/>
              </a:rPr>
              <a:t> al </a:t>
            </a:r>
            <a:r>
              <a:rPr lang="en-GB" sz="2000" dirty="0" err="1">
                <a:solidFill>
                  <a:schemeClr val="tx1"/>
                </a:solidFill>
                <a:latin typeface="+mn-lt"/>
                <a:ea typeface="Playfair Display"/>
                <a:cs typeface="Playfair Display"/>
                <a:sym typeface="Playfair Display"/>
              </a:rPr>
              <a:t>lavoro</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normale</a:t>
            </a:r>
            <a:r>
              <a:rPr lang="en-GB" sz="2000" dirty="0">
                <a:solidFill>
                  <a:schemeClr val="tx1"/>
                </a:solidFill>
                <a:latin typeface="+mn-lt"/>
                <a:ea typeface="Playfair Display"/>
                <a:cs typeface="Playfair Display"/>
                <a:sym typeface="Playfair Display"/>
              </a:rPr>
              <a:t>”, e </a:t>
            </a:r>
            <a:r>
              <a:rPr lang="en-GB" sz="2000" dirty="0" err="1">
                <a:solidFill>
                  <a:schemeClr val="tx1"/>
                </a:solidFill>
                <a:latin typeface="+mn-lt"/>
                <a:ea typeface="Playfair Display"/>
                <a:cs typeface="Playfair Display"/>
                <a:sym typeface="Playfair Display"/>
              </a:rPr>
              <a:t>alla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gestione</a:t>
            </a:r>
            <a:r>
              <a:rPr lang="en-GB" sz="2000" dirty="0">
                <a:solidFill>
                  <a:schemeClr val="tx1"/>
                </a:solidFill>
                <a:latin typeface="+mn-lt"/>
                <a:ea typeface="Playfair Display"/>
                <a:cs typeface="Playfair Display"/>
                <a:sym typeface="Playfair Display"/>
              </a:rPr>
              <a:t> di una </a:t>
            </a:r>
            <a:r>
              <a:rPr lang="en-GB" sz="2000" dirty="0" err="1">
                <a:solidFill>
                  <a:schemeClr val="tx1"/>
                </a:solidFill>
                <a:latin typeface="+mn-lt"/>
                <a:ea typeface="Playfair Display"/>
                <a:cs typeface="Playfair Display"/>
                <a:sym typeface="Playfair Display"/>
              </a:rPr>
              <a:t>situazione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fluida</a:t>
            </a:r>
            <a:r>
              <a:rPr lang="en-GB" sz="2000" dirty="0">
                <a:solidFill>
                  <a:schemeClr val="tx1"/>
                </a:solidFill>
                <a:latin typeface="+mn-lt"/>
                <a:ea typeface="Playfair Display"/>
                <a:cs typeface="Playfair Display"/>
                <a:sym typeface="Playfair Display"/>
              </a:rPr>
              <a:t>, come </a:t>
            </a:r>
            <a:r>
              <a:rPr lang="en-GB" sz="2000" dirty="0" err="1">
                <a:solidFill>
                  <a:schemeClr val="tx1"/>
                </a:solidFill>
                <a:latin typeface="+mn-lt"/>
                <a:ea typeface="Playfair Display"/>
                <a:cs typeface="Playfair Display"/>
                <a:sym typeface="Playfair Display"/>
              </a:rPr>
              <a:t>quella</a:t>
            </a:r>
            <a:r>
              <a:rPr lang="en-GB" sz="2000" dirty="0">
                <a:solidFill>
                  <a:schemeClr val="tx1"/>
                </a:solidFill>
                <a:latin typeface="+mn-lt"/>
                <a:ea typeface="Playfair Display"/>
                <a:cs typeface="Playfair Display"/>
                <a:sym typeface="Playfair Display"/>
              </a:rPr>
              <a:t> di </a:t>
            </a:r>
            <a:r>
              <a:rPr lang="en-GB" sz="2000" dirty="0" err="1">
                <a:solidFill>
                  <a:schemeClr val="tx1"/>
                </a:solidFill>
                <a:latin typeface="+mn-lt"/>
                <a:ea typeface="Playfair Display"/>
                <a:cs typeface="Playfair Display"/>
                <a:sym typeface="Playfair Display"/>
              </a:rPr>
              <a:t>oggi</a:t>
            </a:r>
            <a:r>
              <a:rPr lang="en-GB" sz="2000" dirty="0">
                <a:solidFill>
                  <a:schemeClr val="tx1"/>
                </a:solidFill>
                <a:latin typeface="+mn-lt"/>
                <a:ea typeface="Playfair Display"/>
                <a:cs typeface="Playfair Display"/>
                <a:sym typeface="Playfair Display"/>
              </a:rPr>
              <a:t> di </a:t>
            </a:r>
            <a:r>
              <a:rPr lang="en-GB" sz="2000" dirty="0" err="1">
                <a:solidFill>
                  <a:schemeClr val="tx1"/>
                </a:solidFill>
                <a:latin typeface="+mn-lt"/>
                <a:ea typeface="Playfair Display"/>
                <a:cs typeface="Playfair Display"/>
                <a:sym typeface="Playfair Display"/>
              </a:rPr>
              <a:t>parziale</a:t>
            </a:r>
            <a:r>
              <a:rPr lang="en-GB" sz="2000" dirty="0">
                <a:solidFill>
                  <a:schemeClr val="tx1"/>
                </a:solidFill>
                <a:latin typeface="+mn-lt"/>
                <a:ea typeface="Playfair Display"/>
                <a:cs typeface="Playfair Display"/>
                <a:sym typeface="Playfair Display"/>
              </a:rPr>
              <a:t> lockdown, </a:t>
            </a:r>
            <a:r>
              <a:rPr lang="en-GB" sz="2000" dirty="0" err="1">
                <a:solidFill>
                  <a:schemeClr val="tx1"/>
                </a:solidFill>
                <a:latin typeface="+mn-lt"/>
                <a:ea typeface="Playfair Display"/>
                <a:cs typeface="Playfair Display"/>
                <a:sym typeface="Playfair Display"/>
              </a:rPr>
              <a:t>fino</a:t>
            </a:r>
            <a:r>
              <a:rPr lang="en-GB" sz="2000" dirty="0">
                <a:solidFill>
                  <a:schemeClr val="tx1"/>
                </a:solidFill>
                <a:latin typeface="+mn-lt"/>
                <a:ea typeface="Playfair Display"/>
                <a:cs typeface="Playfair Display"/>
                <a:sym typeface="Playfair Display"/>
              </a:rPr>
              <a:t> a </a:t>
            </a:r>
            <a:r>
              <a:rPr lang="en-GB" sz="2000" dirty="0" err="1">
                <a:solidFill>
                  <a:schemeClr val="tx1"/>
                </a:solidFill>
                <a:latin typeface="+mn-lt"/>
                <a:ea typeface="Playfair Display"/>
                <a:cs typeface="Playfair Display"/>
                <a:sym typeface="Playfair Display"/>
              </a:rPr>
              <a:t>quando</a:t>
            </a:r>
            <a:r>
              <a:rPr lang="en-GB" sz="2000" dirty="0">
                <a:solidFill>
                  <a:schemeClr val="tx1"/>
                </a:solidFill>
                <a:latin typeface="+mn-lt"/>
                <a:ea typeface="Playfair Display"/>
                <a:cs typeface="Playfair Display"/>
                <a:sym typeface="Playfair Display"/>
              </a:rPr>
              <a:t> un </a:t>
            </a:r>
            <a:r>
              <a:rPr lang="en-GB" sz="2000" dirty="0" err="1">
                <a:solidFill>
                  <a:schemeClr val="tx1"/>
                </a:solidFill>
                <a:latin typeface="+mn-lt"/>
                <a:ea typeface="Playfair Display"/>
                <a:cs typeface="Playfair Display"/>
                <a:sym typeface="Playfair Display"/>
              </a:rPr>
              <a:t>vaccino</a:t>
            </a:r>
            <a:r>
              <a:rPr lang="en-GB" sz="2000" dirty="0">
                <a:solidFill>
                  <a:schemeClr val="tx1"/>
                </a:solidFill>
                <a:latin typeface="+mn-lt"/>
                <a:ea typeface="Playfair Display"/>
                <a:cs typeface="Playfair Display"/>
                <a:sym typeface="Playfair Display"/>
              </a:rPr>
              <a:t> (o un </a:t>
            </a:r>
            <a:r>
              <a:rPr lang="en-GB" sz="2000" dirty="0" err="1">
                <a:solidFill>
                  <a:schemeClr val="tx1"/>
                </a:solidFill>
                <a:latin typeface="+mn-lt"/>
                <a:ea typeface="Playfair Display"/>
                <a:cs typeface="Playfair Display"/>
                <a:sym typeface="Playfair Display"/>
              </a:rPr>
              <a:t>trattamento</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farmacologico</a:t>
            </a:r>
            <a:r>
              <a:rPr lang="en-GB" sz="2000" dirty="0">
                <a:solidFill>
                  <a:schemeClr val="tx1"/>
                </a:solidFill>
                <a:latin typeface="+mn-lt"/>
                <a:ea typeface="Playfair Display"/>
                <a:cs typeface="Playfair Display"/>
                <a:sym typeface="Playfair Display"/>
              </a:rPr>
              <a:t>) non </a:t>
            </a:r>
            <a:r>
              <a:rPr lang="en-GB" sz="2000" dirty="0" err="1">
                <a:solidFill>
                  <a:schemeClr val="tx1"/>
                </a:solidFill>
                <a:latin typeface="+mn-lt"/>
                <a:ea typeface="Playfair Display"/>
                <a:cs typeface="Playfair Display"/>
                <a:sym typeface="Playfair Display"/>
              </a:rPr>
              <a:t>sarà</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effettivamente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disponibile</a:t>
            </a:r>
            <a:r>
              <a:rPr lang="en-GB" sz="2000" dirty="0">
                <a:solidFill>
                  <a:schemeClr val="tx1"/>
                </a:solidFill>
                <a:latin typeface="+mn-lt"/>
                <a:ea typeface="Playfair Display"/>
                <a:cs typeface="Playfair Display"/>
                <a:sym typeface="Playfair Display"/>
              </a:rPr>
              <a:t>. </a:t>
            </a:r>
          </a:p>
          <a:p>
            <a:pPr lvl="0" indent="-368300" algn="just">
              <a:spcBef>
                <a:spcPts val="1000"/>
              </a:spcBef>
              <a:buClr>
                <a:srgbClr val="45818E"/>
              </a:buClr>
              <a:buSzPts val="2200"/>
              <a:buFont typeface="Playfair Display"/>
              <a:buChar char="●"/>
            </a:pPr>
            <a:endParaRPr lang="en-GB" sz="2000" dirty="0">
              <a:solidFill>
                <a:srgbClr val="404040"/>
              </a:solidFill>
              <a:latin typeface="Playfair Display"/>
              <a:ea typeface="Playfair Display"/>
              <a:cs typeface="Playfair Display"/>
              <a:sym typeface="Playfair Display"/>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4</a:t>
            </a:fld>
            <a:endParaRPr/>
          </a:p>
        </p:txBody>
      </p:sp>
      <p:sp>
        <p:nvSpPr>
          <p:cNvPr id="69" name="Google Shape;69;p1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Introduzione</a:t>
            </a:r>
            <a:endParaRPr dirty="0"/>
          </a:p>
        </p:txBody>
      </p:sp>
    </p:spTree>
    <p:extLst>
      <p:ext uri="{BB962C8B-B14F-4D97-AF65-F5344CB8AC3E}">
        <p14:creationId xmlns:p14="http://schemas.microsoft.com/office/powerpoint/2010/main" val="3161782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C982"/>
            </a:gs>
            <a:gs pos="100000">
              <a:srgbClr val="F58F09"/>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1506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it-IT" sz="4800" b="1" dirty="0">
                <a:solidFill>
                  <a:srgbClr val="000000"/>
                </a:solidFill>
                <a:highlight>
                  <a:srgbClr val="FFFFFF"/>
                </a:highlight>
                <a:latin typeface="Montserrat"/>
                <a:ea typeface="Montserrat"/>
                <a:cs typeface="Montserrat"/>
                <a:sym typeface="Montserrat"/>
              </a:rPr>
              <a:t>Conclusioni</a:t>
            </a:r>
            <a:endParaRPr sz="4800" i="1" dirty="0">
              <a:solidFill>
                <a:srgbClr val="000000"/>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3000" b="1"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2090218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C982"/>
            </a:gs>
            <a:gs pos="100000">
              <a:srgbClr val="F58F09"/>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1506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it-IT" sz="4800" b="1" dirty="0">
                <a:solidFill>
                  <a:srgbClr val="000000"/>
                </a:solidFill>
                <a:highlight>
                  <a:srgbClr val="FFFFFF"/>
                </a:highlight>
                <a:latin typeface="Montserrat"/>
                <a:ea typeface="Montserrat"/>
                <a:cs typeface="Montserrat"/>
                <a:sym typeface="Montserrat"/>
              </a:rPr>
              <a:t>Q&amp;A</a:t>
            </a:r>
            <a:endParaRPr sz="4800" i="1" dirty="0">
              <a:solidFill>
                <a:srgbClr val="000000"/>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3000" b="1"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339994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88900" lvl="0" indent="0" algn="just">
              <a:spcBef>
                <a:spcPts val="1000"/>
              </a:spcBef>
              <a:buClr>
                <a:srgbClr val="45818E"/>
              </a:buClr>
              <a:buSzPts val="2200"/>
              <a:buNone/>
            </a:pPr>
            <a:r>
              <a:rPr lang="en-GB" sz="2000" dirty="0" err="1">
                <a:solidFill>
                  <a:schemeClr val="tx1"/>
                </a:solidFill>
                <a:latin typeface="+mn-lt"/>
                <a:ea typeface="Playfair Display"/>
                <a:cs typeface="Playfair Display"/>
                <a:sym typeface="Playfair Display"/>
              </a:rPr>
              <a:t>Dichiarazione</a:t>
            </a:r>
            <a:r>
              <a:rPr lang="en-GB" sz="2000" dirty="0">
                <a:solidFill>
                  <a:schemeClr val="tx1"/>
                </a:solidFill>
                <a:latin typeface="+mn-lt"/>
                <a:ea typeface="Playfair Display"/>
                <a:cs typeface="Playfair Display"/>
                <a:sym typeface="Playfair Display"/>
              </a:rPr>
              <a:t> del FMI </a:t>
            </a:r>
            <a:r>
              <a:rPr lang="en-GB" sz="2000" dirty="0" err="1">
                <a:solidFill>
                  <a:schemeClr val="tx1"/>
                </a:solidFill>
                <a:latin typeface="+mn-lt"/>
                <a:ea typeface="Playfair Display"/>
                <a:cs typeface="Playfair Display"/>
                <a:sym typeface="Playfair Display"/>
              </a:rPr>
              <a:t>dell'aprile</a:t>
            </a:r>
            <a:r>
              <a:rPr lang="en-GB" sz="2000" dirty="0">
                <a:solidFill>
                  <a:schemeClr val="tx1"/>
                </a:solidFill>
                <a:latin typeface="+mn-lt"/>
                <a:ea typeface="Playfair Display"/>
                <a:cs typeface="Playfair Display"/>
                <a:sym typeface="Playfair Display"/>
              </a:rPr>
              <a:t> 2020: “Questa </a:t>
            </a:r>
            <a:r>
              <a:rPr lang="en-GB" sz="2000" dirty="0" err="1">
                <a:solidFill>
                  <a:schemeClr val="tx1"/>
                </a:solidFill>
                <a:latin typeface="+mn-lt"/>
                <a:ea typeface="Playfair Display"/>
                <a:cs typeface="Playfair Display"/>
                <a:sym typeface="Playfair Display"/>
              </a:rPr>
              <a:t>crisi</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dovrà</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essere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affrontata</a:t>
            </a:r>
            <a:r>
              <a:rPr lang="en-GB" sz="2000" dirty="0">
                <a:solidFill>
                  <a:schemeClr val="tx1"/>
                </a:solidFill>
                <a:latin typeface="+mn-lt"/>
                <a:ea typeface="Playfair Display"/>
                <a:cs typeface="Playfair Display"/>
                <a:sym typeface="Playfair Display"/>
              </a:rPr>
              <a:t> in due </a:t>
            </a:r>
            <a:r>
              <a:rPr lang="en-GB" sz="2000" dirty="0" err="1">
                <a:solidFill>
                  <a:schemeClr val="tx1"/>
                </a:solidFill>
                <a:latin typeface="+mn-lt"/>
                <a:ea typeface="Playfair Display"/>
                <a:cs typeface="Playfair Display"/>
                <a:sym typeface="Playfair Display"/>
              </a:rPr>
              <a:t>fasi</a:t>
            </a:r>
            <a:r>
              <a:rPr lang="en-GB" sz="2000" dirty="0">
                <a:solidFill>
                  <a:schemeClr val="tx1"/>
                </a:solidFill>
                <a:latin typeface="+mn-lt"/>
                <a:ea typeface="Playfair Display"/>
                <a:cs typeface="Playfair Display"/>
                <a:sym typeface="Playfair Display"/>
              </a:rPr>
              <a:t>: </a:t>
            </a:r>
            <a:r>
              <a:rPr lang="en-GB" sz="2000" b="1" dirty="0">
                <a:solidFill>
                  <a:schemeClr val="tx1"/>
                </a:solidFill>
                <a:latin typeface="+mn-lt"/>
                <a:ea typeface="Playfair Display"/>
                <a:cs typeface="Playfair Display"/>
                <a:sym typeface="Playfair Display"/>
              </a:rPr>
              <a:t>una </a:t>
            </a:r>
            <a:r>
              <a:rPr lang="en-GB" sz="2000" b="1" dirty="0" err="1">
                <a:solidFill>
                  <a:schemeClr val="tx1"/>
                </a:solidFill>
                <a:latin typeface="+mn-lt"/>
                <a:ea typeface="Playfair Display"/>
                <a:cs typeface="Playfair Display"/>
                <a:sym typeface="Playfair Display"/>
              </a:rPr>
              <a:t>fase</a:t>
            </a:r>
            <a:r>
              <a:rPr lang="en-GB" sz="2000" b="1" dirty="0">
                <a:solidFill>
                  <a:schemeClr val="tx1"/>
                </a:solidFill>
                <a:latin typeface="+mn-lt"/>
                <a:ea typeface="Playfair Display"/>
                <a:cs typeface="Playfair Display"/>
                <a:sym typeface="Playfair Display"/>
              </a:rPr>
              <a:t> di </a:t>
            </a:r>
            <a:r>
              <a:rPr lang="en-GB" sz="2000" b="1" dirty="0" err="1">
                <a:solidFill>
                  <a:schemeClr val="tx1"/>
                </a:solidFill>
                <a:latin typeface="+mn-lt"/>
                <a:ea typeface="Playfair Display"/>
                <a:cs typeface="Playfair Display"/>
                <a:sym typeface="Playfair Display"/>
              </a:rPr>
              <a:t>contenimento</a:t>
            </a:r>
            <a:r>
              <a:rPr lang="en-GB" sz="2000" b="1" dirty="0">
                <a:solidFill>
                  <a:schemeClr val="tx1"/>
                </a:solidFill>
                <a:latin typeface="+mn-lt"/>
                <a:ea typeface="Playfair Display"/>
                <a:cs typeface="Playfair Display"/>
                <a:sym typeface="Playfair Display"/>
              </a:rPr>
              <a:t> ed una di </a:t>
            </a:r>
            <a:r>
              <a:rPr lang="en-GB" sz="2000" b="1" dirty="0" err="1">
                <a:solidFill>
                  <a:schemeClr val="tx1"/>
                </a:solidFill>
                <a:latin typeface="+mn-lt"/>
                <a:ea typeface="Playfair Display"/>
                <a:cs typeface="Playfair Display"/>
                <a:sym typeface="Playfair Display"/>
              </a:rPr>
              <a:t>stabilizzazione</a:t>
            </a:r>
            <a:r>
              <a:rPr lang="en-GB" sz="2000" b="1" dirty="0">
                <a:solidFill>
                  <a:schemeClr val="tx1"/>
                </a:solidFill>
                <a:latin typeface="+mn-lt"/>
                <a:ea typeface="Playfair Display"/>
                <a:cs typeface="Playfair Display"/>
                <a:sym typeface="Playfair Display"/>
              </a:rPr>
              <a:t> </a:t>
            </a:r>
            <a:r>
              <a:rPr lang="en-GB" sz="2000" b="1" dirty="0" err="1">
                <a:solidFill>
                  <a:schemeClr val="tx1"/>
                </a:solidFill>
                <a:latin typeface="+mn-lt"/>
                <a:ea typeface="Playfair Display"/>
                <a:cs typeface="Playfair Display"/>
                <a:sym typeface="Playfair Display"/>
              </a:rPr>
              <a:t>seguita</a:t>
            </a:r>
            <a:r>
              <a:rPr lang="en-GB" sz="2000" b="1" dirty="0">
                <a:solidFill>
                  <a:schemeClr val="tx1"/>
                </a:solidFill>
                <a:latin typeface="+mn-lt"/>
                <a:ea typeface="Playfair Display"/>
                <a:cs typeface="Playfair Display"/>
                <a:sym typeface="Playfair Display"/>
              </a:rPr>
              <a:t> </a:t>
            </a:r>
            <a:r>
              <a:rPr lang="en-GB" sz="2000" b="1" dirty="0" err="1">
                <a:solidFill>
                  <a:schemeClr val="tx1"/>
                </a:solidFill>
                <a:latin typeface="+mn-lt"/>
                <a:ea typeface="Playfair Display"/>
                <a:cs typeface="Playfair Display"/>
                <a:sym typeface="Playfair Display"/>
              </a:rPr>
              <a:t>dalla</a:t>
            </a:r>
            <a:r>
              <a:rPr lang="en-GB" sz="2000" b="1" dirty="0">
                <a:solidFill>
                  <a:schemeClr val="tx1"/>
                </a:solidFill>
                <a:latin typeface="+mn-lt"/>
                <a:ea typeface="Playfair Display"/>
                <a:cs typeface="Playfair Display"/>
                <a:sym typeface="Playfair Display"/>
              </a:rPr>
              <a:t> </a:t>
            </a:r>
            <a:r>
              <a:rPr lang="en-GB" sz="2000" b="1" dirty="0" err="1">
                <a:solidFill>
                  <a:schemeClr val="tx1"/>
                </a:solidFill>
                <a:latin typeface="+mn-lt"/>
                <a:ea typeface="Playfair Display"/>
                <a:cs typeface="Playfair Display"/>
                <a:sym typeface="Playfair Display"/>
              </a:rPr>
              <a:t>fase</a:t>
            </a:r>
            <a:r>
              <a:rPr lang="en-GB" sz="2000" b="1" dirty="0">
                <a:solidFill>
                  <a:schemeClr val="tx1"/>
                </a:solidFill>
                <a:latin typeface="+mn-lt"/>
                <a:ea typeface="Playfair Display"/>
                <a:cs typeface="Playfair Display"/>
                <a:sym typeface="Playfair Display"/>
              </a:rPr>
              <a:t> di </a:t>
            </a:r>
            <a:r>
              <a:rPr lang="en-GB" sz="2000" b="1" dirty="0" err="1">
                <a:solidFill>
                  <a:schemeClr val="tx1"/>
                </a:solidFill>
                <a:latin typeface="+mn-lt"/>
                <a:ea typeface="Playfair Display"/>
                <a:cs typeface="Playfair Display"/>
                <a:sym typeface="Playfair Display"/>
              </a:rPr>
              <a:t>ripresa</a:t>
            </a:r>
            <a:r>
              <a:rPr lang="en-GB" sz="2000" dirty="0">
                <a:solidFill>
                  <a:schemeClr val="tx1"/>
                </a:solidFill>
                <a:latin typeface="+mn-lt"/>
                <a:ea typeface="Playfair Display"/>
                <a:cs typeface="Playfair Display"/>
                <a:sym typeface="Playfair Display"/>
              </a:rPr>
              <a:t>”.  </a:t>
            </a:r>
          </a:p>
          <a:p>
            <a:pPr marL="88900" lvl="0" indent="0" algn="just">
              <a:spcBef>
                <a:spcPts val="1000"/>
              </a:spcBef>
              <a:buClr>
                <a:srgbClr val="45818E"/>
              </a:buClr>
              <a:buSzPts val="2200"/>
              <a:buNone/>
            </a:pPr>
            <a:r>
              <a:rPr lang="en-GB" sz="2000" dirty="0">
                <a:solidFill>
                  <a:schemeClr val="tx1"/>
                </a:solidFill>
                <a:latin typeface="+mn-lt"/>
                <a:ea typeface="Playfair Display"/>
                <a:cs typeface="Playfair Display"/>
                <a:sym typeface="Wingdings" pitchFamily="2" charset="2"/>
              </a:rPr>
              <a:t></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Manca</a:t>
            </a:r>
            <a:r>
              <a:rPr lang="en-GB" sz="2000" dirty="0">
                <a:solidFill>
                  <a:schemeClr val="tx1"/>
                </a:solidFill>
                <a:latin typeface="+mn-lt"/>
                <a:ea typeface="Playfair Display"/>
                <a:cs typeface="Playfair Display"/>
                <a:sym typeface="Playfair Display"/>
              </a:rPr>
              <a:t> un passaggio </a:t>
            </a:r>
            <a:r>
              <a:rPr lang="en-GB" sz="2000" dirty="0">
                <a:solidFill>
                  <a:schemeClr val="tx1"/>
                </a:solidFill>
                <a:latin typeface="+mn-lt"/>
                <a:ea typeface="Playfair Display"/>
                <a:cs typeface="Playfair Display"/>
                <a:sym typeface="Wingdings" pitchFamily="2" charset="2"/>
              </a:rPr>
              <a:t></a:t>
            </a:r>
            <a:r>
              <a:rPr lang="en-GB" sz="2000" dirty="0">
                <a:solidFill>
                  <a:schemeClr val="tx1"/>
                </a:solidFill>
                <a:latin typeface="+mn-lt"/>
                <a:ea typeface="Playfair Display"/>
                <a:cs typeface="Playfair Display"/>
                <a:sym typeface="Playfair Display"/>
              </a:rPr>
              <a:t> non solo </a:t>
            </a:r>
            <a:r>
              <a:rPr lang="en-GB" sz="2000" dirty="0" err="1">
                <a:solidFill>
                  <a:schemeClr val="tx1"/>
                </a:solidFill>
                <a:latin typeface="+mn-lt"/>
                <a:ea typeface="Playfair Display"/>
                <a:cs typeface="Playfair Display"/>
                <a:sym typeface="Playfair Display"/>
              </a:rPr>
              <a:t>attendere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che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tutto</a:t>
            </a:r>
            <a:r>
              <a:rPr lang="en-GB" sz="2000" dirty="0">
                <a:solidFill>
                  <a:schemeClr val="tx1"/>
                </a:solidFill>
                <a:latin typeface="+mn-lt"/>
                <a:ea typeface="Playfair Display"/>
                <a:cs typeface="Playfair Display"/>
                <a:sym typeface="Playfair Display"/>
              </a:rPr>
              <a:t> torni </a:t>
            </a:r>
            <a:r>
              <a:rPr lang="en-GB" sz="2000" dirty="0" err="1">
                <a:solidFill>
                  <a:schemeClr val="tx1"/>
                </a:solidFill>
                <a:latin typeface="+mn-lt"/>
                <a:ea typeface="Playfair Display"/>
                <a:cs typeface="Playfair Display"/>
                <a:sym typeface="Playfair Display"/>
              </a:rPr>
              <a:t>alla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normalità</a:t>
            </a:r>
            <a:r>
              <a:rPr lang="en-GB" sz="2000" dirty="0">
                <a:solidFill>
                  <a:schemeClr val="tx1"/>
                </a:solidFill>
                <a:latin typeface="+mn-lt"/>
                <a:ea typeface="Playfair Display"/>
                <a:cs typeface="Playfair Display"/>
                <a:sym typeface="Playfair Display"/>
              </a:rPr>
              <a:t> per </a:t>
            </a:r>
            <a:r>
              <a:rPr lang="en-GB" sz="2000" dirty="0" err="1">
                <a:solidFill>
                  <a:schemeClr val="tx1"/>
                </a:solidFill>
                <a:latin typeface="+mn-lt"/>
                <a:ea typeface="Playfair Display"/>
                <a:cs typeface="Playfair Display"/>
                <a:sym typeface="Playfair Display"/>
              </a:rPr>
              <a:t>lavorare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sulla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ripresa</a:t>
            </a:r>
            <a:r>
              <a:rPr lang="en-GB" sz="2000" dirty="0">
                <a:solidFill>
                  <a:schemeClr val="tx1"/>
                </a:solidFill>
                <a:latin typeface="+mn-lt"/>
                <a:ea typeface="Playfair Display"/>
                <a:cs typeface="Playfair Display"/>
                <a:sym typeface="Playfair Display"/>
              </a:rPr>
              <a:t> </a:t>
            </a:r>
            <a:r>
              <a:rPr lang="en-GB" sz="2000" dirty="0">
                <a:solidFill>
                  <a:schemeClr val="tx1"/>
                </a:solidFill>
                <a:latin typeface="+mn-lt"/>
                <a:ea typeface="Playfair Display"/>
                <a:cs typeface="Playfair Display"/>
                <a:sym typeface="Wingdings" pitchFamily="2" charset="2"/>
              </a:rPr>
              <a:t></a:t>
            </a:r>
            <a:r>
              <a:rPr lang="en-GB" sz="2000" dirty="0">
                <a:solidFill>
                  <a:schemeClr val="tx1"/>
                </a:solidFill>
                <a:latin typeface="+mn-lt"/>
                <a:ea typeface="Playfair Display"/>
                <a:cs typeface="Playfair Display"/>
                <a:sym typeface="Playfair Display"/>
              </a:rPr>
              <a:t> Un </a:t>
            </a:r>
            <a:r>
              <a:rPr lang="en-GB" sz="2000" dirty="0" err="1">
                <a:solidFill>
                  <a:schemeClr val="tx1"/>
                </a:solidFill>
                <a:latin typeface="+mn-lt"/>
                <a:ea typeface="Playfair Display"/>
                <a:cs typeface="Playfair Display"/>
                <a:sym typeface="Playfair Display"/>
              </a:rPr>
              <a:t>ponte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importante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tra</a:t>
            </a:r>
            <a:r>
              <a:rPr lang="en-GB" sz="2000" dirty="0">
                <a:solidFill>
                  <a:schemeClr val="tx1"/>
                </a:solidFill>
                <a:latin typeface="+mn-lt"/>
                <a:ea typeface="Playfair Display"/>
                <a:cs typeface="Playfair Display"/>
                <a:sym typeface="Playfair Display"/>
              </a:rPr>
              <a:t> la </a:t>
            </a:r>
            <a:r>
              <a:rPr lang="en-GB" sz="2000" dirty="0" err="1">
                <a:solidFill>
                  <a:schemeClr val="tx1"/>
                </a:solidFill>
                <a:latin typeface="+mn-lt"/>
                <a:ea typeface="Playfair Display"/>
                <a:cs typeface="Playfair Display"/>
                <a:sym typeface="Playfair Display"/>
              </a:rPr>
              <a:t>fase</a:t>
            </a:r>
            <a:r>
              <a:rPr lang="en-GB" sz="2000" dirty="0">
                <a:solidFill>
                  <a:schemeClr val="tx1"/>
                </a:solidFill>
                <a:latin typeface="+mn-lt"/>
                <a:ea typeface="Playfair Display"/>
                <a:cs typeface="Playfair Display"/>
                <a:sym typeface="Playfair Display"/>
              </a:rPr>
              <a:t> di </a:t>
            </a:r>
            <a:r>
              <a:rPr lang="en-GB" sz="2000" dirty="0" err="1">
                <a:solidFill>
                  <a:schemeClr val="tx1"/>
                </a:solidFill>
                <a:latin typeface="+mn-lt"/>
                <a:ea typeface="Playfair Display"/>
                <a:cs typeface="Playfair Display"/>
                <a:sym typeface="Playfair Display"/>
              </a:rPr>
              <a:t>contenimento</a:t>
            </a:r>
            <a:r>
              <a:rPr lang="en-GB" sz="2000" dirty="0">
                <a:solidFill>
                  <a:schemeClr val="tx1"/>
                </a:solidFill>
                <a:latin typeface="+mn-lt"/>
                <a:ea typeface="Playfair Display"/>
                <a:cs typeface="Playfair Display"/>
                <a:sym typeface="Playfair Display"/>
              </a:rPr>
              <a:t> del virus e la </a:t>
            </a:r>
            <a:r>
              <a:rPr lang="en-GB" sz="2000" dirty="0" err="1">
                <a:solidFill>
                  <a:schemeClr val="tx1"/>
                </a:solidFill>
                <a:latin typeface="+mn-lt"/>
                <a:ea typeface="Playfair Display"/>
                <a:cs typeface="Playfair Display"/>
                <a:sym typeface="Playfair Display"/>
              </a:rPr>
              <a:t>fase</a:t>
            </a:r>
            <a:r>
              <a:rPr lang="en-GB" sz="2000" dirty="0">
                <a:solidFill>
                  <a:schemeClr val="tx1"/>
                </a:solidFill>
                <a:latin typeface="+mn-lt"/>
                <a:ea typeface="Playfair Display"/>
                <a:cs typeface="Playfair Display"/>
                <a:sym typeface="Playfair Display"/>
              </a:rPr>
              <a:t> di </a:t>
            </a:r>
            <a:r>
              <a:rPr lang="en-GB" sz="2000" dirty="0" err="1">
                <a:solidFill>
                  <a:schemeClr val="tx1"/>
                </a:solidFill>
                <a:latin typeface="+mn-lt"/>
                <a:ea typeface="Playfair Display"/>
                <a:cs typeface="Playfair Display"/>
                <a:sym typeface="Playfair Display"/>
              </a:rPr>
              <a:t>recupero</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è</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necessario</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soprattutto</a:t>
            </a:r>
            <a:r>
              <a:rPr lang="en-GB" sz="2000" dirty="0">
                <a:solidFill>
                  <a:schemeClr val="tx1"/>
                </a:solidFill>
                <a:latin typeface="+mn-lt"/>
                <a:ea typeface="Playfair Display"/>
                <a:cs typeface="Playfair Display"/>
                <a:sym typeface="Playfair Display"/>
              </a:rPr>
              <a:t> con </a:t>
            </a:r>
            <a:r>
              <a:rPr lang="en-GB" sz="2000" dirty="0" err="1">
                <a:solidFill>
                  <a:schemeClr val="tx1"/>
                </a:solidFill>
                <a:latin typeface="+mn-lt"/>
                <a:ea typeface="Playfair Display"/>
                <a:cs typeface="Playfair Display"/>
                <a:sym typeface="Playfair Display"/>
              </a:rPr>
              <a:t>riferimento</a:t>
            </a:r>
            <a:r>
              <a:rPr lang="en-GB" sz="2000" dirty="0">
                <a:solidFill>
                  <a:schemeClr val="tx1"/>
                </a:solidFill>
                <a:latin typeface="+mn-lt"/>
                <a:ea typeface="Playfair Display"/>
                <a:cs typeface="Playfair Display"/>
                <a:sym typeface="Playfair Display"/>
              </a:rPr>
              <a:t> alle </a:t>
            </a:r>
            <a:r>
              <a:rPr lang="en-GB" sz="2000" dirty="0" err="1">
                <a:solidFill>
                  <a:schemeClr val="tx1"/>
                </a:solidFill>
                <a:latin typeface="+mn-lt"/>
                <a:ea typeface="Playfair Display"/>
                <a:cs typeface="Playfair Display"/>
                <a:sym typeface="Playfair Display"/>
              </a:rPr>
              <a:t>implicazioni</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della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pandemia</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sul</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lavoro</a:t>
            </a:r>
            <a:r>
              <a:rPr lang="en-GB" sz="2000" dirty="0">
                <a:solidFill>
                  <a:schemeClr val="tx1"/>
                </a:solidFill>
                <a:latin typeface="+mn-lt"/>
                <a:ea typeface="Playfair Display"/>
                <a:cs typeface="Playfair Display"/>
                <a:sym typeface="Playfair Display"/>
              </a:rPr>
              <a:t> e </a:t>
            </a:r>
            <a:r>
              <a:rPr lang="en-GB" sz="2000" dirty="0" err="1">
                <a:solidFill>
                  <a:schemeClr val="tx1"/>
                </a:solidFill>
                <a:latin typeface="+mn-lt"/>
                <a:ea typeface="Playfair Display"/>
                <a:cs typeface="Playfair Display"/>
                <a:sym typeface="Playfair Display"/>
              </a:rPr>
              <a:t>sulle</a:t>
            </a:r>
            <a:r>
              <a:rPr lang="en-GB" sz="2000" dirty="0">
                <a:solidFill>
                  <a:schemeClr val="tx1"/>
                </a:solidFill>
                <a:latin typeface="+mn-lt"/>
                <a:ea typeface="Playfair Display"/>
                <a:cs typeface="Playfair Display"/>
                <a:sym typeface="Playfair Display"/>
              </a:rPr>
              <a:t> PERSONE </a:t>
            </a:r>
            <a:r>
              <a:rPr lang="en-GB" sz="2000" dirty="0" err="1">
                <a:solidFill>
                  <a:schemeClr val="tx1"/>
                </a:solidFill>
                <a:latin typeface="+mn-lt"/>
                <a:ea typeface="Playfair Display"/>
                <a:cs typeface="Playfair Display"/>
                <a:sym typeface="Playfair Display"/>
              </a:rPr>
              <a:t>che</a:t>
            </a:r>
            <a:r>
              <a:rPr lang="en-GB" sz="2000" dirty="0">
                <a:solidFill>
                  <a:schemeClr val="tx1"/>
                </a:solidFill>
                <a:latin typeface="+mn-lt"/>
                <a:ea typeface="Playfair Display"/>
                <a:cs typeface="Playfair Display"/>
                <a:sym typeface="Playfair Display"/>
              </a:rPr>
              <a:t> </a:t>
            </a:r>
            <a:r>
              <a:rPr lang="en-GB" sz="2000" dirty="0" err="1">
                <a:solidFill>
                  <a:schemeClr val="tx1"/>
                </a:solidFill>
                <a:latin typeface="+mn-lt"/>
                <a:ea typeface="Playfair Display"/>
                <a:cs typeface="Playfair Display"/>
                <a:sym typeface="Playfair Display"/>
              </a:rPr>
              <a:t>lavorano</a:t>
            </a:r>
            <a:r>
              <a:rPr lang="en-GB" sz="2000" dirty="0">
                <a:solidFill>
                  <a:schemeClr val="tx1"/>
                </a:solidFill>
                <a:latin typeface="+mn-lt"/>
                <a:ea typeface="Playfair Display"/>
                <a:cs typeface="Playfair Display"/>
                <a:sym typeface="Playfair Display"/>
              </a:rPr>
              <a:t>. </a:t>
            </a:r>
          </a:p>
          <a:p>
            <a:pPr lvl="0" indent="-368300" algn="just">
              <a:spcBef>
                <a:spcPts val="1000"/>
              </a:spcBef>
              <a:buClr>
                <a:srgbClr val="45818E"/>
              </a:buClr>
              <a:buSzPts val="2200"/>
              <a:buFont typeface="Playfair Display"/>
              <a:buChar char="●"/>
            </a:pPr>
            <a:endParaRPr lang="en-GB" sz="2000" dirty="0">
              <a:solidFill>
                <a:srgbClr val="404040"/>
              </a:solidFill>
              <a:latin typeface="Playfair Display"/>
              <a:ea typeface="Playfair Display"/>
              <a:cs typeface="Playfair Display"/>
              <a:sym typeface="Playfair Display"/>
            </a:endParaRPr>
          </a:p>
          <a:p>
            <a:pPr lvl="0" indent="-368300" algn="just">
              <a:spcBef>
                <a:spcPts val="1000"/>
              </a:spcBef>
              <a:buClr>
                <a:srgbClr val="45818E"/>
              </a:buClr>
              <a:buSzPts val="2200"/>
              <a:buFont typeface="Playfair Display"/>
              <a:buChar char="●"/>
            </a:pPr>
            <a:endParaRPr lang="en-GB" sz="2000" dirty="0">
              <a:solidFill>
                <a:srgbClr val="404040"/>
              </a:solidFill>
              <a:latin typeface="Playfair Display"/>
              <a:ea typeface="Playfair Display"/>
              <a:cs typeface="Playfair Display"/>
              <a:sym typeface="Playfair Display"/>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5</a:t>
            </a:fld>
            <a:endParaRPr/>
          </a:p>
        </p:txBody>
      </p:sp>
      <p:sp>
        <p:nvSpPr>
          <p:cNvPr id="69" name="Google Shape;69;p1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Introduzione</a:t>
            </a:r>
            <a:endParaRPr dirty="0"/>
          </a:p>
        </p:txBody>
      </p:sp>
    </p:spTree>
    <p:extLst>
      <p:ext uri="{BB962C8B-B14F-4D97-AF65-F5344CB8AC3E}">
        <p14:creationId xmlns:p14="http://schemas.microsoft.com/office/powerpoint/2010/main" val="227662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42759" y="238074"/>
            <a:ext cx="8520600" cy="4584937"/>
          </a:xfrm>
          <a:prstGeom prst="rect">
            <a:avLst/>
          </a:prstGeom>
        </p:spPr>
        <p:txBody>
          <a:bodyPr spcFirstLastPara="1" wrap="square" lIns="91425" tIns="91425" rIns="91425" bIns="91425" anchor="t" anchorCtr="0">
            <a:noAutofit/>
          </a:bodyPr>
          <a:lstStyle/>
          <a:p>
            <a:pPr lvl="0" indent="-368300" algn="just">
              <a:spcBef>
                <a:spcPts val="1000"/>
              </a:spcBef>
              <a:buClr>
                <a:srgbClr val="45818E"/>
              </a:buClr>
              <a:buSzPts val="2200"/>
              <a:buFont typeface="Playfair Display"/>
              <a:buChar char="●"/>
            </a:pPr>
            <a:endParaRPr lang="en-GB" sz="2000" dirty="0">
              <a:solidFill>
                <a:srgbClr val="404040"/>
              </a:solidFill>
              <a:latin typeface="Playfair Display"/>
              <a:ea typeface="Playfair Display"/>
              <a:cs typeface="Playfair Display"/>
              <a:sym typeface="Playfair Display"/>
            </a:endParaRPr>
          </a:p>
          <a:p>
            <a:pPr marL="546100" lvl="0" indent="-457200" algn="just">
              <a:spcBef>
                <a:spcPts val="1000"/>
              </a:spcBef>
              <a:buClr>
                <a:srgbClr val="45818E"/>
              </a:buClr>
              <a:buSzPts val="2200"/>
              <a:buAutoNum type="arabicParenR"/>
            </a:pPr>
            <a:r>
              <a:rPr lang="en-GB" sz="2000" dirty="0" err="1">
                <a:solidFill>
                  <a:schemeClr val="tx1"/>
                </a:solidFill>
                <a:latin typeface="+mj-lt"/>
                <a:ea typeface="Playfair Display"/>
                <a:cs typeface="Playfair Display"/>
                <a:sym typeface="Playfair Display"/>
              </a:rPr>
              <a:t>Panoramica</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delle</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misure</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adottate</a:t>
            </a:r>
            <a:r>
              <a:rPr lang="en-GB" sz="2000" dirty="0">
                <a:solidFill>
                  <a:schemeClr val="tx1"/>
                </a:solidFill>
                <a:latin typeface="+mj-lt"/>
                <a:ea typeface="Playfair Display"/>
                <a:cs typeface="Playfair Display"/>
                <a:sym typeface="Playfair Display"/>
              </a:rPr>
              <a:t> da </a:t>
            </a:r>
            <a:r>
              <a:rPr lang="en-GB" sz="2000" dirty="0" err="1">
                <a:solidFill>
                  <a:schemeClr val="tx1"/>
                </a:solidFill>
                <a:latin typeface="+mj-lt"/>
                <a:ea typeface="Playfair Display"/>
                <a:cs typeface="Playfair Display"/>
                <a:sym typeface="Playfair Display"/>
              </a:rPr>
              <a:t>alcuni</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stati</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membri</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dell’UE</a:t>
            </a:r>
            <a:r>
              <a:rPr lang="en-GB" sz="2000" dirty="0">
                <a:solidFill>
                  <a:schemeClr val="tx1"/>
                </a:solidFill>
                <a:latin typeface="+mj-lt"/>
                <a:ea typeface="Playfair Display"/>
                <a:cs typeface="Playfair Display"/>
                <a:sym typeface="Playfair Display"/>
              </a:rPr>
              <a:t> per </a:t>
            </a:r>
            <a:r>
              <a:rPr lang="en-GB" sz="2000" dirty="0" err="1">
                <a:solidFill>
                  <a:schemeClr val="tx1"/>
                </a:solidFill>
                <a:latin typeface="+mj-lt"/>
                <a:ea typeface="Playfair Display"/>
                <a:cs typeface="Playfair Display"/>
                <a:sym typeface="Playfair Display"/>
              </a:rPr>
              <a:t>quanto</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riguarda</a:t>
            </a:r>
            <a:r>
              <a:rPr lang="en-GB" sz="2000" dirty="0">
                <a:solidFill>
                  <a:schemeClr val="tx1"/>
                </a:solidFill>
                <a:latin typeface="+mj-lt"/>
                <a:ea typeface="Playfair Display"/>
                <a:cs typeface="Playfair Display"/>
                <a:sym typeface="Playfair Display"/>
              </a:rPr>
              <a:t> le </a:t>
            </a:r>
            <a:r>
              <a:rPr lang="en-GB" sz="2000" dirty="0" err="1">
                <a:solidFill>
                  <a:schemeClr val="tx1"/>
                </a:solidFill>
                <a:latin typeface="+mj-lt"/>
                <a:ea typeface="Playfair Display"/>
                <a:cs typeface="Playfair Display"/>
                <a:sym typeface="Playfair Display"/>
              </a:rPr>
              <a:t>imprese</a:t>
            </a:r>
            <a:r>
              <a:rPr lang="en-GB" sz="2000" dirty="0">
                <a:solidFill>
                  <a:schemeClr val="tx1"/>
                </a:solidFill>
                <a:latin typeface="+mj-lt"/>
                <a:ea typeface="Playfair Display"/>
                <a:cs typeface="Playfair Display"/>
                <a:sym typeface="Playfair Display"/>
              </a:rPr>
              <a:t> e </a:t>
            </a:r>
            <a:r>
              <a:rPr lang="en-GB" sz="2000" dirty="0" err="1">
                <a:solidFill>
                  <a:schemeClr val="tx1"/>
                </a:solidFill>
                <a:latin typeface="+mj-lt"/>
                <a:ea typeface="Playfair Display"/>
                <a:cs typeface="Playfair Display"/>
                <a:sym typeface="Playfair Display"/>
              </a:rPr>
              <a:t>i</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lavoratori</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facendo</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riferimento</a:t>
            </a:r>
            <a:r>
              <a:rPr lang="en-GB" sz="2000" dirty="0">
                <a:solidFill>
                  <a:schemeClr val="tx1"/>
                </a:solidFill>
                <a:latin typeface="+mj-lt"/>
                <a:ea typeface="Playfair Display"/>
                <a:cs typeface="Playfair Display"/>
                <a:sym typeface="Playfair Display"/>
              </a:rPr>
              <a:t> in </a:t>
            </a:r>
            <a:r>
              <a:rPr lang="en-GB" sz="2000" dirty="0" err="1">
                <a:solidFill>
                  <a:schemeClr val="tx1"/>
                </a:solidFill>
                <a:latin typeface="+mj-lt"/>
                <a:ea typeface="Playfair Display"/>
                <a:cs typeface="Playfair Display"/>
                <a:sym typeface="Playfair Display"/>
              </a:rPr>
              <a:t>particolare</a:t>
            </a:r>
            <a:r>
              <a:rPr lang="en-GB" sz="2000" dirty="0">
                <a:solidFill>
                  <a:schemeClr val="tx1"/>
                </a:solidFill>
                <a:latin typeface="+mj-lt"/>
                <a:ea typeface="Playfair Display"/>
                <a:cs typeface="Playfair Display"/>
                <a:sym typeface="Playfair Display"/>
              </a:rPr>
              <a:t> a Francia, </a:t>
            </a:r>
            <a:r>
              <a:rPr lang="en-GB" sz="2000" dirty="0" err="1">
                <a:solidFill>
                  <a:schemeClr val="tx1"/>
                </a:solidFill>
                <a:latin typeface="+mj-lt"/>
                <a:ea typeface="Playfair Display"/>
                <a:cs typeface="Playfair Display"/>
                <a:sym typeface="Playfair Display"/>
              </a:rPr>
              <a:t>Spagna</a:t>
            </a:r>
            <a:r>
              <a:rPr lang="en-GB" sz="2000" dirty="0">
                <a:solidFill>
                  <a:schemeClr val="tx1"/>
                </a:solidFill>
                <a:latin typeface="+mj-lt"/>
                <a:ea typeface="Playfair Display"/>
                <a:cs typeface="Playfair Display"/>
                <a:sym typeface="Playfair Display"/>
              </a:rPr>
              <a:t>, Italia, e Regno </a:t>
            </a:r>
            <a:r>
              <a:rPr lang="en-GB" sz="2000" dirty="0" err="1">
                <a:solidFill>
                  <a:schemeClr val="tx1"/>
                </a:solidFill>
                <a:latin typeface="+mj-lt"/>
                <a:ea typeface="Playfair Display"/>
                <a:cs typeface="Playfair Display"/>
                <a:sym typeface="Playfair Display"/>
              </a:rPr>
              <a:t>Unito</a:t>
            </a:r>
            <a:r>
              <a:rPr lang="en-GB" sz="2000" dirty="0">
                <a:solidFill>
                  <a:schemeClr val="tx1"/>
                </a:solidFill>
                <a:latin typeface="+mj-lt"/>
                <a:ea typeface="Playfair Display"/>
                <a:cs typeface="Playfair Display"/>
                <a:sym typeface="Playfair Display"/>
              </a:rPr>
              <a:t>.</a:t>
            </a:r>
          </a:p>
          <a:p>
            <a:pPr marL="546100" lvl="0" indent="-457200" algn="just">
              <a:spcBef>
                <a:spcPts val="1000"/>
              </a:spcBef>
              <a:buClr>
                <a:srgbClr val="45818E"/>
              </a:buClr>
              <a:buSzPts val="2200"/>
              <a:buAutoNum type="arabicParenR"/>
            </a:pPr>
            <a:r>
              <a:rPr lang="en-GB" sz="2000" dirty="0" err="1">
                <a:solidFill>
                  <a:schemeClr val="tx1"/>
                </a:solidFill>
                <a:latin typeface="+mj-lt"/>
                <a:ea typeface="Playfair Display"/>
                <a:cs typeface="Playfair Display"/>
                <a:sym typeface="Playfair Display"/>
              </a:rPr>
              <a:t>Confronto</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tra</a:t>
            </a:r>
            <a:r>
              <a:rPr lang="en-GB" sz="2000" dirty="0">
                <a:solidFill>
                  <a:schemeClr val="tx1"/>
                </a:solidFill>
                <a:latin typeface="+mj-lt"/>
                <a:ea typeface="Playfair Display"/>
                <a:cs typeface="Playfair Display"/>
                <a:sym typeface="Playfair Display"/>
              </a:rPr>
              <a:t> le diverse </a:t>
            </a:r>
            <a:r>
              <a:rPr lang="en-GB" sz="2000" dirty="0" err="1">
                <a:solidFill>
                  <a:schemeClr val="tx1"/>
                </a:solidFill>
                <a:latin typeface="+mj-lt"/>
                <a:ea typeface="Playfair Display"/>
                <a:cs typeface="Playfair Display"/>
                <a:sym typeface="Playfair Display"/>
              </a:rPr>
              <a:t>scelte</a:t>
            </a:r>
            <a:r>
              <a:rPr lang="en-GB" sz="2000" dirty="0">
                <a:solidFill>
                  <a:schemeClr val="tx1"/>
                </a:solidFill>
                <a:latin typeface="+mj-lt"/>
                <a:ea typeface="Playfair Display"/>
                <a:cs typeface="Playfair Display"/>
                <a:sym typeface="Playfair Display"/>
              </a:rPr>
              <a:t> normative </a:t>
            </a:r>
            <a:r>
              <a:rPr lang="en-GB" sz="2000" dirty="0" err="1">
                <a:solidFill>
                  <a:schemeClr val="tx1"/>
                </a:solidFill>
                <a:latin typeface="+mj-lt"/>
                <a:ea typeface="Playfair Display"/>
                <a:cs typeface="Playfair Display"/>
                <a:sym typeface="Playfair Display"/>
              </a:rPr>
              <a:t>dei</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paesi</a:t>
            </a:r>
            <a:r>
              <a:rPr lang="en-GB" sz="2000" dirty="0">
                <a:solidFill>
                  <a:schemeClr val="tx1"/>
                </a:solidFill>
                <a:latin typeface="+mj-lt"/>
                <a:ea typeface="Playfair Display"/>
                <a:cs typeface="Playfair Display"/>
                <a:sym typeface="Playfair Display"/>
              </a:rPr>
              <a:t> e </a:t>
            </a:r>
            <a:r>
              <a:rPr lang="en-GB" sz="2000" dirty="0" err="1">
                <a:solidFill>
                  <a:schemeClr val="tx1"/>
                </a:solidFill>
                <a:latin typeface="+mj-lt"/>
                <a:ea typeface="Playfair Display"/>
                <a:cs typeface="Playfair Display"/>
                <a:sym typeface="Playfair Display"/>
              </a:rPr>
              <a:t>individuazione</a:t>
            </a:r>
            <a:r>
              <a:rPr lang="en-GB" sz="2000" dirty="0">
                <a:solidFill>
                  <a:schemeClr val="tx1"/>
                </a:solidFill>
                <a:latin typeface="+mj-lt"/>
                <a:ea typeface="Playfair Display"/>
                <a:cs typeface="Playfair Display"/>
                <a:sym typeface="Playfair Display"/>
              </a:rPr>
              <a:t> di </a:t>
            </a:r>
            <a:r>
              <a:rPr lang="en-GB" sz="2000" dirty="0" err="1">
                <a:solidFill>
                  <a:schemeClr val="tx1"/>
                </a:solidFill>
                <a:latin typeface="+mj-lt"/>
                <a:ea typeface="Playfair Display"/>
                <a:cs typeface="Playfair Display"/>
                <a:sym typeface="Playfair Display"/>
              </a:rPr>
              <a:t>modelli</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comuni</a:t>
            </a:r>
            <a:r>
              <a:rPr lang="en-GB" sz="2000" dirty="0">
                <a:solidFill>
                  <a:schemeClr val="tx1"/>
                </a:solidFill>
                <a:latin typeface="+mj-lt"/>
                <a:ea typeface="Playfair Display"/>
                <a:cs typeface="Playfair Display"/>
                <a:sym typeface="Playfair Display"/>
              </a:rPr>
              <a:t>. </a:t>
            </a:r>
          </a:p>
          <a:p>
            <a:pPr marL="546100" lvl="0" indent="-457200" algn="just">
              <a:spcBef>
                <a:spcPts val="1000"/>
              </a:spcBef>
              <a:buClr>
                <a:srgbClr val="45818E"/>
              </a:buClr>
              <a:buSzPts val="2200"/>
              <a:buAutoNum type="arabicParenR"/>
            </a:pPr>
            <a:r>
              <a:rPr lang="en-GB" sz="2000" dirty="0" err="1">
                <a:solidFill>
                  <a:schemeClr val="tx1"/>
                </a:solidFill>
                <a:latin typeface="+mj-lt"/>
                <a:ea typeface="Playfair Display"/>
                <a:cs typeface="Playfair Display"/>
                <a:sym typeface="Playfair Display"/>
              </a:rPr>
              <a:t>Problemi</a:t>
            </a:r>
            <a:r>
              <a:rPr lang="en-GB" sz="2000" dirty="0">
                <a:solidFill>
                  <a:schemeClr val="tx1"/>
                </a:solidFill>
                <a:latin typeface="+mj-lt"/>
                <a:ea typeface="Playfair Display"/>
                <a:cs typeface="Playfair Display"/>
                <a:sym typeface="Playfair Display"/>
              </a:rPr>
              <a:t> </a:t>
            </a:r>
            <a:r>
              <a:rPr lang="en-GB" sz="2000" dirty="0" err="1">
                <a:solidFill>
                  <a:schemeClr val="tx1"/>
                </a:solidFill>
                <a:latin typeface="+mj-lt"/>
                <a:ea typeface="Playfair Display"/>
                <a:cs typeface="Playfair Display"/>
                <a:sym typeface="Playfair Display"/>
              </a:rPr>
              <a:t>aperti</a:t>
            </a:r>
            <a:r>
              <a:rPr lang="en-GB" sz="2000" dirty="0">
                <a:solidFill>
                  <a:schemeClr val="tx1"/>
                </a:solidFill>
                <a:latin typeface="+mj-lt"/>
                <a:ea typeface="Playfair Display"/>
                <a:cs typeface="Playfair Display"/>
                <a:sym typeface="Playfair Display"/>
              </a:rPr>
              <a:t>.</a:t>
            </a:r>
          </a:p>
          <a:p>
            <a:pPr marL="546100" lvl="0" indent="-457200" algn="just">
              <a:spcBef>
                <a:spcPts val="1000"/>
              </a:spcBef>
              <a:buClr>
                <a:srgbClr val="45818E"/>
              </a:buClr>
              <a:buSzPts val="2200"/>
              <a:buAutoNum type="arabicParenR"/>
            </a:pPr>
            <a:r>
              <a:rPr lang="en-GB" sz="2000" dirty="0" err="1">
                <a:solidFill>
                  <a:schemeClr val="tx1"/>
                </a:solidFill>
                <a:latin typeface="+mj-lt"/>
                <a:ea typeface="Playfair Display"/>
                <a:cs typeface="Playfair Display"/>
                <a:sym typeface="Playfair Display"/>
              </a:rPr>
              <a:t>Conclusioni</a:t>
            </a:r>
            <a:r>
              <a:rPr lang="en-GB" sz="2000" dirty="0">
                <a:solidFill>
                  <a:schemeClr val="tx1"/>
                </a:solidFill>
                <a:latin typeface="+mj-lt"/>
                <a:ea typeface="Playfair Display"/>
                <a:cs typeface="Playfair Display"/>
                <a:sym typeface="Playfair Display"/>
              </a:rPr>
              <a:t>.</a:t>
            </a: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6</a:t>
            </a:fld>
            <a:endParaRPr/>
          </a:p>
        </p:txBody>
      </p:sp>
      <p:sp>
        <p:nvSpPr>
          <p:cNvPr id="69" name="Google Shape;69;p1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Agenda</a:t>
            </a:r>
            <a:endParaRPr dirty="0"/>
          </a:p>
        </p:txBody>
      </p:sp>
    </p:spTree>
    <p:extLst>
      <p:ext uri="{BB962C8B-B14F-4D97-AF65-F5344CB8AC3E}">
        <p14:creationId xmlns:p14="http://schemas.microsoft.com/office/powerpoint/2010/main" val="317421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982"/>
            </a:gs>
            <a:gs pos="100000">
              <a:srgbClr val="F58F09"/>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1506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it-IT" sz="4800" b="1" dirty="0">
                <a:solidFill>
                  <a:srgbClr val="000000"/>
                </a:solidFill>
                <a:highlight>
                  <a:srgbClr val="FFFFFF"/>
                </a:highlight>
                <a:latin typeface="Montserrat"/>
                <a:ea typeface="Montserrat"/>
                <a:cs typeface="Montserrat"/>
                <a:sym typeface="Montserrat"/>
              </a:rPr>
              <a:t>Parte I</a:t>
            </a:r>
            <a:br>
              <a:rPr lang="it-IT" sz="4800" b="1" dirty="0">
                <a:solidFill>
                  <a:srgbClr val="000000"/>
                </a:solidFill>
                <a:highlight>
                  <a:srgbClr val="FFFFFF"/>
                </a:highlight>
                <a:latin typeface="Montserrat"/>
                <a:ea typeface="Montserrat"/>
                <a:cs typeface="Montserrat"/>
                <a:sym typeface="Montserrat"/>
              </a:rPr>
            </a:br>
            <a:r>
              <a:rPr lang="it-IT" sz="4800" b="1" dirty="0">
                <a:solidFill>
                  <a:srgbClr val="000000"/>
                </a:solidFill>
                <a:highlight>
                  <a:srgbClr val="FFFFFF"/>
                </a:highlight>
                <a:latin typeface="Montserrat"/>
                <a:ea typeface="Montserrat"/>
                <a:cs typeface="Montserrat"/>
                <a:sym typeface="Montserrat"/>
              </a:rPr>
              <a:t>Focus su singoli stati</a:t>
            </a:r>
            <a:endParaRPr sz="4800" i="1" dirty="0">
              <a:solidFill>
                <a:srgbClr val="000000"/>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3000" b="1"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339992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311700" y="847675"/>
            <a:ext cx="8520600" cy="3416400"/>
          </a:xfrm>
          <a:prstGeom prst="rect">
            <a:avLst/>
          </a:prstGeom>
        </p:spPr>
        <p:txBody>
          <a:bodyPr spcFirstLastPara="1" wrap="square" lIns="91425" tIns="91425" rIns="91425" bIns="91425" anchor="t" anchorCtr="0">
            <a:noAutofit/>
          </a:bodyPr>
          <a:lstStyle/>
          <a:p>
            <a:pPr algn="just"/>
            <a:r>
              <a:rPr lang="it-IT" dirty="0">
                <a:solidFill>
                  <a:schemeClr val="tx1"/>
                </a:solidFill>
              </a:rPr>
              <a:t>Il 20 marzo 2020 è stato dichiarato lo "Stato di emergenza sanitaria" e la "Legge di emergenza per far fronte all'epidemia di covid-19" ha autorizzato il Governo ad adottare una serie di misure provvisorie con un'</a:t>
            </a:r>
            <a:r>
              <a:rPr lang="it-IT" i="1" dirty="0">
                <a:solidFill>
                  <a:schemeClr val="tx1"/>
                </a:solidFill>
              </a:rPr>
              <a:t>ordinanza, in </a:t>
            </a:r>
            <a:r>
              <a:rPr lang="it-IT" dirty="0">
                <a:solidFill>
                  <a:schemeClr val="tx1"/>
                </a:solidFill>
              </a:rPr>
              <a:t>particolare nel campo del diritto del lavoro e della protezione sociale. </a:t>
            </a:r>
          </a:p>
          <a:p>
            <a:pPr marL="114300" indent="0" algn="just">
              <a:buNone/>
            </a:pPr>
            <a:endParaRPr lang="x-none" dirty="0">
              <a:solidFill>
                <a:schemeClr val="tx1"/>
              </a:solidFill>
            </a:endParaRPr>
          </a:p>
          <a:p>
            <a:pPr marL="114300" indent="0" algn="just">
              <a:buNone/>
            </a:pPr>
            <a:r>
              <a:rPr lang="it-IT" i="1" dirty="0">
                <a:solidFill>
                  <a:schemeClr val="tx1"/>
                </a:solidFill>
              </a:rPr>
              <a:t>Integrazioni salariali temporanee</a:t>
            </a:r>
            <a:endParaRPr lang="x-none" i="1" dirty="0">
              <a:solidFill>
                <a:schemeClr val="tx1"/>
              </a:solidFill>
            </a:endParaRPr>
          </a:p>
          <a:p>
            <a:pPr algn="just"/>
            <a:r>
              <a:rPr lang="it-IT" dirty="0">
                <a:solidFill>
                  <a:schemeClr val="tx1"/>
                </a:solidFill>
              </a:rPr>
              <a:t>Ricorso al regime di c.d. «disoccupazione parziale» </a:t>
            </a:r>
            <a:r>
              <a:rPr lang="it-IT" dirty="0">
                <a:solidFill>
                  <a:schemeClr val="tx1"/>
                </a:solidFill>
                <a:sym typeface="Wingdings" pitchFamily="2" charset="2"/>
              </a:rPr>
              <a:t> </a:t>
            </a:r>
            <a:r>
              <a:rPr lang="it-IT" dirty="0">
                <a:solidFill>
                  <a:schemeClr val="tx1"/>
                </a:solidFill>
              </a:rPr>
              <a:t>sospensione dei contratti di lavoro + mantenimento di una parte della retribuzione (70% della retribuzione lorda, 84% della retribuzione netta) pagata dallo Stato. </a:t>
            </a:r>
            <a:endParaRPr lang="x-none" dirty="0">
              <a:solidFill>
                <a:schemeClr val="tx1"/>
              </a:solidFill>
            </a:endParaRPr>
          </a:p>
          <a:p>
            <a:pPr algn="just"/>
            <a:r>
              <a:rPr lang="it-IT" dirty="0">
                <a:solidFill>
                  <a:schemeClr val="tx1"/>
                </a:solidFill>
              </a:rPr>
              <a:t>Indennità di disoccupazione</a:t>
            </a:r>
            <a:r>
              <a:rPr lang="x-none" dirty="0">
                <a:solidFill>
                  <a:schemeClr val="tx1"/>
                </a:solidFill>
              </a:rPr>
              <a:t> </a:t>
            </a:r>
            <a:r>
              <a:rPr lang="x-none" dirty="0">
                <a:solidFill>
                  <a:schemeClr val="tx1"/>
                </a:solidFill>
                <a:sym typeface="Wingdings" pitchFamily="2" charset="2"/>
              </a:rPr>
              <a:t> rinvio del</a:t>
            </a:r>
            <a:r>
              <a:rPr lang="it-IT" dirty="0">
                <a:solidFill>
                  <a:schemeClr val="tx1"/>
                </a:solidFill>
              </a:rPr>
              <a:t>l'entrata in vigore delle nuove norme sull'indennità di disoccupazione più severe delle precedenti. </a:t>
            </a:r>
            <a:endParaRPr lang="x-none" dirty="0">
              <a:solidFill>
                <a:schemeClr val="tx1"/>
              </a:solidFill>
            </a:endParaRPr>
          </a:p>
          <a:p>
            <a:endParaRPr sz="2000" b="1" dirty="0">
              <a:solidFill>
                <a:srgbClr val="45818E"/>
              </a:solidFill>
              <a:latin typeface="Playfair Display"/>
              <a:ea typeface="Playfair Display"/>
              <a:cs typeface="Playfair Display"/>
              <a:sym typeface="Playfair Display"/>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8</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Francia</a:t>
            </a:r>
            <a:endParaRPr sz="3500" i="1" dirty="0">
              <a:highlight>
                <a:srgbClr val="FF9900"/>
              </a:highlight>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311700" y="847675"/>
            <a:ext cx="8520600" cy="3416400"/>
          </a:xfrm>
          <a:prstGeom prst="rect">
            <a:avLst/>
          </a:prstGeom>
        </p:spPr>
        <p:txBody>
          <a:bodyPr spcFirstLastPara="1" wrap="square" lIns="91425" tIns="91425" rIns="91425" bIns="91425" anchor="t" anchorCtr="0">
            <a:noAutofit/>
          </a:bodyPr>
          <a:lstStyle/>
          <a:p>
            <a:pPr algn="just"/>
            <a:r>
              <a:rPr lang="it-IT" i="1" dirty="0">
                <a:solidFill>
                  <a:schemeClr val="tx1"/>
                </a:solidFill>
              </a:rPr>
              <a:t>Lavoro da remoto</a:t>
            </a:r>
            <a:r>
              <a:rPr lang="it-IT" dirty="0">
                <a:solidFill>
                  <a:schemeClr val="tx1"/>
                </a:solidFill>
              </a:rPr>
              <a:t>: il governo non ha adottato misure specifiche </a:t>
            </a:r>
            <a:r>
              <a:rPr lang="it-IT" dirty="0">
                <a:solidFill>
                  <a:schemeClr val="tx1"/>
                </a:solidFill>
                <a:sym typeface="Wingdings" pitchFamily="2" charset="2"/>
              </a:rPr>
              <a:t> </a:t>
            </a:r>
            <a:r>
              <a:rPr lang="it-IT" dirty="0">
                <a:solidFill>
                  <a:schemeClr val="tx1"/>
                </a:solidFill>
              </a:rPr>
              <a:t>articolo L. 1222-11 del Codice del lavoro stabilisce che "in circostanze eccezionali, in particolare la minaccia di un'epidemia, o in casi di forza maggiore, l'attuazione del telelavoro può essere considerata come un adeguamento della postazione di lavoro reso necessario per consentire la continuità dell'attività aziendale e per garantire la tutela dei lavoratori". </a:t>
            </a: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9</a:t>
            </a:fld>
            <a:endParaRPr/>
          </a:p>
        </p:txBody>
      </p:sp>
      <p:sp>
        <p:nvSpPr>
          <p:cNvPr id="85" name="Google Shape;85;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t" sz="3500" i="1" dirty="0">
                <a:highlight>
                  <a:srgbClr val="FF9900"/>
                </a:highlight>
                <a:latin typeface="Playfair Display"/>
                <a:ea typeface="Playfair Display"/>
                <a:cs typeface="Playfair Display"/>
                <a:sym typeface="Playfair Display"/>
              </a:rPr>
              <a:t>Francia</a:t>
            </a:r>
            <a:endParaRPr sz="3500" i="1" dirty="0">
              <a:highlight>
                <a:srgbClr val="FF9900"/>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75870227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3252</Words>
  <Application>Microsoft Office PowerPoint</Application>
  <PresentationFormat>Presentazione su schermo (16:9)</PresentationFormat>
  <Paragraphs>229</Paragraphs>
  <Slides>41</Slides>
  <Notes>41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41</vt:i4>
      </vt:variant>
    </vt:vector>
  </HeadingPairs>
  <TitlesOfParts>
    <vt:vector size="47" baseType="lpstr">
      <vt:lpstr>Montserrat</vt:lpstr>
      <vt:lpstr>Playfair Display</vt:lpstr>
      <vt:lpstr>Wingdings</vt:lpstr>
      <vt:lpstr>Arial</vt:lpstr>
      <vt:lpstr>Raleway</vt:lpstr>
      <vt:lpstr>Simple Light</vt:lpstr>
      <vt:lpstr>Covid 19 e diritto del lavoro: un’analisi comparata tra alcuni paesi dell’UE    Elena Gramano Università degli Studi Roma Tre </vt:lpstr>
      <vt:lpstr>Introduzione e agenda  </vt:lpstr>
      <vt:lpstr>Introduzione</vt:lpstr>
      <vt:lpstr>Introduzione</vt:lpstr>
      <vt:lpstr>Introduzione</vt:lpstr>
      <vt:lpstr>Agenda</vt:lpstr>
      <vt:lpstr>Parte I Focus su singoli stati </vt:lpstr>
      <vt:lpstr>Francia</vt:lpstr>
      <vt:lpstr>Francia</vt:lpstr>
      <vt:lpstr>Spagna</vt:lpstr>
      <vt:lpstr>Spagna</vt:lpstr>
      <vt:lpstr>Spagna</vt:lpstr>
      <vt:lpstr>Regno Unito</vt:lpstr>
      <vt:lpstr>Regno Unito</vt:lpstr>
      <vt:lpstr>Regno Unito</vt:lpstr>
      <vt:lpstr>Italia</vt:lpstr>
      <vt:lpstr>Italia</vt:lpstr>
      <vt:lpstr>Italia</vt:lpstr>
      <vt:lpstr>Italia</vt:lpstr>
      <vt:lpstr>Parte II Analisi comparativa </vt:lpstr>
      <vt:lpstr>Le misure adottate dagli Stati</vt:lpstr>
      <vt:lpstr>Le misure di sostegno al reddito</vt:lpstr>
      <vt:lpstr>Le misure di sostegno al reddito</vt:lpstr>
      <vt:lpstr>1) Misure di integrazione salariale temporanea</vt:lpstr>
      <vt:lpstr>1) Misure di integrazione salariale temporanea</vt:lpstr>
      <vt:lpstr>1.1. Importo delle integrazioni salariali</vt:lpstr>
      <vt:lpstr>2) Indennità di disoccupazione</vt:lpstr>
      <vt:lpstr>3) Misure di sostegno ai lavoratori autonomi</vt:lpstr>
      <vt:lpstr>3) Misure di sostegno ai lavoratori autonomi</vt:lpstr>
      <vt:lpstr>Q&amp;A </vt:lpstr>
      <vt:lpstr>Parte III Qualche riflessione e problemi aperti </vt:lpstr>
      <vt:lpstr>Problemi aperti</vt:lpstr>
      <vt:lpstr>1) Il lavoro da remoto</vt:lpstr>
      <vt:lpstr>1) Il lavoro da remoto</vt:lpstr>
      <vt:lpstr>1) Il lavoro da remoto</vt:lpstr>
      <vt:lpstr>1) Il lavoro da remoto</vt:lpstr>
      <vt:lpstr>2) I lavoratori essenziali</vt:lpstr>
      <vt:lpstr>3) Covid-19 e protezione della privacy</vt:lpstr>
      <vt:lpstr>3) Covid-19 e protezione della privacy</vt:lpstr>
      <vt:lpstr>Conclusioni </vt:lpstr>
      <vt:lpstr>Q&amp;A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Social Law</dc:title>
  <dc:creator>Roberta</dc:creator>
  <cp:lastModifiedBy>Roberta</cp:lastModifiedBy>
  <cp:revision>47</cp:revision>
  <dcterms:modified xsi:type="dcterms:W3CDTF">2020-12-09T11:50:15Z</dcterms:modified>
</cp:coreProperties>
</file>