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9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IgG1: emivita di 3 settimane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IgG1: emivita di 3 settimane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11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65024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65024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65024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5833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mmunosuppressive…"/>
          <p:cNvSpPr txBox="1"/>
          <p:nvPr/>
        </p:nvSpPr>
        <p:spPr>
          <a:xfrm>
            <a:off x="489842" y="1507625"/>
            <a:ext cx="12025117" cy="1607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900"/>
            </a:pPr>
            <a:r>
              <a:t>Immunosuppressive</a:t>
            </a:r>
          </a:p>
          <a:p>
            <a:pPr>
              <a:defRPr sz="4900"/>
            </a:pPr>
            <a:r>
              <a:t>drugs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alleria immagini"/>
          <p:cNvGrpSpPr/>
          <p:nvPr/>
        </p:nvGrpSpPr>
        <p:grpSpPr>
          <a:xfrm>
            <a:off x="606142" y="1204595"/>
            <a:ext cx="11792516" cy="7814310"/>
            <a:chOff x="0" y="0"/>
            <a:chExt cx="11792515" cy="7814309"/>
          </a:xfrm>
        </p:grpSpPr>
        <p:pic>
          <p:nvPicPr>
            <p:cNvPr id="152" name="Pagine da Conrad-Gilliet2018_Article_PsoriasisFromPathogenesisToTar.png" descr="Pagine da Conrad-Gilliet2018_Article_PsoriasisFromPathogenesisToTar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513" b="513"/>
            <a:stretch>
              <a:fillRect/>
            </a:stretch>
          </p:blipFill>
          <p:spPr>
            <a:xfrm>
              <a:off x="0" y="0"/>
              <a:ext cx="11792516" cy="73444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from Conrad et al, Clin Rev Allerg Immunol, 2018"/>
            <p:cNvSpPr/>
            <p:nvPr/>
          </p:nvSpPr>
          <p:spPr>
            <a:xfrm>
              <a:off x="0" y="7420609"/>
              <a:ext cx="11792516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l" defTabSz="65024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from Conrad et al, Clin Rev Allerg Immunol, 2018</a:t>
              </a:r>
            </a:p>
          </p:txBody>
        </p:sp>
      </p:grpSp>
      <p:sp>
        <p:nvSpPr>
          <p:cNvPr id="5" name="Rectangle 2"/>
          <p:cNvSpPr txBox="1">
            <a:spLocks/>
          </p:cNvSpPr>
          <p:nvPr/>
        </p:nvSpPr>
        <p:spPr>
          <a:xfrm>
            <a:off x="650239" y="85796"/>
            <a:ext cx="11704322" cy="1625601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solidFill>
                  <a:srgbClr val="0000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it-IT" dirty="0" err="1" smtClean="0"/>
              <a:t>Pathogenesis</a:t>
            </a:r>
            <a:r>
              <a:rPr lang="it-IT" dirty="0" smtClean="0"/>
              <a:t> of </a:t>
            </a:r>
            <a:r>
              <a:rPr lang="it-IT" dirty="0" err="1" smtClean="0"/>
              <a:t>psoriasis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Rapalli Fig1.png" descr="Rapalli Fig1.png"/>
          <p:cNvPicPr>
            <a:picLocks noChangeAspect="1"/>
          </p:cNvPicPr>
          <p:nvPr/>
        </p:nvPicPr>
        <p:blipFill>
          <a:blip r:embed="rId2">
            <a:extLst/>
          </a:blip>
          <a:srcRect b="4858"/>
          <a:stretch>
            <a:fillRect/>
          </a:stretch>
        </p:blipFill>
        <p:spPr>
          <a:xfrm>
            <a:off x="1287444" y="1004035"/>
            <a:ext cx="10180578" cy="7438623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from Rapalli et al, Biomedicine &amp;Pharmacology, 2018"/>
          <p:cNvSpPr txBox="1"/>
          <p:nvPr/>
        </p:nvSpPr>
        <p:spPr>
          <a:xfrm>
            <a:off x="1043756" y="8575809"/>
            <a:ext cx="5589635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from Rapalli et al, Biomedicine &amp;Pharmacology, 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Rapalli Fig2.png" descr="Rapalli Fig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7975" y="1835493"/>
            <a:ext cx="13004801" cy="608261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from Rapalli et al, Biomedicine &amp;Pharmacology, 2018"/>
          <p:cNvSpPr txBox="1"/>
          <p:nvPr/>
        </p:nvSpPr>
        <p:spPr>
          <a:xfrm>
            <a:off x="1043756" y="8575809"/>
            <a:ext cx="5589635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from Rapalli et al, Biomedicine &amp;Pharmacology, 2018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293902"/>
            <a:ext cx="13004801" cy="596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NF-α"/>
          <p:cNvSpPr txBox="1"/>
          <p:nvPr/>
        </p:nvSpPr>
        <p:spPr>
          <a:xfrm>
            <a:off x="216745" y="740551"/>
            <a:ext cx="12462936" cy="1023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defRPr sz="5000" b="0">
                <a:solidFill>
                  <a:srgbClr val="0000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TNF-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conrad tab1.png" descr="conrad tab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4517" y="1304321"/>
            <a:ext cx="8075766" cy="7690666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ttangolo"/>
          <p:cNvSpPr/>
          <p:nvPr/>
        </p:nvSpPr>
        <p:spPr>
          <a:xfrm>
            <a:off x="1806504" y="5057422"/>
            <a:ext cx="9391792" cy="41127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3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1759" y="1842346"/>
            <a:ext cx="928850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racey D, et al. Pharmacology &amp; Therapeutics 117 (2008) 244–279."/>
          <p:cNvSpPr txBox="1"/>
          <p:nvPr/>
        </p:nvSpPr>
        <p:spPr>
          <a:xfrm>
            <a:off x="1625599" y="9105617"/>
            <a:ext cx="10295468" cy="4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650240"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Tracey D, et al. Pharmacology &amp; Therapeutics 117 (2008) 244–279.</a:t>
            </a:r>
          </a:p>
        </p:txBody>
      </p:sp>
      <p:sp>
        <p:nvSpPr>
          <p:cNvPr id="170" name="Farmaci biologici bloccanti il TNFα"/>
          <p:cNvSpPr txBox="1"/>
          <p:nvPr/>
        </p:nvSpPr>
        <p:spPr>
          <a:xfrm>
            <a:off x="216745" y="740551"/>
            <a:ext cx="12462936" cy="1019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defTabSz="650240">
              <a:defRPr sz="5000" b="0">
                <a:solidFill>
                  <a:srgbClr val="0000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Farmaci biologici bloccanti il TNFα</a:t>
            </a:r>
          </a:p>
        </p:txBody>
      </p:sp>
      <p:grpSp>
        <p:nvGrpSpPr>
          <p:cNvPr id="175" name="Gruppo"/>
          <p:cNvGrpSpPr/>
          <p:nvPr/>
        </p:nvGrpSpPr>
        <p:grpSpPr>
          <a:xfrm>
            <a:off x="1388532" y="1612053"/>
            <a:ext cx="9624909" cy="7373903"/>
            <a:chOff x="0" y="0"/>
            <a:chExt cx="9624906" cy="7373902"/>
          </a:xfrm>
        </p:grpSpPr>
        <p:sp>
          <p:nvSpPr>
            <p:cNvPr id="171" name="Rettangolo"/>
            <p:cNvSpPr/>
            <p:nvPr/>
          </p:nvSpPr>
          <p:spPr>
            <a:xfrm>
              <a:off x="-1" y="0"/>
              <a:ext cx="3583744" cy="378936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" name="Rettangolo"/>
            <p:cNvSpPr/>
            <p:nvPr/>
          </p:nvSpPr>
          <p:spPr>
            <a:xfrm>
              <a:off x="6041164" y="307245"/>
              <a:ext cx="3583743" cy="37893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" name="Rettangolo"/>
            <p:cNvSpPr/>
            <p:nvPr/>
          </p:nvSpPr>
          <p:spPr>
            <a:xfrm>
              <a:off x="4812453" y="3584535"/>
              <a:ext cx="3583743" cy="37893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4" name="Rettangolo"/>
            <p:cNvSpPr/>
            <p:nvPr/>
          </p:nvSpPr>
          <p:spPr>
            <a:xfrm>
              <a:off x="921533" y="3482120"/>
              <a:ext cx="3583743" cy="37893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alleria immagini"/>
          <p:cNvGrpSpPr/>
          <p:nvPr/>
        </p:nvGrpSpPr>
        <p:grpSpPr>
          <a:xfrm>
            <a:off x="606142" y="1084826"/>
            <a:ext cx="11792516" cy="7814311"/>
            <a:chOff x="0" y="0"/>
            <a:chExt cx="11792515" cy="7814309"/>
          </a:xfrm>
        </p:grpSpPr>
        <p:pic>
          <p:nvPicPr>
            <p:cNvPr id="179" name="Pagine da Conrad-Gilliet2018_Article_PsoriasisFromPathogenesisToTar.png" descr="Pagine da Conrad-Gilliet2018_Article_PsoriasisFromPathogenesisToTar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513" b="513"/>
            <a:stretch>
              <a:fillRect/>
            </a:stretch>
          </p:blipFill>
          <p:spPr>
            <a:xfrm>
              <a:off x="0" y="0"/>
              <a:ext cx="11792516" cy="73444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from Conrad et al, Clin Rev Allerg Immunol, 2018"/>
            <p:cNvSpPr/>
            <p:nvPr/>
          </p:nvSpPr>
          <p:spPr>
            <a:xfrm>
              <a:off x="0" y="7420609"/>
              <a:ext cx="11792516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l" defTabSz="65024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from Conrad et al, Clin Rev Allerg Immunol, 2018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conrad tab1.png" descr="conrad tab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4517" y="1304321"/>
            <a:ext cx="8075766" cy="769066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ettangolo"/>
          <p:cNvSpPr/>
          <p:nvPr/>
        </p:nvSpPr>
        <p:spPr>
          <a:xfrm>
            <a:off x="1806504" y="7879856"/>
            <a:ext cx="9391792" cy="12903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3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Hawkes Tab 1.png" descr="Hawkes Tab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934489"/>
            <a:ext cx="13004801" cy="4416643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from Hawkes et al, J Immunol, 2018"/>
          <p:cNvSpPr txBox="1"/>
          <p:nvPr/>
        </p:nvSpPr>
        <p:spPr>
          <a:xfrm>
            <a:off x="176769" y="9121423"/>
            <a:ext cx="3852588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from Hawkes et al, J Immunol, 2018</a:t>
            </a:r>
          </a:p>
        </p:txBody>
      </p:sp>
      <p:sp>
        <p:nvSpPr>
          <p:cNvPr id="188" name="TNF"/>
          <p:cNvSpPr txBox="1"/>
          <p:nvPr/>
        </p:nvSpPr>
        <p:spPr>
          <a:xfrm>
            <a:off x="1265186" y="1459293"/>
            <a:ext cx="587113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TNF</a:t>
            </a:r>
          </a:p>
        </p:txBody>
      </p:sp>
      <p:sp>
        <p:nvSpPr>
          <p:cNvPr id="189" name="IL12p40"/>
          <p:cNvSpPr txBox="1"/>
          <p:nvPr/>
        </p:nvSpPr>
        <p:spPr>
          <a:xfrm>
            <a:off x="5895606" y="1459293"/>
            <a:ext cx="994083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IL12p40</a:t>
            </a:r>
          </a:p>
        </p:txBody>
      </p:sp>
      <p:sp>
        <p:nvSpPr>
          <p:cNvPr id="190" name="IL17"/>
          <p:cNvSpPr txBox="1"/>
          <p:nvPr/>
        </p:nvSpPr>
        <p:spPr>
          <a:xfrm>
            <a:off x="7322522" y="1459293"/>
            <a:ext cx="600172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IL17</a:t>
            </a:r>
          </a:p>
        </p:txBody>
      </p:sp>
      <p:sp>
        <p:nvSpPr>
          <p:cNvPr id="191" name="IL17"/>
          <p:cNvSpPr txBox="1"/>
          <p:nvPr/>
        </p:nvSpPr>
        <p:spPr>
          <a:xfrm>
            <a:off x="8468203" y="1459293"/>
            <a:ext cx="600172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IL17</a:t>
            </a:r>
          </a:p>
        </p:txBody>
      </p:sp>
      <p:sp>
        <p:nvSpPr>
          <p:cNvPr id="192" name="IL17R"/>
          <p:cNvSpPr txBox="1"/>
          <p:nvPr/>
        </p:nvSpPr>
        <p:spPr>
          <a:xfrm>
            <a:off x="9433261" y="1459293"/>
            <a:ext cx="765260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IL17R</a:t>
            </a:r>
          </a:p>
        </p:txBody>
      </p:sp>
      <p:sp>
        <p:nvSpPr>
          <p:cNvPr id="193" name="IL23"/>
          <p:cNvSpPr txBox="1"/>
          <p:nvPr/>
        </p:nvSpPr>
        <p:spPr>
          <a:xfrm>
            <a:off x="10607023" y="1459293"/>
            <a:ext cx="600173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IL23</a:t>
            </a:r>
          </a:p>
        </p:txBody>
      </p:sp>
      <p:sp>
        <p:nvSpPr>
          <p:cNvPr id="194" name="IL23"/>
          <p:cNvSpPr txBox="1"/>
          <p:nvPr/>
        </p:nvSpPr>
        <p:spPr>
          <a:xfrm>
            <a:off x="11752704" y="1459293"/>
            <a:ext cx="600172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IL23</a:t>
            </a:r>
          </a:p>
        </p:txBody>
      </p:sp>
      <p:sp>
        <p:nvSpPr>
          <p:cNvPr id="195" name="TNF"/>
          <p:cNvSpPr txBox="1"/>
          <p:nvPr/>
        </p:nvSpPr>
        <p:spPr>
          <a:xfrm>
            <a:off x="2330857" y="1459293"/>
            <a:ext cx="587113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TNF</a:t>
            </a:r>
          </a:p>
        </p:txBody>
      </p:sp>
      <p:sp>
        <p:nvSpPr>
          <p:cNvPr id="196" name="TNF"/>
          <p:cNvSpPr txBox="1"/>
          <p:nvPr/>
        </p:nvSpPr>
        <p:spPr>
          <a:xfrm>
            <a:off x="3386086" y="1459293"/>
            <a:ext cx="587112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TNF</a:t>
            </a:r>
          </a:p>
        </p:txBody>
      </p:sp>
      <p:sp>
        <p:nvSpPr>
          <p:cNvPr id="197" name="TNF"/>
          <p:cNvSpPr txBox="1"/>
          <p:nvPr/>
        </p:nvSpPr>
        <p:spPr>
          <a:xfrm>
            <a:off x="4730310" y="1459293"/>
            <a:ext cx="587113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TNF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Tabella"/>
          <p:cNvGraphicFramePr/>
          <p:nvPr/>
        </p:nvGraphicFramePr>
        <p:xfrm>
          <a:off x="145160" y="789939"/>
          <a:ext cx="12714479" cy="859061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27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443">
                <a:tc>
                  <a:txBody>
                    <a:bodyPr/>
                    <a:lstStyle/>
                    <a:p>
                      <a:pPr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Drug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Mechanism of action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678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Cyclosporin (FK-506)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Block of cytokine production by T lymphocytes (inhibits NF-AT)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678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Azathioprine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Block of lymphocytes precursor proliferetion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678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Mofetil-mycofenolate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Block of lymphocytes proliferation (inhibits guanine synthesis)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678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Rapamycin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Block of lymphocytes proliferation (inhibits signal transduction of IL2)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8875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Corticosteroids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Reduce inflammation (inhibit cytokine production by Macrophages)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7678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Anti-CD3 Ab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T lymphocytes elimination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7678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Anti-IL2 receptor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Inhibit T lymphocyte proliferation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8875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CTLA-4-Ig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Inhibit T lymphocyte activation (neutralizing B7 (APC) al CD28 (linfociti T) interaction)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033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Anti-CD40L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Inhibit also macrophages end endothelial cells activation blocking CD40L (T lymphocyte) and CD40 (macrophage) interaction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0" y="5355772"/>
            <a:ext cx="13004800" cy="426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conrad tab1.png" descr="conrad tab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4517" y="1304321"/>
            <a:ext cx="8075766" cy="769066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Rettangolo"/>
          <p:cNvSpPr/>
          <p:nvPr/>
        </p:nvSpPr>
        <p:spPr>
          <a:xfrm>
            <a:off x="1806504" y="8241100"/>
            <a:ext cx="9391792" cy="12903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3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Rapalli Fig 3.pdf" descr="Rapalli Fig 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7484" y="1597836"/>
            <a:ext cx="12249556" cy="623025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from Rapalli et al, Biomedicine &amp;Pharmacology, 2018"/>
          <p:cNvSpPr txBox="1"/>
          <p:nvPr/>
        </p:nvSpPr>
        <p:spPr>
          <a:xfrm>
            <a:off x="1043756" y="8575809"/>
            <a:ext cx="5589635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from Rapalli et al, Biomedicine &amp;Pharmacology, 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Hawkes Fig 2.png" descr="Hawkes Fig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856062"/>
            <a:ext cx="13004801" cy="713286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from Hawkes et al, J Immunol, 2018"/>
          <p:cNvSpPr txBox="1"/>
          <p:nvPr/>
        </p:nvSpPr>
        <p:spPr>
          <a:xfrm>
            <a:off x="176769" y="9121423"/>
            <a:ext cx="3852588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from Hawkes et al, J Immunol, 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rom Rapalli et al, Biomedicine &amp;Pharmacology, 2018"/>
          <p:cNvSpPr txBox="1"/>
          <p:nvPr/>
        </p:nvSpPr>
        <p:spPr>
          <a:xfrm>
            <a:off x="1043756" y="8575809"/>
            <a:ext cx="5589635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from Rapalli et al, Biomedicine &amp;Pharmacology, 2018</a:t>
            </a:r>
          </a:p>
        </p:txBody>
      </p:sp>
      <p:pic>
        <p:nvPicPr>
          <p:cNvPr id="214" name="Rapalli Fig 4.png" descr="Rapalli Fig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8572" y="677840"/>
            <a:ext cx="13004801" cy="8036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conrad tab1.png" descr="conrad tab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4517" y="1304321"/>
            <a:ext cx="8075766" cy="7690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Rapalli Fig1.png" descr="Rapalli Fig1.png"/>
          <p:cNvPicPr>
            <a:picLocks noChangeAspect="1"/>
          </p:cNvPicPr>
          <p:nvPr/>
        </p:nvPicPr>
        <p:blipFill>
          <a:blip r:embed="rId2">
            <a:extLst/>
          </a:blip>
          <a:srcRect b="4858"/>
          <a:stretch>
            <a:fillRect/>
          </a:stretch>
        </p:blipFill>
        <p:spPr>
          <a:xfrm>
            <a:off x="9166635" y="-1091183"/>
            <a:ext cx="5972816" cy="436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agine 2 da Morita-2018-The_Journal_of_Dermatology.png" descr="Pagine 2 da Morita-2018-The_Journal_of_Dermatolog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603" y="1502824"/>
            <a:ext cx="8042522" cy="674795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from Morita et al, J Dermatol, 2018"/>
          <p:cNvSpPr txBox="1"/>
          <p:nvPr/>
        </p:nvSpPr>
        <p:spPr>
          <a:xfrm>
            <a:off x="1043756" y="8575809"/>
            <a:ext cx="3725451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from Morita et al, J Dermatol, 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heumathoid arthritis"/>
          <p:cNvSpPr txBox="1"/>
          <p:nvPr/>
        </p:nvSpPr>
        <p:spPr>
          <a:xfrm>
            <a:off x="167469" y="143651"/>
            <a:ext cx="12332888" cy="1222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defTabSz="650240">
              <a:defRPr sz="6200" b="0">
                <a:solidFill>
                  <a:srgbClr val="0000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Rheumathoid arthritis</a:t>
            </a:r>
          </a:p>
        </p:txBody>
      </p:sp>
      <p:pic>
        <p:nvPicPr>
          <p:cNvPr id="224" name="Description: D:\Leena\Slides\nrd\nrd2196-f1.jpg" descr="Description: D:\Leena\Slides\nrd\nrd2196-f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4300" y="1885244"/>
            <a:ext cx="7480924" cy="64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(Strand, Kimberly et al. 2007)"/>
          <p:cNvSpPr txBox="1"/>
          <p:nvPr/>
        </p:nvSpPr>
        <p:spPr>
          <a:xfrm>
            <a:off x="9127744" y="8534400"/>
            <a:ext cx="3179401" cy="38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8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(Strand, Kimberly et al. 2007)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http://www.biocarta.com/pathfiles/h_inflamPathway.gif" descr="http://www.biocarta.com/pathfiles/h_inflamPathway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086" y="611575"/>
            <a:ext cx="11742704" cy="80963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Gruppo"/>
          <p:cNvGrpSpPr/>
          <p:nvPr/>
        </p:nvGrpSpPr>
        <p:grpSpPr>
          <a:xfrm>
            <a:off x="6707858" y="4910344"/>
            <a:ext cx="4364285" cy="1783646"/>
            <a:chOff x="0" y="0"/>
            <a:chExt cx="4364284" cy="1783644"/>
          </a:xfrm>
        </p:grpSpPr>
        <p:sp>
          <p:nvSpPr>
            <p:cNvPr id="228" name="Ovale"/>
            <p:cNvSpPr/>
            <p:nvPr/>
          </p:nvSpPr>
          <p:spPr>
            <a:xfrm>
              <a:off x="820069" y="1373964"/>
              <a:ext cx="510172" cy="307085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" name="Ovale"/>
            <p:cNvSpPr/>
            <p:nvPr/>
          </p:nvSpPr>
          <p:spPr>
            <a:xfrm>
              <a:off x="0" y="307436"/>
              <a:ext cx="510172" cy="307085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" name="Ovale"/>
            <p:cNvSpPr/>
            <p:nvPr/>
          </p:nvSpPr>
          <p:spPr>
            <a:xfrm>
              <a:off x="3174213" y="469598"/>
              <a:ext cx="716759" cy="409681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" name="Ovale"/>
            <p:cNvSpPr/>
            <p:nvPr/>
          </p:nvSpPr>
          <p:spPr>
            <a:xfrm>
              <a:off x="3647526" y="0"/>
              <a:ext cx="716759" cy="409681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" name="Ovale"/>
            <p:cNvSpPr/>
            <p:nvPr/>
          </p:nvSpPr>
          <p:spPr>
            <a:xfrm>
              <a:off x="2662243" y="921781"/>
              <a:ext cx="921547" cy="512101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" name="Ovale"/>
            <p:cNvSpPr/>
            <p:nvPr/>
          </p:nvSpPr>
          <p:spPr>
            <a:xfrm>
              <a:off x="2047879" y="1229041"/>
              <a:ext cx="716759" cy="554604"/>
            </a:xfrm>
            <a:prstGeom prst="ellipse">
              <a:avLst/>
            </a:prstGeom>
            <a:noFill/>
            <a:ln w="5080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b="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7959" y="1677246"/>
            <a:ext cx="928850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Tracey D, et al. Pharmacology &amp; Therapeutics 117 (2008) 244–279."/>
          <p:cNvSpPr txBox="1"/>
          <p:nvPr/>
        </p:nvSpPr>
        <p:spPr>
          <a:xfrm>
            <a:off x="1690623" y="9105617"/>
            <a:ext cx="10165420" cy="4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650240">
              <a:defRPr sz="22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Tracey D, et al. Pharmacology &amp; Therapeutics 117 (2008) 244–279.</a:t>
            </a:r>
          </a:p>
        </p:txBody>
      </p:sp>
      <p:sp>
        <p:nvSpPr>
          <p:cNvPr id="238" name="anti-TNFα drugs"/>
          <p:cNvSpPr txBox="1"/>
          <p:nvPr/>
        </p:nvSpPr>
        <p:spPr>
          <a:xfrm>
            <a:off x="218269" y="359551"/>
            <a:ext cx="12332888" cy="1019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defTabSz="650240">
              <a:defRPr sz="5000" b="0">
                <a:solidFill>
                  <a:srgbClr val="0000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anti-TNFα drugs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rgbClr val="0000FF"/>
                </a:solidFill>
              </a:defRPr>
            </a:lvl1pPr>
          </a:lstStyle>
          <a:p>
            <a:r>
              <a:t>IMMUNODEFICIENCY CAUSED BY DRUGS</a:t>
            </a:r>
          </a:p>
        </p:txBody>
      </p:sp>
      <p:sp>
        <p:nvSpPr>
          <p:cNvPr id="133" name="Rectangle 3"/>
          <p:cNvSpPr txBox="1">
            <a:spLocks noGrp="1"/>
          </p:cNvSpPr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/>
          <a:p>
            <a:pPr marL="468172" indent="-468172" defTabSz="624230">
              <a:buSzTx/>
              <a:buNone/>
              <a:defRPr sz="4224" b="1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CORTICOSTEROIDS</a:t>
            </a:r>
          </a:p>
          <a:p>
            <a:pPr marL="446749" indent="-446749" defTabSz="624230">
              <a:spcBef>
                <a:spcPts val="900"/>
              </a:spcBef>
              <a:buFontTx/>
              <a:buChar char="➢"/>
              <a:defRPr sz="3648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Inhibit cytokine synthesis </a:t>
            </a:r>
          </a:p>
          <a:p>
            <a:pPr marL="446749" indent="-446749" defTabSz="624230">
              <a:spcBef>
                <a:spcPts val="900"/>
              </a:spcBef>
              <a:buFontTx/>
              <a:buChar char="➢"/>
              <a:defRPr sz="3648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446749" indent="-446749" defTabSz="624230">
              <a:spcBef>
                <a:spcPts val="900"/>
              </a:spcBef>
              <a:buFontTx/>
              <a:buChar char="➢"/>
              <a:defRPr sz="3648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Cause changes in circulating leukocytes</a:t>
            </a:r>
          </a:p>
          <a:p>
            <a:pPr marL="446749" indent="-446749" defTabSz="624230">
              <a:spcBef>
                <a:spcPts val="900"/>
              </a:spcBef>
              <a:buFontTx/>
              <a:buChar char="➢"/>
              <a:defRPr sz="3648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Depletion of CD4 cells</a:t>
            </a:r>
          </a:p>
          <a:p>
            <a:pPr marL="446749" indent="-446749" defTabSz="624230">
              <a:spcBef>
                <a:spcPts val="900"/>
              </a:spcBef>
              <a:buFontTx/>
              <a:buChar char="➢"/>
              <a:defRPr sz="3648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Monocytopenia</a:t>
            </a:r>
          </a:p>
          <a:p>
            <a:pPr marL="446749" indent="-446749" defTabSz="624230">
              <a:spcBef>
                <a:spcPts val="900"/>
              </a:spcBef>
              <a:buFontTx/>
              <a:buChar char="➢"/>
              <a:defRPr sz="3648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Decreased in circulating eosinophils and basophils</a:t>
            </a:r>
          </a:p>
          <a:p>
            <a:pPr marL="446749" indent="-446749" defTabSz="624230">
              <a:spcBef>
                <a:spcPts val="900"/>
              </a:spcBef>
              <a:buFontTx/>
              <a:buChar char="➢"/>
              <a:defRPr sz="3648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Inhibition of T cell activation and B cell maturation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4151086"/>
            <a:ext cx="13004800" cy="426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Blockers of T lymphocyte response"/>
          <p:cNvSpPr txBox="1">
            <a:spLocks noGrp="1"/>
          </p:cNvSpPr>
          <p:nvPr>
            <p:ph type="title" idx="4294967295"/>
          </p:nvPr>
        </p:nvSpPr>
        <p:spPr>
          <a:xfrm>
            <a:off x="650239" y="3443111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066393">
              <a:defRPr sz="5576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Blockers of T lymphocyte response</a:t>
            </a:r>
          </a:p>
        </p:txBody>
      </p:sp>
      <p:sp>
        <p:nvSpPr>
          <p:cNvPr id="243" name="Other drugs"/>
          <p:cNvSpPr txBox="1"/>
          <p:nvPr/>
        </p:nvSpPr>
        <p:spPr>
          <a:xfrm>
            <a:off x="65023" y="740551"/>
            <a:ext cx="12874754" cy="1019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defTabSz="650240">
              <a:defRPr sz="5000" b="0">
                <a:solidFill>
                  <a:srgbClr val="0000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Other drugs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orencia1" descr="orencia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244" y="1339510"/>
            <a:ext cx="9378810" cy="7988019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Altri farmaci biologici"/>
          <p:cNvSpPr txBox="1"/>
          <p:nvPr/>
        </p:nvSpPr>
        <p:spPr>
          <a:xfrm>
            <a:off x="65023" y="276097"/>
            <a:ext cx="12874754" cy="90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defTabSz="650240">
              <a:defRPr sz="5000" b="0">
                <a:solidFill>
                  <a:srgbClr val="0000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biological</a:t>
            </a:r>
            <a:r>
              <a:rPr lang="it-IT" dirty="0" smtClean="0"/>
              <a:t> </a:t>
            </a:r>
            <a:r>
              <a:rPr lang="it-IT" dirty="0" err="1" smtClean="0"/>
              <a:t>drugs</a:t>
            </a:r>
            <a:r>
              <a:rPr lang="it-IT" dirty="0" smtClean="0"/>
              <a:t> in RA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orencia2" descr="orencia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8969" y="1341765"/>
            <a:ext cx="9166579" cy="807607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Abatacept"/>
          <p:cNvSpPr txBox="1"/>
          <p:nvPr/>
        </p:nvSpPr>
        <p:spPr>
          <a:xfrm>
            <a:off x="130046" y="116436"/>
            <a:ext cx="12874754" cy="1019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defTabSz="650240">
              <a:defRPr sz="5000" b="0">
                <a:solidFill>
                  <a:srgbClr val="0000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 err="1"/>
              <a:t>Abatacept</a:t>
            </a:r>
            <a:endParaRPr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B-Cell depletion"/>
          <p:cNvSpPr txBox="1">
            <a:spLocks noGrp="1"/>
          </p:cNvSpPr>
          <p:nvPr>
            <p:ph type="title" idx="4294967295"/>
          </p:nvPr>
        </p:nvSpPr>
        <p:spPr>
          <a:xfrm>
            <a:off x="650239" y="3443111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/>
          <a:p>
            <a:pPr defTabSz="806297">
              <a:defRPr sz="4216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B-Cell depletion</a:t>
            </a:r>
            <a:br/>
            <a:endParaRPr/>
          </a:p>
        </p:txBody>
      </p:sp>
      <p:sp>
        <p:nvSpPr>
          <p:cNvPr id="262" name="Other drugs"/>
          <p:cNvSpPr txBox="1"/>
          <p:nvPr/>
        </p:nvSpPr>
        <p:spPr>
          <a:xfrm>
            <a:off x="65023" y="740551"/>
            <a:ext cx="12874754" cy="90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defTabSz="650240">
              <a:defRPr sz="5000" b="0">
                <a:solidFill>
                  <a:srgbClr val="0000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Other </a:t>
            </a:r>
            <a:r>
              <a:rPr lang="it-IT" dirty="0" smtClean="0"/>
              <a:t>immune-</a:t>
            </a:r>
            <a:r>
              <a:rPr lang="it-IT" dirty="0" err="1" smtClean="0"/>
              <a:t>suppressive</a:t>
            </a:r>
            <a:r>
              <a:rPr lang="it-IT" dirty="0" smtClean="0"/>
              <a:t> </a:t>
            </a:r>
            <a:r>
              <a:rPr dirty="0" smtClean="0"/>
              <a:t>drugs</a:t>
            </a:r>
            <a:endParaRPr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Emerging cell and cytokine targets in rheumatoid arthritis_Pagina_05.jpg" descr="Emerging cell and cytokine targets in rheumatoid arthritis_Pagina_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228" y="277706"/>
            <a:ext cx="11537246" cy="5531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Direct and indirect B-cell targeting.jpg" descr="Direct and indirect B-cell targetin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2729" y="3009053"/>
            <a:ext cx="9042401" cy="665593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(Burmester et al. 2014)"/>
          <p:cNvSpPr txBox="1"/>
          <p:nvPr/>
        </p:nvSpPr>
        <p:spPr>
          <a:xfrm>
            <a:off x="218552" y="9076266"/>
            <a:ext cx="2544054" cy="38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650240">
              <a:defRPr sz="1800" b="0">
                <a:latin typeface="Arial"/>
                <a:ea typeface="Arial"/>
                <a:cs typeface="Arial"/>
                <a:sym typeface="Arial"/>
              </a:defRPr>
            </a:pPr>
            <a:r>
              <a:t>(</a:t>
            </a:r>
            <a:r>
              <a:rPr i="1"/>
              <a:t>Burmester </a:t>
            </a:r>
            <a:r>
              <a:t>et al. 2014)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3"/>
          <p:cNvSpPr txBox="1">
            <a:spLocks noGrp="1"/>
          </p:cNvSpPr>
          <p:nvPr>
            <p:ph type="body" idx="1"/>
          </p:nvPr>
        </p:nvSpPr>
        <p:spPr>
          <a:xfrm>
            <a:off x="180622" y="2348088"/>
            <a:ext cx="11704321" cy="6436927"/>
          </a:xfrm>
          <a:prstGeom prst="rect">
            <a:avLst/>
          </a:prstGeom>
        </p:spPr>
        <p:txBody>
          <a:bodyPr/>
          <a:lstStyle/>
          <a:p>
            <a:pPr marL="453542" indent="-453542" defTabSz="604723">
              <a:buSzTx/>
              <a:buNone/>
              <a:defRPr sz="4092" b="1" u="sng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METHOTREXATE</a:t>
            </a:r>
          </a:p>
          <a:p>
            <a:pPr marL="453542" indent="-453542" defTabSz="604723">
              <a:buSzTx/>
              <a:buNone/>
              <a:defRPr sz="4092" b="1" u="sng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 marL="438483" indent="-438483" defTabSz="604723">
              <a:buFontTx/>
              <a:buChar char="➢"/>
              <a:defRPr sz="4092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Structural analogue of folic acid</a:t>
            </a:r>
          </a:p>
          <a:p>
            <a:pPr marL="438483" indent="-438483" defTabSz="604723">
              <a:buFontTx/>
              <a:buChar char="➢"/>
              <a:defRPr sz="4092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Blocks folic acid dependent-synthetic pathways essential for DNA synthesis</a:t>
            </a:r>
          </a:p>
          <a:p>
            <a:pPr marL="438483" indent="-438483" defTabSz="604723">
              <a:buFontTx/>
              <a:buChar char="➢"/>
              <a:defRPr sz="4092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438483" indent="-438483" defTabSz="604723">
              <a:buFontTx/>
              <a:buChar char="➢"/>
              <a:defRPr sz="4092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Prolonged use for treatment reduces immunoglobulin synthesis</a:t>
            </a:r>
          </a:p>
        </p:txBody>
      </p:sp>
      <p:sp>
        <p:nvSpPr>
          <p:cNvPr id="136" name="Rectangle 2"/>
          <p:cNvSpPr txBox="1">
            <a:spLocks noGrp="1"/>
          </p:cNvSpPr>
          <p:nvPr>
            <p:ph type="title"/>
          </p:nvPr>
        </p:nvSpPr>
        <p:spPr>
          <a:xfrm>
            <a:off x="650239" y="85796"/>
            <a:ext cx="11704322" cy="16256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rgbClr val="0000FF"/>
                </a:solidFill>
              </a:defRPr>
            </a:lvl1pPr>
          </a:lstStyle>
          <a:p>
            <a:r>
              <a:rPr dirty="0"/>
              <a:t>IMMUNODEFICIENCY CAUSED BY DRUGS</a:t>
            </a:r>
          </a:p>
        </p:txBody>
      </p:sp>
      <p:pic>
        <p:nvPicPr>
          <p:cNvPr id="137" name="2880px-Methotrexate_skeletal.svg.png" descr="2880px-Methotrexate_skeletal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8555" y="1531057"/>
            <a:ext cx="6304597" cy="2180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3"/>
          <p:cNvSpPr txBox="1">
            <a:spLocks noGrp="1"/>
          </p:cNvSpPr>
          <p:nvPr>
            <p:ph type="body" idx="1"/>
          </p:nvPr>
        </p:nvSpPr>
        <p:spPr>
          <a:xfrm>
            <a:off x="144497" y="2362764"/>
            <a:ext cx="11704322" cy="6436926"/>
          </a:xfrm>
          <a:prstGeom prst="rect">
            <a:avLst/>
          </a:prstGeom>
        </p:spPr>
        <p:txBody>
          <a:bodyPr/>
          <a:lstStyle/>
          <a:p>
            <a:pPr marL="487680" indent="-487680">
              <a:buSzTx/>
              <a:buNone/>
              <a:defRPr b="1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CYCOLOSPORIN</a:t>
            </a:r>
          </a:p>
          <a:p>
            <a:pPr marL="487680" indent="-487680">
              <a:buSzTx/>
              <a:buNone/>
              <a:defRPr b="1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endParaRPr/>
          </a:p>
          <a:p>
            <a:pPr>
              <a:buFontTx/>
              <a:buChar char="➢"/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Inhibit IL 2 dependent signal transduction blocking calcineurin</a:t>
            </a:r>
          </a:p>
          <a:p>
            <a:pPr>
              <a:buFontTx/>
              <a:buChar char="➢"/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>
              <a:buFontTx/>
              <a:buChar char="➢"/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Have severe effects on T cell signaling and functions</a:t>
            </a:r>
          </a:p>
        </p:txBody>
      </p:sp>
      <p:sp>
        <p:nvSpPr>
          <p:cNvPr id="140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rgbClr val="0000FF"/>
                </a:solidFill>
              </a:defRPr>
            </a:lvl1pPr>
          </a:lstStyle>
          <a:p>
            <a:r>
              <a:t>IMMUNODEFICIENCY CAUSED BY DRUGS</a:t>
            </a:r>
          </a:p>
        </p:txBody>
      </p:sp>
      <p:pic>
        <p:nvPicPr>
          <p:cNvPr id="141" name="Ciclosporin.svg.png" descr="Ciclosporin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34111" y="1499475"/>
            <a:ext cx="4717054" cy="3925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cellular-and-molecular-immunology-abbas-383-638.jpg" descr="cellular-and-molecular-immunology-abbas-383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2151" y="456070"/>
            <a:ext cx="12043835" cy="7880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Tabella"/>
          <p:cNvGraphicFramePr/>
          <p:nvPr/>
        </p:nvGraphicFramePr>
        <p:xfrm>
          <a:off x="145160" y="789939"/>
          <a:ext cx="12714479" cy="859061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27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443">
                <a:tc>
                  <a:txBody>
                    <a:bodyPr/>
                    <a:lstStyle/>
                    <a:p>
                      <a:pPr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Drug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Mechanism of action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678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Cyclosporin (FK-506)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Block of cytokine production by T lymphocytes (inhibits NF-AT)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678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Azathioprine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Block of lymphocytes precursor proliferetion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678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Mofetil-mycofenolate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Block of lymphocytes proliferation (inhibits guanine synthesis)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678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Rapamycin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Block of lymphocytes proliferation (inhibits signal transduction of IL2)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8875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Corticosteroids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Reduce inflammation (inhibit cytokine production by Macrophages)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7678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Anti-CD3 Ab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T lymphocytes elimination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7678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Anti-IL2 receptor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Inhibit T lymphocyte proliferation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8875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CTLA-4-Ig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Inhibit T lymphocyte activation (neutralizing B7 (APC) al CD28 (linfociti T) interaction)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033"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Anti-CD40L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0240">
                        <a:spcBef>
                          <a:spcPts val="500"/>
                        </a:spcBef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Inhibit also macrophages end endothelial cells activation blocking CD40L (T lymphocyte) and CD40 (macrophage) interaction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ED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882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19.9a.jpg" descr="19.9a.jpg"/>
          <p:cNvPicPr>
            <a:picLocks noChangeAspect="1"/>
          </p:cNvPicPr>
          <p:nvPr/>
        </p:nvPicPr>
        <p:blipFill>
          <a:blip r:embed="rId2">
            <a:extLst/>
          </a:blip>
          <a:srcRect l="19078" t="48518" r="19862" b="8703"/>
          <a:stretch>
            <a:fillRect/>
          </a:stretch>
        </p:blipFill>
        <p:spPr>
          <a:xfrm>
            <a:off x="1812995" y="164817"/>
            <a:ext cx="9502988" cy="9423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19.5.jpg" descr="19.5.jpg"/>
          <p:cNvPicPr>
            <a:picLocks noChangeAspect="1"/>
          </p:cNvPicPr>
          <p:nvPr/>
        </p:nvPicPr>
        <p:blipFill>
          <a:blip r:embed="rId2">
            <a:extLst/>
          </a:blip>
          <a:srcRect l="7023" t="10740" r="5973" b="51295"/>
          <a:stretch>
            <a:fillRect/>
          </a:stretch>
        </p:blipFill>
        <p:spPr>
          <a:xfrm>
            <a:off x="-1" y="1047608"/>
            <a:ext cx="13167362" cy="8130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492</Words>
  <Application>Microsoft Office PowerPoint</Application>
  <PresentationFormat>Personalizzato</PresentationFormat>
  <Paragraphs>100</Paragraphs>
  <Slides>34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6" baseType="lpstr">
      <vt:lpstr>Arial</vt:lpstr>
      <vt:lpstr>Bookman Old Style</vt:lpstr>
      <vt:lpstr>Calibri</vt:lpstr>
      <vt:lpstr>Comic Sans MS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Symbol</vt:lpstr>
      <vt:lpstr>White</vt:lpstr>
      <vt:lpstr>Presentazione standard di PowerPoint</vt:lpstr>
      <vt:lpstr>Presentazione standard di PowerPoint</vt:lpstr>
      <vt:lpstr>IMMUNODEFICIENCY CAUSED BY DRUGS</vt:lpstr>
      <vt:lpstr>IMMUNODEFICIENCY CAUSED BY DRUGS</vt:lpstr>
      <vt:lpstr>IMMUNODEFICIENCY CAUSED BY DRUGS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Blockers of T lymphocyte response</vt:lpstr>
      <vt:lpstr>Presentazione standard di PowerPoint</vt:lpstr>
      <vt:lpstr>Presentazione standard di PowerPoint</vt:lpstr>
      <vt:lpstr>B-Cell depletion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 </cp:lastModifiedBy>
  <cp:revision>10</cp:revision>
  <dcterms:modified xsi:type="dcterms:W3CDTF">2020-12-09T10:21:43Z</dcterms:modified>
</cp:coreProperties>
</file>