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A6D89-7D70-D14B-9BF8-53F35CA1617E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36B0-8294-374F-A225-60935A7A7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4889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7FD15-F48A-DD4D-B61D-FA0B25A7C040}" type="datetimeFigureOut">
              <a:rPr lang="it-IT" smtClean="0"/>
              <a:t>09/12/20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8FC47-E314-0042-A975-5C33517E783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3851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E4342-29CC-8944-BF49-BE38387AB5FB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85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81D5-CC2F-4F41-9FB1-878EEC1CB402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90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309E-4C02-744C-B962-878BC1D01091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26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4575E-098F-9140-BA30-CB287A59FC98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1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68868-09B7-B44A-9760-260045402AAA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09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E2E-4335-4644-8391-8F6866099EA5}" type="datetime1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69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3BBB8-426D-AA4F-9EE2-6DAD02DDB6B7}" type="datetime1">
              <a:rPr lang="it-IT" smtClean="0"/>
              <a:t>09/12/20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12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F175C-A978-1345-9F06-85E274A3038E}" type="datetime1">
              <a:rPr lang="it-IT" smtClean="0"/>
              <a:t>09/12/20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775-5DF2-8740-8530-9F2E70A4691B}" type="datetime1">
              <a:rPr lang="it-IT" smtClean="0"/>
              <a:t>09/12/20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48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3D030-EC24-6A4E-A1F2-596015A43B67}" type="datetime1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35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DA3C-872A-FD4D-A2AC-11A3C9BFCE0B}" type="datetime1">
              <a:rPr lang="it-IT" smtClean="0"/>
              <a:t>09/12/20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47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F349-2D07-154C-BA61-A64E4F0B4D66}" type="datetime1">
              <a:rPr lang="it-IT" smtClean="0"/>
              <a:t>09/12/20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Tullia Catalan (Università di Trieste) 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C659B-3617-1840-94AB-C83EF3C2D68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c.it/home2_2.asp?idtesto=185&amp;idtesto1=1165&amp;son=1&amp;figlio=880&amp;level=2%23concorrenza" TargetMode="External"/><Relationship Id="rId4" Type="http://schemas.openxmlformats.org/officeDocument/2006/relationships/hyperlink" Target="http://www.cdec.it/home2_2.asp?idtesto=185&amp;idtesto1=1165&amp;son=1&amp;figlio=880&amp;level=2%23korczak" TargetMode="External"/><Relationship Id="rId5" Type="http://schemas.openxmlformats.org/officeDocument/2006/relationships/hyperlink" Target="http://www.cdec.it/home2_2.asp?idtesto=185&amp;idtesto1=1165&amp;son=1&amp;figlio=880&amp;level=2%23anni%20d'infanzia" TargetMode="External"/><Relationship Id="rId6" Type="http://schemas.openxmlformats.org/officeDocument/2006/relationships/hyperlink" Target="http://www.cdec.it/home2_2.asp?idtesto=185&amp;idtesto1=1165&amp;son=1&amp;figlio=880&amp;level=2%23arrivederci%20ragazzi" TargetMode="External"/><Relationship Id="rId7" Type="http://schemas.openxmlformats.org/officeDocument/2006/relationships/hyperlink" Target="http://www.cdec.it/home2_2.asp?idtesto=185&amp;idtesto1=1165&amp;son=1&amp;figlio=880&amp;level=2%23pianista" TargetMode="External"/><Relationship Id="rId8" Type="http://schemas.openxmlformats.org/officeDocument/2006/relationships/hyperlink" Target="http://www.cdec.it/home2_2.asp?idtesto=185&amp;idtesto1=1165&amp;son=1&amp;figlio=880&amp;level=2%23rosenstrasse" TargetMode="External"/><Relationship Id="rId9" Type="http://schemas.openxmlformats.org/officeDocument/2006/relationships/hyperlink" Target="http://www.cdec.it/home2_2.asp?idtesto=185&amp;idtesto1=1165&amp;son=1&amp;figlio=880&amp;level=2%23train" TargetMode="External"/><Relationship Id="rId10" Type="http://schemas.openxmlformats.org/officeDocument/2006/relationships/hyperlink" Target="http://www.cdec.it/home2_2.asp?idtesto=185&amp;idtesto1=1165&amp;son=1&amp;figlio=880&amp;level=2%23La_chiave_di_sar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ec.it/home2_2.asp?idtesto=185&amp;idtesto1=1165&amp;son=1&amp;figlio=880&amp;level=2%23am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c.it/home2_2.asp?idtesto=185&amp;idtesto1=1165&amp;son=1&amp;figlio=880&amp;level=2%23concorrenza" TargetMode="External"/><Relationship Id="rId4" Type="http://schemas.openxmlformats.org/officeDocument/2006/relationships/hyperlink" Target="http://www.cdec.it/home2_2.asp?idtesto=185&amp;idtesto1=1165&amp;son=1&amp;figlio=880&amp;level=2%23korczak" TargetMode="External"/><Relationship Id="rId5" Type="http://schemas.openxmlformats.org/officeDocument/2006/relationships/hyperlink" Target="http://www.cdec.it/home2_2.asp?idtesto=185&amp;idtesto1=1165&amp;son=1&amp;figlio=880&amp;level=2%23anni%20d'infanzia" TargetMode="External"/><Relationship Id="rId6" Type="http://schemas.openxmlformats.org/officeDocument/2006/relationships/hyperlink" Target="http://www.cdec.it/home2_2.asp?idtesto=185&amp;idtesto1=1165&amp;son=1&amp;figlio=880&amp;level=2%23arrivederci%20ragazzi" TargetMode="External"/><Relationship Id="rId7" Type="http://schemas.openxmlformats.org/officeDocument/2006/relationships/hyperlink" Target="http://www.cdec.it/home2_2.asp?idtesto=185&amp;idtesto1=1165&amp;son=1&amp;figlio=880&amp;level=2%23pianista" TargetMode="External"/><Relationship Id="rId8" Type="http://schemas.openxmlformats.org/officeDocument/2006/relationships/hyperlink" Target="http://www.cdec.it/home2_2.asp?idtesto=185&amp;idtesto1=1165&amp;son=1&amp;figlio=880&amp;level=2%23rosenstrasse" TargetMode="External"/><Relationship Id="rId9" Type="http://schemas.openxmlformats.org/officeDocument/2006/relationships/hyperlink" Target="http://www.cdec.it/home2_2.asp?idtesto=185&amp;idtesto1=1165&amp;son=1&amp;figlio=880&amp;level=2%23train" TargetMode="External"/><Relationship Id="rId10" Type="http://schemas.openxmlformats.org/officeDocument/2006/relationships/hyperlink" Target="http://www.cdec.it/home2_2.asp?idtesto=185&amp;idtesto1=1165&amp;son=1&amp;figlio=880&amp;level=2%23La_chiave_di_sara" TargetMode="External"/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cdec.it/home2_2.asp?idtesto=185&amp;idtesto1=1165&amp;son=1&amp;figlio=880&amp;level=2%23ame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ec.it/home2_2.asp?idtesto=185&amp;idtesto1=1165&amp;son=1&amp;figlio=880&amp;level=2%23pianista" TargetMode="External"/><Relationship Id="rId3" Type="http://schemas.openxmlformats.org/officeDocument/2006/relationships/hyperlink" Target="http://www.cdec.it/home2_2.asp?idtesto=185&amp;idtesto1=1165&amp;son=1&amp;figlio=880&amp;level=2%23arrivederci%20ragazz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L’uso dei film sulla Shoah nella didattica e nella celebrazione del Giorno della Memoria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/>
              <a:t>Tullia Catalan</a:t>
            </a:r>
          </a:p>
          <a:p>
            <a:r>
              <a:rPr lang="it-IT" i="1" dirty="0" smtClean="0"/>
              <a:t>(DISU-Università di Trieste)</a:t>
            </a:r>
            <a:endParaRPr lang="it-IT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047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/>
              <a:t>Domande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Cosa è cambiato nella didattica della Shoah in Italia con la legge che ha istituito il Giorno della Memoria nel 2000?</a:t>
            </a:r>
          </a:p>
          <a:p>
            <a:r>
              <a:rPr lang="it-IT" dirty="0" smtClean="0"/>
              <a:t>Quali gli strumenti didattici usati finora?</a:t>
            </a:r>
          </a:p>
          <a:p>
            <a:r>
              <a:rPr lang="it-IT" dirty="0" smtClean="0"/>
              <a:t>Quale l’ approccio degli insegnanti nelle scuole di ogni ordine e grado al tema?</a:t>
            </a:r>
          </a:p>
          <a:p>
            <a:r>
              <a:rPr lang="it-IT" dirty="0" smtClean="0"/>
              <a:t>Abbiamo un </a:t>
            </a:r>
            <a:r>
              <a:rPr lang="it-IT" dirty="0" err="1" smtClean="0"/>
              <a:t>feed</a:t>
            </a:r>
            <a:r>
              <a:rPr lang="it-IT" dirty="0" smtClean="0"/>
              <a:t> back ad oggi dei risultati raggiunti?</a:t>
            </a:r>
          </a:p>
          <a:p>
            <a:r>
              <a:rPr lang="it-IT" dirty="0" smtClean="0"/>
              <a:t>Vi sono dei corsi di aggiornamento in Italia per la didattica della Shoah? 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0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Film, documentari e video come strumenti didattici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L’uso della produzione filmica e audiovisiva nella didattica. Quali sono i principali rischi secondo voi?</a:t>
            </a:r>
          </a:p>
          <a:p>
            <a:endParaRPr lang="it-IT" dirty="0"/>
          </a:p>
          <a:p>
            <a:r>
              <a:rPr lang="it-IT" dirty="0" smtClean="0"/>
              <a:t>Approccio al film come testo: di quali strumenti abbiamo bisogno per saperlo “maneggiare con cura”?</a:t>
            </a:r>
          </a:p>
          <a:p>
            <a:endParaRPr lang="it-IT" dirty="0" smtClean="0"/>
          </a:p>
          <a:p>
            <a:r>
              <a:rPr lang="it-IT" dirty="0"/>
              <a:t>G</a:t>
            </a:r>
            <a:r>
              <a:rPr lang="it-IT" dirty="0" smtClean="0"/>
              <a:t>li storici e i film sulla Shoah: un approccio spesso difficile.</a:t>
            </a: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345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Il processo Eichmann: due prodotti, due approcci diversi</a:t>
            </a:r>
            <a:endParaRPr lang="it-IT" sz="2800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film-documentario del 1999: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Lo Specialista</a:t>
            </a:r>
            <a:endParaRPr lang="it-IT" i="1" dirty="0">
              <a:solidFill>
                <a:srgbClr val="FF0000"/>
              </a:solidFill>
            </a:endParaRPr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26280" r="-26280"/>
          <a:stretch>
            <a:fillRect/>
          </a:stretch>
        </p:blipFill>
        <p:spPr/>
      </p:pic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Il film: </a:t>
            </a:r>
            <a:r>
              <a:rPr lang="it-IT" i="1" dirty="0" smtClean="0">
                <a:solidFill>
                  <a:srgbClr val="FF0000"/>
                </a:solidFill>
              </a:rPr>
              <a:t>The Eichmann Show- Il Processo del secolo</a:t>
            </a:r>
            <a:r>
              <a:rPr lang="it-IT" dirty="0" smtClean="0">
                <a:solidFill>
                  <a:srgbClr val="FF0000"/>
                </a:solidFill>
              </a:rPr>
              <a:t>, 2015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9" name="Segnaposto contenuto 8" descr="locandina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064" r="-23064"/>
          <a:stretch>
            <a:fillRect/>
          </a:stretch>
        </p:blipFill>
        <p:spPr/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64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/>
              <a:t>F</a:t>
            </a:r>
            <a:r>
              <a:rPr lang="it-IT" sz="3600" b="1" dirty="0" smtClean="0"/>
              <a:t>ondazioni e associazioni italiane che si occupano di Shoah: i loro consigli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/>
              <a:t>Il CDEC  (Centro Documentazione Ebraica Contemporanea)</a:t>
            </a:r>
            <a:endParaRPr lang="it-IT" dirty="0" smtClean="0"/>
          </a:p>
          <a:p>
            <a:r>
              <a:rPr lang="it-IT" b="1" dirty="0" smtClean="0"/>
              <a:t>Film</a:t>
            </a:r>
            <a:endParaRPr lang="it-IT" dirty="0" smtClean="0"/>
          </a:p>
          <a:p>
            <a:r>
              <a:rPr lang="it-IT" i="1" dirty="0" smtClean="0">
                <a:hlinkClick r:id="rId2"/>
              </a:rPr>
              <a:t>Amen</a:t>
            </a:r>
            <a:r>
              <a:rPr lang="it-IT" dirty="0" smtClean="0"/>
              <a:t>., regia di Costantino Costa </a:t>
            </a:r>
            <a:r>
              <a:rPr lang="it-IT" dirty="0" err="1" smtClean="0"/>
              <a:t>Gavras</a:t>
            </a:r>
            <a:r>
              <a:rPr lang="it-IT" dirty="0" smtClean="0"/>
              <a:t>, Francia, 2002 </a:t>
            </a:r>
            <a:br>
              <a:rPr lang="it-IT" dirty="0" smtClean="0"/>
            </a:br>
            <a:r>
              <a:rPr lang="it-IT" i="1" dirty="0" smtClean="0">
                <a:hlinkClick r:id="rId3"/>
              </a:rPr>
              <a:t>Concorrenza sleale</a:t>
            </a:r>
            <a:r>
              <a:rPr lang="it-IT" dirty="0" smtClean="0"/>
              <a:t>, regia di Ettore Scola, Italia, 2001 </a:t>
            </a:r>
            <a:br>
              <a:rPr lang="it-IT" dirty="0" smtClean="0"/>
            </a:br>
            <a:r>
              <a:rPr lang="it-IT" i="1" dirty="0" smtClean="0">
                <a:hlinkClick r:id="rId4"/>
              </a:rPr>
              <a:t>Dottor Korczak</a:t>
            </a:r>
            <a:r>
              <a:rPr lang="it-IT" dirty="0" smtClean="0"/>
              <a:t>, regia di </a:t>
            </a:r>
            <a:r>
              <a:rPr lang="it-IT" dirty="0" err="1" smtClean="0"/>
              <a:t>Andrzej</a:t>
            </a:r>
            <a:r>
              <a:rPr lang="it-IT" dirty="0" smtClean="0"/>
              <a:t> Wajda, Polonia, Germania, Francia 1992 </a:t>
            </a:r>
            <a:br>
              <a:rPr lang="it-IT" dirty="0" smtClean="0"/>
            </a:br>
            <a:r>
              <a:rPr lang="it-IT" i="1" dirty="0" smtClean="0">
                <a:hlinkClick r:id="rId5"/>
              </a:rPr>
              <a:t>Jona che visse nella balena</a:t>
            </a:r>
            <a:r>
              <a:rPr lang="it-IT" dirty="0" smtClean="0"/>
              <a:t>, regia di Roberto Faenza, Italia-Francia </a:t>
            </a:r>
            <a:br>
              <a:rPr lang="it-IT" dirty="0" smtClean="0"/>
            </a:br>
            <a:r>
              <a:rPr lang="it-IT" i="1" dirty="0" smtClean="0">
                <a:hlinkClick r:id="rId6"/>
              </a:rPr>
              <a:t>Arrivederci ragazzi</a:t>
            </a:r>
            <a:r>
              <a:rPr lang="it-IT" dirty="0" smtClean="0"/>
              <a:t>, regia di Luis Malle, Francia, 1987 </a:t>
            </a:r>
            <a:br>
              <a:rPr lang="it-IT" dirty="0" smtClean="0"/>
            </a:br>
            <a:r>
              <a:rPr lang="it-IT" i="1" dirty="0" smtClean="0">
                <a:hlinkClick r:id="rId7"/>
              </a:rPr>
              <a:t>Il pianista</a:t>
            </a:r>
            <a:r>
              <a:rPr lang="it-IT" dirty="0" smtClean="0"/>
              <a:t>, regia di Roman </a:t>
            </a:r>
            <a:r>
              <a:rPr lang="it-IT" dirty="0" err="1" smtClean="0"/>
              <a:t>Polansky</a:t>
            </a:r>
            <a:r>
              <a:rPr lang="it-IT" dirty="0" smtClean="0"/>
              <a:t>, 2002, Regno Unito, Francia, Polonia </a:t>
            </a:r>
            <a:br>
              <a:rPr lang="it-IT" dirty="0" smtClean="0"/>
            </a:br>
            <a:r>
              <a:rPr lang="it-IT" i="1" dirty="0" smtClean="0">
                <a:hlinkClick r:id="rId8"/>
              </a:rPr>
              <a:t>Rosenstrasse</a:t>
            </a:r>
            <a:r>
              <a:rPr lang="it-IT" dirty="0" smtClean="0">
                <a:hlinkClick r:id="rId8"/>
              </a:rPr>
              <a:t>,</a:t>
            </a:r>
            <a:r>
              <a:rPr lang="it-IT" dirty="0" smtClean="0"/>
              <a:t> regia di </a:t>
            </a:r>
            <a:r>
              <a:rPr lang="it-IT" dirty="0" err="1" smtClean="0"/>
              <a:t>Margarethe</a:t>
            </a:r>
            <a:r>
              <a:rPr lang="it-IT" dirty="0" smtClean="0"/>
              <a:t> von Trotta, Germania, 2003 </a:t>
            </a:r>
            <a:br>
              <a:rPr lang="it-IT" dirty="0" smtClean="0"/>
            </a:br>
            <a:r>
              <a:rPr lang="it-IT" i="1" dirty="0" smtClean="0">
                <a:hlinkClick r:id="rId9"/>
              </a:rPr>
              <a:t>Train de vie</a:t>
            </a:r>
            <a:r>
              <a:rPr lang="it-IT" dirty="0" smtClean="0"/>
              <a:t>, regia di </a:t>
            </a:r>
            <a:r>
              <a:rPr lang="it-IT" dirty="0" err="1" smtClean="0"/>
              <a:t>Radu</a:t>
            </a:r>
            <a:r>
              <a:rPr lang="it-IT" dirty="0" smtClean="0"/>
              <a:t> </a:t>
            </a:r>
            <a:r>
              <a:rPr lang="it-IT" dirty="0" err="1" smtClean="0"/>
              <a:t>Mihaileanu</a:t>
            </a:r>
            <a:r>
              <a:rPr lang="it-IT" dirty="0" smtClean="0"/>
              <a:t>, Francia, Belgio, Romania, 1998 </a:t>
            </a:r>
            <a:br>
              <a:rPr lang="it-IT" dirty="0" smtClean="0"/>
            </a:br>
            <a:r>
              <a:rPr lang="it-IT" i="1" dirty="0" smtClean="0">
                <a:hlinkClick r:id="rId8"/>
              </a:rPr>
              <a:t>Rosenstrasse</a:t>
            </a:r>
            <a:r>
              <a:rPr lang="it-IT" dirty="0" smtClean="0"/>
              <a:t>, regia di </a:t>
            </a:r>
            <a:r>
              <a:rPr lang="it-IT" dirty="0" err="1" smtClean="0"/>
              <a:t>Margarethe</a:t>
            </a:r>
            <a:r>
              <a:rPr lang="it-IT" dirty="0" smtClean="0"/>
              <a:t> von Trotta, Germania, 2003</a:t>
            </a:r>
            <a:br>
              <a:rPr lang="it-IT" dirty="0" smtClean="0"/>
            </a:br>
            <a:r>
              <a:rPr lang="it-IT" i="1" dirty="0" smtClean="0">
                <a:hlinkClick r:id="rId10"/>
              </a:rPr>
              <a:t>La chiave di Sara</a:t>
            </a:r>
            <a:r>
              <a:rPr lang="it-IT" dirty="0" smtClean="0"/>
              <a:t>,</a:t>
            </a:r>
            <a:r>
              <a:rPr lang="it-IT" i="1" dirty="0" smtClean="0"/>
              <a:t> </a:t>
            </a:r>
            <a:r>
              <a:rPr lang="it-IT" dirty="0" smtClean="0"/>
              <a:t>regia di Gilles </a:t>
            </a:r>
            <a:r>
              <a:rPr lang="it-IT" dirty="0" err="1" smtClean="0"/>
              <a:t>Paquet</a:t>
            </a:r>
            <a:r>
              <a:rPr lang="it-IT" dirty="0" smtClean="0"/>
              <a:t>-Brenner, Francia, 2010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19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CDEC e ANED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b="1" dirty="0" smtClean="0"/>
              <a:t>Film</a:t>
            </a:r>
            <a:endParaRPr lang="it-IT" dirty="0" smtClean="0"/>
          </a:p>
          <a:p>
            <a:r>
              <a:rPr lang="it-IT" i="1" dirty="0" smtClean="0">
                <a:hlinkClick r:id="rId2"/>
              </a:rPr>
              <a:t>Amen</a:t>
            </a:r>
            <a:r>
              <a:rPr lang="it-IT" dirty="0" smtClean="0"/>
              <a:t>., regia di Costantino Costa </a:t>
            </a:r>
            <a:r>
              <a:rPr lang="it-IT" dirty="0" err="1" smtClean="0"/>
              <a:t>Gavras</a:t>
            </a:r>
            <a:r>
              <a:rPr lang="it-IT" dirty="0" smtClean="0"/>
              <a:t>, Francia, 2002 </a:t>
            </a:r>
            <a:br>
              <a:rPr lang="it-IT" dirty="0" smtClean="0"/>
            </a:br>
            <a:r>
              <a:rPr lang="it-IT" i="1" dirty="0" smtClean="0">
                <a:hlinkClick r:id="rId3"/>
              </a:rPr>
              <a:t>Concorrenza sleale</a:t>
            </a:r>
            <a:r>
              <a:rPr lang="it-IT" dirty="0" smtClean="0"/>
              <a:t>, regia di Ettore Scola, Italia, 2001 </a:t>
            </a:r>
            <a:br>
              <a:rPr lang="it-IT" dirty="0" smtClean="0"/>
            </a:br>
            <a:r>
              <a:rPr lang="it-IT" i="1" dirty="0" smtClean="0">
                <a:hlinkClick r:id="rId4"/>
              </a:rPr>
              <a:t>Dottor Korczak</a:t>
            </a:r>
            <a:r>
              <a:rPr lang="it-IT" dirty="0" smtClean="0"/>
              <a:t>, regia di </a:t>
            </a:r>
            <a:r>
              <a:rPr lang="it-IT" dirty="0" err="1" smtClean="0"/>
              <a:t>Andrzej</a:t>
            </a:r>
            <a:r>
              <a:rPr lang="it-IT" dirty="0" smtClean="0"/>
              <a:t> Wajda, Polonia, Germania, Francia 1992 </a:t>
            </a:r>
            <a:br>
              <a:rPr lang="it-IT" dirty="0" smtClean="0"/>
            </a:br>
            <a:r>
              <a:rPr lang="it-IT" i="1" dirty="0" smtClean="0">
                <a:hlinkClick r:id="rId5"/>
              </a:rPr>
              <a:t>Jona che visse nella balena</a:t>
            </a:r>
            <a:r>
              <a:rPr lang="it-IT" dirty="0" smtClean="0"/>
              <a:t>, regia di Roberto Faenza, Italia-Francia </a:t>
            </a:r>
            <a:br>
              <a:rPr lang="it-IT" dirty="0" smtClean="0"/>
            </a:br>
            <a:r>
              <a:rPr lang="it-IT" i="1" dirty="0" smtClean="0">
                <a:hlinkClick r:id="rId6"/>
              </a:rPr>
              <a:t>Arrivederci ragazzi</a:t>
            </a:r>
            <a:r>
              <a:rPr lang="it-IT" dirty="0" smtClean="0"/>
              <a:t>, regia di Luis Malle, Francia, 1987 </a:t>
            </a:r>
            <a:br>
              <a:rPr lang="it-IT" dirty="0" smtClean="0"/>
            </a:br>
            <a:r>
              <a:rPr lang="it-IT" i="1" dirty="0" smtClean="0">
                <a:hlinkClick r:id="rId7"/>
              </a:rPr>
              <a:t>Il pianista</a:t>
            </a:r>
            <a:r>
              <a:rPr lang="it-IT" dirty="0" smtClean="0"/>
              <a:t>, regia di Roman </a:t>
            </a:r>
            <a:r>
              <a:rPr lang="it-IT" dirty="0" err="1" smtClean="0"/>
              <a:t>Polansky</a:t>
            </a:r>
            <a:r>
              <a:rPr lang="it-IT" dirty="0" smtClean="0"/>
              <a:t>, 2002, Regno Unito, Francia, Polonia </a:t>
            </a:r>
            <a:br>
              <a:rPr lang="it-IT" dirty="0" smtClean="0"/>
            </a:br>
            <a:r>
              <a:rPr lang="it-IT" i="1" dirty="0" smtClean="0">
                <a:hlinkClick r:id="rId8"/>
              </a:rPr>
              <a:t>Rosenstrasse</a:t>
            </a:r>
            <a:r>
              <a:rPr lang="it-IT" dirty="0" smtClean="0">
                <a:hlinkClick r:id="rId8"/>
              </a:rPr>
              <a:t>,</a:t>
            </a:r>
            <a:r>
              <a:rPr lang="it-IT" dirty="0" smtClean="0"/>
              <a:t> regia di </a:t>
            </a:r>
            <a:r>
              <a:rPr lang="it-IT" dirty="0" err="1" smtClean="0"/>
              <a:t>Margarethe</a:t>
            </a:r>
            <a:r>
              <a:rPr lang="it-IT" dirty="0" smtClean="0"/>
              <a:t> von Trotta, Germania, 2003 </a:t>
            </a:r>
            <a:br>
              <a:rPr lang="it-IT" dirty="0" smtClean="0"/>
            </a:br>
            <a:r>
              <a:rPr lang="it-IT" i="1" dirty="0" smtClean="0">
                <a:hlinkClick r:id="rId9"/>
              </a:rPr>
              <a:t>Train de vie</a:t>
            </a:r>
            <a:r>
              <a:rPr lang="it-IT" dirty="0" smtClean="0"/>
              <a:t>, regia di </a:t>
            </a:r>
            <a:r>
              <a:rPr lang="it-IT" dirty="0" err="1" smtClean="0"/>
              <a:t>Radu</a:t>
            </a:r>
            <a:r>
              <a:rPr lang="it-IT" dirty="0" smtClean="0"/>
              <a:t> </a:t>
            </a:r>
            <a:r>
              <a:rPr lang="it-IT" dirty="0" err="1" smtClean="0"/>
              <a:t>Mihaileanu</a:t>
            </a:r>
            <a:r>
              <a:rPr lang="it-IT" dirty="0" smtClean="0"/>
              <a:t>, Francia, Belgio, Romania, 1998 </a:t>
            </a:r>
            <a:br>
              <a:rPr lang="it-IT" dirty="0" smtClean="0"/>
            </a:br>
            <a:r>
              <a:rPr lang="it-IT" i="1" dirty="0" smtClean="0">
                <a:hlinkClick r:id="rId8"/>
              </a:rPr>
              <a:t>Rosenstrasse</a:t>
            </a:r>
            <a:r>
              <a:rPr lang="it-IT" dirty="0" smtClean="0"/>
              <a:t>, regia di </a:t>
            </a:r>
            <a:r>
              <a:rPr lang="it-IT" dirty="0" err="1" smtClean="0"/>
              <a:t>Margarethe</a:t>
            </a:r>
            <a:r>
              <a:rPr lang="it-IT" dirty="0" smtClean="0"/>
              <a:t> von Trotta, Germania, 2003</a:t>
            </a:r>
            <a:br>
              <a:rPr lang="it-IT" dirty="0" smtClean="0"/>
            </a:br>
            <a:r>
              <a:rPr lang="it-IT" i="1" dirty="0" smtClean="0">
                <a:hlinkClick r:id="rId10"/>
              </a:rPr>
              <a:t>La chiave di Sara</a:t>
            </a:r>
            <a:r>
              <a:rPr lang="it-IT" dirty="0" smtClean="0"/>
              <a:t>,</a:t>
            </a:r>
            <a:r>
              <a:rPr lang="it-IT" i="1" dirty="0" smtClean="0"/>
              <a:t> </a:t>
            </a:r>
            <a:r>
              <a:rPr lang="it-IT" dirty="0" smtClean="0"/>
              <a:t>regia di Gilles </a:t>
            </a:r>
            <a:r>
              <a:rPr lang="it-IT" dirty="0" err="1" smtClean="0"/>
              <a:t>Paquet</a:t>
            </a:r>
            <a:r>
              <a:rPr lang="it-IT" dirty="0" smtClean="0"/>
              <a:t>-Brenner, Francia, 2010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it-IT" sz="1800" b="1" dirty="0" smtClean="0"/>
              <a:t>“Rassegna di film che hanno trattato il tema della deportazione e dei Lager nazisti</a:t>
            </a:r>
          </a:p>
          <a:p>
            <a:r>
              <a:rPr lang="it-IT" sz="1800" dirty="0" smtClean="0"/>
              <a:t>Questa sezione del sito intende fornire ai lettori una guida a una rassegna cinematografica essenziale dei film che hanno affrontato a qualunque titolo il tema dei campi nazisti.</a:t>
            </a:r>
          </a:p>
          <a:p>
            <a:r>
              <a:rPr lang="it-IT" sz="1800" dirty="0" smtClean="0"/>
              <a:t>Le schede sono redazionali, dove non diversamente indicato. A partire dall'agosto 2016 il sito può avvalersi della collaborazione del critico cinematografico </a:t>
            </a:r>
            <a:r>
              <a:rPr lang="it-IT" sz="1800" b="1" dirty="0" smtClean="0"/>
              <a:t>Michele Anselmi</a:t>
            </a:r>
            <a:r>
              <a:rPr lang="it-IT" sz="1800" dirty="0" smtClean="0"/>
              <a:t>.”</a:t>
            </a:r>
          </a:p>
          <a:p>
            <a:pPr marL="0" indent="0">
              <a:buNone/>
            </a:pPr>
            <a:endParaRPr lang="it-IT" sz="1800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72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problemi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sz="3800" dirty="0" smtClean="0"/>
              <a:t>Come primo film consigliato dall’ANED, troviamo </a:t>
            </a:r>
            <a:r>
              <a:rPr lang="it-IT" sz="3800" dirty="0" err="1" smtClean="0"/>
              <a:t>Suess</a:t>
            </a:r>
            <a:r>
              <a:rPr lang="it-IT" sz="3800" dirty="0" smtClean="0"/>
              <a:t> l’Ebreo!!!</a:t>
            </a:r>
          </a:p>
          <a:p>
            <a:endParaRPr lang="it-IT" dirty="0"/>
          </a:p>
          <a:p>
            <a:r>
              <a:rPr lang="it-IT" sz="3800" b="1" dirty="0" err="1" smtClean="0"/>
              <a:t>Süss</a:t>
            </a:r>
            <a:r>
              <a:rPr lang="it-IT" sz="3800" b="1" dirty="0" smtClean="0"/>
              <a:t> l'Ebreo (1940)</a:t>
            </a:r>
          </a:p>
          <a:p>
            <a:endParaRPr lang="it-IT" dirty="0" smtClean="0">
              <a:effectLst/>
            </a:endParaRPr>
          </a:p>
          <a:p>
            <a:r>
              <a:rPr lang="it-IT" b="1" dirty="0" smtClean="0"/>
              <a:t>Regia:</a:t>
            </a:r>
            <a:r>
              <a:rPr lang="it-IT" dirty="0" smtClean="0"/>
              <a:t> </a:t>
            </a:r>
            <a:r>
              <a:rPr lang="it-IT" dirty="0" err="1" smtClean="0"/>
              <a:t>Veit</a:t>
            </a:r>
            <a:r>
              <a:rPr lang="it-IT" dirty="0" smtClean="0"/>
              <a:t> Harlan </a:t>
            </a:r>
          </a:p>
          <a:p>
            <a:r>
              <a:rPr lang="it-IT" b="1" dirty="0" smtClean="0"/>
              <a:t>Interpreti</a:t>
            </a:r>
            <a:r>
              <a:rPr lang="it-IT" dirty="0" smtClean="0"/>
              <a:t>: Ferdinand Marian, Kristina </a:t>
            </a:r>
            <a:r>
              <a:rPr lang="it-IT" dirty="0" err="1" smtClean="0"/>
              <a:t>Suderbaum</a:t>
            </a:r>
            <a:r>
              <a:rPr lang="it-IT" dirty="0" smtClean="0"/>
              <a:t>, Heinrich George, </a:t>
            </a:r>
            <a:r>
              <a:rPr lang="it-IT" dirty="0" err="1" smtClean="0"/>
              <a:t>Werner</a:t>
            </a:r>
            <a:r>
              <a:rPr lang="it-IT" dirty="0" smtClean="0"/>
              <a:t> </a:t>
            </a:r>
            <a:r>
              <a:rPr lang="it-IT" dirty="0" err="1" smtClean="0"/>
              <a:t>Krauss</a:t>
            </a:r>
            <a:r>
              <a:rPr lang="it-IT" dirty="0" smtClean="0"/>
              <a:t>, </a:t>
            </a:r>
            <a:r>
              <a:rPr lang="it-IT" dirty="0" err="1" smtClean="0"/>
              <a:t>Eugen</a:t>
            </a:r>
            <a:r>
              <a:rPr lang="it-IT" dirty="0" smtClean="0"/>
              <a:t> </a:t>
            </a:r>
            <a:r>
              <a:rPr lang="it-IT" dirty="0" err="1" smtClean="0"/>
              <a:t>Klopfer</a:t>
            </a:r>
            <a:r>
              <a:rPr lang="it-IT" dirty="0" smtClean="0"/>
              <a:t>, Malte </a:t>
            </a:r>
            <a:r>
              <a:rPr lang="it-IT" dirty="0" err="1" smtClean="0"/>
              <a:t>Jager</a:t>
            </a:r>
            <a:r>
              <a:rPr lang="it-IT" dirty="0" smtClean="0"/>
              <a:t>. 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Produzione</a:t>
            </a:r>
            <a:r>
              <a:rPr lang="it-IT" dirty="0" smtClean="0"/>
              <a:t>: Germania</a:t>
            </a:r>
            <a:br>
              <a:rPr lang="it-IT" dirty="0" smtClean="0"/>
            </a:br>
            <a:r>
              <a:rPr lang="it-IT" b="1" dirty="0" smtClean="0"/>
              <a:t>Anno</a:t>
            </a:r>
            <a:r>
              <a:rPr lang="it-IT" dirty="0" smtClean="0"/>
              <a:t>: 1940</a:t>
            </a:r>
            <a:br>
              <a:rPr lang="it-IT" dirty="0" smtClean="0"/>
            </a:br>
            <a:r>
              <a:rPr lang="it-IT" b="1" dirty="0" smtClean="0"/>
              <a:t>Durata</a:t>
            </a:r>
            <a:r>
              <a:rPr lang="it-IT" dirty="0" smtClean="0"/>
              <a:t>: 150' (b/</a:t>
            </a:r>
            <a:r>
              <a:rPr lang="it-IT" dirty="0" err="1" smtClean="0"/>
              <a:t>n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b="1" dirty="0" smtClean="0"/>
              <a:t>Note</a:t>
            </a:r>
            <a:r>
              <a:rPr lang="it-IT" dirty="0" smtClean="0"/>
              <a:t>: E' il più famoso film di propaganda antisemita del Terzo Reich. Narra la storia di Josef </a:t>
            </a:r>
            <a:r>
              <a:rPr lang="it-IT" dirty="0" err="1" smtClean="0"/>
              <a:t>Süss</a:t>
            </a:r>
            <a:r>
              <a:rPr lang="it-IT" dirty="0" smtClean="0"/>
              <a:t> </a:t>
            </a:r>
            <a:r>
              <a:rPr lang="it-IT" dirty="0" err="1" smtClean="0"/>
              <a:t>Oppenheimer</a:t>
            </a:r>
            <a:r>
              <a:rPr lang="it-IT" dirty="0" smtClean="0"/>
              <a:t>, tesoriere del Ducato di </a:t>
            </a:r>
            <a:r>
              <a:rPr lang="it-IT" dirty="0" err="1" smtClean="0"/>
              <a:t>Wurttemburg</a:t>
            </a:r>
            <a:r>
              <a:rPr lang="it-IT" dirty="0" smtClean="0"/>
              <a:t> nel '700, giustiziato pubblicamente a Stoccarda per appropriazione di fondi statali. La novella da cui il film è tratto, scritta nel 1926 da Lion </a:t>
            </a:r>
            <a:r>
              <a:rPr lang="it-IT" dirty="0" err="1" smtClean="0"/>
              <a:t>Feuchtwanger</a:t>
            </a:r>
            <a:r>
              <a:rPr lang="it-IT" dirty="0" smtClean="0"/>
              <a:t> (che era ebreo), non aveva nessun contenuto antisemita. Nel 1934 la </a:t>
            </a:r>
            <a:r>
              <a:rPr lang="it-IT" dirty="0" err="1" smtClean="0"/>
              <a:t>British</a:t>
            </a:r>
            <a:r>
              <a:rPr lang="it-IT" dirty="0" smtClean="0"/>
              <a:t> </a:t>
            </a:r>
            <a:r>
              <a:rPr lang="it-IT" dirty="0" err="1" smtClean="0"/>
              <a:t>Gaumat</a:t>
            </a:r>
            <a:r>
              <a:rPr lang="it-IT" dirty="0" smtClean="0"/>
              <a:t> </a:t>
            </a:r>
            <a:r>
              <a:rPr lang="it-IT" dirty="0" err="1" smtClean="0"/>
              <a:t>Studios</a:t>
            </a:r>
            <a:r>
              <a:rPr lang="it-IT" dirty="0" smtClean="0"/>
              <a:t> ne trasse il film con il titolo "</a:t>
            </a:r>
            <a:r>
              <a:rPr lang="it-IT" dirty="0" err="1" smtClean="0"/>
              <a:t>Power</a:t>
            </a:r>
            <a:r>
              <a:rPr lang="it-IT" dirty="0" smtClean="0"/>
              <a:t>". Il ministro della Propaganda nazista Joseph Goebbels, che vide il film inglese, ritenne che adeguatamente trasformato in chiave antisemita esso avrebbe potuto servire la causa del regime hitleriano. Così purtroppo fu: questo film fu uno dei più efficaci mezzi di propaganda cinematografica che il nazismo abbia mai prodotto.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94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Due schede a confronto: </a:t>
            </a:r>
            <a:r>
              <a:rPr lang="it-IT" b="1" i="1" dirty="0" smtClean="0"/>
              <a:t>Dottor </a:t>
            </a:r>
            <a:r>
              <a:rPr lang="it-IT" b="1" i="1" dirty="0" err="1" smtClean="0"/>
              <a:t>Korczak</a:t>
            </a:r>
            <a:r>
              <a:rPr lang="it-IT" dirty="0" smtClean="0"/>
              <a:t>, ANED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ANED</a:t>
            </a:r>
          </a:p>
          <a:p>
            <a:endParaRPr lang="it-IT" dirty="0" smtClean="0"/>
          </a:p>
          <a:p>
            <a:r>
              <a:rPr lang="it-IT" b="1" dirty="0" smtClean="0"/>
              <a:t>Dottor </a:t>
            </a:r>
            <a:r>
              <a:rPr lang="it-IT" b="1" dirty="0" err="1" smtClean="0"/>
              <a:t>Korczak</a:t>
            </a:r>
            <a:r>
              <a:rPr lang="it-IT" b="1" dirty="0" smtClean="0"/>
              <a:t> (1990)</a:t>
            </a:r>
          </a:p>
          <a:p>
            <a:pPr marL="0" indent="0">
              <a:buNone/>
            </a:pPr>
            <a:endParaRPr lang="it-IT" dirty="0" smtClean="0">
              <a:effectLst/>
            </a:endParaRPr>
          </a:p>
          <a:p>
            <a:r>
              <a:rPr lang="it-IT" b="1" dirty="0" smtClean="0"/>
              <a:t>Regia</a:t>
            </a:r>
            <a:r>
              <a:rPr lang="it-IT" dirty="0" smtClean="0"/>
              <a:t>: </a:t>
            </a:r>
            <a:r>
              <a:rPr lang="it-IT" dirty="0" err="1" smtClean="0"/>
              <a:t>Andrzej</a:t>
            </a:r>
            <a:r>
              <a:rPr lang="it-IT" dirty="0" smtClean="0"/>
              <a:t> Wajda </a:t>
            </a:r>
            <a:r>
              <a:rPr lang="it-IT" b="1" dirty="0" smtClean="0"/>
              <a:t>Interpreti</a:t>
            </a:r>
            <a:r>
              <a:rPr lang="it-IT" dirty="0" smtClean="0"/>
              <a:t>: Wojciech </a:t>
            </a:r>
            <a:r>
              <a:rPr lang="it-IT" dirty="0" err="1" smtClean="0"/>
              <a:t>Pszoniak</a:t>
            </a:r>
            <a:r>
              <a:rPr lang="it-IT" dirty="0" smtClean="0"/>
              <a:t>, </a:t>
            </a:r>
            <a:r>
              <a:rPr lang="it-IT" dirty="0" err="1" smtClean="0"/>
              <a:t>Ewa</a:t>
            </a:r>
            <a:r>
              <a:rPr lang="it-IT" dirty="0" smtClean="0"/>
              <a:t> </a:t>
            </a:r>
            <a:r>
              <a:rPr lang="it-IT" dirty="0" err="1" smtClean="0"/>
              <a:t>Dalkowska</a:t>
            </a:r>
            <a:r>
              <a:rPr lang="it-IT" dirty="0" smtClean="0"/>
              <a:t>, </a:t>
            </a:r>
            <a:r>
              <a:rPr lang="it-IT" dirty="0" err="1" smtClean="0"/>
              <a:t>Piotr</a:t>
            </a:r>
            <a:r>
              <a:rPr lang="it-IT" dirty="0" smtClean="0"/>
              <a:t> </a:t>
            </a:r>
            <a:r>
              <a:rPr lang="it-IT" dirty="0" err="1" smtClean="0"/>
              <a:t>Kozlowski</a:t>
            </a:r>
            <a:r>
              <a:rPr lang="it-IT" dirty="0" smtClean="0"/>
              <a:t>.</a:t>
            </a:r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Produzione</a:t>
            </a:r>
            <a:r>
              <a:rPr lang="it-IT" dirty="0" smtClean="0"/>
              <a:t>: Polonia/Germania/Francia</a:t>
            </a:r>
            <a:br>
              <a:rPr lang="it-IT" dirty="0" smtClean="0"/>
            </a:br>
            <a:r>
              <a:rPr lang="it-IT" b="1" dirty="0" smtClean="0"/>
              <a:t>Anno</a:t>
            </a:r>
            <a:r>
              <a:rPr lang="it-IT" dirty="0" smtClean="0"/>
              <a:t>: 1990</a:t>
            </a:r>
            <a:br>
              <a:rPr lang="it-IT" dirty="0" smtClean="0"/>
            </a:br>
            <a:r>
              <a:rPr lang="it-IT" b="1" dirty="0" smtClean="0"/>
              <a:t>Durata</a:t>
            </a:r>
            <a:r>
              <a:rPr lang="it-IT" dirty="0" smtClean="0"/>
              <a:t>: 113' (B/</a:t>
            </a:r>
            <a:r>
              <a:rPr lang="it-IT" dirty="0" err="1" smtClean="0"/>
              <a:t>N</a:t>
            </a:r>
            <a:r>
              <a:rPr lang="it-IT" dirty="0" smtClean="0"/>
              <a:t>)</a:t>
            </a:r>
            <a:br>
              <a:rPr lang="it-IT" dirty="0" smtClean="0"/>
            </a:br>
            <a:r>
              <a:rPr lang="it-IT" b="1" dirty="0" smtClean="0"/>
              <a:t>Note: </a:t>
            </a:r>
            <a:r>
              <a:rPr lang="it-IT" dirty="0" smtClean="0"/>
              <a:t>La tragedia di un gruppo di 200 orfani ebrei, affidati alle cure del dottor </a:t>
            </a:r>
            <a:r>
              <a:rPr lang="it-IT" dirty="0" err="1" smtClean="0"/>
              <a:t>Henryk</a:t>
            </a:r>
            <a:r>
              <a:rPr lang="it-IT" dirty="0" smtClean="0"/>
              <a:t> </a:t>
            </a:r>
            <a:r>
              <a:rPr lang="it-IT" dirty="0" err="1" smtClean="0"/>
              <a:t>Goldzmit</a:t>
            </a:r>
            <a:r>
              <a:rPr lang="it-IT" dirty="0" smtClean="0"/>
              <a:t> (noto a tutti con lo pseudonimo di Dottor </a:t>
            </a:r>
            <a:r>
              <a:rPr lang="it-IT" dirty="0" err="1" smtClean="0"/>
              <a:t>Lorczak</a:t>
            </a:r>
            <a:r>
              <a:rPr lang="it-IT" dirty="0" smtClean="0"/>
              <a:t>). Il 6 agosto 1942 il gruppo viene trasferito in blocco nel ghetto di Varsavia, anticamera della deportazione e dell'uccisione in massa nel campo di sterminio di </a:t>
            </a:r>
            <a:r>
              <a:rPr lang="it-IT" dirty="0" err="1" smtClean="0"/>
              <a:t>Treblinka</a:t>
            </a:r>
            <a:r>
              <a:rPr lang="it-IT" dirty="0" smtClean="0"/>
              <a:t>. Il "Dottor </a:t>
            </a:r>
            <a:r>
              <a:rPr lang="it-IT" dirty="0" err="1" smtClean="0"/>
              <a:t>Korczak</a:t>
            </a:r>
            <a:r>
              <a:rPr lang="it-IT" dirty="0" smtClean="0"/>
              <a:t>", pur avendo diverse occasioni di salvarsi, segue i bambini a lui  affidati, fino in fondo, fino al compimento del loro tragico destino. Una grande prova di Wajda, un uso magistrale del bianco e nero.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6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Dottor </a:t>
            </a:r>
            <a:r>
              <a:rPr lang="it-IT" b="1" i="1" dirty="0" err="1" smtClean="0"/>
              <a:t>Korczak</a:t>
            </a:r>
            <a:r>
              <a:rPr lang="it-IT" dirty="0" smtClean="0"/>
              <a:t>, scheda CDEC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4000" b="1" i="1" dirty="0" smtClean="0"/>
              <a:t>Dottor </a:t>
            </a:r>
            <a:r>
              <a:rPr lang="it-IT" sz="4000" b="1" i="1" dirty="0" err="1" smtClean="0"/>
              <a:t>Korczak</a:t>
            </a:r>
            <a:r>
              <a:rPr lang="it-IT" sz="4000" dirty="0" smtClean="0"/>
              <a:t>, regia di </a:t>
            </a:r>
            <a:r>
              <a:rPr lang="it-IT" sz="4000" dirty="0" err="1" smtClean="0"/>
              <a:t>Andrzej</a:t>
            </a:r>
            <a:r>
              <a:rPr lang="it-IT" sz="4000" dirty="0" smtClean="0"/>
              <a:t> Wajda, Polonia, Germania, Francia 1992</a:t>
            </a:r>
            <a:br>
              <a:rPr lang="it-IT" sz="4000" dirty="0" smtClean="0"/>
            </a:br>
            <a:endParaRPr lang="it-IT" sz="4000" dirty="0" smtClean="0"/>
          </a:p>
          <a:p>
            <a:r>
              <a:rPr lang="it-IT" dirty="0" smtClean="0"/>
              <a:t>Da 13 anni</a:t>
            </a:r>
          </a:p>
          <a:p>
            <a:endParaRPr lang="it-IT" dirty="0" smtClean="0"/>
          </a:p>
          <a:p>
            <a:r>
              <a:rPr lang="it-IT" sz="4800" dirty="0" smtClean="0"/>
              <a:t>Il film affronta gli ultimi anni della vita di Janus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, medico, scrittore e pedagogo ebreo polacco nato e vissuto a Varsavia. </a:t>
            </a:r>
          </a:p>
          <a:p>
            <a:r>
              <a:rPr lang="it-IT" sz="4800" dirty="0" smtClean="0"/>
              <a:t>La vicenda, ambientata a Varsavia,  si apre con lo scoppio della seconda guerra mondiale. </a:t>
            </a:r>
            <a:r>
              <a:rPr lang="it-IT" sz="4800" dirty="0" err="1" smtClean="0"/>
              <a:t>Korzack</a:t>
            </a:r>
            <a:r>
              <a:rPr lang="it-IT" sz="4800" dirty="0" smtClean="0"/>
              <a:t>, fondatore e direttore di un grande orfanatrofio, è costretto a trasferirsi, poco dopo l’invasione nazista, nel ghetto. Il film ripercorre le difficoltà quotidiane della vita durante l’occupazione: la lotta per trovare cibo e vestiti per i bambini, le violenze dei nazisti, lo scherno della popolazione del luogo, ma anche il grande sforzo umano e pedagogico che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 quotidianamente faceva per educare e sostenere gli orfani, per fargli comunque sperare che le cose in futuro sarebbero andate meglio, per non cedere al dolore e allo sconforto nei momenti di crisi. Grande pedagogista egli era convinto che i bambini dovessero essere protagonisti del proprio percorso educativo e di crescita e dovessero fin da piccoli assumersi le responsabilità delle loro azioni: all’interno dell’orfanatrofio nonostante le privazioni e la fatica quotidiana questi principi riuscivano  a prevalere.  Fuori da questo ambiente protetto ed ancora pieno di umanità il ghetto è devastato dalla violenza nazista: soldati armati girano e spadroneggiano ovunque, picchiano, uccidono.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 è molto critico nei confronti del Consiglio ebraico che a suo giudizio è troppo accomodante verso i nazisti e si scontra apertamente con il suo presidente </a:t>
            </a:r>
            <a:r>
              <a:rPr lang="it-IT" sz="4800" dirty="0" err="1" smtClean="0"/>
              <a:t>Czerniakov</a:t>
            </a:r>
            <a:r>
              <a:rPr lang="it-IT" sz="4800" dirty="0" smtClean="0"/>
              <a:t>, accusandolo di avere un atteggiamento troppo rinunciatario. Coerente fino all’ultimo egli rifiuta ogni offerta di salvezza che gli viene offerta, a nessuna condizione è disponibile ad andarsene da solo lasciando soli i suoi bambini. </a:t>
            </a:r>
          </a:p>
          <a:p>
            <a:r>
              <a:rPr lang="it-IT" sz="4800" dirty="0" smtClean="0"/>
              <a:t>Il 5 agosto 1942, quando arriva  l’ordine di deportare tutti gli orfani,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 non esita un istante, pur avendo la possibilità di salvarsi, a salire sul treno insieme ai bambini. Con loro avrebbe trovato la morte nel campo di sterminio di </a:t>
            </a:r>
            <a:r>
              <a:rPr lang="it-IT" sz="4800" dirty="0" err="1" smtClean="0"/>
              <a:t>Treblinka</a:t>
            </a:r>
            <a:r>
              <a:rPr lang="it-IT" sz="4800" dirty="0" smtClean="0"/>
              <a:t> pochi giorni dopo. </a:t>
            </a:r>
          </a:p>
          <a:p>
            <a:r>
              <a:rPr lang="it-IT" sz="4800" b="1" dirty="0" smtClean="0"/>
              <a:t>Percorso didattico </a:t>
            </a:r>
            <a:endParaRPr lang="it-IT" sz="4800" dirty="0" smtClean="0"/>
          </a:p>
          <a:p>
            <a:r>
              <a:rPr lang="it-IT" sz="4800" dirty="0" smtClean="0"/>
              <a:t>Il film è la biografia degli anni più intensi della vita di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 cui Wajda vuole rendere omaggio per il suo coraggio e la sua abnegazione umana e civile. Come storia di vita può essere messa a confronto con quella di altri ebrei che si sono sacrificati per aiutare i propri correligionari o di altri Giusti che hanno messo a repentaglio la propria esistenza per salvare gli ebrei dalla persecuzioni </a:t>
            </a:r>
            <a:r>
              <a:rPr lang="it-IT" sz="4800" i="1" dirty="0" err="1" smtClean="0"/>
              <a:t>Schindlers</a:t>
            </a:r>
            <a:r>
              <a:rPr lang="it-IT" sz="4800" i="1" dirty="0" smtClean="0"/>
              <a:t> List</a:t>
            </a:r>
            <a:r>
              <a:rPr lang="it-IT" sz="4800" dirty="0" smtClean="0"/>
              <a:t> (</a:t>
            </a:r>
            <a:r>
              <a:rPr lang="it-IT" sz="4800" dirty="0" err="1" smtClean="0"/>
              <a:t>F</a:t>
            </a:r>
            <a:r>
              <a:rPr lang="it-IT" sz="4800" dirty="0" smtClean="0"/>
              <a:t>) o può essere parte di un percorso che metta  in luce la vita nel ghetto </a:t>
            </a:r>
            <a:r>
              <a:rPr lang="it-IT" sz="4800" i="1" dirty="0" smtClean="0">
                <a:hlinkClick r:id="rId2"/>
              </a:rPr>
              <a:t>Il pianista</a:t>
            </a:r>
            <a:r>
              <a:rPr lang="it-IT" sz="4800" dirty="0" smtClean="0"/>
              <a:t> (F+L), </a:t>
            </a:r>
            <a:r>
              <a:rPr lang="it-IT" sz="4800" i="1" dirty="0" smtClean="0"/>
              <a:t>Il diario di </a:t>
            </a:r>
            <a:r>
              <a:rPr lang="it-IT" sz="4800" i="1" dirty="0" err="1" smtClean="0"/>
              <a:t>Seriakov</a:t>
            </a:r>
            <a:r>
              <a:rPr lang="it-IT" sz="4800" dirty="0" smtClean="0"/>
              <a:t> (L), </a:t>
            </a:r>
            <a:r>
              <a:rPr lang="it-IT" sz="4800" i="1" dirty="0" smtClean="0"/>
              <a:t>Diario di Mary </a:t>
            </a:r>
            <a:r>
              <a:rPr lang="it-IT" sz="4800" i="1" dirty="0" err="1" smtClean="0"/>
              <a:t>Berg</a:t>
            </a:r>
            <a:r>
              <a:rPr lang="it-IT" sz="4800" dirty="0" smtClean="0"/>
              <a:t> (L), o le altre realtà dell’occupazione nazista come </a:t>
            </a:r>
            <a:r>
              <a:rPr lang="it-IT" sz="4800" i="1" dirty="0" smtClean="0">
                <a:hlinkClick r:id="rId3"/>
              </a:rPr>
              <a:t>Arrivederci ragazzi</a:t>
            </a:r>
            <a:r>
              <a:rPr lang="it-IT" sz="4800" dirty="0" smtClean="0"/>
              <a:t> (</a:t>
            </a:r>
            <a:r>
              <a:rPr lang="it-IT" sz="4800" dirty="0" err="1" smtClean="0"/>
              <a:t>F</a:t>
            </a:r>
            <a:r>
              <a:rPr lang="it-IT" sz="4800" dirty="0" smtClean="0"/>
              <a:t>)</a:t>
            </a:r>
          </a:p>
          <a:p>
            <a:r>
              <a:rPr lang="it-IT" sz="4800" dirty="0" smtClean="0"/>
              <a:t>Gli scritti pedagogici di </a:t>
            </a:r>
            <a:r>
              <a:rPr lang="it-IT" sz="4800" dirty="0" err="1" smtClean="0"/>
              <a:t>Korczak</a:t>
            </a:r>
            <a:r>
              <a:rPr lang="it-IT" sz="4800" dirty="0" smtClean="0"/>
              <a:t> sono disponibili anche in italiano e costituiscono una fonte interessantissima per lo sguardo lucido e originale sull’educazione dei ragazzi.</a:t>
            </a:r>
            <a:br>
              <a:rPr lang="it-IT" sz="4800" dirty="0" smtClean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Tullia Catalan (Università di Trieste)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264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458</Words>
  <Application>Microsoft Macintosh PowerPoint</Application>
  <PresentationFormat>Presentazione su schermo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L’uso dei film sulla Shoah nella didattica e nella celebrazione del Giorno della Memoria</vt:lpstr>
      <vt:lpstr>Domande</vt:lpstr>
      <vt:lpstr>Film, documentari e video come strumenti didattici</vt:lpstr>
      <vt:lpstr>Il processo Eichmann: due prodotti, due approcci diversi</vt:lpstr>
      <vt:lpstr>Fondazioni e associazioni italiane che si occupano di Shoah: i loro consigli</vt:lpstr>
      <vt:lpstr>CDEC e ANED</vt:lpstr>
      <vt:lpstr>Alcuni problemi</vt:lpstr>
      <vt:lpstr>Due schede a confronto: Dottor Korczak, ANED</vt:lpstr>
      <vt:lpstr>Dottor Korczak, scheda CDEC</vt:lpstr>
    </vt:vector>
  </TitlesOfParts>
  <Company>Università degli studi d i Trieste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L’uso dei film sulla Shoah nella didattica e nella celebrazione del Giorno della Memoria</dc:title>
  <dc:creator>Tullia Catalan</dc:creator>
  <cp:lastModifiedBy>Tullia Catalan</cp:lastModifiedBy>
  <cp:revision>23</cp:revision>
  <dcterms:created xsi:type="dcterms:W3CDTF">2016-11-12T15:16:36Z</dcterms:created>
  <dcterms:modified xsi:type="dcterms:W3CDTF">2020-12-09T17:01:10Z</dcterms:modified>
</cp:coreProperties>
</file>