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92" r:id="rId3"/>
  </p:sldMasterIdLst>
  <p:notesMasterIdLst>
    <p:notesMasterId r:id="rId12"/>
  </p:notesMasterIdLst>
  <p:sldIdLst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9208-F829-824D-8E99-656D2BECFA33}" type="datetimeFigureOut">
              <a:rPr lang="it-IT" smtClean="0"/>
              <a:t>09/12/20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7EB72-635C-C346-A80B-FA60343BEB8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A7A1B-4EA6-FF49-9F6D-BFE08F6A1DC2}" type="slidenum">
              <a:rPr lang="it-IT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801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688E-17EE-2D42-9DA3-E6E8EAC21A71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0D681E3-173D-B044-B8D6-DED454DE2E4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618A-9197-5C43-AF4A-3EA9713ABB8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49B57A-F585-9046-AF7D-0DF8B2B3037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CE3FBD9-8933-7D41-A91B-8015A2209072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45AF-1F38-454D-B8F5-FF01DF0E31D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9715-0D52-F947-A212-C3C74694AFB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688E-17EE-2D42-9DA3-E6E8EAC21A71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77E-6C08-534B-9CCD-5332F6896920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EFEF-97B5-484E-B77E-0AD5B7F39902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6E4-D176-1B4C-902E-D4950AE8A69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77E-6C08-534B-9CCD-5332F6896920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3D6B24A-0121-E943-9063-12DE03C7383E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4AA5F6A-166B-E140-A0AF-77E60CA62F84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85EC-6F74-A347-A4D9-524A9E87812F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5-9134-EF4F-A130-CB7586106AB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7FEBA8-C969-C84B-93F2-7E9CF4231BF0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0D681E3-173D-B044-B8D6-DED454DE2E4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618A-9197-5C43-AF4A-3EA9713ABB8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49B57A-F585-9046-AF7D-0DF8B2B3037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CE3FBD9-8933-7D41-A91B-8015A2209072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45AF-1F38-454D-B8F5-FF01DF0E31D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EFEF-97B5-484E-B77E-0AD5B7F39902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9715-0D52-F947-A212-C3C74694AFB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688E-17EE-2D42-9DA3-E6E8EAC21A71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677E-6C08-534B-9CCD-5332F6896920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EFEF-97B5-484E-B77E-0AD5B7F39902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6E4-D176-1B4C-902E-D4950AE8A69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3D6B24A-0121-E943-9063-12DE03C7383E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4AA5F6A-166B-E140-A0AF-77E60CA62F84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85EC-6F74-A347-A4D9-524A9E87812F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5-9134-EF4F-A130-CB7586106AB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7FEBA8-C969-C84B-93F2-7E9CF4231BF0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D06E4-D176-1B4C-902E-D4950AE8A69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0D681E3-173D-B044-B8D6-DED454DE2E4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618A-9197-5C43-AF4A-3EA9713ABB8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49B57A-F585-9046-AF7D-0DF8B2B3037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CE3FBD9-8933-7D41-A91B-8015A2209072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45AF-1F38-454D-B8F5-FF01DF0E31D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9715-0D52-F947-A212-C3C74694AFB9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3D6B24A-0121-E943-9063-12DE03C7383E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D4AA5F6A-166B-E140-A0AF-77E60CA62F84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85EC-6F74-A347-A4D9-524A9E87812F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BF65-9134-EF4F-A130-CB7586106AB3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97FEBA8-C969-C84B-93F2-7E9CF4231BF0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07CEC8BC-2073-7F43-8653-5CCAFD51189B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07CEC8BC-2073-7F43-8653-5CCAFD51189B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07CEC8BC-2073-7F43-8653-5CCAFD51189B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09/12/20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 defTabSz="914400"/>
              <a:t>‹n.›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latin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681430"/>
            <a:ext cx="8915400" cy="1353713"/>
          </a:xfrm>
        </p:spPr>
        <p:txBody>
          <a:bodyPr>
            <a:noAutofit/>
          </a:bodyPr>
          <a:lstStyle/>
          <a:p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Il giorno della memoria e la Shoah nella Public </a:t>
            </a:r>
            <a:r>
              <a:rPr lang="it-IT" sz="2800" b="1" dirty="0" err="1" smtClean="0"/>
              <a:t>History</a:t>
            </a:r>
            <a:r>
              <a:rPr lang="it-IT" sz="2800" dirty="0"/>
              <a:t> </a:t>
            </a:r>
            <a:r>
              <a:rPr lang="it-IT" sz="2800" dirty="0" smtClean="0"/>
              <a:t>(parte 1 </a:t>
            </a:r>
            <a:r>
              <a:rPr lang="mr-IN" sz="2800" dirty="0" smtClean="0"/>
              <a:t>–</a:t>
            </a:r>
            <a:r>
              <a:rPr lang="it-IT" sz="2800" dirty="0" smtClean="0"/>
              <a:t> in Europa) 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Tullia </a:t>
            </a:r>
            <a:r>
              <a:rPr lang="it-IT" dirty="0" err="1" smtClean="0"/>
              <a:t>Catalan</a:t>
            </a:r>
            <a:r>
              <a:rPr lang="it-IT" dirty="0" smtClean="0"/>
              <a:t> (</a:t>
            </a:r>
            <a:r>
              <a:rPr lang="it-IT" dirty="0" err="1" smtClean="0"/>
              <a:t>University</a:t>
            </a:r>
            <a:r>
              <a:rPr lang="it-IT" dirty="0" smtClean="0"/>
              <a:t> of Trieste- </a:t>
            </a:r>
            <a:r>
              <a:rPr lang="it-IT" dirty="0" err="1" smtClean="0"/>
              <a:t>Department</a:t>
            </a:r>
            <a:r>
              <a:rPr lang="it-IT" dirty="0" smtClean="0"/>
              <a:t> of </a:t>
            </a:r>
            <a:r>
              <a:rPr lang="it-IT" dirty="0" err="1" smtClean="0"/>
              <a:t>Humanities</a:t>
            </a:r>
            <a:r>
              <a:rPr lang="it-IT" dirty="0" smtClean="0"/>
              <a:t>)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408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memoria della Shoah in Europa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-92922" r="-92922"/>
          <a:stretch>
            <a:fillRect/>
          </a:stretch>
        </p:blipFill>
        <p:spPr>
          <a:xfrm>
            <a:off x="2152316" y="2315997"/>
            <a:ext cx="8190163" cy="3949866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02105" y="2794000"/>
            <a:ext cx="37465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b="1" dirty="0">
                <a:solidFill>
                  <a:prstClr val="black"/>
                </a:solidFill>
                <a:latin typeface="Century Gothic"/>
              </a:rPr>
              <a:t>A Parigi </a:t>
            </a:r>
            <a:r>
              <a:rPr lang="it-IT" dirty="0">
                <a:solidFill>
                  <a:prstClr val="black"/>
                </a:solidFill>
                <a:latin typeface="Century Gothic"/>
              </a:rPr>
              <a:t>nel 1953 venne posta la</a:t>
            </a:r>
          </a:p>
          <a:p>
            <a:pPr defTabSz="914400"/>
            <a:r>
              <a:rPr lang="it-IT" dirty="0">
                <a:solidFill>
                  <a:prstClr val="black"/>
                </a:solidFill>
                <a:latin typeface="Century Gothic"/>
              </a:rPr>
              <a:t>p</a:t>
            </a:r>
            <a:r>
              <a:rPr lang="it-IT" dirty="0">
                <a:solidFill>
                  <a:prstClr val="black"/>
                </a:solidFill>
                <a:latin typeface="Century Gothic"/>
              </a:rPr>
              <a:t>rima pietra del primo</a:t>
            </a:r>
          </a:p>
          <a:p>
            <a:pPr defTabSz="914400"/>
            <a:r>
              <a:rPr lang="it-IT" dirty="0">
                <a:solidFill>
                  <a:prstClr val="black"/>
                </a:solidFill>
                <a:latin typeface="Century Gothic"/>
              </a:rPr>
              <a:t>monumento dedicato agli</a:t>
            </a:r>
          </a:p>
          <a:p>
            <a:pPr defTabSz="914400"/>
            <a:r>
              <a:rPr lang="it-IT" dirty="0">
                <a:solidFill>
                  <a:prstClr val="black"/>
                </a:solidFill>
                <a:latin typeface="Century Gothic"/>
              </a:rPr>
              <a:t>Ebrei uccisi nella Shoah.</a:t>
            </a:r>
          </a:p>
          <a:p>
            <a:pPr defTabSz="914400"/>
            <a:r>
              <a:rPr lang="it-IT" dirty="0">
                <a:solidFill>
                  <a:prstClr val="black"/>
                </a:solidFill>
                <a:latin typeface="Century Gothic"/>
              </a:rPr>
              <a:t>Il monumento fu inaugurato</a:t>
            </a:r>
          </a:p>
          <a:p>
            <a:pPr defTabSz="914400"/>
            <a:r>
              <a:rPr lang="it-IT" dirty="0">
                <a:solidFill>
                  <a:prstClr val="black"/>
                </a:solidFill>
                <a:latin typeface="Century Gothic"/>
              </a:rPr>
              <a:t>nel 1956. </a:t>
            </a:r>
            <a:endParaRPr lang="it-IT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7776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Mémorial</a:t>
            </a:r>
            <a:r>
              <a:rPr lang="it-IT" dirty="0" smtClean="0"/>
              <a:t> de la Shoah oggi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3097" r="23097"/>
          <a:stretch>
            <a:fillRect/>
          </a:stretch>
        </p:blipFill>
        <p:spPr/>
      </p:pic>
      <p:pic>
        <p:nvPicPr>
          <p:cNvPr id="7" name="Segnaposto contenuto 6" descr="inauguration-memorial-shoah-2005-chirac-veil-720x45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858" b="-31858"/>
          <a:stretch>
            <a:fillRect/>
          </a:stretch>
        </p:blipFill>
        <p:spPr/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0796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Memoriale dei bambini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8961" r="8961"/>
          <a:stretch>
            <a:fillRect/>
          </a:stretch>
        </p:blipFill>
        <p:spPr/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2657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Memoriale di </a:t>
            </a:r>
            <a:r>
              <a:rPr lang="it-IT" dirty="0" err="1" smtClean="0"/>
              <a:t>Drancy</a:t>
            </a:r>
            <a:r>
              <a:rPr lang="it-IT" dirty="0" smtClean="0"/>
              <a:t> (2012)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5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0525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27789" y="6384409"/>
            <a:ext cx="342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t-IT" dirty="0">
                <a:solidFill>
                  <a:prstClr val="black"/>
                </a:solidFill>
                <a:latin typeface="Century Gothic"/>
              </a:rPr>
              <a:t>Campo di </a:t>
            </a:r>
            <a:r>
              <a:rPr lang="it-IT" dirty="0" err="1">
                <a:solidFill>
                  <a:prstClr val="black"/>
                </a:solidFill>
                <a:latin typeface="Century Gothic"/>
              </a:rPr>
              <a:t>Drancy</a:t>
            </a:r>
            <a:r>
              <a:rPr lang="it-IT" dirty="0">
                <a:solidFill>
                  <a:prstClr val="black"/>
                </a:solidFill>
                <a:latin typeface="Century Gothic"/>
              </a:rPr>
              <a:t> 1942-1944. </a:t>
            </a:r>
            <a:endParaRPr lang="it-IT" dirty="0">
              <a:solidFill>
                <a:prstClr val="black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21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Memoriale di </a:t>
            </a:r>
            <a:r>
              <a:rPr lang="it-IT" dirty="0" err="1" smtClean="0"/>
              <a:t>Drancy</a:t>
            </a:r>
            <a:r>
              <a:rPr lang="it-IT" dirty="0" smtClean="0"/>
              <a:t> (2012)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-27747" r="-27747"/>
          <a:stretch>
            <a:fillRect/>
          </a:stretch>
        </p:blipFill>
        <p:spPr>
          <a:xfrm>
            <a:off x="726740" y="2461878"/>
            <a:ext cx="7610476" cy="3670767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0529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Monumento del </a:t>
            </a:r>
            <a:r>
              <a:rPr lang="it-IT" dirty="0" err="1" smtClean="0"/>
              <a:t>Vel</a:t>
            </a:r>
            <a:r>
              <a:rPr lang="it-IT" dirty="0"/>
              <a:t> </a:t>
            </a:r>
            <a:r>
              <a:rPr lang="it-IT" dirty="0" smtClean="0"/>
              <a:t>d’</a:t>
            </a:r>
            <a:r>
              <a:rPr lang="it-IT" dirty="0" err="1" smtClean="0"/>
              <a:t>hiv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rcRect t="18098" b="18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89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Giornata della Memoria in Francia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La France a </a:t>
            </a:r>
            <a:r>
              <a:rPr lang="it-IT" dirty="0" err="1"/>
              <a:t>retenu</a:t>
            </a:r>
            <a:r>
              <a:rPr lang="it-IT" dirty="0"/>
              <a:t> la date </a:t>
            </a:r>
            <a:r>
              <a:rPr lang="it-IT" dirty="0" err="1"/>
              <a:t>du</a:t>
            </a:r>
            <a:r>
              <a:rPr lang="it-IT" dirty="0"/>
              <a:t> 27 </a:t>
            </a:r>
            <a:r>
              <a:rPr lang="it-IT" dirty="0" err="1"/>
              <a:t>janvier</a:t>
            </a:r>
            <a:r>
              <a:rPr lang="it-IT" dirty="0"/>
              <a:t>, </a:t>
            </a:r>
            <a:r>
              <a:rPr lang="it-IT" dirty="0" err="1"/>
              <a:t>anniversaire</a:t>
            </a:r>
            <a:r>
              <a:rPr lang="it-IT" dirty="0"/>
              <a:t> de la </a:t>
            </a:r>
            <a:r>
              <a:rPr lang="it-IT" dirty="0" err="1"/>
              <a:t>libération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camp d'Auschwitz, pour </a:t>
            </a:r>
            <a:r>
              <a:rPr lang="it-IT" dirty="0" err="1"/>
              <a:t>cette</a:t>
            </a:r>
            <a:r>
              <a:rPr lang="it-IT" dirty="0"/>
              <a:t> </a:t>
            </a:r>
            <a:r>
              <a:rPr lang="it-IT" dirty="0" err="1"/>
              <a:t>journée</a:t>
            </a:r>
            <a:r>
              <a:rPr lang="it-IT" dirty="0"/>
              <a:t> de la </a:t>
            </a:r>
            <a:r>
              <a:rPr lang="it-IT" dirty="0" err="1"/>
              <a:t>mémoire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>[...] </a:t>
            </a:r>
            <a:r>
              <a:rPr lang="it-IT" dirty="0" err="1"/>
              <a:t>Cette</a:t>
            </a:r>
            <a:r>
              <a:rPr lang="it-IT" dirty="0"/>
              <a:t> </a:t>
            </a:r>
            <a:r>
              <a:rPr lang="it-IT" dirty="0" err="1"/>
              <a:t>journée</a:t>
            </a:r>
            <a:r>
              <a:rPr lang="it-IT" dirty="0"/>
              <a:t> de la </a:t>
            </a:r>
            <a:r>
              <a:rPr lang="it-IT" dirty="0" err="1"/>
              <a:t>mémoire</a:t>
            </a:r>
            <a:r>
              <a:rPr lang="it-IT" dirty="0"/>
              <a:t> </a:t>
            </a:r>
            <a:r>
              <a:rPr lang="it-IT" dirty="0" err="1"/>
              <a:t>devra</a:t>
            </a:r>
            <a:r>
              <a:rPr lang="it-IT" dirty="0"/>
              <a:t> </a:t>
            </a:r>
            <a:r>
              <a:rPr lang="it-IT" dirty="0" err="1"/>
              <a:t>faire</a:t>
            </a:r>
            <a:r>
              <a:rPr lang="it-IT" dirty="0"/>
              <a:t> </a:t>
            </a:r>
            <a:r>
              <a:rPr lang="it-IT" dirty="0" err="1"/>
              <a:t>prendre</a:t>
            </a:r>
            <a:r>
              <a:rPr lang="it-IT" dirty="0"/>
              <a:t> </a:t>
            </a:r>
            <a:r>
              <a:rPr lang="it-IT" dirty="0" err="1"/>
              <a:t>conscience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le mal </a:t>
            </a:r>
            <a:r>
              <a:rPr lang="it-IT" dirty="0" err="1"/>
              <a:t>absolu</a:t>
            </a:r>
            <a:r>
              <a:rPr lang="it-IT" dirty="0"/>
              <a:t> </a:t>
            </a:r>
            <a:r>
              <a:rPr lang="it-IT" dirty="0" err="1"/>
              <a:t>existe</a:t>
            </a:r>
            <a:r>
              <a:rPr lang="it-IT" dirty="0"/>
              <a:t> et </a:t>
            </a:r>
            <a:r>
              <a:rPr lang="it-IT" dirty="0" err="1"/>
              <a:t>que</a:t>
            </a:r>
            <a:r>
              <a:rPr lang="it-IT" dirty="0"/>
              <a:t> le </a:t>
            </a:r>
            <a:r>
              <a:rPr lang="it-IT" dirty="0" err="1"/>
              <a:t>relativisme</a:t>
            </a:r>
            <a:r>
              <a:rPr lang="it-IT" dirty="0"/>
              <a:t> n’est </a:t>
            </a:r>
            <a:r>
              <a:rPr lang="it-IT" dirty="0" err="1"/>
              <a:t>pas</a:t>
            </a:r>
            <a:r>
              <a:rPr lang="it-IT" dirty="0"/>
              <a:t> </a:t>
            </a:r>
            <a:r>
              <a:rPr lang="it-IT" dirty="0" err="1"/>
              <a:t>compatible</a:t>
            </a:r>
            <a:r>
              <a:rPr lang="it-IT" dirty="0"/>
              <a:t> </a:t>
            </a:r>
            <a:r>
              <a:rPr lang="it-IT" dirty="0" err="1"/>
              <a:t>avec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valeurs</a:t>
            </a:r>
            <a:r>
              <a:rPr lang="it-IT" dirty="0"/>
              <a:t> de la </a:t>
            </a:r>
            <a:r>
              <a:rPr lang="it-IT" dirty="0" err="1"/>
              <a:t>République</a:t>
            </a:r>
            <a:r>
              <a:rPr lang="it-IT" dirty="0"/>
              <a:t>. En </a:t>
            </a:r>
            <a:r>
              <a:rPr lang="it-IT" dirty="0" err="1"/>
              <a:t>même</a:t>
            </a:r>
            <a:r>
              <a:rPr lang="it-IT" dirty="0"/>
              <a:t> </a:t>
            </a:r>
            <a:r>
              <a:rPr lang="it-IT" dirty="0" err="1"/>
              <a:t>temps</a:t>
            </a:r>
            <a:r>
              <a:rPr lang="it-IT" dirty="0"/>
              <a:t>, il </a:t>
            </a:r>
            <a:r>
              <a:rPr lang="it-IT" dirty="0" err="1"/>
              <a:t>faut</a:t>
            </a:r>
            <a:r>
              <a:rPr lang="it-IT" dirty="0"/>
              <a:t> </a:t>
            </a:r>
            <a:r>
              <a:rPr lang="it-IT" dirty="0" err="1"/>
              <a:t>montrer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l’</a:t>
            </a:r>
            <a:r>
              <a:rPr lang="it-IT" dirty="0" err="1"/>
              <a:t>horreur</a:t>
            </a:r>
            <a:r>
              <a:rPr lang="it-IT" dirty="0"/>
              <a:t> s’</a:t>
            </a:r>
            <a:r>
              <a:rPr lang="it-IT" dirty="0" err="1"/>
              <a:t>inscrit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une histoire </a:t>
            </a:r>
            <a:r>
              <a:rPr lang="it-IT" dirty="0" err="1"/>
              <a:t>qu’il</a:t>
            </a:r>
            <a:r>
              <a:rPr lang="it-IT" dirty="0"/>
              <a:t> </a:t>
            </a:r>
            <a:r>
              <a:rPr lang="it-IT" dirty="0" err="1"/>
              <a:t>convient</a:t>
            </a:r>
            <a:r>
              <a:rPr lang="it-IT" dirty="0"/>
              <a:t> d’</a:t>
            </a:r>
            <a:r>
              <a:rPr lang="it-IT" dirty="0" err="1"/>
              <a:t>approcher</a:t>
            </a:r>
            <a:r>
              <a:rPr lang="it-IT" dirty="0"/>
              <a:t> </a:t>
            </a:r>
            <a:r>
              <a:rPr lang="it-IT" dirty="0" err="1"/>
              <a:t>avec</a:t>
            </a:r>
            <a:r>
              <a:rPr lang="it-IT" dirty="0"/>
              <a:t> </a:t>
            </a:r>
            <a:r>
              <a:rPr lang="it-IT" dirty="0" err="1"/>
              <a:t>méthode</a:t>
            </a:r>
            <a:r>
              <a:rPr lang="it-IT" dirty="0"/>
              <a:t>, sans </a:t>
            </a:r>
            <a:r>
              <a:rPr lang="it-IT" dirty="0" err="1"/>
              <a:t>dérive</a:t>
            </a:r>
            <a:r>
              <a:rPr lang="it-IT" dirty="0"/>
              <a:t> ni </a:t>
            </a:r>
            <a:r>
              <a:rPr lang="it-IT" dirty="0" err="1"/>
              <a:t>erreur</a:t>
            </a:r>
            <a:r>
              <a:rPr lang="it-IT" dirty="0"/>
              <a:t>. </a:t>
            </a:r>
            <a:r>
              <a:rPr lang="it-IT" b="1" dirty="0" err="1"/>
              <a:t>Ainsi</a:t>
            </a:r>
            <a:r>
              <a:rPr lang="it-IT" b="1" dirty="0"/>
              <a:t> </a:t>
            </a:r>
            <a:r>
              <a:rPr lang="it-IT" b="1" dirty="0" err="1"/>
              <a:t>appartient</a:t>
            </a:r>
            <a:r>
              <a:rPr lang="it-IT" b="1" dirty="0"/>
              <a:t>-il à </a:t>
            </a:r>
            <a:r>
              <a:rPr lang="it-IT" b="1" dirty="0" err="1"/>
              <a:t>notre</a:t>
            </a:r>
            <a:r>
              <a:rPr lang="it-IT" b="1" dirty="0"/>
              <a:t> </a:t>
            </a:r>
            <a:r>
              <a:rPr lang="it-IT" b="1" dirty="0" err="1"/>
              <a:t>institution</a:t>
            </a:r>
            <a:r>
              <a:rPr lang="it-IT" b="1" dirty="0"/>
              <a:t> de </a:t>
            </a:r>
            <a:r>
              <a:rPr lang="it-IT" b="1" dirty="0" err="1"/>
              <a:t>faire</a:t>
            </a:r>
            <a:r>
              <a:rPr lang="it-IT" b="1" dirty="0"/>
              <a:t> </a:t>
            </a:r>
            <a:r>
              <a:rPr lang="it-IT" b="1" dirty="0" err="1"/>
              <a:t>réfléchir</a:t>
            </a:r>
            <a:r>
              <a:rPr lang="it-IT" b="1" dirty="0"/>
              <a:t> </a:t>
            </a:r>
            <a:r>
              <a:rPr lang="it-IT" b="1" dirty="0" err="1"/>
              <a:t>les</a:t>
            </a:r>
            <a:r>
              <a:rPr lang="it-IT" b="1" dirty="0"/>
              <a:t> </a:t>
            </a:r>
            <a:r>
              <a:rPr lang="it-IT" b="1" dirty="0" err="1"/>
              <a:t>élèves</a:t>
            </a:r>
            <a:r>
              <a:rPr lang="it-IT" b="1" dirty="0"/>
              <a:t> à l’Europe </a:t>
            </a:r>
            <a:r>
              <a:rPr lang="it-IT" b="1" dirty="0" err="1"/>
              <a:t>du</a:t>
            </a:r>
            <a:r>
              <a:rPr lang="it-IT" b="1" dirty="0"/>
              <a:t> </a:t>
            </a:r>
            <a:r>
              <a:rPr lang="it-IT" b="1" dirty="0" err="1"/>
              <a:t>XXème</a:t>
            </a:r>
            <a:r>
              <a:rPr lang="it-IT" b="1" dirty="0"/>
              <a:t> </a:t>
            </a:r>
            <a:r>
              <a:rPr lang="it-IT" b="1" dirty="0" err="1"/>
              <a:t>siècle</a:t>
            </a:r>
            <a:r>
              <a:rPr lang="it-IT" b="1" dirty="0"/>
              <a:t>, </a:t>
            </a:r>
            <a:r>
              <a:rPr lang="it-IT" b="1" dirty="0" err="1"/>
              <a:t>avec</a:t>
            </a:r>
            <a:r>
              <a:rPr lang="it-IT" b="1" dirty="0"/>
              <a:t> </a:t>
            </a:r>
            <a:r>
              <a:rPr lang="it-IT" b="1" dirty="0" err="1"/>
              <a:t>ses</a:t>
            </a:r>
            <a:r>
              <a:rPr lang="it-IT" b="1" dirty="0"/>
              <a:t> </a:t>
            </a:r>
            <a:r>
              <a:rPr lang="it-IT" b="1" dirty="0" err="1"/>
              <a:t>guerres</a:t>
            </a:r>
            <a:r>
              <a:rPr lang="it-IT" b="1" dirty="0"/>
              <a:t> et </a:t>
            </a:r>
            <a:r>
              <a:rPr lang="it-IT" b="1" dirty="0" err="1"/>
              <a:t>ses</a:t>
            </a:r>
            <a:r>
              <a:rPr lang="it-IT" b="1" dirty="0"/>
              <a:t> </a:t>
            </a:r>
            <a:r>
              <a:rPr lang="it-IT" b="1" dirty="0" err="1"/>
              <a:t>tragédies</a:t>
            </a:r>
            <a:r>
              <a:rPr lang="it-IT" b="1" dirty="0"/>
              <a:t>, mais </a:t>
            </a:r>
            <a:r>
              <a:rPr lang="it-IT" b="1" dirty="0" err="1"/>
              <a:t>aussi</a:t>
            </a:r>
            <a:r>
              <a:rPr lang="it-IT" b="1" dirty="0"/>
              <a:t> à </a:t>
            </a:r>
            <a:r>
              <a:rPr lang="it-IT" b="1" dirty="0" err="1"/>
              <a:t>ses</a:t>
            </a:r>
            <a:r>
              <a:rPr lang="it-IT" b="1" dirty="0"/>
              <a:t> </a:t>
            </a:r>
            <a:r>
              <a:rPr lang="it-IT" b="1" dirty="0" err="1"/>
              <a:t>tentatives</a:t>
            </a:r>
            <a:r>
              <a:rPr lang="it-IT" b="1" dirty="0"/>
              <a:t> de </a:t>
            </a:r>
            <a:r>
              <a:rPr lang="it-IT" b="1" dirty="0" err="1"/>
              <a:t>synthèse</a:t>
            </a:r>
            <a:r>
              <a:rPr lang="it-IT" b="1" dirty="0"/>
              <a:t> </a:t>
            </a:r>
            <a:r>
              <a:rPr lang="it-IT" b="1" dirty="0" err="1"/>
              <a:t>autour</a:t>
            </a:r>
            <a:r>
              <a:rPr lang="it-IT" b="1" dirty="0"/>
              <a:t> </a:t>
            </a:r>
            <a:r>
              <a:rPr lang="it-IT" b="1" dirty="0" err="1"/>
              <a:t>des</a:t>
            </a:r>
            <a:r>
              <a:rPr lang="it-IT" b="1" dirty="0"/>
              <a:t> </a:t>
            </a:r>
            <a:r>
              <a:rPr lang="it-IT" b="1" dirty="0" err="1"/>
              <a:t>valeurs</a:t>
            </a:r>
            <a:r>
              <a:rPr lang="it-IT" b="1" dirty="0"/>
              <a:t> </a:t>
            </a:r>
            <a:r>
              <a:rPr lang="it-IT" b="1" dirty="0" err="1"/>
              <a:t>des</a:t>
            </a:r>
            <a:r>
              <a:rPr lang="it-IT" b="1" dirty="0"/>
              <a:t> </a:t>
            </a:r>
            <a:r>
              <a:rPr lang="it-IT" b="1" dirty="0" err="1"/>
              <a:t>droits</a:t>
            </a:r>
            <a:r>
              <a:rPr lang="it-IT" b="1" dirty="0"/>
              <a:t> de l’</a:t>
            </a:r>
            <a:r>
              <a:rPr lang="it-IT" b="1" dirty="0" err="1"/>
              <a:t>homme</a:t>
            </a:r>
            <a:r>
              <a:rPr lang="it-IT" b="1" dirty="0"/>
              <a:t> et à sa marche </a:t>
            </a:r>
            <a:r>
              <a:rPr lang="it-IT" b="1" dirty="0" err="1"/>
              <a:t>vers</a:t>
            </a:r>
            <a:r>
              <a:rPr lang="it-IT" b="1" dirty="0"/>
              <a:t> l’</a:t>
            </a:r>
            <a:r>
              <a:rPr lang="it-IT" b="1" dirty="0" err="1"/>
              <a:t>unité</a:t>
            </a:r>
            <a:r>
              <a:rPr lang="it-IT" b="1" dirty="0"/>
              <a:t>. </a:t>
            </a:r>
            <a:r>
              <a:rPr lang="it-IT" dirty="0"/>
              <a:t>Il est nécessaire de </a:t>
            </a:r>
            <a:r>
              <a:rPr lang="it-IT" dirty="0" err="1"/>
              <a:t>montrer</a:t>
            </a:r>
            <a:r>
              <a:rPr lang="it-IT" dirty="0"/>
              <a:t> </a:t>
            </a:r>
            <a:r>
              <a:rPr lang="it-IT" dirty="0" err="1"/>
              <a:t>aux</a:t>
            </a:r>
            <a:r>
              <a:rPr lang="it-IT" dirty="0"/>
              <a:t> </a:t>
            </a:r>
            <a:r>
              <a:rPr lang="it-IT" dirty="0" err="1"/>
              <a:t>jeunes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ces</a:t>
            </a:r>
            <a:r>
              <a:rPr lang="it-IT" dirty="0"/>
              <a:t> </a:t>
            </a:r>
            <a:r>
              <a:rPr lang="it-IT" dirty="0" err="1"/>
              <a:t>valeurs</a:t>
            </a:r>
            <a:r>
              <a:rPr lang="it-IT" dirty="0"/>
              <a:t> ne </a:t>
            </a:r>
            <a:r>
              <a:rPr lang="it-IT" dirty="0" err="1"/>
              <a:t>sont</a:t>
            </a:r>
            <a:r>
              <a:rPr lang="it-IT" dirty="0"/>
              <a:t> </a:t>
            </a:r>
            <a:r>
              <a:rPr lang="it-IT" dirty="0" err="1"/>
              <a:t>pas</a:t>
            </a:r>
            <a:r>
              <a:rPr lang="it-IT" dirty="0"/>
              <a:t> de </a:t>
            </a:r>
            <a:r>
              <a:rPr lang="it-IT" dirty="0" err="1"/>
              <a:t>simples</a:t>
            </a:r>
            <a:r>
              <a:rPr lang="it-IT" dirty="0"/>
              <a:t> </a:t>
            </a:r>
            <a:r>
              <a:rPr lang="it-IT" dirty="0" err="1"/>
              <a:t>mots</a:t>
            </a:r>
            <a:r>
              <a:rPr lang="it-IT" dirty="0"/>
              <a:t>. </a:t>
            </a:r>
            <a:r>
              <a:rPr lang="it-IT" dirty="0" err="1"/>
              <a:t>Leur</a:t>
            </a:r>
            <a:r>
              <a:rPr lang="it-IT" dirty="0"/>
              <a:t> </a:t>
            </a:r>
            <a:r>
              <a:rPr lang="it-IT" dirty="0" err="1"/>
              <a:t>respect</a:t>
            </a:r>
            <a:r>
              <a:rPr lang="it-IT" dirty="0"/>
              <a:t> </a:t>
            </a:r>
            <a:r>
              <a:rPr lang="it-IT" dirty="0" err="1"/>
              <a:t>dans</a:t>
            </a:r>
            <a:r>
              <a:rPr lang="it-IT" dirty="0"/>
              <a:t> </a:t>
            </a:r>
            <a:r>
              <a:rPr lang="it-IT" dirty="0" err="1"/>
              <a:t>tous</a:t>
            </a:r>
            <a:r>
              <a:rPr lang="it-IT" dirty="0"/>
              <a:t>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pays</a:t>
            </a:r>
            <a:r>
              <a:rPr lang="it-IT" dirty="0"/>
              <a:t> </a:t>
            </a:r>
            <a:r>
              <a:rPr lang="it-IT" dirty="0" err="1"/>
              <a:t>du</a:t>
            </a:r>
            <a:r>
              <a:rPr lang="it-IT" dirty="0"/>
              <a:t> monde est </a:t>
            </a:r>
            <a:r>
              <a:rPr lang="it-IT" dirty="0" err="1"/>
              <a:t>fondamental</a:t>
            </a:r>
            <a:r>
              <a:rPr lang="it-IT" dirty="0"/>
              <a:t> et </a:t>
            </a:r>
            <a:r>
              <a:rPr lang="it-IT" dirty="0" err="1"/>
              <a:t>nécessite</a:t>
            </a:r>
            <a:r>
              <a:rPr lang="it-IT" dirty="0"/>
              <a:t> de la part de </a:t>
            </a:r>
            <a:r>
              <a:rPr lang="it-IT" dirty="0" err="1"/>
              <a:t>chacun</a:t>
            </a:r>
            <a:r>
              <a:rPr lang="it-IT" dirty="0"/>
              <a:t> d’</a:t>
            </a:r>
            <a:r>
              <a:rPr lang="it-IT" dirty="0" err="1"/>
              <a:t>être</a:t>
            </a:r>
            <a:r>
              <a:rPr lang="it-IT" dirty="0"/>
              <a:t> </a:t>
            </a:r>
            <a:r>
              <a:rPr lang="it-IT" dirty="0" err="1"/>
              <a:t>attentif</a:t>
            </a:r>
            <a:r>
              <a:rPr lang="it-IT" dirty="0"/>
              <a:t> à ce qui </a:t>
            </a:r>
            <a:r>
              <a:rPr lang="it-IT" dirty="0" err="1"/>
              <a:t>menace</a:t>
            </a:r>
            <a:r>
              <a:rPr lang="it-IT" dirty="0"/>
              <a:t> </a:t>
            </a:r>
            <a:r>
              <a:rPr lang="it-IT" dirty="0" err="1"/>
              <a:t>ces</a:t>
            </a:r>
            <a:r>
              <a:rPr lang="it-IT" dirty="0"/>
              <a:t> </a:t>
            </a:r>
            <a:r>
              <a:rPr lang="it-IT" dirty="0" err="1"/>
              <a:t>valeurs</a:t>
            </a:r>
            <a:r>
              <a:rPr lang="it-IT" dirty="0"/>
              <a:t> et </a:t>
            </a:r>
            <a:r>
              <a:rPr lang="it-IT" dirty="0" err="1"/>
              <a:t>actif</a:t>
            </a:r>
            <a:r>
              <a:rPr lang="it-IT" dirty="0"/>
              <a:t> pour 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défendre</a:t>
            </a:r>
            <a:r>
              <a:rPr lang="it-IT" dirty="0"/>
              <a:t>."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Tullia Catalan (University of Trieste)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370986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175</Words>
  <Application>Microsoft Macintosh PowerPoint</Application>
  <PresentationFormat>Presentazione su schermo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8</vt:i4>
      </vt:variant>
    </vt:vector>
  </HeadingPairs>
  <TitlesOfParts>
    <vt:vector size="11" baseType="lpstr">
      <vt:lpstr>Percezione</vt:lpstr>
      <vt:lpstr>1_Percezione</vt:lpstr>
      <vt:lpstr>2_Percezione</vt:lpstr>
      <vt:lpstr> Il giorno della memoria e la Shoah nella Public History (parte 1 – in Europa) </vt:lpstr>
      <vt:lpstr>La memoria della Shoah in Europa</vt:lpstr>
      <vt:lpstr>Il Mémorial de la Shoah oggi</vt:lpstr>
      <vt:lpstr>Il Memoriale dei bambini</vt:lpstr>
      <vt:lpstr>Il Memoriale di Drancy (2012)</vt:lpstr>
      <vt:lpstr>Il Memoriale di Drancy (2012)</vt:lpstr>
      <vt:lpstr>Il Monumento del Vel d’hiv</vt:lpstr>
      <vt:lpstr>La Giornata della Memoria in Francia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Il giorno della memoria e la Shoah nella Public History (parte 1 – in Europa) </dc:title>
  <dc:creator>Tullia Catalan</dc:creator>
  <cp:lastModifiedBy>Tullia Catalan</cp:lastModifiedBy>
  <cp:revision>2</cp:revision>
  <dcterms:created xsi:type="dcterms:W3CDTF">2020-12-09T17:31:59Z</dcterms:created>
  <dcterms:modified xsi:type="dcterms:W3CDTF">2020-12-09T17:35:00Z</dcterms:modified>
</cp:coreProperties>
</file>