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A2F8"/>
    <a:srgbClr val="FE9C9E"/>
    <a:srgbClr val="EEF6A4"/>
    <a:srgbClr val="F8AAA2"/>
    <a:srgbClr val="AFC2EB"/>
    <a:srgbClr val="66FFCC"/>
    <a:srgbClr val="EEF329"/>
    <a:srgbClr val="ECAEE5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2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984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863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1800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486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1581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024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022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9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79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138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91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44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55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35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692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863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AAAC2-E9E5-4737-9B0C-ED8CA6199380}" type="datetimeFigureOut">
              <a:rPr lang="it-IT" smtClean="0"/>
              <a:t>01/12/2020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86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B80022-592E-46F8-8E51-D76F79EF98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Le differenze di genere</a:t>
            </a:r>
          </a:p>
        </p:txBody>
      </p:sp>
    </p:spTree>
    <p:extLst>
      <p:ext uri="{BB962C8B-B14F-4D97-AF65-F5344CB8AC3E}">
        <p14:creationId xmlns:p14="http://schemas.microsoft.com/office/powerpoint/2010/main" val="301323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640080"/>
            <a:ext cx="11061575" cy="5969725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La debolezza del lavoro femminile è imputabile </a:t>
            </a:r>
            <a:r>
              <a:rPr lang="it-IT" sz="2400" b="1" dirty="0">
                <a:solidFill>
                  <a:srgbClr val="FF0000"/>
                </a:solidFill>
              </a:rPr>
              <a:t>all’ineguale distribuzione delle responsabilità familiari</a:t>
            </a:r>
            <a:r>
              <a:rPr lang="it-IT" sz="2400" dirty="0"/>
              <a:t>, così come alla </a:t>
            </a:r>
            <a:r>
              <a:rPr lang="it-IT" sz="2400" b="1" dirty="0">
                <a:solidFill>
                  <a:srgbClr val="FF0000"/>
                </a:solidFill>
              </a:rPr>
              <a:t>mancanza di servizi di sostegno all’attività di cura nella famiglia.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La donna risulta più facilmente vulnerabile </a:t>
            </a:r>
            <a:r>
              <a:rPr lang="it-IT" sz="2400" dirty="0"/>
              <a:t>e soggetta a situazioni di priorità nei licenziamenti, di ritardo nelle assunzioni, di declassamento nelle mansioni e nelle posizioni professionali, nonché a essere occupata frequentemente in situazioni senza adeguata copertura previdenziale (lavoro nero).</a:t>
            </a:r>
          </a:p>
          <a:p>
            <a:pPr marL="0" indent="0" algn="ctr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La politica</a:t>
            </a:r>
          </a:p>
          <a:p>
            <a:pPr marL="0" indent="0" algn="just">
              <a:buNone/>
            </a:pPr>
            <a:r>
              <a:rPr lang="it-IT" sz="2400" dirty="0"/>
              <a:t>Nel corso dell’ultimo secolo le diseguaglianze di genere sono diminuite anche nel campo della politica.</a:t>
            </a:r>
          </a:p>
          <a:p>
            <a:pPr marL="0" indent="0" algn="just">
              <a:buNone/>
            </a:pPr>
            <a:r>
              <a:rPr lang="it-IT" sz="2400" dirty="0"/>
              <a:t>In quasi tutti gli stati del mondo le donne hanno ottenuto il </a:t>
            </a:r>
            <a:r>
              <a:rPr lang="it-IT" sz="2400" b="1" dirty="0">
                <a:solidFill>
                  <a:srgbClr val="FF0000"/>
                </a:solidFill>
              </a:rPr>
              <a:t>diritto al voto</a:t>
            </a:r>
            <a:r>
              <a:rPr lang="it-IT" sz="2400" dirty="0"/>
              <a:t>.</a:t>
            </a:r>
          </a:p>
          <a:p>
            <a:pPr marL="0" indent="0" algn="just">
              <a:buNone/>
            </a:pPr>
            <a:r>
              <a:rPr lang="it-IT" sz="2400" dirty="0"/>
              <a:t>In molti paesi il </a:t>
            </a:r>
            <a:r>
              <a:rPr lang="it-IT" sz="2400" b="1" dirty="0">
                <a:solidFill>
                  <a:srgbClr val="FF0000"/>
                </a:solidFill>
              </a:rPr>
              <a:t>tasso di partecipazione dell’elettorato femminile ha </a:t>
            </a:r>
            <a:r>
              <a:rPr lang="it-IT" sz="2400" dirty="0"/>
              <a:t>raggiunto o addirittura </a:t>
            </a:r>
            <a:r>
              <a:rPr lang="it-IT" sz="2400" b="1" dirty="0">
                <a:solidFill>
                  <a:srgbClr val="FF0000"/>
                </a:solidFill>
              </a:rPr>
              <a:t>superato quello maschile</a:t>
            </a:r>
            <a:r>
              <a:rPr lang="it-IT" sz="2400" dirty="0"/>
              <a:t>.</a:t>
            </a:r>
          </a:p>
          <a:p>
            <a:pPr marL="0" indent="0" algn="just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702010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457200"/>
            <a:ext cx="11364220" cy="5956663"/>
          </a:xfrm>
          <a:solidFill>
            <a:srgbClr val="EEF329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/>
              <a:t>Anche nelle altre forme di partecipazione politica le differenze di genere sono diminuite.</a:t>
            </a:r>
          </a:p>
          <a:p>
            <a:pPr marL="0" indent="0" algn="just">
              <a:buNone/>
            </a:pPr>
            <a:r>
              <a:rPr lang="it-IT" sz="2200" dirty="0"/>
              <a:t>Nonostante ciò le donne sono </a:t>
            </a:r>
            <a:r>
              <a:rPr lang="it-IT" sz="2200" b="1" dirty="0">
                <a:solidFill>
                  <a:srgbClr val="FF0000"/>
                </a:solidFill>
              </a:rPr>
              <a:t>sottorappresentate ai vertici delle organizzazioni e delle istituzioni politiche</a:t>
            </a:r>
            <a:r>
              <a:rPr lang="it-IT" sz="2200" dirty="0"/>
              <a:t>. E’ ridotta la percentuale di donne elette nei parlamenti.</a:t>
            </a:r>
          </a:p>
          <a:p>
            <a:pPr marL="0" indent="0" algn="ctr">
              <a:buNone/>
            </a:pPr>
            <a:r>
              <a:rPr lang="it-IT" sz="2200" b="1" u="sng" dirty="0">
                <a:solidFill>
                  <a:srgbClr val="FF0000"/>
                </a:solidFill>
              </a:rPr>
              <a:t>L’istruzione</a:t>
            </a:r>
          </a:p>
          <a:p>
            <a:pPr marL="0" indent="0" algn="just">
              <a:buNone/>
            </a:pPr>
            <a:r>
              <a:rPr lang="it-IT" sz="2200" dirty="0"/>
              <a:t>Dal Secondo Dopoguerra a oggi, </a:t>
            </a:r>
            <a:r>
              <a:rPr lang="it-IT" sz="2200" b="1" dirty="0">
                <a:solidFill>
                  <a:srgbClr val="FF0000"/>
                </a:solidFill>
              </a:rPr>
              <a:t>l’istruzione secondaria superiore in Italia </a:t>
            </a:r>
            <a:r>
              <a:rPr lang="it-IT" sz="2200" dirty="0"/>
              <a:t>vede un </a:t>
            </a:r>
            <a:r>
              <a:rPr lang="it-IT" sz="2200" b="1" dirty="0">
                <a:solidFill>
                  <a:srgbClr val="FF0000"/>
                </a:solidFill>
              </a:rPr>
              <a:t>aumento massiccio della presenza femminile.</a:t>
            </a:r>
          </a:p>
          <a:p>
            <a:pPr marL="0" indent="0" algn="just">
              <a:buNone/>
            </a:pPr>
            <a:r>
              <a:rPr lang="it-IT" sz="2200" dirty="0"/>
              <a:t>A tale aumento non ha però corrisposto un cambiamento dei modelli di scolarità per cui la presenza femminile continua a essere preponderante negli istituti magistrali e negli istituti tecnici commerciali.</a:t>
            </a:r>
          </a:p>
          <a:p>
            <a:pPr marL="0" indent="0" algn="just">
              <a:buNone/>
            </a:pPr>
            <a:r>
              <a:rPr lang="it-IT" sz="2200" dirty="0"/>
              <a:t>Anche nell’università si registra un aumento massiccio della presenza femminile, anche se la loro presenza nei corsi a contenuto professionale più «forte» (chimica, ingegneria, medicina) è decisamente minoritaria.</a:t>
            </a:r>
          </a:p>
          <a:p>
            <a:pPr marL="0" indent="0" algn="just">
              <a:buNone/>
            </a:pPr>
            <a:r>
              <a:rPr lang="it-IT" sz="2200" dirty="0"/>
              <a:t>La percentuale di donne rispetto a quella maschile è nettamente preponderante nei corsi di lettere, pedagogia, servizio sociale.</a:t>
            </a:r>
          </a:p>
          <a:p>
            <a:pPr marL="0" indent="0" algn="just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394890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300446"/>
            <a:ext cx="11061575" cy="6126480"/>
          </a:xfrm>
          <a:solidFill>
            <a:srgbClr val="66FFCC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dirty="0"/>
              <a:t>Gli sbocchi occupazionali sono quelli dell’insegnamento e il lavoro impiegatizio.</a:t>
            </a:r>
          </a:p>
          <a:p>
            <a:pPr marL="0" indent="0" algn="just">
              <a:buNone/>
            </a:pPr>
            <a:r>
              <a:rPr lang="it-IT" sz="2000" dirty="0"/>
              <a:t>In anni più recenti i dati forniscono indicazioni di segno opposto.</a:t>
            </a:r>
          </a:p>
          <a:p>
            <a:pPr marL="0" indent="0" algn="just">
              <a:buNone/>
            </a:pPr>
            <a:r>
              <a:rPr lang="it-IT" sz="2000" dirty="0"/>
              <a:t>Vi è un accesso maggiore delle donne ai licei, Relativamente all’università , si registra un aumento delle iscrizioni ai corsi di laurea tradizionalmente di accesso maschile, quali medicina, giurisprudenza, economia, chimica e architettura.</a:t>
            </a:r>
          </a:p>
          <a:p>
            <a:pPr marL="0" indent="0" algn="ctr">
              <a:buNone/>
            </a:pPr>
            <a:r>
              <a:rPr lang="it-IT" sz="2000" b="1" u="sng" dirty="0">
                <a:solidFill>
                  <a:srgbClr val="FF0000"/>
                </a:solidFill>
              </a:rPr>
              <a:t>Genere e salute</a:t>
            </a:r>
          </a:p>
          <a:p>
            <a:pPr marL="0" indent="0" algn="just">
              <a:buNone/>
            </a:pPr>
            <a:r>
              <a:rPr lang="it-IT" sz="2000" dirty="0"/>
              <a:t>In Italia oggi la vita media degli uomini dura cinque anni meno di quella delle donne (vita media maschile 80,8, vita media femminile 85,2).</a:t>
            </a:r>
          </a:p>
          <a:p>
            <a:pPr marL="0" indent="0" algn="just">
              <a:buNone/>
            </a:pPr>
            <a:r>
              <a:rPr lang="it-IT" sz="2000" dirty="0"/>
              <a:t>Lo stesso avviene in Francia, Germania, Regno Unito, Svezia e un po’ in tutti i paesi sviluppati.</a:t>
            </a:r>
          </a:p>
          <a:p>
            <a:pPr marL="0" indent="0" algn="just">
              <a:buNone/>
            </a:pPr>
            <a:r>
              <a:rPr lang="it-IT" sz="2000" b="1" dirty="0">
                <a:solidFill>
                  <a:srgbClr val="FF0000"/>
                </a:solidFill>
              </a:rPr>
              <a:t>Perché la vita delle donne dura di più di quella degli uomini?</a:t>
            </a:r>
          </a:p>
          <a:p>
            <a:pPr marL="0" indent="0" algn="just">
              <a:buNone/>
            </a:pPr>
            <a:r>
              <a:rPr lang="it-IT" sz="2000" b="1" u="sng" dirty="0">
                <a:solidFill>
                  <a:srgbClr val="FF0000"/>
                </a:solidFill>
              </a:rPr>
              <a:t>Fattori biologici</a:t>
            </a:r>
          </a:p>
          <a:p>
            <a:pPr marL="0" indent="0" algn="just">
              <a:buNone/>
            </a:pPr>
            <a:r>
              <a:rPr lang="it-IT" sz="2000" dirty="0"/>
              <a:t>Il rapporto dei sessi alla nascita è superiore a 100. Per ogni 100 femmine vengono al mondo 105 maschi.</a:t>
            </a:r>
          </a:p>
          <a:p>
            <a:pPr marL="0" indent="0" algn="just">
              <a:buNone/>
            </a:pPr>
            <a:r>
              <a:rPr lang="it-IT" sz="2000" dirty="0"/>
              <a:t>Le donne corrono meno rischi di malattie degli uomini. L’estrogeno, cioè l’ormone femminile, protegge contro le malattie cardiache. Le donne hanno un sistema immunitario più forte di quello degli uomini</a:t>
            </a:r>
          </a:p>
          <a:p>
            <a:pPr marL="0" indent="0" algn="just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173454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418011"/>
            <a:ext cx="11416472" cy="5982789"/>
          </a:xfrm>
          <a:solidFill>
            <a:srgbClr val="F8AAA2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u="sng" dirty="0">
                <a:solidFill>
                  <a:srgbClr val="FF0000"/>
                </a:solidFill>
              </a:rPr>
              <a:t>Fattori ambientali e sociali</a:t>
            </a:r>
          </a:p>
          <a:p>
            <a:pPr marL="0" indent="0" algn="just">
              <a:buNone/>
            </a:pPr>
            <a:r>
              <a:rPr lang="it-IT" sz="2000" dirty="0"/>
              <a:t>I fattori biologici sono importanti ma lo sono altrettanto i fattori ambientali e sociali.</a:t>
            </a:r>
          </a:p>
          <a:p>
            <a:pPr marL="0" indent="0" algn="just">
              <a:buNone/>
            </a:pPr>
            <a:r>
              <a:rPr lang="it-IT" sz="2000" dirty="0"/>
              <a:t>All’inizio del XX secolo, la differenza tra uomini e donne nella durata della vita media era solo di due anni e che da allora è progressivamente aumentata.</a:t>
            </a:r>
          </a:p>
          <a:p>
            <a:pPr marL="0" indent="0" algn="just">
              <a:buNone/>
            </a:pPr>
            <a:r>
              <a:rPr lang="it-IT" sz="2000" dirty="0"/>
              <a:t>Ciò non è dovuto a mutamenti del patrimonio genetico, ma a fattori sociali e culturali.</a:t>
            </a:r>
          </a:p>
          <a:p>
            <a:pPr marL="0" indent="0" algn="just">
              <a:buNone/>
            </a:pPr>
            <a:r>
              <a:rPr lang="it-IT" sz="2000" dirty="0"/>
              <a:t>Ne è prova il fatto che l’aumento della differenza della durata della vita fra uomini e donne si è verificato soprattutto in due classi d’età</a:t>
            </a:r>
          </a:p>
          <a:p>
            <a:pPr marL="0" indent="0" algn="just">
              <a:buNone/>
            </a:pPr>
            <a:r>
              <a:rPr lang="it-IT" sz="2000" dirty="0"/>
              <a:t>					- dai 15 ai 24 anni</a:t>
            </a:r>
          </a:p>
          <a:p>
            <a:pPr marL="0" indent="0" algn="just">
              <a:buNone/>
            </a:pPr>
            <a:r>
              <a:rPr lang="it-IT" sz="2000" dirty="0"/>
              <a:t>					- dai 45 ai 65 anni</a:t>
            </a:r>
          </a:p>
          <a:p>
            <a:pPr marL="0" indent="0" algn="just">
              <a:buNone/>
            </a:pPr>
            <a:r>
              <a:rPr lang="it-IT" sz="2000" dirty="0"/>
              <a:t>Nella prima ciò è riconducibile a </a:t>
            </a:r>
            <a:r>
              <a:rPr lang="it-IT" sz="2000" b="1" dirty="0">
                <a:solidFill>
                  <a:srgbClr val="FF0000"/>
                </a:solidFill>
              </a:rPr>
              <a:t>due tendenze</a:t>
            </a:r>
            <a:r>
              <a:rPr lang="it-IT" sz="2000" dirty="0"/>
              <a:t>:</a:t>
            </a:r>
          </a:p>
          <a:p>
            <a:pPr marL="0" indent="0" algn="just">
              <a:buNone/>
            </a:pPr>
            <a:r>
              <a:rPr lang="it-IT" sz="2000" dirty="0"/>
              <a:t>1) alla diminuzione delle morti per parto, che riguarda le donne, e alla crescita di quelle per incidenti stradali che riguardano più spesso gli uomini</a:t>
            </a:r>
          </a:p>
          <a:p>
            <a:pPr marL="0" indent="0" algn="just">
              <a:buNone/>
            </a:pPr>
            <a:r>
              <a:rPr lang="it-IT" sz="2000" dirty="0"/>
              <a:t>2) Nella seconda classe d’età l’aumento della differenza tra i due sessi è dovuto all’incremento delle morti per tumori ai polmoni e per le malattie all’apparato circolatorio, che è stato maggiore nella popolazione maschile che in quella femminile.</a:t>
            </a:r>
          </a:p>
          <a:p>
            <a:pPr algn="just">
              <a:buAutoNum type="arabicParenR"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988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457201"/>
            <a:ext cx="11612415" cy="5956662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/>
              <a:t>Gli uomini seguono un modello di comportamento che favorisce le </a:t>
            </a:r>
            <a:r>
              <a:rPr lang="it-IT" sz="2200" dirty="0" err="1"/>
              <a:t>coronopatie</a:t>
            </a:r>
            <a:r>
              <a:rPr lang="it-IT" sz="2200" dirty="0"/>
              <a:t> ed è caratterizzato da forte desiderio di affermazione, competitività, aggressività.</a:t>
            </a:r>
          </a:p>
          <a:p>
            <a:pPr marL="0" indent="0" algn="just">
              <a:buNone/>
            </a:pPr>
            <a:r>
              <a:rPr lang="it-IT" sz="2200" dirty="0"/>
              <a:t>Se gli uomini muoiono prima delle donne  è anche perché hanno uno stile di vita diverso e si comportano nei modi che tradizionalmente ci si aspetta da loro.</a:t>
            </a:r>
          </a:p>
          <a:p>
            <a:pPr marL="0" indent="0" algn="just">
              <a:buNone/>
            </a:pPr>
            <a:r>
              <a:rPr lang="it-IT" sz="2200" dirty="0"/>
              <a:t>La differenza di mortalità tra i sessi diminuirà man mano che lo stile di vita delle donne diventerà sempre più simile a quello degli uomini.</a:t>
            </a:r>
          </a:p>
          <a:p>
            <a:pPr marL="0" indent="0" algn="just">
              <a:buNone/>
            </a:pPr>
            <a:r>
              <a:rPr lang="it-IT" sz="2200" dirty="0"/>
              <a:t>Se ci allontaniamo dall’Europa e dagli Stati Uniti la situazione cambia radicalmente.</a:t>
            </a:r>
          </a:p>
          <a:p>
            <a:pPr marL="0" indent="0" algn="just">
              <a:buNone/>
            </a:pPr>
            <a:r>
              <a:rPr lang="it-IT" sz="2200" dirty="0"/>
              <a:t>Mentre nei paesi ricchi ci sono 106 donne per 100 uomini, nell’America Latina esse sono 101, nell’Africa Subsahariana 103, nell’Africa del Nord 99 e in molti paesi dell’Asia solo 95.</a:t>
            </a:r>
          </a:p>
          <a:p>
            <a:pPr marL="0" indent="0" algn="just">
              <a:buNone/>
            </a:pPr>
            <a:r>
              <a:rPr lang="it-IT" sz="2200" dirty="0"/>
              <a:t>Il motivo è che in molte regioni del Terzo mondo, in certe classi d’età, il tasso di mortalità femminile supera quello maschile</a:t>
            </a:r>
          </a:p>
          <a:p>
            <a:pPr marL="0" indent="0" algn="just">
              <a:buNone/>
            </a:pPr>
            <a:r>
              <a:rPr lang="it-IT" sz="2200" dirty="0"/>
              <a:t>Questo si verifica soprattutto dai 2 ai 30 anni ed è dovuto a fattori non biologici, ma economici e sociali.</a:t>
            </a:r>
          </a:p>
          <a:p>
            <a:pPr marL="0" indent="0" algn="just">
              <a:buNone/>
            </a:pPr>
            <a:r>
              <a:rPr lang="it-IT" sz="2200" b="1" dirty="0">
                <a:solidFill>
                  <a:srgbClr val="FF0000"/>
                </a:solidFill>
              </a:rPr>
              <a:t>Si stima che, per questi motivi, nel Terzo mondo manchino oltre 100 milioni di donne.</a:t>
            </a:r>
          </a:p>
        </p:txBody>
      </p:sp>
    </p:spTree>
    <p:extLst>
      <p:ext uri="{BB962C8B-B14F-4D97-AF65-F5344CB8AC3E}">
        <p14:creationId xmlns:p14="http://schemas.microsoft.com/office/powerpoint/2010/main" val="1876235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446" y="169817"/>
            <a:ext cx="11665131" cy="642692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sz="2000" dirty="0"/>
              <a:t>I paesi nei quali la preferenza per i maschi è molto forte raggiungono alti tassi di mortalità femminile attraverso varie strade.</a:t>
            </a:r>
          </a:p>
          <a:p>
            <a:pPr marL="0" indent="0" algn="just">
              <a:buNone/>
            </a:pPr>
            <a:r>
              <a:rPr lang="it-IT" sz="2000" dirty="0"/>
              <a:t>In primo luogo, i genitori fanno talvolta ricorso all’</a:t>
            </a:r>
            <a:r>
              <a:rPr lang="it-IT" sz="2000" b="1" dirty="0">
                <a:solidFill>
                  <a:srgbClr val="FF0000"/>
                </a:solidFill>
              </a:rPr>
              <a:t>INFATICIDIO FEMMINILE </a:t>
            </a:r>
            <a:r>
              <a:rPr lang="it-IT" sz="2000" dirty="0"/>
              <a:t>(India Settentrionale, Cina).</a:t>
            </a:r>
          </a:p>
          <a:p>
            <a:pPr marL="0" indent="0" algn="just">
              <a:buNone/>
            </a:pPr>
            <a:r>
              <a:rPr lang="it-IT" sz="2000" dirty="0"/>
              <a:t>In secondo luogo, i genitori dedicano </a:t>
            </a:r>
            <a:r>
              <a:rPr lang="it-IT" sz="2000" b="1" dirty="0">
                <a:solidFill>
                  <a:srgbClr val="FF0000"/>
                </a:solidFill>
              </a:rPr>
              <a:t>più tempo e risorse all’allevamento dei maschi </a:t>
            </a:r>
            <a:r>
              <a:rPr lang="it-IT" sz="2000" dirty="0"/>
              <a:t>che delle femmine.</a:t>
            </a:r>
          </a:p>
          <a:p>
            <a:pPr marL="0" indent="0" algn="ctr">
              <a:buNone/>
            </a:pPr>
            <a:r>
              <a:rPr lang="it-IT" sz="2000" dirty="0"/>
              <a:t>		</a:t>
            </a:r>
            <a:r>
              <a:rPr lang="it-IT" sz="2000" b="1" u="sng" dirty="0">
                <a:solidFill>
                  <a:srgbClr val="FF0000"/>
                </a:solidFill>
              </a:rPr>
              <a:t>PROBLEMI UNIVERSALI: LO SFRUTTAMENTO E LA VIOLENZA</a:t>
            </a:r>
          </a:p>
          <a:p>
            <a:pPr marL="0" indent="0" algn="just">
              <a:buNone/>
            </a:pPr>
            <a:endParaRPr lang="it-IT" sz="2000" u="sng" dirty="0"/>
          </a:p>
          <a:p>
            <a:pPr marL="0" indent="0" algn="just">
              <a:buNone/>
            </a:pPr>
            <a:r>
              <a:rPr lang="it-IT" sz="2000" dirty="0"/>
              <a:t>La subordinazione delle donne sul lavoro si manifesta non solo nelle strutture astratte dell’economia ma anche nell’interazione.</a:t>
            </a:r>
          </a:p>
          <a:p>
            <a:pPr marL="0" indent="0" algn="just">
              <a:buNone/>
            </a:pPr>
            <a:r>
              <a:rPr lang="it-IT" sz="2000" dirty="0"/>
              <a:t>Anche se le donne non sono le sole vittime di molestie, esse sono le più comuni.</a:t>
            </a:r>
          </a:p>
          <a:p>
            <a:pPr marL="0" indent="0" algn="just">
              <a:buNone/>
            </a:pPr>
            <a:r>
              <a:rPr lang="it-IT" sz="2000" dirty="0"/>
              <a:t>Si stima che ben il 50% delle donne lavoratrici sia stato oggetto di attenzioni sessuali non desiderate.</a:t>
            </a:r>
          </a:p>
          <a:p>
            <a:pPr marL="0" indent="0" algn="just">
              <a:buNone/>
            </a:pPr>
            <a:r>
              <a:rPr lang="it-IT" sz="2000" dirty="0"/>
              <a:t>La disuguaglianza di genere non è limitata al lavoro retribuito.</a:t>
            </a:r>
          </a:p>
          <a:p>
            <a:pPr marL="0" indent="0" algn="just">
              <a:buNone/>
            </a:pPr>
            <a:r>
              <a:rPr lang="it-IT" sz="2000" dirty="0"/>
              <a:t>Le donne subiscono la discriminazione e lo sfruttamento anche in altri campi della vita.</a:t>
            </a:r>
          </a:p>
          <a:p>
            <a:pPr marL="0" indent="0" algn="just">
              <a:buNone/>
            </a:pPr>
            <a:r>
              <a:rPr lang="it-IT" sz="2000" dirty="0"/>
              <a:t>Alcune sono vittime di abusi. Altre sono costrette ad avere figli o sono sterilizzate contro la loro volontà.</a:t>
            </a:r>
          </a:p>
          <a:p>
            <a:pPr marL="0" indent="0" algn="just">
              <a:buNone/>
            </a:pPr>
            <a:r>
              <a:rPr lang="it-IT" sz="2000" dirty="0"/>
              <a:t>Sono i corpi delle ragazze che vengono maggiormente utilizzati nello sfruttamento sessuale attraverso la prostituzione e la pornografia.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8366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365760"/>
            <a:ext cx="11690792" cy="6270171"/>
          </a:xfrm>
          <a:solidFill>
            <a:srgbClr val="A2A2F8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900" dirty="0"/>
              <a:t>E’ difficile riuscire a raccogliere cifre accurate per quanto riguarda la diffusione degli </a:t>
            </a:r>
            <a:r>
              <a:rPr lang="it-IT" sz="1900" b="1" dirty="0">
                <a:solidFill>
                  <a:srgbClr val="FF0000"/>
                </a:solidFill>
              </a:rPr>
              <a:t>ABUSI DI GENERE </a:t>
            </a:r>
            <a:r>
              <a:rPr lang="it-IT" sz="1900" dirty="0"/>
              <a:t>e dello sfruttamento nel mondo.</a:t>
            </a:r>
          </a:p>
          <a:p>
            <a:pPr marL="0" indent="0" algn="just">
              <a:buNone/>
            </a:pPr>
            <a:r>
              <a:rPr lang="it-IT" sz="1900" dirty="0"/>
              <a:t>Le stime suggeriscono che negli anni successivi alla Quarta Conferenza delle Nazioni Unite sulle donne del 1995, un quarto delle donne nel mondo aveva subito una qualche forma di violenza domestica – causa frequentemente di </a:t>
            </a:r>
            <a:r>
              <a:rPr lang="it-IT" sz="1900" b="1" dirty="0">
                <a:solidFill>
                  <a:srgbClr val="FF0000"/>
                </a:solidFill>
              </a:rPr>
              <a:t>SUICIDIO tra le donne</a:t>
            </a:r>
            <a:r>
              <a:rPr lang="it-IT" sz="1900" dirty="0"/>
              <a:t>.</a:t>
            </a:r>
          </a:p>
          <a:p>
            <a:pPr marL="0" indent="0" algn="just">
              <a:buNone/>
            </a:pPr>
            <a:r>
              <a:rPr lang="it-IT" sz="1900" dirty="0"/>
              <a:t>Almeno </a:t>
            </a:r>
            <a:r>
              <a:rPr lang="it-IT" sz="1900" b="1" dirty="0">
                <a:solidFill>
                  <a:srgbClr val="FF0000"/>
                </a:solidFill>
              </a:rPr>
              <a:t>60 milioni di bambine sono «scomparse» dal totale della popolazione femminile mondiale </a:t>
            </a:r>
            <a:r>
              <a:rPr lang="it-IT" sz="1900" dirty="0"/>
              <a:t>a causa degli  aborti messi in atto per la selezione sessuale, dell’infanticidio e dell’abbandono.</a:t>
            </a:r>
          </a:p>
          <a:p>
            <a:pPr marL="0" indent="0" algn="just">
              <a:buNone/>
            </a:pPr>
            <a:r>
              <a:rPr lang="it-IT" sz="1900" b="1" dirty="0">
                <a:solidFill>
                  <a:srgbClr val="FF0000"/>
                </a:solidFill>
              </a:rPr>
              <a:t>Due milioni di ragazze dai 5 ai 15 anni </a:t>
            </a:r>
            <a:r>
              <a:rPr lang="it-IT" sz="1900" dirty="0"/>
              <a:t>vengono introdotte ogni anno nel business del sesso a pagamento.</a:t>
            </a:r>
          </a:p>
          <a:p>
            <a:pPr marL="0" indent="0" algn="just">
              <a:buNone/>
            </a:pPr>
            <a:r>
              <a:rPr lang="it-IT" sz="1900" dirty="0"/>
              <a:t>Le donne sono anche vittime di violenza estrema in caso di conflitti.</a:t>
            </a:r>
          </a:p>
          <a:p>
            <a:pPr marL="0" indent="0" algn="just">
              <a:buNone/>
            </a:pPr>
            <a:r>
              <a:rPr lang="it-IT" sz="1900" dirty="0"/>
              <a:t>Inoltre l’Organizzazione Internazionale per le Migrazioni stima che </a:t>
            </a:r>
            <a:r>
              <a:rPr lang="it-IT" sz="1900" b="1" dirty="0">
                <a:solidFill>
                  <a:srgbClr val="FF0000"/>
                </a:solidFill>
              </a:rPr>
              <a:t>due milioni di donne all’anno siano vittime di traffico della prostituzione tra i vari stati.</a:t>
            </a:r>
          </a:p>
          <a:p>
            <a:pPr marL="0" indent="0" algn="just">
              <a:buNone/>
            </a:pPr>
            <a:r>
              <a:rPr lang="it-IT" sz="1900" dirty="0"/>
              <a:t>Le donne devono affrontare «vere» diseguaglianze strutturali, come la retribuzione inferiore e le condizioni di lavoro peggiori.</a:t>
            </a:r>
          </a:p>
          <a:p>
            <a:pPr marL="0" indent="0" algn="just">
              <a:buNone/>
            </a:pPr>
            <a:r>
              <a:rPr lang="it-IT" sz="1900" b="1" dirty="0">
                <a:solidFill>
                  <a:srgbClr val="FF0000"/>
                </a:solidFill>
              </a:rPr>
              <a:t>Queste diseguaglianze esistono e sono sostanziali</a:t>
            </a:r>
            <a:r>
              <a:rPr lang="it-IT" sz="1900" dirty="0"/>
              <a:t>. Il significato della costruzione culturale e del mantenimento delle differenze di genere è che </a:t>
            </a:r>
            <a:r>
              <a:rPr lang="it-IT" sz="1900" b="1" dirty="0">
                <a:solidFill>
                  <a:srgbClr val="FF0000"/>
                </a:solidFill>
              </a:rPr>
              <a:t>le società contemporanee proclamano valori di uguaglianza eppure promuovono immagini e pratiche che contribuiscono a riprodurre la disuguaglianza.</a:t>
            </a:r>
          </a:p>
        </p:txBody>
      </p:sp>
    </p:spTree>
    <p:extLst>
      <p:ext uri="{BB962C8B-B14F-4D97-AF65-F5344CB8AC3E}">
        <p14:creationId xmlns:p14="http://schemas.microsoft.com/office/powerpoint/2010/main" val="3243423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D2169A-07D1-4C22-9FD8-640916D3C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1029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F453A4-FF48-406D-9E4C-C9197D0EB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682" y="1518082"/>
            <a:ext cx="11132598" cy="4829451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dirty="0"/>
              <a:t>All’inizio del XX secolo la questione del genere era incentrata soprattutto sui diritti civili delle donne</a:t>
            </a:r>
          </a:p>
          <a:p>
            <a:pPr marL="0" indent="0">
              <a:buNone/>
            </a:pPr>
            <a:r>
              <a:rPr lang="it-IT" dirty="0"/>
              <a:t>La </a:t>
            </a:r>
            <a:r>
              <a:rPr lang="it-IT" b="1" dirty="0">
                <a:solidFill>
                  <a:srgbClr val="FF0000"/>
                </a:solidFill>
              </a:rPr>
              <a:t>prima ondata di femministe </a:t>
            </a:r>
            <a:r>
              <a:rPr lang="it-IT" dirty="0"/>
              <a:t>si batteva per il diritto di volo</a:t>
            </a:r>
          </a:p>
          <a:p>
            <a:pPr marL="0" indent="0">
              <a:buNone/>
            </a:pPr>
            <a:r>
              <a:rPr lang="it-IT" dirty="0"/>
              <a:t>La </a:t>
            </a:r>
            <a:r>
              <a:rPr lang="it-IT" b="1" dirty="0">
                <a:solidFill>
                  <a:srgbClr val="FF0000"/>
                </a:solidFill>
              </a:rPr>
              <a:t>successiva ondata </a:t>
            </a:r>
            <a:r>
              <a:rPr lang="it-IT" dirty="0"/>
              <a:t>di femministe era impegnata nella lotta contro lo stereotipo sociale che vede le donne solo come mogli e madri.</a:t>
            </a:r>
          </a:p>
          <a:p>
            <a:pPr marL="0" indent="0">
              <a:buNone/>
            </a:pPr>
            <a:r>
              <a:rPr lang="it-IT" dirty="0"/>
              <a:t>Le femministe hanno affrontato anche problemi culturali più ampi relativamente alle identità di genere – ciò a cui ci si riferisce collettivamente con il termine </a:t>
            </a:r>
            <a:r>
              <a:rPr lang="it-IT" b="1" dirty="0">
                <a:solidFill>
                  <a:srgbClr val="FF0000"/>
                </a:solidFill>
              </a:rPr>
              <a:t>politiche dell’identità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Sta diventando chiaro che </a:t>
            </a:r>
            <a:r>
              <a:rPr lang="it-IT" b="1" dirty="0">
                <a:solidFill>
                  <a:srgbClr val="FF0000"/>
                </a:solidFill>
              </a:rPr>
              <a:t>non esiste una sola differenza di genere </a:t>
            </a:r>
            <a:r>
              <a:rPr lang="it-IT" dirty="0"/>
              <a:t>– tra l’uomo e la donna – ma molteplici differenze.</a:t>
            </a:r>
          </a:p>
          <a:p>
            <a:pPr marL="0" indent="0">
              <a:buNone/>
            </a:pPr>
            <a:r>
              <a:rPr lang="it-IT" dirty="0"/>
              <a:t>L’insistenza sull’uguaglianza resta un principio fondamentale per tutte le femministe.</a:t>
            </a:r>
          </a:p>
          <a:p>
            <a:pPr marL="0" indent="0">
              <a:buNone/>
            </a:pPr>
            <a:r>
              <a:rPr lang="it-IT" dirty="0"/>
              <a:t>Alcune sostengono che è possibile per le donne essere uguali agli uomini senza diventare come loro.</a:t>
            </a:r>
          </a:p>
          <a:p>
            <a:pPr marL="0" indent="0">
              <a:buNone/>
            </a:pPr>
            <a:r>
              <a:rPr lang="it-IT" dirty="0"/>
              <a:t>Altre femministe hanno criticato questa idea di differenza «essenziale» tra uomini e donne, sostenendo che la socializzazione è responsabile delle differenze.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334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F453A4-FF48-406D-9E4C-C9197D0EB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682" y="807868"/>
            <a:ext cx="11132598" cy="5539665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dirty="0"/>
              <a:t>Si stanno facendo progressi nella riduzione delle disuguaglianze tra uomo e donna.</a:t>
            </a:r>
          </a:p>
          <a:p>
            <a:pPr marL="0" indent="0">
              <a:buNone/>
            </a:pPr>
            <a:r>
              <a:rPr lang="it-IT" dirty="0"/>
              <a:t>L’ «uomo nuovo» che «cure e condivide» allo stesso livello delle donne e non teme di esprimere le proprie emozioni , non è ancora la norma.</a:t>
            </a:r>
          </a:p>
          <a:p>
            <a:pPr marL="0" indent="0">
              <a:buNone/>
            </a:pPr>
            <a:r>
              <a:rPr lang="it-IT" dirty="0"/>
              <a:t>L’immagine preponderante della virilità è ancora legata alla riuscita individuale e al potere.</a:t>
            </a:r>
          </a:p>
          <a:p>
            <a:pPr marL="0" indent="0">
              <a:buNone/>
            </a:pPr>
            <a:r>
              <a:rPr lang="it-IT" dirty="0"/>
              <a:t>Per promuovere i cambiamenti ci sono varie </a:t>
            </a:r>
            <a:r>
              <a:rPr lang="it-IT" b="1" dirty="0">
                <a:solidFill>
                  <a:srgbClr val="FF0000"/>
                </a:solidFill>
              </a:rPr>
              <a:t>strategie</a:t>
            </a:r>
            <a:r>
              <a:rPr lang="it-IT" dirty="0"/>
              <a:t>. Dipende dalla </a:t>
            </a:r>
            <a:r>
              <a:rPr lang="it-IT" b="1" dirty="0">
                <a:solidFill>
                  <a:srgbClr val="FF0000"/>
                </a:solidFill>
              </a:rPr>
              <a:t>prospettiva adottata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1) Femministe liberali</a:t>
            </a:r>
          </a:p>
          <a:p>
            <a:pPr marL="0" indent="0">
              <a:buNone/>
            </a:pPr>
            <a:r>
              <a:rPr lang="it-IT" dirty="0"/>
              <a:t>2) Femministe socialiste</a:t>
            </a:r>
          </a:p>
          <a:p>
            <a:pPr marL="0" indent="0">
              <a:buNone/>
            </a:pPr>
            <a:r>
              <a:rPr lang="it-IT" dirty="0"/>
              <a:t>3) Femministe radicali</a:t>
            </a:r>
          </a:p>
          <a:p>
            <a:pPr marL="0" indent="0">
              <a:buNone/>
            </a:pPr>
            <a:r>
              <a:rPr lang="it-IT" dirty="0"/>
              <a:t>La resistenza più forte a queste strategie proviene da coloro ai quali le cose vanno bene come stanno o che sono convinti che esistono le prove del fatto che gli uomini e le donne sono talmente diversi che dovremmo permettere all’evoluzione di fare il suo corso.</a:t>
            </a:r>
          </a:p>
          <a:p>
            <a:pPr marL="0" indent="0">
              <a:buNone/>
            </a:pPr>
            <a:r>
              <a:rPr lang="it-IT" dirty="0"/>
              <a:t>C’è chi sostiene che è un errore concentrarsi sul genere come obiettivo principale. Secondo queste studiose bisognerebbe </a:t>
            </a:r>
            <a:r>
              <a:rPr lang="it-IT" b="1" dirty="0">
                <a:solidFill>
                  <a:srgbClr val="FF0000"/>
                </a:solidFill>
              </a:rPr>
              <a:t>evitare la dicotomia delle categorie maschio e femmina</a:t>
            </a:r>
            <a:r>
              <a:rPr lang="it-IT" dirty="0"/>
              <a:t>. Viene messo in discussione il concetto di categorie di genere basate sull’opposizione tra due sole identità. Si insiste sul fatto che la </a:t>
            </a:r>
            <a:r>
              <a:rPr lang="it-IT" b="1" dirty="0">
                <a:solidFill>
                  <a:srgbClr val="FF0000"/>
                </a:solidFill>
              </a:rPr>
              <a:t>sessualità e il genere dovrebbero essere considerati categorie molto più fluide e mutevoli</a:t>
            </a:r>
            <a:r>
              <a:rPr lang="it-IT" dirty="0"/>
              <a:t>.</a:t>
            </a:r>
          </a:p>
          <a:p>
            <a:pPr>
              <a:buAutoNum type="arabicParenR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5534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1D342-FAAF-4360-9E50-BE98D4F5A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Genere e società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1633491"/>
            <a:ext cx="11061575" cy="4407871"/>
          </a:xfrm>
          <a:solidFill>
            <a:srgbClr val="FFCC66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/>
              <a:t>Per </a:t>
            </a:r>
            <a:r>
              <a:rPr lang="it-IT" sz="2400" b="1" dirty="0">
                <a:solidFill>
                  <a:srgbClr val="FF0000"/>
                </a:solidFill>
              </a:rPr>
              <a:t>sesso</a:t>
            </a:r>
            <a:r>
              <a:rPr lang="it-IT" sz="2400" dirty="0"/>
              <a:t> si intendono  gli attributi dell’uomo e della donna riconducibili alle  caratteristiche biologiche.</a:t>
            </a:r>
          </a:p>
          <a:p>
            <a:pPr marL="0" indent="0" algn="just">
              <a:buNone/>
            </a:pPr>
            <a:r>
              <a:rPr lang="it-IT" sz="2400" dirty="0"/>
              <a:t>Il termine «</a:t>
            </a:r>
            <a:r>
              <a:rPr lang="it-IT" sz="2400" b="1" dirty="0">
                <a:solidFill>
                  <a:srgbClr val="FF0000"/>
                </a:solidFill>
              </a:rPr>
              <a:t>genere</a:t>
            </a:r>
            <a:r>
              <a:rPr lang="it-IT" sz="2400" dirty="0"/>
              <a:t>» rimanda alle loro qualità distintive (la mascolinità e la femminilità) definite culturalmente. Tale termine si riferisce alle caratteristiche sociali e non biologiche. </a:t>
            </a:r>
          </a:p>
          <a:p>
            <a:pPr marL="0" indent="0" algn="just">
              <a:buNone/>
            </a:pPr>
            <a:r>
              <a:rPr lang="it-IT" sz="2400" dirty="0"/>
              <a:t>Il sesso di una persona è una realtà fisica, ma il modo in cui gli uomini e le donne vedono se stessi e si pongono in relazione gli uni agli altri e i ruoli che sono loro assegnati sono una costruzione sociale e vengono appresi durante il processo di socializzazione.</a:t>
            </a:r>
          </a:p>
          <a:p>
            <a:pPr marL="0" indent="0" algn="just">
              <a:buNone/>
            </a:pPr>
            <a:r>
              <a:rPr lang="it-IT" sz="2400" dirty="0"/>
              <a:t>Gli uomini e le donne sono sessualmente </a:t>
            </a:r>
            <a:r>
              <a:rPr lang="it-IT" sz="2400" b="1" dirty="0">
                <a:solidFill>
                  <a:srgbClr val="FF0000"/>
                </a:solidFill>
              </a:rPr>
              <a:t>DIMORFI</a:t>
            </a:r>
            <a:r>
              <a:rPr lang="it-IT" sz="2400" dirty="0"/>
              <a:t>, cioè presentano differenze chiare e visibili di carattere anatomico.</a:t>
            </a:r>
          </a:p>
        </p:txBody>
      </p:sp>
    </p:spTree>
    <p:extLst>
      <p:ext uri="{BB962C8B-B14F-4D97-AF65-F5344CB8AC3E}">
        <p14:creationId xmlns:p14="http://schemas.microsoft.com/office/powerpoint/2010/main" val="2798957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1D342-FAAF-4360-9E50-BE98D4F5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12895" cy="730928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Essenzialismo e </a:t>
            </a:r>
            <a:r>
              <a:rPr lang="it-IT" dirty="0" err="1">
                <a:solidFill>
                  <a:srgbClr val="FF0000"/>
                </a:solidFill>
              </a:rPr>
              <a:t>costruzionismo</a:t>
            </a:r>
            <a:r>
              <a:rPr lang="it-IT" dirty="0">
                <a:solidFill>
                  <a:srgbClr val="FF0000"/>
                </a:solidFill>
              </a:rPr>
              <a:t>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1722267"/>
            <a:ext cx="11061575" cy="4407871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Sono state elaborate numerose teorie per spiegare il comportamento maschile e femminile</a:t>
            </a:r>
          </a:p>
          <a:p>
            <a:pPr marL="0" indent="0" algn="just">
              <a:buNone/>
            </a:pPr>
            <a:r>
              <a:rPr lang="it-IT" dirty="0"/>
              <a:t>Tutte possono essere ricondotte a </a:t>
            </a:r>
            <a:r>
              <a:rPr lang="it-IT" b="1" dirty="0">
                <a:solidFill>
                  <a:srgbClr val="FF0000"/>
                </a:solidFill>
              </a:rPr>
              <a:t>due impostazioni </a:t>
            </a:r>
            <a:r>
              <a:rPr lang="it-IT" dirty="0"/>
              <a:t>opposte:</a:t>
            </a:r>
          </a:p>
          <a:p>
            <a:pPr marL="0" indent="0" algn="just">
              <a:buNone/>
            </a:pPr>
            <a:r>
              <a:rPr lang="it-IT" dirty="0"/>
              <a:t>1) </a:t>
            </a:r>
            <a:r>
              <a:rPr lang="it-IT" b="1" dirty="0">
                <a:solidFill>
                  <a:srgbClr val="FF0000"/>
                </a:solidFill>
              </a:rPr>
              <a:t>l’essenzialismo</a:t>
            </a:r>
          </a:p>
          <a:p>
            <a:pPr marL="0" indent="0" algn="just">
              <a:buNone/>
            </a:pPr>
            <a:r>
              <a:rPr lang="it-IT" dirty="0"/>
              <a:t>2) </a:t>
            </a:r>
            <a:r>
              <a:rPr lang="it-IT" b="1" dirty="0">
                <a:solidFill>
                  <a:srgbClr val="FF0000"/>
                </a:solidFill>
              </a:rPr>
              <a:t>Il </a:t>
            </a:r>
            <a:r>
              <a:rPr lang="it-IT" b="1" dirty="0" err="1">
                <a:solidFill>
                  <a:srgbClr val="FF0000"/>
                </a:solidFill>
              </a:rPr>
              <a:t>costruzionismo</a:t>
            </a:r>
            <a:r>
              <a:rPr lang="it-IT" b="1" dirty="0">
                <a:solidFill>
                  <a:srgbClr val="FF0000"/>
                </a:solidFill>
              </a:rPr>
              <a:t> sociale</a:t>
            </a:r>
          </a:p>
          <a:p>
            <a:pPr marL="0" indent="0" algn="just">
              <a:buNone/>
            </a:pPr>
            <a:r>
              <a:rPr lang="it-IT" dirty="0"/>
              <a:t>La </a:t>
            </a:r>
            <a:r>
              <a:rPr lang="it-IT" b="1" dirty="0">
                <a:solidFill>
                  <a:srgbClr val="FF0000"/>
                </a:solidFill>
              </a:rPr>
              <a:t>prima </a:t>
            </a:r>
            <a:r>
              <a:rPr lang="it-IT" dirty="0"/>
              <a:t>mette in risalto il </a:t>
            </a:r>
            <a:r>
              <a:rPr lang="it-IT" b="1" dirty="0">
                <a:solidFill>
                  <a:srgbClr val="FF0000"/>
                </a:solidFill>
              </a:rPr>
              <a:t>dualismo dei due sessi</a:t>
            </a:r>
            <a:r>
              <a:rPr lang="it-IT" dirty="0"/>
              <a:t>, la </a:t>
            </a:r>
            <a:r>
              <a:rPr lang="it-IT" b="1" dirty="0">
                <a:solidFill>
                  <a:srgbClr val="FF0000"/>
                </a:solidFill>
              </a:rPr>
              <a:t>seconda</a:t>
            </a:r>
            <a:r>
              <a:rPr lang="it-IT" dirty="0"/>
              <a:t> mette l’accento sulla </a:t>
            </a:r>
            <a:r>
              <a:rPr lang="it-IT" b="1" dirty="0">
                <a:solidFill>
                  <a:srgbClr val="FF0000"/>
                </a:solidFill>
              </a:rPr>
              <a:t>somiglianza dei due generi.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Per la </a:t>
            </a:r>
            <a:r>
              <a:rPr lang="it-IT" b="1" dirty="0">
                <a:solidFill>
                  <a:srgbClr val="FF0000"/>
                </a:solidFill>
              </a:rPr>
              <a:t>prima</a:t>
            </a:r>
            <a:r>
              <a:rPr lang="it-IT" dirty="0"/>
              <a:t>, le differenze tra mascolinità e femminilità sono </a:t>
            </a:r>
            <a:r>
              <a:rPr lang="it-IT" b="1" dirty="0">
                <a:solidFill>
                  <a:srgbClr val="FF0000"/>
                </a:solidFill>
              </a:rPr>
              <a:t>naturali, universali, immodificabili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Per la </a:t>
            </a:r>
            <a:r>
              <a:rPr lang="it-IT" b="1" dirty="0">
                <a:solidFill>
                  <a:srgbClr val="FF0000"/>
                </a:solidFill>
              </a:rPr>
              <a:t>seconda </a:t>
            </a:r>
            <a:r>
              <a:rPr lang="it-IT" dirty="0"/>
              <a:t>sono una </a:t>
            </a:r>
            <a:r>
              <a:rPr lang="it-IT" b="1" dirty="0">
                <a:solidFill>
                  <a:srgbClr val="FF0000"/>
                </a:solidFill>
              </a:rPr>
              <a:t>costruzione sociale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Per la </a:t>
            </a:r>
            <a:r>
              <a:rPr lang="it-IT" b="1" dirty="0">
                <a:solidFill>
                  <a:srgbClr val="FF0000"/>
                </a:solidFill>
              </a:rPr>
              <a:t>prima</a:t>
            </a:r>
            <a:r>
              <a:rPr lang="it-IT" dirty="0"/>
              <a:t> uomini e donne </a:t>
            </a:r>
            <a:r>
              <a:rPr lang="it-IT" b="1" dirty="0">
                <a:solidFill>
                  <a:srgbClr val="FF0000"/>
                </a:solidFill>
              </a:rPr>
              <a:t>si nasce</a:t>
            </a:r>
            <a:r>
              <a:rPr lang="it-IT" dirty="0"/>
              <a:t>, per la seconda uomini e donne </a:t>
            </a:r>
            <a:r>
              <a:rPr lang="it-IT" b="1" dirty="0">
                <a:solidFill>
                  <a:srgbClr val="FF0000"/>
                </a:solidFill>
              </a:rPr>
              <a:t>si diventa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4353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1D342-FAAF-4360-9E50-BE98D4F5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12895" cy="730928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Le teorie </a:t>
            </a:r>
            <a:r>
              <a:rPr lang="it-IT" dirty="0" err="1">
                <a:solidFill>
                  <a:srgbClr val="FF0000"/>
                </a:solidFill>
              </a:rPr>
              <a:t>essenzialiste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1340528"/>
            <a:ext cx="11061575" cy="528221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Sono di tipo </a:t>
            </a:r>
            <a:r>
              <a:rPr lang="it-IT" b="1" dirty="0">
                <a:solidFill>
                  <a:srgbClr val="FF0000"/>
                </a:solidFill>
              </a:rPr>
              <a:t>biologico</a:t>
            </a:r>
            <a:r>
              <a:rPr lang="it-IT" dirty="0"/>
              <a:t>. Legano la mascolinità e la femminilità a </a:t>
            </a:r>
            <a:r>
              <a:rPr lang="it-IT" b="1" dirty="0">
                <a:solidFill>
                  <a:srgbClr val="FF0000"/>
                </a:solidFill>
              </a:rPr>
              <a:t>differenze ormonali, di dimensioni del cervello e di capacità riproduttiva.</a:t>
            </a:r>
          </a:p>
          <a:p>
            <a:pPr marL="0" indent="0" algn="just">
              <a:buNone/>
            </a:pPr>
            <a:r>
              <a:rPr lang="it-IT" dirty="0"/>
              <a:t>Le differenze del comportamento maschile e femminile sono spesso ricondotte agli </a:t>
            </a:r>
            <a:r>
              <a:rPr lang="it-IT" b="1" dirty="0">
                <a:solidFill>
                  <a:srgbClr val="FF0000"/>
                </a:solidFill>
              </a:rPr>
              <a:t>ormoni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Le differenze di genere sono anche state spiegate attraverso il </a:t>
            </a:r>
            <a:r>
              <a:rPr lang="it-IT" b="1" dirty="0">
                <a:solidFill>
                  <a:srgbClr val="FF0000"/>
                </a:solidFill>
              </a:rPr>
              <a:t>cervello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Le differenze sono state ricondotte alla cosiddetta </a:t>
            </a:r>
            <a:r>
              <a:rPr lang="it-IT" b="1" dirty="0">
                <a:solidFill>
                  <a:srgbClr val="FF0000"/>
                </a:solidFill>
              </a:rPr>
              <a:t>lateralizzazione del cervello o alla asimmetria emisferica.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Emisfero sinistro</a:t>
            </a:r>
            <a:r>
              <a:rPr lang="it-IT" dirty="0">
                <a:solidFill>
                  <a:srgbClr val="FF0000"/>
                </a:solidFill>
              </a:rPr>
              <a:t>						linguaggio, attività motorie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Emisfero destro						</a:t>
            </a:r>
            <a:r>
              <a:rPr lang="it-IT" dirty="0">
                <a:solidFill>
                  <a:srgbClr val="FF0000"/>
                </a:solidFill>
              </a:rPr>
              <a:t>visualizzazione degli oggetti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Nella donna prevale l’emisfero sinistro, nell’uomo quello destro.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Secondo i sociobiologi, ogni organismo tende a massimizzare il proprio potenziale riproduttivo, a trasmettere i suoi geni ai discendenti.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Uomini e donne hanno strategie riproduttive distinte. 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INVESTIMENTO PARENTALE</a:t>
            </a:r>
            <a:r>
              <a:rPr lang="it-IT" dirty="0">
                <a:solidFill>
                  <a:schemeClr val="tx1"/>
                </a:solidFill>
              </a:rPr>
              <a:t>: ogni investimento di un genitore in cui un discendente tale da accrescere la probabilità di sopravvivenza di quest’ultimo (e quindi il successo riproduttivo)</a:t>
            </a:r>
          </a:p>
          <a:p>
            <a:pPr marL="0" indent="0" algn="just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BFDA5FDD-F774-4509-A7B0-D8CC346750EF}"/>
              </a:ext>
            </a:extLst>
          </p:cNvPr>
          <p:cNvSpPr/>
          <p:nvPr/>
        </p:nvSpPr>
        <p:spPr>
          <a:xfrm>
            <a:off x="2494625" y="3986073"/>
            <a:ext cx="1660125" cy="159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84BBF39F-65B0-48B8-A96F-768E05732945}"/>
              </a:ext>
            </a:extLst>
          </p:cNvPr>
          <p:cNvSpPr/>
          <p:nvPr/>
        </p:nvSpPr>
        <p:spPr>
          <a:xfrm>
            <a:off x="2450236" y="4367812"/>
            <a:ext cx="1748901" cy="159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9889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1D342-FAAF-4360-9E50-BE98D4F5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12895" cy="730928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L’essenzialismo femminista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1722267"/>
            <a:ext cx="11061575" cy="4407871"/>
          </a:xfrm>
          <a:solidFill>
            <a:schemeClr val="accent5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200" dirty="0"/>
              <a:t>Le studiose di </a:t>
            </a:r>
            <a:r>
              <a:rPr lang="it-IT" sz="2200" b="1" dirty="0">
                <a:solidFill>
                  <a:srgbClr val="FFFF00"/>
                </a:solidFill>
              </a:rPr>
              <a:t>corrente femminista </a:t>
            </a:r>
            <a:r>
              <a:rPr lang="it-IT" sz="2200" dirty="0"/>
              <a:t>(sono chiamate anche </a:t>
            </a:r>
            <a:r>
              <a:rPr lang="it-IT" sz="2200" b="1" dirty="0">
                <a:solidFill>
                  <a:srgbClr val="FFFF00"/>
                </a:solidFill>
              </a:rPr>
              <a:t>differenzialiste</a:t>
            </a:r>
            <a:r>
              <a:rPr lang="it-IT" sz="2200" dirty="0"/>
              <a:t>) sostengono che il genere è una </a:t>
            </a:r>
            <a:r>
              <a:rPr lang="it-IT" sz="2200" b="1" dirty="0">
                <a:solidFill>
                  <a:srgbClr val="FFFF00"/>
                </a:solidFill>
              </a:rPr>
              <a:t>qualità che esiste indipendentemente dalla definizione culturale o sociale.</a:t>
            </a:r>
          </a:p>
          <a:p>
            <a:pPr marL="0" indent="0" algn="just">
              <a:buNone/>
            </a:pPr>
            <a:r>
              <a:rPr lang="it-IT" sz="2200" dirty="0"/>
              <a:t>Le sostenitrici del nuovo essenzialismo attribuiscono </a:t>
            </a:r>
            <a:r>
              <a:rPr lang="it-IT" sz="2200" b="1" dirty="0">
                <a:solidFill>
                  <a:srgbClr val="FFFF00"/>
                </a:solidFill>
              </a:rPr>
              <a:t>qualità superiori alle donne</a:t>
            </a:r>
            <a:r>
              <a:rPr lang="it-IT" sz="2200" dirty="0"/>
              <a:t>.</a:t>
            </a:r>
          </a:p>
          <a:p>
            <a:pPr marL="0" indent="0" algn="just">
              <a:buNone/>
            </a:pPr>
            <a:r>
              <a:rPr lang="it-IT" sz="2200" b="1" dirty="0">
                <a:solidFill>
                  <a:srgbClr val="FFFF00"/>
                </a:solidFill>
              </a:rPr>
              <a:t>Per l’essenzialismo femminista</a:t>
            </a:r>
            <a:r>
              <a:rPr lang="it-IT" sz="2200" dirty="0"/>
              <a:t>, uomini e donne hanno </a:t>
            </a:r>
            <a:r>
              <a:rPr lang="it-IT" sz="2200" b="1" dirty="0">
                <a:solidFill>
                  <a:srgbClr val="FFFF00"/>
                </a:solidFill>
              </a:rPr>
              <a:t>tratti completamente diversi</a:t>
            </a:r>
            <a:r>
              <a:rPr lang="it-IT" sz="2200" dirty="0"/>
              <a:t>.</a:t>
            </a:r>
          </a:p>
          <a:p>
            <a:pPr marL="0" indent="0" algn="just">
              <a:buNone/>
            </a:pPr>
            <a:r>
              <a:rPr lang="it-IT" sz="2200" dirty="0"/>
              <a:t>I </a:t>
            </a:r>
            <a:r>
              <a:rPr lang="it-IT" sz="2200" b="1" dirty="0">
                <a:solidFill>
                  <a:srgbClr val="FFFF00"/>
                </a:solidFill>
              </a:rPr>
              <a:t>maschi </a:t>
            </a:r>
            <a:r>
              <a:rPr lang="it-IT" sz="2200" dirty="0"/>
              <a:t>tendono</a:t>
            </a:r>
            <a:r>
              <a:rPr lang="it-IT" sz="2200" b="1" dirty="0">
                <a:solidFill>
                  <a:srgbClr val="FFFF00"/>
                </a:solidFill>
              </a:rPr>
              <a:t> al dominio, all’isolamento, alla separazione</a:t>
            </a:r>
            <a:r>
              <a:rPr lang="it-IT" sz="2200" dirty="0"/>
              <a:t>.</a:t>
            </a:r>
          </a:p>
          <a:p>
            <a:pPr marL="0" indent="0" algn="just">
              <a:buNone/>
            </a:pPr>
            <a:r>
              <a:rPr lang="it-IT" sz="2200" dirty="0"/>
              <a:t>Le </a:t>
            </a:r>
            <a:r>
              <a:rPr lang="it-IT" sz="2200" b="1" dirty="0">
                <a:solidFill>
                  <a:srgbClr val="FFFF00"/>
                </a:solidFill>
              </a:rPr>
              <a:t>donne</a:t>
            </a:r>
            <a:r>
              <a:rPr lang="it-IT" sz="2200" dirty="0"/>
              <a:t> tendono </a:t>
            </a:r>
            <a:r>
              <a:rPr lang="it-IT" sz="2200" b="1" dirty="0">
                <a:solidFill>
                  <a:srgbClr val="FFFF00"/>
                </a:solidFill>
              </a:rPr>
              <a:t>all’associazione, all’unione, alla cura e all’assistenza agli altri</a:t>
            </a:r>
            <a:r>
              <a:rPr lang="it-IT" sz="2200" dirty="0"/>
              <a:t>.</a:t>
            </a:r>
          </a:p>
          <a:p>
            <a:pPr marL="0" indent="0" algn="just">
              <a:buNone/>
            </a:pPr>
            <a:r>
              <a:rPr lang="it-IT" sz="2200" dirty="0"/>
              <a:t>Secondo alcune studiose queste differenze dipendono da </a:t>
            </a:r>
            <a:r>
              <a:rPr lang="it-IT" sz="2200" b="1" dirty="0">
                <a:solidFill>
                  <a:srgbClr val="FFFF00"/>
                </a:solidFill>
              </a:rPr>
              <a:t>fattori</a:t>
            </a:r>
            <a:r>
              <a:rPr lang="it-IT" sz="2200" dirty="0"/>
              <a:t> </a:t>
            </a:r>
            <a:r>
              <a:rPr lang="it-IT" sz="2200" b="1" dirty="0">
                <a:solidFill>
                  <a:srgbClr val="FFFF00"/>
                </a:solidFill>
              </a:rPr>
              <a:t>biologici</a:t>
            </a:r>
            <a:r>
              <a:rPr lang="it-IT" sz="2200" dirty="0"/>
              <a:t>. Secondo altre, queste differenze vanno ricondotte </a:t>
            </a:r>
            <a:r>
              <a:rPr lang="it-IT" sz="2200" b="1" dirty="0">
                <a:solidFill>
                  <a:srgbClr val="FFFF00"/>
                </a:solidFill>
              </a:rPr>
              <a:t>all’esperienza della maternità </a:t>
            </a:r>
            <a:r>
              <a:rPr lang="it-IT" sz="2200" dirty="0"/>
              <a:t>e al </a:t>
            </a:r>
            <a:r>
              <a:rPr lang="it-IT" sz="2200" b="1" dirty="0">
                <a:solidFill>
                  <a:srgbClr val="FFFF00"/>
                </a:solidFill>
              </a:rPr>
              <a:t>diverso rapporto con la madre che hanno i figli e le figlie.</a:t>
            </a:r>
          </a:p>
        </p:txBody>
      </p:sp>
    </p:spTree>
    <p:extLst>
      <p:ext uri="{BB962C8B-B14F-4D97-AF65-F5344CB8AC3E}">
        <p14:creationId xmlns:p14="http://schemas.microsoft.com/office/powerpoint/2010/main" val="4149543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1D342-FAAF-4360-9E50-BE98D4F5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215568" cy="73092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Genere e cultura. La divisione sessuale del lavoro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1722267"/>
            <a:ext cx="11061575" cy="4407871"/>
          </a:xfrm>
          <a:solidFill>
            <a:srgbClr val="66FFCC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Il sesso di una persona è una realtà fisica, ma il modo in cui gli uomini e le donne vedono se stessi e si pongono in relazione, così come i ruoli sono una </a:t>
            </a:r>
            <a:r>
              <a:rPr lang="it-IT" b="1" dirty="0">
                <a:solidFill>
                  <a:srgbClr val="FF0000"/>
                </a:solidFill>
              </a:rPr>
              <a:t>costruzione sociale </a:t>
            </a:r>
            <a:r>
              <a:rPr lang="it-IT" dirty="0"/>
              <a:t>e vengono appresi durante il processo di socializzazione.</a:t>
            </a:r>
          </a:p>
          <a:p>
            <a:pPr marL="0" indent="0" algn="just">
              <a:buNone/>
            </a:pPr>
            <a:r>
              <a:rPr lang="it-IT" dirty="0"/>
              <a:t>Gli antropologi hanno dimostrato che </a:t>
            </a:r>
            <a:r>
              <a:rPr lang="it-IT" b="1" dirty="0">
                <a:solidFill>
                  <a:srgbClr val="FF0000"/>
                </a:solidFill>
              </a:rPr>
              <a:t>la divisione sessuale del lavoro è un universale culturale</a:t>
            </a:r>
            <a:r>
              <a:rPr lang="it-IT" dirty="0"/>
              <a:t>, cioè che esiste in tutte le società. Ma hanno anche reso evidente che certi compiti che in alcune società sono ritenuti appannaggio maschile, in altre società vengono svolti dalle donne.</a:t>
            </a:r>
          </a:p>
          <a:p>
            <a:pPr marL="0" indent="0" algn="just">
              <a:buNone/>
            </a:pPr>
            <a:r>
              <a:rPr lang="it-IT" dirty="0"/>
              <a:t>Vi sono dei compiti che vengono svolti quasi unicamente dagli uomini (caccia, lavorazione del metallo,…) e altri che vengono svolti quasi unicamente dalle donne (cucinare, lavare, filare, prendere l’acqua,…)</a:t>
            </a:r>
          </a:p>
          <a:p>
            <a:pPr marL="0" indent="0" algn="just">
              <a:buNone/>
            </a:pPr>
            <a:r>
              <a:rPr lang="it-IT" dirty="0"/>
              <a:t>Per spiegare la </a:t>
            </a:r>
            <a:r>
              <a:rPr lang="it-IT" b="1" dirty="0">
                <a:solidFill>
                  <a:srgbClr val="FF0000"/>
                </a:solidFill>
              </a:rPr>
              <a:t>divisione sessuale del lavoro </a:t>
            </a:r>
            <a:r>
              <a:rPr lang="it-IT" dirty="0"/>
              <a:t>sono state formulate varie ipotesi.</a:t>
            </a:r>
          </a:p>
          <a:p>
            <a:pPr marL="0" indent="0" algn="just">
              <a:buNone/>
            </a:pPr>
            <a:r>
              <a:rPr lang="it-IT" dirty="0"/>
              <a:t>1) Gli </a:t>
            </a:r>
            <a:r>
              <a:rPr lang="it-IT" b="1" dirty="0">
                <a:solidFill>
                  <a:srgbClr val="FF0000"/>
                </a:solidFill>
              </a:rPr>
              <a:t>uomini</a:t>
            </a:r>
            <a:r>
              <a:rPr lang="it-IT" dirty="0"/>
              <a:t> hanno </a:t>
            </a:r>
            <a:r>
              <a:rPr lang="it-IT" b="1" dirty="0">
                <a:solidFill>
                  <a:srgbClr val="FF0000"/>
                </a:solidFill>
              </a:rPr>
              <a:t>maggior forza fisica</a:t>
            </a:r>
            <a:r>
              <a:rPr lang="it-IT" dirty="0"/>
              <a:t>;</a:t>
            </a:r>
          </a:p>
          <a:p>
            <a:pPr marL="0" indent="0" algn="just">
              <a:buNone/>
            </a:pPr>
            <a:r>
              <a:rPr lang="it-IT" dirty="0"/>
              <a:t>2) Le donne svolgono quei compiti che permettono loro di allattare e curare i figli (</a:t>
            </a:r>
            <a:r>
              <a:rPr lang="it-IT" b="1" dirty="0">
                <a:solidFill>
                  <a:srgbClr val="FF0000"/>
                </a:solidFill>
              </a:rPr>
              <a:t>ipotesi della compatibilità con l’allevamento</a:t>
            </a:r>
            <a:r>
              <a:rPr lang="it-IT" dirty="0"/>
              <a:t>)</a:t>
            </a:r>
          </a:p>
          <a:p>
            <a:pPr marL="0" indent="0" algn="just">
              <a:buNone/>
            </a:pPr>
            <a:r>
              <a:rPr lang="it-IT" dirty="0"/>
              <a:t>3) Ipotesi della </a:t>
            </a:r>
            <a:r>
              <a:rPr lang="it-IT" b="1" dirty="0">
                <a:solidFill>
                  <a:srgbClr val="FF0000"/>
                </a:solidFill>
              </a:rPr>
              <a:t>spendibilità</a:t>
            </a:r>
          </a:p>
          <a:p>
            <a:pPr algn="just"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5607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1D342-FAAF-4360-9E50-BE98D4F5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12895" cy="730928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Lo status delle donne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1340529"/>
            <a:ext cx="11061575" cy="510645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b="1" dirty="0">
                <a:solidFill>
                  <a:srgbClr val="FF0000"/>
                </a:solidFill>
              </a:rPr>
              <a:t>Come varia lo status della donna nello spazio e nel tempo?</a:t>
            </a:r>
          </a:p>
          <a:p>
            <a:pPr marL="0" indent="0" algn="just">
              <a:buNone/>
            </a:pPr>
            <a:r>
              <a:rPr lang="it-IT" sz="2000" dirty="0"/>
              <a:t>Tale concetto è un </a:t>
            </a:r>
            <a:r>
              <a:rPr lang="it-IT" sz="2000" b="1" dirty="0">
                <a:solidFill>
                  <a:srgbClr val="FF0000"/>
                </a:solidFill>
              </a:rPr>
              <a:t>concetto multidimensionale</a:t>
            </a:r>
            <a:r>
              <a:rPr lang="it-IT" sz="2000" dirty="0"/>
              <a:t>: comprende il controllo delle risorse economiche, il potere politico, l’autonomia personale, il grado di deferenza dovuto agli uomini.</a:t>
            </a:r>
          </a:p>
          <a:p>
            <a:pPr marL="0" indent="0" algn="just">
              <a:buNone/>
            </a:pPr>
            <a:r>
              <a:rPr lang="it-IT" sz="2000" dirty="0"/>
              <a:t>Nelle diverse società questo status può essere basso su alcune dimensioni e alto o medio in altre.</a:t>
            </a:r>
          </a:p>
          <a:p>
            <a:pPr marL="0" indent="0" algn="just">
              <a:buNone/>
            </a:pPr>
            <a:r>
              <a:rPr lang="it-IT" sz="2000" b="1" dirty="0">
                <a:solidFill>
                  <a:srgbClr val="FF0000"/>
                </a:solidFill>
              </a:rPr>
              <a:t>Lo status delle donne </a:t>
            </a:r>
            <a:r>
              <a:rPr lang="it-IT" sz="2000" dirty="0"/>
              <a:t>è diminuito nelle società orticole e </a:t>
            </a:r>
            <a:r>
              <a:rPr lang="it-IT" sz="2000" b="1" dirty="0">
                <a:solidFill>
                  <a:srgbClr val="FF0000"/>
                </a:solidFill>
              </a:rPr>
              <a:t>più marcatamente in quelle agricole</a:t>
            </a:r>
            <a:r>
              <a:rPr lang="it-IT" sz="2000" dirty="0"/>
              <a:t>.</a:t>
            </a:r>
          </a:p>
          <a:p>
            <a:pPr marL="0" indent="0" algn="just">
              <a:buNone/>
            </a:pPr>
            <a:r>
              <a:rPr lang="it-IT" sz="2000" dirty="0"/>
              <a:t>In questo periodo si è avuto il massimo grado di </a:t>
            </a:r>
            <a:r>
              <a:rPr lang="it-IT" sz="2000" b="1" dirty="0">
                <a:solidFill>
                  <a:srgbClr val="FF0000"/>
                </a:solidFill>
              </a:rPr>
              <a:t>subordinazione delle donne</a:t>
            </a:r>
            <a:r>
              <a:rPr lang="it-IT" sz="2000" dirty="0"/>
              <a:t>.</a:t>
            </a:r>
          </a:p>
          <a:p>
            <a:pPr marL="0" indent="0" algn="just">
              <a:buNone/>
            </a:pPr>
            <a:r>
              <a:rPr lang="it-IT" sz="2000" dirty="0"/>
              <a:t>Le donne </a:t>
            </a:r>
            <a:r>
              <a:rPr lang="it-IT" sz="2000" b="1" dirty="0">
                <a:solidFill>
                  <a:srgbClr val="FF0000"/>
                </a:solidFill>
              </a:rPr>
              <a:t>persero il ruolo produttivo </a:t>
            </a:r>
            <a:r>
              <a:rPr lang="it-IT" sz="2000" dirty="0"/>
              <a:t>e diventarono sempre più dipendenti dagli uomini</a:t>
            </a:r>
          </a:p>
          <a:p>
            <a:pPr marL="0" indent="0" algn="just">
              <a:buNone/>
            </a:pPr>
            <a:r>
              <a:rPr lang="it-IT" sz="2000" dirty="0"/>
              <a:t>Nelle società agricole ci fu una netta </a:t>
            </a:r>
            <a:r>
              <a:rPr lang="it-IT" sz="2000" b="1" dirty="0">
                <a:solidFill>
                  <a:srgbClr val="FF0000"/>
                </a:solidFill>
              </a:rPr>
              <a:t>separazione tra sfera pubblica e sfera privata</a:t>
            </a:r>
          </a:p>
          <a:p>
            <a:pPr marL="0" indent="0" algn="just">
              <a:buNone/>
            </a:pPr>
            <a:r>
              <a:rPr lang="it-IT" sz="2000" dirty="0"/>
              <a:t>Nel corso del Novecento, in molti paesi sviluppati si è avuta un’inversione di tendenza e negli ultimi decenni queste diseguaglianze sono diminuite.</a:t>
            </a:r>
          </a:p>
        </p:txBody>
      </p:sp>
    </p:spTree>
    <p:extLst>
      <p:ext uri="{BB962C8B-B14F-4D97-AF65-F5344CB8AC3E}">
        <p14:creationId xmlns:p14="http://schemas.microsoft.com/office/powerpoint/2010/main" val="345941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1D342-FAAF-4360-9E50-BE98D4F5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700416" cy="730928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Mutamenti nelle società contemporanee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1722267"/>
            <a:ext cx="11061575" cy="4407871"/>
          </a:xfrm>
          <a:solidFill>
            <a:srgbClr val="ECAEE5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Negli ultimi decenni vi sono stati profondi mutamenti nelle differenze di genere in molti campi.</a:t>
            </a:r>
          </a:p>
          <a:p>
            <a:pPr marL="0" indent="0" algn="ctr">
              <a:buNone/>
            </a:pPr>
            <a:r>
              <a:rPr lang="it-IT" b="1" u="sng" dirty="0">
                <a:solidFill>
                  <a:srgbClr val="FF0000"/>
                </a:solidFill>
              </a:rPr>
              <a:t>Il lavoro</a:t>
            </a:r>
          </a:p>
          <a:p>
            <a:pPr marL="0" indent="0" algn="just">
              <a:buNone/>
            </a:pPr>
            <a:r>
              <a:rPr lang="it-IT" dirty="0"/>
              <a:t>In molte parti del mondo vi è stata una </a:t>
            </a:r>
            <a:r>
              <a:rPr lang="it-IT" b="1" dirty="0">
                <a:solidFill>
                  <a:srgbClr val="FF0000"/>
                </a:solidFill>
              </a:rPr>
              <a:t>significativa diminuzione delle differenze di genere nella partecipazione al mercato del lavoro</a:t>
            </a:r>
            <a:r>
              <a:rPr lang="it-IT" dirty="0"/>
              <a:t>, a causa soprattutto del forte aumento del tasso di attività della popolazione femminile.</a:t>
            </a:r>
          </a:p>
          <a:p>
            <a:pPr marL="0" indent="0" algn="just">
              <a:buNone/>
            </a:pPr>
            <a:r>
              <a:rPr lang="it-IT" dirty="0"/>
              <a:t>Negli ultimi vent’anni, nei paesi sviluppati, vi sono stati </a:t>
            </a:r>
            <a:r>
              <a:rPr lang="it-IT" b="1" dirty="0">
                <a:solidFill>
                  <a:srgbClr val="FF0000"/>
                </a:solidFill>
              </a:rPr>
              <a:t>rilevanti mutamenti nell’uso del tempo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In molti paesi occidentali, le diseguaglianze di genere nella distribuzione del lavoro domestico si sono leggermente ridotte.</a:t>
            </a:r>
          </a:p>
          <a:p>
            <a:pPr marL="0" indent="0" algn="just">
              <a:buNone/>
            </a:pPr>
            <a:r>
              <a:rPr lang="it-IT" dirty="0"/>
              <a:t>In tutti i paesi in cui disponiamo di statistiche vi è </a:t>
            </a:r>
            <a:r>
              <a:rPr lang="it-IT" b="1" dirty="0">
                <a:solidFill>
                  <a:srgbClr val="FF0000"/>
                </a:solidFill>
              </a:rPr>
              <a:t>segregazione occupazionale per sesso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Uomini e donne sono divisi da classificazioni sociali che definiscono femminili alcune occupazioni e maschili altre.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Segregazione occupazionale (orizzontale) secondo il sesso</a:t>
            </a:r>
            <a:r>
              <a:rPr lang="it-IT" dirty="0"/>
              <a:t>: viene indicata la concentrazione di uomini e donne in lavori diversi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9518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587829"/>
            <a:ext cx="11061575" cy="590441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/>
              <a:t>Il cosiddetto </a:t>
            </a:r>
            <a:r>
              <a:rPr lang="it-IT" sz="2200" b="1" dirty="0">
                <a:solidFill>
                  <a:srgbClr val="FF0000"/>
                </a:solidFill>
              </a:rPr>
              <a:t>INDICE DI DISSIMILARITA’ </a:t>
            </a:r>
            <a:r>
              <a:rPr lang="it-IT" sz="2200" dirty="0"/>
              <a:t>(con valori compresi da 0 a 100), usato da sociologi ed economisti, misura questa concentrazione.</a:t>
            </a:r>
          </a:p>
          <a:p>
            <a:pPr marL="0" indent="0" algn="just">
              <a:buNone/>
            </a:pPr>
            <a:r>
              <a:rPr lang="it-IT" sz="2200" dirty="0"/>
              <a:t>Questo indice è pari a </a:t>
            </a:r>
            <a:r>
              <a:rPr lang="it-IT" sz="2200" b="1" dirty="0">
                <a:solidFill>
                  <a:srgbClr val="FF0000"/>
                </a:solidFill>
              </a:rPr>
              <a:t>100 </a:t>
            </a:r>
            <a:r>
              <a:rPr lang="it-IT" sz="2200" dirty="0"/>
              <a:t>quando in ciascuna occupazione vi sono </a:t>
            </a:r>
            <a:r>
              <a:rPr lang="it-IT" sz="2200" b="1" dirty="0">
                <a:solidFill>
                  <a:srgbClr val="FF0000"/>
                </a:solidFill>
              </a:rPr>
              <a:t>solo uomini o solo donne</a:t>
            </a:r>
            <a:r>
              <a:rPr lang="it-IT" sz="2200" dirty="0"/>
              <a:t>, mentre è </a:t>
            </a:r>
            <a:r>
              <a:rPr lang="it-IT" sz="2200" b="1" dirty="0">
                <a:solidFill>
                  <a:srgbClr val="FF0000"/>
                </a:solidFill>
              </a:rPr>
              <a:t>0 </a:t>
            </a:r>
            <a:r>
              <a:rPr lang="it-IT" sz="2200" dirty="0"/>
              <a:t>quando il </a:t>
            </a:r>
            <a:r>
              <a:rPr lang="it-IT" sz="2200" b="1" dirty="0">
                <a:solidFill>
                  <a:srgbClr val="FF0000"/>
                </a:solidFill>
              </a:rPr>
              <a:t>rapporto tra i due sessi è perfettamente equilibrato </a:t>
            </a:r>
            <a:r>
              <a:rPr lang="it-IT" sz="2200" dirty="0"/>
              <a:t>(metà in ciascun sesso).</a:t>
            </a:r>
          </a:p>
          <a:p>
            <a:pPr marL="0" indent="0" algn="just">
              <a:buNone/>
            </a:pPr>
            <a:r>
              <a:rPr lang="it-IT" sz="2200" dirty="0"/>
              <a:t>Nel </a:t>
            </a:r>
            <a:r>
              <a:rPr lang="it-IT" sz="2200" b="1" dirty="0">
                <a:solidFill>
                  <a:srgbClr val="FF0000"/>
                </a:solidFill>
              </a:rPr>
              <a:t>1901,</a:t>
            </a:r>
            <a:r>
              <a:rPr lang="it-IT" sz="2200" dirty="0"/>
              <a:t> in Italia l’indice di dissimilarità aveva il valore </a:t>
            </a:r>
            <a:r>
              <a:rPr lang="it-IT" sz="2200" dirty="0">
                <a:solidFill>
                  <a:schemeClr val="tx1"/>
                </a:solidFill>
              </a:rPr>
              <a:t>di</a:t>
            </a:r>
            <a:r>
              <a:rPr lang="it-IT" sz="2200" b="1" dirty="0">
                <a:solidFill>
                  <a:srgbClr val="FF0000"/>
                </a:solidFill>
              </a:rPr>
              <a:t> 78 </a:t>
            </a:r>
            <a:r>
              <a:rPr lang="it-IT" sz="2200" dirty="0"/>
              <a:t>ed era assai elevato. Negli anni successivi diminuisce notevolmente.</a:t>
            </a:r>
          </a:p>
          <a:p>
            <a:pPr marL="0" indent="0" algn="just">
              <a:buNone/>
            </a:pPr>
            <a:r>
              <a:rPr lang="it-IT" sz="2200" dirty="0"/>
              <a:t>E’ aumentato l’ingresso delle donne in occupazioni di appannaggio per lungo tempo maschile, quali i medici, i magistrati e gli avvocati.</a:t>
            </a:r>
          </a:p>
          <a:p>
            <a:pPr marL="0" indent="0" algn="just">
              <a:buNone/>
            </a:pPr>
            <a:r>
              <a:rPr lang="it-IT" sz="2200" dirty="0"/>
              <a:t>Nonostante ciò </a:t>
            </a:r>
            <a:r>
              <a:rPr lang="it-IT" sz="2200" b="1" dirty="0">
                <a:solidFill>
                  <a:srgbClr val="FF0000"/>
                </a:solidFill>
              </a:rPr>
              <a:t>il grado di segregazione occupazionale per sesso è ancora elevato</a:t>
            </a:r>
            <a:r>
              <a:rPr lang="it-IT" sz="2200" dirty="0"/>
              <a:t>.</a:t>
            </a:r>
          </a:p>
          <a:p>
            <a:pPr marL="0" indent="0" algn="just">
              <a:buNone/>
            </a:pPr>
            <a:r>
              <a:rPr lang="it-IT" sz="2200" dirty="0"/>
              <a:t>In relazione al mercato del lavoro nel decennio tra il 1970 e 1980, la percentuale femminile della forza lavoro segue un trend ascensionale.</a:t>
            </a:r>
          </a:p>
          <a:p>
            <a:pPr marL="0" indent="0" algn="just">
              <a:buNone/>
            </a:pPr>
            <a:r>
              <a:rPr lang="it-IT" sz="2200" dirty="0"/>
              <a:t>Il tasso di attività delle donne è aumentato ancora negli ultimi anni ed è però aumentato anche il tasso di disoccupazione.</a:t>
            </a:r>
          </a:p>
          <a:p>
            <a:pPr marL="0" indent="0" algn="just">
              <a:buNone/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902887922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231</TotalTime>
  <Words>2728</Words>
  <Application>Microsoft Office PowerPoint</Application>
  <PresentationFormat>Widescreen</PresentationFormat>
  <Paragraphs>146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Sfaccettatura</vt:lpstr>
      <vt:lpstr>Le differenze di genere</vt:lpstr>
      <vt:lpstr>Genere e società</vt:lpstr>
      <vt:lpstr>Essenzialismo e costruzionismo sociale</vt:lpstr>
      <vt:lpstr>Le teorie essenzialiste</vt:lpstr>
      <vt:lpstr>L’essenzialismo femminista</vt:lpstr>
      <vt:lpstr>Genere e cultura. La divisione sessuale del lavoro</vt:lpstr>
      <vt:lpstr>Lo status delle donne</vt:lpstr>
      <vt:lpstr>Mutamenti nelle società contemporanee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Conclusioni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differenze di genere</dc:title>
  <dc:creator>SERRA ROSEMARY</dc:creator>
  <cp:lastModifiedBy>SERRA ROSEMARY</cp:lastModifiedBy>
  <cp:revision>33</cp:revision>
  <dcterms:created xsi:type="dcterms:W3CDTF">2020-11-21T13:22:25Z</dcterms:created>
  <dcterms:modified xsi:type="dcterms:W3CDTF">2020-12-01T15:26:54Z</dcterms:modified>
</cp:coreProperties>
</file>