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8" r:id="rId14"/>
    <p:sldId id="269" r:id="rId15"/>
    <p:sldId id="271" r:id="rId16"/>
    <p:sldId id="270" r:id="rId17"/>
    <p:sldId id="272" r:id="rId18"/>
    <p:sldId id="274" r:id="rId19"/>
    <p:sldId id="275" r:id="rId20"/>
    <p:sldId id="276" r:id="rId21"/>
    <p:sldId id="278" r:id="rId22"/>
    <p:sldId id="279" r:id="rId23"/>
    <p:sldId id="277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6B4CD"/>
    <a:srgbClr val="DDDDDD"/>
    <a:srgbClr val="969696"/>
    <a:srgbClr val="FFFF66"/>
    <a:srgbClr val="66FFFF"/>
    <a:srgbClr val="FF9900"/>
    <a:srgbClr val="99FFCC"/>
    <a:srgbClr val="FF505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86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31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8773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131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373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49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731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80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172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48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583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27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84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31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73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FD6E0-95FD-49CB-929E-C859F54090FA}" type="datetimeFigureOut">
              <a:rPr lang="it-IT" smtClean="0"/>
              <a:t>11/12/2020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1D9340-2B63-455D-8E47-075BE71451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56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B80022-592E-46F8-8E51-D76F79EF9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500327"/>
            <a:ext cx="8915399" cy="1393794"/>
          </a:xfrm>
        </p:spPr>
        <p:txBody>
          <a:bodyPr>
            <a:normAutofit/>
          </a:bodyPr>
          <a:lstStyle/>
          <a:p>
            <a:pPr algn="ctr"/>
            <a:r>
              <a:rPr lang="it-IT" sz="6000" dirty="0">
                <a:solidFill>
                  <a:srgbClr val="FF0000"/>
                </a:solidFill>
              </a:rPr>
              <a:t>La Famiglia</a:t>
            </a:r>
          </a:p>
        </p:txBody>
      </p:sp>
    </p:spTree>
    <p:extLst>
      <p:ext uri="{BB962C8B-B14F-4D97-AF65-F5344CB8AC3E}">
        <p14:creationId xmlns:p14="http://schemas.microsoft.com/office/powerpoint/2010/main" val="301323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6116715"/>
          </a:xfrm>
          <a:solidFill>
            <a:srgbClr val="FFCC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</a:t>
            </a:r>
            <a:r>
              <a:rPr lang="it-IT" sz="2400" b="1" u="sng" dirty="0">
                <a:solidFill>
                  <a:srgbClr val="FF0000"/>
                </a:solidFill>
              </a:rPr>
              <a:t>Forme di matrimonio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Il matrimonio può essere: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Monogamico</a:t>
            </a:r>
            <a:r>
              <a:rPr lang="it-IT" sz="2400" dirty="0">
                <a:solidFill>
                  <a:schemeClr val="tx1"/>
                </a:solidFill>
              </a:rPr>
              <a:t>			un solo uomo o una sola donna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Poligamico</a:t>
            </a:r>
            <a:r>
              <a:rPr lang="it-IT" sz="2400" dirty="0">
                <a:solidFill>
                  <a:schemeClr val="tx1"/>
                </a:solidFill>
              </a:rPr>
              <a:t>				ci si sposa contemporaneamente con due o più 								persone dell’altro sesso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Poliginia</a:t>
            </a:r>
            <a:r>
              <a:rPr lang="it-IT" sz="2400" dirty="0">
                <a:solidFill>
                  <a:schemeClr val="tx1"/>
                </a:solidFill>
              </a:rPr>
              <a:t>					forme di matrimonio dove l’uomo ha più di una 								moglie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Poliandria</a:t>
            </a:r>
            <a:r>
              <a:rPr lang="it-IT" sz="2400" dirty="0">
                <a:solidFill>
                  <a:schemeClr val="tx1"/>
                </a:solidFill>
              </a:rPr>
              <a:t>				è la donna ad avere più di un marito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</a:t>
            </a:r>
            <a:r>
              <a:rPr lang="it-IT" sz="2400" b="1" u="sng" dirty="0">
                <a:solidFill>
                  <a:srgbClr val="FF0000"/>
                </a:solidFill>
              </a:rPr>
              <a:t>Partner preferenziale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	</a:t>
            </a:r>
            <a:r>
              <a:rPr lang="it-IT" sz="2400" b="1" dirty="0">
                <a:solidFill>
                  <a:srgbClr val="FF0000"/>
                </a:solidFill>
              </a:rPr>
              <a:t>Esogamia</a:t>
            </a:r>
            <a:r>
              <a:rPr lang="it-IT" sz="2400" dirty="0">
                <a:solidFill>
                  <a:schemeClr val="tx1"/>
                </a:solidFill>
              </a:rPr>
              <a:t>			alcuni gruppi si attendono ed esigono che i loro 								membri si sposino al di fuori del gruppo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	</a:t>
            </a:r>
            <a:r>
              <a:rPr lang="it-IT" sz="2400" b="1" dirty="0">
                <a:solidFill>
                  <a:srgbClr val="FF0000"/>
                </a:solidFill>
              </a:rPr>
              <a:t>Endogamia</a:t>
            </a:r>
            <a:r>
              <a:rPr lang="it-IT" sz="2400" dirty="0">
                <a:solidFill>
                  <a:schemeClr val="tx1"/>
                </a:solidFill>
              </a:rPr>
              <a:t>			alcuni gruppi si attendono ed esigono che i loro 								membri si sposino all’interno del gruppo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63CA4F32-3341-4899-9188-BDBE11271269}"/>
              </a:ext>
            </a:extLst>
          </p:cNvPr>
          <p:cNvSpPr/>
          <p:nvPr/>
        </p:nvSpPr>
        <p:spPr>
          <a:xfrm>
            <a:off x="2539013" y="1549045"/>
            <a:ext cx="905522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947119D1-0D81-4E80-B5FC-0DCEF458F25D}"/>
              </a:ext>
            </a:extLst>
          </p:cNvPr>
          <p:cNvSpPr/>
          <p:nvPr/>
        </p:nvSpPr>
        <p:spPr>
          <a:xfrm>
            <a:off x="2201661" y="2081706"/>
            <a:ext cx="1411550" cy="1864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557370C6-6554-4BCB-AB66-388C79C2B431}"/>
              </a:ext>
            </a:extLst>
          </p:cNvPr>
          <p:cNvSpPr/>
          <p:nvPr/>
        </p:nvSpPr>
        <p:spPr>
          <a:xfrm>
            <a:off x="1908698" y="2876366"/>
            <a:ext cx="1544715" cy="186431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AAAA991B-98C7-4CE8-B174-908C6A353101}"/>
              </a:ext>
            </a:extLst>
          </p:cNvPr>
          <p:cNvSpPr/>
          <p:nvPr/>
        </p:nvSpPr>
        <p:spPr>
          <a:xfrm>
            <a:off x="2050742" y="3790765"/>
            <a:ext cx="1349406" cy="186431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C503BB28-7C36-412D-AD09-B92DDE135EA5}"/>
              </a:ext>
            </a:extLst>
          </p:cNvPr>
          <p:cNvSpPr/>
          <p:nvPr/>
        </p:nvSpPr>
        <p:spPr>
          <a:xfrm>
            <a:off x="2450236" y="4733965"/>
            <a:ext cx="1100831" cy="186431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A1588200-B1B9-453D-AC17-29FD3E02AB3D}"/>
              </a:ext>
            </a:extLst>
          </p:cNvPr>
          <p:cNvSpPr/>
          <p:nvPr/>
        </p:nvSpPr>
        <p:spPr>
          <a:xfrm>
            <a:off x="2689932" y="5648364"/>
            <a:ext cx="834501" cy="177551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52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3) Una prima categorizzazione suddivide i </a:t>
            </a:r>
            <a:r>
              <a:rPr lang="it-IT" sz="2400" b="1" u="sng" dirty="0">
                <a:solidFill>
                  <a:srgbClr val="FF0000"/>
                </a:solidFill>
              </a:rPr>
              <a:t>modelli familiari </a:t>
            </a:r>
            <a:r>
              <a:rPr lang="it-IT" sz="2400" dirty="0">
                <a:solidFill>
                  <a:schemeClr val="tx1"/>
                </a:solidFill>
              </a:rPr>
              <a:t>in </a:t>
            </a:r>
            <a:r>
              <a:rPr lang="it-IT" sz="2400" b="1" dirty="0">
                <a:solidFill>
                  <a:srgbClr val="FF0000"/>
                </a:solidFill>
              </a:rPr>
              <a:t>due tipi</a:t>
            </a:r>
            <a:r>
              <a:rPr lang="it-IT" sz="24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Famiglia estesa</a:t>
            </a:r>
            <a:r>
              <a:rPr lang="it-IT" sz="2400" b="1" dirty="0">
                <a:solidFill>
                  <a:schemeClr val="tx1"/>
                </a:solidFill>
              </a:rPr>
              <a:t>: </a:t>
            </a:r>
            <a:r>
              <a:rPr lang="it-IT" sz="2400" dirty="0">
                <a:solidFill>
                  <a:schemeClr val="tx1"/>
                </a:solidFill>
              </a:rPr>
              <a:t>composta da più di due generazioni appartenenti allo stesso ceppo parentale, che vivono nella stessa casa o in abitazioni contigue. Il capo della famiglia è l’anziano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Famiglia nucleare</a:t>
            </a:r>
            <a:r>
              <a:rPr lang="it-IT" sz="2400" dirty="0">
                <a:solidFill>
                  <a:schemeClr val="tx1"/>
                </a:solidFill>
              </a:rPr>
              <a:t>: composta dai genitori e dalla prole, che vivono in un’abitazione separata da quella dei congiunti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Le prime indagini empiriche sulla famiglia in Europa sono state condotte da </a:t>
            </a:r>
            <a:r>
              <a:rPr lang="it-IT" sz="2400" b="1" dirty="0">
                <a:solidFill>
                  <a:srgbClr val="FF0000"/>
                </a:solidFill>
              </a:rPr>
              <a:t>Frederic Le Play </a:t>
            </a:r>
            <a:r>
              <a:rPr lang="it-IT" sz="2400" dirty="0">
                <a:solidFill>
                  <a:schemeClr val="tx1"/>
                </a:solidFill>
              </a:rPr>
              <a:t>(1806-1882)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Tre ideali di famiglia</a:t>
            </a:r>
            <a:r>
              <a:rPr lang="it-IT" sz="24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La famiglia patriarcale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La Famiglia instabile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3) La Famiglia ceppo</a:t>
            </a:r>
          </a:p>
        </p:txBody>
      </p:sp>
    </p:spTree>
    <p:extLst>
      <p:ext uri="{BB962C8B-B14F-4D97-AF65-F5344CB8AC3E}">
        <p14:creationId xmlns:p14="http://schemas.microsoft.com/office/powerpoint/2010/main" val="369852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Questa tipologia si basa su </a:t>
            </a:r>
            <a:r>
              <a:rPr lang="it-IT" sz="2400" b="1" dirty="0">
                <a:solidFill>
                  <a:srgbClr val="FF0000"/>
                </a:solidFill>
              </a:rPr>
              <a:t>due criteri di classificazione</a:t>
            </a:r>
            <a:r>
              <a:rPr lang="it-IT" sz="24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L’autorità del pater </a:t>
            </a:r>
            <a:r>
              <a:rPr lang="it-IT" sz="2400" dirty="0" err="1">
                <a:solidFill>
                  <a:schemeClr val="tx1"/>
                </a:solidFill>
              </a:rPr>
              <a:t>familias</a:t>
            </a: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Regola di residenza dopo le nozze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Questa tipologia di Le Play è stata ripresa da alcuni sociologi del secolo scorso: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2060"/>
                </a:solidFill>
              </a:rPr>
              <a:t>PETER LASLETT</a:t>
            </a:r>
            <a:r>
              <a:rPr lang="it-IT" sz="2400" dirty="0">
                <a:solidFill>
                  <a:schemeClr val="tx1"/>
                </a:solidFill>
              </a:rPr>
              <a:t>			</a:t>
            </a:r>
            <a:r>
              <a:rPr lang="it-IT" sz="2400" b="1" dirty="0">
                <a:solidFill>
                  <a:srgbClr val="FF0000"/>
                </a:solidFill>
              </a:rPr>
              <a:t>cinque tipi di famiglia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</a:t>
            </a:r>
            <a:r>
              <a:rPr lang="it-IT" sz="2400" b="1" dirty="0">
                <a:solidFill>
                  <a:srgbClr val="FF0000"/>
                </a:solidFill>
              </a:rPr>
              <a:t>Famiglia semplice o nucleare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Una sola unità coniugale		</a:t>
            </a:r>
            <a:r>
              <a:rPr lang="it-IT" sz="2400" b="1" dirty="0">
                <a:solidFill>
                  <a:srgbClr val="FF0000"/>
                </a:solidFill>
              </a:rPr>
              <a:t>completa</a:t>
            </a:r>
            <a:r>
              <a:rPr lang="it-IT" sz="2400" dirty="0">
                <a:solidFill>
                  <a:schemeClr val="tx1"/>
                </a:solidFill>
              </a:rPr>
              <a:t> (marito, moglie, figli)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										</a:t>
            </a:r>
            <a:r>
              <a:rPr lang="it-IT" sz="2400" b="1" dirty="0">
                <a:solidFill>
                  <a:srgbClr val="FF0000"/>
                </a:solidFill>
              </a:rPr>
              <a:t>incompleta </a:t>
            </a:r>
            <a:r>
              <a:rPr lang="it-IT" sz="2400" dirty="0">
                <a:solidFill>
                  <a:schemeClr val="tx1"/>
                </a:solidFill>
              </a:rPr>
              <a:t>(madre divorziata/vedova 											con figli, padre divorziato/vedovo con 											figli)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18BBDCFA-DA1B-4A3F-8453-E6DD100ACF58}"/>
              </a:ext>
            </a:extLst>
          </p:cNvPr>
          <p:cNvSpPr/>
          <p:nvPr/>
        </p:nvSpPr>
        <p:spPr>
          <a:xfrm>
            <a:off x="2574524" y="3429000"/>
            <a:ext cx="1003176" cy="14864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246609C2-9C79-4FA4-B462-CCF5A5221B79}"/>
              </a:ext>
            </a:extLst>
          </p:cNvPr>
          <p:cNvSpPr/>
          <p:nvPr/>
        </p:nvSpPr>
        <p:spPr>
          <a:xfrm>
            <a:off x="4150311" y="4536488"/>
            <a:ext cx="772357" cy="142043"/>
          </a:xfrm>
          <a:prstGeom prst="rightArrow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E8B3CC3A-590F-4E11-BEA9-7F027702F25A}"/>
              </a:ext>
            </a:extLst>
          </p:cNvPr>
          <p:cNvCxnSpPr/>
          <p:nvPr/>
        </p:nvCxnSpPr>
        <p:spPr>
          <a:xfrm>
            <a:off x="4150311" y="4749553"/>
            <a:ext cx="843378" cy="2752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30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6" y="361765"/>
            <a:ext cx="11168107" cy="6134470"/>
          </a:xfrm>
          <a:solidFill>
            <a:srgbClr val="F6B4CD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</a:t>
            </a:r>
            <a:r>
              <a:rPr lang="it-IT" sz="2400" b="1" dirty="0">
                <a:solidFill>
                  <a:srgbClr val="FF0000"/>
                </a:solidFill>
              </a:rPr>
              <a:t>Famiglia dei solitari</a:t>
            </a:r>
            <a:r>
              <a:rPr lang="it-IT" sz="2400" dirty="0">
                <a:solidFill>
                  <a:schemeClr val="tx1"/>
                </a:solidFill>
              </a:rPr>
              <a:t>: una sola persona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3) </a:t>
            </a:r>
            <a:r>
              <a:rPr lang="it-IT" sz="2400" b="1" dirty="0">
                <a:solidFill>
                  <a:srgbClr val="FF0000"/>
                </a:solidFill>
              </a:rPr>
              <a:t>Famiglia senza struttura coniugale</a:t>
            </a:r>
            <a:r>
              <a:rPr lang="it-IT" sz="2400" dirty="0">
                <a:solidFill>
                  <a:schemeClr val="tx1"/>
                </a:solidFill>
              </a:rPr>
              <a:t>: priva di un’unità coniugale, formata da persone con altri rapporti di parentela (fratelli e sorelle non sposati)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4) </a:t>
            </a:r>
            <a:r>
              <a:rPr lang="it-IT" sz="2400" b="1" dirty="0">
                <a:solidFill>
                  <a:srgbClr val="FF0000"/>
                </a:solidFill>
              </a:rPr>
              <a:t>Famiglia estesa</a:t>
            </a:r>
            <a:r>
              <a:rPr lang="it-IT" sz="2400" dirty="0">
                <a:solidFill>
                  <a:schemeClr val="tx1"/>
                </a:solidFill>
              </a:rPr>
              <a:t>: un’unità coniugale ed uno o più parenti conviventi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5) </a:t>
            </a:r>
            <a:r>
              <a:rPr lang="it-IT" sz="2400" b="1" dirty="0">
                <a:solidFill>
                  <a:srgbClr val="FF0000"/>
                </a:solidFill>
              </a:rPr>
              <a:t>Famiglia multipla</a:t>
            </a:r>
            <a:r>
              <a:rPr lang="it-IT" sz="2400" dirty="0">
                <a:solidFill>
                  <a:schemeClr val="tx1"/>
                </a:solidFill>
              </a:rPr>
              <a:t>: due o più unità coniugali (marito, moglie, figlio e moglie del figlio)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6) </a:t>
            </a:r>
            <a:r>
              <a:rPr lang="it-IT" sz="2400" b="1" dirty="0">
                <a:solidFill>
                  <a:srgbClr val="FF0000"/>
                </a:solidFill>
              </a:rPr>
              <a:t>Famiglie complesse</a:t>
            </a:r>
            <a:r>
              <a:rPr lang="it-IT" sz="2400" dirty="0">
                <a:solidFill>
                  <a:schemeClr val="tx1"/>
                </a:solidFill>
              </a:rPr>
              <a:t>: famiglia estesa + famiglia multipla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chemeClr val="tx1"/>
                </a:solidFill>
              </a:rPr>
              <a:t>4) </a:t>
            </a:r>
            <a:r>
              <a:rPr lang="it-IT" sz="2400" b="1" u="sng" dirty="0">
                <a:solidFill>
                  <a:srgbClr val="FF0000"/>
                </a:solidFill>
              </a:rPr>
              <a:t>Modelli di residenza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Modello patrilocale</a:t>
            </a:r>
            <a:r>
              <a:rPr lang="it-IT" sz="2400" dirty="0">
                <a:solidFill>
                  <a:schemeClr val="tx1"/>
                </a:solidFill>
              </a:rPr>
              <a:t>: la coppia appena sposata può andare a vivere con la famiglia estesa del padre dello sposo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Modello matrilocale</a:t>
            </a:r>
            <a:r>
              <a:rPr lang="it-IT" sz="2400" dirty="0">
                <a:solidFill>
                  <a:schemeClr val="tx1"/>
                </a:solidFill>
              </a:rPr>
              <a:t>: la coppia va a vivere con la famiglia della sposa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Modello neolocale</a:t>
            </a:r>
            <a:r>
              <a:rPr lang="it-IT" sz="2400" dirty="0">
                <a:solidFill>
                  <a:schemeClr val="tx1"/>
                </a:solidFill>
              </a:rPr>
              <a:t>: si forma una famiglia nucleare che va a stabilirsi in una propria residenza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523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66CCFF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5) Modelli di autorità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Modello patriarcale</a:t>
            </a:r>
            <a:r>
              <a:rPr lang="it-IT" sz="2400" dirty="0">
                <a:solidFill>
                  <a:schemeClr val="tx1"/>
                </a:solidFill>
              </a:rPr>
              <a:t>: è il marito che decide all’interno della famiglia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Famiglia ugualitaria</a:t>
            </a:r>
            <a:r>
              <a:rPr lang="it-IT" sz="2400" dirty="0">
                <a:solidFill>
                  <a:schemeClr val="tx1"/>
                </a:solidFill>
              </a:rPr>
              <a:t>: marito e moglie si trovano in posizione di parità rispetto alle diverse questioni familiari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6) Discendenza ed eredità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Tre forme principali di discendenza </a:t>
            </a:r>
            <a:r>
              <a:rPr lang="it-IT" sz="2400" dirty="0">
                <a:solidFill>
                  <a:schemeClr val="tx1"/>
                </a:solidFill>
              </a:rPr>
              <a:t>e di trasmissione ereditaria della proprietà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Sistema patrilineare</a:t>
            </a:r>
            <a:r>
              <a:rPr lang="it-IT" sz="2400" dirty="0">
                <a:solidFill>
                  <a:schemeClr val="tx1"/>
                </a:solidFill>
              </a:rPr>
              <a:t>: la discendenza e l’eredità seguono la linea maschile della famiglia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Sistema matrilineare</a:t>
            </a:r>
            <a:r>
              <a:rPr lang="it-IT" sz="2400" dirty="0">
                <a:solidFill>
                  <a:schemeClr val="tx1"/>
                </a:solidFill>
              </a:rPr>
              <a:t>: accade l’inverso del precedente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Sistema bilaterale</a:t>
            </a:r>
            <a:r>
              <a:rPr lang="it-IT" sz="2400" dirty="0">
                <a:solidFill>
                  <a:schemeClr val="tx1"/>
                </a:solidFill>
              </a:rPr>
              <a:t>: discendenza ed eredità seguono sia la linea maschile che quella femminile</a:t>
            </a:r>
          </a:p>
        </p:txBody>
      </p:sp>
    </p:spTree>
    <p:extLst>
      <p:ext uri="{BB962C8B-B14F-4D97-AF65-F5344CB8AC3E}">
        <p14:creationId xmlns:p14="http://schemas.microsoft.com/office/powerpoint/2010/main" val="3698523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FF99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Sistemi di formazione della famiglia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Nelle </a:t>
            </a:r>
            <a:r>
              <a:rPr lang="it-IT" sz="2000" b="1" dirty="0">
                <a:solidFill>
                  <a:srgbClr val="FF0000"/>
                </a:solidFill>
              </a:rPr>
              <a:t>società </a:t>
            </a:r>
            <a:r>
              <a:rPr lang="it-IT" sz="2000" b="1" dirty="0" err="1">
                <a:solidFill>
                  <a:srgbClr val="FF0000"/>
                </a:solidFill>
              </a:rPr>
              <a:t>pre</a:t>
            </a:r>
            <a:r>
              <a:rPr lang="it-IT" sz="2000" b="1" dirty="0">
                <a:solidFill>
                  <a:srgbClr val="FF0000"/>
                </a:solidFill>
              </a:rPr>
              <a:t>-industriali </a:t>
            </a:r>
            <a:r>
              <a:rPr lang="it-IT" sz="2000" dirty="0">
                <a:solidFill>
                  <a:schemeClr val="tx1"/>
                </a:solidFill>
              </a:rPr>
              <a:t>vi erano due diversi modi di formazione della famiglia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1) </a:t>
            </a:r>
            <a:r>
              <a:rPr lang="it-IT" sz="2000" b="1" dirty="0">
                <a:solidFill>
                  <a:srgbClr val="FF0000"/>
                </a:solidFill>
              </a:rPr>
              <a:t>Il primo </a:t>
            </a:r>
            <a:r>
              <a:rPr lang="it-IT" sz="2000" dirty="0">
                <a:solidFill>
                  <a:schemeClr val="tx1"/>
                </a:solidFill>
              </a:rPr>
              <a:t>era tipico di molti paesi dell’Europa nord-occidentale si basa su tre regole: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a) Sia gli uomini che le donne si sposavano abbastanza tardi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b) Gli sposi mettevano su casa da soli creando una famiglia nucleare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c) Prima delle nozze, un’alta quota di giovani passava alcuni anni fuori casa, a servizio di un’altra famiglia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2) </a:t>
            </a:r>
            <a:r>
              <a:rPr lang="it-IT" sz="2000" b="1" dirty="0">
                <a:solidFill>
                  <a:srgbClr val="FF0000"/>
                </a:solidFill>
              </a:rPr>
              <a:t>Il secondo </a:t>
            </a:r>
            <a:r>
              <a:rPr lang="it-IT" sz="2000" dirty="0">
                <a:solidFill>
                  <a:schemeClr val="tx1"/>
                </a:solidFill>
              </a:rPr>
              <a:t>sistema, tipico degli altri paesi, particolarmente quelli asiatici si basava su tre regole totalmente diverse: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a) Gli uomini, ma soprattutto le donne si sposavano abbastanza presto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b) La nuova coppia andava a far parte di una famiglia multipla, in cui vi era una coppia più anziana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c)  Non vi era l’uso di andare a servizio alcuni anni prima di sposarsi.</a:t>
            </a: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1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99FFCC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u="sng" dirty="0">
                <a:solidFill>
                  <a:srgbClr val="FF0000"/>
                </a:solidFill>
              </a:rPr>
              <a:t>Modello familiare nel mondo occidentale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famiglia è: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di tipo monogamico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È endogamica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3) È di tipo nucleare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4) È neolocale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5) È di tipo ugualitario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6) È bilaterale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Vi è un elemento patrilineare: moglie e figli assumono il cognome del marito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70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66FFFF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Il declino della famiglia coniugale nei paesi occidentali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A partire dalla metà degli anni ‘70 la famiglia coniugale perdeva importanza nei paesi occidentali.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Si è avuto contemporaneamente una </a:t>
            </a:r>
            <a:r>
              <a:rPr lang="it-IT" sz="2400" b="1" dirty="0">
                <a:solidFill>
                  <a:srgbClr val="FF0000"/>
                </a:solidFill>
              </a:rPr>
              <a:t>diminuzione del numero delle prime e delle seconde nozze, un forte aumento delle separazioni legali e dei divorzi e una netta flessione della fecondità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Questi cambiamenti hanno favorito la nascita di </a:t>
            </a:r>
            <a:r>
              <a:rPr lang="it-IT" sz="2400" b="1" dirty="0">
                <a:solidFill>
                  <a:srgbClr val="FF0000"/>
                </a:solidFill>
              </a:rPr>
              <a:t>NUOVI TIPI DI FAMIGLIA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1) La diminuzione della nuzialità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In tutti i paesi occidentali sono in corso da tempo </a:t>
            </a:r>
            <a:r>
              <a:rPr lang="it-IT" sz="2400" b="1" dirty="0">
                <a:solidFill>
                  <a:srgbClr val="FF0000"/>
                </a:solidFill>
              </a:rPr>
              <a:t>due tendenze </a:t>
            </a:r>
            <a:r>
              <a:rPr lang="it-IT" sz="2400" dirty="0">
                <a:solidFill>
                  <a:schemeClr val="tx1"/>
                </a:solidFill>
              </a:rPr>
              <a:t>di segno opposto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a) Abbassamento dell’età del primo rapporto sessuale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b) Diminuzione della nuzialità e innalzamento dell’età al matrimonio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4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983550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Ovunque la </a:t>
            </a:r>
            <a:r>
              <a:rPr lang="it-IT" sz="2200" b="1" dirty="0">
                <a:solidFill>
                  <a:srgbClr val="FF0000"/>
                </a:solidFill>
              </a:rPr>
              <a:t>flessione della nuzialità </a:t>
            </a:r>
            <a:r>
              <a:rPr lang="it-IT" sz="2200" dirty="0">
                <a:solidFill>
                  <a:schemeClr val="tx1"/>
                </a:solidFill>
              </a:rPr>
              <a:t>è stata accompagnata da tre diverse tendenze: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 Forte aumento del numero di giovani che vivono da soli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 Aumento della propensione a restare più a lungo nella casa dei genitori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c) Diffusione della convivenza more uxorio (famiglie di fatto)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Questi cambiamenti nel costume hanno provocato dei </a:t>
            </a:r>
            <a:r>
              <a:rPr lang="it-IT" sz="2200" b="1" dirty="0">
                <a:solidFill>
                  <a:srgbClr val="FF0000"/>
                </a:solidFill>
              </a:rPr>
              <a:t>cambiamenti anche nelle norme giuridiche.</a:t>
            </a:r>
            <a:r>
              <a:rPr lang="it-IT" sz="2200" dirty="0">
                <a:solidFill>
                  <a:schemeClr val="tx1"/>
                </a:solidFill>
              </a:rPr>
              <a:t> L’adulterio non è più considerato un reato.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figli naturali, nati fuori dal matrimonio , un tempo chiamati «</a:t>
            </a:r>
            <a:r>
              <a:rPr lang="it-IT" sz="2200" b="1" dirty="0">
                <a:solidFill>
                  <a:srgbClr val="FF0000"/>
                </a:solidFill>
              </a:rPr>
              <a:t>illegittimi</a:t>
            </a:r>
            <a:r>
              <a:rPr lang="it-IT" sz="2200" dirty="0">
                <a:solidFill>
                  <a:schemeClr val="tx1"/>
                </a:solidFill>
              </a:rPr>
              <a:t>» , hanno ormai gli stessi diritti di quelli </a:t>
            </a:r>
            <a:r>
              <a:rPr lang="it-IT" sz="2200" b="1" dirty="0">
                <a:solidFill>
                  <a:srgbClr val="FF0000"/>
                </a:solidFill>
              </a:rPr>
              <a:t>legittimi</a:t>
            </a:r>
            <a:r>
              <a:rPr lang="it-IT" sz="2200" dirty="0">
                <a:solidFill>
                  <a:schemeClr val="tx1"/>
                </a:solidFill>
              </a:rPr>
              <a:t>, sia riguardo al mantenimento, sia riguardo all’educazione che all’eredità dei genitori.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In genere, la convivenza pre-nuziale si presenta come una fase di preparazione alla famiglia legittima.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La convivenza prenuziale sta prendendo il posto del fidanzamento, ma è anche uno dei segni della perdita di importanza del matrimonio.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7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6320901"/>
          </a:xfrm>
          <a:solidFill>
            <a:srgbClr val="CCCC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Le </a:t>
            </a:r>
            <a:r>
              <a:rPr lang="it-IT" sz="2000" b="1" dirty="0">
                <a:solidFill>
                  <a:srgbClr val="FF0000"/>
                </a:solidFill>
              </a:rPr>
              <a:t>FAMIGLIE DI FATTO </a:t>
            </a:r>
            <a:r>
              <a:rPr lang="it-IT" sz="2000" dirty="0">
                <a:solidFill>
                  <a:schemeClr val="tx1"/>
                </a:solidFill>
              </a:rPr>
              <a:t>sono assai diverse per origine e per caratteristiche.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Vi è chi sceglie di vivere more uxorio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1) Per motivi di principio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2) Perché la legge impedisce di sposare l’altra persona o perché il matrimonio presenta degli svantaggi di ordine economico.</a:t>
            </a:r>
          </a:p>
          <a:p>
            <a:pPr marL="0" indent="0" algn="ctr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2) L’aumento dell’instabilità coniugale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A partire dal 1965, in tutti i paesi occidentali, vi è stato un </a:t>
            </a:r>
            <a:r>
              <a:rPr lang="it-IT" sz="2000" b="1" dirty="0">
                <a:solidFill>
                  <a:srgbClr val="FF0000"/>
                </a:solidFill>
              </a:rPr>
              <a:t>forte aumento del numero delle separazioni legali e dei divorzi.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Anche nel nostro Paese vi è stato un </a:t>
            </a:r>
            <a:r>
              <a:rPr lang="it-IT" sz="2000" b="1" dirty="0">
                <a:solidFill>
                  <a:srgbClr val="FF0000"/>
                </a:solidFill>
              </a:rPr>
              <a:t>forte aumento dell’instabilità coniugale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In trent’anni il numero delle separazioni legali è passato da 5.600 nel 1965 a oltre 51.000 nel 1994.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Vi sono grandi differenze nelle aree territoriali italiane.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L’aumento dell’instabilità coniugale è stato accompagnato e favorito da grandi mutamenti del diritto di famiglia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1970			Introduzione del divorzio in Italia</a:t>
            </a: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A3AC3B93-F6D7-4874-9667-0272861DD15E}"/>
              </a:ext>
            </a:extLst>
          </p:cNvPr>
          <p:cNvSpPr/>
          <p:nvPr/>
        </p:nvSpPr>
        <p:spPr>
          <a:xfrm>
            <a:off x="1127464" y="6054571"/>
            <a:ext cx="1065320" cy="159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41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FFCC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E’ la più antica e la più importante di tutte le istituzioni e in tutte le società essa rappresenta l’unità sociale fondamentale.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Per definire la famiglia si devono tenere in conto le numerose forme di famiglia che sono esistite e che esistono ancora nelle diverse culture.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prima caratteristica della famiglia è quella di essere un gruppo di individui imparentati fra loro, con legami di affetto, servizio e ospitalità che vivono sotto lo stesso tetto (famiglia di censimento, ISTAT).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seconda è che i suoi componenti vivono insieme per lunghi periodi di tempo.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terza è che gli adulti assumono la responsabilità di tutta la prole.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quarta caratteristica è che i componenti della famiglia formano un’unità economica, in alcuni casi per la produzione id beni e servizi, e comunque sempre ai fini del consumo di beni e servizi.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98957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DDDDDD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Nel corso degli anni 70 sono cambiate le norme che regolano la rottura dei matrimoni.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Un tempo il </a:t>
            </a:r>
            <a:r>
              <a:rPr lang="it-IT" sz="2400" b="1" dirty="0">
                <a:solidFill>
                  <a:srgbClr val="FF0000"/>
                </a:solidFill>
              </a:rPr>
              <a:t>divorzio</a:t>
            </a:r>
            <a:r>
              <a:rPr lang="it-IT" sz="2400" dirty="0">
                <a:solidFill>
                  <a:schemeClr val="tx1"/>
                </a:solidFill>
              </a:rPr>
              <a:t> veniva considerato come una </a:t>
            </a:r>
            <a:r>
              <a:rPr lang="it-IT" sz="2400" b="1" dirty="0">
                <a:solidFill>
                  <a:srgbClr val="FF0000"/>
                </a:solidFill>
              </a:rPr>
              <a:t>sanzione contro il coniuge che si era macchiato di una colpa.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Dapprima veniva concesso solo in caso di</a:t>
            </a:r>
            <a:r>
              <a:rPr lang="it-IT" sz="2400" b="1" dirty="0">
                <a:solidFill>
                  <a:srgbClr val="FF0000"/>
                </a:solidFill>
              </a:rPr>
              <a:t> adulterio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In seguito l’elenco delle colpe si è allungato.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Negli anni 60 il sistema del 	</a:t>
            </a:r>
            <a:r>
              <a:rPr lang="it-IT" sz="2400" b="1" dirty="0">
                <a:solidFill>
                  <a:srgbClr val="FF0000"/>
                </a:solidFill>
              </a:rPr>
              <a:t>divorzio – sanzione </a:t>
            </a:r>
            <a:r>
              <a:rPr lang="it-IT" sz="2400" dirty="0">
                <a:solidFill>
                  <a:schemeClr val="tx1"/>
                </a:solidFill>
              </a:rPr>
              <a:t>è stato abbandonato e sostituito da quello del </a:t>
            </a:r>
            <a:r>
              <a:rPr lang="it-IT" sz="2400" b="1" dirty="0">
                <a:solidFill>
                  <a:srgbClr val="FF0000"/>
                </a:solidFill>
              </a:rPr>
              <a:t>divorzio – fallimento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Basta che tra i coniugi vi siano differenze inconciliabili che provochino un fallimento del matrimonio e rendano la convivenza intollerabile.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	1970					Introduzione del divorzio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	1975					riforma del diritto di famiglia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082D5541-2C43-4BD8-B823-3CBDAB3FC93F}"/>
              </a:ext>
            </a:extLst>
          </p:cNvPr>
          <p:cNvSpPr/>
          <p:nvPr/>
        </p:nvSpPr>
        <p:spPr>
          <a:xfrm>
            <a:off x="1828800" y="5015883"/>
            <a:ext cx="1606858" cy="221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C96511E1-1007-4568-A82B-07191E163301}"/>
              </a:ext>
            </a:extLst>
          </p:cNvPr>
          <p:cNvSpPr/>
          <p:nvPr/>
        </p:nvSpPr>
        <p:spPr>
          <a:xfrm>
            <a:off x="1828800" y="5388745"/>
            <a:ext cx="1606858" cy="221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922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F6B4CD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In Italia il divorzio non si è affiancato alla separazione legale, ma si è aggiunto a essa.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Ciò che porta alla completa rottura è un </a:t>
            </a:r>
            <a:r>
              <a:rPr lang="it-IT" sz="2200" b="1" dirty="0">
                <a:solidFill>
                  <a:srgbClr val="FF0000"/>
                </a:solidFill>
              </a:rPr>
              <a:t>processo a due stadi</a:t>
            </a:r>
            <a:r>
              <a:rPr lang="it-IT" sz="2200" dirty="0">
                <a:solidFill>
                  <a:schemeClr val="tx1"/>
                </a:solidFill>
              </a:rPr>
              <a:t>, cioè si deve prima ottenere la separazione legale.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La separazione può essere </a:t>
            </a:r>
            <a:r>
              <a:rPr lang="it-IT" sz="2200" b="1" dirty="0">
                <a:solidFill>
                  <a:srgbClr val="FF0000"/>
                </a:solidFill>
              </a:rPr>
              <a:t>separazione giud</a:t>
            </a:r>
            <a:r>
              <a:rPr lang="it-IT" sz="2200" dirty="0">
                <a:solidFill>
                  <a:schemeClr val="tx1"/>
                </a:solidFill>
              </a:rPr>
              <a:t>iziale o </a:t>
            </a:r>
            <a:r>
              <a:rPr lang="it-IT" sz="2200" b="1" dirty="0">
                <a:solidFill>
                  <a:srgbClr val="FF0000"/>
                </a:solidFill>
              </a:rPr>
              <a:t>separazione consensuale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Dopo l’introduzione del c.d. divorzio breve nel 2015, le tempistiche si sono sensibilmente ridotte e non è più necessario il decorso di 3 anni dalla separazione per poter divorziare.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Prima di procedere al divorzio i coniugi devono aspettare: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tx1"/>
                </a:solidFill>
              </a:rPr>
              <a:t>6 mesi in caso di separazione consensuale</a:t>
            </a:r>
          </a:p>
          <a:p>
            <a:pPr algn="just">
              <a:buFontTx/>
              <a:buChar char="-"/>
            </a:pPr>
            <a:r>
              <a:rPr lang="it-IT" sz="2200" dirty="0">
                <a:solidFill>
                  <a:schemeClr val="tx1"/>
                </a:solidFill>
              </a:rPr>
              <a:t>1 anno in caso di separazione giudiziale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Nel 2012 </a:t>
            </a:r>
            <a:r>
              <a:rPr lang="it-IT" sz="2200" b="1" dirty="0">
                <a:solidFill>
                  <a:srgbClr val="FF0000"/>
                </a:solidFill>
              </a:rPr>
              <a:t>l’età media per le donne </a:t>
            </a:r>
            <a:r>
              <a:rPr lang="it-IT" sz="2200" dirty="0">
                <a:solidFill>
                  <a:schemeClr val="tx1"/>
                </a:solidFill>
              </a:rPr>
              <a:t>, nel caso delle separazioni è di 44 anni, per gli uomini è di 47.</a:t>
            </a:r>
          </a:p>
        </p:txBody>
      </p:sp>
    </p:spTree>
    <p:extLst>
      <p:ext uri="{BB962C8B-B14F-4D97-AF65-F5344CB8AC3E}">
        <p14:creationId xmlns:p14="http://schemas.microsoft.com/office/powerpoint/2010/main" val="1807200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66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La maggior parte delle donne si separa tra i 40 e i 44 anni, mentre gli uomini tra i 45 e 49.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In media la separazione viene chiesta dopo 16 anni di matrimonio e il divorzio dopo 19 anni. I matrimoni recenti durano però sempre di meno.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Fra il 1991 e il 2018 i matrimoni finiti sono più che quadruplicati, passando da 376mila a oltre un milione e 672mila.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Il boom si è registrato tra i 55 e i 64 anni.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Fra il 2008 e il 2015 le separazioni durante la terza età sono più che raddoppiate, passando da 2789 l’anno a 6131.</a:t>
            </a:r>
          </a:p>
        </p:txBody>
      </p:sp>
    </p:spTree>
    <p:extLst>
      <p:ext uri="{BB962C8B-B14F-4D97-AF65-F5344CB8AC3E}">
        <p14:creationId xmlns:p14="http://schemas.microsoft.com/office/powerpoint/2010/main" val="1476319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6161103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L’aumento delle separazioni legali e dei divorzi ha provocato la </a:t>
            </a:r>
            <a:r>
              <a:rPr lang="it-IT" sz="2000" b="1" dirty="0">
                <a:solidFill>
                  <a:srgbClr val="FF0000"/>
                </a:solidFill>
              </a:rPr>
              <a:t>moltiplicazione dei tipi di famiglia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Famiglie di persone sole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Famiglie nucleari incomplete (monoparentali): un solo genitore, di solito la madre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Famiglie ricostituite (formate con le seconde nozze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In Italia le </a:t>
            </a:r>
            <a:r>
              <a:rPr lang="it-IT" sz="2000" b="1" dirty="0">
                <a:solidFill>
                  <a:srgbClr val="FF0000"/>
                </a:solidFill>
              </a:rPr>
              <a:t>famiglie ricostituite </a:t>
            </a:r>
            <a:r>
              <a:rPr lang="it-IT" sz="2000" dirty="0">
                <a:solidFill>
                  <a:schemeClr val="tx1"/>
                </a:solidFill>
              </a:rPr>
              <a:t>superano il milione.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Le seconde nozze e successive sono state nel 2015 33.579, quasi 3000 in più rispetto al 2014 (+9%).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La famiglia ricostituita è il tipo di famiglia più nuovo tra quelli comparsi negli ultimi 25 anni.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Dopo il divorzio, in nove casi su dieci i figli vengono affidati alla madre. Se questa si risposa avranno un secondo </a:t>
            </a:r>
            <a:r>
              <a:rPr lang="it-IT" sz="2000" b="1" dirty="0">
                <a:solidFill>
                  <a:srgbClr val="FF0000"/>
                </a:solidFill>
              </a:rPr>
              <a:t>padre</a:t>
            </a:r>
            <a:r>
              <a:rPr lang="it-IT" sz="2000" dirty="0">
                <a:solidFill>
                  <a:schemeClr val="tx1"/>
                </a:solidFill>
              </a:rPr>
              <a:t> che si può definire </a:t>
            </a:r>
            <a:r>
              <a:rPr lang="it-IT" sz="2000" b="1" dirty="0">
                <a:solidFill>
                  <a:srgbClr val="FF0000"/>
                </a:solidFill>
              </a:rPr>
              <a:t>sociale</a:t>
            </a:r>
            <a:r>
              <a:rPr lang="it-IT" sz="2000" dirty="0">
                <a:solidFill>
                  <a:schemeClr val="tx1"/>
                </a:solidFill>
              </a:rPr>
              <a:t> accanto al padre </a:t>
            </a:r>
            <a:r>
              <a:rPr lang="it-IT" sz="2000" b="1" dirty="0">
                <a:solidFill>
                  <a:srgbClr val="FF0000"/>
                </a:solidFill>
              </a:rPr>
              <a:t>biologico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Se la madre metterà al mondo un altro figlio, essi avranno un </a:t>
            </a:r>
            <a:r>
              <a:rPr lang="it-IT" sz="2000" b="1" dirty="0">
                <a:solidFill>
                  <a:srgbClr val="FF0000"/>
                </a:solidFill>
              </a:rPr>
              <a:t>fratello uterino </a:t>
            </a:r>
            <a:r>
              <a:rPr lang="it-IT" sz="2000" dirty="0">
                <a:solidFill>
                  <a:schemeClr val="tx1"/>
                </a:solidFill>
              </a:rPr>
              <a:t>o </a:t>
            </a:r>
            <a:r>
              <a:rPr lang="it-IT" sz="2000" b="1" dirty="0">
                <a:solidFill>
                  <a:srgbClr val="FF0000"/>
                </a:solidFill>
              </a:rPr>
              <a:t>fratellastro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Oltre ai fratellastri, essi acquisiscono anche dei </a:t>
            </a:r>
            <a:r>
              <a:rPr lang="it-IT" sz="2000" b="1" dirty="0">
                <a:solidFill>
                  <a:srgbClr val="FF0000"/>
                </a:solidFill>
              </a:rPr>
              <a:t>quasi zii </a:t>
            </a:r>
            <a:r>
              <a:rPr lang="it-IT" sz="2000" dirty="0">
                <a:solidFill>
                  <a:schemeClr val="tx1"/>
                </a:solidFill>
              </a:rPr>
              <a:t>e dei </a:t>
            </a:r>
            <a:r>
              <a:rPr lang="it-IT" sz="2000" b="1" dirty="0">
                <a:solidFill>
                  <a:srgbClr val="FF0000"/>
                </a:solidFill>
              </a:rPr>
              <a:t>quasi nonni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Le seconde nozze sono più fragili delle prime.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Le persone sono più secolarizzate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Qualità del rapporto</a:t>
            </a:r>
          </a:p>
          <a:p>
            <a:pPr marL="400050" lvl="1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		- strutturalmente più complesse</a:t>
            </a:r>
          </a:p>
          <a:p>
            <a:pPr marL="400050" lvl="1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		-non sono ancora pienamente istituzionalizzate</a:t>
            </a:r>
          </a:p>
          <a:p>
            <a:pPr marL="457200" indent="-457200" algn="just">
              <a:buAutoNum type="alphaL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69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32259B-D89D-4D9C-893E-D66F0FB68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325" y="1038687"/>
            <a:ext cx="10422385" cy="532660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Dopo il divorzio, in nove casi su dieci i figli vengono affidati alla madre. Se questa si risposa avranno un secondo </a:t>
            </a:r>
            <a:r>
              <a:rPr lang="it-IT" sz="2000" b="1" dirty="0">
                <a:solidFill>
                  <a:srgbClr val="FF0000"/>
                </a:solidFill>
              </a:rPr>
              <a:t>padre</a:t>
            </a:r>
            <a:r>
              <a:rPr lang="it-IT" sz="2000" dirty="0">
                <a:solidFill>
                  <a:schemeClr val="tx1"/>
                </a:solidFill>
              </a:rPr>
              <a:t> che si può definire </a:t>
            </a:r>
            <a:r>
              <a:rPr lang="it-IT" sz="2000" b="1" dirty="0">
                <a:solidFill>
                  <a:srgbClr val="FF0000"/>
                </a:solidFill>
              </a:rPr>
              <a:t>sociale</a:t>
            </a:r>
            <a:r>
              <a:rPr lang="it-IT" sz="2000" dirty="0">
                <a:solidFill>
                  <a:schemeClr val="tx1"/>
                </a:solidFill>
              </a:rPr>
              <a:t> accanto al padre </a:t>
            </a:r>
            <a:r>
              <a:rPr lang="it-IT" sz="2000" b="1" dirty="0">
                <a:solidFill>
                  <a:srgbClr val="FF0000"/>
                </a:solidFill>
              </a:rPr>
              <a:t>biologico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Se la madre metterà al mondo un altro figlio, essi avranno un </a:t>
            </a:r>
            <a:r>
              <a:rPr lang="it-IT" sz="2000" b="1" dirty="0">
                <a:solidFill>
                  <a:srgbClr val="FF0000"/>
                </a:solidFill>
              </a:rPr>
              <a:t>fratello uterino </a:t>
            </a:r>
            <a:r>
              <a:rPr lang="it-IT" sz="2000" dirty="0">
                <a:solidFill>
                  <a:schemeClr val="tx1"/>
                </a:solidFill>
              </a:rPr>
              <a:t>o </a:t>
            </a:r>
            <a:r>
              <a:rPr lang="it-IT" sz="2000" b="1" dirty="0">
                <a:solidFill>
                  <a:srgbClr val="FF0000"/>
                </a:solidFill>
              </a:rPr>
              <a:t>fratellastro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Oltre ai fratellastri, essi acquisiscono anche dei </a:t>
            </a:r>
            <a:r>
              <a:rPr lang="it-IT" sz="2000" b="1" dirty="0">
                <a:solidFill>
                  <a:srgbClr val="FF0000"/>
                </a:solidFill>
              </a:rPr>
              <a:t>quasi zii </a:t>
            </a:r>
            <a:r>
              <a:rPr lang="it-IT" sz="2000" dirty="0">
                <a:solidFill>
                  <a:schemeClr val="tx1"/>
                </a:solidFill>
              </a:rPr>
              <a:t>e dei </a:t>
            </a:r>
            <a:r>
              <a:rPr lang="it-IT" sz="2000" b="1" dirty="0">
                <a:solidFill>
                  <a:srgbClr val="FF0000"/>
                </a:solidFill>
              </a:rPr>
              <a:t>quasi nonni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Le seconde nozze sono più fragili delle prime. </a:t>
            </a:r>
            <a:r>
              <a:rPr lang="it-IT" sz="2000" dirty="0">
                <a:solidFill>
                  <a:schemeClr val="tx1"/>
                </a:solidFill>
              </a:rPr>
              <a:t>Due ipotesi</a:t>
            </a:r>
            <a:r>
              <a:rPr lang="it-IT" sz="2000" b="1" dirty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Le persone sono più secolarizzate</a:t>
            </a:r>
          </a:p>
          <a:p>
            <a:pPr marL="457200" indent="-457200" algn="just">
              <a:buAutoNum type="alphaLcParenR"/>
            </a:pPr>
            <a:r>
              <a:rPr lang="it-IT" sz="2000" dirty="0">
                <a:solidFill>
                  <a:schemeClr val="tx1"/>
                </a:solidFill>
              </a:rPr>
              <a:t>Qualità del rapporto</a:t>
            </a:r>
          </a:p>
          <a:p>
            <a:pPr marL="400050" lvl="1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		- strutturalmente più complesse</a:t>
            </a:r>
          </a:p>
          <a:p>
            <a:pPr marL="400050" lvl="1" indent="0" algn="just">
              <a:buNone/>
            </a:pPr>
            <a:r>
              <a:rPr lang="it-IT" sz="1800" dirty="0">
                <a:solidFill>
                  <a:schemeClr val="tx1"/>
                </a:solidFill>
              </a:rPr>
              <a:t>		-non sono ancora pienamente istituzionalizzate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21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558" y="717696"/>
            <a:ext cx="11061575" cy="5624113"/>
          </a:xfrm>
          <a:solidFill>
            <a:srgbClr val="66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b="1" dirty="0">
                <a:solidFill>
                  <a:srgbClr val="FF0000"/>
                </a:solidFill>
              </a:rPr>
              <a:t>Definizione</a:t>
            </a:r>
            <a:r>
              <a:rPr lang="it-IT" sz="2600" dirty="0">
                <a:solidFill>
                  <a:schemeClr val="tx1"/>
                </a:solidFill>
              </a:rPr>
              <a:t>: </a:t>
            </a:r>
            <a:r>
              <a:rPr lang="it-IT" sz="2600" b="1" dirty="0">
                <a:solidFill>
                  <a:srgbClr val="FF0000"/>
                </a:solidFill>
              </a:rPr>
              <a:t>La famiglia </a:t>
            </a:r>
            <a:r>
              <a:rPr lang="it-IT" sz="2600" dirty="0">
                <a:solidFill>
                  <a:schemeClr val="tx1"/>
                </a:solidFill>
              </a:rPr>
              <a:t>è un gruppo relativamente stabile di individui legati tra loro da un’ascendenza comune, dal matrimonio o dall’adozione, che convivono formando un’unità economica e i cui componenti adulti assumono la responsabilità dei piccoli.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rgbClr val="FF0000"/>
                </a:solidFill>
              </a:rPr>
              <a:t>Tutte le società umane istituzionalizzano un sistema familiare.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Nelle società del passato la responsabilità dell’allevamento dei bambini è stata assegnata alle donne mentre agli uomini è stata lasciata la responsabilità di procacciarsi il cibo, di dedicarsi ai lavori agricoli pesanti, di fare la guerra.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La famiglia rappresenta un modello universale secondo il quale gli uomini e le donne instaurano </a:t>
            </a:r>
            <a:r>
              <a:rPr lang="it-IT" sz="2600" b="1" dirty="0">
                <a:solidFill>
                  <a:srgbClr val="FF0000"/>
                </a:solidFill>
              </a:rPr>
              <a:t>legami stabili per massimizzare l’efficienza dell’allevamento dei bambini e dell’attività economica</a:t>
            </a:r>
            <a:r>
              <a:rPr lang="it-IT" sz="2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98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95" y="835262"/>
            <a:ext cx="11505967" cy="562411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La maggior parte dell’esistenza degli individui si svolge in </a:t>
            </a:r>
            <a:r>
              <a:rPr lang="it-IT" sz="2600" b="1" dirty="0">
                <a:solidFill>
                  <a:srgbClr val="FF0000"/>
                </a:solidFill>
              </a:rPr>
              <a:t>due famiglie</a:t>
            </a:r>
            <a:r>
              <a:rPr lang="it-IT" sz="26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1) La </a:t>
            </a:r>
            <a:r>
              <a:rPr lang="it-IT" sz="2600" b="1" dirty="0">
                <a:solidFill>
                  <a:srgbClr val="FF0000"/>
                </a:solidFill>
              </a:rPr>
              <a:t>famiglia di orientamento</a:t>
            </a:r>
            <a:r>
              <a:rPr lang="it-IT" sz="2600" dirty="0">
                <a:solidFill>
                  <a:schemeClr val="tx1"/>
                </a:solidFill>
              </a:rPr>
              <a:t>, quella in cui sono nati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2) La </a:t>
            </a:r>
            <a:r>
              <a:rPr lang="it-IT" sz="2600" b="1" dirty="0">
                <a:solidFill>
                  <a:srgbClr val="FF0000"/>
                </a:solidFill>
              </a:rPr>
              <a:t>famiglia di procreazione</a:t>
            </a:r>
            <a:r>
              <a:rPr lang="it-IT" sz="2600" dirty="0">
                <a:solidFill>
                  <a:schemeClr val="tx1"/>
                </a:solidFill>
              </a:rPr>
              <a:t>, quella che essi creano successivamente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La famiglia si colloca in una </a:t>
            </a:r>
            <a:r>
              <a:rPr lang="it-IT" sz="2600" b="1" dirty="0">
                <a:solidFill>
                  <a:srgbClr val="FF0000"/>
                </a:solidFill>
              </a:rPr>
              <a:t>rete sociale di congiunti </a:t>
            </a:r>
            <a:r>
              <a:rPr lang="it-IT" sz="2600" dirty="0">
                <a:solidFill>
                  <a:schemeClr val="tx1"/>
                </a:solidFill>
              </a:rPr>
              <a:t>molto più ampia,</a:t>
            </a:r>
            <a:r>
              <a:rPr lang="it-IT" sz="2600" b="1" dirty="0">
                <a:solidFill>
                  <a:srgbClr val="FF0000"/>
                </a:solidFill>
              </a:rPr>
              <a:t> la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r>
              <a:rPr lang="it-IT" sz="2600" b="1" dirty="0">
                <a:solidFill>
                  <a:srgbClr val="FF0000"/>
                </a:solidFill>
              </a:rPr>
              <a:t>parentela</a:t>
            </a:r>
            <a:r>
              <a:rPr lang="it-IT" sz="26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La </a:t>
            </a:r>
            <a:r>
              <a:rPr lang="it-IT" sz="2600" b="1" dirty="0">
                <a:solidFill>
                  <a:srgbClr val="FF0000"/>
                </a:solidFill>
              </a:rPr>
              <a:t>parentela</a:t>
            </a:r>
            <a:r>
              <a:rPr lang="it-IT" sz="2600" dirty="0">
                <a:solidFill>
                  <a:schemeClr val="tx1"/>
                </a:solidFill>
              </a:rPr>
              <a:t> è un </a:t>
            </a:r>
            <a:r>
              <a:rPr lang="it-IT" sz="2600" b="1" dirty="0">
                <a:solidFill>
                  <a:srgbClr val="FF0000"/>
                </a:solidFill>
              </a:rPr>
              <a:t>insieme di individui legati da vincoli di ascendenza comune, di adozione o di matrimonio, conviventi o meno</a:t>
            </a:r>
            <a:r>
              <a:rPr lang="it-IT" sz="26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600" dirty="0">
                <a:solidFill>
                  <a:schemeClr val="tx1"/>
                </a:solidFill>
              </a:rPr>
              <a:t>Nelle società moderne l’interazione della famiglia con i parenti avviene solamente con la </a:t>
            </a:r>
            <a:r>
              <a:rPr lang="it-IT" sz="2600" b="1" dirty="0">
                <a:solidFill>
                  <a:srgbClr val="FF0000"/>
                </a:solidFill>
              </a:rPr>
              <a:t>cerchia più stretta </a:t>
            </a:r>
            <a:r>
              <a:rPr lang="it-IT" sz="2600" dirty="0">
                <a:solidFill>
                  <a:schemeClr val="tx1"/>
                </a:solidFill>
              </a:rPr>
              <a:t>e accade spesso che i parenti stretti di riuniscano soltanto in occasione di particolari cerimonie (matrimoni, funerali).</a:t>
            </a: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417250"/>
            <a:ext cx="11061575" cy="5624113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La parentela nella società occidentale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Nelle società occidentali, la parentela è una rete di relazioni che si attiva in particolari situazioni.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Non possiede beni collettivi, non prende decisioni, non svolge funzioni permanenti.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E’ un insieme di persone dai confini non stabiliti una volta per sempre alle quali ci si rivolge per avere </a:t>
            </a:r>
            <a:r>
              <a:rPr lang="it-IT" sz="2400" b="1" dirty="0">
                <a:solidFill>
                  <a:srgbClr val="FF0000"/>
                </a:solidFill>
              </a:rPr>
              <a:t>aiuti di tipo psicologico e materiale</a:t>
            </a:r>
            <a:r>
              <a:rPr lang="it-IT" sz="2400" dirty="0">
                <a:solidFill>
                  <a:schemeClr val="tx1"/>
                </a:solidFill>
              </a:rPr>
              <a:t>. Ciò non significa che la parentela non abbia notevole rilievo.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Secondo alcune teorie, successivamente sconfessate, l’industrializzazione e l’urbanizzazione avrebbe messo in crisi i rapporti di parentela, rendendo la famiglia nucleare (quella formata da marito e moglie, con o senza figli) sempre più isolata.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2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406" y="417250"/>
            <a:ext cx="10293276" cy="5624113"/>
          </a:xfrm>
          <a:solidFill>
            <a:srgbClr val="CCCC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Dalle </a:t>
            </a:r>
            <a:r>
              <a:rPr lang="it-IT" sz="2400" b="1" dirty="0">
                <a:solidFill>
                  <a:srgbClr val="FF0000"/>
                </a:solidFill>
              </a:rPr>
              <a:t>ricerche storiche </a:t>
            </a:r>
            <a:r>
              <a:rPr lang="it-IT" sz="2400" dirty="0">
                <a:solidFill>
                  <a:schemeClr val="tx1"/>
                </a:solidFill>
              </a:rPr>
              <a:t>è emerso che i flussi migratori nel corso dell’industrializzazione  e dell’urbanizzazione </a:t>
            </a:r>
            <a:r>
              <a:rPr lang="it-IT" sz="2400" b="1" dirty="0">
                <a:solidFill>
                  <a:srgbClr val="FF0000"/>
                </a:solidFill>
              </a:rPr>
              <a:t>non solo non indeboliscono le relazioni di parentela, ma anzi sono possibili grazie a esse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Dalle </a:t>
            </a:r>
            <a:r>
              <a:rPr lang="it-IT" sz="2400" b="1" dirty="0">
                <a:solidFill>
                  <a:srgbClr val="FF0000"/>
                </a:solidFill>
              </a:rPr>
              <a:t>ricerche sociologiche </a:t>
            </a:r>
            <a:r>
              <a:rPr lang="it-IT" sz="2400" dirty="0">
                <a:solidFill>
                  <a:schemeClr val="tx1"/>
                </a:solidFill>
              </a:rPr>
              <a:t>è risultato che in tutti i paesi occidentali, la famiglia nucleare opera nell’ambito di una </a:t>
            </a:r>
            <a:r>
              <a:rPr lang="it-IT" sz="2400" b="1" dirty="0">
                <a:solidFill>
                  <a:srgbClr val="FF0000"/>
                </a:solidFill>
              </a:rPr>
              <a:t>rete fitta e solida di rapporti e scambi fra parenti.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In Italia, nel 1993, la quota dei figli con oltre 25 anni che abita nello stesso comune dei genitori raggiunge il 69%.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Le funzioni della famiglia secondo la prospettiva funzionalista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La famiglia svolge delle </a:t>
            </a:r>
            <a:r>
              <a:rPr lang="it-IT" sz="2400" b="1" dirty="0">
                <a:solidFill>
                  <a:srgbClr val="FF0000"/>
                </a:solidFill>
              </a:rPr>
              <a:t>funzioni specifiche e fondamentali </a:t>
            </a:r>
            <a:r>
              <a:rPr lang="it-IT" sz="2400" dirty="0">
                <a:solidFill>
                  <a:schemeClr val="tx1"/>
                </a:solidFill>
              </a:rPr>
              <a:t>in tutte le società e tali funzioni contribuiscono al mantenimento dell’ordine sociale e assicurano la sopravvivenza degli individui.</a:t>
            </a:r>
          </a:p>
        </p:txBody>
      </p:sp>
    </p:spTree>
    <p:extLst>
      <p:ext uri="{BB962C8B-B14F-4D97-AF65-F5344CB8AC3E}">
        <p14:creationId xmlns:p14="http://schemas.microsoft.com/office/powerpoint/2010/main" val="27236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417250"/>
            <a:ext cx="11142617" cy="6088053"/>
          </a:xfrm>
          <a:solidFill>
            <a:srgbClr val="FF990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Le funzioni sono le seguenti: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1) Sostituzione dei componenti;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2) Socializzazione;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3) Cure e protezione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4) Collocazione sociale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La famiglia secondo la prospettiva del conflitto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 teorici del conflitto ritengono che la prospettiva d’analisi funzionalista sia incompleta in quanto trascura alcuni aspetti.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Essi ritengono che la famiglia sia la principale istituzione nella quale si manifesta il dominio dell’uomo sulla donna.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Anche in Italia la posizione asimmetrica dei coniugi nel matrimonio è stata sancita dal Codice Civile fino all’attuazione del nuovo diritto di famiglia (1975) le cui norme hanno posto i coniugi  su un piano di parità.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4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245" y="364998"/>
            <a:ext cx="11061575" cy="5624113"/>
          </a:xfrm>
          <a:solidFill>
            <a:srgbClr val="99FFCC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000" b="1" u="sng" dirty="0">
                <a:solidFill>
                  <a:srgbClr val="FF0000"/>
                </a:solidFill>
              </a:rPr>
              <a:t>I modelli familiari</a:t>
            </a:r>
          </a:p>
          <a:p>
            <a:pPr marL="0" indent="0" algn="just">
              <a:buNone/>
            </a:pPr>
            <a:r>
              <a:rPr lang="it-IT" sz="3000" dirty="0">
                <a:solidFill>
                  <a:schemeClr val="tx1"/>
                </a:solidFill>
              </a:rPr>
              <a:t>Le variazioni dei modelli di matrimonio, di famiglia e di parentela sono estremamente ampie e variano nel corso del tempo.</a:t>
            </a:r>
          </a:p>
          <a:p>
            <a:pPr marL="0" indent="0" algn="just">
              <a:buNone/>
            </a:pPr>
            <a:r>
              <a:rPr lang="it-IT" sz="3000" dirty="0">
                <a:solidFill>
                  <a:schemeClr val="tx1"/>
                </a:solidFill>
              </a:rPr>
              <a:t>I modelli di famiglia presenti in altre culture si discostano notevolmente da quelle presenti nella nostra cultura.</a:t>
            </a:r>
          </a:p>
          <a:p>
            <a:pPr marL="0" indent="0" algn="just">
              <a:buNone/>
            </a:pPr>
            <a:r>
              <a:rPr lang="it-IT" sz="3000" dirty="0">
                <a:solidFill>
                  <a:schemeClr val="tx1"/>
                </a:solidFill>
              </a:rPr>
              <a:t>Nelle società industriali avanzate si dà per acquisito il fatto che il matrimonio si fondi sull’</a:t>
            </a:r>
            <a:r>
              <a:rPr lang="it-IT" sz="3000" b="1" dirty="0">
                <a:solidFill>
                  <a:srgbClr val="FF0000"/>
                </a:solidFill>
              </a:rPr>
              <a:t>amore romantico </a:t>
            </a:r>
            <a:r>
              <a:rPr lang="it-IT" sz="3000" dirty="0">
                <a:solidFill>
                  <a:schemeClr val="tx1"/>
                </a:solidFill>
              </a:rPr>
              <a:t>tra i coniugi e che la scelta del partner spetti alla persona interessata. </a:t>
            </a:r>
            <a:r>
              <a:rPr lang="it-IT" sz="3000" b="1" dirty="0">
                <a:solidFill>
                  <a:srgbClr val="FF0000"/>
                </a:solidFill>
              </a:rPr>
              <a:t>Non è così in tutte le società</a:t>
            </a:r>
            <a:r>
              <a:rPr lang="it-IT" sz="3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it-IT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8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274" y="417250"/>
            <a:ext cx="10528408" cy="5865984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200" b="1" u="sng" dirty="0">
                <a:solidFill>
                  <a:srgbClr val="FF0000"/>
                </a:solidFill>
              </a:rPr>
              <a:t>L’analisi dei modelli familiari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Nel tentativo di ordinare concettualmente i diversi modelli familiari si fa riferimento a </a:t>
            </a:r>
            <a:r>
              <a:rPr lang="it-IT" sz="3200" b="1" dirty="0">
                <a:solidFill>
                  <a:srgbClr val="FF0000"/>
                </a:solidFill>
              </a:rPr>
              <a:t>sei dimensioni fondamentali</a:t>
            </a:r>
            <a:r>
              <a:rPr lang="it-IT" sz="32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1) Forme di matrimonio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2) Partner preferenziale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3) Forme di famiglia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4) Modelli di residenza 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5) Modelli di autorità</a:t>
            </a:r>
          </a:p>
          <a:p>
            <a:pPr marL="0" indent="0" algn="just">
              <a:buNone/>
            </a:pPr>
            <a:r>
              <a:rPr lang="it-IT" sz="3200" dirty="0">
                <a:solidFill>
                  <a:schemeClr val="tx1"/>
                </a:solidFill>
              </a:rPr>
              <a:t>6) Discendenza ed eredità</a:t>
            </a:r>
          </a:p>
          <a:p>
            <a:pPr marL="457200" indent="-457200" algn="just">
              <a:buAutoNum type="arabicParenR"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7157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</TotalTime>
  <Words>2694</Words>
  <Application>Microsoft Office PowerPoint</Application>
  <PresentationFormat>Widescreen</PresentationFormat>
  <Paragraphs>187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Filo</vt:lpstr>
      <vt:lpstr>La Famiglia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SERRA ROSEMARY</dc:creator>
  <cp:lastModifiedBy>SERRA ROSEMARY</cp:lastModifiedBy>
  <cp:revision>28</cp:revision>
  <dcterms:created xsi:type="dcterms:W3CDTF">2020-11-28T13:18:40Z</dcterms:created>
  <dcterms:modified xsi:type="dcterms:W3CDTF">2020-12-11T15:31:15Z</dcterms:modified>
</cp:coreProperties>
</file>