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2" d="100"/>
          <a:sy n="102" d="100"/>
        </p:scale>
        <p:origin x="-108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2D8361-A2DD-724D-91F2-DB74B862E475}" type="datetimeFigureOut">
              <a:rPr lang="it-IT" smtClean="0"/>
              <a:t>11/12/20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3F3FB9-385A-5644-90D9-6712024C802F}" type="slidenum">
              <a:rPr lang="it-IT" smtClean="0"/>
              <a:t>‹n.›</a:t>
            </a:fld>
            <a:endParaRPr lang="it-IT"/>
          </a:p>
        </p:txBody>
      </p:sp>
    </p:spTree>
    <p:extLst>
      <p:ext uri="{BB962C8B-B14F-4D97-AF65-F5344CB8AC3E}">
        <p14:creationId xmlns:p14="http://schemas.microsoft.com/office/powerpoint/2010/main" val="324878691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9D3F3FB9-385A-5644-90D9-6712024C802F}" type="slidenum">
              <a:rPr lang="it-IT" smtClean="0"/>
              <a:t>2</a:t>
            </a:fld>
            <a:endParaRPr lang="it-IT"/>
          </a:p>
        </p:txBody>
      </p:sp>
    </p:spTree>
    <p:extLst>
      <p:ext uri="{BB962C8B-B14F-4D97-AF65-F5344CB8AC3E}">
        <p14:creationId xmlns:p14="http://schemas.microsoft.com/office/powerpoint/2010/main" val="3549390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11/12/20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‹n.›</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l-GR" smtClean="0"/>
              <a:t>Fare clic per modificare stile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Fare clic per modificare stile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l-GR" smtClean="0"/>
              <a:t>Fare clic per modificare gli stili del testo dello schema</a:t>
            </a:r>
          </a:p>
          <a:p>
            <a:pPr lvl="1"/>
            <a:r>
              <a:rPr lang="el-GR" smtClean="0"/>
              <a:t>Secondo livello</a:t>
            </a:r>
          </a:p>
          <a:p>
            <a:pPr lvl="2"/>
            <a:r>
              <a:rPr lang="el-GR" smtClean="0"/>
              <a:t>Terzo livello</a:t>
            </a:r>
          </a:p>
          <a:p>
            <a:pPr lvl="3"/>
            <a:r>
              <a:rPr lang="el-GR" smtClean="0"/>
              <a:t>Quarto livello</a:t>
            </a:r>
          </a:p>
          <a:p>
            <a:pPr lvl="4"/>
            <a:r>
              <a:rPr lang="el-GR" smtClean="0"/>
              <a:t>Quinto livello</a:t>
            </a:r>
            <a:endParaRPr lang="en-US"/>
          </a:p>
        </p:txBody>
      </p:sp>
      <p:sp>
        <p:nvSpPr>
          <p:cNvPr id="4" name="Date Placeholder 3"/>
          <p:cNvSpPr>
            <a:spLocks noGrp="1"/>
          </p:cNvSpPr>
          <p:nvPr>
            <p:ph type="dt" sz="half" idx="10"/>
          </p:nvPr>
        </p:nvSpPr>
        <p:spPr/>
        <p:txBody>
          <a:bodyPr/>
          <a:lstStyle/>
          <a:p>
            <a:fld id="{28E80666-FB37-4B36-9149-507F3B0178E3}" type="datetimeFigureOut">
              <a:rPr lang="en-US" smtClean="0"/>
              <a:pPr/>
              <a:t>11/12/20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‹n.›</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l-GR" smtClean="0"/>
              <a:t>Fare clic per modificare stile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l-GR" smtClean="0"/>
              <a:t>Fare clic per modificare gli stili del testo dello schema</a:t>
            </a:r>
          </a:p>
          <a:p>
            <a:pPr lvl="1"/>
            <a:r>
              <a:rPr lang="el-GR" smtClean="0"/>
              <a:t>Secondo livello</a:t>
            </a:r>
          </a:p>
          <a:p>
            <a:pPr lvl="2"/>
            <a:r>
              <a:rPr lang="el-GR" smtClean="0"/>
              <a:t>Terzo livello</a:t>
            </a:r>
          </a:p>
          <a:p>
            <a:pPr lvl="3"/>
            <a:r>
              <a:rPr lang="el-GR" smtClean="0"/>
              <a:t>Quarto livello</a:t>
            </a:r>
          </a:p>
          <a:p>
            <a:pPr lvl="4"/>
            <a:r>
              <a:rPr lang="el-GR" smtClean="0"/>
              <a:t>Quinto livello</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11/12/20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‹n.›</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8E80666-FB37-4B36-9149-507F3B0178E3}" type="datetimeFigureOut">
              <a:rPr lang="en-US" smtClean="0"/>
              <a:pPr/>
              <a:t>11/12/20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‹n.›</a:t>
            </a:fld>
            <a:endParaRPr lang="en-US"/>
          </a:p>
        </p:txBody>
      </p:sp>
      <p:sp>
        <p:nvSpPr>
          <p:cNvPr id="8" name="Title 7"/>
          <p:cNvSpPr>
            <a:spLocks noGrp="1"/>
          </p:cNvSpPr>
          <p:nvPr>
            <p:ph type="title"/>
          </p:nvPr>
        </p:nvSpPr>
        <p:spPr/>
        <p:txBody>
          <a:bodyPr/>
          <a:lstStyle/>
          <a:p>
            <a:r>
              <a:rPr lang="el-GR" smtClean="0"/>
              <a:t>Fare clic per modificare stile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l-GR" smtClean="0"/>
              <a:t>Fare clic per modificare gli stili del testo dello schema</a:t>
            </a:r>
          </a:p>
          <a:p>
            <a:pPr lvl="1"/>
            <a:r>
              <a:rPr lang="el-GR" smtClean="0"/>
              <a:t>Secondo livello</a:t>
            </a:r>
          </a:p>
          <a:p>
            <a:pPr lvl="2"/>
            <a:r>
              <a:rPr lang="el-GR" smtClean="0"/>
              <a:t>Terzo livello</a:t>
            </a:r>
          </a:p>
          <a:p>
            <a:pPr lvl="3"/>
            <a:r>
              <a:rPr lang="el-GR" smtClean="0"/>
              <a:t>Quarto livello</a:t>
            </a:r>
          </a:p>
          <a:p>
            <a:pPr lvl="4"/>
            <a:r>
              <a:rPr lang="el-GR" smtClean="0"/>
              <a:t>Quinto livello</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l-GR" smtClean="0"/>
              <a:t>Fare clic per modificare stile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Fare clic per modificare gli stili del testo dello schema</a:t>
            </a:r>
          </a:p>
        </p:txBody>
      </p:sp>
      <p:sp>
        <p:nvSpPr>
          <p:cNvPr id="4" name="Date Placeholder 3"/>
          <p:cNvSpPr>
            <a:spLocks noGrp="1"/>
          </p:cNvSpPr>
          <p:nvPr>
            <p:ph type="dt" sz="half" idx="10"/>
          </p:nvPr>
        </p:nvSpPr>
        <p:spPr/>
        <p:txBody>
          <a:bodyPr/>
          <a:lstStyle/>
          <a:p>
            <a:fld id="{28E80666-FB37-4B36-9149-507F3B0178E3}" type="datetimeFigureOut">
              <a:rPr lang="en-US" smtClean="0"/>
              <a:pPr/>
              <a:t>11/12/20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‹n.›</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8E80666-FB37-4B36-9149-507F3B0178E3}" type="datetimeFigureOut">
              <a:rPr lang="en-US" smtClean="0"/>
              <a:pPr/>
              <a:t>11/12/20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‹n.›</a:t>
            </a:fld>
            <a:endParaRPr lang="en-US"/>
          </a:p>
        </p:txBody>
      </p:sp>
      <p:sp>
        <p:nvSpPr>
          <p:cNvPr id="8" name="Title 7"/>
          <p:cNvSpPr>
            <a:spLocks noGrp="1"/>
          </p:cNvSpPr>
          <p:nvPr>
            <p:ph type="title"/>
          </p:nvPr>
        </p:nvSpPr>
        <p:spPr/>
        <p:txBody>
          <a:bodyPr/>
          <a:lstStyle/>
          <a:p>
            <a:r>
              <a:rPr lang="el-GR" smtClean="0"/>
              <a:t>Fare clic per modificare stile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l-GR" smtClean="0"/>
              <a:t>Fare clic per modificare gli stili del testo dello schema</a:t>
            </a:r>
          </a:p>
          <a:p>
            <a:pPr lvl="1"/>
            <a:r>
              <a:rPr lang="el-GR" smtClean="0"/>
              <a:t>Secondo livello</a:t>
            </a:r>
          </a:p>
          <a:p>
            <a:pPr lvl="2"/>
            <a:r>
              <a:rPr lang="el-GR" smtClean="0"/>
              <a:t>Terzo livello</a:t>
            </a:r>
          </a:p>
          <a:p>
            <a:pPr lvl="3"/>
            <a:r>
              <a:rPr lang="el-GR" smtClean="0"/>
              <a:t>Quarto livello</a:t>
            </a:r>
          </a:p>
          <a:p>
            <a:pPr lvl="4"/>
            <a:r>
              <a:rPr lang="el-GR" smtClean="0"/>
              <a:t>Quinto livello</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l-GR" smtClean="0"/>
              <a:t>Fare clic per modificare gli stili del testo dello schema</a:t>
            </a:r>
          </a:p>
          <a:p>
            <a:pPr lvl="1"/>
            <a:r>
              <a:rPr lang="el-GR" smtClean="0"/>
              <a:t>Secondo livello</a:t>
            </a:r>
          </a:p>
          <a:p>
            <a:pPr lvl="2"/>
            <a:r>
              <a:rPr lang="el-GR" smtClean="0"/>
              <a:t>Terzo livello</a:t>
            </a:r>
          </a:p>
          <a:p>
            <a:pPr lvl="3"/>
            <a:r>
              <a:rPr lang="el-GR" smtClean="0"/>
              <a:t>Quarto livello</a:t>
            </a:r>
          </a:p>
          <a:p>
            <a:pPr lvl="4"/>
            <a:r>
              <a:rPr lang="el-GR" smtClean="0"/>
              <a:t>Quinto livello</a:t>
            </a:r>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Fare clic per modificare gli stili del testo dello schema</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smtClean="0"/>
              <a:t>Fare clic per modificare gli stili del testo dello schema</a:t>
            </a:r>
          </a:p>
          <a:p>
            <a:pPr lvl="1"/>
            <a:r>
              <a:rPr lang="el-GR" smtClean="0"/>
              <a:t>Secondo livello</a:t>
            </a:r>
          </a:p>
          <a:p>
            <a:pPr lvl="2"/>
            <a:r>
              <a:rPr lang="el-GR" smtClean="0"/>
              <a:t>Terzo livello</a:t>
            </a:r>
          </a:p>
          <a:p>
            <a:pPr lvl="3"/>
            <a:r>
              <a:rPr lang="el-GR" smtClean="0"/>
              <a:t>Quarto livello</a:t>
            </a:r>
          </a:p>
          <a:p>
            <a:pPr lvl="4"/>
            <a:r>
              <a:rPr lang="el-GR" smtClean="0"/>
              <a:t>Quinto livello</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l-GR" smtClean="0"/>
              <a:t>Fare clic per modificare gli stili del testo dello schema</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smtClean="0"/>
              <a:t>Fare clic per modificare gli stili del testo dello schema</a:t>
            </a:r>
          </a:p>
          <a:p>
            <a:pPr lvl="1"/>
            <a:r>
              <a:rPr lang="el-GR" smtClean="0"/>
              <a:t>Secondo livello</a:t>
            </a:r>
          </a:p>
          <a:p>
            <a:pPr lvl="2"/>
            <a:r>
              <a:rPr lang="el-GR" smtClean="0"/>
              <a:t>Terzo livello</a:t>
            </a:r>
          </a:p>
          <a:p>
            <a:pPr lvl="3"/>
            <a:r>
              <a:rPr lang="el-GR" smtClean="0"/>
              <a:t>Quarto livello</a:t>
            </a:r>
          </a:p>
          <a:p>
            <a:pPr lvl="4"/>
            <a:r>
              <a:rPr lang="el-GR" smtClean="0"/>
              <a:t>Quinto livello</a:t>
            </a:r>
            <a:endParaRPr lang="en-US" dirty="0"/>
          </a:p>
        </p:txBody>
      </p:sp>
      <p:sp>
        <p:nvSpPr>
          <p:cNvPr id="7" name="Date Placeholder 6"/>
          <p:cNvSpPr>
            <a:spLocks noGrp="1"/>
          </p:cNvSpPr>
          <p:nvPr>
            <p:ph type="dt" sz="half" idx="10"/>
          </p:nvPr>
        </p:nvSpPr>
        <p:spPr/>
        <p:txBody>
          <a:bodyPr/>
          <a:lstStyle/>
          <a:p>
            <a:fld id="{28E80666-FB37-4B36-9149-507F3B0178E3}" type="datetimeFigureOut">
              <a:rPr lang="en-US" smtClean="0"/>
              <a:pPr/>
              <a:t>11/12/20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E63A33-8271-4DD0-9C48-789913D7C115}" type="slidenum">
              <a:rPr lang="en-US" smtClean="0"/>
              <a:pPr/>
              <a:t>‹n.›</a:t>
            </a:fld>
            <a:endParaRPr lang="en-US"/>
          </a:p>
        </p:txBody>
      </p:sp>
      <p:sp>
        <p:nvSpPr>
          <p:cNvPr id="10" name="Title 9"/>
          <p:cNvSpPr>
            <a:spLocks noGrp="1"/>
          </p:cNvSpPr>
          <p:nvPr>
            <p:ph type="title"/>
          </p:nvPr>
        </p:nvSpPr>
        <p:spPr/>
        <p:txBody>
          <a:bodyPr/>
          <a:lstStyle/>
          <a:p>
            <a:r>
              <a:rPr lang="el-GR" smtClean="0"/>
              <a:t>Fare clic per modificare stile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Fare clic per modificare stile</a:t>
            </a:r>
            <a:endParaRPr lang="en-US" dirty="0"/>
          </a:p>
        </p:txBody>
      </p:sp>
      <p:sp>
        <p:nvSpPr>
          <p:cNvPr id="3" name="Date Placeholder 2"/>
          <p:cNvSpPr>
            <a:spLocks noGrp="1"/>
          </p:cNvSpPr>
          <p:nvPr>
            <p:ph type="dt" sz="half" idx="10"/>
          </p:nvPr>
        </p:nvSpPr>
        <p:spPr/>
        <p:txBody>
          <a:bodyPr/>
          <a:lstStyle/>
          <a:p>
            <a:fld id="{28E80666-FB37-4B36-9149-507F3B0178E3}" type="datetimeFigureOut">
              <a:rPr lang="en-US" smtClean="0"/>
              <a:pPr/>
              <a:t>11/12/20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E63A33-8271-4DD0-9C48-789913D7C115}" type="slidenum">
              <a:rPr lang="en-US" smtClean="0"/>
              <a:pPr/>
              <a:t>‹n.›</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E80666-FB37-4B36-9149-507F3B0178E3}" type="datetimeFigureOut">
              <a:rPr lang="en-US" smtClean="0"/>
              <a:pPr/>
              <a:t>11/12/20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E63A33-8271-4DD0-9C48-789913D7C115}" type="slidenum">
              <a:rPr lang="en-US" smtClean="0"/>
              <a:pPr/>
              <a:t>‹n.›</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l-GR" smtClean="0"/>
              <a:t>Fare clic per modificare stile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l-GR" smtClean="0"/>
              <a:t>Fare clic per modificare gli stili del testo dello schema</a:t>
            </a:r>
          </a:p>
          <a:p>
            <a:pPr lvl="1"/>
            <a:r>
              <a:rPr lang="el-GR" smtClean="0"/>
              <a:t>Secondo livello</a:t>
            </a:r>
          </a:p>
          <a:p>
            <a:pPr lvl="2"/>
            <a:r>
              <a:rPr lang="el-GR" smtClean="0"/>
              <a:t>Terzo livello</a:t>
            </a:r>
          </a:p>
          <a:p>
            <a:pPr lvl="3"/>
            <a:r>
              <a:rPr lang="el-GR" smtClean="0"/>
              <a:t>Quarto livello</a:t>
            </a:r>
          </a:p>
          <a:p>
            <a:pPr lvl="4"/>
            <a:r>
              <a:rPr lang="el-GR" smtClean="0"/>
              <a:t>Quinto livello</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Fare clic per modificare gli stili del testo dello schema</a:t>
            </a:r>
          </a:p>
        </p:txBody>
      </p:sp>
      <p:sp>
        <p:nvSpPr>
          <p:cNvPr id="5" name="Date Placeholder 4"/>
          <p:cNvSpPr>
            <a:spLocks noGrp="1"/>
          </p:cNvSpPr>
          <p:nvPr>
            <p:ph type="dt" sz="half" idx="10"/>
          </p:nvPr>
        </p:nvSpPr>
        <p:spPr/>
        <p:txBody>
          <a:bodyPr/>
          <a:lstStyle/>
          <a:p>
            <a:fld id="{28E80666-FB37-4B36-9149-507F3B0178E3}" type="datetimeFigureOut">
              <a:rPr lang="en-US" smtClean="0"/>
              <a:pPr/>
              <a:t>11/12/20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‹n.›</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Fare clic per modificare gli stili del testo dello schema</a:t>
            </a:r>
          </a:p>
        </p:txBody>
      </p:sp>
      <p:sp>
        <p:nvSpPr>
          <p:cNvPr id="5" name="Date Placeholder 4"/>
          <p:cNvSpPr>
            <a:spLocks noGrp="1"/>
          </p:cNvSpPr>
          <p:nvPr>
            <p:ph type="dt" sz="half" idx="10"/>
          </p:nvPr>
        </p:nvSpPr>
        <p:spPr/>
        <p:txBody>
          <a:bodyPr/>
          <a:lstStyle/>
          <a:p>
            <a:fld id="{28E80666-FB37-4B36-9149-507F3B0178E3}" type="datetimeFigureOut">
              <a:rPr lang="en-US" smtClean="0"/>
              <a:pPr/>
              <a:t>11/12/20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‹n.›</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l-GR" smtClean="0"/>
              <a:t>Fare clic per modificare stile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l-GR" smtClean="0"/>
              <a:t>Fare clic per modificare stile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l-GR" smtClean="0"/>
              <a:t>Fare clic per modificare gli stili del testo dello schema</a:t>
            </a:r>
          </a:p>
          <a:p>
            <a:pPr lvl="1"/>
            <a:r>
              <a:rPr lang="el-GR" smtClean="0"/>
              <a:t>Secondo livello</a:t>
            </a:r>
          </a:p>
          <a:p>
            <a:pPr lvl="2"/>
            <a:r>
              <a:rPr lang="el-GR" smtClean="0"/>
              <a:t>Terzo livello</a:t>
            </a:r>
          </a:p>
          <a:p>
            <a:pPr lvl="3"/>
            <a:r>
              <a:rPr lang="el-GR" smtClean="0"/>
              <a:t>Quarto livello</a:t>
            </a:r>
          </a:p>
          <a:p>
            <a:pPr lvl="4"/>
            <a:r>
              <a:rPr lang="el-GR" smtClean="0"/>
              <a:t>Quinto livello</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8E80666-FB37-4B36-9149-507F3B0178E3}" type="datetimeFigureOut">
              <a:rPr lang="en-US" smtClean="0"/>
              <a:pPr/>
              <a:t>11/12/20</a:t>
            </a:fld>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7E63A33-8271-4DD0-9C48-789913D7C115}" type="slidenum">
              <a:rPr lang="en-US" smtClean="0"/>
              <a:pPr/>
              <a:t>‹n.›</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iming>
    <p:tnLst>
      <p:par>
        <p:cTn xmlns:p14="http://schemas.microsoft.com/office/powerpoint/2010/mai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ttotitolo 1"/>
          <p:cNvSpPr>
            <a:spLocks noGrp="1"/>
          </p:cNvSpPr>
          <p:nvPr>
            <p:ph type="subTitle" idx="1"/>
          </p:nvPr>
        </p:nvSpPr>
        <p:spPr/>
        <p:txBody>
          <a:bodyPr/>
          <a:lstStyle/>
          <a:p>
            <a:r>
              <a:rPr lang="it-IT" dirty="0" smtClean="0"/>
              <a:t>Lingua neogreca di base </a:t>
            </a:r>
            <a:endParaRPr lang="it-IT" dirty="0"/>
          </a:p>
          <a:p>
            <a:r>
              <a:rPr lang="it-IT" dirty="0" smtClean="0"/>
              <a:t>Giacomo Klein </a:t>
            </a:r>
            <a:r>
              <a:rPr lang="mr-IN" dirty="0" smtClean="0"/>
              <a:t>–</a:t>
            </a:r>
            <a:r>
              <a:rPr lang="it-IT" dirty="0" smtClean="0"/>
              <a:t> </a:t>
            </a:r>
            <a:r>
              <a:rPr lang="it-IT" dirty="0" err="1" smtClean="0"/>
              <a:t>gklein@units.it</a:t>
            </a:r>
            <a:endParaRPr lang="it-IT" dirty="0"/>
          </a:p>
        </p:txBody>
      </p:sp>
      <p:sp>
        <p:nvSpPr>
          <p:cNvPr id="3" name="Titolo 2"/>
          <p:cNvSpPr>
            <a:spLocks noGrp="1"/>
          </p:cNvSpPr>
          <p:nvPr>
            <p:ph type="ctrTitle"/>
          </p:nvPr>
        </p:nvSpPr>
        <p:spPr>
          <a:xfrm>
            <a:off x="593464" y="1339123"/>
            <a:ext cx="7175351" cy="1793167"/>
          </a:xfrm>
        </p:spPr>
        <p:txBody>
          <a:bodyPr/>
          <a:lstStyle/>
          <a:p>
            <a:r>
              <a:rPr lang="it-IT" dirty="0" smtClean="0"/>
              <a:t>Prestiti linguistici e parole straniere nella lingua neogreca</a:t>
            </a:r>
            <a:endParaRPr lang="it-IT" dirty="0"/>
          </a:p>
        </p:txBody>
      </p:sp>
    </p:spTree>
    <p:extLst>
      <p:ext uri="{BB962C8B-B14F-4D97-AF65-F5344CB8AC3E}">
        <p14:creationId xmlns:p14="http://schemas.microsoft.com/office/powerpoint/2010/main" val="619245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6889" y="143068"/>
            <a:ext cx="8938211" cy="1143000"/>
          </a:xfrm>
        </p:spPr>
        <p:txBody>
          <a:bodyPr/>
          <a:lstStyle/>
          <a:p>
            <a:pPr algn="l"/>
            <a:r>
              <a:rPr lang="it-IT" dirty="0" smtClean="0"/>
              <a:t>Esempi dal turco:</a:t>
            </a:r>
            <a:br>
              <a:rPr lang="it-IT" dirty="0" smtClean="0"/>
            </a:br>
            <a:r>
              <a:rPr lang="it-IT" dirty="0"/>
              <a:t/>
            </a:r>
            <a:br>
              <a:rPr lang="it-IT" dirty="0"/>
            </a:br>
            <a:r>
              <a:rPr lang="el-GR" dirty="0" smtClean="0"/>
              <a:t>Αμανές, μπαξές, μπακλαβάς, μπαμπάς, χαλβάς, τσολιάς, γιαούρτι, γιουβέτσι, παπούτσι, γρουσούζης, γκαντέμης, ρεμπέτης, μπεκρής, σεργιάνι, τζάμπα, ντε.       </a:t>
            </a:r>
            <a:endParaRPr lang="it-IT" dirty="0"/>
          </a:p>
        </p:txBody>
      </p:sp>
    </p:spTree>
    <p:extLst>
      <p:ext uri="{BB962C8B-B14F-4D97-AF65-F5344CB8AC3E}">
        <p14:creationId xmlns:p14="http://schemas.microsoft.com/office/powerpoint/2010/main" val="3686136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6889" y="193868"/>
            <a:ext cx="8887411" cy="1143000"/>
          </a:xfrm>
        </p:spPr>
        <p:txBody>
          <a:bodyPr/>
          <a:lstStyle/>
          <a:p>
            <a:pPr algn="l"/>
            <a:r>
              <a:rPr lang="it-IT" dirty="0" smtClean="0"/>
              <a:t>Esempi dal francese:</a:t>
            </a:r>
            <a:br>
              <a:rPr lang="it-IT" dirty="0" smtClean="0"/>
            </a:br>
            <a:r>
              <a:rPr lang="it-IT" dirty="0"/>
              <a:t/>
            </a:r>
            <a:br>
              <a:rPr lang="it-IT" dirty="0"/>
            </a:br>
            <a:r>
              <a:rPr lang="el-GR" dirty="0" smtClean="0"/>
              <a:t>καλσόν, παλτό, μπλε, καναπές, γκαρσόν, μαγιονέζα, μοντάζ, φρικασέ, τελεφερίκ, ρεζερβουάρ, ρεβάνς, τουρνουά, κολάζ. </a:t>
            </a:r>
            <a:endParaRPr lang="it-IT" dirty="0"/>
          </a:p>
        </p:txBody>
      </p:sp>
    </p:spTree>
    <p:extLst>
      <p:ext uri="{BB962C8B-B14F-4D97-AF65-F5344CB8AC3E}">
        <p14:creationId xmlns:p14="http://schemas.microsoft.com/office/powerpoint/2010/main" val="376511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77843" y="344178"/>
            <a:ext cx="8692505" cy="1143000"/>
          </a:xfrm>
        </p:spPr>
        <p:txBody>
          <a:bodyPr/>
          <a:lstStyle/>
          <a:p>
            <a:pPr algn="l"/>
            <a:r>
              <a:rPr lang="it-IT" dirty="0" smtClean="0"/>
              <a:t>Esempi dall’inglese:</a:t>
            </a:r>
            <a:br>
              <a:rPr lang="it-IT" dirty="0" smtClean="0"/>
            </a:br>
            <a:r>
              <a:rPr lang="it-IT" dirty="0" smtClean="0"/>
              <a:t/>
            </a:r>
            <a:br>
              <a:rPr lang="it-IT" dirty="0" smtClean="0"/>
            </a:br>
            <a:r>
              <a:rPr lang="el-GR" dirty="0" smtClean="0"/>
              <a:t>άουτ, γουιντσέρφιγκ, σπόνσορας, ερ κοντίσιον, ντιζάιν, γιούνισεξ, αντεργκράουντ, βίντεο, στας, κλόουν, ντραμς, μιούζικαλ</a:t>
            </a:r>
            <a:r>
              <a:rPr lang="it-IT" dirty="0"/>
              <a:t/>
            </a:r>
            <a:br>
              <a:rPr lang="it-IT" dirty="0"/>
            </a:br>
            <a:r>
              <a:rPr lang="it-IT" dirty="0" smtClean="0"/>
              <a:t/>
            </a:r>
            <a:br>
              <a:rPr lang="it-IT" dirty="0" smtClean="0"/>
            </a:br>
            <a:endParaRPr lang="it-IT" dirty="0"/>
          </a:p>
        </p:txBody>
      </p:sp>
    </p:spTree>
    <p:extLst>
      <p:ext uri="{BB962C8B-B14F-4D97-AF65-F5344CB8AC3E}">
        <p14:creationId xmlns:p14="http://schemas.microsoft.com/office/powerpoint/2010/main" val="2475971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5616" y="225125"/>
            <a:ext cx="8784578" cy="1143000"/>
          </a:xfrm>
        </p:spPr>
        <p:txBody>
          <a:bodyPr/>
          <a:lstStyle/>
          <a:p>
            <a:pPr algn="l"/>
            <a:r>
              <a:rPr lang="it-IT" dirty="0" smtClean="0"/>
              <a:t>Esempi da altre lingue:</a:t>
            </a:r>
            <a:br>
              <a:rPr lang="it-IT" dirty="0" smtClean="0"/>
            </a:br>
            <a:r>
              <a:rPr lang="it-IT" dirty="0"/>
              <a:t/>
            </a:r>
            <a:br>
              <a:rPr lang="it-IT" dirty="0"/>
            </a:br>
            <a:r>
              <a:rPr lang="it-IT" dirty="0" smtClean="0"/>
              <a:t>Italiano (</a:t>
            </a:r>
            <a:r>
              <a:rPr lang="el-GR" dirty="0" smtClean="0"/>
              <a:t>βεντέτα, βίλα, μπαστούνι, ράτσα, ρεντίκολο, πόζα, μπάνιο, πόρτα, ρόδα, σαλάμι, σούπα, σκούρος, λάμπα, φουρτούνα)</a:t>
            </a:r>
            <a:br>
              <a:rPr lang="el-GR" dirty="0" smtClean="0"/>
            </a:br>
            <a:r>
              <a:rPr lang="el-GR" dirty="0"/>
              <a:t/>
            </a:r>
            <a:br>
              <a:rPr lang="el-GR" dirty="0"/>
            </a:br>
            <a:r>
              <a:rPr lang="it-IT" dirty="0" smtClean="0"/>
              <a:t> </a:t>
            </a:r>
            <a:br>
              <a:rPr lang="it-IT" dirty="0" smtClean="0"/>
            </a:br>
            <a:r>
              <a:rPr lang="it-IT" dirty="0" smtClean="0"/>
              <a:t/>
            </a:r>
            <a:br>
              <a:rPr lang="it-IT" dirty="0" smtClean="0"/>
            </a:br>
            <a:endParaRPr lang="it-IT" dirty="0"/>
          </a:p>
        </p:txBody>
      </p:sp>
    </p:spTree>
    <p:extLst>
      <p:ext uri="{BB962C8B-B14F-4D97-AF65-F5344CB8AC3E}">
        <p14:creationId xmlns:p14="http://schemas.microsoft.com/office/powerpoint/2010/main" val="88061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06070"/>
            <a:ext cx="9144000" cy="1143000"/>
          </a:xfrm>
        </p:spPr>
        <p:txBody>
          <a:bodyPr/>
          <a:lstStyle/>
          <a:p>
            <a:pPr algn="l"/>
            <a:r>
              <a:rPr lang="it-IT" dirty="0" smtClean="0"/>
              <a:t>Slavo (</a:t>
            </a:r>
            <a:r>
              <a:rPr lang="el-GR" dirty="0" smtClean="0"/>
              <a:t>ρούχο, ντόμπρος)</a:t>
            </a:r>
            <a:br>
              <a:rPr lang="el-GR" dirty="0" smtClean="0"/>
            </a:br>
            <a:r>
              <a:rPr lang="it-IT" dirty="0" smtClean="0"/>
              <a:t>Albanese (</a:t>
            </a:r>
            <a:r>
              <a:rPr lang="el-GR" dirty="0" smtClean="0"/>
              <a:t>γούβα, μπέσα, κοκορέτσι</a:t>
            </a:r>
            <a:r>
              <a:rPr lang="it-IT" dirty="0" smtClean="0"/>
              <a:t>)</a:t>
            </a:r>
            <a:r>
              <a:rPr lang="el-GR" dirty="0" smtClean="0"/>
              <a:t/>
            </a:r>
            <a:br>
              <a:rPr lang="el-GR" dirty="0" smtClean="0"/>
            </a:br>
            <a:r>
              <a:rPr lang="it-IT" dirty="0" smtClean="0"/>
              <a:t/>
            </a:r>
            <a:br>
              <a:rPr lang="it-IT" dirty="0" smtClean="0"/>
            </a:br>
            <a:r>
              <a:rPr lang="it-IT" dirty="0" smtClean="0"/>
              <a:t>Si registrano poi altre influenze dall’arabo, dall’egiziano, e dal </a:t>
            </a:r>
            <a:r>
              <a:rPr lang="it-IT" dirty="0" err="1" smtClean="0"/>
              <a:t>vallacco</a:t>
            </a:r>
            <a:r>
              <a:rPr lang="it-IT" smtClean="0"/>
              <a:t>. </a:t>
            </a:r>
            <a:endParaRPr lang="it-IT" dirty="0"/>
          </a:p>
        </p:txBody>
      </p:sp>
    </p:spTree>
    <p:extLst>
      <p:ext uri="{BB962C8B-B14F-4D97-AF65-F5344CB8AC3E}">
        <p14:creationId xmlns:p14="http://schemas.microsoft.com/office/powerpoint/2010/main" val="3893151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69289" y="1351809"/>
            <a:ext cx="7858711" cy="1143000"/>
          </a:xfrm>
        </p:spPr>
        <p:txBody>
          <a:bodyPr/>
          <a:lstStyle/>
          <a:p>
            <a:pPr algn="l"/>
            <a:r>
              <a:rPr lang="it-IT" sz="3600" dirty="0" smtClean="0"/>
              <a:t>“</a:t>
            </a:r>
            <a:r>
              <a:rPr lang="el-GR" sz="3600" dirty="0" smtClean="0"/>
              <a:t>Ο γλωσσικός δανεισμός είναι ένα φαινόμενο που υπήρξε και θα υπάρχει σε όλες τις γλώσσες από τη στιγμή που οι ομιλητές μιας γλώσσας έρχονται σε επαφή με ομιλητές μιας άλλης</a:t>
            </a:r>
            <a:r>
              <a:rPr lang="it-IT" sz="3600" dirty="0" smtClean="0"/>
              <a:t>” </a:t>
            </a:r>
            <a:r>
              <a:rPr lang="it-IT" sz="1800" dirty="0" smtClean="0"/>
              <a:t>(</a:t>
            </a:r>
            <a:r>
              <a:rPr lang="el-GR" sz="1800" dirty="0" smtClean="0"/>
              <a:t>Παπαναστασίου, 2001)</a:t>
            </a:r>
            <a:r>
              <a:rPr lang="it-IT" sz="3600" dirty="0" smtClean="0"/>
              <a:t/>
            </a:r>
            <a:br>
              <a:rPr lang="it-IT" sz="3600" dirty="0" smtClean="0"/>
            </a:br>
            <a:r>
              <a:rPr lang="it-IT" sz="3600" dirty="0"/>
              <a:t/>
            </a:r>
            <a:br>
              <a:rPr lang="it-IT" sz="3600" dirty="0"/>
            </a:br>
            <a:endParaRPr lang="it-IT" sz="3600" dirty="0"/>
          </a:p>
        </p:txBody>
      </p:sp>
    </p:spTree>
    <p:extLst>
      <p:ext uri="{BB962C8B-B14F-4D97-AF65-F5344CB8AC3E}">
        <p14:creationId xmlns:p14="http://schemas.microsoft.com/office/powerpoint/2010/main" val="3715044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69289" y="244668"/>
            <a:ext cx="8874711" cy="1143000"/>
          </a:xfrm>
        </p:spPr>
        <p:txBody>
          <a:bodyPr/>
          <a:lstStyle/>
          <a:p>
            <a:pPr algn="l"/>
            <a:r>
              <a:rPr lang="it-IT" dirty="0" smtClean="0"/>
              <a:t>Una prima distinzione:</a:t>
            </a:r>
            <a:br>
              <a:rPr lang="it-IT" dirty="0" smtClean="0"/>
            </a:br>
            <a:r>
              <a:rPr lang="it-IT" dirty="0"/>
              <a:t/>
            </a:r>
            <a:br>
              <a:rPr lang="it-IT" dirty="0"/>
            </a:br>
            <a:r>
              <a:rPr lang="it-IT" sz="3200" dirty="0" smtClean="0"/>
              <a:t>- </a:t>
            </a:r>
            <a:r>
              <a:rPr lang="it-IT" sz="3200" u="sng" dirty="0" smtClean="0"/>
              <a:t>Prestiti comuni </a:t>
            </a:r>
            <a:r>
              <a:rPr lang="it-IT" sz="3200" dirty="0" smtClean="0"/>
              <a:t>che entrano oralmente nella lingua greca </a:t>
            </a:r>
            <a:br>
              <a:rPr lang="it-IT" sz="3200" dirty="0" smtClean="0"/>
            </a:br>
            <a:r>
              <a:rPr lang="it-IT" sz="3200" dirty="0" smtClean="0"/>
              <a:t/>
            </a:r>
            <a:br>
              <a:rPr lang="it-IT" sz="3200" dirty="0" smtClean="0"/>
            </a:br>
            <a:r>
              <a:rPr lang="it-IT" sz="3200" dirty="0" smtClean="0"/>
              <a:t>- </a:t>
            </a:r>
            <a:r>
              <a:rPr lang="it-IT" sz="3200" u="sng" dirty="0" smtClean="0"/>
              <a:t>Prestiti dotti </a:t>
            </a:r>
            <a:r>
              <a:rPr lang="it-IT" sz="3200" dirty="0" smtClean="0"/>
              <a:t>che entrano a far parte e vengono riutilizzati in greco principalmente per iscritto</a:t>
            </a:r>
            <a:br>
              <a:rPr lang="it-IT" sz="3200" dirty="0" smtClean="0"/>
            </a:br>
            <a:r>
              <a:rPr lang="it-IT" sz="3200" dirty="0"/>
              <a:t/>
            </a:r>
            <a:br>
              <a:rPr lang="it-IT" sz="3200" dirty="0"/>
            </a:br>
            <a:r>
              <a:rPr lang="it-IT" sz="3200" dirty="0" smtClean="0"/>
              <a:t>In entrambi i casi notiamo un forte adattamento alla lingua di arrivo e cioè al greco</a:t>
            </a:r>
            <a:endParaRPr lang="it-IT" sz="3200" dirty="0"/>
          </a:p>
        </p:txBody>
      </p:sp>
    </p:spTree>
    <p:extLst>
      <p:ext uri="{BB962C8B-B14F-4D97-AF65-F5344CB8AC3E}">
        <p14:creationId xmlns:p14="http://schemas.microsoft.com/office/powerpoint/2010/main" val="1280016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4989" y="104968"/>
            <a:ext cx="8989011" cy="1143000"/>
          </a:xfrm>
        </p:spPr>
        <p:txBody>
          <a:bodyPr/>
          <a:lstStyle/>
          <a:p>
            <a:pPr algn="l"/>
            <a:r>
              <a:rPr lang="it-IT" sz="4000" dirty="0" smtClean="0"/>
              <a:t>Le categorie dei prestiti greci:</a:t>
            </a:r>
            <a:br>
              <a:rPr lang="it-IT" sz="4000" dirty="0" smtClean="0"/>
            </a:br>
            <a:r>
              <a:rPr lang="it-IT" dirty="0" smtClean="0"/>
              <a:t/>
            </a:r>
            <a:br>
              <a:rPr lang="it-IT" dirty="0" smtClean="0"/>
            </a:br>
            <a:r>
              <a:rPr lang="it-IT" sz="3200" dirty="0" smtClean="0"/>
              <a:t>1) Prestiti esterni che etimologicamente hanno la loro origine in un’altra lingua</a:t>
            </a:r>
            <a:br>
              <a:rPr lang="it-IT" sz="3200" dirty="0" smtClean="0"/>
            </a:br>
            <a:r>
              <a:rPr lang="it-IT" sz="3200" dirty="0"/>
              <a:t/>
            </a:r>
            <a:br>
              <a:rPr lang="it-IT" sz="3200" dirty="0"/>
            </a:br>
            <a:r>
              <a:rPr lang="it-IT" sz="3200" dirty="0" smtClean="0"/>
              <a:t>2) Prestiti interni cioè prestiti dai dialetti</a:t>
            </a:r>
            <a:r>
              <a:rPr lang="it-IT" sz="3200" dirty="0"/>
              <a:t/>
            </a:r>
            <a:br>
              <a:rPr lang="it-IT" sz="3200" dirty="0"/>
            </a:br>
            <a:r>
              <a:rPr lang="it-IT" sz="3200" dirty="0" smtClean="0"/>
              <a:t/>
            </a:r>
            <a:br>
              <a:rPr lang="it-IT" sz="3200" dirty="0" smtClean="0"/>
            </a:br>
            <a:r>
              <a:rPr lang="it-IT" sz="3200" dirty="0" smtClean="0"/>
              <a:t>3) Prestiti diacronici cioè prestiti dal greco antico (sono veri e propri prestiti?)</a:t>
            </a:r>
            <a:endParaRPr lang="it-IT" sz="3200" dirty="0"/>
          </a:p>
        </p:txBody>
      </p:sp>
    </p:spTree>
    <p:extLst>
      <p:ext uri="{BB962C8B-B14F-4D97-AF65-F5344CB8AC3E}">
        <p14:creationId xmlns:p14="http://schemas.microsoft.com/office/powerpoint/2010/main" val="1112975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1" y="79568"/>
            <a:ext cx="8801100" cy="1143000"/>
          </a:xfrm>
        </p:spPr>
        <p:txBody>
          <a:bodyPr/>
          <a:lstStyle/>
          <a:p>
            <a:pPr algn="l"/>
            <a:r>
              <a:rPr lang="it-IT" dirty="0" smtClean="0"/>
              <a:t>Vediamo tre esempi:</a:t>
            </a:r>
            <a:br>
              <a:rPr lang="it-IT" dirty="0" smtClean="0"/>
            </a:br>
            <a:r>
              <a:rPr lang="it-IT" dirty="0"/>
              <a:t/>
            </a:r>
            <a:br>
              <a:rPr lang="it-IT" dirty="0"/>
            </a:br>
            <a:r>
              <a:rPr lang="it-IT" dirty="0" smtClean="0"/>
              <a:t>1) </a:t>
            </a:r>
            <a:r>
              <a:rPr lang="el-GR" dirty="0" smtClean="0"/>
              <a:t>Το βαπόρι</a:t>
            </a:r>
            <a:r>
              <a:rPr lang="it-IT" dirty="0" smtClean="0"/>
              <a:t>, prestito comune ed esterno (ita)</a:t>
            </a:r>
            <a:br>
              <a:rPr lang="it-IT" dirty="0" smtClean="0"/>
            </a:br>
            <a:r>
              <a:rPr lang="it-IT" dirty="0" smtClean="0"/>
              <a:t>2)</a:t>
            </a:r>
            <a:r>
              <a:rPr lang="el-GR" dirty="0" smtClean="0"/>
              <a:t>Κοπελιά, </a:t>
            </a:r>
            <a:r>
              <a:rPr lang="it-IT" dirty="0" smtClean="0"/>
              <a:t>prestito interno dal dialetto di Rodi</a:t>
            </a:r>
            <a:br>
              <a:rPr lang="it-IT" dirty="0" smtClean="0"/>
            </a:br>
            <a:r>
              <a:rPr lang="it-IT" dirty="0" smtClean="0"/>
              <a:t>3)</a:t>
            </a:r>
            <a:r>
              <a:rPr lang="el-GR" dirty="0" smtClean="0"/>
              <a:t>Παρατάσσω, θάλασσα, άνθρωπος </a:t>
            </a:r>
            <a:r>
              <a:rPr lang="it-IT" dirty="0" smtClean="0"/>
              <a:t>ecc. ecc.  </a:t>
            </a:r>
            <a:endParaRPr lang="it-IT" dirty="0"/>
          </a:p>
        </p:txBody>
      </p:sp>
    </p:spTree>
    <p:extLst>
      <p:ext uri="{BB962C8B-B14F-4D97-AF65-F5344CB8AC3E}">
        <p14:creationId xmlns:p14="http://schemas.microsoft.com/office/powerpoint/2010/main" val="1260265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6589" y="155768"/>
            <a:ext cx="8887411" cy="1143000"/>
          </a:xfrm>
        </p:spPr>
        <p:txBody>
          <a:bodyPr/>
          <a:lstStyle/>
          <a:p>
            <a:pPr algn="l"/>
            <a:r>
              <a:rPr lang="it-IT" dirty="0" smtClean="0"/>
              <a:t>I prestiti traduttivi</a:t>
            </a:r>
            <a:br>
              <a:rPr lang="it-IT" dirty="0" smtClean="0"/>
            </a:br>
            <a:r>
              <a:rPr lang="it-IT" dirty="0"/>
              <a:t/>
            </a:r>
            <a:br>
              <a:rPr lang="it-IT" dirty="0"/>
            </a:br>
            <a:r>
              <a:rPr lang="it-IT" sz="3600" dirty="0" smtClean="0"/>
              <a:t>Anche il greco è soggetto ai prestiti traduttivi cioè alla resa di una parola straniera con elementi consolidati nella lingua di arrivo. </a:t>
            </a:r>
            <a:br>
              <a:rPr lang="it-IT" sz="3600" dirty="0" smtClean="0"/>
            </a:br>
            <a:r>
              <a:rPr lang="it-IT" sz="3600" dirty="0"/>
              <a:t/>
            </a:r>
            <a:br>
              <a:rPr lang="it-IT" sz="3600" dirty="0"/>
            </a:br>
            <a:r>
              <a:rPr lang="el-GR" sz="3600" dirty="0" smtClean="0"/>
              <a:t>ουρανοξύστης</a:t>
            </a:r>
            <a:r>
              <a:rPr lang="it-IT" sz="3600" dirty="0" smtClean="0"/>
              <a:t>, </a:t>
            </a:r>
            <a:r>
              <a:rPr lang="el-GR" sz="3600" dirty="0" smtClean="0"/>
              <a:t>ποντίκι, </a:t>
            </a:r>
            <a:r>
              <a:rPr lang="el-GR" sz="3600" dirty="0" smtClean="0"/>
              <a:t>βιβλίο </a:t>
            </a:r>
            <a:r>
              <a:rPr lang="el-GR" sz="3600" dirty="0" smtClean="0"/>
              <a:t>τσέπης, λέξη κλειδί κ.ά </a:t>
            </a:r>
            <a:endParaRPr lang="it-IT" dirty="0"/>
          </a:p>
        </p:txBody>
      </p:sp>
    </p:spTree>
    <p:extLst>
      <p:ext uri="{BB962C8B-B14F-4D97-AF65-F5344CB8AC3E}">
        <p14:creationId xmlns:p14="http://schemas.microsoft.com/office/powerpoint/2010/main" val="4134094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 y="231968"/>
            <a:ext cx="9144000" cy="1143000"/>
          </a:xfrm>
        </p:spPr>
        <p:txBody>
          <a:bodyPr/>
          <a:lstStyle/>
          <a:p>
            <a:pPr algn="l"/>
            <a:r>
              <a:rPr lang="it-IT" sz="4000" dirty="0" smtClean="0"/>
              <a:t>In generale, i prestiti più antichi e quelli comuni si adattano di più alla lingua greca (si declinano) mentre quelli più recenti e quelli dotti restano spesso indeclinabili. </a:t>
            </a:r>
            <a:br>
              <a:rPr lang="it-IT" sz="4000" dirty="0" smtClean="0"/>
            </a:br>
            <a:r>
              <a:rPr lang="el-GR" sz="4000" dirty="0" smtClean="0"/>
              <a:t/>
            </a:r>
            <a:br>
              <a:rPr lang="el-GR" sz="4000" dirty="0" smtClean="0"/>
            </a:br>
            <a:r>
              <a:rPr lang="el-GR" sz="4000" dirty="0" smtClean="0"/>
              <a:t>Σαλόνι, βαπόρι  </a:t>
            </a:r>
            <a:r>
              <a:rPr lang="it-IT" sz="4000" dirty="0" smtClean="0"/>
              <a:t>VS </a:t>
            </a:r>
            <a:r>
              <a:rPr lang="el-GR" sz="4000" dirty="0" smtClean="0"/>
              <a:t>σαλέ, σουξέ </a:t>
            </a:r>
            <a:r>
              <a:rPr lang="it-IT" sz="4000" dirty="0" smtClean="0"/>
              <a:t/>
            </a:r>
            <a:br>
              <a:rPr lang="it-IT" sz="4000" dirty="0" smtClean="0"/>
            </a:br>
            <a:endParaRPr lang="it-IT" sz="4000" dirty="0"/>
          </a:p>
        </p:txBody>
      </p:sp>
    </p:spTree>
    <p:extLst>
      <p:ext uri="{BB962C8B-B14F-4D97-AF65-F5344CB8AC3E}">
        <p14:creationId xmlns:p14="http://schemas.microsoft.com/office/powerpoint/2010/main" val="2861454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4989" y="117668"/>
            <a:ext cx="8874711" cy="1143000"/>
          </a:xfrm>
        </p:spPr>
        <p:txBody>
          <a:bodyPr/>
          <a:lstStyle/>
          <a:p>
            <a:pPr algn="l"/>
            <a:r>
              <a:rPr lang="it-IT" sz="3200" dirty="0" smtClean="0"/>
              <a:t>Un’ultima categoria: i prestiti di ritorno </a:t>
            </a:r>
            <a:r>
              <a:rPr lang="el-GR" sz="3200" dirty="0" smtClean="0"/>
              <a:t>(αντιδάνεια)</a:t>
            </a:r>
            <a:br>
              <a:rPr lang="el-GR" sz="3200" dirty="0" smtClean="0"/>
            </a:br>
            <a:r>
              <a:rPr lang="el-GR" sz="3200" dirty="0"/>
              <a:t/>
            </a:r>
            <a:br>
              <a:rPr lang="el-GR" sz="3200" dirty="0"/>
            </a:br>
            <a:r>
              <a:rPr lang="el-GR" sz="3200" dirty="0"/>
              <a:t/>
            </a:r>
            <a:br>
              <a:rPr lang="el-GR" sz="3200" dirty="0"/>
            </a:br>
            <a:r>
              <a:rPr lang="el-GR" sz="3200" dirty="0"/>
              <a:t>Μπουτίκ (η) </a:t>
            </a:r>
            <a:r>
              <a:rPr lang="el-GR" sz="3200" dirty="0" smtClean="0"/>
              <a:t>&lt; </a:t>
            </a:r>
            <a:r>
              <a:rPr lang="el-GR" sz="3200" dirty="0"/>
              <a:t>γαλλ. boutique &lt; </a:t>
            </a:r>
            <a:r>
              <a:rPr lang="el-GR" sz="3200" dirty="0" smtClean="0"/>
              <a:t>ιταλ</a:t>
            </a:r>
            <a:r>
              <a:rPr lang="el-GR" sz="3200" dirty="0"/>
              <a:t>. bottega &lt; λατ. apotheca –ae &lt; ελλ. αποθήκη</a:t>
            </a:r>
            <a:r>
              <a:rPr lang="el-GR" sz="3200" dirty="0" smtClean="0"/>
              <a:t>.</a:t>
            </a:r>
            <a:br>
              <a:rPr lang="el-GR" sz="3200" dirty="0" smtClean="0"/>
            </a:br>
            <a:r>
              <a:rPr lang="el-GR" sz="3200" dirty="0"/>
              <a:t/>
            </a:r>
            <a:br>
              <a:rPr lang="el-GR" sz="3200" dirty="0"/>
            </a:br>
            <a:r>
              <a:rPr lang="el-GR" sz="3200" dirty="0"/>
              <a:t>Μπάνιο (το) </a:t>
            </a:r>
            <a:r>
              <a:rPr lang="el-GR" sz="3200" dirty="0" smtClean="0"/>
              <a:t>&lt; </a:t>
            </a:r>
            <a:r>
              <a:rPr lang="el-GR" sz="3200" dirty="0"/>
              <a:t>ιταλ. bagno &lt; λατ. banyum &lt; banium &lt; *baneum &lt; *banneum &lt; balneum &lt; balineum &lt; ελλ. </a:t>
            </a:r>
            <a:r>
              <a:rPr lang="el-GR" sz="3200" dirty="0" smtClean="0"/>
              <a:t>Βαλανείον </a:t>
            </a:r>
            <a:r>
              <a:rPr lang="el-GR" sz="3200" dirty="0"/>
              <a:t/>
            </a:r>
            <a:br>
              <a:rPr lang="el-GR" sz="3200" dirty="0"/>
            </a:br>
            <a:r>
              <a:rPr lang="el-GR" sz="3200" dirty="0" smtClean="0"/>
              <a:t/>
            </a:r>
            <a:br>
              <a:rPr lang="el-GR" sz="3200" dirty="0" smtClean="0"/>
            </a:br>
            <a:r>
              <a:rPr lang="el-GR" sz="3200" dirty="0"/>
              <a:t/>
            </a:r>
            <a:br>
              <a:rPr lang="el-GR" sz="3200" dirty="0"/>
            </a:br>
            <a:endParaRPr lang="it-IT" sz="3200" dirty="0"/>
          </a:p>
        </p:txBody>
      </p:sp>
    </p:spTree>
    <p:extLst>
      <p:ext uri="{BB962C8B-B14F-4D97-AF65-F5344CB8AC3E}">
        <p14:creationId xmlns:p14="http://schemas.microsoft.com/office/powerpoint/2010/main" val="1889074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5489" y="193868"/>
            <a:ext cx="8798511" cy="1143000"/>
          </a:xfrm>
        </p:spPr>
        <p:txBody>
          <a:bodyPr/>
          <a:lstStyle/>
          <a:p>
            <a:pPr algn="l"/>
            <a:r>
              <a:rPr lang="it-IT" sz="4000" dirty="0" smtClean="0"/>
              <a:t>Le parole straniere nella lingue neogreca</a:t>
            </a:r>
            <a:r>
              <a:rPr lang="el-GR" sz="4000" dirty="0" smtClean="0"/>
              <a:t/>
            </a:r>
            <a:br>
              <a:rPr lang="el-GR" sz="4000" dirty="0" smtClean="0"/>
            </a:br>
            <a:r>
              <a:rPr lang="el-GR" sz="4000" dirty="0"/>
              <a:t/>
            </a:r>
            <a:br>
              <a:rPr lang="el-GR" sz="4000" dirty="0"/>
            </a:br>
            <a:r>
              <a:rPr lang="it-IT" sz="3200" dirty="0" smtClean="0"/>
              <a:t>- Turco (pietanze, oggetti per la casa, aggettivi qualificativi)</a:t>
            </a:r>
            <a:br>
              <a:rPr lang="it-IT" sz="3200" dirty="0" smtClean="0"/>
            </a:br>
            <a:r>
              <a:rPr lang="it-IT" sz="3200" dirty="0" smtClean="0"/>
              <a:t/>
            </a:r>
            <a:br>
              <a:rPr lang="it-IT" sz="3200" dirty="0" smtClean="0"/>
            </a:br>
            <a:r>
              <a:rPr lang="it-IT" sz="3200" dirty="0" smtClean="0"/>
              <a:t>- Francese (moda, spettacolo, settore automobilistico)</a:t>
            </a:r>
            <a:br>
              <a:rPr lang="it-IT" sz="3200" dirty="0" smtClean="0"/>
            </a:br>
            <a:r>
              <a:rPr lang="it-IT" sz="3200" dirty="0" smtClean="0"/>
              <a:t/>
            </a:r>
            <a:br>
              <a:rPr lang="it-IT" sz="3200" dirty="0" smtClean="0"/>
            </a:br>
            <a:r>
              <a:rPr lang="it-IT" sz="3200" dirty="0" smtClean="0"/>
              <a:t>- Inglese (sport, economia, tecnologia)</a:t>
            </a:r>
            <a:br>
              <a:rPr lang="it-IT" sz="3200" dirty="0" smtClean="0"/>
            </a:br>
            <a:endParaRPr lang="it-IT" sz="3200" dirty="0"/>
          </a:p>
        </p:txBody>
      </p:sp>
    </p:spTree>
    <p:extLst>
      <p:ext uri="{BB962C8B-B14F-4D97-AF65-F5344CB8AC3E}">
        <p14:creationId xmlns:p14="http://schemas.microsoft.com/office/powerpoint/2010/main" val="2678591883"/>
      </p:ext>
    </p:extLst>
  </p:cSld>
  <p:clrMapOvr>
    <a:masterClrMapping/>
  </p:clrMapOvr>
</p:sld>
</file>

<file path=ppt/theme/theme1.xml><?xml version="1.0" encoding="utf-8"?>
<a:theme xmlns:a="http://schemas.openxmlformats.org/drawingml/2006/main" name="Elica">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ＭＳ ゴシック"/>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Elica.thmx</Template>
  <TotalTime>385</TotalTime>
  <Words>143</Words>
  <Application>Microsoft Macintosh PowerPoint</Application>
  <PresentationFormat>Presentazione su schermo (4:3)</PresentationFormat>
  <Paragraphs>17</Paragraphs>
  <Slides>14</Slides>
  <Notes>1</Notes>
  <HiddenSlides>0</HiddenSlides>
  <MMClips>0</MMClips>
  <ScaleCrop>false</ScaleCrop>
  <HeadingPairs>
    <vt:vector size="4" baseType="variant">
      <vt:variant>
        <vt:lpstr>Tema</vt:lpstr>
      </vt:variant>
      <vt:variant>
        <vt:i4>1</vt:i4>
      </vt:variant>
      <vt:variant>
        <vt:lpstr>Titoli diapositive</vt:lpstr>
      </vt:variant>
      <vt:variant>
        <vt:i4>14</vt:i4>
      </vt:variant>
    </vt:vector>
  </HeadingPairs>
  <TitlesOfParts>
    <vt:vector size="15" baseType="lpstr">
      <vt:lpstr>Elica</vt:lpstr>
      <vt:lpstr>Prestiti linguistici e parole straniere nella lingua neogreca</vt:lpstr>
      <vt:lpstr>“Ο γλωσσικός δανεισμός είναι ένα φαινόμενο που υπήρξε και θα υπάρχει σε όλες τις γλώσσες από τη στιγμή που οι ομιλητές μιας γλώσσας έρχονται σε επαφή με ομιλητές μιας άλλης” (Παπαναστασίου, 2001)  </vt:lpstr>
      <vt:lpstr>Una prima distinzione:  - Prestiti comuni che entrano oralmente nella lingua greca   - Prestiti dotti che entrano a far parte e vengono riutilizzati in greco principalmente per iscritto  In entrambi i casi notiamo un forte adattamento alla lingua di arrivo e cioè al greco</vt:lpstr>
      <vt:lpstr>Le categorie dei prestiti greci:  1) Prestiti esterni che etimologicamente hanno la loro origine in un’altra lingua  2) Prestiti interni cioè prestiti dai dialetti  3) Prestiti diacronici cioè prestiti dal greco antico (sono veri e propri prestiti?)</vt:lpstr>
      <vt:lpstr>Vediamo tre esempi:  1) Το βαπόρι, prestito comune ed esterno (ita) 2)Κοπελιά, prestito interno dal dialetto di Rodi 3)Παρατάσσω, θάλασσα, άνθρωπος ecc. ecc.  </vt:lpstr>
      <vt:lpstr>I prestiti traduttivi  Anche il greco è soggetto ai prestiti traduttivi cioè alla resa di una parola straniera con elementi consolidati nella lingua di arrivo.   ουρανοξύστης, ποντίκι, βιβλίο τσέπης, λέξη κλειδί κ.ά </vt:lpstr>
      <vt:lpstr>In generale, i prestiti più antichi e quelli comuni si adattano di più alla lingua greca (si declinano) mentre quelli più recenti e quelli dotti restano spesso indeclinabili.   Σαλόνι, βαπόρι  VS σαλέ, σουξέ  </vt:lpstr>
      <vt:lpstr>Un’ultima categoria: i prestiti di ritorno (αντιδάνεια)   Μπουτίκ (η) &lt; γαλλ. boutique &lt; ιταλ. bottega &lt; λατ. apotheca –ae &lt; ελλ. αποθήκη.  Μπάνιο (το) &lt; ιταλ. bagno &lt; λατ. banyum &lt; banium &lt; *baneum &lt; *banneum &lt; balneum &lt; balineum &lt; ελλ. Βαλανείον    </vt:lpstr>
      <vt:lpstr>Le parole straniere nella lingue neogreca  - Turco (pietanze, oggetti per la casa, aggettivi qualificativi)  - Francese (moda, spettacolo, settore automobilistico)  - Inglese (sport, economia, tecnologia) </vt:lpstr>
      <vt:lpstr>Esempi dal turco:  Αμανές, μπαξές, μπακλαβάς, μπαμπάς, χαλβάς, τσολιάς, γιαούρτι, γιουβέτσι, παπούτσι, γρουσούζης, γκαντέμης, ρεμπέτης, μπεκρής, σεργιάνι, τζάμπα, ντε.       </vt:lpstr>
      <vt:lpstr>Esempi dal francese:  καλσόν, παλτό, μπλε, καναπές, γκαρσόν, μαγιονέζα, μοντάζ, φρικασέ, τελεφερίκ, ρεζερβουάρ, ρεβάνς, τουρνουά, κολάζ. </vt:lpstr>
      <vt:lpstr>Esempi dall’inglese:  άουτ, γουιντσέρφιγκ, σπόνσορας, ερ κοντίσιον, ντιζάιν, γιούνισεξ, αντεργκράουντ, βίντεο, στας, κλόουν, ντραμς, μιούζικαλ  </vt:lpstr>
      <vt:lpstr>Esempi da altre lingue:  Italiano (βεντέτα, βίλα, μπαστούνι, ράτσα, ρεντίκολο, πόζα, μπάνιο, πόρτα, ρόδα, σαλάμι, σούπα, σκούρος, λάμπα, φουρτούνα)     </vt:lpstr>
      <vt:lpstr>Slavo (ρούχο, ντόμπρος) Albanese (γούβα, μπέσα, κοκορέτσι)  Si registrano poi altre influenze dall’arabo, dall’egiziano, e dal vallacco.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Prestiti linguistici della lingua neogreca</dc:title>
  <dc:creator>Giacomo Klein</dc:creator>
  <cp:lastModifiedBy>Giacomo Klein</cp:lastModifiedBy>
  <cp:revision>18</cp:revision>
  <dcterms:created xsi:type="dcterms:W3CDTF">2017-11-29T12:31:24Z</dcterms:created>
  <dcterms:modified xsi:type="dcterms:W3CDTF">2020-12-11T16:07:40Z</dcterms:modified>
</cp:coreProperties>
</file>