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Lst>
  <p:notesMasterIdLst>
    <p:notesMasterId r:id="rId40"/>
  </p:notesMasterIdLst>
  <p:handoutMasterIdLst>
    <p:handoutMasterId r:id="rId41"/>
  </p:handoutMasterIdLst>
  <p:sldIdLst>
    <p:sldId id="269" r:id="rId5"/>
    <p:sldId id="479" r:id="rId6"/>
    <p:sldId id="483" r:id="rId7"/>
    <p:sldId id="498" r:id="rId8"/>
    <p:sldId id="497" r:id="rId9"/>
    <p:sldId id="499" r:id="rId10"/>
    <p:sldId id="500" r:id="rId11"/>
    <p:sldId id="501" r:id="rId12"/>
    <p:sldId id="481" r:id="rId13"/>
    <p:sldId id="482" r:id="rId14"/>
    <p:sldId id="496" r:id="rId15"/>
    <p:sldId id="512" r:id="rId16"/>
    <p:sldId id="518" r:id="rId17"/>
    <p:sldId id="519" r:id="rId18"/>
    <p:sldId id="520" r:id="rId19"/>
    <p:sldId id="513" r:id="rId20"/>
    <p:sldId id="522" r:id="rId21"/>
    <p:sldId id="514" r:id="rId22"/>
    <p:sldId id="359" r:id="rId23"/>
    <p:sldId id="336" r:id="rId24"/>
    <p:sldId id="357" r:id="rId25"/>
    <p:sldId id="263" r:id="rId26"/>
    <p:sldId id="349" r:id="rId27"/>
    <p:sldId id="363" r:id="rId28"/>
    <p:sldId id="515" r:id="rId29"/>
    <p:sldId id="516" r:id="rId30"/>
    <p:sldId id="503" r:id="rId31"/>
    <p:sldId id="505" r:id="rId32"/>
    <p:sldId id="517" r:id="rId33"/>
    <p:sldId id="507" r:id="rId34"/>
    <p:sldId id="508" r:id="rId35"/>
    <p:sldId id="509" r:id="rId36"/>
    <p:sldId id="510" r:id="rId37"/>
    <p:sldId id="511" r:id="rId38"/>
    <p:sldId id="502" r:id="rId39"/>
  </p:sldIdLst>
  <p:sldSz cx="9144000" cy="6858000" type="screen4x3"/>
  <p:notesSz cx="9866313" cy="67357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apparino Luca" initials="CL" lastIdx="0" clrIdx="0">
    <p:extLst>
      <p:ext uri="{19B8F6BF-5375-455C-9EA6-DF929625EA0E}">
        <p15:presenceInfo xmlns:p15="http://schemas.microsoft.com/office/powerpoint/2012/main" userId="S::chiapparino@friulia.it::2110ce55-0f47-4739-9498-442ad391a33c" providerId="AD"/>
      </p:ext>
    </p:extLst>
  </p:cmAuthor>
  <p:cmAuthor id="2" name="Luca Chiapparino" initials="LC" lastIdx="2" clrIdx="1">
    <p:extLst>
      <p:ext uri="{19B8F6BF-5375-455C-9EA6-DF929625EA0E}">
        <p15:presenceInfo xmlns:p15="http://schemas.microsoft.com/office/powerpoint/2012/main" userId="S-1-5-21-3972949591-199472068-2721057385-1637" providerId="AD"/>
      </p:ext>
    </p:extLst>
  </p:cmAuthor>
  <p:cmAuthor id="3" name="Shirin Mahdavi" initials="SM" lastIdx="1" clrIdx="2">
    <p:extLst>
      <p:ext uri="{19B8F6BF-5375-455C-9EA6-DF929625EA0E}">
        <p15:presenceInfo xmlns:p15="http://schemas.microsoft.com/office/powerpoint/2012/main" userId="S-1-5-21-3972949591-199472068-272105738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5" d="100"/>
          <a:sy n="45" d="100"/>
        </p:scale>
        <p:origin x="277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B0D4A42-2C3B-41CE-8591-1D40504104D9}"/>
              </a:ext>
            </a:extLst>
          </p:cNvPr>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C3FE910-0A71-441D-91C8-C273BB1ADB9F}"/>
              </a:ext>
            </a:extLst>
          </p:cNvPr>
          <p:cNvSpPr>
            <a:spLocks noGrp="1"/>
          </p:cNvSpPr>
          <p:nvPr>
            <p:ph type="dt" sz="quarter" idx="1"/>
          </p:nvPr>
        </p:nvSpPr>
        <p:spPr>
          <a:xfrm>
            <a:off x="5587733" y="0"/>
            <a:ext cx="4276254" cy="338143"/>
          </a:xfrm>
          <a:prstGeom prst="rect">
            <a:avLst/>
          </a:prstGeom>
        </p:spPr>
        <p:txBody>
          <a:bodyPr vert="horz" lIns="91440" tIns="45720" rIns="91440" bIns="45720" rtlCol="0"/>
          <a:lstStyle>
            <a:lvl1pPr algn="r">
              <a:defRPr sz="1200"/>
            </a:lvl1pPr>
          </a:lstStyle>
          <a:p>
            <a:fld id="{CAC1715A-BEFA-41A5-9D22-37D03E400494}" type="datetimeFigureOut">
              <a:rPr lang="it-IT" smtClean="0"/>
              <a:t>14/12/2020</a:t>
            </a:fld>
            <a:endParaRPr lang="it-IT"/>
          </a:p>
        </p:txBody>
      </p:sp>
      <p:sp>
        <p:nvSpPr>
          <p:cNvPr id="4" name="Segnaposto piè di pagina 3">
            <a:extLst>
              <a:ext uri="{FF2B5EF4-FFF2-40B4-BE49-F238E27FC236}">
                <a16:creationId xmlns:a16="http://schemas.microsoft.com/office/drawing/2014/main" id="{BC9E8CAC-CDB3-4962-937B-34E840B03A6F}"/>
              </a:ext>
            </a:extLst>
          </p:cNvPr>
          <p:cNvSpPr>
            <a:spLocks noGrp="1"/>
          </p:cNvSpPr>
          <p:nvPr>
            <p:ph type="ftr" sz="quarter" idx="2"/>
          </p:nvPr>
        </p:nvSpPr>
        <p:spPr>
          <a:xfrm>
            <a:off x="1" y="6397620"/>
            <a:ext cx="4276255" cy="33814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F5053D9-2F31-4190-9E5E-618F8CABD4E8}"/>
              </a:ext>
            </a:extLst>
          </p:cNvPr>
          <p:cNvSpPr>
            <a:spLocks noGrp="1"/>
          </p:cNvSpPr>
          <p:nvPr>
            <p:ph type="sldNum" sz="quarter" idx="3"/>
          </p:nvPr>
        </p:nvSpPr>
        <p:spPr>
          <a:xfrm>
            <a:off x="5587733" y="6397620"/>
            <a:ext cx="4276254" cy="338143"/>
          </a:xfrm>
          <a:prstGeom prst="rect">
            <a:avLst/>
          </a:prstGeom>
        </p:spPr>
        <p:txBody>
          <a:bodyPr vert="horz" lIns="91440" tIns="45720" rIns="91440" bIns="45720" rtlCol="0" anchor="b"/>
          <a:lstStyle>
            <a:lvl1pPr algn="r">
              <a:defRPr sz="1200"/>
            </a:lvl1pPr>
          </a:lstStyle>
          <a:p>
            <a:fld id="{54D2C9F4-4271-449C-B79D-FD27302C527D}" type="slidenum">
              <a:rPr lang="it-IT" smtClean="0"/>
              <a:t>‹N›</a:t>
            </a:fld>
            <a:endParaRPr lang="it-IT"/>
          </a:p>
        </p:txBody>
      </p:sp>
    </p:spTree>
    <p:extLst>
      <p:ext uri="{BB962C8B-B14F-4D97-AF65-F5344CB8AC3E}">
        <p14:creationId xmlns:p14="http://schemas.microsoft.com/office/powerpoint/2010/main" val="168404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587733" y="0"/>
            <a:ext cx="4276254" cy="338143"/>
          </a:xfrm>
          <a:prstGeom prst="rect">
            <a:avLst/>
          </a:prstGeom>
        </p:spPr>
        <p:txBody>
          <a:bodyPr vert="horz" lIns="91440" tIns="45720" rIns="91440" bIns="45720" rtlCol="0"/>
          <a:lstStyle>
            <a:lvl1pPr algn="r">
              <a:defRPr sz="1200"/>
            </a:lvl1pPr>
          </a:lstStyle>
          <a:p>
            <a:fld id="{9E8DAFC1-AC79-40A7-9613-0A179A2D1F11}" type="datetimeFigureOut">
              <a:rPr lang="it-IT" smtClean="0"/>
              <a:t>14/12/2020</a:t>
            </a:fld>
            <a:endParaRPr lang="it-IT"/>
          </a:p>
        </p:txBody>
      </p:sp>
      <p:sp>
        <p:nvSpPr>
          <p:cNvPr id="4" name="Segnaposto immagine diapositiva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85934" y="3241620"/>
            <a:ext cx="7894446" cy="26520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6397620"/>
            <a:ext cx="4276255" cy="33814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587733" y="6397620"/>
            <a:ext cx="4276254" cy="338143"/>
          </a:xfrm>
          <a:prstGeom prst="rect">
            <a:avLst/>
          </a:prstGeom>
        </p:spPr>
        <p:txBody>
          <a:bodyPr vert="horz" lIns="91440" tIns="45720" rIns="91440" bIns="45720" rtlCol="0" anchor="b"/>
          <a:lstStyle>
            <a:lvl1pPr algn="r">
              <a:defRPr sz="1200"/>
            </a:lvl1pPr>
          </a:lstStyle>
          <a:p>
            <a:fld id="{6DC424AE-F001-4E9E-8F5C-08DA9BB148C3}" type="slidenum">
              <a:rPr lang="it-IT" smtClean="0"/>
              <a:t>‹N›</a:t>
            </a:fld>
            <a:endParaRPr lang="it-IT"/>
          </a:p>
        </p:txBody>
      </p:sp>
    </p:spTree>
    <p:extLst>
      <p:ext uri="{BB962C8B-B14F-4D97-AF65-F5344CB8AC3E}">
        <p14:creationId xmlns:p14="http://schemas.microsoft.com/office/powerpoint/2010/main" val="99511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1</a:t>
            </a:fld>
            <a:endParaRPr lang="it-IT"/>
          </a:p>
        </p:txBody>
      </p:sp>
    </p:spTree>
    <p:extLst>
      <p:ext uri="{BB962C8B-B14F-4D97-AF65-F5344CB8AC3E}">
        <p14:creationId xmlns:p14="http://schemas.microsoft.com/office/powerpoint/2010/main" val="43408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2</a:t>
            </a:fld>
            <a:endParaRPr lang="it-IT"/>
          </a:p>
        </p:txBody>
      </p:sp>
    </p:spTree>
    <p:extLst>
      <p:ext uri="{BB962C8B-B14F-4D97-AF65-F5344CB8AC3E}">
        <p14:creationId xmlns:p14="http://schemas.microsoft.com/office/powerpoint/2010/main" val="369288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3</a:t>
            </a:fld>
            <a:endParaRPr lang="it-IT"/>
          </a:p>
        </p:txBody>
      </p:sp>
    </p:spTree>
    <p:extLst>
      <p:ext uri="{BB962C8B-B14F-4D97-AF65-F5344CB8AC3E}">
        <p14:creationId xmlns:p14="http://schemas.microsoft.com/office/powerpoint/2010/main" val="232979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4</a:t>
            </a:fld>
            <a:endParaRPr lang="it-IT"/>
          </a:p>
        </p:txBody>
      </p:sp>
    </p:spTree>
    <p:extLst>
      <p:ext uri="{BB962C8B-B14F-4D97-AF65-F5344CB8AC3E}">
        <p14:creationId xmlns:p14="http://schemas.microsoft.com/office/powerpoint/2010/main" val="220067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5</a:t>
            </a:fld>
            <a:endParaRPr lang="it-IT"/>
          </a:p>
        </p:txBody>
      </p:sp>
    </p:spTree>
    <p:extLst>
      <p:ext uri="{BB962C8B-B14F-4D97-AF65-F5344CB8AC3E}">
        <p14:creationId xmlns:p14="http://schemas.microsoft.com/office/powerpoint/2010/main" val="246280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6</a:t>
            </a:fld>
            <a:endParaRPr lang="it-IT"/>
          </a:p>
        </p:txBody>
      </p:sp>
    </p:spTree>
    <p:extLst>
      <p:ext uri="{BB962C8B-B14F-4D97-AF65-F5344CB8AC3E}">
        <p14:creationId xmlns:p14="http://schemas.microsoft.com/office/powerpoint/2010/main" val="227961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7</a:t>
            </a:fld>
            <a:endParaRPr lang="it-IT"/>
          </a:p>
        </p:txBody>
      </p:sp>
    </p:spTree>
    <p:extLst>
      <p:ext uri="{BB962C8B-B14F-4D97-AF65-F5344CB8AC3E}">
        <p14:creationId xmlns:p14="http://schemas.microsoft.com/office/powerpoint/2010/main" val="325269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DC424AE-F001-4E9E-8F5C-08DA9BB148C3}" type="slidenum">
              <a:rPr lang="it-IT" smtClean="0"/>
              <a:t>8</a:t>
            </a:fld>
            <a:endParaRPr lang="it-IT"/>
          </a:p>
        </p:txBody>
      </p:sp>
    </p:spTree>
    <p:extLst>
      <p:ext uri="{BB962C8B-B14F-4D97-AF65-F5344CB8AC3E}">
        <p14:creationId xmlns:p14="http://schemas.microsoft.com/office/powerpoint/2010/main" val="310069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EBE99A61-5882-42B0-A2A3-0612B0A8D8DA}" type="slidenum">
              <a:rPr lang="fr-CH" smtClean="0"/>
              <a:t>20</a:t>
            </a:fld>
            <a:endParaRPr lang="fr-CH"/>
          </a:p>
        </p:txBody>
      </p:sp>
    </p:spTree>
    <p:extLst>
      <p:ext uri="{BB962C8B-B14F-4D97-AF65-F5344CB8AC3E}">
        <p14:creationId xmlns:p14="http://schemas.microsoft.com/office/powerpoint/2010/main" val="84482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480120" y="2318351"/>
            <a:ext cx="8206680" cy="1470025"/>
          </a:xfrm>
        </p:spPr>
        <p:txBody>
          <a:bodyPr/>
          <a:lstStyle>
            <a:lvl1pPr>
              <a:defRPr b="1">
                <a:solidFill>
                  <a:schemeClr val="tx2">
                    <a:lumMod val="60000"/>
                    <a:lumOff val="40000"/>
                  </a:schemeClr>
                </a:solidFill>
              </a:defRPr>
            </a:lvl1pPr>
          </a:lstStyle>
          <a:p>
            <a:r>
              <a:rPr lang="it-IT" dirty="0"/>
              <a:t>Preconsuntivo 2018 e Budget 2019</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887F6FD-26F6-45A7-96C7-9F4C8F2B27D5}"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pic>
        <p:nvPicPr>
          <p:cNvPr id="7" name="Picture 2">
            <a:extLst>
              <a:ext uri="{FF2B5EF4-FFF2-40B4-BE49-F238E27FC236}">
                <a16:creationId xmlns:a16="http://schemas.microsoft.com/office/drawing/2014/main" id="{5BD018A1-0B21-4880-809C-C543635F933D}"/>
              </a:ext>
            </a:extLst>
          </p:cNvPr>
          <p:cNvPicPr>
            <a:picLocks noChangeAspect="1" noChangeArrowheads="1"/>
          </p:cNvPicPr>
          <p:nvPr userDrawn="1"/>
        </p:nvPicPr>
        <p:blipFill>
          <a:blip r:embed="rId2" cstate="print">
            <a:lum/>
          </a:blip>
          <a:srcRect/>
          <a:stretch>
            <a:fillRect/>
          </a:stretch>
        </p:blipFill>
        <p:spPr bwMode="auto">
          <a:xfrm>
            <a:off x="3059832" y="533159"/>
            <a:ext cx="3128726" cy="17594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E589972-A832-4E75-9311-1867D362D897}"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D541AC9-BA4D-4653-96E8-209287F946C9}"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EFEF7C2-1BED-4B1C-B30A-4488C93EE7FF}"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endParaRPr lang="fr-LU" dirty="0"/>
          </a:p>
        </p:txBody>
      </p:sp>
      <p:sp>
        <p:nvSpPr>
          <p:cNvPr id="3" name="Footer Placeholder 2"/>
          <p:cNvSpPr>
            <a:spLocks noGrp="1"/>
          </p:cNvSpPr>
          <p:nvPr>
            <p:ph type="ftr" sz="quarter" idx="10"/>
          </p:nvPr>
        </p:nvSpPr>
        <p:spPr/>
        <p:txBody>
          <a:bodyPr/>
          <a:lstStyle/>
          <a:p>
            <a:r>
              <a:rPr lang="fr-CH"/>
              <a:t>DRAFT - 10/2019</a:t>
            </a:r>
            <a:endParaRPr lang="fr-CH" dirty="0"/>
          </a:p>
        </p:txBody>
      </p:sp>
      <p:sp>
        <p:nvSpPr>
          <p:cNvPr id="4" name="Content Placeholder 2"/>
          <p:cNvSpPr>
            <a:spLocks noGrp="1"/>
          </p:cNvSpPr>
          <p:nvPr>
            <p:ph sz="half" idx="1" hasCustomPrompt="1"/>
          </p:nvPr>
        </p:nvSpPr>
        <p:spPr>
          <a:xfrm>
            <a:off x="457200" y="1600202"/>
            <a:ext cx="4038600" cy="4525963"/>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Text</a:t>
            </a:r>
          </a:p>
          <a:p>
            <a:pPr lvl="1"/>
            <a:r>
              <a:rPr lang="en-US" dirty="0"/>
              <a:t>Second level</a:t>
            </a:r>
          </a:p>
          <a:p>
            <a:pPr lvl="2"/>
            <a:r>
              <a:rPr lang="en-US" dirty="0"/>
              <a:t>Third level</a:t>
            </a:r>
          </a:p>
        </p:txBody>
      </p:sp>
      <p:sp>
        <p:nvSpPr>
          <p:cNvPr id="6" name="Picture Placeholder 5"/>
          <p:cNvSpPr>
            <a:spLocks noGrp="1"/>
          </p:cNvSpPr>
          <p:nvPr>
            <p:ph type="pic" sz="quarter" idx="11"/>
          </p:nvPr>
        </p:nvSpPr>
        <p:spPr>
          <a:xfrm>
            <a:off x="4643439" y="1628776"/>
            <a:ext cx="4032250" cy="4464521"/>
          </a:xfrm>
        </p:spPr>
        <p:txBody>
          <a:bodyPr/>
          <a:lstStyle>
            <a:lvl1pPr marL="0" indent="0">
              <a:buNone/>
              <a:defRPr/>
            </a:lvl1pPr>
          </a:lstStyle>
          <a:p>
            <a:r>
              <a:rPr lang="en-US"/>
              <a:t>Click icon to add picture</a:t>
            </a:r>
            <a:endParaRPr lang="fr-LU" dirty="0"/>
          </a:p>
        </p:txBody>
      </p:sp>
    </p:spTree>
    <p:extLst>
      <p:ext uri="{BB962C8B-B14F-4D97-AF65-F5344CB8AC3E}">
        <p14:creationId xmlns:p14="http://schemas.microsoft.com/office/powerpoint/2010/main" val="254238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7B9BAD7-96DF-4D0F-9181-9E2F7AD95B43}"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92960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160EB4B-21D4-4BD4-BD35-E9388A321C9F}"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346035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2CCB952-92EB-4356-9949-3263EFB3B4BD}"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62674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12331A-B9C3-407B-B548-AABAA14F8684}"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253217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4EF5A56-E61F-418C-B7BA-315860BFC1FF}" type="datetime1">
              <a:rPr lang="it-IT" smtClean="0"/>
              <a:t>14/12/2020</a:t>
            </a:fld>
            <a:endParaRPr lang="it-IT"/>
          </a:p>
        </p:txBody>
      </p:sp>
      <p:sp>
        <p:nvSpPr>
          <p:cNvPr id="8" name="Segnaposto piè di pagina 7"/>
          <p:cNvSpPr>
            <a:spLocks noGrp="1"/>
          </p:cNvSpPr>
          <p:nvPr>
            <p:ph type="ftr" sz="quarter" idx="11"/>
          </p:nvPr>
        </p:nvSpPr>
        <p:spPr/>
        <p:txBody>
          <a:bodyPr/>
          <a:lstStyle/>
          <a:p>
            <a:r>
              <a:rPr lang="it-IT"/>
              <a:t>Strictly confidential</a:t>
            </a:r>
          </a:p>
        </p:txBody>
      </p:sp>
      <p:sp>
        <p:nvSpPr>
          <p:cNvPr id="9" name="Segnaposto numero diapositiva 8"/>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338860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71559E4-E72E-4FA0-AC94-756190945011}" type="datetime1">
              <a:rPr lang="it-IT" smtClean="0"/>
              <a:t>14/12/2020</a:t>
            </a:fld>
            <a:endParaRPr lang="it-IT"/>
          </a:p>
        </p:txBody>
      </p:sp>
      <p:sp>
        <p:nvSpPr>
          <p:cNvPr id="4" name="Segnaposto piè di pagina 3"/>
          <p:cNvSpPr>
            <a:spLocks noGrp="1"/>
          </p:cNvSpPr>
          <p:nvPr>
            <p:ph type="ftr" sz="quarter" idx="11"/>
          </p:nvPr>
        </p:nvSpPr>
        <p:spPr/>
        <p:txBody>
          <a:bodyPr/>
          <a:lstStyle/>
          <a:p>
            <a:r>
              <a:rPr lang="it-IT"/>
              <a:t>Strictly confidential</a:t>
            </a:r>
          </a:p>
        </p:txBody>
      </p:sp>
      <p:sp>
        <p:nvSpPr>
          <p:cNvPr id="5" name="Segnaposto numero diapositiva 4"/>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356861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02840" y="279511"/>
            <a:ext cx="8229600" cy="538335"/>
          </a:xfrm>
        </p:spPr>
        <p:txBody>
          <a:bodyPr>
            <a:normAutofit/>
          </a:bodyPr>
          <a:lstStyle>
            <a:lvl1pPr algn="l">
              <a:defRPr sz="3400" b="1">
                <a:solidFill>
                  <a:srgbClr val="00B0F0"/>
                </a:solidFill>
              </a:defRPr>
            </a:lvl1pPr>
          </a:lstStyle>
          <a:p>
            <a:r>
              <a:rPr lang="it-IT" dirty="0"/>
              <a:t>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09B993F7-358B-4EA1-ACDD-2AD0E8B7AA3D}" type="datetime1">
              <a:rPr lang="it-IT" smtClean="0"/>
              <a:t>14/12/2020</a:t>
            </a:fld>
            <a:endParaRPr lang="it-IT"/>
          </a:p>
        </p:txBody>
      </p:sp>
      <p:sp>
        <p:nvSpPr>
          <p:cNvPr id="5" name="Segnaposto piè di pagina 4"/>
          <p:cNvSpPr>
            <a:spLocks noGrp="1"/>
          </p:cNvSpPr>
          <p:nvPr>
            <p:ph type="ftr" sz="quarter" idx="11"/>
          </p:nvPr>
        </p:nvSpPr>
        <p:spPr/>
        <p:txBody>
          <a:bodyPr/>
          <a:lstStyle>
            <a:lvl1pPr>
              <a:defRPr sz="1600" b="1" i="1">
                <a:solidFill>
                  <a:srgbClr val="FF0000"/>
                </a:solidFill>
              </a:defRPr>
            </a:lvl1pPr>
          </a:lstStyle>
          <a:p>
            <a:r>
              <a:rPr lang="it-IT"/>
              <a:t>Strictly confidential</a:t>
            </a:r>
            <a:endParaRPr lang="it-IT" dirty="0"/>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cxnSp>
        <p:nvCxnSpPr>
          <p:cNvPr id="9" name="Connettore diritto 8">
            <a:extLst>
              <a:ext uri="{FF2B5EF4-FFF2-40B4-BE49-F238E27FC236}">
                <a16:creationId xmlns:a16="http://schemas.microsoft.com/office/drawing/2014/main" id="{39DE7DA4-4925-493A-A148-22765F901E86}"/>
              </a:ext>
            </a:extLst>
          </p:cNvPr>
          <p:cNvCxnSpPr/>
          <p:nvPr userDrawn="1"/>
        </p:nvCxnSpPr>
        <p:spPr>
          <a:xfrm>
            <a:off x="324480" y="764704"/>
            <a:ext cx="8496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F203620-CE97-451C-A06E-37855DFAAF6B}"/>
              </a:ext>
            </a:extLst>
          </p:cNvPr>
          <p:cNvCxnSpPr>
            <a:cxnSpLocks/>
          </p:cNvCxnSpPr>
          <p:nvPr userDrawn="1"/>
        </p:nvCxnSpPr>
        <p:spPr>
          <a:xfrm>
            <a:off x="323528" y="6309320"/>
            <a:ext cx="8496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C712CD3A-F160-4975-A0BD-910E77FFDF69}"/>
              </a:ext>
            </a:extLst>
          </p:cNvPr>
          <p:cNvPicPr>
            <a:picLocks noChangeAspect="1" noChangeArrowheads="1"/>
          </p:cNvPicPr>
          <p:nvPr userDrawn="1"/>
        </p:nvPicPr>
        <p:blipFill>
          <a:blip r:embed="rId2" cstate="print">
            <a:lum/>
          </a:blip>
          <a:srcRect/>
          <a:stretch>
            <a:fillRect/>
          </a:stretch>
        </p:blipFill>
        <p:spPr bwMode="auto">
          <a:xfrm>
            <a:off x="8028384" y="6235210"/>
            <a:ext cx="1080120" cy="607403"/>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4F3922B-E2A8-4D14-909C-09D1C53E4816}" type="datetime1">
              <a:rPr lang="it-IT" smtClean="0"/>
              <a:t>14/12/2020</a:t>
            </a:fld>
            <a:endParaRPr lang="it-IT"/>
          </a:p>
        </p:txBody>
      </p:sp>
      <p:sp>
        <p:nvSpPr>
          <p:cNvPr id="3" name="Segnaposto piè di pagina 2"/>
          <p:cNvSpPr>
            <a:spLocks noGrp="1"/>
          </p:cNvSpPr>
          <p:nvPr>
            <p:ph type="ftr" sz="quarter" idx="11"/>
          </p:nvPr>
        </p:nvSpPr>
        <p:spPr/>
        <p:txBody>
          <a:bodyPr/>
          <a:lstStyle/>
          <a:p>
            <a:r>
              <a:rPr lang="it-IT"/>
              <a:t>Strictly confidential</a:t>
            </a:r>
          </a:p>
        </p:txBody>
      </p:sp>
      <p:sp>
        <p:nvSpPr>
          <p:cNvPr id="4" name="Segnaposto numero diapositiva 3"/>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3910538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691E822-38D9-4063-B0A8-711379FCBA4A}"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1566112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85CA4AB-09E9-4DE4-B0AE-BE445B855335}"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956444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0EDAFD4-E2DD-40BF-8413-2297A6D89D0F}"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196317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CC297A8-DF27-4159-AD15-B518A63F937A}"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807026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881DF3F-8B37-49A6-8067-EEAACE39EDED}"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386841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6EEBCAB-8452-4B58-B511-A3FB89EF6E5C}"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775497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1EB0B7C-1D51-4759-8E15-859F77AB08B7}"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1688019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307D88B-B106-4D7B-9075-EFFF1A32BA3A}"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1523331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EBCEED2-F11E-4A1D-85AD-F2F4F37EED7E}" type="datetime1">
              <a:rPr lang="it-IT" smtClean="0"/>
              <a:t>14/12/2020</a:t>
            </a:fld>
            <a:endParaRPr lang="it-IT"/>
          </a:p>
        </p:txBody>
      </p:sp>
      <p:sp>
        <p:nvSpPr>
          <p:cNvPr id="8" name="Segnaposto piè di pagina 7"/>
          <p:cNvSpPr>
            <a:spLocks noGrp="1"/>
          </p:cNvSpPr>
          <p:nvPr>
            <p:ph type="ftr" sz="quarter" idx="11"/>
          </p:nvPr>
        </p:nvSpPr>
        <p:spPr/>
        <p:txBody>
          <a:bodyPr/>
          <a:lstStyle/>
          <a:p>
            <a:r>
              <a:rPr lang="it-IT"/>
              <a:t>Strictly confidential</a:t>
            </a:r>
          </a:p>
        </p:txBody>
      </p:sp>
      <p:sp>
        <p:nvSpPr>
          <p:cNvPr id="9" name="Segnaposto numero diapositiva 8"/>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100490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B0DE7-C823-4922-8FDB-6620CF234BB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63A3E7B-C6D1-4BB1-B903-26C4B48A175F}"/>
              </a:ext>
            </a:extLst>
          </p:cNvPr>
          <p:cNvSpPr>
            <a:spLocks noGrp="1"/>
          </p:cNvSpPr>
          <p:nvPr>
            <p:ph type="dt" sz="half" idx="10"/>
          </p:nvPr>
        </p:nvSpPr>
        <p:spPr/>
        <p:txBody>
          <a:bodyPr/>
          <a:lstStyle/>
          <a:p>
            <a:fld id="{D9D1F388-48C2-49DA-AA04-D37B045B6A86}" type="datetime1">
              <a:rPr lang="it-IT" smtClean="0"/>
              <a:t>14/12/2020</a:t>
            </a:fld>
            <a:endParaRPr lang="it-IT"/>
          </a:p>
        </p:txBody>
      </p:sp>
      <p:sp>
        <p:nvSpPr>
          <p:cNvPr id="4" name="Segnaposto piè di pagina 3">
            <a:extLst>
              <a:ext uri="{FF2B5EF4-FFF2-40B4-BE49-F238E27FC236}">
                <a16:creationId xmlns:a16="http://schemas.microsoft.com/office/drawing/2014/main" id="{AB74EFA2-445A-4148-9ECD-92AA288F44A6}"/>
              </a:ext>
            </a:extLst>
          </p:cNvPr>
          <p:cNvSpPr>
            <a:spLocks noGrp="1"/>
          </p:cNvSpPr>
          <p:nvPr>
            <p:ph type="ftr" sz="quarter" idx="11"/>
          </p:nvPr>
        </p:nvSpPr>
        <p:spPr/>
        <p:txBody>
          <a:bodyPr/>
          <a:lstStyle>
            <a:lvl1pPr>
              <a:defRPr sz="1400" i="1">
                <a:solidFill>
                  <a:srgbClr val="FF0000"/>
                </a:solidFill>
              </a:defRPr>
            </a:lvl1pPr>
          </a:lstStyle>
          <a:p>
            <a:r>
              <a:rPr lang="it-IT"/>
              <a:t>Strictly confidential</a:t>
            </a:r>
            <a:endParaRPr lang="it-IT" dirty="0"/>
          </a:p>
        </p:txBody>
      </p:sp>
      <p:sp>
        <p:nvSpPr>
          <p:cNvPr id="5" name="Segnaposto numero diapositiva 4">
            <a:extLst>
              <a:ext uri="{FF2B5EF4-FFF2-40B4-BE49-F238E27FC236}">
                <a16:creationId xmlns:a16="http://schemas.microsoft.com/office/drawing/2014/main" id="{4F696CE3-B2BF-4777-B8B2-71B3E431C5CD}"/>
              </a:ext>
            </a:extLst>
          </p:cNvPr>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625762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AA2EE15-C179-4090-91D8-8003A1250C95}" type="datetime1">
              <a:rPr lang="it-IT" smtClean="0"/>
              <a:t>14/12/2020</a:t>
            </a:fld>
            <a:endParaRPr lang="it-IT"/>
          </a:p>
        </p:txBody>
      </p:sp>
      <p:sp>
        <p:nvSpPr>
          <p:cNvPr id="4" name="Segnaposto piè di pagina 3"/>
          <p:cNvSpPr>
            <a:spLocks noGrp="1"/>
          </p:cNvSpPr>
          <p:nvPr>
            <p:ph type="ftr" sz="quarter" idx="11"/>
          </p:nvPr>
        </p:nvSpPr>
        <p:spPr/>
        <p:txBody>
          <a:bodyPr/>
          <a:lstStyle/>
          <a:p>
            <a:r>
              <a:rPr lang="it-IT"/>
              <a:t>Strictly confidential</a:t>
            </a:r>
          </a:p>
        </p:txBody>
      </p:sp>
      <p:sp>
        <p:nvSpPr>
          <p:cNvPr id="5" name="Segnaposto numero diapositiva 4"/>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321470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7BB3A0B-B399-4143-9531-15C0FEA1A414}" type="datetime1">
              <a:rPr lang="it-IT" smtClean="0"/>
              <a:t>14/12/2020</a:t>
            </a:fld>
            <a:endParaRPr lang="it-IT"/>
          </a:p>
        </p:txBody>
      </p:sp>
      <p:sp>
        <p:nvSpPr>
          <p:cNvPr id="3" name="Segnaposto piè di pagina 2"/>
          <p:cNvSpPr>
            <a:spLocks noGrp="1"/>
          </p:cNvSpPr>
          <p:nvPr>
            <p:ph type="ftr" sz="quarter" idx="11"/>
          </p:nvPr>
        </p:nvSpPr>
        <p:spPr/>
        <p:txBody>
          <a:bodyPr/>
          <a:lstStyle/>
          <a:p>
            <a:r>
              <a:rPr lang="it-IT"/>
              <a:t>Strictly confidential</a:t>
            </a:r>
          </a:p>
        </p:txBody>
      </p:sp>
      <p:sp>
        <p:nvSpPr>
          <p:cNvPr id="4" name="Segnaposto numero diapositiva 3"/>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3196165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87402A-042D-460D-9032-D1BD1068B3AE}"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99140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C976674-A76D-4010-98DA-FB19C9DD4104}"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48840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4ACC49D-2A27-475C-ADCD-699560FB2CDA}"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1786140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2144008-85E7-4203-8613-867887A1CA00}"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extLst>
      <p:ext uri="{BB962C8B-B14F-4D97-AF65-F5344CB8AC3E}">
        <p14:creationId xmlns:p14="http://schemas.microsoft.com/office/powerpoint/2010/main" val="2463303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681FF-F9F7-4916-B0A6-6D3D36EF123E}"/>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9635C95-50D9-409A-985C-A8B80610AE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52F8141-AACE-45DE-8495-F41F2099E71C}"/>
              </a:ext>
            </a:extLst>
          </p:cNvPr>
          <p:cNvSpPr>
            <a:spLocks noGrp="1"/>
          </p:cNvSpPr>
          <p:nvPr>
            <p:ph type="dt" sz="half" idx="10"/>
          </p:nvPr>
        </p:nvSpPr>
        <p:spPr/>
        <p:txBody>
          <a:bodyPr/>
          <a:lstStyle/>
          <a:p>
            <a:fld id="{8CCD517B-F470-44E2-A2F2-6C98B84EAB71}" type="datetime1">
              <a:rPr lang="it-IT" smtClean="0"/>
              <a:t>14/12/2020</a:t>
            </a:fld>
            <a:endParaRPr lang="it-IT"/>
          </a:p>
        </p:txBody>
      </p:sp>
      <p:sp>
        <p:nvSpPr>
          <p:cNvPr id="5" name="Segnaposto piè di pagina 4">
            <a:extLst>
              <a:ext uri="{FF2B5EF4-FFF2-40B4-BE49-F238E27FC236}">
                <a16:creationId xmlns:a16="http://schemas.microsoft.com/office/drawing/2014/main" id="{6E285410-B049-4B22-B36C-CE9BC1718C4F}"/>
              </a:ext>
            </a:extLst>
          </p:cNvPr>
          <p:cNvSpPr>
            <a:spLocks noGrp="1"/>
          </p:cNvSpPr>
          <p:nvPr>
            <p:ph type="ftr" sz="quarter" idx="11"/>
          </p:nvPr>
        </p:nvSpPr>
        <p:spPr/>
        <p:txBody>
          <a:bodyPr/>
          <a:lstStyle/>
          <a:p>
            <a:r>
              <a:rPr lang="it-IT"/>
              <a:t>Strictly confidential</a:t>
            </a:r>
          </a:p>
        </p:txBody>
      </p:sp>
      <p:sp>
        <p:nvSpPr>
          <p:cNvPr id="6" name="Segnaposto numero diapositiva 5">
            <a:extLst>
              <a:ext uri="{FF2B5EF4-FFF2-40B4-BE49-F238E27FC236}">
                <a16:creationId xmlns:a16="http://schemas.microsoft.com/office/drawing/2014/main" id="{87A25628-3AF9-477A-86EA-35B504478530}"/>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373268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3F2484-FE48-4C80-A57B-750DCB1027B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3D1E36-5D93-45D4-A8FE-E271B412223C}"/>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459153-3E8A-4CC2-8232-D7C2EE2ECC96}"/>
              </a:ext>
            </a:extLst>
          </p:cNvPr>
          <p:cNvSpPr>
            <a:spLocks noGrp="1"/>
          </p:cNvSpPr>
          <p:nvPr>
            <p:ph type="dt" sz="half" idx="10"/>
          </p:nvPr>
        </p:nvSpPr>
        <p:spPr/>
        <p:txBody>
          <a:bodyPr/>
          <a:lstStyle/>
          <a:p>
            <a:fld id="{A836C4A8-66E3-48B9-8E8A-DEB756DD20BA}" type="datetime1">
              <a:rPr lang="it-IT" smtClean="0"/>
              <a:t>14/12/2020</a:t>
            </a:fld>
            <a:endParaRPr lang="it-IT"/>
          </a:p>
        </p:txBody>
      </p:sp>
      <p:sp>
        <p:nvSpPr>
          <p:cNvPr id="5" name="Segnaposto piè di pagina 4">
            <a:extLst>
              <a:ext uri="{FF2B5EF4-FFF2-40B4-BE49-F238E27FC236}">
                <a16:creationId xmlns:a16="http://schemas.microsoft.com/office/drawing/2014/main" id="{18F556D9-9E31-4D30-A085-A3C030D252A6}"/>
              </a:ext>
            </a:extLst>
          </p:cNvPr>
          <p:cNvSpPr>
            <a:spLocks noGrp="1"/>
          </p:cNvSpPr>
          <p:nvPr>
            <p:ph type="ftr" sz="quarter" idx="11"/>
          </p:nvPr>
        </p:nvSpPr>
        <p:spPr/>
        <p:txBody>
          <a:bodyPr/>
          <a:lstStyle/>
          <a:p>
            <a:r>
              <a:rPr lang="it-IT"/>
              <a:t>Strictly confidential</a:t>
            </a:r>
          </a:p>
        </p:txBody>
      </p:sp>
      <p:sp>
        <p:nvSpPr>
          <p:cNvPr id="6" name="Segnaposto numero diapositiva 5">
            <a:extLst>
              <a:ext uri="{FF2B5EF4-FFF2-40B4-BE49-F238E27FC236}">
                <a16:creationId xmlns:a16="http://schemas.microsoft.com/office/drawing/2014/main" id="{04044717-AE95-4C22-8E56-1F625ABB20ED}"/>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711563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C6855-6A68-467F-8D06-EA23C74ACA1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EFE7F02-B2B7-43CC-AA29-5FFDAAD1B5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068F98F-6FAB-4E2E-BAD5-A51E4BA4565E}"/>
              </a:ext>
            </a:extLst>
          </p:cNvPr>
          <p:cNvSpPr>
            <a:spLocks noGrp="1"/>
          </p:cNvSpPr>
          <p:nvPr>
            <p:ph type="dt" sz="half" idx="10"/>
          </p:nvPr>
        </p:nvSpPr>
        <p:spPr/>
        <p:txBody>
          <a:bodyPr/>
          <a:lstStyle/>
          <a:p>
            <a:fld id="{77470DF2-CF53-483D-B482-967FE442239D}" type="datetime1">
              <a:rPr lang="it-IT" smtClean="0"/>
              <a:t>14/12/2020</a:t>
            </a:fld>
            <a:endParaRPr lang="it-IT"/>
          </a:p>
        </p:txBody>
      </p:sp>
      <p:sp>
        <p:nvSpPr>
          <p:cNvPr id="5" name="Segnaposto piè di pagina 4">
            <a:extLst>
              <a:ext uri="{FF2B5EF4-FFF2-40B4-BE49-F238E27FC236}">
                <a16:creationId xmlns:a16="http://schemas.microsoft.com/office/drawing/2014/main" id="{64D5197D-10DD-475C-A548-BD791C71C3D4}"/>
              </a:ext>
            </a:extLst>
          </p:cNvPr>
          <p:cNvSpPr>
            <a:spLocks noGrp="1"/>
          </p:cNvSpPr>
          <p:nvPr>
            <p:ph type="ftr" sz="quarter" idx="11"/>
          </p:nvPr>
        </p:nvSpPr>
        <p:spPr/>
        <p:txBody>
          <a:bodyPr/>
          <a:lstStyle/>
          <a:p>
            <a:r>
              <a:rPr lang="it-IT"/>
              <a:t>Strictly confidential</a:t>
            </a:r>
          </a:p>
        </p:txBody>
      </p:sp>
      <p:sp>
        <p:nvSpPr>
          <p:cNvPr id="6" name="Segnaposto numero diapositiva 5">
            <a:extLst>
              <a:ext uri="{FF2B5EF4-FFF2-40B4-BE49-F238E27FC236}">
                <a16:creationId xmlns:a16="http://schemas.microsoft.com/office/drawing/2014/main" id="{D41BAC45-C3E7-49AE-BDE0-C2623FF250EF}"/>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3737119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B9612-FB8F-4D2A-BC44-83FA744A80C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C54E92D-831F-4E7D-B9B3-29FA18E5CF95}"/>
              </a:ext>
            </a:extLst>
          </p:cNvPr>
          <p:cNvSpPr>
            <a:spLocks noGrp="1"/>
          </p:cNvSpPr>
          <p:nvPr>
            <p:ph sz="half" idx="1"/>
          </p:nvPr>
        </p:nvSpPr>
        <p:spPr>
          <a:xfrm>
            <a:off x="62865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3AD64F5-8F4A-49AB-BE40-C35DAF61CF06}"/>
              </a:ext>
            </a:extLst>
          </p:cNvPr>
          <p:cNvSpPr>
            <a:spLocks noGrp="1"/>
          </p:cNvSpPr>
          <p:nvPr>
            <p:ph sz="half" idx="2"/>
          </p:nvPr>
        </p:nvSpPr>
        <p:spPr>
          <a:xfrm>
            <a:off x="464820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850E776-8393-41BE-837C-55A0743D5B1B}"/>
              </a:ext>
            </a:extLst>
          </p:cNvPr>
          <p:cNvSpPr>
            <a:spLocks noGrp="1"/>
          </p:cNvSpPr>
          <p:nvPr>
            <p:ph type="dt" sz="half" idx="10"/>
          </p:nvPr>
        </p:nvSpPr>
        <p:spPr/>
        <p:txBody>
          <a:bodyPr/>
          <a:lstStyle/>
          <a:p>
            <a:fld id="{56550F5C-3747-4C70-9F97-15311DD6828F}" type="datetime1">
              <a:rPr lang="it-IT" smtClean="0"/>
              <a:t>14/12/2020</a:t>
            </a:fld>
            <a:endParaRPr lang="it-IT"/>
          </a:p>
        </p:txBody>
      </p:sp>
      <p:sp>
        <p:nvSpPr>
          <p:cNvPr id="6" name="Segnaposto piè di pagina 5">
            <a:extLst>
              <a:ext uri="{FF2B5EF4-FFF2-40B4-BE49-F238E27FC236}">
                <a16:creationId xmlns:a16="http://schemas.microsoft.com/office/drawing/2014/main" id="{BADF9512-123B-4EDB-8212-EA1944D6D2B5}"/>
              </a:ext>
            </a:extLst>
          </p:cNvPr>
          <p:cNvSpPr>
            <a:spLocks noGrp="1"/>
          </p:cNvSpPr>
          <p:nvPr>
            <p:ph type="ftr" sz="quarter" idx="11"/>
          </p:nvPr>
        </p:nvSpPr>
        <p:spPr/>
        <p:txBody>
          <a:bodyPr/>
          <a:lstStyle/>
          <a:p>
            <a:r>
              <a:rPr lang="it-IT"/>
              <a:t>Strictly confidential</a:t>
            </a:r>
          </a:p>
        </p:txBody>
      </p:sp>
      <p:sp>
        <p:nvSpPr>
          <p:cNvPr id="7" name="Segnaposto numero diapositiva 6">
            <a:extLst>
              <a:ext uri="{FF2B5EF4-FFF2-40B4-BE49-F238E27FC236}">
                <a16:creationId xmlns:a16="http://schemas.microsoft.com/office/drawing/2014/main" id="{BA36A3E8-45E6-474A-A038-5892C4106F97}"/>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3004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62E62A9-17F8-41CF-8AF1-1947A9C87719}" type="datetime1">
              <a:rPr lang="it-IT" smtClean="0"/>
              <a:t>14/12/2020</a:t>
            </a:fld>
            <a:endParaRPr lang="it-IT"/>
          </a:p>
        </p:txBody>
      </p:sp>
      <p:sp>
        <p:nvSpPr>
          <p:cNvPr id="5" name="Segnaposto piè di pagina 4"/>
          <p:cNvSpPr>
            <a:spLocks noGrp="1"/>
          </p:cNvSpPr>
          <p:nvPr>
            <p:ph type="ftr" sz="quarter" idx="11"/>
          </p:nvPr>
        </p:nvSpPr>
        <p:spPr/>
        <p:txBody>
          <a:bodyPr/>
          <a:lstStyle/>
          <a:p>
            <a:r>
              <a:rPr lang="it-IT"/>
              <a:t>Strictly confidential</a:t>
            </a:r>
          </a:p>
        </p:txBody>
      </p:sp>
      <p:sp>
        <p:nvSpPr>
          <p:cNvPr id="6" name="Segnaposto numero diapositiva 5"/>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A8A227-9C9F-4022-B4DA-4401B925F9B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F09A331-5BCB-4C61-9603-5DEB4B1656E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40718160-896D-4BB1-9B85-AE7B2D9AFAAC}"/>
              </a:ext>
            </a:extLst>
          </p:cNvPr>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F80716-3C32-45BA-9ECB-8ECA1F3C4B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2206DF0D-92A4-43FC-B80D-19D5959476D4}"/>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8DB175F-DD96-4A1D-9CAB-30760529EE52}"/>
              </a:ext>
            </a:extLst>
          </p:cNvPr>
          <p:cNvSpPr>
            <a:spLocks noGrp="1"/>
          </p:cNvSpPr>
          <p:nvPr>
            <p:ph type="dt" sz="half" idx="10"/>
          </p:nvPr>
        </p:nvSpPr>
        <p:spPr/>
        <p:txBody>
          <a:bodyPr/>
          <a:lstStyle/>
          <a:p>
            <a:fld id="{1DA2253C-333B-4ED3-910C-F7372DAD322B}" type="datetime1">
              <a:rPr lang="it-IT" smtClean="0"/>
              <a:t>14/12/2020</a:t>
            </a:fld>
            <a:endParaRPr lang="it-IT"/>
          </a:p>
        </p:txBody>
      </p:sp>
      <p:sp>
        <p:nvSpPr>
          <p:cNvPr id="8" name="Segnaposto piè di pagina 7">
            <a:extLst>
              <a:ext uri="{FF2B5EF4-FFF2-40B4-BE49-F238E27FC236}">
                <a16:creationId xmlns:a16="http://schemas.microsoft.com/office/drawing/2014/main" id="{A172A9DD-FD58-4869-960D-857E4411EA96}"/>
              </a:ext>
            </a:extLst>
          </p:cNvPr>
          <p:cNvSpPr>
            <a:spLocks noGrp="1"/>
          </p:cNvSpPr>
          <p:nvPr>
            <p:ph type="ftr" sz="quarter" idx="11"/>
          </p:nvPr>
        </p:nvSpPr>
        <p:spPr/>
        <p:txBody>
          <a:bodyPr/>
          <a:lstStyle/>
          <a:p>
            <a:r>
              <a:rPr lang="it-IT"/>
              <a:t>Strictly confidential</a:t>
            </a:r>
          </a:p>
        </p:txBody>
      </p:sp>
      <p:sp>
        <p:nvSpPr>
          <p:cNvPr id="9" name="Segnaposto numero diapositiva 8">
            <a:extLst>
              <a:ext uri="{FF2B5EF4-FFF2-40B4-BE49-F238E27FC236}">
                <a16:creationId xmlns:a16="http://schemas.microsoft.com/office/drawing/2014/main" id="{EDCE27F7-1DA1-428A-9ABA-704DEC0E976D}"/>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4240854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E11C3-E61A-4A13-8BD6-B4B60624B87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836F86-232F-4BCE-9C69-7AB1D6BB2F4B}"/>
              </a:ext>
            </a:extLst>
          </p:cNvPr>
          <p:cNvSpPr>
            <a:spLocks noGrp="1"/>
          </p:cNvSpPr>
          <p:nvPr>
            <p:ph type="dt" sz="half" idx="10"/>
          </p:nvPr>
        </p:nvSpPr>
        <p:spPr/>
        <p:txBody>
          <a:bodyPr/>
          <a:lstStyle/>
          <a:p>
            <a:fld id="{64230CD5-8445-460E-97E4-9B18C5850067}" type="datetime1">
              <a:rPr lang="it-IT" smtClean="0"/>
              <a:t>14/12/2020</a:t>
            </a:fld>
            <a:endParaRPr lang="it-IT"/>
          </a:p>
        </p:txBody>
      </p:sp>
      <p:sp>
        <p:nvSpPr>
          <p:cNvPr id="4" name="Segnaposto piè di pagina 3">
            <a:extLst>
              <a:ext uri="{FF2B5EF4-FFF2-40B4-BE49-F238E27FC236}">
                <a16:creationId xmlns:a16="http://schemas.microsoft.com/office/drawing/2014/main" id="{2F1DB7AC-BB29-4682-9887-7EB19BB3B875}"/>
              </a:ext>
            </a:extLst>
          </p:cNvPr>
          <p:cNvSpPr>
            <a:spLocks noGrp="1"/>
          </p:cNvSpPr>
          <p:nvPr>
            <p:ph type="ftr" sz="quarter" idx="11"/>
          </p:nvPr>
        </p:nvSpPr>
        <p:spPr/>
        <p:txBody>
          <a:bodyPr/>
          <a:lstStyle/>
          <a:p>
            <a:r>
              <a:rPr lang="it-IT"/>
              <a:t>Strictly confidential</a:t>
            </a:r>
          </a:p>
        </p:txBody>
      </p:sp>
      <p:sp>
        <p:nvSpPr>
          <p:cNvPr id="5" name="Segnaposto numero diapositiva 4">
            <a:extLst>
              <a:ext uri="{FF2B5EF4-FFF2-40B4-BE49-F238E27FC236}">
                <a16:creationId xmlns:a16="http://schemas.microsoft.com/office/drawing/2014/main" id="{EB02B5C5-FA0B-4C3B-BD35-A665BFD45B80}"/>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2360705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97D374-9877-4701-B36D-B12024821C87}"/>
              </a:ext>
            </a:extLst>
          </p:cNvPr>
          <p:cNvSpPr>
            <a:spLocks noGrp="1"/>
          </p:cNvSpPr>
          <p:nvPr>
            <p:ph type="dt" sz="half" idx="10"/>
          </p:nvPr>
        </p:nvSpPr>
        <p:spPr/>
        <p:txBody>
          <a:bodyPr/>
          <a:lstStyle/>
          <a:p>
            <a:fld id="{BDD57520-23DC-4D40-9E38-8CBE04BF532F}" type="datetime1">
              <a:rPr lang="it-IT" smtClean="0"/>
              <a:t>14/12/2020</a:t>
            </a:fld>
            <a:endParaRPr lang="it-IT"/>
          </a:p>
        </p:txBody>
      </p:sp>
      <p:sp>
        <p:nvSpPr>
          <p:cNvPr id="3" name="Segnaposto piè di pagina 2">
            <a:extLst>
              <a:ext uri="{FF2B5EF4-FFF2-40B4-BE49-F238E27FC236}">
                <a16:creationId xmlns:a16="http://schemas.microsoft.com/office/drawing/2014/main" id="{8E9B29F4-120F-4348-A89A-7E8D824C73B7}"/>
              </a:ext>
            </a:extLst>
          </p:cNvPr>
          <p:cNvSpPr>
            <a:spLocks noGrp="1"/>
          </p:cNvSpPr>
          <p:nvPr>
            <p:ph type="ftr" sz="quarter" idx="11"/>
          </p:nvPr>
        </p:nvSpPr>
        <p:spPr/>
        <p:txBody>
          <a:bodyPr/>
          <a:lstStyle/>
          <a:p>
            <a:r>
              <a:rPr lang="it-IT"/>
              <a:t>Strictly confidential</a:t>
            </a:r>
          </a:p>
        </p:txBody>
      </p:sp>
      <p:sp>
        <p:nvSpPr>
          <p:cNvPr id="4" name="Segnaposto numero diapositiva 3">
            <a:extLst>
              <a:ext uri="{FF2B5EF4-FFF2-40B4-BE49-F238E27FC236}">
                <a16:creationId xmlns:a16="http://schemas.microsoft.com/office/drawing/2014/main" id="{F02F0827-E756-4511-9CC6-5F1663DC62AC}"/>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1907545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08932-BCCB-45E6-BF63-05B1DD365E0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232955-B7C7-4912-A19A-932390D4F7B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6F20A8-AC7B-4C84-8D90-918DD02A52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47F0D18-208B-4DA5-94E0-05D42CA71A14}"/>
              </a:ext>
            </a:extLst>
          </p:cNvPr>
          <p:cNvSpPr>
            <a:spLocks noGrp="1"/>
          </p:cNvSpPr>
          <p:nvPr>
            <p:ph type="dt" sz="half" idx="10"/>
          </p:nvPr>
        </p:nvSpPr>
        <p:spPr/>
        <p:txBody>
          <a:bodyPr/>
          <a:lstStyle/>
          <a:p>
            <a:fld id="{E693D447-F078-4C5D-AFCC-97BC5A2690F5}" type="datetime1">
              <a:rPr lang="it-IT" smtClean="0"/>
              <a:t>14/12/2020</a:t>
            </a:fld>
            <a:endParaRPr lang="it-IT"/>
          </a:p>
        </p:txBody>
      </p:sp>
      <p:sp>
        <p:nvSpPr>
          <p:cNvPr id="6" name="Segnaposto piè di pagina 5">
            <a:extLst>
              <a:ext uri="{FF2B5EF4-FFF2-40B4-BE49-F238E27FC236}">
                <a16:creationId xmlns:a16="http://schemas.microsoft.com/office/drawing/2014/main" id="{6F3DEAC3-BC35-40E1-8D75-B4A56DCBBA90}"/>
              </a:ext>
            </a:extLst>
          </p:cNvPr>
          <p:cNvSpPr>
            <a:spLocks noGrp="1"/>
          </p:cNvSpPr>
          <p:nvPr>
            <p:ph type="ftr" sz="quarter" idx="11"/>
          </p:nvPr>
        </p:nvSpPr>
        <p:spPr/>
        <p:txBody>
          <a:bodyPr/>
          <a:lstStyle/>
          <a:p>
            <a:r>
              <a:rPr lang="it-IT"/>
              <a:t>Strictly confidential</a:t>
            </a:r>
          </a:p>
        </p:txBody>
      </p:sp>
      <p:sp>
        <p:nvSpPr>
          <p:cNvPr id="7" name="Segnaposto numero diapositiva 6">
            <a:extLst>
              <a:ext uri="{FF2B5EF4-FFF2-40B4-BE49-F238E27FC236}">
                <a16:creationId xmlns:a16="http://schemas.microsoft.com/office/drawing/2014/main" id="{141E705C-0DA9-4A49-A099-B62E98FE1D20}"/>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3229146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60D6D1-FA1D-4E35-A259-4B33A21A6BF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71276FD-0AA0-499C-9EB1-2937C9AB02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D4D0E97-C640-40EB-8395-DA30B62B5E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BECE414-80B1-4A96-A34F-C537FF6902EA}"/>
              </a:ext>
            </a:extLst>
          </p:cNvPr>
          <p:cNvSpPr>
            <a:spLocks noGrp="1"/>
          </p:cNvSpPr>
          <p:nvPr>
            <p:ph type="dt" sz="half" idx="10"/>
          </p:nvPr>
        </p:nvSpPr>
        <p:spPr/>
        <p:txBody>
          <a:bodyPr/>
          <a:lstStyle/>
          <a:p>
            <a:fld id="{AEBE058C-0E43-4B32-9A29-60D9E8F7F8D2}" type="datetime1">
              <a:rPr lang="it-IT" smtClean="0"/>
              <a:t>14/12/2020</a:t>
            </a:fld>
            <a:endParaRPr lang="it-IT"/>
          </a:p>
        </p:txBody>
      </p:sp>
      <p:sp>
        <p:nvSpPr>
          <p:cNvPr id="6" name="Segnaposto piè di pagina 5">
            <a:extLst>
              <a:ext uri="{FF2B5EF4-FFF2-40B4-BE49-F238E27FC236}">
                <a16:creationId xmlns:a16="http://schemas.microsoft.com/office/drawing/2014/main" id="{78FC627C-C0E2-4B31-A562-70602953A429}"/>
              </a:ext>
            </a:extLst>
          </p:cNvPr>
          <p:cNvSpPr>
            <a:spLocks noGrp="1"/>
          </p:cNvSpPr>
          <p:nvPr>
            <p:ph type="ftr" sz="quarter" idx="11"/>
          </p:nvPr>
        </p:nvSpPr>
        <p:spPr/>
        <p:txBody>
          <a:bodyPr/>
          <a:lstStyle/>
          <a:p>
            <a:r>
              <a:rPr lang="it-IT"/>
              <a:t>Strictly confidential</a:t>
            </a:r>
          </a:p>
        </p:txBody>
      </p:sp>
      <p:sp>
        <p:nvSpPr>
          <p:cNvPr id="7" name="Segnaposto numero diapositiva 6">
            <a:extLst>
              <a:ext uri="{FF2B5EF4-FFF2-40B4-BE49-F238E27FC236}">
                <a16:creationId xmlns:a16="http://schemas.microsoft.com/office/drawing/2014/main" id="{65EB12F5-B4EA-43D6-8A01-0B81C0A0F4EF}"/>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639730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E9D568-61AF-4F10-B12E-AF34AD57F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B456D1-0153-4E45-8FA8-599337D8C96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328C3C-8732-4FBF-ABD1-1359810A64B2}"/>
              </a:ext>
            </a:extLst>
          </p:cNvPr>
          <p:cNvSpPr>
            <a:spLocks noGrp="1"/>
          </p:cNvSpPr>
          <p:nvPr>
            <p:ph type="dt" sz="half" idx="10"/>
          </p:nvPr>
        </p:nvSpPr>
        <p:spPr/>
        <p:txBody>
          <a:bodyPr/>
          <a:lstStyle/>
          <a:p>
            <a:fld id="{94715F59-AD9A-492B-B663-9B3A51EA4E65}" type="datetime1">
              <a:rPr lang="it-IT" smtClean="0"/>
              <a:t>14/12/2020</a:t>
            </a:fld>
            <a:endParaRPr lang="it-IT"/>
          </a:p>
        </p:txBody>
      </p:sp>
      <p:sp>
        <p:nvSpPr>
          <p:cNvPr id="5" name="Segnaposto piè di pagina 4">
            <a:extLst>
              <a:ext uri="{FF2B5EF4-FFF2-40B4-BE49-F238E27FC236}">
                <a16:creationId xmlns:a16="http://schemas.microsoft.com/office/drawing/2014/main" id="{99FCC00D-58CC-4578-9F76-EF801E2929B7}"/>
              </a:ext>
            </a:extLst>
          </p:cNvPr>
          <p:cNvSpPr>
            <a:spLocks noGrp="1"/>
          </p:cNvSpPr>
          <p:nvPr>
            <p:ph type="ftr" sz="quarter" idx="11"/>
          </p:nvPr>
        </p:nvSpPr>
        <p:spPr/>
        <p:txBody>
          <a:bodyPr/>
          <a:lstStyle/>
          <a:p>
            <a:r>
              <a:rPr lang="it-IT"/>
              <a:t>Strictly confidential</a:t>
            </a:r>
          </a:p>
        </p:txBody>
      </p:sp>
      <p:sp>
        <p:nvSpPr>
          <p:cNvPr id="6" name="Segnaposto numero diapositiva 5">
            <a:extLst>
              <a:ext uri="{FF2B5EF4-FFF2-40B4-BE49-F238E27FC236}">
                <a16:creationId xmlns:a16="http://schemas.microsoft.com/office/drawing/2014/main" id="{AD36B682-7656-44C9-A20B-0EAD53AB3570}"/>
              </a:ext>
            </a:extLst>
          </p:cNvPr>
          <p:cNvSpPr>
            <a:spLocks noGrp="1"/>
          </p:cNvSpPr>
          <p:nvPr>
            <p:ph type="sldNum" sz="quarter" idx="12"/>
          </p:nvPr>
        </p:nvSpPr>
        <p:spPr/>
        <p:txBody>
          <a:bodyPr/>
          <a:lstStyle/>
          <a:p>
            <a:fld id="{7E0E51BF-21C2-48C8-9F8D-E0F03AF5F1DE}" type="slidenum">
              <a:rPr lang="it-IT" smtClean="0"/>
              <a:t>‹N›</a:t>
            </a:fld>
            <a:endParaRPr lang="it-IT"/>
          </a:p>
        </p:txBody>
      </p:sp>
    </p:spTree>
    <p:extLst>
      <p:ext uri="{BB962C8B-B14F-4D97-AF65-F5344CB8AC3E}">
        <p14:creationId xmlns:p14="http://schemas.microsoft.com/office/powerpoint/2010/main" val="382630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22BFB20-9AD0-4ED7-988B-24308C3C856C}"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6EDD406-933E-4C03-8229-3C5A01E7354B}" type="datetime1">
              <a:rPr lang="it-IT" smtClean="0"/>
              <a:t>14/12/2020</a:t>
            </a:fld>
            <a:endParaRPr lang="it-IT"/>
          </a:p>
        </p:txBody>
      </p:sp>
      <p:sp>
        <p:nvSpPr>
          <p:cNvPr id="8" name="Segnaposto piè di pagina 7"/>
          <p:cNvSpPr>
            <a:spLocks noGrp="1"/>
          </p:cNvSpPr>
          <p:nvPr>
            <p:ph type="ftr" sz="quarter" idx="11"/>
          </p:nvPr>
        </p:nvSpPr>
        <p:spPr/>
        <p:txBody>
          <a:bodyPr/>
          <a:lstStyle/>
          <a:p>
            <a:r>
              <a:rPr lang="it-IT"/>
              <a:t>Strictly confidential</a:t>
            </a:r>
          </a:p>
        </p:txBody>
      </p:sp>
      <p:sp>
        <p:nvSpPr>
          <p:cNvPr id="9" name="Segnaposto numero diapositiva 8"/>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6D505FD-F422-4C13-9681-2ECDF12A5782}" type="datetime1">
              <a:rPr lang="it-IT" smtClean="0"/>
              <a:t>14/12/2020</a:t>
            </a:fld>
            <a:endParaRPr lang="it-IT"/>
          </a:p>
        </p:txBody>
      </p:sp>
      <p:sp>
        <p:nvSpPr>
          <p:cNvPr id="4" name="Segnaposto piè di pagina 3"/>
          <p:cNvSpPr>
            <a:spLocks noGrp="1"/>
          </p:cNvSpPr>
          <p:nvPr>
            <p:ph type="ftr" sz="quarter" idx="11"/>
          </p:nvPr>
        </p:nvSpPr>
        <p:spPr/>
        <p:txBody>
          <a:bodyPr/>
          <a:lstStyle/>
          <a:p>
            <a:r>
              <a:rPr lang="it-IT"/>
              <a:t>Strictly confidential</a:t>
            </a:r>
          </a:p>
        </p:txBody>
      </p:sp>
      <p:sp>
        <p:nvSpPr>
          <p:cNvPr id="5" name="Segnaposto numero diapositiva 4"/>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AB58E8-AF30-4FFB-B563-C494549C3718}" type="datetime1">
              <a:rPr lang="it-IT" smtClean="0"/>
              <a:t>14/12/2020</a:t>
            </a:fld>
            <a:endParaRPr lang="it-IT"/>
          </a:p>
        </p:txBody>
      </p:sp>
      <p:sp>
        <p:nvSpPr>
          <p:cNvPr id="3" name="Segnaposto piè di pagina 2"/>
          <p:cNvSpPr>
            <a:spLocks noGrp="1"/>
          </p:cNvSpPr>
          <p:nvPr>
            <p:ph type="ftr" sz="quarter" idx="11"/>
          </p:nvPr>
        </p:nvSpPr>
        <p:spPr/>
        <p:txBody>
          <a:bodyPr/>
          <a:lstStyle/>
          <a:p>
            <a:r>
              <a:rPr lang="it-IT"/>
              <a:t>Strictly confidential</a:t>
            </a:r>
          </a:p>
        </p:txBody>
      </p:sp>
      <p:sp>
        <p:nvSpPr>
          <p:cNvPr id="4" name="Segnaposto numero diapositiva 3"/>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0ED1B5C-EAA9-4C1F-B7A2-483FE2AEADC3}" type="datetime1">
              <a:rPr lang="it-IT" smtClean="0"/>
              <a:t>14/12/2020</a:t>
            </a:fld>
            <a:endParaRPr lang="it-IT"/>
          </a:p>
        </p:txBody>
      </p:sp>
      <p:sp>
        <p:nvSpPr>
          <p:cNvPr id="6" name="Segnaposto piè di pagina 5"/>
          <p:cNvSpPr>
            <a:spLocks noGrp="1"/>
          </p:cNvSpPr>
          <p:nvPr>
            <p:ph type="ftr" sz="quarter" idx="11"/>
          </p:nvPr>
        </p:nvSpPr>
        <p:spPr/>
        <p:txBody>
          <a:bodyPr/>
          <a:lstStyle/>
          <a:p>
            <a:r>
              <a:rPr lang="it-IT"/>
              <a:t>Strictly confidential</a:t>
            </a:r>
          </a:p>
        </p:txBody>
      </p:sp>
      <p:sp>
        <p:nvSpPr>
          <p:cNvPr id="7" name="Segnaposto numero diapositiva 6"/>
          <p:cNvSpPr>
            <a:spLocks noGrp="1"/>
          </p:cNvSpPr>
          <p:nvPr>
            <p:ph type="sldNum" sz="quarter" idx="12"/>
          </p:nvPr>
        </p:nvSpPr>
        <p:spPr/>
        <p:txBody>
          <a:bodyPr/>
          <a:lstStyle/>
          <a:p>
            <a:fld id="{EC08DA57-C210-42E9-B46E-2F1892FEEAC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E29FE-D764-48F0-B932-385AA25D3286}" type="datetime1">
              <a:rPr lang="it-IT" smtClean="0"/>
              <a:t>14/12/2020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Strictly confidential</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8DA57-C210-42E9-B46E-2F1892FEEAC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97"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A201F-CA78-4A4B-91FC-B2AD6FD46B1A}" type="datetime1">
              <a:rPr lang="it-IT" smtClean="0"/>
              <a:t>14/12/2020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Strictly confidential</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8DA57-C210-42E9-B46E-2F1892FEEAC0}" type="slidenum">
              <a:rPr lang="it-IT" smtClean="0"/>
              <a:pPr/>
              <a:t>‹N›</a:t>
            </a:fld>
            <a:endParaRPr lang="it-IT"/>
          </a:p>
        </p:txBody>
      </p:sp>
    </p:spTree>
    <p:extLst>
      <p:ext uri="{BB962C8B-B14F-4D97-AF65-F5344CB8AC3E}">
        <p14:creationId xmlns:p14="http://schemas.microsoft.com/office/powerpoint/2010/main" val="3557267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F6EE4-73D6-4EF8-A5D0-C67274B2BC25}" type="datetime1">
              <a:rPr lang="it-IT" smtClean="0"/>
              <a:t>14/12/2020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Strictly confidential</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8DA57-C210-42E9-B46E-2F1892FEEAC0}" type="slidenum">
              <a:rPr lang="it-IT" smtClean="0"/>
              <a:pPr/>
              <a:t>‹N›</a:t>
            </a:fld>
            <a:endParaRPr lang="it-IT"/>
          </a:p>
        </p:txBody>
      </p:sp>
    </p:spTree>
    <p:extLst>
      <p:ext uri="{BB962C8B-B14F-4D97-AF65-F5344CB8AC3E}">
        <p14:creationId xmlns:p14="http://schemas.microsoft.com/office/powerpoint/2010/main" val="1711223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B9957DB-9731-45B0-BD9C-17C2A5CB4DD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14B85A-7864-4873-B894-37A77D24EC3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BA8A77-328B-42FE-8E93-589673A66C4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D4DDE-E975-4C0C-BD9B-C9EF38BB98EE}" type="datetime1">
              <a:rPr lang="it-IT" smtClean="0"/>
              <a:t>14/12/2020</a:t>
            </a:fld>
            <a:endParaRPr lang="it-IT"/>
          </a:p>
        </p:txBody>
      </p:sp>
      <p:sp>
        <p:nvSpPr>
          <p:cNvPr id="5" name="Segnaposto piè di pagina 4">
            <a:extLst>
              <a:ext uri="{FF2B5EF4-FFF2-40B4-BE49-F238E27FC236}">
                <a16:creationId xmlns:a16="http://schemas.microsoft.com/office/drawing/2014/main" id="{89A23310-BC33-49D6-BFB2-851121C346F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Strictly confidential</a:t>
            </a:r>
          </a:p>
        </p:txBody>
      </p:sp>
      <p:sp>
        <p:nvSpPr>
          <p:cNvPr id="6" name="Segnaposto numero diapositiva 5">
            <a:extLst>
              <a:ext uri="{FF2B5EF4-FFF2-40B4-BE49-F238E27FC236}">
                <a16:creationId xmlns:a16="http://schemas.microsoft.com/office/drawing/2014/main" id="{BF45D101-42E6-4AA4-A05D-10199D1961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E51BF-21C2-48C8-9F8D-E0F03AF5F1DE}" type="slidenum">
              <a:rPr lang="it-IT" smtClean="0"/>
              <a:t>‹N›</a:t>
            </a:fld>
            <a:endParaRPr lang="it-IT"/>
          </a:p>
        </p:txBody>
      </p:sp>
    </p:spTree>
    <p:extLst>
      <p:ext uri="{BB962C8B-B14F-4D97-AF65-F5344CB8AC3E}">
        <p14:creationId xmlns:p14="http://schemas.microsoft.com/office/powerpoint/2010/main" val="360511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slideLayout" Target="../slideLayouts/slideLayout13.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emf"/><Relationship Id="rId11" Type="http://schemas.openxmlformats.org/officeDocument/2006/relationships/image" Target="../media/image29.sv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notesSlide" Target="../notesSlides/notesSlide9.xml"/><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1.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3.png"/><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2.svg"/><Relationship Id="rId9" Type="http://schemas.openxmlformats.org/officeDocument/2006/relationships/image" Target="../media/image58.png"/><Relationship Id="rId14" Type="http://schemas.openxmlformats.org/officeDocument/2006/relationships/image" Target="../media/image6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ahdavi@interportotrieste.it" TargetMode="External"/><Relationship Id="rId2" Type="http://schemas.openxmlformats.org/officeDocument/2006/relationships/hyperlink" Target="mailto:predonzani@interportotrieste.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https://www.porto.trieste.it/eng/port/free-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5C5AF9E4-B375-4030-BD28-25FC9A1CD704}"/>
              </a:ext>
            </a:extLst>
          </p:cNvPr>
          <p:cNvCxnSpPr/>
          <p:nvPr/>
        </p:nvCxnSpPr>
        <p:spPr>
          <a:xfrm>
            <a:off x="467544" y="2780928"/>
            <a:ext cx="828092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A4658CAB-572F-470E-9014-4BE824C3B301}"/>
              </a:ext>
            </a:extLst>
          </p:cNvPr>
          <p:cNvSpPr txBox="1"/>
          <p:nvPr/>
        </p:nvSpPr>
        <p:spPr>
          <a:xfrm>
            <a:off x="1403648" y="3034064"/>
            <a:ext cx="6336704" cy="1569660"/>
          </a:xfrm>
          <a:prstGeom prst="rect">
            <a:avLst/>
          </a:prstGeom>
          <a:noFill/>
        </p:spPr>
        <p:txBody>
          <a:bodyPr wrap="square" rtlCol="0">
            <a:spAutoFit/>
          </a:bodyPr>
          <a:lstStyle/>
          <a:p>
            <a:pPr algn="ctr"/>
            <a:endParaRPr lang="en-US" sz="2400" b="1" dirty="0">
              <a:solidFill>
                <a:srgbClr val="00B0F0"/>
              </a:solidFill>
              <a:latin typeface="+mj-lt"/>
              <a:ea typeface="+mj-ea"/>
              <a:cs typeface="+mj-cs"/>
            </a:endParaRPr>
          </a:p>
          <a:p>
            <a:pPr algn="ctr"/>
            <a:endParaRPr lang="en-US" sz="2400" b="1" dirty="0">
              <a:solidFill>
                <a:srgbClr val="00B0F0"/>
              </a:solidFill>
              <a:latin typeface="+mj-lt"/>
              <a:ea typeface="+mj-ea"/>
              <a:cs typeface="+mj-cs"/>
            </a:endParaRPr>
          </a:p>
          <a:p>
            <a:pPr algn="ctr"/>
            <a:endParaRPr lang="en-US" sz="2400" b="1" dirty="0">
              <a:solidFill>
                <a:srgbClr val="00B0F0"/>
              </a:solidFill>
              <a:latin typeface="+mj-lt"/>
              <a:ea typeface="+mj-ea"/>
              <a:cs typeface="+mj-cs"/>
            </a:endParaRPr>
          </a:p>
          <a:p>
            <a:pPr algn="ctr"/>
            <a:r>
              <a:rPr lang="en-US" sz="2400" b="1" dirty="0">
                <a:solidFill>
                  <a:srgbClr val="00B0F0"/>
                </a:solidFill>
                <a:latin typeface="+mj-lt"/>
                <a:ea typeface="+mj-ea"/>
                <a:cs typeface="+mj-cs"/>
              </a:rPr>
              <a:t>Logistic system of Friuli Venezia Giulia Region</a:t>
            </a:r>
          </a:p>
        </p:txBody>
      </p:sp>
      <p:sp>
        <p:nvSpPr>
          <p:cNvPr id="4" name="CasellaDiTesto 3">
            <a:extLst>
              <a:ext uri="{FF2B5EF4-FFF2-40B4-BE49-F238E27FC236}">
                <a16:creationId xmlns:a16="http://schemas.microsoft.com/office/drawing/2014/main" id="{530D65EA-5435-4A49-88BF-2BA857625D77}"/>
              </a:ext>
            </a:extLst>
          </p:cNvPr>
          <p:cNvSpPr txBox="1"/>
          <p:nvPr/>
        </p:nvSpPr>
        <p:spPr>
          <a:xfrm>
            <a:off x="1619672" y="5589240"/>
            <a:ext cx="6264696" cy="276999"/>
          </a:xfrm>
          <a:prstGeom prst="rect">
            <a:avLst/>
          </a:prstGeom>
          <a:noFill/>
        </p:spPr>
        <p:txBody>
          <a:bodyPr wrap="square" rtlCol="0">
            <a:spAutoFit/>
          </a:bodyPr>
          <a:lstStyle/>
          <a:p>
            <a:pPr algn="ctr"/>
            <a:r>
              <a:rPr lang="en-US" sz="1200" b="1" i="1" dirty="0">
                <a:solidFill>
                  <a:srgbClr val="00B0F0"/>
                </a:solidFill>
                <a:latin typeface="+mj-lt"/>
                <a:ea typeface="+mj-ea"/>
                <a:cs typeface="+mj-cs"/>
              </a:rPr>
              <a:t>December 14, 2020</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FCFA0-00BC-4CA7-8B3E-499A871CF3CC}"/>
              </a:ext>
            </a:extLst>
          </p:cNvPr>
          <p:cNvSpPr>
            <a:spLocks noGrp="1"/>
          </p:cNvSpPr>
          <p:nvPr>
            <p:ph type="title"/>
          </p:nvPr>
        </p:nvSpPr>
        <p:spPr/>
        <p:txBody>
          <a:bodyPr>
            <a:normAutofit fontScale="90000"/>
          </a:bodyPr>
          <a:lstStyle/>
          <a:p>
            <a:r>
              <a:rPr lang="it-IT" dirty="0"/>
              <a:t>Interporto di Pordenone</a:t>
            </a:r>
          </a:p>
        </p:txBody>
      </p:sp>
      <p:pic>
        <p:nvPicPr>
          <p:cNvPr id="8" name="Immagine 7">
            <a:extLst>
              <a:ext uri="{FF2B5EF4-FFF2-40B4-BE49-F238E27FC236}">
                <a16:creationId xmlns:a16="http://schemas.microsoft.com/office/drawing/2014/main" id="{D937D8C3-D18E-41E5-8BCB-D8C86A0F4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063198"/>
            <a:ext cx="3168352" cy="2334938"/>
          </a:xfrm>
          <a:prstGeom prst="rect">
            <a:avLst/>
          </a:prstGeom>
        </p:spPr>
      </p:pic>
      <p:pic>
        <p:nvPicPr>
          <p:cNvPr id="10" name="Immagine 9">
            <a:extLst>
              <a:ext uri="{FF2B5EF4-FFF2-40B4-BE49-F238E27FC236}">
                <a16:creationId xmlns:a16="http://schemas.microsoft.com/office/drawing/2014/main" id="{D7937AD7-E363-440A-B6DA-78FF85215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643488"/>
            <a:ext cx="3168353" cy="2334938"/>
          </a:xfrm>
          <a:prstGeom prst="rect">
            <a:avLst/>
          </a:prstGeom>
        </p:spPr>
      </p:pic>
      <p:sp>
        <p:nvSpPr>
          <p:cNvPr id="11" name="Segnaposto contenuto 2">
            <a:extLst>
              <a:ext uri="{FF2B5EF4-FFF2-40B4-BE49-F238E27FC236}">
                <a16:creationId xmlns:a16="http://schemas.microsoft.com/office/drawing/2014/main" id="{E8E9BF0B-ACF1-4146-9D76-2B9D3716A578}"/>
              </a:ext>
            </a:extLst>
          </p:cNvPr>
          <p:cNvSpPr txBox="1">
            <a:spLocks/>
          </p:cNvSpPr>
          <p:nvPr/>
        </p:nvSpPr>
        <p:spPr>
          <a:xfrm>
            <a:off x="755576" y="1177886"/>
            <a:ext cx="3888432" cy="4771394"/>
          </a:xfrm>
          <a:prstGeom prst="rect">
            <a:avLst/>
          </a:prstGeom>
          <a:noFill/>
          <a:ln>
            <a:noFill/>
          </a:ln>
        </p:spPr>
        <p:txBody>
          <a:bodyPr anchor="ctr"/>
          <a:lstStyle/>
          <a:p>
            <a:pPr algn="just" eaLnBrk="0" fontAlgn="base" hangingPunct="0">
              <a:lnSpc>
                <a:spcPts val="1300"/>
              </a:lnSpc>
              <a:spcBef>
                <a:spcPts val="600"/>
              </a:spcBef>
              <a:spcAft>
                <a:spcPts val="600"/>
              </a:spcAft>
              <a:buSzPct val="85000"/>
              <a:defRPr/>
            </a:pPr>
            <a:r>
              <a:rPr lang="it-IT" sz="1400" dirty="0">
                <a:solidFill>
                  <a:srgbClr val="002060"/>
                </a:solidFill>
              </a:rPr>
              <a:t>Services</a:t>
            </a:r>
          </a:p>
          <a:p>
            <a:pPr marL="171450"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Infrastructures:</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4,150 sqm of offices</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65 companies </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840,000 sqm total</a:t>
            </a:r>
          </a:p>
          <a:p>
            <a:pPr marL="171450"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Logistic center</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72,0000 sqm total</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30,000 sqm of warehouses</a:t>
            </a:r>
          </a:p>
          <a:p>
            <a:pPr marL="171450"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Railway services</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140,000 sqm rail terminal</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7 railway track of 750 m</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Rail capacity: 10 trains/day</a:t>
            </a:r>
          </a:p>
          <a:p>
            <a:pPr marL="171450"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Maintenance</a:t>
            </a:r>
          </a:p>
          <a:p>
            <a:pPr marL="623888" indent="-171450" algn="just" eaLnBrk="0" fontAlgn="base" hangingPunct="0">
              <a:lnSpc>
                <a:spcPts val="1300"/>
              </a:lnSpc>
              <a:spcBef>
                <a:spcPts val="600"/>
              </a:spcBef>
              <a:spcAft>
                <a:spcPts val="600"/>
              </a:spcAft>
              <a:buSzPct val="85000"/>
              <a:buFont typeface="Arial" panose="020B0604020202020204" pitchFamily="34" charset="0"/>
              <a:buChar char="•"/>
              <a:defRPr/>
            </a:pPr>
            <a:r>
              <a:rPr lang="en-US" sz="1400" dirty="0">
                <a:solidFill>
                  <a:srgbClr val="002060"/>
                </a:solidFill>
              </a:rPr>
              <a:t>Truck services</a:t>
            </a:r>
          </a:p>
          <a:p>
            <a:pPr algn="just" eaLnBrk="0" fontAlgn="base" hangingPunct="0">
              <a:lnSpc>
                <a:spcPts val="1300"/>
              </a:lnSpc>
              <a:spcBef>
                <a:spcPts val="600"/>
              </a:spcBef>
              <a:spcAft>
                <a:spcPts val="600"/>
              </a:spcAft>
              <a:buSzPct val="85000"/>
              <a:defRPr/>
            </a:pPr>
            <a:endParaRPr lang="en-US" sz="1400" dirty="0">
              <a:solidFill>
                <a:srgbClr val="002060"/>
              </a:solidFill>
            </a:endParaRPr>
          </a:p>
        </p:txBody>
      </p:sp>
    </p:spTree>
    <p:extLst>
      <p:ext uri="{BB962C8B-B14F-4D97-AF65-F5344CB8AC3E}">
        <p14:creationId xmlns:p14="http://schemas.microsoft.com/office/powerpoint/2010/main" val="152983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1CD059E8-E382-435C-8CBB-6892593A9189}"/>
              </a:ext>
            </a:extLst>
          </p:cNvPr>
          <p:cNvSpPr txBox="1">
            <a:spLocks/>
          </p:cNvSpPr>
          <p:nvPr/>
        </p:nvSpPr>
        <p:spPr>
          <a:xfrm>
            <a:off x="302840" y="279511"/>
            <a:ext cx="8229600" cy="53833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400" b="1" kern="1200">
                <a:solidFill>
                  <a:srgbClr val="00B0F0"/>
                </a:solidFill>
                <a:latin typeface="+mj-lt"/>
                <a:ea typeface="+mj-ea"/>
                <a:cs typeface="+mj-cs"/>
              </a:defRPr>
            </a:lvl1pPr>
          </a:lstStyle>
          <a:p>
            <a:r>
              <a:rPr lang="it-IT" dirty="0" err="1"/>
              <a:t>Logistics</a:t>
            </a:r>
            <a:r>
              <a:rPr lang="it-IT" dirty="0"/>
              <a:t> facilities in FVG </a:t>
            </a:r>
            <a:r>
              <a:rPr lang="it-IT" dirty="0" err="1"/>
              <a:t>Region</a:t>
            </a:r>
            <a:endParaRPr lang="it-IT" dirty="0"/>
          </a:p>
        </p:txBody>
      </p:sp>
      <p:grpSp>
        <p:nvGrpSpPr>
          <p:cNvPr id="12" name="Gruppo 11">
            <a:extLst>
              <a:ext uri="{FF2B5EF4-FFF2-40B4-BE49-F238E27FC236}">
                <a16:creationId xmlns:a16="http://schemas.microsoft.com/office/drawing/2014/main" id="{AEE497FE-686E-4B4C-9760-59B24E13118D}"/>
              </a:ext>
            </a:extLst>
          </p:cNvPr>
          <p:cNvGrpSpPr/>
          <p:nvPr/>
        </p:nvGrpSpPr>
        <p:grpSpPr>
          <a:xfrm>
            <a:off x="3239854" y="1367805"/>
            <a:ext cx="5688632" cy="4122390"/>
            <a:chOff x="3059832" y="1340768"/>
            <a:chExt cx="5328592" cy="3924300"/>
          </a:xfrm>
        </p:grpSpPr>
        <p:pic>
          <p:nvPicPr>
            <p:cNvPr id="8" name="Immagine 7">
              <a:extLst>
                <a:ext uri="{FF2B5EF4-FFF2-40B4-BE49-F238E27FC236}">
                  <a16:creationId xmlns:a16="http://schemas.microsoft.com/office/drawing/2014/main" id="{866066B2-07BD-4C80-B9EB-96DD4EB0895C}"/>
                </a:ext>
              </a:extLst>
            </p:cNvPr>
            <p:cNvPicPr>
              <a:picLocks noChangeAspect="1"/>
            </p:cNvPicPr>
            <p:nvPr/>
          </p:nvPicPr>
          <p:blipFill>
            <a:blip r:embed="rId2"/>
            <a:stretch>
              <a:fillRect/>
            </a:stretch>
          </p:blipFill>
          <p:spPr>
            <a:xfrm>
              <a:off x="3244924" y="1340768"/>
              <a:ext cx="5143500" cy="3924300"/>
            </a:xfrm>
            <a:prstGeom prst="rect">
              <a:avLst/>
            </a:prstGeom>
          </p:spPr>
        </p:pic>
        <p:sp>
          <p:nvSpPr>
            <p:cNvPr id="9" name="Rettangolo 8">
              <a:extLst>
                <a:ext uri="{FF2B5EF4-FFF2-40B4-BE49-F238E27FC236}">
                  <a16:creationId xmlns:a16="http://schemas.microsoft.com/office/drawing/2014/main" id="{51351EC6-6BA9-4A23-9763-17C9366B077B}"/>
                </a:ext>
              </a:extLst>
            </p:cNvPr>
            <p:cNvSpPr/>
            <p:nvPr/>
          </p:nvSpPr>
          <p:spPr>
            <a:xfrm>
              <a:off x="7164288" y="2276872"/>
              <a:ext cx="122413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a:extLst>
                <a:ext uri="{FF2B5EF4-FFF2-40B4-BE49-F238E27FC236}">
                  <a16:creationId xmlns:a16="http://schemas.microsoft.com/office/drawing/2014/main" id="{B66A4463-00ED-4AA1-B018-DF3B08EBF480}"/>
                </a:ext>
              </a:extLst>
            </p:cNvPr>
            <p:cNvSpPr/>
            <p:nvPr/>
          </p:nvSpPr>
          <p:spPr>
            <a:xfrm>
              <a:off x="3059832" y="4869160"/>
              <a:ext cx="165618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uppo 17">
            <a:extLst>
              <a:ext uri="{FF2B5EF4-FFF2-40B4-BE49-F238E27FC236}">
                <a16:creationId xmlns:a16="http://schemas.microsoft.com/office/drawing/2014/main" id="{215A35B6-46FA-486C-A1C2-3DC6EFBD7F16}"/>
              </a:ext>
            </a:extLst>
          </p:cNvPr>
          <p:cNvGrpSpPr/>
          <p:nvPr/>
        </p:nvGrpSpPr>
        <p:grpSpPr>
          <a:xfrm>
            <a:off x="539552" y="1340768"/>
            <a:ext cx="2376264" cy="2520280"/>
            <a:chOff x="539552" y="2168860"/>
            <a:chExt cx="2376264" cy="2520280"/>
          </a:xfrm>
        </p:grpSpPr>
        <p:sp>
          <p:nvSpPr>
            <p:cNvPr id="6" name="Segnaposto contenuto 2">
              <a:extLst>
                <a:ext uri="{FF2B5EF4-FFF2-40B4-BE49-F238E27FC236}">
                  <a16:creationId xmlns:a16="http://schemas.microsoft.com/office/drawing/2014/main" id="{1C68E081-8332-453A-B516-4D622FF9E8CD}"/>
                </a:ext>
              </a:extLst>
            </p:cNvPr>
            <p:cNvSpPr txBox="1">
              <a:spLocks/>
            </p:cNvSpPr>
            <p:nvPr/>
          </p:nvSpPr>
          <p:spPr>
            <a:xfrm>
              <a:off x="539552" y="2168860"/>
              <a:ext cx="2376264" cy="2520280"/>
            </a:xfrm>
            <a:prstGeom prst="rect">
              <a:avLst/>
            </a:prstGeom>
            <a:noFill/>
            <a:ln>
              <a:noFill/>
            </a:ln>
          </p:spPr>
          <p:txBody>
            <a:bodyPr anchor="ctr"/>
            <a:lstStyle/>
            <a:p>
              <a:pPr marL="285750" indent="-285750" algn="just" eaLnBrk="0" fontAlgn="base" hangingPunct="0">
                <a:lnSpc>
                  <a:spcPts val="1300"/>
                </a:lnSpc>
                <a:spcBef>
                  <a:spcPts val="600"/>
                </a:spcBef>
                <a:spcAft>
                  <a:spcPts val="600"/>
                </a:spcAft>
                <a:buSzPct val="85000"/>
                <a:buFont typeface="Arial" panose="020B0604020202020204" pitchFamily="34" charset="0"/>
                <a:buChar char="•"/>
                <a:defRPr/>
              </a:pPr>
              <a:r>
                <a:rPr lang="it-IT" sz="1400" dirty="0">
                  <a:solidFill>
                    <a:srgbClr val="002060"/>
                  </a:solidFill>
                </a:rPr>
                <a:t>Dry Ports</a:t>
              </a:r>
            </a:p>
            <a:p>
              <a:pPr marL="285750" indent="-285750" algn="just" eaLnBrk="0" fontAlgn="base" hangingPunct="0">
                <a:lnSpc>
                  <a:spcPts val="1300"/>
                </a:lnSpc>
                <a:spcBef>
                  <a:spcPts val="600"/>
                </a:spcBef>
                <a:spcAft>
                  <a:spcPts val="600"/>
                </a:spcAft>
                <a:buSzPct val="85000"/>
                <a:buFont typeface="Arial" panose="020B0604020202020204" pitchFamily="34" charset="0"/>
                <a:buChar char="•"/>
                <a:defRPr/>
              </a:pPr>
              <a:r>
                <a:rPr lang="it-IT" sz="1400" dirty="0">
                  <a:solidFill>
                    <a:srgbClr val="002060"/>
                  </a:solidFill>
                </a:rPr>
                <a:t>Ports</a:t>
              </a:r>
            </a:p>
            <a:p>
              <a:pPr marL="285750" indent="-285750" algn="just" eaLnBrk="0" fontAlgn="base" hangingPunct="0">
                <a:lnSpc>
                  <a:spcPts val="1300"/>
                </a:lnSpc>
                <a:spcBef>
                  <a:spcPts val="600"/>
                </a:spcBef>
                <a:spcAft>
                  <a:spcPts val="600"/>
                </a:spcAft>
                <a:buSzPct val="85000"/>
                <a:buFont typeface="Arial" panose="020B0604020202020204" pitchFamily="34" charset="0"/>
                <a:buChar char="•"/>
                <a:defRPr/>
              </a:pPr>
              <a:r>
                <a:rPr lang="it-IT" sz="1400" dirty="0">
                  <a:solidFill>
                    <a:srgbClr val="002060"/>
                  </a:solidFill>
                </a:rPr>
                <a:t>Airport </a:t>
              </a:r>
              <a:r>
                <a:rPr lang="it-IT" sz="1400" dirty="0" err="1">
                  <a:solidFill>
                    <a:srgbClr val="002060"/>
                  </a:solidFill>
                </a:rPr>
                <a:t>intermodal</a:t>
              </a:r>
              <a:r>
                <a:rPr lang="it-IT" sz="1400" dirty="0">
                  <a:solidFill>
                    <a:srgbClr val="002060"/>
                  </a:solidFill>
                </a:rPr>
                <a:t> center</a:t>
              </a:r>
              <a:endParaRPr lang="en-US" sz="1400" dirty="0">
                <a:solidFill>
                  <a:srgbClr val="002060"/>
                </a:solidFill>
              </a:endParaRPr>
            </a:p>
            <a:p>
              <a:pPr algn="just" eaLnBrk="0" fontAlgn="base" hangingPunct="0">
                <a:lnSpc>
                  <a:spcPts val="1300"/>
                </a:lnSpc>
                <a:spcBef>
                  <a:spcPts val="600"/>
                </a:spcBef>
                <a:spcAft>
                  <a:spcPts val="600"/>
                </a:spcAft>
                <a:buSzPct val="85000"/>
                <a:defRPr/>
              </a:pPr>
              <a:endParaRPr lang="en-US" sz="1400" dirty="0">
                <a:solidFill>
                  <a:srgbClr val="002060"/>
                </a:solidFill>
              </a:endParaRPr>
            </a:p>
          </p:txBody>
        </p:sp>
        <p:sp>
          <p:nvSpPr>
            <p:cNvPr id="13" name="Ovale 12">
              <a:extLst>
                <a:ext uri="{FF2B5EF4-FFF2-40B4-BE49-F238E27FC236}">
                  <a16:creationId xmlns:a16="http://schemas.microsoft.com/office/drawing/2014/main" id="{02DA9CD4-D029-4FB5-8E38-C07EF893F1B9}"/>
                </a:ext>
              </a:extLst>
            </p:cNvPr>
            <p:cNvSpPr/>
            <p:nvPr/>
          </p:nvSpPr>
          <p:spPr>
            <a:xfrm>
              <a:off x="539552" y="2852936"/>
              <a:ext cx="144016" cy="14401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a:extLst>
                <a:ext uri="{FF2B5EF4-FFF2-40B4-BE49-F238E27FC236}">
                  <a16:creationId xmlns:a16="http://schemas.microsoft.com/office/drawing/2014/main" id="{024463F0-1777-488D-9E5A-2E81948F4D21}"/>
                </a:ext>
              </a:extLst>
            </p:cNvPr>
            <p:cNvSpPr/>
            <p:nvPr/>
          </p:nvSpPr>
          <p:spPr>
            <a:xfrm>
              <a:off x="539552" y="3140968"/>
              <a:ext cx="144016" cy="144016"/>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B68BCE9B-242E-4AEE-A62F-BD02B2BA911C}"/>
                </a:ext>
              </a:extLst>
            </p:cNvPr>
            <p:cNvSpPr/>
            <p:nvPr/>
          </p:nvSpPr>
          <p:spPr>
            <a:xfrm>
              <a:off x="539552" y="3501008"/>
              <a:ext cx="144016" cy="14401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1F6DC363-8540-46E1-9A09-7C84F739610E}"/>
                </a:ext>
              </a:extLst>
            </p:cNvPr>
            <p:cNvSpPr/>
            <p:nvPr/>
          </p:nvSpPr>
          <p:spPr>
            <a:xfrm>
              <a:off x="729288" y="3510152"/>
              <a:ext cx="144016" cy="14401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asellaDiTesto 16">
            <a:extLst>
              <a:ext uri="{FF2B5EF4-FFF2-40B4-BE49-F238E27FC236}">
                <a16:creationId xmlns:a16="http://schemas.microsoft.com/office/drawing/2014/main" id="{6C02EC6E-08D1-4707-A06A-8D4A131CC248}"/>
              </a:ext>
            </a:extLst>
          </p:cNvPr>
          <p:cNvSpPr txBox="1"/>
          <p:nvPr/>
        </p:nvSpPr>
        <p:spPr>
          <a:xfrm>
            <a:off x="467544" y="4731206"/>
            <a:ext cx="3771630" cy="830997"/>
          </a:xfrm>
          <a:prstGeom prst="rect">
            <a:avLst/>
          </a:prstGeom>
          <a:noFill/>
        </p:spPr>
        <p:txBody>
          <a:bodyPr wrap="square" rtlCol="0">
            <a:spAutoFit/>
          </a:bodyPr>
          <a:lstStyle/>
          <a:p>
            <a:pPr algn="just"/>
            <a:r>
              <a:rPr lang="it-IT" sz="1600" b="0" kern="0" dirty="0">
                <a:solidFill>
                  <a:srgbClr val="002060"/>
                </a:solidFill>
                <a:latin typeface="+mn-lt"/>
                <a:ea typeface="Verdana" panose="020B0604030504040204" pitchFamily="34" charset="0"/>
                <a:cs typeface="Tahoma" pitchFamily="34" charset="0"/>
              </a:rPr>
              <a:t>International </a:t>
            </a:r>
            <a:r>
              <a:rPr lang="it-IT" sz="1600" b="0" kern="0" dirty="0" err="1">
                <a:solidFill>
                  <a:srgbClr val="002060"/>
                </a:solidFill>
                <a:latin typeface="+mn-lt"/>
                <a:ea typeface="Verdana" panose="020B0604030504040204" pitchFamily="34" charset="0"/>
                <a:cs typeface="Tahoma" pitchFamily="34" charset="0"/>
              </a:rPr>
              <a:t>visibility</a:t>
            </a:r>
            <a:r>
              <a:rPr lang="it-IT" sz="1600" b="0" kern="0" dirty="0">
                <a:solidFill>
                  <a:srgbClr val="002060"/>
                </a:solidFill>
                <a:latin typeface="+mn-lt"/>
                <a:ea typeface="Verdana" panose="020B0604030504040204" pitchFamily="34" charset="0"/>
                <a:cs typeface="Tahoma" pitchFamily="34" charset="0"/>
              </a:rPr>
              <a:t> and </a:t>
            </a:r>
            <a:r>
              <a:rPr lang="it-IT" sz="1600" b="0" kern="0" dirty="0" err="1">
                <a:solidFill>
                  <a:srgbClr val="002060"/>
                </a:solidFill>
                <a:latin typeface="+mn-lt"/>
                <a:ea typeface="Verdana" panose="020B0604030504040204" pitchFamily="34" charset="0"/>
                <a:cs typeface="Tahoma" pitchFamily="34" charset="0"/>
              </a:rPr>
              <a:t>only</a:t>
            </a:r>
            <a:r>
              <a:rPr lang="it-IT" sz="1600" b="0" kern="0" dirty="0">
                <a:solidFill>
                  <a:srgbClr val="002060"/>
                </a:solidFill>
                <a:latin typeface="+mn-lt"/>
                <a:ea typeface="Verdana" panose="020B0604030504040204" pitchFamily="34" charset="0"/>
                <a:cs typeface="Tahoma" pitchFamily="34" charset="0"/>
              </a:rPr>
              <a:t> one </a:t>
            </a:r>
            <a:r>
              <a:rPr lang="it-IT" sz="1600" b="0" kern="0" dirty="0" err="1">
                <a:solidFill>
                  <a:srgbClr val="002060"/>
                </a:solidFill>
                <a:latin typeface="+mn-lt"/>
                <a:ea typeface="Verdana" panose="020B0604030504040204" pitchFamily="34" charset="0"/>
                <a:cs typeface="Tahoma" pitchFamily="34" charset="0"/>
              </a:rPr>
              <a:t>coordination</a:t>
            </a:r>
            <a:r>
              <a:rPr lang="it-IT" sz="1600" b="0" kern="0" dirty="0">
                <a:solidFill>
                  <a:srgbClr val="002060"/>
                </a:solidFill>
                <a:latin typeface="+mn-lt"/>
                <a:ea typeface="Verdana" panose="020B0604030504040204" pitchFamily="34" charset="0"/>
                <a:cs typeface="Tahoma" pitchFamily="34" charset="0"/>
              </a:rPr>
              <a:t> to </a:t>
            </a:r>
            <a:r>
              <a:rPr lang="it-IT" sz="1600" b="0" kern="0" dirty="0" err="1">
                <a:solidFill>
                  <a:srgbClr val="002060"/>
                </a:solidFill>
                <a:latin typeface="+mn-lt"/>
                <a:ea typeface="Verdana" panose="020B0604030504040204" pitchFamily="34" charset="0"/>
                <a:cs typeface="Tahoma" pitchFamily="34" charset="0"/>
              </a:rPr>
              <a:t>attract</a:t>
            </a:r>
            <a:r>
              <a:rPr lang="it-IT" sz="1600" b="0" kern="0" dirty="0">
                <a:solidFill>
                  <a:srgbClr val="002060"/>
                </a:solidFill>
                <a:latin typeface="+mn-lt"/>
                <a:ea typeface="Verdana" panose="020B0604030504040204" pitchFamily="34" charset="0"/>
                <a:cs typeface="Tahoma" pitchFamily="34" charset="0"/>
              </a:rPr>
              <a:t> more investments thanks </a:t>
            </a:r>
            <a:r>
              <a:rPr lang="it-IT" sz="1600" b="0" kern="0" dirty="0" err="1">
                <a:solidFill>
                  <a:srgbClr val="002060"/>
                </a:solidFill>
                <a:latin typeface="+mn-lt"/>
                <a:ea typeface="Verdana" panose="020B0604030504040204" pitchFamily="34" charset="0"/>
                <a:cs typeface="Tahoma" pitchFamily="34" charset="0"/>
              </a:rPr>
              <a:t>also</a:t>
            </a:r>
            <a:r>
              <a:rPr lang="it-IT" sz="1600" b="0" kern="0" dirty="0">
                <a:solidFill>
                  <a:srgbClr val="002060"/>
                </a:solidFill>
                <a:latin typeface="+mn-lt"/>
                <a:ea typeface="Verdana" panose="020B0604030504040204" pitchFamily="34" charset="0"/>
                <a:cs typeface="Tahoma" pitchFamily="34" charset="0"/>
              </a:rPr>
              <a:t> to the </a:t>
            </a:r>
            <a:r>
              <a:rPr lang="it-IT" sz="1600" b="0" kern="0" dirty="0" err="1">
                <a:solidFill>
                  <a:srgbClr val="002060"/>
                </a:solidFill>
                <a:latin typeface="+mn-lt"/>
                <a:ea typeface="Verdana" panose="020B0604030504040204" pitchFamily="34" charset="0"/>
                <a:cs typeface="Tahoma" pitchFamily="34" charset="0"/>
              </a:rPr>
              <a:t>integrated</a:t>
            </a:r>
            <a:r>
              <a:rPr lang="it-IT" sz="1600" b="0" kern="0" dirty="0">
                <a:solidFill>
                  <a:srgbClr val="002060"/>
                </a:solidFill>
                <a:latin typeface="+mn-lt"/>
                <a:ea typeface="Verdana" panose="020B0604030504040204" pitchFamily="34" charset="0"/>
                <a:cs typeface="Tahoma" pitchFamily="34" charset="0"/>
              </a:rPr>
              <a:t> </a:t>
            </a:r>
            <a:r>
              <a:rPr lang="it-IT" sz="1600" b="0" kern="0" dirty="0" err="1">
                <a:solidFill>
                  <a:srgbClr val="002060"/>
                </a:solidFill>
                <a:latin typeface="+mn-lt"/>
                <a:ea typeface="Verdana" panose="020B0604030504040204" pitchFamily="34" charset="0"/>
                <a:cs typeface="Tahoma" pitchFamily="34" charset="0"/>
              </a:rPr>
              <a:t>dimension</a:t>
            </a:r>
            <a:r>
              <a:rPr lang="it-IT" sz="1600" b="0" kern="0" dirty="0">
                <a:solidFill>
                  <a:srgbClr val="002060"/>
                </a:solidFill>
                <a:latin typeface="+mn-lt"/>
                <a:ea typeface="Verdana" panose="020B0604030504040204" pitchFamily="34" charset="0"/>
                <a:cs typeface="Tahoma" pitchFamily="34" charset="0"/>
              </a:rPr>
              <a:t>.</a:t>
            </a:r>
            <a:endParaRPr lang="en-US" sz="1600" dirty="0"/>
          </a:p>
        </p:txBody>
      </p:sp>
    </p:spTree>
    <p:extLst>
      <p:ext uri="{BB962C8B-B14F-4D97-AF65-F5344CB8AC3E}">
        <p14:creationId xmlns:p14="http://schemas.microsoft.com/office/powerpoint/2010/main" val="59878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D5C6F-4C8B-406C-AA58-A370D4E8D488}"/>
              </a:ext>
            </a:extLst>
          </p:cNvPr>
          <p:cNvSpPr>
            <a:spLocks noGrp="1"/>
          </p:cNvSpPr>
          <p:nvPr>
            <p:ph type="title"/>
          </p:nvPr>
        </p:nvSpPr>
        <p:spPr/>
        <p:txBody>
          <a:bodyPr>
            <a:normAutofit fontScale="90000"/>
          </a:bodyPr>
          <a:lstStyle/>
          <a:p>
            <a:r>
              <a:rPr lang="it-IT" dirty="0" err="1"/>
              <a:t>Example</a:t>
            </a:r>
            <a:r>
              <a:rPr lang="it-IT" dirty="0"/>
              <a:t>: the </a:t>
            </a:r>
            <a:r>
              <a:rPr lang="it-IT" dirty="0" err="1"/>
              <a:t>wine</a:t>
            </a:r>
            <a:r>
              <a:rPr lang="it-IT" dirty="0"/>
              <a:t> export </a:t>
            </a:r>
            <a:r>
              <a:rPr lang="it-IT" dirty="0" err="1"/>
              <a:t>paltform</a:t>
            </a:r>
            <a:endParaRPr lang="it-IT" dirty="0"/>
          </a:p>
        </p:txBody>
      </p:sp>
      <p:sp>
        <p:nvSpPr>
          <p:cNvPr id="3" name="Segnaposto contenuto 2">
            <a:extLst>
              <a:ext uri="{FF2B5EF4-FFF2-40B4-BE49-F238E27FC236}">
                <a16:creationId xmlns:a16="http://schemas.microsoft.com/office/drawing/2014/main" id="{0653DE9A-6AEC-4D63-9B92-7EFE569DFC40}"/>
              </a:ext>
            </a:extLst>
          </p:cNvPr>
          <p:cNvSpPr>
            <a:spLocks noGrp="1"/>
          </p:cNvSpPr>
          <p:nvPr>
            <p:ph idx="1"/>
          </p:nvPr>
        </p:nvSpPr>
        <p:spPr>
          <a:xfrm>
            <a:off x="439525" y="2060848"/>
            <a:ext cx="8229600" cy="3124944"/>
          </a:xfrm>
        </p:spPr>
        <p:txBody>
          <a:bodyPr/>
          <a:lstStyle/>
          <a:p>
            <a:r>
              <a:rPr lang="it-IT" sz="2400" kern="0" dirty="0">
                <a:solidFill>
                  <a:srgbClr val="002060"/>
                </a:solidFill>
                <a:ea typeface="Verdana" panose="020B0604030504040204" pitchFamily="34" charset="0"/>
                <a:cs typeface="Tahoma" pitchFamily="34" charset="0"/>
              </a:rPr>
              <a:t>The </a:t>
            </a:r>
            <a:r>
              <a:rPr lang="it-IT" sz="2400" kern="0" dirty="0" err="1">
                <a:solidFill>
                  <a:srgbClr val="002060"/>
                </a:solidFill>
                <a:ea typeface="Verdana" panose="020B0604030504040204" pitchFamily="34" charset="0"/>
                <a:cs typeface="Tahoma" pitchFamily="34" charset="0"/>
              </a:rPr>
              <a:t>wine</a:t>
            </a:r>
            <a:r>
              <a:rPr lang="it-IT" sz="2400" kern="0" dirty="0">
                <a:solidFill>
                  <a:srgbClr val="002060"/>
                </a:solidFill>
                <a:ea typeface="Verdana" panose="020B0604030504040204" pitchFamily="34" charset="0"/>
                <a:cs typeface="Tahoma" pitchFamily="34" charset="0"/>
              </a:rPr>
              <a:t> Export management via Free Port </a:t>
            </a:r>
            <a:r>
              <a:rPr lang="it-IT" sz="2400" kern="0" dirty="0" err="1">
                <a:solidFill>
                  <a:srgbClr val="002060"/>
                </a:solidFill>
                <a:ea typeface="Verdana" panose="020B0604030504040204" pitchFamily="34" charset="0"/>
                <a:cs typeface="Tahoma" pitchFamily="34" charset="0"/>
              </a:rPr>
              <a:t>is</a:t>
            </a:r>
            <a:r>
              <a:rPr lang="it-IT" sz="2400" kern="0" dirty="0">
                <a:solidFill>
                  <a:srgbClr val="002060"/>
                </a:solidFill>
                <a:ea typeface="Verdana" panose="020B0604030504040204" pitchFamily="34" charset="0"/>
                <a:cs typeface="Tahoma" pitchFamily="34" charset="0"/>
              </a:rPr>
              <a:t> an </a:t>
            </a:r>
            <a:r>
              <a:rPr lang="it-IT" sz="2400" kern="0" dirty="0" err="1">
                <a:solidFill>
                  <a:srgbClr val="002060"/>
                </a:solidFill>
                <a:ea typeface="Verdana" panose="020B0604030504040204" pitchFamily="34" charset="0"/>
                <a:cs typeface="Tahoma" pitchFamily="34" charset="0"/>
              </a:rPr>
              <a:t>example</a:t>
            </a:r>
            <a:r>
              <a:rPr lang="it-IT" sz="2400" kern="0" dirty="0">
                <a:solidFill>
                  <a:srgbClr val="002060"/>
                </a:solidFill>
                <a:ea typeface="Verdana" panose="020B0604030504040204" pitchFamily="34" charset="0"/>
                <a:cs typeface="Tahoma" pitchFamily="34" charset="0"/>
              </a:rPr>
              <a:t> of </a:t>
            </a:r>
            <a:r>
              <a:rPr lang="it-IT" sz="2400" kern="0" dirty="0" err="1">
                <a:solidFill>
                  <a:srgbClr val="002060"/>
                </a:solidFill>
                <a:ea typeface="Verdana" panose="020B0604030504040204" pitchFamily="34" charset="0"/>
                <a:cs typeface="Tahoma" pitchFamily="34" charset="0"/>
              </a:rPr>
              <a:t>coordination</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between</a:t>
            </a:r>
            <a:r>
              <a:rPr lang="it-IT" sz="2400" kern="0" dirty="0">
                <a:solidFill>
                  <a:srgbClr val="002060"/>
                </a:solidFill>
                <a:ea typeface="Verdana" panose="020B0604030504040204" pitchFamily="34" charset="0"/>
                <a:cs typeface="Tahoma" pitchFamily="34" charset="0"/>
              </a:rPr>
              <a:t>:</a:t>
            </a:r>
          </a:p>
          <a:p>
            <a:r>
              <a:rPr lang="it-IT" sz="2400" kern="0" dirty="0" err="1">
                <a:solidFill>
                  <a:srgbClr val="002060"/>
                </a:solidFill>
                <a:ea typeface="Verdana" panose="020B0604030504040204" pitchFamily="34" charset="0"/>
                <a:cs typeface="Tahoma" pitchFamily="34" charset="0"/>
              </a:rPr>
              <a:t>Primary</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sector</a:t>
            </a:r>
            <a:r>
              <a:rPr lang="it-IT" sz="2400" kern="0" dirty="0">
                <a:solidFill>
                  <a:srgbClr val="002060"/>
                </a:solidFill>
                <a:ea typeface="Verdana" panose="020B0604030504040204" pitchFamily="34" charset="0"/>
                <a:cs typeface="Tahoma" pitchFamily="34" charset="0"/>
              </a:rPr>
              <a:t>: agricolture</a:t>
            </a:r>
          </a:p>
          <a:p>
            <a:r>
              <a:rPr lang="it-IT" sz="2400" kern="0" dirty="0" err="1">
                <a:solidFill>
                  <a:srgbClr val="002060"/>
                </a:solidFill>
                <a:ea typeface="Verdana" panose="020B0604030504040204" pitchFamily="34" charset="0"/>
                <a:cs typeface="Tahoma" pitchFamily="34" charset="0"/>
              </a:rPr>
              <a:t>Secondary</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sector</a:t>
            </a:r>
            <a:r>
              <a:rPr lang="it-IT" sz="2400" kern="0" dirty="0">
                <a:solidFill>
                  <a:srgbClr val="002060"/>
                </a:solidFill>
                <a:ea typeface="Verdana" panose="020B0604030504040204" pitchFamily="34" charset="0"/>
                <a:cs typeface="Tahoma" pitchFamily="34" charset="0"/>
              </a:rPr>
              <a:t>: the </a:t>
            </a:r>
            <a:r>
              <a:rPr lang="it-IT" sz="2400" kern="0" dirty="0" err="1">
                <a:solidFill>
                  <a:srgbClr val="002060"/>
                </a:solidFill>
                <a:ea typeface="Verdana" panose="020B0604030504040204" pitchFamily="34" charset="0"/>
                <a:cs typeface="Tahoma" pitchFamily="34" charset="0"/>
              </a:rPr>
              <a:t>wine</a:t>
            </a:r>
            <a:r>
              <a:rPr lang="it-IT" sz="2400" kern="0" dirty="0">
                <a:solidFill>
                  <a:srgbClr val="002060"/>
                </a:solidFill>
                <a:ea typeface="Verdana" panose="020B0604030504040204" pitchFamily="34" charset="0"/>
                <a:cs typeface="Tahoma" pitchFamily="34" charset="0"/>
              </a:rPr>
              <a:t> production</a:t>
            </a:r>
          </a:p>
          <a:p>
            <a:r>
              <a:rPr lang="it-IT" sz="2400" kern="0" dirty="0" err="1">
                <a:solidFill>
                  <a:srgbClr val="002060"/>
                </a:solidFill>
                <a:ea typeface="Verdana" panose="020B0604030504040204" pitchFamily="34" charset="0"/>
                <a:cs typeface="Tahoma" pitchFamily="34" charset="0"/>
              </a:rPr>
              <a:t>Tertiary</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sector</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logistic</a:t>
            </a:r>
            <a:r>
              <a:rPr lang="it-IT" sz="2400" kern="0" dirty="0">
                <a:solidFill>
                  <a:srgbClr val="002060"/>
                </a:solidFill>
                <a:ea typeface="Verdana" panose="020B0604030504040204" pitchFamily="34" charset="0"/>
                <a:cs typeface="Tahoma" pitchFamily="34" charset="0"/>
              </a:rPr>
              <a:t> facilities an fiscal </a:t>
            </a:r>
            <a:r>
              <a:rPr lang="it-IT" sz="2400" kern="0" dirty="0" err="1">
                <a:solidFill>
                  <a:srgbClr val="002060"/>
                </a:solidFill>
                <a:ea typeface="Verdana" panose="020B0604030504040204" pitchFamily="34" charset="0"/>
                <a:cs typeface="Tahoma" pitchFamily="34" charset="0"/>
              </a:rPr>
              <a:t>advantages</a:t>
            </a:r>
            <a:r>
              <a:rPr lang="it-IT" sz="2400" kern="0" dirty="0">
                <a:solidFill>
                  <a:srgbClr val="002060"/>
                </a:solidFill>
                <a:ea typeface="Verdana" panose="020B0604030504040204" pitchFamily="34" charset="0"/>
                <a:cs typeface="Tahoma" pitchFamily="34" charset="0"/>
              </a:rPr>
              <a:t>.</a:t>
            </a:r>
          </a:p>
        </p:txBody>
      </p:sp>
    </p:spTree>
    <p:extLst>
      <p:ext uri="{BB962C8B-B14F-4D97-AF65-F5344CB8AC3E}">
        <p14:creationId xmlns:p14="http://schemas.microsoft.com/office/powerpoint/2010/main" val="144721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38098-9A23-4547-BE57-8C0AC2CDFBB0}"/>
              </a:ext>
            </a:extLst>
          </p:cNvPr>
          <p:cNvSpPr>
            <a:spLocks noGrp="1"/>
          </p:cNvSpPr>
          <p:nvPr>
            <p:ph type="title"/>
          </p:nvPr>
        </p:nvSpPr>
        <p:spPr/>
        <p:txBody>
          <a:bodyPr>
            <a:normAutofit fontScale="90000"/>
          </a:bodyPr>
          <a:lstStyle/>
          <a:p>
            <a:r>
              <a:rPr lang="it-IT" dirty="0" err="1"/>
              <a:t>Issue</a:t>
            </a:r>
            <a:r>
              <a:rPr lang="it-IT" dirty="0"/>
              <a:t>: the position in the </a:t>
            </a:r>
            <a:r>
              <a:rPr lang="it-IT" dirty="0" err="1"/>
              <a:t>Chinese</a:t>
            </a:r>
            <a:r>
              <a:rPr lang="it-IT" dirty="0"/>
              <a:t> market</a:t>
            </a:r>
            <a:endParaRPr lang="en-US" dirty="0"/>
          </a:p>
        </p:txBody>
      </p:sp>
      <p:sp>
        <p:nvSpPr>
          <p:cNvPr id="4" name="Segnaposto testo 4">
            <a:extLst>
              <a:ext uri="{FF2B5EF4-FFF2-40B4-BE49-F238E27FC236}">
                <a16:creationId xmlns:a16="http://schemas.microsoft.com/office/drawing/2014/main" id="{C515EB61-F8DD-487D-A443-31F1217FBE4B}"/>
              </a:ext>
            </a:extLst>
          </p:cNvPr>
          <p:cNvSpPr txBox="1">
            <a:spLocks/>
          </p:cNvSpPr>
          <p:nvPr/>
        </p:nvSpPr>
        <p:spPr>
          <a:xfrm>
            <a:off x="3059832" y="692696"/>
            <a:ext cx="3240360" cy="461962"/>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000" dirty="0"/>
              <a:t>Ranking in valore nel 2018*</a:t>
            </a:r>
          </a:p>
        </p:txBody>
      </p:sp>
      <p:pic>
        <p:nvPicPr>
          <p:cNvPr id="5" name="Immagine 4">
            <a:extLst>
              <a:ext uri="{FF2B5EF4-FFF2-40B4-BE49-F238E27FC236}">
                <a16:creationId xmlns:a16="http://schemas.microsoft.com/office/drawing/2014/main" id="{8E17ECAA-4531-4F32-9063-E55520BD7A39}"/>
              </a:ext>
            </a:extLst>
          </p:cNvPr>
          <p:cNvPicPr>
            <a:picLocks noChangeAspect="1"/>
          </p:cNvPicPr>
          <p:nvPr/>
        </p:nvPicPr>
        <p:blipFill>
          <a:blip r:embed="rId2"/>
          <a:stretch>
            <a:fillRect/>
          </a:stretch>
        </p:blipFill>
        <p:spPr>
          <a:xfrm>
            <a:off x="496471" y="1112319"/>
            <a:ext cx="8151058" cy="4633362"/>
          </a:xfrm>
          <a:prstGeom prst="rect">
            <a:avLst/>
          </a:prstGeom>
        </p:spPr>
      </p:pic>
      <p:sp>
        <p:nvSpPr>
          <p:cNvPr id="6" name="CasellaDiTesto 5">
            <a:extLst>
              <a:ext uri="{FF2B5EF4-FFF2-40B4-BE49-F238E27FC236}">
                <a16:creationId xmlns:a16="http://schemas.microsoft.com/office/drawing/2014/main" id="{5328EA9E-62F6-4964-976F-E57FFD84327F}"/>
              </a:ext>
            </a:extLst>
          </p:cNvPr>
          <p:cNvSpPr txBox="1"/>
          <p:nvPr/>
        </p:nvSpPr>
        <p:spPr>
          <a:xfrm>
            <a:off x="496471" y="5919083"/>
            <a:ext cx="4141958" cy="246221"/>
          </a:xfrm>
          <a:prstGeom prst="rect">
            <a:avLst/>
          </a:prstGeom>
          <a:noFill/>
        </p:spPr>
        <p:txBody>
          <a:bodyPr wrap="square" rtlCol="0">
            <a:spAutoFit/>
          </a:bodyPr>
          <a:lstStyle/>
          <a:p>
            <a:r>
              <a:rPr lang="it-IT" sz="1000" i="1" dirty="0"/>
              <a:t>Fonte: elaborazione ISMEA su dati IHS-</a:t>
            </a:r>
            <a:r>
              <a:rPr lang="it-IT" sz="1000" i="1" dirty="0" err="1"/>
              <a:t>Gta</a:t>
            </a:r>
            <a:r>
              <a:rPr lang="it-IT" sz="1000" i="1" dirty="0"/>
              <a:t>; *provvisorio/stima</a:t>
            </a:r>
          </a:p>
        </p:txBody>
      </p:sp>
    </p:spTree>
    <p:extLst>
      <p:ext uri="{BB962C8B-B14F-4D97-AF65-F5344CB8AC3E}">
        <p14:creationId xmlns:p14="http://schemas.microsoft.com/office/powerpoint/2010/main" val="348687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4E79D-C2B0-461A-AE91-650362D6B66E}"/>
              </a:ext>
            </a:extLst>
          </p:cNvPr>
          <p:cNvSpPr>
            <a:spLocks noGrp="1"/>
          </p:cNvSpPr>
          <p:nvPr>
            <p:ph type="title"/>
          </p:nvPr>
        </p:nvSpPr>
        <p:spPr/>
        <p:txBody>
          <a:bodyPr>
            <a:normAutofit fontScale="90000"/>
          </a:bodyPr>
          <a:lstStyle/>
          <a:p>
            <a:r>
              <a:rPr lang="it-IT" dirty="0"/>
              <a:t>Tools: the Free Port regime</a:t>
            </a:r>
          </a:p>
        </p:txBody>
      </p:sp>
      <p:sp>
        <p:nvSpPr>
          <p:cNvPr id="3" name="Segnaposto contenuto 2">
            <a:extLst>
              <a:ext uri="{FF2B5EF4-FFF2-40B4-BE49-F238E27FC236}">
                <a16:creationId xmlns:a16="http://schemas.microsoft.com/office/drawing/2014/main" id="{012A4C77-67CA-4547-9C8E-CEB2800D3865}"/>
              </a:ext>
            </a:extLst>
          </p:cNvPr>
          <p:cNvSpPr>
            <a:spLocks noGrp="1"/>
          </p:cNvSpPr>
          <p:nvPr>
            <p:ph idx="1"/>
          </p:nvPr>
        </p:nvSpPr>
        <p:spPr/>
        <p:txBody>
          <a:bodyPr/>
          <a:lstStyle/>
          <a:p>
            <a:endParaRPr lang="it-IT" sz="2400" kern="0" dirty="0">
              <a:solidFill>
                <a:srgbClr val="002060"/>
              </a:solidFill>
              <a:ea typeface="Verdana" panose="020B0604030504040204" pitchFamily="34" charset="0"/>
              <a:cs typeface="Tahoma" pitchFamily="34" charset="0"/>
            </a:endParaRPr>
          </a:p>
          <a:p>
            <a:endParaRPr lang="it-IT" sz="2400" kern="0" dirty="0">
              <a:solidFill>
                <a:srgbClr val="002060"/>
              </a:solidFill>
              <a:ea typeface="Verdana" panose="020B0604030504040204" pitchFamily="34" charset="0"/>
              <a:cs typeface="Tahoma" pitchFamily="34" charset="0"/>
            </a:endParaRPr>
          </a:p>
          <a:p>
            <a:endParaRPr lang="it-IT" sz="2400" kern="0" dirty="0">
              <a:solidFill>
                <a:srgbClr val="002060"/>
              </a:solidFill>
              <a:ea typeface="Verdana" panose="020B0604030504040204" pitchFamily="34" charset="0"/>
              <a:cs typeface="Tahoma" pitchFamily="34" charset="0"/>
            </a:endParaRPr>
          </a:p>
          <a:p>
            <a:r>
              <a:rPr lang="it-IT" sz="2400" kern="0" dirty="0">
                <a:solidFill>
                  <a:srgbClr val="002060"/>
                </a:solidFill>
                <a:ea typeface="Verdana" panose="020B0604030504040204" pitchFamily="34" charset="0"/>
                <a:cs typeface="Tahoma" pitchFamily="34" charset="0"/>
              </a:rPr>
              <a:t>Fiscal </a:t>
            </a:r>
            <a:r>
              <a:rPr lang="it-IT" sz="2400" kern="0" dirty="0" err="1">
                <a:solidFill>
                  <a:srgbClr val="002060"/>
                </a:solidFill>
                <a:ea typeface="Verdana" panose="020B0604030504040204" pitchFamily="34" charset="0"/>
                <a:cs typeface="Tahoma" pitchFamily="34" charset="0"/>
              </a:rPr>
              <a:t>advantage</a:t>
            </a:r>
            <a:r>
              <a:rPr lang="it-IT" sz="2400" kern="0" dirty="0">
                <a:solidFill>
                  <a:srgbClr val="002060"/>
                </a:solidFill>
                <a:ea typeface="Verdana" panose="020B0604030504040204" pitchFamily="34" charset="0"/>
                <a:cs typeface="Tahoma" pitchFamily="34" charset="0"/>
              </a:rPr>
              <a:t> to </a:t>
            </a:r>
            <a:r>
              <a:rPr lang="it-IT" sz="2400" kern="0" dirty="0" err="1">
                <a:solidFill>
                  <a:srgbClr val="002060"/>
                </a:solidFill>
                <a:ea typeface="Verdana" panose="020B0604030504040204" pitchFamily="34" charset="0"/>
                <a:cs typeface="Tahoma" pitchFamily="34" charset="0"/>
              </a:rPr>
              <a:t>close</a:t>
            </a:r>
            <a:r>
              <a:rPr lang="it-IT" sz="2400" kern="0" dirty="0">
                <a:solidFill>
                  <a:srgbClr val="002060"/>
                </a:solidFill>
                <a:ea typeface="Verdana" panose="020B0604030504040204" pitchFamily="34" charset="0"/>
                <a:cs typeface="Tahoma" pitchFamily="34" charset="0"/>
              </a:rPr>
              <a:t> the Export </a:t>
            </a:r>
            <a:r>
              <a:rPr lang="it-IT" sz="2400" kern="0" dirty="0" err="1">
                <a:solidFill>
                  <a:srgbClr val="002060"/>
                </a:solidFill>
                <a:ea typeface="Verdana" panose="020B0604030504040204" pitchFamily="34" charset="0"/>
                <a:cs typeface="Tahoma" pitchFamily="34" charset="0"/>
              </a:rPr>
              <a:t>document</a:t>
            </a:r>
            <a:r>
              <a:rPr lang="it-IT" sz="2400" kern="0" dirty="0">
                <a:solidFill>
                  <a:srgbClr val="002060"/>
                </a:solidFill>
                <a:ea typeface="Verdana" panose="020B0604030504040204" pitchFamily="34" charset="0"/>
                <a:cs typeface="Tahoma" pitchFamily="34" charset="0"/>
              </a:rPr>
              <a:t> inside Free Zone</a:t>
            </a:r>
          </a:p>
          <a:p>
            <a:r>
              <a:rPr lang="it-IT" sz="2400" kern="0" dirty="0">
                <a:solidFill>
                  <a:srgbClr val="002060"/>
                </a:solidFill>
                <a:ea typeface="Verdana" panose="020B0604030504040204" pitchFamily="34" charset="0"/>
                <a:cs typeface="Tahoma" pitchFamily="34" charset="0"/>
              </a:rPr>
              <a:t>Smart shipping services from Trieste to China</a:t>
            </a:r>
          </a:p>
          <a:p>
            <a:r>
              <a:rPr lang="it-IT" sz="2400" kern="0" dirty="0">
                <a:solidFill>
                  <a:srgbClr val="002060"/>
                </a:solidFill>
                <a:ea typeface="Verdana" panose="020B0604030504040204" pitchFamily="34" charset="0"/>
                <a:cs typeface="Tahoma" pitchFamily="34" charset="0"/>
              </a:rPr>
              <a:t>The FREEeste assets to </a:t>
            </a:r>
            <a:r>
              <a:rPr lang="it-IT" sz="2400" kern="0" dirty="0" err="1">
                <a:solidFill>
                  <a:srgbClr val="002060"/>
                </a:solidFill>
                <a:ea typeface="Verdana" panose="020B0604030504040204" pitchFamily="34" charset="0"/>
                <a:cs typeface="Tahoma" pitchFamily="34" charset="0"/>
              </a:rPr>
              <a:t>organize</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any</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logistics</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issues</a:t>
            </a:r>
            <a:endParaRPr lang="it-IT" sz="2400" kern="0" dirty="0">
              <a:solidFill>
                <a:srgbClr val="002060"/>
              </a:solidFill>
              <a:ea typeface="Verdana" panose="020B0604030504040204" pitchFamily="34" charset="0"/>
              <a:cs typeface="Tahoma" pitchFamily="34" charset="0"/>
            </a:endParaRPr>
          </a:p>
          <a:p>
            <a:pPr marL="0" indent="0">
              <a:buNone/>
            </a:pPr>
            <a:endParaRPr lang="it-IT" dirty="0"/>
          </a:p>
        </p:txBody>
      </p:sp>
    </p:spTree>
    <p:extLst>
      <p:ext uri="{BB962C8B-B14F-4D97-AF65-F5344CB8AC3E}">
        <p14:creationId xmlns:p14="http://schemas.microsoft.com/office/powerpoint/2010/main" val="182982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CBD00-4AF6-4C37-9E75-7976BF00BCCB}"/>
              </a:ext>
            </a:extLst>
          </p:cNvPr>
          <p:cNvSpPr>
            <a:spLocks noGrp="1"/>
          </p:cNvSpPr>
          <p:nvPr>
            <p:ph type="title"/>
          </p:nvPr>
        </p:nvSpPr>
        <p:spPr/>
        <p:txBody>
          <a:bodyPr>
            <a:normAutofit fontScale="90000"/>
          </a:bodyPr>
          <a:lstStyle/>
          <a:p>
            <a:r>
              <a:rPr lang="it-IT" dirty="0"/>
              <a:t>Actions: </a:t>
            </a:r>
            <a:r>
              <a:rPr lang="it-IT" dirty="0" err="1"/>
              <a:t>connect</a:t>
            </a:r>
            <a:r>
              <a:rPr lang="it-IT" dirty="0"/>
              <a:t> demand and supply</a:t>
            </a:r>
          </a:p>
        </p:txBody>
      </p:sp>
      <p:sp>
        <p:nvSpPr>
          <p:cNvPr id="3" name="Segnaposto contenuto 2">
            <a:extLst>
              <a:ext uri="{FF2B5EF4-FFF2-40B4-BE49-F238E27FC236}">
                <a16:creationId xmlns:a16="http://schemas.microsoft.com/office/drawing/2014/main" id="{3CDEB676-FD91-47B6-A099-4B9EA5DA65CE}"/>
              </a:ext>
            </a:extLst>
          </p:cNvPr>
          <p:cNvSpPr>
            <a:spLocks noGrp="1"/>
          </p:cNvSpPr>
          <p:nvPr>
            <p:ph idx="1"/>
          </p:nvPr>
        </p:nvSpPr>
        <p:spPr/>
        <p:txBody>
          <a:bodyPr>
            <a:normAutofit/>
          </a:bodyPr>
          <a:lstStyle/>
          <a:p>
            <a:endParaRPr lang="it-IT" sz="2400" kern="0" dirty="0">
              <a:solidFill>
                <a:srgbClr val="002060"/>
              </a:solidFill>
              <a:ea typeface="Verdana" panose="020B0604030504040204" pitchFamily="34" charset="0"/>
              <a:cs typeface="Tahoma" pitchFamily="34" charset="0"/>
            </a:endParaRPr>
          </a:p>
          <a:p>
            <a:endParaRPr lang="it-IT" sz="2400" kern="0" dirty="0">
              <a:solidFill>
                <a:srgbClr val="002060"/>
              </a:solidFill>
              <a:ea typeface="Verdana" panose="020B0604030504040204" pitchFamily="34" charset="0"/>
              <a:cs typeface="Tahoma" pitchFamily="34" charset="0"/>
            </a:endParaRPr>
          </a:p>
          <a:p>
            <a:r>
              <a:rPr lang="it-IT" sz="2400" kern="0" dirty="0">
                <a:solidFill>
                  <a:srgbClr val="002060"/>
                </a:solidFill>
                <a:ea typeface="Verdana" panose="020B0604030504040204" pitchFamily="34" charset="0"/>
                <a:cs typeface="Tahoma" pitchFamily="34" charset="0"/>
              </a:rPr>
              <a:t>Fix a </a:t>
            </a:r>
            <a:r>
              <a:rPr lang="it-IT" sz="2400" kern="0" dirty="0" err="1">
                <a:solidFill>
                  <a:srgbClr val="002060"/>
                </a:solidFill>
                <a:ea typeface="Verdana" panose="020B0604030504040204" pitchFamily="34" charset="0"/>
                <a:cs typeface="Tahoma" pitchFamily="34" charset="0"/>
              </a:rPr>
              <a:t>collaboration</a:t>
            </a:r>
            <a:r>
              <a:rPr lang="it-IT" sz="2400" kern="0" dirty="0">
                <a:solidFill>
                  <a:srgbClr val="002060"/>
                </a:solidFill>
                <a:ea typeface="Verdana" panose="020B0604030504040204" pitchFamily="34" charset="0"/>
                <a:cs typeface="Tahoma" pitchFamily="34" charset="0"/>
              </a:rPr>
              <a:t> with the </a:t>
            </a:r>
            <a:r>
              <a:rPr lang="it-IT" sz="2400" kern="0" dirty="0" err="1">
                <a:solidFill>
                  <a:srgbClr val="002060"/>
                </a:solidFill>
                <a:ea typeface="Verdana" panose="020B0604030504040204" pitchFamily="34" charset="0"/>
                <a:cs typeface="Tahoma" pitchFamily="34" charset="0"/>
              </a:rPr>
              <a:t>Regional</a:t>
            </a:r>
            <a:r>
              <a:rPr lang="it-IT" sz="2400" kern="0" dirty="0">
                <a:solidFill>
                  <a:srgbClr val="002060"/>
                </a:solidFill>
                <a:ea typeface="Verdana" panose="020B0604030504040204" pitchFamily="34" charset="0"/>
                <a:cs typeface="Tahoma" pitchFamily="34" charset="0"/>
              </a:rPr>
              <a:t> agency for the agricolture </a:t>
            </a:r>
            <a:r>
              <a:rPr lang="it-IT" sz="2400" kern="0" dirty="0" err="1">
                <a:solidFill>
                  <a:srgbClr val="002060"/>
                </a:solidFill>
                <a:ea typeface="Verdana" panose="020B0604030504040204" pitchFamily="34" charset="0"/>
                <a:cs typeface="Tahoma" pitchFamily="34" charset="0"/>
              </a:rPr>
              <a:t>developements</a:t>
            </a:r>
            <a:r>
              <a:rPr lang="it-IT" sz="2400" kern="0" dirty="0">
                <a:solidFill>
                  <a:srgbClr val="002060"/>
                </a:solidFill>
                <a:ea typeface="Verdana" panose="020B0604030504040204" pitchFamily="34" charset="0"/>
                <a:cs typeface="Tahoma" pitchFamily="34" charset="0"/>
              </a:rPr>
              <a:t> «Cluster Agroalimentare FVG»</a:t>
            </a:r>
          </a:p>
          <a:p>
            <a:r>
              <a:rPr lang="it-IT" sz="2400" kern="0" dirty="0" err="1">
                <a:solidFill>
                  <a:srgbClr val="002060"/>
                </a:solidFill>
                <a:ea typeface="Verdana" panose="020B0604030504040204" pitchFamily="34" charset="0"/>
                <a:cs typeface="Tahoma" pitchFamily="34" charset="0"/>
              </a:rPr>
              <a:t>Organize</a:t>
            </a:r>
            <a:r>
              <a:rPr lang="it-IT" sz="2400" kern="0" dirty="0">
                <a:solidFill>
                  <a:srgbClr val="002060"/>
                </a:solidFill>
                <a:ea typeface="Verdana" panose="020B0604030504040204" pitchFamily="34" charset="0"/>
                <a:cs typeface="Tahoma" pitchFamily="34" charset="0"/>
              </a:rPr>
              <a:t> a </a:t>
            </a:r>
            <a:r>
              <a:rPr lang="it-IT" sz="2400" kern="0" dirty="0" err="1">
                <a:solidFill>
                  <a:srgbClr val="002060"/>
                </a:solidFill>
                <a:ea typeface="Verdana" panose="020B0604030504040204" pitchFamily="34" charset="0"/>
                <a:cs typeface="Tahoma" pitchFamily="34" charset="0"/>
              </a:rPr>
              <a:t>capillar</a:t>
            </a:r>
            <a:r>
              <a:rPr lang="it-IT" sz="2400" kern="0" dirty="0">
                <a:solidFill>
                  <a:srgbClr val="002060"/>
                </a:solidFill>
                <a:ea typeface="Verdana" panose="020B0604030504040204" pitchFamily="34" charset="0"/>
                <a:cs typeface="Tahoma" pitchFamily="34" charset="0"/>
              </a:rPr>
              <a:t> information </a:t>
            </a:r>
            <a:r>
              <a:rPr lang="it-IT" sz="2400" kern="0" dirty="0" err="1">
                <a:solidFill>
                  <a:srgbClr val="002060"/>
                </a:solidFill>
                <a:ea typeface="Verdana" panose="020B0604030504040204" pitchFamily="34" charset="0"/>
                <a:cs typeface="Tahoma" pitchFamily="34" charset="0"/>
              </a:rPr>
              <a:t>at</a:t>
            </a:r>
            <a:r>
              <a:rPr lang="it-IT" sz="2400" kern="0" dirty="0">
                <a:solidFill>
                  <a:srgbClr val="002060"/>
                </a:solidFill>
                <a:ea typeface="Verdana" panose="020B0604030504040204" pitchFamily="34" charset="0"/>
                <a:cs typeface="Tahoma" pitchFamily="34" charset="0"/>
              </a:rPr>
              <a:t> producers </a:t>
            </a:r>
            <a:r>
              <a:rPr lang="it-IT" sz="2400" kern="0" dirty="0" err="1">
                <a:solidFill>
                  <a:srgbClr val="002060"/>
                </a:solidFill>
                <a:ea typeface="Verdana" panose="020B0604030504040204" pitchFamily="34" charset="0"/>
                <a:cs typeface="Tahoma" pitchFamily="34" charset="0"/>
              </a:rPr>
              <a:t>houses</a:t>
            </a:r>
            <a:endParaRPr lang="it-IT" sz="2400" kern="0" dirty="0">
              <a:solidFill>
                <a:srgbClr val="002060"/>
              </a:solidFill>
              <a:ea typeface="Verdana" panose="020B0604030504040204" pitchFamily="34" charset="0"/>
              <a:cs typeface="Tahoma" pitchFamily="34" charset="0"/>
            </a:endParaRPr>
          </a:p>
          <a:p>
            <a:r>
              <a:rPr lang="it-IT" sz="2400" kern="0" dirty="0">
                <a:solidFill>
                  <a:srgbClr val="002060"/>
                </a:solidFill>
                <a:ea typeface="Verdana" panose="020B0604030504040204" pitchFamily="34" charset="0"/>
                <a:cs typeface="Tahoma" pitchFamily="34" charset="0"/>
              </a:rPr>
              <a:t>Involve </a:t>
            </a:r>
            <a:r>
              <a:rPr lang="it-IT" sz="2400" kern="0" dirty="0" err="1">
                <a:solidFill>
                  <a:srgbClr val="002060"/>
                </a:solidFill>
                <a:ea typeface="Verdana" panose="020B0604030504040204" pitchFamily="34" charset="0"/>
                <a:cs typeface="Tahoma" pitchFamily="34" charset="0"/>
              </a:rPr>
              <a:t>everybody</a:t>
            </a:r>
            <a:r>
              <a:rPr lang="it-IT" sz="2400" kern="0" dirty="0">
                <a:solidFill>
                  <a:srgbClr val="002060"/>
                </a:solidFill>
                <a:ea typeface="Verdana" panose="020B0604030504040204" pitchFamily="34" charset="0"/>
                <a:cs typeface="Tahoma" pitchFamily="34" charset="0"/>
              </a:rPr>
              <a:t> can be a </a:t>
            </a:r>
            <a:r>
              <a:rPr lang="it-IT" sz="2400" kern="0" dirty="0" err="1">
                <a:solidFill>
                  <a:srgbClr val="002060"/>
                </a:solidFill>
                <a:ea typeface="Verdana" panose="020B0604030504040204" pitchFamily="34" charset="0"/>
                <a:cs typeface="Tahoma" pitchFamily="34" charset="0"/>
              </a:rPr>
              <a:t>resource</a:t>
            </a:r>
            <a:r>
              <a:rPr lang="it-IT" sz="2400" kern="0" dirty="0">
                <a:solidFill>
                  <a:srgbClr val="002060"/>
                </a:solidFill>
                <a:ea typeface="Verdana" panose="020B0604030504040204" pitchFamily="34" charset="0"/>
                <a:cs typeface="Tahoma" pitchFamily="34" charset="0"/>
              </a:rPr>
              <a:t> (banks, </a:t>
            </a:r>
            <a:r>
              <a:rPr lang="it-IT" sz="2400" kern="0" dirty="0" err="1">
                <a:solidFill>
                  <a:srgbClr val="002060"/>
                </a:solidFill>
                <a:ea typeface="Verdana" panose="020B0604030504040204" pitchFamily="34" charset="0"/>
                <a:cs typeface="Tahoma" pitchFamily="34" charset="0"/>
              </a:rPr>
              <a:t>insurances</a:t>
            </a:r>
            <a:r>
              <a:rPr lang="it-IT" sz="2400" kern="0" dirty="0">
                <a:solidFill>
                  <a:srgbClr val="002060"/>
                </a:solidFill>
                <a:ea typeface="Verdana" panose="020B0604030504040204" pitchFamily="34" charset="0"/>
                <a:cs typeface="Tahoma" pitchFamily="34" charset="0"/>
              </a:rPr>
              <a:t>)</a:t>
            </a:r>
          </a:p>
          <a:p>
            <a:r>
              <a:rPr lang="it-IT" sz="2400" kern="0" dirty="0" err="1">
                <a:solidFill>
                  <a:srgbClr val="002060"/>
                </a:solidFill>
                <a:ea typeface="Verdana" panose="020B0604030504040204" pitchFamily="34" charset="0"/>
                <a:cs typeface="Tahoma" pitchFamily="34" charset="0"/>
              </a:rPr>
              <a:t>Present</a:t>
            </a:r>
            <a:r>
              <a:rPr lang="it-IT" sz="2400" kern="0" dirty="0">
                <a:solidFill>
                  <a:srgbClr val="002060"/>
                </a:solidFill>
                <a:ea typeface="Verdana" panose="020B0604030504040204" pitchFamily="34" charset="0"/>
                <a:cs typeface="Tahoma" pitchFamily="34" charset="0"/>
              </a:rPr>
              <a:t> a investment plan in </a:t>
            </a:r>
            <a:r>
              <a:rPr lang="it-IT" sz="2400" kern="0" dirty="0" err="1">
                <a:solidFill>
                  <a:srgbClr val="002060"/>
                </a:solidFill>
                <a:ea typeface="Verdana" panose="020B0604030504040204" pitchFamily="34" charset="0"/>
                <a:cs typeface="Tahoma" pitchFamily="34" charset="0"/>
              </a:rPr>
              <a:t>logistic</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specific</a:t>
            </a:r>
            <a:r>
              <a:rPr lang="it-IT" sz="2400" kern="0" dirty="0">
                <a:solidFill>
                  <a:srgbClr val="002060"/>
                </a:solidFill>
                <a:ea typeface="Verdana" panose="020B0604030504040204" pitchFamily="34" charset="0"/>
                <a:cs typeface="Tahoma" pitchFamily="34" charset="0"/>
              </a:rPr>
              <a:t> assets</a:t>
            </a:r>
          </a:p>
          <a:p>
            <a:endParaRPr lang="it-IT" sz="2400" kern="0" dirty="0">
              <a:solidFill>
                <a:srgbClr val="002060"/>
              </a:solidFill>
              <a:ea typeface="Verdana" panose="020B0604030504040204" pitchFamily="34" charset="0"/>
              <a:cs typeface="Tahoma" pitchFamily="34" charset="0"/>
            </a:endParaRPr>
          </a:p>
        </p:txBody>
      </p:sp>
    </p:spTree>
    <p:extLst>
      <p:ext uri="{BB962C8B-B14F-4D97-AF65-F5344CB8AC3E}">
        <p14:creationId xmlns:p14="http://schemas.microsoft.com/office/powerpoint/2010/main" val="381439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F5FBDE-9C09-42CF-BF66-6837D5683E01}"/>
              </a:ext>
            </a:extLst>
          </p:cNvPr>
          <p:cNvSpPr>
            <a:spLocks noGrp="1"/>
          </p:cNvSpPr>
          <p:nvPr>
            <p:ph type="title"/>
          </p:nvPr>
        </p:nvSpPr>
        <p:spPr>
          <a:xfrm>
            <a:off x="302840" y="279511"/>
            <a:ext cx="8229600" cy="557201"/>
          </a:xfrm>
        </p:spPr>
        <p:txBody>
          <a:bodyPr>
            <a:normAutofit fontScale="90000"/>
          </a:bodyPr>
          <a:lstStyle/>
          <a:p>
            <a:r>
              <a:rPr lang="it-IT" dirty="0" err="1"/>
              <a:t>Example</a:t>
            </a:r>
            <a:r>
              <a:rPr lang="it-IT" dirty="0"/>
              <a:t>: </a:t>
            </a:r>
            <a:r>
              <a:rPr lang="it-IT" dirty="0" err="1"/>
              <a:t>rail</a:t>
            </a:r>
            <a:r>
              <a:rPr lang="it-IT" dirty="0"/>
              <a:t> service Trieste Port - Cervignano</a:t>
            </a:r>
          </a:p>
        </p:txBody>
      </p:sp>
      <p:sp>
        <p:nvSpPr>
          <p:cNvPr id="3" name="Segnaposto contenuto 2">
            <a:extLst>
              <a:ext uri="{FF2B5EF4-FFF2-40B4-BE49-F238E27FC236}">
                <a16:creationId xmlns:a16="http://schemas.microsoft.com/office/drawing/2014/main" id="{DF450F18-0307-476F-98DB-F291140F343A}"/>
              </a:ext>
            </a:extLst>
          </p:cNvPr>
          <p:cNvSpPr>
            <a:spLocks noGrp="1"/>
          </p:cNvSpPr>
          <p:nvPr>
            <p:ph idx="1"/>
          </p:nvPr>
        </p:nvSpPr>
        <p:spPr>
          <a:xfrm>
            <a:off x="426368" y="1772816"/>
            <a:ext cx="8291264" cy="3312368"/>
          </a:xfrm>
        </p:spPr>
        <p:txBody>
          <a:bodyPr>
            <a:noAutofit/>
          </a:bodyPr>
          <a:lstStyle/>
          <a:p>
            <a:endParaRPr lang="it-IT" sz="2400" kern="0" dirty="0">
              <a:solidFill>
                <a:srgbClr val="002060"/>
              </a:solidFill>
              <a:ea typeface="Verdana" panose="020B0604030504040204" pitchFamily="34" charset="0"/>
              <a:cs typeface="Tahoma" pitchFamily="34" charset="0"/>
            </a:endParaRPr>
          </a:p>
          <a:p>
            <a:endParaRPr lang="it-IT" sz="2400" kern="0" dirty="0">
              <a:solidFill>
                <a:srgbClr val="002060"/>
              </a:solidFill>
              <a:ea typeface="Verdana" panose="020B0604030504040204" pitchFamily="34" charset="0"/>
              <a:cs typeface="Tahoma" pitchFamily="34" charset="0"/>
            </a:endParaRPr>
          </a:p>
          <a:p>
            <a:endParaRPr lang="it-IT" sz="2400" kern="0" dirty="0">
              <a:solidFill>
                <a:srgbClr val="002060"/>
              </a:solidFill>
              <a:ea typeface="Verdana" panose="020B0604030504040204" pitchFamily="34" charset="0"/>
              <a:cs typeface="Tahoma" pitchFamily="34" charset="0"/>
            </a:endParaRPr>
          </a:p>
          <a:p>
            <a:r>
              <a:rPr lang="it-IT" sz="2400" kern="0" dirty="0">
                <a:solidFill>
                  <a:srgbClr val="002060"/>
                </a:solidFill>
                <a:ea typeface="Verdana" panose="020B0604030504040204" pitchFamily="34" charset="0"/>
                <a:cs typeface="Tahoma" pitchFamily="34" charset="0"/>
              </a:rPr>
              <a:t>A new </a:t>
            </a:r>
            <a:r>
              <a:rPr lang="it-IT" sz="2400" kern="0" dirty="0" err="1">
                <a:solidFill>
                  <a:srgbClr val="002060"/>
                </a:solidFill>
                <a:ea typeface="Verdana" panose="020B0604030504040204" pitchFamily="34" charset="0"/>
                <a:cs typeface="Tahoma" pitchFamily="34" charset="0"/>
              </a:rPr>
              <a:t>rail</a:t>
            </a:r>
            <a:r>
              <a:rPr lang="it-IT" sz="2400" kern="0" dirty="0">
                <a:solidFill>
                  <a:srgbClr val="002060"/>
                </a:solidFill>
                <a:ea typeface="Verdana" panose="020B0604030504040204" pitchFamily="34" charset="0"/>
                <a:cs typeface="Tahoma" pitchFamily="34" charset="0"/>
              </a:rPr>
              <a:t> service connection </a:t>
            </a:r>
            <a:r>
              <a:rPr lang="it-IT" sz="2400" kern="0" dirty="0" err="1">
                <a:solidFill>
                  <a:srgbClr val="002060"/>
                </a:solidFill>
                <a:ea typeface="Verdana" panose="020B0604030504040204" pitchFamily="34" charset="0"/>
                <a:cs typeface="Tahoma" pitchFamily="34" charset="0"/>
              </a:rPr>
              <a:t>between</a:t>
            </a:r>
            <a:r>
              <a:rPr lang="it-IT" sz="2400" kern="0" dirty="0">
                <a:solidFill>
                  <a:srgbClr val="002060"/>
                </a:solidFill>
                <a:ea typeface="Verdana" panose="020B0604030504040204" pitchFamily="34" charset="0"/>
                <a:cs typeface="Tahoma" pitchFamily="34" charset="0"/>
              </a:rPr>
              <a:t> Trieste Port and Cervignano</a:t>
            </a:r>
          </a:p>
          <a:p>
            <a:endParaRPr lang="it-IT" sz="2400" kern="0" dirty="0">
              <a:solidFill>
                <a:srgbClr val="002060"/>
              </a:solidFill>
              <a:ea typeface="Verdana" panose="020B0604030504040204" pitchFamily="34" charset="0"/>
              <a:cs typeface="Tahoma" pitchFamily="34" charset="0"/>
            </a:endParaRPr>
          </a:p>
        </p:txBody>
      </p:sp>
    </p:spTree>
    <p:extLst>
      <p:ext uri="{BB962C8B-B14F-4D97-AF65-F5344CB8AC3E}">
        <p14:creationId xmlns:p14="http://schemas.microsoft.com/office/powerpoint/2010/main" val="203631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F5FBDE-9C09-42CF-BF66-6837D5683E01}"/>
              </a:ext>
            </a:extLst>
          </p:cNvPr>
          <p:cNvSpPr>
            <a:spLocks noGrp="1"/>
          </p:cNvSpPr>
          <p:nvPr>
            <p:ph type="title"/>
          </p:nvPr>
        </p:nvSpPr>
        <p:spPr>
          <a:xfrm>
            <a:off x="302840" y="279511"/>
            <a:ext cx="8229600" cy="557201"/>
          </a:xfrm>
        </p:spPr>
        <p:txBody>
          <a:bodyPr>
            <a:normAutofit fontScale="90000"/>
          </a:bodyPr>
          <a:lstStyle/>
          <a:p>
            <a:r>
              <a:rPr lang="it-IT" dirty="0"/>
              <a:t>Issues: the </a:t>
            </a:r>
            <a:r>
              <a:rPr lang="it-IT" dirty="0" err="1"/>
              <a:t>bottleneks</a:t>
            </a:r>
            <a:endParaRPr lang="it-IT" dirty="0"/>
          </a:p>
        </p:txBody>
      </p:sp>
      <p:sp>
        <p:nvSpPr>
          <p:cNvPr id="3" name="Segnaposto contenuto 2">
            <a:extLst>
              <a:ext uri="{FF2B5EF4-FFF2-40B4-BE49-F238E27FC236}">
                <a16:creationId xmlns:a16="http://schemas.microsoft.com/office/drawing/2014/main" id="{DF450F18-0307-476F-98DB-F291140F343A}"/>
              </a:ext>
            </a:extLst>
          </p:cNvPr>
          <p:cNvSpPr>
            <a:spLocks noGrp="1"/>
          </p:cNvSpPr>
          <p:nvPr>
            <p:ph idx="1"/>
          </p:nvPr>
        </p:nvSpPr>
        <p:spPr>
          <a:xfrm>
            <a:off x="426368" y="1772816"/>
            <a:ext cx="8291264" cy="3312368"/>
          </a:xfrm>
        </p:spPr>
        <p:txBody>
          <a:bodyPr>
            <a:noAutofit/>
          </a:bodyPr>
          <a:lstStyle/>
          <a:p>
            <a:pPr marL="0" indent="0">
              <a:buNone/>
            </a:pPr>
            <a:endParaRPr lang="it-IT" sz="2400" kern="0" dirty="0">
              <a:solidFill>
                <a:srgbClr val="002060"/>
              </a:solidFill>
              <a:ea typeface="Verdana" panose="020B0604030504040204" pitchFamily="34" charset="0"/>
              <a:cs typeface="Tahoma" pitchFamily="34" charset="0"/>
            </a:endParaRPr>
          </a:p>
          <a:p>
            <a:r>
              <a:rPr lang="it-IT" sz="2400" kern="0" dirty="0">
                <a:solidFill>
                  <a:srgbClr val="002060"/>
                </a:solidFill>
                <a:ea typeface="Verdana" panose="020B0604030504040204" pitchFamily="34" charset="0"/>
                <a:cs typeface="Tahoma" pitchFamily="34" charset="0"/>
              </a:rPr>
              <a:t>RORO</a:t>
            </a:r>
          </a:p>
          <a:p>
            <a:r>
              <a:rPr lang="it-IT" sz="2400" kern="0" dirty="0" err="1">
                <a:solidFill>
                  <a:srgbClr val="002060"/>
                </a:solidFill>
                <a:ea typeface="Verdana" panose="020B0604030504040204" pitchFamily="34" charset="0"/>
                <a:cs typeface="Tahoma" pitchFamily="34" charset="0"/>
              </a:rPr>
              <a:t>Lack</a:t>
            </a:r>
            <a:r>
              <a:rPr lang="it-IT" sz="2400" kern="0" dirty="0">
                <a:solidFill>
                  <a:srgbClr val="002060"/>
                </a:solidFill>
                <a:ea typeface="Verdana" panose="020B0604030504040204" pitchFamily="34" charset="0"/>
                <a:cs typeface="Tahoma" pitchFamily="34" charset="0"/>
              </a:rPr>
              <a:t> of </a:t>
            </a:r>
            <a:r>
              <a:rPr lang="it-IT" sz="2400" kern="0" dirty="0" err="1">
                <a:solidFill>
                  <a:srgbClr val="002060"/>
                </a:solidFill>
                <a:ea typeface="Verdana" panose="020B0604030504040204" pitchFamily="34" charset="0"/>
                <a:cs typeface="Tahoma" pitchFamily="34" charset="0"/>
              </a:rPr>
              <a:t>space</a:t>
            </a:r>
            <a:r>
              <a:rPr lang="it-IT" sz="2400" kern="0" dirty="0">
                <a:solidFill>
                  <a:srgbClr val="002060"/>
                </a:solidFill>
                <a:ea typeface="Verdana" panose="020B0604030504040204" pitchFamily="34" charset="0"/>
                <a:cs typeface="Tahoma" pitchFamily="34" charset="0"/>
              </a:rPr>
              <a:t> to park the trailer inside Port</a:t>
            </a:r>
          </a:p>
          <a:p>
            <a:r>
              <a:rPr lang="it-IT" sz="2400" kern="0" dirty="0">
                <a:solidFill>
                  <a:srgbClr val="002060"/>
                </a:solidFill>
                <a:ea typeface="Verdana" panose="020B0604030504040204" pitchFamily="34" charset="0"/>
                <a:cs typeface="Tahoma" pitchFamily="34" charset="0"/>
              </a:rPr>
              <a:t>Congestion on the Port Gate and RORO Terminals</a:t>
            </a:r>
          </a:p>
          <a:p>
            <a:r>
              <a:rPr lang="it-IT" sz="2400" kern="0" dirty="0">
                <a:solidFill>
                  <a:srgbClr val="002060"/>
                </a:solidFill>
                <a:ea typeface="Verdana" panose="020B0604030504040204" pitchFamily="34" charset="0"/>
                <a:cs typeface="Tahoma" pitchFamily="34" charset="0"/>
              </a:rPr>
              <a:t>CONTAINER</a:t>
            </a:r>
          </a:p>
          <a:p>
            <a:r>
              <a:rPr lang="it-IT" sz="2400" kern="0" dirty="0">
                <a:solidFill>
                  <a:srgbClr val="002060"/>
                </a:solidFill>
                <a:ea typeface="Verdana" panose="020B0604030504040204" pitchFamily="34" charset="0"/>
                <a:cs typeface="Tahoma" pitchFamily="34" charset="0"/>
              </a:rPr>
              <a:t>Congestion on the Port Gate and A4 </a:t>
            </a:r>
            <a:endParaRPr lang="it-IT" sz="2400" dirty="0"/>
          </a:p>
        </p:txBody>
      </p:sp>
    </p:spTree>
    <p:extLst>
      <p:ext uri="{BB962C8B-B14F-4D97-AF65-F5344CB8AC3E}">
        <p14:creationId xmlns:p14="http://schemas.microsoft.com/office/powerpoint/2010/main" val="28526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5A6F0-B05E-4D48-B1F6-AF6DD5E19BBB}"/>
              </a:ext>
            </a:extLst>
          </p:cNvPr>
          <p:cNvSpPr>
            <a:spLocks noGrp="1"/>
          </p:cNvSpPr>
          <p:nvPr>
            <p:ph type="title"/>
          </p:nvPr>
        </p:nvSpPr>
        <p:spPr/>
        <p:txBody>
          <a:bodyPr>
            <a:normAutofit fontScale="90000"/>
          </a:bodyPr>
          <a:lstStyle/>
          <a:p>
            <a:r>
              <a:rPr lang="it-IT" dirty="0"/>
              <a:t>Tools: a team to solve a common </a:t>
            </a:r>
            <a:r>
              <a:rPr lang="it-IT" dirty="0" err="1"/>
              <a:t>problem</a:t>
            </a:r>
            <a:endParaRPr lang="it-IT" dirty="0"/>
          </a:p>
        </p:txBody>
      </p:sp>
      <p:sp>
        <p:nvSpPr>
          <p:cNvPr id="3" name="Segnaposto contenuto 2">
            <a:extLst>
              <a:ext uri="{FF2B5EF4-FFF2-40B4-BE49-F238E27FC236}">
                <a16:creationId xmlns:a16="http://schemas.microsoft.com/office/drawing/2014/main" id="{726B3F46-1679-41DA-B756-4DB9123B5BBE}"/>
              </a:ext>
            </a:extLst>
          </p:cNvPr>
          <p:cNvSpPr>
            <a:spLocks noGrp="1"/>
          </p:cNvSpPr>
          <p:nvPr>
            <p:ph idx="1"/>
          </p:nvPr>
        </p:nvSpPr>
        <p:spPr>
          <a:xfrm>
            <a:off x="457200" y="1916832"/>
            <a:ext cx="8229600" cy="3268960"/>
          </a:xfrm>
        </p:spPr>
        <p:txBody>
          <a:bodyPr/>
          <a:lstStyle/>
          <a:p>
            <a:pPr marL="0" indent="0">
              <a:buNone/>
            </a:pPr>
            <a:endParaRPr lang="it-IT" sz="2400" kern="0" dirty="0">
              <a:solidFill>
                <a:srgbClr val="002060"/>
              </a:solidFill>
              <a:ea typeface="Verdana" panose="020B0604030504040204" pitchFamily="34" charset="0"/>
              <a:cs typeface="Tahoma" pitchFamily="34" charset="0"/>
            </a:endParaRPr>
          </a:p>
          <a:p>
            <a:r>
              <a:rPr lang="it-IT" sz="2400" kern="0" dirty="0" err="1">
                <a:solidFill>
                  <a:srgbClr val="002060"/>
                </a:solidFill>
                <a:ea typeface="Verdana" panose="020B0604030504040204" pitchFamily="34" charset="0"/>
                <a:cs typeface="Tahoma" pitchFamily="34" charset="0"/>
              </a:rPr>
              <a:t>Alpeadria</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as</a:t>
            </a:r>
            <a:r>
              <a:rPr lang="it-IT" sz="2400" kern="0" dirty="0">
                <a:solidFill>
                  <a:srgbClr val="002060"/>
                </a:solidFill>
                <a:ea typeface="Verdana" panose="020B0604030504040204" pitchFamily="34" charset="0"/>
                <a:cs typeface="Tahoma" pitchFamily="34" charset="0"/>
              </a:rPr>
              <a:t> MTO</a:t>
            </a:r>
          </a:p>
          <a:p>
            <a:r>
              <a:rPr lang="it-IT" sz="2400" kern="0" dirty="0" err="1">
                <a:solidFill>
                  <a:srgbClr val="002060"/>
                </a:solidFill>
                <a:ea typeface="Verdana" panose="020B0604030504040204" pitchFamily="34" charset="0"/>
                <a:cs typeface="Tahoma" pitchFamily="34" charset="0"/>
              </a:rPr>
              <a:t>Adriafer</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as</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Rail</a:t>
            </a:r>
            <a:r>
              <a:rPr lang="it-IT" sz="2400" kern="0" dirty="0">
                <a:solidFill>
                  <a:srgbClr val="002060"/>
                </a:solidFill>
                <a:ea typeface="Verdana" panose="020B0604030504040204" pitchFamily="34" charset="0"/>
                <a:cs typeface="Tahoma" pitchFamily="34" charset="0"/>
              </a:rPr>
              <a:t> Company and </a:t>
            </a:r>
            <a:r>
              <a:rPr lang="it-IT" sz="2400" kern="0" dirty="0" err="1">
                <a:solidFill>
                  <a:srgbClr val="002060"/>
                </a:solidFill>
                <a:ea typeface="Verdana" panose="020B0604030504040204" pitchFamily="34" charset="0"/>
                <a:cs typeface="Tahoma" pitchFamily="34" charset="0"/>
              </a:rPr>
              <a:t>Shunting</a:t>
            </a:r>
            <a:r>
              <a:rPr lang="it-IT" sz="2400" kern="0" dirty="0">
                <a:solidFill>
                  <a:srgbClr val="002060"/>
                </a:solidFill>
                <a:ea typeface="Verdana" panose="020B0604030504040204" pitchFamily="34" charset="0"/>
                <a:cs typeface="Tahoma" pitchFamily="34" charset="0"/>
              </a:rPr>
              <a:t> operator indide the port</a:t>
            </a:r>
          </a:p>
          <a:p>
            <a:r>
              <a:rPr lang="it-IT" sz="2400" kern="0" dirty="0">
                <a:solidFill>
                  <a:srgbClr val="002060"/>
                </a:solidFill>
                <a:ea typeface="Verdana" panose="020B0604030504040204" pitchFamily="34" charset="0"/>
                <a:cs typeface="Tahoma" pitchFamily="34" charset="0"/>
              </a:rPr>
              <a:t>Interporto di Cervignano </a:t>
            </a:r>
            <a:r>
              <a:rPr lang="it-IT" sz="2400" kern="0" dirty="0" err="1">
                <a:solidFill>
                  <a:srgbClr val="002060"/>
                </a:solidFill>
                <a:ea typeface="Verdana" panose="020B0604030504040204" pitchFamily="34" charset="0"/>
                <a:cs typeface="Tahoma" pitchFamily="34" charset="0"/>
              </a:rPr>
              <a:t>as</a:t>
            </a:r>
            <a:r>
              <a:rPr lang="it-IT" sz="2400" kern="0" dirty="0">
                <a:solidFill>
                  <a:srgbClr val="002060"/>
                </a:solidFill>
                <a:ea typeface="Verdana" panose="020B0604030504040204" pitchFamily="34" charset="0"/>
                <a:cs typeface="Tahoma" pitchFamily="34" charset="0"/>
              </a:rPr>
              <a:t> a </a:t>
            </a:r>
            <a:r>
              <a:rPr lang="it-IT" sz="2400" kern="0" dirty="0" err="1">
                <a:solidFill>
                  <a:srgbClr val="002060"/>
                </a:solidFill>
                <a:ea typeface="Verdana" panose="020B0604030504040204" pitchFamily="34" charset="0"/>
                <a:cs typeface="Tahoma" pitchFamily="34" charset="0"/>
              </a:rPr>
              <a:t>efficient</a:t>
            </a:r>
            <a:r>
              <a:rPr lang="it-IT" sz="2400" kern="0" dirty="0">
                <a:solidFill>
                  <a:srgbClr val="002060"/>
                </a:solidFill>
                <a:ea typeface="Verdana" panose="020B0604030504040204" pitchFamily="34" charset="0"/>
                <a:cs typeface="Tahoma" pitchFamily="34" charset="0"/>
              </a:rPr>
              <a:t> </a:t>
            </a:r>
            <a:r>
              <a:rPr lang="it-IT" sz="2400" kern="0" dirty="0" err="1">
                <a:solidFill>
                  <a:srgbClr val="002060"/>
                </a:solidFill>
                <a:ea typeface="Verdana" panose="020B0604030504040204" pitchFamily="34" charset="0"/>
                <a:cs typeface="Tahoma" pitchFamily="34" charset="0"/>
              </a:rPr>
              <a:t>rail</a:t>
            </a:r>
            <a:r>
              <a:rPr lang="it-IT" sz="2400" kern="0" dirty="0">
                <a:solidFill>
                  <a:srgbClr val="002060"/>
                </a:solidFill>
                <a:ea typeface="Verdana" panose="020B0604030504040204" pitchFamily="34" charset="0"/>
                <a:cs typeface="Tahoma" pitchFamily="34" charset="0"/>
              </a:rPr>
              <a:t> terminal</a:t>
            </a:r>
          </a:p>
          <a:p>
            <a:r>
              <a:rPr lang="it-IT" sz="2400" kern="0" dirty="0">
                <a:solidFill>
                  <a:srgbClr val="002060"/>
                </a:solidFill>
                <a:ea typeface="Verdana" panose="020B0604030504040204" pitchFamily="34" charset="0"/>
                <a:cs typeface="Tahoma" pitchFamily="34" charset="0"/>
              </a:rPr>
              <a:t>Interporto di Trieste </a:t>
            </a:r>
            <a:r>
              <a:rPr lang="it-IT" sz="2400" kern="0" dirty="0" err="1">
                <a:solidFill>
                  <a:srgbClr val="002060"/>
                </a:solidFill>
                <a:ea typeface="Verdana" panose="020B0604030504040204" pitchFamily="34" charset="0"/>
                <a:cs typeface="Tahoma" pitchFamily="34" charset="0"/>
              </a:rPr>
              <a:t>as</a:t>
            </a:r>
            <a:r>
              <a:rPr lang="it-IT" sz="2400" kern="0" dirty="0">
                <a:solidFill>
                  <a:srgbClr val="002060"/>
                </a:solidFill>
                <a:ea typeface="Verdana" panose="020B0604030504040204" pitchFamily="34" charset="0"/>
                <a:cs typeface="Tahoma" pitchFamily="34" charset="0"/>
              </a:rPr>
              <a:t> a coordinator</a:t>
            </a:r>
            <a:endParaRPr lang="it-IT" dirty="0"/>
          </a:p>
        </p:txBody>
      </p:sp>
    </p:spTree>
    <p:extLst>
      <p:ext uri="{BB962C8B-B14F-4D97-AF65-F5344CB8AC3E}">
        <p14:creationId xmlns:p14="http://schemas.microsoft.com/office/powerpoint/2010/main" val="93988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5C96300-14AE-4B75-B230-A0A88FBAE0F2}"/>
              </a:ext>
            </a:extLst>
          </p:cNvPr>
          <p:cNvSpPr/>
          <p:nvPr/>
        </p:nvSpPr>
        <p:spPr>
          <a:xfrm>
            <a:off x="0" y="1578619"/>
            <a:ext cx="9144001" cy="3641738"/>
          </a:xfrm>
          <a:prstGeom prst="rect">
            <a:avLst/>
          </a:prstGeom>
          <a:solidFill>
            <a:srgbClr val="8CC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30" name="Picture 2"/>
          <p:cNvPicPr>
            <a:picLocks noChangeAspect="1"/>
          </p:cNvPicPr>
          <p:nvPr/>
        </p:nvPicPr>
        <p:blipFill>
          <a:blip r:embed="rId2">
            <a:alphaModFix amt="75000"/>
          </a:blip>
          <a:srcRect/>
          <a:stretch>
            <a:fillRect/>
          </a:stretch>
        </p:blipFill>
        <p:spPr>
          <a:xfrm>
            <a:off x="3210874" y="1009243"/>
            <a:ext cx="5926060" cy="4635062"/>
          </a:xfrm>
          <a:prstGeom prst="rect">
            <a:avLst/>
          </a:prstGeom>
        </p:spPr>
      </p:pic>
      <p:pic>
        <p:nvPicPr>
          <p:cNvPr id="31" name="Picture 3"/>
          <p:cNvPicPr>
            <a:picLocks noChangeAspect="1"/>
          </p:cNvPicPr>
          <p:nvPr/>
        </p:nvPicPr>
        <p:blipFill>
          <a:blip r:embed="rId3">
            <a:clrChange>
              <a:clrFrom>
                <a:srgbClr val="666443"/>
              </a:clrFrom>
              <a:clrTo>
                <a:srgbClr val="666443">
                  <a:alpha val="0"/>
                </a:srgbClr>
              </a:clrTo>
            </a:clrChange>
            <a:lum bright="100000" contrast="-70000"/>
          </a:blip>
          <a:srcRect l="8612" t="-1123" r="8463" b="931"/>
          <a:stretch>
            <a:fillRect/>
          </a:stretch>
        </p:blipFill>
        <p:spPr>
          <a:xfrm rot="17938962">
            <a:off x="849370" y="2251340"/>
            <a:ext cx="5375993" cy="1892408"/>
          </a:xfrm>
          <a:prstGeom prst="rect">
            <a:avLst/>
          </a:prstGeom>
        </p:spPr>
      </p:pic>
      <p:pic>
        <p:nvPicPr>
          <p:cNvPr id="6" name="Picture 6" descr="Logistica, Servizi Intermodali, Trasporto Combinato - Alpe Adria">
            <a:extLst>
              <a:ext uri="{FF2B5EF4-FFF2-40B4-BE49-F238E27FC236}">
                <a16:creationId xmlns:a16="http://schemas.microsoft.com/office/drawing/2014/main" id="{EDB75062-3A7B-40D6-BB20-A170782BEB8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45721" y="1313363"/>
            <a:ext cx="1747261" cy="6202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9FECD37F-4082-43F3-AB8A-E2812785D456}"/>
              </a:ext>
            </a:extLst>
          </p:cNvPr>
          <p:cNvPicPr>
            <a:picLocks noChangeAspect="1"/>
          </p:cNvPicPr>
          <p:nvPr/>
        </p:nvPicPr>
        <p:blipFill>
          <a:blip r:embed="rId5"/>
          <a:stretch>
            <a:fillRect/>
          </a:stretch>
        </p:blipFill>
        <p:spPr>
          <a:xfrm>
            <a:off x="3155751" y="2166852"/>
            <a:ext cx="1643806" cy="686799"/>
          </a:xfrm>
          <a:prstGeom prst="rect">
            <a:avLst/>
          </a:prstGeom>
          <a:ln>
            <a:noFill/>
          </a:ln>
        </p:spPr>
      </p:pic>
      <p:pic>
        <p:nvPicPr>
          <p:cNvPr id="8" name="Picture 2" descr="Risultato immagini per interporto di cervignano">
            <a:extLst>
              <a:ext uri="{FF2B5EF4-FFF2-40B4-BE49-F238E27FC236}">
                <a16:creationId xmlns:a16="http://schemas.microsoft.com/office/drawing/2014/main" id="{6A4C9149-CB1A-4F2F-83FF-8465DDEE2AF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74140" y="3025656"/>
            <a:ext cx="1101047" cy="11010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descr="Risultato immagini per interporto di cervignano">
            <a:extLst>
              <a:ext uri="{FF2B5EF4-FFF2-40B4-BE49-F238E27FC236}">
                <a16:creationId xmlns:a16="http://schemas.microsoft.com/office/drawing/2014/main" id="{FF10BE7E-A84E-49DD-A634-C8B2DECD88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329277" y="4253778"/>
            <a:ext cx="670576" cy="8313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539389E4-77B0-4E34-8D99-7CF3602AC41E}"/>
              </a:ext>
            </a:extLst>
          </p:cNvPr>
          <p:cNvSpPr/>
          <p:nvPr/>
        </p:nvSpPr>
        <p:spPr>
          <a:xfrm rot="1791531">
            <a:off x="4482758" y="722111"/>
            <a:ext cx="283890" cy="52385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pSp>
        <p:nvGrpSpPr>
          <p:cNvPr id="12" name="Group 3">
            <a:extLst>
              <a:ext uri="{FF2B5EF4-FFF2-40B4-BE49-F238E27FC236}">
                <a16:creationId xmlns:a16="http://schemas.microsoft.com/office/drawing/2014/main" id="{774F9CF8-FAB8-4062-8D20-5202B001047A}"/>
              </a:ext>
            </a:extLst>
          </p:cNvPr>
          <p:cNvGrpSpPr/>
          <p:nvPr/>
        </p:nvGrpSpPr>
        <p:grpSpPr>
          <a:xfrm>
            <a:off x="71710" y="1834991"/>
            <a:ext cx="2522018" cy="864734"/>
            <a:chOff x="300343" y="-72874"/>
            <a:chExt cx="4961852" cy="1267351"/>
          </a:xfrm>
        </p:grpSpPr>
        <p:sp>
          <p:nvSpPr>
            <p:cNvPr id="13" name="Freeform 4">
              <a:extLst>
                <a:ext uri="{FF2B5EF4-FFF2-40B4-BE49-F238E27FC236}">
                  <a16:creationId xmlns:a16="http://schemas.microsoft.com/office/drawing/2014/main" id="{2DAADB32-CC57-469D-8FFB-73A27529A11D}"/>
                </a:ext>
              </a:extLst>
            </p:cNvPr>
            <p:cNvSpPr/>
            <p:nvPr/>
          </p:nvSpPr>
          <p:spPr>
            <a:xfrm>
              <a:off x="300343" y="-72874"/>
              <a:ext cx="4961852" cy="1267351"/>
            </a:xfrm>
            <a:custGeom>
              <a:avLst/>
              <a:gdLst/>
              <a:ahLst/>
              <a:cxnLst/>
              <a:rect l="l" t="t" r="r" b="b"/>
              <a:pathLst>
                <a:path w="4961852" h="1267351">
                  <a:moveTo>
                    <a:pt x="0" y="0"/>
                  </a:moveTo>
                  <a:lnTo>
                    <a:pt x="4961852" y="0"/>
                  </a:lnTo>
                  <a:lnTo>
                    <a:pt x="4961852" y="1267351"/>
                  </a:lnTo>
                  <a:lnTo>
                    <a:pt x="0" y="1267351"/>
                  </a:lnTo>
                  <a:close/>
                </a:path>
              </a:pathLst>
            </a:custGeom>
            <a:solidFill>
              <a:srgbClr val="044A3A"/>
            </a:solidFill>
          </p:spPr>
          <p:txBody>
            <a:bodyPr/>
            <a:lstStyle/>
            <a:p>
              <a:endParaRPr lang="it-IT" sz="1350" dirty="0"/>
            </a:p>
          </p:txBody>
        </p:sp>
      </p:grpSp>
      <p:sp>
        <p:nvSpPr>
          <p:cNvPr id="32" name="CasellaDiTesto 31"/>
          <p:cNvSpPr txBox="1"/>
          <p:nvPr/>
        </p:nvSpPr>
        <p:spPr>
          <a:xfrm>
            <a:off x="142546" y="1933573"/>
            <a:ext cx="2522018" cy="738664"/>
          </a:xfrm>
          <a:prstGeom prst="rect">
            <a:avLst/>
          </a:prstGeom>
          <a:noFill/>
        </p:spPr>
        <p:txBody>
          <a:bodyPr wrap="square" rtlCol="0">
            <a:spAutoFit/>
          </a:bodyPr>
          <a:lstStyle/>
          <a:p>
            <a:r>
              <a:rPr lang="it-IT" sz="2100" b="1" dirty="0">
                <a:solidFill>
                  <a:schemeClr val="bg1"/>
                </a:solidFill>
                <a:latin typeface="Halant Medium" panose="020B0604020202020204" charset="0"/>
                <a:cs typeface="Halant Medium" panose="020B0604020202020204" charset="0"/>
              </a:rPr>
              <a:t>Extended </a:t>
            </a:r>
            <a:r>
              <a:rPr lang="it-IT" sz="2100" b="1" dirty="0" err="1">
                <a:solidFill>
                  <a:schemeClr val="bg1"/>
                </a:solidFill>
                <a:latin typeface="Halant Medium" panose="020B0604020202020204" charset="0"/>
                <a:cs typeface="Halant Medium" panose="020B0604020202020204" charset="0"/>
              </a:rPr>
              <a:t>quay</a:t>
            </a:r>
            <a:r>
              <a:rPr lang="it-IT" sz="2100" b="1" dirty="0">
                <a:solidFill>
                  <a:schemeClr val="bg1"/>
                </a:solidFill>
                <a:latin typeface="Halant Medium" panose="020B0604020202020204" charset="0"/>
                <a:cs typeface="Halant Medium" panose="020B0604020202020204" charset="0"/>
              </a:rPr>
              <a:t> of Cervignano </a:t>
            </a:r>
          </a:p>
        </p:txBody>
      </p:sp>
      <p:sp>
        <p:nvSpPr>
          <p:cNvPr id="4" name="Rettangolo 3">
            <a:extLst>
              <a:ext uri="{FF2B5EF4-FFF2-40B4-BE49-F238E27FC236}">
                <a16:creationId xmlns:a16="http://schemas.microsoft.com/office/drawing/2014/main" id="{7FF509FA-F74B-4A81-BEDE-400C507C443F}"/>
              </a:ext>
            </a:extLst>
          </p:cNvPr>
          <p:cNvSpPr/>
          <p:nvPr/>
        </p:nvSpPr>
        <p:spPr>
          <a:xfrm>
            <a:off x="-7405" y="763517"/>
            <a:ext cx="2257669" cy="992579"/>
          </a:xfrm>
          <a:prstGeom prst="rect">
            <a:avLst/>
          </a:prstGeom>
          <a:noFill/>
        </p:spPr>
        <p:txBody>
          <a:bodyPr wrap="none" lIns="68580" tIns="34290" rIns="68580" bIns="34290">
            <a:spAutoFit/>
          </a:bodyPr>
          <a:lstStyle/>
          <a:p>
            <a:pPr algn="ctr"/>
            <a:r>
              <a:rPr lang="it-IT" sz="6000" b="1" dirty="0">
                <a:ln w="12700">
                  <a:solidFill>
                    <a:schemeClr val="accent5"/>
                  </a:solidFill>
                  <a:prstDash val="solid"/>
                </a:ln>
                <a:pattFill prst="ltDnDiag">
                  <a:fgClr>
                    <a:schemeClr val="accent5">
                      <a:lumMod val="60000"/>
                      <a:lumOff val="40000"/>
                    </a:schemeClr>
                  </a:fgClr>
                  <a:bgClr>
                    <a:schemeClr val="bg1"/>
                  </a:bgClr>
                </a:pattFill>
              </a:rPr>
              <a:t>DRAFT</a:t>
            </a:r>
          </a:p>
        </p:txBody>
      </p:sp>
    </p:spTree>
    <p:extLst>
      <p:ext uri="{BB962C8B-B14F-4D97-AF65-F5344CB8AC3E}">
        <p14:creationId xmlns:p14="http://schemas.microsoft.com/office/powerpoint/2010/main" val="91505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65612-86AC-480E-BDB0-638F977CFCD0}"/>
              </a:ext>
            </a:extLst>
          </p:cNvPr>
          <p:cNvSpPr>
            <a:spLocks noGrp="1"/>
          </p:cNvSpPr>
          <p:nvPr>
            <p:ph type="title"/>
          </p:nvPr>
        </p:nvSpPr>
        <p:spPr/>
        <p:txBody>
          <a:bodyPr>
            <a:normAutofit fontScale="90000"/>
          </a:bodyPr>
          <a:lstStyle/>
          <a:p>
            <a:r>
              <a:rPr lang="it-IT" dirty="0"/>
              <a:t>Mission, Strategic Vision and Actions</a:t>
            </a:r>
          </a:p>
        </p:txBody>
      </p:sp>
      <p:sp>
        <p:nvSpPr>
          <p:cNvPr id="4" name="CasellaDiTesto 12">
            <a:extLst>
              <a:ext uri="{FF2B5EF4-FFF2-40B4-BE49-F238E27FC236}">
                <a16:creationId xmlns:a16="http://schemas.microsoft.com/office/drawing/2014/main" id="{1E784A24-FD5C-4D02-9878-9591C422D764}"/>
              </a:ext>
            </a:extLst>
          </p:cNvPr>
          <p:cNvSpPr txBox="1">
            <a:spLocks noChangeArrowheads="1"/>
          </p:cNvSpPr>
          <p:nvPr/>
        </p:nvSpPr>
        <p:spPr bwMode="auto">
          <a:xfrm>
            <a:off x="321128" y="899576"/>
            <a:ext cx="8496000" cy="3778214"/>
          </a:xfrm>
          <a:prstGeom prst="rect">
            <a:avLst/>
          </a:prstGeom>
          <a:noFill/>
          <a:ln w="9525">
            <a:noFill/>
            <a:miter lim="800000"/>
            <a:headEnd/>
            <a:tailEnd/>
          </a:ln>
        </p:spPr>
        <p:txBody>
          <a:bodyPr wrap="square">
            <a:spAutoFit/>
          </a:bodyPr>
          <a:lstStyle/>
          <a:p>
            <a:pPr marL="114300" algn="just">
              <a:lnSpc>
                <a:spcPts val="1500"/>
              </a:lnSpc>
              <a:spcBef>
                <a:spcPts val="600"/>
              </a:spcBef>
              <a:spcAft>
                <a:spcPts val="600"/>
              </a:spcAft>
              <a:defRPr/>
            </a:pPr>
            <a:r>
              <a:rPr lang="it-IT" sz="1200" b="1" kern="0" dirty="0">
                <a:solidFill>
                  <a:srgbClr val="00B0F0"/>
                </a:solidFill>
                <a:ea typeface="Verdana" panose="020B0604030504040204" pitchFamily="34" charset="0"/>
                <a:cs typeface="Tahoma" pitchFamily="34" charset="0"/>
              </a:rPr>
              <a:t>MISSION</a:t>
            </a:r>
          </a:p>
          <a:p>
            <a:pPr marL="114300" algn="just">
              <a:lnSpc>
                <a:spcPts val="1500"/>
              </a:lnSpc>
              <a:spcBef>
                <a:spcPts val="600"/>
              </a:spcBef>
              <a:spcAft>
                <a:spcPts val="600"/>
              </a:spcAft>
              <a:defRPr/>
            </a:pPr>
            <a:r>
              <a:rPr lang="it-IT" sz="1200" kern="0" dirty="0">
                <a:solidFill>
                  <a:srgbClr val="002060"/>
                </a:solidFill>
                <a:ea typeface="Verdana" panose="020B0604030504040204" pitchFamily="34" charset="0"/>
                <a:cs typeface="Tahoma" pitchFamily="34" charset="0"/>
              </a:rPr>
              <a:t>Building a </a:t>
            </a:r>
            <a:r>
              <a:rPr lang="it-IT" sz="1200" kern="0" dirty="0" err="1">
                <a:solidFill>
                  <a:srgbClr val="002060"/>
                </a:solidFill>
                <a:ea typeface="Verdana" panose="020B0604030504040204" pitchFamily="34" charset="0"/>
                <a:cs typeface="Tahoma" pitchFamily="34" charset="0"/>
              </a:rPr>
              <a:t>Regional</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Logistic</a:t>
            </a:r>
            <a:r>
              <a:rPr lang="it-IT" sz="1200" kern="0" dirty="0">
                <a:solidFill>
                  <a:srgbClr val="002060"/>
                </a:solidFill>
                <a:ea typeface="Verdana" panose="020B0604030504040204" pitchFamily="34" charset="0"/>
                <a:cs typeface="Tahoma" pitchFamily="34" charset="0"/>
              </a:rPr>
              <a:t> Platform </a:t>
            </a:r>
            <a:r>
              <a:rPr lang="it-IT" sz="1200" kern="0" dirty="0" err="1">
                <a:solidFill>
                  <a:srgbClr val="002060"/>
                </a:solidFill>
                <a:ea typeface="Verdana" panose="020B0604030504040204" pitchFamily="34" charset="0"/>
                <a:cs typeface="Tahoma" pitchFamily="34" charset="0"/>
              </a:rPr>
              <a:t>integrated</a:t>
            </a:r>
            <a:r>
              <a:rPr lang="it-IT" sz="1200" kern="0" dirty="0">
                <a:solidFill>
                  <a:srgbClr val="002060"/>
                </a:solidFill>
                <a:ea typeface="Verdana" panose="020B0604030504040204" pitchFamily="34" charset="0"/>
                <a:cs typeface="Tahoma" pitchFamily="34" charset="0"/>
              </a:rPr>
              <a:t> in </a:t>
            </a:r>
            <a:r>
              <a:rPr lang="it-IT" sz="1200" kern="0" dirty="0" err="1">
                <a:solidFill>
                  <a:srgbClr val="002060"/>
                </a:solidFill>
                <a:ea typeface="Verdana" panose="020B0604030504040204" pitchFamily="34" charset="0"/>
                <a:cs typeface="Tahoma" pitchFamily="34" charset="0"/>
              </a:rPr>
              <a:t>order</a:t>
            </a:r>
            <a:r>
              <a:rPr lang="it-IT" sz="1200" kern="0" dirty="0">
                <a:solidFill>
                  <a:srgbClr val="002060"/>
                </a:solidFill>
                <a:ea typeface="Verdana" panose="020B0604030504040204" pitchFamily="34" charset="0"/>
                <a:cs typeface="Tahoma" pitchFamily="34" charset="0"/>
              </a:rPr>
              <a:t> to </a:t>
            </a:r>
            <a:r>
              <a:rPr lang="it-IT" sz="1200" kern="0" dirty="0" err="1">
                <a:solidFill>
                  <a:srgbClr val="002060"/>
                </a:solidFill>
                <a:ea typeface="Verdana" panose="020B0604030504040204" pitchFamily="34" charset="0"/>
                <a:cs typeface="Tahoma" pitchFamily="34" charset="0"/>
              </a:rPr>
              <a:t>promote</a:t>
            </a:r>
            <a:r>
              <a:rPr lang="it-IT" sz="1200" kern="0" dirty="0">
                <a:solidFill>
                  <a:srgbClr val="002060"/>
                </a:solidFill>
                <a:ea typeface="Verdana" panose="020B0604030504040204" pitchFamily="34" charset="0"/>
                <a:cs typeface="Tahoma" pitchFamily="34" charset="0"/>
              </a:rPr>
              <a:t> a </a:t>
            </a:r>
            <a:r>
              <a:rPr lang="it-IT" sz="1200" kern="0" dirty="0" err="1">
                <a:solidFill>
                  <a:srgbClr val="002060"/>
                </a:solidFill>
                <a:ea typeface="Verdana" panose="020B0604030504040204" pitchFamily="34" charset="0"/>
                <a:cs typeface="Tahoma" pitchFamily="34" charset="0"/>
              </a:rPr>
              <a:t>unic</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infrastructure</a:t>
            </a:r>
            <a:r>
              <a:rPr lang="it-IT" sz="1200" kern="0" dirty="0">
                <a:solidFill>
                  <a:srgbClr val="002060"/>
                </a:solidFill>
                <a:ea typeface="Verdana" panose="020B0604030504040204" pitchFamily="34" charset="0"/>
                <a:cs typeface="Tahoma" pitchFamily="34" charset="0"/>
              </a:rPr>
              <a:t> for </a:t>
            </a:r>
            <a:r>
              <a:rPr lang="it-IT" sz="1200" kern="0" dirty="0" err="1">
                <a:solidFill>
                  <a:srgbClr val="002060"/>
                </a:solidFill>
                <a:ea typeface="Verdana" panose="020B0604030504040204" pitchFamily="34" charset="0"/>
                <a:cs typeface="Tahoma" pitchFamily="34" charset="0"/>
              </a:rPr>
              <a:t>Italian</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European</a:t>
            </a:r>
            <a:r>
              <a:rPr lang="it-IT" sz="1200" kern="0" dirty="0">
                <a:solidFill>
                  <a:srgbClr val="002060"/>
                </a:solidFill>
                <a:ea typeface="Verdana" panose="020B0604030504040204" pitchFamily="34" charset="0"/>
                <a:cs typeface="Tahoma" pitchFamily="34" charset="0"/>
              </a:rPr>
              <a:t> and </a:t>
            </a:r>
            <a:r>
              <a:rPr lang="it-IT" sz="1200" kern="0" dirty="0" err="1">
                <a:solidFill>
                  <a:srgbClr val="002060"/>
                </a:solidFill>
                <a:ea typeface="Verdana" panose="020B0604030504040204" pitchFamily="34" charset="0"/>
                <a:cs typeface="Tahoma" pitchFamily="34" charset="0"/>
              </a:rPr>
              <a:t>third</a:t>
            </a:r>
            <a:r>
              <a:rPr lang="it-IT" sz="1200" kern="0" dirty="0">
                <a:solidFill>
                  <a:srgbClr val="002060"/>
                </a:solidFill>
                <a:ea typeface="Verdana" panose="020B0604030504040204" pitchFamily="34" charset="0"/>
                <a:cs typeface="Tahoma" pitchFamily="34" charset="0"/>
              </a:rPr>
              <a:t> countries </a:t>
            </a:r>
            <a:r>
              <a:rPr lang="it-IT" sz="1200" kern="0" dirty="0" err="1">
                <a:solidFill>
                  <a:srgbClr val="002060"/>
                </a:solidFill>
                <a:ea typeface="Verdana" panose="020B0604030504040204" pitchFamily="34" charset="0"/>
                <a:cs typeface="Tahoma" pitchFamily="34" charset="0"/>
              </a:rPr>
              <a:t>investors</a:t>
            </a:r>
            <a:r>
              <a:rPr lang="it-IT" sz="1200" kern="0" dirty="0">
                <a:solidFill>
                  <a:srgbClr val="002060"/>
                </a:solidFill>
                <a:ea typeface="Verdana" panose="020B0604030504040204" pitchFamily="34" charset="0"/>
                <a:cs typeface="Tahoma" pitchFamily="34" charset="0"/>
              </a:rPr>
              <a:t> and </a:t>
            </a:r>
            <a:r>
              <a:rPr lang="it-IT" sz="1200" kern="0" dirty="0" err="1">
                <a:solidFill>
                  <a:srgbClr val="002060"/>
                </a:solidFill>
                <a:ea typeface="Verdana" panose="020B0604030504040204" pitchFamily="34" charset="0"/>
                <a:cs typeface="Tahoma" pitchFamily="34" charset="0"/>
              </a:rPr>
              <a:t>operators</a:t>
            </a:r>
            <a:r>
              <a:rPr lang="it-IT" sz="1200" kern="0" dirty="0">
                <a:solidFill>
                  <a:srgbClr val="002060"/>
                </a:solidFill>
                <a:ea typeface="Verdana" panose="020B0604030504040204" pitchFamily="34" charset="0"/>
                <a:cs typeface="Tahoma" pitchFamily="34" charset="0"/>
              </a:rPr>
              <a:t>. </a:t>
            </a:r>
          </a:p>
          <a:p>
            <a:pPr marL="114300" algn="just">
              <a:lnSpc>
                <a:spcPts val="1500"/>
              </a:lnSpc>
              <a:spcBef>
                <a:spcPts val="600"/>
              </a:spcBef>
              <a:spcAft>
                <a:spcPts val="600"/>
              </a:spcAft>
              <a:defRPr/>
            </a:pPr>
            <a:endParaRPr lang="it-IT" sz="1200" kern="0" dirty="0">
              <a:solidFill>
                <a:srgbClr val="002060"/>
              </a:solidFill>
              <a:ea typeface="Verdana" panose="020B0604030504040204" pitchFamily="34" charset="0"/>
              <a:cs typeface="Tahoma" pitchFamily="34" charset="0"/>
            </a:endParaRPr>
          </a:p>
          <a:p>
            <a:pPr marL="114300" algn="just">
              <a:lnSpc>
                <a:spcPts val="1500"/>
              </a:lnSpc>
              <a:spcBef>
                <a:spcPts val="600"/>
              </a:spcBef>
              <a:spcAft>
                <a:spcPts val="600"/>
              </a:spcAft>
              <a:defRPr/>
            </a:pPr>
            <a:r>
              <a:rPr lang="it-IT" sz="1200" b="1" kern="0" dirty="0">
                <a:solidFill>
                  <a:srgbClr val="00B0F0"/>
                </a:solidFill>
                <a:ea typeface="Verdana" panose="020B0604030504040204" pitchFamily="34" charset="0"/>
                <a:cs typeface="Tahoma" pitchFamily="34" charset="0"/>
              </a:rPr>
              <a:t>STRATEGIC VISION</a:t>
            </a:r>
          </a:p>
          <a:p>
            <a:pPr marL="114300" algn="just">
              <a:lnSpc>
                <a:spcPts val="1500"/>
              </a:lnSpc>
              <a:spcBef>
                <a:spcPts val="600"/>
              </a:spcBef>
              <a:spcAft>
                <a:spcPts val="600"/>
              </a:spcAft>
              <a:defRPr/>
            </a:pPr>
            <a:r>
              <a:rPr lang="it-IT" sz="1200" kern="0" dirty="0" err="1">
                <a:solidFill>
                  <a:srgbClr val="002060"/>
                </a:solidFill>
                <a:ea typeface="Verdana" panose="020B0604030504040204" pitchFamily="34" charset="0"/>
                <a:cs typeface="Tahoma" pitchFamily="34" charset="0"/>
              </a:rPr>
              <a:t>We</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offer</a:t>
            </a:r>
            <a:r>
              <a:rPr lang="it-IT" sz="1200" kern="0" dirty="0">
                <a:solidFill>
                  <a:srgbClr val="002060"/>
                </a:solidFill>
                <a:ea typeface="Verdana" panose="020B0604030504040204" pitchFamily="34" charset="0"/>
                <a:cs typeface="Tahoma" pitchFamily="34" charset="0"/>
              </a:rPr>
              <a:t> to the international market a System </a:t>
            </a:r>
            <a:r>
              <a:rPr lang="it-IT" sz="1200" kern="0" dirty="0" err="1">
                <a:solidFill>
                  <a:srgbClr val="002060"/>
                </a:solidFill>
                <a:ea typeface="Verdana" panose="020B0604030504040204" pitchFamily="34" charset="0"/>
                <a:cs typeface="Tahoma" pitchFamily="34" charset="0"/>
              </a:rPr>
              <a:t>managing</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maily</a:t>
            </a:r>
            <a:r>
              <a:rPr lang="it-IT" sz="1200" kern="0" dirty="0">
                <a:solidFill>
                  <a:srgbClr val="002060"/>
                </a:solidFill>
                <a:ea typeface="Verdana" panose="020B0604030504040204" pitchFamily="34" charset="0"/>
                <a:cs typeface="Tahoma" pitchFamily="34" charset="0"/>
              </a:rPr>
              <a:t> dry ports </a:t>
            </a:r>
            <a:r>
              <a:rPr lang="it-IT" sz="1200" kern="0" dirty="0" err="1">
                <a:solidFill>
                  <a:srgbClr val="002060"/>
                </a:solidFill>
                <a:ea typeface="Verdana" panose="020B0604030504040204" pitchFamily="34" charset="0"/>
                <a:cs typeface="Tahoma" pitchFamily="34" charset="0"/>
              </a:rPr>
              <a:t>but</a:t>
            </a:r>
            <a:r>
              <a:rPr lang="it-IT" sz="1200" kern="0" dirty="0">
                <a:solidFill>
                  <a:srgbClr val="002060"/>
                </a:solidFill>
                <a:ea typeface="Verdana" panose="020B0604030504040204" pitchFamily="34" charset="0"/>
                <a:cs typeface="Tahoma" pitchFamily="34" charset="0"/>
              </a:rPr>
              <a:t>, with a </a:t>
            </a:r>
            <a:r>
              <a:rPr lang="it-IT" sz="1200" kern="0" dirty="0" err="1">
                <a:solidFill>
                  <a:srgbClr val="002060"/>
                </a:solidFill>
                <a:ea typeface="Verdana" panose="020B0604030504040204" pitchFamily="34" charset="0"/>
                <a:cs typeface="Tahoma" pitchFamily="34" charset="0"/>
              </a:rPr>
              <a:t>direct</a:t>
            </a:r>
            <a:r>
              <a:rPr lang="it-IT" sz="1200" kern="0" dirty="0">
                <a:solidFill>
                  <a:srgbClr val="002060"/>
                </a:solidFill>
                <a:ea typeface="Verdana" panose="020B0604030504040204" pitchFamily="34" charset="0"/>
                <a:cs typeface="Tahoma" pitchFamily="34" charset="0"/>
              </a:rPr>
              <a:t> connection with the Port Autority and </a:t>
            </a:r>
            <a:r>
              <a:rPr lang="it-IT" sz="1200" kern="0" dirty="0" err="1">
                <a:solidFill>
                  <a:srgbClr val="002060"/>
                </a:solidFill>
                <a:ea typeface="Verdana" panose="020B0604030504040204" pitchFamily="34" charset="0"/>
                <a:cs typeface="Tahoma" pitchFamily="34" charset="0"/>
              </a:rPr>
              <a:t>all</a:t>
            </a:r>
            <a:r>
              <a:rPr lang="it-IT" sz="1200" kern="0" dirty="0">
                <a:solidFill>
                  <a:srgbClr val="002060"/>
                </a:solidFill>
                <a:ea typeface="Verdana" panose="020B0604030504040204" pitchFamily="34" charset="0"/>
                <a:cs typeface="Tahoma" pitchFamily="34" charset="0"/>
              </a:rPr>
              <a:t> the </a:t>
            </a:r>
            <a:r>
              <a:rPr lang="it-IT" sz="1200" kern="0" dirty="0" err="1">
                <a:solidFill>
                  <a:srgbClr val="002060"/>
                </a:solidFill>
                <a:ea typeface="Verdana" panose="020B0604030504040204" pitchFamily="34" charset="0"/>
                <a:cs typeface="Tahoma" pitchFamily="34" charset="0"/>
              </a:rPr>
              <a:t>actors</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involved</a:t>
            </a:r>
            <a:r>
              <a:rPr lang="it-IT" sz="1200" kern="0" dirty="0">
                <a:solidFill>
                  <a:srgbClr val="002060"/>
                </a:solidFill>
                <a:ea typeface="Verdana" panose="020B0604030504040204" pitchFamily="34" charset="0"/>
                <a:cs typeface="Tahoma" pitchFamily="34" charset="0"/>
              </a:rPr>
              <a:t>.</a:t>
            </a:r>
          </a:p>
          <a:p>
            <a:pPr marL="114300" algn="just">
              <a:lnSpc>
                <a:spcPts val="1500"/>
              </a:lnSpc>
              <a:spcBef>
                <a:spcPts val="600"/>
              </a:spcBef>
              <a:spcAft>
                <a:spcPts val="600"/>
              </a:spcAft>
              <a:defRPr/>
            </a:pPr>
            <a:endParaRPr lang="it-IT" sz="1200" kern="0" dirty="0">
              <a:solidFill>
                <a:srgbClr val="002060"/>
              </a:solidFill>
              <a:ea typeface="Verdana" panose="020B0604030504040204" pitchFamily="34" charset="0"/>
              <a:cs typeface="Tahoma" pitchFamily="34" charset="0"/>
            </a:endParaRPr>
          </a:p>
          <a:p>
            <a:pPr marL="114300" algn="just">
              <a:lnSpc>
                <a:spcPts val="1500"/>
              </a:lnSpc>
              <a:spcBef>
                <a:spcPts val="600"/>
              </a:spcBef>
              <a:spcAft>
                <a:spcPts val="600"/>
              </a:spcAft>
              <a:defRPr/>
            </a:pPr>
            <a:r>
              <a:rPr lang="it-IT" sz="1200" b="1" kern="0" dirty="0">
                <a:solidFill>
                  <a:srgbClr val="00B0F0"/>
                </a:solidFill>
                <a:ea typeface="Verdana" panose="020B0604030504040204" pitchFamily="34" charset="0"/>
                <a:cs typeface="Tahoma" pitchFamily="34" charset="0"/>
              </a:rPr>
              <a:t>ACTIONS</a:t>
            </a:r>
          </a:p>
          <a:p>
            <a:pPr marL="285750" indent="-171450" algn="just">
              <a:lnSpc>
                <a:spcPts val="1500"/>
              </a:lnSpc>
              <a:spcBef>
                <a:spcPts val="600"/>
              </a:spcBef>
              <a:spcAft>
                <a:spcPts val="600"/>
              </a:spcAft>
              <a:buFont typeface="Arial" panose="020B0604020202020204" pitchFamily="34" charset="0"/>
              <a:buChar char="•"/>
              <a:defRPr/>
            </a:pPr>
            <a:r>
              <a:rPr lang="it-IT" sz="1200" kern="0" dirty="0" err="1">
                <a:solidFill>
                  <a:srgbClr val="002060"/>
                </a:solidFill>
                <a:ea typeface="Verdana" panose="020B0604030504040204" pitchFamily="34" charset="0"/>
                <a:cs typeface="Tahoma" pitchFamily="34" charset="0"/>
              </a:rPr>
              <a:t>Strenghtening</a:t>
            </a:r>
            <a:r>
              <a:rPr lang="it-IT" sz="1200" kern="0" dirty="0">
                <a:solidFill>
                  <a:srgbClr val="002060"/>
                </a:solidFill>
                <a:ea typeface="Verdana" panose="020B0604030504040204" pitchFamily="34" charset="0"/>
                <a:cs typeface="Tahoma" pitchFamily="34" charset="0"/>
              </a:rPr>
              <a:t> of the </a:t>
            </a:r>
            <a:r>
              <a:rPr lang="it-IT" sz="1200" kern="0" dirty="0" err="1">
                <a:solidFill>
                  <a:srgbClr val="002060"/>
                </a:solidFill>
                <a:ea typeface="Verdana" panose="020B0604030504040204" pitchFamily="34" charset="0"/>
                <a:cs typeface="Tahoma" pitchFamily="34" charset="0"/>
              </a:rPr>
              <a:t>Regional</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dryports</a:t>
            </a:r>
            <a:r>
              <a:rPr lang="it-IT" sz="1200" kern="0" dirty="0">
                <a:solidFill>
                  <a:srgbClr val="002060"/>
                </a:solidFill>
                <a:ea typeface="Verdana" panose="020B0604030504040204" pitchFamily="34" charset="0"/>
                <a:cs typeface="Tahoma" pitchFamily="34" charset="0"/>
              </a:rPr>
              <a:t> in the </a:t>
            </a:r>
            <a:r>
              <a:rPr lang="it-IT" sz="1200" kern="0" dirty="0" err="1">
                <a:solidFill>
                  <a:srgbClr val="002060"/>
                </a:solidFill>
                <a:ea typeface="Verdana" panose="020B0604030504040204" pitchFamily="34" charset="0"/>
                <a:cs typeface="Tahoma" pitchFamily="34" charset="0"/>
              </a:rPr>
              <a:t>European</a:t>
            </a:r>
            <a:r>
              <a:rPr lang="it-IT" sz="1200" kern="0" dirty="0">
                <a:solidFill>
                  <a:srgbClr val="002060"/>
                </a:solidFill>
                <a:ea typeface="Verdana" panose="020B0604030504040204" pitchFamily="34" charset="0"/>
                <a:cs typeface="Tahoma" pitchFamily="34" charset="0"/>
              </a:rPr>
              <a:t> and </a:t>
            </a:r>
            <a:r>
              <a:rPr lang="it-IT" sz="1200" kern="0" dirty="0" err="1">
                <a:solidFill>
                  <a:srgbClr val="002060"/>
                </a:solidFill>
                <a:ea typeface="Verdana" panose="020B0604030504040204" pitchFamily="34" charset="0"/>
                <a:cs typeface="Tahoma" pitchFamily="34" charset="0"/>
              </a:rPr>
              <a:t>Mediterranean</a:t>
            </a:r>
            <a:r>
              <a:rPr lang="it-IT" sz="1200" kern="0" dirty="0">
                <a:solidFill>
                  <a:srgbClr val="002060"/>
                </a:solidFill>
                <a:ea typeface="Verdana" panose="020B0604030504040204" pitchFamily="34" charset="0"/>
                <a:cs typeface="Tahoma" pitchFamily="34" charset="0"/>
              </a:rPr>
              <a:t> market</a:t>
            </a:r>
          </a:p>
          <a:p>
            <a:pPr marL="285750" indent="-171450" algn="just">
              <a:lnSpc>
                <a:spcPts val="1500"/>
              </a:lnSpc>
              <a:spcBef>
                <a:spcPts val="600"/>
              </a:spcBef>
              <a:spcAft>
                <a:spcPts val="600"/>
              </a:spcAft>
              <a:buFont typeface="Arial" panose="020B0604020202020204" pitchFamily="34" charset="0"/>
              <a:buChar char="•"/>
              <a:defRPr/>
            </a:pPr>
            <a:r>
              <a:rPr lang="it-IT" sz="1200" kern="0" dirty="0" err="1">
                <a:solidFill>
                  <a:srgbClr val="002060"/>
                </a:solidFill>
                <a:ea typeface="Verdana" panose="020B0604030504040204" pitchFamily="34" charset="0"/>
                <a:cs typeface="Tahoma" pitchFamily="34" charset="0"/>
              </a:rPr>
              <a:t>Infrastructure</a:t>
            </a:r>
            <a:r>
              <a:rPr lang="it-IT" sz="1200" kern="0" dirty="0">
                <a:solidFill>
                  <a:srgbClr val="002060"/>
                </a:solidFill>
                <a:ea typeface="Verdana" panose="020B0604030504040204" pitchFamily="34" charset="0"/>
                <a:cs typeface="Tahoma" pitchFamily="34" charset="0"/>
              </a:rPr>
              <a:t> management </a:t>
            </a:r>
            <a:r>
              <a:rPr lang="it-IT" sz="1200" kern="0" dirty="0" err="1">
                <a:solidFill>
                  <a:srgbClr val="002060"/>
                </a:solidFill>
                <a:ea typeface="Verdana" panose="020B0604030504040204" pitchFamily="34" charset="0"/>
                <a:cs typeface="Tahoma" pitchFamily="34" charset="0"/>
              </a:rPr>
              <a:t>centralized</a:t>
            </a:r>
            <a:r>
              <a:rPr lang="it-IT" sz="1200" kern="0" dirty="0">
                <a:solidFill>
                  <a:srgbClr val="002060"/>
                </a:solidFill>
                <a:ea typeface="Verdana" panose="020B0604030504040204" pitchFamily="34" charset="0"/>
                <a:cs typeface="Tahoma" pitchFamily="34" charset="0"/>
              </a:rPr>
              <a:t> in a new </a:t>
            </a:r>
            <a:r>
              <a:rPr lang="it-IT" sz="1200" kern="0" dirty="0" err="1">
                <a:solidFill>
                  <a:srgbClr val="002060"/>
                </a:solidFill>
                <a:ea typeface="Verdana" panose="020B0604030504040204" pitchFamily="34" charset="0"/>
                <a:cs typeface="Tahoma" pitchFamily="34" charset="0"/>
              </a:rPr>
              <a:t>goods</a:t>
            </a:r>
            <a:r>
              <a:rPr lang="it-IT" sz="1200" kern="0" dirty="0">
                <a:solidFill>
                  <a:srgbClr val="002060"/>
                </a:solidFill>
                <a:ea typeface="Verdana" panose="020B0604030504040204" pitchFamily="34" charset="0"/>
                <a:cs typeface="Tahoma" pitchFamily="34" charset="0"/>
              </a:rPr>
              <a:t> flow scenario</a:t>
            </a:r>
          </a:p>
          <a:p>
            <a:pPr marL="285750" indent="-171450" algn="just">
              <a:lnSpc>
                <a:spcPts val="1500"/>
              </a:lnSpc>
              <a:spcBef>
                <a:spcPts val="600"/>
              </a:spcBef>
              <a:spcAft>
                <a:spcPts val="600"/>
              </a:spcAft>
              <a:buFont typeface="Arial" panose="020B0604020202020204" pitchFamily="34" charset="0"/>
              <a:buChar char="•"/>
              <a:defRPr/>
            </a:pPr>
            <a:r>
              <a:rPr lang="it-IT" sz="1200" kern="0" dirty="0">
                <a:solidFill>
                  <a:srgbClr val="002060"/>
                </a:solidFill>
                <a:ea typeface="Verdana" panose="020B0604030504040204" pitchFamily="34" charset="0"/>
                <a:cs typeface="Tahoma" pitchFamily="34" charset="0"/>
              </a:rPr>
              <a:t>Planning a </a:t>
            </a:r>
            <a:r>
              <a:rPr lang="it-IT" sz="1200" kern="0" dirty="0" err="1">
                <a:solidFill>
                  <a:srgbClr val="002060"/>
                </a:solidFill>
                <a:ea typeface="Verdana" panose="020B0604030504040204" pitchFamily="34" charset="0"/>
                <a:cs typeface="Tahoma" pitchFamily="34" charset="0"/>
              </a:rPr>
              <a:t>development</a:t>
            </a:r>
            <a:r>
              <a:rPr lang="it-IT" sz="1200" kern="0" dirty="0">
                <a:solidFill>
                  <a:srgbClr val="002060"/>
                </a:solidFill>
                <a:ea typeface="Verdana" panose="020B0604030504040204" pitchFamily="34" charset="0"/>
                <a:cs typeface="Tahoma" pitchFamily="34" charset="0"/>
              </a:rPr>
              <a:t> of the </a:t>
            </a:r>
            <a:r>
              <a:rPr lang="it-IT" sz="1200" kern="0" dirty="0" err="1">
                <a:solidFill>
                  <a:srgbClr val="002060"/>
                </a:solidFill>
                <a:ea typeface="Verdana" panose="020B0604030504040204" pitchFamily="34" charset="0"/>
                <a:cs typeface="Tahoma" pitchFamily="34" charset="0"/>
              </a:rPr>
              <a:t>existing</a:t>
            </a:r>
            <a:r>
              <a:rPr lang="it-IT" sz="1200" kern="0" dirty="0">
                <a:solidFill>
                  <a:srgbClr val="002060"/>
                </a:solidFill>
                <a:ea typeface="Verdana" panose="020B0604030504040204" pitchFamily="34" charset="0"/>
                <a:cs typeface="Tahoma" pitchFamily="34" charset="0"/>
              </a:rPr>
              <a:t> </a:t>
            </a:r>
            <a:r>
              <a:rPr lang="it-IT" sz="1200" kern="0" dirty="0" err="1">
                <a:solidFill>
                  <a:srgbClr val="002060"/>
                </a:solidFill>
                <a:ea typeface="Verdana" panose="020B0604030504040204" pitchFamily="34" charset="0"/>
                <a:cs typeface="Tahoma" pitchFamily="34" charset="0"/>
              </a:rPr>
              <a:t>infrastructures</a:t>
            </a:r>
            <a:r>
              <a:rPr lang="it-IT" sz="1200" kern="0" dirty="0">
                <a:solidFill>
                  <a:srgbClr val="002060"/>
                </a:solidFill>
                <a:ea typeface="Verdana" panose="020B0604030504040204" pitchFamily="34" charset="0"/>
                <a:cs typeface="Tahoma" pitchFamily="34" charset="0"/>
              </a:rPr>
              <a:t> and </a:t>
            </a:r>
            <a:r>
              <a:rPr lang="it-IT" sz="1200" kern="0" dirty="0" err="1">
                <a:solidFill>
                  <a:srgbClr val="002060"/>
                </a:solidFill>
                <a:ea typeface="Verdana" panose="020B0604030504040204" pitchFamily="34" charset="0"/>
                <a:cs typeface="Tahoma" pitchFamily="34" charset="0"/>
              </a:rPr>
              <a:t>coordination</a:t>
            </a:r>
            <a:r>
              <a:rPr lang="it-IT" sz="1200" kern="0" dirty="0">
                <a:solidFill>
                  <a:srgbClr val="002060"/>
                </a:solidFill>
                <a:ea typeface="Verdana" panose="020B0604030504040204" pitchFamily="34" charset="0"/>
                <a:cs typeface="Tahoma" pitchFamily="34" charset="0"/>
              </a:rPr>
              <a:t> for the projects of new </a:t>
            </a:r>
            <a:r>
              <a:rPr lang="it-IT" sz="1200" kern="0" dirty="0" err="1">
                <a:solidFill>
                  <a:srgbClr val="002060"/>
                </a:solidFill>
                <a:ea typeface="Verdana" panose="020B0604030504040204" pitchFamily="34" charset="0"/>
                <a:cs typeface="Tahoma" pitchFamily="34" charset="0"/>
              </a:rPr>
              <a:t>ones</a:t>
            </a:r>
            <a:endParaRPr lang="it-IT" sz="1200" kern="0" dirty="0">
              <a:solidFill>
                <a:srgbClr val="002060"/>
              </a:solidFill>
              <a:ea typeface="Verdana" panose="020B0604030504040204" pitchFamily="34" charset="0"/>
              <a:cs typeface="Tahoma" pitchFamily="34" charset="0"/>
            </a:endParaRPr>
          </a:p>
        </p:txBody>
      </p:sp>
    </p:spTree>
    <p:extLst>
      <p:ext uri="{BB962C8B-B14F-4D97-AF65-F5344CB8AC3E}">
        <p14:creationId xmlns:p14="http://schemas.microsoft.com/office/powerpoint/2010/main" val="190808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3841FD9-CFA2-4366-A089-0E23E3C87E1B}"/>
              </a:ext>
            </a:extLst>
          </p:cNvPr>
          <p:cNvSpPr/>
          <p:nvPr/>
        </p:nvSpPr>
        <p:spPr>
          <a:xfrm>
            <a:off x="260605" y="953263"/>
            <a:ext cx="4056062" cy="1134641"/>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it-IT" sz="1350">
              <a:solidFill>
                <a:schemeClr val="bg1"/>
              </a:solidFill>
            </a:endParaRPr>
          </a:p>
        </p:txBody>
      </p:sp>
      <p:graphicFrame>
        <p:nvGraphicFramePr>
          <p:cNvPr id="5" name="Object 4" hidden="1"/>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4" name="Rectangle 3" hidden="1"/>
          <p:cNvSpPr/>
          <p:nvPr>
            <p:custDataLst>
              <p:tags r:id="rId2"/>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LU"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asellaDiTesto 2">
            <a:extLst>
              <a:ext uri="{FF2B5EF4-FFF2-40B4-BE49-F238E27FC236}">
                <a16:creationId xmlns:a16="http://schemas.microsoft.com/office/drawing/2014/main" id="{AF1D283B-959B-41A4-99E8-D1A49D815879}"/>
              </a:ext>
            </a:extLst>
          </p:cNvPr>
          <p:cNvSpPr txBox="1"/>
          <p:nvPr/>
        </p:nvSpPr>
        <p:spPr>
          <a:xfrm>
            <a:off x="459469" y="1056837"/>
            <a:ext cx="3397727" cy="854080"/>
          </a:xfrm>
          <a:prstGeom prst="rect">
            <a:avLst/>
          </a:prstGeom>
          <a:noFill/>
        </p:spPr>
        <p:txBody>
          <a:bodyPr wrap="square" rtlCol="0">
            <a:spAutoFit/>
          </a:bodyPr>
          <a:lstStyle/>
          <a:p>
            <a:r>
              <a:rPr lang="it-IT" sz="4950" b="1" dirty="0" err="1">
                <a:latin typeface="Halant Medium" panose="020B0604020202020204" charset="0"/>
                <a:cs typeface="Halant Medium" panose="020B0604020202020204" charset="0"/>
              </a:rPr>
              <a:t>Problems</a:t>
            </a:r>
            <a:endParaRPr lang="it-IT" sz="4950" b="1" dirty="0">
              <a:latin typeface="Halant Medium" panose="020B0604020202020204" charset="0"/>
              <a:cs typeface="Halant Medium" panose="020B0604020202020204" charset="0"/>
            </a:endParaRPr>
          </a:p>
        </p:txBody>
      </p:sp>
      <p:sp>
        <p:nvSpPr>
          <p:cNvPr id="7" name="CasellaDiTesto 6">
            <a:extLst>
              <a:ext uri="{FF2B5EF4-FFF2-40B4-BE49-F238E27FC236}">
                <a16:creationId xmlns:a16="http://schemas.microsoft.com/office/drawing/2014/main" id="{0CB488E2-D259-4E91-B3DC-74A33835276D}"/>
              </a:ext>
            </a:extLst>
          </p:cNvPr>
          <p:cNvSpPr txBox="1"/>
          <p:nvPr/>
        </p:nvSpPr>
        <p:spPr>
          <a:xfrm>
            <a:off x="5974831" y="1481428"/>
            <a:ext cx="1882823" cy="4431983"/>
          </a:xfrm>
          <a:prstGeom prst="rect">
            <a:avLst/>
          </a:prstGeom>
          <a:noFill/>
        </p:spPr>
        <p:txBody>
          <a:bodyPr wrap="square" rtlCol="0">
            <a:spAutoFit/>
          </a:bodyPr>
          <a:lstStyle/>
          <a:p>
            <a:r>
              <a:rPr lang="it-IT" sz="2100" dirty="0">
                <a:latin typeface="Verdana Pro Black" panose="020B0A04030504040204" pitchFamily="34" charset="0"/>
              </a:rPr>
              <a:t>01 </a:t>
            </a:r>
          </a:p>
          <a:p>
            <a:pPr defTabSz="342900">
              <a:defRPr/>
            </a:pPr>
            <a:r>
              <a:rPr lang="it-IT" sz="1500" dirty="0">
                <a:solidFill>
                  <a:prstClr val="black"/>
                </a:solidFill>
                <a:latin typeface="Halant Medium" panose="020B0604020202020204" charset="0"/>
                <a:cs typeface="Halant Medium" panose="020B0604020202020204" charset="0"/>
              </a:rPr>
              <a:t>Traffic and congestions </a:t>
            </a:r>
            <a:r>
              <a:rPr lang="en-US" sz="1500" dirty="0">
                <a:solidFill>
                  <a:prstClr val="black"/>
                </a:solidFill>
                <a:latin typeface="Halant Medium" panose="020B0604020202020204" charset="0"/>
                <a:cs typeface="Halant Medium" panose="020B0604020202020204" charset="0"/>
              </a:rPr>
              <a:t>at the access to the Port Terminals</a:t>
            </a:r>
          </a:p>
          <a:p>
            <a:endParaRPr lang="it-IT" sz="2100" dirty="0">
              <a:latin typeface="Verdana Pro Black" panose="020B0A04030504040204" pitchFamily="34" charset="0"/>
            </a:endParaRPr>
          </a:p>
          <a:p>
            <a:endParaRPr lang="en-US" sz="1350" dirty="0"/>
          </a:p>
          <a:p>
            <a:r>
              <a:rPr lang="en-US" sz="2100" dirty="0">
                <a:latin typeface="Verdana Pro Black" panose="020B0A04030504040204" pitchFamily="34" charset="0"/>
              </a:rPr>
              <a:t>02</a:t>
            </a:r>
            <a:r>
              <a:rPr lang="en-US" sz="1350" dirty="0"/>
              <a:t> </a:t>
            </a:r>
          </a:p>
          <a:p>
            <a:r>
              <a:rPr lang="en-US" sz="1350" dirty="0">
                <a:latin typeface="Halant Medium" panose="020B0604020202020204" charset="0"/>
                <a:cs typeface="Halant Medium" panose="020B0604020202020204" charset="0"/>
              </a:rPr>
              <a:t>Constant increase in heavy vehicles IN/OUT at port gates </a:t>
            </a:r>
          </a:p>
          <a:p>
            <a:endParaRPr lang="it-IT" sz="1350" dirty="0"/>
          </a:p>
          <a:p>
            <a:endParaRPr lang="en-US" sz="1350" dirty="0"/>
          </a:p>
          <a:p>
            <a:r>
              <a:rPr lang="en-US" sz="2100" dirty="0">
                <a:latin typeface="Verdana Pro Black" panose="020B0A04030504040204" pitchFamily="34" charset="0"/>
              </a:rPr>
              <a:t>03</a:t>
            </a:r>
          </a:p>
          <a:p>
            <a:r>
              <a:rPr lang="en-US" sz="1500" dirty="0"/>
              <a:t>Timing </a:t>
            </a:r>
            <a:r>
              <a:rPr lang="en-US" sz="1500" dirty="0">
                <a:latin typeface="Halant Medium" panose="020B0604020202020204" charset="0"/>
                <a:cs typeface="Halant Medium" panose="020B0604020202020204" charset="0"/>
              </a:rPr>
              <a:t>and</a:t>
            </a:r>
            <a:r>
              <a:rPr lang="en-US" sz="1500" dirty="0"/>
              <a:t> efficiency loss</a:t>
            </a:r>
          </a:p>
          <a:p>
            <a:endParaRPr lang="en-US" sz="1350" dirty="0"/>
          </a:p>
          <a:p>
            <a:endParaRPr lang="it-IT" sz="1350" dirty="0"/>
          </a:p>
        </p:txBody>
      </p:sp>
      <p:sp>
        <p:nvSpPr>
          <p:cNvPr id="9" name="Rettangolo 8">
            <a:extLst>
              <a:ext uri="{FF2B5EF4-FFF2-40B4-BE49-F238E27FC236}">
                <a16:creationId xmlns:a16="http://schemas.microsoft.com/office/drawing/2014/main" id="{C231B806-2605-4473-96AE-215B981F606C}"/>
              </a:ext>
            </a:extLst>
          </p:cNvPr>
          <p:cNvSpPr/>
          <p:nvPr/>
        </p:nvSpPr>
        <p:spPr>
          <a:xfrm>
            <a:off x="0" y="5542173"/>
            <a:ext cx="9144000" cy="45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3094" name="Picture 22" descr="Problem Solving Icon of Glyph style - Available in SVG, PNG, EPS, AI &amp; Icon  fonts">
            <a:extLst>
              <a:ext uri="{FF2B5EF4-FFF2-40B4-BE49-F238E27FC236}">
                <a16:creationId xmlns:a16="http://schemas.microsoft.com/office/drawing/2014/main" id="{1F795D65-58FC-4E26-86B8-1859539929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5690" y="1045455"/>
            <a:ext cx="842379" cy="842379"/>
          </a:xfrm>
          <a:prstGeom prst="rect">
            <a:avLst/>
          </a:prstGeom>
          <a:noFill/>
          <a:extLst>
            <a:ext uri="{909E8E84-426E-40DD-AFC4-6F175D3DCCD1}">
              <a14:hiddenFill xmlns:a14="http://schemas.microsoft.com/office/drawing/2010/main">
                <a:solidFill>
                  <a:srgbClr val="FFFFFF"/>
                </a:solidFill>
              </a14:hiddenFill>
            </a:ext>
          </a:extLst>
        </p:spPr>
      </p:pic>
      <p:pic>
        <p:nvPicPr>
          <p:cNvPr id="18" name="Elemento grafico 17" descr="Semaforo">
            <a:extLst>
              <a:ext uri="{FF2B5EF4-FFF2-40B4-BE49-F238E27FC236}">
                <a16:creationId xmlns:a16="http://schemas.microsoft.com/office/drawing/2014/main" id="{68CB840F-AF16-4988-B52A-7666282152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15096" y="1760356"/>
            <a:ext cx="558236" cy="439355"/>
          </a:xfrm>
          <a:prstGeom prst="rect">
            <a:avLst/>
          </a:prstGeom>
        </p:spPr>
      </p:pic>
      <p:pic>
        <p:nvPicPr>
          <p:cNvPr id="20" name="Elemento grafico 19" descr="Grafico a barre con andamento ascendente">
            <a:extLst>
              <a:ext uri="{FF2B5EF4-FFF2-40B4-BE49-F238E27FC236}">
                <a16:creationId xmlns:a16="http://schemas.microsoft.com/office/drawing/2014/main" id="{66AE1D8D-60F3-4EA8-A34E-013FA94BBD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4882" y="3217590"/>
            <a:ext cx="558236" cy="439355"/>
          </a:xfrm>
          <a:prstGeom prst="rect">
            <a:avLst/>
          </a:prstGeom>
        </p:spPr>
      </p:pic>
      <p:pic>
        <p:nvPicPr>
          <p:cNvPr id="22" name="Elemento grafico 21" descr="Cronometro 75%">
            <a:extLst>
              <a:ext uri="{FF2B5EF4-FFF2-40B4-BE49-F238E27FC236}">
                <a16:creationId xmlns:a16="http://schemas.microsoft.com/office/drawing/2014/main" id="{DC39E61E-9306-4C1E-BCF2-F467918677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68405" y="4558792"/>
            <a:ext cx="558236" cy="439355"/>
          </a:xfrm>
          <a:prstGeom prst="rect">
            <a:avLst/>
          </a:prstGeom>
        </p:spPr>
      </p:pic>
    </p:spTree>
    <p:extLst>
      <p:ext uri="{BB962C8B-B14F-4D97-AF65-F5344CB8AC3E}">
        <p14:creationId xmlns:p14="http://schemas.microsoft.com/office/powerpoint/2010/main" val="161649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BD02CE37-B09A-4CC2-9FCD-38E3FE590334}"/>
              </a:ext>
            </a:extLst>
          </p:cNvPr>
          <p:cNvSpPr/>
          <p:nvPr/>
        </p:nvSpPr>
        <p:spPr>
          <a:xfrm>
            <a:off x="0" y="846652"/>
            <a:ext cx="9144000" cy="1174582"/>
          </a:xfrm>
          <a:prstGeom prst="rect">
            <a:avLst/>
          </a:prstGeom>
          <a:solidFill>
            <a:srgbClr val="8CCE5A"/>
          </a:solidFill>
        </p:spPr>
      </p:sp>
      <p:sp>
        <p:nvSpPr>
          <p:cNvPr id="7" name="Rettangolo 6">
            <a:extLst>
              <a:ext uri="{FF2B5EF4-FFF2-40B4-BE49-F238E27FC236}">
                <a16:creationId xmlns:a16="http://schemas.microsoft.com/office/drawing/2014/main" id="{5186B4D6-874E-4B23-ACC4-48F64A710F36}"/>
              </a:ext>
            </a:extLst>
          </p:cNvPr>
          <p:cNvSpPr/>
          <p:nvPr/>
        </p:nvSpPr>
        <p:spPr>
          <a:xfrm>
            <a:off x="0" y="5542173"/>
            <a:ext cx="9144000" cy="458577"/>
          </a:xfrm>
          <a:prstGeom prst="rect">
            <a:avLst/>
          </a:prstGeom>
          <a:solidFill>
            <a:srgbClr val="8CC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7170" name="Picture 2" descr="Development Solution Icon (Graphic) by back1design1 · Creative Fabrica">
            <a:extLst>
              <a:ext uri="{FF2B5EF4-FFF2-40B4-BE49-F238E27FC236}">
                <a16:creationId xmlns:a16="http://schemas.microsoft.com/office/drawing/2014/main" id="{4ED9AD30-C950-4A2A-8E7F-67BC2F8D0A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56" y="3300743"/>
            <a:ext cx="1867911" cy="117458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3">
            <a:extLst>
              <a:ext uri="{FF2B5EF4-FFF2-40B4-BE49-F238E27FC236}">
                <a16:creationId xmlns:a16="http://schemas.microsoft.com/office/drawing/2014/main" id="{CE01AD1E-D4F5-4A08-9017-3DE416CF76D6}"/>
              </a:ext>
            </a:extLst>
          </p:cNvPr>
          <p:cNvGrpSpPr/>
          <p:nvPr/>
        </p:nvGrpSpPr>
        <p:grpSpPr>
          <a:xfrm>
            <a:off x="102870" y="925830"/>
            <a:ext cx="3111301" cy="889918"/>
            <a:chOff x="300343" y="-72874"/>
            <a:chExt cx="4961852" cy="1267351"/>
          </a:xfrm>
        </p:grpSpPr>
        <p:sp>
          <p:nvSpPr>
            <p:cNvPr id="10" name="Freeform 4">
              <a:extLst>
                <a:ext uri="{FF2B5EF4-FFF2-40B4-BE49-F238E27FC236}">
                  <a16:creationId xmlns:a16="http://schemas.microsoft.com/office/drawing/2014/main" id="{AFC30CA8-9C8E-468D-AFDF-75A72D9EF846}"/>
                </a:ext>
              </a:extLst>
            </p:cNvPr>
            <p:cNvSpPr/>
            <p:nvPr/>
          </p:nvSpPr>
          <p:spPr>
            <a:xfrm>
              <a:off x="300343" y="-72874"/>
              <a:ext cx="4961852" cy="1267351"/>
            </a:xfrm>
            <a:custGeom>
              <a:avLst/>
              <a:gdLst/>
              <a:ahLst/>
              <a:cxnLst/>
              <a:rect l="l" t="t" r="r" b="b"/>
              <a:pathLst>
                <a:path w="4961852" h="1267351">
                  <a:moveTo>
                    <a:pt x="0" y="0"/>
                  </a:moveTo>
                  <a:lnTo>
                    <a:pt x="4961852" y="0"/>
                  </a:lnTo>
                  <a:lnTo>
                    <a:pt x="4961852" y="1267351"/>
                  </a:lnTo>
                  <a:lnTo>
                    <a:pt x="0" y="1267351"/>
                  </a:lnTo>
                  <a:close/>
                </a:path>
              </a:pathLst>
            </a:custGeom>
            <a:solidFill>
              <a:srgbClr val="044A3A"/>
            </a:solidFill>
          </p:spPr>
          <p:txBody>
            <a:bodyPr/>
            <a:lstStyle/>
            <a:p>
              <a:endParaRPr lang="it-IT" sz="1350" dirty="0"/>
            </a:p>
          </p:txBody>
        </p:sp>
      </p:grpSp>
      <p:sp>
        <p:nvSpPr>
          <p:cNvPr id="4" name="CasellaDiTesto 3">
            <a:extLst>
              <a:ext uri="{FF2B5EF4-FFF2-40B4-BE49-F238E27FC236}">
                <a16:creationId xmlns:a16="http://schemas.microsoft.com/office/drawing/2014/main" id="{80AF31DA-458B-4839-9B55-4BF130430673}"/>
              </a:ext>
            </a:extLst>
          </p:cNvPr>
          <p:cNvSpPr txBox="1"/>
          <p:nvPr/>
        </p:nvSpPr>
        <p:spPr>
          <a:xfrm>
            <a:off x="363556" y="861612"/>
            <a:ext cx="3233915" cy="854080"/>
          </a:xfrm>
          <a:prstGeom prst="rect">
            <a:avLst/>
          </a:prstGeom>
          <a:noFill/>
        </p:spPr>
        <p:txBody>
          <a:bodyPr wrap="square" rtlCol="0">
            <a:spAutoFit/>
          </a:bodyPr>
          <a:lstStyle/>
          <a:p>
            <a:r>
              <a:rPr lang="it-IT" sz="4950" b="1" dirty="0">
                <a:solidFill>
                  <a:schemeClr val="bg1"/>
                </a:solidFill>
                <a:latin typeface="Halant Medium" panose="020B0604020202020204" charset="0"/>
                <a:cs typeface="Halant Medium" panose="020B0604020202020204" charset="0"/>
              </a:rPr>
              <a:t>Solution</a:t>
            </a:r>
          </a:p>
        </p:txBody>
      </p:sp>
      <p:sp>
        <p:nvSpPr>
          <p:cNvPr id="13" name="TextBox 4">
            <a:extLst>
              <a:ext uri="{FF2B5EF4-FFF2-40B4-BE49-F238E27FC236}">
                <a16:creationId xmlns:a16="http://schemas.microsoft.com/office/drawing/2014/main" id="{D8B84CF0-2E9F-4B5D-9CA5-E3B496EF1D15}"/>
              </a:ext>
            </a:extLst>
          </p:cNvPr>
          <p:cNvSpPr txBox="1"/>
          <p:nvPr/>
        </p:nvSpPr>
        <p:spPr>
          <a:xfrm>
            <a:off x="2907443" y="2292446"/>
            <a:ext cx="6065025" cy="2680221"/>
          </a:xfrm>
          <a:prstGeom prst="rect">
            <a:avLst/>
          </a:prstGeom>
        </p:spPr>
        <p:txBody>
          <a:bodyPr wrap="square" lIns="0" tIns="0" rIns="0" bIns="0" rtlCol="0" anchor="t">
            <a:spAutoFit/>
          </a:bodyPr>
          <a:lstStyle/>
          <a:p>
            <a:pPr algn="just">
              <a:lnSpc>
                <a:spcPts val="4256"/>
              </a:lnSpc>
            </a:pPr>
            <a:r>
              <a:rPr lang="en-US" spc="-28" dirty="0">
                <a:solidFill>
                  <a:srgbClr val="08122B"/>
                </a:solidFill>
                <a:latin typeface="Halant Medium" panose="020B0604020202020204" charset="0"/>
                <a:cs typeface="Halant Medium" panose="020B0604020202020204" charset="0"/>
              </a:rPr>
              <a:t>The implementation of an “extended quay” function of  the Port of Trieste composed by :</a:t>
            </a:r>
          </a:p>
          <a:p>
            <a:pPr marL="257175" indent="-257175" algn="just">
              <a:lnSpc>
                <a:spcPts val="4256"/>
              </a:lnSpc>
              <a:buFont typeface="Wingdings" panose="05000000000000000000" pitchFamily="2" charset="2"/>
              <a:buChar char="§"/>
            </a:pPr>
            <a:r>
              <a:rPr lang="en-US" spc="-28" dirty="0">
                <a:solidFill>
                  <a:srgbClr val="08122B"/>
                </a:solidFill>
                <a:latin typeface="Halant Medium" panose="020B0604020202020204" charset="0"/>
                <a:cs typeface="Halant Medium" panose="020B0604020202020204" charset="0"/>
              </a:rPr>
              <a:t> ‘</a:t>
            </a:r>
            <a:r>
              <a:rPr lang="en-US" b="1" spc="-28" dirty="0">
                <a:solidFill>
                  <a:srgbClr val="08122B"/>
                </a:solidFill>
                <a:latin typeface="Halant Medium" panose="020B0604020202020204" charset="0"/>
                <a:cs typeface="Halant Medium" panose="020B0604020202020204" charset="0"/>
              </a:rPr>
              <a:t>’BUFFER FUNCTION’’</a:t>
            </a:r>
            <a:r>
              <a:rPr lang="en-US" spc="-28" dirty="0">
                <a:solidFill>
                  <a:srgbClr val="08122B"/>
                </a:solidFill>
                <a:latin typeface="Halant Medium" panose="020B0604020202020204" charset="0"/>
                <a:cs typeface="Halant Medium" panose="020B0604020202020204" charset="0"/>
              </a:rPr>
              <a:t> in </a:t>
            </a:r>
            <a:r>
              <a:rPr lang="en-US" spc="-28" dirty="0" err="1">
                <a:solidFill>
                  <a:srgbClr val="08122B"/>
                </a:solidFill>
                <a:latin typeface="Halant Medium" panose="020B0604020202020204" charset="0"/>
                <a:cs typeface="Halant Medium" panose="020B0604020202020204" charset="0"/>
              </a:rPr>
              <a:t>Cervignano</a:t>
            </a:r>
            <a:r>
              <a:rPr lang="en-US" spc="-28" dirty="0">
                <a:solidFill>
                  <a:srgbClr val="08122B"/>
                </a:solidFill>
                <a:latin typeface="Halant Medium" panose="020B0604020202020204" charset="0"/>
                <a:cs typeface="Halant Medium" panose="020B0604020202020204" charset="0"/>
              </a:rPr>
              <a:t> freight village with parking/storage area</a:t>
            </a:r>
          </a:p>
          <a:p>
            <a:pPr marL="257175" indent="-257175" algn="just">
              <a:lnSpc>
                <a:spcPts val="4256"/>
              </a:lnSpc>
              <a:buFont typeface="Wingdings" panose="05000000000000000000" pitchFamily="2" charset="2"/>
              <a:buChar char="§"/>
            </a:pPr>
            <a:r>
              <a:rPr lang="en-US" spc="-28" dirty="0">
                <a:solidFill>
                  <a:srgbClr val="08122B"/>
                </a:solidFill>
                <a:latin typeface="Halant Medium" panose="020B0604020202020204" charset="0"/>
                <a:cs typeface="Halant Medium" panose="020B0604020202020204" charset="0"/>
              </a:rPr>
              <a:t> </a:t>
            </a:r>
            <a:r>
              <a:rPr lang="en-US" b="1" spc="-28" dirty="0">
                <a:solidFill>
                  <a:srgbClr val="08122B"/>
                </a:solidFill>
                <a:latin typeface="Halant Medium" panose="020B0604020202020204" charset="0"/>
                <a:cs typeface="Halant Medium" panose="020B0604020202020204" charset="0"/>
              </a:rPr>
              <a:t>RAILWAY CONNECTION</a:t>
            </a:r>
            <a:r>
              <a:rPr lang="en-US" spc="-28" dirty="0">
                <a:solidFill>
                  <a:srgbClr val="08122B"/>
                </a:solidFill>
                <a:latin typeface="Halant Medium" panose="020B0604020202020204" charset="0"/>
                <a:cs typeface="Halant Medium" panose="020B0604020202020204" charset="0"/>
              </a:rPr>
              <a:t>  as complementary service</a:t>
            </a:r>
          </a:p>
        </p:txBody>
      </p:sp>
    </p:spTree>
    <p:extLst>
      <p:ext uri="{BB962C8B-B14F-4D97-AF65-F5344CB8AC3E}">
        <p14:creationId xmlns:p14="http://schemas.microsoft.com/office/powerpoint/2010/main" val="186667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
          <p:cNvGrpSpPr/>
          <p:nvPr/>
        </p:nvGrpSpPr>
        <p:grpSpPr>
          <a:xfrm>
            <a:off x="2622417" y="1981097"/>
            <a:ext cx="3899167" cy="578358"/>
            <a:chOff x="0" y="0"/>
            <a:chExt cx="4961852" cy="1267351"/>
          </a:xfrm>
        </p:grpSpPr>
        <p:sp>
          <p:nvSpPr>
            <p:cNvPr id="28" name="Freeform 3"/>
            <p:cNvSpPr/>
            <p:nvPr/>
          </p:nvSpPr>
          <p:spPr>
            <a:xfrm>
              <a:off x="0" y="0"/>
              <a:ext cx="4961852" cy="1267351"/>
            </a:xfrm>
            <a:custGeom>
              <a:avLst/>
              <a:gdLst/>
              <a:ahLst/>
              <a:cxnLst/>
              <a:rect l="l" t="t" r="r" b="b"/>
              <a:pathLst>
                <a:path w="4961852" h="1267351">
                  <a:moveTo>
                    <a:pt x="0" y="0"/>
                  </a:moveTo>
                  <a:lnTo>
                    <a:pt x="4961852" y="0"/>
                  </a:lnTo>
                  <a:lnTo>
                    <a:pt x="4961852" y="1267351"/>
                  </a:lnTo>
                  <a:lnTo>
                    <a:pt x="0" y="1267351"/>
                  </a:lnTo>
                  <a:close/>
                </a:path>
              </a:pathLst>
            </a:custGeom>
            <a:solidFill>
              <a:srgbClr val="044A3A"/>
            </a:solidFill>
          </p:spPr>
        </p:sp>
      </p:grpSp>
      <p:sp>
        <p:nvSpPr>
          <p:cNvPr id="8" name="TextBox 8"/>
          <p:cNvSpPr txBox="1"/>
          <p:nvPr/>
        </p:nvSpPr>
        <p:spPr>
          <a:xfrm>
            <a:off x="1519561" y="1410729"/>
            <a:ext cx="5979346" cy="1949252"/>
          </a:xfrm>
          <a:prstGeom prst="rect">
            <a:avLst/>
          </a:prstGeom>
        </p:spPr>
        <p:txBody>
          <a:bodyPr lIns="0" tIns="0" rIns="0" bIns="0" rtlCol="0" anchor="t">
            <a:spAutoFit/>
          </a:bodyPr>
          <a:lstStyle/>
          <a:p>
            <a:pPr algn="ctr">
              <a:lnSpc>
                <a:spcPts val="3840"/>
              </a:lnSpc>
            </a:pPr>
            <a:r>
              <a:rPr lang="en-US" sz="3200" b="1" dirty="0">
                <a:latin typeface="Halant Medium"/>
              </a:rPr>
              <a:t>Value proposition</a:t>
            </a:r>
          </a:p>
          <a:p>
            <a:pPr algn="ctr">
              <a:lnSpc>
                <a:spcPts val="3840"/>
              </a:lnSpc>
            </a:pPr>
            <a:endParaRPr lang="en-US" sz="3200" b="1" dirty="0">
              <a:latin typeface="Halant Medium"/>
            </a:endParaRPr>
          </a:p>
          <a:p>
            <a:pPr algn="ctr">
              <a:lnSpc>
                <a:spcPts val="3840"/>
              </a:lnSpc>
            </a:pPr>
            <a:endParaRPr lang="en-US" sz="3200" b="1" dirty="0">
              <a:latin typeface="Halant Medium"/>
            </a:endParaRPr>
          </a:p>
          <a:p>
            <a:pPr algn="ctr">
              <a:lnSpc>
                <a:spcPts val="3840"/>
              </a:lnSpc>
            </a:pPr>
            <a:endParaRPr lang="en-US" sz="3200" b="1" dirty="0">
              <a:latin typeface="Halant Medium"/>
            </a:endParaRPr>
          </a:p>
        </p:txBody>
      </p:sp>
      <p:sp>
        <p:nvSpPr>
          <p:cNvPr id="2" name="AutoShape 2"/>
          <p:cNvSpPr/>
          <p:nvPr/>
        </p:nvSpPr>
        <p:spPr>
          <a:xfrm>
            <a:off x="0" y="2750799"/>
            <a:ext cx="9144000" cy="1487977"/>
          </a:xfrm>
          <a:prstGeom prst="rect">
            <a:avLst/>
          </a:prstGeom>
          <a:solidFill>
            <a:schemeClr val="bg1"/>
          </a:solidFill>
        </p:spPr>
        <p:txBody>
          <a:bodyPr/>
          <a:lstStyle/>
          <a:p>
            <a:endParaRPr lang="it-IT" sz="900" dirty="0"/>
          </a:p>
        </p:txBody>
      </p:sp>
      <p:sp>
        <p:nvSpPr>
          <p:cNvPr id="16" name="TextBox 16"/>
          <p:cNvSpPr txBox="1"/>
          <p:nvPr/>
        </p:nvSpPr>
        <p:spPr>
          <a:xfrm>
            <a:off x="5972104" y="2103192"/>
            <a:ext cx="3121200" cy="487313"/>
          </a:xfrm>
          <a:prstGeom prst="rect">
            <a:avLst/>
          </a:prstGeom>
        </p:spPr>
        <p:txBody>
          <a:bodyPr lIns="0" tIns="0" rIns="0" bIns="0" rtlCol="0" anchor="t">
            <a:spAutoFit/>
          </a:bodyPr>
          <a:lstStyle/>
          <a:p>
            <a:pPr algn="ctr">
              <a:lnSpc>
                <a:spcPts val="3840"/>
              </a:lnSpc>
              <a:spcBef>
                <a:spcPct val="0"/>
              </a:spcBef>
            </a:pPr>
            <a:r>
              <a:rPr lang="en-US" sz="3200" dirty="0">
                <a:solidFill>
                  <a:srgbClr val="000000"/>
                </a:solidFill>
                <a:latin typeface="Halant Medium"/>
              </a:rPr>
              <a:t> </a:t>
            </a:r>
          </a:p>
        </p:txBody>
      </p:sp>
      <p:sp>
        <p:nvSpPr>
          <p:cNvPr id="17" name="TextBox 17"/>
          <p:cNvSpPr txBox="1"/>
          <p:nvPr/>
        </p:nvSpPr>
        <p:spPr>
          <a:xfrm>
            <a:off x="5429256" y="4321976"/>
            <a:ext cx="1348903" cy="738664"/>
          </a:xfrm>
          <a:prstGeom prst="rect">
            <a:avLst/>
          </a:prstGeom>
        </p:spPr>
        <p:txBody>
          <a:bodyPr lIns="0" tIns="0" rIns="0" bIns="0" rtlCol="0" anchor="t">
            <a:spAutoFit/>
          </a:bodyPr>
          <a:lstStyle/>
          <a:p>
            <a:pPr algn="ctr">
              <a:spcBef>
                <a:spcPct val="0"/>
              </a:spcBef>
            </a:pPr>
            <a:r>
              <a:rPr lang="en-US" sz="1200" b="1" dirty="0">
                <a:solidFill>
                  <a:srgbClr val="000000"/>
                </a:solidFill>
                <a:latin typeface="Muli Regular" charset="0"/>
              </a:rPr>
              <a:t>Anticipate</a:t>
            </a:r>
            <a:r>
              <a:rPr lang="en-US" sz="1200" dirty="0">
                <a:solidFill>
                  <a:srgbClr val="000000"/>
                </a:solidFill>
                <a:latin typeface="Muli Regular" charset="0"/>
              </a:rPr>
              <a:t> some port activities / functions </a:t>
            </a:r>
            <a:r>
              <a:rPr lang="en-US" sz="1200" b="1" dirty="0">
                <a:solidFill>
                  <a:srgbClr val="000000"/>
                </a:solidFill>
                <a:latin typeface="Muli Regular" charset="0"/>
              </a:rPr>
              <a:t>Streamline</a:t>
            </a:r>
            <a:r>
              <a:rPr lang="en-US" sz="1200" dirty="0">
                <a:solidFill>
                  <a:srgbClr val="000000"/>
                </a:solidFill>
                <a:latin typeface="Muli Regular" charset="0"/>
              </a:rPr>
              <a:t> the logistic process</a:t>
            </a:r>
          </a:p>
        </p:txBody>
      </p:sp>
      <p:sp>
        <p:nvSpPr>
          <p:cNvPr id="18" name="TextBox 18"/>
          <p:cNvSpPr txBox="1"/>
          <p:nvPr/>
        </p:nvSpPr>
        <p:spPr>
          <a:xfrm>
            <a:off x="7000893" y="4321976"/>
            <a:ext cx="1750231" cy="923330"/>
          </a:xfrm>
          <a:prstGeom prst="rect">
            <a:avLst/>
          </a:prstGeom>
        </p:spPr>
        <p:txBody>
          <a:bodyPr wrap="square" lIns="0" tIns="0" rIns="0" bIns="0" rtlCol="0" anchor="t">
            <a:spAutoFit/>
          </a:bodyPr>
          <a:lstStyle/>
          <a:p>
            <a:pPr algn="ctr">
              <a:spcBef>
                <a:spcPct val="0"/>
              </a:spcBef>
            </a:pPr>
            <a:r>
              <a:rPr lang="en-US" sz="1200" b="1" dirty="0">
                <a:solidFill>
                  <a:srgbClr val="000000"/>
                </a:solidFill>
                <a:latin typeface="Muli Regular" charset="0"/>
              </a:rPr>
              <a:t>Encourage</a:t>
            </a:r>
            <a:r>
              <a:rPr lang="en-US" sz="1200" dirty="0">
                <a:solidFill>
                  <a:srgbClr val="000000"/>
                </a:solidFill>
                <a:latin typeface="Muli Regular" charset="0"/>
              </a:rPr>
              <a:t> the implementation of possible </a:t>
            </a:r>
            <a:r>
              <a:rPr lang="en-US" sz="1200" b="1" dirty="0">
                <a:solidFill>
                  <a:srgbClr val="000000"/>
                </a:solidFill>
                <a:latin typeface="Muli Regular" charset="0"/>
              </a:rPr>
              <a:t>ancillary services </a:t>
            </a:r>
            <a:r>
              <a:rPr lang="en-US" sz="1200" dirty="0">
                <a:solidFill>
                  <a:srgbClr val="000000"/>
                </a:solidFill>
                <a:latin typeface="Muli Regular" charset="0"/>
              </a:rPr>
              <a:t>(warehousing, stuffing, vehicle services, etc.).</a:t>
            </a:r>
          </a:p>
        </p:txBody>
      </p:sp>
      <p:sp>
        <p:nvSpPr>
          <p:cNvPr id="22" name="CasellaDiTesto 21">
            <a:extLst>
              <a:ext uri="{FF2B5EF4-FFF2-40B4-BE49-F238E27FC236}">
                <a16:creationId xmlns:a16="http://schemas.microsoft.com/office/drawing/2014/main" id="{A19C0AFB-741D-4360-BCFD-736406F4BCDA}"/>
              </a:ext>
            </a:extLst>
          </p:cNvPr>
          <p:cNvSpPr txBox="1"/>
          <p:nvPr/>
        </p:nvSpPr>
        <p:spPr>
          <a:xfrm>
            <a:off x="763708" y="4339358"/>
            <a:ext cx="1765584" cy="600164"/>
          </a:xfrm>
          <a:prstGeom prst="rect">
            <a:avLst/>
          </a:prstGeom>
          <a:noFill/>
        </p:spPr>
        <p:txBody>
          <a:bodyPr wrap="square">
            <a:spAutoFit/>
          </a:bodyPr>
          <a:lstStyle/>
          <a:p>
            <a:pPr algn="ctr" defTabSz="228611">
              <a:defRPr/>
            </a:pPr>
            <a:r>
              <a:rPr lang="en-US" sz="1200" b="1" dirty="0" err="1">
                <a:solidFill>
                  <a:prstClr val="black"/>
                </a:solidFill>
                <a:latin typeface="Muli Regular" charset="0"/>
              </a:rPr>
              <a:t>Optimisation</a:t>
            </a:r>
            <a:r>
              <a:rPr lang="en-US" sz="1200" b="1" dirty="0">
                <a:solidFill>
                  <a:prstClr val="black"/>
                </a:solidFill>
                <a:latin typeface="Muli Regular" charset="0"/>
              </a:rPr>
              <a:t> </a:t>
            </a:r>
            <a:r>
              <a:rPr lang="en-US" sz="1200" dirty="0">
                <a:solidFill>
                  <a:prstClr val="black"/>
                </a:solidFill>
                <a:latin typeface="Muli Regular" charset="0"/>
              </a:rPr>
              <a:t>of vehicle </a:t>
            </a:r>
            <a:r>
              <a:rPr lang="en-US" sz="1200" b="1" dirty="0">
                <a:latin typeface="Muli Regular" charset="0"/>
              </a:rPr>
              <a:t>access</a:t>
            </a:r>
            <a:r>
              <a:rPr lang="en-US" sz="1200" dirty="0">
                <a:solidFill>
                  <a:prstClr val="black"/>
                </a:solidFill>
                <a:latin typeface="Muli Regular" charset="0"/>
              </a:rPr>
              <a:t> to port terminals</a:t>
            </a:r>
          </a:p>
          <a:p>
            <a:pPr defTabSz="228611">
              <a:defRPr/>
            </a:pPr>
            <a:r>
              <a:rPr lang="it-IT" sz="900" dirty="0">
                <a:solidFill>
                  <a:prstClr val="black"/>
                </a:solidFill>
                <a:latin typeface="Muli Regular" charset="0"/>
              </a:rPr>
              <a:t> </a:t>
            </a:r>
            <a:endParaRPr lang="it-IT" sz="900" dirty="0">
              <a:latin typeface="Muli Regular" charset="0"/>
            </a:endParaRPr>
          </a:p>
        </p:txBody>
      </p:sp>
      <p:sp>
        <p:nvSpPr>
          <p:cNvPr id="24" name="CasellaDiTesto 23">
            <a:extLst>
              <a:ext uri="{FF2B5EF4-FFF2-40B4-BE49-F238E27FC236}">
                <a16:creationId xmlns:a16="http://schemas.microsoft.com/office/drawing/2014/main" id="{28ED74CF-407C-4CAB-8CA8-0A615CE8F59B}"/>
              </a:ext>
            </a:extLst>
          </p:cNvPr>
          <p:cNvSpPr txBox="1"/>
          <p:nvPr/>
        </p:nvSpPr>
        <p:spPr>
          <a:xfrm>
            <a:off x="2500298" y="4321976"/>
            <a:ext cx="1529676" cy="646331"/>
          </a:xfrm>
          <a:prstGeom prst="rect">
            <a:avLst/>
          </a:prstGeom>
          <a:noFill/>
        </p:spPr>
        <p:txBody>
          <a:bodyPr wrap="square">
            <a:spAutoFit/>
          </a:bodyPr>
          <a:lstStyle/>
          <a:p>
            <a:pPr algn="ctr"/>
            <a:r>
              <a:rPr lang="en-US" sz="1200" b="1" dirty="0" err="1">
                <a:latin typeface="Muli Regular" charset="0"/>
              </a:rPr>
              <a:t>Optimisation</a:t>
            </a:r>
            <a:r>
              <a:rPr lang="en-US" sz="1200" dirty="0">
                <a:latin typeface="Muli Regular" charset="0"/>
              </a:rPr>
              <a:t> of </a:t>
            </a:r>
            <a:r>
              <a:rPr lang="en-US" sz="1200" b="1" dirty="0">
                <a:latin typeface="Muli Regular" charset="0"/>
              </a:rPr>
              <a:t>work/travel times </a:t>
            </a:r>
            <a:r>
              <a:rPr lang="en-US" sz="1200" dirty="0">
                <a:latin typeface="Muli Regular" charset="0"/>
              </a:rPr>
              <a:t>of conveyors</a:t>
            </a:r>
          </a:p>
        </p:txBody>
      </p:sp>
      <p:sp>
        <p:nvSpPr>
          <p:cNvPr id="26" name="CasellaDiTesto 25">
            <a:extLst>
              <a:ext uri="{FF2B5EF4-FFF2-40B4-BE49-F238E27FC236}">
                <a16:creationId xmlns:a16="http://schemas.microsoft.com/office/drawing/2014/main" id="{643B9630-5910-4CF1-A31F-B90485049498}"/>
              </a:ext>
            </a:extLst>
          </p:cNvPr>
          <p:cNvSpPr txBox="1"/>
          <p:nvPr/>
        </p:nvSpPr>
        <p:spPr>
          <a:xfrm>
            <a:off x="4069922" y="4339360"/>
            <a:ext cx="1171353" cy="646331"/>
          </a:xfrm>
          <a:prstGeom prst="rect">
            <a:avLst/>
          </a:prstGeom>
          <a:noFill/>
        </p:spPr>
        <p:txBody>
          <a:bodyPr wrap="square">
            <a:spAutoFit/>
          </a:bodyPr>
          <a:lstStyle/>
          <a:p>
            <a:pPr algn="ctr"/>
            <a:r>
              <a:rPr lang="en-US" sz="1200" dirty="0">
                <a:latin typeface="Muli Regular" charset="0"/>
              </a:rPr>
              <a:t>Half </a:t>
            </a:r>
            <a:r>
              <a:rPr lang="en-US" sz="1200" b="1" dirty="0">
                <a:latin typeface="Muli Regular" charset="0"/>
              </a:rPr>
              <a:t>reduction in emissions </a:t>
            </a:r>
            <a:r>
              <a:rPr lang="en-US" sz="1200" dirty="0">
                <a:latin typeface="Muli Regular" charset="0"/>
              </a:rPr>
              <a:t>from all trucks</a:t>
            </a:r>
          </a:p>
        </p:txBody>
      </p:sp>
      <p:sp>
        <p:nvSpPr>
          <p:cNvPr id="27" name="CasellaDiTesto 26">
            <a:extLst>
              <a:ext uri="{FF2B5EF4-FFF2-40B4-BE49-F238E27FC236}">
                <a16:creationId xmlns:a16="http://schemas.microsoft.com/office/drawing/2014/main" id="{DE0DF0DF-620D-483A-8F92-8A830C2706F6}"/>
              </a:ext>
            </a:extLst>
          </p:cNvPr>
          <p:cNvSpPr txBox="1"/>
          <p:nvPr/>
        </p:nvSpPr>
        <p:spPr>
          <a:xfrm>
            <a:off x="2920846" y="2104152"/>
            <a:ext cx="3302306" cy="369332"/>
          </a:xfrm>
          <a:prstGeom prst="rect">
            <a:avLst/>
          </a:prstGeom>
          <a:noFill/>
        </p:spPr>
        <p:txBody>
          <a:bodyPr wrap="square">
            <a:spAutoFit/>
          </a:bodyPr>
          <a:lstStyle/>
          <a:p>
            <a:pPr algn="ctr"/>
            <a:r>
              <a:rPr lang="it-IT" b="1" dirty="0">
                <a:solidFill>
                  <a:schemeClr val="bg1"/>
                </a:solidFill>
                <a:latin typeface="Overpass Light Bold" panose="020B0604020202020204" charset="0"/>
              </a:rPr>
              <a:t>Logistics chain efficiency! </a:t>
            </a:r>
          </a:p>
        </p:txBody>
      </p:sp>
      <p:pic>
        <p:nvPicPr>
          <p:cNvPr id="33" name="Elemento grafico 32" descr="Orologio">
            <a:extLst>
              <a:ext uri="{FF2B5EF4-FFF2-40B4-BE49-F238E27FC236}">
                <a16:creationId xmlns:a16="http://schemas.microsoft.com/office/drawing/2014/main" id="{9515F166-7F0A-49F8-A363-CED5B9687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7488" y="3143248"/>
            <a:ext cx="642942" cy="642942"/>
          </a:xfrm>
          <a:prstGeom prst="rect">
            <a:avLst/>
          </a:prstGeom>
        </p:spPr>
      </p:pic>
      <p:pic>
        <p:nvPicPr>
          <p:cNvPr id="35" name="Elemento grafico 34" descr="Clessidra 30%">
            <a:extLst>
              <a:ext uri="{FF2B5EF4-FFF2-40B4-BE49-F238E27FC236}">
                <a16:creationId xmlns:a16="http://schemas.microsoft.com/office/drawing/2014/main" id="{7141A0D7-F89F-476B-AB2E-4C44FEC911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8" y="3250405"/>
            <a:ext cx="560669" cy="560669"/>
          </a:xfrm>
          <a:prstGeom prst="rect">
            <a:avLst/>
          </a:prstGeom>
        </p:spPr>
      </p:pic>
      <p:pic>
        <p:nvPicPr>
          <p:cNvPr id="38" name="Immagine 37">
            <a:extLst>
              <a:ext uri="{FF2B5EF4-FFF2-40B4-BE49-F238E27FC236}">
                <a16:creationId xmlns:a16="http://schemas.microsoft.com/office/drawing/2014/main" id="{47DE8ED6-0FD1-405F-85AD-2719F1AB8C7A}"/>
              </a:ext>
            </a:extLst>
          </p:cNvPr>
          <p:cNvPicPr>
            <a:picLocks noChangeAspect="1"/>
          </p:cNvPicPr>
          <p:nvPr/>
        </p:nvPicPr>
        <p:blipFill>
          <a:blip r:embed="rId6"/>
          <a:stretch>
            <a:fillRect/>
          </a:stretch>
        </p:blipFill>
        <p:spPr>
          <a:xfrm>
            <a:off x="1071538" y="3000373"/>
            <a:ext cx="1035851" cy="1035851"/>
          </a:xfrm>
          <a:prstGeom prst="rect">
            <a:avLst/>
          </a:prstGeom>
        </p:spPr>
      </p:pic>
      <p:pic>
        <p:nvPicPr>
          <p:cNvPr id="2050" name="Picture 2" descr="C:\Users\User\Pictures\co-icon-flat-style-emission-vector-illustration-white-isolated-background-gas-reduction-business-concept-163451066.jpg"/>
          <p:cNvPicPr>
            <a:picLocks noChangeAspect="1" noChangeArrowheads="1"/>
          </p:cNvPicPr>
          <p:nvPr/>
        </p:nvPicPr>
        <p:blipFill>
          <a:blip r:embed="rId7"/>
          <a:srcRect/>
          <a:stretch>
            <a:fillRect/>
          </a:stretch>
        </p:blipFill>
        <p:spPr bwMode="auto">
          <a:xfrm>
            <a:off x="3964777" y="2964654"/>
            <a:ext cx="1219200" cy="1183481"/>
          </a:xfrm>
          <a:prstGeom prst="rect">
            <a:avLst/>
          </a:prstGeom>
          <a:noFill/>
        </p:spPr>
      </p:pic>
      <p:sp>
        <p:nvSpPr>
          <p:cNvPr id="36" name="Rettangolo 35"/>
          <p:cNvSpPr/>
          <p:nvPr/>
        </p:nvSpPr>
        <p:spPr>
          <a:xfrm>
            <a:off x="7929586" y="2750340"/>
            <a:ext cx="1214414" cy="146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a:p>
        </p:txBody>
      </p:sp>
      <p:pic>
        <p:nvPicPr>
          <p:cNvPr id="37" name="Elemento grafico 36" descr="Diagramma di flusso">
            <a:extLst>
              <a:ext uri="{FF2B5EF4-FFF2-40B4-BE49-F238E27FC236}">
                <a16:creationId xmlns:a16="http://schemas.microsoft.com/office/drawing/2014/main" id="{01C11319-35FF-4295-AE25-D7FDF7BD34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2397" y="3250405"/>
            <a:ext cx="633338" cy="633338"/>
          </a:xfrm>
          <a:prstGeom prst="rect">
            <a:avLst/>
          </a:prstGeom>
        </p:spPr>
      </p:pic>
      <p:pic>
        <p:nvPicPr>
          <p:cNvPr id="23" name="Elemento grafico 22" descr="Mano aperta">
            <a:extLst>
              <a:ext uri="{FF2B5EF4-FFF2-40B4-BE49-F238E27FC236}">
                <a16:creationId xmlns:a16="http://schemas.microsoft.com/office/drawing/2014/main" id="{8210C2DF-EB1D-459E-9D52-302A54A49C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74791" y="1531014"/>
            <a:ext cx="1109589" cy="1109589"/>
          </a:xfrm>
          <a:prstGeom prst="rect">
            <a:avLst/>
          </a:prstGeom>
        </p:spPr>
      </p:pic>
      <p:pic>
        <p:nvPicPr>
          <p:cNvPr id="34" name="Elemento grafico 33" descr="Rombo">
            <a:extLst>
              <a:ext uri="{FF2B5EF4-FFF2-40B4-BE49-F238E27FC236}">
                <a16:creationId xmlns:a16="http://schemas.microsoft.com/office/drawing/2014/main" id="{53DB9E93-5666-451F-9C9C-B0C7AA4AB6F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15139" y="1316809"/>
            <a:ext cx="685800" cy="685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
            <a:extLst>
              <a:ext uri="{FF2B5EF4-FFF2-40B4-BE49-F238E27FC236}">
                <a16:creationId xmlns:a16="http://schemas.microsoft.com/office/drawing/2014/main" id="{56609654-4CDD-4293-9196-F1896DABB343}"/>
              </a:ext>
            </a:extLst>
          </p:cNvPr>
          <p:cNvSpPr/>
          <p:nvPr/>
        </p:nvSpPr>
        <p:spPr>
          <a:xfrm>
            <a:off x="9259" y="2706496"/>
            <a:ext cx="9144000" cy="1487977"/>
          </a:xfrm>
          <a:prstGeom prst="rect">
            <a:avLst/>
          </a:prstGeom>
          <a:solidFill>
            <a:schemeClr val="bg1"/>
          </a:solidFill>
        </p:spPr>
        <p:txBody>
          <a:bodyPr/>
          <a:lstStyle/>
          <a:p>
            <a:endParaRPr lang="it-IT" sz="900" dirty="0"/>
          </a:p>
        </p:txBody>
      </p:sp>
      <p:sp>
        <p:nvSpPr>
          <p:cNvPr id="3" name="CasellaDiTesto 2">
            <a:extLst>
              <a:ext uri="{FF2B5EF4-FFF2-40B4-BE49-F238E27FC236}">
                <a16:creationId xmlns:a16="http://schemas.microsoft.com/office/drawing/2014/main" id="{4A93A8D1-7F44-4D77-B75C-BE4551437830}"/>
              </a:ext>
            </a:extLst>
          </p:cNvPr>
          <p:cNvSpPr txBox="1"/>
          <p:nvPr/>
        </p:nvSpPr>
        <p:spPr>
          <a:xfrm>
            <a:off x="514941" y="1464565"/>
            <a:ext cx="8638318" cy="1015663"/>
          </a:xfrm>
          <a:prstGeom prst="rect">
            <a:avLst/>
          </a:prstGeom>
          <a:noFill/>
        </p:spPr>
        <p:txBody>
          <a:bodyPr wrap="square" rtlCol="0">
            <a:spAutoFit/>
          </a:bodyPr>
          <a:lstStyle/>
          <a:p>
            <a:r>
              <a:rPr lang="it-IT" sz="6000" b="1" dirty="0">
                <a:latin typeface="Halant Medium" panose="020B0604020202020204" charset="0"/>
                <a:cs typeface="Halant Medium" panose="020B0604020202020204" charset="0"/>
              </a:rPr>
              <a:t>               </a:t>
            </a:r>
            <a:r>
              <a:rPr lang="it-IT" sz="3203" b="1" dirty="0">
                <a:latin typeface="Halant Medium" panose="020B0604020202020204" charset="0"/>
                <a:cs typeface="Halant Medium" panose="020B0604020202020204" charset="0"/>
              </a:rPr>
              <a:t>Buffer Service </a:t>
            </a:r>
          </a:p>
        </p:txBody>
      </p:sp>
      <p:sp>
        <p:nvSpPr>
          <p:cNvPr id="8" name="CasellaDiTesto 7">
            <a:extLst>
              <a:ext uri="{FF2B5EF4-FFF2-40B4-BE49-F238E27FC236}">
                <a16:creationId xmlns:a16="http://schemas.microsoft.com/office/drawing/2014/main" id="{2E331DD1-C5C7-4EA4-A81D-73D7EEA475D4}"/>
              </a:ext>
            </a:extLst>
          </p:cNvPr>
          <p:cNvSpPr txBox="1"/>
          <p:nvPr/>
        </p:nvSpPr>
        <p:spPr>
          <a:xfrm>
            <a:off x="780489" y="3294226"/>
            <a:ext cx="1737968" cy="923330"/>
          </a:xfrm>
          <a:prstGeom prst="rect">
            <a:avLst/>
          </a:prstGeom>
          <a:noFill/>
        </p:spPr>
        <p:txBody>
          <a:bodyPr wrap="square" rtlCol="0">
            <a:spAutoFit/>
          </a:bodyPr>
          <a:lstStyle/>
          <a:p>
            <a:pPr algn="just"/>
            <a:r>
              <a:rPr lang="en-US" sz="1350" b="1" dirty="0"/>
              <a:t>          To use for</a:t>
            </a:r>
            <a:endParaRPr lang="en-US" sz="1350" dirty="0"/>
          </a:p>
          <a:p>
            <a:pPr algn="just"/>
            <a:endParaRPr lang="en-US" sz="1350" dirty="0"/>
          </a:p>
          <a:p>
            <a:endParaRPr lang="it-IT" sz="1350" dirty="0"/>
          </a:p>
          <a:p>
            <a:endParaRPr lang="it-IT" sz="1350" dirty="0"/>
          </a:p>
        </p:txBody>
      </p:sp>
      <p:sp>
        <p:nvSpPr>
          <p:cNvPr id="2" name="CasellaDiTesto 1">
            <a:extLst>
              <a:ext uri="{FF2B5EF4-FFF2-40B4-BE49-F238E27FC236}">
                <a16:creationId xmlns:a16="http://schemas.microsoft.com/office/drawing/2014/main" id="{7D6667A7-F5E8-48AC-904B-A353F5933245}"/>
              </a:ext>
            </a:extLst>
          </p:cNvPr>
          <p:cNvSpPr txBox="1"/>
          <p:nvPr/>
        </p:nvSpPr>
        <p:spPr>
          <a:xfrm>
            <a:off x="3299102" y="3298611"/>
            <a:ext cx="2108192" cy="715581"/>
          </a:xfrm>
          <a:prstGeom prst="rect">
            <a:avLst/>
          </a:prstGeom>
          <a:noFill/>
        </p:spPr>
        <p:txBody>
          <a:bodyPr wrap="square" rtlCol="0">
            <a:spAutoFit/>
          </a:bodyPr>
          <a:lstStyle/>
          <a:p>
            <a:pPr algn="ctr"/>
            <a:r>
              <a:rPr lang="en-US" sz="1350" b="1" dirty="0"/>
              <a:t>Surface</a:t>
            </a:r>
            <a:r>
              <a:rPr lang="en-US" sz="1350" dirty="0"/>
              <a:t> </a:t>
            </a:r>
          </a:p>
          <a:p>
            <a:pPr algn="just"/>
            <a:endParaRPr lang="en-US" sz="1350" dirty="0"/>
          </a:p>
          <a:p>
            <a:endParaRPr lang="it-IT" sz="1350" dirty="0"/>
          </a:p>
        </p:txBody>
      </p:sp>
      <p:sp>
        <p:nvSpPr>
          <p:cNvPr id="5" name="CasellaDiTesto 4">
            <a:extLst>
              <a:ext uri="{FF2B5EF4-FFF2-40B4-BE49-F238E27FC236}">
                <a16:creationId xmlns:a16="http://schemas.microsoft.com/office/drawing/2014/main" id="{1B49139D-C336-4CB3-9417-48081ECB72BF}"/>
              </a:ext>
            </a:extLst>
          </p:cNvPr>
          <p:cNvSpPr txBox="1"/>
          <p:nvPr/>
        </p:nvSpPr>
        <p:spPr>
          <a:xfrm>
            <a:off x="6087836" y="3294481"/>
            <a:ext cx="2726228" cy="1131079"/>
          </a:xfrm>
          <a:prstGeom prst="rect">
            <a:avLst/>
          </a:prstGeom>
          <a:noFill/>
        </p:spPr>
        <p:txBody>
          <a:bodyPr wrap="square" rtlCol="0">
            <a:spAutoFit/>
          </a:bodyPr>
          <a:lstStyle/>
          <a:p>
            <a:pPr algn="ctr"/>
            <a:r>
              <a:rPr lang="en-US" sz="1350" b="1" dirty="0"/>
              <a:t>Services offered by </a:t>
            </a:r>
            <a:r>
              <a:rPr lang="en-US" sz="1350" b="1" dirty="0" err="1"/>
              <a:t>Cervignano</a:t>
            </a:r>
            <a:r>
              <a:rPr lang="en-US" sz="1350" b="1" dirty="0"/>
              <a:t> freight village </a:t>
            </a:r>
          </a:p>
          <a:p>
            <a:pPr algn="just"/>
            <a:endParaRPr lang="en-US" sz="1350" b="1" dirty="0"/>
          </a:p>
          <a:p>
            <a:pPr algn="just"/>
            <a:endParaRPr lang="en-US" sz="1350" b="1" dirty="0"/>
          </a:p>
          <a:p>
            <a:endParaRPr lang="it-IT" sz="1350" dirty="0"/>
          </a:p>
        </p:txBody>
      </p:sp>
      <p:sp>
        <p:nvSpPr>
          <p:cNvPr id="15" name="CasellaDiTesto 14">
            <a:extLst>
              <a:ext uri="{FF2B5EF4-FFF2-40B4-BE49-F238E27FC236}">
                <a16:creationId xmlns:a16="http://schemas.microsoft.com/office/drawing/2014/main" id="{76A8F97A-B95A-40B0-B72A-39D41F67097B}"/>
              </a:ext>
            </a:extLst>
          </p:cNvPr>
          <p:cNvSpPr txBox="1"/>
          <p:nvPr/>
        </p:nvSpPr>
        <p:spPr>
          <a:xfrm>
            <a:off x="747536" y="4482167"/>
            <a:ext cx="4573377" cy="877163"/>
          </a:xfrm>
          <a:prstGeom prst="rect">
            <a:avLst/>
          </a:prstGeom>
          <a:noFill/>
        </p:spPr>
        <p:txBody>
          <a:bodyPr wrap="square">
            <a:spAutoFit/>
          </a:bodyPr>
          <a:lstStyle/>
          <a:p>
            <a:pPr algn="just"/>
            <a:r>
              <a:rPr lang="en-US" sz="1200" dirty="0">
                <a:latin typeface="Muli Regular" panose="020B0604020202020204" charset="0"/>
              </a:rPr>
              <a:t>Parking dock (medium term) </a:t>
            </a:r>
          </a:p>
          <a:p>
            <a:pPr algn="just"/>
            <a:r>
              <a:rPr lang="en-US" sz="1200" dirty="0">
                <a:latin typeface="Muli Regular" panose="020B0604020202020204" charset="0"/>
              </a:rPr>
              <a:t>Temporary train buffer </a:t>
            </a:r>
          </a:p>
          <a:p>
            <a:pPr algn="just"/>
            <a:endParaRPr lang="it-IT" sz="1350" dirty="0"/>
          </a:p>
          <a:p>
            <a:pPr algn="just"/>
            <a:endParaRPr lang="it-IT" sz="1350" dirty="0"/>
          </a:p>
        </p:txBody>
      </p:sp>
      <p:sp>
        <p:nvSpPr>
          <p:cNvPr id="17" name="CasellaDiTesto 16">
            <a:extLst>
              <a:ext uri="{FF2B5EF4-FFF2-40B4-BE49-F238E27FC236}">
                <a16:creationId xmlns:a16="http://schemas.microsoft.com/office/drawing/2014/main" id="{B7B78B7F-B6BE-4A5D-8293-2C9898092A38}"/>
              </a:ext>
            </a:extLst>
          </p:cNvPr>
          <p:cNvSpPr txBox="1"/>
          <p:nvPr/>
        </p:nvSpPr>
        <p:spPr>
          <a:xfrm>
            <a:off x="3122517" y="4482167"/>
            <a:ext cx="2461363" cy="646331"/>
          </a:xfrm>
          <a:prstGeom prst="rect">
            <a:avLst/>
          </a:prstGeom>
          <a:noFill/>
        </p:spPr>
        <p:txBody>
          <a:bodyPr wrap="square">
            <a:spAutoFit/>
          </a:bodyPr>
          <a:lstStyle/>
          <a:p>
            <a:pPr algn="just"/>
            <a:r>
              <a:rPr lang="en-US" sz="1200" dirty="0">
                <a:latin typeface="Muli Regular" panose="020B0604020202020204" charset="0"/>
              </a:rPr>
              <a:t>About </a:t>
            </a:r>
            <a:r>
              <a:rPr lang="en-US" sz="1200" b="1" dirty="0">
                <a:latin typeface="Muli Regular" panose="020B0604020202020204" charset="0"/>
              </a:rPr>
              <a:t>20.000-30.000 sqm </a:t>
            </a:r>
            <a:r>
              <a:rPr lang="en-US" sz="1200" dirty="0">
                <a:latin typeface="Muli Regular" panose="020B0604020202020204" charset="0"/>
              </a:rPr>
              <a:t>(fenced and video-surveyed)</a:t>
            </a:r>
          </a:p>
          <a:p>
            <a:pPr algn="just"/>
            <a:r>
              <a:rPr lang="en-US" sz="1200" dirty="0">
                <a:latin typeface="Muli Regular" panose="020B0604020202020204" charset="0"/>
              </a:rPr>
              <a:t>Stalls to be obtained: 70/80 at least</a:t>
            </a:r>
          </a:p>
        </p:txBody>
      </p:sp>
      <p:sp>
        <p:nvSpPr>
          <p:cNvPr id="22" name="CasellaDiTesto 21">
            <a:extLst>
              <a:ext uri="{FF2B5EF4-FFF2-40B4-BE49-F238E27FC236}">
                <a16:creationId xmlns:a16="http://schemas.microsoft.com/office/drawing/2014/main" id="{2D5F9F76-1674-4181-8A99-CB257C260C62}"/>
              </a:ext>
            </a:extLst>
          </p:cNvPr>
          <p:cNvSpPr txBox="1"/>
          <p:nvPr/>
        </p:nvSpPr>
        <p:spPr>
          <a:xfrm>
            <a:off x="6290315" y="4402477"/>
            <a:ext cx="2862944" cy="830997"/>
          </a:xfrm>
          <a:prstGeom prst="rect">
            <a:avLst/>
          </a:prstGeom>
          <a:noFill/>
        </p:spPr>
        <p:txBody>
          <a:bodyPr wrap="square">
            <a:spAutoFit/>
          </a:bodyPr>
          <a:lstStyle/>
          <a:p>
            <a:pPr algn="just"/>
            <a:r>
              <a:rPr lang="en-US" sz="1200" dirty="0">
                <a:latin typeface="Muli Regular" panose="020B0604020202020204" charset="0"/>
              </a:rPr>
              <a:t>Gate-in/out service </a:t>
            </a:r>
          </a:p>
          <a:p>
            <a:pPr algn="just"/>
            <a:r>
              <a:rPr lang="en-US" sz="1200" dirty="0">
                <a:latin typeface="Muli Regular" panose="020B0604020202020204" charset="0"/>
              </a:rPr>
              <a:t>Security/guard</a:t>
            </a:r>
          </a:p>
          <a:p>
            <a:pPr algn="just"/>
            <a:r>
              <a:rPr lang="en-US" sz="1200" dirty="0">
                <a:latin typeface="Muli Regular" panose="020B0604020202020204" charset="0"/>
              </a:rPr>
              <a:t>Management and communication of necessary data and info</a:t>
            </a:r>
          </a:p>
        </p:txBody>
      </p:sp>
      <p:pic>
        <p:nvPicPr>
          <p:cNvPr id="25" name="Elemento grafico 24" descr="Singolo ingranaggio">
            <a:extLst>
              <a:ext uri="{FF2B5EF4-FFF2-40B4-BE49-F238E27FC236}">
                <a16:creationId xmlns:a16="http://schemas.microsoft.com/office/drawing/2014/main" id="{B3262132-89D6-4BBB-96A8-A4BE9E2A69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057" y="3267911"/>
            <a:ext cx="476438" cy="476438"/>
          </a:xfrm>
          <a:prstGeom prst="rect">
            <a:avLst/>
          </a:prstGeom>
        </p:spPr>
      </p:pic>
      <p:pic>
        <p:nvPicPr>
          <p:cNvPr id="27" name="Elemento grafico 26" descr="Modifiche e adattamento">
            <a:extLst>
              <a:ext uri="{FF2B5EF4-FFF2-40B4-BE49-F238E27FC236}">
                <a16:creationId xmlns:a16="http://schemas.microsoft.com/office/drawing/2014/main" id="{E012E704-4279-412A-88B8-9110844520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8480" y="3267911"/>
            <a:ext cx="476439" cy="476439"/>
          </a:xfrm>
          <a:prstGeom prst="rect">
            <a:avLst/>
          </a:prstGeom>
        </p:spPr>
      </p:pic>
      <p:pic>
        <p:nvPicPr>
          <p:cNvPr id="29" name="Elemento grafico 28" descr="Rete">
            <a:extLst>
              <a:ext uri="{FF2B5EF4-FFF2-40B4-BE49-F238E27FC236}">
                <a16:creationId xmlns:a16="http://schemas.microsoft.com/office/drawing/2014/main" id="{4787C6A8-7582-42E5-A253-9B333ED566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7301" y="3267911"/>
            <a:ext cx="454772" cy="454772"/>
          </a:xfrm>
          <a:prstGeom prst="rect">
            <a:avLst/>
          </a:prstGeom>
        </p:spPr>
      </p:pic>
      <p:grpSp>
        <p:nvGrpSpPr>
          <p:cNvPr id="19" name="Group 3">
            <a:extLst>
              <a:ext uri="{FF2B5EF4-FFF2-40B4-BE49-F238E27FC236}">
                <a16:creationId xmlns:a16="http://schemas.microsoft.com/office/drawing/2014/main" id="{2E91226A-1AFE-4DCF-BB78-4830B82C7B54}"/>
              </a:ext>
            </a:extLst>
          </p:cNvPr>
          <p:cNvGrpSpPr/>
          <p:nvPr/>
        </p:nvGrpSpPr>
        <p:grpSpPr>
          <a:xfrm>
            <a:off x="6146241" y="857250"/>
            <a:ext cx="2997759" cy="765685"/>
            <a:chOff x="0" y="0"/>
            <a:chExt cx="4961852" cy="1267351"/>
          </a:xfrm>
        </p:grpSpPr>
        <p:sp>
          <p:nvSpPr>
            <p:cNvPr id="21" name="Freeform 4">
              <a:extLst>
                <a:ext uri="{FF2B5EF4-FFF2-40B4-BE49-F238E27FC236}">
                  <a16:creationId xmlns:a16="http://schemas.microsoft.com/office/drawing/2014/main" id="{4E7FF646-4094-4A84-98D1-E3358806DAB8}"/>
                </a:ext>
              </a:extLst>
            </p:cNvPr>
            <p:cNvSpPr/>
            <p:nvPr/>
          </p:nvSpPr>
          <p:spPr>
            <a:xfrm>
              <a:off x="0" y="0"/>
              <a:ext cx="4961852" cy="1267351"/>
            </a:xfrm>
            <a:custGeom>
              <a:avLst/>
              <a:gdLst/>
              <a:ahLst/>
              <a:cxnLst/>
              <a:rect l="l" t="t" r="r" b="b"/>
              <a:pathLst>
                <a:path w="4961852" h="1267351">
                  <a:moveTo>
                    <a:pt x="0" y="0"/>
                  </a:moveTo>
                  <a:lnTo>
                    <a:pt x="4961852" y="0"/>
                  </a:lnTo>
                  <a:lnTo>
                    <a:pt x="4961852" y="1267351"/>
                  </a:lnTo>
                  <a:lnTo>
                    <a:pt x="0" y="1267351"/>
                  </a:lnTo>
                  <a:close/>
                </a:path>
              </a:pathLst>
            </a:custGeom>
            <a:solidFill>
              <a:srgbClr val="044A3A"/>
            </a:solidFill>
          </p:spPr>
        </p:sp>
      </p:grpSp>
      <p:sp>
        <p:nvSpPr>
          <p:cNvPr id="28" name="TextBox 31">
            <a:extLst>
              <a:ext uri="{FF2B5EF4-FFF2-40B4-BE49-F238E27FC236}">
                <a16:creationId xmlns:a16="http://schemas.microsoft.com/office/drawing/2014/main" id="{E8961B04-8156-4E03-A385-BA45B4FEBA0C}"/>
              </a:ext>
            </a:extLst>
          </p:cNvPr>
          <p:cNvSpPr txBox="1"/>
          <p:nvPr/>
        </p:nvSpPr>
        <p:spPr>
          <a:xfrm>
            <a:off x="4929190" y="1178704"/>
            <a:ext cx="4057650" cy="979755"/>
          </a:xfrm>
          <a:prstGeom prst="rect">
            <a:avLst/>
          </a:prstGeom>
        </p:spPr>
        <p:txBody>
          <a:bodyPr lIns="0" tIns="0" rIns="0" bIns="0" rtlCol="0" anchor="t">
            <a:spAutoFit/>
          </a:bodyPr>
          <a:lstStyle/>
          <a:p>
            <a:pPr algn="r">
              <a:lnSpc>
                <a:spcPts val="3750"/>
              </a:lnSpc>
            </a:pPr>
            <a:r>
              <a:rPr lang="en-US" sz="3750" dirty="0">
                <a:solidFill>
                  <a:srgbClr val="FFFFFF"/>
                </a:solidFill>
                <a:latin typeface="Archivo Black Bold"/>
              </a:rPr>
              <a:t>HOW IT</a:t>
            </a:r>
          </a:p>
          <a:p>
            <a:pPr algn="r">
              <a:lnSpc>
                <a:spcPts val="3750"/>
              </a:lnSpc>
            </a:pPr>
            <a:r>
              <a:rPr lang="en-US" sz="3750" dirty="0">
                <a:solidFill>
                  <a:srgbClr val="FFFFFF"/>
                </a:solidFill>
                <a:latin typeface="Archivo Black Bold"/>
              </a:rPr>
              <a:t> WORKS</a:t>
            </a:r>
          </a:p>
        </p:txBody>
      </p:sp>
      <p:pic>
        <p:nvPicPr>
          <p:cNvPr id="31" name="Elemento grafico 30" descr="Ingranaggi">
            <a:extLst>
              <a:ext uri="{FF2B5EF4-FFF2-40B4-BE49-F238E27FC236}">
                <a16:creationId xmlns:a16="http://schemas.microsoft.com/office/drawing/2014/main" id="{72DBCCC8-F97A-4CE4-8E32-812B42CE08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120812">
            <a:off x="6436895" y="901885"/>
            <a:ext cx="807126" cy="807126"/>
          </a:xfrm>
          <a:prstGeom prst="rect">
            <a:avLst/>
          </a:prstGeom>
        </p:spPr>
      </p:pic>
    </p:spTree>
    <p:extLst>
      <p:ext uri="{BB962C8B-B14F-4D97-AF65-F5344CB8AC3E}">
        <p14:creationId xmlns:p14="http://schemas.microsoft.com/office/powerpoint/2010/main" val="347063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7250"/>
            <a:ext cx="9144000" cy="1851228"/>
          </a:xfrm>
          <a:prstGeom prst="rect">
            <a:avLst/>
          </a:prstGeom>
          <a:solidFill>
            <a:srgbClr val="8CCE5A"/>
          </a:solidFill>
        </p:spPr>
      </p:sp>
      <p:grpSp>
        <p:nvGrpSpPr>
          <p:cNvPr id="3" name="Group 3"/>
          <p:cNvGrpSpPr/>
          <p:nvPr/>
        </p:nvGrpSpPr>
        <p:grpSpPr>
          <a:xfrm>
            <a:off x="6146241" y="857250"/>
            <a:ext cx="2997759" cy="765685"/>
            <a:chOff x="0" y="0"/>
            <a:chExt cx="4961852" cy="1267351"/>
          </a:xfrm>
        </p:grpSpPr>
        <p:sp>
          <p:nvSpPr>
            <p:cNvPr id="4" name="Freeform 4"/>
            <p:cNvSpPr/>
            <p:nvPr/>
          </p:nvSpPr>
          <p:spPr>
            <a:xfrm>
              <a:off x="0" y="0"/>
              <a:ext cx="4961852" cy="1267351"/>
            </a:xfrm>
            <a:custGeom>
              <a:avLst/>
              <a:gdLst/>
              <a:ahLst/>
              <a:cxnLst/>
              <a:rect l="l" t="t" r="r" b="b"/>
              <a:pathLst>
                <a:path w="4961852" h="1267351">
                  <a:moveTo>
                    <a:pt x="0" y="0"/>
                  </a:moveTo>
                  <a:lnTo>
                    <a:pt x="4961852" y="0"/>
                  </a:lnTo>
                  <a:lnTo>
                    <a:pt x="4961852" y="1267351"/>
                  </a:lnTo>
                  <a:lnTo>
                    <a:pt x="0" y="1267351"/>
                  </a:lnTo>
                  <a:close/>
                </a:path>
              </a:pathLst>
            </a:custGeom>
            <a:solidFill>
              <a:srgbClr val="044A3A"/>
            </a:solidFill>
          </p:spPr>
        </p:sp>
      </p:grpSp>
      <p:sp>
        <p:nvSpPr>
          <p:cNvPr id="30" name="AutoShape 30"/>
          <p:cNvSpPr/>
          <p:nvPr/>
        </p:nvSpPr>
        <p:spPr>
          <a:xfrm>
            <a:off x="0" y="5429265"/>
            <a:ext cx="9144000" cy="564367"/>
          </a:xfrm>
          <a:prstGeom prst="rect">
            <a:avLst/>
          </a:prstGeom>
          <a:solidFill>
            <a:srgbClr val="8CCE5A"/>
          </a:solidFill>
        </p:spPr>
        <p:txBody>
          <a:bodyPr/>
          <a:lstStyle/>
          <a:p>
            <a:endParaRPr lang="it-IT" sz="1350" dirty="0"/>
          </a:p>
        </p:txBody>
      </p:sp>
      <p:sp>
        <p:nvSpPr>
          <p:cNvPr id="31" name="TextBox 31"/>
          <p:cNvSpPr txBox="1"/>
          <p:nvPr/>
        </p:nvSpPr>
        <p:spPr>
          <a:xfrm>
            <a:off x="4929190" y="1178704"/>
            <a:ext cx="4057650" cy="979755"/>
          </a:xfrm>
          <a:prstGeom prst="rect">
            <a:avLst/>
          </a:prstGeom>
        </p:spPr>
        <p:txBody>
          <a:bodyPr lIns="0" tIns="0" rIns="0" bIns="0" rtlCol="0" anchor="t">
            <a:spAutoFit/>
          </a:bodyPr>
          <a:lstStyle/>
          <a:p>
            <a:pPr algn="r">
              <a:lnSpc>
                <a:spcPts val="3750"/>
              </a:lnSpc>
            </a:pPr>
            <a:r>
              <a:rPr lang="en-US" sz="3750" dirty="0">
                <a:solidFill>
                  <a:srgbClr val="FFFFFF"/>
                </a:solidFill>
                <a:latin typeface="Archivo Black Bold"/>
              </a:rPr>
              <a:t>HOW IT</a:t>
            </a:r>
          </a:p>
          <a:p>
            <a:pPr algn="r">
              <a:lnSpc>
                <a:spcPts val="3750"/>
              </a:lnSpc>
            </a:pPr>
            <a:r>
              <a:rPr lang="en-US" sz="3750" dirty="0">
                <a:solidFill>
                  <a:srgbClr val="FFFFFF"/>
                </a:solidFill>
                <a:latin typeface="Archivo Black Bold"/>
              </a:rPr>
              <a:t> WORKS</a:t>
            </a:r>
          </a:p>
        </p:txBody>
      </p:sp>
      <p:pic>
        <p:nvPicPr>
          <p:cNvPr id="37" name="Picture 37"/>
          <p:cNvPicPr>
            <a:picLocks noChangeAspect="1"/>
          </p:cNvPicPr>
          <p:nvPr/>
        </p:nvPicPr>
        <p:blipFill>
          <a:blip r:embed="rId2"/>
          <a:srcRect/>
          <a:stretch>
            <a:fillRect/>
          </a:stretch>
        </p:blipFill>
        <p:spPr>
          <a:xfrm rot="1511693">
            <a:off x="7353029" y="3741093"/>
            <a:ext cx="1738776" cy="1556675"/>
          </a:xfrm>
          <a:prstGeom prst="rect">
            <a:avLst/>
          </a:prstGeom>
        </p:spPr>
      </p:pic>
      <p:sp>
        <p:nvSpPr>
          <p:cNvPr id="38" name="TextBox 38"/>
          <p:cNvSpPr txBox="1"/>
          <p:nvPr/>
        </p:nvSpPr>
        <p:spPr>
          <a:xfrm>
            <a:off x="3118441" y="5467351"/>
            <a:ext cx="1839982" cy="323871"/>
          </a:xfrm>
          <a:prstGeom prst="rect">
            <a:avLst/>
          </a:prstGeom>
        </p:spPr>
        <p:txBody>
          <a:bodyPr lIns="0" tIns="0" rIns="0" bIns="0" rtlCol="0" anchor="t">
            <a:spAutoFit/>
          </a:bodyPr>
          <a:lstStyle/>
          <a:p>
            <a:pPr algn="ctr">
              <a:lnSpc>
                <a:spcPts val="1330"/>
              </a:lnSpc>
              <a:spcBef>
                <a:spcPct val="0"/>
              </a:spcBef>
            </a:pPr>
            <a:r>
              <a:rPr lang="en-US" sz="950" dirty="0">
                <a:solidFill>
                  <a:srgbClr val="000000"/>
                </a:solidFill>
                <a:latin typeface="Muli Regular"/>
              </a:rPr>
              <a:t>Container/semitrailer loading/unloading in </a:t>
            </a:r>
            <a:r>
              <a:rPr lang="en-US" sz="950" dirty="0" err="1">
                <a:solidFill>
                  <a:srgbClr val="000000"/>
                </a:solidFill>
                <a:latin typeface="Muli Regular"/>
              </a:rPr>
              <a:t>Cervignano</a:t>
            </a:r>
            <a:endParaRPr lang="en-US" sz="950" dirty="0">
              <a:solidFill>
                <a:srgbClr val="000000"/>
              </a:solidFill>
              <a:latin typeface="Muli Regular"/>
            </a:endParaRPr>
          </a:p>
        </p:txBody>
      </p:sp>
      <p:sp>
        <p:nvSpPr>
          <p:cNvPr id="39" name="TextBox 39"/>
          <p:cNvSpPr txBox="1"/>
          <p:nvPr/>
        </p:nvSpPr>
        <p:spPr>
          <a:xfrm>
            <a:off x="7547005" y="5443810"/>
            <a:ext cx="1459781" cy="346313"/>
          </a:xfrm>
          <a:prstGeom prst="rect">
            <a:avLst/>
          </a:prstGeom>
        </p:spPr>
        <p:txBody>
          <a:bodyPr lIns="0" tIns="0" rIns="0" bIns="0" rtlCol="0" anchor="t">
            <a:spAutoFit/>
          </a:bodyPr>
          <a:lstStyle/>
          <a:p>
            <a:pPr algn="ctr">
              <a:lnSpc>
                <a:spcPts val="1425"/>
              </a:lnSpc>
              <a:spcBef>
                <a:spcPct val="0"/>
              </a:spcBef>
            </a:pPr>
            <a:r>
              <a:rPr lang="en-US" sz="950" spc="-10" dirty="0">
                <a:solidFill>
                  <a:srgbClr val="000000"/>
                </a:solidFill>
                <a:latin typeface="Overpass Light"/>
              </a:rPr>
              <a:t>Cargo loading/unloading at Trieste Port</a:t>
            </a:r>
          </a:p>
        </p:txBody>
      </p:sp>
      <p:sp>
        <p:nvSpPr>
          <p:cNvPr id="40" name="TextBox 40"/>
          <p:cNvSpPr txBox="1"/>
          <p:nvPr/>
        </p:nvSpPr>
        <p:spPr>
          <a:xfrm>
            <a:off x="1736650" y="2089396"/>
            <a:ext cx="7111746" cy="461665"/>
          </a:xfrm>
          <a:prstGeom prst="rect">
            <a:avLst/>
          </a:prstGeom>
          <a:noFill/>
        </p:spPr>
        <p:txBody>
          <a:bodyPr wrap="square" rtlCol="0">
            <a:spAutoFit/>
          </a:bodyPr>
          <a:lstStyle>
            <a:defPPr>
              <a:defRPr lang="en-US"/>
            </a:defPPr>
            <a:lvl1pPr>
              <a:defRPr sz="8000" b="1">
                <a:latin typeface="Halant Medium" panose="020B0604020202020204" charset="0"/>
                <a:cs typeface="Halant Medium" panose="020B0604020202020204" charset="0"/>
              </a:defRPr>
            </a:lvl1pPr>
          </a:lstStyle>
          <a:p>
            <a:r>
              <a:rPr lang="en-US" sz="2400" dirty="0"/>
              <a:t>Intermodal buffer in </a:t>
            </a:r>
            <a:r>
              <a:rPr lang="en-US" sz="2400" dirty="0" err="1"/>
              <a:t>Cervignano</a:t>
            </a:r>
            <a:r>
              <a:rPr lang="en-US" sz="2400" dirty="0"/>
              <a:t> freight village</a:t>
            </a:r>
          </a:p>
        </p:txBody>
      </p:sp>
      <p:sp>
        <p:nvSpPr>
          <p:cNvPr id="41" name="TextBox 41"/>
          <p:cNvSpPr txBox="1"/>
          <p:nvPr/>
        </p:nvSpPr>
        <p:spPr>
          <a:xfrm>
            <a:off x="5052060" y="5463405"/>
            <a:ext cx="1964545" cy="346313"/>
          </a:xfrm>
          <a:prstGeom prst="rect">
            <a:avLst/>
          </a:prstGeom>
        </p:spPr>
        <p:txBody>
          <a:bodyPr wrap="square" lIns="0" tIns="0" rIns="0" bIns="0" rtlCol="0" anchor="t">
            <a:spAutoFit/>
          </a:bodyPr>
          <a:lstStyle/>
          <a:p>
            <a:pPr algn="ctr">
              <a:lnSpc>
                <a:spcPts val="1425"/>
              </a:lnSpc>
              <a:spcBef>
                <a:spcPct val="0"/>
              </a:spcBef>
            </a:pPr>
            <a:r>
              <a:rPr lang="en-US" sz="950" spc="-10" dirty="0">
                <a:solidFill>
                  <a:srgbClr val="000000"/>
                </a:solidFill>
                <a:latin typeface="Overpass Light"/>
              </a:rPr>
              <a:t>Rail connection</a:t>
            </a:r>
            <a:r>
              <a:rPr lang="en-US" sz="950" dirty="0">
                <a:solidFill>
                  <a:srgbClr val="000000"/>
                </a:solidFill>
                <a:latin typeface="Muli Regular"/>
              </a:rPr>
              <a:t> </a:t>
            </a:r>
            <a:r>
              <a:rPr lang="en-US" sz="950" spc="-10" dirty="0">
                <a:solidFill>
                  <a:srgbClr val="000000"/>
                </a:solidFill>
                <a:latin typeface="Overpass Light"/>
              </a:rPr>
              <a:t>to /from Trieste Port with </a:t>
            </a:r>
            <a:r>
              <a:rPr lang="en-US" sz="950" dirty="0">
                <a:solidFill>
                  <a:srgbClr val="000000"/>
                </a:solidFill>
                <a:latin typeface="Muli Regular" charset="0"/>
              </a:rPr>
              <a:t>direct access to the terminals</a:t>
            </a:r>
            <a:r>
              <a:rPr lang="en-US" sz="950" spc="-10" dirty="0">
                <a:solidFill>
                  <a:srgbClr val="000000"/>
                </a:solidFill>
                <a:latin typeface="Muli Regular" charset="0"/>
              </a:rPr>
              <a:t> </a:t>
            </a:r>
            <a:endParaRPr lang="en-US" sz="950" spc="-10" dirty="0">
              <a:solidFill>
                <a:srgbClr val="000000"/>
              </a:solidFill>
              <a:latin typeface="Overpass Light"/>
            </a:endParaRPr>
          </a:p>
        </p:txBody>
      </p:sp>
      <p:sp>
        <p:nvSpPr>
          <p:cNvPr id="42" name="TextBox 42"/>
          <p:cNvSpPr txBox="1"/>
          <p:nvPr/>
        </p:nvSpPr>
        <p:spPr>
          <a:xfrm>
            <a:off x="1501590" y="5497845"/>
            <a:ext cx="1403813" cy="323871"/>
          </a:xfrm>
          <a:prstGeom prst="rect">
            <a:avLst/>
          </a:prstGeom>
        </p:spPr>
        <p:txBody>
          <a:bodyPr lIns="0" tIns="0" rIns="0" bIns="0" rtlCol="0" anchor="t">
            <a:spAutoFit/>
          </a:bodyPr>
          <a:lstStyle/>
          <a:p>
            <a:pPr algn="ctr">
              <a:lnSpc>
                <a:spcPts val="1330"/>
              </a:lnSpc>
              <a:spcBef>
                <a:spcPct val="0"/>
              </a:spcBef>
            </a:pPr>
            <a:r>
              <a:rPr lang="en-US" sz="950" dirty="0">
                <a:solidFill>
                  <a:srgbClr val="000000"/>
                </a:solidFill>
                <a:latin typeface="Muli Regular"/>
              </a:rPr>
              <a:t>Cargo </a:t>
            </a:r>
            <a:r>
              <a:rPr lang="en-US" sz="950" dirty="0" err="1">
                <a:solidFill>
                  <a:srgbClr val="000000"/>
                </a:solidFill>
                <a:latin typeface="Muli Regular"/>
              </a:rPr>
              <a:t>transportion</a:t>
            </a:r>
            <a:r>
              <a:rPr lang="en-US" sz="950" dirty="0">
                <a:solidFill>
                  <a:srgbClr val="000000"/>
                </a:solidFill>
                <a:latin typeface="Muli Regular"/>
              </a:rPr>
              <a:t> to/from the freight village</a:t>
            </a:r>
          </a:p>
        </p:txBody>
      </p:sp>
      <p:sp>
        <p:nvSpPr>
          <p:cNvPr id="48" name="Parentesi graffa aperta 47"/>
          <p:cNvSpPr/>
          <p:nvPr/>
        </p:nvSpPr>
        <p:spPr>
          <a:xfrm rot="16200000">
            <a:off x="2093514" y="4622430"/>
            <a:ext cx="153502" cy="1558136"/>
          </a:xfrm>
          <a:prstGeom prst="leftBrace">
            <a:avLst>
              <a:gd name="adj1" fmla="val 99761"/>
              <a:gd name="adj2" fmla="val 50762"/>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it-IT" sz="900"/>
          </a:p>
        </p:txBody>
      </p:sp>
      <p:sp>
        <p:nvSpPr>
          <p:cNvPr id="49" name="Parentesi graffa aperta 48"/>
          <p:cNvSpPr/>
          <p:nvPr/>
        </p:nvSpPr>
        <p:spPr>
          <a:xfrm rot="16200000">
            <a:off x="4007637" y="4608952"/>
            <a:ext cx="189221" cy="1562030"/>
          </a:xfrm>
          <a:prstGeom prst="leftBrace">
            <a:avLst>
              <a:gd name="adj1" fmla="val 99761"/>
              <a:gd name="adj2" fmla="val 50762"/>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it-IT" sz="900"/>
          </a:p>
        </p:txBody>
      </p:sp>
      <p:sp>
        <p:nvSpPr>
          <p:cNvPr id="50" name="Parentesi graffa aperta 49"/>
          <p:cNvSpPr/>
          <p:nvPr/>
        </p:nvSpPr>
        <p:spPr>
          <a:xfrm rot="16200000">
            <a:off x="5964727" y="4621087"/>
            <a:ext cx="130439" cy="1557350"/>
          </a:xfrm>
          <a:prstGeom prst="leftBrace">
            <a:avLst>
              <a:gd name="adj1" fmla="val 99761"/>
              <a:gd name="adj2" fmla="val 50762"/>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it-IT" sz="900"/>
          </a:p>
        </p:txBody>
      </p:sp>
      <p:sp>
        <p:nvSpPr>
          <p:cNvPr id="52" name="Parentesi graffa aperta 51"/>
          <p:cNvSpPr/>
          <p:nvPr/>
        </p:nvSpPr>
        <p:spPr>
          <a:xfrm rot="16200000">
            <a:off x="8215001" y="4653547"/>
            <a:ext cx="150033" cy="1433648"/>
          </a:xfrm>
          <a:prstGeom prst="leftBrace">
            <a:avLst>
              <a:gd name="adj1" fmla="val 99761"/>
              <a:gd name="adj2" fmla="val 50762"/>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it-IT" sz="900"/>
          </a:p>
        </p:txBody>
      </p:sp>
      <p:pic>
        <p:nvPicPr>
          <p:cNvPr id="47" name="Elemento grafico 46" descr="Ingranaggi">
            <a:extLst>
              <a:ext uri="{FF2B5EF4-FFF2-40B4-BE49-F238E27FC236}">
                <a16:creationId xmlns:a16="http://schemas.microsoft.com/office/drawing/2014/main" id="{C324F1FC-982A-4B11-B814-56B3F1FD2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20812">
            <a:off x="6436895" y="901885"/>
            <a:ext cx="807126" cy="807126"/>
          </a:xfrm>
          <a:prstGeom prst="rect">
            <a:avLst/>
          </a:prstGeom>
        </p:spPr>
      </p:pic>
      <p:pic>
        <p:nvPicPr>
          <p:cNvPr id="6" name="Picture 6"/>
          <p:cNvPicPr>
            <a:picLocks noChangeAspect="1"/>
          </p:cNvPicPr>
          <p:nvPr/>
        </p:nvPicPr>
        <p:blipFill>
          <a:blip r:embed="rId5"/>
          <a:srcRect t="37430" b="33484"/>
          <a:stretch>
            <a:fillRect/>
          </a:stretch>
        </p:blipFill>
        <p:spPr>
          <a:xfrm>
            <a:off x="5120973" y="3884205"/>
            <a:ext cx="1843553" cy="403368"/>
          </a:xfrm>
          <a:prstGeom prst="rect">
            <a:avLst/>
          </a:prstGeom>
        </p:spPr>
      </p:pic>
      <p:pic>
        <p:nvPicPr>
          <p:cNvPr id="10" name="Picture 10"/>
          <p:cNvPicPr>
            <a:picLocks noChangeAspect="1"/>
          </p:cNvPicPr>
          <p:nvPr/>
        </p:nvPicPr>
        <p:blipFill>
          <a:blip r:embed="rId6"/>
          <a:srcRect/>
          <a:stretch>
            <a:fillRect/>
          </a:stretch>
        </p:blipFill>
        <p:spPr>
          <a:xfrm>
            <a:off x="1244236" y="4979122"/>
            <a:ext cx="1025577" cy="236586"/>
          </a:xfrm>
          <a:prstGeom prst="rect">
            <a:avLst/>
          </a:prstGeom>
        </p:spPr>
      </p:pic>
      <p:pic>
        <p:nvPicPr>
          <p:cNvPr id="11" name="Picture 11"/>
          <p:cNvPicPr>
            <a:picLocks noChangeAspect="1"/>
          </p:cNvPicPr>
          <p:nvPr/>
        </p:nvPicPr>
        <p:blipFill>
          <a:blip r:embed="rId7"/>
          <a:srcRect/>
          <a:stretch>
            <a:fillRect/>
          </a:stretch>
        </p:blipFill>
        <p:spPr>
          <a:xfrm>
            <a:off x="2308558" y="4999974"/>
            <a:ext cx="1025577" cy="236586"/>
          </a:xfrm>
          <a:prstGeom prst="rect">
            <a:avLst/>
          </a:prstGeom>
        </p:spPr>
      </p:pic>
      <p:pic>
        <p:nvPicPr>
          <p:cNvPr id="12" name="Picture 12"/>
          <p:cNvPicPr>
            <a:picLocks noChangeAspect="1"/>
          </p:cNvPicPr>
          <p:nvPr/>
        </p:nvPicPr>
        <p:blipFill>
          <a:blip r:embed="rId8"/>
          <a:srcRect/>
          <a:stretch>
            <a:fillRect/>
          </a:stretch>
        </p:blipFill>
        <p:spPr>
          <a:xfrm>
            <a:off x="2508732" y="4979122"/>
            <a:ext cx="825403" cy="177598"/>
          </a:xfrm>
          <a:prstGeom prst="rect">
            <a:avLst/>
          </a:prstGeom>
        </p:spPr>
      </p:pic>
      <p:pic>
        <p:nvPicPr>
          <p:cNvPr id="13" name="Picture 13"/>
          <p:cNvPicPr>
            <a:picLocks noChangeAspect="1"/>
          </p:cNvPicPr>
          <p:nvPr/>
        </p:nvPicPr>
        <p:blipFill>
          <a:blip r:embed="rId9"/>
          <a:srcRect/>
          <a:stretch>
            <a:fillRect/>
          </a:stretch>
        </p:blipFill>
        <p:spPr>
          <a:xfrm>
            <a:off x="1425038" y="4979122"/>
            <a:ext cx="825403" cy="177598"/>
          </a:xfrm>
          <a:prstGeom prst="rect">
            <a:avLst/>
          </a:prstGeom>
        </p:spPr>
      </p:pic>
      <p:pic>
        <p:nvPicPr>
          <p:cNvPr id="14" name="Picture 14"/>
          <p:cNvPicPr>
            <a:picLocks noChangeAspect="1"/>
          </p:cNvPicPr>
          <p:nvPr/>
        </p:nvPicPr>
        <p:blipFill>
          <a:blip r:embed="rId10"/>
          <a:srcRect t="37430" b="38892"/>
          <a:stretch>
            <a:fillRect/>
          </a:stretch>
        </p:blipFill>
        <p:spPr>
          <a:xfrm>
            <a:off x="4985096" y="4933231"/>
            <a:ext cx="1843553" cy="328370"/>
          </a:xfrm>
          <a:prstGeom prst="rect">
            <a:avLst/>
          </a:prstGeom>
        </p:spPr>
      </p:pic>
      <p:grpSp>
        <p:nvGrpSpPr>
          <p:cNvPr id="16" name="Group 16"/>
          <p:cNvGrpSpPr/>
          <p:nvPr/>
        </p:nvGrpSpPr>
        <p:grpSpPr>
          <a:xfrm>
            <a:off x="3419875" y="4962039"/>
            <a:ext cx="889226" cy="253670"/>
            <a:chOff x="0" y="0"/>
            <a:chExt cx="2568095" cy="868581"/>
          </a:xfrm>
        </p:grpSpPr>
        <p:pic>
          <p:nvPicPr>
            <p:cNvPr id="17" name="Picture 17"/>
            <p:cNvPicPr>
              <a:picLocks noChangeAspect="1"/>
            </p:cNvPicPr>
            <p:nvPr/>
          </p:nvPicPr>
          <p:blipFill>
            <a:blip r:embed="rId11"/>
            <a:srcRect l="3277" t="81131" r="64934" b="9623"/>
            <a:stretch>
              <a:fillRect/>
            </a:stretch>
          </p:blipFill>
          <p:spPr>
            <a:xfrm>
              <a:off x="0" y="106593"/>
              <a:ext cx="2482604" cy="761987"/>
            </a:xfrm>
            <a:prstGeom prst="rect">
              <a:avLst/>
            </a:prstGeom>
          </p:spPr>
        </p:pic>
        <p:grpSp>
          <p:nvGrpSpPr>
            <p:cNvPr id="18" name="Group 18"/>
            <p:cNvGrpSpPr/>
            <p:nvPr/>
          </p:nvGrpSpPr>
          <p:grpSpPr>
            <a:xfrm>
              <a:off x="477925" y="0"/>
              <a:ext cx="2090170" cy="542451"/>
              <a:chOff x="0" y="0"/>
              <a:chExt cx="1379250" cy="357950"/>
            </a:xfrm>
          </p:grpSpPr>
          <p:sp>
            <p:nvSpPr>
              <p:cNvPr id="19" name="Freeform 19"/>
              <p:cNvSpPr/>
              <p:nvPr/>
            </p:nvSpPr>
            <p:spPr>
              <a:xfrm>
                <a:off x="0" y="0"/>
                <a:ext cx="1379250" cy="357950"/>
              </a:xfrm>
              <a:custGeom>
                <a:avLst/>
                <a:gdLst/>
                <a:ahLst/>
                <a:cxnLst/>
                <a:rect l="l" t="t" r="r" b="b"/>
                <a:pathLst>
                  <a:path w="1379250" h="357950">
                    <a:moveTo>
                      <a:pt x="0" y="0"/>
                    </a:moveTo>
                    <a:lnTo>
                      <a:pt x="1379250" y="0"/>
                    </a:lnTo>
                    <a:lnTo>
                      <a:pt x="1379250" y="357950"/>
                    </a:lnTo>
                    <a:lnTo>
                      <a:pt x="0" y="357950"/>
                    </a:lnTo>
                    <a:close/>
                  </a:path>
                </a:pathLst>
              </a:custGeom>
              <a:solidFill>
                <a:srgbClr val="FFFFFF"/>
              </a:solidFill>
            </p:spPr>
          </p:sp>
        </p:grpSp>
      </p:grpSp>
      <p:pic>
        <p:nvPicPr>
          <p:cNvPr id="22" name="Picture 22"/>
          <p:cNvPicPr>
            <a:picLocks noChangeAspect="1"/>
          </p:cNvPicPr>
          <p:nvPr/>
        </p:nvPicPr>
        <p:blipFill>
          <a:blip r:embed="rId12"/>
          <a:srcRect/>
          <a:stretch>
            <a:fillRect/>
          </a:stretch>
        </p:blipFill>
        <p:spPr>
          <a:xfrm>
            <a:off x="7006717" y="3986755"/>
            <a:ext cx="429314" cy="191586"/>
          </a:xfrm>
          <a:prstGeom prst="rect">
            <a:avLst/>
          </a:prstGeom>
        </p:spPr>
      </p:pic>
      <p:pic>
        <p:nvPicPr>
          <p:cNvPr id="23" name="Picture 23"/>
          <p:cNvPicPr>
            <a:picLocks noChangeAspect="1"/>
          </p:cNvPicPr>
          <p:nvPr/>
        </p:nvPicPr>
        <p:blipFill>
          <a:blip r:embed="rId13">
            <a:duotone>
              <a:prstClr val="black"/>
              <a:schemeClr val="accent5">
                <a:tint val="45000"/>
                <a:satMod val="400000"/>
              </a:schemeClr>
            </a:duotone>
          </a:blip>
          <a:srcRect/>
          <a:stretch>
            <a:fillRect/>
          </a:stretch>
        </p:blipFill>
        <p:spPr>
          <a:xfrm>
            <a:off x="7006717" y="4988204"/>
            <a:ext cx="429314" cy="191586"/>
          </a:xfrm>
          <a:prstGeom prst="rect">
            <a:avLst/>
          </a:prstGeom>
        </p:spPr>
      </p:pic>
      <p:pic>
        <p:nvPicPr>
          <p:cNvPr id="24" name="Picture 24"/>
          <p:cNvPicPr>
            <a:picLocks noChangeAspect="1"/>
          </p:cNvPicPr>
          <p:nvPr/>
        </p:nvPicPr>
        <p:blipFill>
          <a:blip r:embed="rId11"/>
          <a:srcRect l="3277" t="81131" r="64934" b="9623"/>
          <a:stretch>
            <a:fillRect/>
          </a:stretch>
        </p:blipFill>
        <p:spPr>
          <a:xfrm flipH="1">
            <a:off x="3145337" y="3954817"/>
            <a:ext cx="859625" cy="222539"/>
          </a:xfrm>
          <a:prstGeom prst="rect">
            <a:avLst/>
          </a:prstGeom>
        </p:spPr>
      </p:pic>
      <p:grpSp>
        <p:nvGrpSpPr>
          <p:cNvPr id="25" name="Group 25"/>
          <p:cNvGrpSpPr/>
          <p:nvPr/>
        </p:nvGrpSpPr>
        <p:grpSpPr>
          <a:xfrm>
            <a:off x="4401185" y="3764211"/>
            <a:ext cx="723741" cy="158423"/>
            <a:chOff x="0" y="0"/>
            <a:chExt cx="1379250" cy="357950"/>
          </a:xfrm>
        </p:grpSpPr>
        <p:sp>
          <p:nvSpPr>
            <p:cNvPr id="26" name="Freeform 26"/>
            <p:cNvSpPr/>
            <p:nvPr/>
          </p:nvSpPr>
          <p:spPr>
            <a:xfrm>
              <a:off x="0" y="0"/>
              <a:ext cx="1379250" cy="357950"/>
            </a:xfrm>
            <a:custGeom>
              <a:avLst/>
              <a:gdLst/>
              <a:ahLst/>
              <a:cxnLst/>
              <a:rect l="l" t="t" r="r" b="b"/>
              <a:pathLst>
                <a:path w="1379250" h="357950">
                  <a:moveTo>
                    <a:pt x="0" y="0"/>
                  </a:moveTo>
                  <a:lnTo>
                    <a:pt x="1379250" y="0"/>
                  </a:lnTo>
                  <a:lnTo>
                    <a:pt x="1379250" y="357950"/>
                  </a:lnTo>
                  <a:lnTo>
                    <a:pt x="0" y="357950"/>
                  </a:lnTo>
                  <a:close/>
                </a:path>
              </a:pathLst>
            </a:custGeom>
            <a:solidFill>
              <a:srgbClr val="FFFFFF"/>
            </a:solidFill>
          </p:spPr>
        </p:sp>
      </p:grpSp>
      <p:pic>
        <p:nvPicPr>
          <p:cNvPr id="29" name="Picture 29"/>
          <p:cNvPicPr>
            <a:picLocks noChangeAspect="1"/>
          </p:cNvPicPr>
          <p:nvPr/>
        </p:nvPicPr>
        <p:blipFill>
          <a:blip r:embed="rId14"/>
          <a:srcRect/>
          <a:stretch>
            <a:fillRect/>
          </a:stretch>
        </p:blipFill>
        <p:spPr>
          <a:xfrm>
            <a:off x="4914573" y="3423425"/>
            <a:ext cx="377590" cy="312467"/>
          </a:xfrm>
          <a:prstGeom prst="rect">
            <a:avLst/>
          </a:prstGeom>
        </p:spPr>
      </p:pic>
      <p:grpSp>
        <p:nvGrpSpPr>
          <p:cNvPr id="51" name="Gruppo 50"/>
          <p:cNvGrpSpPr/>
          <p:nvPr/>
        </p:nvGrpSpPr>
        <p:grpSpPr>
          <a:xfrm>
            <a:off x="989510" y="3913888"/>
            <a:ext cx="2831375" cy="257438"/>
            <a:chOff x="1658981" y="4075518"/>
            <a:chExt cx="3775167" cy="343250"/>
          </a:xfrm>
        </p:grpSpPr>
        <p:pic>
          <p:nvPicPr>
            <p:cNvPr id="5" name="Picture 5"/>
            <p:cNvPicPr>
              <a:picLocks noChangeAspect="1"/>
            </p:cNvPicPr>
            <p:nvPr/>
          </p:nvPicPr>
          <p:blipFill>
            <a:blip r:embed="rId15"/>
            <a:srcRect/>
            <a:stretch>
              <a:fillRect/>
            </a:stretch>
          </p:blipFill>
          <p:spPr>
            <a:xfrm>
              <a:off x="1658981" y="4075518"/>
              <a:ext cx="1367436" cy="315448"/>
            </a:xfrm>
            <a:prstGeom prst="rect">
              <a:avLst/>
            </a:prstGeom>
          </p:spPr>
        </p:pic>
        <p:pic>
          <p:nvPicPr>
            <p:cNvPr id="8" name="Picture 8"/>
            <p:cNvPicPr>
              <a:picLocks noChangeAspect="1"/>
            </p:cNvPicPr>
            <p:nvPr/>
          </p:nvPicPr>
          <p:blipFill>
            <a:blip r:embed="rId15"/>
            <a:srcRect/>
            <a:stretch>
              <a:fillRect/>
            </a:stretch>
          </p:blipFill>
          <p:spPr>
            <a:xfrm>
              <a:off x="3078077" y="4103320"/>
              <a:ext cx="1367436" cy="315448"/>
            </a:xfrm>
            <a:prstGeom prst="rect">
              <a:avLst/>
            </a:prstGeom>
          </p:spPr>
        </p:pic>
        <p:pic>
          <p:nvPicPr>
            <p:cNvPr id="9" name="Picture 9"/>
            <p:cNvPicPr>
              <a:picLocks noChangeAspect="1"/>
            </p:cNvPicPr>
            <p:nvPr/>
          </p:nvPicPr>
          <p:blipFill>
            <a:blip r:embed="rId16"/>
            <a:srcRect/>
            <a:stretch>
              <a:fillRect/>
            </a:stretch>
          </p:blipFill>
          <p:spPr>
            <a:xfrm>
              <a:off x="3078077" y="4086015"/>
              <a:ext cx="1100537" cy="236797"/>
            </a:xfrm>
            <a:prstGeom prst="rect">
              <a:avLst/>
            </a:prstGeom>
          </p:spPr>
        </p:pic>
        <p:sp>
          <p:nvSpPr>
            <p:cNvPr id="46" name="Rettangolo 45"/>
            <p:cNvSpPr/>
            <p:nvPr/>
          </p:nvSpPr>
          <p:spPr>
            <a:xfrm>
              <a:off x="4494542" y="4098491"/>
              <a:ext cx="939606" cy="19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a:p>
          </p:txBody>
        </p:sp>
      </p:grpSp>
      <p:pic>
        <p:nvPicPr>
          <p:cNvPr id="7" name="Picture 7"/>
          <p:cNvPicPr>
            <a:picLocks noChangeAspect="1"/>
          </p:cNvPicPr>
          <p:nvPr/>
        </p:nvPicPr>
        <p:blipFill>
          <a:blip r:embed="rId17"/>
          <a:srcRect l="10306" t="67862" r="6700"/>
          <a:stretch>
            <a:fillRect/>
          </a:stretch>
        </p:blipFill>
        <p:spPr>
          <a:xfrm>
            <a:off x="4619679" y="4090252"/>
            <a:ext cx="1191743" cy="60759"/>
          </a:xfrm>
          <a:prstGeom prst="rect">
            <a:avLst/>
          </a:prstGeom>
        </p:spPr>
      </p:pic>
      <p:pic>
        <p:nvPicPr>
          <p:cNvPr id="43" name="Picture 29">
            <a:extLst>
              <a:ext uri="{FF2B5EF4-FFF2-40B4-BE49-F238E27FC236}">
                <a16:creationId xmlns:a16="http://schemas.microsoft.com/office/drawing/2014/main" id="{06E4C532-F3EB-496C-ACA6-4AB113AE8A9C}"/>
              </a:ext>
            </a:extLst>
          </p:cNvPr>
          <p:cNvPicPr>
            <a:picLocks noChangeAspect="1"/>
          </p:cNvPicPr>
          <p:nvPr/>
        </p:nvPicPr>
        <p:blipFill>
          <a:blip r:embed="rId14"/>
          <a:srcRect/>
          <a:stretch>
            <a:fillRect/>
          </a:stretch>
        </p:blipFill>
        <p:spPr>
          <a:xfrm>
            <a:off x="4962854" y="4621634"/>
            <a:ext cx="377590" cy="312467"/>
          </a:xfrm>
          <a:prstGeom prst="rect">
            <a:avLst/>
          </a:prstGeom>
        </p:spPr>
      </p:pic>
      <p:pic>
        <p:nvPicPr>
          <p:cNvPr id="45" name="Immagine 44" descr="stacker.png"/>
          <p:cNvPicPr>
            <a:picLocks noChangeAspect="1"/>
          </p:cNvPicPr>
          <p:nvPr/>
        </p:nvPicPr>
        <p:blipFill>
          <a:blip r:embed="rId18"/>
          <a:stretch>
            <a:fillRect/>
          </a:stretch>
        </p:blipFill>
        <p:spPr>
          <a:xfrm>
            <a:off x="4056017" y="3600450"/>
            <a:ext cx="969917" cy="783771"/>
          </a:xfrm>
          <a:prstGeom prst="rect">
            <a:avLst/>
          </a:prstGeom>
        </p:spPr>
      </p:pic>
      <p:sp>
        <p:nvSpPr>
          <p:cNvPr id="25602" name="AutoShape 2" descr="Anteprima di image.png"/>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it-IT" sz="1350"/>
          </a:p>
        </p:txBody>
      </p:sp>
      <p:sp>
        <p:nvSpPr>
          <p:cNvPr id="25604" name="AutoShape 4" descr="Anteprima di image.png"/>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it-IT" sz="1350"/>
          </a:p>
        </p:txBody>
      </p:sp>
      <p:pic>
        <p:nvPicPr>
          <p:cNvPr id="54" name="Immagine 53" descr="stacker.png"/>
          <p:cNvPicPr>
            <a:picLocks noChangeAspect="1"/>
          </p:cNvPicPr>
          <p:nvPr/>
        </p:nvPicPr>
        <p:blipFill>
          <a:blip r:embed="rId18"/>
          <a:stretch>
            <a:fillRect/>
          </a:stretch>
        </p:blipFill>
        <p:spPr>
          <a:xfrm flipH="1">
            <a:off x="3933846" y="4542249"/>
            <a:ext cx="1003914" cy="773945"/>
          </a:xfrm>
          <a:prstGeom prst="rect">
            <a:avLst/>
          </a:prstGeom>
        </p:spPr>
      </p:pic>
      <p:pic>
        <p:nvPicPr>
          <p:cNvPr id="20" name="Picture 20"/>
          <p:cNvPicPr>
            <a:picLocks noChangeAspect="1"/>
          </p:cNvPicPr>
          <p:nvPr/>
        </p:nvPicPr>
        <p:blipFill>
          <a:blip r:embed="rId19"/>
          <a:srcRect r="26999" b="11764"/>
          <a:stretch>
            <a:fillRect/>
          </a:stretch>
        </p:blipFill>
        <p:spPr>
          <a:xfrm>
            <a:off x="3906681" y="4736919"/>
            <a:ext cx="462845" cy="146957"/>
          </a:xfrm>
          <a:prstGeom prst="rect">
            <a:avLst/>
          </a:prstGeom>
        </p:spPr>
      </p:pic>
      <p:grpSp>
        <p:nvGrpSpPr>
          <p:cNvPr id="21" name="Gruppo 20">
            <a:extLst>
              <a:ext uri="{FF2B5EF4-FFF2-40B4-BE49-F238E27FC236}">
                <a16:creationId xmlns:a16="http://schemas.microsoft.com/office/drawing/2014/main" id="{8808BE85-21EB-49EB-8909-A185ED4C81AE}"/>
              </a:ext>
            </a:extLst>
          </p:cNvPr>
          <p:cNvGrpSpPr/>
          <p:nvPr/>
        </p:nvGrpSpPr>
        <p:grpSpPr>
          <a:xfrm>
            <a:off x="300242" y="2853962"/>
            <a:ext cx="2402695" cy="552416"/>
            <a:chOff x="169817" y="2503034"/>
            <a:chExt cx="3203593" cy="736555"/>
          </a:xfrm>
        </p:grpSpPr>
        <p:pic>
          <p:nvPicPr>
            <p:cNvPr id="25605" name="Picture 5"/>
            <p:cNvPicPr>
              <a:picLocks noChangeAspect="1" noChangeArrowheads="1"/>
            </p:cNvPicPr>
            <p:nvPr/>
          </p:nvPicPr>
          <p:blipFill>
            <a:blip r:embed="rId20"/>
            <a:srcRect r="70817"/>
            <a:stretch>
              <a:fillRect/>
            </a:stretch>
          </p:blipFill>
          <p:spPr bwMode="auto">
            <a:xfrm>
              <a:off x="169817" y="2503034"/>
              <a:ext cx="705394" cy="736555"/>
            </a:xfrm>
            <a:prstGeom prst="rect">
              <a:avLst/>
            </a:prstGeom>
            <a:noFill/>
            <a:ln w="9525">
              <a:noFill/>
              <a:miter lim="800000"/>
              <a:headEnd/>
              <a:tailEnd/>
            </a:ln>
            <a:effectLst/>
          </p:spPr>
        </p:pic>
        <p:sp>
          <p:nvSpPr>
            <p:cNvPr id="53" name="CasellaDiTesto 52"/>
            <p:cNvSpPr txBox="1"/>
            <p:nvPr/>
          </p:nvSpPr>
          <p:spPr>
            <a:xfrm>
              <a:off x="783770" y="2677886"/>
              <a:ext cx="2076996" cy="430887"/>
            </a:xfrm>
            <a:prstGeom prst="rect">
              <a:avLst/>
            </a:prstGeom>
            <a:noFill/>
          </p:spPr>
          <p:txBody>
            <a:bodyPr wrap="square" rtlCol="0">
              <a:spAutoFit/>
            </a:bodyPr>
            <a:lstStyle/>
            <a:p>
              <a:r>
                <a:rPr lang="it-IT" sz="1500" b="1" dirty="0">
                  <a:solidFill>
                    <a:schemeClr val="accent5"/>
                  </a:solidFill>
                  <a:latin typeface="Arial Black" pitchFamily="34" charset="0"/>
                </a:rPr>
                <a:t>3 RT x week</a:t>
              </a:r>
            </a:p>
          </p:txBody>
        </p:sp>
        <p:pic>
          <p:nvPicPr>
            <p:cNvPr id="57" name="Picture 14" descr="Railway logistics train cargo icon Royalty Free Vector Image">
              <a:extLst>
                <a:ext uri="{FF2B5EF4-FFF2-40B4-BE49-F238E27FC236}">
                  <a16:creationId xmlns:a16="http://schemas.microsoft.com/office/drawing/2014/main" id="{E688D865-372C-4B86-9151-D318CD22FE38}"/>
                </a:ext>
              </a:extLst>
            </p:cNvPr>
            <p:cNvPicPr>
              <a:picLocks noChangeAspect="1" noChangeArrowheads="1"/>
            </p:cNvPicPr>
            <p:nvPr/>
          </p:nvPicPr>
          <p:blipFill rotWithShape="1">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r="14384" b="12733"/>
            <a:stretch/>
          </p:blipFill>
          <p:spPr bwMode="auto">
            <a:xfrm>
              <a:off x="2741613" y="2646051"/>
              <a:ext cx="631797" cy="50199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536A41-A1A1-4F12-BEA1-41F2ED3C92A8}"/>
              </a:ext>
            </a:extLst>
          </p:cNvPr>
          <p:cNvSpPr>
            <a:spLocks noGrp="1"/>
          </p:cNvSpPr>
          <p:nvPr>
            <p:ph type="title"/>
          </p:nvPr>
        </p:nvSpPr>
        <p:spPr/>
        <p:txBody>
          <a:bodyPr>
            <a:normAutofit fontScale="90000"/>
          </a:bodyPr>
          <a:lstStyle/>
          <a:p>
            <a:r>
              <a:rPr lang="it-IT" dirty="0"/>
              <a:t>Trans-</a:t>
            </a:r>
            <a:r>
              <a:rPr lang="it-IT" dirty="0" err="1"/>
              <a:t>European</a:t>
            </a:r>
            <a:r>
              <a:rPr lang="it-IT" dirty="0"/>
              <a:t> </a:t>
            </a:r>
            <a:r>
              <a:rPr lang="it-IT" dirty="0" err="1"/>
              <a:t>Transport</a:t>
            </a:r>
            <a:r>
              <a:rPr lang="it-IT" dirty="0"/>
              <a:t> Network (TEN-T)</a:t>
            </a:r>
          </a:p>
        </p:txBody>
      </p:sp>
      <p:sp>
        <p:nvSpPr>
          <p:cNvPr id="3" name="Segnaposto contenuto 2">
            <a:extLst>
              <a:ext uri="{FF2B5EF4-FFF2-40B4-BE49-F238E27FC236}">
                <a16:creationId xmlns:a16="http://schemas.microsoft.com/office/drawing/2014/main" id="{1CACCAC6-FB44-49F0-B695-65E8A65C1C19}"/>
              </a:ext>
            </a:extLst>
          </p:cNvPr>
          <p:cNvSpPr>
            <a:spLocks noGrp="1"/>
          </p:cNvSpPr>
          <p:nvPr>
            <p:ph idx="1"/>
          </p:nvPr>
        </p:nvSpPr>
        <p:spPr>
          <a:xfrm>
            <a:off x="457200" y="980728"/>
            <a:ext cx="8229600" cy="4968551"/>
          </a:xfrm>
        </p:spPr>
        <p:txBody>
          <a:bodyPr>
            <a:normAutofit/>
          </a:bodyPr>
          <a:lstStyle/>
          <a:p>
            <a:pPr marL="176213" indent="-176213"/>
            <a:r>
              <a:rPr lang="en-US" sz="1600" dirty="0">
                <a:solidFill>
                  <a:srgbClr val="002060"/>
                </a:solidFill>
              </a:rPr>
              <a:t>Implementation and development of a Europe-wide network of railway lines, roads, inland waterways, maritime shipping routes, ports, airports and railroad terminals</a:t>
            </a:r>
          </a:p>
          <a:p>
            <a:pPr marL="176213" indent="-176213"/>
            <a:r>
              <a:rPr lang="en-US" sz="1600" dirty="0">
                <a:solidFill>
                  <a:srgbClr val="002060"/>
                </a:solidFill>
              </a:rPr>
              <a:t>The objective is to close gaps, remove bottlenecks and technical barriers, as well as to strengthen social, economic and territorial cohesion in the EU. </a:t>
            </a:r>
          </a:p>
          <a:p>
            <a:pPr marL="176213" indent="-176213"/>
            <a:r>
              <a:rPr lang="en-US" sz="1600" dirty="0">
                <a:solidFill>
                  <a:srgbClr val="002060"/>
                </a:solidFill>
              </a:rPr>
              <a:t>The TEN-T policy supports the construction of new physical infrastructure, the application of innovation, new technologies and digital solutions to all modes of transport. </a:t>
            </a:r>
          </a:p>
          <a:p>
            <a:pPr marL="176213" indent="-176213"/>
            <a:endParaRPr lang="en-US" sz="1600" dirty="0">
              <a:solidFill>
                <a:srgbClr val="002060"/>
              </a:solidFill>
            </a:endParaRPr>
          </a:p>
          <a:p>
            <a:pPr marL="176213" indent="-176213"/>
            <a:r>
              <a:rPr lang="en-US" sz="1600" dirty="0">
                <a:solidFill>
                  <a:srgbClr val="002060"/>
                </a:solidFill>
              </a:rPr>
              <a:t>TEN-T comprises two network ‘layers’:</a:t>
            </a:r>
          </a:p>
          <a:p>
            <a:endParaRPr lang="en-US" sz="1600" dirty="0">
              <a:solidFill>
                <a:srgbClr val="002060"/>
              </a:solidFill>
            </a:endParaRPr>
          </a:p>
          <a:p>
            <a:pPr marL="446088" indent="-176213">
              <a:buSzPct val="70000"/>
              <a:buFont typeface="Wingdings" panose="05000000000000000000" pitchFamily="2" charset="2"/>
              <a:buChar char="Ø"/>
            </a:pPr>
            <a:r>
              <a:rPr lang="en-US" sz="1600" i="1" dirty="0">
                <a:solidFill>
                  <a:srgbClr val="002060"/>
                </a:solidFill>
              </a:rPr>
              <a:t>The Core Network includes the most important connections, linking the most important nodes, and is to be completed by 2030.</a:t>
            </a:r>
          </a:p>
          <a:p>
            <a:pPr marL="446088" indent="-176213">
              <a:buSzPct val="70000"/>
              <a:buFont typeface="Wingdings" panose="05000000000000000000" pitchFamily="2" charset="2"/>
              <a:buChar char="Ø"/>
            </a:pPr>
            <a:r>
              <a:rPr lang="en-US" sz="1600" i="1" dirty="0">
                <a:solidFill>
                  <a:srgbClr val="002060"/>
                </a:solidFill>
              </a:rPr>
              <a:t>The Comprehensive Network covers all European regions and is to be completed by 2050.</a:t>
            </a:r>
          </a:p>
          <a:p>
            <a:endParaRPr lang="en-US" sz="1600" dirty="0">
              <a:solidFill>
                <a:srgbClr val="002060"/>
              </a:solidFill>
            </a:endParaRPr>
          </a:p>
          <a:p>
            <a:pPr marL="176213" indent="-176213"/>
            <a:r>
              <a:rPr lang="en-US" sz="1600" dirty="0">
                <a:solidFill>
                  <a:srgbClr val="002060"/>
                </a:solidFill>
              </a:rPr>
              <a:t>The backbone of the Core Network is represented by nine Core Network Corridors, which were identified to streamline and facilitate the coordinated development of the Core Network. Two horizontal priorities, the European Rail Traffic Management System (ERTMS) and Motorways of the Sea complement these. Oversight of the Corridors and of the two Horizontal Priorities lies with European Coordinators, nominated by the European Commission.</a:t>
            </a:r>
          </a:p>
        </p:txBody>
      </p:sp>
    </p:spTree>
    <p:extLst>
      <p:ext uri="{BB962C8B-B14F-4D97-AF65-F5344CB8AC3E}">
        <p14:creationId xmlns:p14="http://schemas.microsoft.com/office/powerpoint/2010/main" val="206978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68DF2-D1C9-4E2D-BE17-11476CB47E6D}"/>
              </a:ext>
            </a:extLst>
          </p:cNvPr>
          <p:cNvSpPr>
            <a:spLocks noGrp="1"/>
          </p:cNvSpPr>
          <p:nvPr>
            <p:ph type="title"/>
          </p:nvPr>
        </p:nvSpPr>
        <p:spPr/>
        <p:txBody>
          <a:bodyPr>
            <a:normAutofit fontScale="90000"/>
          </a:bodyPr>
          <a:lstStyle/>
          <a:p>
            <a:r>
              <a:rPr lang="en-US" dirty="0"/>
              <a:t>The Core Network Corridors</a:t>
            </a:r>
          </a:p>
        </p:txBody>
      </p:sp>
      <p:pic>
        <p:nvPicPr>
          <p:cNvPr id="5" name="Immagine 4">
            <a:extLst>
              <a:ext uri="{FF2B5EF4-FFF2-40B4-BE49-F238E27FC236}">
                <a16:creationId xmlns:a16="http://schemas.microsoft.com/office/drawing/2014/main" id="{62ECC53B-BAF5-4E66-84EA-83D2846F65A2}"/>
              </a:ext>
            </a:extLst>
          </p:cNvPr>
          <p:cNvPicPr>
            <a:picLocks noChangeAspect="1"/>
          </p:cNvPicPr>
          <p:nvPr/>
        </p:nvPicPr>
        <p:blipFill>
          <a:blip r:embed="rId2"/>
          <a:stretch>
            <a:fillRect/>
          </a:stretch>
        </p:blipFill>
        <p:spPr>
          <a:xfrm>
            <a:off x="1171575" y="857250"/>
            <a:ext cx="6800850" cy="5452070"/>
          </a:xfrm>
          <a:prstGeom prst="rect">
            <a:avLst/>
          </a:prstGeom>
        </p:spPr>
      </p:pic>
    </p:spTree>
    <p:extLst>
      <p:ext uri="{BB962C8B-B14F-4D97-AF65-F5344CB8AC3E}">
        <p14:creationId xmlns:p14="http://schemas.microsoft.com/office/powerpoint/2010/main" val="218831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803A67-1B84-4CE7-9214-9919EA1664E9}"/>
              </a:ext>
            </a:extLst>
          </p:cNvPr>
          <p:cNvSpPr>
            <a:spLocks noGrp="1"/>
          </p:cNvSpPr>
          <p:nvPr>
            <p:ph type="title"/>
          </p:nvPr>
        </p:nvSpPr>
        <p:spPr/>
        <p:txBody>
          <a:bodyPr>
            <a:normAutofit fontScale="90000"/>
          </a:bodyPr>
          <a:lstStyle/>
          <a:p>
            <a:r>
              <a:rPr lang="it-IT" dirty="0" err="1"/>
              <a:t>Mediterranean</a:t>
            </a:r>
            <a:r>
              <a:rPr lang="it-IT" dirty="0"/>
              <a:t> </a:t>
            </a:r>
            <a:r>
              <a:rPr lang="it-IT" dirty="0" err="1"/>
              <a:t>Corridor</a:t>
            </a:r>
            <a:endParaRPr lang="it-IT" dirty="0"/>
          </a:p>
        </p:txBody>
      </p:sp>
      <p:pic>
        <p:nvPicPr>
          <p:cNvPr id="5" name="Segnaposto contenuto 4">
            <a:extLst>
              <a:ext uri="{FF2B5EF4-FFF2-40B4-BE49-F238E27FC236}">
                <a16:creationId xmlns:a16="http://schemas.microsoft.com/office/drawing/2014/main" id="{9929930F-7E0C-405D-A309-813D742FC62B}"/>
              </a:ext>
            </a:extLst>
          </p:cNvPr>
          <p:cNvPicPr>
            <a:picLocks noGrp="1" noChangeAspect="1"/>
          </p:cNvPicPr>
          <p:nvPr>
            <p:ph idx="1"/>
          </p:nvPr>
        </p:nvPicPr>
        <p:blipFill>
          <a:blip r:embed="rId2"/>
          <a:stretch>
            <a:fillRect/>
          </a:stretch>
        </p:blipFill>
        <p:spPr>
          <a:xfrm>
            <a:off x="1835696" y="817846"/>
            <a:ext cx="5400600" cy="5491474"/>
          </a:xfrm>
        </p:spPr>
      </p:pic>
    </p:spTree>
    <p:extLst>
      <p:ext uri="{BB962C8B-B14F-4D97-AF65-F5344CB8AC3E}">
        <p14:creationId xmlns:p14="http://schemas.microsoft.com/office/powerpoint/2010/main" val="2651269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4384B-1A8B-4F2B-A942-9D2A483BA867}"/>
              </a:ext>
            </a:extLst>
          </p:cNvPr>
          <p:cNvSpPr>
            <a:spLocks noGrp="1"/>
          </p:cNvSpPr>
          <p:nvPr>
            <p:ph type="title"/>
          </p:nvPr>
        </p:nvSpPr>
        <p:spPr/>
        <p:txBody>
          <a:bodyPr>
            <a:normAutofit fontScale="90000"/>
          </a:bodyPr>
          <a:lstStyle/>
          <a:p>
            <a:r>
              <a:rPr lang="it-IT" dirty="0" err="1"/>
              <a:t>Baltic</a:t>
            </a:r>
            <a:r>
              <a:rPr lang="it-IT" dirty="0"/>
              <a:t> </a:t>
            </a:r>
            <a:r>
              <a:rPr lang="it-IT" dirty="0" err="1"/>
              <a:t>Adriatic</a:t>
            </a:r>
            <a:r>
              <a:rPr lang="it-IT" dirty="0"/>
              <a:t> </a:t>
            </a:r>
            <a:r>
              <a:rPr lang="it-IT" dirty="0" err="1"/>
              <a:t>Corridor</a:t>
            </a:r>
            <a:endParaRPr lang="it-IT" dirty="0"/>
          </a:p>
        </p:txBody>
      </p:sp>
      <p:pic>
        <p:nvPicPr>
          <p:cNvPr id="5" name="Segnaposto contenuto 4">
            <a:extLst>
              <a:ext uri="{FF2B5EF4-FFF2-40B4-BE49-F238E27FC236}">
                <a16:creationId xmlns:a16="http://schemas.microsoft.com/office/drawing/2014/main" id="{B4081283-30F4-4C93-93B5-C96A60A9C2EF}"/>
              </a:ext>
            </a:extLst>
          </p:cNvPr>
          <p:cNvPicPr>
            <a:picLocks noGrp="1" noChangeAspect="1"/>
          </p:cNvPicPr>
          <p:nvPr>
            <p:ph idx="1"/>
          </p:nvPr>
        </p:nvPicPr>
        <p:blipFill>
          <a:blip r:embed="rId2"/>
          <a:stretch>
            <a:fillRect/>
          </a:stretch>
        </p:blipFill>
        <p:spPr>
          <a:xfrm>
            <a:off x="1835696" y="817846"/>
            <a:ext cx="5544616" cy="5491474"/>
          </a:xfrm>
        </p:spPr>
      </p:pic>
    </p:spTree>
    <p:extLst>
      <p:ext uri="{BB962C8B-B14F-4D97-AF65-F5344CB8AC3E}">
        <p14:creationId xmlns:p14="http://schemas.microsoft.com/office/powerpoint/2010/main" val="40845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01A67-B23F-47B7-B4A6-D0C5D66577EE}"/>
              </a:ext>
            </a:extLst>
          </p:cNvPr>
          <p:cNvSpPr>
            <a:spLocks noGrp="1"/>
          </p:cNvSpPr>
          <p:nvPr>
            <p:ph type="title"/>
          </p:nvPr>
        </p:nvSpPr>
        <p:spPr/>
        <p:txBody>
          <a:bodyPr>
            <a:normAutofit fontScale="90000"/>
          </a:bodyPr>
          <a:lstStyle/>
          <a:p>
            <a:r>
              <a:rPr lang="it-IT" dirty="0"/>
              <a:t>ADRIUP</a:t>
            </a:r>
          </a:p>
        </p:txBody>
      </p:sp>
      <p:graphicFrame>
        <p:nvGraphicFramePr>
          <p:cNvPr id="4" name="Tabella 3">
            <a:extLst>
              <a:ext uri="{FF2B5EF4-FFF2-40B4-BE49-F238E27FC236}">
                <a16:creationId xmlns:a16="http://schemas.microsoft.com/office/drawing/2014/main" id="{F533E0D7-D5A1-4576-A70C-76C721A3B93A}"/>
              </a:ext>
            </a:extLst>
          </p:cNvPr>
          <p:cNvGraphicFramePr>
            <a:graphicFrameLocks noGrp="1"/>
          </p:cNvGraphicFramePr>
          <p:nvPr/>
        </p:nvGraphicFramePr>
        <p:xfrm>
          <a:off x="971600" y="908720"/>
          <a:ext cx="7272808" cy="5040564"/>
        </p:xfrm>
        <a:graphic>
          <a:graphicData uri="http://schemas.openxmlformats.org/drawingml/2006/table">
            <a:tbl>
              <a:tblPr firstRow="1" firstCol="1" bandCol="1">
                <a:tableStyleId>{5C22544A-7EE6-4342-B048-85BDC9FD1C3A}</a:tableStyleId>
              </a:tblPr>
              <a:tblGrid>
                <a:gridCol w="2237082">
                  <a:extLst>
                    <a:ext uri="{9D8B030D-6E8A-4147-A177-3AD203B41FA5}">
                      <a16:colId xmlns:a16="http://schemas.microsoft.com/office/drawing/2014/main" val="4253116101"/>
                    </a:ext>
                  </a:extLst>
                </a:gridCol>
                <a:gridCol w="5035726">
                  <a:extLst>
                    <a:ext uri="{9D8B030D-6E8A-4147-A177-3AD203B41FA5}">
                      <a16:colId xmlns:a16="http://schemas.microsoft.com/office/drawing/2014/main" val="851165619"/>
                    </a:ext>
                  </a:extLst>
                </a:gridCol>
              </a:tblGrid>
              <a:tr h="501467">
                <a:tc rowSpan="2">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it-IT" sz="1200" dirty="0">
                          <a:effectLst/>
                          <a:latin typeface="Calibri" panose="020F0502020204030204" pitchFamily="34" charset="0"/>
                          <a:ea typeface="Calibri" panose="020F0502020204030204" pitchFamily="34" charset="0"/>
                          <a:cs typeface="Times New Roman" panose="02020603050405020304" pitchFamily="18" charset="0"/>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a:effectLst/>
                        </a:rPr>
                        <a:t>ADRIUP - Adriatic MoS Upgraded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1850874"/>
                  </a:ext>
                </a:extLst>
              </a:tr>
              <a:tr h="501467">
                <a:tc vMerge="1">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CEF - Connecting Europe Facility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847027"/>
                  </a:ext>
                </a:extLst>
              </a:tr>
              <a:tr h="527361">
                <a:tc>
                  <a:txBody>
                    <a:bodyPr/>
                    <a:lstStyle/>
                    <a:p>
                      <a:pPr>
                        <a:lnSpc>
                          <a:spcPct val="107000"/>
                        </a:lnSpc>
                        <a:spcAft>
                          <a:spcPts val="800"/>
                        </a:spcAft>
                      </a:pPr>
                      <a:r>
                        <a:rPr lang="it-IT" sz="1200" dirty="0">
                          <a:effectLst/>
                        </a:rPr>
                        <a:t>PARTNERS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 MIT, Port </a:t>
                      </a:r>
                      <a:r>
                        <a:rPr lang="it-IT" sz="1200" dirty="0" err="1">
                          <a:effectLst/>
                        </a:rPr>
                        <a:t>Authorities</a:t>
                      </a:r>
                      <a:r>
                        <a:rPr lang="it-IT" sz="1200" dirty="0">
                          <a:effectLst/>
                        </a:rPr>
                        <a:t>, </a:t>
                      </a:r>
                      <a:r>
                        <a:rPr lang="it-IT" sz="1200" dirty="0" err="1">
                          <a:effectLst/>
                        </a:rPr>
                        <a:t>Inland</a:t>
                      </a:r>
                      <a:r>
                        <a:rPr lang="it-IT" sz="1200" dirty="0">
                          <a:effectLst/>
                        </a:rPr>
                        <a:t> terminals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6646049"/>
                  </a:ext>
                </a:extLst>
              </a:tr>
              <a:tr h="501467">
                <a:tc>
                  <a:txBody>
                    <a:bodyPr/>
                    <a:lstStyle/>
                    <a:p>
                      <a:pPr>
                        <a:lnSpc>
                          <a:spcPct val="107000"/>
                        </a:lnSpc>
                        <a:spcAft>
                          <a:spcPts val="800"/>
                        </a:spcAft>
                      </a:pPr>
                      <a:r>
                        <a:rPr lang="it-IT" sz="1200" dirty="0">
                          <a:effectLst/>
                        </a:rPr>
                        <a:t>LEAD PARTNER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Igoumenitsa 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4901230"/>
                  </a:ext>
                </a:extLst>
              </a:tr>
              <a:tr h="501467">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ROLE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Partner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97005"/>
                  </a:ext>
                </a:extLst>
              </a:tr>
              <a:tr h="501467">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1/1/2016 – 31/12/2023, 96 </a:t>
                      </a:r>
                      <a:r>
                        <a:rPr lang="it-IT" sz="1200" dirty="0" err="1">
                          <a:effectLst/>
                        </a:rPr>
                        <a:t>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3353859"/>
                  </a:ext>
                </a:extLst>
              </a:tr>
              <a:tr h="501467">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ACTION ELIGIBLE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2.870.000 €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1993778"/>
                  </a:ext>
                </a:extLst>
              </a:tr>
              <a:tr h="501467">
                <a:tc>
                  <a:txBody>
                    <a:bodyPr/>
                    <a:lstStyle/>
                    <a:p>
                      <a:pPr>
                        <a:lnSpc>
                          <a:spcPct val="107000"/>
                        </a:lnSpc>
                        <a:spcAft>
                          <a:spcPts val="800"/>
                        </a:spcAft>
                      </a:pPr>
                      <a:r>
                        <a:rPr lang="it-IT" sz="1200" dirty="0">
                          <a:effectLst/>
                        </a:rPr>
                        <a:t>% CONTRIBUTION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196124"/>
                  </a:ext>
                </a:extLst>
              </a:tr>
              <a:tr h="501467">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CONTRIBUTION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861.000 €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855901"/>
                  </a:ext>
                </a:extLst>
              </a:tr>
              <a:tr h="501467">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ACTIVITY OF THE 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Works for infrastructures (INT: Warehouse + work on </a:t>
                      </a:r>
                      <a:r>
                        <a:rPr lang="en-US" sz="1200" dirty="0" err="1">
                          <a:effectLst/>
                        </a:rPr>
                        <a:t>railwaytracks</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146409"/>
                  </a:ext>
                </a:extLst>
              </a:tr>
            </a:tbl>
          </a:graphicData>
        </a:graphic>
      </p:graphicFrame>
    </p:spTree>
    <p:extLst>
      <p:ext uri="{BB962C8B-B14F-4D97-AF65-F5344CB8AC3E}">
        <p14:creationId xmlns:p14="http://schemas.microsoft.com/office/powerpoint/2010/main" val="196162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65612-86AC-480E-BDB0-638F977CFCD0}"/>
              </a:ext>
            </a:extLst>
          </p:cNvPr>
          <p:cNvSpPr>
            <a:spLocks noGrp="1"/>
          </p:cNvSpPr>
          <p:nvPr>
            <p:ph type="title"/>
          </p:nvPr>
        </p:nvSpPr>
        <p:spPr/>
        <p:txBody>
          <a:bodyPr>
            <a:normAutofit fontScale="90000"/>
          </a:bodyPr>
          <a:lstStyle/>
          <a:p>
            <a:r>
              <a:rPr lang="it-IT" dirty="0"/>
              <a:t>Porto di Trieste – Success </a:t>
            </a:r>
            <a:r>
              <a:rPr lang="it-IT" dirty="0" err="1"/>
              <a:t>factors</a:t>
            </a:r>
            <a:endParaRPr lang="it-IT" sz="1200" dirty="0"/>
          </a:p>
        </p:txBody>
      </p:sp>
      <p:pic>
        <p:nvPicPr>
          <p:cNvPr id="3" name="Immagine 2">
            <a:extLst>
              <a:ext uri="{FF2B5EF4-FFF2-40B4-BE49-F238E27FC236}">
                <a16:creationId xmlns:a16="http://schemas.microsoft.com/office/drawing/2014/main" id="{3913949E-9092-4809-93D4-BEFEB6D7E4B4}"/>
              </a:ext>
            </a:extLst>
          </p:cNvPr>
          <p:cNvPicPr>
            <a:picLocks noChangeAspect="1"/>
          </p:cNvPicPr>
          <p:nvPr/>
        </p:nvPicPr>
        <p:blipFill>
          <a:blip r:embed="rId3"/>
          <a:stretch>
            <a:fillRect/>
          </a:stretch>
        </p:blipFill>
        <p:spPr>
          <a:xfrm>
            <a:off x="2123728" y="1268760"/>
            <a:ext cx="5760640" cy="4397989"/>
          </a:xfrm>
          <a:prstGeom prst="rect">
            <a:avLst/>
          </a:prstGeom>
        </p:spPr>
      </p:pic>
      <p:sp>
        <p:nvSpPr>
          <p:cNvPr id="4" name="CasellaDiTesto 3">
            <a:extLst>
              <a:ext uri="{FF2B5EF4-FFF2-40B4-BE49-F238E27FC236}">
                <a16:creationId xmlns:a16="http://schemas.microsoft.com/office/drawing/2014/main" id="{06626326-B64C-4E44-99B4-8D540599452E}"/>
              </a:ext>
            </a:extLst>
          </p:cNvPr>
          <p:cNvSpPr txBox="1"/>
          <p:nvPr/>
        </p:nvSpPr>
        <p:spPr>
          <a:xfrm>
            <a:off x="313084" y="828439"/>
            <a:ext cx="8651404" cy="276999"/>
          </a:xfrm>
          <a:prstGeom prst="rect">
            <a:avLst/>
          </a:prstGeom>
          <a:noFill/>
        </p:spPr>
        <p:txBody>
          <a:bodyPr wrap="square" rtlCol="0">
            <a:spAutoFit/>
          </a:bodyPr>
          <a:lstStyle/>
          <a:p>
            <a:r>
              <a:rPr lang="it-IT" sz="1200" i="1" dirty="0">
                <a:solidFill>
                  <a:srgbClr val="00B0F0"/>
                </a:solidFill>
              </a:rPr>
              <a:t>(https://www.porto.trieste.it/wp-content/uploads/2020/07/20200120_APT_opuscoliA4_sito.pdf)</a:t>
            </a:r>
            <a:endParaRPr lang="en-US" sz="1200" i="1" dirty="0">
              <a:solidFill>
                <a:srgbClr val="00B0F0"/>
              </a:solidFill>
            </a:endParaRPr>
          </a:p>
        </p:txBody>
      </p:sp>
    </p:spTree>
    <p:extLst>
      <p:ext uri="{BB962C8B-B14F-4D97-AF65-F5344CB8AC3E}">
        <p14:creationId xmlns:p14="http://schemas.microsoft.com/office/powerpoint/2010/main" val="382868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CD2F1-0DDB-4D97-98C5-A3FBEBED2B68}"/>
              </a:ext>
            </a:extLst>
          </p:cNvPr>
          <p:cNvSpPr>
            <a:spLocks noGrp="1"/>
          </p:cNvSpPr>
          <p:nvPr>
            <p:ph type="title"/>
          </p:nvPr>
        </p:nvSpPr>
        <p:spPr/>
        <p:txBody>
          <a:bodyPr>
            <a:normAutofit fontScale="90000"/>
          </a:bodyPr>
          <a:lstStyle/>
          <a:p>
            <a:r>
              <a:rPr lang="it-IT" dirty="0"/>
              <a:t>PROMARES</a:t>
            </a:r>
          </a:p>
        </p:txBody>
      </p:sp>
      <p:graphicFrame>
        <p:nvGraphicFramePr>
          <p:cNvPr id="4" name="Tabella 3">
            <a:extLst>
              <a:ext uri="{FF2B5EF4-FFF2-40B4-BE49-F238E27FC236}">
                <a16:creationId xmlns:a16="http://schemas.microsoft.com/office/drawing/2014/main" id="{3D464F86-FF0B-483C-ADD5-02ED3B150202}"/>
              </a:ext>
            </a:extLst>
          </p:cNvPr>
          <p:cNvGraphicFramePr>
            <a:graphicFrameLocks noGrp="1"/>
          </p:cNvGraphicFramePr>
          <p:nvPr/>
        </p:nvGraphicFramePr>
        <p:xfrm>
          <a:off x="971600" y="908720"/>
          <a:ext cx="7272809" cy="5066054"/>
        </p:xfrm>
        <a:graphic>
          <a:graphicData uri="http://schemas.openxmlformats.org/drawingml/2006/table">
            <a:tbl>
              <a:tblPr firstRow="1" firstCol="1" bandCol="1">
                <a:tableStyleId>{5C22544A-7EE6-4342-B048-85BDC9FD1C3A}</a:tableStyleId>
              </a:tblPr>
              <a:tblGrid>
                <a:gridCol w="1529494">
                  <a:extLst>
                    <a:ext uri="{9D8B030D-6E8A-4147-A177-3AD203B41FA5}">
                      <a16:colId xmlns:a16="http://schemas.microsoft.com/office/drawing/2014/main" val="2401430238"/>
                    </a:ext>
                  </a:extLst>
                </a:gridCol>
                <a:gridCol w="5743315">
                  <a:extLst>
                    <a:ext uri="{9D8B030D-6E8A-4147-A177-3AD203B41FA5}">
                      <a16:colId xmlns:a16="http://schemas.microsoft.com/office/drawing/2014/main" val="1026118104"/>
                    </a:ext>
                  </a:extLst>
                </a:gridCol>
              </a:tblGrid>
              <a:tr h="545655">
                <a:tc rowSpan="2">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PROMARES - Promoting maritime and multimodal freight transport in the Adriatic Sea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169794"/>
                  </a:ext>
                </a:extLst>
              </a:tr>
              <a:tr h="719499">
                <a:tc vMerge="1">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2014 - 2020 Interreg V-A</a:t>
                      </a:r>
                      <a:endParaRPr lang="en-US" sz="1200">
                        <a:effectLst/>
                      </a:endParaRPr>
                    </a:p>
                    <a:p>
                      <a:pPr>
                        <a:lnSpc>
                          <a:spcPct val="107000"/>
                        </a:lnSpc>
                        <a:spcAft>
                          <a:spcPts val="800"/>
                        </a:spcAft>
                      </a:pPr>
                      <a:r>
                        <a:rPr lang="it-IT" sz="1200">
                          <a:effectLst/>
                        </a:rPr>
                        <a:t>Italy - Croatia CBC Programme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2730327"/>
                  </a:ext>
                </a:extLst>
              </a:tr>
              <a:tr h="465035">
                <a:tc>
                  <a:txBody>
                    <a:bodyPr/>
                    <a:lstStyle/>
                    <a:p>
                      <a:pPr>
                        <a:lnSpc>
                          <a:spcPct val="107000"/>
                        </a:lnSpc>
                        <a:spcAft>
                          <a:spcPts val="800"/>
                        </a:spcAft>
                      </a:pPr>
                      <a:r>
                        <a:rPr lang="it-IT" sz="1200" dirty="0">
                          <a:effectLst/>
                        </a:rPr>
                        <a:t>PARTNERS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Port </a:t>
                      </a:r>
                      <a:r>
                        <a:rPr lang="it-IT" sz="1200" dirty="0" err="1">
                          <a:effectLst/>
                        </a:rPr>
                        <a:t>Authorities</a:t>
                      </a:r>
                      <a:r>
                        <a:rPr lang="it-IT" sz="1200" dirty="0">
                          <a:effectLst/>
                        </a:rPr>
                        <a:t> and </a:t>
                      </a:r>
                      <a:r>
                        <a:rPr lang="it-IT" sz="1200" dirty="0" err="1">
                          <a:effectLst/>
                        </a:rPr>
                        <a:t>Universities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381051"/>
                  </a:ext>
                </a:extLst>
              </a:tr>
              <a:tr h="465035">
                <a:tc>
                  <a:txBody>
                    <a:bodyPr/>
                    <a:lstStyle/>
                    <a:p>
                      <a:pPr>
                        <a:lnSpc>
                          <a:spcPct val="107000"/>
                        </a:lnSpc>
                        <a:spcAft>
                          <a:spcPts val="800"/>
                        </a:spcAft>
                      </a:pPr>
                      <a:r>
                        <a:rPr lang="it-IT" sz="1200" dirty="0">
                          <a:effectLst/>
                        </a:rPr>
                        <a:t>LEAD PARTNER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ADSPMAO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7185441"/>
                  </a:ext>
                </a:extLst>
              </a:tr>
              <a:tr h="465035">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ROLE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Partner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9101675"/>
                  </a:ext>
                </a:extLst>
              </a:tr>
              <a:tr h="465035">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01/01/2019 – 30/06/2021, 30 </a:t>
                      </a:r>
                      <a:r>
                        <a:rPr lang="it-IT" sz="1200" dirty="0" err="1">
                          <a:effectLst/>
                        </a:rPr>
                        <a:t>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59242"/>
                  </a:ext>
                </a:extLst>
              </a:tr>
              <a:tr h="465035">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ACTION ELIGIBLE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229.875 €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9888069"/>
                  </a:ext>
                </a:extLst>
              </a:tr>
              <a:tr h="465035">
                <a:tc>
                  <a:txBody>
                    <a:bodyPr/>
                    <a:lstStyle/>
                    <a:p>
                      <a:pPr>
                        <a:lnSpc>
                          <a:spcPct val="107000"/>
                        </a:lnSpc>
                        <a:spcAft>
                          <a:spcPts val="800"/>
                        </a:spcAft>
                      </a:pPr>
                      <a:r>
                        <a:rPr lang="it-IT" sz="1200" dirty="0">
                          <a:effectLst/>
                        </a:rPr>
                        <a:t>% CONTRIBUTION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100 %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3281342"/>
                  </a:ext>
                </a:extLst>
              </a:tr>
              <a:tr h="465035">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CONTRIBUTION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229.875 €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6712121"/>
                  </a:ext>
                </a:extLst>
              </a:tr>
              <a:tr h="545655">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ACTIVITY OF THE 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The cross-border action plan for enhancing maritime and multimodal freight transport. (INT: railway gate)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7077678"/>
                  </a:ext>
                </a:extLst>
              </a:tr>
            </a:tbl>
          </a:graphicData>
        </a:graphic>
      </p:graphicFrame>
    </p:spTree>
    <p:extLst>
      <p:ext uri="{BB962C8B-B14F-4D97-AF65-F5344CB8AC3E}">
        <p14:creationId xmlns:p14="http://schemas.microsoft.com/office/powerpoint/2010/main" val="674077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AE105-3EB1-4EE2-BD86-6A966DF86657}"/>
              </a:ext>
            </a:extLst>
          </p:cNvPr>
          <p:cNvSpPr>
            <a:spLocks noGrp="1"/>
          </p:cNvSpPr>
          <p:nvPr>
            <p:ph type="title"/>
          </p:nvPr>
        </p:nvSpPr>
        <p:spPr/>
        <p:txBody>
          <a:bodyPr>
            <a:normAutofit fontScale="90000"/>
          </a:bodyPr>
          <a:lstStyle/>
          <a:p>
            <a:r>
              <a:rPr lang="it-IT" dirty="0"/>
              <a:t>FENIX</a:t>
            </a:r>
          </a:p>
        </p:txBody>
      </p:sp>
      <p:graphicFrame>
        <p:nvGraphicFramePr>
          <p:cNvPr id="4" name="Tabella 3">
            <a:extLst>
              <a:ext uri="{FF2B5EF4-FFF2-40B4-BE49-F238E27FC236}">
                <a16:creationId xmlns:a16="http://schemas.microsoft.com/office/drawing/2014/main" id="{EB01D533-D285-4559-901A-75EE315AF028}"/>
              </a:ext>
            </a:extLst>
          </p:cNvPr>
          <p:cNvGraphicFramePr>
            <a:graphicFrameLocks noGrp="1"/>
          </p:cNvGraphicFramePr>
          <p:nvPr>
            <p:extLst>
              <p:ext uri="{D42A27DB-BD31-4B8C-83A1-F6EECF244321}">
                <p14:modId xmlns:p14="http://schemas.microsoft.com/office/powerpoint/2010/main" val="1197550236"/>
              </p:ext>
            </p:extLst>
          </p:nvPr>
        </p:nvGraphicFramePr>
        <p:xfrm>
          <a:off x="899592" y="924790"/>
          <a:ext cx="7344816" cy="5024491"/>
        </p:xfrm>
        <a:graphic>
          <a:graphicData uri="http://schemas.openxmlformats.org/drawingml/2006/table">
            <a:tbl>
              <a:tblPr firstRow="1" firstCol="1" bandCol="1">
                <a:tableStyleId>{5C22544A-7EE6-4342-B048-85BDC9FD1C3A}</a:tableStyleId>
              </a:tblPr>
              <a:tblGrid>
                <a:gridCol w="2332126">
                  <a:extLst>
                    <a:ext uri="{9D8B030D-6E8A-4147-A177-3AD203B41FA5}">
                      <a16:colId xmlns:a16="http://schemas.microsoft.com/office/drawing/2014/main" val="1173627543"/>
                    </a:ext>
                  </a:extLst>
                </a:gridCol>
                <a:gridCol w="5012690">
                  <a:extLst>
                    <a:ext uri="{9D8B030D-6E8A-4147-A177-3AD203B41FA5}">
                      <a16:colId xmlns:a16="http://schemas.microsoft.com/office/drawing/2014/main" val="803169832"/>
                    </a:ext>
                  </a:extLst>
                </a:gridCol>
              </a:tblGrid>
              <a:tr h="332712">
                <a:tc rowSpan="2">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tc>
                  <a:txBody>
                    <a:bodyPr/>
                    <a:lstStyle/>
                    <a:p>
                      <a:pPr>
                        <a:lnSpc>
                          <a:spcPct val="107000"/>
                        </a:lnSpc>
                        <a:spcAft>
                          <a:spcPts val="800"/>
                        </a:spcAft>
                      </a:pPr>
                      <a:r>
                        <a:rPr lang="en-US" sz="1200" dirty="0">
                          <a:effectLst/>
                        </a:rPr>
                        <a:t>FENIX - A European </a:t>
                      </a:r>
                      <a:r>
                        <a:rPr lang="en-US" sz="1200" dirty="0" err="1">
                          <a:effectLst/>
                        </a:rPr>
                        <a:t>FEderated</a:t>
                      </a:r>
                      <a:r>
                        <a:rPr lang="en-US" sz="1200" dirty="0">
                          <a:effectLst/>
                        </a:rPr>
                        <a:t> Network of Information </a:t>
                      </a:r>
                      <a:r>
                        <a:rPr lang="en-US" sz="1200" dirty="0" err="1">
                          <a:effectLst/>
                        </a:rPr>
                        <a:t>eXchange</a:t>
                      </a:r>
                      <a:r>
                        <a:rPr lang="en-US" sz="1200" dirty="0">
                          <a:effectLst/>
                        </a:rPr>
                        <a:t> in Logistics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2952340225"/>
                  </a:ext>
                </a:extLst>
              </a:tr>
              <a:tr h="2287911">
                <a:tc vMerge="1">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tc>
                  <a:txBody>
                    <a:bodyPr/>
                    <a:lstStyle/>
                    <a:p>
                      <a:pPr>
                        <a:lnSpc>
                          <a:spcPct val="107000"/>
                        </a:lnSpc>
                        <a:spcAft>
                          <a:spcPts val="800"/>
                        </a:spcAft>
                      </a:pPr>
                      <a:r>
                        <a:rPr lang="en-US" sz="1200">
                          <a:effectLst/>
                        </a:rPr>
                        <a:t>CEF TRANSPORT 2018 - GENERAL ENVELOPE CEF Transport Call 2018 - Funding</a:t>
                      </a:r>
                    </a:p>
                    <a:p>
                      <a:pPr>
                        <a:lnSpc>
                          <a:spcPct val="107000"/>
                        </a:lnSpc>
                        <a:spcAft>
                          <a:spcPts val="800"/>
                        </a:spcAft>
                      </a:pPr>
                      <a:r>
                        <a:rPr lang="en-US" sz="1200">
                          <a:effectLst/>
                        </a:rPr>
                        <a:t>Objective 3: 3.2 “ensuring sustainable and efficient transport systems in the long run, with a view to preparing for expected future</a:t>
                      </a:r>
                    </a:p>
                    <a:p>
                      <a:pPr>
                        <a:lnSpc>
                          <a:spcPct val="107000"/>
                        </a:lnSpc>
                        <a:spcAft>
                          <a:spcPts val="800"/>
                        </a:spcAft>
                      </a:pPr>
                      <a:r>
                        <a:rPr lang="en-US" sz="1200">
                          <a:effectLst/>
                        </a:rPr>
                        <a:t>transport flows, as well as enabling all modes of transport to be decarbonized through transition to innovative low-carbon and</a:t>
                      </a:r>
                    </a:p>
                    <a:p>
                      <a:pPr>
                        <a:lnSpc>
                          <a:spcPct val="107000"/>
                        </a:lnSpc>
                        <a:spcAft>
                          <a:spcPts val="800"/>
                        </a:spcAft>
                      </a:pPr>
                      <a:r>
                        <a:rPr lang="en-US" sz="1200">
                          <a:effectLst/>
                        </a:rPr>
                        <a:t>energy –efficient transport technologies, while optimizing safety” – 3.2.2 Deployment of innovation and new technology actions,</a:t>
                      </a:r>
                    </a:p>
                    <a:p>
                      <a:pPr>
                        <a:lnSpc>
                          <a:spcPct val="107000"/>
                        </a:lnSpc>
                        <a:spcAft>
                          <a:spcPts val="800"/>
                        </a:spcAft>
                      </a:pPr>
                      <a:r>
                        <a:rPr lang="en-US" sz="1200">
                          <a:effectLst/>
                        </a:rPr>
                        <a:t>including a focus on safety - priorità specifica 8: "digital information system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2152865960"/>
                  </a:ext>
                </a:extLst>
              </a:tr>
              <a:tr h="283507">
                <a:tc>
                  <a:txBody>
                    <a:bodyPr/>
                    <a:lstStyle/>
                    <a:p>
                      <a:pPr>
                        <a:lnSpc>
                          <a:spcPct val="107000"/>
                        </a:lnSpc>
                        <a:spcAft>
                          <a:spcPts val="800"/>
                        </a:spcAft>
                      </a:pPr>
                      <a:r>
                        <a:rPr lang="it-IT" sz="1200" dirty="0">
                          <a:effectLst/>
                        </a:rPr>
                        <a:t>PARTNERS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 MIT, Port </a:t>
                      </a:r>
                      <a:r>
                        <a:rPr lang="it-IT" sz="1200" dirty="0" err="1">
                          <a:effectLst/>
                        </a:rPr>
                        <a:t>Authorities</a:t>
                      </a:r>
                      <a:r>
                        <a:rPr lang="it-IT" sz="1200" dirty="0">
                          <a:effectLst/>
                        </a:rPr>
                        <a:t>, Commercial partners, </a:t>
                      </a:r>
                      <a:r>
                        <a:rPr lang="it-IT" sz="1200" dirty="0" err="1">
                          <a:effectLst/>
                        </a:rPr>
                        <a:t>Univerisites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4028741331"/>
                  </a:ext>
                </a:extLst>
              </a:tr>
              <a:tr h="269586">
                <a:tc>
                  <a:txBody>
                    <a:bodyPr/>
                    <a:lstStyle/>
                    <a:p>
                      <a:pPr>
                        <a:lnSpc>
                          <a:spcPct val="107000"/>
                        </a:lnSpc>
                        <a:spcAft>
                          <a:spcPts val="800"/>
                        </a:spcAft>
                      </a:pPr>
                      <a:r>
                        <a:rPr lang="it-IT" sz="1200" dirty="0">
                          <a:effectLst/>
                        </a:rPr>
                        <a:t>LEAD PARTNER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 MIT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3046723639"/>
                  </a:ext>
                </a:extLst>
              </a:tr>
              <a:tr h="269586">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ROLE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err="1">
                          <a:effectLst/>
                        </a:rPr>
                        <a:t>Implementing</a:t>
                      </a:r>
                      <a:r>
                        <a:rPr lang="it-IT" sz="1200" dirty="0">
                          <a:effectLst/>
                        </a:rPr>
                        <a:t> body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2407400845"/>
                  </a:ext>
                </a:extLst>
              </a:tr>
              <a:tr h="269586">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dirty="0">
                          <a:effectLst/>
                        </a:rPr>
                        <a:t>01/04/2019 – 31/03/2022, 36 </a:t>
                      </a:r>
                      <a:r>
                        <a:rPr lang="it-IT" sz="1200" dirty="0" err="1">
                          <a:effectLst/>
                        </a:rPr>
                        <a:t>moths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267420289"/>
                  </a:ext>
                </a:extLst>
              </a:tr>
              <a:tr h="269586">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ACTION ELIGIBLE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550.000 €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3617862898"/>
                  </a:ext>
                </a:extLst>
              </a:tr>
              <a:tr h="269586">
                <a:tc>
                  <a:txBody>
                    <a:bodyPr/>
                    <a:lstStyle/>
                    <a:p>
                      <a:pPr>
                        <a:lnSpc>
                          <a:spcPct val="107000"/>
                        </a:lnSpc>
                        <a:spcAft>
                          <a:spcPts val="800"/>
                        </a:spcAft>
                      </a:pPr>
                      <a:r>
                        <a:rPr lang="it-IT" sz="1200" dirty="0">
                          <a:effectLst/>
                        </a:rPr>
                        <a:t>% CONTRIBUTION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50 %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2793978419"/>
                  </a:ext>
                </a:extLst>
              </a:tr>
              <a:tr h="269586">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CONTRIBUTION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200">
                          <a:effectLst/>
                        </a:rPr>
                        <a:t>275.000 €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2686145421"/>
                  </a:ext>
                </a:extLst>
              </a:tr>
              <a:tr h="502845">
                <a:tc>
                  <a: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ACTIVITY OF THE 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err="1">
                          <a:effectLst/>
                        </a:rPr>
                        <a:t>Interporto</a:t>
                      </a:r>
                      <a:r>
                        <a:rPr lang="en-US" sz="1200" dirty="0">
                          <a:effectLst/>
                        </a:rPr>
                        <a:t> has participated to COGISTICS and AEOLIX and the implementation developed in the projects are available for the FENIX federative platform.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08" marR="65508" marT="0" marB="0"/>
                </a:tc>
                <a:extLst>
                  <a:ext uri="{0D108BD9-81ED-4DB2-BD59-A6C34878D82A}">
                    <a16:rowId xmlns:a16="http://schemas.microsoft.com/office/drawing/2014/main" val="1396864808"/>
                  </a:ext>
                </a:extLst>
              </a:tr>
            </a:tbl>
          </a:graphicData>
        </a:graphic>
      </p:graphicFrame>
    </p:spTree>
    <p:extLst>
      <p:ext uri="{BB962C8B-B14F-4D97-AF65-F5344CB8AC3E}">
        <p14:creationId xmlns:p14="http://schemas.microsoft.com/office/powerpoint/2010/main" val="81828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9697D4-4469-47FD-8830-3F7839F43F80}"/>
              </a:ext>
            </a:extLst>
          </p:cNvPr>
          <p:cNvSpPr>
            <a:spLocks noGrp="1"/>
          </p:cNvSpPr>
          <p:nvPr>
            <p:ph type="title"/>
          </p:nvPr>
        </p:nvSpPr>
        <p:spPr/>
        <p:txBody>
          <a:bodyPr>
            <a:normAutofit fontScale="90000"/>
          </a:bodyPr>
          <a:lstStyle/>
          <a:p>
            <a:r>
              <a:rPr lang="it-IT" dirty="0" err="1"/>
              <a:t>Geopolitical</a:t>
            </a:r>
            <a:r>
              <a:rPr lang="it-IT" dirty="0"/>
              <a:t> </a:t>
            </a:r>
            <a:r>
              <a:rPr lang="it-IT" dirty="0" err="1"/>
              <a:t>role</a:t>
            </a:r>
            <a:r>
              <a:rPr lang="it-IT" dirty="0"/>
              <a:t> of FVG: America, China or?</a:t>
            </a:r>
          </a:p>
        </p:txBody>
      </p:sp>
      <p:sp>
        <p:nvSpPr>
          <p:cNvPr id="3" name="Segnaposto contenuto 2">
            <a:extLst>
              <a:ext uri="{FF2B5EF4-FFF2-40B4-BE49-F238E27FC236}">
                <a16:creationId xmlns:a16="http://schemas.microsoft.com/office/drawing/2014/main" id="{25CE2ECD-67B3-471E-A3C8-CE18E286818F}"/>
              </a:ext>
            </a:extLst>
          </p:cNvPr>
          <p:cNvSpPr>
            <a:spLocks noGrp="1"/>
          </p:cNvSpPr>
          <p:nvPr>
            <p:ph idx="1"/>
          </p:nvPr>
        </p:nvSpPr>
        <p:spPr/>
        <p:txBody>
          <a:bodyPr>
            <a:normAutofit/>
          </a:bodyPr>
          <a:lstStyle/>
          <a:p>
            <a:endParaRPr lang="it-IT" sz="2400" dirty="0"/>
          </a:p>
          <a:p>
            <a:r>
              <a:rPr lang="it-IT" sz="2400" dirty="0">
                <a:solidFill>
                  <a:srgbClr val="002060"/>
                </a:solidFill>
              </a:rPr>
              <a:t>The agreements </a:t>
            </a:r>
            <a:r>
              <a:rPr lang="it-IT" sz="2400" dirty="0" err="1">
                <a:solidFill>
                  <a:srgbClr val="002060"/>
                </a:solidFill>
              </a:rPr>
              <a:t>signed</a:t>
            </a:r>
            <a:r>
              <a:rPr lang="it-IT" sz="2400" dirty="0">
                <a:solidFill>
                  <a:srgbClr val="002060"/>
                </a:solidFill>
              </a:rPr>
              <a:t> in 2019 with China</a:t>
            </a:r>
          </a:p>
          <a:p>
            <a:r>
              <a:rPr lang="it-IT" sz="2400" dirty="0" err="1">
                <a:solidFill>
                  <a:srgbClr val="002060"/>
                </a:solidFill>
              </a:rPr>
              <a:t>Hhla</a:t>
            </a:r>
            <a:r>
              <a:rPr lang="it-IT" sz="2400" dirty="0">
                <a:solidFill>
                  <a:srgbClr val="002060"/>
                </a:solidFill>
              </a:rPr>
              <a:t> (Port of Hamburg) </a:t>
            </a:r>
            <a:r>
              <a:rPr lang="it-IT" sz="2400" dirty="0" err="1">
                <a:solidFill>
                  <a:srgbClr val="002060"/>
                </a:solidFill>
              </a:rPr>
              <a:t>got</a:t>
            </a:r>
            <a:r>
              <a:rPr lang="it-IT" sz="2400" dirty="0">
                <a:solidFill>
                  <a:srgbClr val="002060"/>
                </a:solidFill>
              </a:rPr>
              <a:t> the control of Piattaforma Logistica</a:t>
            </a:r>
          </a:p>
          <a:p>
            <a:r>
              <a:rPr lang="it-IT" sz="2400" dirty="0">
                <a:solidFill>
                  <a:srgbClr val="002060"/>
                </a:solidFill>
              </a:rPr>
              <a:t>The </a:t>
            </a:r>
            <a:r>
              <a:rPr lang="it-IT" sz="2400" dirty="0" err="1">
                <a:solidFill>
                  <a:srgbClr val="002060"/>
                </a:solidFill>
              </a:rPr>
              <a:t>role</a:t>
            </a:r>
            <a:r>
              <a:rPr lang="it-IT" sz="2400" dirty="0">
                <a:solidFill>
                  <a:srgbClr val="002060"/>
                </a:solidFill>
              </a:rPr>
              <a:t> of Europe?</a:t>
            </a:r>
          </a:p>
        </p:txBody>
      </p:sp>
    </p:spTree>
    <p:extLst>
      <p:ext uri="{BB962C8B-B14F-4D97-AF65-F5344CB8AC3E}">
        <p14:creationId xmlns:p14="http://schemas.microsoft.com/office/powerpoint/2010/main" val="2095167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E62735-736A-4A4D-9E59-AD3CCB4DE098}"/>
              </a:ext>
            </a:extLst>
          </p:cNvPr>
          <p:cNvSpPr>
            <a:spLocks noGrp="1"/>
          </p:cNvSpPr>
          <p:nvPr>
            <p:ph type="title"/>
          </p:nvPr>
        </p:nvSpPr>
        <p:spPr/>
        <p:txBody>
          <a:bodyPr>
            <a:normAutofit fontScale="90000"/>
          </a:bodyPr>
          <a:lstStyle/>
          <a:p>
            <a:r>
              <a:rPr lang="it-IT" dirty="0" err="1"/>
              <a:t>Let’s</a:t>
            </a:r>
            <a:r>
              <a:rPr lang="it-IT" dirty="0"/>
              <a:t> immagine the future</a:t>
            </a:r>
          </a:p>
        </p:txBody>
      </p:sp>
      <p:sp>
        <p:nvSpPr>
          <p:cNvPr id="3" name="Segnaposto contenuto 2">
            <a:extLst>
              <a:ext uri="{FF2B5EF4-FFF2-40B4-BE49-F238E27FC236}">
                <a16:creationId xmlns:a16="http://schemas.microsoft.com/office/drawing/2014/main" id="{75D3A054-578A-4A15-9068-633FA89E720D}"/>
              </a:ext>
            </a:extLst>
          </p:cNvPr>
          <p:cNvSpPr>
            <a:spLocks noGrp="1"/>
          </p:cNvSpPr>
          <p:nvPr>
            <p:ph idx="1"/>
          </p:nvPr>
        </p:nvSpPr>
        <p:spPr>
          <a:xfrm>
            <a:off x="457200" y="1600201"/>
            <a:ext cx="8229600" cy="2620888"/>
          </a:xfrm>
        </p:spPr>
        <p:txBody>
          <a:bodyPr/>
          <a:lstStyle/>
          <a:p>
            <a:r>
              <a:rPr lang="it-IT" sz="2400" dirty="0">
                <a:solidFill>
                  <a:srgbClr val="002060"/>
                </a:solidFill>
              </a:rPr>
              <a:t>Friuli Venezia Giulia </a:t>
            </a:r>
            <a:r>
              <a:rPr lang="it-IT" sz="2400" dirty="0" err="1">
                <a:solidFill>
                  <a:srgbClr val="002060"/>
                </a:solidFill>
              </a:rPr>
              <a:t>Region</a:t>
            </a:r>
            <a:r>
              <a:rPr lang="it-IT" sz="2400" dirty="0">
                <a:solidFill>
                  <a:srgbClr val="002060"/>
                </a:solidFill>
              </a:rPr>
              <a:t>: </a:t>
            </a:r>
            <a:r>
              <a:rPr lang="it-IT" sz="2400" dirty="0" err="1">
                <a:solidFill>
                  <a:srgbClr val="002060"/>
                </a:solidFill>
              </a:rPr>
              <a:t>only</a:t>
            </a:r>
            <a:r>
              <a:rPr lang="it-IT" sz="2400" dirty="0">
                <a:solidFill>
                  <a:srgbClr val="002060"/>
                </a:solidFill>
              </a:rPr>
              <a:t> one </a:t>
            </a:r>
            <a:r>
              <a:rPr lang="it-IT" sz="2400" dirty="0" err="1">
                <a:solidFill>
                  <a:srgbClr val="002060"/>
                </a:solidFill>
              </a:rPr>
              <a:t>real</a:t>
            </a:r>
            <a:r>
              <a:rPr lang="it-IT" sz="2400" dirty="0">
                <a:solidFill>
                  <a:srgbClr val="002060"/>
                </a:solidFill>
              </a:rPr>
              <a:t> operative management of </a:t>
            </a:r>
            <a:r>
              <a:rPr lang="it-IT" sz="2400" dirty="0" err="1">
                <a:solidFill>
                  <a:srgbClr val="002060"/>
                </a:solidFill>
              </a:rPr>
              <a:t>all</a:t>
            </a:r>
            <a:r>
              <a:rPr lang="it-IT" sz="2400" dirty="0">
                <a:solidFill>
                  <a:srgbClr val="002060"/>
                </a:solidFill>
              </a:rPr>
              <a:t> the </a:t>
            </a:r>
            <a:r>
              <a:rPr lang="it-IT" sz="2400" dirty="0" err="1">
                <a:solidFill>
                  <a:srgbClr val="002060"/>
                </a:solidFill>
              </a:rPr>
              <a:t>logistic</a:t>
            </a:r>
            <a:r>
              <a:rPr lang="it-IT" sz="2400" dirty="0">
                <a:solidFill>
                  <a:srgbClr val="002060"/>
                </a:solidFill>
              </a:rPr>
              <a:t> hub and network</a:t>
            </a:r>
          </a:p>
          <a:p>
            <a:r>
              <a:rPr lang="it-IT" sz="2400" dirty="0" err="1">
                <a:solidFill>
                  <a:srgbClr val="002060"/>
                </a:solidFill>
              </a:rPr>
              <a:t>Italy</a:t>
            </a:r>
            <a:r>
              <a:rPr lang="it-IT" sz="2400" dirty="0">
                <a:solidFill>
                  <a:srgbClr val="002060"/>
                </a:solidFill>
              </a:rPr>
              <a:t>: some </a:t>
            </a:r>
            <a:r>
              <a:rPr lang="it-IT" sz="2400" dirty="0" err="1">
                <a:solidFill>
                  <a:srgbClr val="002060"/>
                </a:solidFill>
              </a:rPr>
              <a:t>differents</a:t>
            </a:r>
            <a:r>
              <a:rPr lang="it-IT" sz="2400" dirty="0">
                <a:solidFill>
                  <a:srgbClr val="002060"/>
                </a:solidFill>
              </a:rPr>
              <a:t> </a:t>
            </a:r>
            <a:r>
              <a:rPr lang="it-IT" sz="2400" dirty="0" err="1">
                <a:solidFill>
                  <a:srgbClr val="002060"/>
                </a:solidFill>
              </a:rPr>
              <a:t>regional</a:t>
            </a:r>
            <a:r>
              <a:rPr lang="it-IT" sz="2400" dirty="0">
                <a:solidFill>
                  <a:srgbClr val="002060"/>
                </a:solidFill>
              </a:rPr>
              <a:t> managements with a </a:t>
            </a:r>
            <a:r>
              <a:rPr lang="it-IT" sz="2400" dirty="0" err="1">
                <a:solidFill>
                  <a:srgbClr val="002060"/>
                </a:solidFill>
              </a:rPr>
              <a:t>central</a:t>
            </a:r>
            <a:r>
              <a:rPr lang="it-IT" sz="2400" dirty="0">
                <a:solidFill>
                  <a:srgbClr val="002060"/>
                </a:solidFill>
              </a:rPr>
              <a:t> control with a long </a:t>
            </a:r>
            <a:r>
              <a:rPr lang="it-IT" sz="2400" dirty="0" err="1">
                <a:solidFill>
                  <a:srgbClr val="002060"/>
                </a:solidFill>
              </a:rPr>
              <a:t>term</a:t>
            </a:r>
            <a:r>
              <a:rPr lang="it-IT" sz="2400" dirty="0">
                <a:solidFill>
                  <a:srgbClr val="002060"/>
                </a:solidFill>
              </a:rPr>
              <a:t> </a:t>
            </a:r>
            <a:r>
              <a:rPr lang="it-IT" sz="2400" dirty="0" err="1">
                <a:solidFill>
                  <a:srgbClr val="002060"/>
                </a:solidFill>
              </a:rPr>
              <a:t>strategic</a:t>
            </a:r>
            <a:r>
              <a:rPr lang="it-IT" sz="2400" dirty="0">
                <a:solidFill>
                  <a:srgbClr val="002060"/>
                </a:solidFill>
              </a:rPr>
              <a:t> vision</a:t>
            </a:r>
          </a:p>
          <a:p>
            <a:r>
              <a:rPr lang="it-IT" sz="2400" dirty="0">
                <a:solidFill>
                  <a:srgbClr val="002060"/>
                </a:solidFill>
              </a:rPr>
              <a:t>Europe: a </a:t>
            </a:r>
            <a:r>
              <a:rPr lang="it-IT" sz="2400" dirty="0" err="1">
                <a:solidFill>
                  <a:srgbClr val="002060"/>
                </a:solidFill>
              </a:rPr>
              <a:t>real</a:t>
            </a:r>
            <a:r>
              <a:rPr lang="it-IT" sz="2400" dirty="0">
                <a:solidFill>
                  <a:srgbClr val="002060"/>
                </a:solidFill>
              </a:rPr>
              <a:t> </a:t>
            </a:r>
            <a:r>
              <a:rPr lang="it-IT" sz="2400" dirty="0" err="1">
                <a:solidFill>
                  <a:srgbClr val="002060"/>
                </a:solidFill>
              </a:rPr>
              <a:t>geopolitic</a:t>
            </a:r>
            <a:r>
              <a:rPr lang="it-IT" sz="2400" dirty="0">
                <a:solidFill>
                  <a:srgbClr val="002060"/>
                </a:solidFill>
              </a:rPr>
              <a:t> </a:t>
            </a:r>
            <a:r>
              <a:rPr lang="it-IT" sz="2400" dirty="0" err="1">
                <a:solidFill>
                  <a:srgbClr val="002060"/>
                </a:solidFill>
              </a:rPr>
              <a:t>role</a:t>
            </a:r>
            <a:r>
              <a:rPr lang="it-IT" sz="2400" dirty="0">
                <a:solidFill>
                  <a:srgbClr val="002060"/>
                </a:solidFill>
              </a:rPr>
              <a:t> in </a:t>
            </a:r>
            <a:r>
              <a:rPr lang="it-IT" sz="2400" dirty="0" err="1">
                <a:solidFill>
                  <a:srgbClr val="002060"/>
                </a:solidFill>
              </a:rPr>
              <a:t>contraposition</a:t>
            </a:r>
            <a:r>
              <a:rPr lang="it-IT" sz="2400" dirty="0">
                <a:solidFill>
                  <a:srgbClr val="002060"/>
                </a:solidFill>
              </a:rPr>
              <a:t> to USA and Cina</a:t>
            </a:r>
          </a:p>
        </p:txBody>
      </p:sp>
    </p:spTree>
    <p:extLst>
      <p:ext uri="{BB962C8B-B14F-4D97-AF65-F5344CB8AC3E}">
        <p14:creationId xmlns:p14="http://schemas.microsoft.com/office/powerpoint/2010/main" val="2233030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06A05-87BB-4B78-A349-EF03C7BEFBD1}"/>
              </a:ext>
            </a:extLst>
          </p:cNvPr>
          <p:cNvSpPr>
            <a:spLocks noGrp="1"/>
          </p:cNvSpPr>
          <p:nvPr>
            <p:ph type="title"/>
          </p:nvPr>
        </p:nvSpPr>
        <p:spPr/>
        <p:txBody>
          <a:bodyPr>
            <a:normAutofit fontScale="90000"/>
          </a:bodyPr>
          <a:lstStyle/>
          <a:p>
            <a:r>
              <a:rPr lang="it-IT" dirty="0" err="1"/>
              <a:t>Conclusions</a:t>
            </a:r>
            <a:endParaRPr lang="it-IT" dirty="0"/>
          </a:p>
        </p:txBody>
      </p:sp>
      <p:sp>
        <p:nvSpPr>
          <p:cNvPr id="3" name="Segnaposto contenuto 2">
            <a:extLst>
              <a:ext uri="{FF2B5EF4-FFF2-40B4-BE49-F238E27FC236}">
                <a16:creationId xmlns:a16="http://schemas.microsoft.com/office/drawing/2014/main" id="{171FABA2-AEFF-4B47-AF40-C65064540D26}"/>
              </a:ext>
            </a:extLst>
          </p:cNvPr>
          <p:cNvSpPr>
            <a:spLocks noGrp="1"/>
          </p:cNvSpPr>
          <p:nvPr>
            <p:ph idx="1"/>
          </p:nvPr>
        </p:nvSpPr>
        <p:spPr>
          <a:xfrm>
            <a:off x="1259632" y="2132856"/>
            <a:ext cx="8229600" cy="2404864"/>
          </a:xfrm>
        </p:spPr>
        <p:txBody>
          <a:bodyPr>
            <a:normAutofit/>
          </a:bodyPr>
          <a:lstStyle/>
          <a:p>
            <a:pPr marL="0" indent="0">
              <a:buNone/>
            </a:pPr>
            <a:r>
              <a:rPr lang="it-IT" sz="3600" dirty="0" err="1">
                <a:solidFill>
                  <a:srgbClr val="002060"/>
                </a:solidFill>
              </a:rPr>
              <a:t>Please</a:t>
            </a:r>
            <a:r>
              <a:rPr lang="it-IT" sz="3600" dirty="0">
                <a:solidFill>
                  <a:srgbClr val="002060"/>
                </a:solidFill>
              </a:rPr>
              <a:t>…… </a:t>
            </a:r>
            <a:r>
              <a:rPr lang="it-IT" sz="3600" dirty="0" err="1">
                <a:solidFill>
                  <a:srgbClr val="002060"/>
                </a:solidFill>
              </a:rPr>
              <a:t>let’s</a:t>
            </a:r>
            <a:r>
              <a:rPr lang="it-IT" sz="3600" dirty="0">
                <a:solidFill>
                  <a:srgbClr val="002060"/>
                </a:solidFill>
              </a:rPr>
              <a:t> make some </a:t>
            </a:r>
            <a:r>
              <a:rPr lang="it-IT" sz="3600" dirty="0" err="1">
                <a:solidFill>
                  <a:srgbClr val="002060"/>
                </a:solidFill>
              </a:rPr>
              <a:t>questions</a:t>
            </a:r>
            <a:endParaRPr lang="it-IT" sz="3600" dirty="0">
              <a:solidFill>
                <a:srgbClr val="002060"/>
              </a:solidFill>
            </a:endParaRPr>
          </a:p>
        </p:txBody>
      </p:sp>
      <p:pic>
        <p:nvPicPr>
          <p:cNvPr id="5" name="Immagine 4">
            <a:extLst>
              <a:ext uri="{FF2B5EF4-FFF2-40B4-BE49-F238E27FC236}">
                <a16:creationId xmlns:a16="http://schemas.microsoft.com/office/drawing/2014/main" id="{3A74EE8F-3C6D-4C03-A2C6-403CE2C69CDF}"/>
              </a:ext>
            </a:extLst>
          </p:cNvPr>
          <p:cNvPicPr>
            <a:picLocks noChangeAspect="1"/>
          </p:cNvPicPr>
          <p:nvPr/>
        </p:nvPicPr>
        <p:blipFill>
          <a:blip r:embed="rId2"/>
          <a:stretch>
            <a:fillRect/>
          </a:stretch>
        </p:blipFill>
        <p:spPr>
          <a:xfrm>
            <a:off x="3802807" y="3933056"/>
            <a:ext cx="1571625" cy="1800225"/>
          </a:xfrm>
          <a:prstGeom prst="rect">
            <a:avLst/>
          </a:prstGeom>
        </p:spPr>
      </p:pic>
    </p:spTree>
    <p:extLst>
      <p:ext uri="{BB962C8B-B14F-4D97-AF65-F5344CB8AC3E}">
        <p14:creationId xmlns:p14="http://schemas.microsoft.com/office/powerpoint/2010/main" val="417221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96DBDF5-8CC4-4877-AE9D-DCAD8CB37768}"/>
              </a:ext>
            </a:extLst>
          </p:cNvPr>
          <p:cNvSpPr>
            <a:spLocks noGrp="1"/>
          </p:cNvSpPr>
          <p:nvPr>
            <p:ph type="title"/>
          </p:nvPr>
        </p:nvSpPr>
        <p:spPr>
          <a:xfrm>
            <a:off x="395536" y="332656"/>
            <a:ext cx="8229600" cy="6048672"/>
          </a:xfrm>
        </p:spPr>
        <p:txBody>
          <a:bodyPr>
            <a:normAutofit/>
          </a:bodyPr>
          <a:lstStyle/>
          <a:p>
            <a:pPr>
              <a:tabLst>
                <a:tab pos="7891463" algn="r"/>
              </a:tabLst>
            </a:pPr>
            <a:br>
              <a:rPr lang="it-IT" dirty="0"/>
            </a:br>
            <a:br>
              <a:rPr lang="it-IT" dirty="0"/>
            </a:br>
            <a:br>
              <a:rPr lang="it-IT" dirty="0"/>
            </a:br>
            <a:r>
              <a:rPr lang="it-IT" dirty="0"/>
              <a:t>Thank </a:t>
            </a:r>
            <a:r>
              <a:rPr lang="it-IT" dirty="0" err="1"/>
              <a:t>you</a:t>
            </a:r>
            <a:r>
              <a:rPr lang="it-IT" dirty="0"/>
              <a:t>!</a:t>
            </a:r>
            <a:br>
              <a:rPr lang="it-IT" dirty="0"/>
            </a:br>
            <a:br>
              <a:rPr lang="it-IT" dirty="0"/>
            </a:br>
            <a:br>
              <a:rPr lang="it-IT" dirty="0"/>
            </a:br>
            <a:br>
              <a:rPr lang="it-IT" dirty="0"/>
            </a:br>
            <a:br>
              <a:rPr lang="it-IT" dirty="0"/>
            </a:br>
            <a:br>
              <a:rPr lang="it-IT" dirty="0"/>
            </a:br>
            <a:r>
              <a:rPr lang="it-IT" sz="1600" dirty="0"/>
              <a:t>Fabio Predonzani	Shirin </a:t>
            </a:r>
            <a:r>
              <a:rPr lang="it-IT" sz="1600" dirty="0" err="1"/>
              <a:t>Mahdavi</a:t>
            </a:r>
            <a:br>
              <a:rPr lang="it-IT" sz="1600" dirty="0"/>
            </a:br>
            <a:r>
              <a:rPr lang="it-IT" sz="1600" dirty="0"/>
              <a:t>Sales &amp; </a:t>
            </a:r>
            <a:r>
              <a:rPr lang="it-IT" sz="1600" dirty="0" err="1"/>
              <a:t>Operation</a:t>
            </a:r>
            <a:r>
              <a:rPr lang="it-IT" sz="1600" dirty="0"/>
              <a:t> Manager	</a:t>
            </a:r>
            <a:r>
              <a:rPr lang="it-IT" sz="1600" dirty="0" err="1"/>
              <a:t>Communication</a:t>
            </a:r>
            <a:r>
              <a:rPr lang="it-IT" sz="1600" dirty="0"/>
              <a:t> &amp; EU Projects</a:t>
            </a:r>
            <a:br>
              <a:rPr lang="it-IT" sz="1600" dirty="0"/>
            </a:br>
            <a:r>
              <a:rPr lang="it-IT" sz="1600" dirty="0">
                <a:hlinkClick r:id="rId2"/>
              </a:rPr>
              <a:t>predonzani@interportotrieste.it</a:t>
            </a:r>
            <a:r>
              <a:rPr lang="it-IT" sz="1600" dirty="0"/>
              <a:t>	</a:t>
            </a:r>
            <a:r>
              <a:rPr lang="it-IT" sz="1600" dirty="0">
                <a:hlinkClick r:id="rId3"/>
              </a:rPr>
              <a:t>mahdavi@interportotrieste.it</a:t>
            </a:r>
            <a:r>
              <a:rPr lang="it-IT" sz="1600" dirty="0"/>
              <a:t> </a:t>
            </a:r>
            <a:endParaRPr lang="it-IT" dirty="0"/>
          </a:p>
        </p:txBody>
      </p:sp>
    </p:spTree>
    <p:extLst>
      <p:ext uri="{BB962C8B-B14F-4D97-AF65-F5344CB8AC3E}">
        <p14:creationId xmlns:p14="http://schemas.microsoft.com/office/powerpoint/2010/main" val="270917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65612-86AC-480E-BDB0-638F977CFCD0}"/>
              </a:ext>
            </a:extLst>
          </p:cNvPr>
          <p:cNvSpPr>
            <a:spLocks noGrp="1"/>
          </p:cNvSpPr>
          <p:nvPr>
            <p:ph type="title"/>
          </p:nvPr>
        </p:nvSpPr>
        <p:spPr/>
        <p:txBody>
          <a:bodyPr>
            <a:normAutofit fontScale="90000"/>
          </a:bodyPr>
          <a:lstStyle/>
          <a:p>
            <a:r>
              <a:rPr lang="it-IT" dirty="0"/>
              <a:t>Porto di Trieste – Success </a:t>
            </a:r>
            <a:r>
              <a:rPr lang="it-IT" dirty="0" err="1"/>
              <a:t>factors</a:t>
            </a:r>
            <a:endParaRPr lang="it-IT" dirty="0"/>
          </a:p>
        </p:txBody>
      </p:sp>
      <p:sp>
        <p:nvSpPr>
          <p:cNvPr id="4" name="CasellaDiTesto 12">
            <a:extLst>
              <a:ext uri="{FF2B5EF4-FFF2-40B4-BE49-F238E27FC236}">
                <a16:creationId xmlns:a16="http://schemas.microsoft.com/office/drawing/2014/main" id="{1E784A24-FD5C-4D02-9878-9591C422D764}"/>
              </a:ext>
            </a:extLst>
          </p:cNvPr>
          <p:cNvSpPr txBox="1">
            <a:spLocks noChangeArrowheads="1"/>
          </p:cNvSpPr>
          <p:nvPr/>
        </p:nvSpPr>
        <p:spPr bwMode="auto">
          <a:xfrm>
            <a:off x="179512" y="899576"/>
            <a:ext cx="8496000" cy="277255"/>
          </a:xfrm>
          <a:prstGeom prst="rect">
            <a:avLst/>
          </a:prstGeom>
          <a:noFill/>
          <a:ln w="9525">
            <a:noFill/>
            <a:miter lim="800000"/>
            <a:headEnd/>
            <a:tailEnd/>
          </a:ln>
        </p:spPr>
        <p:txBody>
          <a:bodyPr wrap="square">
            <a:spAutoFit/>
          </a:bodyPr>
          <a:lstStyle/>
          <a:p>
            <a:pPr marL="114300" algn="just">
              <a:lnSpc>
                <a:spcPts val="1500"/>
              </a:lnSpc>
              <a:spcBef>
                <a:spcPts val="600"/>
              </a:spcBef>
              <a:spcAft>
                <a:spcPts val="600"/>
              </a:spcAft>
              <a:defRPr/>
            </a:pPr>
            <a:r>
              <a:rPr lang="it-IT" sz="1200" b="1" kern="0" dirty="0">
                <a:solidFill>
                  <a:srgbClr val="00B0F0"/>
                </a:solidFill>
                <a:ea typeface="Verdana" panose="020B0604030504040204" pitchFamily="34" charset="0"/>
                <a:cs typeface="Tahoma" pitchFamily="34" charset="0"/>
              </a:rPr>
              <a:t>INTERNATIONAL FREE ZONE </a:t>
            </a:r>
            <a:r>
              <a:rPr lang="it-IT" sz="1200" dirty="0">
                <a:solidFill>
                  <a:srgbClr val="002060"/>
                </a:solidFill>
              </a:rPr>
              <a:t>(</a:t>
            </a:r>
            <a:r>
              <a:rPr lang="it-IT" sz="1200" dirty="0">
                <a:solidFill>
                  <a:srgbClr val="002060"/>
                </a:solidFill>
                <a:hlinkClick r:id="rId3"/>
              </a:rPr>
              <a:t>https://www.porto.trieste.it/eng/port/free-port</a:t>
            </a:r>
            <a:r>
              <a:rPr lang="it-IT" sz="1200" dirty="0">
                <a:solidFill>
                  <a:srgbClr val="002060"/>
                </a:solidFill>
              </a:rPr>
              <a:t>)</a:t>
            </a:r>
            <a:r>
              <a:rPr lang="en-US" sz="1200" b="1" u="sng" dirty="0">
                <a:solidFill>
                  <a:srgbClr val="002060"/>
                </a:solidFill>
              </a:rPr>
              <a:t> </a:t>
            </a:r>
            <a:endParaRPr lang="it-IT" sz="1200" kern="0" dirty="0">
              <a:solidFill>
                <a:srgbClr val="002060"/>
              </a:solidFill>
              <a:ea typeface="Verdana" panose="020B0604030504040204" pitchFamily="34" charset="0"/>
              <a:cs typeface="Tahoma" pitchFamily="34" charset="0"/>
            </a:endParaRPr>
          </a:p>
        </p:txBody>
      </p:sp>
      <p:sp>
        <p:nvSpPr>
          <p:cNvPr id="5" name="Segnaposto contenuto 2">
            <a:extLst>
              <a:ext uri="{FF2B5EF4-FFF2-40B4-BE49-F238E27FC236}">
                <a16:creationId xmlns:a16="http://schemas.microsoft.com/office/drawing/2014/main" id="{7056ABA0-76A2-464E-8E8F-25933CFF0B0C}"/>
              </a:ext>
            </a:extLst>
          </p:cNvPr>
          <p:cNvSpPr txBox="1">
            <a:spLocks/>
          </p:cNvSpPr>
          <p:nvPr/>
        </p:nvSpPr>
        <p:spPr>
          <a:xfrm>
            <a:off x="340672" y="1258562"/>
            <a:ext cx="8496000" cy="4928672"/>
          </a:xfrm>
          <a:prstGeom prst="rect">
            <a:avLst/>
          </a:prstGeom>
          <a:noFill/>
          <a:ln>
            <a:noFill/>
          </a:ln>
        </p:spPr>
        <p:txBody>
          <a:bodyPr anchor="ctr"/>
          <a:lstStyle/>
          <a:p>
            <a:pPr marL="177800" indent="-177800" algn="just" eaLnBrk="0" fontAlgn="base" hangingPunct="0">
              <a:lnSpc>
                <a:spcPts val="1300"/>
              </a:lnSpc>
              <a:spcBef>
                <a:spcPts val="600"/>
              </a:spcBef>
              <a:spcAft>
                <a:spcPts val="600"/>
              </a:spcAft>
              <a:buSzPct val="85000"/>
              <a:buFont typeface="Arial" panose="020B0604020202020204" pitchFamily="34" charset="0"/>
              <a:buChar char="•"/>
              <a:defRPr/>
            </a:pPr>
            <a:r>
              <a:rPr lang="en-US" sz="1100" dirty="0">
                <a:solidFill>
                  <a:srgbClr val="002060"/>
                </a:solidFill>
              </a:rPr>
              <a:t>Est. in 1719 - Dedicated only to the Trieste’s Free Port Areas (According to the Annex VIII of the Paris peace Treaty – 1947)</a:t>
            </a:r>
          </a:p>
          <a:p>
            <a:pPr marL="177800" indent="-177800" algn="just" eaLnBrk="0" fontAlgn="base" hangingPunct="0">
              <a:lnSpc>
                <a:spcPts val="1300"/>
              </a:lnSpc>
              <a:spcBef>
                <a:spcPts val="600"/>
              </a:spcBef>
              <a:spcAft>
                <a:spcPts val="600"/>
              </a:spcAft>
              <a:buSzPct val="85000"/>
              <a:buFont typeface="Arial" panose="020B0604020202020204" pitchFamily="34" charset="0"/>
              <a:buChar char="•"/>
              <a:defRPr/>
            </a:pPr>
            <a:r>
              <a:rPr lang="en-US" sz="1100" dirty="0">
                <a:solidFill>
                  <a:srgbClr val="002060"/>
                </a:solidFill>
              </a:rPr>
              <a:t>Free Port regime: third country origin goods will maintain their status as long as they are kept in the free port areas</a:t>
            </a:r>
            <a:r>
              <a:rPr lang="it-IT" sz="1100" dirty="0">
                <a:solidFill>
                  <a:srgbClr val="002060"/>
                </a:solidFill>
              </a:rPr>
              <a:t>: </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No transit documents (and related guarantees) to move the goods from the port to the customs warehouse </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No duties to be paid as long as the goods stay in the free port area </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No guarantee for the customs duties and VAT </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No customs declaration for the storage of the goods in the free port areas </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The storage is allowed for an unspecified period </a:t>
            </a:r>
          </a:p>
          <a:p>
            <a:pPr marL="171450" indent="-171450" algn="just">
              <a:lnSpc>
                <a:spcPts val="1300"/>
              </a:lnSpc>
              <a:spcBef>
                <a:spcPts val="600"/>
              </a:spcBef>
              <a:spcAft>
                <a:spcPts val="600"/>
              </a:spcAft>
              <a:buFont typeface="Arial" panose="020B0604020202020204" pitchFamily="34" charset="0"/>
              <a:buChar char="•"/>
            </a:pPr>
            <a:r>
              <a:rPr lang="en-US" sz="1100" dirty="0">
                <a:solidFill>
                  <a:srgbClr val="002060"/>
                </a:solidFill>
              </a:rPr>
              <a:t>These advantages allows to manage a warehouse in the heart of Europe without unnecessary costs and provide a delivery of the goods in few days to the client (reseller or production plant): i.e.: long-time warehousing (also for trading purposes): non ferrous metals (e.g. London Metal Exchange), Coffee (LIFFE) etc. </a:t>
            </a:r>
          </a:p>
          <a:p>
            <a:pPr marL="171450" indent="-171450" algn="just">
              <a:lnSpc>
                <a:spcPts val="1300"/>
              </a:lnSpc>
              <a:spcBef>
                <a:spcPts val="600"/>
              </a:spcBef>
              <a:spcAft>
                <a:spcPts val="600"/>
              </a:spcAft>
              <a:buFont typeface="Arial" panose="020B0604020202020204" pitchFamily="34" charset="0"/>
              <a:buChar char="•"/>
            </a:pPr>
            <a:r>
              <a:rPr lang="en-US" sz="1100" dirty="0">
                <a:solidFill>
                  <a:srgbClr val="002060"/>
                </a:solidFill>
              </a:rPr>
              <a:t>Great advantage for non EU goods, which has not yet been sold, but can be sold at the „most appropriate“ moment (and destined to an EU or non EU -Country). </a:t>
            </a:r>
          </a:p>
          <a:p>
            <a:pPr marL="171450" indent="-171450" algn="just">
              <a:lnSpc>
                <a:spcPts val="1300"/>
              </a:lnSpc>
              <a:spcBef>
                <a:spcPts val="600"/>
              </a:spcBef>
              <a:spcAft>
                <a:spcPts val="600"/>
              </a:spcAft>
              <a:buFont typeface="Arial" panose="020B0604020202020204" pitchFamily="34" charset="0"/>
              <a:buChar char="•"/>
            </a:pPr>
            <a:r>
              <a:rPr lang="en-US" sz="1100" b="1" i="1" dirty="0">
                <a:solidFill>
                  <a:srgbClr val="002060"/>
                </a:solidFill>
              </a:rPr>
              <a:t>IMPORT</a:t>
            </a:r>
            <a:r>
              <a:rPr lang="en-US" sz="1100" i="1" dirty="0">
                <a:solidFill>
                  <a:srgbClr val="002060"/>
                </a:solidFill>
              </a:rPr>
              <a:t>: when goods are imported payment of duty and VAT to the import after 180 days at a special rate of interest (50% Euribor6M, floor 0,1%)</a:t>
            </a:r>
            <a:endParaRPr lang="en-US" sz="1100" dirty="0">
              <a:solidFill>
                <a:srgbClr val="002060"/>
              </a:solidFill>
            </a:endParaRPr>
          </a:p>
          <a:p>
            <a:pPr marL="171450" indent="-171450">
              <a:lnSpc>
                <a:spcPts val="1300"/>
              </a:lnSpc>
              <a:spcBef>
                <a:spcPts val="600"/>
              </a:spcBef>
              <a:spcAft>
                <a:spcPts val="600"/>
              </a:spcAft>
              <a:buFont typeface="Arial" panose="020B0604020202020204" pitchFamily="34" charset="0"/>
              <a:buChar char="•"/>
            </a:pPr>
            <a:r>
              <a:rPr lang="it-IT" sz="1100" b="1" i="1" dirty="0">
                <a:solidFill>
                  <a:srgbClr val="002060"/>
                </a:solidFill>
              </a:rPr>
              <a:t>PROCESSING OF THE GOODS:</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processing without change of the goods customs classification: No VAT and duties to be paid on the gained value (e.g.: selection, sampling, labelling, drying and qualitative improvement in general) </a:t>
            </a:r>
          </a:p>
          <a:p>
            <a:pPr marL="355600" indent="-177800" algn="just">
              <a:lnSpc>
                <a:spcPts val="1300"/>
              </a:lnSpc>
              <a:spcBef>
                <a:spcPts val="600"/>
              </a:spcBef>
              <a:spcAft>
                <a:spcPts val="600"/>
              </a:spcAft>
              <a:buFont typeface="Wingdings" panose="05000000000000000000" pitchFamily="2" charset="2"/>
              <a:buChar char="Ø"/>
            </a:pPr>
            <a:r>
              <a:rPr lang="en-US" sz="1100" dirty="0">
                <a:solidFill>
                  <a:srgbClr val="002060"/>
                </a:solidFill>
              </a:rPr>
              <a:t>processing with change of the goods customs classification: According to the recent Italian legislation (July 2017) the activity (incl. industrial production) is authorized by the President of the Free Port with the approval of the Customs Authorities</a:t>
            </a:r>
          </a:p>
        </p:txBody>
      </p:sp>
    </p:spTree>
    <p:extLst>
      <p:ext uri="{BB962C8B-B14F-4D97-AF65-F5344CB8AC3E}">
        <p14:creationId xmlns:p14="http://schemas.microsoft.com/office/powerpoint/2010/main" val="291374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65612-86AC-480E-BDB0-638F977CFCD0}"/>
              </a:ext>
            </a:extLst>
          </p:cNvPr>
          <p:cNvSpPr>
            <a:spLocks noGrp="1"/>
          </p:cNvSpPr>
          <p:nvPr>
            <p:ph type="title"/>
          </p:nvPr>
        </p:nvSpPr>
        <p:spPr/>
        <p:txBody>
          <a:bodyPr>
            <a:normAutofit fontScale="90000"/>
          </a:bodyPr>
          <a:lstStyle/>
          <a:p>
            <a:r>
              <a:rPr lang="it-IT" dirty="0"/>
              <a:t>Porto di Trieste – Success </a:t>
            </a:r>
            <a:r>
              <a:rPr lang="it-IT" dirty="0" err="1"/>
              <a:t>factors</a:t>
            </a:r>
            <a:r>
              <a:rPr lang="it-IT" dirty="0"/>
              <a:t> </a:t>
            </a:r>
          </a:p>
        </p:txBody>
      </p:sp>
      <p:sp>
        <p:nvSpPr>
          <p:cNvPr id="4" name="CasellaDiTesto 12">
            <a:extLst>
              <a:ext uri="{FF2B5EF4-FFF2-40B4-BE49-F238E27FC236}">
                <a16:creationId xmlns:a16="http://schemas.microsoft.com/office/drawing/2014/main" id="{1E784A24-FD5C-4D02-9878-9591C422D764}"/>
              </a:ext>
            </a:extLst>
          </p:cNvPr>
          <p:cNvSpPr txBox="1">
            <a:spLocks noChangeArrowheads="1"/>
          </p:cNvSpPr>
          <p:nvPr/>
        </p:nvSpPr>
        <p:spPr bwMode="auto">
          <a:xfrm>
            <a:off x="321128" y="899576"/>
            <a:ext cx="8496000" cy="277255"/>
          </a:xfrm>
          <a:prstGeom prst="rect">
            <a:avLst/>
          </a:prstGeom>
          <a:noFill/>
          <a:ln w="9525">
            <a:noFill/>
            <a:miter lim="800000"/>
            <a:headEnd/>
            <a:tailEnd/>
          </a:ln>
        </p:spPr>
        <p:txBody>
          <a:bodyPr wrap="square">
            <a:spAutoFit/>
          </a:bodyPr>
          <a:lstStyle/>
          <a:p>
            <a:pPr marL="114300" algn="just">
              <a:lnSpc>
                <a:spcPts val="1500"/>
              </a:lnSpc>
              <a:spcBef>
                <a:spcPts val="600"/>
              </a:spcBef>
              <a:spcAft>
                <a:spcPts val="600"/>
              </a:spcAft>
              <a:defRPr/>
            </a:pPr>
            <a:r>
              <a:rPr lang="it-IT" sz="1200" b="1" kern="0" dirty="0">
                <a:solidFill>
                  <a:srgbClr val="00B0F0"/>
                </a:solidFill>
                <a:ea typeface="Verdana" panose="020B0604030504040204" pitchFamily="34" charset="0"/>
                <a:cs typeface="Tahoma" pitchFamily="34" charset="0"/>
              </a:rPr>
              <a:t>EXISTING RAIL INFRASTRUCTURE AND LINKS </a:t>
            </a:r>
            <a:endParaRPr lang="it-IT" sz="1200" b="1" kern="0" dirty="0">
              <a:solidFill>
                <a:srgbClr val="002060"/>
              </a:solidFill>
              <a:ea typeface="Verdana" panose="020B0604030504040204" pitchFamily="34" charset="0"/>
              <a:cs typeface="Tahoma" pitchFamily="34" charset="0"/>
            </a:endParaRPr>
          </a:p>
        </p:txBody>
      </p:sp>
      <p:pic>
        <p:nvPicPr>
          <p:cNvPr id="3" name="Immagine 2">
            <a:extLst>
              <a:ext uri="{FF2B5EF4-FFF2-40B4-BE49-F238E27FC236}">
                <a16:creationId xmlns:a16="http://schemas.microsoft.com/office/drawing/2014/main" id="{425E7ED7-CB0F-43D1-936C-74D45F1AC92D}"/>
              </a:ext>
            </a:extLst>
          </p:cNvPr>
          <p:cNvPicPr>
            <a:picLocks noChangeAspect="1"/>
          </p:cNvPicPr>
          <p:nvPr/>
        </p:nvPicPr>
        <p:blipFill>
          <a:blip r:embed="rId3"/>
          <a:stretch>
            <a:fillRect/>
          </a:stretch>
        </p:blipFill>
        <p:spPr>
          <a:xfrm>
            <a:off x="1763688" y="1135452"/>
            <a:ext cx="5191100" cy="4804684"/>
          </a:xfrm>
          <a:prstGeom prst="rect">
            <a:avLst/>
          </a:prstGeom>
        </p:spPr>
      </p:pic>
    </p:spTree>
    <p:extLst>
      <p:ext uri="{BB962C8B-B14F-4D97-AF65-F5344CB8AC3E}">
        <p14:creationId xmlns:p14="http://schemas.microsoft.com/office/powerpoint/2010/main" val="86637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65612-86AC-480E-BDB0-638F977CFCD0}"/>
              </a:ext>
            </a:extLst>
          </p:cNvPr>
          <p:cNvSpPr>
            <a:spLocks noGrp="1"/>
          </p:cNvSpPr>
          <p:nvPr>
            <p:ph type="title"/>
          </p:nvPr>
        </p:nvSpPr>
        <p:spPr/>
        <p:txBody>
          <a:bodyPr>
            <a:normAutofit fontScale="90000"/>
          </a:bodyPr>
          <a:lstStyle/>
          <a:p>
            <a:r>
              <a:rPr lang="it-IT" dirty="0"/>
              <a:t>Porto di Trieste – Success </a:t>
            </a:r>
            <a:r>
              <a:rPr lang="it-IT" dirty="0" err="1"/>
              <a:t>factors</a:t>
            </a:r>
            <a:r>
              <a:rPr lang="it-IT" dirty="0"/>
              <a:t> </a:t>
            </a:r>
          </a:p>
        </p:txBody>
      </p:sp>
      <p:sp>
        <p:nvSpPr>
          <p:cNvPr id="4" name="CasellaDiTesto 12">
            <a:extLst>
              <a:ext uri="{FF2B5EF4-FFF2-40B4-BE49-F238E27FC236}">
                <a16:creationId xmlns:a16="http://schemas.microsoft.com/office/drawing/2014/main" id="{1E784A24-FD5C-4D02-9878-9591C422D764}"/>
              </a:ext>
            </a:extLst>
          </p:cNvPr>
          <p:cNvSpPr txBox="1">
            <a:spLocks noChangeArrowheads="1"/>
          </p:cNvSpPr>
          <p:nvPr/>
        </p:nvSpPr>
        <p:spPr bwMode="auto">
          <a:xfrm>
            <a:off x="321128" y="899576"/>
            <a:ext cx="8496000" cy="277255"/>
          </a:xfrm>
          <a:prstGeom prst="rect">
            <a:avLst/>
          </a:prstGeom>
          <a:noFill/>
          <a:ln w="9525">
            <a:noFill/>
            <a:miter lim="800000"/>
            <a:headEnd/>
            <a:tailEnd/>
          </a:ln>
        </p:spPr>
        <p:txBody>
          <a:bodyPr wrap="square">
            <a:spAutoFit/>
          </a:bodyPr>
          <a:lstStyle/>
          <a:p>
            <a:pPr marL="114300" algn="just">
              <a:lnSpc>
                <a:spcPts val="1500"/>
              </a:lnSpc>
              <a:spcBef>
                <a:spcPts val="600"/>
              </a:spcBef>
              <a:spcAft>
                <a:spcPts val="600"/>
              </a:spcAft>
              <a:defRPr/>
            </a:pPr>
            <a:r>
              <a:rPr lang="it-IT" sz="1200" b="1" kern="0" dirty="0">
                <a:solidFill>
                  <a:srgbClr val="00B0F0"/>
                </a:solidFill>
                <a:ea typeface="Verdana" panose="020B0604030504040204" pitchFamily="34" charset="0"/>
                <a:cs typeface="Tahoma" pitchFamily="34" charset="0"/>
              </a:rPr>
              <a:t>MASTER PLAN APPROVED</a:t>
            </a:r>
            <a:endParaRPr lang="it-IT" sz="1200" b="1" kern="0" dirty="0">
              <a:solidFill>
                <a:srgbClr val="002060"/>
              </a:solidFill>
              <a:ea typeface="Verdana" panose="020B0604030504040204" pitchFamily="34" charset="0"/>
              <a:cs typeface="Tahoma" pitchFamily="34" charset="0"/>
            </a:endParaRPr>
          </a:p>
        </p:txBody>
      </p:sp>
      <p:pic>
        <p:nvPicPr>
          <p:cNvPr id="3" name="Immagine 2">
            <a:extLst>
              <a:ext uri="{FF2B5EF4-FFF2-40B4-BE49-F238E27FC236}">
                <a16:creationId xmlns:a16="http://schemas.microsoft.com/office/drawing/2014/main" id="{8746C91D-C24F-41B9-B8D6-032B84698538}"/>
              </a:ext>
            </a:extLst>
          </p:cNvPr>
          <p:cNvPicPr>
            <a:picLocks noChangeAspect="1"/>
          </p:cNvPicPr>
          <p:nvPr/>
        </p:nvPicPr>
        <p:blipFill>
          <a:blip r:embed="rId3"/>
          <a:stretch>
            <a:fillRect/>
          </a:stretch>
        </p:blipFill>
        <p:spPr>
          <a:xfrm>
            <a:off x="1071562" y="1412776"/>
            <a:ext cx="7000875" cy="4611786"/>
          </a:xfrm>
          <a:prstGeom prst="rect">
            <a:avLst/>
          </a:prstGeom>
        </p:spPr>
      </p:pic>
    </p:spTree>
    <p:extLst>
      <p:ext uri="{BB962C8B-B14F-4D97-AF65-F5344CB8AC3E}">
        <p14:creationId xmlns:p14="http://schemas.microsoft.com/office/powerpoint/2010/main" val="398278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965612-86AC-480E-BDB0-638F977CFCD0}"/>
              </a:ext>
            </a:extLst>
          </p:cNvPr>
          <p:cNvSpPr>
            <a:spLocks noGrp="1"/>
          </p:cNvSpPr>
          <p:nvPr>
            <p:ph type="title"/>
          </p:nvPr>
        </p:nvSpPr>
        <p:spPr/>
        <p:txBody>
          <a:bodyPr>
            <a:normAutofit fontScale="90000"/>
          </a:bodyPr>
          <a:lstStyle/>
          <a:p>
            <a:r>
              <a:rPr lang="it-IT" dirty="0"/>
              <a:t>Porto di Monfalcone </a:t>
            </a:r>
            <a:r>
              <a:rPr lang="it-IT" sz="1300" i="1" dirty="0"/>
              <a:t>(http://www.porto.monfalcone.gorizia.it/brochurePORTO.pdf)</a:t>
            </a:r>
          </a:p>
        </p:txBody>
      </p:sp>
      <p:pic>
        <p:nvPicPr>
          <p:cNvPr id="5" name="Immagine 4">
            <a:extLst>
              <a:ext uri="{FF2B5EF4-FFF2-40B4-BE49-F238E27FC236}">
                <a16:creationId xmlns:a16="http://schemas.microsoft.com/office/drawing/2014/main" id="{542268C8-12F8-40C9-A63D-25F4321ED220}"/>
              </a:ext>
            </a:extLst>
          </p:cNvPr>
          <p:cNvPicPr>
            <a:picLocks noChangeAspect="1"/>
          </p:cNvPicPr>
          <p:nvPr/>
        </p:nvPicPr>
        <p:blipFill>
          <a:blip r:embed="rId3"/>
          <a:stretch>
            <a:fillRect/>
          </a:stretch>
        </p:blipFill>
        <p:spPr>
          <a:xfrm>
            <a:off x="4283968" y="1378497"/>
            <a:ext cx="4168355" cy="4136373"/>
          </a:xfrm>
          <a:prstGeom prst="rect">
            <a:avLst/>
          </a:prstGeom>
        </p:spPr>
      </p:pic>
      <p:pic>
        <p:nvPicPr>
          <p:cNvPr id="6" name="Immagine 5">
            <a:extLst>
              <a:ext uri="{FF2B5EF4-FFF2-40B4-BE49-F238E27FC236}">
                <a16:creationId xmlns:a16="http://schemas.microsoft.com/office/drawing/2014/main" id="{FE95A41E-A71A-4E5A-B777-EBBCFD968995}"/>
              </a:ext>
            </a:extLst>
          </p:cNvPr>
          <p:cNvPicPr>
            <a:picLocks noChangeAspect="1"/>
          </p:cNvPicPr>
          <p:nvPr/>
        </p:nvPicPr>
        <p:blipFill>
          <a:blip r:embed="rId4"/>
          <a:stretch>
            <a:fillRect/>
          </a:stretch>
        </p:blipFill>
        <p:spPr>
          <a:xfrm>
            <a:off x="467544" y="1196752"/>
            <a:ext cx="3617954" cy="4649316"/>
          </a:xfrm>
          <a:prstGeom prst="rect">
            <a:avLst/>
          </a:prstGeom>
        </p:spPr>
      </p:pic>
    </p:spTree>
    <p:extLst>
      <p:ext uri="{BB962C8B-B14F-4D97-AF65-F5344CB8AC3E}">
        <p14:creationId xmlns:p14="http://schemas.microsoft.com/office/powerpoint/2010/main" val="405582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9A5C23-8901-412D-9489-143C6574C11A}"/>
              </a:ext>
            </a:extLst>
          </p:cNvPr>
          <p:cNvSpPr>
            <a:spLocks noGrp="1"/>
          </p:cNvSpPr>
          <p:nvPr>
            <p:ph type="title"/>
          </p:nvPr>
        </p:nvSpPr>
        <p:spPr/>
        <p:txBody>
          <a:bodyPr>
            <a:normAutofit fontScale="90000"/>
          </a:bodyPr>
          <a:lstStyle/>
          <a:p>
            <a:r>
              <a:rPr lang="it-IT" dirty="0"/>
              <a:t>Interporto di Trieste. 3 Terminals</a:t>
            </a:r>
            <a:endParaRPr lang="en-GB" dirty="0"/>
          </a:p>
        </p:txBody>
      </p:sp>
      <p:graphicFrame>
        <p:nvGraphicFramePr>
          <p:cNvPr id="7" name="Tabella 6">
            <a:extLst>
              <a:ext uri="{FF2B5EF4-FFF2-40B4-BE49-F238E27FC236}">
                <a16:creationId xmlns:a16="http://schemas.microsoft.com/office/drawing/2014/main" id="{7DF0C5C9-B441-4832-87B4-D2E1926EE7A2}"/>
              </a:ext>
            </a:extLst>
          </p:cNvPr>
          <p:cNvGraphicFramePr>
            <a:graphicFrameLocks noGrp="1"/>
          </p:cNvGraphicFramePr>
          <p:nvPr/>
        </p:nvGraphicFramePr>
        <p:xfrm>
          <a:off x="4304879" y="1196752"/>
          <a:ext cx="4458864" cy="1484331"/>
        </p:xfrm>
        <a:graphic>
          <a:graphicData uri="http://schemas.openxmlformats.org/drawingml/2006/table">
            <a:tbl>
              <a:tblPr/>
              <a:tblGrid>
                <a:gridCol w="1347241">
                  <a:extLst>
                    <a:ext uri="{9D8B030D-6E8A-4147-A177-3AD203B41FA5}">
                      <a16:colId xmlns:a16="http://schemas.microsoft.com/office/drawing/2014/main" val="1979320993"/>
                    </a:ext>
                  </a:extLst>
                </a:gridCol>
                <a:gridCol w="775385">
                  <a:extLst>
                    <a:ext uri="{9D8B030D-6E8A-4147-A177-3AD203B41FA5}">
                      <a16:colId xmlns:a16="http://schemas.microsoft.com/office/drawing/2014/main" val="1184955307"/>
                    </a:ext>
                  </a:extLst>
                </a:gridCol>
                <a:gridCol w="778746">
                  <a:extLst>
                    <a:ext uri="{9D8B030D-6E8A-4147-A177-3AD203B41FA5}">
                      <a16:colId xmlns:a16="http://schemas.microsoft.com/office/drawing/2014/main" val="4244072508"/>
                    </a:ext>
                  </a:extLst>
                </a:gridCol>
                <a:gridCol w="778746">
                  <a:extLst>
                    <a:ext uri="{9D8B030D-6E8A-4147-A177-3AD203B41FA5}">
                      <a16:colId xmlns:a16="http://schemas.microsoft.com/office/drawing/2014/main" val="1874976148"/>
                    </a:ext>
                  </a:extLst>
                </a:gridCol>
                <a:gridCol w="778746">
                  <a:extLst>
                    <a:ext uri="{9D8B030D-6E8A-4147-A177-3AD203B41FA5}">
                      <a16:colId xmlns:a16="http://schemas.microsoft.com/office/drawing/2014/main" val="810242737"/>
                    </a:ext>
                  </a:extLst>
                </a:gridCol>
              </a:tblGrid>
              <a:tr h="164166">
                <a:tc>
                  <a:txBody>
                    <a:bodyPr/>
                    <a:lstStyle/>
                    <a:p>
                      <a:pPr algn="ctr" fontAlgn="ctr"/>
                      <a:r>
                        <a:rPr lang="it-IT" sz="900" b="1" i="0" u="none" strike="noStrike" dirty="0">
                          <a:solidFill>
                            <a:srgbClr val="002060"/>
                          </a:solidFill>
                          <a:effectLst/>
                          <a:latin typeface="Calibri" panose="020F0502020204030204" pitchFamily="34" charset="0"/>
                        </a:rPr>
                        <a:t>Fernetti</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D9E1F2"/>
                    </a:solidFill>
                  </a:tcPr>
                </a:tc>
                <a:tc>
                  <a:txBody>
                    <a:bodyPr/>
                    <a:lstStyle/>
                    <a:p>
                      <a:pPr algn="ctr" fontAlgn="ctr"/>
                      <a:r>
                        <a:rPr lang="it-IT" sz="900" b="1" i="0" u="none" strike="noStrike" dirty="0">
                          <a:solidFill>
                            <a:schemeClr val="bg1"/>
                          </a:solidFill>
                          <a:effectLst/>
                          <a:latin typeface="Calibri" panose="020F0502020204030204" pitchFamily="34" charset="0"/>
                        </a:rPr>
                        <a:t>2015</a:t>
                      </a:r>
                    </a:p>
                  </a:txBody>
                  <a:tcPr marL="9525" marR="9525" marT="9525" marB="0" anchor="ctr">
                    <a:lnL w="6350" cap="flat" cmpd="sng" algn="ctr">
                      <a:solidFill>
                        <a:srgbClr val="808080"/>
                      </a:solidFill>
                      <a:prstDash val="dot"/>
                      <a:round/>
                      <a:headEnd type="none" w="med" len="med"/>
                      <a:tailEnd type="none" w="med" len="med"/>
                    </a:lnL>
                    <a:lnR>
                      <a:noFill/>
                    </a:lnR>
                    <a:lnT>
                      <a:noFill/>
                    </a:lnT>
                    <a:lnB w="6350" cap="flat" cmpd="sng" algn="ctr">
                      <a:solidFill>
                        <a:srgbClr val="808080"/>
                      </a:solidFill>
                      <a:prstDash val="dot"/>
                      <a:round/>
                      <a:headEnd type="none" w="med" len="med"/>
                      <a:tailEnd type="none" w="med" len="med"/>
                    </a:lnB>
                    <a:solidFill>
                      <a:srgbClr val="808080"/>
                    </a:solidFill>
                  </a:tcPr>
                </a:tc>
                <a:tc>
                  <a:txBody>
                    <a:bodyPr/>
                    <a:lstStyle/>
                    <a:p>
                      <a:pPr algn="ctr" fontAlgn="ctr"/>
                      <a:r>
                        <a:rPr lang="it-IT" sz="900" b="1" i="0" u="none" strike="noStrike" dirty="0">
                          <a:solidFill>
                            <a:schemeClr val="bg1"/>
                          </a:solidFill>
                          <a:effectLst/>
                          <a:latin typeface="Calibri" panose="020F0502020204030204" pitchFamily="34" charset="0"/>
                        </a:rPr>
                        <a:t>2016</a:t>
                      </a:r>
                    </a:p>
                  </a:txBody>
                  <a:tcPr marL="9525" marR="9525" marT="9525" marB="0" anchor="ctr">
                    <a:lnL>
                      <a:noFill/>
                    </a:lnL>
                    <a:lnR>
                      <a:noFill/>
                    </a:lnR>
                    <a:lnT>
                      <a:noFill/>
                    </a:lnT>
                    <a:lnB w="6350" cap="flat" cmpd="sng" algn="ctr">
                      <a:solidFill>
                        <a:srgbClr val="808080"/>
                      </a:solidFill>
                      <a:prstDash val="dot"/>
                      <a:round/>
                      <a:headEnd type="none" w="med" len="med"/>
                      <a:tailEnd type="none" w="med" len="med"/>
                    </a:lnB>
                    <a:solidFill>
                      <a:srgbClr val="808080"/>
                    </a:solidFill>
                  </a:tcPr>
                </a:tc>
                <a:tc>
                  <a:txBody>
                    <a:bodyPr/>
                    <a:lstStyle/>
                    <a:p>
                      <a:pPr algn="ctr" fontAlgn="ctr"/>
                      <a:r>
                        <a:rPr lang="it-IT" sz="900" b="1" i="0" u="none" strike="noStrike" dirty="0">
                          <a:solidFill>
                            <a:schemeClr val="bg1"/>
                          </a:solidFill>
                          <a:effectLst/>
                          <a:latin typeface="Calibri" panose="020F0502020204030204" pitchFamily="34" charset="0"/>
                        </a:rPr>
                        <a:t>2017</a:t>
                      </a:r>
                    </a:p>
                  </a:txBody>
                  <a:tcPr marL="9525" marR="9525" marT="9525" marB="0" anchor="ctr">
                    <a:lnL>
                      <a:noFill/>
                    </a:lnL>
                    <a:lnR>
                      <a:noFill/>
                    </a:lnR>
                    <a:lnT>
                      <a:noFill/>
                    </a:lnT>
                    <a:lnB w="6350" cap="flat" cmpd="sng" algn="ctr">
                      <a:solidFill>
                        <a:srgbClr val="808080"/>
                      </a:solidFill>
                      <a:prstDash val="dot"/>
                      <a:round/>
                      <a:headEnd type="none" w="med" len="med"/>
                      <a:tailEnd type="none" w="med" len="med"/>
                    </a:lnB>
                    <a:solidFill>
                      <a:srgbClr val="808080"/>
                    </a:solidFill>
                  </a:tcPr>
                </a:tc>
                <a:tc>
                  <a:txBody>
                    <a:bodyPr/>
                    <a:lstStyle/>
                    <a:p>
                      <a:pPr algn="ctr" fontAlgn="ctr"/>
                      <a:r>
                        <a:rPr lang="it-IT" sz="900" b="1" i="0" u="none" strike="noStrike" dirty="0">
                          <a:solidFill>
                            <a:schemeClr val="bg1"/>
                          </a:solidFill>
                          <a:effectLst/>
                          <a:latin typeface="Calibri" panose="020F0502020204030204" pitchFamily="34" charset="0"/>
                        </a:rPr>
                        <a:t>2018</a:t>
                      </a:r>
                    </a:p>
                  </a:txBody>
                  <a:tcPr marL="9525" marR="9525" marT="9525" marB="0" anchor="ctr">
                    <a:lnL>
                      <a:noFill/>
                    </a:lnL>
                    <a:lnR>
                      <a:noFill/>
                    </a:lnR>
                    <a:lnT>
                      <a:noFill/>
                    </a:lnT>
                    <a:lnB w="6350" cap="flat" cmpd="sng" algn="ctr">
                      <a:solidFill>
                        <a:srgbClr val="808080"/>
                      </a:solidFill>
                      <a:prstDash val="dot"/>
                      <a:round/>
                      <a:headEnd type="none" w="med" len="med"/>
                      <a:tailEnd type="none" w="med" len="med"/>
                    </a:lnB>
                    <a:solidFill>
                      <a:srgbClr val="808080"/>
                    </a:solidFill>
                  </a:tcPr>
                </a:tc>
                <a:extLst>
                  <a:ext uri="{0D108BD9-81ED-4DB2-BD59-A6C34878D82A}">
                    <a16:rowId xmlns:a16="http://schemas.microsoft.com/office/drawing/2014/main" val="1608740417"/>
                  </a:ext>
                </a:extLst>
              </a:tr>
              <a:tr h="138159">
                <a:tc>
                  <a:txBody>
                    <a:bodyPr/>
                    <a:lstStyle/>
                    <a:p>
                      <a:pPr algn="r" fontAlgn="ctr"/>
                      <a:r>
                        <a:rPr lang="it-IT" sz="900" b="0" i="1" u="none" strike="noStrike" dirty="0">
                          <a:solidFill>
                            <a:srgbClr val="002060"/>
                          </a:solidFill>
                          <a:effectLst/>
                          <a:latin typeface="Calibri" panose="020F0502020204030204" pitchFamily="34" charset="0"/>
                        </a:rPr>
                        <a:t>Total area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232,000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232,000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232,000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232,000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906091176"/>
                  </a:ext>
                </a:extLst>
              </a:tr>
              <a:tr h="138159">
                <a:tc>
                  <a:txBody>
                    <a:bodyPr/>
                    <a:lstStyle/>
                    <a:p>
                      <a:pPr algn="r" fontAlgn="ctr"/>
                      <a:r>
                        <a:rPr lang="it-IT" sz="900" b="0" i="1" u="none" strike="noStrike" dirty="0">
                          <a:solidFill>
                            <a:srgbClr val="002060"/>
                          </a:solidFill>
                          <a:effectLst/>
                          <a:latin typeface="Calibri" panose="020F0502020204030204" pitchFamily="34" charset="0"/>
                        </a:rPr>
                        <a:t>Operating areas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50,000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50,000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50,000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50,000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3472109570"/>
                  </a:ext>
                </a:extLst>
              </a:tr>
              <a:tr h="138159">
                <a:tc>
                  <a:txBody>
                    <a:bodyPr/>
                    <a:lstStyle/>
                    <a:p>
                      <a:pPr algn="r" fontAlgn="ctr"/>
                      <a:r>
                        <a:rPr lang="it-IT" sz="900" b="0" i="1" u="none" strike="noStrike" dirty="0">
                          <a:solidFill>
                            <a:srgbClr val="002060"/>
                          </a:solidFill>
                          <a:effectLst/>
                          <a:latin typeface="Calibri" panose="020F0502020204030204" pitchFamily="34" charset="0"/>
                        </a:rPr>
                        <a:t>Vehicle parking areas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80,000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80,000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80,000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80,000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330778898"/>
                  </a:ext>
                </a:extLst>
              </a:tr>
              <a:tr h="138159">
                <a:tc>
                  <a:txBody>
                    <a:bodyPr/>
                    <a:lstStyle/>
                    <a:p>
                      <a:pPr algn="r" fontAlgn="ctr"/>
                      <a:r>
                        <a:rPr lang="it-IT" sz="900" b="0" i="1" u="none" strike="noStrike" dirty="0">
                          <a:solidFill>
                            <a:srgbClr val="002060"/>
                          </a:solidFill>
                          <a:effectLst/>
                          <a:latin typeface="Calibri" panose="020F0502020204030204" pitchFamily="34" charset="0"/>
                        </a:rPr>
                        <a:t>Railway (n. tracks*m)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3*450 + 3*450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3*450 + 3*450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3*450 + 3*450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3*450 + 3*450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603143343"/>
                  </a:ext>
                </a:extLst>
              </a:tr>
              <a:tr h="138159">
                <a:tc>
                  <a:txBody>
                    <a:bodyPr/>
                    <a:lstStyle/>
                    <a:p>
                      <a:pPr algn="r" fontAlgn="ctr"/>
                      <a:r>
                        <a:rPr lang="it-IT" sz="900" b="0" i="1" u="none" strike="noStrike" dirty="0">
                          <a:solidFill>
                            <a:srgbClr val="002060"/>
                          </a:solidFill>
                          <a:effectLst/>
                          <a:latin typeface="Calibri" panose="020F0502020204030204" pitchFamily="34" charset="0"/>
                        </a:rPr>
                        <a:t>Warehouses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30,000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33,000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33,000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33,000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3466233157"/>
                  </a:ext>
                </a:extLst>
              </a:tr>
              <a:tr h="138159">
                <a:tc>
                  <a:txBody>
                    <a:bodyPr/>
                    <a:lstStyle/>
                    <a:p>
                      <a:pPr algn="r" fontAlgn="ctr"/>
                      <a:r>
                        <a:rPr lang="it-IT" sz="900" b="0" i="1" u="none" strike="noStrike" dirty="0">
                          <a:solidFill>
                            <a:srgbClr val="002060"/>
                          </a:solidFill>
                          <a:effectLst/>
                          <a:latin typeface="Calibri" panose="020F0502020204030204" pitchFamily="34" charset="0"/>
                        </a:rPr>
                        <a:t>Roofed surfaces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2,000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3416386332"/>
                  </a:ext>
                </a:extLst>
              </a:tr>
              <a:tr h="138159">
                <a:tc>
                  <a:txBody>
                    <a:bodyPr/>
                    <a:lstStyle/>
                    <a:p>
                      <a:pPr algn="r" fontAlgn="ctr"/>
                      <a:r>
                        <a:rPr lang="it-IT" sz="900" b="0" i="1" u="none" strike="noStrike" dirty="0">
                          <a:solidFill>
                            <a:srgbClr val="002060"/>
                          </a:solidFill>
                          <a:effectLst/>
                          <a:latin typeface="Calibri" panose="020F0502020204030204" pitchFamily="34" charset="0"/>
                        </a:rPr>
                        <a:t>Cold storage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endParaRPr lang="it-IT" sz="900" b="0" i="0" u="none" strike="noStrike" dirty="0">
                        <a:solidFill>
                          <a:srgbClr val="002060"/>
                        </a:solidFill>
                        <a:effectLst/>
                        <a:latin typeface="Calibri" panose="020F0502020204030204" pitchFamily="34" charset="0"/>
                      </a:endParaRP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975902763"/>
                  </a:ext>
                </a:extLst>
              </a:tr>
              <a:tr h="138159">
                <a:tc>
                  <a:txBody>
                    <a:bodyPr/>
                    <a:lstStyle/>
                    <a:p>
                      <a:pPr algn="r" fontAlgn="ctr"/>
                      <a:r>
                        <a:rPr lang="it-IT" sz="900" b="0" i="1" u="none" strike="noStrike" dirty="0">
                          <a:solidFill>
                            <a:srgbClr val="002060"/>
                          </a:solidFill>
                          <a:effectLst/>
                          <a:latin typeface="Calibri" panose="020F0502020204030204" pitchFamily="34" charset="0"/>
                        </a:rPr>
                        <a:t>Other warehouses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91947345"/>
                  </a:ext>
                </a:extLst>
              </a:tr>
              <a:tr h="138159">
                <a:tc>
                  <a:txBody>
                    <a:bodyPr/>
                    <a:lstStyle/>
                    <a:p>
                      <a:pPr algn="r" fontAlgn="ctr"/>
                      <a:r>
                        <a:rPr lang="it-IT" sz="900" b="0" i="1" u="none" strike="noStrike" dirty="0">
                          <a:solidFill>
                            <a:srgbClr val="002060"/>
                          </a:solidFill>
                          <a:effectLst/>
                          <a:latin typeface="Calibri" panose="020F0502020204030204" pitchFamily="34" charset="0"/>
                        </a:rPr>
                        <a:t>Other</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4063885017"/>
                  </a:ext>
                </a:extLst>
              </a:tr>
            </a:tbl>
          </a:graphicData>
        </a:graphic>
      </p:graphicFrame>
      <p:graphicFrame>
        <p:nvGraphicFramePr>
          <p:cNvPr id="9" name="Tabella 8">
            <a:extLst>
              <a:ext uri="{FF2B5EF4-FFF2-40B4-BE49-F238E27FC236}">
                <a16:creationId xmlns:a16="http://schemas.microsoft.com/office/drawing/2014/main" id="{DBA1F8DE-B0D6-4000-B633-7FDF894D70E4}"/>
              </a:ext>
            </a:extLst>
          </p:cNvPr>
          <p:cNvGraphicFramePr>
            <a:graphicFrameLocks noGrp="1"/>
          </p:cNvGraphicFramePr>
          <p:nvPr/>
        </p:nvGraphicFramePr>
        <p:xfrm>
          <a:off x="4311050" y="2782812"/>
          <a:ext cx="2925246" cy="1482447"/>
        </p:xfrm>
        <a:graphic>
          <a:graphicData uri="http://schemas.openxmlformats.org/drawingml/2006/table">
            <a:tbl>
              <a:tblPr/>
              <a:tblGrid>
                <a:gridCol w="1413078">
                  <a:extLst>
                    <a:ext uri="{9D8B030D-6E8A-4147-A177-3AD203B41FA5}">
                      <a16:colId xmlns:a16="http://schemas.microsoft.com/office/drawing/2014/main" val="1913940643"/>
                    </a:ext>
                  </a:extLst>
                </a:gridCol>
                <a:gridCol w="720080">
                  <a:extLst>
                    <a:ext uri="{9D8B030D-6E8A-4147-A177-3AD203B41FA5}">
                      <a16:colId xmlns:a16="http://schemas.microsoft.com/office/drawing/2014/main" val="51348775"/>
                    </a:ext>
                  </a:extLst>
                </a:gridCol>
                <a:gridCol w="792088">
                  <a:extLst>
                    <a:ext uri="{9D8B030D-6E8A-4147-A177-3AD203B41FA5}">
                      <a16:colId xmlns:a16="http://schemas.microsoft.com/office/drawing/2014/main" val="2906238301"/>
                    </a:ext>
                  </a:extLst>
                </a:gridCol>
              </a:tblGrid>
              <a:tr h="162282">
                <a:tc>
                  <a:txBody>
                    <a:bodyPr/>
                    <a:lstStyle/>
                    <a:p>
                      <a:pPr algn="ctr" fontAlgn="ctr"/>
                      <a:r>
                        <a:rPr lang="it-IT" sz="900" b="1" i="0" u="none" strike="noStrike" dirty="0">
                          <a:solidFill>
                            <a:srgbClr val="002060"/>
                          </a:solidFill>
                          <a:effectLst/>
                          <a:latin typeface="Calibri" panose="020F0502020204030204" pitchFamily="34" charset="0"/>
                        </a:rPr>
                        <a:t>Bagnoli della Rosandra</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D9E1F2"/>
                    </a:solidFill>
                  </a:tcPr>
                </a:tc>
                <a:tc>
                  <a:txBody>
                    <a:bodyPr/>
                    <a:lstStyle/>
                    <a:p>
                      <a:pPr algn="ctr" fontAlgn="ctr"/>
                      <a:r>
                        <a:rPr lang="it-IT" sz="900" b="1" i="0" u="none" strike="noStrike" dirty="0">
                          <a:solidFill>
                            <a:schemeClr val="bg1"/>
                          </a:solidFill>
                          <a:effectLst/>
                          <a:latin typeface="Calibri" panose="020F0502020204030204" pitchFamily="34" charset="0"/>
                        </a:rPr>
                        <a:t>22/12/2017</a:t>
                      </a:r>
                    </a:p>
                  </a:txBody>
                  <a:tcPr marL="9246" marR="9246" marT="9525" marB="0" anchor="ctr">
                    <a:lnL w="6350" cap="flat" cmpd="sng" algn="ctr">
                      <a:solidFill>
                        <a:srgbClr val="808080"/>
                      </a:solidFill>
                      <a:prstDash val="dot"/>
                      <a:round/>
                      <a:headEnd type="none" w="med" len="med"/>
                      <a:tailEnd type="none" w="med" len="med"/>
                    </a:lnL>
                    <a:lnR>
                      <a:noFill/>
                    </a:lnR>
                    <a:lnT>
                      <a:noFill/>
                    </a:lnT>
                    <a:lnB w="6350" cap="flat" cmpd="sng" algn="ctr">
                      <a:solidFill>
                        <a:srgbClr val="808080"/>
                      </a:solidFill>
                      <a:prstDash val="dot"/>
                      <a:round/>
                      <a:headEnd type="none" w="med" len="med"/>
                      <a:tailEnd type="none" w="med" len="med"/>
                    </a:lnB>
                    <a:solidFill>
                      <a:srgbClr val="808080"/>
                    </a:solidFill>
                  </a:tcPr>
                </a:tc>
                <a:tc>
                  <a:txBody>
                    <a:bodyPr/>
                    <a:lstStyle/>
                    <a:p>
                      <a:pPr algn="ctr" fontAlgn="ctr"/>
                      <a:r>
                        <a:rPr lang="it-IT" sz="900" b="1" i="0" u="none" strike="noStrike" dirty="0">
                          <a:solidFill>
                            <a:schemeClr val="bg1"/>
                          </a:solidFill>
                          <a:effectLst/>
                          <a:latin typeface="Calibri" panose="020F0502020204030204" pitchFamily="34" charset="0"/>
                        </a:rPr>
                        <a:t>2018</a:t>
                      </a:r>
                    </a:p>
                  </a:txBody>
                  <a:tcPr marL="9246" marR="9246" marT="9525" marB="0" anchor="ctr">
                    <a:lnL>
                      <a:noFill/>
                    </a:lnL>
                    <a:lnR>
                      <a:noFill/>
                    </a:lnR>
                    <a:lnT>
                      <a:noFill/>
                    </a:lnT>
                    <a:lnB w="6350" cap="flat" cmpd="sng" algn="ctr">
                      <a:solidFill>
                        <a:srgbClr val="808080"/>
                      </a:solidFill>
                      <a:prstDash val="dot"/>
                      <a:round/>
                      <a:headEnd type="none" w="med" len="med"/>
                      <a:tailEnd type="none" w="med" len="med"/>
                    </a:lnB>
                    <a:solidFill>
                      <a:srgbClr val="808080"/>
                    </a:solidFill>
                  </a:tcPr>
                </a:tc>
                <a:extLst>
                  <a:ext uri="{0D108BD9-81ED-4DB2-BD59-A6C34878D82A}">
                    <a16:rowId xmlns:a16="http://schemas.microsoft.com/office/drawing/2014/main" val="1699396451"/>
                  </a:ext>
                </a:extLst>
              </a:tr>
              <a:tr h="136574">
                <a:tc>
                  <a:txBody>
                    <a:bodyPr/>
                    <a:lstStyle/>
                    <a:p>
                      <a:pPr algn="r" fontAlgn="ctr"/>
                      <a:r>
                        <a:rPr lang="it-IT" sz="900" b="0" i="1" u="none" strike="noStrike" dirty="0">
                          <a:solidFill>
                            <a:srgbClr val="002060"/>
                          </a:solidFill>
                          <a:effectLst/>
                          <a:latin typeface="Calibri" panose="020F0502020204030204" pitchFamily="34" charset="0"/>
                        </a:rPr>
                        <a:t>Total area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240,000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240,000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046339590"/>
                  </a:ext>
                </a:extLst>
              </a:tr>
              <a:tr h="136574">
                <a:tc>
                  <a:txBody>
                    <a:bodyPr/>
                    <a:lstStyle/>
                    <a:p>
                      <a:pPr algn="r" fontAlgn="ctr"/>
                      <a:r>
                        <a:rPr lang="it-IT" sz="900" b="0" i="1" u="none" strike="noStrike" dirty="0">
                          <a:solidFill>
                            <a:srgbClr val="002060"/>
                          </a:solidFill>
                          <a:effectLst/>
                          <a:latin typeface="Calibri" panose="020F0502020204030204" pitchFamily="34" charset="0"/>
                        </a:rPr>
                        <a:t>Operating areas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711311984"/>
                  </a:ext>
                </a:extLst>
              </a:tr>
              <a:tr h="136574">
                <a:tc>
                  <a:txBody>
                    <a:bodyPr/>
                    <a:lstStyle/>
                    <a:p>
                      <a:pPr algn="r" fontAlgn="ctr"/>
                      <a:r>
                        <a:rPr lang="it-IT" sz="900" b="0" i="1" u="none" strike="noStrike" dirty="0">
                          <a:solidFill>
                            <a:srgbClr val="002060"/>
                          </a:solidFill>
                          <a:effectLst/>
                          <a:latin typeface="Calibri" panose="020F0502020204030204" pitchFamily="34" charset="0"/>
                        </a:rPr>
                        <a:t>Vehicle parking areas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4164021346"/>
                  </a:ext>
                </a:extLst>
              </a:tr>
              <a:tr h="136574">
                <a:tc>
                  <a:txBody>
                    <a:bodyPr/>
                    <a:lstStyle/>
                    <a:p>
                      <a:pPr algn="r" fontAlgn="ctr"/>
                      <a:r>
                        <a:rPr lang="it-IT" sz="900" b="0" i="1" u="none" strike="noStrike" dirty="0">
                          <a:solidFill>
                            <a:srgbClr val="002060"/>
                          </a:solidFill>
                          <a:effectLst/>
                          <a:latin typeface="Calibri" panose="020F0502020204030204" pitchFamily="34" charset="0"/>
                        </a:rPr>
                        <a:t>Railway (n. tracks*m)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536573418"/>
                  </a:ext>
                </a:extLst>
              </a:tr>
              <a:tr h="136574">
                <a:tc>
                  <a:txBody>
                    <a:bodyPr/>
                    <a:lstStyle/>
                    <a:p>
                      <a:pPr algn="r" fontAlgn="ctr"/>
                      <a:r>
                        <a:rPr lang="it-IT" sz="900" b="0" i="1" u="none" strike="noStrike" dirty="0">
                          <a:solidFill>
                            <a:srgbClr val="002060"/>
                          </a:solidFill>
                          <a:effectLst/>
                          <a:latin typeface="Calibri" panose="020F0502020204030204" pitchFamily="34" charset="0"/>
                        </a:rPr>
                        <a:t>Warehouses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74,000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74,000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880002587"/>
                  </a:ext>
                </a:extLst>
              </a:tr>
              <a:tr h="136574">
                <a:tc>
                  <a:txBody>
                    <a:bodyPr/>
                    <a:lstStyle/>
                    <a:p>
                      <a:pPr algn="r" fontAlgn="ctr"/>
                      <a:r>
                        <a:rPr lang="it-IT" sz="900" b="0" i="1" u="none" strike="noStrike" dirty="0">
                          <a:solidFill>
                            <a:srgbClr val="002060"/>
                          </a:solidFill>
                          <a:effectLst/>
                          <a:latin typeface="Calibri" panose="020F0502020204030204" pitchFamily="34" charset="0"/>
                        </a:rPr>
                        <a:t>Roofed surfaces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895215423"/>
                  </a:ext>
                </a:extLst>
              </a:tr>
              <a:tr h="136574">
                <a:tc>
                  <a:txBody>
                    <a:bodyPr/>
                    <a:lstStyle/>
                    <a:p>
                      <a:pPr algn="r" fontAlgn="ctr"/>
                      <a:r>
                        <a:rPr lang="it-IT" sz="900" b="0" i="1" u="none" strike="noStrike" dirty="0">
                          <a:solidFill>
                            <a:srgbClr val="002060"/>
                          </a:solidFill>
                          <a:effectLst/>
                          <a:latin typeface="Calibri" panose="020F0502020204030204" pitchFamily="34" charset="0"/>
                        </a:rPr>
                        <a:t>Cold storage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33769103"/>
                  </a:ext>
                </a:extLst>
              </a:tr>
              <a:tr h="136574">
                <a:tc>
                  <a:txBody>
                    <a:bodyPr/>
                    <a:lstStyle/>
                    <a:p>
                      <a:pPr algn="r" fontAlgn="ctr"/>
                      <a:r>
                        <a:rPr lang="it-IT" sz="900" b="0" i="1" u="none" strike="noStrike" dirty="0">
                          <a:solidFill>
                            <a:srgbClr val="002060"/>
                          </a:solidFill>
                          <a:effectLst/>
                          <a:latin typeface="Calibri" panose="020F0502020204030204" pitchFamily="34" charset="0"/>
                        </a:rPr>
                        <a:t>Other warehouses (sqm)</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155940186"/>
                  </a:ext>
                </a:extLst>
              </a:tr>
              <a:tr h="136574">
                <a:tc>
                  <a:txBody>
                    <a:bodyPr/>
                    <a:lstStyle/>
                    <a:p>
                      <a:pPr algn="r" fontAlgn="ctr"/>
                      <a:r>
                        <a:rPr lang="it-IT" sz="900" b="0" i="1" u="none" strike="noStrike" dirty="0">
                          <a:solidFill>
                            <a:srgbClr val="002060"/>
                          </a:solidFill>
                          <a:effectLst/>
                          <a:latin typeface="Calibri" panose="020F0502020204030204" pitchFamily="34" charset="0"/>
                        </a:rPr>
                        <a:t>Other</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246" marR="9246"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017648956"/>
                  </a:ext>
                </a:extLst>
              </a:tr>
            </a:tbl>
          </a:graphicData>
        </a:graphic>
      </p:graphicFrame>
      <p:pic>
        <p:nvPicPr>
          <p:cNvPr id="10" name="Immagine 9">
            <a:extLst>
              <a:ext uri="{FF2B5EF4-FFF2-40B4-BE49-F238E27FC236}">
                <a16:creationId xmlns:a16="http://schemas.microsoft.com/office/drawing/2014/main" id="{659D8E5B-8FF4-4024-ADC9-361896DC9200}"/>
              </a:ext>
            </a:extLst>
          </p:cNvPr>
          <p:cNvPicPr>
            <a:picLocks noChangeAspect="1"/>
          </p:cNvPicPr>
          <p:nvPr/>
        </p:nvPicPr>
        <p:blipFill>
          <a:blip r:embed="rId3"/>
          <a:stretch>
            <a:fillRect/>
          </a:stretch>
        </p:blipFill>
        <p:spPr>
          <a:xfrm>
            <a:off x="1979712" y="4372338"/>
            <a:ext cx="2325167" cy="1477097"/>
          </a:xfrm>
          <a:prstGeom prst="rect">
            <a:avLst/>
          </a:prstGeom>
        </p:spPr>
      </p:pic>
      <p:graphicFrame>
        <p:nvGraphicFramePr>
          <p:cNvPr id="11" name="Tabella 10">
            <a:extLst>
              <a:ext uri="{FF2B5EF4-FFF2-40B4-BE49-F238E27FC236}">
                <a16:creationId xmlns:a16="http://schemas.microsoft.com/office/drawing/2014/main" id="{CD292FE8-5BCF-4D7B-B0CD-EEB9636ADD5E}"/>
              </a:ext>
            </a:extLst>
          </p:cNvPr>
          <p:cNvGraphicFramePr>
            <a:graphicFrameLocks noGrp="1"/>
          </p:cNvGraphicFramePr>
          <p:nvPr/>
        </p:nvGraphicFramePr>
        <p:xfrm>
          <a:off x="4304880" y="4365101"/>
          <a:ext cx="2329543" cy="1484334"/>
        </p:xfrm>
        <a:graphic>
          <a:graphicData uri="http://schemas.openxmlformats.org/drawingml/2006/table">
            <a:tbl>
              <a:tblPr/>
              <a:tblGrid>
                <a:gridCol w="1464970">
                  <a:extLst>
                    <a:ext uri="{9D8B030D-6E8A-4147-A177-3AD203B41FA5}">
                      <a16:colId xmlns:a16="http://schemas.microsoft.com/office/drawing/2014/main" val="2086280019"/>
                    </a:ext>
                  </a:extLst>
                </a:gridCol>
                <a:gridCol w="864573">
                  <a:extLst>
                    <a:ext uri="{9D8B030D-6E8A-4147-A177-3AD203B41FA5}">
                      <a16:colId xmlns:a16="http://schemas.microsoft.com/office/drawing/2014/main" val="1667580191"/>
                    </a:ext>
                  </a:extLst>
                </a:gridCol>
              </a:tblGrid>
              <a:tr h="155079">
                <a:tc>
                  <a:txBody>
                    <a:bodyPr/>
                    <a:lstStyle/>
                    <a:p>
                      <a:pPr algn="r" fontAlgn="ctr"/>
                      <a:r>
                        <a:rPr lang="it-IT" sz="900" b="1" i="0" u="none" strike="noStrike" dirty="0">
                          <a:solidFill>
                            <a:srgbClr val="002060"/>
                          </a:solidFill>
                          <a:effectLst/>
                          <a:latin typeface="Calibri" panose="020F0502020204030204" pitchFamily="34" charset="0"/>
                        </a:rPr>
                        <a:t>Interporto di Cervignano SpA</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D9E1F2"/>
                    </a:solidFill>
                  </a:tcPr>
                </a:tc>
                <a:tc>
                  <a:txBody>
                    <a:bodyPr/>
                    <a:lstStyle/>
                    <a:p>
                      <a:pPr algn="ctr" fontAlgn="ctr"/>
                      <a:r>
                        <a:rPr lang="it-IT" sz="900" b="1" i="0" u="none" strike="noStrike" dirty="0">
                          <a:solidFill>
                            <a:schemeClr val="bg1"/>
                          </a:solidFill>
                          <a:effectLst/>
                          <a:latin typeface="Calibri" panose="020F0502020204030204" pitchFamily="34" charset="0"/>
                        </a:rPr>
                        <a:t>2018</a:t>
                      </a:r>
                    </a:p>
                  </a:txBody>
                  <a:tcPr marL="9525" marR="9525" marT="9525" marB="0" anchor="ctr">
                    <a:lnL w="6350" cap="flat" cmpd="sng" algn="ctr">
                      <a:solidFill>
                        <a:srgbClr val="808080"/>
                      </a:solidFill>
                      <a:prstDash val="dot"/>
                      <a:round/>
                      <a:headEnd type="none" w="med" len="med"/>
                      <a:tailEnd type="none" w="med" len="med"/>
                    </a:lnL>
                    <a:lnR>
                      <a:noFill/>
                    </a:lnR>
                    <a:lnT>
                      <a:noFill/>
                    </a:lnT>
                    <a:lnB w="6350" cap="flat" cmpd="sng" algn="ctr">
                      <a:solidFill>
                        <a:srgbClr val="808080"/>
                      </a:solidFill>
                      <a:prstDash val="dot"/>
                      <a:round/>
                      <a:headEnd type="none" w="med" len="med"/>
                      <a:tailEnd type="none" w="med" len="med"/>
                    </a:lnB>
                    <a:solidFill>
                      <a:srgbClr val="808080"/>
                    </a:solidFill>
                  </a:tcPr>
                </a:tc>
                <a:extLst>
                  <a:ext uri="{0D108BD9-81ED-4DB2-BD59-A6C34878D82A}">
                    <a16:rowId xmlns:a16="http://schemas.microsoft.com/office/drawing/2014/main" val="3325503156"/>
                  </a:ext>
                </a:extLst>
              </a:tr>
              <a:tr h="147695">
                <a:tc>
                  <a:txBody>
                    <a:bodyPr/>
                    <a:lstStyle/>
                    <a:p>
                      <a:pPr algn="r" fontAlgn="ctr"/>
                      <a:r>
                        <a:rPr lang="it-IT" sz="900" b="0" i="1" u="none" strike="noStrike" dirty="0">
                          <a:solidFill>
                            <a:srgbClr val="002060"/>
                          </a:solidFill>
                          <a:effectLst/>
                          <a:latin typeface="Calibri" panose="020F0502020204030204" pitchFamily="34" charset="0"/>
                        </a:rPr>
                        <a:t>Total area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460,000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908296721"/>
                  </a:ext>
                </a:extLst>
              </a:tr>
              <a:tr h="147695">
                <a:tc>
                  <a:txBody>
                    <a:bodyPr/>
                    <a:lstStyle/>
                    <a:p>
                      <a:pPr algn="r" fontAlgn="ctr"/>
                      <a:r>
                        <a:rPr lang="it-IT" sz="900" b="0" i="1" u="none" strike="noStrike" dirty="0">
                          <a:solidFill>
                            <a:srgbClr val="002060"/>
                          </a:solidFill>
                          <a:effectLst/>
                          <a:latin typeface="Calibri" panose="020F0502020204030204" pitchFamily="34" charset="0"/>
                        </a:rPr>
                        <a:t>Operating areas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160,000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345186376"/>
                  </a:ext>
                </a:extLst>
              </a:tr>
              <a:tr h="147695">
                <a:tc>
                  <a:txBody>
                    <a:bodyPr/>
                    <a:lstStyle/>
                    <a:p>
                      <a:pPr algn="r" fontAlgn="ctr"/>
                      <a:r>
                        <a:rPr lang="it-IT" sz="900" b="0" i="1" u="none" strike="noStrike" dirty="0">
                          <a:solidFill>
                            <a:srgbClr val="002060"/>
                          </a:solidFill>
                          <a:effectLst/>
                          <a:latin typeface="Calibri" panose="020F0502020204030204" pitchFamily="34" charset="0"/>
                        </a:rPr>
                        <a:t>Vehicle parking areas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67,000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488723170"/>
                  </a:ext>
                </a:extLst>
              </a:tr>
              <a:tr h="147695">
                <a:tc>
                  <a:txBody>
                    <a:bodyPr/>
                    <a:lstStyle/>
                    <a:p>
                      <a:pPr algn="r" fontAlgn="ctr"/>
                      <a:r>
                        <a:rPr lang="it-IT" sz="900" b="0" i="1" u="none" strike="noStrike" dirty="0">
                          <a:solidFill>
                            <a:srgbClr val="002060"/>
                          </a:solidFill>
                          <a:effectLst/>
                          <a:latin typeface="Calibri" panose="020F0502020204030204" pitchFamily="34" charset="0"/>
                        </a:rPr>
                        <a:t>Railway (n. tracks*m)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6*750 + 2*450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3696267237"/>
                  </a:ext>
                </a:extLst>
              </a:tr>
              <a:tr h="147695">
                <a:tc>
                  <a:txBody>
                    <a:bodyPr/>
                    <a:lstStyle/>
                    <a:p>
                      <a:pPr algn="r" fontAlgn="ctr"/>
                      <a:r>
                        <a:rPr lang="it-IT" sz="900" b="0" i="1" u="none" strike="noStrike" dirty="0">
                          <a:solidFill>
                            <a:srgbClr val="002060"/>
                          </a:solidFill>
                          <a:effectLst/>
                          <a:latin typeface="Calibri" panose="020F0502020204030204" pitchFamily="34" charset="0"/>
                        </a:rPr>
                        <a:t>Warehouses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24,000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499909109"/>
                  </a:ext>
                </a:extLst>
              </a:tr>
              <a:tr h="147695">
                <a:tc>
                  <a:txBody>
                    <a:bodyPr/>
                    <a:lstStyle/>
                    <a:p>
                      <a:pPr algn="r" fontAlgn="ctr"/>
                      <a:r>
                        <a:rPr lang="it-IT" sz="900" b="0" i="1" u="none" strike="noStrike" dirty="0">
                          <a:solidFill>
                            <a:srgbClr val="002060"/>
                          </a:solidFill>
                          <a:effectLst/>
                          <a:latin typeface="Calibri" panose="020F0502020204030204" pitchFamily="34" charset="0"/>
                        </a:rPr>
                        <a:t>Roofed surfaces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516540493"/>
                  </a:ext>
                </a:extLst>
              </a:tr>
              <a:tr h="147695">
                <a:tc>
                  <a:txBody>
                    <a:bodyPr/>
                    <a:lstStyle/>
                    <a:p>
                      <a:pPr algn="r" fontAlgn="ctr"/>
                      <a:r>
                        <a:rPr lang="it-IT" sz="900" b="0" i="1" u="none" strike="noStrike" dirty="0">
                          <a:solidFill>
                            <a:srgbClr val="002060"/>
                          </a:solidFill>
                          <a:effectLst/>
                          <a:latin typeface="Calibri" panose="020F0502020204030204" pitchFamily="34" charset="0"/>
                        </a:rPr>
                        <a:t>Cold storage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600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1985165869"/>
                  </a:ext>
                </a:extLst>
              </a:tr>
              <a:tr h="147695">
                <a:tc>
                  <a:txBody>
                    <a:bodyPr/>
                    <a:lstStyle/>
                    <a:p>
                      <a:pPr algn="r" fontAlgn="ctr"/>
                      <a:r>
                        <a:rPr lang="it-IT" sz="900" b="0" i="1" u="none" strike="noStrike" dirty="0">
                          <a:solidFill>
                            <a:srgbClr val="002060"/>
                          </a:solidFill>
                          <a:effectLst/>
                          <a:latin typeface="Calibri" panose="020F0502020204030204" pitchFamily="34" charset="0"/>
                        </a:rPr>
                        <a:t>Other warehouses (sqm)</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2885691279"/>
                  </a:ext>
                </a:extLst>
              </a:tr>
              <a:tr h="147695">
                <a:tc>
                  <a:txBody>
                    <a:bodyPr/>
                    <a:lstStyle/>
                    <a:p>
                      <a:pPr algn="r" fontAlgn="ctr"/>
                      <a:r>
                        <a:rPr lang="it-IT" sz="900" b="0" i="1" u="none" strike="noStrike" dirty="0">
                          <a:solidFill>
                            <a:srgbClr val="002060"/>
                          </a:solidFill>
                          <a:effectLst/>
                          <a:latin typeface="Calibri" panose="020F0502020204030204" pitchFamily="34" charset="0"/>
                        </a:rPr>
                        <a:t>Other</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rgbClr val="F2F2F2"/>
                    </a:solidFill>
                  </a:tcPr>
                </a:tc>
                <a:tc>
                  <a:txBody>
                    <a:bodyPr/>
                    <a:lstStyle/>
                    <a:p>
                      <a:pPr algn="ctr" fontAlgn="ctr"/>
                      <a:r>
                        <a:rPr lang="it-IT" sz="900" b="0" i="0" u="none" strike="noStrike" dirty="0">
                          <a:solidFill>
                            <a:srgbClr val="002060"/>
                          </a:solidFill>
                          <a:effectLst/>
                          <a:latin typeface="Calibri" panose="020F0502020204030204" pitchFamily="34" charset="0"/>
                        </a:rPr>
                        <a:t>                        -     </a:t>
                      </a:r>
                    </a:p>
                  </a:txBody>
                  <a:tcPr marL="9525" marR="9525" marT="9525"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tcPr>
                </a:tc>
                <a:extLst>
                  <a:ext uri="{0D108BD9-81ED-4DB2-BD59-A6C34878D82A}">
                    <a16:rowId xmlns:a16="http://schemas.microsoft.com/office/drawing/2014/main" val="4136636872"/>
                  </a:ext>
                </a:extLst>
              </a:tr>
            </a:tbl>
          </a:graphicData>
        </a:graphic>
      </p:graphicFrame>
      <p:sp>
        <p:nvSpPr>
          <p:cNvPr id="3" name="Rettangolo 2">
            <a:extLst>
              <a:ext uri="{FF2B5EF4-FFF2-40B4-BE49-F238E27FC236}">
                <a16:creationId xmlns:a16="http://schemas.microsoft.com/office/drawing/2014/main" id="{265A1B57-1253-42D6-BBBE-6B5522972164}"/>
              </a:ext>
            </a:extLst>
          </p:cNvPr>
          <p:cNvSpPr/>
          <p:nvPr/>
        </p:nvSpPr>
        <p:spPr>
          <a:xfrm>
            <a:off x="827584" y="1689290"/>
            <a:ext cx="770211" cy="307777"/>
          </a:xfrm>
          <a:prstGeom prst="rect">
            <a:avLst/>
          </a:prstGeom>
        </p:spPr>
        <p:txBody>
          <a:bodyPr wrap="none">
            <a:spAutoFit/>
          </a:bodyPr>
          <a:lstStyle/>
          <a:p>
            <a:r>
              <a:rPr lang="it-IT" sz="1400" b="1" dirty="0">
                <a:solidFill>
                  <a:srgbClr val="00B0F0"/>
                </a:solidFill>
                <a:latin typeface="Calibri" panose="020F0502020204030204" pitchFamily="34" charset="0"/>
              </a:rPr>
              <a:t>Fernetti</a:t>
            </a:r>
            <a:endParaRPr lang="it-IT" sz="1400" dirty="0">
              <a:solidFill>
                <a:srgbClr val="00B0F0"/>
              </a:solidFill>
            </a:endParaRPr>
          </a:p>
        </p:txBody>
      </p:sp>
      <p:sp>
        <p:nvSpPr>
          <p:cNvPr id="4" name="Rettangolo 3">
            <a:extLst>
              <a:ext uri="{FF2B5EF4-FFF2-40B4-BE49-F238E27FC236}">
                <a16:creationId xmlns:a16="http://schemas.microsoft.com/office/drawing/2014/main" id="{686BBE7D-4667-4389-A425-A095F862187D}"/>
              </a:ext>
            </a:extLst>
          </p:cNvPr>
          <p:cNvSpPr/>
          <p:nvPr/>
        </p:nvSpPr>
        <p:spPr>
          <a:xfrm>
            <a:off x="395536" y="3262249"/>
            <a:ext cx="1584176" cy="523220"/>
          </a:xfrm>
          <a:prstGeom prst="rect">
            <a:avLst/>
          </a:prstGeom>
        </p:spPr>
        <p:txBody>
          <a:bodyPr wrap="square">
            <a:spAutoFit/>
          </a:bodyPr>
          <a:lstStyle/>
          <a:p>
            <a:pPr algn="ctr" fontAlgn="ctr"/>
            <a:r>
              <a:rPr lang="it-IT" sz="1400" b="1" dirty="0">
                <a:solidFill>
                  <a:srgbClr val="00B0F0"/>
                </a:solidFill>
                <a:latin typeface="Calibri" panose="020F0502020204030204" pitchFamily="34" charset="0"/>
              </a:rPr>
              <a:t>Bagnoli - FREEeste</a:t>
            </a:r>
          </a:p>
          <a:p>
            <a:pPr algn="ctr" fontAlgn="ctr"/>
            <a:r>
              <a:rPr lang="it-IT" sz="1400" b="1" dirty="0">
                <a:solidFill>
                  <a:srgbClr val="00B0F0"/>
                </a:solidFill>
                <a:latin typeface="Calibri" panose="020F0502020204030204" pitchFamily="34" charset="0"/>
              </a:rPr>
              <a:t>(ex Wartsila)</a:t>
            </a:r>
          </a:p>
        </p:txBody>
      </p:sp>
      <p:sp>
        <p:nvSpPr>
          <p:cNvPr id="5" name="Rettangolo 4">
            <a:extLst>
              <a:ext uri="{FF2B5EF4-FFF2-40B4-BE49-F238E27FC236}">
                <a16:creationId xmlns:a16="http://schemas.microsoft.com/office/drawing/2014/main" id="{AE406BF5-31CC-47D9-A066-2CEFA746FEC7}"/>
              </a:ext>
            </a:extLst>
          </p:cNvPr>
          <p:cNvSpPr/>
          <p:nvPr/>
        </p:nvSpPr>
        <p:spPr>
          <a:xfrm>
            <a:off x="467544" y="4789393"/>
            <a:ext cx="1512168" cy="523220"/>
          </a:xfrm>
          <a:prstGeom prst="rect">
            <a:avLst/>
          </a:prstGeom>
        </p:spPr>
        <p:txBody>
          <a:bodyPr wrap="square">
            <a:spAutoFit/>
          </a:bodyPr>
          <a:lstStyle/>
          <a:p>
            <a:pPr algn="ctr"/>
            <a:r>
              <a:rPr lang="it-IT" sz="1400" b="1" dirty="0">
                <a:solidFill>
                  <a:srgbClr val="00B0F0"/>
                </a:solidFill>
                <a:latin typeface="Calibri" panose="020F0502020204030204" pitchFamily="34" charset="0"/>
              </a:rPr>
              <a:t>Interporto di Cervignano S.p.A.</a:t>
            </a:r>
            <a:endParaRPr lang="it-IT" sz="1400" dirty="0">
              <a:solidFill>
                <a:srgbClr val="00B0F0"/>
              </a:solidFill>
            </a:endParaRPr>
          </a:p>
        </p:txBody>
      </p:sp>
      <p:pic>
        <p:nvPicPr>
          <p:cNvPr id="12" name="Immagine 11">
            <a:extLst>
              <a:ext uri="{FF2B5EF4-FFF2-40B4-BE49-F238E27FC236}">
                <a16:creationId xmlns:a16="http://schemas.microsoft.com/office/drawing/2014/main" id="{B7BFB420-235F-4B0F-ACA3-AA8A37DA2D5A}"/>
              </a:ext>
            </a:extLst>
          </p:cNvPr>
          <p:cNvPicPr>
            <a:picLocks noChangeAspect="1"/>
          </p:cNvPicPr>
          <p:nvPr/>
        </p:nvPicPr>
        <p:blipFill>
          <a:blip r:embed="rId4"/>
          <a:stretch>
            <a:fillRect/>
          </a:stretch>
        </p:blipFill>
        <p:spPr>
          <a:xfrm>
            <a:off x="1990167" y="1201708"/>
            <a:ext cx="2329544" cy="1479375"/>
          </a:xfrm>
          <a:prstGeom prst="rect">
            <a:avLst/>
          </a:prstGeom>
        </p:spPr>
      </p:pic>
      <p:pic>
        <p:nvPicPr>
          <p:cNvPr id="13" name="Immagine 12">
            <a:extLst>
              <a:ext uri="{FF2B5EF4-FFF2-40B4-BE49-F238E27FC236}">
                <a16:creationId xmlns:a16="http://schemas.microsoft.com/office/drawing/2014/main" id="{CCA19A06-00CD-4EB6-ADC4-122A84612B2F}"/>
              </a:ext>
            </a:extLst>
          </p:cNvPr>
          <p:cNvPicPr>
            <a:picLocks noChangeAspect="1"/>
          </p:cNvPicPr>
          <p:nvPr/>
        </p:nvPicPr>
        <p:blipFill>
          <a:blip r:embed="rId5"/>
          <a:stretch>
            <a:fillRect/>
          </a:stretch>
        </p:blipFill>
        <p:spPr>
          <a:xfrm>
            <a:off x="1980208" y="2788162"/>
            <a:ext cx="2334903" cy="1477097"/>
          </a:xfrm>
          <a:prstGeom prst="rect">
            <a:avLst/>
          </a:prstGeom>
        </p:spPr>
      </p:pic>
    </p:spTree>
    <p:extLst>
      <p:ext uri="{BB962C8B-B14F-4D97-AF65-F5344CB8AC3E}">
        <p14:creationId xmlns:p14="http://schemas.microsoft.com/office/powerpoint/2010/main" val="193275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6A2A8-F8E0-453B-AEBE-C3A4544F9658}"/>
              </a:ext>
            </a:extLst>
          </p:cNvPr>
          <p:cNvSpPr>
            <a:spLocks noGrp="1"/>
          </p:cNvSpPr>
          <p:nvPr>
            <p:ph type="title"/>
          </p:nvPr>
        </p:nvSpPr>
        <p:spPr/>
        <p:txBody>
          <a:bodyPr>
            <a:normAutofit fontScale="90000"/>
          </a:bodyPr>
          <a:lstStyle/>
          <a:p>
            <a:r>
              <a:rPr lang="it-IT" dirty="0"/>
              <a:t>Interporto di Gorizia – SDAG </a:t>
            </a:r>
            <a:r>
              <a:rPr lang="it-IT" sz="1300" i="1" dirty="0"/>
              <a:t>(https://www.sdag.it/en/servizi/)</a:t>
            </a:r>
          </a:p>
        </p:txBody>
      </p:sp>
      <p:pic>
        <p:nvPicPr>
          <p:cNvPr id="11" name="Immagine 10">
            <a:extLst>
              <a:ext uri="{FF2B5EF4-FFF2-40B4-BE49-F238E27FC236}">
                <a16:creationId xmlns:a16="http://schemas.microsoft.com/office/drawing/2014/main" id="{AA3D6E4C-C160-4CDB-AF57-C568BE4BF04A}"/>
              </a:ext>
            </a:extLst>
          </p:cNvPr>
          <p:cNvPicPr>
            <a:picLocks noChangeAspect="1"/>
          </p:cNvPicPr>
          <p:nvPr/>
        </p:nvPicPr>
        <p:blipFill>
          <a:blip r:embed="rId2"/>
          <a:stretch>
            <a:fillRect/>
          </a:stretch>
        </p:blipFill>
        <p:spPr>
          <a:xfrm>
            <a:off x="5076056" y="1123878"/>
            <a:ext cx="3071415" cy="4710011"/>
          </a:xfrm>
          <a:prstGeom prst="rect">
            <a:avLst/>
          </a:prstGeom>
        </p:spPr>
      </p:pic>
      <p:pic>
        <p:nvPicPr>
          <p:cNvPr id="15" name="Immagine 14">
            <a:extLst>
              <a:ext uri="{FF2B5EF4-FFF2-40B4-BE49-F238E27FC236}">
                <a16:creationId xmlns:a16="http://schemas.microsoft.com/office/drawing/2014/main" id="{698F096B-231F-471C-981F-0E2B864B157E}"/>
              </a:ext>
            </a:extLst>
          </p:cNvPr>
          <p:cNvPicPr>
            <a:picLocks noChangeAspect="1"/>
          </p:cNvPicPr>
          <p:nvPr/>
        </p:nvPicPr>
        <p:blipFill>
          <a:blip r:embed="rId3"/>
          <a:stretch>
            <a:fillRect/>
          </a:stretch>
        </p:blipFill>
        <p:spPr>
          <a:xfrm>
            <a:off x="755576" y="1268760"/>
            <a:ext cx="3672408" cy="2606225"/>
          </a:xfrm>
          <a:prstGeom prst="rect">
            <a:avLst/>
          </a:prstGeom>
        </p:spPr>
      </p:pic>
      <p:pic>
        <p:nvPicPr>
          <p:cNvPr id="17" name="Immagine 16">
            <a:extLst>
              <a:ext uri="{FF2B5EF4-FFF2-40B4-BE49-F238E27FC236}">
                <a16:creationId xmlns:a16="http://schemas.microsoft.com/office/drawing/2014/main" id="{6E0C4350-391D-41CD-B697-90B1F6B94904}"/>
              </a:ext>
            </a:extLst>
          </p:cNvPr>
          <p:cNvPicPr>
            <a:picLocks noChangeAspect="1"/>
          </p:cNvPicPr>
          <p:nvPr/>
        </p:nvPicPr>
        <p:blipFill>
          <a:blip r:embed="rId4"/>
          <a:stretch>
            <a:fillRect/>
          </a:stretch>
        </p:blipFill>
        <p:spPr>
          <a:xfrm>
            <a:off x="971600" y="3874985"/>
            <a:ext cx="1403647" cy="1323591"/>
          </a:xfrm>
          <a:prstGeom prst="rect">
            <a:avLst/>
          </a:prstGeom>
        </p:spPr>
      </p:pic>
      <p:pic>
        <p:nvPicPr>
          <p:cNvPr id="18" name="Immagine 17">
            <a:extLst>
              <a:ext uri="{FF2B5EF4-FFF2-40B4-BE49-F238E27FC236}">
                <a16:creationId xmlns:a16="http://schemas.microsoft.com/office/drawing/2014/main" id="{BCF385FC-9E0B-4BD1-8EE9-F99B20054BCB}"/>
              </a:ext>
            </a:extLst>
          </p:cNvPr>
          <p:cNvPicPr>
            <a:picLocks noChangeAspect="1"/>
          </p:cNvPicPr>
          <p:nvPr/>
        </p:nvPicPr>
        <p:blipFill>
          <a:blip r:embed="rId5"/>
          <a:stretch>
            <a:fillRect/>
          </a:stretch>
        </p:blipFill>
        <p:spPr>
          <a:xfrm>
            <a:off x="2954820" y="3943006"/>
            <a:ext cx="1187030" cy="1323591"/>
          </a:xfrm>
          <a:prstGeom prst="rect">
            <a:avLst/>
          </a:prstGeom>
        </p:spPr>
      </p:pic>
    </p:spTree>
    <p:extLst>
      <p:ext uri="{BB962C8B-B14F-4D97-AF65-F5344CB8AC3E}">
        <p14:creationId xmlns:p14="http://schemas.microsoft.com/office/powerpoint/2010/main" val="375975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SsDQ.tqSSWgS7LWuYHD3Q"/>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6477</TotalTime>
  <Words>2056</Words>
  <Application>Microsoft Office PowerPoint</Application>
  <PresentationFormat>Presentazione su schermo (4:3)</PresentationFormat>
  <Paragraphs>354</Paragraphs>
  <Slides>35</Slides>
  <Notes>9</Notes>
  <HiddenSlides>0</HiddenSlides>
  <MMClips>0</MMClips>
  <ScaleCrop>false</ScaleCrop>
  <HeadingPairs>
    <vt:vector size="8" baseType="variant">
      <vt:variant>
        <vt:lpstr>Caratteri utilizzati</vt:lpstr>
      </vt:variant>
      <vt:variant>
        <vt:i4>11</vt:i4>
      </vt:variant>
      <vt:variant>
        <vt:lpstr>Tema</vt:lpstr>
      </vt:variant>
      <vt:variant>
        <vt:i4>4</vt:i4>
      </vt:variant>
      <vt:variant>
        <vt:lpstr>Server OLE incorporati</vt:lpstr>
      </vt:variant>
      <vt:variant>
        <vt:i4>1</vt:i4>
      </vt:variant>
      <vt:variant>
        <vt:lpstr>Titoli diapositive</vt:lpstr>
      </vt:variant>
      <vt:variant>
        <vt:i4>35</vt:i4>
      </vt:variant>
    </vt:vector>
  </HeadingPairs>
  <TitlesOfParts>
    <vt:vector size="51" baseType="lpstr">
      <vt:lpstr>Archivo Black Bold</vt:lpstr>
      <vt:lpstr>Arial</vt:lpstr>
      <vt:lpstr>Arial Black</vt:lpstr>
      <vt:lpstr>Calibri</vt:lpstr>
      <vt:lpstr>Calibri Light</vt:lpstr>
      <vt:lpstr>Halant Medium</vt:lpstr>
      <vt:lpstr>Muli Regular</vt:lpstr>
      <vt:lpstr>Overpass Light</vt:lpstr>
      <vt:lpstr>Overpass Light Bold</vt:lpstr>
      <vt:lpstr>Verdana Pro Black</vt:lpstr>
      <vt:lpstr>Wingdings</vt:lpstr>
      <vt:lpstr>Tema di Office</vt:lpstr>
      <vt:lpstr>1_Tema di Office</vt:lpstr>
      <vt:lpstr>2_Tema di Office</vt:lpstr>
      <vt:lpstr>Personalizza struttura</vt:lpstr>
      <vt:lpstr>think-cell Slide</vt:lpstr>
      <vt:lpstr>Presentazione standard di PowerPoint</vt:lpstr>
      <vt:lpstr>Mission, Strategic Vision and Actions</vt:lpstr>
      <vt:lpstr>Porto di Trieste – Success factors</vt:lpstr>
      <vt:lpstr>Porto di Trieste – Success factors</vt:lpstr>
      <vt:lpstr>Porto di Trieste – Success factors </vt:lpstr>
      <vt:lpstr>Porto di Trieste – Success factors </vt:lpstr>
      <vt:lpstr>Porto di Monfalcone (http://www.porto.monfalcone.gorizia.it/brochurePORTO.pdf)</vt:lpstr>
      <vt:lpstr>Interporto di Trieste. 3 Terminals</vt:lpstr>
      <vt:lpstr>Interporto di Gorizia – SDAG (https://www.sdag.it/en/servizi/)</vt:lpstr>
      <vt:lpstr>Interporto di Pordenone</vt:lpstr>
      <vt:lpstr>Presentazione standard di PowerPoint</vt:lpstr>
      <vt:lpstr>Example: the wine export paltform</vt:lpstr>
      <vt:lpstr>Issue: the position in the Chinese market</vt:lpstr>
      <vt:lpstr>Tools: the Free Port regime</vt:lpstr>
      <vt:lpstr>Actions: connect demand and supply</vt:lpstr>
      <vt:lpstr>Example: rail service Trieste Port - Cervignano</vt:lpstr>
      <vt:lpstr>Issues: the bottleneks</vt:lpstr>
      <vt:lpstr>Tools: a team to solve a common problem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Trans-European Transport Network (TEN-T)</vt:lpstr>
      <vt:lpstr>The Core Network Corridors</vt:lpstr>
      <vt:lpstr>Mediterranean Corridor</vt:lpstr>
      <vt:lpstr>Baltic Adriatic Corridor</vt:lpstr>
      <vt:lpstr>ADRIUP</vt:lpstr>
      <vt:lpstr>PROMARES</vt:lpstr>
      <vt:lpstr>FENIX</vt:lpstr>
      <vt:lpstr>Geopolitical role of FVG: America, China or?</vt:lpstr>
      <vt:lpstr>Let’s immagine the future</vt:lpstr>
      <vt:lpstr>Conclusions</vt:lpstr>
      <vt:lpstr>   Thank you!      Fabio Predonzani Shirin Mahdavi Sales &amp; Operation Manager Communication &amp; EU Projects predonzani@interportotrieste.it mahdavi@interportotrieste.it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Interporto di Trieste</dc:title>
  <dc:creator>Shirin Mahdavi</dc:creator>
  <cp:lastModifiedBy>fabio predonzani</cp:lastModifiedBy>
  <cp:revision>460</cp:revision>
  <cp:lastPrinted>2019-12-09T12:59:31Z</cp:lastPrinted>
  <dcterms:created xsi:type="dcterms:W3CDTF">2017-05-17T14:49:26Z</dcterms:created>
  <dcterms:modified xsi:type="dcterms:W3CDTF">2020-12-14T09:54:09Z</dcterms:modified>
</cp:coreProperties>
</file>