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3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olo Testo"/>
          <p:cNvSpPr txBox="1"/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2" name="Corpo livello uno…"/>
          <p:cNvSpPr txBox="1"/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orpo livello uno…"/>
          <p:cNvSpPr txBox="1"/>
          <p:nvPr>
            <p:ph type="body" idx="1"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1" name="Numero diapositiva"/>
          <p:cNvSpPr txBox="1"/>
          <p:nvPr>
            <p:ph type="sldNum" sz="quarter" idx="2"/>
          </p:nvPr>
        </p:nvSpPr>
        <p:spPr>
          <a:xfrm>
            <a:off x="8199576" y="6342380"/>
            <a:ext cx="258624" cy="2692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9" name="Corpo livello uno…"/>
          <p:cNvSpPr txBox="1"/>
          <p:nvPr>
            <p:ph type="body" sz="half" idx="1"/>
          </p:nvPr>
        </p:nvSpPr>
        <p:spPr>
          <a:xfrm>
            <a:off x="457200" y="1600200"/>
            <a:ext cx="8229600" cy="2185989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Numero diapositiva"/>
          <p:cNvSpPr txBox="1"/>
          <p:nvPr>
            <p:ph type="sldNum" sz="quarter" idx="2"/>
          </p:nvPr>
        </p:nvSpPr>
        <p:spPr>
          <a:xfrm>
            <a:off x="8428176" y="6348730"/>
            <a:ext cx="258624" cy="2692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egnaposto testo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egnaposto testo 3"/>
          <p:cNvSpPr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Segnaposto immagine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bmp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hyperlink" Target="http://www.entusa.com/allergies.htm" TargetMode="External"/><Relationship Id="rId4" Type="http://schemas.openxmlformats.org/officeDocument/2006/relationships/image" Target="../media/image29.jpeg"/><Relationship Id="rId5" Type="http://schemas.openxmlformats.org/officeDocument/2006/relationships/image" Target="../media/image7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asellaDiTesto 5"/>
          <p:cNvSpPr txBox="1"/>
          <p:nvPr/>
        </p:nvSpPr>
        <p:spPr>
          <a:xfrm>
            <a:off x="826230" y="1055665"/>
            <a:ext cx="7481976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000">
                <a:solidFill>
                  <a:srgbClr val="0000FF"/>
                </a:solidFill>
              </a:defRPr>
            </a:lvl1pPr>
          </a:lstStyle>
          <a:p>
            <a:pPr/>
            <a:r>
              <a:t>Type I hypersensitivity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roup 92"/>
          <p:cNvGrpSpPr/>
          <p:nvPr/>
        </p:nvGrpSpPr>
        <p:grpSpPr>
          <a:xfrm>
            <a:off x="4385344" y="2463800"/>
            <a:ext cx="2688557" cy="1609597"/>
            <a:chOff x="0" y="0"/>
            <a:chExt cx="2688556" cy="1609596"/>
          </a:xfrm>
        </p:grpSpPr>
        <p:grpSp>
          <p:nvGrpSpPr>
            <p:cNvPr id="274" name="Group 79"/>
            <p:cNvGrpSpPr/>
            <p:nvPr/>
          </p:nvGrpSpPr>
          <p:grpSpPr>
            <a:xfrm>
              <a:off x="0" y="1116012"/>
              <a:ext cx="1191455" cy="493585"/>
              <a:chOff x="0" y="0"/>
              <a:chExt cx="1191454" cy="493584"/>
            </a:xfrm>
          </p:grpSpPr>
          <p:grpSp>
            <p:nvGrpSpPr>
              <p:cNvPr id="272" name="AutoShape 77"/>
              <p:cNvGrpSpPr/>
              <p:nvPr/>
            </p:nvGrpSpPr>
            <p:grpSpPr>
              <a:xfrm>
                <a:off x="0" y="30290"/>
                <a:ext cx="601913" cy="463295"/>
                <a:chOff x="0" y="0"/>
                <a:chExt cx="601912" cy="463293"/>
              </a:xfrm>
            </p:grpSpPr>
            <p:sp>
              <p:nvSpPr>
                <p:cNvPr id="269" name="Forma"/>
                <p:cNvSpPr/>
                <p:nvPr/>
              </p:nvSpPr>
              <p:spPr>
                <a:xfrm rot="3511527">
                  <a:off x="212056" y="-66804"/>
                  <a:ext cx="177801" cy="596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700"/>
                      </a:moveTo>
                      <a:cubicBezTo>
                        <a:pt x="0" y="1209"/>
                        <a:pt x="4835" y="0"/>
                        <a:pt x="10800" y="0"/>
                      </a:cubicBezTo>
                      <a:cubicBezTo>
                        <a:pt x="16765" y="0"/>
                        <a:pt x="21600" y="1209"/>
                        <a:pt x="21600" y="2700"/>
                      </a:cubicBezTo>
                      <a:lnTo>
                        <a:pt x="21600" y="18900"/>
                      </a:lnTo>
                      <a:cubicBezTo>
                        <a:pt x="21600" y="20391"/>
                        <a:pt x="16765" y="21600"/>
                        <a:pt x="10800" y="21600"/>
                      </a:cubicBezTo>
                      <a:cubicBezTo>
                        <a:pt x="4835" y="21600"/>
                        <a:pt x="0" y="20391"/>
                        <a:pt x="0" y="1890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0" name="Ovale"/>
                <p:cNvSpPr/>
                <p:nvPr/>
              </p:nvSpPr>
              <p:spPr>
                <a:xfrm rot="3511527">
                  <a:off x="402960" y="40164"/>
                  <a:ext cx="177801" cy="149227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1" name="Linea"/>
                <p:cNvSpPr/>
                <p:nvPr/>
              </p:nvSpPr>
              <p:spPr>
                <a:xfrm rot="3511527">
                  <a:off x="212056" y="-66804"/>
                  <a:ext cx="177801" cy="596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700"/>
                      </a:moveTo>
                      <a:cubicBezTo>
                        <a:pt x="21600" y="4191"/>
                        <a:pt x="16765" y="5400"/>
                        <a:pt x="10800" y="5400"/>
                      </a:cubicBezTo>
                      <a:cubicBezTo>
                        <a:pt x="4835" y="5400"/>
                        <a:pt x="0" y="4191"/>
                        <a:pt x="0" y="2700"/>
                      </a:cubicBezTo>
                      <a:cubicBezTo>
                        <a:pt x="0" y="1209"/>
                        <a:pt x="4835" y="0"/>
                        <a:pt x="10800" y="0"/>
                      </a:cubicBezTo>
                      <a:cubicBezTo>
                        <a:pt x="16765" y="0"/>
                        <a:pt x="21600" y="1209"/>
                        <a:pt x="21600" y="2700"/>
                      </a:cubicBezTo>
                      <a:lnTo>
                        <a:pt x="21600" y="18900"/>
                      </a:lnTo>
                      <a:cubicBezTo>
                        <a:pt x="21600" y="20391"/>
                        <a:pt x="16765" y="21600"/>
                        <a:pt x="10800" y="21600"/>
                      </a:cubicBezTo>
                      <a:cubicBezTo>
                        <a:pt x="4835" y="21600"/>
                        <a:pt x="0" y="20391"/>
                        <a:pt x="0" y="18900"/>
                      </a:cubicBezTo>
                      <a:lnTo>
                        <a:pt x="0" y="2700"/>
                      </a:ln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73" name="Text Box 78"/>
              <p:cNvSpPr txBox="1"/>
              <p:nvPr/>
            </p:nvSpPr>
            <p:spPr>
              <a:xfrm>
                <a:off x="593056" y="0"/>
                <a:ext cx="598399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/>
                <a:r>
                  <a:t>CD40</a:t>
                </a:r>
              </a:p>
            </p:txBody>
          </p:sp>
        </p:grpSp>
        <p:grpSp>
          <p:nvGrpSpPr>
            <p:cNvPr id="277" name="Group 91"/>
            <p:cNvGrpSpPr/>
            <p:nvPr/>
          </p:nvGrpSpPr>
          <p:grpSpPr>
            <a:xfrm>
              <a:off x="1491581" y="0"/>
              <a:ext cx="1196976" cy="1083628"/>
              <a:chOff x="0" y="0"/>
              <a:chExt cx="1196975" cy="1083627"/>
            </a:xfrm>
          </p:grpSpPr>
          <p:sp>
            <p:nvSpPr>
              <p:cNvPr id="275" name="Line 82"/>
              <p:cNvSpPr/>
              <p:nvPr/>
            </p:nvSpPr>
            <p:spPr>
              <a:xfrm flipH="1">
                <a:off x="15874" y="0"/>
                <a:ext cx="1181102" cy="762000"/>
              </a:xfrm>
              <a:prstGeom prst="line">
                <a:avLst/>
              </a:prstGeom>
              <a:noFill/>
              <a:ln w="28575" cap="flat">
                <a:solidFill>
                  <a:srgbClr val="000066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" name="Text Box 89"/>
              <p:cNvSpPr txBox="1"/>
              <p:nvPr/>
            </p:nvSpPr>
            <p:spPr>
              <a:xfrm>
                <a:off x="0" y="623887"/>
                <a:ext cx="255945" cy="459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400"/>
                </a:lvl1pPr>
              </a:lstStyle>
              <a:p>
                <a:pPr/>
                <a:r>
                  <a:t>+</a:t>
                </a:r>
              </a:p>
            </p:txBody>
          </p:sp>
        </p:grpSp>
      </p:grpSp>
      <p:sp>
        <p:nvSpPr>
          <p:cNvPr id="279" name="Line 80"/>
          <p:cNvSpPr/>
          <p:nvPr/>
        </p:nvSpPr>
        <p:spPr>
          <a:xfrm flipV="1">
            <a:off x="5384799" y="1803399"/>
            <a:ext cx="1257301" cy="787402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80" name="Line 81"/>
          <p:cNvSpPr/>
          <p:nvPr/>
        </p:nvSpPr>
        <p:spPr>
          <a:xfrm flipV="1">
            <a:off x="5613400" y="2057400"/>
            <a:ext cx="1181101" cy="762000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81" name="Text Box 53"/>
          <p:cNvSpPr txBox="1"/>
          <p:nvPr/>
        </p:nvSpPr>
        <p:spPr>
          <a:xfrm>
            <a:off x="4456112" y="2881313"/>
            <a:ext cx="1180950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CD80/CD86</a:t>
            </a:r>
          </a:p>
        </p:txBody>
      </p:sp>
      <p:sp>
        <p:nvSpPr>
          <p:cNvPr id="282" name="Oval 8"/>
          <p:cNvSpPr/>
          <p:nvPr/>
        </p:nvSpPr>
        <p:spPr>
          <a:xfrm>
            <a:off x="2679700" y="3911600"/>
            <a:ext cx="190500" cy="203200"/>
          </a:xfrm>
          <a:prstGeom prst="ellipse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txBody>
          <a:bodyPr lIns="45719" rIns="45719" anchor="ctr"/>
          <a:lstStyle/>
          <a:p>
            <a:pPr>
              <a:defRPr sz="2400">
                <a:solidFill>
                  <a:srgbClr val="CC0000"/>
                </a:solidFill>
              </a:defRPr>
            </a:pPr>
          </a:p>
        </p:txBody>
      </p:sp>
      <p:sp>
        <p:nvSpPr>
          <p:cNvPr id="283" name="Text Box 6"/>
          <p:cNvSpPr txBox="1"/>
          <p:nvPr/>
        </p:nvSpPr>
        <p:spPr>
          <a:xfrm>
            <a:off x="1346200" y="357188"/>
            <a:ext cx="5108412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>
                <a:solidFill>
                  <a:srgbClr val="CC0000"/>
                </a:solidFill>
              </a:defRPr>
            </a:lvl1pPr>
          </a:lstStyle>
          <a:p>
            <a:pPr/>
            <a:r>
              <a:t>Type 1 and 2 DC Polarising PAMPS</a:t>
            </a:r>
          </a:p>
        </p:txBody>
      </p:sp>
      <p:grpSp>
        <p:nvGrpSpPr>
          <p:cNvPr id="286" name="Group 42"/>
          <p:cNvGrpSpPr/>
          <p:nvPr/>
        </p:nvGrpSpPr>
        <p:grpSpPr>
          <a:xfrm>
            <a:off x="3727256" y="2984888"/>
            <a:ext cx="834092" cy="650643"/>
            <a:chOff x="0" y="0"/>
            <a:chExt cx="834091" cy="650642"/>
          </a:xfrm>
        </p:grpSpPr>
        <p:sp>
          <p:nvSpPr>
            <p:cNvPr id="284" name="Rectangle 30"/>
            <p:cNvSpPr/>
            <p:nvPr/>
          </p:nvSpPr>
          <p:spPr>
            <a:xfrm rot="19496426">
              <a:off x="-28042" y="434841"/>
              <a:ext cx="530225" cy="69851"/>
            </a:xfrm>
            <a:prstGeom prst="rect">
              <a:avLst/>
            </a:prstGeom>
            <a:solidFill>
              <a:srgbClr val="EC7A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" name="AutoShape 31"/>
            <p:cNvSpPr/>
            <p:nvPr/>
          </p:nvSpPr>
          <p:spPr>
            <a:xfrm rot="19496426">
              <a:off x="400194" y="91832"/>
              <a:ext cx="398463" cy="24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325"/>
                  </a:moveTo>
                  <a:lnTo>
                    <a:pt x="3956" y="0"/>
                  </a:lnTo>
                  <a:lnTo>
                    <a:pt x="17644" y="0"/>
                  </a:lnTo>
                  <a:lnTo>
                    <a:pt x="21600" y="6325"/>
                  </a:lnTo>
                  <a:lnTo>
                    <a:pt x="21600" y="15275"/>
                  </a:lnTo>
                  <a:lnTo>
                    <a:pt x="17644" y="21600"/>
                  </a:lnTo>
                  <a:lnTo>
                    <a:pt x="3956" y="21600"/>
                  </a:lnTo>
                  <a:lnTo>
                    <a:pt x="0" y="15275"/>
                  </a:lnTo>
                  <a:close/>
                </a:path>
              </a:pathLst>
            </a:custGeom>
            <a:solidFill>
              <a:srgbClr val="EC7A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9" name="Group 45"/>
          <p:cNvGrpSpPr/>
          <p:nvPr/>
        </p:nvGrpSpPr>
        <p:grpSpPr>
          <a:xfrm>
            <a:off x="973137" y="2868613"/>
            <a:ext cx="1731963" cy="1017588"/>
            <a:chOff x="0" y="0"/>
            <a:chExt cx="1731961" cy="1017587"/>
          </a:xfrm>
        </p:grpSpPr>
        <p:sp>
          <p:nvSpPr>
            <p:cNvPr id="287" name="Text Box 11"/>
            <p:cNvSpPr txBox="1"/>
            <p:nvPr/>
          </p:nvSpPr>
          <p:spPr>
            <a:xfrm>
              <a:off x="-1" y="0"/>
              <a:ext cx="1181508" cy="929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Type 1</a:t>
              </a:r>
              <a:br/>
              <a:r>
                <a:t>PAMPS</a:t>
              </a:r>
              <a:br/>
              <a:r>
                <a:t>bind to PRR</a:t>
              </a:r>
            </a:p>
          </p:txBody>
        </p:sp>
        <p:sp>
          <p:nvSpPr>
            <p:cNvPr id="288" name="Freeform 43"/>
            <p:cNvSpPr/>
            <p:nvPr/>
          </p:nvSpPr>
          <p:spPr>
            <a:xfrm>
              <a:off x="1084262" y="265309"/>
              <a:ext cx="647700" cy="75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12" fill="norm" stroke="1" extrusionOk="0">
                  <a:moveTo>
                    <a:pt x="0" y="1120"/>
                  </a:moveTo>
                  <a:cubicBezTo>
                    <a:pt x="4341" y="-6"/>
                    <a:pt x="8682" y="-1088"/>
                    <a:pt x="12282" y="2158"/>
                  </a:cubicBezTo>
                  <a:cubicBezTo>
                    <a:pt x="15882" y="5405"/>
                    <a:pt x="18741" y="12937"/>
                    <a:pt x="21600" y="20512"/>
                  </a:cubicBezTo>
                </a:path>
              </a:pathLst>
            </a:custGeom>
            <a:noFill/>
            <a:ln w="28575" cap="flat">
              <a:solidFill>
                <a:srgbClr val="00006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6" name="Group 52"/>
          <p:cNvGrpSpPr/>
          <p:nvPr/>
        </p:nvGrpSpPr>
        <p:grpSpPr>
          <a:xfrm>
            <a:off x="2271713" y="1765299"/>
            <a:ext cx="3343276" cy="3594101"/>
            <a:chOff x="0" y="0"/>
            <a:chExt cx="3343275" cy="3594100"/>
          </a:xfrm>
        </p:grpSpPr>
        <p:grpSp>
          <p:nvGrpSpPr>
            <p:cNvPr id="294" name="Group 50"/>
            <p:cNvGrpSpPr/>
            <p:nvPr/>
          </p:nvGrpSpPr>
          <p:grpSpPr>
            <a:xfrm>
              <a:off x="0" y="-1"/>
              <a:ext cx="3343276" cy="3594101"/>
              <a:chOff x="0" y="0"/>
              <a:chExt cx="3343275" cy="3594100"/>
            </a:xfrm>
          </p:grpSpPr>
          <p:grpSp>
            <p:nvGrpSpPr>
              <p:cNvPr id="292" name="Group 49"/>
              <p:cNvGrpSpPr/>
              <p:nvPr/>
            </p:nvGrpSpPr>
            <p:grpSpPr>
              <a:xfrm>
                <a:off x="1776493" y="1467959"/>
                <a:ext cx="730876" cy="626440"/>
                <a:chOff x="0" y="0"/>
                <a:chExt cx="730875" cy="626438"/>
              </a:xfrm>
            </p:grpSpPr>
            <p:sp>
              <p:nvSpPr>
                <p:cNvPr id="290" name="Rectangle 47"/>
                <p:cNvSpPr/>
                <p:nvPr/>
              </p:nvSpPr>
              <p:spPr>
                <a:xfrm rot="3345939">
                  <a:off x="176995" y="8419"/>
                  <a:ext cx="342901" cy="609601"/>
                </a:xfrm>
                <a:prstGeom prst="rect">
                  <a:avLst/>
                </a:prstGeom>
                <a:solidFill>
                  <a:srgbClr val="FF99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Oval 48"/>
                <p:cNvSpPr/>
                <p:nvPr/>
              </p:nvSpPr>
              <p:spPr>
                <a:xfrm rot="3345939">
                  <a:off x="502137" y="31812"/>
                  <a:ext cx="165101" cy="24130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pic>
            <p:nvPicPr>
              <p:cNvPr id="293" name="Picture 7" descr="Picture 7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9866" t="26938" r="30019" b="18216"/>
              <a:stretch>
                <a:fillRect/>
              </a:stretch>
            </p:blipFill>
            <p:spPr>
              <a:xfrm>
                <a:off x="0" y="0"/>
                <a:ext cx="3343275" cy="35941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95" name="Text Box 51"/>
            <p:cNvSpPr txBox="1"/>
            <p:nvPr/>
          </p:nvSpPr>
          <p:spPr>
            <a:xfrm>
              <a:off x="2416175" y="1497012"/>
              <a:ext cx="733683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Class II</a:t>
              </a:r>
            </a:p>
          </p:txBody>
        </p:sp>
      </p:grpSp>
      <p:grpSp>
        <p:nvGrpSpPr>
          <p:cNvPr id="300" name="Group 66"/>
          <p:cNvGrpSpPr/>
          <p:nvPr/>
        </p:nvGrpSpPr>
        <p:grpSpPr>
          <a:xfrm>
            <a:off x="3492499" y="4368800"/>
            <a:ext cx="1755476" cy="1397953"/>
            <a:chOff x="0" y="0"/>
            <a:chExt cx="1755474" cy="1397952"/>
          </a:xfrm>
        </p:grpSpPr>
        <p:sp>
          <p:nvSpPr>
            <p:cNvPr id="297" name="Oval 10"/>
            <p:cNvSpPr/>
            <p:nvPr/>
          </p:nvSpPr>
          <p:spPr>
            <a:xfrm>
              <a:off x="0" y="0"/>
              <a:ext cx="190500" cy="203200"/>
            </a:xfrm>
            <a:prstGeom prst="ellipse">
              <a:avLst/>
            </a:prstGeom>
            <a:solidFill>
              <a:schemeClr val="accent2"/>
            </a:solidFill>
            <a:ln w="9525" cap="flat">
              <a:solidFill>
                <a:srgbClr val="CC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solidFill>
                    <a:srgbClr val="CC0000"/>
                  </a:solidFill>
                </a:defRPr>
              </a:pPr>
            </a:p>
          </p:txBody>
        </p:sp>
        <p:sp>
          <p:nvSpPr>
            <p:cNvPr id="298" name="Text Box 12"/>
            <p:cNvSpPr txBox="1"/>
            <p:nvPr/>
          </p:nvSpPr>
          <p:spPr>
            <a:xfrm>
              <a:off x="522287" y="468312"/>
              <a:ext cx="1233188" cy="929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Type 2</a:t>
              </a:r>
              <a:br/>
              <a:r>
                <a:t>PAMPS</a:t>
              </a:r>
              <a:br/>
              <a:r>
                <a:t> bind to PRR</a:t>
              </a:r>
            </a:p>
          </p:txBody>
        </p:sp>
        <p:sp>
          <p:nvSpPr>
            <p:cNvPr id="299" name="Freeform 44"/>
            <p:cNvSpPr/>
            <p:nvPr/>
          </p:nvSpPr>
          <p:spPr>
            <a:xfrm>
              <a:off x="215900" y="101600"/>
              <a:ext cx="654901" cy="533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098" fill="norm" stroke="1" extrusionOk="0">
                  <a:moveTo>
                    <a:pt x="20983" y="21098"/>
                  </a:moveTo>
                  <a:cubicBezTo>
                    <a:pt x="21291" y="16954"/>
                    <a:pt x="21600" y="12872"/>
                    <a:pt x="19749" y="9545"/>
                  </a:cubicBezTo>
                  <a:cubicBezTo>
                    <a:pt x="17897" y="6217"/>
                    <a:pt x="13166" y="2512"/>
                    <a:pt x="9874" y="1005"/>
                  </a:cubicBezTo>
                  <a:cubicBezTo>
                    <a:pt x="6583" y="-502"/>
                    <a:pt x="3291" y="0"/>
                    <a:pt x="0" y="503"/>
                  </a:cubicBezTo>
                </a:path>
              </a:pathLst>
            </a:custGeom>
            <a:noFill/>
            <a:ln w="28575" cap="flat">
              <a:solidFill>
                <a:srgbClr val="00006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01" name="Freeform 55"/>
          <p:cNvSpPr/>
          <p:nvPr/>
        </p:nvSpPr>
        <p:spPr>
          <a:xfrm>
            <a:off x="2527300" y="4051300"/>
            <a:ext cx="480258" cy="673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20" h="21600" fill="norm" stroke="1" extrusionOk="0">
                <a:moveTo>
                  <a:pt x="13500" y="0"/>
                </a:moveTo>
                <a:cubicBezTo>
                  <a:pt x="16065" y="1630"/>
                  <a:pt x="18630" y="3260"/>
                  <a:pt x="19440" y="4891"/>
                </a:cubicBezTo>
                <a:cubicBezTo>
                  <a:pt x="20250" y="6521"/>
                  <a:pt x="21600" y="6979"/>
                  <a:pt x="18360" y="9781"/>
                </a:cubicBezTo>
                <a:cubicBezTo>
                  <a:pt x="15120" y="12583"/>
                  <a:pt x="7560" y="17066"/>
                  <a:pt x="0" y="21600"/>
                </a:cubicBezTo>
              </a:path>
            </a:pathLst>
          </a:custGeom>
          <a:ln w="28575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02" name="Oval 56"/>
          <p:cNvSpPr/>
          <p:nvPr/>
        </p:nvSpPr>
        <p:spPr>
          <a:xfrm>
            <a:off x="2108200" y="4787900"/>
            <a:ext cx="127000" cy="114300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3" name="Oval 57"/>
          <p:cNvSpPr/>
          <p:nvPr/>
        </p:nvSpPr>
        <p:spPr>
          <a:xfrm>
            <a:off x="2260600" y="4940300"/>
            <a:ext cx="127000" cy="114300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4" name="Oval 58"/>
          <p:cNvSpPr/>
          <p:nvPr/>
        </p:nvSpPr>
        <p:spPr>
          <a:xfrm>
            <a:off x="2209800" y="5130800"/>
            <a:ext cx="127000" cy="114300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5" name="Oval 59"/>
          <p:cNvSpPr/>
          <p:nvPr/>
        </p:nvSpPr>
        <p:spPr>
          <a:xfrm>
            <a:off x="1943100" y="4826000"/>
            <a:ext cx="127000" cy="114300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6" name="Oval 60"/>
          <p:cNvSpPr/>
          <p:nvPr/>
        </p:nvSpPr>
        <p:spPr>
          <a:xfrm>
            <a:off x="2057400" y="4978400"/>
            <a:ext cx="127000" cy="114300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7" name="Oval 61"/>
          <p:cNvSpPr/>
          <p:nvPr/>
        </p:nvSpPr>
        <p:spPr>
          <a:xfrm>
            <a:off x="1739900" y="4775200"/>
            <a:ext cx="127000" cy="114300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8" name="Oval 62"/>
          <p:cNvSpPr/>
          <p:nvPr/>
        </p:nvSpPr>
        <p:spPr>
          <a:xfrm>
            <a:off x="2006600" y="4610100"/>
            <a:ext cx="127000" cy="114300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9" name="Oval 63"/>
          <p:cNvSpPr/>
          <p:nvPr/>
        </p:nvSpPr>
        <p:spPr>
          <a:xfrm>
            <a:off x="2032000" y="5143500"/>
            <a:ext cx="127000" cy="114300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0" name="Oval 64"/>
          <p:cNvSpPr/>
          <p:nvPr/>
        </p:nvSpPr>
        <p:spPr>
          <a:xfrm>
            <a:off x="1803400" y="5003800"/>
            <a:ext cx="127000" cy="114300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1" name="Text Box 65"/>
          <p:cNvSpPr txBox="1"/>
          <p:nvPr/>
        </p:nvSpPr>
        <p:spPr>
          <a:xfrm>
            <a:off x="206375" y="4773612"/>
            <a:ext cx="16827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Th1 polarising</a:t>
            </a:r>
            <a:br/>
            <a:r>
              <a:t>factor IL-12</a:t>
            </a:r>
          </a:p>
        </p:txBody>
      </p:sp>
      <p:sp>
        <p:nvSpPr>
          <p:cNvPr id="312" name="Freeform 67"/>
          <p:cNvSpPr/>
          <p:nvPr/>
        </p:nvSpPr>
        <p:spPr>
          <a:xfrm>
            <a:off x="3094411" y="4469209"/>
            <a:ext cx="436190" cy="686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2" h="21196" fill="norm" stroke="1" extrusionOk="0">
                <a:moveTo>
                  <a:pt x="21272" y="429"/>
                </a:moveTo>
                <a:cubicBezTo>
                  <a:pt x="17633" y="-12"/>
                  <a:pt x="14072" y="-404"/>
                  <a:pt x="10743" y="820"/>
                </a:cubicBezTo>
                <a:cubicBezTo>
                  <a:pt x="7414" y="2045"/>
                  <a:pt x="3233" y="4494"/>
                  <a:pt x="1453" y="7874"/>
                </a:cubicBezTo>
                <a:cubicBezTo>
                  <a:pt x="-328" y="11253"/>
                  <a:pt x="-96" y="16200"/>
                  <a:pt x="214" y="21196"/>
                </a:cubicBezTo>
              </a:path>
            </a:pathLst>
          </a:custGeom>
          <a:ln w="28575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13" name="Oval 68"/>
          <p:cNvSpPr/>
          <p:nvPr/>
        </p:nvSpPr>
        <p:spPr>
          <a:xfrm>
            <a:off x="2921000" y="543560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4" name="Oval 69"/>
          <p:cNvSpPr/>
          <p:nvPr/>
        </p:nvSpPr>
        <p:spPr>
          <a:xfrm>
            <a:off x="3073400" y="558800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5" name="Oval 70"/>
          <p:cNvSpPr/>
          <p:nvPr/>
        </p:nvSpPr>
        <p:spPr>
          <a:xfrm>
            <a:off x="2971800" y="575310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6" name="Oval 71"/>
          <p:cNvSpPr/>
          <p:nvPr/>
        </p:nvSpPr>
        <p:spPr>
          <a:xfrm>
            <a:off x="2705100" y="539750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7" name="Oval 72"/>
          <p:cNvSpPr/>
          <p:nvPr/>
        </p:nvSpPr>
        <p:spPr>
          <a:xfrm>
            <a:off x="3251200" y="552450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8" name="Oval 73"/>
          <p:cNvSpPr/>
          <p:nvPr/>
        </p:nvSpPr>
        <p:spPr>
          <a:xfrm>
            <a:off x="2832100" y="524510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9" name="Oval 74"/>
          <p:cNvSpPr/>
          <p:nvPr/>
        </p:nvSpPr>
        <p:spPr>
          <a:xfrm>
            <a:off x="3124200" y="530860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20" name="Oval 75"/>
          <p:cNvSpPr/>
          <p:nvPr/>
        </p:nvSpPr>
        <p:spPr>
          <a:xfrm>
            <a:off x="3365500" y="5372100"/>
            <a:ext cx="114300" cy="1143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21" name="Rectangle 76"/>
          <p:cNvSpPr txBox="1"/>
          <p:nvPr/>
        </p:nvSpPr>
        <p:spPr>
          <a:xfrm>
            <a:off x="1828800" y="5813425"/>
            <a:ext cx="2413000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</a:pPr>
            <a:r>
              <a:t>Th2 polarising</a:t>
            </a:r>
            <a:br/>
            <a:r>
              <a:t>factor CCL2 (MCP-1)</a:t>
            </a:r>
          </a:p>
        </p:txBody>
      </p:sp>
      <p:grpSp>
        <p:nvGrpSpPr>
          <p:cNvPr id="328" name="Group 90"/>
          <p:cNvGrpSpPr/>
          <p:nvPr/>
        </p:nvGrpSpPr>
        <p:grpSpPr>
          <a:xfrm>
            <a:off x="6575424" y="939799"/>
            <a:ext cx="2111376" cy="1549401"/>
            <a:chOff x="0" y="0"/>
            <a:chExt cx="2111375" cy="1549400"/>
          </a:xfrm>
        </p:grpSpPr>
        <p:grpSp>
          <p:nvGrpSpPr>
            <p:cNvPr id="325" name="Group 86"/>
            <p:cNvGrpSpPr/>
            <p:nvPr/>
          </p:nvGrpSpPr>
          <p:grpSpPr>
            <a:xfrm>
              <a:off x="523875" y="-1"/>
              <a:ext cx="1587500" cy="1549401"/>
              <a:chOff x="0" y="0"/>
              <a:chExt cx="1587500" cy="1549400"/>
            </a:xfrm>
          </p:grpSpPr>
          <p:sp>
            <p:nvSpPr>
              <p:cNvPr id="322" name="Oval 84"/>
              <p:cNvSpPr/>
              <p:nvPr/>
            </p:nvSpPr>
            <p:spPr>
              <a:xfrm>
                <a:off x="0" y="-1"/>
                <a:ext cx="1587500" cy="1549401"/>
              </a:xfrm>
              <a:prstGeom prst="ellipse">
                <a:avLst/>
              </a:prstGeom>
              <a:solidFill>
                <a:srgbClr val="00CC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" name="Oval 85"/>
              <p:cNvSpPr/>
              <p:nvPr/>
            </p:nvSpPr>
            <p:spPr>
              <a:xfrm>
                <a:off x="317500" y="673100"/>
                <a:ext cx="1003300" cy="787400"/>
              </a:xfrm>
              <a:prstGeom prst="ellipse">
                <a:avLst/>
              </a:prstGeom>
              <a:solidFill>
                <a:srgbClr val="CC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" name="Text Box 83"/>
              <p:cNvSpPr txBox="1"/>
              <p:nvPr/>
            </p:nvSpPr>
            <p:spPr>
              <a:xfrm>
                <a:off x="568325" y="719137"/>
                <a:ext cx="376446" cy="777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4400">
                    <a:solidFill>
                      <a:srgbClr val="FF9900"/>
                    </a:solidFill>
                  </a:defRPr>
                </a:lvl1pPr>
              </a:lstStyle>
              <a:p>
                <a:pPr/>
                <a:r>
                  <a:t>T</a:t>
                </a:r>
              </a:p>
            </p:txBody>
          </p:sp>
        </p:grpSp>
        <p:sp>
          <p:nvSpPr>
            <p:cNvPr id="326" name="Text Box 87"/>
            <p:cNvSpPr txBox="1"/>
            <p:nvPr/>
          </p:nvSpPr>
          <p:spPr>
            <a:xfrm>
              <a:off x="0" y="674687"/>
              <a:ext cx="255945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327" name="Text Box 88"/>
            <p:cNvSpPr txBox="1"/>
            <p:nvPr/>
          </p:nvSpPr>
          <p:spPr>
            <a:xfrm>
              <a:off x="152400" y="941387"/>
              <a:ext cx="255945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+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8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8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Class="entr" nodeType="after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Class="entr" nodeType="after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Class="entr" nodeType="after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Class="entr" nodeType="after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Class="entr" nodeType="afterEffect" presetSubtype="0" presetID="1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Class="entr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Class="entr" nodeType="after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Class="entr" nodeType="afterEffect" presetSubtype="0" presetID="1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Class="entr" nodeType="afterEffect" presetSubtype="0" presetID="1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" grpId="27"/>
      <p:bldP build="whole" bldLvl="1" animBg="1" rev="0" advAuto="0" spid="316" grpId="26"/>
      <p:bldP build="whole" bldLvl="1" animBg="1" rev="0" advAuto="0" spid="278" grpId="9"/>
      <p:bldP build="whole" bldLvl="1" animBg="1" rev="0" advAuto="0" spid="314" grpId="24"/>
      <p:bldP build="whole" bldLvl="1" animBg="1" rev="0" advAuto="0" spid="313" grpId="23"/>
      <p:bldP build="whole" bldLvl="1" animBg="1" rev="0" advAuto="0" spid="311" grpId="20"/>
      <p:bldP build="whole" bldLvl="1" animBg="1" rev="0" advAuto="0" spid="310" grpId="19"/>
      <p:bldP build="whole" bldLvl="1" animBg="1" rev="0" advAuto="0" spid="309" grpId="18"/>
      <p:bldP build="whole" bldLvl="1" animBg="1" rev="0" advAuto="0" spid="308" grpId="17"/>
      <p:bldP build="whole" bldLvl="1" animBg="1" rev="0" advAuto="0" spid="307" grpId="16"/>
      <p:bldP build="whole" bldLvl="1" animBg="1" rev="0" advAuto="0" spid="286" grpId="4"/>
      <p:bldP build="whole" bldLvl="1" animBg="1" rev="0" advAuto="0" spid="306" grpId="15"/>
      <p:bldP build="whole" bldLvl="1" animBg="1" rev="0" advAuto="0" spid="302" grpId="11"/>
      <p:bldP build="whole" bldLvl="1" animBg="1" rev="0" advAuto="0" spid="312" grpId="22"/>
      <p:bldP build="whole" bldLvl="1" animBg="1" rev="0" advAuto="0" spid="315" grpId="25"/>
      <p:bldP build="whole" bldLvl="1" animBg="1" rev="0" advAuto="0" spid="318" grpId="28"/>
      <p:bldP build="whole" bldLvl="1" animBg="1" rev="0" advAuto="0" spid="319" grpId="29"/>
      <p:bldP build="whole" bldLvl="1" animBg="1" rev="0" advAuto="0" spid="289" grpId="3"/>
      <p:bldP build="whole" bldLvl="1" animBg="1" rev="0" advAuto="0" spid="320" grpId="30"/>
      <p:bldP build="whole" bldLvl="1" animBg="1" rev="0" advAuto="0" spid="321" grpId="31"/>
      <p:bldP build="whole" bldLvl="1" animBg="1" rev="0" advAuto="0" spid="328" grpId="8"/>
      <p:bldP build="whole" bldLvl="1" animBg="1" rev="0" advAuto="0" spid="301" grpId="10"/>
      <p:bldP build="whole" bldLvl="1" animBg="1" rev="0" advAuto="0" spid="303" grpId="12"/>
      <p:bldP build="whole" bldLvl="1" animBg="1" rev="0" advAuto="0" spid="282" grpId="2"/>
      <p:bldP build="whole" bldLvl="1" animBg="1" rev="0" advAuto="0" spid="304" grpId="13"/>
      <p:bldP build="whole" bldLvl="1" animBg="1" rev="0" advAuto="0" spid="281" grpId="5"/>
      <p:bldP build="whole" bldLvl="1" animBg="1" rev="0" advAuto="0" spid="305" grpId="14"/>
      <p:bldP build="whole" bldLvl="1" animBg="1" rev="0" advAuto="0" spid="296" grpId="1"/>
      <p:bldP build="whole" bldLvl="1" animBg="1" rev="0" advAuto="0" spid="300" grpId="21"/>
      <p:bldP build="whole" bldLvl="1" animBg="1" rev="0" advAuto="0" spid="280" grpId="7"/>
      <p:bldP build="whole" bldLvl="1" animBg="1" rev="0" advAuto="0" spid="279" grpId="6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800" y="88900"/>
            <a:ext cx="5972175" cy="666750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Rettangolo 1"/>
          <p:cNvSpPr/>
          <p:nvPr/>
        </p:nvSpPr>
        <p:spPr>
          <a:xfrm>
            <a:off x="5503333" y="5147733"/>
            <a:ext cx="2607735" cy="1405467"/>
          </a:xfrm>
          <a:prstGeom prst="rect">
            <a:avLst/>
          </a:prstGeom>
          <a:ln w="57150">
            <a:solidFill>
              <a:srgbClr val="0000FF"/>
            </a:solidFill>
            <a:prstDash val="dash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ctangle 2"/>
          <p:cNvSpPr/>
          <p:nvPr/>
        </p:nvSpPr>
        <p:spPr>
          <a:xfrm>
            <a:off x="1155700" y="2711450"/>
            <a:ext cx="4260850" cy="354014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34" name="Text Box 3"/>
          <p:cNvSpPr txBox="1"/>
          <p:nvPr/>
        </p:nvSpPr>
        <p:spPr>
          <a:xfrm>
            <a:off x="2087563" y="254000"/>
            <a:ext cx="4231219" cy="5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>
                <a:solidFill>
                  <a:srgbClr val="CC0000"/>
                </a:solidFill>
              </a:defRPr>
            </a:lvl1pPr>
          </a:lstStyle>
          <a:p>
            <a:pPr/>
            <a:r>
              <a:t>Switch recombination to IgE</a:t>
            </a:r>
          </a:p>
        </p:txBody>
      </p:sp>
      <p:sp>
        <p:nvSpPr>
          <p:cNvPr id="335" name="Text Box 4"/>
          <p:cNvSpPr txBox="1"/>
          <p:nvPr/>
        </p:nvSpPr>
        <p:spPr>
          <a:xfrm>
            <a:off x="1131887" y="2220913"/>
            <a:ext cx="5959337" cy="1708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>
              <a:spcBef>
                <a:spcPts val="1200"/>
              </a:spcBef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 three signal process: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spcBef>
                <a:spcPts val="1200"/>
              </a:spcBef>
              <a:buSzPct val="100000"/>
              <a:buAutoNum type="arabicPeriod" startAt="1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Antigen – controls entire process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spcBef>
                <a:spcPts val="1200"/>
              </a:spcBef>
              <a:buSzPct val="100000"/>
              <a:buAutoNum type="arabicPeriod" startAt="1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Soluble help via IL-4 or IL-13 from T helper cells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spcBef>
                <a:spcPts val="1200"/>
              </a:spcBef>
              <a:buSzPct val="100000"/>
              <a:buAutoNum type="arabicPeriod" startAt="1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Cognate help via CD40 L from T helper cells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 91"/>
          <p:cNvSpPr/>
          <p:nvPr/>
        </p:nvSpPr>
        <p:spPr>
          <a:xfrm>
            <a:off x="1155700" y="3181350"/>
            <a:ext cx="6000750" cy="315914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38" name="Text Box 88"/>
          <p:cNvSpPr txBox="1"/>
          <p:nvPr/>
        </p:nvSpPr>
        <p:spPr>
          <a:xfrm>
            <a:off x="2087563" y="254000"/>
            <a:ext cx="4231219" cy="5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>
                <a:solidFill>
                  <a:srgbClr val="CC0000"/>
                </a:solidFill>
              </a:defRPr>
            </a:lvl1pPr>
          </a:lstStyle>
          <a:p>
            <a:pPr/>
            <a:r>
              <a:t>Switch recombination to IgE</a:t>
            </a:r>
          </a:p>
        </p:txBody>
      </p:sp>
      <p:sp>
        <p:nvSpPr>
          <p:cNvPr id="339" name="Text Box 90"/>
          <p:cNvSpPr txBox="1"/>
          <p:nvPr/>
        </p:nvSpPr>
        <p:spPr>
          <a:xfrm>
            <a:off x="1131887" y="2220913"/>
            <a:ext cx="5959337" cy="1708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>
              <a:spcBef>
                <a:spcPts val="1200"/>
              </a:spcBef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 three signal process: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spcBef>
                <a:spcPts val="1200"/>
              </a:spcBef>
              <a:buSzPct val="100000"/>
              <a:buAutoNum type="arabicPeriod" startAt="1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Antigen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spcBef>
                <a:spcPts val="1200"/>
              </a:spcBef>
              <a:buSzPct val="100000"/>
              <a:buAutoNum type="arabicPeriod" startAt="1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Soluble help via IL-4 or IL-13 from T helper cells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spcBef>
                <a:spcPts val="1200"/>
              </a:spcBef>
              <a:buSzPct val="100000"/>
              <a:buAutoNum type="arabicPeriod" startAt="1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Cognate help via CD40 L from T helper cells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roup 2"/>
          <p:cNvGrpSpPr/>
          <p:nvPr/>
        </p:nvGrpSpPr>
        <p:grpSpPr>
          <a:xfrm>
            <a:off x="4618037" y="2513013"/>
            <a:ext cx="1222376" cy="463551"/>
            <a:chOff x="0" y="0"/>
            <a:chExt cx="1222374" cy="463550"/>
          </a:xfrm>
        </p:grpSpPr>
        <p:sp>
          <p:nvSpPr>
            <p:cNvPr id="341" name="AutoShape 3"/>
            <p:cNvSpPr/>
            <p:nvPr/>
          </p:nvSpPr>
          <p:spPr>
            <a:xfrm rot="5400000">
              <a:off x="-115888" y="115887"/>
              <a:ext cx="463551" cy="231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5400" y="15634"/>
                    <a:pt x="7817" y="10800"/>
                    <a:pt x="10800" y="10800"/>
                  </a:cubicBezTo>
                  <a:cubicBezTo>
                    <a:pt x="13782" y="10800"/>
                    <a:pt x="16199" y="15634"/>
                    <a:pt x="16199" y="21598"/>
                  </a:cubicBezTo>
                  <a:lnTo>
                    <a:pt x="21600" y="21600"/>
                  </a:lnTo>
                  <a:cubicBezTo>
                    <a:pt x="21600" y="9670"/>
                    <a:pt x="16764" y="0"/>
                    <a:pt x="10800" y="0"/>
                  </a:cubicBezTo>
                  <a:cubicBezTo>
                    <a:pt x="4835" y="0"/>
                    <a:pt x="0" y="9670"/>
                    <a:pt x="0" y="21600"/>
                  </a:cubicBez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" name="Rectangle 4"/>
            <p:cNvSpPr/>
            <p:nvPr/>
          </p:nvSpPr>
          <p:spPr>
            <a:xfrm>
              <a:off x="207962" y="163512"/>
              <a:ext cx="1014413" cy="138113"/>
            </a:xfrm>
            <a:prstGeom prst="rect">
              <a:avLst/>
            </a:pr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7" name="Group 5"/>
          <p:cNvGrpSpPr/>
          <p:nvPr/>
        </p:nvGrpSpPr>
        <p:grpSpPr>
          <a:xfrm>
            <a:off x="1473093" y="3914391"/>
            <a:ext cx="2074897" cy="1505238"/>
            <a:chOff x="0" y="0"/>
            <a:chExt cx="2074895" cy="1505237"/>
          </a:xfrm>
        </p:grpSpPr>
        <p:sp>
          <p:nvSpPr>
            <p:cNvPr id="344" name="Text Box 6"/>
            <p:cNvSpPr txBox="1"/>
            <p:nvPr/>
          </p:nvSpPr>
          <p:spPr>
            <a:xfrm rot="10800000">
              <a:off x="747264" y="239937"/>
              <a:ext cx="579200" cy="1209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7200"/>
              </a:lvl1pPr>
            </a:lstStyle>
            <a:p>
              <a:pPr/>
              <a:r>
                <a:t>Y</a:t>
              </a:r>
            </a:p>
          </p:txBody>
        </p:sp>
        <p:sp>
          <p:nvSpPr>
            <p:cNvPr id="345" name="Text Box 7"/>
            <p:cNvSpPr txBox="1"/>
            <p:nvPr/>
          </p:nvSpPr>
          <p:spPr>
            <a:xfrm rot="9363656">
              <a:off x="1275315" y="65507"/>
              <a:ext cx="579200" cy="1209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7200"/>
              </a:lvl1pPr>
            </a:lstStyle>
            <a:p>
              <a:pPr/>
              <a:r>
                <a:t>Y</a:t>
              </a:r>
            </a:p>
          </p:txBody>
        </p:sp>
        <p:sp>
          <p:nvSpPr>
            <p:cNvPr id="346" name="Text Box 8"/>
            <p:cNvSpPr txBox="1"/>
            <p:nvPr/>
          </p:nvSpPr>
          <p:spPr>
            <a:xfrm rot="12050394">
              <a:off x="196116" y="232718"/>
              <a:ext cx="579201" cy="1209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7200"/>
              </a:lvl1pPr>
            </a:lstStyle>
            <a:p>
              <a:pPr/>
              <a:r>
                <a:t>Y</a:t>
              </a:r>
            </a:p>
          </p:txBody>
        </p:sp>
      </p:grpSp>
      <p:grpSp>
        <p:nvGrpSpPr>
          <p:cNvPr id="358" name="Group 9"/>
          <p:cNvGrpSpPr/>
          <p:nvPr/>
        </p:nvGrpSpPr>
        <p:grpSpPr>
          <a:xfrm>
            <a:off x="3377983" y="2620772"/>
            <a:ext cx="941605" cy="1016192"/>
            <a:chOff x="0" y="0"/>
            <a:chExt cx="941604" cy="1016191"/>
          </a:xfrm>
        </p:grpSpPr>
        <p:sp>
          <p:nvSpPr>
            <p:cNvPr id="348" name="Rectangle 10"/>
            <p:cNvSpPr/>
            <p:nvPr/>
          </p:nvSpPr>
          <p:spPr>
            <a:xfrm rot="20245823">
              <a:off x="-1371" y="338328"/>
              <a:ext cx="354013" cy="63501"/>
            </a:xfrm>
            <a:prstGeom prst="rect">
              <a:avLst/>
            </a:prstGeom>
            <a:solidFill>
              <a:srgbClr val="00FF00"/>
            </a:solidFill>
            <a:ln w="38100" cap="flat">
              <a:solidFill>
                <a:srgbClr val="00FF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9" name="Oval 11"/>
            <p:cNvSpPr/>
            <p:nvPr/>
          </p:nvSpPr>
          <p:spPr>
            <a:xfrm rot="20245823">
              <a:off x="273267" y="174815"/>
              <a:ext cx="174627" cy="236539"/>
            </a:xfrm>
            <a:prstGeom prst="ellipse">
              <a:avLst/>
            </a:prstGeom>
            <a:solidFill>
              <a:srgbClr val="00FF00"/>
            </a:solidFill>
            <a:ln w="38100" cap="flat">
              <a:solidFill>
                <a:srgbClr val="00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" name="Oval 12"/>
            <p:cNvSpPr/>
            <p:nvPr/>
          </p:nvSpPr>
          <p:spPr>
            <a:xfrm rot="20245823">
              <a:off x="398679" y="104965"/>
              <a:ext cx="173039" cy="236539"/>
            </a:xfrm>
            <a:prstGeom prst="ellipse">
              <a:avLst/>
            </a:prstGeom>
            <a:solidFill>
              <a:srgbClr val="00FF00"/>
            </a:solidFill>
            <a:ln w="38100" cap="flat">
              <a:solidFill>
                <a:srgbClr val="00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" name="Oval 13"/>
            <p:cNvSpPr/>
            <p:nvPr/>
          </p:nvSpPr>
          <p:spPr>
            <a:xfrm rot="20245823">
              <a:off x="479642" y="90678"/>
              <a:ext cx="173039" cy="234951"/>
            </a:xfrm>
            <a:prstGeom prst="ellipse">
              <a:avLst/>
            </a:prstGeom>
            <a:solidFill>
              <a:srgbClr val="00FF00"/>
            </a:solidFill>
            <a:ln w="38100" cap="flat">
              <a:solidFill>
                <a:srgbClr val="00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" name="Oval 14"/>
            <p:cNvSpPr/>
            <p:nvPr/>
          </p:nvSpPr>
          <p:spPr>
            <a:xfrm rot="20245823">
              <a:off x="579654" y="35115"/>
              <a:ext cx="230189" cy="236539"/>
            </a:xfrm>
            <a:prstGeom prst="ellipse">
              <a:avLst/>
            </a:prstGeom>
            <a:solidFill>
              <a:srgbClr val="00FF00"/>
            </a:solidFill>
            <a:ln w="38100" cap="flat">
              <a:solidFill>
                <a:srgbClr val="00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3" name="AutoShape 15"/>
            <p:cNvSpPr/>
            <p:nvPr/>
          </p:nvSpPr>
          <p:spPr>
            <a:xfrm rot="5400000">
              <a:off x="219292" y="431991"/>
              <a:ext cx="661988" cy="50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4" name="Rectangle 16"/>
            <p:cNvSpPr/>
            <p:nvPr/>
          </p:nvSpPr>
          <p:spPr>
            <a:xfrm rot="5400000">
              <a:off x="141504" y="471678"/>
              <a:ext cx="63501" cy="29527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5" name="Rectangle 17"/>
            <p:cNvSpPr/>
            <p:nvPr/>
          </p:nvSpPr>
          <p:spPr>
            <a:xfrm rot="5400000">
              <a:off x="141504" y="612965"/>
              <a:ext cx="61913" cy="29527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" name="Oval 18"/>
            <p:cNvSpPr/>
            <p:nvPr/>
          </p:nvSpPr>
          <p:spPr>
            <a:xfrm rot="5400000">
              <a:off x="646328" y="549466"/>
              <a:ext cx="295277" cy="29527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" name="Oval 19"/>
            <p:cNvSpPr/>
            <p:nvPr/>
          </p:nvSpPr>
          <p:spPr>
            <a:xfrm rot="5400000">
              <a:off x="662204" y="605027"/>
              <a:ext cx="195263" cy="193677"/>
            </a:xfrm>
            <a:prstGeom prst="ellipse">
              <a:avLst/>
            </a:prstGeom>
            <a:solidFill>
              <a:srgbClr val="EEECE1"/>
            </a:solidFill>
            <a:ln w="38100" cap="flat">
              <a:solidFill>
                <a:srgbClr val="EEECE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9" name="Text Box 20"/>
          <p:cNvSpPr txBox="1"/>
          <p:nvPr/>
        </p:nvSpPr>
        <p:spPr>
          <a:xfrm>
            <a:off x="2768600" y="158750"/>
            <a:ext cx="2987313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>
                <a:solidFill>
                  <a:srgbClr val="CC0000"/>
                </a:solidFill>
              </a:defRPr>
            </a:lvl1pPr>
          </a:lstStyle>
          <a:p>
            <a:pPr/>
            <a:r>
              <a:t>T cell help to B cells</a:t>
            </a:r>
          </a:p>
        </p:txBody>
      </p:sp>
      <p:grpSp>
        <p:nvGrpSpPr>
          <p:cNvPr id="363" name="Group 21"/>
          <p:cNvGrpSpPr/>
          <p:nvPr/>
        </p:nvGrpSpPr>
        <p:grpSpPr>
          <a:xfrm>
            <a:off x="1056481" y="2178843"/>
            <a:ext cx="2419351" cy="2332039"/>
            <a:chOff x="0" y="0"/>
            <a:chExt cx="2419350" cy="2332038"/>
          </a:xfrm>
        </p:grpSpPr>
        <p:sp>
          <p:nvSpPr>
            <p:cNvPr id="360" name="Oval 22"/>
            <p:cNvSpPr/>
            <p:nvPr/>
          </p:nvSpPr>
          <p:spPr>
            <a:xfrm flipH="1" rot="5400000">
              <a:off x="43655" y="-43656"/>
              <a:ext cx="2332040" cy="241935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" name="Oval 23"/>
            <p:cNvSpPr/>
            <p:nvPr/>
          </p:nvSpPr>
          <p:spPr>
            <a:xfrm flipH="1" rot="5400000">
              <a:off x="318293" y="819943"/>
              <a:ext cx="1208089" cy="1168401"/>
            </a:xfrm>
            <a:prstGeom prst="ellipse">
              <a:avLst/>
            </a:prstGeom>
            <a:solidFill>
              <a:srgbClr val="CC0000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2" name="Text Box 24"/>
            <p:cNvSpPr txBox="1"/>
            <p:nvPr/>
          </p:nvSpPr>
          <p:spPr>
            <a:xfrm>
              <a:off x="519906" y="792956"/>
              <a:ext cx="561265" cy="115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8000" tIns="18000" rIns="18000" bIns="18000" numCol="1" anchor="t">
              <a:spAutoFit/>
            </a:bodyPr>
            <a:lstStyle>
              <a:lvl1pPr>
                <a:defRPr b="1" sz="7200">
                  <a:solidFill>
                    <a:srgbClr val="FF9900"/>
                  </a:solidFill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364" name="Oval 25"/>
          <p:cNvSpPr/>
          <p:nvPr/>
        </p:nvSpPr>
        <p:spPr>
          <a:xfrm rot="16200000">
            <a:off x="2611438" y="4964111"/>
            <a:ext cx="280989" cy="280989"/>
          </a:xfrm>
          <a:prstGeom prst="ellipse">
            <a:avLst/>
          </a:prstGeom>
          <a:solidFill>
            <a:srgbClr val="000066"/>
          </a:solidFill>
          <a:ln w="12700">
            <a:solidFill>
              <a:srgbClr val="EEECE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5" name="Oval 26"/>
          <p:cNvSpPr/>
          <p:nvPr/>
        </p:nvSpPr>
        <p:spPr>
          <a:xfrm rot="16200000">
            <a:off x="1898649" y="5008562"/>
            <a:ext cx="280989" cy="280989"/>
          </a:xfrm>
          <a:prstGeom prst="ellipse">
            <a:avLst/>
          </a:prstGeom>
          <a:solidFill>
            <a:srgbClr val="000066"/>
          </a:solidFill>
          <a:ln w="12700">
            <a:solidFill>
              <a:srgbClr val="EEECE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6" name="Oval 27"/>
          <p:cNvSpPr/>
          <p:nvPr/>
        </p:nvSpPr>
        <p:spPr>
          <a:xfrm>
            <a:off x="2043113" y="2503488"/>
            <a:ext cx="417513" cy="42068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7" name="Oval 28"/>
          <p:cNvSpPr/>
          <p:nvPr/>
        </p:nvSpPr>
        <p:spPr>
          <a:xfrm>
            <a:off x="2090738" y="2481263"/>
            <a:ext cx="139701" cy="134939"/>
          </a:xfrm>
          <a:prstGeom prst="ellipse">
            <a:avLst/>
          </a:prstGeom>
          <a:solidFill>
            <a:srgbClr val="EEECE1"/>
          </a:solidFill>
          <a:ln w="38100">
            <a:solidFill>
              <a:srgbClr val="EEECE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8" name="Oval 29"/>
          <p:cNvSpPr/>
          <p:nvPr/>
        </p:nvSpPr>
        <p:spPr>
          <a:xfrm>
            <a:off x="2105025" y="2708275"/>
            <a:ext cx="139700" cy="134938"/>
          </a:xfrm>
          <a:prstGeom prst="ellipse">
            <a:avLst/>
          </a:prstGeom>
          <a:solidFill>
            <a:srgbClr val="EEECE1"/>
          </a:solidFill>
          <a:ln w="38100">
            <a:solidFill>
              <a:srgbClr val="EEECE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9" name="Oval 30"/>
          <p:cNvSpPr/>
          <p:nvPr/>
        </p:nvSpPr>
        <p:spPr>
          <a:xfrm>
            <a:off x="2406650" y="2608263"/>
            <a:ext cx="139700" cy="134939"/>
          </a:xfrm>
          <a:prstGeom prst="ellipse">
            <a:avLst/>
          </a:prstGeom>
          <a:solidFill>
            <a:srgbClr val="EEECE1"/>
          </a:solidFill>
          <a:ln w="38100">
            <a:solidFill>
              <a:srgbClr val="EEECE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0" name="Oval 31"/>
          <p:cNvSpPr/>
          <p:nvPr/>
        </p:nvSpPr>
        <p:spPr>
          <a:xfrm>
            <a:off x="2962275" y="3114675"/>
            <a:ext cx="139700" cy="134938"/>
          </a:xfrm>
          <a:prstGeom prst="ellipse">
            <a:avLst/>
          </a:prstGeom>
          <a:solidFill>
            <a:srgbClr val="EEECE1"/>
          </a:solidFill>
          <a:ln w="38100">
            <a:solidFill>
              <a:srgbClr val="EEECE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1" name="Text Box 32"/>
          <p:cNvSpPr txBox="1"/>
          <p:nvPr/>
        </p:nvSpPr>
        <p:spPr>
          <a:xfrm>
            <a:off x="1819275" y="5335587"/>
            <a:ext cx="82298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Antigen</a:t>
            </a:r>
          </a:p>
        </p:txBody>
      </p:sp>
      <p:grpSp>
        <p:nvGrpSpPr>
          <p:cNvPr id="380" name="Group 33"/>
          <p:cNvGrpSpPr/>
          <p:nvPr/>
        </p:nvGrpSpPr>
        <p:grpSpPr>
          <a:xfrm>
            <a:off x="4708524" y="3074988"/>
            <a:ext cx="1077914" cy="455613"/>
            <a:chOff x="0" y="0"/>
            <a:chExt cx="1077912" cy="455612"/>
          </a:xfrm>
        </p:grpSpPr>
        <p:grpSp>
          <p:nvGrpSpPr>
            <p:cNvPr id="374" name="Group 34"/>
            <p:cNvGrpSpPr/>
            <p:nvPr/>
          </p:nvGrpSpPr>
          <p:grpSpPr>
            <a:xfrm>
              <a:off x="-1" y="0"/>
              <a:ext cx="651455" cy="314520"/>
              <a:chOff x="0" y="0"/>
              <a:chExt cx="651453" cy="314519"/>
            </a:xfrm>
          </p:grpSpPr>
          <p:sp>
            <p:nvSpPr>
              <p:cNvPr id="372" name="Oval 35"/>
              <p:cNvSpPr/>
              <p:nvPr/>
            </p:nvSpPr>
            <p:spPr>
              <a:xfrm>
                <a:off x="-1" y="-1"/>
                <a:ext cx="370580" cy="301293"/>
              </a:xfrm>
              <a:prstGeom prst="ellipse">
                <a:avLst/>
              </a:prstGeom>
              <a:solidFill>
                <a:srgbClr val="6600CC"/>
              </a:solidFill>
              <a:ln w="38100" cap="flat">
                <a:solidFill>
                  <a:srgbClr val="6600CC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" name="Oval 36"/>
              <p:cNvSpPr/>
              <p:nvPr/>
            </p:nvSpPr>
            <p:spPr>
              <a:xfrm>
                <a:off x="280875" y="13227"/>
                <a:ext cx="370579" cy="301293"/>
              </a:xfrm>
              <a:prstGeom prst="ellipse">
                <a:avLst/>
              </a:prstGeom>
              <a:solidFill>
                <a:srgbClr val="6600CC"/>
              </a:solidFill>
              <a:ln w="38100" cap="flat">
                <a:solidFill>
                  <a:srgbClr val="6600CC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7" name="Group 37"/>
            <p:cNvGrpSpPr/>
            <p:nvPr/>
          </p:nvGrpSpPr>
          <p:grpSpPr>
            <a:xfrm>
              <a:off x="-1" y="141092"/>
              <a:ext cx="651455" cy="314521"/>
              <a:chOff x="0" y="0"/>
              <a:chExt cx="651453" cy="314519"/>
            </a:xfrm>
          </p:grpSpPr>
          <p:sp>
            <p:nvSpPr>
              <p:cNvPr id="375" name="Oval 38"/>
              <p:cNvSpPr/>
              <p:nvPr/>
            </p:nvSpPr>
            <p:spPr>
              <a:xfrm>
                <a:off x="-1" y="-1"/>
                <a:ext cx="370580" cy="301293"/>
              </a:xfrm>
              <a:prstGeom prst="ellipse">
                <a:avLst/>
              </a:prstGeom>
              <a:solidFill>
                <a:srgbClr val="6600CC"/>
              </a:solidFill>
              <a:ln w="38100" cap="flat">
                <a:solidFill>
                  <a:srgbClr val="6600CC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" name="Oval 39"/>
              <p:cNvSpPr/>
              <p:nvPr/>
            </p:nvSpPr>
            <p:spPr>
              <a:xfrm>
                <a:off x="280875" y="13227"/>
                <a:ext cx="370579" cy="301293"/>
              </a:xfrm>
              <a:prstGeom prst="ellipse">
                <a:avLst/>
              </a:prstGeom>
              <a:solidFill>
                <a:srgbClr val="6600CC"/>
              </a:solidFill>
              <a:ln w="38100" cap="flat">
                <a:solidFill>
                  <a:srgbClr val="6600CC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Rectangle 40"/>
            <p:cNvSpPr/>
            <p:nvPr/>
          </p:nvSpPr>
          <p:spPr>
            <a:xfrm>
              <a:off x="532339" y="114637"/>
              <a:ext cx="545574" cy="82305"/>
            </a:xfrm>
            <a:prstGeom prst="rect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9" name="Rectangle 41"/>
            <p:cNvSpPr/>
            <p:nvPr/>
          </p:nvSpPr>
          <p:spPr>
            <a:xfrm>
              <a:off x="532339" y="255730"/>
              <a:ext cx="545574" cy="82305"/>
            </a:xfrm>
            <a:prstGeom prst="rect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1" name="Rectangle 42"/>
          <p:cNvSpPr/>
          <p:nvPr/>
        </p:nvSpPr>
        <p:spPr>
          <a:xfrm>
            <a:off x="4446587" y="3652837"/>
            <a:ext cx="1501776" cy="187326"/>
          </a:xfrm>
          <a:prstGeom prst="rect">
            <a:avLst/>
          </a:prstGeom>
          <a:solidFill>
            <a:srgbClr val="D60093"/>
          </a:solidFill>
          <a:ln w="38100">
            <a:solidFill>
              <a:srgbClr val="D60093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85" name="Group 43"/>
          <p:cNvGrpSpPr/>
          <p:nvPr/>
        </p:nvGrpSpPr>
        <p:grpSpPr>
          <a:xfrm>
            <a:off x="5680869" y="2016918"/>
            <a:ext cx="2419351" cy="2332039"/>
            <a:chOff x="0" y="0"/>
            <a:chExt cx="2419350" cy="2332038"/>
          </a:xfrm>
        </p:grpSpPr>
        <p:sp>
          <p:nvSpPr>
            <p:cNvPr id="382" name="Oval 44"/>
            <p:cNvSpPr/>
            <p:nvPr/>
          </p:nvSpPr>
          <p:spPr>
            <a:xfrm flipH="1" rot="5400000">
              <a:off x="43655" y="-43656"/>
              <a:ext cx="2332040" cy="241935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3" name="Oval 45"/>
            <p:cNvSpPr/>
            <p:nvPr/>
          </p:nvSpPr>
          <p:spPr>
            <a:xfrm flipH="1" rot="5400000">
              <a:off x="318293" y="819943"/>
              <a:ext cx="1208089" cy="1168401"/>
            </a:xfrm>
            <a:prstGeom prst="ellipse">
              <a:avLst/>
            </a:prstGeom>
            <a:solidFill>
              <a:srgbClr val="CC0000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4" name="Text Box 46"/>
            <p:cNvSpPr txBox="1"/>
            <p:nvPr/>
          </p:nvSpPr>
          <p:spPr>
            <a:xfrm>
              <a:off x="431006" y="1016793"/>
              <a:ext cx="756267" cy="87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8000" tIns="18000" rIns="18000" bIns="18000" numCol="1" anchor="t">
              <a:spAutoFit/>
            </a:bodyPr>
            <a:lstStyle>
              <a:lvl1pPr>
                <a:defRPr b="1" sz="5400">
                  <a:solidFill>
                    <a:srgbClr val="FF9900"/>
                  </a:solidFill>
                </a:defRPr>
              </a:lvl1pPr>
            </a:lstStyle>
            <a:p>
              <a:pPr/>
              <a:r>
                <a:t>Th</a:t>
              </a:r>
            </a:p>
          </p:txBody>
        </p:sp>
      </p:grpSp>
      <p:sp>
        <p:nvSpPr>
          <p:cNvPr id="386" name="Rectangle 47"/>
          <p:cNvSpPr/>
          <p:nvPr/>
        </p:nvSpPr>
        <p:spPr>
          <a:xfrm>
            <a:off x="4344987" y="1962150"/>
            <a:ext cx="4146551" cy="25558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04" name="Group 65"/>
          <p:cNvGrpSpPr/>
          <p:nvPr/>
        </p:nvGrpSpPr>
        <p:grpSpPr>
          <a:xfrm>
            <a:off x="4024312" y="2043905"/>
            <a:ext cx="3653633" cy="2332039"/>
            <a:chOff x="0" y="0"/>
            <a:chExt cx="3653631" cy="2332037"/>
          </a:xfrm>
        </p:grpSpPr>
        <p:grpSp>
          <p:nvGrpSpPr>
            <p:cNvPr id="395" name="Group 66"/>
            <p:cNvGrpSpPr/>
            <p:nvPr/>
          </p:nvGrpSpPr>
          <p:grpSpPr>
            <a:xfrm>
              <a:off x="261937" y="1058069"/>
              <a:ext cx="1077913" cy="455613"/>
              <a:chOff x="0" y="0"/>
              <a:chExt cx="1077911" cy="455612"/>
            </a:xfrm>
          </p:grpSpPr>
          <p:grpSp>
            <p:nvGrpSpPr>
              <p:cNvPr id="389" name="Group 67"/>
              <p:cNvGrpSpPr/>
              <p:nvPr/>
            </p:nvGrpSpPr>
            <p:grpSpPr>
              <a:xfrm>
                <a:off x="-1" y="-1"/>
                <a:ext cx="651454" cy="314521"/>
                <a:chOff x="0" y="0"/>
                <a:chExt cx="651452" cy="314519"/>
              </a:xfrm>
            </p:grpSpPr>
            <p:sp>
              <p:nvSpPr>
                <p:cNvPr id="387" name="Oval 68"/>
                <p:cNvSpPr/>
                <p:nvPr/>
              </p:nvSpPr>
              <p:spPr>
                <a:xfrm>
                  <a:off x="-1" y="0"/>
                  <a:ext cx="370580" cy="301293"/>
                </a:xfrm>
                <a:prstGeom prst="ellipse">
                  <a:avLst/>
                </a:prstGeom>
                <a:solidFill>
                  <a:srgbClr val="6600CC"/>
                </a:solidFill>
                <a:ln w="38100" cap="flat">
                  <a:solidFill>
                    <a:srgbClr val="6600CC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8" name="Oval 69"/>
                <p:cNvSpPr/>
                <p:nvPr/>
              </p:nvSpPr>
              <p:spPr>
                <a:xfrm>
                  <a:off x="280874" y="13227"/>
                  <a:ext cx="370579" cy="301293"/>
                </a:xfrm>
                <a:prstGeom prst="ellipse">
                  <a:avLst/>
                </a:prstGeom>
                <a:solidFill>
                  <a:srgbClr val="6600CC"/>
                </a:solidFill>
                <a:ln w="38100" cap="flat">
                  <a:solidFill>
                    <a:srgbClr val="6600CC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92" name="Group 70"/>
              <p:cNvGrpSpPr/>
              <p:nvPr/>
            </p:nvGrpSpPr>
            <p:grpSpPr>
              <a:xfrm>
                <a:off x="-1" y="141092"/>
                <a:ext cx="651454" cy="314521"/>
                <a:chOff x="0" y="0"/>
                <a:chExt cx="651452" cy="314519"/>
              </a:xfrm>
            </p:grpSpPr>
            <p:sp>
              <p:nvSpPr>
                <p:cNvPr id="390" name="Oval 71"/>
                <p:cNvSpPr/>
                <p:nvPr/>
              </p:nvSpPr>
              <p:spPr>
                <a:xfrm>
                  <a:off x="-1" y="0"/>
                  <a:ext cx="370580" cy="301293"/>
                </a:xfrm>
                <a:prstGeom prst="ellipse">
                  <a:avLst/>
                </a:prstGeom>
                <a:solidFill>
                  <a:srgbClr val="6600CC"/>
                </a:solidFill>
                <a:ln w="38100" cap="flat">
                  <a:solidFill>
                    <a:srgbClr val="6600CC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1" name="Oval 72"/>
                <p:cNvSpPr/>
                <p:nvPr/>
              </p:nvSpPr>
              <p:spPr>
                <a:xfrm>
                  <a:off x="280874" y="13227"/>
                  <a:ext cx="370579" cy="301293"/>
                </a:xfrm>
                <a:prstGeom prst="ellipse">
                  <a:avLst/>
                </a:prstGeom>
                <a:solidFill>
                  <a:srgbClr val="6600CC"/>
                </a:solidFill>
                <a:ln w="38100" cap="flat">
                  <a:solidFill>
                    <a:srgbClr val="6600CC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3" name="Rectangle 73"/>
              <p:cNvSpPr/>
              <p:nvPr/>
            </p:nvSpPr>
            <p:spPr>
              <a:xfrm>
                <a:off x="532338" y="114637"/>
                <a:ext cx="545574" cy="82305"/>
              </a:xfrm>
              <a:prstGeom prst="rect">
                <a:avLst/>
              </a:prstGeom>
              <a:solidFill>
                <a:srgbClr val="6600CC"/>
              </a:solidFill>
              <a:ln w="38100" cap="flat">
                <a:solidFill>
                  <a:srgbClr val="6600CC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" name="Rectangle 74"/>
              <p:cNvSpPr/>
              <p:nvPr/>
            </p:nvSpPr>
            <p:spPr>
              <a:xfrm>
                <a:off x="532338" y="255730"/>
                <a:ext cx="545574" cy="82305"/>
              </a:xfrm>
              <a:prstGeom prst="rect">
                <a:avLst/>
              </a:prstGeom>
              <a:solidFill>
                <a:srgbClr val="6600CC"/>
              </a:solidFill>
              <a:ln w="38100" cap="flat">
                <a:solidFill>
                  <a:srgbClr val="6600CC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96" name="Rectangle 75"/>
            <p:cNvSpPr/>
            <p:nvPr/>
          </p:nvSpPr>
          <p:spPr>
            <a:xfrm>
              <a:off x="0" y="1635919"/>
              <a:ext cx="1501775" cy="187325"/>
            </a:xfrm>
            <a:prstGeom prst="rect">
              <a:avLst/>
            </a:prstGeom>
            <a:solidFill>
              <a:srgbClr val="D60093"/>
            </a:solidFill>
            <a:ln w="38100" cap="flat">
              <a:solidFill>
                <a:srgbClr val="D6009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99" name="Group 76"/>
            <p:cNvGrpSpPr/>
            <p:nvPr/>
          </p:nvGrpSpPr>
          <p:grpSpPr>
            <a:xfrm>
              <a:off x="180974" y="494507"/>
              <a:ext cx="1222376" cy="463551"/>
              <a:chOff x="0" y="0"/>
              <a:chExt cx="1222374" cy="463549"/>
            </a:xfrm>
          </p:grpSpPr>
          <p:sp>
            <p:nvSpPr>
              <p:cNvPr id="397" name="AutoShape 77"/>
              <p:cNvSpPr/>
              <p:nvPr/>
            </p:nvSpPr>
            <p:spPr>
              <a:xfrm rot="5400000">
                <a:off x="-115888" y="115887"/>
                <a:ext cx="463551" cy="231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400" y="21600"/>
                    </a:moveTo>
                    <a:cubicBezTo>
                      <a:pt x="5400" y="15634"/>
                      <a:pt x="7817" y="10800"/>
                      <a:pt x="10800" y="10800"/>
                    </a:cubicBezTo>
                    <a:cubicBezTo>
                      <a:pt x="13782" y="10800"/>
                      <a:pt x="16199" y="15634"/>
                      <a:pt x="16199" y="21598"/>
                    </a:cubicBezTo>
                    <a:lnTo>
                      <a:pt x="21600" y="21600"/>
                    </a:lnTo>
                    <a:cubicBezTo>
                      <a:pt x="21600" y="9670"/>
                      <a:pt x="16764" y="0"/>
                      <a:pt x="10800" y="0"/>
                    </a:cubicBezTo>
                    <a:cubicBezTo>
                      <a:pt x="4835" y="0"/>
                      <a:pt x="0" y="9670"/>
                      <a:pt x="0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" name="Rectangle 78"/>
              <p:cNvSpPr/>
              <p:nvPr/>
            </p:nvSpPr>
            <p:spPr>
              <a:xfrm>
                <a:off x="207962" y="163512"/>
                <a:ext cx="1014413" cy="138113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3" name="Group 79"/>
            <p:cNvGrpSpPr/>
            <p:nvPr/>
          </p:nvGrpSpPr>
          <p:grpSpPr>
            <a:xfrm>
              <a:off x="1234281" y="-1"/>
              <a:ext cx="2419351" cy="2332039"/>
              <a:chOff x="0" y="0"/>
              <a:chExt cx="2419350" cy="2332037"/>
            </a:xfrm>
          </p:grpSpPr>
          <p:sp>
            <p:nvSpPr>
              <p:cNvPr id="400" name="Oval 80"/>
              <p:cNvSpPr/>
              <p:nvPr/>
            </p:nvSpPr>
            <p:spPr>
              <a:xfrm flipH="1" rot="5400000">
                <a:off x="43656" y="-43657"/>
                <a:ext cx="2332038" cy="2419351"/>
              </a:xfrm>
              <a:prstGeom prst="ellipse">
                <a:avLst/>
              </a:prstGeom>
              <a:solidFill>
                <a:schemeClr val="accent1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" name="Oval 81"/>
              <p:cNvSpPr/>
              <p:nvPr/>
            </p:nvSpPr>
            <p:spPr>
              <a:xfrm flipH="1" rot="5400000">
                <a:off x="318293" y="819944"/>
                <a:ext cx="1208089" cy="1168401"/>
              </a:xfrm>
              <a:prstGeom prst="ellipse">
                <a:avLst/>
              </a:prstGeom>
              <a:solidFill>
                <a:srgbClr val="CC0000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" name="Text Box 82"/>
              <p:cNvSpPr txBox="1"/>
              <p:nvPr/>
            </p:nvSpPr>
            <p:spPr>
              <a:xfrm>
                <a:off x="431006" y="1016794"/>
                <a:ext cx="756267" cy="87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8000" tIns="18000" rIns="18000" bIns="18000" numCol="1" anchor="t">
                <a:spAutoFit/>
              </a:bodyPr>
              <a:lstStyle>
                <a:lvl1pPr>
                  <a:defRPr b="1" sz="5400">
                    <a:solidFill>
                      <a:srgbClr val="FF9900"/>
                    </a:solidFill>
                  </a:defRPr>
                </a:lvl1pPr>
              </a:lstStyle>
              <a:p>
                <a:pPr/>
                <a:r>
                  <a:t>Th</a:t>
                </a:r>
              </a:p>
            </p:txBody>
          </p:sp>
        </p:grpSp>
      </p:grpSp>
      <p:grpSp>
        <p:nvGrpSpPr>
          <p:cNvPr id="407" name="Group 100"/>
          <p:cNvGrpSpPr/>
          <p:nvPr/>
        </p:nvGrpSpPr>
        <p:grpSpPr>
          <a:xfrm>
            <a:off x="2755899" y="1046162"/>
            <a:ext cx="3094040" cy="1120776"/>
            <a:chOff x="0" y="0"/>
            <a:chExt cx="3094038" cy="1120775"/>
          </a:xfrm>
        </p:grpSpPr>
        <p:sp>
          <p:nvSpPr>
            <p:cNvPr id="405" name="Freeform 84"/>
            <p:cNvSpPr/>
            <p:nvPr/>
          </p:nvSpPr>
          <p:spPr>
            <a:xfrm>
              <a:off x="-1" y="514887"/>
              <a:ext cx="3094040" cy="60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8" fill="norm" stroke="1" extrusionOk="0">
                  <a:moveTo>
                    <a:pt x="0" y="20818"/>
                  </a:moveTo>
                  <a:cubicBezTo>
                    <a:pt x="1696" y="14763"/>
                    <a:pt x="3391" y="8709"/>
                    <a:pt x="5153" y="5327"/>
                  </a:cubicBezTo>
                  <a:cubicBezTo>
                    <a:pt x="6916" y="1945"/>
                    <a:pt x="8633" y="1182"/>
                    <a:pt x="10584" y="582"/>
                  </a:cubicBezTo>
                  <a:cubicBezTo>
                    <a:pt x="12534" y="-18"/>
                    <a:pt x="15039" y="-782"/>
                    <a:pt x="16879" y="1891"/>
                  </a:cubicBezTo>
                  <a:cubicBezTo>
                    <a:pt x="18719" y="4563"/>
                    <a:pt x="20802" y="14054"/>
                    <a:pt x="21600" y="16509"/>
                  </a:cubicBezTo>
                </a:path>
              </a:pathLst>
            </a:custGeom>
            <a:noFill/>
            <a:ln w="38100" cap="flat">
              <a:solidFill>
                <a:srgbClr val="000066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6" name="Text Box 85"/>
            <p:cNvSpPr txBox="1"/>
            <p:nvPr/>
          </p:nvSpPr>
          <p:spPr>
            <a:xfrm>
              <a:off x="889000" y="0"/>
              <a:ext cx="1352176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IL-4 and IL-13</a:t>
              </a:r>
            </a:p>
          </p:txBody>
        </p:sp>
      </p:grpSp>
      <p:grpSp>
        <p:nvGrpSpPr>
          <p:cNvPr id="412" name="Group 102"/>
          <p:cNvGrpSpPr/>
          <p:nvPr/>
        </p:nvGrpSpPr>
        <p:grpSpPr>
          <a:xfrm>
            <a:off x="4501383" y="5753100"/>
            <a:ext cx="2474092" cy="372428"/>
            <a:chOff x="0" y="0"/>
            <a:chExt cx="2474091" cy="372427"/>
          </a:xfrm>
        </p:grpSpPr>
        <p:sp>
          <p:nvSpPr>
            <p:cNvPr id="408" name="Text Box 50"/>
            <p:cNvSpPr txBox="1"/>
            <p:nvPr/>
          </p:nvSpPr>
          <p:spPr>
            <a:xfrm>
              <a:off x="-1" y="1587"/>
              <a:ext cx="125171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/>
            </a:lstStyle>
            <a:p>
              <a:pPr/>
              <a:r>
                <a:t>CD40 Ligand</a:t>
              </a:r>
            </a:p>
          </p:txBody>
        </p:sp>
        <p:grpSp>
          <p:nvGrpSpPr>
            <p:cNvPr id="411" name="Group 52"/>
            <p:cNvGrpSpPr/>
            <p:nvPr/>
          </p:nvGrpSpPr>
          <p:grpSpPr>
            <a:xfrm>
              <a:off x="1511938" y="0"/>
              <a:ext cx="962154" cy="365126"/>
              <a:chOff x="0" y="0"/>
              <a:chExt cx="962152" cy="365125"/>
            </a:xfrm>
          </p:grpSpPr>
          <p:sp>
            <p:nvSpPr>
              <p:cNvPr id="409" name="AutoShape 53"/>
              <p:cNvSpPr/>
              <p:nvPr/>
            </p:nvSpPr>
            <p:spPr>
              <a:xfrm rot="5400000">
                <a:off x="-91346" y="91345"/>
                <a:ext cx="365126" cy="182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400" y="21600"/>
                    </a:moveTo>
                    <a:cubicBezTo>
                      <a:pt x="5400" y="15634"/>
                      <a:pt x="7817" y="10800"/>
                      <a:pt x="10800" y="10800"/>
                    </a:cubicBezTo>
                    <a:cubicBezTo>
                      <a:pt x="13782" y="10800"/>
                      <a:pt x="16199" y="15634"/>
                      <a:pt x="16199" y="21598"/>
                    </a:cubicBezTo>
                    <a:lnTo>
                      <a:pt x="21600" y="21600"/>
                    </a:lnTo>
                    <a:cubicBezTo>
                      <a:pt x="21600" y="9670"/>
                      <a:pt x="16764" y="0"/>
                      <a:pt x="10800" y="0"/>
                    </a:cubicBezTo>
                    <a:cubicBezTo>
                      <a:pt x="4835" y="0"/>
                      <a:pt x="0" y="9670"/>
                      <a:pt x="0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" name="Rectangle 54"/>
              <p:cNvSpPr/>
              <p:nvPr/>
            </p:nvSpPr>
            <p:spPr>
              <a:xfrm>
                <a:off x="163690" y="128794"/>
                <a:ext cx="798463" cy="108788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420" name="Group 101"/>
          <p:cNvGrpSpPr/>
          <p:nvPr/>
        </p:nvGrpSpPr>
        <p:grpSpPr>
          <a:xfrm>
            <a:off x="5154701" y="5109838"/>
            <a:ext cx="1875312" cy="588653"/>
            <a:chOff x="0" y="0"/>
            <a:chExt cx="1875311" cy="588652"/>
          </a:xfrm>
        </p:grpSpPr>
        <p:sp>
          <p:nvSpPr>
            <p:cNvPr id="413" name="Text Box 49"/>
            <p:cNvSpPr txBox="1"/>
            <p:nvPr/>
          </p:nvSpPr>
          <p:spPr>
            <a:xfrm>
              <a:off x="-1" y="217812"/>
              <a:ext cx="59840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/>
            </a:lstStyle>
            <a:p>
              <a:pPr/>
              <a:r>
                <a:t>CD40</a:t>
              </a:r>
            </a:p>
          </p:txBody>
        </p:sp>
        <p:grpSp>
          <p:nvGrpSpPr>
            <p:cNvPr id="419" name="Group 97"/>
            <p:cNvGrpSpPr/>
            <p:nvPr/>
          </p:nvGrpSpPr>
          <p:grpSpPr>
            <a:xfrm>
              <a:off x="792302" y="-1"/>
              <a:ext cx="1083010" cy="512672"/>
              <a:chOff x="0" y="0"/>
              <a:chExt cx="1083008" cy="512670"/>
            </a:xfrm>
          </p:grpSpPr>
          <p:sp>
            <p:nvSpPr>
              <p:cNvPr id="414" name="Rectangle 87"/>
              <p:cNvSpPr/>
              <p:nvPr/>
            </p:nvSpPr>
            <p:spPr>
              <a:xfrm rot="20245823">
                <a:off x="-4992" y="361397"/>
                <a:ext cx="459316" cy="65644"/>
              </a:xfrm>
              <a:prstGeom prst="rect">
                <a:avLst/>
              </a:prstGeom>
              <a:solidFill>
                <a:srgbClr val="00FF00"/>
              </a:solidFill>
              <a:ln w="38100" cap="flat">
                <a:solidFill>
                  <a:srgbClr val="00FF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" name="Oval 88"/>
              <p:cNvSpPr/>
              <p:nvPr/>
            </p:nvSpPr>
            <p:spPr>
              <a:xfrm rot="20245823">
                <a:off x="351338" y="192365"/>
                <a:ext cx="226569" cy="244523"/>
              </a:xfrm>
              <a:prstGeom prst="ellipse">
                <a:avLst/>
              </a:prstGeom>
              <a:solidFill>
                <a:srgbClr val="00FF00"/>
              </a:solidFill>
              <a:ln w="38100" cap="flat">
                <a:solidFill>
                  <a:srgbClr val="00F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Oval 89"/>
              <p:cNvSpPr/>
              <p:nvPr/>
            </p:nvSpPr>
            <p:spPr>
              <a:xfrm rot="20245823">
                <a:off x="514055" y="120157"/>
                <a:ext cx="224509" cy="244523"/>
              </a:xfrm>
              <a:prstGeom prst="ellipse">
                <a:avLst/>
              </a:prstGeom>
              <a:solidFill>
                <a:srgbClr val="00FF00"/>
              </a:solidFill>
              <a:ln w="38100" cap="flat">
                <a:solidFill>
                  <a:srgbClr val="00F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Oval 90"/>
              <p:cNvSpPr/>
              <p:nvPr/>
            </p:nvSpPr>
            <p:spPr>
              <a:xfrm rot="20245823">
                <a:off x="619101" y="105387"/>
                <a:ext cx="224509" cy="242881"/>
              </a:xfrm>
              <a:prstGeom prst="ellipse">
                <a:avLst/>
              </a:prstGeom>
              <a:solidFill>
                <a:srgbClr val="00FF00"/>
              </a:solidFill>
              <a:ln w="38100" cap="flat">
                <a:solidFill>
                  <a:srgbClr val="00F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Oval 91"/>
              <p:cNvSpPr/>
              <p:nvPr/>
            </p:nvSpPr>
            <p:spPr>
              <a:xfrm rot="20245823">
                <a:off x="748863" y="47949"/>
                <a:ext cx="298659" cy="244523"/>
              </a:xfrm>
              <a:prstGeom prst="ellipse">
                <a:avLst/>
              </a:prstGeom>
              <a:solidFill>
                <a:srgbClr val="00FF00"/>
              </a:solidFill>
              <a:ln w="38100" cap="flat">
                <a:solidFill>
                  <a:srgbClr val="00F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21" name="Freeform 99"/>
          <p:cNvSpPr/>
          <p:nvPr/>
        </p:nvSpPr>
        <p:spPr>
          <a:xfrm>
            <a:off x="2425700" y="2931506"/>
            <a:ext cx="863600" cy="1462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77" fill="norm" stroke="1" extrusionOk="0">
                <a:moveTo>
                  <a:pt x="0" y="21377"/>
                </a:moveTo>
                <a:cubicBezTo>
                  <a:pt x="1032" y="19892"/>
                  <a:pt x="2065" y="18430"/>
                  <a:pt x="4447" y="17294"/>
                </a:cubicBezTo>
                <a:cubicBezTo>
                  <a:pt x="6829" y="16157"/>
                  <a:pt x="12706" y="15971"/>
                  <a:pt x="14294" y="14510"/>
                </a:cubicBezTo>
                <a:cubicBezTo>
                  <a:pt x="15882" y="13048"/>
                  <a:pt x="15406" y="10519"/>
                  <a:pt x="13976" y="8570"/>
                </a:cubicBezTo>
                <a:cubicBezTo>
                  <a:pt x="12547" y="6621"/>
                  <a:pt x="5678" y="4232"/>
                  <a:pt x="5718" y="2816"/>
                </a:cubicBezTo>
                <a:cubicBezTo>
                  <a:pt x="5757" y="1401"/>
                  <a:pt x="11634" y="287"/>
                  <a:pt x="14294" y="32"/>
                </a:cubicBezTo>
                <a:cubicBezTo>
                  <a:pt x="16954" y="-223"/>
                  <a:pt x="20369" y="1123"/>
                  <a:pt x="21600" y="1331"/>
                </a:cubicBezTo>
              </a:path>
            </a:pathLst>
          </a:custGeom>
          <a:ln w="38100">
            <a:solidFill>
              <a:srgbClr val="000066"/>
            </a:solidFill>
            <a:tailEnd type="stealth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Class="entr" nodeType="after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Class="entr" nodeType="afterEffect" presetSubtype="4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1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8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7"/>
      <p:bldP build="whole" bldLvl="1" animBg="1" rev="0" advAuto="0" spid="347" grpId="2"/>
      <p:bldP build="whole" bldLvl="1" animBg="1" rev="0" advAuto="0" spid="368" grpId="8"/>
      <p:bldP build="whole" bldLvl="1" animBg="1" rev="0" advAuto="0" spid="380" grpId="15"/>
      <p:bldP build="whole" bldLvl="1" animBg="1" rev="0" advAuto="0" spid="358" grpId="11"/>
      <p:bldP build="whole" bldLvl="1" animBg="1" rev="0" advAuto="0" spid="421" grpId="12"/>
      <p:bldP build="whole" bldLvl="1" animBg="1" rev="0" advAuto="0" spid="371" grpId="5"/>
      <p:bldP build="whole" bldLvl="1" animBg="1" rev="0" advAuto="0" spid="365" grpId="4"/>
      <p:bldP build="whole" bldLvl="1" animBg="1" rev="0" advAuto="0" spid="386" grpId="19"/>
      <p:bldP build="whole" bldLvl="1" animBg="1" rev="0" advAuto="0" spid="363" grpId="1"/>
      <p:bldP build="whole" bldLvl="1" animBg="1" rev="0" advAuto="0" spid="385" grpId="14"/>
      <p:bldP build="whole" bldLvl="1" animBg="1" rev="0" advAuto="0" spid="407" grpId="21"/>
      <p:bldP build="whole" bldLvl="1" animBg="1" rev="0" advAuto="0" spid="420" grpId="13"/>
      <p:bldP build="whole" bldLvl="1" animBg="1" rev="0" advAuto="0" spid="381" grpId="16"/>
      <p:bldP build="whole" bldLvl="1" animBg="1" rev="0" advAuto="0" spid="366" grpId="6"/>
      <p:bldP build="whole" bldLvl="1" animBg="1" rev="0" advAuto="0" spid="370" grpId="10"/>
      <p:bldP build="whole" bldLvl="1" animBg="1" rev="0" advAuto="0" spid="404" grpId="20"/>
      <p:bldP build="whole" bldLvl="1" animBg="1" rev="0" advAuto="0" spid="343" grpId="17"/>
      <p:bldP build="whole" bldLvl="1" animBg="1" rev="0" advAuto="0" spid="412" grpId="18"/>
      <p:bldP build="whole" bldLvl="1" animBg="1" rev="0" advAuto="0" spid="367" grpId="9"/>
      <p:bldP build="whole" bldLvl="1" animBg="1" rev="0" advAuto="0" spid="364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0" y="88900"/>
            <a:ext cx="7353300" cy="6667500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Rettangolo 1"/>
          <p:cNvSpPr/>
          <p:nvPr/>
        </p:nvSpPr>
        <p:spPr>
          <a:xfrm>
            <a:off x="287865" y="2269063"/>
            <a:ext cx="8432801" cy="4724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5" name="Rettangolo 3"/>
          <p:cNvSpPr/>
          <p:nvPr/>
        </p:nvSpPr>
        <p:spPr>
          <a:xfrm>
            <a:off x="5977435" y="592667"/>
            <a:ext cx="1456300" cy="880533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6" name="CasellaDiTesto 4"/>
          <p:cNvSpPr txBox="1"/>
          <p:nvPr/>
        </p:nvSpPr>
        <p:spPr>
          <a:xfrm>
            <a:off x="774700" y="304800"/>
            <a:ext cx="2254062" cy="5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T-independent</a:t>
            </a:r>
          </a:p>
        </p:txBody>
      </p:sp>
      <p:sp>
        <p:nvSpPr>
          <p:cNvPr id="427" name="CasellaDiTesto 5"/>
          <p:cNvSpPr txBox="1"/>
          <p:nvPr/>
        </p:nvSpPr>
        <p:spPr>
          <a:xfrm>
            <a:off x="7035800" y="95189"/>
            <a:ext cx="1975902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T-dependent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0" y="88900"/>
            <a:ext cx="7353300" cy="6667500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CasellaDiTesto 1"/>
          <p:cNvSpPr txBox="1"/>
          <p:nvPr/>
        </p:nvSpPr>
        <p:spPr>
          <a:xfrm>
            <a:off x="774700" y="304800"/>
            <a:ext cx="2254062" cy="5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T-independent</a:t>
            </a:r>
          </a:p>
        </p:txBody>
      </p:sp>
      <p:sp>
        <p:nvSpPr>
          <p:cNvPr id="431" name="CasellaDiTesto 3"/>
          <p:cNvSpPr txBox="1"/>
          <p:nvPr/>
        </p:nvSpPr>
        <p:spPr>
          <a:xfrm>
            <a:off x="7035800" y="272989"/>
            <a:ext cx="1975902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T-dependent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333500"/>
            <a:ext cx="7620000" cy="4181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roup 80"/>
          <p:cNvGrpSpPr/>
          <p:nvPr/>
        </p:nvGrpSpPr>
        <p:grpSpPr>
          <a:xfrm>
            <a:off x="1346200" y="4189729"/>
            <a:ext cx="4445001" cy="1093471"/>
            <a:chOff x="0" y="0"/>
            <a:chExt cx="4445000" cy="1093469"/>
          </a:xfrm>
        </p:grpSpPr>
        <p:grpSp>
          <p:nvGrpSpPr>
            <p:cNvPr id="441" name="Group 55"/>
            <p:cNvGrpSpPr/>
            <p:nvPr/>
          </p:nvGrpSpPr>
          <p:grpSpPr>
            <a:xfrm>
              <a:off x="3695700" y="0"/>
              <a:ext cx="749301" cy="1093470"/>
              <a:chOff x="0" y="0"/>
              <a:chExt cx="749299" cy="1093470"/>
            </a:xfrm>
          </p:grpSpPr>
          <p:grpSp>
            <p:nvGrpSpPr>
              <p:cNvPr id="437" name="AutoShape 56"/>
              <p:cNvGrpSpPr/>
              <p:nvPr/>
            </p:nvGrpSpPr>
            <p:grpSpPr>
              <a:xfrm>
                <a:off x="0" y="77470"/>
                <a:ext cx="677344" cy="1016001"/>
                <a:chOff x="0" y="0"/>
                <a:chExt cx="677343" cy="1016000"/>
              </a:xfrm>
            </p:grpSpPr>
            <p:sp>
              <p:nvSpPr>
                <p:cNvPr id="435" name="Rettangolo arrotondato"/>
                <p:cNvSpPr/>
                <p:nvPr/>
              </p:nvSpPr>
              <p:spPr>
                <a:xfrm>
                  <a:off x="0" y="0"/>
                  <a:ext cx="647700" cy="10160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6" name="Stat-6"/>
                <p:cNvSpPr txBox="1"/>
                <p:nvPr/>
              </p:nvSpPr>
              <p:spPr>
                <a:xfrm>
                  <a:off x="31618" y="322580"/>
                  <a:ext cx="645726" cy="3708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/>
                  <a:r>
                    <a:t>Stat-6</a:t>
                  </a:r>
                </a:p>
              </p:txBody>
            </p:sp>
          </p:grpSp>
          <p:grpSp>
            <p:nvGrpSpPr>
              <p:cNvPr id="440" name="Oval 57"/>
              <p:cNvGrpSpPr/>
              <p:nvPr/>
            </p:nvGrpSpPr>
            <p:grpSpPr>
              <a:xfrm>
                <a:off x="368300" y="-1"/>
                <a:ext cx="381000" cy="535942"/>
                <a:chOff x="0" y="0"/>
                <a:chExt cx="381000" cy="535940"/>
              </a:xfrm>
            </p:grpSpPr>
            <p:sp>
              <p:nvSpPr>
                <p:cNvPr id="438" name="Ovale"/>
                <p:cNvSpPr/>
                <p:nvPr/>
              </p:nvSpPr>
              <p:spPr>
                <a:xfrm>
                  <a:off x="0" y="90170"/>
                  <a:ext cx="381000" cy="35560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9" name="P"/>
                <p:cNvSpPr txBox="1"/>
                <p:nvPr/>
              </p:nvSpPr>
              <p:spPr>
                <a:xfrm>
                  <a:off x="55796" y="-1"/>
                  <a:ext cx="293400" cy="5359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>
                  <a:lvl1pPr>
                    <a:defRPr b="1" sz="2800"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:r>
                    <a:t>P</a:t>
                  </a:r>
                </a:p>
              </p:txBody>
            </p:sp>
          </p:grpSp>
        </p:grpSp>
        <p:grpSp>
          <p:nvGrpSpPr>
            <p:cNvPr id="448" name="Group 52"/>
            <p:cNvGrpSpPr/>
            <p:nvPr/>
          </p:nvGrpSpPr>
          <p:grpSpPr>
            <a:xfrm>
              <a:off x="0" y="0"/>
              <a:ext cx="749301" cy="1093470"/>
              <a:chOff x="0" y="0"/>
              <a:chExt cx="749299" cy="1093470"/>
            </a:xfrm>
          </p:grpSpPr>
          <p:grpSp>
            <p:nvGrpSpPr>
              <p:cNvPr id="444" name="AutoShape 53"/>
              <p:cNvGrpSpPr/>
              <p:nvPr/>
            </p:nvGrpSpPr>
            <p:grpSpPr>
              <a:xfrm>
                <a:off x="0" y="77470"/>
                <a:ext cx="677344" cy="1016001"/>
                <a:chOff x="0" y="0"/>
                <a:chExt cx="677343" cy="1016000"/>
              </a:xfrm>
            </p:grpSpPr>
            <p:sp>
              <p:nvSpPr>
                <p:cNvPr id="442" name="Rettangolo arrotondato"/>
                <p:cNvSpPr/>
                <p:nvPr/>
              </p:nvSpPr>
              <p:spPr>
                <a:xfrm>
                  <a:off x="0" y="0"/>
                  <a:ext cx="647700" cy="10160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3" name="Stat-6"/>
                <p:cNvSpPr txBox="1"/>
                <p:nvPr/>
              </p:nvSpPr>
              <p:spPr>
                <a:xfrm>
                  <a:off x="31618" y="322580"/>
                  <a:ext cx="645726" cy="3708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/>
                  <a:r>
                    <a:t>Stat-6</a:t>
                  </a:r>
                </a:p>
              </p:txBody>
            </p:sp>
          </p:grpSp>
          <p:grpSp>
            <p:nvGrpSpPr>
              <p:cNvPr id="447" name="Oval 54"/>
              <p:cNvGrpSpPr/>
              <p:nvPr/>
            </p:nvGrpSpPr>
            <p:grpSpPr>
              <a:xfrm>
                <a:off x="368300" y="-1"/>
                <a:ext cx="381000" cy="535942"/>
                <a:chOff x="0" y="0"/>
                <a:chExt cx="381000" cy="535940"/>
              </a:xfrm>
            </p:grpSpPr>
            <p:sp>
              <p:nvSpPr>
                <p:cNvPr id="445" name="Ovale"/>
                <p:cNvSpPr/>
                <p:nvPr/>
              </p:nvSpPr>
              <p:spPr>
                <a:xfrm>
                  <a:off x="0" y="90170"/>
                  <a:ext cx="381000" cy="35560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" name="P"/>
                <p:cNvSpPr txBox="1"/>
                <p:nvPr/>
              </p:nvSpPr>
              <p:spPr>
                <a:xfrm>
                  <a:off x="55796" y="-1"/>
                  <a:ext cx="293400" cy="5359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>
                  <a:lvl1pPr>
                    <a:defRPr b="1" sz="2800"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:r>
                    <a:t>P</a:t>
                  </a:r>
                </a:p>
              </p:txBody>
            </p:sp>
          </p:grpSp>
        </p:grpSp>
      </p:grpSp>
      <p:sp>
        <p:nvSpPr>
          <p:cNvPr id="450" name="Rectangle 4"/>
          <p:cNvSpPr txBox="1"/>
          <p:nvPr/>
        </p:nvSpPr>
        <p:spPr>
          <a:xfrm>
            <a:off x="476250" y="82550"/>
            <a:ext cx="7056572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>
                <a:solidFill>
                  <a:srgbClr val="CC0000"/>
                </a:solidFill>
              </a:defRPr>
            </a:lvl1pPr>
          </a:lstStyle>
          <a:p>
            <a:pPr/>
            <a:r>
              <a:t>Soluble help via IL-4 or IL-13 from T helper cells</a:t>
            </a:r>
          </a:p>
        </p:txBody>
      </p:sp>
      <p:sp>
        <p:nvSpPr>
          <p:cNvPr id="451" name="Text Box 10"/>
          <p:cNvSpPr txBox="1"/>
          <p:nvPr/>
        </p:nvSpPr>
        <p:spPr>
          <a:xfrm>
            <a:off x="1262062" y="2382838"/>
            <a:ext cx="712030" cy="3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IL-4R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a</a:t>
            </a:r>
          </a:p>
        </p:txBody>
      </p:sp>
      <p:sp>
        <p:nvSpPr>
          <p:cNvPr id="452" name="Text Box 11"/>
          <p:cNvSpPr txBox="1"/>
          <p:nvPr/>
        </p:nvSpPr>
        <p:spPr>
          <a:xfrm>
            <a:off x="4932362" y="2382838"/>
            <a:ext cx="712030" cy="3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IL-4R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a</a:t>
            </a:r>
          </a:p>
        </p:txBody>
      </p:sp>
      <p:sp>
        <p:nvSpPr>
          <p:cNvPr id="453" name="Text Box 12"/>
          <p:cNvSpPr txBox="1"/>
          <p:nvPr/>
        </p:nvSpPr>
        <p:spPr>
          <a:xfrm>
            <a:off x="2892425" y="2382838"/>
            <a:ext cx="320016" cy="3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Symbol"/>
                <a:ea typeface="Symbol"/>
                <a:cs typeface="Symbol"/>
                <a:sym typeface="Symbol"/>
              </a:defRPr>
            </a:pPr>
            <a:r>
              <a:t>g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C</a:t>
            </a:r>
          </a:p>
        </p:txBody>
      </p:sp>
      <p:sp>
        <p:nvSpPr>
          <p:cNvPr id="454" name="Text Box 13"/>
          <p:cNvSpPr txBox="1"/>
          <p:nvPr/>
        </p:nvSpPr>
        <p:spPr>
          <a:xfrm>
            <a:off x="6694488" y="2382838"/>
            <a:ext cx="1147910" cy="3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IL-13R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a</a:t>
            </a:r>
            <a:r>
              <a:t>1/2</a:t>
            </a:r>
          </a:p>
        </p:txBody>
      </p:sp>
      <p:grpSp>
        <p:nvGrpSpPr>
          <p:cNvPr id="459" name="Group 24"/>
          <p:cNvGrpSpPr/>
          <p:nvPr/>
        </p:nvGrpSpPr>
        <p:grpSpPr>
          <a:xfrm>
            <a:off x="5768974" y="1654174"/>
            <a:ext cx="952501" cy="809626"/>
            <a:chOff x="0" y="0"/>
            <a:chExt cx="952500" cy="809625"/>
          </a:xfrm>
        </p:grpSpPr>
        <p:sp>
          <p:nvSpPr>
            <p:cNvPr id="455" name="AutoShape 25"/>
            <p:cNvSpPr/>
            <p:nvPr/>
          </p:nvSpPr>
          <p:spPr>
            <a:xfrm>
              <a:off x="-1" y="-1"/>
              <a:ext cx="952501" cy="39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58" name="AutoShape 26"/>
            <p:cNvGrpSpPr/>
            <p:nvPr/>
          </p:nvGrpSpPr>
          <p:grpSpPr>
            <a:xfrm>
              <a:off x="107950" y="22225"/>
              <a:ext cx="730250" cy="787400"/>
              <a:chOff x="0" y="0"/>
              <a:chExt cx="730250" cy="787400"/>
            </a:xfrm>
          </p:grpSpPr>
          <p:sp>
            <p:nvSpPr>
              <p:cNvPr id="456" name="Più"/>
              <p:cNvSpPr/>
              <p:nvPr/>
            </p:nvSpPr>
            <p:spPr>
              <a:xfrm>
                <a:off x="0" y="0"/>
                <a:ext cx="730250" cy="787400"/>
              </a:xfrm>
              <a:prstGeom prst="plus">
                <a:avLst>
                  <a:gd name="adj" fmla="val 25000"/>
                </a:avLst>
              </a:prstGeom>
              <a:solidFill>
                <a:srgbClr val="CC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7" name="IL-13"/>
              <p:cNvSpPr txBox="1"/>
              <p:nvPr/>
            </p:nvSpPr>
            <p:spPr>
              <a:xfrm>
                <a:off x="182562" y="259079"/>
                <a:ext cx="410355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>
                  <a:defRPr b="1" sz="12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IL-13</a:t>
                </a:r>
              </a:p>
            </p:txBody>
          </p:sp>
        </p:grpSp>
      </p:grpSp>
      <p:grpSp>
        <p:nvGrpSpPr>
          <p:cNvPr id="464" name="Group 28"/>
          <p:cNvGrpSpPr/>
          <p:nvPr/>
        </p:nvGrpSpPr>
        <p:grpSpPr>
          <a:xfrm>
            <a:off x="2108200" y="1450975"/>
            <a:ext cx="800100" cy="965200"/>
            <a:chOff x="0" y="0"/>
            <a:chExt cx="800100" cy="965200"/>
          </a:xfrm>
        </p:grpSpPr>
        <p:grpSp>
          <p:nvGrpSpPr>
            <p:cNvPr id="462" name="AutoShape 15"/>
            <p:cNvGrpSpPr/>
            <p:nvPr/>
          </p:nvGrpSpPr>
          <p:grpSpPr>
            <a:xfrm>
              <a:off x="120650" y="177800"/>
              <a:ext cx="577850" cy="787400"/>
              <a:chOff x="0" y="0"/>
              <a:chExt cx="577850" cy="787400"/>
            </a:xfrm>
          </p:grpSpPr>
          <p:sp>
            <p:nvSpPr>
              <p:cNvPr id="460" name="Più"/>
              <p:cNvSpPr/>
              <p:nvPr/>
            </p:nvSpPr>
            <p:spPr>
              <a:xfrm>
                <a:off x="0" y="0"/>
                <a:ext cx="577850" cy="787400"/>
              </a:xfrm>
              <a:prstGeom prst="plus">
                <a:avLst>
                  <a:gd name="adj" fmla="val 25000"/>
                </a:avLst>
              </a:prstGeom>
              <a:solidFill>
                <a:srgbClr val="66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IL-4"/>
              <p:cNvSpPr txBox="1"/>
              <p:nvPr/>
            </p:nvSpPr>
            <p:spPr>
              <a:xfrm>
                <a:off x="144462" y="259079"/>
                <a:ext cx="333114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>
                  <a:defRPr b="1" sz="1200"/>
                </a:lvl1pPr>
              </a:lstStyle>
              <a:p>
                <a:pPr/>
                <a:r>
                  <a:t>IL-4</a:t>
                </a:r>
              </a:p>
            </p:txBody>
          </p:sp>
        </p:grpSp>
        <p:sp>
          <p:nvSpPr>
            <p:cNvPr id="463" name="Oval 27"/>
            <p:cNvSpPr/>
            <p:nvPr/>
          </p:nvSpPr>
          <p:spPr>
            <a:xfrm>
              <a:off x="0" y="0"/>
              <a:ext cx="800100" cy="381000"/>
            </a:xfrm>
            <a:prstGeom prst="ellipse">
              <a:avLst/>
            </a:prstGeom>
            <a:solidFill>
              <a:srgbClr val="66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5" name="Group 35"/>
          <p:cNvGrpSpPr/>
          <p:nvPr/>
        </p:nvGrpSpPr>
        <p:grpSpPr>
          <a:xfrm>
            <a:off x="3419474" y="1009650"/>
            <a:ext cx="1952626" cy="965200"/>
            <a:chOff x="0" y="0"/>
            <a:chExt cx="1952624" cy="965200"/>
          </a:xfrm>
        </p:grpSpPr>
        <p:grpSp>
          <p:nvGrpSpPr>
            <p:cNvPr id="469" name="Group 23"/>
            <p:cNvGrpSpPr/>
            <p:nvPr/>
          </p:nvGrpSpPr>
          <p:grpSpPr>
            <a:xfrm>
              <a:off x="1000124" y="155574"/>
              <a:ext cx="952501" cy="809626"/>
              <a:chOff x="0" y="0"/>
              <a:chExt cx="952500" cy="809625"/>
            </a:xfrm>
          </p:grpSpPr>
          <p:sp>
            <p:nvSpPr>
              <p:cNvPr id="465" name="AutoShape 22"/>
              <p:cNvSpPr/>
              <p:nvPr/>
            </p:nvSpPr>
            <p:spPr>
              <a:xfrm>
                <a:off x="-1" y="-1"/>
                <a:ext cx="952501" cy="390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68" name="AutoShape 21"/>
              <p:cNvGrpSpPr/>
              <p:nvPr/>
            </p:nvGrpSpPr>
            <p:grpSpPr>
              <a:xfrm>
                <a:off x="107950" y="22225"/>
                <a:ext cx="730250" cy="787400"/>
                <a:chOff x="0" y="0"/>
                <a:chExt cx="730250" cy="787400"/>
              </a:xfrm>
            </p:grpSpPr>
            <p:sp>
              <p:nvSpPr>
                <p:cNvPr id="466" name="Più"/>
                <p:cNvSpPr/>
                <p:nvPr/>
              </p:nvSpPr>
              <p:spPr>
                <a:xfrm>
                  <a:off x="0" y="0"/>
                  <a:ext cx="730250" cy="787400"/>
                </a:xfrm>
                <a:prstGeom prst="plus">
                  <a:avLst>
                    <a:gd name="adj" fmla="val 25000"/>
                  </a:avLst>
                </a:prstGeom>
                <a:solidFill>
                  <a:srgbClr val="CC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7" name="IL-13"/>
                <p:cNvSpPr txBox="1"/>
                <p:nvPr/>
              </p:nvSpPr>
              <p:spPr>
                <a:xfrm>
                  <a:off x="182562" y="259079"/>
                  <a:ext cx="410355" cy="2692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>
                  <a:lvl1pPr>
                    <a:defRPr b="1" sz="1200"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:r>
                    <a:t>IL-13</a:t>
                  </a:r>
                </a:p>
              </p:txBody>
            </p:sp>
          </p:grpSp>
        </p:grpSp>
        <p:grpSp>
          <p:nvGrpSpPr>
            <p:cNvPr id="474" name="Group 29"/>
            <p:cNvGrpSpPr/>
            <p:nvPr/>
          </p:nvGrpSpPr>
          <p:grpSpPr>
            <a:xfrm>
              <a:off x="0" y="0"/>
              <a:ext cx="800100" cy="965200"/>
              <a:chOff x="0" y="0"/>
              <a:chExt cx="800100" cy="965200"/>
            </a:xfrm>
          </p:grpSpPr>
          <p:grpSp>
            <p:nvGrpSpPr>
              <p:cNvPr id="472" name="AutoShape 30"/>
              <p:cNvGrpSpPr/>
              <p:nvPr/>
            </p:nvGrpSpPr>
            <p:grpSpPr>
              <a:xfrm>
                <a:off x="120650" y="177800"/>
                <a:ext cx="577850" cy="787400"/>
                <a:chOff x="0" y="0"/>
                <a:chExt cx="577850" cy="787400"/>
              </a:xfrm>
            </p:grpSpPr>
            <p:sp>
              <p:nvSpPr>
                <p:cNvPr id="470" name="Più"/>
                <p:cNvSpPr/>
                <p:nvPr/>
              </p:nvSpPr>
              <p:spPr>
                <a:xfrm>
                  <a:off x="0" y="0"/>
                  <a:ext cx="577850" cy="787400"/>
                </a:xfrm>
                <a:prstGeom prst="plus">
                  <a:avLst>
                    <a:gd name="adj" fmla="val 25000"/>
                  </a:avLst>
                </a:prstGeom>
                <a:solidFill>
                  <a:srgbClr val="66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1" name="IL-4"/>
                <p:cNvSpPr txBox="1"/>
                <p:nvPr/>
              </p:nvSpPr>
              <p:spPr>
                <a:xfrm>
                  <a:off x="144462" y="259079"/>
                  <a:ext cx="333114" cy="2692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>
                  <a:lvl1pPr>
                    <a:defRPr b="1" sz="1200"/>
                  </a:lvl1pPr>
                </a:lstStyle>
                <a:p>
                  <a:pPr/>
                  <a:r>
                    <a:t>IL-4</a:t>
                  </a:r>
                </a:p>
              </p:txBody>
            </p:sp>
          </p:grpSp>
          <p:sp>
            <p:nvSpPr>
              <p:cNvPr id="473" name="Oval 31"/>
              <p:cNvSpPr/>
              <p:nvPr/>
            </p:nvSpPr>
            <p:spPr>
              <a:xfrm>
                <a:off x="0" y="0"/>
                <a:ext cx="800100" cy="381000"/>
              </a:xfrm>
              <a:prstGeom prst="ellipse">
                <a:avLst/>
              </a:prstGeom>
              <a:solidFill>
                <a:srgbClr val="66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483" name="Group 34"/>
          <p:cNvGrpSpPr/>
          <p:nvPr/>
        </p:nvGrpSpPr>
        <p:grpSpPr>
          <a:xfrm>
            <a:off x="520700" y="950912"/>
            <a:ext cx="8204200" cy="3684588"/>
            <a:chOff x="0" y="0"/>
            <a:chExt cx="8204200" cy="3684586"/>
          </a:xfrm>
        </p:grpSpPr>
        <p:sp>
          <p:nvSpPr>
            <p:cNvPr id="476" name="Rectangle 5"/>
            <p:cNvSpPr/>
            <p:nvPr/>
          </p:nvSpPr>
          <p:spPr>
            <a:xfrm>
              <a:off x="1587500" y="1322387"/>
              <a:ext cx="266700" cy="2362200"/>
            </a:xfrm>
            <a:prstGeom prst="rect">
              <a:avLst/>
            </a:prstGeom>
            <a:solidFill>
              <a:srgbClr val="FF00FF"/>
            </a:solidFill>
            <a:ln w="9525" cap="flat">
              <a:solidFill>
                <a:srgbClr val="00006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7" name="Rectangle 6"/>
            <p:cNvSpPr/>
            <p:nvPr/>
          </p:nvSpPr>
          <p:spPr>
            <a:xfrm>
              <a:off x="2146300" y="1322387"/>
              <a:ext cx="266700" cy="2362200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8" name="Rectangle 7"/>
            <p:cNvSpPr/>
            <p:nvPr/>
          </p:nvSpPr>
          <p:spPr>
            <a:xfrm>
              <a:off x="5270500" y="1322387"/>
              <a:ext cx="266700" cy="2362200"/>
            </a:xfrm>
            <a:prstGeom prst="rect">
              <a:avLst/>
            </a:prstGeom>
            <a:solidFill>
              <a:srgbClr val="FF00FF"/>
            </a:solidFill>
            <a:ln w="9525" cap="flat">
              <a:solidFill>
                <a:srgbClr val="00006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9" name="Rectangle 8"/>
            <p:cNvSpPr/>
            <p:nvPr/>
          </p:nvSpPr>
          <p:spPr>
            <a:xfrm>
              <a:off x="5892800" y="1322387"/>
              <a:ext cx="266700" cy="2362200"/>
            </a:xfrm>
            <a:prstGeom prst="rect">
              <a:avLst/>
            </a:pr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0" name="Rectangle 14"/>
            <p:cNvSpPr/>
            <p:nvPr/>
          </p:nvSpPr>
          <p:spPr>
            <a:xfrm>
              <a:off x="0" y="2249487"/>
              <a:ext cx="8204200" cy="88900"/>
            </a:xfrm>
            <a:prstGeom prst="rect">
              <a:avLst/>
            </a:prstGeom>
            <a:solidFill>
              <a:srgbClr val="800080"/>
            </a:solidFill>
            <a:ln w="9525" cap="flat">
              <a:solidFill>
                <a:srgbClr val="800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1" name="Text Box 32"/>
            <p:cNvSpPr txBox="1"/>
            <p:nvPr/>
          </p:nvSpPr>
          <p:spPr>
            <a:xfrm>
              <a:off x="1620837" y="0"/>
              <a:ext cx="56781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IL-4R</a:t>
              </a:r>
            </a:p>
          </p:txBody>
        </p:sp>
        <p:sp>
          <p:nvSpPr>
            <p:cNvPr id="482" name="Text Box 33"/>
            <p:cNvSpPr txBox="1"/>
            <p:nvPr/>
          </p:nvSpPr>
          <p:spPr>
            <a:xfrm>
              <a:off x="5246687" y="0"/>
              <a:ext cx="68367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IL-13R</a:t>
              </a:r>
            </a:p>
          </p:txBody>
        </p:sp>
      </p:grpSp>
      <p:sp>
        <p:nvSpPr>
          <p:cNvPr id="484" name="Rectangle 36"/>
          <p:cNvSpPr/>
          <p:nvPr/>
        </p:nvSpPr>
        <p:spPr>
          <a:xfrm>
            <a:off x="3340100" y="914400"/>
            <a:ext cx="2082800" cy="1168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87" name="Oval 37"/>
          <p:cNvGrpSpPr/>
          <p:nvPr/>
        </p:nvGrpSpPr>
        <p:grpSpPr>
          <a:xfrm>
            <a:off x="1511300" y="3314700"/>
            <a:ext cx="749300" cy="698500"/>
            <a:chOff x="0" y="0"/>
            <a:chExt cx="749300" cy="698500"/>
          </a:xfrm>
        </p:grpSpPr>
        <p:sp>
          <p:nvSpPr>
            <p:cNvPr id="485" name="Ovale"/>
            <p:cNvSpPr/>
            <p:nvPr/>
          </p:nvSpPr>
          <p:spPr>
            <a:xfrm>
              <a:off x="0" y="0"/>
              <a:ext cx="749300" cy="698500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6" name="JAK1"/>
            <p:cNvSpPr txBox="1"/>
            <p:nvPr/>
          </p:nvSpPr>
          <p:spPr>
            <a:xfrm>
              <a:off x="109731" y="163830"/>
              <a:ext cx="55419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JAK1</a:t>
              </a:r>
            </a:p>
          </p:txBody>
        </p:sp>
      </p:grpSp>
      <p:grpSp>
        <p:nvGrpSpPr>
          <p:cNvPr id="490" name="Oval 38"/>
          <p:cNvGrpSpPr/>
          <p:nvPr/>
        </p:nvGrpSpPr>
        <p:grpSpPr>
          <a:xfrm>
            <a:off x="2667000" y="3378200"/>
            <a:ext cx="749300" cy="698500"/>
            <a:chOff x="0" y="0"/>
            <a:chExt cx="749300" cy="698500"/>
          </a:xfrm>
        </p:grpSpPr>
        <p:sp>
          <p:nvSpPr>
            <p:cNvPr id="488" name="Ovale"/>
            <p:cNvSpPr/>
            <p:nvPr/>
          </p:nvSpPr>
          <p:spPr>
            <a:xfrm>
              <a:off x="0" y="0"/>
              <a:ext cx="749300" cy="698500"/>
            </a:xfrm>
            <a:prstGeom prst="ellipse">
              <a:avLst/>
            </a:prstGeom>
            <a:solidFill>
              <a:srgbClr val="FFCC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9" name="JAK3"/>
            <p:cNvSpPr txBox="1"/>
            <p:nvPr/>
          </p:nvSpPr>
          <p:spPr>
            <a:xfrm>
              <a:off x="109731" y="163830"/>
              <a:ext cx="55419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JAK3</a:t>
              </a:r>
            </a:p>
          </p:txBody>
        </p:sp>
      </p:grpSp>
      <p:grpSp>
        <p:nvGrpSpPr>
          <p:cNvPr id="493" name="Oval 39"/>
          <p:cNvGrpSpPr/>
          <p:nvPr/>
        </p:nvGrpSpPr>
        <p:grpSpPr>
          <a:xfrm>
            <a:off x="2667000" y="4000500"/>
            <a:ext cx="749300" cy="698500"/>
            <a:chOff x="0" y="0"/>
            <a:chExt cx="749300" cy="698500"/>
          </a:xfrm>
        </p:grpSpPr>
        <p:sp>
          <p:nvSpPr>
            <p:cNvPr id="491" name="Ovale"/>
            <p:cNvSpPr/>
            <p:nvPr/>
          </p:nvSpPr>
          <p:spPr>
            <a:xfrm>
              <a:off x="0" y="0"/>
              <a:ext cx="749300" cy="698500"/>
            </a:xfrm>
            <a:prstGeom prst="ellipse">
              <a:avLst/>
            </a:prstGeom>
            <a:solidFill>
              <a:srgbClr val="FF66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2" name="TYK1"/>
            <p:cNvSpPr txBox="1"/>
            <p:nvPr/>
          </p:nvSpPr>
          <p:spPr>
            <a:xfrm>
              <a:off x="109731" y="163830"/>
              <a:ext cx="57696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TYK1</a:t>
              </a:r>
            </a:p>
          </p:txBody>
        </p:sp>
      </p:grpSp>
      <p:grpSp>
        <p:nvGrpSpPr>
          <p:cNvPr id="496" name="Oval 40"/>
          <p:cNvGrpSpPr/>
          <p:nvPr/>
        </p:nvGrpSpPr>
        <p:grpSpPr>
          <a:xfrm>
            <a:off x="5308600" y="3314700"/>
            <a:ext cx="749300" cy="698500"/>
            <a:chOff x="0" y="0"/>
            <a:chExt cx="749300" cy="698500"/>
          </a:xfrm>
        </p:grpSpPr>
        <p:sp>
          <p:nvSpPr>
            <p:cNvPr id="494" name="Ovale"/>
            <p:cNvSpPr/>
            <p:nvPr/>
          </p:nvSpPr>
          <p:spPr>
            <a:xfrm>
              <a:off x="0" y="0"/>
              <a:ext cx="749300" cy="698500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5" name="JAK1"/>
            <p:cNvSpPr txBox="1"/>
            <p:nvPr/>
          </p:nvSpPr>
          <p:spPr>
            <a:xfrm>
              <a:off x="109731" y="163830"/>
              <a:ext cx="55419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JAK1</a:t>
              </a:r>
            </a:p>
          </p:txBody>
        </p:sp>
      </p:grpSp>
      <p:grpSp>
        <p:nvGrpSpPr>
          <p:cNvPr id="499" name="Oval 41"/>
          <p:cNvGrpSpPr/>
          <p:nvPr/>
        </p:nvGrpSpPr>
        <p:grpSpPr>
          <a:xfrm>
            <a:off x="6426200" y="4000500"/>
            <a:ext cx="749300" cy="698500"/>
            <a:chOff x="0" y="0"/>
            <a:chExt cx="749300" cy="698500"/>
          </a:xfrm>
        </p:grpSpPr>
        <p:sp>
          <p:nvSpPr>
            <p:cNvPr id="497" name="Ovale"/>
            <p:cNvSpPr/>
            <p:nvPr/>
          </p:nvSpPr>
          <p:spPr>
            <a:xfrm>
              <a:off x="0" y="0"/>
              <a:ext cx="749300" cy="698500"/>
            </a:xfrm>
            <a:prstGeom prst="ellipse">
              <a:avLst/>
            </a:prstGeom>
            <a:solidFill>
              <a:srgbClr val="CC009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8" name="TYK2"/>
            <p:cNvSpPr txBox="1"/>
            <p:nvPr/>
          </p:nvSpPr>
          <p:spPr>
            <a:xfrm>
              <a:off x="109731" y="163830"/>
              <a:ext cx="57696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TYK2</a:t>
              </a:r>
            </a:p>
          </p:txBody>
        </p:sp>
      </p:grpSp>
      <p:grpSp>
        <p:nvGrpSpPr>
          <p:cNvPr id="502" name="Oval 42"/>
          <p:cNvGrpSpPr/>
          <p:nvPr/>
        </p:nvGrpSpPr>
        <p:grpSpPr>
          <a:xfrm>
            <a:off x="1727200" y="4189729"/>
            <a:ext cx="381000" cy="535941"/>
            <a:chOff x="0" y="0"/>
            <a:chExt cx="381000" cy="535940"/>
          </a:xfrm>
        </p:grpSpPr>
        <p:sp>
          <p:nvSpPr>
            <p:cNvPr id="500" name="Ovale"/>
            <p:cNvSpPr/>
            <p:nvPr/>
          </p:nvSpPr>
          <p:spPr>
            <a:xfrm>
              <a:off x="0" y="90170"/>
              <a:ext cx="381000" cy="355601"/>
            </a:xfrm>
            <a:prstGeom prst="ellipse">
              <a:avLst/>
            </a:prstGeom>
            <a:solidFill>
              <a:srgbClr val="CC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1" name="P"/>
            <p:cNvSpPr txBox="1"/>
            <p:nvPr/>
          </p:nvSpPr>
          <p:spPr>
            <a:xfrm>
              <a:off x="55796" y="-1"/>
              <a:ext cx="293400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 b="1" sz="2800">
                  <a:solidFill>
                    <a:srgbClr val="FFCC00"/>
                  </a:solidFill>
                </a:defRPr>
              </a:lvl1pPr>
            </a:lstStyle>
            <a:p>
              <a:pPr/>
              <a:r>
                <a:t>P</a:t>
              </a:r>
            </a:p>
          </p:txBody>
        </p:sp>
      </p:grpSp>
      <p:grpSp>
        <p:nvGrpSpPr>
          <p:cNvPr id="505" name="Oval 43"/>
          <p:cNvGrpSpPr/>
          <p:nvPr/>
        </p:nvGrpSpPr>
        <p:grpSpPr>
          <a:xfrm>
            <a:off x="5422900" y="4189729"/>
            <a:ext cx="381000" cy="535941"/>
            <a:chOff x="0" y="0"/>
            <a:chExt cx="381000" cy="535940"/>
          </a:xfrm>
        </p:grpSpPr>
        <p:sp>
          <p:nvSpPr>
            <p:cNvPr id="503" name="Ovale"/>
            <p:cNvSpPr/>
            <p:nvPr/>
          </p:nvSpPr>
          <p:spPr>
            <a:xfrm>
              <a:off x="0" y="90170"/>
              <a:ext cx="381000" cy="355601"/>
            </a:xfrm>
            <a:prstGeom prst="ellipse">
              <a:avLst/>
            </a:prstGeom>
            <a:solidFill>
              <a:srgbClr val="CC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4" name="P"/>
            <p:cNvSpPr txBox="1"/>
            <p:nvPr/>
          </p:nvSpPr>
          <p:spPr>
            <a:xfrm>
              <a:off x="55796" y="-1"/>
              <a:ext cx="293400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 b="1" sz="2800">
                  <a:solidFill>
                    <a:srgbClr val="FFCC00"/>
                  </a:solidFill>
                </a:defRPr>
              </a:lvl1pPr>
            </a:lstStyle>
            <a:p>
              <a:pPr/>
              <a:r>
                <a:t>P</a:t>
              </a:r>
            </a:p>
          </p:txBody>
        </p:sp>
      </p:grpSp>
      <p:grpSp>
        <p:nvGrpSpPr>
          <p:cNvPr id="520" name="Group 79"/>
          <p:cNvGrpSpPr/>
          <p:nvPr/>
        </p:nvGrpSpPr>
        <p:grpSpPr>
          <a:xfrm>
            <a:off x="2133600" y="5408929"/>
            <a:ext cx="4495801" cy="1093471"/>
            <a:chOff x="0" y="0"/>
            <a:chExt cx="4495800" cy="1093469"/>
          </a:xfrm>
        </p:grpSpPr>
        <p:grpSp>
          <p:nvGrpSpPr>
            <p:cNvPr id="512" name="Group 47"/>
            <p:cNvGrpSpPr/>
            <p:nvPr/>
          </p:nvGrpSpPr>
          <p:grpSpPr>
            <a:xfrm>
              <a:off x="0" y="0"/>
              <a:ext cx="749301" cy="1093470"/>
              <a:chOff x="0" y="0"/>
              <a:chExt cx="749299" cy="1093470"/>
            </a:xfrm>
          </p:grpSpPr>
          <p:grpSp>
            <p:nvGrpSpPr>
              <p:cNvPr id="508" name="AutoShape 44"/>
              <p:cNvGrpSpPr/>
              <p:nvPr/>
            </p:nvGrpSpPr>
            <p:grpSpPr>
              <a:xfrm>
                <a:off x="0" y="77470"/>
                <a:ext cx="677344" cy="1016001"/>
                <a:chOff x="0" y="0"/>
                <a:chExt cx="677343" cy="1016000"/>
              </a:xfrm>
            </p:grpSpPr>
            <p:sp>
              <p:nvSpPr>
                <p:cNvPr id="506" name="Rettangolo arrotondato"/>
                <p:cNvSpPr/>
                <p:nvPr/>
              </p:nvSpPr>
              <p:spPr>
                <a:xfrm>
                  <a:off x="0" y="0"/>
                  <a:ext cx="647700" cy="10160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7" name="Stat-6"/>
                <p:cNvSpPr txBox="1"/>
                <p:nvPr/>
              </p:nvSpPr>
              <p:spPr>
                <a:xfrm>
                  <a:off x="31618" y="322580"/>
                  <a:ext cx="645726" cy="3708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/>
                  <a:r>
                    <a:t>Stat-6</a:t>
                  </a:r>
                </a:p>
              </p:txBody>
            </p:sp>
          </p:grpSp>
          <p:grpSp>
            <p:nvGrpSpPr>
              <p:cNvPr id="511" name="Oval 45"/>
              <p:cNvGrpSpPr/>
              <p:nvPr/>
            </p:nvGrpSpPr>
            <p:grpSpPr>
              <a:xfrm>
                <a:off x="368300" y="-1"/>
                <a:ext cx="381000" cy="535942"/>
                <a:chOff x="0" y="0"/>
                <a:chExt cx="381000" cy="535940"/>
              </a:xfrm>
            </p:grpSpPr>
            <p:sp>
              <p:nvSpPr>
                <p:cNvPr id="509" name="Ovale"/>
                <p:cNvSpPr/>
                <p:nvPr/>
              </p:nvSpPr>
              <p:spPr>
                <a:xfrm>
                  <a:off x="0" y="90170"/>
                  <a:ext cx="381000" cy="35560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0" name="P"/>
                <p:cNvSpPr txBox="1"/>
                <p:nvPr/>
              </p:nvSpPr>
              <p:spPr>
                <a:xfrm>
                  <a:off x="55796" y="-1"/>
                  <a:ext cx="293400" cy="5359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>
                  <a:lvl1pPr>
                    <a:defRPr b="1" sz="2800"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:r>
                    <a:t>P</a:t>
                  </a:r>
                </a:p>
              </p:txBody>
            </p:sp>
          </p:grpSp>
        </p:grpSp>
        <p:grpSp>
          <p:nvGrpSpPr>
            <p:cNvPr id="519" name="Group 49"/>
            <p:cNvGrpSpPr/>
            <p:nvPr/>
          </p:nvGrpSpPr>
          <p:grpSpPr>
            <a:xfrm>
              <a:off x="3746500" y="0"/>
              <a:ext cx="749301" cy="1093470"/>
              <a:chOff x="0" y="0"/>
              <a:chExt cx="749299" cy="1093470"/>
            </a:xfrm>
          </p:grpSpPr>
          <p:grpSp>
            <p:nvGrpSpPr>
              <p:cNvPr id="515" name="AutoShape 50"/>
              <p:cNvGrpSpPr/>
              <p:nvPr/>
            </p:nvGrpSpPr>
            <p:grpSpPr>
              <a:xfrm>
                <a:off x="0" y="77470"/>
                <a:ext cx="677344" cy="1016001"/>
                <a:chOff x="0" y="0"/>
                <a:chExt cx="677343" cy="1016000"/>
              </a:xfrm>
            </p:grpSpPr>
            <p:sp>
              <p:nvSpPr>
                <p:cNvPr id="513" name="Rettangolo arrotondato"/>
                <p:cNvSpPr/>
                <p:nvPr/>
              </p:nvSpPr>
              <p:spPr>
                <a:xfrm>
                  <a:off x="0" y="0"/>
                  <a:ext cx="647700" cy="10160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4" name="Stat-6"/>
                <p:cNvSpPr txBox="1"/>
                <p:nvPr/>
              </p:nvSpPr>
              <p:spPr>
                <a:xfrm>
                  <a:off x="31618" y="322580"/>
                  <a:ext cx="645726" cy="3708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/>
                  <a:r>
                    <a:t>Stat-6</a:t>
                  </a:r>
                </a:p>
              </p:txBody>
            </p:sp>
          </p:grpSp>
          <p:grpSp>
            <p:nvGrpSpPr>
              <p:cNvPr id="518" name="Oval 51"/>
              <p:cNvGrpSpPr/>
              <p:nvPr/>
            </p:nvGrpSpPr>
            <p:grpSpPr>
              <a:xfrm>
                <a:off x="368300" y="-1"/>
                <a:ext cx="381000" cy="535942"/>
                <a:chOff x="0" y="0"/>
                <a:chExt cx="381000" cy="535940"/>
              </a:xfrm>
            </p:grpSpPr>
            <p:sp>
              <p:nvSpPr>
                <p:cNvPr id="516" name="Ovale"/>
                <p:cNvSpPr/>
                <p:nvPr/>
              </p:nvSpPr>
              <p:spPr>
                <a:xfrm>
                  <a:off x="0" y="90170"/>
                  <a:ext cx="381000" cy="35560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7" name="P"/>
                <p:cNvSpPr txBox="1"/>
                <p:nvPr/>
              </p:nvSpPr>
              <p:spPr>
                <a:xfrm>
                  <a:off x="55796" y="-1"/>
                  <a:ext cx="293400" cy="5359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>
                  <a:lvl1pPr>
                    <a:defRPr b="1" sz="2800"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:r>
                    <a:t>P</a:t>
                  </a:r>
                </a:p>
              </p:txBody>
            </p:sp>
          </p:grpSp>
        </p:grpSp>
      </p:grpSp>
      <p:sp>
        <p:nvSpPr>
          <p:cNvPr id="521" name="Rectangle 59"/>
          <p:cNvSpPr/>
          <p:nvPr/>
        </p:nvSpPr>
        <p:spPr>
          <a:xfrm>
            <a:off x="2070100" y="5403850"/>
            <a:ext cx="4660900" cy="1181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528" name="Group 81"/>
          <p:cNvGrpSpPr/>
          <p:nvPr/>
        </p:nvGrpSpPr>
        <p:grpSpPr>
          <a:xfrm>
            <a:off x="1727200" y="4837429"/>
            <a:ext cx="4076700" cy="548641"/>
            <a:chOff x="0" y="0"/>
            <a:chExt cx="4076700" cy="548640"/>
          </a:xfrm>
        </p:grpSpPr>
        <p:grpSp>
          <p:nvGrpSpPr>
            <p:cNvPr id="524" name="Oval 48"/>
            <p:cNvGrpSpPr/>
            <p:nvPr/>
          </p:nvGrpSpPr>
          <p:grpSpPr>
            <a:xfrm>
              <a:off x="0" y="-1"/>
              <a:ext cx="381000" cy="535942"/>
              <a:chOff x="0" y="0"/>
              <a:chExt cx="381000" cy="535940"/>
            </a:xfrm>
          </p:grpSpPr>
          <p:sp>
            <p:nvSpPr>
              <p:cNvPr id="522" name="Ovale"/>
              <p:cNvSpPr/>
              <p:nvPr/>
            </p:nvSpPr>
            <p:spPr>
              <a:xfrm>
                <a:off x="0" y="90170"/>
                <a:ext cx="381000" cy="355601"/>
              </a:xfrm>
              <a:prstGeom prst="ellipse">
                <a:avLst/>
              </a:prstGeom>
              <a:solidFill>
                <a:srgbClr val="CC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P"/>
              <p:cNvSpPr txBox="1"/>
              <p:nvPr/>
            </p:nvSpPr>
            <p:spPr>
              <a:xfrm>
                <a:off x="55796" y="-1"/>
                <a:ext cx="293400" cy="535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>
                  <a:defRPr b="1" sz="2800">
                    <a:solidFill>
                      <a:srgbClr val="FFCC00"/>
                    </a:solidFill>
                  </a:defRPr>
                </a:lvl1pPr>
              </a:lstStyle>
              <a:p>
                <a:pPr/>
                <a:r>
                  <a:t>P</a:t>
                </a:r>
              </a:p>
            </p:txBody>
          </p:sp>
        </p:grpSp>
        <p:grpSp>
          <p:nvGrpSpPr>
            <p:cNvPr id="527" name="Oval 63"/>
            <p:cNvGrpSpPr/>
            <p:nvPr/>
          </p:nvGrpSpPr>
          <p:grpSpPr>
            <a:xfrm>
              <a:off x="3695700" y="12699"/>
              <a:ext cx="381000" cy="535942"/>
              <a:chOff x="0" y="0"/>
              <a:chExt cx="381000" cy="535940"/>
            </a:xfrm>
          </p:grpSpPr>
          <p:sp>
            <p:nvSpPr>
              <p:cNvPr id="525" name="Ovale"/>
              <p:cNvSpPr/>
              <p:nvPr/>
            </p:nvSpPr>
            <p:spPr>
              <a:xfrm>
                <a:off x="0" y="90170"/>
                <a:ext cx="381000" cy="355601"/>
              </a:xfrm>
              <a:prstGeom prst="ellipse">
                <a:avLst/>
              </a:prstGeom>
              <a:solidFill>
                <a:srgbClr val="CC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P"/>
              <p:cNvSpPr txBox="1"/>
              <p:nvPr/>
            </p:nvSpPr>
            <p:spPr>
              <a:xfrm>
                <a:off x="55796" y="-1"/>
                <a:ext cx="293400" cy="535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>
                  <a:defRPr b="1" sz="2800">
                    <a:solidFill>
                      <a:srgbClr val="FFCC00"/>
                    </a:solidFill>
                  </a:defRPr>
                </a:lvl1pPr>
              </a:lstStyle>
              <a:p>
                <a:pPr/>
                <a:r>
                  <a:t>P</a:t>
                </a:r>
              </a:p>
            </p:txBody>
          </p:sp>
        </p:grpSp>
      </p:grpSp>
      <p:grpSp>
        <p:nvGrpSpPr>
          <p:cNvPr id="551" name="Group 87"/>
          <p:cNvGrpSpPr/>
          <p:nvPr/>
        </p:nvGrpSpPr>
        <p:grpSpPr>
          <a:xfrm>
            <a:off x="3454400" y="5370829"/>
            <a:ext cx="2366444" cy="1170941"/>
            <a:chOff x="0" y="0"/>
            <a:chExt cx="2366443" cy="1170939"/>
          </a:xfrm>
        </p:grpSpPr>
        <p:grpSp>
          <p:nvGrpSpPr>
            <p:cNvPr id="539" name="Group 76"/>
            <p:cNvGrpSpPr/>
            <p:nvPr/>
          </p:nvGrpSpPr>
          <p:grpSpPr>
            <a:xfrm>
              <a:off x="0" y="0"/>
              <a:ext cx="825501" cy="1170940"/>
              <a:chOff x="0" y="0"/>
              <a:chExt cx="825500" cy="1170939"/>
            </a:xfrm>
          </p:grpSpPr>
          <p:grpSp>
            <p:nvGrpSpPr>
              <p:cNvPr id="535" name="Group 74"/>
              <p:cNvGrpSpPr/>
              <p:nvPr/>
            </p:nvGrpSpPr>
            <p:grpSpPr>
              <a:xfrm>
                <a:off x="0" y="77470"/>
                <a:ext cx="825501" cy="1093470"/>
                <a:chOff x="0" y="0"/>
                <a:chExt cx="825499" cy="1093469"/>
              </a:xfrm>
            </p:grpSpPr>
            <p:grpSp>
              <p:nvGrpSpPr>
                <p:cNvPr id="531" name="AutoShape 61"/>
                <p:cNvGrpSpPr/>
                <p:nvPr/>
              </p:nvGrpSpPr>
              <p:grpSpPr>
                <a:xfrm>
                  <a:off x="0" y="0"/>
                  <a:ext cx="677344" cy="1016000"/>
                  <a:chOff x="0" y="0"/>
                  <a:chExt cx="677343" cy="1016000"/>
                </a:xfrm>
              </p:grpSpPr>
              <p:sp>
                <p:nvSpPr>
                  <p:cNvPr id="529" name="Rettangolo arrotondato"/>
                  <p:cNvSpPr/>
                  <p:nvPr/>
                </p:nvSpPr>
                <p:spPr>
                  <a:xfrm>
                    <a:off x="0" y="0"/>
                    <a:ext cx="647700" cy="10160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1"/>
                  </a:solidFill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30" name="Stat-6"/>
                  <p:cNvSpPr txBox="1"/>
                  <p:nvPr/>
                </p:nvSpPr>
                <p:spPr>
                  <a:xfrm>
                    <a:off x="31618" y="322580"/>
                    <a:ext cx="645726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/>
                  <a:p>
                    <a:pPr/>
                    <a:r>
                      <a:t>Stat-6</a:t>
                    </a:r>
                  </a:p>
                </p:txBody>
              </p:sp>
            </p:grpSp>
            <p:grpSp>
              <p:nvGrpSpPr>
                <p:cNvPr id="534" name="Oval 64"/>
                <p:cNvGrpSpPr/>
                <p:nvPr/>
              </p:nvGrpSpPr>
              <p:grpSpPr>
                <a:xfrm>
                  <a:off x="444500" y="557529"/>
                  <a:ext cx="381000" cy="535941"/>
                  <a:chOff x="0" y="0"/>
                  <a:chExt cx="381000" cy="535940"/>
                </a:xfrm>
              </p:grpSpPr>
              <p:sp>
                <p:nvSpPr>
                  <p:cNvPr id="532" name="Ovale"/>
                  <p:cNvSpPr/>
                  <p:nvPr/>
                </p:nvSpPr>
                <p:spPr>
                  <a:xfrm>
                    <a:off x="0" y="90170"/>
                    <a:ext cx="381000" cy="355601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33" name="P"/>
                  <p:cNvSpPr txBox="1"/>
                  <p:nvPr/>
                </p:nvSpPr>
                <p:spPr>
                  <a:xfrm>
                    <a:off x="55796" y="-1"/>
                    <a:ext cx="293400" cy="5359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>
                      <a:defRPr b="1" sz="2800">
                        <a:solidFill>
                          <a:srgbClr val="FFCC00"/>
                        </a:solidFill>
                      </a:defRPr>
                    </a:lvl1pPr>
                  </a:lstStyle>
                  <a:p>
                    <a:pPr/>
                    <a:r>
                      <a:t>P</a:t>
                    </a:r>
                  </a:p>
                </p:txBody>
              </p:sp>
            </p:grpSp>
          </p:grpSp>
          <p:grpSp>
            <p:nvGrpSpPr>
              <p:cNvPr id="538" name="Oval 62"/>
              <p:cNvGrpSpPr/>
              <p:nvPr/>
            </p:nvGrpSpPr>
            <p:grpSpPr>
              <a:xfrm>
                <a:off x="444500" y="-1"/>
                <a:ext cx="381000" cy="535942"/>
                <a:chOff x="0" y="0"/>
                <a:chExt cx="381000" cy="535940"/>
              </a:xfrm>
            </p:grpSpPr>
            <p:sp>
              <p:nvSpPr>
                <p:cNvPr id="536" name="Ovale"/>
                <p:cNvSpPr/>
                <p:nvPr/>
              </p:nvSpPr>
              <p:spPr>
                <a:xfrm>
                  <a:off x="0" y="90170"/>
                  <a:ext cx="381000" cy="35560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7" name="P"/>
                <p:cNvSpPr txBox="1"/>
                <p:nvPr/>
              </p:nvSpPr>
              <p:spPr>
                <a:xfrm>
                  <a:off x="55796" y="-1"/>
                  <a:ext cx="293400" cy="5359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>
                  <a:lvl1pPr>
                    <a:defRPr b="1" sz="2800"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:r>
                    <a:t>P</a:t>
                  </a:r>
                </a:p>
              </p:txBody>
            </p:sp>
          </p:grpSp>
        </p:grpSp>
        <p:grpSp>
          <p:nvGrpSpPr>
            <p:cNvPr id="550" name="Group 78"/>
            <p:cNvGrpSpPr/>
            <p:nvPr/>
          </p:nvGrpSpPr>
          <p:grpSpPr>
            <a:xfrm>
              <a:off x="1498599" y="0"/>
              <a:ext cx="867845" cy="1170940"/>
              <a:chOff x="0" y="0"/>
              <a:chExt cx="867843" cy="1170940"/>
            </a:xfrm>
          </p:grpSpPr>
          <p:grpSp>
            <p:nvGrpSpPr>
              <p:cNvPr id="546" name="Group 73"/>
              <p:cNvGrpSpPr/>
              <p:nvPr/>
            </p:nvGrpSpPr>
            <p:grpSpPr>
              <a:xfrm>
                <a:off x="0" y="-1"/>
                <a:ext cx="867844" cy="1093472"/>
                <a:chOff x="0" y="0"/>
                <a:chExt cx="867843" cy="1093470"/>
              </a:xfrm>
            </p:grpSpPr>
            <p:grpSp>
              <p:nvGrpSpPr>
                <p:cNvPr id="542" name="AutoShape 68"/>
                <p:cNvGrpSpPr/>
                <p:nvPr/>
              </p:nvGrpSpPr>
              <p:grpSpPr>
                <a:xfrm>
                  <a:off x="190499" y="77469"/>
                  <a:ext cx="677345" cy="1016002"/>
                  <a:chOff x="0" y="0"/>
                  <a:chExt cx="677343" cy="1016000"/>
                </a:xfrm>
              </p:grpSpPr>
              <p:sp>
                <p:nvSpPr>
                  <p:cNvPr id="540" name="Rettangolo arrotondato"/>
                  <p:cNvSpPr/>
                  <p:nvPr/>
                </p:nvSpPr>
                <p:spPr>
                  <a:xfrm rot="10800000">
                    <a:off x="0" y="0"/>
                    <a:ext cx="647700" cy="10160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1"/>
                  </a:solidFill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41" name="Stat-6"/>
                  <p:cNvSpPr txBox="1"/>
                  <p:nvPr/>
                </p:nvSpPr>
                <p:spPr>
                  <a:xfrm>
                    <a:off x="31618" y="322580"/>
                    <a:ext cx="645726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/>
                  <a:p>
                    <a:pPr/>
                    <a:r>
                      <a:t>Stat-6</a:t>
                    </a:r>
                  </a:p>
                </p:txBody>
              </p:sp>
            </p:grpSp>
            <p:grpSp>
              <p:nvGrpSpPr>
                <p:cNvPr id="545" name="Oval 70"/>
                <p:cNvGrpSpPr/>
                <p:nvPr/>
              </p:nvGrpSpPr>
              <p:grpSpPr>
                <a:xfrm>
                  <a:off x="0" y="-1"/>
                  <a:ext cx="381000" cy="535942"/>
                  <a:chOff x="0" y="0"/>
                  <a:chExt cx="381000" cy="535940"/>
                </a:xfrm>
              </p:grpSpPr>
              <p:sp>
                <p:nvSpPr>
                  <p:cNvPr id="543" name="Ovale"/>
                  <p:cNvSpPr/>
                  <p:nvPr/>
                </p:nvSpPr>
                <p:spPr>
                  <a:xfrm flipH="1">
                    <a:off x="0" y="90170"/>
                    <a:ext cx="381000" cy="355601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44" name="P"/>
                  <p:cNvSpPr txBox="1"/>
                  <p:nvPr/>
                </p:nvSpPr>
                <p:spPr>
                  <a:xfrm>
                    <a:off x="55796" y="-1"/>
                    <a:ext cx="293400" cy="5359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>
                      <a:defRPr b="1" sz="2800">
                        <a:solidFill>
                          <a:srgbClr val="FFCC00"/>
                        </a:solidFill>
                      </a:defRPr>
                    </a:lvl1pPr>
                  </a:lstStyle>
                  <a:p>
                    <a:pPr/>
                    <a:r>
                      <a:t>P</a:t>
                    </a:r>
                  </a:p>
                </p:txBody>
              </p:sp>
            </p:grpSp>
          </p:grpSp>
          <p:grpSp>
            <p:nvGrpSpPr>
              <p:cNvPr id="549" name="Oval 69"/>
              <p:cNvGrpSpPr/>
              <p:nvPr/>
            </p:nvGrpSpPr>
            <p:grpSpPr>
              <a:xfrm>
                <a:off x="-1" y="634999"/>
                <a:ext cx="381002" cy="535941"/>
                <a:chOff x="0" y="0"/>
                <a:chExt cx="381000" cy="535940"/>
              </a:xfrm>
            </p:grpSpPr>
            <p:sp>
              <p:nvSpPr>
                <p:cNvPr id="547" name="Ovale"/>
                <p:cNvSpPr/>
                <p:nvPr/>
              </p:nvSpPr>
              <p:spPr>
                <a:xfrm rot="10800000">
                  <a:off x="0" y="90169"/>
                  <a:ext cx="381000" cy="35560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8" name="P"/>
                <p:cNvSpPr txBox="1"/>
                <p:nvPr/>
              </p:nvSpPr>
              <p:spPr>
                <a:xfrm rot="10800000">
                  <a:off x="31804" y="-1"/>
                  <a:ext cx="293400" cy="5359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>
                  <a:lvl1pPr>
                    <a:defRPr b="1" sz="2800">
                      <a:solidFill>
                        <a:srgbClr val="FFFFFF"/>
                      </a:solidFill>
                    </a:defRPr>
                  </a:lvl1pPr>
                </a:lstStyle>
                <a:p>
                  <a:pPr/>
                  <a:r>
                    <a:t>P</a:t>
                  </a:r>
                </a:p>
              </p:txBody>
            </p:sp>
          </p:grpSp>
        </p:grpSp>
      </p:grpSp>
      <p:grpSp>
        <p:nvGrpSpPr>
          <p:cNvPr id="562" name="Group 82"/>
          <p:cNvGrpSpPr/>
          <p:nvPr/>
        </p:nvGrpSpPr>
        <p:grpSpPr>
          <a:xfrm>
            <a:off x="3898899" y="5358129"/>
            <a:ext cx="838201" cy="1170941"/>
            <a:chOff x="0" y="0"/>
            <a:chExt cx="838200" cy="1170939"/>
          </a:xfrm>
        </p:grpSpPr>
        <p:grpSp>
          <p:nvGrpSpPr>
            <p:cNvPr id="558" name="Group 83"/>
            <p:cNvGrpSpPr/>
            <p:nvPr/>
          </p:nvGrpSpPr>
          <p:grpSpPr>
            <a:xfrm>
              <a:off x="-1" y="0"/>
              <a:ext cx="838201" cy="1093470"/>
              <a:chOff x="0" y="0"/>
              <a:chExt cx="838199" cy="1093470"/>
            </a:xfrm>
          </p:grpSpPr>
          <p:grpSp>
            <p:nvGrpSpPr>
              <p:cNvPr id="554" name="AutoShape 84"/>
              <p:cNvGrpSpPr/>
              <p:nvPr/>
            </p:nvGrpSpPr>
            <p:grpSpPr>
              <a:xfrm>
                <a:off x="160856" y="77470"/>
                <a:ext cx="677344" cy="1016001"/>
                <a:chOff x="0" y="0"/>
                <a:chExt cx="677343" cy="1016000"/>
              </a:xfrm>
            </p:grpSpPr>
            <p:sp>
              <p:nvSpPr>
                <p:cNvPr id="552" name="Rettangolo arrotondato"/>
                <p:cNvSpPr/>
                <p:nvPr/>
              </p:nvSpPr>
              <p:spPr>
                <a:xfrm flipH="1">
                  <a:off x="29643" y="0"/>
                  <a:ext cx="647701" cy="10160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3" name="Stat-6"/>
                <p:cNvSpPr txBox="1"/>
                <p:nvPr/>
              </p:nvSpPr>
              <p:spPr>
                <a:xfrm rot="10800000">
                  <a:off x="0" y="322579"/>
                  <a:ext cx="645726" cy="3708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/>
                  <a:r>
                    <a:t>Stat-6</a:t>
                  </a:r>
                </a:p>
              </p:txBody>
            </p:sp>
          </p:grpSp>
          <p:grpSp>
            <p:nvGrpSpPr>
              <p:cNvPr id="557" name="Oval 85"/>
              <p:cNvGrpSpPr/>
              <p:nvPr/>
            </p:nvGrpSpPr>
            <p:grpSpPr>
              <a:xfrm>
                <a:off x="0" y="-1"/>
                <a:ext cx="381000" cy="535942"/>
                <a:chOff x="0" y="0"/>
                <a:chExt cx="381000" cy="535940"/>
              </a:xfrm>
            </p:grpSpPr>
            <p:sp>
              <p:nvSpPr>
                <p:cNvPr id="555" name="Ovale"/>
                <p:cNvSpPr/>
                <p:nvPr/>
              </p:nvSpPr>
              <p:spPr>
                <a:xfrm flipH="1">
                  <a:off x="0" y="90170"/>
                  <a:ext cx="381000" cy="355601"/>
                </a:xfrm>
                <a:prstGeom prst="ellipse">
                  <a:avLst/>
                </a:prstGeom>
                <a:solidFill>
                  <a:srgbClr val="CC00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6" name="P"/>
                <p:cNvSpPr txBox="1"/>
                <p:nvPr/>
              </p:nvSpPr>
              <p:spPr>
                <a:xfrm>
                  <a:off x="55796" y="-1"/>
                  <a:ext cx="293400" cy="5359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>
                  <a:lvl1pPr>
                    <a:defRPr b="1" sz="2800">
                      <a:solidFill>
                        <a:srgbClr val="FFCC00"/>
                      </a:solidFill>
                    </a:defRPr>
                  </a:lvl1pPr>
                </a:lstStyle>
                <a:p>
                  <a:pPr/>
                  <a:r>
                    <a:t>P</a:t>
                  </a:r>
                </a:p>
              </p:txBody>
            </p:sp>
          </p:grpSp>
        </p:grpSp>
        <p:grpSp>
          <p:nvGrpSpPr>
            <p:cNvPr id="561" name="Oval 86"/>
            <p:cNvGrpSpPr/>
            <p:nvPr/>
          </p:nvGrpSpPr>
          <p:grpSpPr>
            <a:xfrm>
              <a:off x="-1" y="634999"/>
              <a:ext cx="381002" cy="535941"/>
              <a:chOff x="0" y="0"/>
              <a:chExt cx="381000" cy="535940"/>
            </a:xfrm>
          </p:grpSpPr>
          <p:sp>
            <p:nvSpPr>
              <p:cNvPr id="559" name="Ovale"/>
              <p:cNvSpPr/>
              <p:nvPr/>
            </p:nvSpPr>
            <p:spPr>
              <a:xfrm rot="10800000">
                <a:off x="0" y="90169"/>
                <a:ext cx="381000" cy="3556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0" name="P"/>
              <p:cNvSpPr txBox="1"/>
              <p:nvPr/>
            </p:nvSpPr>
            <p:spPr>
              <a:xfrm rot="10800000">
                <a:off x="31804" y="-1"/>
                <a:ext cx="293400" cy="535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>
                  <a:defRPr b="1" sz="28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P</a:t>
                </a:r>
              </a:p>
            </p:txBody>
          </p:sp>
        </p:grpSp>
      </p:grpSp>
      <p:grpSp>
        <p:nvGrpSpPr>
          <p:cNvPr id="565" name="Oval 72"/>
          <p:cNvGrpSpPr/>
          <p:nvPr/>
        </p:nvGrpSpPr>
        <p:grpSpPr>
          <a:xfrm>
            <a:off x="3898900" y="6005829"/>
            <a:ext cx="381000" cy="535941"/>
            <a:chOff x="0" y="0"/>
            <a:chExt cx="381000" cy="535940"/>
          </a:xfrm>
        </p:grpSpPr>
        <p:sp>
          <p:nvSpPr>
            <p:cNvPr id="563" name="Ovale"/>
            <p:cNvSpPr/>
            <p:nvPr/>
          </p:nvSpPr>
          <p:spPr>
            <a:xfrm>
              <a:off x="0" y="90170"/>
              <a:ext cx="381000" cy="355601"/>
            </a:xfrm>
            <a:prstGeom prst="ellipse">
              <a:avLst/>
            </a:prstGeom>
            <a:solidFill>
              <a:srgbClr val="CC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4" name="P"/>
            <p:cNvSpPr txBox="1"/>
            <p:nvPr/>
          </p:nvSpPr>
          <p:spPr>
            <a:xfrm>
              <a:off x="55796" y="-1"/>
              <a:ext cx="293400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>
                <a:defRPr b="1" sz="2800">
                  <a:solidFill>
                    <a:srgbClr val="FFCC00"/>
                  </a:solidFill>
                </a:defRPr>
              </a:lvl1pPr>
            </a:lstStyle>
            <a:p>
              <a:pPr/>
              <a:r>
                <a:t>P</a:t>
              </a:r>
            </a:p>
          </p:txBody>
        </p:sp>
      </p:grpSp>
      <p:sp>
        <p:nvSpPr>
          <p:cNvPr id="566" name="Rectangle 88"/>
          <p:cNvSpPr/>
          <p:nvPr/>
        </p:nvSpPr>
        <p:spPr>
          <a:xfrm>
            <a:off x="4876800" y="5334000"/>
            <a:ext cx="1066800" cy="1358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/>
            </a:pPr>
          </a:p>
        </p:txBody>
      </p:sp>
      <p:sp>
        <p:nvSpPr>
          <p:cNvPr id="567" name="Text Box 90"/>
          <p:cNvSpPr txBox="1"/>
          <p:nvPr/>
        </p:nvSpPr>
        <p:spPr>
          <a:xfrm>
            <a:off x="5113337" y="5624512"/>
            <a:ext cx="223800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Dimerised Stat-6</a:t>
            </a:r>
          </a:p>
          <a:p>
            <a:pPr/>
            <a:r>
              <a:t>translocates to nucleus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0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4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Class="entr" nodeType="after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1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Class="entr" nodeType="after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5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ntr" nodeType="click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5" grpId="6"/>
      <p:bldP build="whole" bldLvl="1" animBg="1" rev="0" advAuto="0" spid="551" grpId="21"/>
      <p:bldP build="whole" bldLvl="1" animBg="1" rev="0" advAuto="0" spid="464" grpId="8"/>
      <p:bldP build="whole" bldLvl="1" animBg="1" rev="0" advAuto="0" spid="493" grpId="13"/>
      <p:bldP build="whole" bldLvl="1" animBg="1" rev="0" advAuto="0" spid="496" grpId="11"/>
      <p:bldP build="whole" bldLvl="1" animBg="1" rev="0" advAuto="0" spid="566" grpId="22"/>
      <p:bldP build="whole" bldLvl="1" animBg="1" rev="0" advAuto="0" spid="567" grpId="25"/>
      <p:bldP build="whole" bldLvl="1" animBg="1" rev="0" advAuto="0" spid="562" grpId="23"/>
      <p:bldP build="whole" bldLvl="1" animBg="1" rev="0" advAuto="0" spid="499" grpId="14"/>
      <p:bldP build="whole" bldLvl="1" animBg="1" rev="0" advAuto="0" spid="449" grpId="19"/>
      <p:bldP build="whole" bldLvl="1" animBg="1" rev="0" advAuto="0" spid="454" grpId="5"/>
      <p:bldP build="whole" bldLvl="1" animBg="1" rev="0" advAuto="0" spid="459" grpId="9"/>
      <p:bldP build="whole" bldLvl="1" animBg="1" rev="0" advAuto="0" spid="487" grpId="10"/>
      <p:bldP build="whole" bldLvl="1" animBg="1" rev="0" advAuto="0" spid="502" grpId="15"/>
      <p:bldP build="whole" bldLvl="1" animBg="1" rev="0" advAuto="0" spid="565" grpId="24"/>
      <p:bldP build="whole" bldLvl="1" animBg="1" rev="0" advAuto="0" spid="505" grpId="16"/>
      <p:bldP build="whole" bldLvl="1" animBg="1" rev="0" advAuto="0" spid="521" grpId="18"/>
      <p:bldP build="whole" bldLvl="1" animBg="1" rev="0" advAuto="0" spid="490" grpId="12"/>
      <p:bldP build="whole" bldLvl="1" animBg="1" rev="0" advAuto="0" spid="452" grpId="3"/>
      <p:bldP build="whole" bldLvl="1" animBg="1" rev="0" advAuto="0" spid="483" grpId="1"/>
      <p:bldP build="whole" bldLvl="1" animBg="1" rev="0" advAuto="0" spid="484" grpId="7"/>
      <p:bldP build="whole" bldLvl="1" animBg="1" rev="0" advAuto="0" spid="528" grpId="20"/>
      <p:bldP build="whole" bldLvl="1" animBg="1" rev="0" advAuto="0" spid="453" grpId="4"/>
      <p:bldP build="whole" bldLvl="1" animBg="1" rev="0" advAuto="0" spid="520" grpId="17"/>
      <p:bldP build="whole" bldLvl="1" animBg="1" rev="0" advAuto="0" spid="451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Rectangle 4"/>
          <p:cNvSpPr/>
          <p:nvPr/>
        </p:nvSpPr>
        <p:spPr>
          <a:xfrm>
            <a:off x="1257300" y="3816350"/>
            <a:ext cx="6000750" cy="315914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70" name="Text Box 5"/>
          <p:cNvSpPr txBox="1"/>
          <p:nvPr/>
        </p:nvSpPr>
        <p:spPr>
          <a:xfrm>
            <a:off x="2068513" y="254000"/>
            <a:ext cx="4231219" cy="5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>
                <a:solidFill>
                  <a:srgbClr val="CC0000"/>
                </a:solidFill>
              </a:defRPr>
            </a:lvl1pPr>
          </a:lstStyle>
          <a:p>
            <a:pPr/>
            <a:r>
              <a:t>Switch recombination to IgE</a:t>
            </a:r>
          </a:p>
        </p:txBody>
      </p:sp>
      <p:sp>
        <p:nvSpPr>
          <p:cNvPr id="571" name="Text Box 6"/>
          <p:cNvSpPr txBox="1"/>
          <p:nvPr/>
        </p:nvSpPr>
        <p:spPr>
          <a:xfrm>
            <a:off x="1254124" y="2386013"/>
            <a:ext cx="5959337" cy="1708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>
              <a:spcBef>
                <a:spcPts val="1200"/>
              </a:spcBef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 three signal process: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spcBef>
                <a:spcPts val="1200"/>
              </a:spcBef>
              <a:buSzPct val="100000"/>
              <a:buAutoNum type="arabicPeriod" startAt="1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Antigen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spcBef>
                <a:spcPts val="1200"/>
              </a:spcBef>
              <a:buSzPct val="100000"/>
              <a:buAutoNum type="arabicPeriod" startAt="1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Soluble help via IL-4 or IL-13 from T helper cells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spcBef>
                <a:spcPts val="1200"/>
              </a:spcBef>
              <a:buSzPct val="100000"/>
              <a:buAutoNum type="arabicPeriod" startAt="1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Cognate help via CD40 L from T helper cells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3"/>
          <p:cNvSpPr txBox="1"/>
          <p:nvPr/>
        </p:nvSpPr>
        <p:spPr>
          <a:xfrm>
            <a:off x="304800" y="844550"/>
            <a:ext cx="8534400" cy="4125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  <a:defRPr b="1" sz="3700">
                <a:solidFill>
                  <a:srgbClr val="0000FF"/>
                </a:solidFill>
              </a:defRPr>
            </a:pPr>
            <a:r>
              <a:t>Gell &amp; Coombs Classification</a:t>
            </a:r>
            <a:endParaRPr sz="2900">
              <a:solidFill>
                <a:srgbClr val="888888"/>
              </a:solidFill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defRPr b="1" sz="4000"/>
            </a:p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b="1" sz="2900">
                <a:solidFill>
                  <a:srgbClr val="FF0000"/>
                </a:solidFill>
              </a:defRPr>
            </a:pPr>
            <a:r>
              <a:t>Type I  Hypersensitivity: IgE mediated</a:t>
            </a:r>
            <a:endParaRPr>
              <a:solidFill>
                <a:srgbClr val="888888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b="1" sz="2900"/>
            </a:pPr>
            <a:r>
              <a:t>Type II Hypersensitivity: Ab-mediated cytotoxic</a:t>
            </a:r>
            <a:endParaRPr>
              <a:solidFill>
                <a:srgbClr val="888888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b="1" sz="2900"/>
            </a:pPr>
            <a:r>
              <a:t>Type III Hypersensitivity: ImmuneComplex-mediated cytotoxic</a:t>
            </a:r>
            <a:endParaRPr>
              <a:solidFill>
                <a:srgbClr val="888888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b="1" sz="2900"/>
            </a:pPr>
            <a:r>
              <a:t>Type IV Hypersensitivity:  DTH mediated (cellular cytotoxicity)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0" y="88900"/>
            <a:ext cx="7353300" cy="6667500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Rettangolo 1"/>
          <p:cNvSpPr/>
          <p:nvPr/>
        </p:nvSpPr>
        <p:spPr>
          <a:xfrm>
            <a:off x="287865" y="2269063"/>
            <a:ext cx="8432801" cy="4724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5" name="Rettangolo 3"/>
          <p:cNvSpPr/>
          <p:nvPr/>
        </p:nvSpPr>
        <p:spPr>
          <a:xfrm>
            <a:off x="4521198" y="609600"/>
            <a:ext cx="1168401" cy="880533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roup 93"/>
          <p:cNvGrpSpPr/>
          <p:nvPr/>
        </p:nvGrpSpPr>
        <p:grpSpPr>
          <a:xfrm>
            <a:off x="1219200" y="1027112"/>
            <a:ext cx="6731000" cy="3100388"/>
            <a:chOff x="0" y="0"/>
            <a:chExt cx="6731000" cy="3100386"/>
          </a:xfrm>
        </p:grpSpPr>
        <p:grpSp>
          <p:nvGrpSpPr>
            <p:cNvPr id="601" name="Group 91"/>
            <p:cNvGrpSpPr/>
            <p:nvPr/>
          </p:nvGrpSpPr>
          <p:grpSpPr>
            <a:xfrm>
              <a:off x="0" y="777874"/>
              <a:ext cx="6731000" cy="2322513"/>
              <a:chOff x="0" y="0"/>
              <a:chExt cx="6731000" cy="2322512"/>
            </a:xfrm>
          </p:grpSpPr>
          <p:grpSp>
            <p:nvGrpSpPr>
              <p:cNvPr id="582" name="Group 26"/>
              <p:cNvGrpSpPr/>
              <p:nvPr/>
            </p:nvGrpSpPr>
            <p:grpSpPr>
              <a:xfrm>
                <a:off x="1333500" y="-1"/>
                <a:ext cx="1346200" cy="2322514"/>
                <a:chOff x="0" y="0"/>
                <a:chExt cx="1346200" cy="2322512"/>
              </a:xfrm>
            </p:grpSpPr>
            <p:sp>
              <p:nvSpPr>
                <p:cNvPr id="577" name="Rectangle 17"/>
                <p:cNvSpPr/>
                <p:nvPr/>
              </p:nvSpPr>
              <p:spPr>
                <a:xfrm>
                  <a:off x="406400" y="-1"/>
                  <a:ext cx="533400" cy="2322514"/>
                </a:xfrm>
                <a:prstGeom prst="rect">
                  <a:avLst/>
                </a:prstGeom>
                <a:solidFill>
                  <a:srgbClr val="CC0000">
                    <a:alpha val="14999"/>
                  </a:srgbClr>
                </a:solidFill>
                <a:ln w="9525" cap="flat">
                  <a:solidFill>
                    <a:srgbClr val="80008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8" name="Oval 21"/>
                <p:cNvSpPr/>
                <p:nvPr/>
              </p:nvSpPr>
              <p:spPr>
                <a:xfrm>
                  <a:off x="0" y="1217612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9" name="Oval 22"/>
                <p:cNvSpPr/>
                <p:nvPr/>
              </p:nvSpPr>
              <p:spPr>
                <a:xfrm>
                  <a:off x="0" y="1476374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0" name="Oval 23"/>
                <p:cNvSpPr/>
                <p:nvPr/>
              </p:nvSpPr>
              <p:spPr>
                <a:xfrm>
                  <a:off x="0" y="1735137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1" name="Oval 24"/>
                <p:cNvSpPr/>
                <p:nvPr/>
              </p:nvSpPr>
              <p:spPr>
                <a:xfrm>
                  <a:off x="0" y="1992312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588" name="Group 55"/>
              <p:cNvGrpSpPr/>
              <p:nvPr/>
            </p:nvGrpSpPr>
            <p:grpSpPr>
              <a:xfrm>
                <a:off x="0" y="-1"/>
                <a:ext cx="1346200" cy="2322514"/>
                <a:chOff x="0" y="0"/>
                <a:chExt cx="1346200" cy="2322512"/>
              </a:xfrm>
            </p:grpSpPr>
            <p:sp>
              <p:nvSpPr>
                <p:cNvPr id="583" name="Rectangle 56"/>
                <p:cNvSpPr/>
                <p:nvPr/>
              </p:nvSpPr>
              <p:spPr>
                <a:xfrm>
                  <a:off x="406400" y="-1"/>
                  <a:ext cx="533400" cy="2322514"/>
                </a:xfrm>
                <a:prstGeom prst="rect">
                  <a:avLst/>
                </a:prstGeom>
                <a:solidFill>
                  <a:srgbClr val="CC0000">
                    <a:alpha val="14999"/>
                  </a:srgbClr>
                </a:solidFill>
                <a:ln w="9525" cap="flat">
                  <a:solidFill>
                    <a:srgbClr val="80008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4" name="Oval 57"/>
                <p:cNvSpPr/>
                <p:nvPr/>
              </p:nvSpPr>
              <p:spPr>
                <a:xfrm>
                  <a:off x="0" y="1217612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5" name="Oval 58"/>
                <p:cNvSpPr/>
                <p:nvPr/>
              </p:nvSpPr>
              <p:spPr>
                <a:xfrm>
                  <a:off x="0" y="1476374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6" name="Oval 59"/>
                <p:cNvSpPr/>
                <p:nvPr/>
              </p:nvSpPr>
              <p:spPr>
                <a:xfrm>
                  <a:off x="0" y="1735137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7" name="Oval 60"/>
                <p:cNvSpPr/>
                <p:nvPr/>
              </p:nvSpPr>
              <p:spPr>
                <a:xfrm>
                  <a:off x="0" y="1992312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594" name="Group 61"/>
              <p:cNvGrpSpPr/>
              <p:nvPr/>
            </p:nvGrpSpPr>
            <p:grpSpPr>
              <a:xfrm>
                <a:off x="5384800" y="-1"/>
                <a:ext cx="1346200" cy="2322514"/>
                <a:chOff x="0" y="0"/>
                <a:chExt cx="1346200" cy="2322512"/>
              </a:xfrm>
            </p:grpSpPr>
            <p:sp>
              <p:nvSpPr>
                <p:cNvPr id="589" name="Rectangle 62"/>
                <p:cNvSpPr/>
                <p:nvPr/>
              </p:nvSpPr>
              <p:spPr>
                <a:xfrm>
                  <a:off x="406400" y="-1"/>
                  <a:ext cx="533400" cy="2322514"/>
                </a:xfrm>
                <a:prstGeom prst="rect">
                  <a:avLst/>
                </a:prstGeom>
                <a:solidFill>
                  <a:srgbClr val="CC0000">
                    <a:alpha val="14999"/>
                  </a:srgbClr>
                </a:solidFill>
                <a:ln w="9525" cap="flat">
                  <a:solidFill>
                    <a:srgbClr val="80008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0" name="Oval 63"/>
                <p:cNvSpPr/>
                <p:nvPr/>
              </p:nvSpPr>
              <p:spPr>
                <a:xfrm>
                  <a:off x="0" y="1217612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1" name="Oval 64"/>
                <p:cNvSpPr/>
                <p:nvPr/>
              </p:nvSpPr>
              <p:spPr>
                <a:xfrm>
                  <a:off x="0" y="1476374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2" name="Oval 65"/>
                <p:cNvSpPr/>
                <p:nvPr/>
              </p:nvSpPr>
              <p:spPr>
                <a:xfrm>
                  <a:off x="0" y="1735137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3" name="Oval 66"/>
                <p:cNvSpPr/>
                <p:nvPr/>
              </p:nvSpPr>
              <p:spPr>
                <a:xfrm>
                  <a:off x="0" y="1992312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600" name="Group 85"/>
              <p:cNvGrpSpPr/>
              <p:nvPr/>
            </p:nvGrpSpPr>
            <p:grpSpPr>
              <a:xfrm>
                <a:off x="4038600" y="-1"/>
                <a:ext cx="1346200" cy="2322514"/>
                <a:chOff x="0" y="0"/>
                <a:chExt cx="1346200" cy="2322512"/>
              </a:xfrm>
            </p:grpSpPr>
            <p:sp>
              <p:nvSpPr>
                <p:cNvPr id="595" name="Rectangle 86"/>
                <p:cNvSpPr/>
                <p:nvPr/>
              </p:nvSpPr>
              <p:spPr>
                <a:xfrm>
                  <a:off x="406400" y="-1"/>
                  <a:ext cx="533400" cy="2322514"/>
                </a:xfrm>
                <a:prstGeom prst="rect">
                  <a:avLst/>
                </a:prstGeom>
                <a:solidFill>
                  <a:srgbClr val="CC0000">
                    <a:alpha val="14999"/>
                  </a:srgbClr>
                </a:solidFill>
                <a:ln w="9525" cap="flat">
                  <a:solidFill>
                    <a:srgbClr val="80008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6" name="Oval 87"/>
                <p:cNvSpPr/>
                <p:nvPr/>
              </p:nvSpPr>
              <p:spPr>
                <a:xfrm>
                  <a:off x="0" y="1217612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7" name="Oval 88"/>
                <p:cNvSpPr/>
                <p:nvPr/>
              </p:nvSpPr>
              <p:spPr>
                <a:xfrm>
                  <a:off x="0" y="1476374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8" name="Oval 89"/>
                <p:cNvSpPr/>
                <p:nvPr/>
              </p:nvSpPr>
              <p:spPr>
                <a:xfrm>
                  <a:off x="0" y="1735137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9" name="Oval 90"/>
                <p:cNvSpPr/>
                <p:nvPr/>
              </p:nvSpPr>
              <p:spPr>
                <a:xfrm>
                  <a:off x="0" y="1992312"/>
                  <a:ext cx="1346200" cy="292101"/>
                </a:xfrm>
                <a:prstGeom prst="ellipse">
                  <a:avLst/>
                </a:prstGeom>
                <a:solidFill>
                  <a:schemeClr val="accent1">
                    <a:alpha val="14999"/>
                  </a:schemeClr>
                </a:solidFill>
                <a:ln w="9525" cap="flat">
                  <a:solidFill>
                    <a:srgbClr val="80008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602" name="Text Box 92"/>
            <p:cNvSpPr txBox="1"/>
            <p:nvPr/>
          </p:nvSpPr>
          <p:spPr>
            <a:xfrm>
              <a:off x="869949" y="-1"/>
              <a:ext cx="407539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Ligation promotes aggregation in lipid rafts</a:t>
              </a:r>
            </a:p>
          </p:txBody>
        </p:sp>
      </p:grpSp>
      <p:sp>
        <p:nvSpPr>
          <p:cNvPr id="604" name="Rectangle 4"/>
          <p:cNvSpPr txBox="1"/>
          <p:nvPr/>
        </p:nvSpPr>
        <p:spPr>
          <a:xfrm>
            <a:off x="760413" y="339725"/>
            <a:ext cx="6447468" cy="5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>
                <a:solidFill>
                  <a:srgbClr val="CC0000"/>
                </a:solidFill>
              </a:defRPr>
            </a:lvl1pPr>
          </a:lstStyle>
          <a:p>
            <a:pPr/>
            <a:r>
              <a:t>Cognate help via CD40 L from T helper cells</a:t>
            </a:r>
          </a:p>
        </p:txBody>
      </p:sp>
      <p:grpSp>
        <p:nvGrpSpPr>
          <p:cNvPr id="608" name="Group 13"/>
          <p:cNvGrpSpPr/>
          <p:nvPr/>
        </p:nvGrpSpPr>
        <p:grpSpPr>
          <a:xfrm>
            <a:off x="863600" y="1433513"/>
            <a:ext cx="7416800" cy="2706687"/>
            <a:chOff x="0" y="0"/>
            <a:chExt cx="7416800" cy="2706686"/>
          </a:xfrm>
        </p:grpSpPr>
        <p:sp>
          <p:nvSpPr>
            <p:cNvPr id="605" name="Rectangle 5"/>
            <p:cNvSpPr/>
            <p:nvPr/>
          </p:nvSpPr>
          <p:spPr>
            <a:xfrm>
              <a:off x="3441700" y="384175"/>
              <a:ext cx="533400" cy="2322512"/>
            </a:xfrm>
            <a:prstGeom prst="rect">
              <a:avLst/>
            </a:prstGeom>
            <a:solidFill>
              <a:srgbClr val="CC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6" name="Text Box 6"/>
            <p:cNvSpPr txBox="1"/>
            <p:nvPr/>
          </p:nvSpPr>
          <p:spPr>
            <a:xfrm>
              <a:off x="3305175" y="0"/>
              <a:ext cx="59839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CD40</a:t>
              </a:r>
            </a:p>
          </p:txBody>
        </p:sp>
        <p:sp>
          <p:nvSpPr>
            <p:cNvPr id="607" name="Rectangle 7"/>
            <p:cNvSpPr/>
            <p:nvPr/>
          </p:nvSpPr>
          <p:spPr>
            <a:xfrm>
              <a:off x="0" y="1449387"/>
              <a:ext cx="7416800" cy="106363"/>
            </a:xfrm>
            <a:prstGeom prst="rect">
              <a:avLst/>
            </a:prstGeom>
            <a:solidFill>
              <a:srgbClr val="800080"/>
            </a:solidFill>
            <a:ln w="9525" cap="flat">
              <a:solidFill>
                <a:srgbClr val="800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2" name="Group 15"/>
          <p:cNvGrpSpPr/>
          <p:nvPr/>
        </p:nvGrpSpPr>
        <p:grpSpPr>
          <a:xfrm>
            <a:off x="3898900" y="2995929"/>
            <a:ext cx="3851275" cy="1145541"/>
            <a:chOff x="0" y="0"/>
            <a:chExt cx="3851275" cy="1145540"/>
          </a:xfrm>
        </p:grpSpPr>
        <p:grpSp>
          <p:nvGrpSpPr>
            <p:cNvPr id="611" name="Oval 9"/>
            <p:cNvGrpSpPr/>
            <p:nvPr/>
          </p:nvGrpSpPr>
          <p:grpSpPr>
            <a:xfrm>
              <a:off x="0" y="-1"/>
              <a:ext cx="1346200" cy="370842"/>
              <a:chOff x="0" y="0"/>
              <a:chExt cx="1346200" cy="370840"/>
            </a:xfrm>
          </p:grpSpPr>
          <p:sp>
            <p:nvSpPr>
              <p:cNvPr id="609" name="Ovale"/>
              <p:cNvSpPr/>
              <p:nvPr/>
            </p:nvSpPr>
            <p:spPr>
              <a:xfrm>
                <a:off x="0" y="39369"/>
                <a:ext cx="1346200" cy="292101"/>
              </a:xfrm>
              <a:prstGeom prst="ellipse">
                <a:avLst/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0" name="2"/>
              <p:cNvSpPr txBox="1"/>
              <p:nvPr/>
            </p:nvSpPr>
            <p:spPr>
              <a:xfrm>
                <a:off x="197146" y="-1"/>
                <a:ext cx="220003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/>
                <a:r>
                  <a:t>2</a:t>
                </a:r>
              </a:p>
            </p:txBody>
          </p:sp>
        </p:grpSp>
        <p:grpSp>
          <p:nvGrpSpPr>
            <p:cNvPr id="614" name="Oval 10"/>
            <p:cNvGrpSpPr/>
            <p:nvPr/>
          </p:nvGrpSpPr>
          <p:grpSpPr>
            <a:xfrm>
              <a:off x="0" y="258762"/>
              <a:ext cx="1346200" cy="370841"/>
              <a:chOff x="0" y="0"/>
              <a:chExt cx="1346200" cy="370840"/>
            </a:xfrm>
          </p:grpSpPr>
          <p:sp>
            <p:nvSpPr>
              <p:cNvPr id="612" name="Ovale"/>
              <p:cNvSpPr/>
              <p:nvPr/>
            </p:nvSpPr>
            <p:spPr>
              <a:xfrm>
                <a:off x="0" y="39369"/>
                <a:ext cx="1346200" cy="292101"/>
              </a:xfrm>
              <a:prstGeom prst="ellipse">
                <a:avLst/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3"/>
              <p:cNvSpPr txBox="1"/>
              <p:nvPr/>
            </p:nvSpPr>
            <p:spPr>
              <a:xfrm>
                <a:off x="197146" y="-1"/>
                <a:ext cx="220003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/>
                <a:r>
                  <a:t>3</a:t>
                </a:r>
              </a:p>
            </p:txBody>
          </p:sp>
        </p:grpSp>
        <p:grpSp>
          <p:nvGrpSpPr>
            <p:cNvPr id="617" name="Oval 11"/>
            <p:cNvGrpSpPr/>
            <p:nvPr/>
          </p:nvGrpSpPr>
          <p:grpSpPr>
            <a:xfrm>
              <a:off x="0" y="517524"/>
              <a:ext cx="1346200" cy="370842"/>
              <a:chOff x="0" y="0"/>
              <a:chExt cx="1346200" cy="370840"/>
            </a:xfrm>
          </p:grpSpPr>
          <p:sp>
            <p:nvSpPr>
              <p:cNvPr id="615" name="Ovale"/>
              <p:cNvSpPr/>
              <p:nvPr/>
            </p:nvSpPr>
            <p:spPr>
              <a:xfrm>
                <a:off x="0" y="39369"/>
                <a:ext cx="1346200" cy="292101"/>
              </a:xfrm>
              <a:prstGeom prst="ellipse">
                <a:avLst/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5"/>
              <p:cNvSpPr txBox="1"/>
              <p:nvPr/>
            </p:nvSpPr>
            <p:spPr>
              <a:xfrm>
                <a:off x="197146" y="-1"/>
                <a:ext cx="220003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/>
                <a:r>
                  <a:t>5</a:t>
                </a:r>
              </a:p>
            </p:txBody>
          </p:sp>
        </p:grpSp>
        <p:grpSp>
          <p:nvGrpSpPr>
            <p:cNvPr id="620" name="Oval 12"/>
            <p:cNvGrpSpPr/>
            <p:nvPr/>
          </p:nvGrpSpPr>
          <p:grpSpPr>
            <a:xfrm>
              <a:off x="0" y="774699"/>
              <a:ext cx="1346200" cy="370842"/>
              <a:chOff x="0" y="0"/>
              <a:chExt cx="1346200" cy="370840"/>
            </a:xfrm>
          </p:grpSpPr>
          <p:sp>
            <p:nvSpPr>
              <p:cNvPr id="618" name="Ovale"/>
              <p:cNvSpPr/>
              <p:nvPr/>
            </p:nvSpPr>
            <p:spPr>
              <a:xfrm>
                <a:off x="0" y="39369"/>
                <a:ext cx="1346200" cy="292101"/>
              </a:xfrm>
              <a:prstGeom prst="ellipse">
                <a:avLst/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6"/>
              <p:cNvSpPr txBox="1"/>
              <p:nvPr/>
            </p:nvSpPr>
            <p:spPr>
              <a:xfrm>
                <a:off x="197146" y="-1"/>
                <a:ext cx="220003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/>
                <a:r>
                  <a:t>6</a:t>
                </a:r>
              </a:p>
            </p:txBody>
          </p:sp>
        </p:grpSp>
        <p:sp>
          <p:nvSpPr>
            <p:cNvPr id="621" name="Text Box 14"/>
            <p:cNvSpPr txBox="1"/>
            <p:nvPr/>
          </p:nvSpPr>
          <p:spPr>
            <a:xfrm>
              <a:off x="1441450" y="215582"/>
              <a:ext cx="2409825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/>
              <a:r>
                <a:t>TNF receptor associated factors</a:t>
              </a:r>
            </a:p>
          </p:txBody>
        </p:sp>
      </p:grpSp>
      <p:grpSp>
        <p:nvGrpSpPr>
          <p:cNvPr id="634" name="Group 109"/>
          <p:cNvGrpSpPr/>
          <p:nvPr/>
        </p:nvGrpSpPr>
        <p:grpSpPr>
          <a:xfrm>
            <a:off x="1104900" y="4202112"/>
            <a:ext cx="3388291" cy="2020888"/>
            <a:chOff x="0" y="0"/>
            <a:chExt cx="3388290" cy="2020886"/>
          </a:xfrm>
        </p:grpSpPr>
        <p:grpSp>
          <p:nvGrpSpPr>
            <p:cNvPr id="625" name="Group 98"/>
            <p:cNvGrpSpPr/>
            <p:nvPr/>
          </p:nvGrpSpPr>
          <p:grpSpPr>
            <a:xfrm>
              <a:off x="0" y="903287"/>
              <a:ext cx="1270000" cy="1117600"/>
              <a:chOff x="0" y="0"/>
              <a:chExt cx="1270000" cy="1117598"/>
            </a:xfrm>
          </p:grpSpPr>
          <p:sp>
            <p:nvSpPr>
              <p:cNvPr id="623" name="AutoShape 96"/>
              <p:cNvSpPr/>
              <p:nvPr/>
            </p:nvSpPr>
            <p:spPr>
              <a:xfrm>
                <a:off x="0" y="0"/>
                <a:ext cx="1270000" cy="1117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326"/>
                    </a:moveTo>
                    <a:lnTo>
                      <a:pt x="5567" y="0"/>
                    </a:lnTo>
                    <a:lnTo>
                      <a:pt x="16033" y="0"/>
                    </a:lnTo>
                    <a:lnTo>
                      <a:pt x="21600" y="6326"/>
                    </a:lnTo>
                    <a:lnTo>
                      <a:pt x="21600" y="15274"/>
                    </a:lnTo>
                    <a:lnTo>
                      <a:pt x="16033" y="21600"/>
                    </a:lnTo>
                    <a:lnTo>
                      <a:pt x="5567" y="21600"/>
                    </a:lnTo>
                    <a:lnTo>
                      <a:pt x="0" y="15274"/>
                    </a:lnTo>
                    <a:close/>
                  </a:path>
                </a:pathLst>
              </a:custGeom>
              <a:solidFill>
                <a:srgbClr val="FFF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Text Box 97"/>
              <p:cNvSpPr txBox="1"/>
              <p:nvPr/>
            </p:nvSpPr>
            <p:spPr>
              <a:xfrm>
                <a:off x="354012" y="46037"/>
                <a:ext cx="411545" cy="3777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/>
                <a:r>
                  <a:t>I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k</a:t>
                </a:r>
                <a:r>
                  <a:t>B</a:t>
                </a:r>
              </a:p>
            </p:txBody>
          </p:sp>
        </p:grpSp>
        <p:grpSp>
          <p:nvGrpSpPr>
            <p:cNvPr id="632" name="Group 99"/>
            <p:cNvGrpSpPr/>
            <p:nvPr/>
          </p:nvGrpSpPr>
          <p:grpSpPr>
            <a:xfrm>
              <a:off x="233362" y="1370012"/>
              <a:ext cx="830937" cy="581025"/>
              <a:chOff x="0" y="0"/>
              <a:chExt cx="830936" cy="581024"/>
            </a:xfrm>
          </p:grpSpPr>
          <p:grpSp>
            <p:nvGrpSpPr>
              <p:cNvPr id="628" name="Oval 94"/>
              <p:cNvGrpSpPr/>
              <p:nvPr/>
            </p:nvGrpSpPr>
            <p:grpSpPr>
              <a:xfrm>
                <a:off x="0" y="4762"/>
                <a:ext cx="414627" cy="576263"/>
                <a:chOff x="0" y="0"/>
                <a:chExt cx="414626" cy="576262"/>
              </a:xfrm>
            </p:grpSpPr>
            <p:sp>
              <p:nvSpPr>
                <p:cNvPr id="626" name="Ovale"/>
                <p:cNvSpPr/>
                <p:nvPr/>
              </p:nvSpPr>
              <p:spPr>
                <a:xfrm>
                  <a:off x="0" y="0"/>
                  <a:ext cx="395289" cy="576263"/>
                </a:xfrm>
                <a:prstGeom prst="ellipse">
                  <a:avLst/>
                </a:prstGeom>
                <a:solidFill>
                  <a:srgbClr val="FF00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7" name="NF"/>
                <p:cNvSpPr txBox="1"/>
                <p:nvPr/>
              </p:nvSpPr>
              <p:spPr>
                <a:xfrm>
                  <a:off x="57887" y="102711"/>
                  <a:ext cx="356740" cy="3708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/>
                  <a:r>
                    <a:t>NF</a:t>
                  </a:r>
                </a:p>
              </p:txBody>
            </p:sp>
          </p:grpSp>
          <p:grpSp>
            <p:nvGrpSpPr>
              <p:cNvPr id="631" name="Oval 95"/>
              <p:cNvGrpSpPr/>
              <p:nvPr/>
            </p:nvGrpSpPr>
            <p:grpSpPr>
              <a:xfrm>
                <a:off x="419100" y="0"/>
                <a:ext cx="411837" cy="576263"/>
                <a:chOff x="0" y="0"/>
                <a:chExt cx="411836" cy="576262"/>
              </a:xfrm>
            </p:grpSpPr>
            <p:sp>
              <p:nvSpPr>
                <p:cNvPr id="629" name="Ovale"/>
                <p:cNvSpPr/>
                <p:nvPr/>
              </p:nvSpPr>
              <p:spPr>
                <a:xfrm>
                  <a:off x="0" y="0"/>
                  <a:ext cx="395289" cy="576263"/>
                </a:xfrm>
                <a:prstGeom prst="ellipse">
                  <a:avLst/>
                </a:prstGeom>
                <a:solidFill>
                  <a:srgbClr val="FF00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0" name="κB"/>
                <p:cNvSpPr txBox="1"/>
                <p:nvPr/>
              </p:nvSpPr>
              <p:spPr>
                <a:xfrm>
                  <a:off x="57887" y="99250"/>
                  <a:ext cx="353949" cy="3777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>
                    <a:defRPr>
                      <a:latin typeface="Symbol"/>
                      <a:ea typeface="Symbol"/>
                      <a:cs typeface="Symbol"/>
                      <a:sym typeface="Symbol"/>
                    </a:defRPr>
                  </a:pPr>
                  <a:r>
                    <a:t>k</a:t>
                  </a:r>
                  <a:r>
                    <a:rPr>
                      <a:latin typeface="+mj-lt"/>
                      <a:ea typeface="+mj-ea"/>
                      <a:cs typeface="+mj-cs"/>
                      <a:sym typeface="Calibri"/>
                    </a:rPr>
                    <a:t>B</a:t>
                  </a:r>
                </a:p>
              </p:txBody>
            </p:sp>
          </p:grpSp>
        </p:grpSp>
        <p:sp>
          <p:nvSpPr>
            <p:cNvPr id="633" name="Freeform 100"/>
            <p:cNvSpPr/>
            <p:nvPr/>
          </p:nvSpPr>
          <p:spPr>
            <a:xfrm>
              <a:off x="1143000" y="0"/>
              <a:ext cx="2245291" cy="1014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20898" y="0"/>
                  </a:moveTo>
                  <a:cubicBezTo>
                    <a:pt x="21242" y="3105"/>
                    <a:pt x="21600" y="6210"/>
                    <a:pt x="18749" y="8370"/>
                  </a:cubicBezTo>
                  <a:cubicBezTo>
                    <a:pt x="15898" y="10530"/>
                    <a:pt x="6941" y="10766"/>
                    <a:pt x="3821" y="12960"/>
                  </a:cubicBezTo>
                  <a:cubicBezTo>
                    <a:pt x="702" y="15154"/>
                    <a:pt x="343" y="18360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00008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35" name="Line 101"/>
          <p:cNvSpPr/>
          <p:nvPr/>
        </p:nvSpPr>
        <p:spPr>
          <a:xfrm>
            <a:off x="2590800" y="5789612"/>
            <a:ext cx="3113089" cy="1"/>
          </a:xfrm>
          <a:prstGeom prst="line">
            <a:avLst/>
          </a:prstGeom>
          <a:ln w="38100">
            <a:solidFill>
              <a:srgbClr val="000066"/>
            </a:solidFill>
            <a:tailEnd type="stealth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38" name="Group 102"/>
          <p:cNvGrpSpPr/>
          <p:nvPr/>
        </p:nvGrpSpPr>
        <p:grpSpPr>
          <a:xfrm>
            <a:off x="5994400" y="5092700"/>
            <a:ext cx="1270000" cy="1117600"/>
            <a:chOff x="0" y="0"/>
            <a:chExt cx="1270000" cy="1117600"/>
          </a:xfrm>
        </p:grpSpPr>
        <p:sp>
          <p:nvSpPr>
            <p:cNvPr id="636" name="AutoShape 103"/>
            <p:cNvSpPr/>
            <p:nvPr/>
          </p:nvSpPr>
          <p:spPr>
            <a:xfrm>
              <a:off x="0" y="0"/>
              <a:ext cx="1270000" cy="111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326"/>
                  </a:moveTo>
                  <a:lnTo>
                    <a:pt x="5567" y="0"/>
                  </a:lnTo>
                  <a:lnTo>
                    <a:pt x="16033" y="0"/>
                  </a:lnTo>
                  <a:lnTo>
                    <a:pt x="21600" y="6326"/>
                  </a:lnTo>
                  <a:lnTo>
                    <a:pt x="21600" y="15274"/>
                  </a:lnTo>
                  <a:lnTo>
                    <a:pt x="16033" y="21600"/>
                  </a:lnTo>
                  <a:lnTo>
                    <a:pt x="5567" y="21600"/>
                  </a:lnTo>
                  <a:lnTo>
                    <a:pt x="0" y="15274"/>
                  </a:lnTo>
                  <a:close/>
                </a:path>
              </a:pathLst>
            </a:cu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7" name="Text Box 104"/>
            <p:cNvSpPr txBox="1"/>
            <p:nvPr/>
          </p:nvSpPr>
          <p:spPr>
            <a:xfrm>
              <a:off x="354012" y="46037"/>
              <a:ext cx="411545" cy="377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I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k</a:t>
              </a:r>
              <a:r>
                <a:t>B</a:t>
              </a:r>
            </a:p>
          </p:txBody>
        </p:sp>
      </p:grpSp>
      <p:sp>
        <p:nvSpPr>
          <p:cNvPr id="639" name="Rectangle 108"/>
          <p:cNvSpPr/>
          <p:nvPr/>
        </p:nvSpPr>
        <p:spPr>
          <a:xfrm>
            <a:off x="5918200" y="5016500"/>
            <a:ext cx="1485900" cy="1320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646" name="Group 105"/>
          <p:cNvGrpSpPr/>
          <p:nvPr/>
        </p:nvGrpSpPr>
        <p:grpSpPr>
          <a:xfrm>
            <a:off x="6227762" y="5559425"/>
            <a:ext cx="830937" cy="581025"/>
            <a:chOff x="0" y="0"/>
            <a:chExt cx="830935" cy="581024"/>
          </a:xfrm>
        </p:grpSpPr>
        <p:grpSp>
          <p:nvGrpSpPr>
            <p:cNvPr id="642" name="Oval 106"/>
            <p:cNvGrpSpPr/>
            <p:nvPr/>
          </p:nvGrpSpPr>
          <p:grpSpPr>
            <a:xfrm>
              <a:off x="0" y="4762"/>
              <a:ext cx="414627" cy="576263"/>
              <a:chOff x="0" y="0"/>
              <a:chExt cx="414626" cy="576262"/>
            </a:xfrm>
          </p:grpSpPr>
          <p:sp>
            <p:nvSpPr>
              <p:cNvPr id="640" name="Ovale"/>
              <p:cNvSpPr/>
              <p:nvPr/>
            </p:nvSpPr>
            <p:spPr>
              <a:xfrm>
                <a:off x="0" y="0"/>
                <a:ext cx="395289" cy="576263"/>
              </a:xfrm>
              <a:prstGeom prst="ellipse">
                <a:avLst/>
              </a:prstGeom>
              <a:solidFill>
                <a:srgbClr val="FF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NF"/>
              <p:cNvSpPr txBox="1"/>
              <p:nvPr/>
            </p:nvSpPr>
            <p:spPr>
              <a:xfrm>
                <a:off x="57887" y="102711"/>
                <a:ext cx="356740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/>
                <a:r>
                  <a:t>NF</a:t>
                </a:r>
              </a:p>
            </p:txBody>
          </p:sp>
        </p:grpSp>
        <p:grpSp>
          <p:nvGrpSpPr>
            <p:cNvPr id="645" name="Oval 107"/>
            <p:cNvGrpSpPr/>
            <p:nvPr/>
          </p:nvGrpSpPr>
          <p:grpSpPr>
            <a:xfrm>
              <a:off x="419099" y="0"/>
              <a:ext cx="411837" cy="576263"/>
              <a:chOff x="0" y="0"/>
              <a:chExt cx="411836" cy="576262"/>
            </a:xfrm>
          </p:grpSpPr>
          <p:sp>
            <p:nvSpPr>
              <p:cNvPr id="643" name="Ovale"/>
              <p:cNvSpPr/>
              <p:nvPr/>
            </p:nvSpPr>
            <p:spPr>
              <a:xfrm>
                <a:off x="0" y="0"/>
                <a:ext cx="395289" cy="576263"/>
              </a:xfrm>
              <a:prstGeom prst="ellipse">
                <a:avLst/>
              </a:prstGeom>
              <a:solidFill>
                <a:srgbClr val="FF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κB"/>
              <p:cNvSpPr txBox="1"/>
              <p:nvPr/>
            </p:nvSpPr>
            <p:spPr>
              <a:xfrm>
                <a:off x="57887" y="99250"/>
                <a:ext cx="353949" cy="37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>
                  <a:defRPr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t>k</a:t>
                </a:r>
                <a:r>
                  <a:rPr>
                    <a:latin typeface="+mj-lt"/>
                    <a:ea typeface="+mj-ea"/>
                    <a:cs typeface="+mj-cs"/>
                    <a:sym typeface="Calibri"/>
                  </a:rPr>
                  <a:t>B</a:t>
                </a:r>
              </a:p>
            </p:txBody>
          </p:sp>
        </p:grpSp>
      </p:grpSp>
      <p:sp>
        <p:nvSpPr>
          <p:cNvPr id="647" name="Text Box 110"/>
          <p:cNvSpPr txBox="1"/>
          <p:nvPr/>
        </p:nvSpPr>
        <p:spPr>
          <a:xfrm>
            <a:off x="5565775" y="4659312"/>
            <a:ext cx="2189164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Uninhibited NFkB translocates to the nucleus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Class="entr" nodeType="afterEffect" presetID="10" grpId="8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4" grpId="4"/>
      <p:bldP build="whole" bldLvl="1" animBg="1" rev="0" advAuto="0" spid="608" grpId="1"/>
      <p:bldP build="whole" bldLvl="1" animBg="1" rev="0" advAuto="0" spid="622" grpId="2"/>
      <p:bldP build="whole" bldLvl="1" animBg="1" rev="0" advAuto="0" spid="639" grpId="8"/>
      <p:bldP build="whole" bldLvl="1" animBg="1" rev="0" advAuto="0" spid="638" grpId="6"/>
      <p:bldP build="whole" bldLvl="1" animBg="1" rev="0" advAuto="0" spid="646" grpId="7"/>
      <p:bldP build="whole" bldLvl="1" animBg="1" rev="0" advAuto="0" spid="647" grpId="9"/>
      <p:bldP build="whole" bldLvl="1" animBg="1" rev="0" advAuto="0" spid="635" grpId="5"/>
      <p:bldP build="whole" bldLvl="1" animBg="1" rev="0" advAuto="0" spid="603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ext Box 4"/>
          <p:cNvSpPr txBox="1"/>
          <p:nvPr/>
        </p:nvSpPr>
        <p:spPr>
          <a:xfrm>
            <a:off x="1868488" y="471487"/>
            <a:ext cx="4096827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>
                <a:solidFill>
                  <a:srgbClr val="CC0000"/>
                </a:solidFill>
              </a:defRPr>
            </a:lvl1pPr>
          </a:lstStyle>
          <a:p>
            <a:pPr/>
            <a:r>
              <a:t>NF-kB responsive elements</a:t>
            </a:r>
          </a:p>
        </p:txBody>
      </p:sp>
      <p:sp>
        <p:nvSpPr>
          <p:cNvPr id="650" name="Rectangle 6"/>
          <p:cNvSpPr/>
          <p:nvPr/>
        </p:nvSpPr>
        <p:spPr>
          <a:xfrm>
            <a:off x="1282700" y="2566988"/>
            <a:ext cx="4305300" cy="599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t>GGGCTGGG </a:t>
            </a:r>
          </a:p>
          <a:p>
            <a:pPr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t>CCCGACCCGACTCGACYCGACTCGACYCGA </a:t>
            </a:r>
          </a:p>
        </p:txBody>
      </p:sp>
      <p:sp>
        <p:nvSpPr>
          <p:cNvPr id="651" name="Rectangle 7"/>
          <p:cNvSpPr/>
          <p:nvPr/>
        </p:nvSpPr>
        <p:spPr>
          <a:xfrm>
            <a:off x="3302000" y="3290887"/>
            <a:ext cx="4483100" cy="599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t>TGAGCTGRGCTGAGCTGRGCTGAGCTRARNT</a:t>
            </a:r>
          </a:p>
          <a:p>
            <a:pPr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       TCGAYTYNA</a:t>
            </a:r>
          </a:p>
        </p:txBody>
      </p:sp>
      <p:sp>
        <p:nvSpPr>
          <p:cNvPr id="652" name="Rectangle 8"/>
          <p:cNvSpPr/>
          <p:nvPr/>
        </p:nvSpPr>
        <p:spPr>
          <a:xfrm>
            <a:off x="1295400" y="1512887"/>
            <a:ext cx="6489700" cy="599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t>GGGCTGGG</a:t>
            </a:r>
            <a:r>
              <a:rPr>
                <a:solidFill>
                  <a:srgbClr val="FFFFFF"/>
                </a:solidFill>
              </a:rPr>
              <a:t>       </a:t>
            </a:r>
            <a:r>
              <a:t>TGAGCTGRGCTGAGCTGRGCTGAGCTRARNT</a:t>
            </a:r>
          </a:p>
          <a:p>
            <a:pPr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t>CCCGACCCGACTCGACYCGACTCGACYCGA</a:t>
            </a:r>
            <a:r>
              <a:rPr>
                <a:solidFill>
                  <a:srgbClr val="FFFFFF"/>
                </a:solidFill>
              </a:rPr>
              <a:t>       </a:t>
            </a:r>
            <a:r>
              <a:t>TCGAYTYNA</a:t>
            </a:r>
          </a:p>
        </p:txBody>
      </p:sp>
      <p:grpSp>
        <p:nvGrpSpPr>
          <p:cNvPr id="655" name="Group 14"/>
          <p:cNvGrpSpPr/>
          <p:nvPr/>
        </p:nvGrpSpPr>
        <p:grpSpPr>
          <a:xfrm>
            <a:off x="1266824" y="3414712"/>
            <a:ext cx="5138278" cy="489904"/>
            <a:chOff x="0" y="0"/>
            <a:chExt cx="5138276" cy="489902"/>
          </a:xfrm>
        </p:grpSpPr>
        <p:sp>
          <p:nvSpPr>
            <p:cNvPr id="653" name="Text Box 10"/>
            <p:cNvSpPr txBox="1"/>
            <p:nvPr/>
          </p:nvSpPr>
          <p:spPr>
            <a:xfrm>
              <a:off x="0" y="0"/>
              <a:ext cx="1884720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End fill-in reactions</a:t>
              </a:r>
            </a:p>
          </p:txBody>
        </p:sp>
        <p:sp>
          <p:nvSpPr>
            <p:cNvPr id="654" name="Rectangle 11"/>
            <p:cNvSpPr txBox="1"/>
            <p:nvPr/>
          </p:nvSpPr>
          <p:spPr>
            <a:xfrm>
              <a:off x="2016125" y="144462"/>
              <a:ext cx="3122152" cy="34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solidFill>
                    <a:srgbClr val="FF0000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ACTCGACYCGACTCGACYCGAC</a:t>
              </a:r>
            </a:p>
          </p:txBody>
        </p:sp>
      </p:grpSp>
      <p:grpSp>
        <p:nvGrpSpPr>
          <p:cNvPr id="658" name="Group 13"/>
          <p:cNvGrpSpPr/>
          <p:nvPr/>
        </p:nvGrpSpPr>
        <p:grpSpPr>
          <a:xfrm>
            <a:off x="2476500" y="2703513"/>
            <a:ext cx="3048000" cy="496887"/>
            <a:chOff x="0" y="0"/>
            <a:chExt cx="3048000" cy="496886"/>
          </a:xfrm>
        </p:grpSpPr>
        <p:sp>
          <p:nvSpPr>
            <p:cNvPr id="656" name="Rectangle 9"/>
            <p:cNvSpPr/>
            <p:nvPr/>
          </p:nvSpPr>
          <p:spPr>
            <a:xfrm>
              <a:off x="0" y="166687"/>
              <a:ext cx="3048000" cy="330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7" name="Text Box 12"/>
            <p:cNvSpPr txBox="1"/>
            <p:nvPr/>
          </p:nvSpPr>
          <p:spPr>
            <a:xfrm>
              <a:off x="53975" y="-1"/>
              <a:ext cx="1967543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Exonuclease activity</a:t>
              </a:r>
            </a:p>
          </p:txBody>
        </p:sp>
      </p:grpSp>
      <p:grpSp>
        <p:nvGrpSpPr>
          <p:cNvPr id="704" name="Group 56"/>
          <p:cNvGrpSpPr/>
          <p:nvPr/>
        </p:nvGrpSpPr>
        <p:grpSpPr>
          <a:xfrm>
            <a:off x="279400" y="3784600"/>
            <a:ext cx="8664576" cy="2202617"/>
            <a:chOff x="0" y="0"/>
            <a:chExt cx="8664575" cy="2202616"/>
          </a:xfrm>
        </p:grpSpPr>
        <p:sp>
          <p:nvSpPr>
            <p:cNvPr id="659" name="Line 28"/>
            <p:cNvSpPr/>
            <p:nvPr/>
          </p:nvSpPr>
          <p:spPr>
            <a:xfrm>
              <a:off x="142875" y="1727200"/>
              <a:ext cx="8521701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662" name="Rectangle 29"/>
            <p:cNvGrpSpPr/>
            <p:nvPr/>
          </p:nvGrpSpPr>
          <p:grpSpPr>
            <a:xfrm>
              <a:off x="7880349" y="1498600"/>
              <a:ext cx="515939" cy="457200"/>
              <a:chOff x="0" y="0"/>
              <a:chExt cx="515937" cy="457200"/>
            </a:xfrm>
          </p:grpSpPr>
          <p:sp>
            <p:nvSpPr>
              <p:cNvPr id="660" name="Rettangolo"/>
              <p:cNvSpPr/>
              <p:nvPr/>
            </p:nvSpPr>
            <p:spPr>
              <a:xfrm>
                <a:off x="-1" y="0"/>
                <a:ext cx="515939" cy="457200"/>
              </a:xfrm>
              <a:prstGeom prst="rect">
                <a:avLst/>
              </a:prstGeom>
              <a:solidFill>
                <a:srgbClr val="D6009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Cα2"/>
              <p:cNvSpPr txBox="1"/>
              <p:nvPr/>
            </p:nvSpPr>
            <p:spPr>
              <a:xfrm>
                <a:off x="-1" y="39719"/>
                <a:ext cx="486109" cy="37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t>C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a</a:t>
                </a:r>
                <a:r>
                  <a:t>2</a:t>
                </a:r>
              </a:p>
            </p:txBody>
          </p:sp>
        </p:grpSp>
        <p:grpSp>
          <p:nvGrpSpPr>
            <p:cNvPr id="665" name="Rectangle 30"/>
            <p:cNvGrpSpPr/>
            <p:nvPr/>
          </p:nvGrpSpPr>
          <p:grpSpPr>
            <a:xfrm>
              <a:off x="6942137" y="1498600"/>
              <a:ext cx="515938" cy="457200"/>
              <a:chOff x="0" y="0"/>
              <a:chExt cx="515937" cy="457200"/>
            </a:xfrm>
          </p:grpSpPr>
          <p:sp>
            <p:nvSpPr>
              <p:cNvPr id="663" name="Rettangolo"/>
              <p:cNvSpPr/>
              <p:nvPr/>
            </p:nvSpPr>
            <p:spPr>
              <a:xfrm>
                <a:off x="-1" y="0"/>
                <a:ext cx="515939" cy="45720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Cε"/>
              <p:cNvSpPr txBox="1"/>
              <p:nvPr/>
            </p:nvSpPr>
            <p:spPr>
              <a:xfrm>
                <a:off x="-1" y="39719"/>
                <a:ext cx="326379" cy="37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/>
                <a:r>
                  <a:t>C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e</a:t>
                </a:r>
              </a:p>
            </p:txBody>
          </p:sp>
        </p:grpSp>
        <p:grpSp>
          <p:nvGrpSpPr>
            <p:cNvPr id="668" name="Rectangle 31"/>
            <p:cNvGrpSpPr/>
            <p:nvPr/>
          </p:nvGrpSpPr>
          <p:grpSpPr>
            <a:xfrm>
              <a:off x="6005512" y="1498600"/>
              <a:ext cx="515938" cy="457200"/>
              <a:chOff x="0" y="0"/>
              <a:chExt cx="515937" cy="457200"/>
            </a:xfrm>
          </p:grpSpPr>
          <p:sp>
            <p:nvSpPr>
              <p:cNvPr id="666" name="Rettangolo"/>
              <p:cNvSpPr/>
              <p:nvPr/>
            </p:nvSpPr>
            <p:spPr>
              <a:xfrm>
                <a:off x="-1" y="0"/>
                <a:ext cx="515939" cy="457200"/>
              </a:xfrm>
              <a:prstGeom prst="rect">
                <a:avLst/>
              </a:prstGeom>
              <a:solidFill>
                <a:srgbClr val="00FF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Cγ4"/>
              <p:cNvSpPr txBox="1"/>
              <p:nvPr/>
            </p:nvSpPr>
            <p:spPr>
              <a:xfrm>
                <a:off x="-1" y="39719"/>
                <a:ext cx="435879" cy="37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/>
                <a:r>
                  <a:t>C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g</a:t>
                </a:r>
                <a:r>
                  <a:t>4</a:t>
                </a:r>
              </a:p>
            </p:txBody>
          </p:sp>
        </p:grpSp>
        <p:grpSp>
          <p:nvGrpSpPr>
            <p:cNvPr id="671" name="Rectangle 32"/>
            <p:cNvGrpSpPr/>
            <p:nvPr/>
          </p:nvGrpSpPr>
          <p:grpSpPr>
            <a:xfrm>
              <a:off x="5067299" y="1498600"/>
              <a:ext cx="515939" cy="457200"/>
              <a:chOff x="0" y="0"/>
              <a:chExt cx="515937" cy="457200"/>
            </a:xfrm>
          </p:grpSpPr>
          <p:sp>
            <p:nvSpPr>
              <p:cNvPr id="669" name="Rettangolo"/>
              <p:cNvSpPr/>
              <p:nvPr/>
            </p:nvSpPr>
            <p:spPr>
              <a:xfrm>
                <a:off x="-1" y="0"/>
                <a:ext cx="515939" cy="457200"/>
              </a:xfrm>
              <a:prstGeom prst="rect">
                <a:avLst/>
              </a:prstGeom>
              <a:solidFill>
                <a:srgbClr val="00FF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Cγ2"/>
              <p:cNvSpPr txBox="1"/>
              <p:nvPr/>
            </p:nvSpPr>
            <p:spPr>
              <a:xfrm>
                <a:off x="-1" y="39719"/>
                <a:ext cx="435879" cy="37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/>
                <a:r>
                  <a:t>C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g</a:t>
                </a:r>
                <a:r>
                  <a:t>2</a:t>
                </a:r>
              </a:p>
            </p:txBody>
          </p:sp>
        </p:grpSp>
        <p:grpSp>
          <p:nvGrpSpPr>
            <p:cNvPr id="674" name="Rectangle 33"/>
            <p:cNvGrpSpPr/>
            <p:nvPr/>
          </p:nvGrpSpPr>
          <p:grpSpPr>
            <a:xfrm>
              <a:off x="4130674" y="1498600"/>
              <a:ext cx="515939" cy="457200"/>
              <a:chOff x="0" y="0"/>
              <a:chExt cx="515937" cy="457200"/>
            </a:xfrm>
          </p:grpSpPr>
          <p:sp>
            <p:nvSpPr>
              <p:cNvPr id="672" name="Rettangolo"/>
              <p:cNvSpPr/>
              <p:nvPr/>
            </p:nvSpPr>
            <p:spPr>
              <a:xfrm>
                <a:off x="-1" y="0"/>
                <a:ext cx="515939" cy="457200"/>
              </a:xfrm>
              <a:prstGeom prst="rect">
                <a:avLst/>
              </a:prstGeom>
              <a:solidFill>
                <a:srgbClr val="D6009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Cα1"/>
              <p:cNvSpPr txBox="1"/>
              <p:nvPr/>
            </p:nvSpPr>
            <p:spPr>
              <a:xfrm>
                <a:off x="-1" y="39719"/>
                <a:ext cx="486109" cy="37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t>C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a</a:t>
                </a:r>
                <a:r>
                  <a:t>1</a:t>
                </a:r>
              </a:p>
            </p:txBody>
          </p:sp>
        </p:grpSp>
        <p:grpSp>
          <p:nvGrpSpPr>
            <p:cNvPr id="677" name="Rectangle 34"/>
            <p:cNvGrpSpPr/>
            <p:nvPr/>
          </p:nvGrpSpPr>
          <p:grpSpPr>
            <a:xfrm>
              <a:off x="3194049" y="1498600"/>
              <a:ext cx="515939" cy="457200"/>
              <a:chOff x="0" y="0"/>
              <a:chExt cx="515937" cy="457200"/>
            </a:xfrm>
          </p:grpSpPr>
          <p:sp>
            <p:nvSpPr>
              <p:cNvPr id="675" name="Rettangolo"/>
              <p:cNvSpPr/>
              <p:nvPr/>
            </p:nvSpPr>
            <p:spPr>
              <a:xfrm>
                <a:off x="-1" y="0"/>
                <a:ext cx="515939" cy="457200"/>
              </a:xfrm>
              <a:prstGeom prst="rect">
                <a:avLst/>
              </a:prstGeom>
              <a:solidFill>
                <a:srgbClr val="00FF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Cγ1"/>
              <p:cNvSpPr txBox="1"/>
              <p:nvPr/>
            </p:nvSpPr>
            <p:spPr>
              <a:xfrm>
                <a:off x="-1" y="39719"/>
                <a:ext cx="435879" cy="37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/>
                <a:r>
                  <a:t>C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g</a:t>
                </a:r>
                <a:r>
                  <a:t>1</a:t>
                </a:r>
              </a:p>
            </p:txBody>
          </p:sp>
        </p:grpSp>
        <p:grpSp>
          <p:nvGrpSpPr>
            <p:cNvPr id="680" name="Rectangle 35"/>
            <p:cNvGrpSpPr/>
            <p:nvPr/>
          </p:nvGrpSpPr>
          <p:grpSpPr>
            <a:xfrm>
              <a:off x="2255837" y="1498600"/>
              <a:ext cx="515938" cy="457200"/>
              <a:chOff x="0" y="0"/>
              <a:chExt cx="515937" cy="457200"/>
            </a:xfrm>
          </p:grpSpPr>
          <p:sp>
            <p:nvSpPr>
              <p:cNvPr id="678" name="Rettangolo"/>
              <p:cNvSpPr/>
              <p:nvPr/>
            </p:nvSpPr>
            <p:spPr>
              <a:xfrm>
                <a:off x="-1" y="0"/>
                <a:ext cx="515939" cy="457200"/>
              </a:xfrm>
              <a:prstGeom prst="rect">
                <a:avLst/>
              </a:prstGeom>
              <a:solidFill>
                <a:srgbClr val="00FF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Cγ3"/>
              <p:cNvSpPr txBox="1"/>
              <p:nvPr/>
            </p:nvSpPr>
            <p:spPr>
              <a:xfrm>
                <a:off x="-1" y="39719"/>
                <a:ext cx="435879" cy="37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/>
                <a:r>
                  <a:t>C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g</a:t>
                </a:r>
                <a:r>
                  <a:t>3</a:t>
                </a:r>
              </a:p>
            </p:txBody>
          </p:sp>
        </p:grpSp>
        <p:grpSp>
          <p:nvGrpSpPr>
            <p:cNvPr id="683" name="Rectangle 36"/>
            <p:cNvGrpSpPr/>
            <p:nvPr/>
          </p:nvGrpSpPr>
          <p:grpSpPr>
            <a:xfrm>
              <a:off x="1319212" y="1498600"/>
              <a:ext cx="515938" cy="457200"/>
              <a:chOff x="0" y="0"/>
              <a:chExt cx="515937" cy="457200"/>
            </a:xfrm>
          </p:grpSpPr>
          <p:sp>
            <p:nvSpPr>
              <p:cNvPr id="681" name="Rettangolo"/>
              <p:cNvSpPr/>
              <p:nvPr/>
            </p:nvSpPr>
            <p:spPr>
              <a:xfrm>
                <a:off x="-1" y="0"/>
                <a:ext cx="515939" cy="457200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Cδ"/>
              <p:cNvSpPr txBox="1"/>
              <p:nvPr/>
            </p:nvSpPr>
            <p:spPr>
              <a:xfrm>
                <a:off x="-1" y="39719"/>
                <a:ext cx="338992" cy="37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/>
                <a:r>
                  <a:t>C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d</a:t>
                </a:r>
              </a:p>
            </p:txBody>
          </p:sp>
        </p:grpSp>
        <p:grpSp>
          <p:nvGrpSpPr>
            <p:cNvPr id="686" name="Rectangle 37"/>
            <p:cNvGrpSpPr/>
            <p:nvPr/>
          </p:nvGrpSpPr>
          <p:grpSpPr>
            <a:xfrm>
              <a:off x="382587" y="1498600"/>
              <a:ext cx="515938" cy="457200"/>
              <a:chOff x="0" y="0"/>
              <a:chExt cx="515937" cy="457200"/>
            </a:xfrm>
          </p:grpSpPr>
          <p:sp>
            <p:nvSpPr>
              <p:cNvPr id="684" name="Rettangolo"/>
              <p:cNvSpPr/>
              <p:nvPr/>
            </p:nvSpPr>
            <p:spPr>
              <a:xfrm>
                <a:off x="-1" y="0"/>
                <a:ext cx="515939" cy="457200"/>
              </a:xfrm>
              <a:prstGeom prst="rect">
                <a:avLst/>
              </a:prstGeom>
              <a:solidFill>
                <a:schemeClr val="accent2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Cμ"/>
              <p:cNvSpPr txBox="1"/>
              <p:nvPr/>
            </p:nvSpPr>
            <p:spPr>
              <a:xfrm>
                <a:off x="-1" y="39719"/>
                <a:ext cx="357745" cy="37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t>C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m</a:t>
                </a:r>
              </a:p>
            </p:txBody>
          </p:sp>
        </p:grpSp>
        <p:sp>
          <p:nvSpPr>
            <p:cNvPr id="687" name="Rectangle 39"/>
            <p:cNvSpPr/>
            <p:nvPr/>
          </p:nvSpPr>
          <p:spPr>
            <a:xfrm>
              <a:off x="117475" y="1625600"/>
              <a:ext cx="228601" cy="203200"/>
            </a:xfrm>
            <a:prstGeom prst="rect">
              <a:avLst/>
            </a:prstGeom>
            <a:solidFill>
              <a:schemeClr val="accent2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8" name="Rectangle 40"/>
            <p:cNvSpPr/>
            <p:nvPr/>
          </p:nvSpPr>
          <p:spPr>
            <a:xfrm>
              <a:off x="1895475" y="1625600"/>
              <a:ext cx="228600" cy="203200"/>
            </a:xfrm>
            <a:prstGeom prst="rect">
              <a:avLst/>
            </a:prstGeom>
            <a:solidFill>
              <a:srgbClr val="00FF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9" name="Rectangle 41"/>
            <p:cNvSpPr/>
            <p:nvPr/>
          </p:nvSpPr>
          <p:spPr>
            <a:xfrm>
              <a:off x="2873375" y="1625600"/>
              <a:ext cx="228600" cy="203200"/>
            </a:xfrm>
            <a:prstGeom prst="rect">
              <a:avLst/>
            </a:prstGeom>
            <a:solidFill>
              <a:srgbClr val="00FF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0" name="Rectangle 42"/>
            <p:cNvSpPr/>
            <p:nvPr/>
          </p:nvSpPr>
          <p:spPr>
            <a:xfrm>
              <a:off x="3800475" y="1625600"/>
              <a:ext cx="228600" cy="203200"/>
            </a:xfrm>
            <a:prstGeom prst="rect">
              <a:avLst/>
            </a:prstGeom>
            <a:solidFill>
              <a:srgbClr val="D60093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1" name="Rectangle 43"/>
            <p:cNvSpPr/>
            <p:nvPr/>
          </p:nvSpPr>
          <p:spPr>
            <a:xfrm>
              <a:off x="4778375" y="1625600"/>
              <a:ext cx="228600" cy="203200"/>
            </a:xfrm>
            <a:prstGeom prst="rect">
              <a:avLst/>
            </a:prstGeom>
            <a:solidFill>
              <a:srgbClr val="00FF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2" name="Rectangle 44"/>
            <p:cNvSpPr/>
            <p:nvPr/>
          </p:nvSpPr>
          <p:spPr>
            <a:xfrm>
              <a:off x="5680075" y="1625600"/>
              <a:ext cx="228600" cy="203200"/>
            </a:xfrm>
            <a:prstGeom prst="rect">
              <a:avLst/>
            </a:prstGeom>
            <a:solidFill>
              <a:srgbClr val="00FF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3" name="Rectangle 45"/>
            <p:cNvSpPr/>
            <p:nvPr/>
          </p:nvSpPr>
          <p:spPr>
            <a:xfrm>
              <a:off x="6632575" y="1625600"/>
              <a:ext cx="228600" cy="203200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4" name="Rectangle 46"/>
            <p:cNvSpPr/>
            <p:nvPr/>
          </p:nvSpPr>
          <p:spPr>
            <a:xfrm>
              <a:off x="7559675" y="1625600"/>
              <a:ext cx="228600" cy="203200"/>
            </a:xfrm>
            <a:prstGeom prst="rect">
              <a:avLst/>
            </a:prstGeom>
            <a:solidFill>
              <a:srgbClr val="D60093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5" name="Rectangle 47"/>
            <p:cNvSpPr txBox="1"/>
            <p:nvPr/>
          </p:nvSpPr>
          <p:spPr>
            <a:xfrm>
              <a:off x="1792287" y="1863725"/>
              <a:ext cx="386716" cy="338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1600"/>
              </a:pPr>
              <a:r>
                <a:t>S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g</a:t>
              </a:r>
              <a:r>
                <a:t>3</a:t>
              </a:r>
            </a:p>
          </p:txBody>
        </p:sp>
        <p:sp>
          <p:nvSpPr>
            <p:cNvPr id="696" name="Rectangle 48"/>
            <p:cNvSpPr txBox="1"/>
            <p:nvPr/>
          </p:nvSpPr>
          <p:spPr>
            <a:xfrm>
              <a:off x="2732087" y="1863725"/>
              <a:ext cx="386716" cy="338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1600"/>
              </a:pPr>
              <a:r>
                <a:t>S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g</a:t>
              </a:r>
              <a:r>
                <a:t>1</a:t>
              </a:r>
            </a:p>
          </p:txBody>
        </p:sp>
        <p:sp>
          <p:nvSpPr>
            <p:cNvPr id="697" name="Rectangle 49"/>
            <p:cNvSpPr txBox="1"/>
            <p:nvPr/>
          </p:nvSpPr>
          <p:spPr>
            <a:xfrm>
              <a:off x="3643312" y="1863725"/>
              <a:ext cx="431364" cy="338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1600"/>
              </a:pPr>
              <a:r>
                <a:t>S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a</a:t>
              </a:r>
              <a:r>
                <a:t>1</a:t>
              </a:r>
            </a:p>
          </p:txBody>
        </p:sp>
        <p:sp>
          <p:nvSpPr>
            <p:cNvPr id="698" name="Rectangle 50"/>
            <p:cNvSpPr txBox="1"/>
            <p:nvPr/>
          </p:nvSpPr>
          <p:spPr>
            <a:xfrm>
              <a:off x="4637087" y="1863725"/>
              <a:ext cx="386716" cy="338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1600"/>
              </a:pPr>
              <a:r>
                <a:t>S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g</a:t>
              </a:r>
              <a:r>
                <a:t>2</a:t>
              </a:r>
            </a:p>
          </p:txBody>
        </p:sp>
        <p:sp>
          <p:nvSpPr>
            <p:cNvPr id="699" name="Rectangle 51"/>
            <p:cNvSpPr txBox="1"/>
            <p:nvPr/>
          </p:nvSpPr>
          <p:spPr>
            <a:xfrm>
              <a:off x="5576887" y="1863725"/>
              <a:ext cx="386716" cy="338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1600"/>
              </a:pPr>
              <a:r>
                <a:t>S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g</a:t>
              </a:r>
              <a:r>
                <a:t>4</a:t>
              </a:r>
            </a:p>
          </p:txBody>
        </p:sp>
        <p:sp>
          <p:nvSpPr>
            <p:cNvPr id="700" name="Rectangle 52"/>
            <p:cNvSpPr txBox="1"/>
            <p:nvPr/>
          </p:nvSpPr>
          <p:spPr>
            <a:xfrm>
              <a:off x="6519862" y="1863725"/>
              <a:ext cx="289382" cy="338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1600"/>
              </a:pPr>
              <a:r>
                <a:t>S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e</a:t>
              </a:r>
            </a:p>
          </p:txBody>
        </p:sp>
        <p:sp>
          <p:nvSpPr>
            <p:cNvPr id="701" name="Rectangle 53"/>
            <p:cNvSpPr txBox="1"/>
            <p:nvPr/>
          </p:nvSpPr>
          <p:spPr>
            <a:xfrm>
              <a:off x="7415212" y="1863725"/>
              <a:ext cx="431364" cy="338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1600"/>
              </a:pPr>
              <a:r>
                <a:t>S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a</a:t>
              </a:r>
              <a:r>
                <a:t>2</a:t>
              </a:r>
            </a:p>
          </p:txBody>
        </p:sp>
        <p:sp>
          <p:nvSpPr>
            <p:cNvPr id="702" name="Rectangle 54"/>
            <p:cNvSpPr txBox="1"/>
            <p:nvPr/>
          </p:nvSpPr>
          <p:spPr>
            <a:xfrm>
              <a:off x="0" y="1831975"/>
              <a:ext cx="317262" cy="338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1600"/>
              </a:pPr>
              <a:r>
                <a:t>S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m</a:t>
              </a:r>
            </a:p>
          </p:txBody>
        </p:sp>
        <p:sp>
          <p:nvSpPr>
            <p:cNvPr id="703" name="Freeform 55"/>
            <p:cNvSpPr/>
            <p:nvPr/>
          </p:nvSpPr>
          <p:spPr>
            <a:xfrm>
              <a:off x="2386887" y="0"/>
              <a:ext cx="4267914" cy="1460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2434" y="0"/>
                  </a:moveTo>
                  <a:cubicBezTo>
                    <a:pt x="626" y="1299"/>
                    <a:pt x="-1181" y="2616"/>
                    <a:pt x="1000" y="3780"/>
                  </a:cubicBezTo>
                  <a:cubicBezTo>
                    <a:pt x="3181" y="4944"/>
                    <a:pt x="12285" y="4050"/>
                    <a:pt x="15519" y="7020"/>
                  </a:cubicBezTo>
                  <a:cubicBezTo>
                    <a:pt x="18753" y="9990"/>
                    <a:pt x="19582" y="15795"/>
                    <a:pt x="20419" y="21600"/>
                  </a:cubicBezTo>
                </a:path>
              </a:pathLst>
            </a:custGeom>
            <a:noFill/>
            <a:ln w="38100" cap="flat">
              <a:solidFill>
                <a:srgbClr val="000066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" name="Group 102"/>
          <p:cNvGraphicFramePr/>
          <p:nvPr/>
        </p:nvGraphicFramePr>
        <p:xfrm>
          <a:off x="1447800" y="381000"/>
          <a:ext cx="6324600" cy="621347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914400"/>
                <a:gridCol w="990600"/>
                <a:gridCol w="1524000"/>
                <a:gridCol w="1371600"/>
                <a:gridCol w="1524000"/>
              </a:tblGrid>
              <a:tr h="731572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isotiopo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Sottotipo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Concentrazione nel siero (mg/ml)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Emivita nel siero (giorni)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Forma secreta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8000"/>
                    </a:solidFill>
                  </a:tcPr>
                </a:tc>
              </a:tr>
              <a:tr h="1072973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IgA</a:t>
                      </a:r>
                    </a:p>
                    <a:p>
                      <a:pPr algn="ctr" defTabSz="914400">
                        <a:spcBef>
                          <a:spcPts val="4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  <a:p>
                      <a:pPr algn="ctr" defTabSz="914400">
                        <a:spcBef>
                          <a:spcPts val="4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1,2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3,5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7791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IgD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72973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IgE</a:t>
                      </a:r>
                    </a:p>
                    <a:p>
                      <a:pPr algn="ctr" defTabSz="914400">
                        <a:spcBef>
                          <a:spcPts val="4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  <a:p>
                      <a:pPr algn="ctr" defTabSz="914400">
                        <a:spcBef>
                          <a:spcPts val="4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0,05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72973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IgG</a:t>
                      </a:r>
                    </a:p>
                    <a:p>
                      <a:pPr algn="ctr" defTabSz="914400">
                        <a:spcBef>
                          <a:spcPts val="4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  <a:p>
                      <a:pPr algn="ctr" defTabSz="914400">
                        <a:spcBef>
                          <a:spcPts val="4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1-4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13,5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585073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IgM</a:t>
                      </a:r>
                    </a:p>
                    <a:p>
                      <a:pPr algn="ctr" defTabSz="914400">
                        <a:spcBef>
                          <a:spcPts val="4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  <a:p>
                      <a:pPr algn="ctr" defTabSz="914400">
                        <a:spcBef>
                          <a:spcPts val="4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  <a:p>
                      <a:pPr algn="ctr" defTabSz="914400">
                        <a:spcBef>
                          <a:spcPts val="4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  <a:p>
                      <a:pPr algn="ctr" defTabSz="914400">
                        <a:spcBef>
                          <a:spcPts val="400"/>
                        </a:spcBef>
                        <a:defRPr b="1"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1,5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07" name="Picture 79" descr="Picture 7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0800" y="1143000"/>
            <a:ext cx="1193800" cy="992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Picture 90" descr="Picture 9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6500" y="2895600"/>
            <a:ext cx="1333500" cy="88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Picture 93" descr="Picture 9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0800" y="3962400"/>
            <a:ext cx="1238250" cy="785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Picture 94" descr="Picture 9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24600" y="5106987"/>
            <a:ext cx="1358900" cy="1293813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Rettangolo 1"/>
          <p:cNvSpPr/>
          <p:nvPr/>
        </p:nvSpPr>
        <p:spPr>
          <a:xfrm>
            <a:off x="1086342" y="2757908"/>
            <a:ext cx="6977058" cy="1250565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3" name="Group 79"/>
          <p:cNvGraphicFramePr/>
          <p:nvPr/>
        </p:nvGraphicFramePr>
        <p:xfrm>
          <a:off x="533400" y="581025"/>
          <a:ext cx="8077200" cy="548481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828800"/>
                <a:gridCol w="2209800"/>
                <a:gridCol w="2019300"/>
                <a:gridCol w="2019300"/>
              </a:tblGrid>
              <a:tr h="48772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FcR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Affinity for immunoglobulin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Cell Distribution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8000"/>
                    </a:solidFill>
                  </a:tcPr>
                </a:tc>
              </a:tr>
              <a:tr h="685856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b="1"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Fc</a:t>
                      </a:r>
                      <a:r>
                        <a:rPr b="0"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γ</a:t>
                      </a:r>
                      <a:r>
                        <a:t>RI (CD64)	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High (Kd </a:t>
                      </a:r>
                      <a:r>
                        <a:rPr>
                          <a:latin typeface="Apple Symbols"/>
                          <a:ea typeface="Apple Symbols"/>
                          <a:cs typeface="Apple Symbols"/>
                          <a:sym typeface="Apple Symbols"/>
                        </a:rPr>
                        <a:t>∼</a:t>
                      </a:r>
                      <a:r>
                        <a:t> 10</a:t>
                      </a:r>
                      <a:r>
                        <a:rPr baseline="30000"/>
                        <a:t>-9</a:t>
                      </a:r>
                      <a:r>
                        <a:t> M)</a:t>
                      </a:r>
                    </a:p>
                    <a:p>
                      <a:pPr algn="l" defTabSz="914400">
                        <a:spcBef>
                          <a:spcPts val="300"/>
                        </a:spcBef>
                        <a:def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binds IgG1 and IgG3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Macrophages, neutrophils; also eosinophils	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Phagocytosis, activation of phagocytes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85856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b="1"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Fc</a:t>
                      </a:r>
                      <a:r>
                        <a:rPr b="0"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γ</a:t>
                      </a:r>
                      <a:r>
                        <a:t>RIIA (CD32)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Low (Kd &gt; 10</a:t>
                      </a:r>
                      <a:r>
                        <a:rPr baseline="30000"/>
                        <a:t>-7</a:t>
                      </a:r>
                      <a:r>
                        <a:t> M)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Macrophages, neutrophils; eosinophils, platelets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Phagocytosis; cell activation (inefficient)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85856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b="1"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Fc</a:t>
                      </a:r>
                      <a:r>
                        <a:rPr b="0"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γ</a:t>
                      </a:r>
                      <a:r>
                        <a:t>RIIB (CD32)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Low (Kd &gt; 10</a:t>
                      </a:r>
                      <a:r>
                        <a:rPr baseline="30000"/>
                        <a:t>-7</a:t>
                      </a:r>
                      <a:r>
                        <a:t> M)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 lymphocytes, dendritic cells, macrophages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Feedback inhibition of B cells, macrophages, dendritic cells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85856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b="1"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Fc</a:t>
                      </a:r>
                      <a:r>
                        <a:rPr b="0"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γ</a:t>
                      </a:r>
                      <a:r>
                        <a:t>RIIIA (CD16)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Low (Kd &gt; 10</a:t>
                      </a:r>
                      <a:r>
                        <a:rPr baseline="30000"/>
                        <a:t>-6</a:t>
                      </a:r>
                      <a:r>
                        <a:t> M)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NK cells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Antibody-dependent cell-mediated cytotoxicity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40048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b="1"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Fc</a:t>
                      </a:r>
                      <a:r>
                        <a:rPr b="0"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γ</a:t>
                      </a:r>
                      <a:r>
                        <a:t>RIIIB (CD16)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Low (Kd &gt; 10</a:t>
                      </a:r>
                      <a:r>
                        <a:rPr baseline="30000"/>
                        <a:t>-6</a:t>
                      </a:r>
                      <a:r>
                        <a:t> M)</a:t>
                      </a:r>
                    </a:p>
                    <a:p>
                      <a:pPr algn="l" defTabSz="914400">
                        <a:spcBef>
                          <a:spcPts val="300"/>
                        </a:spcBef>
                        <a:def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GPI-linked protein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Neutrophils, other cells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Phagocytosis (inefficient)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40048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b="1"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Fc</a:t>
                      </a:r>
                      <a:r>
                        <a:rPr b="0"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ε</a:t>
                      </a:r>
                      <a:r>
                        <a:t>RI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High (Kd &gt; 10</a:t>
                      </a:r>
                      <a:r>
                        <a:rPr baseline="30000"/>
                        <a:t>-10</a:t>
                      </a:r>
                      <a:r>
                        <a:t> M)</a:t>
                      </a:r>
                    </a:p>
                    <a:p>
                      <a:pPr algn="l" defTabSz="914400">
                        <a:spcBef>
                          <a:spcPts val="300"/>
                        </a:spcBef>
                        <a:def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binds monomeric IgE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Mast cells, basophils, eosinophils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Cell activation (degranulation)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85856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b="1"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Fc</a:t>
                      </a:r>
                      <a:r>
                        <a:rPr b="0"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ε</a:t>
                      </a:r>
                      <a:r>
                        <a:t>RII (CD23)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Low (Kd &gt; 10</a:t>
                      </a:r>
                      <a:r>
                        <a:rPr baseline="30000"/>
                        <a:t>-7</a:t>
                      </a:r>
                      <a:r>
                        <a:t> M)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 lymphocytes, eosinophils, Langerhans cells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Unknown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8772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b="1"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Fc</a:t>
                      </a:r>
                      <a:r>
                        <a:rPr b="0">
                          <a:latin typeface="ヒラギノ明朝 ProN W6"/>
                          <a:ea typeface="ヒラギノ明朝 ProN W6"/>
                          <a:cs typeface="ヒラギノ明朝 ProN W6"/>
                          <a:sym typeface="ヒラギノ明朝 ProN W6"/>
                        </a:rPr>
                        <a:t>α</a:t>
                      </a:r>
                      <a:r>
                        <a:t>R (CD89)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Low (Kd &gt; 10</a:t>
                      </a:r>
                      <a:r>
                        <a:rPr baseline="30000"/>
                        <a:t>-6</a:t>
                      </a:r>
                      <a:r>
                        <a:t>M)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Neutrophils, eosinophils, monocytes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3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Cell activation?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14" name="Rettangolo 2"/>
          <p:cNvSpPr/>
          <p:nvPr/>
        </p:nvSpPr>
        <p:spPr>
          <a:xfrm>
            <a:off x="397814" y="4894858"/>
            <a:ext cx="8354109" cy="138825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88900"/>
            <a:ext cx="6800850" cy="666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7808" t="64999" r="7022" b="8148"/>
          <a:stretch>
            <a:fillRect/>
          </a:stretch>
        </p:blipFill>
        <p:spPr>
          <a:xfrm>
            <a:off x="-112112" y="721752"/>
            <a:ext cx="9256112" cy="4129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3737" t="1057" r="5432" b="2591"/>
          <a:stretch>
            <a:fillRect/>
          </a:stretch>
        </p:blipFill>
        <p:spPr>
          <a:xfrm>
            <a:off x="1791814" y="1269850"/>
            <a:ext cx="4948656" cy="4689815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Text Box 3"/>
          <p:cNvSpPr txBox="1"/>
          <p:nvPr/>
        </p:nvSpPr>
        <p:spPr>
          <a:xfrm>
            <a:off x="152400" y="333375"/>
            <a:ext cx="8883650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Mast cell (resting condition)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7548" t="10185" r="6761" b="59445"/>
          <a:stretch>
            <a:fillRect/>
          </a:stretch>
        </p:blipFill>
        <p:spPr>
          <a:xfrm>
            <a:off x="-15567" y="901700"/>
            <a:ext cx="9217415" cy="4622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5" name="Group 45"/>
          <p:cNvGraphicFramePr/>
          <p:nvPr/>
        </p:nvGraphicFramePr>
        <p:xfrm>
          <a:off x="381000" y="381000"/>
          <a:ext cx="8382000" cy="581661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73375"/>
                <a:gridCol w="5508625"/>
              </a:tblGrid>
              <a:tr h="677717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Antibody Isotope</a:t>
                      </a:r>
                    </a:p>
                  </a:txBody>
                  <a:tcPr marL="45710" marR="45710" marT="45710" marB="4571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b="1" sz="1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Isotype-specific effector functions</a:t>
                      </a:r>
                    </a:p>
                  </a:txBody>
                  <a:tcPr marL="45710" marR="45710" marT="45710" marB="4571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8000"/>
                    </a:solidFill>
                  </a:tcPr>
                </a:tc>
              </a:tr>
              <a:tr h="2042132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IgG</a:t>
                      </a:r>
                    </a:p>
                  </a:txBody>
                  <a:tcPr marL="45710" marR="45710" marT="45710" marB="4571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- Opsonization of antigens for phagocytosis by macrophages and neutrophils
- Activation of the classical pathway of complement
- Antibody-dependent cell-mediated cytotoxicity mediated by natural killer cells
- Neonatal immunity: transfer of maternal antibody across the placenta and gut
- Feedback inhibition of B cell activation</a:t>
                      </a:r>
                    </a:p>
                  </a:txBody>
                  <a:tcPr marL="45710" marR="45710" marT="45710" marB="4571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76129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IgM</a:t>
                      </a:r>
                    </a:p>
                  </a:txBody>
                  <a:tcPr marL="45710" marR="45710" marT="45710" marB="4571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- Activation of the classical pathway of complement
- Antigen receptor of naive B lymphocytes</a:t>
                      </a:r>
                    </a:p>
                  </a:txBody>
                  <a:tcPr marL="45710" marR="45710" marT="45710" marB="4571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66776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IgA</a:t>
                      </a:r>
                    </a:p>
                  </a:txBody>
                  <a:tcPr marL="45710" marR="45710" marT="45710" marB="4571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- Mucosal immunity: secretion of IgA into the lumens of the gastrointestinal and respiratory tracts
- Activation of complement by the lectin pathway or by the alternative pathway</a:t>
                      </a:r>
                    </a:p>
                  </a:txBody>
                  <a:tcPr marL="45710" marR="45710" marT="45710" marB="4571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77717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IgE</a:t>
                      </a:r>
                    </a:p>
                  </a:txBody>
                  <a:tcPr marL="45710" marR="45710" marT="45710" marB="4571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Mast cell degranulation (immediate hypersensitivity reactions)</a:t>
                      </a:r>
                    </a:p>
                  </a:txBody>
                  <a:tcPr marL="45710" marR="45710" marT="45710" marB="4571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76129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300"/>
                        </a:spcBef>
                        <a:defRPr sz="1800"/>
                      </a:pPr>
                      <a:r>
                        <a:rPr b="1" sz="1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IgD</a:t>
                      </a:r>
                    </a:p>
                  </a:txBody>
                  <a:tcPr marL="45710" marR="45710" marT="45710" marB="45710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300"/>
                        </a:spcBef>
                        <a:defRPr sz="1800"/>
                      </a:pPr>
                      <a:r>
                        <a:rPr sz="1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Antigen receptor of naive B lymphocytes</a:t>
                      </a:r>
                    </a:p>
                  </a:txBody>
                  <a:tcPr marL="45710" marR="45710" marT="45710" marB="45710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26" name="Rettangolo 2"/>
          <p:cNvSpPr/>
          <p:nvPr/>
        </p:nvSpPr>
        <p:spPr>
          <a:xfrm>
            <a:off x="289193" y="5247945"/>
            <a:ext cx="8615734" cy="1101570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5"/>
          <p:cNvGrpSpPr/>
          <p:nvPr/>
        </p:nvGrpSpPr>
        <p:grpSpPr>
          <a:xfrm>
            <a:off x="1036637" y="2060575"/>
            <a:ext cx="3873501" cy="1292225"/>
            <a:chOff x="0" y="0"/>
            <a:chExt cx="3873500" cy="1292225"/>
          </a:xfrm>
        </p:grpSpPr>
        <p:sp>
          <p:nvSpPr>
            <p:cNvPr id="133" name="Rectangle 6"/>
            <p:cNvSpPr/>
            <p:nvPr/>
          </p:nvSpPr>
          <p:spPr>
            <a:xfrm>
              <a:off x="0" y="1050925"/>
              <a:ext cx="3873500" cy="2413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" name="AutoShape 7"/>
            <p:cNvSpPr/>
            <p:nvPr/>
          </p:nvSpPr>
          <p:spPr>
            <a:xfrm>
              <a:off x="103187" y="0"/>
              <a:ext cx="1227138" cy="1214438"/>
            </a:xfrm>
            <a:prstGeom prst="roundRect">
              <a:avLst>
                <a:gd name="adj" fmla="val 16667"/>
              </a:avLst>
            </a:prstGeom>
            <a:solidFill>
              <a:srgbClr val="33CCCC"/>
            </a:solidFill>
            <a:ln w="127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" name="AutoShape 8"/>
            <p:cNvSpPr/>
            <p:nvPr/>
          </p:nvSpPr>
          <p:spPr>
            <a:xfrm>
              <a:off x="1331912" y="0"/>
              <a:ext cx="1227138" cy="1214438"/>
            </a:xfrm>
            <a:prstGeom prst="roundRect">
              <a:avLst>
                <a:gd name="adj" fmla="val 16667"/>
              </a:avLst>
            </a:prstGeom>
            <a:solidFill>
              <a:srgbClr val="33CCCC"/>
            </a:solidFill>
            <a:ln w="127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" name="AutoShape 9"/>
            <p:cNvSpPr/>
            <p:nvPr/>
          </p:nvSpPr>
          <p:spPr>
            <a:xfrm>
              <a:off x="2547937" y="0"/>
              <a:ext cx="1227138" cy="1214438"/>
            </a:xfrm>
            <a:prstGeom prst="roundRect">
              <a:avLst>
                <a:gd name="adj" fmla="val 16667"/>
              </a:avLst>
            </a:prstGeom>
            <a:solidFill>
              <a:srgbClr val="33CCCC"/>
            </a:solidFill>
            <a:ln w="127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" name="Oval 10"/>
            <p:cNvSpPr/>
            <p:nvPr/>
          </p:nvSpPr>
          <p:spPr>
            <a:xfrm>
              <a:off x="2692400" y="365125"/>
              <a:ext cx="889000" cy="774700"/>
            </a:xfrm>
            <a:prstGeom prst="ellipse">
              <a:avLst/>
            </a:prstGeom>
            <a:solidFill>
              <a:srgbClr val="CC0000"/>
            </a:solidFill>
            <a:ln w="127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" name="Oval 11"/>
            <p:cNvSpPr/>
            <p:nvPr/>
          </p:nvSpPr>
          <p:spPr>
            <a:xfrm>
              <a:off x="1600200" y="73025"/>
              <a:ext cx="889000" cy="774700"/>
            </a:xfrm>
            <a:prstGeom prst="ellipse">
              <a:avLst/>
            </a:prstGeom>
            <a:solidFill>
              <a:srgbClr val="CC0000"/>
            </a:solidFill>
            <a:ln w="127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" name="Oval 12"/>
            <p:cNvSpPr/>
            <p:nvPr/>
          </p:nvSpPr>
          <p:spPr>
            <a:xfrm>
              <a:off x="215900" y="276225"/>
              <a:ext cx="889000" cy="774700"/>
            </a:xfrm>
            <a:prstGeom prst="ellipse">
              <a:avLst/>
            </a:prstGeom>
            <a:solidFill>
              <a:srgbClr val="CC0000"/>
            </a:solidFill>
            <a:ln w="127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1" name="AutoShape 18"/>
          <p:cNvSpPr/>
          <p:nvPr/>
        </p:nvSpPr>
        <p:spPr>
          <a:xfrm rot="16421246">
            <a:off x="2258218" y="2791618"/>
            <a:ext cx="673101" cy="557213"/>
          </a:xfrm>
          <a:prstGeom prst="roundRect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66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2" name="AutoShape 19"/>
          <p:cNvSpPr/>
          <p:nvPr/>
        </p:nvSpPr>
        <p:spPr>
          <a:xfrm rot="14993862">
            <a:off x="1928018" y="2216943"/>
            <a:ext cx="673101" cy="500063"/>
          </a:xfrm>
          <a:prstGeom prst="roundRect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66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" name="AutoShape 20"/>
          <p:cNvSpPr/>
          <p:nvPr/>
        </p:nvSpPr>
        <p:spPr>
          <a:xfrm rot="19579785">
            <a:off x="2122488" y="4351337"/>
            <a:ext cx="673101" cy="442913"/>
          </a:xfrm>
          <a:prstGeom prst="roundRect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66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4" name="AutoShape 22"/>
          <p:cNvSpPr/>
          <p:nvPr/>
        </p:nvSpPr>
        <p:spPr>
          <a:xfrm rot="20011609">
            <a:off x="2327275" y="1687513"/>
            <a:ext cx="673100" cy="496888"/>
          </a:xfrm>
          <a:prstGeom prst="roundRect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66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5" name="AutoShape 23"/>
          <p:cNvSpPr/>
          <p:nvPr/>
        </p:nvSpPr>
        <p:spPr>
          <a:xfrm rot="16421246">
            <a:off x="1910557" y="3499644"/>
            <a:ext cx="673101" cy="598488"/>
          </a:xfrm>
          <a:prstGeom prst="roundRect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66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" name="Text Box 24"/>
          <p:cNvSpPr txBox="1"/>
          <p:nvPr/>
        </p:nvSpPr>
        <p:spPr>
          <a:xfrm>
            <a:off x="4900612" y="2224088"/>
            <a:ext cx="32512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Barrier: Skin, gut, lung, eye, nose etc</a:t>
            </a:r>
          </a:p>
        </p:txBody>
      </p:sp>
      <p:sp>
        <p:nvSpPr>
          <p:cNvPr id="147" name="Text Box 25"/>
          <p:cNvSpPr txBox="1"/>
          <p:nvPr/>
        </p:nvSpPr>
        <p:spPr>
          <a:xfrm>
            <a:off x="485774" y="874712"/>
            <a:ext cx="215049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Non self protein from </a:t>
            </a:r>
          </a:p>
          <a:p>
            <a:pPr/>
            <a:r>
              <a:t>allergen or pathogen</a:t>
            </a:r>
          </a:p>
        </p:txBody>
      </p:sp>
      <p:sp>
        <p:nvSpPr>
          <p:cNvPr id="148" name="Text Box 26"/>
          <p:cNvSpPr txBox="1"/>
          <p:nvPr/>
        </p:nvSpPr>
        <p:spPr>
          <a:xfrm>
            <a:off x="188120" y="77787"/>
            <a:ext cx="8394165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 sz="2400">
                <a:solidFill>
                  <a:srgbClr val="CC0000"/>
                </a:solidFill>
              </a:defRPr>
            </a:pPr>
            <a:r>
              <a:t>IgE-mediated immune responses are much like any other immune</a:t>
            </a:r>
          </a:p>
          <a:p>
            <a:pPr>
              <a:defRPr b="1" sz="2400">
                <a:solidFill>
                  <a:srgbClr val="CC0000"/>
                </a:solidFill>
              </a:defRPr>
            </a:pPr>
            <a:r>
              <a:t>response and involves the same regulators</a:t>
            </a:r>
          </a:p>
        </p:txBody>
      </p:sp>
      <p:grpSp>
        <p:nvGrpSpPr>
          <p:cNvPr id="153" name="Group 33"/>
          <p:cNvGrpSpPr/>
          <p:nvPr/>
        </p:nvGrpSpPr>
        <p:grpSpPr>
          <a:xfrm>
            <a:off x="1126945" y="4335778"/>
            <a:ext cx="8017055" cy="2237984"/>
            <a:chOff x="0" y="0"/>
            <a:chExt cx="8017054" cy="2237983"/>
          </a:xfrm>
        </p:grpSpPr>
        <p:grpSp>
          <p:nvGrpSpPr>
            <p:cNvPr id="151" name="Group 32"/>
            <p:cNvGrpSpPr/>
            <p:nvPr/>
          </p:nvGrpSpPr>
          <p:grpSpPr>
            <a:xfrm>
              <a:off x="-1" y="-1"/>
              <a:ext cx="5452131" cy="2237985"/>
              <a:chOff x="0" y="0"/>
              <a:chExt cx="5452129" cy="2237983"/>
            </a:xfrm>
          </p:grpSpPr>
          <p:sp>
            <p:nvSpPr>
              <p:cNvPr id="149" name="Freeform 28"/>
              <p:cNvSpPr/>
              <p:nvPr/>
            </p:nvSpPr>
            <p:spPr>
              <a:xfrm>
                <a:off x="-1" y="0"/>
                <a:ext cx="5452131" cy="2237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5" h="20785" fill="norm" stroke="1" extrusionOk="0">
                    <a:moveTo>
                      <a:pt x="9212" y="8622"/>
                    </a:moveTo>
                    <a:cubicBezTo>
                      <a:pt x="8441" y="9448"/>
                      <a:pt x="4955" y="9050"/>
                      <a:pt x="4877" y="9566"/>
                    </a:cubicBezTo>
                    <a:cubicBezTo>
                      <a:pt x="4799" y="10082"/>
                      <a:pt x="9531" y="11232"/>
                      <a:pt x="8730" y="11689"/>
                    </a:cubicBezTo>
                    <a:cubicBezTo>
                      <a:pt x="7929" y="12146"/>
                      <a:pt x="687" y="11822"/>
                      <a:pt x="61" y="12279"/>
                    </a:cubicBezTo>
                    <a:cubicBezTo>
                      <a:pt x="-565" y="12736"/>
                      <a:pt x="3818" y="14033"/>
                      <a:pt x="4973" y="14402"/>
                    </a:cubicBezTo>
                    <a:cubicBezTo>
                      <a:pt x="6129" y="14770"/>
                      <a:pt x="7255" y="13488"/>
                      <a:pt x="6996" y="14520"/>
                    </a:cubicBezTo>
                    <a:cubicBezTo>
                      <a:pt x="6737" y="15552"/>
                      <a:pt x="3378" y="20005"/>
                      <a:pt x="3432" y="20653"/>
                    </a:cubicBezTo>
                    <a:cubicBezTo>
                      <a:pt x="3487" y="21302"/>
                      <a:pt x="6533" y="19400"/>
                      <a:pt x="7333" y="18412"/>
                    </a:cubicBezTo>
                    <a:cubicBezTo>
                      <a:pt x="8134" y="17424"/>
                      <a:pt x="6930" y="15168"/>
                      <a:pt x="8248" y="14756"/>
                    </a:cubicBezTo>
                    <a:cubicBezTo>
                      <a:pt x="9567" y="14343"/>
                      <a:pt x="14455" y="16156"/>
                      <a:pt x="15232" y="15935"/>
                    </a:cubicBezTo>
                    <a:cubicBezTo>
                      <a:pt x="16008" y="15714"/>
                      <a:pt x="12312" y="13871"/>
                      <a:pt x="12920" y="13458"/>
                    </a:cubicBezTo>
                    <a:cubicBezTo>
                      <a:pt x="13528" y="13045"/>
                      <a:pt x="17712" y="13915"/>
                      <a:pt x="18892" y="13458"/>
                    </a:cubicBezTo>
                    <a:cubicBezTo>
                      <a:pt x="20072" y="13001"/>
                      <a:pt x="21035" y="11232"/>
                      <a:pt x="20000" y="10745"/>
                    </a:cubicBezTo>
                    <a:cubicBezTo>
                      <a:pt x="18964" y="10259"/>
                      <a:pt x="13070" y="10848"/>
                      <a:pt x="12679" y="10509"/>
                    </a:cubicBezTo>
                    <a:cubicBezTo>
                      <a:pt x="12288" y="10170"/>
                      <a:pt x="16309" y="10495"/>
                      <a:pt x="17640" y="8740"/>
                    </a:cubicBezTo>
                    <a:cubicBezTo>
                      <a:pt x="18970" y="6986"/>
                      <a:pt x="20740" y="321"/>
                      <a:pt x="20674" y="12"/>
                    </a:cubicBezTo>
                    <a:cubicBezTo>
                      <a:pt x="20608" y="-298"/>
                      <a:pt x="18886" y="5570"/>
                      <a:pt x="17254" y="6853"/>
                    </a:cubicBezTo>
                    <a:cubicBezTo>
                      <a:pt x="15623" y="8136"/>
                      <a:pt x="12192" y="8047"/>
                      <a:pt x="10897" y="7679"/>
                    </a:cubicBezTo>
                    <a:cubicBezTo>
                      <a:pt x="9603" y="7310"/>
                      <a:pt x="9790" y="4450"/>
                      <a:pt x="9501" y="4612"/>
                    </a:cubicBezTo>
                    <a:cubicBezTo>
                      <a:pt x="9212" y="4774"/>
                      <a:pt x="9982" y="7796"/>
                      <a:pt x="9212" y="8622"/>
                    </a:cubicBezTo>
                    <a:close/>
                  </a:path>
                </a:pathLst>
              </a:custGeom>
              <a:solidFill>
                <a:srgbClr val="00CC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50" name="Oval 29"/>
              <p:cNvSpPr/>
              <p:nvPr/>
            </p:nvSpPr>
            <p:spPr>
              <a:xfrm>
                <a:off x="2568754" y="1029971"/>
                <a:ext cx="749301" cy="355601"/>
              </a:xfrm>
              <a:prstGeom prst="ellipse">
                <a:avLst/>
              </a:prstGeom>
              <a:solidFill>
                <a:srgbClr val="CC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2" name="Text Box 30"/>
            <p:cNvSpPr txBox="1"/>
            <p:nvPr/>
          </p:nvSpPr>
          <p:spPr>
            <a:xfrm>
              <a:off x="5432604" y="612459"/>
              <a:ext cx="258445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/>
              <a:r>
                <a:t>Dendritic cells to site of inflammation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6"/>
      <p:bldP build="whole" bldLvl="1" animBg="1" rev="0" advAuto="0" spid="142" grpId="5"/>
      <p:bldP build="whole" bldLvl="1" animBg="1" rev="0" advAuto="0" spid="140" grpId="1"/>
      <p:bldP build="whole" bldLvl="1" animBg="1" rev="0" advAuto="0" spid="144" grpId="4"/>
      <p:bldP build="whole" bldLvl="1" animBg="1" rev="0" advAuto="0" spid="146" grpId="2"/>
      <p:bldP build="whole" bldLvl="1" animBg="1" rev="0" advAuto="0" spid="143" grpId="8"/>
      <p:bldP build="whole" bldLvl="1" animBg="1" rev="0" advAuto="0" spid="153" grpId="9"/>
      <p:bldP build="whole" bldLvl="1" animBg="1" rev="0" advAuto="0" spid="145" grpId="7"/>
      <p:bldP build="whole" bldLvl="1" animBg="1" rev="0" advAuto="0" spid="147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Rectangle 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What is the sequence of events in an IgE-mediated hypersensitive response?</a:t>
            </a:r>
          </a:p>
        </p:txBody>
      </p:sp>
      <p:sp>
        <p:nvSpPr>
          <p:cNvPr id="729" name="Rectangle 8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ts val="400"/>
              </a:spcBef>
              <a:buFontTx/>
              <a:buAutoNum type="arabicPeriod" startAt="1"/>
              <a:defRPr sz="1800"/>
            </a:pPr>
            <a:r>
              <a:t>The plasma cells secrete IgE.</a:t>
            </a:r>
          </a:p>
          <a:p>
            <a:pPr marL="533400" indent="-533400">
              <a:lnSpc>
                <a:spcPct val="80000"/>
              </a:lnSpc>
              <a:spcBef>
                <a:spcPts val="400"/>
              </a:spcBef>
              <a:buFontTx/>
              <a:buAutoNum type="arabicPeriod" startAt="1"/>
              <a:defRPr sz="1800"/>
            </a:pPr>
            <a:r>
              <a:t>These IgE bind to Fc receptors on sensitized mast cells and blood basophils.</a:t>
            </a:r>
          </a:p>
          <a:p>
            <a:pPr marL="533400" indent="-533400">
              <a:lnSpc>
                <a:spcPct val="80000"/>
              </a:lnSpc>
              <a:spcBef>
                <a:spcPts val="400"/>
              </a:spcBef>
              <a:buFontTx/>
              <a:buAutoNum type="arabicPeriod" startAt="1"/>
              <a:defRPr sz="1800"/>
            </a:pPr>
            <a:r>
              <a:t>When the allergen appears again it cross-links the mIgEs and causes degranulation, releasing granules.</a:t>
            </a:r>
          </a:p>
          <a:p>
            <a:pPr marL="533400" indent="-533400">
              <a:lnSpc>
                <a:spcPct val="80000"/>
              </a:lnSpc>
              <a:spcBef>
                <a:spcPts val="400"/>
              </a:spcBef>
              <a:buFontTx/>
              <a:buAutoNum type="arabicPeriod" startAt="1"/>
              <a:defRPr sz="1800"/>
            </a:pPr>
            <a:r>
              <a:t>Mediators within these granules act on the surrounding tissues such as smooth muscle, small blood vessels, and mucous glands.</a:t>
            </a:r>
          </a:p>
        </p:txBody>
      </p:sp>
      <p:pic>
        <p:nvPicPr>
          <p:cNvPr id="730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200" y="3810000"/>
            <a:ext cx="6324600" cy="2187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88900"/>
            <a:ext cx="6391275" cy="666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50000" t="25556" r="5450" b="21905"/>
          <a:stretch>
            <a:fillRect/>
          </a:stretch>
        </p:blipFill>
        <p:spPr>
          <a:xfrm>
            <a:off x="2565400" y="-6576"/>
            <a:ext cx="4051300" cy="6761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roup 7"/>
          <p:cNvGrpSpPr/>
          <p:nvPr/>
        </p:nvGrpSpPr>
        <p:grpSpPr>
          <a:xfrm>
            <a:off x="1238249" y="1152524"/>
            <a:ext cx="3103565" cy="3644266"/>
            <a:chOff x="0" y="0"/>
            <a:chExt cx="3103563" cy="3644265"/>
          </a:xfrm>
        </p:grpSpPr>
        <p:pic>
          <p:nvPicPr>
            <p:cNvPr id="736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37" t="1057" r="5431" b="2592"/>
            <a:stretch>
              <a:fillRect/>
            </a:stretch>
          </p:blipFill>
          <p:spPr>
            <a:xfrm>
              <a:off x="0" y="0"/>
              <a:ext cx="3103564" cy="3243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7" name="Text Box 9"/>
            <p:cNvSpPr txBox="1"/>
            <p:nvPr/>
          </p:nvSpPr>
          <p:spPr>
            <a:xfrm>
              <a:off x="425450" y="3273425"/>
              <a:ext cx="1706573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/>
              </a:lvl1pPr>
            </a:lstStyle>
            <a:p>
              <a:pPr/>
              <a:r>
                <a:t>Resting Mast cell</a:t>
              </a:r>
            </a:p>
          </p:txBody>
        </p:sp>
      </p:grpSp>
      <p:grpSp>
        <p:nvGrpSpPr>
          <p:cNvPr id="741" name="Group 4"/>
          <p:cNvGrpSpPr/>
          <p:nvPr/>
        </p:nvGrpSpPr>
        <p:grpSpPr>
          <a:xfrm>
            <a:off x="4769670" y="1152524"/>
            <a:ext cx="3194863" cy="3644267"/>
            <a:chOff x="0" y="0"/>
            <a:chExt cx="3194861" cy="3644265"/>
          </a:xfrm>
        </p:grpSpPr>
        <p:pic>
          <p:nvPicPr>
            <p:cNvPr id="739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299" t="4950" r="2865" b="5298"/>
            <a:stretch>
              <a:fillRect/>
            </a:stretch>
          </p:blipFill>
          <p:spPr>
            <a:xfrm>
              <a:off x="0" y="0"/>
              <a:ext cx="3194862" cy="3333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0" name="Text Box 6"/>
            <p:cNvSpPr txBox="1"/>
            <p:nvPr/>
          </p:nvSpPr>
          <p:spPr>
            <a:xfrm>
              <a:off x="117316" y="3273425"/>
              <a:ext cx="2280306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/>
              </a:lvl1pPr>
            </a:lstStyle>
            <a:p>
              <a:pPr/>
              <a:r>
                <a:t>Degranulated mast cell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0" t="10000" r="0" b="36480"/>
          <a:stretch>
            <a:fillRect/>
          </a:stretch>
        </p:blipFill>
        <p:spPr>
          <a:xfrm>
            <a:off x="137753" y="50799"/>
            <a:ext cx="8887764" cy="6731002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Rettangolo arrotondato 2"/>
          <p:cNvSpPr/>
          <p:nvPr/>
        </p:nvSpPr>
        <p:spPr>
          <a:xfrm>
            <a:off x="3327400" y="3632200"/>
            <a:ext cx="419100" cy="228600"/>
          </a:xfrm>
          <a:prstGeom prst="roundRect">
            <a:avLst>
              <a:gd name="adj" fmla="val 16667"/>
            </a:avLst>
          </a:prstGeom>
          <a:ln w="28575">
            <a:solidFill>
              <a:srgbClr val="FF0000"/>
            </a:solidFill>
            <a:prstDash val="dash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800" y="88900"/>
            <a:ext cx="5972175" cy="6667500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Rettangolo 1"/>
          <p:cNvSpPr/>
          <p:nvPr/>
        </p:nvSpPr>
        <p:spPr>
          <a:xfrm>
            <a:off x="6431124" y="88900"/>
            <a:ext cx="1888635" cy="1376311"/>
          </a:xfrm>
          <a:prstGeom prst="rect">
            <a:avLst/>
          </a:prstGeom>
          <a:ln w="76200">
            <a:solidFill>
              <a:srgbClr val="FF0000"/>
            </a:solidFill>
            <a:prstDash val="dash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0" y="88900"/>
            <a:ext cx="7353300" cy="6667500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Rettangolo 1"/>
          <p:cNvSpPr/>
          <p:nvPr/>
        </p:nvSpPr>
        <p:spPr>
          <a:xfrm>
            <a:off x="5405399" y="2832741"/>
            <a:ext cx="634973" cy="651205"/>
          </a:xfrm>
          <a:prstGeom prst="rect">
            <a:avLst/>
          </a:prstGeom>
          <a:ln w="57150">
            <a:solidFill>
              <a:srgbClr val="FF0000"/>
            </a:solidFill>
            <a:prstDash val="dash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rcRect l="49737" t="10371" r="0" b="7777"/>
          <a:stretch>
            <a:fillRect/>
          </a:stretch>
        </p:blipFill>
        <p:spPr>
          <a:xfrm>
            <a:off x="4000498" y="90772"/>
            <a:ext cx="2959102" cy="6819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6814" t="81111" r="49423" b="0"/>
          <a:stretch>
            <a:fillRect/>
          </a:stretch>
        </p:blipFill>
        <p:spPr>
          <a:xfrm>
            <a:off x="0" y="361760"/>
            <a:ext cx="3940610" cy="2406840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Rettangolo 5"/>
          <p:cNvSpPr/>
          <p:nvPr/>
        </p:nvSpPr>
        <p:spPr>
          <a:xfrm>
            <a:off x="3479800" y="5880100"/>
            <a:ext cx="2959100" cy="9917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7023" t="10370" r="8596" b="29073"/>
          <a:stretch>
            <a:fillRect/>
          </a:stretch>
        </p:blipFill>
        <p:spPr>
          <a:xfrm>
            <a:off x="977899" y="101599"/>
            <a:ext cx="6565901" cy="6667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rcRect l="49737" t="10371" r="0" b="7777"/>
          <a:stretch>
            <a:fillRect/>
          </a:stretch>
        </p:blipFill>
        <p:spPr>
          <a:xfrm>
            <a:off x="4000498" y="90772"/>
            <a:ext cx="2959102" cy="6819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6814" t="81111" r="49423" b="0"/>
          <a:stretch>
            <a:fillRect/>
          </a:stretch>
        </p:blipFill>
        <p:spPr>
          <a:xfrm>
            <a:off x="0" y="361760"/>
            <a:ext cx="3940610" cy="2406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3"/>
          <p:cNvGrpSpPr/>
          <p:nvPr/>
        </p:nvGrpSpPr>
        <p:grpSpPr>
          <a:xfrm>
            <a:off x="233363" y="152400"/>
            <a:ext cx="4094163" cy="3365500"/>
            <a:chOff x="0" y="0"/>
            <a:chExt cx="4094162" cy="3365500"/>
          </a:xfrm>
        </p:grpSpPr>
        <p:pic>
          <p:nvPicPr>
            <p:cNvPr id="155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7361" r="0" b="21581"/>
            <a:stretch>
              <a:fillRect/>
            </a:stretch>
          </p:blipFill>
          <p:spPr>
            <a:xfrm>
              <a:off x="0" y="0"/>
              <a:ext cx="4094163" cy="3365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Text Box 8"/>
            <p:cNvSpPr txBox="1"/>
            <p:nvPr/>
          </p:nvSpPr>
          <p:spPr>
            <a:xfrm>
              <a:off x="258762" y="77787"/>
              <a:ext cx="2984114" cy="459741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Tracheal Dendritic Cells</a:t>
              </a:r>
            </a:p>
          </p:txBody>
        </p:sp>
      </p:grpSp>
      <p:grpSp>
        <p:nvGrpSpPr>
          <p:cNvPr id="160" name="Group 14"/>
          <p:cNvGrpSpPr/>
          <p:nvPr/>
        </p:nvGrpSpPr>
        <p:grpSpPr>
          <a:xfrm>
            <a:off x="4494212" y="152400"/>
            <a:ext cx="4462463" cy="3365500"/>
            <a:chOff x="0" y="0"/>
            <a:chExt cx="4462462" cy="3365500"/>
          </a:xfrm>
        </p:grpSpPr>
        <p:pic>
          <p:nvPicPr>
            <p:cNvPr id="158" name="Picture 6" descr="Picture 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178" t="25867" r="0" b="22199"/>
            <a:stretch>
              <a:fillRect/>
            </a:stretch>
          </p:blipFill>
          <p:spPr>
            <a:xfrm>
              <a:off x="-1" y="0"/>
              <a:ext cx="4462464" cy="3365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" name="Text Box 9"/>
            <p:cNvSpPr txBox="1"/>
            <p:nvPr/>
          </p:nvSpPr>
          <p:spPr>
            <a:xfrm>
              <a:off x="1044574" y="90487"/>
              <a:ext cx="2199046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t>Langerhan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’</a:t>
              </a:r>
              <a:r>
                <a:t>s cells</a:t>
              </a:r>
            </a:p>
          </p:txBody>
        </p:sp>
      </p:grpSp>
      <p:grpSp>
        <p:nvGrpSpPr>
          <p:cNvPr id="163" name="Group 12"/>
          <p:cNvGrpSpPr/>
          <p:nvPr/>
        </p:nvGrpSpPr>
        <p:grpSpPr>
          <a:xfrm>
            <a:off x="2146299" y="3735387"/>
            <a:ext cx="6013451" cy="3097213"/>
            <a:chOff x="0" y="0"/>
            <a:chExt cx="6013450" cy="3097211"/>
          </a:xfrm>
        </p:grpSpPr>
        <p:pic>
          <p:nvPicPr>
            <p:cNvPr id="161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8467" t="17093" r="29198" b="26753"/>
            <a:stretch>
              <a:fillRect/>
            </a:stretch>
          </p:blipFill>
          <p:spPr>
            <a:xfrm>
              <a:off x="-1" y="0"/>
              <a:ext cx="2971801" cy="3097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" name="Text Box 11"/>
            <p:cNvSpPr txBox="1"/>
            <p:nvPr/>
          </p:nvSpPr>
          <p:spPr>
            <a:xfrm>
              <a:off x="3276600" y="909637"/>
              <a:ext cx="2736850" cy="929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In-vitro differentiated monocyte-derived Dendritic Cell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3"/>
      <p:bldP build="whole" bldLvl="1" animBg="1" rev="0" advAuto="0" spid="157" grpId="1"/>
      <p:bldP build="whole" bldLvl="1" animBg="1" rev="0" advAuto="0" spid="160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0113" y="93663"/>
            <a:ext cx="6973887" cy="6669087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Text Box 3"/>
          <p:cNvSpPr txBox="1"/>
          <p:nvPr/>
        </p:nvSpPr>
        <p:spPr>
          <a:xfrm>
            <a:off x="0" y="152399"/>
            <a:ext cx="3746500" cy="1299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Biological effects of different mediators in type I HS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887" y="274638"/>
            <a:ext cx="7388226" cy="5851526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Text Box 6"/>
          <p:cNvSpPr txBox="1"/>
          <p:nvPr/>
        </p:nvSpPr>
        <p:spPr>
          <a:xfrm>
            <a:off x="162812" y="414239"/>
            <a:ext cx="2961389" cy="207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900"/>
              </a:spcBef>
              <a:defRPr b="1" sz="3200"/>
            </a:lvl1pPr>
          </a:lstStyle>
          <a:p>
            <a:pPr/>
            <a:r>
              <a:t>Mast cell activation affects many tissues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3600"/>
            </a:lvl1pPr>
          </a:lstStyle>
          <a:p>
            <a:pPr/>
            <a:r>
              <a:t>Take-home messages on mast cells:</a:t>
            </a:r>
          </a:p>
        </p:txBody>
      </p:sp>
      <p:sp>
        <p:nvSpPr>
          <p:cNvPr id="768" name="Rectangle 3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Located in nearly all vascularized peripheral tissues</a:t>
            </a:r>
          </a:p>
          <a:p>
            <a:pPr/>
            <a:r>
              <a:t>Contain many packets of membrane-bound granule, ready for release upon activation by an allergen</a:t>
            </a:r>
          </a:p>
          <a:p>
            <a:pPr/>
            <a:r>
              <a:t>Can also release cytokines (thus they wear multiple immunological hats)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…and their Fc receptors…</a:t>
            </a:r>
          </a:p>
        </p:txBody>
      </p:sp>
      <p:sp>
        <p:nvSpPr>
          <p:cNvPr id="771" name="Rectangle 3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/>
            </a:pPr>
            <a:r>
              <a:t>High affinity receptor FcRI binds to IgE at extremely low serum concentrations (1 X 10</a:t>
            </a:r>
            <a:r>
              <a:rPr baseline="30000"/>
              <a:t>-7 </a:t>
            </a:r>
            <a:r>
              <a:rPr baseline="-1999"/>
              <a:t>M</a:t>
            </a:r>
            <a:r>
              <a:t>).  This receptor has ITAM as its cytosolic domain, thus it can initiate the process of degranulation via tyrosine phosphorylation.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/>
            <a:r>
              <a:t>Of course, these effects can be good…</a:t>
            </a:r>
          </a:p>
        </p:txBody>
      </p:sp>
      <p:sp>
        <p:nvSpPr>
          <p:cNvPr id="774" name="Rectangle 3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Vasodilation and increased vascular permeability usher in plasma and inflammatory cells (such as esinophils, neutrophils) to attack the pathogen</a:t>
            </a:r>
          </a:p>
          <a:p>
            <a:pPr>
              <a:lnSpc>
                <a:spcPct val="80000"/>
              </a:lnSpc>
              <a:defRPr sz="2000"/>
            </a:pPr>
          </a:p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800"/>
            </a:pPr>
            <a:r>
              <a:t>However, when these effects go overboard, the result is problematic: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Anaphylactic shock – extreme smooth muscle contraction compromises control of the bladder and GI tract and causes bronchiole constriction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Allergic rhinitis – excess mucous is released.  More commonly known as hay fever, this ailment affects 10% of the US population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Food allergies – a variety of symptoms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Asthma – bronchoconstriction and excess mucous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7066" t="60081" r="8430" b="7969"/>
          <a:stretch>
            <a:fillRect/>
          </a:stretch>
        </p:blipFill>
        <p:spPr>
          <a:xfrm>
            <a:off x="-9526" y="908050"/>
            <a:ext cx="9140826" cy="4891088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Rettangolo 1"/>
          <p:cNvSpPr/>
          <p:nvPr/>
        </p:nvSpPr>
        <p:spPr>
          <a:xfrm>
            <a:off x="79375" y="1724025"/>
            <a:ext cx="9036050" cy="650875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1900" y="88900"/>
            <a:ext cx="4133850" cy="666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Rectangle 4"/>
          <p:cNvSpPr txBox="1"/>
          <p:nvPr>
            <p:ph type="title"/>
          </p:nvPr>
        </p:nvSpPr>
        <p:spPr>
          <a:xfrm>
            <a:off x="457200" y="9555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/>
            <a:r>
              <a:t>And just look at all these popular allergens!</a:t>
            </a:r>
          </a:p>
        </p:txBody>
      </p:sp>
      <p:pic>
        <p:nvPicPr>
          <p:cNvPr id="78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00" y="1143000"/>
            <a:ext cx="6711950" cy="383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Rectangle 6"/>
          <p:cNvSpPr txBox="1"/>
          <p:nvPr>
            <p:ph type="body" idx="1"/>
          </p:nvPr>
        </p:nvSpPr>
        <p:spPr>
          <a:xfrm>
            <a:off x="457200" y="274637"/>
            <a:ext cx="8001000" cy="6049964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800"/>
              </a:spcBef>
              <a:buSzTx/>
              <a:buNone/>
              <a:defRPr b="1" sz="3600"/>
            </a:pPr>
            <a:r>
              <a:t>What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t>s available in the Western medicine arsenal of drugs?</a:t>
            </a:r>
          </a:p>
          <a:p>
            <a:pPr marL="0" indent="0" algn="ctr">
              <a:lnSpc>
                <a:spcPct val="80000"/>
              </a:lnSpc>
              <a:buSzTx/>
              <a:buNone/>
              <a:defRPr b="1" sz="3600"/>
            </a:pP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Anti-histamines – block the binding of histamine on target cells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Immunotherapy – treat the patient with increasing doses of the allergen (hyposensitization) to reduce severity of the response.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762000"/>
            <a:ext cx="6891339" cy="5851525"/>
          </a:xfrm>
          <a:prstGeom prst="rect">
            <a:avLst/>
          </a:prstGeom>
          <a:ln w="12700">
            <a:miter lim="400000"/>
          </a:ln>
        </p:spPr>
      </p:pic>
      <p:sp>
        <p:nvSpPr>
          <p:cNvPr id="787" name="Text Box 6"/>
          <p:cNvSpPr txBox="1"/>
          <p:nvPr/>
        </p:nvSpPr>
        <p:spPr>
          <a:xfrm>
            <a:off x="1066800" y="228600"/>
            <a:ext cx="73152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400"/>
              </a:spcBef>
              <a:defRPr sz="2400"/>
            </a:lvl1pPr>
          </a:lstStyle>
          <a:p>
            <a:pPr/>
            <a:r>
              <a:t>Treatment approaches for IgE-mediated Allergy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637" y="1123950"/>
            <a:ext cx="7640638" cy="4025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ext Box 21"/>
          <p:cNvSpPr txBox="1"/>
          <p:nvPr/>
        </p:nvSpPr>
        <p:spPr>
          <a:xfrm>
            <a:off x="1417637" y="204788"/>
            <a:ext cx="5378238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2800">
                <a:solidFill>
                  <a:srgbClr val="CC0000"/>
                </a:solidFill>
              </a:defRPr>
            </a:pPr>
            <a:r>
              <a:t>Early entry of DC to the lymph node</a:t>
            </a:r>
            <a:br/>
            <a:r>
              <a:t> </a:t>
            </a:r>
            <a:r>
              <a:rPr b="0" sz="1600">
                <a:solidFill>
                  <a:srgbClr val="000000"/>
                </a:solidFill>
              </a:rPr>
              <a:t>Mempel, T.R et al </a:t>
            </a:r>
            <a:r>
              <a:rPr b="0" i="1" sz="1600">
                <a:solidFill>
                  <a:srgbClr val="000000"/>
                </a:solidFill>
              </a:rPr>
              <a:t>Nature </a:t>
            </a:r>
            <a:r>
              <a:rPr sz="1600">
                <a:solidFill>
                  <a:srgbClr val="000000"/>
                </a:solidFill>
              </a:rPr>
              <a:t>427</a:t>
            </a:r>
            <a:r>
              <a:rPr b="0" sz="1600">
                <a:solidFill>
                  <a:srgbClr val="000000"/>
                </a:solidFill>
              </a:rPr>
              <a:t>: 154-159, 2004.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16457" t="10000" r="18554" b="30926"/>
          <a:stretch>
            <a:fillRect/>
          </a:stretch>
        </p:blipFill>
        <p:spPr>
          <a:xfrm>
            <a:off x="1765300" y="32364"/>
            <a:ext cx="5334000" cy="6861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087" y="488950"/>
            <a:ext cx="7777163" cy="5643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Rectangle 6"/>
          <p:cNvSpPr txBox="1"/>
          <p:nvPr>
            <p:ph type="body" idx="1"/>
          </p:nvPr>
        </p:nvSpPr>
        <p:spPr>
          <a:xfrm>
            <a:off x="457200" y="274637"/>
            <a:ext cx="8001000" cy="6049964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800"/>
              </a:spcBef>
              <a:buSzTx/>
              <a:buNone/>
              <a:defRPr b="1" sz="3600"/>
            </a:pPr>
            <a:r>
              <a:t>What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t>s available in the Western medicine arsenal of drugs?</a:t>
            </a:r>
          </a:p>
          <a:p>
            <a:pPr marL="0" indent="0" algn="ctr">
              <a:lnSpc>
                <a:spcPct val="80000"/>
              </a:lnSpc>
              <a:buSzTx/>
              <a:buNone/>
              <a:defRPr b="1" sz="3600"/>
            </a:pP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Anti-histamines – block the binding of histamine on target cells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Immunotherapy – treat the patient with increasing doses of the allergen (hyposensitization) to reduce severity of the response.</a:t>
            </a:r>
          </a:p>
          <a:p>
            <a:pPr>
              <a:lnSpc>
                <a:spcPct val="80000"/>
              </a:lnSpc>
              <a:defRPr sz="2400"/>
            </a:pPr>
          </a:p>
          <a:p>
            <a:pPr>
              <a:lnSpc>
                <a:spcPct val="80000"/>
              </a:lnSpc>
              <a:spcBef>
                <a:spcPts val="500"/>
              </a:spcBef>
              <a:defRPr b="1" sz="2700"/>
            </a:pPr>
            <a:r>
              <a:t>Or, PREVENTION, find another home for Fido, and don’t eat those strawberries!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Doppio clic per modifica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6" name="Doppio clic per modificar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4512" y="0"/>
            <a:ext cx="4789488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Picture 10" descr="Picture 10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9462" y="3949700"/>
            <a:ext cx="2805113" cy="2711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normal nose.mpeg" descr="normal nose.m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037" y="101600"/>
            <a:ext cx="4271964" cy="320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8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Titolo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3" name="Segnaposto contenuto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9768">
              <a:defRPr sz="2632"/>
            </a:lvl1pPr>
          </a:lstStyle>
          <a:p>
            <a:pPr/>
            <a:r>
              <a:t>The chemically active effectors within the granules released via degranulation are called mediators.  This group includes:</a:t>
            </a:r>
          </a:p>
        </p:txBody>
      </p:sp>
      <p:sp>
        <p:nvSpPr>
          <p:cNvPr id="806" name="Rectangle 3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/>
            </a:pPr>
            <a:r>
              <a:t>Histamines</a:t>
            </a:r>
          </a:p>
          <a:p>
            <a:pPr>
              <a:spcBef>
                <a:spcPts val="600"/>
              </a:spcBef>
              <a:defRPr sz="2800"/>
            </a:pPr>
            <a:r>
              <a:t>Leukotrienes</a:t>
            </a:r>
          </a:p>
          <a:p>
            <a:pPr>
              <a:spcBef>
                <a:spcPts val="600"/>
              </a:spcBef>
              <a:defRPr sz="2800"/>
            </a:pPr>
            <a:r>
              <a:t>Prostaglandins</a:t>
            </a:r>
          </a:p>
          <a:p>
            <a:pPr>
              <a:spcBef>
                <a:spcPts val="600"/>
              </a:spcBef>
              <a:defRPr sz="2800"/>
            </a:pPr>
            <a:r>
              <a:t>Cytokines</a:t>
            </a:r>
          </a:p>
        </p:txBody>
      </p:sp>
      <p:pic>
        <p:nvPicPr>
          <p:cNvPr id="80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400" y="3657600"/>
            <a:ext cx="6099175" cy="320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0"/>
          <a:stretch>
            <a:fillRect/>
          </a:stretch>
        </p:blipFill>
        <p:spPr>
          <a:xfrm>
            <a:off x="0" y="-1"/>
            <a:ext cx="5241925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0" t="0" r="0" b="6146"/>
          <a:stretch>
            <a:fillRect/>
          </a:stretch>
        </p:blipFill>
        <p:spPr>
          <a:xfrm>
            <a:off x="5229225" y="-1"/>
            <a:ext cx="3903663" cy="3684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0" t="8452" r="4226" b="6176"/>
          <a:stretch>
            <a:fillRect/>
          </a:stretch>
        </p:blipFill>
        <p:spPr>
          <a:xfrm>
            <a:off x="5224462" y="3522662"/>
            <a:ext cx="3919539" cy="3335339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ext Box 7"/>
          <p:cNvSpPr txBox="1"/>
          <p:nvPr/>
        </p:nvSpPr>
        <p:spPr>
          <a:xfrm>
            <a:off x="263525" y="290513"/>
            <a:ext cx="2984500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More information than is provided by the antigen is exchanged between the DC and T cell</a:t>
            </a:r>
          </a:p>
        </p:txBody>
      </p:sp>
      <p:sp>
        <p:nvSpPr>
          <p:cNvPr id="172" name="Text Box 8"/>
          <p:cNvSpPr txBox="1"/>
          <p:nvPr/>
        </p:nvSpPr>
        <p:spPr>
          <a:xfrm>
            <a:off x="2727325" y="4949825"/>
            <a:ext cx="2298700" cy="1209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DC have a profound influence on the properties of the T cell that develops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2"/>
          <p:cNvGrpSpPr/>
          <p:nvPr/>
        </p:nvGrpSpPr>
        <p:grpSpPr>
          <a:xfrm>
            <a:off x="4217987" y="2854325"/>
            <a:ext cx="1955801" cy="431800"/>
            <a:chOff x="0" y="0"/>
            <a:chExt cx="1955800" cy="431800"/>
          </a:xfrm>
        </p:grpSpPr>
        <p:sp>
          <p:nvSpPr>
            <p:cNvPr id="174" name="Rectangle 3"/>
            <p:cNvSpPr/>
            <p:nvPr/>
          </p:nvSpPr>
          <p:spPr>
            <a:xfrm>
              <a:off x="215900" y="12700"/>
              <a:ext cx="1739900" cy="228600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" name="Oval 4"/>
            <p:cNvSpPr/>
            <p:nvPr/>
          </p:nvSpPr>
          <p:spPr>
            <a:xfrm>
              <a:off x="0" y="0"/>
              <a:ext cx="469900" cy="431800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roup 5"/>
          <p:cNvGrpSpPr/>
          <p:nvPr/>
        </p:nvGrpSpPr>
        <p:grpSpPr>
          <a:xfrm>
            <a:off x="3502712" y="2702131"/>
            <a:ext cx="1170888" cy="599870"/>
            <a:chOff x="0" y="0"/>
            <a:chExt cx="1170886" cy="599868"/>
          </a:xfrm>
        </p:grpSpPr>
        <p:sp>
          <p:nvSpPr>
            <p:cNvPr id="177" name="Oval 6"/>
            <p:cNvSpPr/>
            <p:nvPr/>
          </p:nvSpPr>
          <p:spPr>
            <a:xfrm>
              <a:off x="700986" y="168068"/>
              <a:ext cx="469901" cy="43180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" name="Rectangle 7"/>
            <p:cNvSpPr/>
            <p:nvPr/>
          </p:nvSpPr>
          <p:spPr>
            <a:xfrm rot="1179478">
              <a:off x="-10214" y="142668"/>
              <a:ext cx="863601" cy="88901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4" name="Group 57"/>
          <p:cNvGrpSpPr/>
          <p:nvPr/>
        </p:nvGrpSpPr>
        <p:grpSpPr>
          <a:xfrm>
            <a:off x="3593306" y="1844675"/>
            <a:ext cx="831851" cy="661989"/>
            <a:chOff x="0" y="0"/>
            <a:chExt cx="831850" cy="661988"/>
          </a:xfrm>
        </p:grpSpPr>
        <p:sp>
          <p:nvSpPr>
            <p:cNvPr id="180" name="AutoShape 10"/>
            <p:cNvSpPr/>
            <p:nvPr/>
          </p:nvSpPr>
          <p:spPr>
            <a:xfrm rot="5400000">
              <a:off x="194468" y="77787"/>
              <a:ext cx="661989" cy="506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" name="Rectangle 11"/>
            <p:cNvSpPr/>
            <p:nvPr/>
          </p:nvSpPr>
          <p:spPr>
            <a:xfrm rot="5400000">
              <a:off x="116681" y="117475"/>
              <a:ext cx="63501" cy="29527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" name="Rectangle 12"/>
            <p:cNvSpPr/>
            <p:nvPr/>
          </p:nvSpPr>
          <p:spPr>
            <a:xfrm rot="5400000">
              <a:off x="116681" y="258762"/>
              <a:ext cx="61913" cy="29527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" name="Oval 13"/>
            <p:cNvSpPr/>
            <p:nvPr/>
          </p:nvSpPr>
          <p:spPr>
            <a:xfrm rot="5400000">
              <a:off x="637381" y="250824"/>
              <a:ext cx="195263" cy="193677"/>
            </a:xfrm>
            <a:prstGeom prst="ellipse">
              <a:avLst/>
            </a:prstGeom>
            <a:solidFill>
              <a:srgbClr val="FF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1" name="Group 58"/>
          <p:cNvGrpSpPr/>
          <p:nvPr/>
        </p:nvGrpSpPr>
        <p:grpSpPr>
          <a:xfrm>
            <a:off x="4425949" y="1971675"/>
            <a:ext cx="1077914" cy="442914"/>
            <a:chOff x="0" y="0"/>
            <a:chExt cx="1077912" cy="442913"/>
          </a:xfrm>
        </p:grpSpPr>
        <p:sp>
          <p:nvSpPr>
            <p:cNvPr id="185" name="Oval 25"/>
            <p:cNvSpPr/>
            <p:nvPr/>
          </p:nvSpPr>
          <p:spPr>
            <a:xfrm>
              <a:off x="-1" y="0"/>
              <a:ext cx="369889" cy="301627"/>
            </a:xfrm>
            <a:prstGeom prst="ellipse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" name="Oval 26"/>
            <p:cNvSpPr/>
            <p:nvPr/>
          </p:nvSpPr>
          <p:spPr>
            <a:xfrm>
              <a:off x="280987" y="0"/>
              <a:ext cx="369889" cy="301627"/>
            </a:xfrm>
            <a:prstGeom prst="ellipse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" name="Oval 27"/>
            <p:cNvSpPr/>
            <p:nvPr/>
          </p:nvSpPr>
          <p:spPr>
            <a:xfrm>
              <a:off x="-1" y="141287"/>
              <a:ext cx="369889" cy="301627"/>
            </a:xfrm>
            <a:prstGeom prst="ellipse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" name="Oval 28"/>
            <p:cNvSpPr/>
            <p:nvPr/>
          </p:nvSpPr>
          <p:spPr>
            <a:xfrm>
              <a:off x="280987" y="141287"/>
              <a:ext cx="369889" cy="301627"/>
            </a:xfrm>
            <a:prstGeom prst="ellipse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" name="Rectangle 29"/>
            <p:cNvSpPr/>
            <p:nvPr/>
          </p:nvSpPr>
          <p:spPr>
            <a:xfrm>
              <a:off x="531812" y="76200"/>
              <a:ext cx="546101" cy="82551"/>
            </a:xfrm>
            <a:prstGeom prst="rect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" name="Rectangle 30"/>
            <p:cNvSpPr/>
            <p:nvPr/>
          </p:nvSpPr>
          <p:spPr>
            <a:xfrm>
              <a:off x="531812" y="268287"/>
              <a:ext cx="546101" cy="82551"/>
            </a:xfrm>
            <a:prstGeom prst="rect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2" name="Rectangle 31"/>
          <p:cNvSpPr/>
          <p:nvPr/>
        </p:nvSpPr>
        <p:spPr>
          <a:xfrm>
            <a:off x="4164012" y="2536825"/>
            <a:ext cx="1501776" cy="187325"/>
          </a:xfrm>
          <a:prstGeom prst="rect">
            <a:avLst/>
          </a:prstGeom>
          <a:solidFill>
            <a:srgbClr val="D60093"/>
          </a:solidFill>
          <a:ln w="38100">
            <a:solidFill>
              <a:srgbClr val="D60093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08" name="Group 59"/>
          <p:cNvGrpSpPr/>
          <p:nvPr/>
        </p:nvGrpSpPr>
        <p:grpSpPr>
          <a:xfrm>
            <a:off x="1246981" y="1058068"/>
            <a:ext cx="6570664" cy="2431257"/>
            <a:chOff x="0" y="0"/>
            <a:chExt cx="6570662" cy="2431256"/>
          </a:xfrm>
        </p:grpSpPr>
        <p:grpSp>
          <p:nvGrpSpPr>
            <p:cNvPr id="203" name="Group 55"/>
            <p:cNvGrpSpPr/>
            <p:nvPr/>
          </p:nvGrpSpPr>
          <p:grpSpPr>
            <a:xfrm>
              <a:off x="0" y="-1"/>
              <a:ext cx="2419350" cy="2431258"/>
              <a:chOff x="0" y="0"/>
              <a:chExt cx="2419350" cy="2431256"/>
            </a:xfrm>
          </p:grpSpPr>
          <p:sp>
            <p:nvSpPr>
              <p:cNvPr id="193" name="Oval 14"/>
              <p:cNvSpPr/>
              <p:nvPr/>
            </p:nvSpPr>
            <p:spPr>
              <a:xfrm flipH="1" rot="5400000">
                <a:off x="43655" y="-43656"/>
                <a:ext cx="2332040" cy="2419351"/>
              </a:xfrm>
              <a:prstGeom prst="ellipse">
                <a:avLst/>
              </a:prstGeom>
              <a:solidFill>
                <a:srgbClr val="00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Oval 15"/>
              <p:cNvSpPr/>
              <p:nvPr/>
            </p:nvSpPr>
            <p:spPr>
              <a:xfrm flipH="1" rot="5400000">
                <a:off x="318293" y="819944"/>
                <a:ext cx="1208089" cy="1168401"/>
              </a:xfrm>
              <a:prstGeom prst="ellipse">
                <a:avLst/>
              </a:prstGeom>
              <a:solidFill>
                <a:srgbClr val="CC0000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Text Box 16"/>
              <p:cNvSpPr txBox="1"/>
              <p:nvPr/>
            </p:nvSpPr>
            <p:spPr>
              <a:xfrm>
                <a:off x="502443" y="973931"/>
                <a:ext cx="696724" cy="721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8000" tIns="18000" rIns="18000" bIns="18000" numCol="1" anchor="t">
                <a:spAutoFit/>
              </a:bodyPr>
              <a:lstStyle>
                <a:lvl1pPr>
                  <a:defRPr b="1" sz="4400">
                    <a:solidFill>
                      <a:srgbClr val="FDDD06"/>
                    </a:solidFill>
                  </a:defRPr>
                </a:lvl1pPr>
              </a:lstStyle>
              <a:p>
                <a:pPr/>
                <a:r>
                  <a:t>DC</a:t>
                </a:r>
              </a:p>
            </p:txBody>
          </p:sp>
          <p:sp>
            <p:nvSpPr>
              <p:cNvPr id="196" name="Oval 17"/>
              <p:cNvSpPr/>
              <p:nvPr/>
            </p:nvSpPr>
            <p:spPr>
              <a:xfrm rot="16200000">
                <a:off x="1466056" y="2150268"/>
                <a:ext cx="280989" cy="280989"/>
              </a:xfrm>
              <a:prstGeom prst="ellipse">
                <a:avLst/>
              </a:prstGeom>
              <a:solidFill>
                <a:srgbClr val="000066"/>
              </a:solidFill>
              <a:ln w="12700" cap="flat">
                <a:solidFill>
                  <a:srgbClr val="EEECE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" name="Oval 18"/>
              <p:cNvSpPr/>
              <p:nvPr/>
            </p:nvSpPr>
            <p:spPr>
              <a:xfrm rot="16200000">
                <a:off x="1756568" y="1369218"/>
                <a:ext cx="280989" cy="280989"/>
              </a:xfrm>
              <a:prstGeom prst="ellipse">
                <a:avLst/>
              </a:prstGeom>
              <a:solidFill>
                <a:srgbClr val="000066"/>
              </a:solidFill>
              <a:ln w="12700" cap="flat">
                <a:solidFill>
                  <a:srgbClr val="EEECE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" name="Oval 20"/>
              <p:cNvSpPr/>
              <p:nvPr/>
            </p:nvSpPr>
            <p:spPr>
              <a:xfrm>
                <a:off x="986631" y="324644"/>
                <a:ext cx="417513" cy="420689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" name="Oval 21"/>
              <p:cNvSpPr/>
              <p:nvPr/>
            </p:nvSpPr>
            <p:spPr>
              <a:xfrm>
                <a:off x="1034256" y="302419"/>
                <a:ext cx="139701" cy="134939"/>
              </a:xfrm>
              <a:prstGeom prst="ellipse">
                <a:avLst/>
              </a:prstGeom>
              <a:solidFill>
                <a:srgbClr val="FF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" name="Oval 22"/>
              <p:cNvSpPr/>
              <p:nvPr/>
            </p:nvSpPr>
            <p:spPr>
              <a:xfrm>
                <a:off x="1048543" y="529431"/>
                <a:ext cx="139701" cy="134939"/>
              </a:xfrm>
              <a:prstGeom prst="ellipse">
                <a:avLst/>
              </a:prstGeom>
              <a:solidFill>
                <a:srgbClr val="FF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" name="Oval 23"/>
              <p:cNvSpPr/>
              <p:nvPr/>
            </p:nvSpPr>
            <p:spPr>
              <a:xfrm>
                <a:off x="1350168" y="429419"/>
                <a:ext cx="139701" cy="134939"/>
              </a:xfrm>
              <a:prstGeom prst="ellipse">
                <a:avLst/>
              </a:prstGeom>
              <a:solidFill>
                <a:srgbClr val="FF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Oval 24"/>
              <p:cNvSpPr/>
              <p:nvPr/>
            </p:nvSpPr>
            <p:spPr>
              <a:xfrm>
                <a:off x="1905793" y="935831"/>
                <a:ext cx="139701" cy="134939"/>
              </a:xfrm>
              <a:prstGeom prst="ellipse">
                <a:avLst/>
              </a:prstGeom>
              <a:solidFill>
                <a:srgbClr val="FF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7" name="Group 56"/>
            <p:cNvGrpSpPr/>
            <p:nvPr/>
          </p:nvGrpSpPr>
          <p:grpSpPr>
            <a:xfrm>
              <a:off x="4151312" y="0"/>
              <a:ext cx="2419351" cy="2332039"/>
              <a:chOff x="0" y="0"/>
              <a:chExt cx="2419350" cy="2332038"/>
            </a:xfrm>
          </p:grpSpPr>
          <p:sp>
            <p:nvSpPr>
              <p:cNvPr id="204" name="Oval 33"/>
              <p:cNvSpPr/>
              <p:nvPr/>
            </p:nvSpPr>
            <p:spPr>
              <a:xfrm flipH="1" rot="5400000">
                <a:off x="43655" y="-43656"/>
                <a:ext cx="2332040" cy="2419351"/>
              </a:xfrm>
              <a:prstGeom prst="ellipse">
                <a:avLst/>
              </a:prstGeom>
              <a:solidFill>
                <a:srgbClr val="00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Oval 34"/>
              <p:cNvSpPr/>
              <p:nvPr/>
            </p:nvSpPr>
            <p:spPr>
              <a:xfrm flipH="1" rot="5400000">
                <a:off x="318293" y="819944"/>
                <a:ext cx="1208089" cy="1168401"/>
              </a:xfrm>
              <a:prstGeom prst="ellipse">
                <a:avLst/>
              </a:prstGeom>
              <a:solidFill>
                <a:srgbClr val="CC0000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Text Box 35"/>
              <p:cNvSpPr txBox="1"/>
              <p:nvPr/>
            </p:nvSpPr>
            <p:spPr>
              <a:xfrm>
                <a:off x="508793" y="1139031"/>
                <a:ext cx="625237" cy="721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8000" tIns="18000" rIns="18000" bIns="18000" numCol="1" anchor="t">
                <a:spAutoFit/>
              </a:bodyPr>
              <a:lstStyle>
                <a:lvl1pPr>
                  <a:defRPr b="1" sz="4400">
                    <a:solidFill>
                      <a:srgbClr val="FDDD06"/>
                    </a:solidFill>
                  </a:defRPr>
                </a:lvl1pPr>
              </a:lstStyle>
              <a:p>
                <a:pPr/>
                <a:r>
                  <a:t>Th</a:t>
                </a:r>
              </a:p>
            </p:txBody>
          </p:sp>
        </p:grpSp>
      </p:grpSp>
      <p:sp>
        <p:nvSpPr>
          <p:cNvPr id="209" name="Text Box 37"/>
          <p:cNvSpPr txBox="1"/>
          <p:nvPr/>
        </p:nvSpPr>
        <p:spPr>
          <a:xfrm>
            <a:off x="3492500" y="1196975"/>
            <a:ext cx="1774215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Signal 1 antigen &amp;</a:t>
            </a:r>
          </a:p>
          <a:p>
            <a:pPr/>
            <a:r>
              <a:t>antigen receptor</a:t>
            </a:r>
          </a:p>
        </p:txBody>
      </p:sp>
      <p:sp>
        <p:nvSpPr>
          <p:cNvPr id="210" name="Text Box 41"/>
          <p:cNvSpPr txBox="1"/>
          <p:nvPr/>
        </p:nvSpPr>
        <p:spPr>
          <a:xfrm>
            <a:off x="3730625" y="3354387"/>
            <a:ext cx="1394704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Signal 2</a:t>
            </a:r>
          </a:p>
          <a:p>
            <a:pPr/>
            <a:r>
              <a:t>B7 - CD28</a:t>
            </a:r>
          </a:p>
          <a:p>
            <a:pPr/>
            <a:r>
              <a:t>Costimulation</a:t>
            </a:r>
          </a:p>
        </p:txBody>
      </p:sp>
      <p:sp>
        <p:nvSpPr>
          <p:cNvPr id="211" name="Text Box 62"/>
          <p:cNvSpPr txBox="1"/>
          <p:nvPr/>
        </p:nvSpPr>
        <p:spPr>
          <a:xfrm>
            <a:off x="777874" y="4735512"/>
            <a:ext cx="61440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Signals 1 &amp; 2 activate T cells to proliferation and effector function</a:t>
            </a:r>
          </a:p>
          <a:p>
            <a:pPr/>
            <a:r>
              <a:t>But what </a:t>
            </a:r>
            <a:r>
              <a:rPr>
                <a:latin typeface="Arial"/>
                <a:ea typeface="Arial"/>
                <a:cs typeface="Arial"/>
                <a:sym typeface="Arial"/>
              </a:rPr>
              <a:t>‘</a:t>
            </a:r>
            <a:r>
              <a:t>tunes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t> the response to Th1 or Th2?</a:t>
            </a:r>
          </a:p>
        </p:txBody>
      </p:sp>
      <p:grpSp>
        <p:nvGrpSpPr>
          <p:cNvPr id="215" name="Group 66"/>
          <p:cNvGrpSpPr/>
          <p:nvPr/>
        </p:nvGrpSpPr>
        <p:grpSpPr>
          <a:xfrm>
            <a:off x="366928" y="3252787"/>
            <a:ext cx="8289495" cy="2987041"/>
            <a:chOff x="0" y="0"/>
            <a:chExt cx="8289493" cy="2987040"/>
          </a:xfrm>
        </p:grpSpPr>
        <p:sp>
          <p:nvSpPr>
            <p:cNvPr id="212" name="Text Box 63"/>
            <p:cNvSpPr txBox="1"/>
            <p:nvPr/>
          </p:nvSpPr>
          <p:spPr>
            <a:xfrm>
              <a:off x="1734921" y="2527300"/>
              <a:ext cx="4099135" cy="459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Signal 3 - pathogen polarised DC</a:t>
              </a:r>
            </a:p>
          </p:txBody>
        </p:sp>
        <p:sp>
          <p:nvSpPr>
            <p:cNvPr id="213" name="Freeform 64"/>
            <p:cNvSpPr/>
            <p:nvPr/>
          </p:nvSpPr>
          <p:spPr>
            <a:xfrm>
              <a:off x="0" y="0"/>
              <a:ext cx="1588872" cy="27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0" h="21600" fill="norm" stroke="1" extrusionOk="0">
                  <a:moveTo>
                    <a:pt x="18250" y="0"/>
                  </a:moveTo>
                  <a:cubicBezTo>
                    <a:pt x="11146" y="4558"/>
                    <a:pt x="4042" y="9116"/>
                    <a:pt x="1496" y="12187"/>
                  </a:cubicBezTo>
                  <a:cubicBezTo>
                    <a:pt x="-1050" y="15259"/>
                    <a:pt x="-208" y="16856"/>
                    <a:pt x="2974" y="18429"/>
                  </a:cubicBezTo>
                  <a:cubicBezTo>
                    <a:pt x="6157" y="20002"/>
                    <a:pt x="17614" y="21067"/>
                    <a:pt x="20550" y="21600"/>
                  </a:cubicBezTo>
                </a:path>
              </a:pathLst>
            </a:custGeom>
            <a:noFill/>
            <a:ln w="28575" cap="flat">
              <a:solidFill>
                <a:srgbClr val="00006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14" name="Freeform 65"/>
            <p:cNvSpPr/>
            <p:nvPr/>
          </p:nvSpPr>
          <p:spPr>
            <a:xfrm flipH="1">
              <a:off x="6700622" y="0"/>
              <a:ext cx="1588872" cy="27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0" h="21600" fill="norm" stroke="1" extrusionOk="0">
                  <a:moveTo>
                    <a:pt x="18250" y="0"/>
                  </a:moveTo>
                  <a:cubicBezTo>
                    <a:pt x="11146" y="4558"/>
                    <a:pt x="4042" y="9116"/>
                    <a:pt x="1496" y="12187"/>
                  </a:cubicBezTo>
                  <a:cubicBezTo>
                    <a:pt x="-1050" y="15259"/>
                    <a:pt x="-208" y="16856"/>
                    <a:pt x="2974" y="18429"/>
                  </a:cubicBezTo>
                  <a:cubicBezTo>
                    <a:pt x="6157" y="20002"/>
                    <a:pt x="17614" y="21067"/>
                    <a:pt x="20550" y="21600"/>
                  </a:cubicBezTo>
                </a:path>
              </a:pathLst>
            </a:custGeom>
            <a:noFill/>
            <a:ln w="28575" cap="flat">
              <a:solidFill>
                <a:srgbClr val="000066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ntr" nodeType="with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5"/>
      <p:bldP build="whole" bldLvl="1" animBg="1" rev="0" advAuto="0" spid="210" grpId="7"/>
      <p:bldP build="whole" bldLvl="1" animBg="1" rev="0" advAuto="0" spid="176" grpId="6"/>
      <p:bldP build="p" bldLvl="5" animBg="1" rev="0" advAuto="0" spid="211" grpId="8"/>
      <p:bldP build="whole" bldLvl="1" animBg="1" rev="0" advAuto="0" spid="215" grpId="9"/>
      <p:bldP build="whole" bldLvl="1" animBg="1" rev="0" advAuto="0" spid="209" grpId="4"/>
      <p:bldP build="whole" bldLvl="1" animBg="1" rev="0" advAuto="0" spid="184" grpId="1"/>
      <p:bldP build="whole" bldLvl="1" animBg="1" rev="0" advAuto="0" spid="191" grpId="2"/>
      <p:bldP build="whole" bldLvl="1" animBg="1" rev="0" advAuto="0" spid="192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 Box 3"/>
          <p:cNvSpPr txBox="1"/>
          <p:nvPr/>
        </p:nvSpPr>
        <p:spPr>
          <a:xfrm>
            <a:off x="2643188" y="166687"/>
            <a:ext cx="3145667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>
                <a:solidFill>
                  <a:srgbClr val="CC0000"/>
                </a:solidFill>
              </a:defRPr>
            </a:lvl1pPr>
          </a:lstStyle>
          <a:p>
            <a:pPr/>
            <a:r>
              <a:t>Polarised DC subsets</a:t>
            </a:r>
          </a:p>
        </p:txBody>
      </p:sp>
      <p:grpSp>
        <p:nvGrpSpPr>
          <p:cNvPr id="220" name="Group 4"/>
          <p:cNvGrpSpPr/>
          <p:nvPr/>
        </p:nvGrpSpPr>
        <p:grpSpPr>
          <a:xfrm>
            <a:off x="4192587" y="2587625"/>
            <a:ext cx="1955801" cy="431800"/>
            <a:chOff x="0" y="0"/>
            <a:chExt cx="1955800" cy="431800"/>
          </a:xfrm>
        </p:grpSpPr>
        <p:sp>
          <p:nvSpPr>
            <p:cNvPr id="218" name="Rectangle 5"/>
            <p:cNvSpPr/>
            <p:nvPr/>
          </p:nvSpPr>
          <p:spPr>
            <a:xfrm>
              <a:off x="215900" y="12700"/>
              <a:ext cx="1739900" cy="228600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" name="Oval 6"/>
            <p:cNvSpPr/>
            <p:nvPr/>
          </p:nvSpPr>
          <p:spPr>
            <a:xfrm>
              <a:off x="0" y="0"/>
              <a:ext cx="469900" cy="431800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3" name="Group 7"/>
          <p:cNvGrpSpPr/>
          <p:nvPr/>
        </p:nvGrpSpPr>
        <p:grpSpPr>
          <a:xfrm>
            <a:off x="3477312" y="2435431"/>
            <a:ext cx="1170888" cy="599870"/>
            <a:chOff x="0" y="0"/>
            <a:chExt cx="1170886" cy="599868"/>
          </a:xfrm>
        </p:grpSpPr>
        <p:sp>
          <p:nvSpPr>
            <p:cNvPr id="221" name="Oval 8"/>
            <p:cNvSpPr/>
            <p:nvPr/>
          </p:nvSpPr>
          <p:spPr>
            <a:xfrm>
              <a:off x="700986" y="168068"/>
              <a:ext cx="469901" cy="43180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" name="Rectangle 9"/>
            <p:cNvSpPr/>
            <p:nvPr/>
          </p:nvSpPr>
          <p:spPr>
            <a:xfrm rot="1179478">
              <a:off x="-10214" y="142668"/>
              <a:ext cx="863601" cy="88901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8" name="Group 11"/>
          <p:cNvGrpSpPr/>
          <p:nvPr/>
        </p:nvGrpSpPr>
        <p:grpSpPr>
          <a:xfrm>
            <a:off x="3567906" y="1577975"/>
            <a:ext cx="831851" cy="661989"/>
            <a:chOff x="0" y="0"/>
            <a:chExt cx="831850" cy="661988"/>
          </a:xfrm>
        </p:grpSpPr>
        <p:sp>
          <p:nvSpPr>
            <p:cNvPr id="224" name="AutoShape 12"/>
            <p:cNvSpPr/>
            <p:nvPr/>
          </p:nvSpPr>
          <p:spPr>
            <a:xfrm rot="5400000">
              <a:off x="194468" y="77787"/>
              <a:ext cx="661989" cy="506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" name="Rectangle 13"/>
            <p:cNvSpPr/>
            <p:nvPr/>
          </p:nvSpPr>
          <p:spPr>
            <a:xfrm rot="5400000">
              <a:off x="116681" y="117475"/>
              <a:ext cx="63501" cy="29527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" name="Rectangle 14"/>
            <p:cNvSpPr/>
            <p:nvPr/>
          </p:nvSpPr>
          <p:spPr>
            <a:xfrm rot="5400000">
              <a:off x="116681" y="258762"/>
              <a:ext cx="61913" cy="29527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7" name="Oval 15"/>
            <p:cNvSpPr/>
            <p:nvPr/>
          </p:nvSpPr>
          <p:spPr>
            <a:xfrm rot="5400000">
              <a:off x="637381" y="250824"/>
              <a:ext cx="195263" cy="193677"/>
            </a:xfrm>
            <a:prstGeom prst="ellipse">
              <a:avLst/>
            </a:prstGeom>
            <a:solidFill>
              <a:srgbClr val="FF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Group 16"/>
          <p:cNvGrpSpPr/>
          <p:nvPr/>
        </p:nvGrpSpPr>
        <p:grpSpPr>
          <a:xfrm>
            <a:off x="4400549" y="1704975"/>
            <a:ext cx="1077914" cy="442914"/>
            <a:chOff x="0" y="0"/>
            <a:chExt cx="1077912" cy="442913"/>
          </a:xfrm>
        </p:grpSpPr>
        <p:sp>
          <p:nvSpPr>
            <p:cNvPr id="229" name="Oval 17"/>
            <p:cNvSpPr/>
            <p:nvPr/>
          </p:nvSpPr>
          <p:spPr>
            <a:xfrm>
              <a:off x="-1" y="0"/>
              <a:ext cx="369889" cy="301627"/>
            </a:xfrm>
            <a:prstGeom prst="ellipse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" name="Oval 18"/>
            <p:cNvSpPr/>
            <p:nvPr/>
          </p:nvSpPr>
          <p:spPr>
            <a:xfrm>
              <a:off x="280987" y="0"/>
              <a:ext cx="369889" cy="301627"/>
            </a:xfrm>
            <a:prstGeom prst="ellipse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" name="Oval 19"/>
            <p:cNvSpPr/>
            <p:nvPr/>
          </p:nvSpPr>
          <p:spPr>
            <a:xfrm>
              <a:off x="-1" y="141287"/>
              <a:ext cx="369889" cy="301627"/>
            </a:xfrm>
            <a:prstGeom prst="ellipse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" name="Oval 20"/>
            <p:cNvSpPr/>
            <p:nvPr/>
          </p:nvSpPr>
          <p:spPr>
            <a:xfrm>
              <a:off x="280987" y="141287"/>
              <a:ext cx="369889" cy="301627"/>
            </a:xfrm>
            <a:prstGeom prst="ellipse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" name="Rectangle 21"/>
            <p:cNvSpPr/>
            <p:nvPr/>
          </p:nvSpPr>
          <p:spPr>
            <a:xfrm>
              <a:off x="531812" y="76200"/>
              <a:ext cx="546101" cy="82551"/>
            </a:xfrm>
            <a:prstGeom prst="rect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" name="Rectangle 22"/>
            <p:cNvSpPr/>
            <p:nvPr/>
          </p:nvSpPr>
          <p:spPr>
            <a:xfrm>
              <a:off x="531812" y="268287"/>
              <a:ext cx="546101" cy="82551"/>
            </a:xfrm>
            <a:prstGeom prst="rect">
              <a:avLst/>
            </a:prstGeom>
            <a:solidFill>
              <a:srgbClr val="6600CC"/>
            </a:solidFill>
            <a:ln w="38100" cap="flat">
              <a:solidFill>
                <a:srgbClr val="6600C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36" name="Rectangle 23"/>
          <p:cNvSpPr/>
          <p:nvPr/>
        </p:nvSpPr>
        <p:spPr>
          <a:xfrm>
            <a:off x="4138612" y="2270125"/>
            <a:ext cx="1501776" cy="187325"/>
          </a:xfrm>
          <a:prstGeom prst="rect">
            <a:avLst/>
          </a:prstGeom>
          <a:solidFill>
            <a:srgbClr val="D60093"/>
          </a:solidFill>
          <a:ln w="38100">
            <a:solidFill>
              <a:srgbClr val="D60093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52" name="Group 24"/>
          <p:cNvGrpSpPr/>
          <p:nvPr/>
        </p:nvGrpSpPr>
        <p:grpSpPr>
          <a:xfrm>
            <a:off x="1221581" y="791368"/>
            <a:ext cx="6570664" cy="2431258"/>
            <a:chOff x="0" y="0"/>
            <a:chExt cx="6570662" cy="2431256"/>
          </a:xfrm>
        </p:grpSpPr>
        <p:grpSp>
          <p:nvGrpSpPr>
            <p:cNvPr id="247" name="Group 25"/>
            <p:cNvGrpSpPr/>
            <p:nvPr/>
          </p:nvGrpSpPr>
          <p:grpSpPr>
            <a:xfrm>
              <a:off x="0" y="-1"/>
              <a:ext cx="2419350" cy="2431258"/>
              <a:chOff x="0" y="0"/>
              <a:chExt cx="2419350" cy="2431256"/>
            </a:xfrm>
          </p:grpSpPr>
          <p:sp>
            <p:nvSpPr>
              <p:cNvPr id="237" name="Oval 26"/>
              <p:cNvSpPr/>
              <p:nvPr/>
            </p:nvSpPr>
            <p:spPr>
              <a:xfrm flipH="1" rot="5400000">
                <a:off x="43655" y="-43656"/>
                <a:ext cx="2332040" cy="2419351"/>
              </a:xfrm>
              <a:prstGeom prst="ellipse">
                <a:avLst/>
              </a:prstGeom>
              <a:solidFill>
                <a:srgbClr val="00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Oval 27"/>
              <p:cNvSpPr/>
              <p:nvPr/>
            </p:nvSpPr>
            <p:spPr>
              <a:xfrm flipH="1" rot="5400000">
                <a:off x="318293" y="819944"/>
                <a:ext cx="1208089" cy="1168401"/>
              </a:xfrm>
              <a:prstGeom prst="ellipse">
                <a:avLst/>
              </a:prstGeom>
              <a:solidFill>
                <a:srgbClr val="CC0000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Text Box 28"/>
              <p:cNvSpPr txBox="1"/>
              <p:nvPr/>
            </p:nvSpPr>
            <p:spPr>
              <a:xfrm>
                <a:off x="502443" y="973931"/>
                <a:ext cx="696724" cy="721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8000" tIns="18000" rIns="18000" bIns="18000" numCol="1" anchor="t">
                <a:spAutoFit/>
              </a:bodyPr>
              <a:lstStyle>
                <a:lvl1pPr>
                  <a:defRPr b="1" sz="4400">
                    <a:solidFill>
                      <a:srgbClr val="FDDD06"/>
                    </a:solidFill>
                  </a:defRPr>
                </a:lvl1pPr>
              </a:lstStyle>
              <a:p>
                <a:pPr/>
                <a:r>
                  <a:t>DC</a:t>
                </a:r>
              </a:p>
            </p:txBody>
          </p:sp>
          <p:sp>
            <p:nvSpPr>
              <p:cNvPr id="240" name="Oval 29"/>
              <p:cNvSpPr/>
              <p:nvPr/>
            </p:nvSpPr>
            <p:spPr>
              <a:xfrm rot="16200000">
                <a:off x="1466056" y="2150268"/>
                <a:ext cx="280989" cy="280989"/>
              </a:xfrm>
              <a:prstGeom prst="ellipse">
                <a:avLst/>
              </a:prstGeom>
              <a:solidFill>
                <a:srgbClr val="000066"/>
              </a:solidFill>
              <a:ln w="12700" cap="flat">
                <a:solidFill>
                  <a:srgbClr val="EEECE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Oval 30"/>
              <p:cNvSpPr/>
              <p:nvPr/>
            </p:nvSpPr>
            <p:spPr>
              <a:xfrm rot="16200000">
                <a:off x="1756568" y="1369218"/>
                <a:ext cx="280989" cy="280989"/>
              </a:xfrm>
              <a:prstGeom prst="ellipse">
                <a:avLst/>
              </a:prstGeom>
              <a:solidFill>
                <a:srgbClr val="000066"/>
              </a:solidFill>
              <a:ln w="12700" cap="flat">
                <a:solidFill>
                  <a:srgbClr val="EEECE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Oval 31"/>
              <p:cNvSpPr/>
              <p:nvPr/>
            </p:nvSpPr>
            <p:spPr>
              <a:xfrm>
                <a:off x="986631" y="324644"/>
                <a:ext cx="417513" cy="420689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" name="Oval 32"/>
              <p:cNvSpPr/>
              <p:nvPr/>
            </p:nvSpPr>
            <p:spPr>
              <a:xfrm>
                <a:off x="1034256" y="302419"/>
                <a:ext cx="139701" cy="134939"/>
              </a:xfrm>
              <a:prstGeom prst="ellipse">
                <a:avLst/>
              </a:prstGeom>
              <a:solidFill>
                <a:srgbClr val="FF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Oval 33"/>
              <p:cNvSpPr/>
              <p:nvPr/>
            </p:nvSpPr>
            <p:spPr>
              <a:xfrm>
                <a:off x="1048543" y="529431"/>
                <a:ext cx="139701" cy="134939"/>
              </a:xfrm>
              <a:prstGeom prst="ellipse">
                <a:avLst/>
              </a:prstGeom>
              <a:solidFill>
                <a:srgbClr val="FF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" name="Oval 34"/>
              <p:cNvSpPr/>
              <p:nvPr/>
            </p:nvSpPr>
            <p:spPr>
              <a:xfrm>
                <a:off x="1350168" y="429419"/>
                <a:ext cx="139701" cy="134939"/>
              </a:xfrm>
              <a:prstGeom prst="ellipse">
                <a:avLst/>
              </a:prstGeom>
              <a:solidFill>
                <a:srgbClr val="FF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" name="Oval 35"/>
              <p:cNvSpPr/>
              <p:nvPr/>
            </p:nvSpPr>
            <p:spPr>
              <a:xfrm>
                <a:off x="1905793" y="935831"/>
                <a:ext cx="139701" cy="134939"/>
              </a:xfrm>
              <a:prstGeom prst="ellipse">
                <a:avLst/>
              </a:prstGeom>
              <a:solidFill>
                <a:srgbClr val="FF0000"/>
              </a:solidFill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1" name="Group 36"/>
            <p:cNvGrpSpPr/>
            <p:nvPr/>
          </p:nvGrpSpPr>
          <p:grpSpPr>
            <a:xfrm>
              <a:off x="4151312" y="0"/>
              <a:ext cx="2419351" cy="2332039"/>
              <a:chOff x="0" y="0"/>
              <a:chExt cx="2419350" cy="2332038"/>
            </a:xfrm>
          </p:grpSpPr>
          <p:sp>
            <p:nvSpPr>
              <p:cNvPr id="248" name="Oval 37"/>
              <p:cNvSpPr/>
              <p:nvPr/>
            </p:nvSpPr>
            <p:spPr>
              <a:xfrm flipH="1" rot="5400000">
                <a:off x="43655" y="-43656"/>
                <a:ext cx="2332040" cy="2419351"/>
              </a:xfrm>
              <a:prstGeom prst="ellipse">
                <a:avLst/>
              </a:prstGeom>
              <a:solidFill>
                <a:srgbClr val="00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" name="Oval 38"/>
              <p:cNvSpPr/>
              <p:nvPr/>
            </p:nvSpPr>
            <p:spPr>
              <a:xfrm flipH="1" rot="5400000">
                <a:off x="318293" y="819944"/>
                <a:ext cx="1208089" cy="1168401"/>
              </a:xfrm>
              <a:prstGeom prst="ellipse">
                <a:avLst/>
              </a:prstGeom>
              <a:solidFill>
                <a:srgbClr val="CC0000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" name="Text Box 39"/>
              <p:cNvSpPr txBox="1"/>
              <p:nvPr/>
            </p:nvSpPr>
            <p:spPr>
              <a:xfrm>
                <a:off x="508793" y="1139031"/>
                <a:ext cx="625237" cy="721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8000" tIns="18000" rIns="18000" bIns="18000" numCol="1" anchor="t">
                <a:spAutoFit/>
              </a:bodyPr>
              <a:lstStyle>
                <a:lvl1pPr>
                  <a:defRPr b="1" sz="4400">
                    <a:solidFill>
                      <a:srgbClr val="FDDD06"/>
                    </a:solidFill>
                  </a:defRPr>
                </a:lvl1pPr>
              </a:lstStyle>
              <a:p>
                <a:pPr/>
                <a:r>
                  <a:t>Th</a:t>
                </a:r>
              </a:p>
            </p:txBody>
          </p:sp>
        </p:grpSp>
      </p:grpSp>
      <p:sp>
        <p:nvSpPr>
          <p:cNvPr id="253" name="Text Box 48"/>
          <p:cNvSpPr txBox="1"/>
          <p:nvPr/>
        </p:nvSpPr>
        <p:spPr>
          <a:xfrm>
            <a:off x="238125" y="5929312"/>
            <a:ext cx="8655050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400"/>
            </a:lvl1pPr>
          </a:lstStyle>
          <a:p>
            <a:pPr/>
            <a:r>
              <a:t>The properties of the Ag influences the DC to drive the development of appropriate Th cells</a:t>
            </a:r>
          </a:p>
        </p:txBody>
      </p:sp>
      <p:grpSp>
        <p:nvGrpSpPr>
          <p:cNvPr id="256" name="Group 50"/>
          <p:cNvGrpSpPr/>
          <p:nvPr/>
        </p:nvGrpSpPr>
        <p:grpSpPr>
          <a:xfrm>
            <a:off x="2300288" y="3314699"/>
            <a:ext cx="4318001" cy="1096329"/>
            <a:chOff x="0" y="0"/>
            <a:chExt cx="4318000" cy="1096327"/>
          </a:xfrm>
        </p:grpSpPr>
        <p:sp>
          <p:nvSpPr>
            <p:cNvPr id="254" name="Freeform 49"/>
            <p:cNvSpPr/>
            <p:nvPr/>
          </p:nvSpPr>
          <p:spPr>
            <a:xfrm>
              <a:off x="0" y="0"/>
              <a:ext cx="4318000" cy="92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1" fill="norm" stroke="1" extrusionOk="0">
                  <a:moveTo>
                    <a:pt x="0" y="0"/>
                  </a:moveTo>
                  <a:cubicBezTo>
                    <a:pt x="762" y="3911"/>
                    <a:pt x="1525" y="7858"/>
                    <a:pt x="3621" y="11403"/>
                  </a:cubicBezTo>
                  <a:cubicBezTo>
                    <a:pt x="5718" y="14948"/>
                    <a:pt x="9911" y="21600"/>
                    <a:pt x="12579" y="21344"/>
                  </a:cubicBezTo>
                  <a:cubicBezTo>
                    <a:pt x="15247" y="21088"/>
                    <a:pt x="18130" y="13450"/>
                    <a:pt x="19631" y="9941"/>
                  </a:cubicBezTo>
                  <a:cubicBezTo>
                    <a:pt x="21131" y="6432"/>
                    <a:pt x="21362" y="3362"/>
                    <a:pt x="21600" y="292"/>
                  </a:cubicBezTo>
                </a:path>
              </a:pathLst>
            </a:custGeom>
            <a:noFill/>
            <a:ln w="28575" cap="flat">
              <a:solidFill>
                <a:srgbClr val="00006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5" name="Text Box 45"/>
            <p:cNvSpPr txBox="1"/>
            <p:nvPr/>
          </p:nvSpPr>
          <p:spPr>
            <a:xfrm>
              <a:off x="957262" y="268287"/>
              <a:ext cx="2465150" cy="8280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2400"/>
              </a:pPr>
              <a:r>
                <a:t>Signal 3</a:t>
              </a:r>
            </a:p>
            <a:p>
              <a:pPr>
                <a:defRPr sz="2400"/>
              </a:pPr>
              <a:r>
                <a:t>Th polarising signal</a:t>
              </a:r>
            </a:p>
          </p:txBody>
        </p:sp>
      </p:grpSp>
      <p:grpSp>
        <p:nvGrpSpPr>
          <p:cNvPr id="259" name="Group 54"/>
          <p:cNvGrpSpPr/>
          <p:nvPr/>
        </p:nvGrpSpPr>
        <p:grpSpPr>
          <a:xfrm>
            <a:off x="1371369" y="3047999"/>
            <a:ext cx="5758947" cy="2731454"/>
            <a:chOff x="0" y="0"/>
            <a:chExt cx="5758945" cy="2731453"/>
          </a:xfrm>
        </p:grpSpPr>
        <p:sp>
          <p:nvSpPr>
            <p:cNvPr id="257" name="Freeform 52"/>
            <p:cNvSpPr/>
            <p:nvPr/>
          </p:nvSpPr>
          <p:spPr>
            <a:xfrm>
              <a:off x="-1" y="0"/>
              <a:ext cx="1346432" cy="214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6088" y="0"/>
                  </a:moveTo>
                  <a:cubicBezTo>
                    <a:pt x="3096" y="2444"/>
                    <a:pt x="105" y="4904"/>
                    <a:pt x="3" y="8066"/>
                  </a:cubicBezTo>
                  <a:cubicBezTo>
                    <a:pt x="-98" y="11227"/>
                    <a:pt x="1905" y="16747"/>
                    <a:pt x="5479" y="19003"/>
                  </a:cubicBezTo>
                  <a:cubicBezTo>
                    <a:pt x="9054" y="21258"/>
                    <a:pt x="15265" y="21429"/>
                    <a:pt x="21502" y="21600"/>
                  </a:cubicBezTo>
                </a:path>
              </a:pathLst>
            </a:custGeom>
            <a:noFill/>
            <a:ln w="28575" cap="flat">
              <a:solidFill>
                <a:srgbClr val="000066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8" name="Text Box 53"/>
            <p:cNvSpPr txBox="1"/>
            <p:nvPr/>
          </p:nvSpPr>
          <p:spPr>
            <a:xfrm>
              <a:off x="1405167" y="1801813"/>
              <a:ext cx="4353779" cy="929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Integration of signals from pathogen/allergen</a:t>
              </a:r>
              <a:br/>
              <a:r>
                <a:t>and the extracellular milieu polarise the DC to</a:t>
              </a:r>
              <a:br/>
              <a:r>
                <a:t>produce qualitatively different signals 3</a:t>
              </a:r>
            </a:p>
          </p:txBody>
        </p:sp>
      </p:grpSp>
      <p:grpSp>
        <p:nvGrpSpPr>
          <p:cNvPr id="262" name="Group 57"/>
          <p:cNvGrpSpPr/>
          <p:nvPr/>
        </p:nvGrpSpPr>
        <p:grpSpPr>
          <a:xfrm>
            <a:off x="4006850" y="1144588"/>
            <a:ext cx="1057087" cy="2326640"/>
            <a:chOff x="0" y="0"/>
            <a:chExt cx="1057086" cy="2326640"/>
          </a:xfrm>
        </p:grpSpPr>
        <p:sp>
          <p:nvSpPr>
            <p:cNvPr id="260" name="Text Box 55"/>
            <p:cNvSpPr txBox="1"/>
            <p:nvPr/>
          </p:nvSpPr>
          <p:spPr>
            <a:xfrm>
              <a:off x="0" y="0"/>
              <a:ext cx="1057087" cy="459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Signal 1</a:t>
              </a:r>
            </a:p>
          </p:txBody>
        </p:sp>
        <p:sp>
          <p:nvSpPr>
            <p:cNvPr id="261" name="Text Box 56"/>
            <p:cNvSpPr txBox="1"/>
            <p:nvPr/>
          </p:nvSpPr>
          <p:spPr>
            <a:xfrm>
              <a:off x="0" y="1866900"/>
              <a:ext cx="1057087" cy="459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Signal 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 Box 6"/>
          <p:cNvSpPr txBox="1"/>
          <p:nvPr/>
        </p:nvSpPr>
        <p:spPr>
          <a:xfrm>
            <a:off x="3084513" y="141287"/>
            <a:ext cx="2816459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>
                <a:solidFill>
                  <a:srgbClr val="CC0000"/>
                </a:solidFill>
              </a:defRPr>
            </a:lvl1pPr>
          </a:lstStyle>
          <a:p>
            <a:pPr/>
            <a:r>
              <a:t>Microbial Patterns</a:t>
            </a:r>
          </a:p>
        </p:txBody>
      </p:sp>
      <p:sp>
        <p:nvSpPr>
          <p:cNvPr id="265" name="Text Box 7"/>
          <p:cNvSpPr txBox="1"/>
          <p:nvPr/>
        </p:nvSpPr>
        <p:spPr>
          <a:xfrm>
            <a:off x="2008188" y="695325"/>
            <a:ext cx="4858108" cy="33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pPr/>
            <a:r>
              <a:t>Janeway &amp; Medzhitov 2002 Ann Rev Immunol 20 197-216</a:t>
            </a:r>
          </a:p>
        </p:txBody>
      </p:sp>
      <p:sp>
        <p:nvSpPr>
          <p:cNvPr id="266" name="Text Box 8"/>
          <p:cNvSpPr txBox="1"/>
          <p:nvPr/>
        </p:nvSpPr>
        <p:spPr>
          <a:xfrm>
            <a:off x="1023937" y="1284287"/>
            <a:ext cx="7318213" cy="4744032"/>
          </a:xfrm>
          <a:prstGeom prst="rect">
            <a:avLst/>
          </a:prstGeom>
          <a:solidFill>
            <a:srgbClr val="66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279400">
              <a:defRPr sz="24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Pathogen-associated molecular patterns (PAMPS)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279400">
              <a:defRPr sz="5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279400">
              <a:buSzPct val="100000"/>
              <a:buChar char="•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Conserved microbial molecules shared by many pathogens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279400">
              <a:buSzPct val="100000"/>
              <a:buChar char="•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Include: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3"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Bacterial lipopolysaccharides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3"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Peptidoglycan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3"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Zymosan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3"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Flagellin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3"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Unmethylated CpG DNA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3"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279400">
              <a:defRPr sz="24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Pattern Recognition Receptors (PRR)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279400">
              <a:defRPr sz="5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279400">
              <a:buSzPct val="100000"/>
              <a:buChar char="•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Include: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					Toll like receptors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			Receptors for apoptotic cells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					Receptors for opsonins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			Receptors for coagulation and complement proteins</a:t>
            </a:r>
          </a:p>
        </p:txBody>
      </p:sp>
      <p:sp>
        <p:nvSpPr>
          <p:cNvPr id="267" name="Text Box 11"/>
          <p:cNvSpPr txBox="1"/>
          <p:nvPr/>
        </p:nvSpPr>
        <p:spPr>
          <a:xfrm>
            <a:off x="1011237" y="1284287"/>
            <a:ext cx="7423151" cy="2559632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279400">
              <a:defRPr sz="24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Pathogen-associated molecular patterns (PAMP</a:t>
            </a:r>
            <a:r>
              <a:rPr sz="1800"/>
              <a:t>S</a:t>
            </a:r>
            <a: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279400">
              <a:defRPr sz="5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279400">
              <a:buSzPct val="100000"/>
              <a:buChar char="•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Conserved microbial molecules shared by many pathogens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279400">
              <a:buSzPct val="100000"/>
              <a:buChar char="•"/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Include: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3"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Bacterial lipopolysaccharides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3"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Peptidoglycan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3"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Zymosan</a:t>
            </a:r>
          </a:p>
          <a:p>
            <a:pPr lvl="3"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Flagellin</a:t>
            </a:r>
          </a:p>
          <a:p>
            <a:pPr lvl="3" defTabSz="279400">
              <a:defRPr sz="200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Unmethylated CpG DNA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