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2" r:id="rId2"/>
    <p:sldId id="257" r:id="rId3"/>
    <p:sldId id="258" r:id="rId4"/>
    <p:sldId id="259" r:id="rId5"/>
    <p:sldId id="270" r:id="rId6"/>
    <p:sldId id="260" r:id="rId7"/>
    <p:sldId id="263" r:id="rId8"/>
    <p:sldId id="264" r:id="rId9"/>
    <p:sldId id="288" r:id="rId10"/>
    <p:sldId id="272" r:id="rId11"/>
    <p:sldId id="269" r:id="rId12"/>
    <p:sldId id="265" r:id="rId13"/>
    <p:sldId id="266" r:id="rId14"/>
    <p:sldId id="268" r:id="rId15"/>
    <p:sldId id="273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8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8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-400" y="-104"/>
      </p:cViewPr>
      <p:guideLst>
        <p:guide orient="horz" pos="2150"/>
        <p:guide pos="3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83418-1B5F-D64F-9C08-0C13141295A9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5C208-BEC5-B645-9BC0-FF31184CF57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9709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1447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6098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31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0065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38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621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2972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721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190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163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8039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9A9C3-F230-4F77-97E9-4D6B3F30E302}" type="datetimeFigureOut">
              <a:rPr lang="it-IT" smtClean="0"/>
              <a:t>14/12/20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6B0DE-77FC-4CC4-BCD4-A3E9F8AEB15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537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f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75520" y="2130426"/>
            <a:ext cx="8640960" cy="1470025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Ipofisi e ipofisi </a:t>
            </a:r>
            <a:r>
              <a:rPr lang="it-IT" sz="3600" b="1" dirty="0" smtClean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anteriore (A)</a:t>
            </a:r>
            <a:endParaRPr lang="it-IT" sz="3600" b="1" dirty="0">
              <a:solidFill>
                <a:srgbClr val="0000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rgbClr val="0000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Stella Bernardi</a:t>
            </a:r>
          </a:p>
          <a:p>
            <a:r>
              <a:rPr lang="it-IT" dirty="0">
                <a:latin typeface="Verdana" pitchFamily="34" charset="0"/>
                <a:ea typeface="Verdana" pitchFamily="34" charset="0"/>
                <a:cs typeface="Verdana" pitchFamily="34" charset="0"/>
              </a:rPr>
              <a:t>RTB Endocrinologia </a:t>
            </a:r>
          </a:p>
          <a:p>
            <a:r>
              <a:rPr lang="it-IT" dirty="0">
                <a:latin typeface="Verdana" pitchFamily="34" charset="0"/>
                <a:ea typeface="Verdana" pitchFamily="34" charset="0"/>
                <a:cs typeface="Verdana" pitchFamily="34" charset="0"/>
              </a:rPr>
              <a:t>Università degli Studi di Trieste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3" r="9928"/>
          <a:stretch/>
        </p:blipFill>
        <p:spPr>
          <a:xfrm>
            <a:off x="8668766" y="261540"/>
            <a:ext cx="1675706" cy="1571567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9" name="Connettore 1 8"/>
          <p:cNvCxnSpPr/>
          <p:nvPr/>
        </p:nvCxnSpPr>
        <p:spPr>
          <a:xfrm>
            <a:off x="1775520" y="5949280"/>
            <a:ext cx="8640960" cy="7200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29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31"/>
    </mc:Choice>
    <mc:Fallback xmlns="">
      <p:transition spd="slow" advTm="1453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001"/>
          </a:xfrm>
        </p:spPr>
        <p:txBody>
          <a:bodyPr>
            <a:normAutofit/>
          </a:bodyPr>
          <a:lstStyle/>
          <a:p>
            <a:pPr algn="ctr"/>
            <a:r>
              <a:rPr lang="it-IT" b="1" dirty="0" err="1" smtClean="0">
                <a:solidFill>
                  <a:srgbClr val="FF0080"/>
                </a:solidFill>
              </a:rPr>
              <a:t>Prolattinomi</a:t>
            </a:r>
            <a:r>
              <a:rPr lang="it-IT" b="1" dirty="0" smtClean="0">
                <a:solidFill>
                  <a:srgbClr val="FF0080"/>
                </a:solidFill>
              </a:rPr>
              <a:t> in gravidanza</a:t>
            </a:r>
            <a:endParaRPr lang="it-IT" b="1" dirty="0">
              <a:solidFill>
                <a:srgbClr val="FF008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2509" y="1274618"/>
            <a:ext cx="11508509" cy="5052290"/>
          </a:xfrm>
        </p:spPr>
        <p:txBody>
          <a:bodyPr>
            <a:normAutofit/>
          </a:bodyPr>
          <a:lstStyle/>
          <a:p>
            <a:pPr algn="just"/>
            <a:r>
              <a:rPr lang="it-IT" dirty="0" smtClean="0"/>
              <a:t>La terapia dei PRL-</a:t>
            </a:r>
            <a:r>
              <a:rPr lang="it-IT" dirty="0" err="1" smtClean="0"/>
              <a:t>omi</a:t>
            </a:r>
            <a:r>
              <a:rPr lang="it-IT" dirty="0" smtClean="0"/>
              <a:t> si basa sui </a:t>
            </a:r>
            <a:r>
              <a:rPr lang="it-IT" dirty="0" err="1" smtClean="0"/>
              <a:t>dopaminoagonisti</a:t>
            </a:r>
            <a:r>
              <a:rPr lang="it-IT" dirty="0" smtClean="0"/>
              <a:t> (</a:t>
            </a:r>
            <a:r>
              <a:rPr lang="it-IT" dirty="0" err="1" smtClean="0"/>
              <a:t>cabergolina</a:t>
            </a:r>
            <a:r>
              <a:rPr lang="it-IT" dirty="0" smtClean="0"/>
              <a:t> e </a:t>
            </a:r>
            <a:r>
              <a:rPr lang="it-IT" dirty="0" err="1" smtClean="0"/>
              <a:t>bromocriptina</a:t>
            </a:r>
            <a:r>
              <a:rPr lang="it-IT" dirty="0" smtClean="0"/>
              <a:t>), efficaci nel rispristino di una normale ciclicità mestruale e fertilità nel 90% delle donne trattate (PRL inibisce </a:t>
            </a:r>
            <a:r>
              <a:rPr lang="it-IT" dirty="0" err="1" smtClean="0"/>
              <a:t>GnRH</a:t>
            </a:r>
            <a:r>
              <a:rPr lang="it-IT" dirty="0" smtClean="0"/>
              <a:t>). </a:t>
            </a:r>
          </a:p>
          <a:p>
            <a:pPr algn="just"/>
            <a:r>
              <a:rPr lang="it-IT" dirty="0" smtClean="0"/>
              <a:t>La </a:t>
            </a:r>
            <a:r>
              <a:rPr lang="it-IT" dirty="0" err="1" smtClean="0"/>
              <a:t>bromocriptina</a:t>
            </a:r>
            <a:r>
              <a:rPr lang="it-IT" dirty="0" smtClean="0"/>
              <a:t> passa la barriera transplacentare ma non è stata associata ad alterazioni dello sviluppo fetale. Anche la </a:t>
            </a:r>
            <a:r>
              <a:rPr lang="it-IT" dirty="0" err="1" smtClean="0"/>
              <a:t>cabergolina</a:t>
            </a:r>
            <a:r>
              <a:rPr lang="it-IT" dirty="0" smtClean="0"/>
              <a:t> ma su casistiche meno numerose. </a:t>
            </a:r>
          </a:p>
          <a:p>
            <a:pPr algn="just"/>
            <a:r>
              <a:rPr lang="it-IT" dirty="0"/>
              <a:t>&lt; 5% dei </a:t>
            </a:r>
            <a:r>
              <a:rPr lang="it-IT" dirty="0" err="1"/>
              <a:t>microprolattinomi</a:t>
            </a:r>
            <a:r>
              <a:rPr lang="it-IT" dirty="0"/>
              <a:t> aumenta di dimensioni; 20% dei </a:t>
            </a:r>
            <a:r>
              <a:rPr lang="it-IT" dirty="0" err="1"/>
              <a:t>macroprolattinomi</a:t>
            </a:r>
            <a:r>
              <a:rPr lang="it-IT" dirty="0"/>
              <a:t> aumenta di dimensioni in </a:t>
            </a:r>
            <a:r>
              <a:rPr lang="it-IT" dirty="0" smtClean="0"/>
              <a:t>gravidanza</a:t>
            </a:r>
          </a:p>
          <a:p>
            <a:pPr algn="just"/>
            <a:r>
              <a:rPr lang="it-IT" dirty="0" smtClean="0"/>
              <a:t>Attuali linee guida consigliano: 1. SOSPENSIONE del TRATTAMENTO una volta accertata la GRAVIDANZA; 2. NON DOSARE PRL; 3. MONITORARE CLINICAMENTE e con CAMPO VISIVO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891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026"/>
    </mc:Choice>
    <mc:Fallback xmlns="">
      <p:transition spd="slow" advTm="25602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81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81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6947" r="12915" b="13670"/>
          <a:stretch>
            <a:fillRect/>
          </a:stretch>
        </p:blipFill>
        <p:spPr>
          <a:xfrm>
            <a:off x="6395032" y="1522980"/>
            <a:ext cx="2894012" cy="4356100"/>
          </a:xfrm>
        </p:spPr>
      </p:pic>
      <p:sp>
        <p:nvSpPr>
          <p:cNvPr id="14" name="CasellaDiTesto 13"/>
          <p:cNvSpPr txBox="1">
            <a:spLocks noChangeArrowheads="1"/>
          </p:cNvSpPr>
          <p:nvPr/>
        </p:nvSpPr>
        <p:spPr bwMode="auto">
          <a:xfrm>
            <a:off x="6227885" y="5894571"/>
            <a:ext cx="2952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Verdana" panose="020B0604030504040204" pitchFamily="34" charset="0"/>
              </a:rPr>
              <a:t>Ispessimento labbra, </a:t>
            </a:r>
            <a:endParaRPr lang="it-IT" altLang="it-IT" sz="1600" b="1" dirty="0" smtClean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naso </a:t>
            </a:r>
            <a:r>
              <a:rPr lang="it-IT" altLang="it-IT" sz="1600" b="1" dirty="0">
                <a:solidFill>
                  <a:srgbClr val="FF0000"/>
                </a:solidFill>
                <a:latin typeface="Verdana" panose="020B0604030504040204" pitchFamily="34" charset="0"/>
              </a:rPr>
              <a:t>e orecchie</a:t>
            </a:r>
            <a:endParaRPr lang="en-US" altLang="it-IT" sz="16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38200" y="365125"/>
            <a:ext cx="10515600" cy="734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 smtClean="0"/>
              <a:t>Acromegalia (1)</a:t>
            </a:r>
            <a:endParaRPr lang="it-IT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45687" y="1316613"/>
            <a:ext cx="608134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400" dirty="0" smtClean="0"/>
              <a:t>L’</a:t>
            </a:r>
            <a:r>
              <a:rPr lang="it-IT" sz="2400" b="1" dirty="0" smtClean="0"/>
              <a:t>acromegalia</a:t>
            </a:r>
            <a:r>
              <a:rPr lang="it-IT" sz="2400" dirty="0" smtClean="0"/>
              <a:t> è una malattia sistemica causata da un </a:t>
            </a:r>
            <a:r>
              <a:rPr lang="it-IT" sz="2400" b="1" dirty="0" smtClean="0"/>
              <a:t>eccesso di GH dopo la saldatura delle epifisi</a:t>
            </a:r>
            <a:r>
              <a:rPr lang="it-IT" sz="2400" dirty="0" smtClean="0"/>
              <a:t> (si parla di gigantismo quando l’ipersecrezione di GH avviene prima della saldatura).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400" dirty="0" smtClean="0"/>
              <a:t>Patologia rara 28-137 casi/milione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400" dirty="0" smtClean="0"/>
              <a:t>Nel 95% dei casi è legata ad un </a:t>
            </a:r>
            <a:r>
              <a:rPr lang="it-IT" sz="2400" b="1" dirty="0" smtClean="0"/>
              <a:t>adenoma ipofisario sporadico somatotropo puro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400" dirty="0" smtClean="0"/>
              <a:t>L’acromegalia si associa ad alterazioni del massiccio facciale e delle estremità, artrite, diabete mellito, ipertensione, polipi colon. Rischio di patologie cardiovascolari e carcinoma </a:t>
            </a:r>
            <a:r>
              <a:rPr lang="it-IT" sz="2400" dirty="0" err="1" smtClean="0"/>
              <a:t>colonretto</a:t>
            </a:r>
            <a:endParaRPr lang="it-IT" sz="2400" dirty="0"/>
          </a:p>
        </p:txBody>
      </p:sp>
      <p:pic>
        <p:nvPicPr>
          <p:cNvPr id="10" name="Segnaposto contenuto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3" r="42558" b="6348"/>
          <a:stretch>
            <a:fillRect/>
          </a:stretch>
        </p:blipFill>
        <p:spPr bwMode="auto">
          <a:xfrm>
            <a:off x="9196152" y="736600"/>
            <a:ext cx="24352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9122501" y="202236"/>
            <a:ext cx="25114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Verdana" panose="020B0604030504040204" pitchFamily="34" charset="0"/>
              </a:rPr>
              <a:t>Bozze frontali prominenti</a:t>
            </a:r>
            <a:endParaRPr lang="en-US" altLang="it-IT" sz="16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8068634" y="1109664"/>
            <a:ext cx="18109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Verdana" panose="020B0604030504040204" pitchFamily="34" charset="0"/>
              </a:rPr>
              <a:t>Prognatismo</a:t>
            </a:r>
            <a:endParaRPr lang="en-US" altLang="it-IT" sz="16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>
            <a:off x="8068634" y="1447801"/>
            <a:ext cx="19188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rgbClr val="FF0000"/>
                </a:solidFill>
                <a:latin typeface="Verdana" panose="020B0604030504040204" pitchFamily="34" charset="0"/>
              </a:rPr>
              <a:t>Macroglossia</a:t>
            </a:r>
            <a:endParaRPr lang="en-US" altLang="it-IT" sz="16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5" name="Ovale 14"/>
          <p:cNvSpPr>
            <a:spLocks noChangeArrowheads="1"/>
          </p:cNvSpPr>
          <p:nvPr/>
        </p:nvSpPr>
        <p:spPr bwMode="auto">
          <a:xfrm>
            <a:off x="9383487" y="3575384"/>
            <a:ext cx="792163" cy="936625"/>
          </a:xfrm>
          <a:prstGeom prst="ellips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it-IT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35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50"/>
    </mc:Choice>
    <mc:Fallback xmlns="">
      <p:transition spd="slow" advTm="12485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12" grpId="0"/>
      <p:bldP spid="13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94" y="1099126"/>
            <a:ext cx="5589266" cy="5265685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838200" y="365125"/>
            <a:ext cx="10515600" cy="734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 smtClean="0"/>
              <a:t>Acromegalia (2)</a:t>
            </a:r>
            <a:endParaRPr lang="it-IT" b="1" dirty="0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300534"/>
              </p:ext>
            </p:extLst>
          </p:nvPr>
        </p:nvGraphicFramePr>
        <p:xfrm>
          <a:off x="6972330" y="1291166"/>
          <a:ext cx="4381470" cy="533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470">
                  <a:extLst>
                    <a:ext uri="{9D8B030D-6E8A-4147-A177-3AD203B41FA5}">
                      <a16:colId xmlns:a16="http://schemas.microsoft.com/office/drawing/2014/main" xmlns="" val="42914563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Studio delle complicanze dell’acromegalia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7058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Campo visivo computerizzato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3162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SOF</a:t>
                      </a:r>
                    </a:p>
                    <a:p>
                      <a:r>
                        <a:rPr lang="it-IT" dirty="0" smtClean="0"/>
                        <a:t>Colonscopia (+</a:t>
                      </a:r>
                      <a:r>
                        <a:rPr lang="it-IT" baseline="0" dirty="0" smtClean="0"/>
                        <a:t> biopsie</a:t>
                      </a:r>
                      <a:r>
                        <a:rPr lang="it-IT" dirty="0" smtClean="0"/>
                        <a:t>)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1769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Ecografia collo (+</a:t>
                      </a:r>
                      <a:r>
                        <a:rPr lang="it-IT" baseline="0" dirty="0" smtClean="0"/>
                        <a:t> FNAB</a:t>
                      </a:r>
                      <a:r>
                        <a:rPr lang="it-IT" dirty="0" smtClean="0"/>
                        <a:t>)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1280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Ecografia addome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3796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EGA</a:t>
                      </a:r>
                    </a:p>
                    <a:p>
                      <a:r>
                        <a:rPr lang="it-IT" dirty="0" smtClean="0"/>
                        <a:t>Spirometria</a:t>
                      </a:r>
                    </a:p>
                    <a:p>
                      <a:r>
                        <a:rPr lang="it-IT" dirty="0" err="1" smtClean="0"/>
                        <a:t>Polisonnografia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8968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ECG</a:t>
                      </a:r>
                    </a:p>
                    <a:p>
                      <a:r>
                        <a:rPr lang="it-IT" dirty="0" smtClean="0"/>
                        <a:t>Ecocardiografia</a:t>
                      </a:r>
                    </a:p>
                    <a:p>
                      <a:r>
                        <a:rPr lang="it-IT" dirty="0" smtClean="0"/>
                        <a:t>Holter PA 24 ore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7196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AngioRMN</a:t>
                      </a:r>
                      <a:r>
                        <a:rPr lang="it-IT" dirty="0" smtClean="0"/>
                        <a:t> del distretto intracranico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65451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Rx</a:t>
                      </a:r>
                      <a:r>
                        <a:rPr lang="it-IT" dirty="0" smtClean="0"/>
                        <a:t> colonna</a:t>
                      </a:r>
                    </a:p>
                    <a:p>
                      <a:r>
                        <a:rPr lang="it-IT" dirty="0" smtClean="0"/>
                        <a:t>Densitometria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17830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Studio metabolismo glucidico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0699319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782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970"/>
    </mc:Choice>
    <mc:Fallback xmlns="">
      <p:transition spd="slow" advTm="32697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838200" y="365125"/>
            <a:ext cx="10515600" cy="734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 smtClean="0"/>
              <a:t>Acromegalia (3)</a:t>
            </a:r>
            <a:endParaRPr lang="it-IT" b="1" dirty="0"/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332509" y="1274618"/>
            <a:ext cx="11508509" cy="5052290"/>
          </a:xfrm>
        </p:spPr>
        <p:txBody>
          <a:bodyPr>
            <a:normAutofit/>
          </a:bodyPr>
          <a:lstStyle/>
          <a:p>
            <a:pPr algn="just"/>
            <a:r>
              <a:rPr lang="it-IT" b="1" dirty="0" smtClean="0">
                <a:solidFill>
                  <a:srgbClr val="0000CC"/>
                </a:solidFill>
              </a:rPr>
              <a:t>CHIRURGIA</a:t>
            </a:r>
            <a:r>
              <a:rPr lang="it-IT" dirty="0" smtClean="0"/>
              <a:t> – la terapia di prima scelta è la </a:t>
            </a:r>
            <a:r>
              <a:rPr lang="it-IT" b="1" dirty="0" smtClean="0"/>
              <a:t>chirurgia trans-naso-sfenoidale </a:t>
            </a:r>
            <a:r>
              <a:rPr lang="it-IT" dirty="0" smtClean="0"/>
              <a:t>soprattutto nei pazienti con probabilità di remissione. Remissione 70% micro 50% macro – poi bisogna vedere anche il tipo di estensione). La remissione si valuta a 3 mesi. Complicanze: diabete insipido e ipopituitarismo.</a:t>
            </a:r>
          </a:p>
          <a:p>
            <a:pPr algn="just"/>
            <a:r>
              <a:rPr lang="it-IT" b="1" dirty="0" smtClean="0">
                <a:solidFill>
                  <a:srgbClr val="0000CC"/>
                </a:solidFill>
              </a:rPr>
              <a:t>TERAPIA FARMACOLOGICA </a:t>
            </a:r>
            <a:r>
              <a:rPr lang="it-IT" dirty="0" smtClean="0"/>
              <a:t>– </a:t>
            </a:r>
            <a:r>
              <a:rPr lang="it-IT" dirty="0" err="1" smtClean="0"/>
              <a:t>Ligandi</a:t>
            </a:r>
            <a:r>
              <a:rPr lang="it-IT" dirty="0" smtClean="0"/>
              <a:t> dei recettori somatostatina I generazione (</a:t>
            </a:r>
            <a:r>
              <a:rPr lang="it-IT" b="1" dirty="0" err="1" smtClean="0"/>
              <a:t>octreotide</a:t>
            </a:r>
            <a:r>
              <a:rPr lang="it-IT" b="1" dirty="0" smtClean="0"/>
              <a:t>, </a:t>
            </a:r>
            <a:r>
              <a:rPr lang="it-IT" b="1" dirty="0" err="1" smtClean="0"/>
              <a:t>lanreotide</a:t>
            </a:r>
            <a:r>
              <a:rPr lang="it-IT" dirty="0" smtClean="0"/>
              <a:t>) che si legano ai SSTR2; </a:t>
            </a:r>
            <a:r>
              <a:rPr lang="it-IT" dirty="0" err="1" smtClean="0"/>
              <a:t>Ligandi</a:t>
            </a:r>
            <a:r>
              <a:rPr lang="it-IT" dirty="0" smtClean="0"/>
              <a:t> dei recettori della somatostatina di tipo II (</a:t>
            </a:r>
            <a:r>
              <a:rPr lang="it-IT" b="1" dirty="0" err="1" smtClean="0"/>
              <a:t>pasireotide</a:t>
            </a:r>
            <a:r>
              <a:rPr lang="it-IT" dirty="0" smtClean="0"/>
              <a:t>) che si lega al SSTR5; </a:t>
            </a:r>
            <a:r>
              <a:rPr lang="it-IT" dirty="0" err="1" smtClean="0"/>
              <a:t>dopamino</a:t>
            </a:r>
            <a:r>
              <a:rPr lang="it-IT" dirty="0" smtClean="0"/>
              <a:t>-agonisti (</a:t>
            </a:r>
            <a:r>
              <a:rPr lang="it-IT" b="1" dirty="0" err="1" smtClean="0"/>
              <a:t>cabergolina</a:t>
            </a:r>
            <a:r>
              <a:rPr lang="it-IT" dirty="0" smtClean="0"/>
              <a:t>); antagonista del recettore del GH (</a:t>
            </a:r>
            <a:r>
              <a:rPr lang="it-IT" b="1" dirty="0" err="1" smtClean="0"/>
              <a:t>pegvisomant</a:t>
            </a:r>
            <a:r>
              <a:rPr lang="it-IT" dirty="0" smtClean="0"/>
              <a:t>) l’unico però che non inibisce la crescita dell’adenoma. </a:t>
            </a:r>
          </a:p>
          <a:p>
            <a:pPr algn="just"/>
            <a:r>
              <a:rPr lang="it-IT" b="1" dirty="0" smtClean="0">
                <a:solidFill>
                  <a:srgbClr val="0000CC"/>
                </a:solidFill>
              </a:rPr>
              <a:t>RADIOTERAPIA</a:t>
            </a:r>
            <a:r>
              <a:rPr lang="it-IT" dirty="0" smtClean="0"/>
              <a:t> convenzionale o radiochirurgia stereotassica (gamma </a:t>
            </a:r>
            <a:r>
              <a:rPr lang="it-IT" dirty="0" err="1" smtClean="0"/>
              <a:t>knife</a:t>
            </a:r>
            <a:r>
              <a:rPr lang="it-IT" dirty="0" smtClean="0"/>
              <a:t>) sono terapia di seconda linea in caso di persistenza di malattia dopo neurochirurgia e con resistenza alla terapia. </a:t>
            </a:r>
          </a:p>
          <a:p>
            <a:pPr algn="just"/>
            <a:endParaRPr lang="it-IT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83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148"/>
    </mc:Choice>
    <mc:Fallback xmlns="">
      <p:transition spd="slow" advTm="40314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001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FF0080"/>
                </a:solidFill>
              </a:rPr>
              <a:t>Acromegalia in gravidanza</a:t>
            </a:r>
            <a:endParaRPr lang="it-IT" b="1" dirty="0">
              <a:solidFill>
                <a:srgbClr val="FF008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2510" y="1274618"/>
            <a:ext cx="4592299" cy="5169036"/>
          </a:xfrm>
        </p:spPr>
        <p:txBody>
          <a:bodyPr>
            <a:normAutofit/>
          </a:bodyPr>
          <a:lstStyle/>
          <a:p>
            <a:pPr algn="just"/>
            <a:r>
              <a:rPr lang="it-IT" dirty="0" smtClean="0"/>
              <a:t>Tendenza alla stabilità clinica e biochimica dell’acromegalia durante la gestazione, che sembra dipendere dal grado di controllo della malattia prima del concepimento. </a:t>
            </a:r>
          </a:p>
          <a:p>
            <a:pPr algn="just"/>
            <a:r>
              <a:rPr lang="it-IT" dirty="0" err="1" smtClean="0"/>
              <a:t>Octreotide</a:t>
            </a:r>
            <a:r>
              <a:rPr lang="it-IT" dirty="0" smtClean="0"/>
              <a:t> (analogo della somatostatina) passa attraverso la placenta, ma non sono stati documentati effetti avversi.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017" y="1190634"/>
            <a:ext cx="6608307" cy="54216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158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026"/>
    </mc:Choice>
    <mc:Fallback xmlns="">
      <p:transition spd="slow" advTm="25602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5" t="2968" r="5070" b="11427"/>
          <a:stretch/>
        </p:blipFill>
        <p:spPr>
          <a:xfrm>
            <a:off x="1038810" y="584083"/>
            <a:ext cx="3848832" cy="5435989"/>
          </a:xfrm>
          <a:prstGeom prst="rect">
            <a:avLst/>
          </a:prstGeom>
        </p:spPr>
      </p:pic>
      <p:sp>
        <p:nvSpPr>
          <p:cNvPr id="35" name="CasellaDiTesto 19"/>
          <p:cNvSpPr txBox="1">
            <a:spLocks noChangeArrowheads="1"/>
          </p:cNvSpPr>
          <p:nvPr/>
        </p:nvSpPr>
        <p:spPr bwMode="auto">
          <a:xfrm>
            <a:off x="7336364" y="3198064"/>
            <a:ext cx="46667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en-US" sz="1100" b="1" dirty="0">
                <a:solidFill>
                  <a:srgbClr val="FFFFFF"/>
                </a:solidFill>
              </a:rPr>
              <a:t>FSH</a:t>
            </a:r>
          </a:p>
          <a:p>
            <a:pPr algn="ctr" eaLnBrk="1" hangingPunct="1"/>
            <a:r>
              <a:rPr lang="it-IT" altLang="en-US" sz="1100" b="1" dirty="0">
                <a:solidFill>
                  <a:srgbClr val="FFFFFF"/>
                </a:solidFill>
              </a:rPr>
              <a:t>LH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141624" y="1301122"/>
            <a:ext cx="655092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ORMONI ANTEROIPOFISARI</a:t>
            </a:r>
            <a:r>
              <a:rPr lang="it-IT" sz="2400" dirty="0" smtClean="0"/>
              <a:t>:</a:t>
            </a:r>
          </a:p>
          <a:p>
            <a:endParaRPr lang="it-IT" sz="2400" dirty="0"/>
          </a:p>
          <a:p>
            <a:pPr marL="342900" indent="-342900">
              <a:buFont typeface="Arial"/>
              <a:buChar char="•"/>
            </a:pPr>
            <a:r>
              <a:rPr lang="it-IT" sz="2400" dirty="0" smtClean="0"/>
              <a:t>Ormone adrenocorticotropo (</a:t>
            </a:r>
            <a:r>
              <a:rPr lang="it-IT" sz="2400" dirty="0" err="1" smtClean="0"/>
              <a:t>AdrenCorticoTropic</a:t>
            </a:r>
            <a:r>
              <a:rPr lang="it-IT" sz="2400" dirty="0" smtClean="0"/>
              <a:t> </a:t>
            </a:r>
            <a:r>
              <a:rPr lang="it-IT" sz="2400" dirty="0" err="1" smtClean="0"/>
              <a:t>Hormone</a:t>
            </a:r>
            <a:r>
              <a:rPr lang="it-IT" sz="2400" dirty="0" smtClean="0"/>
              <a:t>, </a:t>
            </a:r>
            <a:r>
              <a:rPr lang="it-IT" sz="2400" b="1" dirty="0" smtClean="0"/>
              <a:t>ACTH</a:t>
            </a:r>
            <a:r>
              <a:rPr lang="it-IT" sz="24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/>
              <a:t>Ormone tireostimolante (</a:t>
            </a:r>
            <a:r>
              <a:rPr lang="it-IT" sz="2400" dirty="0" err="1" smtClean="0"/>
              <a:t>Thyroid-Stimulating</a:t>
            </a:r>
            <a:r>
              <a:rPr lang="it-IT" sz="2400" dirty="0" smtClean="0"/>
              <a:t> </a:t>
            </a:r>
            <a:r>
              <a:rPr lang="it-IT" sz="2400" dirty="0" err="1" smtClean="0"/>
              <a:t>Hormone</a:t>
            </a:r>
            <a:r>
              <a:rPr lang="it-IT" sz="2400" dirty="0" smtClean="0"/>
              <a:t>, </a:t>
            </a:r>
            <a:r>
              <a:rPr lang="it-IT" sz="2400" b="1" dirty="0" smtClean="0"/>
              <a:t>TSH</a:t>
            </a:r>
            <a:r>
              <a:rPr lang="it-IT" sz="24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/>
              <a:t>Ormone </a:t>
            </a:r>
            <a:r>
              <a:rPr lang="it-IT" sz="2400" dirty="0" err="1"/>
              <a:t>l</a:t>
            </a:r>
            <a:r>
              <a:rPr lang="it-IT" sz="2400" dirty="0" err="1" smtClean="0"/>
              <a:t>uteinizzante</a:t>
            </a:r>
            <a:r>
              <a:rPr lang="it-IT" sz="2400" dirty="0" smtClean="0"/>
              <a:t> (</a:t>
            </a:r>
            <a:r>
              <a:rPr lang="it-IT" sz="2400" dirty="0" err="1" smtClean="0"/>
              <a:t>Luteinizing</a:t>
            </a:r>
            <a:r>
              <a:rPr lang="it-IT" sz="2400" dirty="0" smtClean="0"/>
              <a:t> </a:t>
            </a:r>
            <a:r>
              <a:rPr lang="it-IT" sz="2400" dirty="0" err="1" smtClean="0"/>
              <a:t>Hormone</a:t>
            </a:r>
            <a:r>
              <a:rPr lang="it-IT" sz="2400" dirty="0" smtClean="0"/>
              <a:t>, </a:t>
            </a:r>
            <a:r>
              <a:rPr lang="it-IT" sz="2400" b="1" dirty="0" smtClean="0"/>
              <a:t>LH</a:t>
            </a:r>
            <a:r>
              <a:rPr lang="it-IT" sz="24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/>
              <a:t>Ormone </a:t>
            </a:r>
            <a:r>
              <a:rPr lang="it-IT" sz="2400" dirty="0" err="1" smtClean="0"/>
              <a:t>follicolostimolante</a:t>
            </a:r>
            <a:r>
              <a:rPr lang="it-IT" sz="2400" dirty="0" smtClean="0"/>
              <a:t> (</a:t>
            </a:r>
            <a:r>
              <a:rPr lang="it-IT" sz="2400" dirty="0" err="1" smtClean="0"/>
              <a:t>Follicle-Stimulating</a:t>
            </a:r>
            <a:r>
              <a:rPr lang="it-IT" sz="2400" dirty="0" smtClean="0"/>
              <a:t> </a:t>
            </a:r>
            <a:r>
              <a:rPr lang="it-IT" sz="2400" dirty="0" err="1" smtClean="0"/>
              <a:t>Hormone</a:t>
            </a:r>
            <a:r>
              <a:rPr lang="it-IT" sz="2400" dirty="0" smtClean="0"/>
              <a:t>, </a:t>
            </a:r>
            <a:r>
              <a:rPr lang="it-IT" sz="2400" b="1" dirty="0" smtClean="0"/>
              <a:t>FSH</a:t>
            </a:r>
            <a:r>
              <a:rPr lang="it-IT" sz="24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/>
              <a:t>Ormone della crescita (</a:t>
            </a:r>
            <a:r>
              <a:rPr lang="it-IT" sz="2400" dirty="0" err="1" smtClean="0"/>
              <a:t>Growth</a:t>
            </a:r>
            <a:r>
              <a:rPr lang="it-IT" sz="2400" dirty="0" smtClean="0"/>
              <a:t> </a:t>
            </a:r>
            <a:r>
              <a:rPr lang="it-IT" sz="2400" dirty="0" err="1" smtClean="0"/>
              <a:t>Hormone</a:t>
            </a:r>
            <a:r>
              <a:rPr lang="it-IT" sz="2400" dirty="0" smtClean="0"/>
              <a:t>, </a:t>
            </a:r>
            <a:r>
              <a:rPr lang="it-IT" sz="2400" b="1" dirty="0" smtClean="0"/>
              <a:t>GH</a:t>
            </a:r>
            <a:r>
              <a:rPr lang="it-IT" sz="24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it-IT" sz="2400" dirty="0" smtClean="0"/>
              <a:t>Prolattina (</a:t>
            </a:r>
            <a:r>
              <a:rPr lang="it-IT" sz="2400" b="1" dirty="0" smtClean="0"/>
              <a:t>PRL</a:t>
            </a:r>
            <a:r>
              <a:rPr lang="it-IT" sz="2400" dirty="0" smtClean="0"/>
              <a:t>)</a:t>
            </a:r>
            <a:endParaRPr lang="it-IT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261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272"/>
    </mc:Choice>
    <mc:Fallback xmlns="">
      <p:transition spd="slow" advTm="28827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arrotondato 1"/>
          <p:cNvSpPr>
            <a:spLocks noChangeArrowheads="1"/>
          </p:cNvSpPr>
          <p:nvPr/>
        </p:nvSpPr>
        <p:spPr bwMode="auto">
          <a:xfrm>
            <a:off x="1188574" y="3881580"/>
            <a:ext cx="1600200" cy="304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it-IT" sz="120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Ghiandola periferica</a:t>
            </a:r>
          </a:p>
        </p:txBody>
      </p:sp>
      <p:sp>
        <p:nvSpPr>
          <p:cNvPr id="3" name="Rettangolo arrotondato 2"/>
          <p:cNvSpPr>
            <a:spLocks noChangeArrowheads="1"/>
          </p:cNvSpPr>
          <p:nvPr/>
        </p:nvSpPr>
        <p:spPr bwMode="auto">
          <a:xfrm>
            <a:off x="1353674" y="5176980"/>
            <a:ext cx="1282700" cy="304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it-IT" sz="1200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CasellaDiTesto 4"/>
          <p:cNvSpPr txBox="1">
            <a:spLocks noChangeArrowheads="1"/>
          </p:cNvSpPr>
          <p:nvPr/>
        </p:nvSpPr>
        <p:spPr bwMode="auto">
          <a:xfrm>
            <a:off x="1582274" y="5205555"/>
            <a:ext cx="825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200">
                <a:solidFill>
                  <a:srgbClr val="FFFFFF"/>
                </a:solidFill>
                <a:latin typeface="Arial" panose="020B0604020202020204" pitchFamily="34" charset="0"/>
              </a:rPr>
              <a:t>Bersaglio</a:t>
            </a:r>
          </a:p>
        </p:txBody>
      </p:sp>
      <p:sp>
        <p:nvSpPr>
          <p:cNvPr id="5" name="Rettangolo arrotondato 4"/>
          <p:cNvSpPr>
            <a:spLocks noChangeArrowheads="1"/>
          </p:cNvSpPr>
          <p:nvPr/>
        </p:nvSpPr>
        <p:spPr bwMode="auto">
          <a:xfrm>
            <a:off x="1277474" y="2662380"/>
            <a:ext cx="1282700" cy="304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it-IT" sz="120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Ipofisi</a:t>
            </a:r>
          </a:p>
        </p:txBody>
      </p:sp>
      <p:sp>
        <p:nvSpPr>
          <p:cNvPr id="6" name="Rettangolo arrotondato 5"/>
          <p:cNvSpPr>
            <a:spLocks noChangeArrowheads="1"/>
          </p:cNvSpPr>
          <p:nvPr/>
        </p:nvSpPr>
        <p:spPr bwMode="auto">
          <a:xfrm>
            <a:off x="1188574" y="1366980"/>
            <a:ext cx="1600200" cy="304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it-IT" sz="120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Ipotalamo</a:t>
            </a:r>
          </a:p>
        </p:txBody>
      </p:sp>
      <p:sp>
        <p:nvSpPr>
          <p:cNvPr id="7" name="Rettangolo 6"/>
          <p:cNvSpPr>
            <a:spLocks noChangeArrowheads="1"/>
          </p:cNvSpPr>
          <p:nvPr/>
        </p:nvSpPr>
        <p:spPr bwMode="auto">
          <a:xfrm>
            <a:off x="1494962" y="5938980"/>
            <a:ext cx="914400" cy="3048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it-IT" sz="12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Effetto</a:t>
            </a:r>
          </a:p>
        </p:txBody>
      </p:sp>
      <p:sp>
        <p:nvSpPr>
          <p:cNvPr id="8" name="CasellaDiTesto 8"/>
          <p:cNvSpPr txBox="1">
            <a:spLocks noChangeArrowheads="1"/>
          </p:cNvSpPr>
          <p:nvPr/>
        </p:nvSpPr>
        <p:spPr bwMode="auto">
          <a:xfrm>
            <a:off x="1569574" y="4519755"/>
            <a:ext cx="774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200" b="1">
                <a:latin typeface="Arial" panose="020B0604020202020204" pitchFamily="34" charset="0"/>
              </a:rPr>
              <a:t>Ormone</a:t>
            </a:r>
          </a:p>
        </p:txBody>
      </p:sp>
      <p:sp>
        <p:nvSpPr>
          <p:cNvPr id="9" name="CasellaDiTesto 9"/>
          <p:cNvSpPr txBox="1">
            <a:spLocks noChangeArrowheads="1"/>
          </p:cNvSpPr>
          <p:nvPr/>
        </p:nvSpPr>
        <p:spPr bwMode="auto">
          <a:xfrm>
            <a:off x="1304030" y="3261299"/>
            <a:ext cx="124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200" b="1" dirty="0">
                <a:latin typeface="Arial" panose="020B0604020202020204" pitchFamily="34" charset="0"/>
              </a:rPr>
              <a:t>Ormoni tropici</a:t>
            </a:r>
          </a:p>
        </p:txBody>
      </p:sp>
      <p:sp>
        <p:nvSpPr>
          <p:cNvPr id="10" name="CasellaDiTesto 10"/>
          <p:cNvSpPr txBox="1">
            <a:spLocks noChangeArrowheads="1"/>
          </p:cNvSpPr>
          <p:nvPr/>
        </p:nvSpPr>
        <p:spPr bwMode="auto">
          <a:xfrm>
            <a:off x="796462" y="2052780"/>
            <a:ext cx="20970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200" b="1" dirty="0">
                <a:latin typeface="Arial" panose="020B0604020202020204" pitchFamily="34" charset="0"/>
              </a:rPr>
              <a:t>Ormoni </a:t>
            </a:r>
            <a:r>
              <a:rPr lang="it-IT" altLang="en-US" sz="1200" b="1" dirty="0" smtClean="0">
                <a:latin typeface="Arial" panose="020B0604020202020204" pitchFamily="34" charset="0"/>
              </a:rPr>
              <a:t>stimolanti/inibenti</a:t>
            </a:r>
            <a:endParaRPr lang="it-IT" altLang="en-US" sz="1200" b="1" dirty="0">
              <a:latin typeface="Arial" panose="020B0604020202020204" pitchFamily="34" charset="0"/>
            </a:endParaRPr>
          </a:p>
        </p:txBody>
      </p:sp>
      <p:sp>
        <p:nvSpPr>
          <p:cNvPr id="11" name="CasellaDiTesto 11"/>
          <p:cNvSpPr txBox="1">
            <a:spLocks noChangeArrowheads="1"/>
          </p:cNvSpPr>
          <p:nvPr/>
        </p:nvSpPr>
        <p:spPr bwMode="auto">
          <a:xfrm>
            <a:off x="1280649" y="681180"/>
            <a:ext cx="1355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200" b="1" dirty="0">
                <a:latin typeface="Arial" panose="020B0604020202020204" pitchFamily="34" charset="0"/>
              </a:rPr>
              <a:t>Impulsi dal SNC</a:t>
            </a:r>
          </a:p>
        </p:txBody>
      </p:sp>
      <p:sp>
        <p:nvSpPr>
          <p:cNvPr id="12" name="CasellaDiTesto 12"/>
          <p:cNvSpPr txBox="1">
            <a:spLocks noChangeArrowheads="1"/>
          </p:cNvSpPr>
          <p:nvPr/>
        </p:nvSpPr>
        <p:spPr bwMode="auto">
          <a:xfrm>
            <a:off x="2844337" y="909780"/>
            <a:ext cx="10874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200" b="1" dirty="0">
                <a:latin typeface="Arial" panose="020B0604020202020204" pitchFamily="34" charset="0"/>
              </a:rPr>
              <a:t>Altri impulsi</a:t>
            </a:r>
          </a:p>
        </p:txBody>
      </p:sp>
      <p:cxnSp>
        <p:nvCxnSpPr>
          <p:cNvPr id="13" name="Connettore 1 17"/>
          <p:cNvCxnSpPr>
            <a:cxnSpLocks noChangeShapeType="1"/>
          </p:cNvCxnSpPr>
          <p:nvPr/>
        </p:nvCxnSpPr>
        <p:spPr bwMode="auto">
          <a:xfrm rot="5400000">
            <a:off x="1989469" y="2623486"/>
            <a:ext cx="2817812" cy="3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Connettore 2 13"/>
          <p:cNvCxnSpPr>
            <a:cxnSpLocks noChangeShapeType="1"/>
          </p:cNvCxnSpPr>
          <p:nvPr/>
        </p:nvCxnSpPr>
        <p:spPr bwMode="auto">
          <a:xfrm rot="10800000">
            <a:off x="3017374" y="1519380"/>
            <a:ext cx="379413" cy="15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Connettore 2 14"/>
          <p:cNvCxnSpPr>
            <a:cxnSpLocks noChangeShapeType="1"/>
          </p:cNvCxnSpPr>
          <p:nvPr/>
        </p:nvCxnSpPr>
        <p:spPr bwMode="auto">
          <a:xfrm rot="10800000">
            <a:off x="3017374" y="2813193"/>
            <a:ext cx="379413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Connettore 2 15"/>
          <p:cNvCxnSpPr>
            <a:cxnSpLocks noChangeShapeType="1"/>
          </p:cNvCxnSpPr>
          <p:nvPr/>
        </p:nvCxnSpPr>
        <p:spPr bwMode="auto">
          <a:xfrm rot="5400000">
            <a:off x="1784680" y="1151874"/>
            <a:ext cx="333375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Connettore 2 16"/>
          <p:cNvCxnSpPr>
            <a:cxnSpLocks noChangeShapeType="1"/>
          </p:cNvCxnSpPr>
          <p:nvPr/>
        </p:nvCxnSpPr>
        <p:spPr bwMode="auto">
          <a:xfrm rot="5400000">
            <a:off x="1784680" y="1913874"/>
            <a:ext cx="333375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Connettore 2 17"/>
          <p:cNvCxnSpPr>
            <a:cxnSpLocks noChangeShapeType="1"/>
          </p:cNvCxnSpPr>
          <p:nvPr/>
        </p:nvCxnSpPr>
        <p:spPr bwMode="auto">
          <a:xfrm rot="5400000">
            <a:off x="1784680" y="5695299"/>
            <a:ext cx="333375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nettore 2 18"/>
          <p:cNvCxnSpPr>
            <a:cxnSpLocks noChangeShapeType="1"/>
          </p:cNvCxnSpPr>
          <p:nvPr/>
        </p:nvCxnSpPr>
        <p:spPr bwMode="auto">
          <a:xfrm rot="5400000">
            <a:off x="1784680" y="4933299"/>
            <a:ext cx="333375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Connettore 2 19"/>
          <p:cNvCxnSpPr>
            <a:cxnSpLocks noChangeShapeType="1"/>
          </p:cNvCxnSpPr>
          <p:nvPr/>
        </p:nvCxnSpPr>
        <p:spPr bwMode="auto">
          <a:xfrm rot="5400000">
            <a:off x="1784680" y="4399899"/>
            <a:ext cx="333375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Connettore 2 20"/>
          <p:cNvCxnSpPr>
            <a:cxnSpLocks noChangeShapeType="1"/>
          </p:cNvCxnSpPr>
          <p:nvPr/>
        </p:nvCxnSpPr>
        <p:spPr bwMode="auto">
          <a:xfrm rot="5400000">
            <a:off x="1784680" y="3666474"/>
            <a:ext cx="333375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Connettore 2 21"/>
          <p:cNvCxnSpPr>
            <a:cxnSpLocks noChangeShapeType="1"/>
          </p:cNvCxnSpPr>
          <p:nvPr/>
        </p:nvCxnSpPr>
        <p:spPr bwMode="auto">
          <a:xfrm rot="5400000">
            <a:off x="1784680" y="3180699"/>
            <a:ext cx="333375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Connettore 2 22"/>
          <p:cNvCxnSpPr>
            <a:cxnSpLocks noChangeShapeType="1"/>
          </p:cNvCxnSpPr>
          <p:nvPr/>
        </p:nvCxnSpPr>
        <p:spPr bwMode="auto">
          <a:xfrm rot="5400000">
            <a:off x="1784680" y="2494899"/>
            <a:ext cx="333375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Connettore 1 36"/>
          <p:cNvCxnSpPr>
            <a:cxnSpLocks noChangeShapeType="1"/>
          </p:cNvCxnSpPr>
          <p:nvPr/>
        </p:nvCxnSpPr>
        <p:spPr bwMode="auto">
          <a:xfrm rot="10800000">
            <a:off x="197974" y="4643580"/>
            <a:ext cx="11557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Connettore 1 38"/>
          <p:cNvCxnSpPr>
            <a:cxnSpLocks noChangeShapeType="1"/>
          </p:cNvCxnSpPr>
          <p:nvPr/>
        </p:nvCxnSpPr>
        <p:spPr bwMode="auto">
          <a:xfrm rot="5400000" flipH="1" flipV="1">
            <a:off x="-1363332" y="3082274"/>
            <a:ext cx="3122613" cy="3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Connettore 2 25"/>
          <p:cNvCxnSpPr>
            <a:cxnSpLocks noChangeShapeType="1"/>
          </p:cNvCxnSpPr>
          <p:nvPr/>
        </p:nvCxnSpPr>
        <p:spPr bwMode="auto">
          <a:xfrm>
            <a:off x="199562" y="1519380"/>
            <a:ext cx="596900" cy="158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Connettore 2 26"/>
          <p:cNvCxnSpPr>
            <a:cxnSpLocks noChangeShapeType="1"/>
          </p:cNvCxnSpPr>
          <p:nvPr/>
        </p:nvCxnSpPr>
        <p:spPr bwMode="auto">
          <a:xfrm>
            <a:off x="197974" y="2813193"/>
            <a:ext cx="596900" cy="1587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CasellaDiTesto 43"/>
          <p:cNvSpPr txBox="1">
            <a:spLocks noChangeArrowheads="1"/>
          </p:cNvSpPr>
          <p:nvPr/>
        </p:nvSpPr>
        <p:spPr bwMode="auto">
          <a:xfrm>
            <a:off x="350374" y="113838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>
                <a:latin typeface="Arial" panose="020B0604020202020204" pitchFamily="34" charset="0"/>
              </a:rPr>
              <a:t>(-)</a:t>
            </a:r>
          </a:p>
        </p:txBody>
      </p:sp>
      <p:sp>
        <p:nvSpPr>
          <p:cNvPr id="29" name="CasellaDiTesto 44"/>
          <p:cNvSpPr txBox="1">
            <a:spLocks noChangeArrowheads="1"/>
          </p:cNvSpPr>
          <p:nvPr/>
        </p:nvSpPr>
        <p:spPr bwMode="auto">
          <a:xfrm>
            <a:off x="350374" y="235758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>
                <a:latin typeface="Arial" panose="020B0604020202020204" pitchFamily="34" charset="0"/>
              </a:rPr>
              <a:t>(-)</a:t>
            </a:r>
          </a:p>
        </p:txBody>
      </p:sp>
      <p:cxnSp>
        <p:nvCxnSpPr>
          <p:cNvPr id="30" name="Connettore 2 29"/>
          <p:cNvCxnSpPr>
            <a:cxnSpLocks noChangeShapeType="1"/>
          </p:cNvCxnSpPr>
          <p:nvPr/>
        </p:nvCxnSpPr>
        <p:spPr bwMode="auto">
          <a:xfrm rot="10800000">
            <a:off x="3017374" y="4032393"/>
            <a:ext cx="379413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2"/>
          <a:srcRect l="17268" t="42204" r="51651" b="9080"/>
          <a:stretch/>
        </p:blipFill>
        <p:spPr bwMode="auto">
          <a:xfrm>
            <a:off x="6762955" y="1109662"/>
            <a:ext cx="5224463" cy="4606925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/>
        </p:spPr>
      </p:pic>
      <p:sp>
        <p:nvSpPr>
          <p:cNvPr id="33" name="CasellaDiTesto 32"/>
          <p:cNvSpPr txBox="1"/>
          <p:nvPr/>
        </p:nvSpPr>
        <p:spPr>
          <a:xfrm>
            <a:off x="3561969" y="1378570"/>
            <a:ext cx="317479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 smtClean="0"/>
              <a:t>Ormoni ipotalamici</a:t>
            </a:r>
          </a:p>
          <a:p>
            <a:endParaRPr lang="it-IT" dirty="0" smtClean="0"/>
          </a:p>
          <a:p>
            <a:r>
              <a:rPr lang="it-IT" b="1" dirty="0" smtClean="0"/>
              <a:t>CRH</a:t>
            </a:r>
            <a:r>
              <a:rPr lang="it-IT" dirty="0" smtClean="0"/>
              <a:t> (</a:t>
            </a:r>
            <a:r>
              <a:rPr lang="it-IT" dirty="0" err="1" smtClean="0"/>
              <a:t>Corticotropin</a:t>
            </a:r>
            <a:r>
              <a:rPr lang="it-IT" dirty="0" err="1"/>
              <a:t>-</a:t>
            </a:r>
            <a:r>
              <a:rPr lang="it-IT" dirty="0" err="1" smtClean="0"/>
              <a:t>Releasing</a:t>
            </a:r>
            <a:r>
              <a:rPr lang="it-IT" dirty="0" smtClean="0"/>
              <a:t> </a:t>
            </a:r>
            <a:r>
              <a:rPr lang="it-IT" dirty="0" err="1" smtClean="0"/>
              <a:t>Hormone</a:t>
            </a:r>
            <a:r>
              <a:rPr lang="it-IT" dirty="0" smtClean="0"/>
              <a:t>) stimola ACTH</a:t>
            </a:r>
          </a:p>
          <a:p>
            <a:endParaRPr lang="it-IT" dirty="0"/>
          </a:p>
          <a:p>
            <a:r>
              <a:rPr lang="it-IT" b="1" dirty="0" smtClean="0"/>
              <a:t>TRH</a:t>
            </a:r>
            <a:r>
              <a:rPr lang="it-IT" dirty="0" smtClean="0"/>
              <a:t> (</a:t>
            </a:r>
            <a:r>
              <a:rPr lang="it-IT" dirty="0" err="1" smtClean="0"/>
              <a:t>Thyrotropin</a:t>
            </a:r>
            <a:r>
              <a:rPr lang="it-IT" dirty="0" err="1"/>
              <a:t>-</a:t>
            </a:r>
            <a:r>
              <a:rPr lang="it-IT" dirty="0" err="1" smtClean="0"/>
              <a:t>Releasing</a:t>
            </a:r>
            <a:r>
              <a:rPr lang="it-IT" dirty="0" smtClean="0"/>
              <a:t> </a:t>
            </a:r>
            <a:r>
              <a:rPr lang="it-IT" dirty="0" err="1" smtClean="0"/>
              <a:t>Hormone</a:t>
            </a:r>
            <a:r>
              <a:rPr lang="it-IT" dirty="0" smtClean="0"/>
              <a:t>) stimola TSH</a:t>
            </a:r>
          </a:p>
          <a:p>
            <a:endParaRPr lang="it-IT" dirty="0"/>
          </a:p>
          <a:p>
            <a:r>
              <a:rPr lang="it-IT" b="1" dirty="0" err="1" smtClean="0"/>
              <a:t>GnRH</a:t>
            </a:r>
            <a:r>
              <a:rPr lang="it-IT" dirty="0" smtClean="0"/>
              <a:t> (</a:t>
            </a:r>
            <a:r>
              <a:rPr lang="it-IT" dirty="0" err="1" smtClean="0"/>
              <a:t>Gonadotropin-Releasing</a:t>
            </a:r>
            <a:r>
              <a:rPr lang="it-IT" dirty="0" smtClean="0"/>
              <a:t> </a:t>
            </a:r>
            <a:r>
              <a:rPr lang="it-IT" dirty="0" err="1" smtClean="0"/>
              <a:t>Hormone</a:t>
            </a:r>
            <a:r>
              <a:rPr lang="it-IT" dirty="0" smtClean="0"/>
              <a:t>) stimola LH e FSH</a:t>
            </a:r>
          </a:p>
          <a:p>
            <a:endParaRPr lang="it-IT" dirty="0"/>
          </a:p>
          <a:p>
            <a:r>
              <a:rPr lang="it-IT" b="1" dirty="0" smtClean="0"/>
              <a:t>Somatostatina</a:t>
            </a:r>
            <a:r>
              <a:rPr lang="it-IT" dirty="0" smtClean="0"/>
              <a:t> inibisce ACTH, TSH, GH, PRL</a:t>
            </a:r>
          </a:p>
          <a:p>
            <a:endParaRPr lang="it-IT" dirty="0"/>
          </a:p>
          <a:p>
            <a:r>
              <a:rPr lang="it-IT" b="1" dirty="0" smtClean="0"/>
              <a:t>Dopamina</a:t>
            </a:r>
            <a:r>
              <a:rPr lang="it-IT" dirty="0" smtClean="0"/>
              <a:t> </a:t>
            </a:r>
            <a:r>
              <a:rPr lang="it-IT" dirty="0" err="1" smtClean="0"/>
              <a:t>inibische</a:t>
            </a:r>
            <a:r>
              <a:rPr lang="it-IT" dirty="0" smtClean="0"/>
              <a:t> PRL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283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36"/>
    </mc:Choice>
    <mc:Fallback xmlns="">
      <p:transition spd="slow" advTm="21743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scansione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4" r="6259" b="3287"/>
          <a:stretch>
            <a:fillRect/>
          </a:stretch>
        </p:blipFill>
        <p:spPr bwMode="auto">
          <a:xfrm>
            <a:off x="3992700" y="808192"/>
            <a:ext cx="42322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13"/>
          <p:cNvSpPr>
            <a:spLocks noChangeShapeType="1"/>
          </p:cNvSpPr>
          <p:nvPr/>
        </p:nvSpPr>
        <p:spPr bwMode="auto">
          <a:xfrm flipV="1">
            <a:off x="7509155" y="1874992"/>
            <a:ext cx="1524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9033155" y="1341592"/>
            <a:ext cx="1447800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en-US" sz="1600">
                <a:solidFill>
                  <a:srgbClr val="006666"/>
                </a:solidFill>
                <a:latin typeface="Arial Narrow" panose="020B0606020202030204" pitchFamily="34" charset="0"/>
              </a:rPr>
              <a:t>Nuclei sopraottico e paraventricolare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en-US" sz="1200">
                <a:solidFill>
                  <a:srgbClr val="006666"/>
                </a:solidFill>
                <a:latin typeface="Arial Narrow" panose="020B0606020202030204" pitchFamily="34" charset="0"/>
              </a:rPr>
              <a:t>Ormone antidiuretico (ADH), Ossitocina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en-US" sz="1600">
              <a:solidFill>
                <a:srgbClr val="006666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Line 15"/>
          <p:cNvSpPr>
            <a:spLocks noChangeShapeType="1"/>
          </p:cNvSpPr>
          <p:nvPr/>
        </p:nvSpPr>
        <p:spPr bwMode="auto">
          <a:xfrm flipH="1">
            <a:off x="2759359" y="1436264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" name="Line 16"/>
          <p:cNvSpPr>
            <a:spLocks noChangeShapeType="1"/>
          </p:cNvSpPr>
          <p:nvPr/>
        </p:nvSpPr>
        <p:spPr bwMode="auto">
          <a:xfrm flipH="1">
            <a:off x="3013355" y="2103592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794155" y="1445500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en-US" sz="1600" dirty="0">
                <a:latin typeface="Arial Narrow" panose="020B0606020202030204" pitchFamily="34" charset="0"/>
              </a:rPr>
              <a:t>Nuclei ipotalamici</a:t>
            </a:r>
          </a:p>
        </p:txBody>
      </p:sp>
    </p:spTree>
    <p:extLst>
      <p:ext uri="{BB962C8B-B14F-4D97-AF65-F5344CB8AC3E}">
        <p14:creationId xmlns:p14="http://schemas.microsoft.com/office/powerpoint/2010/main" val="412151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08"/>
    </mc:Choice>
    <mc:Fallback xmlns="">
      <p:transition spd="slow" advTm="7990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001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FF0080"/>
                </a:solidFill>
              </a:rPr>
              <a:t>GRAVIDANZA e IPOFISI</a:t>
            </a:r>
            <a:endParaRPr lang="it-IT" b="1" dirty="0">
              <a:solidFill>
                <a:srgbClr val="FF008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2509" y="1274618"/>
            <a:ext cx="11508509" cy="5052290"/>
          </a:xfrm>
        </p:spPr>
        <p:txBody>
          <a:bodyPr>
            <a:normAutofit/>
          </a:bodyPr>
          <a:lstStyle/>
          <a:p>
            <a:pPr algn="just"/>
            <a:r>
              <a:rPr lang="it-IT" dirty="0" smtClean="0"/>
              <a:t>Durante la gravidanza le dimensioni della ghiandola ipofisaria aumentano fino al 75%</a:t>
            </a:r>
          </a:p>
          <a:p>
            <a:pPr algn="just"/>
            <a:r>
              <a:rPr lang="it-IT" dirty="0" smtClean="0"/>
              <a:t>Questo aumento è causato dall’effetto </a:t>
            </a:r>
            <a:r>
              <a:rPr lang="it-IT" dirty="0" err="1" smtClean="0"/>
              <a:t>stimolatorio</a:t>
            </a:r>
            <a:r>
              <a:rPr lang="it-IT" dirty="0" smtClean="0"/>
              <a:t> degli estrogeni sulle cellule lattotrope (=che producono PRL)  </a:t>
            </a:r>
          </a:p>
          <a:p>
            <a:pPr algn="just"/>
            <a:r>
              <a:rPr lang="it-IT" dirty="0" smtClean="0"/>
              <a:t>In gravidanza, la </a:t>
            </a:r>
            <a:r>
              <a:rPr lang="it-IT" dirty="0" err="1" smtClean="0"/>
              <a:t>secezione</a:t>
            </a:r>
            <a:r>
              <a:rPr lang="it-IT" dirty="0" smtClean="0"/>
              <a:t> di PRL aumenta fino a 100-400 </a:t>
            </a:r>
            <a:r>
              <a:rPr lang="it-IT" dirty="0" err="1" smtClean="0"/>
              <a:t>ng</a:t>
            </a:r>
            <a:r>
              <a:rPr lang="it-IT" dirty="0" smtClean="0"/>
              <a:t>/</a:t>
            </a:r>
            <a:r>
              <a:rPr lang="it-IT" dirty="0" err="1" smtClean="0"/>
              <a:t>mL</a:t>
            </a:r>
            <a:endParaRPr lang="it-IT" dirty="0" smtClean="0"/>
          </a:p>
          <a:p>
            <a:pPr algn="just"/>
            <a:r>
              <a:rPr lang="it-IT" dirty="0" smtClean="0"/>
              <a:t>In gravidanza, la secrezione di ACTH e cortisolo aumentano (nel terzo trimestre i livelli di cortisolo sono di 3 volte superiori rispetto alla normalità). CRH e ACTH vengono prodotti anche dalla placenta.</a:t>
            </a:r>
          </a:p>
          <a:p>
            <a:pPr algn="just"/>
            <a:r>
              <a:rPr lang="it-IT" dirty="0" smtClean="0"/>
              <a:t>In gravidanza, gli estrogeni causano resistenza al GH con riduzione dell’IGF-1, poi la placenta produce la propria </a:t>
            </a:r>
            <a:r>
              <a:rPr lang="it-IT" dirty="0" err="1" smtClean="0"/>
              <a:t>isoforma</a:t>
            </a:r>
            <a:r>
              <a:rPr lang="it-IT" dirty="0" smtClean="0"/>
              <a:t> di GH con progressivo </a:t>
            </a:r>
            <a:r>
              <a:rPr lang="it-IT" dirty="0" err="1" smtClean="0"/>
              <a:t>riaumento</a:t>
            </a:r>
            <a:r>
              <a:rPr lang="it-IT" dirty="0" smtClean="0"/>
              <a:t> dei livelli di IGF-1</a:t>
            </a:r>
          </a:p>
          <a:p>
            <a:pPr algn="just"/>
            <a:endParaRPr lang="it-IT" dirty="0" smtClean="0"/>
          </a:p>
          <a:p>
            <a:pPr algn="just"/>
            <a:endParaRPr lang="it-IT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253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026"/>
    </mc:Choice>
    <mc:Fallback xmlns="">
      <p:transition spd="slow" advTm="25602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001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/>
              <a:t>Adenomi ipofisari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2509" y="1371600"/>
            <a:ext cx="11508509" cy="4896803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dirty="0" smtClean="0"/>
              <a:t>Gli adenomi ipofisari sono i tumori più comuni dell’ipofisi e sono generalmente benigni. </a:t>
            </a:r>
          </a:p>
          <a:p>
            <a:pPr algn="just"/>
            <a:r>
              <a:rPr lang="it-IT" dirty="0" err="1" smtClean="0"/>
              <a:t>Microadenomi</a:t>
            </a:r>
            <a:r>
              <a:rPr lang="it-IT" dirty="0" smtClean="0"/>
              <a:t> &lt; 10 mm </a:t>
            </a:r>
            <a:r>
              <a:rPr lang="it-IT" dirty="0" err="1" smtClean="0"/>
              <a:t>Macroadenomi</a:t>
            </a:r>
            <a:r>
              <a:rPr lang="it-IT" dirty="0" smtClean="0"/>
              <a:t> &gt; 10 mm</a:t>
            </a:r>
          </a:p>
          <a:p>
            <a:pPr algn="just"/>
            <a:r>
              <a:rPr lang="it-IT" dirty="0"/>
              <a:t>In una </a:t>
            </a:r>
            <a:r>
              <a:rPr lang="it-IT" dirty="0" err="1"/>
              <a:t>metanalisi</a:t>
            </a:r>
            <a:r>
              <a:rPr lang="it-IT" dirty="0"/>
              <a:t> pubblicata nel 2004, in cui sono stati valutati tutti gli articoli pubblicati, la prevalenza degli adenomi ipofisari nella popolazione generale è risultata essere del 16.7% (14.4% in casistiche autoptiche e del 22.5% in casistiche radiologiche) [</a:t>
            </a:r>
            <a:r>
              <a:rPr lang="it-IT" i="1" dirty="0" err="1">
                <a:solidFill>
                  <a:srgbClr val="0000CC"/>
                </a:solidFill>
              </a:rPr>
              <a:t>Ezzat</a:t>
            </a:r>
            <a:r>
              <a:rPr lang="it-IT" i="1" dirty="0">
                <a:solidFill>
                  <a:srgbClr val="0000CC"/>
                </a:solidFill>
              </a:rPr>
              <a:t> </a:t>
            </a:r>
            <a:r>
              <a:rPr lang="it-IT" i="1" dirty="0" err="1">
                <a:solidFill>
                  <a:srgbClr val="0000CC"/>
                </a:solidFill>
              </a:rPr>
              <a:t>S</a:t>
            </a:r>
            <a:r>
              <a:rPr lang="it-IT" i="1" dirty="0">
                <a:solidFill>
                  <a:srgbClr val="0000CC"/>
                </a:solidFill>
              </a:rPr>
              <a:t>, </a:t>
            </a:r>
            <a:r>
              <a:rPr lang="it-IT" i="1" dirty="0" err="1">
                <a:solidFill>
                  <a:srgbClr val="0000CC"/>
                </a:solidFill>
              </a:rPr>
              <a:t>Cancer</a:t>
            </a:r>
            <a:r>
              <a:rPr lang="it-IT" i="1" dirty="0">
                <a:solidFill>
                  <a:srgbClr val="0000CC"/>
                </a:solidFill>
              </a:rPr>
              <a:t> 2004</a:t>
            </a:r>
            <a:r>
              <a:rPr lang="it-IT" dirty="0" smtClean="0"/>
              <a:t>]</a:t>
            </a:r>
          </a:p>
          <a:p>
            <a:pPr algn="just"/>
            <a:r>
              <a:rPr lang="it-IT" dirty="0" smtClean="0"/>
              <a:t>Quando viene eseguita una RM, </a:t>
            </a:r>
            <a:r>
              <a:rPr lang="it-IT" dirty="0" err="1" smtClean="0"/>
              <a:t>microadenomi</a:t>
            </a:r>
            <a:r>
              <a:rPr lang="it-IT" dirty="0" smtClean="0"/>
              <a:t> presenti nel 10-38% dei pazienti, </a:t>
            </a:r>
            <a:r>
              <a:rPr lang="it-IT" dirty="0" err="1" smtClean="0"/>
              <a:t>macroadenomi</a:t>
            </a:r>
            <a:r>
              <a:rPr lang="it-IT" dirty="0" smtClean="0"/>
              <a:t> presenti nello 0.2% dei pazienti </a:t>
            </a:r>
          </a:p>
          <a:p>
            <a:pPr algn="just"/>
            <a:r>
              <a:rPr lang="it-IT" dirty="0" err="1" smtClean="0"/>
              <a:t>Prolattinomi</a:t>
            </a:r>
            <a:r>
              <a:rPr lang="it-IT" dirty="0" smtClean="0"/>
              <a:t> (40-50%), adenomi GH-secernenti (20%), ACTH-secernenti (8-10%), le neoplasie non secernenti rappresentano il 25%, mentre </a:t>
            </a:r>
            <a:r>
              <a:rPr lang="it-IT" dirty="0" err="1" smtClean="0"/>
              <a:t>TSHomi</a:t>
            </a:r>
            <a:r>
              <a:rPr lang="it-IT" dirty="0" smtClean="0"/>
              <a:t> sono rarissimi.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24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38"/>
    </mc:Choice>
    <mc:Fallback xmlns="">
      <p:transition spd="slow" advTm="17453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001"/>
          </a:xfrm>
        </p:spPr>
        <p:txBody>
          <a:bodyPr>
            <a:normAutofit/>
          </a:bodyPr>
          <a:lstStyle/>
          <a:p>
            <a:pPr algn="ctr"/>
            <a:r>
              <a:rPr lang="it-IT" b="1" dirty="0" err="1" smtClean="0"/>
              <a:t>Prolattinomi</a:t>
            </a:r>
            <a:r>
              <a:rPr lang="it-IT" b="1" dirty="0" smtClean="0"/>
              <a:t> (1)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2509" y="1274618"/>
            <a:ext cx="11508509" cy="505229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it-IT" dirty="0" err="1" smtClean="0"/>
              <a:t>Prolattinomi</a:t>
            </a:r>
            <a:r>
              <a:rPr lang="it-IT" dirty="0" smtClean="0"/>
              <a:t> sono adenomi costituiti da cellule lattotrope = PRL (90%), cellule </a:t>
            </a:r>
            <a:r>
              <a:rPr lang="it-IT" dirty="0" err="1" smtClean="0"/>
              <a:t>mammosomatrotrope</a:t>
            </a:r>
            <a:r>
              <a:rPr lang="it-IT" dirty="0" smtClean="0"/>
              <a:t> = PRL + GH(10%) che producono PRL in eccesso</a:t>
            </a:r>
          </a:p>
          <a:p>
            <a:pPr algn="just"/>
            <a:r>
              <a:rPr lang="it-IT" dirty="0" smtClean="0"/>
              <a:t>Di solito sporadici, genetici -rari- nelle MEN 1, da sospettare se </a:t>
            </a:r>
            <a:r>
              <a:rPr lang="it-IT" dirty="0" err="1" smtClean="0"/>
              <a:t>microadenoma</a:t>
            </a:r>
            <a:r>
              <a:rPr lang="it-IT" dirty="0" smtClean="0"/>
              <a:t> in &lt; 20 anni o </a:t>
            </a:r>
            <a:r>
              <a:rPr lang="it-IT" dirty="0" err="1" smtClean="0"/>
              <a:t>macroadenoma</a:t>
            </a:r>
            <a:r>
              <a:rPr lang="it-IT" dirty="0" smtClean="0"/>
              <a:t> &lt; 30 anni  </a:t>
            </a:r>
          </a:p>
          <a:p>
            <a:pPr algn="just"/>
            <a:r>
              <a:rPr lang="it-IT" dirty="0" smtClean="0"/>
              <a:t>99% sono benigni</a:t>
            </a:r>
          </a:p>
          <a:p>
            <a:pPr algn="just"/>
            <a:r>
              <a:rPr lang="it-IT" dirty="0" smtClean="0"/>
              <a:t>MANIFESTAZIONI cliniche. L’aumento della prolattina inibisce le gonadotropine. Questo porta ad </a:t>
            </a:r>
            <a:r>
              <a:rPr lang="it-IT" b="1" dirty="0" smtClean="0"/>
              <a:t>amenorrea</a:t>
            </a:r>
            <a:r>
              <a:rPr lang="it-IT" dirty="0" smtClean="0"/>
              <a:t> associata a </a:t>
            </a:r>
            <a:r>
              <a:rPr lang="it-IT" b="1" dirty="0" smtClean="0"/>
              <a:t>galattorrea</a:t>
            </a:r>
            <a:r>
              <a:rPr lang="it-IT" dirty="0" smtClean="0"/>
              <a:t> nella donna. Negli uomini, non compare galattorrea, e l’ipogonadismo porta a </a:t>
            </a:r>
            <a:r>
              <a:rPr lang="it-IT" b="1" dirty="0" smtClean="0"/>
              <a:t>calo del testosterone</a:t>
            </a:r>
            <a:r>
              <a:rPr lang="it-IT" dirty="0" smtClean="0"/>
              <a:t>, calo della libido, disfunzione erettile, atrofia testicolare, alopecia, riduzione delle masse muscolari. Negli uomini la diagnosi viene fatta più tardi, più facile trovare </a:t>
            </a:r>
            <a:r>
              <a:rPr lang="it-IT" dirty="0" err="1" smtClean="0"/>
              <a:t>macroadenomi</a:t>
            </a:r>
            <a:r>
              <a:rPr lang="it-IT" dirty="0" smtClean="0"/>
              <a:t> (la stessa cosa nelle donne in menopausa). I </a:t>
            </a:r>
            <a:r>
              <a:rPr lang="it-IT" dirty="0" err="1" smtClean="0"/>
              <a:t>macroadenomi</a:t>
            </a:r>
            <a:r>
              <a:rPr lang="it-IT" dirty="0" smtClean="0"/>
              <a:t> possono dare disturbi compressivi, </a:t>
            </a:r>
            <a:r>
              <a:rPr lang="it-IT" b="1" dirty="0" smtClean="0"/>
              <a:t>cefalea</a:t>
            </a:r>
            <a:r>
              <a:rPr lang="it-IT" dirty="0" smtClean="0"/>
              <a:t>, </a:t>
            </a:r>
            <a:r>
              <a:rPr lang="it-IT" b="1" dirty="0" smtClean="0"/>
              <a:t>emianopsia bilaterale</a:t>
            </a:r>
            <a:r>
              <a:rPr lang="it-IT" dirty="0" smtClean="0"/>
              <a:t>, </a:t>
            </a:r>
            <a:r>
              <a:rPr lang="it-IT" b="1" dirty="0" smtClean="0"/>
              <a:t>diplopia</a:t>
            </a:r>
            <a:r>
              <a:rPr lang="it-IT" dirty="0" smtClean="0"/>
              <a:t> e ptosi, </a:t>
            </a:r>
            <a:r>
              <a:rPr lang="it-IT" b="1" dirty="0" smtClean="0"/>
              <a:t>ipopituitarismo</a:t>
            </a:r>
            <a:r>
              <a:rPr lang="it-IT" dirty="0" smtClean="0"/>
              <a:t>. </a:t>
            </a:r>
          </a:p>
          <a:p>
            <a:pPr algn="just"/>
            <a:endParaRPr lang="it-IT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993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026"/>
    </mc:Choice>
    <mc:Fallback xmlns="">
      <p:transition spd="slow" advTm="25602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4001"/>
          </a:xfrm>
        </p:spPr>
        <p:txBody>
          <a:bodyPr>
            <a:normAutofit/>
          </a:bodyPr>
          <a:lstStyle/>
          <a:p>
            <a:pPr algn="ctr"/>
            <a:r>
              <a:rPr lang="it-IT" b="1" dirty="0" err="1" smtClean="0"/>
              <a:t>Prolattinomi</a:t>
            </a:r>
            <a:r>
              <a:rPr lang="it-IT" b="1" dirty="0" smtClean="0"/>
              <a:t> (2)</a:t>
            </a:r>
            <a:endParaRPr lang="it-IT" b="1" dirty="0"/>
          </a:p>
        </p:txBody>
      </p:sp>
      <p:sp>
        <p:nvSpPr>
          <p:cNvPr id="7" name="Segnaposto contenuto 2"/>
          <p:cNvSpPr>
            <a:spLocks noGrp="1"/>
          </p:cNvSpPr>
          <p:nvPr>
            <p:ph idx="1"/>
          </p:nvPr>
        </p:nvSpPr>
        <p:spPr>
          <a:xfrm>
            <a:off x="263276" y="1207712"/>
            <a:ext cx="11928723" cy="460327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dirty="0" smtClean="0"/>
              <a:t>DIAGNOSI – dosaggio ematico prolattina  (dosaggi seriati PRL) e RMN con mdc. </a:t>
            </a:r>
          </a:p>
          <a:p>
            <a:pPr algn="just"/>
            <a:endParaRPr lang="it-IT" dirty="0" smtClean="0"/>
          </a:p>
          <a:p>
            <a:pPr marL="0" indent="0" algn="just">
              <a:buNone/>
            </a:pPr>
            <a:endParaRPr lang="it-IT" dirty="0" smtClean="0"/>
          </a:p>
        </p:txBody>
      </p:sp>
      <p:grpSp>
        <p:nvGrpSpPr>
          <p:cNvPr id="14" name="Gruppo 13"/>
          <p:cNvGrpSpPr/>
          <p:nvPr/>
        </p:nvGrpSpPr>
        <p:grpSpPr>
          <a:xfrm>
            <a:off x="6713033" y="1639232"/>
            <a:ext cx="5127984" cy="3077735"/>
            <a:chOff x="6713033" y="1639232"/>
            <a:chExt cx="5127984" cy="3077735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3"/>
            <a:srcRect l="41892" t="66349" r="3544" b="2425"/>
            <a:stretch/>
          </p:blipFill>
          <p:spPr>
            <a:xfrm rot="10800000">
              <a:off x="6713033" y="1639232"/>
              <a:ext cx="5127984" cy="3077735"/>
            </a:xfrm>
            <a:prstGeom prst="rect">
              <a:avLst/>
            </a:prstGeom>
          </p:spPr>
        </p:pic>
        <p:sp>
          <p:nvSpPr>
            <p:cNvPr id="9" name="CasellaDiTesto 8"/>
            <p:cNvSpPr txBox="1"/>
            <p:nvPr/>
          </p:nvSpPr>
          <p:spPr>
            <a:xfrm>
              <a:off x="6858000" y="1754323"/>
              <a:ext cx="1137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0000CC"/>
                  </a:solidFill>
                </a:rPr>
                <a:t>PRIMA</a:t>
              </a:r>
              <a:endParaRPr lang="it-IT" b="1" dirty="0">
                <a:solidFill>
                  <a:srgbClr val="0000CC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9374460" y="1740519"/>
              <a:ext cx="1137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0000CC"/>
                  </a:solidFill>
                </a:rPr>
                <a:t>DOPO</a:t>
              </a:r>
              <a:endParaRPr lang="it-IT" b="1" dirty="0">
                <a:solidFill>
                  <a:srgbClr val="0000CC"/>
                </a:solidFill>
              </a:endParaRPr>
            </a:p>
          </p:txBody>
        </p:sp>
      </p:grpSp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180689"/>
              </p:ext>
            </p:extLst>
          </p:nvPr>
        </p:nvGraphicFramePr>
        <p:xfrm>
          <a:off x="488624" y="1652243"/>
          <a:ext cx="2800984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022">
                  <a:extLst>
                    <a:ext uri="{9D8B030D-6E8A-4147-A177-3AD203B41FA5}">
                      <a16:colId xmlns:a16="http://schemas.microsoft.com/office/drawing/2014/main" xmlns="" val="1649058817"/>
                    </a:ext>
                  </a:extLst>
                </a:gridCol>
                <a:gridCol w="1471962">
                  <a:extLst>
                    <a:ext uri="{9D8B030D-6E8A-4147-A177-3AD203B41FA5}">
                      <a16:colId xmlns:a16="http://schemas.microsoft.com/office/drawing/2014/main" xmlns="" val="291595468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it-IT" sz="1200" dirty="0" smtClean="0"/>
                        <a:t>Algoritmo diagnostico dell’</a:t>
                      </a:r>
                      <a:r>
                        <a:rPr lang="it-IT" sz="1200" dirty="0" err="1" smtClean="0"/>
                        <a:t>iperprolattinemia</a:t>
                      </a:r>
                      <a:endParaRPr lang="it-IT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39363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PRL </a:t>
                      </a:r>
                    </a:p>
                    <a:p>
                      <a:r>
                        <a:rPr lang="it-IT" sz="1200" dirty="0" smtClean="0"/>
                        <a:t>5-20 </a:t>
                      </a:r>
                      <a:r>
                        <a:rPr lang="it-IT" sz="1200" dirty="0" err="1" smtClean="0"/>
                        <a:t>ug</a:t>
                      </a:r>
                      <a:r>
                        <a:rPr lang="it-IT" sz="1200" dirty="0" smtClean="0"/>
                        <a:t>/L F; </a:t>
                      </a:r>
                    </a:p>
                    <a:p>
                      <a:r>
                        <a:rPr lang="it-IT" sz="1200" dirty="0" smtClean="0"/>
                        <a:t>5-15 </a:t>
                      </a:r>
                      <a:r>
                        <a:rPr lang="it-IT" sz="1200" dirty="0" err="1" smtClean="0"/>
                        <a:t>ug</a:t>
                      </a:r>
                      <a:r>
                        <a:rPr lang="it-IT" sz="1200" dirty="0" smtClean="0"/>
                        <a:t>/L M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v.n.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49069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PRL &lt; 100 </a:t>
                      </a:r>
                      <a:r>
                        <a:rPr lang="it-IT" sz="1200" dirty="0" err="1" smtClean="0"/>
                        <a:t>ug</a:t>
                      </a:r>
                      <a:r>
                        <a:rPr lang="it-IT" sz="1200" dirty="0" smtClean="0"/>
                        <a:t>/L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Farmaci.  TSH. IRC.</a:t>
                      </a:r>
                    </a:p>
                    <a:p>
                      <a:r>
                        <a:rPr lang="it-IT" sz="1200" b="1" dirty="0" smtClean="0"/>
                        <a:t>CURVA</a:t>
                      </a:r>
                      <a:r>
                        <a:rPr lang="it-IT" sz="1200" b="1" baseline="0" dirty="0" smtClean="0"/>
                        <a:t> PRL</a:t>
                      </a:r>
                      <a:r>
                        <a:rPr lang="it-IT" sz="1200" b="1" dirty="0" smtClean="0"/>
                        <a:t> </a:t>
                      </a:r>
                      <a:r>
                        <a:rPr lang="it-IT" sz="1200" dirty="0" smtClean="0"/>
                        <a:t>Disconnessione del peduncolo, </a:t>
                      </a:r>
                      <a:r>
                        <a:rPr lang="it-IT" sz="1200" dirty="0" err="1" smtClean="0"/>
                        <a:t>microPRL</a:t>
                      </a:r>
                      <a:r>
                        <a:rPr lang="it-IT" sz="1200" baseline="0" dirty="0" smtClean="0"/>
                        <a:t> (</a:t>
                      </a:r>
                      <a:r>
                        <a:rPr lang="it-IT" sz="1200" b="1" baseline="0" dirty="0" smtClean="0"/>
                        <a:t>RMN</a:t>
                      </a:r>
                      <a:r>
                        <a:rPr lang="it-IT" sz="1200" baseline="0" dirty="0" smtClean="0"/>
                        <a:t> se esclusi farmaci)</a:t>
                      </a:r>
                      <a:r>
                        <a:rPr lang="it-IT" sz="1200" dirty="0" smtClean="0"/>
                        <a:t> 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3306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PRL &gt; 150 </a:t>
                      </a:r>
                      <a:r>
                        <a:rPr lang="it-IT" sz="1200" dirty="0" err="1" smtClean="0"/>
                        <a:t>ug</a:t>
                      </a:r>
                      <a:r>
                        <a:rPr lang="it-IT" sz="1200" dirty="0" smtClean="0"/>
                        <a:t>/L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1" dirty="0" smtClean="0"/>
                        <a:t>RMN</a:t>
                      </a:r>
                      <a:r>
                        <a:rPr lang="it-IT" sz="1200" baseline="0" dirty="0" smtClean="0"/>
                        <a:t> (verosimile </a:t>
                      </a:r>
                      <a:r>
                        <a:rPr lang="it-IT" sz="1200" baseline="0" dirty="0" err="1" smtClean="0"/>
                        <a:t>microPRL</a:t>
                      </a:r>
                      <a:r>
                        <a:rPr lang="it-IT" sz="1200" baseline="0" dirty="0" smtClean="0"/>
                        <a:t>)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5111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PRL &gt;</a:t>
                      </a:r>
                      <a:r>
                        <a:rPr lang="it-IT" sz="1200" baseline="0" dirty="0" smtClean="0"/>
                        <a:t> 250 </a:t>
                      </a:r>
                      <a:r>
                        <a:rPr lang="it-IT" sz="1200" baseline="0" dirty="0" err="1" smtClean="0"/>
                        <a:t>ug</a:t>
                      </a:r>
                      <a:r>
                        <a:rPr lang="it-IT" sz="1200" baseline="0" dirty="0" smtClean="0"/>
                        <a:t>/L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1" dirty="0" smtClean="0"/>
                        <a:t>RMN</a:t>
                      </a:r>
                      <a:r>
                        <a:rPr lang="it-IT" sz="1200" dirty="0" smtClean="0"/>
                        <a:t> (verosimile </a:t>
                      </a:r>
                      <a:r>
                        <a:rPr lang="it-IT" sz="1200" dirty="0" err="1" smtClean="0"/>
                        <a:t>macroPRL</a:t>
                      </a:r>
                      <a:r>
                        <a:rPr lang="it-IT" sz="1200" dirty="0" smtClean="0"/>
                        <a:t>)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0204532"/>
                  </a:ext>
                </a:extLst>
              </a:tr>
            </a:tbl>
          </a:graphicData>
        </a:graphic>
      </p:graphicFrame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487764"/>
              </p:ext>
            </p:extLst>
          </p:nvPr>
        </p:nvGraphicFramePr>
        <p:xfrm>
          <a:off x="3641113" y="1630096"/>
          <a:ext cx="2564301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419">
                  <a:extLst>
                    <a:ext uri="{9D8B030D-6E8A-4147-A177-3AD203B41FA5}">
                      <a16:colId xmlns:a16="http://schemas.microsoft.com/office/drawing/2014/main" xmlns="" val="2344682845"/>
                    </a:ext>
                  </a:extLst>
                </a:gridCol>
                <a:gridCol w="1375882">
                  <a:extLst>
                    <a:ext uri="{9D8B030D-6E8A-4147-A177-3AD203B41FA5}">
                      <a16:colId xmlns:a16="http://schemas.microsoft.com/office/drawing/2014/main" xmlns="" val="76186880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it-IT" sz="1200" dirty="0" smtClean="0"/>
                        <a:t>Farmaci che causano </a:t>
                      </a:r>
                      <a:r>
                        <a:rPr lang="it-IT" sz="1200" dirty="0" err="1" smtClean="0"/>
                        <a:t>iperPRL</a:t>
                      </a:r>
                      <a:endParaRPr lang="it-IT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20932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Antipsicotici/</a:t>
                      </a:r>
                    </a:p>
                    <a:p>
                      <a:r>
                        <a:rPr lang="it-IT" sz="1200" dirty="0" smtClean="0"/>
                        <a:t>Neurolettici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err="1" smtClean="0"/>
                        <a:t>Fenotiazine</a:t>
                      </a:r>
                      <a:r>
                        <a:rPr lang="it-IT" sz="1200" dirty="0" smtClean="0"/>
                        <a:t>, </a:t>
                      </a:r>
                    </a:p>
                    <a:p>
                      <a:r>
                        <a:rPr lang="it-IT" sz="1200" dirty="0" err="1" smtClean="0"/>
                        <a:t>Butirrofenoni</a:t>
                      </a:r>
                      <a:r>
                        <a:rPr lang="it-IT" sz="1200" dirty="0" smtClean="0"/>
                        <a:t>,</a:t>
                      </a:r>
                    </a:p>
                    <a:p>
                      <a:r>
                        <a:rPr lang="it-IT" sz="1200" dirty="0" smtClean="0"/>
                        <a:t>Antipsicotici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11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Antidepressivi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Antidepressivi triciclici</a:t>
                      </a:r>
                    </a:p>
                    <a:p>
                      <a:r>
                        <a:rPr lang="it-IT" sz="1200" dirty="0" smtClean="0"/>
                        <a:t>SSRI</a:t>
                      </a:r>
                    </a:p>
                    <a:p>
                      <a:r>
                        <a:rPr lang="it-IT" sz="1200" dirty="0" smtClean="0"/>
                        <a:t>I-MAO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91213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Antipertensivi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err="1" smtClean="0"/>
                        <a:t>Verapamil</a:t>
                      </a:r>
                      <a:endParaRPr lang="it-IT" sz="1200" dirty="0" smtClean="0"/>
                    </a:p>
                    <a:p>
                      <a:r>
                        <a:rPr lang="it-IT" sz="1200" dirty="0" err="1" smtClean="0"/>
                        <a:t>Metil</a:t>
                      </a:r>
                      <a:r>
                        <a:rPr lang="it-IT" sz="1200" dirty="0" smtClean="0"/>
                        <a:t>-dopa</a:t>
                      </a:r>
                    </a:p>
                    <a:p>
                      <a:r>
                        <a:rPr lang="it-IT" sz="1200" dirty="0" smtClean="0"/>
                        <a:t>Reserpina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51414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Farmaci gastrointestinali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err="1" smtClean="0"/>
                        <a:t>Metoclopramide</a:t>
                      </a:r>
                      <a:r>
                        <a:rPr lang="it-IT" sz="1200" dirty="0" smtClean="0"/>
                        <a:t>,</a:t>
                      </a:r>
                    </a:p>
                    <a:p>
                      <a:r>
                        <a:rPr lang="it-IT" sz="1200" dirty="0" err="1" smtClean="0"/>
                        <a:t>Domperidone</a:t>
                      </a:r>
                      <a:endParaRPr lang="it-IT" sz="1200" dirty="0" smtClean="0"/>
                    </a:p>
                    <a:p>
                      <a:r>
                        <a:rPr lang="it-IT" sz="1200" dirty="0" err="1" smtClean="0"/>
                        <a:t>Sulpride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4067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Altri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 smtClean="0"/>
                        <a:t>Estrogeni,</a:t>
                      </a:r>
                    </a:p>
                    <a:p>
                      <a:r>
                        <a:rPr lang="it-IT" sz="1200" dirty="0" smtClean="0"/>
                        <a:t>Cocaina,</a:t>
                      </a:r>
                    </a:p>
                    <a:p>
                      <a:r>
                        <a:rPr lang="it-IT" sz="1200" dirty="0" smtClean="0"/>
                        <a:t>Oppiacei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1845061"/>
                  </a:ext>
                </a:extLst>
              </a:tr>
            </a:tbl>
          </a:graphicData>
        </a:graphic>
      </p:graphicFrame>
      <p:sp>
        <p:nvSpPr>
          <p:cNvPr id="13" name="Segnaposto contenuto 2"/>
          <p:cNvSpPr txBox="1">
            <a:spLocks/>
          </p:cNvSpPr>
          <p:nvPr/>
        </p:nvSpPr>
        <p:spPr>
          <a:xfrm>
            <a:off x="170356" y="5354097"/>
            <a:ext cx="11670662" cy="11247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dirty="0" smtClean="0"/>
              <a:t>TERAPIA – </a:t>
            </a:r>
            <a:r>
              <a:rPr lang="it-IT" b="1" dirty="0" err="1" smtClean="0"/>
              <a:t>dopamino</a:t>
            </a:r>
            <a:r>
              <a:rPr lang="it-IT" b="1" dirty="0" smtClean="0"/>
              <a:t> agonisti </a:t>
            </a:r>
            <a:r>
              <a:rPr lang="it-IT" dirty="0" smtClean="0"/>
              <a:t>(la PRL è regolata da inibizione di dopamina) </a:t>
            </a:r>
            <a:r>
              <a:rPr lang="it-IT" dirty="0" err="1" smtClean="0">
                <a:solidFill>
                  <a:srgbClr val="0000CC"/>
                </a:solidFill>
              </a:rPr>
              <a:t>cabergolina</a:t>
            </a:r>
            <a:r>
              <a:rPr lang="it-IT" dirty="0" smtClean="0"/>
              <a:t> 0.25 mg-3 mg/settimana (o </a:t>
            </a:r>
            <a:r>
              <a:rPr lang="it-IT" dirty="0" err="1" smtClean="0">
                <a:solidFill>
                  <a:srgbClr val="0000CC"/>
                </a:solidFill>
              </a:rPr>
              <a:t>bromocriptina</a:t>
            </a:r>
            <a:r>
              <a:rPr lang="it-IT" dirty="0" smtClean="0"/>
              <a:t>). </a:t>
            </a:r>
            <a:r>
              <a:rPr lang="it-IT" dirty="0" err="1" smtClean="0"/>
              <a:t>Cabergolina</a:t>
            </a:r>
            <a:r>
              <a:rPr lang="it-IT" dirty="0" smtClean="0"/>
              <a:t> riduce PRL 70% e porta a </a:t>
            </a:r>
            <a:r>
              <a:rPr lang="it-IT" dirty="0" err="1" smtClean="0"/>
              <a:t>shrinkage</a:t>
            </a:r>
            <a:r>
              <a:rPr lang="it-IT" dirty="0" smtClean="0"/>
              <a:t> nel 65%. </a:t>
            </a:r>
            <a:r>
              <a:rPr lang="it-IT" b="1" dirty="0" smtClean="0"/>
              <a:t>Chirurgia.</a:t>
            </a:r>
          </a:p>
          <a:p>
            <a:pPr algn="just"/>
            <a:endParaRPr lang="it-IT" dirty="0" smtClean="0"/>
          </a:p>
          <a:p>
            <a:pPr marL="0" indent="0" algn="just">
              <a:buFont typeface="Arial" panose="020B0604020202020204" pitchFamily="34" charset="0"/>
              <a:buNone/>
            </a:pPr>
            <a:endParaRPr lang="it-IT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965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580"/>
    </mc:Choice>
    <mc:Fallback xmlns="">
      <p:transition spd="slow" advTm="33658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" r="2091" b="8243"/>
          <a:stretch/>
        </p:blipFill>
        <p:spPr>
          <a:xfrm>
            <a:off x="521197" y="172764"/>
            <a:ext cx="4815948" cy="6480721"/>
          </a:xfrm>
        </p:spPr>
      </p:pic>
      <p:sp>
        <p:nvSpPr>
          <p:cNvPr id="2" name="CasellaDiTesto 1"/>
          <p:cNvSpPr txBox="1"/>
          <p:nvPr/>
        </p:nvSpPr>
        <p:spPr>
          <a:xfrm>
            <a:off x="5368925" y="204129"/>
            <a:ext cx="65714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Verdana" panose="020B0604030504040204" pitchFamily="34" charset="0"/>
              </a:rPr>
              <a:t>Compressione chiasma ottico con </a:t>
            </a:r>
            <a:r>
              <a:rPr lang="it-IT" sz="1600" b="1" dirty="0">
                <a:latin typeface="Verdana" panose="020B0604030504040204" pitchFamily="34" charset="0"/>
              </a:rPr>
              <a:t>EMIANOPSIA BITEMPORALE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Verdana" panose="020B0604030504040204" pitchFamily="34" charset="0"/>
              </a:rPr>
              <a:t>Compressione nervo ottico </a:t>
            </a:r>
            <a:r>
              <a:rPr lang="it-IT" sz="1600" b="1" dirty="0">
                <a:latin typeface="Verdana" panose="020B0604030504040204" pitchFamily="34" charset="0"/>
              </a:rPr>
              <a:t>DALTONISMO, AMBLIOPIA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Verdana" panose="020B0604030504040204" pitchFamily="34" charset="0"/>
              </a:rPr>
              <a:t>Espansione a livello del seno cavernoso con compressione e </a:t>
            </a:r>
            <a:r>
              <a:rPr lang="it-IT" sz="1600" b="1" dirty="0">
                <a:latin typeface="Verdana" panose="020B0604030504040204" pitchFamily="34" charset="0"/>
              </a:rPr>
              <a:t>PARALISI del III, IV, V, VI </a:t>
            </a:r>
            <a:r>
              <a:rPr lang="it-IT" sz="1600" dirty="0">
                <a:latin typeface="Verdana" panose="020B0604030504040204" pitchFamily="34" charset="0"/>
              </a:rPr>
              <a:t>paio di nervi cranici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Verdana" panose="020B0604030504040204" pitchFamily="34" charset="0"/>
              </a:rPr>
              <a:t>Espansione a livello del seno sfenoidale con </a:t>
            </a:r>
            <a:r>
              <a:rPr lang="it-IT" sz="1600" b="1" dirty="0">
                <a:latin typeface="Verdana" panose="020B0604030504040204" pitchFamily="34" charset="0"/>
              </a:rPr>
              <a:t>RINOLIQUORREA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Verdana" panose="020B0604030504040204" pitchFamily="34" charset="0"/>
              </a:rPr>
              <a:t>Aumento della pressione intracranica con </a:t>
            </a:r>
            <a:r>
              <a:rPr lang="it-IT" sz="1600" b="1" dirty="0">
                <a:latin typeface="Verdana" panose="020B0604030504040204" pitchFamily="34" charset="0"/>
              </a:rPr>
              <a:t>PAPILLEDEMA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latin typeface="Verdana" panose="020B0604030504040204" pitchFamily="34" charset="0"/>
              </a:rPr>
              <a:t>CEFALEA </a:t>
            </a:r>
            <a:r>
              <a:rPr lang="it-IT" sz="1600" dirty="0">
                <a:latin typeface="Verdana" panose="020B0604030504040204" pitchFamily="34" charset="0"/>
              </a:rPr>
              <a:t>e</a:t>
            </a:r>
            <a:r>
              <a:rPr lang="it-IT" sz="1600" b="1" dirty="0">
                <a:latin typeface="Verdana" panose="020B0604030504040204" pitchFamily="34" charset="0"/>
              </a:rPr>
              <a:t> ANOSMIA</a:t>
            </a:r>
          </a:p>
          <a:p>
            <a:endParaRPr lang="en-US" dirty="0">
              <a:latin typeface="Verdana" panose="020B060403050404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925" y="2839081"/>
            <a:ext cx="6600219" cy="298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7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44"/>
    </mc:Choice>
    <mc:Fallback xmlns="">
      <p:transition xmlns:p14="http://schemas.microsoft.com/office/powerpoint/2010/main" spd="slow" advTm="8204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25|37.3|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25|37.3|9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16.1|16.1|11.5|7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25|37.3|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8.4|136.3|51.4|2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25|37.3|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0.2|1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|95.9|231.2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1234</Words>
  <Application>Microsoft Macintosh PowerPoint</Application>
  <PresentationFormat>Personalizzato</PresentationFormat>
  <Paragraphs>141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Tema di Office</vt:lpstr>
      <vt:lpstr>Ipofisi e ipofisi anteriore (A)</vt:lpstr>
      <vt:lpstr>Presentazione di PowerPoint</vt:lpstr>
      <vt:lpstr>Presentazione di PowerPoint</vt:lpstr>
      <vt:lpstr>Presentazione di PowerPoint</vt:lpstr>
      <vt:lpstr>GRAVIDANZA e IPOFISI</vt:lpstr>
      <vt:lpstr>Adenomi ipofisari</vt:lpstr>
      <vt:lpstr>Prolattinomi (1)</vt:lpstr>
      <vt:lpstr>Prolattinomi (2)</vt:lpstr>
      <vt:lpstr>Presentazione di PowerPoint</vt:lpstr>
      <vt:lpstr>Prolattinomi in gravidanza</vt:lpstr>
      <vt:lpstr>Presentazione di PowerPoint</vt:lpstr>
      <vt:lpstr>Presentazione di PowerPoint</vt:lpstr>
      <vt:lpstr>Presentazione di PowerPoint</vt:lpstr>
      <vt:lpstr>Presentazione di PowerPoint</vt:lpstr>
      <vt:lpstr>Acromegalia in gravidanza</vt:lpstr>
    </vt:vector>
  </TitlesOfParts>
  <Company>ASUITS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Stella Bernardi</dc:creator>
  <cp:lastModifiedBy>Stella Bernardi</cp:lastModifiedBy>
  <cp:revision>46</cp:revision>
  <dcterms:created xsi:type="dcterms:W3CDTF">2020-03-12T17:27:23Z</dcterms:created>
  <dcterms:modified xsi:type="dcterms:W3CDTF">2020-12-14T17:13:25Z</dcterms:modified>
</cp:coreProperties>
</file>