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2" r:id="rId2"/>
    <p:sldId id="274" r:id="rId3"/>
    <p:sldId id="275" r:id="rId4"/>
    <p:sldId id="276" r:id="rId5"/>
    <p:sldId id="277" r:id="rId6"/>
    <p:sldId id="278" r:id="rId7"/>
    <p:sldId id="287" r:id="rId8"/>
    <p:sldId id="279" r:id="rId9"/>
    <p:sldId id="289" r:id="rId10"/>
    <p:sldId id="282" r:id="rId11"/>
    <p:sldId id="283" r:id="rId12"/>
    <p:sldId id="284" r:id="rId13"/>
    <p:sldId id="285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8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-400" y="-104"/>
      </p:cViewPr>
      <p:guideLst>
        <p:guide orient="horz" pos="2150"/>
        <p:guide pos="3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83418-1B5F-D64F-9C08-0C13141295A9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5C208-BEC5-B645-9BC0-FF31184CF57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70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4A54C9A-B823-4D9A-B64B-23DB6D5F7FF2}" type="slidenum">
              <a:rPr lang="en-US" altLang="it-IT" sz="1200"/>
              <a:pPr/>
              <a:t>4</a:t>
            </a:fld>
            <a:endParaRPr lang="en-US" altLang="it-IT" sz="1200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00" y="692150"/>
            <a:ext cx="6070600" cy="3414713"/>
          </a:xfrm>
          <a:solidFill>
            <a:srgbClr val="FFFFFF"/>
          </a:solidFill>
          <a:ln/>
        </p:spPr>
      </p:sp>
      <p:sp>
        <p:nvSpPr>
          <p:cNvPr id="6144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09600" y="4327525"/>
            <a:ext cx="4876800" cy="4098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213" rIns="0" bIns="0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673100" algn="l"/>
                <a:tab pos="1347788" algn="l"/>
                <a:tab pos="2020888" algn="l"/>
                <a:tab pos="2695575" algn="l"/>
                <a:tab pos="3370263" algn="l"/>
                <a:tab pos="4043363" algn="l"/>
                <a:tab pos="4718050" algn="l"/>
              </a:tabLst>
            </a:pPr>
            <a:r>
              <a:rPr lang="en-US" altLang="it-IT" sz="900" smtClean="0">
                <a:latin typeface="Arial Unicode MS" pitchFamily="34" charset="-128"/>
                <a:ea typeface="Arial Unicode MS" pitchFamily="34" charset="-128"/>
              </a:rPr>
              <a:t>Figure 1. Measurement of Skinfold Thickness. Skinfold thickness is measured with a caliper and a micrometer or millimeter ruler (Panel A). A skinfold is created (Panel B) and measured with the caliper (Panel C). The thickness of the skinfold is read on the ruler; the thickness is 3 mm in this case (Panel D).</a:t>
            </a:r>
          </a:p>
        </p:txBody>
      </p:sp>
    </p:spTree>
    <p:extLst>
      <p:ext uri="{BB962C8B-B14F-4D97-AF65-F5344CB8AC3E}">
        <p14:creationId xmlns:p14="http://schemas.microsoft.com/office/powerpoint/2010/main" val="331180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44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09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31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609986" y="274544"/>
            <a:ext cx="10972031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0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06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3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21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97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72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90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16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03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37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5520" y="2130426"/>
            <a:ext cx="8640960" cy="1470025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Ipofisi e </a:t>
            </a:r>
            <a:r>
              <a:rPr lang="it-IT" sz="3600" b="1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ipofisi </a:t>
            </a:r>
            <a:r>
              <a:rPr lang="it-IT" sz="3600" b="1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anteriore (B)</a:t>
            </a:r>
            <a:endParaRPr lang="it-IT" sz="3600" b="1" dirty="0">
              <a:solidFill>
                <a:srgbClr val="0000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Stella Bernardi</a:t>
            </a:r>
          </a:p>
          <a:p>
            <a:r>
              <a:rPr lang="it-IT" dirty="0">
                <a:latin typeface="Verdana" pitchFamily="34" charset="0"/>
                <a:ea typeface="Verdana" pitchFamily="34" charset="0"/>
                <a:cs typeface="Verdana" pitchFamily="34" charset="0"/>
              </a:rPr>
              <a:t>RTB Endocrinologia </a:t>
            </a:r>
          </a:p>
          <a:p>
            <a:r>
              <a:rPr lang="it-IT" dirty="0">
                <a:latin typeface="Verdana" pitchFamily="34" charset="0"/>
                <a:ea typeface="Verdana" pitchFamily="34" charset="0"/>
                <a:cs typeface="Verdana" pitchFamily="34" charset="0"/>
              </a:rPr>
              <a:t>Università degli Studi di Trieste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3" r="9928"/>
          <a:stretch/>
        </p:blipFill>
        <p:spPr>
          <a:xfrm>
            <a:off x="8668766" y="261540"/>
            <a:ext cx="1675706" cy="1571567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9" name="Connettore 1 8"/>
          <p:cNvCxnSpPr/>
          <p:nvPr/>
        </p:nvCxnSpPr>
        <p:spPr>
          <a:xfrm>
            <a:off x="1775520" y="5949280"/>
            <a:ext cx="8640960" cy="7200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2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1"/>
    </mc:Choice>
    <mc:Fallback xmlns="">
      <p:transition spd="slow" advTm="145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t="49601" r="5232" b="7581"/>
          <a:stretch/>
        </p:blipFill>
        <p:spPr>
          <a:xfrm rot="10800000">
            <a:off x="1620308" y="199861"/>
            <a:ext cx="4371975" cy="2879725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6838" r="2301" b="50086"/>
          <a:stretch/>
        </p:blipFill>
        <p:spPr>
          <a:xfrm>
            <a:off x="5985791" y="210810"/>
            <a:ext cx="4454525" cy="2879725"/>
          </a:xfrm>
        </p:spPr>
      </p:pic>
      <p:pic>
        <p:nvPicPr>
          <p:cNvPr id="7" name="Segnaposto contenuto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r="5232" b="53870"/>
          <a:stretch/>
        </p:blipFill>
        <p:spPr>
          <a:xfrm rot="10800000">
            <a:off x="1631505" y="3212975"/>
            <a:ext cx="4320480" cy="3066718"/>
          </a:xfrm>
          <a:prstGeom prst="rect">
            <a:avLst/>
          </a:prstGeom>
        </p:spPr>
      </p:pic>
      <p:pic>
        <p:nvPicPr>
          <p:cNvPr id="8" name="Segnaposto contenuto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t="52752" r="1657" b="2502"/>
          <a:stretch/>
        </p:blipFill>
        <p:spPr>
          <a:xfrm>
            <a:off x="6019800" y="3212975"/>
            <a:ext cx="4514851" cy="306671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631504" y="44624"/>
            <a:ext cx="13688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it-IT" sz="1400" b="1" dirty="0">
                <a:solidFill>
                  <a:srgbClr val="FF0000"/>
                </a:solidFill>
                <a:latin typeface="Verdana" panose="020B0604030504040204" pitchFamily="34" charset="0"/>
              </a:rPr>
              <a:t>DEFICIT</a:t>
            </a:r>
          </a:p>
          <a:p>
            <a:r>
              <a:rPr lang="it-IT" sz="1400" b="1" dirty="0">
                <a:solidFill>
                  <a:srgbClr val="FF0000"/>
                </a:solidFill>
                <a:latin typeface="Verdana" panose="020B0604030504040204" pitchFamily="34" charset="0"/>
              </a:rPr>
              <a:t>LIEVE</a:t>
            </a:r>
          </a:p>
          <a:p>
            <a:pPr algn="ctr"/>
            <a:endParaRPr lang="it-IT" sz="8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595501" y="3068960"/>
            <a:ext cx="14041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dirty="0">
              <a:solidFill>
                <a:srgbClr val="FF0000"/>
              </a:solidFill>
            </a:endParaRPr>
          </a:p>
          <a:p>
            <a:r>
              <a:rPr lang="it-IT" sz="1400" b="1" dirty="0">
                <a:solidFill>
                  <a:srgbClr val="FF0000"/>
                </a:solidFill>
                <a:latin typeface="Verdana" panose="020B0604030504040204" pitchFamily="34" charset="0"/>
              </a:rPr>
              <a:t>2. DEFICIT</a:t>
            </a:r>
          </a:p>
          <a:p>
            <a:r>
              <a:rPr lang="it-IT" sz="1400" b="1" dirty="0">
                <a:solidFill>
                  <a:srgbClr val="FF0000"/>
                </a:solidFill>
                <a:latin typeface="Verdana" panose="020B0604030504040204" pitchFamily="34" charset="0"/>
              </a:rPr>
              <a:t>MODERATO</a:t>
            </a:r>
          </a:p>
          <a:p>
            <a:pPr algn="ctr"/>
            <a:endParaRPr lang="it-IT" sz="8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096000" y="44624"/>
            <a:ext cx="13688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dirty="0">
              <a:solidFill>
                <a:srgbClr val="FF0000"/>
              </a:solidFill>
            </a:endParaRPr>
          </a:p>
          <a:p>
            <a:r>
              <a:rPr lang="it-IT" sz="1400" b="1" dirty="0">
                <a:solidFill>
                  <a:srgbClr val="FF0000"/>
                </a:solidFill>
                <a:latin typeface="Verdana" panose="020B0604030504040204" pitchFamily="34" charset="0"/>
              </a:rPr>
              <a:t>3. DEFICIT</a:t>
            </a:r>
          </a:p>
          <a:p>
            <a:r>
              <a:rPr lang="it-IT" sz="1400" b="1" dirty="0">
                <a:solidFill>
                  <a:srgbClr val="FF0000"/>
                </a:solidFill>
                <a:latin typeface="Verdana" panose="020B0604030504040204" pitchFamily="34" charset="0"/>
              </a:rPr>
              <a:t>GRAVE</a:t>
            </a:r>
          </a:p>
          <a:p>
            <a:pPr algn="ctr"/>
            <a:endParaRPr lang="it-IT" sz="8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951986" y="3068960"/>
            <a:ext cx="21602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dirty="0">
              <a:solidFill>
                <a:srgbClr val="FF0000"/>
              </a:solidFill>
            </a:endParaRPr>
          </a:p>
          <a:p>
            <a:r>
              <a:rPr lang="it-IT" sz="1400" b="1" dirty="0">
                <a:solidFill>
                  <a:srgbClr val="FF0000"/>
                </a:solidFill>
                <a:latin typeface="Verdana" panose="020B0604030504040204" pitchFamily="34" charset="0"/>
              </a:rPr>
              <a:t>4.PAN-IPOPITUITARISMO</a:t>
            </a:r>
          </a:p>
          <a:p>
            <a:pPr algn="ctr"/>
            <a:endParaRPr lang="it-IT" sz="8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215680" y="6279693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Verdana" panose="020B0604030504040204" pitchFamily="34" charset="0"/>
              </a:rPr>
              <a:t>FSH&gt;LH&gt;GH&gt;TSH&gt;</a:t>
            </a:r>
            <a:r>
              <a:rPr lang="it-IT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ACTH&gt;ADH</a:t>
            </a:r>
            <a:endParaRPr lang="en-US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2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30"/>
    </mc:Choice>
    <mc:Fallback xmlns="">
      <p:transition xmlns:p14="http://schemas.microsoft.com/office/powerpoint/2010/main" spd="slow" advTm="1489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1344" r="5954" b="4973"/>
          <a:stretch/>
        </p:blipFill>
        <p:spPr>
          <a:xfrm>
            <a:off x="1073944" y="335055"/>
            <a:ext cx="4294981" cy="6156139"/>
          </a:xfrm>
        </p:spPr>
      </p:pic>
      <p:sp>
        <p:nvSpPr>
          <p:cNvPr id="3" name="CasellaDiTesto 2"/>
          <p:cNvSpPr txBox="1"/>
          <p:nvPr/>
        </p:nvSpPr>
        <p:spPr>
          <a:xfrm>
            <a:off x="5368925" y="451409"/>
            <a:ext cx="6044862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Verdana" panose="020B0604030504040204" pitchFamily="34" charset="0"/>
              </a:rPr>
              <a:t>L’ipopituitarismo causato da ADENOMA IPOFISARIO NON SECERNENTE </a:t>
            </a:r>
            <a:r>
              <a:rPr lang="it-IT" sz="1600" dirty="0" smtClean="0">
                <a:latin typeface="Verdana" panose="020B0604030504040204" pitchFamily="34" charset="0"/>
              </a:rPr>
              <a:t>o radioterapia ha </a:t>
            </a:r>
            <a:r>
              <a:rPr lang="it-IT" sz="1600" dirty="0">
                <a:latin typeface="Verdana" panose="020B0604030504040204" pitchFamily="34" charset="0"/>
              </a:rPr>
              <a:t>una evoluzione </a:t>
            </a:r>
            <a:r>
              <a:rPr lang="it-IT" sz="1600" dirty="0" smtClean="0">
                <a:latin typeface="Verdana" panose="020B0604030504040204" pitchFamily="34" charset="0"/>
              </a:rPr>
              <a:t>LENTA, da CHIRURGIA o evento ischemico RAPIDA.</a:t>
            </a:r>
          </a:p>
          <a:p>
            <a:pPr algn="just"/>
            <a:endParaRPr lang="it-IT" sz="1600" dirty="0">
              <a:latin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Verdana" panose="020B0604030504040204" pitchFamily="34" charset="0"/>
              </a:rPr>
              <a:t>Il quadro clinico è dominato dalle conseguenze dell’</a:t>
            </a:r>
            <a:r>
              <a:rPr lang="it-IT" sz="1600" b="1" dirty="0">
                <a:latin typeface="Verdana" panose="020B0604030504040204" pitchFamily="34" charset="0"/>
              </a:rPr>
              <a:t>IPOGONADISMO </a:t>
            </a:r>
            <a:r>
              <a:rPr lang="it-IT" sz="1600" b="1" dirty="0" smtClean="0">
                <a:latin typeface="Verdana" panose="020B0604030504040204" pitchFamily="34" charset="0"/>
              </a:rPr>
              <a:t>IPOGONADOTROPO: </a:t>
            </a:r>
            <a:r>
              <a:rPr lang="it-IT" sz="1600" dirty="0">
                <a:latin typeface="Verdana" panose="020B0604030504040204" pitchFamily="34" charset="0"/>
              </a:rPr>
              <a:t>a</a:t>
            </a:r>
            <a:r>
              <a:rPr lang="it-IT" sz="1600" dirty="0" smtClean="0">
                <a:latin typeface="Verdana" panose="020B0604030504040204" pitchFamily="34" charset="0"/>
              </a:rPr>
              <a:t>stenia, </a:t>
            </a:r>
            <a:r>
              <a:rPr lang="it-IT" sz="1600" dirty="0">
                <a:latin typeface="Verdana" panose="020B0604030504040204" pitchFamily="34" charset="0"/>
              </a:rPr>
              <a:t>riduzione della vitalità, </a:t>
            </a:r>
            <a:r>
              <a:rPr lang="it-IT" sz="1600" dirty="0" smtClean="0">
                <a:latin typeface="Verdana" panose="020B0604030504040204" pitchFamily="34" charset="0"/>
              </a:rPr>
              <a:t>calo della libido, deficit di fertilità, perdita dei peli (caratteri sessuali secondari), perdita di massa ossea, osteoporosi.</a:t>
            </a:r>
            <a:r>
              <a:rPr lang="it-IT" sz="1600" dirty="0">
                <a:latin typeface="Verdana" panose="020B0604030504040204" pitchFamily="34" charset="0"/>
              </a:rPr>
              <a:t> </a:t>
            </a:r>
            <a:r>
              <a:rPr lang="it-IT" sz="1600" dirty="0" err="1" smtClean="0">
                <a:latin typeface="Verdana" panose="020B0604030504040204" pitchFamily="34" charset="0"/>
              </a:rPr>
              <a:t>F</a:t>
            </a:r>
            <a:r>
              <a:rPr lang="it-IT" sz="1600" dirty="0">
                <a:latin typeface="Verdana" panose="020B0604030504040204" pitchFamily="34" charset="0"/>
              </a:rPr>
              <a:t>: </a:t>
            </a:r>
            <a:r>
              <a:rPr lang="it-IT" sz="1600" dirty="0" smtClean="0">
                <a:latin typeface="Verdana" panose="020B0604030504040204" pitchFamily="34" charset="0"/>
              </a:rPr>
              <a:t>AMENORREA. M</a:t>
            </a:r>
            <a:r>
              <a:rPr lang="it-IT" sz="1600" dirty="0">
                <a:latin typeface="Verdana" panose="020B0604030504040204" pitchFamily="34" charset="0"/>
              </a:rPr>
              <a:t>: </a:t>
            </a:r>
            <a:r>
              <a:rPr lang="it-IT" sz="1600" dirty="0" smtClean="0">
                <a:latin typeface="Verdana" panose="020B0604030504040204" pitchFamily="34" charset="0"/>
              </a:rPr>
              <a:t>DISFUNZIONE </a:t>
            </a:r>
            <a:r>
              <a:rPr lang="it-IT" sz="1600" dirty="0">
                <a:latin typeface="Verdana" panose="020B0604030504040204" pitchFamily="34" charset="0"/>
              </a:rPr>
              <a:t>ERETTILE, </a:t>
            </a:r>
            <a:r>
              <a:rPr lang="it-IT" sz="1600" dirty="0" smtClean="0">
                <a:latin typeface="Verdana" panose="020B0604030504040204" pitchFamily="34" charset="0"/>
              </a:rPr>
              <a:t>ATROFIA TESTICOLARE</a:t>
            </a:r>
          </a:p>
          <a:p>
            <a:pPr algn="just"/>
            <a:endParaRPr lang="it-IT" sz="1600" dirty="0">
              <a:latin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Verdana" panose="020B0604030504040204" pitchFamily="34" charset="0"/>
              </a:rPr>
              <a:t>Deficit GH </a:t>
            </a:r>
            <a:r>
              <a:rPr lang="it-IT" sz="1600" dirty="0">
                <a:latin typeface="Verdana" panose="020B0604030504040204" pitchFamily="34" charset="0"/>
              </a:rPr>
              <a:t>causa malessere aumento della massa grassa e riduzione della massa </a:t>
            </a:r>
            <a:r>
              <a:rPr lang="it-IT" sz="1600" dirty="0" smtClean="0">
                <a:latin typeface="Verdana" panose="020B0604030504040204" pitchFamily="34" charset="0"/>
              </a:rPr>
              <a:t>magra</a:t>
            </a:r>
          </a:p>
          <a:p>
            <a:pPr algn="just"/>
            <a:endParaRPr lang="it-IT" sz="1600" dirty="0">
              <a:latin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Verdana" panose="020B0604030504040204" pitchFamily="34" charset="0"/>
              </a:rPr>
              <a:t>Deficit TSH</a:t>
            </a:r>
            <a:r>
              <a:rPr lang="it-IT" sz="1600" dirty="0">
                <a:latin typeface="Verdana" panose="020B0604030504040204" pitchFamily="34" charset="0"/>
              </a:rPr>
              <a:t> causa </a:t>
            </a:r>
            <a:r>
              <a:rPr lang="it-IT" sz="1600" dirty="0" smtClean="0">
                <a:latin typeface="Verdana" panose="020B0604030504040204" pitchFamily="34" charset="0"/>
              </a:rPr>
              <a:t>astenia, </a:t>
            </a:r>
            <a:r>
              <a:rPr lang="it-IT" sz="1600" dirty="0">
                <a:latin typeface="Verdana" panose="020B0604030504040204" pitchFamily="34" charset="0"/>
              </a:rPr>
              <a:t>intolleranza al freddo, </a:t>
            </a:r>
            <a:r>
              <a:rPr lang="it-IT" sz="1600" dirty="0" smtClean="0">
                <a:latin typeface="Verdana" panose="020B0604030504040204" pitchFamily="34" charset="0"/>
              </a:rPr>
              <a:t>calo dell’appetito, stipsi, bradicardia, anemia</a:t>
            </a:r>
          </a:p>
          <a:p>
            <a:pPr algn="just"/>
            <a:endParaRPr lang="it-IT" sz="1600" dirty="0">
              <a:latin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Verdana" panose="020B0604030504040204" pitchFamily="34" charset="0"/>
              </a:rPr>
              <a:t>Deficit ACTH</a:t>
            </a:r>
            <a:r>
              <a:rPr lang="it-IT" sz="1600" dirty="0">
                <a:latin typeface="Verdana" panose="020B0604030504040204" pitchFamily="34" charset="0"/>
              </a:rPr>
              <a:t> </a:t>
            </a:r>
            <a:r>
              <a:rPr lang="it-IT" sz="1600" dirty="0" smtClean="0">
                <a:latin typeface="Verdana" panose="020B0604030504040204" pitchFamily="34" charset="0"/>
              </a:rPr>
              <a:t>causa astenia, </a:t>
            </a:r>
            <a:r>
              <a:rPr lang="it-IT" sz="1600" dirty="0" smtClean="0">
                <a:solidFill>
                  <a:srgbClr val="FF0080"/>
                </a:solidFill>
                <a:latin typeface="Verdana" panose="020B0604030504040204" pitchFamily="34" charset="0"/>
              </a:rPr>
              <a:t>ipotensione, ipoglicemia </a:t>
            </a:r>
            <a:r>
              <a:rPr lang="it-IT" sz="1600" dirty="0">
                <a:solidFill>
                  <a:srgbClr val="FF0080"/>
                </a:solidFill>
                <a:latin typeface="Verdana" panose="020B0604030504040204" pitchFamily="34" charset="0"/>
              </a:rPr>
              <a:t>e </a:t>
            </a:r>
            <a:r>
              <a:rPr lang="it-IT" sz="1600" dirty="0" err="1" smtClean="0">
                <a:solidFill>
                  <a:srgbClr val="FF0080"/>
                </a:solidFill>
                <a:latin typeface="Verdana" panose="020B0604030504040204" pitchFamily="34" charset="0"/>
              </a:rPr>
              <a:t>iponatriemia</a:t>
            </a:r>
            <a:r>
              <a:rPr lang="it-IT" sz="1600" dirty="0" smtClean="0">
                <a:latin typeface="Verdana" panose="020B0604030504040204" pitchFamily="34" charset="0"/>
              </a:rPr>
              <a:t> (non c’è </a:t>
            </a:r>
            <a:r>
              <a:rPr lang="it-IT" sz="1600" dirty="0" err="1" smtClean="0">
                <a:latin typeface="Verdana" panose="020B0604030504040204" pitchFamily="34" charset="0"/>
              </a:rPr>
              <a:t>iperpigmentazione</a:t>
            </a:r>
            <a:r>
              <a:rPr lang="it-IT" sz="1600" dirty="0" smtClean="0">
                <a:latin typeface="Verdana" panose="020B0604030504040204" pitchFamily="34" charset="0"/>
              </a:rPr>
              <a:t>, non c’è difetto </a:t>
            </a:r>
            <a:r>
              <a:rPr lang="it-IT" sz="1600" dirty="0" err="1" smtClean="0">
                <a:latin typeface="Verdana" panose="020B0604030504040204" pitchFamily="34" charset="0"/>
              </a:rPr>
              <a:t>mineralocorticoide</a:t>
            </a:r>
            <a:r>
              <a:rPr lang="it-IT" sz="1600" dirty="0" smtClean="0">
                <a:latin typeface="Verdana" panose="020B0604030504040204" pitchFamily="34" charset="0"/>
              </a:rPr>
              <a:t>)</a:t>
            </a:r>
            <a:endParaRPr lang="it-IT" sz="1600" dirty="0">
              <a:latin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615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313"/>
    </mc:Choice>
    <mc:Fallback xmlns="">
      <p:transition xmlns:p14="http://schemas.microsoft.com/office/powerpoint/2010/main" spd="slow" advTm="20631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7"/>
          <p:cNvSpPr txBox="1">
            <a:spLocks/>
          </p:cNvSpPr>
          <p:nvPr/>
        </p:nvSpPr>
        <p:spPr>
          <a:xfrm>
            <a:off x="678778" y="1501633"/>
            <a:ext cx="10740017" cy="4968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LABORATORIO</a:t>
            </a:r>
            <a:r>
              <a:rPr lang="it-IT" sz="2400" dirty="0"/>
              <a:t>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2400" dirty="0"/>
              <a:t>E2/testosterone se deficit FSH/LH (solo FSH donna in menopausa),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2400" dirty="0" smtClean="0"/>
              <a:t>FT4 (e TSH), </a:t>
            </a:r>
            <a:endParaRPr lang="it-IT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sz="2400" dirty="0"/>
              <a:t>cortisolo ore 8 </a:t>
            </a:r>
            <a:r>
              <a:rPr lang="it-IT" sz="2400" dirty="0" smtClean="0"/>
              <a:t>(poi risposta cortisolo a ACTH test), </a:t>
            </a:r>
            <a:endParaRPr lang="it-IT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sz="2400" dirty="0"/>
              <a:t>IGF-1 </a:t>
            </a:r>
            <a:r>
              <a:rPr lang="it-IT" sz="2400" dirty="0" smtClean="0"/>
              <a:t>e (poi </a:t>
            </a:r>
            <a:r>
              <a:rPr lang="it-IT" sz="2400" smtClean="0"/>
              <a:t>risposta GH a </a:t>
            </a:r>
            <a:r>
              <a:rPr lang="it-IT" sz="2400" dirty="0" err="1"/>
              <a:t>GHRH+</a:t>
            </a:r>
            <a:r>
              <a:rPr lang="it-IT" sz="2400" dirty="0" err="1" smtClean="0"/>
              <a:t>ariginina</a:t>
            </a:r>
            <a:r>
              <a:rPr lang="it-IT" sz="2400" dirty="0" smtClean="0"/>
              <a:t>) </a:t>
            </a:r>
            <a:endParaRPr lang="it-IT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it-IT" sz="2400" dirty="0" smtClean="0"/>
              <a:t>PRL </a:t>
            </a:r>
            <a:r>
              <a:rPr lang="it-IT" sz="2400" dirty="0" smtClean="0">
                <a:solidFill>
                  <a:srgbClr val="FF0080"/>
                </a:solidFill>
              </a:rPr>
              <a:t>(normale o aumentata)</a:t>
            </a:r>
            <a:endParaRPr lang="it-IT" sz="2400" dirty="0">
              <a:solidFill>
                <a:srgbClr val="FF0080"/>
              </a:solidFill>
            </a:endParaRPr>
          </a:p>
          <a:p>
            <a:r>
              <a:rPr lang="it-IT" sz="2400" b="1" dirty="0"/>
              <a:t>RM cervello e tronco encefalico con e senza mdc</a:t>
            </a:r>
            <a:r>
              <a:rPr lang="it-IT" sz="2400" dirty="0"/>
              <a:t>. Sezioni sagittali e coronali T1-pesate prima e dopo mdc (gadolinio) permettono di visualizzare l’ipofisi e tutte le strutture </a:t>
            </a:r>
            <a:r>
              <a:rPr lang="it-IT" sz="2400" dirty="0" smtClean="0"/>
              <a:t>circostanti</a:t>
            </a:r>
            <a:endParaRPr lang="it-IT" sz="2400" dirty="0"/>
          </a:p>
          <a:p>
            <a:r>
              <a:rPr lang="it-IT" sz="2400" b="1" dirty="0"/>
              <a:t>Campimetria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759744" y="538999"/>
            <a:ext cx="8713788" cy="576064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it-IT" altLang="en-US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Ipopituitarismo - diagnosi </a:t>
            </a:r>
            <a:endParaRPr lang="it-IT" altLang="en-US" sz="4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37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23"/>
    </mc:Choice>
    <mc:Fallback xmlns="">
      <p:transition xmlns:p14="http://schemas.microsoft.com/office/powerpoint/2010/main" spd="slow" advTm="14962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708311" y="215171"/>
            <a:ext cx="10816654" cy="57606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rgbClr val="FC0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02657" y="284642"/>
            <a:ext cx="11584143" cy="6361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000" b="1" dirty="0">
                <a:solidFill>
                  <a:srgbClr val="0000CC"/>
                </a:solidFill>
              </a:rPr>
              <a:t>IPOCORTICOSURRENALISMO</a:t>
            </a:r>
            <a:r>
              <a:rPr lang="it-IT" sz="2000" dirty="0">
                <a:solidFill>
                  <a:srgbClr val="0000CC"/>
                </a:solidFill>
              </a:rPr>
              <a:t> – deficit cortisolo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t-IT" sz="2000" b="1" dirty="0"/>
              <a:t>Idrocortisone </a:t>
            </a:r>
            <a:r>
              <a:rPr lang="it-IT" sz="2000" dirty="0"/>
              <a:t>(</a:t>
            </a:r>
            <a:r>
              <a:rPr lang="it-IT" sz="2000" dirty="0" smtClean="0"/>
              <a:t>10-20 </a:t>
            </a:r>
            <a:r>
              <a:rPr lang="it-IT" sz="2000" dirty="0"/>
              <a:t>mg/die) o </a:t>
            </a:r>
            <a:r>
              <a:rPr lang="it-IT" sz="2000" b="1" dirty="0" err="1"/>
              <a:t>cortone</a:t>
            </a:r>
            <a:r>
              <a:rPr lang="it-IT" sz="2000" b="1" dirty="0"/>
              <a:t> acetato </a:t>
            </a:r>
            <a:r>
              <a:rPr lang="it-IT" sz="2000" dirty="0" smtClean="0"/>
              <a:t>(12.5-25 </a:t>
            </a:r>
            <a:r>
              <a:rPr lang="it-IT" sz="2000" dirty="0"/>
              <a:t>mg/die)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t-IT" sz="2000" dirty="0"/>
              <a:t>Schema: 2/3 + 1/3 oppure 2/4 + </a:t>
            </a:r>
            <a:r>
              <a:rPr lang="it-IT" sz="2000" dirty="0" smtClean="0"/>
              <a:t>¼ +¼</a:t>
            </a:r>
            <a:r>
              <a:rPr lang="it-IT" sz="2000" dirty="0"/>
              <a:t> </a:t>
            </a:r>
            <a:r>
              <a:rPr lang="it-IT" sz="2000" dirty="0" smtClean="0"/>
              <a:t>(</a:t>
            </a:r>
            <a:r>
              <a:rPr lang="it-IT" sz="2000" dirty="0"/>
              <a:t>basta meno rispetto all’</a:t>
            </a:r>
            <a:r>
              <a:rPr lang="it-IT" sz="2000" dirty="0" err="1"/>
              <a:t>ipocorticosurrenalismo</a:t>
            </a:r>
            <a:r>
              <a:rPr lang="it-IT" sz="2000" dirty="0"/>
              <a:t> primitivo, non occorre aldosterone)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t-IT" sz="2000" dirty="0"/>
              <a:t>dose giornaliera va aumentata in caso di eventi stressanti </a:t>
            </a:r>
            <a:r>
              <a:rPr lang="it-IT" sz="2000" dirty="0" smtClean="0"/>
              <a:t>(infezioni, stress chirurgici, febbre alta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t-IT" sz="2000" dirty="0" smtClean="0"/>
              <a:t>La </a:t>
            </a:r>
            <a:r>
              <a:rPr lang="it-IT" sz="2000" dirty="0"/>
              <a:t>terapia dell’</a:t>
            </a:r>
            <a:r>
              <a:rPr lang="it-IT" sz="2000" dirty="0" err="1"/>
              <a:t>ipocorticosurrenalismo</a:t>
            </a:r>
            <a:r>
              <a:rPr lang="it-IT" sz="2000" dirty="0"/>
              <a:t> va </a:t>
            </a:r>
            <a:r>
              <a:rPr lang="it-IT" sz="2000" dirty="0" smtClean="0"/>
              <a:t>cominciata </a:t>
            </a:r>
            <a:r>
              <a:rPr lang="it-IT" sz="2000" dirty="0"/>
              <a:t>prima della terapia con </a:t>
            </a:r>
            <a:r>
              <a:rPr lang="it-IT" sz="2000" dirty="0" err="1"/>
              <a:t>levotiroxina</a:t>
            </a:r>
            <a:r>
              <a:rPr lang="it-IT" sz="2000" dirty="0"/>
              <a:t> </a:t>
            </a:r>
          </a:p>
          <a:p>
            <a:pPr marL="0" indent="0" algn="just">
              <a:buNone/>
            </a:pPr>
            <a:endParaRPr lang="it-IT" sz="800" b="1" dirty="0">
              <a:solidFill>
                <a:srgbClr val="FF0000"/>
              </a:solidFill>
            </a:endParaRPr>
          </a:p>
          <a:p>
            <a:pPr algn="just"/>
            <a:r>
              <a:rPr lang="it-IT" sz="2000" b="1" dirty="0">
                <a:solidFill>
                  <a:srgbClr val="0000CC"/>
                </a:solidFill>
              </a:rPr>
              <a:t>IPOTIROIDISMO </a:t>
            </a:r>
            <a:r>
              <a:rPr lang="it-IT" sz="2000" dirty="0">
                <a:solidFill>
                  <a:srgbClr val="0000CC"/>
                </a:solidFill>
              </a:rPr>
              <a:t>– deficit ormoni tiroidei 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it-IT" sz="2000" b="1" dirty="0"/>
              <a:t>L-</a:t>
            </a:r>
            <a:r>
              <a:rPr lang="it-IT" sz="2000" b="1" dirty="0" smtClean="0"/>
              <a:t>tiroxina</a:t>
            </a:r>
            <a:r>
              <a:rPr lang="it-IT" sz="2000" dirty="0" smtClean="0"/>
              <a:t> 1.2 </a:t>
            </a:r>
            <a:r>
              <a:rPr lang="it-IT" sz="2000" dirty="0" err="1"/>
              <a:t>mcg</a:t>
            </a:r>
            <a:r>
              <a:rPr lang="it-IT" sz="2000" dirty="0"/>
              <a:t>/kg/</a:t>
            </a:r>
            <a:r>
              <a:rPr lang="it-IT" sz="2000" dirty="0" smtClean="0"/>
              <a:t>die </a:t>
            </a:r>
            <a:endParaRPr lang="it-IT" sz="2000" dirty="0"/>
          </a:p>
          <a:p>
            <a:pPr algn="just">
              <a:buFont typeface="Wingdings" panose="05000000000000000000" pitchFamily="2" charset="2"/>
              <a:buChar char="v"/>
            </a:pPr>
            <a:r>
              <a:rPr lang="it-IT" sz="2000" dirty="0"/>
              <a:t>Monitoraggio FT</a:t>
            </a:r>
            <a:r>
              <a:rPr lang="it-IT" sz="2000" baseline="-25000" dirty="0"/>
              <a:t>4</a:t>
            </a:r>
            <a:r>
              <a:rPr lang="it-IT" sz="2000" dirty="0"/>
              <a:t>  </a:t>
            </a:r>
            <a:endParaRPr lang="it-IT" sz="2000" dirty="0" smtClean="0"/>
          </a:p>
          <a:p>
            <a:pPr marL="0" indent="0" algn="just">
              <a:buNone/>
            </a:pPr>
            <a:endParaRPr lang="it-IT" sz="800" dirty="0"/>
          </a:p>
          <a:p>
            <a:pPr algn="just"/>
            <a:r>
              <a:rPr lang="it-IT" sz="2000" b="1" dirty="0" smtClean="0">
                <a:solidFill>
                  <a:srgbClr val="0000CC"/>
                </a:solidFill>
              </a:rPr>
              <a:t>IPOGONADISMO </a:t>
            </a:r>
            <a:r>
              <a:rPr lang="it-IT" sz="2000" dirty="0">
                <a:solidFill>
                  <a:srgbClr val="0000CC"/>
                </a:solidFill>
              </a:rPr>
              <a:t>– deficit </a:t>
            </a:r>
            <a:r>
              <a:rPr lang="it-IT" sz="2000" dirty="0" smtClean="0">
                <a:solidFill>
                  <a:srgbClr val="0000CC"/>
                </a:solidFill>
              </a:rPr>
              <a:t>steroidi sessuali</a:t>
            </a:r>
            <a:endParaRPr lang="it-IT" sz="2000" dirty="0">
              <a:solidFill>
                <a:srgbClr val="0000CC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it-IT" sz="2000" b="1" dirty="0" smtClean="0"/>
              <a:t>Testosterone o estroprogestinici. </a:t>
            </a:r>
            <a:r>
              <a:rPr lang="it-IT" sz="2000" b="1" i="1" dirty="0" smtClean="0">
                <a:solidFill>
                  <a:srgbClr val="FF0080"/>
                </a:solidFill>
              </a:rPr>
              <a:t>Se paziente in età fertile terapia sostitutiva con GONADOTROPINE </a:t>
            </a:r>
            <a:endParaRPr lang="it-IT" sz="2000" i="1" dirty="0">
              <a:solidFill>
                <a:srgbClr val="FF0080"/>
              </a:solidFill>
            </a:endParaRPr>
          </a:p>
          <a:p>
            <a:pPr marL="0" indent="0" algn="just">
              <a:buNone/>
            </a:pPr>
            <a:endParaRPr lang="it-IT" sz="800" dirty="0"/>
          </a:p>
          <a:p>
            <a:pPr algn="just"/>
            <a:r>
              <a:rPr lang="it-IT" sz="2000" b="1" dirty="0" smtClean="0">
                <a:solidFill>
                  <a:srgbClr val="0000CC"/>
                </a:solidFill>
              </a:rPr>
              <a:t>(DEFICIT di GH) </a:t>
            </a:r>
            <a:endParaRPr lang="it-IT" sz="2000" dirty="0">
              <a:solidFill>
                <a:srgbClr val="0000CC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it-IT" sz="2000" b="1" dirty="0" smtClean="0"/>
              <a:t>Si tratta nel bambino, nell’adulto non vi è consenso unanime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it-IT" sz="800" b="1" dirty="0" smtClean="0"/>
          </a:p>
          <a:p>
            <a:pPr algn="just"/>
            <a:r>
              <a:rPr lang="it-IT" sz="2000" b="1" dirty="0" smtClean="0">
                <a:solidFill>
                  <a:srgbClr val="0000CC"/>
                </a:solidFill>
              </a:rPr>
              <a:t>Solo se danno ipofisi posteriore - DEFICIT </a:t>
            </a:r>
            <a:r>
              <a:rPr lang="it-IT" sz="2000" b="1" dirty="0">
                <a:solidFill>
                  <a:srgbClr val="0000CC"/>
                </a:solidFill>
              </a:rPr>
              <a:t>di </a:t>
            </a:r>
            <a:r>
              <a:rPr lang="it-IT" sz="2000" b="1" dirty="0" smtClean="0">
                <a:solidFill>
                  <a:srgbClr val="0000CC"/>
                </a:solidFill>
              </a:rPr>
              <a:t>ADH</a:t>
            </a:r>
            <a:endParaRPr lang="it-IT" sz="2000" dirty="0">
              <a:solidFill>
                <a:srgbClr val="0000CC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it-IT" sz="2000" b="1" dirty="0"/>
              <a:t>accesso libero all’acqua </a:t>
            </a:r>
            <a:r>
              <a:rPr lang="it-IT" sz="2000" dirty="0"/>
              <a:t>e</a:t>
            </a:r>
            <a:r>
              <a:rPr lang="it-IT" sz="2000" b="1" dirty="0"/>
              <a:t> </a:t>
            </a:r>
            <a:r>
              <a:rPr lang="it-IT" sz="2000" b="1" dirty="0" err="1"/>
              <a:t>desmopressina</a:t>
            </a:r>
            <a:r>
              <a:rPr lang="it-IT" sz="2000" dirty="0"/>
              <a:t> con controllo di volume urinario, </a:t>
            </a:r>
            <a:r>
              <a:rPr lang="it-IT" sz="2000" dirty="0" err="1"/>
              <a:t>sodiemia</a:t>
            </a:r>
            <a:r>
              <a:rPr lang="it-IT" sz="2000" dirty="0"/>
              <a:t>, osmolarità </a:t>
            </a:r>
            <a:r>
              <a:rPr lang="it-IT" sz="2000" dirty="0" smtClean="0"/>
              <a:t>urinaria</a:t>
            </a:r>
            <a:endParaRPr lang="it-IT" sz="20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it-IT" sz="2000" b="1" dirty="0"/>
          </a:p>
          <a:p>
            <a:pPr marL="0" indent="0" algn="just">
              <a:buNone/>
            </a:pPr>
            <a:endParaRPr lang="it-IT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871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57"/>
    </mc:Choice>
    <mc:Fallback xmlns="">
      <p:transition xmlns:p14="http://schemas.microsoft.com/office/powerpoint/2010/main" spd="slow" advTm="1627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838200" y="365125"/>
            <a:ext cx="10515600" cy="734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 smtClean="0"/>
              <a:t>Morbo di </a:t>
            </a:r>
            <a:r>
              <a:rPr lang="it-IT" b="1" dirty="0" err="1" smtClean="0"/>
              <a:t>Cushing</a:t>
            </a:r>
            <a:r>
              <a:rPr lang="it-IT" b="1" dirty="0" smtClean="0"/>
              <a:t> (1)</a:t>
            </a:r>
            <a:endParaRPr lang="it-IT" b="1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341745" y="1263669"/>
            <a:ext cx="11508509" cy="5052290"/>
          </a:xfrm>
        </p:spPr>
        <p:txBody>
          <a:bodyPr>
            <a:normAutofit/>
          </a:bodyPr>
          <a:lstStyle/>
          <a:p>
            <a:pPr algn="just"/>
            <a:r>
              <a:rPr lang="it-IT" b="1" dirty="0" smtClean="0">
                <a:solidFill>
                  <a:srgbClr val="0000CC"/>
                </a:solidFill>
              </a:rPr>
              <a:t>Sindrome di </a:t>
            </a:r>
            <a:r>
              <a:rPr lang="it-IT" b="1" dirty="0" err="1" smtClean="0">
                <a:solidFill>
                  <a:srgbClr val="0000CC"/>
                </a:solidFill>
              </a:rPr>
              <a:t>Cushing</a:t>
            </a:r>
            <a:r>
              <a:rPr lang="it-IT" dirty="0" smtClean="0"/>
              <a:t> – condizione patologica caratterizzata dall’esposizione cronica ad un eccesso di </a:t>
            </a:r>
            <a:r>
              <a:rPr lang="it-IT" dirty="0" err="1" smtClean="0"/>
              <a:t>glucocorticoidi</a:t>
            </a:r>
            <a:r>
              <a:rPr lang="it-IT" dirty="0"/>
              <a:t> </a:t>
            </a:r>
            <a:r>
              <a:rPr lang="it-IT" dirty="0" smtClean="0"/>
              <a:t>– causa più comune è iatrogena, legata all’utilizzo di corticosteroidi esogeni. L’</a:t>
            </a:r>
            <a:r>
              <a:rPr lang="it-IT" dirty="0" err="1" smtClean="0"/>
              <a:t>ipercorticismo</a:t>
            </a:r>
            <a:r>
              <a:rPr lang="it-IT" dirty="0" smtClean="0"/>
              <a:t> endogeno è raro 39/100000 abitanti. </a:t>
            </a:r>
          </a:p>
          <a:p>
            <a:pPr algn="just"/>
            <a:r>
              <a:rPr lang="it-IT" b="1" dirty="0" smtClean="0">
                <a:solidFill>
                  <a:srgbClr val="0000CC"/>
                </a:solidFill>
              </a:rPr>
              <a:t>ACTH dipendenti (80-90%) </a:t>
            </a:r>
            <a:r>
              <a:rPr lang="it-IT" dirty="0" smtClean="0">
                <a:solidFill>
                  <a:srgbClr val="000000"/>
                </a:solidFill>
              </a:rPr>
              <a:t>(ipofisi o ectopico),</a:t>
            </a:r>
            <a:r>
              <a:rPr lang="it-IT" b="1" dirty="0" smtClean="0">
                <a:solidFill>
                  <a:srgbClr val="0000CC"/>
                </a:solidFill>
              </a:rPr>
              <a:t> ACTH indipendenti (15-20%)</a:t>
            </a:r>
          </a:p>
          <a:p>
            <a:pPr algn="just"/>
            <a:r>
              <a:rPr lang="it-IT" b="1" dirty="0" smtClean="0">
                <a:solidFill>
                  <a:srgbClr val="0000CC"/>
                </a:solidFill>
              </a:rPr>
              <a:t>Malattia/Morbo di </a:t>
            </a:r>
            <a:r>
              <a:rPr lang="it-IT" b="1" dirty="0" err="1" smtClean="0">
                <a:solidFill>
                  <a:srgbClr val="0000CC"/>
                </a:solidFill>
              </a:rPr>
              <a:t>Cushing</a:t>
            </a:r>
            <a:r>
              <a:rPr lang="it-IT" dirty="0" smtClean="0"/>
              <a:t> corrisponde ad un adenoma ipofisario secernente ACTH. </a:t>
            </a:r>
            <a:r>
              <a:rPr lang="it-IT" dirty="0" err="1" smtClean="0"/>
              <a:t>ACTHomi</a:t>
            </a:r>
            <a:r>
              <a:rPr lang="it-IT" dirty="0" smtClean="0"/>
              <a:t> sono il 10% degli adenomi ipofisari, generalmente </a:t>
            </a:r>
            <a:r>
              <a:rPr lang="it-IT" dirty="0" err="1" smtClean="0"/>
              <a:t>microadenomi</a:t>
            </a:r>
            <a:endParaRPr lang="it-IT" dirty="0" smtClean="0"/>
          </a:p>
          <a:p>
            <a:pPr algn="just"/>
            <a:r>
              <a:rPr lang="it-IT" dirty="0" smtClean="0"/>
              <a:t>Altre cause di eccesso di ACTH – secrezione ectopica di ACTH da </a:t>
            </a:r>
            <a:r>
              <a:rPr lang="it-IT" dirty="0" err="1" smtClean="0"/>
              <a:t>carcinoidi</a:t>
            </a:r>
            <a:r>
              <a:rPr lang="it-IT" dirty="0" smtClean="0"/>
              <a:t> bronchiali, SCLC, timo, pancreas, </a:t>
            </a:r>
            <a:r>
              <a:rPr lang="it-IT" dirty="0" err="1" smtClean="0"/>
              <a:t>ca</a:t>
            </a:r>
            <a:r>
              <a:rPr lang="it-IT" dirty="0" smtClean="0"/>
              <a:t> midollare, </a:t>
            </a:r>
            <a:r>
              <a:rPr lang="it-IT" dirty="0" err="1" smtClean="0"/>
              <a:t>feocromocitoma</a:t>
            </a:r>
            <a:r>
              <a:rPr lang="it-IT" dirty="0" smtClean="0"/>
              <a:t>   </a:t>
            </a:r>
          </a:p>
          <a:p>
            <a:pPr algn="just"/>
            <a:endParaRPr lang="it-IT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19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560"/>
    </mc:Choice>
    <mc:Fallback xmlns="">
      <p:transition xmlns:p14="http://schemas.microsoft.com/office/powerpoint/2010/main" spd="slow" advTm="18256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4" name="Gruppo 20"/>
          <p:cNvGrpSpPr>
            <a:grpSpLocks/>
          </p:cNvGrpSpPr>
          <p:nvPr/>
        </p:nvGrpSpPr>
        <p:grpSpPr bwMode="auto">
          <a:xfrm>
            <a:off x="6451249" y="260351"/>
            <a:ext cx="5481684" cy="6234113"/>
            <a:chOff x="4927652" y="260648"/>
            <a:chExt cx="5481255" cy="6233742"/>
          </a:xfrm>
        </p:grpSpPr>
        <p:pic>
          <p:nvPicPr>
            <p:cNvPr id="56328" name="Segnaposto contenuto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6" t="6242" r="2820" b="16322"/>
            <a:stretch>
              <a:fillRect/>
            </a:stretch>
          </p:blipFill>
          <p:spPr bwMode="auto">
            <a:xfrm rot="5400000">
              <a:off x="4342628" y="1367253"/>
              <a:ext cx="6205274" cy="4048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9" name="CasellaDiTesto 5"/>
            <p:cNvSpPr txBox="1">
              <a:spLocks noChangeArrowheads="1"/>
            </p:cNvSpPr>
            <p:nvPr/>
          </p:nvSpPr>
          <p:spPr bwMode="auto">
            <a:xfrm>
              <a:off x="7879979" y="260648"/>
              <a:ext cx="2024608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FF0000"/>
                  </a:solidFill>
                  <a:latin typeface="Verdana" panose="020B0604030504040204" pitchFamily="34" charset="0"/>
                </a:rPr>
                <a:t>Perdita dei capelli</a:t>
              </a:r>
              <a:endParaRPr lang="en-US" altLang="it-IT" sz="160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6330" name="CasellaDiTesto 6"/>
            <p:cNvSpPr txBox="1">
              <a:spLocks noChangeArrowheads="1"/>
            </p:cNvSpPr>
            <p:nvPr/>
          </p:nvSpPr>
          <p:spPr bwMode="auto">
            <a:xfrm>
              <a:off x="8079453" y="836712"/>
              <a:ext cx="167273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FF0000"/>
                  </a:solidFill>
                  <a:latin typeface="Verdana" panose="020B0604030504040204" pitchFamily="34" charset="0"/>
                </a:rPr>
                <a:t>Facies Lunaris</a:t>
              </a:r>
              <a:endParaRPr lang="en-US" altLang="it-IT" sz="160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6331" name="CasellaDiTesto 7"/>
            <p:cNvSpPr txBox="1">
              <a:spLocks noChangeArrowheads="1"/>
            </p:cNvSpPr>
            <p:nvPr/>
          </p:nvSpPr>
          <p:spPr bwMode="auto">
            <a:xfrm>
              <a:off x="8231899" y="1340768"/>
              <a:ext cx="167273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FF0000"/>
                  </a:solidFill>
                  <a:latin typeface="Verdana" panose="020B0604030504040204" pitchFamily="34" charset="0"/>
                </a:rPr>
                <a:t>Irsutismo</a:t>
              </a:r>
              <a:endParaRPr lang="en-US" altLang="it-IT" sz="160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6332" name="CasellaDiTesto 8"/>
            <p:cNvSpPr txBox="1">
              <a:spLocks noChangeArrowheads="1"/>
            </p:cNvSpPr>
            <p:nvPr/>
          </p:nvSpPr>
          <p:spPr bwMode="auto">
            <a:xfrm>
              <a:off x="5143677" y="424365"/>
              <a:ext cx="2024608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 dirty="0">
                  <a:solidFill>
                    <a:srgbClr val="FF0000"/>
                  </a:solidFill>
                  <a:latin typeface="Verdana" panose="020B0604030504040204" pitchFamily="34" charset="0"/>
                </a:rPr>
                <a:t>Arrossamento</a:t>
              </a:r>
              <a:endParaRPr lang="en-US" altLang="it-IT" sz="1600" dirty="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6333" name="CasellaDiTesto 9"/>
            <p:cNvSpPr txBox="1">
              <a:spLocks noChangeArrowheads="1"/>
            </p:cNvSpPr>
            <p:nvPr/>
          </p:nvSpPr>
          <p:spPr bwMode="auto">
            <a:xfrm>
              <a:off x="4927652" y="1180373"/>
              <a:ext cx="2024608" cy="584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 dirty="0" smtClean="0">
                  <a:solidFill>
                    <a:srgbClr val="FF0000"/>
                  </a:solidFill>
                  <a:latin typeface="Verdana" panose="020B0604030504040204" pitchFamily="34" charset="0"/>
                </a:rPr>
                <a:t>Gibbo </a:t>
              </a:r>
              <a:r>
                <a:rPr lang="it-IT" altLang="it-IT" sz="1600" dirty="0">
                  <a:solidFill>
                    <a:srgbClr val="FF0000"/>
                  </a:solidFill>
                  <a:latin typeface="Verdana" panose="020B0604030504040204" pitchFamily="34" charset="0"/>
                </a:rPr>
                <a:t>a gobba di bufalo</a:t>
              </a:r>
              <a:endParaRPr lang="en-US" altLang="it-IT" sz="1600" dirty="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6334" name="CasellaDiTesto 10"/>
            <p:cNvSpPr txBox="1">
              <a:spLocks noChangeArrowheads="1"/>
            </p:cNvSpPr>
            <p:nvPr/>
          </p:nvSpPr>
          <p:spPr bwMode="auto">
            <a:xfrm>
              <a:off x="4999659" y="3789040"/>
              <a:ext cx="2024608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FF0000"/>
                  </a:solidFill>
                  <a:latin typeface="Verdana" panose="020B0604030504040204" pitchFamily="34" charset="0"/>
                </a:rPr>
                <a:t>Ipotrofia muscolare</a:t>
              </a:r>
              <a:endParaRPr lang="en-US" altLang="it-IT" sz="160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6335" name="CasellaDiTesto 11"/>
            <p:cNvSpPr txBox="1">
              <a:spLocks noChangeArrowheads="1"/>
            </p:cNvSpPr>
            <p:nvPr/>
          </p:nvSpPr>
          <p:spPr bwMode="auto">
            <a:xfrm>
              <a:off x="8231853" y="1916832"/>
              <a:ext cx="2024608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FF0000"/>
                  </a:solidFill>
                  <a:latin typeface="Verdana" panose="020B0604030504040204" pitchFamily="34" charset="0"/>
                </a:rPr>
                <a:t>Fragilità cutanea</a:t>
              </a:r>
              <a:endParaRPr lang="en-US" altLang="it-IT" sz="160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6336" name="CasellaDiTesto 12"/>
            <p:cNvSpPr txBox="1">
              <a:spLocks noChangeArrowheads="1"/>
            </p:cNvSpPr>
            <p:nvPr/>
          </p:nvSpPr>
          <p:spPr bwMode="auto">
            <a:xfrm>
              <a:off x="8231853" y="2492896"/>
              <a:ext cx="2024608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FF0000"/>
                  </a:solidFill>
                  <a:latin typeface="Verdana" panose="020B0604030504040204" pitchFamily="34" charset="0"/>
                </a:rPr>
                <a:t>Obesità centrale</a:t>
              </a:r>
              <a:endParaRPr lang="en-US" altLang="it-IT" sz="160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6337" name="CasellaDiTesto 13"/>
            <p:cNvSpPr txBox="1">
              <a:spLocks noChangeArrowheads="1"/>
            </p:cNvSpPr>
            <p:nvPr/>
          </p:nvSpPr>
          <p:spPr bwMode="auto">
            <a:xfrm>
              <a:off x="8384299" y="3152001"/>
              <a:ext cx="2024608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FF0000"/>
                  </a:solidFill>
                  <a:latin typeface="Verdana" panose="020B0604030504040204" pitchFamily="34" charset="0"/>
                </a:rPr>
                <a:t>Strie rubrae</a:t>
              </a:r>
              <a:endParaRPr lang="en-US" altLang="it-IT" sz="160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6338" name="CasellaDiTesto 14"/>
            <p:cNvSpPr txBox="1">
              <a:spLocks noChangeArrowheads="1"/>
            </p:cNvSpPr>
            <p:nvPr/>
          </p:nvSpPr>
          <p:spPr bwMode="auto">
            <a:xfrm>
              <a:off x="7951987" y="4365104"/>
              <a:ext cx="2024608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FF0000"/>
                  </a:solidFill>
                  <a:latin typeface="Verdana" panose="020B0604030504040204" pitchFamily="34" charset="0"/>
                </a:rPr>
                <a:t>Addome pendulo</a:t>
              </a:r>
              <a:endParaRPr lang="en-US" altLang="it-IT" sz="160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6339" name="CasellaDiTesto 15"/>
            <p:cNvSpPr txBox="1">
              <a:spLocks noChangeArrowheads="1"/>
            </p:cNvSpPr>
            <p:nvPr/>
          </p:nvSpPr>
          <p:spPr bwMode="auto">
            <a:xfrm>
              <a:off x="7876489" y="5445224"/>
              <a:ext cx="2024608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FF0000"/>
                  </a:solidFill>
                  <a:latin typeface="Verdana" panose="020B0604030504040204" pitchFamily="34" charset="0"/>
                </a:rPr>
                <a:t>Alterata guarigione delle ferite</a:t>
              </a:r>
              <a:endParaRPr lang="en-US" altLang="it-IT" sz="160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99433"/>
            <a:ext cx="6409396" cy="981567"/>
          </a:xfrm>
        </p:spPr>
        <p:txBody>
          <a:bodyPr/>
          <a:lstStyle/>
          <a:p>
            <a:pPr algn="ctr"/>
            <a:r>
              <a:rPr lang="it-IT" b="1" dirty="0" smtClean="0"/>
              <a:t>Morbo di </a:t>
            </a:r>
            <a:r>
              <a:rPr lang="it-IT" b="1" dirty="0" err="1" smtClean="0"/>
              <a:t>Cushing</a:t>
            </a:r>
            <a:r>
              <a:rPr lang="it-IT" b="1" dirty="0" smtClean="0"/>
              <a:t> (2)</a:t>
            </a:r>
            <a:endParaRPr lang="it-IT" b="1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569297" y="1530009"/>
            <a:ext cx="6371753" cy="50282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200" b="1" dirty="0" smtClean="0"/>
              <a:t>Obesità</a:t>
            </a:r>
            <a:r>
              <a:rPr lang="it-IT" sz="2200" dirty="0" smtClean="0"/>
              <a:t> – eccessivo deposito di grasso per ipertrofia </a:t>
            </a:r>
            <a:r>
              <a:rPr lang="it-IT" sz="2200" dirty="0" err="1" smtClean="0"/>
              <a:t>adipociti</a:t>
            </a:r>
            <a:r>
              <a:rPr lang="it-IT" sz="2200" dirty="0" smtClean="0"/>
              <a:t> (maggior espressione 11β-HSD 1 tessuto adiposo)</a:t>
            </a:r>
          </a:p>
          <a:p>
            <a:pPr marL="0" indent="0" algn="just">
              <a:buNone/>
            </a:pPr>
            <a:r>
              <a:rPr lang="it-IT" sz="2200" b="1" dirty="0" smtClean="0"/>
              <a:t>Perdita di massa muscolare </a:t>
            </a:r>
            <a:r>
              <a:rPr lang="it-IT" sz="2200" dirty="0" smtClean="0"/>
              <a:t>– proteolisi generalizzata con inibizione della sintesi proteica nel muscolo</a:t>
            </a:r>
          </a:p>
          <a:p>
            <a:pPr marL="0" indent="0" algn="just">
              <a:buNone/>
            </a:pPr>
            <a:r>
              <a:rPr lang="it-IT" sz="2200" b="1" dirty="0" smtClean="0"/>
              <a:t>Atrofia cutanea </a:t>
            </a:r>
            <a:r>
              <a:rPr lang="it-IT" sz="2200" dirty="0" smtClean="0"/>
              <a:t>– fragilità vascolare con ecchimosi, difficoltà guarigione ferite, strie </a:t>
            </a:r>
            <a:r>
              <a:rPr lang="it-IT" sz="2200" dirty="0" err="1" smtClean="0"/>
              <a:t>rubrae</a:t>
            </a:r>
            <a:endParaRPr lang="it-IT" sz="2200" dirty="0"/>
          </a:p>
          <a:p>
            <a:pPr marL="0" indent="0" algn="just">
              <a:buNone/>
            </a:pPr>
            <a:r>
              <a:rPr lang="it-IT" sz="2200" b="1" dirty="0" smtClean="0"/>
              <a:t>Fratture</a:t>
            </a:r>
            <a:r>
              <a:rPr lang="it-IT" sz="2200" dirty="0" smtClean="0"/>
              <a:t> e </a:t>
            </a:r>
            <a:r>
              <a:rPr lang="it-IT" sz="2200" b="1" dirty="0" err="1" smtClean="0"/>
              <a:t>IperPTH</a:t>
            </a:r>
            <a:r>
              <a:rPr lang="it-IT" sz="2200" b="1" dirty="0" smtClean="0"/>
              <a:t> secondario </a:t>
            </a:r>
            <a:r>
              <a:rPr lang="it-IT" sz="2200" dirty="0" smtClean="0"/>
              <a:t>per ridotto assorbimento intestinale di calcio</a:t>
            </a:r>
          </a:p>
          <a:p>
            <a:pPr marL="0" indent="0" algn="just">
              <a:buNone/>
            </a:pPr>
            <a:r>
              <a:rPr lang="it-IT" sz="2200" b="1" dirty="0" smtClean="0"/>
              <a:t>Alterazione formula </a:t>
            </a:r>
            <a:r>
              <a:rPr lang="it-IT" sz="2200" dirty="0" smtClean="0"/>
              <a:t>si riducono linfociti</a:t>
            </a:r>
          </a:p>
          <a:p>
            <a:pPr marL="0" indent="0" algn="just">
              <a:buNone/>
            </a:pPr>
            <a:r>
              <a:rPr lang="it-IT" sz="2200" b="1" dirty="0" smtClean="0"/>
              <a:t>Ipertensione arteriosa</a:t>
            </a:r>
            <a:r>
              <a:rPr lang="it-IT" sz="2200" dirty="0" smtClean="0"/>
              <a:t> effetto </a:t>
            </a:r>
            <a:r>
              <a:rPr lang="it-IT" sz="2200" dirty="0" err="1" smtClean="0"/>
              <a:t>mineralocorticoide</a:t>
            </a:r>
            <a:endParaRPr lang="it-IT" sz="2200" b="1" dirty="0"/>
          </a:p>
          <a:p>
            <a:pPr marL="0" indent="0" algn="just">
              <a:buNone/>
            </a:pPr>
            <a:r>
              <a:rPr lang="it-IT" sz="2200" b="1" dirty="0" smtClean="0"/>
              <a:t>Diabete </a:t>
            </a:r>
            <a:r>
              <a:rPr lang="it-IT" sz="2200" dirty="0" err="1" smtClean="0"/>
              <a:t>antagonizzazione</a:t>
            </a:r>
            <a:r>
              <a:rPr lang="it-IT" sz="2200" dirty="0" smtClean="0"/>
              <a:t> insulina</a:t>
            </a:r>
          </a:p>
          <a:p>
            <a:pPr marL="0" indent="0" algn="just">
              <a:buNone/>
            </a:pPr>
            <a:r>
              <a:rPr lang="it-IT" sz="2200" b="1" dirty="0" err="1" smtClean="0"/>
              <a:t>Tromboembolia</a:t>
            </a:r>
            <a:r>
              <a:rPr lang="it-IT" sz="2200" b="1" dirty="0" smtClean="0"/>
              <a:t> venosa </a:t>
            </a:r>
            <a:r>
              <a:rPr lang="it-IT" sz="2200" dirty="0" smtClean="0"/>
              <a:t>aumento fattori coagulazione</a:t>
            </a:r>
          </a:p>
          <a:p>
            <a:pPr marL="0" indent="0" algn="just">
              <a:buNone/>
            </a:pP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237"/>
    </mc:Choice>
    <mc:Fallback xmlns="">
      <p:transition xmlns:p14="http://schemas.microsoft.com/office/powerpoint/2010/main" spd="slow" advTm="33723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6446838"/>
            <a:ext cx="232251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1687513" y="6429376"/>
            <a:ext cx="6381750" cy="320675"/>
          </a:xfrm>
        </p:spPr>
        <p:txBody>
          <a:bodyPr vert="horz" lIns="0" tIns="12211" rIns="0" bIns="0" rtlCol="0" anchor="ctr">
            <a:normAutofit/>
          </a:bodyPr>
          <a:lstStyle/>
          <a:p>
            <a:pPr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  <a:tab pos="5195888" algn="l"/>
                <a:tab pos="5845175" algn="l"/>
              </a:tabLst>
            </a:pPr>
            <a:r>
              <a:rPr lang="en-US" altLang="it-IT" sz="1100" b="1">
                <a:solidFill>
                  <a:schemeClr val="bg1"/>
                </a:solidFill>
                <a:ea typeface="Arial Unicode MS" pitchFamily="34" charset="-128"/>
              </a:rPr>
              <a:t>Loriaux DL. N Engl J Med 2017;376:1451-1459</a:t>
            </a:r>
            <a:r>
              <a:rPr lang="en-US" altLang="it-IT" sz="1100" b="1">
                <a:ea typeface="Arial Unicode MS" pitchFamily="34" charset="-128"/>
              </a:rPr>
              <a:t>.</a:t>
            </a:r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6" y="830897"/>
            <a:ext cx="66198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AutoShape 4"/>
          <p:cNvSpPr>
            <a:spLocks noChangeArrowheads="1"/>
          </p:cNvSpPr>
          <p:nvPr/>
        </p:nvSpPr>
        <p:spPr bwMode="auto">
          <a:xfrm>
            <a:off x="1939925" y="190501"/>
            <a:ext cx="8312150" cy="64611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FFFF"/>
                </a:solidFill>
                <a:latin typeface="Arial" panose="020B0604020202020204" pitchFamily="34" charset="0"/>
                <a:ea typeface="Arial Unicode MS" pitchFamily="34" charset="-128"/>
              </a:rPr>
              <a:t>Diagnosis of Cushing’s Syndrome</a:t>
            </a:r>
          </a:p>
          <a:p>
            <a:pPr algn="ctr">
              <a:lnSpc>
                <a:spcPct val="97000"/>
              </a:lnSpc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FFFF"/>
                </a:solidFill>
                <a:latin typeface="Arial" panose="020B0604020202020204" pitchFamily="34" charset="0"/>
                <a:ea typeface="Arial Unicode MS" pitchFamily="34" charset="-128"/>
              </a:rPr>
              <a:t>Measurement of Skinfold Thickness.</a:t>
            </a:r>
          </a:p>
        </p:txBody>
      </p:sp>
      <p:sp>
        <p:nvSpPr>
          <p:cNvPr id="60422" name="CasellaDiTesto 1"/>
          <p:cNvSpPr txBox="1">
            <a:spLocks noChangeArrowheads="1"/>
          </p:cNvSpPr>
          <p:nvPr/>
        </p:nvSpPr>
        <p:spPr bwMode="auto">
          <a:xfrm>
            <a:off x="1703388" y="830897"/>
            <a:ext cx="4176712" cy="23082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Per la diagnosi di </a:t>
            </a:r>
            <a:r>
              <a:rPr lang="it-IT" alt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Cushing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FF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Ecchimosi (&gt; 1 cm)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solidFill>
                  <a:srgbClr val="FF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Cigarette</a:t>
            </a:r>
            <a:r>
              <a:rPr lang="it-IT" altLang="it-IT" sz="2400" b="1" dirty="0">
                <a:solidFill>
                  <a:srgbClr val="FF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 err="1">
                <a:solidFill>
                  <a:srgbClr val="FF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paper-thin</a:t>
            </a:r>
            <a:r>
              <a:rPr lang="it-IT" altLang="it-IT" sz="2400" b="1" dirty="0">
                <a:solidFill>
                  <a:srgbClr val="FF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 err="1">
                <a:solidFill>
                  <a:srgbClr val="FF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</a:t>
            </a:r>
            <a:endParaRPr lang="it-IT" altLang="it-IT" sz="2400" b="1" dirty="0">
              <a:solidFill>
                <a:srgbClr val="FF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FF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Osteoporosi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950912" y="5905424"/>
            <a:ext cx="8331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0000CC"/>
                </a:solidFill>
              </a:rPr>
              <a:t>Goodman</a:t>
            </a:r>
            <a:r>
              <a:rPr lang="it-IT" dirty="0" smtClean="0">
                <a:solidFill>
                  <a:srgbClr val="0000CC"/>
                </a:solidFill>
              </a:rPr>
              <a:t> RL. </a:t>
            </a:r>
            <a:r>
              <a:rPr lang="it-IT" dirty="0" err="1" smtClean="0">
                <a:solidFill>
                  <a:srgbClr val="0000CC"/>
                </a:solidFill>
              </a:rPr>
              <a:t>Diagnosis</a:t>
            </a:r>
            <a:r>
              <a:rPr lang="it-IT" dirty="0" smtClean="0">
                <a:solidFill>
                  <a:srgbClr val="0000CC"/>
                </a:solidFill>
              </a:rPr>
              <a:t> </a:t>
            </a:r>
            <a:r>
              <a:rPr lang="it-IT" dirty="0">
                <a:solidFill>
                  <a:srgbClr val="0000CC"/>
                </a:solidFill>
              </a:rPr>
              <a:t>and </a:t>
            </a:r>
            <a:r>
              <a:rPr lang="it-IT" dirty="0" err="1">
                <a:solidFill>
                  <a:srgbClr val="0000CC"/>
                </a:solidFill>
              </a:rPr>
              <a:t>Differential</a:t>
            </a:r>
            <a:r>
              <a:rPr lang="it-IT" dirty="0">
                <a:solidFill>
                  <a:srgbClr val="0000CC"/>
                </a:solidFill>
              </a:rPr>
              <a:t> </a:t>
            </a:r>
            <a:r>
              <a:rPr lang="it-IT" dirty="0" err="1">
                <a:solidFill>
                  <a:srgbClr val="0000CC"/>
                </a:solidFill>
              </a:rPr>
              <a:t>Diagnosis</a:t>
            </a:r>
            <a:r>
              <a:rPr lang="it-IT" dirty="0">
                <a:solidFill>
                  <a:srgbClr val="0000CC"/>
                </a:solidFill>
              </a:rPr>
              <a:t> of </a:t>
            </a:r>
            <a:r>
              <a:rPr lang="it-IT" dirty="0" err="1">
                <a:solidFill>
                  <a:srgbClr val="0000CC"/>
                </a:solidFill>
              </a:rPr>
              <a:t>Cushing’s</a:t>
            </a:r>
            <a:r>
              <a:rPr lang="it-IT" dirty="0">
                <a:solidFill>
                  <a:srgbClr val="0000CC"/>
                </a:solidFill>
              </a:rPr>
              <a:t> </a:t>
            </a:r>
            <a:r>
              <a:rPr lang="it-IT" dirty="0" err="1">
                <a:solidFill>
                  <a:srgbClr val="0000CC"/>
                </a:solidFill>
              </a:rPr>
              <a:t>Syndrome</a:t>
            </a:r>
            <a:r>
              <a:rPr lang="it-IT" dirty="0" smtClean="0">
                <a:solidFill>
                  <a:srgbClr val="0000CC"/>
                </a:solidFill>
              </a:rPr>
              <a:t>.</a:t>
            </a:r>
            <a:r>
              <a:rPr lang="it-IT" dirty="0">
                <a:solidFill>
                  <a:srgbClr val="0000CC"/>
                </a:solidFill>
              </a:rPr>
              <a:t> </a:t>
            </a:r>
            <a:endParaRPr lang="it-IT" dirty="0" smtClean="0">
              <a:solidFill>
                <a:srgbClr val="0000CC"/>
              </a:solidFill>
            </a:endParaRPr>
          </a:p>
          <a:p>
            <a:r>
              <a:rPr lang="it-IT" dirty="0" err="1" smtClean="0">
                <a:solidFill>
                  <a:srgbClr val="0000CC"/>
                </a:solidFill>
              </a:rPr>
              <a:t>N</a:t>
            </a:r>
            <a:r>
              <a:rPr lang="it-IT" dirty="0" smtClean="0">
                <a:solidFill>
                  <a:srgbClr val="0000CC"/>
                </a:solidFill>
              </a:rPr>
              <a:t> </a:t>
            </a:r>
            <a:r>
              <a:rPr lang="it-IT" dirty="0" err="1">
                <a:solidFill>
                  <a:srgbClr val="0000CC"/>
                </a:solidFill>
              </a:rPr>
              <a:t>Engl</a:t>
            </a:r>
            <a:r>
              <a:rPr lang="it-IT" dirty="0">
                <a:solidFill>
                  <a:srgbClr val="0000CC"/>
                </a:solidFill>
              </a:rPr>
              <a:t> </a:t>
            </a:r>
            <a:r>
              <a:rPr lang="it-IT" dirty="0" err="1">
                <a:solidFill>
                  <a:srgbClr val="0000CC"/>
                </a:solidFill>
              </a:rPr>
              <a:t>J</a:t>
            </a:r>
            <a:r>
              <a:rPr lang="it-IT" dirty="0">
                <a:solidFill>
                  <a:srgbClr val="0000CC"/>
                </a:solidFill>
              </a:rPr>
              <a:t> </a:t>
            </a:r>
            <a:r>
              <a:rPr lang="it-IT" dirty="0" err="1">
                <a:solidFill>
                  <a:srgbClr val="0000CC"/>
                </a:solidFill>
              </a:rPr>
              <a:t>Med</a:t>
            </a:r>
            <a:r>
              <a:rPr lang="it-IT" dirty="0">
                <a:solidFill>
                  <a:srgbClr val="0000CC"/>
                </a:solidFill>
              </a:rPr>
              <a:t>. 2017 </a:t>
            </a:r>
            <a:r>
              <a:rPr lang="it-IT" dirty="0" err="1">
                <a:solidFill>
                  <a:srgbClr val="0000CC"/>
                </a:solidFill>
              </a:rPr>
              <a:t>Jul</a:t>
            </a:r>
            <a:r>
              <a:rPr lang="it-IT" dirty="0">
                <a:solidFill>
                  <a:srgbClr val="0000CC"/>
                </a:solidFill>
              </a:rPr>
              <a:t> 13;377(2):e3. </a:t>
            </a:r>
            <a:r>
              <a:rPr lang="it-IT" dirty="0" err="1">
                <a:solidFill>
                  <a:srgbClr val="0000CC"/>
                </a:solidFill>
              </a:rPr>
              <a:t>doi</a:t>
            </a:r>
            <a:r>
              <a:rPr lang="it-IT" dirty="0">
                <a:solidFill>
                  <a:srgbClr val="0000CC"/>
                </a:solidFill>
              </a:rPr>
              <a:t>: 10.1056/NEJMc1705984</a:t>
            </a:r>
            <a:r>
              <a:rPr lang="it-IT" dirty="0" smtClean="0">
                <a:solidFill>
                  <a:srgbClr val="0000CC"/>
                </a:solidFill>
              </a:rPr>
              <a:t>.</a:t>
            </a:r>
            <a:endParaRPr lang="it-IT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50723"/>
      </p:ext>
    </p:extLst>
  </p:cSld>
  <p:clrMapOvr>
    <a:masterClrMapping/>
  </p:clrMapOvr>
  <p:transition xmlns:p14="http://schemas.microsoft.com/office/powerpoint/2010/main" spd="med" advTm="115293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838200" y="365125"/>
            <a:ext cx="10515600" cy="734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 smtClean="0"/>
              <a:t>Morbo di </a:t>
            </a:r>
            <a:r>
              <a:rPr lang="it-IT" b="1" dirty="0" err="1" smtClean="0"/>
              <a:t>Cushing</a:t>
            </a:r>
            <a:r>
              <a:rPr lang="it-IT" b="1" dirty="0" smtClean="0"/>
              <a:t> (3)</a:t>
            </a:r>
            <a:endParaRPr lang="it-IT" b="1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332509" y="1274618"/>
            <a:ext cx="11508509" cy="505229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b="1" dirty="0" smtClean="0">
                <a:solidFill>
                  <a:srgbClr val="0000CC"/>
                </a:solidFill>
              </a:rPr>
              <a:t>DIAGNOSI – I livello</a:t>
            </a:r>
            <a:endParaRPr lang="it-IT" dirty="0"/>
          </a:p>
          <a:p>
            <a:pPr algn="just"/>
            <a:r>
              <a:rPr lang="it-IT" dirty="0" smtClean="0"/>
              <a:t>Anamnesi ed esame obiettivo (attenzione ai farmaci)</a:t>
            </a:r>
            <a:endParaRPr lang="it-IT" dirty="0"/>
          </a:p>
          <a:p>
            <a:pPr algn="just"/>
            <a:r>
              <a:rPr lang="it-IT" b="1" dirty="0" smtClean="0"/>
              <a:t>Cortisolo libero urinario 24 ore </a:t>
            </a:r>
            <a:r>
              <a:rPr lang="it-IT" dirty="0" smtClean="0"/>
              <a:t>– livelli 4X rispetto ai limiti sono diagnostici. Attenzione a far dosare </a:t>
            </a:r>
            <a:r>
              <a:rPr lang="it-IT" dirty="0" err="1" smtClean="0"/>
              <a:t>creatininuria</a:t>
            </a:r>
            <a:endParaRPr lang="it-IT" dirty="0" smtClean="0"/>
          </a:p>
          <a:p>
            <a:pPr algn="just"/>
            <a:r>
              <a:rPr lang="it-IT" b="1" dirty="0" smtClean="0"/>
              <a:t>Test di soppressione cortisolo con </a:t>
            </a:r>
            <a:r>
              <a:rPr lang="it-IT" b="1" dirty="0" err="1" smtClean="0"/>
              <a:t>desametasone</a:t>
            </a:r>
            <a:r>
              <a:rPr lang="it-IT" b="1" dirty="0" smtClean="0"/>
              <a:t> a basse dosi (1 mg)</a:t>
            </a:r>
            <a:r>
              <a:rPr lang="it-IT" dirty="0" smtClean="0"/>
              <a:t>. Attenzione ai problemi gastrici, gravidanza, terapia estrogenica, barbiturici, </a:t>
            </a:r>
            <a:r>
              <a:rPr lang="it-IT" dirty="0" err="1" smtClean="0"/>
              <a:t>fenitoina</a:t>
            </a:r>
            <a:r>
              <a:rPr lang="it-IT" dirty="0" smtClean="0"/>
              <a:t>, </a:t>
            </a:r>
            <a:r>
              <a:rPr lang="it-IT" dirty="0" err="1" smtClean="0"/>
              <a:t>carbamazepina</a:t>
            </a:r>
            <a:r>
              <a:rPr lang="it-IT" dirty="0" smtClean="0"/>
              <a:t> (normale </a:t>
            </a:r>
            <a:r>
              <a:rPr lang="it-IT" dirty="0" smtClean="0">
                <a:solidFill>
                  <a:srgbClr val="FF0080"/>
                </a:solidFill>
              </a:rPr>
              <a:t>&lt;1.9 </a:t>
            </a:r>
            <a:r>
              <a:rPr lang="it-IT" dirty="0" err="1" smtClean="0">
                <a:solidFill>
                  <a:srgbClr val="FF0080"/>
                </a:solidFill>
              </a:rPr>
              <a:t>ug</a:t>
            </a:r>
            <a:r>
              <a:rPr lang="it-IT" dirty="0" smtClean="0">
                <a:solidFill>
                  <a:srgbClr val="FF0080"/>
                </a:solidFill>
              </a:rPr>
              <a:t>/</a:t>
            </a:r>
            <a:r>
              <a:rPr lang="it-IT" dirty="0" err="1" smtClean="0">
                <a:solidFill>
                  <a:srgbClr val="FF0080"/>
                </a:solidFill>
              </a:rPr>
              <a:t>dL</a:t>
            </a:r>
            <a:r>
              <a:rPr lang="it-IT" dirty="0" smtClean="0">
                <a:solidFill>
                  <a:srgbClr val="FF0080"/>
                </a:solidFill>
              </a:rPr>
              <a:t>; 50 </a:t>
            </a:r>
            <a:r>
              <a:rPr lang="it-IT" dirty="0" err="1" smtClean="0">
                <a:solidFill>
                  <a:srgbClr val="FF0080"/>
                </a:solidFill>
              </a:rPr>
              <a:t>nmol</a:t>
            </a:r>
            <a:r>
              <a:rPr lang="it-IT" dirty="0" smtClean="0">
                <a:solidFill>
                  <a:srgbClr val="FF0080"/>
                </a:solidFill>
              </a:rPr>
              <a:t>/L; </a:t>
            </a:r>
            <a:r>
              <a:rPr lang="it-IT" dirty="0" smtClean="0">
                <a:solidFill>
                  <a:srgbClr val="000000"/>
                </a:solidFill>
              </a:rPr>
              <a:t>patologico</a:t>
            </a:r>
            <a:r>
              <a:rPr lang="it-IT" dirty="0" smtClean="0">
                <a:solidFill>
                  <a:srgbClr val="FF0080"/>
                </a:solidFill>
              </a:rPr>
              <a:t>&gt;5 </a:t>
            </a:r>
            <a:r>
              <a:rPr lang="it-IT" dirty="0" err="1" smtClean="0">
                <a:solidFill>
                  <a:srgbClr val="FF0080"/>
                </a:solidFill>
              </a:rPr>
              <a:t>ug</a:t>
            </a:r>
            <a:r>
              <a:rPr lang="it-IT" dirty="0" smtClean="0">
                <a:solidFill>
                  <a:srgbClr val="FF0080"/>
                </a:solidFill>
              </a:rPr>
              <a:t>/</a:t>
            </a:r>
            <a:r>
              <a:rPr lang="it-IT" dirty="0" err="1" smtClean="0">
                <a:solidFill>
                  <a:srgbClr val="FF0080"/>
                </a:solidFill>
              </a:rPr>
              <a:t>dL</a:t>
            </a:r>
            <a:r>
              <a:rPr lang="it-IT" dirty="0" smtClean="0">
                <a:solidFill>
                  <a:srgbClr val="FF0080"/>
                </a:solidFill>
              </a:rPr>
              <a:t> o 137 </a:t>
            </a:r>
            <a:r>
              <a:rPr lang="it-IT" dirty="0" err="1" smtClean="0">
                <a:solidFill>
                  <a:srgbClr val="FF0080"/>
                </a:solidFill>
              </a:rPr>
              <a:t>nmol</a:t>
            </a:r>
            <a:r>
              <a:rPr lang="it-IT" dirty="0" smtClean="0">
                <a:solidFill>
                  <a:srgbClr val="FF0080"/>
                </a:solidFill>
              </a:rPr>
              <a:t>/L</a:t>
            </a:r>
            <a:r>
              <a:rPr lang="it-IT" dirty="0" smtClean="0"/>
              <a:t>)</a:t>
            </a:r>
          </a:p>
          <a:p>
            <a:pPr algn="just"/>
            <a:r>
              <a:rPr lang="it-IT" b="1" dirty="0" smtClean="0"/>
              <a:t>Cortisolo salivare notturno </a:t>
            </a:r>
          </a:p>
          <a:p>
            <a:pPr marL="0" indent="0" algn="just">
              <a:buNone/>
            </a:pPr>
            <a:r>
              <a:rPr lang="it-IT" b="1" dirty="0" smtClean="0">
                <a:solidFill>
                  <a:srgbClr val="0000CC"/>
                </a:solidFill>
              </a:rPr>
              <a:t>DIAGNOSI – II livello</a:t>
            </a:r>
          </a:p>
          <a:p>
            <a:pPr algn="just"/>
            <a:r>
              <a:rPr lang="it-IT" b="1" dirty="0" smtClean="0">
                <a:solidFill>
                  <a:srgbClr val="0000CC"/>
                </a:solidFill>
              </a:rPr>
              <a:t>ACTH 	</a:t>
            </a:r>
            <a:r>
              <a:rPr lang="it-IT" dirty="0" smtClean="0">
                <a:solidFill>
                  <a:srgbClr val="000000"/>
                </a:solidFill>
              </a:rPr>
              <a:t>se </a:t>
            </a:r>
            <a:r>
              <a:rPr lang="it-IT" dirty="0" smtClean="0">
                <a:solidFill>
                  <a:srgbClr val="0000CC"/>
                </a:solidFill>
              </a:rPr>
              <a:t>&gt; 10 </a:t>
            </a:r>
            <a:r>
              <a:rPr lang="it-IT" dirty="0" err="1" smtClean="0">
                <a:solidFill>
                  <a:srgbClr val="0000CC"/>
                </a:solidFill>
              </a:rPr>
              <a:t>pg</a:t>
            </a:r>
            <a:r>
              <a:rPr lang="it-IT" dirty="0" smtClean="0">
                <a:solidFill>
                  <a:srgbClr val="0000CC"/>
                </a:solidFill>
              </a:rPr>
              <a:t>/</a:t>
            </a:r>
            <a:r>
              <a:rPr lang="it-IT" dirty="0" err="1" smtClean="0">
                <a:solidFill>
                  <a:srgbClr val="0000CC"/>
                </a:solidFill>
              </a:rPr>
              <a:t>mL</a:t>
            </a:r>
            <a:r>
              <a:rPr lang="it-IT" dirty="0" smtClean="0">
                <a:solidFill>
                  <a:srgbClr val="0000CC"/>
                </a:solidFill>
              </a:rPr>
              <a:t> forma ACTH dipendente </a:t>
            </a:r>
            <a:r>
              <a:rPr lang="it-IT" dirty="0" smtClean="0">
                <a:solidFill>
                  <a:srgbClr val="000000"/>
                </a:solidFill>
              </a:rPr>
              <a:t>– DTX alte dosi, CRH test, RMN 		o TC </a:t>
            </a:r>
            <a:r>
              <a:rPr lang="it-IT" dirty="0" err="1" smtClean="0">
                <a:solidFill>
                  <a:srgbClr val="000000"/>
                </a:solidFill>
              </a:rPr>
              <a:t>toraco</a:t>
            </a:r>
            <a:r>
              <a:rPr lang="it-IT" dirty="0" smtClean="0">
                <a:solidFill>
                  <a:srgbClr val="000000"/>
                </a:solidFill>
              </a:rPr>
              <a:t>-addominale, PET</a:t>
            </a:r>
          </a:p>
          <a:p>
            <a:pPr marL="0" indent="0" algn="just">
              <a:buNone/>
            </a:pPr>
            <a:r>
              <a:rPr lang="it-IT" b="1" dirty="0">
                <a:solidFill>
                  <a:srgbClr val="0000CC"/>
                </a:solidFill>
              </a:rPr>
              <a:t>	</a:t>
            </a:r>
            <a:r>
              <a:rPr lang="it-IT" b="1" dirty="0" smtClean="0">
                <a:solidFill>
                  <a:srgbClr val="0000CC"/>
                </a:solidFill>
              </a:rPr>
              <a:t>	</a:t>
            </a:r>
            <a:r>
              <a:rPr lang="it-IT" dirty="0" smtClean="0">
                <a:solidFill>
                  <a:srgbClr val="000000"/>
                </a:solidFill>
              </a:rPr>
              <a:t>se </a:t>
            </a:r>
            <a:r>
              <a:rPr lang="it-IT" dirty="0" smtClean="0">
                <a:solidFill>
                  <a:srgbClr val="0000CC"/>
                </a:solidFill>
              </a:rPr>
              <a:t>&lt; 5 </a:t>
            </a:r>
            <a:r>
              <a:rPr lang="it-IT" dirty="0" err="1" smtClean="0">
                <a:solidFill>
                  <a:srgbClr val="0000CC"/>
                </a:solidFill>
              </a:rPr>
              <a:t>pg</a:t>
            </a:r>
            <a:r>
              <a:rPr lang="it-IT" dirty="0" smtClean="0">
                <a:solidFill>
                  <a:srgbClr val="0000CC"/>
                </a:solidFill>
              </a:rPr>
              <a:t>/</a:t>
            </a:r>
            <a:r>
              <a:rPr lang="it-IT" dirty="0" err="1" smtClean="0">
                <a:solidFill>
                  <a:srgbClr val="0000CC"/>
                </a:solidFill>
              </a:rPr>
              <a:t>mL</a:t>
            </a:r>
            <a:r>
              <a:rPr lang="it-IT" dirty="0" smtClean="0">
                <a:solidFill>
                  <a:srgbClr val="0000CC"/>
                </a:solidFill>
              </a:rPr>
              <a:t> forma ACTH indipendente</a:t>
            </a:r>
            <a:r>
              <a:rPr lang="it-IT" dirty="0" smtClean="0">
                <a:solidFill>
                  <a:srgbClr val="000000"/>
                </a:solidFill>
              </a:rPr>
              <a:t> – TC surreni</a:t>
            </a:r>
          </a:p>
          <a:p>
            <a:pPr algn="just"/>
            <a:endParaRPr lang="it-IT" dirty="0" smtClean="0">
              <a:solidFill>
                <a:srgbClr val="000000"/>
              </a:solidFill>
            </a:endParaRPr>
          </a:p>
          <a:p>
            <a:pPr algn="just"/>
            <a:endParaRPr lang="it-IT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3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209"/>
    </mc:Choice>
    <mc:Fallback xmlns="">
      <p:transition xmlns:p14="http://schemas.microsoft.com/office/powerpoint/2010/main" spd="slow" advTm="3772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838200" y="365125"/>
            <a:ext cx="10515600" cy="734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 smtClean="0"/>
              <a:t>Morbo di </a:t>
            </a:r>
            <a:r>
              <a:rPr lang="it-IT" b="1" dirty="0" err="1" smtClean="0"/>
              <a:t>Cushing</a:t>
            </a:r>
            <a:r>
              <a:rPr lang="it-IT" b="1" dirty="0" smtClean="0"/>
              <a:t> (4)</a:t>
            </a:r>
            <a:endParaRPr lang="it-IT" b="1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332509" y="1274618"/>
            <a:ext cx="11508509" cy="5052290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b="1" dirty="0" smtClean="0">
                <a:solidFill>
                  <a:srgbClr val="0000CC"/>
                </a:solidFill>
              </a:rPr>
              <a:t>CHIRURGIA</a:t>
            </a:r>
            <a:r>
              <a:rPr lang="it-IT" dirty="0" smtClean="0"/>
              <a:t> – la terapia di prima scelta è la </a:t>
            </a:r>
            <a:r>
              <a:rPr lang="it-IT" b="1" dirty="0" smtClean="0"/>
              <a:t>chirurgia trans-naso-sfenoidale</a:t>
            </a:r>
            <a:r>
              <a:rPr lang="it-IT" dirty="0" smtClean="0"/>
              <a:t>. Remissione 65-90%. Complicanze: </a:t>
            </a:r>
            <a:r>
              <a:rPr lang="it-IT" dirty="0" err="1" smtClean="0"/>
              <a:t>ipocorticosurrenalismo</a:t>
            </a:r>
            <a:r>
              <a:rPr lang="it-IT" dirty="0" smtClean="0"/>
              <a:t>/ipopituitarismo.</a:t>
            </a:r>
          </a:p>
          <a:p>
            <a:pPr algn="just"/>
            <a:r>
              <a:rPr lang="it-IT" b="1" dirty="0" smtClean="0">
                <a:solidFill>
                  <a:srgbClr val="0000CC"/>
                </a:solidFill>
              </a:rPr>
              <a:t>TERAPIA FARMACOLOGICA </a:t>
            </a:r>
            <a:r>
              <a:rPr lang="it-IT" dirty="0" smtClean="0"/>
              <a:t>– La terapia farmacologica si può dare in preparazione alla chirurgia, per correggere le complicanze della malattia, in attesa della radioterapia, o se recidiva non passibile di </a:t>
            </a:r>
            <a:r>
              <a:rPr lang="it-IT" dirty="0" err="1" smtClean="0"/>
              <a:t>reintervento</a:t>
            </a:r>
            <a:r>
              <a:rPr lang="it-IT" dirty="0" smtClean="0"/>
              <a:t>. Inibitori </a:t>
            </a:r>
            <a:r>
              <a:rPr lang="it-IT" dirty="0" err="1" smtClean="0"/>
              <a:t>steroidogenesi</a:t>
            </a:r>
            <a:r>
              <a:rPr lang="it-IT" dirty="0" smtClean="0"/>
              <a:t> (</a:t>
            </a:r>
            <a:r>
              <a:rPr lang="it-IT" b="1" dirty="0" err="1"/>
              <a:t>c</a:t>
            </a:r>
            <a:r>
              <a:rPr lang="it-IT" b="1" dirty="0" err="1" smtClean="0"/>
              <a:t>hetoconazolo</a:t>
            </a:r>
            <a:r>
              <a:rPr lang="it-IT" b="1" dirty="0" smtClean="0"/>
              <a:t>, </a:t>
            </a:r>
            <a:r>
              <a:rPr lang="it-IT" b="1" dirty="0" err="1" smtClean="0"/>
              <a:t>metirapone</a:t>
            </a:r>
            <a:r>
              <a:rPr lang="it-IT" dirty="0" smtClean="0"/>
              <a:t>) e/o adrenolitici (</a:t>
            </a:r>
            <a:r>
              <a:rPr lang="it-IT" b="1" dirty="0" err="1" smtClean="0"/>
              <a:t>mitotane</a:t>
            </a:r>
            <a:r>
              <a:rPr lang="it-IT" dirty="0" smtClean="0"/>
              <a:t>). Inibitori della sintesi di ACTH (</a:t>
            </a:r>
            <a:r>
              <a:rPr lang="it-IT" b="1" dirty="0" err="1" smtClean="0"/>
              <a:t>cabergolina</a:t>
            </a:r>
            <a:r>
              <a:rPr lang="it-IT" b="1" dirty="0" smtClean="0"/>
              <a:t>, </a:t>
            </a:r>
            <a:r>
              <a:rPr lang="it-IT" b="1" dirty="0" err="1" smtClean="0"/>
              <a:t>pasireotide</a:t>
            </a:r>
            <a:r>
              <a:rPr lang="it-IT" dirty="0" smtClean="0"/>
              <a:t>) in più del 75% degli ACTH-</a:t>
            </a:r>
            <a:r>
              <a:rPr lang="it-IT" dirty="0" err="1" smtClean="0"/>
              <a:t>omi</a:t>
            </a:r>
            <a:r>
              <a:rPr lang="it-IT" dirty="0" smtClean="0"/>
              <a:t> è espresso il recettore D2 e il recettore per somatostatina più espresso è SSTR5. Antagonisti dei recettori dei </a:t>
            </a:r>
            <a:r>
              <a:rPr lang="it-IT" dirty="0" err="1" smtClean="0"/>
              <a:t>glucocorticoidi</a:t>
            </a:r>
            <a:r>
              <a:rPr lang="it-IT" dirty="0" smtClean="0"/>
              <a:t> (</a:t>
            </a:r>
            <a:r>
              <a:rPr lang="it-IT" b="1" dirty="0" err="1" smtClean="0"/>
              <a:t>mifepristone</a:t>
            </a:r>
            <a:r>
              <a:rPr lang="it-IT" dirty="0" smtClean="0"/>
              <a:t>).</a:t>
            </a:r>
          </a:p>
          <a:p>
            <a:pPr algn="just"/>
            <a:r>
              <a:rPr lang="it-IT" b="1" dirty="0" smtClean="0">
                <a:solidFill>
                  <a:srgbClr val="0000CC"/>
                </a:solidFill>
              </a:rPr>
              <a:t>RADIOTERAPIA</a:t>
            </a:r>
            <a:r>
              <a:rPr lang="it-IT" dirty="0" smtClean="0"/>
              <a:t> convenzionale o radiochirurgia stereotassica (gamma </a:t>
            </a:r>
            <a:r>
              <a:rPr lang="it-IT" dirty="0" err="1" smtClean="0"/>
              <a:t>knife</a:t>
            </a:r>
            <a:r>
              <a:rPr lang="it-IT" dirty="0" smtClean="0"/>
              <a:t>) sono terapia di seconda linea in caso di persistenza di malattia dopo neurochirurgia e con resistenza alla terapia. Remissione del 50%</a:t>
            </a:r>
          </a:p>
          <a:p>
            <a:pPr algn="just"/>
            <a:endParaRPr lang="it-IT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0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97"/>
    </mc:Choice>
    <mc:Fallback xmlns="">
      <p:transition xmlns:p14="http://schemas.microsoft.com/office/powerpoint/2010/main" spd="slow" advTm="18729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001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80"/>
                </a:solidFill>
              </a:rPr>
              <a:t>Morbo di </a:t>
            </a:r>
            <a:r>
              <a:rPr lang="it-IT" b="1" dirty="0" err="1" smtClean="0">
                <a:solidFill>
                  <a:srgbClr val="FF0080"/>
                </a:solidFill>
              </a:rPr>
              <a:t>Cushing</a:t>
            </a:r>
            <a:r>
              <a:rPr lang="it-IT" b="1" dirty="0" smtClean="0">
                <a:solidFill>
                  <a:srgbClr val="FF0080"/>
                </a:solidFill>
              </a:rPr>
              <a:t> in gravidanza</a:t>
            </a:r>
            <a:endParaRPr lang="it-IT" b="1" dirty="0">
              <a:solidFill>
                <a:srgbClr val="FF008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2509" y="1719340"/>
            <a:ext cx="11508509" cy="4607568"/>
          </a:xfrm>
        </p:spPr>
        <p:txBody>
          <a:bodyPr>
            <a:normAutofit/>
          </a:bodyPr>
          <a:lstStyle/>
          <a:p>
            <a:pPr algn="just"/>
            <a:r>
              <a:rPr lang="it-IT" dirty="0" smtClean="0"/>
              <a:t>Malattia complicata da diagnosticare in gravidanza</a:t>
            </a:r>
          </a:p>
          <a:p>
            <a:pPr algn="just"/>
            <a:r>
              <a:rPr lang="it-IT" dirty="0" smtClean="0"/>
              <a:t>La fertilità delle pazienti con malattia attiva di solito è compromessa.</a:t>
            </a:r>
          </a:p>
          <a:p>
            <a:pPr algn="just"/>
            <a:r>
              <a:rPr lang="it-IT" dirty="0" err="1" smtClean="0"/>
              <a:t>Morbidità</a:t>
            </a:r>
            <a:r>
              <a:rPr lang="it-IT" dirty="0" smtClean="0"/>
              <a:t> materna del 60-70% legata all’ipertensione arteriosa, al diabete mellito, allo scompenso cardiaco. E’ stata dimostrata una maggior prevalenza di </a:t>
            </a:r>
            <a:r>
              <a:rPr lang="it-IT" dirty="0" err="1" smtClean="0"/>
              <a:t>pre</a:t>
            </a:r>
            <a:r>
              <a:rPr lang="it-IT" dirty="0" smtClean="0"/>
              <a:t>-eclampsia e eclampsia e una mortalità materna del 4% e neonatale del 20-40%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014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26"/>
    </mc:Choice>
    <mc:Fallback xmlns="">
      <p:transition spd="slow" advTm="2560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 smtClean="0"/>
              <a:t>Adenomi ipofisari non secernenti (NFPA)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5578" y="1595424"/>
            <a:ext cx="11119538" cy="4941167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 smtClean="0"/>
              <a:t>NFPA rappresentano tra il </a:t>
            </a:r>
            <a:r>
              <a:rPr lang="it-IT" b="1" dirty="0" smtClean="0"/>
              <a:t>25-40% degli adenomi ipofisari</a:t>
            </a:r>
          </a:p>
          <a:p>
            <a:pPr algn="just"/>
            <a:r>
              <a:rPr lang="it-IT" dirty="0" smtClean="0"/>
              <a:t>La maggior parte sono </a:t>
            </a:r>
            <a:r>
              <a:rPr lang="it-IT" b="1" dirty="0" err="1" smtClean="0"/>
              <a:t>gonadotropinomi</a:t>
            </a:r>
            <a:r>
              <a:rPr lang="it-IT" b="1" dirty="0" smtClean="0"/>
              <a:t> silenti</a:t>
            </a:r>
          </a:p>
          <a:p>
            <a:pPr algn="just"/>
            <a:r>
              <a:rPr lang="it-IT" dirty="0" smtClean="0"/>
              <a:t>Si manifestano con</a:t>
            </a:r>
            <a:r>
              <a:rPr lang="it-IT" b="1" dirty="0" smtClean="0"/>
              <a:t>: </a:t>
            </a:r>
            <a:r>
              <a:rPr lang="it-IT" b="1" dirty="0" smtClean="0">
                <a:solidFill>
                  <a:srgbClr val="FF0080"/>
                </a:solidFill>
              </a:rPr>
              <a:t>1. sintomi da “effetto massa”</a:t>
            </a:r>
            <a:r>
              <a:rPr lang="it-IT" dirty="0" smtClean="0"/>
              <a:t>: </a:t>
            </a:r>
            <a:r>
              <a:rPr lang="it-IT" b="1" dirty="0" smtClean="0"/>
              <a:t>cefalea</a:t>
            </a:r>
            <a:r>
              <a:rPr lang="it-IT" dirty="0" smtClean="0"/>
              <a:t> per stiramento delle meningi; </a:t>
            </a:r>
            <a:r>
              <a:rPr lang="it-IT" b="1" dirty="0" smtClean="0"/>
              <a:t>emianopsia bitemporale </a:t>
            </a:r>
            <a:r>
              <a:rPr lang="it-IT" dirty="0" smtClean="0"/>
              <a:t>per compressione del chiasma; alterazione della funzione dei </a:t>
            </a:r>
            <a:r>
              <a:rPr lang="it-IT" b="1" dirty="0" smtClean="0"/>
              <a:t>nervi oculomotori </a:t>
            </a:r>
            <a:r>
              <a:rPr lang="it-IT" dirty="0" smtClean="0"/>
              <a:t>per estensione laterale; </a:t>
            </a:r>
            <a:r>
              <a:rPr lang="it-IT" dirty="0" smtClean="0">
                <a:solidFill>
                  <a:srgbClr val="FF0080"/>
                </a:solidFill>
              </a:rPr>
              <a:t>2. </a:t>
            </a:r>
            <a:r>
              <a:rPr lang="it-IT" b="1" dirty="0" smtClean="0">
                <a:solidFill>
                  <a:srgbClr val="FF0080"/>
                </a:solidFill>
              </a:rPr>
              <a:t>ipopituitarismo</a:t>
            </a:r>
          </a:p>
          <a:p>
            <a:pPr algn="just"/>
            <a:r>
              <a:rPr lang="it-IT" dirty="0" smtClean="0"/>
              <a:t>Diagnosi esame funzione </a:t>
            </a:r>
            <a:r>
              <a:rPr lang="it-IT" dirty="0" err="1" smtClean="0"/>
              <a:t>anteroipofisaria</a:t>
            </a:r>
            <a:r>
              <a:rPr lang="it-IT" dirty="0" smtClean="0"/>
              <a:t> e RMN</a:t>
            </a:r>
          </a:p>
          <a:p>
            <a:pPr algn="just"/>
            <a:r>
              <a:rPr lang="it-IT" dirty="0" smtClean="0"/>
              <a:t>Diagnosi differenziale: </a:t>
            </a:r>
            <a:r>
              <a:rPr lang="it-IT" dirty="0" err="1" smtClean="0"/>
              <a:t>meningiomi</a:t>
            </a:r>
            <a:r>
              <a:rPr lang="it-IT" dirty="0" smtClean="0"/>
              <a:t>, </a:t>
            </a:r>
            <a:r>
              <a:rPr lang="it-IT" dirty="0" err="1" smtClean="0"/>
              <a:t>craniofaringiomi</a:t>
            </a:r>
            <a:r>
              <a:rPr lang="it-IT" dirty="0" smtClean="0"/>
              <a:t>, </a:t>
            </a:r>
            <a:r>
              <a:rPr lang="it-IT" dirty="0" err="1" smtClean="0"/>
              <a:t>cordomi</a:t>
            </a:r>
            <a:r>
              <a:rPr lang="it-IT" dirty="0" smtClean="0"/>
              <a:t>, cisti della tasca di </a:t>
            </a:r>
            <a:r>
              <a:rPr lang="it-IT" dirty="0" err="1" smtClean="0"/>
              <a:t>Rathke</a:t>
            </a:r>
            <a:r>
              <a:rPr lang="it-IT" dirty="0" smtClean="0"/>
              <a:t>, metastasi, ipofisiti, aneurismi e malattie </a:t>
            </a:r>
            <a:r>
              <a:rPr lang="it-IT" dirty="0" err="1" smtClean="0"/>
              <a:t>garnulomatose</a:t>
            </a:r>
            <a:endParaRPr lang="it-IT" dirty="0" smtClean="0"/>
          </a:p>
          <a:p>
            <a:pPr algn="just"/>
            <a:r>
              <a:rPr lang="it-IT" dirty="0" smtClean="0"/>
              <a:t>Nel caso degli adenomi ipofisari non secernenti, la terapia è chirurgia (o radioterapia) </a:t>
            </a:r>
            <a:r>
              <a:rPr lang="it-IT" u="sng" dirty="0" smtClean="0"/>
              <a:t>se vi è compressione  (campo visivo)</a:t>
            </a:r>
            <a:endParaRPr lang="it-IT" u="sng" dirty="0"/>
          </a:p>
        </p:txBody>
      </p:sp>
    </p:spTree>
    <p:extLst>
      <p:ext uri="{BB962C8B-B14F-4D97-AF65-F5344CB8AC3E}">
        <p14:creationId xmlns:p14="http://schemas.microsoft.com/office/powerpoint/2010/main" val="174451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71"/>
    </mc:Choice>
    <mc:Fallback xmlns="">
      <p:transition xmlns:p14="http://schemas.microsoft.com/office/powerpoint/2010/main" spd="slow" advTm="22977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 bwMode="auto">
          <a:xfrm>
            <a:off x="3156317" y="196110"/>
            <a:ext cx="5894913" cy="36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/>
            <a:r>
              <a:rPr lang="it-IT" altLang="en-US" sz="14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Tipologia e distribuzione </a:t>
            </a:r>
            <a:r>
              <a:rPr lang="it-IT" altLang="en-US" sz="1400" b="1" dirty="0">
                <a:solidFill>
                  <a:srgbClr val="FF0000"/>
                </a:solidFill>
                <a:latin typeface="Verdana" panose="020B0604030504040204" pitchFamily="34" charset="0"/>
              </a:rPr>
              <a:t>delle cellule ipofisarie</a:t>
            </a:r>
          </a:p>
        </p:txBody>
      </p:sp>
      <p:grpSp>
        <p:nvGrpSpPr>
          <p:cNvPr id="8" name="Gruppo 34"/>
          <p:cNvGrpSpPr>
            <a:grpSpLocks/>
          </p:cNvGrpSpPr>
          <p:nvPr/>
        </p:nvGrpSpPr>
        <p:grpSpPr bwMode="auto">
          <a:xfrm>
            <a:off x="4676877" y="641050"/>
            <a:ext cx="2825750" cy="2997637"/>
            <a:chOff x="3124200" y="533400"/>
            <a:chExt cx="2826446" cy="2997637"/>
          </a:xfrm>
        </p:grpSpPr>
        <p:grpSp>
          <p:nvGrpSpPr>
            <p:cNvPr id="9" name="Gruppo 29"/>
            <p:cNvGrpSpPr>
              <a:grpSpLocks/>
            </p:cNvGrpSpPr>
            <p:nvPr/>
          </p:nvGrpSpPr>
          <p:grpSpPr bwMode="auto">
            <a:xfrm>
              <a:off x="3200400" y="1295400"/>
              <a:ext cx="2667000" cy="2209800"/>
              <a:chOff x="3200400" y="2209800"/>
              <a:chExt cx="2667000" cy="2209800"/>
            </a:xfrm>
          </p:grpSpPr>
          <p:sp>
            <p:nvSpPr>
              <p:cNvPr id="32" name="Ovale 31"/>
              <p:cNvSpPr>
                <a:spLocks noChangeArrowheads="1"/>
              </p:cNvSpPr>
              <p:nvPr/>
            </p:nvSpPr>
            <p:spPr bwMode="auto">
              <a:xfrm>
                <a:off x="3200419" y="2209800"/>
                <a:ext cx="2667657" cy="2209800"/>
              </a:xfrm>
              <a:prstGeom prst="ellipse">
                <a:avLst/>
              </a:prstGeom>
              <a:solidFill>
                <a:srgbClr val="C3D69B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rgbClr val="FFFFFF"/>
                  </a:solidFill>
                  <a:latin typeface="Calibri" charset="0"/>
                  <a:cs typeface="ＭＳ Ｐゴシック" charset="-128"/>
                </a:endParaRPr>
              </a:p>
            </p:txBody>
          </p:sp>
          <p:sp>
            <p:nvSpPr>
              <p:cNvPr id="33" name="CasellaDiTesto 3"/>
              <p:cNvSpPr txBox="1">
                <a:spLocks noChangeArrowheads="1"/>
              </p:cNvSpPr>
              <p:nvPr/>
            </p:nvSpPr>
            <p:spPr bwMode="auto">
              <a:xfrm>
                <a:off x="3733950" y="3243263"/>
                <a:ext cx="1753032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it-IT" altLang="en-US" sz="1600" b="1">
                    <a:solidFill>
                      <a:srgbClr val="953735"/>
                    </a:solidFill>
                  </a:rPr>
                  <a:t>ADENOIPOFISI</a:t>
                </a:r>
              </a:p>
            </p:txBody>
          </p:sp>
        </p:grpSp>
        <p:grpSp>
          <p:nvGrpSpPr>
            <p:cNvPr id="10" name="Gruppo 24"/>
            <p:cNvGrpSpPr>
              <a:grpSpLocks/>
            </p:cNvGrpSpPr>
            <p:nvPr/>
          </p:nvGrpSpPr>
          <p:grpSpPr bwMode="auto">
            <a:xfrm>
              <a:off x="3124200" y="1786354"/>
              <a:ext cx="762000" cy="516523"/>
              <a:chOff x="2971800" y="2700754"/>
              <a:chExt cx="762000" cy="516523"/>
            </a:xfrm>
          </p:grpSpPr>
          <p:sp>
            <p:nvSpPr>
              <p:cNvPr id="30" name="Ovale 29"/>
              <p:cNvSpPr>
                <a:spLocks noChangeArrowheads="1"/>
              </p:cNvSpPr>
              <p:nvPr/>
            </p:nvSpPr>
            <p:spPr bwMode="auto">
              <a:xfrm>
                <a:off x="2971800" y="2700338"/>
                <a:ext cx="457313" cy="423862"/>
              </a:xfrm>
              <a:prstGeom prst="ellipse">
                <a:avLst/>
              </a:prstGeom>
              <a:solidFill>
                <a:srgbClr val="003C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Aft>
                    <a:spcPts val="600"/>
                  </a:spcAft>
                </a:pPr>
                <a:endParaRPr lang="en-US" altLang="en-US" sz="500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31" name="CasellaDiTesto 15"/>
              <p:cNvSpPr txBox="1">
                <a:spLocks noChangeArrowheads="1"/>
              </p:cNvSpPr>
              <p:nvPr/>
            </p:nvSpPr>
            <p:spPr bwMode="auto">
              <a:xfrm>
                <a:off x="2971800" y="2786390"/>
                <a:ext cx="762000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it-IT" altLang="en-US" sz="1100" b="1" dirty="0">
                    <a:solidFill>
                      <a:schemeClr val="bg1"/>
                    </a:solidFill>
                  </a:rPr>
                  <a:t>PRL</a:t>
                </a:r>
              </a:p>
              <a:p>
                <a:pPr eaLnBrk="1" hangingPunct="1"/>
                <a:endParaRPr lang="it-IT" alt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uppo 26"/>
            <p:cNvGrpSpPr>
              <a:grpSpLocks/>
            </p:cNvGrpSpPr>
            <p:nvPr/>
          </p:nvGrpSpPr>
          <p:grpSpPr bwMode="auto">
            <a:xfrm>
              <a:off x="5486400" y="1786354"/>
              <a:ext cx="464246" cy="423446"/>
              <a:chOff x="5486400" y="2700754"/>
              <a:chExt cx="464246" cy="423446"/>
            </a:xfrm>
          </p:grpSpPr>
          <p:sp>
            <p:nvSpPr>
              <p:cNvPr id="28" name="Ovale 27"/>
              <p:cNvSpPr>
                <a:spLocks noChangeArrowheads="1"/>
              </p:cNvSpPr>
              <p:nvPr/>
            </p:nvSpPr>
            <p:spPr bwMode="auto">
              <a:xfrm>
                <a:off x="5486982" y="2700338"/>
                <a:ext cx="457312" cy="423862"/>
              </a:xfrm>
              <a:prstGeom prst="ellipse">
                <a:avLst/>
              </a:prstGeom>
              <a:solidFill>
                <a:srgbClr val="003C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Aft>
                    <a:spcPts val="600"/>
                  </a:spcAft>
                </a:pPr>
                <a:endParaRPr lang="en-US" altLang="en-US" sz="500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9" name="CasellaDiTesto 16"/>
              <p:cNvSpPr txBox="1">
                <a:spLocks noChangeArrowheads="1"/>
              </p:cNvSpPr>
              <p:nvPr/>
            </p:nvSpPr>
            <p:spPr bwMode="auto">
              <a:xfrm>
                <a:off x="5486400" y="2786390"/>
                <a:ext cx="464246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it-IT" altLang="en-US" sz="1100" b="1">
                    <a:solidFill>
                      <a:schemeClr val="bg1"/>
                    </a:solidFill>
                  </a:rPr>
                  <a:t>PRL</a:t>
                </a:r>
              </a:p>
            </p:txBody>
          </p:sp>
        </p:grpSp>
        <p:grpSp>
          <p:nvGrpSpPr>
            <p:cNvPr id="12" name="Gruppo 23"/>
            <p:cNvGrpSpPr>
              <a:grpSpLocks/>
            </p:cNvGrpSpPr>
            <p:nvPr/>
          </p:nvGrpSpPr>
          <p:grpSpPr bwMode="auto">
            <a:xfrm>
              <a:off x="3200400" y="2395954"/>
              <a:ext cx="457200" cy="423446"/>
              <a:chOff x="3048000" y="3310354"/>
              <a:chExt cx="457200" cy="423446"/>
            </a:xfrm>
          </p:grpSpPr>
          <p:sp>
            <p:nvSpPr>
              <p:cNvPr id="26" name="Ovale 25"/>
              <p:cNvSpPr>
                <a:spLocks noChangeArrowheads="1"/>
              </p:cNvSpPr>
              <p:nvPr/>
            </p:nvSpPr>
            <p:spPr bwMode="auto">
              <a:xfrm>
                <a:off x="3048019" y="3309938"/>
                <a:ext cx="457313" cy="423862"/>
              </a:xfrm>
              <a:prstGeom prst="ellipse">
                <a:avLst/>
              </a:prstGeom>
              <a:solidFill>
                <a:srgbClr val="003C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Aft>
                    <a:spcPts val="600"/>
                  </a:spcAft>
                </a:pPr>
                <a:endParaRPr lang="en-US" altLang="en-US" sz="500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7" name="CasellaDiTesto 17"/>
              <p:cNvSpPr txBox="1">
                <a:spLocks noChangeArrowheads="1"/>
              </p:cNvSpPr>
              <p:nvPr/>
            </p:nvSpPr>
            <p:spPr bwMode="auto">
              <a:xfrm>
                <a:off x="3048000" y="3395990"/>
                <a:ext cx="396262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it-IT" altLang="en-US" sz="1100" b="1">
                    <a:solidFill>
                      <a:srgbClr val="FFFFFF"/>
                    </a:solidFill>
                  </a:rPr>
                  <a:t>GH</a:t>
                </a:r>
              </a:p>
            </p:txBody>
          </p:sp>
        </p:grpSp>
        <p:grpSp>
          <p:nvGrpSpPr>
            <p:cNvPr id="13" name="Gruppo 27"/>
            <p:cNvGrpSpPr>
              <a:grpSpLocks/>
            </p:cNvGrpSpPr>
            <p:nvPr/>
          </p:nvGrpSpPr>
          <p:grpSpPr bwMode="auto">
            <a:xfrm>
              <a:off x="5410200" y="2395954"/>
              <a:ext cx="457200" cy="423446"/>
              <a:chOff x="5410200" y="3310354"/>
              <a:chExt cx="457200" cy="423446"/>
            </a:xfrm>
          </p:grpSpPr>
          <p:sp>
            <p:nvSpPr>
              <p:cNvPr id="24" name="Ovale 23"/>
              <p:cNvSpPr>
                <a:spLocks noChangeArrowheads="1"/>
              </p:cNvSpPr>
              <p:nvPr/>
            </p:nvSpPr>
            <p:spPr bwMode="auto">
              <a:xfrm>
                <a:off x="5410763" y="3309938"/>
                <a:ext cx="457313" cy="423862"/>
              </a:xfrm>
              <a:prstGeom prst="ellipse">
                <a:avLst/>
              </a:prstGeom>
              <a:solidFill>
                <a:srgbClr val="003C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Aft>
                    <a:spcPts val="600"/>
                  </a:spcAft>
                </a:pPr>
                <a:endParaRPr lang="en-US" altLang="en-US" sz="500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5" name="CasellaDiTesto 18"/>
              <p:cNvSpPr txBox="1">
                <a:spLocks noChangeArrowheads="1"/>
              </p:cNvSpPr>
              <p:nvPr/>
            </p:nvSpPr>
            <p:spPr bwMode="auto">
              <a:xfrm>
                <a:off x="5471138" y="3395990"/>
                <a:ext cx="396262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it-IT" altLang="en-US" sz="1100" b="1">
                    <a:solidFill>
                      <a:srgbClr val="FFFFFF"/>
                    </a:solidFill>
                  </a:rPr>
                  <a:t>GH</a:t>
                </a:r>
              </a:p>
            </p:txBody>
          </p:sp>
        </p:grpSp>
        <p:grpSp>
          <p:nvGrpSpPr>
            <p:cNvPr id="14" name="Gruppo 28"/>
            <p:cNvGrpSpPr>
              <a:grpSpLocks/>
            </p:cNvGrpSpPr>
            <p:nvPr/>
          </p:nvGrpSpPr>
          <p:grpSpPr bwMode="auto">
            <a:xfrm>
              <a:off x="5037541" y="3064588"/>
              <a:ext cx="480088" cy="466449"/>
              <a:chOff x="4885141" y="3978988"/>
              <a:chExt cx="480088" cy="466449"/>
            </a:xfrm>
          </p:grpSpPr>
          <p:sp>
            <p:nvSpPr>
              <p:cNvPr id="22" name="Ovale 21"/>
              <p:cNvSpPr>
                <a:spLocks noChangeArrowheads="1"/>
              </p:cNvSpPr>
              <p:nvPr/>
            </p:nvSpPr>
            <p:spPr bwMode="auto">
              <a:xfrm>
                <a:off x="4885141" y="3978988"/>
                <a:ext cx="457313" cy="422275"/>
              </a:xfrm>
              <a:prstGeom prst="ellipse">
                <a:avLst/>
              </a:prstGeom>
              <a:solidFill>
                <a:srgbClr val="003C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Aft>
                    <a:spcPts val="600"/>
                  </a:spcAft>
                </a:pPr>
                <a:endParaRPr lang="en-US" altLang="en-US" sz="500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3" name="CasellaDiTesto 19"/>
              <p:cNvSpPr txBox="1">
                <a:spLocks noChangeArrowheads="1"/>
              </p:cNvSpPr>
              <p:nvPr/>
            </p:nvSpPr>
            <p:spPr bwMode="auto">
              <a:xfrm>
                <a:off x="4898435" y="4014550"/>
                <a:ext cx="466794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it-IT" altLang="en-US" sz="1100" b="1" dirty="0">
                    <a:solidFill>
                      <a:srgbClr val="FFFFFF"/>
                    </a:solidFill>
                  </a:rPr>
                  <a:t>FSH</a:t>
                </a:r>
              </a:p>
              <a:p>
                <a:pPr algn="ctr" eaLnBrk="1" hangingPunct="1"/>
                <a:r>
                  <a:rPr lang="it-IT" altLang="en-US" sz="1100" b="1" dirty="0">
                    <a:solidFill>
                      <a:srgbClr val="FFFFFF"/>
                    </a:solidFill>
                  </a:rPr>
                  <a:t>LH</a:t>
                </a:r>
              </a:p>
            </p:txBody>
          </p:sp>
        </p:grpSp>
        <p:grpSp>
          <p:nvGrpSpPr>
            <p:cNvPr id="15" name="Gruppo 25"/>
            <p:cNvGrpSpPr>
              <a:grpSpLocks/>
            </p:cNvGrpSpPr>
            <p:nvPr/>
          </p:nvGrpSpPr>
          <p:grpSpPr bwMode="auto">
            <a:xfrm>
              <a:off x="4267200" y="1905000"/>
              <a:ext cx="589274" cy="423446"/>
              <a:chOff x="4114800" y="2819400"/>
              <a:chExt cx="589274" cy="423446"/>
            </a:xfrm>
          </p:grpSpPr>
          <p:sp>
            <p:nvSpPr>
              <p:cNvPr id="20" name="Ovale 19"/>
              <p:cNvSpPr>
                <a:spLocks noChangeArrowheads="1"/>
              </p:cNvSpPr>
              <p:nvPr/>
            </p:nvSpPr>
            <p:spPr bwMode="auto">
              <a:xfrm>
                <a:off x="4191300" y="2819400"/>
                <a:ext cx="457313" cy="423863"/>
              </a:xfrm>
              <a:prstGeom prst="ellipse">
                <a:avLst/>
              </a:prstGeom>
              <a:solidFill>
                <a:srgbClr val="003C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Aft>
                    <a:spcPts val="600"/>
                  </a:spcAft>
                </a:pPr>
                <a:endParaRPr lang="en-US" altLang="en-US" sz="500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21" name="CasellaDiTesto 20"/>
              <p:cNvSpPr txBox="1">
                <a:spLocks noChangeArrowheads="1"/>
              </p:cNvSpPr>
              <p:nvPr/>
            </p:nvSpPr>
            <p:spPr bwMode="auto">
              <a:xfrm>
                <a:off x="4114800" y="2895600"/>
                <a:ext cx="589274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it-IT" altLang="en-US" sz="1100" b="1">
                    <a:solidFill>
                      <a:srgbClr val="FFFFFF"/>
                    </a:solidFill>
                  </a:rPr>
                  <a:t>ACTH</a:t>
                </a:r>
              </a:p>
            </p:txBody>
          </p:sp>
        </p:grpSp>
        <p:grpSp>
          <p:nvGrpSpPr>
            <p:cNvPr id="16" name="Gruppo 22"/>
            <p:cNvGrpSpPr>
              <a:grpSpLocks/>
            </p:cNvGrpSpPr>
            <p:nvPr/>
          </p:nvGrpSpPr>
          <p:grpSpPr bwMode="auto">
            <a:xfrm>
              <a:off x="4343400" y="2612633"/>
              <a:ext cx="838200" cy="423862"/>
              <a:chOff x="4343400" y="3527033"/>
              <a:chExt cx="838200" cy="423862"/>
            </a:xfrm>
          </p:grpSpPr>
          <p:sp>
            <p:nvSpPr>
              <p:cNvPr id="18" name="Ovale 17"/>
              <p:cNvSpPr>
                <a:spLocks noChangeArrowheads="1"/>
              </p:cNvSpPr>
              <p:nvPr/>
            </p:nvSpPr>
            <p:spPr bwMode="auto">
              <a:xfrm>
                <a:off x="4343700" y="3527033"/>
                <a:ext cx="457312" cy="423862"/>
              </a:xfrm>
              <a:prstGeom prst="ellipse">
                <a:avLst/>
              </a:prstGeom>
              <a:solidFill>
                <a:srgbClr val="003C00"/>
              </a:soli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spcAft>
                    <a:spcPts val="600"/>
                  </a:spcAft>
                </a:pPr>
                <a:endParaRPr lang="en-US" altLang="en-US" sz="500" b="1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9" name="CasellaDiTesto 21"/>
              <p:cNvSpPr txBox="1">
                <a:spLocks noChangeArrowheads="1"/>
              </p:cNvSpPr>
              <p:nvPr/>
            </p:nvSpPr>
            <p:spPr bwMode="auto">
              <a:xfrm>
                <a:off x="4343400" y="3613085"/>
                <a:ext cx="83820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it-IT" altLang="en-US" sz="1100" b="1" dirty="0">
                    <a:solidFill>
                      <a:srgbClr val="FFFFFF"/>
                    </a:solidFill>
                  </a:rPr>
                  <a:t>TSH</a:t>
                </a:r>
              </a:p>
            </p:txBody>
          </p:sp>
        </p:grpSp>
        <p:sp>
          <p:nvSpPr>
            <p:cNvPr id="17" name="Ovale 16"/>
            <p:cNvSpPr>
              <a:spLocks noChangeArrowheads="1"/>
            </p:cNvSpPr>
            <p:nvPr/>
          </p:nvSpPr>
          <p:spPr bwMode="auto">
            <a:xfrm>
              <a:off x="3429075" y="533400"/>
              <a:ext cx="2210344" cy="1278523"/>
            </a:xfrm>
            <a:prstGeom prst="ellipse">
              <a:avLst/>
            </a:prstGeom>
            <a:solidFill>
              <a:srgbClr val="C3D69B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it-IT" sz="1600" b="1" dirty="0">
                  <a:latin typeface="Calibri" charset="0"/>
                  <a:cs typeface="ＭＳ Ｐゴシック" charset="-128"/>
                </a:rPr>
                <a:t>NEUROIPOFISI</a:t>
              </a:r>
            </a:p>
          </p:txBody>
        </p:sp>
      </p:grpSp>
      <p:sp>
        <p:nvSpPr>
          <p:cNvPr id="34" name="Ovale 33"/>
          <p:cNvSpPr>
            <a:spLocks noChangeArrowheads="1"/>
          </p:cNvSpPr>
          <p:nvPr/>
        </p:nvSpPr>
        <p:spPr bwMode="auto">
          <a:xfrm>
            <a:off x="5325250" y="3177992"/>
            <a:ext cx="457201" cy="422275"/>
          </a:xfrm>
          <a:prstGeom prst="ellipse">
            <a:avLst/>
          </a:prstGeom>
          <a:solidFill>
            <a:srgbClr val="003C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endParaRPr lang="en-US" altLang="en-US" sz="5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CasellaDiTesto 19"/>
          <p:cNvSpPr txBox="1">
            <a:spLocks noChangeArrowheads="1"/>
          </p:cNvSpPr>
          <p:nvPr/>
        </p:nvSpPr>
        <p:spPr bwMode="auto">
          <a:xfrm>
            <a:off x="5292079" y="3197681"/>
            <a:ext cx="4666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en-US" sz="1100" b="1" dirty="0">
                <a:solidFill>
                  <a:srgbClr val="FFFFFF"/>
                </a:solidFill>
              </a:rPr>
              <a:t>FSH</a:t>
            </a:r>
          </a:p>
          <a:p>
            <a:pPr algn="ctr" eaLnBrk="1" hangingPunct="1"/>
            <a:r>
              <a:rPr lang="it-IT" altLang="en-US" sz="1100" b="1" dirty="0">
                <a:solidFill>
                  <a:srgbClr val="FFFFFF"/>
                </a:solidFill>
              </a:rPr>
              <a:t>LH</a:t>
            </a:r>
          </a:p>
        </p:txBody>
      </p:sp>
      <p:graphicFrame>
        <p:nvGraphicFramePr>
          <p:cNvPr id="36" name="Segnaposto contenut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226595"/>
              </p:ext>
            </p:extLst>
          </p:nvPr>
        </p:nvGraphicFramePr>
        <p:xfrm>
          <a:off x="3243282" y="4033010"/>
          <a:ext cx="5715094" cy="2265966"/>
        </p:xfrm>
        <a:graphic>
          <a:graphicData uri="http://schemas.openxmlformats.org/drawingml/2006/table">
            <a:tbl>
              <a:tblPr/>
              <a:tblGrid>
                <a:gridCol w="11258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87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9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73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840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13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Tipo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Ormoni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Colorazione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Sede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39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Somatotropa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40-50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GH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Acidofila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Laterale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418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Lattotropa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10-20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PRL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Acidofila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Sparse Postero-laterale</a:t>
                      </a:r>
                      <a:endParaRPr kumimoji="0" lang="it-IT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Gonadotropa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10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FSH-LH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Acidofila o </a:t>
                      </a:r>
                      <a:r>
                        <a:rPr kumimoji="0" lang="it-IT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cromofoba</a:t>
                      </a:r>
                      <a:endParaRPr kumimoji="0" lang="it-IT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Sparse, </a:t>
                      </a:r>
                      <a:r>
                        <a:rPr kumimoji="0" lang="it-I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mediale</a:t>
                      </a:r>
                      <a:endParaRPr kumimoji="0" lang="it-IT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39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Corticotropa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15-20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ACTH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Basofila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Postero-mediale (protette)</a:t>
                      </a:r>
                      <a:endParaRPr kumimoji="0" lang="it-IT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139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Tireotropa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10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TSH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Cromofoba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ＭＳ Ｐゴシック" charset="-128"/>
                          <a:cs typeface="ＭＳ Ｐゴシック" charset="-128"/>
                        </a:rPr>
                        <a:t>Antero-mediale (protette)</a:t>
                      </a:r>
                      <a:endParaRPr kumimoji="0" lang="it-IT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9649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72"/>
    </mc:Choice>
    <mc:Fallback xmlns="">
      <p:transition spd="slow" advTm="2882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9.5|30.3|30.5|5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89|30.3|35.3|27.5|21|53.9|3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0.5|27|24.8|94.1|37.9|2.9|8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38.3|10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5|37.3|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25.3|39.3|3.6|5.8|22.5|19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7|12.2|16.2|43.2|31.4|9.2|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05.9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1224</Words>
  <Application>Microsoft Macintosh PowerPoint</Application>
  <PresentationFormat>Personalizzato</PresentationFormat>
  <Paragraphs>156</Paragraphs>
  <Slides>13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Ipofisi e ipofisi anteriore (B)</vt:lpstr>
      <vt:lpstr>Presentazione di PowerPoint</vt:lpstr>
      <vt:lpstr>Morbo di Cushing (2)</vt:lpstr>
      <vt:lpstr>Loriaux DL. N Engl J Med 2017;376:1451-1459.</vt:lpstr>
      <vt:lpstr>Presentazione di PowerPoint</vt:lpstr>
      <vt:lpstr>Presentazione di PowerPoint</vt:lpstr>
      <vt:lpstr>Morbo di Cushing in gravidanza</vt:lpstr>
      <vt:lpstr>Adenomi ipofisari non secernenti (NFPA)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ASUITS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Stella Bernardi</dc:creator>
  <cp:lastModifiedBy>Stella Bernardi</cp:lastModifiedBy>
  <cp:revision>46</cp:revision>
  <dcterms:created xsi:type="dcterms:W3CDTF">2020-03-12T17:27:23Z</dcterms:created>
  <dcterms:modified xsi:type="dcterms:W3CDTF">2020-12-14T17:12:42Z</dcterms:modified>
</cp:coreProperties>
</file>