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26" r:id="rId2"/>
    <p:sldId id="343" r:id="rId3"/>
    <p:sldId id="344" r:id="rId4"/>
    <p:sldId id="327" r:id="rId5"/>
    <p:sldId id="339" r:id="rId6"/>
    <p:sldId id="340" r:id="rId7"/>
    <p:sldId id="346" r:id="rId8"/>
    <p:sldId id="341" r:id="rId9"/>
    <p:sldId id="386" r:id="rId10"/>
    <p:sldId id="348" r:id="rId11"/>
    <p:sldId id="349" r:id="rId12"/>
    <p:sldId id="350" r:id="rId13"/>
    <p:sldId id="387" r:id="rId14"/>
    <p:sldId id="389" r:id="rId15"/>
    <p:sldId id="352" r:id="rId16"/>
    <p:sldId id="353" r:id="rId17"/>
    <p:sldId id="354" r:id="rId18"/>
    <p:sldId id="355" r:id="rId19"/>
    <p:sldId id="356" r:id="rId20"/>
    <p:sldId id="357" r:id="rId21"/>
    <p:sldId id="358" r:id="rId22"/>
    <p:sldId id="385" r:id="rId23"/>
    <p:sldId id="359" r:id="rId24"/>
    <p:sldId id="362" r:id="rId25"/>
    <p:sldId id="360" r:id="rId26"/>
    <p:sldId id="361" r:id="rId27"/>
    <p:sldId id="314" r:id="rId28"/>
    <p:sldId id="365" r:id="rId29"/>
    <p:sldId id="366" r:id="rId30"/>
    <p:sldId id="367" r:id="rId31"/>
    <p:sldId id="368" r:id="rId32"/>
    <p:sldId id="363" r:id="rId33"/>
    <p:sldId id="369" r:id="rId34"/>
    <p:sldId id="370" r:id="rId35"/>
    <p:sldId id="371" r:id="rId36"/>
    <p:sldId id="259" r:id="rId37"/>
    <p:sldId id="372" r:id="rId38"/>
    <p:sldId id="376" r:id="rId39"/>
    <p:sldId id="364" r:id="rId40"/>
    <p:sldId id="374" r:id="rId41"/>
    <p:sldId id="381" r:id="rId42"/>
    <p:sldId id="383" r:id="rId43"/>
    <p:sldId id="382" r:id="rId44"/>
    <p:sldId id="373" r:id="rId45"/>
    <p:sldId id="375" r:id="rId46"/>
    <p:sldId id="384" r:id="rId47"/>
    <p:sldId id="388" r:id="rId48"/>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FF66"/>
    <a:srgbClr val="FFCCCC"/>
    <a:srgbClr val="CC0000"/>
    <a:srgbClr val="33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196" autoAdjust="0"/>
  </p:normalViewPr>
  <p:slideViewPr>
    <p:cSldViewPr>
      <p:cViewPr varScale="1">
        <p:scale>
          <a:sx n="64" d="100"/>
          <a:sy n="64" d="100"/>
        </p:scale>
        <p:origin x="-197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7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it-IT"/>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it-IT"/>
          </a:p>
        </p:txBody>
      </p:sp>
      <p:sp>
        <p:nvSpPr>
          <p:cNvPr id="409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it-IT"/>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FA79F3E-10F6-4049-ABBC-F8246D5AC352}"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FA79F3E-10F6-4049-ABBC-F8246D5AC352}" type="slidenum">
              <a:rPr lang="it-IT" smtClean="0"/>
              <a:pPr>
                <a:defRPr/>
              </a:pPr>
              <a:t>28</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FA79F3E-10F6-4049-ABBC-F8246D5AC352}" type="slidenum">
              <a:rPr lang="it-IT" smtClean="0"/>
              <a:pPr>
                <a:defRPr/>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FA79F3E-10F6-4049-ABBC-F8246D5AC352}" type="slidenum">
              <a:rPr lang="it-IT" smtClean="0"/>
              <a:pPr>
                <a:defRPr/>
              </a:pPr>
              <a:t>30</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FA79F3E-10F6-4049-ABBC-F8246D5AC352}" type="slidenum">
              <a:rPr lang="it-IT" smtClean="0"/>
              <a:pPr>
                <a:defRPr/>
              </a:pPr>
              <a:t>31</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pPr>
              <a:defRPr/>
            </a:pPr>
            <a:fld id="{2FA79F3E-10F6-4049-ABBC-F8246D5AC352}" type="slidenum">
              <a:rPr lang="it-IT" smtClean="0"/>
              <a:pPr>
                <a:defRPr/>
              </a:pPr>
              <a:t>37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5E503BF-EA2B-484E-953A-D3191AC08B99}" type="slidenum">
              <a:rPr lang="it-IT"/>
              <a:pPr>
                <a:defRPr/>
              </a:pPr>
              <a:t>‹N›</a:t>
            </a:fld>
            <a:endParaRPr lang="it-IT"/>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4CC4E72-AB88-4195-BA43-92996B76265E}" type="slidenum">
              <a:rPr lang="it-IT"/>
              <a:pPr>
                <a:defRPr/>
              </a:pPr>
              <a:t>‹N›</a:t>
            </a:fld>
            <a:endParaRPr lang="it-IT"/>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947975B-56CA-4BD7-8E15-92E7DDA2AF72}" type="slidenum">
              <a:rPr lang="it-IT"/>
              <a:pPr>
                <a:defRPr/>
              </a:pPr>
              <a:t>‹N›</a:t>
            </a:fld>
            <a:endParaRPr lang="it-IT"/>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B154FB2-2EFF-4D47-9D01-1C660D15B44C}" type="slidenum">
              <a:rPr lang="it-IT"/>
              <a:pPr>
                <a:defRPr/>
              </a:pPr>
              <a:t>‹N›</a:t>
            </a:fld>
            <a:endParaRPr lang="it-IT"/>
          </a:p>
        </p:txBody>
      </p:sp>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3F8964F-C8BA-4318-AD97-3BC02F3F7D8B}" type="slidenum">
              <a:rPr lang="it-IT"/>
              <a:pPr>
                <a:defRPr/>
              </a:pPr>
              <a:t>‹N›</a:t>
            </a:fld>
            <a:endParaRPr lang="it-IT"/>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D82C27C-8D44-4A6C-9D30-3EDB6D680B97}" type="slidenum">
              <a:rPr lang="it-IT"/>
              <a:pPr>
                <a:defRPr/>
              </a:pPr>
              <a:t>‹N›</a:t>
            </a:fld>
            <a:endParaRPr lang="it-IT"/>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AA41D005-83F8-4438-B035-88ADAEF66453}" type="slidenum">
              <a:rPr lang="it-IT"/>
              <a:pPr>
                <a:defRPr/>
              </a:pPr>
              <a:t>‹N›</a:t>
            </a:fld>
            <a:endParaRPr lang="it-IT"/>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7A7B8F9D-8F5B-4AA5-9D49-4E819C699AC3}" type="slidenum">
              <a:rPr lang="it-IT"/>
              <a:pPr>
                <a:defRPr/>
              </a:pPr>
              <a:t>‹N›</a:t>
            </a:fld>
            <a:endParaRPr lang="it-IT"/>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79E33F12-80A9-4183-9942-BCA48F0D2D37}" type="slidenum">
              <a:rPr lang="it-IT"/>
              <a:pPr>
                <a:defRPr/>
              </a:pPr>
              <a:t>‹N›</a:t>
            </a:fld>
            <a:endParaRPr lang="it-IT"/>
          </a:p>
        </p:txBody>
      </p:sp>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D737C0F-D4E5-4E63-9B72-1F60E6303A04}" type="slidenum">
              <a:rPr lang="it-IT"/>
              <a:pPr>
                <a:defRPr/>
              </a:pPr>
              <a:t>‹N›</a:t>
            </a:fld>
            <a:endParaRPr lang="it-IT"/>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FD78B1B-E6F1-44E3-8D8A-2968D4B3BFCC}" type="slidenum">
              <a:rPr lang="it-IT"/>
              <a:pPr>
                <a:defRPr/>
              </a:pPr>
              <a:t>‹N›</a:t>
            </a:fld>
            <a:endParaRPr lang="it-IT"/>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6DCAC"/>
            </a:gs>
            <a:gs pos="12000">
              <a:srgbClr val="E6D78A"/>
            </a:gs>
            <a:gs pos="30000">
              <a:srgbClr val="C7AC4C"/>
            </a:gs>
            <a:gs pos="45000">
              <a:srgbClr val="E6D78A"/>
            </a:gs>
            <a:gs pos="77000">
              <a:srgbClr val="C7AC4C"/>
            </a:gs>
            <a:gs pos="100000">
              <a:srgbClr val="E6DCAC"/>
            </a:gs>
          </a:gsLst>
          <a:lin ang="54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CDA5129-B9E0-483E-98D4-62B586AFBF4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r"/>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numero diapositiva 1"/>
          <p:cNvSpPr>
            <a:spLocks noGrp="1"/>
          </p:cNvSpPr>
          <p:nvPr>
            <p:ph type="sldNum" sz="quarter" idx="12"/>
          </p:nvPr>
        </p:nvSpPr>
        <p:spPr>
          <a:noFill/>
        </p:spPr>
        <p:txBody>
          <a:bodyPr/>
          <a:lstStyle/>
          <a:p>
            <a:fld id="{5DB2930C-6A83-49E4-8653-172C7304C47A}" type="slidenum">
              <a:rPr lang="it-IT" smtClean="0"/>
              <a:pPr/>
              <a:t>1</a:t>
            </a:fld>
            <a:endParaRPr lang="it-IT" smtClean="0"/>
          </a:p>
        </p:txBody>
      </p:sp>
      <p:sp>
        <p:nvSpPr>
          <p:cNvPr id="31747" name="CasellaDiTesto 2"/>
          <p:cNvSpPr txBox="1">
            <a:spLocks noChangeArrowheads="1"/>
          </p:cNvSpPr>
          <p:nvPr/>
        </p:nvSpPr>
        <p:spPr bwMode="auto">
          <a:xfrm>
            <a:off x="467544" y="548680"/>
            <a:ext cx="8352928" cy="4708981"/>
          </a:xfrm>
          <a:prstGeom prst="rect">
            <a:avLst/>
          </a:prstGeom>
          <a:blipFill>
            <a:blip r:embed="rId2" cstate="print"/>
            <a:tile tx="0" ty="0" sx="100000" sy="100000" flip="none" algn="tl"/>
          </a:blipFill>
          <a:ln w="9525">
            <a:noFill/>
            <a:miter lim="800000"/>
            <a:headEnd/>
            <a:tailEnd/>
          </a:ln>
        </p:spPr>
        <p:txBody>
          <a:bodyPr wrap="square">
            <a:spAutoFit/>
          </a:bodyPr>
          <a:lstStyle/>
          <a:p>
            <a:pPr algn="ctr"/>
            <a:r>
              <a:rPr lang="it-IT" sz="6000" b="1" dirty="0" smtClean="0"/>
              <a:t>L’idea di nazione e l’azione politica </a:t>
            </a:r>
          </a:p>
          <a:p>
            <a:pPr algn="ctr"/>
            <a:r>
              <a:rPr lang="it-IT" sz="6000" b="1" dirty="0" smtClean="0"/>
              <a:t>degli autonomisti fiumani</a:t>
            </a:r>
          </a:p>
          <a:p>
            <a:pPr algn="ctr"/>
            <a:r>
              <a:rPr lang="it-IT" sz="6000" b="1" dirty="0" smtClean="0"/>
              <a:t>1896-1947</a:t>
            </a:r>
            <a:endParaRPr lang="it-IT" sz="6000" b="1" dirty="0"/>
          </a:p>
        </p:txBody>
      </p:sp>
    </p:spTree>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10</a:t>
            </a:fld>
            <a:endParaRPr lang="it-IT"/>
          </a:p>
        </p:txBody>
      </p:sp>
      <p:pic>
        <p:nvPicPr>
          <p:cNvPr id="2050" name="Picture 2" descr="C:\Users\User\Desktop\Pictures\B Fiume - Storia per immagini\1659 Stemma leopoldino dal Kobler.jpg"/>
          <p:cNvPicPr>
            <a:picLocks noChangeAspect="1" noChangeArrowheads="1"/>
          </p:cNvPicPr>
          <p:nvPr/>
        </p:nvPicPr>
        <p:blipFill>
          <a:blip r:embed="rId2" cstate="print"/>
          <a:srcRect/>
          <a:stretch>
            <a:fillRect/>
          </a:stretch>
        </p:blipFill>
        <p:spPr bwMode="auto">
          <a:xfrm>
            <a:off x="2339752" y="620688"/>
            <a:ext cx="4391025" cy="4370387"/>
          </a:xfrm>
          <a:prstGeom prst="rect">
            <a:avLst/>
          </a:prstGeom>
          <a:noFill/>
        </p:spPr>
      </p:pic>
      <p:sp>
        <p:nvSpPr>
          <p:cNvPr id="4" name="CasellaDiTesto 3"/>
          <p:cNvSpPr txBox="1"/>
          <p:nvPr/>
        </p:nvSpPr>
        <p:spPr>
          <a:xfrm>
            <a:off x="1691680" y="5517232"/>
            <a:ext cx="6197530" cy="707886"/>
          </a:xfrm>
          <a:prstGeom prst="rect">
            <a:avLst/>
          </a:prstGeom>
          <a:noFill/>
        </p:spPr>
        <p:txBody>
          <a:bodyPr wrap="none" rtlCol="0">
            <a:spAutoFit/>
          </a:bodyPr>
          <a:lstStyle/>
          <a:p>
            <a:pPr algn="ctr"/>
            <a:r>
              <a:rPr lang="it-IT" sz="4000" b="1" dirty="0" smtClean="0"/>
              <a:t>Stemma leopoldino 1659</a:t>
            </a:r>
            <a:endParaRPr lang="it-IT" sz="4000" b="1" dirty="0"/>
          </a:p>
        </p:txBody>
      </p:sp>
    </p:spTree>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11</a:t>
            </a:fld>
            <a:endParaRPr lang="it-IT"/>
          </a:p>
        </p:txBody>
      </p:sp>
      <p:sp>
        <p:nvSpPr>
          <p:cNvPr id="4" name="CasellaDiTesto 3"/>
          <p:cNvSpPr txBox="1"/>
          <p:nvPr/>
        </p:nvSpPr>
        <p:spPr>
          <a:xfrm>
            <a:off x="504239" y="5949280"/>
            <a:ext cx="8140370" cy="707886"/>
          </a:xfrm>
          <a:prstGeom prst="rect">
            <a:avLst/>
          </a:prstGeom>
          <a:noFill/>
        </p:spPr>
        <p:txBody>
          <a:bodyPr wrap="none" rtlCol="0">
            <a:spAutoFit/>
          </a:bodyPr>
          <a:lstStyle/>
          <a:p>
            <a:pPr algn="ctr"/>
            <a:r>
              <a:rPr lang="it-IT" sz="4000" b="1" dirty="0" smtClean="0"/>
              <a:t>Diploma teresiano 23 aprile 1799</a:t>
            </a:r>
            <a:endParaRPr lang="it-IT" sz="4000" b="1" dirty="0"/>
          </a:p>
        </p:txBody>
      </p:sp>
      <p:pic>
        <p:nvPicPr>
          <p:cNvPr id="3074" name="Picture 2" descr="C:\Users\User\Desktop\Pictures\B Fiume - Storia per immagini\13 b 1779 Diploma teresiano.jpg"/>
          <p:cNvPicPr>
            <a:picLocks noChangeAspect="1" noChangeArrowheads="1"/>
          </p:cNvPicPr>
          <p:nvPr/>
        </p:nvPicPr>
        <p:blipFill>
          <a:blip r:embed="rId2" cstate="print"/>
          <a:srcRect/>
          <a:stretch>
            <a:fillRect/>
          </a:stretch>
        </p:blipFill>
        <p:spPr bwMode="auto">
          <a:xfrm>
            <a:off x="1979712" y="188640"/>
            <a:ext cx="4824536" cy="5616624"/>
          </a:xfrm>
          <a:prstGeom prst="rect">
            <a:avLst/>
          </a:prstGeom>
          <a:noFill/>
        </p:spPr>
      </p:pic>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12</a:t>
            </a:fld>
            <a:endParaRPr lang="it-IT"/>
          </a:p>
        </p:txBody>
      </p:sp>
      <p:sp>
        <p:nvSpPr>
          <p:cNvPr id="4097" name="Rectangle 1"/>
          <p:cNvSpPr>
            <a:spLocks noChangeArrowheads="1"/>
          </p:cNvSpPr>
          <p:nvPr/>
        </p:nvSpPr>
        <p:spPr bwMode="auto">
          <a:xfrm>
            <a:off x="179512" y="332656"/>
            <a:ext cx="8712968" cy="5822799"/>
          </a:xfrm>
          <a:prstGeom prst="rect">
            <a:avLst/>
          </a:prstGeom>
          <a:solidFill>
            <a:srgbClr val="FFFF66"/>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42875" algn="ctr" defTabSz="914400" rtl="0" eaLnBrk="1" fontAlgn="base" latinLnBrk="0" hangingPunct="1">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che questa città commerciale di Fiume S. Vito col suo distretto si debba anche per il futuro considerare come corpo separato, annesso alla corona del regno d’Ungheria, e così venga trattato in tutto e </a:t>
            </a:r>
            <a:r>
              <a:rPr kumimoji="0" lang="it-IT" sz="2800" b="1" i="0"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non confuso per alcun riguardo col distretto di </a:t>
            </a:r>
            <a:r>
              <a:rPr kumimoji="0" lang="it-IT" sz="2800" b="1" i="0"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Buccari</a:t>
            </a:r>
            <a:r>
              <a:rPr kumimoji="0" lang="it-IT" sz="2800" b="1" i="0"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appartenente fin dai suoi primordi al regno di Croazia</a:t>
            </a:r>
            <a:r>
              <a:rPr kumimoji="0" lang="it-IT" sz="2800" b="1" i="0"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a:t>
            </a:r>
          </a:p>
          <a:p>
            <a:pPr marL="0" marR="0" lvl="0" indent="142875" algn="ctr" defTabSz="914400" rtl="0" eaLnBrk="1" fontAlgn="base" latinLnBrk="0" hangingPunct="1">
              <a:lnSpc>
                <a:spcPct val="100000"/>
              </a:lnSpc>
              <a:spcBef>
                <a:spcPct val="0"/>
              </a:spcBef>
              <a:spcAft>
                <a:spcPct val="0"/>
              </a:spcAft>
              <a:buClrTx/>
              <a:buSzTx/>
              <a:buFontTx/>
              <a:buNone/>
              <a:tabLst/>
            </a:pPr>
            <a:endParaRPr lang="it-IT" sz="2800" b="1" dirty="0" smtClean="0">
              <a:solidFill>
                <a:schemeClr val="accent4"/>
              </a:solidFill>
              <a:latin typeface="Times New Roman" pitchFamily="18" charset="0"/>
              <a:ea typeface="Times New Roman" pitchFamily="18" charset="0"/>
              <a:cs typeface="Times New Roman" pitchFamily="18" charset="0"/>
            </a:endParaRPr>
          </a:p>
          <a:p>
            <a:pPr marL="0" marR="0" lvl="0" indent="142875" algn="ctr" defTabSz="914400" rtl="0" eaLnBrk="1" fontAlgn="base" latinLnBrk="0" hangingPunct="1">
              <a:lnSpc>
                <a:spcPct val="100000"/>
              </a:lnSpc>
              <a:spcBef>
                <a:spcPct val="0"/>
              </a:spcBef>
              <a:spcAft>
                <a:spcPct val="0"/>
              </a:spcAft>
              <a:buClrTx/>
              <a:buSzTx/>
              <a:buFontTx/>
              <a:buNone/>
              <a:tabLst/>
            </a:pP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primo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urbs</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haec</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commercialis</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Fluminensis</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sancti</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Viti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cum</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districtu</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suo,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tamquam</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separatum</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sacrae</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regni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Hungariae</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coronae</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adnexum</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corpus porro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quoque</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consideretur</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atque</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ita</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in omnibus </a:t>
            </a:r>
            <a:r>
              <a:rPr kumimoji="0" lang="it-IT" sz="2800" b="1" i="1" u="none"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tractetur</a:t>
            </a:r>
            <a:r>
              <a:rPr kumimoji="0" lang="it-IT" sz="2800" b="1" i="1" u="none"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neque</a:t>
            </a:r>
            <a:r>
              <a:rPr kumimoji="0" lang="it-IT" sz="2800" b="1" i="1"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cum</a:t>
            </a:r>
            <a:r>
              <a:rPr kumimoji="0" lang="it-IT" sz="2800" b="1" i="1"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alio</a:t>
            </a:r>
            <a:r>
              <a:rPr kumimoji="0" lang="it-IT" sz="2800" b="1" i="1"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Buccarano</a:t>
            </a:r>
            <a:r>
              <a:rPr kumimoji="0" lang="it-IT" sz="2800" b="1" i="1"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velut</a:t>
            </a:r>
            <a:r>
              <a:rPr kumimoji="0" lang="it-IT" sz="2800" b="1" i="1"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ad </a:t>
            </a:r>
            <a:r>
              <a:rPr kumimoji="0" lang="it-IT" sz="2800" b="1" i="1"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regnum</a:t>
            </a:r>
            <a:r>
              <a:rPr kumimoji="0" lang="it-IT" sz="2800" b="1" i="1"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Croatiae</a:t>
            </a:r>
            <a:r>
              <a:rPr kumimoji="0" lang="it-IT" sz="2800" b="1" i="1"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ab</a:t>
            </a:r>
            <a:r>
              <a:rPr kumimoji="0" lang="it-IT" sz="2800" b="1" i="1"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incunabulis</a:t>
            </a:r>
            <a:r>
              <a:rPr kumimoji="0" lang="it-IT" sz="2800" b="1" i="1"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ipsis</a:t>
            </a:r>
            <a:r>
              <a:rPr kumimoji="0" lang="it-IT" sz="2800" b="1" i="1"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pertinente </a:t>
            </a:r>
            <a:r>
              <a:rPr kumimoji="0" lang="it-IT" sz="2800" b="1" i="1"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districtu</a:t>
            </a:r>
            <a:r>
              <a:rPr kumimoji="0" lang="it-IT" sz="2800" b="1" i="1"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ulla</a:t>
            </a:r>
            <a:r>
              <a:rPr kumimoji="0" lang="it-IT" sz="2800" b="1" i="1"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ratione</a:t>
            </a:r>
            <a:r>
              <a:rPr kumimoji="0" lang="it-IT" sz="2800" b="1" i="1" u="sng" strike="noStrike" cap="none" normalizeH="0" baseline="0" dirty="0" smtClean="0">
                <a:ln>
                  <a:noFill/>
                </a:ln>
                <a:solidFill>
                  <a:schemeClr val="accent4"/>
                </a:solidFill>
                <a:effectLst/>
                <a:latin typeface="Times New Roman" pitchFamily="18" charset="0"/>
                <a:ea typeface="Times New Roman" pitchFamily="18" charset="0"/>
                <a:cs typeface="Times New Roman" pitchFamily="18" charset="0"/>
              </a:rPr>
              <a:t> </a:t>
            </a:r>
            <a:r>
              <a:rPr kumimoji="0" lang="it-IT" sz="2800" b="1" i="1" u="sng" strike="noStrike" cap="none" normalizeH="0" baseline="0" dirty="0" err="1" smtClean="0">
                <a:ln>
                  <a:noFill/>
                </a:ln>
                <a:solidFill>
                  <a:schemeClr val="accent4"/>
                </a:solidFill>
                <a:effectLst/>
                <a:latin typeface="Times New Roman" pitchFamily="18" charset="0"/>
                <a:ea typeface="Times New Roman" pitchFamily="18" charset="0"/>
                <a:cs typeface="Times New Roman" pitchFamily="18" charset="0"/>
              </a:rPr>
              <a:t>commisceatur</a:t>
            </a:r>
            <a:r>
              <a:rPr kumimoji="0" lang="it-IT" sz="2800" b="1"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it-IT" sz="2800" b="1" i="0" u="none" strike="noStrike" cap="none" normalizeH="0" baseline="0" dirty="0" smtClean="0">
              <a:ln>
                <a:noFill/>
              </a:ln>
              <a:effectLst/>
              <a:latin typeface="Times New Roman" pitchFamily="18" charset="0"/>
              <a:cs typeface="Times New Roman" pitchFamily="18" charset="0"/>
            </a:endParaRPr>
          </a:p>
        </p:txBody>
      </p:sp>
    </p:spTree>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13</a:t>
            </a:fld>
            <a:endParaRPr lang="it-IT"/>
          </a:p>
        </p:txBody>
      </p:sp>
      <p:pic>
        <p:nvPicPr>
          <p:cNvPr id="81922" name="Picture 2" descr="C:\Users\User\Desktop\Pictures\B Fiume - Storia per immagini\26 Statuto Fiume 1872.jpg"/>
          <p:cNvPicPr>
            <a:picLocks noChangeAspect="1" noChangeArrowheads="1"/>
          </p:cNvPicPr>
          <p:nvPr/>
        </p:nvPicPr>
        <p:blipFill>
          <a:blip r:embed="rId2" cstate="print"/>
          <a:srcRect/>
          <a:stretch>
            <a:fillRect/>
          </a:stretch>
        </p:blipFill>
        <p:spPr bwMode="auto">
          <a:xfrm>
            <a:off x="2422525" y="106363"/>
            <a:ext cx="4297363" cy="6645275"/>
          </a:xfrm>
          <a:prstGeom prst="rect">
            <a:avLst/>
          </a:prstGeom>
          <a:noFill/>
        </p:spPr>
      </p:pic>
    </p:spTree>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14</a:t>
            </a:fld>
            <a:endParaRPr lang="it-IT"/>
          </a:p>
        </p:txBody>
      </p:sp>
      <p:sp>
        <p:nvSpPr>
          <p:cNvPr id="3" name="CasellaDiTesto 2"/>
          <p:cNvSpPr txBox="1"/>
          <p:nvPr/>
        </p:nvSpPr>
        <p:spPr>
          <a:xfrm>
            <a:off x="323528" y="260648"/>
            <a:ext cx="8496944" cy="6120680"/>
          </a:xfrm>
          <a:prstGeom prst="rect">
            <a:avLst/>
          </a:prstGeom>
          <a:noFill/>
        </p:spPr>
        <p:txBody>
          <a:bodyPr wrap="square" rtlCol="0">
            <a:spAutoFit/>
          </a:bodyPr>
          <a:lstStyle/>
          <a:p>
            <a:pPr algn="ctr"/>
            <a:r>
              <a:rPr lang="it-IT" sz="3200" b="1" dirty="0" smtClean="0">
                <a:latin typeface="Times New Roman" pitchFamily="18" charset="0"/>
                <a:cs typeface="Times New Roman" pitchFamily="18" charset="0"/>
              </a:rPr>
              <a:t>Statuto </a:t>
            </a:r>
            <a:r>
              <a:rPr lang="it-IT" sz="3200" b="1" dirty="0" smtClean="0">
                <a:latin typeface="Times New Roman" pitchFamily="18" charset="0"/>
                <a:cs typeface="Times New Roman" pitchFamily="18" charset="0"/>
              </a:rPr>
              <a:t>del </a:t>
            </a:r>
            <a:r>
              <a:rPr lang="it-IT" sz="3200" b="1" dirty="0" smtClean="0">
                <a:latin typeface="Times New Roman" pitchFamily="18" charset="0"/>
                <a:cs typeface="Times New Roman" pitchFamily="18" charset="0"/>
              </a:rPr>
              <a:t>1872</a:t>
            </a:r>
          </a:p>
          <a:p>
            <a:pPr algn="ctr"/>
            <a:endParaRPr lang="it-IT" sz="3200" b="1" dirty="0" smtClean="0">
              <a:latin typeface="Times New Roman" pitchFamily="18" charset="0"/>
              <a:cs typeface="Times New Roman" pitchFamily="18" charset="0"/>
            </a:endParaRPr>
          </a:p>
          <a:p>
            <a:pPr algn="ctr"/>
            <a:r>
              <a:rPr lang="it-IT" sz="3200" b="1" dirty="0" smtClean="0">
                <a:latin typeface="Times New Roman" pitchFamily="18" charset="0"/>
                <a:cs typeface="Times New Roman" pitchFamily="18" charset="0"/>
              </a:rPr>
              <a:t>§ </a:t>
            </a:r>
            <a:r>
              <a:rPr lang="it-IT" sz="3200" b="1" dirty="0" smtClean="0">
                <a:latin typeface="Times New Roman" pitchFamily="18" charset="0"/>
                <a:cs typeface="Times New Roman" pitchFamily="18" charset="0"/>
              </a:rPr>
              <a:t>3. Formando Fiume un corpo separato, annesso alla corona di S. Stefano, i suoi confini non potranno essere mutati che in forza di legge, previa adesione della Rappresentanza di Fiume. </a:t>
            </a:r>
            <a:endParaRPr lang="it-IT" sz="3200" b="1" dirty="0" smtClean="0">
              <a:latin typeface="Times New Roman" pitchFamily="18" charset="0"/>
              <a:cs typeface="Times New Roman" pitchFamily="18" charset="0"/>
            </a:endParaRPr>
          </a:p>
          <a:p>
            <a:pPr algn="ctr"/>
            <a:r>
              <a:rPr lang="it-IT" sz="3200" b="1" dirty="0" smtClean="0">
                <a:latin typeface="Times New Roman" pitchFamily="18" charset="0"/>
                <a:cs typeface="Times New Roman" pitchFamily="18" charset="0"/>
              </a:rPr>
              <a:t>[…] </a:t>
            </a:r>
          </a:p>
          <a:p>
            <a:pPr algn="ctr"/>
            <a:r>
              <a:rPr lang="it-IT" sz="3200" b="1" dirty="0" smtClean="0">
                <a:latin typeface="Times New Roman" pitchFamily="18" charset="0"/>
                <a:cs typeface="Times New Roman" pitchFamily="18" charset="0"/>
              </a:rPr>
              <a:t>§ </a:t>
            </a:r>
            <a:r>
              <a:rPr lang="it-IT" sz="3200" b="1" dirty="0" smtClean="0">
                <a:latin typeface="Times New Roman" pitchFamily="18" charset="0"/>
                <a:cs typeface="Times New Roman" pitchFamily="18" charset="0"/>
              </a:rPr>
              <a:t>127. Il presente Statuto non potrà essere riformato che di intelligenza con la Rappresentanza della libera città di Fiume e del suo distretto</a:t>
            </a:r>
            <a:r>
              <a:rPr lang="it-IT" sz="3200" b="1" dirty="0" smtClean="0">
                <a:latin typeface="Times New Roman" pitchFamily="18" charset="0"/>
                <a:cs typeface="Times New Roman" pitchFamily="18" charset="0"/>
              </a:rPr>
              <a:t>. </a:t>
            </a:r>
            <a:endParaRPr lang="it-IT" sz="3200" b="1" dirty="0">
              <a:latin typeface="Times New Roman" pitchFamily="18" charset="0"/>
              <a:cs typeface="Times New Roman" pitchFamily="18" charset="0"/>
            </a:endParaRP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15</a:t>
            </a:fld>
            <a:endParaRPr lang="it-IT"/>
          </a:p>
        </p:txBody>
      </p:sp>
      <p:sp>
        <p:nvSpPr>
          <p:cNvPr id="4" name="CasellaDiTesto 3"/>
          <p:cNvSpPr txBox="1"/>
          <p:nvPr/>
        </p:nvSpPr>
        <p:spPr>
          <a:xfrm>
            <a:off x="179512" y="260648"/>
            <a:ext cx="8784976" cy="6124754"/>
          </a:xfrm>
          <a:prstGeom prst="rect">
            <a:avLst/>
          </a:prstGeom>
          <a:solidFill>
            <a:schemeClr val="bg2">
              <a:lumMod val="40000"/>
              <a:lumOff val="60000"/>
            </a:schemeClr>
          </a:solidFill>
        </p:spPr>
        <p:txBody>
          <a:bodyPr wrap="square" rtlCol="0">
            <a:spAutoFit/>
          </a:bodyPr>
          <a:lstStyle/>
          <a:p>
            <a:pPr algn="ctr"/>
            <a:r>
              <a:rPr lang="it-IT" sz="2800" b="1" dirty="0" smtClean="0"/>
              <a:t>L’unica fonte e la radice dell’amore che Fiume nutre per l’Ungheria, l’origine del patriottismo speciale dei fiumani per la nazione ungarica, devesi ricercare esclusivamente ed unicamente nell’autonomia che Fiume gode e che il governo rispetta. Se si volesse togliere al Comune di Fiume il diritto di amministrare su base autonoma gli affari municipali, se si volesse togliere la lingua italiana, in tal caso l’albero del patriottismo nostro, leso profondamente nelle radici, dovrebbe assolutamente perire. Non si può immaginare nei fiumani il patriottismo ungarico disgiunto dall’autonomia</a:t>
            </a:r>
            <a:r>
              <a:rPr lang="it-IT" sz="2800" b="1" dirty="0" smtClean="0"/>
              <a:t>.</a:t>
            </a:r>
          </a:p>
          <a:p>
            <a:pPr algn="ctr"/>
            <a:r>
              <a:rPr lang="it-IT" sz="2400" b="1" dirty="0" smtClean="0"/>
              <a:t>(</a:t>
            </a:r>
            <a:r>
              <a:rPr lang="it-IT" sz="2400" b="1" dirty="0" err="1" smtClean="0"/>
              <a:t>Maylender</a:t>
            </a:r>
            <a:r>
              <a:rPr lang="it-IT" sz="2400" b="1" dirty="0" smtClean="0"/>
              <a:t> 1897)</a:t>
            </a:r>
            <a:endParaRPr lang="it-IT" sz="2400" b="1" dirty="0"/>
          </a:p>
        </p:txBody>
      </p:sp>
    </p:spTree>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16</a:t>
            </a:fld>
            <a:endParaRPr lang="it-IT"/>
          </a:p>
        </p:txBody>
      </p:sp>
      <p:sp>
        <p:nvSpPr>
          <p:cNvPr id="5" name="CasellaDiTesto 4"/>
          <p:cNvSpPr txBox="1"/>
          <p:nvPr/>
        </p:nvSpPr>
        <p:spPr>
          <a:xfrm>
            <a:off x="179512" y="476672"/>
            <a:ext cx="8820472" cy="5078313"/>
          </a:xfrm>
          <a:prstGeom prst="rect">
            <a:avLst/>
          </a:prstGeom>
          <a:noFill/>
        </p:spPr>
        <p:txBody>
          <a:bodyPr wrap="square" rtlCol="0">
            <a:spAutoFit/>
          </a:bodyPr>
          <a:lstStyle/>
          <a:p>
            <a:r>
              <a:rPr lang="it-IT" sz="5400" b="1" dirty="0" smtClean="0"/>
              <a:t>Autonomia </a:t>
            </a:r>
            <a:r>
              <a:rPr lang="it-IT" sz="5400" b="1" dirty="0" smtClean="0"/>
              <a:t>municipale</a:t>
            </a:r>
          </a:p>
          <a:p>
            <a:endParaRPr lang="it-IT" sz="5400" b="1" dirty="0" smtClean="0"/>
          </a:p>
          <a:p>
            <a:r>
              <a:rPr lang="it-IT" sz="5400" b="1" dirty="0" smtClean="0"/>
              <a:t>Identità </a:t>
            </a:r>
            <a:r>
              <a:rPr lang="it-IT" sz="5400" b="1" dirty="0" err="1" smtClean="0"/>
              <a:t>linguistico-culturale</a:t>
            </a:r>
            <a:r>
              <a:rPr lang="it-IT" sz="5400" b="1" dirty="0" smtClean="0"/>
              <a:t> </a:t>
            </a:r>
            <a:r>
              <a:rPr lang="it-IT" sz="5400" b="1" dirty="0" smtClean="0"/>
              <a:t>italiana</a:t>
            </a:r>
          </a:p>
          <a:p>
            <a:endParaRPr lang="it-IT" sz="5400" b="1" dirty="0" smtClean="0"/>
          </a:p>
          <a:p>
            <a:r>
              <a:rPr lang="it-IT" sz="5400" b="1" dirty="0" smtClean="0"/>
              <a:t>Lealismo </a:t>
            </a:r>
            <a:r>
              <a:rPr lang="it-IT" sz="5400" b="1" dirty="0" smtClean="0"/>
              <a:t>politico </a:t>
            </a:r>
            <a:r>
              <a:rPr lang="it-IT" sz="5400" b="1" dirty="0" smtClean="0"/>
              <a:t>magiaro</a:t>
            </a:r>
            <a:endParaRPr lang="it-IT" sz="5400" b="1" dirty="0"/>
          </a:p>
        </p:txBody>
      </p:sp>
    </p:spTree>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17</a:t>
            </a:fld>
            <a:endParaRPr lang="it-IT"/>
          </a:p>
        </p:txBody>
      </p:sp>
      <p:sp>
        <p:nvSpPr>
          <p:cNvPr id="5" name="CasellaDiTesto 4"/>
          <p:cNvSpPr txBox="1"/>
          <p:nvPr/>
        </p:nvSpPr>
        <p:spPr>
          <a:xfrm>
            <a:off x="179512" y="476672"/>
            <a:ext cx="8820472" cy="1446550"/>
          </a:xfrm>
          <a:prstGeom prst="rect">
            <a:avLst/>
          </a:prstGeom>
          <a:noFill/>
        </p:spPr>
        <p:txBody>
          <a:bodyPr wrap="square" rtlCol="0">
            <a:spAutoFit/>
          </a:bodyPr>
          <a:lstStyle/>
          <a:p>
            <a:pPr algn="ctr"/>
            <a:r>
              <a:rPr lang="it-IT" sz="4400" b="1" dirty="0" smtClean="0"/>
              <a:t>I nazionalisti croati </a:t>
            </a:r>
          </a:p>
          <a:p>
            <a:pPr algn="ctr"/>
            <a:r>
              <a:rPr lang="it-IT" sz="4400" b="1" dirty="0" err="1" smtClean="0"/>
              <a:t>Erazmo</a:t>
            </a:r>
            <a:r>
              <a:rPr lang="it-IT" sz="4400" b="1" dirty="0" smtClean="0"/>
              <a:t> </a:t>
            </a:r>
            <a:r>
              <a:rPr lang="it-IT" sz="4400" b="1" dirty="0" err="1" smtClean="0"/>
              <a:t>Barčić</a:t>
            </a:r>
            <a:r>
              <a:rPr lang="it-IT" sz="4400" b="1" dirty="0" smtClean="0"/>
              <a:t> (1830-1913)</a:t>
            </a:r>
            <a:endParaRPr lang="it-IT" sz="4400" b="1" dirty="0"/>
          </a:p>
        </p:txBody>
      </p:sp>
      <p:sp>
        <p:nvSpPr>
          <p:cNvPr id="4" name="CasellaDiTesto 3"/>
          <p:cNvSpPr txBox="1"/>
          <p:nvPr/>
        </p:nvSpPr>
        <p:spPr>
          <a:xfrm>
            <a:off x="251520" y="2132856"/>
            <a:ext cx="8496944" cy="4524315"/>
          </a:xfrm>
          <a:prstGeom prst="rect">
            <a:avLst/>
          </a:prstGeom>
          <a:solidFill>
            <a:schemeClr val="bg2">
              <a:lumMod val="40000"/>
              <a:lumOff val="60000"/>
            </a:schemeClr>
          </a:solidFill>
        </p:spPr>
        <p:txBody>
          <a:bodyPr wrap="square" rtlCol="0">
            <a:spAutoFit/>
          </a:bodyPr>
          <a:lstStyle/>
          <a:p>
            <a:pPr algn="ctr"/>
            <a:r>
              <a:rPr lang="it-IT" sz="3600" b="1" dirty="0" smtClean="0">
                <a:latin typeface="Times New Roman" pitchFamily="18" charset="0"/>
                <a:cs typeface="Times New Roman" pitchFamily="18" charset="0"/>
              </a:rPr>
              <a:t>[L’autonomia è] la </a:t>
            </a:r>
            <a:r>
              <a:rPr lang="it-IT" sz="3600" b="1" dirty="0" smtClean="0">
                <a:latin typeface="Times New Roman" pitchFamily="18" charset="0"/>
                <a:cs typeface="Times New Roman" pitchFamily="18" charset="0"/>
              </a:rPr>
              <a:t>gran parola magica che esercita un magico potere sull’animo dei nostri </a:t>
            </a:r>
            <a:r>
              <a:rPr lang="it-IT" sz="3600" b="1" i="1" dirty="0" err="1" smtClean="0">
                <a:latin typeface="Times New Roman" pitchFamily="18" charset="0"/>
                <a:cs typeface="Times New Roman" pitchFamily="18" charset="0"/>
              </a:rPr>
              <a:t>fiumanissimi</a:t>
            </a:r>
            <a:r>
              <a:rPr lang="it-IT" sz="3600" b="1" dirty="0" smtClean="0">
                <a:latin typeface="Times New Roman" pitchFamily="18" charset="0"/>
                <a:cs typeface="Times New Roman" pitchFamily="18" charset="0"/>
              </a:rPr>
              <a:t>, i quali vorrebbero far di Fiume uno </a:t>
            </a:r>
            <a:r>
              <a:rPr lang="it-IT" sz="3600" b="1" dirty="0" err="1" smtClean="0">
                <a:latin typeface="Times New Roman" pitchFamily="18" charset="0"/>
                <a:cs typeface="Times New Roman" pitchFamily="18" charset="0"/>
              </a:rPr>
              <a:t>statarello</a:t>
            </a:r>
            <a:r>
              <a:rPr lang="it-IT" sz="3600" b="1" dirty="0" smtClean="0">
                <a:latin typeface="Times New Roman" pitchFamily="18" charset="0"/>
                <a:cs typeface="Times New Roman" pitchFamily="18" charset="0"/>
              </a:rPr>
              <a:t> indipendente dal ponte a S. Giovanni, una potenza del rango del principato di Monaco e della repubblica di S. Marino. Microscopica e ridicola tendenza</a:t>
            </a:r>
            <a:r>
              <a:rPr lang="it-IT" sz="3600" b="1" dirty="0" smtClean="0">
                <a:latin typeface="Times New Roman" pitchFamily="18" charset="0"/>
                <a:cs typeface="Times New Roman" pitchFamily="18" charset="0"/>
              </a:rPr>
              <a:t>. (1860)</a:t>
            </a:r>
            <a:endParaRPr lang="it-IT" sz="3600" b="1" dirty="0">
              <a:latin typeface="Times New Roman" pitchFamily="18" charset="0"/>
              <a:cs typeface="Times New Roman" pitchFamily="18" charset="0"/>
            </a:endParaRPr>
          </a:p>
        </p:txBody>
      </p:sp>
    </p:spTree>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18</a:t>
            </a:fld>
            <a:endParaRPr lang="it-IT"/>
          </a:p>
        </p:txBody>
      </p:sp>
      <p:sp>
        <p:nvSpPr>
          <p:cNvPr id="48132" name="Rectangle 4"/>
          <p:cNvSpPr>
            <a:spLocks noChangeArrowheads="1"/>
          </p:cNvSpPr>
          <p:nvPr/>
        </p:nvSpPr>
        <p:spPr bwMode="auto">
          <a:xfrm>
            <a:off x="179512" y="856357"/>
            <a:ext cx="8712968" cy="6001643"/>
          </a:xfrm>
          <a:prstGeom prst="rect">
            <a:avLst/>
          </a:prstGeom>
          <a:solidFill>
            <a:schemeClr val="bg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Ben vi consta che mi proclamano russo, panslavista, ed io non me ne adonto mentre voi inorridite al solo pensiero che qualcuno potesse sospettare che voi consideriate l’Italia per patria vostra, voi trepidate quando i giornali, non solo croati come voi vi compiacete di accusarli, ma ben di più gli ungheresi vi fanno l’onore di confondevi con l’irredentismo; voi volete essere un italiano ma d’esotica specialità, così come lo erano gli italiani austriacanti nel </a:t>
            </a:r>
            <a:r>
              <a:rPr kumimoji="0" lang="it-IT" sz="3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lombardo-veneto</a:t>
            </a:r>
            <a:r>
              <a:rPr kumimoji="0" lang="it-IT"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it-IT"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CasellaDiTesto 11"/>
          <p:cNvSpPr txBox="1"/>
          <p:nvPr/>
        </p:nvSpPr>
        <p:spPr>
          <a:xfrm>
            <a:off x="5004048" y="188640"/>
            <a:ext cx="3744416" cy="646331"/>
          </a:xfrm>
          <a:prstGeom prst="rect">
            <a:avLst/>
          </a:prstGeom>
          <a:noFill/>
        </p:spPr>
        <p:txBody>
          <a:bodyPr wrap="square" rtlCol="0">
            <a:spAutoFit/>
          </a:bodyPr>
          <a:lstStyle/>
          <a:p>
            <a:pPr algn="ctr"/>
            <a:r>
              <a:rPr lang="it-IT" sz="3600" b="1" dirty="0" err="1" smtClean="0"/>
              <a:t>Barčić</a:t>
            </a:r>
            <a:r>
              <a:rPr lang="it-IT" sz="3600" b="1" dirty="0" smtClean="0"/>
              <a:t> </a:t>
            </a:r>
            <a:r>
              <a:rPr lang="it-IT" sz="3600" b="1" dirty="0" smtClean="0"/>
              <a:t>1897</a:t>
            </a:r>
            <a:endParaRPr lang="it-IT" sz="3600" b="1" dirty="0"/>
          </a:p>
        </p:txBody>
      </p:sp>
    </p:spTree>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19</a:t>
            </a:fld>
            <a:endParaRPr lang="it-IT"/>
          </a:p>
        </p:txBody>
      </p:sp>
      <p:sp>
        <p:nvSpPr>
          <p:cNvPr id="48132" name="Rectangle 4"/>
          <p:cNvSpPr>
            <a:spLocks noChangeArrowheads="1"/>
          </p:cNvSpPr>
          <p:nvPr/>
        </p:nvSpPr>
        <p:spPr bwMode="auto">
          <a:xfrm>
            <a:off x="251520" y="1092515"/>
            <a:ext cx="8712968" cy="4524315"/>
          </a:xfrm>
          <a:prstGeom prst="rect">
            <a:avLst/>
          </a:prstGeom>
          <a:solidFill>
            <a:schemeClr val="bg2">
              <a:lumMod val="40000"/>
              <a:lumOff val="6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it-IT" sz="3200" b="1" dirty="0" smtClean="0">
                <a:latin typeface="Times New Roman" pitchFamily="18" charset="0"/>
                <a:ea typeface="Calibri" pitchFamily="34" charset="0"/>
                <a:cs typeface="Times New Roman" pitchFamily="18" charset="0"/>
              </a:rPr>
              <a:t>voi italiani di Fiume, udite ciò che vi dice il croato fiumano. </a:t>
            </a:r>
            <a:r>
              <a:rPr lang="it-IT" sz="3200" b="1" dirty="0" smtClean="0">
                <a:solidFill>
                  <a:srgbClr val="FF0000"/>
                </a:solidFill>
                <a:latin typeface="Times New Roman" pitchFamily="18" charset="0"/>
                <a:ea typeface="Calibri" pitchFamily="34" charset="0"/>
                <a:cs typeface="Times New Roman" pitchFamily="18" charset="0"/>
              </a:rPr>
              <a:t>Noi sull’altare della nostra unità nazionale volenterosi sacrificheremmo non solo l’autonomia di Fiume, ma ben di più, il diritto pubblico di Croazia, Slavonia e Dalmazia, come esultanti sull’altare dell’unità nazionale lo sacrificarono tutti i paesi della penisola italiana</a:t>
            </a:r>
            <a:r>
              <a:rPr lang="it-IT" sz="3200" b="1" dirty="0" smtClean="0">
                <a:latin typeface="Times New Roman" pitchFamily="18" charset="0"/>
                <a:ea typeface="Calibri" pitchFamily="34" charset="0"/>
                <a:cs typeface="Times New Roman" pitchFamily="18" charset="0"/>
              </a:rPr>
              <a:t>. Giacché volete essere italiano; in nome di Dio siatelo; ma non vie di mezzo, non scappatoie.</a:t>
            </a:r>
            <a:endParaRPr kumimoji="0" lang="it-IT"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1746" name="Segnaposto numero diapositiva 1"/>
          <p:cNvSpPr>
            <a:spLocks noGrp="1"/>
          </p:cNvSpPr>
          <p:nvPr>
            <p:ph type="sldNum" sz="quarter" idx="12"/>
          </p:nvPr>
        </p:nvSpPr>
        <p:spPr>
          <a:noFill/>
        </p:spPr>
        <p:txBody>
          <a:bodyPr/>
          <a:lstStyle/>
          <a:p>
            <a:fld id="{5DB2930C-6A83-49E4-8653-172C7304C47A}" type="slidenum">
              <a:rPr lang="it-IT" smtClean="0"/>
              <a:pPr/>
              <a:t>2</a:t>
            </a:fld>
            <a:endParaRPr lang="it-IT" smtClean="0"/>
          </a:p>
        </p:txBody>
      </p:sp>
      <p:sp>
        <p:nvSpPr>
          <p:cNvPr id="31747" name="CasellaDiTesto 2"/>
          <p:cNvSpPr txBox="1">
            <a:spLocks noChangeArrowheads="1"/>
          </p:cNvSpPr>
          <p:nvPr/>
        </p:nvSpPr>
        <p:spPr bwMode="auto">
          <a:xfrm>
            <a:off x="0" y="2357438"/>
            <a:ext cx="9144000" cy="1016000"/>
          </a:xfrm>
          <a:prstGeom prst="rect">
            <a:avLst/>
          </a:prstGeom>
          <a:noFill/>
          <a:ln w="9525">
            <a:noFill/>
            <a:miter lim="800000"/>
            <a:headEnd/>
            <a:tailEnd/>
          </a:ln>
        </p:spPr>
        <p:txBody>
          <a:bodyPr>
            <a:spAutoFit/>
          </a:bodyPr>
          <a:lstStyle/>
          <a:p>
            <a:pPr algn="ctr"/>
            <a:r>
              <a:rPr lang="it-IT" sz="6000" b="1" dirty="0" smtClean="0"/>
              <a:t> </a:t>
            </a:r>
            <a:endParaRPr lang="it-IT" sz="6000" b="1" dirty="0"/>
          </a:p>
        </p:txBody>
      </p:sp>
      <p:sp>
        <p:nvSpPr>
          <p:cNvPr id="1025" name="Rectangle 1"/>
          <p:cNvSpPr>
            <a:spLocks noChangeArrowheads="1"/>
          </p:cNvSpPr>
          <p:nvPr/>
        </p:nvSpPr>
        <p:spPr bwMode="auto">
          <a:xfrm>
            <a:off x="611560" y="116632"/>
            <a:ext cx="792088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tabLst/>
            </a:pPr>
            <a:r>
              <a:rPr kumimoji="0" lang="it-IT" sz="2800" b="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a:t>
            </a:r>
            <a:r>
              <a:rPr kumimoji="0" lang="it-IT"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Kulturnation</a:t>
            </a:r>
            <a:r>
              <a:rPr kumimoji="0" lang="it-IT"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it-IT"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 </a:t>
            </a:r>
            <a:r>
              <a:rPr kumimoji="0" lang="it-IT"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Staatsnation</a:t>
            </a:r>
            <a:r>
              <a:rPr kumimoji="0" lang="it-IT"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514350" marR="0" lvl="0" indent="-514350" algn="l" defTabSz="914400" rtl="0" eaLnBrk="1" fontAlgn="base" latinLnBrk="0" hangingPunct="1">
              <a:lnSpc>
                <a:spcPct val="100000"/>
              </a:lnSpc>
              <a:spcBef>
                <a:spcPct val="0"/>
              </a:spcBef>
              <a:spcAft>
                <a:spcPct val="0"/>
              </a:spcAft>
              <a:buClrTx/>
              <a:buSzTx/>
              <a:tabLst/>
            </a:pPr>
            <a:endParaRPr kumimoji="0" lang="it-IT"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L’Associazione Autonoma fiumana e la sua visione politica: nazione culturale </a:t>
            </a:r>
            <a:r>
              <a:rPr kumimoji="0" lang="it-IT"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versus</a:t>
            </a:r>
            <a:r>
              <a:rPr kumimoji="0" lang="it-IT"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nazionalismi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L’autonomismo a Trieste e in Dalmazia</a:t>
            </a:r>
            <a:endParaRPr kumimoji="0" lang="it-IT"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3.1. L’autonomismo a Trieste</a:t>
            </a:r>
            <a:endParaRPr kumimoji="0" lang="it-IT"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3.2. L’autonomismo in Dalmazia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 Dalla dissoluzione dell’Impero allo Stato Libero di Fiume</a:t>
            </a:r>
          </a:p>
          <a:p>
            <a:pPr marL="0" marR="0" lvl="0" indent="0" algn="l" defTabSz="914400" rtl="0" eaLnBrk="0" fontAlgn="base" latinLnBrk="0" hangingPunct="0">
              <a:lnSpc>
                <a:spcPct val="100000"/>
              </a:lnSpc>
              <a:spcBef>
                <a:spcPct val="0"/>
              </a:spcBef>
              <a:spcAft>
                <a:spcPct val="0"/>
              </a:spcAft>
              <a:buClrTx/>
              <a:buSzTx/>
              <a:buFontTx/>
              <a:buNone/>
              <a:tabLst/>
            </a:pPr>
            <a:endParaRPr lang="it-IT" sz="2800" b="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it-IT" sz="2800" b="1" i="0" u="none" strike="noStrike" cap="none" normalizeH="0" baseline="0" dirty="0" smtClean="0">
                <a:ln>
                  <a:noFill/>
                </a:ln>
                <a:solidFill>
                  <a:schemeClr val="tx1"/>
                </a:solidFill>
                <a:effectLst/>
                <a:latin typeface="Times New Roman" pitchFamily="18" charset="0"/>
                <a:cs typeface="Times New Roman" pitchFamily="18" charset="0"/>
              </a:rPr>
              <a:t>5. L’ultima battaglia di Zanella </a:t>
            </a:r>
            <a:r>
              <a:rPr kumimoji="0" lang="it-IT" sz="2800" b="1" i="0" u="none" strike="noStrike" cap="none" normalizeH="0" baseline="0" dirty="0" smtClean="0">
                <a:ln>
                  <a:noFill/>
                </a:ln>
                <a:solidFill>
                  <a:schemeClr val="tx1"/>
                </a:solidFill>
                <a:effectLst/>
                <a:latin typeface="Times New Roman" pitchFamily="18" charset="0"/>
                <a:cs typeface="Times New Roman" pitchFamily="18" charset="0"/>
              </a:rPr>
              <a:t>per lo Stato </a:t>
            </a:r>
            <a:r>
              <a:rPr lang="it-IT" sz="2800" b="1" dirty="0" smtClean="0">
                <a:latin typeface="Times New Roman" pitchFamily="18" charset="0"/>
                <a:cs typeface="Times New Roman" pitchFamily="18" charset="0"/>
              </a:rPr>
              <a:t>Libero </a:t>
            </a:r>
            <a:r>
              <a:rPr kumimoji="0" lang="it-IT" sz="2800" b="1" i="0" u="none" strike="noStrike" cap="none" normalizeH="0" baseline="0" dirty="0" smtClean="0">
                <a:ln>
                  <a:noFill/>
                </a:ln>
                <a:solidFill>
                  <a:schemeClr val="tx1"/>
                </a:solidFill>
                <a:effectLst/>
                <a:latin typeface="Times New Roman" pitchFamily="18" charset="0"/>
                <a:cs typeface="Times New Roman" pitchFamily="18" charset="0"/>
              </a:rPr>
              <a:t>nel </a:t>
            </a:r>
            <a:r>
              <a:rPr kumimoji="0" lang="it-IT" sz="2800" b="1" i="0" u="none" strike="noStrike" cap="none" normalizeH="0" baseline="0" dirty="0" smtClean="0">
                <a:ln>
                  <a:noFill/>
                </a:ln>
                <a:solidFill>
                  <a:schemeClr val="tx1"/>
                </a:solidFill>
                <a:effectLst/>
                <a:latin typeface="Times New Roman" pitchFamily="18" charset="0"/>
                <a:cs typeface="Times New Roman" pitchFamily="18" charset="0"/>
              </a:rPr>
              <a:t>secondo</a:t>
            </a:r>
            <a:r>
              <a:rPr kumimoji="0" lang="it-IT" sz="2800" b="1" i="0" u="none" strike="noStrike" cap="none" normalizeH="0" dirty="0" smtClean="0">
                <a:ln>
                  <a:noFill/>
                </a:ln>
                <a:solidFill>
                  <a:schemeClr val="tx1"/>
                </a:solidFill>
                <a:effectLst/>
                <a:latin typeface="Times New Roman" pitchFamily="18" charset="0"/>
                <a:cs typeface="Times New Roman" pitchFamily="18" charset="0"/>
              </a:rPr>
              <a:t> dopoguerra</a:t>
            </a:r>
            <a:endParaRPr kumimoji="0" lang="it-IT"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20</a:t>
            </a:fld>
            <a:endParaRPr lang="it-IT"/>
          </a:p>
        </p:txBody>
      </p:sp>
      <p:sp>
        <p:nvSpPr>
          <p:cNvPr id="5" name="CasellaDiTesto 4"/>
          <p:cNvSpPr txBox="1"/>
          <p:nvPr/>
        </p:nvSpPr>
        <p:spPr>
          <a:xfrm>
            <a:off x="179512" y="188640"/>
            <a:ext cx="8820472" cy="1446550"/>
          </a:xfrm>
          <a:prstGeom prst="rect">
            <a:avLst/>
          </a:prstGeom>
          <a:noFill/>
        </p:spPr>
        <p:txBody>
          <a:bodyPr wrap="square" rtlCol="0">
            <a:spAutoFit/>
          </a:bodyPr>
          <a:lstStyle/>
          <a:p>
            <a:pPr algn="ctr"/>
            <a:r>
              <a:rPr lang="it-IT" sz="4400" b="1" dirty="0" smtClean="0"/>
              <a:t>I nazionalisti italiani </a:t>
            </a:r>
          </a:p>
          <a:p>
            <a:pPr algn="ctr"/>
            <a:r>
              <a:rPr lang="it-IT" sz="4400" b="1" dirty="0" smtClean="0"/>
              <a:t>La Giovine Fiume (1905)</a:t>
            </a:r>
            <a:endParaRPr lang="it-IT" sz="4400" b="1" dirty="0"/>
          </a:p>
        </p:txBody>
      </p:sp>
      <p:sp>
        <p:nvSpPr>
          <p:cNvPr id="4" name="CasellaDiTesto 3"/>
          <p:cNvSpPr txBox="1"/>
          <p:nvPr/>
        </p:nvSpPr>
        <p:spPr>
          <a:xfrm>
            <a:off x="323528" y="1844824"/>
            <a:ext cx="8640960" cy="4524315"/>
          </a:xfrm>
          <a:prstGeom prst="rect">
            <a:avLst/>
          </a:prstGeom>
          <a:solidFill>
            <a:srgbClr val="FFFF66"/>
          </a:solidFill>
        </p:spPr>
        <p:txBody>
          <a:bodyPr wrap="square" rtlCol="0">
            <a:spAutoFit/>
          </a:bodyPr>
          <a:lstStyle/>
          <a:p>
            <a:pPr algn="ctr"/>
            <a:r>
              <a:rPr lang="it-IT" sz="3200" b="1" dirty="0" smtClean="0">
                <a:latin typeface="Times New Roman" pitchFamily="18" charset="0"/>
                <a:cs typeface="Times New Roman" pitchFamily="18" charset="0"/>
              </a:rPr>
              <a:t>Ora non basta più dire: son fiumano. Fiumano può essere un ungherese, un tedesco, un italiano, un turco, purché sia cittadino della nostra città. Ma noi dobbiamo avere il coraggio di affermare il nostro sentimento nazionale e su questo punto abbiamo insistito. […] [Voi autonomi] vi dite italiani e agite non so da che, vi dite ungheresi e siete bugiardi, vi dite anticlericali e correte alle processioni. </a:t>
            </a:r>
            <a:endParaRPr lang="it-IT" sz="3200" b="1" dirty="0">
              <a:latin typeface="Times New Roman" pitchFamily="18" charset="0"/>
              <a:cs typeface="Times New Roman" pitchFamily="18" charset="0"/>
            </a:endParaRPr>
          </a:p>
        </p:txBody>
      </p:sp>
    </p:spTree>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21</a:t>
            </a:fld>
            <a:endParaRPr lang="it-IT"/>
          </a:p>
        </p:txBody>
      </p:sp>
      <p:sp>
        <p:nvSpPr>
          <p:cNvPr id="4" name="CasellaDiTesto 3"/>
          <p:cNvSpPr txBox="1"/>
          <p:nvPr/>
        </p:nvSpPr>
        <p:spPr>
          <a:xfrm>
            <a:off x="179512" y="548680"/>
            <a:ext cx="8712968" cy="5632311"/>
          </a:xfrm>
          <a:prstGeom prst="rect">
            <a:avLst/>
          </a:prstGeom>
          <a:solidFill>
            <a:srgbClr val="FFFF66"/>
          </a:solidFill>
        </p:spPr>
        <p:txBody>
          <a:bodyPr wrap="square" rtlCol="0">
            <a:spAutoFit/>
          </a:bodyPr>
          <a:lstStyle/>
          <a:p>
            <a:pPr algn="ctr"/>
            <a:r>
              <a:rPr lang="it-IT" sz="4000" b="1" i="1" dirty="0" smtClean="0">
                <a:latin typeface="Times New Roman" pitchFamily="18" charset="0"/>
                <a:cs typeface="Times New Roman" pitchFamily="18" charset="0"/>
              </a:rPr>
              <a:t>Non avete un briciolo di sincerità. </a:t>
            </a:r>
            <a:r>
              <a:rPr lang="it-IT" sz="4000" b="1" dirty="0" smtClean="0">
                <a:latin typeface="Times New Roman" pitchFamily="18" charset="0"/>
                <a:cs typeface="Times New Roman" pitchFamily="18" charset="0"/>
              </a:rPr>
              <a:t>[…] Dite che precipitiamo le cose, che nuociamo alla causa dell’italianità? </a:t>
            </a:r>
            <a:endParaRPr lang="it-IT" sz="4000" b="1" dirty="0" smtClean="0">
              <a:latin typeface="Times New Roman" pitchFamily="18" charset="0"/>
              <a:cs typeface="Times New Roman" pitchFamily="18" charset="0"/>
            </a:endParaRPr>
          </a:p>
          <a:p>
            <a:pPr algn="ctr"/>
            <a:r>
              <a:rPr lang="it-IT" sz="4000" b="1" dirty="0" smtClean="0">
                <a:latin typeface="Times New Roman" pitchFamily="18" charset="0"/>
                <a:cs typeface="Times New Roman" pitchFamily="18" charset="0"/>
              </a:rPr>
              <a:t>Se </a:t>
            </a:r>
            <a:r>
              <a:rPr lang="it-IT" sz="4000" b="1" dirty="0" smtClean="0">
                <a:latin typeface="Times New Roman" pitchFamily="18" charset="0"/>
                <a:cs typeface="Times New Roman" pitchFamily="18" charset="0"/>
              </a:rPr>
              <a:t>è detto che questa abbia a soccombere, meglio cadere in piazza, la faccia al nemico con l’arma in pugno, che rannicchiati sotto il letto attendere che il turbine passi </a:t>
            </a:r>
            <a:r>
              <a:rPr lang="it-IT" sz="4000" b="1" i="1" dirty="0" smtClean="0">
                <a:latin typeface="Times New Roman" pitchFamily="18" charset="0"/>
                <a:cs typeface="Times New Roman" pitchFamily="18" charset="0"/>
              </a:rPr>
              <a:t>con tre attestati di diversa fede politica in tasca</a:t>
            </a:r>
            <a:r>
              <a:rPr lang="it-IT" sz="4000" b="1" dirty="0" smtClean="0">
                <a:latin typeface="Times New Roman" pitchFamily="18" charset="0"/>
                <a:cs typeface="Times New Roman" pitchFamily="18" charset="0"/>
              </a:rPr>
              <a:t>.</a:t>
            </a:r>
            <a:endParaRPr lang="it-IT" sz="4000" b="1" dirty="0">
              <a:latin typeface="Times New Roman" pitchFamily="18" charset="0"/>
              <a:cs typeface="Times New Roman" pitchFamily="18" charset="0"/>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pic>
        <p:nvPicPr>
          <p:cNvPr id="30722" name="Picture 4" descr="Giornali di Fiume nell'Ottocento"/>
          <p:cNvPicPr>
            <a:picLocks noChangeAspect="1" noChangeArrowheads="1"/>
          </p:cNvPicPr>
          <p:nvPr/>
        </p:nvPicPr>
        <p:blipFill>
          <a:blip r:embed="rId2" cstate="print"/>
          <a:srcRect/>
          <a:stretch>
            <a:fillRect/>
          </a:stretch>
        </p:blipFill>
        <p:spPr bwMode="auto">
          <a:xfrm>
            <a:off x="2051050" y="0"/>
            <a:ext cx="5184775" cy="6858000"/>
          </a:xfrm>
          <a:prstGeom prst="rect">
            <a:avLst/>
          </a:prstGeom>
          <a:noFill/>
          <a:ln w="9525">
            <a:noFill/>
            <a:miter lim="800000"/>
            <a:headEnd/>
            <a:tailEnd/>
          </a:ln>
        </p:spPr>
      </p:pic>
    </p:spTree>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1746" name="Segnaposto numero diapositiva 1"/>
          <p:cNvSpPr>
            <a:spLocks noGrp="1"/>
          </p:cNvSpPr>
          <p:nvPr>
            <p:ph type="sldNum" sz="quarter" idx="12"/>
          </p:nvPr>
        </p:nvSpPr>
        <p:spPr>
          <a:noFill/>
        </p:spPr>
        <p:txBody>
          <a:bodyPr/>
          <a:lstStyle/>
          <a:p>
            <a:fld id="{5DB2930C-6A83-49E4-8653-172C7304C47A}" type="slidenum">
              <a:rPr lang="it-IT" smtClean="0"/>
              <a:pPr/>
              <a:t>23</a:t>
            </a:fld>
            <a:endParaRPr lang="it-IT" smtClean="0"/>
          </a:p>
        </p:txBody>
      </p:sp>
      <p:sp>
        <p:nvSpPr>
          <p:cNvPr id="31747" name="CasellaDiTesto 2"/>
          <p:cNvSpPr txBox="1">
            <a:spLocks noChangeArrowheads="1"/>
          </p:cNvSpPr>
          <p:nvPr/>
        </p:nvSpPr>
        <p:spPr bwMode="auto">
          <a:xfrm>
            <a:off x="0" y="2357438"/>
            <a:ext cx="9144000" cy="1016000"/>
          </a:xfrm>
          <a:prstGeom prst="rect">
            <a:avLst/>
          </a:prstGeom>
          <a:noFill/>
          <a:ln w="9525">
            <a:noFill/>
            <a:miter lim="800000"/>
            <a:headEnd/>
            <a:tailEnd/>
          </a:ln>
        </p:spPr>
        <p:txBody>
          <a:bodyPr>
            <a:spAutoFit/>
          </a:bodyPr>
          <a:lstStyle/>
          <a:p>
            <a:pPr algn="ctr"/>
            <a:r>
              <a:rPr lang="it-IT" sz="6000" b="1" dirty="0" smtClean="0"/>
              <a:t> </a:t>
            </a:r>
            <a:endParaRPr lang="it-IT" sz="6000" b="1" dirty="0"/>
          </a:p>
        </p:txBody>
      </p:sp>
      <p:sp>
        <p:nvSpPr>
          <p:cNvPr id="1025" name="Rectangle 1"/>
          <p:cNvSpPr>
            <a:spLocks noChangeArrowheads="1"/>
          </p:cNvSpPr>
          <p:nvPr/>
        </p:nvSpPr>
        <p:spPr bwMode="auto">
          <a:xfrm>
            <a:off x="395536" y="709246"/>
            <a:ext cx="8496944"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ctr" defTabSz="914400" rtl="0" eaLnBrk="1" fontAlgn="base" latinLnBrk="0" hangingPunct="1">
              <a:lnSpc>
                <a:spcPct val="100000"/>
              </a:lnSpc>
              <a:spcBef>
                <a:spcPct val="0"/>
              </a:spcBef>
              <a:spcAft>
                <a:spcPct val="0"/>
              </a:spcAft>
              <a:buClrTx/>
              <a:buSzTx/>
              <a:tabLst/>
            </a:pPr>
            <a:r>
              <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3.</a:t>
            </a:r>
            <a:endPar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514350" marR="0" lvl="0" indent="-514350" algn="ctr" defTabSz="914400" rtl="0" eaLnBrk="1" fontAlgn="base" latinLnBrk="0" hangingPunct="1">
              <a:lnSpc>
                <a:spcPct val="100000"/>
              </a:lnSpc>
              <a:spcBef>
                <a:spcPct val="0"/>
              </a:spcBef>
              <a:spcAft>
                <a:spcPct val="0"/>
              </a:spcAft>
              <a:buClrTx/>
              <a:buSzTx/>
              <a:tabLst/>
            </a:pPr>
            <a:endPar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lvl="0" algn="ctr" eaLnBrk="0" hangingPunct="0"/>
            <a:r>
              <a:rPr lang="it-IT" sz="5400" b="1" dirty="0" smtClean="0">
                <a:latin typeface="Arial" pitchFamily="34" charset="0"/>
                <a:ea typeface="Calibri" pitchFamily="34" charset="0"/>
                <a:cs typeface="Times New Roman" pitchFamily="18" charset="0"/>
              </a:rPr>
              <a:t>L’autonomismo a Trieste e in Dalmazia </a:t>
            </a:r>
            <a:endParaRPr lang="it-IT" sz="5400" b="1" dirty="0" smtClean="0">
              <a:latin typeface="Arial" pitchFamily="34" charset="0"/>
              <a:ea typeface="Calibri" pitchFamily="34" charset="0"/>
              <a:cs typeface="Times New Roman" pitchFamily="18" charset="0"/>
            </a:endParaRPr>
          </a:p>
          <a:p>
            <a:pPr marL="514350" marR="0" lvl="0" indent="-514350" algn="l" defTabSz="914400" rtl="0" eaLnBrk="1" fontAlgn="base" latinLnBrk="0" hangingPunct="1">
              <a:lnSpc>
                <a:spcPct val="100000"/>
              </a:lnSpc>
              <a:spcBef>
                <a:spcPct val="0"/>
              </a:spcBef>
              <a:spcAft>
                <a:spcPct val="0"/>
              </a:spcAft>
              <a:buClrTx/>
              <a:buSzTx/>
              <a:tabLst/>
            </a:pPr>
            <a:endParaRPr kumimoji="0" lang="it-IT"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1746" name="Segnaposto numero diapositiva 1"/>
          <p:cNvSpPr>
            <a:spLocks noGrp="1"/>
          </p:cNvSpPr>
          <p:nvPr>
            <p:ph type="sldNum" sz="quarter" idx="12"/>
          </p:nvPr>
        </p:nvSpPr>
        <p:spPr>
          <a:noFill/>
        </p:spPr>
        <p:txBody>
          <a:bodyPr/>
          <a:lstStyle/>
          <a:p>
            <a:fld id="{5DB2930C-6A83-49E4-8653-172C7304C47A}" type="slidenum">
              <a:rPr lang="it-IT" smtClean="0"/>
              <a:pPr/>
              <a:t>24</a:t>
            </a:fld>
            <a:endParaRPr lang="it-IT" smtClean="0"/>
          </a:p>
        </p:txBody>
      </p:sp>
      <p:sp>
        <p:nvSpPr>
          <p:cNvPr id="31747" name="CasellaDiTesto 2"/>
          <p:cNvSpPr txBox="1">
            <a:spLocks noChangeArrowheads="1"/>
          </p:cNvSpPr>
          <p:nvPr/>
        </p:nvSpPr>
        <p:spPr bwMode="auto">
          <a:xfrm>
            <a:off x="0" y="2357438"/>
            <a:ext cx="9144000" cy="1016000"/>
          </a:xfrm>
          <a:prstGeom prst="rect">
            <a:avLst/>
          </a:prstGeom>
          <a:noFill/>
          <a:ln w="9525">
            <a:noFill/>
            <a:miter lim="800000"/>
            <a:headEnd/>
            <a:tailEnd/>
          </a:ln>
        </p:spPr>
        <p:txBody>
          <a:bodyPr>
            <a:spAutoFit/>
          </a:bodyPr>
          <a:lstStyle/>
          <a:p>
            <a:pPr algn="ctr"/>
            <a:r>
              <a:rPr lang="it-IT" sz="6000" b="1" dirty="0" smtClean="0"/>
              <a:t> </a:t>
            </a:r>
            <a:endParaRPr lang="it-IT" sz="6000" b="1" dirty="0"/>
          </a:p>
        </p:txBody>
      </p:sp>
      <p:sp>
        <p:nvSpPr>
          <p:cNvPr id="1025" name="Rectangle 1"/>
          <p:cNvSpPr>
            <a:spLocks noChangeArrowheads="1"/>
          </p:cNvSpPr>
          <p:nvPr/>
        </p:nvSpPr>
        <p:spPr bwMode="auto">
          <a:xfrm>
            <a:off x="395536" y="1124744"/>
            <a:ext cx="8496944" cy="30162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ctr" defTabSz="914400" rtl="0" eaLnBrk="1" fontAlgn="base" latinLnBrk="0" hangingPunct="1">
              <a:lnSpc>
                <a:spcPct val="100000"/>
              </a:lnSpc>
              <a:spcBef>
                <a:spcPct val="0"/>
              </a:spcBef>
              <a:spcAft>
                <a:spcPct val="0"/>
              </a:spcAft>
              <a:buClrTx/>
              <a:buSzTx/>
              <a:tabLst/>
            </a:pPr>
            <a:r>
              <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3.1.</a:t>
            </a:r>
            <a:endPar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514350" marR="0" lvl="0" indent="-514350" algn="ctr" defTabSz="914400" rtl="0" eaLnBrk="1" fontAlgn="base" latinLnBrk="0" hangingPunct="1">
              <a:lnSpc>
                <a:spcPct val="100000"/>
              </a:lnSpc>
              <a:spcBef>
                <a:spcPct val="0"/>
              </a:spcBef>
              <a:spcAft>
                <a:spcPct val="0"/>
              </a:spcAft>
              <a:buClrTx/>
              <a:buSzTx/>
              <a:tabLst/>
            </a:pPr>
            <a:endPar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lvl="0" algn="ctr" eaLnBrk="0" hangingPunct="0"/>
            <a:r>
              <a:rPr lang="it-IT" sz="5400" b="1" dirty="0" smtClean="0">
                <a:latin typeface="Arial" pitchFamily="34" charset="0"/>
                <a:ea typeface="Calibri" pitchFamily="34" charset="0"/>
                <a:cs typeface="Times New Roman" pitchFamily="18" charset="0"/>
              </a:rPr>
              <a:t>L’autonomismo a Trieste</a:t>
            </a:r>
            <a:endParaRPr lang="it-IT" sz="5400" b="1" dirty="0" smtClean="0">
              <a:latin typeface="Arial" pitchFamily="34" charset="0"/>
              <a:ea typeface="Calibri" pitchFamily="34" charset="0"/>
              <a:cs typeface="Times New Roman" pitchFamily="18" charset="0"/>
            </a:endParaRPr>
          </a:p>
          <a:p>
            <a:pPr marL="514350" marR="0" lvl="0" indent="-514350" algn="l" defTabSz="914400" rtl="0" eaLnBrk="1" fontAlgn="base" latinLnBrk="0" hangingPunct="1">
              <a:lnSpc>
                <a:spcPct val="100000"/>
              </a:lnSpc>
              <a:spcBef>
                <a:spcPct val="0"/>
              </a:spcBef>
              <a:spcAft>
                <a:spcPct val="0"/>
              </a:spcAft>
              <a:buClrTx/>
              <a:buSzTx/>
              <a:tabLst/>
            </a:pPr>
            <a:endParaRPr kumimoji="0" lang="it-IT"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egnaposto numero diapositiva 1"/>
          <p:cNvSpPr>
            <a:spLocks noGrp="1"/>
          </p:cNvSpPr>
          <p:nvPr>
            <p:ph type="sldNum" sz="quarter" idx="12"/>
          </p:nvPr>
        </p:nvSpPr>
        <p:spPr>
          <a:noFill/>
        </p:spPr>
        <p:txBody>
          <a:bodyPr/>
          <a:lstStyle/>
          <a:p>
            <a:fld id="{5DB2930C-6A83-49E4-8653-172C7304C47A}" type="slidenum">
              <a:rPr lang="it-IT" smtClean="0"/>
              <a:pPr/>
              <a:t>25</a:t>
            </a:fld>
            <a:endParaRPr lang="it-IT" smtClean="0"/>
          </a:p>
        </p:txBody>
      </p:sp>
      <p:sp>
        <p:nvSpPr>
          <p:cNvPr id="31747" name="CasellaDiTesto 2"/>
          <p:cNvSpPr txBox="1">
            <a:spLocks noChangeArrowheads="1"/>
          </p:cNvSpPr>
          <p:nvPr/>
        </p:nvSpPr>
        <p:spPr bwMode="auto">
          <a:xfrm>
            <a:off x="0" y="2357438"/>
            <a:ext cx="9144000" cy="1016000"/>
          </a:xfrm>
          <a:prstGeom prst="rect">
            <a:avLst/>
          </a:prstGeom>
          <a:noFill/>
          <a:ln w="9525">
            <a:noFill/>
            <a:miter lim="800000"/>
            <a:headEnd/>
            <a:tailEnd/>
          </a:ln>
        </p:spPr>
        <p:txBody>
          <a:bodyPr>
            <a:spAutoFit/>
          </a:bodyPr>
          <a:lstStyle/>
          <a:p>
            <a:pPr algn="ctr"/>
            <a:r>
              <a:rPr lang="it-IT" sz="6000" b="1" dirty="0" smtClean="0"/>
              <a:t> </a:t>
            </a:r>
            <a:endParaRPr lang="it-IT" sz="6000" b="1" dirty="0"/>
          </a:p>
        </p:txBody>
      </p:sp>
      <p:sp>
        <p:nvSpPr>
          <p:cNvPr id="1025" name="Rectangle 1"/>
          <p:cNvSpPr>
            <a:spLocks noChangeArrowheads="1"/>
          </p:cNvSpPr>
          <p:nvPr/>
        </p:nvSpPr>
        <p:spPr bwMode="auto">
          <a:xfrm>
            <a:off x="395536" y="1955740"/>
            <a:ext cx="8496944"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ctr" defTabSz="914400" rtl="0" eaLnBrk="1" fontAlgn="base" latinLnBrk="0" hangingPunct="1">
              <a:lnSpc>
                <a:spcPct val="100000"/>
              </a:lnSpc>
              <a:spcBef>
                <a:spcPct val="0"/>
              </a:spcBef>
              <a:spcAft>
                <a:spcPct val="0"/>
              </a:spcAft>
              <a:buClrTx/>
              <a:buSzTx/>
              <a:tabLst/>
            </a:pPr>
            <a:r>
              <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lang="it-IT" sz="5400" b="1" dirty="0" smtClean="0">
                <a:latin typeface="Arial" pitchFamily="34" charset="0"/>
                <a:ea typeface="Calibri" pitchFamily="34" charset="0"/>
                <a:cs typeface="Times New Roman" pitchFamily="18" charset="0"/>
              </a:rPr>
              <a:t> </a:t>
            </a:r>
            <a:endParaRPr lang="it-IT" sz="5400" b="1" dirty="0" smtClean="0">
              <a:latin typeface="Arial" pitchFamily="34" charset="0"/>
              <a:ea typeface="Calibri" pitchFamily="34" charset="0"/>
              <a:cs typeface="Times New Roman" pitchFamily="18" charset="0"/>
            </a:endParaRPr>
          </a:p>
          <a:p>
            <a:pPr marL="514350" marR="0" lvl="0" indent="-514350" algn="l" defTabSz="914400" rtl="0" eaLnBrk="1" fontAlgn="base" latinLnBrk="0" hangingPunct="1">
              <a:lnSpc>
                <a:spcPct val="100000"/>
              </a:lnSpc>
              <a:spcBef>
                <a:spcPct val="0"/>
              </a:spcBef>
              <a:spcAft>
                <a:spcPct val="0"/>
              </a:spcAft>
              <a:buClrTx/>
              <a:buSzTx/>
              <a:tabLst/>
            </a:pPr>
            <a:endParaRPr kumimoji="0" lang="it-IT"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CasellaDiTesto 6"/>
          <p:cNvSpPr txBox="1"/>
          <p:nvPr/>
        </p:nvSpPr>
        <p:spPr>
          <a:xfrm>
            <a:off x="251520" y="2564904"/>
            <a:ext cx="8676456" cy="3416320"/>
          </a:xfrm>
          <a:prstGeom prst="rect">
            <a:avLst/>
          </a:prstGeom>
          <a:solidFill>
            <a:schemeClr val="bg2">
              <a:lumMod val="40000"/>
              <a:lumOff val="60000"/>
            </a:schemeClr>
          </a:solidFill>
        </p:spPr>
        <p:txBody>
          <a:bodyPr wrap="square" rtlCol="0">
            <a:spAutoFit/>
          </a:bodyPr>
          <a:lstStyle/>
          <a:p>
            <a:pPr algn="ctr"/>
            <a:r>
              <a:rPr lang="it-IT" sz="3600" b="1" dirty="0" smtClean="0">
                <a:latin typeface="Times New Roman" pitchFamily="18" charset="0"/>
                <a:cs typeface="Times New Roman" pitchFamily="18" charset="0"/>
              </a:rPr>
              <a:t>[L]a </a:t>
            </a:r>
            <a:r>
              <a:rPr lang="it-IT" sz="3600" b="1" dirty="0" smtClean="0">
                <a:latin typeface="Times New Roman" pitchFamily="18" charset="0"/>
                <a:cs typeface="Times New Roman" pitchFamily="18" charset="0"/>
              </a:rPr>
              <a:t>tendenza di formare stati secondo il principio genetico (cioè nazionale) è pensiero dei tempi modernissimi </a:t>
            </a:r>
            <a:r>
              <a:rPr lang="it-IT" sz="3600" b="1" dirty="0" smtClean="0">
                <a:latin typeface="Times New Roman" pitchFamily="18" charset="0"/>
                <a:cs typeface="Times New Roman" pitchFamily="18" charset="0"/>
              </a:rPr>
              <a:t>che </a:t>
            </a:r>
            <a:r>
              <a:rPr lang="it-IT" sz="3600" b="1" dirty="0" smtClean="0">
                <a:latin typeface="Times New Roman" pitchFamily="18" charset="0"/>
                <a:cs typeface="Times New Roman" pitchFamily="18" charset="0"/>
              </a:rPr>
              <a:t>dovrà cedere di rimpetto all’esempio dei secoli; gli stati si composero sempre dietro </a:t>
            </a:r>
            <a:r>
              <a:rPr lang="it-IT" sz="3600" b="1" dirty="0" smtClean="0">
                <a:latin typeface="Times New Roman" pitchFamily="18" charset="0"/>
                <a:cs typeface="Times New Roman" pitchFamily="18" charset="0"/>
              </a:rPr>
              <a:t>convenienze. (</a:t>
            </a:r>
            <a:r>
              <a:rPr lang="it-IT" sz="3600" b="1" dirty="0" err="1" smtClean="0">
                <a:latin typeface="Times New Roman" pitchFamily="18" charset="0"/>
                <a:cs typeface="Times New Roman" pitchFamily="18" charset="0"/>
              </a:rPr>
              <a:t>Kandler</a:t>
            </a:r>
            <a:r>
              <a:rPr lang="it-IT" sz="3600" b="1" dirty="0" smtClean="0">
                <a:latin typeface="Times New Roman" pitchFamily="18" charset="0"/>
                <a:cs typeface="Times New Roman" pitchFamily="18" charset="0"/>
              </a:rPr>
              <a:t>)</a:t>
            </a:r>
            <a:endParaRPr lang="it-IT" sz="3600" b="1" dirty="0" smtClean="0">
              <a:latin typeface="Times New Roman" pitchFamily="18" charset="0"/>
              <a:cs typeface="Times New Roman" pitchFamily="18" charset="0"/>
            </a:endParaRPr>
          </a:p>
        </p:txBody>
      </p:sp>
      <p:sp>
        <p:nvSpPr>
          <p:cNvPr id="10" name="Rettangolo 9"/>
          <p:cNvSpPr/>
          <p:nvPr/>
        </p:nvSpPr>
        <p:spPr>
          <a:xfrm>
            <a:off x="323528" y="476672"/>
            <a:ext cx="8568952" cy="1754326"/>
          </a:xfrm>
          <a:prstGeom prst="rect">
            <a:avLst/>
          </a:prstGeom>
        </p:spPr>
        <p:txBody>
          <a:bodyPr wrap="square">
            <a:spAutoFit/>
          </a:bodyPr>
          <a:lstStyle/>
          <a:p>
            <a:r>
              <a:rPr lang="it-IT" sz="3600" b="1" dirty="0" smtClean="0">
                <a:solidFill>
                  <a:srgbClr val="FF0000"/>
                </a:solidFill>
              </a:rPr>
              <a:t>Domenico Rossetti</a:t>
            </a:r>
            <a:r>
              <a:rPr lang="it-IT" sz="3600" dirty="0" smtClean="0">
                <a:solidFill>
                  <a:srgbClr val="FF0000"/>
                </a:solidFill>
              </a:rPr>
              <a:t> (1774-1842</a:t>
            </a:r>
            <a:r>
              <a:rPr lang="it-IT" sz="3600" dirty="0" smtClean="0">
                <a:solidFill>
                  <a:srgbClr val="FF0000"/>
                </a:solidFill>
              </a:rPr>
              <a:t>)</a:t>
            </a:r>
          </a:p>
          <a:p>
            <a:r>
              <a:rPr lang="it-IT" sz="3600" dirty="0" smtClean="0">
                <a:solidFill>
                  <a:srgbClr val="FF0000"/>
                </a:solidFill>
              </a:rPr>
              <a:t>  </a:t>
            </a:r>
          </a:p>
          <a:p>
            <a:r>
              <a:rPr lang="it-IT" sz="3600" b="1" dirty="0" smtClean="0">
                <a:solidFill>
                  <a:srgbClr val="FF0000"/>
                </a:solidFill>
              </a:rPr>
              <a:t>Pietro </a:t>
            </a:r>
            <a:r>
              <a:rPr lang="it-IT" sz="3600" b="1" dirty="0" err="1" smtClean="0">
                <a:solidFill>
                  <a:srgbClr val="FF0000"/>
                </a:solidFill>
              </a:rPr>
              <a:t>Kandler</a:t>
            </a:r>
            <a:r>
              <a:rPr lang="it-IT" sz="3600" dirty="0" smtClean="0">
                <a:solidFill>
                  <a:srgbClr val="FF0000"/>
                </a:solidFill>
              </a:rPr>
              <a:t> (1804-1872). </a:t>
            </a:r>
            <a:endParaRPr lang="it-IT" sz="3600" dirty="0">
              <a:solidFill>
                <a:srgbClr val="FF0000"/>
              </a:solidFill>
            </a:endParaRPr>
          </a:p>
        </p:txBody>
      </p:sp>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1746" name="Segnaposto numero diapositiva 1"/>
          <p:cNvSpPr>
            <a:spLocks noGrp="1"/>
          </p:cNvSpPr>
          <p:nvPr>
            <p:ph type="sldNum" sz="quarter" idx="12"/>
          </p:nvPr>
        </p:nvSpPr>
        <p:spPr>
          <a:noFill/>
        </p:spPr>
        <p:txBody>
          <a:bodyPr/>
          <a:lstStyle/>
          <a:p>
            <a:fld id="{5DB2930C-6A83-49E4-8653-172C7304C47A}" type="slidenum">
              <a:rPr lang="it-IT" smtClean="0"/>
              <a:pPr/>
              <a:t>26</a:t>
            </a:fld>
            <a:endParaRPr lang="it-IT" smtClean="0"/>
          </a:p>
        </p:txBody>
      </p:sp>
      <p:sp>
        <p:nvSpPr>
          <p:cNvPr id="31747" name="CasellaDiTesto 2"/>
          <p:cNvSpPr txBox="1">
            <a:spLocks noChangeArrowheads="1"/>
          </p:cNvSpPr>
          <p:nvPr/>
        </p:nvSpPr>
        <p:spPr bwMode="auto">
          <a:xfrm>
            <a:off x="0" y="2357438"/>
            <a:ext cx="9144000" cy="1016000"/>
          </a:xfrm>
          <a:prstGeom prst="rect">
            <a:avLst/>
          </a:prstGeom>
          <a:noFill/>
          <a:ln w="9525">
            <a:noFill/>
            <a:miter lim="800000"/>
            <a:headEnd/>
            <a:tailEnd/>
          </a:ln>
        </p:spPr>
        <p:txBody>
          <a:bodyPr>
            <a:spAutoFit/>
          </a:bodyPr>
          <a:lstStyle/>
          <a:p>
            <a:pPr algn="ctr"/>
            <a:r>
              <a:rPr lang="it-IT" sz="6000" b="1" dirty="0" smtClean="0"/>
              <a:t> </a:t>
            </a:r>
            <a:endParaRPr lang="it-IT" sz="6000" b="1" dirty="0"/>
          </a:p>
        </p:txBody>
      </p:sp>
      <p:sp>
        <p:nvSpPr>
          <p:cNvPr id="1025" name="Rectangle 1"/>
          <p:cNvSpPr>
            <a:spLocks noChangeArrowheads="1"/>
          </p:cNvSpPr>
          <p:nvPr/>
        </p:nvSpPr>
        <p:spPr bwMode="auto">
          <a:xfrm>
            <a:off x="395536" y="293748"/>
            <a:ext cx="8496944" cy="46782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ctr" defTabSz="914400" rtl="0" eaLnBrk="1" fontAlgn="base" latinLnBrk="0" hangingPunct="1">
              <a:lnSpc>
                <a:spcPct val="100000"/>
              </a:lnSpc>
              <a:spcBef>
                <a:spcPct val="0"/>
              </a:spcBef>
              <a:spcAft>
                <a:spcPct val="0"/>
              </a:spcAft>
              <a:buClrTx/>
              <a:buSzTx/>
              <a:tabLst/>
            </a:pPr>
            <a:r>
              <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3.2.</a:t>
            </a:r>
          </a:p>
          <a:p>
            <a:pPr marL="514350" marR="0" lvl="0" indent="-514350" algn="ctr" defTabSz="914400" rtl="0" eaLnBrk="1" fontAlgn="base" latinLnBrk="0" hangingPunct="1">
              <a:lnSpc>
                <a:spcPct val="100000"/>
              </a:lnSpc>
              <a:spcBef>
                <a:spcPct val="0"/>
              </a:spcBef>
              <a:spcAft>
                <a:spcPct val="0"/>
              </a:spcAft>
              <a:buClrTx/>
              <a:buSzTx/>
              <a:tabLst/>
            </a:pPr>
            <a:endPar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514350" marR="0" lvl="0" indent="-514350" algn="ctr" defTabSz="914400" rtl="0" eaLnBrk="1" fontAlgn="base" latinLnBrk="0" hangingPunct="1">
              <a:lnSpc>
                <a:spcPct val="100000"/>
              </a:lnSpc>
              <a:spcBef>
                <a:spcPct val="0"/>
              </a:spcBef>
              <a:spcAft>
                <a:spcPct val="0"/>
              </a:spcAft>
              <a:buClrTx/>
              <a:buSzTx/>
              <a:tabLst/>
            </a:pPr>
            <a:endPar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lvl="0" algn="ctr" eaLnBrk="0" hangingPunct="0"/>
            <a:r>
              <a:rPr lang="it-IT" sz="5400" b="1" dirty="0" smtClean="0">
                <a:latin typeface="Arial" pitchFamily="34" charset="0"/>
                <a:ea typeface="Calibri" pitchFamily="34" charset="0"/>
                <a:cs typeface="Times New Roman" pitchFamily="18" charset="0"/>
              </a:rPr>
              <a:t>L’autonomismo in Dalmazia</a:t>
            </a:r>
            <a:endParaRPr lang="it-IT" sz="5400" b="1" dirty="0" smtClean="0">
              <a:latin typeface="Arial" pitchFamily="34" charset="0"/>
              <a:ea typeface="Calibri" pitchFamily="34" charset="0"/>
              <a:cs typeface="Times New Roman" pitchFamily="18" charset="0"/>
            </a:endParaRPr>
          </a:p>
          <a:p>
            <a:pPr marL="514350" marR="0" lvl="0" indent="-514350" algn="l" defTabSz="914400" rtl="0" eaLnBrk="1" fontAlgn="base" latinLnBrk="0" hangingPunct="1">
              <a:lnSpc>
                <a:spcPct val="100000"/>
              </a:lnSpc>
              <a:spcBef>
                <a:spcPct val="0"/>
              </a:spcBef>
              <a:spcAft>
                <a:spcPct val="0"/>
              </a:spcAft>
              <a:buClrTx/>
              <a:buSzTx/>
              <a:tabLst/>
            </a:pPr>
            <a:endParaRPr kumimoji="0" lang="it-IT"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egnaposto numero diapositiva 6"/>
          <p:cNvSpPr>
            <a:spLocks noGrp="1"/>
          </p:cNvSpPr>
          <p:nvPr>
            <p:ph type="sldNum" sz="quarter" idx="12"/>
          </p:nvPr>
        </p:nvSpPr>
        <p:spPr>
          <a:noFill/>
        </p:spPr>
        <p:txBody>
          <a:bodyPr/>
          <a:lstStyle/>
          <a:p>
            <a:fld id="{B7B2B918-5647-4164-9693-D139D33939DA}" type="slidenum">
              <a:rPr lang="it-IT" smtClean="0"/>
              <a:pPr/>
              <a:t>27</a:t>
            </a:fld>
            <a:endParaRPr lang="it-IT" smtClean="0"/>
          </a:p>
        </p:txBody>
      </p:sp>
      <p:sp>
        <p:nvSpPr>
          <p:cNvPr id="23555" name="CasellaDiTesto 5"/>
          <p:cNvSpPr txBox="1">
            <a:spLocks noChangeArrowheads="1"/>
          </p:cNvSpPr>
          <p:nvPr/>
        </p:nvSpPr>
        <p:spPr bwMode="auto">
          <a:xfrm>
            <a:off x="1357313" y="5500688"/>
            <a:ext cx="6929437" cy="892175"/>
          </a:xfrm>
          <a:prstGeom prst="rect">
            <a:avLst/>
          </a:prstGeom>
          <a:noFill/>
          <a:ln w="9525">
            <a:noFill/>
            <a:miter lim="800000"/>
            <a:headEnd/>
            <a:tailEnd/>
          </a:ln>
        </p:spPr>
        <p:txBody>
          <a:bodyPr>
            <a:spAutoFit/>
          </a:bodyPr>
          <a:lstStyle/>
          <a:p>
            <a:pPr algn="ctr"/>
            <a:r>
              <a:rPr lang="it-IT" sz="2800" b="1" dirty="0"/>
              <a:t>Nicolò </a:t>
            </a:r>
            <a:r>
              <a:rPr lang="it-IT" sz="2800" b="1" dirty="0" err="1"/>
              <a:t>Tommaseo</a:t>
            </a:r>
            <a:endParaRPr lang="it-IT" sz="2800" b="1" dirty="0"/>
          </a:p>
          <a:p>
            <a:pPr algn="ctr"/>
            <a:r>
              <a:rPr lang="it-IT" sz="2400" b="1" dirty="0"/>
              <a:t>  </a:t>
            </a:r>
            <a:r>
              <a:rPr lang="it-IT" sz="2400" b="1" dirty="0" err="1"/>
              <a:t>Sebenico</a:t>
            </a:r>
            <a:r>
              <a:rPr lang="it-IT" sz="2400" b="1" dirty="0"/>
              <a:t> 1802 – Firenze 1874</a:t>
            </a:r>
          </a:p>
        </p:txBody>
      </p:sp>
      <p:pic>
        <p:nvPicPr>
          <p:cNvPr id="23556" name="Immagine 6" descr="Tommaseo1.jpg"/>
          <p:cNvPicPr>
            <a:picLocks noChangeAspect="1"/>
          </p:cNvPicPr>
          <p:nvPr/>
        </p:nvPicPr>
        <p:blipFill>
          <a:blip r:embed="rId2" cstate="print"/>
          <a:srcRect/>
          <a:stretch>
            <a:fillRect/>
          </a:stretch>
        </p:blipFill>
        <p:spPr bwMode="auto">
          <a:xfrm>
            <a:off x="2571750" y="785813"/>
            <a:ext cx="4357688" cy="41433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28</a:t>
            </a:fld>
            <a:endParaRPr lang="it-IT"/>
          </a:p>
        </p:txBody>
      </p:sp>
      <p:sp>
        <p:nvSpPr>
          <p:cNvPr id="3" name="CasellaDiTesto 2"/>
          <p:cNvSpPr txBox="1"/>
          <p:nvPr/>
        </p:nvSpPr>
        <p:spPr>
          <a:xfrm>
            <a:off x="395536" y="692696"/>
            <a:ext cx="8136904" cy="5848335"/>
          </a:xfrm>
          <a:prstGeom prst="rect">
            <a:avLst/>
          </a:prstGeom>
          <a:noFill/>
        </p:spPr>
        <p:txBody>
          <a:bodyPr wrap="square" rtlCol="0">
            <a:spAutoFit/>
          </a:bodyPr>
          <a:lstStyle/>
          <a:p>
            <a:pPr algn="ctr"/>
            <a:r>
              <a:rPr lang="it-IT" sz="4000" b="1" dirty="0" smtClean="0">
                <a:latin typeface="Times New Roman" pitchFamily="18" charset="0"/>
                <a:cs typeface="Times New Roman" pitchFamily="18" charset="0"/>
              </a:rPr>
              <a:t>Né solo i </a:t>
            </a:r>
            <a:r>
              <a:rPr lang="it-IT" sz="4000" b="1" dirty="0" err="1" smtClean="0">
                <a:latin typeface="Times New Roman" pitchFamily="18" charset="0"/>
                <a:cs typeface="Times New Roman" pitchFamily="18" charset="0"/>
              </a:rPr>
              <a:t>sangui</a:t>
            </a:r>
            <a:r>
              <a:rPr lang="it-IT" sz="4000" b="1" dirty="0" smtClean="0">
                <a:latin typeface="Times New Roman" pitchFamily="18" charset="0"/>
                <a:cs typeface="Times New Roman" pitchFamily="18" charset="0"/>
              </a:rPr>
              <a:t> si sono commisti, e le glorie, i dolori, le utilità e le speranze compenetratesi; </a:t>
            </a:r>
            <a:endParaRPr lang="it-IT" sz="4000" b="1" dirty="0" smtClean="0">
              <a:latin typeface="Times New Roman" pitchFamily="18" charset="0"/>
              <a:cs typeface="Times New Roman" pitchFamily="18" charset="0"/>
            </a:endParaRPr>
          </a:p>
          <a:p>
            <a:pPr algn="ctr"/>
            <a:r>
              <a:rPr lang="it-IT" sz="4000" b="1" dirty="0" smtClean="0">
                <a:latin typeface="Times New Roman" pitchFamily="18" charset="0"/>
                <a:cs typeface="Times New Roman" pitchFamily="18" charset="0"/>
              </a:rPr>
              <a:t>ma </a:t>
            </a:r>
            <a:r>
              <a:rPr lang="it-IT" sz="4000" b="1" dirty="0" err="1" smtClean="0">
                <a:latin typeface="Times New Roman" pitchFamily="18" charset="0"/>
                <a:cs typeface="Times New Roman" pitchFamily="18" charset="0"/>
              </a:rPr>
              <a:t>scambiaronsi</a:t>
            </a:r>
            <a:r>
              <a:rPr lang="it-IT" sz="4000" b="1" dirty="0" smtClean="0">
                <a:latin typeface="Times New Roman" pitchFamily="18" charset="0"/>
                <a:cs typeface="Times New Roman" pitchFamily="18" charset="0"/>
              </a:rPr>
              <a:t> i nomi stessi. Famiglie italiane spente, vivono nelle slave, e alle slave lasciarono l’eredità delle memorie e degli averi; famiglie slave assunsero nomi italiani.</a:t>
            </a:r>
            <a:endParaRPr lang="it-IT" sz="4000" b="1" dirty="0">
              <a:latin typeface="Times New Roman" pitchFamily="18" charset="0"/>
              <a:cs typeface="Times New Roman" pitchFamily="18" charset="0"/>
            </a:endParaRP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29</a:t>
            </a:fld>
            <a:endParaRPr lang="it-IT"/>
          </a:p>
        </p:txBody>
      </p:sp>
      <p:sp>
        <p:nvSpPr>
          <p:cNvPr id="3" name="CasellaDiTesto 2"/>
          <p:cNvSpPr txBox="1"/>
          <p:nvPr/>
        </p:nvSpPr>
        <p:spPr>
          <a:xfrm>
            <a:off x="395536" y="692696"/>
            <a:ext cx="8136904" cy="5878532"/>
          </a:xfrm>
          <a:prstGeom prst="rect">
            <a:avLst/>
          </a:prstGeom>
          <a:noFill/>
        </p:spPr>
        <p:txBody>
          <a:bodyPr wrap="square" rtlCol="0">
            <a:spAutoFit/>
          </a:bodyPr>
          <a:lstStyle/>
          <a:p>
            <a:pPr algn="ctr"/>
            <a:r>
              <a:rPr lang="it-IT" sz="4000" b="1" dirty="0" smtClean="0">
                <a:solidFill>
                  <a:srgbClr val="C00000"/>
                </a:solidFill>
                <a:latin typeface="Times New Roman" pitchFamily="18" charset="0"/>
                <a:cs typeface="Times New Roman" pitchFamily="18" charset="0"/>
              </a:rPr>
              <a:t>NAZIONE DALMATA</a:t>
            </a:r>
          </a:p>
          <a:p>
            <a:pPr algn="ctr"/>
            <a:endParaRPr lang="it-IT" sz="4000" b="1" dirty="0" smtClean="0">
              <a:latin typeface="Times New Roman" pitchFamily="18" charset="0"/>
              <a:cs typeface="Times New Roman" pitchFamily="18" charset="0"/>
            </a:endParaRPr>
          </a:p>
          <a:p>
            <a:pPr algn="ctr"/>
            <a:r>
              <a:rPr lang="it-IT" sz="4000" b="1" dirty="0" smtClean="0">
                <a:latin typeface="Times New Roman" pitchFamily="18" charset="0"/>
                <a:cs typeface="Times New Roman" pitchFamily="18" charset="0"/>
              </a:rPr>
              <a:t>La Dalmazia è una </a:t>
            </a:r>
          </a:p>
          <a:p>
            <a:pPr algn="ctr"/>
            <a:endParaRPr lang="it-IT" sz="4000" b="1" dirty="0" smtClean="0">
              <a:latin typeface="Times New Roman" pitchFamily="18" charset="0"/>
              <a:cs typeface="Times New Roman" pitchFamily="18" charset="0"/>
            </a:endParaRPr>
          </a:p>
          <a:p>
            <a:pPr algn="ctr"/>
            <a:r>
              <a:rPr lang="it-IT" sz="4000" b="1" i="1" dirty="0" smtClean="0">
                <a:solidFill>
                  <a:srgbClr val="C00000"/>
                </a:solidFill>
                <a:latin typeface="Times New Roman" pitchFamily="18" charset="0"/>
                <a:cs typeface="Times New Roman" pitchFamily="18" charset="0"/>
              </a:rPr>
              <a:t>“</a:t>
            </a:r>
            <a:r>
              <a:rPr lang="it-IT" sz="4400" b="1" i="1" dirty="0" smtClean="0">
                <a:solidFill>
                  <a:srgbClr val="C00000"/>
                </a:solidFill>
                <a:latin typeface="Times New Roman" pitchFamily="18" charset="0"/>
                <a:cs typeface="Times New Roman" pitchFamily="18" charset="0"/>
              </a:rPr>
              <a:t>di quelle regioni che per loro posizioni e loro natura </a:t>
            </a:r>
            <a:endParaRPr lang="it-IT" sz="4400" b="1" i="1" dirty="0" smtClean="0">
              <a:solidFill>
                <a:srgbClr val="C00000"/>
              </a:solidFill>
              <a:latin typeface="Times New Roman" pitchFamily="18" charset="0"/>
              <a:cs typeface="Times New Roman" pitchFamily="18" charset="0"/>
            </a:endParaRPr>
          </a:p>
          <a:p>
            <a:pPr algn="ctr"/>
            <a:r>
              <a:rPr lang="it-IT" sz="4400" b="1" i="1" dirty="0" smtClean="0">
                <a:solidFill>
                  <a:srgbClr val="C00000"/>
                </a:solidFill>
                <a:latin typeface="Times New Roman" pitchFamily="18" charset="0"/>
                <a:cs typeface="Times New Roman" pitchFamily="18" charset="0"/>
              </a:rPr>
              <a:t>Iddio </a:t>
            </a:r>
            <a:r>
              <a:rPr lang="it-IT" sz="4400" b="1" i="1" dirty="0" smtClean="0">
                <a:solidFill>
                  <a:srgbClr val="C00000"/>
                </a:solidFill>
                <a:latin typeface="Times New Roman" pitchFamily="18" charset="0"/>
                <a:cs typeface="Times New Roman" pitchFamily="18" charset="0"/>
              </a:rPr>
              <a:t>ha voluto fare </a:t>
            </a:r>
            <a:endParaRPr lang="it-IT" sz="4400" b="1" i="1" dirty="0" smtClean="0">
              <a:solidFill>
                <a:srgbClr val="C00000"/>
              </a:solidFill>
              <a:latin typeface="Times New Roman" pitchFamily="18" charset="0"/>
              <a:cs typeface="Times New Roman" pitchFamily="18" charset="0"/>
            </a:endParaRPr>
          </a:p>
          <a:p>
            <a:pPr algn="ctr"/>
            <a:r>
              <a:rPr lang="it-IT" sz="4400" b="1" i="1" dirty="0" smtClean="0">
                <a:solidFill>
                  <a:srgbClr val="C00000"/>
                </a:solidFill>
                <a:latin typeface="Times New Roman" pitchFamily="18" charset="0"/>
                <a:cs typeface="Times New Roman" pitchFamily="18" charset="0"/>
              </a:rPr>
              <a:t>intermediarie </a:t>
            </a:r>
            <a:r>
              <a:rPr lang="it-IT" sz="4400" b="1" i="1" dirty="0" smtClean="0">
                <a:solidFill>
                  <a:srgbClr val="C00000"/>
                </a:solidFill>
                <a:latin typeface="Times New Roman" pitchFamily="18" charset="0"/>
                <a:cs typeface="Times New Roman" pitchFamily="18" charset="0"/>
              </a:rPr>
              <a:t>fra popoli diversi”. </a:t>
            </a:r>
          </a:p>
          <a:p>
            <a:pPr algn="ctr"/>
            <a:endParaRPr lang="it-IT" sz="4000" b="1" dirty="0">
              <a:latin typeface="Times New Roman" pitchFamily="18" charset="0"/>
              <a:cs typeface="Times New Roman" pitchFamily="18" charset="0"/>
            </a:endParaRPr>
          </a:p>
        </p:txBody>
      </p:sp>
    </p:spTree>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1746" name="Segnaposto numero diapositiva 1"/>
          <p:cNvSpPr>
            <a:spLocks noGrp="1"/>
          </p:cNvSpPr>
          <p:nvPr>
            <p:ph type="sldNum" sz="quarter" idx="12"/>
          </p:nvPr>
        </p:nvSpPr>
        <p:spPr>
          <a:noFill/>
        </p:spPr>
        <p:txBody>
          <a:bodyPr/>
          <a:lstStyle/>
          <a:p>
            <a:fld id="{5DB2930C-6A83-49E4-8653-172C7304C47A}" type="slidenum">
              <a:rPr lang="it-IT" smtClean="0"/>
              <a:pPr/>
              <a:t>3</a:t>
            </a:fld>
            <a:endParaRPr lang="it-IT" smtClean="0"/>
          </a:p>
        </p:txBody>
      </p:sp>
      <p:sp>
        <p:nvSpPr>
          <p:cNvPr id="31747" name="CasellaDiTesto 2"/>
          <p:cNvSpPr txBox="1">
            <a:spLocks noChangeArrowheads="1"/>
          </p:cNvSpPr>
          <p:nvPr/>
        </p:nvSpPr>
        <p:spPr bwMode="auto">
          <a:xfrm>
            <a:off x="0" y="2357438"/>
            <a:ext cx="9144000" cy="1016000"/>
          </a:xfrm>
          <a:prstGeom prst="rect">
            <a:avLst/>
          </a:prstGeom>
          <a:noFill/>
          <a:ln w="9525">
            <a:noFill/>
            <a:miter lim="800000"/>
            <a:headEnd/>
            <a:tailEnd/>
          </a:ln>
        </p:spPr>
        <p:txBody>
          <a:bodyPr>
            <a:spAutoFit/>
          </a:bodyPr>
          <a:lstStyle/>
          <a:p>
            <a:pPr algn="ctr"/>
            <a:r>
              <a:rPr lang="it-IT" sz="6000" b="1" dirty="0" smtClean="0"/>
              <a:t> </a:t>
            </a:r>
            <a:endParaRPr lang="it-IT" sz="6000" b="1" dirty="0"/>
          </a:p>
        </p:txBody>
      </p:sp>
      <p:sp>
        <p:nvSpPr>
          <p:cNvPr id="1025" name="Rectangle 1"/>
          <p:cNvSpPr>
            <a:spLocks noChangeArrowheads="1"/>
          </p:cNvSpPr>
          <p:nvPr/>
        </p:nvSpPr>
        <p:spPr bwMode="auto">
          <a:xfrm>
            <a:off x="539552" y="404664"/>
            <a:ext cx="792088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ctr" defTabSz="914400" rtl="0" eaLnBrk="1" fontAlgn="base" latinLnBrk="0" hangingPunct="1">
              <a:lnSpc>
                <a:spcPct val="100000"/>
              </a:lnSpc>
              <a:spcBef>
                <a:spcPct val="0"/>
              </a:spcBef>
              <a:spcAft>
                <a:spcPct val="0"/>
              </a:spcAft>
              <a:buClrTx/>
              <a:buSzTx/>
              <a:tabLst/>
            </a:pPr>
            <a:r>
              <a:rPr kumimoji="0" lang="it-IT" sz="60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1.</a:t>
            </a:r>
          </a:p>
          <a:p>
            <a:pPr marL="514350" marR="0" lvl="0" indent="-514350" algn="ctr" defTabSz="914400" rtl="0" eaLnBrk="1" fontAlgn="base" latinLnBrk="0" hangingPunct="1">
              <a:lnSpc>
                <a:spcPct val="100000"/>
              </a:lnSpc>
              <a:spcBef>
                <a:spcPct val="0"/>
              </a:spcBef>
              <a:spcAft>
                <a:spcPct val="0"/>
              </a:spcAft>
              <a:buClrTx/>
              <a:buSzTx/>
              <a:tabLst/>
            </a:pPr>
            <a:r>
              <a:rPr kumimoji="0" lang="it-IT" sz="60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p>
          <a:p>
            <a:pPr marL="514350" marR="0" lvl="0" indent="-514350" algn="ctr" defTabSz="914400" rtl="0" eaLnBrk="1" fontAlgn="base" latinLnBrk="0" hangingPunct="1">
              <a:lnSpc>
                <a:spcPct val="100000"/>
              </a:lnSpc>
              <a:spcBef>
                <a:spcPct val="0"/>
              </a:spcBef>
              <a:spcAft>
                <a:spcPct val="0"/>
              </a:spcAft>
              <a:buClrTx/>
              <a:buSzTx/>
              <a:tabLst/>
            </a:pPr>
            <a:r>
              <a:rPr kumimoji="0" lang="it-IT" sz="6000" b="1" i="1"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Kulturnation</a:t>
            </a:r>
            <a:r>
              <a:rPr kumimoji="0" lang="it-IT" sz="6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p>
          <a:p>
            <a:pPr marL="514350" marR="0" lvl="0" indent="-514350" algn="ctr" defTabSz="914400" rtl="0" eaLnBrk="1" fontAlgn="base" latinLnBrk="0" hangingPunct="1">
              <a:lnSpc>
                <a:spcPct val="100000"/>
              </a:lnSpc>
              <a:spcBef>
                <a:spcPct val="0"/>
              </a:spcBef>
              <a:spcAft>
                <a:spcPct val="0"/>
              </a:spcAft>
              <a:buClrTx/>
              <a:buSzTx/>
              <a:tabLst/>
            </a:pPr>
            <a:r>
              <a:rPr kumimoji="0" lang="it-IT" sz="6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e </a:t>
            </a:r>
          </a:p>
          <a:p>
            <a:pPr marL="514350" marR="0" lvl="0" indent="-514350" algn="ctr" defTabSz="914400" rtl="0" eaLnBrk="1" fontAlgn="base" latinLnBrk="0" hangingPunct="1">
              <a:lnSpc>
                <a:spcPct val="100000"/>
              </a:lnSpc>
              <a:spcBef>
                <a:spcPct val="0"/>
              </a:spcBef>
              <a:spcAft>
                <a:spcPct val="0"/>
              </a:spcAft>
              <a:buClrTx/>
              <a:buSzTx/>
              <a:tabLst/>
            </a:pPr>
            <a:r>
              <a:rPr kumimoji="0" lang="it-IT" sz="6000" b="1" i="1" u="none" strike="noStrike" cap="none" normalizeH="0" baseline="0" dirty="0" err="1" smtClean="0">
                <a:ln>
                  <a:noFill/>
                </a:ln>
                <a:solidFill>
                  <a:schemeClr val="tx1"/>
                </a:solidFill>
                <a:effectLst/>
                <a:latin typeface="Arial" pitchFamily="34" charset="0"/>
                <a:ea typeface="Calibri" pitchFamily="34" charset="0"/>
                <a:cs typeface="Times New Roman" pitchFamily="18" charset="0"/>
              </a:rPr>
              <a:t>Staatsnation</a:t>
            </a:r>
            <a:r>
              <a:rPr kumimoji="0" lang="it-IT" sz="60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p>
          <a:p>
            <a:pPr marL="514350" marR="0" lvl="0" indent="-514350" algn="l" defTabSz="914400" rtl="0" eaLnBrk="1" fontAlgn="base" latinLnBrk="0" hangingPunct="1">
              <a:lnSpc>
                <a:spcPct val="100000"/>
              </a:lnSpc>
              <a:spcBef>
                <a:spcPct val="0"/>
              </a:spcBef>
              <a:spcAft>
                <a:spcPct val="0"/>
              </a:spcAft>
              <a:buClrTx/>
              <a:buSzTx/>
              <a:tabLst/>
            </a:pPr>
            <a:endParaRPr kumimoji="0" lang="it-IT"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30</a:t>
            </a:fld>
            <a:endParaRPr lang="it-IT"/>
          </a:p>
        </p:txBody>
      </p:sp>
      <p:sp>
        <p:nvSpPr>
          <p:cNvPr id="3" name="CasellaDiTesto 2"/>
          <p:cNvSpPr txBox="1"/>
          <p:nvPr/>
        </p:nvSpPr>
        <p:spPr>
          <a:xfrm>
            <a:off x="395536" y="1052736"/>
            <a:ext cx="8136904" cy="4401205"/>
          </a:xfrm>
          <a:prstGeom prst="rect">
            <a:avLst/>
          </a:prstGeom>
          <a:solidFill>
            <a:schemeClr val="bg2">
              <a:lumMod val="40000"/>
              <a:lumOff val="60000"/>
            </a:schemeClr>
          </a:solidFill>
        </p:spPr>
        <p:txBody>
          <a:bodyPr wrap="square" rtlCol="0">
            <a:spAutoFit/>
          </a:bodyPr>
          <a:lstStyle/>
          <a:p>
            <a:pPr algn="ctr"/>
            <a:r>
              <a:rPr lang="it-IT" sz="4000" b="1" dirty="0" smtClean="0">
                <a:latin typeface="Times New Roman" pitchFamily="18" charset="0"/>
                <a:cs typeface="Times New Roman" pitchFamily="18" charset="0"/>
              </a:rPr>
              <a:t>La varietà ci aiuta a sentire l’unità, come la melodia di più </a:t>
            </a:r>
            <a:r>
              <a:rPr lang="it-IT" sz="4000" b="1" dirty="0" err="1" smtClean="0">
                <a:latin typeface="Times New Roman" pitchFamily="18" charset="0"/>
                <a:cs typeface="Times New Roman" pitchFamily="18" charset="0"/>
              </a:rPr>
              <a:t>cetere</a:t>
            </a:r>
            <a:r>
              <a:rPr lang="it-IT" sz="4000" b="1" dirty="0" smtClean="0">
                <a:latin typeface="Times New Roman" pitchFamily="18" charset="0"/>
                <a:cs typeface="Times New Roman" pitchFamily="18" charset="0"/>
              </a:rPr>
              <a:t> fa più compiuto e più schietto concento. </a:t>
            </a:r>
            <a:endParaRPr lang="it-IT" sz="4000" b="1" dirty="0" smtClean="0">
              <a:latin typeface="Times New Roman" pitchFamily="18" charset="0"/>
              <a:cs typeface="Times New Roman" pitchFamily="18" charset="0"/>
            </a:endParaRPr>
          </a:p>
          <a:p>
            <a:pPr algn="ctr"/>
            <a:r>
              <a:rPr lang="it-IT" sz="4000" b="1" dirty="0" smtClean="0">
                <a:latin typeface="Times New Roman" pitchFamily="18" charset="0"/>
                <a:cs typeface="Times New Roman" pitchFamily="18" charset="0"/>
              </a:rPr>
              <a:t>Le </a:t>
            </a:r>
            <a:r>
              <a:rPr lang="it-IT" sz="4000" b="1" dirty="0" smtClean="0">
                <a:latin typeface="Times New Roman" pitchFamily="18" charset="0"/>
                <a:cs typeface="Times New Roman" pitchFamily="18" charset="0"/>
              </a:rPr>
              <a:t>lingue umane son lire che insieme suonano e mandano al cielo la voce dei popoli desideranti alla patria sovrana. </a:t>
            </a:r>
            <a:endParaRPr lang="it-IT" sz="4000" b="1" dirty="0">
              <a:latin typeface="Times New Roman" pitchFamily="18" charset="0"/>
              <a:cs typeface="Times New Roman" pitchFamily="18" charset="0"/>
            </a:endParaRP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31</a:t>
            </a:fld>
            <a:endParaRPr lang="it-IT"/>
          </a:p>
        </p:txBody>
      </p:sp>
      <p:sp>
        <p:nvSpPr>
          <p:cNvPr id="3" name="CasellaDiTesto 2"/>
          <p:cNvSpPr txBox="1"/>
          <p:nvPr/>
        </p:nvSpPr>
        <p:spPr>
          <a:xfrm>
            <a:off x="179512" y="332656"/>
            <a:ext cx="8640960" cy="6247864"/>
          </a:xfrm>
          <a:prstGeom prst="rect">
            <a:avLst/>
          </a:prstGeom>
          <a:solidFill>
            <a:schemeClr val="bg2">
              <a:lumMod val="40000"/>
              <a:lumOff val="60000"/>
            </a:schemeClr>
          </a:solidFill>
        </p:spPr>
        <p:txBody>
          <a:bodyPr wrap="square" rtlCol="0">
            <a:spAutoFit/>
          </a:bodyPr>
          <a:lstStyle/>
          <a:p>
            <a:pPr algn="ctr"/>
            <a:r>
              <a:rPr lang="it-IT" sz="4000" b="1" dirty="0" smtClean="0"/>
              <a:t>In ciascun popolo è qualcosa di buono da riguardare con riverenza; ma in ogni bontà son due parti: l’incomunicabile, e la diffusibile fuori. Giova la prima contemplare, e l’altra </a:t>
            </a:r>
            <a:r>
              <a:rPr lang="it-IT" sz="4000" b="1" dirty="0" smtClean="0"/>
              <a:t>adoperare. […] [Q]</a:t>
            </a:r>
            <a:r>
              <a:rPr lang="it-IT" sz="4000" b="1" dirty="0" err="1" smtClean="0"/>
              <a:t>uando</a:t>
            </a:r>
            <a:r>
              <a:rPr lang="it-IT" sz="4000" b="1" dirty="0" smtClean="0"/>
              <a:t> </a:t>
            </a:r>
            <a:r>
              <a:rPr lang="it-IT" sz="4000" b="1" dirty="0" smtClean="0"/>
              <a:t>le idee, le lingue de’ popoli s’avvicinano e mescono, può dalla mistione uscire più varia e più profonda </a:t>
            </a:r>
            <a:r>
              <a:rPr lang="it-IT" sz="4000" b="1" dirty="0" smtClean="0"/>
              <a:t>armonia.</a:t>
            </a:r>
            <a:endParaRPr lang="it-IT" sz="4000" b="1" dirty="0">
              <a:latin typeface="Times New Roman" pitchFamily="18" charset="0"/>
              <a:cs typeface="Times New Roman" pitchFamily="18" charset="0"/>
            </a:endParaRPr>
          </a:p>
        </p:txBody>
      </p:sp>
    </p:spTree>
  </p:cSld>
  <p:clrMapOvr>
    <a:masterClrMapping/>
  </p:clrMapOvr>
  <p:transition spd="med">
    <p:wipe dir="r"/>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1746" name="Segnaposto numero diapositiva 1"/>
          <p:cNvSpPr>
            <a:spLocks noGrp="1"/>
          </p:cNvSpPr>
          <p:nvPr>
            <p:ph type="sldNum" sz="quarter" idx="12"/>
          </p:nvPr>
        </p:nvSpPr>
        <p:spPr>
          <a:noFill/>
        </p:spPr>
        <p:txBody>
          <a:bodyPr/>
          <a:lstStyle/>
          <a:p>
            <a:fld id="{5DB2930C-6A83-49E4-8653-172C7304C47A}" type="slidenum">
              <a:rPr lang="it-IT" smtClean="0"/>
              <a:pPr/>
              <a:t>32</a:t>
            </a:fld>
            <a:endParaRPr lang="it-IT" smtClean="0"/>
          </a:p>
        </p:txBody>
      </p:sp>
      <p:sp>
        <p:nvSpPr>
          <p:cNvPr id="31747" name="CasellaDiTesto 2"/>
          <p:cNvSpPr txBox="1">
            <a:spLocks noChangeArrowheads="1"/>
          </p:cNvSpPr>
          <p:nvPr/>
        </p:nvSpPr>
        <p:spPr bwMode="auto">
          <a:xfrm>
            <a:off x="0" y="2357438"/>
            <a:ext cx="9144000" cy="1016000"/>
          </a:xfrm>
          <a:prstGeom prst="rect">
            <a:avLst/>
          </a:prstGeom>
          <a:noFill/>
          <a:ln w="9525">
            <a:noFill/>
            <a:miter lim="800000"/>
            <a:headEnd/>
            <a:tailEnd/>
          </a:ln>
        </p:spPr>
        <p:txBody>
          <a:bodyPr>
            <a:spAutoFit/>
          </a:bodyPr>
          <a:lstStyle/>
          <a:p>
            <a:pPr algn="ctr"/>
            <a:r>
              <a:rPr lang="it-IT" sz="6000" b="1" dirty="0" smtClean="0"/>
              <a:t> </a:t>
            </a:r>
            <a:endParaRPr lang="it-IT" sz="6000" b="1" dirty="0"/>
          </a:p>
        </p:txBody>
      </p:sp>
      <p:sp>
        <p:nvSpPr>
          <p:cNvPr id="1025" name="Rectangle 1"/>
          <p:cNvSpPr>
            <a:spLocks noChangeArrowheads="1"/>
          </p:cNvSpPr>
          <p:nvPr/>
        </p:nvSpPr>
        <p:spPr bwMode="auto">
          <a:xfrm>
            <a:off x="395536" y="404664"/>
            <a:ext cx="8496944" cy="56611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ctr" defTabSz="914400" rtl="0" eaLnBrk="1" fontAlgn="base" latinLnBrk="0" hangingPunct="1">
              <a:lnSpc>
                <a:spcPct val="100000"/>
              </a:lnSpc>
              <a:spcBef>
                <a:spcPct val="0"/>
              </a:spcBef>
              <a:spcAft>
                <a:spcPct val="0"/>
              </a:spcAft>
              <a:buClrTx/>
              <a:buSzTx/>
              <a:tabLst/>
            </a:pPr>
            <a:r>
              <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4.</a:t>
            </a:r>
          </a:p>
          <a:p>
            <a:pPr marL="514350" marR="0" lvl="0" indent="-514350" algn="ctr" defTabSz="914400" rtl="0" eaLnBrk="1" fontAlgn="base" latinLnBrk="0" hangingPunct="1">
              <a:lnSpc>
                <a:spcPct val="100000"/>
              </a:lnSpc>
              <a:spcBef>
                <a:spcPct val="0"/>
              </a:spcBef>
              <a:spcAft>
                <a:spcPct val="0"/>
              </a:spcAft>
              <a:buClrTx/>
              <a:buSzTx/>
              <a:tabLst/>
            </a:pPr>
            <a:endPar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lvl="0" algn="ctr" eaLnBrk="0" hangingPunct="0"/>
            <a:r>
              <a:rPr lang="it-IT" sz="5400" b="1" dirty="0" smtClean="0">
                <a:latin typeface="Arial" pitchFamily="34" charset="0"/>
                <a:ea typeface="Calibri" pitchFamily="34" charset="0"/>
                <a:cs typeface="Times New Roman" pitchFamily="18" charset="0"/>
              </a:rPr>
              <a:t>Dalla dissoluzione dell’Impero </a:t>
            </a:r>
          </a:p>
          <a:p>
            <a:pPr lvl="0" algn="ctr" eaLnBrk="0" hangingPunct="0"/>
            <a:r>
              <a:rPr lang="it-IT" sz="5400" b="1" dirty="0" smtClean="0">
                <a:latin typeface="Arial" pitchFamily="34" charset="0"/>
                <a:ea typeface="Calibri" pitchFamily="34" charset="0"/>
                <a:cs typeface="Times New Roman" pitchFamily="18" charset="0"/>
              </a:rPr>
              <a:t>allo Stato Libero di Fiume</a:t>
            </a:r>
            <a:endParaRPr lang="it-IT" sz="5400" b="1" dirty="0" smtClean="0">
              <a:latin typeface="Arial" pitchFamily="34" charset="0"/>
              <a:ea typeface="Calibri" pitchFamily="34" charset="0"/>
              <a:cs typeface="Times New Roman" pitchFamily="18" charset="0"/>
            </a:endParaRPr>
          </a:p>
          <a:p>
            <a:pPr marL="514350" marR="0" lvl="0" indent="-514350" algn="l" defTabSz="914400" rtl="0" eaLnBrk="1" fontAlgn="base" latinLnBrk="0" hangingPunct="1">
              <a:lnSpc>
                <a:spcPct val="100000"/>
              </a:lnSpc>
              <a:spcBef>
                <a:spcPct val="0"/>
              </a:spcBef>
              <a:spcAft>
                <a:spcPct val="0"/>
              </a:spcAft>
              <a:buClrTx/>
              <a:buSzTx/>
              <a:tabLst/>
            </a:pPr>
            <a:endParaRPr kumimoji="0" lang="it-IT"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33</a:t>
            </a:fld>
            <a:endParaRPr lang="it-IT"/>
          </a:p>
        </p:txBody>
      </p:sp>
      <p:pic>
        <p:nvPicPr>
          <p:cNvPr id="54274" name="Picture 2" descr="C:\Users\User\Desktop\Pictures\B Fiume - Storia per immagini\21 a Riccardo Zanella.jpg"/>
          <p:cNvPicPr>
            <a:picLocks noChangeAspect="1" noChangeArrowheads="1"/>
          </p:cNvPicPr>
          <p:nvPr/>
        </p:nvPicPr>
        <p:blipFill>
          <a:blip r:embed="rId2" cstate="print"/>
          <a:srcRect/>
          <a:stretch>
            <a:fillRect/>
          </a:stretch>
        </p:blipFill>
        <p:spPr bwMode="auto">
          <a:xfrm>
            <a:off x="3131840" y="1988840"/>
            <a:ext cx="2889250" cy="4364037"/>
          </a:xfrm>
          <a:prstGeom prst="rect">
            <a:avLst/>
          </a:prstGeom>
          <a:noFill/>
        </p:spPr>
      </p:pic>
      <p:sp>
        <p:nvSpPr>
          <p:cNvPr id="4" name="CasellaDiTesto 3"/>
          <p:cNvSpPr txBox="1"/>
          <p:nvPr/>
        </p:nvSpPr>
        <p:spPr>
          <a:xfrm>
            <a:off x="251520" y="476672"/>
            <a:ext cx="8892480" cy="1200329"/>
          </a:xfrm>
          <a:prstGeom prst="rect">
            <a:avLst/>
          </a:prstGeom>
          <a:noFill/>
        </p:spPr>
        <p:txBody>
          <a:bodyPr wrap="square" rtlCol="0">
            <a:spAutoFit/>
          </a:bodyPr>
          <a:lstStyle/>
          <a:p>
            <a:pPr algn="ctr"/>
            <a:r>
              <a:rPr lang="it-IT" sz="3600" b="1" dirty="0" smtClean="0"/>
              <a:t>Riccardo Zanella</a:t>
            </a:r>
          </a:p>
          <a:p>
            <a:pPr algn="ctr"/>
            <a:r>
              <a:rPr lang="it-IT" sz="3600" b="1" dirty="0" smtClean="0"/>
              <a:t>Fiume 1875 – Roma 1959 </a:t>
            </a:r>
            <a:endParaRPr lang="it-IT" sz="3600" b="1" dirty="0"/>
          </a:p>
        </p:txBody>
      </p:sp>
    </p:spTree>
  </p:cSld>
  <p:clrMapOvr>
    <a:masterClrMapping/>
  </p:clrMapOvr>
  <p:transition spd="med">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88640"/>
            <a:ext cx="8229600" cy="648072"/>
          </a:xfrm>
        </p:spPr>
        <p:txBody>
          <a:bodyPr/>
          <a:lstStyle/>
          <a:p>
            <a:r>
              <a:rPr lang="it-IT" sz="2400" b="1" dirty="0" smtClean="0"/>
              <a:t>Riccardo Zanella, 25 luglio 1907 </a:t>
            </a:r>
            <a:endParaRPr lang="it-IT" sz="2400" b="1" dirty="0"/>
          </a:p>
        </p:txBody>
      </p:sp>
      <p:sp>
        <p:nvSpPr>
          <p:cNvPr id="3" name="Segnaposto contenuto 2"/>
          <p:cNvSpPr>
            <a:spLocks noGrp="1"/>
          </p:cNvSpPr>
          <p:nvPr>
            <p:ph idx="1"/>
          </p:nvPr>
        </p:nvSpPr>
        <p:spPr>
          <a:xfrm>
            <a:off x="251520" y="908720"/>
            <a:ext cx="8640960" cy="5661248"/>
          </a:xfrm>
          <a:solidFill>
            <a:schemeClr val="bg2">
              <a:lumMod val="40000"/>
              <a:lumOff val="60000"/>
            </a:schemeClr>
          </a:solidFill>
        </p:spPr>
        <p:txBody>
          <a:bodyPr/>
          <a:lstStyle/>
          <a:p>
            <a:pPr algn="ctr">
              <a:buNone/>
            </a:pPr>
            <a:r>
              <a:rPr lang="it-IT" sz="3600" b="1" dirty="0" smtClean="0">
                <a:latin typeface="Times New Roman" pitchFamily="18" charset="0"/>
                <a:cs typeface="Times New Roman" pitchFamily="18" charset="0"/>
              </a:rPr>
              <a:t>[L]’irredentismo è comune a tutti noi, però soltanto come aspirazione astratta, come un invincibile sentimento nostalgico che ci ricorda ad ogni istante la gran patria comune</a:t>
            </a:r>
            <a:r>
              <a:rPr lang="it-IT" sz="3600" b="1" dirty="0" smtClean="0">
                <a:latin typeface="Times New Roman" pitchFamily="18" charset="0"/>
                <a:cs typeface="Times New Roman" pitchFamily="18" charset="0"/>
              </a:rPr>
              <a:t>. Ma </a:t>
            </a:r>
            <a:r>
              <a:rPr lang="it-IT" sz="3600" b="1" dirty="0" smtClean="0">
                <a:latin typeface="Times New Roman" pitchFamily="18" charset="0"/>
                <a:cs typeface="Times New Roman" pitchFamily="18" charset="0"/>
              </a:rPr>
              <a:t>questo è il […] sogno […]. Gli irredentisti invece – un esiguo manipolo di giovani ardenti ed entusiasti – non sarebbero magari alieni dal passare dai sogni all’azione. </a:t>
            </a:r>
            <a:r>
              <a:rPr lang="it-IT" sz="3600" b="1" dirty="0" smtClean="0">
                <a:latin typeface="Times New Roman" pitchFamily="18" charset="0"/>
                <a:cs typeface="Times New Roman" pitchFamily="18" charset="0"/>
              </a:rPr>
              <a:t>Ed ecco </a:t>
            </a:r>
            <a:r>
              <a:rPr lang="it-IT" sz="3600" b="1" dirty="0" smtClean="0">
                <a:latin typeface="Times New Roman" pitchFamily="18" charset="0"/>
                <a:cs typeface="Times New Roman" pitchFamily="18" charset="0"/>
              </a:rPr>
              <a:t>il pericolo, peggio ancora la pazzia. </a:t>
            </a:r>
          </a:p>
          <a:p>
            <a:endParaRPr lang="it-IT" dirty="0"/>
          </a:p>
        </p:txBody>
      </p:sp>
      <p:sp>
        <p:nvSpPr>
          <p:cNvPr id="4" name="Segnaposto numero diapositiva 3"/>
          <p:cNvSpPr>
            <a:spLocks noGrp="1"/>
          </p:cNvSpPr>
          <p:nvPr>
            <p:ph type="sldNum" sz="quarter" idx="12"/>
          </p:nvPr>
        </p:nvSpPr>
        <p:spPr/>
        <p:txBody>
          <a:bodyPr/>
          <a:lstStyle/>
          <a:p>
            <a:pPr>
              <a:defRPr/>
            </a:pPr>
            <a:fld id="{EB154FB2-2EFF-4D47-9D01-1C660D15B44C}" type="slidenum">
              <a:rPr lang="it-IT" smtClean="0"/>
              <a:pPr>
                <a:defRPr/>
              </a:pPr>
              <a:t>34</a:t>
            </a:fld>
            <a:endParaRPr lang="it-IT"/>
          </a:p>
        </p:txBody>
      </p:sp>
    </p:spTree>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35</a:t>
            </a:fld>
            <a:endParaRPr lang="it-IT"/>
          </a:p>
        </p:txBody>
      </p:sp>
      <p:sp>
        <p:nvSpPr>
          <p:cNvPr id="3" name="CasellaDiTesto 2"/>
          <p:cNvSpPr txBox="1"/>
          <p:nvPr/>
        </p:nvSpPr>
        <p:spPr>
          <a:xfrm>
            <a:off x="179512" y="260648"/>
            <a:ext cx="8784976" cy="6247864"/>
          </a:xfrm>
          <a:prstGeom prst="rect">
            <a:avLst/>
          </a:prstGeom>
          <a:noFill/>
        </p:spPr>
        <p:txBody>
          <a:bodyPr wrap="square" rtlCol="0">
            <a:spAutoFit/>
          </a:bodyPr>
          <a:lstStyle/>
          <a:p>
            <a:pPr algn="ctr"/>
            <a:r>
              <a:rPr lang="it-IT" sz="4000" b="1" dirty="0" smtClean="0"/>
              <a:t>Il </a:t>
            </a:r>
            <a:r>
              <a:rPr lang="it-IT" sz="4000" b="1" dirty="0" smtClean="0"/>
              <a:t>presupposto </a:t>
            </a:r>
            <a:r>
              <a:rPr lang="it-IT" sz="4000" b="1" dirty="0" smtClean="0"/>
              <a:t>della </a:t>
            </a:r>
            <a:r>
              <a:rPr lang="it-IT" sz="4000" b="1" dirty="0" smtClean="0"/>
              <a:t>visione politica degli </a:t>
            </a:r>
            <a:r>
              <a:rPr lang="it-IT" sz="4000" b="1" dirty="0" smtClean="0"/>
              <a:t>autonomisti </a:t>
            </a:r>
          </a:p>
          <a:p>
            <a:pPr algn="ctr"/>
            <a:r>
              <a:rPr lang="it-IT" sz="4000" b="1" dirty="0" smtClean="0"/>
              <a:t>– la </a:t>
            </a:r>
            <a:r>
              <a:rPr lang="it-IT" sz="4000" b="1" dirty="0" smtClean="0"/>
              <a:t>permanenza dell’Impero </a:t>
            </a:r>
            <a:r>
              <a:rPr lang="it-IT" sz="4000" b="1" dirty="0" smtClean="0"/>
              <a:t>plurinazionale –   viene meno con </a:t>
            </a:r>
            <a:r>
              <a:rPr lang="it-IT" sz="4000" b="1" dirty="0" smtClean="0"/>
              <a:t>la dissoluzione </a:t>
            </a:r>
            <a:r>
              <a:rPr lang="it-IT" sz="4000" b="1" dirty="0" smtClean="0"/>
              <a:t>dell’</a:t>
            </a:r>
            <a:r>
              <a:rPr lang="it-IT" sz="4000" b="1" dirty="0" err="1" smtClean="0"/>
              <a:t>Austria-Ungheria</a:t>
            </a:r>
            <a:r>
              <a:rPr lang="it-IT" sz="4000" b="1" dirty="0" smtClean="0"/>
              <a:t>. </a:t>
            </a:r>
          </a:p>
          <a:p>
            <a:pPr algn="ctr"/>
            <a:r>
              <a:rPr lang="it-IT" sz="4000" b="1" dirty="0" smtClean="0"/>
              <a:t>L’annessione </a:t>
            </a:r>
            <a:r>
              <a:rPr lang="it-IT" sz="4000" b="1" dirty="0" smtClean="0"/>
              <a:t>ad uno </a:t>
            </a:r>
            <a:r>
              <a:rPr lang="it-IT" sz="4000" b="1" dirty="0" smtClean="0"/>
              <a:t>Stato nazionale (Regno </a:t>
            </a:r>
            <a:r>
              <a:rPr lang="it-IT" sz="4000" b="1" dirty="0" smtClean="0"/>
              <a:t>d’Italia o </a:t>
            </a:r>
            <a:r>
              <a:rPr lang="it-IT" sz="4000" b="1" dirty="0" smtClean="0"/>
              <a:t>Regno SHS) sembra ormai </a:t>
            </a:r>
            <a:r>
              <a:rPr lang="it-IT" sz="4000" b="1" dirty="0" smtClean="0"/>
              <a:t>l’unica prospettiva realistica.   </a:t>
            </a:r>
            <a:endParaRPr lang="it-IT" sz="4000" b="1" dirty="0"/>
          </a:p>
        </p:txBody>
      </p:sp>
    </p:spTree>
  </p:cSld>
  <p:clrMapOvr>
    <a:masterClrMapping/>
  </p:clrMapOvr>
  <p:transition spd="med">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05 Impero Autro - ungarico (1914)"/>
          <p:cNvPicPr>
            <a:picLocks noChangeAspect="1" noChangeArrowheads="1"/>
          </p:cNvPicPr>
          <p:nvPr/>
        </p:nvPicPr>
        <p:blipFill>
          <a:blip r:embed="rId2" cstate="print"/>
          <a:srcRect/>
          <a:stretch>
            <a:fillRect/>
          </a:stretch>
        </p:blipFill>
        <p:spPr bwMode="auto">
          <a:xfrm>
            <a:off x="0" y="0"/>
            <a:ext cx="9144000" cy="6381750"/>
          </a:xfrm>
          <a:prstGeom prst="rect">
            <a:avLst/>
          </a:prstGeom>
          <a:solidFill>
            <a:srgbClr val="FFFF66"/>
          </a:solidFill>
          <a:ln w="9525">
            <a:noFill/>
            <a:miter lim="800000"/>
            <a:headEnd/>
            <a:tailEnd/>
          </a:ln>
        </p:spPr>
      </p:pic>
      <p:sp>
        <p:nvSpPr>
          <p:cNvPr id="7171" name="Text Box 5"/>
          <p:cNvSpPr txBox="1">
            <a:spLocks noChangeArrowheads="1"/>
          </p:cNvSpPr>
          <p:nvPr/>
        </p:nvSpPr>
        <p:spPr bwMode="auto">
          <a:xfrm>
            <a:off x="323850" y="6381750"/>
            <a:ext cx="8351838" cy="519113"/>
          </a:xfrm>
          <a:prstGeom prst="rect">
            <a:avLst/>
          </a:prstGeom>
          <a:gradFill rotWithShape="1">
            <a:gsLst>
              <a:gs pos="0">
                <a:srgbClr val="76762F"/>
              </a:gs>
              <a:gs pos="50000">
                <a:srgbClr val="FFFF66"/>
              </a:gs>
              <a:gs pos="100000">
                <a:srgbClr val="76762F"/>
              </a:gs>
            </a:gsLst>
            <a:lin ang="18900000" scaled="1"/>
          </a:gradFill>
          <a:ln w="9525">
            <a:noFill/>
            <a:miter lim="800000"/>
            <a:headEnd/>
            <a:tailEnd/>
          </a:ln>
        </p:spPr>
        <p:txBody>
          <a:bodyPr>
            <a:spAutoFit/>
          </a:bodyPr>
          <a:lstStyle/>
          <a:p>
            <a:pPr algn="ctr">
              <a:spcBef>
                <a:spcPct val="50000"/>
              </a:spcBef>
            </a:pPr>
            <a:r>
              <a:rPr lang="it-IT" sz="2800" b="1">
                <a:latin typeface="Times New Roman" pitchFamily="18" charset="0"/>
              </a:rPr>
              <a:t>L’Impero austro-ungarico nel 1914</a:t>
            </a:r>
          </a:p>
        </p:txBody>
      </p:sp>
      <p:sp>
        <p:nvSpPr>
          <p:cNvPr id="7172" name="Segnaposto numero diapositiva 5"/>
          <p:cNvSpPr>
            <a:spLocks noGrp="1"/>
          </p:cNvSpPr>
          <p:nvPr>
            <p:ph type="sldNum" sz="quarter" idx="12"/>
          </p:nvPr>
        </p:nvSpPr>
        <p:spPr>
          <a:noFill/>
        </p:spPr>
        <p:txBody>
          <a:bodyPr/>
          <a:lstStyle/>
          <a:p>
            <a:fld id="{8F704198-B104-4846-A6DA-BD90BC90F215}" type="slidenum">
              <a:rPr lang="it-IT" smtClean="0"/>
              <a:pPr/>
              <a:t>36</a:t>
            </a:fld>
            <a:endParaRPr lang="it-IT" smtClean="0"/>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37</a:t>
            </a:fld>
            <a:endParaRPr lang="it-IT"/>
          </a:p>
        </p:txBody>
      </p:sp>
      <p:sp>
        <p:nvSpPr>
          <p:cNvPr id="3" name="CasellaDiTesto 2"/>
          <p:cNvSpPr txBox="1"/>
          <p:nvPr/>
        </p:nvSpPr>
        <p:spPr>
          <a:xfrm>
            <a:off x="683568" y="188640"/>
            <a:ext cx="7560840" cy="2554545"/>
          </a:xfrm>
          <a:prstGeom prst="rect">
            <a:avLst/>
          </a:prstGeom>
          <a:noFill/>
        </p:spPr>
        <p:txBody>
          <a:bodyPr wrap="square" rtlCol="0">
            <a:spAutoFit/>
          </a:bodyPr>
          <a:lstStyle/>
          <a:p>
            <a:pPr algn="ctr"/>
            <a:r>
              <a:rPr lang="it-IT" sz="4000" b="1" dirty="0" smtClean="0"/>
              <a:t>MA </a:t>
            </a:r>
          </a:p>
          <a:p>
            <a:pPr algn="ctr"/>
            <a:endParaRPr lang="it-IT" sz="4000" b="1" dirty="0" smtClean="0"/>
          </a:p>
          <a:p>
            <a:pPr algn="ctr"/>
            <a:r>
              <a:rPr lang="it-IT" sz="4000" b="1" dirty="0" smtClean="0"/>
              <a:t>Trattato </a:t>
            </a:r>
            <a:r>
              <a:rPr lang="it-IT" sz="4000" b="1" dirty="0" smtClean="0"/>
              <a:t>di Rapallo </a:t>
            </a:r>
            <a:endParaRPr lang="it-IT" sz="4000" b="1" dirty="0" smtClean="0"/>
          </a:p>
          <a:p>
            <a:pPr algn="ctr"/>
            <a:r>
              <a:rPr lang="it-IT" sz="4000" b="1" dirty="0" smtClean="0"/>
              <a:t>12 </a:t>
            </a:r>
            <a:r>
              <a:rPr lang="it-IT" sz="4000" b="1" dirty="0" smtClean="0"/>
              <a:t>novembre </a:t>
            </a:r>
            <a:r>
              <a:rPr lang="it-IT" sz="4000" b="1" dirty="0" smtClean="0"/>
              <a:t>1920</a:t>
            </a:r>
          </a:p>
        </p:txBody>
      </p:sp>
      <p:sp>
        <p:nvSpPr>
          <p:cNvPr id="7" name="Freccia in giù 6"/>
          <p:cNvSpPr/>
          <p:nvPr/>
        </p:nvSpPr>
        <p:spPr>
          <a:xfrm>
            <a:off x="4427984" y="3284984"/>
            <a:ext cx="484632" cy="1050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p:cNvSpPr txBox="1"/>
          <p:nvPr/>
        </p:nvSpPr>
        <p:spPr>
          <a:xfrm>
            <a:off x="1475656" y="4797152"/>
            <a:ext cx="6696744" cy="769441"/>
          </a:xfrm>
          <a:prstGeom prst="rect">
            <a:avLst/>
          </a:prstGeom>
          <a:noFill/>
        </p:spPr>
        <p:txBody>
          <a:bodyPr wrap="square" rtlCol="0">
            <a:spAutoFit/>
          </a:bodyPr>
          <a:lstStyle/>
          <a:p>
            <a:pPr algn="ctr"/>
            <a:r>
              <a:rPr lang="it-IT" sz="4400" b="1" dirty="0" smtClean="0">
                <a:solidFill>
                  <a:srgbClr val="C00000"/>
                </a:solidFill>
              </a:rPr>
              <a:t>Stato Libero di Fiume </a:t>
            </a:r>
            <a:endParaRPr lang="it-IT" sz="4400" b="1" dirty="0">
              <a:solidFill>
                <a:srgbClr val="C00000"/>
              </a:solidFill>
            </a:endParaRPr>
          </a:p>
        </p:txBody>
      </p:sp>
    </p:spTree>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38</a:t>
            </a:fld>
            <a:endParaRPr lang="it-IT"/>
          </a:p>
        </p:txBody>
      </p:sp>
      <p:pic>
        <p:nvPicPr>
          <p:cNvPr id="58370" name="Picture 2" descr="C:\Users\User\Desktop\Pictures\ISTRIA FIUME DALMAZIA STEMMI\FIUME - Stemma Stato Libero 01.jpg"/>
          <p:cNvPicPr>
            <a:picLocks noChangeAspect="1" noChangeArrowheads="1"/>
          </p:cNvPicPr>
          <p:nvPr/>
        </p:nvPicPr>
        <p:blipFill>
          <a:blip r:embed="rId2" cstate="print"/>
          <a:srcRect/>
          <a:stretch>
            <a:fillRect/>
          </a:stretch>
        </p:blipFill>
        <p:spPr bwMode="auto">
          <a:xfrm>
            <a:off x="1763688" y="116632"/>
            <a:ext cx="5760640" cy="6480720"/>
          </a:xfrm>
          <a:prstGeom prst="rect">
            <a:avLst/>
          </a:prstGeom>
          <a:noFill/>
        </p:spPr>
      </p:pic>
    </p:spTree>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1746" name="Segnaposto numero diapositiva 1"/>
          <p:cNvSpPr>
            <a:spLocks noGrp="1"/>
          </p:cNvSpPr>
          <p:nvPr>
            <p:ph type="sldNum" sz="quarter" idx="12"/>
          </p:nvPr>
        </p:nvSpPr>
        <p:spPr>
          <a:noFill/>
        </p:spPr>
        <p:txBody>
          <a:bodyPr/>
          <a:lstStyle/>
          <a:p>
            <a:fld id="{5DB2930C-6A83-49E4-8653-172C7304C47A}" type="slidenum">
              <a:rPr lang="it-IT" smtClean="0"/>
              <a:pPr/>
              <a:t>39</a:t>
            </a:fld>
            <a:endParaRPr lang="it-IT" smtClean="0"/>
          </a:p>
        </p:txBody>
      </p:sp>
      <p:sp>
        <p:nvSpPr>
          <p:cNvPr id="31747" name="CasellaDiTesto 2"/>
          <p:cNvSpPr txBox="1">
            <a:spLocks noChangeArrowheads="1"/>
          </p:cNvSpPr>
          <p:nvPr/>
        </p:nvSpPr>
        <p:spPr bwMode="auto">
          <a:xfrm>
            <a:off x="0" y="2357438"/>
            <a:ext cx="9144000" cy="1016000"/>
          </a:xfrm>
          <a:prstGeom prst="rect">
            <a:avLst/>
          </a:prstGeom>
          <a:noFill/>
          <a:ln w="9525">
            <a:noFill/>
            <a:miter lim="800000"/>
            <a:headEnd/>
            <a:tailEnd/>
          </a:ln>
        </p:spPr>
        <p:txBody>
          <a:bodyPr>
            <a:spAutoFit/>
          </a:bodyPr>
          <a:lstStyle/>
          <a:p>
            <a:pPr algn="ctr"/>
            <a:r>
              <a:rPr lang="it-IT" sz="6000" b="1" dirty="0" smtClean="0"/>
              <a:t> </a:t>
            </a:r>
            <a:endParaRPr lang="it-IT" sz="6000" b="1" dirty="0"/>
          </a:p>
        </p:txBody>
      </p:sp>
      <p:sp>
        <p:nvSpPr>
          <p:cNvPr id="1025" name="Rectangle 1"/>
          <p:cNvSpPr>
            <a:spLocks noChangeArrowheads="1"/>
          </p:cNvSpPr>
          <p:nvPr/>
        </p:nvSpPr>
        <p:spPr bwMode="auto">
          <a:xfrm>
            <a:off x="179512" y="450648"/>
            <a:ext cx="8964488"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ctr" defTabSz="914400" rtl="0" eaLnBrk="1" fontAlgn="base" latinLnBrk="0" hangingPunct="1">
              <a:lnSpc>
                <a:spcPct val="100000"/>
              </a:lnSpc>
              <a:spcBef>
                <a:spcPct val="0"/>
              </a:spcBef>
              <a:spcAft>
                <a:spcPct val="0"/>
              </a:spcAft>
              <a:buClrTx/>
              <a:buSzTx/>
              <a:tabLst/>
            </a:pPr>
            <a:r>
              <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5.</a:t>
            </a:r>
          </a:p>
          <a:p>
            <a:pPr marL="514350" marR="0" lvl="0" indent="-514350" algn="ctr" defTabSz="914400" rtl="0" eaLnBrk="1" fontAlgn="base" latinLnBrk="0" hangingPunct="1">
              <a:lnSpc>
                <a:spcPct val="100000"/>
              </a:lnSpc>
              <a:spcBef>
                <a:spcPct val="0"/>
              </a:spcBef>
              <a:spcAft>
                <a:spcPct val="0"/>
              </a:spcAft>
              <a:buClrTx/>
              <a:buSzTx/>
              <a:tabLst/>
            </a:pPr>
            <a:endPar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lvl="0" algn="ctr" eaLnBrk="0" hangingPunct="0"/>
            <a:r>
              <a:rPr lang="it-IT" sz="5400" b="1" dirty="0" smtClean="0">
                <a:latin typeface="Arial" pitchFamily="34" charset="0"/>
                <a:ea typeface="Calibri" pitchFamily="34" charset="0"/>
                <a:cs typeface="Times New Roman" pitchFamily="18" charset="0"/>
              </a:rPr>
              <a:t>L’ultima battaglia di Zanella </a:t>
            </a:r>
          </a:p>
          <a:p>
            <a:pPr lvl="0" algn="ctr" eaLnBrk="0" hangingPunct="0"/>
            <a:r>
              <a:rPr lang="it-IT" sz="5400" b="1" dirty="0" smtClean="0">
                <a:latin typeface="Arial" pitchFamily="34" charset="0"/>
                <a:ea typeface="Calibri" pitchFamily="34" charset="0"/>
                <a:cs typeface="Times New Roman" pitchFamily="18" charset="0"/>
              </a:rPr>
              <a:t>per lo Stato Libero </a:t>
            </a:r>
          </a:p>
          <a:p>
            <a:pPr lvl="0" algn="ctr" eaLnBrk="0" hangingPunct="0"/>
            <a:r>
              <a:rPr lang="it-IT" sz="5400" b="1" dirty="0" smtClean="0">
                <a:latin typeface="Arial" pitchFamily="34" charset="0"/>
                <a:ea typeface="Calibri" pitchFamily="34" charset="0"/>
                <a:cs typeface="Times New Roman" pitchFamily="18" charset="0"/>
              </a:rPr>
              <a:t>nel secondo dopoguerra</a:t>
            </a:r>
            <a:endParaRPr kumimoji="0" lang="it-IT"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numero diapositiva 1"/>
          <p:cNvSpPr>
            <a:spLocks noGrp="1"/>
          </p:cNvSpPr>
          <p:nvPr>
            <p:ph type="sldNum" sz="quarter" idx="12"/>
          </p:nvPr>
        </p:nvSpPr>
        <p:spPr>
          <a:noFill/>
        </p:spPr>
        <p:txBody>
          <a:bodyPr/>
          <a:lstStyle/>
          <a:p>
            <a:fld id="{B6A2500E-37CA-4208-9EF8-3182A7442E73}" type="slidenum">
              <a:rPr lang="it-IT" smtClean="0"/>
              <a:pPr/>
              <a:t>4</a:t>
            </a:fld>
            <a:endParaRPr lang="it-IT" smtClean="0"/>
          </a:p>
        </p:txBody>
      </p:sp>
      <p:sp>
        <p:nvSpPr>
          <p:cNvPr id="35843" name="CasellaDiTesto 2"/>
          <p:cNvSpPr txBox="1">
            <a:spLocks noChangeArrowheads="1"/>
          </p:cNvSpPr>
          <p:nvPr/>
        </p:nvSpPr>
        <p:spPr bwMode="auto">
          <a:xfrm>
            <a:off x="0" y="2357438"/>
            <a:ext cx="9144000" cy="3785652"/>
          </a:xfrm>
          <a:prstGeom prst="rect">
            <a:avLst/>
          </a:prstGeom>
          <a:noFill/>
          <a:ln w="9525">
            <a:noFill/>
            <a:miter lim="800000"/>
            <a:headEnd/>
            <a:tailEnd/>
          </a:ln>
        </p:spPr>
        <p:txBody>
          <a:bodyPr>
            <a:spAutoFit/>
          </a:bodyPr>
          <a:lstStyle/>
          <a:p>
            <a:pPr algn="ctr"/>
            <a:endParaRPr lang="it-IT" sz="6000" b="1" dirty="0" smtClean="0"/>
          </a:p>
          <a:p>
            <a:pPr algn="ctr"/>
            <a:endParaRPr lang="it-IT" sz="6000" b="1" dirty="0" smtClean="0"/>
          </a:p>
          <a:p>
            <a:pPr algn="ctr"/>
            <a:endParaRPr lang="it-IT" sz="6000" b="1" dirty="0"/>
          </a:p>
          <a:p>
            <a:pPr algn="ctr"/>
            <a:r>
              <a:rPr lang="it-IT" sz="6000" b="1" dirty="0" smtClean="0"/>
              <a:t> </a:t>
            </a:r>
            <a:endParaRPr lang="it-IT" sz="6000" b="1" dirty="0"/>
          </a:p>
        </p:txBody>
      </p:sp>
      <p:sp>
        <p:nvSpPr>
          <p:cNvPr id="4" name="Rettangolo 3"/>
          <p:cNvSpPr/>
          <p:nvPr/>
        </p:nvSpPr>
        <p:spPr>
          <a:xfrm>
            <a:off x="251520" y="692696"/>
            <a:ext cx="8208912" cy="5016758"/>
          </a:xfrm>
          <a:prstGeom prst="rect">
            <a:avLst/>
          </a:prstGeom>
        </p:spPr>
        <p:txBody>
          <a:bodyPr wrap="square">
            <a:spAutoFit/>
          </a:bodyPr>
          <a:lstStyle/>
          <a:p>
            <a:pPr algn="ctr"/>
            <a:r>
              <a:rPr lang="it-IT" sz="4000" b="1" dirty="0" smtClean="0"/>
              <a:t>Nazionalismo </a:t>
            </a:r>
          </a:p>
          <a:p>
            <a:pPr algn="ctr"/>
            <a:endParaRPr lang="it-IT" sz="4000" dirty="0" smtClean="0"/>
          </a:p>
          <a:p>
            <a:pPr algn="ctr"/>
            <a:r>
              <a:rPr lang="it-IT" sz="4000" dirty="0" smtClean="0"/>
              <a:t>“</a:t>
            </a:r>
            <a:r>
              <a:rPr lang="it-IT" sz="4000" b="1" dirty="0" smtClean="0"/>
              <a:t>Il nazionalismo è anzitutto un principio politico che sostiene che </a:t>
            </a:r>
            <a:r>
              <a:rPr lang="it-IT" sz="4000" b="1" u="sng" dirty="0" smtClean="0"/>
              <a:t>l’unità nazionale e l’unità politica dovrebbero essere perfettamente coincidenti</a:t>
            </a:r>
            <a:r>
              <a:rPr lang="it-IT" sz="4000" dirty="0" smtClean="0"/>
              <a:t>”</a:t>
            </a:r>
          </a:p>
          <a:p>
            <a:pPr algn="ctr"/>
            <a:r>
              <a:rPr lang="it-IT" sz="4000" dirty="0" smtClean="0"/>
              <a:t>(</a:t>
            </a:r>
            <a:r>
              <a:rPr lang="it-IT" sz="4000" dirty="0" err="1" smtClean="0"/>
              <a:t>Gellner</a:t>
            </a:r>
            <a:r>
              <a:rPr lang="it-IT" sz="4000" dirty="0" smtClean="0"/>
              <a:t>)</a:t>
            </a:r>
            <a:endParaRPr lang="it-IT" sz="4000" dirty="0"/>
          </a:p>
        </p:txBody>
      </p:sp>
    </p:spTree>
  </p:cSld>
  <p:clrMapOvr>
    <a:masterClrMapping/>
  </p:clrMapOvr>
  <p:transition spd="med">
    <p:wipe dir="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40</a:t>
            </a:fld>
            <a:endParaRPr lang="it-IT"/>
          </a:p>
        </p:txBody>
      </p:sp>
      <p:pic>
        <p:nvPicPr>
          <p:cNvPr id="55298" name="Picture 2" descr="C:\Users\User\Desktop\Pictures\ISTRIA FIUME DALMAZIA\1939-1945 Guerra partigiana\Tito.jpg"/>
          <p:cNvPicPr>
            <a:picLocks noChangeAspect="1" noChangeArrowheads="1"/>
          </p:cNvPicPr>
          <p:nvPr/>
        </p:nvPicPr>
        <p:blipFill>
          <a:blip r:embed="rId2" cstate="print"/>
          <a:srcRect/>
          <a:stretch>
            <a:fillRect/>
          </a:stretch>
        </p:blipFill>
        <p:spPr bwMode="auto">
          <a:xfrm>
            <a:off x="1115616" y="1268760"/>
            <a:ext cx="6840760" cy="4392488"/>
          </a:xfrm>
          <a:prstGeom prst="rect">
            <a:avLst/>
          </a:prstGeom>
          <a:noFill/>
        </p:spPr>
      </p:pic>
    </p:spTree>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78098"/>
          </a:xfrm>
        </p:spPr>
        <p:txBody>
          <a:bodyPr/>
          <a:lstStyle/>
          <a:p>
            <a:r>
              <a:rPr lang="it-IT" sz="3200" b="1" dirty="0" smtClean="0"/>
              <a:t>1944-45</a:t>
            </a:r>
            <a:endParaRPr lang="it-IT" sz="3200" b="1" dirty="0"/>
          </a:p>
        </p:txBody>
      </p:sp>
      <p:sp>
        <p:nvSpPr>
          <p:cNvPr id="3" name="Segnaposto contenuto 2"/>
          <p:cNvSpPr>
            <a:spLocks noGrp="1"/>
          </p:cNvSpPr>
          <p:nvPr>
            <p:ph idx="1"/>
          </p:nvPr>
        </p:nvSpPr>
        <p:spPr>
          <a:xfrm>
            <a:off x="457200" y="1340768"/>
            <a:ext cx="8229600" cy="5328592"/>
          </a:xfrm>
        </p:spPr>
        <p:txBody>
          <a:bodyPr/>
          <a:lstStyle/>
          <a:p>
            <a:pPr algn="ctr">
              <a:buNone/>
            </a:pPr>
            <a:r>
              <a:rPr lang="it-IT" sz="4000" b="1" dirty="0" smtClean="0"/>
              <a:t>Dopo il fallimento della trattativa il MPL scatenò contro gli autonomisti fiumani una violenta campagna con </a:t>
            </a:r>
            <a:r>
              <a:rPr lang="it-IT" sz="4000" b="1" dirty="0" smtClean="0"/>
              <a:t>manifestini, in uno dei quali si </a:t>
            </a:r>
            <a:r>
              <a:rPr lang="it-IT" sz="4000" b="1" dirty="0" smtClean="0"/>
              <a:t>poteva leggere: </a:t>
            </a:r>
            <a:endParaRPr lang="it-IT" sz="4000" b="1" dirty="0" smtClean="0"/>
          </a:p>
          <a:p>
            <a:pPr algn="ctr">
              <a:buNone/>
            </a:pPr>
            <a:r>
              <a:rPr lang="it-IT" sz="4000" b="1" dirty="0" smtClean="0"/>
              <a:t>“</a:t>
            </a:r>
            <a:r>
              <a:rPr lang="it-IT" sz="4000" b="1" i="1" dirty="0" smtClean="0"/>
              <a:t>Nessun bunker germanico vi salverà dal nostro mitra</a:t>
            </a:r>
            <a:r>
              <a:rPr lang="it-IT" sz="4000" b="1" dirty="0" smtClean="0"/>
              <a:t>”</a:t>
            </a:r>
            <a:endParaRPr lang="it-IT" sz="4000" b="1" dirty="0" smtClean="0"/>
          </a:p>
        </p:txBody>
      </p:sp>
      <p:sp>
        <p:nvSpPr>
          <p:cNvPr id="4" name="Segnaposto numero diapositiva 3"/>
          <p:cNvSpPr>
            <a:spLocks noGrp="1"/>
          </p:cNvSpPr>
          <p:nvPr>
            <p:ph type="sldNum" sz="quarter" idx="12"/>
          </p:nvPr>
        </p:nvSpPr>
        <p:spPr/>
        <p:txBody>
          <a:bodyPr/>
          <a:lstStyle/>
          <a:p>
            <a:pPr>
              <a:defRPr/>
            </a:pPr>
            <a:fld id="{EB154FB2-2EFF-4D47-9D01-1C660D15B44C}" type="slidenum">
              <a:rPr lang="it-IT" smtClean="0"/>
              <a:pPr>
                <a:defRPr/>
              </a:pPr>
              <a:t>41</a:t>
            </a:fld>
            <a:endParaRPr lang="it-IT"/>
          </a:p>
        </p:txBody>
      </p:sp>
    </p:spTree>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922114"/>
          </a:xfrm>
        </p:spPr>
        <p:txBody>
          <a:bodyPr/>
          <a:lstStyle/>
          <a:p>
            <a:r>
              <a:rPr lang="it-IT" sz="3600" b="1" dirty="0" smtClean="0"/>
              <a:t>1945</a:t>
            </a:r>
            <a:endParaRPr lang="it-IT" sz="3600" b="1" dirty="0"/>
          </a:p>
        </p:txBody>
      </p:sp>
      <p:sp>
        <p:nvSpPr>
          <p:cNvPr id="3" name="Segnaposto contenuto 2"/>
          <p:cNvSpPr>
            <a:spLocks noGrp="1"/>
          </p:cNvSpPr>
          <p:nvPr>
            <p:ph idx="1"/>
          </p:nvPr>
        </p:nvSpPr>
        <p:spPr/>
        <p:txBody>
          <a:bodyPr/>
          <a:lstStyle/>
          <a:p>
            <a:pPr algn="ctr">
              <a:buNone/>
            </a:pPr>
            <a:r>
              <a:rPr lang="it-IT" sz="4000" b="1" dirty="0" smtClean="0"/>
              <a:t>Nei primi mesi del 1945 compaiono diversi articoli </a:t>
            </a:r>
            <a:r>
              <a:rPr lang="it-IT" sz="4000" b="1" dirty="0" smtClean="0"/>
              <a:t>su giornali partigiani, </a:t>
            </a:r>
            <a:r>
              <a:rPr lang="it-IT" sz="4000" b="1" dirty="0" smtClean="0"/>
              <a:t>in </a:t>
            </a:r>
            <a:r>
              <a:rPr lang="it-IT" sz="4000" b="1" dirty="0" smtClean="0"/>
              <a:t>cui insulti </a:t>
            </a:r>
            <a:r>
              <a:rPr lang="it-IT" sz="4000" b="1" dirty="0" smtClean="0"/>
              <a:t>e </a:t>
            </a:r>
            <a:r>
              <a:rPr lang="it-IT" sz="4000" b="1" dirty="0" smtClean="0"/>
              <a:t>minacce si </a:t>
            </a:r>
            <a:r>
              <a:rPr lang="it-IT" sz="4000" b="1" dirty="0" smtClean="0"/>
              <a:t>moltiplicano: </a:t>
            </a:r>
          </a:p>
          <a:p>
            <a:pPr algn="ctr">
              <a:buNone/>
            </a:pPr>
            <a:r>
              <a:rPr lang="it-IT" sz="4000" b="1" dirty="0" smtClean="0"/>
              <a:t>Gli autonomisti sono  </a:t>
            </a:r>
            <a:endParaRPr lang="it-IT" sz="4000" b="1" dirty="0" smtClean="0"/>
          </a:p>
          <a:p>
            <a:pPr algn="ctr">
              <a:buNone/>
            </a:pPr>
            <a:r>
              <a:rPr lang="it-IT" sz="4000" b="1" dirty="0" smtClean="0"/>
              <a:t>“</a:t>
            </a:r>
            <a:r>
              <a:rPr lang="it-IT" sz="4000" b="1" i="1" dirty="0" smtClean="0"/>
              <a:t>vermi che rodono il sano organismo nazionale croato</a:t>
            </a:r>
            <a:r>
              <a:rPr lang="it-IT" sz="4000" b="1" dirty="0" smtClean="0"/>
              <a:t>”.</a:t>
            </a:r>
            <a:endParaRPr lang="it-IT" sz="4000" b="1" dirty="0"/>
          </a:p>
        </p:txBody>
      </p:sp>
      <p:sp>
        <p:nvSpPr>
          <p:cNvPr id="4" name="Segnaposto numero diapositiva 3"/>
          <p:cNvSpPr>
            <a:spLocks noGrp="1"/>
          </p:cNvSpPr>
          <p:nvPr>
            <p:ph type="sldNum" sz="quarter" idx="12"/>
          </p:nvPr>
        </p:nvSpPr>
        <p:spPr/>
        <p:txBody>
          <a:bodyPr/>
          <a:lstStyle/>
          <a:p>
            <a:pPr>
              <a:defRPr/>
            </a:pPr>
            <a:fld id="{EB154FB2-2EFF-4D47-9D01-1C660D15B44C}" type="slidenum">
              <a:rPr lang="it-IT" smtClean="0"/>
              <a:pPr>
                <a:defRPr/>
              </a:pPr>
              <a:t>42</a:t>
            </a:fld>
            <a:endParaRPr lang="it-IT"/>
          </a:p>
        </p:txBody>
      </p:sp>
    </p:spTree>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smtClean="0"/>
              <a:t>3 maggio 1945</a:t>
            </a:r>
            <a:endParaRPr lang="it-IT" sz="3200" b="1" dirty="0"/>
          </a:p>
        </p:txBody>
      </p:sp>
      <p:sp>
        <p:nvSpPr>
          <p:cNvPr id="3" name="Segnaposto contenuto 2"/>
          <p:cNvSpPr>
            <a:spLocks noGrp="1"/>
          </p:cNvSpPr>
          <p:nvPr>
            <p:ph idx="1"/>
          </p:nvPr>
        </p:nvSpPr>
        <p:spPr/>
        <p:txBody>
          <a:bodyPr/>
          <a:lstStyle/>
          <a:p>
            <a:pPr algn="ctr">
              <a:buNone/>
            </a:pPr>
            <a:r>
              <a:rPr lang="it-IT" dirty="0" smtClean="0"/>
              <a:t>	</a:t>
            </a:r>
            <a:r>
              <a:rPr lang="it-IT" sz="4400" b="1" dirty="0" smtClean="0"/>
              <a:t>Vengono uccisi </a:t>
            </a:r>
            <a:r>
              <a:rPr lang="it-IT" sz="4400" b="1" dirty="0" smtClean="0"/>
              <a:t>gli esponenti autonomisti </a:t>
            </a:r>
            <a:endParaRPr lang="it-IT" sz="4400" b="1" dirty="0" smtClean="0"/>
          </a:p>
          <a:p>
            <a:pPr algn="ctr">
              <a:buNone/>
            </a:pPr>
            <a:r>
              <a:rPr lang="it-IT" sz="4400" b="1" dirty="0" smtClean="0"/>
              <a:t>Nevio </a:t>
            </a:r>
            <a:r>
              <a:rPr lang="it-IT" sz="4400" b="1" dirty="0" err="1" smtClean="0"/>
              <a:t>Skull</a:t>
            </a:r>
            <a:r>
              <a:rPr lang="it-IT" sz="4400" b="1" dirty="0" smtClean="0"/>
              <a:t>, Giuseppe </a:t>
            </a:r>
            <a:r>
              <a:rPr lang="it-IT" sz="4400" b="1" dirty="0" err="1" smtClean="0"/>
              <a:t>Sincich</a:t>
            </a:r>
            <a:r>
              <a:rPr lang="it-IT" sz="4400" b="1" dirty="0" smtClean="0"/>
              <a:t> e </a:t>
            </a:r>
            <a:r>
              <a:rPr lang="it-IT" sz="4400" b="1" dirty="0" smtClean="0"/>
              <a:t>il dott. </a:t>
            </a:r>
            <a:r>
              <a:rPr lang="it-IT" sz="4400" b="1" dirty="0" smtClean="0">
                <a:solidFill>
                  <a:srgbClr val="C00000"/>
                </a:solidFill>
              </a:rPr>
              <a:t>Mario </a:t>
            </a:r>
            <a:r>
              <a:rPr lang="it-IT" sz="4400" b="1" dirty="0" err="1" smtClean="0">
                <a:solidFill>
                  <a:srgbClr val="C00000"/>
                </a:solidFill>
              </a:rPr>
              <a:t>Blasich</a:t>
            </a:r>
            <a:r>
              <a:rPr lang="it-IT" sz="4400" b="1" dirty="0" smtClean="0"/>
              <a:t>, </a:t>
            </a:r>
            <a:r>
              <a:rPr lang="it-IT" sz="4400" b="1" dirty="0" smtClean="0"/>
              <a:t>ormai invalido, che viene strangolato </a:t>
            </a:r>
            <a:r>
              <a:rPr lang="it-IT" sz="4400" b="1" dirty="0" smtClean="0"/>
              <a:t>nel suo letto.</a:t>
            </a:r>
          </a:p>
          <a:p>
            <a:endParaRPr lang="it-IT" dirty="0" smtClean="0"/>
          </a:p>
          <a:p>
            <a:endParaRPr lang="it-IT" dirty="0"/>
          </a:p>
        </p:txBody>
      </p:sp>
      <p:sp>
        <p:nvSpPr>
          <p:cNvPr id="4" name="Segnaposto numero diapositiva 3"/>
          <p:cNvSpPr>
            <a:spLocks noGrp="1"/>
          </p:cNvSpPr>
          <p:nvPr>
            <p:ph type="sldNum" sz="quarter" idx="12"/>
          </p:nvPr>
        </p:nvSpPr>
        <p:spPr/>
        <p:txBody>
          <a:bodyPr/>
          <a:lstStyle/>
          <a:p>
            <a:pPr>
              <a:defRPr/>
            </a:pPr>
            <a:fld id="{EB154FB2-2EFF-4D47-9D01-1C660D15B44C}" type="slidenum">
              <a:rPr lang="it-IT" smtClean="0"/>
              <a:pPr>
                <a:defRPr/>
              </a:pPr>
              <a:t>43</a:t>
            </a:fld>
            <a:endParaRPr lang="it-IT"/>
          </a:p>
        </p:txBody>
      </p:sp>
    </p:spTree>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44</a:t>
            </a:fld>
            <a:endParaRPr lang="it-IT"/>
          </a:p>
        </p:txBody>
      </p:sp>
      <p:pic>
        <p:nvPicPr>
          <p:cNvPr id="56322" name="Picture 2" descr="C:\Users\User\Desktop\Pictures\AA PERSONAGGI giuliano-dalmati\BLASICH Mario\Zanella con Mario Blasich ucciso nel maggio 1945.jpg"/>
          <p:cNvPicPr>
            <a:picLocks noChangeAspect="1" noChangeArrowheads="1"/>
          </p:cNvPicPr>
          <p:nvPr/>
        </p:nvPicPr>
        <p:blipFill>
          <a:blip r:embed="rId2" cstate="print"/>
          <a:srcRect/>
          <a:stretch>
            <a:fillRect/>
          </a:stretch>
        </p:blipFill>
        <p:spPr bwMode="auto">
          <a:xfrm>
            <a:off x="4283968" y="332656"/>
            <a:ext cx="4276725" cy="6122987"/>
          </a:xfrm>
          <a:prstGeom prst="rect">
            <a:avLst/>
          </a:prstGeom>
          <a:noFill/>
        </p:spPr>
      </p:pic>
      <p:sp>
        <p:nvSpPr>
          <p:cNvPr id="4" name="CasellaDiTesto 3"/>
          <p:cNvSpPr txBox="1"/>
          <p:nvPr/>
        </p:nvSpPr>
        <p:spPr>
          <a:xfrm>
            <a:off x="179512" y="692696"/>
            <a:ext cx="3888432" cy="3170099"/>
          </a:xfrm>
          <a:prstGeom prst="rect">
            <a:avLst/>
          </a:prstGeom>
          <a:noFill/>
        </p:spPr>
        <p:txBody>
          <a:bodyPr wrap="square" rtlCol="0">
            <a:spAutoFit/>
          </a:bodyPr>
          <a:lstStyle/>
          <a:p>
            <a:r>
              <a:rPr lang="it-IT" sz="4000" b="1" dirty="0" smtClean="0"/>
              <a:t>Riccardo Zanella e Mario </a:t>
            </a:r>
            <a:r>
              <a:rPr lang="it-IT" sz="4000" b="1" dirty="0" err="1" smtClean="0"/>
              <a:t>Blasich</a:t>
            </a:r>
            <a:r>
              <a:rPr lang="it-IT" sz="4000" b="1" dirty="0" smtClean="0"/>
              <a:t> </a:t>
            </a:r>
          </a:p>
          <a:p>
            <a:r>
              <a:rPr lang="it-IT" sz="4000" b="1" dirty="0" smtClean="0"/>
              <a:t>negli anni 1920-1922</a:t>
            </a:r>
            <a:endParaRPr lang="it-IT" sz="4000" b="1" dirty="0"/>
          </a:p>
        </p:txBody>
      </p:sp>
    </p:spTree>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45</a:t>
            </a:fld>
            <a:endParaRPr lang="it-IT"/>
          </a:p>
        </p:txBody>
      </p:sp>
      <p:pic>
        <p:nvPicPr>
          <p:cNvPr id="57346" name="Picture 2" descr="C:\Users\User\Desktop\Pictures\ISTRIA FIUME DALMAZIA\1946-1955 Esodo e campi profughi\Fiume libera.jpg"/>
          <p:cNvPicPr>
            <a:picLocks noChangeAspect="1" noChangeArrowheads="1"/>
          </p:cNvPicPr>
          <p:nvPr/>
        </p:nvPicPr>
        <p:blipFill>
          <a:blip r:embed="rId2" cstate="print"/>
          <a:srcRect/>
          <a:stretch>
            <a:fillRect/>
          </a:stretch>
        </p:blipFill>
        <p:spPr bwMode="auto">
          <a:xfrm>
            <a:off x="-180529" y="-457200"/>
            <a:ext cx="9324529" cy="7772400"/>
          </a:xfrm>
          <a:prstGeom prst="rect">
            <a:avLst/>
          </a:prstGeom>
          <a:noFill/>
        </p:spPr>
      </p:pic>
    </p:spTree>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b="1" dirty="0" smtClean="0"/>
              <a:t>Il 29 luglio 1946 si </a:t>
            </a:r>
            <a:r>
              <a:rPr lang="it-IT" sz="3200" b="1" dirty="0" smtClean="0"/>
              <a:t>apre </a:t>
            </a:r>
            <a:r>
              <a:rPr lang="it-IT" sz="3200" b="1" dirty="0" smtClean="0"/>
              <a:t>a Parigi la </a:t>
            </a:r>
            <a:r>
              <a:rPr lang="it-IT" sz="3200" b="1" i="1" dirty="0" smtClean="0"/>
              <a:t>Conferenza della </a:t>
            </a:r>
            <a:r>
              <a:rPr lang="it-IT" sz="3200" b="1" i="1" dirty="0" smtClean="0"/>
              <a:t>Pace</a:t>
            </a:r>
            <a:r>
              <a:rPr lang="it-IT" sz="3200" b="1" dirty="0" smtClean="0"/>
              <a:t> </a:t>
            </a:r>
            <a:endParaRPr lang="it-IT" sz="3200" b="1" dirty="0"/>
          </a:p>
        </p:txBody>
      </p:sp>
      <p:sp>
        <p:nvSpPr>
          <p:cNvPr id="3" name="Segnaposto contenuto 2"/>
          <p:cNvSpPr>
            <a:spLocks noGrp="1"/>
          </p:cNvSpPr>
          <p:nvPr>
            <p:ph idx="1"/>
          </p:nvPr>
        </p:nvSpPr>
        <p:spPr>
          <a:xfrm>
            <a:off x="457200" y="2492896"/>
            <a:ext cx="8229600" cy="3633267"/>
          </a:xfrm>
        </p:spPr>
        <p:txBody>
          <a:bodyPr/>
          <a:lstStyle/>
          <a:p>
            <a:pPr algn="ctr">
              <a:buNone/>
            </a:pPr>
            <a:r>
              <a:rPr lang="it-IT" sz="4400" b="1" dirty="0" smtClean="0"/>
              <a:t>La linea di Zanella: </a:t>
            </a:r>
          </a:p>
          <a:p>
            <a:pPr algn="ctr">
              <a:buNone/>
            </a:pPr>
            <a:r>
              <a:rPr lang="it-IT" sz="4400" b="1" dirty="0" smtClean="0"/>
              <a:t>Fiume “prima vittima del fascismo”</a:t>
            </a:r>
            <a:endParaRPr lang="it-IT" sz="4400" b="1" dirty="0"/>
          </a:p>
        </p:txBody>
      </p:sp>
      <p:sp>
        <p:nvSpPr>
          <p:cNvPr id="4" name="Segnaposto numero diapositiva 3"/>
          <p:cNvSpPr>
            <a:spLocks noGrp="1"/>
          </p:cNvSpPr>
          <p:nvPr>
            <p:ph type="sldNum" sz="quarter" idx="12"/>
          </p:nvPr>
        </p:nvSpPr>
        <p:spPr/>
        <p:txBody>
          <a:bodyPr/>
          <a:lstStyle/>
          <a:p>
            <a:pPr>
              <a:defRPr/>
            </a:pPr>
            <a:fld id="{EB154FB2-2EFF-4D47-9D01-1C660D15B44C}" type="slidenum">
              <a:rPr lang="it-IT" smtClean="0"/>
              <a:pPr>
                <a:defRPr/>
              </a:pPr>
              <a:t>46</a:t>
            </a:fld>
            <a:endParaRPr lang="it-IT"/>
          </a:p>
        </p:txBody>
      </p:sp>
    </p:spTree>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2">
            <a:lumMod val="50000"/>
            <a:lumOff val="50000"/>
          </a:schemeClr>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47</a:t>
            </a:fld>
            <a:endParaRPr lang="it-IT"/>
          </a:p>
        </p:txBody>
      </p:sp>
      <p:pic>
        <p:nvPicPr>
          <p:cNvPr id="82946" name="Picture 2" descr="C:\Users\User\Desktop\Pictures\B Fiume - Storia per immagini\26 L'Etat libre de Fiume 1946.jpg"/>
          <p:cNvPicPr>
            <a:picLocks noChangeAspect="1" noChangeArrowheads="1"/>
          </p:cNvPicPr>
          <p:nvPr/>
        </p:nvPicPr>
        <p:blipFill>
          <a:blip r:embed="rId2" cstate="print"/>
          <a:srcRect/>
          <a:stretch>
            <a:fillRect/>
          </a:stretch>
        </p:blipFill>
        <p:spPr bwMode="auto">
          <a:xfrm>
            <a:off x="2195736" y="116632"/>
            <a:ext cx="4896544" cy="6741368"/>
          </a:xfrm>
          <a:prstGeom prst="rect">
            <a:avLst/>
          </a:prstGeom>
          <a:noFill/>
        </p:spPr>
      </p:pic>
    </p:spTree>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3"/>
          <p:cNvSpPr>
            <a:spLocks noGrp="1"/>
          </p:cNvSpPr>
          <p:nvPr>
            <p:ph type="title"/>
          </p:nvPr>
        </p:nvSpPr>
        <p:spPr>
          <a:xfrm>
            <a:off x="642938" y="285750"/>
            <a:ext cx="8229600" cy="1143000"/>
          </a:xfrm>
        </p:spPr>
        <p:txBody>
          <a:bodyPr/>
          <a:lstStyle/>
          <a:p>
            <a:pPr algn="r"/>
            <a:r>
              <a:rPr lang="it-IT" sz="3200" b="1" i="1" dirty="0" smtClean="0"/>
              <a:t>La nazione culturale (</a:t>
            </a:r>
            <a:r>
              <a:rPr lang="it-IT" sz="3200" b="1" i="1" dirty="0" err="1" smtClean="0"/>
              <a:t>Kulturnation</a:t>
            </a:r>
            <a:r>
              <a:rPr lang="it-IT" sz="3200" b="1" i="1" dirty="0" smtClean="0"/>
              <a:t>)</a:t>
            </a:r>
          </a:p>
        </p:txBody>
      </p:sp>
      <p:sp>
        <p:nvSpPr>
          <p:cNvPr id="32771" name="Segnaposto contenuto 4"/>
          <p:cNvSpPr>
            <a:spLocks noGrp="1"/>
          </p:cNvSpPr>
          <p:nvPr>
            <p:ph idx="1"/>
          </p:nvPr>
        </p:nvSpPr>
        <p:spPr/>
        <p:txBody>
          <a:bodyPr/>
          <a:lstStyle/>
          <a:p>
            <a:pPr algn="ctr">
              <a:buFontTx/>
              <a:buNone/>
            </a:pPr>
            <a:endParaRPr lang="it-IT" b="1" dirty="0" smtClean="0"/>
          </a:p>
          <a:p>
            <a:pPr algn="ctr">
              <a:buFontTx/>
              <a:buNone/>
            </a:pPr>
            <a:r>
              <a:rPr lang="it-IT" sz="4400" b="1" dirty="0" smtClean="0"/>
              <a:t>Nazione culturale</a:t>
            </a:r>
          </a:p>
          <a:p>
            <a:pPr algn="ctr">
              <a:buFontTx/>
              <a:buNone/>
            </a:pPr>
            <a:r>
              <a:rPr lang="it-IT" sz="4400" b="1" dirty="0" smtClean="0"/>
              <a:t>≠</a:t>
            </a:r>
          </a:p>
          <a:p>
            <a:pPr algn="ctr">
              <a:buFontTx/>
              <a:buNone/>
            </a:pPr>
            <a:r>
              <a:rPr lang="it-IT" sz="4400" b="1" dirty="0" smtClean="0"/>
              <a:t>Appartenenza politica ossia Stato</a:t>
            </a:r>
          </a:p>
          <a:p>
            <a:pPr>
              <a:buFontTx/>
              <a:buNone/>
            </a:pPr>
            <a:endParaRPr lang="it-IT" dirty="0" smtClean="0"/>
          </a:p>
          <a:p>
            <a:pPr>
              <a:buFontTx/>
              <a:buNone/>
            </a:pPr>
            <a:endParaRPr lang="it-IT" dirty="0" smtClean="0"/>
          </a:p>
          <a:p>
            <a:pPr algn="ctr">
              <a:buFontTx/>
              <a:buNone/>
            </a:pPr>
            <a:r>
              <a:rPr lang="it-IT" sz="3600" b="1" dirty="0" smtClean="0">
                <a:solidFill>
                  <a:srgbClr val="C00000"/>
                </a:solidFill>
              </a:rPr>
              <a:t> </a:t>
            </a:r>
          </a:p>
        </p:txBody>
      </p:sp>
      <p:sp>
        <p:nvSpPr>
          <p:cNvPr id="32772" name="Segnaposto numero diapositiva 1"/>
          <p:cNvSpPr>
            <a:spLocks noGrp="1"/>
          </p:cNvSpPr>
          <p:nvPr>
            <p:ph type="sldNum" sz="quarter" idx="12"/>
          </p:nvPr>
        </p:nvSpPr>
        <p:spPr>
          <a:noFill/>
        </p:spPr>
        <p:txBody>
          <a:bodyPr/>
          <a:lstStyle/>
          <a:p>
            <a:fld id="{4442D1D9-B438-4CFB-8821-2D716EF94F51}" type="slidenum">
              <a:rPr lang="it-IT" smtClean="0"/>
              <a:pPr/>
              <a:t>5</a:t>
            </a:fld>
            <a:endParaRPr lang="it-IT" smtClean="0"/>
          </a:p>
        </p:txBody>
      </p:sp>
    </p:spTree>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a:xfrm>
            <a:off x="467544" y="116632"/>
            <a:ext cx="8229600" cy="792088"/>
          </a:xfrm>
        </p:spPr>
        <p:txBody>
          <a:bodyPr/>
          <a:lstStyle/>
          <a:p>
            <a:pPr algn="r"/>
            <a:r>
              <a:rPr lang="it-IT" sz="3200" b="1" i="1" dirty="0" smtClean="0"/>
              <a:t>Zanella nel 1897</a:t>
            </a:r>
            <a:endParaRPr lang="it-IT" sz="3200" b="1" dirty="0" smtClean="0"/>
          </a:p>
        </p:txBody>
      </p:sp>
      <p:sp>
        <p:nvSpPr>
          <p:cNvPr id="3" name="Segnaposto contenuto 2"/>
          <p:cNvSpPr>
            <a:spLocks noGrp="1"/>
          </p:cNvSpPr>
          <p:nvPr>
            <p:ph idx="1"/>
          </p:nvPr>
        </p:nvSpPr>
        <p:spPr>
          <a:xfrm>
            <a:off x="323528" y="1268760"/>
            <a:ext cx="8640960" cy="4757390"/>
          </a:xfrm>
        </p:spPr>
        <p:txBody>
          <a:bodyPr/>
          <a:lstStyle/>
          <a:p>
            <a:pPr algn="ctr">
              <a:buFontTx/>
              <a:buNone/>
              <a:defRPr/>
            </a:pPr>
            <a:r>
              <a:rPr lang="it-IT" dirty="0" smtClean="0"/>
              <a:t> </a:t>
            </a:r>
          </a:p>
          <a:p>
            <a:pPr algn="ctr">
              <a:buFontTx/>
              <a:buNone/>
              <a:defRPr/>
            </a:pPr>
            <a:r>
              <a:rPr lang="it-IT" sz="4000" b="1" dirty="0" smtClean="0">
                <a:solidFill>
                  <a:schemeClr val="accent5">
                    <a:lumMod val="25000"/>
                  </a:schemeClr>
                </a:solidFill>
              </a:rPr>
              <a:t> </a:t>
            </a:r>
            <a:endParaRPr lang="it-IT" b="1" dirty="0">
              <a:solidFill>
                <a:srgbClr val="C00000"/>
              </a:solidFill>
            </a:endParaRPr>
          </a:p>
        </p:txBody>
      </p:sp>
      <p:sp>
        <p:nvSpPr>
          <p:cNvPr id="33796" name="Segnaposto numero diapositiva 3"/>
          <p:cNvSpPr>
            <a:spLocks noGrp="1"/>
          </p:cNvSpPr>
          <p:nvPr>
            <p:ph type="sldNum" sz="quarter" idx="12"/>
          </p:nvPr>
        </p:nvSpPr>
        <p:spPr>
          <a:noFill/>
        </p:spPr>
        <p:txBody>
          <a:bodyPr/>
          <a:lstStyle/>
          <a:p>
            <a:fld id="{E3E5DCE6-F3E4-4824-B629-C5B4F27F7D30}" type="slidenum">
              <a:rPr lang="it-IT" smtClean="0"/>
              <a:pPr/>
              <a:t>6</a:t>
            </a:fld>
            <a:endParaRPr lang="it-IT" smtClean="0"/>
          </a:p>
        </p:txBody>
      </p:sp>
      <p:sp>
        <p:nvSpPr>
          <p:cNvPr id="7" name="Rettangolo 6"/>
          <p:cNvSpPr/>
          <p:nvPr/>
        </p:nvSpPr>
        <p:spPr>
          <a:xfrm>
            <a:off x="179512" y="1041023"/>
            <a:ext cx="8856984" cy="5700345"/>
          </a:xfrm>
          <a:prstGeom prst="rect">
            <a:avLst/>
          </a:prstGeom>
        </p:spPr>
        <p:txBody>
          <a:bodyPr wrap="square">
            <a:spAutoFit/>
          </a:bodyPr>
          <a:lstStyle/>
          <a:p>
            <a:pPr algn="ctr"/>
            <a:r>
              <a:rPr lang="it-IT" sz="2800" b="1" i="1" dirty="0" smtClean="0"/>
              <a:t>Sentirsi parte dell’Ungheria</a:t>
            </a:r>
            <a:r>
              <a:rPr lang="it-IT" sz="2800" b="1" dirty="0" smtClean="0"/>
              <a:t> non è soltanto uno slogan e nemmeno il conto del mercante – ci permettiamo di affermarlo – ma il </a:t>
            </a:r>
            <a:r>
              <a:rPr lang="it-IT" sz="2800" b="1" i="1" dirty="0" smtClean="0"/>
              <a:t>segno dell’amor patrio</a:t>
            </a:r>
            <a:r>
              <a:rPr lang="it-IT" sz="2800" b="1" dirty="0" smtClean="0"/>
              <a:t>. […] Come corpus </a:t>
            </a:r>
            <a:r>
              <a:rPr lang="it-IT" sz="2800" b="1" dirty="0" err="1" smtClean="0"/>
              <a:t>separatum</a:t>
            </a:r>
            <a:r>
              <a:rPr lang="it-IT" sz="2800" b="1" dirty="0" smtClean="0"/>
              <a:t> [Fiume] da sempre e anche ora è attaccata ai suoi diritti sanciti per la sua autonomia: alla propria amministrazione pubblica, alla sua lingua, alla sua fede. </a:t>
            </a:r>
            <a:r>
              <a:rPr lang="it-IT" sz="2800" b="1" dirty="0" smtClean="0">
                <a:solidFill>
                  <a:srgbClr val="C00000"/>
                </a:solidFill>
              </a:rPr>
              <a:t>Questo </a:t>
            </a:r>
            <a:r>
              <a:rPr lang="it-IT" sz="2800" b="1" i="1" dirty="0" smtClean="0">
                <a:solidFill>
                  <a:srgbClr val="C00000"/>
                </a:solidFill>
              </a:rPr>
              <a:t>patriottismo locale</a:t>
            </a:r>
            <a:r>
              <a:rPr lang="it-IT" sz="2800" b="1" dirty="0" smtClean="0">
                <a:solidFill>
                  <a:srgbClr val="C00000"/>
                </a:solidFill>
              </a:rPr>
              <a:t> non esclude il suo </a:t>
            </a:r>
            <a:r>
              <a:rPr lang="it-IT" sz="2800" b="1" i="1" dirty="0" smtClean="0">
                <a:solidFill>
                  <a:srgbClr val="C00000"/>
                </a:solidFill>
              </a:rPr>
              <a:t>amor patrio</a:t>
            </a:r>
            <a:r>
              <a:rPr lang="it-IT" sz="2800" b="1" dirty="0" smtClean="0">
                <a:solidFill>
                  <a:srgbClr val="C00000"/>
                </a:solidFill>
              </a:rPr>
              <a:t>, </a:t>
            </a:r>
            <a:r>
              <a:rPr lang="it-IT" sz="2800" b="1" dirty="0" smtClean="0"/>
              <a:t>perché altrimenti si potrebbe supporre lo stesso anche per </a:t>
            </a:r>
            <a:r>
              <a:rPr lang="it-IT" sz="2800" b="1" dirty="0" err="1" smtClean="0"/>
              <a:t>Bihar</a:t>
            </a:r>
            <a:r>
              <a:rPr lang="it-IT" sz="2800" b="1" dirty="0" smtClean="0"/>
              <a:t> e la Transilvania, ecc., ma anzi [non] è biasimevole questo sincero legame alle tradizioni sante degli antenati.</a:t>
            </a:r>
            <a:endParaRPr lang="it-IT" sz="2800" b="1" dirty="0"/>
          </a:p>
        </p:txBody>
      </p:sp>
    </p:spTree>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1746" name="Segnaposto numero diapositiva 1"/>
          <p:cNvSpPr>
            <a:spLocks noGrp="1"/>
          </p:cNvSpPr>
          <p:nvPr>
            <p:ph type="sldNum" sz="quarter" idx="12"/>
          </p:nvPr>
        </p:nvSpPr>
        <p:spPr>
          <a:noFill/>
        </p:spPr>
        <p:txBody>
          <a:bodyPr/>
          <a:lstStyle/>
          <a:p>
            <a:fld id="{5DB2930C-6A83-49E4-8653-172C7304C47A}" type="slidenum">
              <a:rPr lang="it-IT" smtClean="0"/>
              <a:pPr/>
              <a:t>7</a:t>
            </a:fld>
            <a:endParaRPr lang="it-IT" smtClean="0"/>
          </a:p>
        </p:txBody>
      </p:sp>
      <p:sp>
        <p:nvSpPr>
          <p:cNvPr id="31747" name="CasellaDiTesto 2"/>
          <p:cNvSpPr txBox="1">
            <a:spLocks noChangeArrowheads="1"/>
          </p:cNvSpPr>
          <p:nvPr/>
        </p:nvSpPr>
        <p:spPr bwMode="auto">
          <a:xfrm>
            <a:off x="0" y="2357438"/>
            <a:ext cx="9144000" cy="1016000"/>
          </a:xfrm>
          <a:prstGeom prst="rect">
            <a:avLst/>
          </a:prstGeom>
          <a:noFill/>
          <a:ln w="9525">
            <a:noFill/>
            <a:miter lim="800000"/>
            <a:headEnd/>
            <a:tailEnd/>
          </a:ln>
        </p:spPr>
        <p:txBody>
          <a:bodyPr>
            <a:spAutoFit/>
          </a:bodyPr>
          <a:lstStyle/>
          <a:p>
            <a:pPr algn="ctr"/>
            <a:r>
              <a:rPr lang="it-IT" sz="6000" b="1" dirty="0" smtClean="0"/>
              <a:t> </a:t>
            </a:r>
            <a:endParaRPr lang="it-IT" sz="6000" b="1" dirty="0"/>
          </a:p>
        </p:txBody>
      </p:sp>
      <p:sp>
        <p:nvSpPr>
          <p:cNvPr id="1025" name="Rectangle 1"/>
          <p:cNvSpPr>
            <a:spLocks noChangeArrowheads="1"/>
          </p:cNvSpPr>
          <p:nvPr/>
        </p:nvSpPr>
        <p:spPr bwMode="auto">
          <a:xfrm>
            <a:off x="323528" y="188640"/>
            <a:ext cx="8496944"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ctr" defTabSz="914400" rtl="0" eaLnBrk="1" fontAlgn="base" latinLnBrk="0" hangingPunct="1">
              <a:lnSpc>
                <a:spcPct val="100000"/>
              </a:lnSpc>
              <a:spcBef>
                <a:spcPct val="0"/>
              </a:spcBef>
              <a:spcAft>
                <a:spcPct val="0"/>
              </a:spcAft>
              <a:buClrTx/>
              <a:buSzTx/>
              <a:tabLst/>
            </a:pPr>
            <a:r>
              <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2.</a:t>
            </a:r>
          </a:p>
          <a:p>
            <a:pPr marL="514350" marR="0" lvl="0" indent="-514350" algn="ctr" defTabSz="914400" rtl="0" eaLnBrk="1" fontAlgn="base" latinLnBrk="0" hangingPunct="1">
              <a:lnSpc>
                <a:spcPct val="100000"/>
              </a:lnSpc>
              <a:spcBef>
                <a:spcPct val="0"/>
              </a:spcBef>
              <a:spcAft>
                <a:spcPct val="0"/>
              </a:spcAft>
              <a:buClrTx/>
              <a:buSzTx/>
              <a:tabLst/>
            </a:pPr>
            <a:endParaRPr kumimoji="0" lang="it-IT" sz="5400" b="1"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lvl="0" algn="ctr" eaLnBrk="0" hangingPunct="0"/>
            <a:r>
              <a:rPr lang="it-IT" sz="5400" b="1" dirty="0" smtClean="0">
                <a:latin typeface="Arial" pitchFamily="34" charset="0"/>
                <a:ea typeface="Calibri" pitchFamily="34" charset="0"/>
                <a:cs typeface="Times New Roman" pitchFamily="18" charset="0"/>
              </a:rPr>
              <a:t>L’Associazione Autonoma fiumana e la sua visione politica: nazione culturale </a:t>
            </a:r>
            <a:r>
              <a:rPr lang="it-IT" sz="5400" b="1" i="1" dirty="0" smtClean="0">
                <a:latin typeface="Arial" pitchFamily="34" charset="0"/>
                <a:ea typeface="Calibri" pitchFamily="34" charset="0"/>
                <a:cs typeface="Times New Roman" pitchFamily="18" charset="0"/>
              </a:rPr>
              <a:t>versus</a:t>
            </a:r>
            <a:r>
              <a:rPr lang="it-IT" sz="5400" b="1" dirty="0" smtClean="0">
                <a:latin typeface="Arial" pitchFamily="34" charset="0"/>
                <a:ea typeface="Calibri" pitchFamily="34" charset="0"/>
                <a:cs typeface="Times New Roman" pitchFamily="18" charset="0"/>
              </a:rPr>
              <a:t> nazionalismi </a:t>
            </a:r>
          </a:p>
          <a:p>
            <a:pPr marL="514350" marR="0" lvl="0" indent="-514350" algn="l" defTabSz="914400" rtl="0" eaLnBrk="1" fontAlgn="base" latinLnBrk="0" hangingPunct="1">
              <a:lnSpc>
                <a:spcPct val="100000"/>
              </a:lnSpc>
              <a:spcBef>
                <a:spcPct val="0"/>
              </a:spcBef>
              <a:spcAft>
                <a:spcPct val="0"/>
              </a:spcAft>
              <a:buClrTx/>
              <a:buSzTx/>
              <a:tabLst/>
            </a:pPr>
            <a:endParaRPr kumimoji="0" lang="it-IT"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p:txBody>
          <a:bodyPr/>
          <a:lstStyle/>
          <a:p>
            <a:r>
              <a:rPr lang="it-IT" sz="3200" b="1" dirty="0" smtClean="0"/>
              <a:t>Michele </a:t>
            </a:r>
            <a:r>
              <a:rPr lang="it-IT" sz="3200" b="1" dirty="0" err="1" smtClean="0"/>
              <a:t>Maylender</a:t>
            </a:r>
            <a:r>
              <a:rPr lang="it-IT" sz="3200" b="1" dirty="0" smtClean="0"/>
              <a:t> (1863-1911)</a:t>
            </a:r>
            <a:endParaRPr lang="it-IT" sz="3200" b="1" dirty="0" smtClean="0"/>
          </a:p>
        </p:txBody>
      </p:sp>
      <p:sp>
        <p:nvSpPr>
          <p:cNvPr id="34820" name="Segnaposto numero diapositiva 3"/>
          <p:cNvSpPr>
            <a:spLocks noGrp="1"/>
          </p:cNvSpPr>
          <p:nvPr>
            <p:ph type="sldNum" sz="quarter" idx="12"/>
          </p:nvPr>
        </p:nvSpPr>
        <p:spPr>
          <a:noFill/>
        </p:spPr>
        <p:txBody>
          <a:bodyPr/>
          <a:lstStyle/>
          <a:p>
            <a:fld id="{1670D37F-D4CD-41F1-A52C-F79EF39B572A}" type="slidenum">
              <a:rPr lang="it-IT" smtClean="0"/>
              <a:pPr/>
              <a:t>8</a:t>
            </a:fld>
            <a:endParaRPr lang="it-IT" smtClean="0"/>
          </a:p>
        </p:txBody>
      </p:sp>
      <p:pic>
        <p:nvPicPr>
          <p:cNvPr id="1026" name="Picture 2" descr="C:\Users\User\Desktop\Pictures\AA PERSONAGGI giuliano-dalmati\MAYLENDER Michele\Maylender ritratto.jpg"/>
          <p:cNvPicPr>
            <a:picLocks noGrp="1" noChangeAspect="1" noChangeArrowheads="1"/>
          </p:cNvPicPr>
          <p:nvPr>
            <p:ph idx="1"/>
          </p:nvPr>
        </p:nvPicPr>
        <p:blipFill>
          <a:blip r:embed="rId2" cstate="print"/>
          <a:srcRect/>
          <a:stretch>
            <a:fillRect/>
          </a:stretch>
        </p:blipFill>
        <p:spPr bwMode="auto">
          <a:xfrm>
            <a:off x="1331640" y="1412776"/>
            <a:ext cx="2668401" cy="5000625"/>
          </a:xfrm>
          <a:prstGeom prst="rect">
            <a:avLst/>
          </a:prstGeom>
          <a:noFill/>
        </p:spPr>
      </p:pic>
      <p:pic>
        <p:nvPicPr>
          <p:cNvPr id="1028" name="Picture 4" descr="C:\Users\User\Desktop\Pictures\AA PERSONAGGI giuliano-dalmati\MAYLENDER Michele\Michele Maylender - Podestà di Fiume (fine 800).jpg"/>
          <p:cNvPicPr>
            <a:picLocks noChangeAspect="1" noChangeArrowheads="1"/>
          </p:cNvPicPr>
          <p:nvPr/>
        </p:nvPicPr>
        <p:blipFill>
          <a:blip r:embed="rId3" cstate="print"/>
          <a:srcRect/>
          <a:stretch>
            <a:fillRect/>
          </a:stretch>
        </p:blipFill>
        <p:spPr bwMode="auto">
          <a:xfrm>
            <a:off x="5652120" y="1988840"/>
            <a:ext cx="2030413" cy="2998787"/>
          </a:xfrm>
          <a:prstGeom prst="rect">
            <a:avLst/>
          </a:prstGeom>
          <a:noFill/>
        </p:spPr>
      </p:pic>
    </p:spTree>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9E33F12-80A9-4183-9942-BCA48F0D2D37}" type="slidenum">
              <a:rPr lang="it-IT" smtClean="0"/>
              <a:pPr>
                <a:defRPr/>
              </a:pPr>
              <a:t>9</a:t>
            </a:fld>
            <a:endParaRPr lang="it-IT"/>
          </a:p>
        </p:txBody>
      </p:sp>
      <p:pic>
        <p:nvPicPr>
          <p:cNvPr id="3" name="Picture 3" descr="C:\Users\User\Desktop\Pictures\AA PERSONAGGI giuliano-dalmati\MAYLENDER Michele\Frontespizio Accademie.jpg"/>
          <p:cNvPicPr>
            <a:picLocks noChangeAspect="1" noChangeArrowheads="1"/>
          </p:cNvPicPr>
          <p:nvPr/>
        </p:nvPicPr>
        <p:blipFill>
          <a:blip r:embed="rId2" cstate="print"/>
          <a:srcRect/>
          <a:stretch>
            <a:fillRect/>
          </a:stretch>
        </p:blipFill>
        <p:spPr bwMode="auto">
          <a:xfrm>
            <a:off x="2195736" y="1"/>
            <a:ext cx="4752528" cy="6857999"/>
          </a:xfrm>
          <a:prstGeom prst="rect">
            <a:avLst/>
          </a:prstGeom>
          <a:noFill/>
        </p:spPr>
      </p:pic>
    </p:spTree>
  </p:cSld>
  <p:clrMapOvr>
    <a:masterClrMapping/>
  </p:clrMapOvr>
  <p:transition spd="med">
    <p:wipe dir="r"/>
  </p:transition>
</p:sld>
</file>

<file path=ppt/theme/theme1.xml><?xml version="1.0" encoding="utf-8"?>
<a:theme xmlns:a="http://schemas.openxmlformats.org/drawingml/2006/main" name="Struttura predefinita">
  <a:themeElements>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2013</TotalTime>
  <Words>1412</Words>
  <Application>Microsoft Office PowerPoint</Application>
  <PresentationFormat>Presentazione su schermo (4:3)</PresentationFormat>
  <Paragraphs>197</Paragraphs>
  <Slides>47</Slides>
  <Notes>5</Notes>
  <HiddenSlides>0</HiddenSlides>
  <MMClips>0</MMClips>
  <ScaleCrop>false</ScaleCrop>
  <HeadingPairs>
    <vt:vector size="4" baseType="variant">
      <vt:variant>
        <vt:lpstr>Tema</vt:lpstr>
      </vt:variant>
      <vt:variant>
        <vt:i4>1</vt:i4>
      </vt:variant>
      <vt:variant>
        <vt:lpstr>Titoli diapositive</vt:lpstr>
      </vt:variant>
      <vt:variant>
        <vt:i4>47</vt:i4>
      </vt:variant>
    </vt:vector>
  </HeadingPairs>
  <TitlesOfParts>
    <vt:vector size="48" baseType="lpstr">
      <vt:lpstr>Struttura predefinita</vt:lpstr>
      <vt:lpstr>Diapositiva 1</vt:lpstr>
      <vt:lpstr>Diapositiva 2</vt:lpstr>
      <vt:lpstr>Diapositiva 3</vt:lpstr>
      <vt:lpstr>Diapositiva 4</vt:lpstr>
      <vt:lpstr>La nazione culturale (Kulturnation)</vt:lpstr>
      <vt:lpstr>Zanella nel 1897</vt:lpstr>
      <vt:lpstr>Diapositiva 7</vt:lpstr>
      <vt:lpstr>Michele Maylender (1863-1911)</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Riccardo Zanella, 25 luglio 1907 </vt:lpstr>
      <vt:lpstr>Diapositiva 35</vt:lpstr>
      <vt:lpstr>Diapositiva 36</vt:lpstr>
      <vt:lpstr>Diapositiva 37</vt:lpstr>
      <vt:lpstr>Diapositiva 38</vt:lpstr>
      <vt:lpstr>Diapositiva 39</vt:lpstr>
      <vt:lpstr>Diapositiva 40</vt:lpstr>
      <vt:lpstr>1944-45</vt:lpstr>
      <vt:lpstr>1945</vt:lpstr>
      <vt:lpstr>3 maggio 1945</vt:lpstr>
      <vt:lpstr>Diapositiva 44</vt:lpstr>
      <vt:lpstr>Diapositiva 45</vt:lpstr>
      <vt:lpstr>Il 29 luglio 1946 si apre a Parigi la Conferenza della Pace </vt:lpstr>
      <vt:lpstr>Diapositiva 47</vt:lpstr>
    </vt:vector>
  </TitlesOfParts>
  <Company>Stelli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prova</dc:title>
  <dc:creator>User name placeholder</dc:creator>
  <cp:lastModifiedBy>User</cp:lastModifiedBy>
  <cp:revision>113</cp:revision>
  <dcterms:created xsi:type="dcterms:W3CDTF">2007-02-01T15:03:37Z</dcterms:created>
  <dcterms:modified xsi:type="dcterms:W3CDTF">2020-12-11T16:53:40Z</dcterms:modified>
</cp:coreProperties>
</file>