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notesMasterIdLst>
    <p:notesMasterId r:id="rId42"/>
  </p:notesMasterIdLst>
  <p:sldIdLst>
    <p:sldId id="327" r:id="rId2"/>
    <p:sldId id="444" r:id="rId3"/>
    <p:sldId id="445" r:id="rId4"/>
    <p:sldId id="401" r:id="rId5"/>
    <p:sldId id="429" r:id="rId6"/>
    <p:sldId id="402" r:id="rId7"/>
    <p:sldId id="431" r:id="rId8"/>
    <p:sldId id="403" r:id="rId9"/>
    <p:sldId id="390" r:id="rId10"/>
    <p:sldId id="408" r:id="rId11"/>
    <p:sldId id="406" r:id="rId12"/>
    <p:sldId id="407" r:id="rId13"/>
    <p:sldId id="432" r:id="rId14"/>
    <p:sldId id="391" r:id="rId15"/>
    <p:sldId id="409" r:id="rId16"/>
    <p:sldId id="410" r:id="rId17"/>
    <p:sldId id="436" r:id="rId18"/>
    <p:sldId id="320" r:id="rId19"/>
    <p:sldId id="319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26" r:id="rId28"/>
    <p:sldId id="418" r:id="rId29"/>
    <p:sldId id="422" r:id="rId30"/>
    <p:sldId id="425" r:id="rId31"/>
    <p:sldId id="321" r:id="rId32"/>
    <p:sldId id="392" r:id="rId33"/>
    <p:sldId id="322" r:id="rId34"/>
    <p:sldId id="323" r:id="rId35"/>
    <p:sldId id="324" r:id="rId36"/>
    <p:sldId id="325" r:id="rId37"/>
    <p:sldId id="326" r:id="rId38"/>
    <p:sldId id="395" r:id="rId39"/>
    <p:sldId id="400" r:id="rId40"/>
    <p:sldId id="441" r:id="rId41"/>
  </p:sldIdLst>
  <p:sldSz cx="9144000" cy="6858000" type="screen4x3"/>
  <p:notesSz cx="6797675" cy="987266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F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3677" autoAdjust="0"/>
  </p:normalViewPr>
  <p:slideViewPr>
    <p:cSldViewPr snapToGrid="0" snapToObjects="1">
      <p:cViewPr varScale="1">
        <p:scale>
          <a:sx n="108" d="100"/>
          <a:sy n="108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ED37A-2BF1-0144-B055-C801DD09E1D6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548EC-3095-1B42-B76F-B5072F14E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74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6A3C5C-11B0-164D-B26F-2F6F9E8867CC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1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>
                <a:latin typeface="Cambria" charset="0"/>
              </a:rPr>
              <a:t>Non sempre facilmente riconoscibile in quanto espressione di una competenza implicita, procedurale non aperta all’introspezione</a:t>
            </a:r>
            <a:endParaRPr lang="it-IT">
              <a:latin typeface="Cambria" charset="0"/>
            </a:endParaRPr>
          </a:p>
          <a:p>
            <a:pPr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F625B1-EA02-9447-A357-07BCAA170519}" type="slidenum">
              <a:rPr lang="it-IT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29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>
                <a:latin typeface="Calibri" charset="0"/>
              </a:rPr>
              <a:t>gli studi all</a:t>
            </a:r>
            <a:r>
              <a:rPr lang="ja-JP" altLang="it-IT">
                <a:latin typeface="Calibri" charset="0"/>
              </a:rPr>
              <a:t>’</a:t>
            </a:r>
            <a:r>
              <a:rPr lang="it-IT">
                <a:latin typeface="Calibri" charset="0"/>
              </a:rPr>
              <a:t>epoca si concentravano sulla sua spiegazione</a:t>
            </a: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B2446-15A2-5244-A6E6-F93A619FC205}" type="slidenum">
              <a:rPr lang="it-IT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527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it-IT" dirty="0">
                <a:latin typeface="Cambria" panose="02040503050406030204" pitchFamily="18" charset="0"/>
              </a:rPr>
              <a:t>Non </a:t>
            </a:r>
            <a:r>
              <a:rPr lang="en-GB" altLang="it-IT" dirty="0" err="1">
                <a:latin typeface="Cambria" panose="02040503050406030204" pitchFamily="18" charset="0"/>
              </a:rPr>
              <a:t>sempre</a:t>
            </a:r>
            <a:r>
              <a:rPr lang="en-GB" altLang="it-IT" dirty="0">
                <a:latin typeface="Cambria" panose="02040503050406030204" pitchFamily="18" charset="0"/>
              </a:rPr>
              <a:t> </a:t>
            </a:r>
            <a:r>
              <a:rPr lang="en-GB" altLang="it-IT" dirty="0" err="1">
                <a:latin typeface="Cambria" panose="02040503050406030204" pitchFamily="18" charset="0"/>
              </a:rPr>
              <a:t>facilmente</a:t>
            </a:r>
            <a:r>
              <a:rPr lang="en-GB" altLang="it-IT" dirty="0">
                <a:latin typeface="Cambria" panose="02040503050406030204" pitchFamily="18" charset="0"/>
              </a:rPr>
              <a:t> </a:t>
            </a:r>
            <a:r>
              <a:rPr lang="en-GB" altLang="it-IT" dirty="0" err="1">
                <a:latin typeface="Cambria" panose="02040503050406030204" pitchFamily="18" charset="0"/>
              </a:rPr>
              <a:t>riconoscibile</a:t>
            </a:r>
            <a:r>
              <a:rPr lang="en-GB" altLang="it-IT" dirty="0">
                <a:latin typeface="Cambria" panose="02040503050406030204" pitchFamily="18" charset="0"/>
              </a:rPr>
              <a:t> in </a:t>
            </a:r>
            <a:r>
              <a:rPr lang="en-GB" altLang="it-IT" dirty="0" err="1">
                <a:latin typeface="Cambria" panose="02040503050406030204" pitchFamily="18" charset="0"/>
              </a:rPr>
              <a:t>quanto</a:t>
            </a:r>
            <a:r>
              <a:rPr lang="en-GB" altLang="it-IT" dirty="0">
                <a:latin typeface="Cambria" panose="02040503050406030204" pitchFamily="18" charset="0"/>
              </a:rPr>
              <a:t> </a:t>
            </a:r>
            <a:r>
              <a:rPr lang="en-GB" altLang="it-IT" dirty="0" err="1">
                <a:latin typeface="Cambria" panose="02040503050406030204" pitchFamily="18" charset="0"/>
              </a:rPr>
              <a:t>espressione</a:t>
            </a:r>
            <a:r>
              <a:rPr lang="en-GB" altLang="it-IT" dirty="0">
                <a:latin typeface="Cambria" panose="02040503050406030204" pitchFamily="18" charset="0"/>
              </a:rPr>
              <a:t> di </a:t>
            </a:r>
            <a:r>
              <a:rPr lang="en-GB" altLang="it-IT" dirty="0" err="1">
                <a:latin typeface="Cambria" panose="02040503050406030204" pitchFamily="18" charset="0"/>
              </a:rPr>
              <a:t>una</a:t>
            </a:r>
            <a:r>
              <a:rPr lang="en-GB" altLang="it-IT" dirty="0">
                <a:latin typeface="Cambria" panose="02040503050406030204" pitchFamily="18" charset="0"/>
              </a:rPr>
              <a:t> </a:t>
            </a:r>
            <a:r>
              <a:rPr lang="en-GB" altLang="it-IT" dirty="0" err="1">
                <a:latin typeface="Cambria" panose="02040503050406030204" pitchFamily="18" charset="0"/>
              </a:rPr>
              <a:t>competenza</a:t>
            </a:r>
            <a:r>
              <a:rPr lang="en-GB" altLang="it-IT" dirty="0">
                <a:latin typeface="Cambria" panose="02040503050406030204" pitchFamily="18" charset="0"/>
              </a:rPr>
              <a:t> </a:t>
            </a:r>
            <a:r>
              <a:rPr lang="en-GB" altLang="it-IT" dirty="0" err="1">
                <a:latin typeface="Cambria" panose="02040503050406030204" pitchFamily="18" charset="0"/>
              </a:rPr>
              <a:t>implicita</a:t>
            </a:r>
            <a:r>
              <a:rPr lang="en-GB" altLang="it-IT" dirty="0">
                <a:latin typeface="Cambria" panose="02040503050406030204" pitchFamily="18" charset="0"/>
              </a:rPr>
              <a:t>, </a:t>
            </a:r>
            <a:r>
              <a:rPr lang="en-GB" altLang="it-IT" dirty="0" err="1">
                <a:latin typeface="Cambria" panose="02040503050406030204" pitchFamily="18" charset="0"/>
              </a:rPr>
              <a:t>procedurale</a:t>
            </a:r>
            <a:r>
              <a:rPr lang="en-GB" altLang="it-IT" dirty="0">
                <a:latin typeface="Cambria" panose="02040503050406030204" pitchFamily="18" charset="0"/>
              </a:rPr>
              <a:t> non </a:t>
            </a:r>
            <a:r>
              <a:rPr lang="en-GB" altLang="it-IT" dirty="0" err="1">
                <a:latin typeface="Cambria" panose="02040503050406030204" pitchFamily="18" charset="0"/>
              </a:rPr>
              <a:t>aperta</a:t>
            </a:r>
            <a:r>
              <a:rPr lang="en-GB" altLang="it-IT" dirty="0">
                <a:latin typeface="Cambria" panose="02040503050406030204" pitchFamily="18" charset="0"/>
              </a:rPr>
              <a:t> </a:t>
            </a:r>
            <a:r>
              <a:rPr lang="en-GB" altLang="it-IT" dirty="0" err="1">
                <a:latin typeface="Cambria" panose="02040503050406030204" pitchFamily="18" charset="0"/>
              </a:rPr>
              <a:t>all’introspezione</a:t>
            </a:r>
            <a:endParaRPr lang="it-IT" altLang="it-IT" dirty="0"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42F63F-F93E-4D51-A27D-4C9A5C243691}" type="slidenum">
              <a:rPr lang="it-IT" altLang="it-IT"/>
              <a:pPr/>
              <a:t>31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551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/>
              <a:t>gli studi all’epoca si concentravano sulla sua spiegazione</a:t>
            </a: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96EE84-CCE1-4FEC-8335-F4A58F4D3772}" type="slidenum">
              <a:rPr lang="it-IT" altLang="it-IT"/>
              <a:pPr/>
              <a:t>32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788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34A4-D38B-2C4F-B13B-3FFE90FE5BD3}" type="datetimeFigureOut">
              <a:rPr lang="it-IT" smtClean="0"/>
              <a:pPr/>
              <a:t>15/12/2020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26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-1" y="1844824"/>
            <a:ext cx="9144001" cy="3275764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it-IT">
              <a:latin typeface="Cambria"/>
              <a:cs typeface="Cambria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2929525" y="3104133"/>
            <a:ext cx="34131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 dirty="0">
                <a:latin typeface="Cambria"/>
                <a:cs typeface="Cambria"/>
              </a:rPr>
              <a:t>Alessandra Riccardi</a:t>
            </a:r>
          </a:p>
          <a:p>
            <a:pPr algn="ctr" eaLnBrk="1" hangingPunct="1"/>
            <a:r>
              <a:rPr lang="it-IT" sz="2000" dirty="0">
                <a:latin typeface="Cambria"/>
                <a:cs typeface="Cambria"/>
              </a:rPr>
              <a:t>Fondamenti Teorici in Traduzione e Interpretazione</a:t>
            </a:r>
          </a:p>
          <a:p>
            <a:pPr algn="ctr" eaLnBrk="1" hangingPunct="1"/>
            <a:r>
              <a:rPr lang="it-IT" sz="2000" dirty="0">
                <a:latin typeface="Cambria"/>
                <a:cs typeface="Cambria"/>
              </a:rPr>
              <a:t>2020-21 </a:t>
            </a:r>
          </a:p>
          <a:p>
            <a:pPr algn="ctr" eaLnBrk="1" hangingPunct="1"/>
            <a:r>
              <a:rPr lang="it-IT" sz="2000" dirty="0">
                <a:latin typeface="Cambria"/>
                <a:cs typeface="Cambria"/>
              </a:rPr>
              <a:t>10-12-2020</a:t>
            </a:r>
          </a:p>
        </p:txBody>
      </p:sp>
      <p:pic>
        <p:nvPicPr>
          <p:cNvPr id="14339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667375"/>
            <a:ext cx="5264765" cy="108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asellaDiTesto 7"/>
          <p:cNvSpPr txBox="1">
            <a:spLocks noChangeArrowheads="1"/>
          </p:cNvSpPr>
          <p:nvPr/>
        </p:nvSpPr>
        <p:spPr bwMode="auto">
          <a:xfrm>
            <a:off x="981498" y="1791675"/>
            <a:ext cx="72044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dirty="0">
                <a:solidFill>
                  <a:srgbClr val="000090"/>
                </a:solidFill>
                <a:latin typeface="Cambria"/>
                <a:cs typeface="Cambria"/>
              </a:rPr>
              <a:t> </a:t>
            </a:r>
          </a:p>
          <a:p>
            <a:pPr algn="ctr" eaLnBrk="1" hangingPunct="1"/>
            <a:r>
              <a:rPr lang="it-IT" dirty="0">
                <a:latin typeface="Cambria"/>
                <a:cs typeface="Cambria"/>
              </a:rPr>
              <a:t>Il concetto di strategia in traduzione e interpretazione</a:t>
            </a:r>
            <a:br>
              <a:rPr lang="it-IT" dirty="0">
                <a:latin typeface="Cambria"/>
                <a:cs typeface="Cambria"/>
              </a:rPr>
            </a:br>
            <a:endParaRPr lang="it-IT" dirty="0">
              <a:ln>
                <a:solidFill>
                  <a:srgbClr val="000090"/>
                </a:solidFill>
              </a:ln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3216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814313"/>
            <a:ext cx="81642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/>
              <a:t>Krings</a:t>
            </a:r>
            <a:r>
              <a:rPr lang="en-GB" sz="3200" dirty="0"/>
              <a:t> (1986: 18) </a:t>
            </a:r>
            <a:r>
              <a:rPr lang="en-GB" sz="3200" dirty="0" err="1"/>
              <a:t>è</a:t>
            </a:r>
            <a:r>
              <a:rPr lang="en-GB" sz="3200" dirty="0"/>
              <a:t> </a:t>
            </a:r>
            <a:r>
              <a:rPr lang="en-GB" sz="3200" dirty="0" err="1"/>
              <a:t>stato</a:t>
            </a:r>
            <a:r>
              <a:rPr lang="en-GB" sz="3200" dirty="0"/>
              <a:t> </a:t>
            </a:r>
            <a:r>
              <a:rPr lang="en-GB" sz="3200" dirty="0" err="1"/>
              <a:t>uno</a:t>
            </a:r>
            <a:r>
              <a:rPr lang="en-GB" sz="3200" dirty="0"/>
              <a:t> </a:t>
            </a:r>
            <a:r>
              <a:rPr lang="en-GB" sz="3200" dirty="0" err="1"/>
              <a:t>dei</a:t>
            </a:r>
            <a:r>
              <a:rPr lang="en-GB" sz="3200" dirty="0"/>
              <a:t> </a:t>
            </a:r>
            <a:r>
              <a:rPr lang="en-GB" sz="3200" dirty="0" err="1"/>
              <a:t>primi</a:t>
            </a:r>
            <a:r>
              <a:rPr lang="en-GB" sz="3200" dirty="0"/>
              <a:t> ad </a:t>
            </a:r>
            <a:r>
              <a:rPr lang="en-GB" sz="3200" dirty="0" err="1"/>
              <a:t>adottare</a:t>
            </a:r>
            <a:r>
              <a:rPr lang="en-GB" sz="3200" dirty="0"/>
              <a:t> I TAP</a:t>
            </a:r>
          </a:p>
          <a:p>
            <a:r>
              <a:rPr lang="nl-BE" sz="3200" i="1" dirty="0"/>
              <a:t>Was in den Köpfen von Übersetzern vorgeht: Eine empirische Untersuchung zur Struktur des Übersetzungsprozesses an fortgeschrittenen Französischlernern</a:t>
            </a:r>
            <a:r>
              <a:rPr lang="nl-BE" sz="3200" dirty="0"/>
              <a:t>, </a:t>
            </a:r>
            <a:r>
              <a:rPr lang="en-GB" sz="3200" dirty="0" err="1"/>
              <a:t>Tübingen</a:t>
            </a:r>
            <a:r>
              <a:rPr lang="en-GB" sz="3200" dirty="0"/>
              <a:t>: </a:t>
            </a:r>
            <a:r>
              <a:rPr lang="en-GB" sz="3200" dirty="0" err="1"/>
              <a:t>Narr</a:t>
            </a:r>
            <a:endParaRPr lang="en-GB" sz="3200" dirty="0"/>
          </a:p>
          <a:p>
            <a:r>
              <a:rPr lang="en-US" sz="3200" dirty="0" err="1">
                <a:latin typeface="Cambria" panose="02040503050406030204" pitchFamily="18" charset="0"/>
              </a:rPr>
              <a:t>Krings</a:t>
            </a:r>
            <a:r>
              <a:rPr lang="en-US" sz="3200" dirty="0">
                <a:latin typeface="Cambria" panose="02040503050406030204" pitchFamily="18" charset="0"/>
              </a:rPr>
              <a:t> (1986:18) </a:t>
            </a:r>
          </a:p>
          <a:p>
            <a:endParaRPr lang="en-US" sz="3200" dirty="0">
              <a:latin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</a:rPr>
              <a:t>translator's </a:t>
            </a:r>
            <a:r>
              <a:rPr lang="en-US" sz="3200" i="1" dirty="0">
                <a:latin typeface="Cambria" panose="02040503050406030204" pitchFamily="18" charset="0"/>
              </a:rPr>
              <a:t>potentially</a:t>
            </a:r>
            <a:r>
              <a:rPr lang="en-US" sz="3200" dirty="0">
                <a:latin typeface="Cambria" panose="02040503050406030204" pitchFamily="18" charset="0"/>
              </a:rPr>
              <a:t> conscious plans for solving concrete translation problems in the framework of a concrete translation task</a:t>
            </a:r>
            <a:endParaRPr lang="it-IT" altLang="it-IT" sz="32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823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661" y="1361870"/>
            <a:ext cx="81128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translation strategy is a potentially conscious procedure for the solution of a problem which an individual is faced with when translating a text segment from one language into another</a:t>
            </a:r>
          </a:p>
          <a:p>
            <a:endParaRPr lang="en-GB" sz="3200" dirty="0"/>
          </a:p>
          <a:p>
            <a:r>
              <a:rPr lang="en-GB" sz="3200" dirty="0" err="1"/>
              <a:t>Lörscher</a:t>
            </a:r>
            <a:r>
              <a:rPr lang="en-GB" sz="3200" dirty="0"/>
              <a:t>, W. (1991). </a:t>
            </a:r>
            <a:r>
              <a:rPr lang="en-GB" sz="3200" i="1" dirty="0"/>
              <a:t>Translation Performance, Translation  Process, and Translation Strategies. A Psycholinguistic Investigation</a:t>
            </a:r>
            <a:r>
              <a:rPr lang="en-GB" sz="3200" dirty="0"/>
              <a:t>. </a:t>
            </a:r>
            <a:r>
              <a:rPr lang="en-GB" sz="3200" dirty="0" err="1"/>
              <a:t>Tübingen</a:t>
            </a:r>
            <a:r>
              <a:rPr lang="en-GB" sz="3200" dirty="0"/>
              <a:t>, </a:t>
            </a:r>
            <a:r>
              <a:rPr lang="en-GB" sz="3200" dirty="0" err="1"/>
              <a:t>Narr</a:t>
            </a:r>
            <a:endParaRPr lang="en-GB" sz="3200" dirty="0"/>
          </a:p>
          <a:p>
            <a:endParaRPr lang="en-GB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505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7714" y="1250580"/>
            <a:ext cx="85561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Hönig, H. G., </a:t>
            </a:r>
            <a:r>
              <a:rPr lang="de-DE" sz="3200" dirty="0" err="1"/>
              <a:t>and</a:t>
            </a:r>
            <a:r>
              <a:rPr lang="de-DE" sz="3200" dirty="0"/>
              <a:t> Kussmaul, P. (1982). </a:t>
            </a:r>
            <a:r>
              <a:rPr lang="nl-BE" sz="3200" i="1" dirty="0"/>
              <a:t>Strategie der Übersetzung: ein Lehr- und Arbeitsbuch</a:t>
            </a:r>
            <a:r>
              <a:rPr lang="nl-BE" sz="3200" dirty="0"/>
              <a:t>. Tübingen: Narr</a:t>
            </a:r>
          </a:p>
          <a:p>
            <a:endParaRPr lang="nl-BE" sz="3200" dirty="0"/>
          </a:p>
          <a:p>
            <a:r>
              <a:rPr lang="nl-BE" sz="3200" dirty="0"/>
              <a:t>A</a:t>
            </a:r>
            <a:r>
              <a:rPr lang="en-GB" sz="3200" dirty="0" err="1"/>
              <a:t>pproccio</a:t>
            </a:r>
            <a:r>
              <a:rPr lang="en-GB" sz="3200" dirty="0"/>
              <a:t> </a:t>
            </a:r>
            <a:r>
              <a:rPr lang="en-GB" sz="3200" dirty="0" err="1"/>
              <a:t>funzionalista</a:t>
            </a:r>
            <a:r>
              <a:rPr lang="en-GB" sz="3200" dirty="0"/>
              <a:t> </a:t>
            </a:r>
          </a:p>
          <a:p>
            <a:r>
              <a:rPr lang="en-GB" sz="3200" dirty="0" err="1"/>
              <a:t>Tenere</a:t>
            </a:r>
            <a:r>
              <a:rPr lang="en-GB" sz="3200" dirty="0"/>
              <a:t> in </a:t>
            </a:r>
            <a:r>
              <a:rPr lang="en-GB" sz="3200" dirty="0" err="1"/>
              <a:t>considerazione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</a:t>
            </a:r>
            <a:r>
              <a:rPr lang="en-GB" sz="3200" dirty="0" err="1"/>
              <a:t>destinatario</a:t>
            </a:r>
            <a:r>
              <a:rPr lang="en-GB" sz="3200" dirty="0"/>
              <a:t>  e </a:t>
            </a:r>
            <a:r>
              <a:rPr lang="en-GB" sz="3200" dirty="0" err="1"/>
              <a:t>ruolo</a:t>
            </a:r>
            <a:r>
              <a:rPr lang="en-GB" sz="3200" dirty="0"/>
              <a:t> </a:t>
            </a:r>
            <a:r>
              <a:rPr lang="en-GB" sz="3200" dirty="0" err="1"/>
              <a:t>della</a:t>
            </a:r>
            <a:r>
              <a:rPr lang="en-GB" sz="3200" dirty="0"/>
              <a:t> </a:t>
            </a:r>
            <a:r>
              <a:rPr lang="en-GB" sz="3200" dirty="0" err="1"/>
              <a:t>traduzione</a:t>
            </a:r>
            <a:r>
              <a:rPr lang="en-GB" sz="3200" dirty="0"/>
              <a:t> </a:t>
            </a:r>
            <a:r>
              <a:rPr lang="en-GB" sz="3200" dirty="0" err="1"/>
              <a:t>nella</a:t>
            </a:r>
            <a:r>
              <a:rPr lang="en-GB" sz="3200" dirty="0"/>
              <a:t> </a:t>
            </a:r>
            <a:r>
              <a:rPr lang="en-GB" sz="3200" dirty="0" err="1"/>
              <a:t>cultura</a:t>
            </a:r>
            <a:r>
              <a:rPr lang="en-GB" sz="3200" dirty="0"/>
              <a:t> </a:t>
            </a:r>
            <a:r>
              <a:rPr lang="en-GB" sz="3200" dirty="0" err="1"/>
              <a:t>d’arrivo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099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6F188D-6D64-7142-9CAF-6EA7DF9A26F4}"/>
              </a:ext>
            </a:extLst>
          </p:cNvPr>
          <p:cNvSpPr txBox="1"/>
          <p:nvPr/>
        </p:nvSpPr>
        <p:spPr>
          <a:xfrm>
            <a:off x="519545" y="1350818"/>
            <a:ext cx="8229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vergleichbar mit der Strategie eines Schachspielers, der sich an der Entwicklungsphase des Spiels, </a:t>
            </a:r>
          </a:p>
          <a:p>
            <a:r>
              <a:rPr lang="de-DE" sz="3200" dirty="0"/>
              <a:t>der noch zur Verfügung stehenden Zeit und </a:t>
            </a:r>
          </a:p>
          <a:p>
            <a:r>
              <a:rPr lang="de-DE" sz="3200" dirty="0"/>
              <a:t>an der Strategie seines Gegners orientieren </a:t>
            </a:r>
            <a:r>
              <a:rPr lang="de-DE" sz="3200" dirty="0" err="1"/>
              <a:t>muß</a:t>
            </a:r>
            <a:r>
              <a:rPr lang="it-IT" sz="3200" dirty="0"/>
              <a:t> 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07732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35246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A general </a:t>
            </a:r>
            <a:r>
              <a:rPr lang="it-IT" altLang="it-IT" sz="2800" b="1" dirty="0" err="1">
                <a:latin typeface="Cambria" panose="02040503050406030204" pitchFamily="18" charset="0"/>
                <a:ea typeface="ＭＳ Ｐゴシック" panose="020B0600070205080204" pitchFamily="34" charset="-128"/>
              </a:rPr>
              <a:t>definition</a:t>
            </a:r>
            <a:r>
              <a:rPr lang="it-IT" altLang="it-IT" sz="2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 of </a:t>
            </a:r>
            <a:r>
              <a:rPr lang="it-IT" altLang="it-IT" sz="2800" b="1" dirty="0" err="1">
                <a:latin typeface="Cambria" panose="02040503050406030204" pitchFamily="18" charset="0"/>
                <a:ea typeface="ＭＳ Ｐゴシック" panose="020B0600070205080204" pitchFamily="34" charset="-128"/>
              </a:rPr>
              <a:t>strategy</a:t>
            </a:r>
            <a:r>
              <a:rPr lang="it-IT" altLang="it-IT" sz="2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 </a:t>
            </a:r>
            <a:br>
              <a:rPr lang="it-IT" altLang="it-IT" sz="2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r>
              <a:rPr lang="it-IT" altLang="it-IT" sz="2800" b="1" dirty="0" err="1">
                <a:latin typeface="Cambria" panose="02040503050406030204" pitchFamily="18" charset="0"/>
                <a:ea typeface="ＭＳ Ｐゴシック" panose="020B0600070205080204" pitchFamily="34" charset="-128"/>
              </a:rPr>
              <a:t>discourse</a:t>
            </a:r>
            <a:r>
              <a:rPr lang="it-IT" altLang="it-IT" sz="2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 </a:t>
            </a:r>
            <a:r>
              <a:rPr lang="it-IT" altLang="it-IT" sz="2800" b="1" dirty="0" err="1">
                <a:latin typeface="Cambria" panose="02040503050406030204" pitchFamily="18" charset="0"/>
                <a:ea typeface="ＭＳ Ｐゴシック" panose="020B0600070205080204" pitchFamily="34" charset="-128"/>
              </a:rPr>
              <a:t>comprehension</a:t>
            </a:r>
            <a:r>
              <a:rPr lang="it-IT" altLang="it-IT" sz="2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 and production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altLang="it-IT" sz="28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it-IT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The objective of a strategy is not only the reaching of a goal but that of reaching it “in some optimal way (e.g. quickly, effectively, or with low cost)”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it-IT" sz="28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Van </a:t>
            </a:r>
            <a:r>
              <a:rPr lang="en-GB" altLang="it-IT" sz="2800" dirty="0" err="1">
                <a:latin typeface="Cambria" panose="02040503050406030204" pitchFamily="18" charset="0"/>
                <a:ea typeface="ＭＳ Ｐゴシック" panose="020B0600070205080204" pitchFamily="34" charset="-128"/>
              </a:rPr>
              <a:t>Dijk</a:t>
            </a:r>
            <a:r>
              <a:rPr lang="en-GB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 and </a:t>
            </a:r>
            <a:r>
              <a:rPr lang="en-GB" altLang="it-IT" sz="2800" dirty="0" err="1">
                <a:latin typeface="Cambria" panose="02040503050406030204" pitchFamily="18" charset="0"/>
                <a:ea typeface="ＭＳ Ｐゴシック" panose="020B0600070205080204" pitchFamily="34" charset="-128"/>
              </a:rPr>
              <a:t>Kintsch</a:t>
            </a:r>
            <a:r>
              <a:rPr lang="en-GB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 1983: 62</a:t>
            </a:r>
          </a:p>
        </p:txBody>
      </p:sp>
    </p:spTree>
    <p:extLst>
      <p:ext uri="{BB962C8B-B14F-4D97-AF65-F5344CB8AC3E}">
        <p14:creationId xmlns:p14="http://schemas.microsoft.com/office/powerpoint/2010/main" val="9438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1354" y="1055077"/>
            <a:ext cx="81358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Gil-</a:t>
            </a:r>
            <a:r>
              <a:rPr lang="en-GB" sz="3200" dirty="0" err="1"/>
              <a:t>Bardaji</a:t>
            </a:r>
            <a:r>
              <a:rPr lang="en-GB" sz="3200" dirty="0"/>
              <a:t>, A. (2009). ‘Procedures, techniques, strategies: translation process operator’, </a:t>
            </a:r>
            <a:r>
              <a:rPr lang="en-GB" sz="3200" i="1" dirty="0"/>
              <a:t>Perspectives: Studies in </a:t>
            </a:r>
            <a:r>
              <a:rPr lang="en-GB" sz="3200" i="1" dirty="0" err="1"/>
              <a:t>Translatology</a:t>
            </a:r>
            <a:r>
              <a:rPr lang="en-GB" sz="3200" dirty="0"/>
              <a:t>, 17(3), 161-173.</a:t>
            </a:r>
            <a:endParaRPr lang="it-IT" sz="3200" dirty="0"/>
          </a:p>
          <a:p>
            <a:endParaRPr lang="en-GB" sz="3200" dirty="0"/>
          </a:p>
          <a:p>
            <a:r>
              <a:rPr lang="en-GB" sz="3200" dirty="0"/>
              <a:t>“Translations procedures, technique, procedures or translation methods”; “Translation processes and strategic processes”; “Translation strategies” “Translation strategies and translation techniques”</a:t>
            </a:r>
          </a:p>
        </p:txBody>
      </p:sp>
    </p:spTree>
    <p:extLst>
      <p:ext uri="{BB962C8B-B14F-4D97-AF65-F5344CB8AC3E}">
        <p14:creationId xmlns:p14="http://schemas.microsoft.com/office/powerpoint/2010/main" val="1173634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8344" y="737253"/>
            <a:ext cx="85126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Translation process operators </a:t>
            </a:r>
          </a:p>
          <a:p>
            <a:endParaRPr lang="en-US" sz="3200" dirty="0"/>
          </a:p>
          <a:p>
            <a:r>
              <a:rPr lang="en-GB" sz="3200" dirty="0" err="1"/>
              <a:t>Definizione</a:t>
            </a:r>
            <a:r>
              <a:rPr lang="en-GB" sz="3200" dirty="0"/>
              <a:t> </a:t>
            </a:r>
            <a:r>
              <a:rPr lang="en-GB" sz="3200" dirty="0" err="1"/>
              <a:t>proposta</a:t>
            </a:r>
            <a:r>
              <a:rPr lang="en-GB" sz="3200" dirty="0"/>
              <a:t> da Gil-</a:t>
            </a:r>
            <a:r>
              <a:rPr lang="en-GB" sz="3200" dirty="0" err="1"/>
              <a:t>Bardaji</a:t>
            </a:r>
            <a:r>
              <a:rPr lang="en-GB" sz="3200" dirty="0"/>
              <a:t> </a:t>
            </a:r>
            <a:r>
              <a:rPr lang="en-US" sz="3200" dirty="0"/>
              <a:t>per </a:t>
            </a:r>
            <a:r>
              <a:rPr lang="en-GB" sz="3200" dirty="0" err="1"/>
              <a:t>includere</a:t>
            </a:r>
            <a:r>
              <a:rPr lang="en-GB" sz="3200" dirty="0"/>
              <a:t> </a:t>
            </a:r>
            <a:r>
              <a:rPr lang="en-GB" sz="3200" dirty="0" err="1"/>
              <a:t>tutte</a:t>
            </a:r>
            <a:r>
              <a:rPr lang="en-GB" sz="3200" dirty="0"/>
              <a:t> le </a:t>
            </a:r>
            <a:r>
              <a:rPr lang="en-GB" sz="3200" dirty="0" err="1"/>
              <a:t>operazioni</a:t>
            </a:r>
            <a:r>
              <a:rPr lang="en-GB" sz="3200" dirty="0"/>
              <a:t> </a:t>
            </a:r>
            <a:r>
              <a:rPr lang="en-GB" sz="3200" dirty="0" err="1"/>
              <a:t>realizzate</a:t>
            </a:r>
            <a:r>
              <a:rPr lang="en-GB" sz="3200" dirty="0"/>
              <a:t> per </a:t>
            </a:r>
            <a:r>
              <a:rPr lang="en-GB" sz="3200" dirty="0" err="1"/>
              <a:t>trasferire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TP in TA </a:t>
            </a:r>
            <a:r>
              <a:rPr lang="en-GB" sz="3200" dirty="0" err="1"/>
              <a:t>propone</a:t>
            </a:r>
            <a:r>
              <a:rPr lang="en-GB" sz="3200" dirty="0"/>
              <a:t> la di</a:t>
            </a:r>
          </a:p>
          <a:p>
            <a:endParaRPr lang="en-US" sz="3200" dirty="0"/>
          </a:p>
          <a:p>
            <a:r>
              <a:rPr lang="en-US" sz="3200" dirty="0"/>
              <a:t>all the procedural knowledge conscious or unconscious, automatic or controlled, heuristic or algorithmic, that makes up the transfer process which takes place when we translate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22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730746-3675-9842-B133-699AE236C5E1}"/>
              </a:ext>
            </a:extLst>
          </p:cNvPr>
          <p:cNvSpPr txBox="1"/>
          <p:nvPr/>
        </p:nvSpPr>
        <p:spPr>
          <a:xfrm>
            <a:off x="374073" y="914390"/>
            <a:ext cx="82295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Scarpa (2008</a:t>
            </a:r>
            <a:r>
              <a:rPr lang="it-IT" sz="2800" b="1" dirty="0" smtClean="0"/>
              <a:t>) </a:t>
            </a:r>
            <a:endParaRPr lang="it-IT" sz="2800" b="1" dirty="0"/>
          </a:p>
          <a:p>
            <a:r>
              <a:rPr lang="it-IT" sz="2800" dirty="0" err="1" smtClean="0"/>
              <a:t>has</a:t>
            </a:r>
            <a:r>
              <a:rPr lang="it-IT" sz="2800" dirty="0" smtClean="0"/>
              <a:t> </a:t>
            </a:r>
            <a:r>
              <a:rPr lang="it-IT" sz="2800" dirty="0" err="1"/>
              <a:t>adopted</a:t>
            </a:r>
            <a:r>
              <a:rPr lang="it-IT" sz="2800" dirty="0"/>
              <a:t> the </a:t>
            </a:r>
            <a:r>
              <a:rPr lang="it-IT" sz="2800" dirty="0" err="1"/>
              <a:t>following</a:t>
            </a:r>
            <a:r>
              <a:rPr lang="it-IT" sz="2800" dirty="0"/>
              <a:t> </a:t>
            </a:r>
            <a:r>
              <a:rPr lang="it-IT" sz="2800" dirty="0" err="1"/>
              <a:t>categorisation</a:t>
            </a:r>
            <a:r>
              <a:rPr lang="it-IT" sz="2800" dirty="0"/>
              <a:t>: </a:t>
            </a:r>
            <a:r>
              <a:rPr lang="it-IT" sz="2800" dirty="0" err="1"/>
              <a:t>she</a:t>
            </a:r>
            <a:r>
              <a:rPr lang="it-IT" sz="2800" dirty="0"/>
              <a:t> </a:t>
            </a:r>
            <a:r>
              <a:rPr lang="it-IT" sz="2800" dirty="0" err="1"/>
              <a:t>employs</a:t>
            </a:r>
            <a:r>
              <a:rPr lang="it-IT" sz="2800" dirty="0"/>
              <a:t> the </a:t>
            </a:r>
            <a:r>
              <a:rPr lang="it-IT" sz="2800" dirty="0" err="1"/>
              <a:t>term</a:t>
            </a:r>
            <a:r>
              <a:rPr lang="it-IT" sz="2800" dirty="0"/>
              <a:t> </a:t>
            </a:r>
            <a:r>
              <a:rPr lang="it-IT" sz="2800" b="1" dirty="0" err="1"/>
              <a:t>macrostrategy</a:t>
            </a:r>
            <a:r>
              <a:rPr lang="it-IT" sz="2800" dirty="0"/>
              <a:t> for the </a:t>
            </a:r>
            <a:r>
              <a:rPr lang="it-IT" sz="2800" dirty="0" err="1"/>
              <a:t>objective</a:t>
            </a:r>
            <a:r>
              <a:rPr lang="it-IT" sz="2800" dirty="0"/>
              <a:t> the </a:t>
            </a:r>
            <a:r>
              <a:rPr lang="it-IT" sz="2800" dirty="0" err="1"/>
              <a:t>translator</a:t>
            </a:r>
            <a:r>
              <a:rPr lang="it-IT" sz="2800" dirty="0"/>
              <a:t> </a:t>
            </a:r>
            <a:r>
              <a:rPr lang="it-IT" sz="2800" dirty="0" err="1"/>
              <a:t>decides</a:t>
            </a:r>
            <a:r>
              <a:rPr lang="it-IT" sz="2800" dirty="0"/>
              <a:t> on, </a:t>
            </a:r>
            <a:r>
              <a:rPr lang="it-IT" sz="2800" dirty="0" err="1"/>
              <a:t>following</a:t>
            </a:r>
            <a:r>
              <a:rPr lang="it-IT" sz="2800" dirty="0"/>
              <a:t> the </a:t>
            </a:r>
            <a:r>
              <a:rPr lang="it-IT" sz="2800" dirty="0" err="1"/>
              <a:t>translation</a:t>
            </a:r>
            <a:r>
              <a:rPr lang="it-IT" sz="2800" dirty="0"/>
              <a:t> brief and the </a:t>
            </a:r>
            <a:r>
              <a:rPr lang="it-IT" sz="2800" dirty="0" err="1"/>
              <a:t>function</a:t>
            </a:r>
            <a:r>
              <a:rPr lang="it-IT" sz="2800" dirty="0"/>
              <a:t> and </a:t>
            </a:r>
            <a:r>
              <a:rPr lang="it-IT" sz="2800" dirty="0" err="1"/>
              <a:t>purpose</a:t>
            </a:r>
            <a:r>
              <a:rPr lang="it-IT" sz="2800" dirty="0"/>
              <a:t> of the</a:t>
            </a:r>
          </a:p>
          <a:p>
            <a:r>
              <a:rPr lang="it-IT" sz="2800" dirty="0"/>
              <a:t>TT. </a:t>
            </a:r>
          </a:p>
          <a:p>
            <a:r>
              <a:rPr lang="it-IT" sz="2800" dirty="0" err="1"/>
              <a:t>She</a:t>
            </a:r>
            <a:r>
              <a:rPr lang="it-IT" sz="2800" dirty="0"/>
              <a:t>  </a:t>
            </a:r>
            <a:r>
              <a:rPr lang="it-IT" sz="2800" dirty="0" err="1"/>
              <a:t>distinguishes</a:t>
            </a:r>
            <a:r>
              <a:rPr lang="it-IT" sz="2800" dirty="0"/>
              <a:t> </a:t>
            </a:r>
            <a:r>
              <a:rPr lang="it-IT" sz="2800" b="1" dirty="0" err="1"/>
              <a:t>strategies</a:t>
            </a:r>
            <a:r>
              <a:rPr lang="it-IT" sz="2800" b="1" dirty="0"/>
              <a:t> or </a:t>
            </a:r>
            <a:r>
              <a:rPr lang="it-IT" sz="2800" b="1" dirty="0" err="1"/>
              <a:t>microstrategies</a:t>
            </a:r>
            <a:r>
              <a:rPr lang="it-IT" sz="2800" b="1" dirty="0"/>
              <a:t> </a:t>
            </a:r>
            <a:r>
              <a:rPr lang="it-IT" sz="2800" dirty="0" err="1"/>
              <a:t>at</a:t>
            </a:r>
            <a:r>
              <a:rPr lang="it-IT" sz="2800" dirty="0"/>
              <a:t> a </a:t>
            </a:r>
            <a:r>
              <a:rPr lang="it-IT" sz="2800" dirty="0" err="1"/>
              <a:t>lower</a:t>
            </a:r>
            <a:r>
              <a:rPr lang="it-IT" sz="2800" dirty="0"/>
              <a:t> </a:t>
            </a:r>
            <a:r>
              <a:rPr lang="it-IT" sz="2800" dirty="0" err="1"/>
              <a:t>level</a:t>
            </a:r>
            <a:r>
              <a:rPr lang="it-IT" sz="2800" dirty="0"/>
              <a:t>, </a:t>
            </a:r>
            <a:r>
              <a:rPr lang="it-IT" sz="2800" dirty="0" err="1"/>
              <a:t>consciously</a:t>
            </a:r>
            <a:r>
              <a:rPr lang="it-IT" sz="2800" dirty="0"/>
              <a:t> </a:t>
            </a:r>
            <a:r>
              <a:rPr lang="it-IT" sz="2800" dirty="0" err="1"/>
              <a:t>adopted</a:t>
            </a:r>
            <a:r>
              <a:rPr lang="it-IT" sz="2800" dirty="0"/>
              <a:t> for the </a:t>
            </a:r>
            <a:r>
              <a:rPr lang="it-IT" sz="2800" dirty="0" err="1"/>
              <a:t>solution</a:t>
            </a:r>
            <a:r>
              <a:rPr lang="it-IT" sz="2800" dirty="0"/>
              <a:t> of a </a:t>
            </a:r>
            <a:r>
              <a:rPr lang="it-IT" sz="2800" dirty="0" err="1"/>
              <a:t>problem</a:t>
            </a:r>
            <a:endParaRPr lang="it-IT" sz="2800" dirty="0"/>
          </a:p>
          <a:p>
            <a:r>
              <a:rPr lang="it-IT" sz="2800" b="1" dirty="0" err="1"/>
              <a:t>Textual</a:t>
            </a:r>
            <a:r>
              <a:rPr lang="it-IT" sz="2800" b="1" dirty="0"/>
              <a:t> </a:t>
            </a:r>
            <a:r>
              <a:rPr lang="it-IT" sz="2800" b="1" dirty="0" err="1"/>
              <a:t>strategies</a:t>
            </a:r>
            <a:r>
              <a:rPr lang="it-IT" sz="2800" b="1" dirty="0"/>
              <a:t>, </a:t>
            </a:r>
            <a:r>
              <a:rPr lang="it-IT" sz="2800" dirty="0"/>
              <a:t>for </a:t>
            </a:r>
            <a:r>
              <a:rPr lang="it-IT" sz="2800" dirty="0" err="1"/>
              <a:t>example</a:t>
            </a:r>
            <a:r>
              <a:rPr lang="it-IT" sz="2800" dirty="0"/>
              <a:t>, are </a:t>
            </a:r>
            <a:r>
              <a:rPr lang="it-IT" sz="2800" dirty="0" err="1"/>
              <a:t>further</a:t>
            </a:r>
            <a:r>
              <a:rPr lang="it-IT" sz="2800" dirty="0"/>
              <a:t> </a:t>
            </a:r>
            <a:r>
              <a:rPr lang="it-IT" sz="2800" dirty="0" err="1"/>
              <a:t>divided</a:t>
            </a:r>
            <a:r>
              <a:rPr lang="it-IT" sz="2800" dirty="0"/>
              <a:t> </a:t>
            </a:r>
            <a:r>
              <a:rPr lang="it-IT" sz="2800" dirty="0" err="1"/>
              <a:t>into</a:t>
            </a:r>
            <a:r>
              <a:rPr lang="it-IT" sz="2800" dirty="0"/>
              <a:t> </a:t>
            </a:r>
            <a:r>
              <a:rPr lang="it-IT" sz="2800" b="1" dirty="0" err="1"/>
              <a:t>syntactic</a:t>
            </a:r>
            <a:r>
              <a:rPr lang="it-IT" sz="2800" b="1" dirty="0"/>
              <a:t>, </a:t>
            </a:r>
            <a:r>
              <a:rPr lang="it-IT" sz="2800" b="1" dirty="0" err="1"/>
              <a:t>semantic</a:t>
            </a:r>
            <a:r>
              <a:rPr lang="it-IT" sz="2800" b="1" dirty="0"/>
              <a:t> and</a:t>
            </a:r>
          </a:p>
          <a:p>
            <a:r>
              <a:rPr lang="it-IT" sz="2800" b="1" dirty="0" err="1"/>
              <a:t>pragmatic</a:t>
            </a:r>
            <a:r>
              <a:rPr lang="it-IT" sz="2800" b="1" dirty="0"/>
              <a:t> </a:t>
            </a:r>
            <a:r>
              <a:rPr lang="it-IT" sz="2800" b="1" dirty="0" err="1"/>
              <a:t>strategies</a:t>
            </a:r>
            <a:r>
              <a:rPr lang="it-IT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248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GB" sz="3200" dirty="0"/>
              <a:t>Chesterman, A. (2016/1997) </a:t>
            </a:r>
            <a:r>
              <a:rPr lang="en-GB" sz="3200" i="1" dirty="0"/>
              <a:t>Memes of Translation. The spread of ideas in translation theory</a:t>
            </a:r>
            <a:r>
              <a:rPr lang="en-GB" sz="3200" dirty="0"/>
              <a:t>. Rev. edition, Amsterdam/Philadelphia: John </a:t>
            </a:r>
            <a:r>
              <a:rPr lang="en-GB" sz="3200" dirty="0" err="1"/>
              <a:t>Benjamins</a:t>
            </a:r>
            <a:r>
              <a:rPr lang="en-GB" sz="3200" dirty="0"/>
              <a:t>.</a:t>
            </a:r>
            <a:r>
              <a:rPr lang="it-IT" sz="3200" dirty="0"/>
              <a:t/>
            </a:r>
            <a:br>
              <a:rPr lang="it-IT" sz="3200" dirty="0"/>
            </a:br>
            <a:endParaRPr lang="it-IT" altLang="it-IT" sz="32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286000"/>
            <a:ext cx="8496944" cy="4285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a) Translation strategies apply to a process;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b) They involve text-manipulation;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c) They are goal-oriented;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d) They are problem-centered;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e) They are applied consciously</a:t>
            </a:r>
            <a:endParaRPr lang="en-GB" altLang="it-IT" sz="36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10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70516"/>
            <a:ext cx="7886700" cy="6431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2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/>
            </a:r>
            <a:br>
              <a:rPr lang="it-IT" altLang="it-IT" sz="3200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endParaRPr lang="it-IT" altLang="it-IT" sz="32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3652"/>
            <a:ext cx="8363272" cy="4442835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US" sz="3600" dirty="0" err="1">
                <a:latin typeface="Cambria" panose="02040503050406030204" pitchFamily="18" charset="0"/>
              </a:rPr>
              <a:t>Strategie</a:t>
            </a:r>
            <a:r>
              <a:rPr lang="en-US" sz="3600" dirty="0">
                <a:latin typeface="Cambria" panose="02040503050406030204" pitchFamily="18" charset="0"/>
              </a:rPr>
              <a:t>  in </a:t>
            </a:r>
            <a:r>
              <a:rPr lang="en-US" sz="3600" dirty="0" err="1">
                <a:latin typeface="Cambria" panose="02040503050406030204" pitchFamily="18" charset="0"/>
              </a:rPr>
              <a:t>interpretazione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en-US" sz="3600" dirty="0">
              <a:latin typeface="Cambria" panose="020405030504060302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>
                <a:latin typeface="Cambria" panose="02040503050406030204" pitchFamily="18" charset="0"/>
              </a:rPr>
              <a:t>Processi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strategici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rivolti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alla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comunicazione</a:t>
            </a:r>
            <a:r>
              <a:rPr lang="en-US" sz="3600" dirty="0">
                <a:latin typeface="Cambria" panose="02040503050406030204" pitchFamily="18" charset="0"/>
              </a:rPr>
              <a:t>, </a:t>
            </a:r>
            <a:r>
              <a:rPr lang="en-US" sz="3600" dirty="0" err="1">
                <a:latin typeface="Cambria" panose="02040503050406030204" pitchFamily="18" charset="0"/>
              </a:rPr>
              <a:t>si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basano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su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esperienze</a:t>
            </a:r>
            <a:r>
              <a:rPr lang="en-US" sz="3600" dirty="0">
                <a:latin typeface="Cambria" panose="02040503050406030204" pitchFamily="18" charset="0"/>
              </a:rPr>
              <a:t> cognitive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>
                <a:latin typeface="Cambria" panose="02040503050406030204" pitchFamily="18" charset="0"/>
              </a:rPr>
              <a:t>sono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orientati</a:t>
            </a:r>
            <a:r>
              <a:rPr lang="en-US" sz="3600" dirty="0">
                <a:latin typeface="Cambria" panose="02040503050406030204" pitchFamily="18" charset="0"/>
              </a:rPr>
              <a:t> ad un </a:t>
            </a:r>
            <a:r>
              <a:rPr lang="en-US" sz="3600" dirty="0" err="1">
                <a:latin typeface="Cambria" panose="02040503050406030204" pitchFamily="18" charset="0"/>
              </a:rPr>
              <a:t>problema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>
                <a:latin typeface="Cambria" panose="02040503050406030204" pitchFamily="18" charset="0"/>
              </a:rPr>
              <a:t>sono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potenzialmente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consapevoli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>
                <a:latin typeface="Cambria" panose="02040503050406030204" pitchFamily="18" charset="0"/>
              </a:rPr>
              <a:t>possono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essere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modificati</a:t>
            </a: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endParaRPr lang="en-US" sz="2600" smtClean="0"/>
          </a:p>
          <a:p>
            <a:pPr marL="0" indent="0">
              <a:buNone/>
              <a:defRPr/>
            </a:pPr>
            <a:r>
              <a:rPr lang="en-US" sz="2600" smtClean="0"/>
              <a:t>in </a:t>
            </a:r>
            <a:r>
              <a:rPr lang="en-US" sz="2600" dirty="0" smtClean="0"/>
              <a:t>Sylvia </a:t>
            </a:r>
            <a:r>
              <a:rPr lang="en-US" sz="2600" dirty="0" err="1"/>
              <a:t>Kalina</a:t>
            </a:r>
            <a:r>
              <a:rPr lang="en-US" sz="2600" dirty="0"/>
              <a:t> 1998: 114</a:t>
            </a:r>
            <a:endParaRPr lang="it-IT" sz="26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36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3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AE6855C-7C49-004A-964C-EA4562FA882A}"/>
              </a:ext>
            </a:extLst>
          </p:cNvPr>
          <p:cNvSpPr txBox="1"/>
          <p:nvPr/>
        </p:nvSpPr>
        <p:spPr>
          <a:xfrm>
            <a:off x="680484" y="1127049"/>
            <a:ext cx="75703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/>
              <a:t>Gile</a:t>
            </a:r>
            <a:r>
              <a:rPr lang="it-IT" sz="2800" dirty="0"/>
              <a:t> </a:t>
            </a:r>
          </a:p>
          <a:p>
            <a:r>
              <a:rPr lang="it-IT" sz="2800" dirty="0"/>
              <a:t>lo sforzo cognitivo richiesto da un’attività complessa come l’IS può essere maggiore delle risorse mentali disponibili all’interprete</a:t>
            </a:r>
          </a:p>
          <a:p>
            <a:endParaRPr lang="it-IT" sz="2800" dirty="0"/>
          </a:p>
          <a:p>
            <a:r>
              <a:rPr lang="it-IT" sz="2800" dirty="0"/>
              <a:t>ipotizza il concorso di tre ‘</a:t>
            </a:r>
            <a:r>
              <a:rPr lang="it-IT" sz="2800" i="1" dirty="0" err="1"/>
              <a:t>efforts</a:t>
            </a:r>
            <a:r>
              <a:rPr lang="it-IT" sz="2800" dirty="0"/>
              <a:t>’</a:t>
            </a:r>
          </a:p>
          <a:p>
            <a:r>
              <a:rPr lang="it-IT" sz="2800" dirty="0"/>
              <a:t>tre sforzi cognitivi la cui ripartizione è fondamentale per la buona riuscita dell’interpretazione</a:t>
            </a:r>
          </a:p>
        </p:txBody>
      </p:sp>
    </p:spTree>
    <p:extLst>
      <p:ext uri="{BB962C8B-B14F-4D97-AF65-F5344CB8AC3E}">
        <p14:creationId xmlns:p14="http://schemas.microsoft.com/office/powerpoint/2010/main" val="498868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Strategie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imposte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/</a:t>
            </a:r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richieste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dall’IS</a:t>
            </a:r>
            <a:endParaRPr lang="it-IT" sz="40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3871335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L’IS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è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un’attività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rivolta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al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raggiungimento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di un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obiettivo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fedele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riproduzione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del DO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nella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lingua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d’arrivo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alla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luce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di determinate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circostanze</a:t>
            </a:r>
            <a:endParaRPr lang="en-GB" sz="2800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</a:pP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decision-making problem-solving</a:t>
            </a:r>
          </a:p>
          <a:p>
            <a:pPr marL="0" indent="0" eaLnBrk="1" hangingPunct="1">
              <a:buFontTx/>
              <a:buNone/>
            </a:pP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0" indent="0" eaLnBrk="1" hangingPunct="1">
              <a:buFontTx/>
              <a:buNone/>
            </a:pP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strategie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illustrano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il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processo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, 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trasformazioni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a cui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è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sottoposto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il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DO</a:t>
            </a:r>
            <a:r>
              <a:rPr lang="it-IT" sz="2800" dirty="0">
                <a:latin typeface="Cambria" charset="0"/>
                <a:ea typeface="ＭＳ Ｐゴシック" charset="0"/>
                <a:cs typeface="ＭＳ Ｐゴシック" charset="0"/>
              </a:rPr>
              <a:t> nel passaggio alla LA</a:t>
            </a:r>
          </a:p>
        </p:txBody>
      </p:sp>
    </p:spTree>
    <p:extLst>
      <p:ext uri="{BB962C8B-B14F-4D97-AF65-F5344CB8AC3E}">
        <p14:creationId xmlns:p14="http://schemas.microsoft.com/office/powerpoint/2010/main" val="1656545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9150" y="5794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L’IS quale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processo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basa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su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un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comportamento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strategico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che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viene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messo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in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atto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a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tutti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livelli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endParaRPr lang="it-IT" sz="40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2525" y="1989138"/>
            <a:ext cx="7991475" cy="406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a </a:t>
            </a: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livello</a:t>
            </a: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sintattico</a:t>
            </a: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, </a:t>
            </a: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riformulazione</a:t>
            </a:r>
            <a:endParaRPr lang="fr-FR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dirty="0">
                <a:latin typeface="Cambria" charset="0"/>
                <a:ea typeface="ＭＳ Ｐゴシック" charset="0"/>
                <a:cs typeface="ＭＳ Ｐゴシック" charset="0"/>
              </a:rPr>
              <a:t>décalage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err="1">
                <a:latin typeface="Cambria" charset="0"/>
                <a:ea typeface="ＭＳ Ｐゴシック" charset="0"/>
                <a:cs typeface="ＭＳ Ｐゴシック" charset="0"/>
              </a:rPr>
              <a:t>omissioni</a:t>
            </a:r>
            <a:endParaRPr lang="en-GB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aggiunte</a:t>
            </a:r>
            <a:endParaRPr lang="en-GB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38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 rot="10800000" flipV="1">
            <a:off x="381000" y="3887788"/>
            <a:ext cx="8382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3200">
                <a:latin typeface="Cambria" charset="0"/>
              </a:rPr>
              <a:t>segnalano un comportamento strategico</a:t>
            </a:r>
          </a:p>
          <a:p>
            <a:pPr eaLnBrk="1" hangingPunct="1">
              <a:lnSpc>
                <a:spcPct val="90000"/>
              </a:lnSpc>
            </a:pPr>
            <a:endParaRPr lang="en-GB" sz="3200">
              <a:latin typeface="Cambria" charset="0"/>
            </a:endParaRPr>
          </a:p>
        </p:txBody>
      </p:sp>
      <p:sp>
        <p:nvSpPr>
          <p:cNvPr id="9219" name="CasellaDiTesto 5"/>
          <p:cNvSpPr txBox="1">
            <a:spLocks noChangeArrowheads="1"/>
          </p:cNvSpPr>
          <p:nvPr/>
        </p:nvSpPr>
        <p:spPr bwMode="auto">
          <a:xfrm>
            <a:off x="1187450" y="1420812"/>
            <a:ext cx="61214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 err="1">
                <a:latin typeface="Cambria" charset="0"/>
              </a:rPr>
              <a:t>parafrasi</a:t>
            </a:r>
            <a:r>
              <a:rPr lang="en-GB" dirty="0">
                <a:latin typeface="Cambria" charset="0"/>
              </a:rPr>
              <a:t>, </a:t>
            </a:r>
            <a:r>
              <a:rPr lang="en-GB" dirty="0" err="1">
                <a:latin typeface="Cambria" charset="0"/>
              </a:rPr>
              <a:t>generalizzazione</a:t>
            </a:r>
            <a:endParaRPr lang="en-GB" dirty="0">
              <a:latin typeface="Cambria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 err="1">
                <a:latin typeface="Cambria" charset="0"/>
              </a:rPr>
              <a:t>prosodia</a:t>
            </a:r>
            <a:r>
              <a:rPr lang="en-GB" dirty="0">
                <a:latin typeface="Cambria" charset="0"/>
              </a:rPr>
              <a:t>, </a:t>
            </a:r>
            <a:r>
              <a:rPr lang="en-GB" dirty="0" err="1">
                <a:latin typeface="Cambria" charset="0"/>
              </a:rPr>
              <a:t>intonazione</a:t>
            </a:r>
            <a:endParaRPr lang="en-GB" dirty="0">
              <a:latin typeface="Cambria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 err="1">
                <a:latin typeface="Cambria" charset="0"/>
              </a:rPr>
              <a:t>accentuazione</a:t>
            </a:r>
            <a:r>
              <a:rPr lang="en-GB" dirty="0">
                <a:latin typeface="Cambria" charset="0"/>
              </a:rPr>
              <a:t> di </a:t>
            </a:r>
            <a:r>
              <a:rPr lang="en-GB" dirty="0" err="1">
                <a:latin typeface="Cambria" charset="0"/>
              </a:rPr>
              <a:t>singole</a:t>
            </a:r>
            <a:r>
              <a:rPr lang="en-GB" dirty="0">
                <a:latin typeface="Cambria" charset="0"/>
              </a:rPr>
              <a:t> parole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>
                <a:latin typeface="Cambria" charset="0"/>
              </a:rPr>
              <a:t>pause</a:t>
            </a:r>
            <a:endParaRPr lang="it-IT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82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1"/>
          <p:cNvSpPr>
            <a:spLocks noChangeArrowheads="1"/>
          </p:cNvSpPr>
          <p:nvPr/>
        </p:nvSpPr>
        <p:spPr bwMode="auto">
          <a:xfrm>
            <a:off x="468313" y="1157329"/>
            <a:ext cx="8207375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it-IT" sz="2800" dirty="0">
                <a:latin typeface="Cambria" charset="0"/>
              </a:rPr>
              <a:t> </a:t>
            </a:r>
          </a:p>
          <a:p>
            <a:pPr eaLnBrk="1" hangingPunct="1"/>
            <a:r>
              <a:rPr lang="it-IT" sz="2800" dirty="0">
                <a:latin typeface="Cambria" charset="0"/>
              </a:rPr>
              <a:t>Negli anni 1970 la fase della comprensione era considerate la fase più importante del processo di IS </a:t>
            </a:r>
          </a:p>
          <a:p>
            <a:pPr eaLnBrk="1" hangingPunct="1"/>
            <a:r>
              <a:rPr lang="it-IT" sz="2800" dirty="0">
                <a:latin typeface="Cambria" charset="0"/>
              </a:rPr>
              <a:t>L</a:t>
            </a:r>
            <a:r>
              <a:rPr lang="ja-JP" altLang="it-IT" sz="2800" dirty="0">
                <a:latin typeface="Cambria" charset="0"/>
              </a:rPr>
              <a:t>’</a:t>
            </a:r>
            <a:r>
              <a:rPr lang="it-IT" sz="2800" dirty="0">
                <a:latin typeface="Cambria" charset="0"/>
              </a:rPr>
              <a:t>anticipazione era considerata una strategia fondamentale per predire lo sviluppo del  discorso di partenza </a:t>
            </a:r>
          </a:p>
          <a:p>
            <a:pPr eaLnBrk="1" hangingPunct="1"/>
            <a:endParaRPr lang="it-IT" sz="2800" dirty="0">
              <a:latin typeface="Cambria" charset="0"/>
            </a:endParaRPr>
          </a:p>
          <a:p>
            <a:pPr eaLnBrk="1" hangingPunct="1"/>
            <a:r>
              <a:rPr lang="it-IT" sz="2800" dirty="0">
                <a:latin typeface="Cambria" charset="0"/>
              </a:rPr>
              <a:t>Numerosi autori (</a:t>
            </a:r>
            <a:r>
              <a:rPr lang="it-IT" sz="2800" dirty="0" err="1">
                <a:latin typeface="Cambria" charset="0"/>
              </a:rPr>
              <a:t>Kirchhoff</a:t>
            </a:r>
            <a:r>
              <a:rPr lang="it-IT" sz="2800" dirty="0">
                <a:latin typeface="Cambria" charset="0"/>
              </a:rPr>
              <a:t> 1976; </a:t>
            </a:r>
            <a:r>
              <a:rPr lang="it-IT" sz="2800" dirty="0" err="1">
                <a:latin typeface="Cambria" charset="0"/>
              </a:rPr>
              <a:t>Chernov</a:t>
            </a:r>
            <a:r>
              <a:rPr lang="it-IT" sz="2800" dirty="0">
                <a:latin typeface="Cambria" charset="0"/>
              </a:rPr>
              <a:t> 1978; </a:t>
            </a:r>
            <a:r>
              <a:rPr lang="it-IT" sz="2800" dirty="0" err="1">
                <a:latin typeface="Cambria" charset="0"/>
              </a:rPr>
              <a:t>Lederer</a:t>
            </a:r>
            <a:r>
              <a:rPr lang="it-IT" sz="2800" dirty="0">
                <a:latin typeface="Cambria" charset="0"/>
              </a:rPr>
              <a:t> 1978, 1981; Moser 1978; </a:t>
            </a:r>
            <a:r>
              <a:rPr lang="it-IT" sz="2800" dirty="0" err="1">
                <a:latin typeface="Cambria" charset="0"/>
              </a:rPr>
              <a:t>Wilss</a:t>
            </a:r>
            <a:r>
              <a:rPr lang="it-IT" sz="2800" dirty="0">
                <a:latin typeface="Cambria" charset="0"/>
              </a:rPr>
              <a:t> 1978) hanno sottolineato l</a:t>
            </a:r>
            <a:r>
              <a:rPr lang="ja-JP" altLang="it-IT" sz="2800" dirty="0">
                <a:latin typeface="Cambria" charset="0"/>
              </a:rPr>
              <a:t>’</a:t>
            </a:r>
            <a:r>
              <a:rPr lang="it-IT" sz="2800" dirty="0">
                <a:latin typeface="Cambria" charset="0"/>
              </a:rPr>
              <a:t>importanza </a:t>
            </a:r>
            <a:r>
              <a:rPr lang="it-IT" sz="2800" dirty="0" err="1">
                <a:latin typeface="Cambria" charset="0"/>
              </a:rPr>
              <a:t>dell</a:t>
            </a:r>
            <a:r>
              <a:rPr lang="ja-JP" altLang="it-IT" sz="2800" dirty="0">
                <a:latin typeface="Cambria" charset="0"/>
              </a:rPr>
              <a:t>’</a:t>
            </a:r>
            <a:r>
              <a:rPr lang="it-IT" sz="2800" dirty="0">
                <a:latin typeface="Cambria" charset="0"/>
              </a:rPr>
              <a:t>anticipazione per realizzare efficacemente l’IS</a:t>
            </a:r>
          </a:p>
        </p:txBody>
      </p:sp>
    </p:spTree>
    <p:extLst>
      <p:ext uri="{BB962C8B-B14F-4D97-AF65-F5344CB8AC3E}">
        <p14:creationId xmlns:p14="http://schemas.microsoft.com/office/powerpoint/2010/main" val="530821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tangolo 1"/>
          <p:cNvSpPr>
            <a:spLocks noChangeArrowheads="1"/>
          </p:cNvSpPr>
          <p:nvPr/>
        </p:nvSpPr>
        <p:spPr bwMode="auto">
          <a:xfrm>
            <a:off x="1267691" y="857726"/>
            <a:ext cx="72211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it-IT" sz="3200" dirty="0" err="1">
                <a:latin typeface="Cambria" charset="0"/>
                <a:ea typeface="MS Mincho" charset="0"/>
                <a:cs typeface="Times New Roman" charset="0"/>
              </a:rPr>
              <a:t>Hella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 </a:t>
            </a:r>
            <a:r>
              <a:rPr lang="it-IT" sz="3200" dirty="0" err="1">
                <a:latin typeface="Cambria" charset="0"/>
                <a:ea typeface="MS Mincho" charset="0"/>
                <a:cs typeface="Times New Roman" charset="0"/>
              </a:rPr>
              <a:t>Kirchhoff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  impiegò il concetto di strategie in generale, non solo per l’anticipazione o le strategie di comprensione</a:t>
            </a:r>
          </a:p>
          <a:p>
            <a:pPr eaLnBrk="1" hangingPunct="1"/>
            <a:endParaRPr lang="it-IT" sz="3200" dirty="0">
              <a:latin typeface="Cambria" charset="0"/>
              <a:ea typeface="MS Mincho" charset="0"/>
              <a:cs typeface="Times New Roman" charset="0"/>
            </a:endParaRPr>
          </a:p>
          <a:p>
            <a:pPr eaLnBrk="1" hangingPunct="1"/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Divide le strategie in strategie di comprensione e strategie per superare i limiti imposti dalla situazione SI (velocità, differenze morfosintattiche etc.)</a:t>
            </a:r>
          </a:p>
        </p:txBody>
      </p:sp>
    </p:spTree>
    <p:extLst>
      <p:ext uri="{BB962C8B-B14F-4D97-AF65-F5344CB8AC3E}">
        <p14:creationId xmlns:p14="http://schemas.microsoft.com/office/powerpoint/2010/main" val="1931749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>
                <a:ea typeface="ＭＳ Ｐゴシック" pitchFamily="-65" charset="-128"/>
                <a:cs typeface="ＭＳ Ｐゴシック" pitchFamily="-65" charset="-128"/>
              </a:rPr>
              <a:t>Kirchhoff</a:t>
            </a:r>
            <a:r>
              <a:rPr lang="de-DE" dirty="0">
                <a:ea typeface="ＭＳ Ｐゴシック" pitchFamily="-65" charset="-128"/>
                <a:cs typeface="ＭＳ Ｐゴシック" pitchFamily="-65" charset="-128"/>
              </a:rPr>
              <a:t> (1976) </a:t>
            </a:r>
            <a:endParaRPr lang="it-IT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>
                <a:ea typeface="ＭＳ Ｐゴシック" pitchFamily="-65" charset="-128"/>
                <a:cs typeface="ＭＳ Ｐゴシック" pitchFamily="-65" charset="-128"/>
              </a:rPr>
              <a:t>Strategie di </a:t>
            </a:r>
            <a:r>
              <a:rPr lang="de-DE" dirty="0" err="1">
                <a:ea typeface="ＭＳ Ｐゴシック" pitchFamily="-65" charset="-128"/>
                <a:cs typeface="ＭＳ Ｐゴシック" pitchFamily="-65" charset="-128"/>
              </a:rPr>
              <a:t>comprensione</a:t>
            </a:r>
            <a:r>
              <a:rPr lang="de-DE" dirty="0">
                <a:ea typeface="ＭＳ Ｐゴシック" pitchFamily="-65" charset="-128"/>
                <a:cs typeface="ＭＳ Ｐゴシック" pitchFamily="-65" charset="-128"/>
              </a:rPr>
              <a:t>  </a:t>
            </a:r>
            <a:endParaRPr lang="en-GB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en-GB" dirty="0" err="1">
                <a:ea typeface="ＭＳ Ｐゴシック" pitchFamily="-65" charset="-128"/>
                <a:cs typeface="ＭＳ Ｐゴシック" pitchFamily="-65" charset="-128"/>
              </a:rPr>
              <a:t>anticipazione</a:t>
            </a:r>
            <a:r>
              <a:rPr lang="en-GB" dirty="0">
                <a:ea typeface="ＭＳ Ｐゴシック" pitchFamily="-65" charset="-128"/>
                <a:cs typeface="ＭＳ Ｐゴシック" pitchFamily="-65" charset="-128"/>
              </a:rPr>
              <a:t> (</a:t>
            </a:r>
            <a:r>
              <a:rPr lang="en-GB" dirty="0" err="1">
                <a:ea typeface="ＭＳ Ｐゴシック" pitchFamily="-65" charset="-128"/>
                <a:cs typeface="ＭＳ Ｐゴシック" pitchFamily="-65" charset="-128"/>
              </a:rPr>
              <a:t>determinata</a:t>
            </a:r>
            <a:r>
              <a:rPr lang="en-GB" dirty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err="1">
                <a:ea typeface="ＭＳ Ｐゴシック" pitchFamily="-65" charset="-128"/>
                <a:cs typeface="ＭＳ Ｐゴシック" pitchFamily="-65" charset="-128"/>
              </a:rPr>
              <a:t>dalla</a:t>
            </a:r>
            <a:r>
              <a:rPr lang="en-GB" dirty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err="1">
                <a:ea typeface="ＭＳ Ｐゴシック" pitchFamily="-65" charset="-128"/>
                <a:cs typeface="ＭＳ Ｐゴシック" pitchFamily="-65" charset="-128"/>
              </a:rPr>
              <a:t>competenza</a:t>
            </a:r>
            <a:r>
              <a:rPr lang="en-GB" dirty="0">
                <a:ea typeface="ＭＳ Ｐゴシック" pitchFamily="-65" charset="-128"/>
                <a:cs typeface="ＭＳ Ｐゴシック" pitchFamily="-65" charset="-128"/>
              </a:rPr>
              <a:t> lingua, </a:t>
            </a:r>
            <a:r>
              <a:rPr lang="en-GB" dirty="0" err="1">
                <a:ea typeface="ＭＳ Ｐゴシック" pitchFamily="-65" charset="-128"/>
                <a:cs typeface="ＭＳ Ｐゴシック" pitchFamily="-65" charset="-128"/>
              </a:rPr>
              <a:t>cotesto</a:t>
            </a:r>
            <a:r>
              <a:rPr lang="en-GB" dirty="0">
                <a:ea typeface="ＭＳ Ｐゴシック" pitchFamily="-65" charset="-128"/>
                <a:cs typeface="ＭＳ Ｐゴシック" pitchFamily="-65" charset="-128"/>
              </a:rPr>
              <a:t>, background)</a:t>
            </a:r>
            <a:endParaRPr lang="fr-FR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fr-FR" dirty="0" err="1">
                <a:ea typeface="ＭＳ Ｐゴシック" pitchFamily="-65" charset="-128"/>
                <a:cs typeface="ＭＳ Ｐゴシック" pitchFamily="-65" charset="-128"/>
              </a:rPr>
              <a:t>segmentazione</a:t>
            </a:r>
            <a:r>
              <a:rPr lang="fr-FR" dirty="0">
                <a:ea typeface="ＭＳ Ｐゴシック" pitchFamily="-65" charset="-128"/>
                <a:cs typeface="ＭＳ Ｐゴシック" pitchFamily="-65" charset="-128"/>
              </a:rPr>
              <a:t> DO </a:t>
            </a:r>
          </a:p>
          <a:p>
            <a:pPr eaLnBrk="1" hangingPunct="1"/>
            <a:r>
              <a:rPr lang="fr-FR" dirty="0" err="1">
                <a:ea typeface="ＭＳ Ｐゴシック" pitchFamily="-65" charset="-128"/>
                <a:cs typeface="ＭＳ Ｐゴシック" pitchFamily="-65" charset="-128"/>
              </a:rPr>
              <a:t>ritmo</a:t>
            </a:r>
            <a:r>
              <a:rPr lang="fr-FR" dirty="0">
                <a:ea typeface="ＭＳ Ｐゴシック" pitchFamily="-65" charset="-128"/>
                <a:cs typeface="ＭＳ Ｐゴシック" pitchFamily="-65" charset="-128"/>
              </a:rPr>
              <a:t> di output </a:t>
            </a:r>
            <a:r>
              <a:rPr lang="fr-FR" dirty="0" err="1">
                <a:ea typeface="ＭＳ Ｐゴシック" pitchFamily="-65" charset="-128"/>
                <a:cs typeface="ＭＳ Ｐゴシック" pitchFamily="-65" charset="-128"/>
              </a:rPr>
              <a:t>costante</a:t>
            </a:r>
            <a:endParaRPr lang="fr-FR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fr-FR" dirty="0">
                <a:ea typeface="ＭＳ Ｐゴシック" pitchFamily="-65" charset="-128"/>
                <a:cs typeface="ＭＳ Ｐゴシック" pitchFamily="-65" charset="-128"/>
              </a:rPr>
              <a:t>décalage </a:t>
            </a:r>
            <a:endParaRPr lang="it-IT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003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95288" y="1006475"/>
            <a:ext cx="83407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GB" sz="2800" dirty="0" err="1">
                <a:latin typeface="Cambria" charset="0"/>
              </a:rPr>
              <a:t>Strategie</a:t>
            </a:r>
            <a:r>
              <a:rPr lang="en-GB" sz="2800" dirty="0">
                <a:latin typeface="Cambria" charset="0"/>
              </a:rPr>
              <a:t> per </a:t>
            </a:r>
            <a:r>
              <a:rPr lang="en-GB" sz="2800" dirty="0" err="1">
                <a:latin typeface="Cambria" charset="0"/>
              </a:rPr>
              <a:t>superare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limiti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imposti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dalla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situazione</a:t>
            </a:r>
            <a:r>
              <a:rPr lang="en-GB" sz="2800" dirty="0">
                <a:latin typeface="Cambria" charset="0"/>
              </a:rPr>
              <a:t> (</a:t>
            </a:r>
            <a:r>
              <a:rPr lang="en-GB" sz="2800" dirty="0" err="1">
                <a:latin typeface="Cambria" charset="0"/>
              </a:rPr>
              <a:t>velocità</a:t>
            </a:r>
            <a:r>
              <a:rPr lang="en-GB" sz="2800" dirty="0">
                <a:latin typeface="Cambria" charset="0"/>
              </a:rPr>
              <a:t>, </a:t>
            </a:r>
            <a:r>
              <a:rPr lang="en-GB" sz="2800" dirty="0" err="1">
                <a:latin typeface="Cambria" charset="0"/>
              </a:rPr>
              <a:t>differenze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morfosintattiche</a:t>
            </a:r>
            <a:r>
              <a:rPr lang="en-GB" sz="2800" dirty="0">
                <a:latin typeface="Cambria" charset="0"/>
              </a:rPr>
              <a:t>)</a:t>
            </a:r>
          </a:p>
          <a:p>
            <a:pPr eaLnBrk="1" hangingPunct="1"/>
            <a:endParaRPr lang="it-IT" sz="2800" dirty="0">
              <a:latin typeface="Cambria" charset="0"/>
            </a:endParaRP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Elaborazione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successiva</a:t>
            </a:r>
            <a:r>
              <a:rPr lang="en-GB" sz="2800" dirty="0">
                <a:latin typeface="Cambria" charset="0"/>
              </a:rPr>
              <a:t> di </a:t>
            </a:r>
            <a:r>
              <a:rPr lang="en-GB" sz="2800" dirty="0" err="1">
                <a:latin typeface="Cambria" charset="0"/>
              </a:rPr>
              <a:t>elementi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indipendenti</a:t>
            </a:r>
            <a:r>
              <a:rPr lang="en-GB" sz="2800" dirty="0">
                <a:latin typeface="Cambria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Strategia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aperta</a:t>
            </a:r>
            <a:r>
              <a:rPr lang="en-GB" sz="2800" dirty="0">
                <a:latin typeface="Cambria" charset="0"/>
              </a:rPr>
              <a:t> (</a:t>
            </a:r>
            <a:r>
              <a:rPr lang="en-GB" sz="2800" dirty="0" err="1">
                <a:latin typeface="Cambria" charset="0"/>
              </a:rPr>
              <a:t>soluzioni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morfosintattiche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che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permettono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più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opzioni</a:t>
            </a:r>
            <a:r>
              <a:rPr lang="en-GB" sz="2800" dirty="0">
                <a:latin typeface="Cambria" charset="0"/>
              </a:rPr>
              <a:t> di </a:t>
            </a:r>
            <a:r>
              <a:rPr lang="en-GB" sz="2800" dirty="0" err="1">
                <a:latin typeface="Cambria" charset="0"/>
              </a:rPr>
              <a:t>riformulazione</a:t>
            </a:r>
            <a:r>
              <a:rPr lang="en-GB" sz="2800" dirty="0">
                <a:latin typeface="Cambria" charset="0"/>
              </a:rPr>
              <a:t>)</a:t>
            </a:r>
          </a:p>
          <a:p>
            <a:pPr eaLnBrk="1" hangingPunct="1"/>
            <a:r>
              <a:rPr lang="en-GB" sz="2800" dirty="0">
                <a:latin typeface="Cambria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Segmenti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neutri</a:t>
            </a:r>
            <a:endParaRPr lang="en-GB" sz="2800" dirty="0">
              <a:latin typeface="Cambria" charset="0"/>
            </a:endParaRP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Aggiunte</a:t>
            </a:r>
            <a:r>
              <a:rPr lang="en-GB" sz="2800" dirty="0">
                <a:latin typeface="Cambria" charset="0"/>
              </a:rPr>
              <a:t> (per </a:t>
            </a:r>
            <a:r>
              <a:rPr lang="en-GB" sz="2800" dirty="0" err="1">
                <a:latin typeface="Cambria" charset="0"/>
              </a:rPr>
              <a:t>evitare</a:t>
            </a:r>
            <a:r>
              <a:rPr lang="en-GB" sz="2800" dirty="0">
                <a:latin typeface="Cambria" charset="0"/>
              </a:rPr>
              <a:t> pause </a:t>
            </a:r>
            <a:r>
              <a:rPr lang="en-GB" sz="2800" dirty="0" err="1">
                <a:latin typeface="Cambria" charset="0"/>
              </a:rPr>
              <a:t>lunghe</a:t>
            </a:r>
            <a:r>
              <a:rPr lang="en-GB" sz="2800" dirty="0">
                <a:latin typeface="Cambria" charset="0"/>
              </a:rPr>
              <a:t>)</a:t>
            </a:r>
          </a:p>
          <a:p>
            <a:pPr eaLnBrk="1" hangingPunct="1">
              <a:buFontTx/>
              <a:buChar char="•"/>
            </a:pPr>
            <a:endParaRPr lang="en-GB" sz="2800" dirty="0">
              <a:latin typeface="Cambria" charset="0"/>
            </a:endParaRP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Selezione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delle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informazioni</a:t>
            </a:r>
            <a:endParaRPr lang="en-GB" sz="2800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7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x-none" sz="4000"/>
              <a:t>Kalina 1996, 1998</a:t>
            </a:r>
            <a:r>
              <a:rPr lang="en-GB" altLang="x-none" sz="4000"/>
              <a:t/>
            </a:r>
            <a:br>
              <a:rPr lang="en-GB" altLang="x-none" sz="4000"/>
            </a:br>
            <a:endParaRPr lang="it-IT" altLang="x-none" sz="4000"/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x-none" sz="4000" dirty="0" err="1"/>
              <a:t>Strategie</a:t>
            </a:r>
            <a:r>
              <a:rPr lang="en-GB" altLang="x-none" sz="4000" dirty="0"/>
              <a:t> di </a:t>
            </a:r>
            <a:r>
              <a:rPr lang="en-GB" altLang="x-none" sz="4000" dirty="0" err="1"/>
              <a:t>preparazione</a:t>
            </a:r>
            <a:r>
              <a:rPr lang="en-GB" altLang="x-none" sz="4000" dirty="0"/>
              <a:t> </a:t>
            </a:r>
          </a:p>
          <a:p>
            <a:r>
              <a:rPr lang="en-GB" altLang="x-none" sz="4000" dirty="0"/>
              <a:t>per </a:t>
            </a:r>
            <a:r>
              <a:rPr lang="en-GB" altLang="x-none" sz="4000" dirty="0" err="1"/>
              <a:t>favorire</a:t>
            </a:r>
            <a:r>
              <a:rPr lang="en-GB" altLang="x-none" sz="4000" dirty="0"/>
              <a:t> </a:t>
            </a:r>
            <a:r>
              <a:rPr lang="en-GB" altLang="x-none" sz="4000" dirty="0" err="1"/>
              <a:t>inferenze</a:t>
            </a:r>
            <a:r>
              <a:rPr lang="en-GB" altLang="x-none" sz="4000" dirty="0"/>
              <a:t> e </a:t>
            </a:r>
            <a:r>
              <a:rPr lang="en-GB" altLang="x-none" sz="4000" dirty="0" err="1"/>
              <a:t>anticipazione</a:t>
            </a:r>
            <a:r>
              <a:rPr lang="en-GB" altLang="x-none" sz="4000" dirty="0"/>
              <a:t> </a:t>
            </a:r>
          </a:p>
          <a:p>
            <a:r>
              <a:rPr lang="en-GB" altLang="x-none" sz="4000" dirty="0" err="1"/>
              <a:t>segmentazione</a:t>
            </a:r>
            <a:r>
              <a:rPr lang="en-GB" altLang="x-none" sz="4000" dirty="0"/>
              <a:t>  del </a:t>
            </a:r>
            <a:r>
              <a:rPr lang="en-GB" altLang="x-none" sz="4000" dirty="0" err="1"/>
              <a:t>discorso</a:t>
            </a:r>
            <a:r>
              <a:rPr lang="en-GB" altLang="x-none" sz="4000" dirty="0"/>
              <a:t> </a:t>
            </a:r>
            <a:r>
              <a:rPr lang="en-GB" altLang="x-none" sz="4000" dirty="0" err="1"/>
              <a:t>originale</a:t>
            </a:r>
            <a:endParaRPr lang="en-GB" altLang="x-none" sz="4000" dirty="0"/>
          </a:p>
          <a:p>
            <a:pPr>
              <a:buFontTx/>
              <a:buNone/>
            </a:pPr>
            <a:r>
              <a:rPr lang="en-GB" altLang="x-none" sz="4000" dirty="0" err="1"/>
              <a:t>Kalina</a:t>
            </a:r>
            <a:r>
              <a:rPr lang="en-GB" altLang="x-none" sz="4000" dirty="0"/>
              <a:t> 1996: 130</a:t>
            </a:r>
            <a:r>
              <a:rPr lang="it-IT" altLang="x-non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0293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900113" y="765175"/>
            <a:ext cx="73437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sz="3200" dirty="0" err="1">
                <a:latin typeface="Cambria" charset="0"/>
                <a:ea typeface="MS Mincho" charset="0"/>
                <a:cs typeface="Times New Roman" charset="0"/>
              </a:rPr>
              <a:t>Gile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 (1995) non usa il termine strategie quando si riferisce a situazioni di difficoltà per l’interprete ma parla di  </a:t>
            </a:r>
            <a:r>
              <a:rPr lang="it-IT" sz="3200" b="1" dirty="0" err="1">
                <a:latin typeface="Cambria" charset="0"/>
                <a:ea typeface="MS Mincho" charset="0"/>
                <a:cs typeface="Times New Roman" charset="0"/>
              </a:rPr>
              <a:t>coping</a:t>
            </a:r>
            <a:r>
              <a:rPr lang="it-IT" sz="3200" b="1" dirty="0">
                <a:latin typeface="Cambria" charset="0"/>
                <a:ea typeface="MS Mincho" charset="0"/>
                <a:cs typeface="Times New Roman" charset="0"/>
              </a:rPr>
              <a:t> </a:t>
            </a:r>
            <a:r>
              <a:rPr lang="it-IT" sz="3200" b="1" dirty="0" err="1">
                <a:latin typeface="Cambria" charset="0"/>
                <a:ea typeface="MS Mincho" charset="0"/>
                <a:cs typeface="Times New Roman" charset="0"/>
              </a:rPr>
              <a:t>tactics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 </a:t>
            </a:r>
          </a:p>
          <a:p>
            <a:pPr eaLnBrk="1" hangingPunct="1"/>
            <a:endParaRPr lang="it-IT" sz="3200" dirty="0">
              <a:latin typeface="Cambria" charset="0"/>
              <a:ea typeface="MS Mincho" charset="0"/>
              <a:cs typeface="Times New Roman" charset="0"/>
            </a:endParaRPr>
          </a:p>
          <a:p>
            <a:pPr eaLnBrk="1" hangingPunct="1"/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tattiche per far fronte alla situazione, in particolare in presenza di un sovraccarico cognitivo</a:t>
            </a:r>
          </a:p>
          <a:p>
            <a:pPr eaLnBrk="1" hangingPunct="1"/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quando le conoscenze sono insufficienti/inadeguate per affrontare la situazione interpretativa </a:t>
            </a:r>
          </a:p>
        </p:txBody>
      </p:sp>
    </p:spTree>
    <p:extLst>
      <p:ext uri="{BB962C8B-B14F-4D97-AF65-F5344CB8AC3E}">
        <p14:creationId xmlns:p14="http://schemas.microsoft.com/office/powerpoint/2010/main" val="33206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tattiche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adottate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seguono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principi</a:t>
            </a:r>
            <a:endParaRPr lang="it-IT" sz="28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maximizing information recovery 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minimizing recovery interference 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maximizing the communication impact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applying the law of least effort and of self-protection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priority is given to tactics requiring little time and processing capacity</a:t>
            </a:r>
            <a:r>
              <a:rPr lang="it-IT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20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329CEAA-7221-B645-B568-667EE50E861F}"/>
              </a:ext>
            </a:extLst>
          </p:cNvPr>
          <p:cNvSpPr txBox="1"/>
          <p:nvPr/>
        </p:nvSpPr>
        <p:spPr>
          <a:xfrm>
            <a:off x="467833" y="999462"/>
            <a:ext cx="82721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/>
              <a:t>modèle</a:t>
            </a:r>
            <a:r>
              <a:rPr lang="it-IT" sz="2800" dirty="0"/>
              <a:t> </a:t>
            </a:r>
            <a:r>
              <a:rPr lang="it-IT" sz="2800" i="1" dirty="0"/>
              <a:t>d’</a:t>
            </a:r>
            <a:r>
              <a:rPr lang="it-IT" sz="2800" i="1" dirty="0" err="1"/>
              <a:t>efforts</a:t>
            </a:r>
            <a:r>
              <a:rPr lang="it-IT" sz="2800" dirty="0"/>
              <a:t> o modello della ripartizione delle risorse di </a:t>
            </a:r>
            <a:r>
              <a:rPr lang="it-IT" sz="2800" dirty="0" err="1"/>
              <a:t>Gile</a:t>
            </a:r>
            <a:r>
              <a:rPr lang="it-IT" sz="2800" dirty="0"/>
              <a:t> (1985a, 1988, 1995a, 1995b, 1997), </a:t>
            </a:r>
          </a:p>
          <a:p>
            <a:r>
              <a:rPr lang="it-IT" sz="2800" dirty="0"/>
              <a:t>elaborato inizialmente per l’IS </a:t>
            </a:r>
          </a:p>
          <a:p>
            <a:endParaRPr lang="it-IT" sz="2800" dirty="0"/>
          </a:p>
          <a:p>
            <a:r>
              <a:rPr lang="it-IT" sz="2800" dirty="0"/>
              <a:t>modificato per essere applicato anche all’IC nonché ad altre forme di interpretazione e traduzione </a:t>
            </a:r>
          </a:p>
          <a:p>
            <a:endParaRPr lang="it-IT" sz="2800" dirty="0"/>
          </a:p>
          <a:p>
            <a:r>
              <a:rPr lang="it-IT" sz="2800" dirty="0" err="1"/>
              <a:t>Gile</a:t>
            </a:r>
            <a:r>
              <a:rPr lang="it-IT" sz="2800" dirty="0"/>
              <a:t> non illustra le diverse fasi del processo interpretativo</a:t>
            </a:r>
          </a:p>
          <a:p>
            <a:endParaRPr lang="it-IT" sz="2800" dirty="0"/>
          </a:p>
          <a:p>
            <a:r>
              <a:rPr lang="it-IT" sz="2800" dirty="0"/>
              <a:t>vuole spiegare le cause di possibili errori o difetti in un’interpretazione </a:t>
            </a:r>
          </a:p>
        </p:txBody>
      </p:sp>
    </p:spTree>
    <p:extLst>
      <p:ext uri="{BB962C8B-B14F-4D97-AF65-F5344CB8AC3E}">
        <p14:creationId xmlns:p14="http://schemas.microsoft.com/office/powerpoint/2010/main" val="3693396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>
                <a:latin typeface="Cambria" charset="0"/>
                <a:ea typeface="ＭＳ Ｐゴシック" charset="0"/>
                <a:cs typeface="ＭＳ Ｐゴシック" charset="0"/>
              </a:rPr>
              <a:t>Riccardi (1996, 1998) </a:t>
            </a:r>
            <a:br>
              <a:rPr lang="en-GB" sz="3200" dirty="0">
                <a:latin typeface="Cambria" charset="0"/>
                <a:ea typeface="ＭＳ Ｐゴシック" charset="0"/>
                <a:cs typeface="ＭＳ Ｐゴシック" charset="0"/>
              </a:rPr>
            </a:br>
            <a:r>
              <a:rPr lang="en-GB" sz="3200" dirty="0">
                <a:latin typeface="Cambria" charset="0"/>
                <a:ea typeface="ＭＳ Ｐゴシック" charset="0"/>
                <a:cs typeface="ＭＳ Ｐゴシック" charset="0"/>
              </a:rPr>
              <a:t> interaction of  strategies</a:t>
            </a:r>
            <a:endParaRPr lang="it-IT" sz="32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4038600" cy="55165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Cambria" charset="0"/>
                <a:ea typeface="ＭＳ Ｐゴシック" charset="0"/>
                <a:cs typeface="ＭＳ Ｐゴシック" charset="0"/>
              </a:rPr>
              <a:t>skill-based strategies</a:t>
            </a: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applied to those parts of interpreting performance carried out as a routine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welcoming, greetings, thanking, different points of an agenda, stereotypical parts of a conference or meeting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normal or non-marked sentence structures and verbal collocations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chunking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least commitm</a:t>
            </a:r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>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reformulation</a:t>
            </a:r>
          </a:p>
          <a:p>
            <a:pPr eaLnBrk="1" hangingPunct="1"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16463" y="1341438"/>
            <a:ext cx="3970337" cy="4784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Cambria" charset="0"/>
                <a:ea typeface="ＭＳ Ｐゴシック" charset="0"/>
                <a:cs typeface="ＭＳ Ｐゴシック" charset="0"/>
              </a:rPr>
              <a:t>knowledge-based strategies</a:t>
            </a: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conscious analytical processes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actions must be planned on-line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no automatic response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ST processing and/or IT production require constant attention, which may lead to cognitive overload</a:t>
            </a:r>
            <a:endParaRPr lang="it-IT" sz="24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26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584765"/>
            <a:ext cx="78451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 Groot 2000: 65 </a:t>
            </a:r>
            <a:endParaRPr lang="it-IT" sz="3600" dirty="0"/>
          </a:p>
          <a:p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strategie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sono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utili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per la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traduzione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ma non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indispensabili</a:t>
            </a:r>
            <a:endParaRPr lang="en-US" sz="3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Servono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per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volgere</a:t>
            </a:r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un 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compito</a:t>
            </a:r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complesso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agevolmente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richiede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utomaticità</a:t>
            </a:r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fluidità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 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velocità</a:t>
            </a:r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realizzazione</a:t>
            </a:r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endParaRPr lang="en-US" sz="3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sono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fondamentale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nell’interpretazione</a:t>
            </a:r>
            <a:endParaRPr lang="en-US" sz="3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03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105273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Contemporary translation practices are promoting more and more situations in which the translator’s time-on-task is highly regulated, such that time is regularly assessed as a variable in the final quality equation </a:t>
            </a:r>
          </a:p>
          <a:p>
            <a:endParaRPr lang="en-US" sz="3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Pym 2008: 100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893954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tangolo 1"/>
          <p:cNvSpPr>
            <a:spLocks noChangeArrowheads="1"/>
          </p:cNvSpPr>
          <p:nvPr/>
        </p:nvSpPr>
        <p:spPr bwMode="auto">
          <a:xfrm>
            <a:off x="323528" y="333375"/>
            <a:ext cx="8424936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3600" dirty="0">
                <a:latin typeface="Cambria" panose="02040503050406030204" pitchFamily="18" charset="0"/>
              </a:rPr>
              <a:t>	</a:t>
            </a:r>
            <a:r>
              <a:rPr lang="en-US" sz="3600" dirty="0" err="1">
                <a:latin typeface="Cambria" panose="02040503050406030204" pitchFamily="18" charset="0"/>
              </a:rPr>
              <a:t>Strategie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comuni</a:t>
            </a:r>
            <a:r>
              <a:rPr lang="en-US" sz="3600" dirty="0">
                <a:latin typeface="Cambria" panose="02040503050406030204" pitchFamily="18" charset="0"/>
              </a:rPr>
              <a:t> per T&amp;I</a:t>
            </a:r>
            <a:endParaRPr lang="it-IT" sz="3600" dirty="0">
              <a:latin typeface="Cambria" panose="02040503050406030204" pitchFamily="18" charset="0"/>
            </a:endParaRPr>
          </a:p>
          <a:p>
            <a:r>
              <a:rPr lang="it-IT" sz="3600" dirty="0">
                <a:latin typeface="Cambria" panose="02040503050406030204" pitchFamily="18" charset="0"/>
              </a:rPr>
              <a:t>	Preparazione</a:t>
            </a:r>
          </a:p>
          <a:p>
            <a:pPr lvl="0"/>
            <a:endParaRPr lang="en-GB" sz="3600" dirty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 err="1">
                <a:latin typeface="Cambria" panose="02040503050406030204" pitchFamily="18" charset="0"/>
              </a:rPr>
              <a:t>Strategie</a:t>
            </a:r>
            <a:r>
              <a:rPr lang="en-GB" sz="3600" dirty="0">
                <a:latin typeface="Cambria" panose="02040503050406030204" pitchFamily="18" charset="0"/>
              </a:rPr>
              <a:t> di </a:t>
            </a:r>
            <a:r>
              <a:rPr lang="en-GB" sz="3600" dirty="0" err="1">
                <a:latin typeface="Cambria" panose="02040503050406030204" pitchFamily="18" charset="0"/>
              </a:rPr>
              <a:t>ricerca</a:t>
            </a:r>
            <a:r>
              <a:rPr lang="en-GB" sz="3600" dirty="0">
                <a:latin typeface="Cambria" panose="02040503050406030204" pitchFamily="18" charset="0"/>
              </a:rPr>
              <a:t> e di </a:t>
            </a:r>
            <a:r>
              <a:rPr lang="en-GB" sz="3600" dirty="0" err="1">
                <a:latin typeface="Cambria" panose="02040503050406030204" pitchFamily="18" charset="0"/>
              </a:rPr>
              <a:t>preparazione</a:t>
            </a:r>
            <a:endParaRPr lang="it-IT" sz="3600" dirty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it-IT" sz="3600" dirty="0">
                <a:latin typeface="Cambria" panose="02040503050406030204" pitchFamily="18" charset="0"/>
              </a:rPr>
              <a:t>I</a:t>
            </a:r>
            <a:r>
              <a:rPr lang="en-US" sz="3600" dirty="0" err="1">
                <a:latin typeface="Cambria" panose="02040503050406030204" pitchFamily="18" charset="0"/>
              </a:rPr>
              <a:t>ntegrazione</a:t>
            </a:r>
            <a:r>
              <a:rPr lang="en-US" sz="3600" dirty="0">
                <a:latin typeface="Cambria" panose="02040503050406030204" pitchFamily="18" charset="0"/>
              </a:rPr>
              <a:t> di </a:t>
            </a:r>
            <a:r>
              <a:rPr lang="en-US" sz="3600" dirty="0" err="1">
                <a:latin typeface="Cambria" panose="02040503050406030204" pitchFamily="18" charset="0"/>
              </a:rPr>
              <a:t>nuove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</a:rPr>
              <a:t>conoscenze</a:t>
            </a:r>
            <a:endParaRPr lang="en-US" sz="3600" dirty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</a:rPr>
              <a:t>A</a:t>
            </a:r>
            <a:r>
              <a:rPr lang="en-GB" sz="3600" dirty="0" err="1">
                <a:latin typeface="Cambria" panose="02040503050406030204" pitchFamily="18" charset="0"/>
              </a:rPr>
              <a:t>ttivazione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delle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conoscenze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pertinenti</a:t>
            </a:r>
            <a:r>
              <a:rPr lang="en-GB" sz="3600" dirty="0">
                <a:latin typeface="Cambria" panose="02040503050406030204" pitchFamily="18" charset="0"/>
              </a:rPr>
              <a:t> e </a:t>
            </a:r>
            <a:r>
              <a:rPr lang="en-GB" sz="3600" dirty="0" err="1">
                <a:latin typeface="Cambria" panose="02040503050406030204" pitchFamily="18" charset="0"/>
              </a:rPr>
              <a:t>degli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schemi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mentali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legati</a:t>
            </a:r>
            <a:r>
              <a:rPr lang="en-GB" sz="3600" dirty="0">
                <a:latin typeface="Cambria" panose="02040503050406030204" pitchFamily="18" charset="0"/>
              </a:rPr>
              <a:t> ad </a:t>
            </a:r>
            <a:r>
              <a:rPr lang="en-GB" sz="3600" dirty="0" err="1">
                <a:latin typeface="Cambria" panose="02040503050406030204" pitchFamily="18" charset="0"/>
              </a:rPr>
              <a:t>una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materia</a:t>
            </a:r>
            <a:r>
              <a:rPr lang="en-GB" sz="3600" dirty="0">
                <a:latin typeface="Cambria" panose="02040503050406030204" pitchFamily="18" charset="0"/>
              </a:rPr>
              <a:t> </a:t>
            </a:r>
            <a:r>
              <a:rPr lang="en-GB" sz="3600" dirty="0" err="1">
                <a:latin typeface="Cambria" panose="02040503050406030204" pitchFamily="18" charset="0"/>
              </a:rPr>
              <a:t>specifica</a:t>
            </a:r>
            <a:endParaRPr lang="it-IT" sz="3600" dirty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 err="1">
                <a:latin typeface="Cambria" panose="02040503050406030204" pitchFamily="18" charset="0"/>
              </a:rPr>
              <a:t>glossari</a:t>
            </a:r>
            <a:endParaRPr lang="it-IT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39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399" y="850605"/>
            <a:ext cx="7846829" cy="5422604"/>
          </a:xfrm>
        </p:spPr>
        <p:txBody>
          <a:bodyPr>
            <a:noAutofit/>
          </a:bodyPr>
          <a:lstStyle/>
          <a:p>
            <a:pPr lvl="0"/>
            <a:r>
              <a:rPr 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Strategie d</a:t>
            </a:r>
            <a:r>
              <a:rPr lang="it-IT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urante la traduzione/interpretazione</a:t>
            </a:r>
            <a:br>
              <a:rPr lang="it-IT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r>
              <a:rPr lang="it-IT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  <a:t/>
            </a:r>
            <a:br>
              <a:rPr lang="it-IT" altLang="it-IT" sz="2800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r>
              <a:rPr lang="en-US" sz="2800" dirty="0" err="1">
                <a:latin typeface="Cambria" panose="02040503050406030204" pitchFamily="18" charset="0"/>
              </a:rPr>
              <a:t>traduzione</a:t>
            </a:r>
            <a:r>
              <a:rPr lang="en-US" sz="2800" dirty="0">
                <a:latin typeface="Cambria" panose="02040503050406030204" pitchFamily="18" charset="0"/>
              </a:rPr>
              <a:t> a </a:t>
            </a:r>
            <a:r>
              <a:rPr lang="en-US" sz="2800" dirty="0" err="1">
                <a:latin typeface="Cambria" panose="02040503050406030204" pitchFamily="18" charset="0"/>
              </a:rPr>
              <a:t>senso</a:t>
            </a:r>
            <a:r>
              <a:rPr lang="en-US" sz="2800" dirty="0">
                <a:latin typeface="Cambria" panose="02040503050406030204" pitchFamily="18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</a:rPr>
              <a:t>dinamica</a:t>
            </a:r>
            <a:r>
              <a:rPr lang="en-US" sz="2800" dirty="0">
                <a:latin typeface="Cambria" panose="02040503050406030204" pitchFamily="18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</a:rPr>
              <a:t>equivalenza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funzionale</a:t>
            </a:r>
            <a:r>
              <a:rPr lang="en-US" sz="2800" dirty="0">
                <a:latin typeface="Cambria" panose="02040503050406030204" pitchFamily="18" charset="0"/>
              </a:rPr>
              <a:t/>
            </a: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dirty="0">
                <a:latin typeface="Cambria" panose="02040503050406030204" pitchFamily="18" charset="0"/>
              </a:rPr>
              <a:t/>
            </a: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dirty="0" err="1">
                <a:latin typeface="Cambria" panose="02040503050406030204" pitchFamily="18" charset="0"/>
              </a:rPr>
              <a:t>traduzione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letterale</a:t>
            </a:r>
            <a:r>
              <a:rPr lang="en-US" sz="2800" dirty="0">
                <a:latin typeface="Cambria" panose="02040503050406030204" pitchFamily="18" charset="0"/>
              </a:rPr>
              <a:t>/</a:t>
            </a:r>
            <a:r>
              <a:rPr lang="en-US" sz="2800" dirty="0" err="1">
                <a:latin typeface="Cambria" panose="02040503050406030204" pitchFamily="18" charset="0"/>
              </a:rPr>
              <a:t>transcodage</a:t>
            </a:r>
            <a:r>
              <a:rPr lang="it-IT" sz="2800" dirty="0">
                <a:latin typeface="Cambria" panose="02040503050406030204" pitchFamily="18" charset="0"/>
              </a:rPr>
              <a:t/>
            </a:r>
            <a:br>
              <a:rPr lang="it-IT" sz="2800" dirty="0">
                <a:latin typeface="Cambria" panose="02040503050406030204" pitchFamily="18" charset="0"/>
              </a:rPr>
            </a:br>
            <a:r>
              <a:rPr lang="it-IT" sz="2800" dirty="0">
                <a:latin typeface="Cambria" panose="02040503050406030204" pitchFamily="18" charset="0"/>
              </a:rPr>
              <a:t/>
            </a:r>
            <a:br>
              <a:rPr lang="it-IT" sz="2800" dirty="0">
                <a:latin typeface="Cambria" panose="02040503050406030204" pitchFamily="18" charset="0"/>
              </a:rPr>
            </a:br>
            <a:r>
              <a:rPr lang="it-IT" sz="2800" dirty="0">
                <a:latin typeface="Cambria" panose="02040503050406030204" pitchFamily="18" charset="0"/>
              </a:rPr>
              <a:t>prestiti/calchi/naturalizzazione</a:t>
            </a:r>
            <a:br>
              <a:rPr lang="it-IT" sz="2800" dirty="0">
                <a:latin typeface="Cambria" panose="02040503050406030204" pitchFamily="18" charset="0"/>
              </a:rPr>
            </a:br>
            <a:r>
              <a:rPr lang="en-GB" sz="2800" dirty="0" err="1">
                <a:latin typeface="Cambria" panose="02040503050406030204" pitchFamily="18" charset="0"/>
              </a:rPr>
              <a:t>compensazione</a:t>
            </a:r>
            <a:r>
              <a:rPr lang="en-GB" sz="2800" dirty="0">
                <a:latin typeface="Cambria" panose="02040503050406030204" pitchFamily="18" charset="0"/>
              </a:rPr>
              <a:t>/</a:t>
            </a:r>
            <a:r>
              <a:rPr lang="en-GB" sz="2800" dirty="0" err="1">
                <a:latin typeface="Cambria" panose="02040503050406030204" pitchFamily="18" charset="0"/>
              </a:rPr>
              <a:t>ristrutturazione</a:t>
            </a:r>
            <a:r>
              <a:rPr lang="en-GB" sz="2800" dirty="0">
                <a:latin typeface="Cambria" panose="02040503050406030204" pitchFamily="18" charset="0"/>
              </a:rPr>
              <a:t> </a:t>
            </a:r>
            <a:r>
              <a:rPr lang="fr-FR" sz="2800" dirty="0">
                <a:latin typeface="Cambria" panose="02040503050406030204" pitchFamily="18" charset="0"/>
              </a:rPr>
              <a:t>/</a:t>
            </a:r>
            <a:r>
              <a:rPr lang="fr-FR" sz="2800" dirty="0" err="1">
                <a:latin typeface="Cambria" panose="02040503050406030204" pitchFamily="18" charset="0"/>
              </a:rPr>
              <a:t>riformulazione</a:t>
            </a:r>
            <a:r>
              <a:rPr lang="it-IT" sz="2800" dirty="0">
                <a:latin typeface="Cambria" panose="02040503050406030204" pitchFamily="18" charset="0"/>
              </a:rPr>
              <a:t/>
            </a:r>
            <a:br>
              <a:rPr lang="it-IT" sz="2800" dirty="0">
                <a:latin typeface="Cambria" panose="02040503050406030204" pitchFamily="18" charset="0"/>
              </a:rPr>
            </a:br>
            <a:r>
              <a:rPr lang="en-GB" sz="2800" dirty="0" err="1">
                <a:latin typeface="Cambria" panose="02040503050406030204" pitchFamily="18" charset="0"/>
              </a:rPr>
              <a:t>generalizzazione</a:t>
            </a:r>
            <a:r>
              <a:rPr lang="en-GB" sz="2800" dirty="0">
                <a:latin typeface="Cambria" panose="02040503050406030204" pitchFamily="18" charset="0"/>
              </a:rPr>
              <a:t>/ </a:t>
            </a:r>
            <a:r>
              <a:rPr lang="it-IT" sz="2800" dirty="0">
                <a:latin typeface="Cambria" panose="02040503050406030204" pitchFamily="18" charset="0"/>
              </a:rPr>
              <a:t>impiego di un termine sovraordinato</a:t>
            </a:r>
            <a:br>
              <a:rPr lang="it-IT" sz="2800" dirty="0">
                <a:latin typeface="Cambria" panose="02040503050406030204" pitchFamily="18" charset="0"/>
              </a:rPr>
            </a:br>
            <a:r>
              <a:rPr lang="it-IT" sz="2800" dirty="0">
                <a:latin typeface="Cambria" panose="02040503050406030204" pitchFamily="18" charset="0"/>
              </a:rPr>
              <a:t/>
            </a:r>
            <a:br>
              <a:rPr lang="it-IT" sz="2800" dirty="0">
                <a:latin typeface="Cambria" panose="02040503050406030204" pitchFamily="18" charset="0"/>
              </a:rPr>
            </a:br>
            <a:r>
              <a:rPr lang="it-IT" sz="2800" dirty="0" err="1">
                <a:latin typeface="Cambria" panose="02040503050406030204" pitchFamily="18" charset="0"/>
              </a:rPr>
              <a:t>s</a:t>
            </a:r>
            <a:r>
              <a:rPr lang="en-US" sz="2800" dirty="0" err="1">
                <a:latin typeface="Cambria" panose="02040503050406030204" pitchFamily="18" charset="0"/>
              </a:rPr>
              <a:t>pecificazione</a:t>
            </a:r>
            <a:r>
              <a:rPr lang="en-US" sz="2800" dirty="0">
                <a:latin typeface="Cambria" panose="02040503050406030204" pitchFamily="18" charset="0"/>
              </a:rPr>
              <a:t>/</a:t>
            </a:r>
            <a:r>
              <a:rPr lang="en-US" sz="2800" dirty="0" err="1">
                <a:latin typeface="Cambria" panose="02040503050406030204" pitchFamily="18" charset="0"/>
              </a:rPr>
              <a:t>impiego</a:t>
            </a:r>
            <a:r>
              <a:rPr lang="en-US" sz="2800" dirty="0">
                <a:latin typeface="Cambria" panose="02040503050406030204" pitchFamily="18" charset="0"/>
              </a:rPr>
              <a:t> di un </a:t>
            </a:r>
            <a:r>
              <a:rPr lang="en-US" sz="2800" dirty="0" err="1">
                <a:latin typeface="Cambria" panose="02040503050406030204" pitchFamily="18" charset="0"/>
              </a:rPr>
              <a:t>iponimo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it-IT" sz="2800" dirty="0">
                <a:latin typeface="Cambria" panose="02040503050406030204" pitchFamily="18" charset="0"/>
              </a:rPr>
              <a:t/>
            </a:r>
            <a:br>
              <a:rPr lang="it-IT" sz="2800" dirty="0">
                <a:latin typeface="Cambria" panose="02040503050406030204" pitchFamily="18" charset="0"/>
              </a:rPr>
            </a:br>
            <a:endParaRPr lang="it-IT" altLang="it-IT" sz="28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11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95288" y="1652935"/>
            <a:ext cx="83407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indent="-457200"/>
            <a:r>
              <a:rPr lang="en-GB" dirty="0" err="1">
                <a:latin typeface="Cambria" panose="02040503050406030204" pitchFamily="18" charset="0"/>
              </a:rPr>
              <a:t>parafrasi</a:t>
            </a:r>
            <a:r>
              <a:rPr lang="en-GB" dirty="0">
                <a:latin typeface="Cambria" panose="02040503050406030204" pitchFamily="18" charset="0"/>
              </a:rPr>
              <a:t>/</a:t>
            </a:r>
            <a:r>
              <a:rPr lang="en-GB" dirty="0" err="1">
                <a:latin typeface="Cambria" panose="02040503050406030204" pitchFamily="18" charset="0"/>
              </a:rPr>
              <a:t>chiarimenti</a:t>
            </a:r>
            <a:r>
              <a:rPr lang="en-GB" dirty="0">
                <a:latin typeface="Cambria" panose="02040503050406030204" pitchFamily="18" charset="0"/>
              </a:rPr>
              <a:t>/</a:t>
            </a:r>
            <a:r>
              <a:rPr lang="en-GB" dirty="0" err="1">
                <a:latin typeface="Cambria" panose="02040503050406030204" pitchFamily="18" charset="0"/>
              </a:rPr>
              <a:t>spiegazioni</a:t>
            </a:r>
            <a:endParaRPr lang="en-GB" dirty="0">
              <a:latin typeface="Cambria" panose="02040503050406030204" pitchFamily="18" charset="0"/>
            </a:endParaRPr>
          </a:p>
          <a:p>
            <a:pPr marL="457200" indent="-457200"/>
            <a:r>
              <a:rPr lang="en-GB" dirty="0">
                <a:latin typeface="Cambria" panose="02040503050406030204" pitchFamily="18" charset="0"/>
              </a:rPr>
              <a:t>o</a:t>
            </a:r>
            <a:r>
              <a:rPr lang="fr-FR" dirty="0" err="1">
                <a:latin typeface="Cambria" panose="02040503050406030204" pitchFamily="18" charset="0"/>
              </a:rPr>
              <a:t>missioni</a:t>
            </a:r>
            <a:endParaRPr lang="fr-FR" dirty="0">
              <a:latin typeface="Cambria" panose="02040503050406030204" pitchFamily="18" charset="0"/>
            </a:endParaRPr>
          </a:p>
          <a:p>
            <a:pPr marL="457200" indent="-457200"/>
            <a:r>
              <a:rPr lang="fr-FR" dirty="0">
                <a:latin typeface="Cambria" panose="02040503050406030204" pitchFamily="18" charset="0"/>
              </a:rPr>
              <a:t>c</a:t>
            </a:r>
            <a:r>
              <a:rPr lang="en-GB" dirty="0" err="1">
                <a:latin typeface="Cambria" panose="02040503050406030204" pitchFamily="18" charset="0"/>
              </a:rPr>
              <a:t>ompressione</a:t>
            </a:r>
            <a:endParaRPr lang="it-IT" dirty="0">
              <a:latin typeface="Cambria" panose="02040503050406030204" pitchFamily="18" charset="0"/>
            </a:endParaRPr>
          </a:p>
          <a:p>
            <a:pPr marL="457200" indent="-457200"/>
            <a:r>
              <a:rPr lang="it-IT" dirty="0">
                <a:latin typeface="Cambria" panose="02040503050406030204" pitchFamily="18" charset="0"/>
              </a:rPr>
              <a:t>aggiunte/espansione </a:t>
            </a:r>
          </a:p>
          <a:p>
            <a:pPr lvl="0"/>
            <a:r>
              <a:rPr lang="en-US" dirty="0">
                <a:latin typeface="Cambria" panose="02040503050406030204" pitchFamily="18" charset="0"/>
              </a:rPr>
              <a:t> 	</a:t>
            </a:r>
            <a:r>
              <a:rPr lang="en-US" dirty="0" err="1">
                <a:latin typeface="Cambria" panose="02040503050406030204" pitchFamily="18" charset="0"/>
              </a:rPr>
              <a:t>modifica</a:t>
            </a:r>
            <a:r>
              <a:rPr lang="en-US" dirty="0">
                <a:latin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</a:rPr>
              <a:t>enfasi</a:t>
            </a:r>
            <a:r>
              <a:rPr lang="en-US" dirty="0"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dirty="0">
                <a:latin typeface="Cambria" panose="02040503050406030204" pitchFamily="18" charset="0"/>
              </a:rPr>
              <a:t> 	</a:t>
            </a:r>
            <a:r>
              <a:rPr lang="en-US" dirty="0" err="1">
                <a:latin typeface="Cambria" panose="02040503050406030204" pitchFamily="18" charset="0"/>
              </a:rPr>
              <a:t>riformulazione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parallela</a:t>
            </a:r>
            <a:r>
              <a:rPr lang="en-US" dirty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500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395537" y="765175"/>
            <a:ext cx="828092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sz="3200" dirty="0" err="1">
                <a:latin typeface="Cambria" panose="02040503050406030204" pitchFamily="18" charset="0"/>
              </a:rPr>
              <a:t>Strategie</a:t>
            </a:r>
            <a:r>
              <a:rPr lang="en-GB" sz="3200" dirty="0">
                <a:latin typeface="Cambria" panose="020405030504060302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</a:rPr>
              <a:t>specifiche</a:t>
            </a:r>
            <a:r>
              <a:rPr lang="en-GB" sz="3200" dirty="0">
                <a:latin typeface="Cambria" panose="020405030504060302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</a:rPr>
              <a:t>pe</a:t>
            </a:r>
            <a:r>
              <a:rPr lang="en-GB" sz="3200" dirty="0">
                <a:latin typeface="Cambria" panose="02040503050406030204" pitchFamily="18" charset="0"/>
              </a:rPr>
              <a:t> la </a:t>
            </a:r>
            <a:r>
              <a:rPr lang="en-GB" sz="3200" dirty="0" err="1">
                <a:latin typeface="Cambria" panose="02040503050406030204" pitchFamily="18" charset="0"/>
              </a:rPr>
              <a:t>traduzione</a:t>
            </a:r>
            <a:r>
              <a:rPr lang="en-GB" sz="3200" dirty="0">
                <a:latin typeface="Cambria" panose="02040503050406030204" pitchFamily="18" charset="0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>
              <a:latin typeface="Cambria" panose="020405030504060302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ambria" panose="02040503050406030204" pitchFamily="18" charset="0"/>
              </a:rPr>
              <a:t>M</a:t>
            </a:r>
            <a:r>
              <a:rPr lang="it-IT" sz="3200" dirty="0" err="1">
                <a:latin typeface="Cambria" panose="02040503050406030204" pitchFamily="18" charset="0"/>
              </a:rPr>
              <a:t>odulazione</a:t>
            </a:r>
            <a:r>
              <a:rPr lang="it-IT" sz="3200" dirty="0">
                <a:latin typeface="Cambria" panose="02040503050406030204" pitchFamily="18" charset="0"/>
              </a:rPr>
              <a:t>, variazione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Cambria" panose="02040503050406030204" pitchFamily="18" charset="0"/>
              </a:rPr>
              <a:t>M</a:t>
            </a:r>
            <a:r>
              <a:rPr lang="en-US" sz="3200" dirty="0" err="1">
                <a:latin typeface="Cambria" panose="02040503050406030204" pitchFamily="18" charset="0"/>
              </a:rPr>
              <a:t>odifiche</a:t>
            </a:r>
            <a:r>
              <a:rPr lang="en-US" sz="3200" dirty="0">
                <a:latin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</a:rPr>
              <a:t>culturali</a:t>
            </a:r>
            <a:r>
              <a:rPr lang="en-US" sz="3200" dirty="0">
                <a:latin typeface="Cambria" panose="02040503050406030204" pitchFamily="18" charset="0"/>
              </a:rPr>
              <a:t> - </a:t>
            </a:r>
            <a:r>
              <a:rPr lang="en-US" sz="3200" dirty="0" err="1">
                <a:latin typeface="Cambria" panose="02040503050406030204" pitchFamily="18" charset="0"/>
              </a:rPr>
              <a:t>estraniamento</a:t>
            </a:r>
            <a:r>
              <a:rPr lang="en-US" sz="3200" dirty="0">
                <a:latin typeface="Cambria" panose="02040503050406030204" pitchFamily="18" charset="0"/>
              </a:rPr>
              <a:t>  o </a:t>
            </a:r>
            <a:r>
              <a:rPr lang="en-US" sz="3200" dirty="0" err="1">
                <a:latin typeface="Cambria" panose="02040503050406030204" pitchFamily="18" charset="0"/>
              </a:rPr>
              <a:t>avvicinamento</a:t>
            </a:r>
            <a:r>
              <a:rPr lang="en-US" sz="3200" dirty="0">
                <a:latin typeface="Cambria" panose="02040503050406030204" pitchFamily="18" charset="0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Cambria" panose="02040503050406030204" pitchFamily="18" charset="0"/>
              </a:rPr>
              <a:t>Cambio di registro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Cambria" panose="02040503050406030204" pitchFamily="18" charset="0"/>
              </a:rPr>
              <a:t>Modifica dello schema retorico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Cambria" panose="02040503050406030204" pitchFamily="18" charset="0"/>
              </a:rPr>
              <a:t>Uso di un antonimo con una negazione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 err="1">
                <a:latin typeface="Cambria" panose="02040503050406030204" pitchFamily="18" charset="0"/>
              </a:rPr>
              <a:t>S</a:t>
            </a:r>
            <a:r>
              <a:rPr lang="en-US" sz="3200" dirty="0" err="1">
                <a:latin typeface="Cambria" panose="02040503050406030204" pitchFamily="18" charset="0"/>
              </a:rPr>
              <a:t>trumenti</a:t>
            </a:r>
            <a:r>
              <a:rPr lang="en-US" sz="3200" dirty="0">
                <a:latin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</a:rPr>
              <a:t>retorici</a:t>
            </a:r>
            <a:r>
              <a:rPr lang="en-US" sz="3200" dirty="0">
                <a:latin typeface="Cambria" panose="02040503050406030204" pitchFamily="18" charset="0"/>
              </a:rPr>
              <a:t>, </a:t>
            </a:r>
            <a:r>
              <a:rPr lang="en-US" sz="3200" dirty="0" err="1">
                <a:latin typeface="Cambria" panose="02040503050406030204" pitchFamily="18" charset="0"/>
              </a:rPr>
              <a:t>giochi</a:t>
            </a:r>
            <a:r>
              <a:rPr lang="en-US" sz="3200" dirty="0">
                <a:latin typeface="Cambria" panose="02040503050406030204" pitchFamily="18" charset="0"/>
              </a:rPr>
              <a:t> di parole</a:t>
            </a:r>
            <a:endParaRPr lang="it-IT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555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474345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trategie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in 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interpretazione</a:t>
            </a:r>
          </a:p>
          <a:p>
            <a:pPr>
              <a:spcAft>
                <a:spcPts val="0"/>
              </a:spcAft>
            </a:pP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anticipazione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stalling/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attesa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egmentazione</a:t>
            </a: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chunking/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saucissonage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elezione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delle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informazioni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alternanza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dall’interpretazione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letterale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quella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senso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116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052736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prosodia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intonazione</a:t>
            </a:r>
            <a:r>
              <a:rPr lang="en-US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accentuare</a:t>
            </a:r>
            <a:r>
              <a:rPr lang="en-US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singole</a:t>
            </a:r>
            <a:r>
              <a:rPr lang="en-US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parole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pause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iprodurre il suono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naturalizzazione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adattamento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fonologico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opo l’interpretazione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integrare</a:t>
            </a:r>
            <a:r>
              <a:rPr lang="en-GB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glossari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31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6862" y="908194"/>
            <a:ext cx="78251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l’IS</a:t>
            </a: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Décalage</a:t>
            </a: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mpiego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soluzioni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aperte</a:t>
            </a: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strategia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del least commitment 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endParaRPr lang="it-IT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chiedere intervento collega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pegnere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il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microfono</a:t>
            </a:r>
            <a:endParaRPr lang="it-IT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9322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0391" y="1083747"/>
            <a:ext cx="78794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/>
              <a:t>Strategie</a:t>
            </a:r>
            <a:r>
              <a:rPr lang="en-GB" sz="2800" dirty="0"/>
              <a:t>  in </a:t>
            </a:r>
            <a:r>
              <a:rPr lang="en-GB" sz="2800" dirty="0" err="1"/>
              <a:t>traduzione</a:t>
            </a:r>
            <a:r>
              <a:rPr lang="en-GB" sz="2800" dirty="0"/>
              <a:t> e </a:t>
            </a:r>
            <a:r>
              <a:rPr lang="en-GB" sz="2800" dirty="0" err="1"/>
              <a:t>interpretazione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err="1"/>
              <a:t>aspetto</a:t>
            </a:r>
            <a:r>
              <a:rPr lang="en-GB" sz="2800" dirty="0"/>
              <a:t> </a:t>
            </a:r>
            <a:r>
              <a:rPr lang="en-GB" sz="2800" dirty="0" err="1"/>
              <a:t>comune</a:t>
            </a:r>
            <a:r>
              <a:rPr lang="en-GB" sz="2800" dirty="0"/>
              <a:t> </a:t>
            </a:r>
          </a:p>
          <a:p>
            <a:r>
              <a:rPr lang="en-GB" sz="2800" dirty="0" err="1"/>
              <a:t>entrambe</a:t>
            </a:r>
            <a:r>
              <a:rPr lang="en-GB" sz="2800" dirty="0"/>
              <a:t> </a:t>
            </a:r>
            <a:r>
              <a:rPr lang="en-GB" sz="2800" dirty="0" err="1"/>
              <a:t>mirano</a:t>
            </a:r>
            <a:r>
              <a:rPr lang="en-GB" sz="2800" dirty="0"/>
              <a:t> a </a:t>
            </a:r>
          </a:p>
          <a:p>
            <a:r>
              <a:rPr lang="en-GB" sz="2800" dirty="0" err="1"/>
              <a:t>trasferire</a:t>
            </a:r>
            <a:r>
              <a:rPr lang="en-GB" sz="2800" dirty="0"/>
              <a:t> un </a:t>
            </a:r>
            <a:r>
              <a:rPr lang="en-GB" sz="2800" dirty="0" err="1"/>
              <a:t>messaggio</a:t>
            </a:r>
            <a:r>
              <a:rPr lang="en-GB" sz="2800" dirty="0"/>
              <a:t>/</a:t>
            </a:r>
            <a:r>
              <a:rPr lang="en-GB" sz="2800" dirty="0" err="1"/>
              <a:t>testo</a:t>
            </a:r>
            <a:r>
              <a:rPr lang="en-GB" sz="2800" dirty="0"/>
              <a:t> da </a:t>
            </a:r>
            <a:r>
              <a:rPr lang="en-GB" sz="2800" dirty="0" err="1"/>
              <a:t>una</a:t>
            </a:r>
            <a:r>
              <a:rPr lang="en-GB" sz="2800" dirty="0"/>
              <a:t> LP a </a:t>
            </a:r>
            <a:r>
              <a:rPr lang="en-GB" sz="2800" dirty="0" err="1"/>
              <a:t>una</a:t>
            </a:r>
            <a:r>
              <a:rPr lang="en-GB" sz="2800" dirty="0"/>
              <a:t> LA </a:t>
            </a:r>
          </a:p>
          <a:p>
            <a:r>
              <a:rPr lang="en-GB" sz="2800" dirty="0"/>
              <a:t>in determinate </a:t>
            </a:r>
            <a:r>
              <a:rPr lang="en-GB" sz="2800" dirty="0" err="1"/>
              <a:t>circostanze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err="1"/>
              <a:t>possono</a:t>
            </a:r>
            <a:r>
              <a:rPr lang="en-GB" sz="2800" dirty="0"/>
              <a:t> </a:t>
            </a:r>
            <a:r>
              <a:rPr lang="en-GB" sz="2800" dirty="0" err="1"/>
              <a:t>essere</a:t>
            </a:r>
            <a:r>
              <a:rPr lang="en-GB" sz="2800" dirty="0"/>
              <a:t> definite </a:t>
            </a:r>
            <a:r>
              <a:rPr lang="en-GB" sz="2800" dirty="0" err="1"/>
              <a:t>attività</a:t>
            </a:r>
            <a:r>
              <a:rPr lang="en-GB" sz="2800" dirty="0"/>
              <a:t> </a:t>
            </a:r>
            <a:r>
              <a:rPr lang="en-GB" sz="2800" dirty="0" err="1"/>
              <a:t>comunicative</a:t>
            </a:r>
            <a:r>
              <a:rPr lang="en-GB" sz="2800" dirty="0"/>
              <a:t> </a:t>
            </a:r>
            <a:r>
              <a:rPr lang="en-GB" sz="2800" dirty="0" err="1"/>
              <a:t>interlinguistiche</a:t>
            </a:r>
            <a:r>
              <a:rPr lang="en-GB" sz="2800" dirty="0"/>
              <a:t> orientate verso un </a:t>
            </a:r>
            <a:r>
              <a:rPr lang="en-GB" sz="2800" dirty="0" err="1"/>
              <a:t>obiettivo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56554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F70EAC-11B2-3E4A-A506-CCD23BDC8F45}"/>
              </a:ext>
            </a:extLst>
          </p:cNvPr>
          <p:cNvSpPr txBox="1"/>
          <p:nvPr/>
        </p:nvSpPr>
        <p:spPr>
          <a:xfrm>
            <a:off x="340242" y="956934"/>
            <a:ext cx="84209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Riccardi A. 2019 The </a:t>
            </a:r>
            <a:r>
              <a:rPr lang="it-IT" sz="2800" dirty="0" err="1"/>
              <a:t>concept</a:t>
            </a:r>
            <a:r>
              <a:rPr lang="it-IT" sz="2800" dirty="0"/>
              <a:t> of </a:t>
            </a:r>
            <a:r>
              <a:rPr lang="it-IT" sz="2800" dirty="0" err="1"/>
              <a:t>Strategies</a:t>
            </a:r>
            <a:r>
              <a:rPr lang="it-IT" sz="2800" dirty="0"/>
              <a:t> in </a:t>
            </a:r>
            <a:r>
              <a:rPr lang="it-IT" sz="2800" dirty="0" err="1"/>
              <a:t>Translation</a:t>
            </a:r>
            <a:r>
              <a:rPr lang="it-IT" sz="2800" dirty="0"/>
              <a:t> and </a:t>
            </a:r>
            <a:r>
              <a:rPr lang="it-IT" sz="2800" dirty="0" err="1"/>
              <a:t>Interpreting</a:t>
            </a:r>
            <a:r>
              <a:rPr lang="it-IT" sz="2800" dirty="0"/>
              <a:t>  </a:t>
            </a:r>
            <a:r>
              <a:rPr lang="it-IT" sz="2800" dirty="0" err="1"/>
              <a:t>Studies</a:t>
            </a:r>
            <a:r>
              <a:rPr lang="it-IT" sz="2800" dirty="0"/>
              <a:t>: </a:t>
            </a:r>
            <a:r>
              <a:rPr lang="it-IT" sz="2800" dirty="0" err="1"/>
              <a:t>Shared</a:t>
            </a:r>
            <a:r>
              <a:rPr lang="it-IT" sz="2800" dirty="0"/>
              <a:t> and Dissimilar </a:t>
            </a:r>
            <a:r>
              <a:rPr lang="it-IT" sz="2800" dirty="0" err="1"/>
              <a:t>Features</a:t>
            </a:r>
            <a:r>
              <a:rPr lang="it-IT" sz="2800" dirty="0"/>
              <a:t>, in E. Dal </a:t>
            </a:r>
            <a:r>
              <a:rPr lang="it-IT" sz="2800" dirty="0" err="1"/>
              <a:t>Fovo</a:t>
            </a:r>
            <a:r>
              <a:rPr lang="it-IT" sz="2800" dirty="0"/>
              <a:t> and P. Gentile </a:t>
            </a:r>
            <a:r>
              <a:rPr lang="it-IT" sz="2800" dirty="0" err="1"/>
              <a:t>eds</a:t>
            </a:r>
            <a:r>
              <a:rPr lang="it-IT" sz="2800" dirty="0"/>
              <a:t>, </a:t>
            </a:r>
            <a:r>
              <a:rPr lang="it-IT" sz="2800" i="1" dirty="0" err="1"/>
              <a:t>Translation</a:t>
            </a:r>
            <a:r>
              <a:rPr lang="it-IT" sz="2800" i="1" dirty="0"/>
              <a:t> and </a:t>
            </a:r>
            <a:r>
              <a:rPr lang="it-IT" sz="2800" i="1" dirty="0" err="1"/>
              <a:t>Interpreting</a:t>
            </a:r>
            <a:r>
              <a:rPr lang="it-IT" sz="2800" i="1" dirty="0"/>
              <a:t> – </a:t>
            </a:r>
            <a:r>
              <a:rPr lang="it-IT" sz="2800" i="1" dirty="0" err="1"/>
              <a:t>Convergence</a:t>
            </a:r>
            <a:r>
              <a:rPr lang="it-IT" sz="2800" i="1" dirty="0"/>
              <a:t>, </a:t>
            </a:r>
            <a:r>
              <a:rPr lang="it-IT" sz="2800" i="1" dirty="0" err="1"/>
              <a:t>Contact</a:t>
            </a:r>
            <a:r>
              <a:rPr lang="it-IT" sz="2800" i="1" dirty="0"/>
              <a:t> and </a:t>
            </a:r>
            <a:r>
              <a:rPr lang="it-IT" sz="2800" i="1" dirty="0" err="1"/>
              <a:t>Interaction</a:t>
            </a:r>
            <a:r>
              <a:rPr lang="it-IT" sz="2800" dirty="0"/>
              <a:t>, Peter Lang, Oxford, New York 63-85</a:t>
            </a:r>
          </a:p>
          <a:p>
            <a:endParaRPr lang="it-IT" sz="2800" dirty="0"/>
          </a:p>
          <a:p>
            <a:r>
              <a:rPr lang="it-IT" sz="2800" dirty="0">
                <a:cs typeface="Cambria"/>
              </a:rPr>
              <a:t>Riccardi A. (1999): “Interpretazione simultanea: strategie generali e specifiche” in </a:t>
            </a:r>
            <a:r>
              <a:rPr lang="it-IT" sz="2800" i="1" dirty="0">
                <a:cs typeface="Cambria"/>
              </a:rPr>
              <a:t>Interpretazione simultanea e consecutiva- problemi teorici e metodologie didattiche </a:t>
            </a:r>
            <a:r>
              <a:rPr lang="it-IT" sz="2800" dirty="0">
                <a:cs typeface="Cambria"/>
              </a:rPr>
              <a:t>C. Falbo, C. Russo &amp; </a:t>
            </a:r>
            <a:r>
              <a:rPr lang="it-IT" sz="2800" dirty="0" err="1">
                <a:cs typeface="Cambria"/>
              </a:rPr>
              <a:t>F</a:t>
            </a:r>
            <a:r>
              <a:rPr lang="it-IT" sz="2800" dirty="0">
                <a:cs typeface="Cambria"/>
              </a:rPr>
              <a:t>. Straniero, Milano, Hoepli, 161-174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415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33A60F9-8A9C-D549-A212-1D25B3BEA48F}"/>
              </a:ext>
            </a:extLst>
          </p:cNvPr>
          <p:cNvSpPr txBox="1"/>
          <p:nvPr/>
        </p:nvSpPr>
        <p:spPr>
          <a:xfrm>
            <a:off x="789709" y="1828802"/>
            <a:ext cx="79386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campo di </a:t>
            </a:r>
            <a:r>
              <a:rPr lang="en-GB" sz="3200" dirty="0" err="1"/>
              <a:t>ricerca</a:t>
            </a:r>
            <a:r>
              <a:rPr lang="en-GB" sz="3200" dirty="0"/>
              <a:t> </a:t>
            </a:r>
            <a:r>
              <a:rPr lang="en-GB" sz="3200" dirty="0" err="1"/>
              <a:t>che</a:t>
            </a:r>
            <a:r>
              <a:rPr lang="en-GB" sz="3200" dirty="0"/>
              <a:t> ha </a:t>
            </a:r>
            <a:r>
              <a:rPr lang="en-GB" sz="3200" dirty="0" err="1"/>
              <a:t>segnato</a:t>
            </a:r>
            <a:r>
              <a:rPr lang="en-GB" sz="3200" dirty="0"/>
              <a:t> </a:t>
            </a:r>
            <a:r>
              <a:rPr lang="en-GB" sz="3200" dirty="0" err="1"/>
              <a:t>l’evoluzione</a:t>
            </a:r>
            <a:r>
              <a:rPr lang="en-GB" sz="3200" dirty="0"/>
              <a:t> </a:t>
            </a:r>
            <a:r>
              <a:rPr lang="en-GB" sz="3200" dirty="0" err="1"/>
              <a:t>degli</a:t>
            </a:r>
            <a:r>
              <a:rPr lang="en-GB" sz="3200" dirty="0"/>
              <a:t> </a:t>
            </a:r>
            <a:r>
              <a:rPr lang="en-GB" sz="3200" dirty="0" err="1"/>
              <a:t>studi</a:t>
            </a:r>
            <a:r>
              <a:rPr lang="en-GB" sz="3200" dirty="0"/>
              <a:t> in </a:t>
            </a:r>
            <a:r>
              <a:rPr lang="en-GB" sz="3200" dirty="0" err="1"/>
              <a:t>traduzione</a:t>
            </a:r>
            <a:r>
              <a:rPr lang="en-GB" sz="3200" dirty="0"/>
              <a:t> e </a:t>
            </a:r>
            <a:r>
              <a:rPr lang="en-GB" sz="3200" dirty="0" err="1"/>
              <a:t>interpretazione</a:t>
            </a: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Lo studio </a:t>
            </a:r>
            <a:r>
              <a:rPr lang="en-GB" sz="3200" dirty="0" err="1"/>
              <a:t>delle</a:t>
            </a:r>
            <a:r>
              <a:rPr lang="en-GB" sz="3200" dirty="0"/>
              <a:t> </a:t>
            </a:r>
            <a:r>
              <a:rPr lang="en-GB" sz="3200" dirty="0" err="1"/>
              <a:t>strategie</a:t>
            </a:r>
            <a:r>
              <a:rPr lang="en-GB" sz="3200" dirty="0"/>
              <a:t> </a:t>
            </a:r>
            <a:r>
              <a:rPr lang="en-GB" sz="3200" dirty="0" err="1"/>
              <a:t>mette</a:t>
            </a:r>
            <a:r>
              <a:rPr lang="en-GB" sz="3200" dirty="0"/>
              <a:t> in </a:t>
            </a:r>
            <a:r>
              <a:rPr lang="en-GB" sz="3200" dirty="0" err="1"/>
              <a:t>luce</a:t>
            </a:r>
            <a:r>
              <a:rPr lang="en-GB" sz="3200" dirty="0"/>
              <a:t> la </a:t>
            </a:r>
            <a:r>
              <a:rPr lang="en-GB" sz="3200" dirty="0" err="1"/>
              <a:t>relazione</a:t>
            </a:r>
            <a:r>
              <a:rPr lang="en-GB" sz="3200" dirty="0"/>
              <a:t>  </a:t>
            </a:r>
            <a:r>
              <a:rPr lang="en-GB" sz="3200" dirty="0" err="1"/>
              <a:t>esistente</a:t>
            </a:r>
            <a:r>
              <a:rPr lang="en-GB" sz="3200" dirty="0"/>
              <a:t> </a:t>
            </a:r>
            <a:r>
              <a:rPr lang="en-GB" sz="3200" dirty="0" err="1"/>
              <a:t>fra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TP e </a:t>
            </a:r>
            <a:r>
              <a:rPr lang="en-GB" sz="3200" dirty="0" err="1"/>
              <a:t>il</a:t>
            </a:r>
            <a:r>
              <a:rPr lang="en-GB" sz="3200" dirty="0"/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100005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740" y="1094477"/>
            <a:ext cx="84825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procedure, method, technique, routine, shift</a:t>
            </a:r>
          </a:p>
          <a:p>
            <a:endParaRPr lang="en-GB" sz="3200" dirty="0"/>
          </a:p>
          <a:p>
            <a:r>
              <a:rPr lang="en-GB" sz="3200" dirty="0"/>
              <a:t>procedure, </a:t>
            </a:r>
            <a:r>
              <a:rPr lang="en-GB" sz="3200" dirty="0" err="1"/>
              <a:t>metodi</a:t>
            </a:r>
            <a:r>
              <a:rPr lang="en-GB" sz="3200" dirty="0"/>
              <a:t>, </a:t>
            </a:r>
            <a:r>
              <a:rPr lang="en-GB" sz="3200" dirty="0" err="1"/>
              <a:t>tecniche</a:t>
            </a:r>
            <a:r>
              <a:rPr lang="en-GB" sz="3200" dirty="0"/>
              <a:t>, routine,  </a:t>
            </a:r>
            <a:r>
              <a:rPr lang="en-GB" sz="3200" dirty="0" err="1"/>
              <a:t>spostamento</a:t>
            </a:r>
            <a:r>
              <a:rPr lang="en-GB" sz="3200" dirty="0"/>
              <a:t>, </a:t>
            </a:r>
            <a:r>
              <a:rPr lang="en-GB" sz="3200" dirty="0" err="1"/>
              <a:t>trasferimento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termini </a:t>
            </a:r>
            <a:r>
              <a:rPr lang="en-GB" sz="3200" dirty="0" err="1"/>
              <a:t>impiegati</a:t>
            </a:r>
            <a:r>
              <a:rPr lang="en-GB" sz="3200" dirty="0"/>
              <a:t> </a:t>
            </a:r>
            <a:r>
              <a:rPr lang="en-GB" sz="3200" dirty="0" err="1"/>
              <a:t>negli</a:t>
            </a:r>
            <a:r>
              <a:rPr lang="en-GB" sz="3200" dirty="0"/>
              <a:t> </a:t>
            </a:r>
            <a:r>
              <a:rPr lang="en-GB" sz="3200" dirty="0" err="1"/>
              <a:t>studi</a:t>
            </a:r>
            <a:r>
              <a:rPr lang="en-GB" sz="3200" dirty="0"/>
              <a:t> di </a:t>
            </a:r>
            <a:r>
              <a:rPr lang="en-GB" sz="3200" dirty="0" err="1"/>
              <a:t>traduzione</a:t>
            </a:r>
            <a:r>
              <a:rPr lang="en-GB" sz="3200" dirty="0"/>
              <a:t> </a:t>
            </a:r>
            <a:r>
              <a:rPr lang="en-GB" sz="3200" dirty="0" err="1"/>
              <a:t>fino</a:t>
            </a:r>
            <a:r>
              <a:rPr lang="en-GB" sz="3200" dirty="0"/>
              <a:t> </a:t>
            </a:r>
            <a:r>
              <a:rPr lang="en-GB" sz="3200" dirty="0" err="1"/>
              <a:t>agli</a:t>
            </a:r>
            <a:r>
              <a:rPr lang="en-GB" sz="3200" dirty="0"/>
              <a:t> </a:t>
            </a:r>
            <a:r>
              <a:rPr lang="en-GB" sz="3200" dirty="0" err="1"/>
              <a:t>anni</a:t>
            </a:r>
            <a:r>
              <a:rPr lang="en-GB" sz="3200" dirty="0"/>
              <a:t> 1980 per </a:t>
            </a:r>
            <a:r>
              <a:rPr lang="en-GB" sz="3200" dirty="0" err="1"/>
              <a:t>indicare</a:t>
            </a:r>
            <a:r>
              <a:rPr lang="en-GB" sz="3200" dirty="0"/>
              <a:t> I </a:t>
            </a:r>
            <a:r>
              <a:rPr lang="en-GB" sz="3200" dirty="0" err="1"/>
              <a:t>cambiamenti</a:t>
            </a:r>
            <a:r>
              <a:rPr lang="en-GB" sz="3200" dirty="0"/>
              <a:t>, le </a:t>
            </a:r>
            <a:r>
              <a:rPr lang="en-GB" sz="3200" dirty="0" err="1"/>
              <a:t>trasformazioni</a:t>
            </a:r>
            <a:r>
              <a:rPr lang="en-GB" sz="3200" dirty="0"/>
              <a:t>, le </a:t>
            </a:r>
            <a:r>
              <a:rPr lang="en-GB" sz="3200" dirty="0" err="1"/>
              <a:t>soluzioni</a:t>
            </a:r>
            <a:r>
              <a:rPr lang="en-GB" sz="3200" dirty="0"/>
              <a:t> e le </a:t>
            </a:r>
            <a:r>
              <a:rPr lang="en-GB" sz="3200" dirty="0" err="1"/>
              <a:t>decisioni</a:t>
            </a:r>
            <a:r>
              <a:rPr lang="en-GB" sz="3200" dirty="0"/>
              <a:t> </a:t>
            </a:r>
            <a:r>
              <a:rPr lang="en-GB" sz="3200" dirty="0" err="1"/>
              <a:t>adottate</a:t>
            </a:r>
            <a:r>
              <a:rPr lang="en-GB" sz="3200" dirty="0"/>
              <a:t> </a:t>
            </a:r>
            <a:r>
              <a:rPr lang="en-GB" sz="3200" dirty="0" err="1"/>
              <a:t>dai</a:t>
            </a:r>
            <a:r>
              <a:rPr lang="en-GB" sz="3200" dirty="0"/>
              <a:t> </a:t>
            </a:r>
            <a:r>
              <a:rPr lang="en-GB" sz="3200" dirty="0" err="1"/>
              <a:t>traduttori</a:t>
            </a:r>
            <a:r>
              <a:rPr lang="en-GB" sz="3200" dirty="0"/>
              <a:t> per </a:t>
            </a:r>
            <a:r>
              <a:rPr lang="en-GB" sz="3200" dirty="0" err="1"/>
              <a:t>produrre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TA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4445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412DDE-0B9F-214A-86AB-3C55D72AEE81}"/>
              </a:ext>
            </a:extLst>
          </p:cNvPr>
          <p:cNvSpPr txBox="1"/>
          <p:nvPr/>
        </p:nvSpPr>
        <p:spPr>
          <a:xfrm>
            <a:off x="872836" y="1163782"/>
            <a:ext cx="7647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per </a:t>
            </a:r>
            <a:r>
              <a:rPr lang="en-GB" sz="2800" dirty="0" err="1"/>
              <a:t>indicare</a:t>
            </a:r>
            <a:r>
              <a:rPr lang="en-GB" sz="2800" dirty="0"/>
              <a:t> </a:t>
            </a:r>
            <a:r>
              <a:rPr lang="en-GB" sz="2800" dirty="0" err="1"/>
              <a:t>il</a:t>
            </a:r>
            <a:r>
              <a:rPr lang="en-GB" sz="2800" dirty="0"/>
              <a:t> </a:t>
            </a:r>
            <a:r>
              <a:rPr lang="en-GB" sz="2800" dirty="0" err="1"/>
              <a:t>modo</a:t>
            </a:r>
            <a:r>
              <a:rPr lang="en-GB" sz="2800" dirty="0"/>
              <a:t> in cui I </a:t>
            </a:r>
            <a:r>
              <a:rPr lang="en-GB" sz="2800" dirty="0" err="1"/>
              <a:t>traduttori</a:t>
            </a:r>
            <a:r>
              <a:rPr lang="en-GB" sz="2800" dirty="0"/>
              <a:t> </a:t>
            </a:r>
            <a:r>
              <a:rPr lang="en-GB" sz="2800" dirty="0" err="1"/>
              <a:t>trasferivano</a:t>
            </a:r>
            <a:r>
              <a:rPr lang="en-GB" sz="2800" dirty="0"/>
              <a:t> </a:t>
            </a:r>
            <a:r>
              <a:rPr lang="en-GB" sz="2800" dirty="0" err="1"/>
              <a:t>nel</a:t>
            </a:r>
            <a:r>
              <a:rPr lang="en-GB" sz="2800" dirty="0"/>
              <a:t> TA </a:t>
            </a:r>
            <a:r>
              <a:rPr lang="en-GB" sz="2800" dirty="0" err="1"/>
              <a:t>elementi</a:t>
            </a:r>
            <a:r>
              <a:rPr lang="en-GB" sz="2800" dirty="0"/>
              <a:t> del TP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 err="1"/>
              <a:t>Vilnay</a:t>
            </a:r>
            <a:r>
              <a:rPr lang="en-GB" sz="2800" dirty="0"/>
              <a:t> </a:t>
            </a:r>
            <a:r>
              <a:rPr lang="en-GB" sz="2800" dirty="0" err="1"/>
              <a:t>Darbelnet</a:t>
            </a:r>
            <a:r>
              <a:rPr lang="en-GB" sz="2800" dirty="0"/>
              <a:t> 1958, </a:t>
            </a:r>
            <a:r>
              <a:rPr lang="en-GB" sz="2800" dirty="0" err="1"/>
              <a:t>Malblanc</a:t>
            </a:r>
            <a:r>
              <a:rPr lang="en-GB" sz="2800" dirty="0"/>
              <a:t> 1963, Catford 1965, Newmark 1988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3642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9107" y="525296"/>
            <a:ext cx="84046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Il </a:t>
            </a:r>
            <a:r>
              <a:rPr lang="en-GB" sz="3200" dirty="0" err="1"/>
              <a:t>termine</a:t>
            </a:r>
            <a:r>
              <a:rPr lang="en-GB" sz="3200" dirty="0"/>
              <a:t> </a:t>
            </a:r>
            <a:r>
              <a:rPr lang="en-GB" sz="3200" dirty="0" err="1"/>
              <a:t>strategia</a:t>
            </a:r>
            <a:r>
              <a:rPr lang="en-GB" sz="3200" dirty="0"/>
              <a:t> </a:t>
            </a:r>
            <a:r>
              <a:rPr lang="en-GB" sz="3200" dirty="0" err="1"/>
              <a:t>fu</a:t>
            </a:r>
            <a:r>
              <a:rPr lang="en-GB" sz="3200" dirty="0"/>
              <a:t> </a:t>
            </a:r>
            <a:r>
              <a:rPr lang="en-GB" sz="3200" dirty="0" err="1"/>
              <a:t>importato</a:t>
            </a:r>
            <a:r>
              <a:rPr lang="en-GB" sz="3200" dirty="0"/>
              <a:t> </a:t>
            </a:r>
            <a:r>
              <a:rPr lang="en-GB" sz="3200" dirty="0" err="1"/>
              <a:t>dagli</a:t>
            </a:r>
            <a:r>
              <a:rPr lang="en-GB" sz="3200" dirty="0"/>
              <a:t> </a:t>
            </a:r>
            <a:r>
              <a:rPr lang="en-GB" sz="3200" dirty="0" err="1"/>
              <a:t>studi</a:t>
            </a:r>
            <a:r>
              <a:rPr lang="en-GB" sz="3200" dirty="0"/>
              <a:t> </a:t>
            </a:r>
            <a:r>
              <a:rPr lang="en-GB" sz="3200" dirty="0" err="1"/>
              <a:t>relativi</a:t>
            </a:r>
            <a:r>
              <a:rPr lang="en-GB" sz="3200" dirty="0"/>
              <a:t> </a:t>
            </a:r>
            <a:r>
              <a:rPr lang="en-GB" sz="3200" dirty="0" err="1"/>
              <a:t>all’acquisizione</a:t>
            </a:r>
            <a:r>
              <a:rPr lang="en-GB" sz="3200" dirty="0"/>
              <a:t> </a:t>
            </a:r>
            <a:r>
              <a:rPr lang="en-GB" sz="3200" dirty="0" err="1"/>
              <a:t>della</a:t>
            </a:r>
            <a:r>
              <a:rPr lang="en-GB" sz="3200" dirty="0"/>
              <a:t> </a:t>
            </a:r>
            <a:r>
              <a:rPr lang="en-GB" sz="3200" dirty="0" err="1"/>
              <a:t>seconda</a:t>
            </a:r>
            <a:r>
              <a:rPr lang="en-GB" sz="3200" dirty="0"/>
              <a:t> lingua </a:t>
            </a:r>
          </a:p>
          <a:p>
            <a:endParaRPr lang="en-GB" sz="3200" dirty="0"/>
          </a:p>
          <a:p>
            <a:r>
              <a:rPr lang="en-GB" sz="3200" dirty="0"/>
              <a:t>“potentially conscious plans for solving what the individual presents itself (sic) as a problem in reaching a particular communicative goal” (</a:t>
            </a:r>
            <a:r>
              <a:rPr lang="en-GB" sz="3200" dirty="0" err="1"/>
              <a:t>Færch</a:t>
            </a:r>
            <a:r>
              <a:rPr lang="en-GB" sz="3200" dirty="0"/>
              <a:t> and Kasper 1983: 36)</a:t>
            </a:r>
          </a:p>
          <a:p>
            <a:endParaRPr lang="en-GB" sz="3200" dirty="0"/>
          </a:p>
          <a:p>
            <a:r>
              <a:rPr lang="en-GB" sz="2800" dirty="0" err="1"/>
              <a:t>Faerch</a:t>
            </a:r>
            <a:r>
              <a:rPr lang="en-GB" sz="2800" dirty="0"/>
              <a:t>, C. and Kasper, G. (1983). ‘Plan and Strategies in Foreign Language Communication’. </a:t>
            </a:r>
          </a:p>
          <a:p>
            <a:r>
              <a:rPr lang="en-GB" sz="2800" dirty="0"/>
              <a:t>In C. </a:t>
            </a:r>
            <a:r>
              <a:rPr lang="en-GB" sz="2800" dirty="0" err="1"/>
              <a:t>Faerch</a:t>
            </a:r>
            <a:r>
              <a:rPr lang="en-GB" sz="2800" dirty="0"/>
              <a:t>, and G. Kasper (</a:t>
            </a:r>
            <a:r>
              <a:rPr lang="en-GB" sz="2800" dirty="0" err="1"/>
              <a:t>eds</a:t>
            </a:r>
            <a:r>
              <a:rPr lang="en-GB" sz="2800" dirty="0"/>
              <a:t>),</a:t>
            </a:r>
            <a:r>
              <a:rPr lang="en-GB" sz="2800" i="1" dirty="0"/>
              <a:t> Strategies in Interlanguage Communication</a:t>
            </a:r>
            <a:r>
              <a:rPr lang="en-GB" sz="2800" dirty="0"/>
              <a:t>, pp. 20-60. London: Longman.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9058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 err="1"/>
              <a:t>Definizione</a:t>
            </a:r>
            <a:r>
              <a:rPr lang="en-GB" sz="3200" dirty="0"/>
              <a:t> </a:t>
            </a:r>
            <a:r>
              <a:rPr lang="en-GB" sz="3200" dirty="0" err="1"/>
              <a:t>spesso</a:t>
            </a:r>
            <a:r>
              <a:rPr lang="en-GB" sz="3200" dirty="0"/>
              <a:t> </a:t>
            </a:r>
            <a:r>
              <a:rPr lang="en-GB" sz="3200" dirty="0" err="1"/>
              <a:t>ripresa</a:t>
            </a:r>
            <a:r>
              <a:rPr lang="en-GB" sz="3200" dirty="0"/>
              <a:t> da </a:t>
            </a:r>
            <a:r>
              <a:rPr lang="en-GB" sz="3200" dirty="0" err="1"/>
              <a:t>studiosi</a:t>
            </a:r>
            <a:r>
              <a:rPr lang="en-GB" sz="3200" dirty="0"/>
              <a:t> </a:t>
            </a:r>
            <a:r>
              <a:rPr lang="en-GB" sz="3200" dirty="0" err="1"/>
              <a:t>che</a:t>
            </a:r>
            <a:r>
              <a:rPr lang="en-GB" sz="3200" dirty="0"/>
              <a:t> </a:t>
            </a:r>
            <a:r>
              <a:rPr lang="en-GB" sz="3200" dirty="0" err="1"/>
              <a:t>hanno</a:t>
            </a:r>
            <a:r>
              <a:rPr lang="en-GB" sz="3200" dirty="0"/>
              <a:t> </a:t>
            </a:r>
            <a:r>
              <a:rPr lang="en-GB" sz="3200" dirty="0" err="1"/>
              <a:t>optato</a:t>
            </a:r>
            <a:r>
              <a:rPr lang="en-GB" sz="3200" dirty="0"/>
              <a:t> per un </a:t>
            </a:r>
            <a:r>
              <a:rPr lang="en-GB" sz="3200" dirty="0" err="1"/>
              <a:t>orientamento</a:t>
            </a:r>
            <a:r>
              <a:rPr lang="en-GB" sz="3200" dirty="0"/>
              <a:t> </a:t>
            </a:r>
            <a:r>
              <a:rPr lang="en-GB" sz="3200" dirty="0" err="1"/>
              <a:t>psicolinguistico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 err="1"/>
              <a:t>Traduzione</a:t>
            </a:r>
            <a:r>
              <a:rPr lang="en-GB" sz="3200" dirty="0"/>
              <a:t> </a:t>
            </a:r>
            <a:r>
              <a:rPr lang="en-GB" sz="3200" dirty="0" err="1"/>
              <a:t>considerata</a:t>
            </a:r>
            <a:r>
              <a:rPr lang="en-GB" sz="3200" dirty="0"/>
              <a:t>  come </a:t>
            </a:r>
            <a:r>
              <a:rPr lang="en-GB" sz="3200" dirty="0" err="1"/>
              <a:t>processo</a:t>
            </a:r>
            <a:r>
              <a:rPr lang="en-GB" sz="3200" dirty="0"/>
              <a:t>, non come </a:t>
            </a:r>
            <a:r>
              <a:rPr lang="en-GB" sz="3200" dirty="0" err="1"/>
              <a:t>prodotto</a:t>
            </a:r>
            <a:r>
              <a:rPr lang="en-GB" sz="3200" dirty="0"/>
              <a:t>. </a:t>
            </a:r>
            <a:endParaRPr lang="it-IT" sz="3200" dirty="0"/>
          </a:p>
          <a:p>
            <a:endParaRPr lang="en-GB" sz="3200" dirty="0"/>
          </a:p>
          <a:p>
            <a:r>
              <a:rPr lang="en-GB" sz="3200" dirty="0"/>
              <a:t>E’ </a:t>
            </a:r>
            <a:r>
              <a:rPr lang="en-GB" sz="3200" dirty="0" err="1"/>
              <a:t>stata</a:t>
            </a:r>
            <a:r>
              <a:rPr lang="en-GB" sz="3200" dirty="0"/>
              <a:t> in </a:t>
            </a:r>
            <a:r>
              <a:rPr lang="en-GB" sz="3200" dirty="0" err="1"/>
              <a:t>particolare</a:t>
            </a:r>
            <a:r>
              <a:rPr lang="en-GB" sz="3200" dirty="0"/>
              <a:t> </a:t>
            </a:r>
            <a:r>
              <a:rPr lang="en-GB" sz="3200" dirty="0" err="1"/>
              <a:t>attraverso</a:t>
            </a:r>
            <a:r>
              <a:rPr lang="en-GB" sz="3200" dirty="0"/>
              <a:t> </a:t>
            </a:r>
            <a:r>
              <a:rPr lang="en-GB" sz="3200" dirty="0" err="1"/>
              <a:t>l’adozione</a:t>
            </a:r>
            <a:r>
              <a:rPr lang="en-GB" sz="3200" dirty="0"/>
              <a:t> </a:t>
            </a:r>
            <a:r>
              <a:rPr lang="en-GB" sz="3200" dirty="0" err="1"/>
              <a:t>dei</a:t>
            </a:r>
            <a:r>
              <a:rPr lang="en-GB" sz="3200" dirty="0"/>
              <a:t> </a:t>
            </a:r>
            <a:r>
              <a:rPr lang="en-GB" sz="3200" i="1" dirty="0"/>
              <a:t>Think Aloud Protocols </a:t>
            </a:r>
            <a:r>
              <a:rPr lang="en-GB" sz="3200" dirty="0"/>
              <a:t>(TAP) come </a:t>
            </a:r>
            <a:r>
              <a:rPr lang="en-GB" sz="3200" dirty="0" err="1"/>
              <a:t>metodo</a:t>
            </a:r>
            <a:r>
              <a:rPr lang="en-GB" sz="3200" dirty="0"/>
              <a:t> di </a:t>
            </a:r>
            <a:r>
              <a:rPr lang="en-GB" sz="3200" dirty="0" err="1"/>
              <a:t>ricerca</a:t>
            </a:r>
            <a:r>
              <a:rPr lang="en-GB" sz="3200" dirty="0"/>
              <a:t> per </a:t>
            </a:r>
            <a:r>
              <a:rPr lang="en-GB" sz="3200" dirty="0" err="1"/>
              <a:t>l’analisi</a:t>
            </a:r>
            <a:r>
              <a:rPr lang="en-GB" sz="3200" dirty="0"/>
              <a:t> del </a:t>
            </a:r>
            <a:r>
              <a:rPr lang="en-GB" sz="3200" dirty="0" err="1"/>
              <a:t>processo</a:t>
            </a:r>
            <a:r>
              <a:rPr lang="en-GB" sz="3200" dirty="0"/>
              <a:t> </a:t>
            </a:r>
            <a:r>
              <a:rPr lang="en-GB" sz="3200" dirty="0" err="1"/>
              <a:t>traduttivo</a:t>
            </a:r>
            <a:r>
              <a:rPr lang="en-GB" sz="3200" dirty="0"/>
              <a:t> </a:t>
            </a:r>
            <a:r>
              <a:rPr lang="en-GB" sz="3200" dirty="0" err="1"/>
              <a:t>che</a:t>
            </a:r>
            <a:r>
              <a:rPr lang="en-GB" sz="3200" dirty="0"/>
              <a:t> la </a:t>
            </a:r>
            <a:r>
              <a:rPr lang="en-GB" sz="3200" dirty="0" err="1"/>
              <a:t>nozione</a:t>
            </a:r>
            <a:r>
              <a:rPr lang="en-GB" sz="3200" dirty="0"/>
              <a:t> di </a:t>
            </a:r>
            <a:r>
              <a:rPr lang="en-GB" sz="3200" dirty="0" err="1"/>
              <a:t>strategia</a:t>
            </a:r>
            <a:r>
              <a:rPr lang="en-GB" sz="3200" dirty="0"/>
              <a:t> </a:t>
            </a:r>
            <a:r>
              <a:rPr lang="en-GB" sz="3200" dirty="0" err="1"/>
              <a:t>si</a:t>
            </a:r>
            <a:r>
              <a:rPr lang="en-GB" sz="3200" dirty="0"/>
              <a:t> diffuse 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231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2536</TotalTime>
  <Words>1763</Words>
  <Application>Microsoft Office PowerPoint</Application>
  <PresentationFormat>Presentazione su schermo (4:3)</PresentationFormat>
  <Paragraphs>234</Paragraphs>
  <Slides>40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0" baseType="lpstr">
      <vt:lpstr>ＭＳ Ｐゴシック</vt:lpstr>
      <vt:lpstr>游ゴシック</vt:lpstr>
      <vt:lpstr>Arial</vt:lpstr>
      <vt:lpstr>Calibri</vt:lpstr>
      <vt:lpstr>Calibri Light</vt:lpstr>
      <vt:lpstr>Cambria</vt:lpstr>
      <vt:lpstr>MS Mincho</vt:lpstr>
      <vt:lpstr>Times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 general definition of strategy  discourse comprehension and production</vt:lpstr>
      <vt:lpstr>Presentazione standard di PowerPoint</vt:lpstr>
      <vt:lpstr>Presentazione standard di PowerPoint</vt:lpstr>
      <vt:lpstr>Presentazione standard di PowerPoint</vt:lpstr>
      <vt:lpstr> Chesterman, A. (2016/1997) Memes of Translation. The spread of ideas in translation theory. Rev. edition, Amsterdam/Philadelphia: John Benjamins. </vt:lpstr>
      <vt:lpstr> </vt:lpstr>
      <vt:lpstr>Strategie imposte /richieste dall’IS</vt:lpstr>
      <vt:lpstr>L’IS quale processo si basa su un comportamento strategico che viene messo in atto a tutti i livelli </vt:lpstr>
      <vt:lpstr>Presentazione standard di PowerPoint</vt:lpstr>
      <vt:lpstr>Presentazione standard di PowerPoint</vt:lpstr>
      <vt:lpstr>Presentazione standard di PowerPoint</vt:lpstr>
      <vt:lpstr>Kirchhoff (1976) </vt:lpstr>
      <vt:lpstr>Presentazione standard di PowerPoint</vt:lpstr>
      <vt:lpstr>Kalina 1996, 1998 </vt:lpstr>
      <vt:lpstr>Presentazione standard di PowerPoint</vt:lpstr>
      <vt:lpstr>Le tattiche adottate seguono i principi</vt:lpstr>
      <vt:lpstr>Riccardi (1996, 1998)   interaction of  strategies</vt:lpstr>
      <vt:lpstr>Presentazione standard di PowerPoint</vt:lpstr>
      <vt:lpstr>Presentazione standard di PowerPoint</vt:lpstr>
      <vt:lpstr>Presentazione standard di PowerPoint</vt:lpstr>
      <vt:lpstr>Strategie durante la traduzione/interpretazione  traduzione a senso, dinamica, equivalenza funzionale  traduzione letterale/transcodage  prestiti/calchi/naturalizzazione compensazione/ristrutturazione /riformulazione generalizzazione/ impiego di un termine sovraordinato  specificazione/impiego di un iponimo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RICCARDI ALESSANDRA</cp:lastModifiedBy>
  <cp:revision>139</cp:revision>
  <cp:lastPrinted>2020-12-10T08:51:32Z</cp:lastPrinted>
  <dcterms:created xsi:type="dcterms:W3CDTF">2013-01-17T10:05:34Z</dcterms:created>
  <dcterms:modified xsi:type="dcterms:W3CDTF">2020-12-15T14:14:48Z</dcterms:modified>
</cp:coreProperties>
</file>