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46" r:id="rId1"/>
  </p:sldMasterIdLst>
  <p:notesMasterIdLst>
    <p:notesMasterId r:id="rId42"/>
  </p:notesMasterIdLst>
  <p:sldIdLst>
    <p:sldId id="327" r:id="rId2"/>
    <p:sldId id="444" r:id="rId3"/>
    <p:sldId id="445" r:id="rId4"/>
    <p:sldId id="401" r:id="rId5"/>
    <p:sldId id="429" r:id="rId6"/>
    <p:sldId id="402" r:id="rId7"/>
    <p:sldId id="431" r:id="rId8"/>
    <p:sldId id="403" r:id="rId9"/>
    <p:sldId id="390" r:id="rId10"/>
    <p:sldId id="408" r:id="rId11"/>
    <p:sldId id="406" r:id="rId12"/>
    <p:sldId id="407" r:id="rId13"/>
    <p:sldId id="432" r:id="rId14"/>
    <p:sldId id="391" r:id="rId15"/>
    <p:sldId id="409" r:id="rId16"/>
    <p:sldId id="410" r:id="rId17"/>
    <p:sldId id="436" r:id="rId18"/>
    <p:sldId id="320" r:id="rId19"/>
    <p:sldId id="319" r:id="rId20"/>
    <p:sldId id="411" r:id="rId21"/>
    <p:sldId id="412" r:id="rId22"/>
    <p:sldId id="413" r:id="rId23"/>
    <p:sldId id="414" r:id="rId24"/>
    <p:sldId id="415" r:id="rId25"/>
    <p:sldId id="416" r:id="rId26"/>
    <p:sldId id="417" r:id="rId27"/>
    <p:sldId id="426" r:id="rId28"/>
    <p:sldId id="418" r:id="rId29"/>
    <p:sldId id="422" r:id="rId30"/>
    <p:sldId id="425" r:id="rId31"/>
    <p:sldId id="321" r:id="rId32"/>
    <p:sldId id="392" r:id="rId33"/>
    <p:sldId id="322" r:id="rId34"/>
    <p:sldId id="323" r:id="rId35"/>
    <p:sldId id="324" r:id="rId36"/>
    <p:sldId id="325" r:id="rId37"/>
    <p:sldId id="326" r:id="rId38"/>
    <p:sldId id="395" r:id="rId39"/>
    <p:sldId id="400" r:id="rId40"/>
    <p:sldId id="441" r:id="rId41"/>
  </p:sldIdLst>
  <p:sldSz cx="9144000" cy="6858000" type="screen4x3"/>
  <p:notesSz cx="6797675" cy="9872663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4FF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611" autoAdjust="0"/>
    <p:restoredTop sz="93677" autoAdjust="0"/>
  </p:normalViewPr>
  <p:slideViewPr>
    <p:cSldViewPr snapToGrid="0" snapToObjects="1">
      <p:cViewPr varScale="1">
        <p:scale>
          <a:sx n="108" d="100"/>
          <a:sy n="108" d="100"/>
        </p:scale>
        <p:origin x="136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4ED37A-2BF1-0144-B055-C801DD09E1D6}" type="datetimeFigureOut">
              <a:rPr lang="it-IT" smtClean="0"/>
              <a:t>15/12/2020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8548EC-3095-1B42-B76F-B5072F14E64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667453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egnaposto immagin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2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5363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566A3C5C-11B0-164D-B26F-2F6F9E8867CC}" type="slidenum">
              <a:rPr lang="it-IT" sz="1200">
                <a:latin typeface="Calibri" charset="0"/>
              </a:rPr>
              <a:pPr eaLnBrk="1" hangingPunct="1"/>
              <a:t>1</a:t>
            </a:fld>
            <a:endParaRPr lang="it-IT" sz="120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60199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GB">
                <a:latin typeface="Cambria" charset="0"/>
              </a:rPr>
              <a:t>Non sempre facilmente riconoscibile in quanto espressione di una competenza implicita, procedurale non aperta all’introspezione</a:t>
            </a:r>
            <a:endParaRPr lang="it-IT">
              <a:latin typeface="Cambria" charset="0"/>
            </a:endParaRPr>
          </a:p>
          <a:p>
            <a:pPr>
              <a:spcBef>
                <a:spcPct val="0"/>
              </a:spcBef>
            </a:pPr>
            <a:endParaRPr lang="it-IT">
              <a:latin typeface="Calibri" charset="0"/>
            </a:endParaRPr>
          </a:p>
        </p:txBody>
      </p:sp>
      <p:sp>
        <p:nvSpPr>
          <p:cNvPr id="10244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5BF625B1-EA02-9447-A357-07BCAA170519}" type="slidenum">
              <a:rPr lang="it-IT"/>
              <a:pPr/>
              <a:t>22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982997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it-IT">
                <a:latin typeface="Calibri" charset="0"/>
              </a:rPr>
              <a:t>gli studi all</a:t>
            </a:r>
            <a:r>
              <a:rPr lang="ja-JP" altLang="it-IT">
                <a:latin typeface="Calibri" charset="0"/>
              </a:rPr>
              <a:t>’</a:t>
            </a:r>
            <a:r>
              <a:rPr lang="it-IT">
                <a:latin typeface="Calibri" charset="0"/>
              </a:rPr>
              <a:t>epoca si concentravano sulla sua spiegazione</a:t>
            </a:r>
          </a:p>
        </p:txBody>
      </p:sp>
      <p:sp>
        <p:nvSpPr>
          <p:cNvPr id="12292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208B2446-15A2-5244-A6E6-F93A619FC205}" type="slidenum">
              <a:rPr lang="it-IT"/>
              <a:pPr/>
              <a:t>23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715279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GB" altLang="it-IT" dirty="0">
                <a:latin typeface="Cambria" panose="02040503050406030204" pitchFamily="18" charset="0"/>
              </a:rPr>
              <a:t>Non </a:t>
            </a:r>
            <a:r>
              <a:rPr lang="en-GB" altLang="it-IT" dirty="0" err="1">
                <a:latin typeface="Cambria" panose="02040503050406030204" pitchFamily="18" charset="0"/>
              </a:rPr>
              <a:t>sempre</a:t>
            </a:r>
            <a:r>
              <a:rPr lang="en-GB" altLang="it-IT" dirty="0">
                <a:latin typeface="Cambria" panose="02040503050406030204" pitchFamily="18" charset="0"/>
              </a:rPr>
              <a:t> </a:t>
            </a:r>
            <a:r>
              <a:rPr lang="en-GB" altLang="it-IT" dirty="0" err="1">
                <a:latin typeface="Cambria" panose="02040503050406030204" pitchFamily="18" charset="0"/>
              </a:rPr>
              <a:t>facilmente</a:t>
            </a:r>
            <a:r>
              <a:rPr lang="en-GB" altLang="it-IT" dirty="0">
                <a:latin typeface="Cambria" panose="02040503050406030204" pitchFamily="18" charset="0"/>
              </a:rPr>
              <a:t> </a:t>
            </a:r>
            <a:r>
              <a:rPr lang="en-GB" altLang="it-IT" dirty="0" err="1">
                <a:latin typeface="Cambria" panose="02040503050406030204" pitchFamily="18" charset="0"/>
              </a:rPr>
              <a:t>riconoscibile</a:t>
            </a:r>
            <a:r>
              <a:rPr lang="en-GB" altLang="it-IT" dirty="0">
                <a:latin typeface="Cambria" panose="02040503050406030204" pitchFamily="18" charset="0"/>
              </a:rPr>
              <a:t> in </a:t>
            </a:r>
            <a:r>
              <a:rPr lang="en-GB" altLang="it-IT" dirty="0" err="1">
                <a:latin typeface="Cambria" panose="02040503050406030204" pitchFamily="18" charset="0"/>
              </a:rPr>
              <a:t>quanto</a:t>
            </a:r>
            <a:r>
              <a:rPr lang="en-GB" altLang="it-IT" dirty="0">
                <a:latin typeface="Cambria" panose="02040503050406030204" pitchFamily="18" charset="0"/>
              </a:rPr>
              <a:t> </a:t>
            </a:r>
            <a:r>
              <a:rPr lang="en-GB" altLang="it-IT" dirty="0" err="1">
                <a:latin typeface="Cambria" panose="02040503050406030204" pitchFamily="18" charset="0"/>
              </a:rPr>
              <a:t>espressione</a:t>
            </a:r>
            <a:r>
              <a:rPr lang="en-GB" altLang="it-IT" dirty="0">
                <a:latin typeface="Cambria" panose="02040503050406030204" pitchFamily="18" charset="0"/>
              </a:rPr>
              <a:t> di </a:t>
            </a:r>
            <a:r>
              <a:rPr lang="en-GB" altLang="it-IT" dirty="0" err="1">
                <a:latin typeface="Cambria" panose="02040503050406030204" pitchFamily="18" charset="0"/>
              </a:rPr>
              <a:t>una</a:t>
            </a:r>
            <a:r>
              <a:rPr lang="en-GB" altLang="it-IT" dirty="0">
                <a:latin typeface="Cambria" panose="02040503050406030204" pitchFamily="18" charset="0"/>
              </a:rPr>
              <a:t> </a:t>
            </a:r>
            <a:r>
              <a:rPr lang="en-GB" altLang="it-IT" dirty="0" err="1">
                <a:latin typeface="Cambria" panose="02040503050406030204" pitchFamily="18" charset="0"/>
              </a:rPr>
              <a:t>competenza</a:t>
            </a:r>
            <a:r>
              <a:rPr lang="en-GB" altLang="it-IT" dirty="0">
                <a:latin typeface="Cambria" panose="02040503050406030204" pitchFamily="18" charset="0"/>
              </a:rPr>
              <a:t> </a:t>
            </a:r>
            <a:r>
              <a:rPr lang="en-GB" altLang="it-IT" dirty="0" err="1">
                <a:latin typeface="Cambria" panose="02040503050406030204" pitchFamily="18" charset="0"/>
              </a:rPr>
              <a:t>implicita</a:t>
            </a:r>
            <a:r>
              <a:rPr lang="en-GB" altLang="it-IT" dirty="0">
                <a:latin typeface="Cambria" panose="02040503050406030204" pitchFamily="18" charset="0"/>
              </a:rPr>
              <a:t>, </a:t>
            </a:r>
            <a:r>
              <a:rPr lang="en-GB" altLang="it-IT" dirty="0" err="1">
                <a:latin typeface="Cambria" panose="02040503050406030204" pitchFamily="18" charset="0"/>
              </a:rPr>
              <a:t>procedurale</a:t>
            </a:r>
            <a:r>
              <a:rPr lang="en-GB" altLang="it-IT" dirty="0">
                <a:latin typeface="Cambria" panose="02040503050406030204" pitchFamily="18" charset="0"/>
              </a:rPr>
              <a:t> non </a:t>
            </a:r>
            <a:r>
              <a:rPr lang="en-GB" altLang="it-IT" dirty="0" err="1">
                <a:latin typeface="Cambria" panose="02040503050406030204" pitchFamily="18" charset="0"/>
              </a:rPr>
              <a:t>aperta</a:t>
            </a:r>
            <a:r>
              <a:rPr lang="en-GB" altLang="it-IT" dirty="0">
                <a:latin typeface="Cambria" panose="02040503050406030204" pitchFamily="18" charset="0"/>
              </a:rPr>
              <a:t> </a:t>
            </a:r>
            <a:r>
              <a:rPr lang="en-GB" altLang="it-IT" dirty="0" err="1">
                <a:latin typeface="Cambria" panose="02040503050406030204" pitchFamily="18" charset="0"/>
              </a:rPr>
              <a:t>all’introspezione</a:t>
            </a:r>
            <a:endParaRPr lang="it-IT" altLang="it-IT" dirty="0">
              <a:latin typeface="Cambria" panose="02040503050406030204" pitchFamily="18" charset="0"/>
            </a:endParaRPr>
          </a:p>
          <a:p>
            <a:pPr>
              <a:spcBef>
                <a:spcPct val="0"/>
              </a:spcBef>
            </a:pPr>
            <a:endParaRPr lang="it-IT" altLang="it-IT" dirty="0"/>
          </a:p>
        </p:txBody>
      </p:sp>
      <p:sp>
        <p:nvSpPr>
          <p:cNvPr id="10244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D042F63F-F93E-4D51-A27D-4C9A5C243691}" type="slidenum">
              <a:rPr lang="it-IT" altLang="it-IT"/>
              <a:pPr/>
              <a:t>31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6355161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it-IT" altLang="it-IT"/>
              <a:t>gli studi all’epoca si concentravano sulla sua spiegazione</a:t>
            </a:r>
          </a:p>
        </p:txBody>
      </p:sp>
      <p:sp>
        <p:nvSpPr>
          <p:cNvPr id="12292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6B96EE84-CCE1-4FEC-8335-F4A58F4D3772}" type="slidenum">
              <a:rPr lang="it-IT" altLang="it-IT"/>
              <a:pPr/>
              <a:t>32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8978887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C34A4-D38B-2C4F-B13B-3FFE90FE5BD3}" type="datetimeFigureOut">
              <a:rPr lang="it-IT" smtClean="0"/>
              <a:pPr/>
              <a:t>15/12/2020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9E7A9-5599-5346-AFEB-727DC93C7CA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C34A4-D38B-2C4F-B13B-3FFE90FE5BD3}" type="datetimeFigureOut">
              <a:rPr lang="it-IT" smtClean="0"/>
              <a:pPr/>
              <a:t>15/12/2020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9E7A9-5599-5346-AFEB-727DC93C7CA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C34A4-D38B-2C4F-B13B-3FFE90FE5BD3}" type="datetimeFigureOut">
              <a:rPr lang="it-IT" smtClean="0"/>
              <a:pPr/>
              <a:t>15/12/2020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9E7A9-5599-5346-AFEB-727DC93C7CA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C34A4-D38B-2C4F-B13B-3FFE90FE5BD3}" type="datetimeFigureOut">
              <a:rPr lang="it-IT" smtClean="0"/>
              <a:pPr/>
              <a:t>15/12/2020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9E7A9-5599-5346-AFEB-727DC93C7CA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C34A4-D38B-2C4F-B13B-3FFE90FE5BD3}" type="datetimeFigureOut">
              <a:rPr lang="it-IT" smtClean="0"/>
              <a:pPr/>
              <a:t>15/12/2020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9E7A9-5599-5346-AFEB-727DC93C7CA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C34A4-D38B-2C4F-B13B-3FFE90FE5BD3}" type="datetimeFigureOut">
              <a:rPr lang="it-IT" smtClean="0"/>
              <a:pPr/>
              <a:t>15/12/2020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9E7A9-5599-5346-AFEB-727DC93C7CA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C34A4-D38B-2C4F-B13B-3FFE90FE5BD3}" type="datetimeFigureOut">
              <a:rPr lang="it-IT" smtClean="0"/>
              <a:pPr/>
              <a:t>15/12/2020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9E7A9-5599-5346-AFEB-727DC93C7CA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C34A4-D38B-2C4F-B13B-3FFE90FE5BD3}" type="datetimeFigureOut">
              <a:rPr lang="it-IT" smtClean="0"/>
              <a:pPr/>
              <a:t>15/12/2020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9E7A9-5599-5346-AFEB-727DC93C7CA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C34A4-D38B-2C4F-B13B-3FFE90FE5BD3}" type="datetimeFigureOut">
              <a:rPr lang="it-IT" smtClean="0"/>
              <a:pPr/>
              <a:t>15/12/2020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9E7A9-5599-5346-AFEB-727DC93C7CA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C34A4-D38B-2C4F-B13B-3FFE90FE5BD3}" type="datetimeFigureOut">
              <a:rPr lang="it-IT" smtClean="0"/>
              <a:pPr/>
              <a:t>15/12/2020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9E7A9-5599-5346-AFEB-727DC93C7CA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Trascinare l'immagine su un segnaposto o fare clic sull'icona per aggiungerla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C34A4-D38B-2C4F-B13B-3FFE90FE5BD3}" type="datetimeFigureOut">
              <a:rPr lang="it-IT" smtClean="0"/>
              <a:pPr/>
              <a:t>15/12/2020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9E7A9-5599-5346-AFEB-727DC93C7CA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7C34A4-D38B-2C4F-B13B-3FFE90FE5BD3}" type="datetimeFigureOut">
              <a:rPr lang="it-IT" smtClean="0"/>
              <a:pPr/>
              <a:t>15/12/2020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79E7A9-5599-5346-AFEB-727DC93C7CA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1260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7" r:id="rId1"/>
    <p:sldLayoutId id="2147483848" r:id="rId2"/>
    <p:sldLayoutId id="2147483849" r:id="rId3"/>
    <p:sldLayoutId id="2147483850" r:id="rId4"/>
    <p:sldLayoutId id="2147483851" r:id="rId5"/>
    <p:sldLayoutId id="2147483852" r:id="rId6"/>
    <p:sldLayoutId id="2147483853" r:id="rId7"/>
    <p:sldLayoutId id="2147483854" r:id="rId8"/>
    <p:sldLayoutId id="2147483855" r:id="rId9"/>
    <p:sldLayoutId id="2147483856" r:id="rId10"/>
    <p:sldLayoutId id="214748385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3"/>
          <p:cNvSpPr>
            <a:spLocks noChangeArrowheads="1"/>
          </p:cNvSpPr>
          <p:nvPr/>
        </p:nvSpPr>
        <p:spPr bwMode="auto">
          <a:xfrm>
            <a:off x="-1" y="1844824"/>
            <a:ext cx="9144001" cy="3275764"/>
          </a:xfrm>
          <a:prstGeom prst="rect">
            <a:avLst/>
          </a:prstGeom>
          <a:solidFill>
            <a:schemeClr val="accent6">
              <a:lumMod val="75000"/>
              <a:alpha val="50000"/>
            </a:schemeClr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it-IT">
              <a:latin typeface="Cambria"/>
              <a:cs typeface="Cambria"/>
            </a:endParaRPr>
          </a:p>
        </p:txBody>
      </p:sp>
      <p:sp>
        <p:nvSpPr>
          <p:cNvPr id="14338" name="Text Box 6"/>
          <p:cNvSpPr txBox="1">
            <a:spLocks noChangeArrowheads="1"/>
          </p:cNvSpPr>
          <p:nvPr/>
        </p:nvSpPr>
        <p:spPr bwMode="auto">
          <a:xfrm>
            <a:off x="2929525" y="3104133"/>
            <a:ext cx="3413125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it-IT" sz="2000" dirty="0">
                <a:latin typeface="Cambria"/>
                <a:cs typeface="Cambria"/>
              </a:rPr>
              <a:t>Alessandra Riccardi</a:t>
            </a:r>
          </a:p>
          <a:p>
            <a:pPr algn="ctr" eaLnBrk="1" hangingPunct="1"/>
            <a:r>
              <a:rPr lang="it-IT" sz="2000" dirty="0">
                <a:latin typeface="Cambria"/>
                <a:cs typeface="Cambria"/>
              </a:rPr>
              <a:t>Fondamenti Teorici in Traduzione e Interpretazione</a:t>
            </a:r>
          </a:p>
          <a:p>
            <a:pPr algn="ctr" eaLnBrk="1" hangingPunct="1"/>
            <a:r>
              <a:rPr lang="it-IT" sz="2000" dirty="0">
                <a:latin typeface="Cambria"/>
                <a:cs typeface="Cambria"/>
              </a:rPr>
              <a:t>2020-21 </a:t>
            </a:r>
          </a:p>
          <a:p>
            <a:pPr algn="ctr" eaLnBrk="1" hangingPunct="1"/>
            <a:r>
              <a:rPr lang="it-IT" sz="2000" dirty="0">
                <a:latin typeface="Cambria"/>
                <a:cs typeface="Cambria"/>
              </a:rPr>
              <a:t>10-12-2020</a:t>
            </a:r>
          </a:p>
        </p:txBody>
      </p:sp>
      <p:pic>
        <p:nvPicPr>
          <p:cNvPr id="14339" name="Picture 7" descr="C:\Documents and Settings\vmosetti\My Documents\Personale\cindy\Università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3" y="5667375"/>
            <a:ext cx="5264765" cy="108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1" name="CasellaDiTesto 7"/>
          <p:cNvSpPr txBox="1">
            <a:spLocks noChangeArrowheads="1"/>
          </p:cNvSpPr>
          <p:nvPr/>
        </p:nvSpPr>
        <p:spPr bwMode="auto">
          <a:xfrm>
            <a:off x="981498" y="1791675"/>
            <a:ext cx="720444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it-IT" dirty="0">
                <a:solidFill>
                  <a:srgbClr val="000090"/>
                </a:solidFill>
                <a:latin typeface="Cambria"/>
                <a:cs typeface="Cambria"/>
              </a:rPr>
              <a:t> </a:t>
            </a:r>
          </a:p>
          <a:p>
            <a:pPr algn="ctr" eaLnBrk="1" hangingPunct="1"/>
            <a:r>
              <a:rPr lang="it-IT" dirty="0">
                <a:latin typeface="Cambria"/>
                <a:cs typeface="Cambria"/>
              </a:rPr>
              <a:t>Il concetto di strategia in traduzione e interpretazione</a:t>
            </a:r>
            <a:br>
              <a:rPr lang="it-IT" dirty="0">
                <a:latin typeface="Cambria"/>
                <a:cs typeface="Cambria"/>
              </a:rPr>
            </a:br>
            <a:endParaRPr lang="it-IT" dirty="0">
              <a:ln>
                <a:solidFill>
                  <a:srgbClr val="000090"/>
                </a:solidFill>
              </a:ln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42321656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457200" y="814313"/>
            <a:ext cx="8164286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dirty="0" err="1"/>
              <a:t>Krings</a:t>
            </a:r>
            <a:r>
              <a:rPr lang="en-GB" sz="3200" dirty="0"/>
              <a:t> (1986: 18) </a:t>
            </a:r>
            <a:r>
              <a:rPr lang="en-GB" sz="3200" dirty="0" err="1"/>
              <a:t>è</a:t>
            </a:r>
            <a:r>
              <a:rPr lang="en-GB" sz="3200" dirty="0"/>
              <a:t> </a:t>
            </a:r>
            <a:r>
              <a:rPr lang="en-GB" sz="3200" dirty="0" err="1"/>
              <a:t>stato</a:t>
            </a:r>
            <a:r>
              <a:rPr lang="en-GB" sz="3200" dirty="0"/>
              <a:t> </a:t>
            </a:r>
            <a:r>
              <a:rPr lang="en-GB" sz="3200" dirty="0" err="1"/>
              <a:t>uno</a:t>
            </a:r>
            <a:r>
              <a:rPr lang="en-GB" sz="3200" dirty="0"/>
              <a:t> </a:t>
            </a:r>
            <a:r>
              <a:rPr lang="en-GB" sz="3200" dirty="0" err="1"/>
              <a:t>dei</a:t>
            </a:r>
            <a:r>
              <a:rPr lang="en-GB" sz="3200" dirty="0"/>
              <a:t> </a:t>
            </a:r>
            <a:r>
              <a:rPr lang="en-GB" sz="3200" dirty="0" err="1"/>
              <a:t>primi</a:t>
            </a:r>
            <a:r>
              <a:rPr lang="en-GB" sz="3200" dirty="0"/>
              <a:t> ad </a:t>
            </a:r>
            <a:r>
              <a:rPr lang="en-GB" sz="3200" dirty="0" err="1"/>
              <a:t>adottare</a:t>
            </a:r>
            <a:r>
              <a:rPr lang="en-GB" sz="3200" dirty="0"/>
              <a:t> I TAP</a:t>
            </a:r>
          </a:p>
          <a:p>
            <a:r>
              <a:rPr lang="nl-BE" sz="3200" i="1" dirty="0"/>
              <a:t>Was in den Köpfen von Übersetzern vorgeht: Eine empirische Untersuchung zur Struktur des Übersetzungsprozesses an fortgeschrittenen Französischlernern</a:t>
            </a:r>
            <a:r>
              <a:rPr lang="nl-BE" sz="3200" dirty="0"/>
              <a:t>, </a:t>
            </a:r>
            <a:r>
              <a:rPr lang="en-GB" sz="3200" dirty="0" err="1"/>
              <a:t>Tübingen</a:t>
            </a:r>
            <a:r>
              <a:rPr lang="en-GB" sz="3200" dirty="0"/>
              <a:t>: </a:t>
            </a:r>
            <a:r>
              <a:rPr lang="en-GB" sz="3200" dirty="0" err="1"/>
              <a:t>Narr</a:t>
            </a:r>
            <a:endParaRPr lang="en-GB" sz="3200" dirty="0"/>
          </a:p>
          <a:p>
            <a:r>
              <a:rPr lang="en-US" sz="3200" dirty="0" err="1">
                <a:latin typeface="Cambria" panose="02040503050406030204" pitchFamily="18" charset="0"/>
              </a:rPr>
              <a:t>Krings</a:t>
            </a:r>
            <a:r>
              <a:rPr lang="en-US" sz="3200" dirty="0">
                <a:latin typeface="Cambria" panose="02040503050406030204" pitchFamily="18" charset="0"/>
              </a:rPr>
              <a:t> (1986:18) </a:t>
            </a:r>
          </a:p>
          <a:p>
            <a:endParaRPr lang="en-US" sz="3200" dirty="0">
              <a:latin typeface="Cambria" panose="02040503050406030204" pitchFamily="18" charset="0"/>
            </a:endParaRPr>
          </a:p>
          <a:p>
            <a:r>
              <a:rPr lang="en-US" sz="3200" dirty="0">
                <a:latin typeface="Cambria" panose="02040503050406030204" pitchFamily="18" charset="0"/>
              </a:rPr>
              <a:t>translator's </a:t>
            </a:r>
            <a:r>
              <a:rPr lang="en-US" sz="3200" i="1" dirty="0">
                <a:latin typeface="Cambria" panose="02040503050406030204" pitchFamily="18" charset="0"/>
              </a:rPr>
              <a:t>potentially</a:t>
            </a:r>
            <a:r>
              <a:rPr lang="en-US" sz="3200" dirty="0">
                <a:latin typeface="Cambria" panose="02040503050406030204" pitchFamily="18" charset="0"/>
              </a:rPr>
              <a:t> conscious plans for solving concrete translation problems in the framework of a concrete translation task</a:t>
            </a:r>
            <a:endParaRPr lang="it-IT" altLang="it-IT" sz="3200" dirty="0">
              <a:latin typeface="Cambria" panose="020405030504060302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382372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583661" y="1361870"/>
            <a:ext cx="811286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A translation strategy is a potentially conscious procedure for the solution of a problem which an individual is faced with when translating a text segment from one language into another</a:t>
            </a:r>
          </a:p>
          <a:p>
            <a:endParaRPr lang="en-GB" sz="3200" dirty="0"/>
          </a:p>
          <a:p>
            <a:r>
              <a:rPr lang="en-GB" sz="3200" dirty="0" err="1"/>
              <a:t>Lörscher</a:t>
            </a:r>
            <a:r>
              <a:rPr lang="en-GB" sz="3200" dirty="0"/>
              <a:t>, W. (1991). </a:t>
            </a:r>
            <a:r>
              <a:rPr lang="en-GB" sz="3200" i="1" dirty="0"/>
              <a:t>Translation Performance, Translation  Process, and Translation Strategies. A Psycholinguistic Investigation</a:t>
            </a:r>
            <a:r>
              <a:rPr lang="en-GB" sz="3200" dirty="0"/>
              <a:t>. </a:t>
            </a:r>
            <a:r>
              <a:rPr lang="en-GB" sz="3200" dirty="0" err="1"/>
              <a:t>Tübingen</a:t>
            </a:r>
            <a:r>
              <a:rPr lang="en-GB" sz="3200" dirty="0"/>
              <a:t>, </a:t>
            </a:r>
            <a:r>
              <a:rPr lang="en-GB" sz="3200" dirty="0" err="1"/>
              <a:t>Narr</a:t>
            </a:r>
            <a:endParaRPr lang="en-GB" sz="3200" dirty="0"/>
          </a:p>
          <a:p>
            <a:endParaRPr lang="en-GB" sz="32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550576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17714" y="1250580"/>
            <a:ext cx="855617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/>
              <a:t>Hönig, H. G., </a:t>
            </a:r>
            <a:r>
              <a:rPr lang="de-DE" sz="3200" dirty="0" err="1"/>
              <a:t>and</a:t>
            </a:r>
            <a:r>
              <a:rPr lang="de-DE" sz="3200" dirty="0"/>
              <a:t> Kussmaul, P. (1982). </a:t>
            </a:r>
            <a:r>
              <a:rPr lang="nl-BE" sz="3200" i="1" dirty="0"/>
              <a:t>Strategie der Übersetzung: ein Lehr- und Arbeitsbuch</a:t>
            </a:r>
            <a:r>
              <a:rPr lang="nl-BE" sz="3200" dirty="0"/>
              <a:t>. Tübingen: Narr</a:t>
            </a:r>
          </a:p>
          <a:p>
            <a:endParaRPr lang="nl-BE" sz="3200" dirty="0"/>
          </a:p>
          <a:p>
            <a:r>
              <a:rPr lang="nl-BE" sz="3200" dirty="0"/>
              <a:t>A</a:t>
            </a:r>
            <a:r>
              <a:rPr lang="en-GB" sz="3200" dirty="0" err="1"/>
              <a:t>pproccio</a:t>
            </a:r>
            <a:r>
              <a:rPr lang="en-GB" sz="3200" dirty="0"/>
              <a:t> </a:t>
            </a:r>
            <a:r>
              <a:rPr lang="en-GB" sz="3200" dirty="0" err="1"/>
              <a:t>funzionalista</a:t>
            </a:r>
            <a:r>
              <a:rPr lang="en-GB" sz="3200" dirty="0"/>
              <a:t> </a:t>
            </a:r>
          </a:p>
          <a:p>
            <a:r>
              <a:rPr lang="en-GB" sz="3200" dirty="0" err="1"/>
              <a:t>Tenere</a:t>
            </a:r>
            <a:r>
              <a:rPr lang="en-GB" sz="3200" dirty="0"/>
              <a:t> in </a:t>
            </a:r>
            <a:r>
              <a:rPr lang="en-GB" sz="3200" dirty="0" err="1"/>
              <a:t>considerazione</a:t>
            </a:r>
            <a:r>
              <a:rPr lang="en-GB" sz="3200" dirty="0"/>
              <a:t> </a:t>
            </a:r>
            <a:r>
              <a:rPr lang="en-GB" sz="3200" dirty="0" err="1"/>
              <a:t>il</a:t>
            </a:r>
            <a:r>
              <a:rPr lang="en-GB" sz="3200" dirty="0"/>
              <a:t> </a:t>
            </a:r>
            <a:r>
              <a:rPr lang="en-GB" sz="3200" dirty="0" err="1"/>
              <a:t>destinatario</a:t>
            </a:r>
            <a:r>
              <a:rPr lang="en-GB" sz="3200" dirty="0"/>
              <a:t>  e </a:t>
            </a:r>
            <a:r>
              <a:rPr lang="en-GB" sz="3200" dirty="0" err="1"/>
              <a:t>ruolo</a:t>
            </a:r>
            <a:r>
              <a:rPr lang="en-GB" sz="3200" dirty="0"/>
              <a:t> </a:t>
            </a:r>
            <a:r>
              <a:rPr lang="en-GB" sz="3200" dirty="0" err="1"/>
              <a:t>della</a:t>
            </a:r>
            <a:r>
              <a:rPr lang="en-GB" sz="3200" dirty="0"/>
              <a:t> </a:t>
            </a:r>
            <a:r>
              <a:rPr lang="en-GB" sz="3200" dirty="0" err="1"/>
              <a:t>traduzione</a:t>
            </a:r>
            <a:r>
              <a:rPr lang="en-GB" sz="3200" dirty="0"/>
              <a:t> </a:t>
            </a:r>
            <a:r>
              <a:rPr lang="en-GB" sz="3200" dirty="0" err="1"/>
              <a:t>nella</a:t>
            </a:r>
            <a:r>
              <a:rPr lang="en-GB" sz="3200" dirty="0"/>
              <a:t> </a:t>
            </a:r>
            <a:r>
              <a:rPr lang="en-GB" sz="3200" dirty="0" err="1"/>
              <a:t>cultura</a:t>
            </a:r>
            <a:r>
              <a:rPr lang="en-GB" sz="3200" dirty="0"/>
              <a:t> </a:t>
            </a:r>
            <a:r>
              <a:rPr lang="en-GB" sz="3200" dirty="0" err="1"/>
              <a:t>d’arrivo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509909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BB6F188D-6D64-7142-9CAF-6EA7DF9A26F4}"/>
              </a:ext>
            </a:extLst>
          </p:cNvPr>
          <p:cNvSpPr txBox="1"/>
          <p:nvPr/>
        </p:nvSpPr>
        <p:spPr>
          <a:xfrm>
            <a:off x="519545" y="1350818"/>
            <a:ext cx="822959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/>
              <a:t>vergleichbar mit der Strategie eines Schachspielers, der sich an der Entwicklungsphase des Spiels, </a:t>
            </a:r>
          </a:p>
          <a:p>
            <a:r>
              <a:rPr lang="de-DE" sz="3200" dirty="0"/>
              <a:t>der noch zur Verfügung stehenden Zeit und </a:t>
            </a:r>
          </a:p>
          <a:p>
            <a:r>
              <a:rPr lang="de-DE" sz="3200" dirty="0"/>
              <a:t>an der Strategie seines Gegners orientieren </a:t>
            </a:r>
            <a:r>
              <a:rPr lang="de-DE" sz="3200" dirty="0" err="1"/>
              <a:t>muß</a:t>
            </a:r>
            <a:r>
              <a:rPr lang="it-IT" sz="3200" dirty="0"/>
              <a:t> </a:t>
            </a:r>
            <a:endParaRPr lang="nl-BE" sz="3200" dirty="0"/>
          </a:p>
        </p:txBody>
      </p:sp>
    </p:spTree>
    <p:extLst>
      <p:ext uri="{BB962C8B-B14F-4D97-AF65-F5344CB8AC3E}">
        <p14:creationId xmlns:p14="http://schemas.microsoft.com/office/powerpoint/2010/main" val="40773220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535246"/>
            <a:ext cx="7886700" cy="1325563"/>
          </a:xfrm>
        </p:spPr>
        <p:txBody>
          <a:bodyPr>
            <a:normAutofit/>
          </a:bodyPr>
          <a:lstStyle/>
          <a:p>
            <a:pPr eaLnBrk="1" hangingPunct="1"/>
            <a:r>
              <a:rPr lang="it-IT" altLang="it-IT" sz="2800" b="1" dirty="0">
                <a:latin typeface="Cambria" panose="02040503050406030204" pitchFamily="18" charset="0"/>
                <a:ea typeface="ＭＳ Ｐゴシック" panose="020B0600070205080204" pitchFamily="34" charset="-128"/>
              </a:rPr>
              <a:t>A general </a:t>
            </a:r>
            <a:r>
              <a:rPr lang="it-IT" altLang="it-IT" sz="2800" b="1" dirty="0" err="1">
                <a:latin typeface="Cambria" panose="02040503050406030204" pitchFamily="18" charset="0"/>
                <a:ea typeface="ＭＳ Ｐゴシック" panose="020B0600070205080204" pitchFamily="34" charset="-128"/>
              </a:rPr>
              <a:t>definition</a:t>
            </a:r>
            <a:r>
              <a:rPr lang="it-IT" altLang="it-IT" sz="2800" b="1" dirty="0">
                <a:latin typeface="Cambria" panose="02040503050406030204" pitchFamily="18" charset="0"/>
                <a:ea typeface="ＭＳ Ｐゴシック" panose="020B0600070205080204" pitchFamily="34" charset="-128"/>
              </a:rPr>
              <a:t> of </a:t>
            </a:r>
            <a:r>
              <a:rPr lang="it-IT" altLang="it-IT" sz="2800" b="1" dirty="0" err="1">
                <a:latin typeface="Cambria" panose="02040503050406030204" pitchFamily="18" charset="0"/>
                <a:ea typeface="ＭＳ Ｐゴシック" panose="020B0600070205080204" pitchFamily="34" charset="-128"/>
              </a:rPr>
              <a:t>strategy</a:t>
            </a:r>
            <a:r>
              <a:rPr lang="it-IT" altLang="it-IT" sz="2800" b="1" dirty="0">
                <a:latin typeface="Cambria" panose="02040503050406030204" pitchFamily="18" charset="0"/>
                <a:ea typeface="ＭＳ Ｐゴシック" panose="020B0600070205080204" pitchFamily="34" charset="-128"/>
              </a:rPr>
              <a:t> </a:t>
            </a:r>
            <a:br>
              <a:rPr lang="it-IT" altLang="it-IT" sz="2800" b="1" dirty="0">
                <a:latin typeface="Cambria" panose="02040503050406030204" pitchFamily="18" charset="0"/>
                <a:ea typeface="ＭＳ Ｐゴシック" panose="020B0600070205080204" pitchFamily="34" charset="-128"/>
              </a:rPr>
            </a:br>
            <a:r>
              <a:rPr lang="it-IT" altLang="it-IT" sz="2800" b="1" dirty="0" err="1">
                <a:latin typeface="Cambria" panose="02040503050406030204" pitchFamily="18" charset="0"/>
                <a:ea typeface="ＭＳ Ｐゴシック" panose="020B0600070205080204" pitchFamily="34" charset="-128"/>
              </a:rPr>
              <a:t>discourse</a:t>
            </a:r>
            <a:r>
              <a:rPr lang="it-IT" altLang="it-IT" sz="2800" b="1" dirty="0">
                <a:latin typeface="Cambria" panose="02040503050406030204" pitchFamily="18" charset="0"/>
                <a:ea typeface="ＭＳ Ｐゴシック" panose="020B0600070205080204" pitchFamily="34" charset="-128"/>
              </a:rPr>
              <a:t> </a:t>
            </a:r>
            <a:r>
              <a:rPr lang="it-IT" altLang="it-IT" sz="2800" b="1" dirty="0" err="1">
                <a:latin typeface="Cambria" panose="02040503050406030204" pitchFamily="18" charset="0"/>
                <a:ea typeface="ＭＳ Ｐゴシック" panose="020B0600070205080204" pitchFamily="34" charset="-128"/>
              </a:rPr>
              <a:t>comprehension</a:t>
            </a:r>
            <a:r>
              <a:rPr lang="it-IT" altLang="it-IT" sz="2800" b="1" dirty="0">
                <a:latin typeface="Cambria" panose="02040503050406030204" pitchFamily="18" charset="0"/>
                <a:ea typeface="ＭＳ Ｐゴシック" panose="020B0600070205080204" pitchFamily="34" charset="-128"/>
              </a:rPr>
              <a:t> and production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28800"/>
            <a:ext cx="8229600" cy="4525963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altLang="it-IT" sz="2800" dirty="0">
              <a:latin typeface="Cambria" panose="02040503050406030204" pitchFamily="18" charset="0"/>
              <a:ea typeface="ＭＳ Ｐゴシック" panose="020B0600070205080204" pitchFamily="34" charset="-128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GB" altLang="it-IT" dirty="0">
                <a:latin typeface="Cambria" panose="02040503050406030204" pitchFamily="18" charset="0"/>
                <a:ea typeface="ＭＳ Ｐゴシック" panose="020B0600070205080204" pitchFamily="34" charset="-128"/>
              </a:rPr>
              <a:t>The objective of a strategy is not only the reaching of a goal but that of reaching it “in some optimal way (e.g. quickly, effectively, or with low cost)”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GB" altLang="it-IT" sz="2800" dirty="0">
              <a:latin typeface="Cambria" panose="02040503050406030204" pitchFamily="18" charset="0"/>
              <a:ea typeface="ＭＳ Ｐゴシック" panose="020B0600070205080204" pitchFamily="34" charset="-128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GB" altLang="it-IT" sz="2800" dirty="0">
                <a:latin typeface="Cambria" panose="02040503050406030204" pitchFamily="18" charset="0"/>
                <a:ea typeface="ＭＳ Ｐゴシック" panose="020B0600070205080204" pitchFamily="34" charset="-128"/>
              </a:rPr>
              <a:t>Van </a:t>
            </a:r>
            <a:r>
              <a:rPr lang="en-GB" altLang="it-IT" sz="2800" dirty="0" err="1">
                <a:latin typeface="Cambria" panose="02040503050406030204" pitchFamily="18" charset="0"/>
                <a:ea typeface="ＭＳ Ｐゴシック" panose="020B0600070205080204" pitchFamily="34" charset="-128"/>
              </a:rPr>
              <a:t>Dijk</a:t>
            </a:r>
            <a:r>
              <a:rPr lang="en-GB" altLang="it-IT" sz="2800" dirty="0">
                <a:latin typeface="Cambria" panose="02040503050406030204" pitchFamily="18" charset="0"/>
                <a:ea typeface="ＭＳ Ｐゴシック" panose="020B0600070205080204" pitchFamily="34" charset="-128"/>
              </a:rPr>
              <a:t> and </a:t>
            </a:r>
            <a:r>
              <a:rPr lang="en-GB" altLang="it-IT" sz="2800" dirty="0" err="1">
                <a:latin typeface="Cambria" panose="02040503050406030204" pitchFamily="18" charset="0"/>
                <a:ea typeface="ＭＳ Ｐゴシック" panose="020B0600070205080204" pitchFamily="34" charset="-128"/>
              </a:rPr>
              <a:t>Kintsch</a:t>
            </a:r>
            <a:r>
              <a:rPr lang="en-GB" altLang="it-IT" sz="2800" dirty="0">
                <a:latin typeface="Cambria" panose="02040503050406030204" pitchFamily="18" charset="0"/>
                <a:ea typeface="ＭＳ Ｐゴシック" panose="020B0600070205080204" pitchFamily="34" charset="-128"/>
              </a:rPr>
              <a:t> 1983: 62</a:t>
            </a:r>
          </a:p>
        </p:txBody>
      </p:sp>
    </p:spTree>
    <p:extLst>
      <p:ext uri="{BB962C8B-B14F-4D97-AF65-F5344CB8AC3E}">
        <p14:creationId xmlns:p14="http://schemas.microsoft.com/office/powerpoint/2010/main" val="94384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81354" y="1055077"/>
            <a:ext cx="8135815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Gil-</a:t>
            </a:r>
            <a:r>
              <a:rPr lang="en-GB" sz="3200" dirty="0" err="1"/>
              <a:t>Bardaji</a:t>
            </a:r>
            <a:r>
              <a:rPr lang="en-GB" sz="3200" dirty="0"/>
              <a:t>, A. (2009). ‘Procedures, techniques, strategies: translation process operator’, </a:t>
            </a:r>
            <a:r>
              <a:rPr lang="en-GB" sz="3200" i="1" dirty="0"/>
              <a:t>Perspectives: Studies in </a:t>
            </a:r>
            <a:r>
              <a:rPr lang="en-GB" sz="3200" i="1" dirty="0" err="1"/>
              <a:t>Translatology</a:t>
            </a:r>
            <a:r>
              <a:rPr lang="en-GB" sz="3200" dirty="0"/>
              <a:t>, 17(3), 161-173.</a:t>
            </a:r>
            <a:endParaRPr lang="it-IT" sz="3200" dirty="0"/>
          </a:p>
          <a:p>
            <a:endParaRPr lang="en-GB" sz="3200" dirty="0"/>
          </a:p>
          <a:p>
            <a:r>
              <a:rPr lang="en-GB" sz="3200" dirty="0"/>
              <a:t>“Translations procedures, technique, procedures or translation methods”; “Translation processes and strategic processes”; “Translation strategies” “Translation strategies and translation techniques”</a:t>
            </a:r>
          </a:p>
        </p:txBody>
      </p:sp>
    </p:spTree>
    <p:extLst>
      <p:ext uri="{BB962C8B-B14F-4D97-AF65-F5344CB8AC3E}">
        <p14:creationId xmlns:p14="http://schemas.microsoft.com/office/powerpoint/2010/main" val="11736342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48344" y="737253"/>
            <a:ext cx="851262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Translation process operators </a:t>
            </a:r>
          </a:p>
          <a:p>
            <a:endParaRPr lang="en-US" sz="3200" dirty="0"/>
          </a:p>
          <a:p>
            <a:r>
              <a:rPr lang="en-GB" sz="3200" dirty="0" err="1"/>
              <a:t>Definizione</a:t>
            </a:r>
            <a:r>
              <a:rPr lang="en-GB" sz="3200" dirty="0"/>
              <a:t> </a:t>
            </a:r>
            <a:r>
              <a:rPr lang="en-GB" sz="3200" dirty="0" err="1"/>
              <a:t>proposta</a:t>
            </a:r>
            <a:r>
              <a:rPr lang="en-GB" sz="3200" dirty="0"/>
              <a:t> da Gil-</a:t>
            </a:r>
            <a:r>
              <a:rPr lang="en-GB" sz="3200" dirty="0" err="1"/>
              <a:t>Bardaji</a:t>
            </a:r>
            <a:r>
              <a:rPr lang="en-GB" sz="3200" dirty="0"/>
              <a:t> </a:t>
            </a:r>
            <a:r>
              <a:rPr lang="en-US" sz="3200" dirty="0"/>
              <a:t>per </a:t>
            </a:r>
            <a:r>
              <a:rPr lang="en-GB" sz="3200" dirty="0" err="1"/>
              <a:t>includere</a:t>
            </a:r>
            <a:r>
              <a:rPr lang="en-GB" sz="3200" dirty="0"/>
              <a:t> </a:t>
            </a:r>
            <a:r>
              <a:rPr lang="en-GB" sz="3200" dirty="0" err="1"/>
              <a:t>tutte</a:t>
            </a:r>
            <a:r>
              <a:rPr lang="en-GB" sz="3200" dirty="0"/>
              <a:t> le </a:t>
            </a:r>
            <a:r>
              <a:rPr lang="en-GB" sz="3200" dirty="0" err="1"/>
              <a:t>operazioni</a:t>
            </a:r>
            <a:r>
              <a:rPr lang="en-GB" sz="3200" dirty="0"/>
              <a:t> </a:t>
            </a:r>
            <a:r>
              <a:rPr lang="en-GB" sz="3200" dirty="0" err="1"/>
              <a:t>realizzate</a:t>
            </a:r>
            <a:r>
              <a:rPr lang="en-GB" sz="3200" dirty="0"/>
              <a:t> per </a:t>
            </a:r>
            <a:r>
              <a:rPr lang="en-GB" sz="3200" dirty="0" err="1"/>
              <a:t>trasferire</a:t>
            </a:r>
            <a:r>
              <a:rPr lang="en-GB" sz="3200" dirty="0"/>
              <a:t> </a:t>
            </a:r>
            <a:r>
              <a:rPr lang="en-GB" sz="3200" dirty="0" err="1"/>
              <a:t>il</a:t>
            </a:r>
            <a:r>
              <a:rPr lang="en-GB" sz="3200" dirty="0"/>
              <a:t> TP in TA </a:t>
            </a:r>
            <a:r>
              <a:rPr lang="en-GB" sz="3200" dirty="0" err="1"/>
              <a:t>propone</a:t>
            </a:r>
            <a:r>
              <a:rPr lang="en-GB" sz="3200" dirty="0"/>
              <a:t> la di</a:t>
            </a:r>
          </a:p>
          <a:p>
            <a:endParaRPr lang="en-US" sz="3200" dirty="0"/>
          </a:p>
          <a:p>
            <a:r>
              <a:rPr lang="en-US" sz="3200" dirty="0"/>
              <a:t>all the procedural knowledge conscious or unconscious, automatic or controlled, heuristic or algorithmic, that makes up the transfer process which takes place when we translate</a:t>
            </a:r>
            <a:r>
              <a:rPr lang="it-IT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182219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10730746-3675-9842-B133-699AE236C5E1}"/>
              </a:ext>
            </a:extLst>
          </p:cNvPr>
          <p:cNvSpPr txBox="1"/>
          <p:nvPr/>
        </p:nvSpPr>
        <p:spPr>
          <a:xfrm>
            <a:off x="374073" y="914390"/>
            <a:ext cx="8229599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/>
              <a:t>Scarpa (2008</a:t>
            </a:r>
            <a:r>
              <a:rPr lang="it-IT" sz="2800" b="1" dirty="0" smtClean="0"/>
              <a:t>) </a:t>
            </a:r>
            <a:endParaRPr lang="it-IT" sz="2800" b="1" dirty="0"/>
          </a:p>
          <a:p>
            <a:r>
              <a:rPr lang="it-IT" sz="2800" dirty="0" err="1" smtClean="0"/>
              <a:t>has</a:t>
            </a:r>
            <a:r>
              <a:rPr lang="it-IT" sz="2800" dirty="0" smtClean="0"/>
              <a:t> </a:t>
            </a:r>
            <a:r>
              <a:rPr lang="it-IT" sz="2800" dirty="0" err="1"/>
              <a:t>adopted</a:t>
            </a:r>
            <a:r>
              <a:rPr lang="it-IT" sz="2800" dirty="0"/>
              <a:t> the </a:t>
            </a:r>
            <a:r>
              <a:rPr lang="it-IT" sz="2800" dirty="0" err="1"/>
              <a:t>following</a:t>
            </a:r>
            <a:r>
              <a:rPr lang="it-IT" sz="2800" dirty="0"/>
              <a:t> </a:t>
            </a:r>
            <a:r>
              <a:rPr lang="it-IT" sz="2800" dirty="0" err="1"/>
              <a:t>categorisation</a:t>
            </a:r>
            <a:r>
              <a:rPr lang="it-IT" sz="2800" dirty="0"/>
              <a:t>: </a:t>
            </a:r>
            <a:r>
              <a:rPr lang="it-IT" sz="2800" dirty="0" err="1"/>
              <a:t>she</a:t>
            </a:r>
            <a:r>
              <a:rPr lang="it-IT" sz="2800" dirty="0"/>
              <a:t> </a:t>
            </a:r>
            <a:r>
              <a:rPr lang="it-IT" sz="2800" dirty="0" err="1"/>
              <a:t>employs</a:t>
            </a:r>
            <a:r>
              <a:rPr lang="it-IT" sz="2800" dirty="0"/>
              <a:t> the </a:t>
            </a:r>
            <a:r>
              <a:rPr lang="it-IT" sz="2800" dirty="0" err="1"/>
              <a:t>term</a:t>
            </a:r>
            <a:r>
              <a:rPr lang="it-IT" sz="2800" dirty="0"/>
              <a:t> </a:t>
            </a:r>
            <a:r>
              <a:rPr lang="it-IT" sz="2800" b="1" dirty="0" err="1"/>
              <a:t>macrostrategy</a:t>
            </a:r>
            <a:r>
              <a:rPr lang="it-IT" sz="2800" dirty="0"/>
              <a:t> for the </a:t>
            </a:r>
            <a:r>
              <a:rPr lang="it-IT" sz="2800" dirty="0" err="1"/>
              <a:t>objective</a:t>
            </a:r>
            <a:r>
              <a:rPr lang="it-IT" sz="2800" dirty="0"/>
              <a:t> the </a:t>
            </a:r>
            <a:r>
              <a:rPr lang="it-IT" sz="2800" dirty="0" err="1"/>
              <a:t>translator</a:t>
            </a:r>
            <a:r>
              <a:rPr lang="it-IT" sz="2800" dirty="0"/>
              <a:t> </a:t>
            </a:r>
            <a:r>
              <a:rPr lang="it-IT" sz="2800" dirty="0" err="1"/>
              <a:t>decides</a:t>
            </a:r>
            <a:r>
              <a:rPr lang="it-IT" sz="2800" dirty="0"/>
              <a:t> on, </a:t>
            </a:r>
            <a:r>
              <a:rPr lang="it-IT" sz="2800" dirty="0" err="1"/>
              <a:t>following</a:t>
            </a:r>
            <a:r>
              <a:rPr lang="it-IT" sz="2800" dirty="0"/>
              <a:t> the </a:t>
            </a:r>
            <a:r>
              <a:rPr lang="it-IT" sz="2800" dirty="0" err="1"/>
              <a:t>translation</a:t>
            </a:r>
            <a:r>
              <a:rPr lang="it-IT" sz="2800" dirty="0"/>
              <a:t> brief and the </a:t>
            </a:r>
            <a:r>
              <a:rPr lang="it-IT" sz="2800" dirty="0" err="1"/>
              <a:t>function</a:t>
            </a:r>
            <a:r>
              <a:rPr lang="it-IT" sz="2800" dirty="0"/>
              <a:t> and </a:t>
            </a:r>
            <a:r>
              <a:rPr lang="it-IT" sz="2800" dirty="0" err="1"/>
              <a:t>purpose</a:t>
            </a:r>
            <a:r>
              <a:rPr lang="it-IT" sz="2800" dirty="0"/>
              <a:t> of the</a:t>
            </a:r>
          </a:p>
          <a:p>
            <a:r>
              <a:rPr lang="it-IT" sz="2800" dirty="0"/>
              <a:t>TT. </a:t>
            </a:r>
          </a:p>
          <a:p>
            <a:r>
              <a:rPr lang="it-IT" sz="2800" dirty="0" err="1"/>
              <a:t>She</a:t>
            </a:r>
            <a:r>
              <a:rPr lang="it-IT" sz="2800" dirty="0"/>
              <a:t>  </a:t>
            </a:r>
            <a:r>
              <a:rPr lang="it-IT" sz="2800" dirty="0" err="1"/>
              <a:t>distinguishes</a:t>
            </a:r>
            <a:r>
              <a:rPr lang="it-IT" sz="2800" dirty="0"/>
              <a:t> </a:t>
            </a:r>
            <a:r>
              <a:rPr lang="it-IT" sz="2800" b="1" dirty="0" err="1"/>
              <a:t>strategies</a:t>
            </a:r>
            <a:r>
              <a:rPr lang="it-IT" sz="2800" b="1" dirty="0"/>
              <a:t> or </a:t>
            </a:r>
            <a:r>
              <a:rPr lang="it-IT" sz="2800" b="1" dirty="0" err="1"/>
              <a:t>microstrategies</a:t>
            </a:r>
            <a:r>
              <a:rPr lang="it-IT" sz="2800" b="1" dirty="0"/>
              <a:t> </a:t>
            </a:r>
            <a:r>
              <a:rPr lang="it-IT" sz="2800" dirty="0" err="1"/>
              <a:t>at</a:t>
            </a:r>
            <a:r>
              <a:rPr lang="it-IT" sz="2800" dirty="0"/>
              <a:t> a </a:t>
            </a:r>
            <a:r>
              <a:rPr lang="it-IT" sz="2800" dirty="0" err="1"/>
              <a:t>lower</a:t>
            </a:r>
            <a:r>
              <a:rPr lang="it-IT" sz="2800" dirty="0"/>
              <a:t> </a:t>
            </a:r>
            <a:r>
              <a:rPr lang="it-IT" sz="2800" dirty="0" err="1"/>
              <a:t>level</a:t>
            </a:r>
            <a:r>
              <a:rPr lang="it-IT" sz="2800" dirty="0"/>
              <a:t>, </a:t>
            </a:r>
            <a:r>
              <a:rPr lang="it-IT" sz="2800" dirty="0" err="1"/>
              <a:t>consciously</a:t>
            </a:r>
            <a:r>
              <a:rPr lang="it-IT" sz="2800" dirty="0"/>
              <a:t> </a:t>
            </a:r>
            <a:r>
              <a:rPr lang="it-IT" sz="2800" dirty="0" err="1"/>
              <a:t>adopted</a:t>
            </a:r>
            <a:r>
              <a:rPr lang="it-IT" sz="2800" dirty="0"/>
              <a:t> for the </a:t>
            </a:r>
            <a:r>
              <a:rPr lang="it-IT" sz="2800" dirty="0" err="1"/>
              <a:t>solution</a:t>
            </a:r>
            <a:r>
              <a:rPr lang="it-IT" sz="2800" dirty="0"/>
              <a:t> of a </a:t>
            </a:r>
            <a:r>
              <a:rPr lang="it-IT" sz="2800" dirty="0" err="1"/>
              <a:t>problem</a:t>
            </a:r>
            <a:endParaRPr lang="it-IT" sz="2800" dirty="0"/>
          </a:p>
          <a:p>
            <a:r>
              <a:rPr lang="it-IT" sz="2800" b="1" dirty="0" err="1"/>
              <a:t>Textual</a:t>
            </a:r>
            <a:r>
              <a:rPr lang="it-IT" sz="2800" b="1" dirty="0"/>
              <a:t> </a:t>
            </a:r>
            <a:r>
              <a:rPr lang="it-IT" sz="2800" b="1" dirty="0" err="1"/>
              <a:t>strategies</a:t>
            </a:r>
            <a:r>
              <a:rPr lang="it-IT" sz="2800" b="1" dirty="0"/>
              <a:t>, </a:t>
            </a:r>
            <a:r>
              <a:rPr lang="it-IT" sz="2800" dirty="0"/>
              <a:t>for </a:t>
            </a:r>
            <a:r>
              <a:rPr lang="it-IT" sz="2800" dirty="0" err="1"/>
              <a:t>example</a:t>
            </a:r>
            <a:r>
              <a:rPr lang="it-IT" sz="2800" dirty="0"/>
              <a:t>, are </a:t>
            </a:r>
            <a:r>
              <a:rPr lang="it-IT" sz="2800" dirty="0" err="1"/>
              <a:t>further</a:t>
            </a:r>
            <a:r>
              <a:rPr lang="it-IT" sz="2800" dirty="0"/>
              <a:t> </a:t>
            </a:r>
            <a:r>
              <a:rPr lang="it-IT" sz="2800" dirty="0" err="1"/>
              <a:t>divided</a:t>
            </a:r>
            <a:r>
              <a:rPr lang="it-IT" sz="2800" dirty="0"/>
              <a:t> </a:t>
            </a:r>
            <a:r>
              <a:rPr lang="it-IT" sz="2800" dirty="0" err="1"/>
              <a:t>into</a:t>
            </a:r>
            <a:r>
              <a:rPr lang="it-IT" sz="2800" dirty="0"/>
              <a:t> </a:t>
            </a:r>
            <a:r>
              <a:rPr lang="it-IT" sz="2800" b="1" dirty="0" err="1"/>
              <a:t>syntactic</a:t>
            </a:r>
            <a:r>
              <a:rPr lang="it-IT" sz="2800" b="1" dirty="0"/>
              <a:t>, </a:t>
            </a:r>
            <a:r>
              <a:rPr lang="it-IT" sz="2800" b="1" dirty="0" err="1"/>
              <a:t>semantic</a:t>
            </a:r>
            <a:r>
              <a:rPr lang="it-IT" sz="2800" b="1" dirty="0"/>
              <a:t> and</a:t>
            </a:r>
          </a:p>
          <a:p>
            <a:r>
              <a:rPr lang="it-IT" sz="2800" b="1" dirty="0" err="1"/>
              <a:t>pragmatic</a:t>
            </a:r>
            <a:r>
              <a:rPr lang="it-IT" sz="2800" b="1" dirty="0"/>
              <a:t> </a:t>
            </a:r>
            <a:r>
              <a:rPr lang="it-IT" sz="2800" b="1" dirty="0" err="1"/>
              <a:t>strategies</a:t>
            </a:r>
            <a:r>
              <a:rPr lang="it-IT" sz="28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292483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2163762"/>
          </a:xfrm>
        </p:spPr>
        <p:txBody>
          <a:bodyPr>
            <a:normAutofit fontScale="90000"/>
          </a:bodyPr>
          <a:lstStyle/>
          <a:p>
            <a:r>
              <a:rPr lang="en-US" sz="3200" dirty="0"/>
              <a:t/>
            </a:r>
            <a:br>
              <a:rPr lang="en-US" sz="3200" dirty="0"/>
            </a:br>
            <a:r>
              <a:rPr lang="en-GB" sz="3200" dirty="0"/>
              <a:t>Chesterman, A. (2016/1997) </a:t>
            </a:r>
            <a:r>
              <a:rPr lang="en-GB" sz="3200" i="1" dirty="0"/>
              <a:t>Memes of Translation. The spread of ideas in translation theory</a:t>
            </a:r>
            <a:r>
              <a:rPr lang="en-GB" sz="3200" dirty="0"/>
              <a:t>. Rev. edition, Amsterdam/Philadelphia: John </a:t>
            </a:r>
            <a:r>
              <a:rPr lang="en-GB" sz="3200" dirty="0" err="1"/>
              <a:t>Benjamins</a:t>
            </a:r>
            <a:r>
              <a:rPr lang="en-GB" sz="3200" dirty="0"/>
              <a:t>.</a:t>
            </a:r>
            <a:r>
              <a:rPr lang="it-IT" sz="3200" dirty="0"/>
              <a:t/>
            </a:r>
            <a:br>
              <a:rPr lang="it-IT" sz="3200" dirty="0"/>
            </a:br>
            <a:endParaRPr lang="it-IT" altLang="it-IT" sz="3200" dirty="0">
              <a:latin typeface="Cambria" panose="020405030504060302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323528" y="2286000"/>
            <a:ext cx="8496944" cy="42852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>
                <a:latin typeface="Cambria" panose="02040503050406030204" pitchFamily="18" charset="0"/>
              </a:rPr>
              <a:t>a) Translation strategies apply to a process; </a:t>
            </a:r>
            <a:endParaRPr lang="it-IT" sz="3600" dirty="0">
              <a:latin typeface="Cambria" panose="02040503050406030204" pitchFamily="18" charset="0"/>
            </a:endParaRPr>
          </a:p>
          <a:p>
            <a:pPr marL="0" indent="0">
              <a:buNone/>
            </a:pPr>
            <a:r>
              <a:rPr lang="en-US" sz="3600" dirty="0">
                <a:latin typeface="Cambria" panose="02040503050406030204" pitchFamily="18" charset="0"/>
              </a:rPr>
              <a:t>b) They involve text-manipulation; </a:t>
            </a:r>
            <a:endParaRPr lang="it-IT" sz="3600" dirty="0">
              <a:latin typeface="Cambria" panose="02040503050406030204" pitchFamily="18" charset="0"/>
            </a:endParaRPr>
          </a:p>
          <a:p>
            <a:pPr marL="0" indent="0">
              <a:buNone/>
            </a:pPr>
            <a:r>
              <a:rPr lang="en-US" sz="3600" dirty="0">
                <a:latin typeface="Cambria" panose="02040503050406030204" pitchFamily="18" charset="0"/>
              </a:rPr>
              <a:t>c) They are goal-oriented; </a:t>
            </a:r>
            <a:endParaRPr lang="it-IT" sz="3600" dirty="0">
              <a:latin typeface="Cambria" panose="02040503050406030204" pitchFamily="18" charset="0"/>
            </a:endParaRPr>
          </a:p>
          <a:p>
            <a:pPr marL="0" indent="0">
              <a:buNone/>
            </a:pPr>
            <a:r>
              <a:rPr lang="en-US" sz="3600" dirty="0">
                <a:latin typeface="Cambria" panose="02040503050406030204" pitchFamily="18" charset="0"/>
              </a:rPr>
              <a:t>d) They are problem-centered; </a:t>
            </a:r>
            <a:endParaRPr lang="it-IT" sz="3600" dirty="0">
              <a:latin typeface="Cambria" panose="02040503050406030204" pitchFamily="18" charset="0"/>
            </a:endParaRPr>
          </a:p>
          <a:p>
            <a:pPr marL="0" indent="0">
              <a:buNone/>
            </a:pPr>
            <a:r>
              <a:rPr lang="en-US" sz="3600" dirty="0">
                <a:latin typeface="Cambria" panose="02040503050406030204" pitchFamily="18" charset="0"/>
              </a:rPr>
              <a:t>e) They are applied consciously</a:t>
            </a:r>
            <a:endParaRPr lang="en-GB" altLang="it-IT" sz="3600" dirty="0">
              <a:latin typeface="Cambria" panose="020405030504060302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73109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470516"/>
            <a:ext cx="7886700" cy="643124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it-IT" altLang="it-IT" sz="3200" dirty="0">
                <a:latin typeface="Cambria" panose="02040503050406030204" pitchFamily="18" charset="0"/>
                <a:ea typeface="ＭＳ Ｐゴシック" panose="020B0600070205080204" pitchFamily="34" charset="-128"/>
              </a:rPr>
              <a:t/>
            </a:r>
            <a:br>
              <a:rPr lang="it-IT" altLang="it-IT" sz="3200" dirty="0">
                <a:latin typeface="Cambria" panose="02040503050406030204" pitchFamily="18" charset="0"/>
                <a:ea typeface="ＭＳ Ｐゴシック" panose="020B0600070205080204" pitchFamily="34" charset="-128"/>
              </a:rPr>
            </a:br>
            <a:endParaRPr lang="it-IT" altLang="it-IT" sz="3200" dirty="0">
              <a:latin typeface="Cambria" panose="020405030504060302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53652"/>
            <a:ext cx="8363272" cy="4442835"/>
          </a:xfrm>
        </p:spPr>
        <p:txBody>
          <a:bodyPr>
            <a:normAutofit fontScale="92500" lnSpcReduction="10000"/>
          </a:bodyPr>
          <a:lstStyle/>
          <a:p>
            <a:pPr marL="0" indent="0" algn="ctr" eaLnBrk="1" hangingPunct="1">
              <a:buFontTx/>
              <a:buNone/>
              <a:defRPr/>
            </a:pPr>
            <a:r>
              <a:rPr lang="en-US" sz="3600" dirty="0" err="1">
                <a:latin typeface="Cambria" panose="02040503050406030204" pitchFamily="18" charset="0"/>
              </a:rPr>
              <a:t>Strategie</a:t>
            </a:r>
            <a:r>
              <a:rPr lang="en-US" sz="3600" dirty="0">
                <a:latin typeface="Cambria" panose="02040503050406030204" pitchFamily="18" charset="0"/>
              </a:rPr>
              <a:t>  in </a:t>
            </a:r>
            <a:r>
              <a:rPr lang="en-US" sz="3600" dirty="0" err="1">
                <a:latin typeface="Cambria" panose="02040503050406030204" pitchFamily="18" charset="0"/>
              </a:rPr>
              <a:t>interpretazione</a:t>
            </a:r>
            <a:r>
              <a:rPr lang="en-US" sz="3600" dirty="0">
                <a:latin typeface="Cambria" panose="02040503050406030204" pitchFamily="18" charset="0"/>
              </a:rPr>
              <a:t> </a:t>
            </a:r>
          </a:p>
          <a:p>
            <a:pPr marL="0" indent="0" eaLnBrk="1" hangingPunct="1">
              <a:buFontTx/>
              <a:buNone/>
              <a:defRPr/>
            </a:pPr>
            <a:endParaRPr lang="en-US" sz="3600" dirty="0">
              <a:latin typeface="Cambria" panose="02040503050406030204" pitchFamily="18" charset="0"/>
            </a:endParaRPr>
          </a:p>
          <a:p>
            <a:pPr marL="0" indent="0" eaLnBrk="1" hangingPunct="1">
              <a:buFontTx/>
              <a:buNone/>
              <a:defRPr/>
            </a:pPr>
            <a:r>
              <a:rPr lang="en-US" sz="3600" dirty="0" err="1">
                <a:latin typeface="Cambria" panose="02040503050406030204" pitchFamily="18" charset="0"/>
              </a:rPr>
              <a:t>Processi</a:t>
            </a:r>
            <a:r>
              <a:rPr lang="en-US" sz="3600" dirty="0">
                <a:latin typeface="Cambria" panose="02040503050406030204" pitchFamily="18" charset="0"/>
              </a:rPr>
              <a:t> </a:t>
            </a:r>
            <a:r>
              <a:rPr lang="en-US" sz="3600" dirty="0" err="1">
                <a:latin typeface="Cambria" panose="02040503050406030204" pitchFamily="18" charset="0"/>
              </a:rPr>
              <a:t>strategici</a:t>
            </a:r>
            <a:r>
              <a:rPr lang="en-US" sz="3600" dirty="0">
                <a:latin typeface="Cambria" panose="02040503050406030204" pitchFamily="18" charset="0"/>
              </a:rPr>
              <a:t> </a:t>
            </a:r>
            <a:r>
              <a:rPr lang="en-US" sz="3600" dirty="0" err="1">
                <a:latin typeface="Cambria" panose="02040503050406030204" pitchFamily="18" charset="0"/>
              </a:rPr>
              <a:t>rivolti</a:t>
            </a:r>
            <a:r>
              <a:rPr lang="en-US" sz="3600" dirty="0">
                <a:latin typeface="Cambria" panose="02040503050406030204" pitchFamily="18" charset="0"/>
              </a:rPr>
              <a:t> </a:t>
            </a:r>
            <a:r>
              <a:rPr lang="en-US" sz="3600" dirty="0" err="1">
                <a:latin typeface="Cambria" panose="02040503050406030204" pitchFamily="18" charset="0"/>
              </a:rPr>
              <a:t>alla</a:t>
            </a:r>
            <a:r>
              <a:rPr lang="en-US" sz="3600" dirty="0">
                <a:latin typeface="Cambria" panose="02040503050406030204" pitchFamily="18" charset="0"/>
              </a:rPr>
              <a:t> </a:t>
            </a:r>
            <a:r>
              <a:rPr lang="en-US" sz="3600" dirty="0" err="1">
                <a:latin typeface="Cambria" panose="02040503050406030204" pitchFamily="18" charset="0"/>
              </a:rPr>
              <a:t>comunicazione</a:t>
            </a:r>
            <a:r>
              <a:rPr lang="en-US" sz="3600" dirty="0">
                <a:latin typeface="Cambria" panose="02040503050406030204" pitchFamily="18" charset="0"/>
              </a:rPr>
              <a:t>, </a:t>
            </a:r>
            <a:r>
              <a:rPr lang="en-US" sz="3600" dirty="0" err="1">
                <a:latin typeface="Cambria" panose="02040503050406030204" pitchFamily="18" charset="0"/>
              </a:rPr>
              <a:t>si</a:t>
            </a:r>
            <a:r>
              <a:rPr lang="en-US" sz="3600" dirty="0">
                <a:latin typeface="Cambria" panose="02040503050406030204" pitchFamily="18" charset="0"/>
              </a:rPr>
              <a:t> </a:t>
            </a:r>
            <a:r>
              <a:rPr lang="en-US" sz="3600" dirty="0" err="1">
                <a:latin typeface="Cambria" panose="02040503050406030204" pitchFamily="18" charset="0"/>
              </a:rPr>
              <a:t>basano</a:t>
            </a:r>
            <a:r>
              <a:rPr lang="en-US" sz="3600" dirty="0">
                <a:latin typeface="Cambria" panose="02040503050406030204" pitchFamily="18" charset="0"/>
              </a:rPr>
              <a:t> </a:t>
            </a:r>
            <a:r>
              <a:rPr lang="en-US" sz="3600" dirty="0" err="1">
                <a:latin typeface="Cambria" panose="02040503050406030204" pitchFamily="18" charset="0"/>
              </a:rPr>
              <a:t>su</a:t>
            </a:r>
            <a:r>
              <a:rPr lang="en-US" sz="3600" dirty="0">
                <a:latin typeface="Cambria" panose="02040503050406030204" pitchFamily="18" charset="0"/>
              </a:rPr>
              <a:t> </a:t>
            </a:r>
            <a:r>
              <a:rPr lang="en-US" sz="3600" dirty="0" err="1">
                <a:latin typeface="Cambria" panose="02040503050406030204" pitchFamily="18" charset="0"/>
              </a:rPr>
              <a:t>esperienze</a:t>
            </a:r>
            <a:r>
              <a:rPr lang="en-US" sz="3600" dirty="0">
                <a:latin typeface="Cambria" panose="02040503050406030204" pitchFamily="18" charset="0"/>
              </a:rPr>
              <a:t> cognitive </a:t>
            </a:r>
          </a:p>
          <a:p>
            <a:pPr marL="0" indent="0" eaLnBrk="1" hangingPunct="1">
              <a:buFontTx/>
              <a:buNone/>
              <a:defRPr/>
            </a:pPr>
            <a:r>
              <a:rPr lang="en-US" sz="3600" dirty="0" err="1">
                <a:latin typeface="Cambria" panose="02040503050406030204" pitchFamily="18" charset="0"/>
              </a:rPr>
              <a:t>sono</a:t>
            </a:r>
            <a:r>
              <a:rPr lang="en-US" sz="3600" dirty="0">
                <a:latin typeface="Cambria" panose="02040503050406030204" pitchFamily="18" charset="0"/>
              </a:rPr>
              <a:t> </a:t>
            </a:r>
            <a:r>
              <a:rPr lang="en-US" sz="3600" dirty="0" err="1">
                <a:latin typeface="Cambria" panose="02040503050406030204" pitchFamily="18" charset="0"/>
              </a:rPr>
              <a:t>orientati</a:t>
            </a:r>
            <a:r>
              <a:rPr lang="en-US" sz="3600" dirty="0">
                <a:latin typeface="Cambria" panose="02040503050406030204" pitchFamily="18" charset="0"/>
              </a:rPr>
              <a:t> ad un </a:t>
            </a:r>
            <a:r>
              <a:rPr lang="en-US" sz="3600" dirty="0" err="1">
                <a:latin typeface="Cambria" panose="02040503050406030204" pitchFamily="18" charset="0"/>
              </a:rPr>
              <a:t>problema</a:t>
            </a:r>
            <a:r>
              <a:rPr lang="en-US" sz="3600" dirty="0">
                <a:latin typeface="Cambria" panose="02040503050406030204" pitchFamily="18" charset="0"/>
              </a:rPr>
              <a:t> </a:t>
            </a:r>
          </a:p>
          <a:p>
            <a:pPr marL="0" indent="0" eaLnBrk="1" hangingPunct="1">
              <a:buFontTx/>
              <a:buNone/>
              <a:defRPr/>
            </a:pPr>
            <a:r>
              <a:rPr lang="en-US" sz="3600" dirty="0" err="1">
                <a:latin typeface="Cambria" panose="02040503050406030204" pitchFamily="18" charset="0"/>
              </a:rPr>
              <a:t>sono</a:t>
            </a:r>
            <a:r>
              <a:rPr lang="en-US" sz="3600" dirty="0">
                <a:latin typeface="Cambria" panose="02040503050406030204" pitchFamily="18" charset="0"/>
              </a:rPr>
              <a:t> </a:t>
            </a:r>
            <a:r>
              <a:rPr lang="en-US" sz="3600" dirty="0" err="1">
                <a:latin typeface="Cambria" panose="02040503050406030204" pitchFamily="18" charset="0"/>
              </a:rPr>
              <a:t>potenzialmente</a:t>
            </a:r>
            <a:r>
              <a:rPr lang="en-US" sz="3600" dirty="0">
                <a:latin typeface="Cambria" panose="02040503050406030204" pitchFamily="18" charset="0"/>
              </a:rPr>
              <a:t> </a:t>
            </a:r>
            <a:r>
              <a:rPr lang="en-US" sz="3600" dirty="0" err="1">
                <a:latin typeface="Cambria" panose="02040503050406030204" pitchFamily="18" charset="0"/>
              </a:rPr>
              <a:t>consapevoli</a:t>
            </a:r>
            <a:r>
              <a:rPr lang="en-US" sz="3600" dirty="0">
                <a:latin typeface="Cambria" panose="02040503050406030204" pitchFamily="18" charset="0"/>
              </a:rPr>
              <a:t> </a:t>
            </a:r>
          </a:p>
          <a:p>
            <a:pPr marL="0" indent="0" eaLnBrk="1" hangingPunct="1">
              <a:buFontTx/>
              <a:buNone/>
              <a:defRPr/>
            </a:pPr>
            <a:r>
              <a:rPr lang="en-US" sz="3600" dirty="0" err="1">
                <a:latin typeface="Cambria" panose="02040503050406030204" pitchFamily="18" charset="0"/>
              </a:rPr>
              <a:t>possono</a:t>
            </a:r>
            <a:r>
              <a:rPr lang="en-US" sz="3600" dirty="0">
                <a:latin typeface="Cambria" panose="02040503050406030204" pitchFamily="18" charset="0"/>
              </a:rPr>
              <a:t> </a:t>
            </a:r>
            <a:r>
              <a:rPr lang="en-US" sz="3600" dirty="0" err="1">
                <a:latin typeface="Cambria" panose="02040503050406030204" pitchFamily="18" charset="0"/>
              </a:rPr>
              <a:t>essere</a:t>
            </a:r>
            <a:r>
              <a:rPr lang="en-US" sz="3600" dirty="0">
                <a:latin typeface="Cambria" panose="02040503050406030204" pitchFamily="18" charset="0"/>
              </a:rPr>
              <a:t> </a:t>
            </a:r>
            <a:r>
              <a:rPr lang="en-US" sz="3600" dirty="0" err="1" smtClean="0">
                <a:latin typeface="Cambria" panose="02040503050406030204" pitchFamily="18" charset="0"/>
              </a:rPr>
              <a:t>modificati</a:t>
            </a:r>
            <a:endParaRPr lang="en-US" sz="3600" dirty="0" smtClean="0">
              <a:latin typeface="Cambria" panose="02040503050406030204" pitchFamily="18" charset="0"/>
            </a:endParaRPr>
          </a:p>
          <a:p>
            <a:pPr marL="0" indent="0">
              <a:buNone/>
              <a:defRPr/>
            </a:pPr>
            <a:endParaRPr lang="en-US" sz="2600" smtClean="0"/>
          </a:p>
          <a:p>
            <a:pPr marL="0" indent="0">
              <a:buNone/>
              <a:defRPr/>
            </a:pPr>
            <a:r>
              <a:rPr lang="en-US" sz="2600" smtClean="0"/>
              <a:t>in </a:t>
            </a:r>
            <a:r>
              <a:rPr lang="en-US" sz="2600" dirty="0" smtClean="0"/>
              <a:t>Sylvia </a:t>
            </a:r>
            <a:r>
              <a:rPr lang="en-US" sz="2600" dirty="0" err="1"/>
              <a:t>Kalina</a:t>
            </a:r>
            <a:r>
              <a:rPr lang="en-US" sz="2600" dirty="0"/>
              <a:t> 1998: 114</a:t>
            </a:r>
            <a:endParaRPr lang="it-IT" sz="2600" dirty="0">
              <a:latin typeface="Cambria" panose="02040503050406030204" pitchFamily="18" charset="0"/>
              <a:ea typeface="ＭＳ Ｐゴシック" panose="020B0600070205080204" pitchFamily="34" charset="-128"/>
            </a:endParaRPr>
          </a:p>
          <a:p>
            <a:pPr marL="0" indent="0" eaLnBrk="1" hangingPunct="1">
              <a:buFontTx/>
              <a:buNone/>
              <a:defRPr/>
            </a:pPr>
            <a:endParaRPr lang="en-US" sz="3600" dirty="0" smtClean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0334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2AE6855C-7C49-004A-964C-EA4562FA882A}"/>
              </a:ext>
            </a:extLst>
          </p:cNvPr>
          <p:cNvSpPr txBox="1"/>
          <p:nvPr/>
        </p:nvSpPr>
        <p:spPr>
          <a:xfrm>
            <a:off x="680484" y="1127049"/>
            <a:ext cx="757038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err="1"/>
              <a:t>Gile</a:t>
            </a:r>
            <a:r>
              <a:rPr lang="it-IT" sz="2800" dirty="0"/>
              <a:t> </a:t>
            </a:r>
          </a:p>
          <a:p>
            <a:r>
              <a:rPr lang="it-IT" sz="2800" dirty="0"/>
              <a:t>lo sforzo cognitivo richiesto da un’attività complessa come l’IS può essere maggiore delle risorse mentali disponibili all’interprete</a:t>
            </a:r>
          </a:p>
          <a:p>
            <a:endParaRPr lang="it-IT" sz="2800" dirty="0"/>
          </a:p>
          <a:p>
            <a:r>
              <a:rPr lang="it-IT" sz="2800" dirty="0"/>
              <a:t>ipotizza il concorso di tre ‘</a:t>
            </a:r>
            <a:r>
              <a:rPr lang="it-IT" sz="2800" i="1" dirty="0" err="1"/>
              <a:t>efforts</a:t>
            </a:r>
            <a:r>
              <a:rPr lang="it-IT" sz="2800" dirty="0"/>
              <a:t>’</a:t>
            </a:r>
          </a:p>
          <a:p>
            <a:r>
              <a:rPr lang="it-IT" sz="2800" dirty="0"/>
              <a:t>tre sforzi cognitivi la cui ripartizione è fondamentale per la buona riuscita dell’interpretazione</a:t>
            </a:r>
          </a:p>
        </p:txBody>
      </p:sp>
    </p:spTree>
    <p:extLst>
      <p:ext uri="{BB962C8B-B14F-4D97-AF65-F5344CB8AC3E}">
        <p14:creationId xmlns:p14="http://schemas.microsoft.com/office/powerpoint/2010/main" val="4988680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sz="4000" dirty="0" err="1">
                <a:latin typeface="Cambria" charset="0"/>
                <a:ea typeface="ＭＳ Ｐゴシック" charset="0"/>
                <a:cs typeface="ＭＳ Ｐゴシック" charset="0"/>
              </a:rPr>
              <a:t>Strategie</a:t>
            </a:r>
            <a:r>
              <a:rPr lang="en-GB" sz="4000" dirty="0">
                <a:latin typeface="Cambria" charset="0"/>
                <a:ea typeface="ＭＳ Ｐゴシック" charset="0"/>
                <a:cs typeface="ＭＳ Ｐゴシック" charset="0"/>
              </a:rPr>
              <a:t> </a:t>
            </a:r>
            <a:r>
              <a:rPr lang="en-GB" sz="4000" dirty="0" err="1">
                <a:latin typeface="Cambria" charset="0"/>
                <a:ea typeface="ＭＳ Ｐゴシック" charset="0"/>
                <a:cs typeface="ＭＳ Ｐゴシック" charset="0"/>
              </a:rPr>
              <a:t>imposte</a:t>
            </a:r>
            <a:r>
              <a:rPr lang="en-GB" sz="4000" dirty="0">
                <a:latin typeface="Cambria" charset="0"/>
                <a:ea typeface="ＭＳ Ｐゴシック" charset="0"/>
                <a:cs typeface="ＭＳ Ｐゴシック" charset="0"/>
              </a:rPr>
              <a:t> /</a:t>
            </a:r>
            <a:r>
              <a:rPr lang="en-GB" sz="4000" dirty="0" err="1">
                <a:latin typeface="Cambria" charset="0"/>
                <a:ea typeface="ＭＳ Ｐゴシック" charset="0"/>
                <a:cs typeface="ＭＳ Ｐゴシック" charset="0"/>
              </a:rPr>
              <a:t>richieste</a:t>
            </a:r>
            <a:r>
              <a:rPr lang="en-GB" sz="4000" dirty="0">
                <a:latin typeface="Cambria" charset="0"/>
                <a:ea typeface="ＭＳ Ｐゴシック" charset="0"/>
                <a:cs typeface="ＭＳ Ｐゴシック" charset="0"/>
              </a:rPr>
              <a:t> </a:t>
            </a:r>
            <a:r>
              <a:rPr lang="en-GB" sz="4000" dirty="0" err="1">
                <a:latin typeface="Cambria" charset="0"/>
                <a:ea typeface="ＭＳ Ｐゴシック" charset="0"/>
                <a:cs typeface="ＭＳ Ｐゴシック" charset="0"/>
              </a:rPr>
              <a:t>dall’IS</a:t>
            </a:r>
            <a:endParaRPr lang="it-IT" sz="4000" dirty="0">
              <a:latin typeface="Cambri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9138"/>
            <a:ext cx="8229600" cy="3871335"/>
          </a:xfrm>
        </p:spPr>
        <p:txBody>
          <a:bodyPr>
            <a:normAutofit/>
          </a:bodyPr>
          <a:lstStyle/>
          <a:p>
            <a:pPr marL="0" indent="0" eaLnBrk="1" hangingPunct="1">
              <a:buFontTx/>
              <a:buNone/>
            </a:pPr>
            <a:r>
              <a:rPr lang="en-GB" sz="2800" dirty="0">
                <a:latin typeface="Cambria" charset="0"/>
                <a:ea typeface="ＭＳ Ｐゴシック" charset="0"/>
                <a:cs typeface="ＭＳ Ｐゴシック" charset="0"/>
              </a:rPr>
              <a:t>L’IS </a:t>
            </a:r>
            <a:r>
              <a:rPr lang="en-GB" sz="2800" dirty="0" err="1">
                <a:latin typeface="Cambria" charset="0"/>
                <a:ea typeface="ＭＳ Ｐゴシック" charset="0"/>
                <a:cs typeface="ＭＳ Ｐゴシック" charset="0"/>
              </a:rPr>
              <a:t>è</a:t>
            </a:r>
            <a:r>
              <a:rPr lang="en-GB" sz="2800" dirty="0">
                <a:latin typeface="Cambria" charset="0"/>
                <a:ea typeface="ＭＳ Ｐゴシック" charset="0"/>
                <a:cs typeface="ＭＳ Ｐゴシック" charset="0"/>
              </a:rPr>
              <a:t> </a:t>
            </a:r>
            <a:r>
              <a:rPr lang="en-GB" sz="2800" dirty="0" err="1">
                <a:latin typeface="Cambria" charset="0"/>
                <a:ea typeface="ＭＳ Ｐゴシック" charset="0"/>
                <a:cs typeface="ＭＳ Ｐゴシック" charset="0"/>
              </a:rPr>
              <a:t>un’attività</a:t>
            </a:r>
            <a:r>
              <a:rPr lang="en-GB" sz="2800" dirty="0">
                <a:latin typeface="Cambria" charset="0"/>
                <a:ea typeface="ＭＳ Ｐゴシック" charset="0"/>
                <a:cs typeface="ＭＳ Ｐゴシック" charset="0"/>
              </a:rPr>
              <a:t> </a:t>
            </a:r>
            <a:r>
              <a:rPr lang="en-GB" sz="2800" dirty="0" err="1">
                <a:latin typeface="Cambria" charset="0"/>
                <a:ea typeface="ＭＳ Ｐゴシック" charset="0"/>
                <a:cs typeface="ＭＳ Ｐゴシック" charset="0"/>
              </a:rPr>
              <a:t>rivolta</a:t>
            </a:r>
            <a:r>
              <a:rPr lang="en-GB" sz="2800" dirty="0">
                <a:latin typeface="Cambria" charset="0"/>
                <a:ea typeface="ＭＳ Ｐゴシック" charset="0"/>
                <a:cs typeface="ＭＳ Ｐゴシック" charset="0"/>
              </a:rPr>
              <a:t> al </a:t>
            </a:r>
            <a:r>
              <a:rPr lang="en-GB" sz="2800" dirty="0" err="1">
                <a:latin typeface="Cambria" charset="0"/>
                <a:ea typeface="ＭＳ Ｐゴシック" charset="0"/>
                <a:cs typeface="ＭＳ Ｐゴシック" charset="0"/>
              </a:rPr>
              <a:t>raggiungimento</a:t>
            </a:r>
            <a:r>
              <a:rPr lang="en-GB" sz="2800" dirty="0">
                <a:latin typeface="Cambria" charset="0"/>
                <a:ea typeface="ＭＳ Ｐゴシック" charset="0"/>
                <a:cs typeface="ＭＳ Ｐゴシック" charset="0"/>
              </a:rPr>
              <a:t> di un </a:t>
            </a:r>
            <a:r>
              <a:rPr lang="en-GB" sz="2800" dirty="0" err="1">
                <a:latin typeface="Cambria" charset="0"/>
                <a:ea typeface="ＭＳ Ｐゴシック" charset="0"/>
                <a:cs typeface="ＭＳ Ｐゴシック" charset="0"/>
              </a:rPr>
              <a:t>obiettivo</a:t>
            </a:r>
            <a:r>
              <a:rPr lang="en-GB" sz="2800" dirty="0">
                <a:latin typeface="Cambria" charset="0"/>
                <a:ea typeface="ＭＳ Ｐゴシック" charset="0"/>
                <a:cs typeface="ＭＳ Ｐゴシック" charset="0"/>
              </a:rPr>
              <a:t>:</a:t>
            </a:r>
          </a:p>
          <a:p>
            <a:pPr marL="0" indent="0" eaLnBrk="1" hangingPunct="1">
              <a:buFontTx/>
              <a:buNone/>
            </a:pPr>
            <a:r>
              <a:rPr lang="en-GB" sz="2800" dirty="0" err="1">
                <a:latin typeface="Cambria" charset="0"/>
                <a:ea typeface="ＭＳ Ｐゴシック" charset="0"/>
                <a:cs typeface="ＭＳ Ｐゴシック" charset="0"/>
              </a:rPr>
              <a:t>fedele</a:t>
            </a:r>
            <a:r>
              <a:rPr lang="en-GB" sz="2800" dirty="0">
                <a:latin typeface="Cambria" charset="0"/>
                <a:ea typeface="ＭＳ Ｐゴシック" charset="0"/>
                <a:cs typeface="ＭＳ Ｐゴシック" charset="0"/>
              </a:rPr>
              <a:t> </a:t>
            </a:r>
            <a:r>
              <a:rPr lang="en-GB" sz="2800" dirty="0" err="1">
                <a:latin typeface="Cambria" charset="0"/>
                <a:ea typeface="ＭＳ Ｐゴシック" charset="0"/>
                <a:cs typeface="ＭＳ Ｐゴシック" charset="0"/>
              </a:rPr>
              <a:t>riproduzione</a:t>
            </a:r>
            <a:r>
              <a:rPr lang="en-GB" sz="2800" dirty="0">
                <a:latin typeface="Cambria" charset="0"/>
                <a:ea typeface="ＭＳ Ｐゴシック" charset="0"/>
                <a:cs typeface="ＭＳ Ｐゴシック" charset="0"/>
              </a:rPr>
              <a:t> del DO </a:t>
            </a:r>
            <a:r>
              <a:rPr lang="en-GB" sz="2800" dirty="0" err="1">
                <a:latin typeface="Cambria" charset="0"/>
                <a:ea typeface="ＭＳ Ｐゴシック" charset="0"/>
                <a:cs typeface="ＭＳ Ｐゴシック" charset="0"/>
              </a:rPr>
              <a:t>nella</a:t>
            </a:r>
            <a:r>
              <a:rPr lang="en-GB" sz="2800" dirty="0">
                <a:latin typeface="Cambria" charset="0"/>
                <a:ea typeface="ＭＳ Ｐゴシック" charset="0"/>
                <a:cs typeface="ＭＳ Ｐゴシック" charset="0"/>
              </a:rPr>
              <a:t> lingua </a:t>
            </a:r>
            <a:r>
              <a:rPr lang="en-GB" sz="2800" dirty="0" err="1">
                <a:latin typeface="Cambria" charset="0"/>
                <a:ea typeface="ＭＳ Ｐゴシック" charset="0"/>
                <a:cs typeface="ＭＳ Ｐゴシック" charset="0"/>
              </a:rPr>
              <a:t>d’arrivo</a:t>
            </a:r>
            <a:r>
              <a:rPr lang="en-GB" sz="2800" dirty="0">
                <a:latin typeface="Cambria" charset="0"/>
                <a:ea typeface="ＭＳ Ｐゴシック" charset="0"/>
                <a:cs typeface="ＭＳ Ｐゴシック" charset="0"/>
              </a:rPr>
              <a:t> </a:t>
            </a:r>
            <a:r>
              <a:rPr lang="en-GB" sz="2800" dirty="0" err="1">
                <a:latin typeface="Cambria" charset="0"/>
                <a:ea typeface="ＭＳ Ｐゴシック" charset="0"/>
                <a:cs typeface="ＭＳ Ｐゴシック" charset="0"/>
              </a:rPr>
              <a:t>alla</a:t>
            </a:r>
            <a:r>
              <a:rPr lang="en-GB" sz="2800" dirty="0">
                <a:latin typeface="Cambria" charset="0"/>
                <a:ea typeface="ＭＳ Ｐゴシック" charset="0"/>
                <a:cs typeface="ＭＳ Ｐゴシック" charset="0"/>
              </a:rPr>
              <a:t> </a:t>
            </a:r>
            <a:r>
              <a:rPr lang="en-GB" sz="2800" dirty="0" err="1">
                <a:latin typeface="Cambria" charset="0"/>
                <a:ea typeface="ＭＳ Ｐゴシック" charset="0"/>
                <a:cs typeface="ＭＳ Ｐゴシック" charset="0"/>
              </a:rPr>
              <a:t>luce</a:t>
            </a:r>
            <a:r>
              <a:rPr lang="en-GB" sz="2800" dirty="0">
                <a:latin typeface="Cambria" charset="0"/>
                <a:ea typeface="ＭＳ Ｐゴシック" charset="0"/>
                <a:cs typeface="ＭＳ Ｐゴシック" charset="0"/>
              </a:rPr>
              <a:t> di determinate </a:t>
            </a:r>
            <a:r>
              <a:rPr lang="en-GB" sz="2800" dirty="0" err="1">
                <a:latin typeface="Cambria" charset="0"/>
                <a:ea typeface="ＭＳ Ｐゴシック" charset="0"/>
                <a:cs typeface="ＭＳ Ｐゴシック" charset="0"/>
              </a:rPr>
              <a:t>circostanze</a:t>
            </a:r>
            <a:endParaRPr lang="en-GB" sz="2800" dirty="0">
              <a:latin typeface="Cambria" charset="0"/>
              <a:ea typeface="ＭＳ Ｐゴシック" charset="0"/>
              <a:cs typeface="ＭＳ Ｐゴシック" charset="0"/>
            </a:endParaRPr>
          </a:p>
          <a:p>
            <a:pPr marL="0" indent="0" eaLnBrk="1" hangingPunct="1">
              <a:buFontTx/>
              <a:buNone/>
            </a:pPr>
            <a:r>
              <a:rPr lang="en-GB" sz="2800" dirty="0">
                <a:latin typeface="Cambria" charset="0"/>
                <a:ea typeface="ＭＳ Ｐゴシック" charset="0"/>
                <a:cs typeface="ＭＳ Ｐゴシック" charset="0"/>
              </a:rPr>
              <a:t>decision-making problem-solving</a:t>
            </a:r>
          </a:p>
          <a:p>
            <a:pPr marL="0" indent="0" eaLnBrk="1" hangingPunct="1">
              <a:buFontTx/>
              <a:buNone/>
            </a:pPr>
            <a:r>
              <a:rPr lang="en-GB" sz="2800" dirty="0">
                <a:latin typeface="Cambria" charset="0"/>
                <a:ea typeface="ＭＳ Ｐゴシック" charset="0"/>
                <a:cs typeface="ＭＳ Ｐゴシック" charset="0"/>
              </a:rPr>
              <a:t>	</a:t>
            </a:r>
          </a:p>
          <a:p>
            <a:pPr marL="0" indent="0" eaLnBrk="1" hangingPunct="1">
              <a:buFontTx/>
              <a:buNone/>
            </a:pPr>
            <a:r>
              <a:rPr lang="en-GB" sz="2800" dirty="0">
                <a:latin typeface="Cambria" charset="0"/>
                <a:ea typeface="ＭＳ Ｐゴシック" charset="0"/>
                <a:cs typeface="ＭＳ Ｐゴシック" charset="0"/>
              </a:rPr>
              <a:t>le </a:t>
            </a:r>
            <a:r>
              <a:rPr lang="en-GB" sz="2800" dirty="0" err="1">
                <a:latin typeface="Cambria" charset="0"/>
                <a:ea typeface="ＭＳ Ｐゴシック" charset="0"/>
                <a:cs typeface="ＭＳ Ｐゴシック" charset="0"/>
              </a:rPr>
              <a:t>strategie</a:t>
            </a:r>
            <a:r>
              <a:rPr lang="en-GB" sz="2800" dirty="0">
                <a:latin typeface="Cambria" charset="0"/>
                <a:ea typeface="ＭＳ Ｐゴシック" charset="0"/>
                <a:cs typeface="ＭＳ Ｐゴシック" charset="0"/>
              </a:rPr>
              <a:t> </a:t>
            </a:r>
            <a:r>
              <a:rPr lang="en-GB" sz="2800" dirty="0" err="1">
                <a:latin typeface="Cambria" charset="0"/>
                <a:ea typeface="ＭＳ Ｐゴシック" charset="0"/>
                <a:cs typeface="ＭＳ Ｐゴシック" charset="0"/>
              </a:rPr>
              <a:t>illustrano</a:t>
            </a:r>
            <a:r>
              <a:rPr lang="en-GB" sz="2800" dirty="0">
                <a:latin typeface="Cambria" charset="0"/>
                <a:ea typeface="ＭＳ Ｐゴシック" charset="0"/>
                <a:cs typeface="ＭＳ Ｐゴシック" charset="0"/>
              </a:rPr>
              <a:t> </a:t>
            </a:r>
            <a:r>
              <a:rPr lang="en-GB" sz="2800" dirty="0" err="1">
                <a:latin typeface="Cambria" charset="0"/>
                <a:ea typeface="ＭＳ Ｐゴシック" charset="0"/>
                <a:cs typeface="ＭＳ Ｐゴシック" charset="0"/>
              </a:rPr>
              <a:t>il</a:t>
            </a:r>
            <a:r>
              <a:rPr lang="en-GB" sz="2800" dirty="0">
                <a:latin typeface="Cambria" charset="0"/>
                <a:ea typeface="ＭＳ Ｐゴシック" charset="0"/>
                <a:cs typeface="ＭＳ Ｐゴシック" charset="0"/>
              </a:rPr>
              <a:t> </a:t>
            </a:r>
            <a:r>
              <a:rPr lang="en-GB" sz="2800" dirty="0" err="1">
                <a:latin typeface="Cambria" charset="0"/>
                <a:ea typeface="ＭＳ Ｐゴシック" charset="0"/>
                <a:cs typeface="ＭＳ Ｐゴシック" charset="0"/>
              </a:rPr>
              <a:t>processo</a:t>
            </a:r>
            <a:r>
              <a:rPr lang="en-GB" sz="2800" dirty="0">
                <a:latin typeface="Cambria" charset="0"/>
                <a:ea typeface="ＭＳ Ｐゴシック" charset="0"/>
                <a:cs typeface="ＭＳ Ｐゴシック" charset="0"/>
              </a:rPr>
              <a:t>, le </a:t>
            </a:r>
            <a:r>
              <a:rPr lang="en-GB" sz="2800" dirty="0" err="1">
                <a:latin typeface="Cambria" charset="0"/>
                <a:ea typeface="ＭＳ Ｐゴシック" charset="0"/>
                <a:cs typeface="ＭＳ Ｐゴシック" charset="0"/>
              </a:rPr>
              <a:t>trasformazioni</a:t>
            </a:r>
            <a:r>
              <a:rPr lang="en-GB" sz="2800" dirty="0">
                <a:latin typeface="Cambria" charset="0"/>
                <a:ea typeface="ＭＳ Ｐゴシック" charset="0"/>
                <a:cs typeface="ＭＳ Ｐゴシック" charset="0"/>
              </a:rPr>
              <a:t> a cui </a:t>
            </a:r>
            <a:r>
              <a:rPr lang="en-GB" sz="2800" dirty="0" err="1">
                <a:latin typeface="Cambria" charset="0"/>
                <a:ea typeface="ＭＳ Ｐゴシック" charset="0"/>
                <a:cs typeface="ＭＳ Ｐゴシック" charset="0"/>
              </a:rPr>
              <a:t>è</a:t>
            </a:r>
            <a:r>
              <a:rPr lang="en-GB" sz="2800" dirty="0">
                <a:latin typeface="Cambria" charset="0"/>
                <a:ea typeface="ＭＳ Ｐゴシック" charset="0"/>
                <a:cs typeface="ＭＳ Ｐゴシック" charset="0"/>
              </a:rPr>
              <a:t> </a:t>
            </a:r>
            <a:r>
              <a:rPr lang="en-GB" sz="2800" dirty="0" err="1">
                <a:latin typeface="Cambria" charset="0"/>
                <a:ea typeface="ＭＳ Ｐゴシック" charset="0"/>
                <a:cs typeface="ＭＳ Ｐゴシック" charset="0"/>
              </a:rPr>
              <a:t>sottoposto</a:t>
            </a:r>
            <a:r>
              <a:rPr lang="en-GB" sz="2800" dirty="0">
                <a:latin typeface="Cambria" charset="0"/>
                <a:ea typeface="ＭＳ Ｐゴシック" charset="0"/>
                <a:cs typeface="ＭＳ Ｐゴシック" charset="0"/>
              </a:rPr>
              <a:t> </a:t>
            </a:r>
            <a:r>
              <a:rPr lang="en-GB" sz="2800" dirty="0" err="1">
                <a:latin typeface="Cambria" charset="0"/>
                <a:ea typeface="ＭＳ Ｐゴシック" charset="0"/>
                <a:cs typeface="ＭＳ Ｐゴシック" charset="0"/>
              </a:rPr>
              <a:t>il</a:t>
            </a:r>
            <a:r>
              <a:rPr lang="en-GB" sz="2800" dirty="0">
                <a:latin typeface="Cambria" charset="0"/>
                <a:ea typeface="ＭＳ Ｐゴシック" charset="0"/>
                <a:cs typeface="ＭＳ Ｐゴシック" charset="0"/>
              </a:rPr>
              <a:t> DO</a:t>
            </a:r>
            <a:r>
              <a:rPr lang="it-IT" sz="2800" dirty="0">
                <a:latin typeface="Cambria" charset="0"/>
                <a:ea typeface="ＭＳ Ｐゴシック" charset="0"/>
                <a:cs typeface="ＭＳ Ｐゴシック" charset="0"/>
              </a:rPr>
              <a:t> nel passaggio alla LA</a:t>
            </a:r>
          </a:p>
        </p:txBody>
      </p:sp>
    </p:spTree>
    <p:extLst>
      <p:ext uri="{BB962C8B-B14F-4D97-AF65-F5344CB8AC3E}">
        <p14:creationId xmlns:p14="http://schemas.microsoft.com/office/powerpoint/2010/main" val="16565454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19150" y="579438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2800" dirty="0">
                <a:latin typeface="Cambria" charset="0"/>
                <a:ea typeface="ＭＳ Ｐゴシック" charset="0"/>
                <a:cs typeface="ＭＳ Ｐゴシック" charset="0"/>
              </a:rPr>
              <a:t>L’IS quale </a:t>
            </a:r>
            <a:r>
              <a:rPr lang="en-GB" sz="2800" dirty="0" err="1">
                <a:latin typeface="Cambria" charset="0"/>
                <a:ea typeface="ＭＳ Ｐゴシック" charset="0"/>
                <a:cs typeface="ＭＳ Ｐゴシック" charset="0"/>
              </a:rPr>
              <a:t>processo</a:t>
            </a:r>
            <a:r>
              <a:rPr lang="en-GB" sz="2800" dirty="0">
                <a:latin typeface="Cambria" charset="0"/>
                <a:ea typeface="ＭＳ Ｐゴシック" charset="0"/>
                <a:cs typeface="ＭＳ Ｐゴシック" charset="0"/>
              </a:rPr>
              <a:t> </a:t>
            </a:r>
            <a:r>
              <a:rPr lang="en-GB" sz="2800" dirty="0" err="1">
                <a:latin typeface="Cambria" charset="0"/>
                <a:ea typeface="ＭＳ Ｐゴシック" charset="0"/>
                <a:cs typeface="ＭＳ Ｐゴシック" charset="0"/>
              </a:rPr>
              <a:t>si</a:t>
            </a:r>
            <a:r>
              <a:rPr lang="en-GB" sz="2800" dirty="0">
                <a:latin typeface="Cambria" charset="0"/>
                <a:ea typeface="ＭＳ Ｐゴシック" charset="0"/>
                <a:cs typeface="ＭＳ Ｐゴシック" charset="0"/>
              </a:rPr>
              <a:t> </a:t>
            </a:r>
            <a:r>
              <a:rPr lang="en-GB" sz="2800" dirty="0" err="1">
                <a:latin typeface="Cambria" charset="0"/>
                <a:ea typeface="ＭＳ Ｐゴシック" charset="0"/>
                <a:cs typeface="ＭＳ Ｐゴシック" charset="0"/>
              </a:rPr>
              <a:t>basa</a:t>
            </a:r>
            <a:r>
              <a:rPr lang="en-GB" sz="2800" dirty="0">
                <a:latin typeface="Cambria" charset="0"/>
                <a:ea typeface="ＭＳ Ｐゴシック" charset="0"/>
                <a:cs typeface="ＭＳ Ｐゴシック" charset="0"/>
              </a:rPr>
              <a:t> </a:t>
            </a:r>
            <a:r>
              <a:rPr lang="en-GB" sz="2800" dirty="0" err="1">
                <a:latin typeface="Cambria" charset="0"/>
                <a:ea typeface="ＭＳ Ｐゴシック" charset="0"/>
                <a:cs typeface="ＭＳ Ｐゴシック" charset="0"/>
              </a:rPr>
              <a:t>su</a:t>
            </a:r>
            <a:r>
              <a:rPr lang="en-GB" sz="2800" dirty="0">
                <a:latin typeface="Cambria" charset="0"/>
                <a:ea typeface="ＭＳ Ｐゴシック" charset="0"/>
                <a:cs typeface="ＭＳ Ｐゴシック" charset="0"/>
              </a:rPr>
              <a:t> un </a:t>
            </a:r>
            <a:r>
              <a:rPr lang="en-GB" sz="2800" dirty="0" err="1">
                <a:latin typeface="Cambria" charset="0"/>
                <a:ea typeface="ＭＳ Ｐゴシック" charset="0"/>
                <a:cs typeface="ＭＳ Ｐゴシック" charset="0"/>
              </a:rPr>
              <a:t>comportamento</a:t>
            </a:r>
            <a:r>
              <a:rPr lang="en-GB" sz="2800" dirty="0">
                <a:latin typeface="Cambria" charset="0"/>
                <a:ea typeface="ＭＳ Ｐゴシック" charset="0"/>
                <a:cs typeface="ＭＳ Ｐゴシック" charset="0"/>
              </a:rPr>
              <a:t> </a:t>
            </a:r>
            <a:r>
              <a:rPr lang="en-GB" sz="2800" dirty="0" err="1">
                <a:latin typeface="Cambria" charset="0"/>
                <a:ea typeface="ＭＳ Ｐゴシック" charset="0"/>
                <a:cs typeface="ＭＳ Ｐゴシック" charset="0"/>
              </a:rPr>
              <a:t>strategico</a:t>
            </a:r>
            <a:r>
              <a:rPr lang="en-GB" sz="2800" dirty="0">
                <a:latin typeface="Cambria" charset="0"/>
                <a:ea typeface="ＭＳ Ｐゴシック" charset="0"/>
                <a:cs typeface="ＭＳ Ｐゴシック" charset="0"/>
              </a:rPr>
              <a:t> </a:t>
            </a:r>
            <a:r>
              <a:rPr lang="en-GB" sz="2800" dirty="0" err="1">
                <a:latin typeface="Cambria" charset="0"/>
                <a:ea typeface="ＭＳ Ｐゴシック" charset="0"/>
                <a:cs typeface="ＭＳ Ｐゴシック" charset="0"/>
              </a:rPr>
              <a:t>che</a:t>
            </a:r>
            <a:r>
              <a:rPr lang="en-GB" sz="2800" dirty="0">
                <a:latin typeface="Cambria" charset="0"/>
                <a:ea typeface="ＭＳ Ｐゴシック" charset="0"/>
                <a:cs typeface="ＭＳ Ｐゴシック" charset="0"/>
              </a:rPr>
              <a:t> </a:t>
            </a:r>
            <a:r>
              <a:rPr lang="en-GB" sz="2800" dirty="0" err="1">
                <a:latin typeface="Cambria" charset="0"/>
                <a:ea typeface="ＭＳ Ｐゴシック" charset="0"/>
                <a:cs typeface="ＭＳ Ｐゴシック" charset="0"/>
              </a:rPr>
              <a:t>viene</a:t>
            </a:r>
            <a:r>
              <a:rPr lang="en-GB" sz="2800" dirty="0">
                <a:latin typeface="Cambria" charset="0"/>
                <a:ea typeface="ＭＳ Ｐゴシック" charset="0"/>
                <a:cs typeface="ＭＳ Ｐゴシック" charset="0"/>
              </a:rPr>
              <a:t> </a:t>
            </a:r>
            <a:r>
              <a:rPr lang="en-GB" sz="2800" dirty="0" err="1">
                <a:latin typeface="Cambria" charset="0"/>
                <a:ea typeface="ＭＳ Ｐゴシック" charset="0"/>
                <a:cs typeface="ＭＳ Ｐゴシック" charset="0"/>
              </a:rPr>
              <a:t>messo</a:t>
            </a:r>
            <a:r>
              <a:rPr lang="en-GB" sz="2800" dirty="0">
                <a:latin typeface="Cambria" charset="0"/>
                <a:ea typeface="ＭＳ Ｐゴシック" charset="0"/>
                <a:cs typeface="ＭＳ Ｐゴシック" charset="0"/>
              </a:rPr>
              <a:t> in </a:t>
            </a:r>
            <a:r>
              <a:rPr lang="en-GB" sz="2800" dirty="0" err="1">
                <a:latin typeface="Cambria" charset="0"/>
                <a:ea typeface="ＭＳ Ｐゴシック" charset="0"/>
                <a:cs typeface="ＭＳ Ｐゴシック" charset="0"/>
              </a:rPr>
              <a:t>atto</a:t>
            </a:r>
            <a:r>
              <a:rPr lang="en-GB" sz="2800" dirty="0">
                <a:latin typeface="Cambria" charset="0"/>
                <a:ea typeface="ＭＳ Ｐゴシック" charset="0"/>
                <a:cs typeface="ＭＳ Ｐゴシック" charset="0"/>
              </a:rPr>
              <a:t> a </a:t>
            </a:r>
            <a:r>
              <a:rPr lang="en-GB" sz="2800" dirty="0" err="1">
                <a:latin typeface="Cambria" charset="0"/>
                <a:ea typeface="ＭＳ Ｐゴシック" charset="0"/>
                <a:cs typeface="ＭＳ Ｐゴシック" charset="0"/>
              </a:rPr>
              <a:t>tutti</a:t>
            </a:r>
            <a:r>
              <a:rPr lang="en-GB" sz="2800" dirty="0">
                <a:latin typeface="Cambria" charset="0"/>
                <a:ea typeface="ＭＳ Ｐゴシック" charset="0"/>
                <a:cs typeface="ＭＳ Ｐゴシック" charset="0"/>
              </a:rPr>
              <a:t> </a:t>
            </a:r>
            <a:r>
              <a:rPr lang="en-GB" sz="2800" dirty="0" err="1">
                <a:latin typeface="Cambria" charset="0"/>
                <a:ea typeface="ＭＳ Ｐゴシック" charset="0"/>
                <a:cs typeface="ＭＳ Ｐゴシック" charset="0"/>
              </a:rPr>
              <a:t>i</a:t>
            </a:r>
            <a:r>
              <a:rPr lang="en-GB" sz="2800" dirty="0">
                <a:latin typeface="Cambria" charset="0"/>
                <a:ea typeface="ＭＳ Ｐゴシック" charset="0"/>
                <a:cs typeface="ＭＳ Ｐゴシック" charset="0"/>
              </a:rPr>
              <a:t> </a:t>
            </a:r>
            <a:r>
              <a:rPr lang="en-GB" sz="2800" dirty="0" err="1">
                <a:latin typeface="Cambria" charset="0"/>
                <a:ea typeface="ＭＳ Ｐゴシック" charset="0"/>
                <a:cs typeface="ＭＳ Ｐゴシック" charset="0"/>
              </a:rPr>
              <a:t>livelli</a:t>
            </a:r>
            <a:r>
              <a:rPr lang="en-GB" sz="4000" dirty="0">
                <a:latin typeface="Cambria" charset="0"/>
                <a:ea typeface="ＭＳ Ｐゴシック" charset="0"/>
                <a:cs typeface="ＭＳ Ｐゴシック" charset="0"/>
              </a:rPr>
              <a:t> </a:t>
            </a:r>
            <a:endParaRPr lang="it-IT" sz="4000" dirty="0">
              <a:latin typeface="Cambri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152525" y="1989138"/>
            <a:ext cx="7991475" cy="40608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en-GB" dirty="0">
              <a:latin typeface="Cambria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GB" dirty="0">
                <a:latin typeface="Cambria" charset="0"/>
                <a:ea typeface="ＭＳ Ｐゴシック" charset="0"/>
                <a:cs typeface="ＭＳ Ｐゴシック" charset="0"/>
              </a:rPr>
              <a:t>a </a:t>
            </a:r>
            <a:r>
              <a:rPr lang="en-GB" dirty="0" err="1">
                <a:latin typeface="Cambria" charset="0"/>
                <a:ea typeface="ＭＳ Ｐゴシック" charset="0"/>
                <a:cs typeface="ＭＳ Ｐゴシック" charset="0"/>
              </a:rPr>
              <a:t>livello</a:t>
            </a:r>
            <a:r>
              <a:rPr lang="en-GB" dirty="0">
                <a:latin typeface="Cambria" charset="0"/>
                <a:ea typeface="ＭＳ Ｐゴシック" charset="0"/>
                <a:cs typeface="ＭＳ Ｐゴシック" charset="0"/>
              </a:rPr>
              <a:t> </a:t>
            </a:r>
            <a:r>
              <a:rPr lang="en-GB" dirty="0" err="1">
                <a:latin typeface="Cambria" charset="0"/>
                <a:ea typeface="ＭＳ Ｐゴシック" charset="0"/>
                <a:cs typeface="ＭＳ Ｐゴシック" charset="0"/>
              </a:rPr>
              <a:t>sintattico</a:t>
            </a:r>
            <a:r>
              <a:rPr lang="en-GB" dirty="0">
                <a:latin typeface="Cambria" charset="0"/>
                <a:ea typeface="ＭＳ Ｐゴシック" charset="0"/>
                <a:cs typeface="ＭＳ Ｐゴシック" charset="0"/>
              </a:rPr>
              <a:t>, </a:t>
            </a:r>
            <a:r>
              <a:rPr lang="en-GB" dirty="0" err="1">
                <a:latin typeface="Cambria" charset="0"/>
                <a:ea typeface="ＭＳ Ｐゴシック" charset="0"/>
                <a:cs typeface="ＭＳ Ｐゴシック" charset="0"/>
              </a:rPr>
              <a:t>riformulazione</a:t>
            </a:r>
            <a:endParaRPr lang="fr-FR" dirty="0">
              <a:latin typeface="Cambria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fr-FR" dirty="0">
                <a:latin typeface="Cambria" charset="0"/>
                <a:ea typeface="ＭＳ Ｐゴシック" charset="0"/>
                <a:cs typeface="ＭＳ Ｐゴシック" charset="0"/>
              </a:rPr>
              <a:t>décalage</a:t>
            </a:r>
          </a:p>
          <a:p>
            <a:pPr eaLnBrk="1" hangingPunct="1">
              <a:lnSpc>
                <a:spcPct val="90000"/>
              </a:lnSpc>
            </a:pPr>
            <a:r>
              <a:rPr lang="fr-FR" dirty="0" err="1">
                <a:latin typeface="Cambria" charset="0"/>
                <a:ea typeface="ＭＳ Ｐゴシック" charset="0"/>
                <a:cs typeface="ＭＳ Ｐゴシック" charset="0"/>
              </a:rPr>
              <a:t>omissioni</a:t>
            </a:r>
            <a:endParaRPr lang="en-GB" dirty="0">
              <a:latin typeface="Cambria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GB" dirty="0" err="1">
                <a:latin typeface="Cambria" charset="0"/>
                <a:ea typeface="ＭＳ Ｐゴシック" charset="0"/>
                <a:cs typeface="ＭＳ Ｐゴシック" charset="0"/>
              </a:rPr>
              <a:t>aggiunte</a:t>
            </a:r>
            <a:endParaRPr lang="en-GB" dirty="0">
              <a:latin typeface="Cambria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05380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ttangolo 3"/>
          <p:cNvSpPr>
            <a:spLocks noChangeArrowheads="1"/>
          </p:cNvSpPr>
          <p:nvPr/>
        </p:nvSpPr>
        <p:spPr bwMode="auto">
          <a:xfrm rot="10800000" flipV="1">
            <a:off x="381000" y="3887788"/>
            <a:ext cx="8382000" cy="97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ct val="90000"/>
              </a:lnSpc>
            </a:pPr>
            <a:r>
              <a:rPr lang="en-GB" sz="3200">
                <a:latin typeface="Cambria" charset="0"/>
              </a:rPr>
              <a:t>segnalano un comportamento strategico</a:t>
            </a:r>
          </a:p>
          <a:p>
            <a:pPr eaLnBrk="1" hangingPunct="1">
              <a:lnSpc>
                <a:spcPct val="90000"/>
              </a:lnSpc>
            </a:pPr>
            <a:endParaRPr lang="en-GB" sz="3200">
              <a:latin typeface="Cambria" charset="0"/>
            </a:endParaRPr>
          </a:p>
        </p:txBody>
      </p:sp>
      <p:sp>
        <p:nvSpPr>
          <p:cNvPr id="9219" name="CasellaDiTesto 5"/>
          <p:cNvSpPr txBox="1">
            <a:spLocks noChangeArrowheads="1"/>
          </p:cNvSpPr>
          <p:nvPr/>
        </p:nvSpPr>
        <p:spPr bwMode="auto">
          <a:xfrm>
            <a:off x="1187450" y="1420812"/>
            <a:ext cx="6121400" cy="187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en-GB" dirty="0" err="1">
                <a:latin typeface="Cambria" charset="0"/>
              </a:rPr>
              <a:t>parafrasi</a:t>
            </a:r>
            <a:r>
              <a:rPr lang="en-GB" dirty="0">
                <a:latin typeface="Cambria" charset="0"/>
              </a:rPr>
              <a:t>, </a:t>
            </a:r>
            <a:r>
              <a:rPr lang="en-GB" dirty="0" err="1">
                <a:latin typeface="Cambria" charset="0"/>
              </a:rPr>
              <a:t>generalizzazione</a:t>
            </a:r>
            <a:endParaRPr lang="en-GB" dirty="0">
              <a:latin typeface="Cambria" charset="0"/>
            </a:endParaRPr>
          </a:p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en-GB" dirty="0" err="1">
                <a:latin typeface="Cambria" charset="0"/>
              </a:rPr>
              <a:t>prosodia</a:t>
            </a:r>
            <a:r>
              <a:rPr lang="en-GB" dirty="0">
                <a:latin typeface="Cambria" charset="0"/>
              </a:rPr>
              <a:t>, </a:t>
            </a:r>
            <a:r>
              <a:rPr lang="en-GB" dirty="0" err="1">
                <a:latin typeface="Cambria" charset="0"/>
              </a:rPr>
              <a:t>intonazione</a:t>
            </a:r>
            <a:endParaRPr lang="en-GB" dirty="0">
              <a:latin typeface="Cambria" charset="0"/>
            </a:endParaRPr>
          </a:p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en-GB" dirty="0" err="1">
                <a:latin typeface="Cambria" charset="0"/>
              </a:rPr>
              <a:t>accentuazione</a:t>
            </a:r>
            <a:r>
              <a:rPr lang="en-GB" dirty="0">
                <a:latin typeface="Cambria" charset="0"/>
              </a:rPr>
              <a:t> di </a:t>
            </a:r>
            <a:r>
              <a:rPr lang="en-GB" dirty="0" err="1">
                <a:latin typeface="Cambria" charset="0"/>
              </a:rPr>
              <a:t>singole</a:t>
            </a:r>
            <a:r>
              <a:rPr lang="en-GB" dirty="0">
                <a:latin typeface="Cambria" charset="0"/>
              </a:rPr>
              <a:t> parole </a:t>
            </a:r>
          </a:p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en-GB" dirty="0">
                <a:latin typeface="Cambria" charset="0"/>
              </a:rPr>
              <a:t>pause</a:t>
            </a:r>
            <a:endParaRPr lang="it-IT" dirty="0">
              <a:latin typeface="Cambri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84825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ttangolo 1"/>
          <p:cNvSpPr>
            <a:spLocks noChangeArrowheads="1"/>
          </p:cNvSpPr>
          <p:nvPr/>
        </p:nvSpPr>
        <p:spPr bwMode="auto">
          <a:xfrm>
            <a:off x="468313" y="1157329"/>
            <a:ext cx="8207375" cy="48320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it-IT" sz="2800" dirty="0">
                <a:latin typeface="Cambria" charset="0"/>
              </a:rPr>
              <a:t> </a:t>
            </a:r>
          </a:p>
          <a:p>
            <a:pPr eaLnBrk="1" hangingPunct="1"/>
            <a:r>
              <a:rPr lang="it-IT" sz="2800" dirty="0">
                <a:latin typeface="Cambria" charset="0"/>
              </a:rPr>
              <a:t>Negli anni 1970 la fase della comprensione era considerate la fase più importante del processo di IS </a:t>
            </a:r>
          </a:p>
          <a:p>
            <a:pPr eaLnBrk="1" hangingPunct="1"/>
            <a:r>
              <a:rPr lang="it-IT" sz="2800" dirty="0">
                <a:latin typeface="Cambria" charset="0"/>
              </a:rPr>
              <a:t>L</a:t>
            </a:r>
            <a:r>
              <a:rPr lang="ja-JP" altLang="it-IT" sz="2800" dirty="0">
                <a:latin typeface="Cambria" charset="0"/>
              </a:rPr>
              <a:t>’</a:t>
            </a:r>
            <a:r>
              <a:rPr lang="it-IT" sz="2800" dirty="0">
                <a:latin typeface="Cambria" charset="0"/>
              </a:rPr>
              <a:t>anticipazione era considerata una strategia fondamentale per predire lo sviluppo del  discorso di partenza </a:t>
            </a:r>
          </a:p>
          <a:p>
            <a:pPr eaLnBrk="1" hangingPunct="1"/>
            <a:endParaRPr lang="it-IT" sz="2800" dirty="0">
              <a:latin typeface="Cambria" charset="0"/>
            </a:endParaRPr>
          </a:p>
          <a:p>
            <a:pPr eaLnBrk="1" hangingPunct="1"/>
            <a:r>
              <a:rPr lang="it-IT" sz="2800" dirty="0">
                <a:latin typeface="Cambria" charset="0"/>
              </a:rPr>
              <a:t>Numerosi autori (</a:t>
            </a:r>
            <a:r>
              <a:rPr lang="it-IT" sz="2800" dirty="0" err="1">
                <a:latin typeface="Cambria" charset="0"/>
              </a:rPr>
              <a:t>Kirchhoff</a:t>
            </a:r>
            <a:r>
              <a:rPr lang="it-IT" sz="2800" dirty="0">
                <a:latin typeface="Cambria" charset="0"/>
              </a:rPr>
              <a:t> 1976; </a:t>
            </a:r>
            <a:r>
              <a:rPr lang="it-IT" sz="2800" dirty="0" err="1">
                <a:latin typeface="Cambria" charset="0"/>
              </a:rPr>
              <a:t>Chernov</a:t>
            </a:r>
            <a:r>
              <a:rPr lang="it-IT" sz="2800" dirty="0">
                <a:latin typeface="Cambria" charset="0"/>
              </a:rPr>
              <a:t> 1978; </a:t>
            </a:r>
            <a:r>
              <a:rPr lang="it-IT" sz="2800" dirty="0" err="1">
                <a:latin typeface="Cambria" charset="0"/>
              </a:rPr>
              <a:t>Lederer</a:t>
            </a:r>
            <a:r>
              <a:rPr lang="it-IT" sz="2800" dirty="0">
                <a:latin typeface="Cambria" charset="0"/>
              </a:rPr>
              <a:t> 1978, 1981; Moser 1978; </a:t>
            </a:r>
            <a:r>
              <a:rPr lang="it-IT" sz="2800" dirty="0" err="1">
                <a:latin typeface="Cambria" charset="0"/>
              </a:rPr>
              <a:t>Wilss</a:t>
            </a:r>
            <a:r>
              <a:rPr lang="it-IT" sz="2800" dirty="0">
                <a:latin typeface="Cambria" charset="0"/>
              </a:rPr>
              <a:t> 1978) hanno sottolineato l</a:t>
            </a:r>
            <a:r>
              <a:rPr lang="ja-JP" altLang="it-IT" sz="2800" dirty="0">
                <a:latin typeface="Cambria" charset="0"/>
              </a:rPr>
              <a:t>’</a:t>
            </a:r>
            <a:r>
              <a:rPr lang="it-IT" sz="2800" dirty="0">
                <a:latin typeface="Cambria" charset="0"/>
              </a:rPr>
              <a:t>importanza </a:t>
            </a:r>
            <a:r>
              <a:rPr lang="it-IT" sz="2800" dirty="0" err="1">
                <a:latin typeface="Cambria" charset="0"/>
              </a:rPr>
              <a:t>dell</a:t>
            </a:r>
            <a:r>
              <a:rPr lang="ja-JP" altLang="it-IT" sz="2800" dirty="0">
                <a:latin typeface="Cambria" charset="0"/>
              </a:rPr>
              <a:t>’</a:t>
            </a:r>
            <a:r>
              <a:rPr lang="it-IT" sz="2800" dirty="0">
                <a:latin typeface="Cambria" charset="0"/>
              </a:rPr>
              <a:t>anticipazione per realizzare efficacemente l’IS</a:t>
            </a:r>
          </a:p>
        </p:txBody>
      </p:sp>
    </p:spTree>
    <p:extLst>
      <p:ext uri="{BB962C8B-B14F-4D97-AF65-F5344CB8AC3E}">
        <p14:creationId xmlns:p14="http://schemas.microsoft.com/office/powerpoint/2010/main" val="5308215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ttangolo 1"/>
          <p:cNvSpPr>
            <a:spLocks noChangeArrowheads="1"/>
          </p:cNvSpPr>
          <p:nvPr/>
        </p:nvSpPr>
        <p:spPr bwMode="auto">
          <a:xfrm>
            <a:off x="1267691" y="857726"/>
            <a:ext cx="7221187" cy="5016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it-IT" sz="3200" dirty="0" err="1">
                <a:latin typeface="Cambria" charset="0"/>
                <a:ea typeface="MS Mincho" charset="0"/>
                <a:cs typeface="Times New Roman" charset="0"/>
              </a:rPr>
              <a:t>Hella</a:t>
            </a:r>
            <a:r>
              <a:rPr lang="it-IT" sz="3200" dirty="0">
                <a:latin typeface="Cambria" charset="0"/>
                <a:ea typeface="MS Mincho" charset="0"/>
                <a:cs typeface="Times New Roman" charset="0"/>
              </a:rPr>
              <a:t> </a:t>
            </a:r>
            <a:r>
              <a:rPr lang="it-IT" sz="3200" dirty="0" err="1">
                <a:latin typeface="Cambria" charset="0"/>
                <a:ea typeface="MS Mincho" charset="0"/>
                <a:cs typeface="Times New Roman" charset="0"/>
              </a:rPr>
              <a:t>Kirchhoff</a:t>
            </a:r>
            <a:r>
              <a:rPr lang="it-IT" sz="3200" dirty="0">
                <a:latin typeface="Cambria" charset="0"/>
                <a:ea typeface="MS Mincho" charset="0"/>
                <a:cs typeface="Times New Roman" charset="0"/>
              </a:rPr>
              <a:t>  impiegò il concetto di strategie in generale, non solo per l’anticipazione o le strategie di comprensione</a:t>
            </a:r>
          </a:p>
          <a:p>
            <a:pPr eaLnBrk="1" hangingPunct="1"/>
            <a:endParaRPr lang="it-IT" sz="3200" dirty="0">
              <a:latin typeface="Cambria" charset="0"/>
              <a:ea typeface="MS Mincho" charset="0"/>
              <a:cs typeface="Times New Roman" charset="0"/>
            </a:endParaRPr>
          </a:p>
          <a:p>
            <a:pPr eaLnBrk="1" hangingPunct="1"/>
            <a:r>
              <a:rPr lang="it-IT" sz="3200" dirty="0">
                <a:latin typeface="Cambria" charset="0"/>
                <a:ea typeface="MS Mincho" charset="0"/>
                <a:cs typeface="Times New Roman" charset="0"/>
              </a:rPr>
              <a:t>Divide le strategie in strategie di comprensione e strategie per superare i limiti imposti dalla situazione SI (velocità, differenze morfosintattiche etc.)</a:t>
            </a:r>
          </a:p>
        </p:txBody>
      </p:sp>
    </p:spTree>
    <p:extLst>
      <p:ext uri="{BB962C8B-B14F-4D97-AF65-F5344CB8AC3E}">
        <p14:creationId xmlns:p14="http://schemas.microsoft.com/office/powerpoint/2010/main" val="193174949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b="1" dirty="0">
                <a:ea typeface="ＭＳ Ｐゴシック" pitchFamily="-65" charset="-128"/>
                <a:cs typeface="ＭＳ Ｐゴシック" pitchFamily="-65" charset="-128"/>
              </a:rPr>
              <a:t>Kirchhoff</a:t>
            </a:r>
            <a:r>
              <a:rPr lang="de-DE" dirty="0">
                <a:ea typeface="ＭＳ Ｐゴシック" pitchFamily="-65" charset="-128"/>
                <a:cs typeface="ＭＳ Ｐゴシック" pitchFamily="-65" charset="-128"/>
              </a:rPr>
              <a:t> (1976) </a:t>
            </a:r>
            <a:endParaRPr lang="it-IT" dirty="0"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de-DE" dirty="0">
                <a:ea typeface="ＭＳ Ｐゴシック" pitchFamily="-65" charset="-128"/>
                <a:cs typeface="ＭＳ Ｐゴシック" pitchFamily="-65" charset="-128"/>
              </a:rPr>
              <a:t>Strategie di </a:t>
            </a:r>
            <a:r>
              <a:rPr lang="de-DE" dirty="0" err="1">
                <a:ea typeface="ＭＳ Ｐゴシック" pitchFamily="-65" charset="-128"/>
                <a:cs typeface="ＭＳ Ｐゴシック" pitchFamily="-65" charset="-128"/>
              </a:rPr>
              <a:t>comprensione</a:t>
            </a:r>
            <a:r>
              <a:rPr lang="de-DE" dirty="0">
                <a:ea typeface="ＭＳ Ｐゴシック" pitchFamily="-65" charset="-128"/>
                <a:cs typeface="ＭＳ Ｐゴシック" pitchFamily="-65" charset="-128"/>
              </a:rPr>
              <a:t>  </a:t>
            </a:r>
            <a:endParaRPr lang="en-GB" dirty="0">
              <a:ea typeface="ＭＳ Ｐゴシック" pitchFamily="-65" charset="-128"/>
              <a:cs typeface="ＭＳ Ｐゴシック" pitchFamily="-65" charset="-128"/>
            </a:endParaRPr>
          </a:p>
          <a:p>
            <a:pPr eaLnBrk="1" hangingPunct="1"/>
            <a:r>
              <a:rPr lang="en-GB" dirty="0" err="1">
                <a:ea typeface="ＭＳ Ｐゴシック" pitchFamily="-65" charset="-128"/>
                <a:cs typeface="ＭＳ Ｐゴシック" pitchFamily="-65" charset="-128"/>
              </a:rPr>
              <a:t>anticipazione</a:t>
            </a:r>
            <a:r>
              <a:rPr lang="en-GB" dirty="0">
                <a:ea typeface="ＭＳ Ｐゴシック" pitchFamily="-65" charset="-128"/>
                <a:cs typeface="ＭＳ Ｐゴシック" pitchFamily="-65" charset="-128"/>
              </a:rPr>
              <a:t> (</a:t>
            </a:r>
            <a:r>
              <a:rPr lang="en-GB" dirty="0" err="1">
                <a:ea typeface="ＭＳ Ｐゴシック" pitchFamily="-65" charset="-128"/>
                <a:cs typeface="ＭＳ Ｐゴシック" pitchFamily="-65" charset="-128"/>
              </a:rPr>
              <a:t>determinata</a:t>
            </a:r>
            <a:r>
              <a:rPr lang="en-GB" dirty="0">
                <a:ea typeface="ＭＳ Ｐゴシック" pitchFamily="-65" charset="-128"/>
                <a:cs typeface="ＭＳ Ｐゴシック" pitchFamily="-65" charset="-128"/>
              </a:rPr>
              <a:t> </a:t>
            </a:r>
            <a:r>
              <a:rPr lang="en-GB" dirty="0" err="1">
                <a:ea typeface="ＭＳ Ｐゴシック" pitchFamily="-65" charset="-128"/>
                <a:cs typeface="ＭＳ Ｐゴシック" pitchFamily="-65" charset="-128"/>
              </a:rPr>
              <a:t>dalla</a:t>
            </a:r>
            <a:r>
              <a:rPr lang="en-GB" dirty="0">
                <a:ea typeface="ＭＳ Ｐゴシック" pitchFamily="-65" charset="-128"/>
                <a:cs typeface="ＭＳ Ｐゴシック" pitchFamily="-65" charset="-128"/>
              </a:rPr>
              <a:t> </a:t>
            </a:r>
            <a:r>
              <a:rPr lang="en-GB" dirty="0" err="1">
                <a:ea typeface="ＭＳ Ｐゴシック" pitchFamily="-65" charset="-128"/>
                <a:cs typeface="ＭＳ Ｐゴシック" pitchFamily="-65" charset="-128"/>
              </a:rPr>
              <a:t>competenza</a:t>
            </a:r>
            <a:r>
              <a:rPr lang="en-GB" dirty="0">
                <a:ea typeface="ＭＳ Ｐゴシック" pitchFamily="-65" charset="-128"/>
                <a:cs typeface="ＭＳ Ｐゴシック" pitchFamily="-65" charset="-128"/>
              </a:rPr>
              <a:t> lingua, </a:t>
            </a:r>
            <a:r>
              <a:rPr lang="en-GB" dirty="0" err="1">
                <a:ea typeface="ＭＳ Ｐゴシック" pitchFamily="-65" charset="-128"/>
                <a:cs typeface="ＭＳ Ｐゴシック" pitchFamily="-65" charset="-128"/>
              </a:rPr>
              <a:t>cotesto</a:t>
            </a:r>
            <a:r>
              <a:rPr lang="en-GB" dirty="0">
                <a:ea typeface="ＭＳ Ｐゴシック" pitchFamily="-65" charset="-128"/>
                <a:cs typeface="ＭＳ Ｐゴシック" pitchFamily="-65" charset="-128"/>
              </a:rPr>
              <a:t>, background)</a:t>
            </a:r>
            <a:endParaRPr lang="fr-FR" dirty="0">
              <a:ea typeface="ＭＳ Ｐゴシック" pitchFamily="-65" charset="-128"/>
              <a:cs typeface="ＭＳ Ｐゴシック" pitchFamily="-65" charset="-128"/>
            </a:endParaRPr>
          </a:p>
          <a:p>
            <a:pPr eaLnBrk="1" hangingPunct="1"/>
            <a:r>
              <a:rPr lang="fr-FR" dirty="0" err="1">
                <a:ea typeface="ＭＳ Ｐゴシック" pitchFamily="-65" charset="-128"/>
                <a:cs typeface="ＭＳ Ｐゴシック" pitchFamily="-65" charset="-128"/>
              </a:rPr>
              <a:t>segmentazione</a:t>
            </a:r>
            <a:r>
              <a:rPr lang="fr-FR" dirty="0">
                <a:ea typeface="ＭＳ Ｐゴシック" pitchFamily="-65" charset="-128"/>
                <a:cs typeface="ＭＳ Ｐゴシック" pitchFamily="-65" charset="-128"/>
              </a:rPr>
              <a:t> DO </a:t>
            </a:r>
          </a:p>
          <a:p>
            <a:pPr eaLnBrk="1" hangingPunct="1"/>
            <a:r>
              <a:rPr lang="fr-FR" dirty="0" err="1">
                <a:ea typeface="ＭＳ Ｐゴシック" pitchFamily="-65" charset="-128"/>
                <a:cs typeface="ＭＳ Ｐゴシック" pitchFamily="-65" charset="-128"/>
              </a:rPr>
              <a:t>ritmo</a:t>
            </a:r>
            <a:r>
              <a:rPr lang="fr-FR" dirty="0">
                <a:ea typeface="ＭＳ Ｐゴシック" pitchFamily="-65" charset="-128"/>
                <a:cs typeface="ＭＳ Ｐゴシック" pitchFamily="-65" charset="-128"/>
              </a:rPr>
              <a:t> di output </a:t>
            </a:r>
            <a:r>
              <a:rPr lang="fr-FR" dirty="0" err="1">
                <a:ea typeface="ＭＳ Ｐゴシック" pitchFamily="-65" charset="-128"/>
                <a:cs typeface="ＭＳ Ｐゴシック" pitchFamily="-65" charset="-128"/>
              </a:rPr>
              <a:t>costante</a:t>
            </a:r>
            <a:endParaRPr lang="fr-FR" dirty="0">
              <a:ea typeface="ＭＳ Ｐゴシック" pitchFamily="-65" charset="-128"/>
              <a:cs typeface="ＭＳ Ｐゴシック" pitchFamily="-65" charset="-128"/>
            </a:endParaRPr>
          </a:p>
          <a:p>
            <a:pPr eaLnBrk="1" hangingPunct="1"/>
            <a:r>
              <a:rPr lang="fr-FR" dirty="0">
                <a:ea typeface="ＭＳ Ｐゴシック" pitchFamily="-65" charset="-128"/>
                <a:cs typeface="ＭＳ Ｐゴシック" pitchFamily="-65" charset="-128"/>
              </a:rPr>
              <a:t>décalage </a:t>
            </a:r>
            <a:endParaRPr lang="it-IT" dirty="0">
              <a:ea typeface="ＭＳ Ｐゴシック" pitchFamily="-65" charset="-128"/>
              <a:cs typeface="ＭＳ Ｐゴシック" pitchFamily="-65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5600392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5"/>
          <p:cNvSpPr>
            <a:spLocks noChangeArrowheads="1"/>
          </p:cNvSpPr>
          <p:nvPr/>
        </p:nvSpPr>
        <p:spPr bwMode="auto">
          <a:xfrm>
            <a:off x="395288" y="1006475"/>
            <a:ext cx="8340725" cy="483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eaLnBrk="1" hangingPunct="1"/>
            <a:r>
              <a:rPr lang="en-GB" sz="2800" dirty="0" err="1">
                <a:latin typeface="Cambria" charset="0"/>
              </a:rPr>
              <a:t>Strategie</a:t>
            </a:r>
            <a:r>
              <a:rPr lang="en-GB" sz="2800" dirty="0">
                <a:latin typeface="Cambria" charset="0"/>
              </a:rPr>
              <a:t> per </a:t>
            </a:r>
            <a:r>
              <a:rPr lang="en-GB" sz="2800" dirty="0" err="1">
                <a:latin typeface="Cambria" charset="0"/>
              </a:rPr>
              <a:t>superare</a:t>
            </a:r>
            <a:r>
              <a:rPr lang="en-GB" sz="2800" dirty="0">
                <a:latin typeface="Cambria" charset="0"/>
              </a:rPr>
              <a:t> </a:t>
            </a:r>
            <a:r>
              <a:rPr lang="en-GB" sz="2800" dirty="0" err="1">
                <a:latin typeface="Cambria" charset="0"/>
              </a:rPr>
              <a:t>i</a:t>
            </a:r>
            <a:r>
              <a:rPr lang="en-GB" sz="2800" dirty="0">
                <a:latin typeface="Cambria" charset="0"/>
              </a:rPr>
              <a:t> </a:t>
            </a:r>
            <a:r>
              <a:rPr lang="en-GB" sz="2800" dirty="0" err="1">
                <a:latin typeface="Cambria" charset="0"/>
              </a:rPr>
              <a:t>limiti</a:t>
            </a:r>
            <a:r>
              <a:rPr lang="en-GB" sz="2800" dirty="0">
                <a:latin typeface="Cambria" charset="0"/>
              </a:rPr>
              <a:t> </a:t>
            </a:r>
            <a:r>
              <a:rPr lang="en-GB" sz="2800" dirty="0" err="1">
                <a:latin typeface="Cambria" charset="0"/>
              </a:rPr>
              <a:t>imposti</a:t>
            </a:r>
            <a:r>
              <a:rPr lang="en-GB" sz="2800" dirty="0">
                <a:latin typeface="Cambria" charset="0"/>
              </a:rPr>
              <a:t> </a:t>
            </a:r>
            <a:r>
              <a:rPr lang="en-GB" sz="2800" dirty="0" err="1">
                <a:latin typeface="Cambria" charset="0"/>
              </a:rPr>
              <a:t>dalla</a:t>
            </a:r>
            <a:r>
              <a:rPr lang="en-GB" sz="2800" dirty="0">
                <a:latin typeface="Cambria" charset="0"/>
              </a:rPr>
              <a:t> </a:t>
            </a:r>
            <a:r>
              <a:rPr lang="en-GB" sz="2800" dirty="0" err="1">
                <a:latin typeface="Cambria" charset="0"/>
              </a:rPr>
              <a:t>situazione</a:t>
            </a:r>
            <a:r>
              <a:rPr lang="en-GB" sz="2800" dirty="0">
                <a:latin typeface="Cambria" charset="0"/>
              </a:rPr>
              <a:t> (</a:t>
            </a:r>
            <a:r>
              <a:rPr lang="en-GB" sz="2800" dirty="0" err="1">
                <a:latin typeface="Cambria" charset="0"/>
              </a:rPr>
              <a:t>velocità</a:t>
            </a:r>
            <a:r>
              <a:rPr lang="en-GB" sz="2800" dirty="0">
                <a:latin typeface="Cambria" charset="0"/>
              </a:rPr>
              <a:t>, </a:t>
            </a:r>
            <a:r>
              <a:rPr lang="en-GB" sz="2800" dirty="0" err="1">
                <a:latin typeface="Cambria" charset="0"/>
              </a:rPr>
              <a:t>differenze</a:t>
            </a:r>
            <a:r>
              <a:rPr lang="en-GB" sz="2800" dirty="0">
                <a:latin typeface="Cambria" charset="0"/>
              </a:rPr>
              <a:t> </a:t>
            </a:r>
            <a:r>
              <a:rPr lang="en-GB" sz="2800" dirty="0" err="1">
                <a:latin typeface="Cambria" charset="0"/>
              </a:rPr>
              <a:t>morfosintattiche</a:t>
            </a:r>
            <a:r>
              <a:rPr lang="en-GB" sz="2800" dirty="0">
                <a:latin typeface="Cambria" charset="0"/>
              </a:rPr>
              <a:t>)</a:t>
            </a:r>
          </a:p>
          <a:p>
            <a:pPr eaLnBrk="1" hangingPunct="1"/>
            <a:endParaRPr lang="it-IT" sz="2800" dirty="0">
              <a:latin typeface="Cambria" charset="0"/>
            </a:endParaRPr>
          </a:p>
          <a:p>
            <a:pPr eaLnBrk="1" hangingPunct="1">
              <a:buFontTx/>
              <a:buChar char="•"/>
            </a:pPr>
            <a:r>
              <a:rPr lang="en-GB" sz="2800" dirty="0" err="1">
                <a:latin typeface="Cambria" charset="0"/>
              </a:rPr>
              <a:t>Elaborazione</a:t>
            </a:r>
            <a:r>
              <a:rPr lang="en-GB" sz="2800" dirty="0">
                <a:latin typeface="Cambria" charset="0"/>
              </a:rPr>
              <a:t> </a:t>
            </a:r>
            <a:r>
              <a:rPr lang="en-GB" sz="2800" dirty="0" err="1">
                <a:latin typeface="Cambria" charset="0"/>
              </a:rPr>
              <a:t>successiva</a:t>
            </a:r>
            <a:r>
              <a:rPr lang="en-GB" sz="2800" dirty="0">
                <a:latin typeface="Cambria" charset="0"/>
              </a:rPr>
              <a:t> di </a:t>
            </a:r>
            <a:r>
              <a:rPr lang="en-GB" sz="2800" dirty="0" err="1">
                <a:latin typeface="Cambria" charset="0"/>
              </a:rPr>
              <a:t>elementi</a:t>
            </a:r>
            <a:r>
              <a:rPr lang="en-GB" sz="2800" dirty="0">
                <a:latin typeface="Cambria" charset="0"/>
              </a:rPr>
              <a:t> </a:t>
            </a:r>
            <a:r>
              <a:rPr lang="en-GB" sz="2800" dirty="0" err="1">
                <a:latin typeface="Cambria" charset="0"/>
              </a:rPr>
              <a:t>indipendenti</a:t>
            </a:r>
            <a:r>
              <a:rPr lang="en-GB" sz="2800" dirty="0">
                <a:latin typeface="Cambria" charset="0"/>
              </a:rPr>
              <a:t> </a:t>
            </a:r>
          </a:p>
          <a:p>
            <a:pPr eaLnBrk="1" hangingPunct="1">
              <a:buFontTx/>
              <a:buChar char="•"/>
            </a:pPr>
            <a:r>
              <a:rPr lang="en-GB" sz="2800" dirty="0" err="1">
                <a:latin typeface="Cambria" charset="0"/>
              </a:rPr>
              <a:t>Strategia</a:t>
            </a:r>
            <a:r>
              <a:rPr lang="en-GB" sz="2800" dirty="0">
                <a:latin typeface="Cambria" charset="0"/>
              </a:rPr>
              <a:t> </a:t>
            </a:r>
            <a:r>
              <a:rPr lang="en-GB" sz="2800" dirty="0" err="1">
                <a:latin typeface="Cambria" charset="0"/>
              </a:rPr>
              <a:t>aperta</a:t>
            </a:r>
            <a:r>
              <a:rPr lang="en-GB" sz="2800" dirty="0">
                <a:latin typeface="Cambria" charset="0"/>
              </a:rPr>
              <a:t> (</a:t>
            </a:r>
            <a:r>
              <a:rPr lang="en-GB" sz="2800" dirty="0" err="1">
                <a:latin typeface="Cambria" charset="0"/>
              </a:rPr>
              <a:t>soluzioni</a:t>
            </a:r>
            <a:r>
              <a:rPr lang="en-GB" sz="2800" dirty="0">
                <a:latin typeface="Cambria" charset="0"/>
              </a:rPr>
              <a:t> </a:t>
            </a:r>
            <a:r>
              <a:rPr lang="en-GB" sz="2800" dirty="0" err="1">
                <a:latin typeface="Cambria" charset="0"/>
              </a:rPr>
              <a:t>morfosintattiche</a:t>
            </a:r>
            <a:r>
              <a:rPr lang="en-GB" sz="2800" dirty="0">
                <a:latin typeface="Cambria" charset="0"/>
              </a:rPr>
              <a:t> </a:t>
            </a:r>
            <a:r>
              <a:rPr lang="en-GB" sz="2800" dirty="0" err="1">
                <a:latin typeface="Cambria" charset="0"/>
              </a:rPr>
              <a:t>che</a:t>
            </a:r>
            <a:r>
              <a:rPr lang="en-GB" sz="2800" dirty="0">
                <a:latin typeface="Cambria" charset="0"/>
              </a:rPr>
              <a:t> </a:t>
            </a:r>
            <a:r>
              <a:rPr lang="en-GB" sz="2800" dirty="0" err="1">
                <a:latin typeface="Cambria" charset="0"/>
              </a:rPr>
              <a:t>permettono</a:t>
            </a:r>
            <a:r>
              <a:rPr lang="en-GB" sz="2800" dirty="0">
                <a:latin typeface="Cambria" charset="0"/>
              </a:rPr>
              <a:t> </a:t>
            </a:r>
            <a:r>
              <a:rPr lang="en-GB" sz="2800" dirty="0" err="1">
                <a:latin typeface="Cambria" charset="0"/>
              </a:rPr>
              <a:t>più</a:t>
            </a:r>
            <a:r>
              <a:rPr lang="en-GB" sz="2800" dirty="0">
                <a:latin typeface="Cambria" charset="0"/>
              </a:rPr>
              <a:t> </a:t>
            </a:r>
            <a:r>
              <a:rPr lang="en-GB" sz="2800" dirty="0" err="1">
                <a:latin typeface="Cambria" charset="0"/>
              </a:rPr>
              <a:t>opzioni</a:t>
            </a:r>
            <a:r>
              <a:rPr lang="en-GB" sz="2800" dirty="0">
                <a:latin typeface="Cambria" charset="0"/>
              </a:rPr>
              <a:t> di </a:t>
            </a:r>
            <a:r>
              <a:rPr lang="en-GB" sz="2800" dirty="0" err="1">
                <a:latin typeface="Cambria" charset="0"/>
              </a:rPr>
              <a:t>riformulazione</a:t>
            </a:r>
            <a:r>
              <a:rPr lang="en-GB" sz="2800" dirty="0">
                <a:latin typeface="Cambria" charset="0"/>
              </a:rPr>
              <a:t>)</a:t>
            </a:r>
          </a:p>
          <a:p>
            <a:pPr eaLnBrk="1" hangingPunct="1"/>
            <a:r>
              <a:rPr lang="en-GB" sz="2800" dirty="0">
                <a:latin typeface="Cambria" charset="0"/>
              </a:rPr>
              <a:t> </a:t>
            </a:r>
          </a:p>
          <a:p>
            <a:pPr eaLnBrk="1" hangingPunct="1">
              <a:buFontTx/>
              <a:buChar char="•"/>
            </a:pPr>
            <a:r>
              <a:rPr lang="en-GB" sz="2800" dirty="0" err="1">
                <a:latin typeface="Cambria" charset="0"/>
              </a:rPr>
              <a:t>Segmenti</a:t>
            </a:r>
            <a:r>
              <a:rPr lang="en-GB" sz="2800" dirty="0">
                <a:latin typeface="Cambria" charset="0"/>
              </a:rPr>
              <a:t> </a:t>
            </a:r>
            <a:r>
              <a:rPr lang="en-GB" sz="2800" dirty="0" err="1">
                <a:latin typeface="Cambria" charset="0"/>
              </a:rPr>
              <a:t>neutri</a:t>
            </a:r>
            <a:endParaRPr lang="en-GB" sz="2800" dirty="0">
              <a:latin typeface="Cambria" charset="0"/>
            </a:endParaRPr>
          </a:p>
          <a:p>
            <a:pPr eaLnBrk="1" hangingPunct="1">
              <a:buFontTx/>
              <a:buChar char="•"/>
            </a:pPr>
            <a:r>
              <a:rPr lang="en-GB" sz="2800" dirty="0" err="1">
                <a:latin typeface="Cambria" charset="0"/>
              </a:rPr>
              <a:t>Aggiunte</a:t>
            </a:r>
            <a:r>
              <a:rPr lang="en-GB" sz="2800" dirty="0">
                <a:latin typeface="Cambria" charset="0"/>
              </a:rPr>
              <a:t> (per </a:t>
            </a:r>
            <a:r>
              <a:rPr lang="en-GB" sz="2800" dirty="0" err="1">
                <a:latin typeface="Cambria" charset="0"/>
              </a:rPr>
              <a:t>evitare</a:t>
            </a:r>
            <a:r>
              <a:rPr lang="en-GB" sz="2800" dirty="0">
                <a:latin typeface="Cambria" charset="0"/>
              </a:rPr>
              <a:t> pause </a:t>
            </a:r>
            <a:r>
              <a:rPr lang="en-GB" sz="2800" dirty="0" err="1">
                <a:latin typeface="Cambria" charset="0"/>
              </a:rPr>
              <a:t>lunghe</a:t>
            </a:r>
            <a:r>
              <a:rPr lang="en-GB" sz="2800" dirty="0">
                <a:latin typeface="Cambria" charset="0"/>
              </a:rPr>
              <a:t>)</a:t>
            </a:r>
          </a:p>
          <a:p>
            <a:pPr eaLnBrk="1" hangingPunct="1">
              <a:buFontTx/>
              <a:buChar char="•"/>
            </a:pPr>
            <a:endParaRPr lang="en-GB" sz="2800" dirty="0">
              <a:latin typeface="Cambria" charset="0"/>
            </a:endParaRPr>
          </a:p>
          <a:p>
            <a:pPr eaLnBrk="1" hangingPunct="1">
              <a:buFontTx/>
              <a:buChar char="•"/>
            </a:pPr>
            <a:r>
              <a:rPr lang="en-GB" sz="2800" dirty="0" err="1">
                <a:latin typeface="Cambria" charset="0"/>
              </a:rPr>
              <a:t>Selezione</a:t>
            </a:r>
            <a:r>
              <a:rPr lang="en-GB" sz="2800" dirty="0">
                <a:latin typeface="Cambria" charset="0"/>
              </a:rPr>
              <a:t> </a:t>
            </a:r>
            <a:r>
              <a:rPr lang="en-GB" sz="2800" dirty="0" err="1">
                <a:latin typeface="Cambria" charset="0"/>
              </a:rPr>
              <a:t>delle</a:t>
            </a:r>
            <a:r>
              <a:rPr lang="en-GB" sz="2800" dirty="0">
                <a:latin typeface="Cambria" charset="0"/>
              </a:rPr>
              <a:t> </a:t>
            </a:r>
            <a:r>
              <a:rPr lang="en-GB" sz="2800" dirty="0" err="1">
                <a:latin typeface="Cambria" charset="0"/>
              </a:rPr>
              <a:t>informazioni</a:t>
            </a:r>
            <a:endParaRPr lang="en-GB" sz="2800" dirty="0">
              <a:latin typeface="Cambri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121791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altLang="x-none" sz="4000"/>
              <a:t>Kalina 1996, 1998</a:t>
            </a:r>
            <a:r>
              <a:rPr lang="en-GB" altLang="x-none" sz="4000"/>
              <a:t/>
            </a:r>
            <a:br>
              <a:rPr lang="en-GB" altLang="x-none" sz="4000"/>
            </a:br>
            <a:endParaRPr lang="it-IT" altLang="x-none" sz="4000"/>
          </a:p>
        </p:txBody>
      </p:sp>
      <p:sp>
        <p:nvSpPr>
          <p:cNvPr id="35845" name="Rectangle 5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r>
              <a:rPr lang="en-GB" altLang="x-none" sz="4000" dirty="0" err="1"/>
              <a:t>Strategie</a:t>
            </a:r>
            <a:r>
              <a:rPr lang="en-GB" altLang="x-none" sz="4000" dirty="0"/>
              <a:t> di </a:t>
            </a:r>
            <a:r>
              <a:rPr lang="en-GB" altLang="x-none" sz="4000" dirty="0" err="1"/>
              <a:t>preparazione</a:t>
            </a:r>
            <a:r>
              <a:rPr lang="en-GB" altLang="x-none" sz="4000" dirty="0"/>
              <a:t> </a:t>
            </a:r>
          </a:p>
          <a:p>
            <a:r>
              <a:rPr lang="en-GB" altLang="x-none" sz="4000" dirty="0"/>
              <a:t>per </a:t>
            </a:r>
            <a:r>
              <a:rPr lang="en-GB" altLang="x-none" sz="4000" dirty="0" err="1"/>
              <a:t>favorire</a:t>
            </a:r>
            <a:r>
              <a:rPr lang="en-GB" altLang="x-none" sz="4000" dirty="0"/>
              <a:t> </a:t>
            </a:r>
            <a:r>
              <a:rPr lang="en-GB" altLang="x-none" sz="4000" dirty="0" err="1"/>
              <a:t>inferenze</a:t>
            </a:r>
            <a:r>
              <a:rPr lang="en-GB" altLang="x-none" sz="4000" dirty="0"/>
              <a:t> e </a:t>
            </a:r>
            <a:r>
              <a:rPr lang="en-GB" altLang="x-none" sz="4000" dirty="0" err="1"/>
              <a:t>anticipazione</a:t>
            </a:r>
            <a:r>
              <a:rPr lang="en-GB" altLang="x-none" sz="4000" dirty="0"/>
              <a:t> </a:t>
            </a:r>
          </a:p>
          <a:p>
            <a:r>
              <a:rPr lang="en-GB" altLang="x-none" sz="4000" dirty="0" err="1"/>
              <a:t>segmentazione</a:t>
            </a:r>
            <a:r>
              <a:rPr lang="en-GB" altLang="x-none" sz="4000" dirty="0"/>
              <a:t>  del </a:t>
            </a:r>
            <a:r>
              <a:rPr lang="en-GB" altLang="x-none" sz="4000" dirty="0" err="1"/>
              <a:t>discorso</a:t>
            </a:r>
            <a:r>
              <a:rPr lang="en-GB" altLang="x-none" sz="4000" dirty="0"/>
              <a:t> </a:t>
            </a:r>
            <a:r>
              <a:rPr lang="en-GB" altLang="x-none" sz="4000" dirty="0" err="1"/>
              <a:t>originale</a:t>
            </a:r>
            <a:endParaRPr lang="en-GB" altLang="x-none" sz="4000" dirty="0"/>
          </a:p>
          <a:p>
            <a:pPr>
              <a:buFontTx/>
              <a:buNone/>
            </a:pPr>
            <a:r>
              <a:rPr lang="en-GB" altLang="x-none" sz="4000" dirty="0" err="1"/>
              <a:t>Kalina</a:t>
            </a:r>
            <a:r>
              <a:rPr lang="en-GB" altLang="x-none" sz="4000" dirty="0"/>
              <a:t> 1996: 130</a:t>
            </a:r>
            <a:r>
              <a:rPr lang="it-IT" altLang="x-non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1029309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ttangolo 1"/>
          <p:cNvSpPr>
            <a:spLocks noChangeArrowheads="1"/>
          </p:cNvSpPr>
          <p:nvPr/>
        </p:nvSpPr>
        <p:spPr bwMode="auto">
          <a:xfrm>
            <a:off x="900113" y="765175"/>
            <a:ext cx="7343775" cy="550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it-IT" sz="3200" dirty="0" err="1">
                <a:latin typeface="Cambria" charset="0"/>
                <a:ea typeface="MS Mincho" charset="0"/>
                <a:cs typeface="Times New Roman" charset="0"/>
              </a:rPr>
              <a:t>Gile</a:t>
            </a:r>
            <a:r>
              <a:rPr lang="it-IT" sz="3200" dirty="0">
                <a:latin typeface="Cambria" charset="0"/>
                <a:ea typeface="MS Mincho" charset="0"/>
                <a:cs typeface="Times New Roman" charset="0"/>
              </a:rPr>
              <a:t> (1995) non usa il termine strategie quando si riferisce a situazioni di difficoltà per l’interprete ma parla di  </a:t>
            </a:r>
            <a:r>
              <a:rPr lang="it-IT" sz="3200" b="1" dirty="0" err="1">
                <a:latin typeface="Cambria" charset="0"/>
                <a:ea typeface="MS Mincho" charset="0"/>
                <a:cs typeface="Times New Roman" charset="0"/>
              </a:rPr>
              <a:t>coping</a:t>
            </a:r>
            <a:r>
              <a:rPr lang="it-IT" sz="3200" b="1" dirty="0">
                <a:latin typeface="Cambria" charset="0"/>
                <a:ea typeface="MS Mincho" charset="0"/>
                <a:cs typeface="Times New Roman" charset="0"/>
              </a:rPr>
              <a:t> </a:t>
            </a:r>
            <a:r>
              <a:rPr lang="it-IT" sz="3200" b="1" dirty="0" err="1">
                <a:latin typeface="Cambria" charset="0"/>
                <a:ea typeface="MS Mincho" charset="0"/>
                <a:cs typeface="Times New Roman" charset="0"/>
              </a:rPr>
              <a:t>tactics</a:t>
            </a:r>
            <a:r>
              <a:rPr lang="it-IT" sz="3200" dirty="0">
                <a:latin typeface="Cambria" charset="0"/>
                <a:ea typeface="MS Mincho" charset="0"/>
                <a:cs typeface="Times New Roman" charset="0"/>
              </a:rPr>
              <a:t> </a:t>
            </a:r>
          </a:p>
          <a:p>
            <a:pPr eaLnBrk="1" hangingPunct="1"/>
            <a:endParaRPr lang="it-IT" sz="3200" dirty="0">
              <a:latin typeface="Cambria" charset="0"/>
              <a:ea typeface="MS Mincho" charset="0"/>
              <a:cs typeface="Times New Roman" charset="0"/>
            </a:endParaRPr>
          </a:p>
          <a:p>
            <a:pPr eaLnBrk="1" hangingPunct="1"/>
            <a:r>
              <a:rPr lang="it-IT" sz="3200" dirty="0">
                <a:latin typeface="Cambria" charset="0"/>
                <a:ea typeface="MS Mincho" charset="0"/>
                <a:cs typeface="Times New Roman" charset="0"/>
              </a:rPr>
              <a:t>tattiche per far fronte alla situazione, in particolare in presenza di un sovraccarico cognitivo</a:t>
            </a:r>
          </a:p>
          <a:p>
            <a:pPr eaLnBrk="1" hangingPunct="1"/>
            <a:r>
              <a:rPr lang="it-IT" sz="3200" dirty="0">
                <a:latin typeface="Cambria" charset="0"/>
                <a:ea typeface="MS Mincho" charset="0"/>
                <a:cs typeface="Times New Roman" charset="0"/>
              </a:rPr>
              <a:t>quando le conoscenze sono insufficienti/inadeguate per affrontare la situazione interpretativa </a:t>
            </a:r>
          </a:p>
        </p:txBody>
      </p:sp>
    </p:spTree>
    <p:extLst>
      <p:ext uri="{BB962C8B-B14F-4D97-AF65-F5344CB8AC3E}">
        <p14:creationId xmlns:p14="http://schemas.microsoft.com/office/powerpoint/2010/main" val="3320635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2800" dirty="0">
                <a:latin typeface="Cambria" charset="0"/>
                <a:ea typeface="ＭＳ Ｐゴシック" charset="0"/>
                <a:cs typeface="ＭＳ Ｐゴシック" charset="0"/>
              </a:rPr>
              <a:t>Le </a:t>
            </a:r>
            <a:r>
              <a:rPr lang="en-GB" sz="2800" dirty="0" err="1">
                <a:latin typeface="Cambria" charset="0"/>
                <a:ea typeface="ＭＳ Ｐゴシック" charset="0"/>
                <a:cs typeface="ＭＳ Ｐゴシック" charset="0"/>
              </a:rPr>
              <a:t>tattiche</a:t>
            </a:r>
            <a:r>
              <a:rPr lang="en-GB" sz="2800" dirty="0">
                <a:latin typeface="Cambria" charset="0"/>
                <a:ea typeface="ＭＳ Ｐゴシック" charset="0"/>
                <a:cs typeface="ＭＳ Ｐゴシック" charset="0"/>
              </a:rPr>
              <a:t> </a:t>
            </a:r>
            <a:r>
              <a:rPr lang="en-GB" sz="2800" dirty="0" err="1">
                <a:latin typeface="Cambria" charset="0"/>
                <a:ea typeface="ＭＳ Ｐゴシック" charset="0"/>
                <a:cs typeface="ＭＳ Ｐゴシック" charset="0"/>
              </a:rPr>
              <a:t>adottate</a:t>
            </a:r>
            <a:r>
              <a:rPr lang="en-GB" sz="2800" dirty="0">
                <a:latin typeface="Cambria" charset="0"/>
                <a:ea typeface="ＭＳ Ｐゴシック" charset="0"/>
                <a:cs typeface="ＭＳ Ｐゴシック" charset="0"/>
              </a:rPr>
              <a:t> </a:t>
            </a:r>
            <a:r>
              <a:rPr lang="en-GB" sz="2800" dirty="0" err="1">
                <a:latin typeface="Cambria" charset="0"/>
                <a:ea typeface="ＭＳ Ｐゴシック" charset="0"/>
                <a:cs typeface="ＭＳ Ｐゴシック" charset="0"/>
              </a:rPr>
              <a:t>seguono</a:t>
            </a:r>
            <a:r>
              <a:rPr lang="en-GB" sz="2800" dirty="0">
                <a:latin typeface="Cambria" charset="0"/>
                <a:ea typeface="ＭＳ Ｐゴシック" charset="0"/>
                <a:cs typeface="ＭＳ Ｐゴシック" charset="0"/>
              </a:rPr>
              <a:t> </a:t>
            </a:r>
            <a:r>
              <a:rPr lang="en-GB" sz="2800" dirty="0" err="1">
                <a:latin typeface="Cambria" charset="0"/>
                <a:ea typeface="ＭＳ Ｐゴシック" charset="0"/>
                <a:cs typeface="ＭＳ Ｐゴシック" charset="0"/>
              </a:rPr>
              <a:t>i</a:t>
            </a:r>
            <a:r>
              <a:rPr lang="en-GB" sz="2800" dirty="0">
                <a:latin typeface="Cambria" charset="0"/>
                <a:ea typeface="ＭＳ Ｐゴシック" charset="0"/>
                <a:cs typeface="ＭＳ Ｐゴシック" charset="0"/>
              </a:rPr>
              <a:t> </a:t>
            </a:r>
            <a:r>
              <a:rPr lang="en-GB" sz="2800" dirty="0" err="1">
                <a:latin typeface="Cambria" charset="0"/>
                <a:ea typeface="ＭＳ Ｐゴシック" charset="0"/>
                <a:cs typeface="ＭＳ Ｐゴシック" charset="0"/>
              </a:rPr>
              <a:t>principi</a:t>
            </a:r>
            <a:endParaRPr lang="it-IT" sz="2800" dirty="0">
              <a:latin typeface="Cambri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dirty="0">
                <a:latin typeface="Cambria" charset="0"/>
                <a:ea typeface="ＭＳ Ｐゴシック" charset="0"/>
                <a:cs typeface="ＭＳ Ｐゴシック" charset="0"/>
              </a:rPr>
              <a:t>maximizing information recovery </a:t>
            </a:r>
          </a:p>
          <a:p>
            <a:pPr eaLnBrk="1" hangingPunct="1"/>
            <a:r>
              <a:rPr lang="en-GB" dirty="0">
                <a:latin typeface="Cambria" charset="0"/>
                <a:ea typeface="ＭＳ Ｐゴシック" charset="0"/>
                <a:cs typeface="ＭＳ Ｐゴシック" charset="0"/>
              </a:rPr>
              <a:t>minimizing recovery interference </a:t>
            </a:r>
          </a:p>
          <a:p>
            <a:pPr eaLnBrk="1" hangingPunct="1"/>
            <a:r>
              <a:rPr lang="en-GB" dirty="0">
                <a:latin typeface="Cambria" charset="0"/>
                <a:ea typeface="ＭＳ Ｐゴシック" charset="0"/>
                <a:cs typeface="ＭＳ Ｐゴシック" charset="0"/>
              </a:rPr>
              <a:t>maximizing the communication impact</a:t>
            </a:r>
          </a:p>
          <a:p>
            <a:pPr eaLnBrk="1" hangingPunct="1"/>
            <a:r>
              <a:rPr lang="en-GB" dirty="0">
                <a:latin typeface="Cambria" charset="0"/>
                <a:ea typeface="ＭＳ Ｐゴシック" charset="0"/>
                <a:cs typeface="ＭＳ Ｐゴシック" charset="0"/>
              </a:rPr>
              <a:t>applying the law of least effort and of self-protection</a:t>
            </a:r>
          </a:p>
          <a:p>
            <a:pPr eaLnBrk="1" hangingPunct="1"/>
            <a:r>
              <a:rPr lang="en-GB" dirty="0">
                <a:latin typeface="Cambria" charset="0"/>
                <a:ea typeface="ＭＳ Ｐゴシック" charset="0"/>
                <a:cs typeface="ＭＳ Ｐゴシック" charset="0"/>
              </a:rPr>
              <a:t>priority is given to tactics requiring little time and processing capacity</a:t>
            </a:r>
            <a:r>
              <a:rPr lang="it-IT" dirty="0">
                <a:latin typeface="Cambria" charset="0"/>
                <a:ea typeface="ＭＳ Ｐゴシック" charset="0"/>
                <a:cs typeface="ＭＳ Ｐゴシック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25202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2329CEAA-7221-B645-B568-667EE50E861F}"/>
              </a:ext>
            </a:extLst>
          </p:cNvPr>
          <p:cNvSpPr txBox="1"/>
          <p:nvPr/>
        </p:nvSpPr>
        <p:spPr>
          <a:xfrm>
            <a:off x="467833" y="999462"/>
            <a:ext cx="827213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i="1" dirty="0" err="1"/>
              <a:t>modèle</a:t>
            </a:r>
            <a:r>
              <a:rPr lang="it-IT" sz="2800" dirty="0"/>
              <a:t> </a:t>
            </a:r>
            <a:r>
              <a:rPr lang="it-IT" sz="2800" i="1" dirty="0"/>
              <a:t>d’</a:t>
            </a:r>
            <a:r>
              <a:rPr lang="it-IT" sz="2800" i="1" dirty="0" err="1"/>
              <a:t>efforts</a:t>
            </a:r>
            <a:r>
              <a:rPr lang="it-IT" sz="2800" dirty="0"/>
              <a:t> o modello della ripartizione delle risorse di </a:t>
            </a:r>
            <a:r>
              <a:rPr lang="it-IT" sz="2800" dirty="0" err="1"/>
              <a:t>Gile</a:t>
            </a:r>
            <a:r>
              <a:rPr lang="it-IT" sz="2800" dirty="0"/>
              <a:t> (1985a, 1988, 1995a, 1995b, 1997), </a:t>
            </a:r>
          </a:p>
          <a:p>
            <a:r>
              <a:rPr lang="it-IT" sz="2800" dirty="0"/>
              <a:t>elaborato inizialmente per l’IS </a:t>
            </a:r>
          </a:p>
          <a:p>
            <a:endParaRPr lang="it-IT" sz="2800" dirty="0"/>
          </a:p>
          <a:p>
            <a:r>
              <a:rPr lang="it-IT" sz="2800" dirty="0"/>
              <a:t>modificato per essere applicato anche all’IC nonché ad altre forme di interpretazione e traduzione </a:t>
            </a:r>
          </a:p>
          <a:p>
            <a:endParaRPr lang="it-IT" sz="2800" dirty="0"/>
          </a:p>
          <a:p>
            <a:r>
              <a:rPr lang="it-IT" sz="2800" dirty="0" err="1"/>
              <a:t>Gile</a:t>
            </a:r>
            <a:r>
              <a:rPr lang="it-IT" sz="2800" dirty="0"/>
              <a:t> non illustra le diverse fasi del processo interpretativo</a:t>
            </a:r>
          </a:p>
          <a:p>
            <a:endParaRPr lang="it-IT" sz="2800" dirty="0"/>
          </a:p>
          <a:p>
            <a:r>
              <a:rPr lang="it-IT" sz="2800" dirty="0"/>
              <a:t>vuole spiegare le cause di possibili errori o difetti in un’interpretazione </a:t>
            </a:r>
          </a:p>
        </p:txBody>
      </p:sp>
    </p:spTree>
    <p:extLst>
      <p:ext uri="{BB962C8B-B14F-4D97-AF65-F5344CB8AC3E}">
        <p14:creationId xmlns:p14="http://schemas.microsoft.com/office/powerpoint/2010/main" val="369339652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93775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200" dirty="0">
                <a:latin typeface="Cambria" charset="0"/>
                <a:ea typeface="ＭＳ Ｐゴシック" charset="0"/>
                <a:cs typeface="ＭＳ Ｐゴシック" charset="0"/>
              </a:rPr>
              <a:t>Riccardi (1996, 1998) </a:t>
            </a:r>
            <a:br>
              <a:rPr lang="en-GB" sz="3200" dirty="0">
                <a:latin typeface="Cambria" charset="0"/>
                <a:ea typeface="ＭＳ Ｐゴシック" charset="0"/>
                <a:cs typeface="ＭＳ Ｐゴシック" charset="0"/>
              </a:rPr>
            </a:br>
            <a:r>
              <a:rPr lang="en-GB" sz="3200" dirty="0">
                <a:latin typeface="Cambria" charset="0"/>
                <a:ea typeface="ＭＳ Ｐゴシック" charset="0"/>
                <a:cs typeface="ＭＳ Ｐゴシック" charset="0"/>
              </a:rPr>
              <a:t> interaction of  strategies</a:t>
            </a:r>
            <a:endParaRPr lang="it-IT" sz="3200" dirty="0">
              <a:latin typeface="Cambri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1747" name="Rectangle 4"/>
          <p:cNvSpPr>
            <a:spLocks noGrp="1" noChangeArrowheads="1"/>
          </p:cNvSpPr>
          <p:nvPr>
            <p:ph sz="half" idx="1"/>
          </p:nvPr>
        </p:nvSpPr>
        <p:spPr>
          <a:xfrm>
            <a:off x="457200" y="1341438"/>
            <a:ext cx="4038600" cy="5516562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sz="2400" b="1" dirty="0">
                <a:latin typeface="Cambria" charset="0"/>
                <a:ea typeface="ＭＳ Ｐゴシック" charset="0"/>
                <a:cs typeface="ＭＳ Ｐゴシック" charset="0"/>
              </a:rPr>
              <a:t>skill-based strategies</a:t>
            </a:r>
            <a:r>
              <a:rPr lang="en-GB" sz="2400" dirty="0">
                <a:latin typeface="Cambria" charset="0"/>
                <a:ea typeface="ＭＳ Ｐゴシック" charset="0"/>
                <a:cs typeface="ＭＳ Ｐゴシック" charset="0"/>
              </a:rPr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dirty="0">
                <a:latin typeface="Cambria" charset="0"/>
                <a:ea typeface="ＭＳ Ｐゴシック" charset="0"/>
                <a:cs typeface="ＭＳ Ｐゴシック" charset="0"/>
              </a:rPr>
              <a:t>applied to those parts of interpreting performance carried out as a routine 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dirty="0">
                <a:latin typeface="Cambria" charset="0"/>
                <a:ea typeface="ＭＳ Ｐゴシック" charset="0"/>
                <a:cs typeface="ＭＳ Ｐゴシック" charset="0"/>
              </a:rPr>
              <a:t>welcoming, greetings, thanking, different points of an agenda, stereotypical parts of a conference or meeting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dirty="0">
                <a:latin typeface="Cambria" charset="0"/>
                <a:ea typeface="ＭＳ Ｐゴシック" charset="0"/>
                <a:cs typeface="ＭＳ Ｐゴシック" charset="0"/>
              </a:rPr>
              <a:t>normal or non-marked sentence structures and verbal collocations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sz="2400" dirty="0">
                <a:latin typeface="Cambria" charset="0"/>
                <a:ea typeface="ＭＳ Ｐゴシック" charset="0"/>
                <a:cs typeface="ＭＳ Ｐゴシック" charset="0"/>
              </a:rPr>
              <a:t>chunking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sz="2400" dirty="0">
                <a:latin typeface="Cambria" charset="0"/>
                <a:ea typeface="ＭＳ Ｐゴシック" charset="0"/>
                <a:cs typeface="ＭＳ Ｐゴシック" charset="0"/>
              </a:rPr>
              <a:t>least commitm</a:t>
            </a:r>
            <a:r>
              <a:rPr lang="en-GB" sz="2400" dirty="0">
                <a:latin typeface="Arial" charset="0"/>
                <a:ea typeface="ＭＳ Ｐゴシック" charset="0"/>
                <a:cs typeface="ＭＳ Ｐゴシック" charset="0"/>
              </a:rPr>
              <a:t>ent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sz="2400" dirty="0">
                <a:latin typeface="Cambria" charset="0"/>
                <a:ea typeface="ＭＳ Ｐゴシック" charset="0"/>
                <a:cs typeface="ＭＳ Ｐゴシック" charset="0"/>
              </a:rPr>
              <a:t>reformulation</a:t>
            </a:r>
          </a:p>
          <a:p>
            <a:pPr eaLnBrk="1" hangingPunct="1">
              <a:lnSpc>
                <a:spcPct val="90000"/>
              </a:lnSpc>
            </a:pPr>
            <a:endParaRPr lang="it-IT" sz="24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endParaRPr lang="it-IT" sz="24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1748" name="Rectangle 5"/>
          <p:cNvSpPr>
            <a:spLocks noGrp="1" noChangeArrowheads="1"/>
          </p:cNvSpPr>
          <p:nvPr>
            <p:ph sz="half" idx="2"/>
          </p:nvPr>
        </p:nvSpPr>
        <p:spPr>
          <a:xfrm>
            <a:off x="4716463" y="1341438"/>
            <a:ext cx="3970337" cy="4784725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sz="2400" b="1" dirty="0">
                <a:latin typeface="Cambria" charset="0"/>
                <a:ea typeface="ＭＳ Ｐゴシック" charset="0"/>
                <a:cs typeface="ＭＳ Ｐゴシック" charset="0"/>
              </a:rPr>
              <a:t>knowledge-based strategies</a:t>
            </a:r>
            <a:r>
              <a:rPr lang="en-GB" sz="2400" dirty="0">
                <a:latin typeface="Cambria" charset="0"/>
                <a:ea typeface="ＭＳ Ｐゴシック" charset="0"/>
                <a:cs typeface="ＭＳ Ｐゴシック" charset="0"/>
              </a:rPr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dirty="0">
                <a:latin typeface="Cambria" charset="0"/>
                <a:ea typeface="ＭＳ Ｐゴシック" charset="0"/>
                <a:cs typeface="ＭＳ Ｐゴシック" charset="0"/>
              </a:rPr>
              <a:t>conscious analytical processes 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dirty="0">
                <a:latin typeface="Cambria" charset="0"/>
                <a:ea typeface="ＭＳ Ｐゴシック" charset="0"/>
                <a:cs typeface="ＭＳ Ｐゴシック" charset="0"/>
              </a:rPr>
              <a:t>actions must be planned on-line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dirty="0">
                <a:latin typeface="Cambria" charset="0"/>
                <a:ea typeface="ＭＳ Ｐゴシック" charset="0"/>
                <a:cs typeface="ＭＳ Ｐゴシック" charset="0"/>
              </a:rPr>
              <a:t>no automatic response 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dirty="0">
                <a:latin typeface="Cambria" charset="0"/>
                <a:ea typeface="ＭＳ Ｐゴシック" charset="0"/>
                <a:cs typeface="ＭＳ Ｐゴシック" charset="0"/>
              </a:rPr>
              <a:t>ST processing and/or IT production require constant attention, which may lead to cognitive overload</a:t>
            </a:r>
            <a:endParaRPr lang="it-IT" sz="2400" dirty="0">
              <a:latin typeface="Cambria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262644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467544" y="584765"/>
            <a:ext cx="7845183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De Groot 2000: 65 </a:t>
            </a:r>
            <a:endParaRPr lang="it-IT" sz="3600" dirty="0"/>
          </a:p>
          <a:p>
            <a:r>
              <a:rPr lang="en-US" sz="36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le </a:t>
            </a:r>
            <a:r>
              <a:rPr lang="en-US" sz="3600" dirty="0" err="1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strategie</a:t>
            </a:r>
            <a:r>
              <a:rPr lang="en-US" sz="36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sono</a:t>
            </a:r>
            <a:r>
              <a:rPr lang="en-US" sz="36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utili</a:t>
            </a:r>
            <a:r>
              <a:rPr lang="en-US" sz="36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per la </a:t>
            </a:r>
            <a:r>
              <a:rPr lang="en-US" sz="3600" dirty="0" err="1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traduzione</a:t>
            </a:r>
            <a:r>
              <a:rPr lang="en-US" sz="36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, ma non </a:t>
            </a:r>
            <a:r>
              <a:rPr lang="en-US" sz="3600" dirty="0" err="1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indispensabili</a:t>
            </a:r>
            <a:endParaRPr lang="en-US" sz="3600" dirty="0"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r>
              <a:rPr lang="en-US" sz="3600" dirty="0" err="1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Servono</a:t>
            </a:r>
            <a:r>
              <a:rPr lang="en-US" sz="36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per </a:t>
            </a:r>
            <a:r>
              <a:rPr lang="en-US" sz="3600" dirty="0" err="1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s</a:t>
            </a:r>
            <a:r>
              <a:rPr lang="en-US" sz="3600" dirty="0" err="1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volgere</a:t>
            </a:r>
            <a:r>
              <a:rPr lang="en-US" sz="36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un </a:t>
            </a:r>
            <a:r>
              <a:rPr lang="en-US" sz="3600" dirty="0" err="1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compito</a:t>
            </a:r>
            <a:r>
              <a:rPr lang="en-US" sz="36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complesso</a:t>
            </a:r>
            <a:r>
              <a:rPr lang="en-US" sz="36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agevolmente</a:t>
            </a:r>
            <a:r>
              <a:rPr lang="en-US" sz="36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che</a:t>
            </a:r>
            <a:r>
              <a:rPr lang="en-US" sz="36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richiede</a:t>
            </a:r>
            <a:r>
              <a:rPr lang="en-US" sz="36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a</a:t>
            </a:r>
            <a:r>
              <a:rPr lang="en-US" sz="3600" dirty="0" err="1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utomaticità</a:t>
            </a:r>
            <a:r>
              <a:rPr lang="en-US" sz="36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fluidità</a:t>
            </a:r>
            <a:r>
              <a:rPr lang="en-US" sz="36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36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e </a:t>
            </a:r>
            <a:r>
              <a:rPr lang="en-US" sz="3600" dirty="0" err="1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velocità</a:t>
            </a:r>
            <a:r>
              <a:rPr lang="en-US" sz="36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di </a:t>
            </a:r>
            <a:r>
              <a:rPr lang="en-US" sz="3600" dirty="0" err="1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realizzazione</a:t>
            </a:r>
            <a:r>
              <a:rPr lang="en-US" sz="36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: </a:t>
            </a:r>
          </a:p>
          <a:p>
            <a:endParaRPr lang="en-US" sz="3600" dirty="0"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r>
              <a:rPr lang="en-US" sz="3600" dirty="0" err="1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sono</a:t>
            </a:r>
            <a:r>
              <a:rPr lang="en-US" sz="36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di </a:t>
            </a:r>
            <a:r>
              <a:rPr lang="en-US" sz="3600" dirty="0" err="1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fondamentale</a:t>
            </a:r>
            <a:r>
              <a:rPr lang="en-US" sz="36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importanza</a:t>
            </a:r>
            <a:r>
              <a:rPr lang="en-US" sz="36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nell’interpretazione</a:t>
            </a:r>
            <a:endParaRPr lang="en-US" sz="3600" dirty="0"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160328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467544" y="1052736"/>
            <a:ext cx="820891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Contemporary translation practices are promoting more and more situations in which the translator’s time-on-task is highly regulated, such that time is regularly assessed as a variable in the final quality equation </a:t>
            </a:r>
          </a:p>
          <a:p>
            <a:endParaRPr lang="en-US" sz="3600" dirty="0"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r>
              <a:rPr lang="en-US" sz="36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Pym 2008: 100 </a:t>
            </a:r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89395451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ttangolo 1"/>
          <p:cNvSpPr>
            <a:spLocks noChangeArrowheads="1"/>
          </p:cNvSpPr>
          <p:nvPr/>
        </p:nvSpPr>
        <p:spPr bwMode="auto">
          <a:xfrm>
            <a:off x="323528" y="333375"/>
            <a:ext cx="8424936" cy="5078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sz="3600" dirty="0">
                <a:latin typeface="Cambria" panose="02040503050406030204" pitchFamily="18" charset="0"/>
              </a:rPr>
              <a:t>	</a:t>
            </a:r>
            <a:r>
              <a:rPr lang="en-US" sz="3600" dirty="0" err="1">
                <a:latin typeface="Cambria" panose="02040503050406030204" pitchFamily="18" charset="0"/>
              </a:rPr>
              <a:t>Strategie</a:t>
            </a:r>
            <a:r>
              <a:rPr lang="en-US" sz="3600" dirty="0">
                <a:latin typeface="Cambria" panose="02040503050406030204" pitchFamily="18" charset="0"/>
              </a:rPr>
              <a:t> </a:t>
            </a:r>
            <a:r>
              <a:rPr lang="en-US" sz="3600" dirty="0" err="1">
                <a:latin typeface="Cambria" panose="02040503050406030204" pitchFamily="18" charset="0"/>
              </a:rPr>
              <a:t>comuni</a:t>
            </a:r>
            <a:r>
              <a:rPr lang="en-US" sz="3600" dirty="0">
                <a:latin typeface="Cambria" panose="02040503050406030204" pitchFamily="18" charset="0"/>
              </a:rPr>
              <a:t> per T&amp;I</a:t>
            </a:r>
            <a:endParaRPr lang="it-IT" sz="3600" dirty="0">
              <a:latin typeface="Cambria" panose="02040503050406030204" pitchFamily="18" charset="0"/>
            </a:endParaRPr>
          </a:p>
          <a:p>
            <a:r>
              <a:rPr lang="it-IT" sz="3600" dirty="0">
                <a:latin typeface="Cambria" panose="02040503050406030204" pitchFamily="18" charset="0"/>
              </a:rPr>
              <a:t>	Preparazione</a:t>
            </a:r>
          </a:p>
          <a:p>
            <a:pPr lvl="0"/>
            <a:endParaRPr lang="en-GB" sz="3600" dirty="0">
              <a:latin typeface="Cambria" panose="02040503050406030204" pitchFamily="18" charset="0"/>
            </a:endParaRPr>
          </a:p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en-GB" sz="3600" dirty="0" err="1">
                <a:latin typeface="Cambria" panose="02040503050406030204" pitchFamily="18" charset="0"/>
              </a:rPr>
              <a:t>Strategie</a:t>
            </a:r>
            <a:r>
              <a:rPr lang="en-GB" sz="3600" dirty="0">
                <a:latin typeface="Cambria" panose="02040503050406030204" pitchFamily="18" charset="0"/>
              </a:rPr>
              <a:t> di </a:t>
            </a:r>
            <a:r>
              <a:rPr lang="en-GB" sz="3600" dirty="0" err="1">
                <a:latin typeface="Cambria" panose="02040503050406030204" pitchFamily="18" charset="0"/>
              </a:rPr>
              <a:t>ricerca</a:t>
            </a:r>
            <a:r>
              <a:rPr lang="en-GB" sz="3600" dirty="0">
                <a:latin typeface="Cambria" panose="02040503050406030204" pitchFamily="18" charset="0"/>
              </a:rPr>
              <a:t> e di </a:t>
            </a:r>
            <a:r>
              <a:rPr lang="en-GB" sz="3600" dirty="0" err="1">
                <a:latin typeface="Cambria" panose="02040503050406030204" pitchFamily="18" charset="0"/>
              </a:rPr>
              <a:t>preparazione</a:t>
            </a:r>
            <a:endParaRPr lang="it-IT" sz="3600" dirty="0">
              <a:latin typeface="Cambria" panose="02040503050406030204" pitchFamily="18" charset="0"/>
            </a:endParaRPr>
          </a:p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it-IT" sz="3600" dirty="0">
                <a:latin typeface="Cambria" panose="02040503050406030204" pitchFamily="18" charset="0"/>
              </a:rPr>
              <a:t>I</a:t>
            </a:r>
            <a:r>
              <a:rPr lang="en-US" sz="3600" dirty="0" err="1">
                <a:latin typeface="Cambria" panose="02040503050406030204" pitchFamily="18" charset="0"/>
              </a:rPr>
              <a:t>ntegrazione</a:t>
            </a:r>
            <a:r>
              <a:rPr lang="en-US" sz="3600" dirty="0">
                <a:latin typeface="Cambria" panose="02040503050406030204" pitchFamily="18" charset="0"/>
              </a:rPr>
              <a:t> di </a:t>
            </a:r>
            <a:r>
              <a:rPr lang="en-US" sz="3600" dirty="0" err="1">
                <a:latin typeface="Cambria" panose="02040503050406030204" pitchFamily="18" charset="0"/>
              </a:rPr>
              <a:t>nuove</a:t>
            </a:r>
            <a:r>
              <a:rPr lang="en-US" sz="3600" dirty="0">
                <a:latin typeface="Cambria" panose="02040503050406030204" pitchFamily="18" charset="0"/>
              </a:rPr>
              <a:t> </a:t>
            </a:r>
            <a:r>
              <a:rPr lang="en-US" sz="3600" dirty="0" err="1">
                <a:latin typeface="Cambria" panose="02040503050406030204" pitchFamily="18" charset="0"/>
              </a:rPr>
              <a:t>conoscenze</a:t>
            </a:r>
            <a:endParaRPr lang="en-US" sz="3600" dirty="0">
              <a:latin typeface="Cambria" panose="02040503050406030204" pitchFamily="18" charset="0"/>
            </a:endParaRPr>
          </a:p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en-US" sz="3600" dirty="0">
                <a:latin typeface="Cambria" panose="02040503050406030204" pitchFamily="18" charset="0"/>
              </a:rPr>
              <a:t>A</a:t>
            </a:r>
            <a:r>
              <a:rPr lang="en-GB" sz="3600" dirty="0" err="1">
                <a:latin typeface="Cambria" panose="02040503050406030204" pitchFamily="18" charset="0"/>
              </a:rPr>
              <a:t>ttivazione</a:t>
            </a:r>
            <a:r>
              <a:rPr lang="en-GB" sz="3600" dirty="0">
                <a:latin typeface="Cambria" panose="02040503050406030204" pitchFamily="18" charset="0"/>
              </a:rPr>
              <a:t> </a:t>
            </a:r>
            <a:r>
              <a:rPr lang="en-GB" sz="3600" dirty="0" err="1">
                <a:latin typeface="Cambria" panose="02040503050406030204" pitchFamily="18" charset="0"/>
              </a:rPr>
              <a:t>delle</a:t>
            </a:r>
            <a:r>
              <a:rPr lang="en-GB" sz="3600" dirty="0">
                <a:latin typeface="Cambria" panose="02040503050406030204" pitchFamily="18" charset="0"/>
              </a:rPr>
              <a:t> </a:t>
            </a:r>
            <a:r>
              <a:rPr lang="en-GB" sz="3600" dirty="0" err="1">
                <a:latin typeface="Cambria" panose="02040503050406030204" pitchFamily="18" charset="0"/>
              </a:rPr>
              <a:t>conoscenze</a:t>
            </a:r>
            <a:r>
              <a:rPr lang="en-GB" sz="3600" dirty="0">
                <a:latin typeface="Cambria" panose="02040503050406030204" pitchFamily="18" charset="0"/>
              </a:rPr>
              <a:t> </a:t>
            </a:r>
            <a:r>
              <a:rPr lang="en-GB" sz="3600" dirty="0" err="1">
                <a:latin typeface="Cambria" panose="02040503050406030204" pitchFamily="18" charset="0"/>
              </a:rPr>
              <a:t>pertinenti</a:t>
            </a:r>
            <a:r>
              <a:rPr lang="en-GB" sz="3600" dirty="0">
                <a:latin typeface="Cambria" panose="02040503050406030204" pitchFamily="18" charset="0"/>
              </a:rPr>
              <a:t> e </a:t>
            </a:r>
            <a:r>
              <a:rPr lang="en-GB" sz="3600" dirty="0" err="1">
                <a:latin typeface="Cambria" panose="02040503050406030204" pitchFamily="18" charset="0"/>
              </a:rPr>
              <a:t>degli</a:t>
            </a:r>
            <a:r>
              <a:rPr lang="en-GB" sz="3600" dirty="0">
                <a:latin typeface="Cambria" panose="02040503050406030204" pitchFamily="18" charset="0"/>
              </a:rPr>
              <a:t> </a:t>
            </a:r>
            <a:r>
              <a:rPr lang="en-GB" sz="3600" dirty="0" err="1">
                <a:latin typeface="Cambria" panose="02040503050406030204" pitchFamily="18" charset="0"/>
              </a:rPr>
              <a:t>schemi</a:t>
            </a:r>
            <a:r>
              <a:rPr lang="en-GB" sz="3600" dirty="0">
                <a:latin typeface="Cambria" panose="02040503050406030204" pitchFamily="18" charset="0"/>
              </a:rPr>
              <a:t> </a:t>
            </a:r>
            <a:r>
              <a:rPr lang="en-GB" sz="3600" dirty="0" err="1">
                <a:latin typeface="Cambria" panose="02040503050406030204" pitchFamily="18" charset="0"/>
              </a:rPr>
              <a:t>mentali</a:t>
            </a:r>
            <a:r>
              <a:rPr lang="en-GB" sz="3600" dirty="0">
                <a:latin typeface="Cambria" panose="02040503050406030204" pitchFamily="18" charset="0"/>
              </a:rPr>
              <a:t> </a:t>
            </a:r>
            <a:r>
              <a:rPr lang="en-GB" sz="3600" dirty="0" err="1">
                <a:latin typeface="Cambria" panose="02040503050406030204" pitchFamily="18" charset="0"/>
              </a:rPr>
              <a:t>legati</a:t>
            </a:r>
            <a:r>
              <a:rPr lang="en-GB" sz="3600" dirty="0">
                <a:latin typeface="Cambria" panose="02040503050406030204" pitchFamily="18" charset="0"/>
              </a:rPr>
              <a:t> ad </a:t>
            </a:r>
            <a:r>
              <a:rPr lang="en-GB" sz="3600" dirty="0" err="1">
                <a:latin typeface="Cambria" panose="02040503050406030204" pitchFamily="18" charset="0"/>
              </a:rPr>
              <a:t>una</a:t>
            </a:r>
            <a:r>
              <a:rPr lang="en-GB" sz="3600" dirty="0">
                <a:latin typeface="Cambria" panose="02040503050406030204" pitchFamily="18" charset="0"/>
              </a:rPr>
              <a:t> </a:t>
            </a:r>
            <a:r>
              <a:rPr lang="en-GB" sz="3600" dirty="0" err="1">
                <a:latin typeface="Cambria" panose="02040503050406030204" pitchFamily="18" charset="0"/>
              </a:rPr>
              <a:t>materia</a:t>
            </a:r>
            <a:r>
              <a:rPr lang="en-GB" sz="3600" dirty="0">
                <a:latin typeface="Cambria" panose="02040503050406030204" pitchFamily="18" charset="0"/>
              </a:rPr>
              <a:t> </a:t>
            </a:r>
            <a:r>
              <a:rPr lang="en-GB" sz="3600" dirty="0" err="1">
                <a:latin typeface="Cambria" panose="02040503050406030204" pitchFamily="18" charset="0"/>
              </a:rPr>
              <a:t>specifica</a:t>
            </a:r>
            <a:endParaRPr lang="it-IT" sz="3600" dirty="0">
              <a:latin typeface="Cambria" panose="02040503050406030204" pitchFamily="18" charset="0"/>
            </a:endParaRPr>
          </a:p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en-GB" sz="3600" dirty="0" err="1">
                <a:latin typeface="Cambria" panose="02040503050406030204" pitchFamily="18" charset="0"/>
              </a:rPr>
              <a:t>glossari</a:t>
            </a:r>
            <a:endParaRPr lang="it-IT" sz="36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113962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14399" y="850605"/>
            <a:ext cx="7846829" cy="5422604"/>
          </a:xfrm>
        </p:spPr>
        <p:txBody>
          <a:bodyPr>
            <a:noAutofit/>
          </a:bodyPr>
          <a:lstStyle/>
          <a:p>
            <a:pPr lvl="0"/>
            <a:r>
              <a:rPr lang="it-IT" sz="2800" dirty="0">
                <a:latin typeface="Cambria" panose="02040503050406030204" pitchFamily="18" charset="0"/>
                <a:ea typeface="ＭＳ Ｐゴシック" panose="020B0600070205080204" pitchFamily="34" charset="-128"/>
              </a:rPr>
              <a:t>Strategie d</a:t>
            </a:r>
            <a:r>
              <a:rPr lang="it-IT" altLang="it-IT" sz="2800" dirty="0">
                <a:latin typeface="Cambria" panose="02040503050406030204" pitchFamily="18" charset="0"/>
                <a:ea typeface="ＭＳ Ｐゴシック" panose="020B0600070205080204" pitchFamily="34" charset="-128"/>
              </a:rPr>
              <a:t>urante la traduzione/interpretazione</a:t>
            </a:r>
            <a:br>
              <a:rPr lang="it-IT" altLang="it-IT" sz="2800" dirty="0">
                <a:latin typeface="Cambria" panose="02040503050406030204" pitchFamily="18" charset="0"/>
                <a:ea typeface="ＭＳ Ｐゴシック" panose="020B0600070205080204" pitchFamily="34" charset="-128"/>
              </a:rPr>
            </a:br>
            <a:r>
              <a:rPr lang="it-IT" altLang="it-IT" sz="2800" dirty="0">
                <a:latin typeface="Cambria" panose="02040503050406030204" pitchFamily="18" charset="0"/>
                <a:ea typeface="ＭＳ Ｐゴシック" panose="020B0600070205080204" pitchFamily="34" charset="-128"/>
              </a:rPr>
              <a:t/>
            </a:r>
            <a:br>
              <a:rPr lang="it-IT" altLang="it-IT" sz="2800" dirty="0">
                <a:latin typeface="Cambria" panose="02040503050406030204" pitchFamily="18" charset="0"/>
                <a:ea typeface="ＭＳ Ｐゴシック" panose="020B0600070205080204" pitchFamily="34" charset="-128"/>
              </a:rPr>
            </a:br>
            <a:r>
              <a:rPr lang="en-US" sz="2800" dirty="0" err="1">
                <a:latin typeface="Cambria" panose="02040503050406030204" pitchFamily="18" charset="0"/>
              </a:rPr>
              <a:t>traduzione</a:t>
            </a:r>
            <a:r>
              <a:rPr lang="en-US" sz="2800" dirty="0">
                <a:latin typeface="Cambria" panose="02040503050406030204" pitchFamily="18" charset="0"/>
              </a:rPr>
              <a:t> a </a:t>
            </a:r>
            <a:r>
              <a:rPr lang="en-US" sz="2800" dirty="0" err="1">
                <a:latin typeface="Cambria" panose="02040503050406030204" pitchFamily="18" charset="0"/>
              </a:rPr>
              <a:t>senso</a:t>
            </a:r>
            <a:r>
              <a:rPr lang="en-US" sz="2800" dirty="0">
                <a:latin typeface="Cambria" panose="02040503050406030204" pitchFamily="18" charset="0"/>
              </a:rPr>
              <a:t>, </a:t>
            </a:r>
            <a:r>
              <a:rPr lang="en-US" sz="2800" dirty="0" err="1">
                <a:latin typeface="Cambria" panose="02040503050406030204" pitchFamily="18" charset="0"/>
              </a:rPr>
              <a:t>dinamica</a:t>
            </a:r>
            <a:r>
              <a:rPr lang="en-US" sz="2800" dirty="0">
                <a:latin typeface="Cambria" panose="02040503050406030204" pitchFamily="18" charset="0"/>
              </a:rPr>
              <a:t>, </a:t>
            </a:r>
            <a:r>
              <a:rPr lang="en-US" sz="2800" dirty="0" err="1">
                <a:latin typeface="Cambria" panose="02040503050406030204" pitchFamily="18" charset="0"/>
              </a:rPr>
              <a:t>equivalenza</a:t>
            </a:r>
            <a:r>
              <a:rPr lang="en-US" sz="2800" dirty="0">
                <a:latin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</a:rPr>
              <a:t>funzionale</a:t>
            </a:r>
            <a:r>
              <a:rPr lang="en-US" sz="2800" dirty="0">
                <a:latin typeface="Cambria" panose="02040503050406030204" pitchFamily="18" charset="0"/>
              </a:rPr>
              <a:t/>
            </a:r>
            <a:br>
              <a:rPr lang="en-US" sz="2800" dirty="0">
                <a:latin typeface="Cambria" panose="02040503050406030204" pitchFamily="18" charset="0"/>
              </a:rPr>
            </a:br>
            <a:r>
              <a:rPr lang="en-US" sz="2800" dirty="0">
                <a:latin typeface="Cambria" panose="02040503050406030204" pitchFamily="18" charset="0"/>
              </a:rPr>
              <a:t/>
            </a:r>
            <a:br>
              <a:rPr lang="en-US" sz="2800" dirty="0">
                <a:latin typeface="Cambria" panose="02040503050406030204" pitchFamily="18" charset="0"/>
              </a:rPr>
            </a:br>
            <a:r>
              <a:rPr lang="en-US" sz="2800" dirty="0" err="1">
                <a:latin typeface="Cambria" panose="02040503050406030204" pitchFamily="18" charset="0"/>
              </a:rPr>
              <a:t>traduzione</a:t>
            </a:r>
            <a:r>
              <a:rPr lang="en-US" sz="2800" dirty="0">
                <a:latin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</a:rPr>
              <a:t>letterale</a:t>
            </a:r>
            <a:r>
              <a:rPr lang="en-US" sz="2800" dirty="0">
                <a:latin typeface="Cambria" panose="02040503050406030204" pitchFamily="18" charset="0"/>
              </a:rPr>
              <a:t>/</a:t>
            </a:r>
            <a:r>
              <a:rPr lang="en-US" sz="2800" dirty="0" err="1">
                <a:latin typeface="Cambria" panose="02040503050406030204" pitchFamily="18" charset="0"/>
              </a:rPr>
              <a:t>transcodage</a:t>
            </a:r>
            <a:r>
              <a:rPr lang="it-IT" sz="2800" dirty="0">
                <a:latin typeface="Cambria" panose="02040503050406030204" pitchFamily="18" charset="0"/>
              </a:rPr>
              <a:t/>
            </a:r>
            <a:br>
              <a:rPr lang="it-IT" sz="2800" dirty="0">
                <a:latin typeface="Cambria" panose="02040503050406030204" pitchFamily="18" charset="0"/>
              </a:rPr>
            </a:br>
            <a:r>
              <a:rPr lang="it-IT" sz="2800" dirty="0">
                <a:latin typeface="Cambria" panose="02040503050406030204" pitchFamily="18" charset="0"/>
              </a:rPr>
              <a:t/>
            </a:r>
            <a:br>
              <a:rPr lang="it-IT" sz="2800" dirty="0">
                <a:latin typeface="Cambria" panose="02040503050406030204" pitchFamily="18" charset="0"/>
              </a:rPr>
            </a:br>
            <a:r>
              <a:rPr lang="it-IT" sz="2800" dirty="0">
                <a:latin typeface="Cambria" panose="02040503050406030204" pitchFamily="18" charset="0"/>
              </a:rPr>
              <a:t>prestiti/calchi/naturalizzazione</a:t>
            </a:r>
            <a:br>
              <a:rPr lang="it-IT" sz="2800" dirty="0">
                <a:latin typeface="Cambria" panose="02040503050406030204" pitchFamily="18" charset="0"/>
              </a:rPr>
            </a:br>
            <a:r>
              <a:rPr lang="en-GB" sz="2800" dirty="0" err="1">
                <a:latin typeface="Cambria" panose="02040503050406030204" pitchFamily="18" charset="0"/>
              </a:rPr>
              <a:t>compensazione</a:t>
            </a:r>
            <a:r>
              <a:rPr lang="en-GB" sz="2800" dirty="0">
                <a:latin typeface="Cambria" panose="02040503050406030204" pitchFamily="18" charset="0"/>
              </a:rPr>
              <a:t>/</a:t>
            </a:r>
            <a:r>
              <a:rPr lang="en-GB" sz="2800" dirty="0" err="1">
                <a:latin typeface="Cambria" panose="02040503050406030204" pitchFamily="18" charset="0"/>
              </a:rPr>
              <a:t>ristrutturazione</a:t>
            </a:r>
            <a:r>
              <a:rPr lang="en-GB" sz="2800" dirty="0">
                <a:latin typeface="Cambria" panose="02040503050406030204" pitchFamily="18" charset="0"/>
              </a:rPr>
              <a:t> </a:t>
            </a:r>
            <a:r>
              <a:rPr lang="fr-FR" sz="2800" dirty="0">
                <a:latin typeface="Cambria" panose="02040503050406030204" pitchFamily="18" charset="0"/>
              </a:rPr>
              <a:t>/</a:t>
            </a:r>
            <a:r>
              <a:rPr lang="fr-FR" sz="2800" dirty="0" err="1">
                <a:latin typeface="Cambria" panose="02040503050406030204" pitchFamily="18" charset="0"/>
              </a:rPr>
              <a:t>riformulazione</a:t>
            </a:r>
            <a:r>
              <a:rPr lang="it-IT" sz="2800" dirty="0">
                <a:latin typeface="Cambria" panose="02040503050406030204" pitchFamily="18" charset="0"/>
              </a:rPr>
              <a:t/>
            </a:r>
            <a:br>
              <a:rPr lang="it-IT" sz="2800" dirty="0">
                <a:latin typeface="Cambria" panose="02040503050406030204" pitchFamily="18" charset="0"/>
              </a:rPr>
            </a:br>
            <a:r>
              <a:rPr lang="en-GB" sz="2800" dirty="0" err="1">
                <a:latin typeface="Cambria" panose="02040503050406030204" pitchFamily="18" charset="0"/>
              </a:rPr>
              <a:t>generalizzazione</a:t>
            </a:r>
            <a:r>
              <a:rPr lang="en-GB" sz="2800" dirty="0">
                <a:latin typeface="Cambria" panose="02040503050406030204" pitchFamily="18" charset="0"/>
              </a:rPr>
              <a:t>/ </a:t>
            </a:r>
            <a:r>
              <a:rPr lang="it-IT" sz="2800" dirty="0">
                <a:latin typeface="Cambria" panose="02040503050406030204" pitchFamily="18" charset="0"/>
              </a:rPr>
              <a:t>impiego di un termine sovraordinato</a:t>
            </a:r>
            <a:br>
              <a:rPr lang="it-IT" sz="2800" dirty="0">
                <a:latin typeface="Cambria" panose="02040503050406030204" pitchFamily="18" charset="0"/>
              </a:rPr>
            </a:br>
            <a:r>
              <a:rPr lang="it-IT" sz="2800" dirty="0">
                <a:latin typeface="Cambria" panose="02040503050406030204" pitchFamily="18" charset="0"/>
              </a:rPr>
              <a:t/>
            </a:r>
            <a:br>
              <a:rPr lang="it-IT" sz="2800" dirty="0">
                <a:latin typeface="Cambria" panose="02040503050406030204" pitchFamily="18" charset="0"/>
              </a:rPr>
            </a:br>
            <a:r>
              <a:rPr lang="it-IT" sz="2800" dirty="0" err="1">
                <a:latin typeface="Cambria" panose="02040503050406030204" pitchFamily="18" charset="0"/>
              </a:rPr>
              <a:t>s</a:t>
            </a:r>
            <a:r>
              <a:rPr lang="en-US" sz="2800" dirty="0" err="1">
                <a:latin typeface="Cambria" panose="02040503050406030204" pitchFamily="18" charset="0"/>
              </a:rPr>
              <a:t>pecificazione</a:t>
            </a:r>
            <a:r>
              <a:rPr lang="en-US" sz="2800" dirty="0">
                <a:latin typeface="Cambria" panose="02040503050406030204" pitchFamily="18" charset="0"/>
              </a:rPr>
              <a:t>/</a:t>
            </a:r>
            <a:r>
              <a:rPr lang="en-US" sz="2800" dirty="0" err="1">
                <a:latin typeface="Cambria" panose="02040503050406030204" pitchFamily="18" charset="0"/>
              </a:rPr>
              <a:t>impiego</a:t>
            </a:r>
            <a:r>
              <a:rPr lang="en-US" sz="2800" dirty="0">
                <a:latin typeface="Cambria" panose="02040503050406030204" pitchFamily="18" charset="0"/>
              </a:rPr>
              <a:t> di un </a:t>
            </a:r>
            <a:r>
              <a:rPr lang="en-US" sz="2800" dirty="0" err="1">
                <a:latin typeface="Cambria" panose="02040503050406030204" pitchFamily="18" charset="0"/>
              </a:rPr>
              <a:t>iponimo</a:t>
            </a:r>
            <a:r>
              <a:rPr lang="en-US" sz="2800" dirty="0">
                <a:latin typeface="Cambria" panose="02040503050406030204" pitchFamily="18" charset="0"/>
              </a:rPr>
              <a:t> </a:t>
            </a:r>
            <a:r>
              <a:rPr lang="it-IT" sz="2800" dirty="0">
                <a:latin typeface="Cambria" panose="02040503050406030204" pitchFamily="18" charset="0"/>
              </a:rPr>
              <a:t/>
            </a:r>
            <a:br>
              <a:rPr lang="it-IT" sz="2800" dirty="0">
                <a:latin typeface="Cambria" panose="02040503050406030204" pitchFamily="18" charset="0"/>
              </a:rPr>
            </a:br>
            <a:endParaRPr lang="it-IT" altLang="it-IT" sz="2800" dirty="0">
              <a:latin typeface="Cambria" panose="020405030504060302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201108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5"/>
          <p:cNvSpPr>
            <a:spLocks noChangeArrowheads="1"/>
          </p:cNvSpPr>
          <p:nvPr/>
        </p:nvSpPr>
        <p:spPr bwMode="auto">
          <a:xfrm>
            <a:off x="395288" y="1652935"/>
            <a:ext cx="8340725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457200" indent="-457200"/>
            <a:r>
              <a:rPr lang="en-GB" dirty="0" err="1">
                <a:latin typeface="Cambria" panose="02040503050406030204" pitchFamily="18" charset="0"/>
              </a:rPr>
              <a:t>parafrasi</a:t>
            </a:r>
            <a:r>
              <a:rPr lang="en-GB" dirty="0">
                <a:latin typeface="Cambria" panose="02040503050406030204" pitchFamily="18" charset="0"/>
              </a:rPr>
              <a:t>/</a:t>
            </a:r>
            <a:r>
              <a:rPr lang="en-GB" dirty="0" err="1">
                <a:latin typeface="Cambria" panose="02040503050406030204" pitchFamily="18" charset="0"/>
              </a:rPr>
              <a:t>chiarimenti</a:t>
            </a:r>
            <a:r>
              <a:rPr lang="en-GB" dirty="0">
                <a:latin typeface="Cambria" panose="02040503050406030204" pitchFamily="18" charset="0"/>
              </a:rPr>
              <a:t>/</a:t>
            </a:r>
            <a:r>
              <a:rPr lang="en-GB" dirty="0" err="1">
                <a:latin typeface="Cambria" panose="02040503050406030204" pitchFamily="18" charset="0"/>
              </a:rPr>
              <a:t>spiegazioni</a:t>
            </a:r>
            <a:endParaRPr lang="en-GB" dirty="0">
              <a:latin typeface="Cambria" panose="02040503050406030204" pitchFamily="18" charset="0"/>
            </a:endParaRPr>
          </a:p>
          <a:p>
            <a:pPr marL="457200" indent="-457200"/>
            <a:r>
              <a:rPr lang="en-GB" dirty="0">
                <a:latin typeface="Cambria" panose="02040503050406030204" pitchFamily="18" charset="0"/>
              </a:rPr>
              <a:t>o</a:t>
            </a:r>
            <a:r>
              <a:rPr lang="fr-FR" dirty="0" err="1">
                <a:latin typeface="Cambria" panose="02040503050406030204" pitchFamily="18" charset="0"/>
              </a:rPr>
              <a:t>missioni</a:t>
            </a:r>
            <a:endParaRPr lang="fr-FR" dirty="0">
              <a:latin typeface="Cambria" panose="02040503050406030204" pitchFamily="18" charset="0"/>
            </a:endParaRPr>
          </a:p>
          <a:p>
            <a:pPr marL="457200" indent="-457200"/>
            <a:r>
              <a:rPr lang="fr-FR" dirty="0">
                <a:latin typeface="Cambria" panose="02040503050406030204" pitchFamily="18" charset="0"/>
              </a:rPr>
              <a:t>c</a:t>
            </a:r>
            <a:r>
              <a:rPr lang="en-GB" dirty="0" err="1">
                <a:latin typeface="Cambria" panose="02040503050406030204" pitchFamily="18" charset="0"/>
              </a:rPr>
              <a:t>ompressione</a:t>
            </a:r>
            <a:endParaRPr lang="it-IT" dirty="0">
              <a:latin typeface="Cambria" panose="02040503050406030204" pitchFamily="18" charset="0"/>
            </a:endParaRPr>
          </a:p>
          <a:p>
            <a:pPr marL="457200" indent="-457200"/>
            <a:r>
              <a:rPr lang="it-IT" dirty="0">
                <a:latin typeface="Cambria" panose="02040503050406030204" pitchFamily="18" charset="0"/>
              </a:rPr>
              <a:t>aggiunte/espansione </a:t>
            </a:r>
          </a:p>
          <a:p>
            <a:pPr lvl="0"/>
            <a:r>
              <a:rPr lang="en-US" dirty="0">
                <a:latin typeface="Cambria" panose="02040503050406030204" pitchFamily="18" charset="0"/>
              </a:rPr>
              <a:t> 	</a:t>
            </a:r>
            <a:r>
              <a:rPr lang="en-US" dirty="0" err="1">
                <a:latin typeface="Cambria" panose="02040503050406030204" pitchFamily="18" charset="0"/>
              </a:rPr>
              <a:t>modifica</a:t>
            </a:r>
            <a:r>
              <a:rPr lang="en-US" dirty="0">
                <a:latin typeface="Cambria" panose="02040503050406030204" pitchFamily="18" charset="0"/>
              </a:rPr>
              <a:t> di </a:t>
            </a:r>
            <a:r>
              <a:rPr lang="en-US" dirty="0" err="1">
                <a:latin typeface="Cambria" panose="02040503050406030204" pitchFamily="18" charset="0"/>
              </a:rPr>
              <a:t>enfasi</a:t>
            </a:r>
            <a:r>
              <a:rPr lang="en-US" dirty="0">
                <a:latin typeface="Cambria" panose="02040503050406030204" pitchFamily="18" charset="0"/>
              </a:rPr>
              <a:t> </a:t>
            </a:r>
          </a:p>
          <a:p>
            <a:pPr lvl="0"/>
            <a:r>
              <a:rPr lang="en-US" dirty="0">
                <a:latin typeface="Cambria" panose="02040503050406030204" pitchFamily="18" charset="0"/>
              </a:rPr>
              <a:t> 	</a:t>
            </a:r>
            <a:r>
              <a:rPr lang="en-US" dirty="0" err="1">
                <a:latin typeface="Cambria" panose="02040503050406030204" pitchFamily="18" charset="0"/>
              </a:rPr>
              <a:t>riformulazione</a:t>
            </a:r>
            <a:r>
              <a:rPr lang="en-US" dirty="0">
                <a:latin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</a:rPr>
              <a:t>parallela</a:t>
            </a:r>
            <a:r>
              <a:rPr lang="en-US" dirty="0">
                <a:latin typeface="Cambria" panose="020405030504060302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3050002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ttangolo 1"/>
          <p:cNvSpPr>
            <a:spLocks noChangeArrowheads="1"/>
          </p:cNvSpPr>
          <p:nvPr/>
        </p:nvSpPr>
        <p:spPr bwMode="auto">
          <a:xfrm>
            <a:off x="395537" y="765175"/>
            <a:ext cx="8280920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GB" sz="3200" dirty="0" err="1">
                <a:latin typeface="Cambria" panose="02040503050406030204" pitchFamily="18" charset="0"/>
              </a:rPr>
              <a:t>Strategie</a:t>
            </a:r>
            <a:r>
              <a:rPr lang="en-GB" sz="3200" dirty="0">
                <a:latin typeface="Cambria" panose="02040503050406030204" pitchFamily="18" charset="0"/>
              </a:rPr>
              <a:t> </a:t>
            </a:r>
            <a:r>
              <a:rPr lang="en-GB" sz="3200" dirty="0" err="1">
                <a:latin typeface="Cambria" panose="02040503050406030204" pitchFamily="18" charset="0"/>
              </a:rPr>
              <a:t>specifiche</a:t>
            </a:r>
            <a:r>
              <a:rPr lang="en-GB" sz="3200" dirty="0">
                <a:latin typeface="Cambria" panose="02040503050406030204" pitchFamily="18" charset="0"/>
              </a:rPr>
              <a:t> </a:t>
            </a:r>
            <a:r>
              <a:rPr lang="en-GB" sz="3200" dirty="0" err="1">
                <a:latin typeface="Cambria" panose="02040503050406030204" pitchFamily="18" charset="0"/>
              </a:rPr>
              <a:t>pe</a:t>
            </a:r>
            <a:r>
              <a:rPr lang="en-GB" sz="3200" dirty="0">
                <a:latin typeface="Cambria" panose="02040503050406030204" pitchFamily="18" charset="0"/>
              </a:rPr>
              <a:t> la </a:t>
            </a:r>
            <a:r>
              <a:rPr lang="en-GB" sz="3200" dirty="0" err="1">
                <a:latin typeface="Cambria" panose="02040503050406030204" pitchFamily="18" charset="0"/>
              </a:rPr>
              <a:t>traduzione</a:t>
            </a:r>
            <a:r>
              <a:rPr lang="en-GB" sz="3200" dirty="0">
                <a:latin typeface="Cambria" panose="02040503050406030204" pitchFamily="18" charset="0"/>
              </a:rPr>
              <a:t> 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endParaRPr lang="en-GB" sz="3200" dirty="0">
              <a:latin typeface="Cambria" panose="02040503050406030204" pitchFamily="18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GB" sz="3200" dirty="0">
                <a:latin typeface="Cambria" panose="02040503050406030204" pitchFamily="18" charset="0"/>
              </a:rPr>
              <a:t>M</a:t>
            </a:r>
            <a:r>
              <a:rPr lang="it-IT" sz="3200" dirty="0" err="1">
                <a:latin typeface="Cambria" panose="02040503050406030204" pitchFamily="18" charset="0"/>
              </a:rPr>
              <a:t>odulazione</a:t>
            </a:r>
            <a:r>
              <a:rPr lang="it-IT" sz="3200" dirty="0">
                <a:latin typeface="Cambria" panose="02040503050406030204" pitchFamily="18" charset="0"/>
              </a:rPr>
              <a:t>, variazione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it-IT" sz="3200" dirty="0">
                <a:latin typeface="Cambria" panose="02040503050406030204" pitchFamily="18" charset="0"/>
              </a:rPr>
              <a:t>M</a:t>
            </a:r>
            <a:r>
              <a:rPr lang="en-US" sz="3200" dirty="0" err="1">
                <a:latin typeface="Cambria" panose="02040503050406030204" pitchFamily="18" charset="0"/>
              </a:rPr>
              <a:t>odifiche</a:t>
            </a:r>
            <a:r>
              <a:rPr lang="en-US" sz="3200" dirty="0">
                <a:latin typeface="Cambria" panose="02040503050406030204" pitchFamily="18" charset="0"/>
              </a:rPr>
              <a:t> </a:t>
            </a:r>
            <a:r>
              <a:rPr lang="en-US" sz="3200" dirty="0" err="1">
                <a:latin typeface="Cambria" panose="02040503050406030204" pitchFamily="18" charset="0"/>
              </a:rPr>
              <a:t>culturali</a:t>
            </a:r>
            <a:r>
              <a:rPr lang="en-US" sz="3200" dirty="0">
                <a:latin typeface="Cambria" panose="02040503050406030204" pitchFamily="18" charset="0"/>
              </a:rPr>
              <a:t> - </a:t>
            </a:r>
            <a:r>
              <a:rPr lang="en-US" sz="3200" dirty="0" err="1">
                <a:latin typeface="Cambria" panose="02040503050406030204" pitchFamily="18" charset="0"/>
              </a:rPr>
              <a:t>estraniamento</a:t>
            </a:r>
            <a:r>
              <a:rPr lang="en-US" sz="3200" dirty="0">
                <a:latin typeface="Cambria" panose="02040503050406030204" pitchFamily="18" charset="0"/>
              </a:rPr>
              <a:t>  o </a:t>
            </a:r>
            <a:r>
              <a:rPr lang="en-US" sz="3200" dirty="0" err="1">
                <a:latin typeface="Cambria" panose="02040503050406030204" pitchFamily="18" charset="0"/>
              </a:rPr>
              <a:t>avvicinamento</a:t>
            </a:r>
            <a:r>
              <a:rPr lang="en-US" sz="3200" dirty="0">
                <a:latin typeface="Cambria" panose="02040503050406030204" pitchFamily="18" charset="0"/>
              </a:rPr>
              <a:t> 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it-IT" sz="3200" dirty="0">
                <a:latin typeface="Cambria" panose="02040503050406030204" pitchFamily="18" charset="0"/>
              </a:rPr>
              <a:t>Cambio di registro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it-IT" sz="3200" dirty="0">
                <a:latin typeface="Cambria" panose="02040503050406030204" pitchFamily="18" charset="0"/>
              </a:rPr>
              <a:t>Modifica dello schema retorico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it-IT" sz="3200" dirty="0">
                <a:latin typeface="Cambria" panose="02040503050406030204" pitchFamily="18" charset="0"/>
              </a:rPr>
              <a:t>Uso di un antonimo con una negazione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it-IT" sz="3200" dirty="0" err="1">
                <a:latin typeface="Cambria" panose="02040503050406030204" pitchFamily="18" charset="0"/>
              </a:rPr>
              <a:t>S</a:t>
            </a:r>
            <a:r>
              <a:rPr lang="en-US" sz="3200" dirty="0" err="1">
                <a:latin typeface="Cambria" panose="02040503050406030204" pitchFamily="18" charset="0"/>
              </a:rPr>
              <a:t>trumenti</a:t>
            </a:r>
            <a:r>
              <a:rPr lang="en-US" sz="3200" dirty="0">
                <a:latin typeface="Cambria" panose="02040503050406030204" pitchFamily="18" charset="0"/>
              </a:rPr>
              <a:t> </a:t>
            </a:r>
            <a:r>
              <a:rPr lang="en-US" sz="3200" dirty="0" err="1">
                <a:latin typeface="Cambria" panose="02040503050406030204" pitchFamily="18" charset="0"/>
              </a:rPr>
              <a:t>retorici</a:t>
            </a:r>
            <a:r>
              <a:rPr lang="en-US" sz="3200" dirty="0">
                <a:latin typeface="Cambria" panose="02040503050406030204" pitchFamily="18" charset="0"/>
              </a:rPr>
              <a:t>, </a:t>
            </a:r>
            <a:r>
              <a:rPr lang="en-US" sz="3200" dirty="0" err="1">
                <a:latin typeface="Cambria" panose="02040503050406030204" pitchFamily="18" charset="0"/>
              </a:rPr>
              <a:t>giochi</a:t>
            </a:r>
            <a:r>
              <a:rPr lang="en-US" sz="3200" dirty="0">
                <a:latin typeface="Cambria" panose="02040503050406030204" pitchFamily="18" charset="0"/>
              </a:rPr>
              <a:t> di parole</a:t>
            </a:r>
            <a:endParaRPr lang="it-IT" sz="32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375552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23528" y="474345"/>
            <a:ext cx="882047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sz="3200" dirty="0" err="1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S</a:t>
            </a:r>
            <a:r>
              <a:rPr lang="en-GB" sz="3200" dirty="0" err="1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trategie</a:t>
            </a:r>
            <a:r>
              <a:rPr lang="en-GB" sz="32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in </a:t>
            </a:r>
            <a:r>
              <a:rPr lang="it-IT" sz="32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interpretazione</a:t>
            </a:r>
          </a:p>
          <a:p>
            <a:pPr>
              <a:spcAft>
                <a:spcPts val="0"/>
              </a:spcAft>
            </a:pPr>
            <a:endParaRPr lang="it-IT" sz="32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Times" panose="02020603050405020304" pitchFamily="18" charset="0"/>
              <a:buChar char="•"/>
              <a:tabLst>
                <a:tab pos="457200" algn="l"/>
              </a:tabLst>
            </a:pPr>
            <a:r>
              <a:rPr lang="en-GB" sz="3200" dirty="0" err="1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anticipazione</a:t>
            </a:r>
            <a:r>
              <a:rPr lang="en-GB" sz="32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endParaRPr lang="it-IT" sz="32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Times" panose="02020603050405020304" pitchFamily="18" charset="0"/>
              <a:buChar char="•"/>
              <a:tabLst>
                <a:tab pos="457200" algn="l"/>
              </a:tabLst>
            </a:pPr>
            <a:r>
              <a:rPr lang="en-GB" sz="32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stalling/</a:t>
            </a:r>
            <a:r>
              <a:rPr lang="it-IT" sz="32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attesa</a:t>
            </a:r>
          </a:p>
          <a:p>
            <a:pPr marL="342900" lvl="0" indent="-342900">
              <a:spcAft>
                <a:spcPts val="0"/>
              </a:spcAft>
              <a:buFont typeface="Times" panose="02020603050405020304" pitchFamily="18" charset="0"/>
              <a:buChar char="•"/>
              <a:tabLst>
                <a:tab pos="457200" algn="l"/>
              </a:tabLst>
            </a:pPr>
            <a:r>
              <a:rPr lang="it-IT" sz="3200" dirty="0" err="1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s</a:t>
            </a:r>
            <a:r>
              <a:rPr lang="en-GB" sz="3200" dirty="0" err="1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egmentazione</a:t>
            </a:r>
            <a:endParaRPr lang="en-GB" sz="3200" dirty="0"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lvl="0">
              <a:spcAft>
                <a:spcPts val="0"/>
              </a:spcAft>
              <a:tabLst>
                <a:tab pos="457200" algn="l"/>
              </a:tabLst>
            </a:pPr>
            <a:r>
              <a:rPr lang="en-GB" sz="32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chunking/</a:t>
            </a:r>
            <a:r>
              <a:rPr lang="en-GB" sz="3200" dirty="0" err="1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saucissonage</a:t>
            </a:r>
            <a:endParaRPr lang="it-IT" sz="32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Times" panose="02020603050405020304" pitchFamily="18" charset="0"/>
              <a:buChar char="•"/>
              <a:tabLst>
                <a:tab pos="457200" algn="l"/>
              </a:tabLst>
            </a:pPr>
            <a:r>
              <a:rPr lang="it-IT" sz="3200" dirty="0" err="1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s</a:t>
            </a:r>
            <a:r>
              <a:rPr lang="en-GB" sz="3200" dirty="0" err="1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elezione</a:t>
            </a:r>
            <a:r>
              <a:rPr lang="en-GB" sz="32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GB" sz="3200" dirty="0" err="1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delle</a:t>
            </a:r>
            <a:r>
              <a:rPr lang="en-GB" sz="32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GB" sz="3200" dirty="0" err="1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informazioni</a:t>
            </a:r>
            <a:endParaRPr lang="it-IT" sz="32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Times" panose="02020603050405020304" pitchFamily="18" charset="0"/>
              <a:buChar char="•"/>
              <a:tabLst>
                <a:tab pos="457200" algn="l"/>
              </a:tabLst>
            </a:pPr>
            <a:r>
              <a:rPr lang="en-GB" sz="3200" dirty="0" err="1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alternanza</a:t>
            </a:r>
            <a:r>
              <a:rPr lang="en-GB" sz="32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GB" sz="3200" dirty="0" err="1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dall’interpretazione</a:t>
            </a:r>
            <a:r>
              <a:rPr lang="en-GB" sz="32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GB" sz="3200" dirty="0" err="1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letterale</a:t>
            </a:r>
            <a:r>
              <a:rPr lang="en-GB" sz="32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a </a:t>
            </a:r>
            <a:r>
              <a:rPr lang="en-GB" sz="3200" dirty="0" err="1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quella</a:t>
            </a:r>
            <a:r>
              <a:rPr lang="en-GB" sz="32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a </a:t>
            </a:r>
            <a:r>
              <a:rPr lang="en-GB" sz="3200" dirty="0" err="1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senso</a:t>
            </a:r>
            <a:endParaRPr lang="it-IT" sz="32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311166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611560" y="1052736"/>
            <a:ext cx="8352928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Aft>
                <a:spcPts val="0"/>
              </a:spcAft>
              <a:buFont typeface="Times" panose="02020603050405020304" pitchFamily="18" charset="0"/>
              <a:buChar char="•"/>
              <a:tabLst>
                <a:tab pos="457200" algn="l"/>
              </a:tabLst>
            </a:pPr>
            <a:r>
              <a:rPr lang="en-GB" sz="3200" dirty="0" err="1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prosodia</a:t>
            </a:r>
            <a:r>
              <a:rPr lang="en-GB" sz="32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GB" sz="3200" dirty="0" err="1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intonazione</a:t>
            </a:r>
            <a:r>
              <a:rPr lang="en-US" sz="32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accentuare</a:t>
            </a:r>
            <a:r>
              <a:rPr lang="en-US" sz="32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singole</a:t>
            </a:r>
            <a:r>
              <a:rPr lang="en-US" sz="32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parole</a:t>
            </a:r>
            <a:endParaRPr lang="it-IT" sz="32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Times" panose="02020603050405020304" pitchFamily="18" charset="0"/>
              <a:buChar char="•"/>
              <a:tabLst>
                <a:tab pos="457200" algn="l"/>
              </a:tabLst>
            </a:pPr>
            <a:r>
              <a:rPr lang="en-GB" sz="32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pause</a:t>
            </a:r>
            <a:endParaRPr lang="it-IT" sz="32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Times" panose="02020603050405020304" pitchFamily="18" charset="0"/>
              <a:buChar char="•"/>
              <a:tabLst>
                <a:tab pos="457200" algn="l"/>
              </a:tabLst>
            </a:pPr>
            <a:r>
              <a:rPr lang="it-IT" sz="3200" dirty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it-IT" sz="3200" dirty="0"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iprodurre il suono</a:t>
            </a:r>
          </a:p>
          <a:p>
            <a:pPr marL="342900" lvl="0" indent="-342900">
              <a:spcAft>
                <a:spcPts val="0"/>
              </a:spcAft>
              <a:buFont typeface="Times" panose="02020603050405020304" pitchFamily="18" charset="0"/>
              <a:buChar char="•"/>
              <a:tabLst>
                <a:tab pos="457200" algn="l"/>
              </a:tabLst>
            </a:pPr>
            <a:r>
              <a:rPr lang="en-GB" sz="3200" dirty="0" err="1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naturalizzazione</a:t>
            </a:r>
            <a:r>
              <a:rPr lang="en-GB" sz="32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(</a:t>
            </a:r>
            <a:r>
              <a:rPr lang="en-GB" sz="3200" dirty="0" err="1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adattamento</a:t>
            </a:r>
            <a:r>
              <a:rPr lang="en-GB" sz="32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GB" sz="3200" dirty="0" err="1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fonologico</a:t>
            </a:r>
            <a:r>
              <a:rPr lang="en-GB" sz="32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)</a:t>
            </a:r>
            <a:endParaRPr lang="it-IT" sz="32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it-IT" sz="3200" dirty="0"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it-IT" sz="32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d</a:t>
            </a:r>
            <a:r>
              <a:rPr lang="it-IT" sz="32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opo l’interpretazione</a:t>
            </a:r>
          </a:p>
          <a:p>
            <a:pPr marL="342900" lvl="0" indent="-342900">
              <a:spcAft>
                <a:spcPts val="0"/>
              </a:spcAft>
              <a:buFont typeface="Times" panose="02020603050405020304" pitchFamily="18" charset="0"/>
              <a:buChar char="•"/>
              <a:tabLst>
                <a:tab pos="457200" algn="l"/>
              </a:tabLst>
            </a:pPr>
            <a:r>
              <a:rPr lang="en-GB" sz="3200" dirty="0" err="1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integrare</a:t>
            </a:r>
            <a:r>
              <a:rPr lang="en-GB" sz="32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GB" sz="3200" dirty="0" err="1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glossari</a:t>
            </a:r>
            <a:endParaRPr lang="it-IT" sz="32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383195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86862" y="908194"/>
            <a:ext cx="7825153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0"/>
              </a:spcAft>
              <a:tabLst>
                <a:tab pos="457200" algn="l"/>
              </a:tabLst>
            </a:pPr>
            <a:r>
              <a:rPr lang="en-GB" sz="32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Per </a:t>
            </a:r>
            <a:r>
              <a:rPr lang="en-GB" sz="3200" dirty="0" err="1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l’IS</a:t>
            </a:r>
            <a:endParaRPr lang="en-GB" sz="3200" dirty="0"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lvl="0">
              <a:spcAft>
                <a:spcPts val="0"/>
              </a:spcAft>
              <a:tabLst>
                <a:tab pos="457200" algn="l"/>
              </a:tabLst>
            </a:pPr>
            <a:endParaRPr lang="en-GB" sz="3200" dirty="0"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lvl="0">
              <a:spcAft>
                <a:spcPts val="0"/>
              </a:spcAft>
              <a:tabLst>
                <a:tab pos="457200" algn="l"/>
              </a:tabLst>
            </a:pPr>
            <a:r>
              <a:rPr lang="en-GB" sz="3200" dirty="0" err="1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Décalage</a:t>
            </a:r>
            <a:endParaRPr lang="en-GB" sz="3200" dirty="0"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Times" panose="02020603050405020304" pitchFamily="18" charset="0"/>
              <a:buChar char="•"/>
              <a:tabLst>
                <a:tab pos="457200" algn="l"/>
              </a:tabLst>
            </a:pPr>
            <a:r>
              <a:rPr lang="it-IT" sz="32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i</a:t>
            </a:r>
            <a:r>
              <a:rPr lang="en-GB" sz="3200" dirty="0" err="1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mpiego</a:t>
            </a:r>
            <a:r>
              <a:rPr lang="en-GB" sz="32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di </a:t>
            </a:r>
            <a:r>
              <a:rPr lang="en-GB" sz="3200" dirty="0" err="1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soluzioni</a:t>
            </a:r>
            <a:r>
              <a:rPr lang="en-GB" sz="32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GB" sz="3200" dirty="0" err="1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aperte</a:t>
            </a:r>
            <a:endParaRPr lang="en-GB" sz="3200" dirty="0"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Times" panose="02020603050405020304" pitchFamily="18" charset="0"/>
              <a:buChar char="•"/>
              <a:tabLst>
                <a:tab pos="457200" algn="l"/>
              </a:tabLst>
            </a:pPr>
            <a:r>
              <a:rPr lang="en-GB" sz="3200" dirty="0" err="1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strategia</a:t>
            </a:r>
            <a:r>
              <a:rPr lang="en-GB" sz="32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del least commitment </a:t>
            </a:r>
          </a:p>
          <a:p>
            <a:pPr marL="342900" lvl="0" indent="-342900">
              <a:spcAft>
                <a:spcPts val="0"/>
              </a:spcAft>
              <a:buFont typeface="Times" panose="02020603050405020304" pitchFamily="18" charset="0"/>
              <a:buChar char="•"/>
              <a:tabLst>
                <a:tab pos="457200" algn="l"/>
              </a:tabLst>
            </a:pPr>
            <a:endParaRPr lang="it-IT" sz="3200" dirty="0"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Times" panose="02020603050405020304" pitchFamily="18" charset="0"/>
              <a:buChar char="•"/>
              <a:tabLst>
                <a:tab pos="457200" algn="l"/>
              </a:tabLst>
            </a:pPr>
            <a:r>
              <a:rPr lang="it-IT" sz="32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chiedere intervento collega</a:t>
            </a:r>
          </a:p>
          <a:p>
            <a:pPr marL="342900" lvl="0" indent="-342900">
              <a:spcAft>
                <a:spcPts val="0"/>
              </a:spcAft>
              <a:buFont typeface="Times" panose="02020603050405020304" pitchFamily="18" charset="0"/>
              <a:buChar char="•"/>
              <a:tabLst>
                <a:tab pos="457200" algn="l"/>
              </a:tabLst>
            </a:pPr>
            <a:r>
              <a:rPr lang="it-IT" sz="3200" dirty="0" err="1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s</a:t>
            </a:r>
            <a:r>
              <a:rPr lang="en-GB" sz="3200" dirty="0" err="1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pegnere</a:t>
            </a:r>
            <a:r>
              <a:rPr lang="en-GB" sz="32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GB" sz="3200" dirty="0" err="1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il</a:t>
            </a:r>
            <a:r>
              <a:rPr lang="en-GB" sz="32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GB" sz="3200" dirty="0" err="1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microfono</a:t>
            </a:r>
            <a:endParaRPr lang="it-IT" sz="3200" dirty="0"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lvl="0"/>
            <a:endParaRPr lang="en-GB" sz="3200" dirty="0"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2093224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700391" y="1083747"/>
            <a:ext cx="787940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err="1"/>
              <a:t>Strategie</a:t>
            </a:r>
            <a:r>
              <a:rPr lang="en-GB" sz="2800" dirty="0"/>
              <a:t>  in </a:t>
            </a:r>
            <a:r>
              <a:rPr lang="en-GB" sz="2800" dirty="0" err="1"/>
              <a:t>traduzione</a:t>
            </a:r>
            <a:r>
              <a:rPr lang="en-GB" sz="2800" dirty="0"/>
              <a:t> e </a:t>
            </a:r>
            <a:r>
              <a:rPr lang="en-GB" sz="2800" dirty="0" err="1"/>
              <a:t>interpretazione</a:t>
            </a:r>
            <a:endParaRPr lang="en-GB" sz="2800" dirty="0"/>
          </a:p>
          <a:p>
            <a:endParaRPr lang="en-GB" sz="2800" dirty="0"/>
          </a:p>
          <a:p>
            <a:r>
              <a:rPr lang="en-GB" sz="2800" dirty="0" err="1"/>
              <a:t>aspetto</a:t>
            </a:r>
            <a:r>
              <a:rPr lang="en-GB" sz="2800" dirty="0"/>
              <a:t> </a:t>
            </a:r>
            <a:r>
              <a:rPr lang="en-GB" sz="2800" dirty="0" err="1"/>
              <a:t>comune</a:t>
            </a:r>
            <a:r>
              <a:rPr lang="en-GB" sz="2800" dirty="0"/>
              <a:t> </a:t>
            </a:r>
          </a:p>
          <a:p>
            <a:r>
              <a:rPr lang="en-GB" sz="2800" dirty="0" err="1"/>
              <a:t>entrambe</a:t>
            </a:r>
            <a:r>
              <a:rPr lang="en-GB" sz="2800" dirty="0"/>
              <a:t> </a:t>
            </a:r>
            <a:r>
              <a:rPr lang="en-GB" sz="2800" dirty="0" err="1"/>
              <a:t>mirano</a:t>
            </a:r>
            <a:r>
              <a:rPr lang="en-GB" sz="2800" dirty="0"/>
              <a:t> a </a:t>
            </a:r>
          </a:p>
          <a:p>
            <a:r>
              <a:rPr lang="en-GB" sz="2800" dirty="0" err="1"/>
              <a:t>trasferire</a:t>
            </a:r>
            <a:r>
              <a:rPr lang="en-GB" sz="2800" dirty="0"/>
              <a:t> un </a:t>
            </a:r>
            <a:r>
              <a:rPr lang="en-GB" sz="2800" dirty="0" err="1"/>
              <a:t>messaggio</a:t>
            </a:r>
            <a:r>
              <a:rPr lang="en-GB" sz="2800" dirty="0"/>
              <a:t>/</a:t>
            </a:r>
            <a:r>
              <a:rPr lang="en-GB" sz="2800" dirty="0" err="1"/>
              <a:t>testo</a:t>
            </a:r>
            <a:r>
              <a:rPr lang="en-GB" sz="2800" dirty="0"/>
              <a:t> da </a:t>
            </a:r>
            <a:r>
              <a:rPr lang="en-GB" sz="2800" dirty="0" err="1"/>
              <a:t>una</a:t>
            </a:r>
            <a:r>
              <a:rPr lang="en-GB" sz="2800" dirty="0"/>
              <a:t> LP a </a:t>
            </a:r>
            <a:r>
              <a:rPr lang="en-GB" sz="2800" dirty="0" err="1"/>
              <a:t>una</a:t>
            </a:r>
            <a:r>
              <a:rPr lang="en-GB" sz="2800" dirty="0"/>
              <a:t> LA </a:t>
            </a:r>
          </a:p>
          <a:p>
            <a:r>
              <a:rPr lang="en-GB" sz="2800" dirty="0"/>
              <a:t>in determinate </a:t>
            </a:r>
            <a:r>
              <a:rPr lang="en-GB" sz="2800" dirty="0" err="1"/>
              <a:t>circostanze</a:t>
            </a:r>
            <a:endParaRPr lang="en-GB" sz="2800" dirty="0"/>
          </a:p>
          <a:p>
            <a:endParaRPr lang="en-GB" sz="2800" dirty="0"/>
          </a:p>
          <a:p>
            <a:r>
              <a:rPr lang="en-GB" sz="2800" dirty="0" err="1"/>
              <a:t>possono</a:t>
            </a:r>
            <a:r>
              <a:rPr lang="en-GB" sz="2800" dirty="0"/>
              <a:t> </a:t>
            </a:r>
            <a:r>
              <a:rPr lang="en-GB" sz="2800" dirty="0" err="1"/>
              <a:t>essere</a:t>
            </a:r>
            <a:r>
              <a:rPr lang="en-GB" sz="2800" dirty="0"/>
              <a:t> definite </a:t>
            </a:r>
            <a:r>
              <a:rPr lang="en-GB" sz="2800" dirty="0" err="1"/>
              <a:t>attività</a:t>
            </a:r>
            <a:r>
              <a:rPr lang="en-GB" sz="2800" dirty="0"/>
              <a:t> </a:t>
            </a:r>
            <a:r>
              <a:rPr lang="en-GB" sz="2800" dirty="0" err="1"/>
              <a:t>comunicative</a:t>
            </a:r>
            <a:r>
              <a:rPr lang="en-GB" sz="2800" dirty="0"/>
              <a:t> </a:t>
            </a:r>
            <a:r>
              <a:rPr lang="en-GB" sz="2800" dirty="0" err="1"/>
              <a:t>interlinguistiche</a:t>
            </a:r>
            <a:r>
              <a:rPr lang="en-GB" sz="2800" dirty="0"/>
              <a:t> orientate verso un </a:t>
            </a:r>
            <a:r>
              <a:rPr lang="en-GB" sz="2800" dirty="0" err="1"/>
              <a:t>obiettivo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65655470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A3F70EAC-11B2-3E4A-A506-CCD23BDC8F45}"/>
              </a:ext>
            </a:extLst>
          </p:cNvPr>
          <p:cNvSpPr txBox="1"/>
          <p:nvPr/>
        </p:nvSpPr>
        <p:spPr>
          <a:xfrm>
            <a:off x="340242" y="956934"/>
            <a:ext cx="842098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/>
              <a:t>Riccardi A. 2019 The </a:t>
            </a:r>
            <a:r>
              <a:rPr lang="it-IT" sz="2800" dirty="0" err="1"/>
              <a:t>concept</a:t>
            </a:r>
            <a:r>
              <a:rPr lang="it-IT" sz="2800" dirty="0"/>
              <a:t> of </a:t>
            </a:r>
            <a:r>
              <a:rPr lang="it-IT" sz="2800" dirty="0" err="1"/>
              <a:t>Strategies</a:t>
            </a:r>
            <a:r>
              <a:rPr lang="it-IT" sz="2800" dirty="0"/>
              <a:t> in </a:t>
            </a:r>
            <a:r>
              <a:rPr lang="it-IT" sz="2800" dirty="0" err="1"/>
              <a:t>Translation</a:t>
            </a:r>
            <a:r>
              <a:rPr lang="it-IT" sz="2800" dirty="0"/>
              <a:t> and </a:t>
            </a:r>
            <a:r>
              <a:rPr lang="it-IT" sz="2800" dirty="0" err="1"/>
              <a:t>Interpreting</a:t>
            </a:r>
            <a:r>
              <a:rPr lang="it-IT" sz="2800" dirty="0"/>
              <a:t>  </a:t>
            </a:r>
            <a:r>
              <a:rPr lang="it-IT" sz="2800" dirty="0" err="1"/>
              <a:t>Studies</a:t>
            </a:r>
            <a:r>
              <a:rPr lang="it-IT" sz="2800" dirty="0"/>
              <a:t>: </a:t>
            </a:r>
            <a:r>
              <a:rPr lang="it-IT" sz="2800" dirty="0" err="1"/>
              <a:t>Shared</a:t>
            </a:r>
            <a:r>
              <a:rPr lang="it-IT" sz="2800" dirty="0"/>
              <a:t> and Dissimilar </a:t>
            </a:r>
            <a:r>
              <a:rPr lang="it-IT" sz="2800" dirty="0" err="1"/>
              <a:t>Features</a:t>
            </a:r>
            <a:r>
              <a:rPr lang="it-IT" sz="2800" dirty="0"/>
              <a:t>, in E. Dal </a:t>
            </a:r>
            <a:r>
              <a:rPr lang="it-IT" sz="2800" dirty="0" err="1"/>
              <a:t>Fovo</a:t>
            </a:r>
            <a:r>
              <a:rPr lang="it-IT" sz="2800" dirty="0"/>
              <a:t> and P. Gentile </a:t>
            </a:r>
            <a:r>
              <a:rPr lang="it-IT" sz="2800" dirty="0" err="1"/>
              <a:t>eds</a:t>
            </a:r>
            <a:r>
              <a:rPr lang="it-IT" sz="2800" dirty="0"/>
              <a:t>, </a:t>
            </a:r>
            <a:r>
              <a:rPr lang="it-IT" sz="2800" i="1" dirty="0" err="1"/>
              <a:t>Translation</a:t>
            </a:r>
            <a:r>
              <a:rPr lang="it-IT" sz="2800" i="1" dirty="0"/>
              <a:t> and </a:t>
            </a:r>
            <a:r>
              <a:rPr lang="it-IT" sz="2800" i="1" dirty="0" err="1"/>
              <a:t>Interpreting</a:t>
            </a:r>
            <a:r>
              <a:rPr lang="it-IT" sz="2800" i="1" dirty="0"/>
              <a:t> – </a:t>
            </a:r>
            <a:r>
              <a:rPr lang="it-IT" sz="2800" i="1" dirty="0" err="1"/>
              <a:t>Convergence</a:t>
            </a:r>
            <a:r>
              <a:rPr lang="it-IT" sz="2800" i="1" dirty="0"/>
              <a:t>, </a:t>
            </a:r>
            <a:r>
              <a:rPr lang="it-IT" sz="2800" i="1" dirty="0" err="1"/>
              <a:t>Contact</a:t>
            </a:r>
            <a:r>
              <a:rPr lang="it-IT" sz="2800" i="1" dirty="0"/>
              <a:t> and </a:t>
            </a:r>
            <a:r>
              <a:rPr lang="it-IT" sz="2800" i="1" dirty="0" err="1"/>
              <a:t>Interaction</a:t>
            </a:r>
            <a:r>
              <a:rPr lang="it-IT" sz="2800" dirty="0"/>
              <a:t>, Peter Lang, Oxford, New York 63-85</a:t>
            </a:r>
          </a:p>
          <a:p>
            <a:endParaRPr lang="it-IT" sz="2800" dirty="0"/>
          </a:p>
          <a:p>
            <a:r>
              <a:rPr lang="it-IT" sz="2800" dirty="0">
                <a:cs typeface="Cambria"/>
              </a:rPr>
              <a:t>Riccardi A. (1999): “Interpretazione simultanea: strategie generali e specifiche” in </a:t>
            </a:r>
            <a:r>
              <a:rPr lang="it-IT" sz="2800" i="1" dirty="0">
                <a:cs typeface="Cambria"/>
              </a:rPr>
              <a:t>Interpretazione simultanea e consecutiva- problemi teorici e metodologie didattiche </a:t>
            </a:r>
            <a:r>
              <a:rPr lang="it-IT" sz="2800" dirty="0">
                <a:cs typeface="Cambria"/>
              </a:rPr>
              <a:t>C. Falbo, C. Russo &amp; </a:t>
            </a:r>
            <a:r>
              <a:rPr lang="it-IT" sz="2800" dirty="0" err="1">
                <a:cs typeface="Cambria"/>
              </a:rPr>
              <a:t>F</a:t>
            </a:r>
            <a:r>
              <a:rPr lang="it-IT" sz="2800" dirty="0">
                <a:cs typeface="Cambria"/>
              </a:rPr>
              <a:t>. Straniero, Milano, Hoepli, 161-174</a:t>
            </a:r>
          </a:p>
          <a:p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1841586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333A60F9-8A9C-D549-A212-1D25B3BEA48F}"/>
              </a:ext>
            </a:extLst>
          </p:cNvPr>
          <p:cNvSpPr txBox="1"/>
          <p:nvPr/>
        </p:nvSpPr>
        <p:spPr>
          <a:xfrm>
            <a:off x="789709" y="1828802"/>
            <a:ext cx="793865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campo di </a:t>
            </a:r>
            <a:r>
              <a:rPr lang="en-GB" sz="3200" dirty="0" err="1"/>
              <a:t>ricerca</a:t>
            </a:r>
            <a:r>
              <a:rPr lang="en-GB" sz="3200" dirty="0"/>
              <a:t> </a:t>
            </a:r>
            <a:r>
              <a:rPr lang="en-GB" sz="3200" dirty="0" err="1"/>
              <a:t>che</a:t>
            </a:r>
            <a:r>
              <a:rPr lang="en-GB" sz="3200" dirty="0"/>
              <a:t> ha </a:t>
            </a:r>
            <a:r>
              <a:rPr lang="en-GB" sz="3200" dirty="0" err="1"/>
              <a:t>segnato</a:t>
            </a:r>
            <a:r>
              <a:rPr lang="en-GB" sz="3200" dirty="0"/>
              <a:t> </a:t>
            </a:r>
            <a:r>
              <a:rPr lang="en-GB" sz="3200" dirty="0" err="1"/>
              <a:t>l’evoluzione</a:t>
            </a:r>
            <a:r>
              <a:rPr lang="en-GB" sz="3200" dirty="0"/>
              <a:t> </a:t>
            </a:r>
            <a:r>
              <a:rPr lang="en-GB" sz="3200" dirty="0" err="1"/>
              <a:t>degli</a:t>
            </a:r>
            <a:r>
              <a:rPr lang="en-GB" sz="3200" dirty="0"/>
              <a:t> </a:t>
            </a:r>
            <a:r>
              <a:rPr lang="en-GB" sz="3200" dirty="0" err="1"/>
              <a:t>studi</a:t>
            </a:r>
            <a:r>
              <a:rPr lang="en-GB" sz="3200" dirty="0"/>
              <a:t> in </a:t>
            </a:r>
            <a:r>
              <a:rPr lang="en-GB" sz="3200" dirty="0" err="1"/>
              <a:t>traduzione</a:t>
            </a:r>
            <a:r>
              <a:rPr lang="en-GB" sz="3200" dirty="0"/>
              <a:t> e </a:t>
            </a:r>
            <a:r>
              <a:rPr lang="en-GB" sz="3200" dirty="0" err="1"/>
              <a:t>interpretazione</a:t>
            </a:r>
            <a:endParaRPr lang="en-GB" sz="3200" dirty="0"/>
          </a:p>
          <a:p>
            <a:endParaRPr lang="en-GB" sz="3200" dirty="0"/>
          </a:p>
          <a:p>
            <a:endParaRPr lang="en-GB" sz="3200" dirty="0"/>
          </a:p>
          <a:p>
            <a:r>
              <a:rPr lang="en-GB" sz="3200" dirty="0"/>
              <a:t>Lo studio </a:t>
            </a:r>
            <a:r>
              <a:rPr lang="en-GB" sz="3200" dirty="0" err="1"/>
              <a:t>delle</a:t>
            </a:r>
            <a:r>
              <a:rPr lang="en-GB" sz="3200" dirty="0"/>
              <a:t> </a:t>
            </a:r>
            <a:r>
              <a:rPr lang="en-GB" sz="3200" dirty="0" err="1"/>
              <a:t>strategie</a:t>
            </a:r>
            <a:r>
              <a:rPr lang="en-GB" sz="3200" dirty="0"/>
              <a:t> </a:t>
            </a:r>
            <a:r>
              <a:rPr lang="en-GB" sz="3200" dirty="0" err="1"/>
              <a:t>mette</a:t>
            </a:r>
            <a:r>
              <a:rPr lang="en-GB" sz="3200" dirty="0"/>
              <a:t> in </a:t>
            </a:r>
            <a:r>
              <a:rPr lang="en-GB" sz="3200" dirty="0" err="1"/>
              <a:t>luce</a:t>
            </a:r>
            <a:r>
              <a:rPr lang="en-GB" sz="3200" dirty="0"/>
              <a:t> la </a:t>
            </a:r>
            <a:r>
              <a:rPr lang="en-GB" sz="3200" dirty="0" err="1"/>
              <a:t>relazione</a:t>
            </a:r>
            <a:r>
              <a:rPr lang="en-GB" sz="3200" dirty="0"/>
              <a:t>  </a:t>
            </a:r>
            <a:r>
              <a:rPr lang="en-GB" sz="3200" dirty="0" err="1"/>
              <a:t>esistente</a:t>
            </a:r>
            <a:r>
              <a:rPr lang="en-GB" sz="3200" dirty="0"/>
              <a:t> </a:t>
            </a:r>
            <a:r>
              <a:rPr lang="en-GB" sz="3200" dirty="0" err="1"/>
              <a:t>fra</a:t>
            </a:r>
            <a:r>
              <a:rPr lang="en-GB" sz="3200" dirty="0"/>
              <a:t> </a:t>
            </a:r>
            <a:r>
              <a:rPr lang="en-GB" sz="3200" dirty="0" err="1"/>
              <a:t>il</a:t>
            </a:r>
            <a:r>
              <a:rPr lang="en-GB" sz="3200" dirty="0"/>
              <a:t> TP e </a:t>
            </a:r>
            <a:r>
              <a:rPr lang="en-GB" sz="3200" dirty="0" err="1"/>
              <a:t>il</a:t>
            </a:r>
            <a:r>
              <a:rPr lang="en-GB" sz="3200" dirty="0"/>
              <a:t> TA</a:t>
            </a:r>
          </a:p>
        </p:txBody>
      </p:sp>
    </p:spTree>
    <p:extLst>
      <p:ext uri="{BB962C8B-B14F-4D97-AF65-F5344CB8AC3E}">
        <p14:creationId xmlns:p14="http://schemas.microsoft.com/office/powerpoint/2010/main" val="10000544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30740" y="1094477"/>
            <a:ext cx="8482519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procedure, method, technique, routine, shift</a:t>
            </a:r>
          </a:p>
          <a:p>
            <a:endParaRPr lang="en-GB" sz="3200" dirty="0"/>
          </a:p>
          <a:p>
            <a:r>
              <a:rPr lang="en-GB" sz="3200" dirty="0"/>
              <a:t>procedure, </a:t>
            </a:r>
            <a:r>
              <a:rPr lang="en-GB" sz="3200" dirty="0" err="1"/>
              <a:t>metodi</a:t>
            </a:r>
            <a:r>
              <a:rPr lang="en-GB" sz="3200" dirty="0"/>
              <a:t>, </a:t>
            </a:r>
            <a:r>
              <a:rPr lang="en-GB" sz="3200" dirty="0" err="1"/>
              <a:t>tecniche</a:t>
            </a:r>
            <a:r>
              <a:rPr lang="en-GB" sz="3200" dirty="0"/>
              <a:t>, routine,  </a:t>
            </a:r>
            <a:r>
              <a:rPr lang="en-GB" sz="3200" dirty="0" err="1"/>
              <a:t>spostamento</a:t>
            </a:r>
            <a:r>
              <a:rPr lang="en-GB" sz="3200" dirty="0"/>
              <a:t>, </a:t>
            </a:r>
            <a:r>
              <a:rPr lang="en-GB" sz="3200" dirty="0" err="1"/>
              <a:t>trasferimento</a:t>
            </a:r>
            <a:endParaRPr lang="en-GB" sz="3200" dirty="0"/>
          </a:p>
          <a:p>
            <a:endParaRPr lang="en-GB" sz="3200" dirty="0"/>
          </a:p>
          <a:p>
            <a:r>
              <a:rPr lang="en-GB" sz="3200" dirty="0"/>
              <a:t>termini </a:t>
            </a:r>
            <a:r>
              <a:rPr lang="en-GB" sz="3200" dirty="0" err="1"/>
              <a:t>impiegati</a:t>
            </a:r>
            <a:r>
              <a:rPr lang="en-GB" sz="3200" dirty="0"/>
              <a:t> </a:t>
            </a:r>
            <a:r>
              <a:rPr lang="en-GB" sz="3200" dirty="0" err="1"/>
              <a:t>negli</a:t>
            </a:r>
            <a:r>
              <a:rPr lang="en-GB" sz="3200" dirty="0"/>
              <a:t> </a:t>
            </a:r>
            <a:r>
              <a:rPr lang="en-GB" sz="3200" dirty="0" err="1"/>
              <a:t>studi</a:t>
            </a:r>
            <a:r>
              <a:rPr lang="en-GB" sz="3200" dirty="0"/>
              <a:t> di </a:t>
            </a:r>
            <a:r>
              <a:rPr lang="en-GB" sz="3200" dirty="0" err="1"/>
              <a:t>traduzione</a:t>
            </a:r>
            <a:r>
              <a:rPr lang="en-GB" sz="3200" dirty="0"/>
              <a:t> </a:t>
            </a:r>
            <a:r>
              <a:rPr lang="en-GB" sz="3200" dirty="0" err="1"/>
              <a:t>fino</a:t>
            </a:r>
            <a:r>
              <a:rPr lang="en-GB" sz="3200" dirty="0"/>
              <a:t> </a:t>
            </a:r>
            <a:r>
              <a:rPr lang="en-GB" sz="3200" dirty="0" err="1"/>
              <a:t>agli</a:t>
            </a:r>
            <a:r>
              <a:rPr lang="en-GB" sz="3200" dirty="0"/>
              <a:t> </a:t>
            </a:r>
            <a:r>
              <a:rPr lang="en-GB" sz="3200" dirty="0" err="1"/>
              <a:t>anni</a:t>
            </a:r>
            <a:r>
              <a:rPr lang="en-GB" sz="3200" dirty="0"/>
              <a:t> 1980 per </a:t>
            </a:r>
            <a:r>
              <a:rPr lang="en-GB" sz="3200" dirty="0" err="1"/>
              <a:t>indicare</a:t>
            </a:r>
            <a:r>
              <a:rPr lang="en-GB" sz="3200" dirty="0"/>
              <a:t> I </a:t>
            </a:r>
            <a:r>
              <a:rPr lang="en-GB" sz="3200" dirty="0" err="1"/>
              <a:t>cambiamenti</a:t>
            </a:r>
            <a:r>
              <a:rPr lang="en-GB" sz="3200" dirty="0"/>
              <a:t>, le </a:t>
            </a:r>
            <a:r>
              <a:rPr lang="en-GB" sz="3200" dirty="0" err="1"/>
              <a:t>trasformazioni</a:t>
            </a:r>
            <a:r>
              <a:rPr lang="en-GB" sz="3200" dirty="0"/>
              <a:t>, le </a:t>
            </a:r>
            <a:r>
              <a:rPr lang="en-GB" sz="3200" dirty="0" err="1"/>
              <a:t>soluzioni</a:t>
            </a:r>
            <a:r>
              <a:rPr lang="en-GB" sz="3200" dirty="0"/>
              <a:t> e le </a:t>
            </a:r>
            <a:r>
              <a:rPr lang="en-GB" sz="3200" dirty="0" err="1"/>
              <a:t>decisioni</a:t>
            </a:r>
            <a:r>
              <a:rPr lang="en-GB" sz="3200" dirty="0"/>
              <a:t> </a:t>
            </a:r>
            <a:r>
              <a:rPr lang="en-GB" sz="3200" dirty="0" err="1"/>
              <a:t>adottate</a:t>
            </a:r>
            <a:r>
              <a:rPr lang="en-GB" sz="3200" dirty="0"/>
              <a:t> </a:t>
            </a:r>
            <a:r>
              <a:rPr lang="en-GB" sz="3200" dirty="0" err="1"/>
              <a:t>dai</a:t>
            </a:r>
            <a:r>
              <a:rPr lang="en-GB" sz="3200" dirty="0"/>
              <a:t> </a:t>
            </a:r>
            <a:r>
              <a:rPr lang="en-GB" sz="3200" dirty="0" err="1"/>
              <a:t>traduttori</a:t>
            </a:r>
            <a:r>
              <a:rPr lang="en-GB" sz="3200" dirty="0"/>
              <a:t> per </a:t>
            </a:r>
            <a:r>
              <a:rPr lang="en-GB" sz="3200" dirty="0" err="1"/>
              <a:t>produrre</a:t>
            </a:r>
            <a:r>
              <a:rPr lang="en-GB" sz="3200" dirty="0"/>
              <a:t> </a:t>
            </a:r>
            <a:r>
              <a:rPr lang="en-GB" sz="3200" dirty="0" err="1"/>
              <a:t>il</a:t>
            </a:r>
            <a:r>
              <a:rPr lang="en-GB" sz="3200" dirty="0"/>
              <a:t> TA </a:t>
            </a:r>
          </a:p>
          <a:p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9444589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26412DDE-0B9F-214A-86AB-3C55D72AEE81}"/>
              </a:ext>
            </a:extLst>
          </p:cNvPr>
          <p:cNvSpPr txBox="1"/>
          <p:nvPr/>
        </p:nvSpPr>
        <p:spPr>
          <a:xfrm>
            <a:off x="872836" y="1163782"/>
            <a:ext cx="764770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per </a:t>
            </a:r>
            <a:r>
              <a:rPr lang="en-GB" sz="2800" dirty="0" err="1"/>
              <a:t>indicare</a:t>
            </a:r>
            <a:r>
              <a:rPr lang="en-GB" sz="2800" dirty="0"/>
              <a:t> </a:t>
            </a:r>
            <a:r>
              <a:rPr lang="en-GB" sz="2800" dirty="0" err="1"/>
              <a:t>il</a:t>
            </a:r>
            <a:r>
              <a:rPr lang="en-GB" sz="2800" dirty="0"/>
              <a:t> </a:t>
            </a:r>
            <a:r>
              <a:rPr lang="en-GB" sz="2800" dirty="0" err="1"/>
              <a:t>modo</a:t>
            </a:r>
            <a:r>
              <a:rPr lang="en-GB" sz="2800" dirty="0"/>
              <a:t> in cui I </a:t>
            </a:r>
            <a:r>
              <a:rPr lang="en-GB" sz="2800" dirty="0" err="1"/>
              <a:t>traduttori</a:t>
            </a:r>
            <a:r>
              <a:rPr lang="en-GB" sz="2800" dirty="0"/>
              <a:t> </a:t>
            </a:r>
            <a:r>
              <a:rPr lang="en-GB" sz="2800" dirty="0" err="1"/>
              <a:t>trasferivano</a:t>
            </a:r>
            <a:r>
              <a:rPr lang="en-GB" sz="2800" dirty="0"/>
              <a:t> </a:t>
            </a:r>
            <a:r>
              <a:rPr lang="en-GB" sz="2800" dirty="0" err="1"/>
              <a:t>nel</a:t>
            </a:r>
            <a:r>
              <a:rPr lang="en-GB" sz="2800" dirty="0"/>
              <a:t> TA </a:t>
            </a:r>
            <a:r>
              <a:rPr lang="en-GB" sz="2800" dirty="0" err="1"/>
              <a:t>elementi</a:t>
            </a:r>
            <a:r>
              <a:rPr lang="en-GB" sz="2800" dirty="0"/>
              <a:t> del TP</a:t>
            </a:r>
          </a:p>
          <a:p>
            <a:endParaRPr lang="en-GB" sz="2800" dirty="0"/>
          </a:p>
          <a:p>
            <a:endParaRPr lang="en-GB" sz="2800" dirty="0"/>
          </a:p>
          <a:p>
            <a:r>
              <a:rPr lang="en-GB" sz="2800" dirty="0" err="1"/>
              <a:t>Vilnay</a:t>
            </a:r>
            <a:r>
              <a:rPr lang="en-GB" sz="2800" dirty="0"/>
              <a:t> </a:t>
            </a:r>
            <a:r>
              <a:rPr lang="en-GB" sz="2800" dirty="0" err="1"/>
              <a:t>Darbelnet</a:t>
            </a:r>
            <a:r>
              <a:rPr lang="en-GB" sz="2800" dirty="0"/>
              <a:t> 1958, </a:t>
            </a:r>
            <a:r>
              <a:rPr lang="en-GB" sz="2800" dirty="0" err="1"/>
              <a:t>Malblanc</a:t>
            </a:r>
            <a:r>
              <a:rPr lang="en-GB" sz="2800" dirty="0"/>
              <a:t> 1963, Catford 1965, Newmark 1988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32364290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89107" y="525296"/>
            <a:ext cx="8404698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Il </a:t>
            </a:r>
            <a:r>
              <a:rPr lang="en-GB" sz="3200" dirty="0" err="1"/>
              <a:t>termine</a:t>
            </a:r>
            <a:r>
              <a:rPr lang="en-GB" sz="3200" dirty="0"/>
              <a:t> </a:t>
            </a:r>
            <a:r>
              <a:rPr lang="en-GB" sz="3200" dirty="0" err="1"/>
              <a:t>strategia</a:t>
            </a:r>
            <a:r>
              <a:rPr lang="en-GB" sz="3200" dirty="0"/>
              <a:t> </a:t>
            </a:r>
            <a:r>
              <a:rPr lang="en-GB" sz="3200" dirty="0" err="1"/>
              <a:t>fu</a:t>
            </a:r>
            <a:r>
              <a:rPr lang="en-GB" sz="3200" dirty="0"/>
              <a:t> </a:t>
            </a:r>
            <a:r>
              <a:rPr lang="en-GB" sz="3200" dirty="0" err="1"/>
              <a:t>importato</a:t>
            </a:r>
            <a:r>
              <a:rPr lang="en-GB" sz="3200" dirty="0"/>
              <a:t> </a:t>
            </a:r>
            <a:r>
              <a:rPr lang="en-GB" sz="3200" dirty="0" err="1"/>
              <a:t>dagli</a:t>
            </a:r>
            <a:r>
              <a:rPr lang="en-GB" sz="3200" dirty="0"/>
              <a:t> </a:t>
            </a:r>
            <a:r>
              <a:rPr lang="en-GB" sz="3200" dirty="0" err="1"/>
              <a:t>studi</a:t>
            </a:r>
            <a:r>
              <a:rPr lang="en-GB" sz="3200" dirty="0"/>
              <a:t> </a:t>
            </a:r>
            <a:r>
              <a:rPr lang="en-GB" sz="3200" dirty="0" err="1"/>
              <a:t>relativi</a:t>
            </a:r>
            <a:r>
              <a:rPr lang="en-GB" sz="3200" dirty="0"/>
              <a:t> </a:t>
            </a:r>
            <a:r>
              <a:rPr lang="en-GB" sz="3200" dirty="0" err="1"/>
              <a:t>all’acquisizione</a:t>
            </a:r>
            <a:r>
              <a:rPr lang="en-GB" sz="3200" dirty="0"/>
              <a:t> </a:t>
            </a:r>
            <a:r>
              <a:rPr lang="en-GB" sz="3200" dirty="0" err="1"/>
              <a:t>della</a:t>
            </a:r>
            <a:r>
              <a:rPr lang="en-GB" sz="3200" dirty="0"/>
              <a:t> </a:t>
            </a:r>
            <a:r>
              <a:rPr lang="en-GB" sz="3200" dirty="0" err="1"/>
              <a:t>seconda</a:t>
            </a:r>
            <a:r>
              <a:rPr lang="en-GB" sz="3200" dirty="0"/>
              <a:t> lingua </a:t>
            </a:r>
          </a:p>
          <a:p>
            <a:endParaRPr lang="en-GB" sz="3200" dirty="0"/>
          </a:p>
          <a:p>
            <a:r>
              <a:rPr lang="en-GB" sz="3200" dirty="0"/>
              <a:t>“potentially conscious plans for solving what the individual presents itself (sic) as a problem in reaching a particular communicative goal” (</a:t>
            </a:r>
            <a:r>
              <a:rPr lang="en-GB" sz="3200" dirty="0" err="1"/>
              <a:t>Færch</a:t>
            </a:r>
            <a:r>
              <a:rPr lang="en-GB" sz="3200" dirty="0"/>
              <a:t> and Kasper 1983: 36)</a:t>
            </a:r>
          </a:p>
          <a:p>
            <a:endParaRPr lang="en-GB" sz="3200" dirty="0"/>
          </a:p>
          <a:p>
            <a:r>
              <a:rPr lang="en-GB" sz="2800" dirty="0" err="1"/>
              <a:t>Faerch</a:t>
            </a:r>
            <a:r>
              <a:rPr lang="en-GB" sz="2800" dirty="0"/>
              <a:t>, C. and Kasper, G. (1983). ‘Plan and Strategies in Foreign Language Communication’. </a:t>
            </a:r>
          </a:p>
          <a:p>
            <a:r>
              <a:rPr lang="en-GB" sz="2800" dirty="0"/>
              <a:t>In C. </a:t>
            </a:r>
            <a:r>
              <a:rPr lang="en-GB" sz="2800" dirty="0" err="1"/>
              <a:t>Faerch</a:t>
            </a:r>
            <a:r>
              <a:rPr lang="en-GB" sz="2800" dirty="0"/>
              <a:t>, and G. Kasper (</a:t>
            </a:r>
            <a:r>
              <a:rPr lang="en-GB" sz="2800" dirty="0" err="1"/>
              <a:t>eds</a:t>
            </a:r>
            <a:r>
              <a:rPr lang="en-GB" sz="2800" dirty="0"/>
              <a:t>),</a:t>
            </a:r>
            <a:r>
              <a:rPr lang="en-GB" sz="2800" i="1" dirty="0"/>
              <a:t> Strategies in Interlanguage Communication</a:t>
            </a:r>
            <a:r>
              <a:rPr lang="en-GB" sz="2800" dirty="0"/>
              <a:t>, pp. 20-60. London: Longman.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14905871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467544" y="476672"/>
            <a:ext cx="856895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3200" dirty="0"/>
          </a:p>
          <a:p>
            <a:r>
              <a:rPr lang="en-GB" sz="3200" dirty="0" err="1"/>
              <a:t>Definizione</a:t>
            </a:r>
            <a:r>
              <a:rPr lang="en-GB" sz="3200" dirty="0"/>
              <a:t> </a:t>
            </a:r>
            <a:r>
              <a:rPr lang="en-GB" sz="3200" dirty="0" err="1"/>
              <a:t>spesso</a:t>
            </a:r>
            <a:r>
              <a:rPr lang="en-GB" sz="3200" dirty="0"/>
              <a:t> </a:t>
            </a:r>
            <a:r>
              <a:rPr lang="en-GB" sz="3200" dirty="0" err="1"/>
              <a:t>ripresa</a:t>
            </a:r>
            <a:r>
              <a:rPr lang="en-GB" sz="3200" dirty="0"/>
              <a:t> da </a:t>
            </a:r>
            <a:r>
              <a:rPr lang="en-GB" sz="3200" dirty="0" err="1"/>
              <a:t>studiosi</a:t>
            </a:r>
            <a:r>
              <a:rPr lang="en-GB" sz="3200" dirty="0"/>
              <a:t> </a:t>
            </a:r>
            <a:r>
              <a:rPr lang="en-GB" sz="3200" dirty="0" err="1"/>
              <a:t>che</a:t>
            </a:r>
            <a:r>
              <a:rPr lang="en-GB" sz="3200" dirty="0"/>
              <a:t> </a:t>
            </a:r>
            <a:r>
              <a:rPr lang="en-GB" sz="3200" dirty="0" err="1"/>
              <a:t>hanno</a:t>
            </a:r>
            <a:r>
              <a:rPr lang="en-GB" sz="3200" dirty="0"/>
              <a:t> </a:t>
            </a:r>
            <a:r>
              <a:rPr lang="en-GB" sz="3200" dirty="0" err="1"/>
              <a:t>optato</a:t>
            </a:r>
            <a:r>
              <a:rPr lang="en-GB" sz="3200" dirty="0"/>
              <a:t> per un </a:t>
            </a:r>
            <a:r>
              <a:rPr lang="en-GB" sz="3200" dirty="0" err="1"/>
              <a:t>orientamento</a:t>
            </a:r>
            <a:r>
              <a:rPr lang="en-GB" sz="3200" dirty="0"/>
              <a:t> </a:t>
            </a:r>
            <a:r>
              <a:rPr lang="en-GB" sz="3200" dirty="0" err="1"/>
              <a:t>psicolinguistico</a:t>
            </a:r>
            <a:endParaRPr lang="en-GB" sz="3200" dirty="0"/>
          </a:p>
          <a:p>
            <a:endParaRPr lang="en-GB" sz="3200" dirty="0"/>
          </a:p>
          <a:p>
            <a:r>
              <a:rPr lang="en-GB" sz="3200" dirty="0" err="1"/>
              <a:t>Traduzione</a:t>
            </a:r>
            <a:r>
              <a:rPr lang="en-GB" sz="3200" dirty="0"/>
              <a:t> </a:t>
            </a:r>
            <a:r>
              <a:rPr lang="en-GB" sz="3200" dirty="0" err="1"/>
              <a:t>considerata</a:t>
            </a:r>
            <a:r>
              <a:rPr lang="en-GB" sz="3200" dirty="0"/>
              <a:t>  come </a:t>
            </a:r>
            <a:r>
              <a:rPr lang="en-GB" sz="3200" dirty="0" err="1"/>
              <a:t>processo</a:t>
            </a:r>
            <a:r>
              <a:rPr lang="en-GB" sz="3200" dirty="0"/>
              <a:t>, non come </a:t>
            </a:r>
            <a:r>
              <a:rPr lang="en-GB" sz="3200" dirty="0" err="1"/>
              <a:t>prodotto</a:t>
            </a:r>
            <a:r>
              <a:rPr lang="en-GB" sz="3200" dirty="0"/>
              <a:t>. </a:t>
            </a:r>
            <a:endParaRPr lang="it-IT" sz="3200" dirty="0"/>
          </a:p>
          <a:p>
            <a:endParaRPr lang="en-GB" sz="3200" dirty="0"/>
          </a:p>
          <a:p>
            <a:r>
              <a:rPr lang="en-GB" sz="3200" dirty="0"/>
              <a:t>E’ </a:t>
            </a:r>
            <a:r>
              <a:rPr lang="en-GB" sz="3200" dirty="0" err="1"/>
              <a:t>stata</a:t>
            </a:r>
            <a:r>
              <a:rPr lang="en-GB" sz="3200" dirty="0"/>
              <a:t> in </a:t>
            </a:r>
            <a:r>
              <a:rPr lang="en-GB" sz="3200" dirty="0" err="1"/>
              <a:t>particolare</a:t>
            </a:r>
            <a:r>
              <a:rPr lang="en-GB" sz="3200" dirty="0"/>
              <a:t> </a:t>
            </a:r>
            <a:r>
              <a:rPr lang="en-GB" sz="3200" dirty="0" err="1"/>
              <a:t>attraverso</a:t>
            </a:r>
            <a:r>
              <a:rPr lang="en-GB" sz="3200" dirty="0"/>
              <a:t> </a:t>
            </a:r>
            <a:r>
              <a:rPr lang="en-GB" sz="3200" dirty="0" err="1"/>
              <a:t>l’adozione</a:t>
            </a:r>
            <a:r>
              <a:rPr lang="en-GB" sz="3200" dirty="0"/>
              <a:t> </a:t>
            </a:r>
            <a:r>
              <a:rPr lang="en-GB" sz="3200" dirty="0" err="1"/>
              <a:t>dei</a:t>
            </a:r>
            <a:r>
              <a:rPr lang="en-GB" sz="3200" dirty="0"/>
              <a:t> </a:t>
            </a:r>
            <a:r>
              <a:rPr lang="en-GB" sz="3200" i="1" dirty="0"/>
              <a:t>Think Aloud Protocols </a:t>
            </a:r>
            <a:r>
              <a:rPr lang="en-GB" sz="3200" dirty="0"/>
              <a:t>(TAP) come </a:t>
            </a:r>
            <a:r>
              <a:rPr lang="en-GB" sz="3200" dirty="0" err="1"/>
              <a:t>metodo</a:t>
            </a:r>
            <a:r>
              <a:rPr lang="en-GB" sz="3200" dirty="0"/>
              <a:t> di </a:t>
            </a:r>
            <a:r>
              <a:rPr lang="en-GB" sz="3200" dirty="0" err="1"/>
              <a:t>ricerca</a:t>
            </a:r>
            <a:r>
              <a:rPr lang="en-GB" sz="3200" dirty="0"/>
              <a:t> per </a:t>
            </a:r>
            <a:r>
              <a:rPr lang="en-GB" sz="3200" dirty="0" err="1"/>
              <a:t>l’analisi</a:t>
            </a:r>
            <a:r>
              <a:rPr lang="en-GB" sz="3200" dirty="0"/>
              <a:t> del </a:t>
            </a:r>
            <a:r>
              <a:rPr lang="en-GB" sz="3200" dirty="0" err="1"/>
              <a:t>processo</a:t>
            </a:r>
            <a:r>
              <a:rPr lang="en-GB" sz="3200" dirty="0"/>
              <a:t> </a:t>
            </a:r>
            <a:r>
              <a:rPr lang="en-GB" sz="3200" dirty="0" err="1"/>
              <a:t>traduttivo</a:t>
            </a:r>
            <a:r>
              <a:rPr lang="en-GB" sz="3200" dirty="0"/>
              <a:t> </a:t>
            </a:r>
            <a:r>
              <a:rPr lang="en-GB" sz="3200" dirty="0" err="1"/>
              <a:t>che</a:t>
            </a:r>
            <a:r>
              <a:rPr lang="en-GB" sz="3200" dirty="0"/>
              <a:t> la </a:t>
            </a:r>
            <a:r>
              <a:rPr lang="en-GB" sz="3200" dirty="0" err="1"/>
              <a:t>nozione</a:t>
            </a:r>
            <a:r>
              <a:rPr lang="en-GB" sz="3200" dirty="0"/>
              <a:t> di </a:t>
            </a:r>
            <a:r>
              <a:rPr lang="en-GB" sz="3200" dirty="0" err="1"/>
              <a:t>strategia</a:t>
            </a:r>
            <a:r>
              <a:rPr lang="en-GB" sz="3200" dirty="0"/>
              <a:t> </a:t>
            </a:r>
            <a:r>
              <a:rPr lang="en-GB" sz="3200" dirty="0" err="1"/>
              <a:t>si</a:t>
            </a:r>
            <a:r>
              <a:rPr lang="en-GB" sz="3200" dirty="0"/>
              <a:t> diffuse  </a:t>
            </a:r>
          </a:p>
          <a:p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623188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2536</TotalTime>
  <Words>1763</Words>
  <Application>Microsoft Office PowerPoint</Application>
  <PresentationFormat>Presentazione su schermo (4:3)</PresentationFormat>
  <Paragraphs>234</Paragraphs>
  <Slides>40</Slides>
  <Notes>5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9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40</vt:i4>
      </vt:variant>
    </vt:vector>
  </HeadingPairs>
  <TitlesOfParts>
    <vt:vector size="50" baseType="lpstr">
      <vt:lpstr>ＭＳ Ｐゴシック</vt:lpstr>
      <vt:lpstr>游ゴシック</vt:lpstr>
      <vt:lpstr>Arial</vt:lpstr>
      <vt:lpstr>Calibri</vt:lpstr>
      <vt:lpstr>Calibri Light</vt:lpstr>
      <vt:lpstr>Cambria</vt:lpstr>
      <vt:lpstr>MS Mincho</vt:lpstr>
      <vt:lpstr>Times</vt:lpstr>
      <vt:lpstr>Times New Roman</vt:lpstr>
      <vt:lpstr>Office Theme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A general definition of strategy  discourse comprehension and production</vt:lpstr>
      <vt:lpstr>Presentazione standard di PowerPoint</vt:lpstr>
      <vt:lpstr>Presentazione standard di PowerPoint</vt:lpstr>
      <vt:lpstr>Presentazione standard di PowerPoint</vt:lpstr>
      <vt:lpstr> Chesterman, A. (2016/1997) Memes of Translation. The spread of ideas in translation theory. Rev. edition, Amsterdam/Philadelphia: John Benjamins. </vt:lpstr>
      <vt:lpstr> </vt:lpstr>
      <vt:lpstr>Strategie imposte /richieste dall’IS</vt:lpstr>
      <vt:lpstr>L’IS quale processo si basa su un comportamento strategico che viene messo in atto a tutti i livelli </vt:lpstr>
      <vt:lpstr>Presentazione standard di PowerPoint</vt:lpstr>
      <vt:lpstr>Presentazione standard di PowerPoint</vt:lpstr>
      <vt:lpstr>Presentazione standard di PowerPoint</vt:lpstr>
      <vt:lpstr>Kirchhoff (1976) </vt:lpstr>
      <vt:lpstr>Presentazione standard di PowerPoint</vt:lpstr>
      <vt:lpstr>Kalina 1996, 1998 </vt:lpstr>
      <vt:lpstr>Presentazione standard di PowerPoint</vt:lpstr>
      <vt:lpstr>Le tattiche adottate seguono i principi</vt:lpstr>
      <vt:lpstr>Riccardi (1996, 1998)   interaction of  strategies</vt:lpstr>
      <vt:lpstr>Presentazione standard di PowerPoint</vt:lpstr>
      <vt:lpstr>Presentazione standard di PowerPoint</vt:lpstr>
      <vt:lpstr>Presentazione standard di PowerPoint</vt:lpstr>
      <vt:lpstr>Strategie durante la traduzione/interpretazione  traduzione a senso, dinamica, equivalenza funzionale  traduzione letterale/transcodage  prestiti/calchi/naturalizzazione compensazione/ristrutturazione /riformulazione generalizzazione/ impiego di un termine sovraordinato  specificazione/impiego di un iponimo 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Alessandra Riccardi</dc:creator>
  <cp:lastModifiedBy>RICCARDI ALESSANDRA</cp:lastModifiedBy>
  <cp:revision>139</cp:revision>
  <cp:lastPrinted>2020-12-10T08:51:32Z</cp:lastPrinted>
  <dcterms:created xsi:type="dcterms:W3CDTF">2013-01-17T10:05:34Z</dcterms:created>
  <dcterms:modified xsi:type="dcterms:W3CDTF">2020-12-15T14:14:48Z</dcterms:modified>
</cp:coreProperties>
</file>