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7" r:id="rId18"/>
    <p:sldId id="278" r:id="rId19"/>
    <p:sldId id="279" r:id="rId20"/>
    <p:sldId id="272" r:id="rId21"/>
    <p:sldId id="273" r:id="rId22"/>
    <p:sldId id="274" r:id="rId23"/>
    <p:sldId id="275" r:id="rId24"/>
    <p:sldId id="276"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3" d="100"/>
          <a:sy n="93" d="100"/>
        </p:scale>
        <p:origin x="414" y="78"/>
      </p:cViewPr>
      <p:guideLst/>
    </p:cSldViewPr>
  </p:slideViewPr>
  <p:notesTextViewPr>
    <p:cViewPr>
      <p:scale>
        <a:sx n="1" d="1"/>
        <a:sy n="1" d="1"/>
      </p:scale>
      <p:origin x="0" y="0"/>
    </p:cViewPr>
  </p:notesTextViewPr>
  <p:sorterViewPr>
    <p:cViewPr>
      <p:scale>
        <a:sx n="100" d="100"/>
        <a:sy n="100" d="100"/>
      </p:scale>
      <p:origin x="0" y="-39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endParaRPr/>
          </a:p>
        </p:txBody>
      </p:sp>
      <p:sp>
        <p:nvSpPr>
          <p:cNvPr id="117" name="Shape 117"/>
          <p:cNvSpPr>
            <a:spLocks noGrp="1"/>
          </p:cNvSpPr>
          <p:nvPr>
            <p:ph type="body" sz="quarter" idx="1"/>
          </p:nvPr>
        </p:nvSpPr>
        <p:spPr>
          <a:prstGeom prst="rect">
            <a:avLst/>
          </a:prstGeom>
        </p:spPr>
        <p:txBody>
          <a:bodyPr/>
          <a:lstStyle/>
          <a:p>
            <a:pPr algn="r">
              <a:defRPr b="1"/>
            </a:pPr>
            <a:r>
              <a:t>Figure 14-11  The ABO blood cell antigen system  </a:t>
            </a:r>
            <a:r>
              <a:rPr b="0"/>
              <a:t>Top: schematic representation of the carbohydrate structures corresponding to the A, B and H antigens. The H antigen is modified by the addition of a single sugar residue by the allelic glycosyltransferase enzymes that create the A and B antigens. The H antigen is present on the surface of A, B, AB and O individuals, as indicated in the lower panel, because not all H antigens are modified by the A or B glycosyltransferase. The H antigen is only recognized by antibodies made in rare individuals who lack enzymes that make this oligosaccharide structure, which is present on glycolipids and glycoproteins of red blood cells and some other cell types including endothelial cells. Also shown in the lower panel is the antibody to the A and B antigens present in individuals of different blood types.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18" name="Titolo Testo"/>
          <p:cNvSpPr txBox="1">
            <a:spLocks noGrp="1"/>
          </p:cNvSpPr>
          <p:nvPr>
            <p:ph type="title"/>
          </p:nvPr>
        </p:nvSpPr>
        <p:spPr>
          <a:xfrm>
            <a:off x="457200" y="274638"/>
            <a:ext cx="8229600" cy="1143001"/>
          </a:xfrm>
          <a:prstGeom prst="rect">
            <a:avLst/>
          </a:prstGeom>
        </p:spPr>
        <p:txBody>
          <a:bodyPr>
            <a:normAutofit/>
          </a:bodyPr>
          <a:lstStyle>
            <a:lvl1pPr defTabSz="457200">
              <a:defRPr>
                <a:latin typeface="Calibri"/>
                <a:ea typeface="Calibri"/>
                <a:cs typeface="Calibri"/>
                <a:sym typeface="Calibri"/>
              </a:defRPr>
            </a:lvl1pPr>
          </a:lstStyle>
          <a:p>
            <a:r>
              <a:t>Titolo Testo</a:t>
            </a:r>
          </a:p>
        </p:txBody>
      </p:sp>
      <p:sp>
        <p:nvSpPr>
          <p:cNvPr id="19" name="Corpo livello uno…"/>
          <p:cNvSpPr txBox="1">
            <a:spLocks noGrp="1"/>
          </p:cNvSpPr>
          <p:nvPr>
            <p:ph type="body" idx="1"/>
          </p:nvPr>
        </p:nvSpPr>
        <p:spPr>
          <a:xfrm>
            <a:off x="457200" y="1600200"/>
            <a:ext cx="8229600" cy="4525963"/>
          </a:xfrm>
          <a:prstGeom prst="rect">
            <a:avLst/>
          </a:prstGeom>
        </p:spPr>
        <p:txBody>
          <a:bodyPr>
            <a:normAutofit/>
          </a:bodyPr>
          <a:lstStyle>
            <a:lvl1pPr defTabSz="457200">
              <a:buFont typeface="Arial"/>
              <a:buChar char="•"/>
              <a:defRPr>
                <a:latin typeface="Calibri"/>
                <a:ea typeface="Calibri"/>
                <a:cs typeface="Calibri"/>
                <a:sym typeface="Calibri"/>
              </a:defRPr>
            </a:lvl1pPr>
            <a:lvl2pPr defTabSz="457200">
              <a:buFont typeface="Arial"/>
              <a:defRPr>
                <a:latin typeface="Calibri"/>
                <a:ea typeface="Calibri"/>
                <a:cs typeface="Calibri"/>
                <a:sym typeface="Calibri"/>
              </a:defRPr>
            </a:lvl2pPr>
            <a:lvl3pPr defTabSz="457200">
              <a:buFont typeface="Arial"/>
              <a:defRPr>
                <a:latin typeface="Calibri"/>
                <a:ea typeface="Calibri"/>
                <a:cs typeface="Calibri"/>
                <a:sym typeface="Calibri"/>
              </a:defRPr>
            </a:lvl3pPr>
            <a:lvl4pPr defTabSz="457200">
              <a:buFont typeface="Arial"/>
              <a:defRPr>
                <a:latin typeface="Calibri"/>
                <a:ea typeface="Calibri"/>
                <a:cs typeface="Calibri"/>
                <a:sym typeface="Calibri"/>
              </a:defRPr>
            </a:lvl4pPr>
            <a:lvl5pPr marL="2194560" indent="-365760" defTabSz="457200">
              <a:buFont typeface="Arial"/>
              <a:defRPr>
                <a:latin typeface="Calibri"/>
                <a:ea typeface="Calibri"/>
                <a:cs typeface="Calibri"/>
                <a:sym typeface="Calibri"/>
              </a:defRPr>
            </a:lvl5pPr>
          </a:lstStyle>
          <a:p>
            <a:r>
              <a:t>Corpo livello uno</a:t>
            </a:r>
          </a:p>
          <a:p>
            <a:pPr lvl="1"/>
            <a:r>
              <a:t>Corpo livello due</a:t>
            </a:r>
          </a:p>
          <a:p>
            <a:pPr lvl="2"/>
            <a:r>
              <a:t>Corpo livello tre</a:t>
            </a:r>
          </a:p>
          <a:p>
            <a:pPr lvl="3"/>
            <a:r>
              <a:t>Corpo livello quattro</a:t>
            </a:r>
          </a:p>
          <a:p>
            <a:pPr lvl="4"/>
            <a:r>
              <a:t>Corpo livello cinque</a:t>
            </a:r>
          </a:p>
        </p:txBody>
      </p:sp>
      <p:sp>
        <p:nvSpPr>
          <p:cNvPr id="20" name="Numero diapositiva"/>
          <p:cNvSpPr txBox="1">
            <a:spLocks noGrp="1"/>
          </p:cNvSpPr>
          <p:nvPr>
            <p:ph type="sldNum" sz="quarter" idx="2"/>
          </p:nvPr>
        </p:nvSpPr>
        <p:spPr>
          <a:xfrm>
            <a:off x="8428176" y="6404292"/>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gradFill flip="none" rotWithShape="1">
          <a:gsLst>
            <a:gs pos="0">
              <a:srgbClr val="002F47"/>
            </a:gs>
            <a:gs pos="100000">
              <a:srgbClr val="006699"/>
            </a:gs>
          </a:gsLst>
          <a:path path="circle">
            <a:fillToRect l="50000" t="50000" r="50000" b="50000"/>
          </a:path>
        </a:gradFill>
        <a:effectLst/>
      </p:bgPr>
    </p:bg>
    <p:spTree>
      <p:nvGrpSpPr>
        <p:cNvPr id="1" name=""/>
        <p:cNvGrpSpPr/>
        <p:nvPr/>
      </p:nvGrpSpPr>
      <p:grpSpPr>
        <a:xfrm>
          <a:off x="0" y="0"/>
          <a:ext cx="0" cy="0"/>
          <a:chOff x="0" y="0"/>
          <a:chExt cx="0" cy="0"/>
        </a:xfrm>
      </p:grpSpPr>
      <p:sp>
        <p:nvSpPr>
          <p:cNvPr id="27" name="Linea"/>
          <p:cNvSpPr/>
          <p:nvPr/>
        </p:nvSpPr>
        <p:spPr>
          <a:xfrm>
            <a:off x="609600" y="1828800"/>
            <a:ext cx="7848600" cy="0"/>
          </a:xfrm>
          <a:prstGeom prst="line">
            <a:avLst/>
          </a:prstGeom>
          <a:ln w="38100">
            <a:solidFill>
              <a:srgbClr val="A80000"/>
            </a:solidFill>
          </a:ln>
        </p:spPr>
        <p:txBody>
          <a:bodyPr lIns="45719" rIns="45719"/>
          <a:lstStyle/>
          <a:p>
            <a:pPr>
              <a:defRPr sz="1800">
                <a:latin typeface="Times New Roman"/>
                <a:ea typeface="Times New Roman"/>
                <a:cs typeface="Times New Roman"/>
                <a:sym typeface="Times New Roman"/>
              </a:defRPr>
            </a:pPr>
            <a:endParaRPr/>
          </a:p>
        </p:txBody>
      </p:sp>
      <p:sp>
        <p:nvSpPr>
          <p:cNvPr id="28" name="Numero diapositiva"/>
          <p:cNvSpPr txBox="1">
            <a:spLocks noGrp="1"/>
          </p:cNvSpPr>
          <p:nvPr>
            <p:ph type="sldNum" sz="quarter" idx="2"/>
          </p:nvPr>
        </p:nvSpPr>
        <p:spPr>
          <a:xfrm>
            <a:off x="8176259" y="6248400"/>
            <a:ext cx="281941" cy="287087"/>
          </a:xfrm>
          <a:prstGeom prst="rect">
            <a:avLst/>
          </a:prstGeom>
        </p:spPr>
        <p:txBody>
          <a:bodyPr/>
          <a:lstStyle>
            <a:lvl1pPr defTabSz="914400">
              <a:defRPr>
                <a:latin typeface="Times New Roman"/>
                <a:ea typeface="Times New Roman"/>
                <a:cs typeface="Times New Roman"/>
                <a:sym typeface="Times New Roman"/>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bg>
      <p:bgPr>
        <a:gradFill flip="none" rotWithShape="1">
          <a:gsLst>
            <a:gs pos="0">
              <a:srgbClr val="000066"/>
            </a:gs>
            <a:gs pos="100000">
              <a:srgbClr val="00002F"/>
            </a:gs>
          </a:gsLst>
          <a:lin ang="16200000" scaled="0"/>
        </a:gradFill>
        <a:effectLst/>
      </p:bgPr>
    </p:bg>
    <p:spTree>
      <p:nvGrpSpPr>
        <p:cNvPr id="1" name=""/>
        <p:cNvGrpSpPr/>
        <p:nvPr/>
      </p:nvGrpSpPr>
      <p:grpSpPr>
        <a:xfrm>
          <a:off x="0" y="0"/>
          <a:ext cx="0" cy="0"/>
          <a:chOff x="0" y="0"/>
          <a:chExt cx="0" cy="0"/>
        </a:xfrm>
      </p:grpSpPr>
      <p:sp>
        <p:nvSpPr>
          <p:cNvPr id="35" name="Numero diapositiva"/>
          <p:cNvSpPr txBox="1">
            <a:spLocks noGrp="1"/>
          </p:cNvSpPr>
          <p:nvPr>
            <p:ph type="sldNum" sz="quarter" idx="2"/>
          </p:nvPr>
        </p:nvSpPr>
        <p:spPr>
          <a:xfrm>
            <a:off x="8176259" y="6248400"/>
            <a:ext cx="281941" cy="287087"/>
          </a:xfrm>
          <a:prstGeom prst="rect">
            <a:avLst/>
          </a:prstGeom>
        </p:spPr>
        <p:txBody>
          <a:bodyPr/>
          <a:lstStyle>
            <a:lvl1pPr defTabSz="914400">
              <a:defRPr>
                <a:solidFill>
                  <a:srgbClr val="FFFFFF"/>
                </a:solidFill>
                <a:latin typeface="Times New Roman"/>
                <a:ea typeface="Times New Roman"/>
                <a:cs typeface="Times New Roman"/>
                <a:sym typeface="Times New Roman"/>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gradFill flip="none" rotWithShape="1">
          <a:gsLst>
            <a:gs pos="0">
              <a:srgbClr val="000066"/>
            </a:gs>
            <a:gs pos="100000">
              <a:srgbClr val="00002F"/>
            </a:gs>
          </a:gsLst>
          <a:lin ang="16200000" scaled="0"/>
        </a:gradFill>
        <a:effectLst/>
      </p:bgPr>
    </p:bg>
    <p:spTree>
      <p:nvGrpSpPr>
        <p:cNvPr id="1" name=""/>
        <p:cNvGrpSpPr/>
        <p:nvPr/>
      </p:nvGrpSpPr>
      <p:grpSpPr>
        <a:xfrm>
          <a:off x="0" y="0"/>
          <a:ext cx="0" cy="0"/>
          <a:chOff x="0" y="0"/>
          <a:chExt cx="0" cy="0"/>
        </a:xfrm>
      </p:grpSpPr>
      <p:sp>
        <p:nvSpPr>
          <p:cNvPr id="42" name="Numero diapositiva"/>
          <p:cNvSpPr txBox="1">
            <a:spLocks noGrp="1"/>
          </p:cNvSpPr>
          <p:nvPr>
            <p:ph type="sldNum" sz="quarter" idx="2"/>
          </p:nvPr>
        </p:nvSpPr>
        <p:spPr>
          <a:xfrm>
            <a:off x="8176259" y="6248400"/>
            <a:ext cx="281941" cy="287087"/>
          </a:xfrm>
          <a:prstGeom prst="rect">
            <a:avLst/>
          </a:prstGeom>
        </p:spPr>
        <p:txBody>
          <a:bodyPr/>
          <a:lstStyle>
            <a:lvl1pPr defTabSz="914400">
              <a:defRPr>
                <a:latin typeface="Times New Roman"/>
                <a:ea typeface="Times New Roman"/>
                <a:cs typeface="Times New Roman"/>
                <a:sym typeface="Times New Roman"/>
              </a:defRPr>
            </a:lvl1p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Titolo Testo</a:t>
            </a:r>
          </a:p>
        </p:txBody>
      </p:sp>
      <p:sp>
        <p:nvSpPr>
          <p:cNvPr id="3"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156292" y="6248400"/>
            <a:ext cx="301909" cy="288824"/>
          </a:xfrm>
          <a:prstGeom prst="rect">
            <a:avLst/>
          </a:prstGeom>
          <a:ln w="12700">
            <a:miter lim="400000"/>
          </a:ln>
        </p:spPr>
        <p:txBody>
          <a:bodyPr wrap="none" lIns="45719" rIns="45719">
            <a:spAutoFit/>
          </a:bodyPr>
          <a:lstStyle>
            <a:lvl1pPr algn="r" defTabSz="457200">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9pPr>
    </p:bodyStyle>
    <p:otherStyle>
      <a:lvl1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Immunology and transplantation"/>
          <p:cNvSpPr txBox="1"/>
          <p:nvPr/>
        </p:nvSpPr>
        <p:spPr>
          <a:xfrm>
            <a:off x="202396" y="1431925"/>
            <a:ext cx="8739208" cy="646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4000" b="1"/>
            </a:lvl1pPr>
          </a:lstStyle>
          <a:p>
            <a:r>
              <a:t>Immunology and transplantation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Ag del sistema AB0"/>
          <p:cNvSpPr txBox="1"/>
          <p:nvPr/>
        </p:nvSpPr>
        <p:spPr>
          <a:xfrm>
            <a:off x="288925" y="352425"/>
            <a:ext cx="8474075"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Ag del sistema AB0</a:t>
            </a:r>
          </a:p>
        </p:txBody>
      </p:sp>
      <p:pic>
        <p:nvPicPr>
          <p:cNvPr id="85" name="carboidrati AB=" descr="carboidrati AB="/>
          <p:cNvPicPr>
            <a:picLocks noChangeAspect="1"/>
          </p:cNvPicPr>
          <p:nvPr/>
        </p:nvPicPr>
        <p:blipFill>
          <a:blip r:embed="rId2">
            <a:extLst/>
          </a:blip>
          <a:stretch>
            <a:fillRect/>
          </a:stretch>
        </p:blipFill>
        <p:spPr>
          <a:xfrm>
            <a:off x="1008062" y="944562"/>
            <a:ext cx="7127876" cy="538003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Galβ1-3GlcNAcβ1-"/>
          <p:cNvSpPr txBox="1"/>
          <p:nvPr/>
        </p:nvSpPr>
        <p:spPr>
          <a:xfrm>
            <a:off x="3343269" y="1905000"/>
            <a:ext cx="2501912" cy="353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6670" tIns="66670" rIns="66670" bIns="66670">
            <a:spAutoFit/>
          </a:bodyPr>
          <a:lstStyle>
            <a:lvl1pPr algn="ctr" defTabSz="1333500">
              <a:spcBef>
                <a:spcPts val="900"/>
              </a:spcBef>
              <a:defRPr sz="1600">
                <a:solidFill>
                  <a:srgbClr val="FFFFFF"/>
                </a:solidFill>
                <a:latin typeface="Times New Roman"/>
                <a:ea typeface="Times New Roman"/>
                <a:cs typeface="Times New Roman"/>
                <a:sym typeface="Times New Roman"/>
              </a:defRPr>
            </a:lvl1pPr>
          </a:lstStyle>
          <a:p>
            <a:r>
              <a:t>Galβ1-3GlcNAcβ1-</a:t>
            </a:r>
          </a:p>
        </p:txBody>
      </p:sp>
      <p:sp>
        <p:nvSpPr>
          <p:cNvPr id="88" name="H Antigen Precursor = N-acetyl lactosamine"/>
          <p:cNvSpPr txBox="1"/>
          <p:nvPr/>
        </p:nvSpPr>
        <p:spPr>
          <a:xfrm>
            <a:off x="2819400" y="990600"/>
            <a:ext cx="3403600" cy="613660"/>
          </a:xfrm>
          <a:prstGeom prst="rect">
            <a:avLst/>
          </a:prstGeom>
          <a:ln w="31750">
            <a:solidFill>
              <a:srgbClr val="FFFF99"/>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6670" tIns="66670" rIns="66670" bIns="66670">
            <a:spAutoFit/>
          </a:bodyPr>
          <a:lstStyle/>
          <a:p>
            <a:pPr algn="ctr" defTabSz="1333500">
              <a:spcBef>
                <a:spcPts val="900"/>
              </a:spcBef>
              <a:defRPr sz="1600" b="1">
                <a:solidFill>
                  <a:srgbClr val="FFFFFF"/>
                </a:solidFill>
                <a:latin typeface="Times New Roman"/>
                <a:ea typeface="Times New Roman"/>
                <a:cs typeface="Times New Roman"/>
                <a:sym typeface="Times New Roman"/>
              </a:defRPr>
            </a:pPr>
            <a:r>
              <a:t>H Antigen Precursor</a:t>
            </a:r>
            <a:br/>
            <a:r>
              <a:t>= N-acetyl lactosamine</a:t>
            </a:r>
          </a:p>
        </p:txBody>
      </p:sp>
      <p:sp>
        <p:nvSpPr>
          <p:cNvPr id="89" name="Linea"/>
          <p:cNvSpPr/>
          <p:nvPr/>
        </p:nvSpPr>
        <p:spPr>
          <a:xfrm>
            <a:off x="4572000" y="2286000"/>
            <a:ext cx="0" cy="819150"/>
          </a:xfrm>
          <a:prstGeom prst="line">
            <a:avLst/>
          </a:prstGeom>
          <a:ln>
            <a:solidFill>
              <a:srgbClr val="FFFFFF"/>
            </a:solidFill>
            <a:tailEnd type="triangle"/>
          </a:ln>
        </p:spPr>
        <p:txBody>
          <a:bodyPr lIns="45719" rIns="45719"/>
          <a:lstStyle/>
          <a:p>
            <a:pPr algn="r">
              <a:defRPr sz="1800">
                <a:latin typeface="Times New Roman"/>
                <a:ea typeface="Times New Roman"/>
                <a:cs typeface="Times New Roman"/>
                <a:sym typeface="Times New Roman"/>
              </a:defRPr>
            </a:pPr>
            <a:endParaRPr/>
          </a:p>
        </p:txBody>
      </p:sp>
      <p:sp>
        <p:nvSpPr>
          <p:cNvPr id="90" name="H Antigen"/>
          <p:cNvSpPr txBox="1"/>
          <p:nvPr/>
        </p:nvSpPr>
        <p:spPr>
          <a:xfrm>
            <a:off x="3657600" y="3200400"/>
            <a:ext cx="1651000" cy="385060"/>
          </a:xfrm>
          <a:prstGeom prst="rect">
            <a:avLst/>
          </a:prstGeom>
          <a:ln w="31750">
            <a:solidFill>
              <a:srgbClr val="FFFF99"/>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6670" tIns="66670" rIns="66670" bIns="66670">
            <a:spAutoFit/>
          </a:bodyPr>
          <a:lstStyle>
            <a:lvl1pPr algn="ctr" defTabSz="1333500">
              <a:spcBef>
                <a:spcPts val="900"/>
              </a:spcBef>
              <a:defRPr sz="1600" b="1">
                <a:solidFill>
                  <a:srgbClr val="FFFFFF"/>
                </a:solidFill>
                <a:latin typeface="Times New Roman"/>
                <a:ea typeface="Times New Roman"/>
                <a:cs typeface="Times New Roman"/>
                <a:sym typeface="Times New Roman"/>
              </a:defRPr>
            </a:lvl1pPr>
          </a:lstStyle>
          <a:p>
            <a:r>
              <a:t>H Antigen</a:t>
            </a:r>
          </a:p>
        </p:txBody>
      </p:sp>
      <p:sp>
        <p:nvSpPr>
          <p:cNvPr id="91" name="Linea"/>
          <p:cNvSpPr/>
          <p:nvPr/>
        </p:nvSpPr>
        <p:spPr>
          <a:xfrm flipH="1">
            <a:off x="2743199" y="4495800"/>
            <a:ext cx="990601" cy="838200"/>
          </a:xfrm>
          <a:prstGeom prst="line">
            <a:avLst/>
          </a:prstGeom>
          <a:ln>
            <a:solidFill>
              <a:srgbClr val="FFFFFF"/>
            </a:solidFill>
            <a:tailEnd type="triangle"/>
          </a:ln>
        </p:spPr>
        <p:txBody>
          <a:bodyPr lIns="45719" rIns="45719"/>
          <a:lstStyle/>
          <a:p>
            <a:pPr algn="r">
              <a:defRPr sz="1800">
                <a:latin typeface="Times New Roman"/>
                <a:ea typeface="Times New Roman"/>
                <a:cs typeface="Times New Roman"/>
                <a:sym typeface="Times New Roman"/>
              </a:defRPr>
            </a:pPr>
            <a:endParaRPr/>
          </a:p>
        </p:txBody>
      </p:sp>
      <p:sp>
        <p:nvSpPr>
          <p:cNvPr id="92" name="α-1,3-N-acetylgalactos- aminyltransferase (A Transferase Enzyme)"/>
          <p:cNvSpPr txBox="1"/>
          <p:nvPr/>
        </p:nvSpPr>
        <p:spPr>
          <a:xfrm>
            <a:off x="752470" y="4191000"/>
            <a:ext cx="2609861" cy="810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6670" tIns="66670" rIns="66670" bIns="66670">
            <a:spAutoFit/>
          </a:bodyPr>
          <a:lstStyle/>
          <a:p>
            <a:pPr defTabSz="1333500">
              <a:spcBef>
                <a:spcPts val="900"/>
              </a:spcBef>
              <a:defRPr sz="1600">
                <a:solidFill>
                  <a:srgbClr val="FFFFFF"/>
                </a:solidFill>
                <a:latin typeface="Times New Roman"/>
                <a:ea typeface="Times New Roman"/>
                <a:cs typeface="Times New Roman"/>
                <a:sym typeface="Times New Roman"/>
              </a:defRPr>
            </a:pPr>
            <a:r>
              <a:t>α-1,3-N-acetylgalactos-</a:t>
            </a:r>
            <a:br/>
            <a:r>
              <a:t>aminyltransferase</a:t>
            </a:r>
            <a:br/>
            <a:r>
              <a:rPr b="1">
                <a:solidFill>
                  <a:srgbClr val="FF66FF"/>
                </a:solidFill>
              </a:rPr>
              <a:t>(A Transferase Enzyme)</a:t>
            </a:r>
          </a:p>
        </p:txBody>
      </p:sp>
      <p:sp>
        <p:nvSpPr>
          <p:cNvPr id="93" name="Linea"/>
          <p:cNvSpPr/>
          <p:nvPr/>
        </p:nvSpPr>
        <p:spPr>
          <a:xfrm>
            <a:off x="5410199" y="4495800"/>
            <a:ext cx="1143001" cy="762000"/>
          </a:xfrm>
          <a:prstGeom prst="line">
            <a:avLst/>
          </a:prstGeom>
          <a:ln>
            <a:solidFill>
              <a:srgbClr val="FFFFFF"/>
            </a:solidFill>
            <a:tailEnd type="triangle"/>
          </a:ln>
        </p:spPr>
        <p:txBody>
          <a:bodyPr lIns="45719" rIns="45719"/>
          <a:lstStyle/>
          <a:p>
            <a:pPr algn="r">
              <a:defRPr sz="1800">
                <a:latin typeface="Times New Roman"/>
                <a:ea typeface="Times New Roman"/>
                <a:cs typeface="Times New Roman"/>
                <a:sym typeface="Times New Roman"/>
              </a:defRPr>
            </a:pPr>
            <a:endParaRPr/>
          </a:p>
        </p:txBody>
      </p:sp>
      <p:sp>
        <p:nvSpPr>
          <p:cNvPr id="94" name="α-1,3-galactosyltransferase (B Transferase Enzyme)"/>
          <p:cNvSpPr txBox="1"/>
          <p:nvPr/>
        </p:nvSpPr>
        <p:spPr>
          <a:xfrm>
            <a:off x="5934069" y="4025900"/>
            <a:ext cx="2838462" cy="581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6670" tIns="66670" rIns="66670" bIns="66670">
            <a:spAutoFit/>
          </a:bodyPr>
          <a:lstStyle/>
          <a:p>
            <a:pPr defTabSz="1333500">
              <a:spcBef>
                <a:spcPts val="900"/>
              </a:spcBef>
              <a:defRPr sz="1600">
                <a:solidFill>
                  <a:srgbClr val="FFFFFF"/>
                </a:solidFill>
                <a:latin typeface="Times New Roman"/>
                <a:ea typeface="Times New Roman"/>
                <a:cs typeface="Times New Roman"/>
                <a:sym typeface="Times New Roman"/>
              </a:defRPr>
            </a:pPr>
            <a:r>
              <a:t>α-1,3-galactosyltransferase</a:t>
            </a:r>
            <a:br/>
            <a:r>
              <a:rPr b="1">
                <a:solidFill>
                  <a:srgbClr val="FF66FF"/>
                </a:solidFill>
              </a:rPr>
              <a:t>(B Transferase Enzyme)</a:t>
            </a:r>
          </a:p>
        </p:txBody>
      </p:sp>
      <p:grpSp>
        <p:nvGrpSpPr>
          <p:cNvPr id="97" name="Gruppo"/>
          <p:cNvGrpSpPr/>
          <p:nvPr/>
        </p:nvGrpSpPr>
        <p:grpSpPr>
          <a:xfrm>
            <a:off x="4669220" y="2286000"/>
            <a:ext cx="3044060" cy="700006"/>
            <a:chOff x="0" y="0"/>
            <a:chExt cx="3044059" cy="700005"/>
          </a:xfrm>
        </p:grpSpPr>
        <p:sp>
          <p:nvSpPr>
            <p:cNvPr id="95" name="α-1,2-fucosyl transferase"/>
            <p:cNvSpPr txBox="1"/>
            <p:nvPr/>
          </p:nvSpPr>
          <p:spPr>
            <a:xfrm>
              <a:off x="0" y="0"/>
              <a:ext cx="3044060" cy="414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222" tIns="97222" rIns="97222" bIns="97222" numCol="1" anchor="t">
              <a:spAutoFit/>
            </a:bodyPr>
            <a:lstStyle>
              <a:lvl1pPr defTabSz="1333500">
                <a:spcBef>
                  <a:spcPts val="900"/>
                </a:spcBef>
                <a:defRPr sz="1600">
                  <a:solidFill>
                    <a:srgbClr val="FFFFFF"/>
                  </a:solidFill>
                  <a:latin typeface="Times New Roman"/>
                  <a:ea typeface="Times New Roman"/>
                  <a:cs typeface="Times New Roman"/>
                  <a:sym typeface="Times New Roman"/>
                </a:defRPr>
              </a:lvl1pPr>
            </a:lstStyle>
            <a:p>
              <a:r>
                <a:t>α-1,2-fucosyl transferase</a:t>
              </a:r>
            </a:p>
          </p:txBody>
        </p:sp>
        <p:sp>
          <p:nvSpPr>
            <p:cNvPr id="96" name="(FUT1 Enzyme)"/>
            <p:cNvSpPr txBox="1"/>
            <p:nvPr/>
          </p:nvSpPr>
          <p:spPr>
            <a:xfrm>
              <a:off x="0" y="285593"/>
              <a:ext cx="2218560" cy="4144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222" tIns="97222" rIns="97222" bIns="97222" numCol="1" anchor="t">
              <a:spAutoFit/>
            </a:bodyPr>
            <a:lstStyle>
              <a:lvl1pPr defTabSz="1333500">
                <a:spcBef>
                  <a:spcPts val="900"/>
                </a:spcBef>
                <a:defRPr sz="1600" b="1">
                  <a:solidFill>
                    <a:srgbClr val="FF66FF"/>
                  </a:solidFill>
                  <a:latin typeface="Times New Roman"/>
                  <a:ea typeface="Times New Roman"/>
                  <a:cs typeface="Times New Roman"/>
                  <a:sym typeface="Times New Roman"/>
                </a:defRPr>
              </a:lvl1pPr>
            </a:lstStyle>
            <a:p>
              <a:r>
                <a:t>(FUT1 Enzyme)</a:t>
              </a:r>
            </a:p>
          </p:txBody>
        </p:sp>
      </p:grpSp>
      <p:sp>
        <p:nvSpPr>
          <p:cNvPr id="98" name="A Antigen"/>
          <p:cNvSpPr txBox="1"/>
          <p:nvPr/>
        </p:nvSpPr>
        <p:spPr>
          <a:xfrm>
            <a:off x="990600" y="5334000"/>
            <a:ext cx="1651000" cy="385060"/>
          </a:xfrm>
          <a:prstGeom prst="rect">
            <a:avLst/>
          </a:prstGeom>
          <a:ln w="31750">
            <a:solidFill>
              <a:srgbClr val="FFFF99"/>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6670" tIns="66670" rIns="66670" bIns="66670">
            <a:spAutoFit/>
          </a:bodyPr>
          <a:lstStyle>
            <a:lvl1pPr algn="ctr" defTabSz="1333500">
              <a:spcBef>
                <a:spcPts val="900"/>
              </a:spcBef>
              <a:defRPr sz="1600" b="1">
                <a:solidFill>
                  <a:srgbClr val="FFFFFF"/>
                </a:solidFill>
                <a:latin typeface="Times New Roman"/>
                <a:ea typeface="Times New Roman"/>
                <a:cs typeface="Times New Roman"/>
                <a:sym typeface="Times New Roman"/>
              </a:defRPr>
            </a:lvl1pPr>
          </a:lstStyle>
          <a:p>
            <a:r>
              <a:t>A Antigen</a:t>
            </a:r>
          </a:p>
        </p:txBody>
      </p:sp>
      <p:sp>
        <p:nvSpPr>
          <p:cNvPr id="99" name="B Antigen"/>
          <p:cNvSpPr txBox="1"/>
          <p:nvPr/>
        </p:nvSpPr>
        <p:spPr>
          <a:xfrm>
            <a:off x="6629400" y="5334000"/>
            <a:ext cx="1651000" cy="385060"/>
          </a:xfrm>
          <a:prstGeom prst="rect">
            <a:avLst/>
          </a:prstGeom>
          <a:ln w="31750">
            <a:solidFill>
              <a:srgbClr val="FFFF99"/>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6670" tIns="66670" rIns="66670" bIns="66670">
            <a:spAutoFit/>
          </a:bodyPr>
          <a:lstStyle>
            <a:lvl1pPr algn="ctr" defTabSz="1333500">
              <a:spcBef>
                <a:spcPts val="900"/>
              </a:spcBef>
              <a:defRPr sz="1600" b="1">
                <a:solidFill>
                  <a:srgbClr val="FFFFFF"/>
                </a:solidFill>
                <a:latin typeface="Times New Roman"/>
                <a:ea typeface="Times New Roman"/>
                <a:cs typeface="Times New Roman"/>
                <a:sym typeface="Times New Roman"/>
              </a:defRPr>
            </a:lvl1pPr>
          </a:lstStyle>
          <a:p>
            <a:r>
              <a:t>B Antigen</a:t>
            </a:r>
          </a:p>
        </p:txBody>
      </p:sp>
      <p:grpSp>
        <p:nvGrpSpPr>
          <p:cNvPr id="103" name="Gruppo"/>
          <p:cNvGrpSpPr/>
          <p:nvPr/>
        </p:nvGrpSpPr>
        <p:grpSpPr>
          <a:xfrm>
            <a:off x="3373820" y="3733800"/>
            <a:ext cx="2472560" cy="795412"/>
            <a:chOff x="0" y="0"/>
            <a:chExt cx="2472559" cy="795411"/>
          </a:xfrm>
        </p:grpSpPr>
        <p:sp>
          <p:nvSpPr>
            <p:cNvPr id="100" name="Galβ1-3GlcNAcβ1-"/>
            <p:cNvSpPr txBox="1"/>
            <p:nvPr/>
          </p:nvSpPr>
          <p:spPr>
            <a:xfrm>
              <a:off x="254000" y="0"/>
              <a:ext cx="2218560" cy="414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222" tIns="97222" rIns="97222" bIns="97222" numCol="1" anchor="t">
              <a:spAutoFit/>
            </a:bodyPr>
            <a:lstStyle>
              <a:lvl1pPr defTabSz="1333500">
                <a:spcBef>
                  <a:spcPts val="900"/>
                </a:spcBef>
                <a:defRPr sz="1600">
                  <a:solidFill>
                    <a:srgbClr val="FFFFFF"/>
                  </a:solidFill>
                  <a:latin typeface="Times New Roman"/>
                  <a:ea typeface="Times New Roman"/>
                  <a:cs typeface="Times New Roman"/>
                  <a:sym typeface="Times New Roman"/>
                </a:defRPr>
              </a:lvl1pPr>
            </a:lstStyle>
            <a:p>
              <a:r>
                <a:t>Galβ1-3GlcNAcβ1-</a:t>
              </a:r>
            </a:p>
          </p:txBody>
        </p:sp>
        <p:sp>
          <p:nvSpPr>
            <p:cNvPr id="101" name="Fuc α1-2"/>
            <p:cNvSpPr txBox="1"/>
            <p:nvPr/>
          </p:nvSpPr>
          <p:spPr>
            <a:xfrm>
              <a:off x="0" y="381000"/>
              <a:ext cx="1075561" cy="414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222" tIns="97222" rIns="97222" bIns="97222" numCol="1" anchor="t">
              <a:spAutoFit/>
            </a:bodyPr>
            <a:lstStyle>
              <a:lvl1pPr defTabSz="1333500">
                <a:spcBef>
                  <a:spcPts val="900"/>
                </a:spcBef>
                <a:defRPr sz="1600">
                  <a:solidFill>
                    <a:srgbClr val="FFFFFF"/>
                  </a:solidFill>
                  <a:latin typeface="Times New Roman"/>
                  <a:ea typeface="Times New Roman"/>
                  <a:cs typeface="Times New Roman"/>
                  <a:sym typeface="Times New Roman"/>
                </a:defRPr>
              </a:lvl1pPr>
            </a:lstStyle>
            <a:p>
              <a:r>
                <a:t>Fuc α1-2</a:t>
              </a:r>
            </a:p>
          </p:txBody>
        </p:sp>
        <p:sp>
          <p:nvSpPr>
            <p:cNvPr id="102" name="Linea"/>
            <p:cNvSpPr/>
            <p:nvPr/>
          </p:nvSpPr>
          <p:spPr>
            <a:xfrm>
              <a:off x="486980" y="381000"/>
              <a:ext cx="1" cy="152400"/>
            </a:xfrm>
            <a:prstGeom prst="line">
              <a:avLst/>
            </a:prstGeom>
            <a:noFill/>
            <a:ln w="9525" cap="flat">
              <a:solidFill>
                <a:srgbClr val="FFFFFF"/>
              </a:solidFill>
              <a:prstDash val="solid"/>
              <a:round/>
            </a:ln>
            <a:effectLst/>
          </p:spPr>
          <p:txBody>
            <a:bodyPr wrap="square" lIns="45719" tIns="45719" rIns="45719" bIns="45719" numCol="1" anchor="t">
              <a:noAutofit/>
            </a:bodyPr>
            <a:lstStyle/>
            <a:p>
              <a:pPr algn="r">
                <a:defRPr sz="1800">
                  <a:latin typeface="Times New Roman"/>
                  <a:ea typeface="Times New Roman"/>
                  <a:cs typeface="Times New Roman"/>
                  <a:sym typeface="Times New Roman"/>
                </a:defRPr>
              </a:pPr>
              <a:endParaRPr/>
            </a:p>
          </p:txBody>
        </p:sp>
      </p:grpSp>
      <p:grpSp>
        <p:nvGrpSpPr>
          <p:cNvPr id="107" name="Gruppo"/>
          <p:cNvGrpSpPr/>
          <p:nvPr/>
        </p:nvGrpSpPr>
        <p:grpSpPr>
          <a:xfrm>
            <a:off x="325819" y="5867400"/>
            <a:ext cx="3615561" cy="795412"/>
            <a:chOff x="0" y="0"/>
            <a:chExt cx="3615559" cy="795411"/>
          </a:xfrm>
        </p:grpSpPr>
        <p:sp>
          <p:nvSpPr>
            <p:cNvPr id="104" name="GalNAc-α1,3-Galβ1-3GlcNAcβ1-"/>
            <p:cNvSpPr txBox="1"/>
            <p:nvPr/>
          </p:nvSpPr>
          <p:spPr>
            <a:xfrm>
              <a:off x="0" y="0"/>
              <a:ext cx="3615560" cy="414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222" tIns="97222" rIns="97222" bIns="97222" numCol="1" anchor="t">
              <a:spAutoFit/>
            </a:bodyPr>
            <a:lstStyle>
              <a:lvl1pPr defTabSz="1333500">
                <a:spcBef>
                  <a:spcPts val="900"/>
                </a:spcBef>
                <a:defRPr sz="1600">
                  <a:solidFill>
                    <a:srgbClr val="FFFFFF"/>
                  </a:solidFill>
                  <a:latin typeface="Times New Roman"/>
                  <a:ea typeface="Times New Roman"/>
                  <a:cs typeface="Times New Roman"/>
                  <a:sym typeface="Times New Roman"/>
                </a:defRPr>
              </a:lvl1pPr>
            </a:lstStyle>
            <a:p>
              <a:r>
                <a:t>GalNAc-α1,3-Galβ1-3GlcNAcβ1-</a:t>
              </a:r>
            </a:p>
          </p:txBody>
        </p:sp>
        <p:sp>
          <p:nvSpPr>
            <p:cNvPr id="105" name="Fuc α1-2"/>
            <p:cNvSpPr txBox="1"/>
            <p:nvPr/>
          </p:nvSpPr>
          <p:spPr>
            <a:xfrm>
              <a:off x="1143000" y="381000"/>
              <a:ext cx="1075561" cy="414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222" tIns="97222" rIns="97222" bIns="97222" numCol="1" anchor="t">
              <a:spAutoFit/>
            </a:bodyPr>
            <a:lstStyle>
              <a:lvl1pPr defTabSz="1333500">
                <a:spcBef>
                  <a:spcPts val="900"/>
                </a:spcBef>
                <a:defRPr sz="1600">
                  <a:solidFill>
                    <a:srgbClr val="FFFFFF"/>
                  </a:solidFill>
                  <a:latin typeface="Times New Roman"/>
                  <a:ea typeface="Times New Roman"/>
                  <a:cs typeface="Times New Roman"/>
                  <a:sym typeface="Times New Roman"/>
                </a:defRPr>
              </a:lvl1pPr>
            </a:lstStyle>
            <a:p>
              <a:r>
                <a:t>Fuc α1-2</a:t>
              </a:r>
            </a:p>
          </p:txBody>
        </p:sp>
        <p:sp>
          <p:nvSpPr>
            <p:cNvPr id="106" name="Linea"/>
            <p:cNvSpPr/>
            <p:nvPr/>
          </p:nvSpPr>
          <p:spPr>
            <a:xfrm>
              <a:off x="1477579" y="342900"/>
              <a:ext cx="1" cy="152400"/>
            </a:xfrm>
            <a:prstGeom prst="line">
              <a:avLst/>
            </a:prstGeom>
            <a:noFill/>
            <a:ln w="9525" cap="flat">
              <a:solidFill>
                <a:srgbClr val="FFFFFF"/>
              </a:solidFill>
              <a:prstDash val="solid"/>
              <a:round/>
            </a:ln>
            <a:effectLst/>
          </p:spPr>
          <p:txBody>
            <a:bodyPr wrap="square" lIns="45719" tIns="45719" rIns="45719" bIns="45719" numCol="1" anchor="t">
              <a:noAutofit/>
            </a:bodyPr>
            <a:lstStyle/>
            <a:p>
              <a:pPr algn="r">
                <a:defRPr sz="1800">
                  <a:latin typeface="Times New Roman"/>
                  <a:ea typeface="Times New Roman"/>
                  <a:cs typeface="Times New Roman"/>
                  <a:sym typeface="Times New Roman"/>
                </a:defRPr>
              </a:pPr>
              <a:endParaRPr/>
            </a:p>
          </p:txBody>
        </p:sp>
      </p:grpSp>
      <p:grpSp>
        <p:nvGrpSpPr>
          <p:cNvPr id="111" name="Gruppo"/>
          <p:cNvGrpSpPr/>
          <p:nvPr/>
        </p:nvGrpSpPr>
        <p:grpSpPr>
          <a:xfrm>
            <a:off x="6142420" y="5867400"/>
            <a:ext cx="2904360" cy="795412"/>
            <a:chOff x="0" y="0"/>
            <a:chExt cx="2904359" cy="795411"/>
          </a:xfrm>
        </p:grpSpPr>
        <p:sp>
          <p:nvSpPr>
            <p:cNvPr id="108" name="Gal-α1,3-Galβ1-3GlcNAcβ1-"/>
            <p:cNvSpPr txBox="1"/>
            <p:nvPr/>
          </p:nvSpPr>
          <p:spPr>
            <a:xfrm>
              <a:off x="0" y="0"/>
              <a:ext cx="2904360" cy="414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222" tIns="97222" rIns="97222" bIns="97222" numCol="1" anchor="t">
              <a:spAutoFit/>
            </a:bodyPr>
            <a:lstStyle>
              <a:lvl1pPr defTabSz="1333500">
                <a:spcBef>
                  <a:spcPts val="900"/>
                </a:spcBef>
                <a:defRPr sz="1600">
                  <a:solidFill>
                    <a:srgbClr val="FFFFFF"/>
                  </a:solidFill>
                  <a:latin typeface="Times New Roman"/>
                  <a:ea typeface="Times New Roman"/>
                  <a:cs typeface="Times New Roman"/>
                  <a:sym typeface="Times New Roman"/>
                </a:defRPr>
              </a:lvl1pPr>
            </a:lstStyle>
            <a:p>
              <a:r>
                <a:t>Gal-α1,3-Galβ1-3GlcNAcβ1-</a:t>
              </a:r>
            </a:p>
          </p:txBody>
        </p:sp>
        <p:sp>
          <p:nvSpPr>
            <p:cNvPr id="109" name="Fuc α1-2"/>
            <p:cNvSpPr txBox="1"/>
            <p:nvPr/>
          </p:nvSpPr>
          <p:spPr>
            <a:xfrm>
              <a:off x="762000" y="381000"/>
              <a:ext cx="1075561" cy="4144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7222" tIns="97222" rIns="97222" bIns="97222" numCol="1" anchor="t">
              <a:spAutoFit/>
            </a:bodyPr>
            <a:lstStyle>
              <a:lvl1pPr defTabSz="1333500">
                <a:spcBef>
                  <a:spcPts val="900"/>
                </a:spcBef>
                <a:defRPr sz="1600">
                  <a:solidFill>
                    <a:srgbClr val="FFFFFF"/>
                  </a:solidFill>
                  <a:latin typeface="Times New Roman"/>
                  <a:ea typeface="Times New Roman"/>
                  <a:cs typeface="Times New Roman"/>
                  <a:sym typeface="Times New Roman"/>
                </a:defRPr>
              </a:lvl1pPr>
            </a:lstStyle>
            <a:p>
              <a:r>
                <a:t>Fuc α1-2</a:t>
              </a:r>
            </a:p>
          </p:txBody>
        </p:sp>
        <p:sp>
          <p:nvSpPr>
            <p:cNvPr id="110" name="Linea"/>
            <p:cNvSpPr/>
            <p:nvPr/>
          </p:nvSpPr>
          <p:spPr>
            <a:xfrm>
              <a:off x="1172779" y="342900"/>
              <a:ext cx="1" cy="152400"/>
            </a:xfrm>
            <a:prstGeom prst="line">
              <a:avLst/>
            </a:prstGeom>
            <a:noFill/>
            <a:ln w="9525" cap="flat">
              <a:solidFill>
                <a:srgbClr val="FFFFFF"/>
              </a:solidFill>
              <a:prstDash val="solid"/>
              <a:round/>
            </a:ln>
            <a:effectLst/>
          </p:spPr>
          <p:txBody>
            <a:bodyPr wrap="square" lIns="45719" tIns="45719" rIns="45719" bIns="45719" numCol="1" anchor="t">
              <a:noAutofit/>
            </a:bodyPr>
            <a:lstStyle/>
            <a:p>
              <a:pPr algn="r">
                <a:defRPr sz="1800">
                  <a:latin typeface="Times New Roman"/>
                  <a:ea typeface="Times New Roman"/>
                  <a:cs typeface="Times New Roman"/>
                  <a:sym typeface="Times New Roman"/>
                </a:defRPr>
              </a:pPr>
              <a:endParaRPr/>
            </a:p>
          </p:txBody>
        </p:sp>
      </p:grpSp>
      <p:sp>
        <p:nvSpPr>
          <p:cNvPr id="112" name="ABO Antigen Biosynthetic Pathway"/>
          <p:cNvSpPr txBox="1">
            <a:spLocks noGrp="1"/>
          </p:cNvSpPr>
          <p:nvPr>
            <p:ph type="title" idx="4294967295"/>
          </p:nvPr>
        </p:nvSpPr>
        <p:spPr>
          <a:xfrm>
            <a:off x="685800" y="152400"/>
            <a:ext cx="7778750" cy="606425"/>
          </a:xfrm>
          <a:prstGeom prst="rect">
            <a:avLst/>
          </a:prstGeom>
        </p:spPr>
        <p:txBody>
          <a:bodyPr>
            <a:normAutofit/>
          </a:bodyPr>
          <a:lstStyle>
            <a:lvl1pPr>
              <a:defRPr sz="3200" b="1">
                <a:solidFill>
                  <a:srgbClr val="FFCC00"/>
                </a:solidFill>
              </a:defRPr>
            </a:lvl1pPr>
          </a:lstStyle>
          <a:p>
            <a:r>
              <a:t>ABO Antigen Biosynthetic Pathway</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nsp-immunity-14-6-14_11" descr="nsp-immunity-14-6-14_11"/>
          <p:cNvPicPr>
            <a:picLocks noChangeAspect="1"/>
          </p:cNvPicPr>
          <p:nvPr/>
        </p:nvPicPr>
        <p:blipFill>
          <a:blip r:embed="rId3">
            <a:extLst/>
          </a:blip>
          <a:stretch>
            <a:fillRect/>
          </a:stretch>
        </p:blipFill>
        <p:spPr>
          <a:xfrm>
            <a:off x="260350" y="863600"/>
            <a:ext cx="8623300" cy="5232400"/>
          </a:xfrm>
          <a:prstGeom prst="rect">
            <a:avLst/>
          </a:prstGeom>
          <a:ln w="12700">
            <a:miter lim="400000"/>
          </a:ln>
        </p:spPr>
      </p:pic>
      <p:sp>
        <p:nvSpPr>
          <p:cNvPr id="115" name="ABO compatibility between donor and recipient is crucial to avoid rapid graft rejection"/>
          <p:cNvSpPr txBox="1"/>
          <p:nvPr/>
        </p:nvSpPr>
        <p:spPr>
          <a:xfrm>
            <a:off x="4368800" y="4768850"/>
            <a:ext cx="4378325" cy="1135767"/>
          </a:xfrm>
          <a:prstGeom prst="rect">
            <a:avLst/>
          </a:prstGeom>
          <a:ln w="28575">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Times New Roman"/>
                <a:ea typeface="Times New Roman"/>
                <a:cs typeface="Times New Roman"/>
                <a:sym typeface="Times New Roman"/>
              </a:defRPr>
            </a:lvl1pPr>
          </a:lstStyle>
          <a:p>
            <a:r>
              <a:t>ABO compatibility between donor and recipient is crucial to avoid rapid graft rejection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AB0" descr="AB0"/>
          <p:cNvPicPr>
            <a:picLocks noChangeAspect="1"/>
          </p:cNvPicPr>
          <p:nvPr/>
        </p:nvPicPr>
        <p:blipFill>
          <a:blip r:embed="rId2">
            <a:extLst/>
          </a:blip>
          <a:stretch>
            <a:fillRect/>
          </a:stretch>
        </p:blipFill>
        <p:spPr>
          <a:xfrm>
            <a:off x="1003300" y="939800"/>
            <a:ext cx="7137400" cy="497681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Ag Rhesus (Rh)"/>
          <p:cNvSpPr txBox="1"/>
          <p:nvPr/>
        </p:nvSpPr>
        <p:spPr>
          <a:xfrm>
            <a:off x="288925" y="352425"/>
            <a:ext cx="8474075"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Ag Rhesus (Rh)</a:t>
            </a:r>
          </a:p>
        </p:txBody>
      </p:sp>
      <p:pic>
        <p:nvPicPr>
          <p:cNvPr id="122" name="fattore Rh" descr="fattore Rh"/>
          <p:cNvPicPr>
            <a:picLocks noChangeAspect="1"/>
          </p:cNvPicPr>
          <p:nvPr/>
        </p:nvPicPr>
        <p:blipFill>
          <a:blip r:embed="rId2">
            <a:extLst/>
          </a:blip>
          <a:srcRect t="19299"/>
          <a:stretch>
            <a:fillRect/>
          </a:stretch>
        </p:blipFill>
        <p:spPr>
          <a:xfrm>
            <a:off x="1143000" y="1943099"/>
            <a:ext cx="6477000" cy="27051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HLA.jpg" descr="HLA.jpg"/>
          <p:cNvPicPr>
            <a:picLocks noChangeAspect="1"/>
          </p:cNvPicPr>
          <p:nvPr/>
        </p:nvPicPr>
        <p:blipFill>
          <a:blip r:embed="rId2">
            <a:extLst/>
          </a:blip>
          <a:stretch>
            <a:fillRect/>
          </a:stretch>
        </p:blipFill>
        <p:spPr>
          <a:xfrm>
            <a:off x="43656" y="1811337"/>
            <a:ext cx="9056688" cy="4090988"/>
          </a:xfrm>
          <a:prstGeom prst="rect">
            <a:avLst/>
          </a:prstGeom>
          <a:ln w="12700">
            <a:miter lim="400000"/>
          </a:ln>
        </p:spPr>
      </p:pic>
      <p:sp>
        <p:nvSpPr>
          <p:cNvPr id="125" name="Human Leukocyte Antigens (HLA)"/>
          <p:cNvSpPr txBox="1"/>
          <p:nvPr/>
        </p:nvSpPr>
        <p:spPr>
          <a:xfrm>
            <a:off x="288925" y="352425"/>
            <a:ext cx="8474075"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Human Leukocyte Antigens (HLA)</a:t>
            </a:r>
          </a:p>
        </p:txBody>
      </p:sp>
      <p:sp>
        <p:nvSpPr>
          <p:cNvPr id="126" name="Chromosome 6"/>
          <p:cNvSpPr txBox="1"/>
          <p:nvPr/>
        </p:nvSpPr>
        <p:spPr>
          <a:xfrm>
            <a:off x="5273273" y="6042565"/>
            <a:ext cx="2322870"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i="1"/>
            </a:lvl1pPr>
          </a:lstStyle>
          <a:p>
            <a:r>
              <a:t>Chromosome 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HLA human.jpg" descr="HLA human.jpg"/>
          <p:cNvPicPr>
            <a:picLocks noChangeAspect="1"/>
          </p:cNvPicPr>
          <p:nvPr/>
        </p:nvPicPr>
        <p:blipFill>
          <a:blip r:embed="rId2">
            <a:extLst/>
          </a:blip>
          <a:stretch>
            <a:fillRect/>
          </a:stretch>
        </p:blipFill>
        <p:spPr>
          <a:xfrm>
            <a:off x="936625" y="292100"/>
            <a:ext cx="6875463" cy="580072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olymorphism and polygeny"/>
          <p:cNvSpPr txBox="1">
            <a:spLocks noGrp="1"/>
          </p:cNvSpPr>
          <p:nvPr>
            <p:ph type="title" idx="4294967295"/>
          </p:nvPr>
        </p:nvSpPr>
        <p:spPr>
          <a:xfrm>
            <a:off x="685800" y="380999"/>
            <a:ext cx="7772400" cy="1143002"/>
          </a:xfrm>
          <a:prstGeom prst="rect">
            <a:avLst/>
          </a:prstGeom>
        </p:spPr>
        <p:txBody>
          <a:bodyPr>
            <a:normAutofit/>
          </a:bodyPr>
          <a:lstStyle>
            <a:lvl1pPr>
              <a:defRPr sz="3800" b="1">
                <a:solidFill>
                  <a:srgbClr val="4B0AFF"/>
                </a:solidFill>
                <a:latin typeface="Times New Roman"/>
                <a:ea typeface="Times New Roman"/>
                <a:cs typeface="Times New Roman"/>
                <a:sym typeface="Times New Roman"/>
              </a:defRPr>
            </a:lvl1pPr>
          </a:lstStyle>
          <a:p>
            <a:r>
              <a:t>Polymorphism and polygeny</a:t>
            </a:r>
          </a:p>
        </p:txBody>
      </p:sp>
      <p:sp>
        <p:nvSpPr>
          <p:cNvPr id="146" name="MHC genes are polymorphic: that is, there are large numbers of alleles for each gene…"/>
          <p:cNvSpPr txBox="1">
            <a:spLocks noGrp="1"/>
          </p:cNvSpPr>
          <p:nvPr>
            <p:ph type="body" sz="half" idx="4294967295"/>
          </p:nvPr>
        </p:nvSpPr>
        <p:spPr>
          <a:xfrm>
            <a:off x="457200" y="1981200"/>
            <a:ext cx="4100513" cy="4202113"/>
          </a:xfrm>
          <a:prstGeom prst="rect">
            <a:avLst/>
          </a:prstGeom>
          <a:ln w="9525">
            <a:solidFill>
              <a:srgbClr val="FFFFFF"/>
            </a:solidFill>
            <a:round/>
          </a:ln>
        </p:spPr>
        <p:txBody>
          <a:bodyPr>
            <a:normAutofit/>
          </a:bodyPr>
          <a:lstStyle/>
          <a:p>
            <a:pPr marL="0" indent="0">
              <a:lnSpc>
                <a:spcPct val="90000"/>
              </a:lnSpc>
              <a:spcBef>
                <a:spcPts val="300"/>
              </a:spcBef>
              <a:buSzTx/>
              <a:buNone/>
              <a:defRPr sz="2000">
                <a:latin typeface="Times New Roman"/>
                <a:ea typeface="Times New Roman"/>
                <a:cs typeface="Times New Roman"/>
                <a:sym typeface="Times New Roman"/>
              </a:defRPr>
            </a:pPr>
            <a:r>
              <a:t>MHC genes are polymorphic: that is, there are large numbers of alleles for each gene</a:t>
            </a:r>
          </a:p>
          <a:p>
            <a:pPr marL="0" indent="0">
              <a:lnSpc>
                <a:spcPct val="90000"/>
              </a:lnSpc>
              <a:spcBef>
                <a:spcPts val="500"/>
              </a:spcBef>
              <a:buSzTx/>
              <a:buNone/>
              <a:defRPr sz="2000">
                <a:latin typeface="Times New Roman"/>
                <a:ea typeface="Times New Roman"/>
                <a:cs typeface="Times New Roman"/>
                <a:sym typeface="Times New Roman"/>
              </a:defRPr>
            </a:pPr>
            <a:endParaRPr/>
          </a:p>
          <a:p>
            <a:pPr marL="0" indent="0">
              <a:lnSpc>
                <a:spcPct val="90000"/>
              </a:lnSpc>
              <a:spcBef>
                <a:spcPts val="500"/>
              </a:spcBef>
              <a:buSzTx/>
              <a:buNone/>
              <a:defRPr sz="2000">
                <a:latin typeface="Times New Roman"/>
                <a:ea typeface="Times New Roman"/>
                <a:cs typeface="Times New Roman"/>
                <a:sym typeface="Times New Roman"/>
              </a:defRPr>
            </a:pPr>
            <a:endParaRPr/>
          </a:p>
          <a:p>
            <a:pPr marL="0" indent="0">
              <a:lnSpc>
                <a:spcPct val="90000"/>
              </a:lnSpc>
              <a:spcBef>
                <a:spcPts val="300"/>
              </a:spcBef>
              <a:buSzTx/>
              <a:buNone/>
              <a:defRPr sz="2000">
                <a:latin typeface="Times New Roman"/>
                <a:ea typeface="Times New Roman"/>
                <a:cs typeface="Times New Roman"/>
                <a:sym typeface="Times New Roman"/>
              </a:defRPr>
            </a:pPr>
            <a:r>
              <a:t>MHC genes are polygenic: that is, there are a number of different MHC genes.</a:t>
            </a:r>
          </a:p>
        </p:txBody>
      </p:sp>
      <p:pic>
        <p:nvPicPr>
          <p:cNvPr id="147" name="FIG0423" descr="FIG0423"/>
          <p:cNvPicPr>
            <a:picLocks noChangeAspect="1"/>
          </p:cNvPicPr>
          <p:nvPr/>
        </p:nvPicPr>
        <p:blipFill>
          <a:blip r:embed="rId2">
            <a:extLst/>
          </a:blip>
          <a:stretch>
            <a:fillRect/>
          </a:stretch>
        </p:blipFill>
        <p:spPr>
          <a:xfrm>
            <a:off x="4933950" y="1647825"/>
            <a:ext cx="3022600" cy="48006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lass I polymorphism"/>
          <p:cNvSpPr txBox="1">
            <a:spLocks noGrp="1"/>
          </p:cNvSpPr>
          <p:nvPr>
            <p:ph type="title" idx="4294967295"/>
          </p:nvPr>
        </p:nvSpPr>
        <p:spPr>
          <a:xfrm>
            <a:off x="685800" y="380999"/>
            <a:ext cx="7772400" cy="1143002"/>
          </a:xfrm>
          <a:prstGeom prst="rect">
            <a:avLst/>
          </a:prstGeom>
        </p:spPr>
        <p:txBody>
          <a:bodyPr>
            <a:normAutofit/>
          </a:bodyPr>
          <a:lstStyle>
            <a:lvl1pPr>
              <a:defRPr sz="3800" b="1">
                <a:solidFill>
                  <a:srgbClr val="4B0AFF"/>
                </a:solidFill>
                <a:latin typeface="Times New Roman"/>
                <a:ea typeface="Times New Roman"/>
                <a:cs typeface="Times New Roman"/>
                <a:sym typeface="Times New Roman"/>
              </a:defRPr>
            </a:lvl1pPr>
          </a:lstStyle>
          <a:p>
            <a:r>
              <a:t>Class I polymorphism</a:t>
            </a:r>
          </a:p>
        </p:txBody>
      </p:sp>
      <p:graphicFrame>
        <p:nvGraphicFramePr>
          <p:cNvPr id="150" name="Tabella"/>
          <p:cNvGraphicFramePr/>
          <p:nvPr/>
        </p:nvGraphicFramePr>
        <p:xfrm>
          <a:off x="457200" y="1905000"/>
          <a:ext cx="8229600" cy="3913504"/>
        </p:xfrm>
        <a:graphic>
          <a:graphicData uri="http://schemas.openxmlformats.org/drawingml/2006/table">
            <a:tbl>
              <a:tblPr>
                <a:tableStyleId>{4C3C2611-4C71-4FC5-86AE-919BDF0F9419}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030287">
                <a:tc>
                  <a:txBody>
                    <a:bodyPr/>
                    <a:lstStyle/>
                    <a:p>
                      <a:pPr algn="ctr" defTabSz="914400">
                        <a:spcBef>
                          <a:spcPts val="400"/>
                        </a:spcBef>
                        <a:defRPr sz="2800">
                          <a:latin typeface="Times New Roman"/>
                          <a:ea typeface="Times New Roman"/>
                          <a:cs typeface="Times New Roman"/>
                          <a:sym typeface="Times New Roman"/>
                        </a:defRPr>
                      </a:pPr>
                      <a:endParaRPr/>
                    </a:p>
                    <a:p>
                      <a:pPr algn="ctr" defTabSz="914400">
                        <a:spcBef>
                          <a:spcPts val="600"/>
                        </a:spcBef>
                        <a:defRPr sz="2800">
                          <a:latin typeface="Times New Roman"/>
                          <a:ea typeface="Times New Roman"/>
                          <a:cs typeface="Times New Roman"/>
                          <a:sym typeface="Times New Roman"/>
                        </a:defRPr>
                      </a:pPr>
                      <a:r>
                        <a:t>Locus</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solidFill>
                      <a:srgbClr val="969696"/>
                    </a:solidFill>
                  </a:tcPr>
                </a:tc>
                <a:tc>
                  <a:txBody>
                    <a:bodyPr/>
                    <a:lstStyle/>
                    <a:p>
                      <a:pPr algn="ctr" defTabSz="914400">
                        <a:spcBef>
                          <a:spcPts val="600"/>
                        </a:spcBef>
                        <a:defRPr sz="2800">
                          <a:latin typeface="Times New Roman"/>
                          <a:ea typeface="Times New Roman"/>
                          <a:cs typeface="Times New Roman"/>
                          <a:sym typeface="Times New Roman"/>
                        </a:defRPr>
                      </a:pPr>
                      <a:r>
                        <a:t>Number of alleles</a:t>
                      </a:r>
                    </a:p>
                    <a:p>
                      <a:pPr algn="ctr" defTabSz="914400">
                        <a:spcBef>
                          <a:spcPts val="600"/>
                        </a:spcBef>
                        <a:defRPr sz="2800">
                          <a:latin typeface="Times New Roman"/>
                          <a:ea typeface="Times New Roman"/>
                          <a:cs typeface="Times New Roman"/>
                          <a:sym typeface="Times New Roman"/>
                        </a:defRPr>
                      </a:pPr>
                      <a:r>
                        <a:t>(allotypes)</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solidFill>
                      <a:srgbClr val="969696"/>
                    </a:solidFill>
                  </a:tcPr>
                </a:tc>
                <a:extLst>
                  <a:ext uri="{0D108BD9-81ED-4DB2-BD59-A6C34878D82A}">
                    <a16:rowId xmlns:a16="http://schemas.microsoft.com/office/drawing/2014/main" val="10000"/>
                  </a:ext>
                </a:extLst>
              </a:tr>
              <a:tr h="644525">
                <a:tc>
                  <a:txBody>
                    <a:bodyPr/>
                    <a:lstStyle/>
                    <a:p>
                      <a:pPr algn="ctr" defTabSz="914400">
                        <a:spcBef>
                          <a:spcPts val="600"/>
                        </a:spcBef>
                        <a:defRPr sz="1800"/>
                      </a:pPr>
                      <a:r>
                        <a:rPr sz="2800">
                          <a:latin typeface="Times New Roman"/>
                          <a:ea typeface="Times New Roman"/>
                          <a:cs typeface="Times New Roman"/>
                          <a:sym typeface="Times New Roman"/>
                        </a:rPr>
                        <a:t>HLA - A</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spcBef>
                          <a:spcPts val="600"/>
                        </a:spcBef>
                        <a:defRPr sz="1800"/>
                      </a:pPr>
                      <a:r>
                        <a:rPr sz="2800">
                          <a:latin typeface="Times New Roman"/>
                          <a:ea typeface="Times New Roman"/>
                          <a:cs typeface="Times New Roman"/>
                          <a:sym typeface="Times New Roman"/>
                        </a:rPr>
                        <a:t>451</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647700">
                <a:tc>
                  <a:txBody>
                    <a:bodyPr/>
                    <a:lstStyle/>
                    <a:p>
                      <a:pPr algn="ctr" defTabSz="914400">
                        <a:spcBef>
                          <a:spcPts val="600"/>
                        </a:spcBef>
                        <a:defRPr sz="1800"/>
                      </a:pPr>
                      <a:r>
                        <a:rPr sz="2800">
                          <a:latin typeface="Times New Roman"/>
                          <a:ea typeface="Times New Roman"/>
                          <a:cs typeface="Times New Roman"/>
                          <a:sym typeface="Times New Roman"/>
                        </a:rPr>
                        <a:t>HLA - B</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spcBef>
                          <a:spcPts val="600"/>
                        </a:spcBef>
                        <a:defRPr sz="1800"/>
                      </a:pPr>
                      <a:r>
                        <a:rPr sz="2800">
                          <a:latin typeface="Times New Roman"/>
                          <a:ea typeface="Times New Roman"/>
                          <a:cs typeface="Times New Roman"/>
                          <a:sym typeface="Times New Roman"/>
                        </a:rPr>
                        <a:t>782</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646112">
                <a:tc>
                  <a:txBody>
                    <a:bodyPr/>
                    <a:lstStyle/>
                    <a:p>
                      <a:pPr algn="ctr" defTabSz="914400">
                        <a:spcBef>
                          <a:spcPts val="600"/>
                        </a:spcBef>
                        <a:defRPr sz="1800"/>
                      </a:pPr>
                      <a:r>
                        <a:rPr sz="2800">
                          <a:latin typeface="Times New Roman"/>
                          <a:ea typeface="Times New Roman"/>
                          <a:cs typeface="Times New Roman"/>
                          <a:sym typeface="Times New Roman"/>
                        </a:rPr>
                        <a:t>HLA - C </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spcBef>
                          <a:spcPts val="600"/>
                        </a:spcBef>
                        <a:defRPr sz="1800"/>
                      </a:pPr>
                      <a:r>
                        <a:rPr sz="2800">
                          <a:latin typeface="Times New Roman"/>
                          <a:ea typeface="Times New Roman"/>
                          <a:cs typeface="Times New Roman"/>
                          <a:sym typeface="Times New Roman"/>
                        </a:rPr>
                        <a:t>238</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944562">
                <a:tc>
                  <a:txBody>
                    <a:bodyPr/>
                    <a:lstStyle/>
                    <a:p>
                      <a:pPr algn="ctr" defTabSz="914400">
                        <a:spcBef>
                          <a:spcPts val="600"/>
                        </a:spcBef>
                        <a:defRPr sz="1800"/>
                      </a:pPr>
                      <a:r>
                        <a:rPr sz="2800">
                          <a:latin typeface="Times New Roman"/>
                          <a:ea typeface="Times New Roman"/>
                          <a:cs typeface="Times New Roman"/>
                          <a:sym typeface="Times New Roman"/>
                        </a:rPr>
                        <a:t>There are also HLA - E, HLA - F and HLA - G</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solidFill>
                      <a:srgbClr val="FFFFFF"/>
                    </a:solidFill>
                  </a:tcPr>
                </a:tc>
                <a:tc>
                  <a:txBody>
                    <a:bodyPr/>
                    <a:lstStyle/>
                    <a:p>
                      <a:pPr algn="ctr" defTabSz="914400">
                        <a:spcBef>
                          <a:spcPts val="600"/>
                        </a:spcBef>
                        <a:defRPr sz="1800"/>
                      </a:pPr>
                      <a:r>
                        <a:rPr sz="2800">
                          <a:latin typeface="Times New Roman"/>
                          <a:ea typeface="Times New Roman"/>
                          <a:cs typeface="Times New Roman"/>
                          <a:sym typeface="Times New Roman"/>
                        </a:rPr>
                        <a:t>Relatively few alleles</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lass II polymorphism"/>
          <p:cNvSpPr txBox="1">
            <a:spLocks noGrp="1"/>
          </p:cNvSpPr>
          <p:nvPr>
            <p:ph type="title" idx="4294967295"/>
          </p:nvPr>
        </p:nvSpPr>
        <p:spPr>
          <a:xfrm>
            <a:off x="685800" y="-203201"/>
            <a:ext cx="7772400" cy="1143002"/>
          </a:xfrm>
          <a:prstGeom prst="rect">
            <a:avLst/>
          </a:prstGeom>
        </p:spPr>
        <p:txBody>
          <a:bodyPr>
            <a:normAutofit/>
          </a:bodyPr>
          <a:lstStyle>
            <a:lvl1pPr>
              <a:defRPr sz="3800" b="1">
                <a:solidFill>
                  <a:srgbClr val="4B0AFF"/>
                </a:solidFill>
                <a:latin typeface="Times New Roman"/>
                <a:ea typeface="Times New Roman"/>
                <a:cs typeface="Times New Roman"/>
                <a:sym typeface="Times New Roman"/>
              </a:defRPr>
            </a:lvl1pPr>
          </a:lstStyle>
          <a:p>
            <a:r>
              <a:t>Class II polymorphism</a:t>
            </a:r>
          </a:p>
        </p:txBody>
      </p:sp>
      <p:graphicFrame>
        <p:nvGraphicFramePr>
          <p:cNvPr id="153" name="Tabella"/>
          <p:cNvGraphicFramePr/>
          <p:nvPr/>
        </p:nvGraphicFramePr>
        <p:xfrm>
          <a:off x="444500" y="965200"/>
          <a:ext cx="8229600" cy="5305424"/>
        </p:xfrm>
        <a:graphic>
          <a:graphicData uri="http://schemas.openxmlformats.org/drawingml/2006/table">
            <a:tbl>
              <a:tblPr>
                <a:tableStyleId>{4C3C2611-4C71-4FC5-86AE-919BDF0F9419}</a:tableStyleId>
              </a:tblPr>
              <a:tblGrid>
                <a:gridCol w="4813300">
                  <a:extLst>
                    <a:ext uri="{9D8B030D-6E8A-4147-A177-3AD203B41FA5}">
                      <a16:colId xmlns:a16="http://schemas.microsoft.com/office/drawing/2014/main" val="20000"/>
                    </a:ext>
                  </a:extLst>
                </a:gridCol>
                <a:gridCol w="3416300">
                  <a:extLst>
                    <a:ext uri="{9D8B030D-6E8A-4147-A177-3AD203B41FA5}">
                      <a16:colId xmlns:a16="http://schemas.microsoft.com/office/drawing/2014/main" val="20001"/>
                    </a:ext>
                  </a:extLst>
                </a:gridCol>
              </a:tblGrid>
              <a:tr h="1030287">
                <a:tc>
                  <a:txBody>
                    <a:bodyPr/>
                    <a:lstStyle/>
                    <a:p>
                      <a:pPr algn="ctr" defTabSz="914400">
                        <a:spcBef>
                          <a:spcPts val="400"/>
                        </a:spcBef>
                        <a:defRPr sz="2800">
                          <a:latin typeface="Times New Roman"/>
                          <a:ea typeface="Times New Roman"/>
                          <a:cs typeface="Times New Roman"/>
                          <a:sym typeface="Times New Roman"/>
                        </a:defRPr>
                      </a:pPr>
                      <a:endParaRPr/>
                    </a:p>
                    <a:p>
                      <a:pPr algn="ctr" defTabSz="914400">
                        <a:spcBef>
                          <a:spcPts val="600"/>
                        </a:spcBef>
                        <a:defRPr sz="2800">
                          <a:latin typeface="Times New Roman"/>
                          <a:ea typeface="Times New Roman"/>
                          <a:cs typeface="Times New Roman"/>
                          <a:sym typeface="Times New Roman"/>
                        </a:defRPr>
                      </a:pPr>
                      <a:r>
                        <a:t>Locus</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solidFill>
                      <a:srgbClr val="969696"/>
                    </a:solidFill>
                  </a:tcPr>
                </a:tc>
                <a:tc>
                  <a:txBody>
                    <a:bodyPr/>
                    <a:lstStyle/>
                    <a:p>
                      <a:pPr algn="ctr" defTabSz="914400">
                        <a:spcBef>
                          <a:spcPts val="600"/>
                        </a:spcBef>
                        <a:defRPr sz="2800">
                          <a:latin typeface="Times New Roman"/>
                          <a:ea typeface="Times New Roman"/>
                          <a:cs typeface="Times New Roman"/>
                          <a:sym typeface="Times New Roman"/>
                        </a:defRPr>
                      </a:pPr>
                      <a:r>
                        <a:t>Number of alleles</a:t>
                      </a:r>
                    </a:p>
                    <a:p>
                      <a:pPr algn="ctr" defTabSz="914400">
                        <a:spcBef>
                          <a:spcPts val="600"/>
                        </a:spcBef>
                        <a:defRPr sz="2800">
                          <a:latin typeface="Times New Roman"/>
                          <a:ea typeface="Times New Roman"/>
                          <a:cs typeface="Times New Roman"/>
                          <a:sym typeface="Times New Roman"/>
                        </a:defRPr>
                      </a:pPr>
                      <a:r>
                        <a:t>(allotypes)</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solidFill>
                      <a:srgbClr val="969696"/>
                    </a:solidFill>
                  </a:tcPr>
                </a:tc>
                <a:extLst>
                  <a:ext uri="{0D108BD9-81ED-4DB2-BD59-A6C34878D82A}">
                    <a16:rowId xmlns:a16="http://schemas.microsoft.com/office/drawing/2014/main" val="10000"/>
                  </a:ext>
                </a:extLst>
              </a:tr>
              <a:tr h="762000">
                <a:tc>
                  <a:txBody>
                    <a:bodyPr/>
                    <a:lstStyle/>
                    <a:p>
                      <a:pPr algn="ctr" defTabSz="914400">
                        <a:spcBef>
                          <a:spcPts val="400"/>
                        </a:spcBef>
                        <a:defRPr sz="2000">
                          <a:latin typeface="Times New Roman"/>
                          <a:ea typeface="Times New Roman"/>
                          <a:cs typeface="Times New Roman"/>
                          <a:sym typeface="Times New Roman"/>
                        </a:defRPr>
                      </a:pPr>
                      <a:r>
                        <a:t>HLA - DP</a:t>
                      </a:r>
                      <a:r>
                        <a:rPr baseline="-25000"/>
                        <a:t>A</a:t>
                      </a:r>
                    </a:p>
                    <a:p>
                      <a:pPr algn="ctr" defTabSz="914400">
                        <a:spcBef>
                          <a:spcPts val="400"/>
                        </a:spcBef>
                        <a:defRPr sz="2000">
                          <a:latin typeface="Times New Roman"/>
                          <a:ea typeface="Times New Roman"/>
                          <a:cs typeface="Times New Roman"/>
                          <a:sym typeface="Times New Roman"/>
                        </a:defRPr>
                      </a:pPr>
                      <a:r>
                        <a:t>HLA - DP</a:t>
                      </a:r>
                      <a:r>
                        <a:rPr baseline="-25000"/>
                        <a:t>B</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spcBef>
                          <a:spcPts val="400"/>
                        </a:spcBef>
                        <a:defRPr sz="1800"/>
                      </a:pPr>
                      <a:r>
                        <a:rPr sz="2000">
                          <a:latin typeface="Times New Roman"/>
                          <a:ea typeface="Times New Roman"/>
                          <a:cs typeface="Times New Roman"/>
                          <a:sym typeface="Times New Roman"/>
                        </a:rPr>
                        <a:t>147</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762000">
                <a:tc>
                  <a:txBody>
                    <a:bodyPr/>
                    <a:lstStyle/>
                    <a:p>
                      <a:pPr algn="ctr" defTabSz="914400">
                        <a:spcBef>
                          <a:spcPts val="400"/>
                        </a:spcBef>
                        <a:defRPr sz="2000">
                          <a:latin typeface="Times New Roman"/>
                          <a:ea typeface="Times New Roman"/>
                          <a:cs typeface="Times New Roman"/>
                          <a:sym typeface="Times New Roman"/>
                        </a:defRPr>
                      </a:pPr>
                      <a:r>
                        <a:t>HLA - DQ</a:t>
                      </a:r>
                      <a:r>
                        <a:rPr baseline="-25000"/>
                        <a:t>A</a:t>
                      </a:r>
                    </a:p>
                    <a:p>
                      <a:pPr algn="ctr" defTabSz="914400">
                        <a:spcBef>
                          <a:spcPts val="400"/>
                        </a:spcBef>
                        <a:defRPr sz="2000">
                          <a:latin typeface="Times New Roman"/>
                          <a:ea typeface="Times New Roman"/>
                          <a:cs typeface="Times New Roman"/>
                          <a:sym typeface="Times New Roman"/>
                        </a:defRPr>
                      </a:pPr>
                      <a:r>
                        <a:t>HLA - DQ</a:t>
                      </a:r>
                      <a:r>
                        <a:rPr baseline="-25000"/>
                        <a:t>B</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spcBef>
                          <a:spcPts val="400"/>
                        </a:spcBef>
                        <a:defRPr sz="1800"/>
                      </a:pPr>
                      <a:r>
                        <a:rPr sz="2000">
                          <a:latin typeface="Times New Roman"/>
                          <a:ea typeface="Times New Roman"/>
                          <a:cs typeface="Times New Roman"/>
                          <a:sym typeface="Times New Roman"/>
                        </a:rPr>
                        <a:t>105</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2103437">
                <a:tc>
                  <a:txBody>
                    <a:bodyPr/>
                    <a:lstStyle/>
                    <a:p>
                      <a:pPr algn="ctr" defTabSz="914400">
                        <a:spcBef>
                          <a:spcPts val="400"/>
                        </a:spcBef>
                        <a:defRPr sz="2000">
                          <a:latin typeface="Times New Roman"/>
                          <a:ea typeface="Times New Roman"/>
                          <a:cs typeface="Times New Roman"/>
                          <a:sym typeface="Times New Roman"/>
                        </a:defRPr>
                      </a:pPr>
                      <a:r>
                        <a:t>HLA - DR</a:t>
                      </a:r>
                      <a:r>
                        <a:rPr baseline="-25000"/>
                        <a:t>A</a:t>
                      </a:r>
                    </a:p>
                    <a:p>
                      <a:pPr algn="ctr" defTabSz="914400">
                        <a:spcBef>
                          <a:spcPts val="400"/>
                        </a:spcBef>
                        <a:defRPr sz="2000" baseline="-25000">
                          <a:latin typeface="Times New Roman"/>
                          <a:ea typeface="Times New Roman"/>
                          <a:cs typeface="Times New Roman"/>
                          <a:sym typeface="Times New Roman"/>
                        </a:defRPr>
                      </a:pPr>
                      <a:r>
                        <a:t>  </a:t>
                      </a:r>
                      <a:r>
                        <a:rPr baseline="0"/>
                        <a:t>HLA - DR</a:t>
                      </a:r>
                      <a:r>
                        <a:t>B1</a:t>
                      </a:r>
                    </a:p>
                    <a:p>
                      <a:pPr algn="ctr" defTabSz="914400">
                        <a:spcBef>
                          <a:spcPts val="400"/>
                        </a:spcBef>
                        <a:defRPr sz="2000">
                          <a:latin typeface="Times New Roman"/>
                          <a:ea typeface="Times New Roman"/>
                          <a:cs typeface="Times New Roman"/>
                          <a:sym typeface="Times New Roman"/>
                        </a:defRPr>
                      </a:pPr>
                      <a:r>
                        <a:t> HLA – DR</a:t>
                      </a:r>
                      <a:r>
                        <a:rPr baseline="-25000"/>
                        <a:t>B3</a:t>
                      </a:r>
                    </a:p>
                    <a:p>
                      <a:pPr algn="ctr" defTabSz="914400">
                        <a:spcBef>
                          <a:spcPts val="400"/>
                        </a:spcBef>
                        <a:defRPr sz="2000">
                          <a:latin typeface="Times New Roman"/>
                          <a:ea typeface="Times New Roman"/>
                          <a:cs typeface="Times New Roman"/>
                          <a:sym typeface="Times New Roman"/>
                        </a:defRPr>
                      </a:pPr>
                      <a:r>
                        <a:t> HLA – DR</a:t>
                      </a:r>
                      <a:r>
                        <a:rPr baseline="-25000"/>
                        <a:t>B4</a:t>
                      </a:r>
                    </a:p>
                    <a:p>
                      <a:pPr algn="ctr" defTabSz="914400">
                        <a:spcBef>
                          <a:spcPts val="400"/>
                        </a:spcBef>
                        <a:defRPr sz="2000">
                          <a:latin typeface="Times New Roman"/>
                          <a:ea typeface="Times New Roman"/>
                          <a:cs typeface="Times New Roman"/>
                          <a:sym typeface="Times New Roman"/>
                        </a:defRPr>
                      </a:pPr>
                      <a:r>
                        <a:t> HLA – DR</a:t>
                      </a:r>
                      <a:r>
                        <a:rPr baseline="-25000"/>
                        <a:t>B5</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spcBef>
                          <a:spcPts val="400"/>
                        </a:spcBef>
                        <a:defRPr sz="1800"/>
                      </a:pPr>
                      <a:r>
                        <a:rPr sz="2000">
                          <a:latin typeface="Times New Roman"/>
                          <a:ea typeface="Times New Roman"/>
                          <a:cs typeface="Times New Roman"/>
                          <a:sym typeface="Times New Roman"/>
                        </a:rPr>
                        <a:t>525</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647700">
                <a:tc>
                  <a:txBody>
                    <a:bodyPr/>
                    <a:lstStyle/>
                    <a:p>
                      <a:pPr algn="ctr" defTabSz="914400">
                        <a:spcBef>
                          <a:spcPts val="400"/>
                        </a:spcBef>
                        <a:defRPr sz="1800"/>
                      </a:pPr>
                      <a:r>
                        <a:rPr sz="2000">
                          <a:latin typeface="Times New Roman"/>
                          <a:ea typeface="Times New Roman"/>
                          <a:cs typeface="Times New Roman"/>
                          <a:sym typeface="Times New Roman"/>
                        </a:rPr>
                        <a:t>There are also HLA - DM and HLA - DO</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solidFill>
                      <a:srgbClr val="FFFFFF"/>
                    </a:solidFill>
                  </a:tcPr>
                </a:tc>
                <a:tc>
                  <a:txBody>
                    <a:bodyPr/>
                    <a:lstStyle/>
                    <a:p>
                      <a:pPr algn="ctr" defTabSz="914400">
                        <a:spcBef>
                          <a:spcPts val="400"/>
                        </a:spcBef>
                        <a:defRPr sz="1800"/>
                      </a:pPr>
                      <a:r>
                        <a:rPr sz="2000">
                          <a:latin typeface="Times New Roman"/>
                          <a:ea typeface="Times New Roman"/>
                          <a:cs typeface="Times New Roman"/>
                          <a:sym typeface="Times New Roman"/>
                        </a:rPr>
                        <a:t>Relatively few alleles</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9781416031239-016-f001" descr="S9781416031239-016-f001"/>
          <p:cNvPicPr>
            <a:picLocks noChangeAspect="1"/>
          </p:cNvPicPr>
          <p:nvPr/>
        </p:nvPicPr>
        <p:blipFill>
          <a:blip r:embed="rId2">
            <a:extLst/>
          </a:blip>
          <a:stretch>
            <a:fillRect/>
          </a:stretch>
        </p:blipFill>
        <p:spPr>
          <a:xfrm>
            <a:off x="936625" y="93662"/>
            <a:ext cx="7269163" cy="6669088"/>
          </a:xfrm>
          <a:prstGeom prst="rect">
            <a:avLst/>
          </a:prstGeom>
          <a:ln w="12700">
            <a:miter lim="400000"/>
          </a:ln>
        </p:spPr>
      </p:pic>
      <p:sp>
        <p:nvSpPr>
          <p:cNvPr id="54" name="Rettangolo"/>
          <p:cNvSpPr/>
          <p:nvPr/>
        </p:nvSpPr>
        <p:spPr>
          <a:xfrm>
            <a:off x="5940425" y="30162"/>
            <a:ext cx="2303463" cy="6453188"/>
          </a:xfrm>
          <a:prstGeom prst="rect">
            <a:avLst/>
          </a:prstGeom>
          <a:solidFill>
            <a:srgbClr val="FFFFFF"/>
          </a:solidFill>
          <a:ln w="12700">
            <a:miter lim="400000"/>
          </a:ln>
        </p:spPr>
        <p:txBody>
          <a:bodyPr lIns="45719" rIns="45719"/>
          <a:lstStyle/>
          <a:p>
            <a:pPr defTabSz="457200">
              <a:defRPr sz="2200"/>
            </a:pPr>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MHC I.jpg" descr="MHC I.jpg"/>
          <p:cNvPicPr>
            <a:picLocks noChangeAspect="1"/>
          </p:cNvPicPr>
          <p:nvPr/>
        </p:nvPicPr>
        <p:blipFill>
          <a:blip r:embed="rId2">
            <a:extLst/>
          </a:blip>
          <a:stretch>
            <a:fillRect/>
          </a:stretch>
        </p:blipFill>
        <p:spPr>
          <a:xfrm>
            <a:off x="2268537" y="836612"/>
            <a:ext cx="4464051" cy="6030913"/>
          </a:xfrm>
          <a:prstGeom prst="rect">
            <a:avLst/>
          </a:prstGeom>
          <a:ln w="12700">
            <a:miter lim="400000"/>
          </a:ln>
        </p:spPr>
      </p:pic>
      <p:sp>
        <p:nvSpPr>
          <p:cNvPr id="131" name="Class I MHC"/>
          <p:cNvSpPr txBox="1"/>
          <p:nvPr/>
        </p:nvSpPr>
        <p:spPr>
          <a:xfrm>
            <a:off x="288925" y="115887"/>
            <a:ext cx="8474075" cy="548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Class I MHC</a:t>
            </a:r>
          </a:p>
        </p:txBody>
      </p:sp>
      <p:sp>
        <p:nvSpPr>
          <p:cNvPr id="132" name="Rettangolo arrotondato"/>
          <p:cNvSpPr/>
          <p:nvPr/>
        </p:nvSpPr>
        <p:spPr>
          <a:xfrm>
            <a:off x="4531270" y="3479442"/>
            <a:ext cx="1083172" cy="522646"/>
          </a:xfrm>
          <a:prstGeom prst="roundRect">
            <a:avLst>
              <a:gd name="adj" fmla="val 36449"/>
            </a:avLst>
          </a:prstGeom>
          <a:ln w="25400">
            <a:solidFill>
              <a:srgbClr val="E22725"/>
            </a:solidFill>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cellular-and-molecular-immunology-abbas-131-638.jpg" descr="cellular-and-molecular-immunology-abbas-131-638.jpg"/>
          <p:cNvPicPr>
            <a:picLocks noChangeAspect="1"/>
          </p:cNvPicPr>
          <p:nvPr/>
        </p:nvPicPr>
        <p:blipFill>
          <a:blip r:embed="rId2">
            <a:extLst/>
          </a:blip>
          <a:stretch>
            <a:fillRect/>
          </a:stretch>
        </p:blipFill>
        <p:spPr>
          <a:xfrm>
            <a:off x="1800225" y="1052512"/>
            <a:ext cx="4500563" cy="5924551"/>
          </a:xfrm>
          <a:prstGeom prst="rect">
            <a:avLst/>
          </a:prstGeom>
          <a:ln w="12700">
            <a:miter lim="400000"/>
          </a:ln>
        </p:spPr>
      </p:pic>
      <p:sp>
        <p:nvSpPr>
          <p:cNvPr id="135" name="Class II MHC"/>
          <p:cNvSpPr txBox="1"/>
          <p:nvPr/>
        </p:nvSpPr>
        <p:spPr>
          <a:xfrm>
            <a:off x="288925" y="352425"/>
            <a:ext cx="8474075"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Class II MHC</a:t>
            </a:r>
          </a:p>
        </p:txBody>
      </p:sp>
      <p:sp>
        <p:nvSpPr>
          <p:cNvPr id="136" name="Rettangolo arrotondato"/>
          <p:cNvSpPr/>
          <p:nvPr/>
        </p:nvSpPr>
        <p:spPr>
          <a:xfrm>
            <a:off x="3870870" y="3606442"/>
            <a:ext cx="1083172" cy="522646"/>
          </a:xfrm>
          <a:prstGeom prst="roundRect">
            <a:avLst>
              <a:gd name="adj" fmla="val 36449"/>
            </a:avLst>
          </a:prstGeom>
          <a:ln w="25400">
            <a:solidFill>
              <a:srgbClr val="E22725"/>
            </a:solidFill>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magine 4" descr="Immagine 4"/>
          <p:cNvPicPr>
            <a:picLocks noChangeAspect="1"/>
          </p:cNvPicPr>
          <p:nvPr/>
        </p:nvPicPr>
        <p:blipFill>
          <a:blip r:embed="rId2">
            <a:extLst/>
          </a:blip>
          <a:stretch>
            <a:fillRect/>
          </a:stretch>
        </p:blipFill>
        <p:spPr>
          <a:xfrm>
            <a:off x="277813" y="442450"/>
            <a:ext cx="8636001" cy="568801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olym.jpg" descr="polym.jpg"/>
          <p:cNvPicPr>
            <a:picLocks noChangeAspect="1"/>
          </p:cNvPicPr>
          <p:nvPr/>
        </p:nvPicPr>
        <p:blipFill>
          <a:blip r:embed="rId2">
            <a:extLst/>
          </a:blip>
          <a:stretch>
            <a:fillRect/>
          </a:stretch>
        </p:blipFill>
        <p:spPr>
          <a:xfrm>
            <a:off x="466725" y="1200150"/>
            <a:ext cx="8066088" cy="431641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cellular-and-molecular-immunology-abbas-133-638.jpg" descr="cellular-and-molecular-immunology-abbas-133-638.jpg"/>
          <p:cNvPicPr>
            <a:picLocks noChangeAspect="1"/>
          </p:cNvPicPr>
          <p:nvPr/>
        </p:nvPicPr>
        <p:blipFill>
          <a:blip r:embed="rId2">
            <a:extLst/>
          </a:blip>
          <a:stretch>
            <a:fillRect/>
          </a:stretch>
        </p:blipFill>
        <p:spPr>
          <a:xfrm>
            <a:off x="0" y="452437"/>
            <a:ext cx="3851275" cy="3651251"/>
          </a:xfrm>
          <a:prstGeom prst="rect">
            <a:avLst/>
          </a:prstGeom>
          <a:ln w="12700">
            <a:miter lim="400000"/>
          </a:ln>
        </p:spPr>
      </p:pic>
      <p:pic>
        <p:nvPicPr>
          <p:cNvPr id="143" name="Class 1 e 2.jpeg" descr="Class 1 e 2.jpeg"/>
          <p:cNvPicPr>
            <a:picLocks noChangeAspect="1"/>
          </p:cNvPicPr>
          <p:nvPr/>
        </p:nvPicPr>
        <p:blipFill>
          <a:blip r:embed="rId3">
            <a:extLst/>
          </a:blip>
          <a:stretch>
            <a:fillRect/>
          </a:stretch>
        </p:blipFill>
        <p:spPr>
          <a:xfrm>
            <a:off x="1419225" y="4142396"/>
            <a:ext cx="7079826" cy="242826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magine 10.png" descr="Immagine 10.png"/>
          <p:cNvPicPr>
            <a:picLocks noChangeAspect="1"/>
          </p:cNvPicPr>
          <p:nvPr/>
        </p:nvPicPr>
        <p:blipFill>
          <a:blip r:embed="rId2">
            <a:extLst/>
          </a:blip>
          <a:stretch>
            <a:fillRect/>
          </a:stretch>
        </p:blipFill>
        <p:spPr>
          <a:xfrm>
            <a:off x="12700" y="0"/>
            <a:ext cx="9118600" cy="685800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2006-7year"/>
          <p:cNvSpPr txBox="1"/>
          <p:nvPr/>
        </p:nvSpPr>
        <p:spPr>
          <a:xfrm>
            <a:off x="731519" y="6248400"/>
            <a:ext cx="1813562"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Times New Roman"/>
                <a:ea typeface="Times New Roman"/>
                <a:cs typeface="Times New Roman"/>
                <a:sym typeface="Times New Roman"/>
              </a:defRPr>
            </a:lvl1pPr>
          </a:lstStyle>
          <a:p>
            <a:r>
              <a:t>2006-7year</a:t>
            </a:r>
          </a:p>
        </p:txBody>
      </p:sp>
      <p:sp>
        <p:nvSpPr>
          <p:cNvPr id="159" name="Immunology"/>
          <p:cNvSpPr txBox="1"/>
          <p:nvPr/>
        </p:nvSpPr>
        <p:spPr>
          <a:xfrm>
            <a:off x="3169920" y="6248400"/>
            <a:ext cx="2804160"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latin typeface="Times New Roman"/>
                <a:ea typeface="Times New Roman"/>
                <a:cs typeface="Times New Roman"/>
                <a:sym typeface="Times New Roman"/>
              </a:defRPr>
            </a:lvl1pPr>
          </a:lstStyle>
          <a:p>
            <a:r>
              <a:t>Immunology</a:t>
            </a:r>
          </a:p>
        </p:txBody>
      </p:sp>
      <p:sp>
        <p:nvSpPr>
          <p:cNvPr id="160" name="Numero diapositiva"/>
          <p:cNvSpPr txBox="1">
            <a:spLocks noGrp="1"/>
          </p:cNvSpPr>
          <p:nvPr>
            <p:ph type="sldNum" sz="quarter" idx="4294967295"/>
          </p:nvPr>
        </p:nvSpPr>
        <p:spPr>
          <a:xfrm>
            <a:off x="8176259" y="6248400"/>
            <a:ext cx="281941" cy="287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latin typeface="Times New Roman"/>
                <a:ea typeface="Times New Roman"/>
                <a:cs typeface="Times New Roman"/>
                <a:sym typeface="Times New Roman"/>
              </a:defRPr>
            </a:lvl1pPr>
          </a:lstStyle>
          <a:p>
            <a:fld id="{86CB4B4D-7CA3-9044-876B-883B54F8677D}" type="slidenum">
              <a:t>27</a:t>
            </a:fld>
            <a:endParaRPr/>
          </a:p>
        </p:txBody>
      </p:sp>
      <p:pic>
        <p:nvPicPr>
          <p:cNvPr id="161" name="mhc-a" descr="mhc-a"/>
          <p:cNvPicPr>
            <a:picLocks noChangeAspect="1"/>
          </p:cNvPicPr>
          <p:nvPr/>
        </p:nvPicPr>
        <p:blipFill>
          <a:blip r:embed="rId2">
            <a:extLst/>
          </a:blip>
          <a:stretch>
            <a:fillRect/>
          </a:stretch>
        </p:blipFill>
        <p:spPr>
          <a:xfrm>
            <a:off x="611187" y="260350"/>
            <a:ext cx="8077201" cy="6175375"/>
          </a:xfrm>
          <a:prstGeom prst="rect">
            <a:avLst/>
          </a:prstGeom>
          <a:ln w="28575">
            <a:solidFill>
              <a:srgbClr val="000000"/>
            </a:solidFill>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lassification of grafts"/>
          <p:cNvSpPr txBox="1">
            <a:spLocks noGrp="1"/>
          </p:cNvSpPr>
          <p:nvPr>
            <p:ph type="title" idx="4294967295"/>
          </p:nvPr>
        </p:nvSpPr>
        <p:spPr>
          <a:xfrm>
            <a:off x="685800" y="380999"/>
            <a:ext cx="7772400" cy="1143002"/>
          </a:xfrm>
          <a:prstGeom prst="rect">
            <a:avLst/>
          </a:prstGeom>
        </p:spPr>
        <p:txBody>
          <a:bodyPr>
            <a:normAutofit/>
          </a:bodyPr>
          <a:lstStyle>
            <a:lvl1pPr>
              <a:defRPr sz="4000" b="1">
                <a:solidFill>
                  <a:srgbClr val="3F18FF"/>
                </a:solidFill>
                <a:latin typeface="Times New Roman"/>
                <a:ea typeface="Times New Roman"/>
                <a:cs typeface="Times New Roman"/>
                <a:sym typeface="Times New Roman"/>
              </a:defRPr>
            </a:lvl1pPr>
          </a:lstStyle>
          <a:p>
            <a:r>
              <a:t>Classification of grafts</a:t>
            </a:r>
          </a:p>
        </p:txBody>
      </p:sp>
      <p:sp>
        <p:nvSpPr>
          <p:cNvPr id="164" name="Autologous grafts…"/>
          <p:cNvSpPr txBox="1">
            <a:spLocks noGrp="1"/>
          </p:cNvSpPr>
          <p:nvPr>
            <p:ph type="body" idx="4294967295"/>
          </p:nvPr>
        </p:nvSpPr>
        <p:spPr>
          <a:xfrm>
            <a:off x="150018" y="1460500"/>
            <a:ext cx="8843964" cy="4114800"/>
          </a:xfrm>
          <a:prstGeom prst="rect">
            <a:avLst/>
          </a:prstGeom>
        </p:spPr>
        <p:txBody>
          <a:bodyPr>
            <a:normAutofit/>
          </a:bodyPr>
          <a:lstStyle/>
          <a:p>
            <a:pPr marL="0" lvl="1" indent="228600">
              <a:spcBef>
                <a:spcPts val="500"/>
              </a:spcBef>
              <a:buSzTx/>
              <a:buNone/>
              <a:defRPr sz="2200" b="1">
                <a:latin typeface="Times New Roman"/>
                <a:ea typeface="Times New Roman"/>
                <a:cs typeface="Times New Roman"/>
                <a:sym typeface="Times New Roman"/>
              </a:defRPr>
            </a:pPr>
            <a:r>
              <a:t>Autologous grafts</a:t>
            </a:r>
          </a:p>
          <a:p>
            <a:pPr marL="342900" lvl="1" indent="-114300">
              <a:spcBef>
                <a:spcPts val="0"/>
              </a:spcBef>
              <a:buSzTx/>
              <a:buNone/>
              <a:defRPr sz="2200">
                <a:latin typeface="Times New Roman"/>
                <a:ea typeface="Times New Roman"/>
                <a:cs typeface="Times New Roman"/>
                <a:sym typeface="Times New Roman"/>
              </a:defRPr>
            </a:pPr>
            <a:r>
              <a:t>     Grafts transplanted from one part of the body to another in the same individual</a:t>
            </a:r>
          </a:p>
          <a:p>
            <a:pPr marL="342900" lvl="1" indent="-114300">
              <a:spcBef>
                <a:spcPts val="0"/>
              </a:spcBef>
              <a:buSzTx/>
              <a:buNone/>
              <a:defRPr sz="2200">
                <a:latin typeface="Times New Roman"/>
                <a:ea typeface="Times New Roman"/>
                <a:cs typeface="Times New Roman"/>
                <a:sym typeface="Times New Roman"/>
              </a:defRPr>
            </a:pPr>
            <a:r>
              <a:rPr b="1"/>
              <a:t>Syngeneic grafts (Isografts)</a:t>
            </a:r>
            <a:r>
              <a:t> </a:t>
            </a:r>
          </a:p>
          <a:p>
            <a:pPr marL="342900" lvl="1" indent="-114300">
              <a:spcBef>
                <a:spcPts val="0"/>
              </a:spcBef>
              <a:buSzTx/>
              <a:buNone/>
              <a:defRPr sz="2200">
                <a:latin typeface="Times New Roman"/>
                <a:ea typeface="Times New Roman"/>
                <a:cs typeface="Times New Roman"/>
                <a:sym typeface="Times New Roman"/>
              </a:defRPr>
            </a:pPr>
            <a:r>
              <a:t>      Grafts transplanted between two genetically identical individuals of the same species </a:t>
            </a:r>
          </a:p>
          <a:p>
            <a:pPr marL="342900" lvl="1" indent="-114300">
              <a:spcBef>
                <a:spcPts val="0"/>
              </a:spcBef>
              <a:buSzTx/>
              <a:buNone/>
              <a:defRPr sz="2200">
                <a:latin typeface="Times New Roman"/>
                <a:ea typeface="Times New Roman"/>
                <a:cs typeface="Times New Roman"/>
                <a:sym typeface="Times New Roman"/>
              </a:defRPr>
            </a:pPr>
            <a:r>
              <a:rPr b="1"/>
              <a:t>Allogeneic grafts (Allografts)</a:t>
            </a:r>
          </a:p>
          <a:p>
            <a:pPr marL="342900" lvl="1" indent="-114300">
              <a:spcBef>
                <a:spcPts val="0"/>
              </a:spcBef>
              <a:buSzTx/>
              <a:buNone/>
              <a:defRPr sz="2200">
                <a:latin typeface="Times New Roman"/>
                <a:ea typeface="Times New Roman"/>
                <a:cs typeface="Times New Roman"/>
                <a:sym typeface="Times New Roman"/>
              </a:defRPr>
            </a:pPr>
            <a:r>
              <a:t>       Grafts transplanted between two genetically different individuals of   </a:t>
            </a:r>
          </a:p>
          <a:p>
            <a:pPr marL="342900" lvl="1" indent="-114300">
              <a:spcBef>
                <a:spcPts val="0"/>
              </a:spcBef>
              <a:buSzTx/>
              <a:buNone/>
              <a:defRPr sz="2200">
                <a:latin typeface="Times New Roman"/>
                <a:ea typeface="Times New Roman"/>
                <a:cs typeface="Times New Roman"/>
                <a:sym typeface="Times New Roman"/>
              </a:defRPr>
            </a:pPr>
            <a:r>
              <a:t>       the same species </a:t>
            </a:r>
          </a:p>
          <a:p>
            <a:pPr marL="342900" lvl="1" indent="-114300">
              <a:spcBef>
                <a:spcPts val="0"/>
              </a:spcBef>
              <a:buSzTx/>
              <a:buNone/>
              <a:defRPr sz="2200">
                <a:latin typeface="Times New Roman"/>
                <a:ea typeface="Times New Roman"/>
                <a:cs typeface="Times New Roman"/>
                <a:sym typeface="Times New Roman"/>
              </a:defRPr>
            </a:pPr>
            <a:r>
              <a:rPr b="1"/>
              <a:t>Xenogeneic grafts (Xenografts) </a:t>
            </a:r>
          </a:p>
          <a:p>
            <a:pPr marL="342900" lvl="1" indent="-114300">
              <a:spcBef>
                <a:spcPts val="0"/>
              </a:spcBef>
              <a:buSzTx/>
              <a:buNone/>
              <a:defRPr sz="2200">
                <a:latin typeface="Times New Roman"/>
                <a:ea typeface="Times New Roman"/>
                <a:cs typeface="Times New Roman"/>
                <a:sym typeface="Times New Roman"/>
              </a:defRPr>
            </a:pPr>
            <a:r>
              <a:t>        Grafts transplanted between individuals of different species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IMMUNE RESPONSES TO TRANSPLANTED TISSUES"/>
          <p:cNvSpPr txBox="1">
            <a:spLocks noGrp="1"/>
          </p:cNvSpPr>
          <p:nvPr>
            <p:ph type="title" idx="4294967295"/>
          </p:nvPr>
        </p:nvSpPr>
        <p:spPr>
          <a:xfrm>
            <a:off x="685800" y="380999"/>
            <a:ext cx="7772400" cy="1143002"/>
          </a:xfrm>
          <a:prstGeom prst="rect">
            <a:avLst/>
          </a:prstGeom>
        </p:spPr>
        <p:txBody>
          <a:bodyPr>
            <a:normAutofit/>
          </a:bodyPr>
          <a:lstStyle>
            <a:lvl1pPr>
              <a:defRPr sz="2300" b="1">
                <a:solidFill>
                  <a:srgbClr val="4F1EFF"/>
                </a:solidFill>
                <a:latin typeface="Times New Roman"/>
                <a:ea typeface="Times New Roman"/>
                <a:cs typeface="Times New Roman"/>
                <a:sym typeface="Times New Roman"/>
              </a:defRPr>
            </a:lvl1pPr>
          </a:lstStyle>
          <a:p>
            <a:r>
              <a:t>IMMUNE RESPONSES TO TRANSPLANTED TISSUES</a:t>
            </a:r>
          </a:p>
        </p:txBody>
      </p:sp>
      <p:sp>
        <p:nvSpPr>
          <p:cNvPr id="167" name="Transplant rejection caused by genetic differences between donor and recipient…"/>
          <p:cNvSpPr txBox="1">
            <a:spLocks noGrp="1"/>
          </p:cNvSpPr>
          <p:nvPr>
            <p:ph type="body" idx="4294967295"/>
          </p:nvPr>
        </p:nvSpPr>
        <p:spPr>
          <a:xfrm>
            <a:off x="685800" y="1562100"/>
            <a:ext cx="8153649" cy="4114800"/>
          </a:xfrm>
          <a:prstGeom prst="rect">
            <a:avLst/>
          </a:prstGeom>
        </p:spPr>
        <p:txBody>
          <a:bodyPr>
            <a:normAutofit/>
          </a:bodyPr>
          <a:lstStyle/>
          <a:p>
            <a:pPr marL="0" indent="0">
              <a:lnSpc>
                <a:spcPct val="90000"/>
              </a:lnSpc>
              <a:spcBef>
                <a:spcPts val="400"/>
              </a:spcBef>
              <a:buSzTx/>
              <a:buNone/>
              <a:defRPr sz="2000">
                <a:latin typeface="Times New Roman"/>
                <a:ea typeface="Times New Roman"/>
                <a:cs typeface="Times New Roman"/>
                <a:sym typeface="Times New Roman"/>
              </a:defRPr>
            </a:pPr>
            <a:r>
              <a:t>Transplant rejection caused by genetic differences between donor and recipient</a:t>
            </a:r>
          </a:p>
          <a:p>
            <a:pPr marL="0" lvl="1" indent="228600">
              <a:lnSpc>
                <a:spcPct val="90000"/>
              </a:lnSpc>
              <a:spcBef>
                <a:spcPts val="0"/>
              </a:spcBef>
              <a:buSzTx/>
              <a:buNone/>
              <a:defRPr sz="2000">
                <a:latin typeface="Times New Roman"/>
                <a:ea typeface="Times New Roman"/>
                <a:cs typeface="Times New Roman"/>
                <a:sym typeface="Times New Roman"/>
              </a:defRPr>
            </a:pPr>
            <a:r>
              <a:t>HLA and blood group antigens</a:t>
            </a:r>
          </a:p>
          <a:p>
            <a:pPr marL="0" indent="0">
              <a:lnSpc>
                <a:spcPct val="90000"/>
              </a:lnSpc>
              <a:spcBef>
                <a:spcPts val="500"/>
              </a:spcBef>
              <a:buSzTx/>
              <a:buNone/>
              <a:defRPr sz="2000">
                <a:latin typeface="Times New Roman"/>
                <a:ea typeface="Times New Roman"/>
                <a:cs typeface="Times New Roman"/>
                <a:sym typeface="Times New Roman"/>
              </a:defRPr>
            </a:pPr>
            <a:endParaRPr/>
          </a:p>
          <a:p>
            <a:pPr marL="0" indent="0">
              <a:lnSpc>
                <a:spcPct val="90000"/>
              </a:lnSpc>
              <a:spcBef>
                <a:spcPts val="400"/>
              </a:spcBef>
              <a:buSzTx/>
              <a:buNone/>
              <a:defRPr sz="2000">
                <a:latin typeface="Times New Roman"/>
                <a:ea typeface="Times New Roman"/>
                <a:cs typeface="Times New Roman"/>
                <a:sym typeface="Times New Roman"/>
              </a:defRPr>
            </a:pPr>
            <a:r>
              <a:t>Alloantigens</a:t>
            </a:r>
          </a:p>
          <a:p>
            <a:pPr marL="0" lvl="1" indent="228600">
              <a:lnSpc>
                <a:spcPct val="90000"/>
              </a:lnSpc>
              <a:spcBef>
                <a:spcPts val="0"/>
              </a:spcBef>
              <a:buSzTx/>
              <a:buNone/>
              <a:defRPr sz="2000">
                <a:latin typeface="Times New Roman"/>
                <a:ea typeface="Times New Roman"/>
                <a:cs typeface="Times New Roman"/>
                <a:sym typeface="Times New Roman"/>
              </a:defRPr>
            </a:pPr>
            <a:r>
              <a:t>Antigens which vary between members of same species</a:t>
            </a:r>
          </a:p>
          <a:p>
            <a:pPr marL="0" indent="0">
              <a:lnSpc>
                <a:spcPct val="90000"/>
              </a:lnSpc>
              <a:spcBef>
                <a:spcPts val="500"/>
              </a:spcBef>
              <a:buSzTx/>
              <a:buNone/>
              <a:defRPr sz="2000">
                <a:latin typeface="Times New Roman"/>
                <a:ea typeface="Times New Roman"/>
                <a:cs typeface="Times New Roman"/>
                <a:sym typeface="Times New Roman"/>
              </a:defRPr>
            </a:pPr>
            <a:endParaRPr/>
          </a:p>
          <a:p>
            <a:pPr marL="0" indent="0">
              <a:lnSpc>
                <a:spcPct val="90000"/>
              </a:lnSpc>
              <a:spcBef>
                <a:spcPts val="400"/>
              </a:spcBef>
              <a:buSzTx/>
              <a:buNone/>
              <a:defRPr sz="2000">
                <a:latin typeface="Times New Roman"/>
                <a:ea typeface="Times New Roman"/>
                <a:cs typeface="Times New Roman"/>
                <a:sym typeface="Times New Roman"/>
              </a:defRPr>
            </a:pPr>
            <a:r>
              <a:t>Alloreaction</a:t>
            </a:r>
          </a:p>
          <a:p>
            <a:pPr marL="0" lvl="1" indent="228600">
              <a:lnSpc>
                <a:spcPct val="90000"/>
              </a:lnSpc>
              <a:spcBef>
                <a:spcPts val="0"/>
              </a:spcBef>
              <a:buSzTx/>
              <a:buNone/>
              <a:defRPr sz="2000">
                <a:latin typeface="Times New Roman"/>
                <a:ea typeface="Times New Roman"/>
                <a:cs typeface="Times New Roman"/>
                <a:sym typeface="Times New Roman"/>
              </a:defRPr>
            </a:pPr>
            <a:r>
              <a:t>Immune response to an alloantigen</a:t>
            </a:r>
          </a:p>
          <a:p>
            <a:pPr marL="0" indent="0">
              <a:lnSpc>
                <a:spcPct val="90000"/>
              </a:lnSpc>
              <a:spcBef>
                <a:spcPts val="500"/>
              </a:spcBef>
              <a:buSzTx/>
              <a:buNone/>
              <a:defRPr sz="2000">
                <a:latin typeface="Times New Roman"/>
                <a:ea typeface="Times New Roman"/>
                <a:cs typeface="Times New Roman"/>
                <a:sym typeface="Times New Roman"/>
              </a:defRPr>
            </a:pPr>
            <a:endParaRPr/>
          </a:p>
          <a:p>
            <a:pPr marL="0" indent="0">
              <a:lnSpc>
                <a:spcPct val="90000"/>
              </a:lnSpc>
              <a:spcBef>
                <a:spcPts val="400"/>
              </a:spcBef>
              <a:buSzTx/>
              <a:buNone/>
              <a:defRPr sz="2000">
                <a:latin typeface="Times New Roman"/>
                <a:ea typeface="Times New Roman"/>
                <a:cs typeface="Times New Roman"/>
                <a:sym typeface="Times New Roman"/>
              </a:defRPr>
            </a:pPr>
            <a:r>
              <a:t>Alloreactions in transplantation</a:t>
            </a:r>
          </a:p>
          <a:p>
            <a:pPr marL="0" lvl="1" indent="228600">
              <a:lnSpc>
                <a:spcPct val="90000"/>
              </a:lnSpc>
              <a:spcBef>
                <a:spcPts val="0"/>
              </a:spcBef>
              <a:buSzTx/>
              <a:buNone/>
              <a:defRPr sz="2000">
                <a:latin typeface="Times New Roman"/>
                <a:ea typeface="Times New Roman"/>
                <a:cs typeface="Times New Roman"/>
                <a:sym typeface="Times New Roman"/>
              </a:defRPr>
            </a:pPr>
            <a:r>
              <a:t>Host-versus-graft (transplant rejection)</a:t>
            </a:r>
          </a:p>
          <a:p>
            <a:pPr marL="0" lvl="1" indent="228600">
              <a:lnSpc>
                <a:spcPct val="90000"/>
              </a:lnSpc>
              <a:spcBef>
                <a:spcPts val="0"/>
              </a:spcBef>
              <a:buSzTx/>
              <a:buNone/>
              <a:defRPr sz="2000">
                <a:latin typeface="Times New Roman"/>
                <a:ea typeface="Times New Roman"/>
                <a:cs typeface="Times New Roman"/>
                <a:sym typeface="Times New Roman"/>
              </a:defRPr>
            </a:pPr>
            <a:r>
              <a:t>Graft-versus-host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 S9781416031239-001-f006" descr=" S9781416031239-001-f006"/>
          <p:cNvPicPr>
            <a:picLocks noChangeAspect="1"/>
          </p:cNvPicPr>
          <p:nvPr/>
        </p:nvPicPr>
        <p:blipFill>
          <a:blip r:embed="rId2">
            <a:extLst/>
          </a:blip>
          <a:stretch>
            <a:fillRect/>
          </a:stretch>
        </p:blipFill>
        <p:spPr>
          <a:xfrm>
            <a:off x="760412" y="846137"/>
            <a:ext cx="7621588" cy="5935663"/>
          </a:xfrm>
          <a:prstGeom prst="rect">
            <a:avLst/>
          </a:prstGeom>
          <a:ln w="12700">
            <a:miter lim="400000"/>
          </a:ln>
        </p:spPr>
      </p:pic>
      <p:sp>
        <p:nvSpPr>
          <p:cNvPr id="57" name="Phases of the adaptive immune response"/>
          <p:cNvSpPr txBox="1"/>
          <p:nvPr/>
        </p:nvSpPr>
        <p:spPr>
          <a:xfrm>
            <a:off x="152399" y="200025"/>
            <a:ext cx="8763002"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Phases of the adaptive immune response</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igure 12-11"/>
          <p:cNvSpPr txBox="1">
            <a:spLocks noGrp="1"/>
          </p:cNvSpPr>
          <p:nvPr>
            <p:ph type="title" idx="4294967295"/>
          </p:nvPr>
        </p:nvSpPr>
        <p:spPr>
          <a:xfrm>
            <a:off x="0" y="380999"/>
            <a:ext cx="7772400" cy="1143002"/>
          </a:xfrm>
          <a:prstGeom prst="rect">
            <a:avLst/>
          </a:prstGeom>
        </p:spPr>
        <p:txBody>
          <a:bodyPr>
            <a:normAutofit/>
          </a:bodyPr>
          <a:lstStyle>
            <a:lvl1pPr>
              <a:defRPr sz="1600">
                <a:solidFill>
                  <a:srgbClr val="FFFF00"/>
                </a:solidFill>
                <a:latin typeface="Times New Roman"/>
                <a:ea typeface="Times New Roman"/>
                <a:cs typeface="Times New Roman"/>
                <a:sym typeface="Times New Roman"/>
              </a:defRPr>
            </a:lvl1pPr>
          </a:lstStyle>
          <a:p>
            <a:r>
              <a:t>Figure 12-11</a:t>
            </a:r>
          </a:p>
        </p:txBody>
      </p:sp>
      <p:sp>
        <p:nvSpPr>
          <p:cNvPr id="170" name="Rettangolo"/>
          <p:cNvSpPr/>
          <p:nvPr/>
        </p:nvSpPr>
        <p:spPr>
          <a:xfrm>
            <a:off x="-1" y="0"/>
            <a:ext cx="9144002" cy="6858000"/>
          </a:xfrm>
          <a:prstGeom prst="rect">
            <a:avLst/>
          </a:prstGeom>
          <a:solidFill>
            <a:srgbClr val="FFFFFF"/>
          </a:solidFill>
          <a:ln w="12700">
            <a:miter lim="400000"/>
          </a:ln>
        </p:spPr>
        <p:txBody>
          <a:bodyPr lIns="45719" rIns="45719" anchor="ctr"/>
          <a:lstStyle/>
          <a:p>
            <a:pPr>
              <a:defRPr sz="1800">
                <a:latin typeface="Times New Roman"/>
                <a:ea typeface="Times New Roman"/>
                <a:cs typeface="Times New Roman"/>
                <a:sym typeface="Times New Roman"/>
              </a:defRPr>
            </a:pPr>
            <a:endParaRPr/>
          </a:p>
        </p:txBody>
      </p:sp>
      <p:pic>
        <p:nvPicPr>
          <p:cNvPr id="171" name="image.jpeg" descr="image.jpeg"/>
          <p:cNvPicPr>
            <a:picLocks noChangeAspect="1"/>
          </p:cNvPicPr>
          <p:nvPr/>
        </p:nvPicPr>
        <p:blipFill>
          <a:blip r:embed="rId2">
            <a:extLst/>
          </a:blip>
          <a:stretch>
            <a:fillRect/>
          </a:stretch>
        </p:blipFill>
        <p:spPr>
          <a:xfrm>
            <a:off x="303212" y="709612"/>
            <a:ext cx="8535988" cy="5438776"/>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S9781416031239-016-f003" descr="S9781416031239-016-f003"/>
          <p:cNvPicPr>
            <a:picLocks noChangeAspect="1"/>
          </p:cNvPicPr>
          <p:nvPr/>
        </p:nvPicPr>
        <p:blipFill>
          <a:blip r:embed="rId2">
            <a:extLst/>
          </a:blip>
          <a:stretch>
            <a:fillRect/>
          </a:stretch>
        </p:blipFill>
        <p:spPr>
          <a:xfrm>
            <a:off x="760412" y="908050"/>
            <a:ext cx="7621588" cy="5040313"/>
          </a:xfrm>
          <a:prstGeom prst="rect">
            <a:avLst/>
          </a:prstGeom>
          <a:ln w="12700">
            <a:miter lim="400000"/>
          </a:ln>
        </p:spPr>
      </p:pic>
      <p:sp>
        <p:nvSpPr>
          <p:cNvPr id="174" name="Rettangolo"/>
          <p:cNvSpPr/>
          <p:nvPr/>
        </p:nvSpPr>
        <p:spPr>
          <a:xfrm>
            <a:off x="250825" y="2768600"/>
            <a:ext cx="8424863" cy="3384550"/>
          </a:xfrm>
          <a:prstGeom prst="rect">
            <a:avLst/>
          </a:prstGeom>
          <a:solidFill>
            <a:srgbClr val="FFFFFF"/>
          </a:solidFill>
          <a:ln>
            <a:solidFill>
              <a:srgbClr val="FFFFFF"/>
            </a:solidFill>
          </a:ln>
        </p:spPr>
        <p:txBody>
          <a:bodyPr lIns="45719" rIns="45719"/>
          <a:lstStyle/>
          <a:p>
            <a:pPr defTabSz="457200">
              <a:defRPr sz="2200"/>
            </a:pPr>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S9781416031239-016-f004" descr="S9781416031239-016-f004"/>
          <p:cNvPicPr>
            <a:picLocks noChangeAspect="1"/>
          </p:cNvPicPr>
          <p:nvPr/>
        </p:nvPicPr>
        <p:blipFill>
          <a:blip r:embed="rId2">
            <a:extLst/>
          </a:blip>
          <a:stretch>
            <a:fillRect/>
          </a:stretch>
        </p:blipFill>
        <p:spPr>
          <a:xfrm>
            <a:off x="2505075" y="93662"/>
            <a:ext cx="4133850" cy="6669088"/>
          </a:xfrm>
          <a:prstGeom prst="rect">
            <a:avLst/>
          </a:prstGeom>
          <a:ln w="12700">
            <a:miter lim="400000"/>
          </a:ln>
        </p:spPr>
      </p:pic>
      <p:sp>
        <p:nvSpPr>
          <p:cNvPr id="177" name="Rettangolo"/>
          <p:cNvSpPr/>
          <p:nvPr/>
        </p:nvSpPr>
        <p:spPr>
          <a:xfrm>
            <a:off x="2195512" y="2276475"/>
            <a:ext cx="4679951" cy="4581525"/>
          </a:xfrm>
          <a:prstGeom prst="rect">
            <a:avLst/>
          </a:prstGeom>
          <a:solidFill>
            <a:srgbClr val="FFFFFF"/>
          </a:solidFill>
          <a:ln>
            <a:solidFill>
              <a:srgbClr val="FFFFFF"/>
            </a:solidFill>
          </a:ln>
        </p:spPr>
        <p:txBody>
          <a:bodyPr lIns="45719" rIns="45719"/>
          <a:lstStyle/>
          <a:p>
            <a:pPr defTabSz="457200">
              <a:defRPr sz="22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1" nodeType="clickEffect">
                                  <p:stCondLst>
                                    <p:cond delay="0"/>
                                  </p:stCondLst>
                                  <p:iterate>
                                    <p:tmAbs val="0"/>
                                  </p:iterate>
                                  <p:childTnLst>
                                    <p:animEffect transition="out" filter="fade">
                                      <p:cBhvr>
                                        <p:cTn id="6" dur="500" fill="hold"/>
                                        <p:tgtEl>
                                          <p:spTgt spid="177"/>
                                        </p:tgtEl>
                                      </p:cBhvr>
                                    </p:animEffect>
                                    <p:set>
                                      <p:cBhvr>
                                        <p:cTn id="7" fill="hold">
                                          <p:stCondLst>
                                            <p:cond delay="499"/>
                                          </p:stCondLst>
                                        </p:cTn>
                                        <p:tgtEl>
                                          <p:spTgt spid="1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S9781416031239-016-f003" descr="S9781416031239-016-f003"/>
          <p:cNvPicPr>
            <a:picLocks noChangeAspect="1"/>
          </p:cNvPicPr>
          <p:nvPr/>
        </p:nvPicPr>
        <p:blipFill>
          <a:blip r:embed="rId2">
            <a:extLst/>
          </a:blip>
          <a:stretch>
            <a:fillRect/>
          </a:stretch>
        </p:blipFill>
        <p:spPr>
          <a:xfrm>
            <a:off x="760412" y="908050"/>
            <a:ext cx="7621588" cy="5040313"/>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cellular-and-molecular-immunology-abbas-376-638.jpg" descr="cellular-and-molecular-immunology-abbas-376-638.jpg"/>
          <p:cNvPicPr>
            <a:picLocks noChangeAspect="1"/>
          </p:cNvPicPr>
          <p:nvPr/>
        </p:nvPicPr>
        <p:blipFill>
          <a:blip r:embed="rId2">
            <a:extLst/>
          </a:blip>
          <a:stretch>
            <a:fillRect/>
          </a:stretch>
        </p:blipFill>
        <p:spPr>
          <a:xfrm>
            <a:off x="820737" y="403225"/>
            <a:ext cx="6845301" cy="5905500"/>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Hyperacute rejection"/>
          <p:cNvSpPr txBox="1">
            <a:spLocks noGrp="1"/>
          </p:cNvSpPr>
          <p:nvPr>
            <p:ph type="title" idx="4294967295"/>
          </p:nvPr>
        </p:nvSpPr>
        <p:spPr>
          <a:xfrm>
            <a:off x="685800" y="476249"/>
            <a:ext cx="7772400" cy="1143002"/>
          </a:xfrm>
          <a:prstGeom prst="rect">
            <a:avLst/>
          </a:prstGeom>
        </p:spPr>
        <p:txBody>
          <a:bodyPr>
            <a:normAutofit/>
          </a:bodyPr>
          <a:lstStyle>
            <a:lvl1pPr>
              <a:defRPr sz="4000" b="1">
                <a:latin typeface="Times New Roman"/>
                <a:ea typeface="Times New Roman"/>
                <a:cs typeface="Times New Roman"/>
                <a:sym typeface="Times New Roman"/>
              </a:defRPr>
            </a:lvl1pPr>
          </a:lstStyle>
          <a:p>
            <a:r>
              <a:t>Hyperacute rejection</a:t>
            </a:r>
          </a:p>
        </p:txBody>
      </p:sp>
      <p:sp>
        <p:nvSpPr>
          <p:cNvPr id="184" name="In 24 h…"/>
          <p:cNvSpPr txBox="1">
            <a:spLocks noGrp="1"/>
          </p:cNvSpPr>
          <p:nvPr>
            <p:ph type="body" idx="4294967295"/>
          </p:nvPr>
        </p:nvSpPr>
        <p:spPr>
          <a:xfrm>
            <a:off x="685800" y="1981200"/>
            <a:ext cx="7772400" cy="4114800"/>
          </a:xfrm>
          <a:prstGeom prst="rect">
            <a:avLst/>
          </a:prstGeom>
        </p:spPr>
        <p:txBody>
          <a:bodyPr>
            <a:normAutofit/>
          </a:bodyPr>
          <a:lstStyle/>
          <a:p>
            <a:pPr>
              <a:spcBef>
                <a:spcPts val="600"/>
              </a:spcBef>
              <a:buChar char="•"/>
              <a:defRPr sz="2800">
                <a:latin typeface="Times New Roman"/>
                <a:ea typeface="Times New Roman"/>
                <a:cs typeface="Times New Roman"/>
                <a:sym typeface="Times New Roman"/>
              </a:defRPr>
            </a:pPr>
            <a:r>
              <a:t>In 24 h</a:t>
            </a:r>
          </a:p>
          <a:p>
            <a:pPr>
              <a:buChar char="•"/>
              <a:defRPr sz="2800">
                <a:latin typeface="Times New Roman"/>
                <a:ea typeface="Times New Roman"/>
                <a:cs typeface="Times New Roman"/>
                <a:sym typeface="Times New Roman"/>
              </a:defRPr>
            </a:pPr>
            <a:endParaRPr/>
          </a:p>
          <a:p>
            <a:pPr>
              <a:spcBef>
                <a:spcPts val="600"/>
              </a:spcBef>
              <a:buChar char="•"/>
              <a:defRPr sz="2800">
                <a:latin typeface="Times New Roman"/>
                <a:ea typeface="Times New Roman"/>
                <a:cs typeface="Times New Roman"/>
                <a:sym typeface="Times New Roman"/>
              </a:defRPr>
            </a:pPr>
            <a:r>
              <a:t>Cross-reactivity donor serum vs recipient cells</a:t>
            </a:r>
          </a:p>
          <a:p>
            <a:pPr>
              <a:buChar char="•"/>
              <a:defRPr sz="2800">
                <a:latin typeface="Times New Roman"/>
                <a:ea typeface="Times New Roman"/>
                <a:cs typeface="Times New Roman"/>
                <a:sym typeface="Times New Roman"/>
              </a:defRPr>
            </a:pPr>
            <a:endParaRPr/>
          </a:p>
          <a:p>
            <a:pPr>
              <a:spcBef>
                <a:spcPts val="600"/>
              </a:spcBef>
              <a:buChar char="•"/>
              <a:defRPr sz="2800">
                <a:latin typeface="Times New Roman"/>
                <a:ea typeface="Times New Roman"/>
                <a:cs typeface="Times New Roman"/>
                <a:sym typeface="Times New Roman"/>
              </a:defRPr>
            </a:pPr>
            <a:r>
              <a:t>Presence of anti-Class I MHC/AB0 antibodies </a:t>
            </a:r>
          </a:p>
          <a:p>
            <a:pPr>
              <a:buChar char="•"/>
              <a:defRPr sz="2800">
                <a:latin typeface="Times New Roman"/>
                <a:ea typeface="Times New Roman"/>
                <a:cs typeface="Times New Roman"/>
                <a:sym typeface="Times New Roman"/>
              </a:defRPr>
            </a:pPr>
            <a:endParaRPr/>
          </a:p>
          <a:p>
            <a:pPr>
              <a:spcBef>
                <a:spcPts val="600"/>
              </a:spcBef>
              <a:buChar char="•"/>
              <a:defRPr sz="2800">
                <a:latin typeface="Times New Roman"/>
                <a:ea typeface="Times New Roman"/>
                <a:cs typeface="Times New Roman"/>
                <a:sym typeface="Times New Roman"/>
              </a:defRPr>
            </a:pPr>
            <a:r>
              <a:t>Worst prognosis (100 % loss of function)</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he ABO blood group barrier in organ transplantation"/>
          <p:cNvSpPr txBox="1">
            <a:spLocks noGrp="1"/>
          </p:cNvSpPr>
          <p:nvPr>
            <p:ph type="title" idx="4294967295"/>
          </p:nvPr>
        </p:nvSpPr>
        <p:spPr>
          <a:xfrm>
            <a:off x="646112" y="344487"/>
            <a:ext cx="7772401" cy="1143001"/>
          </a:xfrm>
          <a:prstGeom prst="rect">
            <a:avLst/>
          </a:prstGeom>
        </p:spPr>
        <p:txBody>
          <a:bodyPr>
            <a:normAutofit fontScale="90000"/>
          </a:bodyPr>
          <a:lstStyle>
            <a:lvl1pPr defTabSz="841247">
              <a:defRPr sz="3680" b="1">
                <a:solidFill>
                  <a:srgbClr val="FFCC00"/>
                </a:solidFill>
              </a:defRPr>
            </a:lvl1pPr>
          </a:lstStyle>
          <a:p>
            <a:r>
              <a:t>The ABO blood group barrier in organ transplantation</a:t>
            </a:r>
          </a:p>
        </p:txBody>
      </p:sp>
      <p:sp>
        <p:nvSpPr>
          <p:cNvPr id="187" name="‘ABO’ antigens: carbohydrate structures expressed on many tissues and organs, including endothelium of organ transplants…"/>
          <p:cNvSpPr txBox="1">
            <a:spLocks noGrp="1"/>
          </p:cNvSpPr>
          <p:nvPr>
            <p:ph type="body" idx="4294967295"/>
          </p:nvPr>
        </p:nvSpPr>
        <p:spPr>
          <a:xfrm>
            <a:off x="411162" y="1995487"/>
            <a:ext cx="8143876" cy="3160713"/>
          </a:xfrm>
          <a:prstGeom prst="rect">
            <a:avLst/>
          </a:prstGeom>
        </p:spPr>
        <p:txBody>
          <a:bodyPr>
            <a:normAutofit/>
          </a:bodyPr>
          <a:lstStyle/>
          <a:p>
            <a:pPr>
              <a:lnSpc>
                <a:spcPct val="90000"/>
              </a:lnSpc>
              <a:spcBef>
                <a:spcPts val="600"/>
              </a:spcBef>
              <a:buChar char="•"/>
              <a:defRPr sz="2800">
                <a:solidFill>
                  <a:srgbClr val="FFFFFF"/>
                </a:solidFill>
              </a:defRPr>
            </a:pPr>
            <a:r>
              <a:t>‘ABO’ antigens: carbohydrate structures expressed on many tissues and organs, including endothelium of organ transplants</a:t>
            </a:r>
          </a:p>
          <a:p>
            <a:pPr>
              <a:lnSpc>
                <a:spcPct val="90000"/>
              </a:lnSpc>
              <a:spcBef>
                <a:spcPts val="600"/>
              </a:spcBef>
              <a:buChar char="•"/>
              <a:defRPr sz="2800">
                <a:solidFill>
                  <a:srgbClr val="FFFFFF"/>
                </a:solidFill>
              </a:defRPr>
            </a:pPr>
            <a:r>
              <a:t>Recipient pre-formed ‘natural’ anti-A or anti-B antibodies to </a:t>
            </a:r>
            <a:r>
              <a:rPr i="1"/>
              <a:t>non-self</a:t>
            </a:r>
            <a:r>
              <a:t> A/B antigens</a:t>
            </a:r>
          </a:p>
          <a:p>
            <a:pPr>
              <a:lnSpc>
                <a:spcPct val="90000"/>
              </a:lnSpc>
              <a:buChar char="•"/>
              <a:defRPr sz="2800">
                <a:solidFill>
                  <a:srgbClr val="FFFFFF"/>
                </a:solidFill>
              </a:defRPr>
            </a:pPr>
            <a:endParaRPr/>
          </a:p>
          <a:p>
            <a:pPr>
              <a:lnSpc>
                <a:spcPct val="90000"/>
              </a:lnSpc>
              <a:spcBef>
                <a:spcPts val="600"/>
              </a:spcBef>
              <a:buChar char="•"/>
              <a:defRPr sz="2800">
                <a:solidFill>
                  <a:srgbClr val="FFFFFF"/>
                </a:solidFill>
              </a:defRPr>
            </a:pPr>
            <a:r>
              <a:t>Transplantation of ABO-incompatible organs:</a:t>
            </a:r>
          </a:p>
        </p:txBody>
      </p:sp>
      <p:grpSp>
        <p:nvGrpSpPr>
          <p:cNvPr id="190" name="Gruppo"/>
          <p:cNvGrpSpPr/>
          <p:nvPr/>
        </p:nvGrpSpPr>
        <p:grpSpPr>
          <a:xfrm>
            <a:off x="2285999" y="5486399"/>
            <a:ext cx="6043693" cy="544077"/>
            <a:chOff x="0" y="0"/>
            <a:chExt cx="6043691" cy="544075"/>
          </a:xfrm>
        </p:grpSpPr>
        <p:sp>
          <p:nvSpPr>
            <p:cNvPr id="188" name="‘Hyperacute’ rejection"/>
            <p:cNvSpPr txBox="1"/>
            <p:nvPr/>
          </p:nvSpPr>
          <p:spPr>
            <a:xfrm>
              <a:off x="2189083" y="0"/>
              <a:ext cx="3854609" cy="54407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a:defRPr sz="3200" b="1" i="1">
                  <a:solidFill>
                    <a:srgbClr val="FF0000"/>
                  </a:solidFill>
                  <a:latin typeface="Times New Roman"/>
                  <a:ea typeface="Times New Roman"/>
                  <a:cs typeface="Times New Roman"/>
                  <a:sym typeface="Times New Roman"/>
                </a:defRPr>
              </a:lvl1pPr>
            </a:lstStyle>
            <a:p>
              <a:r>
                <a:t>‘Hyperacute’ rejection</a:t>
              </a:r>
            </a:p>
          </p:txBody>
        </p:sp>
        <p:sp>
          <p:nvSpPr>
            <p:cNvPr id="189" name="Linea"/>
            <p:cNvSpPr/>
            <p:nvPr/>
          </p:nvSpPr>
          <p:spPr>
            <a:xfrm>
              <a:off x="0" y="336550"/>
              <a:ext cx="1789113" cy="0"/>
            </a:xfrm>
            <a:prstGeom prst="line">
              <a:avLst/>
            </a:prstGeom>
            <a:noFill/>
            <a:ln w="57150" cap="flat">
              <a:solidFill>
                <a:srgbClr val="CC99FF"/>
              </a:solidFill>
              <a:prstDash val="solid"/>
              <a:round/>
              <a:tailEnd type="triangle" w="med" len="med"/>
            </a:ln>
            <a:effectLst/>
          </p:spPr>
          <p:txBody>
            <a:bodyPr wrap="square" lIns="45719" tIns="45719" rIns="45719" bIns="45719" numCol="1" anchor="t">
              <a:noAutofit/>
            </a:bodyPr>
            <a:lstStyle/>
            <a:p>
              <a:pPr algn="r">
                <a:defRPr sz="1800">
                  <a:latin typeface="Times New Roman"/>
                  <a:ea typeface="Times New Roman"/>
                  <a:cs typeface="Times New Roman"/>
                  <a:sym typeface="Times New Roman"/>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90"/>
                                        </p:tgtEl>
                                        <p:attrNameLst>
                                          <p:attrName>style.visibility</p:attrName>
                                        </p:attrNameLst>
                                      </p:cBhvr>
                                      <p:to>
                                        <p:strVal val="visible"/>
                                      </p:to>
                                    </p:set>
                                    <p:anim calcmode="lin" valueType="num">
                                      <p:cBhvr>
                                        <p:cTn id="7" dur="500" fill="hold"/>
                                        <p:tgtEl>
                                          <p:spTgt spid="190"/>
                                        </p:tgtEl>
                                        <p:attrNameLst>
                                          <p:attrName>ppt_x</p:attrName>
                                        </p:attrNameLst>
                                      </p:cBhvr>
                                      <p:tavLst>
                                        <p:tav tm="0">
                                          <p:val>
                                            <p:strVal val="0-#ppt_w/2"/>
                                          </p:val>
                                        </p:tav>
                                        <p:tav tm="100000">
                                          <p:val>
                                            <p:strVal val="#ppt_x"/>
                                          </p:val>
                                        </p:tav>
                                      </p:tavLst>
                                    </p:anim>
                                    <p:anim calcmode="lin" valueType="num">
                                      <p:cBhvr>
                                        <p:cTn id="8" dur="500" fill="hold"/>
                                        <p:tgtEl>
                                          <p:spTgt spid="1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S23895-016-f007a" descr="S23895-016-f007a"/>
          <p:cNvPicPr>
            <a:picLocks noChangeAspect="1"/>
          </p:cNvPicPr>
          <p:nvPr/>
        </p:nvPicPr>
        <p:blipFill>
          <a:blip r:embed="rId2">
            <a:extLst/>
          </a:blip>
          <a:stretch>
            <a:fillRect/>
          </a:stretch>
        </p:blipFill>
        <p:spPr>
          <a:xfrm>
            <a:off x="228600" y="2051050"/>
            <a:ext cx="8686800" cy="4083050"/>
          </a:xfrm>
          <a:prstGeom prst="rect">
            <a:avLst/>
          </a:prstGeom>
          <a:ln>
            <a:solidFill>
              <a:srgbClr val="000000"/>
            </a:solidFill>
          </a:ln>
        </p:spPr>
      </p:pic>
      <p:sp>
        <p:nvSpPr>
          <p:cNvPr id="193" name="Hyperacute rejection:…"/>
          <p:cNvSpPr txBox="1">
            <a:spLocks noGrp="1"/>
          </p:cNvSpPr>
          <p:nvPr>
            <p:ph type="title" idx="4294967295"/>
          </p:nvPr>
        </p:nvSpPr>
        <p:spPr>
          <a:xfrm>
            <a:off x="546100" y="95249"/>
            <a:ext cx="7772400" cy="1143002"/>
          </a:xfrm>
          <a:prstGeom prst="rect">
            <a:avLst/>
          </a:prstGeom>
        </p:spPr>
        <p:txBody>
          <a:bodyPr>
            <a:normAutofit fontScale="90000"/>
          </a:bodyPr>
          <a:lstStyle/>
          <a:p>
            <a:pPr defTabSz="832104">
              <a:defRPr sz="3640" b="1">
                <a:latin typeface="Times New Roman"/>
                <a:ea typeface="Times New Roman"/>
                <a:cs typeface="Times New Roman"/>
                <a:sym typeface="Times New Roman"/>
              </a:defRPr>
            </a:pPr>
            <a:r>
              <a:t>Hyperacute rejection: </a:t>
            </a:r>
          </a:p>
          <a:p>
            <a:pPr defTabSz="832104">
              <a:defRPr sz="3640" b="1">
                <a:latin typeface="Times New Roman"/>
                <a:ea typeface="Times New Roman"/>
                <a:cs typeface="Times New Roman"/>
                <a:sym typeface="Times New Roman"/>
              </a:defRPr>
            </a:pPr>
            <a:r>
              <a:t>immunological mechanism</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epa1439l" descr="epa1439l"/>
          <p:cNvPicPr>
            <a:picLocks noChangeAspect="1"/>
          </p:cNvPicPr>
          <p:nvPr/>
        </p:nvPicPr>
        <p:blipFill>
          <a:blip r:embed="rId2">
            <a:extLst/>
          </a:blip>
          <a:stretch>
            <a:fillRect/>
          </a:stretch>
        </p:blipFill>
        <p:spPr>
          <a:xfrm>
            <a:off x="1600200" y="457200"/>
            <a:ext cx="5502275" cy="6400800"/>
          </a:xfrm>
          <a:prstGeom prst="rect">
            <a:avLst/>
          </a:prstGeom>
          <a:ln w="12700">
            <a:miter lim="400000"/>
          </a:ln>
        </p:spPr>
      </p:pic>
      <p:sp>
        <p:nvSpPr>
          <p:cNvPr id="196" name="Rettangolo"/>
          <p:cNvSpPr/>
          <p:nvPr/>
        </p:nvSpPr>
        <p:spPr>
          <a:xfrm>
            <a:off x="1600200" y="381000"/>
            <a:ext cx="3429000" cy="838200"/>
          </a:xfrm>
          <a:prstGeom prst="rect">
            <a:avLst/>
          </a:prstGeom>
          <a:solidFill>
            <a:srgbClr val="FFFFFF"/>
          </a:solidFill>
          <a:ln>
            <a:solidFill>
              <a:srgbClr val="FFFFFF"/>
            </a:solidFill>
          </a:ln>
        </p:spPr>
        <p:txBody>
          <a:bodyPr lIns="45719" rIns="45719" anchor="ctr"/>
          <a:lstStyle/>
          <a:p>
            <a:pPr algn="ctr">
              <a:defRPr>
                <a:solidFill>
                  <a:srgbClr val="FFFFFF"/>
                </a:solidFill>
                <a:latin typeface="Times New Roman"/>
                <a:ea typeface="Times New Roman"/>
                <a:cs typeface="Times New Roman"/>
                <a:sym typeface="Times New Roman"/>
              </a:defRPr>
            </a:pPr>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S23895-016-f007b" descr="S23895-016-f007b"/>
          <p:cNvPicPr>
            <a:picLocks noChangeAspect="1"/>
          </p:cNvPicPr>
          <p:nvPr/>
        </p:nvPicPr>
        <p:blipFill>
          <a:blip r:embed="rId2">
            <a:extLst/>
          </a:blip>
          <a:stretch>
            <a:fillRect/>
          </a:stretch>
        </p:blipFill>
        <p:spPr>
          <a:xfrm>
            <a:off x="228600" y="2093912"/>
            <a:ext cx="8763000" cy="4324351"/>
          </a:xfrm>
          <a:prstGeom prst="rect">
            <a:avLst/>
          </a:prstGeom>
          <a:ln>
            <a:solidFill>
              <a:srgbClr val="000000"/>
            </a:solidFill>
          </a:ln>
        </p:spPr>
      </p:pic>
      <p:sp>
        <p:nvSpPr>
          <p:cNvPr id="199" name="Acute rejection:…"/>
          <p:cNvSpPr txBox="1">
            <a:spLocks noGrp="1"/>
          </p:cNvSpPr>
          <p:nvPr>
            <p:ph type="title" idx="4294967295"/>
          </p:nvPr>
        </p:nvSpPr>
        <p:spPr>
          <a:xfrm>
            <a:off x="546100" y="95249"/>
            <a:ext cx="7772400" cy="1143002"/>
          </a:xfrm>
          <a:prstGeom prst="rect">
            <a:avLst/>
          </a:prstGeom>
        </p:spPr>
        <p:txBody>
          <a:bodyPr>
            <a:normAutofit fontScale="90000"/>
          </a:bodyPr>
          <a:lstStyle/>
          <a:p>
            <a:pPr defTabSz="832104">
              <a:defRPr sz="3640" b="1">
                <a:latin typeface="Times New Roman"/>
                <a:ea typeface="Times New Roman"/>
                <a:cs typeface="Times New Roman"/>
                <a:sym typeface="Times New Roman"/>
              </a:defRPr>
            </a:pPr>
            <a:r>
              <a:t>Acute rejection: </a:t>
            </a:r>
          </a:p>
          <a:p>
            <a:pPr defTabSz="832104">
              <a:defRPr sz="3640" b="1">
                <a:latin typeface="Times New Roman"/>
                <a:ea typeface="Times New Roman"/>
                <a:cs typeface="Times New Roman"/>
                <a:sym typeface="Times New Roman"/>
              </a:defRPr>
            </a:pPr>
            <a:r>
              <a:t>immunological mechanism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9781416031239-016-f002" descr="S9781416031239-016-f002"/>
          <p:cNvPicPr>
            <a:picLocks noChangeAspect="1"/>
          </p:cNvPicPr>
          <p:nvPr/>
        </p:nvPicPr>
        <p:blipFill>
          <a:blip r:embed="rId2">
            <a:extLst/>
          </a:blip>
          <a:stretch>
            <a:fillRect/>
          </a:stretch>
        </p:blipFill>
        <p:spPr>
          <a:xfrm>
            <a:off x="760412" y="784225"/>
            <a:ext cx="7621588" cy="5287963"/>
          </a:xfrm>
          <a:prstGeom prst="rect">
            <a:avLst/>
          </a:prstGeom>
          <a:ln w="12700">
            <a:miter lim="400000"/>
          </a:ln>
        </p:spPr>
      </p:pic>
      <p:sp>
        <p:nvSpPr>
          <p:cNvPr id="60" name="Rettangolo"/>
          <p:cNvSpPr/>
          <p:nvPr/>
        </p:nvSpPr>
        <p:spPr>
          <a:xfrm>
            <a:off x="2916237" y="692150"/>
            <a:ext cx="5616576" cy="5113338"/>
          </a:xfrm>
          <a:prstGeom prst="rect">
            <a:avLst/>
          </a:prstGeom>
          <a:solidFill>
            <a:srgbClr val="FFFFFF"/>
          </a:solidFill>
          <a:ln w="12700">
            <a:miter lim="400000"/>
          </a:ln>
        </p:spPr>
        <p:txBody>
          <a:bodyPr lIns="45719" rIns="45719"/>
          <a:lstStyle/>
          <a:p>
            <a:pPr defTabSz="457200">
              <a:defRPr sz="2200"/>
            </a:pPr>
            <a:endParaRPr/>
          </a:p>
        </p:txBody>
      </p:sp>
      <p:sp>
        <p:nvSpPr>
          <p:cNvPr id="61" name="10 days"/>
          <p:cNvSpPr txBox="1"/>
          <p:nvPr/>
        </p:nvSpPr>
        <p:spPr>
          <a:xfrm>
            <a:off x="675873" y="5255165"/>
            <a:ext cx="94297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lvl1pPr>
          </a:lstStyle>
          <a:p>
            <a:r>
              <a:t>10 days</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Mechanisms of cellular damages in acute rejection   A- Cytokines produced by Macrophages and PMN…"/>
          <p:cNvSpPr txBox="1">
            <a:spLocks noGrp="1"/>
          </p:cNvSpPr>
          <p:nvPr>
            <p:ph type="title" idx="4294967295"/>
          </p:nvPr>
        </p:nvSpPr>
        <p:spPr>
          <a:xfrm>
            <a:off x="228600" y="596651"/>
            <a:ext cx="8610600" cy="3769867"/>
          </a:xfrm>
          <a:prstGeom prst="rect">
            <a:avLst/>
          </a:prstGeom>
        </p:spPr>
        <p:txBody>
          <a:bodyPr>
            <a:normAutofit fontScale="90000"/>
          </a:bodyPr>
          <a:lstStyle/>
          <a:p>
            <a:pPr algn="just" defTabSz="694944">
              <a:defRPr sz="3116" b="1">
                <a:latin typeface="Times New Roman"/>
                <a:ea typeface="Times New Roman"/>
                <a:cs typeface="Times New Roman"/>
                <a:sym typeface="Times New Roman"/>
              </a:defRPr>
            </a:pPr>
            <a:r>
              <a:t>Mechanisms of cellular damages in acute rejection</a:t>
            </a:r>
            <a:br/>
            <a:r>
              <a:rPr b="0"/>
              <a:t> </a:t>
            </a:r>
            <a:br>
              <a:rPr b="0"/>
            </a:br>
            <a:r>
              <a:rPr b="0"/>
              <a:t>A- Cytokines produced by Macrophages and PMN</a:t>
            </a:r>
          </a:p>
          <a:p>
            <a:pPr algn="just" defTabSz="694944">
              <a:defRPr sz="3116" b="1">
                <a:latin typeface="Times New Roman"/>
                <a:ea typeface="Times New Roman"/>
                <a:cs typeface="Times New Roman"/>
                <a:sym typeface="Times New Roman"/>
              </a:defRPr>
            </a:pPr>
            <a:r>
              <a:rPr b="0"/>
              <a:t> </a:t>
            </a:r>
            <a:br>
              <a:rPr b="0"/>
            </a:br>
            <a:r>
              <a:rPr b="0"/>
              <a:t>B- Specific T-cells produce TNF-</a:t>
            </a:r>
            <a:r>
              <a:rPr b="0">
                <a:latin typeface="Symbol"/>
                <a:ea typeface="Symbol"/>
                <a:cs typeface="Symbol"/>
                <a:sym typeface="Symbol"/>
              </a:rPr>
              <a:t>a </a:t>
            </a:r>
            <a:r>
              <a:rPr b="0"/>
              <a:t>and perforine-granzyme </a:t>
            </a:r>
          </a:p>
          <a:p>
            <a:pPr algn="just" defTabSz="694944">
              <a:defRPr sz="3116" b="1">
                <a:latin typeface="Times New Roman"/>
                <a:ea typeface="Times New Roman"/>
                <a:cs typeface="Times New Roman"/>
                <a:sym typeface="Times New Roman"/>
              </a:defRPr>
            </a:pPr>
            <a:r>
              <a:rPr b="0"/>
              <a:t/>
            </a:r>
            <a:br>
              <a:rPr b="0"/>
            </a:br>
            <a:r>
              <a:rPr b="0"/>
              <a:t>C- Bound antibodies induce CDC and ADCC</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S23895-016-f007c" descr="S23895-016-f007c"/>
          <p:cNvPicPr>
            <a:picLocks noChangeAspect="1"/>
          </p:cNvPicPr>
          <p:nvPr/>
        </p:nvPicPr>
        <p:blipFill>
          <a:blip r:embed="rId2">
            <a:extLst/>
          </a:blip>
          <a:stretch>
            <a:fillRect/>
          </a:stretch>
        </p:blipFill>
        <p:spPr>
          <a:xfrm>
            <a:off x="304800" y="1965325"/>
            <a:ext cx="8610600" cy="4075113"/>
          </a:xfrm>
          <a:prstGeom prst="rect">
            <a:avLst/>
          </a:prstGeom>
          <a:ln>
            <a:solidFill>
              <a:srgbClr val="000000"/>
            </a:solidFill>
          </a:ln>
        </p:spPr>
      </p:pic>
      <p:sp>
        <p:nvSpPr>
          <p:cNvPr id="204" name="Chronic rejection:…"/>
          <p:cNvSpPr txBox="1">
            <a:spLocks noGrp="1"/>
          </p:cNvSpPr>
          <p:nvPr>
            <p:ph type="title" idx="4294967295"/>
          </p:nvPr>
        </p:nvSpPr>
        <p:spPr>
          <a:xfrm>
            <a:off x="546100" y="95249"/>
            <a:ext cx="7772400" cy="1143002"/>
          </a:xfrm>
          <a:prstGeom prst="rect">
            <a:avLst/>
          </a:prstGeom>
        </p:spPr>
        <p:txBody>
          <a:bodyPr>
            <a:normAutofit fontScale="90000"/>
          </a:bodyPr>
          <a:lstStyle/>
          <a:p>
            <a:pPr defTabSz="832104">
              <a:defRPr sz="3640" b="1">
                <a:latin typeface="Times New Roman"/>
                <a:ea typeface="Times New Roman"/>
                <a:cs typeface="Times New Roman"/>
                <a:sym typeface="Times New Roman"/>
              </a:defRPr>
            </a:pPr>
            <a:r>
              <a:t>Chronic rejection: </a:t>
            </a:r>
          </a:p>
          <a:p>
            <a:pPr defTabSz="832104">
              <a:defRPr sz="3640" b="1">
                <a:latin typeface="Times New Roman"/>
                <a:ea typeface="Times New Roman"/>
                <a:cs typeface="Times New Roman"/>
                <a:sym typeface="Times New Roman"/>
              </a:defRPr>
            </a:pPr>
            <a:r>
              <a:t>immunological mechanism</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hronic rejection in kidney"/>
          <p:cNvSpPr txBox="1">
            <a:spLocks noGrp="1"/>
          </p:cNvSpPr>
          <p:nvPr>
            <p:ph type="title" idx="4294967295"/>
          </p:nvPr>
        </p:nvSpPr>
        <p:spPr>
          <a:xfrm>
            <a:off x="685800" y="609599"/>
            <a:ext cx="7772400" cy="1143002"/>
          </a:xfrm>
          <a:prstGeom prst="rect">
            <a:avLst/>
          </a:prstGeom>
        </p:spPr>
        <p:txBody>
          <a:bodyPr>
            <a:normAutofit/>
          </a:bodyPr>
          <a:lstStyle>
            <a:lvl1pPr>
              <a:defRPr sz="4000" b="1">
                <a:latin typeface="Times New Roman"/>
                <a:ea typeface="Times New Roman"/>
                <a:cs typeface="Times New Roman"/>
                <a:sym typeface="Times New Roman"/>
              </a:defRPr>
            </a:lvl1pPr>
          </a:lstStyle>
          <a:p>
            <a:r>
              <a:t>Chronic rejection in kidney</a:t>
            </a:r>
          </a:p>
        </p:txBody>
      </p:sp>
      <p:sp>
        <p:nvSpPr>
          <p:cNvPr id="207" name="After 60 gg…"/>
          <p:cNvSpPr txBox="1">
            <a:spLocks noGrp="1"/>
          </p:cNvSpPr>
          <p:nvPr>
            <p:ph type="body" idx="4294967295"/>
          </p:nvPr>
        </p:nvSpPr>
        <p:spPr>
          <a:xfrm>
            <a:off x="685800" y="1981200"/>
            <a:ext cx="7772400" cy="4114800"/>
          </a:xfrm>
          <a:prstGeom prst="rect">
            <a:avLst/>
          </a:prstGeom>
        </p:spPr>
        <p:txBody>
          <a:bodyPr>
            <a:normAutofit/>
          </a:bodyPr>
          <a:lstStyle/>
          <a:p>
            <a:pPr>
              <a:spcBef>
                <a:spcPts val="600"/>
              </a:spcBef>
              <a:buChar char="•"/>
              <a:defRPr sz="2800">
                <a:latin typeface="Times New Roman"/>
                <a:ea typeface="Times New Roman"/>
                <a:cs typeface="Times New Roman"/>
                <a:sym typeface="Times New Roman"/>
              </a:defRPr>
            </a:pPr>
            <a:r>
              <a:t>After 60 gg</a:t>
            </a:r>
          </a:p>
          <a:p>
            <a:pPr>
              <a:spcBef>
                <a:spcPts val="600"/>
              </a:spcBef>
              <a:buChar char="•"/>
              <a:defRPr sz="2800">
                <a:latin typeface="Times New Roman"/>
                <a:ea typeface="Times New Roman"/>
                <a:cs typeface="Times New Roman"/>
                <a:sym typeface="Times New Roman"/>
              </a:defRPr>
            </a:pPr>
            <a:r>
              <a:t>Cell proliferation in intima, fibrosis and occlusion of vessels</a:t>
            </a:r>
          </a:p>
          <a:p>
            <a:pPr>
              <a:spcBef>
                <a:spcPts val="600"/>
              </a:spcBef>
              <a:buChar char="•"/>
              <a:defRPr sz="2800">
                <a:latin typeface="Times New Roman"/>
                <a:ea typeface="Times New Roman"/>
                <a:cs typeface="Times New Roman"/>
                <a:sym typeface="Times New Roman"/>
              </a:defRPr>
            </a:pPr>
            <a:r>
              <a:t>Hypertension</a:t>
            </a:r>
          </a:p>
          <a:p>
            <a:pPr>
              <a:spcBef>
                <a:spcPts val="600"/>
              </a:spcBef>
              <a:buChar char="•"/>
              <a:defRPr sz="2800">
                <a:latin typeface="Times New Roman"/>
                <a:ea typeface="Times New Roman"/>
                <a:cs typeface="Times New Roman"/>
                <a:sym typeface="Times New Roman"/>
              </a:defRPr>
            </a:pPr>
            <a:r>
              <a:t>atrofia (tubulo-interstitial)</a:t>
            </a:r>
          </a:p>
          <a:p>
            <a:pPr>
              <a:spcBef>
                <a:spcPts val="600"/>
              </a:spcBef>
              <a:buChar char="•"/>
              <a:defRPr sz="2800">
                <a:latin typeface="Times New Roman"/>
                <a:ea typeface="Times New Roman"/>
                <a:cs typeface="Times New Roman"/>
                <a:sym typeface="Times New Roman"/>
              </a:defRPr>
            </a:pPr>
            <a:r>
              <a:t>atrofia (glomerular)</a:t>
            </a:r>
          </a:p>
          <a:p>
            <a:pPr>
              <a:spcBef>
                <a:spcPts val="600"/>
              </a:spcBef>
              <a:buChar char="•"/>
              <a:defRPr sz="2800">
                <a:latin typeface="Times New Roman"/>
                <a:ea typeface="Times New Roman"/>
                <a:cs typeface="Times New Roman"/>
                <a:sym typeface="Times New Roman"/>
              </a:defRPr>
            </a:pPr>
            <a:r>
              <a:t>reduction of renal functionality</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Immagine 17.png" descr="Immagine 17.png"/>
          <p:cNvPicPr>
            <a:picLocks noChangeAspect="1"/>
          </p:cNvPicPr>
          <p:nvPr/>
        </p:nvPicPr>
        <p:blipFill>
          <a:blip r:embed="rId2">
            <a:extLst/>
          </a:blip>
          <a:stretch>
            <a:fillRect/>
          </a:stretch>
        </p:blipFill>
        <p:spPr>
          <a:xfrm>
            <a:off x="22225" y="0"/>
            <a:ext cx="9099550" cy="6858000"/>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ompatibility tests"/>
          <p:cNvSpPr txBox="1"/>
          <p:nvPr/>
        </p:nvSpPr>
        <p:spPr>
          <a:xfrm>
            <a:off x="288925" y="352425"/>
            <a:ext cx="8474075"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Compatibility tests</a:t>
            </a:r>
          </a:p>
        </p:txBody>
      </p:sp>
      <p:sp>
        <p:nvSpPr>
          <p:cNvPr id="212" name="AB0 - Rh…"/>
          <p:cNvSpPr txBox="1"/>
          <p:nvPr/>
        </p:nvSpPr>
        <p:spPr>
          <a:xfrm>
            <a:off x="228599" y="1120775"/>
            <a:ext cx="8763002" cy="461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buSzPct val="100000"/>
              <a:buChar char="-"/>
              <a:defRPr sz="1800"/>
            </a:pPr>
            <a:r>
              <a:rPr b="1"/>
              <a:t> AB0 - Rh</a:t>
            </a:r>
            <a:r>
              <a:t> </a:t>
            </a:r>
          </a:p>
          <a:p>
            <a:pPr defTabSz="457200">
              <a:defRPr sz="1800"/>
            </a:pPr>
            <a:r>
              <a:t>(IgM in AB0 system are the typical cause of hyper acute rejection)</a:t>
            </a:r>
          </a:p>
          <a:p>
            <a:pPr defTabSz="457200">
              <a:defRPr sz="1800"/>
            </a:pPr>
            <a:endParaRPr/>
          </a:p>
          <a:p>
            <a:pPr defTabSz="457200">
              <a:defRPr sz="1800"/>
            </a:pPr>
            <a:endParaRPr/>
          </a:p>
          <a:p>
            <a:pPr defTabSz="457200">
              <a:buSzPct val="100000"/>
              <a:buChar char="-"/>
              <a:defRPr sz="1800" b="1"/>
            </a:pPr>
            <a:r>
              <a:t> Tissue characterization: HLA</a:t>
            </a:r>
          </a:p>
          <a:p>
            <a:pPr defTabSz="457200">
              <a:defRPr sz="1800"/>
            </a:pPr>
            <a:r>
              <a:t>(mainly HLA-A, HLA-B, HLA-DR. </a:t>
            </a:r>
          </a:p>
          <a:p>
            <a:pPr defTabSz="457200">
              <a:defRPr sz="1800"/>
            </a:pPr>
            <a:r>
              <a:t>Study on lymphocytes, incubated with known Abs and a source of complement. Evaluation of killed cells.</a:t>
            </a:r>
          </a:p>
          <a:p>
            <a:pPr defTabSz="457200">
              <a:defRPr sz="1800"/>
            </a:pPr>
            <a:r>
              <a:t>Now using PCR)</a:t>
            </a:r>
          </a:p>
          <a:p>
            <a:pPr defTabSz="457200">
              <a:defRPr sz="1800"/>
            </a:pPr>
            <a:endParaRPr/>
          </a:p>
          <a:p>
            <a:pPr defTabSz="457200">
              <a:defRPr sz="1800"/>
            </a:pPr>
            <a:endParaRPr/>
          </a:p>
          <a:p>
            <a:pPr defTabSz="457200">
              <a:buSzPct val="100000"/>
              <a:buChar char="-"/>
              <a:defRPr sz="1800" b="1"/>
            </a:pPr>
            <a:r>
              <a:t> Screening of preformed Abs </a:t>
            </a:r>
          </a:p>
          <a:p>
            <a:pPr defTabSz="457200">
              <a:defRPr sz="1800"/>
            </a:pPr>
            <a:r>
              <a:t>(donor serum + known HLA cells)</a:t>
            </a:r>
          </a:p>
          <a:p>
            <a:pPr defTabSz="457200">
              <a:defRPr sz="1800"/>
            </a:pPr>
            <a:endParaRPr/>
          </a:p>
          <a:p>
            <a:pPr defTabSz="457200">
              <a:defRPr sz="1800"/>
            </a:pPr>
            <a:endParaRPr/>
          </a:p>
          <a:p>
            <a:pPr defTabSz="457200">
              <a:buSzPct val="100000"/>
              <a:buChar char="-"/>
              <a:defRPr sz="1800"/>
            </a:pPr>
            <a:r>
              <a:t> </a:t>
            </a:r>
            <a:r>
              <a:rPr b="1"/>
              <a:t>Crossmatching</a:t>
            </a:r>
          </a:p>
          <a:p>
            <a:pPr defTabSz="457200">
              <a:defRPr sz="1800"/>
            </a:pPr>
            <a:r>
              <a:t>(donor serum + patient cells)</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S9781416031239-016-f005" descr="S9781416031239-016-f005"/>
          <p:cNvPicPr>
            <a:picLocks noChangeAspect="1"/>
          </p:cNvPicPr>
          <p:nvPr/>
        </p:nvPicPr>
        <p:blipFill>
          <a:blip r:embed="rId2">
            <a:extLst/>
          </a:blip>
          <a:stretch>
            <a:fillRect/>
          </a:stretch>
        </p:blipFill>
        <p:spPr>
          <a:xfrm>
            <a:off x="3027362" y="93662"/>
            <a:ext cx="5811838" cy="6669088"/>
          </a:xfrm>
          <a:prstGeom prst="rect">
            <a:avLst/>
          </a:prstGeom>
          <a:ln w="12700">
            <a:miter lim="400000"/>
          </a:ln>
        </p:spPr>
      </p:pic>
      <p:sp>
        <p:nvSpPr>
          <p:cNvPr id="215" name="Mixed Lymphocytic Reaction"/>
          <p:cNvSpPr txBox="1"/>
          <p:nvPr/>
        </p:nvSpPr>
        <p:spPr>
          <a:xfrm>
            <a:off x="212725" y="123825"/>
            <a:ext cx="2606675" cy="1299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2800" b="1"/>
            </a:lvl1pPr>
          </a:lstStyle>
          <a:p>
            <a:r>
              <a:t>Mixed Lymphocytic Reaction</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S9781416031239-016-f009" descr="S9781416031239-016-f009"/>
          <p:cNvPicPr>
            <a:picLocks noChangeAspect="1"/>
          </p:cNvPicPr>
          <p:nvPr/>
        </p:nvPicPr>
        <p:blipFill>
          <a:blip r:embed="rId2">
            <a:extLst/>
          </a:blip>
          <a:stretch>
            <a:fillRect/>
          </a:stretch>
        </p:blipFill>
        <p:spPr>
          <a:xfrm>
            <a:off x="760412" y="1680357"/>
            <a:ext cx="6885971" cy="3915581"/>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ransplantable organs"/>
          <p:cNvSpPr txBox="1"/>
          <p:nvPr/>
        </p:nvSpPr>
        <p:spPr>
          <a:xfrm>
            <a:off x="288925" y="352425"/>
            <a:ext cx="8474075"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Transplantable organs</a:t>
            </a:r>
          </a:p>
        </p:txBody>
      </p:sp>
      <p:sp>
        <p:nvSpPr>
          <p:cNvPr id="220" name="Blood…"/>
          <p:cNvSpPr txBox="1"/>
          <p:nvPr/>
        </p:nvSpPr>
        <p:spPr>
          <a:xfrm>
            <a:off x="746125" y="1495425"/>
            <a:ext cx="4273759" cy="3331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buSzPct val="100000"/>
              <a:buChar char="-"/>
              <a:defRPr sz="2800"/>
            </a:pPr>
            <a:r>
              <a:t> Blood</a:t>
            </a:r>
          </a:p>
          <a:p>
            <a:pPr defTabSz="457200">
              <a:buSzPct val="100000"/>
              <a:buChar char="-"/>
              <a:defRPr sz="2800"/>
            </a:pPr>
            <a:r>
              <a:t> Kidney</a:t>
            </a:r>
          </a:p>
          <a:p>
            <a:pPr defTabSz="457200">
              <a:buSzPct val="100000"/>
              <a:buChar char="-"/>
              <a:defRPr sz="2800"/>
            </a:pPr>
            <a:r>
              <a:t> heart</a:t>
            </a:r>
          </a:p>
          <a:p>
            <a:pPr defTabSz="457200">
              <a:buSzPct val="100000"/>
              <a:buChar char="-"/>
              <a:defRPr sz="2800"/>
            </a:pPr>
            <a:r>
              <a:t> Lung</a:t>
            </a:r>
          </a:p>
          <a:p>
            <a:pPr defTabSz="457200">
              <a:buSzPct val="100000"/>
              <a:buChar char="-"/>
              <a:defRPr sz="2800"/>
            </a:pPr>
            <a:r>
              <a:t> Liver</a:t>
            </a:r>
          </a:p>
          <a:p>
            <a:pPr defTabSz="457200">
              <a:buSzPct val="100000"/>
              <a:buChar char="-"/>
              <a:defRPr sz="2800"/>
            </a:pPr>
            <a:r>
              <a:t> Bone marrow</a:t>
            </a:r>
          </a:p>
          <a:p>
            <a:pPr defTabSz="457200">
              <a:buSzPct val="100000"/>
              <a:buChar char="-"/>
              <a:defRPr sz="2800"/>
            </a:pPr>
            <a:r>
              <a:t> Placenta (Umbilical cord)</a:t>
            </a:r>
          </a:p>
          <a:p>
            <a:pPr defTabSz="457200">
              <a:buSzPct val="100000"/>
              <a:buChar char="-"/>
              <a:defRPr sz="2800"/>
            </a:pPr>
            <a:r>
              <a:t> Cornea</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cellular-and-molecular-immunology-abbas-370-638.jpg" descr="cellular-and-molecular-immunology-abbas-370-638.jpg"/>
          <p:cNvPicPr>
            <a:picLocks noChangeAspect="1"/>
          </p:cNvPicPr>
          <p:nvPr/>
        </p:nvPicPr>
        <p:blipFill>
          <a:blip r:embed="rId2">
            <a:extLst/>
          </a:blip>
          <a:stretch>
            <a:fillRect/>
          </a:stretch>
        </p:blipFill>
        <p:spPr>
          <a:xfrm>
            <a:off x="1166812" y="609600"/>
            <a:ext cx="6573838" cy="4794250"/>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ransplantation (Type)"/>
          <p:cNvSpPr txBox="1"/>
          <p:nvPr/>
        </p:nvSpPr>
        <p:spPr>
          <a:xfrm>
            <a:off x="898525" y="311149"/>
            <a:ext cx="7864475"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4000" b="1"/>
            </a:lvl1pPr>
          </a:lstStyle>
          <a:p>
            <a:r>
              <a:t>Transplantation (Type)</a:t>
            </a:r>
          </a:p>
        </p:txBody>
      </p:sp>
      <p:sp>
        <p:nvSpPr>
          <p:cNvPr id="225" name="Auto-transplantation…"/>
          <p:cNvSpPr txBox="1"/>
          <p:nvPr/>
        </p:nvSpPr>
        <p:spPr>
          <a:xfrm>
            <a:off x="517525" y="1571625"/>
            <a:ext cx="3603015" cy="2111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buSzPct val="100000"/>
              <a:buChar char="-"/>
              <a:defRPr sz="2800"/>
            </a:pPr>
            <a:r>
              <a:t> Auto-transplantation</a:t>
            </a:r>
          </a:p>
          <a:p>
            <a:pPr defTabSz="457200">
              <a:buSzPct val="100000"/>
              <a:buChar char="-"/>
              <a:defRPr sz="2800"/>
            </a:pPr>
            <a:endParaRPr/>
          </a:p>
          <a:p>
            <a:pPr defTabSz="457200">
              <a:buSzPct val="100000"/>
              <a:buChar char="-"/>
              <a:defRPr sz="2800"/>
            </a:pPr>
            <a:r>
              <a:t> Allo-transplantation</a:t>
            </a:r>
          </a:p>
          <a:p>
            <a:pPr defTabSz="457200">
              <a:buSzPct val="100000"/>
              <a:buChar char="-"/>
              <a:defRPr sz="2800"/>
            </a:pPr>
            <a:endParaRPr/>
          </a:p>
          <a:p>
            <a:pPr defTabSz="457200">
              <a:buSzPct val="100000"/>
              <a:buChar char="-"/>
              <a:defRPr sz="2800"/>
            </a:pPr>
            <a:r>
              <a:t> Xeno-transplantation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S9781416031239-016-f002" descr="S9781416031239-016-f002"/>
          <p:cNvPicPr>
            <a:picLocks noChangeAspect="1"/>
          </p:cNvPicPr>
          <p:nvPr/>
        </p:nvPicPr>
        <p:blipFill>
          <a:blip r:embed="rId2">
            <a:extLst/>
          </a:blip>
          <a:stretch>
            <a:fillRect/>
          </a:stretch>
        </p:blipFill>
        <p:spPr>
          <a:xfrm>
            <a:off x="760412" y="784225"/>
            <a:ext cx="7621588" cy="5287963"/>
          </a:xfrm>
          <a:prstGeom prst="rect">
            <a:avLst/>
          </a:prstGeom>
          <a:ln w="12700">
            <a:miter lim="400000"/>
          </a:ln>
        </p:spPr>
      </p:pic>
      <p:sp>
        <p:nvSpPr>
          <p:cNvPr id="64" name="Rettangolo"/>
          <p:cNvSpPr/>
          <p:nvPr/>
        </p:nvSpPr>
        <p:spPr>
          <a:xfrm>
            <a:off x="4572000" y="692150"/>
            <a:ext cx="3887788" cy="5113338"/>
          </a:xfrm>
          <a:prstGeom prst="rect">
            <a:avLst/>
          </a:prstGeom>
          <a:solidFill>
            <a:srgbClr val="FFFFFF"/>
          </a:solidFill>
          <a:ln w="12700">
            <a:miter lim="400000"/>
          </a:ln>
        </p:spPr>
        <p:txBody>
          <a:bodyPr lIns="45719" rIns="45719"/>
          <a:lstStyle/>
          <a:p>
            <a:pPr defTabSz="457200">
              <a:defRPr sz="2200"/>
            </a:pPr>
            <a:endParaRPr/>
          </a:p>
        </p:txBody>
      </p:sp>
      <p:sp>
        <p:nvSpPr>
          <p:cNvPr id="65" name="10 days"/>
          <p:cNvSpPr txBox="1"/>
          <p:nvPr/>
        </p:nvSpPr>
        <p:spPr>
          <a:xfrm>
            <a:off x="675873" y="5255165"/>
            <a:ext cx="94297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lvl1pPr>
          </a:lstStyle>
          <a:p>
            <a:r>
              <a:t>10 days</a:t>
            </a:r>
          </a:p>
        </p:txBody>
      </p:sp>
      <p:sp>
        <p:nvSpPr>
          <p:cNvPr id="66" name="Rettangolo"/>
          <p:cNvSpPr/>
          <p:nvPr/>
        </p:nvSpPr>
        <p:spPr>
          <a:xfrm>
            <a:off x="2933700" y="3844577"/>
            <a:ext cx="1647726" cy="1948211"/>
          </a:xfrm>
          <a:prstGeom prst="rect">
            <a:avLst/>
          </a:prstGeom>
          <a:solidFill>
            <a:srgbClr val="FFFFFF"/>
          </a:solidFill>
          <a:ln w="12700">
            <a:miter lim="400000"/>
          </a:ln>
        </p:spPr>
        <p:txBody>
          <a:bodyPr lIns="45719" rIns="45719"/>
          <a:lstStyle/>
          <a:p>
            <a:pPr defTabSz="457200">
              <a:defRPr sz="22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1" nodeType="clickEffect">
                                  <p:stCondLst>
                                    <p:cond delay="0"/>
                                  </p:stCondLst>
                                  <p:iterate>
                                    <p:tmAbs val="0"/>
                                  </p:iterate>
                                  <p:childTnLst>
                                    <p:animEffect transition="out" filter="fade">
                                      <p:cBhvr>
                                        <p:cTn id="6" dur="1000" fill="hold"/>
                                        <p:tgtEl>
                                          <p:spTgt spid="66"/>
                                        </p:tgtEl>
                                      </p:cBhvr>
                                    </p:animEffect>
                                    <p:set>
                                      <p:cBhvr>
                                        <p:cTn id="7" fill="hold">
                                          <p:stCondLst>
                                            <p:cond delay="9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1"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alpha-gal.jpg" descr="alpha-gal.jpg"/>
          <p:cNvPicPr>
            <a:picLocks noChangeAspect="1"/>
          </p:cNvPicPr>
          <p:nvPr/>
        </p:nvPicPr>
        <p:blipFill>
          <a:blip r:embed="rId2">
            <a:extLst/>
          </a:blip>
          <a:stretch>
            <a:fillRect/>
          </a:stretch>
        </p:blipFill>
        <p:spPr>
          <a:xfrm>
            <a:off x="3276600" y="1992312"/>
            <a:ext cx="1536700" cy="4470401"/>
          </a:xfrm>
          <a:prstGeom prst="rect">
            <a:avLst/>
          </a:prstGeom>
          <a:ln w="12700">
            <a:miter lim="400000"/>
          </a:ln>
        </p:spPr>
      </p:pic>
      <p:pic>
        <p:nvPicPr>
          <p:cNvPr id="228" name="formula.jpg" descr="formula.jpg"/>
          <p:cNvPicPr>
            <a:picLocks noChangeAspect="1"/>
          </p:cNvPicPr>
          <p:nvPr/>
        </p:nvPicPr>
        <p:blipFill>
          <a:blip r:embed="rId3">
            <a:extLst/>
          </a:blip>
          <a:stretch>
            <a:fillRect/>
          </a:stretch>
        </p:blipFill>
        <p:spPr>
          <a:xfrm>
            <a:off x="-25400" y="747712"/>
            <a:ext cx="9144000" cy="876301"/>
          </a:xfrm>
          <a:prstGeom prst="rect">
            <a:avLst/>
          </a:prstGeom>
          <a:ln w="12700">
            <a:miter lim="400000"/>
          </a:ln>
        </p:spPr>
      </p:pic>
      <p:sp>
        <p:nvSpPr>
          <p:cNvPr id="229" name="xenotransplant"/>
          <p:cNvSpPr txBox="1"/>
          <p:nvPr/>
        </p:nvSpPr>
        <p:spPr>
          <a:xfrm>
            <a:off x="288925" y="301625"/>
            <a:ext cx="8474075"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xenotransplant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Blood transfusion"/>
          <p:cNvSpPr txBox="1"/>
          <p:nvPr/>
        </p:nvSpPr>
        <p:spPr>
          <a:xfrm>
            <a:off x="288925" y="352425"/>
            <a:ext cx="8474075" cy="609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600" b="1"/>
            </a:lvl1pPr>
          </a:lstStyle>
          <a:p>
            <a:r>
              <a:t>Blood transfusion</a:t>
            </a:r>
          </a:p>
        </p:txBody>
      </p:sp>
      <p:sp>
        <p:nvSpPr>
          <p:cNvPr id="232" name="Blood…"/>
          <p:cNvSpPr txBox="1"/>
          <p:nvPr/>
        </p:nvSpPr>
        <p:spPr>
          <a:xfrm>
            <a:off x="609600" y="1343025"/>
            <a:ext cx="3915182" cy="2926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b="1"/>
            </a:pPr>
            <a:r>
              <a:t>Blood</a:t>
            </a:r>
            <a:r>
              <a:rPr b="0"/>
              <a:t> </a:t>
            </a:r>
          </a:p>
          <a:p>
            <a:pPr defTabSz="457200">
              <a:buSzPct val="100000"/>
              <a:buChar char="-"/>
            </a:pPr>
            <a:endParaRPr b="0"/>
          </a:p>
          <a:p>
            <a:pPr defTabSz="457200">
              <a:buSzPct val="100000"/>
              <a:buChar char="-"/>
            </a:pPr>
            <a:r>
              <a:t> Autotransplantation</a:t>
            </a:r>
          </a:p>
          <a:p>
            <a:pPr defTabSz="457200">
              <a:buSzPct val="100000"/>
              <a:buChar char="-"/>
            </a:pPr>
            <a:endParaRPr/>
          </a:p>
          <a:p>
            <a:pPr defTabSz="457200"/>
            <a:r>
              <a:t> </a:t>
            </a:r>
          </a:p>
          <a:p>
            <a:pPr defTabSz="457200">
              <a:buSzPct val="100000"/>
              <a:buChar char="-"/>
            </a:pPr>
            <a:endParaRPr/>
          </a:p>
          <a:p>
            <a:pPr defTabSz="457200">
              <a:buSzPct val="100000"/>
              <a:buChar char="-"/>
            </a:pPr>
            <a:r>
              <a:t> ABO system ed Rh system</a:t>
            </a:r>
          </a:p>
          <a:p>
            <a:pPr defTabSz="457200">
              <a:buSzPct val="100000"/>
              <a:buChar char="-"/>
            </a:pPr>
            <a:r>
              <a:t> HLA system</a:t>
            </a:r>
          </a:p>
        </p:txBody>
      </p:sp>
      <p:sp>
        <p:nvSpPr>
          <p:cNvPr id="233" name="Plasma…"/>
          <p:cNvSpPr txBox="1"/>
          <p:nvPr/>
        </p:nvSpPr>
        <p:spPr>
          <a:xfrm>
            <a:off x="4802187" y="1343025"/>
            <a:ext cx="3847317" cy="2570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b="1"/>
            </a:pPr>
            <a:r>
              <a:t>Plasma</a:t>
            </a:r>
            <a:r>
              <a:rPr b="0"/>
              <a:t> </a:t>
            </a:r>
          </a:p>
          <a:p>
            <a:pPr defTabSz="457200">
              <a:buSzPct val="100000"/>
              <a:buChar char="-"/>
            </a:pPr>
            <a:endParaRPr b="0"/>
          </a:p>
          <a:p>
            <a:pPr defTabSz="457200">
              <a:buSzPct val="100000"/>
              <a:buChar char="-"/>
            </a:pPr>
            <a:r>
              <a:t> Autotransplantation</a:t>
            </a:r>
          </a:p>
          <a:p>
            <a:pPr defTabSz="457200">
              <a:buSzPct val="100000"/>
              <a:buChar char="-"/>
            </a:pPr>
            <a:endParaRPr/>
          </a:p>
          <a:p>
            <a:pPr defTabSz="457200"/>
            <a:r>
              <a:t> </a:t>
            </a:r>
          </a:p>
          <a:p>
            <a:pPr defTabSz="457200">
              <a:buSzPct val="100000"/>
              <a:buChar char="-"/>
            </a:pPr>
            <a:endParaRPr/>
          </a:p>
          <a:p>
            <a:pPr defTabSz="457200">
              <a:buSzPct val="100000"/>
              <a:buChar char="-"/>
            </a:pPr>
            <a:r>
              <a:t>ABO system ed Rh system</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Bone marrow transplantation"/>
          <p:cNvSpPr txBox="1"/>
          <p:nvPr/>
        </p:nvSpPr>
        <p:spPr>
          <a:xfrm>
            <a:off x="304800" y="352425"/>
            <a:ext cx="8474075"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Bone marrow transplantation</a:t>
            </a:r>
          </a:p>
        </p:txBody>
      </p:sp>
      <p:sp>
        <p:nvSpPr>
          <p:cNvPr id="236" name="……… to allow hematopoietic stem cell transplantation…"/>
          <p:cNvSpPr txBox="1"/>
          <p:nvPr/>
        </p:nvSpPr>
        <p:spPr>
          <a:xfrm>
            <a:off x="473075" y="1495425"/>
            <a:ext cx="8435975" cy="4132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buSzPct val="100000"/>
              <a:buChar char="-"/>
              <a:defRPr sz="2500"/>
            </a:pPr>
            <a:r>
              <a:t>……… to allow hematopoietic stem cell transplantation</a:t>
            </a:r>
          </a:p>
          <a:p>
            <a:pPr defTabSz="457200">
              <a:buSzPct val="100000"/>
              <a:buChar char="-"/>
              <a:defRPr sz="2500"/>
            </a:pPr>
            <a:endParaRPr/>
          </a:p>
          <a:p>
            <a:pPr defTabSz="457200">
              <a:defRPr sz="2500"/>
            </a:pPr>
            <a:endParaRPr/>
          </a:p>
          <a:p>
            <a:pPr defTabSz="457200">
              <a:defRPr sz="2500"/>
            </a:pPr>
            <a:endParaRPr/>
          </a:p>
          <a:p>
            <a:pPr defTabSz="457200">
              <a:buSzPct val="100000"/>
              <a:buChar char="-"/>
              <a:defRPr sz="2500"/>
            </a:pPr>
            <a:r>
              <a:t> patient stimulation with GM-CSF to increase cell recovery</a:t>
            </a:r>
          </a:p>
          <a:p>
            <a:pPr defTabSz="457200">
              <a:buSzPct val="100000"/>
              <a:buChar char="-"/>
              <a:defRPr sz="2500"/>
            </a:pPr>
            <a:endParaRPr/>
          </a:p>
          <a:p>
            <a:pPr defTabSz="457200">
              <a:buSzPct val="100000"/>
              <a:buChar char="-"/>
              <a:defRPr sz="2500"/>
            </a:pPr>
            <a:r>
              <a:t> treatment of diseases of the hematopoietic and immune system</a:t>
            </a:r>
          </a:p>
          <a:p>
            <a:pPr defTabSz="457200">
              <a:buSzPct val="100000"/>
              <a:buChar char="-"/>
              <a:defRPr sz="2500"/>
            </a:pPr>
            <a:endParaRPr/>
          </a:p>
          <a:p>
            <a:pPr defTabSz="457200">
              <a:buSzPct val="100000"/>
              <a:buChar char="-"/>
              <a:defRPr sz="2500"/>
            </a:pPr>
            <a:r>
              <a:t> to collect stem cells to induce their differentiation in specific cells (treatment of diseases in other organs)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rocedure in solid organ transplantation"/>
          <p:cNvSpPr txBox="1"/>
          <p:nvPr/>
        </p:nvSpPr>
        <p:spPr>
          <a:xfrm>
            <a:off x="288925" y="352425"/>
            <a:ext cx="8474075"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Procedure in solid organ transplantation</a:t>
            </a:r>
          </a:p>
        </p:txBody>
      </p:sp>
      <p:sp>
        <p:nvSpPr>
          <p:cNvPr id="239" name="transplantation request…"/>
          <p:cNvSpPr txBox="1"/>
          <p:nvPr/>
        </p:nvSpPr>
        <p:spPr>
          <a:xfrm>
            <a:off x="709612" y="1320800"/>
            <a:ext cx="6974395" cy="3652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431800" indent="-431800" defTabSz="457200">
              <a:lnSpc>
                <a:spcPct val="130000"/>
              </a:lnSpc>
              <a:buSzPct val="100000"/>
              <a:buAutoNum type="arabicPeriod"/>
            </a:pPr>
            <a:r>
              <a:t>transplantation request</a:t>
            </a:r>
          </a:p>
          <a:p>
            <a:pPr marL="431800" indent="-431800" defTabSz="457200">
              <a:lnSpc>
                <a:spcPct val="130000"/>
              </a:lnSpc>
              <a:buSzPct val="100000"/>
              <a:buAutoNum type="arabicPeriod"/>
            </a:pPr>
            <a:r>
              <a:t>patient treatment waiting for the transplantation </a:t>
            </a:r>
          </a:p>
          <a:p>
            <a:pPr marL="431800" indent="-431800" defTabSz="457200">
              <a:lnSpc>
                <a:spcPct val="130000"/>
              </a:lnSpc>
              <a:buSzPct val="100000"/>
              <a:buAutoNum type="arabicPeriod"/>
            </a:pPr>
            <a:r>
              <a:t>compatibility tests</a:t>
            </a:r>
          </a:p>
          <a:p>
            <a:pPr marL="431800" indent="-431800" defTabSz="457200">
              <a:lnSpc>
                <a:spcPct val="130000"/>
              </a:lnSpc>
              <a:buSzPct val="100000"/>
              <a:buAutoNum type="arabicPeriod"/>
            </a:pPr>
            <a:r>
              <a:t>organ explant</a:t>
            </a:r>
          </a:p>
          <a:p>
            <a:pPr marL="431800" indent="-431800" defTabSz="457200">
              <a:lnSpc>
                <a:spcPct val="130000"/>
              </a:lnSpc>
              <a:buSzPct val="100000"/>
              <a:buAutoNum type="arabicPeriod"/>
            </a:pPr>
            <a:r>
              <a:t>organ transportation</a:t>
            </a:r>
          </a:p>
          <a:p>
            <a:pPr marL="431800" indent="-431800" defTabSz="457200">
              <a:lnSpc>
                <a:spcPct val="130000"/>
              </a:lnSpc>
              <a:buSzPct val="100000"/>
              <a:buAutoNum type="arabicPeriod"/>
            </a:pPr>
            <a:r>
              <a:t>organ transplantation</a:t>
            </a:r>
          </a:p>
          <a:p>
            <a:pPr marL="431800" indent="-431800" defTabSz="457200">
              <a:lnSpc>
                <a:spcPct val="130000"/>
              </a:lnSpc>
              <a:buSzPct val="100000"/>
              <a:buAutoNum type="arabicPeriod"/>
            </a:pPr>
            <a:r>
              <a:t>evaluation of the function</a:t>
            </a:r>
          </a:p>
          <a:p>
            <a:pPr marL="431800" indent="-431800" defTabSz="457200">
              <a:lnSpc>
                <a:spcPct val="130000"/>
              </a:lnSpc>
              <a:buSzPct val="100000"/>
              <a:buAutoNum type="arabicPeriod"/>
            </a:pPr>
            <a:r>
              <a:t>evaluation of the reject</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Fetal immune response"/>
          <p:cNvSpPr txBox="1"/>
          <p:nvPr/>
        </p:nvSpPr>
        <p:spPr>
          <a:xfrm>
            <a:off x="288925" y="352425"/>
            <a:ext cx="8474075"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b="1"/>
            </a:lvl1pPr>
          </a:lstStyle>
          <a:p>
            <a:r>
              <a:t>Fetal immune response</a:t>
            </a:r>
          </a:p>
        </p:txBody>
      </p:sp>
      <p:sp>
        <p:nvSpPr>
          <p:cNvPr id="242" name="No immune response to the fetus.…"/>
          <p:cNvSpPr txBox="1"/>
          <p:nvPr/>
        </p:nvSpPr>
        <p:spPr>
          <a:xfrm>
            <a:off x="381000" y="1266825"/>
            <a:ext cx="8626475" cy="3423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457200">
              <a:defRPr sz="2500" u="sng"/>
            </a:pPr>
            <a:r>
              <a:t>No immune response to the fetus.</a:t>
            </a:r>
          </a:p>
          <a:p>
            <a:pPr defTabSz="457200">
              <a:defRPr sz="2500"/>
            </a:pPr>
            <a:endParaRPr/>
          </a:p>
          <a:p>
            <a:pPr defTabSz="457200">
              <a:defRPr sz="2500"/>
            </a:pPr>
            <a:endParaRPr/>
          </a:p>
          <a:p>
            <a:pPr defTabSz="457200">
              <a:buSzPct val="100000"/>
              <a:buChar char="-"/>
              <a:defRPr sz="2500"/>
            </a:pPr>
            <a:r>
              <a:t> absence of classic MHC</a:t>
            </a:r>
          </a:p>
          <a:p>
            <a:pPr defTabSz="457200">
              <a:buSzPct val="100000"/>
              <a:buChar char="-"/>
              <a:defRPr sz="2500"/>
            </a:pPr>
            <a:endParaRPr/>
          </a:p>
          <a:p>
            <a:pPr defTabSz="457200">
              <a:buSzPct val="100000"/>
              <a:buChar char="-"/>
              <a:defRPr sz="2500"/>
            </a:pPr>
            <a:r>
              <a:t> privileged microenvironment from an immunological point of vie, like CNS, eye, testis ( high concentration of immunosuppressive cytokines - like TGF-</a:t>
            </a:r>
            <a:r>
              <a:rPr>
                <a:latin typeface="Symbol"/>
                <a:ea typeface="Symbol"/>
                <a:cs typeface="Symbol"/>
                <a:sym typeface="Symbol"/>
              </a:rPr>
              <a:t>b </a:t>
            </a:r>
            <a:r>
              <a:t>- and resident Treg lymphocytes)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S9781416031239-016-f008" descr="S9781416031239-016-f008"/>
          <p:cNvPicPr>
            <a:picLocks noChangeAspect="1"/>
          </p:cNvPicPr>
          <p:nvPr/>
        </p:nvPicPr>
        <p:blipFill>
          <a:blip r:embed="rId2">
            <a:extLst/>
          </a:blip>
          <a:stretch>
            <a:fillRect/>
          </a:stretch>
        </p:blipFill>
        <p:spPr>
          <a:xfrm>
            <a:off x="1122362" y="93662"/>
            <a:ext cx="6897688" cy="6669088"/>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Metodi di immunosopressione usati in clinica"/>
          <p:cNvSpPr txBox="1"/>
          <p:nvPr/>
        </p:nvSpPr>
        <p:spPr>
          <a:xfrm>
            <a:off x="288925" y="76200"/>
            <a:ext cx="8474075"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3200"/>
            </a:lvl1pPr>
          </a:lstStyle>
          <a:p>
            <a:r>
              <a:t>Metodi di immunosopressione usati in clinica</a:t>
            </a:r>
          </a:p>
        </p:txBody>
      </p:sp>
      <p:graphicFrame>
        <p:nvGraphicFramePr>
          <p:cNvPr id="248" name="Tabella"/>
          <p:cNvGraphicFramePr/>
          <p:nvPr/>
        </p:nvGraphicFramePr>
        <p:xfrm>
          <a:off x="304800" y="1028700"/>
          <a:ext cx="8610600" cy="5689600"/>
        </p:xfrm>
        <a:graphic>
          <a:graphicData uri="http://schemas.openxmlformats.org/drawingml/2006/table">
            <a:tbl>
              <a:tblPr>
                <a:tableStyleId>{4C3C2611-4C71-4FC5-86AE-919BDF0F9419}</a:tableStyleId>
              </a:tblPr>
              <a:tblGrid>
                <a:gridCol w="2895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406400">
                <a:tc>
                  <a:txBody>
                    <a:bodyPr/>
                    <a:lstStyle/>
                    <a:p>
                      <a:pPr algn="ctr">
                        <a:spcBef>
                          <a:spcPts val="300"/>
                        </a:spcBef>
                        <a:defRPr sz="1800"/>
                      </a:pPr>
                      <a:r>
                        <a:rPr sz="1600" b="1"/>
                        <a:t>Farmaco</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solidFill>
                      <a:schemeClr val="accent1"/>
                    </a:solidFill>
                  </a:tcPr>
                </a:tc>
                <a:tc>
                  <a:txBody>
                    <a:bodyPr/>
                    <a:lstStyle/>
                    <a:p>
                      <a:pPr algn="ctr">
                        <a:spcBef>
                          <a:spcPts val="300"/>
                        </a:spcBef>
                        <a:defRPr sz="1600" b="1"/>
                      </a:pPr>
                      <a:r>
                        <a:t>Meccanismo d’azione</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solidFill>
                      <a:schemeClr val="accent1"/>
                    </a:solidFill>
                  </a:tcPr>
                </a:tc>
                <a:extLst>
                  <a:ext uri="{0D108BD9-81ED-4DB2-BD59-A6C34878D82A}">
                    <a16:rowId xmlns:a16="http://schemas.microsoft.com/office/drawing/2014/main" val="10000"/>
                  </a:ext>
                </a:extLst>
              </a:tr>
              <a:tr h="579437">
                <a:tc>
                  <a:txBody>
                    <a:bodyPr/>
                    <a:lstStyle/>
                    <a:p>
                      <a:pPr algn="l">
                        <a:spcBef>
                          <a:spcPts val="300"/>
                        </a:spcBef>
                        <a:defRPr sz="1800"/>
                      </a:pPr>
                      <a:r>
                        <a:rPr sz="1600"/>
                        <a:t>Ciclosporina e FK-506</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ED9F0A"/>
                    </a:solidFill>
                  </a:tcPr>
                </a:tc>
                <a:tc>
                  <a:txBody>
                    <a:bodyPr/>
                    <a:lstStyle/>
                    <a:p>
                      <a:pPr algn="l">
                        <a:spcBef>
                          <a:spcPts val="300"/>
                        </a:spcBef>
                        <a:defRPr sz="1800"/>
                      </a:pPr>
                      <a:r>
                        <a:rPr sz="1600"/>
                        <a:t>Blocca la produzione di citochine da parte dei linfociti T inibendo il fattore NF-AT</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ED9F0A"/>
                    </a:solidFill>
                  </a:tcPr>
                </a:tc>
                <a:extLst>
                  <a:ext uri="{0D108BD9-81ED-4DB2-BD59-A6C34878D82A}">
                    <a16:rowId xmlns:a16="http://schemas.microsoft.com/office/drawing/2014/main" val="10001"/>
                  </a:ext>
                </a:extLst>
              </a:tr>
              <a:tr h="406400">
                <a:tc>
                  <a:txBody>
                    <a:bodyPr/>
                    <a:lstStyle/>
                    <a:p>
                      <a:pPr algn="l">
                        <a:spcBef>
                          <a:spcPts val="300"/>
                        </a:spcBef>
                        <a:defRPr sz="1800"/>
                      </a:pPr>
                      <a:r>
                        <a:rPr sz="1600"/>
                        <a:t>Azatioprina</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ED9F0A"/>
                    </a:solidFill>
                  </a:tcPr>
                </a:tc>
                <a:tc>
                  <a:txBody>
                    <a:bodyPr/>
                    <a:lstStyle/>
                    <a:p>
                      <a:pPr algn="l">
                        <a:spcBef>
                          <a:spcPts val="300"/>
                        </a:spcBef>
                        <a:defRPr sz="1800"/>
                      </a:pPr>
                      <a:r>
                        <a:rPr sz="1600"/>
                        <a:t>Blocca la proliferazione dei precursori dei linfociti</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ED9F0A"/>
                    </a:solidFill>
                  </a:tcPr>
                </a:tc>
                <a:extLst>
                  <a:ext uri="{0D108BD9-81ED-4DB2-BD59-A6C34878D82A}">
                    <a16:rowId xmlns:a16="http://schemas.microsoft.com/office/drawing/2014/main" val="10002"/>
                  </a:ext>
                </a:extLst>
              </a:tr>
              <a:tr h="579437">
                <a:tc>
                  <a:txBody>
                    <a:bodyPr/>
                    <a:lstStyle/>
                    <a:p>
                      <a:pPr algn="l">
                        <a:spcBef>
                          <a:spcPts val="300"/>
                        </a:spcBef>
                        <a:defRPr sz="1800"/>
                      </a:pPr>
                      <a:r>
                        <a:rPr sz="1600"/>
                        <a:t>Mofetil-micofenolato</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ED9F0A"/>
                    </a:solidFill>
                  </a:tcPr>
                </a:tc>
                <a:tc>
                  <a:txBody>
                    <a:bodyPr/>
                    <a:lstStyle/>
                    <a:p>
                      <a:pPr algn="l">
                        <a:spcBef>
                          <a:spcPts val="300"/>
                        </a:spcBef>
                        <a:defRPr sz="1800"/>
                      </a:pPr>
                      <a:r>
                        <a:rPr sz="1600"/>
                        <a:t>Blocca la proliferazione dei linfociti inibendo la sintesi di guanina</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ED9F0A"/>
                    </a:solidFill>
                  </a:tcPr>
                </a:tc>
                <a:extLst>
                  <a:ext uri="{0D108BD9-81ED-4DB2-BD59-A6C34878D82A}">
                    <a16:rowId xmlns:a16="http://schemas.microsoft.com/office/drawing/2014/main" val="10003"/>
                  </a:ext>
                </a:extLst>
              </a:tr>
              <a:tr h="577850">
                <a:tc>
                  <a:txBody>
                    <a:bodyPr/>
                    <a:lstStyle/>
                    <a:p>
                      <a:pPr algn="l">
                        <a:spcBef>
                          <a:spcPts val="300"/>
                        </a:spcBef>
                        <a:defRPr sz="1800"/>
                      </a:pPr>
                      <a:r>
                        <a:rPr sz="1600"/>
                        <a:t>Rapamicina</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ED9F0A"/>
                    </a:solidFill>
                  </a:tcPr>
                </a:tc>
                <a:tc>
                  <a:txBody>
                    <a:bodyPr/>
                    <a:lstStyle/>
                    <a:p>
                      <a:pPr algn="l">
                        <a:spcBef>
                          <a:spcPts val="300"/>
                        </a:spcBef>
                        <a:defRPr sz="1600"/>
                      </a:pPr>
                      <a:r>
                        <a:t>Blocca la proloferazione linfocitaria inibendo la trasduzione del segnale dell’IL2</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ED9F0A"/>
                    </a:solidFill>
                  </a:tcPr>
                </a:tc>
                <a:extLst>
                  <a:ext uri="{0D108BD9-81ED-4DB2-BD59-A6C34878D82A}">
                    <a16:rowId xmlns:a16="http://schemas.microsoft.com/office/drawing/2014/main" val="10004"/>
                  </a:ext>
                </a:extLst>
              </a:tr>
              <a:tr h="579437">
                <a:tc>
                  <a:txBody>
                    <a:bodyPr/>
                    <a:lstStyle/>
                    <a:p>
                      <a:pPr algn="l">
                        <a:spcBef>
                          <a:spcPts val="300"/>
                        </a:spcBef>
                        <a:defRPr sz="1800"/>
                      </a:pPr>
                      <a:r>
                        <a:rPr sz="1600"/>
                        <a:t>Corticosteroidi</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ED9F0A"/>
                    </a:solidFill>
                  </a:tcPr>
                </a:tc>
                <a:tc>
                  <a:txBody>
                    <a:bodyPr/>
                    <a:lstStyle/>
                    <a:p>
                      <a:pPr algn="l">
                        <a:spcBef>
                          <a:spcPts val="300"/>
                        </a:spcBef>
                        <a:defRPr sz="1600"/>
                      </a:pPr>
                      <a:r>
                        <a:t>Riducono l’infiammazione inibendo la secrezione di citochine da parte dei macrofagi</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ED9F0A"/>
                    </a:solidFill>
                  </a:tcPr>
                </a:tc>
                <a:extLst>
                  <a:ext uri="{0D108BD9-81ED-4DB2-BD59-A6C34878D82A}">
                    <a16:rowId xmlns:a16="http://schemas.microsoft.com/office/drawing/2014/main" val="10005"/>
                  </a:ext>
                </a:extLst>
              </a:tr>
              <a:tr h="579437">
                <a:tc>
                  <a:txBody>
                    <a:bodyPr/>
                    <a:lstStyle/>
                    <a:p>
                      <a:pPr algn="l">
                        <a:spcBef>
                          <a:spcPts val="300"/>
                        </a:spcBef>
                        <a:defRPr sz="1800"/>
                      </a:pPr>
                      <a:r>
                        <a:rPr sz="1600"/>
                        <a:t>Ab anti-CD3</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ED9F0A"/>
                    </a:solidFill>
                  </a:tcPr>
                </a:tc>
                <a:tc>
                  <a:txBody>
                    <a:bodyPr/>
                    <a:lstStyle/>
                    <a:p>
                      <a:pPr algn="l">
                        <a:spcBef>
                          <a:spcPts val="300"/>
                        </a:spcBef>
                        <a:defRPr sz="1800"/>
                      </a:pPr>
                      <a:r>
                        <a:rPr sz="1600"/>
                        <a:t>Elimina i linfociti T promuovendo fagocitosi e attivazione del complemento</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ED9F0A"/>
                    </a:solidFill>
                  </a:tcPr>
                </a:tc>
                <a:extLst>
                  <a:ext uri="{0D108BD9-81ED-4DB2-BD59-A6C34878D82A}">
                    <a16:rowId xmlns:a16="http://schemas.microsoft.com/office/drawing/2014/main" val="10006"/>
                  </a:ext>
                </a:extLst>
              </a:tr>
              <a:tr h="579437">
                <a:tc>
                  <a:txBody>
                    <a:bodyPr/>
                    <a:lstStyle/>
                    <a:p>
                      <a:pPr algn="l">
                        <a:spcBef>
                          <a:spcPts val="300"/>
                        </a:spcBef>
                        <a:defRPr sz="1600"/>
                      </a:pPr>
                      <a:r>
                        <a:t>Ab anti-recettore dell’IL2</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ED9F0A"/>
                    </a:solidFill>
                  </a:tcPr>
                </a:tc>
                <a:tc>
                  <a:txBody>
                    <a:bodyPr/>
                    <a:lstStyle/>
                    <a:p>
                      <a:pPr algn="l">
                        <a:spcBef>
                          <a:spcPts val="300"/>
                        </a:spcBef>
                        <a:defRPr sz="1800"/>
                      </a:pPr>
                      <a:r>
                        <a:rPr sz="1600"/>
                        <a:t>Inibisce la proliferazione dei linfociti T bloccando il legame di IL2</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ED9F0A"/>
                    </a:solidFill>
                  </a:tcPr>
                </a:tc>
                <a:extLst>
                  <a:ext uri="{0D108BD9-81ED-4DB2-BD59-A6C34878D82A}">
                    <a16:rowId xmlns:a16="http://schemas.microsoft.com/office/drawing/2014/main" val="10007"/>
                  </a:ext>
                </a:extLst>
              </a:tr>
              <a:tr h="579437">
                <a:tc>
                  <a:txBody>
                    <a:bodyPr/>
                    <a:lstStyle/>
                    <a:p>
                      <a:pPr algn="l">
                        <a:spcBef>
                          <a:spcPts val="300"/>
                        </a:spcBef>
                        <a:defRPr sz="1800"/>
                      </a:pPr>
                      <a:r>
                        <a:rPr sz="1600"/>
                        <a:t>CTLA-4-Ig</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ED9F0A"/>
                    </a:solidFill>
                  </a:tcPr>
                </a:tc>
                <a:tc>
                  <a:txBody>
                    <a:bodyPr/>
                    <a:lstStyle/>
                    <a:p>
                      <a:pPr algn="l">
                        <a:spcBef>
                          <a:spcPts val="300"/>
                        </a:spcBef>
                        <a:defRPr sz="1600"/>
                      </a:pPr>
                      <a:r>
                        <a:t>Inibisce l’attivazione die linfociti T il legame della molecola costimolatrice B7 (APC) al CD28 (linfociti T)</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ED9F0A"/>
                    </a:solidFill>
                  </a:tcPr>
                </a:tc>
                <a:extLst>
                  <a:ext uri="{0D108BD9-81ED-4DB2-BD59-A6C34878D82A}">
                    <a16:rowId xmlns:a16="http://schemas.microsoft.com/office/drawing/2014/main" val="10008"/>
                  </a:ext>
                </a:extLst>
              </a:tr>
              <a:tr h="822325">
                <a:tc>
                  <a:txBody>
                    <a:bodyPr/>
                    <a:lstStyle/>
                    <a:p>
                      <a:pPr algn="l">
                        <a:spcBef>
                          <a:spcPts val="300"/>
                        </a:spcBef>
                        <a:defRPr sz="1800"/>
                      </a:pPr>
                      <a:r>
                        <a:rPr sz="1600"/>
                        <a:t>Ab anti-CD40 ligando</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solidFill>
                      <a:srgbClr val="ED9F0A"/>
                    </a:solidFill>
                  </a:tcPr>
                </a:tc>
                <a:tc>
                  <a:txBody>
                    <a:bodyPr/>
                    <a:lstStyle/>
                    <a:p>
                      <a:pPr algn="l">
                        <a:spcBef>
                          <a:spcPts val="300"/>
                        </a:spcBef>
                        <a:defRPr sz="1600"/>
                      </a:pPr>
                      <a:r>
                        <a:t>Inibisce l’attivazione dei macrofagi e dell’endotelio bloccando l’interazione il legame CD40L (linfociti T) al CD40 (macrofagi)</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solidFill>
                      <a:srgbClr val="ED9F0A"/>
                    </a:solidFill>
                  </a:tcPr>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cellular-and-molecular-immunology-abbas-383-638.jpg" descr="cellular-and-molecular-immunology-abbas-383-638.jpg"/>
          <p:cNvPicPr>
            <a:picLocks noChangeAspect="1"/>
          </p:cNvPicPr>
          <p:nvPr/>
        </p:nvPicPr>
        <p:blipFill>
          <a:blip r:embed="rId2">
            <a:extLst/>
          </a:blip>
          <a:stretch>
            <a:fillRect/>
          </a:stretch>
        </p:blipFill>
        <p:spPr>
          <a:xfrm>
            <a:off x="592137" y="320675"/>
            <a:ext cx="7940676" cy="5195888"/>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Infezioni potenzialmente trasmissibili dall’organo trapiantato"/>
          <p:cNvSpPr txBox="1">
            <a:spLocks noGrp="1"/>
          </p:cNvSpPr>
          <p:nvPr>
            <p:ph type="title" idx="4294967295"/>
          </p:nvPr>
        </p:nvSpPr>
        <p:spPr>
          <a:xfrm>
            <a:off x="685800" y="609599"/>
            <a:ext cx="7772400" cy="1143002"/>
          </a:xfrm>
          <a:prstGeom prst="rect">
            <a:avLst/>
          </a:prstGeom>
        </p:spPr>
        <p:txBody>
          <a:bodyPr>
            <a:normAutofit fontScale="90000"/>
          </a:bodyPr>
          <a:lstStyle/>
          <a:p>
            <a:pPr>
              <a:defRPr sz="3600" b="1">
                <a:latin typeface="Times New Roman"/>
                <a:ea typeface="Times New Roman"/>
                <a:cs typeface="Times New Roman"/>
                <a:sym typeface="Times New Roman"/>
              </a:defRPr>
            </a:pPr>
            <a:r>
              <a:t>Infezioni potenzialmente trasmissibili dall’organo trapiantato</a:t>
            </a:r>
          </a:p>
        </p:txBody>
      </p:sp>
      <p:sp>
        <p:nvSpPr>
          <p:cNvPr id="253" name="CMV (sangue, polmoni, cuore, cute, fegato, cervello)…"/>
          <p:cNvSpPr txBox="1">
            <a:spLocks noGrp="1"/>
          </p:cNvSpPr>
          <p:nvPr>
            <p:ph type="body" sz="half" idx="4294967295"/>
          </p:nvPr>
        </p:nvSpPr>
        <p:spPr>
          <a:xfrm>
            <a:off x="685800" y="1981200"/>
            <a:ext cx="3810000" cy="4114800"/>
          </a:xfrm>
          <a:prstGeom prst="rect">
            <a:avLst/>
          </a:prstGeom>
        </p:spPr>
        <p:txBody>
          <a:bodyPr>
            <a:normAutofit/>
          </a:bodyPr>
          <a:lstStyle/>
          <a:p>
            <a:pPr>
              <a:spcBef>
                <a:spcPts val="600"/>
              </a:spcBef>
              <a:buChar char="•"/>
              <a:defRPr sz="2800">
                <a:latin typeface="Times New Roman"/>
                <a:ea typeface="Times New Roman"/>
                <a:cs typeface="Times New Roman"/>
                <a:sym typeface="Times New Roman"/>
              </a:defRPr>
            </a:pPr>
            <a:r>
              <a:t>CMV (sangue, polmoni, cuore, cute, fegato, cervello)</a:t>
            </a:r>
          </a:p>
          <a:p>
            <a:pPr>
              <a:spcBef>
                <a:spcPts val="600"/>
              </a:spcBef>
              <a:buChar char="•"/>
              <a:defRPr sz="2800">
                <a:latin typeface="Times New Roman"/>
                <a:ea typeface="Times New Roman"/>
                <a:cs typeface="Times New Roman"/>
                <a:sym typeface="Times New Roman"/>
              </a:defRPr>
            </a:pPr>
            <a:r>
              <a:t>EBV (idem)</a:t>
            </a:r>
          </a:p>
          <a:p>
            <a:pPr>
              <a:spcBef>
                <a:spcPts val="600"/>
              </a:spcBef>
              <a:buChar char="•"/>
              <a:defRPr sz="2800">
                <a:latin typeface="Times New Roman"/>
                <a:ea typeface="Times New Roman"/>
                <a:cs typeface="Times New Roman"/>
                <a:sym typeface="Times New Roman"/>
              </a:defRPr>
            </a:pPr>
            <a:r>
              <a:t>HHV8 (Kaposi)</a:t>
            </a:r>
          </a:p>
          <a:p>
            <a:pPr>
              <a:spcBef>
                <a:spcPts val="600"/>
              </a:spcBef>
              <a:buChar char="•"/>
              <a:defRPr sz="2800">
                <a:latin typeface="Times New Roman"/>
                <a:ea typeface="Times New Roman"/>
                <a:cs typeface="Times New Roman"/>
                <a:sym typeface="Times New Roman"/>
              </a:defRPr>
            </a:pPr>
            <a:r>
              <a:t>HBV / HCV (fegato)</a:t>
            </a:r>
          </a:p>
        </p:txBody>
      </p:sp>
      <p:sp>
        <p:nvSpPr>
          <p:cNvPr id="254" name="Candida (sangue, polmone, fegato, cute)…"/>
          <p:cNvSpPr txBox="1"/>
          <p:nvPr/>
        </p:nvSpPr>
        <p:spPr>
          <a:xfrm>
            <a:off x="4648200" y="1981200"/>
            <a:ext cx="3810000" cy="411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342900" indent="-342900">
              <a:spcBef>
                <a:spcPts val="600"/>
              </a:spcBef>
              <a:buSzPct val="100000"/>
              <a:buChar char="•"/>
              <a:defRPr sz="2800">
                <a:latin typeface="Times New Roman"/>
                <a:ea typeface="Times New Roman"/>
                <a:cs typeface="Times New Roman"/>
                <a:sym typeface="Times New Roman"/>
              </a:defRPr>
            </a:pPr>
            <a:r>
              <a:t>Candida (sangue, polmone, fegato, cute)</a:t>
            </a:r>
          </a:p>
          <a:p>
            <a:pPr marL="342900" indent="-342900">
              <a:spcBef>
                <a:spcPts val="600"/>
              </a:spcBef>
              <a:buSzPct val="100000"/>
              <a:buChar char="•"/>
              <a:defRPr sz="2800">
                <a:latin typeface="Times New Roman"/>
                <a:ea typeface="Times New Roman"/>
                <a:cs typeface="Times New Roman"/>
                <a:sym typeface="Times New Roman"/>
              </a:defRPr>
            </a:pPr>
            <a:r>
              <a:t>Toxoplasma (polmone, cuore, cervello)</a:t>
            </a:r>
          </a:p>
          <a:p>
            <a:pPr marL="342900" indent="-342900">
              <a:spcBef>
                <a:spcPts val="600"/>
              </a:spcBef>
              <a:buSzPct val="100000"/>
              <a:buChar char="•"/>
              <a:defRPr sz="2800">
                <a:latin typeface="Times New Roman"/>
                <a:ea typeface="Times New Roman"/>
                <a:cs typeface="Times New Roman"/>
                <a:sym typeface="Times New Roman"/>
              </a:defRPr>
            </a:pPr>
            <a:r>
              <a:t>Strongiloides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9781416031239-016-f002" descr="S9781416031239-016-f002"/>
          <p:cNvPicPr>
            <a:picLocks noChangeAspect="1"/>
          </p:cNvPicPr>
          <p:nvPr/>
        </p:nvPicPr>
        <p:blipFill>
          <a:blip r:embed="rId2">
            <a:extLst/>
          </a:blip>
          <a:stretch>
            <a:fillRect/>
          </a:stretch>
        </p:blipFill>
        <p:spPr>
          <a:xfrm>
            <a:off x="760412" y="784225"/>
            <a:ext cx="7621588" cy="5287963"/>
          </a:xfrm>
          <a:prstGeom prst="rect">
            <a:avLst/>
          </a:prstGeom>
          <a:ln w="12700">
            <a:miter lim="400000"/>
          </a:ln>
        </p:spPr>
      </p:pic>
      <p:sp>
        <p:nvSpPr>
          <p:cNvPr id="69" name="Rettangolo"/>
          <p:cNvSpPr/>
          <p:nvPr/>
        </p:nvSpPr>
        <p:spPr>
          <a:xfrm>
            <a:off x="6372225" y="692150"/>
            <a:ext cx="2447925" cy="5113338"/>
          </a:xfrm>
          <a:prstGeom prst="rect">
            <a:avLst/>
          </a:prstGeom>
          <a:solidFill>
            <a:srgbClr val="FFFFFF"/>
          </a:solidFill>
          <a:ln w="12700">
            <a:miter lim="400000"/>
          </a:ln>
        </p:spPr>
        <p:txBody>
          <a:bodyPr lIns="45719" rIns="45719"/>
          <a:lstStyle/>
          <a:p>
            <a:pPr defTabSz="457200">
              <a:defRPr sz="2200"/>
            </a:pPr>
            <a:endParaRPr/>
          </a:p>
        </p:txBody>
      </p:sp>
      <p:sp>
        <p:nvSpPr>
          <p:cNvPr id="70" name="Rettangolo"/>
          <p:cNvSpPr/>
          <p:nvPr/>
        </p:nvSpPr>
        <p:spPr>
          <a:xfrm>
            <a:off x="4572000" y="3789362"/>
            <a:ext cx="2447925" cy="2016126"/>
          </a:xfrm>
          <a:prstGeom prst="rect">
            <a:avLst/>
          </a:prstGeom>
          <a:solidFill>
            <a:srgbClr val="FFFFFF"/>
          </a:solidFill>
          <a:ln w="12700">
            <a:miter lim="400000"/>
          </a:ln>
        </p:spPr>
        <p:txBody>
          <a:bodyPr lIns="45719" rIns="45719"/>
          <a:lstStyle/>
          <a:p>
            <a:pPr defTabSz="457200">
              <a:defRPr sz="2200"/>
            </a:pPr>
            <a:endParaRPr/>
          </a:p>
        </p:txBody>
      </p:sp>
      <p:sp>
        <p:nvSpPr>
          <p:cNvPr id="71" name="10 days"/>
          <p:cNvSpPr txBox="1"/>
          <p:nvPr/>
        </p:nvSpPr>
        <p:spPr>
          <a:xfrm>
            <a:off x="675873" y="5255165"/>
            <a:ext cx="94297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lvl1pPr>
          </a:lstStyle>
          <a:p>
            <a:r>
              <a:t>10 days</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ischio di tumori nel trapiantato (rene)"/>
          <p:cNvSpPr txBox="1">
            <a:spLocks noGrp="1"/>
          </p:cNvSpPr>
          <p:nvPr>
            <p:ph type="title" idx="4294967295"/>
          </p:nvPr>
        </p:nvSpPr>
        <p:spPr>
          <a:xfrm>
            <a:off x="685800" y="609599"/>
            <a:ext cx="7772400" cy="1143002"/>
          </a:xfrm>
          <a:prstGeom prst="rect">
            <a:avLst/>
          </a:prstGeom>
        </p:spPr>
        <p:txBody>
          <a:bodyPr>
            <a:normAutofit fontScale="90000"/>
          </a:bodyPr>
          <a:lstStyle>
            <a:lvl1pPr>
              <a:defRPr sz="3600" b="1">
                <a:latin typeface="Times New Roman"/>
                <a:ea typeface="Times New Roman"/>
                <a:cs typeface="Times New Roman"/>
                <a:sym typeface="Times New Roman"/>
              </a:defRPr>
            </a:lvl1pPr>
          </a:lstStyle>
          <a:p>
            <a:r>
              <a:t>Rischio di tumori nel trapiantato (rene)</a:t>
            </a:r>
          </a:p>
        </p:txBody>
      </p:sp>
      <p:sp>
        <p:nvSpPr>
          <p:cNvPr id="257" name="L’incidenza è del 5-6 % (100 volte quella della popolazione generale)…"/>
          <p:cNvSpPr txBox="1">
            <a:spLocks noGrp="1"/>
          </p:cNvSpPr>
          <p:nvPr>
            <p:ph type="body" idx="4294967295"/>
          </p:nvPr>
        </p:nvSpPr>
        <p:spPr>
          <a:xfrm>
            <a:off x="685800" y="1981200"/>
            <a:ext cx="7772400" cy="4114800"/>
          </a:xfrm>
          <a:prstGeom prst="rect">
            <a:avLst/>
          </a:prstGeom>
        </p:spPr>
        <p:txBody>
          <a:bodyPr>
            <a:normAutofit/>
          </a:bodyPr>
          <a:lstStyle/>
          <a:p>
            <a:pPr>
              <a:spcBef>
                <a:spcPts val="600"/>
              </a:spcBef>
              <a:buChar char="•"/>
              <a:defRPr sz="2800">
                <a:latin typeface="Times New Roman"/>
                <a:ea typeface="Times New Roman"/>
                <a:cs typeface="Times New Roman"/>
                <a:sym typeface="Times New Roman"/>
              </a:defRPr>
            </a:pPr>
            <a:r>
              <a:t>L’incidenza è del 5-6 % (100 volte quella della popolazione generale)</a:t>
            </a:r>
          </a:p>
          <a:p>
            <a:pPr>
              <a:buChar char="•"/>
              <a:defRPr sz="2800">
                <a:latin typeface="Times New Roman"/>
                <a:ea typeface="Times New Roman"/>
                <a:cs typeface="Times New Roman"/>
                <a:sym typeface="Times New Roman"/>
              </a:defRPr>
            </a:pPr>
            <a:endParaRPr/>
          </a:p>
          <a:p>
            <a:pPr>
              <a:spcBef>
                <a:spcPts val="600"/>
              </a:spcBef>
              <a:buChar char="•"/>
              <a:defRPr sz="2800">
                <a:latin typeface="Times New Roman"/>
                <a:ea typeface="Times New Roman"/>
                <a:cs typeface="Times New Roman"/>
                <a:sym typeface="Times New Roman"/>
              </a:defRPr>
            </a:pPr>
            <a:r>
              <a:t>Sedi:</a:t>
            </a:r>
          </a:p>
          <a:p>
            <a:pPr marL="742950" lvl="1" indent="-285750">
              <a:spcBef>
                <a:spcPts val="0"/>
              </a:spcBef>
              <a:defRPr sz="2400">
                <a:latin typeface="Times New Roman"/>
                <a:ea typeface="Times New Roman"/>
                <a:cs typeface="Times New Roman"/>
                <a:sym typeface="Times New Roman"/>
              </a:defRPr>
            </a:pPr>
            <a:r>
              <a:t>cute</a:t>
            </a:r>
          </a:p>
          <a:p>
            <a:pPr marL="742950" lvl="1" indent="-285750">
              <a:spcBef>
                <a:spcPts val="0"/>
              </a:spcBef>
              <a:defRPr sz="2400">
                <a:latin typeface="Times New Roman"/>
                <a:ea typeface="Times New Roman"/>
                <a:cs typeface="Times New Roman"/>
                <a:sym typeface="Times New Roman"/>
              </a:defRPr>
            </a:pPr>
            <a:r>
              <a:t>labbra</a:t>
            </a:r>
          </a:p>
          <a:p>
            <a:pPr marL="742950" lvl="1" indent="-285750">
              <a:spcBef>
                <a:spcPts val="0"/>
              </a:spcBef>
              <a:defRPr sz="2400">
                <a:latin typeface="Times New Roman"/>
                <a:ea typeface="Times New Roman"/>
                <a:cs typeface="Times New Roman"/>
                <a:sym typeface="Times New Roman"/>
              </a:defRPr>
            </a:pPr>
            <a:r>
              <a:t>collo dell’utero</a:t>
            </a:r>
          </a:p>
          <a:p>
            <a:pPr marL="742950" lvl="1" indent="-285750">
              <a:spcBef>
                <a:spcPts val="0"/>
              </a:spcBef>
              <a:defRPr sz="2400">
                <a:latin typeface="Times New Roman"/>
                <a:ea typeface="Times New Roman"/>
                <a:cs typeface="Times New Roman"/>
                <a:sym typeface="Times New Roman"/>
              </a:defRPr>
            </a:pPr>
            <a:r>
              <a:t>linfomi NH</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Infezioni precoci (&lt; 1 mese) dopo trapianto di rene"/>
          <p:cNvSpPr txBox="1">
            <a:spLocks noGrp="1"/>
          </p:cNvSpPr>
          <p:nvPr>
            <p:ph type="title" idx="4294967295"/>
          </p:nvPr>
        </p:nvSpPr>
        <p:spPr>
          <a:xfrm>
            <a:off x="685800" y="609599"/>
            <a:ext cx="7772400" cy="1143002"/>
          </a:xfrm>
          <a:prstGeom prst="rect">
            <a:avLst/>
          </a:prstGeom>
        </p:spPr>
        <p:txBody>
          <a:bodyPr>
            <a:normAutofit fontScale="90000"/>
          </a:bodyPr>
          <a:lstStyle>
            <a:lvl1pPr>
              <a:defRPr sz="3600" b="1">
                <a:latin typeface="Times New Roman"/>
                <a:ea typeface="Times New Roman"/>
                <a:cs typeface="Times New Roman"/>
                <a:sym typeface="Times New Roman"/>
              </a:defRPr>
            </a:lvl1pPr>
          </a:lstStyle>
          <a:p>
            <a:r>
              <a:t>Infezioni precoci (&lt; 1 mese) dopo trapianto di rene</a:t>
            </a:r>
          </a:p>
        </p:txBody>
      </p:sp>
      <p:sp>
        <p:nvSpPr>
          <p:cNvPr id="260" name="Vie urinarie:…"/>
          <p:cNvSpPr txBox="1">
            <a:spLocks noGrp="1"/>
          </p:cNvSpPr>
          <p:nvPr>
            <p:ph type="body" idx="4294967295"/>
          </p:nvPr>
        </p:nvSpPr>
        <p:spPr>
          <a:xfrm>
            <a:off x="685800" y="1981200"/>
            <a:ext cx="7772400" cy="4114800"/>
          </a:xfrm>
          <a:prstGeom prst="rect">
            <a:avLst/>
          </a:prstGeom>
        </p:spPr>
        <p:txBody>
          <a:bodyPr>
            <a:normAutofit/>
          </a:bodyPr>
          <a:lstStyle/>
          <a:p>
            <a:pPr>
              <a:spcBef>
                <a:spcPts val="600"/>
              </a:spcBef>
              <a:buChar char="•"/>
              <a:defRPr sz="2800">
                <a:latin typeface="Times New Roman"/>
                <a:ea typeface="Times New Roman"/>
                <a:cs typeface="Times New Roman"/>
                <a:sym typeface="Times New Roman"/>
              </a:defRPr>
            </a:pPr>
            <a:r>
              <a:t>Vie urinarie:</a:t>
            </a:r>
          </a:p>
          <a:p>
            <a:pPr marL="742950" lvl="1" indent="-285750">
              <a:spcBef>
                <a:spcPts val="0"/>
              </a:spcBef>
              <a:defRPr sz="2400">
                <a:latin typeface="Times New Roman"/>
                <a:ea typeface="Times New Roman"/>
                <a:cs typeface="Times New Roman"/>
                <a:sym typeface="Times New Roman"/>
              </a:defRPr>
            </a:pPr>
            <a:r>
              <a:t>batteri : E.coli, Klebsiella, Pseudomonas, Enterococco spesso con batteriemia</a:t>
            </a:r>
          </a:p>
          <a:p>
            <a:pPr marL="742950" lvl="1" indent="-285750">
              <a:spcBef>
                <a:spcPts val="0"/>
              </a:spcBef>
              <a:defRPr sz="2400">
                <a:latin typeface="Times New Roman"/>
                <a:ea typeface="Times New Roman"/>
                <a:cs typeface="Times New Roman"/>
                <a:sym typeface="Times New Roman"/>
              </a:defRPr>
            </a:pPr>
            <a:r>
              <a:t>Candida</a:t>
            </a:r>
          </a:p>
          <a:p>
            <a:pPr>
              <a:buChar char="•"/>
              <a:defRPr sz="2800">
                <a:latin typeface="Times New Roman"/>
                <a:ea typeface="Times New Roman"/>
                <a:cs typeface="Times New Roman"/>
                <a:sym typeface="Times New Roman"/>
              </a:defRPr>
            </a:pPr>
            <a:endParaRPr/>
          </a:p>
          <a:p>
            <a:pPr>
              <a:spcBef>
                <a:spcPts val="600"/>
              </a:spcBef>
              <a:buChar char="•"/>
              <a:defRPr sz="2800">
                <a:latin typeface="Times New Roman"/>
                <a:ea typeface="Times New Roman"/>
                <a:cs typeface="Times New Roman"/>
                <a:sym typeface="Times New Roman"/>
              </a:defRPr>
            </a:pPr>
            <a:r>
              <a:t>Polmone:</a:t>
            </a:r>
          </a:p>
          <a:p>
            <a:pPr marL="742950" lvl="1" indent="-285750">
              <a:spcBef>
                <a:spcPts val="0"/>
              </a:spcBef>
              <a:defRPr sz="2400">
                <a:latin typeface="Times New Roman"/>
                <a:ea typeface="Times New Roman"/>
                <a:cs typeface="Times New Roman"/>
                <a:sym typeface="Times New Roman"/>
              </a:defRPr>
            </a:pPr>
            <a:r>
              <a:t>batteri (Legionella)</a:t>
            </a:r>
          </a:p>
          <a:p>
            <a:pPr>
              <a:spcBef>
                <a:spcPts val="600"/>
              </a:spcBef>
              <a:buSzTx/>
              <a:buNone/>
              <a:defRPr sz="2800">
                <a:latin typeface="Times New Roman"/>
                <a:ea typeface="Times New Roman"/>
                <a:cs typeface="Times New Roman"/>
                <a:sym typeface="Times New Roman"/>
              </a:defRPr>
            </a:pPr>
            <a:r>
              <a:t>		</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rofilaxis –  before transplantation"/>
          <p:cNvSpPr txBox="1">
            <a:spLocks noGrp="1"/>
          </p:cNvSpPr>
          <p:nvPr>
            <p:ph type="title" idx="4294967295"/>
          </p:nvPr>
        </p:nvSpPr>
        <p:spPr>
          <a:xfrm>
            <a:off x="685800" y="609599"/>
            <a:ext cx="7772400" cy="1143002"/>
          </a:xfrm>
          <a:prstGeom prst="rect">
            <a:avLst/>
          </a:prstGeom>
        </p:spPr>
        <p:txBody>
          <a:bodyPr>
            <a:normAutofit fontScale="90000"/>
          </a:bodyPr>
          <a:lstStyle/>
          <a:p>
            <a:pPr defTabSz="832104">
              <a:defRPr sz="3640" b="1">
                <a:latin typeface="Times New Roman"/>
                <a:ea typeface="Times New Roman"/>
                <a:cs typeface="Times New Roman"/>
                <a:sym typeface="Times New Roman"/>
              </a:defRPr>
            </a:pPr>
            <a:r>
              <a:t>Profilaxis – </a:t>
            </a:r>
            <a:br/>
            <a:r>
              <a:t>before transplantation</a:t>
            </a:r>
          </a:p>
        </p:txBody>
      </p:sp>
      <p:sp>
        <p:nvSpPr>
          <p:cNvPr id="263" name="Metilprednisolone (250 mg il giorno prima ; a scalare fino a 10-15 mg/die; 1 g in pulse dose x 3 gg nell’acuto)…"/>
          <p:cNvSpPr txBox="1">
            <a:spLocks noGrp="1"/>
          </p:cNvSpPr>
          <p:nvPr>
            <p:ph type="body" idx="4294967295"/>
          </p:nvPr>
        </p:nvSpPr>
        <p:spPr>
          <a:xfrm>
            <a:off x="685800" y="1981200"/>
            <a:ext cx="7772400" cy="4114800"/>
          </a:xfrm>
          <a:prstGeom prst="rect">
            <a:avLst/>
          </a:prstGeom>
        </p:spPr>
        <p:txBody>
          <a:bodyPr>
            <a:normAutofit/>
          </a:bodyPr>
          <a:lstStyle/>
          <a:p>
            <a:pPr>
              <a:spcBef>
                <a:spcPts val="600"/>
              </a:spcBef>
              <a:buChar char="•"/>
              <a:defRPr sz="2800">
                <a:latin typeface="Times New Roman"/>
                <a:ea typeface="Times New Roman"/>
                <a:cs typeface="Times New Roman"/>
                <a:sym typeface="Times New Roman"/>
              </a:defRPr>
            </a:pPr>
            <a:r>
              <a:t>Metilprednisolone (250 mg il giorno prima ; a scalare fino a 10-15 mg/die; 1 g in pulse dose x 3 gg nell’acuto)</a:t>
            </a:r>
          </a:p>
          <a:p>
            <a:pPr>
              <a:spcBef>
                <a:spcPts val="600"/>
              </a:spcBef>
              <a:buChar char="•"/>
              <a:defRPr sz="2800">
                <a:latin typeface="Times New Roman"/>
                <a:ea typeface="Times New Roman"/>
                <a:cs typeface="Times New Roman"/>
                <a:sym typeface="Times New Roman"/>
              </a:defRPr>
            </a:pPr>
            <a:r>
              <a:t>Micofenolato mofetil (azatioprina )</a:t>
            </a:r>
          </a:p>
          <a:p>
            <a:pPr>
              <a:spcBef>
                <a:spcPts val="600"/>
              </a:spcBef>
              <a:buChar char="•"/>
              <a:defRPr sz="2800">
                <a:latin typeface="Times New Roman"/>
                <a:ea typeface="Times New Roman"/>
                <a:cs typeface="Times New Roman"/>
                <a:sym typeface="Times New Roman"/>
              </a:defRPr>
            </a:pPr>
            <a:r>
              <a:t>Ciclosporina-A</a:t>
            </a:r>
          </a:p>
          <a:p>
            <a:pPr>
              <a:spcBef>
                <a:spcPts val="600"/>
              </a:spcBef>
              <a:buChar char="•"/>
              <a:defRPr sz="2800">
                <a:latin typeface="Times New Roman"/>
                <a:ea typeface="Times New Roman"/>
                <a:cs typeface="Times New Roman"/>
                <a:sym typeface="Times New Roman"/>
              </a:defRPr>
            </a:pPr>
            <a:r>
              <a:t>Tacrolimus </a:t>
            </a:r>
          </a:p>
          <a:p>
            <a:pPr>
              <a:spcBef>
                <a:spcPts val="600"/>
              </a:spcBef>
              <a:buChar char="•"/>
              <a:defRPr sz="2800">
                <a:latin typeface="Times New Roman"/>
                <a:ea typeface="Times New Roman"/>
                <a:cs typeface="Times New Roman"/>
                <a:sym typeface="Times New Roman"/>
              </a:defRPr>
            </a:pPr>
            <a:r>
              <a:t>Siero anti-linfocitario (anti-CD3) nell’acuto</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S9781416031239-016-f002" descr="S9781416031239-016-f002"/>
          <p:cNvPicPr>
            <a:picLocks noChangeAspect="1"/>
          </p:cNvPicPr>
          <p:nvPr/>
        </p:nvPicPr>
        <p:blipFill>
          <a:blip r:embed="rId2">
            <a:extLst/>
          </a:blip>
          <a:stretch>
            <a:fillRect/>
          </a:stretch>
        </p:blipFill>
        <p:spPr>
          <a:xfrm>
            <a:off x="760412" y="784225"/>
            <a:ext cx="7621588" cy="5287963"/>
          </a:xfrm>
          <a:prstGeom prst="rect">
            <a:avLst/>
          </a:prstGeom>
          <a:ln w="12700">
            <a:miter lim="400000"/>
          </a:ln>
        </p:spPr>
      </p:pic>
      <p:sp>
        <p:nvSpPr>
          <p:cNvPr id="74" name="Rettangolo"/>
          <p:cNvSpPr/>
          <p:nvPr/>
        </p:nvSpPr>
        <p:spPr>
          <a:xfrm>
            <a:off x="6372225" y="549275"/>
            <a:ext cx="2447925" cy="5256213"/>
          </a:xfrm>
          <a:prstGeom prst="rect">
            <a:avLst/>
          </a:prstGeom>
          <a:solidFill>
            <a:srgbClr val="FFFFFF"/>
          </a:solidFill>
          <a:ln w="12700">
            <a:miter lim="400000"/>
          </a:ln>
        </p:spPr>
        <p:txBody>
          <a:bodyPr lIns="45719" rIns="45719"/>
          <a:lstStyle/>
          <a:p>
            <a:pPr defTabSz="457200">
              <a:defRPr sz="2200"/>
            </a:pPr>
            <a:endParaRPr/>
          </a:p>
        </p:txBody>
      </p:sp>
      <p:sp>
        <p:nvSpPr>
          <p:cNvPr id="75" name="10 days"/>
          <p:cNvSpPr txBox="1"/>
          <p:nvPr/>
        </p:nvSpPr>
        <p:spPr>
          <a:xfrm>
            <a:off x="675873" y="5255165"/>
            <a:ext cx="94297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lvl1pPr>
          </a:lstStyle>
          <a:p>
            <a:r>
              <a:t>10 days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S9781416031239-016-f002" descr="S9781416031239-016-f002"/>
          <p:cNvPicPr>
            <a:picLocks noChangeAspect="1"/>
          </p:cNvPicPr>
          <p:nvPr/>
        </p:nvPicPr>
        <p:blipFill>
          <a:blip r:embed="rId2">
            <a:extLst/>
          </a:blip>
          <a:stretch>
            <a:fillRect/>
          </a:stretch>
        </p:blipFill>
        <p:spPr>
          <a:xfrm>
            <a:off x="760412" y="784225"/>
            <a:ext cx="7621588" cy="5287963"/>
          </a:xfrm>
          <a:prstGeom prst="rect">
            <a:avLst/>
          </a:prstGeom>
          <a:ln w="12700">
            <a:miter lim="400000"/>
          </a:ln>
        </p:spPr>
      </p:pic>
      <p:sp>
        <p:nvSpPr>
          <p:cNvPr id="78" name="Rettangolo"/>
          <p:cNvSpPr/>
          <p:nvPr/>
        </p:nvSpPr>
        <p:spPr>
          <a:xfrm>
            <a:off x="6372225" y="3789362"/>
            <a:ext cx="2447925" cy="2016126"/>
          </a:xfrm>
          <a:prstGeom prst="rect">
            <a:avLst/>
          </a:prstGeom>
          <a:solidFill>
            <a:srgbClr val="FFFFFF"/>
          </a:solidFill>
          <a:ln w="12700">
            <a:miter lim="400000"/>
          </a:ln>
        </p:spPr>
        <p:txBody>
          <a:bodyPr lIns="45719" rIns="45719"/>
          <a:lstStyle/>
          <a:p>
            <a:pPr defTabSz="457200">
              <a:defRPr sz="2200"/>
            </a:pPr>
            <a:endParaRPr/>
          </a:p>
        </p:txBody>
      </p:sp>
      <p:sp>
        <p:nvSpPr>
          <p:cNvPr id="79" name="10 days"/>
          <p:cNvSpPr txBox="1"/>
          <p:nvPr/>
        </p:nvSpPr>
        <p:spPr>
          <a:xfrm>
            <a:off x="675873" y="5255165"/>
            <a:ext cx="94297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lvl1pPr>
          </a:lstStyle>
          <a:p>
            <a:r>
              <a:t>10 days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S9781416031239-016-f002" descr="S9781416031239-016-f002"/>
          <p:cNvPicPr>
            <a:picLocks noChangeAspect="1"/>
          </p:cNvPicPr>
          <p:nvPr/>
        </p:nvPicPr>
        <p:blipFill>
          <a:blip r:embed="rId2">
            <a:extLst/>
          </a:blip>
          <a:stretch>
            <a:fillRect/>
          </a:stretch>
        </p:blipFill>
        <p:spPr>
          <a:xfrm>
            <a:off x="760412" y="784225"/>
            <a:ext cx="7621588" cy="5287963"/>
          </a:xfrm>
          <a:prstGeom prst="rect">
            <a:avLst/>
          </a:prstGeom>
          <a:ln w="12700">
            <a:miter lim="400000"/>
          </a:ln>
        </p:spPr>
      </p:pic>
      <p:sp>
        <p:nvSpPr>
          <p:cNvPr id="82" name="10 days"/>
          <p:cNvSpPr txBox="1"/>
          <p:nvPr/>
        </p:nvSpPr>
        <p:spPr>
          <a:xfrm>
            <a:off x="675873" y="5255165"/>
            <a:ext cx="942973"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lvl1pPr>
          </a:lstStyle>
          <a:p>
            <a:r>
              <a:t>10 days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Presentazione vuota">
      <a:majorFont>
        <a:latin typeface="Arial"/>
        <a:ea typeface="Arial"/>
        <a:cs typeface="Arial"/>
      </a:majorFont>
      <a:minorFont>
        <a:latin typeface="Helvetica"/>
        <a:ea typeface="Helvetica"/>
        <a:cs typeface="Helvetica"/>
      </a:minorFont>
    </a:fontScheme>
    <a:fmtScheme name="Presentazione vuo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esentazione vuota">
  <a:themeElements>
    <a:clrScheme name="Presentazione vuo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Presentazione vuota">
      <a:majorFont>
        <a:latin typeface="Arial"/>
        <a:ea typeface="Arial"/>
        <a:cs typeface="Arial"/>
      </a:majorFont>
      <a:minorFont>
        <a:latin typeface="Helvetica"/>
        <a:ea typeface="Helvetica"/>
        <a:cs typeface="Helvetica"/>
      </a:minorFont>
    </a:fontScheme>
    <a:fmtScheme name="Presentazione vuo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Presentazione su schermo (4:3)</PresentationFormat>
  <Paragraphs>253</Paragraphs>
  <Slides>62</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62</vt:i4>
      </vt:variant>
    </vt:vector>
  </HeadingPairs>
  <TitlesOfParts>
    <vt:vector size="67" baseType="lpstr">
      <vt:lpstr>Arial</vt:lpstr>
      <vt:lpstr>Calibri</vt:lpstr>
      <vt:lpstr>Symbol</vt:lpstr>
      <vt:lpstr>Times New Roman</vt:lpstr>
      <vt:lpstr>Presentazione vuota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ABO Antigen Biosynthetic Pathway</vt:lpstr>
      <vt:lpstr>Presentazione standard di PowerPoint</vt:lpstr>
      <vt:lpstr>Presentazione standard di PowerPoint</vt:lpstr>
      <vt:lpstr>Presentazione standard di PowerPoint</vt:lpstr>
      <vt:lpstr>Presentazione standard di PowerPoint</vt:lpstr>
      <vt:lpstr>Presentazione standard di PowerPoint</vt:lpstr>
      <vt:lpstr>Polymorphism and polygeny</vt:lpstr>
      <vt:lpstr>Class I polymorphism</vt:lpstr>
      <vt:lpstr>Class II polymorphism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Classification of grafts</vt:lpstr>
      <vt:lpstr>IMMUNE RESPONSES TO TRANSPLANTED TISSUES</vt:lpstr>
      <vt:lpstr>Figure 12-11</vt:lpstr>
      <vt:lpstr>Presentazione standard di PowerPoint</vt:lpstr>
      <vt:lpstr>Presentazione standard di PowerPoint</vt:lpstr>
      <vt:lpstr>Presentazione standard di PowerPoint</vt:lpstr>
      <vt:lpstr>Presentazione standard di PowerPoint</vt:lpstr>
      <vt:lpstr>Hyperacute rejection</vt:lpstr>
      <vt:lpstr>The ABO blood group barrier in organ transplantation</vt:lpstr>
      <vt:lpstr>Hyperacute rejection:  immunological mechanism</vt:lpstr>
      <vt:lpstr>Presentazione standard di PowerPoint</vt:lpstr>
      <vt:lpstr>Acute rejection:  immunological mechanism</vt:lpstr>
      <vt:lpstr>Mechanisms of cellular damages in acute rejection   A- Cytokines produced by Macrophages and PMN   B- Specific T-cells produce TNF-a and perforine-granzyme   C- Bound antibodies induce CDC and ADCC</vt:lpstr>
      <vt:lpstr>Chronic rejection:  immunological mechanism</vt:lpstr>
      <vt:lpstr>Chronic rejection in kidney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Infezioni potenzialmente trasmissibili dall’organo trapiantato</vt:lpstr>
      <vt:lpstr>Rischio di tumori nel trapiantato (rene)</vt:lpstr>
      <vt:lpstr>Infezioni precoci (&lt; 1 mese) dopo trapianto di rene</vt:lpstr>
      <vt:lpstr>Profilaxis –  before transplantation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 </cp:lastModifiedBy>
  <cp:revision>1</cp:revision>
  <dcterms:modified xsi:type="dcterms:W3CDTF">2020-12-16T10:16:18Z</dcterms:modified>
</cp:coreProperties>
</file>