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8" name="Shape 1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2" name="Shape 15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Attempt to treat SCID by transfer of the normal gene for IL-2 rganna</a:t>
            </a:r>
          </a:p>
          <a:p>
            <a:pPr/>
            <a:r>
              <a:t>Some patients had integration sites for the viral vector, and this led to leukemia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0" name="Shape 18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S. aureus, S. marcescens, aspergillis infections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Testo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12" name="Corpo livello uno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3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93" name="Corpo livello un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94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olo Testo"/>
          <p:cNvSpPr txBox="1"/>
          <p:nvPr>
            <p:ph type="title"/>
          </p:nvPr>
        </p:nvSpPr>
        <p:spPr>
          <a:xfrm>
            <a:off x="6629400" y="274638"/>
            <a:ext cx="2057400" cy="5851527"/>
          </a:xfrm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102" name="Corpo livello uno…"/>
          <p:cNvSpPr txBox="1"/>
          <p:nvPr>
            <p:ph type="body" idx="1"/>
          </p:nvPr>
        </p:nvSpPr>
        <p:spPr>
          <a:xfrm>
            <a:off x="457200" y="274638"/>
            <a:ext cx="6019800" cy="5851527"/>
          </a:xfrm>
          <a:prstGeom prst="rect">
            <a:avLst/>
          </a:prstGeom>
        </p:spPr>
        <p:txBody>
          <a:bodyPr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03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itolo Testo"/>
          <p:cNvSpPr txBox="1"/>
          <p:nvPr>
            <p:ph type="title"/>
          </p:nvPr>
        </p:nvSpPr>
        <p:spPr>
          <a:xfrm>
            <a:off x="457200" y="277813"/>
            <a:ext cx="8229600" cy="1139826"/>
          </a:xfrm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111" name="Numero diapositiva"/>
          <p:cNvSpPr txBox="1"/>
          <p:nvPr>
            <p:ph type="sldNum" sz="quarter" idx="2"/>
          </p:nvPr>
        </p:nvSpPr>
        <p:spPr>
          <a:xfrm>
            <a:off x="8428178" y="6348730"/>
            <a:ext cx="258623" cy="26923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21" name="Corpo livello un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2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olo Testo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Titolo Testo</a:t>
            </a:r>
          </a:p>
        </p:txBody>
      </p:sp>
      <p:sp>
        <p:nvSpPr>
          <p:cNvPr id="30" name="Corpo livello uno…"/>
          <p:cNvSpPr txBox="1"/>
          <p:nvPr>
            <p:ph type="body" sz="quarter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1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39" name="Corpo livello uno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0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48" name="Corpo livello uno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9" name="Segnaposto testo 4"/>
          <p:cNvSpPr/>
          <p:nvPr>
            <p:ph type="body" sz="quarter" idx="21"/>
          </p:nvPr>
        </p:nvSpPr>
        <p:spPr>
          <a:xfrm>
            <a:off x="4645025" y="1535111"/>
            <a:ext cx="4041775" cy="639765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58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olo Testo"/>
          <p:cNvSpPr txBox="1"/>
          <p:nvPr>
            <p:ph type="title"/>
          </p:nvPr>
        </p:nvSpPr>
        <p:spPr>
          <a:xfrm>
            <a:off x="457200" y="273050"/>
            <a:ext cx="3008315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Titolo Testo</a:t>
            </a:r>
          </a:p>
        </p:txBody>
      </p:sp>
      <p:sp>
        <p:nvSpPr>
          <p:cNvPr id="73" name="Corpo livello uno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4" name="Segnaposto testo 3"/>
          <p:cNvSpPr/>
          <p:nvPr>
            <p:ph type="body" sz="half" idx="21"/>
          </p:nvPr>
        </p:nvSpPr>
        <p:spPr>
          <a:xfrm>
            <a:off x="457198" y="1435100"/>
            <a:ext cx="3008316" cy="469106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olo Testo"/>
          <p:cNvSpPr txBox="1"/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Titolo Testo</a:t>
            </a:r>
          </a:p>
        </p:txBody>
      </p:sp>
      <p:sp>
        <p:nvSpPr>
          <p:cNvPr id="83" name="Segnaposto immagine 2"/>
          <p:cNvSpPr/>
          <p:nvPr>
            <p:ph type="pic" sz="half" idx="21"/>
          </p:nvPr>
        </p:nvSpPr>
        <p:spPr>
          <a:xfrm>
            <a:off x="1792288" y="612775"/>
            <a:ext cx="54864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Corpo livello uno…"/>
          <p:cNvSpPr txBox="1"/>
          <p:nvPr>
            <p:ph type="body" sz="quarter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85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Testo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Titolo Testo</a:t>
            </a:r>
          </a:p>
        </p:txBody>
      </p:sp>
      <p:sp>
        <p:nvSpPr>
          <p:cNvPr id="3" name="Corpo livello uno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Numero diapositiva"/>
          <p:cNvSpPr txBox="1"/>
          <p:nvPr>
            <p:ph type="sldNum" sz="quarter" idx="2"/>
          </p:nvPr>
        </p:nvSpPr>
        <p:spPr>
          <a:xfrm>
            <a:off x="8428178" y="6404293"/>
            <a:ext cx="258623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eg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translate.googleusercontent.com/translate_c?hl=it&amp;langpair=en%7Cit&amp;rurl=translate.google.it&amp;u=http://en.wikipedia.org/wiki/Insulin_dependent_diabetes_mellitus&amp;usg=ALkJrhhNWN0LnVeuCwf-4YHIKErWc-3ekg" TargetMode="External"/><Relationship Id="rId3" Type="http://schemas.openxmlformats.org/officeDocument/2006/relationships/hyperlink" Target="http://translate.googleusercontent.com/translate_c?hl=it&amp;langpair=en%7Cit&amp;rurl=translate.google.it&amp;u=http://en.wikipedia.org/w/index.php?title=Idd3&amp;action=edit&amp;redlink=1&amp;usg=ALkJrhh47rIxeTLuPI6GTxCec8jk7wnjTg" TargetMode="External"/><Relationship Id="rId4" Type="http://schemas.openxmlformats.org/officeDocument/2006/relationships/image" Target="../media/image7.jpeg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jaxmice.jax.org/strain/005557.html" TargetMode="External"/><Relationship Id="rId3" Type="http://schemas.openxmlformats.org/officeDocument/2006/relationships/image" Target="../media/image8.jpeg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asellaDiTesto 3"/>
          <p:cNvSpPr txBox="1"/>
          <p:nvPr/>
        </p:nvSpPr>
        <p:spPr>
          <a:xfrm>
            <a:off x="1183356" y="1746067"/>
            <a:ext cx="6754801" cy="929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b="1" sz="54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Immune-deficiencies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00FF"/>
                </a:solidFill>
              </a:defRPr>
            </a:lvl1pPr>
          </a:lstStyle>
          <a:p>
            <a:pPr/>
            <a:r>
              <a:t>Management of SCID patients</a:t>
            </a:r>
          </a:p>
        </p:txBody>
      </p:sp>
      <p:sp>
        <p:nvSpPr>
          <p:cNvPr id="147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Bone marrow/ stem cell transplant</a:t>
            </a:r>
          </a:p>
          <a:p>
            <a:pPr/>
            <a:r>
              <a:t>IV Ig if necessary</a:t>
            </a:r>
          </a:p>
          <a:p>
            <a:pPr/>
            <a:r>
              <a:t>Supportive care</a:t>
            </a:r>
          </a:p>
          <a:p>
            <a:pPr/>
            <a:r>
              <a:t>Avoid live viral vaccines!</a:t>
            </a:r>
          </a:p>
          <a:p>
            <a:pPr/>
            <a:r>
              <a:t>Gene therapy, if possible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0" dur="500"/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4" dur="500"/>
                                        <p:tgtEl>
                                          <p:spTgt spid="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8" dur="500"/>
                                        <p:tgtEl>
                                          <p:spTgt spid="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3" dur="500"/>
                                        <p:tgtEl>
                                          <p:spTgt spid="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8" dur="500"/>
                                        <p:tgtEl>
                                          <p:spTgt spid="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Rectangle 2"/>
          <p:cNvSpPr txBox="1"/>
          <p:nvPr>
            <p:ph type="title"/>
          </p:nvPr>
        </p:nvSpPr>
        <p:spPr>
          <a:xfrm>
            <a:off x="457200" y="87047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00FF"/>
                </a:solidFill>
              </a:defRPr>
            </a:lvl1pPr>
          </a:lstStyle>
          <a:p>
            <a:pPr/>
            <a:r>
              <a:t>Future research directions….</a:t>
            </a:r>
          </a:p>
        </p:txBody>
      </p:sp>
      <p:pic>
        <p:nvPicPr>
          <p:cNvPr id="150" name="Picture 4" descr="Picture 4"/>
          <p:cNvPicPr>
            <a:picLocks noChangeAspect="1"/>
          </p:cNvPicPr>
          <p:nvPr/>
        </p:nvPicPr>
        <p:blipFill>
          <a:blip r:embed="rId3">
            <a:extLst/>
          </a:blip>
          <a:srcRect l="12878" t="0" r="34848" b="26471"/>
          <a:stretch>
            <a:fillRect/>
          </a:stretch>
        </p:blipFill>
        <p:spPr>
          <a:xfrm>
            <a:off x="1277481" y="1041465"/>
            <a:ext cx="6359553" cy="562533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ectangle 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defTabSz="429768">
              <a:defRPr b="1" sz="3300">
                <a:solidFill>
                  <a:srgbClr val="0000FF"/>
                </a:solidFill>
              </a:defRPr>
            </a:pPr>
            <a:r>
              <a:t>Other immunodeficiencies of T cells </a:t>
            </a:r>
          </a:p>
          <a:p>
            <a:pPr defTabSz="429768">
              <a:defRPr b="1" sz="3300">
                <a:solidFill>
                  <a:srgbClr val="0000FF"/>
                </a:solidFill>
              </a:defRPr>
            </a:pPr>
            <a:r>
              <a:t>and cell -mediated immunity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Patients are susceptible to viral, fungal, and protozoal infections</a:t>
            </a:r>
          </a:p>
          <a:p>
            <a:pPr>
              <a:defRPr u="sng"/>
            </a:pPr>
            <a:r>
              <a:t>Often exhibit selective defects in Ab production</a:t>
            </a:r>
          </a:p>
          <a:p>
            <a:pPr/>
            <a:r>
              <a:t>Can be difficult to distinguish from SCID patients</a:t>
            </a:r>
          </a:p>
        </p:txBody>
      </p:sp>
      <p:sp>
        <p:nvSpPr>
          <p:cNvPr id="157" name="Rectangle 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defTabSz="429768">
              <a:defRPr b="1" sz="3300">
                <a:solidFill>
                  <a:srgbClr val="0000FF"/>
                </a:solidFill>
              </a:defRPr>
            </a:pPr>
            <a:r>
              <a:t>Other immunodeficiencies of T cells </a:t>
            </a:r>
          </a:p>
          <a:p>
            <a:pPr defTabSz="429768">
              <a:defRPr b="1" sz="3300">
                <a:solidFill>
                  <a:srgbClr val="0000FF"/>
                </a:solidFill>
              </a:defRPr>
            </a:pPr>
            <a:r>
              <a:t>and cell -mediated immunity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Rectangle 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 defTabSz="429768">
              <a:defRPr b="1" sz="3300">
                <a:solidFill>
                  <a:srgbClr val="0000FF"/>
                </a:solidFill>
              </a:defRPr>
            </a:lvl1pPr>
          </a:lstStyle>
          <a:p>
            <a:pPr/>
            <a:r>
              <a:t>T cell deficiencies with normal peripheral T cell numbers</a:t>
            </a:r>
          </a:p>
        </p:txBody>
      </p:sp>
      <p:sp>
        <p:nvSpPr>
          <p:cNvPr id="160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36041" indent="-336041" defTabSz="448055">
              <a:lnSpc>
                <a:spcPct val="90000"/>
              </a:lnSpc>
              <a:defRPr sz="3100"/>
            </a:pPr>
            <a:r>
              <a:t>Functional, rather than numerical defect in T cell population</a:t>
            </a:r>
          </a:p>
          <a:p>
            <a:pPr marL="336041" indent="-336041" defTabSz="448055">
              <a:lnSpc>
                <a:spcPct val="90000"/>
              </a:lnSpc>
              <a:defRPr sz="3100"/>
            </a:pPr>
            <a:r>
              <a:t>Susceptible to opportunistic infections, high incidence of autoimmune disease</a:t>
            </a:r>
          </a:p>
          <a:p>
            <a:pPr marL="336041" indent="-336041" defTabSz="448055">
              <a:lnSpc>
                <a:spcPct val="90000"/>
              </a:lnSpc>
              <a:defRPr sz="3100"/>
            </a:pPr>
            <a:r>
              <a:t>Autosomal recessive</a:t>
            </a:r>
          </a:p>
          <a:p>
            <a:pPr lvl="1" marL="728091" indent="-280034" defTabSz="448055">
              <a:lnSpc>
                <a:spcPct val="90000"/>
              </a:lnSpc>
              <a:spcBef>
                <a:spcPts val="600"/>
              </a:spcBef>
              <a:defRPr sz="2700"/>
            </a:pPr>
            <a:r>
              <a:t>Deficient expression in:</a:t>
            </a:r>
          </a:p>
          <a:p>
            <a:pPr lvl="2" marL="1120139" indent="-224027" defTabSz="448055">
              <a:lnSpc>
                <a:spcPct val="90000"/>
              </a:lnSpc>
              <a:spcBef>
                <a:spcPts val="500"/>
              </a:spcBef>
              <a:defRPr sz="2300"/>
            </a:pPr>
            <a:r>
              <a:t> ZAP-70 tyrosine kinase (phenotype includes CD8 deficiency and SCID-like symptoms</a:t>
            </a:r>
          </a:p>
          <a:p>
            <a:pPr lvl="2" marL="1120139" indent="-224027" defTabSz="448055">
              <a:lnSpc>
                <a:spcPct val="90000"/>
              </a:lnSpc>
              <a:spcBef>
                <a:spcPts val="500"/>
              </a:spcBef>
              <a:defRPr sz="2300"/>
            </a:pPr>
            <a:r>
              <a:t>CD3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e</a:t>
            </a:r>
          </a:p>
          <a:p>
            <a:pPr lvl="2" marL="1120139" indent="-224027" defTabSz="448055">
              <a:lnSpc>
                <a:spcPct val="90000"/>
              </a:lnSpc>
              <a:spcBef>
                <a:spcPts val="500"/>
              </a:spcBef>
              <a:defRPr sz="2300"/>
            </a:pPr>
            <a:r>
              <a:t>CD3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Rectangle 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defTabSz="352042">
              <a:defRPr b="1" sz="3300">
                <a:solidFill>
                  <a:srgbClr val="0000FF"/>
                </a:solidFill>
              </a:defRPr>
            </a:pPr>
            <a:r>
              <a:t>Autoimmune LymphoProliferative Syndrome</a:t>
            </a:r>
          </a:p>
          <a:p>
            <a:pPr defTabSz="352042">
              <a:defRPr b="1" sz="3300">
                <a:solidFill>
                  <a:srgbClr val="0000FF"/>
                </a:solidFill>
              </a:defRPr>
            </a:pPr>
            <a:r>
              <a:t>(ALPS)</a:t>
            </a:r>
          </a:p>
        </p:txBody>
      </p:sp>
      <p:sp>
        <p:nvSpPr>
          <p:cNvPr id="163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Systemic autoimmune disease, susceptible only to chronic viral infections</a:t>
            </a:r>
          </a:p>
          <a:p>
            <a:pPr/>
            <a:r>
              <a:t>Increased CD4-/CD8- T cells, can develop B cell lymphomas</a:t>
            </a:r>
          </a:p>
          <a:p>
            <a:pPr/>
            <a:r>
              <a:t>Most patients have a mutation in gene encoding for </a:t>
            </a:r>
            <a:r>
              <a:rPr i="1"/>
              <a:t>Fas </a:t>
            </a:r>
            <a:r>
              <a:t>(CD95)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Rectangle 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 sz="3600">
                <a:solidFill>
                  <a:srgbClr val="0000FF"/>
                </a:solidFill>
              </a:defRPr>
            </a:lvl1pPr>
          </a:lstStyle>
          <a:p>
            <a:pPr/>
            <a:r>
              <a:t>B cell or Ig-associated Immunodeficiency</a:t>
            </a:r>
          </a:p>
        </p:txBody>
      </p:sp>
      <p:sp>
        <p:nvSpPr>
          <p:cNvPr id="166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May be associated with defective B cell development (absence of all Ig subclasses) or deficiency in subclass or class of Ig</a:t>
            </a:r>
          </a:p>
          <a:p>
            <a:pPr/>
            <a:r>
              <a:t>Patients suffer from recurrent or chronic infections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Rectangle 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>
              <a:defRPr b="1">
                <a:solidFill>
                  <a:srgbClr val="0000FF"/>
                </a:solidFill>
              </a:defRPr>
            </a:pPr>
            <a:r>
              <a:t>Brunton</a:t>
            </a:r>
            <a:r>
              <a:rPr>
                <a:latin typeface="Arial"/>
                <a:ea typeface="Arial"/>
                <a:cs typeface="Arial"/>
                <a:sym typeface="Arial"/>
              </a:rPr>
              <a:t>’</a:t>
            </a:r>
            <a:r>
              <a:t>s agammaglobulinemia</a:t>
            </a:r>
          </a:p>
        </p:txBody>
      </p:sp>
      <p:sp>
        <p:nvSpPr>
          <p:cNvPr id="169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36041" indent="-336041" defTabSz="448055">
              <a:defRPr sz="3100"/>
            </a:pPr>
            <a:r>
              <a:t>X-linked infantile agmmaglobulinemia</a:t>
            </a:r>
          </a:p>
          <a:p>
            <a:pPr marL="336041" indent="-336041" defTabSz="448055">
              <a:defRPr sz="3100"/>
            </a:pPr>
            <a:r>
              <a:t>1:100,000</a:t>
            </a:r>
          </a:p>
          <a:p>
            <a:pPr marL="336041" indent="-336041" defTabSz="448055">
              <a:defRPr sz="3100"/>
            </a:pPr>
            <a:r>
              <a:t>Noticed in infants at 5-6 months of age</a:t>
            </a:r>
          </a:p>
          <a:p>
            <a:pPr marL="336041" indent="-336041" defTabSz="448055">
              <a:defRPr sz="3100"/>
            </a:pPr>
            <a:r>
              <a:t>Serious and repeated bacterial infections</a:t>
            </a:r>
          </a:p>
          <a:p>
            <a:pPr marL="336041" indent="-336041" defTabSz="448055">
              <a:defRPr sz="3100"/>
            </a:pPr>
            <a:r>
              <a:t>Defect in BTK gene</a:t>
            </a:r>
          </a:p>
          <a:p>
            <a:pPr lvl="1" marL="728091" indent="-280034" defTabSz="448055">
              <a:spcBef>
                <a:spcPts val="600"/>
              </a:spcBef>
              <a:defRPr sz="2700"/>
            </a:pPr>
            <a:r>
              <a:t>Pre-B cells cannot develop into mature B cells</a:t>
            </a:r>
          </a:p>
          <a:p>
            <a:pPr marL="336041" indent="-336041" defTabSz="448055">
              <a:defRPr sz="3100"/>
            </a:pPr>
            <a:r>
              <a:t>Treatment consists of IvIg injections, but chronic lung disease is a problem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Rectangle 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00FF"/>
                </a:solidFill>
              </a:defRPr>
            </a:lvl1pPr>
          </a:lstStyle>
          <a:p>
            <a:pPr/>
            <a:r>
              <a:t>Phagocytic dysfunctions</a:t>
            </a:r>
          </a:p>
        </p:txBody>
      </p:sp>
      <p:sp>
        <p:nvSpPr>
          <p:cNvPr id="172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Affect the innate and acquired response to pathogens</a:t>
            </a:r>
          </a:p>
          <a:p>
            <a:pPr/>
            <a:r>
              <a:t>Dysfunction in: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Action required to phagocytize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Migration and adhesion of phagocytic cells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Rectangle 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defTabSz="352042">
              <a:defRPr b="1" sz="3300">
                <a:solidFill>
                  <a:srgbClr val="0000FF"/>
                </a:solidFill>
              </a:defRPr>
            </a:pPr>
            <a:r>
              <a:t>Leukocyte adhesion deficiency </a:t>
            </a:r>
          </a:p>
          <a:p>
            <a:pPr defTabSz="352042">
              <a:defRPr b="1" sz="3300">
                <a:solidFill>
                  <a:srgbClr val="0000FF"/>
                </a:solidFill>
              </a:defRPr>
            </a:pPr>
            <a:r>
              <a:t>(LAD)</a:t>
            </a:r>
          </a:p>
        </p:txBody>
      </p:sp>
      <p:sp>
        <p:nvSpPr>
          <p:cNvPr id="175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t>Autosomal recessive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t>Group of disorders in which the leukocyte interaction with vascular endothelium is disrupted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400">
                <a:latin typeface="Symbol"/>
                <a:ea typeface="Symbol"/>
                <a:cs typeface="Symbol"/>
                <a:sym typeface="Symbol"/>
              </a:defRPr>
            </a:pPr>
            <a:r>
              <a:t>b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 subunit of integrins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400"/>
            </a:pPr>
            <a:r>
              <a:t>Selectin ligands </a:t>
            </a:r>
            <a:endParaRPr sz="2800"/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t>Consequences: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400"/>
            </a:pPr>
            <a:r>
              <a:t>Recurrent soft tissue bacterial infection</a:t>
            </a:r>
            <a:endParaRPr sz="2800"/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400"/>
            </a:pPr>
            <a:r>
              <a:t>Increased blood WBC counts</a:t>
            </a:r>
            <a:endParaRPr sz="2800"/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400"/>
            </a:pPr>
            <a:r>
              <a:t>No pus formation or effective wound healing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00FF"/>
                </a:solidFill>
              </a:defRPr>
            </a:lvl1pPr>
          </a:lstStyle>
          <a:p>
            <a:pPr/>
            <a:r>
              <a:t>Immune deficiencies</a:t>
            </a:r>
          </a:p>
        </p:txBody>
      </p:sp>
      <p:sp>
        <p:nvSpPr>
          <p:cNvPr id="123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Primary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Hereditary</a:t>
            </a:r>
          </a:p>
          <a:p>
            <a:pPr lvl="2" marL="1143000" indent="-228600">
              <a:spcBef>
                <a:spcPts val="500"/>
              </a:spcBef>
              <a:defRPr sz="2400"/>
            </a:pPr>
            <a:r>
              <a:t>Can be categorized based on clinical presentation</a:t>
            </a:r>
          </a:p>
          <a:p>
            <a:pPr lvl="3" marL="1600200" indent="-228600">
              <a:spcBef>
                <a:spcPts val="400"/>
              </a:spcBef>
              <a:defRPr sz="2000"/>
            </a:pPr>
            <a:r>
              <a:t>Cell mediated (T cell)</a:t>
            </a:r>
          </a:p>
          <a:p>
            <a:pPr lvl="3" marL="1600200" indent="-228600">
              <a:spcBef>
                <a:spcPts val="400"/>
              </a:spcBef>
              <a:defRPr sz="2000"/>
            </a:pPr>
            <a:r>
              <a:t>Antibody mediated (B cell)</a:t>
            </a:r>
          </a:p>
          <a:p>
            <a:pPr lvl="3" marL="1600200" indent="-228600">
              <a:spcBef>
                <a:spcPts val="400"/>
              </a:spcBef>
              <a:defRPr sz="2000"/>
            </a:pPr>
            <a:r>
              <a:t>Non specific (phagocytes, NK cells)</a:t>
            </a:r>
          </a:p>
          <a:p>
            <a:pPr lvl="3" marL="1600200" indent="-228600">
              <a:spcBef>
                <a:spcPts val="400"/>
              </a:spcBef>
              <a:defRPr sz="2000"/>
            </a:pPr>
            <a:r>
              <a:t>Complement activation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Rectangle 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0000FF"/>
                </a:solidFill>
              </a:defRPr>
            </a:lvl1pPr>
          </a:lstStyle>
          <a:p>
            <a:pPr/>
            <a:r>
              <a:t>Chronic Granulomatous Disease</a:t>
            </a:r>
          </a:p>
        </p:txBody>
      </p:sp>
      <p:sp>
        <p:nvSpPr>
          <p:cNvPr id="178" name="Rectangle 3"/>
          <p:cNvSpPr txBox="1"/>
          <p:nvPr>
            <p:ph type="body" idx="1"/>
          </p:nvPr>
        </p:nvSpPr>
        <p:spPr>
          <a:xfrm>
            <a:off x="457200" y="1600200"/>
            <a:ext cx="7581006" cy="452596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2800"/>
            </a:pPr>
            <a:r>
              <a:t>X-linked, autosomal recessive</a:t>
            </a:r>
          </a:p>
          <a:p>
            <a:pPr>
              <a:spcBef>
                <a:spcPts val="600"/>
              </a:spcBef>
              <a:defRPr sz="2800"/>
            </a:pPr>
            <a:r>
              <a:t>Skin, lymph node, lung infections</a:t>
            </a:r>
          </a:p>
          <a:p>
            <a:pPr>
              <a:spcBef>
                <a:spcPts val="600"/>
              </a:spcBef>
              <a:defRPr sz="2800"/>
            </a:pPr>
            <a:r>
              <a:t>High WBC in blood</a:t>
            </a:r>
          </a:p>
          <a:p>
            <a:pPr>
              <a:spcBef>
                <a:spcPts val="600"/>
              </a:spcBef>
              <a:defRPr sz="2800"/>
            </a:pPr>
            <a:r>
              <a:t>Phagocytes unable to complete respiratory burst</a:t>
            </a:r>
          </a:p>
          <a:p>
            <a:pPr>
              <a:spcBef>
                <a:spcPts val="600"/>
              </a:spcBef>
              <a:defRPr sz="2800"/>
            </a:pPr>
            <a:r>
              <a:t>Treatments include antibiotics, antifungals, IFN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Rectangle 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00FF"/>
                </a:solidFill>
              </a:defRPr>
            </a:lvl1pPr>
          </a:lstStyle>
          <a:p>
            <a:pPr/>
            <a:r>
              <a:t>Complement Abnormalities</a:t>
            </a:r>
          </a:p>
        </p:txBody>
      </p:sp>
      <p:sp>
        <p:nvSpPr>
          <p:cNvPr id="183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25754" indent="-325754" defTabSz="434340">
              <a:defRPr sz="3000"/>
            </a:pPr>
            <a:r>
              <a:t>Deficiencies inherited in autosomal fashion, heterozygotes have 50% of given complement protein</a:t>
            </a:r>
          </a:p>
          <a:p>
            <a:pPr marL="325754" indent="-325754" defTabSz="434340">
              <a:defRPr sz="3000"/>
            </a:pPr>
            <a:r>
              <a:t>Complement is required for:</a:t>
            </a:r>
          </a:p>
          <a:p>
            <a:pPr lvl="1" marL="705801" indent="-271462" defTabSz="434340">
              <a:spcBef>
                <a:spcPts val="600"/>
              </a:spcBef>
              <a:defRPr sz="2600"/>
            </a:pPr>
            <a:r>
              <a:t>Opsonization and killing of bacteria</a:t>
            </a:r>
          </a:p>
          <a:p>
            <a:pPr lvl="1" marL="705801" indent="-271462" defTabSz="434340">
              <a:spcBef>
                <a:spcPts val="600"/>
              </a:spcBef>
              <a:defRPr sz="2600"/>
            </a:pPr>
            <a:r>
              <a:t>Chemotaxis</a:t>
            </a:r>
          </a:p>
          <a:p>
            <a:pPr lvl="1" marL="705801" indent="-271462" defTabSz="434340">
              <a:spcBef>
                <a:spcPts val="600"/>
              </a:spcBef>
              <a:defRPr sz="2600"/>
            </a:pPr>
            <a:r>
              <a:t>B cell activation </a:t>
            </a:r>
          </a:p>
          <a:p>
            <a:pPr lvl="1" marL="705801" indent="-271462" defTabSz="434340">
              <a:spcBef>
                <a:spcPts val="600"/>
              </a:spcBef>
              <a:defRPr sz="2600"/>
            </a:pPr>
          </a:p>
          <a:p>
            <a:pPr lvl="1" marL="705801" indent="-271462" defTabSz="434340">
              <a:spcBef>
                <a:spcPts val="600"/>
              </a:spcBef>
              <a:defRPr sz="2600"/>
            </a:pPr>
            <a:r>
              <a:t>Elimination of Ag-Ab complexes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Rectangle 4"/>
          <p:cNvSpPr txBox="1"/>
          <p:nvPr>
            <p:ph type="title"/>
          </p:nvPr>
        </p:nvSpPr>
        <p:spPr>
          <a:xfrm>
            <a:off x="3" y="150811"/>
            <a:ext cx="9144001" cy="685803"/>
          </a:xfrm>
          <a:prstGeom prst="rect">
            <a:avLst/>
          </a:prstGeom>
        </p:spPr>
        <p:txBody>
          <a:bodyPr/>
          <a:lstStyle>
            <a:lvl1pPr defTabSz="219454">
              <a:defRPr b="1" sz="2300">
                <a:solidFill>
                  <a:srgbClr val="0000FF"/>
                </a:solidFill>
              </a:defRPr>
            </a:lvl1pPr>
          </a:lstStyle>
          <a:p>
            <a:pPr/>
            <a:r>
              <a:t>INCIDENCE  OF  COMPLEMENT  DEFICIENCIES  IN  NORMAL  POPULATION</a:t>
            </a:r>
          </a:p>
        </p:txBody>
      </p:sp>
      <p:graphicFrame>
        <p:nvGraphicFramePr>
          <p:cNvPr id="186" name="Tabella 1"/>
          <p:cNvGraphicFramePr/>
          <p:nvPr/>
        </p:nvGraphicFramePr>
        <p:xfrm>
          <a:off x="225081" y="1443767"/>
          <a:ext cx="8665702" cy="2457534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2166425"/>
                <a:gridCol w="2166425"/>
                <a:gridCol w="2166425"/>
                <a:gridCol w="2166425"/>
              </a:tblGrid>
              <a:tr h="370840"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/>
                        <a:t>POPULATION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/>
                        <a:t>SWISS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/>
                        <a:t>BRITISH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/>
                        <a:t>JAPANESE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N° OF SUBJECTS EXAMINATED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40,000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2,000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145,640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N° OF SUBJECTS WITH C DEFICIENCY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14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154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DEFECTIVE COMPONENT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C2, C4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C6 + C7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C5(2), C6(4), C7(6), C8(4), C9 (138)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974173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REFERENCE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Hessing et al, 1964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Lachman et al, 1978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t>Fukumori et al 1989; Inai et al 1989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 Box 2"/>
          <p:cNvSpPr txBox="1"/>
          <p:nvPr/>
        </p:nvSpPr>
        <p:spPr>
          <a:xfrm>
            <a:off x="0" y="620712"/>
            <a:ext cx="9144000" cy="54335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 defTabSz="914400">
              <a:defRPr b="1" sz="3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 INHERITED DEFICIENCIES OF  C COMPONENTS AND REGULATORS ARE RARE IN THE GENERAL POPULATION</a:t>
            </a:r>
          </a:p>
          <a:p>
            <a:pPr algn="ctr" defTabSz="914400">
              <a:defRPr b="1" sz="32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ctr" defTabSz="914400">
              <a:defRPr b="1" sz="32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ctr" defTabSz="914400">
              <a:defRPr b="1" sz="3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 estimated frequency  is 0.03%</a:t>
            </a:r>
          </a:p>
          <a:p>
            <a:pPr algn="ctr" defTabSz="914400">
              <a:defRPr b="1" sz="3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(3 per 10,000)</a:t>
            </a:r>
          </a:p>
          <a:p>
            <a:pPr algn="ctr" defTabSz="914400">
              <a:defRPr b="1" sz="32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ctr" defTabSz="914400">
              <a:buSzPct val="100000"/>
              <a:buChar char="•"/>
              <a:defRPr b="1" sz="32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ctr" defTabSz="914400">
              <a:buSzPct val="100000"/>
              <a:buChar char="•"/>
              <a:defRPr b="1" sz="32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 Box 4"/>
          <p:cNvSpPr txBox="1"/>
          <p:nvPr/>
        </p:nvSpPr>
        <p:spPr>
          <a:xfrm>
            <a:off x="457203" y="620714"/>
            <a:ext cx="8466667" cy="23601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 defTabSz="914400">
              <a:defRPr b="1" sz="32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MBL DEFICIENCY IS COMMON IN THE GENERAL POPULATION</a:t>
            </a:r>
          </a:p>
          <a:p>
            <a:pPr algn="ctr" defTabSz="914400">
              <a:buSzPct val="100000"/>
              <a:buChar char="•"/>
              <a:defRPr b="1"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ctr" defTabSz="914400">
              <a:defRPr b="1"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Estimated frequency is  5-10%</a:t>
            </a:r>
          </a:p>
          <a:p>
            <a:pPr algn="ctr" defTabSz="914400">
              <a:defRPr b="1"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(Asymptomatic)</a:t>
            </a:r>
            <a:r>
              <a:rPr sz="3200"/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 sz="3800">
                <a:solidFill>
                  <a:srgbClr val="0000FF"/>
                </a:solidFill>
              </a:defRPr>
            </a:lvl1pPr>
          </a:lstStyle>
          <a:p>
            <a:pPr/>
            <a:r>
              <a:t>Early complement protein deficiencies</a:t>
            </a:r>
          </a:p>
        </p:txBody>
      </p:sp>
      <p:sp>
        <p:nvSpPr>
          <p:cNvPr id="193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C1, C2, C4 or C3 deficiency</a:t>
            </a:r>
          </a:p>
          <a:p>
            <a:pPr/>
            <a:r>
              <a:t>Pyogenic infections</a:t>
            </a:r>
          </a:p>
          <a:p>
            <a:pPr/>
          </a:p>
          <a:p>
            <a:pPr/>
            <a:r>
              <a:t>Autoimmunity – SLE very common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Rectangle 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0000FF"/>
                </a:solidFill>
              </a:defRPr>
            </a:lvl1pPr>
          </a:lstStyle>
          <a:p>
            <a:pPr/>
            <a:r>
              <a:t>Late complement protein deficiencies</a:t>
            </a:r>
          </a:p>
        </p:txBody>
      </p:sp>
      <p:sp>
        <p:nvSpPr>
          <p:cNvPr id="196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C5 - C9</a:t>
            </a:r>
          </a:p>
          <a:p>
            <a:pPr/>
            <a:r>
              <a:t>Prevents formation of membrane attack complex</a:t>
            </a:r>
          </a:p>
          <a:p>
            <a:pPr/>
          </a:p>
          <a:p>
            <a:pPr/>
            <a:r>
              <a:t>Gram negative bacterial infections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Rectangle 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00FF"/>
                </a:solidFill>
              </a:defRPr>
            </a:lvl1pPr>
          </a:lstStyle>
          <a:p>
            <a:pPr/>
            <a:r>
              <a:t>Immune deficiencies</a:t>
            </a:r>
          </a:p>
        </p:txBody>
      </p:sp>
      <p:sp>
        <p:nvSpPr>
          <p:cNvPr id="199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Primary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Hereditary</a:t>
            </a:r>
          </a:p>
          <a:p>
            <a:pPr lvl="2" marL="1143000" indent="-228600">
              <a:spcBef>
                <a:spcPts val="500"/>
              </a:spcBef>
              <a:defRPr sz="2400"/>
            </a:pPr>
            <a:r>
              <a:t>Can be categorized based on clinical presentation</a:t>
            </a:r>
          </a:p>
          <a:p>
            <a:pPr lvl="3" marL="1600200" indent="-228600">
              <a:spcBef>
                <a:spcPts val="400"/>
              </a:spcBef>
              <a:defRPr sz="2000"/>
            </a:pPr>
            <a:r>
              <a:t>Cell mediated (T cell)</a:t>
            </a:r>
          </a:p>
          <a:p>
            <a:pPr lvl="3" marL="1600200" indent="-228600">
              <a:spcBef>
                <a:spcPts val="400"/>
              </a:spcBef>
              <a:defRPr sz="2000"/>
            </a:pPr>
            <a:r>
              <a:t>Antibody mediated (B cell)</a:t>
            </a:r>
          </a:p>
          <a:p>
            <a:pPr lvl="3" marL="1600200" indent="-228600">
              <a:spcBef>
                <a:spcPts val="400"/>
              </a:spcBef>
              <a:defRPr sz="2000"/>
            </a:pPr>
            <a:r>
              <a:t>Non specific (phagocytes, NK cells)</a:t>
            </a:r>
          </a:p>
          <a:p>
            <a:pPr lvl="3" marL="1600200" indent="-228600">
              <a:spcBef>
                <a:spcPts val="400"/>
              </a:spcBef>
              <a:defRPr sz="2000"/>
            </a:pPr>
            <a:r>
              <a:t>Complement activation</a:t>
            </a:r>
          </a:p>
          <a:p>
            <a:pPr>
              <a:defRPr b="1"/>
            </a:pPr>
            <a:r>
              <a:t>Secondary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Immune deficiency is the result of another disease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500"/>
                                        <p:tgtEl>
                                          <p:spTgt spid="1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99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Rectangle 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00FF"/>
                </a:solidFill>
              </a:defRPr>
            </a:lvl1pPr>
          </a:lstStyle>
          <a:p>
            <a:pPr/>
            <a:r>
              <a:t>Acquired Immunodeficiencies</a:t>
            </a:r>
          </a:p>
        </p:txBody>
      </p:sp>
      <p:sp>
        <p:nvSpPr>
          <p:cNvPr id="202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2pPr marL="742950" indent="-285750">
              <a:spcBef>
                <a:spcPts val="600"/>
              </a:spcBef>
              <a:defRPr sz="2800"/>
            </a:lvl2pPr>
          </a:lstStyle>
          <a:p>
            <a:pPr/>
            <a:r>
              <a:t>Secondary immune deficiencies that are the consequences of other diseases</a:t>
            </a:r>
          </a:p>
          <a:p>
            <a:pPr lvl="1"/>
            <a:r>
              <a:t>Viral Infection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Rectangle 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HIV</a:t>
            </a:r>
          </a:p>
        </p:txBody>
      </p:sp>
      <p:pic>
        <p:nvPicPr>
          <p:cNvPr id="205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371600"/>
            <a:ext cx="4475163" cy="2987675"/>
          </a:xfrm>
          <a:prstGeom prst="rect">
            <a:avLst/>
          </a:prstGeom>
          <a:ln w="12700">
            <a:miter lim="400000"/>
          </a:ln>
        </p:spPr>
      </p:pic>
      <p:pic>
        <p:nvPicPr>
          <p:cNvPr id="206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0" y="4419600"/>
            <a:ext cx="4535488" cy="1981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49"/>
          <p:cNvSpPr txBox="1"/>
          <p:nvPr>
            <p:ph type="title"/>
          </p:nvPr>
        </p:nvSpPr>
        <p:spPr>
          <a:xfrm>
            <a:off x="457200" y="0"/>
            <a:ext cx="8229600" cy="1139825"/>
          </a:xfrm>
          <a:prstGeom prst="rect">
            <a:avLst/>
          </a:prstGeom>
        </p:spPr>
        <p:txBody>
          <a:bodyPr/>
          <a:lstStyle>
            <a:lvl1pPr defTabSz="429768">
              <a:defRPr b="1" sz="3300">
                <a:solidFill>
                  <a:srgbClr val="0000FF"/>
                </a:solidFill>
              </a:defRPr>
            </a:lvl1pPr>
          </a:lstStyle>
          <a:p>
            <a:pPr/>
            <a:r>
              <a:t>Major clinical manifestations of immune disorders</a:t>
            </a:r>
          </a:p>
        </p:txBody>
      </p:sp>
      <p:graphicFrame>
        <p:nvGraphicFramePr>
          <p:cNvPr id="126" name="Group 197"/>
          <p:cNvGraphicFramePr/>
          <p:nvPr/>
        </p:nvGraphicFramePr>
        <p:xfrm>
          <a:off x="457200" y="1184177"/>
          <a:ext cx="8229600" cy="4525965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4114800"/>
                <a:gridCol w="4114800"/>
              </a:tblGrid>
              <a:tr h="565150">
                <a:tc>
                  <a:txBody>
                    <a:bodyPr/>
                    <a:lstStyle/>
                    <a:p>
                      <a:pPr algn="l" defTabSz="914400">
                        <a:spcBef>
                          <a:spcPts val="500"/>
                        </a:spcBef>
                        <a:defRPr sz="1800"/>
                      </a:pPr>
                      <a:r>
                        <a:rPr b="1" sz="2400">
                          <a:solidFill>
                            <a:srgbClr val="0000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Disorder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500"/>
                        </a:spcBef>
                        <a:defRPr sz="1800"/>
                      </a:pPr>
                      <a:r>
                        <a:rPr b="1" sz="2400">
                          <a:solidFill>
                            <a:srgbClr val="0000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Associated Disease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algn="l" defTabSz="914400">
                        <a:spcBef>
                          <a:spcPts val="400"/>
                        </a:spcBef>
                        <a:defRPr sz="1800"/>
                      </a:pPr>
                      <a:r>
                        <a:rPr i="1">
                          <a:solidFill>
                            <a:srgbClr val="1F497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Deficiency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400"/>
                        </a:spcBef>
                        <a:defRPr sz="2800">
                          <a:effectLst>
                            <a:outerShdw sx="100000" sy="100000" kx="0" ky="0" algn="b" rotWithShape="0" blurRad="38100" dist="38100" dir="2700000">
                              <a:srgbClr val="000000"/>
                            </a:outerShdw>
                          </a:effectLst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algn="l" defTabSz="914400">
                        <a:spcBef>
                          <a:spcPts val="300"/>
                        </a:spcBef>
                        <a:defRPr sz="1800"/>
                      </a:pPr>
                      <a:r>
                        <a:rPr b="1" sz="1600">
                          <a:latin typeface="Arial"/>
                          <a:ea typeface="Arial"/>
                          <a:cs typeface="Arial"/>
                          <a:sym typeface="Arial"/>
                        </a:rPr>
                        <a:t>B cell deficiency – deficiency in Ab mediated immunity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300"/>
                        </a:spcBef>
                        <a:defRPr sz="1800"/>
                      </a:pPr>
                      <a:r>
                        <a:rPr b="1" sz="1600">
                          <a:latin typeface="Arial"/>
                          <a:ea typeface="Arial"/>
                          <a:cs typeface="Arial"/>
                          <a:sym typeface="Arial"/>
                        </a:rPr>
                        <a:t>Recurrent bacterial disease (otitis media, recurrent pneumonia)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algn="l" defTabSz="914400">
                        <a:spcBef>
                          <a:spcPts val="300"/>
                        </a:spcBef>
                        <a:defRPr sz="1800"/>
                      </a:pPr>
                      <a:r>
                        <a:rPr b="1" sz="1600">
                          <a:latin typeface="Arial"/>
                          <a:ea typeface="Arial"/>
                          <a:cs typeface="Arial"/>
                          <a:sym typeface="Arial"/>
                        </a:rPr>
                        <a:t>T Lymphocyte deficiency – deficiency in cell mediated immunity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300"/>
                        </a:spcBef>
                        <a:defRPr sz="1800"/>
                      </a:pPr>
                      <a:r>
                        <a:rPr b="1" sz="1600">
                          <a:latin typeface="Arial"/>
                          <a:ea typeface="Arial"/>
                          <a:cs typeface="Arial"/>
                          <a:sym typeface="Arial"/>
                        </a:rPr>
                        <a:t>Increased susceptibility to viral, fungal,protozoal infection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algn="l" defTabSz="914400">
                        <a:spcBef>
                          <a:spcPts val="300"/>
                        </a:spcBef>
                        <a:defRPr sz="1800"/>
                      </a:pPr>
                      <a:r>
                        <a:rPr b="1" sz="1600">
                          <a:latin typeface="Arial"/>
                          <a:ea typeface="Arial"/>
                          <a:cs typeface="Arial"/>
                          <a:sym typeface="Arial"/>
                        </a:rPr>
                        <a:t>T and B lymphocyte deficiency – combined deficiency of Ab- and cell-mediated immunity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300"/>
                        </a:spcBef>
                        <a:defRPr sz="1800"/>
                      </a:pPr>
                      <a:r>
                        <a:rPr b="1" sz="1600">
                          <a:latin typeface="Arial"/>
                          <a:ea typeface="Arial"/>
                          <a:cs typeface="Arial"/>
                          <a:sym typeface="Arial"/>
                        </a:rPr>
                        <a:t>Acute and chronic infections with viral, bacterial, fungal, and protozoal organisms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algn="l" defTabSz="914400">
                        <a:spcBef>
                          <a:spcPts val="300"/>
                        </a:spcBef>
                        <a:defRPr sz="1800"/>
                      </a:pPr>
                      <a:r>
                        <a:rPr b="1" sz="1600">
                          <a:latin typeface="Arial"/>
                          <a:ea typeface="Arial"/>
                          <a:cs typeface="Arial"/>
                          <a:sym typeface="Arial"/>
                        </a:rPr>
                        <a:t>Phagocytic cell deficiency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300"/>
                        </a:spcBef>
                        <a:defRPr sz="1800"/>
                      </a:pPr>
                      <a:r>
                        <a:rPr b="1" sz="1600">
                          <a:latin typeface="Arial"/>
                          <a:ea typeface="Arial"/>
                          <a:cs typeface="Arial"/>
                          <a:sym typeface="Arial"/>
                        </a:rPr>
                        <a:t>Systemic infections with bacteria of usually low virulence, infections with pyogenic bacteria, impaired pus formation and would healing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algn="l" defTabSz="914400">
                        <a:spcBef>
                          <a:spcPts val="300"/>
                        </a:spcBef>
                        <a:defRPr sz="1800"/>
                      </a:pPr>
                      <a:r>
                        <a:rPr b="1" sz="1600">
                          <a:latin typeface="Arial"/>
                          <a:ea typeface="Arial"/>
                          <a:cs typeface="Arial"/>
                          <a:sym typeface="Arial"/>
                        </a:rPr>
                        <a:t>NK cell deficiency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300"/>
                        </a:spcBef>
                        <a:defRPr sz="1800"/>
                      </a:pPr>
                      <a:r>
                        <a:rPr b="1" sz="1600">
                          <a:latin typeface="Arial"/>
                          <a:ea typeface="Arial"/>
                          <a:cs typeface="Arial"/>
                          <a:sym typeface="Arial"/>
                        </a:rPr>
                        <a:t>Viral infections, associated with several T cell disorders and X-linked lymphoproliferative syndromes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algn="l" defTabSz="914400">
                        <a:spcBef>
                          <a:spcPts val="300"/>
                        </a:spcBef>
                        <a:defRPr sz="1800"/>
                      </a:pPr>
                      <a:r>
                        <a:rPr b="1" sz="1600">
                          <a:latin typeface="Arial"/>
                          <a:ea typeface="Arial"/>
                          <a:cs typeface="Arial"/>
                          <a:sym typeface="Arial"/>
                        </a:rPr>
                        <a:t>Complement component deficiency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300"/>
                        </a:spcBef>
                        <a:defRPr sz="1800"/>
                      </a:pPr>
                      <a:r>
                        <a:rPr b="1" sz="1600">
                          <a:latin typeface="Arial"/>
                          <a:ea typeface="Arial"/>
                          <a:cs typeface="Arial"/>
                          <a:sym typeface="Arial"/>
                        </a:rPr>
                        <a:t>Bacterial infections; autoimmunity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Rectangle 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 sz="3900">
                <a:solidFill>
                  <a:srgbClr val="0000FF"/>
                </a:solidFill>
              </a:defRPr>
            </a:lvl1pPr>
          </a:lstStyle>
          <a:p>
            <a:pPr/>
            <a:r>
              <a:t>Immuno-pathogenesis of HIV-Infection</a:t>
            </a:r>
          </a:p>
        </p:txBody>
      </p:sp>
      <p:sp>
        <p:nvSpPr>
          <p:cNvPr id="209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HIV infects and ultimately destroys CD4+ , CCR5+ or CXCR4+ T cells, monocytes, &amp; dendritic cells.</a:t>
            </a:r>
          </a:p>
          <a:p>
            <a:pPr>
              <a:spcBef>
                <a:spcPts val="1000"/>
              </a:spcBef>
              <a:defRPr sz="3600" u="sng"/>
            </a:pPr>
            <a:r>
              <a:t>Primary HIV Infection</a:t>
            </a:r>
            <a:r>
              <a:rPr sz="4400" u="none"/>
              <a:t>: </a:t>
            </a:r>
            <a:r>
              <a:rPr sz="3200" u="none"/>
              <a:t>A vigorous immune response  to HIV controls the primary infection (clonal Cytotoxic T cells, suppressive chemokines, poorly neutralizing antibody)</a:t>
            </a:r>
          </a:p>
        </p:txBody>
      </p:sp>
      <p:sp>
        <p:nvSpPr>
          <p:cNvPr id="210" name="Line 4"/>
          <p:cNvSpPr/>
          <p:nvPr/>
        </p:nvSpPr>
        <p:spPr>
          <a:xfrm flipV="1">
            <a:off x="6477000" y="4267199"/>
            <a:ext cx="0" cy="381001"/>
          </a:xfrm>
          <a:prstGeom prst="line">
            <a:avLst/>
          </a:prstGeom>
          <a:ln w="38100">
            <a:solidFill>
              <a:srgbClr val="FFFFFF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Rectangle 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 defTabSz="397763">
              <a:defRPr b="1" sz="3300">
                <a:solidFill>
                  <a:srgbClr val="0000FF"/>
                </a:solidFill>
              </a:defRPr>
            </a:lvl1pPr>
          </a:lstStyle>
          <a:p>
            <a:pPr/>
            <a:r>
              <a:t>Immuno-pathogenesis of HIV-Infection (continued)</a:t>
            </a:r>
          </a:p>
        </p:txBody>
      </p:sp>
      <p:sp>
        <p:nvSpPr>
          <p:cNvPr id="213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defRPr u="sng"/>
            </a:pPr>
            <a:r>
              <a:t>Chronic Asymptomatic Phase</a:t>
            </a:r>
            <a:r>
              <a:rPr u="none"/>
              <a:t>: Viral trapping &amp; replication in lymphoid tissues, </a:t>
            </a:r>
            <a:r>
              <a:rPr b="1"/>
              <a:t>high rate turnover of virus and CD4 T</a:t>
            </a:r>
            <a:r>
              <a:rPr u="none"/>
              <a:t> cells, </a:t>
            </a:r>
            <a:r>
              <a:rPr b="1"/>
              <a:t>loss of CD4 functional help</a:t>
            </a:r>
            <a:r>
              <a:rPr u="none"/>
              <a:t> to CTL and antibody responses, </a:t>
            </a:r>
            <a:r>
              <a:rPr b="1"/>
              <a:t>destruction of lymph tissue</a:t>
            </a:r>
            <a:r>
              <a:rPr u="none"/>
              <a:t>, </a:t>
            </a:r>
            <a:r>
              <a:rPr b="1"/>
              <a:t>viral mutation</a:t>
            </a:r>
            <a:r>
              <a:rPr u="none"/>
              <a:t> and escape from recognition, </a:t>
            </a:r>
            <a:r>
              <a:rPr b="1"/>
              <a:t>exhaustion or viral inhibition of CD4 T cell renewal</a:t>
            </a:r>
            <a:r>
              <a:rPr u="none"/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Rectangle 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 defTabSz="397763">
              <a:defRPr b="1" sz="3300">
                <a:solidFill>
                  <a:srgbClr val="0000FF"/>
                </a:solidFill>
              </a:defRPr>
            </a:lvl1pPr>
          </a:lstStyle>
          <a:p>
            <a:pPr/>
            <a:r>
              <a:t>Immunopathogenesis of HIV-Infection (continued)</a:t>
            </a:r>
          </a:p>
        </p:txBody>
      </p:sp>
      <p:sp>
        <p:nvSpPr>
          <p:cNvPr id="216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800"/>
              </a:spcBef>
              <a:defRPr sz="3600" u="sng"/>
            </a:pPr>
            <a:r>
              <a:t>Overt AIDS</a:t>
            </a:r>
            <a:r>
              <a:rPr u="none"/>
              <a:t>: CD4 count declines, viral load increases, opportunistic infections.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Rectangle 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00FF"/>
                </a:solidFill>
              </a:defRPr>
            </a:lvl1pPr>
          </a:lstStyle>
          <a:p>
            <a:pPr/>
            <a:r>
              <a:t>Acquired Immunodeficiencies</a:t>
            </a:r>
          </a:p>
        </p:txBody>
      </p:sp>
      <p:sp>
        <p:nvSpPr>
          <p:cNvPr id="219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Secondary immune deficiencies that are the consequences of other diseases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Viral Infections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Chemotherapeutic agents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Rectangle 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 sz="3600">
                <a:solidFill>
                  <a:srgbClr val="0000FF"/>
                </a:solidFill>
              </a:defRPr>
            </a:lvl1pPr>
          </a:lstStyle>
          <a:p>
            <a:pPr/>
            <a:r>
              <a:t>IMMUNODEFICIENCY CAUSED BY DRUGS</a:t>
            </a:r>
          </a:p>
        </p:txBody>
      </p:sp>
      <p:sp>
        <p:nvSpPr>
          <p:cNvPr id="222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15468" indent="-315468" defTabSz="420623">
              <a:buSzTx/>
              <a:buNone/>
              <a:defRPr b="1" sz="2900">
                <a:latin typeface="Bookman Old Style"/>
                <a:ea typeface="Bookman Old Style"/>
                <a:cs typeface="Bookman Old Style"/>
                <a:sym typeface="Bookman Old Style"/>
              </a:defRPr>
            </a:pPr>
            <a:r>
              <a:t>CORTICOSTEROIDS</a:t>
            </a:r>
          </a:p>
          <a:p>
            <a:pPr marL="315468" indent="-315468" defTabSz="420623">
              <a:spcBef>
                <a:spcPts val="600"/>
              </a:spcBef>
              <a:buFont typeface="Comic Sans MS"/>
              <a:buChar char="➢"/>
              <a:defRPr sz="25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Inhibit cytokine synthesis </a:t>
            </a:r>
          </a:p>
          <a:p>
            <a:pPr marL="315468" indent="-315468" defTabSz="420623">
              <a:spcBef>
                <a:spcPts val="600"/>
              </a:spcBef>
              <a:buFont typeface="Comic Sans MS"/>
              <a:buChar char="➢"/>
              <a:defRPr sz="2500">
                <a:latin typeface="Comic Sans MS"/>
                <a:ea typeface="Comic Sans MS"/>
                <a:cs typeface="Comic Sans MS"/>
                <a:sym typeface="Comic Sans MS"/>
              </a:defRPr>
            </a:pPr>
          </a:p>
          <a:p>
            <a:pPr marL="315468" indent="-315468" defTabSz="420623">
              <a:spcBef>
                <a:spcPts val="600"/>
              </a:spcBef>
              <a:buFont typeface="Comic Sans MS"/>
              <a:buChar char="➢"/>
              <a:defRPr sz="25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Cause changes in circulating leukocytes</a:t>
            </a:r>
          </a:p>
          <a:p>
            <a:pPr marL="315468" indent="-315468" defTabSz="420623">
              <a:spcBef>
                <a:spcPts val="600"/>
              </a:spcBef>
              <a:buFont typeface="Comic Sans MS"/>
              <a:buChar char="➢"/>
              <a:defRPr sz="25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Depletion of CD4 cells</a:t>
            </a:r>
          </a:p>
          <a:p>
            <a:pPr marL="315468" indent="-315468" defTabSz="420623">
              <a:spcBef>
                <a:spcPts val="600"/>
              </a:spcBef>
              <a:buFont typeface="Comic Sans MS"/>
              <a:buChar char="➢"/>
              <a:defRPr sz="25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Monocytopenia</a:t>
            </a:r>
          </a:p>
          <a:p>
            <a:pPr marL="315468" indent="-315468" defTabSz="420623">
              <a:spcBef>
                <a:spcPts val="600"/>
              </a:spcBef>
              <a:buFont typeface="Comic Sans MS"/>
              <a:buChar char="➢"/>
              <a:defRPr sz="25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Decreased in circulating eosinophils and basophils</a:t>
            </a:r>
          </a:p>
          <a:p>
            <a:pPr marL="315468" indent="-315468" defTabSz="420623">
              <a:spcBef>
                <a:spcPts val="600"/>
              </a:spcBef>
              <a:buFont typeface="Comic Sans MS"/>
              <a:buChar char="➢"/>
              <a:defRPr sz="25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Inhibition of T cell activation and B cell maturation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Rectangle 3"/>
          <p:cNvSpPr txBox="1"/>
          <p:nvPr>
            <p:ph type="body" idx="1"/>
          </p:nvPr>
        </p:nvSpPr>
        <p:spPr>
          <a:xfrm>
            <a:off x="127000" y="16510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12038" indent="-312038" defTabSz="416051">
              <a:spcBef>
                <a:spcPts val="600"/>
              </a:spcBef>
              <a:buSzTx/>
              <a:buNone/>
              <a:defRPr b="1" sz="2900" u="sng">
                <a:latin typeface="Bookman Old Style"/>
                <a:ea typeface="Bookman Old Style"/>
                <a:cs typeface="Bookman Old Style"/>
                <a:sym typeface="Bookman Old Style"/>
              </a:defRPr>
            </a:pPr>
            <a:r>
              <a:t>METHOTREXATE</a:t>
            </a:r>
          </a:p>
          <a:p>
            <a:pPr marL="312038" indent="-312038" defTabSz="416051">
              <a:spcBef>
                <a:spcPts val="600"/>
              </a:spcBef>
              <a:buSzTx/>
              <a:buNone/>
              <a:defRPr b="1" sz="2900" u="sng">
                <a:latin typeface="Bookman Old Style"/>
                <a:ea typeface="Bookman Old Style"/>
                <a:cs typeface="Bookman Old Style"/>
                <a:sym typeface="Bookman Old Style"/>
              </a:defRPr>
            </a:pPr>
          </a:p>
          <a:p>
            <a:pPr marL="312038" indent="-312038" defTabSz="416051">
              <a:spcBef>
                <a:spcPts val="600"/>
              </a:spcBef>
              <a:buFont typeface="Comic Sans MS"/>
              <a:buChar char="➢"/>
              <a:defRPr sz="29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Structural analogue of folic acid</a:t>
            </a:r>
          </a:p>
          <a:p>
            <a:pPr marL="312038" indent="-312038" defTabSz="416051">
              <a:spcBef>
                <a:spcPts val="600"/>
              </a:spcBef>
              <a:buFont typeface="Comic Sans MS"/>
              <a:buChar char="➢"/>
              <a:defRPr sz="29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Blocks folic acid dependent-synthetic pathways essential for DNA synthesis</a:t>
            </a:r>
          </a:p>
          <a:p>
            <a:pPr marL="312038" indent="-312038" defTabSz="416051">
              <a:spcBef>
                <a:spcPts val="600"/>
              </a:spcBef>
              <a:buFont typeface="Comic Sans MS"/>
              <a:buChar char="➢"/>
              <a:defRPr sz="2900">
                <a:latin typeface="Comic Sans MS"/>
                <a:ea typeface="Comic Sans MS"/>
                <a:cs typeface="Comic Sans MS"/>
                <a:sym typeface="Comic Sans MS"/>
              </a:defRPr>
            </a:pPr>
          </a:p>
          <a:p>
            <a:pPr marL="312038" indent="-312038" defTabSz="416051">
              <a:spcBef>
                <a:spcPts val="600"/>
              </a:spcBef>
              <a:buFont typeface="Comic Sans MS"/>
              <a:buChar char="➢"/>
              <a:defRPr sz="29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Prolonged use for treatment reduces immunoglobulin synthesis</a:t>
            </a:r>
          </a:p>
        </p:txBody>
      </p:sp>
      <p:sp>
        <p:nvSpPr>
          <p:cNvPr id="225" name="Rectangle 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 sz="3600">
                <a:solidFill>
                  <a:srgbClr val="0000FF"/>
                </a:solidFill>
              </a:defRPr>
            </a:lvl1pPr>
          </a:lstStyle>
          <a:p>
            <a:pPr/>
            <a:r>
              <a:t>IMMUNODEFICIENCY CAUSED BY DRUGS</a:t>
            </a:r>
          </a:p>
        </p:txBody>
      </p:sp>
      <p:pic>
        <p:nvPicPr>
          <p:cNvPr id="226" name="2880px-Methotrexate_skeletal.svg.png" descr="2880px-Methotrexate_skeletal.svg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53670" y="1076524"/>
            <a:ext cx="4432922" cy="15330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Rectangle 3"/>
          <p:cNvSpPr txBox="1"/>
          <p:nvPr>
            <p:ph type="body" idx="1"/>
          </p:nvPr>
        </p:nvSpPr>
        <p:spPr>
          <a:xfrm>
            <a:off x="101600" y="1661317"/>
            <a:ext cx="8229600" cy="4525965"/>
          </a:xfrm>
          <a:prstGeom prst="rect">
            <a:avLst/>
          </a:prstGeom>
        </p:spPr>
        <p:txBody>
          <a:bodyPr/>
          <a:lstStyle/>
          <a:p>
            <a:pPr>
              <a:buSzTx/>
              <a:buNone/>
              <a:defRPr b="1">
                <a:latin typeface="Bookman Old Style"/>
                <a:ea typeface="Bookman Old Style"/>
                <a:cs typeface="Bookman Old Style"/>
                <a:sym typeface="Bookman Old Style"/>
              </a:defRPr>
            </a:pPr>
            <a:r>
              <a:t>CYCOLOSPORIN</a:t>
            </a:r>
          </a:p>
          <a:p>
            <a:pPr>
              <a:buSzTx/>
              <a:buNone/>
              <a:defRPr b="1">
                <a:latin typeface="Bookman Old Style"/>
                <a:ea typeface="Bookman Old Style"/>
                <a:cs typeface="Bookman Old Style"/>
                <a:sym typeface="Bookman Old Style"/>
              </a:defRPr>
            </a:pPr>
          </a:p>
          <a:p>
            <a:pPr>
              <a:buFont typeface="Comic Sans MS"/>
              <a:buChar char="➢"/>
              <a:defRPr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Inhibit IL 2 dependent signal transduction blocking calcineurin</a:t>
            </a:r>
          </a:p>
          <a:p>
            <a:pPr>
              <a:buFont typeface="Comic Sans MS"/>
              <a:buChar char="➢"/>
              <a:defRPr>
                <a:latin typeface="Comic Sans MS"/>
                <a:ea typeface="Comic Sans MS"/>
                <a:cs typeface="Comic Sans MS"/>
                <a:sym typeface="Comic Sans MS"/>
              </a:defRPr>
            </a:pPr>
          </a:p>
          <a:p>
            <a:pPr>
              <a:buFont typeface="Comic Sans MS"/>
              <a:buChar char="➢"/>
              <a:defRPr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Have severe effects on T cell signaling and functions</a:t>
            </a:r>
          </a:p>
        </p:txBody>
      </p:sp>
      <p:sp>
        <p:nvSpPr>
          <p:cNvPr id="229" name="Rectangle 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 sz="3600">
                <a:solidFill>
                  <a:srgbClr val="0000FF"/>
                </a:solidFill>
              </a:defRPr>
            </a:lvl1pPr>
          </a:lstStyle>
          <a:p>
            <a:pPr/>
            <a:r>
              <a:t>IMMUNODEFICIENCY CAUSED BY DRUGS</a:t>
            </a:r>
          </a:p>
        </p:txBody>
      </p:sp>
      <p:pic>
        <p:nvPicPr>
          <p:cNvPr id="230" name="Ciclosporin.svg.png" descr="Ciclosporin.svg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789609" y="1054318"/>
            <a:ext cx="3316679" cy="276044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Secondary immune deficiencies that are the consequences of other diseases</a:t>
            </a:r>
          </a:p>
          <a:p>
            <a:pPr lvl="1" marL="742950" indent="-285750">
              <a:spcBef>
                <a:spcPts val="600"/>
              </a:spcBef>
              <a:defRPr sz="1900"/>
            </a:pPr>
            <a:r>
              <a:t>Viral Infections</a:t>
            </a:r>
          </a:p>
          <a:p>
            <a:pPr lvl="1" marL="742950" indent="-285750">
              <a:spcBef>
                <a:spcPts val="600"/>
              </a:spcBef>
              <a:defRPr sz="1900"/>
            </a:pPr>
            <a:r>
              <a:t>Chemotherapeutic agents</a:t>
            </a:r>
            <a:endParaRPr sz="2800"/>
          </a:p>
          <a:p>
            <a:pPr lvl="1" marL="742950" indent="-285750">
              <a:spcBef>
                <a:spcPts val="600"/>
              </a:spcBef>
              <a:defRPr sz="2800"/>
            </a:pPr>
          </a:p>
          <a:p>
            <a:pPr lvl="1" marL="742950" indent="-285750">
              <a:spcBef>
                <a:spcPts val="600"/>
              </a:spcBef>
              <a:defRPr sz="2800"/>
            </a:pPr>
            <a:r>
              <a:t>Malnutrition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Untreated autoimmunity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Overwhelming bacterial infection</a:t>
            </a:r>
          </a:p>
        </p:txBody>
      </p:sp>
      <p:sp>
        <p:nvSpPr>
          <p:cNvPr id="233" name="Rectangle 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00FF"/>
                </a:solidFill>
              </a:defRPr>
            </a:lvl1pPr>
          </a:lstStyle>
          <a:p>
            <a:pPr/>
            <a:r>
              <a:t>Acquired Immunodeficiencies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itle 1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00FF"/>
                </a:solidFill>
              </a:defRPr>
            </a:lvl1pPr>
          </a:lstStyle>
          <a:p>
            <a:pPr/>
            <a:r>
              <a:t>Take Home Message</a:t>
            </a:r>
          </a:p>
        </p:txBody>
      </p:sp>
      <p:sp>
        <p:nvSpPr>
          <p:cNvPr id="236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t>Immunodeficiency may be congenital or acquired</a:t>
            </a:r>
          </a:p>
          <a:p>
            <a:pPr>
              <a:lnSpc>
                <a:spcPct val="90000"/>
              </a:lnSpc>
            </a:pPr>
            <a:r>
              <a:t>It can involve any component of the immune system such as cells, antibodies, complement etc.</a:t>
            </a:r>
          </a:p>
          <a:p>
            <a:pPr>
              <a:lnSpc>
                <a:spcPct val="90000"/>
              </a:lnSpc>
            </a:pPr>
            <a:r>
              <a:t>Most common presentation of immunodeficiency is recurrent infections that may be fatal due to delay in diagnosis and lack of appropriate therapy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Text Box 2"/>
          <p:cNvSpPr txBox="1"/>
          <p:nvPr/>
        </p:nvSpPr>
        <p:spPr>
          <a:xfrm>
            <a:off x="304800" y="381000"/>
            <a:ext cx="8610600" cy="6667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b="1" sz="40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Animal models in Immunology</a:t>
            </a:r>
          </a:p>
        </p:txBody>
      </p:sp>
      <p:sp>
        <p:nvSpPr>
          <p:cNvPr id="239" name="Text Box 3"/>
          <p:cNvSpPr txBox="1"/>
          <p:nvPr/>
        </p:nvSpPr>
        <p:spPr>
          <a:xfrm>
            <a:off x="152400" y="1447800"/>
            <a:ext cx="8839200" cy="2215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buSzPct val="100000"/>
              <a:buChar char="-"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Immunedeficency studies (genetic, acquired, temporary o induced) and its consequences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buSzPct val="100000"/>
              <a:buChar char="-"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lvl="1" indent="190500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lvl="1" indent="190500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Infective diseases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 indent="190500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lvl="1" indent="190500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Autoimmune diseases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 indent="190500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lvl="1" indent="190500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Cancer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defTabSz="379474">
              <a:defRPr b="1" sz="2900" u="sng">
                <a:solidFill>
                  <a:srgbClr val="0000FF"/>
                </a:solidFill>
              </a:defRPr>
            </a:pPr>
            <a:r>
              <a:t>S</a:t>
            </a:r>
            <a:r>
              <a:rPr u="none"/>
              <a:t>evere </a:t>
            </a:r>
            <a:r>
              <a:t>C</a:t>
            </a:r>
            <a:r>
              <a:rPr u="none"/>
              <a:t>ombined </a:t>
            </a:r>
            <a:r>
              <a:t>I</a:t>
            </a:r>
            <a:r>
              <a:rPr u="none"/>
              <a:t>mmunodeficiency </a:t>
            </a:r>
            <a:r>
              <a:t>D</a:t>
            </a:r>
            <a:r>
              <a:rPr u="none"/>
              <a:t>isease (SCID)</a:t>
            </a:r>
            <a:br>
              <a:rPr u="none"/>
            </a:br>
          </a:p>
        </p:txBody>
      </p:sp>
      <p:sp>
        <p:nvSpPr>
          <p:cNvPr id="129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Life threatening infections soon after birth</a:t>
            </a:r>
          </a:p>
          <a:p>
            <a:pPr/>
            <a:r>
              <a:t>Lack of Thymic shadow</a:t>
            </a:r>
          </a:p>
          <a:p>
            <a:pPr/>
            <a:r>
              <a:t>Lack of CD3+, CD4+, CD8+ and lymphocyte response to antigens (also B-cell response)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Text Box 2"/>
          <p:cNvSpPr txBox="1"/>
          <p:nvPr/>
        </p:nvSpPr>
        <p:spPr>
          <a:xfrm>
            <a:off x="669925" y="152401"/>
            <a:ext cx="7940675" cy="650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b="1" sz="32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Nude mice</a:t>
            </a:r>
          </a:p>
        </p:txBody>
      </p:sp>
      <p:sp>
        <p:nvSpPr>
          <p:cNvPr id="242" name="Text Box 3"/>
          <p:cNvSpPr txBox="1"/>
          <p:nvPr/>
        </p:nvSpPr>
        <p:spPr>
          <a:xfrm>
            <a:off x="288925" y="1431926"/>
            <a:ext cx="8550275" cy="1869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just">
              <a:defRPr b="1" sz="20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Topi Nudi</a:t>
            </a:r>
            <a:r>
              <a:rPr b="0"/>
              <a:t>: mutazione autosomica recessiva del locus nu sul cromosama 11.</a:t>
            </a:r>
          </a:p>
          <a:p>
            <a:pPr algn="just">
              <a:defRPr sz="20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Porta ad aplasia timica (detti topi atimici), perdita di pelo (topi nudi).</a:t>
            </a:r>
          </a:p>
          <a:p>
            <a:pPr algn="just">
              <a:defRPr sz="2000" u="sng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Mancanza di cellule T attive ma presenza di normali cellule B, NK, macrofagi, granulociti e complemento.</a:t>
            </a:r>
          </a:p>
        </p:txBody>
      </p:sp>
      <p:pic>
        <p:nvPicPr>
          <p:cNvPr id="243" name="Picture 22" descr="Picture 2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34000" y="3711575"/>
            <a:ext cx="3352800" cy="29527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3" grpId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Text Box 2"/>
          <p:cNvSpPr txBox="1"/>
          <p:nvPr/>
        </p:nvSpPr>
        <p:spPr>
          <a:xfrm>
            <a:off x="669925" y="152401"/>
            <a:ext cx="7940675" cy="650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b="1" sz="32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SCID mice</a:t>
            </a:r>
            <a:r>
              <a:rPr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46" name="Text Box 3"/>
          <p:cNvSpPr txBox="1"/>
          <p:nvPr/>
        </p:nvSpPr>
        <p:spPr>
          <a:xfrm>
            <a:off x="288925" y="1109663"/>
            <a:ext cx="8550275" cy="4358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just">
              <a:defRPr b="1" sz="20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SCID: Severe combined immunodeficiency</a:t>
            </a:r>
            <a:r>
              <a:rPr b="0"/>
              <a:t> </a:t>
            </a:r>
          </a:p>
          <a:p>
            <a:pPr algn="just">
              <a:defRPr sz="2000">
                <a:latin typeface="Comic Sans MS"/>
                <a:ea typeface="Comic Sans MS"/>
                <a:cs typeface="Comic Sans MS"/>
                <a:sym typeface="Comic Sans MS"/>
              </a:defRPr>
            </a:pPr>
          </a:p>
          <a:p>
            <a:pPr algn="just">
              <a:defRPr b="1" sz="20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Topi SCID</a:t>
            </a:r>
            <a:r>
              <a:rPr b="0"/>
              <a:t>: Ceppo di topi derivante dai C57/Bl privi totalmente di linfociti B e T per blocco precoce della maturazione linfocitaria dai precursori midollari. Tali topi presentano una mutazione a carico di un componente di un enzima (protein kinasi DNA-dipendente) necessario per la riparazione delle rotture del DNA a doppia elica. Il deficit enzimatico comporta alterazioni nelle giunzioni dei segmenti genici del TCR e delle Ig nel corso della ricombinazione dei geni dei recettori antigenici; ne consegue impossibilità di proseguire la maturazione da parte dei linfociti T e B per la mancata espressione di TCR e BCR. </a:t>
            </a:r>
          </a:p>
          <a:p>
            <a:pPr algn="just">
              <a:defRPr sz="2000" u="sng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Rimane “immutata” l’immunità innata.</a:t>
            </a:r>
          </a:p>
        </p:txBody>
      </p:sp>
      <p:pic>
        <p:nvPicPr>
          <p:cNvPr id="247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43600" y="5292725"/>
            <a:ext cx="3200400" cy="14890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7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Text Box 2"/>
          <p:cNvSpPr txBox="1"/>
          <p:nvPr/>
        </p:nvSpPr>
        <p:spPr>
          <a:xfrm>
            <a:off x="669925" y="152401"/>
            <a:ext cx="7940675" cy="650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b="1" sz="32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NOD mice</a:t>
            </a:r>
            <a:r>
              <a:rPr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50" name="Text Box 3"/>
          <p:cNvSpPr txBox="1"/>
          <p:nvPr/>
        </p:nvSpPr>
        <p:spPr>
          <a:xfrm>
            <a:off x="288925" y="1109663"/>
            <a:ext cx="8550275" cy="3647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just">
              <a:defRPr b="1" sz="20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NOD: Diabetici non obesi. </a:t>
            </a:r>
            <a:r>
              <a:rPr b="0"/>
              <a:t>Topi mostrano una suscettibilità allo sviluppo della forma spontanea autoimmune di 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diabete mellito insulino-dipendente</a:t>
            </a:r>
            <a:r>
              <a:rPr b="0"/>
              <a:t> (IDDM).</a:t>
            </a:r>
          </a:p>
          <a:p>
            <a:pPr algn="just">
              <a:defRPr sz="2000">
                <a:latin typeface="Comic Sans MS"/>
                <a:ea typeface="Comic Sans MS"/>
                <a:cs typeface="Comic Sans MS"/>
                <a:sym typeface="Comic Sans MS"/>
              </a:defRPr>
            </a:pPr>
          </a:p>
          <a:p>
            <a:pPr algn="just">
              <a:defRPr b="1" sz="20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Topi NOD</a:t>
            </a:r>
            <a:r>
              <a:rPr b="0"/>
              <a:t>: Topi NOD possiedono polimorfismi nel locus 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Idd3</a:t>
            </a:r>
            <a:r>
              <a:rPr b="0"/>
              <a:t> che è collegato a IL-2. IL-2 promuove o l'immunità o la tolleranza in un modo dipendente dalla concentrazione, </a:t>
            </a:r>
            <a:r>
              <a:rPr b="0" u="sng"/>
              <a:t>agendo sulle cellule helper T, cellule NK e CTL</a:t>
            </a:r>
            <a:r>
              <a:rPr b="0"/>
              <a:t>. Basse quantità di IL-2 sono necessari per promuovere la sopravvivenza dei Treg nei topi. Perdita di IL-2 pu</a:t>
            </a:r>
            <a:r>
              <a:rPr b="0">
                <a:latin typeface="Arial Unicode MS"/>
                <a:ea typeface="Arial Unicode MS"/>
                <a:cs typeface="Arial Unicode MS"/>
                <a:sym typeface="Arial Unicode MS"/>
              </a:rPr>
              <a:t>ò</a:t>
            </a:r>
            <a:r>
              <a:rPr b="0"/>
              <a:t> quindi contribuire allo sviluppo di autoimmunità nei topi NOD.</a:t>
            </a:r>
          </a:p>
        </p:txBody>
      </p:sp>
      <p:pic>
        <p:nvPicPr>
          <p:cNvPr id="251" name="Picture 5" descr="Picture 5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478212" y="5003800"/>
            <a:ext cx="5665788" cy="1854200"/>
          </a:xfrm>
          <a:prstGeom prst="rect">
            <a:avLst/>
          </a:prstGeom>
          <a:ln w="12700">
            <a:miter lim="400000"/>
          </a:ln>
        </p:spPr>
      </p:pic>
      <p:sp>
        <p:nvSpPr>
          <p:cNvPr id="252" name="Text Box 6"/>
          <p:cNvSpPr txBox="1"/>
          <p:nvPr/>
        </p:nvSpPr>
        <p:spPr>
          <a:xfrm>
            <a:off x="-152400" y="4770438"/>
            <a:ext cx="3810000" cy="1767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b="1" sz="32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Incrociati per ottenere topi NOD-SCID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1" grpId="1"/>
      <p:bldP build="whole" bldLvl="1" animBg="1" rev="0" advAuto="0" spid="252" grpId="2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Text Box 2"/>
          <p:cNvSpPr txBox="1"/>
          <p:nvPr/>
        </p:nvSpPr>
        <p:spPr>
          <a:xfrm>
            <a:off x="669925" y="152401"/>
            <a:ext cx="7940675" cy="650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b="1" sz="32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NSG</a:t>
            </a:r>
            <a:r>
              <a:rPr>
                <a:solidFill>
                  <a:srgbClr val="1701F4"/>
                </a:solidFill>
              </a:rPr>
              <a:t> mice</a:t>
            </a:r>
          </a:p>
        </p:txBody>
      </p:sp>
      <p:sp>
        <p:nvSpPr>
          <p:cNvPr id="255" name="Text Box 3"/>
          <p:cNvSpPr txBox="1"/>
          <p:nvPr/>
        </p:nvSpPr>
        <p:spPr>
          <a:xfrm>
            <a:off x="288925" y="1109663"/>
            <a:ext cx="8550275" cy="433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just">
              <a:defRPr b="1" sz="20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NSG: </a:t>
            </a:r>
            <a:r>
              <a:rPr b="0" sz="1800"/>
              <a:t>NOD SCID Gamma</a:t>
            </a:r>
            <a:r>
              <a:rPr b="0" sz="1800"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algn="just">
              <a:defRPr sz="2000">
                <a:latin typeface="Comic Sans MS"/>
                <a:ea typeface="Comic Sans MS"/>
                <a:cs typeface="Comic Sans MS"/>
                <a:sym typeface="Comic Sans MS"/>
              </a:defRPr>
            </a:pPr>
          </a:p>
          <a:p>
            <a:pPr algn="just">
              <a:defRPr b="1" sz="20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Topi NSG</a:t>
            </a:r>
            <a:r>
              <a:rPr b="0"/>
              <a:t>:</a:t>
            </a:r>
            <a:endParaRPr u="sng"/>
          </a:p>
          <a:p>
            <a:pPr algn="just">
              <a:defRPr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The 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NOD.Cg-Prkdcscid Il2rgtm1Wjl/SzJ</a:t>
            </a:r>
            <a:r>
              <a:t> mice, commonly known as NOD SCID Gamma (NSG), are severely immunocompromised, featuring </a:t>
            </a:r>
            <a:r>
              <a:rPr u="sng"/>
              <a:t>absence of mature T or B cells, lack of functional NK cells and deficiency in cytokine signaling</a:t>
            </a:r>
            <a:r>
              <a:t>. The strain combines the features of the NOD/ShiLtJ background, the severe combined immune deficiency mutation (scid, which is caused by a spontaneous mutation in the Prkdc gene), and IL2 receptor gamma chain deficiency. Defect in C5 was also described. </a:t>
            </a:r>
          </a:p>
          <a:p>
            <a:pPr algn="just">
              <a:defRPr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As a result, engraftment of human hematopoietic stem cells and peripheral-blood mononuclear cells in the NSG mice is greater than that in any other mouse strain.</a:t>
            </a:r>
          </a:p>
        </p:txBody>
      </p:sp>
      <p:pic>
        <p:nvPicPr>
          <p:cNvPr id="256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257800" y="4573587"/>
            <a:ext cx="3886200" cy="22844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6" grpId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Text Box 2"/>
          <p:cNvSpPr txBox="1"/>
          <p:nvPr/>
        </p:nvSpPr>
        <p:spPr>
          <a:xfrm>
            <a:off x="76200" y="152401"/>
            <a:ext cx="8915400" cy="650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b="1" sz="32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Applications of immune-deficient mice</a:t>
            </a:r>
          </a:p>
        </p:txBody>
      </p:sp>
      <p:sp>
        <p:nvSpPr>
          <p:cNvPr id="259" name="Text Box 3"/>
          <p:cNvSpPr txBox="1"/>
          <p:nvPr/>
        </p:nvSpPr>
        <p:spPr>
          <a:xfrm>
            <a:off x="669923" y="1293813"/>
            <a:ext cx="4317687" cy="53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8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1. human tissue implantation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2400" y="0"/>
            <a:ext cx="8839200" cy="68135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Text Box 3"/>
          <p:cNvSpPr txBox="1"/>
          <p:nvPr/>
        </p:nvSpPr>
        <p:spPr>
          <a:xfrm>
            <a:off x="669925" y="1293813"/>
            <a:ext cx="8016875" cy="53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2. implantation of non-murine cells in mice</a:t>
            </a:r>
          </a:p>
        </p:txBody>
      </p:sp>
      <p:sp>
        <p:nvSpPr>
          <p:cNvPr id="264" name="Text Box 4"/>
          <p:cNvSpPr txBox="1"/>
          <p:nvPr/>
        </p:nvSpPr>
        <p:spPr>
          <a:xfrm>
            <a:off x="609599" y="2774950"/>
            <a:ext cx="7878200" cy="1424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buSzPct val="100000"/>
              <a:buFont typeface="Calibri"/>
              <a:buChar char="➢"/>
              <a:defRPr sz="2800">
                <a:latin typeface="+mn-lt"/>
                <a:ea typeface="+mn-ea"/>
                <a:cs typeface="+mn-cs"/>
                <a:sym typeface="Calibri"/>
              </a:defRPr>
            </a:pPr>
            <a:r>
              <a:t> transplantation of human hematopoietic stem cells</a:t>
            </a:r>
          </a:p>
          <a:p>
            <a:pPr>
              <a:buSzPct val="100000"/>
              <a:buFont typeface="Calibri"/>
              <a:buChar char="➢"/>
              <a:defRPr sz="2800">
                <a:latin typeface="+mn-lt"/>
                <a:ea typeface="+mn-ea"/>
                <a:cs typeface="+mn-cs"/>
                <a:sym typeface="Calibri"/>
              </a:defRPr>
            </a:pPr>
          </a:p>
          <a:p>
            <a:pPr>
              <a:buSzPct val="100000"/>
              <a:buFont typeface="Calibri"/>
              <a:buChar char="➢"/>
              <a:defRPr sz="2800">
                <a:latin typeface="+mn-lt"/>
                <a:ea typeface="+mn-ea"/>
                <a:cs typeface="+mn-cs"/>
                <a:sym typeface="Calibri"/>
              </a:defRPr>
            </a:pPr>
            <a:r>
              <a:t>  human cancer models in mice</a:t>
            </a:r>
          </a:p>
        </p:txBody>
      </p:sp>
      <p:sp>
        <p:nvSpPr>
          <p:cNvPr id="265" name="Text Box 2"/>
          <p:cNvSpPr txBox="1"/>
          <p:nvPr/>
        </p:nvSpPr>
        <p:spPr>
          <a:xfrm>
            <a:off x="114300" y="228600"/>
            <a:ext cx="8915400" cy="650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b="1" sz="32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Applications of immune-deficient mice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ctangle 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00FF"/>
                </a:solidFill>
              </a:defRPr>
            </a:lvl1pPr>
          </a:lstStyle>
          <a:p>
            <a:pPr/>
            <a:r>
              <a:t>Primary immunodeficiencies</a:t>
            </a:r>
          </a:p>
        </p:txBody>
      </p:sp>
      <p:sp>
        <p:nvSpPr>
          <p:cNvPr id="132" name="Rectangle 3"/>
          <p:cNvSpPr txBox="1"/>
          <p:nvPr>
            <p:ph type="body" idx="1"/>
          </p:nvPr>
        </p:nvSpPr>
        <p:spPr>
          <a:xfrm>
            <a:off x="381000" y="12954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defRPr u="sng"/>
            </a:pPr>
            <a:r>
              <a:t>S</a:t>
            </a:r>
            <a:r>
              <a:rPr u="none"/>
              <a:t>evere </a:t>
            </a:r>
            <a:r>
              <a:t>C</a:t>
            </a:r>
            <a:r>
              <a:rPr u="none"/>
              <a:t>ombined </a:t>
            </a:r>
            <a:r>
              <a:t>I</a:t>
            </a:r>
            <a:r>
              <a:rPr u="none"/>
              <a:t>mmunodeficiency </a:t>
            </a:r>
            <a:r>
              <a:t>D</a:t>
            </a:r>
            <a:r>
              <a:rPr u="none"/>
              <a:t>isease</a:t>
            </a:r>
            <a:endParaRPr u="none"/>
          </a:p>
          <a:p>
            <a:pPr lvl="1" marL="742950" indent="-285750">
              <a:spcBef>
                <a:spcPts val="600"/>
              </a:spcBef>
              <a:defRPr b="1" sz="2800" u="sng"/>
            </a:pPr>
            <a:r>
              <a:t>T- B+</a:t>
            </a:r>
          </a:p>
          <a:p>
            <a:pPr lvl="2" marL="1143000" indent="-228600">
              <a:spcBef>
                <a:spcPts val="500"/>
              </a:spcBef>
              <a:defRPr sz="2400"/>
            </a:pPr>
            <a:r>
              <a:t>X-linked SCID (40-50% of cases)</a:t>
            </a:r>
          </a:p>
          <a:p>
            <a:pPr lvl="3" marL="1600200" indent="-228600">
              <a:spcBef>
                <a:spcPts val="400"/>
              </a:spcBef>
              <a:defRPr sz="2000"/>
            </a:pPr>
            <a:r>
              <a:t>Lack 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g</a:t>
            </a:r>
            <a:r>
              <a:t> chain (CD25) for common cytokine receptor</a:t>
            </a:r>
          </a:p>
          <a:p>
            <a:pPr lvl="2" marL="1143000" indent="-228600">
              <a:spcBef>
                <a:spcPts val="500"/>
              </a:spcBef>
              <a:defRPr sz="2400"/>
            </a:pPr>
            <a:r>
              <a:t>Autosomal recessive SCID</a:t>
            </a:r>
          </a:p>
          <a:p>
            <a:pPr lvl="3" marL="1600200" indent="-228600">
              <a:spcBef>
                <a:spcPts val="400"/>
              </a:spcBef>
              <a:defRPr sz="2000"/>
            </a:pPr>
            <a:r>
              <a:t>Mutation in gene that encodes JAK3 tyrosine kinase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 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0000FF"/>
                </a:solidFill>
              </a:defRPr>
            </a:lvl1pPr>
          </a:lstStyle>
          <a:p>
            <a:pPr/>
            <a:r>
              <a:t>X linked and autosomal recessive</a:t>
            </a:r>
          </a:p>
        </p:txBody>
      </p:sp>
      <p:pic>
        <p:nvPicPr>
          <p:cNvPr id="135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5800" y="1600200"/>
            <a:ext cx="7888290" cy="4546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>
              <a:defRPr b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“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The Boy in the Bubble</a:t>
            </a:r>
            <a:r>
              <a:t>”</a:t>
            </a:r>
          </a:p>
        </p:txBody>
      </p:sp>
      <p:pic>
        <p:nvPicPr>
          <p:cNvPr id="138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86000" y="2209800"/>
            <a:ext cx="4762500" cy="34004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Rectangle 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00FF"/>
                </a:solidFill>
              </a:defRPr>
            </a:lvl1pPr>
          </a:lstStyle>
          <a:p>
            <a:pPr/>
            <a:r>
              <a:t>Primary immunodeficiency</a:t>
            </a:r>
          </a:p>
        </p:txBody>
      </p:sp>
      <p:sp>
        <p:nvSpPr>
          <p:cNvPr id="141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2800" u="sng"/>
            </a:pPr>
            <a:r>
              <a:t>S</a:t>
            </a:r>
            <a:r>
              <a:rPr u="none"/>
              <a:t>evere </a:t>
            </a:r>
            <a:r>
              <a:t>C</a:t>
            </a:r>
            <a:r>
              <a:rPr u="none"/>
              <a:t>ombined </a:t>
            </a:r>
            <a:r>
              <a:t>I</a:t>
            </a:r>
            <a:r>
              <a:rPr u="none"/>
              <a:t>mmunodeficiency </a:t>
            </a:r>
            <a:r>
              <a:t>D</a:t>
            </a:r>
            <a:r>
              <a:rPr u="none"/>
              <a:t>isease</a:t>
            </a:r>
          </a:p>
          <a:p>
            <a:pPr lvl="1" marL="742950" indent="-285750">
              <a:spcBef>
                <a:spcPts val="500"/>
              </a:spcBef>
              <a:defRPr b="1" sz="2400" u="sng"/>
            </a:pPr>
            <a:r>
              <a:t>T- B-</a:t>
            </a:r>
            <a:endParaRPr sz="2800"/>
          </a:p>
          <a:p>
            <a:pPr lvl="2" marL="1143000" indent="-228600">
              <a:spcBef>
                <a:spcPts val="400"/>
              </a:spcBef>
              <a:defRPr sz="2000"/>
            </a:pPr>
            <a:r>
              <a:t>Adenosine deaminase deficiency (20% of cases)</a:t>
            </a:r>
            <a:endParaRPr sz="2400"/>
          </a:p>
          <a:p>
            <a:pPr lvl="3" marL="1600200" indent="-228600">
              <a:spcBef>
                <a:spcPts val="400"/>
              </a:spcBef>
              <a:defRPr sz="1800"/>
            </a:pPr>
            <a:r>
              <a:t>Missing housekeeping enzyme in purine salvage pathway, autosomal recessive, buildup of toxic wastes affects B and T cells</a:t>
            </a:r>
            <a:endParaRPr sz="2000"/>
          </a:p>
          <a:p>
            <a:pPr lvl="2" marL="1143000" indent="-228600">
              <a:spcBef>
                <a:spcPts val="400"/>
              </a:spcBef>
              <a:defRPr sz="2000"/>
            </a:pPr>
            <a:r>
              <a:t>Purine nucleoside phosphorylase deficiency</a:t>
            </a:r>
            <a:endParaRPr sz="2400"/>
          </a:p>
          <a:p>
            <a:pPr lvl="3" marL="1600200" indent="-228600">
              <a:spcBef>
                <a:spcPts val="400"/>
              </a:spcBef>
              <a:defRPr sz="1800"/>
            </a:pPr>
            <a:r>
              <a:t>Purine salvage pathway, toxic wastes affect neurologic system and T cells  (these patients have autoimmunity?!)</a:t>
            </a:r>
            <a:endParaRPr sz="2000"/>
          </a:p>
          <a:p>
            <a:pPr lvl="2" marL="1143000" indent="-228600">
              <a:spcBef>
                <a:spcPts val="400"/>
              </a:spcBef>
              <a:defRPr sz="2000"/>
            </a:pPr>
            <a:r>
              <a:t>Recombinase deficiency</a:t>
            </a:r>
            <a:endParaRPr sz="2400"/>
          </a:p>
          <a:p>
            <a:pPr lvl="3" marL="1600200" indent="-228600">
              <a:spcBef>
                <a:spcPts val="400"/>
              </a:spcBef>
              <a:defRPr sz="1800"/>
            </a:pPr>
            <a:r>
              <a:t>RAG 1 and 2 required for the rearrangement of Ig genes and TCR.  Cells are stuck in pre-B and pre-T stages.  NK cell function OK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Rectangle 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00FF"/>
                </a:solidFill>
              </a:defRPr>
            </a:lvl1pPr>
          </a:lstStyle>
          <a:p>
            <a:pPr/>
            <a:r>
              <a:t>Primary Immunodeficiency</a:t>
            </a:r>
          </a:p>
        </p:txBody>
      </p:sp>
      <p:sp>
        <p:nvSpPr>
          <p:cNvPr id="144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 u="sng"/>
            </a:pPr>
            <a:r>
              <a:t>S</a:t>
            </a:r>
            <a:r>
              <a:rPr u="none"/>
              <a:t>evere </a:t>
            </a:r>
            <a:r>
              <a:t>C</a:t>
            </a:r>
            <a:r>
              <a:rPr u="none"/>
              <a:t>ombined </a:t>
            </a:r>
            <a:r>
              <a:t>I</a:t>
            </a:r>
            <a:r>
              <a:rPr u="none"/>
              <a:t>mmunodeficiency </a:t>
            </a:r>
            <a:r>
              <a:t>D</a:t>
            </a:r>
            <a:r>
              <a:rPr u="none"/>
              <a:t>isease</a:t>
            </a:r>
            <a:endParaRPr u="none"/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b="1" sz="2800" u="sng"/>
            </a:pPr>
            <a:r>
              <a:t>T+ B-</a:t>
            </a:r>
          </a:p>
          <a:p>
            <a:pPr lvl="2" marL="1143000" indent="-228600">
              <a:lnSpc>
                <a:spcPct val="90000"/>
              </a:lnSpc>
              <a:spcBef>
                <a:spcPts val="500"/>
              </a:spcBef>
              <a:defRPr sz="2400"/>
            </a:pPr>
            <a:r>
              <a:t>Omenn syndrome</a:t>
            </a:r>
          </a:p>
          <a:p>
            <a:pPr lvl="3" marL="1600200" indent="-228600">
              <a:lnSpc>
                <a:spcPct val="90000"/>
              </a:lnSpc>
              <a:spcBef>
                <a:spcPts val="400"/>
              </a:spcBef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“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leaky</a:t>
            </a:r>
            <a:r>
              <a:t>”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 SCID with partial RAG activity.  Th2 imbalance and a tendency towards hyper IgE syndrome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b="1" sz="2800" u="sng"/>
            </a:pPr>
            <a:r>
              <a:t>T+ B+</a:t>
            </a:r>
          </a:p>
          <a:p>
            <a:pPr lvl="2" marL="1143000" indent="-228600">
              <a:lnSpc>
                <a:spcPct val="90000"/>
              </a:lnSpc>
              <a:spcBef>
                <a:spcPts val="500"/>
              </a:spcBef>
              <a:defRPr sz="2400"/>
            </a:pPr>
            <a:r>
              <a:t>Bare lymphocyte syndrome</a:t>
            </a:r>
          </a:p>
          <a:p>
            <a:pPr lvl="3" marL="1600200" indent="-228600">
              <a:lnSpc>
                <a:spcPct val="90000"/>
              </a:lnSpc>
              <a:spcBef>
                <a:spcPts val="400"/>
              </a:spcBef>
              <a:defRPr sz="2000"/>
            </a:pPr>
            <a:r>
              <a:t>Failure to express HLA molecules</a:t>
            </a:r>
          </a:p>
          <a:p>
            <a:pPr lvl="2" marL="1143000" indent="-228600">
              <a:lnSpc>
                <a:spcPct val="90000"/>
              </a:lnSpc>
              <a:spcBef>
                <a:spcPts val="500"/>
              </a:spcBef>
              <a:defRPr sz="2400"/>
            </a:pPr>
            <a:r>
              <a:t>ZAP-70 mutation</a:t>
            </a:r>
          </a:p>
          <a:p>
            <a:pPr lvl="3" marL="1600200" indent="-228600">
              <a:lnSpc>
                <a:spcPct val="90000"/>
              </a:lnSpc>
              <a:spcBef>
                <a:spcPts val="400"/>
              </a:spcBef>
              <a:defRPr sz="2000"/>
            </a:pPr>
            <a:r>
              <a:t>Unable to signal through TCR and BCR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Tema di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i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Tema di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i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