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9" r:id="rId5"/>
    <p:sldId id="282" r:id="rId6"/>
    <p:sldId id="261" r:id="rId7"/>
    <p:sldId id="275" r:id="rId8"/>
    <p:sldId id="271" r:id="rId9"/>
    <p:sldId id="262" r:id="rId10"/>
    <p:sldId id="277" r:id="rId11"/>
    <p:sldId id="276" r:id="rId12"/>
    <p:sldId id="263" r:id="rId13"/>
    <p:sldId id="272" r:id="rId14"/>
    <p:sldId id="273" r:id="rId15"/>
    <p:sldId id="264" r:id="rId16"/>
    <p:sldId id="265" r:id="rId17"/>
    <p:sldId id="285" r:id="rId18"/>
    <p:sldId id="278" r:id="rId19"/>
    <p:sldId id="284" r:id="rId20"/>
    <p:sldId id="283" r:id="rId21"/>
    <p:sldId id="266" r:id="rId22"/>
    <p:sldId id="267" r:id="rId23"/>
    <p:sldId id="268" r:id="rId24"/>
    <p:sldId id="269" r:id="rId25"/>
    <p:sldId id="287" r:id="rId26"/>
    <p:sldId id="270" r:id="rId27"/>
    <p:sldId id="286" r:id="rId28"/>
    <p:sldId id="274" r:id="rId29"/>
    <p:sldId id="279" r:id="rId30"/>
    <p:sldId id="281" r:id="rId31"/>
  </p:sldIdLst>
  <p:sldSz cx="9144000" cy="6858000" type="screen4x3"/>
  <p:notesSz cx="7102475" cy="10234613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33CC"/>
    <a:srgbClr val="FF0066"/>
    <a:srgbClr val="000099"/>
    <a:srgbClr val="663300"/>
    <a:srgbClr val="996633"/>
    <a:srgbClr val="F29A3A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71" autoAdjust="0"/>
    <p:restoredTop sz="99822" autoAdjust="0"/>
  </p:normalViewPr>
  <p:slideViewPr>
    <p:cSldViewPr>
      <p:cViewPr varScale="1">
        <p:scale>
          <a:sx n="66" d="100"/>
          <a:sy n="66" d="100"/>
        </p:scale>
        <p:origin x="155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E4C0A-6A55-4FE3-90E1-6EEFBD037A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15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ADA54-E4F1-416C-82A5-DB2D5B4D4E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635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A67DE-6BA2-49EF-94F4-430A25EE04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03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69375-0C0C-402C-A424-FA67F65A83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80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C9F3C-E198-4202-8FB2-CC2AAC2A8B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46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0BE5F-334D-4D13-96F5-9336213D63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26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3F661-393D-4C58-8A15-59A4224387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063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02B83-B508-43E3-BE9A-ACC233EF77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92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F7E8C-F2E2-4838-9B97-227108F096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51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B9735-6327-4E64-9F63-256BD786D5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15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059CE-1A25-4F12-A9D2-6C071D9455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99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2257A3-4312-47AB-B670-4FC7F8BDB9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462087" y="476672"/>
            <a:ext cx="62198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TITOLAZIONI </a:t>
            </a:r>
            <a:r>
              <a:rPr lang="it-IT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COMPLESSOMETRICHE</a:t>
            </a:r>
            <a:r>
              <a:rPr lang="it-IT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APPLICAZIONE ALLA DETERMINAZIONE DELLA DUREZZA DELL'ACQUA</a:t>
            </a:r>
            <a:endParaRPr lang="it-IT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3851274" y="2852936"/>
            <a:ext cx="1441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1600" dirty="0">
                <a:solidFill>
                  <a:srgbClr val="FF0000"/>
                </a:solidFill>
              </a:rPr>
              <a:t>ver </a:t>
            </a:r>
            <a:r>
              <a:rPr lang="it-IT" altLang="it-IT" sz="1600" dirty="0" smtClean="0">
                <a:solidFill>
                  <a:srgbClr val="FF0000"/>
                </a:solidFill>
              </a:rPr>
              <a:t>17.12.20</a:t>
            </a:r>
            <a:endParaRPr lang="it-IT" altLang="it-IT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55650" y="2636838"/>
            <a:ext cx="741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dirty="0">
                <a:cs typeface="Times New Roman" pitchFamily="18" charset="0"/>
              </a:rPr>
              <a:t>Riassumendo: come </a:t>
            </a:r>
            <a:r>
              <a:rPr lang="it-IT" b="1" dirty="0">
                <a:solidFill>
                  <a:srgbClr val="33CC33"/>
                </a:solidFill>
                <a:cs typeface="Times New Roman" pitchFamily="18" charset="0"/>
              </a:rPr>
              <a:t>indicatore</a:t>
            </a:r>
            <a:r>
              <a:rPr lang="it-IT" dirty="0">
                <a:cs typeface="Times New Roman" pitchFamily="18" charset="0"/>
              </a:rPr>
              <a:t> si può usare un chelante che si lega con lo ione da titolare e che mostra </a:t>
            </a: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colore diverso</a:t>
            </a:r>
            <a:r>
              <a:rPr lang="it-IT" dirty="0">
                <a:cs typeface="Times New Roman" pitchFamily="18" charset="0"/>
              </a:rPr>
              <a:t> quando </a:t>
            </a:r>
            <a:r>
              <a:rPr lang="it-IT" dirty="0">
                <a:solidFill>
                  <a:srgbClr val="0000FF"/>
                </a:solidFill>
                <a:cs typeface="Times New Roman" pitchFamily="18" charset="0"/>
              </a:rPr>
              <a:t>non è coordinato</a:t>
            </a:r>
            <a:r>
              <a:rPr lang="it-IT" dirty="0">
                <a:cs typeface="Times New Roman" pitchFamily="18" charset="0"/>
              </a:rPr>
              <a:t> e quando è </a:t>
            </a:r>
            <a:r>
              <a:rPr lang="it-IT" dirty="0">
                <a:solidFill>
                  <a:srgbClr val="FF0000"/>
                </a:solidFill>
                <a:cs typeface="Times New Roman" pitchFamily="18" charset="0"/>
              </a:rPr>
              <a:t>coordinato</a:t>
            </a:r>
            <a:r>
              <a:rPr lang="it-IT" dirty="0">
                <a:cs typeface="Times New Roman" pitchFamily="18" charset="0"/>
              </a:rPr>
              <a:t> : 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124075" y="4005263"/>
            <a:ext cx="4679950" cy="863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195513" y="4221163"/>
            <a:ext cx="4392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/>
              <a:t>     M</a:t>
            </a:r>
            <a:r>
              <a:rPr lang="it-IT" altLang="it-IT" sz="2400" baseline="30000"/>
              <a:t>n+</a:t>
            </a:r>
            <a:r>
              <a:rPr lang="it-IT" altLang="it-IT" sz="2400"/>
              <a:t> + </a:t>
            </a:r>
            <a:r>
              <a:rPr lang="it-IT" altLang="it-IT" sz="2400">
                <a:solidFill>
                  <a:srgbClr val="0000FF"/>
                </a:solidFill>
              </a:rPr>
              <a:t>Hin</a:t>
            </a:r>
            <a:r>
              <a:rPr lang="it-IT" altLang="it-IT" sz="2400"/>
              <a:t>   </a:t>
            </a:r>
            <a:r>
              <a:rPr lang="it-IT" altLang="it-IT" sz="2400">
                <a:sym typeface="tci1" pitchFamily="2" charset="2"/>
              </a:rPr>
              <a:t>     </a:t>
            </a:r>
            <a:r>
              <a:rPr lang="it-IT" altLang="it-IT" sz="2400"/>
              <a:t> </a:t>
            </a:r>
            <a:r>
              <a:rPr lang="it-IT" altLang="it-IT" sz="2400">
                <a:solidFill>
                  <a:srgbClr val="FF3300"/>
                </a:solidFill>
              </a:rPr>
              <a:t>Min</a:t>
            </a:r>
            <a:r>
              <a:rPr lang="it-IT" altLang="it-IT" sz="2400" baseline="30000">
                <a:solidFill>
                  <a:srgbClr val="FF3300"/>
                </a:solidFill>
              </a:rPr>
              <a:t>(n-1)+</a:t>
            </a:r>
            <a:r>
              <a:rPr lang="it-IT" altLang="it-IT" sz="2400"/>
              <a:t> + H</a:t>
            </a:r>
            <a:r>
              <a:rPr lang="it-IT" altLang="it-IT" sz="2400" baseline="30000"/>
              <a:t>+</a:t>
            </a:r>
            <a:r>
              <a:rPr lang="it-IT" altLang="it-IT" sz="2400"/>
              <a:t> 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684213" y="765175"/>
            <a:ext cx="7777162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400"/>
              <a:t>Un composto che presenti queste caratteristiche è chiamato </a:t>
            </a:r>
          </a:p>
          <a:p>
            <a:pPr>
              <a:spcBef>
                <a:spcPct val="50000"/>
              </a:spcBef>
            </a:pPr>
            <a:r>
              <a:rPr lang="it-IT" altLang="it-IT" sz="2400"/>
              <a:t>indicatore </a:t>
            </a:r>
            <a:r>
              <a:rPr lang="it-IT" altLang="it-IT" sz="2400" b="1"/>
              <a:t>METALLOCROMICO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111625" y="4416425"/>
            <a:ext cx="360363" cy="142875"/>
            <a:chOff x="2562" y="3340"/>
            <a:chExt cx="227" cy="90"/>
          </a:xfrm>
        </p:grpSpPr>
        <p:sp>
          <p:nvSpPr>
            <p:cNvPr id="9223" name="Line 9"/>
            <p:cNvSpPr>
              <a:spLocks noChangeShapeType="1"/>
            </p:cNvSpPr>
            <p:nvPr/>
          </p:nvSpPr>
          <p:spPr bwMode="auto">
            <a:xfrm>
              <a:off x="2562" y="3340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24" name="Line 10"/>
            <p:cNvSpPr>
              <a:spLocks noChangeShapeType="1"/>
            </p:cNvSpPr>
            <p:nvPr/>
          </p:nvSpPr>
          <p:spPr bwMode="auto">
            <a:xfrm flipH="1">
              <a:off x="2562" y="3430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24582" grpId="0" animBg="1"/>
      <p:bldP spid="245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95288" y="1125538"/>
            <a:ext cx="8208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 dirty="0">
                <a:cs typeface="Times New Roman" pitchFamily="18" charset="0"/>
              </a:rPr>
              <a:t>Anche la reazione tra ione metallico </a:t>
            </a:r>
            <a:r>
              <a:rPr lang="it-IT" altLang="it-IT" sz="2400" dirty="0" smtClean="0">
                <a:cs typeface="Times New Roman" pitchFamily="18" charset="0"/>
              </a:rPr>
              <a:t>e </a:t>
            </a:r>
            <a:r>
              <a:rPr lang="it-IT" altLang="it-IT" sz="2400" dirty="0">
                <a:cs typeface="Times New Roman" pitchFamily="18" charset="0"/>
              </a:rPr>
              <a:t>indicatore è un equilibrio in cui è coinvolta la formazione degli ioni H</a:t>
            </a:r>
            <a:r>
              <a:rPr lang="it-IT" altLang="it-IT" sz="2400" baseline="30000" dirty="0">
                <a:cs typeface="Times New Roman" pitchFamily="18" charset="0"/>
              </a:rPr>
              <a:t>+</a:t>
            </a:r>
            <a:r>
              <a:rPr lang="it-IT" altLang="it-IT" sz="2400" dirty="0">
                <a:cs typeface="Times New Roman" pitchFamily="18" charset="0"/>
              </a:rPr>
              <a:t>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95288" y="3429000"/>
            <a:ext cx="8135937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/>
              <a:t>La resa della reazione, cioè la posizione dell’equilibrio di formazione di questi complessi è fortemente influenzata dal pH. </a:t>
            </a:r>
          </a:p>
          <a:p>
            <a:pPr algn="l">
              <a:spcBef>
                <a:spcPct val="50000"/>
              </a:spcBef>
            </a:pPr>
            <a:r>
              <a:rPr lang="it-IT" altLang="it-IT" sz="2400">
                <a:solidFill>
                  <a:srgbClr val="FF0000"/>
                </a:solidFill>
              </a:rPr>
              <a:t>L’equilibrio si sposta verso dx, cioè verso la formazione del complesso all’aumentare del pH. (principio di Le Chatelier)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3635375" y="2205038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3675286" y="4351387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 altLang="it-IT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199" y="2638475"/>
            <a:ext cx="302418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900461" y="2122537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 dirty="0"/>
              <a:t>esempio di indicatore </a:t>
            </a:r>
            <a:r>
              <a:rPr lang="it-IT" altLang="it-IT" sz="2400" dirty="0" err="1"/>
              <a:t>metallocromico</a:t>
            </a:r>
            <a:endParaRPr lang="it-IT" altLang="it-IT" sz="2400" dirty="0"/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2195736" y="4437112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 b="1"/>
              <a:t>nero di eriocromo T (NET)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59185" y="46329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Esistono moltissimi indicatori </a:t>
            </a:r>
            <a:r>
              <a:rPr lang="it-IT" dirty="0" err="1" smtClean="0"/>
              <a:t>metallocromici</a:t>
            </a:r>
            <a:r>
              <a:rPr lang="it-IT" dirty="0" smtClean="0"/>
              <a:t>:</a:t>
            </a:r>
          </a:p>
          <a:p>
            <a:pPr algn="l"/>
            <a:r>
              <a:rPr lang="it-IT" dirty="0" err="1" smtClean="0"/>
              <a:t>muresside</a:t>
            </a:r>
            <a:r>
              <a:rPr lang="it-IT" dirty="0" smtClean="0"/>
              <a:t>, </a:t>
            </a:r>
            <a:r>
              <a:rPr lang="it-IT" dirty="0" err="1" smtClean="0"/>
              <a:t>calcon</a:t>
            </a:r>
            <a:r>
              <a:rPr lang="it-IT" dirty="0" smtClean="0"/>
              <a:t>, arancio xilenolo, violetto </a:t>
            </a:r>
            <a:r>
              <a:rPr lang="it-IT" dirty="0" err="1" smtClean="0"/>
              <a:t>pirocatecolo</a:t>
            </a:r>
            <a:r>
              <a:rPr lang="it-IT" dirty="0" smtClean="0"/>
              <a:t>,...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6"/>
          <p:cNvGraphicFramePr>
            <a:graphicFrameLocks noChangeAspect="1"/>
          </p:cNvGraphicFramePr>
          <p:nvPr/>
        </p:nvGraphicFramePr>
        <p:xfrm>
          <a:off x="2411413" y="2276475"/>
          <a:ext cx="4895850" cy="345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1" name="CorelPhotoPaint.Image.7" r:id="rId3" imgW="10844011" imgH="7662930" progId="CorelPhotoPaint.Image.7">
                  <p:embed/>
                </p:oleObj>
              </mc:Choice>
              <mc:Fallback>
                <p:oleObj name="CorelPhotoPaint.Image.7" r:id="rId3" imgW="10844011" imgH="7662930" progId="CorelPhotoPaint.Image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276475"/>
                        <a:ext cx="4895850" cy="3459163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chemeClr val="bg1"/>
                          </a:gs>
                          <a:gs pos="100000">
                            <a:srgbClr val="99CCFF"/>
                          </a:gs>
                        </a:gsLst>
                        <a:lin ang="27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7559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 b="1" dirty="0"/>
              <a:t>Che utilizzo si fa di queste titolazioni ?</a:t>
            </a:r>
          </a:p>
          <a:p>
            <a:pPr algn="l">
              <a:spcBef>
                <a:spcPct val="50000"/>
              </a:spcBef>
            </a:pPr>
            <a:r>
              <a:rPr lang="it-IT" altLang="it-IT" sz="2400" dirty="0"/>
              <a:t>1) Titolazione in generale degli ioni metallici</a:t>
            </a:r>
          </a:p>
          <a:p>
            <a:pPr algn="l">
              <a:spcBef>
                <a:spcPct val="50000"/>
              </a:spcBef>
            </a:pPr>
            <a:r>
              <a:rPr lang="it-IT" altLang="it-IT" sz="2400" dirty="0"/>
              <a:t>2) Analisi della durezza delle acque</a:t>
            </a:r>
          </a:p>
        </p:txBody>
      </p:sp>
      <p:graphicFrame>
        <p:nvGraphicFramePr>
          <p:cNvPr id="12292" name="Object 7"/>
          <p:cNvGraphicFramePr>
            <a:graphicFrameLocks noChangeAspect="1"/>
          </p:cNvGraphicFramePr>
          <p:nvPr/>
        </p:nvGraphicFramePr>
        <p:xfrm>
          <a:off x="4500563" y="5013325"/>
          <a:ext cx="695325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2" name="CorelPhotoPaint.Image.7" r:id="rId5" imgW="1800000" imgH="3057143" progId="CorelPhotoPaint.Image.7">
                  <p:embed/>
                </p:oleObj>
              </mc:Choice>
              <mc:Fallback>
                <p:oleObj name="CorelPhotoPaint.Image.7" r:id="rId5" imgW="1800000" imgH="3057143" progId="CorelPhotoPaint.Image.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5013325"/>
                        <a:ext cx="695325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1476375" y="2852738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/>
              <a:t>sale bisodico dell’EDTA</a:t>
            </a: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5508625" y="5157788"/>
            <a:ext cx="3095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/>
              <a:t>soluzione + tampone a pH basico + indicatore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79388" y="245417"/>
            <a:ext cx="9289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 dirty="0" smtClean="0"/>
              <a:t>1) All’inizio </a:t>
            </a:r>
            <a:r>
              <a:rPr lang="it-IT" altLang="it-IT" sz="2400" dirty="0"/>
              <a:t>nella beuta per la presenza dello ione e del tampone </a:t>
            </a:r>
            <a:r>
              <a:rPr lang="it-IT" altLang="it-IT" sz="2400" dirty="0" err="1"/>
              <a:t>pH</a:t>
            </a:r>
            <a:r>
              <a:rPr lang="it-IT" altLang="it-IT" sz="2400" dirty="0"/>
              <a:t> 10: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11560" y="4437112"/>
            <a:ext cx="8064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it-IT" dirty="0" smtClean="0"/>
              <a:t>2) Si </a:t>
            </a:r>
            <a:r>
              <a:rPr lang="it-IT" dirty="0"/>
              <a:t>titola con EDTA: reazione di </a:t>
            </a:r>
            <a:r>
              <a:rPr lang="it-IT" b="1" dirty="0">
                <a:solidFill>
                  <a:srgbClr val="00B050"/>
                </a:solidFill>
              </a:rPr>
              <a:t>titolazione</a:t>
            </a:r>
            <a:r>
              <a:rPr lang="it-IT" dirty="0"/>
              <a:t> deve essere </a:t>
            </a:r>
            <a:r>
              <a:rPr lang="it-IT" b="1" dirty="0">
                <a:solidFill>
                  <a:srgbClr val="663300"/>
                </a:solidFill>
              </a:rPr>
              <a:t> favorita</a:t>
            </a:r>
            <a:r>
              <a:rPr lang="it-IT" dirty="0"/>
              <a:t> </a:t>
            </a:r>
            <a:r>
              <a:rPr lang="it-IT" dirty="0" smtClean="0"/>
              <a:t>rispetto a quella di </a:t>
            </a:r>
            <a:r>
              <a:rPr lang="it-IT" dirty="0" smtClean="0">
                <a:solidFill>
                  <a:srgbClr val="FF0000"/>
                </a:solidFill>
              </a:rPr>
              <a:t>formazione del complesso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318" name="Oval 17"/>
          <p:cNvSpPr>
            <a:spLocks noChangeArrowheads="1"/>
          </p:cNvSpPr>
          <p:nvPr/>
        </p:nvSpPr>
        <p:spPr bwMode="auto">
          <a:xfrm>
            <a:off x="763588" y="1591849"/>
            <a:ext cx="720725" cy="504825"/>
          </a:xfrm>
          <a:prstGeom prst="ellipse">
            <a:avLst/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757238" y="1622011"/>
            <a:ext cx="3598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 dirty="0" err="1" smtClean="0"/>
              <a:t>M</a:t>
            </a:r>
            <a:r>
              <a:rPr lang="it-IT" altLang="it-IT" sz="2400" baseline="30000" dirty="0" err="1" smtClean="0"/>
              <a:t>2</a:t>
            </a:r>
            <a:r>
              <a:rPr lang="it-IT" altLang="it-IT" sz="2400" baseline="30000" dirty="0"/>
              <a:t>+</a:t>
            </a:r>
            <a:r>
              <a:rPr lang="it-IT" altLang="it-IT" sz="2400" dirty="0"/>
              <a:t> + </a:t>
            </a:r>
            <a:r>
              <a:rPr lang="it-IT" altLang="it-IT" sz="2400" dirty="0" err="1">
                <a:solidFill>
                  <a:srgbClr val="0000FF"/>
                </a:solidFill>
              </a:rPr>
              <a:t>Hin</a:t>
            </a:r>
            <a:r>
              <a:rPr lang="it-IT" altLang="it-IT" sz="2400" dirty="0"/>
              <a:t>  </a:t>
            </a:r>
            <a:r>
              <a:rPr lang="it-IT" altLang="it-IT" sz="2400" dirty="0">
                <a:sym typeface="tci1" pitchFamily="2" charset="2"/>
              </a:rPr>
              <a:t>    </a:t>
            </a:r>
            <a:r>
              <a:rPr lang="it-IT" altLang="it-IT" sz="2400" dirty="0"/>
              <a:t>   </a:t>
            </a:r>
            <a:r>
              <a:rPr lang="it-IT" altLang="it-IT" sz="2400" dirty="0" err="1" smtClean="0">
                <a:solidFill>
                  <a:srgbClr val="FF3300"/>
                </a:solidFill>
              </a:rPr>
              <a:t>Min</a:t>
            </a:r>
            <a:r>
              <a:rPr lang="it-IT" altLang="it-IT" sz="2400" baseline="30000" dirty="0">
                <a:solidFill>
                  <a:srgbClr val="FF3300"/>
                </a:solidFill>
              </a:rPr>
              <a:t>+</a:t>
            </a:r>
            <a:r>
              <a:rPr lang="it-IT" altLang="it-IT" sz="2400" dirty="0"/>
              <a:t> + H</a:t>
            </a:r>
            <a:r>
              <a:rPr lang="it-IT" altLang="it-IT" sz="2400" baseline="30000" dirty="0"/>
              <a:t>+</a:t>
            </a:r>
            <a:endParaRPr lang="it-IT" altLang="it-IT" sz="2400" dirty="0">
              <a:solidFill>
                <a:srgbClr val="FF3300"/>
              </a:solidFill>
            </a:endParaRPr>
          </a:p>
        </p:txBody>
      </p:sp>
      <p:sp>
        <p:nvSpPr>
          <p:cNvPr id="13320" name="Oval 15"/>
          <p:cNvSpPr>
            <a:spLocks noChangeArrowheads="1"/>
          </p:cNvSpPr>
          <p:nvPr/>
        </p:nvSpPr>
        <p:spPr bwMode="auto">
          <a:xfrm>
            <a:off x="468313" y="1406111"/>
            <a:ext cx="3960812" cy="8636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4140200" y="5805488"/>
            <a:ext cx="4176713" cy="863600"/>
          </a:xfrm>
          <a:prstGeom prst="ellipse">
            <a:avLst/>
          </a:prstGeom>
          <a:solidFill>
            <a:srgbClr val="99CCFF"/>
          </a:solidFill>
          <a:ln w="25400" algn="ctr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13322" name="Text Box 6"/>
          <p:cNvSpPr txBox="1">
            <a:spLocks noChangeArrowheads="1"/>
          </p:cNvSpPr>
          <p:nvPr/>
        </p:nvSpPr>
        <p:spPr bwMode="auto">
          <a:xfrm>
            <a:off x="755650" y="3500438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 dirty="0" err="1" smtClean="0"/>
              <a:t>MY</a:t>
            </a:r>
            <a:r>
              <a:rPr lang="it-IT" altLang="it-IT" sz="2400" baseline="30000" dirty="0" err="1" smtClean="0"/>
              <a:t>2</a:t>
            </a:r>
            <a:r>
              <a:rPr lang="it-IT" altLang="it-IT" sz="2400" baseline="30000" dirty="0" smtClean="0"/>
              <a:t>-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+ </a:t>
            </a:r>
            <a:r>
              <a:rPr lang="it-IT" altLang="it-IT" sz="2400" dirty="0" err="1"/>
              <a:t>2H</a:t>
            </a:r>
            <a:r>
              <a:rPr lang="it-IT" altLang="it-IT" sz="2400" baseline="30000" dirty="0"/>
              <a:t>+</a:t>
            </a:r>
          </a:p>
        </p:txBody>
      </p:sp>
      <p:sp>
        <p:nvSpPr>
          <p:cNvPr id="13323" name="Rectangle 19"/>
          <p:cNvSpPr>
            <a:spLocks noChangeArrowheads="1"/>
          </p:cNvSpPr>
          <p:nvPr/>
        </p:nvSpPr>
        <p:spPr bwMode="auto">
          <a:xfrm>
            <a:off x="755650" y="2565400"/>
            <a:ext cx="89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/>
              <a:t>H</a:t>
            </a:r>
            <a:r>
              <a:rPr lang="it-IT" altLang="it-IT" baseline="-25000" dirty="0"/>
              <a:t>2</a:t>
            </a:r>
            <a:r>
              <a:rPr lang="it-IT" altLang="it-IT" dirty="0"/>
              <a:t>Y</a:t>
            </a:r>
            <a:r>
              <a:rPr lang="it-IT" altLang="it-IT" baseline="30000" dirty="0"/>
              <a:t>2-</a:t>
            </a:r>
          </a:p>
        </p:txBody>
      </p:sp>
      <p:sp>
        <p:nvSpPr>
          <p:cNvPr id="13324" name="Rectangle 20"/>
          <p:cNvSpPr>
            <a:spLocks noChangeArrowheads="1"/>
          </p:cNvSpPr>
          <p:nvPr/>
        </p:nvSpPr>
        <p:spPr bwMode="auto">
          <a:xfrm>
            <a:off x="971550" y="2133600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/>
              <a:t>+</a:t>
            </a:r>
          </a:p>
        </p:txBody>
      </p:sp>
      <p:sp>
        <p:nvSpPr>
          <p:cNvPr id="13325" name="Rectangle 26"/>
          <p:cNvSpPr>
            <a:spLocks noChangeArrowheads="1"/>
          </p:cNvSpPr>
          <p:nvPr/>
        </p:nvSpPr>
        <p:spPr bwMode="auto">
          <a:xfrm>
            <a:off x="6431609" y="771388"/>
            <a:ext cx="25923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it-IT" dirty="0" err="1">
                <a:solidFill>
                  <a:srgbClr val="FF3300"/>
                </a:solidFill>
              </a:rPr>
              <a:t>reaz</a:t>
            </a:r>
            <a:r>
              <a:rPr lang="it-IT" altLang="it-IT" dirty="0">
                <a:solidFill>
                  <a:srgbClr val="FF3300"/>
                </a:solidFill>
              </a:rPr>
              <a:t>. spostata a </a:t>
            </a:r>
            <a:r>
              <a:rPr lang="it-IT" altLang="it-IT" dirty="0" smtClean="0">
                <a:solidFill>
                  <a:srgbClr val="FF3300"/>
                </a:solidFill>
              </a:rPr>
              <a:t>dx  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572000" y="6021388"/>
            <a:ext cx="3313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>
                <a:solidFill>
                  <a:srgbClr val="0000FF"/>
                </a:solidFill>
              </a:rPr>
              <a:t>La </a:t>
            </a:r>
            <a:r>
              <a:rPr lang="it-IT" altLang="it-IT" sz="2400">
                <a:solidFill>
                  <a:srgbClr val="000099"/>
                </a:solidFill>
              </a:rPr>
              <a:t>soluzione vira </a:t>
            </a:r>
            <a:r>
              <a:rPr lang="it-IT" altLang="it-IT" sz="2400" b="1">
                <a:solidFill>
                  <a:srgbClr val="000099"/>
                </a:solidFill>
              </a:rPr>
              <a:t>al blu</a:t>
            </a:r>
          </a:p>
        </p:txBody>
      </p:sp>
      <p:grpSp>
        <p:nvGrpSpPr>
          <p:cNvPr id="13330" name="Group 39"/>
          <p:cNvGrpSpPr>
            <a:grpSpLocks/>
          </p:cNvGrpSpPr>
          <p:nvPr/>
        </p:nvGrpSpPr>
        <p:grpSpPr bwMode="auto">
          <a:xfrm>
            <a:off x="2303463" y="1814099"/>
            <a:ext cx="360362" cy="142875"/>
            <a:chOff x="2562" y="3340"/>
            <a:chExt cx="227" cy="90"/>
          </a:xfrm>
        </p:grpSpPr>
        <p:sp>
          <p:nvSpPr>
            <p:cNvPr id="13334" name="Line 40"/>
            <p:cNvSpPr>
              <a:spLocks noChangeShapeType="1"/>
            </p:cNvSpPr>
            <p:nvPr/>
          </p:nvSpPr>
          <p:spPr bwMode="auto">
            <a:xfrm>
              <a:off x="2562" y="3340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35" name="Line 41"/>
            <p:cNvSpPr>
              <a:spLocks noChangeShapeType="1"/>
            </p:cNvSpPr>
            <p:nvPr/>
          </p:nvSpPr>
          <p:spPr bwMode="auto">
            <a:xfrm flipH="1">
              <a:off x="2562" y="3430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3331" name="Group 42"/>
          <p:cNvGrpSpPr>
            <a:grpSpLocks/>
          </p:cNvGrpSpPr>
          <p:nvPr/>
        </p:nvGrpSpPr>
        <p:grpSpPr bwMode="auto">
          <a:xfrm rot="5400000">
            <a:off x="1007270" y="3177381"/>
            <a:ext cx="360362" cy="142875"/>
            <a:chOff x="2562" y="3340"/>
            <a:chExt cx="227" cy="90"/>
          </a:xfrm>
        </p:grpSpPr>
        <p:sp>
          <p:nvSpPr>
            <p:cNvPr id="13332" name="Line 43"/>
            <p:cNvSpPr>
              <a:spLocks noChangeShapeType="1"/>
            </p:cNvSpPr>
            <p:nvPr/>
          </p:nvSpPr>
          <p:spPr bwMode="auto">
            <a:xfrm>
              <a:off x="2562" y="3340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33" name="Line 44"/>
            <p:cNvSpPr>
              <a:spLocks noChangeShapeType="1"/>
            </p:cNvSpPr>
            <p:nvPr/>
          </p:nvSpPr>
          <p:spPr bwMode="auto">
            <a:xfrm flipH="1">
              <a:off x="2562" y="3430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" name="Freccia in giù 2"/>
          <p:cNvSpPr/>
          <p:nvPr/>
        </p:nvSpPr>
        <p:spPr bwMode="auto">
          <a:xfrm>
            <a:off x="2663825" y="707082"/>
            <a:ext cx="215900" cy="41845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Connettore 2 15"/>
          <p:cNvCxnSpPr/>
          <p:nvPr/>
        </p:nvCxnSpPr>
        <p:spPr bwMode="auto">
          <a:xfrm flipV="1">
            <a:off x="5796136" y="3212976"/>
            <a:ext cx="0" cy="12241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CC33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18" name="Connettore diritto 17"/>
          <p:cNvCxnSpPr/>
          <p:nvPr/>
        </p:nvCxnSpPr>
        <p:spPr bwMode="auto">
          <a:xfrm flipH="1">
            <a:off x="2051720" y="3212976"/>
            <a:ext cx="37444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3CC33"/>
            </a:solidFill>
            <a:prstDash val="dash"/>
            <a:round/>
            <a:headEnd type="none" w="med" len="med"/>
            <a:tailEnd type="stealth" w="med" len="med"/>
          </a:ln>
          <a:effectLst/>
        </p:spPr>
      </p:cxnSp>
      <p:cxnSp>
        <p:nvCxnSpPr>
          <p:cNvPr id="42" name="Connettore diritto 41"/>
          <p:cNvCxnSpPr/>
          <p:nvPr/>
        </p:nvCxnSpPr>
        <p:spPr bwMode="auto">
          <a:xfrm flipH="1">
            <a:off x="4499992" y="1844824"/>
            <a:ext cx="37444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stealth" w="med" len="med"/>
          </a:ln>
          <a:effectLst/>
        </p:spPr>
      </p:cxnSp>
      <p:cxnSp>
        <p:nvCxnSpPr>
          <p:cNvPr id="44" name="Connettore 2 43"/>
          <p:cNvCxnSpPr/>
          <p:nvPr/>
        </p:nvCxnSpPr>
        <p:spPr bwMode="auto">
          <a:xfrm flipV="1">
            <a:off x="8316416" y="1844824"/>
            <a:ext cx="0" cy="32403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50" name="Connettore diritto 49"/>
          <p:cNvCxnSpPr/>
          <p:nvPr/>
        </p:nvCxnSpPr>
        <p:spPr bwMode="auto">
          <a:xfrm flipH="1">
            <a:off x="7668344" y="5085184"/>
            <a:ext cx="64807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CasellaDiTesto 27"/>
          <p:cNvSpPr txBox="1"/>
          <p:nvPr/>
        </p:nvSpPr>
        <p:spPr>
          <a:xfrm>
            <a:off x="6372200" y="119675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b="1" dirty="0">
                <a:solidFill>
                  <a:srgbClr val="FF3300"/>
                </a:solidFill>
              </a:rPr>
              <a:t>soluzione </a:t>
            </a:r>
            <a:r>
              <a:rPr lang="it-IT" altLang="it-IT" b="1" dirty="0" smtClean="0">
                <a:solidFill>
                  <a:srgbClr val="FF3300"/>
                </a:solidFill>
              </a:rPr>
              <a:t>rossa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  <p:bldP spid="19472" grpId="0" animBg="1"/>
      <p:bldP spid="13322" grpId="0"/>
      <p:bldP spid="13323" grpId="0"/>
      <p:bldP spid="13324" grpId="0"/>
      <p:bldP spid="194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403648" y="1916832"/>
            <a:ext cx="6120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COS'E' LA DUREZZA DELL’ACQUA?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9552" y="2921496"/>
            <a:ext cx="784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 dirty="0">
                <a:cs typeface="Times New Roman" pitchFamily="18" charset="0"/>
              </a:rPr>
              <a:t>È la somma delle concentrazioni di tutti i cationi metallici presenti in </a:t>
            </a:r>
            <a:r>
              <a:rPr lang="it-IT" altLang="it-IT" sz="2400" dirty="0" smtClean="0">
                <a:cs typeface="Times New Roman" pitchFamily="18" charset="0"/>
              </a:rPr>
              <a:t>soluzione acquosa: </a:t>
            </a:r>
            <a:r>
              <a:rPr lang="it-IT" altLang="it-IT" sz="2400" dirty="0" err="1" smtClean="0">
                <a:cs typeface="Times New Roman" pitchFamily="18" charset="0"/>
              </a:rPr>
              <a:t>Ca</a:t>
            </a:r>
            <a:r>
              <a:rPr lang="it-IT" altLang="it-IT" sz="2400" baseline="30000" dirty="0" err="1" smtClean="0">
                <a:cs typeface="Times New Roman" pitchFamily="18" charset="0"/>
              </a:rPr>
              <a:t>2</a:t>
            </a:r>
            <a:r>
              <a:rPr lang="it-IT" altLang="it-IT" sz="2400" baseline="30000" dirty="0" smtClean="0">
                <a:cs typeface="Times New Roman" pitchFamily="18" charset="0"/>
              </a:rPr>
              <a:t>+</a:t>
            </a:r>
            <a:r>
              <a:rPr lang="it-IT" altLang="it-IT" sz="2400" dirty="0" smtClean="0">
                <a:cs typeface="Times New Roman" pitchFamily="18" charset="0"/>
              </a:rPr>
              <a:t>, </a:t>
            </a:r>
            <a:r>
              <a:rPr lang="it-IT" altLang="it-IT" sz="2400" dirty="0" err="1" smtClean="0">
                <a:cs typeface="Times New Roman" pitchFamily="18" charset="0"/>
              </a:rPr>
              <a:t>Mg</a:t>
            </a:r>
            <a:r>
              <a:rPr lang="it-IT" altLang="it-IT" sz="2400" baseline="30000" dirty="0" err="1" smtClean="0">
                <a:cs typeface="Times New Roman" pitchFamily="18" charset="0"/>
              </a:rPr>
              <a:t>2</a:t>
            </a:r>
            <a:r>
              <a:rPr lang="it-IT" altLang="it-IT" sz="2400" baseline="30000" dirty="0" smtClean="0">
                <a:cs typeface="Times New Roman" pitchFamily="18" charset="0"/>
              </a:rPr>
              <a:t>+</a:t>
            </a:r>
            <a:r>
              <a:rPr lang="it-IT" altLang="it-IT" sz="2400" dirty="0" smtClean="0">
                <a:cs typeface="Times New Roman" pitchFamily="18" charset="0"/>
              </a:rPr>
              <a:t>, Na</a:t>
            </a:r>
            <a:r>
              <a:rPr lang="it-IT" altLang="it-IT" sz="2400" baseline="30000" dirty="0" smtClean="0">
                <a:cs typeface="Times New Roman" pitchFamily="18" charset="0"/>
              </a:rPr>
              <a:t>+</a:t>
            </a:r>
            <a:r>
              <a:rPr lang="it-IT" altLang="it-IT" sz="2400" dirty="0" smtClean="0">
                <a:cs typeface="Times New Roman" pitchFamily="18" charset="0"/>
              </a:rPr>
              <a:t>, K</a:t>
            </a:r>
            <a:r>
              <a:rPr lang="it-IT" altLang="it-IT" sz="2400" baseline="30000" dirty="0" smtClean="0">
                <a:cs typeface="Times New Roman" pitchFamily="18" charset="0"/>
              </a:rPr>
              <a:t>+</a:t>
            </a:r>
            <a:r>
              <a:rPr lang="it-IT" altLang="it-IT" sz="2400" dirty="0" smtClean="0">
                <a:cs typeface="Times New Roman" pitchFamily="18" charset="0"/>
              </a:rPr>
              <a:t>, tracce di tutti gli altri cationi metallici presenti sulla crosta terrestre. </a:t>
            </a:r>
            <a:endParaRPr lang="it-IT" altLang="it-IT" sz="2400" dirty="0">
              <a:cs typeface="Times New Roman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9552" y="4293096"/>
            <a:ext cx="8001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it-IT" sz="2400" b="1" dirty="0" err="1">
                <a:solidFill>
                  <a:srgbClr val="FF3300"/>
                </a:solidFill>
                <a:cs typeface="Times New Roman" pitchFamily="18" charset="0"/>
              </a:rPr>
              <a:t>Ca</a:t>
            </a:r>
            <a:r>
              <a:rPr lang="it-IT" altLang="it-IT" sz="2400" b="1" baseline="30000" dirty="0" err="1">
                <a:solidFill>
                  <a:srgbClr val="FF3300"/>
                </a:solidFill>
                <a:cs typeface="Times New Roman" pitchFamily="18" charset="0"/>
              </a:rPr>
              <a:t>2</a:t>
            </a:r>
            <a:r>
              <a:rPr lang="it-IT" altLang="it-IT" sz="2400" b="1" baseline="30000" dirty="0">
                <a:solidFill>
                  <a:srgbClr val="FF3300"/>
                </a:solidFill>
                <a:cs typeface="Times New Roman" pitchFamily="18" charset="0"/>
              </a:rPr>
              <a:t>+</a:t>
            </a:r>
            <a:r>
              <a:rPr lang="it-IT" altLang="it-IT" sz="2400" dirty="0">
                <a:cs typeface="Times New Roman" pitchFamily="18" charset="0"/>
              </a:rPr>
              <a:t> e </a:t>
            </a:r>
            <a:r>
              <a:rPr lang="it-IT" altLang="it-IT" sz="2400" dirty="0" err="1">
                <a:solidFill>
                  <a:srgbClr val="0000FF"/>
                </a:solidFill>
                <a:cs typeface="Times New Roman" pitchFamily="18" charset="0"/>
              </a:rPr>
              <a:t>Mg</a:t>
            </a:r>
            <a:r>
              <a:rPr lang="it-IT" altLang="it-IT" sz="2400" baseline="30000" dirty="0" err="1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it-IT" altLang="it-IT" sz="2400" baseline="30000" dirty="0">
                <a:solidFill>
                  <a:srgbClr val="0000FF"/>
                </a:solidFill>
                <a:cs typeface="Times New Roman" pitchFamily="18" charset="0"/>
              </a:rPr>
              <a:t>+</a:t>
            </a:r>
            <a:r>
              <a:rPr lang="it-IT" altLang="it-IT" sz="2400" dirty="0">
                <a:cs typeface="Times New Roman" pitchFamily="18" charset="0"/>
              </a:rPr>
              <a:t> sono di gran lunga i più abbondanti tra tutti, </a:t>
            </a:r>
            <a:endParaRPr lang="it-IT" altLang="it-IT" sz="2400" dirty="0" smtClean="0"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it-IT" altLang="it-IT" sz="2400" dirty="0" smtClean="0">
                <a:cs typeface="Times New Roman" pitchFamily="18" charset="0"/>
              </a:rPr>
              <a:t>Quindi con </a:t>
            </a:r>
            <a:r>
              <a:rPr lang="it-IT" altLang="it-IT" sz="2400" dirty="0">
                <a:cs typeface="Times New Roman" pitchFamily="18" charset="0"/>
              </a:rPr>
              <a:t>il termine durezza si indica in senso restrittivo solo la </a:t>
            </a:r>
            <a:r>
              <a:rPr lang="it-IT" altLang="it-IT" sz="2400" dirty="0" smtClean="0">
                <a:cs typeface="Times New Roman" pitchFamily="18" charset="0"/>
              </a:rPr>
              <a:t>concentrazione dei sali di </a:t>
            </a:r>
            <a:r>
              <a:rPr lang="it-IT" altLang="it-IT" sz="2400" dirty="0" err="1" smtClean="0">
                <a:cs typeface="Times New Roman" pitchFamily="18" charset="0"/>
              </a:rPr>
              <a:t>Ca</a:t>
            </a:r>
            <a:r>
              <a:rPr lang="it-IT" altLang="it-IT" sz="2400" baseline="30000" dirty="0" err="1" smtClean="0">
                <a:cs typeface="Times New Roman" pitchFamily="18" charset="0"/>
              </a:rPr>
              <a:t>2</a:t>
            </a:r>
            <a:r>
              <a:rPr lang="it-IT" altLang="it-IT" sz="2400" baseline="30000" dirty="0" smtClean="0">
                <a:cs typeface="Times New Roman" pitchFamily="18" charset="0"/>
              </a:rPr>
              <a:t>+</a:t>
            </a:r>
            <a:r>
              <a:rPr lang="it-IT" altLang="it-IT" sz="2400" dirty="0" smtClean="0">
                <a:cs typeface="Times New Roman" pitchFamily="18" charset="0"/>
              </a:rPr>
              <a:t> e </a:t>
            </a:r>
            <a:r>
              <a:rPr lang="it-IT" altLang="it-IT" sz="2400" dirty="0" err="1" smtClean="0">
                <a:cs typeface="Times New Roman" pitchFamily="18" charset="0"/>
              </a:rPr>
              <a:t>Mg</a:t>
            </a:r>
            <a:r>
              <a:rPr lang="it-IT" altLang="it-IT" sz="2400" baseline="30000" dirty="0" err="1" smtClean="0">
                <a:cs typeface="Times New Roman" pitchFamily="18" charset="0"/>
              </a:rPr>
              <a:t>2</a:t>
            </a:r>
            <a:r>
              <a:rPr lang="it-IT" altLang="it-IT" sz="2400" baseline="30000" dirty="0" smtClean="0">
                <a:cs typeface="Times New Roman" pitchFamily="18" charset="0"/>
              </a:rPr>
              <a:t>+</a:t>
            </a:r>
            <a:r>
              <a:rPr lang="it-IT" altLang="it-IT" sz="2400" dirty="0" smtClean="0">
                <a:cs typeface="Times New Roman" pitchFamily="18" charset="0"/>
              </a:rPr>
              <a:t>.</a:t>
            </a:r>
            <a:endParaRPr lang="it-IT" altLang="it-IT" sz="2400" dirty="0"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it-IT" altLang="it-IT" sz="2400" dirty="0">
                <a:cs typeface="Times New Roman" pitchFamily="18" charset="0"/>
              </a:rPr>
              <a:t>La durezza si </a:t>
            </a:r>
            <a:r>
              <a:rPr lang="it-IT" altLang="it-IT" sz="2400" dirty="0" smtClean="0">
                <a:cs typeface="Times New Roman" pitchFamily="18" charset="0"/>
              </a:rPr>
              <a:t>determina con </a:t>
            </a:r>
            <a:r>
              <a:rPr lang="it-IT" altLang="it-IT" sz="2400" dirty="0">
                <a:cs typeface="Times New Roman" pitchFamily="18" charset="0"/>
              </a:rPr>
              <a:t>una titolazione </a:t>
            </a:r>
            <a:r>
              <a:rPr lang="it-IT" altLang="it-IT" sz="2400" dirty="0" err="1">
                <a:cs typeface="Times New Roman" pitchFamily="18" charset="0"/>
              </a:rPr>
              <a:t>complessometrica</a:t>
            </a:r>
            <a:r>
              <a:rPr lang="it-IT" altLang="it-IT" sz="2400" dirty="0">
                <a:cs typeface="Times New Roman" pitchFamily="18" charset="0"/>
              </a:rPr>
              <a:t>.</a:t>
            </a:r>
            <a:r>
              <a:rPr lang="it-IT" altLang="it-IT" sz="2400" dirty="0"/>
              <a:t>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51520" y="332656"/>
            <a:ext cx="8289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APPLICAZIONE DELLE TITOLAZIONI </a:t>
            </a:r>
            <a:r>
              <a:rPr lang="it-IT" b="1" dirty="0" err="1" smtClean="0"/>
              <a:t>COMPLESSOMETRICHE</a:t>
            </a:r>
            <a:r>
              <a:rPr lang="it-IT" b="1" dirty="0" smtClean="0"/>
              <a:t> ALLA DETERMINAZIONE DELLA DUREZZA DELL'ACQUA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4339" grpId="0"/>
      <p:bldP spid="1024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85800" y="762000"/>
            <a:ext cx="7391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it-IT" sz="2400" dirty="0">
                <a:cs typeface="Times New Roman" pitchFamily="18" charset="0"/>
              </a:rPr>
              <a:t>Responsabili della durezza dell'acqua sono soprattutto i </a:t>
            </a:r>
          </a:p>
          <a:p>
            <a:pPr algn="just">
              <a:spcBef>
                <a:spcPct val="50000"/>
              </a:spcBef>
            </a:pPr>
            <a:r>
              <a:rPr lang="it-IT" altLang="it-IT" sz="2400" dirty="0">
                <a:cs typeface="Times New Roman" pitchFamily="18" charset="0"/>
              </a:rPr>
              <a:t>bicarbonati (</a:t>
            </a:r>
            <a:r>
              <a:rPr lang="it-IT" altLang="it-IT" sz="2400" dirty="0" err="1">
                <a:cs typeface="Times New Roman" pitchFamily="18" charset="0"/>
              </a:rPr>
              <a:t>HCO</a:t>
            </a:r>
            <a:r>
              <a:rPr lang="it-IT" altLang="it-IT" sz="2400" baseline="-30000" dirty="0" err="1">
                <a:cs typeface="Times New Roman" pitchFamily="18" charset="0"/>
              </a:rPr>
              <a:t>3</a:t>
            </a:r>
            <a:r>
              <a:rPr lang="it-IT" altLang="it-IT" sz="2400" baseline="30000" dirty="0">
                <a:cs typeface="Times New Roman" pitchFamily="18" charset="0"/>
              </a:rPr>
              <a:t>-</a:t>
            </a:r>
            <a:r>
              <a:rPr lang="it-IT" altLang="it-IT" sz="2400" dirty="0">
                <a:cs typeface="Times New Roman" pitchFamily="18" charset="0"/>
              </a:rPr>
              <a:t>) </a:t>
            </a:r>
          </a:p>
          <a:p>
            <a:pPr algn="just">
              <a:spcBef>
                <a:spcPct val="50000"/>
              </a:spcBef>
            </a:pPr>
            <a:r>
              <a:rPr lang="it-IT" altLang="it-IT" sz="2400" dirty="0">
                <a:cs typeface="Times New Roman" pitchFamily="18" charset="0"/>
              </a:rPr>
              <a:t>cloruri (Cl</a:t>
            </a:r>
            <a:r>
              <a:rPr lang="it-IT" altLang="it-IT" sz="2400" baseline="30000" dirty="0">
                <a:cs typeface="Times New Roman" pitchFamily="18" charset="0"/>
              </a:rPr>
              <a:t>-</a:t>
            </a:r>
            <a:r>
              <a:rPr lang="it-IT" altLang="it-IT" sz="2400" dirty="0">
                <a:cs typeface="Times New Roman" pitchFamily="18" charset="0"/>
              </a:rPr>
              <a:t>) </a:t>
            </a:r>
          </a:p>
          <a:p>
            <a:pPr algn="just">
              <a:spcBef>
                <a:spcPct val="50000"/>
              </a:spcBef>
            </a:pPr>
            <a:r>
              <a:rPr lang="it-IT" altLang="it-IT" sz="2400" dirty="0">
                <a:cs typeface="Times New Roman" pitchFamily="18" charset="0"/>
              </a:rPr>
              <a:t>solfati (</a:t>
            </a:r>
            <a:r>
              <a:rPr lang="it-IT" altLang="it-IT" sz="2400" dirty="0" err="1">
                <a:cs typeface="Times New Roman" pitchFamily="18" charset="0"/>
              </a:rPr>
              <a:t>SO</a:t>
            </a:r>
            <a:r>
              <a:rPr lang="it-IT" altLang="it-IT" sz="2400" baseline="-30000" dirty="0" err="1">
                <a:cs typeface="Times New Roman" pitchFamily="18" charset="0"/>
              </a:rPr>
              <a:t>4</a:t>
            </a:r>
            <a:r>
              <a:rPr lang="it-IT" altLang="it-IT" sz="2400" baseline="30000" dirty="0" err="1">
                <a:cs typeface="Times New Roman" pitchFamily="18" charset="0"/>
              </a:rPr>
              <a:t>2</a:t>
            </a:r>
            <a:r>
              <a:rPr lang="it-IT" altLang="it-IT" sz="2400" baseline="30000" dirty="0">
                <a:cs typeface="Times New Roman" pitchFamily="18" charset="0"/>
              </a:rPr>
              <a:t>-</a:t>
            </a:r>
            <a:r>
              <a:rPr lang="it-IT" altLang="it-IT" sz="2400" dirty="0">
                <a:cs typeface="Times New Roman" pitchFamily="18" charset="0"/>
              </a:rPr>
              <a:t>)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85800" y="4365104"/>
            <a:ext cx="76327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 dirty="0"/>
              <a:t>altri ioni presenti </a:t>
            </a:r>
            <a:r>
              <a:rPr lang="it-IT" altLang="it-IT" sz="2400" dirty="0" smtClean="0"/>
              <a:t>in quantità apprezzabili ma </a:t>
            </a:r>
            <a:r>
              <a:rPr lang="it-IT" altLang="it-IT" sz="2400" dirty="0"/>
              <a:t>che non contribuiscono alla durezza</a:t>
            </a:r>
          </a:p>
          <a:p>
            <a:pPr algn="l">
              <a:spcBef>
                <a:spcPct val="50000"/>
              </a:spcBef>
            </a:pPr>
            <a:r>
              <a:rPr lang="it-IT" altLang="it-IT" sz="2400" b="1" dirty="0"/>
              <a:t>Na</a:t>
            </a:r>
            <a:r>
              <a:rPr lang="it-IT" altLang="it-IT" sz="2400" b="1" baseline="30000" dirty="0"/>
              <a:t>+</a:t>
            </a:r>
            <a:r>
              <a:rPr lang="it-IT" altLang="it-IT" sz="2400" b="1" dirty="0"/>
              <a:t>, K</a:t>
            </a:r>
            <a:r>
              <a:rPr lang="it-IT" altLang="it-IT" sz="2400" b="1" baseline="30000" dirty="0"/>
              <a:t>+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716016" y="213285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b="1" dirty="0">
                <a:cs typeface="Times New Roman" pitchFamily="18" charset="0"/>
              </a:rPr>
              <a:t>di </a:t>
            </a:r>
            <a:r>
              <a:rPr lang="it-IT" altLang="it-IT" b="1" dirty="0" err="1">
                <a:cs typeface="Times New Roman" pitchFamily="18" charset="0"/>
              </a:rPr>
              <a:t>Ca</a:t>
            </a:r>
            <a:r>
              <a:rPr lang="it-IT" altLang="it-IT" b="1" baseline="30000" dirty="0" err="1">
                <a:cs typeface="Times New Roman" pitchFamily="18" charset="0"/>
              </a:rPr>
              <a:t>2</a:t>
            </a:r>
            <a:r>
              <a:rPr lang="it-IT" altLang="it-IT" b="1" baseline="30000" dirty="0">
                <a:cs typeface="Times New Roman" pitchFamily="18" charset="0"/>
              </a:rPr>
              <a:t>+</a:t>
            </a:r>
            <a:r>
              <a:rPr lang="it-IT" altLang="it-IT" b="1" dirty="0">
                <a:cs typeface="Times New Roman" pitchFamily="18" charset="0"/>
              </a:rPr>
              <a:t> e </a:t>
            </a:r>
            <a:r>
              <a:rPr lang="it-IT" altLang="it-IT" b="1" dirty="0" err="1">
                <a:cs typeface="Times New Roman" pitchFamily="18" charset="0"/>
              </a:rPr>
              <a:t>Mg</a:t>
            </a:r>
            <a:r>
              <a:rPr lang="it-IT" altLang="it-IT" b="1" baseline="30000" dirty="0" err="1">
                <a:cs typeface="Times New Roman" pitchFamily="18" charset="0"/>
              </a:rPr>
              <a:t>2</a:t>
            </a:r>
            <a:r>
              <a:rPr lang="it-IT" altLang="it-IT" baseline="30000" dirty="0" smtClean="0">
                <a:cs typeface="Times New Roman" pitchFamily="18" charset="0"/>
              </a:rPr>
              <a:t>+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62068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La durezza è un problema economico perché è responsabile</a:t>
            </a:r>
          </a:p>
          <a:p>
            <a:pPr algn="l"/>
            <a:r>
              <a:rPr lang="it-IT" dirty="0" smtClean="0"/>
              <a:t> </a:t>
            </a:r>
          </a:p>
          <a:p>
            <a:pPr algn="l"/>
            <a:r>
              <a:rPr lang="it-IT" dirty="0" smtClean="0"/>
              <a:t>1) della formazione di otturazioni e corrosione nei tubi e apparecchiature in cui scorre l'acqua</a:t>
            </a:r>
          </a:p>
          <a:p>
            <a:pPr algn="l"/>
            <a:endParaRPr lang="it-IT" dirty="0" smtClean="0"/>
          </a:p>
          <a:p>
            <a:pPr algn="l"/>
            <a:r>
              <a:rPr lang="it-IT" dirty="0" smtClean="0"/>
              <a:t>2) della scarsa capacità detergente dei saponi 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212976"/>
            <a:ext cx="3240360" cy="348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sellaDiTesto 1"/>
          <p:cNvSpPr txBox="1">
            <a:spLocks noChangeArrowheads="1"/>
          </p:cNvSpPr>
          <p:nvPr/>
        </p:nvSpPr>
        <p:spPr bwMode="auto">
          <a:xfrm>
            <a:off x="352238" y="387667"/>
            <a:ext cx="8520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altLang="it-IT" sz="2400" dirty="0"/>
              <a:t>Il </a:t>
            </a:r>
            <a:r>
              <a:rPr lang="it-IT" altLang="it-IT" sz="2400" dirty="0" err="1" smtClean="0"/>
              <a:t>CaCO</a:t>
            </a:r>
            <a:r>
              <a:rPr lang="it-IT" altLang="it-IT" sz="2400" baseline="-25000" dirty="0" err="1" smtClean="0"/>
              <a:t>3</a:t>
            </a:r>
            <a:r>
              <a:rPr lang="it-IT" altLang="it-IT" sz="2400" dirty="0" smtClean="0"/>
              <a:t>, il principale componente del calcare, è </a:t>
            </a:r>
            <a:r>
              <a:rPr lang="it-IT" altLang="it-IT" sz="2400" dirty="0"/>
              <a:t>presente nell’acqua </a:t>
            </a:r>
            <a:r>
              <a:rPr lang="it-IT" altLang="it-IT" sz="2400" dirty="0" smtClean="0"/>
              <a:t>in quantità elevate oppure no?</a:t>
            </a:r>
            <a:endParaRPr lang="it-IT" altLang="it-IT" sz="2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52238" y="1345285"/>
            <a:ext cx="8174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Sapendo che per </a:t>
            </a:r>
            <a:r>
              <a:rPr lang="it-IT" dirty="0" err="1" smtClean="0">
                <a:sym typeface="Symbol" panose="05050102010706020507" pitchFamily="18" charset="2"/>
              </a:rPr>
              <a:t>CaCO</a:t>
            </a:r>
            <a:r>
              <a:rPr lang="it-IT" baseline="-25000" dirty="0" err="1" smtClean="0">
                <a:sym typeface="Symbol" panose="05050102010706020507" pitchFamily="18" charset="2"/>
              </a:rPr>
              <a:t>3</a:t>
            </a:r>
            <a:r>
              <a:rPr lang="it-IT" baseline="-25000" dirty="0" smtClean="0">
                <a:sym typeface="Symbol" panose="05050102010706020507" pitchFamily="18" charset="2"/>
              </a:rPr>
              <a:t> </a:t>
            </a:r>
            <a:r>
              <a:rPr lang="it-IT" dirty="0" smtClean="0"/>
              <a:t>il </a:t>
            </a:r>
            <a:r>
              <a:rPr lang="it-IT" dirty="0" err="1" smtClean="0"/>
              <a:t>K</a:t>
            </a:r>
            <a:r>
              <a:rPr lang="it-IT" baseline="-25000" dirty="0" err="1" smtClean="0"/>
              <a:t>ps</a:t>
            </a:r>
            <a:r>
              <a:rPr lang="it-IT" dirty="0" smtClean="0"/>
              <a:t> = 8.7 </a:t>
            </a:r>
            <a:r>
              <a:rPr lang="it-IT" dirty="0" smtClean="0">
                <a:sym typeface="Symbol" panose="05050102010706020507" pitchFamily="18" charset="2"/>
              </a:rPr>
              <a:t> 10</a:t>
            </a:r>
            <a:r>
              <a:rPr lang="it-IT" baseline="30000" dirty="0" smtClean="0">
                <a:sym typeface="Symbol" panose="05050102010706020507" pitchFamily="18" charset="2"/>
              </a:rPr>
              <a:t>-9</a:t>
            </a:r>
            <a:r>
              <a:rPr lang="it-IT" dirty="0" smtClean="0">
                <a:sym typeface="Symbol" panose="05050102010706020507" pitchFamily="18" charset="2"/>
              </a:rPr>
              <a:t> a 25  °C, quanti mg di tale sale al massimo posso essere sciolti in 1.0 L di H</a:t>
            </a:r>
            <a:r>
              <a:rPr lang="it-IT" baseline="-25000" dirty="0" smtClean="0">
                <a:sym typeface="Symbol" panose="05050102010706020507" pitchFamily="18" charset="2"/>
              </a:rPr>
              <a:t>2</a:t>
            </a:r>
            <a:r>
              <a:rPr lang="it-IT" dirty="0" smtClean="0">
                <a:sym typeface="Symbol" panose="05050102010706020507" pitchFamily="18" charset="2"/>
              </a:rPr>
              <a:t>O?</a:t>
            </a:r>
          </a:p>
          <a:p>
            <a:pPr algn="l"/>
            <a:r>
              <a:rPr lang="it-IT" dirty="0" smtClean="0">
                <a:sym typeface="Symbol" panose="05050102010706020507" pitchFamily="18" charset="2"/>
              </a:rPr>
              <a:t>(mm = 100.087 g/</a:t>
            </a:r>
            <a:r>
              <a:rPr lang="it-IT" dirty="0" err="1" smtClean="0">
                <a:sym typeface="Symbol" panose="05050102010706020507" pitchFamily="18" charset="2"/>
              </a:rPr>
              <a:t>mol</a:t>
            </a:r>
            <a:r>
              <a:rPr lang="it-IT" dirty="0" smtClean="0">
                <a:sym typeface="Symbol" panose="05050102010706020507" pitchFamily="18" charset="2"/>
              </a:rPr>
              <a:t>)</a:t>
            </a:r>
            <a:endParaRPr lang="it-IT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054571"/>
              </p:ext>
            </p:extLst>
          </p:nvPr>
        </p:nvGraphicFramePr>
        <p:xfrm>
          <a:off x="5652119" y="2723250"/>
          <a:ext cx="252888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2" name="Equation" r:id="rId3" imgW="1282680" imgH="253800" progId="Equation.DSMT4">
                  <p:embed/>
                </p:oleObj>
              </mc:Choice>
              <mc:Fallback>
                <p:oleObj name="Equation" r:id="rId3" imgW="1282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2119" y="2723250"/>
                        <a:ext cx="2528887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611559" y="2742449"/>
            <a:ext cx="4072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CaCO</a:t>
            </a:r>
            <a:r>
              <a:rPr lang="it-IT" baseline="-25000" dirty="0" err="1" smtClean="0"/>
              <a:t>3</a:t>
            </a:r>
            <a:r>
              <a:rPr lang="it-IT" dirty="0" smtClean="0"/>
              <a:t>            </a:t>
            </a:r>
            <a:r>
              <a:rPr lang="it-IT" dirty="0" err="1" smtClean="0"/>
              <a:t>Ca</a:t>
            </a:r>
            <a:r>
              <a:rPr lang="it-IT" baseline="30000" dirty="0" err="1" smtClean="0"/>
              <a:t>2</a:t>
            </a:r>
            <a:r>
              <a:rPr lang="it-IT" baseline="30000" dirty="0" smtClean="0"/>
              <a:t>+</a:t>
            </a:r>
            <a:r>
              <a:rPr lang="it-IT" dirty="0" smtClean="0"/>
              <a:t>  +  </a:t>
            </a:r>
            <a:r>
              <a:rPr lang="it-IT" dirty="0" err="1" smtClean="0"/>
              <a:t>CO</a:t>
            </a:r>
            <a:r>
              <a:rPr lang="it-IT" baseline="-25000" dirty="0" err="1" smtClean="0"/>
              <a:t>3</a:t>
            </a:r>
            <a:r>
              <a:rPr lang="it-IT" baseline="30000" dirty="0" err="1" smtClean="0"/>
              <a:t>2</a:t>
            </a:r>
            <a:r>
              <a:rPr lang="it-IT" baseline="30000" dirty="0" smtClean="0"/>
              <a:t>-</a:t>
            </a:r>
            <a:endParaRPr lang="it-IT" baseline="30000" dirty="0"/>
          </a:p>
        </p:txBody>
      </p:sp>
      <p:grpSp>
        <p:nvGrpSpPr>
          <p:cNvPr id="9" name="Gruppo 8"/>
          <p:cNvGrpSpPr/>
          <p:nvPr/>
        </p:nvGrpSpPr>
        <p:grpSpPr>
          <a:xfrm>
            <a:off x="2051719" y="2973281"/>
            <a:ext cx="360362" cy="97155"/>
            <a:chOff x="4117417" y="1860549"/>
            <a:chExt cx="360362" cy="97155"/>
          </a:xfrm>
        </p:grpSpPr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4117417" y="1860549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>
              <a:off x="4117417" y="1957704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352238" y="3592449"/>
            <a:ext cx="5875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La solubilità molare è:    [</a:t>
            </a:r>
            <a:r>
              <a:rPr lang="it-IT" dirty="0" err="1" smtClean="0"/>
              <a:t>Ca</a:t>
            </a:r>
            <a:r>
              <a:rPr lang="it-IT" baseline="30000" dirty="0" err="1" smtClean="0"/>
              <a:t>2</a:t>
            </a:r>
            <a:r>
              <a:rPr lang="it-IT" baseline="30000" dirty="0" smtClean="0"/>
              <a:t>+</a:t>
            </a:r>
            <a:r>
              <a:rPr lang="it-IT" dirty="0" smtClean="0"/>
              <a:t>] = [</a:t>
            </a:r>
            <a:r>
              <a:rPr lang="it-IT" dirty="0" err="1" smtClean="0"/>
              <a:t>CO</a:t>
            </a:r>
            <a:r>
              <a:rPr lang="it-IT" baseline="-25000" dirty="0" err="1" smtClean="0"/>
              <a:t>3</a:t>
            </a:r>
            <a:r>
              <a:rPr lang="it-IT" baseline="30000" dirty="0" err="1" smtClean="0"/>
              <a:t>2</a:t>
            </a:r>
            <a:r>
              <a:rPr lang="it-IT" baseline="30000" dirty="0" smtClean="0"/>
              <a:t>-</a:t>
            </a:r>
            <a:r>
              <a:rPr lang="it-IT" dirty="0" smtClean="0"/>
              <a:t>] = 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52238" y="4533555"/>
            <a:ext cx="142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err="1" smtClean="0"/>
              <a:t>K</a:t>
            </a:r>
            <a:r>
              <a:rPr lang="it-IT" baseline="-25000" dirty="0" err="1" smtClean="0"/>
              <a:t>ps</a:t>
            </a:r>
            <a:r>
              <a:rPr lang="it-IT" dirty="0" smtClean="0"/>
              <a:t> = </a:t>
            </a:r>
            <a:r>
              <a:rPr lang="it-IT" dirty="0" err="1" smtClean="0"/>
              <a:t>s</a:t>
            </a:r>
            <a:r>
              <a:rPr lang="it-IT" baseline="30000" dirty="0" err="1" smtClean="0"/>
              <a:t>2</a:t>
            </a:r>
            <a:endParaRPr lang="it-IT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2168277" y="4533555"/>
                <a:ext cx="1296144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it-IT" dirty="0" smtClean="0"/>
                  <a:t>s =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m:rPr>
                        <m:nor/>
                      </m:rPr>
                      <a:rPr lang="it-IT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ps</m:t>
                    </m:r>
                  </m:oMath>
                </a14:m>
                <a:endParaRPr lang="it-IT" baseline="-25000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277" y="4533555"/>
                <a:ext cx="1296144" cy="489173"/>
              </a:xfrm>
              <a:prstGeom prst="rect">
                <a:avLst/>
              </a:prstGeom>
              <a:blipFill rotWithShape="0">
                <a:blip r:embed="rId5"/>
                <a:stretch>
                  <a:fillRect l="-7547" t="-3750" b="-2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3851920" y="4533555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= 9.3 </a:t>
            </a:r>
            <a:r>
              <a:rPr lang="it-IT" dirty="0" smtClean="0">
                <a:sym typeface="Symbol" panose="05050102010706020507" pitchFamily="18" charset="2"/>
              </a:rPr>
              <a:t> 10</a:t>
            </a:r>
            <a:r>
              <a:rPr lang="it-IT" baseline="30000" dirty="0" smtClean="0">
                <a:sym typeface="Symbol" panose="05050102010706020507" pitchFamily="18" charset="2"/>
              </a:rPr>
              <a:t>-5</a:t>
            </a:r>
            <a:r>
              <a:rPr lang="it-IT" dirty="0" smtClean="0">
                <a:sym typeface="Symbol" panose="05050102010706020507" pitchFamily="18" charset="2"/>
              </a:rPr>
              <a:t>  </a:t>
            </a:r>
            <a:r>
              <a:rPr lang="it-IT" dirty="0" err="1" smtClean="0">
                <a:sym typeface="Symbol" panose="05050102010706020507" pitchFamily="18" charset="2"/>
              </a:rPr>
              <a:t>mol</a:t>
            </a:r>
            <a:r>
              <a:rPr lang="it-IT" dirty="0" smtClean="0">
                <a:sym typeface="Symbol" panose="05050102010706020507" pitchFamily="18" charset="2"/>
              </a:rPr>
              <a:t>/L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52238" y="5356639"/>
            <a:ext cx="7756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massa = </a:t>
            </a:r>
            <a:r>
              <a:rPr lang="it-IT" dirty="0">
                <a:sym typeface="Symbol" panose="05050102010706020507" pitchFamily="18" charset="2"/>
              </a:rPr>
              <a:t>100.087 g/</a:t>
            </a:r>
            <a:r>
              <a:rPr lang="it-IT" dirty="0" err="1">
                <a:sym typeface="Symbol" panose="05050102010706020507" pitchFamily="18" charset="2"/>
              </a:rPr>
              <a:t>mol</a:t>
            </a:r>
            <a:r>
              <a:rPr lang="it-IT" dirty="0">
                <a:sym typeface="Symbol" panose="05050102010706020507" pitchFamily="18" charset="2"/>
              </a:rPr>
              <a:t>  </a:t>
            </a:r>
            <a:r>
              <a:rPr lang="it-IT" dirty="0" smtClean="0"/>
              <a:t>9.3</a:t>
            </a:r>
            <a:r>
              <a:rPr lang="it-IT" dirty="0" smtClean="0">
                <a:sym typeface="Symbol" panose="05050102010706020507" pitchFamily="18" charset="2"/>
              </a:rPr>
              <a:t>10</a:t>
            </a:r>
            <a:r>
              <a:rPr lang="it-IT" baseline="30000" dirty="0" smtClean="0">
                <a:sym typeface="Symbol" panose="05050102010706020507" pitchFamily="18" charset="2"/>
              </a:rPr>
              <a:t>-5</a:t>
            </a:r>
            <a:r>
              <a:rPr lang="it-IT" dirty="0" smtClean="0">
                <a:sym typeface="Symbol" panose="05050102010706020507" pitchFamily="18" charset="2"/>
              </a:rPr>
              <a:t> </a:t>
            </a:r>
            <a:r>
              <a:rPr lang="it-IT" dirty="0" err="1" smtClean="0">
                <a:sym typeface="Symbol" panose="05050102010706020507" pitchFamily="18" charset="2"/>
              </a:rPr>
              <a:t>mol</a:t>
            </a:r>
            <a:r>
              <a:rPr lang="it-IT" dirty="0" smtClean="0">
                <a:sym typeface="Symbol" panose="05050102010706020507" pitchFamily="18" charset="2"/>
              </a:rPr>
              <a:t>/L = </a:t>
            </a:r>
            <a:r>
              <a:rPr lang="it-IT" dirty="0" smtClean="0"/>
              <a:t>9.3 </a:t>
            </a:r>
            <a:r>
              <a:rPr lang="it-IT" dirty="0">
                <a:sym typeface="Symbol" panose="05050102010706020507" pitchFamily="18" charset="2"/>
              </a:rPr>
              <a:t></a:t>
            </a:r>
            <a:r>
              <a:rPr lang="it-IT" dirty="0" smtClean="0">
                <a:sym typeface="Symbol" panose="05050102010706020507" pitchFamily="18" charset="2"/>
              </a:rPr>
              <a:t>10</a:t>
            </a:r>
            <a:r>
              <a:rPr lang="it-IT" baseline="30000" dirty="0" smtClean="0">
                <a:sym typeface="Symbol" panose="05050102010706020507" pitchFamily="18" charset="2"/>
              </a:rPr>
              <a:t>-3 </a:t>
            </a:r>
            <a:r>
              <a:rPr lang="it-IT" dirty="0" smtClean="0"/>
              <a:t>g/L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52238" y="602529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>
                <a:solidFill>
                  <a:srgbClr val="FF0000"/>
                </a:solidFill>
              </a:rPr>
              <a:t>ovvero </a:t>
            </a:r>
            <a:r>
              <a:rPr lang="it-IT" dirty="0">
                <a:solidFill>
                  <a:srgbClr val="FF0000"/>
                </a:solidFill>
              </a:rPr>
              <a:t>9.3 </a:t>
            </a:r>
            <a:r>
              <a:rPr lang="it-IT" dirty="0" smtClean="0">
                <a:solidFill>
                  <a:srgbClr val="FF0000"/>
                </a:solidFill>
              </a:rPr>
              <a:t>mg/L 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4" y="1628800"/>
            <a:ext cx="5274627" cy="396044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88533" y="476672"/>
            <a:ext cx="856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è presente in concentrazioni così basse, come mai fa tanti danni?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458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87624" y="588168"/>
            <a:ext cx="6697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400" dirty="0"/>
              <a:t>sono </a:t>
            </a:r>
            <a:r>
              <a:rPr lang="it-IT" altLang="it-IT" sz="2400" dirty="0" smtClean="0"/>
              <a:t>titolazioni basate </a:t>
            </a:r>
            <a:r>
              <a:rPr lang="it-IT" altLang="it-IT" sz="2400" dirty="0"/>
              <a:t>sulla formazione di complessi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54609" y="1843881"/>
            <a:ext cx="7924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000" b="1" dirty="0">
                <a:cs typeface="Times New Roman" pitchFamily="18" charset="0"/>
              </a:rPr>
              <a:t>IONI COMPLESSI</a:t>
            </a:r>
            <a:r>
              <a:rPr lang="it-IT" altLang="it-IT" sz="2400" dirty="0">
                <a:cs typeface="Times New Roman" pitchFamily="18" charset="0"/>
              </a:rPr>
              <a:t> o </a:t>
            </a:r>
            <a:r>
              <a:rPr lang="it-IT" altLang="it-IT" sz="2000" b="1" dirty="0">
                <a:cs typeface="Times New Roman" pitchFamily="18" charset="0"/>
              </a:rPr>
              <a:t>COMPOSTI DI COORDINAZIONE </a:t>
            </a:r>
            <a:r>
              <a:rPr lang="it-IT" altLang="it-IT" sz="2000" dirty="0">
                <a:cs typeface="Times New Roman" pitchFamily="18" charset="0"/>
              </a:rPr>
              <a:t>=</a:t>
            </a:r>
          </a:p>
          <a:p>
            <a:pPr algn="l">
              <a:spcBef>
                <a:spcPct val="50000"/>
              </a:spcBef>
            </a:pPr>
            <a:r>
              <a:rPr lang="it-IT" altLang="it-IT" sz="2400" dirty="0">
                <a:cs typeface="Times New Roman" pitchFamily="18" charset="0"/>
              </a:rPr>
              <a:t>specie ottenute dalla reazione tra </a:t>
            </a:r>
          </a:p>
          <a:p>
            <a:pPr algn="l">
              <a:spcBef>
                <a:spcPct val="50000"/>
              </a:spcBef>
            </a:pPr>
            <a:r>
              <a:rPr lang="it-IT" altLang="it-IT" sz="2400" b="1" dirty="0">
                <a:solidFill>
                  <a:srgbClr val="FF3300"/>
                </a:solidFill>
                <a:cs typeface="Times New Roman" pitchFamily="18" charset="0"/>
              </a:rPr>
              <a:t>IONI METALLICI</a:t>
            </a:r>
            <a:r>
              <a:rPr lang="it-IT" altLang="it-IT" sz="2400" dirty="0">
                <a:solidFill>
                  <a:srgbClr val="FF3300"/>
                </a:solidFill>
                <a:cs typeface="Times New Roman" pitchFamily="18" charset="0"/>
              </a:rPr>
              <a:t> (M</a:t>
            </a:r>
            <a:r>
              <a:rPr lang="it-IT" altLang="it-IT" sz="2400" baseline="30000" dirty="0">
                <a:solidFill>
                  <a:srgbClr val="FF3300"/>
                </a:solidFill>
                <a:cs typeface="Times New Roman" pitchFamily="18" charset="0"/>
              </a:rPr>
              <a:t>n+</a:t>
            </a:r>
            <a:r>
              <a:rPr lang="it-IT" altLang="it-IT" sz="2400" dirty="0">
                <a:solidFill>
                  <a:srgbClr val="FF3300"/>
                </a:solidFill>
                <a:cs typeface="Times New Roman" pitchFamily="18" charset="0"/>
              </a:rPr>
              <a:t>)</a:t>
            </a:r>
            <a:r>
              <a:rPr lang="it-IT" altLang="it-IT" sz="2400" dirty="0">
                <a:cs typeface="Times New Roman" pitchFamily="18" charset="0"/>
              </a:rPr>
              <a:t>  accettori di coppie elettroniche 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54609" y="4652169"/>
            <a:ext cx="777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altLang="it-IT" sz="2400" b="1">
                <a:solidFill>
                  <a:srgbClr val="0000FF"/>
                </a:solidFill>
              </a:rPr>
              <a:t>LEGANTI</a:t>
            </a:r>
            <a:r>
              <a:rPr lang="it-IT" altLang="it-IT" sz="2400"/>
              <a:t>  donatori di almeno 1 coppia di elettroni libera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123034" y="3571081"/>
            <a:ext cx="197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it-IT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acidi di Lewis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827634" y="3788569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it-IT" altLang="it-IT" sz="2400"/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 rot="5400000">
            <a:off x="1291978" y="3571875"/>
            <a:ext cx="504825" cy="3603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557799531 h 21600"/>
              <a:gd name="T4" fmla="*/ 0 w 21600"/>
              <a:gd name="T5" fmla="*/ 1394575981 h 21600"/>
              <a:gd name="T6" fmla="*/ 2147483647 w 21600"/>
              <a:gd name="T7" fmla="*/ 1673398427 h 21600"/>
              <a:gd name="T8" fmla="*/ 2147483647 w 21600"/>
              <a:gd name="T9" fmla="*/ 1162082069 h 21600"/>
              <a:gd name="T10" fmla="*/ 2147483647 w 21600"/>
              <a:gd name="T11" fmla="*/ 55779953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2123034" y="5371306"/>
            <a:ext cx="1878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basi di Lewis</a:t>
            </a: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 rot="5400000">
            <a:off x="1307853" y="5353050"/>
            <a:ext cx="504825" cy="3603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557799531 h 21600"/>
              <a:gd name="T4" fmla="*/ 0 w 21600"/>
              <a:gd name="T5" fmla="*/ 1394575981 h 21600"/>
              <a:gd name="T6" fmla="*/ 2147483647 w 21600"/>
              <a:gd name="T7" fmla="*/ 1673398427 h 21600"/>
              <a:gd name="T8" fmla="*/ 2147483647 w 21600"/>
              <a:gd name="T9" fmla="*/ 1162082069 h 21600"/>
              <a:gd name="T10" fmla="*/ 2147483647 w 21600"/>
              <a:gd name="T11" fmla="*/ 55779953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81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465313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Il CaCO</a:t>
            </a:r>
            <a:r>
              <a:rPr lang="it-IT" baseline="-25000" dirty="0" smtClean="0"/>
              <a:t>3</a:t>
            </a:r>
            <a:r>
              <a:rPr lang="it-IT" dirty="0" smtClean="0"/>
              <a:t> non è presente in quantità rilevati in acqua perché è poco solubile </a:t>
            </a:r>
            <a:r>
              <a:rPr lang="it-IT" dirty="0" smtClean="0"/>
              <a:t>ma </a:t>
            </a:r>
            <a:r>
              <a:rPr lang="it-IT" dirty="0" smtClean="0"/>
              <a:t>si forma da acqua ricca di </a:t>
            </a:r>
            <a:r>
              <a:rPr lang="it-IT" altLang="it-IT" dirty="0"/>
              <a:t>Ca(HCO</a:t>
            </a:r>
            <a:r>
              <a:rPr lang="it-IT" altLang="it-IT" baseline="-25000" dirty="0"/>
              <a:t>3</a:t>
            </a:r>
            <a:r>
              <a:rPr lang="it-IT" altLang="it-IT" dirty="0"/>
              <a:t>)</a:t>
            </a:r>
            <a:r>
              <a:rPr lang="it-IT" altLang="it-IT" baseline="-25000" dirty="0"/>
              <a:t>2 </a:t>
            </a:r>
            <a:r>
              <a:rPr lang="it-IT" dirty="0" smtClean="0"/>
              <a:t>per riscaldamento, ebollizione o su superfici riscaldate.</a:t>
            </a:r>
            <a:endParaRPr lang="it-IT" dirty="0"/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611560" y="554474"/>
            <a:ext cx="78488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it-IT" altLang="it-IT" sz="2400" dirty="0" smtClean="0"/>
              <a:t>Il </a:t>
            </a:r>
            <a:r>
              <a:rPr lang="it-IT" altLang="it-IT" sz="2400" dirty="0" err="1" smtClean="0"/>
              <a:t>CaCO</a:t>
            </a:r>
            <a:r>
              <a:rPr lang="it-IT" altLang="it-IT" sz="2400" baseline="-25000" dirty="0" err="1" smtClean="0"/>
              <a:t>3</a:t>
            </a:r>
            <a:r>
              <a:rPr lang="it-IT" altLang="it-IT" sz="2400" dirty="0" smtClean="0"/>
              <a:t> </a:t>
            </a:r>
            <a:r>
              <a:rPr lang="it-IT" altLang="it-IT" sz="2400" dirty="0" smtClean="0">
                <a:solidFill>
                  <a:srgbClr val="FF0000"/>
                </a:solidFill>
              </a:rPr>
              <a:t>si </a:t>
            </a:r>
            <a:r>
              <a:rPr lang="it-IT" altLang="it-IT" sz="2400" dirty="0">
                <a:solidFill>
                  <a:srgbClr val="FF0000"/>
                </a:solidFill>
              </a:rPr>
              <a:t>forma</a:t>
            </a:r>
            <a:r>
              <a:rPr lang="it-IT" altLang="it-IT" sz="2400" dirty="0"/>
              <a:t> in abbondanza e quindi precipita </a:t>
            </a:r>
            <a:r>
              <a:rPr lang="it-IT" altLang="it-IT" sz="2400" dirty="0" smtClean="0"/>
              <a:t>da acque ricche di </a:t>
            </a:r>
            <a:r>
              <a:rPr lang="it-IT" altLang="it-IT" sz="2400" b="1" dirty="0" smtClean="0"/>
              <a:t>Ca(</a:t>
            </a:r>
            <a:r>
              <a:rPr lang="it-IT" altLang="it-IT" sz="2400" b="1" dirty="0" err="1" smtClean="0"/>
              <a:t>HCO</a:t>
            </a:r>
            <a:r>
              <a:rPr lang="it-IT" altLang="it-IT" sz="2400" b="1" baseline="-25000" dirty="0" err="1" smtClean="0"/>
              <a:t>3</a:t>
            </a:r>
            <a:r>
              <a:rPr lang="it-IT" altLang="it-IT" sz="2400" b="1" dirty="0" smtClean="0"/>
              <a:t>)</a:t>
            </a:r>
            <a:r>
              <a:rPr lang="it-IT" altLang="it-IT" sz="2400" b="1" baseline="-25000" dirty="0" smtClean="0"/>
              <a:t>2</a:t>
            </a:r>
            <a:r>
              <a:rPr lang="it-IT" altLang="it-IT" sz="2400" dirty="0" smtClean="0"/>
              <a:t> (che </a:t>
            </a:r>
            <a:r>
              <a:rPr lang="it-IT" altLang="it-IT" sz="2400" dirty="0"/>
              <a:t>è invece molto </a:t>
            </a:r>
            <a:r>
              <a:rPr lang="it-IT" altLang="it-IT" sz="2400" dirty="0" smtClean="0"/>
              <a:t>solubile) per riscaldamento. </a:t>
            </a:r>
            <a:endParaRPr lang="it-IT" altLang="it-IT" sz="2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70992" y="2044153"/>
            <a:ext cx="5834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it-IT" sz="2400" dirty="0">
                <a:cs typeface="Times New Roman" pitchFamily="18" charset="0"/>
              </a:rPr>
              <a:t>Ca(</a:t>
            </a:r>
            <a:r>
              <a:rPr lang="it-IT" altLang="it-IT" sz="2400" dirty="0" err="1">
                <a:cs typeface="Times New Roman" pitchFamily="18" charset="0"/>
              </a:rPr>
              <a:t>HCO</a:t>
            </a:r>
            <a:r>
              <a:rPr lang="it-IT" altLang="it-IT" sz="2400" baseline="-30000" dirty="0" err="1">
                <a:cs typeface="Times New Roman" pitchFamily="18" charset="0"/>
              </a:rPr>
              <a:t>3</a:t>
            </a:r>
            <a:r>
              <a:rPr lang="it-IT" altLang="it-IT" sz="2400" dirty="0">
                <a:cs typeface="Times New Roman" pitchFamily="18" charset="0"/>
              </a:rPr>
              <a:t>)</a:t>
            </a:r>
            <a:r>
              <a:rPr lang="it-IT" altLang="it-IT" sz="2400" baseline="-30000" dirty="0">
                <a:cs typeface="Times New Roman" pitchFamily="18" charset="0"/>
              </a:rPr>
              <a:t>2</a:t>
            </a:r>
            <a:r>
              <a:rPr lang="it-IT" altLang="it-IT" sz="2400" dirty="0">
                <a:cs typeface="Times New Roman" pitchFamily="18" charset="0"/>
              </a:rPr>
              <a:t>   </a:t>
            </a:r>
            <a:r>
              <a:rPr lang="it-IT" altLang="it-IT" sz="2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it-IT" altLang="it-IT" sz="2400" dirty="0">
                <a:cs typeface="Times New Roman" pitchFamily="18" charset="0"/>
              </a:rPr>
              <a:t>   </a:t>
            </a:r>
            <a:r>
              <a:rPr lang="it-IT" altLang="it-IT" sz="2400" dirty="0" err="1">
                <a:cs typeface="Times New Roman" pitchFamily="18" charset="0"/>
              </a:rPr>
              <a:t>CaCO</a:t>
            </a:r>
            <a:r>
              <a:rPr lang="it-IT" altLang="it-IT" sz="2400" baseline="-30000" dirty="0" err="1">
                <a:cs typeface="Times New Roman" pitchFamily="18" charset="0"/>
              </a:rPr>
              <a:t>3</a:t>
            </a:r>
            <a:r>
              <a:rPr lang="it-IT" altLang="it-IT" sz="2400" baseline="-30000" dirty="0">
                <a:cs typeface="Times New Roman" pitchFamily="18" charset="0"/>
              </a:rPr>
              <a:t>(s)</a:t>
            </a:r>
            <a:r>
              <a:rPr lang="it-IT" altLang="it-IT" sz="2400" dirty="0">
                <a:cs typeface="Times New Roman" pitchFamily="18" charset="0"/>
              </a:rPr>
              <a:t>  + H</a:t>
            </a:r>
            <a:r>
              <a:rPr lang="it-IT" altLang="it-IT" sz="2400" baseline="-30000" dirty="0">
                <a:cs typeface="Times New Roman" pitchFamily="18" charset="0"/>
              </a:rPr>
              <a:t>2</a:t>
            </a:r>
            <a:r>
              <a:rPr lang="it-IT" altLang="it-IT" sz="2400" dirty="0">
                <a:cs typeface="Times New Roman" pitchFamily="18" charset="0"/>
              </a:rPr>
              <a:t>O + </a:t>
            </a:r>
            <a:r>
              <a:rPr lang="it-IT" altLang="it-IT" sz="2400" dirty="0" err="1">
                <a:cs typeface="Times New Roman" pitchFamily="18" charset="0"/>
              </a:rPr>
              <a:t>CO</a:t>
            </a:r>
            <a:r>
              <a:rPr lang="it-IT" altLang="it-IT" sz="2400" baseline="-30000" dirty="0" err="1">
                <a:cs typeface="Times New Roman" pitchFamily="18" charset="0"/>
              </a:rPr>
              <a:t>2</a:t>
            </a:r>
            <a:r>
              <a:rPr lang="it-IT" altLang="it-IT" sz="2400" baseline="-30000" dirty="0">
                <a:cs typeface="Times New Roman" pitchFamily="18" charset="0"/>
              </a:rPr>
              <a:t>(g) </a:t>
            </a:r>
            <a:endParaRPr lang="it-IT" altLang="it-IT" sz="2400" dirty="0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3620417" y="1972715"/>
            <a:ext cx="152400" cy="228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979712" y="267798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solubile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23928" y="267798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insolubile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11560" y="318300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La reazione avviene velocemente </a:t>
            </a:r>
            <a:r>
              <a:rPr lang="it-IT" dirty="0" smtClean="0"/>
              <a:t>se </a:t>
            </a:r>
            <a:r>
              <a:rPr lang="it-IT" dirty="0" smtClean="0"/>
              <a:t>T &gt; a 80 °C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756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50825" y="457200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 b="1" dirty="0">
                <a:cs typeface="Times New Roman" pitchFamily="18" charset="0"/>
              </a:rPr>
              <a:t>Durezza (totale)</a:t>
            </a:r>
            <a:r>
              <a:rPr lang="it-IT" altLang="it-IT" sz="2400" dirty="0">
                <a:cs typeface="Times New Roman" pitchFamily="18" charset="0"/>
              </a:rPr>
              <a:t> = somma delle concentrazioni di ione </a:t>
            </a:r>
            <a:r>
              <a:rPr lang="it-IT" altLang="it-IT" sz="2400" dirty="0" err="1">
                <a:cs typeface="Times New Roman" pitchFamily="18" charset="0"/>
              </a:rPr>
              <a:t>Ca</a:t>
            </a:r>
            <a:r>
              <a:rPr lang="it-IT" altLang="it-IT" sz="2400" baseline="30000" dirty="0" err="1">
                <a:cs typeface="Times New Roman" pitchFamily="18" charset="0"/>
              </a:rPr>
              <a:t>2</a:t>
            </a:r>
            <a:r>
              <a:rPr lang="it-IT" altLang="it-IT" sz="2400" baseline="30000" dirty="0">
                <a:cs typeface="Times New Roman" pitchFamily="18" charset="0"/>
              </a:rPr>
              <a:t>+</a:t>
            </a:r>
            <a:r>
              <a:rPr lang="it-IT" altLang="it-IT" sz="2400" dirty="0">
                <a:cs typeface="Times New Roman" pitchFamily="18" charset="0"/>
              </a:rPr>
              <a:t> e </a:t>
            </a:r>
            <a:r>
              <a:rPr lang="it-IT" altLang="it-IT" sz="2400" dirty="0" err="1">
                <a:cs typeface="Times New Roman" pitchFamily="18" charset="0"/>
              </a:rPr>
              <a:t>Mg</a:t>
            </a:r>
            <a:r>
              <a:rPr lang="it-IT" altLang="it-IT" sz="2400" baseline="30000" dirty="0" err="1">
                <a:cs typeface="Times New Roman" pitchFamily="18" charset="0"/>
              </a:rPr>
              <a:t>2</a:t>
            </a:r>
            <a:r>
              <a:rPr lang="it-IT" altLang="it-IT" sz="2400" baseline="30000" dirty="0">
                <a:cs typeface="Times New Roman" pitchFamily="18" charset="0"/>
              </a:rPr>
              <a:t>+</a:t>
            </a:r>
            <a:r>
              <a:rPr lang="it-IT" altLang="it-IT" sz="2400" dirty="0">
                <a:cs typeface="Times New Roman" pitchFamily="18" charset="0"/>
              </a:rPr>
              <a:t> presenti</a:t>
            </a:r>
            <a:r>
              <a:rPr lang="it-IT" altLang="it-IT" sz="2400" dirty="0"/>
              <a:t> </a:t>
            </a:r>
            <a:r>
              <a:rPr lang="it-IT" altLang="it-IT" sz="2400" smtClean="0"/>
              <a:t>in tutti i sali</a:t>
            </a:r>
            <a:endParaRPr lang="it-IT" altLang="it-IT" sz="240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50825" y="1773238"/>
            <a:ext cx="87137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it-IT" sz="2400" b="1">
                <a:cs typeface="Times New Roman" pitchFamily="18" charset="0"/>
              </a:rPr>
              <a:t>Durezza temporanea</a:t>
            </a:r>
            <a:r>
              <a:rPr lang="it-IT" altLang="it-IT" sz="2400">
                <a:cs typeface="Times New Roman" pitchFamily="18" charset="0"/>
              </a:rPr>
              <a:t> = concentrazione dello ione idrogenocarbonato (o bicarbonato) presente che può essere quasi totalmente eliminato con l'ebollizione</a:t>
            </a:r>
            <a:r>
              <a:rPr lang="it-IT" altLang="it-IT" sz="2400"/>
              <a:t>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0825" y="3429000"/>
            <a:ext cx="5834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it-IT" sz="2400">
                <a:cs typeface="Times New Roman" pitchFamily="18" charset="0"/>
              </a:rPr>
              <a:t>Ca(HCO</a:t>
            </a:r>
            <a:r>
              <a:rPr lang="it-IT" altLang="it-IT" sz="2400" baseline="-30000">
                <a:cs typeface="Times New Roman" pitchFamily="18" charset="0"/>
              </a:rPr>
              <a:t>3</a:t>
            </a:r>
            <a:r>
              <a:rPr lang="it-IT" altLang="it-IT" sz="2400">
                <a:cs typeface="Times New Roman" pitchFamily="18" charset="0"/>
              </a:rPr>
              <a:t>)</a:t>
            </a:r>
            <a:r>
              <a:rPr lang="it-IT" altLang="it-IT" sz="2400" baseline="-30000">
                <a:cs typeface="Times New Roman" pitchFamily="18" charset="0"/>
              </a:rPr>
              <a:t>2</a:t>
            </a:r>
            <a:r>
              <a:rPr lang="it-IT" altLang="it-IT" sz="2400">
                <a:cs typeface="Times New Roman" pitchFamily="18" charset="0"/>
              </a:rPr>
              <a:t>   </a:t>
            </a:r>
            <a:r>
              <a:rPr lang="it-IT" altLang="it-IT" sz="2400">
                <a:cs typeface="Times New Roman" pitchFamily="18" charset="0"/>
                <a:sym typeface="Symbol" pitchFamily="18" charset="2"/>
              </a:rPr>
              <a:t></a:t>
            </a:r>
            <a:r>
              <a:rPr lang="it-IT" altLang="it-IT" sz="2400">
                <a:cs typeface="Times New Roman" pitchFamily="18" charset="0"/>
              </a:rPr>
              <a:t>   CaCO</a:t>
            </a:r>
            <a:r>
              <a:rPr lang="it-IT" altLang="it-IT" sz="2400" baseline="-30000">
                <a:cs typeface="Times New Roman" pitchFamily="18" charset="0"/>
              </a:rPr>
              <a:t>3(s)</a:t>
            </a:r>
            <a:r>
              <a:rPr lang="it-IT" altLang="it-IT" sz="2400">
                <a:cs typeface="Times New Roman" pitchFamily="18" charset="0"/>
              </a:rPr>
              <a:t>  + H</a:t>
            </a:r>
            <a:r>
              <a:rPr lang="it-IT" altLang="it-IT" sz="2400" baseline="-30000">
                <a:cs typeface="Times New Roman" pitchFamily="18" charset="0"/>
              </a:rPr>
              <a:t>2</a:t>
            </a:r>
            <a:r>
              <a:rPr lang="it-IT" altLang="it-IT" sz="2400">
                <a:cs typeface="Times New Roman" pitchFamily="18" charset="0"/>
              </a:rPr>
              <a:t>O + CO</a:t>
            </a:r>
            <a:r>
              <a:rPr lang="it-IT" altLang="it-IT" sz="2400" baseline="-30000">
                <a:cs typeface="Times New Roman" pitchFamily="18" charset="0"/>
              </a:rPr>
              <a:t>2(g) </a:t>
            </a:r>
            <a:endParaRPr lang="it-IT" altLang="it-IT" sz="240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79388" y="4365625"/>
            <a:ext cx="7696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it-IT" sz="2400" b="1">
                <a:cs typeface="Times New Roman" pitchFamily="18" charset="0"/>
              </a:rPr>
              <a:t>Durezza permanente</a:t>
            </a:r>
            <a:r>
              <a:rPr lang="it-IT" altLang="it-IT" sz="2400">
                <a:cs typeface="Times New Roman" pitchFamily="18" charset="0"/>
              </a:rPr>
              <a:t> = durezza che persiste anche dopo l'ebollizione dell’acqua ed è rappresentata dai cloruri e dai solfati di Ca e Mg più le tracce di CaCO</a:t>
            </a:r>
            <a:r>
              <a:rPr lang="it-IT" altLang="it-IT" sz="2400" baseline="-30000">
                <a:cs typeface="Times New Roman" pitchFamily="18" charset="0"/>
              </a:rPr>
              <a:t>3</a:t>
            </a:r>
            <a:r>
              <a:rPr lang="it-IT" altLang="it-IT" sz="2400">
                <a:cs typeface="Times New Roman" pitchFamily="18" charset="0"/>
              </a:rPr>
              <a:t>.</a:t>
            </a:r>
            <a:endParaRPr lang="it-IT" altLang="it-IT" sz="2400"/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2000250" y="3357563"/>
            <a:ext cx="152400" cy="228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2" grpId="0" autoUpdateAnimBg="0"/>
      <p:bldP spid="12293" grpId="0" autoUpdateAnimBg="0"/>
      <p:bldP spid="1229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38200" y="533400"/>
            <a:ext cx="7696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it-IT" sz="2400" dirty="0" smtClean="0">
                <a:cs typeface="Times New Roman" pitchFamily="18" charset="0"/>
              </a:rPr>
              <a:t>Metodologia per la determinazione della durezza</a:t>
            </a:r>
          </a:p>
          <a:p>
            <a:pPr algn="just">
              <a:spcBef>
                <a:spcPct val="50000"/>
              </a:spcBef>
            </a:pPr>
            <a:r>
              <a:rPr lang="it-IT" altLang="it-IT" sz="2400" dirty="0" smtClean="0">
                <a:cs typeface="Times New Roman" pitchFamily="18" charset="0"/>
              </a:rPr>
              <a:t>Si </a:t>
            </a:r>
            <a:r>
              <a:rPr lang="it-IT" altLang="it-IT" sz="2400" dirty="0">
                <a:cs typeface="Times New Roman" pitchFamily="18" charset="0"/>
              </a:rPr>
              <a:t>determina prima la </a:t>
            </a:r>
            <a:r>
              <a:rPr lang="it-IT" altLang="it-IT" sz="2400" dirty="0">
                <a:solidFill>
                  <a:srgbClr val="0000FF"/>
                </a:solidFill>
                <a:cs typeface="Times New Roman" pitchFamily="18" charset="0"/>
              </a:rPr>
              <a:t>durezza totale</a:t>
            </a:r>
            <a:r>
              <a:rPr lang="it-IT" altLang="it-IT" sz="2400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it-IT" altLang="it-IT" sz="2400" dirty="0">
                <a:cs typeface="Times New Roman" pitchFamily="18" charset="0"/>
              </a:rPr>
              <a:t>di un campione d’acqua, successivamente si fa bollire un’aliquota di acqua e se ne determina la </a:t>
            </a:r>
            <a:r>
              <a:rPr lang="it-IT" altLang="it-IT" sz="2400" dirty="0">
                <a:solidFill>
                  <a:schemeClr val="accent1"/>
                </a:solidFill>
                <a:cs typeface="Times New Roman" pitchFamily="18" charset="0"/>
              </a:rPr>
              <a:t>durezza permanente</a:t>
            </a:r>
            <a:r>
              <a:rPr lang="it-IT" altLang="it-IT" sz="2400" dirty="0">
                <a:cs typeface="Times New Roman" pitchFamily="18" charset="0"/>
              </a:rPr>
              <a:t>. </a:t>
            </a:r>
          </a:p>
          <a:p>
            <a:pPr algn="l">
              <a:spcBef>
                <a:spcPct val="50000"/>
              </a:spcBef>
            </a:pPr>
            <a:endParaRPr lang="it-IT" altLang="it-IT" sz="2400" dirty="0" smtClean="0"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it-IT" altLang="it-IT" sz="2400" dirty="0" smtClean="0">
                <a:solidFill>
                  <a:srgbClr val="FF3300"/>
                </a:solidFill>
                <a:cs typeface="Times New Roman" pitchFamily="18" charset="0"/>
              </a:rPr>
              <a:t>durezza </a:t>
            </a:r>
            <a:r>
              <a:rPr lang="it-IT" altLang="it-IT" sz="2400" dirty="0">
                <a:solidFill>
                  <a:srgbClr val="FF3300"/>
                </a:solidFill>
                <a:cs typeface="Times New Roman" pitchFamily="18" charset="0"/>
              </a:rPr>
              <a:t>temporanea</a:t>
            </a:r>
            <a:r>
              <a:rPr lang="it-IT" altLang="it-IT" sz="2400" dirty="0">
                <a:cs typeface="Times New Roman" pitchFamily="18" charset="0"/>
              </a:rPr>
              <a:t> </a:t>
            </a:r>
            <a:r>
              <a:rPr lang="it-IT" altLang="it-IT" sz="2400" dirty="0" smtClean="0">
                <a:cs typeface="Times New Roman" pitchFamily="18" charset="0"/>
              </a:rPr>
              <a:t>= </a:t>
            </a:r>
            <a:r>
              <a:rPr lang="it-IT" altLang="it-IT" sz="2400" dirty="0" smtClean="0">
                <a:solidFill>
                  <a:srgbClr val="0000FF"/>
                </a:solidFill>
                <a:cs typeface="Times New Roman" pitchFamily="18" charset="0"/>
              </a:rPr>
              <a:t>durezza </a:t>
            </a:r>
            <a:r>
              <a:rPr lang="it-IT" altLang="it-IT" sz="2400" dirty="0">
                <a:solidFill>
                  <a:srgbClr val="0000FF"/>
                </a:solidFill>
                <a:cs typeface="Times New Roman" pitchFamily="18" charset="0"/>
              </a:rPr>
              <a:t>totale</a:t>
            </a:r>
            <a:r>
              <a:rPr lang="it-IT" altLang="it-IT" sz="2400" dirty="0">
                <a:cs typeface="Times New Roman" pitchFamily="18" charset="0"/>
              </a:rPr>
              <a:t> - </a:t>
            </a:r>
            <a:r>
              <a:rPr lang="it-IT" altLang="it-IT" sz="2400" dirty="0">
                <a:solidFill>
                  <a:schemeClr val="accent1"/>
                </a:solidFill>
                <a:cs typeface="Times New Roman" pitchFamily="18" charset="0"/>
              </a:rPr>
              <a:t>durezza permanente</a:t>
            </a:r>
            <a:r>
              <a:rPr lang="it-IT" altLang="it-IT" sz="2400" dirty="0">
                <a:cs typeface="Times New Roman" pitchFamily="18" charset="0"/>
              </a:rPr>
              <a:t>.</a:t>
            </a:r>
            <a:r>
              <a:rPr lang="it-IT" altLang="it-IT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 dirty="0">
                <a:cs typeface="Times New Roman" pitchFamily="18" charset="0"/>
              </a:rPr>
              <a:t>La durezza in generale si esprime in </a:t>
            </a:r>
            <a:r>
              <a:rPr lang="it-IT" altLang="it-IT" sz="2400" b="1" dirty="0" err="1">
                <a:cs typeface="Times New Roman" pitchFamily="18" charset="0"/>
              </a:rPr>
              <a:t>mmoli</a:t>
            </a:r>
            <a:r>
              <a:rPr lang="it-IT" altLang="it-IT" sz="2400" b="1" dirty="0">
                <a:cs typeface="Times New Roman" pitchFamily="18" charset="0"/>
              </a:rPr>
              <a:t> / litro</a:t>
            </a:r>
            <a:r>
              <a:rPr lang="it-IT" altLang="it-IT" sz="2400" dirty="0">
                <a:cs typeface="Times New Roman" pitchFamily="18" charset="0"/>
              </a:rPr>
              <a:t> o più comunemente in </a:t>
            </a:r>
            <a:r>
              <a:rPr lang="it-IT" altLang="it-IT" sz="2400" b="1" dirty="0" smtClean="0">
                <a:cs typeface="Times New Roman" pitchFamily="18" charset="0"/>
              </a:rPr>
              <a:t>mg/litro</a:t>
            </a:r>
            <a:r>
              <a:rPr lang="it-IT" altLang="it-IT" sz="2400" dirty="0" smtClean="0">
                <a:cs typeface="Times New Roman" pitchFamily="18" charset="0"/>
              </a:rPr>
              <a:t> </a:t>
            </a:r>
            <a:r>
              <a:rPr lang="it-IT" altLang="it-IT" sz="2400" dirty="0">
                <a:cs typeface="Times New Roman" pitchFamily="18" charset="0"/>
              </a:rPr>
              <a:t>di </a:t>
            </a:r>
            <a:r>
              <a:rPr lang="it-IT" altLang="it-IT" sz="2400" dirty="0" err="1">
                <a:solidFill>
                  <a:srgbClr val="0000FF"/>
                </a:solidFill>
                <a:cs typeface="Times New Roman" pitchFamily="18" charset="0"/>
              </a:rPr>
              <a:t>Ca</a:t>
            </a:r>
            <a:r>
              <a:rPr lang="it-IT" altLang="it-IT" sz="2400" baseline="30000" dirty="0" err="1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it-IT" altLang="it-IT" sz="2400" baseline="30000" dirty="0">
                <a:solidFill>
                  <a:srgbClr val="0000FF"/>
                </a:solidFill>
                <a:cs typeface="Times New Roman" pitchFamily="18" charset="0"/>
              </a:rPr>
              <a:t>+</a:t>
            </a:r>
            <a:r>
              <a:rPr lang="it-IT" altLang="it-IT" sz="2400" dirty="0">
                <a:solidFill>
                  <a:srgbClr val="0000FF"/>
                </a:solidFill>
                <a:cs typeface="Times New Roman" pitchFamily="18" charset="0"/>
              </a:rPr>
              <a:t> + </a:t>
            </a:r>
            <a:r>
              <a:rPr lang="it-IT" altLang="it-IT" sz="2400" dirty="0" err="1">
                <a:solidFill>
                  <a:srgbClr val="0000FF"/>
                </a:solidFill>
                <a:cs typeface="Times New Roman" pitchFamily="18" charset="0"/>
              </a:rPr>
              <a:t>Mg</a:t>
            </a:r>
            <a:r>
              <a:rPr lang="it-IT" altLang="it-IT" sz="2400" baseline="30000" dirty="0" err="1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it-IT" altLang="it-IT" sz="2400" baseline="30000" dirty="0">
                <a:solidFill>
                  <a:srgbClr val="0000FF"/>
                </a:solidFill>
                <a:cs typeface="Times New Roman" pitchFamily="18" charset="0"/>
              </a:rPr>
              <a:t>+</a:t>
            </a:r>
            <a:r>
              <a:rPr lang="it-IT" altLang="it-IT" sz="2400" dirty="0">
                <a:cs typeface="Times New Roman" pitchFamily="18" charset="0"/>
              </a:rPr>
              <a:t> come se fossero tutti </a:t>
            </a:r>
            <a:r>
              <a:rPr lang="it-IT" altLang="it-IT" sz="2400" dirty="0" err="1" smtClean="0">
                <a:cs typeface="Times New Roman" pitchFamily="18" charset="0"/>
              </a:rPr>
              <a:t>CaCO</a:t>
            </a:r>
            <a:r>
              <a:rPr lang="it-IT" altLang="it-IT" sz="2400" baseline="-30000" dirty="0" err="1" smtClean="0">
                <a:cs typeface="Times New Roman" pitchFamily="18" charset="0"/>
              </a:rPr>
              <a:t>3</a:t>
            </a:r>
            <a:r>
              <a:rPr lang="it-IT" altLang="it-IT" sz="2400" dirty="0" smtClean="0">
                <a:cs typeface="Times New Roman" pitchFamily="18" charset="0"/>
              </a:rPr>
              <a:t> (mm = 100.09 g/</a:t>
            </a:r>
            <a:r>
              <a:rPr lang="it-IT" altLang="it-IT" sz="2400" dirty="0" err="1" smtClean="0">
                <a:cs typeface="Times New Roman" pitchFamily="18" charset="0"/>
              </a:rPr>
              <a:t>mol</a:t>
            </a:r>
            <a:r>
              <a:rPr lang="it-IT" altLang="it-IT" sz="2400" dirty="0" smtClean="0">
                <a:cs typeface="Times New Roman" pitchFamily="18" charset="0"/>
              </a:rPr>
              <a:t>):  questo </a:t>
            </a:r>
            <a:r>
              <a:rPr lang="it-IT" altLang="it-IT" sz="2400" dirty="0">
                <a:cs typeface="Times New Roman" pitchFamily="18" charset="0"/>
              </a:rPr>
              <a:t>perché l'</a:t>
            </a:r>
            <a:r>
              <a:rPr lang="it-IT" altLang="it-IT" sz="2400" dirty="0" err="1">
                <a:cs typeface="Times New Roman" pitchFamily="18" charset="0"/>
              </a:rPr>
              <a:t>EDTA</a:t>
            </a:r>
            <a:r>
              <a:rPr lang="it-IT" altLang="it-IT" sz="2400" dirty="0">
                <a:cs typeface="Times New Roman" pitchFamily="18" charset="0"/>
              </a:rPr>
              <a:t> a </a:t>
            </a:r>
            <a:r>
              <a:rPr lang="it-IT" altLang="it-IT" sz="2400" dirty="0" err="1">
                <a:cs typeface="Times New Roman" pitchFamily="18" charset="0"/>
              </a:rPr>
              <a:t>pH</a:t>
            </a:r>
            <a:r>
              <a:rPr lang="it-IT" altLang="it-IT" sz="2400" dirty="0">
                <a:cs typeface="Times New Roman" pitchFamily="18" charset="0"/>
              </a:rPr>
              <a:t> 10 chela entrambi gli ioni </a:t>
            </a:r>
            <a:r>
              <a:rPr lang="it-IT" altLang="it-IT" sz="2400" dirty="0" err="1">
                <a:cs typeface="Times New Roman" pitchFamily="18" charset="0"/>
              </a:rPr>
              <a:t>Ca</a:t>
            </a:r>
            <a:r>
              <a:rPr lang="it-IT" altLang="it-IT" sz="2400" baseline="30000" dirty="0" err="1">
                <a:cs typeface="Times New Roman" pitchFamily="18" charset="0"/>
              </a:rPr>
              <a:t>2</a:t>
            </a:r>
            <a:r>
              <a:rPr lang="it-IT" altLang="it-IT" sz="2400" baseline="30000" dirty="0">
                <a:cs typeface="Times New Roman" pitchFamily="18" charset="0"/>
              </a:rPr>
              <a:t>+</a:t>
            </a:r>
            <a:r>
              <a:rPr lang="it-IT" altLang="it-IT" sz="2400" dirty="0">
                <a:cs typeface="Times New Roman" pitchFamily="18" charset="0"/>
              </a:rPr>
              <a:t> e </a:t>
            </a:r>
            <a:r>
              <a:rPr lang="it-IT" altLang="it-IT" sz="2400" dirty="0" err="1">
                <a:cs typeface="Times New Roman" pitchFamily="18" charset="0"/>
              </a:rPr>
              <a:t>Mg</a:t>
            </a:r>
            <a:r>
              <a:rPr lang="it-IT" altLang="it-IT" sz="2400" baseline="30000" dirty="0" err="1">
                <a:cs typeface="Times New Roman" pitchFamily="18" charset="0"/>
              </a:rPr>
              <a:t>2</a:t>
            </a:r>
            <a:r>
              <a:rPr lang="it-IT" altLang="it-IT" sz="2400" baseline="30000" dirty="0">
                <a:cs typeface="Times New Roman" pitchFamily="18" charset="0"/>
              </a:rPr>
              <a:t>+</a:t>
            </a:r>
            <a:r>
              <a:rPr lang="it-IT" altLang="it-IT" sz="2400" dirty="0">
                <a:cs typeface="Times New Roman" pitchFamily="18" charset="0"/>
              </a:rPr>
              <a:t> senza permettere di fare una distinzione tra di essi.</a:t>
            </a:r>
            <a:r>
              <a:rPr lang="it-IT" altLang="it-IT" sz="2400" dirty="0"/>
              <a:t>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09600" y="2704762"/>
            <a:ext cx="7848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it-IT" sz="2400" dirty="0" smtClean="0">
                <a:cs typeface="Times New Roman" pitchFamily="18" charset="0"/>
              </a:rPr>
              <a:t>In disuso, ma si trova talora sulle bottiglie di acqua minerale</a:t>
            </a:r>
          </a:p>
          <a:p>
            <a:pPr algn="just">
              <a:spcBef>
                <a:spcPct val="50000"/>
              </a:spcBef>
            </a:pPr>
            <a:r>
              <a:rPr lang="it-IT" altLang="it-IT" sz="2400" dirty="0" smtClean="0">
                <a:cs typeface="Times New Roman" pitchFamily="18" charset="0"/>
              </a:rPr>
              <a:t>Gradi francesi (°f): </a:t>
            </a:r>
            <a:r>
              <a:rPr lang="it-IT" altLang="it-IT" sz="2400" dirty="0">
                <a:cs typeface="Times New Roman" pitchFamily="18" charset="0"/>
              </a:rPr>
              <a:t>1 grado francese = 10 mg/l di </a:t>
            </a:r>
            <a:r>
              <a:rPr lang="it-IT" altLang="it-IT" sz="2400" dirty="0" err="1">
                <a:cs typeface="Times New Roman" pitchFamily="18" charset="0"/>
              </a:rPr>
              <a:t>CaCO</a:t>
            </a:r>
            <a:r>
              <a:rPr lang="it-IT" altLang="it-IT" sz="2400" baseline="-30000" dirty="0" err="1">
                <a:cs typeface="Times New Roman" pitchFamily="18" charset="0"/>
              </a:rPr>
              <a:t>3</a:t>
            </a:r>
            <a:r>
              <a:rPr lang="it-IT" altLang="it-IT" sz="2400" dirty="0">
                <a:cs typeface="Times New Roman" pitchFamily="18" charset="0"/>
              </a:rPr>
              <a:t> presenti</a:t>
            </a:r>
            <a:endParaRPr lang="it-IT" alt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09328" y="4365104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Tra gli amanti degli acquari si trova talora la durezza espressa in gradi tedeschi °d oppure °T</a:t>
            </a:r>
          </a:p>
          <a:p>
            <a:pPr algn="l"/>
            <a:endParaRPr lang="it-IT" dirty="0" smtClean="0"/>
          </a:p>
          <a:p>
            <a:pPr algn="l"/>
            <a:r>
              <a:rPr lang="it-IT" dirty="0" smtClean="0"/>
              <a:t>1 °d = 10 mg/L di </a:t>
            </a:r>
            <a:r>
              <a:rPr lang="it-IT" dirty="0" err="1" smtClean="0"/>
              <a:t>CaO</a:t>
            </a:r>
            <a:r>
              <a:rPr lang="it-IT" dirty="0" smtClean="0"/>
              <a:t>  (mm 56.08 g/</a:t>
            </a:r>
            <a:r>
              <a:rPr lang="it-IT" dirty="0" err="1" smtClean="0"/>
              <a:t>mol</a:t>
            </a:r>
            <a:r>
              <a:rPr lang="it-IT" dirty="0" smtClean="0"/>
              <a:t>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79748" y="118082"/>
            <a:ext cx="828288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it-IT" sz="2400" dirty="0">
                <a:solidFill>
                  <a:srgbClr val="FF0066"/>
                </a:solidFill>
                <a:cs typeface="Times New Roman" pitchFamily="18" charset="0"/>
              </a:rPr>
              <a:t>Esempio</a:t>
            </a:r>
          </a:p>
          <a:p>
            <a:pPr algn="just">
              <a:spcBef>
                <a:spcPct val="50000"/>
              </a:spcBef>
            </a:pPr>
            <a:r>
              <a:rPr lang="it-IT" altLang="it-IT" sz="2400" dirty="0">
                <a:cs typeface="Times New Roman" pitchFamily="18" charset="0"/>
              </a:rPr>
              <a:t>Determinare la </a:t>
            </a:r>
            <a:r>
              <a:rPr lang="it-IT" altLang="it-IT" sz="2400" b="1" dirty="0">
                <a:cs typeface="Times New Roman" pitchFamily="18" charset="0"/>
              </a:rPr>
              <a:t>durezza totale</a:t>
            </a:r>
            <a:r>
              <a:rPr lang="it-IT" altLang="it-IT" sz="2400" dirty="0">
                <a:cs typeface="Times New Roman" pitchFamily="18" charset="0"/>
              </a:rPr>
              <a:t> di un'acqua in </a:t>
            </a:r>
            <a:r>
              <a:rPr lang="it-IT" altLang="it-IT" sz="2400" dirty="0" smtClean="0">
                <a:cs typeface="Times New Roman" pitchFamily="18" charset="0"/>
              </a:rPr>
              <a:t>mg/L </a:t>
            </a:r>
            <a:r>
              <a:rPr lang="it-IT" altLang="it-IT" sz="2400" dirty="0">
                <a:cs typeface="Times New Roman" pitchFamily="18" charset="0"/>
              </a:rPr>
              <a:t>di </a:t>
            </a:r>
            <a:r>
              <a:rPr lang="it-IT" altLang="it-IT" sz="2400" dirty="0" err="1">
                <a:cs typeface="Times New Roman" pitchFamily="18" charset="0"/>
              </a:rPr>
              <a:t>CaCO</a:t>
            </a:r>
            <a:r>
              <a:rPr lang="it-IT" altLang="it-IT" sz="2400" baseline="-30000" dirty="0" err="1">
                <a:cs typeface="Times New Roman" pitchFamily="18" charset="0"/>
              </a:rPr>
              <a:t>3</a:t>
            </a:r>
            <a:r>
              <a:rPr lang="it-IT" altLang="it-IT" sz="2400" dirty="0">
                <a:cs typeface="Times New Roman" pitchFamily="18" charset="0"/>
              </a:rPr>
              <a:t> (</a:t>
            </a:r>
            <a:r>
              <a:rPr lang="it-IT" altLang="it-IT" sz="2400" dirty="0" err="1">
                <a:cs typeface="Times New Roman" pitchFamily="18" charset="0"/>
              </a:rPr>
              <a:t>ppm</a:t>
            </a:r>
            <a:r>
              <a:rPr lang="it-IT" altLang="it-IT" sz="2400" dirty="0" smtClean="0">
                <a:cs typeface="Times New Roman" pitchFamily="18" charset="0"/>
              </a:rPr>
              <a:t>), </a:t>
            </a:r>
            <a:r>
              <a:rPr lang="it-IT" altLang="it-IT" sz="2400" dirty="0">
                <a:cs typeface="Times New Roman" pitchFamily="18" charset="0"/>
              </a:rPr>
              <a:t>in gradi francesi </a:t>
            </a:r>
            <a:r>
              <a:rPr lang="it-IT" altLang="it-IT" sz="2400" dirty="0" smtClean="0">
                <a:cs typeface="Times New Roman" pitchFamily="18" charset="0"/>
              </a:rPr>
              <a:t>(°f) e in gradi tedeschi (°d), </a:t>
            </a:r>
            <a:r>
              <a:rPr lang="it-IT" altLang="it-IT" sz="2400" dirty="0">
                <a:cs typeface="Times New Roman" pitchFamily="18" charset="0"/>
              </a:rPr>
              <a:t>se 50.0 ml di essa sono titolati da </a:t>
            </a:r>
            <a:r>
              <a:rPr lang="it-IT" altLang="it-IT" sz="2400" dirty="0" smtClean="0">
                <a:cs typeface="Times New Roman" pitchFamily="18" charset="0"/>
              </a:rPr>
              <a:t>9.20 </a:t>
            </a:r>
            <a:r>
              <a:rPr lang="it-IT" altLang="it-IT" sz="2400" dirty="0">
                <a:cs typeface="Times New Roman" pitchFamily="18" charset="0"/>
              </a:rPr>
              <a:t>ml di una soluzione di </a:t>
            </a:r>
            <a:r>
              <a:rPr lang="it-IT" altLang="it-IT" sz="2400" dirty="0" err="1">
                <a:cs typeface="Times New Roman" pitchFamily="18" charset="0"/>
              </a:rPr>
              <a:t>EDTA</a:t>
            </a:r>
            <a:r>
              <a:rPr lang="it-IT" altLang="it-IT" sz="2400" dirty="0">
                <a:cs typeface="Times New Roman" pitchFamily="18" charset="0"/>
              </a:rPr>
              <a:t> 0.0100 M.</a:t>
            </a:r>
            <a:endParaRPr lang="it-IT" altLang="it-IT" sz="2400" dirty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67544" y="2739752"/>
            <a:ext cx="828288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it-IT" sz="2400" dirty="0">
                <a:cs typeface="Times New Roman" pitchFamily="18" charset="0"/>
              </a:rPr>
              <a:t>In </a:t>
            </a:r>
            <a:r>
              <a:rPr lang="it-IT" altLang="it-IT" sz="2400" dirty="0" smtClean="0">
                <a:cs typeface="Times New Roman" pitchFamily="18" charset="0"/>
              </a:rPr>
              <a:t>50.0 </a:t>
            </a:r>
            <a:r>
              <a:rPr lang="it-IT" altLang="it-IT" sz="2400" dirty="0">
                <a:cs typeface="Times New Roman" pitchFamily="18" charset="0"/>
              </a:rPr>
              <a:t>ml di acqua sono presenti </a:t>
            </a:r>
            <a:r>
              <a:rPr lang="it-IT" altLang="it-IT" sz="2400" dirty="0" smtClean="0">
                <a:cs typeface="Times New Roman" pitchFamily="18" charset="0"/>
              </a:rPr>
              <a:t>0.0100 </a:t>
            </a:r>
            <a:r>
              <a:rPr lang="it-IT" altLang="it-IT" sz="2400" dirty="0">
                <a:cs typeface="Times New Roman" pitchFamily="18" charset="0"/>
              </a:rPr>
              <a:t>x </a:t>
            </a:r>
            <a:r>
              <a:rPr lang="it-IT" altLang="it-IT" sz="2400" dirty="0" smtClean="0">
                <a:cs typeface="Times New Roman" pitchFamily="18" charset="0"/>
              </a:rPr>
              <a:t>9.20 </a:t>
            </a:r>
            <a:r>
              <a:rPr lang="it-IT" altLang="it-IT" sz="2400" dirty="0">
                <a:cs typeface="Times New Roman" pitchFamily="18" charset="0"/>
              </a:rPr>
              <a:t>= </a:t>
            </a:r>
            <a:r>
              <a:rPr lang="it-IT" altLang="it-IT" sz="2400" dirty="0" smtClean="0">
                <a:cs typeface="Times New Roman" pitchFamily="18" charset="0"/>
              </a:rPr>
              <a:t>0.0920 </a:t>
            </a:r>
            <a:r>
              <a:rPr lang="it-IT" altLang="it-IT" sz="2400" dirty="0" err="1">
                <a:cs typeface="Times New Roman" pitchFamily="18" charset="0"/>
              </a:rPr>
              <a:t>mequivalenti</a:t>
            </a:r>
            <a:r>
              <a:rPr lang="it-IT" altLang="it-IT" sz="2400" dirty="0">
                <a:cs typeface="Times New Roman" pitchFamily="18" charset="0"/>
              </a:rPr>
              <a:t> di  </a:t>
            </a:r>
            <a:r>
              <a:rPr lang="it-IT" altLang="it-IT" sz="2400" b="1" dirty="0" err="1">
                <a:cs typeface="Times New Roman" pitchFamily="18" charset="0"/>
              </a:rPr>
              <a:t>Ca</a:t>
            </a:r>
            <a:r>
              <a:rPr lang="it-IT" altLang="it-IT" sz="2400" b="1" baseline="30000" dirty="0" err="1">
                <a:cs typeface="Times New Roman" pitchFamily="18" charset="0"/>
              </a:rPr>
              <a:t>2</a:t>
            </a:r>
            <a:r>
              <a:rPr lang="it-IT" altLang="it-IT" sz="2400" b="1" baseline="30000" dirty="0">
                <a:cs typeface="Times New Roman" pitchFamily="18" charset="0"/>
              </a:rPr>
              <a:t>+</a:t>
            </a:r>
            <a:r>
              <a:rPr lang="it-IT" altLang="it-IT" sz="2400" b="1" dirty="0">
                <a:cs typeface="Times New Roman" pitchFamily="18" charset="0"/>
              </a:rPr>
              <a:t> + </a:t>
            </a:r>
            <a:r>
              <a:rPr lang="it-IT" altLang="it-IT" sz="2400" b="1" dirty="0" err="1">
                <a:cs typeface="Times New Roman" pitchFamily="18" charset="0"/>
              </a:rPr>
              <a:t>Mg</a:t>
            </a:r>
            <a:r>
              <a:rPr lang="it-IT" altLang="it-IT" sz="2400" b="1" baseline="30000" dirty="0" err="1">
                <a:cs typeface="Times New Roman" pitchFamily="18" charset="0"/>
              </a:rPr>
              <a:t>2</a:t>
            </a:r>
            <a:r>
              <a:rPr lang="it-IT" altLang="it-IT" sz="2400" b="1" baseline="30000" dirty="0">
                <a:cs typeface="Times New Roman" pitchFamily="18" charset="0"/>
              </a:rPr>
              <a:t>+</a:t>
            </a:r>
            <a:r>
              <a:rPr lang="it-IT" altLang="it-IT" sz="2400" dirty="0">
                <a:cs typeface="Times New Roman" pitchFamily="18" charset="0"/>
              </a:rPr>
              <a:t>: in questo caso </a:t>
            </a:r>
            <a:r>
              <a:rPr lang="it-IT" altLang="it-IT" sz="2400" dirty="0" err="1" smtClean="0">
                <a:cs typeface="Times New Roman" pitchFamily="18" charset="0"/>
              </a:rPr>
              <a:t>meq</a:t>
            </a:r>
            <a:r>
              <a:rPr lang="it-IT" altLang="it-IT" sz="2400" dirty="0" smtClean="0">
                <a:cs typeface="Times New Roman" pitchFamily="18" charset="0"/>
              </a:rPr>
              <a:t> </a:t>
            </a:r>
            <a:r>
              <a:rPr lang="it-IT" altLang="it-IT" sz="2400" dirty="0">
                <a:cs typeface="Times New Roman" pitchFamily="18" charset="0"/>
              </a:rPr>
              <a:t>= </a:t>
            </a:r>
            <a:r>
              <a:rPr lang="it-IT" altLang="it-IT" sz="2400" dirty="0" err="1">
                <a:cs typeface="Times New Roman" pitchFamily="18" charset="0"/>
              </a:rPr>
              <a:t>mmoli</a:t>
            </a:r>
            <a:r>
              <a:rPr lang="it-IT" altLang="it-IT" sz="2400" dirty="0">
                <a:cs typeface="Times New Roman" pitchFamily="18" charset="0"/>
              </a:rPr>
              <a:t>. </a:t>
            </a:r>
          </a:p>
          <a:p>
            <a:pPr algn="just">
              <a:spcBef>
                <a:spcPct val="50000"/>
              </a:spcBef>
            </a:pPr>
            <a:r>
              <a:rPr lang="it-IT" altLang="it-IT" sz="2400" dirty="0" smtClean="0">
                <a:cs typeface="Times New Roman" pitchFamily="18" charset="0"/>
              </a:rPr>
              <a:t>per i </a:t>
            </a:r>
            <a:r>
              <a:rPr lang="it-IT" altLang="it-IT" sz="2400" dirty="0" err="1" smtClean="0">
                <a:cs typeface="Times New Roman" pitchFamily="18" charset="0"/>
              </a:rPr>
              <a:t>ppm</a:t>
            </a:r>
            <a:r>
              <a:rPr lang="it-IT" altLang="it-IT" sz="2400" dirty="0" smtClean="0">
                <a:cs typeface="Times New Roman" pitchFamily="18" charset="0"/>
              </a:rPr>
              <a:t> e °f, si </a:t>
            </a:r>
            <a:r>
              <a:rPr lang="it-IT" altLang="it-IT" sz="2400" dirty="0">
                <a:cs typeface="Times New Roman" pitchFamily="18" charset="0"/>
              </a:rPr>
              <a:t>finge che siano tutti </a:t>
            </a:r>
            <a:r>
              <a:rPr lang="it-IT" altLang="it-IT" sz="2400" dirty="0" err="1">
                <a:cs typeface="Times New Roman" pitchFamily="18" charset="0"/>
              </a:rPr>
              <a:t>mmoli</a:t>
            </a:r>
            <a:r>
              <a:rPr lang="it-IT" altLang="it-IT" sz="2400" dirty="0">
                <a:cs typeface="Times New Roman" pitchFamily="18" charset="0"/>
              </a:rPr>
              <a:t> di </a:t>
            </a:r>
            <a:r>
              <a:rPr lang="it-IT" altLang="it-IT" sz="2400" dirty="0" err="1">
                <a:cs typeface="Times New Roman" pitchFamily="18" charset="0"/>
              </a:rPr>
              <a:t>CaCO</a:t>
            </a:r>
            <a:r>
              <a:rPr lang="it-IT" altLang="it-IT" sz="2400" baseline="-30000" dirty="0" err="1">
                <a:cs typeface="Times New Roman" pitchFamily="18" charset="0"/>
              </a:rPr>
              <a:t>3</a:t>
            </a:r>
            <a:r>
              <a:rPr lang="it-IT" altLang="it-IT" sz="2400" dirty="0">
                <a:cs typeface="Times New Roman" pitchFamily="18" charset="0"/>
              </a:rPr>
              <a:t>: 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79748" y="4299594"/>
            <a:ext cx="848474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it-IT" sz="2400" dirty="0">
                <a:cs typeface="Times New Roman" pitchFamily="18" charset="0"/>
              </a:rPr>
              <a:t>mg </a:t>
            </a:r>
            <a:r>
              <a:rPr lang="it-IT" altLang="it-IT" sz="2400" dirty="0" err="1">
                <a:cs typeface="Times New Roman" pitchFamily="18" charset="0"/>
              </a:rPr>
              <a:t>CaCO</a:t>
            </a:r>
            <a:r>
              <a:rPr lang="it-IT" altLang="it-IT" sz="2400" baseline="-30000" dirty="0" err="1">
                <a:cs typeface="Times New Roman" pitchFamily="18" charset="0"/>
              </a:rPr>
              <a:t>3</a:t>
            </a:r>
            <a:r>
              <a:rPr lang="it-IT" altLang="it-IT" sz="2400" dirty="0">
                <a:cs typeface="Times New Roman" pitchFamily="18" charset="0"/>
              </a:rPr>
              <a:t> = </a:t>
            </a:r>
            <a:r>
              <a:rPr lang="it-IT" altLang="it-IT" sz="2400" dirty="0" err="1">
                <a:cs typeface="Times New Roman" pitchFamily="18" charset="0"/>
              </a:rPr>
              <a:t>mmoli</a:t>
            </a:r>
            <a:r>
              <a:rPr lang="it-IT" altLang="it-IT" sz="2400" dirty="0">
                <a:cs typeface="Times New Roman" pitchFamily="18" charset="0"/>
              </a:rPr>
              <a:t> x </a:t>
            </a:r>
            <a:r>
              <a:rPr lang="it-IT" altLang="it-IT" sz="2400" dirty="0" smtClean="0">
                <a:cs typeface="Times New Roman" pitchFamily="18" charset="0"/>
              </a:rPr>
              <a:t>mm </a:t>
            </a:r>
            <a:r>
              <a:rPr lang="it-IT" altLang="it-IT" sz="2400" dirty="0">
                <a:cs typeface="Times New Roman" pitchFamily="18" charset="0"/>
              </a:rPr>
              <a:t>= </a:t>
            </a:r>
            <a:r>
              <a:rPr lang="it-IT" altLang="it-IT" sz="2400" dirty="0" smtClean="0">
                <a:cs typeface="Times New Roman" pitchFamily="18" charset="0"/>
              </a:rPr>
              <a:t>0.0920 </a:t>
            </a:r>
            <a:r>
              <a:rPr lang="it-IT" altLang="it-IT" sz="2400" dirty="0">
                <a:cs typeface="Times New Roman" pitchFamily="18" charset="0"/>
              </a:rPr>
              <a:t>x 100.09 = </a:t>
            </a:r>
            <a:r>
              <a:rPr lang="it-IT" altLang="it-IT" sz="2400" dirty="0" smtClean="0">
                <a:cs typeface="Times New Roman" pitchFamily="18" charset="0"/>
              </a:rPr>
              <a:t>9.21 </a:t>
            </a:r>
            <a:r>
              <a:rPr lang="it-IT" altLang="it-IT" sz="2400" dirty="0">
                <a:cs typeface="Times New Roman" pitchFamily="18" charset="0"/>
              </a:rPr>
              <a:t>mg in </a:t>
            </a:r>
            <a:r>
              <a:rPr lang="it-IT" altLang="it-IT" sz="2400" dirty="0" smtClean="0">
                <a:cs typeface="Times New Roman" pitchFamily="18" charset="0"/>
              </a:rPr>
              <a:t>50.0 </a:t>
            </a:r>
            <a:r>
              <a:rPr lang="it-IT" altLang="it-IT" sz="2400" dirty="0">
                <a:cs typeface="Times New Roman" pitchFamily="18" charset="0"/>
              </a:rPr>
              <a:t>ml.</a:t>
            </a:r>
          </a:p>
          <a:p>
            <a:pPr algn="l">
              <a:spcBef>
                <a:spcPct val="50000"/>
              </a:spcBef>
            </a:pPr>
            <a:r>
              <a:rPr lang="it-IT" altLang="it-IT" sz="2400" dirty="0">
                <a:cs typeface="Times New Roman" pitchFamily="18" charset="0"/>
              </a:rPr>
              <a:t>In 1 litro sono pertanto </a:t>
            </a:r>
            <a:r>
              <a:rPr lang="it-IT" altLang="it-IT" sz="2400" dirty="0" smtClean="0">
                <a:cs typeface="Times New Roman" pitchFamily="18" charset="0"/>
              </a:rPr>
              <a:t>contenuti:  </a:t>
            </a:r>
          </a:p>
          <a:p>
            <a:pPr algn="l">
              <a:spcBef>
                <a:spcPct val="50000"/>
              </a:spcBef>
            </a:pPr>
            <a:r>
              <a:rPr lang="it-IT" altLang="it-IT" sz="2400" dirty="0" smtClean="0">
                <a:cs typeface="Times New Roman" pitchFamily="18" charset="0"/>
              </a:rPr>
              <a:t>9.21 mg  : 50 </a:t>
            </a:r>
            <a:r>
              <a:rPr lang="it-IT" altLang="it-IT" sz="2400" dirty="0" err="1" smtClean="0">
                <a:cs typeface="Times New Roman" pitchFamily="18" charset="0"/>
              </a:rPr>
              <a:t>mL</a:t>
            </a:r>
            <a:r>
              <a:rPr lang="it-IT" altLang="it-IT" sz="2400" dirty="0" smtClean="0">
                <a:cs typeface="Times New Roman" pitchFamily="18" charset="0"/>
              </a:rPr>
              <a:t> =  x mg : 1000 </a:t>
            </a:r>
            <a:r>
              <a:rPr lang="it-IT" altLang="it-IT" sz="2400" dirty="0" err="1" smtClean="0">
                <a:cs typeface="Times New Roman" pitchFamily="18" charset="0"/>
              </a:rPr>
              <a:t>mL</a:t>
            </a:r>
            <a:r>
              <a:rPr lang="it-IT" altLang="it-IT" sz="2400" dirty="0" smtClean="0">
                <a:cs typeface="Times New Roman" pitchFamily="18" charset="0"/>
              </a:rPr>
              <a:t>      x  = 184 </a:t>
            </a:r>
            <a:r>
              <a:rPr lang="it-IT" altLang="it-IT" sz="2400" dirty="0">
                <a:cs typeface="Times New Roman" pitchFamily="18" charset="0"/>
              </a:rPr>
              <a:t>mg  (</a:t>
            </a:r>
            <a:r>
              <a:rPr lang="it-IT" altLang="it-IT" sz="2400" dirty="0" smtClean="0">
                <a:cs typeface="Times New Roman" pitchFamily="18" charset="0"/>
              </a:rPr>
              <a:t>184 </a:t>
            </a:r>
            <a:r>
              <a:rPr lang="it-IT" altLang="it-IT" sz="2400" dirty="0" err="1">
                <a:cs typeface="Times New Roman" pitchFamily="18" charset="0"/>
              </a:rPr>
              <a:t>ppm</a:t>
            </a:r>
            <a:r>
              <a:rPr lang="it-IT" altLang="it-IT" sz="2400" dirty="0">
                <a:cs typeface="Times New Roman" pitchFamily="18" charset="0"/>
              </a:rPr>
              <a:t>) </a:t>
            </a:r>
          </a:p>
          <a:p>
            <a:pPr algn="l">
              <a:spcBef>
                <a:spcPct val="50000"/>
              </a:spcBef>
            </a:pPr>
            <a:r>
              <a:rPr lang="it-IT" altLang="it-IT" sz="2400" dirty="0">
                <a:cs typeface="Times New Roman" pitchFamily="18" charset="0"/>
              </a:rPr>
              <a:t>pari a </a:t>
            </a:r>
            <a:r>
              <a:rPr lang="it-IT" altLang="it-IT" sz="2400" dirty="0" smtClean="0">
                <a:cs typeface="Times New Roman" pitchFamily="18" charset="0"/>
              </a:rPr>
              <a:t>18.4 °f.</a:t>
            </a:r>
            <a:r>
              <a:rPr lang="it-IT" altLang="it-IT" sz="2400" dirty="0" smtClean="0"/>
              <a:t> </a:t>
            </a:r>
            <a:endParaRPr lang="it-IT" altLang="it-IT" sz="2400" dirty="0"/>
          </a:p>
        </p:txBody>
      </p:sp>
      <p:cxnSp>
        <p:nvCxnSpPr>
          <p:cNvPr id="3" name="Connettore 1 2"/>
          <p:cNvCxnSpPr/>
          <p:nvPr/>
        </p:nvCxnSpPr>
        <p:spPr bwMode="auto">
          <a:xfrm>
            <a:off x="467544" y="2132856"/>
            <a:ext cx="82828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CasellaDiTesto 1"/>
          <p:cNvSpPr txBox="1"/>
          <p:nvPr/>
        </p:nvSpPr>
        <p:spPr>
          <a:xfrm>
            <a:off x="2483768" y="220547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calcolo della durezza totale 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53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54868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i gradi tedeschi  °d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39552" y="134076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si finge che i mg di </a:t>
            </a:r>
            <a:r>
              <a:rPr lang="it-IT" dirty="0" err="1" smtClean="0"/>
              <a:t>Ca</a:t>
            </a:r>
            <a:r>
              <a:rPr lang="it-IT" baseline="30000" dirty="0" err="1" smtClean="0"/>
              <a:t>2</a:t>
            </a:r>
            <a:r>
              <a:rPr lang="it-IT" baseline="30000" dirty="0" smtClean="0"/>
              <a:t>+</a:t>
            </a:r>
            <a:r>
              <a:rPr lang="it-IT" dirty="0" smtClean="0"/>
              <a:t> + </a:t>
            </a:r>
            <a:r>
              <a:rPr lang="it-IT" dirty="0" err="1" smtClean="0"/>
              <a:t>Mg</a:t>
            </a:r>
            <a:r>
              <a:rPr lang="it-IT" baseline="30000" dirty="0" err="1" smtClean="0"/>
              <a:t>2</a:t>
            </a:r>
            <a:r>
              <a:rPr lang="it-IT" baseline="30000" dirty="0" smtClean="0"/>
              <a:t>+</a:t>
            </a:r>
            <a:r>
              <a:rPr lang="it-IT" dirty="0" smtClean="0"/>
              <a:t> siano tutti </a:t>
            </a:r>
            <a:r>
              <a:rPr lang="it-IT" dirty="0" err="1" smtClean="0"/>
              <a:t>CaO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39552" y="1997839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dirty="0">
                <a:cs typeface="Times New Roman" pitchFamily="18" charset="0"/>
              </a:rPr>
              <a:t>mg </a:t>
            </a:r>
            <a:r>
              <a:rPr lang="it-IT" altLang="it-IT" dirty="0" err="1" smtClean="0">
                <a:cs typeface="Times New Roman" pitchFamily="18" charset="0"/>
              </a:rPr>
              <a:t>CaO</a:t>
            </a:r>
            <a:r>
              <a:rPr lang="it-IT" altLang="it-IT" dirty="0" smtClean="0">
                <a:cs typeface="Times New Roman" pitchFamily="18" charset="0"/>
              </a:rPr>
              <a:t> </a:t>
            </a:r>
            <a:r>
              <a:rPr lang="it-IT" altLang="it-IT" dirty="0">
                <a:cs typeface="Times New Roman" pitchFamily="18" charset="0"/>
              </a:rPr>
              <a:t>= </a:t>
            </a:r>
            <a:r>
              <a:rPr lang="it-IT" altLang="it-IT" dirty="0" err="1">
                <a:cs typeface="Times New Roman" pitchFamily="18" charset="0"/>
              </a:rPr>
              <a:t>mmoli</a:t>
            </a:r>
            <a:r>
              <a:rPr lang="it-IT" altLang="it-IT" dirty="0">
                <a:cs typeface="Times New Roman" pitchFamily="18" charset="0"/>
              </a:rPr>
              <a:t> x </a:t>
            </a:r>
            <a:r>
              <a:rPr lang="it-IT" altLang="it-IT" dirty="0" err="1">
                <a:cs typeface="Times New Roman" pitchFamily="18" charset="0"/>
              </a:rPr>
              <a:t>pm</a:t>
            </a:r>
            <a:r>
              <a:rPr lang="it-IT" altLang="it-IT" dirty="0">
                <a:cs typeface="Times New Roman" pitchFamily="18" charset="0"/>
              </a:rPr>
              <a:t> = 0.0920 </a:t>
            </a:r>
            <a:r>
              <a:rPr lang="it-IT" altLang="it-IT" dirty="0" smtClean="0">
                <a:cs typeface="Times New Roman" pitchFamily="18" charset="0"/>
                <a:sym typeface="Symbol" panose="05050102010706020507" pitchFamily="18" charset="2"/>
              </a:rPr>
              <a:t></a:t>
            </a:r>
            <a:r>
              <a:rPr lang="it-IT" altLang="it-IT" dirty="0" smtClean="0">
                <a:cs typeface="Times New Roman" pitchFamily="18" charset="0"/>
              </a:rPr>
              <a:t> </a:t>
            </a:r>
            <a:r>
              <a:rPr lang="it-IT" altLang="it-IT" dirty="0" smtClean="0">
                <a:cs typeface="Times New Roman" pitchFamily="18" charset="0"/>
              </a:rPr>
              <a:t>56.08 = 5.16 </a:t>
            </a:r>
            <a:r>
              <a:rPr lang="it-IT" altLang="it-IT" dirty="0">
                <a:cs typeface="Times New Roman" pitchFamily="18" charset="0"/>
              </a:rPr>
              <a:t>mg in 50.0 ml.</a:t>
            </a:r>
          </a:p>
          <a:p>
            <a:pPr algn="l">
              <a:spcBef>
                <a:spcPct val="50000"/>
              </a:spcBef>
            </a:pPr>
            <a:r>
              <a:rPr lang="it-IT" altLang="it-IT" dirty="0">
                <a:cs typeface="Times New Roman" pitchFamily="18" charset="0"/>
              </a:rPr>
              <a:t>In 1 litro sono pertanto contenuti:  </a:t>
            </a:r>
          </a:p>
          <a:p>
            <a:pPr algn="l">
              <a:spcBef>
                <a:spcPct val="50000"/>
              </a:spcBef>
            </a:pPr>
            <a:r>
              <a:rPr lang="it-IT" altLang="it-IT" dirty="0" smtClean="0">
                <a:cs typeface="Times New Roman" pitchFamily="18" charset="0"/>
              </a:rPr>
              <a:t>5.16 </a:t>
            </a:r>
            <a:r>
              <a:rPr lang="it-IT" altLang="it-IT" dirty="0">
                <a:cs typeface="Times New Roman" pitchFamily="18" charset="0"/>
              </a:rPr>
              <a:t>mg  : 50 </a:t>
            </a:r>
            <a:r>
              <a:rPr lang="it-IT" altLang="it-IT" dirty="0" err="1">
                <a:cs typeface="Times New Roman" pitchFamily="18" charset="0"/>
              </a:rPr>
              <a:t>mL</a:t>
            </a:r>
            <a:r>
              <a:rPr lang="it-IT" altLang="it-IT" dirty="0">
                <a:cs typeface="Times New Roman" pitchFamily="18" charset="0"/>
              </a:rPr>
              <a:t> =  x mg : 1000 </a:t>
            </a:r>
            <a:r>
              <a:rPr lang="it-IT" altLang="it-IT" dirty="0" err="1">
                <a:cs typeface="Times New Roman" pitchFamily="18" charset="0"/>
              </a:rPr>
              <a:t>mL</a:t>
            </a:r>
            <a:r>
              <a:rPr lang="it-IT" altLang="it-IT" dirty="0">
                <a:cs typeface="Times New Roman" pitchFamily="18" charset="0"/>
              </a:rPr>
              <a:t>      x  = </a:t>
            </a:r>
            <a:r>
              <a:rPr lang="it-IT" altLang="it-IT" dirty="0" smtClean="0">
                <a:cs typeface="Times New Roman" pitchFamily="18" charset="0"/>
              </a:rPr>
              <a:t>103 </a:t>
            </a:r>
            <a:r>
              <a:rPr lang="it-IT" altLang="it-IT" dirty="0">
                <a:cs typeface="Times New Roman" pitchFamily="18" charset="0"/>
              </a:rPr>
              <a:t>mg  </a:t>
            </a:r>
          </a:p>
          <a:p>
            <a:pPr algn="l">
              <a:spcBef>
                <a:spcPct val="50000"/>
              </a:spcBef>
            </a:pPr>
            <a:r>
              <a:rPr lang="it-IT" altLang="it-IT" dirty="0">
                <a:cs typeface="Times New Roman" pitchFamily="18" charset="0"/>
              </a:rPr>
              <a:t>pari a </a:t>
            </a:r>
            <a:r>
              <a:rPr lang="it-IT" altLang="it-IT" dirty="0" smtClean="0">
                <a:cs typeface="Times New Roman" pitchFamily="18" charset="0"/>
              </a:rPr>
              <a:t>10.3 °d</a:t>
            </a:r>
            <a:r>
              <a:rPr lang="it-IT" altLang="it-IT" dirty="0" smtClean="0"/>
              <a:t> 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2062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39552" y="1677888"/>
            <a:ext cx="8382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 dirty="0"/>
              <a:t>Dopo aver fatto bollire </a:t>
            </a:r>
            <a:r>
              <a:rPr lang="it-IT" altLang="it-IT" sz="2400" dirty="0" smtClean="0"/>
              <a:t>l’acqua, </a:t>
            </a:r>
            <a:r>
              <a:rPr lang="it-IT" altLang="it-IT" sz="2400" dirty="0"/>
              <a:t>la si filtra su carta per eliminare il </a:t>
            </a:r>
            <a:r>
              <a:rPr lang="it-IT" altLang="it-IT" sz="2400" dirty="0" err="1"/>
              <a:t>CaCO</a:t>
            </a:r>
            <a:r>
              <a:rPr lang="it-IT" altLang="it-IT" sz="2400" baseline="-25000" dirty="0" err="1"/>
              <a:t>3</a:t>
            </a:r>
            <a:r>
              <a:rPr lang="it-IT" altLang="it-IT" sz="2400" dirty="0"/>
              <a:t> precipitato.</a:t>
            </a:r>
          </a:p>
          <a:p>
            <a:pPr algn="l">
              <a:spcBef>
                <a:spcPct val="50000"/>
              </a:spcBef>
            </a:pPr>
            <a:r>
              <a:rPr lang="it-IT" altLang="it-IT" sz="2400" dirty="0"/>
              <a:t>La titolazione di </a:t>
            </a:r>
            <a:r>
              <a:rPr lang="it-IT" altLang="it-IT" sz="2400" dirty="0" smtClean="0"/>
              <a:t>50.0 </a:t>
            </a:r>
            <a:r>
              <a:rPr lang="it-IT" altLang="it-IT" sz="2400" dirty="0" err="1"/>
              <a:t>mL</a:t>
            </a:r>
            <a:r>
              <a:rPr lang="it-IT" altLang="it-IT" sz="2400" dirty="0"/>
              <a:t> di tale soluzione richiede </a:t>
            </a:r>
            <a:r>
              <a:rPr lang="it-IT" altLang="it-IT" sz="2400" dirty="0" smtClean="0"/>
              <a:t>6.20 </a:t>
            </a:r>
            <a:r>
              <a:rPr lang="it-IT" altLang="it-IT" sz="2400" dirty="0" err="1"/>
              <a:t>mL</a:t>
            </a:r>
            <a:r>
              <a:rPr lang="it-IT" altLang="it-IT" sz="2400" dirty="0"/>
              <a:t> di </a:t>
            </a:r>
            <a:r>
              <a:rPr lang="it-IT" altLang="it-IT" sz="2400" dirty="0" err="1"/>
              <a:t>EDTA</a:t>
            </a:r>
            <a:r>
              <a:rPr lang="it-IT" altLang="it-IT" sz="2400" dirty="0"/>
              <a:t> </a:t>
            </a:r>
            <a:r>
              <a:rPr lang="it-IT" altLang="it-IT" sz="2400" dirty="0" smtClean="0"/>
              <a:t>0.0100 </a:t>
            </a:r>
            <a:r>
              <a:rPr lang="it-IT" altLang="it-IT" sz="2400" dirty="0"/>
              <a:t>N. </a:t>
            </a:r>
          </a:p>
          <a:p>
            <a:pPr algn="l">
              <a:spcBef>
                <a:spcPct val="50000"/>
              </a:spcBef>
            </a:pPr>
            <a:r>
              <a:rPr lang="it-IT" altLang="it-IT" sz="2400" dirty="0"/>
              <a:t>Determinare le durezza permanente e quella temporanea dell’acqua in analisi.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9552" y="4344888"/>
            <a:ext cx="8458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 dirty="0"/>
              <a:t>Eseguendo calcoli analoghi ai precedenti, si ottiene per l’acqua dopo ebollizione:</a:t>
            </a:r>
          </a:p>
          <a:p>
            <a:pPr algn="l">
              <a:spcBef>
                <a:spcPct val="50000"/>
              </a:spcBef>
            </a:pPr>
            <a:r>
              <a:rPr lang="it-IT" altLang="it-IT" sz="2400" b="1" dirty="0"/>
              <a:t>durezza permanente</a:t>
            </a:r>
            <a:r>
              <a:rPr lang="it-IT" altLang="it-IT" sz="2400" dirty="0"/>
              <a:t> = 124 </a:t>
            </a:r>
            <a:r>
              <a:rPr lang="it-IT" altLang="it-IT" sz="2400" dirty="0" err="1"/>
              <a:t>ppm</a:t>
            </a:r>
            <a:r>
              <a:rPr lang="it-IT" altLang="it-IT" sz="2400" dirty="0"/>
              <a:t> pari a 12.4 </a:t>
            </a:r>
            <a:r>
              <a:rPr lang="it-IT" altLang="it-IT" sz="2400" dirty="0" smtClean="0"/>
              <a:t>°f.</a:t>
            </a:r>
            <a:endParaRPr lang="it-IT" altLang="it-IT" sz="2400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9552" y="6021288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 b="1" dirty="0"/>
              <a:t>durezza temporanea</a:t>
            </a:r>
            <a:r>
              <a:rPr lang="it-IT" altLang="it-IT" sz="2400" dirty="0"/>
              <a:t> = </a:t>
            </a:r>
            <a:r>
              <a:rPr lang="it-IT" altLang="it-IT" sz="2400" dirty="0" smtClean="0"/>
              <a:t>184 </a:t>
            </a:r>
            <a:r>
              <a:rPr lang="it-IT" altLang="it-IT" sz="2400" dirty="0" err="1" smtClean="0"/>
              <a:t>ppm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–124 </a:t>
            </a:r>
            <a:r>
              <a:rPr lang="it-IT" altLang="it-IT" sz="2400" dirty="0" err="1"/>
              <a:t>ppm</a:t>
            </a:r>
            <a:r>
              <a:rPr lang="it-IT" altLang="it-IT" sz="2400" dirty="0"/>
              <a:t> = </a:t>
            </a:r>
            <a:r>
              <a:rPr lang="it-IT" altLang="it-IT" sz="2400" dirty="0" smtClean="0"/>
              <a:t>60 </a:t>
            </a:r>
            <a:r>
              <a:rPr lang="it-IT" altLang="it-IT" sz="2400" dirty="0" err="1"/>
              <a:t>ppm</a:t>
            </a:r>
            <a:r>
              <a:rPr lang="it-IT" altLang="it-IT" sz="2400" dirty="0"/>
              <a:t> = </a:t>
            </a:r>
            <a:r>
              <a:rPr lang="it-IT" altLang="it-IT" sz="2400" dirty="0" smtClean="0"/>
              <a:t>6.0 °f.</a:t>
            </a:r>
            <a:endParaRPr lang="it-IT" altLang="it-IT" sz="2400" dirty="0"/>
          </a:p>
        </p:txBody>
      </p:sp>
      <p:sp>
        <p:nvSpPr>
          <p:cNvPr id="2" name="Rettangolo 1"/>
          <p:cNvSpPr/>
          <p:nvPr/>
        </p:nvSpPr>
        <p:spPr>
          <a:xfrm>
            <a:off x="1328663" y="303549"/>
            <a:ext cx="6422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b="1" dirty="0" smtClean="0"/>
              <a:t>calcolo della durezza permanente e temporanea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03648" y="1340768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dirty="0"/>
              <a:t>fino a </a:t>
            </a:r>
            <a:r>
              <a:rPr lang="it-IT" dirty="0" smtClean="0"/>
              <a:t>40 </a:t>
            </a:r>
            <a:r>
              <a:rPr lang="it-IT" dirty="0" err="1" smtClean="0"/>
              <a:t>ppm</a:t>
            </a:r>
            <a:r>
              <a:rPr lang="it-IT" dirty="0" smtClean="0"/>
              <a:t>: 		molto </a:t>
            </a:r>
            <a:r>
              <a:rPr lang="it-IT" dirty="0"/>
              <a:t>dolci</a:t>
            </a:r>
          </a:p>
          <a:p>
            <a:pPr algn="l"/>
            <a:r>
              <a:rPr lang="it-IT" dirty="0"/>
              <a:t>da </a:t>
            </a:r>
            <a:r>
              <a:rPr lang="it-IT" dirty="0" smtClean="0"/>
              <a:t>40</a:t>
            </a:r>
            <a:r>
              <a:rPr lang="it-IT" dirty="0"/>
              <a:t> </a:t>
            </a:r>
            <a:r>
              <a:rPr lang="it-IT" dirty="0" smtClean="0"/>
              <a:t>a 80</a:t>
            </a:r>
            <a:r>
              <a:rPr lang="it-IT" dirty="0"/>
              <a:t> </a:t>
            </a:r>
            <a:r>
              <a:rPr lang="it-IT" dirty="0" err="1" smtClean="0"/>
              <a:t>ppm</a:t>
            </a:r>
            <a:r>
              <a:rPr lang="it-IT" dirty="0" smtClean="0"/>
              <a:t>: 		dolci</a:t>
            </a:r>
            <a:endParaRPr lang="it-IT" dirty="0"/>
          </a:p>
          <a:p>
            <a:pPr algn="l"/>
            <a:r>
              <a:rPr lang="it-IT" dirty="0"/>
              <a:t>da </a:t>
            </a:r>
            <a:r>
              <a:rPr lang="it-IT" dirty="0" smtClean="0"/>
              <a:t>80</a:t>
            </a:r>
            <a:r>
              <a:rPr lang="it-IT" dirty="0"/>
              <a:t> </a:t>
            </a:r>
            <a:r>
              <a:rPr lang="it-IT" dirty="0" smtClean="0"/>
              <a:t>a 120 </a:t>
            </a:r>
            <a:r>
              <a:rPr lang="it-IT" dirty="0" err="1" smtClean="0"/>
              <a:t>ppm</a:t>
            </a:r>
            <a:r>
              <a:rPr lang="it-IT" dirty="0" smtClean="0"/>
              <a:t>: 		medio-dure</a:t>
            </a:r>
            <a:endParaRPr lang="it-IT" dirty="0"/>
          </a:p>
          <a:p>
            <a:pPr algn="l"/>
            <a:r>
              <a:rPr lang="it-IT" dirty="0"/>
              <a:t>da </a:t>
            </a:r>
            <a:r>
              <a:rPr lang="it-IT" dirty="0" smtClean="0"/>
              <a:t>120</a:t>
            </a:r>
            <a:r>
              <a:rPr lang="it-IT" dirty="0"/>
              <a:t> </a:t>
            </a:r>
            <a:r>
              <a:rPr lang="it-IT" dirty="0" smtClean="0"/>
              <a:t>a 180</a:t>
            </a:r>
            <a:r>
              <a:rPr lang="it-IT" dirty="0"/>
              <a:t> </a:t>
            </a:r>
            <a:r>
              <a:rPr lang="it-IT" dirty="0" err="1" smtClean="0"/>
              <a:t>ppm</a:t>
            </a:r>
            <a:r>
              <a:rPr lang="it-IT" dirty="0" smtClean="0"/>
              <a:t>: 		discretamente </a:t>
            </a:r>
            <a:r>
              <a:rPr lang="it-IT" dirty="0"/>
              <a:t>dure</a:t>
            </a:r>
          </a:p>
          <a:p>
            <a:pPr algn="l"/>
            <a:r>
              <a:rPr lang="it-IT" dirty="0"/>
              <a:t>da </a:t>
            </a:r>
            <a:r>
              <a:rPr lang="it-IT" dirty="0" smtClean="0"/>
              <a:t>180</a:t>
            </a:r>
            <a:r>
              <a:rPr lang="it-IT" dirty="0"/>
              <a:t> </a:t>
            </a:r>
            <a:r>
              <a:rPr lang="it-IT" dirty="0" smtClean="0"/>
              <a:t>a 300</a:t>
            </a:r>
            <a:r>
              <a:rPr lang="it-IT" dirty="0"/>
              <a:t> </a:t>
            </a:r>
            <a:r>
              <a:rPr lang="it-IT" dirty="0" err="1" smtClean="0"/>
              <a:t>ppm</a:t>
            </a:r>
            <a:r>
              <a:rPr lang="it-IT" dirty="0" smtClean="0"/>
              <a:t> 		dure</a:t>
            </a:r>
            <a:endParaRPr lang="it-IT" dirty="0"/>
          </a:p>
          <a:p>
            <a:pPr algn="l"/>
            <a:r>
              <a:rPr lang="it-IT" dirty="0"/>
              <a:t>oltre </a:t>
            </a:r>
            <a:r>
              <a:rPr lang="it-IT" dirty="0" smtClean="0"/>
              <a:t>300</a:t>
            </a:r>
            <a:r>
              <a:rPr lang="it-IT" dirty="0"/>
              <a:t> </a:t>
            </a:r>
            <a:r>
              <a:rPr lang="it-IT" dirty="0" err="1" smtClean="0"/>
              <a:t>ppm</a:t>
            </a:r>
            <a:r>
              <a:rPr lang="it-IT" dirty="0" smtClean="0"/>
              <a:t>: 		molto dure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331640" y="576819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Scala qualitativa di </a:t>
            </a:r>
            <a:r>
              <a:rPr lang="it-IT" dirty="0" smtClean="0"/>
              <a:t>durezza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835499"/>
            <a:ext cx="241226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68313" y="1341438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it-IT" altLang="it-IT" sz="2400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063563"/>
              </p:ext>
            </p:extLst>
          </p:nvPr>
        </p:nvGraphicFramePr>
        <p:xfrm>
          <a:off x="250825" y="1628775"/>
          <a:ext cx="8642350" cy="426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1" name="Document" r:id="rId3" imgW="5913595" imgH="2916140" progId="Word.Document.8">
                  <p:embed/>
                </p:oleObj>
              </mc:Choice>
              <mc:Fallback>
                <p:oleObj name="Document" r:id="rId3" imgW="5913595" imgH="291614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628775"/>
                        <a:ext cx="8642350" cy="426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27088" y="476250"/>
            <a:ext cx="74173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400" dirty="0">
                <a:latin typeface="Arial" pitchFamily="34" charset="0"/>
                <a:cs typeface="Arial" pitchFamily="34" charset="0"/>
              </a:rPr>
              <a:t>Confronto delle analisi tra l’acqua di rubinetto di TS e l’acqua San Benedetto (Scorzè-VE) (da etichetta)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05637"/>
              </p:ext>
            </p:extLst>
          </p:nvPr>
        </p:nvGraphicFramePr>
        <p:xfrm>
          <a:off x="611560" y="2513470"/>
          <a:ext cx="5299363" cy="4114792"/>
        </p:xfrm>
        <a:graphic>
          <a:graphicData uri="http://schemas.openxmlformats.org/drawingml/2006/table">
            <a:tbl>
              <a:tblPr/>
              <a:tblGrid>
                <a:gridCol w="5299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7036">
                <a:tc>
                  <a:txBody>
                    <a:bodyPr/>
                    <a:lstStyle/>
                    <a:p>
                      <a:r>
                        <a:rPr lang="it-IT" sz="1200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r>
                        <a:rPr lang="it-IT" sz="1200" b="1"/>
                        <a:t>SOSTANZE DISCIOLTE IN UN LITRO DI ACQUA ESPRESSE IN mg/l</a:t>
                      </a:r>
                      <a:endParaRPr lang="it-IT" sz="12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r>
                        <a:rPr lang="it-IT" sz="1200" dirty="0"/>
                        <a:t>Calcio (Ca++): </a:t>
                      </a:r>
                      <a:r>
                        <a:rPr lang="it-IT" sz="1200" dirty="0" smtClean="0"/>
                        <a:t>             17,6</a:t>
                      </a:r>
                      <a:endParaRPr lang="it-IT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r>
                        <a:rPr lang="it-IT" sz="1200" dirty="0"/>
                        <a:t>Magnesio (Mg++): </a:t>
                      </a:r>
                      <a:r>
                        <a:rPr lang="it-IT" sz="1200" dirty="0" smtClean="0"/>
                        <a:t>        4</a:t>
                      </a:r>
                      <a:endParaRPr lang="it-IT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r>
                        <a:rPr lang="it-IT" sz="1200" dirty="0"/>
                        <a:t>Sodio (Na+): </a:t>
                      </a:r>
                      <a:r>
                        <a:rPr lang="it-IT" sz="1200" dirty="0" smtClean="0"/>
                        <a:t>                 1,2</a:t>
                      </a:r>
                      <a:endParaRPr lang="it-IT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r>
                        <a:rPr lang="it-IT" sz="1200" dirty="0"/>
                        <a:t>Potassio (K+): </a:t>
                      </a:r>
                      <a:r>
                        <a:rPr lang="it-IT" sz="1200" dirty="0" smtClean="0"/>
                        <a:t>               0,2</a:t>
                      </a:r>
                      <a:endParaRPr lang="it-IT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r>
                        <a:rPr lang="it-IT" sz="1200" dirty="0"/>
                        <a:t>Bicarbonato (HCO</a:t>
                      </a:r>
                      <a:r>
                        <a:rPr lang="it-IT" sz="1200" baseline="-25000" dirty="0"/>
                        <a:t>3</a:t>
                      </a:r>
                      <a:r>
                        <a:rPr lang="it-IT" sz="1200" dirty="0"/>
                        <a:t>-): </a:t>
                      </a:r>
                      <a:r>
                        <a:rPr lang="it-IT" sz="1200" dirty="0" smtClean="0"/>
                        <a:t>  79</a:t>
                      </a:r>
                      <a:endParaRPr lang="it-IT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r>
                        <a:rPr lang="it-IT" sz="1200" dirty="0"/>
                        <a:t>Solfato (SO</a:t>
                      </a:r>
                      <a:r>
                        <a:rPr lang="it-IT" sz="1200" baseline="-25000" dirty="0"/>
                        <a:t>4</a:t>
                      </a:r>
                      <a:r>
                        <a:rPr lang="it-IT" sz="1200" dirty="0"/>
                        <a:t>--): </a:t>
                      </a:r>
                      <a:r>
                        <a:rPr lang="it-IT" sz="1200" dirty="0" smtClean="0"/>
                        <a:t>            2,8</a:t>
                      </a:r>
                      <a:endParaRPr lang="it-IT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r>
                        <a:rPr lang="it-IT" sz="1200" dirty="0"/>
                        <a:t>Cloruro (Cl-): </a:t>
                      </a:r>
                      <a:r>
                        <a:rPr lang="it-IT" sz="1200" dirty="0" smtClean="0"/>
                        <a:t>               0,3</a:t>
                      </a:r>
                      <a:endParaRPr lang="it-IT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r>
                        <a:rPr lang="it-IT" sz="1200" dirty="0"/>
                        <a:t>Nitrato (NO</a:t>
                      </a:r>
                      <a:r>
                        <a:rPr lang="it-IT" sz="1200" baseline="-25000" dirty="0"/>
                        <a:t>3</a:t>
                      </a:r>
                      <a:r>
                        <a:rPr lang="it-IT" sz="1200" dirty="0"/>
                        <a:t>-): </a:t>
                      </a:r>
                      <a:r>
                        <a:rPr lang="it-IT" sz="1200" dirty="0" smtClean="0"/>
                        <a:t>            1,6</a:t>
                      </a:r>
                      <a:endParaRPr lang="it-IT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r>
                        <a:rPr lang="it-IT" sz="1200"/>
                        <a:t>Fluoruro (F-): n.d.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r>
                        <a:rPr lang="it-IT" sz="1200"/>
                        <a:t>Litio (Li+): n.d.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r>
                        <a:rPr lang="it-IT" sz="1200"/>
                        <a:t>Stronzio (Sr++): n.d.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r>
                        <a:rPr lang="it-IT" sz="1200"/>
                        <a:t>Nitriti (NO</a:t>
                      </a:r>
                      <a:r>
                        <a:rPr lang="it-IT" sz="1200" baseline="-25000"/>
                        <a:t>2</a:t>
                      </a:r>
                      <a:r>
                        <a:rPr lang="it-IT" sz="1200"/>
                        <a:t>-): n.d.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r>
                        <a:rPr lang="it-IT" sz="1200"/>
                        <a:t>Ammonio (NH</a:t>
                      </a:r>
                      <a:r>
                        <a:rPr lang="it-IT" sz="1200" baseline="-25000"/>
                        <a:t>4</a:t>
                      </a:r>
                      <a:r>
                        <a:rPr lang="it-IT" sz="1200"/>
                        <a:t>+): n.d.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r>
                        <a:rPr lang="it-IT" sz="1200"/>
                        <a:t>Ioduro (I-): n.d.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r>
                        <a:rPr lang="it-IT" sz="1200"/>
                        <a:t>Bromuro (Br-): n.d.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r>
                        <a:rPr lang="it-IT" sz="1200" dirty="0"/>
                        <a:t>Silice (SiO</a:t>
                      </a:r>
                      <a:r>
                        <a:rPr lang="it-IT" sz="1200" baseline="-25000" dirty="0"/>
                        <a:t>2</a:t>
                      </a:r>
                      <a:r>
                        <a:rPr lang="it-IT" sz="1200" dirty="0"/>
                        <a:t>): </a:t>
                      </a:r>
                      <a:r>
                        <a:rPr lang="it-IT" sz="1200" dirty="0" err="1"/>
                        <a:t>n.d.</a:t>
                      </a:r>
                      <a:r>
                        <a:rPr lang="it-IT" sz="1200" dirty="0"/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r>
                        <a:rPr lang="it-IT" sz="1200"/>
                        <a:t>Idrogeno Solforato : n.d.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r>
                        <a:rPr lang="it-IT" sz="1200"/>
                        <a:t>Grado solfidrometrico (H</a:t>
                      </a:r>
                      <a:r>
                        <a:rPr lang="it-IT" sz="1200" baseline="-25000"/>
                        <a:t>2</a:t>
                      </a:r>
                      <a:r>
                        <a:rPr lang="it-IT" sz="1200"/>
                        <a:t>S): n.d.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r>
                        <a:rPr lang="it-IT" sz="12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r>
                        <a:rPr lang="it-IT" sz="1200" dirty="0"/>
                        <a:t>NOTE: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584524" y="314970"/>
            <a:ext cx="5832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Analisi riportate da Goccia di Carnia </a:t>
            </a:r>
          </a:p>
          <a:p>
            <a:r>
              <a:rPr lang="it-IT" sz="1800" dirty="0" smtClean="0">
                <a:latin typeface="Arial" pitchFamily="34" charset="0"/>
                <a:cs typeface="Arial" pitchFamily="34" charset="0"/>
              </a:rPr>
              <a:t>novembre 2014</a:t>
            </a:r>
            <a:endParaRPr lang="it-IT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http://www.acqueitaliane.fondazioneamga.org/public/Gocciadicar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1728192" cy="117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403648" y="1340768"/>
            <a:ext cx="309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un'acqua poco dura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39750" y="1989138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 b="1">
                <a:solidFill>
                  <a:srgbClr val="0000FF"/>
                </a:solidFill>
                <a:cs typeface="Times New Roman" pitchFamily="18" charset="0"/>
              </a:rPr>
              <a:t>esempio di leganti</a:t>
            </a:r>
            <a:r>
              <a:rPr lang="it-IT" altLang="it-IT" sz="2400" b="1">
                <a:cs typeface="Times New Roman" pitchFamily="18" charset="0"/>
              </a:rPr>
              <a:t>:</a:t>
            </a:r>
            <a:r>
              <a:rPr lang="it-IT" altLang="it-IT" sz="2400">
                <a:cs typeface="Times New Roman" pitchFamily="18" charset="0"/>
              </a:rPr>
              <a:t> H</a:t>
            </a:r>
            <a:r>
              <a:rPr lang="it-IT" altLang="it-IT" sz="2400" baseline="-30000">
                <a:cs typeface="Times New Roman" pitchFamily="18" charset="0"/>
              </a:rPr>
              <a:t>2</a:t>
            </a:r>
            <a:r>
              <a:rPr lang="it-IT" altLang="it-IT" sz="2400">
                <a:cs typeface="Times New Roman" pitchFamily="18" charset="0"/>
              </a:rPr>
              <a:t>O, NH</a:t>
            </a:r>
            <a:r>
              <a:rPr lang="it-IT" altLang="it-IT" sz="2400" baseline="-30000">
                <a:cs typeface="Times New Roman" pitchFamily="18" charset="0"/>
              </a:rPr>
              <a:t>3</a:t>
            </a:r>
            <a:r>
              <a:rPr lang="it-IT" altLang="it-IT" sz="2400">
                <a:cs typeface="Times New Roman" pitchFamily="18" charset="0"/>
              </a:rPr>
              <a:t>, Cl</a:t>
            </a:r>
            <a:r>
              <a:rPr lang="it-IT" altLang="it-IT" sz="2400" baseline="30000">
                <a:cs typeface="Times New Roman" pitchFamily="18" charset="0"/>
              </a:rPr>
              <a:t>-</a:t>
            </a:r>
            <a:r>
              <a:rPr lang="it-IT" altLang="it-IT" sz="2400">
                <a:cs typeface="Times New Roman" pitchFamily="18" charset="0"/>
              </a:rPr>
              <a:t>, I</a:t>
            </a:r>
            <a:r>
              <a:rPr lang="it-IT" altLang="it-IT" sz="2400" baseline="30000">
                <a:cs typeface="Times New Roman" pitchFamily="18" charset="0"/>
              </a:rPr>
              <a:t>-</a:t>
            </a:r>
            <a:r>
              <a:rPr lang="it-IT" altLang="it-IT" sz="2400">
                <a:cs typeface="Times New Roman" pitchFamily="18" charset="0"/>
              </a:rPr>
              <a:t>, Br</a:t>
            </a:r>
            <a:r>
              <a:rPr lang="it-IT" altLang="it-IT" sz="2400" baseline="30000">
                <a:cs typeface="Times New Roman" pitchFamily="18" charset="0"/>
              </a:rPr>
              <a:t>-</a:t>
            </a:r>
            <a:r>
              <a:rPr lang="it-IT" altLang="it-IT" sz="2400">
                <a:cs typeface="Times New Roman" pitchFamily="18" charset="0"/>
              </a:rPr>
              <a:t>, CN</a:t>
            </a:r>
            <a:r>
              <a:rPr lang="it-IT" altLang="it-IT" sz="2400" baseline="30000">
                <a:cs typeface="Times New Roman" pitchFamily="18" charset="0"/>
              </a:rPr>
              <a:t>-</a:t>
            </a:r>
            <a:r>
              <a:rPr lang="it-IT" altLang="it-IT" sz="2400">
                <a:cs typeface="Times New Roman" pitchFamily="18" charset="0"/>
              </a:rPr>
              <a:t>, SCN</a:t>
            </a:r>
            <a:r>
              <a:rPr lang="it-IT" altLang="it-IT" sz="2400" baseline="30000">
                <a:cs typeface="Times New Roman" pitchFamily="18" charset="0"/>
              </a:rPr>
              <a:t>-</a:t>
            </a:r>
            <a:r>
              <a:rPr lang="it-IT" altLang="it-IT" sz="2400">
                <a:cs typeface="Times New Roman" pitchFamily="18" charset="0"/>
              </a:rPr>
              <a:t>, CO,...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39750" y="261938"/>
            <a:ext cx="8135938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 b="1" dirty="0">
                <a:solidFill>
                  <a:srgbClr val="FF3300"/>
                </a:solidFill>
              </a:rPr>
              <a:t>Oltre 40 ioni metallici sono acidi di Lewis e formano complessi, tra questi:</a:t>
            </a:r>
          </a:p>
          <a:p>
            <a:pPr algn="l">
              <a:spcBef>
                <a:spcPct val="50000"/>
              </a:spcBef>
            </a:pPr>
            <a:r>
              <a:rPr lang="it-IT" altLang="it-IT" sz="2400" dirty="0" err="1"/>
              <a:t>Ca</a:t>
            </a:r>
            <a:r>
              <a:rPr lang="it-IT" altLang="it-IT" sz="2400" baseline="30000" dirty="0" err="1"/>
              <a:t>2</a:t>
            </a:r>
            <a:r>
              <a:rPr lang="it-IT" altLang="it-IT" sz="2400" baseline="30000" dirty="0"/>
              <a:t>+</a:t>
            </a:r>
            <a:r>
              <a:rPr lang="it-IT" altLang="it-IT" sz="2400" dirty="0"/>
              <a:t>, </a:t>
            </a:r>
            <a:r>
              <a:rPr lang="it-IT" altLang="it-IT" sz="2400" dirty="0" err="1"/>
              <a:t>Mg</a:t>
            </a:r>
            <a:r>
              <a:rPr lang="it-IT" altLang="it-IT" sz="2400" baseline="30000" dirty="0" err="1"/>
              <a:t>2</a:t>
            </a:r>
            <a:r>
              <a:rPr lang="it-IT" altLang="it-IT" sz="2400" baseline="30000" dirty="0"/>
              <a:t>+</a:t>
            </a:r>
            <a:r>
              <a:rPr lang="it-IT" altLang="it-IT" sz="2400" dirty="0"/>
              <a:t>, </a:t>
            </a:r>
            <a:r>
              <a:rPr lang="it-IT" altLang="it-IT" sz="2400" dirty="0" err="1"/>
              <a:t>Fe</a:t>
            </a:r>
            <a:r>
              <a:rPr lang="it-IT" altLang="it-IT" sz="2400" baseline="30000" dirty="0" err="1"/>
              <a:t>3</a:t>
            </a:r>
            <a:r>
              <a:rPr lang="it-IT" altLang="it-IT" sz="2400" baseline="30000" dirty="0"/>
              <a:t>+</a:t>
            </a:r>
            <a:r>
              <a:rPr lang="it-IT" altLang="it-IT" sz="2400" dirty="0"/>
              <a:t>, </a:t>
            </a:r>
            <a:r>
              <a:rPr lang="it-IT" altLang="it-IT" sz="2400" dirty="0" err="1"/>
              <a:t>Fe</a:t>
            </a:r>
            <a:r>
              <a:rPr lang="it-IT" altLang="it-IT" sz="2400" baseline="30000" dirty="0" err="1"/>
              <a:t>2</a:t>
            </a:r>
            <a:r>
              <a:rPr lang="it-IT" altLang="it-IT" sz="2400" baseline="30000" dirty="0"/>
              <a:t>+</a:t>
            </a:r>
            <a:r>
              <a:rPr lang="it-IT" altLang="it-IT" sz="2400" dirty="0"/>
              <a:t>, </a:t>
            </a:r>
            <a:r>
              <a:rPr lang="it-IT" altLang="it-IT" sz="2400" dirty="0" err="1"/>
              <a:t>Co</a:t>
            </a:r>
            <a:r>
              <a:rPr lang="it-IT" altLang="it-IT" sz="2400" baseline="30000" dirty="0" err="1"/>
              <a:t>2</a:t>
            </a:r>
            <a:r>
              <a:rPr lang="it-IT" altLang="it-IT" sz="2400" baseline="30000" dirty="0"/>
              <a:t>+</a:t>
            </a:r>
            <a:r>
              <a:rPr lang="it-IT" altLang="it-IT" sz="2400" dirty="0"/>
              <a:t>, </a:t>
            </a:r>
            <a:r>
              <a:rPr lang="it-IT" altLang="it-IT" sz="2400" dirty="0" err="1"/>
              <a:t>Ni</a:t>
            </a:r>
            <a:r>
              <a:rPr lang="it-IT" altLang="it-IT" sz="2400" baseline="30000" dirty="0" err="1"/>
              <a:t>2</a:t>
            </a:r>
            <a:r>
              <a:rPr lang="it-IT" altLang="it-IT" sz="2400" baseline="30000" dirty="0"/>
              <a:t>+</a:t>
            </a:r>
            <a:r>
              <a:rPr lang="it-IT" altLang="it-IT" sz="2400" dirty="0"/>
              <a:t>, Ag</a:t>
            </a:r>
            <a:r>
              <a:rPr lang="it-IT" altLang="it-IT" sz="2400" baseline="30000" dirty="0"/>
              <a:t>+</a:t>
            </a:r>
            <a:r>
              <a:rPr lang="it-IT" altLang="it-IT" sz="2400" dirty="0"/>
              <a:t>, </a:t>
            </a:r>
            <a:r>
              <a:rPr lang="it-IT" altLang="it-IT" sz="2400" dirty="0" err="1"/>
              <a:t>Cu</a:t>
            </a:r>
            <a:r>
              <a:rPr lang="it-IT" altLang="it-IT" sz="2400" baseline="30000" dirty="0" err="1"/>
              <a:t>2</a:t>
            </a:r>
            <a:r>
              <a:rPr lang="it-IT" altLang="it-IT" sz="2400" baseline="30000" dirty="0"/>
              <a:t>+</a:t>
            </a:r>
            <a:r>
              <a:rPr lang="it-IT" altLang="it-IT" sz="2400" dirty="0"/>
              <a:t>, </a:t>
            </a:r>
            <a:r>
              <a:rPr lang="it-IT" altLang="it-IT" sz="2400" dirty="0" err="1"/>
              <a:t>Pb</a:t>
            </a:r>
            <a:r>
              <a:rPr lang="it-IT" altLang="it-IT" sz="2400" baseline="30000" dirty="0" err="1"/>
              <a:t>2</a:t>
            </a:r>
            <a:r>
              <a:rPr lang="it-IT" altLang="it-IT" sz="2400" baseline="30000" dirty="0"/>
              <a:t>+</a:t>
            </a:r>
            <a:r>
              <a:rPr lang="it-IT" altLang="it-IT" sz="2400" dirty="0"/>
              <a:t>, </a:t>
            </a:r>
            <a:r>
              <a:rPr lang="it-IT" altLang="it-IT" sz="2400" dirty="0" err="1"/>
              <a:t>Hg</a:t>
            </a:r>
            <a:r>
              <a:rPr lang="it-IT" altLang="it-IT" sz="2400" baseline="30000" dirty="0" err="1"/>
              <a:t>2</a:t>
            </a:r>
            <a:r>
              <a:rPr lang="it-IT" altLang="it-IT" sz="2400" baseline="30000" dirty="0"/>
              <a:t>+</a:t>
            </a:r>
            <a:r>
              <a:rPr lang="it-IT" altLang="it-IT" sz="2400" dirty="0"/>
              <a:t>, </a:t>
            </a:r>
            <a:r>
              <a:rPr lang="it-IT" altLang="it-IT" sz="2400" dirty="0" err="1"/>
              <a:t>Al</a:t>
            </a:r>
            <a:r>
              <a:rPr lang="it-IT" altLang="it-IT" sz="2400" baseline="30000" dirty="0" err="1"/>
              <a:t>3</a:t>
            </a:r>
            <a:r>
              <a:rPr lang="it-IT" altLang="it-IT" sz="2400" baseline="30000" dirty="0"/>
              <a:t>+</a:t>
            </a:r>
            <a:r>
              <a:rPr lang="it-IT" altLang="it-IT" sz="2400" dirty="0"/>
              <a:t>, </a:t>
            </a:r>
            <a:r>
              <a:rPr lang="it-IT" altLang="it-IT" sz="2400" dirty="0" err="1"/>
              <a:t>Zn</a:t>
            </a:r>
            <a:r>
              <a:rPr lang="it-IT" altLang="it-IT" sz="2400" baseline="30000" dirty="0" err="1"/>
              <a:t>2</a:t>
            </a:r>
            <a:r>
              <a:rPr lang="it-IT" altLang="it-IT" sz="2400" baseline="30000" dirty="0"/>
              <a:t>+</a:t>
            </a:r>
            <a:r>
              <a:rPr lang="it-IT" altLang="it-IT" sz="2400" dirty="0"/>
              <a:t>, </a:t>
            </a:r>
            <a:r>
              <a:rPr lang="it-IT" altLang="it-IT" sz="2400" dirty="0" err="1"/>
              <a:t>Cd</a:t>
            </a:r>
            <a:r>
              <a:rPr lang="it-IT" altLang="it-IT" sz="2400" baseline="30000" dirty="0" err="1"/>
              <a:t>2</a:t>
            </a:r>
            <a:r>
              <a:rPr lang="it-IT" altLang="it-IT" sz="2400" baseline="30000" dirty="0"/>
              <a:t>+</a:t>
            </a:r>
            <a:r>
              <a:rPr lang="it-IT" altLang="it-IT" sz="2400" dirty="0"/>
              <a:t>, </a:t>
            </a:r>
            <a:r>
              <a:rPr lang="it-IT" altLang="it-IT" sz="2400" dirty="0" err="1"/>
              <a:t>Mn</a:t>
            </a:r>
            <a:r>
              <a:rPr lang="it-IT" altLang="it-IT" sz="2400" baseline="30000" dirty="0" err="1"/>
              <a:t>2</a:t>
            </a:r>
            <a:r>
              <a:rPr lang="it-IT" altLang="it-IT" sz="2400" baseline="30000" dirty="0"/>
              <a:t>+</a:t>
            </a:r>
            <a:r>
              <a:rPr lang="it-IT" altLang="it-IT" sz="2400" dirty="0"/>
              <a:t>, </a:t>
            </a:r>
            <a:r>
              <a:rPr lang="it-IT" altLang="it-IT" sz="2400" dirty="0" err="1"/>
              <a:t>Ba</a:t>
            </a:r>
            <a:r>
              <a:rPr lang="it-IT" altLang="it-IT" sz="2400" baseline="30000" dirty="0" err="1"/>
              <a:t>2</a:t>
            </a:r>
            <a:r>
              <a:rPr lang="it-IT" altLang="it-IT" sz="2400" baseline="30000" dirty="0"/>
              <a:t>+</a:t>
            </a:r>
            <a:r>
              <a:rPr lang="it-IT" altLang="it-IT" sz="2400" dirty="0"/>
              <a:t>,...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2438400" y="47609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 altLang="it-IT"/>
          </a:p>
        </p:txBody>
      </p:sp>
      <p:graphicFrame>
        <p:nvGraphicFramePr>
          <p:cNvPr id="308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132748"/>
              </p:ext>
            </p:extLst>
          </p:nvPr>
        </p:nvGraphicFramePr>
        <p:xfrm>
          <a:off x="1512094" y="4521200"/>
          <a:ext cx="5903912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" r:id="rId3" imgW="5867400" imgH="1809750" progId="Unknown">
                  <p:embed/>
                </p:oleObj>
              </mc:Choice>
              <mc:Fallback>
                <p:oleObj r:id="rId3" imgW="5867400" imgH="1809750" progId="Unknown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094" y="4521200"/>
                        <a:ext cx="5903912" cy="182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572000" y="4064000"/>
            <a:ext cx="259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400"/>
              <a:t>esempi di </a:t>
            </a:r>
            <a:r>
              <a:rPr lang="it-IT" altLang="it-IT" sz="2400" b="1">
                <a:solidFill>
                  <a:srgbClr val="FF0066"/>
                </a:solidFill>
              </a:rPr>
              <a:t>chelanti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514698" y="574675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 dirty="0"/>
              <a:t>  bidentato          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tridentato          </a:t>
            </a:r>
            <a:r>
              <a:rPr lang="it-IT" altLang="it-IT" sz="2400" dirty="0" smtClean="0"/>
              <a:t>    </a:t>
            </a:r>
            <a:r>
              <a:rPr lang="it-IT" altLang="it-IT" sz="2400" dirty="0"/>
              <a:t>polidentato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539750" y="2781300"/>
            <a:ext cx="820737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it-IT" sz="2400" b="1" dirty="0">
                <a:solidFill>
                  <a:srgbClr val="FF0066"/>
                </a:solidFill>
                <a:cs typeface="Times New Roman" pitchFamily="18" charset="0"/>
              </a:rPr>
              <a:t>Chelanti</a:t>
            </a:r>
          </a:p>
          <a:p>
            <a:pPr algn="l">
              <a:spcBef>
                <a:spcPct val="50000"/>
              </a:spcBef>
            </a:pPr>
            <a:r>
              <a:rPr lang="it-IT" altLang="it-IT" sz="2400" dirty="0">
                <a:cs typeface="Times New Roman" pitchFamily="18" charset="0"/>
              </a:rPr>
              <a:t>Un </a:t>
            </a:r>
            <a:r>
              <a:rPr lang="it-IT" altLang="it-IT" sz="2400" b="1" dirty="0">
                <a:solidFill>
                  <a:srgbClr val="0000FF"/>
                </a:solidFill>
                <a:cs typeface="Times New Roman" pitchFamily="18" charset="0"/>
              </a:rPr>
              <a:t>legante</a:t>
            </a:r>
            <a:r>
              <a:rPr lang="it-IT" altLang="it-IT" sz="2400" dirty="0">
                <a:cs typeface="Times New Roman" pitchFamily="18" charset="0"/>
              </a:rPr>
              <a:t> si dice </a:t>
            </a:r>
            <a:r>
              <a:rPr lang="it-IT" altLang="it-IT" sz="2400" b="1" dirty="0">
                <a:solidFill>
                  <a:srgbClr val="FF0066"/>
                </a:solidFill>
                <a:cs typeface="Times New Roman" pitchFamily="18" charset="0"/>
              </a:rPr>
              <a:t>chelante</a:t>
            </a:r>
            <a:r>
              <a:rPr lang="it-IT" altLang="it-IT" sz="2400" dirty="0">
                <a:cs typeface="Times New Roman" pitchFamily="18" charset="0"/>
              </a:rPr>
              <a:t> se possiede 2 o più atomi donatori nella stessa molecola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 animBg="1"/>
      <p:bldP spid="3087" grpId="0"/>
      <p:bldP spid="3088" grpId="0"/>
      <p:bldP spid="308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059" y="1523525"/>
            <a:ext cx="2991793" cy="312977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827584" y="494116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dirty="0"/>
              <a:t>Parte della struttura di una zeolite mostrante uno dei suoi ‘</a:t>
            </a:r>
            <a:r>
              <a:rPr lang="it-IT" dirty="0" err="1"/>
              <a:t>tunnels</a:t>
            </a:r>
            <a:r>
              <a:rPr lang="it-IT" dirty="0"/>
              <a:t>’. In Blu gli </a:t>
            </a:r>
            <a:r>
              <a:rPr lang="it-IT" dirty="0" err="1"/>
              <a:t>Al</a:t>
            </a:r>
            <a:r>
              <a:rPr lang="it-IT" baseline="30000" dirty="0" err="1"/>
              <a:t>3</a:t>
            </a:r>
            <a:r>
              <a:rPr lang="it-IT" baseline="30000" dirty="0"/>
              <a:t>+</a:t>
            </a:r>
            <a:r>
              <a:rPr lang="it-IT" dirty="0"/>
              <a:t> e in rosso </a:t>
            </a:r>
            <a:r>
              <a:rPr lang="it-IT" dirty="0" err="1"/>
              <a:t>Si</a:t>
            </a:r>
            <a:r>
              <a:rPr lang="it-IT" baseline="30000" dirty="0" err="1"/>
              <a:t>4</a:t>
            </a:r>
            <a:r>
              <a:rPr lang="it-IT" baseline="30000" dirty="0"/>
              <a:t>+</a:t>
            </a:r>
            <a:r>
              <a:rPr lang="it-IT" dirty="0"/>
              <a:t> (dalla pagina </a:t>
            </a:r>
            <a:r>
              <a:rPr lang="it-IT" dirty="0" err="1"/>
              <a:t>RSC</a:t>
            </a:r>
            <a:r>
              <a:rPr lang="it-IT" dirty="0"/>
              <a:t> – </a:t>
            </a:r>
            <a:r>
              <a:rPr lang="it-IT" dirty="0" err="1"/>
              <a:t>Courtesy</a:t>
            </a:r>
            <a:r>
              <a:rPr lang="it-IT" dirty="0"/>
              <a:t> of molecularsieve.org)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27584" y="404664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Uno dei componenti del </a:t>
            </a:r>
            <a:r>
              <a:rPr lang="it-IT" dirty="0" err="1" smtClean="0"/>
              <a:t>Calgon</a:t>
            </a:r>
            <a:r>
              <a:rPr lang="it-IT" dirty="0" smtClean="0"/>
              <a:t>, un anticalcare  venduto per le lavatrici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31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537" y="404813"/>
            <a:ext cx="82246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 dirty="0"/>
              <a:t>La reazione </a:t>
            </a:r>
            <a:r>
              <a:rPr lang="it-IT" altLang="it-IT" sz="2400" b="1" dirty="0">
                <a:solidFill>
                  <a:srgbClr val="FF3300"/>
                </a:solidFill>
              </a:rPr>
              <a:t>ione metallico</a:t>
            </a:r>
            <a:r>
              <a:rPr lang="it-IT" altLang="it-IT" sz="2400" dirty="0"/>
              <a:t> + </a:t>
            </a:r>
            <a:r>
              <a:rPr lang="it-IT" altLang="it-IT" sz="2400" b="1" dirty="0">
                <a:solidFill>
                  <a:srgbClr val="0000FF"/>
                </a:solidFill>
              </a:rPr>
              <a:t>legante</a:t>
            </a:r>
            <a:r>
              <a:rPr lang="it-IT" altLang="it-IT" sz="2400" dirty="0"/>
              <a:t> </a:t>
            </a:r>
            <a:r>
              <a:rPr lang="it-IT" altLang="it-IT" sz="2400" dirty="0" smtClean="0"/>
              <a:t>potrebbe </a:t>
            </a:r>
            <a:r>
              <a:rPr lang="it-IT" altLang="it-IT" sz="2400" dirty="0"/>
              <a:t>essere usata per eseguire una titolazione </a:t>
            </a:r>
            <a:r>
              <a:rPr lang="it-IT" altLang="it-IT" sz="2400" dirty="0" smtClean="0"/>
              <a:t> se la K di formazione del complesso è elevata cioè l'equilibrio è molto spostato a destra</a:t>
            </a:r>
            <a:endParaRPr lang="it-IT" altLang="it-IT" sz="2400" dirty="0"/>
          </a:p>
        </p:txBody>
      </p:sp>
      <p:grpSp>
        <p:nvGrpSpPr>
          <p:cNvPr id="4102" name="Group 80"/>
          <p:cNvGrpSpPr>
            <a:grpSpLocks/>
          </p:cNvGrpSpPr>
          <p:nvPr/>
        </p:nvGrpSpPr>
        <p:grpSpPr bwMode="auto">
          <a:xfrm>
            <a:off x="6012160" y="3861048"/>
            <a:ext cx="1924050" cy="1352550"/>
            <a:chOff x="3799" y="1009"/>
            <a:chExt cx="1212" cy="852"/>
          </a:xfrm>
        </p:grpSpPr>
        <p:pic>
          <p:nvPicPr>
            <p:cNvPr id="4109" name="Picture 7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1009"/>
              <a:ext cx="1212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0" name="Text Box 72"/>
            <p:cNvSpPr txBox="1">
              <a:spLocks noChangeArrowheads="1"/>
            </p:cNvSpPr>
            <p:nvPr/>
          </p:nvSpPr>
          <p:spPr bwMode="auto">
            <a:xfrm>
              <a:off x="4195" y="1298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1800">
                  <a:solidFill>
                    <a:srgbClr val="FF3300"/>
                  </a:solidFill>
                </a:rPr>
                <a:t>Co</a:t>
              </a:r>
            </a:p>
          </p:txBody>
        </p:sp>
        <p:sp>
          <p:nvSpPr>
            <p:cNvPr id="4111" name="Line 74"/>
            <p:cNvSpPr>
              <a:spLocks noChangeShapeType="1"/>
            </p:cNvSpPr>
            <p:nvPr/>
          </p:nvSpPr>
          <p:spPr bwMode="auto">
            <a:xfrm>
              <a:off x="4219" y="1306"/>
              <a:ext cx="45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12" name="Line 75"/>
            <p:cNvSpPr>
              <a:spLocks noChangeShapeType="1"/>
            </p:cNvSpPr>
            <p:nvPr/>
          </p:nvSpPr>
          <p:spPr bwMode="auto">
            <a:xfrm>
              <a:off x="4431" y="1506"/>
              <a:ext cx="45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13" name="Line 77"/>
            <p:cNvSpPr>
              <a:spLocks noChangeShapeType="1"/>
            </p:cNvSpPr>
            <p:nvPr/>
          </p:nvSpPr>
          <p:spPr bwMode="auto">
            <a:xfrm flipV="1">
              <a:off x="4428" y="1310"/>
              <a:ext cx="45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14" name="Line 78"/>
            <p:cNvSpPr>
              <a:spLocks noChangeShapeType="1"/>
            </p:cNvSpPr>
            <p:nvPr/>
          </p:nvSpPr>
          <p:spPr bwMode="auto">
            <a:xfrm flipV="1">
              <a:off x="4236" y="1492"/>
              <a:ext cx="45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4103" name="Picture 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85" y="3861048"/>
            <a:ext cx="19240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83"/>
          <p:cNvSpPr txBox="1">
            <a:spLocks noChangeArrowheads="1"/>
          </p:cNvSpPr>
          <p:nvPr/>
        </p:nvSpPr>
        <p:spPr bwMode="auto">
          <a:xfrm>
            <a:off x="2556172" y="4292848"/>
            <a:ext cx="165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400"/>
              <a:t>+ </a:t>
            </a:r>
            <a:r>
              <a:rPr lang="it-IT" altLang="it-IT" sz="1800">
                <a:solidFill>
                  <a:srgbClr val="FF3300"/>
                </a:solidFill>
              </a:rPr>
              <a:t>Co</a:t>
            </a:r>
            <a:r>
              <a:rPr lang="it-IT" altLang="it-IT" sz="1800" baseline="30000">
                <a:solidFill>
                  <a:srgbClr val="FF3300"/>
                </a:solidFill>
              </a:rPr>
              <a:t>2+</a:t>
            </a:r>
          </a:p>
        </p:txBody>
      </p:sp>
      <p:sp>
        <p:nvSpPr>
          <p:cNvPr id="4105" name="Line 84"/>
          <p:cNvSpPr>
            <a:spLocks noChangeShapeType="1"/>
          </p:cNvSpPr>
          <p:nvPr/>
        </p:nvSpPr>
        <p:spPr bwMode="auto">
          <a:xfrm>
            <a:off x="4173041" y="4508748"/>
            <a:ext cx="1008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6" name="Text Box 85"/>
          <p:cNvSpPr txBox="1">
            <a:spLocks noChangeArrowheads="1"/>
          </p:cNvSpPr>
          <p:nvPr/>
        </p:nvSpPr>
        <p:spPr bwMode="auto">
          <a:xfrm>
            <a:off x="7740947" y="3789611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1800"/>
              <a:t>2+</a:t>
            </a:r>
          </a:p>
        </p:txBody>
      </p:sp>
      <p:sp>
        <p:nvSpPr>
          <p:cNvPr id="4107" name="AutoShape 87"/>
          <p:cNvSpPr>
            <a:spLocks/>
          </p:cNvSpPr>
          <p:nvPr/>
        </p:nvSpPr>
        <p:spPr bwMode="auto">
          <a:xfrm>
            <a:off x="5867697" y="3789611"/>
            <a:ext cx="144463" cy="1439862"/>
          </a:xfrm>
          <a:prstGeom prst="leftBracket">
            <a:avLst>
              <a:gd name="adj" fmla="val 8305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4108" name="AutoShape 88"/>
          <p:cNvSpPr>
            <a:spLocks/>
          </p:cNvSpPr>
          <p:nvPr/>
        </p:nvSpPr>
        <p:spPr bwMode="auto">
          <a:xfrm flipH="1" flipV="1">
            <a:off x="7740947" y="3789611"/>
            <a:ext cx="144463" cy="1439862"/>
          </a:xfrm>
          <a:prstGeom prst="leftBracket">
            <a:avLst>
              <a:gd name="adj" fmla="val 8305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95537" y="1902210"/>
            <a:ext cx="2642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M</a:t>
            </a:r>
            <a:r>
              <a:rPr lang="it-IT" baseline="30000" dirty="0" smtClean="0"/>
              <a:t>n+</a:t>
            </a:r>
            <a:r>
              <a:rPr lang="it-IT" dirty="0" smtClean="0"/>
              <a:t> + L            ML</a:t>
            </a:r>
            <a:endParaRPr lang="it-IT" dirty="0"/>
          </a:p>
        </p:txBody>
      </p:sp>
      <p:grpSp>
        <p:nvGrpSpPr>
          <p:cNvPr id="34" name="Gruppo 33"/>
          <p:cNvGrpSpPr/>
          <p:nvPr/>
        </p:nvGrpSpPr>
        <p:grpSpPr>
          <a:xfrm>
            <a:off x="1719314" y="2084464"/>
            <a:ext cx="360362" cy="97155"/>
            <a:chOff x="4117417" y="1860549"/>
            <a:chExt cx="360362" cy="97155"/>
          </a:xfrm>
        </p:grpSpPr>
        <p:sp>
          <p:nvSpPr>
            <p:cNvPr id="35" name="Line 12"/>
            <p:cNvSpPr>
              <a:spLocks noChangeShapeType="1"/>
            </p:cNvSpPr>
            <p:nvPr/>
          </p:nvSpPr>
          <p:spPr bwMode="auto">
            <a:xfrm>
              <a:off x="4117417" y="1860549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 flipH="1">
              <a:off x="4117417" y="1957704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234917"/>
              </p:ext>
            </p:extLst>
          </p:nvPr>
        </p:nvGraphicFramePr>
        <p:xfrm>
          <a:off x="5412903" y="1725931"/>
          <a:ext cx="1777207" cy="825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2" name="Equation" r:id="rId4" imgW="901440" imgH="419040" progId="Equation.DSMT4">
                  <p:embed/>
                </p:oleObj>
              </mc:Choice>
              <mc:Fallback>
                <p:oleObj name="Equation" r:id="rId4" imgW="9014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2903" y="1725931"/>
                        <a:ext cx="1777207" cy="825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ine 84"/>
          <p:cNvSpPr>
            <a:spLocks noChangeShapeType="1"/>
          </p:cNvSpPr>
          <p:nvPr/>
        </p:nvSpPr>
        <p:spPr bwMode="auto">
          <a:xfrm rot="10800000">
            <a:off x="4173042" y="4621458"/>
            <a:ext cx="1008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30027" y="2086769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 altLang="it-IT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9552" y="1124744"/>
            <a:ext cx="77057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it-IT" dirty="0" smtClean="0"/>
              <a:t>Nelle titolazioni conviene </a:t>
            </a:r>
            <a:r>
              <a:rPr lang="it-IT" dirty="0"/>
              <a:t>usare </a:t>
            </a:r>
            <a:r>
              <a:rPr lang="it-IT" dirty="0" smtClean="0"/>
              <a:t>un </a:t>
            </a:r>
            <a:r>
              <a:rPr lang="it-IT" dirty="0"/>
              <a:t>chelante </a:t>
            </a:r>
            <a:r>
              <a:rPr lang="it-IT" dirty="0" smtClean="0"/>
              <a:t>che sia</a:t>
            </a:r>
          </a:p>
          <a:p>
            <a:pPr algn="l">
              <a:spcBef>
                <a:spcPct val="50000"/>
              </a:spcBef>
              <a:defRPr/>
            </a:pPr>
            <a:r>
              <a:rPr lang="it-IT" b="1" dirty="0" smtClean="0"/>
              <a:t>standard </a:t>
            </a:r>
            <a:r>
              <a:rPr lang="it-IT" b="1" dirty="0"/>
              <a:t>primario</a:t>
            </a:r>
            <a:r>
              <a:rPr lang="it-IT" dirty="0"/>
              <a:t>: </a:t>
            </a:r>
          </a:p>
          <a:p>
            <a:pPr algn="l">
              <a:spcBef>
                <a:spcPct val="50000"/>
              </a:spcBef>
              <a:defRPr/>
            </a:pPr>
            <a:r>
              <a:rPr lang="it-IT" dirty="0" smtClean="0"/>
              <a:t>Spesso si </a:t>
            </a:r>
            <a:r>
              <a:rPr lang="it-IT" dirty="0"/>
              <a:t>a</a:t>
            </a:r>
            <a:r>
              <a:rPr lang="it-IT" dirty="0" smtClean="0"/>
              <a:t>dopera il sale </a:t>
            </a:r>
            <a:r>
              <a:rPr lang="it-IT" dirty="0"/>
              <a:t>bisodico dell’acido </a:t>
            </a:r>
            <a:r>
              <a:rPr lang="it-IT" dirty="0" err="1"/>
              <a:t>etilendiamminotetracetico</a:t>
            </a:r>
            <a:r>
              <a:rPr lang="it-IT" dirty="0"/>
              <a:t> (</a:t>
            </a:r>
            <a:r>
              <a:rPr lang="it-IT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EDTA</a:t>
            </a:r>
            <a:r>
              <a:rPr lang="it-IT" dirty="0"/>
              <a:t>)</a:t>
            </a: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611560" y="3429000"/>
            <a:ext cx="5172075" cy="862012"/>
            <a:chOff x="567" y="3385"/>
            <a:chExt cx="3258" cy="543"/>
          </a:xfrm>
        </p:grpSpPr>
        <p:grpSp>
          <p:nvGrpSpPr>
            <p:cNvPr id="5" name="Group 48"/>
            <p:cNvGrpSpPr>
              <a:grpSpLocks/>
            </p:cNvGrpSpPr>
            <p:nvPr/>
          </p:nvGrpSpPr>
          <p:grpSpPr bwMode="auto">
            <a:xfrm>
              <a:off x="567" y="3385"/>
              <a:ext cx="825" cy="226"/>
              <a:chOff x="782" y="2370"/>
              <a:chExt cx="825" cy="226"/>
            </a:xfrm>
          </p:grpSpPr>
          <p:sp>
            <p:nvSpPr>
              <p:cNvPr id="17" name="Rectangle 29"/>
              <p:cNvSpPr>
                <a:spLocks noChangeArrowheads="1"/>
              </p:cNvSpPr>
              <p:nvPr/>
            </p:nvSpPr>
            <p:spPr bwMode="auto">
              <a:xfrm>
                <a:off x="782" y="2370"/>
                <a:ext cx="78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altLang="it-IT" sz="2000">
                    <a:solidFill>
                      <a:srgbClr val="000000"/>
                    </a:solidFill>
                  </a:rPr>
                  <a:t>HOOC-CH</a:t>
                </a:r>
                <a:r>
                  <a:rPr lang="it-IT" altLang="it-IT" sz="2000" baseline="-25000">
                    <a:solidFill>
                      <a:srgbClr val="000000"/>
                    </a:solidFill>
                  </a:rPr>
                  <a:t>2</a:t>
                </a:r>
                <a:endParaRPr lang="it-IT" altLang="it-IT" sz="2000" baseline="-25000"/>
              </a:p>
            </p:txBody>
          </p:sp>
          <p:sp>
            <p:nvSpPr>
              <p:cNvPr id="18" name="Rectangle 30"/>
              <p:cNvSpPr>
                <a:spLocks noChangeArrowheads="1"/>
              </p:cNvSpPr>
              <p:nvPr/>
            </p:nvSpPr>
            <p:spPr bwMode="auto">
              <a:xfrm>
                <a:off x="1606" y="2404"/>
                <a:ext cx="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lang="it-IT" altLang="it-IT" sz="2000"/>
              </a:p>
            </p:txBody>
          </p:sp>
        </p:grpSp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567" y="3702"/>
              <a:ext cx="824" cy="226"/>
              <a:chOff x="771" y="2742"/>
              <a:chExt cx="824" cy="226"/>
            </a:xfrm>
          </p:grpSpPr>
          <p:sp>
            <p:nvSpPr>
              <p:cNvPr id="15" name="Rectangle 31"/>
              <p:cNvSpPr>
                <a:spLocks noChangeArrowheads="1"/>
              </p:cNvSpPr>
              <p:nvPr/>
            </p:nvSpPr>
            <p:spPr bwMode="auto">
              <a:xfrm>
                <a:off x="771" y="2742"/>
                <a:ext cx="78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altLang="it-IT" sz="2000" dirty="0" err="1">
                    <a:solidFill>
                      <a:srgbClr val="000000"/>
                    </a:solidFill>
                  </a:rPr>
                  <a:t>HOOC-CH</a:t>
                </a:r>
                <a:r>
                  <a:rPr lang="it-IT" altLang="it-IT" sz="2000" baseline="-25000" dirty="0" err="1">
                    <a:solidFill>
                      <a:srgbClr val="000000"/>
                    </a:solidFill>
                  </a:rPr>
                  <a:t>2</a:t>
                </a:r>
                <a:endParaRPr lang="it-IT" altLang="it-IT" sz="2000" baseline="-25000" dirty="0"/>
              </a:p>
            </p:txBody>
          </p:sp>
          <p:sp>
            <p:nvSpPr>
              <p:cNvPr id="16" name="Rectangle 32"/>
              <p:cNvSpPr>
                <a:spLocks noChangeArrowheads="1"/>
              </p:cNvSpPr>
              <p:nvPr/>
            </p:nvSpPr>
            <p:spPr bwMode="auto">
              <a:xfrm>
                <a:off x="1594" y="2776"/>
                <a:ext cx="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lang="it-IT" altLang="it-IT" sz="2000"/>
              </a:p>
            </p:txBody>
          </p:sp>
        </p:grpSp>
        <p:sp>
          <p:nvSpPr>
            <p:cNvPr id="7" name="Line 34"/>
            <p:cNvSpPr>
              <a:spLocks noChangeShapeType="1"/>
            </p:cNvSpPr>
            <p:nvPr/>
          </p:nvSpPr>
          <p:spPr bwMode="auto">
            <a:xfrm flipV="1">
              <a:off x="1429" y="3657"/>
              <a:ext cx="196" cy="9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Rectangle 35"/>
            <p:cNvSpPr>
              <a:spLocks noChangeArrowheads="1"/>
            </p:cNvSpPr>
            <p:nvPr/>
          </p:nvSpPr>
          <p:spPr bwMode="auto">
            <a:xfrm>
              <a:off x="1694" y="3522"/>
              <a:ext cx="9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altLang="it-IT" sz="2000" dirty="0">
                  <a:solidFill>
                    <a:srgbClr val="000000"/>
                  </a:solidFill>
                </a:rPr>
                <a:t>N-</a:t>
              </a:r>
              <a:r>
                <a:rPr lang="it-IT" altLang="it-IT" sz="2000" dirty="0" err="1">
                  <a:solidFill>
                    <a:srgbClr val="000000"/>
                  </a:solidFill>
                </a:rPr>
                <a:t>CH</a:t>
              </a:r>
              <a:r>
                <a:rPr lang="it-IT" altLang="it-IT" sz="2000" baseline="-25000" dirty="0" err="1">
                  <a:solidFill>
                    <a:srgbClr val="000000"/>
                  </a:solidFill>
                </a:rPr>
                <a:t>2</a:t>
              </a:r>
              <a:r>
                <a:rPr lang="it-IT" altLang="it-IT" sz="2000" dirty="0">
                  <a:solidFill>
                    <a:srgbClr val="000000"/>
                  </a:solidFill>
                </a:rPr>
                <a:t>-</a:t>
              </a:r>
              <a:r>
                <a:rPr lang="it-IT" altLang="it-IT" sz="2000" dirty="0" err="1">
                  <a:solidFill>
                    <a:srgbClr val="000000"/>
                  </a:solidFill>
                </a:rPr>
                <a:t>CH</a:t>
              </a:r>
              <a:r>
                <a:rPr lang="it-IT" altLang="it-IT" sz="2000" baseline="-25000" dirty="0" err="1">
                  <a:solidFill>
                    <a:srgbClr val="000000"/>
                  </a:solidFill>
                </a:rPr>
                <a:t>2</a:t>
              </a:r>
              <a:r>
                <a:rPr lang="it-IT" altLang="it-IT" sz="2000" dirty="0">
                  <a:solidFill>
                    <a:srgbClr val="000000"/>
                  </a:solidFill>
                </a:rPr>
                <a:t>-N</a:t>
              </a:r>
            </a:p>
          </p:txBody>
        </p:sp>
        <p:sp>
          <p:nvSpPr>
            <p:cNvPr id="9" name="Rectangle 42"/>
            <p:cNvSpPr>
              <a:spLocks noChangeArrowheads="1"/>
            </p:cNvSpPr>
            <p:nvPr/>
          </p:nvSpPr>
          <p:spPr bwMode="auto">
            <a:xfrm>
              <a:off x="2971" y="3385"/>
              <a:ext cx="8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it-IT" altLang="it-IT" sz="2000">
                  <a:solidFill>
                    <a:srgbClr val="000000"/>
                  </a:solidFill>
                </a:rPr>
                <a:t>CH</a:t>
              </a:r>
              <a:r>
                <a:rPr lang="it-IT" altLang="it-IT" sz="2000" baseline="-25000">
                  <a:solidFill>
                    <a:srgbClr val="000000"/>
                  </a:solidFill>
                </a:rPr>
                <a:t>2</a:t>
              </a:r>
              <a:r>
                <a:rPr lang="it-IT" altLang="it-IT" sz="2000">
                  <a:solidFill>
                    <a:srgbClr val="000000"/>
                  </a:solidFill>
                </a:rPr>
                <a:t>-COONa</a:t>
              </a:r>
            </a:p>
          </p:txBody>
        </p:sp>
        <p:sp>
          <p:nvSpPr>
            <p:cNvPr id="10" name="Line 59"/>
            <p:cNvSpPr>
              <a:spLocks noChangeShapeType="1"/>
            </p:cNvSpPr>
            <p:nvPr/>
          </p:nvSpPr>
          <p:spPr bwMode="auto">
            <a:xfrm flipV="1">
              <a:off x="2699" y="3521"/>
              <a:ext cx="196" cy="9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Line 60"/>
            <p:cNvSpPr>
              <a:spLocks noChangeShapeType="1"/>
            </p:cNvSpPr>
            <p:nvPr/>
          </p:nvSpPr>
          <p:spPr bwMode="auto">
            <a:xfrm>
              <a:off x="2699" y="3657"/>
              <a:ext cx="181" cy="9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Line 62"/>
            <p:cNvSpPr>
              <a:spLocks noChangeShapeType="1"/>
            </p:cNvSpPr>
            <p:nvPr/>
          </p:nvSpPr>
          <p:spPr bwMode="auto">
            <a:xfrm>
              <a:off x="1429" y="3521"/>
              <a:ext cx="181" cy="9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Rectangle 65"/>
            <p:cNvSpPr>
              <a:spLocks noChangeArrowheads="1"/>
            </p:cNvSpPr>
            <p:nvPr/>
          </p:nvSpPr>
          <p:spPr bwMode="auto">
            <a:xfrm>
              <a:off x="2971" y="3702"/>
              <a:ext cx="8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it-IT" altLang="it-IT" sz="2000" dirty="0" err="1">
                  <a:solidFill>
                    <a:srgbClr val="000000"/>
                  </a:solidFill>
                </a:rPr>
                <a:t>CH</a:t>
              </a:r>
              <a:r>
                <a:rPr lang="it-IT" altLang="it-IT" sz="2000" baseline="-25000" dirty="0" err="1">
                  <a:solidFill>
                    <a:srgbClr val="000000"/>
                  </a:solidFill>
                </a:rPr>
                <a:t>2</a:t>
              </a:r>
              <a:r>
                <a:rPr lang="it-IT" altLang="it-IT" sz="2000" dirty="0" err="1">
                  <a:solidFill>
                    <a:srgbClr val="000000"/>
                  </a:solidFill>
                </a:rPr>
                <a:t>-COONa</a:t>
              </a:r>
              <a:endParaRPr lang="it-IT" altLang="it-IT" sz="20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66"/>
            <p:cNvSpPr>
              <a:spLocks noChangeArrowheads="1"/>
            </p:cNvSpPr>
            <p:nvPr/>
          </p:nvSpPr>
          <p:spPr bwMode="auto">
            <a:xfrm>
              <a:off x="3101" y="3510"/>
              <a:ext cx="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endParaRPr lang="it-IT" altLang="it-IT" sz="2000"/>
            </a:p>
          </p:txBody>
        </p:sp>
      </p:grpSp>
      <p:sp>
        <p:nvSpPr>
          <p:cNvPr id="19" name="CasellaDiTesto 18"/>
          <p:cNvSpPr txBox="1"/>
          <p:nvPr/>
        </p:nvSpPr>
        <p:spPr>
          <a:xfrm>
            <a:off x="629072" y="492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è uno standard primario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25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539552" y="332656"/>
            <a:ext cx="792088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it-IT" sz="2400" dirty="0"/>
              <a:t>Il sale bisodico dell’</a:t>
            </a:r>
            <a:r>
              <a:rPr lang="it-IT" altLang="it-IT" sz="2400" dirty="0" err="1"/>
              <a:t>EDTA</a:t>
            </a:r>
            <a:r>
              <a:rPr lang="it-IT" altLang="it-IT" sz="2400" dirty="0"/>
              <a:t> è </a:t>
            </a:r>
            <a:r>
              <a:rPr lang="it-IT" altLang="it-IT" sz="2400" dirty="0" smtClean="0"/>
              <a:t>un </a:t>
            </a:r>
            <a:r>
              <a:rPr lang="it-IT" altLang="it-IT" sz="2400" dirty="0"/>
              <a:t>solido bianco che può essere simboleggiato come  </a:t>
            </a:r>
            <a:r>
              <a:rPr lang="it-IT" altLang="it-IT" sz="2400" dirty="0" err="1"/>
              <a:t>Na</a:t>
            </a:r>
            <a:r>
              <a:rPr lang="it-IT" altLang="it-IT" sz="2400" baseline="-25000" dirty="0" err="1"/>
              <a:t>2</a:t>
            </a:r>
            <a:r>
              <a:rPr lang="it-IT" altLang="it-IT" sz="2400" dirty="0" err="1"/>
              <a:t>H</a:t>
            </a:r>
            <a:r>
              <a:rPr lang="it-IT" altLang="it-IT" sz="2400" baseline="-25000" dirty="0" err="1"/>
              <a:t>2</a:t>
            </a:r>
            <a:r>
              <a:rPr lang="it-IT" altLang="it-IT" sz="2400" dirty="0" err="1"/>
              <a:t>Y</a:t>
            </a:r>
            <a:endParaRPr lang="it-IT" altLang="it-IT" sz="2400" dirty="0"/>
          </a:p>
          <a:p>
            <a:pPr algn="just">
              <a:spcBef>
                <a:spcPct val="50000"/>
              </a:spcBef>
            </a:pPr>
            <a:r>
              <a:rPr lang="it-IT" altLang="it-IT" sz="2400" dirty="0" smtClean="0"/>
              <a:t>Poiché è un sale, quando </a:t>
            </a:r>
            <a:r>
              <a:rPr lang="it-IT" altLang="it-IT" sz="2400" dirty="0"/>
              <a:t>è messo in soluzione acquosa si dissocia </a:t>
            </a:r>
            <a:r>
              <a:rPr lang="it-IT" altLang="it-IT" sz="2400" dirty="0" smtClean="0"/>
              <a:t>completamente: </a:t>
            </a:r>
            <a:r>
              <a:rPr lang="it-IT" altLang="it-IT" sz="2400" dirty="0" err="1"/>
              <a:t>Na</a:t>
            </a:r>
            <a:r>
              <a:rPr lang="it-IT" altLang="it-IT" sz="2400" baseline="-25000" dirty="0" err="1"/>
              <a:t>2</a:t>
            </a:r>
            <a:r>
              <a:rPr lang="it-IT" altLang="it-IT" sz="2400" dirty="0" err="1"/>
              <a:t>H</a:t>
            </a:r>
            <a:r>
              <a:rPr lang="it-IT" altLang="it-IT" sz="2400" baseline="-25000" dirty="0" err="1"/>
              <a:t>2</a:t>
            </a:r>
            <a:r>
              <a:rPr lang="it-IT" altLang="it-IT" sz="2400" dirty="0" err="1"/>
              <a:t>Y</a:t>
            </a:r>
            <a:r>
              <a:rPr lang="it-IT" altLang="it-IT" sz="2400" dirty="0"/>
              <a:t> </a:t>
            </a:r>
            <a:r>
              <a:rPr lang="it-IT" altLang="it-IT" sz="2400" dirty="0" smtClean="0"/>
              <a:t>            </a:t>
            </a:r>
            <a:r>
              <a:rPr lang="it-IT" altLang="it-IT" sz="2400" dirty="0" err="1" smtClean="0"/>
              <a:t>H</a:t>
            </a:r>
            <a:r>
              <a:rPr lang="it-IT" altLang="it-IT" sz="2400" baseline="-25000" dirty="0" err="1" smtClean="0"/>
              <a:t>2</a:t>
            </a:r>
            <a:r>
              <a:rPr lang="it-IT" altLang="it-IT" sz="2400" dirty="0" err="1" smtClean="0"/>
              <a:t>Y</a:t>
            </a:r>
            <a:r>
              <a:rPr lang="it-IT" altLang="it-IT" sz="2400" baseline="30000" dirty="0" err="1" smtClean="0"/>
              <a:t>2</a:t>
            </a:r>
            <a:r>
              <a:rPr lang="it-IT" altLang="it-IT" sz="2400" baseline="30000" dirty="0" smtClean="0"/>
              <a:t>-    </a:t>
            </a:r>
            <a:r>
              <a:rPr lang="it-IT" altLang="it-IT" sz="2400" dirty="0" smtClean="0"/>
              <a:t>+  2 Na</a:t>
            </a:r>
            <a:r>
              <a:rPr lang="it-IT" altLang="it-IT" sz="2400" baseline="30000" dirty="0" smtClean="0"/>
              <a:t>+</a:t>
            </a:r>
            <a:endParaRPr lang="it-IT" altLang="it-IT" sz="2400" baseline="30000" dirty="0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4067944" y="2348880"/>
            <a:ext cx="482453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 dirty="0" err="1">
                <a:cs typeface="Times New Roman" pitchFamily="18" charset="0"/>
              </a:rPr>
              <a:t>EDTA</a:t>
            </a:r>
            <a:r>
              <a:rPr lang="it-IT" altLang="it-IT" sz="2400" dirty="0">
                <a:cs typeface="Times New Roman" pitchFamily="18" charset="0"/>
              </a:rPr>
              <a:t> si lega a quasi tutti gli ioni metallici avvolgendosi attorno e legandosi con 6 siti di coordinazione.</a:t>
            </a:r>
          </a:p>
          <a:p>
            <a:pPr algn="l">
              <a:spcBef>
                <a:spcPct val="50000"/>
              </a:spcBef>
            </a:pPr>
            <a:r>
              <a:rPr lang="it-IT" altLang="it-IT" sz="2400" dirty="0" smtClean="0">
                <a:cs typeface="Times New Roman" pitchFamily="18" charset="0"/>
              </a:rPr>
              <a:t>Si forma struttura </a:t>
            </a:r>
            <a:r>
              <a:rPr lang="it-IT" altLang="it-IT" sz="2400" dirty="0">
                <a:cs typeface="Times New Roman" pitchFamily="18" charset="0"/>
              </a:rPr>
              <a:t>ottagonale distorta</a:t>
            </a:r>
            <a:r>
              <a:rPr lang="it-IT" altLang="it-IT" sz="2400" dirty="0" smtClean="0">
                <a:cs typeface="Times New Roman" pitchFamily="18" charset="0"/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it-IT" altLang="it-IT" sz="2400" dirty="0" smtClean="0">
                <a:cs typeface="Times New Roman" pitchFamily="18" charset="0"/>
              </a:rPr>
              <a:t>La K di formazione è generalmente elevata.</a:t>
            </a:r>
            <a:endParaRPr lang="it-IT" altLang="it-IT" sz="2400" dirty="0"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it-IT" altLang="it-IT" sz="2400" dirty="0" smtClean="0">
                <a:cs typeface="Times New Roman" pitchFamily="18" charset="0"/>
              </a:rPr>
              <a:t>È molto impostante il fatto che la stechiometria è sempre semplice: </a:t>
            </a:r>
          </a:p>
          <a:p>
            <a:pPr algn="l">
              <a:spcBef>
                <a:spcPct val="50000"/>
              </a:spcBef>
            </a:pPr>
            <a:r>
              <a:rPr lang="it-IT" altLang="it-IT" sz="2400" b="1" dirty="0" err="1" smtClean="0">
                <a:cs typeface="Times New Roman" pitchFamily="18" charset="0"/>
              </a:rPr>
              <a:t>EDTA</a:t>
            </a:r>
            <a:r>
              <a:rPr lang="it-IT" altLang="it-IT" sz="2400" b="1" dirty="0" smtClean="0">
                <a:cs typeface="Times New Roman" pitchFamily="18" charset="0"/>
              </a:rPr>
              <a:t> </a:t>
            </a:r>
            <a:r>
              <a:rPr lang="it-IT" altLang="it-IT" sz="2400" b="1" dirty="0">
                <a:cs typeface="Times New Roman" pitchFamily="18" charset="0"/>
              </a:rPr>
              <a:t>: ione = 1 : 1</a:t>
            </a:r>
            <a:r>
              <a:rPr lang="it-IT" altLang="it-IT" sz="2400" b="1" dirty="0"/>
              <a:t> 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3595688" y="277336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 altLang="it-IT"/>
          </a:p>
        </p:txBody>
      </p: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54734"/>
            <a:ext cx="2963863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 bwMode="auto">
          <a:xfrm>
            <a:off x="4788024" y="1844824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95288" y="2565400"/>
            <a:ext cx="82089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 dirty="0">
                <a:cs typeface="Times New Roman" pitchFamily="18" charset="0"/>
              </a:rPr>
              <a:t>La reazione è un equilibrio in cui è coinvolta la formazione degli ioni H</a:t>
            </a:r>
            <a:r>
              <a:rPr lang="it-IT" altLang="it-IT" sz="2400" baseline="30000" dirty="0">
                <a:cs typeface="Times New Roman" pitchFamily="18" charset="0"/>
              </a:rPr>
              <a:t>+</a:t>
            </a:r>
            <a:r>
              <a:rPr lang="it-IT" altLang="it-IT" sz="2400" dirty="0">
                <a:cs typeface="Times New Roman" pitchFamily="18" charset="0"/>
              </a:rPr>
              <a:t>.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195512" y="1628775"/>
            <a:ext cx="4608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 dirty="0" err="1"/>
              <a:t>H</a:t>
            </a:r>
            <a:r>
              <a:rPr lang="it-IT" altLang="it-IT" sz="2400" baseline="-25000" dirty="0" err="1"/>
              <a:t>2</a:t>
            </a:r>
            <a:r>
              <a:rPr lang="it-IT" altLang="it-IT" sz="2400" dirty="0" err="1"/>
              <a:t>Y</a:t>
            </a:r>
            <a:r>
              <a:rPr lang="it-IT" altLang="it-IT" sz="2400" baseline="30000" dirty="0" err="1"/>
              <a:t>2</a:t>
            </a:r>
            <a:r>
              <a:rPr lang="it-IT" altLang="it-IT" sz="2400" baseline="30000" dirty="0"/>
              <a:t>-</a:t>
            </a:r>
            <a:r>
              <a:rPr lang="it-IT" altLang="it-IT" sz="2400" dirty="0"/>
              <a:t> + </a:t>
            </a:r>
            <a:r>
              <a:rPr lang="it-IT" altLang="it-IT" sz="2400" dirty="0" err="1"/>
              <a:t>Mg</a:t>
            </a:r>
            <a:r>
              <a:rPr lang="it-IT" altLang="it-IT" sz="2400" baseline="30000" dirty="0" err="1"/>
              <a:t>2</a:t>
            </a:r>
            <a:r>
              <a:rPr lang="it-IT" altLang="it-IT" sz="2400" baseline="30000" dirty="0"/>
              <a:t>+</a:t>
            </a:r>
            <a:r>
              <a:rPr lang="it-IT" altLang="it-IT" sz="2400" dirty="0"/>
              <a:t>   </a:t>
            </a:r>
            <a:r>
              <a:rPr lang="it-IT" altLang="it-IT" sz="2800" dirty="0">
                <a:sym typeface="tci1" pitchFamily="2" charset="2"/>
              </a:rPr>
              <a:t>   </a:t>
            </a:r>
            <a:r>
              <a:rPr lang="it-IT" altLang="it-IT" sz="2400" dirty="0"/>
              <a:t>   </a:t>
            </a:r>
            <a:r>
              <a:rPr lang="it-IT" altLang="it-IT" sz="2400" dirty="0" err="1"/>
              <a:t>MgY</a:t>
            </a:r>
            <a:r>
              <a:rPr lang="it-IT" altLang="it-IT" sz="2400" baseline="30000" dirty="0" err="1"/>
              <a:t>2</a:t>
            </a:r>
            <a:r>
              <a:rPr lang="it-IT" altLang="it-IT" sz="2400" baseline="30000" dirty="0"/>
              <a:t>-</a:t>
            </a:r>
            <a:r>
              <a:rPr lang="it-IT" altLang="it-IT" sz="2400" dirty="0"/>
              <a:t> + </a:t>
            </a:r>
            <a:r>
              <a:rPr lang="it-IT" altLang="it-IT" sz="2400" dirty="0" err="1"/>
              <a:t>2H</a:t>
            </a:r>
            <a:r>
              <a:rPr lang="it-IT" altLang="it-IT" sz="2400" baseline="30000" dirty="0"/>
              <a:t>+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95288" y="511175"/>
            <a:ext cx="7632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 dirty="0"/>
              <a:t>Si può scrivere la reazione in forma abbreviata, ad esempio con </a:t>
            </a:r>
            <a:r>
              <a:rPr lang="it-IT" altLang="it-IT" sz="2400" dirty="0" err="1"/>
              <a:t>Mg</a:t>
            </a:r>
            <a:r>
              <a:rPr lang="it-IT" altLang="it-IT" sz="2400" baseline="30000" dirty="0" err="1"/>
              <a:t>2</a:t>
            </a:r>
            <a:r>
              <a:rPr lang="it-IT" altLang="it-IT" sz="2400" baseline="30000" dirty="0"/>
              <a:t>+</a:t>
            </a:r>
            <a:r>
              <a:rPr lang="it-IT" altLang="it-IT" sz="2400" dirty="0"/>
              <a:t>, come: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95288" y="4149725"/>
            <a:ext cx="842518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 dirty="0" smtClean="0"/>
              <a:t>Mentre la</a:t>
            </a:r>
            <a:r>
              <a:rPr lang="it-IT" altLang="it-IT" sz="2400" b="1" dirty="0" smtClean="0"/>
              <a:t> K di equilibrio non dipende dal </a:t>
            </a:r>
            <a:r>
              <a:rPr lang="it-IT" altLang="it-IT" sz="2400" b="1" dirty="0" err="1" smtClean="0"/>
              <a:t>pH</a:t>
            </a:r>
            <a:r>
              <a:rPr lang="it-IT" altLang="it-IT" sz="2400" b="1" dirty="0" smtClean="0"/>
              <a:t>, </a:t>
            </a:r>
            <a:r>
              <a:rPr lang="it-IT" altLang="it-IT" sz="2400" b="1" dirty="0" smtClean="0">
                <a:solidFill>
                  <a:srgbClr val="FF0000"/>
                </a:solidFill>
              </a:rPr>
              <a:t>la </a:t>
            </a:r>
            <a:r>
              <a:rPr lang="it-IT" altLang="it-IT" sz="2400" b="1" dirty="0">
                <a:solidFill>
                  <a:srgbClr val="FF0000"/>
                </a:solidFill>
              </a:rPr>
              <a:t>resa della reazione, cioè la posizione dell’equilibrio di formazione di questi complessi è fortemente influenzata dal </a:t>
            </a:r>
            <a:r>
              <a:rPr lang="it-IT" altLang="it-IT" sz="2400" b="1" dirty="0" err="1">
                <a:solidFill>
                  <a:srgbClr val="FF0000"/>
                </a:solidFill>
              </a:rPr>
              <a:t>pH</a:t>
            </a:r>
            <a:r>
              <a:rPr lang="it-IT" altLang="it-IT" sz="2400" dirty="0"/>
              <a:t>. </a:t>
            </a:r>
          </a:p>
          <a:p>
            <a:pPr algn="l">
              <a:spcBef>
                <a:spcPct val="50000"/>
              </a:spcBef>
            </a:pPr>
            <a:r>
              <a:rPr lang="it-IT" altLang="it-IT" sz="2400" b="1" dirty="0">
                <a:solidFill>
                  <a:srgbClr val="0033CC"/>
                </a:solidFill>
              </a:rPr>
              <a:t>L’equilibrio si sposta verso dx, cioè verso la formazione del complesso all’aumentare del </a:t>
            </a:r>
            <a:r>
              <a:rPr lang="it-IT" altLang="it-IT" sz="2400" b="1" dirty="0" err="1">
                <a:solidFill>
                  <a:srgbClr val="0033CC"/>
                </a:solidFill>
              </a:rPr>
              <a:t>pH</a:t>
            </a:r>
            <a:r>
              <a:rPr lang="it-IT" altLang="it-IT" sz="2400" b="1" dirty="0">
                <a:solidFill>
                  <a:srgbClr val="0033CC"/>
                </a:solidFill>
              </a:rPr>
              <a:t>. (principio di Le </a:t>
            </a:r>
            <a:r>
              <a:rPr lang="it-IT" altLang="it-IT" sz="2400" b="1" dirty="0" err="1">
                <a:solidFill>
                  <a:srgbClr val="0033CC"/>
                </a:solidFill>
              </a:rPr>
              <a:t>Chatelier</a:t>
            </a:r>
            <a:r>
              <a:rPr lang="it-IT" altLang="it-IT" sz="2400" b="1" dirty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3779838" y="3141663"/>
            <a:ext cx="144462" cy="863600"/>
          </a:xfrm>
          <a:prstGeom prst="downArrow">
            <a:avLst>
              <a:gd name="adj1" fmla="val 50000"/>
              <a:gd name="adj2" fmla="val 14945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grpSp>
        <p:nvGrpSpPr>
          <p:cNvPr id="2" name="Gruppo 1"/>
          <p:cNvGrpSpPr/>
          <p:nvPr/>
        </p:nvGrpSpPr>
        <p:grpSpPr>
          <a:xfrm>
            <a:off x="4117417" y="1860549"/>
            <a:ext cx="360362" cy="97155"/>
            <a:chOff x="4117417" y="1860549"/>
            <a:chExt cx="360362" cy="97155"/>
          </a:xfrm>
        </p:grpSpPr>
        <p:sp>
          <p:nvSpPr>
            <p:cNvPr id="6152" name="Line 12"/>
            <p:cNvSpPr>
              <a:spLocks noChangeShapeType="1"/>
            </p:cNvSpPr>
            <p:nvPr/>
          </p:nvSpPr>
          <p:spPr bwMode="auto">
            <a:xfrm>
              <a:off x="4117417" y="1860549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3" name="Line 13"/>
            <p:cNvSpPr>
              <a:spLocks noChangeShapeType="1"/>
            </p:cNvSpPr>
            <p:nvPr/>
          </p:nvSpPr>
          <p:spPr bwMode="auto">
            <a:xfrm flipH="1">
              <a:off x="4117417" y="1957704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2" grpId="0"/>
      <p:bldP spid="215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75612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/>
              <a:t>Si può sfruttare la reazione di complessometria per fare una titolazione?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11188" y="1700213"/>
            <a:ext cx="7272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400" b="1" dirty="0" smtClean="0"/>
              <a:t>Come già visto, la risposta è Sì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se la reazione è: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39750" y="2420938"/>
            <a:ext cx="204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it-IT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	Rapida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39750" y="3067050"/>
            <a:ext cx="6938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it-IT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	Equilibrio spostato ragionevolmente a destra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39750" y="3713163"/>
            <a:ext cx="7920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b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	Equazione chimica ben nota senza reazioni 	collaterali</a:t>
            </a:r>
            <a:endParaRPr lang="it-IT">
              <a:solidFill>
                <a:srgbClr val="33CC33"/>
              </a:solidFill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39750" y="4724400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it-IT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4)	Esiste un metodo per individuare il punto         	equivalente con buona accuratezza e precisione</a:t>
            </a:r>
            <a:endParaRPr lang="it-IT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5" grpId="0"/>
      <p:bldP spid="17416" grpId="0"/>
      <p:bldP spid="174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67543" y="1156771"/>
            <a:ext cx="8208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it-IT" sz="2400" b="1" dirty="0" smtClean="0">
                <a:cs typeface="Times New Roman" pitchFamily="18" charset="0"/>
              </a:rPr>
              <a:t>SI USANO GLI INDICATORI </a:t>
            </a:r>
            <a:r>
              <a:rPr lang="it-IT" altLang="it-IT" sz="2400" b="1" dirty="0">
                <a:cs typeface="Times New Roman" pitchFamily="18" charset="0"/>
              </a:rPr>
              <a:t>PER </a:t>
            </a:r>
            <a:r>
              <a:rPr lang="it-IT" altLang="it-IT" sz="2400" b="1" dirty="0" err="1">
                <a:cs typeface="Times New Roman" pitchFamily="18" charset="0"/>
              </a:rPr>
              <a:t>COMPLESSOMETRIA</a:t>
            </a:r>
            <a:endParaRPr lang="it-IT" altLang="it-IT" sz="2400" dirty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67542" y="1989138"/>
            <a:ext cx="79928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it-IT" sz="2400" dirty="0">
                <a:cs typeface="Times New Roman" pitchFamily="18" charset="0"/>
              </a:rPr>
              <a:t>Nelle titolazioni </a:t>
            </a:r>
            <a:r>
              <a:rPr lang="it-IT" altLang="it-IT" sz="2400" dirty="0" err="1">
                <a:cs typeface="Times New Roman" pitchFamily="18" charset="0"/>
              </a:rPr>
              <a:t>complessometriche</a:t>
            </a:r>
            <a:r>
              <a:rPr lang="it-IT" altLang="it-IT" sz="2400" dirty="0">
                <a:cs typeface="Times New Roman" pitchFamily="18" charset="0"/>
              </a:rPr>
              <a:t> si osserva la brusca variazione della concentrazione dello </a:t>
            </a:r>
            <a:r>
              <a:rPr lang="it-IT" altLang="it-IT" sz="2400" b="1" dirty="0">
                <a:cs typeface="Times New Roman" pitchFamily="18" charset="0"/>
              </a:rPr>
              <a:t>ione</a:t>
            </a:r>
            <a:r>
              <a:rPr lang="it-IT" altLang="it-IT" sz="2400" dirty="0">
                <a:cs typeface="Times New Roman" pitchFamily="18" charset="0"/>
              </a:rPr>
              <a:t> metallico che si sta titolando nelle vicinanze del punto equivalente.</a:t>
            </a:r>
            <a:r>
              <a:rPr lang="it-IT" altLang="it-IT" sz="2400" dirty="0"/>
              <a:t> 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67543" y="3357563"/>
            <a:ext cx="799288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it-IT" sz="2400" dirty="0"/>
              <a:t>Per evidenziare tale variazione si può aggiungere in soluzione un chelante che presenti </a:t>
            </a:r>
            <a:r>
              <a:rPr lang="it-IT" altLang="it-IT" sz="2400" b="1" dirty="0"/>
              <a:t>2 diverse colorazioni</a:t>
            </a:r>
            <a:r>
              <a:rPr lang="it-IT" altLang="it-IT" sz="2400" dirty="0"/>
              <a:t> a seconda che </a:t>
            </a:r>
            <a:r>
              <a:rPr lang="it-IT" altLang="it-IT" sz="2400" b="1" dirty="0"/>
              <a:t>sia </a:t>
            </a:r>
            <a:r>
              <a:rPr lang="it-IT" altLang="it-IT" sz="2400" dirty="0"/>
              <a:t>o </a:t>
            </a:r>
            <a:r>
              <a:rPr lang="it-IT" altLang="it-IT" sz="2400" b="1" dirty="0"/>
              <a:t>non sia</a:t>
            </a:r>
            <a:r>
              <a:rPr lang="it-IT" altLang="it-IT" sz="2400" dirty="0"/>
              <a:t> legato ad uno ione metallico.</a:t>
            </a:r>
          </a:p>
          <a:p>
            <a:pPr algn="just">
              <a:spcBef>
                <a:spcPct val="50000"/>
              </a:spcBef>
            </a:pPr>
            <a:r>
              <a:rPr lang="it-IT" altLang="it-IT" sz="2400" dirty="0"/>
              <a:t>Ad esempio sia </a:t>
            </a:r>
          </a:p>
          <a:p>
            <a:pPr algn="just">
              <a:spcBef>
                <a:spcPct val="50000"/>
              </a:spcBef>
            </a:pPr>
            <a:r>
              <a:rPr lang="it-IT" altLang="it-IT" sz="2400" b="1" dirty="0">
                <a:solidFill>
                  <a:srgbClr val="FF0000"/>
                </a:solidFill>
              </a:rPr>
              <a:t>rosso</a:t>
            </a:r>
            <a:r>
              <a:rPr lang="it-IT" altLang="it-IT" sz="2400" dirty="0">
                <a:solidFill>
                  <a:srgbClr val="FF0000"/>
                </a:solidFill>
              </a:rPr>
              <a:t> quando è legato ad </a:t>
            </a:r>
            <a:r>
              <a:rPr lang="it-IT" altLang="it-IT" sz="2400" dirty="0" smtClean="0">
                <a:solidFill>
                  <a:srgbClr val="FF0000"/>
                </a:solidFill>
              </a:rPr>
              <a:t>uno ione metallico</a:t>
            </a:r>
            <a:endParaRPr lang="it-IT" altLang="it-IT" sz="2400" dirty="0">
              <a:solidFill>
                <a:srgbClr val="FF0000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it-IT" altLang="it-IT" sz="2400" b="1" dirty="0">
                <a:solidFill>
                  <a:srgbClr val="0000FF"/>
                </a:solidFill>
              </a:rPr>
              <a:t>blu</a:t>
            </a:r>
            <a:r>
              <a:rPr lang="it-IT" altLang="it-IT" sz="2400" dirty="0">
                <a:solidFill>
                  <a:srgbClr val="0000FF"/>
                </a:solidFill>
              </a:rPr>
              <a:t> quando non è legato ad </a:t>
            </a:r>
            <a:r>
              <a:rPr lang="it-IT" altLang="it-IT" sz="2400" dirty="0" smtClean="0">
                <a:solidFill>
                  <a:srgbClr val="0000FF"/>
                </a:solidFill>
              </a:rPr>
              <a:t>uno ione metallico</a:t>
            </a:r>
            <a:endParaRPr lang="it-IT" altLang="it-IT" sz="2400" dirty="0">
              <a:solidFill>
                <a:srgbClr val="0000FF"/>
              </a:solidFill>
            </a:endParaRP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467543" y="188913"/>
            <a:ext cx="8208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400" b="1" dirty="0">
                <a:solidFill>
                  <a:srgbClr val="FF0066"/>
                </a:solidFill>
              </a:rPr>
              <a:t>Come si capisce quando si è raggiunto il punto equivalente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200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1927</Words>
  <Application>Microsoft Office PowerPoint</Application>
  <PresentationFormat>Presentazione su schermo (4:3)</PresentationFormat>
  <Paragraphs>187</Paragraphs>
  <Slides>30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4</vt:i4>
      </vt:variant>
      <vt:variant>
        <vt:lpstr>Titoli diapositive</vt:lpstr>
      </vt:variant>
      <vt:variant>
        <vt:i4>30</vt:i4>
      </vt:variant>
    </vt:vector>
  </HeadingPairs>
  <TitlesOfParts>
    <vt:vector size="40" baseType="lpstr">
      <vt:lpstr>Arial</vt:lpstr>
      <vt:lpstr>Cambria Math</vt:lpstr>
      <vt:lpstr>Symbol</vt:lpstr>
      <vt:lpstr>tci1</vt:lpstr>
      <vt:lpstr>Times New Roman</vt:lpstr>
      <vt:lpstr>Struttura predefinita</vt:lpstr>
      <vt:lpstr>Unknown</vt:lpstr>
      <vt:lpstr>Equation</vt:lpstr>
      <vt:lpstr>CorelPhotoPaint.Image.7</vt:lpstr>
      <vt:lpstr>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Dip. Scienze Chimiche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tavagnacco</dc:creator>
  <cp:lastModifiedBy>Claudio Tavagnacco</cp:lastModifiedBy>
  <cp:revision>618</cp:revision>
  <dcterms:created xsi:type="dcterms:W3CDTF">2003-11-24T10:15:53Z</dcterms:created>
  <dcterms:modified xsi:type="dcterms:W3CDTF">2020-12-17T22:23:48Z</dcterms:modified>
</cp:coreProperties>
</file>