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5"/>
  </p:notesMasterIdLst>
  <p:sldIdLst>
    <p:sldId id="300" r:id="rId2"/>
    <p:sldId id="260" r:id="rId3"/>
    <p:sldId id="327" r:id="rId4"/>
    <p:sldId id="326" r:id="rId5"/>
    <p:sldId id="304" r:id="rId6"/>
    <p:sldId id="308" r:id="rId7"/>
    <p:sldId id="355" r:id="rId8"/>
    <p:sldId id="317" r:id="rId9"/>
    <p:sldId id="303" r:id="rId10"/>
    <p:sldId id="265" r:id="rId11"/>
    <p:sldId id="262" r:id="rId12"/>
    <p:sldId id="544" r:id="rId13"/>
    <p:sldId id="268" r:id="rId14"/>
    <p:sldId id="325" r:id="rId15"/>
    <p:sldId id="278" r:id="rId16"/>
    <p:sldId id="543" r:id="rId17"/>
    <p:sldId id="330" r:id="rId18"/>
    <p:sldId id="358" r:id="rId19"/>
    <p:sldId id="360" r:id="rId20"/>
    <p:sldId id="258" r:id="rId21"/>
    <p:sldId id="285" r:id="rId22"/>
    <p:sldId id="313" r:id="rId23"/>
    <p:sldId id="281" r:id="rId24"/>
    <p:sldId id="298" r:id="rId25"/>
    <p:sldId id="287" r:id="rId26"/>
    <p:sldId id="289" r:id="rId27"/>
    <p:sldId id="545" r:id="rId28"/>
    <p:sldId id="280" r:id="rId29"/>
    <p:sldId id="546" r:id="rId30"/>
    <p:sldId id="299" r:id="rId31"/>
    <p:sldId id="310" r:id="rId32"/>
    <p:sldId id="314" r:id="rId33"/>
    <p:sldId id="35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CE8"/>
    <a:srgbClr val="1F2BE2"/>
    <a:srgbClr val="EFFFF4"/>
    <a:srgbClr val="E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99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35DA4-D007-E445-9B48-DDF5AE631229}" type="datetimeFigureOut">
              <a:t>24/11/20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947BD-88BA-B349-A4F2-ED0127D2456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741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09FB192-F8DB-9246-BA13-B00A2AE06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F8F853-E574-2E4E-A855-DDE0E3CB5BC2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1D51C358-D6E9-6F48-A508-08DDD15B93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4A7A3B37-7E0D-F445-A534-1509B47CE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765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0CA984-A45C-4E43-BB51-04A168E14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129E5-93B1-2F43-BE1B-6D7DD30D239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40962" name="Rectangle 1026">
            <a:extLst>
              <a:ext uri="{FF2B5EF4-FFF2-40B4-BE49-F238E27FC236}">
                <a16:creationId xmlns:a16="http://schemas.microsoft.com/office/drawing/2014/main" id="{554B734E-FCD2-3B4E-B018-954E86537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>
            <a:extLst>
              <a:ext uri="{FF2B5EF4-FFF2-40B4-BE49-F238E27FC236}">
                <a16:creationId xmlns:a16="http://schemas.microsoft.com/office/drawing/2014/main" id="{CB7201C4-0E11-514C-993D-1E7A91242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6160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A8BDDC-6322-0049-AE77-9FE8D45000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013562-EC64-634B-BCC2-DC423163EC1A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A23901A-611C-EB49-B0B5-C1621A3FE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FBF32D1-1074-0542-83ED-3AC883681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1955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8A159615-FA23-1146-9A3E-56A5AAA2E5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0B1462-DC18-8E4F-955B-4BA288E0DD66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24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51912DE8-CF8C-5F44-B91D-33283E6544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CA452D19-54EE-2C4B-B211-B2F9D4173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1187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15A7812F-CFBF-8943-A2B8-AD7A74B71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00F176-24EA-F445-A828-8B6D3DB09330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86EC6A74-80C7-654B-9314-B70B0128E8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D924E3C-B7A4-6540-92B5-9AD52FAD0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09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0400291F-C108-314D-A5F8-75DDAEA40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70171D-E328-524F-B1F5-0F638E94B07B}" type="slidenum">
              <a:rPr lang="it-IT" altLang="it-IT" sz="1200"/>
              <a:pPr/>
              <a:t>26</a:t>
            </a:fld>
            <a:endParaRPr lang="it-IT" altLang="it-IT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2D4220E-98BB-494E-80E6-DE83749E8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D26B5EC-0C3C-314F-987B-0360515DE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090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932E3DE1-84AC-204B-A172-808C9C1133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B4D0F5-BA69-FD47-A549-2A6B848C0D0F}" type="slidenum">
              <a:rPr lang="it-IT" altLang="it-IT" sz="1200"/>
              <a:pPr/>
              <a:t>28</a:t>
            </a:fld>
            <a:endParaRPr lang="it-IT" altLang="it-IT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AAEF8F86-4982-294C-9AC1-BA24C3B59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26741ED7-971F-5F45-8EB9-FD21C3717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335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F75022B4-CBA3-C940-AEAA-36515EDD9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4247489-BC5A-1043-8ACF-9885FDB77D39}" type="slidenum">
              <a:rPr lang="it-IT" altLang="it-IT" sz="1200"/>
              <a:pPr/>
              <a:t>30</a:t>
            </a:fld>
            <a:endParaRPr lang="it-IT" altLang="it-IT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CCB9BAD4-FAD2-2347-8733-68925D2447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1E97831-2C04-1A4E-A320-E9D6D0B3F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384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F8646D93-0188-3E4F-960C-22E7BBFA9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051A172-19DB-5140-9AC2-6276E5BA1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897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52AFD5-99B9-4D42-8542-31FA3C7CB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7AFC95-673B-6B4D-80AB-123158582CF2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C1B5286F-4804-EC42-BEBB-3406EA4E8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F964F899-466F-FC45-AFE5-66E95AA56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062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BEF0D3C0-48A9-624C-80CE-88E260C57A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B170BC-BE29-0043-89BF-ADC38838DE29}" type="slidenum">
              <a:rPr lang="it-IT" altLang="it-IT" sz="1200"/>
              <a:pPr/>
              <a:t>33</a:t>
            </a:fld>
            <a:endParaRPr lang="it-IT" altLang="it-IT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3E02EEB8-D65D-E249-8AF3-53FE2FB342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BE17A542-13F5-DE4C-9E08-488CC9FE5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722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12731CE3-E3A6-184E-BC5D-99A31D6F4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99B0DF1-E202-0B4D-8F73-6AA03FFB2FDC}" type="slidenum">
              <a:rPr lang="it-IT" altLang="it-IT" sz="1200"/>
              <a:pPr/>
              <a:t>3</a:t>
            </a:fld>
            <a:endParaRPr lang="it-IT" altLang="it-IT" sz="1200"/>
          </a:p>
        </p:txBody>
      </p:sp>
      <p:sp>
        <p:nvSpPr>
          <p:cNvPr id="25603" name="Rectangle 1026">
            <a:extLst>
              <a:ext uri="{FF2B5EF4-FFF2-40B4-BE49-F238E27FC236}">
                <a16:creationId xmlns:a16="http://schemas.microsoft.com/office/drawing/2014/main" id="{DFD01BD5-B8E9-854C-B19F-A2E8E58287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>
            <a:extLst>
              <a:ext uri="{FF2B5EF4-FFF2-40B4-BE49-F238E27FC236}">
                <a16:creationId xmlns:a16="http://schemas.microsoft.com/office/drawing/2014/main" id="{D9B7F097-E19E-B344-A239-0122A1A9E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 eaLnBrk="1" hangingPunct="1"/>
            <a:r>
              <a:rPr lang="it-IT" altLang="it-IT">
                <a:latin typeface="Times" pitchFamily="2" charset="0"/>
                <a:ea typeface="ＭＳ Ｐゴシック" panose="020B0600070205080204" pitchFamily="34" charset="-128"/>
              </a:rPr>
              <a:t>VENETI</a:t>
            </a:r>
          </a:p>
          <a:p>
            <a:pPr lvl="2" eaLnBrk="1" hangingPunct="1"/>
            <a:r>
              <a:rPr lang="it-IT" altLang="it-IT">
                <a:latin typeface="Times" pitchFamily="2" charset="0"/>
                <a:ea typeface="ＭＳ Ｐゴシック" panose="020B0600070205080204" pitchFamily="34" charset="-128"/>
              </a:rPr>
              <a:t>Pellegrini, Prosdocimi 1967, p. 621-#, nr. Gt 13 e Lejeune 1974, p. 302.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Fogolari, Prosdocimi 1988,</a:t>
            </a:r>
            <a:r>
              <a:rPr lang="it-IT" altLang="it-IT" i="1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pp. 70-80 e 314-315.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Crevatin 1995, pp. 71-73, Crevatin 2001 e Marinetti 1999, pp. 395-397 e pp. 432-433, nn. 48-56. Mainardis 2008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Marinetti 1991, coll. 213-214 Akeo 2002, p. 205, n. 34.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Vitri 1994, p. 141, Vannacci Lunazzi 1997a, p. 19 e Villa 1997a, p. 54; per il Sorantri 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Per Gurina vd. ultim. Jablonka 2001, e le osservazioni di Buora 2002, coll. 509-530.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CELTI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Vd., tra gli altri, Dobesch 1989, pp. 35-85, Dobesch 1992, pp. 161-178 e Gambari 1995, pp. 77-78.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Vd. Buora 1992, pp. 101-103 e cfr. Adam 1989, pp. 19-24 e Càssola Guida 1989, p. 646; sulle armi si vedano Sribar 1994, pp. 25-47, Vitri, Righi 1993, pp. 340-342 e Righi 2001a; cfr. inoltre le osservazioni e la sintesi sulla documentazione archeologica di manufatti lateniani in Italia di Vitali 1996, pp. 575-605 che non segnala però i reperti di Lauco.</a:t>
            </a:r>
          </a:p>
          <a:p>
            <a:pPr eaLnBrk="1" hangingPunct="1"/>
            <a:r>
              <a:rPr lang="it-IT" altLang="it-IT">
                <a:latin typeface="Helvetica" pitchFamily="2" charset="0"/>
                <a:ea typeface="ＭＳ Ｐゴシック" panose="020B0600070205080204" pitchFamily="34" charset="-128"/>
              </a:rPr>
              <a:t>Vd. ultim., con bibliografia precedente, Righi 2001b, Righi 2001c e Donat, Righi, Vitri c.s.</a:t>
            </a:r>
          </a:p>
          <a:p>
            <a:pPr lvl="2" algn="just" eaLnBrk="1" hangingPunct="1"/>
            <a:r>
              <a:rPr lang="it-IT" altLang="it-IT">
                <a:latin typeface="Times" pitchFamily="2" charset="0"/>
                <a:ea typeface="ＭＳ Ｐゴシック" panose="020B0600070205080204" pitchFamily="34" charset="-128"/>
              </a:rPr>
              <a:t>Càssola Guida 1989, p. 646, Vannacci Lunazzi 1994a, p. 243, Dreosto</a:t>
            </a:r>
            <a:r>
              <a:rPr lang="it-IT" altLang="it-IT" i="1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it-IT" altLang="it-IT">
                <a:latin typeface="Times" pitchFamily="2" charset="0"/>
                <a:ea typeface="ＭＳ Ｐゴシック" panose="020B0600070205080204" pitchFamily="34" charset="-128"/>
              </a:rPr>
              <a:t>1994,</a:t>
            </a:r>
            <a:r>
              <a:rPr lang="it-IT" altLang="it-IT" i="1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it-IT" altLang="it-IT">
                <a:latin typeface="Times" pitchFamily="2" charset="0"/>
                <a:ea typeface="ＭＳ Ｐゴシック" panose="020B0600070205080204" pitchFamily="34" charset="-128"/>
              </a:rPr>
              <a:t>pp. 286-289 e pp. 302-304 e Vitri 2001, p. 43.</a:t>
            </a:r>
          </a:p>
          <a:p>
            <a:pPr eaLnBrk="1" hangingPunct="1"/>
            <a:endParaRPr lang="it-IT" altLang="it-IT">
              <a:latin typeface="Helvetica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490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11CA1FA-0CD6-BC45-AED1-866754E97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E5661D-97B8-004B-9ADF-E6F3F4BE40D4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1467956-38E2-4742-A4D7-ABD2E0F5B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E4DD673-529E-C745-B401-1224D9AD4C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24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9A0F64B-A9DE-4644-B9C5-421F93DF3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BC1813-2653-CD4E-A536-0EF1F6A21CEC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ED7CED8-A96D-4D47-B8AD-F0129C2A3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C393011-8DAC-554D-B47F-865C94CB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643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B9A0F64B-A9DE-4644-B9C5-421F93DF3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BC1813-2653-CD4E-A536-0EF1F6A21CEC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ED7CED8-A96D-4D47-B8AD-F0129C2A37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C393011-8DAC-554D-B47F-865C94CB0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727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0536D03-1AE0-BB47-AD0C-374C49967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988079-D052-8A49-9AC9-F12A3A106E51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5164066-3843-3947-AFBA-85B97217C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8E0896B-E6B8-9143-8FC0-F5CDE675E3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094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55C575-71C3-4949-8BCD-DA2486F22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69409C-5F44-814E-B603-ABD7B67A9CAE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40DCACB7-2C65-CA44-A919-C3B365A9A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310BCD5-F10C-E844-8146-53D0719770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35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ACE0F969-8FCB-874F-BA43-F0A788923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764739-B216-AE43-8309-41293A37732D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E2DE2D1-6A73-8649-BBA2-B802A017D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3146184B-9D90-0248-97F9-2F2B0A46E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972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231424-9FA6-344E-B7E6-F45EE21FD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42DC-7C86-A747-8937-3870053C713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3CA33F92-BDD3-B149-ACBA-F73237B1E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28A2BAF-8A65-BE45-9012-16BB6716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394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0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51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57911AA-145D-E64E-B3AE-E3B9C9A4B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3617AD-CF4E-A742-8FF5-8A37DC6F20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754AE8-FB69-704C-A344-1252A67AC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BB0C8-CE71-A943-A1D6-596062035E9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154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82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92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50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71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68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15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226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8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2960F-C472-6A4F-B48C-A3F34F777424}" type="datetimeFigureOut">
              <a:t>24/11/20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090D-6111-8C4F-A02F-6FEF6D6CC64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20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5">
            <a:extLst>
              <a:ext uri="{FF2B5EF4-FFF2-40B4-BE49-F238E27FC236}">
                <a16:creationId xmlns:a16="http://schemas.microsoft.com/office/drawing/2014/main" id="{68487905-B1C0-3E4A-84BA-11C8E2646DC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290457" y="6464299"/>
            <a:ext cx="38424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>
                <a:latin typeface="+mn-lt"/>
              </a:rPr>
              <a:t>The Historical Atlas by William R. Shepherd, 1911</a:t>
            </a:r>
            <a:endParaRPr lang="it-IT" altLang="it-IT">
              <a:latin typeface="+mn-lt"/>
            </a:endParaRPr>
          </a:p>
        </p:txBody>
      </p:sp>
      <p:pic>
        <p:nvPicPr>
          <p:cNvPr id="13" name="Immagine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BB375112-7583-464A-B751-1355C0F0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305" y="10886"/>
            <a:ext cx="7900810" cy="6464299"/>
          </a:xfrm>
          <a:prstGeom prst="rect">
            <a:avLst/>
          </a:prstGeom>
        </p:spPr>
      </p:pic>
      <p:sp>
        <p:nvSpPr>
          <p:cNvPr id="21" name="Rectangle 6">
            <a:extLst>
              <a:ext uri="{FF2B5EF4-FFF2-40B4-BE49-F238E27FC236}">
                <a16:creationId xmlns:a16="http://schemas.microsoft.com/office/drawing/2014/main" id="{7702CCDD-BDF5-4B42-ADCB-FDF8E1B80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85" y="762000"/>
            <a:ext cx="2209800" cy="2438400"/>
          </a:xfrm>
          <a:prstGeom prst="rect">
            <a:avLst/>
          </a:prstGeom>
          <a:gradFill rotWithShape="0">
            <a:gsLst>
              <a:gs pos="0">
                <a:srgbClr val="EF0703">
                  <a:alpha val="14000"/>
                </a:srgbClr>
              </a:gs>
              <a:gs pos="100000">
                <a:srgbClr val="F22E2B">
                  <a:alpha val="14000"/>
                </a:srgbClr>
              </a:gs>
            </a:gsLst>
            <a:lin ang="5400000" scaled="1"/>
          </a:gradFill>
          <a:ln w="38100">
            <a:solidFill>
              <a:srgbClr val="AE302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EF0703"/>
              </a:solidFill>
            </a:endParaRPr>
          </a:p>
        </p:txBody>
      </p:sp>
      <p:sp>
        <p:nvSpPr>
          <p:cNvPr id="22" name="Mostrina 21">
            <a:extLst>
              <a:ext uri="{FF2B5EF4-FFF2-40B4-BE49-F238E27FC236}">
                <a16:creationId xmlns:a16="http://schemas.microsoft.com/office/drawing/2014/main" id="{90E196DF-7220-C143-AF2A-CF4DB86C9595}"/>
              </a:ext>
            </a:extLst>
          </p:cNvPr>
          <p:cNvSpPr/>
          <p:nvPr/>
        </p:nvSpPr>
        <p:spPr>
          <a:xfrm rot="16453863">
            <a:off x="6149657" y="3872116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Mostrina 22">
            <a:extLst>
              <a:ext uri="{FF2B5EF4-FFF2-40B4-BE49-F238E27FC236}">
                <a16:creationId xmlns:a16="http://schemas.microsoft.com/office/drawing/2014/main" id="{3ECD1107-E783-6245-A860-1496A0EDDDC7}"/>
              </a:ext>
            </a:extLst>
          </p:cNvPr>
          <p:cNvSpPr/>
          <p:nvPr/>
        </p:nvSpPr>
        <p:spPr>
          <a:xfrm rot="16453863">
            <a:off x="6396887" y="602027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Mostrina 23">
            <a:extLst>
              <a:ext uri="{FF2B5EF4-FFF2-40B4-BE49-F238E27FC236}">
                <a16:creationId xmlns:a16="http://schemas.microsoft.com/office/drawing/2014/main" id="{E60093BC-B868-874E-9FE4-6272FC224CDF}"/>
              </a:ext>
            </a:extLst>
          </p:cNvPr>
          <p:cNvSpPr/>
          <p:nvPr/>
        </p:nvSpPr>
        <p:spPr>
          <a:xfrm rot="16453863">
            <a:off x="6320652" y="5444856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Mostrina 24">
            <a:extLst>
              <a:ext uri="{FF2B5EF4-FFF2-40B4-BE49-F238E27FC236}">
                <a16:creationId xmlns:a16="http://schemas.microsoft.com/office/drawing/2014/main" id="{1DF4382F-73CB-4E43-93E0-CA62CE31A226}"/>
              </a:ext>
            </a:extLst>
          </p:cNvPr>
          <p:cNvSpPr/>
          <p:nvPr/>
        </p:nvSpPr>
        <p:spPr>
          <a:xfrm rot="16453863">
            <a:off x="6269736" y="458995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Mostrina 25">
            <a:extLst>
              <a:ext uri="{FF2B5EF4-FFF2-40B4-BE49-F238E27FC236}">
                <a16:creationId xmlns:a16="http://schemas.microsoft.com/office/drawing/2014/main" id="{8A9FFA10-291A-B24D-A73C-DDE2065F9321}"/>
              </a:ext>
            </a:extLst>
          </p:cNvPr>
          <p:cNvSpPr/>
          <p:nvPr/>
        </p:nvSpPr>
        <p:spPr>
          <a:xfrm rot="16453863">
            <a:off x="6092668" y="2517336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Mostrina 26">
            <a:extLst>
              <a:ext uri="{FF2B5EF4-FFF2-40B4-BE49-F238E27FC236}">
                <a16:creationId xmlns:a16="http://schemas.microsoft.com/office/drawing/2014/main" id="{81CC2B4E-7A47-2443-8F69-C2397FF75FC4}"/>
              </a:ext>
            </a:extLst>
          </p:cNvPr>
          <p:cNvSpPr/>
          <p:nvPr/>
        </p:nvSpPr>
        <p:spPr>
          <a:xfrm rot="16453863">
            <a:off x="6149656" y="321599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Mostrina 27">
            <a:extLst>
              <a:ext uri="{FF2B5EF4-FFF2-40B4-BE49-F238E27FC236}">
                <a16:creationId xmlns:a16="http://schemas.microsoft.com/office/drawing/2014/main" id="{3A0D9BE4-52F9-534A-9C52-4B308707170A}"/>
              </a:ext>
            </a:extLst>
          </p:cNvPr>
          <p:cNvSpPr/>
          <p:nvPr/>
        </p:nvSpPr>
        <p:spPr>
          <a:xfrm rot="16453863">
            <a:off x="6149656" y="1865679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Mostrina 28">
            <a:extLst>
              <a:ext uri="{FF2B5EF4-FFF2-40B4-BE49-F238E27FC236}">
                <a16:creationId xmlns:a16="http://schemas.microsoft.com/office/drawing/2014/main" id="{95CD6577-CDD3-284A-B9AE-CA1FFBFD0AC5}"/>
              </a:ext>
            </a:extLst>
          </p:cNvPr>
          <p:cNvSpPr/>
          <p:nvPr/>
        </p:nvSpPr>
        <p:spPr>
          <a:xfrm rot="18936978">
            <a:off x="6320652" y="1334786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Mostrina 29">
            <a:extLst>
              <a:ext uri="{FF2B5EF4-FFF2-40B4-BE49-F238E27FC236}">
                <a16:creationId xmlns:a16="http://schemas.microsoft.com/office/drawing/2014/main" id="{8F937B3C-07B2-474E-94CC-4E165707898F}"/>
              </a:ext>
            </a:extLst>
          </p:cNvPr>
          <p:cNvSpPr/>
          <p:nvPr/>
        </p:nvSpPr>
        <p:spPr>
          <a:xfrm rot="10046438" flipH="1">
            <a:off x="6898147" y="1245328"/>
            <a:ext cx="409026" cy="5317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1" name="Immagine 30" descr="Immagine che contiene mappa&#10;&#10;Descrizione generata automaticamente">
            <a:extLst>
              <a:ext uri="{FF2B5EF4-FFF2-40B4-BE49-F238E27FC236}">
                <a16:creationId xmlns:a16="http://schemas.microsoft.com/office/drawing/2014/main" id="{3D3B5B2E-1F8F-8D45-9E92-27E003E44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" y="3340752"/>
            <a:ext cx="3666918" cy="3517248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4D99FB7-4E13-AA4C-BC9B-4EB54AC42225}"/>
              </a:ext>
            </a:extLst>
          </p:cNvPr>
          <p:cNvSpPr txBox="1"/>
          <p:nvPr/>
        </p:nvSpPr>
        <p:spPr>
          <a:xfrm>
            <a:off x="2260435" y="3364941"/>
            <a:ext cx="1288307" cy="230832"/>
          </a:xfrm>
          <a:prstGeom prst="rect">
            <a:avLst/>
          </a:prstGeom>
          <a:solidFill>
            <a:srgbClr val="EFFFF5"/>
          </a:solidFill>
        </p:spPr>
        <p:txBody>
          <a:bodyPr wrap="square" rtlCol="0">
            <a:spAutoFit/>
          </a:bodyPr>
          <a:lstStyle/>
          <a:p>
            <a:r>
              <a:rPr lang="it-IT" sz="900"/>
              <a:t>Espnsione del territorio</a:t>
            </a:r>
          </a:p>
        </p:txBody>
      </p:sp>
    </p:spTree>
    <p:extLst>
      <p:ext uri="{BB962C8B-B14F-4D97-AF65-F5344CB8AC3E}">
        <p14:creationId xmlns:p14="http://schemas.microsoft.com/office/powerpoint/2010/main" val="274231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asellaDiTesto 7">
            <a:extLst>
              <a:ext uri="{FF2B5EF4-FFF2-40B4-BE49-F238E27FC236}">
                <a16:creationId xmlns:a16="http://schemas.microsoft.com/office/drawing/2014/main" id="{5436022C-782B-3C40-816B-FFEA124EC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884"/>
            <a:ext cx="39735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T. Annius T. f., tri vir.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Is hance </a:t>
            </a:r>
            <a:r>
              <a:rPr lang="it-IT" altLang="it-IT" sz="2800" i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aedem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faciundam dedit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dedicavitque, </a:t>
            </a:r>
            <a:r>
              <a:rPr lang="it-IT" altLang="it-IT" sz="2800" i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leges</a:t>
            </a:r>
            <a:r>
              <a:rPr lang="it-IT" altLang="it-IT" sz="2800" i="1">
                <a:latin typeface="+mn-lt"/>
                <a:cs typeface="Arial" panose="020B0604020202020204" pitchFamily="34" charset="0"/>
              </a:rPr>
              <a:t>q(ue)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composivit deditque,</a:t>
            </a:r>
          </a:p>
          <a:p>
            <a:pPr eaLnBrk="1" hangingPunct="1"/>
            <a:r>
              <a:rPr lang="it-IT" altLang="it-IT" sz="2800" i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senatum</a:t>
            </a:r>
            <a:r>
              <a:rPr lang="it-IT" altLang="it-IT" sz="2800" i="1">
                <a:latin typeface="+mn-lt"/>
                <a:cs typeface="Arial" panose="020B0604020202020204" pitchFamily="34" charset="0"/>
              </a:rPr>
              <a:t> ter coptavit.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2E1AB3-DD9A-CE4A-9DFB-03C9DEA92AB7}"/>
              </a:ext>
            </a:extLst>
          </p:cNvPr>
          <p:cNvSpPr txBox="1"/>
          <p:nvPr/>
        </p:nvSpPr>
        <p:spPr>
          <a:xfrm>
            <a:off x="108856" y="5027382"/>
            <a:ext cx="900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«Tito Annio, figlio di Tito, triumviro.</a:t>
            </a:r>
          </a:p>
          <a:p>
            <a:r>
              <a:rPr lang="it-IT" sz="2400"/>
              <a:t>Costui fece costruire questo tempio, lo donò e lo dedicò (alla divinità);</a:t>
            </a:r>
          </a:p>
          <a:p>
            <a:r>
              <a:rPr lang="it-IT" sz="2400"/>
              <a:t>Compose anche le leggi e le diede (alla colonia);</a:t>
            </a:r>
          </a:p>
          <a:p>
            <a:r>
              <a:rPr lang="it-IT" sz="2400"/>
              <a:t>per tre volte cooptò i membri del senato».</a:t>
            </a:r>
          </a:p>
        </p:txBody>
      </p:sp>
      <p:pic>
        <p:nvPicPr>
          <p:cNvPr id="4" name="Immagine 3" descr="Immagine che contiene edificio, esterni, sedendo, vecchio&#10;&#10;Descrizione generata automaticamente">
            <a:extLst>
              <a:ext uri="{FF2B5EF4-FFF2-40B4-BE49-F238E27FC236}">
                <a16:creationId xmlns:a16="http://schemas.microsoft.com/office/drawing/2014/main" id="{6758C3A0-CBD7-8240-8736-7BA500272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31413" cy="4697486"/>
          </a:xfrm>
          <a:prstGeom prst="rect">
            <a:avLst/>
          </a:prstGeom>
        </p:spPr>
      </p:pic>
      <p:sp>
        <p:nvSpPr>
          <p:cNvPr id="9" name="CasellaDiTesto 4">
            <a:extLst>
              <a:ext uri="{FF2B5EF4-FFF2-40B4-BE49-F238E27FC236}">
                <a16:creationId xmlns:a16="http://schemas.microsoft.com/office/drawing/2014/main" id="{689153A3-7BA8-B14B-9AA6-30CC8CE4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565" y="4387068"/>
            <a:ext cx="275409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Calibri" panose="020F0502020204030204" pitchFamily="34" charset="0"/>
              </a:rPr>
              <a:t>AqN 67, 1996, 179; Ubi erat Lupa 14323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06699E-CB63-7840-9AD3-E15B89BA9EA5}"/>
              </a:ext>
            </a:extLst>
          </p:cNvPr>
          <p:cNvSpPr txBox="1"/>
          <p:nvPr/>
        </p:nvSpPr>
        <p:spPr>
          <a:xfrm>
            <a:off x="40587" y="97971"/>
            <a:ext cx="2941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Celebrazione del triumviro</a:t>
            </a:r>
          </a:p>
          <a:p>
            <a:r>
              <a:rPr lang="it-IT" sz="2000"/>
              <a:t>che risistemò la colonia </a:t>
            </a:r>
          </a:p>
        </p:txBody>
      </p:sp>
    </p:spTree>
    <p:extLst>
      <p:ext uri="{BB962C8B-B14F-4D97-AF65-F5344CB8AC3E}">
        <p14:creationId xmlns:p14="http://schemas.microsoft.com/office/powerpoint/2010/main" val="152585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A_0_Foro-pianta">
            <a:extLst>
              <a:ext uri="{FF2B5EF4-FFF2-40B4-BE49-F238E27FC236}">
                <a16:creationId xmlns:a16="http://schemas.microsoft.com/office/drawing/2014/main" id="{89E2D1F8-14FF-4847-9D73-C2D6F417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975" y="217487"/>
            <a:ext cx="4210050" cy="664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ttangolo 4">
            <a:extLst>
              <a:ext uri="{FF2B5EF4-FFF2-40B4-BE49-F238E27FC236}">
                <a16:creationId xmlns:a16="http://schemas.microsoft.com/office/drawing/2014/main" id="{55C8E5C0-B682-2E40-B489-44B73B667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629" y="1217612"/>
            <a:ext cx="729034" cy="714375"/>
          </a:xfrm>
          <a:prstGeom prst="rect">
            <a:avLst/>
          </a:prstGeom>
          <a:noFill/>
          <a:ln w="28575" algn="ctr">
            <a:solidFill>
              <a:schemeClr val="tx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7" name="CasellaDiTesto 5">
            <a:extLst>
              <a:ext uri="{FF2B5EF4-FFF2-40B4-BE49-F238E27FC236}">
                <a16:creationId xmlns:a16="http://schemas.microsoft.com/office/drawing/2014/main" id="{25FEDCEB-8188-E44E-AA55-AFF4DD2BD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3217862"/>
            <a:ext cx="1057275" cy="466725"/>
          </a:xfrm>
          <a:prstGeom prst="rect">
            <a:avLst/>
          </a:prstGeom>
          <a:noFill/>
          <a:ln w="9525">
            <a:solidFill>
              <a:srgbClr val="ED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>
                <a:solidFill>
                  <a:srgbClr val="ED111C"/>
                </a:solidFill>
              </a:rPr>
              <a:t>Aedes</a:t>
            </a:r>
          </a:p>
        </p:txBody>
      </p:sp>
      <p:sp>
        <p:nvSpPr>
          <p:cNvPr id="28" name="Rettangolo 6">
            <a:extLst>
              <a:ext uri="{FF2B5EF4-FFF2-40B4-BE49-F238E27FC236}">
                <a16:creationId xmlns:a16="http://schemas.microsoft.com/office/drawing/2014/main" id="{6555D003-9555-164C-91FA-67B95AA78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289300"/>
            <a:ext cx="285750" cy="285750"/>
          </a:xfrm>
          <a:prstGeom prst="rect">
            <a:avLst/>
          </a:prstGeom>
          <a:noFill/>
          <a:ln w="9525" algn="ctr">
            <a:solidFill>
              <a:srgbClr val="ED11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62CA087F-3DD4-7C46-97A0-8F13B5DC2659}"/>
              </a:ext>
            </a:extLst>
          </p:cNvPr>
          <p:cNvCxnSpPr/>
          <p:nvPr/>
        </p:nvCxnSpPr>
        <p:spPr>
          <a:xfrm>
            <a:off x="2895600" y="65024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1F47FA-5FB3-764E-A59E-44FC86363F92}"/>
              </a:ext>
            </a:extLst>
          </p:cNvPr>
          <p:cNvSpPr txBox="1"/>
          <p:nvPr/>
        </p:nvSpPr>
        <p:spPr>
          <a:xfrm>
            <a:off x="1079500" y="1384300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chemeClr val="tx2"/>
                </a:solidFill>
              </a:rPr>
              <a:t>Comitium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B515FC-701D-1747-8F11-5576105D2A4E}"/>
              </a:ext>
            </a:extLst>
          </p:cNvPr>
          <p:cNvSpPr txBox="1"/>
          <p:nvPr/>
        </p:nvSpPr>
        <p:spPr>
          <a:xfrm>
            <a:off x="1143000" y="711200"/>
            <a:ext cx="142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chemeClr val="accent6">
                    <a:lumMod val="75000"/>
                  </a:schemeClr>
                </a:solidFill>
              </a:rPr>
              <a:t>Macellum</a:t>
            </a:r>
          </a:p>
        </p:txBody>
      </p:sp>
      <p:sp>
        <p:nvSpPr>
          <p:cNvPr id="12" name="Rettangolo 4">
            <a:extLst>
              <a:ext uri="{FF2B5EF4-FFF2-40B4-BE49-F238E27FC236}">
                <a16:creationId xmlns:a16="http://schemas.microsoft.com/office/drawing/2014/main" id="{6A786F91-E26A-6C4D-BF56-F497A53EB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481012"/>
            <a:ext cx="800100" cy="714375"/>
          </a:xfrm>
          <a:prstGeom prst="rect">
            <a:avLst/>
          </a:prstGeom>
          <a:noFill/>
          <a:ln w="2857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F2F48C-AC4D-2A41-B182-DD06C94A9CE6}"/>
              </a:ext>
            </a:extLst>
          </p:cNvPr>
          <p:cNvSpPr txBox="1"/>
          <p:nvPr/>
        </p:nvSpPr>
        <p:spPr>
          <a:xfrm>
            <a:off x="6770926" y="217487"/>
            <a:ext cx="21706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Nasce una città:</a:t>
            </a:r>
          </a:p>
          <a:p>
            <a:r>
              <a:rPr lang="it-IT" sz="2000"/>
              <a:t>Il mercato</a:t>
            </a:r>
          </a:p>
          <a:p>
            <a:r>
              <a:rPr lang="it-IT" sz="2000"/>
              <a:t>Il comizio</a:t>
            </a:r>
          </a:p>
          <a:p>
            <a:r>
              <a:rPr lang="it-IT" sz="2000"/>
              <a:t>Il tempio</a:t>
            </a:r>
          </a:p>
        </p:txBody>
      </p:sp>
    </p:spTree>
    <p:extLst>
      <p:ext uri="{BB962C8B-B14F-4D97-AF65-F5344CB8AC3E}">
        <p14:creationId xmlns:p14="http://schemas.microsoft.com/office/powerpoint/2010/main" val="384468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96B9BEC-7BD5-7146-98B5-C254E1996D7D}"/>
              </a:ext>
            </a:extLst>
          </p:cNvPr>
          <p:cNvSpPr txBox="1"/>
          <p:nvPr/>
        </p:nvSpPr>
        <p:spPr>
          <a:xfrm>
            <a:off x="135464" y="33857"/>
            <a:ext cx="2366610" cy="33239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F2BE2"/>
                </a:solidFill>
              </a:rPr>
              <a:t>Via Flaminia</a:t>
            </a:r>
          </a:p>
          <a:p>
            <a:r>
              <a:rPr lang="it-IT" sz="1600"/>
              <a:t>220 a.C.</a:t>
            </a:r>
          </a:p>
          <a:p>
            <a:endParaRPr lang="it-IT" sz="1600"/>
          </a:p>
          <a:p>
            <a:r>
              <a:rPr lang="it-IT" sz="2400">
                <a:solidFill>
                  <a:srgbClr val="FF0000"/>
                </a:solidFill>
              </a:rPr>
              <a:t>Via Emilia</a:t>
            </a:r>
          </a:p>
          <a:p>
            <a:r>
              <a:rPr lang="it-IT" sz="1600"/>
              <a:t>189-187 a.C.</a:t>
            </a:r>
          </a:p>
          <a:p>
            <a:endParaRPr lang="it-IT"/>
          </a:p>
          <a:p>
            <a:r>
              <a:rPr lang="it-IT" sz="2400">
                <a:solidFill>
                  <a:srgbClr val="00B0F0"/>
                </a:solidFill>
              </a:rPr>
              <a:t>Via Postumia</a:t>
            </a:r>
          </a:p>
          <a:p>
            <a:r>
              <a:rPr lang="it-IT" sz="1600"/>
              <a:t>148 aC.</a:t>
            </a:r>
          </a:p>
          <a:p>
            <a:endParaRPr lang="it-IT" sz="1600"/>
          </a:p>
          <a:p>
            <a:r>
              <a:rPr lang="it-IT" sz="2400">
                <a:solidFill>
                  <a:srgbClr val="FFFF00"/>
                </a:solidFill>
              </a:rPr>
              <a:t>Via Annia-Popillia</a:t>
            </a:r>
          </a:p>
          <a:p>
            <a:r>
              <a:rPr lang="it-IT" sz="1600"/>
              <a:t>153 o 131 a.C.</a:t>
            </a: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2D50309B-41FA-9D47-A5C3-EB33CB4F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00" y="-1"/>
            <a:ext cx="6535800" cy="6824144"/>
          </a:xfrm>
          <a:prstGeom prst="rect">
            <a:avLst/>
          </a:prstGeom>
        </p:spPr>
      </p:pic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C80985DA-4615-BA4B-9124-C4A5B26BBF63}"/>
              </a:ext>
            </a:extLst>
          </p:cNvPr>
          <p:cNvSpPr/>
          <p:nvPr/>
        </p:nvSpPr>
        <p:spPr>
          <a:xfrm>
            <a:off x="6434666" y="451153"/>
            <a:ext cx="1636889" cy="2743200"/>
          </a:xfrm>
          <a:custGeom>
            <a:avLst/>
            <a:gdLst>
              <a:gd name="connsiteX0" fmla="*/ 1636889 w 1636889"/>
              <a:gd name="connsiteY0" fmla="*/ 0 h 2743200"/>
              <a:gd name="connsiteX1" fmla="*/ 1558408 w 1636889"/>
              <a:gd name="connsiteY1" fmla="*/ 22577 h 2743200"/>
              <a:gd name="connsiteX2" fmla="*/ 1513561 w 1636889"/>
              <a:gd name="connsiteY2" fmla="*/ 33866 h 2743200"/>
              <a:gd name="connsiteX3" fmla="*/ 1479927 w 1636889"/>
              <a:gd name="connsiteY3" fmla="*/ 45155 h 2743200"/>
              <a:gd name="connsiteX4" fmla="*/ 1322965 w 1636889"/>
              <a:gd name="connsiteY4" fmla="*/ 67733 h 2743200"/>
              <a:gd name="connsiteX5" fmla="*/ 1244484 w 1636889"/>
              <a:gd name="connsiteY5" fmla="*/ 79022 h 2743200"/>
              <a:gd name="connsiteX6" fmla="*/ 1177215 w 1636889"/>
              <a:gd name="connsiteY6" fmla="*/ 90311 h 2743200"/>
              <a:gd name="connsiteX7" fmla="*/ 941771 w 1636889"/>
              <a:gd name="connsiteY7" fmla="*/ 101600 h 2743200"/>
              <a:gd name="connsiteX8" fmla="*/ 796022 w 1636889"/>
              <a:gd name="connsiteY8" fmla="*/ 124177 h 2743200"/>
              <a:gd name="connsiteX9" fmla="*/ 728752 w 1636889"/>
              <a:gd name="connsiteY9" fmla="*/ 146755 h 2743200"/>
              <a:gd name="connsiteX10" fmla="*/ 695118 w 1636889"/>
              <a:gd name="connsiteY10" fmla="*/ 158044 h 2743200"/>
              <a:gd name="connsiteX11" fmla="*/ 639059 w 1636889"/>
              <a:gd name="connsiteY11" fmla="*/ 214488 h 2743200"/>
              <a:gd name="connsiteX12" fmla="*/ 616636 w 1636889"/>
              <a:gd name="connsiteY12" fmla="*/ 248355 h 2743200"/>
              <a:gd name="connsiteX13" fmla="*/ 549367 w 1636889"/>
              <a:gd name="connsiteY13" fmla="*/ 293511 h 2743200"/>
              <a:gd name="connsiteX14" fmla="*/ 515732 w 1636889"/>
              <a:gd name="connsiteY14" fmla="*/ 316088 h 2743200"/>
              <a:gd name="connsiteX15" fmla="*/ 482098 w 1636889"/>
              <a:gd name="connsiteY15" fmla="*/ 338666 h 2743200"/>
              <a:gd name="connsiteX16" fmla="*/ 459674 w 1636889"/>
              <a:gd name="connsiteY16" fmla="*/ 372533 h 2743200"/>
              <a:gd name="connsiteX17" fmla="*/ 392405 w 1636889"/>
              <a:gd name="connsiteY17" fmla="*/ 417688 h 2743200"/>
              <a:gd name="connsiteX18" fmla="*/ 325135 w 1636889"/>
              <a:gd name="connsiteY18" fmla="*/ 451555 h 2743200"/>
              <a:gd name="connsiteX19" fmla="*/ 257866 w 1636889"/>
              <a:gd name="connsiteY19" fmla="*/ 496711 h 2743200"/>
              <a:gd name="connsiteX20" fmla="*/ 201808 w 1636889"/>
              <a:gd name="connsiteY20" fmla="*/ 541866 h 2743200"/>
              <a:gd name="connsiteX21" fmla="*/ 168174 w 1636889"/>
              <a:gd name="connsiteY21" fmla="*/ 564444 h 2743200"/>
              <a:gd name="connsiteX22" fmla="*/ 100904 w 1636889"/>
              <a:gd name="connsiteY22" fmla="*/ 620888 h 2743200"/>
              <a:gd name="connsiteX23" fmla="*/ 33635 w 1636889"/>
              <a:gd name="connsiteY23" fmla="*/ 643466 h 2743200"/>
              <a:gd name="connsiteX24" fmla="*/ 0 w 1636889"/>
              <a:gd name="connsiteY24" fmla="*/ 654755 h 2743200"/>
              <a:gd name="connsiteX25" fmla="*/ 11211 w 1636889"/>
              <a:gd name="connsiteY25" fmla="*/ 699911 h 2743200"/>
              <a:gd name="connsiteX26" fmla="*/ 33635 w 1636889"/>
              <a:gd name="connsiteY26" fmla="*/ 767644 h 2743200"/>
              <a:gd name="connsiteX27" fmla="*/ 67270 w 1636889"/>
              <a:gd name="connsiteY27" fmla="*/ 959555 h 2743200"/>
              <a:gd name="connsiteX28" fmla="*/ 78481 w 1636889"/>
              <a:gd name="connsiteY28" fmla="*/ 993422 h 2743200"/>
              <a:gd name="connsiteX29" fmla="*/ 100904 w 1636889"/>
              <a:gd name="connsiteY29" fmla="*/ 1117600 h 2743200"/>
              <a:gd name="connsiteX30" fmla="*/ 123327 w 1636889"/>
              <a:gd name="connsiteY30" fmla="*/ 1185333 h 2743200"/>
              <a:gd name="connsiteX31" fmla="*/ 134539 w 1636889"/>
              <a:gd name="connsiteY31" fmla="*/ 1219200 h 2743200"/>
              <a:gd name="connsiteX32" fmla="*/ 145750 w 1636889"/>
              <a:gd name="connsiteY32" fmla="*/ 1264355 h 2743200"/>
              <a:gd name="connsiteX33" fmla="*/ 179385 w 1636889"/>
              <a:gd name="connsiteY33" fmla="*/ 1309511 h 2743200"/>
              <a:gd name="connsiteX34" fmla="*/ 190597 w 1636889"/>
              <a:gd name="connsiteY34" fmla="*/ 1343377 h 2743200"/>
              <a:gd name="connsiteX35" fmla="*/ 213019 w 1636889"/>
              <a:gd name="connsiteY35" fmla="*/ 1535288 h 2743200"/>
              <a:gd name="connsiteX36" fmla="*/ 213019 w 1636889"/>
              <a:gd name="connsiteY36" fmla="*/ 1896533 h 2743200"/>
              <a:gd name="connsiteX37" fmla="*/ 246654 w 1636889"/>
              <a:gd name="connsiteY37" fmla="*/ 2077155 h 2743200"/>
              <a:gd name="connsiteX38" fmla="*/ 257866 w 1636889"/>
              <a:gd name="connsiteY38" fmla="*/ 2111022 h 2743200"/>
              <a:gd name="connsiteX39" fmla="*/ 280289 w 1636889"/>
              <a:gd name="connsiteY39" fmla="*/ 2144888 h 2743200"/>
              <a:gd name="connsiteX40" fmla="*/ 336347 w 1636889"/>
              <a:gd name="connsiteY40" fmla="*/ 2246488 h 2743200"/>
              <a:gd name="connsiteX41" fmla="*/ 381194 w 1636889"/>
              <a:gd name="connsiteY41" fmla="*/ 2314222 h 2743200"/>
              <a:gd name="connsiteX42" fmla="*/ 403616 w 1636889"/>
              <a:gd name="connsiteY42" fmla="*/ 2348088 h 2743200"/>
              <a:gd name="connsiteX43" fmla="*/ 437251 w 1636889"/>
              <a:gd name="connsiteY43" fmla="*/ 2370666 h 2743200"/>
              <a:gd name="connsiteX44" fmla="*/ 459674 w 1636889"/>
              <a:gd name="connsiteY44" fmla="*/ 2404533 h 2743200"/>
              <a:gd name="connsiteX45" fmla="*/ 493309 w 1636889"/>
              <a:gd name="connsiteY45" fmla="*/ 2427111 h 2743200"/>
              <a:gd name="connsiteX46" fmla="*/ 549367 w 1636889"/>
              <a:gd name="connsiteY46" fmla="*/ 2528711 h 2743200"/>
              <a:gd name="connsiteX47" fmla="*/ 571790 w 1636889"/>
              <a:gd name="connsiteY47" fmla="*/ 2562577 h 2743200"/>
              <a:gd name="connsiteX48" fmla="*/ 583002 w 1636889"/>
              <a:gd name="connsiteY48" fmla="*/ 2596444 h 2743200"/>
              <a:gd name="connsiteX49" fmla="*/ 695118 w 1636889"/>
              <a:gd name="connsiteY49" fmla="*/ 2709333 h 2743200"/>
              <a:gd name="connsiteX50" fmla="*/ 728752 w 1636889"/>
              <a:gd name="connsiteY50" fmla="*/ 2720622 h 2743200"/>
              <a:gd name="connsiteX51" fmla="*/ 762387 w 1636889"/>
              <a:gd name="connsiteY51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636889" h="2743200" extrusionOk="0">
                <a:moveTo>
                  <a:pt x="1636889" y="0"/>
                </a:moveTo>
                <a:cubicBezTo>
                  <a:pt x="1602942" y="5742"/>
                  <a:pt x="1577365" y="19717"/>
                  <a:pt x="1558408" y="22577"/>
                </a:cubicBezTo>
                <a:cubicBezTo>
                  <a:pt x="1545385" y="27047"/>
                  <a:pt x="1527211" y="29641"/>
                  <a:pt x="1513561" y="33866"/>
                </a:cubicBezTo>
                <a:cubicBezTo>
                  <a:pt x="1500910" y="38393"/>
                  <a:pt x="1491225" y="43891"/>
                  <a:pt x="1479927" y="45155"/>
                </a:cubicBezTo>
                <a:cubicBezTo>
                  <a:pt x="1434788" y="54615"/>
                  <a:pt x="1371990" y="65190"/>
                  <a:pt x="1322965" y="67733"/>
                </a:cubicBezTo>
                <a:cubicBezTo>
                  <a:pt x="1298338" y="73977"/>
                  <a:pt x="1267430" y="81570"/>
                  <a:pt x="1244484" y="79022"/>
                </a:cubicBezTo>
                <a:cubicBezTo>
                  <a:pt x="1220104" y="82209"/>
                  <a:pt x="1197005" y="91332"/>
                  <a:pt x="1177215" y="90311"/>
                </a:cubicBezTo>
                <a:cubicBezTo>
                  <a:pt x="1097632" y="84457"/>
                  <a:pt x="1019472" y="98921"/>
                  <a:pt x="941771" y="101600"/>
                </a:cubicBezTo>
                <a:cubicBezTo>
                  <a:pt x="902156" y="108203"/>
                  <a:pt x="847588" y="114189"/>
                  <a:pt x="796022" y="124177"/>
                </a:cubicBezTo>
                <a:cubicBezTo>
                  <a:pt x="769131" y="129778"/>
                  <a:pt x="753842" y="141410"/>
                  <a:pt x="728752" y="146755"/>
                </a:cubicBezTo>
                <a:cubicBezTo>
                  <a:pt x="721914" y="147580"/>
                  <a:pt x="711323" y="153890"/>
                  <a:pt x="695118" y="158044"/>
                </a:cubicBezTo>
                <a:cubicBezTo>
                  <a:pt x="636445" y="250086"/>
                  <a:pt x="726361" y="154611"/>
                  <a:pt x="639059" y="214488"/>
                </a:cubicBezTo>
                <a:cubicBezTo>
                  <a:pt x="630329" y="223383"/>
                  <a:pt x="627270" y="237102"/>
                  <a:pt x="616636" y="248355"/>
                </a:cubicBezTo>
                <a:cubicBezTo>
                  <a:pt x="591634" y="266999"/>
                  <a:pt x="568287" y="276042"/>
                  <a:pt x="549367" y="293511"/>
                </a:cubicBezTo>
                <a:cubicBezTo>
                  <a:pt x="533561" y="305003"/>
                  <a:pt x="522030" y="310525"/>
                  <a:pt x="515732" y="316088"/>
                </a:cubicBezTo>
                <a:cubicBezTo>
                  <a:pt x="502263" y="328528"/>
                  <a:pt x="498221" y="328307"/>
                  <a:pt x="482098" y="338666"/>
                </a:cubicBezTo>
                <a:cubicBezTo>
                  <a:pt x="473651" y="351692"/>
                  <a:pt x="471823" y="365091"/>
                  <a:pt x="459674" y="372533"/>
                </a:cubicBezTo>
                <a:cubicBezTo>
                  <a:pt x="439361" y="391158"/>
                  <a:pt x="417737" y="400911"/>
                  <a:pt x="392405" y="417688"/>
                </a:cubicBezTo>
                <a:cubicBezTo>
                  <a:pt x="346454" y="450808"/>
                  <a:pt x="368309" y="436148"/>
                  <a:pt x="325135" y="451555"/>
                </a:cubicBezTo>
                <a:cubicBezTo>
                  <a:pt x="303997" y="469151"/>
                  <a:pt x="270820" y="475185"/>
                  <a:pt x="257866" y="496711"/>
                </a:cubicBezTo>
                <a:cubicBezTo>
                  <a:pt x="229700" y="535828"/>
                  <a:pt x="246372" y="526182"/>
                  <a:pt x="201808" y="541866"/>
                </a:cubicBezTo>
                <a:cubicBezTo>
                  <a:pt x="191264" y="549967"/>
                  <a:pt x="177930" y="557553"/>
                  <a:pt x="168174" y="564444"/>
                </a:cubicBezTo>
                <a:cubicBezTo>
                  <a:pt x="137662" y="590437"/>
                  <a:pt x="136448" y="604541"/>
                  <a:pt x="100904" y="620888"/>
                </a:cubicBezTo>
                <a:cubicBezTo>
                  <a:pt x="80537" y="630940"/>
                  <a:pt x="56026" y="635273"/>
                  <a:pt x="33635" y="643466"/>
                </a:cubicBezTo>
                <a:cubicBezTo>
                  <a:pt x="24120" y="643506"/>
                  <a:pt x="14237" y="649283"/>
                  <a:pt x="0" y="654755"/>
                </a:cubicBezTo>
                <a:cubicBezTo>
                  <a:pt x="3525" y="670469"/>
                  <a:pt x="6718" y="684842"/>
                  <a:pt x="11211" y="699911"/>
                </a:cubicBezTo>
                <a:cubicBezTo>
                  <a:pt x="18532" y="722308"/>
                  <a:pt x="30949" y="742084"/>
                  <a:pt x="33635" y="767644"/>
                </a:cubicBezTo>
                <a:cubicBezTo>
                  <a:pt x="29094" y="774647"/>
                  <a:pt x="58983" y="917272"/>
                  <a:pt x="67270" y="959555"/>
                </a:cubicBezTo>
                <a:cubicBezTo>
                  <a:pt x="69934" y="971212"/>
                  <a:pt x="76419" y="983164"/>
                  <a:pt x="78481" y="993422"/>
                </a:cubicBezTo>
                <a:cubicBezTo>
                  <a:pt x="93231" y="1038968"/>
                  <a:pt x="88264" y="1073938"/>
                  <a:pt x="100904" y="1117600"/>
                </a:cubicBezTo>
                <a:cubicBezTo>
                  <a:pt x="111659" y="1141861"/>
                  <a:pt x="114551" y="1158509"/>
                  <a:pt x="123327" y="1185333"/>
                </a:cubicBezTo>
                <a:cubicBezTo>
                  <a:pt x="127340" y="1196631"/>
                  <a:pt x="131856" y="1207847"/>
                  <a:pt x="134539" y="1219200"/>
                </a:cubicBezTo>
                <a:cubicBezTo>
                  <a:pt x="139439" y="1235365"/>
                  <a:pt x="139099" y="1251065"/>
                  <a:pt x="145750" y="1264355"/>
                </a:cubicBezTo>
                <a:cubicBezTo>
                  <a:pt x="154431" y="1281505"/>
                  <a:pt x="166069" y="1291644"/>
                  <a:pt x="179385" y="1309511"/>
                </a:cubicBezTo>
                <a:cubicBezTo>
                  <a:pt x="181935" y="1321979"/>
                  <a:pt x="188767" y="1331926"/>
                  <a:pt x="190597" y="1343377"/>
                </a:cubicBezTo>
                <a:cubicBezTo>
                  <a:pt x="207448" y="1402885"/>
                  <a:pt x="204326" y="1466563"/>
                  <a:pt x="213019" y="1535288"/>
                </a:cubicBezTo>
                <a:cubicBezTo>
                  <a:pt x="177117" y="1689983"/>
                  <a:pt x="197028" y="1597803"/>
                  <a:pt x="213019" y="1896533"/>
                </a:cubicBezTo>
                <a:cubicBezTo>
                  <a:pt x="217335" y="2008565"/>
                  <a:pt x="219478" y="1985041"/>
                  <a:pt x="246654" y="2077155"/>
                </a:cubicBezTo>
                <a:cubicBezTo>
                  <a:pt x="250981" y="2089168"/>
                  <a:pt x="251486" y="2101151"/>
                  <a:pt x="257866" y="2111022"/>
                </a:cubicBezTo>
                <a:cubicBezTo>
                  <a:pt x="269970" y="2125570"/>
                  <a:pt x="275289" y="2134413"/>
                  <a:pt x="280289" y="2144888"/>
                </a:cubicBezTo>
                <a:cubicBezTo>
                  <a:pt x="300489" y="2199789"/>
                  <a:pt x="285314" y="2167762"/>
                  <a:pt x="336347" y="2246488"/>
                </a:cubicBezTo>
                <a:cubicBezTo>
                  <a:pt x="352049" y="2281426"/>
                  <a:pt x="358965" y="2289433"/>
                  <a:pt x="381194" y="2314222"/>
                </a:cubicBezTo>
                <a:cubicBezTo>
                  <a:pt x="388958" y="2325282"/>
                  <a:pt x="393028" y="2340514"/>
                  <a:pt x="403616" y="2348088"/>
                </a:cubicBezTo>
                <a:cubicBezTo>
                  <a:pt x="416552" y="2358153"/>
                  <a:pt x="434311" y="2366514"/>
                  <a:pt x="437251" y="2370666"/>
                </a:cubicBezTo>
                <a:cubicBezTo>
                  <a:pt x="444445" y="2383347"/>
                  <a:pt x="448660" y="2393347"/>
                  <a:pt x="459674" y="2404533"/>
                </a:cubicBezTo>
                <a:cubicBezTo>
                  <a:pt x="469459" y="2414333"/>
                  <a:pt x="483475" y="2417169"/>
                  <a:pt x="493309" y="2427111"/>
                </a:cubicBezTo>
                <a:cubicBezTo>
                  <a:pt x="568270" y="2524669"/>
                  <a:pt x="515891" y="2455985"/>
                  <a:pt x="549367" y="2528711"/>
                </a:cubicBezTo>
                <a:cubicBezTo>
                  <a:pt x="553471" y="2541559"/>
                  <a:pt x="564227" y="2552628"/>
                  <a:pt x="571790" y="2562577"/>
                </a:cubicBezTo>
                <a:cubicBezTo>
                  <a:pt x="574294" y="2572785"/>
                  <a:pt x="579155" y="2586214"/>
                  <a:pt x="583002" y="2596444"/>
                </a:cubicBezTo>
                <a:cubicBezTo>
                  <a:pt x="608253" y="2645522"/>
                  <a:pt x="634037" y="2691928"/>
                  <a:pt x="695118" y="2709333"/>
                </a:cubicBezTo>
                <a:cubicBezTo>
                  <a:pt x="705565" y="2712206"/>
                  <a:pt x="718236" y="2714607"/>
                  <a:pt x="728752" y="2720622"/>
                </a:cubicBezTo>
                <a:cubicBezTo>
                  <a:pt x="740803" y="2726690"/>
                  <a:pt x="762387" y="2743201"/>
                  <a:pt x="762387" y="2743200"/>
                </a:cubicBezTo>
              </a:path>
            </a:pathLst>
          </a:custGeom>
          <a:noFill/>
          <a:ln w="31750">
            <a:solidFill>
              <a:srgbClr val="FFFF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648178 w 1648178"/>
                      <a:gd name="connsiteY0" fmla="*/ 0 h 2743200"/>
                      <a:gd name="connsiteX1" fmla="*/ 1569156 w 1648178"/>
                      <a:gd name="connsiteY1" fmla="*/ 22577 h 2743200"/>
                      <a:gd name="connsiteX2" fmla="*/ 1524000 w 1648178"/>
                      <a:gd name="connsiteY2" fmla="*/ 33866 h 2743200"/>
                      <a:gd name="connsiteX3" fmla="*/ 1490134 w 1648178"/>
                      <a:gd name="connsiteY3" fmla="*/ 45155 h 2743200"/>
                      <a:gd name="connsiteX4" fmla="*/ 1332089 w 1648178"/>
                      <a:gd name="connsiteY4" fmla="*/ 67733 h 2743200"/>
                      <a:gd name="connsiteX5" fmla="*/ 1253067 w 1648178"/>
                      <a:gd name="connsiteY5" fmla="*/ 79022 h 2743200"/>
                      <a:gd name="connsiteX6" fmla="*/ 1185334 w 1648178"/>
                      <a:gd name="connsiteY6" fmla="*/ 90311 h 2743200"/>
                      <a:gd name="connsiteX7" fmla="*/ 948267 w 1648178"/>
                      <a:gd name="connsiteY7" fmla="*/ 101600 h 2743200"/>
                      <a:gd name="connsiteX8" fmla="*/ 801512 w 1648178"/>
                      <a:gd name="connsiteY8" fmla="*/ 124177 h 2743200"/>
                      <a:gd name="connsiteX9" fmla="*/ 733778 w 1648178"/>
                      <a:gd name="connsiteY9" fmla="*/ 146755 h 2743200"/>
                      <a:gd name="connsiteX10" fmla="*/ 699912 w 1648178"/>
                      <a:gd name="connsiteY10" fmla="*/ 158044 h 2743200"/>
                      <a:gd name="connsiteX11" fmla="*/ 643467 w 1648178"/>
                      <a:gd name="connsiteY11" fmla="*/ 214488 h 2743200"/>
                      <a:gd name="connsiteX12" fmla="*/ 620889 w 1648178"/>
                      <a:gd name="connsiteY12" fmla="*/ 248355 h 2743200"/>
                      <a:gd name="connsiteX13" fmla="*/ 553156 w 1648178"/>
                      <a:gd name="connsiteY13" fmla="*/ 293511 h 2743200"/>
                      <a:gd name="connsiteX14" fmla="*/ 519289 w 1648178"/>
                      <a:gd name="connsiteY14" fmla="*/ 316088 h 2743200"/>
                      <a:gd name="connsiteX15" fmla="*/ 485423 w 1648178"/>
                      <a:gd name="connsiteY15" fmla="*/ 338666 h 2743200"/>
                      <a:gd name="connsiteX16" fmla="*/ 462845 w 1648178"/>
                      <a:gd name="connsiteY16" fmla="*/ 372533 h 2743200"/>
                      <a:gd name="connsiteX17" fmla="*/ 395112 w 1648178"/>
                      <a:gd name="connsiteY17" fmla="*/ 417688 h 2743200"/>
                      <a:gd name="connsiteX18" fmla="*/ 327378 w 1648178"/>
                      <a:gd name="connsiteY18" fmla="*/ 451555 h 2743200"/>
                      <a:gd name="connsiteX19" fmla="*/ 259645 w 1648178"/>
                      <a:gd name="connsiteY19" fmla="*/ 496711 h 2743200"/>
                      <a:gd name="connsiteX20" fmla="*/ 203200 w 1648178"/>
                      <a:gd name="connsiteY20" fmla="*/ 541866 h 2743200"/>
                      <a:gd name="connsiteX21" fmla="*/ 169334 w 1648178"/>
                      <a:gd name="connsiteY21" fmla="*/ 564444 h 2743200"/>
                      <a:gd name="connsiteX22" fmla="*/ 101600 w 1648178"/>
                      <a:gd name="connsiteY22" fmla="*/ 620888 h 2743200"/>
                      <a:gd name="connsiteX23" fmla="*/ 33867 w 1648178"/>
                      <a:gd name="connsiteY23" fmla="*/ 643466 h 2743200"/>
                      <a:gd name="connsiteX24" fmla="*/ 0 w 1648178"/>
                      <a:gd name="connsiteY24" fmla="*/ 654755 h 2743200"/>
                      <a:gd name="connsiteX25" fmla="*/ 11289 w 1648178"/>
                      <a:gd name="connsiteY25" fmla="*/ 699911 h 2743200"/>
                      <a:gd name="connsiteX26" fmla="*/ 33867 w 1648178"/>
                      <a:gd name="connsiteY26" fmla="*/ 767644 h 2743200"/>
                      <a:gd name="connsiteX27" fmla="*/ 67734 w 1648178"/>
                      <a:gd name="connsiteY27" fmla="*/ 959555 h 2743200"/>
                      <a:gd name="connsiteX28" fmla="*/ 79023 w 1648178"/>
                      <a:gd name="connsiteY28" fmla="*/ 993422 h 2743200"/>
                      <a:gd name="connsiteX29" fmla="*/ 101600 w 1648178"/>
                      <a:gd name="connsiteY29" fmla="*/ 1117600 h 2743200"/>
                      <a:gd name="connsiteX30" fmla="*/ 124178 w 1648178"/>
                      <a:gd name="connsiteY30" fmla="*/ 1185333 h 2743200"/>
                      <a:gd name="connsiteX31" fmla="*/ 135467 w 1648178"/>
                      <a:gd name="connsiteY31" fmla="*/ 1219200 h 2743200"/>
                      <a:gd name="connsiteX32" fmla="*/ 146756 w 1648178"/>
                      <a:gd name="connsiteY32" fmla="*/ 1264355 h 2743200"/>
                      <a:gd name="connsiteX33" fmla="*/ 180623 w 1648178"/>
                      <a:gd name="connsiteY33" fmla="*/ 1309511 h 2743200"/>
                      <a:gd name="connsiteX34" fmla="*/ 191912 w 1648178"/>
                      <a:gd name="connsiteY34" fmla="*/ 1343377 h 2743200"/>
                      <a:gd name="connsiteX35" fmla="*/ 214489 w 1648178"/>
                      <a:gd name="connsiteY35" fmla="*/ 1535288 h 2743200"/>
                      <a:gd name="connsiteX36" fmla="*/ 214489 w 1648178"/>
                      <a:gd name="connsiteY36" fmla="*/ 1896533 h 2743200"/>
                      <a:gd name="connsiteX37" fmla="*/ 248356 w 1648178"/>
                      <a:gd name="connsiteY37" fmla="*/ 2077155 h 2743200"/>
                      <a:gd name="connsiteX38" fmla="*/ 259645 w 1648178"/>
                      <a:gd name="connsiteY38" fmla="*/ 2111022 h 2743200"/>
                      <a:gd name="connsiteX39" fmla="*/ 282223 w 1648178"/>
                      <a:gd name="connsiteY39" fmla="*/ 2144888 h 2743200"/>
                      <a:gd name="connsiteX40" fmla="*/ 338667 w 1648178"/>
                      <a:gd name="connsiteY40" fmla="*/ 2246488 h 2743200"/>
                      <a:gd name="connsiteX41" fmla="*/ 383823 w 1648178"/>
                      <a:gd name="connsiteY41" fmla="*/ 2314222 h 2743200"/>
                      <a:gd name="connsiteX42" fmla="*/ 406400 w 1648178"/>
                      <a:gd name="connsiteY42" fmla="*/ 2348088 h 2743200"/>
                      <a:gd name="connsiteX43" fmla="*/ 440267 w 1648178"/>
                      <a:gd name="connsiteY43" fmla="*/ 2370666 h 2743200"/>
                      <a:gd name="connsiteX44" fmla="*/ 462845 w 1648178"/>
                      <a:gd name="connsiteY44" fmla="*/ 2404533 h 2743200"/>
                      <a:gd name="connsiteX45" fmla="*/ 496712 w 1648178"/>
                      <a:gd name="connsiteY45" fmla="*/ 2427111 h 2743200"/>
                      <a:gd name="connsiteX46" fmla="*/ 553156 w 1648178"/>
                      <a:gd name="connsiteY46" fmla="*/ 2528711 h 2743200"/>
                      <a:gd name="connsiteX47" fmla="*/ 575734 w 1648178"/>
                      <a:gd name="connsiteY47" fmla="*/ 2562577 h 2743200"/>
                      <a:gd name="connsiteX48" fmla="*/ 587023 w 1648178"/>
                      <a:gd name="connsiteY48" fmla="*/ 2596444 h 2743200"/>
                      <a:gd name="connsiteX49" fmla="*/ 699912 w 1648178"/>
                      <a:gd name="connsiteY49" fmla="*/ 2709333 h 2743200"/>
                      <a:gd name="connsiteX50" fmla="*/ 733778 w 1648178"/>
                      <a:gd name="connsiteY50" fmla="*/ 2720622 h 2743200"/>
                      <a:gd name="connsiteX51" fmla="*/ 767645 w 1648178"/>
                      <a:gd name="connsiteY51" fmla="*/ 2743200 h 27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648178" h="2743200">
                        <a:moveTo>
                          <a:pt x="1648178" y="0"/>
                        </a:moveTo>
                        <a:lnTo>
                          <a:pt x="1569156" y="22577"/>
                        </a:lnTo>
                        <a:cubicBezTo>
                          <a:pt x="1554187" y="26659"/>
                          <a:pt x="1538918" y="29604"/>
                          <a:pt x="1524000" y="33866"/>
                        </a:cubicBezTo>
                        <a:cubicBezTo>
                          <a:pt x="1512559" y="37135"/>
                          <a:pt x="1501750" y="42574"/>
                          <a:pt x="1490134" y="45155"/>
                        </a:cubicBezTo>
                        <a:cubicBezTo>
                          <a:pt x="1445519" y="55069"/>
                          <a:pt x="1374807" y="62037"/>
                          <a:pt x="1332089" y="67733"/>
                        </a:cubicBezTo>
                        <a:lnTo>
                          <a:pt x="1253067" y="79022"/>
                        </a:lnTo>
                        <a:cubicBezTo>
                          <a:pt x="1230444" y="82502"/>
                          <a:pt x="1208161" y="88620"/>
                          <a:pt x="1185334" y="90311"/>
                        </a:cubicBezTo>
                        <a:cubicBezTo>
                          <a:pt x="1106438" y="96155"/>
                          <a:pt x="1027289" y="97837"/>
                          <a:pt x="948267" y="101600"/>
                        </a:cubicBezTo>
                        <a:cubicBezTo>
                          <a:pt x="906004" y="106883"/>
                          <a:pt x="845276" y="112241"/>
                          <a:pt x="801512" y="124177"/>
                        </a:cubicBezTo>
                        <a:cubicBezTo>
                          <a:pt x="778551" y="130439"/>
                          <a:pt x="756356" y="139229"/>
                          <a:pt x="733778" y="146755"/>
                        </a:cubicBezTo>
                        <a:lnTo>
                          <a:pt x="699912" y="158044"/>
                        </a:lnTo>
                        <a:cubicBezTo>
                          <a:pt x="639704" y="248357"/>
                          <a:pt x="718727" y="139229"/>
                          <a:pt x="643467" y="214488"/>
                        </a:cubicBezTo>
                        <a:cubicBezTo>
                          <a:pt x="633873" y="224082"/>
                          <a:pt x="631100" y="239421"/>
                          <a:pt x="620889" y="248355"/>
                        </a:cubicBezTo>
                        <a:cubicBezTo>
                          <a:pt x="600468" y="266224"/>
                          <a:pt x="575734" y="278459"/>
                          <a:pt x="553156" y="293511"/>
                        </a:cubicBezTo>
                        <a:lnTo>
                          <a:pt x="519289" y="316088"/>
                        </a:lnTo>
                        <a:lnTo>
                          <a:pt x="485423" y="338666"/>
                        </a:lnTo>
                        <a:cubicBezTo>
                          <a:pt x="477897" y="349955"/>
                          <a:pt x="473056" y="363599"/>
                          <a:pt x="462845" y="372533"/>
                        </a:cubicBezTo>
                        <a:cubicBezTo>
                          <a:pt x="442424" y="390401"/>
                          <a:pt x="417690" y="402636"/>
                          <a:pt x="395112" y="417688"/>
                        </a:cubicBezTo>
                        <a:cubicBezTo>
                          <a:pt x="351343" y="446867"/>
                          <a:pt x="374117" y="435975"/>
                          <a:pt x="327378" y="451555"/>
                        </a:cubicBezTo>
                        <a:cubicBezTo>
                          <a:pt x="304800" y="466607"/>
                          <a:pt x="274697" y="474133"/>
                          <a:pt x="259645" y="496711"/>
                        </a:cubicBezTo>
                        <a:cubicBezTo>
                          <a:pt x="230466" y="540478"/>
                          <a:pt x="249938" y="526287"/>
                          <a:pt x="203200" y="541866"/>
                        </a:cubicBezTo>
                        <a:cubicBezTo>
                          <a:pt x="191911" y="549392"/>
                          <a:pt x="179757" y="555758"/>
                          <a:pt x="169334" y="564444"/>
                        </a:cubicBezTo>
                        <a:cubicBezTo>
                          <a:pt x="138949" y="589765"/>
                          <a:pt x="137639" y="604871"/>
                          <a:pt x="101600" y="620888"/>
                        </a:cubicBezTo>
                        <a:cubicBezTo>
                          <a:pt x="79852" y="630554"/>
                          <a:pt x="56445" y="635940"/>
                          <a:pt x="33867" y="643466"/>
                        </a:cubicBezTo>
                        <a:lnTo>
                          <a:pt x="0" y="654755"/>
                        </a:lnTo>
                        <a:cubicBezTo>
                          <a:pt x="3763" y="669807"/>
                          <a:pt x="6831" y="685050"/>
                          <a:pt x="11289" y="699911"/>
                        </a:cubicBezTo>
                        <a:cubicBezTo>
                          <a:pt x="18128" y="722706"/>
                          <a:pt x="29954" y="744169"/>
                          <a:pt x="33867" y="767644"/>
                        </a:cubicBezTo>
                        <a:cubicBezTo>
                          <a:pt x="35423" y="776980"/>
                          <a:pt x="57600" y="919020"/>
                          <a:pt x="67734" y="959555"/>
                        </a:cubicBezTo>
                        <a:cubicBezTo>
                          <a:pt x="70620" y="971099"/>
                          <a:pt x="76442" y="981806"/>
                          <a:pt x="79023" y="993422"/>
                        </a:cubicBezTo>
                        <a:cubicBezTo>
                          <a:pt x="89343" y="1039861"/>
                          <a:pt x="89280" y="1072426"/>
                          <a:pt x="101600" y="1117600"/>
                        </a:cubicBezTo>
                        <a:cubicBezTo>
                          <a:pt x="107862" y="1140560"/>
                          <a:pt x="116652" y="1162755"/>
                          <a:pt x="124178" y="1185333"/>
                        </a:cubicBezTo>
                        <a:cubicBezTo>
                          <a:pt x="127941" y="1196622"/>
                          <a:pt x="132581" y="1207656"/>
                          <a:pt x="135467" y="1219200"/>
                        </a:cubicBezTo>
                        <a:cubicBezTo>
                          <a:pt x="139230" y="1234252"/>
                          <a:pt x="139817" y="1250478"/>
                          <a:pt x="146756" y="1264355"/>
                        </a:cubicBezTo>
                        <a:cubicBezTo>
                          <a:pt x="155170" y="1281184"/>
                          <a:pt x="169334" y="1294459"/>
                          <a:pt x="180623" y="1309511"/>
                        </a:cubicBezTo>
                        <a:cubicBezTo>
                          <a:pt x="184386" y="1320800"/>
                          <a:pt x="189331" y="1331761"/>
                          <a:pt x="191912" y="1343377"/>
                        </a:cubicBezTo>
                        <a:cubicBezTo>
                          <a:pt x="205849" y="1406098"/>
                          <a:pt x="208723" y="1471863"/>
                          <a:pt x="214489" y="1535288"/>
                        </a:cubicBezTo>
                        <a:cubicBezTo>
                          <a:pt x="184080" y="1687333"/>
                          <a:pt x="198150" y="1594259"/>
                          <a:pt x="214489" y="1896533"/>
                        </a:cubicBezTo>
                        <a:cubicBezTo>
                          <a:pt x="220657" y="2010636"/>
                          <a:pt x="218532" y="1987684"/>
                          <a:pt x="248356" y="2077155"/>
                        </a:cubicBezTo>
                        <a:cubicBezTo>
                          <a:pt x="252119" y="2088444"/>
                          <a:pt x="253044" y="2101121"/>
                          <a:pt x="259645" y="2111022"/>
                        </a:cubicBezTo>
                        <a:lnTo>
                          <a:pt x="282223" y="2144888"/>
                        </a:lnTo>
                        <a:cubicBezTo>
                          <a:pt x="302093" y="2204497"/>
                          <a:pt x="286911" y="2168854"/>
                          <a:pt x="338667" y="2246488"/>
                        </a:cubicBezTo>
                        <a:lnTo>
                          <a:pt x="383823" y="2314222"/>
                        </a:lnTo>
                        <a:cubicBezTo>
                          <a:pt x="391349" y="2325511"/>
                          <a:pt x="395111" y="2340562"/>
                          <a:pt x="406400" y="2348088"/>
                        </a:cubicBezTo>
                        <a:lnTo>
                          <a:pt x="440267" y="2370666"/>
                        </a:lnTo>
                        <a:cubicBezTo>
                          <a:pt x="447793" y="2381955"/>
                          <a:pt x="453251" y="2394939"/>
                          <a:pt x="462845" y="2404533"/>
                        </a:cubicBezTo>
                        <a:cubicBezTo>
                          <a:pt x="472439" y="2414127"/>
                          <a:pt x="487778" y="2416900"/>
                          <a:pt x="496712" y="2427111"/>
                        </a:cubicBezTo>
                        <a:cubicBezTo>
                          <a:pt x="579766" y="2522030"/>
                          <a:pt x="519561" y="2461522"/>
                          <a:pt x="553156" y="2528711"/>
                        </a:cubicBezTo>
                        <a:cubicBezTo>
                          <a:pt x="559224" y="2540846"/>
                          <a:pt x="568208" y="2551288"/>
                          <a:pt x="575734" y="2562577"/>
                        </a:cubicBezTo>
                        <a:cubicBezTo>
                          <a:pt x="579497" y="2573866"/>
                          <a:pt x="581244" y="2586042"/>
                          <a:pt x="587023" y="2596444"/>
                        </a:cubicBezTo>
                        <a:cubicBezTo>
                          <a:pt x="614390" y="2645706"/>
                          <a:pt x="642440" y="2690175"/>
                          <a:pt x="699912" y="2709333"/>
                        </a:cubicBezTo>
                        <a:cubicBezTo>
                          <a:pt x="711201" y="2713096"/>
                          <a:pt x="723135" y="2715300"/>
                          <a:pt x="733778" y="2720622"/>
                        </a:cubicBezTo>
                        <a:cubicBezTo>
                          <a:pt x="745913" y="2726690"/>
                          <a:pt x="767645" y="2743200"/>
                          <a:pt x="767645" y="27432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7" descr="Fig">
            <a:extLst>
              <a:ext uri="{FF2B5EF4-FFF2-40B4-BE49-F238E27FC236}">
                <a16:creationId xmlns:a16="http://schemas.microsoft.com/office/drawing/2014/main" id="{98929DED-80AF-574F-A1C9-56C0DA3D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022" y="3369743"/>
            <a:ext cx="30473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FC319C2-4869-9442-B32F-4E3C51E988B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8769" y="3570996"/>
            <a:ext cx="389205" cy="1006280"/>
          </a:xfrm>
          <a:prstGeom prst="straightConnector1">
            <a:avLst/>
          </a:prstGeom>
          <a:noFill/>
          <a:ln w="25400">
            <a:solidFill>
              <a:srgbClr val="00B0F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20223C7-0EDF-C445-944A-3538CA778C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219" y="4115505"/>
            <a:ext cx="1554514" cy="558095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97D5833-4691-EB4B-97E6-17D7F4AF7788}"/>
              </a:ext>
            </a:extLst>
          </p:cNvPr>
          <p:cNvSpPr txBox="1"/>
          <p:nvPr/>
        </p:nvSpPr>
        <p:spPr>
          <a:xfrm>
            <a:off x="801514" y="466230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Aquileia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632F77B-3297-EC44-B392-BF7A34B6D31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019" y="3570996"/>
            <a:ext cx="1365653" cy="502049"/>
          </a:xfrm>
          <a:prstGeom prst="straightConnector1">
            <a:avLst/>
          </a:prstGeom>
          <a:noFill/>
          <a:ln w="25400">
            <a:solidFill>
              <a:srgbClr val="00B0F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73707A-463C-CC45-9108-5B0987CBC496}"/>
              </a:ext>
            </a:extLst>
          </p:cNvPr>
          <p:cNvSpPr txBox="1"/>
          <p:nvPr/>
        </p:nvSpPr>
        <p:spPr>
          <a:xfrm>
            <a:off x="2612569" y="33857"/>
            <a:ext cx="179664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/>
              <a:t>Le comunicazioni</a:t>
            </a:r>
          </a:p>
        </p:txBody>
      </p:sp>
    </p:spTree>
    <p:extLst>
      <p:ext uri="{BB962C8B-B14F-4D97-AF65-F5344CB8AC3E}">
        <p14:creationId xmlns:p14="http://schemas.microsoft.com/office/powerpoint/2010/main" val="174113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3" descr="14429-1.jpg">
            <a:extLst>
              <a:ext uri="{FF2B5EF4-FFF2-40B4-BE49-F238E27FC236}">
                <a16:creationId xmlns:a16="http://schemas.microsoft.com/office/drawing/2014/main" id="{09583201-9B40-5845-ACB3-AD5FCDB4D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0"/>
            <a:ext cx="250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10">
            <a:extLst>
              <a:ext uri="{FF2B5EF4-FFF2-40B4-BE49-F238E27FC236}">
                <a16:creationId xmlns:a16="http://schemas.microsoft.com/office/drawing/2014/main" id="{827AC2DC-66F2-4D42-BB7A-CED7E1D36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100943"/>
            <a:ext cx="6226175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cs typeface="Arial" panose="020B0604020202020204" pitchFamily="34" charset="0"/>
              </a:rPr>
              <a:t>DE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VIA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POSTVMIA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IN</a:t>
            </a:r>
          </a:p>
          <a:p>
            <a:pPr eaLnBrk="1" hangingPunct="1"/>
            <a:r>
              <a:rPr lang="it-IT" altLang="it-IT" sz="1800">
                <a:cs typeface="Arial" panose="020B0604020202020204" pitchFamily="34" charset="0"/>
              </a:rPr>
              <a:t>FORVM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PEQVARIVM</a:t>
            </a:r>
          </a:p>
          <a:p>
            <a:pPr eaLnBrk="1" hangingPunct="1"/>
            <a:r>
              <a:rPr lang="it-IT" altLang="it-IT" sz="1800">
                <a:cs typeface="Arial" panose="020B0604020202020204" pitchFamily="34" charset="0"/>
              </a:rPr>
              <a:t>MEISIT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LATA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P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XXXX</a:t>
            </a:r>
          </a:p>
          <a:p>
            <a:pPr eaLnBrk="1" hangingPunct="1"/>
            <a:r>
              <a:rPr lang="it-IT" altLang="it-IT" sz="1800">
                <a:cs typeface="Arial" panose="020B0604020202020204" pitchFamily="34" charset="0"/>
              </a:rPr>
              <a:t>DE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SENATOVS</a:t>
            </a:r>
            <a:r>
              <a:rPr lang="it-IT" altLang="it-IT" sz="1000" baseline="30000">
                <a:cs typeface="Lucida Grande" panose="020B0600040502020204" pitchFamily="34" charset="0"/>
              </a:rPr>
              <a:t>□</a:t>
            </a:r>
            <a:r>
              <a:rPr lang="it-IT" altLang="it-IT" sz="1800">
                <a:cs typeface="Arial" panose="020B0604020202020204" pitchFamily="34" charset="0"/>
              </a:rPr>
              <a:t>SENT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F694ED-AD1C-0E4D-AA92-6FD4FB67D706}"/>
              </a:ext>
            </a:extLst>
          </p:cNvPr>
          <p:cNvSpPr txBox="1"/>
          <p:nvPr/>
        </p:nvSpPr>
        <p:spPr>
          <a:xfrm>
            <a:off x="2895600" y="3984172"/>
            <a:ext cx="6172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Per delibera del Senato, dalla via Postumia al mercato del bestiame fece costruire (una strada) larga 40 piedi [12 m].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0F94C4-EA99-454A-B6F4-2CD7234A2EB7}"/>
              </a:ext>
            </a:extLst>
          </p:cNvPr>
          <p:cNvSpPr txBox="1"/>
          <p:nvPr/>
        </p:nvSpPr>
        <p:spPr>
          <a:xfrm>
            <a:off x="2895600" y="87083"/>
            <a:ext cx="5985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400">
                <a:ea typeface="ＭＳ Ｐゴシック" panose="020B0600070205080204" pitchFamily="34" charset="-128"/>
                <a:cs typeface="Arial" panose="020B0604020202020204" pitchFamily="34" charset="0"/>
              </a:rPr>
              <a:t>Aquileia</a:t>
            </a:r>
            <a:br>
              <a:rPr lang="it-IT" altLang="it-IT" sz="240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2400">
                <a:ea typeface="ＭＳ Ｐゴシック" panose="020B0600070205080204" pitchFamily="34" charset="-128"/>
                <a:cs typeface="Arial" panose="020B0604020202020204" pitchFamily="34" charset="0"/>
              </a:rPr>
              <a:t>Raccordo tra via Postumia e forum pequarium </a:t>
            </a:r>
            <a:br>
              <a:rPr lang="it-IT" altLang="it-IT" sz="2400"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2400">
                <a:ea typeface="ＭＳ Ｐゴシック" panose="020B0600070205080204" pitchFamily="34" charset="-128"/>
                <a:cs typeface="Arial" panose="020B0604020202020204" pitchFamily="34" charset="0"/>
              </a:rPr>
              <a:t>(post 148 a.C.)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29258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0028-Lupa11543-1.jpg">
            <a:extLst>
              <a:ext uri="{FF2B5EF4-FFF2-40B4-BE49-F238E27FC236}">
                <a16:creationId xmlns:a16="http://schemas.microsoft.com/office/drawing/2014/main" id="{DE2C3372-167D-AC4C-9CD1-5647D4EE7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77" y="893638"/>
            <a:ext cx="5986310" cy="304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4">
            <a:extLst>
              <a:ext uri="{FF2B5EF4-FFF2-40B4-BE49-F238E27FC236}">
                <a16:creationId xmlns:a16="http://schemas.microsoft.com/office/drawing/2014/main" id="{3F8B9B4C-E9E2-C24F-BD99-1AE26CC2C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71" y="26304"/>
            <a:ext cx="880779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+mn-lt"/>
              </a:rPr>
              <a:t>La sicurezza dei confini e le popolazioni limitrofe</a:t>
            </a:r>
          </a:p>
          <a:p>
            <a:pPr eaLnBrk="1" hangingPunct="1"/>
            <a:endParaRPr lang="it-IT" altLang="it-IT" sz="1400">
              <a:latin typeface="+mn-lt"/>
            </a:endParaRPr>
          </a:p>
          <a:p>
            <a:pPr eaLnBrk="1" hangingPunct="1"/>
            <a:r>
              <a:rPr lang="it-IT" altLang="it-IT" sz="1800">
                <a:latin typeface="+mn-lt"/>
              </a:rPr>
              <a:t>Dedica al Timavus di Sempronio Tuditano (Aquileia, Tempio di Monastero</a:t>
            </a:r>
            <a:r>
              <a:rPr lang="it-IT" altLang="it-IT" sz="1800"/>
              <a:t>)</a:t>
            </a:r>
          </a:p>
        </p:txBody>
      </p:sp>
      <p:sp>
        <p:nvSpPr>
          <p:cNvPr id="15364" name="CasellaDiTesto 5">
            <a:extLst>
              <a:ext uri="{FF2B5EF4-FFF2-40B4-BE49-F238E27FC236}">
                <a16:creationId xmlns:a16="http://schemas.microsoft.com/office/drawing/2014/main" id="{5FD89792-F6DB-FE4A-9281-9FE484CD8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76" y="4031318"/>
            <a:ext cx="8807792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i="1">
                <a:latin typeface="+mn-lt"/>
              </a:rPr>
              <a:t>[C. Sempronius C. f. C. n. Tuditanus co(n)s(ul)] / [---] / [descende]re et Tauriscos C[arnosque et Liburnos] / [ex montib]us coactos m[aritimas ad oras] / [diebus te]r quineis qua[ter ibei super]avit / [castreis] signeis consi[lieis prorut]os Tuditanus / [ita Roma]e egit triumpu[m aedem heic] dedit </a:t>
            </a:r>
            <a:r>
              <a:rPr lang="it-IT" altLang="it-IT" sz="1800" i="1">
                <a:solidFill>
                  <a:srgbClr val="FF0000"/>
                </a:solidFill>
                <a:latin typeface="+mn-lt"/>
              </a:rPr>
              <a:t>Timavo</a:t>
            </a:r>
            <a:r>
              <a:rPr lang="it-IT" altLang="it-IT" sz="1800" i="1">
                <a:latin typeface="+mn-lt"/>
              </a:rPr>
              <a:t> / [sacra pat]ria ei restitu[it et magist]reis tradit.</a:t>
            </a:r>
          </a:p>
          <a:p>
            <a:pPr eaLnBrk="1" hangingPunct="1"/>
            <a:endParaRPr lang="it-IT" altLang="it-IT" sz="1400" i="1">
              <a:latin typeface="+mn-lt"/>
            </a:endParaRPr>
          </a:p>
          <a:p>
            <a:pPr eaLnBrk="1" hangingPunct="1"/>
            <a:r>
              <a:rPr lang="it-IT" altLang="it-IT" sz="2000" i="1">
                <a:latin typeface="+mn-lt"/>
              </a:rPr>
              <a:t>«Gaio Sempro</a:t>
            </a:r>
            <a:r>
              <a:rPr lang="it-IT" altLang="it-IT" sz="2000" i="1"/>
              <a:t>nio Tuditano, figlio di Gaio e nipote di Gaio, console [129 a.C.] sconfisse con sapiente tattica ripetutamente in pochi giorni i Taurisci [i Carni e i Liburni?] e ottenne il trionfo a Roma. Donò [questo tempio?] al Timavo, gli restituì i beni e li affidò agli addetti al culto».</a:t>
            </a:r>
            <a:endParaRPr lang="it-IT" altLang="it-IT" sz="2000"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423697-5772-4C43-8B3C-BF1E538E980E}"/>
              </a:ext>
            </a:extLst>
          </p:cNvPr>
          <p:cNvSpPr txBox="1"/>
          <p:nvPr/>
        </p:nvSpPr>
        <p:spPr>
          <a:xfrm>
            <a:off x="6281058" y="2592732"/>
            <a:ext cx="1513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400"/>
              <a:t>CIL, V 8270</a:t>
            </a:r>
          </a:p>
          <a:p>
            <a:r>
              <a:rPr lang="it-IT" altLang="it-IT" sz="1400"/>
              <a:t>CIL I 652°</a:t>
            </a:r>
          </a:p>
          <a:p>
            <a:r>
              <a:rPr lang="it-IT" altLang="it-IT" sz="1400"/>
              <a:t>InscrAq 28</a:t>
            </a:r>
          </a:p>
          <a:p>
            <a:r>
              <a:rPr lang="it-IT" altLang="it-IT" sz="1400"/>
              <a:t>InscrIt X, 4, 317</a:t>
            </a:r>
          </a:p>
          <a:p>
            <a:r>
              <a:rPr lang="it-IT" altLang="it-IT" sz="1400"/>
              <a:t>InscrIt XIII, 3, 90</a:t>
            </a:r>
          </a:p>
          <a:p>
            <a:r>
              <a:rPr lang="it-IT" altLang="it-IT" sz="1400"/>
              <a:t>ILLRP 33</a:t>
            </a:r>
          </a:p>
        </p:txBody>
      </p:sp>
    </p:spTree>
    <p:extLst>
      <p:ext uri="{BB962C8B-B14F-4D97-AF65-F5344CB8AC3E}">
        <p14:creationId xmlns:p14="http://schemas.microsoft.com/office/powerpoint/2010/main" val="1468005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>
            <a:extLst>
              <a:ext uri="{FF2B5EF4-FFF2-40B4-BE49-F238E27FC236}">
                <a16:creationId xmlns:a16="http://schemas.microsoft.com/office/drawing/2014/main" id="{7B4E53C7-1289-F74D-B5BE-0833418D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00601" cy="38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982B41-595A-544E-BCFD-492CA0C28E1D}"/>
              </a:ext>
            </a:extLst>
          </p:cNvPr>
          <p:cNvSpPr txBox="1"/>
          <p:nvPr/>
        </p:nvSpPr>
        <p:spPr>
          <a:xfrm>
            <a:off x="5318760" y="0"/>
            <a:ext cx="3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800"/>
              <a:t>La città: mura e porte</a:t>
            </a:r>
            <a:endParaRPr lang="it-IT" sz="28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377D82-CE29-564F-B807-07501BBAD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484436"/>
            <a:ext cx="434340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7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F734296-8323-F745-8CA7-7833CB06F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" y="461665"/>
            <a:ext cx="8473440" cy="635390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BD7C20-8B1D-B14A-8196-4C3446B1C7DF}"/>
              </a:ext>
            </a:extLst>
          </p:cNvPr>
          <p:cNvSpPr txBox="1"/>
          <p:nvPr/>
        </p:nvSpPr>
        <p:spPr>
          <a:xfrm>
            <a:off x="121920" y="0"/>
            <a:ext cx="717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Il territorio: organizzazione, distribuzione, sfruttamento</a:t>
            </a:r>
          </a:p>
        </p:txBody>
      </p:sp>
    </p:spTree>
    <p:extLst>
      <p:ext uri="{BB962C8B-B14F-4D97-AF65-F5344CB8AC3E}">
        <p14:creationId xmlns:p14="http://schemas.microsoft.com/office/powerpoint/2010/main" val="61265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magine 3" descr="Aq_centur.jpg">
            <a:extLst>
              <a:ext uri="{FF2B5EF4-FFF2-40B4-BE49-F238E27FC236}">
                <a16:creationId xmlns:a16="http://schemas.microsoft.com/office/drawing/2014/main" id="{D74FBF47-FC66-BD44-A6CE-B88F81C79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25565"/>
            <a:ext cx="9144000" cy="655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5" descr="Cippo_grom1">
            <a:extLst>
              <a:ext uri="{FF2B5EF4-FFF2-40B4-BE49-F238E27FC236}">
                <a16:creationId xmlns:a16="http://schemas.microsoft.com/office/drawing/2014/main" id="{F24FC462-73F0-F94D-AC47-60CFAF38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65670" y="3916461"/>
            <a:ext cx="1627529" cy="294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ippo_grom2">
            <a:extLst>
              <a:ext uri="{FF2B5EF4-FFF2-40B4-BE49-F238E27FC236}">
                <a16:creationId xmlns:a16="http://schemas.microsoft.com/office/drawing/2014/main" id="{8F3961CA-1E1C-9243-AF16-29EFED134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406" y="634132"/>
            <a:ext cx="2526187" cy="264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>
            <a:extLst>
              <a:ext uri="{FF2B5EF4-FFF2-40B4-BE49-F238E27FC236}">
                <a16:creationId xmlns:a16="http://schemas.microsoft.com/office/drawing/2014/main" id="{379715D5-8621-F44D-83EB-850E616AE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346" y="3276419"/>
            <a:ext cx="276634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>
                <a:latin typeface="+mn-lt"/>
              </a:rPr>
              <a:t>publ(icus)</a:t>
            </a:r>
          </a:p>
          <a:p>
            <a:r>
              <a:rPr lang="it-IT" altLang="it-IT" sz="1800">
                <a:latin typeface="+mn-lt"/>
              </a:rPr>
              <a:t>XI (decumanus), IIII (kardo)</a:t>
            </a:r>
            <a:endParaRPr lang="it-IT" altLang="it-IT"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82FBBC-6FF5-E34F-929D-693E3BBCBE1F}"/>
              </a:ext>
            </a:extLst>
          </p:cNvPr>
          <p:cNvSpPr txBox="1"/>
          <p:nvPr/>
        </p:nvSpPr>
        <p:spPr>
          <a:xfrm>
            <a:off x="185195" y="0"/>
            <a:ext cx="858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400"/>
              <a:t>Suolo pubblico: cippo della centuriazione (da Belvedere di Aquileia)</a:t>
            </a:r>
            <a:endParaRPr lang="it-IT" sz="2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4D79EB-9777-D746-BC7E-B5CA1514EC0A}"/>
              </a:ext>
            </a:extLst>
          </p:cNvPr>
          <p:cNvSpPr txBox="1"/>
          <p:nvPr/>
        </p:nvSpPr>
        <p:spPr>
          <a:xfrm rot="20490384">
            <a:off x="2465403" y="379649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decumanus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889386-63AC-0E43-8FB9-0EFA1CC7FA07}"/>
              </a:ext>
            </a:extLst>
          </p:cNvPr>
          <p:cNvSpPr txBox="1"/>
          <p:nvPr/>
        </p:nvSpPr>
        <p:spPr>
          <a:xfrm rot="4266659">
            <a:off x="3275633" y="2187615"/>
            <a:ext cx="71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cardo</a:t>
            </a:r>
          </a:p>
        </p:txBody>
      </p:sp>
    </p:spTree>
    <p:extLst>
      <p:ext uri="{BB962C8B-B14F-4D97-AF65-F5344CB8AC3E}">
        <p14:creationId xmlns:p14="http://schemas.microsoft.com/office/powerpoint/2010/main" val="2329821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9">
            <a:extLst>
              <a:ext uri="{FF2B5EF4-FFF2-40B4-BE49-F238E27FC236}">
                <a16:creationId xmlns:a16="http://schemas.microsoft.com/office/drawing/2014/main" id="{FFC3D77A-18D5-3145-BF3A-058920233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97" y="152400"/>
            <a:ext cx="252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tx2"/>
                </a:solidFill>
                <a:latin typeface="+mn-lt"/>
              </a:rPr>
              <a:t>Cippo di confine privato</a:t>
            </a:r>
          </a:p>
        </p:txBody>
      </p:sp>
      <p:sp>
        <p:nvSpPr>
          <p:cNvPr id="94212" name="Text Box 10">
            <a:extLst>
              <a:ext uri="{FF2B5EF4-FFF2-40B4-BE49-F238E27FC236}">
                <a16:creationId xmlns:a16="http://schemas.microsoft.com/office/drawing/2014/main" id="{F47CE9D1-3DDC-8740-A8F2-8099872B4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26781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>
                <a:solidFill>
                  <a:schemeClr val="tx2"/>
                </a:solidFill>
                <a:latin typeface="+mn-lt"/>
              </a:rPr>
              <a:t>Via precaria</a:t>
            </a:r>
          </a:p>
        </p:txBody>
      </p:sp>
      <p:sp>
        <p:nvSpPr>
          <p:cNvPr id="94213" name="Rectangle 15">
            <a:extLst>
              <a:ext uri="{FF2B5EF4-FFF2-40B4-BE49-F238E27FC236}">
                <a16:creationId xmlns:a16="http://schemas.microsoft.com/office/drawing/2014/main" id="{B452BF6E-D51C-9342-A19E-A2C1031FC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38"/>
            <a:ext cx="2500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latin typeface="+mn-lt"/>
              </a:rPr>
              <a:t>InscrIt, X,4,309 (Aurisina)</a:t>
            </a:r>
            <a:endParaRPr lang="it-IT" altLang="it-IT" sz="1800">
              <a:latin typeface="+mn-lt"/>
            </a:endParaRPr>
          </a:p>
        </p:txBody>
      </p:sp>
      <p:pic>
        <p:nvPicPr>
          <p:cNvPr id="94214" name="Immagine 14" descr="18916.jpg">
            <a:extLst>
              <a:ext uri="{FF2B5EF4-FFF2-40B4-BE49-F238E27FC236}">
                <a16:creationId xmlns:a16="http://schemas.microsoft.com/office/drawing/2014/main" id="{C3B21116-7FB3-6D42-9F20-02D927F9D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159" y="614363"/>
            <a:ext cx="4004841" cy="554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16">
            <a:extLst>
              <a:ext uri="{FF2B5EF4-FFF2-40B4-BE49-F238E27FC236}">
                <a16:creationId xmlns:a16="http://schemas.microsoft.com/office/drawing/2014/main" id="{57288182-15C5-8243-933A-5483F81E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9160" y="6154738"/>
            <a:ext cx="1608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latin typeface="+mn-lt"/>
              </a:rPr>
              <a:t>IAq 79 (Aquileia)</a:t>
            </a:r>
            <a:endParaRPr lang="it-IT" altLang="it-IT" sz="1800">
              <a:latin typeface="+mn-lt"/>
            </a:endParaRPr>
          </a:p>
        </p:txBody>
      </p:sp>
      <p:pic>
        <p:nvPicPr>
          <p:cNvPr id="94216" name="Immagine 16" descr="16030-1.jpg">
            <a:extLst>
              <a:ext uri="{FF2B5EF4-FFF2-40B4-BE49-F238E27FC236}">
                <a16:creationId xmlns:a16="http://schemas.microsoft.com/office/drawing/2014/main" id="{2CD9F626-D846-2C46-AA10-7E57CD2CB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14363"/>
            <a:ext cx="4465638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290EFB-69FA-A94F-A07B-BC792BD90DCD}"/>
              </a:ext>
            </a:extLst>
          </p:cNvPr>
          <p:cNvSpPr txBox="1"/>
          <p:nvPr/>
        </p:nvSpPr>
        <p:spPr>
          <a:xfrm>
            <a:off x="3217762" y="1928"/>
            <a:ext cx="1831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400">
                <a:ea typeface="ＭＳ Ｐゴシック" panose="020B0600070205080204" pitchFamily="34" charset="-128"/>
              </a:rPr>
              <a:t>Suolo privato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50374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A9195E-DED9-084A-99EF-29E4DDCC9CAC}"/>
              </a:ext>
            </a:extLst>
          </p:cNvPr>
          <p:cNvSpPr txBox="1"/>
          <p:nvPr/>
        </p:nvSpPr>
        <p:spPr>
          <a:xfrm>
            <a:off x="88900" y="49703"/>
            <a:ext cx="8915400" cy="67403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i="1">
                <a:latin typeface="+mn-lt"/>
              </a:rPr>
              <a:t>«Aquileia, che è la più prossima all'insenatura più interna, è fondazione dei Romani fortificata con mura contro i barbari del territorio; è raggiungibile dalle navi da carico risalendo il Natisone per 60 stadi (ca. 11 Km). </a:t>
            </a:r>
            <a:r>
              <a:rPr lang="it-IT" altLang="it-IT" b="1" i="1">
                <a:latin typeface="+mn-lt"/>
              </a:rPr>
              <a:t>Aquileia serve da emporio per quei popoli illirici che abitano lungo l’Istro</a:t>
            </a:r>
            <a:r>
              <a:rPr lang="it-IT" altLang="it-IT" i="1">
                <a:latin typeface="+mn-lt"/>
              </a:rPr>
              <a:t>: costoro vengono a prendere i prodotti provenienti dal mare (</a:t>
            </a:r>
            <a:r>
              <a:rPr lang="it-IT" altLang="it-IT" b="1">
                <a:latin typeface="+mn-lt"/>
              </a:rPr>
              <a:t>τὰ ἐκ θαλάττης</a:t>
            </a:r>
            <a:r>
              <a:rPr lang="it-IT" altLang="it-IT" i="1">
                <a:latin typeface="+mn-lt"/>
              </a:rPr>
              <a:t>), il </a:t>
            </a:r>
            <a:r>
              <a:rPr lang="it-IT" altLang="it-IT" b="1" i="1">
                <a:latin typeface="+mn-lt"/>
              </a:rPr>
              <a:t>vino</a:t>
            </a:r>
            <a:r>
              <a:rPr lang="it-IT" altLang="it-IT" i="1">
                <a:latin typeface="+mn-lt"/>
              </a:rPr>
              <a:t> che mettono in botti di legno caricandole su carri e, inoltre, l’</a:t>
            </a:r>
            <a:r>
              <a:rPr lang="it-IT" altLang="it-IT" b="1" i="1">
                <a:latin typeface="+mn-lt"/>
              </a:rPr>
              <a:t>olio</a:t>
            </a:r>
            <a:r>
              <a:rPr lang="it-IT" altLang="it-IT" i="1">
                <a:latin typeface="+mn-lt"/>
              </a:rPr>
              <a:t>, mentre la gente della zona viene ad acquistare </a:t>
            </a:r>
            <a:r>
              <a:rPr lang="it-IT" altLang="it-IT" b="1" i="1">
                <a:latin typeface="+mn-lt"/>
              </a:rPr>
              <a:t>schiavi</a:t>
            </a:r>
            <a:r>
              <a:rPr lang="it-IT" altLang="it-IT" i="1">
                <a:latin typeface="+mn-lt"/>
              </a:rPr>
              <a:t>, </a:t>
            </a:r>
            <a:r>
              <a:rPr lang="it-IT" altLang="it-IT" b="1" i="1">
                <a:latin typeface="+mn-lt"/>
              </a:rPr>
              <a:t>bestiame</a:t>
            </a:r>
            <a:r>
              <a:rPr lang="it-IT" altLang="it-IT" i="1">
                <a:latin typeface="+mn-lt"/>
              </a:rPr>
              <a:t> e </a:t>
            </a:r>
            <a:r>
              <a:rPr lang="it-IT" altLang="it-IT" b="1" i="1">
                <a:latin typeface="+mn-lt"/>
              </a:rPr>
              <a:t>pelli.</a:t>
            </a:r>
            <a:r>
              <a:rPr lang="it-IT" i="1">
                <a:latin typeface="+mn-lt"/>
              </a:rPr>
              <a:t> Aquileia è situata fuori dei confini dei Veneti. Il confine è segnato da un fiume che scorre giù dalle Alpi e attraverso il quale, con una navigazione di 1200 stadi (ca. 220 Km), si risale fino alla città di Noreia».			</a:t>
            </a:r>
            <a:r>
              <a:rPr lang="it-IT" altLang="it-IT" sz="1800">
                <a:latin typeface="Calibri" panose="020F0502020204030204" pitchFamily="34" charset="0"/>
              </a:rPr>
              <a:t>Strabone, </a:t>
            </a:r>
            <a:r>
              <a:rPr lang="it-IT" altLang="it-IT" sz="1800" i="1">
                <a:latin typeface="Calibri" panose="020F0502020204030204" pitchFamily="34" charset="0"/>
              </a:rPr>
              <a:t>Geografia</a:t>
            </a:r>
            <a:r>
              <a:rPr lang="it-IT" altLang="it-IT" sz="1800">
                <a:latin typeface="Calibri" panose="020F0502020204030204" pitchFamily="34" charset="0"/>
              </a:rPr>
              <a:t>, V, 8</a:t>
            </a:r>
            <a:endParaRPr lang="it-IT" altLang="it-IT">
              <a:latin typeface="Calibri" panose="020F0502020204030204" pitchFamily="34" charset="0"/>
            </a:endParaRPr>
          </a:p>
          <a:p>
            <a:pPr eaLnBrk="1" hangingPunct="1"/>
            <a:r>
              <a:rPr lang="it-IT" altLang="it-IT" sz="1800">
                <a:latin typeface="Calibri" panose="020F0502020204030204" pitchFamily="34" charset="0"/>
              </a:rPr>
              <a:t> </a:t>
            </a:r>
          </a:p>
          <a:p>
            <a:pPr eaLnBrk="1" hangingPunct="1"/>
            <a:r>
              <a:rPr lang="it-IT" altLang="it-IT" b="1" i="1">
                <a:latin typeface="Calibri" panose="020F0502020204030204" pitchFamily="34" charset="0"/>
              </a:rPr>
              <a:t>«Da Aquileia a Nauportus</a:t>
            </a:r>
            <a:r>
              <a:rPr lang="it-IT" altLang="it-IT" i="1">
                <a:latin typeface="Calibri" panose="020F0502020204030204" pitchFamily="34" charset="0"/>
              </a:rPr>
              <a:t>, attraversando l'Ocra, la distanza è di 350 stadi, ed </a:t>
            </a:r>
            <a:r>
              <a:rPr lang="it-IT" altLang="it-IT" b="1" i="1">
                <a:latin typeface="Calibri" panose="020F0502020204030204" pitchFamily="34" charset="0"/>
              </a:rPr>
              <a:t>anche i carri più pesanti possono transitare</a:t>
            </a:r>
            <a:r>
              <a:rPr lang="it-IT" altLang="it-IT" i="1">
                <a:latin typeface="Calibri" panose="020F0502020204030204" pitchFamily="34" charset="0"/>
              </a:rPr>
              <a:t> per questa via ... </a:t>
            </a:r>
            <a:r>
              <a:rPr lang="it-IT" altLang="it-IT" b="1" i="1">
                <a:latin typeface="Calibri" panose="020F0502020204030204" pitchFamily="34" charset="0"/>
              </a:rPr>
              <a:t>inoltre presso Nauportus passa il fiume Corcoras che riceve le mercanzie portate fino a Nauportus e si getta nella Sava, affluente della Drava, che a sua volta confluisce nel Noarus, affluente del Danubio».											   </a:t>
            </a:r>
            <a:r>
              <a:rPr lang="it-IT" altLang="it-IT" sz="1800">
                <a:latin typeface="Calibri" panose="020F0502020204030204" pitchFamily="34" charset="0"/>
              </a:rPr>
              <a:t>Strabone, </a:t>
            </a:r>
            <a:r>
              <a:rPr lang="it-IT" altLang="it-IT" sz="1800" i="1">
                <a:latin typeface="Calibri" panose="020F0502020204030204" pitchFamily="34" charset="0"/>
              </a:rPr>
              <a:t>Geogr</a:t>
            </a:r>
            <a:r>
              <a:rPr lang="it-IT" altLang="it-IT" sz="1800">
                <a:latin typeface="Calibri" panose="020F0502020204030204" pitchFamily="34" charset="0"/>
              </a:rPr>
              <a:t>afia, VII, 5</a:t>
            </a:r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72D4AC-1CC0-2A45-8F3E-7A0D0738CCE0}"/>
              </a:ext>
            </a:extLst>
          </p:cNvPr>
          <p:cNvSpPr txBox="1"/>
          <p:nvPr/>
        </p:nvSpPr>
        <p:spPr>
          <a:xfrm>
            <a:off x="239486" y="609593"/>
            <a:ext cx="8784771" cy="607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/>
              <a:t>Tra la prima e la seconda guerra punica  (241 - 218 a.C.)</a:t>
            </a:r>
          </a:p>
          <a:p>
            <a:endParaRPr lang="it-IT" sz="1200"/>
          </a:p>
          <a:p>
            <a:pPr>
              <a:spcBef>
                <a:spcPts val="400"/>
              </a:spcBef>
            </a:pPr>
            <a:r>
              <a:rPr lang="it-IT" sz="2400"/>
              <a:t>- </a:t>
            </a:r>
            <a:r>
              <a:rPr lang="it-IT" sz="2400" b="1"/>
              <a:t>225 a.C. coalizione di tribù galliche contro Roma</a:t>
            </a:r>
            <a:r>
              <a:rPr lang="it-IT" sz="2400"/>
              <a:t>: </a:t>
            </a:r>
          </a:p>
          <a:p>
            <a:pPr>
              <a:spcBef>
                <a:spcPts val="400"/>
              </a:spcBef>
            </a:pPr>
            <a:r>
              <a:rPr lang="it-IT" sz="2400"/>
              <a:t>     Roma mobilita più di 200.000 legionari</a:t>
            </a:r>
          </a:p>
          <a:p>
            <a:pPr>
              <a:spcBef>
                <a:spcPts val="400"/>
              </a:spcBef>
            </a:pPr>
            <a:r>
              <a:rPr lang="it-IT" sz="2400"/>
              <a:t>- battaglia di </a:t>
            </a:r>
            <a:r>
              <a:rPr lang="it-IT" sz="2400" b="1"/>
              <a:t>Talamone</a:t>
            </a:r>
            <a:r>
              <a:rPr lang="it-IT" sz="2400"/>
              <a:t> (foce dell’Ombrone): </a:t>
            </a:r>
          </a:p>
          <a:p>
            <a:pPr>
              <a:spcBef>
                <a:spcPts val="400"/>
              </a:spcBef>
            </a:pPr>
            <a:r>
              <a:rPr lang="it-IT" sz="2400"/>
              <a:t>     massacro di 40.000 galli e cattura di 10.000 prigionieri;</a:t>
            </a:r>
          </a:p>
          <a:p>
            <a:pPr>
              <a:spcBef>
                <a:spcPts val="400"/>
              </a:spcBef>
            </a:pPr>
            <a:endParaRPr lang="it-IT" sz="1200"/>
          </a:p>
          <a:p>
            <a:r>
              <a:rPr lang="it-IT" sz="2400" u="sng"/>
              <a:t>- Roma decide di invadere la Gallia cisalpina</a:t>
            </a:r>
            <a:r>
              <a:rPr lang="it-IT" sz="2400"/>
              <a:t>:</a:t>
            </a:r>
          </a:p>
          <a:p>
            <a:r>
              <a:rPr lang="it-IT" sz="2400"/>
              <a:t>     </a:t>
            </a:r>
            <a:r>
              <a:rPr lang="it-IT" sz="2400" b="1"/>
              <a:t>222 a.C. </a:t>
            </a:r>
            <a:r>
              <a:rPr lang="it-IT" sz="2400"/>
              <a:t>battaglia di </a:t>
            </a:r>
            <a:r>
              <a:rPr lang="it-IT" sz="2400" b="1"/>
              <a:t>Clastidium</a:t>
            </a:r>
            <a:r>
              <a:rPr lang="it-IT" sz="2400"/>
              <a:t>, sconfitta dei galli insubri;</a:t>
            </a:r>
          </a:p>
          <a:p>
            <a:r>
              <a:rPr lang="it-IT" sz="2400"/>
              <a:t>                    e conquista di Mediolanum, loro capitale</a:t>
            </a:r>
          </a:p>
          <a:p>
            <a:endParaRPr lang="it-IT" sz="1200" u="sng"/>
          </a:p>
          <a:p>
            <a:r>
              <a:rPr lang="it-IT" sz="2400" u="sng"/>
              <a:t>Seconda guerra punica (218 - 202 a.C)</a:t>
            </a:r>
            <a:endParaRPr lang="it-IT" sz="2400"/>
          </a:p>
          <a:p>
            <a:pPr>
              <a:buFontTx/>
              <a:buChar char="-"/>
            </a:pPr>
            <a:r>
              <a:rPr lang="it-IT" sz="2400"/>
              <a:t>discesa di Annibale in Italia </a:t>
            </a:r>
            <a:r>
              <a:rPr lang="it-IT" sz="2400" b="1"/>
              <a:t>ribellione dei Galli contro Roma</a:t>
            </a:r>
            <a:r>
              <a:rPr lang="it-IT" sz="2400"/>
              <a:t>.</a:t>
            </a:r>
          </a:p>
          <a:p>
            <a:pPr>
              <a:buFontTx/>
              <a:buChar char="-"/>
            </a:pPr>
            <a:r>
              <a:rPr lang="it-IT" sz="2400"/>
              <a:t>sconfitto Annibale a Zama (202 a.C.) </a:t>
            </a:r>
          </a:p>
          <a:p>
            <a:pPr>
              <a:buFontTx/>
              <a:buChar char="-"/>
            </a:pPr>
            <a:r>
              <a:rPr lang="it-IT" sz="2400"/>
              <a:t> </a:t>
            </a:r>
            <a:r>
              <a:rPr lang="it-IT" sz="2400" b="1"/>
              <a:t>Roma chiude la partita con i Galli in Italia</a:t>
            </a:r>
            <a:r>
              <a:rPr lang="it-IT" sz="2400"/>
              <a:t>.</a:t>
            </a:r>
          </a:p>
          <a:p>
            <a:pPr>
              <a:buFontTx/>
              <a:buChar char="-"/>
            </a:pPr>
            <a:endParaRPr lang="it-IT" sz="1200"/>
          </a:p>
          <a:p>
            <a:r>
              <a:rPr lang="it-IT" sz="2400" u="sng"/>
              <a:t>Riconquista romana della Gallia cisalpina</a:t>
            </a:r>
            <a:r>
              <a:rPr lang="it-IT" sz="2400"/>
              <a:t> (</a:t>
            </a:r>
            <a:r>
              <a:rPr lang="it-IT" sz="2400" u="sng"/>
              <a:t>197-191 a.C. )</a:t>
            </a:r>
            <a:endParaRPr lang="it-IT" sz="240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5AAE49-AC6F-CD43-A0EC-449E6F59F3EC}"/>
              </a:ext>
            </a:extLst>
          </p:cNvPr>
          <p:cNvSpPr txBox="1"/>
          <p:nvPr/>
        </p:nvSpPr>
        <p:spPr>
          <a:xfrm>
            <a:off x="239486" y="10883"/>
            <a:ext cx="580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/>
              <a:t>La sottomissione della Gallia cisalpina</a:t>
            </a:r>
          </a:p>
        </p:txBody>
      </p:sp>
    </p:spTree>
    <p:extLst>
      <p:ext uri="{BB962C8B-B14F-4D97-AF65-F5344CB8AC3E}">
        <p14:creationId xmlns:p14="http://schemas.microsoft.com/office/powerpoint/2010/main" val="307854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 descr="Aq_territorio.jpg">
            <a:extLst>
              <a:ext uri="{FF2B5EF4-FFF2-40B4-BE49-F238E27FC236}">
                <a16:creationId xmlns:a16="http://schemas.microsoft.com/office/drawing/2014/main" id="{07799A60-79AF-7840-9092-31033C5E1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4288"/>
            <a:ext cx="86614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7501CA-1285-514E-A482-260482F5CDBE}"/>
              </a:ext>
            </a:extLst>
          </p:cNvPr>
          <p:cNvSpPr txBox="1"/>
          <p:nvPr/>
        </p:nvSpPr>
        <p:spPr>
          <a:xfrm>
            <a:off x="5516880" y="5654040"/>
            <a:ext cx="3347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Le vie di comunicazione: </a:t>
            </a:r>
          </a:p>
          <a:p>
            <a:r>
              <a:rPr lang="it-IT" sz="2400"/>
              <a:t>la rete stradale</a:t>
            </a:r>
          </a:p>
        </p:txBody>
      </p:sp>
    </p:spTree>
    <p:extLst>
      <p:ext uri="{BB962C8B-B14F-4D97-AF65-F5344CB8AC3E}">
        <p14:creationId xmlns:p14="http://schemas.microsoft.com/office/powerpoint/2010/main" val="469107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4" name="Text Box 8">
            <a:extLst>
              <a:ext uri="{FF2B5EF4-FFF2-40B4-BE49-F238E27FC236}">
                <a16:creationId xmlns:a16="http://schemas.microsoft.com/office/drawing/2014/main" id="{84ECC164-F05D-A841-8503-54BF04A0A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1743456"/>
            <a:ext cx="75506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/>
              <a:t>Il Natisone tocca la ricca città di Aquileia</a:t>
            </a:r>
          </a:p>
          <a:p>
            <a:r>
              <a:rPr lang="it-IT" altLang="it-IT"/>
              <a:t>											Pomponio Mela, II, 2, 61</a:t>
            </a:r>
          </a:p>
          <a:p>
            <a:endParaRPr lang="it-IT" altLang="it-IT" sz="2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FE9541-B4B3-8142-967D-F63E0ED86746}"/>
              </a:ext>
            </a:extLst>
          </p:cNvPr>
          <p:cNvSpPr txBox="1"/>
          <p:nvPr/>
        </p:nvSpPr>
        <p:spPr>
          <a:xfrm>
            <a:off x="259366" y="160923"/>
            <a:ext cx="8686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«Nella Regio X vi è una gran quantità di laghi e una </a:t>
            </a:r>
            <a:r>
              <a:rPr lang="it-IT" sz="2400" b="1"/>
              <a:t>grande ricchezza di fiumi</a:t>
            </a:r>
            <a:r>
              <a:rPr lang="it-IT" sz="2400"/>
              <a:t> e fonti diffusi per tutta la regione, e mari e porti e il grembo della terra </a:t>
            </a:r>
            <a:r>
              <a:rPr lang="it-IT" sz="2400" b="1"/>
              <a:t>si apre al commercio da ogni parte</a:t>
            </a:r>
            <a:r>
              <a:rPr lang="it-IT" sz="2400"/>
              <a:t>».</a:t>
            </a:r>
          </a:p>
          <a:p>
            <a:pPr algn="r"/>
            <a:r>
              <a:rPr lang="it-IT"/>
              <a:t>Plinio il Vecchio, Storia naturale, III, 41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FBED04-6DCB-3942-826B-65F2E13B671D}"/>
              </a:ext>
            </a:extLst>
          </p:cNvPr>
          <p:cNvSpPr txBox="1"/>
          <p:nvPr/>
        </p:nvSpPr>
        <p:spPr>
          <a:xfrm>
            <a:off x="171329" y="2738180"/>
            <a:ext cx="8946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«Segue la regione X, che s'affaccia sull'Adriatico; ne fa parte la Venezia: … i fiumi e relativi porti .. il fiume Sile, … il municipio di Altino …il fiume Livenza e il porto dello stesso nome (Caorle) … la colonia di Concordia … i fiumi e il porto Reatino (Lemene) … il Tagliamento maggiore e minore … il porto Anaxus alla foce del Varamus (Stella e Varmo)… l’Alsa (Aussa) </a:t>
            </a:r>
            <a:r>
              <a:rPr lang="it-IT" sz="2400" b="1"/>
              <a:t>… il Natisone col Torre, che bagnano la colonia di Aquileia, posta a 15 miglia dal mare</a:t>
            </a:r>
            <a:r>
              <a:rPr lang="it-IT" sz="2400"/>
              <a:t>».						</a:t>
            </a:r>
            <a:r>
              <a:rPr lang="it-IT"/>
              <a:t>Plinio il Vecchio, III, 126-131</a:t>
            </a:r>
          </a:p>
        </p:txBody>
      </p:sp>
    </p:spTree>
    <p:extLst>
      <p:ext uri="{BB962C8B-B14F-4D97-AF65-F5344CB8AC3E}">
        <p14:creationId xmlns:p14="http://schemas.microsoft.com/office/powerpoint/2010/main" val="4057173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70B52BEE-7E3C-344D-9834-FB4846B70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id="{7C941B81-49A7-A141-8E54-D268C937F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822700"/>
            <a:ext cx="35814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/>
              <a:t>Ambienti di navigazione e fruttamento della rete idrografica padana</a:t>
            </a:r>
            <a:endParaRPr lang="it-IT" altLang="it-IT"/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95C5BB52-AA39-7B4E-81F5-38FEA39A6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638800"/>
            <a:ext cx="19351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/>
              <a:t>Ambiente marittimo</a:t>
            </a:r>
            <a:endParaRPr lang="it-IT" altLang="it-IT"/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2A41666E-1E17-8B4C-8183-B4D9A40B2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181600"/>
            <a:ext cx="3657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t-IT" altLang="it-IT" sz="1600"/>
              <a:t>Ambiente fluvio-marittimo</a:t>
            </a:r>
            <a:endParaRPr lang="it-IT" altLang="it-IT"/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35492EDB-E395-1A4A-8165-ABA31789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724400"/>
            <a:ext cx="3619500" cy="482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altLang="it-IT" sz="1600"/>
              <a:t>Ambiente fluvio-marittimo</a:t>
            </a:r>
          </a:p>
          <a:p>
            <a:pPr algn="r">
              <a:lnSpc>
                <a:spcPct val="80000"/>
              </a:lnSpc>
            </a:pPr>
            <a:r>
              <a:rPr lang="it-IT" altLang="it-IT" sz="1600"/>
              <a:t>e fluviale</a:t>
            </a:r>
            <a:endParaRPr lang="it-IT" altLang="it-IT"/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B260D03C-74BE-CA4D-9292-0D57661A9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953000"/>
            <a:ext cx="60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8925" name="Picture 13">
            <a:extLst>
              <a:ext uri="{FF2B5EF4-FFF2-40B4-BE49-F238E27FC236}">
                <a16:creationId xmlns:a16="http://schemas.microsoft.com/office/drawing/2014/main" id="{5622C770-1CB4-484C-9B3F-280F852DE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181600"/>
            <a:ext cx="563563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6" name="Picture 14">
            <a:extLst>
              <a:ext uri="{FF2B5EF4-FFF2-40B4-BE49-F238E27FC236}">
                <a16:creationId xmlns:a16="http://schemas.microsoft.com/office/drawing/2014/main" id="{03DBF24D-8B51-1E41-9B83-84A99DB0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627688"/>
            <a:ext cx="685800" cy="3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7" name="Text Box 15">
            <a:extLst>
              <a:ext uri="{FF2B5EF4-FFF2-40B4-BE49-F238E27FC236}">
                <a16:creationId xmlns:a16="http://schemas.microsoft.com/office/drawing/2014/main" id="{3382F4BE-2E33-244B-9F8A-2F985353E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008688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600"/>
              <a:t>       [     Limite della sezione navigabile</a:t>
            </a:r>
            <a:endParaRPr lang="it-IT" altLang="it-IT"/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929A190-7A3D-3648-9E02-B03F7B2E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4600"/>
            <a:ext cx="3352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rgbClr val="FF020E"/>
                </a:solidFill>
              </a:rPr>
              <a:t>   +</a:t>
            </a:r>
            <a:r>
              <a:rPr lang="it-IT" altLang="it-IT" sz="1600"/>
              <a:t>     Relitto</a:t>
            </a:r>
            <a:endParaRPr lang="it-IT" altLang="it-IT"/>
          </a:p>
        </p:txBody>
      </p:sp>
      <p:pic>
        <p:nvPicPr>
          <p:cNvPr id="38929" name="Picture 17">
            <a:extLst>
              <a:ext uri="{FF2B5EF4-FFF2-40B4-BE49-F238E27FC236}">
                <a16:creationId xmlns:a16="http://schemas.microsoft.com/office/drawing/2014/main" id="{32D82A30-7F2D-1F40-8051-9659A9D2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63" y="6545263"/>
            <a:ext cx="223837" cy="31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30" name="Text Box 18">
            <a:extLst>
              <a:ext uri="{FF2B5EF4-FFF2-40B4-BE49-F238E27FC236}">
                <a16:creationId xmlns:a16="http://schemas.microsoft.com/office/drawing/2014/main" id="{E478A62F-C361-C841-9490-3CB580188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813" y="6553200"/>
            <a:ext cx="1550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/>
              <a:t>Canali artificiali</a:t>
            </a:r>
          </a:p>
        </p:txBody>
      </p:sp>
      <p:sp>
        <p:nvSpPr>
          <p:cNvPr id="38931" name="AutoShape 19">
            <a:extLst>
              <a:ext uri="{FF2B5EF4-FFF2-40B4-BE49-F238E27FC236}">
                <a16:creationId xmlns:a16="http://schemas.microsoft.com/office/drawing/2014/main" id="{BA0803B9-5EBF-9746-BD9B-0C30CB85C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447800"/>
            <a:ext cx="228600" cy="228600"/>
          </a:xfrm>
          <a:custGeom>
            <a:avLst/>
            <a:gdLst>
              <a:gd name="G0" fmla="+- 5400 0 0"/>
              <a:gd name="G1" fmla="+- 8100 0 0"/>
              <a:gd name="G2" fmla="+- 2700 0 0"/>
              <a:gd name="G3" fmla="+- 9450 0 0"/>
              <a:gd name="G4" fmla="+- 21600 0 8100"/>
              <a:gd name="G5" fmla="+- 21600 0 9450"/>
              <a:gd name="G6" fmla="+- 5400 21600 0"/>
              <a:gd name="G7" fmla="*/ G6 1 2"/>
              <a:gd name="G8" fmla="+- 21600 0 5400"/>
              <a:gd name="G9" fmla="+- 21600 0 2700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FF020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9B0107-0FAE-984E-A45E-33AA021656BE}"/>
              </a:ext>
            </a:extLst>
          </p:cNvPr>
          <p:cNvSpPr txBox="1"/>
          <p:nvPr/>
        </p:nvSpPr>
        <p:spPr>
          <a:xfrm>
            <a:off x="289560" y="14288"/>
            <a:ext cx="886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Le vie di comunicazione: </a:t>
            </a:r>
          </a:p>
          <a:p>
            <a:r>
              <a:rPr lang="it-IT" sz="2400"/>
              <a:t>mare, fiumi, canali</a:t>
            </a:r>
          </a:p>
        </p:txBody>
      </p:sp>
    </p:spTree>
    <p:extLst>
      <p:ext uri="{BB962C8B-B14F-4D97-AF65-F5344CB8AC3E}">
        <p14:creationId xmlns:p14="http://schemas.microsoft.com/office/powerpoint/2010/main" val="2288786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A67CAFFB-678A-774E-9642-43E4CEEC2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112" y="19050"/>
            <a:ext cx="486568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87EB4C35-693F-0F48-BDAF-46BE5AE93321}"/>
              </a:ext>
            </a:extLst>
          </p:cNvPr>
          <p:cNvSpPr/>
          <p:nvPr/>
        </p:nvSpPr>
        <p:spPr>
          <a:xfrm rot="20832823">
            <a:off x="4042409" y="3207238"/>
            <a:ext cx="1051560" cy="741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AB98AE-7028-7B4F-BE41-4A6F6F85A226}"/>
              </a:ext>
            </a:extLst>
          </p:cNvPr>
          <p:cNvSpPr txBox="1"/>
          <p:nvPr/>
        </p:nvSpPr>
        <p:spPr>
          <a:xfrm rot="16443278">
            <a:off x="6659880" y="655320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Natisone-Torre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108053-5386-CD4E-AE52-C49EA6764FD4}"/>
              </a:ext>
            </a:extLst>
          </p:cNvPr>
          <p:cNvSpPr txBox="1"/>
          <p:nvPr/>
        </p:nvSpPr>
        <p:spPr>
          <a:xfrm rot="20364271">
            <a:off x="4240331" y="3459480"/>
            <a:ext cx="811697" cy="369332"/>
          </a:xfrm>
          <a:prstGeom prst="rect">
            <a:avLst/>
          </a:prstGeom>
          <a:solidFill>
            <a:srgbClr val="E5ECE8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C00000"/>
                </a:solidFill>
              </a:rPr>
              <a:t>Anfora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DB14F1-030A-F449-AAA4-F5121D06DB98}"/>
              </a:ext>
            </a:extLst>
          </p:cNvPr>
          <p:cNvSpPr txBox="1"/>
          <p:nvPr/>
        </p:nvSpPr>
        <p:spPr>
          <a:xfrm>
            <a:off x="76200" y="40065"/>
            <a:ext cx="3515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Il sistema di comunicazioni</a:t>
            </a:r>
          </a:p>
          <a:p>
            <a:r>
              <a:rPr lang="it-IT" sz="2400"/>
              <a:t>di Aquileia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32D66A-9EF4-3B4C-B22A-F0383A122213}"/>
              </a:ext>
            </a:extLst>
          </p:cNvPr>
          <p:cNvSpPr txBox="1"/>
          <p:nvPr/>
        </p:nvSpPr>
        <p:spPr>
          <a:xfrm>
            <a:off x="60960" y="4288785"/>
            <a:ext cx="3973427" cy="1954381"/>
          </a:xfrm>
          <a:prstGeom prst="rect">
            <a:avLst/>
          </a:prstGeom>
          <a:noFill/>
          <a:ln cmpd="dbl">
            <a:noFill/>
          </a:ln>
        </p:spPr>
        <p:txBody>
          <a:bodyPr wrap="square" rtlCol="0">
            <a:spAutoFit/>
          </a:bodyPr>
          <a:lstStyle/>
          <a:p>
            <a:r>
              <a:rPr lang="it-IT" sz="2400"/>
              <a:t>Fiumi e canali:</a:t>
            </a:r>
          </a:p>
          <a:p>
            <a:endParaRPr lang="it-IT" sz="1050"/>
          </a:p>
          <a:p>
            <a:r>
              <a:rPr lang="it-IT" altLang="it-IT" sz="2000"/>
              <a:t>Canale Anfora</a:t>
            </a:r>
          </a:p>
          <a:p>
            <a:r>
              <a:rPr lang="it-IT" altLang="it-IT"/>
              <a:t>da Aquileia alla laguna di Marano</a:t>
            </a:r>
          </a:p>
          <a:p>
            <a:endParaRPr lang="it-IT" sz="700"/>
          </a:p>
          <a:p>
            <a:r>
              <a:rPr lang="it-IT" sz="2000"/>
              <a:t>Il Natisone col Torre</a:t>
            </a:r>
          </a:p>
          <a:p>
            <a:r>
              <a:rPr lang="it-IT"/>
              <a:t>da Aquileia al valico delle Alpi Giulie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C8C66F7-7B89-1142-A1E8-CD1BF21C5690}"/>
              </a:ext>
            </a:extLst>
          </p:cNvPr>
          <p:cNvCxnSpPr>
            <a:cxnSpLocks/>
          </p:cNvCxnSpPr>
          <p:nvPr/>
        </p:nvCxnSpPr>
        <p:spPr>
          <a:xfrm>
            <a:off x="4278312" y="1417320"/>
            <a:ext cx="1472959" cy="5356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80D8D56-6B57-D147-84DD-08376A039A8E}"/>
              </a:ext>
            </a:extLst>
          </p:cNvPr>
          <p:cNvCxnSpPr>
            <a:cxnSpLocks/>
          </p:cNvCxnSpPr>
          <p:nvPr/>
        </p:nvCxnSpPr>
        <p:spPr>
          <a:xfrm>
            <a:off x="5620236" y="40065"/>
            <a:ext cx="491004" cy="137725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FC403888-9949-5846-B547-7E85780D18CA}"/>
              </a:ext>
            </a:extLst>
          </p:cNvPr>
          <p:cNvCxnSpPr>
            <a:cxnSpLocks/>
          </p:cNvCxnSpPr>
          <p:nvPr/>
        </p:nvCxnSpPr>
        <p:spPr>
          <a:xfrm flipV="1">
            <a:off x="7651284" y="40065"/>
            <a:ext cx="882482" cy="15928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EF927DC7-88D0-6841-A775-09B5532D17FC}"/>
              </a:ext>
            </a:extLst>
          </p:cNvPr>
          <p:cNvCxnSpPr>
            <a:cxnSpLocks/>
          </p:cNvCxnSpPr>
          <p:nvPr/>
        </p:nvCxnSpPr>
        <p:spPr>
          <a:xfrm>
            <a:off x="7743775" y="1493520"/>
            <a:ext cx="1268948" cy="3962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5133501-20E6-944F-B3F1-986632DC6ABD}"/>
              </a:ext>
            </a:extLst>
          </p:cNvPr>
          <p:cNvSpPr txBox="1"/>
          <p:nvPr/>
        </p:nvSpPr>
        <p:spPr>
          <a:xfrm>
            <a:off x="121920" y="1556862"/>
            <a:ext cx="26933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Le strade:</a:t>
            </a:r>
          </a:p>
          <a:p>
            <a:endParaRPr lang="it-IT" sz="600"/>
          </a:p>
          <a:p>
            <a:r>
              <a:rPr lang="it-IT" sz="2000"/>
              <a:t>Via Annia</a:t>
            </a:r>
          </a:p>
          <a:p>
            <a:r>
              <a:rPr lang="it-IT" sz="2000"/>
              <a:t>Via Postumia </a:t>
            </a:r>
          </a:p>
          <a:p>
            <a:r>
              <a:rPr lang="it-IT" sz="2000"/>
              <a:t>Via per Norico</a:t>
            </a:r>
          </a:p>
          <a:p>
            <a:r>
              <a:rPr lang="it-IT" sz="2000"/>
              <a:t>Via per Emona</a:t>
            </a:r>
          </a:p>
          <a:p>
            <a:r>
              <a:rPr lang="it-IT" sz="2000"/>
              <a:t>Via per Tergeste</a:t>
            </a:r>
          </a:p>
        </p:txBody>
      </p:sp>
    </p:spTree>
    <p:extLst>
      <p:ext uri="{BB962C8B-B14F-4D97-AF65-F5344CB8AC3E}">
        <p14:creationId xmlns:p14="http://schemas.microsoft.com/office/powerpoint/2010/main" val="2278182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>
            <a:extLst>
              <a:ext uri="{FF2B5EF4-FFF2-40B4-BE49-F238E27FC236}">
                <a16:creationId xmlns:a16="http://schemas.microsoft.com/office/drawing/2014/main" id="{5C619B04-EB52-F048-AB54-46FA9834A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-39443"/>
            <a:ext cx="6338888" cy="43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it-IT" sz="2000" b="1"/>
              <a:t>Le dogane: Aquileiense portorium </a:t>
            </a:r>
            <a:r>
              <a:rPr lang="it-IT" altLang="it-IT" sz="2000"/>
              <a:t>(Cic</a:t>
            </a:r>
            <a:r>
              <a:rPr lang="it-IT" altLang="it-IT" sz="2000" b="1">
                <a:latin typeface="+mn-lt"/>
              </a:rPr>
              <a:t>., </a:t>
            </a:r>
            <a:r>
              <a:rPr lang="it-IT" altLang="it-IT" sz="2000"/>
              <a:t>Pro Sestio)</a:t>
            </a:r>
            <a:endParaRPr lang="it-IT" altLang="it-IT" sz="20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9094" name="Rectangle 13">
            <a:extLst>
              <a:ext uri="{FF2B5EF4-FFF2-40B4-BE49-F238E27FC236}">
                <a16:creationId xmlns:a16="http://schemas.microsoft.com/office/drawing/2014/main" id="{A1B91A2E-DD60-FA44-B0C0-C4CF59C2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959472"/>
            <a:ext cx="860107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Calibri" panose="020F0502020204030204" pitchFamily="34" charset="0"/>
              </a:rPr>
              <a:t>Abennaeus, </a:t>
            </a:r>
            <a:r>
              <a:rPr lang="it-IT" altLang="it-IT">
                <a:solidFill>
                  <a:srgbClr val="FF0000"/>
                </a:solidFill>
                <a:latin typeface="Calibri" panose="020F0502020204030204" pitchFamily="34" charset="0"/>
              </a:rPr>
              <a:t>Catti M(arci) s(ervus)</a:t>
            </a:r>
            <a:r>
              <a:rPr lang="it-IT" altLang="it-IT">
                <a:latin typeface="Calibri" panose="020F0502020204030204" pitchFamily="34" charset="0"/>
              </a:rPr>
              <a:t>, maceriem,</a:t>
            </a:r>
          </a:p>
          <a:p>
            <a:pPr eaLnBrk="1" hangingPunct="1"/>
            <a:r>
              <a:rPr lang="it-IT" altLang="it-IT">
                <a:latin typeface="Calibri" panose="020F0502020204030204" pitchFamily="34" charset="0"/>
              </a:rPr>
              <a:t>pinna et austia de s[u]o fecit, Minervae d(edit).</a:t>
            </a:r>
          </a:p>
        </p:txBody>
      </p:sp>
      <p:sp>
        <p:nvSpPr>
          <p:cNvPr id="89095" name="Rectangle 14">
            <a:extLst>
              <a:ext uri="{FF2B5EF4-FFF2-40B4-BE49-F238E27FC236}">
                <a16:creationId xmlns:a16="http://schemas.microsoft.com/office/drawing/2014/main" id="{D477BD11-A87A-1947-B5E9-B9F2B0BDF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1" y="2779708"/>
            <a:ext cx="876935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Calibri" panose="020F0502020204030204" pitchFamily="34" charset="0"/>
              </a:rPr>
              <a:t>[L. Aia?]ci(us)  L(uci) l(ibertus), Agato </a:t>
            </a:r>
            <a:r>
              <a:rPr lang="it-IT" altLang="it-IT">
                <a:solidFill>
                  <a:srgbClr val="FF0211"/>
                </a:solidFill>
                <a:latin typeface="Calibri" panose="020F0502020204030204" pitchFamily="34" charset="0"/>
              </a:rPr>
              <a:t>portitor soc(iorum) s(ervus),</a:t>
            </a:r>
            <a:endParaRPr lang="it-IT" altLang="it-IT">
              <a:latin typeface="Calibri" panose="020F0502020204030204" pitchFamily="34" charset="0"/>
            </a:endParaRPr>
          </a:p>
          <a:p>
            <a:pPr eaLnBrk="1" hangingPunct="1"/>
            <a:r>
              <a:rPr lang="it-IT" altLang="it-IT">
                <a:latin typeface="Calibri" panose="020F0502020204030204" pitchFamily="34" charset="0"/>
              </a:rPr>
              <a:t>[---] columnasque mag(istri) fe(cere)</a:t>
            </a:r>
          </a:p>
          <a:p>
            <a:pPr eaLnBrk="1" hangingPunct="1"/>
            <a:r>
              <a:rPr lang="it-IT" altLang="it-IT">
                <a:latin typeface="Calibri" panose="020F0502020204030204" pitchFamily="34" charset="0"/>
              </a:rPr>
              <a:t>[de s]uo Menervai d(onum) d(edere) l(ibens) m(erito).</a:t>
            </a:r>
          </a:p>
        </p:txBody>
      </p:sp>
      <p:pic>
        <p:nvPicPr>
          <p:cNvPr id="89096" name="Immagine 9" descr="16029-1.jpg">
            <a:extLst>
              <a:ext uri="{FF2B5EF4-FFF2-40B4-BE49-F238E27FC236}">
                <a16:creationId xmlns:a16="http://schemas.microsoft.com/office/drawing/2014/main" id="{3824CDBE-678F-3948-9774-4385F95D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bright="16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96081"/>
            <a:ext cx="711358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Immagine 10" descr="16028-1.jpg">
            <a:extLst>
              <a:ext uri="{FF2B5EF4-FFF2-40B4-BE49-F238E27FC236}">
                <a16:creationId xmlns:a16="http://schemas.microsoft.com/office/drawing/2014/main" id="{EFBEAB85-9E80-B746-B0BD-64CBEA9A4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980037"/>
            <a:ext cx="840581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7EFFF16B-2369-494A-A031-8CF56164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09824"/>
            <a:ext cx="716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IAq 14</a:t>
            </a:r>
            <a:endParaRPr lang="it-IT" altLang="it-IT" sz="18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98858242-D52A-984E-A2A5-2CF67F257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9" y="5611793"/>
            <a:ext cx="716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IAq 15</a:t>
            </a:r>
            <a:endParaRPr lang="it-IT" altLang="it-IT" sz="18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54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Terg2">
            <a:extLst>
              <a:ext uri="{FF2B5EF4-FFF2-40B4-BE49-F238E27FC236}">
                <a16:creationId xmlns:a16="http://schemas.microsoft.com/office/drawing/2014/main" id="{24CB9A30-639E-474A-8260-CA10C700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23" y="44450"/>
            <a:ext cx="8052377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>
            <a:extLst>
              <a:ext uri="{FF2B5EF4-FFF2-40B4-BE49-F238E27FC236}">
                <a16:creationId xmlns:a16="http://schemas.microsoft.com/office/drawing/2014/main" id="{08393594-0201-F34C-9F7D-855F1CD7A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4095750"/>
            <a:ext cx="1106393" cy="523220"/>
          </a:xfrm>
          <a:prstGeom prst="rect">
            <a:avLst/>
          </a:prstGeom>
          <a:gradFill rotWithShape="0">
            <a:gsLst>
              <a:gs pos="0">
                <a:srgbClr val="FFECCC">
                  <a:alpha val="28000"/>
                </a:srgbClr>
              </a:gs>
              <a:gs pos="100000">
                <a:srgbClr val="F5E3C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D0E23"/>
                </a:solidFill>
                <a:latin typeface="Times" pitchFamily="2" charset="0"/>
                <a:ea typeface="Osaka" pitchFamily="1" charset="-128"/>
              </a:rPr>
              <a:t>•Elleri</a:t>
            </a:r>
            <a:endParaRPr lang="it-IT" altLang="it-IT" sz="3200">
              <a:latin typeface="Times" pitchFamily="2" charset="0"/>
              <a:ea typeface="Osaka" pitchFamily="1" charset="-128"/>
            </a:endParaRPr>
          </a:p>
        </p:txBody>
      </p:sp>
      <p:pic>
        <p:nvPicPr>
          <p:cNvPr id="9" name="Picture 3" descr="Elleri_panorama">
            <a:extLst>
              <a:ext uri="{FF2B5EF4-FFF2-40B4-BE49-F238E27FC236}">
                <a16:creationId xmlns:a16="http://schemas.microsoft.com/office/drawing/2014/main" id="{CF862A5C-8C57-F341-97AD-48AA0DF1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3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89" y="-283029"/>
            <a:ext cx="91440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4-elleri-rep">
            <a:extLst>
              <a:ext uri="{FF2B5EF4-FFF2-40B4-BE49-F238E27FC236}">
                <a16:creationId xmlns:a16="http://schemas.microsoft.com/office/drawing/2014/main" id="{8F4F6872-AD19-5543-A56A-2DC165AAC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53082"/>
            <a:ext cx="4192093" cy="280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8EAED6-1E31-A94D-9494-72BEA4EC95AB}"/>
              </a:ext>
            </a:extLst>
          </p:cNvPr>
          <p:cNvSpPr txBox="1"/>
          <p:nvPr/>
        </p:nvSpPr>
        <p:spPr>
          <a:xfrm>
            <a:off x="163286" y="-141514"/>
            <a:ext cx="249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 territori periferici</a:t>
            </a:r>
          </a:p>
        </p:txBody>
      </p:sp>
    </p:spTree>
    <p:extLst>
      <p:ext uri="{BB962C8B-B14F-4D97-AF65-F5344CB8AC3E}">
        <p14:creationId xmlns:p14="http://schemas.microsoft.com/office/powerpoint/2010/main" val="4010871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fersimo">
            <a:extLst>
              <a:ext uri="{FF2B5EF4-FFF2-40B4-BE49-F238E27FC236}">
                <a16:creationId xmlns:a16="http://schemas.microsoft.com/office/drawing/2014/main" id="{7E113FFB-9D46-AA45-872F-B4D110CE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389"/>
            <a:ext cx="88392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>
            <a:extLst>
              <a:ext uri="{FF2B5EF4-FFF2-40B4-BE49-F238E27FC236}">
                <a16:creationId xmlns:a16="http://schemas.microsoft.com/office/drawing/2014/main" id="{C777B9ED-77AE-7641-8854-242C4977B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7" y="2571751"/>
            <a:ext cx="3629041" cy="1520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HAEC · LEX· LATA· </a:t>
            </a:r>
          </a:p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EST· FERSIMO·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200">
                <a:latin typeface="+mn-lt"/>
                <a:ea typeface="Osaka" pitchFamily="1" charset="-128"/>
              </a:rPr>
              <a:t>QVEM· QVIS· VOLET· </a:t>
            </a:r>
          </a:p>
        </p:txBody>
      </p:sp>
      <p:sp>
        <p:nvSpPr>
          <p:cNvPr id="19460" name="Rectangle 7">
            <a:extLst>
              <a:ext uri="{FF2B5EF4-FFF2-40B4-BE49-F238E27FC236}">
                <a16:creationId xmlns:a16="http://schemas.microsoft.com/office/drawing/2014/main" id="{80A3034B-8F7B-884F-89EF-A61E21C6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6" y="-9528"/>
            <a:ext cx="26431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>
                <a:solidFill>
                  <a:srgbClr val="FD0E23"/>
                </a:solidFill>
                <a:latin typeface="+mn-lt"/>
              </a:rPr>
              <a:t>Castelliere di Elleri</a:t>
            </a:r>
            <a:endParaRPr lang="it-IT" altLang="it-IT" sz="440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 descr="elleri1">
            <a:extLst>
              <a:ext uri="{FF2B5EF4-FFF2-40B4-BE49-F238E27FC236}">
                <a16:creationId xmlns:a16="http://schemas.microsoft.com/office/drawing/2014/main" id="{A224CB45-5735-AA46-9C60-2F784BAE6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3" y="2206625"/>
            <a:ext cx="48006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>
            <a:extLst>
              <a:ext uri="{FF2B5EF4-FFF2-40B4-BE49-F238E27FC236}">
                <a16:creationId xmlns:a16="http://schemas.microsoft.com/office/drawing/2014/main" id="{3D2D2D3F-6CC8-AD49-B57F-083FD8B5E5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3" y="5310188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9E05F480-5025-3F49-B8DF-189B257A81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0623" y="5310188"/>
            <a:ext cx="304800" cy="533400"/>
          </a:xfrm>
          <a:prstGeom prst="line">
            <a:avLst/>
          </a:prstGeom>
          <a:noFill/>
          <a:ln w="57150">
            <a:solidFill>
              <a:srgbClr val="C4C7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C7DA0516-C665-844B-8FA7-7F86A4838C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48223" y="5310188"/>
            <a:ext cx="152400" cy="533400"/>
          </a:xfrm>
          <a:prstGeom prst="line">
            <a:avLst/>
          </a:prstGeom>
          <a:noFill/>
          <a:ln w="57150">
            <a:solidFill>
              <a:srgbClr val="C4C7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8443DEA-67CB-D04E-A7B4-A7B6B1A3A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3423" y="5310188"/>
            <a:ext cx="304800" cy="533400"/>
          </a:xfrm>
          <a:prstGeom prst="line">
            <a:avLst/>
          </a:prstGeom>
          <a:noFill/>
          <a:ln w="57150">
            <a:solidFill>
              <a:srgbClr val="C4C7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46055431-9B05-DE4F-B082-432B1DBA7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2023" y="4548188"/>
            <a:ext cx="228600" cy="641350"/>
          </a:xfrm>
          <a:prstGeom prst="line">
            <a:avLst/>
          </a:prstGeom>
          <a:noFill/>
          <a:ln w="57150">
            <a:solidFill>
              <a:srgbClr val="FFE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29D0431-1D82-044E-A600-37D5503E7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47" y="4129088"/>
            <a:ext cx="4476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8800">
                <a:latin typeface="+mn-lt"/>
                <a:ea typeface="Osaka" pitchFamily="1" charset="-128"/>
              </a:rPr>
              <a:t>S</a:t>
            </a:r>
            <a:endParaRPr lang="it-IT" altLang="it-IT" sz="2000">
              <a:solidFill>
                <a:srgbClr val="C4C7AF"/>
              </a:solidFill>
              <a:latin typeface="+mn-lt"/>
              <a:ea typeface="Osaka" pitchFamily="1" charset="-128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EE0FE7CD-C46F-3E46-BAF5-5579613E9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85" y="4630774"/>
            <a:ext cx="2505814" cy="2062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...</a:t>
            </a:r>
            <a:r>
              <a:rPr lang="it-IT" altLang="it-IT" sz="3200">
                <a:solidFill>
                  <a:srgbClr val="0070C0"/>
                </a:solidFill>
                <a:latin typeface="+mn-lt"/>
                <a:ea typeface="Osaka" pitchFamily="1" charset="-128"/>
              </a:rPr>
              <a:t>M</a:t>
            </a:r>
            <a:r>
              <a:rPr lang="it-IT" altLang="it-IT" sz="3200">
                <a:latin typeface="+mn-lt"/>
                <a:ea typeface="Osaka" pitchFamily="1" charset="-128"/>
              </a:rPr>
              <a:t>· QVIS ...</a:t>
            </a:r>
          </a:p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...DE· PEQV...</a:t>
            </a:r>
          </a:p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...</a:t>
            </a:r>
            <a:r>
              <a:rPr lang="it-IT" altLang="it-IT" sz="3200">
                <a:solidFill>
                  <a:srgbClr val="0070C0"/>
                </a:solidFill>
                <a:latin typeface="+mn-lt"/>
                <a:ea typeface="Osaka" pitchFamily="1" charset="-128"/>
              </a:rPr>
              <a:t>S</a:t>
            </a:r>
            <a:r>
              <a:rPr lang="it-IT" altLang="it-IT" sz="3200">
                <a:latin typeface="+mn-lt"/>
                <a:ea typeface="Osaka" pitchFamily="1" charset="-128"/>
              </a:rPr>
              <a:t>VMAT· E...</a:t>
            </a:r>
          </a:p>
          <a:p>
            <a:pPr eaLnBrk="1" hangingPunct="1"/>
            <a:r>
              <a:rPr lang="it-IT" altLang="it-IT" sz="3200">
                <a:latin typeface="+mn-lt"/>
                <a:ea typeface="Osaka" pitchFamily="1" charset="-128"/>
              </a:rPr>
              <a:t>...MVNICIPI....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0D04D5B5-10DB-DD4B-84E7-7BFB1078AF92}"/>
              </a:ext>
            </a:extLst>
          </p:cNvPr>
          <p:cNvCxnSpPr/>
          <p:nvPr/>
        </p:nvCxnSpPr>
        <p:spPr>
          <a:xfrm>
            <a:off x="44447" y="4356406"/>
            <a:ext cx="44227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C2DD04-B278-D04D-9811-562DD2E2135C}"/>
              </a:ext>
            </a:extLst>
          </p:cNvPr>
          <p:cNvSpPr txBox="1"/>
          <p:nvPr/>
        </p:nvSpPr>
        <p:spPr>
          <a:xfrm>
            <a:off x="457200" y="3143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233C52-C91A-AB41-9846-56FD923CFC17}"/>
              </a:ext>
            </a:extLst>
          </p:cNvPr>
          <p:cNvSpPr txBox="1"/>
          <p:nvPr/>
        </p:nvSpPr>
        <p:spPr>
          <a:xfrm>
            <a:off x="4314823" y="307181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4715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FC01FC-FB98-9245-A536-D986E05A2BE6}"/>
              </a:ext>
            </a:extLst>
          </p:cNvPr>
          <p:cNvSpPr txBox="1"/>
          <p:nvPr/>
        </p:nvSpPr>
        <p:spPr>
          <a:xfrm>
            <a:off x="5212074" y="1736"/>
            <a:ext cx="3307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Iulium Carnicum (Zuglio): </a:t>
            </a:r>
          </a:p>
          <a:p>
            <a:r>
              <a:rPr lang="it-IT" sz="2400"/>
              <a:t>il vicus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CBFEB1-F980-204B-B7E0-0E977BCD5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804" y="3958046"/>
            <a:ext cx="3798195" cy="28486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6C2E53-8B5C-8F44-8031-AB7B2F92B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66024" cy="42715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7E61C8-521F-5F45-8C09-A01CE2FF0473}"/>
              </a:ext>
            </a:extLst>
          </p:cNvPr>
          <p:cNvSpPr txBox="1"/>
          <p:nvPr/>
        </p:nvSpPr>
        <p:spPr>
          <a:xfrm>
            <a:off x="0" y="4738631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[M]AGISTRI AEDEM HERCVLIS D(E) S(VO) P(OSVERVNT) [SE]X(TO) ERBONIO SEX(TI) L(IBERTO) DIPHILO [M(ARCO)] QVINCTILIO M(ARCI) L(IBERTO) DONATO MAG(ISTRIS) VICI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A78419-727F-4440-B03C-1744BACA668D}"/>
              </a:ext>
            </a:extLst>
          </p:cNvPr>
          <p:cNvSpPr txBox="1"/>
          <p:nvPr/>
        </p:nvSpPr>
        <p:spPr>
          <a:xfrm>
            <a:off x="5146762" y="2024743"/>
            <a:ext cx="3980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Gli amministratori del villaggio</a:t>
            </a:r>
          </a:p>
          <a:p>
            <a:r>
              <a:rPr lang="it-IT" sz="2400"/>
              <a:t>posero a proprie spese</a:t>
            </a:r>
          </a:p>
          <a:p>
            <a:r>
              <a:rPr lang="it-IT" sz="2400"/>
              <a:t>il tempio di Ercole</a:t>
            </a:r>
          </a:p>
        </p:txBody>
      </p:sp>
    </p:spTree>
    <p:extLst>
      <p:ext uri="{BB962C8B-B14F-4D97-AF65-F5344CB8AC3E}">
        <p14:creationId xmlns:p14="http://schemas.microsoft.com/office/powerpoint/2010/main" val="4981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auportus_plan2007">
            <a:extLst>
              <a:ext uri="{FF2B5EF4-FFF2-40B4-BE49-F238E27FC236}">
                <a16:creationId xmlns:a16="http://schemas.microsoft.com/office/drawing/2014/main" id="{5F135122-40E1-0149-8E56-B6D9ADB1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11129">
            <a:off x="2343944" y="-475456"/>
            <a:ext cx="6284912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3">
            <a:extLst>
              <a:ext uri="{FF2B5EF4-FFF2-40B4-BE49-F238E27FC236}">
                <a16:creationId xmlns:a16="http://schemas.microsoft.com/office/drawing/2014/main" id="{3124B64B-6FD5-A54A-B581-E7F0F0CD6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3810000"/>
            <a:ext cx="457200" cy="16764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1710B2F1-5F4E-4741-91FB-8B86F539B873}"/>
              </a:ext>
            </a:extLst>
          </p:cNvPr>
          <p:cNvSpPr>
            <a:spLocks noChangeArrowheads="1"/>
          </p:cNvSpPr>
          <p:nvPr/>
        </p:nvSpPr>
        <p:spPr bwMode="auto">
          <a:xfrm rot="-891475">
            <a:off x="7469188" y="5435600"/>
            <a:ext cx="230187" cy="228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761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3D3CDEDC-2B2A-4141-9575-5F454088D6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4588" y="5715000"/>
            <a:ext cx="990600" cy="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57BCAB46-CD8D-654C-A978-DDF88F1F1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8788" y="5638800"/>
            <a:ext cx="381000" cy="762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3" name="Line 7">
            <a:extLst>
              <a:ext uri="{FF2B5EF4-FFF2-40B4-BE49-F238E27FC236}">
                <a16:creationId xmlns:a16="http://schemas.microsoft.com/office/drawing/2014/main" id="{FD7BC789-4BFF-394A-A79B-81267FB83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0588" y="5141913"/>
            <a:ext cx="304800" cy="3048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267468FD-CCC0-0041-873D-F86C62AE8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5388" y="5446713"/>
            <a:ext cx="304800" cy="762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5" name="Line 9">
            <a:extLst>
              <a:ext uri="{FF2B5EF4-FFF2-40B4-BE49-F238E27FC236}">
                <a16:creationId xmlns:a16="http://schemas.microsoft.com/office/drawing/2014/main" id="{96F66356-946B-2440-9931-BE810D11A1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0188" y="5522913"/>
            <a:ext cx="152400" cy="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6" name="Line 10">
            <a:extLst>
              <a:ext uri="{FF2B5EF4-FFF2-40B4-BE49-F238E27FC236}">
                <a16:creationId xmlns:a16="http://schemas.microsoft.com/office/drawing/2014/main" id="{F6F6902F-2656-5F45-80C1-2E5326B19E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16788" y="4989513"/>
            <a:ext cx="76200" cy="3810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7" name="Line 11">
            <a:extLst>
              <a:ext uri="{FF2B5EF4-FFF2-40B4-BE49-F238E27FC236}">
                <a16:creationId xmlns:a16="http://schemas.microsoft.com/office/drawing/2014/main" id="{6722A544-E811-E044-B152-4BC72DBFFF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5788" y="3770313"/>
            <a:ext cx="152400" cy="3810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8" name="Line 12">
            <a:extLst>
              <a:ext uri="{FF2B5EF4-FFF2-40B4-BE49-F238E27FC236}">
                <a16:creationId xmlns:a16="http://schemas.microsoft.com/office/drawing/2014/main" id="{D2AD4F03-4DBE-F64A-972A-D4C8A4755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5370513"/>
            <a:ext cx="304800" cy="0"/>
          </a:xfrm>
          <a:prstGeom prst="line">
            <a:avLst/>
          </a:prstGeom>
          <a:noFill/>
          <a:ln w="28575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29" name="Line 13">
            <a:extLst>
              <a:ext uri="{FF2B5EF4-FFF2-40B4-BE49-F238E27FC236}">
                <a16:creationId xmlns:a16="http://schemas.microsoft.com/office/drawing/2014/main" id="{92600ABD-5453-B940-A62E-C52F2A4F0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1988" y="5141913"/>
            <a:ext cx="304800" cy="0"/>
          </a:xfrm>
          <a:prstGeom prst="line">
            <a:avLst/>
          </a:prstGeom>
          <a:noFill/>
          <a:ln w="28575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0" name="Line 14">
            <a:extLst>
              <a:ext uri="{FF2B5EF4-FFF2-40B4-BE49-F238E27FC236}">
                <a16:creationId xmlns:a16="http://schemas.microsoft.com/office/drawing/2014/main" id="{CC03E8D1-8304-FB4B-AC76-BF2B86852AB9}"/>
              </a:ext>
            </a:extLst>
          </p:cNvPr>
          <p:cNvSpPr>
            <a:spLocks noChangeShapeType="1"/>
          </p:cNvSpPr>
          <p:nvPr/>
        </p:nvSpPr>
        <p:spPr bwMode="auto">
          <a:xfrm rot="-104657">
            <a:off x="6935788" y="4913313"/>
            <a:ext cx="304800" cy="0"/>
          </a:xfrm>
          <a:prstGeom prst="line">
            <a:avLst/>
          </a:prstGeom>
          <a:noFill/>
          <a:ln w="28575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1" name="Line 15">
            <a:extLst>
              <a:ext uri="{FF2B5EF4-FFF2-40B4-BE49-F238E27FC236}">
                <a16:creationId xmlns:a16="http://schemas.microsoft.com/office/drawing/2014/main" id="{1436E524-211B-0641-A1F2-5C62B12E338E}"/>
              </a:ext>
            </a:extLst>
          </p:cNvPr>
          <p:cNvSpPr>
            <a:spLocks noChangeShapeType="1"/>
          </p:cNvSpPr>
          <p:nvPr/>
        </p:nvSpPr>
        <p:spPr bwMode="auto">
          <a:xfrm rot="-214580">
            <a:off x="6934200" y="4757738"/>
            <a:ext cx="304800" cy="0"/>
          </a:xfrm>
          <a:prstGeom prst="line">
            <a:avLst/>
          </a:prstGeom>
          <a:noFill/>
          <a:ln w="28575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2" name="Line 16">
            <a:extLst>
              <a:ext uri="{FF2B5EF4-FFF2-40B4-BE49-F238E27FC236}">
                <a16:creationId xmlns:a16="http://schemas.microsoft.com/office/drawing/2014/main" id="{2A258F6B-2CC4-6845-85BD-3CD20F0DFA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5638800"/>
            <a:ext cx="228600" cy="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3" name="Line 17">
            <a:extLst>
              <a:ext uri="{FF2B5EF4-FFF2-40B4-BE49-F238E27FC236}">
                <a16:creationId xmlns:a16="http://schemas.microsoft.com/office/drawing/2014/main" id="{85CEBADB-9992-5146-83E7-7187DF9035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2588" y="5522913"/>
            <a:ext cx="76200" cy="7620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5" name="Line 19">
            <a:extLst>
              <a:ext uri="{FF2B5EF4-FFF2-40B4-BE49-F238E27FC236}">
                <a16:creationId xmlns:a16="http://schemas.microsoft.com/office/drawing/2014/main" id="{942BF423-AC14-F941-A890-E5CDB45EA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65532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6" name="Line 20">
            <a:extLst>
              <a:ext uri="{FF2B5EF4-FFF2-40B4-BE49-F238E27FC236}">
                <a16:creationId xmlns:a16="http://schemas.microsoft.com/office/drawing/2014/main" id="{D69A53B8-67E9-EE40-9D04-E19682CD6F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553200"/>
            <a:ext cx="457200" cy="0"/>
          </a:xfrm>
          <a:prstGeom prst="line">
            <a:avLst/>
          </a:prstGeom>
          <a:noFill/>
          <a:ln w="38100">
            <a:solidFill>
              <a:srgbClr val="FF76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7" name="Text Box 21">
            <a:extLst>
              <a:ext uri="{FF2B5EF4-FFF2-40B4-BE49-F238E27FC236}">
                <a16:creationId xmlns:a16="http://schemas.microsoft.com/office/drawing/2014/main" id="{D9A0AD91-820C-8743-9247-2B91D603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354763"/>
            <a:ext cx="2133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/>
              <a:t>muri individuati</a:t>
            </a:r>
          </a:p>
          <a:p>
            <a:r>
              <a:rPr lang="it-IT" altLang="it-IT" sz="1400"/>
              <a:t>con indagini geofisiche</a:t>
            </a:r>
            <a:endParaRPr lang="it-IT" altLang="it-IT"/>
          </a:p>
        </p:txBody>
      </p:sp>
      <p:sp>
        <p:nvSpPr>
          <p:cNvPr id="34838" name="Rectangle 22">
            <a:extLst>
              <a:ext uri="{FF2B5EF4-FFF2-40B4-BE49-F238E27FC236}">
                <a16:creationId xmlns:a16="http://schemas.microsoft.com/office/drawing/2014/main" id="{8B499A00-2596-E646-843D-EFB05334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600200"/>
            <a:ext cx="114300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4839" name="Text Box 23">
            <a:extLst>
              <a:ext uri="{FF2B5EF4-FFF2-40B4-BE49-F238E27FC236}">
                <a16:creationId xmlns:a16="http://schemas.microsoft.com/office/drawing/2014/main" id="{8AA7CC02-DF92-FB46-BD70-891FCBA1015F}"/>
              </a:ext>
            </a:extLst>
          </p:cNvPr>
          <p:cNvSpPr txBox="1">
            <a:spLocks noChangeArrowheads="1"/>
          </p:cNvSpPr>
          <p:nvPr/>
        </p:nvSpPr>
        <p:spPr bwMode="auto">
          <a:xfrm rot="3173760">
            <a:off x="2155031" y="4441032"/>
            <a:ext cx="1144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chemeClr val="accent2"/>
                </a:solidFill>
              </a:rPr>
              <a:t>Ljubljanica</a:t>
            </a:r>
            <a:endParaRPr lang="it-IT" altLang="it-IT" sz="1600"/>
          </a:p>
        </p:txBody>
      </p:sp>
      <p:sp>
        <p:nvSpPr>
          <p:cNvPr id="34840" name="Line 24">
            <a:extLst>
              <a:ext uri="{FF2B5EF4-FFF2-40B4-BE49-F238E27FC236}">
                <a16:creationId xmlns:a16="http://schemas.microsoft.com/office/drawing/2014/main" id="{46A7E109-0861-2F4B-A694-CFA64A2F29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0"/>
            <a:ext cx="152400" cy="38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1" name="Text Box 25">
            <a:extLst>
              <a:ext uri="{FF2B5EF4-FFF2-40B4-BE49-F238E27FC236}">
                <a16:creationId xmlns:a16="http://schemas.microsoft.com/office/drawing/2014/main" id="{84886246-FF7E-ED47-95C8-5B8441173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762000"/>
            <a:ext cx="1493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/>
              <a:t>Vallo difensivo</a:t>
            </a:r>
          </a:p>
        </p:txBody>
      </p:sp>
      <p:sp>
        <p:nvSpPr>
          <p:cNvPr id="34842" name="Text Box 26">
            <a:extLst>
              <a:ext uri="{FF2B5EF4-FFF2-40B4-BE49-F238E27FC236}">
                <a16:creationId xmlns:a16="http://schemas.microsoft.com/office/drawing/2014/main" id="{81762771-C99B-6C46-B2F8-9D8EA89D1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28956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/>
              <a:t>piazza</a:t>
            </a:r>
          </a:p>
        </p:txBody>
      </p:sp>
      <p:sp>
        <p:nvSpPr>
          <p:cNvPr id="34843" name="Text Box 27">
            <a:extLst>
              <a:ext uri="{FF2B5EF4-FFF2-40B4-BE49-F238E27FC236}">
                <a16:creationId xmlns:a16="http://schemas.microsoft.com/office/drawing/2014/main" id="{5EF37318-363E-BC4C-9447-CC79C2A73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519488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base?</a:t>
            </a:r>
            <a:endParaRPr lang="it-IT" altLang="it-IT"/>
          </a:p>
        </p:txBody>
      </p:sp>
      <p:sp>
        <p:nvSpPr>
          <p:cNvPr id="34844" name="Rectangle 28">
            <a:extLst>
              <a:ext uri="{FF2B5EF4-FFF2-40B4-BE49-F238E27FC236}">
                <a16:creationId xmlns:a16="http://schemas.microsoft.com/office/drawing/2014/main" id="{A440E233-A131-BC40-80ED-E28390939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76200"/>
            <a:ext cx="12192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4845" name="Freeform 29">
            <a:extLst>
              <a:ext uri="{FF2B5EF4-FFF2-40B4-BE49-F238E27FC236}">
                <a16:creationId xmlns:a16="http://schemas.microsoft.com/office/drawing/2014/main" id="{BB57FE43-2602-5A46-B50E-21282F477148}"/>
              </a:ext>
            </a:extLst>
          </p:cNvPr>
          <p:cNvSpPr>
            <a:spLocks/>
          </p:cNvSpPr>
          <p:nvPr/>
        </p:nvSpPr>
        <p:spPr bwMode="auto">
          <a:xfrm>
            <a:off x="1976438" y="76200"/>
            <a:ext cx="7162800" cy="6096000"/>
          </a:xfrm>
          <a:custGeom>
            <a:avLst/>
            <a:gdLst>
              <a:gd name="T0" fmla="*/ 0 w 4451"/>
              <a:gd name="T1" fmla="*/ 0 h 3334"/>
              <a:gd name="T2" fmla="*/ 2147483647 w 4451"/>
              <a:gd name="T3" fmla="*/ 2147483647 h 3334"/>
              <a:gd name="T4" fmla="*/ 2147483647 w 4451"/>
              <a:gd name="T5" fmla="*/ 2147483647 h 3334"/>
              <a:gd name="T6" fmla="*/ 2147483647 w 4451"/>
              <a:gd name="T7" fmla="*/ 2147483647 h 3334"/>
              <a:gd name="T8" fmla="*/ 2147483647 w 4451"/>
              <a:gd name="T9" fmla="*/ 2147483647 h 3334"/>
              <a:gd name="T10" fmla="*/ 2147483647 w 4451"/>
              <a:gd name="T11" fmla="*/ 2147483647 h 3334"/>
              <a:gd name="T12" fmla="*/ 2147483647 w 4451"/>
              <a:gd name="T13" fmla="*/ 2147483647 h 3334"/>
              <a:gd name="T14" fmla="*/ 2147483647 w 4451"/>
              <a:gd name="T15" fmla="*/ 2147483647 h 3334"/>
              <a:gd name="T16" fmla="*/ 2147483647 w 4451"/>
              <a:gd name="T17" fmla="*/ 2147483647 h 3334"/>
              <a:gd name="T18" fmla="*/ 2147483647 w 4451"/>
              <a:gd name="T19" fmla="*/ 2147483647 h 3334"/>
              <a:gd name="T20" fmla="*/ 2147483647 w 4451"/>
              <a:gd name="T21" fmla="*/ 2147483647 h 3334"/>
              <a:gd name="T22" fmla="*/ 2147483647 w 4451"/>
              <a:gd name="T23" fmla="*/ 2147483647 h 3334"/>
              <a:gd name="T24" fmla="*/ 2147483647 w 4451"/>
              <a:gd name="T25" fmla="*/ 2147483647 h 3334"/>
              <a:gd name="T26" fmla="*/ 2147483647 w 4451"/>
              <a:gd name="T27" fmla="*/ 2147483647 h 3334"/>
              <a:gd name="T28" fmla="*/ 2147483647 w 4451"/>
              <a:gd name="T29" fmla="*/ 2147483647 h 3334"/>
              <a:gd name="T30" fmla="*/ 2147483647 w 4451"/>
              <a:gd name="T31" fmla="*/ 2147483647 h 3334"/>
              <a:gd name="T32" fmla="*/ 2147483647 w 4451"/>
              <a:gd name="T33" fmla="*/ 2147483647 h 3334"/>
              <a:gd name="T34" fmla="*/ 2147483647 w 4451"/>
              <a:gd name="T35" fmla="*/ 2147483647 h 3334"/>
              <a:gd name="T36" fmla="*/ 2147483647 w 4451"/>
              <a:gd name="T37" fmla="*/ 2147483647 h 3334"/>
              <a:gd name="T38" fmla="*/ 2147483647 w 4451"/>
              <a:gd name="T39" fmla="*/ 2147483647 h 3334"/>
              <a:gd name="T40" fmla="*/ 2147483647 w 4451"/>
              <a:gd name="T41" fmla="*/ 2147483647 h 3334"/>
              <a:gd name="T42" fmla="*/ 2147483647 w 4451"/>
              <a:gd name="T43" fmla="*/ 2147483647 h 3334"/>
              <a:gd name="T44" fmla="*/ 2147483647 w 4451"/>
              <a:gd name="T45" fmla="*/ 2147483647 h 3334"/>
              <a:gd name="T46" fmla="*/ 2147483647 w 4451"/>
              <a:gd name="T47" fmla="*/ 2147483647 h 3334"/>
              <a:gd name="T48" fmla="*/ 2147483647 w 4451"/>
              <a:gd name="T49" fmla="*/ 2147483647 h 3334"/>
              <a:gd name="T50" fmla="*/ 2147483647 w 4451"/>
              <a:gd name="T51" fmla="*/ 2147483647 h 3334"/>
              <a:gd name="T52" fmla="*/ 2147483647 w 4451"/>
              <a:gd name="T53" fmla="*/ 2147483647 h 3334"/>
              <a:gd name="T54" fmla="*/ 2147483647 w 4451"/>
              <a:gd name="T55" fmla="*/ 2147483647 h 3334"/>
              <a:gd name="T56" fmla="*/ 2147483647 w 4451"/>
              <a:gd name="T57" fmla="*/ 2147483647 h 3334"/>
              <a:gd name="T58" fmla="*/ 2147483647 w 4451"/>
              <a:gd name="T59" fmla="*/ 2147483647 h 3334"/>
              <a:gd name="T60" fmla="*/ 2147483647 w 4451"/>
              <a:gd name="T61" fmla="*/ 2147483647 h 3334"/>
              <a:gd name="T62" fmla="*/ 2147483647 w 4451"/>
              <a:gd name="T63" fmla="*/ 2147483647 h 3334"/>
              <a:gd name="T64" fmla="*/ 2147483647 w 4451"/>
              <a:gd name="T65" fmla="*/ 2147483647 h 3334"/>
              <a:gd name="T66" fmla="*/ 2147483647 w 4451"/>
              <a:gd name="T67" fmla="*/ 2147483647 h 3334"/>
              <a:gd name="T68" fmla="*/ 2147483647 w 4451"/>
              <a:gd name="T69" fmla="*/ 2147483647 h 3334"/>
              <a:gd name="T70" fmla="*/ 2147483647 w 4451"/>
              <a:gd name="T71" fmla="*/ 2147483647 h 3334"/>
              <a:gd name="T72" fmla="*/ 2147483647 w 4451"/>
              <a:gd name="T73" fmla="*/ 2147483647 h 3334"/>
              <a:gd name="T74" fmla="*/ 2147483647 w 4451"/>
              <a:gd name="T75" fmla="*/ 2147483647 h 3334"/>
              <a:gd name="T76" fmla="*/ 2147483647 w 4451"/>
              <a:gd name="T77" fmla="*/ 2147483647 h 333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451"/>
              <a:gd name="T118" fmla="*/ 0 h 3334"/>
              <a:gd name="T119" fmla="*/ 4451 w 4451"/>
              <a:gd name="T120" fmla="*/ 3334 h 333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451" h="3334">
                <a:moveTo>
                  <a:pt x="0" y="0"/>
                </a:moveTo>
                <a:cubicBezTo>
                  <a:pt x="11" y="16"/>
                  <a:pt x="29" y="29"/>
                  <a:pt x="40" y="47"/>
                </a:cubicBezTo>
                <a:cubicBezTo>
                  <a:pt x="55" y="72"/>
                  <a:pt x="62" y="101"/>
                  <a:pt x="79" y="126"/>
                </a:cubicBezTo>
                <a:cubicBezTo>
                  <a:pt x="89" y="142"/>
                  <a:pt x="104" y="156"/>
                  <a:pt x="111" y="174"/>
                </a:cubicBezTo>
                <a:cubicBezTo>
                  <a:pt x="119" y="195"/>
                  <a:pt x="127" y="215"/>
                  <a:pt x="135" y="237"/>
                </a:cubicBezTo>
                <a:cubicBezTo>
                  <a:pt x="140" y="252"/>
                  <a:pt x="151" y="285"/>
                  <a:pt x="151" y="285"/>
                </a:cubicBezTo>
                <a:cubicBezTo>
                  <a:pt x="160" y="382"/>
                  <a:pt x="164" y="360"/>
                  <a:pt x="190" y="435"/>
                </a:cubicBezTo>
                <a:cubicBezTo>
                  <a:pt x="189" y="448"/>
                  <a:pt x="188" y="542"/>
                  <a:pt x="174" y="578"/>
                </a:cubicBezTo>
                <a:cubicBezTo>
                  <a:pt x="154" y="624"/>
                  <a:pt x="127" y="672"/>
                  <a:pt x="111" y="720"/>
                </a:cubicBezTo>
                <a:cubicBezTo>
                  <a:pt x="118" y="784"/>
                  <a:pt x="138" y="833"/>
                  <a:pt x="151" y="895"/>
                </a:cubicBezTo>
                <a:cubicBezTo>
                  <a:pt x="163" y="954"/>
                  <a:pt x="170" y="1011"/>
                  <a:pt x="190" y="1069"/>
                </a:cubicBezTo>
                <a:cubicBezTo>
                  <a:pt x="192" y="1190"/>
                  <a:pt x="193" y="1311"/>
                  <a:pt x="198" y="1433"/>
                </a:cubicBezTo>
                <a:cubicBezTo>
                  <a:pt x="201" y="1512"/>
                  <a:pt x="189" y="1743"/>
                  <a:pt x="254" y="1837"/>
                </a:cubicBezTo>
                <a:cubicBezTo>
                  <a:pt x="267" y="1876"/>
                  <a:pt x="283" y="1902"/>
                  <a:pt x="317" y="1924"/>
                </a:cubicBezTo>
                <a:cubicBezTo>
                  <a:pt x="343" y="1964"/>
                  <a:pt x="362" y="2009"/>
                  <a:pt x="404" y="2035"/>
                </a:cubicBezTo>
                <a:cubicBezTo>
                  <a:pt x="423" y="2092"/>
                  <a:pt x="405" y="2073"/>
                  <a:pt x="444" y="2099"/>
                </a:cubicBezTo>
                <a:cubicBezTo>
                  <a:pt x="455" y="2132"/>
                  <a:pt x="471" y="2159"/>
                  <a:pt x="483" y="2194"/>
                </a:cubicBezTo>
                <a:cubicBezTo>
                  <a:pt x="509" y="2273"/>
                  <a:pt x="538" y="2407"/>
                  <a:pt x="610" y="2455"/>
                </a:cubicBezTo>
                <a:cubicBezTo>
                  <a:pt x="627" y="2480"/>
                  <a:pt x="648" y="2500"/>
                  <a:pt x="665" y="2526"/>
                </a:cubicBezTo>
                <a:cubicBezTo>
                  <a:pt x="678" y="2593"/>
                  <a:pt x="680" y="2737"/>
                  <a:pt x="761" y="2764"/>
                </a:cubicBezTo>
                <a:cubicBezTo>
                  <a:pt x="793" y="2816"/>
                  <a:pt x="755" y="2766"/>
                  <a:pt x="800" y="2796"/>
                </a:cubicBezTo>
                <a:cubicBezTo>
                  <a:pt x="809" y="2802"/>
                  <a:pt x="815" y="2812"/>
                  <a:pt x="824" y="2820"/>
                </a:cubicBezTo>
                <a:cubicBezTo>
                  <a:pt x="831" y="2825"/>
                  <a:pt x="840" y="2830"/>
                  <a:pt x="848" y="2835"/>
                </a:cubicBezTo>
                <a:cubicBezTo>
                  <a:pt x="868" y="2896"/>
                  <a:pt x="917" y="2971"/>
                  <a:pt x="982" y="2994"/>
                </a:cubicBezTo>
                <a:cubicBezTo>
                  <a:pt x="1018" y="3030"/>
                  <a:pt x="1052" y="3040"/>
                  <a:pt x="1101" y="3057"/>
                </a:cubicBezTo>
                <a:cubicBezTo>
                  <a:pt x="1117" y="3062"/>
                  <a:pt x="1149" y="3073"/>
                  <a:pt x="1149" y="3073"/>
                </a:cubicBezTo>
                <a:cubicBezTo>
                  <a:pt x="1175" y="3091"/>
                  <a:pt x="1196" y="3097"/>
                  <a:pt x="1228" y="3105"/>
                </a:cubicBezTo>
                <a:cubicBezTo>
                  <a:pt x="1270" y="3133"/>
                  <a:pt x="1322" y="3135"/>
                  <a:pt x="1370" y="3152"/>
                </a:cubicBezTo>
                <a:cubicBezTo>
                  <a:pt x="1494" y="3245"/>
                  <a:pt x="1677" y="3219"/>
                  <a:pt x="1822" y="3224"/>
                </a:cubicBezTo>
                <a:cubicBezTo>
                  <a:pt x="1943" y="3233"/>
                  <a:pt x="2064" y="3238"/>
                  <a:pt x="2186" y="3247"/>
                </a:cubicBezTo>
                <a:cubicBezTo>
                  <a:pt x="2439" y="3239"/>
                  <a:pt x="2684" y="3221"/>
                  <a:pt x="2939" y="3216"/>
                </a:cubicBezTo>
                <a:cubicBezTo>
                  <a:pt x="3102" y="3201"/>
                  <a:pt x="3259" y="3154"/>
                  <a:pt x="3422" y="3136"/>
                </a:cubicBezTo>
                <a:cubicBezTo>
                  <a:pt x="3466" y="3138"/>
                  <a:pt x="3512" y="3134"/>
                  <a:pt x="3556" y="3144"/>
                </a:cubicBezTo>
                <a:cubicBezTo>
                  <a:pt x="3602" y="3154"/>
                  <a:pt x="3639" y="3206"/>
                  <a:pt x="3691" y="3216"/>
                </a:cubicBezTo>
                <a:cubicBezTo>
                  <a:pt x="3826" y="3240"/>
                  <a:pt x="3957" y="3242"/>
                  <a:pt x="4095" y="3247"/>
                </a:cubicBezTo>
                <a:cubicBezTo>
                  <a:pt x="4108" y="3252"/>
                  <a:pt x="4122" y="3256"/>
                  <a:pt x="4135" y="3263"/>
                </a:cubicBezTo>
                <a:cubicBezTo>
                  <a:pt x="4143" y="3267"/>
                  <a:pt x="4149" y="3275"/>
                  <a:pt x="4158" y="3279"/>
                </a:cubicBezTo>
                <a:cubicBezTo>
                  <a:pt x="4209" y="3301"/>
                  <a:pt x="4276" y="3303"/>
                  <a:pt x="4333" y="3311"/>
                </a:cubicBezTo>
                <a:cubicBezTo>
                  <a:pt x="4371" y="3324"/>
                  <a:pt x="4410" y="3334"/>
                  <a:pt x="4451" y="3334"/>
                </a:cubicBez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4846" name="Text Box 30">
            <a:extLst>
              <a:ext uri="{FF2B5EF4-FFF2-40B4-BE49-F238E27FC236}">
                <a16:creationId xmlns:a16="http://schemas.microsoft.com/office/drawing/2014/main" id="{44651A86-9E65-1944-972C-F076B9ECB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6324600"/>
            <a:ext cx="1749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/>
              <a:t>muri ricostruiti</a:t>
            </a:r>
            <a:endParaRPr lang="it-IT" altLang="it-IT"/>
          </a:p>
        </p:txBody>
      </p:sp>
      <p:sp>
        <p:nvSpPr>
          <p:cNvPr id="34847" name="Line 31">
            <a:extLst>
              <a:ext uri="{FF2B5EF4-FFF2-40B4-BE49-F238E27FC236}">
                <a16:creationId xmlns:a16="http://schemas.microsoft.com/office/drawing/2014/main" id="{7B2DB5D1-B91B-124F-A3E4-1C040CBF1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6553200"/>
            <a:ext cx="4572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48" name="Text Box 32">
            <a:extLst>
              <a:ext uri="{FF2B5EF4-FFF2-40B4-BE49-F238E27FC236}">
                <a16:creationId xmlns:a16="http://schemas.microsoft.com/office/drawing/2014/main" id="{F9922161-88BD-0041-ABB7-A814149C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3246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800">
                <a:solidFill>
                  <a:srgbClr val="FF761C"/>
                </a:solidFill>
              </a:rPr>
              <a:t>muri scavati</a:t>
            </a:r>
            <a:endParaRPr lang="it-IT" altLang="it-IT"/>
          </a:p>
        </p:txBody>
      </p:sp>
      <p:sp>
        <p:nvSpPr>
          <p:cNvPr id="34849" name="Text Box 33">
            <a:extLst>
              <a:ext uri="{FF2B5EF4-FFF2-40B4-BE49-F238E27FC236}">
                <a16:creationId xmlns:a16="http://schemas.microsoft.com/office/drawing/2014/main" id="{CAFD1356-2425-2E47-B7C0-39780BDA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092450"/>
            <a:ext cx="1155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>
                <a:solidFill>
                  <a:srgbClr val="B9241F"/>
                </a:solidFill>
              </a:rPr>
              <a:t>magazzini</a:t>
            </a:r>
            <a:endParaRPr lang="it-IT" altLang="it-IT" b="1"/>
          </a:p>
        </p:txBody>
      </p:sp>
      <p:sp>
        <p:nvSpPr>
          <p:cNvPr id="34850" name="Line 34">
            <a:extLst>
              <a:ext uri="{FF2B5EF4-FFF2-40B4-BE49-F238E27FC236}">
                <a16:creationId xmlns:a16="http://schemas.microsoft.com/office/drawing/2014/main" id="{4198EF59-1E66-3142-9F47-781ACF247E6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2438400"/>
            <a:ext cx="4267200" cy="838200"/>
          </a:xfrm>
          <a:prstGeom prst="line">
            <a:avLst/>
          </a:prstGeom>
          <a:noFill/>
          <a:ln w="9525">
            <a:solidFill>
              <a:srgbClr val="B924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1" name="Line 35">
            <a:extLst>
              <a:ext uri="{FF2B5EF4-FFF2-40B4-BE49-F238E27FC236}">
                <a16:creationId xmlns:a16="http://schemas.microsoft.com/office/drawing/2014/main" id="{0221212D-8C79-7D4D-B786-D654AD0662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3276600"/>
            <a:ext cx="4343400" cy="990600"/>
          </a:xfrm>
          <a:prstGeom prst="line">
            <a:avLst/>
          </a:prstGeom>
          <a:noFill/>
          <a:ln w="9525">
            <a:solidFill>
              <a:srgbClr val="B924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2" name="Line 36">
            <a:extLst>
              <a:ext uri="{FF2B5EF4-FFF2-40B4-BE49-F238E27FC236}">
                <a16:creationId xmlns:a16="http://schemas.microsoft.com/office/drawing/2014/main" id="{043959E3-CE35-4F45-8293-85F1D1CDA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3276600"/>
            <a:ext cx="2590800" cy="2209800"/>
          </a:xfrm>
          <a:prstGeom prst="line">
            <a:avLst/>
          </a:prstGeom>
          <a:noFill/>
          <a:ln w="9525">
            <a:solidFill>
              <a:srgbClr val="B924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3" name="Line 37">
            <a:extLst>
              <a:ext uri="{FF2B5EF4-FFF2-40B4-BE49-F238E27FC236}">
                <a16:creationId xmlns:a16="http://schemas.microsoft.com/office/drawing/2014/main" id="{8FF29490-C2D2-3046-B088-5F02784B22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3276600"/>
            <a:ext cx="1219200" cy="1828800"/>
          </a:xfrm>
          <a:prstGeom prst="line">
            <a:avLst/>
          </a:prstGeom>
          <a:noFill/>
          <a:ln w="9525">
            <a:solidFill>
              <a:srgbClr val="B924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6" name="Text Box 40">
            <a:extLst>
              <a:ext uri="{FF2B5EF4-FFF2-40B4-BE49-F238E27FC236}">
                <a16:creationId xmlns:a16="http://schemas.microsoft.com/office/drawing/2014/main" id="{BD9350D3-13A5-6544-BCC7-4BB40B590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276600"/>
            <a:ext cx="1731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rgbClr val="B9241F"/>
                </a:solidFill>
              </a:rPr>
              <a:t>approdo e rampa</a:t>
            </a:r>
            <a:endParaRPr lang="it-IT" altLang="it-IT"/>
          </a:p>
        </p:txBody>
      </p:sp>
      <p:sp>
        <p:nvSpPr>
          <p:cNvPr id="34857" name="Line 41">
            <a:extLst>
              <a:ext uri="{FF2B5EF4-FFF2-40B4-BE49-F238E27FC236}">
                <a16:creationId xmlns:a16="http://schemas.microsoft.com/office/drawing/2014/main" id="{DCB4B391-56BB-3848-BD65-8776FC1A5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3505200"/>
            <a:ext cx="990600" cy="152400"/>
          </a:xfrm>
          <a:prstGeom prst="line">
            <a:avLst/>
          </a:prstGeom>
          <a:noFill/>
          <a:ln w="9525">
            <a:solidFill>
              <a:srgbClr val="B9241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59" name="Text Box 43">
            <a:extLst>
              <a:ext uri="{FF2B5EF4-FFF2-40B4-BE49-F238E27FC236}">
                <a16:creationId xmlns:a16="http://schemas.microsoft.com/office/drawing/2014/main" id="{E6D9B933-1931-E745-BCBB-46ED70F0F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7538" y="1676400"/>
            <a:ext cx="906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>
                <a:solidFill>
                  <a:schemeClr val="hlink"/>
                </a:solidFill>
              </a:rPr>
              <a:t>templi?</a:t>
            </a:r>
            <a:endParaRPr lang="it-IT" altLang="it-IT" b="1"/>
          </a:p>
        </p:txBody>
      </p:sp>
      <p:sp>
        <p:nvSpPr>
          <p:cNvPr id="34860" name="Line 44">
            <a:extLst>
              <a:ext uri="{FF2B5EF4-FFF2-40B4-BE49-F238E27FC236}">
                <a16:creationId xmlns:a16="http://schemas.microsoft.com/office/drawing/2014/main" id="{D5C44247-B853-5649-84F5-8FF92BACB3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1905000"/>
            <a:ext cx="4343400" cy="2667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61" name="Line 45">
            <a:extLst>
              <a:ext uri="{FF2B5EF4-FFF2-40B4-BE49-F238E27FC236}">
                <a16:creationId xmlns:a16="http://schemas.microsoft.com/office/drawing/2014/main" id="{267747D9-BDA2-FD4E-8296-15AF2904E0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905000"/>
            <a:ext cx="2971800" cy="2057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6" name="Picture 3" descr="territorio2">
            <a:extLst>
              <a:ext uri="{FF2B5EF4-FFF2-40B4-BE49-F238E27FC236}">
                <a16:creationId xmlns:a16="http://schemas.microsoft.com/office/drawing/2014/main" id="{0F20365B-AB02-5F4B-88CE-F8688BD7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" y="3657600"/>
            <a:ext cx="2119001" cy="274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E50A01-EB26-BC40-AA13-D9580724BDF1}"/>
              </a:ext>
            </a:extLst>
          </p:cNvPr>
          <p:cNvSpPr txBox="1"/>
          <p:nvPr/>
        </p:nvSpPr>
        <p:spPr>
          <a:xfrm>
            <a:off x="1186545" y="437810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8AA2E4-7909-BB4A-A7A8-8EAABD32DF41}"/>
              </a:ext>
            </a:extLst>
          </p:cNvPr>
          <p:cNvSpPr txBox="1"/>
          <p:nvPr/>
        </p:nvSpPr>
        <p:spPr>
          <a:xfrm>
            <a:off x="2362200" y="76200"/>
            <a:ext cx="4546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400" b="1"/>
              <a:t>Nauportus (vicus instar municipii) </a:t>
            </a:r>
            <a:br>
              <a:rPr lang="it-IT" altLang="it-IT" b="1"/>
            </a:br>
            <a:r>
              <a:rPr lang="it-IT" altLang="it-IT" b="1"/>
              <a:t>(Oberlaibach - Vrhnika)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37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140AB6-F47B-3148-8307-2B893A7E6E6C}"/>
              </a:ext>
            </a:extLst>
          </p:cNvPr>
          <p:cNvSpPr txBox="1"/>
          <p:nvPr/>
        </p:nvSpPr>
        <p:spPr>
          <a:xfrm>
            <a:off x="283029" y="174171"/>
            <a:ext cx="191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Cesare ad Aquileia</a:t>
            </a:r>
          </a:p>
        </p:txBody>
      </p:sp>
    </p:spTree>
    <p:extLst>
      <p:ext uri="{BB962C8B-B14F-4D97-AF65-F5344CB8AC3E}">
        <p14:creationId xmlns:p14="http://schemas.microsoft.com/office/powerpoint/2010/main" val="375650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taliaNE">
            <a:extLst>
              <a:ext uri="{FF2B5EF4-FFF2-40B4-BE49-F238E27FC236}">
                <a16:creationId xmlns:a16="http://schemas.microsoft.com/office/drawing/2014/main" id="{CBAB5716-6FEC-AC46-AC75-967A5E07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9248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AutoShape 11">
            <a:extLst>
              <a:ext uri="{FF2B5EF4-FFF2-40B4-BE49-F238E27FC236}">
                <a16:creationId xmlns:a16="http://schemas.microsoft.com/office/drawing/2014/main" id="{45B4BAF1-6057-B74F-B346-6A1424ADB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0" name="Rectangle 14">
            <a:extLst>
              <a:ext uri="{FF2B5EF4-FFF2-40B4-BE49-F238E27FC236}">
                <a16:creationId xmlns:a16="http://schemas.microsoft.com/office/drawing/2014/main" id="{A64690AF-095C-414C-9305-616155179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76200"/>
            <a:ext cx="3124200" cy="685800"/>
          </a:xfrm>
          <a:solidFill>
            <a:srgbClr val="BEDABC"/>
          </a:solidFill>
          <a:ln>
            <a:solidFill>
              <a:schemeClr val="hlink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2400">
                <a:solidFill>
                  <a:srgbClr val="FF0000"/>
                </a:solidFill>
              </a:rPr>
              <a:t>Iscrizioni venetiche</a:t>
            </a:r>
            <a:br>
              <a:rPr lang="it-IT" altLang="it-IT" sz="2400">
                <a:solidFill>
                  <a:srgbClr val="FF0211"/>
                </a:solidFill>
              </a:rPr>
            </a:br>
            <a:r>
              <a:rPr lang="it-IT" altLang="it-IT" sz="2400" b="1">
                <a:solidFill>
                  <a:srgbClr val="0070C0"/>
                </a:solidFill>
              </a:rPr>
              <a:t>Insediamenti celtici</a:t>
            </a:r>
            <a:endParaRPr lang="it-IT" altLang="it-IT" sz="2400">
              <a:solidFill>
                <a:srgbClr val="0070C0"/>
              </a:solidFill>
            </a:endParaRPr>
          </a:p>
        </p:txBody>
      </p:sp>
      <p:sp>
        <p:nvSpPr>
          <p:cNvPr id="24581" name="AutoShape 15">
            <a:extLst>
              <a:ext uri="{FF2B5EF4-FFF2-40B4-BE49-F238E27FC236}">
                <a16:creationId xmlns:a16="http://schemas.microsoft.com/office/drawing/2014/main" id="{F33EB0FC-F95F-704B-865A-9DF56A8C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486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2" name="AutoShape 16">
            <a:extLst>
              <a:ext uri="{FF2B5EF4-FFF2-40B4-BE49-F238E27FC236}">
                <a16:creationId xmlns:a16="http://schemas.microsoft.com/office/drawing/2014/main" id="{10A624BC-443D-634D-8233-D4053636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3" name="AutoShape 17">
            <a:extLst>
              <a:ext uri="{FF2B5EF4-FFF2-40B4-BE49-F238E27FC236}">
                <a16:creationId xmlns:a16="http://schemas.microsoft.com/office/drawing/2014/main" id="{B6B8BD81-C04F-0744-8A53-9BC8C7AEB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7912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4" name="AutoShape 18">
            <a:extLst>
              <a:ext uri="{FF2B5EF4-FFF2-40B4-BE49-F238E27FC236}">
                <a16:creationId xmlns:a16="http://schemas.microsoft.com/office/drawing/2014/main" id="{D4885E5D-D343-9448-AD17-D421CC2B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9436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5" name="AutoShape 19">
            <a:extLst>
              <a:ext uri="{FF2B5EF4-FFF2-40B4-BE49-F238E27FC236}">
                <a16:creationId xmlns:a16="http://schemas.microsoft.com/office/drawing/2014/main" id="{F43C1B36-B951-B64D-B4C2-BB5D7BC74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2098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6" name="AutoShape 20">
            <a:extLst>
              <a:ext uri="{FF2B5EF4-FFF2-40B4-BE49-F238E27FC236}">
                <a16:creationId xmlns:a16="http://schemas.microsoft.com/office/drawing/2014/main" id="{D7DAB628-AA42-7E40-8D44-B977B5F1F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86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7" name="AutoShape 21">
            <a:extLst>
              <a:ext uri="{FF2B5EF4-FFF2-40B4-BE49-F238E27FC236}">
                <a16:creationId xmlns:a16="http://schemas.microsoft.com/office/drawing/2014/main" id="{B9A8A4DF-4CD5-9B4D-9A18-F8749146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8" name="AutoShape 22">
            <a:extLst>
              <a:ext uri="{FF2B5EF4-FFF2-40B4-BE49-F238E27FC236}">
                <a16:creationId xmlns:a16="http://schemas.microsoft.com/office/drawing/2014/main" id="{E24183B9-EDDF-484F-85CF-233B69D90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098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89" name="AutoShape 24">
            <a:extLst>
              <a:ext uri="{FF2B5EF4-FFF2-40B4-BE49-F238E27FC236}">
                <a16:creationId xmlns:a16="http://schemas.microsoft.com/office/drawing/2014/main" id="{9D4D34C9-B262-3844-9203-C2BC8C0EF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9718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590" name="Text Box 25">
            <a:extLst>
              <a:ext uri="{FF2B5EF4-FFF2-40B4-BE49-F238E27FC236}">
                <a16:creationId xmlns:a16="http://schemas.microsoft.com/office/drawing/2014/main" id="{9ECE1EAD-10A6-C74E-B32F-C028A9849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068638"/>
            <a:ext cx="90805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Verzegnis</a:t>
            </a:r>
            <a:endParaRPr lang="it-IT" altLang="it-IT" sz="1200"/>
          </a:p>
        </p:txBody>
      </p:sp>
      <p:sp>
        <p:nvSpPr>
          <p:cNvPr id="24591" name="Text Box 26">
            <a:extLst>
              <a:ext uri="{FF2B5EF4-FFF2-40B4-BE49-F238E27FC236}">
                <a16:creationId xmlns:a16="http://schemas.microsoft.com/office/drawing/2014/main" id="{9E0BA31B-0C8F-8D40-9C1D-93029446E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81200"/>
            <a:ext cx="609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Ovaro</a:t>
            </a:r>
            <a:endParaRPr lang="it-IT" altLang="it-IT" sz="1200"/>
          </a:p>
        </p:txBody>
      </p:sp>
      <p:sp>
        <p:nvSpPr>
          <p:cNvPr id="24592" name="Text Box 27">
            <a:extLst>
              <a:ext uri="{FF2B5EF4-FFF2-40B4-BE49-F238E27FC236}">
                <a16:creationId xmlns:a16="http://schemas.microsoft.com/office/drawing/2014/main" id="{691FCAA0-4217-2C4C-9E48-FCAF2137B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28875"/>
            <a:ext cx="685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Zuglio</a:t>
            </a:r>
            <a:endParaRPr lang="it-IT" altLang="it-IT" sz="1200"/>
          </a:p>
        </p:txBody>
      </p:sp>
      <p:sp>
        <p:nvSpPr>
          <p:cNvPr id="24593" name="Text Box 28">
            <a:extLst>
              <a:ext uri="{FF2B5EF4-FFF2-40B4-BE49-F238E27FC236}">
                <a16:creationId xmlns:a16="http://schemas.microsoft.com/office/drawing/2014/main" id="{612F472A-F6C3-4B45-8899-1B3052EAF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295400"/>
            <a:ext cx="685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Gurina</a:t>
            </a:r>
            <a:endParaRPr lang="it-IT" altLang="it-IT" sz="1200"/>
          </a:p>
        </p:txBody>
      </p:sp>
      <p:sp>
        <p:nvSpPr>
          <p:cNvPr id="24594" name="Text Box 29">
            <a:extLst>
              <a:ext uri="{FF2B5EF4-FFF2-40B4-BE49-F238E27FC236}">
                <a16:creationId xmlns:a16="http://schemas.microsoft.com/office/drawing/2014/main" id="{469E4ABC-FE17-5D46-ADF1-4683D49AE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66875"/>
            <a:ext cx="762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Auronzo</a:t>
            </a:r>
            <a:endParaRPr lang="it-IT" altLang="it-IT" sz="1200"/>
          </a:p>
        </p:txBody>
      </p:sp>
      <p:sp>
        <p:nvSpPr>
          <p:cNvPr id="24595" name="Text Box 30">
            <a:extLst>
              <a:ext uri="{FF2B5EF4-FFF2-40B4-BE49-F238E27FC236}">
                <a16:creationId xmlns:a16="http://schemas.microsoft.com/office/drawing/2014/main" id="{34F067E9-04BD-5F45-87F0-4D81A9FA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685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Lagole</a:t>
            </a:r>
            <a:endParaRPr lang="it-IT" altLang="it-IT" sz="1200"/>
          </a:p>
        </p:txBody>
      </p:sp>
      <p:sp>
        <p:nvSpPr>
          <p:cNvPr id="24596" name="Text Box 31">
            <a:extLst>
              <a:ext uri="{FF2B5EF4-FFF2-40B4-BE49-F238E27FC236}">
                <a16:creationId xmlns:a16="http://schemas.microsoft.com/office/drawing/2014/main" id="{51F7314F-776E-0344-98FD-CCD205EA0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33875"/>
            <a:ext cx="8382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Pozzuolo</a:t>
            </a:r>
            <a:endParaRPr lang="it-IT" altLang="it-IT" sz="1200"/>
          </a:p>
        </p:txBody>
      </p:sp>
      <p:sp>
        <p:nvSpPr>
          <p:cNvPr id="24597" name="Text Box 32">
            <a:extLst>
              <a:ext uri="{FF2B5EF4-FFF2-40B4-BE49-F238E27FC236}">
                <a16:creationId xmlns:a16="http://schemas.microsoft.com/office/drawing/2014/main" id="{B9F25C43-8621-4742-BED7-E7C9E7066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943475"/>
            <a:ext cx="990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Sevegliano</a:t>
            </a:r>
            <a:endParaRPr lang="it-IT" altLang="it-IT" sz="1200"/>
          </a:p>
        </p:txBody>
      </p:sp>
      <p:sp>
        <p:nvSpPr>
          <p:cNvPr id="24598" name="Text Box 33">
            <a:extLst>
              <a:ext uri="{FF2B5EF4-FFF2-40B4-BE49-F238E27FC236}">
                <a16:creationId xmlns:a16="http://schemas.microsoft.com/office/drawing/2014/main" id="{57BFC5CE-74E6-164B-A565-F9D20DC9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629275"/>
            <a:ext cx="762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Aquileia</a:t>
            </a:r>
            <a:endParaRPr lang="it-IT" altLang="it-IT" sz="1200"/>
          </a:p>
        </p:txBody>
      </p:sp>
      <p:sp>
        <p:nvSpPr>
          <p:cNvPr id="24599" name="Text Box 34">
            <a:extLst>
              <a:ext uri="{FF2B5EF4-FFF2-40B4-BE49-F238E27FC236}">
                <a16:creationId xmlns:a16="http://schemas.microsoft.com/office/drawing/2014/main" id="{9169A296-583F-564C-9B14-64118DFA1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934075"/>
            <a:ext cx="1066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San Canzian</a:t>
            </a:r>
            <a:endParaRPr lang="it-IT" altLang="it-IT" sz="1200"/>
          </a:p>
        </p:txBody>
      </p:sp>
      <p:sp>
        <p:nvSpPr>
          <p:cNvPr id="24600" name="Text Box 35">
            <a:extLst>
              <a:ext uri="{FF2B5EF4-FFF2-40B4-BE49-F238E27FC236}">
                <a16:creationId xmlns:a16="http://schemas.microsoft.com/office/drawing/2014/main" id="{4DE42B9B-18BB-8E4E-9177-CD71C5EF1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096000"/>
            <a:ext cx="83185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Stramare</a:t>
            </a:r>
            <a:endParaRPr lang="it-IT" altLang="it-IT" sz="1200"/>
          </a:p>
        </p:txBody>
      </p:sp>
      <p:sp>
        <p:nvSpPr>
          <p:cNvPr id="24601" name="Text Box 36">
            <a:extLst>
              <a:ext uri="{FF2B5EF4-FFF2-40B4-BE49-F238E27FC236}">
                <a16:creationId xmlns:a16="http://schemas.microsoft.com/office/drawing/2014/main" id="{5E132921-B7C5-854C-BB0C-2D2C4140D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362200"/>
            <a:ext cx="1371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000"/>
                </a:solidFill>
              </a:rPr>
              <a:t>Raveo, </a:t>
            </a:r>
            <a:r>
              <a:rPr lang="it-IT" altLang="it-IT" sz="1200" b="1">
                <a:solidFill>
                  <a:srgbClr val="0070C0"/>
                </a:solidFill>
              </a:rPr>
              <a:t>Sorantri</a:t>
            </a:r>
            <a:endParaRPr lang="it-IT" altLang="it-IT" sz="1200">
              <a:solidFill>
                <a:srgbClr val="0070C0"/>
              </a:solidFill>
            </a:endParaRPr>
          </a:p>
        </p:txBody>
      </p:sp>
      <p:sp>
        <p:nvSpPr>
          <p:cNvPr id="24602" name="AutoShape 37">
            <a:extLst>
              <a:ext uri="{FF2B5EF4-FFF2-40B4-BE49-F238E27FC236}">
                <a16:creationId xmlns:a16="http://schemas.microsoft.com/office/drawing/2014/main" id="{84CB7B68-3BAC-B343-97CC-40C7A754B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438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03" name="AutoShape 38">
            <a:extLst>
              <a:ext uri="{FF2B5EF4-FFF2-40B4-BE49-F238E27FC236}">
                <a16:creationId xmlns:a16="http://schemas.microsoft.com/office/drawing/2014/main" id="{2B3CC5D5-FCB0-8D4F-91A7-DB3C75F30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524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04" name="AutoShape 39">
            <a:extLst>
              <a:ext uri="{FF2B5EF4-FFF2-40B4-BE49-F238E27FC236}">
                <a16:creationId xmlns:a16="http://schemas.microsoft.com/office/drawing/2014/main" id="{5A1DDDE7-9362-6C4B-A1A7-61653043F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676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05" name="Text Box 40">
            <a:extLst>
              <a:ext uri="{FF2B5EF4-FFF2-40B4-BE49-F238E27FC236}">
                <a16:creationId xmlns:a16="http://schemas.microsoft.com/office/drawing/2014/main" id="{7566AF1C-F5FC-DF4D-8C43-E3C9B88A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38275"/>
            <a:ext cx="9144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Würmlach</a:t>
            </a:r>
            <a:endParaRPr lang="it-IT" altLang="it-IT" sz="1200"/>
          </a:p>
        </p:txBody>
      </p:sp>
      <p:sp>
        <p:nvSpPr>
          <p:cNvPr id="24606" name="AutoShape 41">
            <a:extLst>
              <a:ext uri="{FF2B5EF4-FFF2-40B4-BE49-F238E27FC236}">
                <a16:creationId xmlns:a16="http://schemas.microsoft.com/office/drawing/2014/main" id="{56D7AF79-DE81-8744-A9AB-28C881C41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91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07" name="Text Box 42">
            <a:extLst>
              <a:ext uri="{FF2B5EF4-FFF2-40B4-BE49-F238E27FC236}">
                <a16:creationId xmlns:a16="http://schemas.microsoft.com/office/drawing/2014/main" id="{EF2D4738-8B02-B44F-BDA9-4F52444D9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43400"/>
            <a:ext cx="5334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Idria</a:t>
            </a:r>
            <a:endParaRPr lang="it-IT" altLang="it-IT" sz="1200"/>
          </a:p>
        </p:txBody>
      </p:sp>
      <p:sp>
        <p:nvSpPr>
          <p:cNvPr id="24608" name="AutoShape 43">
            <a:extLst>
              <a:ext uri="{FF2B5EF4-FFF2-40B4-BE49-F238E27FC236}">
                <a16:creationId xmlns:a16="http://schemas.microsoft.com/office/drawing/2014/main" id="{303B1CF0-F4BA-BA4C-B299-926DAD0E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0960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09" name="Text Box 44">
            <a:extLst>
              <a:ext uri="{FF2B5EF4-FFF2-40B4-BE49-F238E27FC236}">
                <a16:creationId xmlns:a16="http://schemas.microsoft.com/office/drawing/2014/main" id="{4BA06933-44E1-D640-A181-702081D2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48400"/>
            <a:ext cx="609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Altino</a:t>
            </a:r>
            <a:endParaRPr lang="it-IT" altLang="it-IT" sz="1200"/>
          </a:p>
        </p:txBody>
      </p:sp>
      <p:sp>
        <p:nvSpPr>
          <p:cNvPr id="24610" name="AutoShape 45">
            <a:extLst>
              <a:ext uri="{FF2B5EF4-FFF2-40B4-BE49-F238E27FC236}">
                <a16:creationId xmlns:a16="http://schemas.microsoft.com/office/drawing/2014/main" id="{3510A08B-FAA2-884B-A67D-4DB818313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11" name="AutoShape 46">
            <a:extLst>
              <a:ext uri="{FF2B5EF4-FFF2-40B4-BE49-F238E27FC236}">
                <a16:creationId xmlns:a16="http://schemas.microsoft.com/office/drawing/2014/main" id="{BAC37CC4-D899-8E4F-B6DA-F5671D5FE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09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12" name="AutoShape 47">
            <a:extLst>
              <a:ext uri="{FF2B5EF4-FFF2-40B4-BE49-F238E27FC236}">
                <a16:creationId xmlns:a16="http://schemas.microsoft.com/office/drawing/2014/main" id="{8DB05FEF-0C9C-C645-BC73-41A939E9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715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13" name="Text Box 48">
            <a:extLst>
              <a:ext uri="{FF2B5EF4-FFF2-40B4-BE49-F238E27FC236}">
                <a16:creationId xmlns:a16="http://schemas.microsoft.com/office/drawing/2014/main" id="{F47C68EF-6191-3142-80CC-2F54A4ADF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047875"/>
            <a:ext cx="16002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Paularo, Misincinis</a:t>
            </a:r>
            <a:endParaRPr lang="it-IT" altLang="it-IT" sz="1200">
              <a:solidFill>
                <a:srgbClr val="0070C0"/>
              </a:solidFill>
            </a:endParaRPr>
          </a:p>
        </p:txBody>
      </p:sp>
      <p:sp>
        <p:nvSpPr>
          <p:cNvPr id="24614" name="Text Box 49">
            <a:extLst>
              <a:ext uri="{FF2B5EF4-FFF2-40B4-BE49-F238E27FC236}">
                <a16:creationId xmlns:a16="http://schemas.microsoft.com/office/drawing/2014/main" id="{2772B135-2FAE-6A41-9AC1-7F7C214CA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609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Thörl</a:t>
            </a:r>
            <a:endParaRPr lang="it-IT" altLang="it-IT" sz="1200"/>
          </a:p>
        </p:txBody>
      </p:sp>
      <p:sp>
        <p:nvSpPr>
          <p:cNvPr id="24615" name="AutoShape 50">
            <a:extLst>
              <a:ext uri="{FF2B5EF4-FFF2-40B4-BE49-F238E27FC236}">
                <a16:creationId xmlns:a16="http://schemas.microsoft.com/office/drawing/2014/main" id="{BD0EF966-D5F4-A847-A8BF-84778D0E9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7526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16" name="AutoShape 51">
            <a:extLst>
              <a:ext uri="{FF2B5EF4-FFF2-40B4-BE49-F238E27FC236}">
                <a16:creationId xmlns:a16="http://schemas.microsoft.com/office/drawing/2014/main" id="{16CE5D77-5E0A-2343-A1D7-56E19051D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200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17" name="Text Box 52">
            <a:extLst>
              <a:ext uri="{FF2B5EF4-FFF2-40B4-BE49-F238E27FC236}">
                <a16:creationId xmlns:a16="http://schemas.microsoft.com/office/drawing/2014/main" id="{8EFD4FFF-7042-FB42-88C0-F924124E6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52800"/>
            <a:ext cx="762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Osoppo</a:t>
            </a:r>
            <a:endParaRPr lang="it-IT" altLang="it-IT" sz="1200"/>
          </a:p>
        </p:txBody>
      </p:sp>
      <p:sp>
        <p:nvSpPr>
          <p:cNvPr id="24618" name="Text Box 53">
            <a:extLst>
              <a:ext uri="{FF2B5EF4-FFF2-40B4-BE49-F238E27FC236}">
                <a16:creationId xmlns:a16="http://schemas.microsoft.com/office/drawing/2014/main" id="{722705BD-035E-544C-A846-61E03F0CD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743200"/>
            <a:ext cx="685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Amaro</a:t>
            </a:r>
            <a:endParaRPr lang="it-IT" altLang="it-IT" sz="1200">
              <a:solidFill>
                <a:srgbClr val="0070C0"/>
              </a:solidFill>
            </a:endParaRPr>
          </a:p>
        </p:txBody>
      </p:sp>
      <p:sp>
        <p:nvSpPr>
          <p:cNvPr id="24619" name="AutoShape 54">
            <a:extLst>
              <a:ext uri="{FF2B5EF4-FFF2-40B4-BE49-F238E27FC236}">
                <a16:creationId xmlns:a16="http://schemas.microsoft.com/office/drawing/2014/main" id="{FC835171-FA55-D643-985F-3C2D9D4ED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0" name="Text Box 55">
            <a:extLst>
              <a:ext uri="{FF2B5EF4-FFF2-40B4-BE49-F238E27FC236}">
                <a16:creationId xmlns:a16="http://schemas.microsoft.com/office/drawing/2014/main" id="{B0461F22-ECFD-894B-B1CE-FEB919FB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667000"/>
            <a:ext cx="1524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70C0"/>
                </a:solidFill>
              </a:rPr>
              <a:t>Enemonzo    Lauco</a:t>
            </a:r>
          </a:p>
        </p:txBody>
      </p:sp>
      <p:sp>
        <p:nvSpPr>
          <p:cNvPr id="24621" name="AutoShape 56">
            <a:extLst>
              <a:ext uri="{FF2B5EF4-FFF2-40B4-BE49-F238E27FC236}">
                <a16:creationId xmlns:a16="http://schemas.microsoft.com/office/drawing/2014/main" id="{88CB3544-B967-2046-BF73-0B8235867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743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2" name="AutoShape 57">
            <a:extLst>
              <a:ext uri="{FF2B5EF4-FFF2-40B4-BE49-F238E27FC236}">
                <a16:creationId xmlns:a16="http://schemas.microsoft.com/office/drawing/2014/main" id="{AD9BE37B-78C5-AD47-B09C-1FC9CDE6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3" name="AutoShape 58">
            <a:extLst>
              <a:ext uri="{FF2B5EF4-FFF2-40B4-BE49-F238E27FC236}">
                <a16:creationId xmlns:a16="http://schemas.microsoft.com/office/drawing/2014/main" id="{D6D65355-85E4-884F-96F8-79C591678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4" name="Text Box 59">
            <a:extLst>
              <a:ext uri="{FF2B5EF4-FFF2-40B4-BE49-F238E27FC236}">
                <a16:creationId xmlns:a16="http://schemas.microsoft.com/office/drawing/2014/main" id="{53420BEB-0DFE-7749-9430-0AAFC72D0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59238"/>
            <a:ext cx="8382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Caelina?</a:t>
            </a:r>
            <a:endParaRPr lang="it-IT" altLang="it-IT" sz="1200">
              <a:solidFill>
                <a:srgbClr val="0070C0"/>
              </a:solidFill>
            </a:endParaRPr>
          </a:p>
        </p:txBody>
      </p:sp>
      <p:sp>
        <p:nvSpPr>
          <p:cNvPr id="24625" name="AutoShape 60">
            <a:extLst>
              <a:ext uri="{FF2B5EF4-FFF2-40B4-BE49-F238E27FC236}">
                <a16:creationId xmlns:a16="http://schemas.microsoft.com/office/drawing/2014/main" id="{CD65F4CA-BDE4-5C4D-80A7-A11C7463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114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6" name="AutoShape 62">
            <a:extLst>
              <a:ext uri="{FF2B5EF4-FFF2-40B4-BE49-F238E27FC236}">
                <a16:creationId xmlns:a16="http://schemas.microsoft.com/office/drawing/2014/main" id="{CEFA10F3-473B-5A4C-87EB-AC088D33A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828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7" name="Text Box 63">
            <a:extLst>
              <a:ext uri="{FF2B5EF4-FFF2-40B4-BE49-F238E27FC236}">
                <a16:creationId xmlns:a16="http://schemas.microsoft.com/office/drawing/2014/main" id="{EAF24B44-2251-454E-A6AA-313C717B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752600"/>
            <a:ext cx="5334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Förk</a:t>
            </a:r>
          </a:p>
        </p:txBody>
      </p:sp>
      <p:sp>
        <p:nvSpPr>
          <p:cNvPr id="24628" name="AutoShape 64">
            <a:extLst>
              <a:ext uri="{FF2B5EF4-FFF2-40B4-BE49-F238E27FC236}">
                <a16:creationId xmlns:a16="http://schemas.microsoft.com/office/drawing/2014/main" id="{F67D0879-1EBC-8F4C-AE3E-6915F2EB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4114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29" name="Text Box 65">
            <a:extLst>
              <a:ext uri="{FF2B5EF4-FFF2-40B4-BE49-F238E27FC236}">
                <a16:creationId xmlns:a16="http://schemas.microsoft.com/office/drawing/2014/main" id="{2445D913-1EF8-2C4C-BE86-3FDF84A13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962400"/>
            <a:ext cx="762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S.Lucia</a:t>
            </a:r>
          </a:p>
        </p:txBody>
      </p:sp>
      <p:sp>
        <p:nvSpPr>
          <p:cNvPr id="24630" name="AutoShape 66">
            <a:extLst>
              <a:ext uri="{FF2B5EF4-FFF2-40B4-BE49-F238E27FC236}">
                <a16:creationId xmlns:a16="http://schemas.microsoft.com/office/drawing/2014/main" id="{AD69D102-5513-0445-A166-54A15CEF2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76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1" name="Text Box 67">
            <a:extLst>
              <a:ext uri="{FF2B5EF4-FFF2-40B4-BE49-F238E27FC236}">
                <a16:creationId xmlns:a16="http://schemas.microsoft.com/office/drawing/2014/main" id="{27FE4497-A92A-4346-8679-DA290374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057400"/>
            <a:ext cx="5334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Valle</a:t>
            </a:r>
            <a:endParaRPr lang="it-IT" altLang="it-IT" sz="1200"/>
          </a:p>
        </p:txBody>
      </p:sp>
      <p:sp>
        <p:nvSpPr>
          <p:cNvPr id="24632" name="AutoShape 68">
            <a:extLst>
              <a:ext uri="{FF2B5EF4-FFF2-40B4-BE49-F238E27FC236}">
                <a16:creationId xmlns:a16="http://schemas.microsoft.com/office/drawing/2014/main" id="{1A55B6D5-D225-704E-8C26-72B61F308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057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3" name="AutoShape 69">
            <a:extLst>
              <a:ext uri="{FF2B5EF4-FFF2-40B4-BE49-F238E27FC236}">
                <a16:creationId xmlns:a16="http://schemas.microsoft.com/office/drawing/2014/main" id="{2799E28B-A01D-2845-9511-AFB3BFEA4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1336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4" name="Text Box 70">
            <a:extLst>
              <a:ext uri="{FF2B5EF4-FFF2-40B4-BE49-F238E27FC236}">
                <a16:creationId xmlns:a16="http://schemas.microsoft.com/office/drawing/2014/main" id="{3EA549F7-328C-1843-857A-DAAB3B33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0"/>
            <a:ext cx="6096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Lozzo</a:t>
            </a:r>
            <a:endParaRPr lang="it-IT" altLang="it-IT" sz="1200"/>
          </a:p>
        </p:txBody>
      </p:sp>
      <p:sp>
        <p:nvSpPr>
          <p:cNvPr id="24635" name="AutoShape 71">
            <a:extLst>
              <a:ext uri="{FF2B5EF4-FFF2-40B4-BE49-F238E27FC236}">
                <a16:creationId xmlns:a16="http://schemas.microsoft.com/office/drawing/2014/main" id="{72683D80-8532-554D-8A57-444D17765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4864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6" name="Text Box 72">
            <a:extLst>
              <a:ext uri="{FF2B5EF4-FFF2-40B4-BE49-F238E27FC236}">
                <a16:creationId xmlns:a16="http://schemas.microsoft.com/office/drawing/2014/main" id="{8558AE8C-8F66-6645-A28F-71AEDE87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638800"/>
            <a:ext cx="7620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FF0211"/>
                </a:solidFill>
              </a:rPr>
              <a:t>Oderzo</a:t>
            </a:r>
            <a:endParaRPr lang="it-IT" altLang="it-IT" sz="1200"/>
          </a:p>
        </p:txBody>
      </p:sp>
      <p:sp>
        <p:nvSpPr>
          <p:cNvPr id="24637" name="AutoShape 73">
            <a:extLst>
              <a:ext uri="{FF2B5EF4-FFF2-40B4-BE49-F238E27FC236}">
                <a16:creationId xmlns:a16="http://schemas.microsoft.com/office/drawing/2014/main" id="{7FCA8B68-37DA-ED40-BFC1-EBAC409E6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562600"/>
            <a:ext cx="228600" cy="228600"/>
          </a:xfrm>
          <a:prstGeom prst="star4">
            <a:avLst>
              <a:gd name="adj" fmla="val 1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8" name="AutoShape 74">
            <a:extLst>
              <a:ext uri="{FF2B5EF4-FFF2-40B4-BE49-F238E27FC236}">
                <a16:creationId xmlns:a16="http://schemas.microsoft.com/office/drawing/2014/main" id="{3EA02BAC-DCED-2C44-8BEC-E9E3928BB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57150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39" name="AutoShape 75">
            <a:extLst>
              <a:ext uri="{FF2B5EF4-FFF2-40B4-BE49-F238E27FC236}">
                <a16:creationId xmlns:a16="http://schemas.microsoft.com/office/drawing/2014/main" id="{E9DB1902-ADEC-1E4F-9D5D-ACFC27D60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438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40" name="AutoShape 76">
            <a:extLst>
              <a:ext uri="{FF2B5EF4-FFF2-40B4-BE49-F238E27FC236}">
                <a16:creationId xmlns:a16="http://schemas.microsoft.com/office/drawing/2014/main" id="{E01716B7-F6A5-B045-B635-9DDD61F14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2578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4641" name="Text Box 77">
            <a:extLst>
              <a:ext uri="{FF2B5EF4-FFF2-40B4-BE49-F238E27FC236}">
                <a16:creationId xmlns:a16="http://schemas.microsoft.com/office/drawing/2014/main" id="{7C6CC4FB-674A-8649-A53A-5219FACD6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26038"/>
            <a:ext cx="685800" cy="276225"/>
          </a:xfrm>
          <a:prstGeom prst="rect">
            <a:avLst/>
          </a:prstGeom>
          <a:solidFill>
            <a:srgbClr val="BEDABC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 b="1">
                <a:solidFill>
                  <a:srgbClr val="0070C0"/>
                </a:solidFill>
              </a:rPr>
              <a:t>Ocra?</a:t>
            </a:r>
            <a:endParaRPr lang="it-IT" altLang="it-IT" sz="1200">
              <a:solidFill>
                <a:srgbClr val="0070C0"/>
              </a:solidFill>
            </a:endParaRPr>
          </a:p>
        </p:txBody>
      </p:sp>
      <p:sp>
        <p:nvSpPr>
          <p:cNvPr id="24642" name="AutoShape 78">
            <a:extLst>
              <a:ext uri="{FF2B5EF4-FFF2-40B4-BE49-F238E27FC236}">
                <a16:creationId xmlns:a16="http://schemas.microsoft.com/office/drawing/2014/main" id="{3CA4BFE7-0307-304C-896C-1D657E8E1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630" y="243840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B1B704-5E5D-ED45-A138-266A72374488}"/>
              </a:ext>
            </a:extLst>
          </p:cNvPr>
          <p:cNvSpPr txBox="1"/>
          <p:nvPr/>
        </p:nvSpPr>
        <p:spPr>
          <a:xfrm>
            <a:off x="620483" y="76200"/>
            <a:ext cx="1839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/>
              <a:t>Prima dei Romani</a:t>
            </a:r>
          </a:p>
        </p:txBody>
      </p:sp>
    </p:spTree>
    <p:extLst>
      <p:ext uri="{BB962C8B-B14F-4D97-AF65-F5344CB8AC3E}">
        <p14:creationId xmlns:p14="http://schemas.microsoft.com/office/powerpoint/2010/main" val="1751798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erritorio2">
            <a:extLst>
              <a:ext uri="{FF2B5EF4-FFF2-40B4-BE49-F238E27FC236}">
                <a16:creationId xmlns:a16="http://schemas.microsoft.com/office/drawing/2014/main" id="{38B144D6-7E26-604B-A0AC-886128C1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51196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">
            <a:extLst>
              <a:ext uri="{FF2B5EF4-FFF2-40B4-BE49-F238E27FC236}">
                <a16:creationId xmlns:a16="http://schemas.microsoft.com/office/drawing/2014/main" id="{0C9CF297-6EEB-F348-B466-33D5D306F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81063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 b="1"/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FF5D562D-9BE1-594D-8095-8639AEA09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1889125"/>
            <a:ext cx="636587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Scaptia</a:t>
            </a:r>
            <a:endParaRPr lang="it-IT" altLang="it-IT" sz="1000"/>
          </a:p>
        </p:txBody>
      </p:sp>
      <p:sp>
        <p:nvSpPr>
          <p:cNvPr id="30725" name="Text Box 12">
            <a:extLst>
              <a:ext uri="{FF2B5EF4-FFF2-40B4-BE49-F238E27FC236}">
                <a16:creationId xmlns:a16="http://schemas.microsoft.com/office/drawing/2014/main" id="{47393FB1-A8BB-EF4F-8B26-6B1CF6EB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2498725"/>
            <a:ext cx="558800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Velina</a:t>
            </a:r>
            <a:endParaRPr lang="it-IT" altLang="it-IT" sz="1000"/>
          </a:p>
        </p:txBody>
      </p:sp>
      <p:sp>
        <p:nvSpPr>
          <p:cNvPr id="30726" name="Text Box 13">
            <a:extLst>
              <a:ext uri="{FF2B5EF4-FFF2-40B4-BE49-F238E27FC236}">
                <a16:creationId xmlns:a16="http://schemas.microsoft.com/office/drawing/2014/main" id="{A8033941-979D-3F43-BD40-5F7C1A232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57463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/>
          </a:p>
        </p:txBody>
      </p:sp>
      <p:sp>
        <p:nvSpPr>
          <p:cNvPr id="30727" name="Text Box 14">
            <a:extLst>
              <a:ext uri="{FF2B5EF4-FFF2-40B4-BE49-F238E27FC236}">
                <a16:creationId xmlns:a16="http://schemas.microsoft.com/office/drawing/2014/main" id="{2A89C0C3-CFA4-3644-B442-C1B8CF7F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184525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Pupinia</a:t>
            </a:r>
            <a:endParaRPr lang="it-IT" altLang="it-IT" sz="1000"/>
          </a:p>
        </p:txBody>
      </p:sp>
      <p:sp>
        <p:nvSpPr>
          <p:cNvPr id="30728" name="Text Box 15">
            <a:extLst>
              <a:ext uri="{FF2B5EF4-FFF2-40B4-BE49-F238E27FC236}">
                <a16:creationId xmlns:a16="http://schemas.microsoft.com/office/drawing/2014/main" id="{9C37FFD5-215B-774A-9485-5E177DF8C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24000"/>
            <a:ext cx="642938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Claudia</a:t>
            </a:r>
            <a:endParaRPr lang="it-IT" altLang="it-IT" sz="1000" b="1"/>
          </a:p>
        </p:txBody>
      </p:sp>
      <p:sp>
        <p:nvSpPr>
          <p:cNvPr id="30729" name="Rectangle 16">
            <a:extLst>
              <a:ext uri="{FF2B5EF4-FFF2-40B4-BE49-F238E27FC236}">
                <a16:creationId xmlns:a16="http://schemas.microsoft.com/office/drawing/2014/main" id="{44B33E97-CAB4-8747-9A92-0AECCA099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609600"/>
            <a:ext cx="685800" cy="3048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it-IT" altLang="it-IT">
              <a:solidFill>
                <a:srgbClr val="B40DB8"/>
              </a:solidFill>
            </a:endParaRPr>
          </a:p>
        </p:txBody>
      </p:sp>
      <p:sp>
        <p:nvSpPr>
          <p:cNvPr id="30730" name="Rectangle 17">
            <a:extLst>
              <a:ext uri="{FF2B5EF4-FFF2-40B4-BE49-F238E27FC236}">
                <a16:creationId xmlns:a16="http://schemas.microsoft.com/office/drawing/2014/main" id="{BEC42B3C-7746-264B-B344-39C81A562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667000"/>
            <a:ext cx="5334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1" name="Rectangle 19">
            <a:extLst>
              <a:ext uri="{FF2B5EF4-FFF2-40B4-BE49-F238E27FC236}">
                <a16:creationId xmlns:a16="http://schemas.microsoft.com/office/drawing/2014/main" id="{4C783C76-7A68-A049-B291-FC052639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743200"/>
            <a:ext cx="6858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2" name="Rectangle 20">
            <a:extLst>
              <a:ext uri="{FF2B5EF4-FFF2-40B4-BE49-F238E27FC236}">
                <a16:creationId xmlns:a16="http://schemas.microsoft.com/office/drawing/2014/main" id="{7EBD95DB-9258-1B42-91C8-5166CC3DA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581400" cy="533400"/>
          </a:xfrm>
          <a:noFill/>
        </p:spPr>
        <p:txBody>
          <a:bodyPr/>
          <a:lstStyle/>
          <a:p>
            <a:pPr eaLnBrk="1" hangingPunct="1"/>
            <a:r>
              <a:rPr lang="it-IT" altLang="it-IT" sz="2000"/>
              <a:t>Centri amministrativi e tribù</a:t>
            </a:r>
            <a:endParaRPr lang="it-IT" altLang="it-IT"/>
          </a:p>
        </p:txBody>
      </p:sp>
      <p:sp>
        <p:nvSpPr>
          <p:cNvPr id="30733" name="Rectangle 21">
            <a:extLst>
              <a:ext uri="{FF2B5EF4-FFF2-40B4-BE49-F238E27FC236}">
                <a16:creationId xmlns:a16="http://schemas.microsoft.com/office/drawing/2014/main" id="{AC91D148-C56B-C54C-B963-4D73E5B6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752600"/>
            <a:ext cx="457200" cy="2286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4" name="Rectangle 22">
            <a:extLst>
              <a:ext uri="{FF2B5EF4-FFF2-40B4-BE49-F238E27FC236}">
                <a16:creationId xmlns:a16="http://schemas.microsoft.com/office/drawing/2014/main" id="{34E9A8C4-9D2F-AB4E-8E4C-52CBEF0B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048000"/>
            <a:ext cx="5334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5" name="Rectangle 23">
            <a:extLst>
              <a:ext uri="{FF2B5EF4-FFF2-40B4-BE49-F238E27FC236}">
                <a16:creationId xmlns:a16="http://schemas.microsoft.com/office/drawing/2014/main" id="{F0771403-4324-4D45-B27B-792284346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600200"/>
            <a:ext cx="457200" cy="3048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6" name="Rectangle 22">
            <a:extLst>
              <a:ext uri="{FF2B5EF4-FFF2-40B4-BE49-F238E27FC236}">
                <a16:creationId xmlns:a16="http://schemas.microsoft.com/office/drawing/2014/main" id="{1294F1D1-4391-4B47-AA4C-795C6C04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267200"/>
            <a:ext cx="5334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7" name="Rectangle 22">
            <a:extLst>
              <a:ext uri="{FF2B5EF4-FFF2-40B4-BE49-F238E27FC236}">
                <a16:creationId xmlns:a16="http://schemas.microsoft.com/office/drawing/2014/main" id="{C7CCE05E-F372-8E4B-B122-C4B77899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86400"/>
            <a:ext cx="457200" cy="152400"/>
          </a:xfrm>
          <a:prstGeom prst="rect">
            <a:avLst/>
          </a:prstGeom>
          <a:gradFill rotWithShape="0">
            <a:gsLst>
              <a:gs pos="0">
                <a:srgbClr val="B40DB8">
                  <a:alpha val="15999"/>
                </a:srgbClr>
              </a:gs>
              <a:gs pos="100000">
                <a:srgbClr val="530655">
                  <a:alpha val="15999"/>
                </a:srgbClr>
              </a:gs>
            </a:gsLst>
            <a:lin ang="5400000" scaled="1"/>
          </a:gradFill>
          <a:ln w="9525">
            <a:solidFill>
              <a:srgbClr val="B40DB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0738" name="Text Box 12">
            <a:extLst>
              <a:ext uri="{FF2B5EF4-FFF2-40B4-BE49-F238E27FC236}">
                <a16:creationId xmlns:a16="http://schemas.microsoft.com/office/drawing/2014/main" id="{294A6AFD-90A2-514C-B97B-000A42B7F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5638800"/>
            <a:ext cx="558800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Velina</a:t>
            </a:r>
            <a:endParaRPr lang="it-IT" altLang="it-IT" sz="1000"/>
          </a:p>
        </p:txBody>
      </p:sp>
      <p:sp>
        <p:nvSpPr>
          <p:cNvPr id="30739" name="Text Box 11">
            <a:extLst>
              <a:ext uri="{FF2B5EF4-FFF2-40B4-BE49-F238E27FC236}">
                <a16:creationId xmlns:a16="http://schemas.microsoft.com/office/drawing/2014/main" id="{1F3714E2-9E81-4343-88DF-809719604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419600"/>
            <a:ext cx="636587" cy="244475"/>
          </a:xfrm>
          <a:prstGeom prst="rect">
            <a:avLst/>
          </a:prstGeom>
          <a:solidFill>
            <a:srgbClr val="FFE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000" b="1">
                <a:solidFill>
                  <a:srgbClr val="B40DB8"/>
                </a:solidFill>
              </a:rPr>
              <a:t>Scaptia</a:t>
            </a:r>
            <a:endParaRPr lang="it-IT" altLang="it-IT" sz="10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C74A1D-066E-DA44-BFC7-1F3C63674521}"/>
              </a:ext>
            </a:extLst>
          </p:cNvPr>
          <p:cNvSpPr txBox="1"/>
          <p:nvPr/>
        </p:nvSpPr>
        <p:spPr>
          <a:xfrm>
            <a:off x="315685" y="907818"/>
            <a:ext cx="32990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Aquileia</a:t>
            </a:r>
          </a:p>
          <a:p>
            <a:r>
              <a:rPr lang="it-IT"/>
              <a:t>Colonia latina (181)</a:t>
            </a:r>
          </a:p>
          <a:p>
            <a:r>
              <a:rPr lang="it-IT"/>
              <a:t>Municipium c.R. (89) </a:t>
            </a:r>
          </a:p>
          <a:p>
            <a:r>
              <a:rPr lang="it-IT"/>
              <a:t>Colonia c.R. (? Augusto/Claudio)</a:t>
            </a:r>
          </a:p>
          <a:p>
            <a:endParaRPr lang="it-IT"/>
          </a:p>
          <a:p>
            <a:r>
              <a:rPr lang="it-IT"/>
              <a:t>Tergeste</a:t>
            </a:r>
          </a:p>
          <a:p>
            <a:r>
              <a:rPr lang="it-IT"/>
              <a:t>Colonia (ante 52 a.C.)</a:t>
            </a:r>
          </a:p>
          <a:p>
            <a:endParaRPr lang="it-IT"/>
          </a:p>
          <a:p>
            <a:r>
              <a:rPr lang="it-IT"/>
              <a:t>Forum Iulii</a:t>
            </a:r>
          </a:p>
          <a:p>
            <a:r>
              <a:rPr lang="it-IT"/>
              <a:t>Municipium (Cesare)</a:t>
            </a:r>
          </a:p>
          <a:p>
            <a:endParaRPr lang="it-IT"/>
          </a:p>
          <a:p>
            <a:r>
              <a:rPr lang="it-IT"/>
              <a:t>Pola</a:t>
            </a:r>
          </a:p>
          <a:p>
            <a:r>
              <a:rPr lang="it-IT"/>
              <a:t>Colonia (42 a.C.)</a:t>
            </a:r>
          </a:p>
          <a:p>
            <a:endParaRPr lang="it-IT"/>
          </a:p>
          <a:p>
            <a:r>
              <a:rPr lang="it-IT"/>
              <a:t>Parentium</a:t>
            </a:r>
          </a:p>
          <a:p>
            <a:r>
              <a:rPr lang="it-IT"/>
              <a:t>Municipium (?)</a:t>
            </a:r>
          </a:p>
          <a:p>
            <a:endParaRPr lang="it-IT"/>
          </a:p>
          <a:p>
            <a:r>
              <a:rPr lang="it-IT"/>
              <a:t>Emona</a:t>
            </a:r>
          </a:p>
          <a:p>
            <a:r>
              <a:rPr lang="it-IT"/>
              <a:t>Colonia (Augusto/Tiberio)</a:t>
            </a:r>
          </a:p>
        </p:txBody>
      </p:sp>
    </p:spTree>
    <p:extLst>
      <p:ext uri="{BB962C8B-B14F-4D97-AF65-F5344CB8AC3E}">
        <p14:creationId xmlns:p14="http://schemas.microsoft.com/office/powerpoint/2010/main" val="3950036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reenshot_11">
            <a:extLst>
              <a:ext uri="{FF2B5EF4-FFF2-40B4-BE49-F238E27FC236}">
                <a16:creationId xmlns:a16="http://schemas.microsoft.com/office/drawing/2014/main" id="{89E22394-37BD-664E-89B4-BEA1B199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666" y="3153682"/>
            <a:ext cx="3844334" cy="37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042EDF5F-0692-0A4E-866D-CAD119B64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029" y="6514651"/>
            <a:ext cx="3494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>
                <a:latin typeface="+mn-lt"/>
              </a:rPr>
              <a:t>F. W. Putzgers, Historischer Schul-Atlas (1905)</a:t>
            </a:r>
          </a:p>
        </p:txBody>
      </p:sp>
      <p:sp>
        <p:nvSpPr>
          <p:cNvPr id="25604" name="Ovale 3">
            <a:extLst>
              <a:ext uri="{FF2B5EF4-FFF2-40B4-BE49-F238E27FC236}">
                <a16:creationId xmlns:a16="http://schemas.microsoft.com/office/drawing/2014/main" id="{E8F255A9-644D-1744-B889-D36FDF9A486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924786" y="4222634"/>
            <a:ext cx="468086" cy="371138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5" name="Picture 4" descr="CIL">
            <a:extLst>
              <a:ext uri="{FF2B5EF4-FFF2-40B4-BE49-F238E27FC236}">
                <a16:creationId xmlns:a16="http://schemas.microsoft.com/office/drawing/2014/main" id="{8DC694DC-B040-4040-B0DF-1F79D096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6444"/>
            <a:ext cx="5284067" cy="5490487"/>
          </a:xfrm>
          <a:prstGeom prst="rect">
            <a:avLst/>
          </a:prstGeom>
          <a:solidFill>
            <a:srgbClr val="FFEE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A6DE48-193F-A74C-BF28-0BF2C8DE90DD}"/>
              </a:ext>
            </a:extLst>
          </p:cNvPr>
          <p:cNvSpPr txBox="1"/>
          <p:nvPr/>
        </p:nvSpPr>
        <p:spPr>
          <a:xfrm>
            <a:off x="6727370" y="36513"/>
            <a:ext cx="237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/>
              <a:t>Il confine </a:t>
            </a:r>
            <a:br>
              <a:rPr lang="it-IT" altLang="it-IT" sz="2400"/>
            </a:br>
            <a:r>
              <a:rPr lang="it-IT" altLang="it-IT" sz="2400"/>
              <a:t>nord-orientale</a:t>
            </a:r>
            <a:br>
              <a:rPr lang="it-IT" altLang="it-IT" sz="2400"/>
            </a:br>
            <a:r>
              <a:rPr lang="it-IT" altLang="it-IT" sz="2400"/>
              <a:t>dell’Italia romana</a:t>
            </a:r>
            <a:endParaRPr lang="it-IT" sz="2400"/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695627C6-C92A-B343-9518-6F465AFEB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74043"/>
            <a:ext cx="22968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>
                <a:latin typeface="+mn-lt"/>
              </a:rPr>
              <a:t>Mommsen, CIL V,2 (1878)</a:t>
            </a:r>
            <a:endParaRPr lang="it-IT" altLang="it-IT"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F2C18A-7F85-3340-8970-7855B7CB23F3}"/>
              </a:ext>
            </a:extLst>
          </p:cNvPr>
          <p:cNvSpPr txBox="1"/>
          <p:nvPr/>
        </p:nvSpPr>
        <p:spPr>
          <a:xfrm>
            <a:off x="761994" y="1197421"/>
            <a:ext cx="148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A  L  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F508DD-62D2-4347-A5F5-CFF65FAB4C44}"/>
              </a:ext>
            </a:extLst>
          </p:cNvPr>
          <p:cNvSpPr txBox="1"/>
          <p:nvPr/>
        </p:nvSpPr>
        <p:spPr>
          <a:xfrm rot="2465151">
            <a:off x="3050896" y="1312297"/>
            <a:ext cx="2618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A N N O N I 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7B5ABC-2F90-854A-974C-8FFB0D0B07F5}"/>
              </a:ext>
            </a:extLst>
          </p:cNvPr>
          <p:cNvSpPr txBox="1"/>
          <p:nvPr/>
        </p:nvSpPr>
        <p:spPr>
          <a:xfrm>
            <a:off x="2416631" y="21769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O R I C U 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49932A-B748-5245-9EA8-0B6022597CA6}"/>
              </a:ext>
            </a:extLst>
          </p:cNvPr>
          <p:cNvSpPr txBox="1"/>
          <p:nvPr/>
        </p:nvSpPr>
        <p:spPr>
          <a:xfrm>
            <a:off x="4084074" y="3136296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Illirico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FD412F-5C3B-AB41-A4F5-D110BB4DBEE9}"/>
              </a:ext>
            </a:extLst>
          </p:cNvPr>
          <p:cNvSpPr txBox="1"/>
          <p:nvPr/>
        </p:nvSpPr>
        <p:spPr>
          <a:xfrm>
            <a:off x="5921833" y="3666757"/>
            <a:ext cx="215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  A  L  I A</a:t>
            </a:r>
          </a:p>
        </p:txBody>
      </p:sp>
      <p:sp>
        <p:nvSpPr>
          <p:cNvPr id="13" name="Ovale 3">
            <a:extLst>
              <a:ext uri="{FF2B5EF4-FFF2-40B4-BE49-F238E27FC236}">
                <a16:creationId xmlns:a16="http://schemas.microsoft.com/office/drawing/2014/main" id="{AA92840A-9BF6-074C-B584-EA885A0ACA0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4331" y="1777068"/>
            <a:ext cx="498812" cy="231532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5882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>
            <a:extLst>
              <a:ext uri="{FF2B5EF4-FFF2-40B4-BE49-F238E27FC236}">
                <a16:creationId xmlns:a16="http://schemas.microsoft.com/office/drawing/2014/main" id="{1449BB9A-D509-5148-9797-D0327156A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52" y="141499"/>
            <a:ext cx="8876848" cy="929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 altLang="it-IT" sz="1600" b="1"/>
              <a:t>Timavus / Temavus / Τίμαυος / Τίμαυον</a:t>
            </a:r>
            <a:endParaRPr lang="it-IT" altLang="it-IT" sz="800" b="1"/>
          </a:p>
          <a:p>
            <a:pPr>
              <a:spcBef>
                <a:spcPct val="20000"/>
              </a:spcBef>
            </a:pPr>
            <a:r>
              <a:rPr lang="it-IT" altLang="it-IT" sz="1600"/>
              <a:t>Μετ</a:t>
            </a:r>
            <a:r>
              <a:rPr lang="it-IT" altLang="it-IT" sz="1600">
                <a:cs typeface="Lucida Grande" panose="020B0600040502020204" pitchFamily="34" charset="0"/>
              </a:rPr>
              <a:t>ὰ δὲ τὸ </a:t>
            </a:r>
            <a:r>
              <a:rPr lang="it-IT" altLang="it-IT" sz="1600"/>
              <a:t>Τίμαυον </a:t>
            </a:r>
            <a:r>
              <a:rPr lang="it-IT" altLang="it-IT" sz="1600">
                <a:cs typeface="Lucida Grande" panose="020B0600040502020204" pitchFamily="34" charset="0"/>
              </a:rPr>
              <a:t>ἡ τῶν Ἰστρίων ἐστὶ παραλία μέχρι Πόλας, ἣ πρόσκειται τῇ Ἰταλίᾳ.</a:t>
            </a:r>
          </a:p>
          <a:p>
            <a:pPr>
              <a:spcBef>
                <a:spcPct val="20000"/>
              </a:spcBef>
            </a:pPr>
            <a:r>
              <a:rPr lang="it-IT" altLang="it-IT" sz="1600">
                <a:cs typeface="Lucida Grande" panose="020B0600040502020204" pitchFamily="34" charset="0"/>
              </a:rPr>
              <a:t>Dopo il Timavo c’è il </a:t>
            </a:r>
            <a:r>
              <a:rPr lang="it-IT" altLang="it-IT" sz="1600" b="1">
                <a:cs typeface="Lucida Grande" panose="020B0600040502020204" pitchFamily="34" charset="0"/>
              </a:rPr>
              <a:t>litorale degli Istri </a:t>
            </a:r>
            <a:r>
              <a:rPr lang="it-IT" altLang="it-IT" sz="1600">
                <a:cs typeface="Lucida Grande" panose="020B0600040502020204" pitchFamily="34" charset="0"/>
              </a:rPr>
              <a:t>fino a Pola, che è </a:t>
            </a:r>
            <a:r>
              <a:rPr lang="it-IT" altLang="it-IT" sz="1600" b="1">
                <a:cs typeface="Lucida Grande" panose="020B0600040502020204" pitchFamily="34" charset="0"/>
              </a:rPr>
              <a:t>adiacente all’Italia</a:t>
            </a:r>
            <a:r>
              <a:rPr lang="it-IT" altLang="it-IT" sz="1600">
                <a:cs typeface="Lucida Grande" panose="020B0600040502020204" pitchFamily="34" charset="0"/>
              </a:rPr>
              <a:t>. (</a:t>
            </a:r>
            <a:r>
              <a:rPr lang="it-IT" altLang="it-IT" sz="1400"/>
              <a:t>Strabone, Geogr., V,1,9, p. 215 C)</a:t>
            </a:r>
          </a:p>
        </p:txBody>
      </p:sp>
      <p:sp>
        <p:nvSpPr>
          <p:cNvPr id="126982" name="Text Box 6">
            <a:extLst>
              <a:ext uri="{FF2B5EF4-FFF2-40B4-BE49-F238E27FC236}">
                <a16:creationId xmlns:a16="http://schemas.microsoft.com/office/drawing/2014/main" id="{C6E83401-3D7F-D54E-AED2-4ED1D08E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52" y="4164355"/>
            <a:ext cx="8876848" cy="2369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b="1"/>
              <a:t>Arsia</a:t>
            </a:r>
          </a:p>
          <a:p>
            <a:r>
              <a:rPr lang="it-IT" altLang="it-IT" sz="1800" i="1"/>
              <a:t>Mox oppidum Nesactium et - nunc finis Italiae - fluvius Arsia </a:t>
            </a:r>
          </a:p>
          <a:p>
            <a:r>
              <a:rPr lang="it-IT" altLang="it-IT"/>
              <a:t>E poi il municipio di Nesazio e il </a:t>
            </a:r>
            <a:r>
              <a:rPr lang="it-IT" altLang="it-IT" b="1"/>
              <a:t>fiume Arsia, ora confine d’Italia </a:t>
            </a:r>
            <a:r>
              <a:rPr lang="it-IT" altLang="it-IT" sz="1400"/>
              <a:t>(Plinio, St.Nat. III,19,129)</a:t>
            </a:r>
            <a:endParaRPr lang="it-IT" altLang="it-IT" i="1">
              <a:solidFill>
                <a:srgbClr val="DE2718"/>
              </a:solidFill>
            </a:endParaRPr>
          </a:p>
          <a:p>
            <a:endParaRPr lang="it-IT" altLang="it-IT" sz="1400" i="1"/>
          </a:p>
          <a:p>
            <a:r>
              <a:rPr lang="it-IT" altLang="it-IT" sz="1800" i="1"/>
              <a:t>latitudo Italiae ... a Varo ... Arsiam</a:t>
            </a:r>
            <a:r>
              <a:rPr lang="it-IT" altLang="it-IT" sz="1800" i="1">
                <a:solidFill>
                  <a:srgbClr val="DE2718"/>
                </a:solidFill>
              </a:rPr>
              <a:t> </a:t>
            </a:r>
          </a:p>
          <a:p>
            <a:r>
              <a:rPr lang="it-IT" altLang="it-IT" b="1"/>
              <a:t>larghezza dell’Italia dal Varo all’Arsia</a:t>
            </a:r>
            <a:r>
              <a:rPr lang="it-IT" altLang="it-IT" b="1" i="1">
                <a:solidFill>
                  <a:srgbClr val="DE2718"/>
                </a:solidFill>
              </a:rPr>
              <a:t> </a:t>
            </a:r>
            <a:r>
              <a:rPr lang="it-IT" altLang="it-IT" sz="1400"/>
              <a:t>(Plinio, St.Nat. III,19,129)</a:t>
            </a:r>
            <a:endParaRPr lang="it-IT" altLang="it-IT" sz="1400" i="1">
              <a:solidFill>
                <a:srgbClr val="DE2718"/>
              </a:solidFill>
            </a:endParaRPr>
          </a:p>
          <a:p>
            <a:endParaRPr lang="it-IT" altLang="it-IT" sz="800" i="1">
              <a:solidFill>
                <a:srgbClr val="DE2718"/>
              </a:solidFill>
            </a:endParaRPr>
          </a:p>
          <a:p>
            <a:r>
              <a:rPr lang="it-IT" altLang="it-IT" sz="1800" i="1"/>
              <a:t>Illyrici latitudo ... a flumine Arsia ad flumen Drinium</a:t>
            </a:r>
          </a:p>
          <a:p>
            <a:r>
              <a:rPr lang="it-IT" altLang="it-IT" b="1"/>
              <a:t>estensione dell’Illirico dal fiume Arsia al fiume Drinio</a:t>
            </a:r>
            <a:r>
              <a:rPr lang="it-IT" altLang="it-IT" b="1" i="1"/>
              <a:t> </a:t>
            </a:r>
            <a:r>
              <a:rPr lang="it-IT" altLang="it-IT" sz="1400"/>
              <a:t>(Plinio, St.Nat. III,26,150)</a:t>
            </a:r>
          </a:p>
        </p:txBody>
      </p:sp>
      <p:sp>
        <p:nvSpPr>
          <p:cNvPr id="126983" name="Text Box 7">
            <a:extLst>
              <a:ext uri="{FF2B5EF4-FFF2-40B4-BE49-F238E27FC236}">
                <a16:creationId xmlns:a16="http://schemas.microsoft.com/office/drawing/2014/main" id="{62DB3263-8B5E-BD47-988A-051AAD7CF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53" y="1481356"/>
            <a:ext cx="8876848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b="1"/>
              <a:t>Formio</a:t>
            </a:r>
          </a:p>
          <a:p>
            <a:r>
              <a:rPr lang="it-IT" altLang="it-IT" sz="1800" i="1"/>
              <a:t>colonia Tergeste ... ultra quam sex milia p. </a:t>
            </a:r>
            <a:r>
              <a:rPr lang="it-IT" altLang="it-IT" sz="1800" i="1">
                <a:solidFill>
                  <a:srgbClr val="DE2718"/>
                </a:solidFill>
              </a:rPr>
              <a:t>Formio amnis</a:t>
            </a:r>
            <a:r>
              <a:rPr lang="it-IT" altLang="it-IT" sz="1800" i="1"/>
              <a:t> ... anticus auctae Italiae terminus, nunc vero Histriae</a:t>
            </a:r>
          </a:p>
          <a:p>
            <a:r>
              <a:rPr lang="it-IT" altLang="it-IT" i="1"/>
              <a:t>La colonia di Tergeste oltre la quale a seimila passi il fiume Formione, </a:t>
            </a:r>
            <a:r>
              <a:rPr lang="it-IT" altLang="it-IT" b="1" i="1"/>
              <a:t>antico confine dell’Italia dopo la sua estensione</a:t>
            </a:r>
            <a:r>
              <a:rPr lang="it-IT" altLang="it-IT" i="1"/>
              <a:t>, e ora però confine dell’Istria </a:t>
            </a:r>
            <a:r>
              <a:rPr lang="it-IT" altLang="it-IT"/>
              <a:t>(</a:t>
            </a:r>
            <a:r>
              <a:rPr lang="it-IT" altLang="it-IT" sz="1400"/>
              <a:t>Plinio, St.Nat., III,18,127)</a:t>
            </a:r>
            <a:endParaRPr lang="it-IT" altLang="it-IT" sz="1400" i="1"/>
          </a:p>
          <a:p>
            <a:endParaRPr lang="it-IT" altLang="it-IT" sz="1800" i="1"/>
          </a:p>
          <a:p>
            <a:r>
              <a:rPr lang="it-IT" altLang="it-IT"/>
              <a:t>Τ</a:t>
            </a:r>
            <a:r>
              <a:rPr lang="it-IT" altLang="it-IT">
                <a:cs typeface="Lucida Grande" panose="020B0600040502020204" pitchFamily="34" charset="0"/>
              </a:rPr>
              <a:t>έργεστρ</a:t>
            </a:r>
            <a:r>
              <a:rPr lang="it-IT" altLang="it-IT"/>
              <a:t>ον </a:t>
            </a:r>
            <a:r>
              <a:rPr lang="it-IT" altLang="it-IT">
                <a:cs typeface="Lucida Grande" panose="020B0600040502020204" pitchFamily="34" charset="0"/>
              </a:rPr>
              <a:t>κ</a:t>
            </a:r>
            <a:r>
              <a:rPr lang="it-IT" altLang="it-IT"/>
              <a:t>ο</a:t>
            </a:r>
            <a:r>
              <a:rPr lang="it-IT" altLang="it-IT">
                <a:cs typeface="Lucida Grande" panose="020B0600040502020204" pitchFamily="34" charset="0"/>
              </a:rPr>
              <a:t>λω</a:t>
            </a:r>
            <a:r>
              <a:rPr lang="it-IT" altLang="it-IT"/>
              <a:t>ν</a:t>
            </a:r>
            <a:r>
              <a:rPr lang="it-IT" altLang="it-IT">
                <a:cs typeface="Lucida Grande" panose="020B0600040502020204" pitchFamily="34" charset="0"/>
              </a:rPr>
              <a:t>ία / </a:t>
            </a:r>
            <a:r>
              <a:rPr lang="it-IT" altLang="it-IT">
                <a:solidFill>
                  <a:srgbClr val="DE2718"/>
                </a:solidFill>
                <a:cs typeface="Lucida Grande" panose="020B0600040502020204" pitchFamily="34" charset="0"/>
              </a:rPr>
              <a:t>Φ</a:t>
            </a:r>
            <a:r>
              <a:rPr lang="it-IT" altLang="it-IT">
                <a:solidFill>
                  <a:srgbClr val="DE2718"/>
                </a:solidFill>
              </a:rPr>
              <a:t>ο</a:t>
            </a:r>
            <a:r>
              <a:rPr lang="it-IT" altLang="it-IT">
                <a:solidFill>
                  <a:srgbClr val="DE2718"/>
                </a:solidFill>
                <a:cs typeface="Lucida Grande" panose="020B0600040502020204" pitchFamily="34" charset="0"/>
              </a:rPr>
              <a:t>ρμίω</a:t>
            </a:r>
            <a:r>
              <a:rPr lang="it-IT" altLang="it-IT">
                <a:solidFill>
                  <a:srgbClr val="DE2718"/>
                </a:solidFill>
              </a:rPr>
              <a:t>νο</a:t>
            </a:r>
            <a:r>
              <a:rPr lang="it-IT" altLang="it-IT">
                <a:solidFill>
                  <a:srgbClr val="DE2718"/>
                </a:solidFill>
                <a:cs typeface="Lucida Grande" panose="020B0600040502020204" pitchFamily="34" charset="0"/>
              </a:rPr>
              <a:t>ς π</a:t>
            </a:r>
            <a:r>
              <a:rPr lang="it-IT" altLang="it-IT">
                <a:solidFill>
                  <a:srgbClr val="DE2718"/>
                </a:solidFill>
              </a:rPr>
              <a:t>ο</a:t>
            </a:r>
            <a:r>
              <a:rPr lang="it-IT" altLang="it-IT">
                <a:solidFill>
                  <a:srgbClr val="DE2718"/>
                </a:solidFill>
                <a:cs typeface="Lucida Grande" panose="020B0600040502020204" pitchFamily="34" charset="0"/>
              </a:rPr>
              <a:t>ταμ</a:t>
            </a:r>
            <a:r>
              <a:rPr lang="it-IT" altLang="it-IT">
                <a:solidFill>
                  <a:srgbClr val="DE2718"/>
                </a:solidFill>
              </a:rPr>
              <a:t>ο</a:t>
            </a:r>
            <a:r>
              <a:rPr lang="it-IT" altLang="it-IT">
                <a:solidFill>
                  <a:srgbClr val="DE2718"/>
                </a:solidFill>
                <a:cs typeface="Lucida Grande" panose="020B0600040502020204" pitchFamily="34" charset="0"/>
              </a:rPr>
              <a:t>ῦ ἐκβολαί</a:t>
            </a:r>
            <a:r>
              <a:rPr lang="it-IT" altLang="it-IT">
                <a:cs typeface="Lucida Grande" panose="020B0600040502020204" pitchFamily="34" charset="0"/>
              </a:rPr>
              <a:t> / Παρέντι</a:t>
            </a:r>
            <a:r>
              <a:rPr lang="it-IT" altLang="it-IT"/>
              <a:t>ον </a:t>
            </a:r>
            <a:r>
              <a:rPr lang="it-IT" altLang="it-IT">
                <a:cs typeface="Lucida Grande" panose="020B0600040502020204" pitchFamily="34" charset="0"/>
              </a:rPr>
              <a:t>/ Πόλας Νέσακτ</a:t>
            </a:r>
            <a:r>
              <a:rPr lang="it-IT" altLang="it-IT"/>
              <a:t>ον</a:t>
            </a:r>
          </a:p>
          <a:p>
            <a:r>
              <a:rPr lang="it-IT" altLang="it-IT"/>
              <a:t>La colonia di Tergeste, le foci del fiume Formione, Parenzo, Pola, Nesazio (</a:t>
            </a:r>
            <a:r>
              <a:rPr lang="it-IT" altLang="it-IT" sz="1400"/>
              <a:t>Tolomeo, Geogr., III,1,23)</a:t>
            </a:r>
            <a:endParaRPr lang="it-IT" altLang="it-IT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6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ItaliaNE">
            <a:extLst>
              <a:ext uri="{FF2B5EF4-FFF2-40B4-BE49-F238E27FC236}">
                <a16:creationId xmlns:a16="http://schemas.microsoft.com/office/drawing/2014/main" id="{E7307641-08E4-8A46-9C38-01A76965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52" y="23813"/>
            <a:ext cx="792480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AutoShape 7">
            <a:extLst>
              <a:ext uri="{FF2B5EF4-FFF2-40B4-BE49-F238E27FC236}">
                <a16:creationId xmlns:a16="http://schemas.microsoft.com/office/drawing/2014/main" id="{3AD1A014-CC00-CD41-85DA-5AD02005DA2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2252" y="2546548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6261" name="Text Box 8">
            <a:extLst>
              <a:ext uri="{FF2B5EF4-FFF2-40B4-BE49-F238E27FC236}">
                <a16:creationId xmlns:a16="http://schemas.microsoft.com/office/drawing/2014/main" id="{B4EC2D1F-16C1-084B-BAC4-79532739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77" y="2953287"/>
            <a:ext cx="1279525" cy="338137"/>
          </a:xfrm>
          <a:prstGeom prst="rect">
            <a:avLst/>
          </a:prstGeom>
          <a:solidFill>
            <a:srgbClr val="BEDABC"/>
          </a:solidFill>
          <a:ln w="9525">
            <a:solidFill>
              <a:srgbClr val="FF021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rgbClr val="FF0211"/>
                </a:solidFill>
              </a:rPr>
              <a:t>M.te Civetta</a:t>
            </a:r>
            <a:endParaRPr lang="it-IT" altLang="it-IT"/>
          </a:p>
        </p:txBody>
      </p:sp>
      <p:sp>
        <p:nvSpPr>
          <p:cNvPr id="96262" name="AutoShape 9">
            <a:extLst>
              <a:ext uri="{FF2B5EF4-FFF2-40B4-BE49-F238E27FC236}">
                <a16:creationId xmlns:a16="http://schemas.microsoft.com/office/drawing/2014/main" id="{509CE5C8-21F0-C241-8E09-9D73944928EA}"/>
              </a:ext>
            </a:extLst>
          </p:cNvPr>
          <p:cNvSpPr>
            <a:spLocks noChangeArrowheads="1"/>
          </p:cNvSpPr>
          <p:nvPr/>
        </p:nvSpPr>
        <p:spPr bwMode="auto">
          <a:xfrm rot="19801928" flipV="1">
            <a:off x="7347852" y="4343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021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6263" name="Text Box 10">
            <a:extLst>
              <a:ext uri="{FF2B5EF4-FFF2-40B4-BE49-F238E27FC236}">
                <a16:creationId xmlns:a16="http://schemas.microsoft.com/office/drawing/2014/main" id="{2C739231-D481-FD41-B90E-74F36F7CD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852" y="4648200"/>
            <a:ext cx="755650" cy="338138"/>
          </a:xfrm>
          <a:prstGeom prst="rect">
            <a:avLst/>
          </a:prstGeom>
          <a:solidFill>
            <a:srgbClr val="BEDABC"/>
          </a:solidFill>
          <a:ln w="9525">
            <a:solidFill>
              <a:srgbClr val="FF021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>
                <a:solidFill>
                  <a:srgbClr val="FF0211"/>
                </a:solidFill>
              </a:rPr>
              <a:t>Bevke</a:t>
            </a:r>
            <a:endParaRPr lang="it-IT" altLang="it-IT"/>
          </a:p>
        </p:txBody>
      </p:sp>
      <p:pic>
        <p:nvPicPr>
          <p:cNvPr id="96264" name="Picture 11">
            <a:extLst>
              <a:ext uri="{FF2B5EF4-FFF2-40B4-BE49-F238E27FC236}">
                <a16:creationId xmlns:a16="http://schemas.microsoft.com/office/drawing/2014/main" id="{AE86BD57-35B2-514D-961A-435E7073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1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62" y="521210"/>
            <a:ext cx="2991671" cy="1944036"/>
          </a:xfrm>
          <a:prstGeom prst="rect">
            <a:avLst/>
          </a:prstGeom>
          <a:noFill/>
          <a:ln w="9525">
            <a:solidFill>
              <a:srgbClr val="FF02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5" name="Picture 12" descr="bevke">
            <a:extLst>
              <a:ext uri="{FF2B5EF4-FFF2-40B4-BE49-F238E27FC236}">
                <a16:creationId xmlns:a16="http://schemas.microsoft.com/office/drawing/2014/main" id="{87FE6533-1210-2447-9C2F-4E4EA969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595" y="23813"/>
            <a:ext cx="3023258" cy="398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Text Box 13">
            <a:extLst>
              <a:ext uri="{FF2B5EF4-FFF2-40B4-BE49-F238E27FC236}">
                <a16:creationId xmlns:a16="http://schemas.microsoft.com/office/drawing/2014/main" id="{455C1596-401C-0F4C-AD4A-8595D5E1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702" y="4343400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 b="1"/>
              <a:t>Nauportus</a:t>
            </a:r>
            <a:endParaRPr lang="it-IT" altLang="it-IT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5F43C668-5D79-C247-B967-8D7C18F3DF0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88815" y="1088571"/>
            <a:ext cx="118191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/>
              <a:t>F N</a:t>
            </a:r>
          </a:p>
          <a:p>
            <a:r>
              <a:rPr lang="it-IT" altLang="it-IT" sz="2000"/>
              <a:t>BEL</a:t>
            </a:r>
            <a:r>
              <a:rPr lang="it-IT" altLang="it-IT" sz="2000" baseline="30000"/>
              <a:t>‣</a:t>
            </a:r>
            <a:r>
              <a:rPr lang="it-IT" altLang="it-IT" sz="2000"/>
              <a:t>IVL</a:t>
            </a:r>
            <a:endParaRPr lang="it-IT" altLang="it-IT" sz="1600"/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CC0DF465-439A-AC46-A3D6-5B8E29A5B1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1128" y="2531772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D64CBB9-6E57-ED49-A4ED-BDE9B738A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672" y="2858332"/>
            <a:ext cx="2508539" cy="1138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FINIS</a:t>
            </a:r>
          </a:p>
          <a:p>
            <a:pPr algn="ctr" eaLnBrk="1" hangingPunct="1"/>
            <a:endParaRPr lang="it-IT" altLang="it-IT" sz="800">
              <a:latin typeface="+mn-lt"/>
              <a:ea typeface="Osaka" pitchFamily="1" charset="-128"/>
            </a:endParaRPr>
          </a:p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AQVILEIEN    EMONEN</a:t>
            </a:r>
          </a:p>
          <a:p>
            <a:pPr algn="ctr" eaLnBrk="1" hangingPunct="1"/>
            <a:r>
              <a:rPr lang="it-IT" altLang="it-IT" sz="2000">
                <a:latin typeface="+mn-lt"/>
                <a:ea typeface="Osaka" pitchFamily="1" charset="-128"/>
              </a:rPr>
              <a:t>SIVM	          SIVM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33FF2F8-9E52-EA42-8AEB-CB8097F7A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393225"/>
            <a:ext cx="1166700" cy="1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1800">
                <a:solidFill>
                  <a:schemeClr val="tx2"/>
                </a:solidFill>
              </a:rPr>
              <a:t>Via Aquileia - Emona (Bosio)</a:t>
            </a:r>
            <a:endParaRPr lang="it-IT" altLang="it-IT" sz="4400">
              <a:solidFill>
                <a:schemeClr val="tx2"/>
              </a:solidFill>
            </a:endParaRPr>
          </a:p>
        </p:txBody>
      </p:sp>
      <p:pic>
        <p:nvPicPr>
          <p:cNvPr id="17" name="Picture 2" descr="carta">
            <a:extLst>
              <a:ext uri="{FF2B5EF4-FFF2-40B4-BE49-F238E27FC236}">
                <a16:creationId xmlns:a16="http://schemas.microsoft.com/office/drawing/2014/main" id="{FDCEB212-D13B-A74B-84D3-46D08940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4108548"/>
            <a:ext cx="3548741" cy="2649440"/>
          </a:xfrm>
          <a:prstGeom prst="rect">
            <a:avLst/>
          </a:prstGeom>
          <a:solidFill>
            <a:srgbClr val="CD1920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16D97F-712F-404E-9EB9-8751AE711E06}"/>
              </a:ext>
            </a:extLst>
          </p:cNvPr>
          <p:cNvSpPr txBox="1"/>
          <p:nvPr/>
        </p:nvSpPr>
        <p:spPr>
          <a:xfrm>
            <a:off x="3453571" y="49747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2482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8" descr="territorio1">
            <a:extLst>
              <a:ext uri="{FF2B5EF4-FFF2-40B4-BE49-F238E27FC236}">
                <a16:creationId xmlns:a16="http://schemas.microsoft.com/office/drawing/2014/main" id="{1684D534-BB6A-8E42-8692-3ECA8CAC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5141913" cy="6629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1029">
            <a:extLst>
              <a:ext uri="{FF2B5EF4-FFF2-40B4-BE49-F238E27FC236}">
                <a16:creationId xmlns:a16="http://schemas.microsoft.com/office/drawing/2014/main" id="{E5D52D4F-320B-0F48-B843-CA14F0E43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81400"/>
            <a:ext cx="11303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Subocrini</a:t>
            </a:r>
          </a:p>
        </p:txBody>
      </p:sp>
      <p:sp>
        <p:nvSpPr>
          <p:cNvPr id="20484" name="Text Box 1030">
            <a:extLst>
              <a:ext uri="{FF2B5EF4-FFF2-40B4-BE49-F238E27FC236}">
                <a16:creationId xmlns:a16="http://schemas.microsoft.com/office/drawing/2014/main" id="{4A002E8A-BDF7-A44A-A941-ACEB64039F25}"/>
              </a:ext>
            </a:extLst>
          </p:cNvPr>
          <p:cNvSpPr txBox="1">
            <a:spLocks noChangeArrowheads="1"/>
          </p:cNvSpPr>
          <p:nvPr/>
        </p:nvSpPr>
        <p:spPr bwMode="auto">
          <a:xfrm rot="1890330">
            <a:off x="7480300" y="3259138"/>
            <a:ext cx="744538" cy="338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Catali</a:t>
            </a:r>
          </a:p>
        </p:txBody>
      </p:sp>
      <p:sp>
        <p:nvSpPr>
          <p:cNvPr id="20485" name="Text Box 1031">
            <a:extLst>
              <a:ext uri="{FF2B5EF4-FFF2-40B4-BE49-F238E27FC236}">
                <a16:creationId xmlns:a16="http://schemas.microsoft.com/office/drawing/2014/main" id="{B4CE7A2B-B3AC-5D4C-880B-135D057F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962400"/>
            <a:ext cx="11207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Fecusses</a:t>
            </a:r>
          </a:p>
        </p:txBody>
      </p:sp>
      <p:sp>
        <p:nvSpPr>
          <p:cNvPr id="20486" name="Text Box 1032">
            <a:extLst>
              <a:ext uri="{FF2B5EF4-FFF2-40B4-BE49-F238E27FC236}">
                <a16:creationId xmlns:a16="http://schemas.microsoft.com/office/drawing/2014/main" id="{0B13D024-E9A8-BC41-9D11-162B8B30D587}"/>
              </a:ext>
            </a:extLst>
          </p:cNvPr>
          <p:cNvSpPr txBox="1">
            <a:spLocks noChangeArrowheads="1"/>
          </p:cNvSpPr>
          <p:nvPr/>
        </p:nvSpPr>
        <p:spPr bwMode="auto">
          <a:xfrm rot="3545312">
            <a:off x="7681120" y="2659856"/>
            <a:ext cx="1598612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Iapodum regio</a:t>
            </a:r>
          </a:p>
        </p:txBody>
      </p:sp>
      <p:sp>
        <p:nvSpPr>
          <p:cNvPr id="20487" name="Text Box 1033">
            <a:extLst>
              <a:ext uri="{FF2B5EF4-FFF2-40B4-BE49-F238E27FC236}">
                <a16:creationId xmlns:a16="http://schemas.microsoft.com/office/drawing/2014/main" id="{06156367-6693-6D41-A48D-24E2030CF1B2}"/>
              </a:ext>
            </a:extLst>
          </p:cNvPr>
          <p:cNvSpPr txBox="1">
            <a:spLocks noChangeArrowheads="1"/>
          </p:cNvSpPr>
          <p:nvPr/>
        </p:nvSpPr>
        <p:spPr bwMode="auto">
          <a:xfrm rot="2596662">
            <a:off x="6656388" y="2252663"/>
            <a:ext cx="709612" cy="338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Carni</a:t>
            </a:r>
          </a:p>
        </p:txBody>
      </p:sp>
      <p:sp>
        <p:nvSpPr>
          <p:cNvPr id="20488" name="Text Box 1065">
            <a:extLst>
              <a:ext uri="{FF2B5EF4-FFF2-40B4-BE49-F238E27FC236}">
                <a16:creationId xmlns:a16="http://schemas.microsoft.com/office/drawing/2014/main" id="{AA2D1B39-C0FD-9148-8FB7-CCA296E9A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33725"/>
            <a:ext cx="3886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Plin., NH, 3, 127: </a:t>
            </a:r>
            <a:r>
              <a:rPr lang="it-IT" altLang="it-IT" sz="1400" b="1"/>
              <a:t>Carnorum haec regio </a:t>
            </a:r>
            <a:r>
              <a:rPr lang="it-IT" altLang="it-IT" sz="1400"/>
              <a:t>iunctaque </a:t>
            </a:r>
            <a:r>
              <a:rPr lang="it-IT" altLang="it-IT" sz="1400" b="1"/>
              <a:t>Iapudum</a:t>
            </a:r>
          </a:p>
          <a:p>
            <a:r>
              <a:rPr lang="it-IT" altLang="it-IT" sz="1400"/>
              <a:t>Plin., NH, 3, 133: Incolae Alpium </a:t>
            </a:r>
            <a:r>
              <a:rPr lang="it-IT" altLang="it-IT" sz="1400" b="1"/>
              <a:t>multi populi</a:t>
            </a:r>
            <a:r>
              <a:rPr lang="it-IT" altLang="it-IT" sz="1400"/>
              <a:t>, sed inlustres </a:t>
            </a:r>
            <a:r>
              <a:rPr lang="it-IT" altLang="it-IT" sz="1400" u="sng"/>
              <a:t>a Pola ad Tergestis regionem</a:t>
            </a:r>
            <a:r>
              <a:rPr lang="it-IT" altLang="it-IT" sz="1400"/>
              <a:t> </a:t>
            </a:r>
            <a:r>
              <a:rPr lang="it-IT" altLang="it-IT" sz="1400" b="1"/>
              <a:t>Fecusses, Subocrini, Catali, Menoncaleni </a:t>
            </a:r>
            <a:r>
              <a:rPr lang="it-IT" altLang="it-IT" sz="1400"/>
              <a:t>iuxtaque </a:t>
            </a:r>
            <a:r>
              <a:rPr lang="it-IT" altLang="it-IT" sz="1400" b="1"/>
              <a:t>Carnos</a:t>
            </a:r>
            <a:r>
              <a:rPr lang="it-IT" altLang="it-IT" sz="1400"/>
              <a:t> quondam </a:t>
            </a:r>
            <a:r>
              <a:rPr lang="it-IT" altLang="it-IT" sz="1400" b="1"/>
              <a:t>Taurisci</a:t>
            </a:r>
            <a:r>
              <a:rPr lang="it-IT" altLang="it-IT" sz="1400"/>
              <a:t> appellati, nunc Norici.</a:t>
            </a:r>
            <a:r>
              <a:rPr lang="it-IT" altLang="it-IT" sz="140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20489" name="Text Box 1066">
            <a:extLst>
              <a:ext uri="{FF2B5EF4-FFF2-40B4-BE49-F238E27FC236}">
                <a16:creationId xmlns:a16="http://schemas.microsoft.com/office/drawing/2014/main" id="{1EF07F92-17B4-BB4B-A14F-0D966F2C2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743200"/>
            <a:ext cx="14478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Menoncaleni</a:t>
            </a:r>
          </a:p>
        </p:txBody>
      </p:sp>
      <p:sp>
        <p:nvSpPr>
          <p:cNvPr id="20490" name="Text Box 1067">
            <a:extLst>
              <a:ext uri="{FF2B5EF4-FFF2-40B4-BE49-F238E27FC236}">
                <a16:creationId xmlns:a16="http://schemas.microsoft.com/office/drawing/2014/main" id="{E882E5E4-9401-F84B-B5D1-28ECF618B98F}"/>
              </a:ext>
            </a:extLst>
          </p:cNvPr>
          <p:cNvSpPr txBox="1">
            <a:spLocks noChangeArrowheads="1"/>
          </p:cNvSpPr>
          <p:nvPr/>
        </p:nvSpPr>
        <p:spPr bwMode="auto">
          <a:xfrm rot="3607756">
            <a:off x="6488113" y="1666875"/>
            <a:ext cx="1754188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Carnorum regio</a:t>
            </a:r>
          </a:p>
        </p:txBody>
      </p:sp>
      <p:sp>
        <p:nvSpPr>
          <p:cNvPr id="20492" name="Text Box 1073">
            <a:extLst>
              <a:ext uri="{FF2B5EF4-FFF2-40B4-BE49-F238E27FC236}">
                <a16:creationId xmlns:a16="http://schemas.microsoft.com/office/drawing/2014/main" id="{853A2CA3-67B0-1C4A-AC01-17754AE0F825}"/>
              </a:ext>
            </a:extLst>
          </p:cNvPr>
          <p:cNvSpPr txBox="1">
            <a:spLocks noChangeArrowheads="1"/>
          </p:cNvSpPr>
          <p:nvPr/>
        </p:nvSpPr>
        <p:spPr bwMode="auto">
          <a:xfrm rot="1544826">
            <a:off x="5495925" y="984250"/>
            <a:ext cx="1209675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Galli Carni</a:t>
            </a:r>
          </a:p>
        </p:txBody>
      </p:sp>
      <p:sp>
        <p:nvSpPr>
          <p:cNvPr id="20493" name="Text Box 1077">
            <a:extLst>
              <a:ext uri="{FF2B5EF4-FFF2-40B4-BE49-F238E27FC236}">
                <a16:creationId xmlns:a16="http://schemas.microsoft.com/office/drawing/2014/main" id="{2B8BCE1C-5ABD-8A45-9E3D-76872F8D8D42}"/>
              </a:ext>
            </a:extLst>
          </p:cNvPr>
          <p:cNvSpPr txBox="1">
            <a:spLocks noChangeArrowheads="1"/>
          </p:cNvSpPr>
          <p:nvPr/>
        </p:nvSpPr>
        <p:spPr bwMode="auto">
          <a:xfrm rot="-34438">
            <a:off x="6021388" y="3957638"/>
            <a:ext cx="709612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Histri</a:t>
            </a:r>
          </a:p>
        </p:txBody>
      </p:sp>
      <p:sp>
        <p:nvSpPr>
          <p:cNvPr id="20494" name="Text Box 1079">
            <a:extLst>
              <a:ext uri="{FF2B5EF4-FFF2-40B4-BE49-F238E27FC236}">
                <a16:creationId xmlns:a16="http://schemas.microsoft.com/office/drawing/2014/main" id="{3F4FEE98-62D0-134C-85C4-DC078FF04D0A}"/>
              </a:ext>
            </a:extLst>
          </p:cNvPr>
          <p:cNvSpPr txBox="1">
            <a:spLocks noChangeArrowheads="1"/>
          </p:cNvSpPr>
          <p:nvPr/>
        </p:nvSpPr>
        <p:spPr bwMode="auto">
          <a:xfrm rot="41306">
            <a:off x="6021388" y="2628900"/>
            <a:ext cx="709612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Carni</a:t>
            </a:r>
          </a:p>
        </p:txBody>
      </p:sp>
      <p:sp>
        <p:nvSpPr>
          <p:cNvPr id="20495" name="Text Box 1080">
            <a:extLst>
              <a:ext uri="{FF2B5EF4-FFF2-40B4-BE49-F238E27FC236}">
                <a16:creationId xmlns:a16="http://schemas.microsoft.com/office/drawing/2014/main" id="{5374518E-E5A5-544B-BADC-DA16D3A2DA01}"/>
              </a:ext>
            </a:extLst>
          </p:cNvPr>
          <p:cNvSpPr txBox="1">
            <a:spLocks noChangeArrowheads="1"/>
          </p:cNvSpPr>
          <p:nvPr/>
        </p:nvSpPr>
        <p:spPr bwMode="auto">
          <a:xfrm rot="7874">
            <a:off x="5345113" y="2384425"/>
            <a:ext cx="62865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Galli</a:t>
            </a:r>
          </a:p>
        </p:txBody>
      </p:sp>
      <p:sp>
        <p:nvSpPr>
          <p:cNvPr id="20496" name="Text Box 1081">
            <a:extLst>
              <a:ext uri="{FF2B5EF4-FFF2-40B4-BE49-F238E27FC236}">
                <a16:creationId xmlns:a16="http://schemas.microsoft.com/office/drawing/2014/main" id="{371C6E30-01EF-C442-A8C5-B2CA57247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381000"/>
            <a:ext cx="108585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Catubrini</a:t>
            </a:r>
          </a:p>
        </p:txBody>
      </p:sp>
      <p:sp>
        <p:nvSpPr>
          <p:cNvPr id="20497" name="Text Box 1082">
            <a:extLst>
              <a:ext uri="{FF2B5EF4-FFF2-40B4-BE49-F238E27FC236}">
                <a16:creationId xmlns:a16="http://schemas.microsoft.com/office/drawing/2014/main" id="{7D868EAE-145E-3D49-BA9D-4821F67C2426}"/>
              </a:ext>
            </a:extLst>
          </p:cNvPr>
          <p:cNvSpPr txBox="1">
            <a:spLocks noChangeArrowheads="1"/>
          </p:cNvSpPr>
          <p:nvPr/>
        </p:nvSpPr>
        <p:spPr bwMode="auto">
          <a:xfrm rot="3610495">
            <a:off x="7545388" y="4622800"/>
            <a:ext cx="881062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Liburni</a:t>
            </a:r>
          </a:p>
        </p:txBody>
      </p:sp>
      <p:sp>
        <p:nvSpPr>
          <p:cNvPr id="20498" name="Text Box 1083">
            <a:extLst>
              <a:ext uri="{FF2B5EF4-FFF2-40B4-BE49-F238E27FC236}">
                <a16:creationId xmlns:a16="http://schemas.microsoft.com/office/drawing/2014/main" id="{B7EB12C5-4D2E-504B-B9AA-D511D6F25567}"/>
              </a:ext>
            </a:extLst>
          </p:cNvPr>
          <p:cNvSpPr txBox="1">
            <a:spLocks noChangeArrowheads="1"/>
          </p:cNvSpPr>
          <p:nvPr/>
        </p:nvSpPr>
        <p:spPr bwMode="auto">
          <a:xfrm rot="1654296">
            <a:off x="6615113" y="387350"/>
            <a:ext cx="766762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Norici</a:t>
            </a:r>
          </a:p>
        </p:txBody>
      </p:sp>
      <p:sp>
        <p:nvSpPr>
          <p:cNvPr id="20499" name="Text Box 1084">
            <a:extLst>
              <a:ext uri="{FF2B5EF4-FFF2-40B4-BE49-F238E27FC236}">
                <a16:creationId xmlns:a16="http://schemas.microsoft.com/office/drawing/2014/main" id="{12A29933-04A2-6A4C-A824-842FCC0BE35D}"/>
              </a:ext>
            </a:extLst>
          </p:cNvPr>
          <p:cNvSpPr txBox="1">
            <a:spLocks noChangeArrowheads="1"/>
          </p:cNvSpPr>
          <p:nvPr/>
        </p:nvSpPr>
        <p:spPr bwMode="auto">
          <a:xfrm rot="1577222">
            <a:off x="7477125" y="955675"/>
            <a:ext cx="955675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Taurisci</a:t>
            </a:r>
          </a:p>
        </p:txBody>
      </p:sp>
      <p:sp>
        <p:nvSpPr>
          <p:cNvPr id="20500" name="Text Box 1085">
            <a:extLst>
              <a:ext uri="{FF2B5EF4-FFF2-40B4-BE49-F238E27FC236}">
                <a16:creationId xmlns:a16="http://schemas.microsoft.com/office/drawing/2014/main" id="{4482F355-BD6C-A440-ABDB-39D85D701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3883025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CIL, I</a:t>
            </a:r>
            <a:r>
              <a:rPr lang="it-IT" altLang="it-IT" sz="1400" baseline="30000"/>
              <a:t>2</a:t>
            </a:r>
            <a:r>
              <a:rPr lang="it-IT" altLang="it-IT" sz="1400"/>
              <a:t>, p. 49: M. Aemilius Scaurus</a:t>
            </a:r>
          </a:p>
          <a:p>
            <a:r>
              <a:rPr lang="it-IT" altLang="it-IT" sz="1400"/>
              <a:t>trionfo </a:t>
            </a:r>
            <a:r>
              <a:rPr lang="it-IT" altLang="it-IT" sz="1400" b="1"/>
              <a:t>de Galleis Karneis </a:t>
            </a:r>
            <a:r>
              <a:rPr lang="it-IT" altLang="it-IT" sz="1400"/>
              <a:t>(115 a.C.)</a:t>
            </a:r>
          </a:p>
        </p:txBody>
      </p:sp>
      <p:sp>
        <p:nvSpPr>
          <p:cNvPr id="20501" name="Text Box 1087">
            <a:extLst>
              <a:ext uri="{FF2B5EF4-FFF2-40B4-BE49-F238E27FC236}">
                <a16:creationId xmlns:a16="http://schemas.microsoft.com/office/drawing/2014/main" id="{FFFEFB39-C233-8849-A8FD-A844945E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38862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Strab. VII,5,2: </a:t>
            </a:r>
            <a:r>
              <a:rPr lang="it-IT" altLang="it-IT" sz="1400">
                <a:cs typeface="Lucida Grande" panose="020B0600040502020204" pitchFamily="34" charset="0"/>
              </a:rPr>
              <a:t>ἐκ Τ</a:t>
            </a:r>
            <a:r>
              <a:rPr lang="it-IT" altLang="it-IT" sz="1400">
                <a:latin typeface="Lucida Grande" panose="020B0600040502020204" pitchFamily="34" charset="0"/>
                <a:cs typeface="Lucida Grande" panose="020B0600040502020204" pitchFamily="34" charset="0"/>
              </a:rPr>
              <a:t>εργέστε </a:t>
            </a:r>
            <a:r>
              <a:rPr lang="it-IT" altLang="it-IT" sz="1400" b="1"/>
              <a:t>κώμης Kαρνικ</a:t>
            </a:r>
            <a:r>
              <a:rPr lang="it-IT" altLang="it-IT" sz="1400" b="1">
                <a:cs typeface="Lucida Grande" panose="020B0600040502020204" pitchFamily="34" charset="0"/>
              </a:rPr>
              <a:t>ῆ</a:t>
            </a:r>
            <a:r>
              <a:rPr lang="it-IT" altLang="it-IT" sz="1400" b="1"/>
              <a:t>ς</a:t>
            </a:r>
          </a:p>
        </p:txBody>
      </p:sp>
      <p:sp>
        <p:nvSpPr>
          <p:cNvPr id="20502" name="Text Box 1088">
            <a:extLst>
              <a:ext uri="{FF2B5EF4-FFF2-40B4-BE49-F238E27FC236}">
                <a16:creationId xmlns:a16="http://schemas.microsoft.com/office/drawing/2014/main" id="{9440B4EC-B616-C44A-9B81-3C355A11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5925"/>
            <a:ext cx="3886200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I.It. X,4, n. 376 (Matteria): </a:t>
            </a:r>
            <a:r>
              <a:rPr lang="it-IT" altLang="it-IT" sz="1400" b="1"/>
              <a:t>Rundictes</a:t>
            </a:r>
          </a:p>
        </p:txBody>
      </p:sp>
      <p:sp>
        <p:nvSpPr>
          <p:cNvPr id="20503" name="Text Box 1089">
            <a:extLst>
              <a:ext uri="{FF2B5EF4-FFF2-40B4-BE49-F238E27FC236}">
                <a16:creationId xmlns:a16="http://schemas.microsoft.com/office/drawing/2014/main" id="{FDEEBC04-C8E0-384B-85DC-9ACCC4D230F7}"/>
              </a:ext>
            </a:extLst>
          </p:cNvPr>
          <p:cNvSpPr txBox="1">
            <a:spLocks noChangeArrowheads="1"/>
          </p:cNvSpPr>
          <p:nvPr/>
        </p:nvSpPr>
        <p:spPr bwMode="auto">
          <a:xfrm rot="3561924">
            <a:off x="8197850" y="3751263"/>
            <a:ext cx="960437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Iapodes</a:t>
            </a:r>
          </a:p>
        </p:txBody>
      </p:sp>
      <p:sp>
        <p:nvSpPr>
          <p:cNvPr id="20504" name="Text Box 1090">
            <a:extLst>
              <a:ext uri="{FF2B5EF4-FFF2-40B4-BE49-F238E27FC236}">
                <a16:creationId xmlns:a16="http://schemas.microsoft.com/office/drawing/2014/main" id="{7E6A1AC7-145C-1042-91E5-244F0CEE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4400"/>
            <a:ext cx="38862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CIL, V 532; Iit, X,4,31 : </a:t>
            </a:r>
            <a:r>
              <a:rPr lang="it-IT" altLang="it-IT" sz="1400" b="1"/>
              <a:t>Carni Catalique </a:t>
            </a:r>
          </a:p>
          <a:p>
            <a:r>
              <a:rPr lang="it-IT" altLang="it-IT" sz="1400"/>
              <a:t>attributi a divo Augusto rei publicae nostrae</a:t>
            </a:r>
          </a:p>
        </p:txBody>
      </p:sp>
      <p:sp>
        <p:nvSpPr>
          <p:cNvPr id="20505" name="Text Box 1091">
            <a:extLst>
              <a:ext uri="{FF2B5EF4-FFF2-40B4-BE49-F238E27FC236}">
                <a16:creationId xmlns:a16="http://schemas.microsoft.com/office/drawing/2014/main" id="{9A4BD266-1E0D-8C45-9452-E2FCBC340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3886200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Liv. 39,22-6-7: </a:t>
            </a:r>
            <a:r>
              <a:rPr lang="it-IT" altLang="it-IT" sz="1400" b="1"/>
              <a:t>Galli Transalpini </a:t>
            </a:r>
            <a:r>
              <a:rPr lang="it-IT" altLang="it-IT" sz="1400"/>
              <a:t>transgressi </a:t>
            </a:r>
          </a:p>
          <a:p>
            <a:r>
              <a:rPr lang="it-IT" altLang="it-IT" sz="1400"/>
              <a:t>in Venetiam; 40, 34,2: Aquileia </a:t>
            </a:r>
            <a:r>
              <a:rPr lang="it-IT" altLang="it-IT" sz="1400" b="1"/>
              <a:t>in agrum </a:t>
            </a:r>
          </a:p>
          <a:p>
            <a:r>
              <a:rPr lang="it-IT" altLang="it-IT" sz="1400" b="1"/>
              <a:t>Gallorum</a:t>
            </a:r>
            <a:r>
              <a:rPr lang="it-IT" altLang="it-IT" sz="1400"/>
              <a:t> deducta</a:t>
            </a:r>
          </a:p>
        </p:txBody>
      </p:sp>
      <p:sp>
        <p:nvSpPr>
          <p:cNvPr id="20506" name="Text Box 1095">
            <a:extLst>
              <a:ext uri="{FF2B5EF4-FFF2-40B4-BE49-F238E27FC236}">
                <a16:creationId xmlns:a16="http://schemas.microsoft.com/office/drawing/2014/main" id="{2EA43266-9435-B240-8744-E042C28AEDDC}"/>
              </a:ext>
            </a:extLst>
          </p:cNvPr>
          <p:cNvSpPr txBox="1">
            <a:spLocks noChangeArrowheads="1"/>
          </p:cNvSpPr>
          <p:nvPr/>
        </p:nvSpPr>
        <p:spPr bwMode="auto">
          <a:xfrm rot="3610495">
            <a:off x="8375650" y="5287963"/>
            <a:ext cx="608013" cy="338137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Illyri</a:t>
            </a:r>
          </a:p>
        </p:txBody>
      </p:sp>
      <p:sp>
        <p:nvSpPr>
          <p:cNvPr id="20507" name="Text Box 1096">
            <a:extLst>
              <a:ext uri="{FF2B5EF4-FFF2-40B4-BE49-F238E27FC236}">
                <a16:creationId xmlns:a16="http://schemas.microsoft.com/office/drawing/2014/main" id="{89CC5DDA-31E7-554D-A312-1CB3855C0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3717684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SupplIt, , 8, Bell., 9: patronus </a:t>
            </a:r>
            <a:r>
              <a:rPr lang="it-IT" altLang="it-IT" sz="1400" b="1"/>
              <a:t>Catubrinorum</a:t>
            </a:r>
            <a:endParaRPr lang="it-IT" altLang="it-IT" b="1"/>
          </a:p>
        </p:txBody>
      </p:sp>
      <p:sp>
        <p:nvSpPr>
          <p:cNvPr id="20508" name="Text Box 1097">
            <a:extLst>
              <a:ext uri="{FF2B5EF4-FFF2-40B4-BE49-F238E27FC236}">
                <a16:creationId xmlns:a16="http://schemas.microsoft.com/office/drawing/2014/main" id="{5C9A4718-5706-504D-8610-E916C55D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167063"/>
            <a:ext cx="1219200" cy="3381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Rundictes</a:t>
            </a:r>
          </a:p>
        </p:txBody>
      </p:sp>
      <p:sp>
        <p:nvSpPr>
          <p:cNvPr id="20509" name="Text Box 1103">
            <a:extLst>
              <a:ext uri="{FF2B5EF4-FFF2-40B4-BE49-F238E27FC236}">
                <a16:creationId xmlns:a16="http://schemas.microsoft.com/office/drawing/2014/main" id="{91220052-D30E-3F4B-A6B9-CC1DEDD4D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3886200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/>
              <a:t>Strab. V,1,9: τὰ μὲν δ</a:t>
            </a:r>
            <a:r>
              <a:rPr lang="it-IT" altLang="it-IT" sz="1400">
                <a:cs typeface="Lucida Grande" panose="020B0600040502020204" pitchFamily="34" charset="0"/>
              </a:rPr>
              <a:t>ὴ πέραν τοῦ Πάδου </a:t>
            </a:r>
          </a:p>
          <a:p>
            <a:r>
              <a:rPr lang="it-IT" altLang="it-IT" sz="1400">
                <a:cs typeface="Lucida Grande" panose="020B0600040502020204" pitchFamily="34" charset="0"/>
              </a:rPr>
              <a:t>χῳρία οἵ τε  </a:t>
            </a:r>
            <a:r>
              <a:rPr lang="it-IT" altLang="it-IT" sz="1400" b="1">
                <a:cs typeface="Lucida Grande" panose="020B0600040502020204" pitchFamily="34" charset="0"/>
              </a:rPr>
              <a:t>Ἑνετοὶ</a:t>
            </a:r>
            <a:r>
              <a:rPr lang="it-IT" altLang="it-IT" sz="1400">
                <a:cs typeface="Lucida Grande" panose="020B0600040502020204" pitchFamily="34" charset="0"/>
              </a:rPr>
              <a:t> νέμονται καὶ οἱ </a:t>
            </a:r>
            <a:r>
              <a:rPr lang="it-IT" altLang="it-IT" sz="1400" b="1">
                <a:cs typeface="Lucida Grande" panose="020B0600040502020204" pitchFamily="34" charset="0"/>
              </a:rPr>
              <a:t>Ἴστριοι </a:t>
            </a:r>
            <a:r>
              <a:rPr lang="it-IT" altLang="it-IT" sz="1400">
                <a:cs typeface="Lucida Grande" panose="020B0600040502020204" pitchFamily="34" charset="0"/>
              </a:rPr>
              <a:t>μέχρι Πόλας. Ὑπὲρ </a:t>
            </a:r>
            <a:r>
              <a:rPr lang="it-IT" altLang="it-IT" sz="1400"/>
              <a:t>δὲ </a:t>
            </a:r>
            <a:r>
              <a:rPr lang="it-IT" altLang="it-IT" sz="1400">
                <a:cs typeface="Lucida Grande" panose="020B0600040502020204" pitchFamily="34" charset="0"/>
              </a:rPr>
              <a:t>τῶν Ἑνετῶν </a:t>
            </a:r>
            <a:r>
              <a:rPr lang="it-IT" altLang="it-IT" sz="1400" b="1"/>
              <a:t>Kάρν</a:t>
            </a:r>
            <a:r>
              <a:rPr lang="it-IT" altLang="it-IT" sz="1400" b="1">
                <a:cs typeface="Lucida Grande" panose="020B0600040502020204" pitchFamily="34" charset="0"/>
              </a:rPr>
              <a:t>οι</a:t>
            </a:r>
          </a:p>
        </p:txBody>
      </p:sp>
      <p:sp>
        <p:nvSpPr>
          <p:cNvPr id="20512" name="AutoShape 1110">
            <a:extLst>
              <a:ext uri="{FF2B5EF4-FFF2-40B4-BE49-F238E27FC236}">
                <a16:creationId xmlns:a16="http://schemas.microsoft.com/office/drawing/2014/main" id="{33E726B8-A4D6-1E4F-944A-C32FA5D6A054}"/>
              </a:ext>
            </a:extLst>
          </p:cNvPr>
          <p:cNvSpPr>
            <a:spLocks noChangeArrowheads="1"/>
          </p:cNvSpPr>
          <p:nvPr/>
        </p:nvSpPr>
        <p:spPr bwMode="auto">
          <a:xfrm rot="8133983" flipH="1">
            <a:off x="4205288" y="422275"/>
            <a:ext cx="238125" cy="29845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 sz="1600" b="1"/>
          </a:p>
        </p:txBody>
      </p:sp>
      <p:sp>
        <p:nvSpPr>
          <p:cNvPr id="20513" name="Text Box 1111">
            <a:extLst>
              <a:ext uri="{FF2B5EF4-FFF2-40B4-BE49-F238E27FC236}">
                <a16:creationId xmlns:a16="http://schemas.microsoft.com/office/drawing/2014/main" id="{E144D918-82DC-5041-B989-939130D16849}"/>
              </a:ext>
            </a:extLst>
          </p:cNvPr>
          <p:cNvSpPr txBox="1">
            <a:spLocks noChangeArrowheads="1"/>
          </p:cNvSpPr>
          <p:nvPr/>
        </p:nvSpPr>
        <p:spPr bwMode="auto">
          <a:xfrm rot="-1825950">
            <a:off x="4105275" y="1978025"/>
            <a:ext cx="982663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Euganei</a:t>
            </a:r>
          </a:p>
        </p:txBody>
      </p:sp>
      <p:sp>
        <p:nvSpPr>
          <p:cNvPr id="20514" name="Text Box 1112">
            <a:extLst>
              <a:ext uri="{FF2B5EF4-FFF2-40B4-BE49-F238E27FC236}">
                <a16:creationId xmlns:a16="http://schemas.microsoft.com/office/drawing/2014/main" id="{3B383AB3-DCAC-3247-8CE3-EEA96FDAEB2E}"/>
              </a:ext>
            </a:extLst>
          </p:cNvPr>
          <p:cNvSpPr txBox="1">
            <a:spLocks noChangeArrowheads="1"/>
          </p:cNvSpPr>
          <p:nvPr/>
        </p:nvSpPr>
        <p:spPr bwMode="auto">
          <a:xfrm rot="-1825950">
            <a:off x="4297363" y="2300288"/>
            <a:ext cx="801687" cy="339725"/>
          </a:xfrm>
          <a:prstGeom prst="rect">
            <a:avLst/>
          </a:prstGeom>
          <a:solidFill>
            <a:schemeClr val="bg1"/>
          </a:solidFill>
          <a:ln w="9525">
            <a:solidFill>
              <a:srgbClr val="A053C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600" b="1"/>
              <a:t>Veneti</a:t>
            </a:r>
          </a:p>
        </p:txBody>
      </p:sp>
      <p:sp>
        <p:nvSpPr>
          <p:cNvPr id="20515" name="Text Box 1114">
            <a:extLst>
              <a:ext uri="{FF2B5EF4-FFF2-40B4-BE49-F238E27FC236}">
                <a16:creationId xmlns:a16="http://schemas.microsoft.com/office/drawing/2014/main" id="{234418C8-ADBF-A547-A358-9F0E1F3A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3781425" cy="30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 b="1"/>
              <a:t>Fonti: Euganei, Veneti, Histri, Galli Carni</a:t>
            </a:r>
          </a:p>
        </p:txBody>
      </p:sp>
    </p:spTree>
    <p:extLst>
      <p:ext uri="{BB962C8B-B14F-4D97-AF65-F5344CB8AC3E}">
        <p14:creationId xmlns:p14="http://schemas.microsoft.com/office/powerpoint/2010/main" val="138589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18E4DC31-AE83-BB40-BB50-35FC448E9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76200"/>
            <a:ext cx="8610600" cy="6586418"/>
          </a:xfrm>
          <a:prstGeom prst="rect">
            <a:avLst/>
          </a:prstGeom>
          <a:noFill/>
          <a:ln w="9525">
            <a:solidFill>
              <a:srgbClr val="ED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b="1">
                <a:latin typeface="+mn-lt"/>
              </a:rPr>
              <a:t> </a:t>
            </a:r>
            <a:r>
              <a:rPr lang="it-IT" altLang="it-IT" b="1"/>
              <a:t>183 a.C. – La discussione in Senato</a:t>
            </a:r>
          </a:p>
          <a:p>
            <a:endParaRPr lang="it-IT" altLang="it-IT">
              <a:latin typeface="+mn-lt"/>
            </a:endParaRPr>
          </a:p>
          <a:p>
            <a:r>
              <a:rPr lang="it-IT" altLang="it-IT" sz="2800" i="1">
                <a:latin typeface="+mn-lt"/>
              </a:rPr>
              <a:t>«Illud agitabant, </a:t>
            </a:r>
            <a:r>
              <a:rPr lang="it-IT" altLang="it-IT" sz="2800" b="1" i="1">
                <a:latin typeface="+mn-lt"/>
              </a:rPr>
              <a:t>uti colonia Aquileia deduceretur</a:t>
            </a:r>
            <a:r>
              <a:rPr lang="it-IT" altLang="it-IT" sz="2800" i="1">
                <a:latin typeface="+mn-lt"/>
              </a:rPr>
              <a:t>, nec satis constabat, utrum Latinam an ciuium Romanorum deduci placeret. postremo Latinam potius coloniam deducendam patres censuerunt. </a:t>
            </a:r>
            <a:r>
              <a:rPr lang="it-IT" altLang="it-IT" sz="2800" b="1" i="1">
                <a:latin typeface="+mn-lt"/>
              </a:rPr>
              <a:t>triumuiri creati sunt P. Scipio Nasica C. Flaminius </a:t>
            </a:r>
            <a:r>
              <a:rPr lang="it-IT" altLang="it-IT" sz="2800" b="1" i="1">
                <a:solidFill>
                  <a:srgbClr val="ED111C"/>
                </a:solidFill>
                <a:latin typeface="+mn-lt"/>
              </a:rPr>
              <a:t>L. Manlius Acidinus</a:t>
            </a:r>
            <a:r>
              <a:rPr lang="it-IT" altLang="it-IT" sz="2800" b="1" i="1">
                <a:latin typeface="+mn-lt"/>
              </a:rPr>
              <a:t>».</a:t>
            </a:r>
          </a:p>
          <a:p>
            <a:pPr algn="r"/>
            <a:r>
              <a:rPr lang="it-IT" altLang="it-IT" sz="1400"/>
              <a:t>Tito Livio, Storia romana, 39, 55, 5-6</a:t>
            </a:r>
          </a:p>
          <a:p>
            <a:endParaRPr lang="it-IT" altLang="it-IT" b="1" i="1">
              <a:latin typeface="+mn-lt"/>
            </a:endParaRPr>
          </a:p>
          <a:p>
            <a:r>
              <a:rPr lang="it-IT" altLang="it-IT" sz="2800">
                <a:latin typeface="+mn-lt"/>
              </a:rPr>
              <a:t>«L’oggetto del dibattito (in Senato) era la fondazione di una colonia ad Aquileia, e non sapevano decidersi se fosse preferibile che fosse fondata una colonia di diritto latino oppure di cittadini romani. Alla fine i senatori deliberarono che bisognasse piuttosto fondare una </a:t>
            </a:r>
            <a:r>
              <a:rPr lang="it-IT" altLang="it-IT" sz="2800" b="1">
                <a:latin typeface="+mn-lt"/>
              </a:rPr>
              <a:t>colonia latina</a:t>
            </a:r>
            <a:r>
              <a:rPr lang="it-IT" altLang="it-IT" sz="2800">
                <a:latin typeface="+mn-lt"/>
              </a:rPr>
              <a:t>. Furono nominati </a:t>
            </a:r>
            <a:r>
              <a:rPr lang="it-IT" altLang="it-IT" sz="2800" b="1">
                <a:latin typeface="+mn-lt"/>
              </a:rPr>
              <a:t>triumviri </a:t>
            </a:r>
            <a:r>
              <a:rPr lang="it-IT" altLang="it-IT" sz="2800">
                <a:latin typeface="+mn-lt"/>
              </a:rPr>
              <a:t>Publio Scipione Nasica, Gaio Flaminio, </a:t>
            </a:r>
            <a:r>
              <a:rPr lang="it-IT" altLang="it-IT" sz="2800" b="1">
                <a:latin typeface="+mn-lt"/>
              </a:rPr>
              <a:t>Lucio Manlio Acidino»</a:t>
            </a:r>
            <a:r>
              <a:rPr lang="it-IT" altLang="it-IT" sz="280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19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18E4DC31-AE83-BB40-BB50-35FC448E9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6832640"/>
          </a:xfrm>
          <a:prstGeom prst="rect">
            <a:avLst/>
          </a:prstGeom>
          <a:noFill/>
          <a:ln w="9525">
            <a:solidFill>
              <a:srgbClr val="ED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b="1"/>
              <a:t>181 a.C. – La fondazione di Aquileia</a:t>
            </a:r>
          </a:p>
          <a:p>
            <a:endParaRPr lang="it-IT" altLang="it-IT">
              <a:latin typeface="+mn-lt"/>
            </a:endParaRPr>
          </a:p>
          <a:p>
            <a:r>
              <a:rPr lang="it-IT" altLang="it-IT" sz="2800" b="1" i="1">
                <a:latin typeface="+mn-lt"/>
              </a:rPr>
              <a:t>Aquileia colonia Latina</a:t>
            </a:r>
            <a:r>
              <a:rPr lang="it-IT" altLang="it-IT" sz="2800" i="1">
                <a:latin typeface="+mn-lt"/>
              </a:rPr>
              <a:t> eodem anno in agrum Gallorum </a:t>
            </a:r>
            <a:r>
              <a:rPr lang="it-IT" altLang="it-IT" sz="2800" b="1" i="1">
                <a:latin typeface="+mn-lt"/>
              </a:rPr>
              <a:t>est deducta</a:t>
            </a:r>
            <a:r>
              <a:rPr lang="it-IT" altLang="it-IT" sz="2800" i="1">
                <a:latin typeface="+mn-lt"/>
              </a:rPr>
              <a:t>. tria milia peditum quinquagena iugera, centuriones centena, centena quadragena equites acceperunt. </a:t>
            </a:r>
            <a:r>
              <a:rPr lang="it-IT" altLang="it-IT" sz="2800" b="1" i="1">
                <a:latin typeface="+mn-lt"/>
              </a:rPr>
              <a:t>tresuiri deduxerunt P. Cornelius Scipio Nasica C. Flaminius </a:t>
            </a:r>
            <a:r>
              <a:rPr lang="it-IT" altLang="it-IT" sz="2800" b="1" i="1">
                <a:solidFill>
                  <a:srgbClr val="ED111C"/>
                </a:solidFill>
                <a:latin typeface="+mn-lt"/>
              </a:rPr>
              <a:t>L. Manlius Acidinus</a:t>
            </a:r>
            <a:r>
              <a:rPr lang="it-IT" altLang="it-IT" sz="2800" b="1" i="1">
                <a:latin typeface="+mn-lt"/>
              </a:rPr>
              <a:t>.</a:t>
            </a:r>
          </a:p>
          <a:p>
            <a:pPr algn="r"/>
            <a:r>
              <a:rPr lang="it-IT" altLang="it-IT" sz="1400"/>
              <a:t>Tito Livio, Storia romana, 40, 34 </a:t>
            </a:r>
          </a:p>
          <a:p>
            <a:endParaRPr lang="it-IT" altLang="it-IT" b="1" i="1">
              <a:latin typeface="+mn-lt"/>
            </a:endParaRPr>
          </a:p>
          <a:p>
            <a:r>
              <a:rPr lang="it-IT" sz="2800">
                <a:latin typeface="+mn-lt"/>
              </a:rPr>
              <a:t>«Nello stesso anno fu dedotta nel territorio dei Galli la colonia di Aquileia. 3.000 fanti ricevettero 50 iugeri ciascuno, i centurioni 100, i cavalieri 140. I triumviri che fondarono la colonia furono Publio Cornelio Scipione Nasica, Gaio Flaminio e Lucio Manlio Acidino».</a:t>
            </a:r>
          </a:p>
          <a:p>
            <a:endParaRPr lang="it-IT">
              <a:latin typeface="+mn-lt"/>
            </a:endParaRPr>
          </a:p>
          <a:p>
            <a:endParaRPr lang="it-IT">
              <a:latin typeface="+mn-lt"/>
            </a:endParaRPr>
          </a:p>
          <a:p>
            <a:endParaRPr lang="it-IT" altLang="it-IT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55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asellaDiTesto 2">
            <a:extLst>
              <a:ext uri="{FF2B5EF4-FFF2-40B4-BE49-F238E27FC236}">
                <a16:creationId xmlns:a16="http://schemas.microsoft.com/office/drawing/2014/main" id="{97B4BEB6-C631-FE46-89F7-C1C0246D6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1" y="6569083"/>
            <a:ext cx="8402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Calibri" panose="020F0502020204030204" pitchFamily="34" charset="0"/>
              </a:rPr>
              <a:t>InscrAq  27; Ubi erat Lupa Nr. 13400</a:t>
            </a:r>
          </a:p>
        </p:txBody>
      </p:sp>
      <p:sp>
        <p:nvSpPr>
          <p:cNvPr id="24580" name="CasellaDiTesto 12">
            <a:extLst>
              <a:ext uri="{FF2B5EF4-FFF2-40B4-BE49-F238E27FC236}">
                <a16:creationId xmlns:a16="http://schemas.microsoft.com/office/drawing/2014/main" id="{9D3082F1-27C0-1C49-ABCE-F5CB81EC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1974850"/>
            <a:ext cx="367823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L. Manlius L. f.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Acidinus, triu(m) vir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Aquileiae coloniae</a:t>
            </a:r>
          </a:p>
          <a:p>
            <a:pPr eaLnBrk="1" hangingPunct="1"/>
            <a:r>
              <a:rPr lang="it-IT" altLang="it-IT" sz="2800" i="1">
                <a:latin typeface="+mn-lt"/>
                <a:cs typeface="Arial" panose="020B0604020202020204" pitchFamily="34" charset="0"/>
              </a:rPr>
              <a:t>deducundae.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393E64-0DAC-6D4E-8B4D-C9DEF301515A}"/>
              </a:ext>
            </a:extLst>
          </p:cNvPr>
          <p:cNvSpPr txBox="1"/>
          <p:nvPr/>
        </p:nvSpPr>
        <p:spPr>
          <a:xfrm>
            <a:off x="5419725" y="4800592"/>
            <a:ext cx="3678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/>
              <a:t>«Lucio Manlio Acidino, figlio di Lucio, triumviro incaricato di fondare </a:t>
            </a:r>
          </a:p>
          <a:p>
            <a:r>
              <a:rPr lang="it-IT" sz="2800"/>
              <a:t>la colonia di Aquileia».</a:t>
            </a:r>
          </a:p>
        </p:txBody>
      </p:sp>
      <p:pic>
        <p:nvPicPr>
          <p:cNvPr id="4" name="Immagine 3" descr="Immagine che contiene edificio, interni, torta, sedendo&#10;&#10;Descrizione generata automaticamente">
            <a:extLst>
              <a:ext uri="{FF2B5EF4-FFF2-40B4-BE49-F238E27FC236}">
                <a16:creationId xmlns:a16="http://schemas.microsoft.com/office/drawing/2014/main" id="{1C74F9CB-8762-3D41-B4B4-477FA5CE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" y="883668"/>
            <a:ext cx="4611005" cy="56854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9886BE-EDF1-3341-88C0-9E3E5C8D6E92}"/>
              </a:ext>
            </a:extLst>
          </p:cNvPr>
          <p:cNvSpPr txBox="1"/>
          <p:nvPr/>
        </p:nvSpPr>
        <p:spPr>
          <a:xfrm>
            <a:off x="141513" y="65316"/>
            <a:ext cx="416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Celebrazione di uno dei triumviri fondatori</a:t>
            </a:r>
          </a:p>
        </p:txBody>
      </p:sp>
    </p:spTree>
    <p:extLst>
      <p:ext uri="{BB962C8B-B14F-4D97-AF65-F5344CB8AC3E}">
        <p14:creationId xmlns:p14="http://schemas.microsoft.com/office/powerpoint/2010/main" val="1115342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2">
            <a:extLst>
              <a:ext uri="{FF2B5EF4-FFF2-40B4-BE49-F238E27FC236}">
                <a16:creationId xmlns:a16="http://schemas.microsoft.com/office/drawing/2014/main" id="{57487F1F-F8A7-8044-8FD5-3B77C90D0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44" y="141514"/>
            <a:ext cx="8922656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+mn-lt"/>
              </a:rPr>
              <a:t>Una colonia sulla frontiera</a:t>
            </a:r>
          </a:p>
          <a:p>
            <a:pPr eaLnBrk="1" hangingPunct="1"/>
            <a:endParaRPr lang="it-IT" altLang="it-IT" sz="2800">
              <a:latin typeface="+mn-lt"/>
            </a:endParaRPr>
          </a:p>
          <a:p>
            <a:pPr eaLnBrk="1" hangingPunct="1"/>
            <a:r>
              <a:rPr lang="it-IT" altLang="it-IT" sz="2800">
                <a:latin typeface="+mn-lt"/>
              </a:rPr>
              <a:t>178-177 a.C. : Terza guerra istrica </a:t>
            </a:r>
          </a:p>
          <a:p>
            <a:pPr eaLnBrk="1" hangingPunct="1"/>
            <a:r>
              <a:rPr lang="it-IT" altLang="it-IT" sz="2800">
                <a:latin typeface="+mn-lt"/>
              </a:rPr>
              <a:t>atteggiamento aggressivo del </a:t>
            </a:r>
            <a:r>
              <a:rPr lang="it-IT" altLang="it-IT" sz="2800" i="1">
                <a:latin typeface="+mn-lt"/>
              </a:rPr>
              <a:t>rex Epulo </a:t>
            </a:r>
            <a:r>
              <a:rPr lang="it-IT" altLang="it-IT" sz="2800">
                <a:latin typeface="+mn-lt"/>
              </a:rPr>
              <a:t>e del suo popolo</a:t>
            </a:r>
          </a:p>
          <a:p>
            <a:pPr eaLnBrk="1" hangingPunct="1"/>
            <a:endParaRPr lang="it-IT" altLang="it-IT" sz="2800">
              <a:latin typeface="+mn-lt"/>
            </a:endParaRPr>
          </a:p>
          <a:p>
            <a:pPr eaLnBrk="1" hangingPunct="1"/>
            <a:r>
              <a:rPr lang="it-IT" altLang="it-IT" sz="2800">
                <a:latin typeface="+mn-lt"/>
              </a:rPr>
              <a:t>178: A. Manlio Vulsone e M. Giunio Bruto, consoli, </a:t>
            </a:r>
          </a:p>
          <a:p>
            <a:pPr eaLnBrk="1" hangingPunct="1"/>
            <a:endParaRPr lang="it-IT" altLang="it-IT" sz="2800">
              <a:latin typeface="+mn-lt"/>
            </a:endParaRPr>
          </a:p>
          <a:p>
            <a:pPr eaLnBrk="1" hangingPunct="1"/>
            <a:r>
              <a:rPr lang="it-IT" altLang="it-IT" sz="2800">
                <a:latin typeface="+mn-lt"/>
              </a:rPr>
              <a:t>177: A. Manlio Vulsone e M. Giunio Bruto, proconsoli, </a:t>
            </a:r>
          </a:p>
          <a:p>
            <a:pPr eaLnBrk="1" hangingPunct="1"/>
            <a:r>
              <a:rPr lang="it-IT" altLang="it-IT" sz="2800">
                <a:latin typeface="+mn-lt"/>
              </a:rPr>
              <a:t>conquista di Nesazio e suicidio del re Epulone</a:t>
            </a:r>
          </a:p>
          <a:p>
            <a:pPr eaLnBrk="1" hangingPunct="1"/>
            <a:r>
              <a:rPr lang="it-IT" altLang="it-IT" sz="2800">
                <a:latin typeface="+mn-lt"/>
              </a:rPr>
              <a:t>trionfo del console Gaio Claudio Pulcro </a:t>
            </a:r>
            <a:r>
              <a:rPr lang="it-IT" altLang="it-IT" sz="2800" i="1">
                <a:latin typeface="+mn-lt"/>
              </a:rPr>
              <a:t>de Histre[is et] Liguribus</a:t>
            </a:r>
          </a:p>
          <a:p>
            <a:pPr eaLnBrk="1" hangingPunct="1"/>
            <a:endParaRPr lang="it-IT" altLang="it-IT" sz="2800" i="1">
              <a:latin typeface="+mn-lt"/>
            </a:endParaRPr>
          </a:p>
          <a:p>
            <a:pPr eaLnBrk="1" hangingPunct="1"/>
            <a:r>
              <a:rPr lang="it-IT" altLang="it-IT" sz="2800">
                <a:latin typeface="+mn-lt"/>
              </a:rPr>
              <a:t>fine del regno degli Histri </a:t>
            </a:r>
          </a:p>
          <a:p>
            <a:pPr eaLnBrk="1" hangingPunct="1"/>
            <a:endParaRPr lang="it-IT" altLang="it-IT" sz="2800">
              <a:latin typeface="+mn-lt"/>
            </a:endParaRPr>
          </a:p>
          <a:p>
            <a:pPr eaLnBrk="1" hangingPunct="1"/>
            <a:r>
              <a:rPr lang="it-IT" altLang="it-IT" sz="2800">
                <a:latin typeface="+mn-lt"/>
              </a:rPr>
              <a:t>176: invio di un presidio militare di socii Latini</a:t>
            </a:r>
          </a:p>
        </p:txBody>
      </p:sp>
    </p:spTree>
    <p:extLst>
      <p:ext uri="{BB962C8B-B14F-4D97-AF65-F5344CB8AC3E}">
        <p14:creationId xmlns:p14="http://schemas.microsoft.com/office/powerpoint/2010/main" val="92446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1D75A0E9-08FE-924F-94B7-B9909071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317500"/>
            <a:ext cx="8810625" cy="6370975"/>
          </a:xfrm>
          <a:prstGeom prst="rect">
            <a:avLst/>
          </a:prstGeom>
          <a:noFill/>
          <a:ln w="9525">
            <a:solidFill>
              <a:srgbClr val="ED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/>
              <a:t>169 a.C. – Il supplemento di coloni</a:t>
            </a:r>
          </a:p>
          <a:p>
            <a:endParaRPr lang="it-IT" altLang="it-IT" i="1">
              <a:latin typeface="+mn-lt"/>
            </a:endParaRPr>
          </a:p>
          <a:p>
            <a:r>
              <a:rPr lang="it-IT" altLang="it-IT" i="1"/>
              <a:t>«Eo anno </a:t>
            </a:r>
            <a:r>
              <a:rPr lang="it-IT" altLang="it-IT" b="1" i="1"/>
              <a:t>postulantibus Aquileiensium legatis</a:t>
            </a:r>
            <a:r>
              <a:rPr lang="it-IT" altLang="it-IT" i="1"/>
              <a:t>, ut numerus colonorum augeretur, mille et quingentae familiae ex senatus consulto scriptae </a:t>
            </a:r>
            <a:r>
              <a:rPr lang="it-IT" altLang="it-IT" b="1" i="1"/>
              <a:t>triumuirique, qui eas deducerent, missi sunt </a:t>
            </a:r>
            <a:r>
              <a:rPr lang="it-IT" altLang="it-IT" b="1" i="1">
                <a:solidFill>
                  <a:srgbClr val="ED111C"/>
                </a:solidFill>
              </a:rPr>
              <a:t>T. Annius Luscus</a:t>
            </a:r>
            <a:r>
              <a:rPr lang="it-IT" altLang="it-IT" b="1" i="1"/>
              <a:t>, P. Decius Subulo, M. Cornelius Cethegus».</a:t>
            </a:r>
          </a:p>
          <a:p>
            <a:pPr algn="r"/>
            <a:r>
              <a:rPr lang="it-IT" altLang="it-IT" sz="1400"/>
              <a:t>Tito Livio, Storia di Roma, 43, 17, 1-2</a:t>
            </a:r>
          </a:p>
          <a:p>
            <a:endParaRPr lang="it-IT" altLang="it-IT" b="1" i="1"/>
          </a:p>
          <a:p>
            <a:endParaRPr lang="it-IT" altLang="it-IT" b="1" i="1">
              <a:latin typeface="+mn-lt"/>
            </a:endParaRPr>
          </a:p>
          <a:p>
            <a:r>
              <a:rPr lang="it-IT" altLang="it-IT" sz="2800">
                <a:latin typeface="+mn-lt"/>
              </a:rPr>
              <a:t>«In quell’anno, dato che gli ambasciatori degli Aquileiesi chiedevano con insistenza che il numero dei coloni fosse aumentato, per delibera del Senato </a:t>
            </a:r>
            <a:r>
              <a:rPr lang="it-IT" altLang="it-IT" sz="2800" b="1">
                <a:latin typeface="+mn-lt"/>
              </a:rPr>
              <a:t>furono coscritte 1500 famiglie </a:t>
            </a:r>
            <a:r>
              <a:rPr lang="it-IT" altLang="it-IT" sz="2800">
                <a:latin typeface="+mn-lt"/>
              </a:rPr>
              <a:t>e furono designati come </a:t>
            </a:r>
            <a:r>
              <a:rPr lang="it-IT" altLang="it-IT" sz="2800" b="1">
                <a:latin typeface="+mn-lt"/>
              </a:rPr>
              <a:t>triumviri per condurle nella colonia Tito Annio Lusco</a:t>
            </a:r>
            <a:r>
              <a:rPr lang="it-IT" altLang="it-IT" sz="2800">
                <a:latin typeface="+mn-lt"/>
              </a:rPr>
              <a:t>, Publio Decio Subulone, Marco Cornelio Cetego».</a:t>
            </a:r>
            <a:endParaRPr lang="it-IT" altLang="it-IT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657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2858</Words>
  <Application>Microsoft Macintosh PowerPoint</Application>
  <PresentationFormat>Presentazione su schermo (4:3)</PresentationFormat>
  <Paragraphs>363</Paragraphs>
  <Slides>33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Lucida Grande</vt:lpstr>
      <vt:lpstr>Times</vt:lpstr>
      <vt:lpstr>Times New Roman</vt:lpstr>
      <vt:lpstr>Verdana</vt:lpstr>
      <vt:lpstr>Tema di Office</vt:lpstr>
      <vt:lpstr>Presentazione standard di PowerPoint</vt:lpstr>
      <vt:lpstr>Presentazione standard di PowerPoint</vt:lpstr>
      <vt:lpstr>Iscrizioni venetiche Insediamenti celtici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Centri amministrativi e tribù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Zaccaria</dc:creator>
  <cp:lastModifiedBy>Claudio Zaccaria</cp:lastModifiedBy>
  <cp:revision>27</cp:revision>
  <dcterms:created xsi:type="dcterms:W3CDTF">2020-11-19T00:03:20Z</dcterms:created>
  <dcterms:modified xsi:type="dcterms:W3CDTF">2020-11-24T16:18:26Z</dcterms:modified>
</cp:coreProperties>
</file>