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2"/>
  </p:notesMasterIdLst>
  <p:sldIdLst>
    <p:sldId id="561" r:id="rId2"/>
    <p:sldId id="299" r:id="rId3"/>
    <p:sldId id="310" r:id="rId4"/>
    <p:sldId id="353" r:id="rId5"/>
    <p:sldId id="560" r:id="rId6"/>
    <p:sldId id="564" r:id="rId7"/>
    <p:sldId id="566" r:id="rId8"/>
    <p:sldId id="567" r:id="rId9"/>
    <p:sldId id="568" r:id="rId10"/>
    <p:sldId id="269" r:id="rId11"/>
    <p:sldId id="289" r:id="rId12"/>
    <p:sldId id="354" r:id="rId13"/>
    <p:sldId id="545" r:id="rId14"/>
    <p:sldId id="460" r:id="rId15"/>
    <p:sldId id="453" r:id="rId16"/>
    <p:sldId id="536" r:id="rId17"/>
    <p:sldId id="569" r:id="rId18"/>
    <p:sldId id="527" r:id="rId19"/>
    <p:sldId id="261" r:id="rId20"/>
    <p:sldId id="562" r:id="rId21"/>
    <p:sldId id="424" r:id="rId22"/>
    <p:sldId id="570" r:id="rId23"/>
    <p:sldId id="348" r:id="rId24"/>
    <p:sldId id="399" r:id="rId25"/>
    <p:sldId id="397" r:id="rId26"/>
    <p:sldId id="398" r:id="rId27"/>
    <p:sldId id="534" r:id="rId28"/>
    <p:sldId id="571" r:id="rId29"/>
    <p:sldId id="559" r:id="rId30"/>
    <p:sldId id="57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30"/>
    <p:restoredTop sz="94663"/>
  </p:normalViewPr>
  <p:slideViewPr>
    <p:cSldViewPr snapToGrid="0" snapToObjects="1">
      <p:cViewPr varScale="1">
        <p:scale>
          <a:sx n="122" d="100"/>
          <a:sy n="122" d="100"/>
        </p:scale>
        <p:origin x="11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B5D36-11BE-5B4B-8186-F22D4185D5DC}" type="datetimeFigureOut">
              <a:t>18/12/2020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87D76-63C4-FB4F-AC94-7D7CA1DF36F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42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F75022B4-CBA3-C940-AEAA-36515EDD9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247489-BC5A-1043-8ACF-9885FDB77D39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CCB9BAD4-FAD2-2347-8733-68925D2447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1E97831-2C04-1A4E-A320-E9D6D0B3F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26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F8646D93-0188-3E4F-960C-22E7BBFA9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051A172-19DB-5140-9AC2-6276E5BA1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79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BEF0D3C0-48A9-624C-80CE-88E260C57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B170BC-BE29-0043-89BF-ADC38838DE29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3E02EEB8-D65D-E249-8AF3-53FE2FB34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BE17A542-13F5-DE4C-9E08-488CC9FE5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62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1D32CF16-6A0B-2E4C-82E0-4FF3FF82D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505767-07CB-7645-9FDF-394DAFABB4BB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4F0267D4-023E-D540-B16D-B0042320EE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E1C5BFE2-CB8C-5745-B8A7-105DA3857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239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E29AC7F6-FE46-B948-8C15-99AC094C15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FCAB01-57DF-0B48-B522-082979E40336}" type="slidenum">
              <a:rPr lang="it-IT" altLang="it-IT" sz="1200"/>
              <a:pPr/>
              <a:t>21</a:t>
            </a:fld>
            <a:endParaRPr lang="it-IT" altLang="it-IT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8A6FFE0E-0CF7-324B-A663-01A7AB5F1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6219688-D84D-2945-A93A-1C8B2FA99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273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61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36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21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7911AA-145D-E64E-B3AE-E3B9C9A4BB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3617AD-CF4E-A742-8FF5-8A37DC6F20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754AE8-FB69-704C-A344-1252A67AC2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BB0C8-CE71-A943-A1D6-596062035E9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3778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32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4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2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18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492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44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07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BAB8-E24B-864F-BC84-B3A5E4934293}" type="datetimeFigureOut">
              <a:t>18/12/2020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6E834-5A66-604B-AB08-E716F2FB0BA9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8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1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ionestoriafvg.eu/tematiche/tema/272/Antic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8F43ECC-FA89-0747-892C-11B3E5E5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36" y="45720"/>
            <a:ext cx="3417643" cy="66644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090685-A21C-4248-A4D6-087EFD5CA3CC}"/>
              </a:ext>
            </a:extLst>
          </p:cNvPr>
          <p:cNvSpPr txBox="1"/>
          <p:nvPr/>
        </p:nvSpPr>
        <p:spPr>
          <a:xfrm>
            <a:off x="3614058" y="487680"/>
            <a:ext cx="5488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I(ovi) O(ptimo) M(aximo)</a:t>
            </a:r>
          </a:p>
          <a:p>
            <a:r>
              <a:rPr lang="it-IT" sz="2000"/>
              <a:t>et numini dom(ini) n(ostri)</a:t>
            </a:r>
          </a:p>
          <a:p>
            <a:r>
              <a:rPr lang="it-IT" sz="2000"/>
              <a:t>Imp(eratoris) Antonini</a:t>
            </a:r>
          </a:p>
          <a:p>
            <a:r>
              <a:rPr lang="it-IT" sz="2000"/>
              <a:t>Pii Felicis Aug(usti)</a:t>
            </a:r>
          </a:p>
          <a:p>
            <a:r>
              <a:rPr lang="it-IT" sz="2000"/>
              <a:t>et </a:t>
            </a:r>
            <a:r>
              <a:rPr lang="it-IT" sz="2000" b="1">
                <a:solidFill>
                  <a:srgbClr val="C00000"/>
                </a:solidFill>
              </a:rPr>
              <a:t>genio splend(idissimae)</a:t>
            </a:r>
          </a:p>
          <a:p>
            <a:r>
              <a:rPr lang="it-IT" sz="2000" b="1">
                <a:solidFill>
                  <a:srgbClr val="C00000"/>
                </a:solidFill>
              </a:rPr>
              <a:t>col(oniae) Aquileiae</a:t>
            </a:r>
          </a:p>
          <a:p>
            <a:r>
              <a:rPr lang="it-IT" sz="2000"/>
              <a:t>Eutyches Aug(usti) n(ostri)</a:t>
            </a:r>
          </a:p>
          <a:p>
            <a:r>
              <a:rPr lang="it-IT" sz="2000"/>
              <a:t>ser(vus) vil(icus) vect(igalis) Illyric(i)</a:t>
            </a:r>
          </a:p>
          <a:p>
            <a:r>
              <a:rPr lang="it-IT" sz="2000"/>
              <a:t>praep(ositus) q(uin)q(uagesimae) </a:t>
            </a:r>
            <a:r>
              <a:rPr lang="it-IT" sz="2000" b="1">
                <a:solidFill>
                  <a:srgbClr val="0070C0"/>
                </a:solidFill>
              </a:rPr>
              <a:t>stationes</a:t>
            </a:r>
          </a:p>
          <a:p>
            <a:r>
              <a:rPr lang="it-IT" sz="2000" b="1">
                <a:solidFill>
                  <a:srgbClr val="0070C0"/>
                </a:solidFill>
              </a:rPr>
              <a:t>utrasq(ue) empori </a:t>
            </a:r>
            <a:r>
              <a:rPr lang="it-IT" sz="2000"/>
              <a:t>ex</a:t>
            </a:r>
          </a:p>
          <a:p>
            <a:r>
              <a:rPr lang="it-IT" sz="2000"/>
              <a:t>comm(odis) suis ampliavit et</a:t>
            </a:r>
          </a:p>
          <a:p>
            <a:r>
              <a:rPr lang="it-IT" sz="2000"/>
              <a:t>restituit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025BC1-99DC-C842-AEBE-6E8287808281}"/>
              </a:ext>
            </a:extLst>
          </p:cNvPr>
          <p:cNvSpPr txBox="1"/>
          <p:nvPr/>
        </p:nvSpPr>
        <p:spPr>
          <a:xfrm>
            <a:off x="3614058" y="14516"/>
            <a:ext cx="4096634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FF00"/>
                </a:solidFill>
              </a:rPr>
              <a:t>Splendidissima colonia Aquileia</a:t>
            </a:r>
          </a:p>
        </p:txBody>
      </p:sp>
      <p:pic>
        <p:nvPicPr>
          <p:cNvPr id="6" name="Immagine 6" descr="14373-1.jpg">
            <a:extLst>
              <a:ext uri="{FF2B5EF4-FFF2-40B4-BE49-F238E27FC236}">
                <a16:creationId xmlns:a16="http://schemas.microsoft.com/office/drawing/2014/main" id="{D894CA9D-AB84-B940-9B3F-35712DFF4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4057" y="4297412"/>
            <a:ext cx="5488106" cy="25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7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64173" y="1559538"/>
            <a:ext cx="8431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/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/>
              <a:t> </a:t>
            </a:r>
          </a:p>
        </p:txBody>
      </p:sp>
      <p:pic>
        <p:nvPicPr>
          <p:cNvPr id="6" name="Immagine 5" descr="16161-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0" b="97760" l="2455" r="97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5" y="548949"/>
            <a:ext cx="9144000" cy="519545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974" y="15231"/>
            <a:ext cx="7064626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Tergeste: decreto per il senatore Lucio Fabio Severo (138-161 d.C.)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6D688C-83F3-2243-820D-EE93E112499A}"/>
              </a:ext>
            </a:extLst>
          </p:cNvPr>
          <p:cNvSpPr txBox="1"/>
          <p:nvPr/>
        </p:nvSpPr>
        <p:spPr>
          <a:xfrm>
            <a:off x="884903" y="1755046"/>
            <a:ext cx="8210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integrazione giuridica e politica dei non romani</a:t>
            </a:r>
          </a:p>
          <a:p>
            <a:endParaRPr lang="it-IT" sz="3200" dirty="0">
              <a:solidFill>
                <a:srgbClr val="FFFF00"/>
              </a:solidFill>
            </a:endParaRPr>
          </a:p>
          <a:p>
            <a:r>
              <a:rPr lang="it-IT" sz="3200" dirty="0">
                <a:solidFill>
                  <a:srgbClr val="FFFF00"/>
                </a:solidFill>
              </a:rPr>
              <a:t>Carni e Catali </a:t>
            </a:r>
          </a:p>
          <a:p>
            <a:r>
              <a:rPr lang="it-IT" sz="3200" dirty="0">
                <a:solidFill>
                  <a:srgbClr val="FFFF00"/>
                </a:solidFill>
              </a:rPr>
              <a:t>attribuiti da Augusto alla colonia di Tergete </a:t>
            </a:r>
          </a:p>
          <a:p>
            <a:endParaRPr lang="it-IT" sz="3200">
              <a:highlight>
                <a:srgbClr val="FFFF00"/>
              </a:highligh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36EF34-2F41-7A4A-AFBD-433DE0414AAF}"/>
              </a:ext>
            </a:extLst>
          </p:cNvPr>
          <p:cNvSpPr txBox="1"/>
          <p:nvPr/>
        </p:nvSpPr>
        <p:spPr>
          <a:xfrm>
            <a:off x="7863840" y="6897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03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209" y="-4342"/>
            <a:ext cx="4164120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Istria: frammenti di tavolette bronzee 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con elenchi di peregrini romanizzati</a:t>
            </a:r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6" name="Immagine 5" descr="laepoc.tiff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1" b="99465" l="14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97" y="693554"/>
            <a:ext cx="4164120" cy="2735446"/>
          </a:xfrm>
          <a:prstGeom prst="rect">
            <a:avLst/>
          </a:prstGeom>
        </p:spPr>
      </p:pic>
      <p:pic>
        <p:nvPicPr>
          <p:cNvPr id="2" name="Immagine 1" descr="magaplin.tiff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8" b="99287" l="6583" r="99060"/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3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327" y="52858"/>
            <a:ext cx="3540003" cy="388956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2398" y="3118757"/>
            <a:ext cx="1976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Rozzo (HR)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301903" y="3403263"/>
            <a:ext cx="4164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Capodistria (SLO)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F2BE66-E6AB-8043-8DB1-792C61F68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397" y="4682835"/>
            <a:ext cx="5262439" cy="1902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3209C5-32B5-724B-9B69-4BA59778C76C}"/>
              </a:ext>
            </a:extLst>
          </p:cNvPr>
          <p:cNvSpPr txBox="1"/>
          <p:nvPr/>
        </p:nvSpPr>
        <p:spPr>
          <a:xfrm>
            <a:off x="5500241" y="6262253"/>
            <a:ext cx="1025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/>
              <a:t>Buie (HR)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C471AD-09C0-B142-92C1-0815B8242675}"/>
              </a:ext>
            </a:extLst>
          </p:cNvPr>
          <p:cNvSpPr txBox="1"/>
          <p:nvPr/>
        </p:nvSpPr>
        <p:spPr>
          <a:xfrm>
            <a:off x="5500240" y="4682836"/>
            <a:ext cx="3539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Concessione di ingresso gratuito </a:t>
            </a:r>
          </a:p>
          <a:p>
            <a:r>
              <a:rPr lang="it-IT"/>
              <a:t>ai bagni pubblici per coloni, incolae </a:t>
            </a:r>
          </a:p>
          <a:p>
            <a:r>
              <a:rPr lang="it-IT"/>
              <a:t>e peregrini</a:t>
            </a:r>
          </a:p>
        </p:txBody>
      </p:sp>
    </p:spTree>
    <p:extLst>
      <p:ext uri="{BB962C8B-B14F-4D97-AF65-F5344CB8AC3E}">
        <p14:creationId xmlns:p14="http://schemas.microsoft.com/office/powerpoint/2010/main" val="387931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53FF4F-1AE5-2D43-89A2-03D12A6B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754" y="29784"/>
            <a:ext cx="2880346" cy="216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2E9EA2-D04D-4540-936E-16FDD5F8D76A}"/>
              </a:ext>
            </a:extLst>
          </p:cNvPr>
          <p:cNvSpPr txBox="1"/>
          <p:nvPr/>
        </p:nvSpPr>
        <p:spPr>
          <a:xfrm>
            <a:off x="83071" y="577076"/>
            <a:ext cx="6329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Questa strada tracciata dal centurione Azio in seguito alla </a:t>
            </a:r>
          </a:p>
          <a:p>
            <a:r>
              <a:rPr lang="it-IT"/>
              <a:t>sentenza pronunciata da Aulo Plauzio, legato di Tiberio </a:t>
            </a:r>
          </a:p>
          <a:p>
            <a:r>
              <a:rPr lang="it-IT"/>
              <a:t>Claudio Cesare Augustol Germanico, e poi trasferita dai </a:t>
            </a:r>
          </a:p>
          <a:p>
            <a:r>
              <a:rPr lang="it-IT"/>
              <a:t>Rundictes nei possedimenti di Gaio Lecanio Basso il primi-</a:t>
            </a:r>
          </a:p>
          <a:p>
            <a:r>
              <a:rPr lang="it-IT"/>
              <a:t>Pilare Lucio Rufellio Severo ripristinò per ordine di Tiberio </a:t>
            </a:r>
          </a:p>
          <a:p>
            <a:r>
              <a:rPr lang="it-IT"/>
              <a:t>Claudio Cesare Augustol Germanico imperatore.</a:t>
            </a:r>
          </a:p>
        </p:txBody>
      </p:sp>
      <p:pic>
        <p:nvPicPr>
          <p:cNvPr id="3" name="Immagine 2" descr="Immagine che contiene edificio, mattone, pietra, sedendo&#10;&#10;Descrizione generata automaticamente">
            <a:extLst>
              <a:ext uri="{FF2B5EF4-FFF2-40B4-BE49-F238E27FC236}">
                <a16:creationId xmlns:a16="http://schemas.microsoft.com/office/drawing/2014/main" id="{9B342B30-54EE-4048-8C1D-3259E9918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0" y="2366118"/>
            <a:ext cx="4093809" cy="4453189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B765CD82-C8FF-3A4C-8F5E-49FC61101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86" y="6566148"/>
            <a:ext cx="2020710" cy="2308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900"/>
              <a:t>CIL V 698; I.It. X,4,376 (39-43 d.C.)</a:t>
            </a:r>
            <a:endParaRPr lang="it-IT" altLang="it-IT" sz="1350" b="1">
              <a:solidFill>
                <a:srgbClr val="CA3432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13AC31-DF69-8244-8016-240AC03EB065}"/>
              </a:ext>
            </a:extLst>
          </p:cNvPr>
          <p:cNvSpPr txBox="1"/>
          <p:nvPr/>
        </p:nvSpPr>
        <p:spPr>
          <a:xfrm>
            <a:off x="6897516" y="2241939"/>
            <a:ext cx="2202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/>
              <a:t>Matteria – Materija</a:t>
            </a:r>
          </a:p>
          <a:p>
            <a:r>
              <a:rPr lang="it-IT"/>
              <a:t>Via Tergeste-Tarsatica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13E154-DCA4-A148-A922-D1CEE8F46450}"/>
              </a:ext>
            </a:extLst>
          </p:cNvPr>
          <p:cNvSpPr txBox="1"/>
          <p:nvPr/>
        </p:nvSpPr>
        <p:spPr>
          <a:xfrm flipH="1">
            <a:off x="4229100" y="3053010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Esito favorevole ai </a:t>
            </a:r>
            <a:r>
              <a:rPr lang="it-IT" b="1" dirty="0" err="1"/>
              <a:t>Rundictes</a:t>
            </a:r>
            <a:endParaRPr lang="it-IT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2351C1-F608-7F43-87E6-46A2916CD8E5}"/>
              </a:ext>
            </a:extLst>
          </p:cNvPr>
          <p:cNvSpPr txBox="1"/>
          <p:nvPr/>
        </p:nvSpPr>
        <p:spPr>
          <a:xfrm>
            <a:off x="4222876" y="5486328"/>
            <a:ext cx="4797960" cy="1323439"/>
          </a:xfrm>
          <a:prstGeom prst="rect">
            <a:avLst/>
          </a:prstGeom>
          <a:noFill/>
          <a:ln>
            <a:solidFill>
              <a:srgbClr val="C6D9F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accent6">
                    <a:lumMod val="75000"/>
                  </a:schemeClr>
                </a:solidFill>
              </a:rPr>
              <a:t>et </a:t>
            </a:r>
            <a:r>
              <a:rPr lang="it-IT" sz="2000" i="1" dirty="0" err="1">
                <a:solidFill>
                  <a:schemeClr val="accent6">
                    <a:lumMod val="75000"/>
                  </a:schemeClr>
                </a:solidFill>
              </a:rPr>
              <a:t>postea</a:t>
            </a:r>
            <a:r>
              <a:rPr lang="it-IT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6">
                    <a:lumMod val="75000"/>
                  </a:schemeClr>
                </a:solidFill>
              </a:rPr>
              <a:t>translatam</a:t>
            </a:r>
            <a:r>
              <a:rPr lang="it-IT" sz="2000" i="1" dirty="0">
                <a:solidFill>
                  <a:schemeClr val="accent6">
                    <a:lumMod val="75000"/>
                  </a:schemeClr>
                </a:solidFill>
              </a:rPr>
              <a:t> a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6">
                    <a:lumMod val="75000"/>
                  </a:schemeClr>
                </a:solidFill>
              </a:rPr>
              <a:t>Rundictibus</a:t>
            </a:r>
            <a:r>
              <a:rPr lang="it-IT" sz="2000" i="1" dirty="0"/>
              <a:t>, </a:t>
            </a:r>
            <a:r>
              <a:rPr lang="it-IT" sz="2000" i="1" u="sng" dirty="0">
                <a:solidFill>
                  <a:srgbClr val="C00000"/>
                </a:solidFill>
              </a:rPr>
              <a:t>in </a:t>
            </a:r>
            <a:r>
              <a:rPr lang="it-IT" sz="2000" i="1" u="sng" dirty="0" err="1">
                <a:solidFill>
                  <a:srgbClr val="C00000"/>
                </a:solidFill>
              </a:rPr>
              <a:t>fines</a:t>
            </a:r>
            <a:r>
              <a:rPr lang="it-IT" sz="2000" i="1" u="sng" dirty="0">
                <a:solidFill>
                  <a:srgbClr val="C00000"/>
                </a:solidFill>
              </a:rPr>
              <a:t> C. </a:t>
            </a:r>
            <a:r>
              <a:rPr lang="it-IT" sz="2000" i="1" u="sng" dirty="0" err="1">
                <a:solidFill>
                  <a:srgbClr val="C00000"/>
                </a:solidFill>
              </a:rPr>
              <a:t>Laecani</a:t>
            </a:r>
            <a:r>
              <a:rPr lang="it-IT" sz="2000" u="sng" dirty="0">
                <a:solidFill>
                  <a:srgbClr val="C00000"/>
                </a:solidFill>
              </a:rPr>
              <a:t> </a:t>
            </a:r>
            <a:r>
              <a:rPr lang="it-IT" sz="2000" i="1" u="sng" dirty="0">
                <a:solidFill>
                  <a:srgbClr val="C00000"/>
                </a:solidFill>
              </a:rPr>
              <a:t>Bassi </a:t>
            </a:r>
            <a:r>
              <a:rPr lang="it-IT" sz="2000" i="1" u="sng" dirty="0" err="1">
                <a:solidFill>
                  <a:srgbClr val="C00000"/>
                </a:solidFill>
              </a:rPr>
              <a:t>restituit</a:t>
            </a:r>
            <a:r>
              <a:rPr lang="it-IT" sz="2000" i="1" u="sng" dirty="0"/>
              <a:t> </a:t>
            </a:r>
            <a:r>
              <a:rPr lang="it-IT" sz="2000" i="1" dirty="0" err="1"/>
              <a:t>iussu</a:t>
            </a:r>
            <a:r>
              <a:rPr lang="it-IT" sz="2000" i="1" dirty="0"/>
              <a:t> Ti(</a:t>
            </a:r>
            <a:r>
              <a:rPr lang="it-IT" sz="2000" i="1" dirty="0" err="1"/>
              <a:t>beri</a:t>
            </a:r>
            <a:r>
              <a:rPr lang="it-IT" sz="2000" i="1" dirty="0"/>
              <a:t>) </a:t>
            </a:r>
            <a:r>
              <a:rPr lang="it-IT" sz="2000" i="1" dirty="0" err="1"/>
              <a:t>Claudi</a:t>
            </a:r>
            <a:r>
              <a:rPr lang="it-IT" sz="2000" dirty="0"/>
              <a:t> </a:t>
            </a:r>
            <a:r>
              <a:rPr lang="it-IT" sz="2000" i="1" dirty="0" err="1"/>
              <a:t>Caesaris</a:t>
            </a:r>
            <a:r>
              <a:rPr lang="it-IT" sz="2000" i="1" dirty="0"/>
              <a:t> </a:t>
            </a:r>
            <a:r>
              <a:rPr lang="it-IT" sz="2000" i="1" dirty="0" err="1"/>
              <a:t>Aug</a:t>
            </a:r>
            <a:r>
              <a:rPr lang="it-IT" sz="2000" i="1" dirty="0"/>
              <a:t>(usti) </a:t>
            </a:r>
            <a:r>
              <a:rPr lang="it-IT" sz="2000" i="1" dirty="0" err="1"/>
              <a:t>Germ</a:t>
            </a:r>
            <a:r>
              <a:rPr lang="it-IT" sz="2000" i="1" dirty="0"/>
              <a:t>(anici) </a:t>
            </a:r>
            <a:r>
              <a:rPr lang="it-IT" sz="2000" i="1" dirty="0" err="1"/>
              <a:t>imperatoris</a:t>
            </a:r>
            <a:r>
              <a:rPr lang="it-IT" sz="2000" dirty="0"/>
              <a:t> </a:t>
            </a:r>
            <a:r>
              <a:rPr lang="it-IT" sz="2000" i="1" dirty="0"/>
              <a:t>L(</a:t>
            </a:r>
            <a:r>
              <a:rPr lang="it-IT" sz="2000" i="1" dirty="0" err="1"/>
              <a:t>ucius</a:t>
            </a:r>
            <a:r>
              <a:rPr lang="it-IT" sz="2000" i="1" dirty="0"/>
              <a:t>) </a:t>
            </a:r>
            <a:r>
              <a:rPr lang="it-IT" sz="2000" i="1" dirty="0" err="1"/>
              <a:t>Rufellius</a:t>
            </a:r>
            <a:r>
              <a:rPr lang="it-IT" sz="2000" i="1" dirty="0"/>
              <a:t> </a:t>
            </a:r>
            <a:r>
              <a:rPr lang="it-IT" sz="2000" i="1" dirty="0" err="1"/>
              <a:t>Severus</a:t>
            </a:r>
            <a:r>
              <a:rPr lang="it-IT" sz="2000" i="1" dirty="0"/>
              <a:t> </a:t>
            </a:r>
            <a:r>
              <a:rPr lang="it-IT" sz="2000" i="1" dirty="0" err="1"/>
              <a:t>primipilaris</a:t>
            </a:r>
            <a:r>
              <a:rPr lang="it-IT" sz="2000" i="1" dirty="0"/>
              <a:t>.</a:t>
            </a:r>
            <a:endParaRPr lang="it-IT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F8B9C1-7F3D-8A49-AD65-AAA3E7A7D5C5}"/>
              </a:ext>
            </a:extLst>
          </p:cNvPr>
          <p:cNvSpPr txBox="1"/>
          <p:nvPr/>
        </p:nvSpPr>
        <p:spPr>
          <a:xfrm>
            <a:off x="4245458" y="3453722"/>
            <a:ext cx="4706798" cy="1631216"/>
          </a:xfrm>
          <a:prstGeom prst="rect">
            <a:avLst/>
          </a:prstGeom>
          <a:noFill/>
          <a:ln>
            <a:solidFill>
              <a:srgbClr val="C6D9F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i="1" dirty="0"/>
              <a:t>et </a:t>
            </a:r>
            <a:r>
              <a:rPr lang="it-IT" sz="2000" i="1" u="sng" dirty="0" err="1">
                <a:solidFill>
                  <a:srgbClr val="C00000"/>
                </a:solidFill>
              </a:rPr>
              <a:t>postea</a:t>
            </a:r>
            <a:r>
              <a:rPr lang="it-IT" sz="2000" i="1" u="sng" dirty="0">
                <a:solidFill>
                  <a:srgbClr val="C00000"/>
                </a:solidFill>
              </a:rPr>
              <a:t> </a:t>
            </a:r>
            <a:r>
              <a:rPr lang="it-IT" sz="2000" i="1" u="sng" dirty="0" err="1">
                <a:solidFill>
                  <a:srgbClr val="C00000"/>
                </a:solidFill>
              </a:rPr>
              <a:t>translatam</a:t>
            </a:r>
            <a:r>
              <a:rPr lang="it-IT" sz="2000" i="1" u="sng" dirty="0">
                <a:solidFill>
                  <a:srgbClr val="C00000"/>
                </a:solidFill>
              </a:rPr>
              <a:t> a</a:t>
            </a:r>
            <a:r>
              <a:rPr lang="it-IT" sz="2000" u="sng" dirty="0">
                <a:solidFill>
                  <a:srgbClr val="C00000"/>
                </a:solidFill>
              </a:rPr>
              <a:t> </a:t>
            </a:r>
            <a:r>
              <a:rPr lang="it-IT" sz="2000" i="1" u="sng" dirty="0" err="1">
                <a:solidFill>
                  <a:srgbClr val="C00000"/>
                </a:solidFill>
              </a:rPr>
              <a:t>Rundictibus</a:t>
            </a:r>
            <a:r>
              <a:rPr lang="it-IT" sz="2000" i="1" u="sng" dirty="0">
                <a:solidFill>
                  <a:srgbClr val="C00000"/>
                </a:solidFill>
              </a:rPr>
              <a:t> in </a:t>
            </a:r>
            <a:r>
              <a:rPr lang="it-IT" sz="2000" i="1" u="sng" dirty="0" err="1">
                <a:solidFill>
                  <a:srgbClr val="C00000"/>
                </a:solidFill>
              </a:rPr>
              <a:t>fines</a:t>
            </a:r>
            <a:r>
              <a:rPr lang="it-IT" sz="2000" i="1" u="sng" dirty="0">
                <a:solidFill>
                  <a:srgbClr val="C00000"/>
                </a:solidFill>
              </a:rPr>
              <a:t> C. </a:t>
            </a:r>
            <a:r>
              <a:rPr lang="it-IT" sz="2000" i="1" u="sng" dirty="0" err="1">
                <a:solidFill>
                  <a:srgbClr val="C00000"/>
                </a:solidFill>
              </a:rPr>
              <a:t>Laecani</a:t>
            </a:r>
            <a:r>
              <a:rPr lang="it-IT" sz="2000" u="sng" dirty="0">
                <a:solidFill>
                  <a:srgbClr val="C00000"/>
                </a:solidFill>
              </a:rPr>
              <a:t> </a:t>
            </a:r>
            <a:r>
              <a:rPr lang="it-IT" sz="2000" i="1" u="sng" dirty="0">
                <a:solidFill>
                  <a:srgbClr val="C00000"/>
                </a:solidFill>
              </a:rPr>
              <a:t>Bassi,</a:t>
            </a:r>
            <a:r>
              <a:rPr lang="it-IT" sz="2000" i="1" dirty="0">
                <a:solidFill>
                  <a:srgbClr val="C00000"/>
                </a:solidFill>
              </a:rPr>
              <a:t>  </a:t>
            </a:r>
            <a:r>
              <a:rPr lang="it-IT" sz="2000" i="1" dirty="0" err="1">
                <a:solidFill>
                  <a:schemeClr val="accent6">
                    <a:lumMod val="75000"/>
                  </a:schemeClr>
                </a:solidFill>
              </a:rPr>
              <a:t>restituit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/>
              <a:t>iussu</a:t>
            </a:r>
            <a:r>
              <a:rPr lang="it-IT" sz="2000" i="1" dirty="0"/>
              <a:t> Ti(</a:t>
            </a:r>
            <a:r>
              <a:rPr lang="it-IT" sz="2000" i="1" dirty="0" err="1"/>
              <a:t>beri</a:t>
            </a:r>
            <a:r>
              <a:rPr lang="it-IT" sz="2000" i="1" dirty="0"/>
              <a:t>) </a:t>
            </a:r>
            <a:r>
              <a:rPr lang="it-IT" sz="2000" i="1" dirty="0" err="1"/>
              <a:t>Claudi</a:t>
            </a:r>
            <a:r>
              <a:rPr lang="it-IT" sz="2000" dirty="0"/>
              <a:t> </a:t>
            </a:r>
            <a:r>
              <a:rPr lang="it-IT" sz="2000" i="1" dirty="0" err="1"/>
              <a:t>Caesaris</a:t>
            </a:r>
            <a:r>
              <a:rPr lang="it-IT" sz="2000" i="1" dirty="0"/>
              <a:t> </a:t>
            </a:r>
            <a:r>
              <a:rPr lang="it-IT" sz="2000" i="1" dirty="0" err="1"/>
              <a:t>Aug</a:t>
            </a:r>
            <a:r>
              <a:rPr lang="it-IT" sz="2000" i="1" dirty="0"/>
              <a:t>(usti) </a:t>
            </a:r>
            <a:r>
              <a:rPr lang="it-IT" sz="2000" i="1" dirty="0" err="1"/>
              <a:t>Germ</a:t>
            </a:r>
            <a:r>
              <a:rPr lang="it-IT" sz="2000" i="1" dirty="0"/>
              <a:t>(anici) </a:t>
            </a:r>
            <a:r>
              <a:rPr lang="it-IT" sz="2000" i="1" dirty="0" err="1"/>
              <a:t>imperatoris</a:t>
            </a:r>
            <a:r>
              <a:rPr lang="it-IT" sz="2000" dirty="0"/>
              <a:t> </a:t>
            </a:r>
            <a:r>
              <a:rPr lang="it-IT" sz="2000" i="1" dirty="0"/>
              <a:t>L(</a:t>
            </a:r>
            <a:r>
              <a:rPr lang="it-IT" sz="2000" i="1" dirty="0" err="1"/>
              <a:t>ucius</a:t>
            </a:r>
            <a:r>
              <a:rPr lang="it-IT" sz="2000" i="1" dirty="0"/>
              <a:t>) </a:t>
            </a:r>
            <a:r>
              <a:rPr lang="it-IT" sz="2000" i="1" dirty="0" err="1"/>
              <a:t>Rufellius</a:t>
            </a:r>
            <a:r>
              <a:rPr lang="it-IT" sz="2000" i="1" dirty="0"/>
              <a:t> </a:t>
            </a:r>
            <a:r>
              <a:rPr lang="it-IT" sz="2000" i="1" dirty="0" err="1"/>
              <a:t>Severus</a:t>
            </a:r>
            <a:r>
              <a:rPr lang="it-IT" sz="2000" i="1" dirty="0"/>
              <a:t> </a:t>
            </a:r>
            <a:r>
              <a:rPr lang="it-IT" sz="2000" i="1" dirty="0" err="1"/>
              <a:t>primipilaris</a:t>
            </a:r>
            <a:r>
              <a:rPr lang="it-IT" sz="2000" i="1" dirty="0"/>
              <a:t>.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E9D43C-B8C4-3B43-8066-881AA3F63F42}"/>
              </a:ext>
            </a:extLst>
          </p:cNvPr>
          <p:cNvSpPr txBox="1"/>
          <p:nvPr/>
        </p:nvSpPr>
        <p:spPr>
          <a:xfrm>
            <a:off x="4245458" y="5099342"/>
            <a:ext cx="353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Esito favorevole a </a:t>
            </a:r>
            <a:r>
              <a:rPr lang="it-IT" b="1" dirty="0" err="1"/>
              <a:t>Laecanius</a:t>
            </a:r>
            <a:r>
              <a:rPr lang="it-IT" b="1" dirty="0"/>
              <a:t> </a:t>
            </a:r>
            <a:r>
              <a:rPr lang="it-IT" b="1" dirty="0" err="1"/>
              <a:t>Bassus</a:t>
            </a:r>
            <a:endParaRPr lang="it-IT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ADEDB0-37BA-CC43-8754-388CDA6727DE}"/>
              </a:ext>
            </a:extLst>
          </p:cNvPr>
          <p:cNvSpPr txBox="1"/>
          <p:nvPr/>
        </p:nvSpPr>
        <p:spPr>
          <a:xfrm>
            <a:off x="-1" y="19026"/>
            <a:ext cx="3919663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Conflitto tra i Rundictes e Lecanio Basso</a:t>
            </a:r>
          </a:p>
        </p:txBody>
      </p:sp>
    </p:spTree>
    <p:extLst>
      <p:ext uri="{BB962C8B-B14F-4D97-AF65-F5344CB8AC3E}">
        <p14:creationId xmlns:p14="http://schemas.microsoft.com/office/powerpoint/2010/main" val="412992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DEDA8D-6CEA-8F4A-8A44-C59E2CA10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1" y="39190"/>
            <a:ext cx="7503884" cy="675349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6EF5DF-BA7C-044C-9973-AA58F2444541}"/>
              </a:ext>
            </a:extLst>
          </p:cNvPr>
          <p:cNvSpPr txBox="1"/>
          <p:nvPr/>
        </p:nvSpPr>
        <p:spPr>
          <a:xfrm>
            <a:off x="957429" y="17674"/>
            <a:ext cx="2240229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L’invasione germanica</a:t>
            </a:r>
          </a:p>
        </p:txBody>
      </p:sp>
    </p:spTree>
    <p:extLst>
      <p:ext uri="{BB962C8B-B14F-4D97-AF65-F5344CB8AC3E}">
        <p14:creationId xmlns:p14="http://schemas.microsoft.com/office/powerpoint/2010/main" val="84783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06573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4465335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BE81FC-AD66-B74C-A572-D91D00BA854D}"/>
              </a:ext>
            </a:extLst>
          </p:cNvPr>
          <p:cNvSpPr txBox="1"/>
          <p:nvPr/>
        </p:nvSpPr>
        <p:spPr>
          <a:xfrm>
            <a:off x="114301" y="1629465"/>
            <a:ext cx="2705100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000"/>
              <a:t>μεγίστη πόλις ...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000"/>
              <a:t>δήμου πολυάνθρωπος ... ἐμπόριον Ἰταλίας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1400"/>
              <a:t>Erodiano, 8, 2, 3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it-IT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400"/>
              <a:t>una grande città...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400"/>
              <a:t>molto popolosa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400"/>
              <a:t>... mercato d‘Italia</a:t>
            </a:r>
          </a:p>
        </p:txBody>
      </p:sp>
      <p:pic>
        <p:nvPicPr>
          <p:cNvPr id="9" name="Immagine 8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447605CC-A272-364D-BF50-2DDD26249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871" y="1"/>
            <a:ext cx="636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71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5">
            <a:extLst>
              <a:ext uri="{FF2B5EF4-FFF2-40B4-BE49-F238E27FC236}">
                <a16:creationId xmlns:a16="http://schemas.microsoft.com/office/drawing/2014/main" id="{E5D643F2-A319-6648-8773-BA900E4DE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7433"/>
            <a:ext cx="3143832" cy="29985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PRO SALVTE ET VICTORIA 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DDD. NNN. 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IMPP. CAESARVM 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[[[M. Clodi Pupieni]]]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[[[D. Caeli Calvini]]]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[[[Balbini Au]]]GGG. ET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M. ANTONI GORDIANI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NOBILISS. CAES. 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it-IT" sz="1600">
              <a:latin typeface="+mn-lt"/>
              <a:ea typeface="+mn-ea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1600">
                <a:latin typeface="+mn-lt"/>
                <a:ea typeface="+mn-ea"/>
              </a:rPr>
              <a:t>238 d.C.</a:t>
            </a:r>
          </a:p>
        </p:txBody>
      </p:sp>
      <p:sp>
        <p:nvSpPr>
          <p:cNvPr id="99332" name="Rectangle 70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3806" y="0"/>
            <a:ext cx="5740194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33" name="Rectangle 72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5105" y="321732"/>
            <a:ext cx="3083291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8617" y="321732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5105" y="4155753"/>
            <a:ext cx="3083291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montagna, neve, vecchio, sciando&#10;&#10;Descrizione generata automaticamente">
            <a:extLst>
              <a:ext uri="{FF2B5EF4-FFF2-40B4-BE49-F238E27FC236}">
                <a16:creationId xmlns:a16="http://schemas.microsoft.com/office/drawing/2014/main" id="{5BEA763F-4070-A646-AFF3-CF3172076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4319810"/>
            <a:ext cx="4760221" cy="21778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8617" y="3509431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A31BFA-201C-E642-98DD-53FDE3B07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40380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it-IT" altLang="it-IT" sz="2000" b="1" i="1">
                <a:solidFill>
                  <a:schemeClr val="bg1"/>
                </a:solidFill>
              </a:rPr>
              <a:t>devotio est Aquileiensium </a:t>
            </a:r>
          </a:p>
          <a:p>
            <a:pPr eaLnBrk="1" hangingPunct="1">
              <a:spcAft>
                <a:spcPts val="600"/>
              </a:spcAft>
            </a:pPr>
            <a:r>
              <a:rPr lang="it-IT" altLang="it-IT" sz="2000" b="1" i="1">
                <a:solidFill>
                  <a:schemeClr val="bg1"/>
                </a:solidFill>
              </a:rPr>
              <a:t>pro Romanis</a:t>
            </a:r>
          </a:p>
          <a:p>
            <a:pPr eaLnBrk="1" hangingPunct="1">
              <a:spcAft>
                <a:spcPts val="600"/>
              </a:spcAft>
            </a:pPr>
            <a:r>
              <a:rPr lang="it-IT" altLang="it-IT" sz="1400">
                <a:solidFill>
                  <a:schemeClr val="bg1"/>
                </a:solidFill>
              </a:rPr>
              <a:t>SHA, </a:t>
            </a:r>
            <a:r>
              <a:rPr lang="it-IT" altLang="it-IT" sz="1400" i="1">
                <a:solidFill>
                  <a:schemeClr val="bg1"/>
                </a:solidFill>
              </a:rPr>
              <a:t>Maximus</a:t>
            </a:r>
            <a:r>
              <a:rPr lang="it-IT" altLang="it-IT" sz="1400">
                <a:solidFill>
                  <a:schemeClr val="bg1"/>
                </a:solidFill>
              </a:rPr>
              <a:t>, 11, 3 </a:t>
            </a:r>
            <a:endParaRPr lang="it-IT" altLang="it-IT" sz="2000" b="1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A69FE1-6A06-FD47-BC14-72B2BC78BE04}"/>
              </a:ext>
            </a:extLst>
          </p:cNvPr>
          <p:cNvSpPr txBox="1"/>
          <p:nvPr/>
        </p:nvSpPr>
        <p:spPr>
          <a:xfrm>
            <a:off x="3837738" y="6564437"/>
            <a:ext cx="37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bg1"/>
                </a:solidFill>
              </a:rPr>
              <a:t>Il ponte sull’Isonzo alla Mainizza</a:t>
            </a: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07ED73A6-1C3E-6D46-A581-7C904CE3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318" y="3264622"/>
            <a:ext cx="1227534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05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InscrAq 266</a:t>
            </a:r>
          </a:p>
          <a:p>
            <a:pPr>
              <a:spcAft>
                <a:spcPts val="600"/>
              </a:spcAft>
              <a:defRPr/>
            </a:pPr>
            <a:r>
              <a:rPr lang="it-IT" sz="100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Lupa 14395</a:t>
            </a:r>
          </a:p>
        </p:txBody>
      </p:sp>
      <p:sp>
        <p:nvSpPr>
          <p:cNvPr id="14" name="CasellaDiTesto 6">
            <a:extLst>
              <a:ext uri="{FF2B5EF4-FFF2-40B4-BE49-F238E27FC236}">
                <a16:creationId xmlns:a16="http://schemas.microsoft.com/office/drawing/2014/main" id="{DADC7228-12DC-CF42-B0B4-81E8A327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1101"/>
            <a:ext cx="3403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it-IT" altLang="it-IT" sz="1800"/>
              <a:t>Dedica a Giove, Giunone, Minerva e Marte</a:t>
            </a:r>
            <a:endParaRPr lang="it-IT" altLang="it-IT" sz="900"/>
          </a:p>
        </p:txBody>
      </p:sp>
      <p:pic>
        <p:nvPicPr>
          <p:cNvPr id="23" name="Immagine 22" descr="Immagine che contiene edificio, esterni, pietra, vecchio&#10;&#10;Descrizione generata automaticamente">
            <a:extLst>
              <a:ext uri="{FF2B5EF4-FFF2-40B4-BE49-F238E27FC236}">
                <a16:creationId xmlns:a16="http://schemas.microsoft.com/office/drawing/2014/main" id="{15791108-6CF9-B641-AED8-25105D99C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981" y="336179"/>
            <a:ext cx="2215826" cy="3647454"/>
          </a:xfrm>
          <a:prstGeom prst="rect">
            <a:avLst/>
          </a:prstGeom>
        </p:spPr>
      </p:pic>
      <p:pic>
        <p:nvPicPr>
          <p:cNvPr id="24" name="Immagine 23" descr="Immagine che contiene edificio, pietra, mattone, sedendo&#10;&#10;Descrizione generata automaticamente">
            <a:extLst>
              <a:ext uri="{FF2B5EF4-FFF2-40B4-BE49-F238E27FC236}">
                <a16:creationId xmlns:a16="http://schemas.microsoft.com/office/drawing/2014/main" id="{CBE3F297-D009-E248-A028-B5E9997E8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2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0189" y="336179"/>
            <a:ext cx="2373936" cy="36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0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xx copi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822" y="2884799"/>
            <a:ext cx="3172178" cy="3938833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1" y="2569625"/>
            <a:ext cx="4820356" cy="21467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i="1" dirty="0"/>
              <a:t>[Apollini] </a:t>
            </a:r>
            <a:r>
              <a:rPr lang="it-IT" sz="2000" i="1" dirty="0" err="1"/>
              <a:t>Beleno</a:t>
            </a:r>
            <a:endParaRPr lang="it-IT" sz="2000" i="1" dirty="0"/>
          </a:p>
          <a:p>
            <a:r>
              <a:rPr lang="it-IT" sz="2000" i="1" dirty="0"/>
              <a:t>[Imperatore]</a:t>
            </a:r>
            <a:r>
              <a:rPr lang="it-IT" sz="2000" i="1" dirty="0" err="1"/>
              <a:t>s</a:t>
            </a:r>
            <a:r>
              <a:rPr lang="it-IT" sz="2000" i="1" dirty="0"/>
              <a:t> </a:t>
            </a:r>
            <a:r>
              <a:rPr lang="it-IT" sz="2000" i="1" dirty="0" err="1"/>
              <a:t>Caesares</a:t>
            </a:r>
            <a:endParaRPr lang="it-IT" sz="2000" i="1" dirty="0"/>
          </a:p>
          <a:p>
            <a:r>
              <a:rPr lang="it-IT" sz="2000" i="1" dirty="0"/>
              <a:t>[C(</a:t>
            </a:r>
            <a:r>
              <a:rPr lang="it-IT" sz="2000" i="1" dirty="0" err="1"/>
              <a:t>aius</a:t>
            </a:r>
            <a:r>
              <a:rPr lang="it-IT" sz="2000" i="1" dirty="0"/>
              <a:t>) </a:t>
            </a:r>
            <a:r>
              <a:rPr lang="it-IT" sz="2000" i="1" dirty="0" err="1"/>
              <a:t>Aur</a:t>
            </a:r>
            <a:r>
              <a:rPr lang="it-IT" sz="2000" i="1" dirty="0"/>
              <a:t>(</a:t>
            </a:r>
            <a:r>
              <a:rPr lang="it-IT" sz="2000" i="1" dirty="0" err="1"/>
              <a:t>elius</a:t>
            </a:r>
            <a:r>
              <a:rPr lang="it-IT" sz="2000" i="1" dirty="0"/>
              <a:t>) Val(</a:t>
            </a:r>
            <a:r>
              <a:rPr lang="it-IT" sz="2000" i="1" dirty="0" err="1"/>
              <a:t>erius</a:t>
            </a:r>
            <a:r>
              <a:rPr lang="it-IT" sz="2000" i="1" dirty="0"/>
              <a:t>) D]</a:t>
            </a:r>
            <a:r>
              <a:rPr lang="it-IT" sz="2000" i="1" dirty="0" err="1"/>
              <a:t>iocletianus</a:t>
            </a:r>
            <a:r>
              <a:rPr lang="it-IT" sz="2000" i="1" dirty="0"/>
              <a:t> et</a:t>
            </a:r>
          </a:p>
          <a:p>
            <a:r>
              <a:rPr lang="it-IT" sz="2000" i="1" dirty="0"/>
              <a:t>[M(</a:t>
            </a:r>
            <a:r>
              <a:rPr lang="it-IT" sz="2000" i="1" dirty="0" err="1"/>
              <a:t>arcus</a:t>
            </a:r>
            <a:r>
              <a:rPr lang="it-IT" sz="2000" i="1" dirty="0"/>
              <a:t>) </a:t>
            </a:r>
            <a:r>
              <a:rPr lang="it-IT" sz="2000" i="1" dirty="0" err="1"/>
              <a:t>Aur</a:t>
            </a:r>
            <a:r>
              <a:rPr lang="it-IT" sz="2000" i="1" dirty="0"/>
              <a:t>(</a:t>
            </a:r>
            <a:r>
              <a:rPr lang="it-IT" sz="2000" i="1" dirty="0" err="1"/>
              <a:t>elius</a:t>
            </a:r>
            <a:r>
              <a:rPr lang="it-IT" sz="2000" i="1" dirty="0"/>
              <a:t>) M]</a:t>
            </a:r>
            <a:r>
              <a:rPr lang="it-IT" sz="2000" i="1" dirty="0" err="1"/>
              <a:t>aximianus</a:t>
            </a:r>
            <a:endParaRPr lang="it-IT" sz="2000" i="1" dirty="0"/>
          </a:p>
          <a:p>
            <a:r>
              <a:rPr lang="it-IT" sz="2000" i="1" dirty="0"/>
              <a:t>[</a:t>
            </a:r>
            <a:r>
              <a:rPr lang="it-IT" sz="2000" i="1" dirty="0" err="1"/>
              <a:t>p</a:t>
            </a:r>
            <a:r>
              <a:rPr lang="it-IT" sz="2000" i="1" dirty="0"/>
              <a:t>(ii) </a:t>
            </a:r>
            <a:r>
              <a:rPr lang="it-IT" sz="2000" i="1" dirty="0" err="1"/>
              <a:t>f</a:t>
            </a:r>
            <a:r>
              <a:rPr lang="it-IT" sz="2000" i="1" dirty="0"/>
              <a:t>(</a:t>
            </a:r>
            <a:r>
              <a:rPr lang="it-IT" sz="2000" i="1" dirty="0" err="1"/>
              <a:t>elices</a:t>
            </a:r>
            <a:r>
              <a:rPr lang="it-IT" sz="2000" i="1" dirty="0"/>
              <a:t>) </a:t>
            </a:r>
            <a:r>
              <a:rPr lang="it-IT" sz="2000" i="1" dirty="0" err="1"/>
              <a:t>invi</a:t>
            </a:r>
            <a:r>
              <a:rPr lang="it-IT" sz="2000" i="1" dirty="0"/>
              <a:t>]</a:t>
            </a:r>
            <a:r>
              <a:rPr lang="it-IT" sz="2000" i="1" dirty="0" err="1"/>
              <a:t>cti</a:t>
            </a:r>
            <a:r>
              <a:rPr lang="it-IT" sz="2000" i="1" dirty="0"/>
              <a:t> </a:t>
            </a:r>
            <a:r>
              <a:rPr lang="it-IT" sz="2000" i="1" dirty="0" err="1"/>
              <a:t>Aug</a:t>
            </a:r>
            <a:r>
              <a:rPr lang="it-IT" sz="2000" i="1" dirty="0"/>
              <a:t>(usti duo</a:t>
            </a:r>
            <a:r>
              <a:rPr lang="it-IT" sz="2000" i="1" dirty="0">
                <a:cs typeface="Cardo" charset="0"/>
              </a:rPr>
              <a:t>)</a:t>
            </a:r>
            <a:endParaRPr lang="it-IT" sz="2000" i="1" dirty="0"/>
          </a:p>
          <a:p>
            <a:r>
              <a:rPr lang="it-IT" sz="2000" i="1" dirty="0"/>
              <a:t>[---] </a:t>
            </a:r>
            <a:r>
              <a:rPr lang="it-IT" sz="2000" i="1" dirty="0" err="1"/>
              <a:t>dedicaverun</a:t>
            </a:r>
            <a:r>
              <a:rPr lang="it-IT" sz="2000" i="1" dirty="0"/>
              <a:t>(t) .</a:t>
            </a:r>
            <a:endParaRPr lang="it-IT" sz="1050" dirty="0"/>
          </a:p>
          <a:p>
            <a:endParaRPr lang="it-IT" sz="135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8D3FB5-AC75-B845-872D-6B834D43C065}"/>
              </a:ext>
            </a:extLst>
          </p:cNvPr>
          <p:cNvSpPr txBox="1"/>
          <p:nvPr/>
        </p:nvSpPr>
        <p:spPr>
          <a:xfrm>
            <a:off x="5407379" y="6115761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CIL, V 73</a:t>
            </a:r>
          </a:p>
          <a:p>
            <a:r>
              <a:rPr lang="it-IT" sz="1400" dirty="0"/>
              <a:t> </a:t>
            </a:r>
            <a:r>
              <a:rPr lang="it-IT" sz="1400" dirty="0" err="1"/>
              <a:t>IAq</a:t>
            </a:r>
            <a:r>
              <a:rPr lang="it-IT" sz="1400" dirty="0"/>
              <a:t> 127</a:t>
            </a:r>
            <a:endParaRPr lang="it-IT" sz="14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9C403E-7F62-7847-BC0C-E8A11B8FDD25}"/>
              </a:ext>
            </a:extLst>
          </p:cNvPr>
          <p:cNvSpPr txBox="1"/>
          <p:nvPr/>
        </p:nvSpPr>
        <p:spPr>
          <a:xfrm>
            <a:off x="293513" y="4854216"/>
            <a:ext cx="4508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Ad Apollo Beleno </a:t>
            </a:r>
          </a:p>
          <a:p>
            <a:r>
              <a:rPr lang="it-IT" sz="2000"/>
              <a:t>gli Imperatori Cesari </a:t>
            </a:r>
          </a:p>
          <a:p>
            <a:r>
              <a:rPr lang="it-IT" sz="2000"/>
              <a:t>Gaio Aurelio Valerio Diocleziano e </a:t>
            </a:r>
          </a:p>
          <a:p>
            <a:r>
              <a:rPr lang="it-IT" sz="2000"/>
              <a:t>Marco Aurelio Massimiano, </a:t>
            </a:r>
          </a:p>
          <a:p>
            <a:r>
              <a:rPr lang="it-IT" sz="2000"/>
              <a:t>pii, felici, Augusti ... dedicarono.</a:t>
            </a:r>
          </a:p>
        </p:txBody>
      </p:sp>
      <p:pic>
        <p:nvPicPr>
          <p:cNvPr id="8" name="Picture 4" descr="venezia_histria_fraccaro">
            <a:extLst>
              <a:ext uri="{FF2B5EF4-FFF2-40B4-BE49-F238E27FC236}">
                <a16:creationId xmlns:a16="http://schemas.microsoft.com/office/drawing/2014/main" id="{1735B995-70E4-BA42-86C8-D6AADAA1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653" y="0"/>
            <a:ext cx="5122347" cy="278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1635C906-0D54-CB49-B2EC-5DD88957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6"/>
            <a:ext cx="4021653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FF00"/>
                </a:solidFill>
              </a:rPr>
              <a:t>La Tetrarchia</a:t>
            </a:r>
          </a:p>
          <a:p>
            <a:endParaRPr lang="it-IT" sz="1800" dirty="0">
              <a:solidFill>
                <a:srgbClr val="FFFF00"/>
              </a:solidFill>
            </a:endParaRPr>
          </a:p>
          <a:p>
            <a:r>
              <a:rPr lang="it-IT" sz="1800" dirty="0">
                <a:solidFill>
                  <a:srgbClr val="FFFF00"/>
                </a:solidFill>
              </a:rPr>
              <a:t>La provincia </a:t>
            </a:r>
            <a:r>
              <a:rPr lang="ja-JP" altLang="it-IT" sz="1800" dirty="0">
                <a:solidFill>
                  <a:srgbClr val="FFFF00"/>
                </a:solidFill>
              </a:rPr>
              <a:t>“</a:t>
            </a:r>
            <a:r>
              <a:rPr lang="it-IT" sz="1800" dirty="0" err="1">
                <a:solidFill>
                  <a:srgbClr val="FFFF00"/>
                </a:solidFill>
              </a:rPr>
              <a:t>Venetia</a:t>
            </a:r>
            <a:r>
              <a:rPr lang="it-IT" sz="1800" dirty="0">
                <a:solidFill>
                  <a:srgbClr val="FFFF00"/>
                </a:solidFill>
              </a:rPr>
              <a:t> et </a:t>
            </a:r>
            <a:r>
              <a:rPr lang="it-IT" sz="1800" dirty="0" err="1">
                <a:solidFill>
                  <a:srgbClr val="FFFF00"/>
                </a:solidFill>
              </a:rPr>
              <a:t>Histria</a:t>
            </a:r>
            <a:r>
              <a:rPr lang="ja-JP" altLang="it-IT" sz="1800" dirty="0">
                <a:solidFill>
                  <a:srgbClr val="FFFF00"/>
                </a:solidFill>
              </a:rPr>
              <a:t>”</a:t>
            </a:r>
            <a:endParaRPr lang="it-IT" sz="1800" dirty="0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63C321-CCEC-E146-B27E-3865464BAC58}"/>
              </a:ext>
            </a:extLst>
          </p:cNvPr>
          <p:cNvSpPr txBox="1"/>
          <p:nvPr/>
        </p:nvSpPr>
        <p:spPr>
          <a:xfrm>
            <a:off x="270934" y="1907822"/>
            <a:ext cx="379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Diocleziano e Massimiano ad Aquileia</a:t>
            </a:r>
          </a:p>
        </p:txBody>
      </p:sp>
    </p:spTree>
    <p:extLst>
      <p:ext uri="{BB962C8B-B14F-4D97-AF65-F5344CB8AC3E}">
        <p14:creationId xmlns:p14="http://schemas.microsoft.com/office/powerpoint/2010/main" val="107437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" descr="AquileiaIVsec_virtuale.jpg">
            <a:extLst>
              <a:ext uri="{FF2B5EF4-FFF2-40B4-BE49-F238E27FC236}">
                <a16:creationId xmlns:a16="http://schemas.microsoft.com/office/drawing/2014/main" id="{988601AC-C6AF-AB4C-834E-02EFFCC0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3" y="2379801"/>
            <a:ext cx="9122947" cy="447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Senza titolo copia.jpg">
            <a:extLst>
              <a:ext uri="{FF2B5EF4-FFF2-40B4-BE49-F238E27FC236}">
                <a16:creationId xmlns:a16="http://schemas.microsoft.com/office/drawing/2014/main" id="{556615CB-39A5-5848-9641-BB85B4E4F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3" y="13063"/>
            <a:ext cx="2971069" cy="2926502"/>
          </a:xfrm>
          <a:prstGeom prst="rect">
            <a:avLst/>
          </a:prstGeom>
        </p:spPr>
      </p:pic>
      <p:pic>
        <p:nvPicPr>
          <p:cNvPr id="5" name="Immagine 4" descr="Senza titolo copia.jpg">
            <a:extLst>
              <a:ext uri="{FF2B5EF4-FFF2-40B4-BE49-F238E27FC236}">
                <a16:creationId xmlns:a16="http://schemas.microsoft.com/office/drawing/2014/main" id="{74779C4A-FB8C-0F49-881A-9F146E71F1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971" y="13064"/>
            <a:ext cx="1993976" cy="2366737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C5824C6B-6E03-8541-821D-A11DE22E112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97917" y="71794"/>
            <a:ext cx="14781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800"/>
              <a:t>Diocleziano e Massimiano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B83D72E-FBC3-8E42-B39B-754BC78E2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710" y="58731"/>
            <a:ext cx="178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800"/>
              <a:t>Costantino I (?)</a:t>
            </a:r>
          </a:p>
        </p:txBody>
      </p:sp>
    </p:spTree>
    <p:extLst>
      <p:ext uri="{BB962C8B-B14F-4D97-AF65-F5344CB8AC3E}">
        <p14:creationId xmlns:p14="http://schemas.microsoft.com/office/powerpoint/2010/main" val="1770319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3" name="CasellaDiTesto 10">
            <a:extLst>
              <a:ext uri="{FF2B5EF4-FFF2-40B4-BE49-F238E27FC236}">
                <a16:creationId xmlns:a16="http://schemas.microsoft.com/office/drawing/2014/main" id="{DC4E5ECA-FB39-9A4B-B2BC-2999DB5F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601" y="4571606"/>
            <a:ext cx="5122140" cy="5138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Aquileia, Basilica</a:t>
            </a:r>
          </a:p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ritratti musivi dei donatori</a:t>
            </a:r>
          </a:p>
        </p:txBody>
      </p:sp>
      <p:pic>
        <p:nvPicPr>
          <p:cNvPr id="142341" name="Immagine 7" descr="800px-Aquileia_Basilica_-_Mosaik_29_Stifter.jpg">
            <a:extLst>
              <a:ext uri="{FF2B5EF4-FFF2-40B4-BE49-F238E27FC236}">
                <a16:creationId xmlns:a16="http://schemas.microsoft.com/office/drawing/2014/main" id="{AFC74CF4-0028-9149-80AB-AB597A28DF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8227" y="376430"/>
            <a:ext cx="2848177" cy="19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Immagine 8" descr="800px-Basilica_di_aquilieia,_mosaici,_donors_carpet_01.jpg">
            <a:extLst>
              <a:ext uri="{FF2B5EF4-FFF2-40B4-BE49-F238E27FC236}">
                <a16:creationId xmlns:a16="http://schemas.microsoft.com/office/drawing/2014/main" id="{9DD20B7B-B8D6-9C44-A1EC-7A6177EC98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8724" y="2422097"/>
            <a:ext cx="2685072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Immagine 5" descr="401px-Aquileia_Basilica_-_Mosaik_27_Stifter.jpg">
            <a:extLst>
              <a:ext uri="{FF2B5EF4-FFF2-40B4-BE49-F238E27FC236}">
                <a16:creationId xmlns:a16="http://schemas.microsoft.com/office/drawing/2014/main" id="{1251C163-C966-0B49-976A-92B41155EC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26473" y="321734"/>
            <a:ext cx="2434555" cy="364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Immagine 6" descr="800px-Aquileia_Basilica_-_Mosaik_13_Stifterin.jpg">
            <a:extLst>
              <a:ext uri="{FF2B5EF4-FFF2-40B4-BE49-F238E27FC236}">
                <a16:creationId xmlns:a16="http://schemas.microsoft.com/office/drawing/2014/main" id="{C30E3B63-808A-C94B-A4B5-F5447D893C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8225" y="4577557"/>
            <a:ext cx="2846070" cy="190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0374C96A-8976-9246-BA83-F21899954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834" y="4502330"/>
            <a:ext cx="5671941" cy="5138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Aquileia: mosaici della Basilica di Theodorus</a:t>
            </a:r>
          </a:p>
        </p:txBody>
      </p:sp>
      <p:pic>
        <p:nvPicPr>
          <p:cNvPr id="11" name="Immagine 3" descr="Theodore felix.jpg">
            <a:extLst>
              <a:ext uri="{FF2B5EF4-FFF2-40B4-BE49-F238E27FC236}">
                <a16:creationId xmlns:a16="http://schemas.microsoft.com/office/drawing/2014/main" id="{61510DC0-1CD5-424F-AF4B-458E767A9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4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3834" y="321732"/>
            <a:ext cx="3083491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6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C6D689-7CAD-A547-AD7B-C11EF8634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052" y="0"/>
            <a:ext cx="6869948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4AB2FE-B12C-6E43-B0F7-831FCA32E520}"/>
              </a:ext>
            </a:extLst>
          </p:cNvPr>
          <p:cNvSpPr txBox="1"/>
          <p:nvPr/>
        </p:nvSpPr>
        <p:spPr>
          <a:xfrm>
            <a:off x="0" y="0"/>
            <a:ext cx="2830286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" sz="2000" i="1">
                <a:solidFill>
                  <a:srgbClr val="FFFF00"/>
                </a:solidFill>
              </a:rPr>
              <a:t>Claustra Alpium Iuliarum</a:t>
            </a:r>
            <a:endParaRPr lang="en" sz="200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7C2C55-6D9A-7B47-A578-AC6122A7CF14}"/>
              </a:ext>
            </a:extLst>
          </p:cNvPr>
          <p:cNvSpPr txBox="1"/>
          <p:nvPr/>
        </p:nvSpPr>
        <p:spPr>
          <a:xfrm>
            <a:off x="2677882" y="6030681"/>
            <a:ext cx="9236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/>
              <a:t>Città</a:t>
            </a:r>
          </a:p>
          <a:p>
            <a:r>
              <a:rPr lang="it-IT" sz="1100"/>
              <a:t>Fortificazioni</a:t>
            </a:r>
          </a:p>
          <a:p>
            <a:r>
              <a:rPr lang="it-IT" sz="1100"/>
              <a:t>Insediamenti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27D37E7-5773-8C44-8946-39D7DB9E2445}"/>
              </a:ext>
            </a:extLst>
          </p:cNvPr>
          <p:cNvSpPr/>
          <p:nvPr/>
        </p:nvSpPr>
        <p:spPr>
          <a:xfrm>
            <a:off x="4800606" y="2917369"/>
            <a:ext cx="87086" cy="97971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45D347-8AAD-114B-AFDC-9CAD63A476C5}"/>
              </a:ext>
            </a:extLst>
          </p:cNvPr>
          <p:cNvSpPr txBox="1"/>
          <p:nvPr/>
        </p:nvSpPr>
        <p:spPr>
          <a:xfrm>
            <a:off x="3951499" y="2764962"/>
            <a:ext cx="947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/>
              <a:t>Fluvio Frigido</a:t>
            </a:r>
          </a:p>
        </p:txBody>
      </p:sp>
    </p:spTree>
    <p:extLst>
      <p:ext uri="{BB962C8B-B14F-4D97-AF65-F5344CB8AC3E}">
        <p14:creationId xmlns:p14="http://schemas.microsoft.com/office/powerpoint/2010/main" val="7769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territorio2">
            <a:extLst>
              <a:ext uri="{FF2B5EF4-FFF2-40B4-BE49-F238E27FC236}">
                <a16:creationId xmlns:a16="http://schemas.microsoft.com/office/drawing/2014/main" id="{38B144D6-7E26-604B-A0AC-886128C1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51196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">
            <a:extLst>
              <a:ext uri="{FF2B5EF4-FFF2-40B4-BE49-F238E27FC236}">
                <a16:creationId xmlns:a16="http://schemas.microsoft.com/office/drawing/2014/main" id="{0C9CF297-6EEB-F348-B466-33D5D306F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81063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Claudia</a:t>
            </a:r>
            <a:endParaRPr lang="it-IT" altLang="it-IT" sz="1000" b="1"/>
          </a:p>
        </p:txBody>
      </p:sp>
      <p:sp>
        <p:nvSpPr>
          <p:cNvPr id="30724" name="Text Box 11">
            <a:extLst>
              <a:ext uri="{FF2B5EF4-FFF2-40B4-BE49-F238E27FC236}">
                <a16:creationId xmlns:a16="http://schemas.microsoft.com/office/drawing/2014/main" id="{FF5D562D-9BE1-594D-8095-8639AEA0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1889125"/>
            <a:ext cx="636587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Scaptia</a:t>
            </a:r>
            <a:endParaRPr lang="it-IT" altLang="it-IT" sz="1000"/>
          </a:p>
        </p:txBody>
      </p:sp>
      <p:sp>
        <p:nvSpPr>
          <p:cNvPr id="30725" name="Text Box 12">
            <a:extLst>
              <a:ext uri="{FF2B5EF4-FFF2-40B4-BE49-F238E27FC236}">
                <a16:creationId xmlns:a16="http://schemas.microsoft.com/office/drawing/2014/main" id="{47393FB1-A8BB-EF4F-8B26-6B1CF6EB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2498725"/>
            <a:ext cx="558800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Velina</a:t>
            </a:r>
            <a:endParaRPr lang="it-IT" altLang="it-IT" sz="1000"/>
          </a:p>
        </p:txBody>
      </p:sp>
      <p:sp>
        <p:nvSpPr>
          <p:cNvPr id="30726" name="Text Box 13">
            <a:extLst>
              <a:ext uri="{FF2B5EF4-FFF2-40B4-BE49-F238E27FC236}">
                <a16:creationId xmlns:a16="http://schemas.microsoft.com/office/drawing/2014/main" id="{A8033941-979D-3F43-BD40-5F7C1A232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57463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Claudia</a:t>
            </a:r>
            <a:endParaRPr lang="it-IT" altLang="it-IT" sz="1000"/>
          </a:p>
        </p:txBody>
      </p:sp>
      <p:sp>
        <p:nvSpPr>
          <p:cNvPr id="30727" name="Text Box 14">
            <a:extLst>
              <a:ext uri="{FF2B5EF4-FFF2-40B4-BE49-F238E27FC236}">
                <a16:creationId xmlns:a16="http://schemas.microsoft.com/office/drawing/2014/main" id="{2A89C0C3-CFA4-3644-B442-C1B8CF7F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184525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Pupinia</a:t>
            </a:r>
            <a:endParaRPr lang="it-IT" altLang="it-IT" sz="1000"/>
          </a:p>
        </p:txBody>
      </p:sp>
      <p:sp>
        <p:nvSpPr>
          <p:cNvPr id="30728" name="Text Box 15">
            <a:extLst>
              <a:ext uri="{FF2B5EF4-FFF2-40B4-BE49-F238E27FC236}">
                <a16:creationId xmlns:a16="http://schemas.microsoft.com/office/drawing/2014/main" id="{9C37FFD5-215B-774A-9485-5E177DF8C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24000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Claudia</a:t>
            </a:r>
            <a:endParaRPr lang="it-IT" altLang="it-IT" sz="1000" b="1"/>
          </a:p>
        </p:txBody>
      </p:sp>
      <p:sp>
        <p:nvSpPr>
          <p:cNvPr id="30729" name="Rectangle 16">
            <a:extLst>
              <a:ext uri="{FF2B5EF4-FFF2-40B4-BE49-F238E27FC236}">
                <a16:creationId xmlns:a16="http://schemas.microsoft.com/office/drawing/2014/main" id="{44B33E97-CAB4-8747-9A92-0AECCA099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609600"/>
            <a:ext cx="685800" cy="3048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B40DB8"/>
              </a:solidFill>
            </a:endParaRPr>
          </a:p>
        </p:txBody>
      </p:sp>
      <p:sp>
        <p:nvSpPr>
          <p:cNvPr id="30730" name="Rectangle 17">
            <a:extLst>
              <a:ext uri="{FF2B5EF4-FFF2-40B4-BE49-F238E27FC236}">
                <a16:creationId xmlns:a16="http://schemas.microsoft.com/office/drawing/2014/main" id="{BEC42B3C-7746-264B-B344-39C81A562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667000"/>
            <a:ext cx="533400" cy="2286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1" name="Rectangle 19">
            <a:extLst>
              <a:ext uri="{FF2B5EF4-FFF2-40B4-BE49-F238E27FC236}">
                <a16:creationId xmlns:a16="http://schemas.microsoft.com/office/drawing/2014/main" id="{4C783C76-7A68-A049-B291-FC052639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43200"/>
            <a:ext cx="685800" cy="2286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2" name="Rectangle 20">
            <a:extLst>
              <a:ext uri="{FF2B5EF4-FFF2-40B4-BE49-F238E27FC236}">
                <a16:creationId xmlns:a16="http://schemas.microsoft.com/office/drawing/2014/main" id="{7EBD95DB-9258-1B42-91C8-5166CC3DA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14" y="-2580"/>
            <a:ext cx="3581400" cy="5334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 eaLnBrk="1" hangingPunct="1"/>
            <a:r>
              <a:rPr lang="it-IT" altLang="it-IT" sz="2000">
                <a:solidFill>
                  <a:srgbClr val="FFFF00"/>
                </a:solidFill>
              </a:rPr>
              <a:t>Centri amministrativi e tribù</a:t>
            </a:r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30733" name="Rectangle 21">
            <a:extLst>
              <a:ext uri="{FF2B5EF4-FFF2-40B4-BE49-F238E27FC236}">
                <a16:creationId xmlns:a16="http://schemas.microsoft.com/office/drawing/2014/main" id="{AC91D148-C56B-C54C-B963-4D73E5B62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752600"/>
            <a:ext cx="457200" cy="2286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4" name="Rectangle 22">
            <a:extLst>
              <a:ext uri="{FF2B5EF4-FFF2-40B4-BE49-F238E27FC236}">
                <a16:creationId xmlns:a16="http://schemas.microsoft.com/office/drawing/2014/main" id="{34E9A8C4-9D2F-AB4E-8E4C-52CBEF0B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048000"/>
            <a:ext cx="533400" cy="1524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5" name="Rectangle 23">
            <a:extLst>
              <a:ext uri="{FF2B5EF4-FFF2-40B4-BE49-F238E27FC236}">
                <a16:creationId xmlns:a16="http://schemas.microsoft.com/office/drawing/2014/main" id="{F0771403-4324-4D45-B27B-79228434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600200"/>
            <a:ext cx="457200" cy="3048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6" name="Rectangle 22">
            <a:extLst>
              <a:ext uri="{FF2B5EF4-FFF2-40B4-BE49-F238E27FC236}">
                <a16:creationId xmlns:a16="http://schemas.microsoft.com/office/drawing/2014/main" id="{1294F1D1-4391-4B47-AA4C-795C6C04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267200"/>
            <a:ext cx="533400" cy="1524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7" name="Rectangle 22">
            <a:extLst>
              <a:ext uri="{FF2B5EF4-FFF2-40B4-BE49-F238E27FC236}">
                <a16:creationId xmlns:a16="http://schemas.microsoft.com/office/drawing/2014/main" id="{C7CCE05E-F372-8E4B-B122-C4B77899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86400"/>
            <a:ext cx="457200" cy="1524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8" name="Text Box 12">
            <a:extLst>
              <a:ext uri="{FF2B5EF4-FFF2-40B4-BE49-F238E27FC236}">
                <a16:creationId xmlns:a16="http://schemas.microsoft.com/office/drawing/2014/main" id="{294A6AFD-90A2-514C-B97B-000A42B7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5638800"/>
            <a:ext cx="558800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Velina</a:t>
            </a:r>
            <a:endParaRPr lang="it-IT" altLang="it-IT" sz="1000"/>
          </a:p>
        </p:txBody>
      </p:sp>
      <p:sp>
        <p:nvSpPr>
          <p:cNvPr id="30739" name="Text Box 11">
            <a:extLst>
              <a:ext uri="{FF2B5EF4-FFF2-40B4-BE49-F238E27FC236}">
                <a16:creationId xmlns:a16="http://schemas.microsoft.com/office/drawing/2014/main" id="{1F3714E2-9E81-4343-88DF-809719604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419600"/>
            <a:ext cx="636587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Scaptia</a:t>
            </a:r>
            <a:endParaRPr lang="it-IT" altLang="it-IT" sz="10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C74A1D-066E-DA44-BFC7-1F3C63674521}"/>
              </a:ext>
            </a:extLst>
          </p:cNvPr>
          <p:cNvSpPr txBox="1"/>
          <p:nvPr/>
        </p:nvSpPr>
        <p:spPr>
          <a:xfrm>
            <a:off x="274589" y="638605"/>
            <a:ext cx="32990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Aquileia</a:t>
            </a:r>
          </a:p>
          <a:p>
            <a:r>
              <a:rPr lang="it-IT" sz="1600"/>
              <a:t>Colonia latina (181)</a:t>
            </a:r>
          </a:p>
          <a:p>
            <a:r>
              <a:rPr lang="it-IT" sz="1600"/>
              <a:t>Municipium c.R. (89) </a:t>
            </a:r>
          </a:p>
          <a:p>
            <a:r>
              <a:rPr lang="it-IT" sz="1600"/>
              <a:t>Colonia c.R. (Augusto?)</a:t>
            </a:r>
          </a:p>
          <a:p>
            <a:endParaRPr lang="it-IT"/>
          </a:p>
          <a:p>
            <a:r>
              <a:rPr lang="it-IT"/>
              <a:t>Tergeste</a:t>
            </a:r>
          </a:p>
          <a:p>
            <a:r>
              <a:rPr lang="it-IT" sz="1600"/>
              <a:t>Colonia (Cesare)</a:t>
            </a:r>
          </a:p>
          <a:p>
            <a:endParaRPr lang="it-IT"/>
          </a:p>
          <a:p>
            <a:r>
              <a:rPr lang="it-IT"/>
              <a:t>Forum Iulii</a:t>
            </a:r>
          </a:p>
          <a:p>
            <a:r>
              <a:rPr lang="it-IT" sz="1600"/>
              <a:t>Municipium (Cesare)</a:t>
            </a:r>
          </a:p>
          <a:p>
            <a:endParaRPr lang="it-IT"/>
          </a:p>
          <a:p>
            <a:r>
              <a:rPr lang="it-IT"/>
              <a:t>Iulium Carnicum</a:t>
            </a:r>
          </a:p>
          <a:p>
            <a:r>
              <a:rPr lang="it-IT" sz="1600"/>
              <a:t>Colonia (Augusto?)</a:t>
            </a:r>
          </a:p>
          <a:p>
            <a:endParaRPr lang="it-IT"/>
          </a:p>
          <a:p>
            <a:r>
              <a:rPr lang="it-IT"/>
              <a:t>Pola</a:t>
            </a:r>
          </a:p>
          <a:p>
            <a:r>
              <a:rPr lang="it-IT" sz="1600"/>
              <a:t>Colonia (46 a.C. ?)</a:t>
            </a:r>
          </a:p>
          <a:p>
            <a:endParaRPr lang="it-IT"/>
          </a:p>
          <a:p>
            <a:r>
              <a:rPr lang="it-IT"/>
              <a:t>Parentium</a:t>
            </a:r>
          </a:p>
          <a:p>
            <a:r>
              <a:rPr lang="it-IT" sz="1600"/>
              <a:t>Colonia (Augusto / Caligola?)</a:t>
            </a:r>
          </a:p>
          <a:p>
            <a:endParaRPr lang="it-IT"/>
          </a:p>
          <a:p>
            <a:r>
              <a:rPr lang="it-IT"/>
              <a:t>Emona</a:t>
            </a:r>
          </a:p>
          <a:p>
            <a:r>
              <a:rPr lang="it-IT" sz="1600"/>
              <a:t>Colonia (Augusto)</a:t>
            </a:r>
          </a:p>
        </p:txBody>
      </p:sp>
    </p:spTree>
    <p:extLst>
      <p:ext uri="{BB962C8B-B14F-4D97-AF65-F5344CB8AC3E}">
        <p14:creationId xmlns:p14="http://schemas.microsoft.com/office/powerpoint/2010/main" val="308368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A5989CE3-B7D1-0A4F-A247-69524A5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698" y="383187"/>
            <a:ext cx="4879957" cy="63290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3425A0-D9F7-D44C-9E93-28F59585667B}"/>
              </a:ext>
            </a:extLst>
          </p:cNvPr>
          <p:cNvSpPr txBox="1"/>
          <p:nvPr/>
        </p:nvSpPr>
        <p:spPr>
          <a:xfrm>
            <a:off x="3175699" y="13854"/>
            <a:ext cx="3593928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Aquileia e i Claustra Alpium Iuliarum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EE3D226-447B-9948-98D3-3E90808E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76" y="13854"/>
            <a:ext cx="2301322" cy="32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3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4" descr="hrusica_plan">
            <a:extLst>
              <a:ext uri="{FF2B5EF4-FFF2-40B4-BE49-F238E27FC236}">
                <a16:creationId xmlns:a16="http://schemas.microsoft.com/office/drawing/2014/main" id="{46372787-806E-F840-B11C-7AC7A2F9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" y="887630"/>
            <a:ext cx="5832579" cy="423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>
            <a:extLst>
              <a:ext uri="{FF2B5EF4-FFF2-40B4-BE49-F238E27FC236}">
                <a16:creationId xmlns:a16="http://schemas.microsoft.com/office/drawing/2014/main" id="{634F3F9C-F4BF-BA4A-BFC4-999AE9D5F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2451100"/>
            <a:ext cx="116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>
                <a:solidFill>
                  <a:srgbClr val="CD1920"/>
                </a:solidFill>
              </a:rPr>
              <a:t>Ad Pirum</a:t>
            </a:r>
            <a:endParaRPr lang="it-IT" altLang="it-IT">
              <a:solidFill>
                <a:schemeClr val="folHlink"/>
              </a:solidFill>
            </a:endParaRPr>
          </a:p>
        </p:txBody>
      </p:sp>
      <p:pic>
        <p:nvPicPr>
          <p:cNvPr id="5" name="Picture 4" descr="hrisica_plan">
            <a:extLst>
              <a:ext uri="{FF2B5EF4-FFF2-40B4-BE49-F238E27FC236}">
                <a16:creationId xmlns:a16="http://schemas.microsoft.com/office/drawing/2014/main" id="{D8F3CA1E-2F9D-024A-8867-4CB489127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1" y="25400"/>
            <a:ext cx="4754452" cy="336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CBCAF7-94B1-6648-9361-AF1B081DB4A7}"/>
              </a:ext>
            </a:extLst>
          </p:cNvPr>
          <p:cNvSpPr txBox="1"/>
          <p:nvPr/>
        </p:nvSpPr>
        <p:spPr>
          <a:xfrm>
            <a:off x="8048" y="25400"/>
            <a:ext cx="2816092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FFFF00"/>
                </a:solidFill>
              </a:rPr>
              <a:t>Ad Pirum, in Alpe Iulia </a:t>
            </a:r>
          </a:p>
          <a:p>
            <a:r>
              <a:rPr lang="it-IT" sz="2000">
                <a:solidFill>
                  <a:srgbClr val="FFFF00"/>
                </a:solidFill>
              </a:rPr>
              <a:t>(Hrusica – Selva del Pero)</a:t>
            </a:r>
          </a:p>
        </p:txBody>
      </p:sp>
      <p:pic>
        <p:nvPicPr>
          <p:cNvPr id="9" name="Picture 6" descr="Stara posta 2">
            <a:extLst>
              <a:ext uri="{FF2B5EF4-FFF2-40B4-BE49-F238E27FC236}">
                <a16:creationId xmlns:a16="http://schemas.microsoft.com/office/drawing/2014/main" id="{4E8A2A6B-88B1-D549-85E5-996E16F8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8260" y="4330701"/>
            <a:ext cx="400304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CA8464CF-43BF-0244-A0CC-3862F1EC9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49974"/>
            <a:ext cx="317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 b="1">
                <a:solidFill>
                  <a:srgbClr val="B15514"/>
                </a:solidFill>
              </a:rPr>
              <a:t>Birnbaumerwald</a:t>
            </a:r>
          </a:p>
          <a:p>
            <a:r>
              <a:rPr lang="it-IT" altLang="it-IT" sz="1800" b="1">
                <a:solidFill>
                  <a:srgbClr val="B15514"/>
                </a:solidFill>
              </a:rPr>
              <a:t>Stazione di posta austriaca</a:t>
            </a:r>
          </a:p>
        </p:txBody>
      </p:sp>
    </p:spTree>
    <p:extLst>
      <p:ext uri="{BB962C8B-B14F-4D97-AF65-F5344CB8AC3E}">
        <p14:creationId xmlns:p14="http://schemas.microsoft.com/office/powerpoint/2010/main" val="328620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testo, esterni, vecchio, posando&#10;&#10;Descrizione generata automaticamente">
            <a:extLst>
              <a:ext uri="{FF2B5EF4-FFF2-40B4-BE49-F238E27FC236}">
                <a16:creationId xmlns:a16="http://schemas.microsoft.com/office/drawing/2014/main" id="{1B8126E0-F3F2-3D4B-AB50-012D99B8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9000" contrast="13000"/>
                    </a14:imgEffect>
                  </a14:imgLayer>
                </a14:imgProps>
              </a:ext>
            </a:extLst>
          </a:blip>
          <a:srcRect t="8689" b="437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E6BC6F-5047-AC41-A010-9227B8157BCD}"/>
              </a:ext>
            </a:extLst>
          </p:cNvPr>
          <p:cNvSpPr txBox="1"/>
          <p:nvPr/>
        </p:nvSpPr>
        <p:spPr>
          <a:xfrm>
            <a:off x="871369" y="6024279"/>
            <a:ext cx="9600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/>
              <a:t>Hrusica</a:t>
            </a:r>
          </a:p>
        </p:txBody>
      </p:sp>
    </p:spTree>
    <p:extLst>
      <p:ext uri="{BB962C8B-B14F-4D97-AF65-F5344CB8AC3E}">
        <p14:creationId xmlns:p14="http://schemas.microsoft.com/office/powerpoint/2010/main" val="3743243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0" name="CasellaDiTesto 5">
            <a:extLst>
              <a:ext uri="{FF2B5EF4-FFF2-40B4-BE49-F238E27FC236}">
                <a16:creationId xmlns:a16="http://schemas.microsoft.com/office/drawing/2014/main" id="{931BE2CC-AA08-BF4B-92D5-3BB524EAAAB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28881" y="32475"/>
            <a:ext cx="2801016" cy="39701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Aquileia nel IV sec. d.C.</a:t>
            </a:r>
          </a:p>
        </p:txBody>
      </p:sp>
      <p:pic>
        <p:nvPicPr>
          <p:cNvPr id="17" name="Immagine 4" descr="TabPeut_Aq-Istria.jpg">
            <a:extLst>
              <a:ext uri="{FF2B5EF4-FFF2-40B4-BE49-F238E27FC236}">
                <a16:creationId xmlns:a16="http://schemas.microsoft.com/office/drawing/2014/main" id="{B4D43792-033B-3446-A36D-0B3FDDF24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7680" y="2252214"/>
            <a:ext cx="6802220" cy="45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8" descr="Aq_TabPeut.jpg">
            <a:extLst>
              <a:ext uri="{FF2B5EF4-FFF2-40B4-BE49-F238E27FC236}">
                <a16:creationId xmlns:a16="http://schemas.microsoft.com/office/drawing/2014/main" id="{D058DA02-D207-154C-B608-BEA0F0FDBF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>
            <a:off x="49346" y="32475"/>
            <a:ext cx="2228987" cy="28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75D0D8-4E52-2647-8415-7030299ECFF7}"/>
              </a:ext>
            </a:extLst>
          </p:cNvPr>
          <p:cNvSpPr txBox="1"/>
          <p:nvPr/>
        </p:nvSpPr>
        <p:spPr>
          <a:xfrm>
            <a:off x="5417126" y="6534607"/>
            <a:ext cx="3712187" cy="2862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1400" i="1">
                <a:solidFill>
                  <a:schemeClr val="bg1"/>
                </a:solidFill>
              </a:rPr>
              <a:t>Tabula Peutingeriana</a:t>
            </a:r>
            <a:r>
              <a:rPr lang="en-US" altLang="it-IT" sz="1400">
                <a:solidFill>
                  <a:schemeClr val="bg1"/>
                </a:solidFill>
              </a:rPr>
              <a:t>(</a:t>
            </a:r>
            <a:r>
              <a:rPr lang="en-US" altLang="it-IT" sz="1400" i="1">
                <a:solidFill>
                  <a:schemeClr val="bg1"/>
                </a:solidFill>
              </a:rPr>
              <a:t>Codex Vindobonensis </a:t>
            </a:r>
            <a:r>
              <a:rPr lang="en-US" altLang="it-IT" sz="1400">
                <a:solidFill>
                  <a:schemeClr val="bg1"/>
                </a:solidFill>
              </a:rPr>
              <a:t>324</a:t>
            </a:r>
            <a:r>
              <a:rPr lang="en-US" altLang="it-IT" sz="1400" i="1">
                <a:solidFill>
                  <a:schemeClr val="bg1"/>
                </a:solidFill>
              </a:rPr>
              <a:t>)</a:t>
            </a:r>
            <a:endParaRPr lang="en-US" altLang="it-IT" sz="1400">
              <a:solidFill>
                <a:schemeClr val="bg1"/>
              </a:solidFill>
            </a:endParaRPr>
          </a:p>
        </p:txBody>
      </p:sp>
      <p:sp>
        <p:nvSpPr>
          <p:cNvPr id="24" name="CasellaDiTesto 35">
            <a:extLst>
              <a:ext uri="{FF2B5EF4-FFF2-40B4-BE49-F238E27FC236}">
                <a16:creationId xmlns:a16="http://schemas.microsoft.com/office/drawing/2014/main" id="{C598DBE8-F593-2C42-B127-556BD2816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885" y="711877"/>
            <a:ext cx="2908210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/>
              <a:t>fiorente per posizione e ricchezze, e circondata </a:t>
            </a:r>
          </a:p>
          <a:p>
            <a:pPr eaLnBrk="1" hangingPunct="1"/>
            <a:r>
              <a:rPr lang="it-IT" altLang="it-IT" sz="2000"/>
              <a:t>da valide mura</a:t>
            </a:r>
          </a:p>
          <a:p>
            <a:pPr eaLnBrk="1" hangingPunct="1"/>
            <a:r>
              <a:rPr lang="it-IT" altLang="it-IT" sz="1200"/>
              <a:t>			   </a:t>
            </a:r>
            <a:r>
              <a:rPr lang="it-IT" altLang="it-IT" sz="1100"/>
              <a:t>Ammiano, 21, 11, 2</a:t>
            </a:r>
            <a:endParaRPr lang="it-IT" altLang="it-IT" sz="120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72CBB19-45F2-7148-B58A-7CE5E47D465A}"/>
              </a:ext>
            </a:extLst>
          </p:cNvPr>
          <p:cNvSpPr/>
          <p:nvPr/>
        </p:nvSpPr>
        <p:spPr>
          <a:xfrm flipH="1">
            <a:off x="5702155" y="728404"/>
            <a:ext cx="3277457" cy="11849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altLang="it-IT" sz="2000"/>
              <a:t>E’ mercato degli Italici presso il mare assai felice e fiorente </a:t>
            </a:r>
          </a:p>
          <a:p>
            <a:r>
              <a:rPr lang="it-IT" altLang="it-IT" sz="2000"/>
              <a:t>di ricchezza</a:t>
            </a:r>
          </a:p>
          <a:p>
            <a:r>
              <a:rPr lang="it-IT" altLang="it-IT" sz="1100"/>
              <a:t>			           Giuliano, </a:t>
            </a:r>
            <a:r>
              <a:rPr lang="it-IT" altLang="it-IT" sz="1100" i="1"/>
              <a:t>Opere</a:t>
            </a:r>
            <a:r>
              <a:rPr lang="it-IT" altLang="it-IT" sz="1100"/>
              <a:t>, 17, 24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03B526-01E6-BB4F-AD74-35104396B17B}"/>
              </a:ext>
            </a:extLst>
          </p:cNvPr>
          <p:cNvSpPr txBox="1"/>
          <p:nvPr/>
        </p:nvSpPr>
        <p:spPr>
          <a:xfrm>
            <a:off x="49346" y="3236356"/>
            <a:ext cx="2228987" cy="35855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altLang="it-IT"/>
              <a:t>cresciuta in importanza per un merito recente, </a:t>
            </a:r>
          </a:p>
          <a:p>
            <a:r>
              <a:rPr lang="it-IT" altLang="it-IT"/>
              <a:t>o Aquileia, sarai invocata come la nona tra le città illustri, colonia italica posta davanti </a:t>
            </a:r>
          </a:p>
          <a:p>
            <a:r>
              <a:rPr lang="it-IT" altLang="it-IT"/>
              <a:t>ai monti dell’Illiria, molto famosa </a:t>
            </a:r>
          </a:p>
          <a:p>
            <a:r>
              <a:rPr lang="it-IT" altLang="it-IT"/>
              <a:t>per le tue mura </a:t>
            </a:r>
          </a:p>
          <a:p>
            <a:r>
              <a:rPr lang="it-IT" altLang="it-IT"/>
              <a:t>e per il tuo porto</a:t>
            </a:r>
          </a:p>
          <a:p>
            <a:r>
              <a:rPr lang="it-IT" altLang="it-IT" sz="1100"/>
              <a:t>Ausonio, </a:t>
            </a:r>
            <a:r>
              <a:rPr lang="it-IT" altLang="it-IT" sz="1100" i="1"/>
              <a:t>Ordo urbium nobilium</a:t>
            </a:r>
            <a:r>
              <a:rPr lang="it-IT" altLang="it-IT" sz="1100"/>
              <a:t>, 9</a:t>
            </a:r>
          </a:p>
        </p:txBody>
      </p:sp>
    </p:spTree>
    <p:extLst>
      <p:ext uri="{BB962C8B-B14F-4D97-AF65-F5344CB8AC3E}">
        <p14:creationId xmlns:p14="http://schemas.microsoft.com/office/powerpoint/2010/main" val="66022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Immagine 2" descr="450r.jpg">
            <a:extLst>
              <a:ext uri="{FF2B5EF4-FFF2-40B4-BE49-F238E27FC236}">
                <a16:creationId xmlns:a16="http://schemas.microsoft.com/office/drawing/2014/main" id="{E9041FE6-7942-B246-B03F-013A80E98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1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59" y="990800"/>
            <a:ext cx="8814947" cy="155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CasellaDiTesto 3">
            <a:extLst>
              <a:ext uri="{FF2B5EF4-FFF2-40B4-BE49-F238E27FC236}">
                <a16:creationId xmlns:a16="http://schemas.microsoft.com/office/drawing/2014/main" id="{790CAA87-6DBA-C447-B1E0-1400B1BAB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2" y="3824746"/>
            <a:ext cx="905631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500"/>
              <a:t>[D(ominis) n(ostris) Fl(aviis tribus) Vale]ntiniano Theodosio et A[rcadio]</a:t>
            </a:r>
          </a:p>
          <a:p>
            <a:pPr eaLnBrk="1" hangingPunct="1"/>
            <a:r>
              <a:rPr lang="it-IT" altLang="it-IT" sz="1500"/>
              <a:t>[Piis Felicibus vi]ctoribus ac triumfatoribus [semper Aug(ustis tribus)]</a:t>
            </a:r>
          </a:p>
          <a:p>
            <a:pPr eaLnBrk="1" hangingPunct="1"/>
            <a:r>
              <a:rPr lang="it-IT" altLang="it-IT" sz="1500"/>
              <a:t>[Aquil(eienses) cur(ante) Val]erio  Adelfio Basso v(iro) c(larissimo) consu[l(ari) Ven(etiae) et  Histr(iae)].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E8ECDC-A182-464E-9B83-BD6AD76DBC2C}"/>
              </a:ext>
            </a:extLst>
          </p:cNvPr>
          <p:cNvSpPr txBox="1"/>
          <p:nvPr/>
        </p:nvSpPr>
        <p:spPr>
          <a:xfrm>
            <a:off x="1685926" y="2732045"/>
            <a:ext cx="5598319" cy="10618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100" cap="all">
                <a:latin typeface="Arial" charset="0"/>
                <a:ea typeface="ＭＳ Ｐゴシック" charset="-128"/>
                <a:cs typeface="ＭＳ Ｐゴシック" charset="-128"/>
              </a:rPr>
              <a:t>[---]ntiniano  Theodosio  et  A[---]</a:t>
            </a:r>
          </a:p>
          <a:p>
            <a:pPr>
              <a:defRPr/>
            </a:pPr>
            <a:r>
              <a:rPr lang="it-IT" sz="2100" cap="all">
                <a:latin typeface="Arial" charset="0"/>
                <a:ea typeface="ＭＳ Ｐゴシック" charset="-128"/>
                <a:cs typeface="ＭＳ Ｐゴシック" charset="-128"/>
              </a:rPr>
              <a:t>[---]ctoribVs  ac  triVmfatoribVs [---]</a:t>
            </a:r>
          </a:p>
          <a:p>
            <a:pPr>
              <a:defRPr/>
            </a:pPr>
            <a:r>
              <a:rPr lang="it-IT" sz="2100" cap="all">
                <a:latin typeface="Arial" charset="0"/>
                <a:ea typeface="ＭＳ Ｐゴシック" charset="-128"/>
                <a:cs typeface="ＭＳ Ｐゴシック" charset="-128"/>
              </a:rPr>
              <a:t>[---]erio  Adelfio Basso v c consV[---]</a:t>
            </a:r>
            <a:endParaRPr lang="it-IT" sz="21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9205" name="CasellaDiTesto 5">
            <a:extLst>
              <a:ext uri="{FF2B5EF4-FFF2-40B4-BE49-F238E27FC236}">
                <a16:creationId xmlns:a16="http://schemas.microsoft.com/office/drawing/2014/main" id="{7828C28D-6107-1C44-A97C-A67E2BD2A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1485901"/>
            <a:ext cx="9044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050">
                <a:solidFill>
                  <a:srgbClr val="C6D9F1"/>
                </a:solidFill>
              </a:rPr>
              <a:t>InscrAq 450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4C273D-4EBC-774D-BC1F-FFA0EEA07C5C}"/>
              </a:ext>
            </a:extLst>
          </p:cNvPr>
          <p:cNvSpPr txBox="1"/>
          <p:nvPr/>
        </p:nvSpPr>
        <p:spPr>
          <a:xfrm>
            <a:off x="33893" y="-10908"/>
            <a:ext cx="4538108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FFFF00"/>
                </a:solidFill>
              </a:rPr>
              <a:t>Frammento di un epistilio (383-392 n.Chr.)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858186-38A0-0747-B174-F616781E6019}"/>
              </a:ext>
            </a:extLst>
          </p:cNvPr>
          <p:cNvSpPr txBox="1"/>
          <p:nvPr/>
        </p:nvSpPr>
        <p:spPr>
          <a:xfrm>
            <a:off x="200759" y="4968240"/>
            <a:ext cx="8592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Ai nostri tre signori Flavii Valentiniano, Teodosio e Arcadio, pii, felici, vittoriosi e trionfatori, sempre Augusti,  gli Aquileiesi dedicarono, a cura del chiarissimo senatore Adelfio Basso, governatore di rango consolare della Venetia et Histria.</a:t>
            </a:r>
          </a:p>
        </p:txBody>
      </p:sp>
    </p:spTree>
    <p:extLst>
      <p:ext uri="{BB962C8B-B14F-4D97-AF65-F5344CB8AC3E}">
        <p14:creationId xmlns:p14="http://schemas.microsoft.com/office/powerpoint/2010/main" val="3218620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Immagine 5" descr="PARECORIO.jpg">
            <a:extLst>
              <a:ext uri="{FF2B5EF4-FFF2-40B4-BE49-F238E27FC236}">
                <a16:creationId xmlns:a16="http://schemas.microsoft.com/office/drawing/2014/main" id="{2E9DCD85-080A-F84C-A9EF-BF8BCA4650E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4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381" y="1172153"/>
            <a:ext cx="3426619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B64C4B7C-6175-244A-B7B4-5AD8F3027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741" y="805442"/>
            <a:ext cx="3896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Lucida Bright" panose="02040602050505020304" pitchFamily="18" charset="77"/>
              </a:rPr>
              <a:t>FONTEM</a:t>
            </a:r>
            <a:r>
              <a:rPr lang="it-IT" altLang="it-IT" sz="1800" baseline="30000">
                <a:latin typeface="Lucida Bright" panose="02040602050505020304" pitchFamily="18" charset="77"/>
              </a:rPr>
              <a:t> </a:t>
            </a:r>
            <a:r>
              <a:rPr lang="it-IT" altLang="it-IT">
                <a:latin typeface="Lucida Bright" panose="02040602050505020304" pitchFamily="18" charset="77"/>
              </a:rPr>
              <a:t>IN</a:t>
            </a:r>
            <a:r>
              <a:rPr lang="it-IT" altLang="it-IT" sz="1800" baseline="30000">
                <a:latin typeface="Lucida Bright" panose="02040602050505020304" pitchFamily="18" charset="77"/>
              </a:rPr>
              <a:t> </a:t>
            </a:r>
            <a:r>
              <a:rPr lang="it-IT" altLang="it-IT">
                <a:latin typeface="Lucida Bright" panose="02040602050505020304" pitchFamily="18" charset="77"/>
              </a:rPr>
              <a:t>HONOREM </a:t>
            </a:r>
            <a:endParaRPr lang="it-IT" altLang="it-IT">
              <a:latin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69A34A-F3AD-4D46-B0EB-0A3549C8404B}"/>
              </a:ext>
            </a:extLst>
          </p:cNvPr>
          <p:cNvSpPr txBox="1"/>
          <p:nvPr/>
        </p:nvSpPr>
        <p:spPr>
          <a:xfrm>
            <a:off x="4305300" y="1323363"/>
            <a:ext cx="8034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Lucida Bright" panose="02040602050505020304" pitchFamily="18" charset="77"/>
              </a:rPr>
              <a:t>LOR</a:t>
            </a:r>
            <a:endParaRPr lang="it-IT" alt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9C11AB-9218-E046-9E1C-4F984F4AF3FE}"/>
              </a:ext>
            </a:extLst>
          </p:cNvPr>
          <p:cNvSpPr txBox="1"/>
          <p:nvPr/>
        </p:nvSpPr>
        <p:spPr>
          <a:xfrm>
            <a:off x="4273153" y="1850810"/>
            <a:ext cx="9525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Lucida Bright" panose="02040602050505020304" pitchFamily="18" charset="77"/>
              </a:rPr>
              <a:t>INAR</a:t>
            </a:r>
            <a:endParaRPr lang="it-IT" alt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6D2441-9C08-264A-8127-E3E8BF6CD7A2}"/>
              </a:ext>
            </a:extLst>
          </p:cNvPr>
          <p:cNvSpPr txBox="1"/>
          <p:nvPr/>
        </p:nvSpPr>
        <p:spPr>
          <a:xfrm>
            <a:off x="4144565" y="2352063"/>
            <a:ext cx="1195388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Lucida Bright" panose="02040602050505020304" pitchFamily="18" charset="77"/>
              </a:rPr>
              <a:t>HISTR</a:t>
            </a:r>
            <a:endParaRPr lang="it-IT" alt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8ABF10-971F-8D40-8ABD-2B1A3B1C74C7}"/>
              </a:ext>
            </a:extLst>
          </p:cNvPr>
          <p:cNvSpPr txBox="1"/>
          <p:nvPr/>
        </p:nvSpPr>
        <p:spPr>
          <a:xfrm>
            <a:off x="2465783" y="4867854"/>
            <a:ext cx="147994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05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InscrAq 2905</a:t>
            </a:r>
          </a:p>
          <a:p>
            <a:pPr>
              <a:defRPr/>
            </a:pPr>
            <a:r>
              <a:rPr lang="it-IT" sz="105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Vergone 2007, Nr. 15 </a:t>
            </a:r>
          </a:p>
        </p:txBody>
      </p:sp>
      <p:sp>
        <p:nvSpPr>
          <p:cNvPr id="160776" name="CasellaDiTesto 11">
            <a:extLst>
              <a:ext uri="{FF2B5EF4-FFF2-40B4-BE49-F238E27FC236}">
                <a16:creationId xmlns:a16="http://schemas.microsoft.com/office/drawing/2014/main" id="{8E520C91-E933-E644-A934-4795A38E9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266" y="3339091"/>
            <a:ext cx="3896915" cy="1754326"/>
          </a:xfrm>
          <a:prstGeom prst="rect">
            <a:avLst/>
          </a:prstGeom>
          <a:solidFill>
            <a:srgbClr val="173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i="1">
                <a:solidFill>
                  <a:srgbClr val="F2F2F2"/>
                </a:solidFill>
              </a:rPr>
              <a:t>------</a:t>
            </a:r>
          </a:p>
          <a:p>
            <a:pPr eaLnBrk="1" hangingPunct="1"/>
            <a:r>
              <a:rPr lang="it-IT" altLang="it-IT" sz="1800" i="1">
                <a:solidFill>
                  <a:srgbClr val="F2F2F2"/>
                </a:solidFill>
              </a:rPr>
              <a:t>fontem in honor[em]</a:t>
            </a:r>
          </a:p>
          <a:p>
            <a:pPr eaLnBrk="1" hangingPunct="1"/>
            <a:r>
              <a:rPr lang="it-IT" altLang="it-IT" sz="1800" i="1">
                <a:solidFill>
                  <a:srgbClr val="F2F2F2"/>
                </a:solidFill>
              </a:rPr>
              <a:t>sanctorum Apostol[or(um)]</a:t>
            </a:r>
          </a:p>
          <a:p>
            <a:pPr eaLnBrk="1" hangingPunct="1"/>
            <a:r>
              <a:rPr lang="it-IT" altLang="it-IT" sz="1800" i="1">
                <a:solidFill>
                  <a:srgbClr val="F2F2F2"/>
                </a:solidFill>
              </a:rPr>
              <a:t>Parecorius Apollinar[is]</a:t>
            </a:r>
          </a:p>
          <a:p>
            <a:pPr eaLnBrk="1" hangingPunct="1"/>
            <a:r>
              <a:rPr lang="it-IT" altLang="it-IT" sz="1800" i="1">
                <a:solidFill>
                  <a:srgbClr val="F2F2F2"/>
                </a:solidFill>
              </a:rPr>
              <a:t>consul(aris) Venet(iae) et [Histr(iae)]</a:t>
            </a:r>
          </a:p>
          <a:p>
            <a:pPr eaLnBrk="1" hangingPunct="1"/>
            <a:r>
              <a:rPr lang="it-IT" altLang="it-IT" sz="1800" i="1">
                <a:solidFill>
                  <a:srgbClr val="F2F2F2"/>
                </a:solidFill>
              </a:rPr>
              <a:t>v(ir) c(larissimus) fecit.</a:t>
            </a:r>
          </a:p>
        </p:txBody>
      </p:sp>
      <p:sp>
        <p:nvSpPr>
          <p:cNvPr id="160777" name="CasellaDiTesto 12">
            <a:extLst>
              <a:ext uri="{FF2B5EF4-FFF2-40B4-BE49-F238E27FC236}">
                <a16:creationId xmlns:a16="http://schemas.microsoft.com/office/drawing/2014/main" id="{F0336BE8-324B-5F4B-A426-618B13E5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2" y="-26119"/>
            <a:ext cx="6727423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FFFF00"/>
                </a:solidFill>
              </a:rPr>
              <a:t>Frammento di una dedica di un edificio in onore dei SS. Apostoli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39EC70-4E04-624E-85B6-00E4FA0C4DB1}"/>
              </a:ext>
            </a:extLst>
          </p:cNvPr>
          <p:cNvSpPr txBox="1"/>
          <p:nvPr/>
        </p:nvSpPr>
        <p:spPr>
          <a:xfrm>
            <a:off x="228600" y="5501640"/>
            <a:ext cx="876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Il fonte battesimale in onore dei santi Apostoli fece costruire il chiarissimo senatore Parecorio Apollinare,  governatore di rango consolare della Venetia et Histria.</a:t>
            </a:r>
          </a:p>
        </p:txBody>
      </p:sp>
    </p:spTree>
    <p:extLst>
      <p:ext uri="{BB962C8B-B14F-4D97-AF65-F5344CB8AC3E}">
        <p14:creationId xmlns:p14="http://schemas.microsoft.com/office/powerpoint/2010/main" val="2485714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3FC58C-F7DD-0140-9FA8-0A6253B29CA4}"/>
              </a:ext>
            </a:extLst>
          </p:cNvPr>
          <p:cNvSpPr txBox="1"/>
          <p:nvPr/>
        </p:nvSpPr>
        <p:spPr>
          <a:xfrm>
            <a:off x="505310" y="4610244"/>
            <a:ext cx="2905211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Frammento della dedica delle mura e delle torri da parte di Teodosio (I. o II. ?)</a:t>
            </a:r>
          </a:p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it-IT" sz="19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rinv. nel 1877 reimpiegato nel campanile</a:t>
            </a:r>
          </a:p>
        </p:txBody>
      </p:sp>
      <p:pic>
        <p:nvPicPr>
          <p:cNvPr id="180229" name="Picture 5" descr="Aq_campanile">
            <a:extLst>
              <a:ext uri="{FF2B5EF4-FFF2-40B4-BE49-F238E27FC236}">
                <a16:creationId xmlns:a16="http://schemas.microsoft.com/office/drawing/2014/main" id="{37C097BD-1AE2-A143-B24B-7E75A8907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311" y="370320"/>
            <a:ext cx="2787179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6" name="Picture 8" descr="451r">
            <a:extLst>
              <a:ext uri="{FF2B5EF4-FFF2-40B4-BE49-F238E27FC236}">
                <a16:creationId xmlns:a16="http://schemas.microsoft.com/office/drawing/2014/main" id="{5B046E14-B3EE-624C-843D-EC11817B1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508" y="370320"/>
            <a:ext cx="5099178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10522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27" name="Text Box 10">
            <a:extLst>
              <a:ext uri="{FF2B5EF4-FFF2-40B4-BE49-F238E27FC236}">
                <a16:creationId xmlns:a16="http://schemas.microsoft.com/office/drawing/2014/main" id="{93357864-C9A5-524A-A356-21B9F8ABE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932" y="4610244"/>
            <a:ext cx="3244755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it-IT" sz="2000" i="1">
                <a:latin typeface="+mn-lt"/>
                <a:ea typeface="+mn-ea"/>
              </a:rPr>
              <a:t>[--- et T]heodo[sio ---]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it-IT" sz="2000" i="1">
                <a:latin typeface="+mn-lt"/>
                <a:ea typeface="+mn-ea"/>
              </a:rPr>
              <a:t>[--- Hi]larian[us ---]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it-IT" sz="2000" i="1">
                <a:latin typeface="+mn-lt"/>
                <a:ea typeface="+mn-ea"/>
              </a:rPr>
              <a:t>[--- prae]fectus pr[aetorio ---]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it-IT" sz="2000" i="1">
                <a:latin typeface="+mn-lt"/>
                <a:ea typeface="+mn-ea"/>
              </a:rPr>
              <a:t>muros ac [turres ---]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it-IT" sz="2000" i="1">
                <a:latin typeface="+mn-lt"/>
                <a:ea typeface="+mn-ea"/>
              </a:rPr>
              <a:t>[---]tia [---]</a:t>
            </a:r>
            <a:endParaRPr lang="en-US" altLang="it-IT" sz="200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971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moneta&#10;&#10;Descrizione generata automaticamente">
            <a:extLst>
              <a:ext uri="{FF2B5EF4-FFF2-40B4-BE49-F238E27FC236}">
                <a16:creationId xmlns:a16="http://schemas.microsoft.com/office/drawing/2014/main" id="{18C11869-BBF5-2147-9244-33852DD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" y="1158241"/>
            <a:ext cx="9066643" cy="44653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E8DAA8-5275-5441-8B6A-4CFC82FC6BDB}"/>
              </a:ext>
            </a:extLst>
          </p:cNvPr>
          <p:cNvSpPr txBox="1"/>
          <p:nvPr/>
        </p:nvSpPr>
        <p:spPr>
          <a:xfrm>
            <a:off x="91440" y="289560"/>
            <a:ext cx="5348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chemeClr val="bg1">
                    <a:lumMod val="95000"/>
                  </a:schemeClr>
                </a:solidFill>
              </a:rPr>
              <a:t>Attila e Aquileia: medaglia rinascimentale</a:t>
            </a:r>
          </a:p>
        </p:txBody>
      </p:sp>
    </p:spTree>
    <p:extLst>
      <p:ext uri="{BB962C8B-B14F-4D97-AF65-F5344CB8AC3E}">
        <p14:creationId xmlns:p14="http://schemas.microsoft.com/office/powerpoint/2010/main" val="212552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edificio, esterni, cielo, neve&#10;&#10;Descrizione generata automaticamente">
            <a:extLst>
              <a:ext uri="{FF2B5EF4-FFF2-40B4-BE49-F238E27FC236}">
                <a16:creationId xmlns:a16="http://schemas.microsoft.com/office/drawing/2014/main" id="{0CB46AB8-4EA0-AF46-8EF7-1AAF34A13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18370-D673-1847-8537-6C2BE21BBD25}"/>
              </a:ext>
            </a:extLst>
          </p:cNvPr>
          <p:cNvSpPr txBox="1"/>
          <p:nvPr/>
        </p:nvSpPr>
        <p:spPr>
          <a:xfrm>
            <a:off x="5163666" y="365766"/>
            <a:ext cx="400462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C00000"/>
                </a:solidFill>
                <a:latin typeface="Lucida Calligraphy" panose="03010101010101010101" pitchFamily="66" charset="77"/>
              </a:rPr>
              <a:t>Post annum horribilem MMXX</a:t>
            </a:r>
          </a:p>
          <a:p>
            <a:r>
              <a:rPr lang="it-IT" b="1">
                <a:solidFill>
                  <a:srgbClr val="C00000"/>
                </a:solidFill>
                <a:latin typeface="Lucida Calligraphy" panose="03010101010101010101" pitchFamily="66" charset="77"/>
              </a:rPr>
              <a:t>Dies sollemnes Nativitatis</a:t>
            </a:r>
          </a:p>
          <a:p>
            <a:r>
              <a:rPr lang="it-IT" b="1">
                <a:solidFill>
                  <a:srgbClr val="C00000"/>
                </a:solidFill>
                <a:latin typeface="Lucida Calligraphy" panose="03010101010101010101" pitchFamily="66" charset="77"/>
              </a:rPr>
              <a:t>Annum Novum Faustum </a:t>
            </a:r>
          </a:p>
          <a:p>
            <a:r>
              <a:rPr lang="it-IT" b="1">
                <a:solidFill>
                  <a:srgbClr val="C00000"/>
                </a:solidFill>
                <a:latin typeface="Lucida Calligraphy" panose="03010101010101010101" pitchFamily="66" charset="77"/>
              </a:rPr>
              <a:t>Felicem Fortunatumque </a:t>
            </a:r>
          </a:p>
          <a:p>
            <a:r>
              <a:rPr lang="it-IT" b="1">
                <a:solidFill>
                  <a:srgbClr val="C00000"/>
                </a:solidFill>
                <a:latin typeface="Lucida Calligraphy" panose="03010101010101010101" pitchFamily="66" charset="77"/>
              </a:rPr>
              <a:t>vobis oro</a:t>
            </a:r>
          </a:p>
        </p:txBody>
      </p:sp>
    </p:spTree>
    <p:extLst>
      <p:ext uri="{BB962C8B-B14F-4D97-AF65-F5344CB8AC3E}">
        <p14:creationId xmlns:p14="http://schemas.microsoft.com/office/powerpoint/2010/main" val="420972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F87271-DE8C-C946-86A7-EAD3B95457A6}"/>
              </a:ext>
            </a:extLst>
          </p:cNvPr>
          <p:cNvSpPr txBox="1"/>
          <p:nvPr/>
        </p:nvSpPr>
        <p:spPr>
          <a:xfrm>
            <a:off x="665015" y="69273"/>
            <a:ext cx="820189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/>
              <a:t>Storia della Venezia Giulia in età romana</a:t>
            </a:r>
          </a:p>
          <a:p>
            <a:endParaRPr lang="it-IT" sz="2400"/>
          </a:p>
          <a:p>
            <a:endParaRPr lang="it-IT" sz="2400"/>
          </a:p>
          <a:p>
            <a:r>
              <a:rPr lang="it-IT" sz="2400" u="sng"/>
              <a:t>Per i principali avvenimenti e la cronologia</a:t>
            </a:r>
            <a:r>
              <a:rPr lang="it-IT" sz="2400"/>
              <a:t>:</a:t>
            </a:r>
          </a:p>
          <a:p>
            <a:r>
              <a:rPr lang="it-IT" sz="2400"/>
              <a:t>RegioneStoriaFVG: </a:t>
            </a:r>
            <a:r>
              <a:rPr lang="it-IT" sz="2400" u="sng">
                <a:hlinkClick r:id="rId2"/>
              </a:rPr>
              <a:t>https://www.regionestoriafvg.eu/tematiche/tema/272/Antico</a:t>
            </a:r>
            <a:endParaRPr lang="it-IT" sz="2400"/>
          </a:p>
          <a:p>
            <a:endParaRPr lang="it-IT" sz="2400"/>
          </a:p>
          <a:p>
            <a:endParaRPr lang="it-IT" sz="2400"/>
          </a:p>
          <a:p>
            <a:r>
              <a:rPr lang="it-IT" sz="2400" u="sng"/>
              <a:t>Per approfondire</a:t>
            </a:r>
            <a:r>
              <a:rPr lang="it-IT" sz="2400"/>
              <a:t>:</a:t>
            </a:r>
          </a:p>
          <a:p>
            <a:r>
              <a:rPr lang="it-IT" sz="2400" i="1"/>
              <a:t>Aquileia dalle origini alla costituzione del ducato longobardo</a:t>
            </a:r>
            <a:r>
              <a:rPr lang="it-IT" sz="2400"/>
              <a:t>:</a:t>
            </a:r>
          </a:p>
          <a:p>
            <a:r>
              <a:rPr lang="it-IT" sz="2400"/>
              <a:t>- </a:t>
            </a:r>
            <a:r>
              <a:rPr lang="it-IT" sz="2400" i="1"/>
              <a:t>Storia, amministrazione, società</a:t>
            </a:r>
            <a:r>
              <a:rPr lang="it-IT" sz="2400"/>
              <a:t>, Antichità Altoadriatiche 54, Trieste 2003</a:t>
            </a:r>
          </a:p>
          <a:p>
            <a:r>
              <a:rPr lang="it-IT" sz="2400"/>
              <a:t>- </a:t>
            </a:r>
            <a:r>
              <a:rPr lang="it-IT" sz="2400" i="1"/>
              <a:t>Topografia, urbanistica, edilizia pubblica</a:t>
            </a:r>
            <a:r>
              <a:rPr lang="it-IT" sz="2400"/>
              <a:t>, Antichità Altoadriatiche 59, Trieste 2004</a:t>
            </a:r>
          </a:p>
          <a:p>
            <a:r>
              <a:rPr lang="it-IT" sz="2400"/>
              <a:t>- </a:t>
            </a:r>
            <a:r>
              <a:rPr lang="it-IT" sz="2400" i="1"/>
              <a:t>Territorio, economia, società</a:t>
            </a:r>
            <a:r>
              <a:rPr lang="it-IT" sz="2400"/>
              <a:t>, Antichità Altoadriatiche 65, Trieste 2007</a:t>
            </a:r>
          </a:p>
        </p:txBody>
      </p:sp>
    </p:spTree>
    <p:extLst>
      <p:ext uri="{BB962C8B-B14F-4D97-AF65-F5344CB8AC3E}">
        <p14:creationId xmlns:p14="http://schemas.microsoft.com/office/powerpoint/2010/main" val="284480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L">
            <a:extLst>
              <a:ext uri="{FF2B5EF4-FFF2-40B4-BE49-F238E27FC236}">
                <a16:creationId xmlns:a16="http://schemas.microsoft.com/office/drawing/2014/main" id="{8DC694DC-B040-4040-B0DF-1F79D096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8" y="14378"/>
            <a:ext cx="5284067" cy="5490487"/>
          </a:xfrm>
          <a:prstGeom prst="rect">
            <a:avLst/>
          </a:prstGeom>
          <a:solidFill>
            <a:srgbClr val="FFE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A6DE48-193F-A74C-BF28-0BF2C8DE90DD}"/>
              </a:ext>
            </a:extLst>
          </p:cNvPr>
          <p:cNvSpPr txBox="1"/>
          <p:nvPr/>
        </p:nvSpPr>
        <p:spPr>
          <a:xfrm>
            <a:off x="5299666" y="7485"/>
            <a:ext cx="3800790" cy="120032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altLang="it-IT" sz="2400">
                <a:solidFill>
                  <a:srgbClr val="FFFF00"/>
                </a:solidFill>
              </a:rPr>
              <a:t>Il confine nord-orientale</a:t>
            </a:r>
            <a:br>
              <a:rPr lang="it-IT" altLang="it-IT" sz="2400">
                <a:solidFill>
                  <a:srgbClr val="FFFF00"/>
                </a:solidFill>
              </a:rPr>
            </a:br>
            <a:r>
              <a:rPr lang="it-IT" altLang="it-IT" sz="2400">
                <a:solidFill>
                  <a:srgbClr val="FFFF00"/>
                </a:solidFill>
              </a:rPr>
              <a:t>dell’Italia romana</a:t>
            </a:r>
          </a:p>
          <a:p>
            <a:r>
              <a:rPr lang="it-IT" sz="2400">
                <a:solidFill>
                  <a:srgbClr val="FFFF00"/>
                </a:solidFill>
              </a:rPr>
              <a:t>e la colonia Iulia Emona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F2C18A-7F85-3340-8970-7855B7CB23F3}"/>
              </a:ext>
            </a:extLst>
          </p:cNvPr>
          <p:cNvSpPr txBox="1"/>
          <p:nvPr/>
        </p:nvSpPr>
        <p:spPr>
          <a:xfrm>
            <a:off x="761994" y="1197421"/>
            <a:ext cx="148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A  L  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F508DD-62D2-4347-A5F5-CFF65FAB4C44}"/>
              </a:ext>
            </a:extLst>
          </p:cNvPr>
          <p:cNvSpPr txBox="1"/>
          <p:nvPr/>
        </p:nvSpPr>
        <p:spPr>
          <a:xfrm rot="2465151">
            <a:off x="3050896" y="1312297"/>
            <a:ext cx="2618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A N N O N I 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7B5ABC-2F90-854A-974C-8FFB0D0B07F5}"/>
              </a:ext>
            </a:extLst>
          </p:cNvPr>
          <p:cNvSpPr txBox="1"/>
          <p:nvPr/>
        </p:nvSpPr>
        <p:spPr>
          <a:xfrm>
            <a:off x="2416631" y="21769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O R I C U 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49932A-B748-5245-9EA8-0B6022597CA6}"/>
              </a:ext>
            </a:extLst>
          </p:cNvPr>
          <p:cNvSpPr txBox="1"/>
          <p:nvPr/>
        </p:nvSpPr>
        <p:spPr>
          <a:xfrm rot="1816741">
            <a:off x="4069560" y="3266922"/>
            <a:ext cx="1160895" cy="523220"/>
          </a:xfrm>
          <a:prstGeom prst="rect">
            <a:avLst/>
          </a:prstGeom>
          <a:solidFill>
            <a:srgbClr val="FAF9D5"/>
          </a:solidFill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Illirico</a:t>
            </a:r>
          </a:p>
        </p:txBody>
      </p:sp>
      <p:sp>
        <p:nvSpPr>
          <p:cNvPr id="13" name="Ovale 3">
            <a:extLst>
              <a:ext uri="{FF2B5EF4-FFF2-40B4-BE49-F238E27FC236}">
                <a16:creationId xmlns:a16="http://schemas.microsoft.com/office/drawing/2014/main" id="{AA92840A-9BF6-074C-B584-EA885A0ACA0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86373" y="1761737"/>
            <a:ext cx="497318" cy="24172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15" name="Immagine 14" descr="Immagine che contiene mappa&#10;&#10;Descrizione generata automaticamente">
            <a:extLst>
              <a:ext uri="{FF2B5EF4-FFF2-40B4-BE49-F238E27FC236}">
                <a16:creationId xmlns:a16="http://schemas.microsoft.com/office/drawing/2014/main" id="{76D97A1B-4FD6-094D-8817-131C0CDF3A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678" y="1305641"/>
            <a:ext cx="3800790" cy="5552359"/>
          </a:xfrm>
          <a:prstGeom prst="rect">
            <a:avLst/>
          </a:prstGeom>
        </p:spPr>
      </p:pic>
      <p:sp>
        <p:nvSpPr>
          <p:cNvPr id="16" name="Ovale 3">
            <a:extLst>
              <a:ext uri="{FF2B5EF4-FFF2-40B4-BE49-F238E27FC236}">
                <a16:creationId xmlns:a16="http://schemas.microsoft.com/office/drawing/2014/main" id="{2C677665-032E-7A4A-9CB8-6BB70F98EE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08358" y="2631675"/>
            <a:ext cx="677171" cy="32728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CB1EA59B-23CC-394D-9EA3-9D8D23E2AFFD}"/>
              </a:ext>
            </a:extLst>
          </p:cNvPr>
          <p:cNvSpPr/>
          <p:nvPr/>
        </p:nvSpPr>
        <p:spPr>
          <a:xfrm>
            <a:off x="1027416" y="659176"/>
            <a:ext cx="1153966" cy="244949"/>
          </a:xfrm>
          <a:prstGeom prst="fram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ornice 17">
            <a:extLst>
              <a:ext uri="{FF2B5EF4-FFF2-40B4-BE49-F238E27FC236}">
                <a16:creationId xmlns:a16="http://schemas.microsoft.com/office/drawing/2014/main" id="{69C86AAE-58AB-4E46-A8A1-72D063D0984C}"/>
              </a:ext>
            </a:extLst>
          </p:cNvPr>
          <p:cNvSpPr/>
          <p:nvPr/>
        </p:nvSpPr>
        <p:spPr>
          <a:xfrm flipV="1">
            <a:off x="1808252" y="1674687"/>
            <a:ext cx="924674" cy="215757"/>
          </a:xfrm>
          <a:prstGeom prst="fram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Cornice 18">
            <a:extLst>
              <a:ext uri="{FF2B5EF4-FFF2-40B4-BE49-F238E27FC236}">
                <a16:creationId xmlns:a16="http://schemas.microsoft.com/office/drawing/2014/main" id="{F7CB0801-860B-C044-8AD8-F08F1454E7E1}"/>
              </a:ext>
            </a:extLst>
          </p:cNvPr>
          <p:cNvSpPr/>
          <p:nvPr/>
        </p:nvSpPr>
        <p:spPr>
          <a:xfrm>
            <a:off x="2321959" y="2887038"/>
            <a:ext cx="750013" cy="143838"/>
          </a:xfrm>
          <a:prstGeom prst="fram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ornice 19">
            <a:extLst>
              <a:ext uri="{FF2B5EF4-FFF2-40B4-BE49-F238E27FC236}">
                <a16:creationId xmlns:a16="http://schemas.microsoft.com/office/drawing/2014/main" id="{E887354A-A9B9-FD4A-87D9-C6F601A062D4}"/>
              </a:ext>
            </a:extLst>
          </p:cNvPr>
          <p:cNvSpPr/>
          <p:nvPr/>
        </p:nvSpPr>
        <p:spPr>
          <a:xfrm>
            <a:off x="1727795" y="2496620"/>
            <a:ext cx="750013" cy="215757"/>
          </a:xfrm>
          <a:prstGeom prst="fram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ornice 20">
            <a:extLst>
              <a:ext uri="{FF2B5EF4-FFF2-40B4-BE49-F238E27FC236}">
                <a16:creationId xmlns:a16="http://schemas.microsoft.com/office/drawing/2014/main" id="{5424BD5F-0906-374F-A84B-E79DB0475E41}"/>
              </a:ext>
            </a:extLst>
          </p:cNvPr>
          <p:cNvSpPr/>
          <p:nvPr/>
        </p:nvSpPr>
        <p:spPr>
          <a:xfrm flipV="1">
            <a:off x="2052125" y="4120301"/>
            <a:ext cx="750013" cy="215756"/>
          </a:xfrm>
          <a:prstGeom prst="fram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Cornice 21">
            <a:extLst>
              <a:ext uri="{FF2B5EF4-FFF2-40B4-BE49-F238E27FC236}">
                <a16:creationId xmlns:a16="http://schemas.microsoft.com/office/drawing/2014/main" id="{D3C45BF3-EA70-7248-963C-2E181E575227}"/>
              </a:ext>
            </a:extLst>
          </p:cNvPr>
          <p:cNvSpPr/>
          <p:nvPr/>
        </p:nvSpPr>
        <p:spPr>
          <a:xfrm flipH="1">
            <a:off x="3071971" y="5085710"/>
            <a:ext cx="513710" cy="143838"/>
          </a:xfrm>
          <a:prstGeom prst="fram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E2EEB7-496B-C443-A6A5-7EC349B8C419}"/>
              </a:ext>
            </a:extLst>
          </p:cNvPr>
          <p:cNvSpPr txBox="1"/>
          <p:nvPr/>
        </p:nvSpPr>
        <p:spPr>
          <a:xfrm>
            <a:off x="8384581" y="2247243"/>
            <a:ext cx="655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FF0000"/>
                </a:solidFill>
              </a:rPr>
              <a:t>Atrans</a:t>
            </a:r>
          </a:p>
        </p:txBody>
      </p:sp>
    </p:spTree>
    <p:extLst>
      <p:ext uri="{BB962C8B-B14F-4D97-AF65-F5344CB8AC3E}">
        <p14:creationId xmlns:p14="http://schemas.microsoft.com/office/powerpoint/2010/main" val="1014912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E5A15C-8A40-4D0B-828F-122A7773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B5736-0EC8-42EC-9C3F-DB69ADD7E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27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ItaliaNE">
            <a:extLst>
              <a:ext uri="{FF2B5EF4-FFF2-40B4-BE49-F238E27FC236}">
                <a16:creationId xmlns:a16="http://schemas.microsoft.com/office/drawing/2014/main" id="{E7307641-08E4-8A46-9C38-01A76965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81" y="25467"/>
            <a:ext cx="8012218" cy="68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AutoShape 7">
            <a:extLst>
              <a:ext uri="{FF2B5EF4-FFF2-40B4-BE49-F238E27FC236}">
                <a16:creationId xmlns:a16="http://schemas.microsoft.com/office/drawing/2014/main" id="{3AD1A014-CC00-CD41-85DA-5AD02005DA2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2252" y="2546548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96261" name="Text Box 8">
            <a:extLst>
              <a:ext uri="{FF2B5EF4-FFF2-40B4-BE49-F238E27FC236}">
                <a16:creationId xmlns:a16="http://schemas.microsoft.com/office/drawing/2014/main" id="{B4EC2D1F-16C1-084B-BAC4-79532739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77" y="2953287"/>
            <a:ext cx="1279525" cy="338137"/>
          </a:xfrm>
          <a:prstGeom prst="rect">
            <a:avLst/>
          </a:prstGeom>
          <a:solidFill>
            <a:srgbClr val="BEDABC"/>
          </a:solidFill>
          <a:ln w="9525">
            <a:solidFill>
              <a:srgbClr val="FF021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>
                <a:solidFill>
                  <a:srgbClr val="FF0211"/>
                </a:solidFill>
              </a:rPr>
              <a:t>M.te Civetta</a:t>
            </a:r>
            <a:endParaRPr lang="it-IT" altLang="it-IT"/>
          </a:p>
        </p:txBody>
      </p:sp>
      <p:sp>
        <p:nvSpPr>
          <p:cNvPr id="96262" name="AutoShape 9">
            <a:extLst>
              <a:ext uri="{FF2B5EF4-FFF2-40B4-BE49-F238E27FC236}">
                <a16:creationId xmlns:a16="http://schemas.microsoft.com/office/drawing/2014/main" id="{509CE5C8-21F0-C241-8E09-9D73944928EA}"/>
              </a:ext>
            </a:extLst>
          </p:cNvPr>
          <p:cNvSpPr>
            <a:spLocks noChangeArrowheads="1"/>
          </p:cNvSpPr>
          <p:nvPr/>
        </p:nvSpPr>
        <p:spPr bwMode="auto">
          <a:xfrm rot="19801928" flipV="1">
            <a:off x="7347852" y="43434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96263" name="Text Box 10">
            <a:extLst>
              <a:ext uri="{FF2B5EF4-FFF2-40B4-BE49-F238E27FC236}">
                <a16:creationId xmlns:a16="http://schemas.microsoft.com/office/drawing/2014/main" id="{2C739231-D481-FD41-B90E-74F36F7CD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852" y="4648200"/>
            <a:ext cx="755650" cy="338138"/>
          </a:xfrm>
          <a:prstGeom prst="rect">
            <a:avLst/>
          </a:prstGeom>
          <a:solidFill>
            <a:srgbClr val="BEDABC"/>
          </a:solidFill>
          <a:ln w="9525">
            <a:solidFill>
              <a:srgbClr val="FF021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>
                <a:solidFill>
                  <a:srgbClr val="FF0211"/>
                </a:solidFill>
              </a:rPr>
              <a:t>Bevke</a:t>
            </a:r>
            <a:endParaRPr lang="it-IT" altLang="it-IT"/>
          </a:p>
        </p:txBody>
      </p:sp>
      <p:pic>
        <p:nvPicPr>
          <p:cNvPr id="96264" name="Picture 11">
            <a:extLst>
              <a:ext uri="{FF2B5EF4-FFF2-40B4-BE49-F238E27FC236}">
                <a16:creationId xmlns:a16="http://schemas.microsoft.com/office/drawing/2014/main" id="{AE86BD57-35B2-514D-961A-435E7073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1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62" y="521210"/>
            <a:ext cx="2991671" cy="1944036"/>
          </a:xfrm>
          <a:prstGeom prst="rect">
            <a:avLst/>
          </a:prstGeom>
          <a:noFill/>
          <a:ln w="9525">
            <a:solidFill>
              <a:srgbClr val="FF02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12" descr="bevke">
            <a:extLst>
              <a:ext uri="{FF2B5EF4-FFF2-40B4-BE49-F238E27FC236}">
                <a16:creationId xmlns:a16="http://schemas.microsoft.com/office/drawing/2014/main" id="{87FE6533-1210-2447-9C2F-4E4EA969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255" y="25466"/>
            <a:ext cx="3095596" cy="408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Text Box 13">
            <a:extLst>
              <a:ext uri="{FF2B5EF4-FFF2-40B4-BE49-F238E27FC236}">
                <a16:creationId xmlns:a16="http://schemas.microsoft.com/office/drawing/2014/main" id="{455C1596-401C-0F4C-AD4A-8595D5E1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702" y="4343400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 b="1"/>
              <a:t>Nauportus</a:t>
            </a:r>
            <a:endParaRPr lang="it-IT" altLang="it-IT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F43C668-5D79-C247-B967-8D7C18F3DF0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688815" y="1088571"/>
            <a:ext cx="118191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/>
              <a:t>F N</a:t>
            </a:r>
          </a:p>
          <a:p>
            <a:r>
              <a:rPr lang="it-IT" altLang="it-IT" sz="2000"/>
              <a:t>BEL</a:t>
            </a:r>
            <a:r>
              <a:rPr lang="it-IT" altLang="it-IT" sz="2000" baseline="30000"/>
              <a:t>‣</a:t>
            </a:r>
            <a:r>
              <a:rPr lang="it-IT" altLang="it-IT" sz="2000"/>
              <a:t>IVL</a:t>
            </a:r>
            <a:endParaRPr lang="it-IT" altLang="it-IT" sz="1600"/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CC0DF465-439A-AC46-A3D6-5B8E29A5B1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1128" y="2531772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D64CBB9-6E57-ED49-A4ED-BDE9B738A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8294" y="2933638"/>
            <a:ext cx="2508539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>
                <a:latin typeface="+mn-lt"/>
                <a:ea typeface="Osaka" pitchFamily="1" charset="-128"/>
              </a:rPr>
              <a:t>FINIS</a:t>
            </a:r>
          </a:p>
          <a:p>
            <a:pPr algn="ctr" eaLnBrk="1" hangingPunct="1"/>
            <a:endParaRPr lang="it-IT" altLang="it-IT" sz="800">
              <a:latin typeface="+mn-lt"/>
              <a:ea typeface="Osaka" pitchFamily="1" charset="-128"/>
            </a:endParaRPr>
          </a:p>
          <a:p>
            <a:pPr algn="ctr" eaLnBrk="1" hangingPunct="1"/>
            <a:r>
              <a:rPr lang="it-IT" altLang="it-IT" sz="2000">
                <a:latin typeface="+mn-lt"/>
                <a:ea typeface="Osaka" pitchFamily="1" charset="-128"/>
              </a:rPr>
              <a:t>AQVILEIEN    EMONEN</a:t>
            </a:r>
          </a:p>
          <a:p>
            <a:pPr algn="ctr" eaLnBrk="1" hangingPunct="1"/>
            <a:r>
              <a:rPr lang="it-IT" altLang="it-IT" sz="2000">
                <a:latin typeface="+mn-lt"/>
                <a:ea typeface="Osaka" pitchFamily="1" charset="-128"/>
              </a:rPr>
              <a:t>SIVM	          SIVM</a:t>
            </a:r>
          </a:p>
        </p:txBody>
      </p:sp>
      <p:pic>
        <p:nvPicPr>
          <p:cNvPr id="17" name="Picture 2" descr="carta">
            <a:extLst>
              <a:ext uri="{FF2B5EF4-FFF2-40B4-BE49-F238E27FC236}">
                <a16:creationId xmlns:a16="http://schemas.microsoft.com/office/drawing/2014/main" id="{FDCEB212-D13B-A74B-84D3-46D08940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4108548"/>
            <a:ext cx="3548741" cy="2649440"/>
          </a:xfrm>
          <a:prstGeom prst="rect">
            <a:avLst/>
          </a:prstGeom>
          <a:solidFill>
            <a:srgbClr val="CD1920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16D97F-712F-404E-9EB9-8751AE711E06}"/>
              </a:ext>
            </a:extLst>
          </p:cNvPr>
          <p:cNvSpPr txBox="1"/>
          <p:nvPr/>
        </p:nvSpPr>
        <p:spPr>
          <a:xfrm>
            <a:off x="3453571" y="49747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66A996-A467-5248-BB05-37C6053E33DB}"/>
              </a:ext>
            </a:extLst>
          </p:cNvPr>
          <p:cNvSpPr txBox="1"/>
          <p:nvPr/>
        </p:nvSpPr>
        <p:spPr>
          <a:xfrm>
            <a:off x="483217" y="25467"/>
            <a:ext cx="2927404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Confini tra colonie e municipi</a:t>
            </a:r>
          </a:p>
        </p:txBody>
      </p:sp>
    </p:spTree>
    <p:extLst>
      <p:ext uri="{BB962C8B-B14F-4D97-AF65-F5344CB8AC3E}">
        <p14:creationId xmlns:p14="http://schemas.microsoft.com/office/powerpoint/2010/main" val="234870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91E443F-9D07-0245-8C04-433E2A1C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" y="461665"/>
            <a:ext cx="9102781" cy="55273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F0386D-BEAD-754A-BA3C-87664C85821B}"/>
              </a:ext>
            </a:extLst>
          </p:cNvPr>
          <p:cNvSpPr txBox="1"/>
          <p:nvPr/>
        </p:nvSpPr>
        <p:spPr>
          <a:xfrm>
            <a:off x="29256" y="0"/>
            <a:ext cx="2111494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rgbClr val="FFFF00"/>
                </a:solidFill>
              </a:rPr>
              <a:t>Regio Decima</a:t>
            </a:r>
          </a:p>
        </p:txBody>
      </p:sp>
    </p:spTree>
    <p:extLst>
      <p:ext uri="{BB962C8B-B14F-4D97-AF65-F5344CB8AC3E}">
        <p14:creationId xmlns:p14="http://schemas.microsoft.com/office/powerpoint/2010/main" val="120745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2EBD9C42-E438-594D-86BC-584416E003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12"/>
            <a:ext cx="9144000" cy="67963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0E4FE12-0793-E64D-9668-C83D9728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447" y="30811"/>
            <a:ext cx="4091554" cy="32732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A45BCA-D095-E442-80E5-D88E3691DDE1}"/>
              </a:ext>
            </a:extLst>
          </p:cNvPr>
          <p:cNvSpPr txBox="1"/>
          <p:nvPr/>
        </p:nvSpPr>
        <p:spPr>
          <a:xfrm>
            <a:off x="32268" y="9295"/>
            <a:ext cx="4442883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Diffusione dei laterizi di Q. Clodius Ambrosius</a:t>
            </a:r>
          </a:p>
        </p:txBody>
      </p:sp>
    </p:spTree>
    <p:extLst>
      <p:ext uri="{BB962C8B-B14F-4D97-AF65-F5344CB8AC3E}">
        <p14:creationId xmlns:p14="http://schemas.microsoft.com/office/powerpoint/2010/main" val="108129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stria_map">
            <a:extLst>
              <a:ext uri="{FF2B5EF4-FFF2-40B4-BE49-F238E27FC236}">
                <a16:creationId xmlns:a16="http://schemas.microsoft.com/office/drawing/2014/main" id="{FA54DB9D-6B4E-E34B-B9AA-1A216270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318" y="31074"/>
            <a:ext cx="3509682" cy="67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DA5A5E8-DD6D-8B4D-9A92-671084130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76600"/>
            <a:ext cx="762000" cy="346075"/>
          </a:xfrm>
          <a:prstGeom prst="rect">
            <a:avLst/>
          </a:prstGeom>
          <a:solidFill>
            <a:srgbClr val="EF070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1"/>
                </a:solidFill>
              </a:rPr>
              <a:t>Loron</a:t>
            </a:r>
            <a:endParaRPr lang="it-IT" altLang="it-IT" sz="240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5D3FFEA-EC72-8A48-AA4B-EB304A0F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518" y="5562600"/>
            <a:ext cx="914400" cy="3460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1"/>
                </a:solidFill>
              </a:rPr>
              <a:t>Fasana</a:t>
            </a:r>
            <a:endParaRPr lang="it-IT" altLang="it-IT" sz="2400"/>
          </a:p>
        </p:txBody>
      </p:sp>
      <p:pic>
        <p:nvPicPr>
          <p:cNvPr id="7" name="Picture 4" descr="Venus Sisennae01">
            <a:extLst>
              <a:ext uri="{FF2B5EF4-FFF2-40B4-BE49-F238E27FC236}">
                <a16:creationId xmlns:a16="http://schemas.microsoft.com/office/drawing/2014/main" id="{D6239454-19D7-4C45-98CF-6AA43014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3580" y="5000635"/>
            <a:ext cx="1572347" cy="1686286"/>
          </a:xfrm>
          <a:prstGeom prst="rect">
            <a:avLst/>
          </a:prstGeom>
          <a:noFill/>
          <a:ln w="57150" cmpd="thickThin">
            <a:solidFill>
              <a:srgbClr val="D20F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EDED96-F686-7F4F-AE42-F4153FE6F9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0" y="-17939"/>
            <a:ext cx="2236028" cy="503155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4F1B69D-7D6A-684B-A02E-8C0244E44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865" y="3700630"/>
            <a:ext cx="1587211" cy="3121511"/>
          </a:xfrm>
          <a:prstGeom prst="rect">
            <a:avLst/>
          </a:prstGeom>
        </p:spPr>
      </p:pic>
      <p:pic>
        <p:nvPicPr>
          <p:cNvPr id="11" name="Picture 23" descr="LAEB">
            <a:extLst>
              <a:ext uri="{FF2B5EF4-FFF2-40B4-BE49-F238E27FC236}">
                <a16:creationId xmlns:a16="http://schemas.microsoft.com/office/drawing/2014/main" id="{17061A2E-A72C-DB4A-8CBB-C9E863F5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456" y="5554761"/>
            <a:ext cx="1503671" cy="1267380"/>
          </a:xfrm>
          <a:prstGeom prst="rect">
            <a:avLst/>
          </a:prstGeom>
          <a:noFill/>
          <a:ln w="9525">
            <a:solidFill>
              <a:srgbClr val="D20F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oron-part">
            <a:extLst>
              <a:ext uri="{FF2B5EF4-FFF2-40B4-BE49-F238E27FC236}">
                <a16:creationId xmlns:a16="http://schemas.microsoft.com/office/drawing/2014/main" id="{A096ADEB-7112-614E-98BA-2B277163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078" y="31074"/>
            <a:ext cx="4625498" cy="251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95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A1BF6281-0E85-3942-A91B-D05F2B99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828" y="292353"/>
            <a:ext cx="5100320" cy="521586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A61B2B-646F-AE4E-AF91-F5DD6D11F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072" y="19050"/>
            <a:ext cx="3759727" cy="52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14898C-54C1-2041-B126-C71B180177A9}"/>
              </a:ext>
            </a:extLst>
          </p:cNvPr>
          <p:cNvSpPr txBox="1"/>
          <p:nvPr/>
        </p:nvSpPr>
        <p:spPr>
          <a:xfrm rot="16443278">
            <a:off x="7221884" y="325497"/>
            <a:ext cx="1219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C00000"/>
                </a:solidFill>
              </a:rPr>
              <a:t>Natisone-Torre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04ADDA-3271-9543-8B56-A4B3CDA4843C}"/>
              </a:ext>
            </a:extLst>
          </p:cNvPr>
          <p:cNvSpPr txBox="1"/>
          <p:nvPr/>
        </p:nvSpPr>
        <p:spPr>
          <a:xfrm>
            <a:off x="15618" y="-23435"/>
            <a:ext cx="5185309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rgbClr val="FFFF00"/>
                </a:solidFill>
              </a:rPr>
              <a:t>Il sistema di comunicazioni di Aquileia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2CB8DD-9EB2-C34B-B644-8FB5E2EF0CA2}"/>
              </a:ext>
            </a:extLst>
          </p:cNvPr>
          <p:cNvSpPr txBox="1"/>
          <p:nvPr/>
        </p:nvSpPr>
        <p:spPr>
          <a:xfrm>
            <a:off x="5222443" y="5140386"/>
            <a:ext cx="3845356" cy="1531188"/>
          </a:xfrm>
          <a:prstGeom prst="rect">
            <a:avLst/>
          </a:prstGeom>
          <a:noFill/>
          <a:ln cmpd="dbl">
            <a:noFill/>
          </a:ln>
        </p:spPr>
        <p:txBody>
          <a:bodyPr wrap="square" rtlCol="0">
            <a:spAutoFit/>
          </a:bodyPr>
          <a:lstStyle/>
          <a:p>
            <a:endParaRPr lang="it-IT" sz="1050"/>
          </a:p>
          <a:p>
            <a:r>
              <a:rPr lang="it-IT" altLang="it-IT" sz="2000"/>
              <a:t>Canale Anfora</a:t>
            </a:r>
          </a:p>
          <a:p>
            <a:r>
              <a:rPr lang="it-IT" altLang="it-IT"/>
              <a:t>da Aquileia alla laguna di Marano</a:t>
            </a:r>
          </a:p>
          <a:p>
            <a:endParaRPr lang="it-IT" sz="700"/>
          </a:p>
          <a:p>
            <a:r>
              <a:rPr lang="it-IT" sz="2000"/>
              <a:t>Il Natisone col Torre</a:t>
            </a:r>
          </a:p>
          <a:p>
            <a:r>
              <a:rPr lang="it-IT"/>
              <a:t>da Aquileia al valico delle Alpi Giulie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0969A31-4FB2-3E46-9F05-97011235AF02}"/>
              </a:ext>
            </a:extLst>
          </p:cNvPr>
          <p:cNvCxnSpPr>
            <a:cxnSpLocks/>
          </p:cNvCxnSpPr>
          <p:nvPr/>
        </p:nvCxnSpPr>
        <p:spPr>
          <a:xfrm>
            <a:off x="5308072" y="1084935"/>
            <a:ext cx="1252043" cy="43906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1918993-16AD-B44D-8895-4B33164C5BD8}"/>
              </a:ext>
            </a:extLst>
          </p:cNvPr>
          <p:cNvCxnSpPr>
            <a:cxnSpLocks/>
          </p:cNvCxnSpPr>
          <p:nvPr/>
        </p:nvCxnSpPr>
        <p:spPr>
          <a:xfrm>
            <a:off x="6369193" y="-21431"/>
            <a:ext cx="491004" cy="131949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86DE984B-638B-6F41-B404-AA623E00CBEF}"/>
              </a:ext>
            </a:extLst>
          </p:cNvPr>
          <p:cNvCxnSpPr>
            <a:cxnSpLocks/>
          </p:cNvCxnSpPr>
          <p:nvPr/>
        </p:nvCxnSpPr>
        <p:spPr>
          <a:xfrm flipV="1">
            <a:off x="7752884" y="40065"/>
            <a:ext cx="882482" cy="15928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575EAA1-1034-1C40-A813-B4F8552002D6}"/>
              </a:ext>
            </a:extLst>
          </p:cNvPr>
          <p:cNvCxnSpPr>
            <a:cxnSpLocks/>
          </p:cNvCxnSpPr>
          <p:nvPr/>
        </p:nvCxnSpPr>
        <p:spPr>
          <a:xfrm>
            <a:off x="8022550" y="1084935"/>
            <a:ext cx="990173" cy="35778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CF13E9-2C50-954E-A88F-03EBA5FEF507}"/>
              </a:ext>
            </a:extLst>
          </p:cNvPr>
          <p:cNvSpPr txBox="1"/>
          <p:nvPr/>
        </p:nvSpPr>
        <p:spPr>
          <a:xfrm flipH="1">
            <a:off x="1280305" y="5443220"/>
            <a:ext cx="3845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Le strade:</a:t>
            </a:r>
          </a:p>
          <a:p>
            <a:r>
              <a:rPr lang="it-IT" sz="2000"/>
              <a:t>Via Annia 		Via Postumia </a:t>
            </a:r>
          </a:p>
          <a:p>
            <a:r>
              <a:rPr lang="it-IT" sz="2000"/>
              <a:t>Via per Emona	Via per Tergeste </a:t>
            </a:r>
          </a:p>
          <a:p>
            <a:r>
              <a:rPr lang="it-IT" sz="2000"/>
              <a:t>Via per Norico</a:t>
            </a:r>
          </a:p>
        </p:txBody>
      </p:sp>
    </p:spTree>
    <p:extLst>
      <p:ext uri="{BB962C8B-B14F-4D97-AF65-F5344CB8AC3E}">
        <p14:creationId xmlns:p14="http://schemas.microsoft.com/office/powerpoint/2010/main" val="72479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048990-5767-B047-A6E7-3FAC5A797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00" y="95250"/>
            <a:ext cx="4241800" cy="32108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532E4B-4514-6D43-9AAE-30A1E2C8A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27224"/>
            <a:ext cx="6870700" cy="35307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3CFF58-D63F-DE48-8242-A42202D73C39}"/>
              </a:ext>
            </a:extLst>
          </p:cNvPr>
          <p:cNvSpPr txBox="1"/>
          <p:nvPr/>
        </p:nvSpPr>
        <p:spPr>
          <a:xfrm>
            <a:off x="4701089" y="710005"/>
            <a:ext cx="43994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ut incolae quibus fere censemur muneri[bus]</a:t>
            </a:r>
          </a:p>
          <a:p>
            <a:r>
              <a:rPr lang="it-IT"/>
              <a:t>[nobiscum fungantur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che i residenti con i quali siamo censiti </a:t>
            </a:r>
          </a:p>
          <a:p>
            <a:r>
              <a:rPr lang="it-IT"/>
              <a:t>non allo stesso modo possano essere </a:t>
            </a:r>
          </a:p>
          <a:p>
            <a:r>
              <a:rPr lang="it-IT"/>
              <a:t>sottoposti ai medesimi impegni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8C64DA-07F4-2C42-A96C-7E6DED678128}"/>
              </a:ext>
            </a:extLst>
          </p:cNvPr>
          <p:cNvSpPr txBox="1"/>
          <p:nvPr/>
        </p:nvSpPr>
        <p:spPr>
          <a:xfrm>
            <a:off x="6131859" y="30706"/>
            <a:ext cx="2968704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Monumento per Minicio Italo</a:t>
            </a:r>
          </a:p>
        </p:txBody>
      </p:sp>
    </p:spTree>
    <p:extLst>
      <p:ext uri="{BB962C8B-B14F-4D97-AF65-F5344CB8AC3E}">
        <p14:creationId xmlns:p14="http://schemas.microsoft.com/office/powerpoint/2010/main" val="15783452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1330</Words>
  <Application>Microsoft Office PowerPoint</Application>
  <PresentationFormat>Presentazione su schermo (4:3)</PresentationFormat>
  <Paragraphs>242</Paragraphs>
  <Slides>30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Lucida Bright</vt:lpstr>
      <vt:lpstr>Lucida Calligraphy</vt:lpstr>
      <vt:lpstr>Times New Roman</vt:lpstr>
      <vt:lpstr>Tw Cen MT</vt:lpstr>
      <vt:lpstr>Tema di Office</vt:lpstr>
      <vt:lpstr>Presentazione standard di PowerPoint</vt:lpstr>
      <vt:lpstr>Centri amministrativi e tribù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Zaccaria</dc:creator>
  <cp:lastModifiedBy>Raoul Pupo</cp:lastModifiedBy>
  <cp:revision>5</cp:revision>
  <dcterms:created xsi:type="dcterms:W3CDTF">2020-12-18T13:32:23Z</dcterms:created>
  <dcterms:modified xsi:type="dcterms:W3CDTF">2020-12-18T22:08:48Z</dcterms:modified>
</cp:coreProperties>
</file>