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9" r:id="rId3"/>
    <p:sldId id="269" r:id="rId4"/>
    <p:sldId id="270" r:id="rId5"/>
    <p:sldId id="271" r:id="rId6"/>
    <p:sldId id="260" r:id="rId7"/>
    <p:sldId id="261" r:id="rId8"/>
    <p:sldId id="262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FBFB"/>
    <a:srgbClr val="5CF681"/>
    <a:srgbClr val="F5FBA5"/>
    <a:srgbClr val="ABF5D4"/>
    <a:srgbClr val="FB5B66"/>
    <a:srgbClr val="FAD0A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88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61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648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495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20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580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202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739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51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69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36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45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84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04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67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04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39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2D2FD4B-1A12-47B5-BE3D-D7C645550E7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CA425-75C3-4208-975F-EA38483D0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702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05BC0B-2031-4D79-8D0F-4E4ED8A3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L’Ordinamento Politico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488172"/>
            <a:ext cx="11709647" cy="5125692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POTERE</a:t>
            </a:r>
            <a:r>
              <a:rPr lang="it-IT" dirty="0"/>
              <a:t>			</a:t>
            </a:r>
            <a:r>
              <a:rPr lang="it-IT" b="1" dirty="0">
                <a:solidFill>
                  <a:srgbClr val="0070C0"/>
                </a:solidFill>
              </a:rPr>
              <a:t>MAX WEBER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E’ la capacità che hanno individui o gruppi di influenzare il comportamento degli altri perché agiscano in accordo alle loro esigenze.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L’esercizio del potere può essere 				legittimo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												illegittimo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Weber ha definito il potere illegittimo come </a:t>
            </a:r>
            <a:r>
              <a:rPr lang="it-IT" b="1" dirty="0">
                <a:solidFill>
                  <a:srgbClr val="FF0000"/>
                </a:solidFill>
              </a:rPr>
              <a:t>coercizione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Con il termine </a:t>
            </a:r>
            <a:r>
              <a:rPr lang="it-IT" b="1" dirty="0">
                <a:solidFill>
                  <a:srgbClr val="FF0000"/>
                </a:solidFill>
              </a:rPr>
              <a:t>autorità</a:t>
            </a:r>
            <a:r>
              <a:rPr lang="it-IT" dirty="0">
                <a:solidFill>
                  <a:schemeClr val="bg1"/>
                </a:solidFill>
              </a:rPr>
              <a:t> fa riferimento alle forme di potere legittimo.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TIPI DI AUTORITA’</a:t>
            </a:r>
            <a:r>
              <a:rPr lang="it-IT" u="sng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Autorità è un potere riconosciuto, ampiamente accettato e istituzionalizzato in una società.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TRE TIPI FONDAMENTALI DI AUTORITA’ LEGITTIMA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1) Autorità tradizionale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2) Autorità legale-razionale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3) Autorità carismatica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127F4ACE-41C3-4619-8B1E-DA87DBCBE369}"/>
              </a:ext>
            </a:extLst>
          </p:cNvPr>
          <p:cNvSpPr/>
          <p:nvPr/>
        </p:nvSpPr>
        <p:spPr>
          <a:xfrm>
            <a:off x="1626261" y="1579134"/>
            <a:ext cx="816745" cy="175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1D8815A9-F94F-4550-8297-A12D21391E04}"/>
              </a:ext>
            </a:extLst>
          </p:cNvPr>
          <p:cNvSpPr/>
          <p:nvPr/>
        </p:nvSpPr>
        <p:spPr>
          <a:xfrm>
            <a:off x="4580877" y="2610021"/>
            <a:ext cx="1233997" cy="23969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35EE36D4-23DB-48AD-8942-871C6617F31F}"/>
              </a:ext>
            </a:extLst>
          </p:cNvPr>
          <p:cNvCxnSpPr>
            <a:cxnSpLocks/>
          </p:cNvCxnSpPr>
          <p:nvPr/>
        </p:nvCxnSpPr>
        <p:spPr>
          <a:xfrm>
            <a:off x="4580878" y="2849718"/>
            <a:ext cx="1233997" cy="29917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711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6" y="452761"/>
            <a:ext cx="11114841" cy="5965793"/>
          </a:xfrm>
          <a:solidFill>
            <a:srgbClr val="5CF68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Tipi di voto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Possiamo definire tre tipi di voto: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Voto di opinione 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Voto di appartenenza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Voto di scambio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I partiti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partiti compaiono nella prima metà dell’800 in Inghilterra.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Prende forma e si estende a tutta l’Europa il </a:t>
            </a:r>
            <a:r>
              <a:rPr lang="it-IT" b="1" dirty="0">
                <a:solidFill>
                  <a:srgbClr val="FF0000"/>
                </a:solidFill>
              </a:rPr>
              <a:t>partito dei notabili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In seguito, a cavallo del secolo e sotto la spinta del movimento operaio, compare il </a:t>
            </a:r>
            <a:r>
              <a:rPr lang="it-IT" b="1" dirty="0">
                <a:solidFill>
                  <a:srgbClr val="FF0000"/>
                </a:solidFill>
              </a:rPr>
              <a:t>partito di massa</a:t>
            </a:r>
            <a:r>
              <a:rPr lang="it-IT" dirty="0">
                <a:solidFill>
                  <a:schemeClr val="bg1"/>
                </a:solidFill>
              </a:rPr>
              <a:t>: le prime organizzazioni di questo tipo sono i partiti socialisti.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Il partito di massa è legato alla possibilità di mobilitare la popolazione su interessi che toccano grandi masse, caratterizzate da forte identità.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Per agire con continuità il partito costruisce un vasto apparato burocratico.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Un tipo di partito emergente è il </a:t>
            </a:r>
            <a:r>
              <a:rPr lang="it-IT" b="1" dirty="0">
                <a:solidFill>
                  <a:srgbClr val="FF0000"/>
                </a:solidFill>
              </a:rPr>
              <a:t>partito elettorale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037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rgbClr val="FB5B66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800" b="1" u="sng" dirty="0">
                <a:solidFill>
                  <a:srgbClr val="FFFF00"/>
                </a:solidFill>
              </a:rPr>
              <a:t>Le politiche sociali e i sistemi di Welfare State</a:t>
            </a:r>
          </a:p>
          <a:p>
            <a:pPr marL="0" indent="0" algn="just">
              <a:buNone/>
            </a:pPr>
            <a:endParaRPr lang="it-IT" sz="2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FF00"/>
                </a:solidFill>
              </a:rPr>
              <a:t>Politica pubblica</a:t>
            </a:r>
            <a:r>
              <a:rPr lang="it-IT" sz="2400" dirty="0">
                <a:solidFill>
                  <a:schemeClr val="bg1"/>
                </a:solidFill>
              </a:rPr>
              <a:t>			programma d’azione attuato da un’autorità 									pubblica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Possiamo distinguere: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Politiche istituzionali				politica estera, della giustizia, militare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Politiche economiche				politica fiscale, monetaria, industriale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Politiche territoriali					politica ambientale, territoriale</a:t>
            </a:r>
          </a:p>
          <a:p>
            <a:pPr algn="just"/>
            <a:r>
              <a:rPr lang="it-IT" sz="2400" dirty="0">
                <a:solidFill>
                  <a:schemeClr val="bg1"/>
                </a:solidFill>
              </a:rPr>
              <a:t>Politiche sociali						politica previdenziale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											politica sanitaria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											politica assistenziale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92C94CCF-107D-4377-A9BE-BE194E402C81}"/>
              </a:ext>
            </a:extLst>
          </p:cNvPr>
          <p:cNvSpPr/>
          <p:nvPr/>
        </p:nvSpPr>
        <p:spPr>
          <a:xfrm>
            <a:off x="3444535" y="1828800"/>
            <a:ext cx="887767" cy="319596"/>
          </a:xfrm>
          <a:prstGeom prst="rightArrow">
            <a:avLst/>
          </a:prstGeom>
          <a:solidFill>
            <a:srgbClr val="ABF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BFC4697-0544-4183-9978-5E367D1BC2A2}"/>
              </a:ext>
            </a:extLst>
          </p:cNvPr>
          <p:cNvCxnSpPr/>
          <p:nvPr/>
        </p:nvCxnSpPr>
        <p:spPr>
          <a:xfrm>
            <a:off x="3613212" y="4962617"/>
            <a:ext cx="1980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A4E0A572-F854-418D-A128-0197C04B911F}"/>
              </a:ext>
            </a:extLst>
          </p:cNvPr>
          <p:cNvCxnSpPr/>
          <p:nvPr/>
        </p:nvCxnSpPr>
        <p:spPr>
          <a:xfrm>
            <a:off x="3622089" y="5007006"/>
            <a:ext cx="2032987" cy="4172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30D8CF2E-95C9-4F7A-815D-936D747E7F38}"/>
              </a:ext>
            </a:extLst>
          </p:cNvPr>
          <p:cNvCxnSpPr/>
          <p:nvPr/>
        </p:nvCxnSpPr>
        <p:spPr>
          <a:xfrm>
            <a:off x="3613212" y="5051394"/>
            <a:ext cx="2059619" cy="878889"/>
          </a:xfrm>
          <a:prstGeom prst="straightConnector1">
            <a:avLst/>
          </a:prstGeom>
          <a:ln w="57150">
            <a:solidFill>
              <a:srgbClr val="F5F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6DA1910C-F468-42B7-BBA5-E06D7B19A730}"/>
              </a:ext>
            </a:extLst>
          </p:cNvPr>
          <p:cNvSpPr/>
          <p:nvPr/>
        </p:nvSpPr>
        <p:spPr>
          <a:xfrm>
            <a:off x="4083728" y="3506681"/>
            <a:ext cx="1571348" cy="133164"/>
          </a:xfrm>
          <a:prstGeom prst="rightArrow">
            <a:avLst/>
          </a:prstGeom>
          <a:solidFill>
            <a:srgbClr val="5CF6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9739C195-091B-401E-A101-B186DA13CC5B}"/>
              </a:ext>
            </a:extLst>
          </p:cNvPr>
          <p:cNvSpPr/>
          <p:nvPr/>
        </p:nvSpPr>
        <p:spPr>
          <a:xfrm>
            <a:off x="4483223" y="3990513"/>
            <a:ext cx="1189608" cy="17621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22018C6B-8B55-4EAA-B587-464E919584C3}"/>
              </a:ext>
            </a:extLst>
          </p:cNvPr>
          <p:cNvSpPr/>
          <p:nvPr/>
        </p:nvSpPr>
        <p:spPr>
          <a:xfrm>
            <a:off x="3888418" y="4386901"/>
            <a:ext cx="1784413" cy="176215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09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399495"/>
            <a:ext cx="10877105" cy="6019059"/>
          </a:xfrm>
          <a:solidFill>
            <a:srgbClr val="A5FBFB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Previdenza sociale				disposizioni protettive verso vecchiaia, invalidità, 											disoccupazione, malattia, infortuni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Le pensioni </a:t>
            </a:r>
            <a:r>
              <a:rPr lang="it-IT" dirty="0">
                <a:solidFill>
                  <a:schemeClr val="bg1"/>
                </a:solidFill>
              </a:rPr>
              <a:t>si distinguono in: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Pensioni di invalidità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Pensioni di vecchiaia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Pensioni di anzianità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sz="2100" b="1" dirty="0">
                <a:solidFill>
                  <a:srgbClr val="FF0000"/>
                </a:solidFill>
              </a:rPr>
              <a:t>Il finanziamento delle pensioni ha due possibilità</a:t>
            </a:r>
            <a:r>
              <a:rPr lang="it-IT" dirty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A ripartizione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A capitalizzazione</a:t>
            </a:r>
          </a:p>
          <a:p>
            <a:pPr marL="0" indent="0" algn="just">
              <a:buNone/>
            </a:pPr>
            <a:r>
              <a:rPr lang="it-IT" sz="2100" b="1" dirty="0">
                <a:solidFill>
                  <a:srgbClr val="FF0000"/>
                </a:solidFill>
              </a:rPr>
              <a:t>Le politiche sanitarie seguono tre modelli</a:t>
            </a:r>
            <a:r>
              <a:rPr lang="it-IT" dirty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Sistema sanitario nazionale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Sistema di assicurazione sociale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Sistema sanitario privatistico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Le </a:t>
            </a:r>
            <a:r>
              <a:rPr lang="it-IT" sz="2100" b="1" dirty="0">
                <a:solidFill>
                  <a:srgbClr val="FF0000"/>
                </a:solidFill>
              </a:rPr>
              <a:t>politiche assistenziali </a:t>
            </a:r>
            <a:r>
              <a:rPr lang="it-IT" dirty="0">
                <a:solidFill>
                  <a:schemeClr val="bg1"/>
                </a:solidFill>
              </a:rPr>
              <a:t>sono le più antiche politiche sociali.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4BB984E7-15F6-4BF8-A223-8721A706259E}"/>
              </a:ext>
            </a:extLst>
          </p:cNvPr>
          <p:cNvSpPr/>
          <p:nvPr/>
        </p:nvSpPr>
        <p:spPr>
          <a:xfrm>
            <a:off x="3018408" y="514905"/>
            <a:ext cx="1269507" cy="20418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7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PROCESSO DI ROUTINIZZAZIONE DEL CARISMA </a:t>
            </a:r>
            <a:r>
              <a:rPr lang="it-IT" dirty="0">
                <a:solidFill>
                  <a:schemeClr val="bg1"/>
                </a:solidFill>
              </a:rPr>
              <a:t>(</a:t>
            </a:r>
            <a:r>
              <a:rPr lang="it-IT" b="1" dirty="0">
                <a:solidFill>
                  <a:srgbClr val="00B0F0"/>
                </a:solidFill>
              </a:rPr>
              <a:t>Weber</a:t>
            </a:r>
            <a:r>
              <a:rPr lang="it-IT" dirty="0">
                <a:solidFill>
                  <a:schemeClr val="bg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capi dei movimenti politici di successo, proprio a causa di questo successo, debbono affrontare le pratiche giornaliere del governo e dell’amministrazione (il carisma originario tende a perdere vigore con il tempo).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LO STATO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E’ un’istituzione politica che monopolizza la sovranità su di un territorio, come pure il legittimo uso della forza entro i suoi confini mentre afferma la propria autorità su tutta la popolazione che vi abita.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Ogni stato possiede una rappresentanza centrale chiamata </a:t>
            </a:r>
            <a:r>
              <a:rPr lang="it-IT" b="1" dirty="0">
                <a:solidFill>
                  <a:srgbClr val="FF0000"/>
                </a:solidFill>
              </a:rPr>
              <a:t>governo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Il governo </a:t>
            </a:r>
            <a:r>
              <a:rPr lang="it-IT" dirty="0">
                <a:solidFill>
                  <a:schemeClr val="bg1"/>
                </a:solidFill>
              </a:rPr>
              <a:t>è il </a:t>
            </a:r>
            <a:r>
              <a:rPr lang="it-IT" b="1" dirty="0">
                <a:solidFill>
                  <a:srgbClr val="FF0000"/>
                </a:solidFill>
              </a:rPr>
              <a:t>nucleo esecutivo dello stato</a:t>
            </a:r>
            <a:r>
              <a:rPr lang="it-IT" dirty="0">
                <a:solidFill>
                  <a:schemeClr val="bg1"/>
                </a:solidFill>
              </a:rPr>
              <a:t>. Esso: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1) Coordina il complesso politico e amministrativo dello stato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2) Stabilisce la linea politica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3) Da ordini e impone tasse alla popolazione sotto il suo controllo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1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rgbClr val="ABF5D4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3500" b="1" u="sng" dirty="0">
                <a:solidFill>
                  <a:srgbClr val="FF0000"/>
                </a:solidFill>
              </a:rPr>
              <a:t>I caratteri dello stato moderno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Con il termine </a:t>
            </a:r>
            <a:r>
              <a:rPr lang="it-IT" b="1" dirty="0">
                <a:solidFill>
                  <a:srgbClr val="FF0000"/>
                </a:solidFill>
              </a:rPr>
              <a:t>stato moderno </a:t>
            </a:r>
            <a:r>
              <a:rPr lang="it-IT" dirty="0">
                <a:solidFill>
                  <a:schemeClr val="bg1"/>
                </a:solidFill>
              </a:rPr>
              <a:t>o </a:t>
            </a:r>
            <a:r>
              <a:rPr lang="it-IT" b="1" dirty="0">
                <a:solidFill>
                  <a:srgbClr val="FF0000"/>
                </a:solidFill>
              </a:rPr>
              <a:t>stato nazione </a:t>
            </a:r>
            <a:r>
              <a:rPr lang="it-IT" dirty="0">
                <a:solidFill>
                  <a:schemeClr val="bg1"/>
                </a:solidFill>
              </a:rPr>
              <a:t>viene indicato il tipo di stato che ha preso forma in Europa in un lungo arco di tempo e si è diffuso altrove.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suoi caratteri sono emersi nel tempo.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1) </a:t>
            </a:r>
            <a:r>
              <a:rPr lang="it-IT" b="1" dirty="0">
                <a:solidFill>
                  <a:srgbClr val="FF0000"/>
                </a:solidFill>
              </a:rPr>
              <a:t>DIFFERENZIAZIONE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Lo stato differisce dalla società. Lo stato regola in generale e in astratto i comportamenti dei cittadini, ma riconosce e tutela il loro diritto a perseguire fini privati e di interesse generale, associandosi liberamente.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2) </a:t>
            </a:r>
            <a:r>
              <a:rPr lang="it-IT" sz="2100" b="1" dirty="0">
                <a:solidFill>
                  <a:srgbClr val="FF0000"/>
                </a:solidFill>
              </a:rPr>
              <a:t>SOVRANITA’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Uno stato che ha il controllo politico di una società, cioè la capacità di organizzarla e governarla con il monopolio della coercizione legittima, è uno stato sovrano.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3) </a:t>
            </a:r>
            <a:r>
              <a:rPr lang="it-IT" sz="2100" b="1" dirty="0">
                <a:solidFill>
                  <a:srgbClr val="FF0000"/>
                </a:solidFill>
              </a:rPr>
              <a:t>CENTRALIZZAZIONE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Il consolidamento dello stato comportò ovunque una progressiva omogeneizzazione di regole e una forte centralizzazione del potere politico.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Lo stato è diventato un’organizzazione unitaria, con un governo «centrale» e organismi periferici.</a:t>
            </a:r>
          </a:p>
        </p:txBody>
      </p:sp>
    </p:spTree>
    <p:extLst>
      <p:ext uri="{BB962C8B-B14F-4D97-AF65-F5344CB8AC3E}">
        <p14:creationId xmlns:p14="http://schemas.microsoft.com/office/powerpoint/2010/main" val="327354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rgbClr val="F5FBA5"/>
          </a:solidFill>
        </p:spPr>
        <p:txBody>
          <a:bodyPr/>
          <a:lstStyle/>
          <a:p>
            <a:pPr marL="0" indent="0" algn="just">
              <a:buNone/>
            </a:pPr>
            <a:r>
              <a:rPr lang="it-IT" sz="2800" dirty="0">
                <a:solidFill>
                  <a:schemeClr val="bg1"/>
                </a:solidFill>
              </a:rPr>
              <a:t>4) </a:t>
            </a:r>
            <a:r>
              <a:rPr lang="it-IT" sz="2800" b="1" dirty="0">
                <a:solidFill>
                  <a:srgbClr val="FF0000"/>
                </a:solidFill>
              </a:rPr>
              <a:t>NAZIONALITA’ E CITTADINANZA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Il concetto di popolo ha in sé una </a:t>
            </a:r>
            <a:r>
              <a:rPr lang="it-IT" sz="1900" b="1" dirty="0">
                <a:solidFill>
                  <a:srgbClr val="FF0000"/>
                </a:solidFill>
              </a:rPr>
              <a:t>dimensione politica e una culturale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La </a:t>
            </a:r>
            <a:r>
              <a:rPr lang="it-IT" sz="1900" b="1" dirty="0">
                <a:solidFill>
                  <a:srgbClr val="FF0000"/>
                </a:solidFill>
              </a:rPr>
              <a:t>prima</a:t>
            </a:r>
            <a:r>
              <a:rPr lang="it-IT" sz="1900" dirty="0">
                <a:solidFill>
                  <a:schemeClr val="bg1"/>
                </a:solidFill>
              </a:rPr>
              <a:t> riguarda il fatto che le persone sono cittadini di uno stesso stato, sono cioè sottomessi al suo potere regolativo, come titolari di diritti e di doveri.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La </a:t>
            </a:r>
            <a:r>
              <a:rPr lang="it-IT" sz="1900" b="1" dirty="0">
                <a:solidFill>
                  <a:srgbClr val="FF0000"/>
                </a:solidFill>
              </a:rPr>
              <a:t>CITTADINANZA</a:t>
            </a:r>
            <a:r>
              <a:rPr lang="it-IT" sz="1900" dirty="0">
                <a:solidFill>
                  <a:schemeClr val="bg1"/>
                </a:solidFill>
              </a:rPr>
              <a:t>  è un insieme di diritti e di doveri che definiscono la condizione di appartenenza a uno stato.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Ci sono state </a:t>
            </a:r>
            <a:r>
              <a:rPr lang="it-IT" sz="1900" b="1" dirty="0">
                <a:solidFill>
                  <a:srgbClr val="FF0000"/>
                </a:solidFill>
              </a:rPr>
              <a:t>tre fasi di sviluppo della cittadinanza</a:t>
            </a:r>
            <a:r>
              <a:rPr lang="it-IT" sz="19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a) Prima si è affermata la </a:t>
            </a:r>
            <a:r>
              <a:rPr lang="it-IT" sz="1900" b="1" dirty="0">
                <a:solidFill>
                  <a:srgbClr val="FF0000"/>
                </a:solidFill>
              </a:rPr>
              <a:t>cittadinanza civile</a:t>
            </a:r>
            <a:r>
              <a:rPr lang="it-IT" sz="1900" dirty="0">
                <a:solidFill>
                  <a:schemeClr val="bg1"/>
                </a:solidFill>
              </a:rPr>
              <a:t>, che riguarda i diritti necessari alla libertà individuale (libertà di parola, di fede, di pensiero 		XVIII secolo in Inghilterra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b) Nel secolo successivo si è affermata la </a:t>
            </a:r>
            <a:r>
              <a:rPr lang="it-IT" sz="1900" b="1" dirty="0">
                <a:solidFill>
                  <a:srgbClr val="FF0000"/>
                </a:solidFill>
              </a:rPr>
              <a:t>cittadinanza politica</a:t>
            </a:r>
          </a:p>
          <a:p>
            <a:pPr marL="0" indent="0" algn="just">
              <a:buNone/>
            </a:pPr>
            <a:r>
              <a:rPr lang="it-IT" sz="1900" dirty="0">
                <a:solidFill>
                  <a:schemeClr val="bg1"/>
                </a:solidFill>
              </a:rPr>
              <a:t>c) In seguito compare la </a:t>
            </a:r>
            <a:r>
              <a:rPr lang="it-IT" sz="1900" b="1" dirty="0">
                <a:solidFill>
                  <a:srgbClr val="FF0000"/>
                </a:solidFill>
              </a:rPr>
              <a:t>cittadinanza sociale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La seconda, cioè la dimensione culturale di un popolo riguarda radici storiche, religiose, di costume, di lingua. Si tratta di radici etniche.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5988C3F9-D75C-474A-BA05-FD9D03814A30}"/>
              </a:ext>
            </a:extLst>
          </p:cNvPr>
          <p:cNvSpPr/>
          <p:nvPr/>
        </p:nvSpPr>
        <p:spPr>
          <a:xfrm>
            <a:off x="6507332" y="3923930"/>
            <a:ext cx="568171" cy="142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40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C94589-377B-4897-ABCE-F17174A1C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0" y="763480"/>
            <a:ext cx="10324731" cy="5484919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5) </a:t>
            </a:r>
            <a:r>
              <a:rPr lang="it-IT" sz="2800" b="1" dirty="0">
                <a:solidFill>
                  <a:srgbClr val="FF0000"/>
                </a:solidFill>
              </a:rPr>
              <a:t>LEGITTIMAZIONE DEMOCRATICA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Non esiste stato moderno che non affermi di essere </a:t>
            </a:r>
            <a:r>
              <a:rPr lang="it-IT" sz="2800" b="1" dirty="0">
                <a:solidFill>
                  <a:srgbClr val="FF0000"/>
                </a:solidFill>
              </a:rPr>
              <a:t>democratico</a:t>
            </a:r>
            <a:r>
              <a:rPr lang="it-IT" sz="28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Democrazia</a:t>
            </a:r>
            <a:r>
              <a:rPr lang="it-IT" sz="2800" dirty="0">
                <a:solidFill>
                  <a:schemeClr val="bg1"/>
                </a:solidFill>
              </a:rPr>
              <a:t> è un regime politico basato sul consenso popolare e sul controllo dei governanti da parte dei governati.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L’opposto della democrazia è il </a:t>
            </a:r>
            <a:r>
              <a:rPr lang="it-IT" sz="2800" b="1" dirty="0">
                <a:solidFill>
                  <a:srgbClr val="FF0000"/>
                </a:solidFill>
              </a:rPr>
              <a:t>totalitarismo</a:t>
            </a:r>
            <a:r>
              <a:rPr lang="it-IT" sz="28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bg1"/>
                </a:solidFill>
              </a:rPr>
              <a:t>I regimi totalitari, anche quando sembrano introdurre elementi tipici della democrazia, lo fanno in forme che ne negano la sostanza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70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800" b="1" u="sng" dirty="0">
                <a:solidFill>
                  <a:srgbClr val="FF0000"/>
                </a:solidFill>
              </a:rPr>
              <a:t>La prospettiva funzionalista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Le funzioni principali dello stato sono </a:t>
            </a:r>
            <a:r>
              <a:rPr lang="it-IT" sz="2400" b="1" dirty="0">
                <a:solidFill>
                  <a:srgbClr val="FF0000"/>
                </a:solidFill>
              </a:rPr>
              <a:t>quattro</a:t>
            </a:r>
            <a:r>
              <a:rPr lang="it-IT" sz="24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1) Imposizione delle norme (		leggi)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2) Arbitrato nei conflitti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3)Programmazione e direzione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4) Rapporti con altri paesi</a:t>
            </a:r>
          </a:p>
          <a:p>
            <a:pPr marL="0" indent="0" algn="ctr">
              <a:buNone/>
            </a:pPr>
            <a:r>
              <a:rPr lang="it-IT" sz="2800" b="1" u="sng" dirty="0">
                <a:solidFill>
                  <a:srgbClr val="FF0000"/>
                </a:solidFill>
              </a:rPr>
              <a:t>La prospettiva del conflitto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Lo stato è uno strumento diretto a salvaguardare gli interessi dei privilegiati</a:t>
            </a:r>
          </a:p>
          <a:p>
            <a:pPr marL="0" indent="0" algn="ctr">
              <a:buNone/>
            </a:pPr>
            <a:endParaRPr lang="it-IT" b="1" u="sng" dirty="0">
              <a:solidFill>
                <a:srgbClr val="FF0000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170C902E-7BAE-4F09-8061-1543DFFF0B6E}"/>
              </a:ext>
            </a:extLst>
          </p:cNvPr>
          <p:cNvSpPr/>
          <p:nvPr/>
        </p:nvSpPr>
        <p:spPr>
          <a:xfrm>
            <a:off x="4989251" y="2299317"/>
            <a:ext cx="577048" cy="239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84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47" y="719090"/>
            <a:ext cx="10877105" cy="5717219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800" b="1" u="sng" dirty="0">
                <a:solidFill>
                  <a:srgbClr val="FF0000"/>
                </a:solidFill>
              </a:rPr>
              <a:t>Le varietà di oppressione politica</a:t>
            </a:r>
          </a:p>
          <a:p>
            <a:pPr marL="0" indent="0" algn="just">
              <a:buNone/>
            </a:pPr>
            <a:endParaRPr lang="it-IT" sz="28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Nei sistemi coercitivi l’aperta oppressione è </a:t>
            </a:r>
            <a:r>
              <a:rPr lang="it-IT" sz="2400" b="1" dirty="0">
                <a:solidFill>
                  <a:srgbClr val="FF0000"/>
                </a:solidFill>
              </a:rPr>
              <a:t>istituzionalizzata</a:t>
            </a:r>
            <a:r>
              <a:rPr lang="it-IT" sz="2400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Essi possono essere chiamati </a:t>
            </a:r>
            <a:r>
              <a:rPr lang="it-IT" sz="2400" b="1" dirty="0">
                <a:solidFill>
                  <a:srgbClr val="FF0000"/>
                </a:solidFill>
              </a:rPr>
              <a:t>assolutistici</a:t>
            </a:r>
            <a:r>
              <a:rPr lang="it-IT" sz="2400" dirty="0">
                <a:solidFill>
                  <a:schemeClr val="bg1"/>
                </a:solidFill>
              </a:rPr>
              <a:t>, cioè il potere è concentrato nelle mani di una classe dirigente, un’</a:t>
            </a:r>
            <a:r>
              <a:rPr lang="it-IT" sz="2400" dirty="0" err="1">
                <a:solidFill>
                  <a:schemeClr val="bg1"/>
                </a:solidFill>
              </a:rPr>
              <a:t>èlite</a:t>
            </a:r>
            <a:r>
              <a:rPr lang="it-IT" sz="2400" dirty="0">
                <a:solidFill>
                  <a:schemeClr val="bg1"/>
                </a:solidFill>
              </a:rPr>
              <a:t>, un monarca o un partito politico unico.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Tre tipi di sistemi basati sulla coercizione</a:t>
            </a:r>
            <a:r>
              <a:rPr lang="it-IT" sz="24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1) Le tirannie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2) Le dittature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3) Lo stato totalitario			un’ideologia ufficiale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									una linea di partito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290871F5-47F1-4021-9385-9E122A9EA725}"/>
              </a:ext>
            </a:extLst>
          </p:cNvPr>
          <p:cNvSpPr/>
          <p:nvPr/>
        </p:nvSpPr>
        <p:spPr>
          <a:xfrm>
            <a:off x="3941685" y="5175681"/>
            <a:ext cx="852257" cy="115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DAFDC080-B928-45FB-9AAE-4DA8CDDBFF9B}"/>
              </a:ext>
            </a:extLst>
          </p:cNvPr>
          <p:cNvCxnSpPr/>
          <p:nvPr/>
        </p:nvCxnSpPr>
        <p:spPr>
          <a:xfrm>
            <a:off x="3950563" y="5370990"/>
            <a:ext cx="878889" cy="3906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79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it-IT" sz="2800" b="1" u="sng" dirty="0">
                <a:solidFill>
                  <a:srgbClr val="FF0000"/>
                </a:solidFill>
              </a:rPr>
              <a:t>Il sistema democratico</a:t>
            </a:r>
          </a:p>
          <a:p>
            <a:pPr marL="0" indent="0" algn="just">
              <a:buNone/>
            </a:pPr>
            <a:endParaRPr lang="it-IT" sz="22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Democrazia</a:t>
            </a:r>
            <a:r>
              <a:rPr lang="it-IT" sz="2200" dirty="0">
                <a:solidFill>
                  <a:schemeClr val="bg1"/>
                </a:solidFill>
              </a:rPr>
              <a:t>: governo del popolo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bg1"/>
                </a:solidFill>
              </a:rPr>
              <a:t>Il governo è basato su vari gradi di partecipazione e controllo popolare</a:t>
            </a:r>
          </a:p>
          <a:p>
            <a:pPr marL="0" indent="0" algn="just">
              <a:buNone/>
            </a:pPr>
            <a:r>
              <a:rPr lang="it-IT" sz="2200" b="1" u="sng" dirty="0">
                <a:solidFill>
                  <a:schemeClr val="bg1"/>
                </a:solidFill>
              </a:rPr>
              <a:t>In senso sociologico</a:t>
            </a:r>
            <a:r>
              <a:rPr lang="it-IT" sz="2200" dirty="0">
                <a:solidFill>
                  <a:schemeClr val="bg1"/>
                </a:solidFill>
              </a:rPr>
              <a:t>, la </a:t>
            </a:r>
            <a:r>
              <a:rPr lang="it-IT" sz="2200" b="1" dirty="0">
                <a:solidFill>
                  <a:srgbClr val="FF0000"/>
                </a:solidFill>
              </a:rPr>
              <a:t>democrazia</a:t>
            </a:r>
            <a:r>
              <a:rPr lang="it-IT" sz="2200" dirty="0">
                <a:solidFill>
                  <a:schemeClr val="bg1"/>
                </a:solidFill>
              </a:rPr>
              <a:t> non è solo un tipo di stato, ma anche un modo particolare di organizzare la vita sociale a tutti i livelli sociali.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bg1"/>
                </a:solidFill>
              </a:rPr>
              <a:t>L’elenco dei diritti e dei doveri sotteso alla democrazia ha lo scopo di garantire la libertà ed evitare la tirannia.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Alcuni elementi fondamentali</a:t>
            </a:r>
            <a:r>
              <a:rPr lang="it-IT" sz="22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bg1"/>
                </a:solidFill>
              </a:rPr>
              <a:t>1) l’accettazione dell’esistenza di opinioni divergenti e del riconoscimento dei diritti degli altri a esistere e a organizzarsi politicamente nell’ambito dello stesso sistema comune.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bg1"/>
                </a:solidFill>
              </a:rPr>
              <a:t>2) La democrazie è il sistema politico della </a:t>
            </a:r>
            <a:r>
              <a:rPr lang="it-IT" sz="2200" b="1" dirty="0">
                <a:solidFill>
                  <a:srgbClr val="FF0000"/>
                </a:solidFill>
              </a:rPr>
              <a:t>comunicazione pubblica</a:t>
            </a:r>
            <a:r>
              <a:rPr lang="it-IT" sz="2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253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E00FA1-1FB9-4A35-A52F-0D9DDA29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701335"/>
            <a:ext cx="10877105" cy="5717219"/>
          </a:xfrm>
          <a:solidFill>
            <a:srgbClr val="FAD0A6"/>
          </a:solidFill>
        </p:spPr>
        <p:txBody>
          <a:bodyPr/>
          <a:lstStyle/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La partecipazione politica</a:t>
            </a:r>
          </a:p>
          <a:p>
            <a:pPr marL="0" indent="0" algn="just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Nei sistemi democratici la partecipazione politica è il coinvolgimento dell’individuo nel sistema politico a vari livelli di attività.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Votare</a:t>
            </a:r>
            <a:r>
              <a:rPr lang="it-IT" dirty="0">
                <a:solidFill>
                  <a:schemeClr val="bg1"/>
                </a:solidFill>
              </a:rPr>
              <a:t> è la forma di partecipazione politica più diffusa.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Forme associative e organizzazioni politiche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partiti politici sono associazioni di cittadini, dotate di organizzazioni con funzionari stipendiati.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I partiti sono in competizione per sostenere  candidati alle cariche pubbliche e per promuovere idee e interessi nell’esercizio del potere politico, su una vasta gamma di temi e di attività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Carica politica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bg1"/>
                </a:solidFill>
              </a:rPr>
              <a:t>Oggi le cariche politiche si raggiungono attraverso elezioni, ma ci sono casi limitati per cui si raggiungono per altra via: i senatori a vita in Italia sono nominati dal Presidente della Repubblica .</a:t>
            </a:r>
          </a:p>
        </p:txBody>
      </p:sp>
    </p:spTree>
    <p:extLst>
      <p:ext uri="{BB962C8B-B14F-4D97-AF65-F5344CB8AC3E}">
        <p14:creationId xmlns:p14="http://schemas.microsoft.com/office/powerpoint/2010/main" val="1423668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Rosso viol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137</TotalTime>
  <Words>1304</Words>
  <Application>Microsoft Office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Ione</vt:lpstr>
      <vt:lpstr>L’Ordinamento Politico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SERRA ROSEMARY</dc:creator>
  <cp:lastModifiedBy>SERRA ROSEMARY</cp:lastModifiedBy>
  <cp:revision>16</cp:revision>
  <dcterms:created xsi:type="dcterms:W3CDTF">2020-12-05T15:44:24Z</dcterms:created>
  <dcterms:modified xsi:type="dcterms:W3CDTF">2020-12-11T15:38:49Z</dcterms:modified>
</cp:coreProperties>
</file>