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22" r:id="rId3"/>
    <p:sldMasterId id="2147483727" r:id="rId4"/>
  </p:sldMasterIdLst>
  <p:notesMasterIdLst>
    <p:notesMasterId r:id="rId40"/>
  </p:notesMasterIdLst>
  <p:sldIdLst>
    <p:sldId id="256" r:id="rId5"/>
    <p:sldId id="257" r:id="rId6"/>
    <p:sldId id="259" r:id="rId7"/>
    <p:sldId id="264" r:id="rId8"/>
    <p:sldId id="265" r:id="rId9"/>
    <p:sldId id="349" r:id="rId10"/>
    <p:sldId id="346" r:id="rId11"/>
    <p:sldId id="348" r:id="rId12"/>
    <p:sldId id="347" r:id="rId13"/>
    <p:sldId id="353" r:id="rId14"/>
    <p:sldId id="352" r:id="rId15"/>
    <p:sldId id="350" r:id="rId16"/>
    <p:sldId id="351" r:id="rId17"/>
    <p:sldId id="354" r:id="rId18"/>
    <p:sldId id="260" r:id="rId19"/>
    <p:sldId id="262" r:id="rId20"/>
    <p:sldId id="261" r:id="rId21"/>
    <p:sldId id="263" r:id="rId22"/>
    <p:sldId id="266" r:id="rId23"/>
    <p:sldId id="267" r:id="rId24"/>
    <p:sldId id="268" r:id="rId25"/>
    <p:sldId id="355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6" autoAdjust="0"/>
    <p:restoredTop sz="94565"/>
  </p:normalViewPr>
  <p:slideViewPr>
    <p:cSldViewPr>
      <p:cViewPr varScale="1">
        <p:scale>
          <a:sx n="105" d="100"/>
          <a:sy n="105" d="100"/>
        </p:scale>
        <p:origin x="137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0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>
            <a:extLst>
              <a:ext uri="{FF2B5EF4-FFF2-40B4-BE49-F238E27FC236}">
                <a16:creationId xmlns:a16="http://schemas.microsoft.com/office/drawing/2014/main" id="{D8FE802F-59EF-4978-AE55-C470D1BAE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1" name="AutoShape 2">
            <a:extLst>
              <a:ext uri="{FF2B5EF4-FFF2-40B4-BE49-F238E27FC236}">
                <a16:creationId xmlns:a16="http://schemas.microsoft.com/office/drawing/2014/main" id="{42BA8681-6AFE-4EF3-A5E0-E2350BA2D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2" name="AutoShape 3">
            <a:extLst>
              <a:ext uri="{FF2B5EF4-FFF2-40B4-BE49-F238E27FC236}">
                <a16:creationId xmlns:a16="http://schemas.microsoft.com/office/drawing/2014/main" id="{1F8F1111-0F19-4DA6-969E-5ED3B5D41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3" name="AutoShape 4">
            <a:extLst>
              <a:ext uri="{FF2B5EF4-FFF2-40B4-BE49-F238E27FC236}">
                <a16:creationId xmlns:a16="http://schemas.microsoft.com/office/drawing/2014/main" id="{425B7DFA-0BD2-4EB1-A369-7523E5DB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3BD52BF-84F0-4363-9136-045B2C91C10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2FFF82F-DF5B-4872-A6E6-7246636540A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7656" name="Rectangle 7">
            <a:extLst>
              <a:ext uri="{FF2B5EF4-FFF2-40B4-BE49-F238E27FC236}">
                <a16:creationId xmlns:a16="http://schemas.microsoft.com/office/drawing/2014/main" id="{B16C4E76-8770-42CF-872A-F2DBA379422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05F3BC1B-E440-4952-B660-6CD038155B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902197DD-B11B-4744-809D-B53CC8122A0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7CA7D4FF-8B59-48CC-BDA0-37C76F84FE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5189E7BC-F86E-46D4-8E60-F4F129CA11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>
            <a:extLst>
              <a:ext uri="{FF2B5EF4-FFF2-40B4-BE49-F238E27FC236}">
                <a16:creationId xmlns:a16="http://schemas.microsoft.com/office/drawing/2014/main" id="{B129C39F-1767-4C6C-B1C7-EE902BF7C1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6D169C8-A93C-4418-8407-3130E39059D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F0382AE4-58A2-4EEA-9C4F-F4FEF08C7F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1A1BD696-B6FC-475E-B172-1EC80804B4B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>
            <a:extLst>
              <a:ext uri="{FF2B5EF4-FFF2-40B4-BE49-F238E27FC236}">
                <a16:creationId xmlns:a16="http://schemas.microsoft.com/office/drawing/2014/main" id="{71182BC0-8198-4999-AF81-567DEFE929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A086195-F9B0-46AB-94DA-76E95A99BC6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F10A68FC-AE68-4A01-AE0A-8D4F17831B0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32715376-BC1D-4538-A236-FA4984C4C9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>
            <a:extLst>
              <a:ext uri="{FF2B5EF4-FFF2-40B4-BE49-F238E27FC236}">
                <a16:creationId xmlns:a16="http://schemas.microsoft.com/office/drawing/2014/main" id="{A341A4EC-3AB6-4B26-AB6A-1A5288C54F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7230424-9058-4E81-8750-28C6652AFC4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236745AE-3A42-45EB-89E9-004BC461B16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FB585BEB-2E77-4750-9C0D-56E043CD66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>
            <a:extLst>
              <a:ext uri="{FF2B5EF4-FFF2-40B4-BE49-F238E27FC236}">
                <a16:creationId xmlns:a16="http://schemas.microsoft.com/office/drawing/2014/main" id="{ED71D610-05B6-4EF2-BB50-701EF107638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44F327B-AA0C-436C-8A36-75EF8EA6885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6BFF911B-4107-44F9-9671-64DA4050BA0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4BF1DB15-D156-46F7-87EE-7B06859A3C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">
            <a:extLst>
              <a:ext uri="{FF2B5EF4-FFF2-40B4-BE49-F238E27FC236}">
                <a16:creationId xmlns:a16="http://schemas.microsoft.com/office/drawing/2014/main" id="{6595D310-13E8-4B4C-B144-0DE949A0130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BA08EBA-1816-4BE9-A2AF-C0C00927BBC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461ADCEE-5CEB-4590-932F-19924969084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18C57CAC-CE67-4108-82A4-AA7CD6F729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">
            <a:extLst>
              <a:ext uri="{FF2B5EF4-FFF2-40B4-BE49-F238E27FC236}">
                <a16:creationId xmlns:a16="http://schemas.microsoft.com/office/drawing/2014/main" id="{91383EF2-B0B0-4D71-AA21-100884A429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C2A5484-2930-4D10-9C5D-AE217418255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FCE8BB5B-C75F-4986-8B3C-871E238F9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11BB9687-81D1-46AA-A8A1-669CAF231DCE}" type="slidenum">
              <a:rPr lang="it-IT" altLang="it-IT" sz="1200">
                <a:solidFill>
                  <a:srgbClr val="000000"/>
                </a:solidFill>
                <a:cs typeface="Lucida Sans Unicode" panose="020B0602030504020204" pitchFamily="34" charset="0"/>
              </a:rPr>
              <a:pPr algn="r" eaLnBrk="1" hangingPunct="1">
                <a:buClrTx/>
                <a:buSzPct val="45000"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8D14CF4F-1991-4FBF-9C48-AC5993AC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4DEB8681-E261-4679-9278-F3B15E012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60422" name="Text Box 4">
            <a:extLst>
              <a:ext uri="{FF2B5EF4-FFF2-40B4-BE49-F238E27FC236}">
                <a16:creationId xmlns:a16="http://schemas.microsoft.com/office/drawing/2014/main" id="{67715F84-445B-4067-BA45-53786B977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60423" name="Rectangle 5">
            <a:extLst>
              <a:ext uri="{FF2B5EF4-FFF2-40B4-BE49-F238E27FC236}">
                <a16:creationId xmlns:a16="http://schemas.microsoft.com/office/drawing/2014/main" id="{E7A9A89F-477B-47D4-97C9-DE993F3FD2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4" name="Rectangle 6">
            <a:extLst>
              <a:ext uri="{FF2B5EF4-FFF2-40B4-BE49-F238E27FC236}">
                <a16:creationId xmlns:a16="http://schemas.microsoft.com/office/drawing/2014/main" id="{47DDAE62-93B6-42B5-B700-78F598A5F0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">
            <a:extLst>
              <a:ext uri="{FF2B5EF4-FFF2-40B4-BE49-F238E27FC236}">
                <a16:creationId xmlns:a16="http://schemas.microsoft.com/office/drawing/2014/main" id="{DB5A5AFF-881A-4B1F-B411-E5B7C5D4B0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60EC903A-DCCE-46CE-89B5-72A7ADA299D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497CA443-EAC5-4F8C-9DCA-1046C7E8314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91A4B588-0D20-4938-8569-FA54C84C602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">
            <a:extLst>
              <a:ext uri="{FF2B5EF4-FFF2-40B4-BE49-F238E27FC236}">
                <a16:creationId xmlns:a16="http://schemas.microsoft.com/office/drawing/2014/main" id="{D3DDF18F-9374-445A-9233-35ABCB2DFE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7EFE82F-0B19-4661-93E5-53C7975DAAC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8A9FEA05-B832-459E-8AAB-54E9D728957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B42AC5FB-3CB6-4259-B1E5-F14B887728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">
            <a:extLst>
              <a:ext uri="{FF2B5EF4-FFF2-40B4-BE49-F238E27FC236}">
                <a16:creationId xmlns:a16="http://schemas.microsoft.com/office/drawing/2014/main" id="{CE891E9F-4347-4784-8058-06E681588C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1CED95C-DD5E-4F81-8079-F9F312E75E2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D341CE7D-D563-4BAF-A73E-976E36EE733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1E0E2441-4023-4559-ABB6-78C9566BE13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">
            <a:extLst>
              <a:ext uri="{FF2B5EF4-FFF2-40B4-BE49-F238E27FC236}">
                <a16:creationId xmlns:a16="http://schemas.microsoft.com/office/drawing/2014/main" id="{38A1C61F-24BF-4152-A57F-2E68C1E150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1237D6E-2830-45A1-819D-1A252552D46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7B54F18B-3AA4-4D72-993F-71F8CA8809B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AFE0D379-7770-40D3-9181-65CCEB4932A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">
            <a:extLst>
              <a:ext uri="{FF2B5EF4-FFF2-40B4-BE49-F238E27FC236}">
                <a16:creationId xmlns:a16="http://schemas.microsoft.com/office/drawing/2014/main" id="{D4D44545-C6E3-4516-AB71-CC9884126A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789E63B-7D47-46F2-BEB8-6EB6B8E7BF4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38C54A6D-0C59-4CC1-9D40-7C61A0AEC1F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5E936F1A-3AD9-43F9-AEE5-AC374296A29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>
            <a:extLst>
              <a:ext uri="{FF2B5EF4-FFF2-40B4-BE49-F238E27FC236}">
                <a16:creationId xmlns:a16="http://schemas.microsoft.com/office/drawing/2014/main" id="{AC6567FB-F16B-4331-9B0E-2DABAC02A7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F22213DA-0AD3-49A7-83E0-0F7F9984EAA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E5B38C68-F7AF-40AF-9B54-A41A614286F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F13648BA-A503-4B81-A35C-B6F114D2EC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">
            <a:extLst>
              <a:ext uri="{FF2B5EF4-FFF2-40B4-BE49-F238E27FC236}">
                <a16:creationId xmlns:a16="http://schemas.microsoft.com/office/drawing/2014/main" id="{D56715FE-963E-4B91-948B-95FABE6BFE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5FB9865-6D61-4936-A0DD-DE23F2F4310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85DCA38B-B918-40D0-AB89-06016410910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F236B3F8-CBD7-4393-AADD-022D837108B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">
            <a:extLst>
              <a:ext uri="{FF2B5EF4-FFF2-40B4-BE49-F238E27FC236}">
                <a16:creationId xmlns:a16="http://schemas.microsoft.com/office/drawing/2014/main" id="{BA9E2617-7938-49AE-BD16-050F983F26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8D5C1130-21DA-4218-B368-7F8654B253B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C078B33E-3E8E-4013-81C5-1DA5FBD6C7B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743D44F4-3531-438A-930C-CC522E5CB2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">
            <a:extLst>
              <a:ext uri="{FF2B5EF4-FFF2-40B4-BE49-F238E27FC236}">
                <a16:creationId xmlns:a16="http://schemas.microsoft.com/office/drawing/2014/main" id="{FBCF35C2-69C2-41C8-8237-9E8815B210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2D4882C1-4649-4362-8549-437E30A8100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28FA62FB-8669-4415-8F0A-CF38CC11204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B7D25DA5-6982-4C36-884D-D7B8B8D496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">
            <a:extLst>
              <a:ext uri="{FF2B5EF4-FFF2-40B4-BE49-F238E27FC236}">
                <a16:creationId xmlns:a16="http://schemas.microsoft.com/office/drawing/2014/main" id="{C8D3F900-5641-4567-9917-E433471872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8367E8E-97DC-4F2F-A58A-5DCAA8AB1C5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id="{35CE9619-C1EF-4DD6-B052-C43A6206068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2E7C85D9-2AC2-46CB-80CC-5679C1280A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">
            <a:extLst>
              <a:ext uri="{FF2B5EF4-FFF2-40B4-BE49-F238E27FC236}">
                <a16:creationId xmlns:a16="http://schemas.microsoft.com/office/drawing/2014/main" id="{F49D3FC9-533F-4C65-857E-1772FD4C14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83943F00-7756-453A-A044-0D8A0EC1034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786C2BE2-8A58-4656-A1F8-6FC11233831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EBEFAE52-B00E-42E1-9EE3-6E149A38E2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>
            <a:extLst>
              <a:ext uri="{FF2B5EF4-FFF2-40B4-BE49-F238E27FC236}">
                <a16:creationId xmlns:a16="http://schemas.microsoft.com/office/drawing/2014/main" id="{5174456D-76E7-48FD-A13A-6775A7F704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EF7ABC82-1DB6-4CFB-9338-775A7F57B7C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D3585D30-D7FD-4885-B09E-AE427B9C6F8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01352204-C365-46FB-A9D8-97455E1C10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5168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">
            <a:extLst>
              <a:ext uri="{FF2B5EF4-FFF2-40B4-BE49-F238E27FC236}">
                <a16:creationId xmlns:a16="http://schemas.microsoft.com/office/drawing/2014/main" id="{016FF138-1FF6-451F-8082-6984FD775E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E186CA18-A4E1-42D6-8B02-0839E987BA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955E9863-19F8-4992-9276-D6C85285CA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9D254213-0CBE-4875-BDE1-3F01BB43E2D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6016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>
            <a:extLst>
              <a:ext uri="{FF2B5EF4-FFF2-40B4-BE49-F238E27FC236}">
                <a16:creationId xmlns:a16="http://schemas.microsoft.com/office/drawing/2014/main" id="{07E8CCB9-8F2D-4C05-BBE1-5F4FEFD6F5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251D632A-B110-4FB9-9DC2-77136B8758E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82A73F6B-9E55-470A-BD91-866E0774DDA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E5A72BB7-5A78-4352-B487-6CC2310E6C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cs typeface="Arial" panose="020B0604020202020204" pitchFamily="34" charset="0"/>
              </a:rPr>
              <a:t>LEGAMENTO SUPERIORE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cs typeface="Arial" panose="020B0604020202020204" pitchFamily="34" charset="0"/>
              </a:rPr>
              <a:t>LEGAMENTO INFERIORE o ARCUATO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>
            <a:extLst>
              <a:ext uri="{FF2B5EF4-FFF2-40B4-BE49-F238E27FC236}">
                <a16:creationId xmlns:a16="http://schemas.microsoft.com/office/drawing/2014/main" id="{CF165935-27ED-4EEF-A04B-5C779BA44C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96E8F7D-7724-41AF-93FD-14E61EE114B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B5ECFEC-B5E9-40A1-B685-27A016DF477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5AF68F00-4D9B-4502-BD1B-E9F22C4F08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>
            <a:extLst>
              <a:ext uri="{FF2B5EF4-FFF2-40B4-BE49-F238E27FC236}">
                <a16:creationId xmlns:a16="http://schemas.microsoft.com/office/drawing/2014/main" id="{C3857D04-9D47-4294-AAC2-6ADFBD7545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F5C3753-A202-40CB-9261-675AB901F5D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8AC4368-CFC1-4E5E-BD71-49564B63501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79ABE04F-5B74-4FA6-9E1A-69542686F2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2D2CF0EA-4657-4EE1-AB57-EFC30A122E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1422C1A-9A2D-4C2F-B2F9-08CC2D95611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2DD79FCB-C354-4507-9E95-00DB79A78D1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5EC1FCCE-E0B5-4B0E-8D70-4A3707C61C8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>
            <a:extLst>
              <a:ext uri="{FF2B5EF4-FFF2-40B4-BE49-F238E27FC236}">
                <a16:creationId xmlns:a16="http://schemas.microsoft.com/office/drawing/2014/main" id="{2B0B6FED-4EC7-4FC8-905D-7C1605F510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D36280D-1956-4503-96B2-FD5B119FC3E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A8645A57-0906-4409-A730-40E7A792A2B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D09E48F2-CA9F-4024-AD0A-FA5851B227C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E9982D-7776-45F1-A2D7-6FD6F13C1C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4F863D-3AE9-44DA-AA54-88E84C62BF8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CCD3B5-20DC-496F-8E78-E144FE3AAE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81CB52-1402-4C3A-8A7B-A9E215A583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295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215840-D758-48F4-A1EB-9B18FE8ABC4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0D6D1B-576D-49EE-BE29-C7AE682E151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315159-ACD7-4994-BAE6-D1A7B81830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91BFDF-E894-4AF9-9734-9354A1D3245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83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F31CA0-E25D-468F-8F91-D03E5FBF82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D16CBC-741C-40F6-8F1F-64C133BB2E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037C4-BFD7-4B11-A563-044F8A3714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0195E2-3CF2-48B8-A26C-AFFFF630A33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083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A814F0-E3CB-46F3-82D4-1A08C642D5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B5D03A-45F5-41AB-8397-81CEEBDE89D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BB3B5F-4900-40DB-964C-274CE65307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2A669B-6C1C-4BA2-A5FF-2768322BCB38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0627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DE57BD-9D7D-4C6C-8B57-437AFB971C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37B616-9F54-44EB-8660-8345D8CC56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17DF39-3288-493B-9CEC-AEABEC5127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EFCDB-CE23-4860-AF6A-5BC345B914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975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56710A-87E3-45E3-8833-2D4745E6E9C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482092-6DFA-4C6A-B9E5-6CA4DD5D7E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712DF-A05D-45C6-8B60-E364C3682A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043B52-EC55-4594-A18B-E716CD8A8E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713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22EF2F-ACEE-4131-8B69-FD1024229D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FF580F-3C7B-4B69-816F-DC41027797B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5BBC5A-C03F-4374-A51B-814EB9A274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16E5AE-6491-4D08-BAFE-1DFC08AEDB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0488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E2E491-A78B-4137-A6F2-0BA97E49E93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01C8C9-B7AD-4697-A1B9-024D6EF8A98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CF16D5-AA10-463E-93A0-34BEEF2ACB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13C326-463A-4838-87DA-DD8C2C89E5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426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5DD0E1-F311-4AEA-BDAB-A3C046C327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2BE2F6-0655-4411-A1C6-D524F7F1943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15FEB1-5BCF-4ABE-A086-E336CE8E11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A71BAD-3A83-4802-B282-2AFA6733FF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1687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A58AD6-1FDD-49D4-8250-4CD1D1E6404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47007B-4BAB-4A63-9F3A-3AB19FD34E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ED9D80-42F8-41D9-A83C-0ECF8DEC45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3C9BD1-B883-4B7A-909A-5BC10E6575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0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BA1B7CC-21AA-4DFC-9E7B-89074E33B23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65A1F4-3CF8-416E-9549-0C3A1D1746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EE266A-859A-4C2F-A5B1-1F7D49E595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01BD45-33D1-4673-9565-C94B9896E8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00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61F1A9-D2D1-4643-904B-D5BADCC2FA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91101B-21B0-4A54-B61F-37F768C652F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20C996-FD2A-400C-8C65-C8D4FCDE1F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835F29-E6F6-4A12-A0F7-CBB39102C86F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4851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854C1E-D72B-400E-867A-F362A02CAB3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459C20-DBC1-4CF4-BCD8-E2FD4BB59F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E06B35-E355-49EA-A903-84FFF517BD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53BBB0-DCD3-4B2B-B5DC-84EACE6228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417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E859A3-61C5-4C9F-A2C4-9A3F154249C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20ABCC-801E-445D-B7A4-A97CDB4555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2EE1CE-76DF-447C-A192-1F0593D01A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D31887-C0A1-4303-981C-DF1A8B3506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5259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1F249F-2A6A-4AC7-A3CE-3C9E1ED489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49ECFB-A8EF-4C5D-B080-90AC8122E6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E0D0E-4CD0-4EF6-92BF-A4B067CFF4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012028-15BB-4C61-AF55-7194B3705D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2094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E29D17-CABE-4CD9-B0C1-FD9798CE72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4D323-3868-4669-BF72-ABBF5D58498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A0379C-39EF-4818-B591-8DFBE4B6F9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467CBA-B518-4324-B409-C09ED21636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49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6050" cy="19145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000A211-9957-487C-942D-4A95B85A5F2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E59746-2F35-4800-BB3B-2984CC9742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2A442-A700-4038-94EE-A6BE9B5BFB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7CF7B6-8DA2-44B6-98D0-FC4AE1329C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1190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46DB9DC9-7C4B-FA40-8C21-91C48F9023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7CB9AE1-1B3F-644C-B489-F1B699098DE7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78A0353A-9DA9-8344-9C68-9994D0580A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3927988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1D5D1BA0-A11B-D642-9C91-ABA775C744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C55ABE9A-357B-FA41-BF03-E335A27EA791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88F87670-479D-1F42-BE7E-01A44751E4C1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1154939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69900" y="2076450"/>
            <a:ext cx="8064500" cy="769938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rgbClr val="FF0000"/>
                </a:solidFill>
              </a:defRPr>
            </a:lvl1pPr>
            <a:lvl2pPr algn="ctr">
              <a:defRPr sz="4800">
                <a:solidFill>
                  <a:srgbClr val="FF0000"/>
                </a:solidFill>
              </a:defRPr>
            </a:lvl2pPr>
            <a:lvl3pPr algn="ctr">
              <a:defRPr sz="4800">
                <a:solidFill>
                  <a:srgbClr val="FF0000"/>
                </a:solidFill>
              </a:defRPr>
            </a:lvl3pPr>
            <a:lvl4pPr algn="ctr">
              <a:defRPr sz="4800">
                <a:solidFill>
                  <a:srgbClr val="FF0000"/>
                </a:solidFill>
              </a:defRPr>
            </a:lvl4pPr>
            <a:lvl5pPr algn="ctr">
              <a:defRPr sz="4800">
                <a:solidFill>
                  <a:srgbClr val="FF0000"/>
                </a:solidFill>
              </a:defRPr>
            </a:lvl5pPr>
          </a:lstStyle>
          <a:p>
            <a:pPr lvl="0"/>
            <a:r>
              <a:rPr lang="it-IT" dirty="0"/>
              <a:t>Fare clic per modificare stili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469900" y="1466850"/>
            <a:ext cx="8216900" cy="4619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78612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73860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776D50-354D-4CEC-97FF-6EE29D4BEF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EFDDB-6D2D-4345-852C-DA0C640BA51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A72184-9A08-43E8-B752-1E09E2A65D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DE4A23-022D-45A6-9650-D3291D96060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89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52172941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33806599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58990541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89296943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341035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8816823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699832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94650941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15781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46460231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C907D6-46D1-4035-AAE1-6CD9BD141F0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202935-D09B-46D1-803E-16E39D1641F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919869-9DB7-4DFA-915A-1ACCAA7287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B621796-167E-4259-B001-AB6AEE525A2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8106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02747541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53162506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56426290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698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FEF2E02-868D-4DD0-883A-07ED2A4A28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0FBC61E-C3B4-40E8-B842-571020D2643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21FE0-9D02-4B77-AF9E-EEACDA574D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E134E06-0B99-439C-A774-744EF58F022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02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619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B9B1DA-A458-481A-8081-B840DEBF7CC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56CEBD2-9318-4DDA-AFDA-615842AED64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E64873-0ADF-40D1-9F3B-7015C1391F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A74EB5-80EE-4DD5-BB73-64C0DE2331D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110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F6D0C4-D6F5-43E5-98F8-503630C0B0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13EDE-38B2-418A-A075-4482447B11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6DC3E4-32CA-42DB-81F9-3E6F7D85BF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85BC606-75A2-4A81-BCAF-5DE6521EC78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497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02DCD9-4975-47B7-AC2E-75E5C397D9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632D0A-C805-4113-AB02-0013A7FF925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56181-FA06-4E50-BD5C-FE532856F8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BE063ED-69C2-46E1-8791-472E948F828B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696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32E85E0F-8D47-43A4-BC4A-CAA543B0E41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EF308E1F-F74F-4A26-B5B1-B956C55462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65957D-98C8-4F57-86C7-8A1A22994C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>
            <a:extLst>
              <a:ext uri="{FF2B5EF4-FFF2-40B4-BE49-F238E27FC236}">
                <a16:creationId xmlns:a16="http://schemas.microsoft.com/office/drawing/2014/main" id="{0B7A5299-9B59-4170-BEBA-948B2BF380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32" name="Group 4">
              <a:extLst>
                <a:ext uri="{FF2B5EF4-FFF2-40B4-BE49-F238E27FC236}">
                  <a16:creationId xmlns:a16="http://schemas.microsoft.com/office/drawing/2014/main" id="{01F3D62A-65A6-4F01-A452-981F51F1D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94402DE4-95A2-4A04-8DE3-21DB0A225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id="{4016E774-22A7-4134-B681-4A930147A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D37E2A2D-CE25-40A8-A0D7-6A9BE5629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:a16="http://schemas.microsoft.com/office/drawing/2014/main" id="{0ABD69D0-9FF5-4875-83A6-F81420D76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>
                <a:extLst>
                  <a:ext uri="{FF2B5EF4-FFF2-40B4-BE49-F238E27FC236}">
                    <a16:creationId xmlns:a16="http://schemas.microsoft.com/office/drawing/2014/main" id="{88B16EE2-7E73-4CF6-BF2B-D89A8CAF5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68AF07CF-9E93-4428-9FAA-E9E71BC3A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68F09CE6-E399-4313-96FA-C755393EA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D7E20A3E-B91A-4943-8FB6-A3560D6244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CD656E-4EC2-4A83-A9E9-799D8976ECF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A1FFB433-0C50-42EB-A5F7-6F125D552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50CD9385-9EBD-4284-9704-DAE5E6C7C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2056" name="Group 2">
              <a:extLst>
                <a:ext uri="{FF2B5EF4-FFF2-40B4-BE49-F238E27FC236}">
                  <a16:creationId xmlns:a16="http://schemas.microsoft.com/office/drawing/2014/main" id="{9B708308-0BF9-42CC-BBF3-686930360D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2" name="Freeform 3">
                <a:extLst>
                  <a:ext uri="{FF2B5EF4-FFF2-40B4-BE49-F238E27FC236}">
                    <a16:creationId xmlns:a16="http://schemas.microsoft.com/office/drawing/2014/main" id="{150936AC-54AC-4042-9C5A-3FF25D866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>
                <a:extLst>
                  <a:ext uri="{FF2B5EF4-FFF2-40B4-BE49-F238E27FC236}">
                    <a16:creationId xmlns:a16="http://schemas.microsoft.com/office/drawing/2014/main" id="{B8830AFB-016E-421C-8FFB-A26EE099F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>
                <a:extLst>
                  <a:ext uri="{FF2B5EF4-FFF2-40B4-BE49-F238E27FC236}">
                    <a16:creationId xmlns:a16="http://schemas.microsoft.com/office/drawing/2014/main" id="{B5CA1EE4-98B7-4A32-AF03-C731F4704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4AD196B4-9573-4519-91F1-DD79D5666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>
                <a:extLst>
                  <a:ext uri="{FF2B5EF4-FFF2-40B4-BE49-F238E27FC236}">
                    <a16:creationId xmlns:a16="http://schemas.microsoft.com/office/drawing/2014/main" id="{44C87EF3-9998-4538-A429-7A1E733C0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>
              <a:extLst>
                <a:ext uri="{FF2B5EF4-FFF2-40B4-BE49-F238E27FC236}">
                  <a16:creationId xmlns:a16="http://schemas.microsoft.com/office/drawing/2014/main" id="{79B64C57-2479-428C-8299-F0F0D8D3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84033113-D35F-4A97-B4BE-FEA0797F3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>
            <a:extLst>
              <a:ext uri="{FF2B5EF4-FFF2-40B4-BE49-F238E27FC236}">
                <a16:creationId xmlns:a16="http://schemas.microsoft.com/office/drawing/2014/main" id="{F7349E02-5012-40A4-B3E2-E2D8EC024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60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9A0CA64A-AAA4-43E0-B0AC-6D623DCC114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371600" y="3886200"/>
            <a:ext cx="639445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C02716CC-5928-4DC7-95EB-FC39CAF5FB5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D1C055DE-FB1C-4F52-9A84-342F095CDB3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67B9EC95-F8E7-43EC-B5C0-C3A581512A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E0E63C7-E057-4F89-A4CE-7F22A16C39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9962C10-5057-DC47-9E07-7547DA31C539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027" name="Picture 9" descr="LOGO">
            <a:extLst>
              <a:ext uri="{FF2B5EF4-FFF2-40B4-BE49-F238E27FC236}">
                <a16:creationId xmlns:a16="http://schemas.microsoft.com/office/drawing/2014/main" id="{5D590A13-4A6B-8F4D-A334-97B855E1F4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DF50924E-C838-D747-8156-DBBD0FC77F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60531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latin typeface="Arial"/>
              </a:rPr>
              <a:t>E.N. Marieb, S.M. Keller</a:t>
            </a:r>
            <a:r>
              <a:rPr lang="it-IT" sz="800" i="1">
                <a:latin typeface="Arial"/>
              </a:rPr>
              <a:t>, Elementi di anatomia e fisiologia dell’uomo - Terza ed. italia</a:t>
            </a:r>
            <a:r>
              <a:rPr lang="it-IT" sz="800">
                <a:latin typeface="Arial"/>
              </a:rPr>
              <a:t>na, Zanichelli editore 2019</a:t>
            </a:r>
            <a:endParaRPr lang="it-IT" sz="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7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54907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4193E4A0-2AE5-4FC8-A904-E3AFDFB40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7" y="764704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ARTO INFERIORE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e 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CINGOLO PELVICO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(Bacino o Pelvi)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44B23C19-A153-4B06-8025-9C8410DEED3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599" y="3356992"/>
            <a:ext cx="6400800" cy="1752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defRPr/>
            </a:pPr>
            <a:r>
              <a:rPr lang="it-IT" sz="5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- 1 -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F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E M O </a:t>
            </a:r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R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1263853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057400" marR="0" lvl="4" indent="-228600" algn="l" defTabSz="32145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png"/>
          <p:cNvPicPr/>
          <p:nvPr/>
        </p:nvPicPr>
        <p:blipFill rotWithShape="1">
          <a:blip r:embed="rId2">
            <a:extLst/>
          </a:blip>
          <a:srcRect r="49594"/>
          <a:stretch/>
        </p:blipFill>
        <p:spPr>
          <a:xfrm>
            <a:off x="2267744" y="0"/>
            <a:ext cx="468052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EE864356-D547-7740-979B-08F88B8B1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451392"/>
            <a:ext cx="253657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</p:spTree>
    <p:extLst>
      <p:ext uri="{BB962C8B-B14F-4D97-AF65-F5344CB8AC3E}">
        <p14:creationId xmlns:p14="http://schemas.microsoft.com/office/powerpoint/2010/main" val="13098513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B5A4C0D5-9054-5941-A88B-CC93171DC49A}"/>
              </a:ext>
            </a:extLst>
          </p:cNvPr>
          <p:cNvPicPr/>
          <p:nvPr/>
        </p:nvPicPr>
        <p:blipFill rotWithShape="1">
          <a:blip r:embed="rId2">
            <a:extLst/>
          </a:blip>
          <a:srcRect l="43114"/>
          <a:stretch/>
        </p:blipFill>
        <p:spPr>
          <a:xfrm>
            <a:off x="2699792" y="116632"/>
            <a:ext cx="5182456" cy="674136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86E348C6-0C30-3D49-AC56-D3843591D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53" y="2766578"/>
            <a:ext cx="277702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000514"/>
                </a:solidFill>
                <a:latin typeface="Arial Black" panose="020B0A04020102020204" pitchFamily="34" charset="0"/>
              </a:rPr>
              <a:t>POSTERIORE</a:t>
            </a:r>
          </a:p>
        </p:txBody>
      </p:sp>
    </p:spTree>
    <p:extLst>
      <p:ext uri="{BB962C8B-B14F-4D97-AF65-F5344CB8AC3E}">
        <p14:creationId xmlns:p14="http://schemas.microsoft.com/office/powerpoint/2010/main" val="25648300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700808"/>
            <a:ext cx="8820409" cy="3456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743040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DDC48-E929-744F-9AA5-5A0129BC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del </a:t>
            </a:r>
            <a:b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  <a:t>CINGOLO  PELVICO</a:t>
            </a:r>
          </a:p>
        </p:txBody>
      </p:sp>
    </p:spTree>
    <p:extLst>
      <p:ext uri="{BB962C8B-B14F-4D97-AF65-F5344CB8AC3E}">
        <p14:creationId xmlns:p14="http://schemas.microsoft.com/office/powerpoint/2010/main" val="3829751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0D833F5-C81B-4A2D-8E93-25AE46DF9B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SINFISI  PUBICA</a:t>
            </a: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46E8CBBA-8270-4C9E-BFC8-A9CE40D65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387850"/>
            <a:ext cx="507682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3">
            <a:extLst>
              <a:ext uri="{FF2B5EF4-FFF2-40B4-BE49-F238E27FC236}">
                <a16:creationId xmlns:a16="http://schemas.microsoft.com/office/drawing/2014/main" id="{C89EE2D9-E964-4052-AA29-351A294D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3843337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Text Box 4">
            <a:extLst>
              <a:ext uri="{FF2B5EF4-FFF2-40B4-BE49-F238E27FC236}">
                <a16:creationId xmlns:a16="http://schemas.microsoft.com/office/drawing/2014/main" id="{08567BF3-C367-4794-8903-6E4CA2ACA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1412875"/>
            <a:ext cx="23082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>
                <a:solidFill>
                  <a:srgbClr val="FFFFFF"/>
                </a:solidFill>
                <a:latin typeface="Arial Black" panose="020B0A04020102020204" pitchFamily="34" charset="0"/>
              </a:rPr>
              <a:t>FRONTALE</a:t>
            </a:r>
          </a:p>
        </p:txBody>
      </p:sp>
      <p:sp>
        <p:nvSpPr>
          <p:cNvPr id="36870" name="Text Box 5">
            <a:extLst>
              <a:ext uri="{FF2B5EF4-FFF2-40B4-BE49-F238E27FC236}">
                <a16:creationId xmlns:a16="http://schemas.microsoft.com/office/drawing/2014/main" id="{075C58EC-8B64-451E-80C5-8A3D854C4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3644900"/>
            <a:ext cx="30765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>
                <a:solidFill>
                  <a:srgbClr val="FFFFFF"/>
                </a:solidFill>
                <a:latin typeface="Arial Black" panose="020B0A04020102020204" pitchFamily="34" charset="0"/>
              </a:rPr>
              <a:t>TRASVERSALE</a:t>
            </a:r>
          </a:p>
        </p:txBody>
      </p:sp>
      <p:sp>
        <p:nvSpPr>
          <p:cNvPr id="36871" name="Text Box 6">
            <a:extLst>
              <a:ext uri="{FF2B5EF4-FFF2-40B4-BE49-F238E27FC236}">
                <a16:creationId xmlns:a16="http://schemas.microsoft.com/office/drawing/2014/main" id="{3570202D-BBB6-4E5D-A938-4A7C1FBFD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1423522"/>
            <a:ext cx="4529138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ARTICOLARI: </a:t>
            </a:r>
          </a:p>
          <a:p>
            <a:pPr eaLnBrk="1" hangingPunct="1">
              <a:buClr>
                <a:srgbClr val="FFFFFF"/>
              </a:buClr>
              <a:buFont typeface="Arial Black" panose="020B0A04020102020204" pitchFamily="34" charset="0"/>
              <a:buChar char="-"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PUBE: Faccia </a:t>
            </a:r>
            <a:r>
              <a:rPr lang="it-IT" altLang="it-IT" sz="1800" dirty="0" err="1">
                <a:solidFill>
                  <a:schemeClr val="tx1"/>
                </a:solidFill>
                <a:latin typeface="Arial Black" panose="020B0A04020102020204" pitchFamily="34" charset="0"/>
              </a:rPr>
              <a:t>Sinfisaria</a:t>
            </a:r>
            <a:endParaRPr lang="it-IT" altLang="it-IT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it-IT" altLang="it-IT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DISCO FIBROCARTILAGINEO</a:t>
            </a:r>
          </a:p>
          <a:p>
            <a:pPr eaLnBrk="1" hangingPunct="1">
              <a:buClrTx/>
              <a:buFontTx/>
              <a:buNone/>
            </a:pPr>
            <a:endParaRPr lang="it-IT" altLang="it-IT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LEGAMENTI:</a:t>
            </a:r>
          </a:p>
          <a:p>
            <a:pPr eaLnBrk="1" hangingPunct="1">
              <a:buClr>
                <a:srgbClr val="FFFFFF"/>
              </a:buClr>
              <a:buFont typeface="Arial Black" panose="020B0A04020102020204" pitchFamily="34" charset="0"/>
              <a:buChar char="-"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PUBICO SUPERIORE</a:t>
            </a:r>
          </a:p>
          <a:p>
            <a:pPr eaLnBrk="1" hangingPunct="1">
              <a:buClr>
                <a:srgbClr val="FFFFFF"/>
              </a:buClr>
              <a:buFont typeface="Arial Black" panose="020B0A04020102020204" pitchFamily="34" charset="0"/>
              <a:buChar char="-"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PUBICO INFERIORE (Arcuato)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2C125415-6CE7-4B16-9203-4BC78654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222750"/>
            <a:ext cx="4465637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262E6BA7-E5B9-439A-A16A-99D4B385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3548062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4" name="Text Box 3">
            <a:extLst>
              <a:ext uri="{FF2B5EF4-FFF2-40B4-BE49-F238E27FC236}">
                <a16:creationId xmlns:a16="http://schemas.microsoft.com/office/drawing/2014/main" id="{CA6DE7C2-B3F3-41A1-9756-A4F3F20E3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0"/>
            <a:ext cx="43291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PROIEZIONE SAGITTALE</a:t>
            </a:r>
          </a:p>
        </p:txBody>
      </p:sp>
      <p:sp>
        <p:nvSpPr>
          <p:cNvPr id="40965" name="Text Box 4">
            <a:extLst>
              <a:ext uri="{FF2B5EF4-FFF2-40B4-BE49-F238E27FC236}">
                <a16:creationId xmlns:a16="http://schemas.microsoft.com/office/drawing/2014/main" id="{9496917C-0249-4E4D-9719-EF402D60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6096000"/>
            <a:ext cx="4479925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Arial Black" panose="020B0A04020102020204" pitchFamily="34" charset="0"/>
              </a:rPr>
              <a:t>PROIEZIONE TRASVERSALE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Arial Black" panose="020B0A04020102020204" pitchFamily="34" charset="0"/>
              </a:rPr>
              <a:t>per S1</a:t>
            </a:r>
          </a:p>
        </p:txBody>
      </p:sp>
      <p:pic>
        <p:nvPicPr>
          <p:cNvPr id="40966" name="Picture 5">
            <a:extLst>
              <a:ext uri="{FF2B5EF4-FFF2-40B4-BE49-F238E27FC236}">
                <a16:creationId xmlns:a16="http://schemas.microsoft.com/office/drawing/2014/main" id="{C1A9FE4B-8BB2-4C8D-B8D3-5DE9D58B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76250"/>
            <a:ext cx="4716462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7" name="Text Box 6">
            <a:extLst>
              <a:ext uri="{FF2B5EF4-FFF2-40B4-BE49-F238E27FC236}">
                <a16:creationId xmlns:a16="http://schemas.microsoft.com/office/drawing/2014/main" id="{D235C7CF-6B25-4C60-8D75-6C9B85662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0"/>
            <a:ext cx="4311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FRONTALE POSTERIORE</a:t>
            </a:r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5FED1F00-1091-4A5B-A3F3-2F56CED209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4652963"/>
            <a:ext cx="3970338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ARTICOLAZIONE</a:t>
            </a:r>
            <a:b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SACRO</a:t>
            </a:r>
            <a:b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ILIACA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20D06FA1-50BB-4DE9-9CA5-ADDAE540C6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SACRO-ILIACA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27DFAD50-D79D-41FF-B731-D5D0920CA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548680"/>
            <a:ext cx="9144000" cy="6237287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AMFIARTROSI</a:t>
            </a:r>
          </a:p>
          <a:p>
            <a:pPr marL="341313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- OSSO dell’ ANCA: Faccia Auricolare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- OSSO SACRO: Faccia Auricolare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CAPSULA ARTICOLARE (robusta) e DISCO</a:t>
            </a:r>
          </a:p>
          <a:p>
            <a:pPr marL="341313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LEGAMENTI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a) DIRETTI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- SACROILIACI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  * Anteriori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  * Interossei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  * Posteriori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b) INDIRETTI: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Ileo-Lombare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Sacro-Tuberoso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Sacro-Spinoso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MOVIMENTI: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- Nutazione (</a:t>
            </a:r>
            <a:r>
              <a:rPr lang="sl-SI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= Flessione, ossia </a:t>
            </a: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Spostamento in Avanti del Sacro)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- </a:t>
            </a:r>
            <a:r>
              <a:rPr lang="it-IT" altLang="it-IT" sz="1700" dirty="0" err="1">
                <a:solidFill>
                  <a:schemeClr val="tx1"/>
                </a:solidFill>
                <a:latin typeface="Copperplate" panose="02000504000000020004" pitchFamily="2" charset="77"/>
              </a:rPr>
              <a:t>Contronutazione</a:t>
            </a: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(</a:t>
            </a:r>
            <a:r>
              <a:rPr lang="sl-SI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= Estensione, ossia </a:t>
            </a: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Spostamento all’ Indietro del Sacro)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2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2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E04A82E0-89D1-47FB-9094-A9E32A46AD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LEGAMENTI del BACINO 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QUADRO SINTETICO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411BB81E-CF3D-4D83-9E4B-069B8CF8C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039" y="1412776"/>
            <a:ext cx="8964612" cy="5661025"/>
          </a:xfrm>
        </p:spPr>
        <p:txBody>
          <a:bodyPr/>
          <a:lstStyle/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MEMBRANA OTTURATORIA (localizzata a livello del Foro Otturatorio)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SACRO-SPINOSO (spina ischiatica)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SACRO-TUBEROSO (tuberosità ischiatica)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ILEO-LOMBARE (a L4)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INGUINALE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1E593AF8-F128-4D3E-9916-CE8B1CD3ED3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COXO-FEMORALE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2EC21325-C576-4E42-B114-C75B9C084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6237287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ENARTROSI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- ANCA: Acetabolo (Faccia Semilunare)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con Labbro Acetabolare e Legamento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Trasverso dell’ Acetabolo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- FEMORE: Testa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CAPSULA ARTICOLARE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LEGAMENTI: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a) EXTRACAPSULARI: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sl-SI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</a:t>
            </a: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- Legamento Ileo-Femorale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Ischio-Femorale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</a:t>
            </a:r>
            <a:r>
              <a:rPr lang="it-IT" altLang="it-IT" sz="20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Pubo</a:t>
            </a: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-Femorale</a:t>
            </a:r>
            <a:endParaRPr lang="sl-SI" altLang="it-IT" sz="20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b) INTRACAPSULARI: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della Testa del Femore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MOVIMENTI: tutti i movimenti elencati nelle Generalità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9A6C0B44-9F6A-4EF1-A859-3EA9A89D72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ARTO INFERIORE e 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CINGOLO PELVICO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8920FF0-619E-4444-994D-5BD921F2A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556792"/>
            <a:ext cx="8964488" cy="5112568"/>
          </a:xfrm>
        </p:spPr>
        <p:txBody>
          <a:bodyPr/>
          <a:lstStyle/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SACRO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dell’ ANCA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Ileo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Ischio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Pube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FEMORE (Coscia)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TIBIA e PERONE o Fibula (Gamba)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TARSO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METATARSO e FALANGI (Piede)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57C2FFFF-DC97-45AD-9B86-3D2C88EC54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692150"/>
            <a:ext cx="548322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ARTICOLAZIONE COXO-FEMORALE </a:t>
            </a:r>
            <a:b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(dell’ Anca):</a:t>
            </a:r>
            <a:b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CAPI ARTICOLARI</a:t>
            </a: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id="{83AACC0F-A16A-4697-991D-722A64D54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3088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4" name="Picture 3">
            <a:extLst>
              <a:ext uri="{FF2B5EF4-FFF2-40B4-BE49-F238E27FC236}">
                <a16:creationId xmlns:a16="http://schemas.microsoft.com/office/drawing/2014/main" id="{746B47CB-6DCE-4533-A1FE-6B8C71FD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462338"/>
            <a:ext cx="6011862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5" name="Text Box 4">
            <a:extLst>
              <a:ext uri="{FF2B5EF4-FFF2-40B4-BE49-F238E27FC236}">
                <a16:creationId xmlns:a16="http://schemas.microsoft.com/office/drawing/2014/main" id="{3BAF6549-637F-4D72-8320-1E8578595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076700"/>
            <a:ext cx="25003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PROSSIMALE: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ACETABOLO</a:t>
            </a:r>
          </a:p>
        </p:txBody>
      </p:sp>
      <p:sp>
        <p:nvSpPr>
          <p:cNvPr id="51206" name="Line 5">
            <a:extLst>
              <a:ext uri="{FF2B5EF4-FFF2-40B4-BE49-F238E27FC236}">
                <a16:creationId xmlns:a16="http://schemas.microsoft.com/office/drawing/2014/main" id="{86BF407A-96DF-4440-9B4E-96B79053B8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47813" y="3422650"/>
            <a:ext cx="1587" cy="588963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7" name="Text Box 6">
            <a:extLst>
              <a:ext uri="{FF2B5EF4-FFF2-40B4-BE49-F238E27FC236}">
                <a16:creationId xmlns:a16="http://schemas.microsoft.com/office/drawing/2014/main" id="{0456B526-2A99-44C6-A9CE-071419592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838" y="2492375"/>
            <a:ext cx="3582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DISTALE: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TESTA DEL FEMORE</a:t>
            </a:r>
          </a:p>
        </p:txBody>
      </p:sp>
      <p:sp>
        <p:nvSpPr>
          <p:cNvPr id="51208" name="Line 7">
            <a:extLst>
              <a:ext uri="{FF2B5EF4-FFF2-40B4-BE49-F238E27FC236}">
                <a16:creationId xmlns:a16="http://schemas.microsoft.com/office/drawing/2014/main" id="{AAADEBA7-3D44-42FB-9091-89216C8D7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3284538"/>
            <a:ext cx="1588" cy="576262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4F8577B9-8BED-4F41-9FD1-3AC0E421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1" name="Picture 2">
            <a:extLst>
              <a:ext uri="{FF2B5EF4-FFF2-40B4-BE49-F238E27FC236}">
                <a16:creationId xmlns:a16="http://schemas.microsoft.com/office/drawing/2014/main" id="{0CC6AD91-1206-406F-B317-0191C9587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29" y="2077292"/>
            <a:ext cx="3546475" cy="395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>
            <a:extLst>
              <a:ext uri="{FF2B5EF4-FFF2-40B4-BE49-F238E27FC236}">
                <a16:creationId xmlns:a16="http://schemas.microsoft.com/office/drawing/2014/main" id="{D6C691D1-8866-47C9-BC50-FB5D6CB45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0125"/>
            <a:ext cx="5508625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4626E005-EB3C-4ED9-AB1D-6692D67377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506413"/>
            <a:ext cx="3635375" cy="1143000"/>
          </a:xfrm>
        </p:spPr>
        <p:txBody>
          <a:bodyPr lIns="91440" tIns="45720" rIns="91440" bIns="4572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900" dirty="0">
                <a:solidFill>
                  <a:srgbClr val="FFFF00"/>
                </a:solidFill>
                <a:latin typeface="Arial Black" panose="020B0A04020102020204" pitchFamily="34" charset="0"/>
              </a:rPr>
              <a:t>ARTICOLAZIONE</a:t>
            </a:r>
            <a: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  <a:t> COXO-FEMORALE </a:t>
            </a:r>
            <a:b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3254" name="Text Box 5">
            <a:extLst>
              <a:ext uri="{FF2B5EF4-FFF2-40B4-BE49-F238E27FC236}">
                <a16:creationId xmlns:a16="http://schemas.microsoft.com/office/drawing/2014/main" id="{0AB44683-0491-4482-87CB-2D17187B9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038" y="6461125"/>
            <a:ext cx="275748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3300"/>
                </a:solidFill>
                <a:latin typeface="Arial Black" panose="020B0A04020102020204" pitchFamily="34" charset="0"/>
              </a:rPr>
              <a:t>CAPSULA APERTA</a:t>
            </a:r>
          </a:p>
        </p:txBody>
      </p:sp>
      <p:sp>
        <p:nvSpPr>
          <p:cNvPr id="53255" name="Text Box 6">
            <a:extLst>
              <a:ext uri="{FF2B5EF4-FFF2-40B4-BE49-F238E27FC236}">
                <a16:creationId xmlns:a16="http://schemas.microsoft.com/office/drawing/2014/main" id="{9C11E86F-9CDA-4BC4-AF50-864D8F200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3284538"/>
            <a:ext cx="18510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53256" name="Text Box 7">
            <a:extLst>
              <a:ext uri="{FF2B5EF4-FFF2-40B4-BE49-F238E27FC236}">
                <a16:creationId xmlns:a16="http://schemas.microsoft.com/office/drawing/2014/main" id="{43725E47-1A44-47B7-A0BF-BD43FF93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4" y="5983287"/>
            <a:ext cx="33432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FFFFFF"/>
                </a:solidFill>
                <a:latin typeface="Arial Black" panose="020B0A04020102020204" pitchFamily="34" charset="0"/>
              </a:rPr>
              <a:t>In Fase Evolutiva (5 anni)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1">
            <a:extLst>
              <a:ext uri="{FF2B5EF4-FFF2-40B4-BE49-F238E27FC236}">
                <a16:creationId xmlns:a16="http://schemas.microsoft.com/office/drawing/2014/main" id="{58A99AF7-68D2-544F-AB92-BAEA5BD3A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34975"/>
            <a:ext cx="89281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87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A9377B73-A23B-47D9-AEE0-F68E151EAB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DELL’ ARTO INFERIORE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B3725DF8-2964-48E7-ADB3-B9376F7A0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indent="-336550" eaLnBrk="1" hangingPunct="1"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Essi comprendono:</a:t>
            </a:r>
          </a:p>
          <a:p>
            <a:pPr indent="-336550" eaLnBrk="1" hangingPunct="1"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halkboard SE" panose="03050602040202020205" pitchFamily="66" charset="77"/>
            </a:endParaRP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DELL’ ANCA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DELLA COSCIA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MUSCOLI DELLA GAMBA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 PIEDE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DFC79FD3-B3B2-4966-9BD8-3B455C5FC5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DELL’ ANCA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096F6ED5-3E23-4BBE-843E-418E3612A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 Gothic Bold" panose="020E0705020206020404" pitchFamily="34" charset="77"/>
              </a:rPr>
              <a:t>Si possono dividere in :</a:t>
            </a:r>
          </a:p>
          <a:p>
            <a:pPr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pperplate Gothic Bold" panose="020E0705020206020404" pitchFamily="34" charset="77"/>
            </a:endParaRPr>
          </a:p>
          <a:p>
            <a:pPr marL="336550" indent="-330200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DELLA FOSSA ILIACA</a:t>
            </a:r>
          </a:p>
          <a:p>
            <a:pPr marL="336550" indent="-330200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DELLA REGIONE GLUTEA</a:t>
            </a:r>
          </a:p>
          <a:p>
            <a:pPr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pperplate Gothic Bold" panose="020E0705020206020404" pitchFamily="34" charset="77"/>
            </a:endParaRPr>
          </a:p>
          <a:p>
            <a:pPr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 Gothic Bold" panose="020E0705020206020404" pitchFamily="34" charset="77"/>
              </a:rPr>
              <a:t>Verranno esaminati solo quelli della regione glutea, essendo già stati trattati gli altri tra i muscoli della parete addominale posteriore.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48D75209-5C83-435E-ACB5-25A61A2D5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>
            <a:extLst>
              <a:ext uri="{FF2B5EF4-FFF2-40B4-BE49-F238E27FC236}">
                <a16:creationId xmlns:a16="http://schemas.microsoft.com/office/drawing/2014/main" id="{B4673694-1FED-4CE4-ABE9-312293E12C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152400"/>
            <a:ext cx="80772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  <a:t>MUSCOLI DELLA REGIONE GLUTEA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47DDF41-69A9-431B-A9AF-FBC4602CC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15400" cy="5715000"/>
          </a:xfrm>
        </p:spPr>
        <p:txBody>
          <a:bodyPr/>
          <a:lstStyle/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PIANO SUPERFICIALE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: 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M. TENSORE DELLA FASCIA LATA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GRANDE GLUTEO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PIANO INTERMEDIO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MEDIO GLUTEO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PIANO PROFONDO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PICCOLO GLUTEO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PIRIFORME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M. OTTURATORE INTERNO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OTTURATORE ESTERNO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MM. GEMELLI SUPERIORE e INFERIORE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QUADRATO DEL FEMORE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6153F54-EAF0-4628-8728-47A71827BA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MUSCOLI DELLA REGIONE GLUTEA</a:t>
            </a:r>
            <a:b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PIANO SUPERFICIALE</a:t>
            </a:r>
          </a:p>
        </p:txBody>
      </p:sp>
      <p:graphicFrame>
        <p:nvGraphicFramePr>
          <p:cNvPr id="21506" name="Group 2">
            <a:extLst>
              <a:ext uri="{FF2B5EF4-FFF2-40B4-BE49-F238E27FC236}">
                <a16:creationId xmlns:a16="http://schemas.microsoft.com/office/drawing/2014/main" id="{2FF84842-6F81-4470-8135-C90AE851D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135663"/>
              </p:ext>
            </p:extLst>
          </p:nvPr>
        </p:nvGraphicFramePr>
        <p:xfrm>
          <a:off x="251520" y="1752600"/>
          <a:ext cx="8640958" cy="4199866"/>
        </p:xfrm>
        <a:graphic>
          <a:graphicData uri="http://schemas.openxmlformats.org/drawingml/2006/table">
            <a:tbl>
              <a:tblPr/>
              <a:tblGrid>
                <a:gridCol w="1433910">
                  <a:extLst>
                    <a:ext uri="{9D8B030D-6E8A-4147-A177-3AD203B41FA5}">
                      <a16:colId xmlns:a16="http://schemas.microsoft.com/office/drawing/2014/main" val="4214631157"/>
                    </a:ext>
                  </a:extLst>
                </a:gridCol>
                <a:gridCol w="1981376">
                  <a:extLst>
                    <a:ext uri="{9D8B030D-6E8A-4147-A177-3AD203B41FA5}">
                      <a16:colId xmlns:a16="http://schemas.microsoft.com/office/drawing/2014/main" val="1384431767"/>
                    </a:ext>
                  </a:extLst>
                </a:gridCol>
                <a:gridCol w="1667896">
                  <a:extLst>
                    <a:ext uri="{9D8B030D-6E8A-4147-A177-3AD203B41FA5}">
                      <a16:colId xmlns:a16="http://schemas.microsoft.com/office/drawing/2014/main" val="542990061"/>
                    </a:ext>
                  </a:extLst>
                </a:gridCol>
                <a:gridCol w="1685894">
                  <a:extLst>
                    <a:ext uri="{9D8B030D-6E8A-4147-A177-3AD203B41FA5}">
                      <a16:colId xmlns:a16="http://schemas.microsoft.com/office/drawing/2014/main" val="2379581967"/>
                    </a:ext>
                  </a:extLst>
                </a:gridCol>
                <a:gridCol w="1871882">
                  <a:extLst>
                    <a:ext uri="{9D8B030D-6E8A-4147-A177-3AD203B41FA5}">
                      <a16:colId xmlns:a16="http://schemas.microsoft.com/office/drawing/2014/main" val="2203774636"/>
                    </a:ext>
                  </a:extLst>
                </a:gridCol>
              </a:tblGrid>
              <a:tr h="42197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272178"/>
                  </a:ext>
                </a:extLst>
              </a:tr>
              <a:tr h="12598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TENSORE DELLA FASCIA LATA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ILIACA ANTERO-SUPERIORE E CRESTA ILIACA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Tramite il TRATTO ILEO-TIBIALE al CONDILO LATERALE TIBIA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FASCIA LATA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SUPERIORE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– 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TENSIONE DELLA FASCIA LATA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ABDUZIONE DELLA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68433"/>
                  </a:ext>
                </a:extLst>
              </a:tr>
              <a:tr h="201083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GLUTEO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CRESTA ILIACA E LINEA GLUTEA POSTERIORE DELL’ ILEO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 E COCCIGE 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LEGAMENTO SACROTUBEROSO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FASCIA LATA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INFERIORE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(L5 - S2)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COSCIA ROTAZIONE LATERALE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MANTIENE LA STAZIONE ERETTA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883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3F93AA6C-8817-4ED9-9445-B7906CA5A3E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GRANDE GLUTEO</a:t>
            </a:r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BA37BB92-F71A-4CC4-98AF-825C3C43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95375"/>
            <a:ext cx="7924800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>
            <a:extLst>
              <a:ext uri="{FF2B5EF4-FFF2-40B4-BE49-F238E27FC236}">
                <a16:creationId xmlns:a16="http://schemas.microsoft.com/office/drawing/2014/main" id="{595D62E0-B879-4057-9801-E523E3863E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  <a:t>MUSCOLI DELLA REGIONE GLUTEA</a:t>
            </a:r>
            <a:br>
              <a:rPr lang="it-IT" altLang="it-IT" sz="3200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  <a:t>PIANO INTERMEDIO</a:t>
            </a:r>
          </a:p>
        </p:txBody>
      </p:sp>
      <p:graphicFrame>
        <p:nvGraphicFramePr>
          <p:cNvPr id="23554" name="Group 2">
            <a:extLst>
              <a:ext uri="{FF2B5EF4-FFF2-40B4-BE49-F238E27FC236}">
                <a16:creationId xmlns:a16="http://schemas.microsoft.com/office/drawing/2014/main" id="{5FD73E11-D413-4762-B8ED-FAD813F4A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915290"/>
              </p:ext>
            </p:extLst>
          </p:nvPr>
        </p:nvGraphicFramePr>
        <p:xfrm>
          <a:off x="107505" y="2057401"/>
          <a:ext cx="8784977" cy="2025014"/>
        </p:xfrm>
        <a:graphic>
          <a:graphicData uri="http://schemas.openxmlformats.org/drawingml/2006/table">
            <a:tbl>
              <a:tblPr/>
              <a:tblGrid>
                <a:gridCol w="1457809">
                  <a:extLst>
                    <a:ext uri="{9D8B030D-6E8A-4147-A177-3AD203B41FA5}">
                      <a16:colId xmlns:a16="http://schemas.microsoft.com/office/drawing/2014/main" val="512877810"/>
                    </a:ext>
                  </a:extLst>
                </a:gridCol>
                <a:gridCol w="2014399">
                  <a:extLst>
                    <a:ext uri="{9D8B030D-6E8A-4147-A177-3AD203B41FA5}">
                      <a16:colId xmlns:a16="http://schemas.microsoft.com/office/drawing/2014/main" val="2260743671"/>
                    </a:ext>
                  </a:extLst>
                </a:gridCol>
                <a:gridCol w="1695694">
                  <a:extLst>
                    <a:ext uri="{9D8B030D-6E8A-4147-A177-3AD203B41FA5}">
                      <a16:colId xmlns:a16="http://schemas.microsoft.com/office/drawing/2014/main" val="3604070958"/>
                    </a:ext>
                  </a:extLst>
                </a:gridCol>
                <a:gridCol w="1713993">
                  <a:extLst>
                    <a:ext uri="{9D8B030D-6E8A-4147-A177-3AD203B41FA5}">
                      <a16:colId xmlns:a16="http://schemas.microsoft.com/office/drawing/2014/main" val="3465462533"/>
                    </a:ext>
                  </a:extLst>
                </a:gridCol>
                <a:gridCol w="1903082">
                  <a:extLst>
                    <a:ext uri="{9D8B030D-6E8A-4147-A177-3AD203B41FA5}">
                      <a16:colId xmlns:a16="http://schemas.microsoft.com/office/drawing/2014/main" val="1920941145"/>
                    </a:ext>
                  </a:extLst>
                </a:gridCol>
              </a:tblGrid>
              <a:tr h="38939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917264"/>
                  </a:ext>
                </a:extLst>
              </a:tr>
              <a:tr h="148625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MEDIO GLUTEO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ESTERNA ILEO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 FEMORE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SUPERIORE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(L5 - S1)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ed ESTENSIONE della 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MANTIENE STAZIONE ERETTA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92579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6766" y="896407"/>
            <a:ext cx="6083072" cy="50578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0A0943-0784-534B-937C-757825D7470F}"/>
              </a:ext>
            </a:extLst>
          </p:cNvPr>
          <p:cNvSpPr txBox="1"/>
          <p:nvPr/>
        </p:nvSpPr>
        <p:spPr>
          <a:xfrm>
            <a:off x="428599" y="18910"/>
            <a:ext cx="8429676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CINGOLO PELVICO (Bacino, Pelvi)</a:t>
            </a:r>
          </a:p>
        </p:txBody>
      </p:sp>
    </p:spTree>
    <p:extLst>
      <p:ext uri="{BB962C8B-B14F-4D97-AF65-F5344CB8AC3E}">
        <p14:creationId xmlns:p14="http://schemas.microsoft.com/office/powerpoint/2010/main" val="65276247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BFC0B674-1C75-431F-8F18-72D2918E48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MEDIO GLUTEO</a:t>
            </a:r>
          </a:p>
        </p:txBody>
      </p:sp>
      <p:pic>
        <p:nvPicPr>
          <p:cNvPr id="69635" name="Picture 2">
            <a:extLst>
              <a:ext uri="{FF2B5EF4-FFF2-40B4-BE49-F238E27FC236}">
                <a16:creationId xmlns:a16="http://schemas.microsoft.com/office/drawing/2014/main" id="{963D42CD-F90B-4798-9DA2-11F60027B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4213"/>
            <a:ext cx="8610600" cy="617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4C3179BE-BD46-4A87-9559-230BF84B3B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  <a:t>MUSCOLI DELLA REGIONE GLUTEA</a:t>
            </a:r>
            <a:b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  <a:t>PIANO PROFONDO [1]</a:t>
            </a:r>
          </a:p>
        </p:txBody>
      </p:sp>
      <p:graphicFrame>
        <p:nvGraphicFramePr>
          <p:cNvPr id="25602" name="Group 2">
            <a:extLst>
              <a:ext uri="{FF2B5EF4-FFF2-40B4-BE49-F238E27FC236}">
                <a16:creationId xmlns:a16="http://schemas.microsoft.com/office/drawing/2014/main" id="{50AC606B-F3D9-4295-90F4-F3DC1CE23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990877"/>
              </p:ext>
            </p:extLst>
          </p:nvPr>
        </p:nvGraphicFramePr>
        <p:xfrm>
          <a:off x="179512" y="1628801"/>
          <a:ext cx="8784976" cy="3888433"/>
        </p:xfrm>
        <a:graphic>
          <a:graphicData uri="http://schemas.openxmlformats.org/drawingml/2006/table">
            <a:tbl>
              <a:tblPr/>
              <a:tblGrid>
                <a:gridCol w="1457809">
                  <a:extLst>
                    <a:ext uri="{9D8B030D-6E8A-4147-A177-3AD203B41FA5}">
                      <a16:colId xmlns:a16="http://schemas.microsoft.com/office/drawing/2014/main" val="1297996245"/>
                    </a:ext>
                  </a:extLst>
                </a:gridCol>
                <a:gridCol w="2014400">
                  <a:extLst>
                    <a:ext uri="{9D8B030D-6E8A-4147-A177-3AD203B41FA5}">
                      <a16:colId xmlns:a16="http://schemas.microsoft.com/office/drawing/2014/main" val="4050654896"/>
                    </a:ext>
                  </a:extLst>
                </a:gridCol>
                <a:gridCol w="1799387">
                  <a:extLst>
                    <a:ext uri="{9D8B030D-6E8A-4147-A177-3AD203B41FA5}">
                      <a16:colId xmlns:a16="http://schemas.microsoft.com/office/drawing/2014/main" val="2550212258"/>
                    </a:ext>
                  </a:extLst>
                </a:gridCol>
                <a:gridCol w="1756690">
                  <a:extLst>
                    <a:ext uri="{9D8B030D-6E8A-4147-A177-3AD203B41FA5}">
                      <a16:colId xmlns:a16="http://schemas.microsoft.com/office/drawing/2014/main" val="2738474542"/>
                    </a:ext>
                  </a:extLst>
                </a:gridCol>
                <a:gridCol w="1756690">
                  <a:extLst>
                    <a:ext uri="{9D8B030D-6E8A-4147-A177-3AD203B41FA5}">
                      <a16:colId xmlns:a16="http://schemas.microsoft.com/office/drawing/2014/main" val="4160440351"/>
                    </a:ext>
                  </a:extLst>
                </a:gridCol>
              </a:tblGrid>
              <a:tr h="44386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521366"/>
                  </a:ext>
                </a:extLst>
              </a:tr>
              <a:tr h="132234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GLUTEO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ESTERNA ILEO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FEMORALE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SUPERIORE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della 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MANTIENE LA STAZIONE ERETTA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032216"/>
                  </a:ext>
                </a:extLst>
              </a:tr>
              <a:tr h="10850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PIRIFORME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2°, 3° e 4° FORO SACRALE ANTERIORE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FEMORALE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RAMO COLLATERALE dalle RADICI PLESSO (L5-S1)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della COSCIA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442552"/>
                  </a:ext>
                </a:extLst>
              </a:tr>
              <a:tr h="103722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GEMELLI SUPERIORE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INFERIORE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Dalla SPINA e dalla TUBEROSITA’ ISCHIATICA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TROCANTERICA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RAMO COLLATERALE dalle RADICI PLESSO (L5-S1)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ED ABDUZIONE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98749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1C85C6A2-CBA8-4769-8C0C-923A6D6A15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6868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MUSCOLI DELLA REGIONE GLUTEA</a:t>
            </a:r>
            <a:br>
              <a:rPr lang="it-IT" altLang="it-IT" sz="28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PIANO PROFONDO [2]</a:t>
            </a:r>
          </a:p>
        </p:txBody>
      </p:sp>
      <p:graphicFrame>
        <p:nvGraphicFramePr>
          <p:cNvPr id="26626" name="Group 2">
            <a:extLst>
              <a:ext uri="{FF2B5EF4-FFF2-40B4-BE49-F238E27FC236}">
                <a16:creationId xmlns:a16="http://schemas.microsoft.com/office/drawing/2014/main" id="{00CBCD15-57E7-4C34-BF5E-59829C27C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203888"/>
              </p:ext>
            </p:extLst>
          </p:nvPr>
        </p:nvGraphicFramePr>
        <p:xfrm>
          <a:off x="152400" y="1295400"/>
          <a:ext cx="8812088" cy="4653881"/>
        </p:xfrm>
        <a:graphic>
          <a:graphicData uri="http://schemas.openxmlformats.org/drawingml/2006/table">
            <a:tbl>
              <a:tblPr/>
              <a:tblGrid>
                <a:gridCol w="1541848">
                  <a:extLst>
                    <a:ext uri="{9D8B030D-6E8A-4147-A177-3AD203B41FA5}">
                      <a16:colId xmlns:a16="http://schemas.microsoft.com/office/drawing/2014/main" val="555232861"/>
                    </a:ext>
                  </a:extLst>
                </a:gridCol>
                <a:gridCol w="1939547">
                  <a:extLst>
                    <a:ext uri="{9D8B030D-6E8A-4147-A177-3AD203B41FA5}">
                      <a16:colId xmlns:a16="http://schemas.microsoft.com/office/drawing/2014/main" val="3548255973"/>
                    </a:ext>
                  </a:extLst>
                </a:gridCol>
                <a:gridCol w="1806471">
                  <a:extLst>
                    <a:ext uri="{9D8B030D-6E8A-4147-A177-3AD203B41FA5}">
                      <a16:colId xmlns:a16="http://schemas.microsoft.com/office/drawing/2014/main" val="1590543678"/>
                    </a:ext>
                  </a:extLst>
                </a:gridCol>
                <a:gridCol w="1762111">
                  <a:extLst>
                    <a:ext uri="{9D8B030D-6E8A-4147-A177-3AD203B41FA5}">
                      <a16:colId xmlns:a16="http://schemas.microsoft.com/office/drawing/2014/main" val="1939181713"/>
                    </a:ext>
                  </a:extLst>
                </a:gridCol>
                <a:gridCol w="1762111">
                  <a:extLst>
                    <a:ext uri="{9D8B030D-6E8A-4147-A177-3AD203B41FA5}">
                      <a16:colId xmlns:a16="http://schemas.microsoft.com/office/drawing/2014/main" val="3295254517"/>
                    </a:ext>
                  </a:extLst>
                </a:gridCol>
              </a:tblGrid>
              <a:tr h="77694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554937"/>
                  </a:ext>
                </a:extLst>
              </a:tr>
              <a:tr h="143376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OTTURATORE INTERNO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FORO OTTURATORIO dell’ ANCA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TROCANTERICA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INTERNO dalle RADICI del PLESSO L5 - S1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E ROTAZIONE LATERALE della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1945611"/>
                  </a:ext>
                </a:extLst>
              </a:tr>
              <a:tr h="11045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OTTURATORE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FORO OTTURATORIO dell’ ANCA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TROCANTERICA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(L2 – L4)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e ROTAZIONE LATERALE della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275860"/>
                  </a:ext>
                </a:extLst>
              </a:tr>
              <a:tr h="13385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QUADRATO DEL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ESTERNA ISCHIO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RAMO COLLATERALE PLESSO SACRALE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L4 - S1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09943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9C6FEC83-226A-4209-831E-21AE261570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PROFONDI </a:t>
            </a:r>
            <a:b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REGIONE GLUTEA</a:t>
            </a:r>
          </a:p>
        </p:txBody>
      </p:sp>
      <p:pic>
        <p:nvPicPr>
          <p:cNvPr id="75779" name="Picture 2">
            <a:extLst>
              <a:ext uri="{FF2B5EF4-FFF2-40B4-BE49-F238E27FC236}">
                <a16:creationId xmlns:a16="http://schemas.microsoft.com/office/drawing/2014/main" id="{4CA34FED-3C64-4E26-B587-D17D44648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12838"/>
            <a:ext cx="8153400" cy="574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F998E972-7A8F-43BE-8CBE-B7BE530FE0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066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PIRIFORME e </a:t>
            </a:r>
            <a:b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OTTURATORE INTERNO</a:t>
            </a: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C43AF59E-BA60-429C-B491-14FC0AE6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90625"/>
            <a:ext cx="7924800" cy="558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FAF44639-E574-4F21-BDAF-6E6F0C6419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915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PROFONDI REGIONE GLUTEA: VISIONE INTRAPELVICA</a:t>
            </a:r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9F35FA05-31C3-471F-8347-1DC3C0D59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39850"/>
            <a:ext cx="7086600" cy="534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9A745EC7-0CFB-4320-91ED-20E86DB42E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274638"/>
            <a:ext cx="317817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BACINO</a:t>
            </a: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BD23210E-0980-4AAC-87BE-17D135DC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355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EBA4DCB4-317F-40F8-A77D-5F22C5ACC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375025"/>
            <a:ext cx="5219700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>
            <a:extLst>
              <a:ext uri="{FF2B5EF4-FFF2-40B4-BE49-F238E27FC236}">
                <a16:creationId xmlns:a16="http://schemas.microsoft.com/office/drawing/2014/main" id="{756FAE9D-85B9-4A47-A63A-B6986BF8C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5062" name="Text Box 5">
            <a:extLst>
              <a:ext uri="{FF2B5EF4-FFF2-40B4-BE49-F238E27FC236}">
                <a16:creationId xmlns:a16="http://schemas.microsoft.com/office/drawing/2014/main" id="{BC3DD27F-FE4D-4C62-8C69-947ED370F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442" y="258763"/>
            <a:ext cx="138747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000514"/>
                </a:solidFill>
                <a:latin typeface="Arial Black" panose="020B0A04020102020204" pitchFamily="34" charset="0"/>
              </a:rPr>
              <a:t>MASCHIO</a:t>
            </a:r>
          </a:p>
        </p:txBody>
      </p:sp>
      <p:sp>
        <p:nvSpPr>
          <p:cNvPr id="45063" name="Text Box 6">
            <a:extLst>
              <a:ext uri="{FF2B5EF4-FFF2-40B4-BE49-F238E27FC236}">
                <a16:creationId xmlns:a16="http://schemas.microsoft.com/office/drawing/2014/main" id="{9828706F-8768-47A0-A664-EF073527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3429000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FEMMINA</a:t>
            </a: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B1AA1F3B-0809-4D5B-8B87-8113F00D4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37063"/>
            <a:ext cx="34210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215900" indent="-214313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45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Differenze Morfologiche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Maschio 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vs. 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Femmina 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527475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A9496179-BBBA-4250-A565-92F1DD528C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AB715E31-34C3-4D03-A4DF-29030F857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3">
            <a:extLst>
              <a:ext uri="{FF2B5EF4-FFF2-40B4-BE49-F238E27FC236}">
                <a16:creationId xmlns:a16="http://schemas.microsoft.com/office/drawing/2014/main" id="{548A4040-77C8-4E96-BF4A-83765059D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9" name="Picture 4">
            <a:extLst>
              <a:ext uri="{FF2B5EF4-FFF2-40B4-BE49-F238E27FC236}">
                <a16:creationId xmlns:a16="http://schemas.microsoft.com/office/drawing/2014/main" id="{8BD4C720-8E93-4C69-A987-7825CA5A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263"/>
            <a:ext cx="4716463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0" name="Picture 5">
            <a:extLst>
              <a:ext uri="{FF2B5EF4-FFF2-40B4-BE49-F238E27FC236}">
                <a16:creationId xmlns:a16="http://schemas.microsoft.com/office/drawing/2014/main" id="{06804F2B-1228-460E-9165-991F8C67B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514850"/>
            <a:ext cx="4427537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Rectangle 6">
            <a:extLst>
              <a:ext uri="{FF2B5EF4-FFF2-40B4-BE49-F238E27FC236}">
                <a16:creationId xmlns:a16="http://schemas.microsoft.com/office/drawing/2014/main" id="{E901DA5F-3363-423F-92BC-93A171035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6863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  <a:t>BACINO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  <a:t>Differenze Morfologiche 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  <a:t>Maschio vs. Femmina [2]</a:t>
            </a:r>
          </a:p>
        </p:txBody>
      </p:sp>
      <p:sp>
        <p:nvSpPr>
          <p:cNvPr id="47112" name="Text Box 7">
            <a:extLst>
              <a:ext uri="{FF2B5EF4-FFF2-40B4-BE49-F238E27FC236}">
                <a16:creationId xmlns:a16="http://schemas.microsoft.com/office/drawing/2014/main" id="{CBF9A5E4-DE4B-44F5-9616-2B0544E64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549275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MASCHIO</a:t>
            </a:r>
          </a:p>
        </p:txBody>
      </p:sp>
      <p:sp>
        <p:nvSpPr>
          <p:cNvPr id="47113" name="Text Box 8">
            <a:extLst>
              <a:ext uri="{FF2B5EF4-FFF2-40B4-BE49-F238E27FC236}">
                <a16:creationId xmlns:a16="http://schemas.microsoft.com/office/drawing/2014/main" id="{8350035D-C15D-467B-99D5-7CE5FB83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3" y="0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FEMMINA</a:t>
            </a:r>
          </a:p>
        </p:txBody>
      </p:sp>
    </p:spTree>
    <p:extLst>
      <p:ext uri="{BB962C8B-B14F-4D97-AF65-F5344CB8AC3E}">
        <p14:creationId xmlns:p14="http://schemas.microsoft.com/office/powerpoint/2010/main" val="4146118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OSSO DELL’ ANCA</a:t>
            </a:r>
          </a:p>
        </p:txBody>
      </p:sp>
    </p:spTree>
    <p:extLst>
      <p:ext uri="{BB962C8B-B14F-4D97-AF65-F5344CB8AC3E}">
        <p14:creationId xmlns:p14="http://schemas.microsoft.com/office/powerpoint/2010/main" val="76688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0"/>
            <a:ext cx="8856984" cy="6237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09933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 rotWithShape="1">
          <a:blip r:embed="rId2">
            <a:extLst/>
          </a:blip>
          <a:srcRect l="4848" b="49283"/>
          <a:stretch/>
        </p:blipFill>
        <p:spPr>
          <a:xfrm>
            <a:off x="0" y="21400"/>
            <a:ext cx="9036496" cy="61439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048834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 rotWithShape="1">
          <a:blip r:embed="rId2">
            <a:extLst/>
          </a:blip>
          <a:srcRect l="4202" t="49575" r="14737"/>
          <a:stretch/>
        </p:blipFill>
        <p:spPr>
          <a:xfrm>
            <a:off x="0" y="0"/>
            <a:ext cx="9144000" cy="6309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7810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16704</TotalTime>
  <Words>926</Words>
  <Application>Microsoft Macintosh PowerPoint</Application>
  <PresentationFormat>Presentazione su schermo (4:3)</PresentationFormat>
  <Paragraphs>258</Paragraphs>
  <Slides>35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35</vt:i4>
      </vt:variant>
    </vt:vector>
  </HeadingPairs>
  <TitlesOfParts>
    <vt:vector size="55" baseType="lpstr">
      <vt:lpstr>Microsoft YaHei</vt:lpstr>
      <vt:lpstr>ＭＳ Ｐゴシック</vt:lpstr>
      <vt:lpstr>Arial</vt:lpstr>
      <vt:lpstr>Arial Black</vt:lpstr>
      <vt:lpstr>Chalkboard</vt:lpstr>
      <vt:lpstr>Chalkboard SE</vt:lpstr>
      <vt:lpstr>Copperplate</vt:lpstr>
      <vt:lpstr>Copperplate Gothic Bold</vt:lpstr>
      <vt:lpstr>Garamond</vt:lpstr>
      <vt:lpstr>Gill Sans</vt:lpstr>
      <vt:lpstr>Helvetica</vt:lpstr>
      <vt:lpstr>Helvetica Neue</vt:lpstr>
      <vt:lpstr>Lucida Sans Unicode</vt:lpstr>
      <vt:lpstr>Times</vt:lpstr>
      <vt:lpstr>Times New Roman</vt:lpstr>
      <vt:lpstr>Wingdings</vt:lpstr>
      <vt:lpstr>Tema di Office</vt:lpstr>
      <vt:lpstr>Tema di Office</vt:lpstr>
      <vt:lpstr>Presentazione vuota</vt:lpstr>
      <vt:lpstr>Default</vt:lpstr>
      <vt:lpstr>ARTO INFERIORE e  CINGOLO PELVICO (Bacino o Pelvi)</vt:lpstr>
      <vt:lpstr>ARTO INFERIORE e  CINGOLO PELVICO</vt:lpstr>
      <vt:lpstr>Presentazione standard di PowerPoint</vt:lpstr>
      <vt:lpstr>BACINO</vt:lpstr>
      <vt:lpstr>Presentazione standard di PowerPoint</vt:lpstr>
      <vt:lpstr>OSSO DELL’ ANCA</vt:lpstr>
      <vt:lpstr>Presentazione standard di PowerPoint</vt:lpstr>
      <vt:lpstr>Presentazione standard di PowerPoint</vt:lpstr>
      <vt:lpstr>Presentazione standard di PowerPoint</vt:lpstr>
      <vt:lpstr>F E M O R E</vt:lpstr>
      <vt:lpstr>Presentazione standard di PowerPoint</vt:lpstr>
      <vt:lpstr>Presentazione standard di PowerPoint</vt:lpstr>
      <vt:lpstr>Presentazione standard di PowerPoint</vt:lpstr>
      <vt:lpstr>ARTICOLAZIONI del  CINGOLO  PELVICO</vt:lpstr>
      <vt:lpstr>SINFISI  PUBICA</vt:lpstr>
      <vt:lpstr>ARTICOLAZIONE SACRO ILIACA</vt:lpstr>
      <vt:lpstr>ARTICOLAZIONE SACRO-ILIACA</vt:lpstr>
      <vt:lpstr>LEGAMENTI del BACINO  QUADRO SINTETICO</vt:lpstr>
      <vt:lpstr>ARTICOLAZIONE COXO-FEMORALE</vt:lpstr>
      <vt:lpstr>ARTICOLAZIONE COXO-FEMORALE  (dell’ Anca): CAPI ARTICOLARI</vt:lpstr>
      <vt:lpstr>ARTICOLAZIONE COXO-FEMORALE  </vt:lpstr>
      <vt:lpstr>Presentazione standard di PowerPoint</vt:lpstr>
      <vt:lpstr>MUSCOLI DELL’ ARTO INFERIORE</vt:lpstr>
      <vt:lpstr>MUSCOLI DELL’ ANCA</vt:lpstr>
      <vt:lpstr>Presentazione standard di PowerPoint</vt:lpstr>
      <vt:lpstr>MUSCOLI DELLA REGIONE GLUTEA</vt:lpstr>
      <vt:lpstr>MUSCOLI DELLA REGIONE GLUTEA PIANO SUPERFICIALE</vt:lpstr>
      <vt:lpstr>M. GRANDE GLUTEO</vt:lpstr>
      <vt:lpstr>MUSCOLI DELLA REGIONE GLUTEA PIANO INTERMEDIO</vt:lpstr>
      <vt:lpstr>M. MEDIO GLUTEO</vt:lpstr>
      <vt:lpstr>MUSCOLI DELLA REGIONE GLUTEA PIANO PROFONDO [1]</vt:lpstr>
      <vt:lpstr>MUSCOLI DELLA REGIONE GLUTEA PIANO PROFONDO [2]</vt:lpstr>
      <vt:lpstr>MM. PROFONDI  REGIONE GLUTEA</vt:lpstr>
      <vt:lpstr>MM. PIRIFORME e  OTTURATORE INTERNO</vt:lpstr>
      <vt:lpstr>MM. PROFONDI REGIONE GLUTEA: VISIONE INTRAPELVICA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280</cp:revision>
  <cp:lastPrinted>1601-01-01T00:00:00Z</cp:lastPrinted>
  <dcterms:created xsi:type="dcterms:W3CDTF">2000-11-22T09:35:33Z</dcterms:created>
  <dcterms:modified xsi:type="dcterms:W3CDTF">2020-12-20T16:19:33Z</dcterms:modified>
</cp:coreProperties>
</file>