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9"/>
  </p:notesMasterIdLst>
  <p:sldIdLst>
    <p:sldId id="256" r:id="rId2"/>
    <p:sldId id="297" r:id="rId3"/>
    <p:sldId id="298" r:id="rId4"/>
    <p:sldId id="354" r:id="rId5"/>
    <p:sldId id="355" r:id="rId6"/>
    <p:sldId id="357" r:id="rId7"/>
    <p:sldId id="356" r:id="rId8"/>
    <p:sldId id="358" r:id="rId9"/>
    <p:sldId id="359" r:id="rId10"/>
    <p:sldId id="360" r:id="rId11"/>
    <p:sldId id="361" r:id="rId12"/>
    <p:sldId id="315" r:id="rId13"/>
    <p:sldId id="340" r:id="rId14"/>
    <p:sldId id="362" r:id="rId15"/>
    <p:sldId id="363" r:id="rId16"/>
    <p:sldId id="364" r:id="rId17"/>
    <p:sldId id="353" r:id="rId18"/>
    <p:sldId id="332" r:id="rId19"/>
    <p:sldId id="333" r:id="rId20"/>
    <p:sldId id="352" r:id="rId21"/>
    <p:sldId id="350" r:id="rId22"/>
    <p:sldId id="351" r:id="rId23"/>
    <p:sldId id="314" r:id="rId24"/>
    <p:sldId id="365" r:id="rId25"/>
    <p:sldId id="367" r:id="rId26"/>
    <p:sldId id="366" r:id="rId27"/>
    <p:sldId id="279" r:id="rId28"/>
  </p:sldIdLst>
  <p:sldSz cx="9144000" cy="5143500" type="screen16x9"/>
  <p:notesSz cx="6858000" cy="9144000"/>
  <p:embeddedFontLst>
    <p:embeddedFont>
      <p:font typeface="Amatic SC" pitchFamily="2" charset="-79"/>
      <p:regular r:id="rId30"/>
      <p:bold r:id="rId31"/>
    </p:embeddedFont>
    <p:embeddedFont>
      <p:font typeface="Baskerville Old Face" panose="02020602080505020303" pitchFamily="18" charset="77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2"/>
    <p:restoredTop sz="92543"/>
  </p:normalViewPr>
  <p:slideViewPr>
    <p:cSldViewPr snapToGrid="0" snapToObjects="1">
      <p:cViewPr varScale="1">
        <p:scale>
          <a:sx n="161" d="100"/>
          <a:sy n="161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05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812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70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6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87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261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82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0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17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BA200C9D-DEE5-1741-91F2-8FAF0AFC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00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ote 1">
            <a:extLst>
              <a:ext uri="{FF2B5EF4-FFF2-40B4-BE49-F238E27FC236}">
                <a16:creationId xmlns:a16="http://schemas.microsoft.com/office/drawing/2014/main" id="{BA200C9D-DEE5-1741-91F2-8FAF0AFC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926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098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09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91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297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45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pt-PT" dirty="0"/>
              <a:t>Horas, Datas, períodos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73045" y="829159"/>
            <a:ext cx="8382537" cy="4001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Por favor, </a:t>
            </a:r>
            <a:r>
              <a:rPr lang="pt-BR" sz="1200" b="1" u="sng" dirty="0">
                <a:latin typeface="Baskerville Old Face" panose="02020602080505020303" pitchFamily="18" charset="77"/>
              </a:rPr>
              <a:t>dizia-me</a:t>
            </a:r>
            <a:r>
              <a:rPr lang="pt-BR" sz="1200" dirty="0">
                <a:latin typeface="Baskerville Old Face" panose="02020602080505020303" pitchFamily="18" charset="77"/>
              </a:rPr>
              <a:t> que horas são?</a:t>
            </a:r>
          </a:p>
          <a:p>
            <a:pPr marL="88900" indent="0">
              <a:buNone/>
            </a:pPr>
            <a:r>
              <a:rPr lang="pt-BR" sz="1200" b="1" u="sng" dirty="0">
                <a:latin typeface="Baskerville Old Face" panose="02020602080505020303" pitchFamily="18" charset="77"/>
              </a:rPr>
              <a:t>São</a:t>
            </a:r>
            <a:r>
              <a:rPr lang="pt-BR" sz="1200" dirty="0">
                <a:latin typeface="Baskerville Old Face" panose="02020602080505020303" pitchFamily="18" charset="77"/>
              </a:rPr>
              <a:t> cinco/oito/dez (da manhã, da tarde, da noite).</a:t>
            </a:r>
          </a:p>
          <a:p>
            <a:pPr marL="88900" indent="0">
              <a:buNone/>
            </a:pPr>
            <a:r>
              <a:rPr lang="pt-BR" sz="1200" b="1" u="sng" dirty="0">
                <a:latin typeface="Baskerville Old Face" panose="02020602080505020303" pitchFamily="18" charset="77"/>
              </a:rPr>
              <a:t>É</a:t>
            </a:r>
            <a:r>
              <a:rPr lang="pt-BR" sz="1200" dirty="0">
                <a:latin typeface="Baskerville Old Face" panose="02020602080505020303" pitchFamily="18" charset="77"/>
              </a:rPr>
              <a:t> uma hora. </a:t>
            </a:r>
            <a:r>
              <a:rPr lang="pt-BR" sz="1200" b="1" u="sng" dirty="0">
                <a:latin typeface="Baskerville Old Face" panose="02020602080505020303" pitchFamily="18" charset="77"/>
              </a:rPr>
              <a:t>É</a:t>
            </a:r>
            <a:r>
              <a:rPr lang="pt-BR" sz="1200" dirty="0">
                <a:latin typeface="Baskerville Old Face" panose="02020602080505020303" pitchFamily="18" charset="77"/>
              </a:rPr>
              <a:t> meio-dia. </a:t>
            </a:r>
            <a:r>
              <a:rPr lang="pt-BR" sz="1200" b="1" u="sng" dirty="0">
                <a:latin typeface="Baskerville Old Face" panose="02020602080505020303" pitchFamily="18" charset="77"/>
              </a:rPr>
              <a:t>É</a:t>
            </a:r>
            <a:r>
              <a:rPr lang="pt-BR" sz="1200" dirty="0">
                <a:latin typeface="Baskerville Old Face" panose="02020602080505020303" pitchFamily="18" charset="77"/>
              </a:rPr>
              <a:t> meia noite.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São vinte para as sete. (6.40 – 18-40)	Faltam cinco para as seis. (5.55 – 17.55)	É um quarto para as dez. (9.45 – 21.45)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As lojas abrem </a:t>
            </a:r>
            <a:r>
              <a:rPr lang="pt-BR" sz="1200" b="1" u="sng" dirty="0">
                <a:latin typeface="Baskerville Old Face" panose="02020602080505020303" pitchFamily="18" charset="77"/>
              </a:rPr>
              <a:t>às</a:t>
            </a:r>
            <a:r>
              <a:rPr lang="pt-BR" sz="1200" dirty="0">
                <a:latin typeface="Baskerville Old Face" panose="02020602080505020303" pitchFamily="18" charset="77"/>
              </a:rPr>
              <a:t> 10 e fecham </a:t>
            </a:r>
            <a:r>
              <a:rPr lang="pt-BR" sz="1200" b="1" u="sng" dirty="0">
                <a:latin typeface="Baskerville Old Face" panose="02020602080505020303" pitchFamily="18" charset="77"/>
              </a:rPr>
              <a:t>às</a:t>
            </a:r>
            <a:r>
              <a:rPr lang="pt-BR" sz="1200" dirty="0">
                <a:latin typeface="Baskerville Old Face" panose="02020602080505020303" pitchFamily="18" charset="77"/>
              </a:rPr>
              <a:t> 19. O banco está aberto </a:t>
            </a:r>
            <a:r>
              <a:rPr lang="pt-BR" sz="1200" b="1" u="sng" dirty="0">
                <a:latin typeface="Baskerville Old Face" panose="02020602080505020303" pitchFamily="18" charset="77"/>
              </a:rPr>
              <a:t>das</a:t>
            </a:r>
            <a:r>
              <a:rPr lang="pt-BR" sz="1200" dirty="0">
                <a:latin typeface="Baskerville Old Face" panose="02020602080505020303" pitchFamily="18" charset="77"/>
              </a:rPr>
              <a:t> 9 </a:t>
            </a:r>
            <a:r>
              <a:rPr lang="pt-BR" sz="1200" b="1" u="sng" dirty="0">
                <a:latin typeface="Baskerville Old Face" panose="02020602080505020303" pitchFamily="18" charset="77"/>
              </a:rPr>
              <a:t>às</a:t>
            </a:r>
            <a:r>
              <a:rPr lang="pt-BR" sz="1200" dirty="0">
                <a:latin typeface="Baskerville Old Face" panose="02020602080505020303" pitchFamily="18" charset="77"/>
              </a:rPr>
              <a:t> 13.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A que horas sai o comboio para Cascais? Sai às 17. Sai </a:t>
            </a:r>
            <a:r>
              <a:rPr lang="pt-BR" sz="1200" b="1" u="sng" dirty="0">
                <a:latin typeface="Baskerville Old Face" panose="02020602080505020303" pitchFamily="18" charset="77"/>
              </a:rPr>
              <a:t>daqui a</a:t>
            </a:r>
            <a:r>
              <a:rPr lang="pt-BR" sz="1200" dirty="0">
                <a:latin typeface="Baskerville Old Face" panose="02020602080505020303" pitchFamily="18" charset="77"/>
              </a:rPr>
              <a:t> uma hora/vinte minutos.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Janto por volta das 20. Janto entre as oito e as nove.</a:t>
            </a:r>
          </a:p>
          <a:p>
            <a:pPr marL="88900" indent="0"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Que dia é hoje? Hoje é quinze de dezembro de 2020 (dois mil vinte). Hoje é terça-feira.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Quando voltas? Vou </a:t>
            </a:r>
            <a:r>
              <a:rPr lang="pt-BR" sz="1200" b="1" u="sng" dirty="0">
                <a:latin typeface="Baskerville Old Face" panose="02020602080505020303" pitchFamily="18" charset="77"/>
              </a:rPr>
              <a:t>a</a:t>
            </a:r>
            <a:r>
              <a:rPr lang="pt-BR" sz="1200" dirty="0">
                <a:latin typeface="Baskerville Old Face" panose="02020602080505020303" pitchFamily="18" charset="77"/>
              </a:rPr>
              <a:t> (</a:t>
            </a:r>
            <a:r>
              <a:rPr lang="pt-BR" sz="1200" b="1" u="sng" dirty="0">
                <a:latin typeface="Baskerville Old Face" panose="02020602080505020303" pitchFamily="18" charset="77"/>
              </a:rPr>
              <a:t>no dia</a:t>
            </a:r>
            <a:r>
              <a:rPr lang="pt-BR" sz="1200" dirty="0">
                <a:latin typeface="Baskerville Old Face" panose="02020602080505020303" pitchFamily="18" charset="77"/>
              </a:rPr>
              <a:t>) 2 de janeiro e só volto </a:t>
            </a:r>
            <a:r>
              <a:rPr lang="pt-BR" sz="1200" b="1" u="sng" dirty="0">
                <a:latin typeface="Baskerville Old Face" panose="02020602080505020303" pitchFamily="18" charset="77"/>
              </a:rPr>
              <a:t>a</a:t>
            </a:r>
            <a:r>
              <a:rPr lang="pt-BR" sz="1200" dirty="0">
                <a:latin typeface="Baskerville Old Face" panose="02020602080505020303" pitchFamily="18" charset="77"/>
              </a:rPr>
              <a:t> (</a:t>
            </a:r>
            <a:r>
              <a:rPr lang="pt-BR" sz="1200" b="1" dirty="0">
                <a:latin typeface="Baskerville Old Face" panose="02020602080505020303" pitchFamily="18" charset="77"/>
              </a:rPr>
              <a:t>no dia</a:t>
            </a:r>
            <a:r>
              <a:rPr lang="pt-BR" sz="1200" dirty="0">
                <a:latin typeface="Baskerville Old Face" panose="02020602080505020303" pitchFamily="18" charset="77"/>
              </a:rPr>
              <a:t>) 15 de fevereiro.	DIA/</a:t>
            </a:r>
            <a:r>
              <a:rPr lang="pt-BR" sz="1200" dirty="0" err="1">
                <a:latin typeface="Baskerville Old Face" panose="02020602080505020303" pitchFamily="18" charset="77"/>
              </a:rPr>
              <a:t>S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Volto </a:t>
            </a:r>
            <a:r>
              <a:rPr lang="pt-BR" sz="1200" b="1" u="sng" dirty="0">
                <a:latin typeface="Baskerville Old Face" panose="02020602080505020303" pitchFamily="18" charset="77"/>
              </a:rPr>
              <a:t>em</a:t>
            </a:r>
            <a:r>
              <a:rPr lang="pt-BR" sz="1200" dirty="0">
                <a:latin typeface="Baskerville Old Face" panose="02020602080505020303" pitchFamily="18" charset="77"/>
              </a:rPr>
              <a:t> maio. Volto </a:t>
            </a:r>
            <a:r>
              <a:rPr lang="pt-BR" sz="1200" b="1" u="sng" dirty="0">
                <a:latin typeface="Baskerville Old Face" panose="02020602080505020303" pitchFamily="18" charset="77"/>
              </a:rPr>
              <a:t>em</a:t>
            </a:r>
            <a:r>
              <a:rPr lang="pt-BR" sz="1200" dirty="0">
                <a:latin typeface="Baskerville Old Face" panose="02020602080505020303" pitchFamily="18" charset="77"/>
              </a:rPr>
              <a:t> 2021.				MÊS (meses), ANO/</a:t>
            </a:r>
            <a:r>
              <a:rPr lang="pt-BR" sz="1200" dirty="0" err="1">
                <a:latin typeface="Baskerville Old Face" panose="02020602080505020303" pitchFamily="18" charset="77"/>
              </a:rPr>
              <a:t>S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Volto </a:t>
            </a:r>
            <a:r>
              <a:rPr lang="pt-BR" sz="1200" b="1" u="sng" dirty="0">
                <a:latin typeface="Baskerville Old Face" panose="02020602080505020303" pitchFamily="18" charset="77"/>
              </a:rPr>
              <a:t>na</a:t>
            </a:r>
            <a:r>
              <a:rPr lang="pt-BR" sz="1200" dirty="0">
                <a:latin typeface="Baskerville Old Face" panose="02020602080505020303" pitchFamily="18" charset="77"/>
              </a:rPr>
              <a:t> primavera, </a:t>
            </a:r>
            <a:r>
              <a:rPr lang="pt-BR" sz="1200" b="1" u="sng" dirty="0">
                <a:latin typeface="Baskerville Old Face" panose="02020602080505020303" pitchFamily="18" charset="77"/>
              </a:rPr>
              <a:t>no</a:t>
            </a:r>
            <a:r>
              <a:rPr lang="pt-BR" sz="1200" dirty="0">
                <a:latin typeface="Baskerville Old Face" panose="02020602080505020303" pitchFamily="18" charset="77"/>
              </a:rPr>
              <a:t> verão, </a:t>
            </a:r>
            <a:r>
              <a:rPr lang="pt-BR" sz="1200" b="1" u="sng" dirty="0">
                <a:latin typeface="Baskerville Old Face" panose="02020602080505020303" pitchFamily="18" charset="77"/>
              </a:rPr>
              <a:t>no</a:t>
            </a:r>
            <a:r>
              <a:rPr lang="pt-BR" sz="1200" dirty="0">
                <a:latin typeface="Baskerville Old Face" panose="02020602080505020303" pitchFamily="18" charset="77"/>
              </a:rPr>
              <a:t> outono, </a:t>
            </a:r>
            <a:r>
              <a:rPr lang="pt-BR" sz="1200" b="1" u="sng" dirty="0">
                <a:latin typeface="Baskerville Old Face" panose="02020602080505020303" pitchFamily="18" charset="77"/>
              </a:rPr>
              <a:t>no</a:t>
            </a:r>
            <a:r>
              <a:rPr lang="pt-BR" sz="1200" dirty="0">
                <a:latin typeface="Baskerville Old Face" panose="02020602080505020303" pitchFamily="18" charset="77"/>
              </a:rPr>
              <a:t> inverno.			ESTAÇÃO (</a:t>
            </a:r>
            <a:r>
              <a:rPr lang="pt-BR" sz="1200" dirty="0" err="1">
                <a:latin typeface="Baskerville Old Face" panose="02020602080505020303" pitchFamily="18" charset="77"/>
              </a:rPr>
              <a:t>plur</a:t>
            </a:r>
            <a:r>
              <a:rPr lang="pt-BR" sz="1200" dirty="0">
                <a:latin typeface="Baskerville Old Face" panose="02020602080505020303" pitchFamily="18" charset="77"/>
              </a:rPr>
              <a:t>: estações)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Na Páscoa, no Natal...					DIAS FESTIVOS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Anteontem, ontem, hoje, amanhã, depois de amanhã.</a:t>
            </a:r>
          </a:p>
          <a:p>
            <a:pPr marL="88900" indent="0"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Esta manhã, esta tarde, esta noite.</a:t>
            </a:r>
          </a:p>
          <a:p>
            <a:pPr marL="88900" indent="0"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6439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A5B40-9579-F04F-B743-8C5B2871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46584"/>
          </a:xfrm>
        </p:spPr>
        <p:txBody>
          <a:bodyPr/>
          <a:lstStyle/>
          <a:p>
            <a:r>
              <a:rPr lang="it-IT" dirty="0" err="1"/>
              <a:t>Possessivos</a:t>
            </a:r>
            <a:r>
              <a:rPr lang="it-IT" dirty="0"/>
              <a:t> e </a:t>
            </a:r>
            <a:r>
              <a:rPr lang="it-IT" dirty="0" err="1"/>
              <a:t>Demonstrativos</a:t>
            </a:r>
            <a:endParaRPr lang="it-IT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5F84608-670E-4F40-9C05-30607F1F2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21683"/>
              </p:ext>
            </p:extLst>
          </p:nvPr>
        </p:nvGraphicFramePr>
        <p:xfrm>
          <a:off x="1157249" y="885350"/>
          <a:ext cx="6829502" cy="2451735"/>
        </p:xfrm>
        <a:graphic>
          <a:graphicData uri="http://schemas.openxmlformats.org/drawingml/2006/table">
            <a:tbl>
              <a:tblPr/>
              <a:tblGrid>
                <a:gridCol w="1033334">
                  <a:extLst>
                    <a:ext uri="{9D8B030D-6E8A-4147-A177-3AD203B41FA5}">
                      <a16:colId xmlns:a16="http://schemas.microsoft.com/office/drawing/2014/main" val="29973483"/>
                    </a:ext>
                  </a:extLst>
                </a:gridCol>
                <a:gridCol w="1472797">
                  <a:extLst>
                    <a:ext uri="{9D8B030D-6E8A-4147-A177-3AD203B41FA5}">
                      <a16:colId xmlns:a16="http://schemas.microsoft.com/office/drawing/2014/main" val="675203320"/>
                    </a:ext>
                  </a:extLst>
                </a:gridCol>
                <a:gridCol w="1330268">
                  <a:extLst>
                    <a:ext uri="{9D8B030D-6E8A-4147-A177-3AD203B41FA5}">
                      <a16:colId xmlns:a16="http://schemas.microsoft.com/office/drawing/2014/main" val="1992406038"/>
                    </a:ext>
                  </a:extLst>
                </a:gridCol>
                <a:gridCol w="1520306">
                  <a:extLst>
                    <a:ext uri="{9D8B030D-6E8A-4147-A177-3AD203B41FA5}">
                      <a16:colId xmlns:a16="http://schemas.microsoft.com/office/drawing/2014/main" val="147276981"/>
                    </a:ext>
                  </a:extLst>
                </a:gridCol>
                <a:gridCol w="1472797">
                  <a:extLst>
                    <a:ext uri="{9D8B030D-6E8A-4147-A177-3AD203B41FA5}">
                      <a16:colId xmlns:a16="http://schemas.microsoft.com/office/drawing/2014/main" val="578473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SINGULAR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PLURAL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7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278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meu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livro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minha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meus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livros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minhas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802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teu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tua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teus 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amigos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tuas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498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seu 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casaco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sua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camisa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seus 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sapatos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suas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meias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514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6088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quarto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sofás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plantas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909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nosso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escritório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nossa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nossos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quartos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nossas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7555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vosso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jardim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vossa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piscina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vossos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carros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vossas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plantas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004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trabalho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diretora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trabalhos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cadeiras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800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hotel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viagem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bilhetes </a:t>
                      </a:r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malas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95131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F14610ED-1F94-9D46-811D-2431E472B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51357"/>
              </p:ext>
            </p:extLst>
          </p:nvPr>
        </p:nvGraphicFramePr>
        <p:xfrm>
          <a:off x="1835150" y="3700937"/>
          <a:ext cx="5473700" cy="1114425"/>
        </p:xfrm>
        <a:graphic>
          <a:graphicData uri="http://schemas.openxmlformats.org/drawingml/2006/table">
            <a:tbl>
              <a:tblPr/>
              <a:tblGrid>
                <a:gridCol w="828195">
                  <a:extLst>
                    <a:ext uri="{9D8B030D-6E8A-4147-A177-3AD203B41FA5}">
                      <a16:colId xmlns:a16="http://schemas.microsoft.com/office/drawing/2014/main" val="2692115630"/>
                    </a:ext>
                  </a:extLst>
                </a:gridCol>
                <a:gridCol w="1180415">
                  <a:extLst>
                    <a:ext uri="{9D8B030D-6E8A-4147-A177-3AD203B41FA5}">
                      <a16:colId xmlns:a16="http://schemas.microsoft.com/office/drawing/2014/main" val="2563498393"/>
                    </a:ext>
                  </a:extLst>
                </a:gridCol>
                <a:gridCol w="1066182">
                  <a:extLst>
                    <a:ext uri="{9D8B030D-6E8A-4147-A177-3AD203B41FA5}">
                      <a16:colId xmlns:a16="http://schemas.microsoft.com/office/drawing/2014/main" val="213761822"/>
                    </a:ext>
                  </a:extLst>
                </a:gridCol>
                <a:gridCol w="1218493">
                  <a:extLst>
                    <a:ext uri="{9D8B030D-6E8A-4147-A177-3AD203B41FA5}">
                      <a16:colId xmlns:a16="http://schemas.microsoft.com/office/drawing/2014/main" val="1042623743"/>
                    </a:ext>
                  </a:extLst>
                </a:gridCol>
                <a:gridCol w="1180415">
                  <a:extLst>
                    <a:ext uri="{9D8B030D-6E8A-4147-A177-3AD203B41FA5}">
                      <a16:colId xmlns:a16="http://schemas.microsoft.com/office/drawing/2014/main" val="24093485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SINGULAR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PLURAL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6642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6895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76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964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aquelas</a:t>
                      </a:r>
                      <a:endParaRPr lang="it-IT" sz="14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4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05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Queres</a:t>
            </a:r>
            <a:r>
              <a:rPr lang="en" dirty="0"/>
              <a:t> </a:t>
            </a:r>
            <a:r>
              <a:rPr lang="en" dirty="0" err="1"/>
              <a:t>ir</a:t>
            </a:r>
            <a:r>
              <a:rPr lang="en" dirty="0"/>
              <a:t> </a:t>
            </a:r>
            <a:r>
              <a:rPr lang="en" dirty="0" err="1"/>
              <a:t>ao</a:t>
            </a:r>
            <a:r>
              <a:rPr lang="en" dirty="0"/>
              <a:t> concerto?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4</a:t>
            </a:r>
          </a:p>
        </p:txBody>
      </p:sp>
    </p:spTree>
    <p:extLst>
      <p:ext uri="{BB962C8B-B14F-4D97-AF65-F5344CB8AC3E}">
        <p14:creationId xmlns:p14="http://schemas.microsoft.com/office/powerpoint/2010/main" val="376636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49" y="570398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DIÁLOGO P. 64 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A16C34-864C-F045-958A-C7CF25274450}"/>
              </a:ext>
            </a:extLst>
          </p:cNvPr>
          <p:cNvSpPr txBox="1"/>
          <p:nvPr/>
        </p:nvSpPr>
        <p:spPr>
          <a:xfrm>
            <a:off x="271082" y="1209424"/>
            <a:ext cx="8601835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Paulo:	Olha Ricardo! Os Deolinda vão tocar no Coliseu no próximo fim de semana.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Queres ir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?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Acho que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vai ser um bom 	espetáculo e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há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muito tempo que não vou a um concerto.</a:t>
            </a:r>
          </a:p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Ricardo: 	Gosto muito dos Deolinda. A música deles é fantástica. Também não vou a um concerto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desde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dezembro. Mas 	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achas que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os bilhetes são muito caros? Não tenho muito dinheiro.</a:t>
            </a:r>
          </a:p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Paulo: 	Sim, não devem ser baratos. Mas acho que vale a pena.</a:t>
            </a:r>
          </a:p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Ricardo: 	Também acho que sim, mas na próxima semana tenho exame e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tenho de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estudar. </a:t>
            </a:r>
            <a:r>
              <a:rPr lang="pt-PT" sz="1300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Acho que prefiro</a:t>
            </a: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voltar 	para casa dos meus pais em Serpa. Lá, tenho mais sossego e concentro-me melhor.</a:t>
            </a:r>
          </a:p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Paulo: 	Que pena! Mas acho que tens razão. Aqui em Lisboa não consegues estudar. Há sempre muitas coisas para fazer. 	Bom, vou perguntar ao Rui se ele quer ir. Vou telefonar-lhe hoje à noite. Não quero ir sozinho.</a:t>
            </a:r>
          </a:p>
          <a:p>
            <a:pPr>
              <a:lnSpc>
                <a:spcPct val="150000"/>
              </a:lnSpc>
            </a:pPr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Ricardo: 	Tenho a certeza que o Rui vai. Os Deolinda são o grupo preferido dele e ele não tem problemas de 	dinheiro, nem exames na próxima semana. Divirtam-se!</a:t>
            </a:r>
          </a:p>
        </p:txBody>
      </p:sp>
      <p:pic>
        <p:nvPicPr>
          <p:cNvPr id="6" name="Portuguˆs XXI 1 Faixa 34" descr="Portuguˆs XXI 1 Faixa 34">
            <a:hlinkClick r:id="" action="ppaction://media"/>
            <a:extLst>
              <a:ext uri="{FF2B5EF4-FFF2-40B4-BE49-F238E27FC236}">
                <a16:creationId xmlns:a16="http://schemas.microsoft.com/office/drawing/2014/main" id="{A8BF3774-EE82-3F4B-8F6A-77E1B9D1D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82" y="223745"/>
            <a:ext cx="551167" cy="5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49" y="570398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CONVIDAR – ACEITAR - RECUSAR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A16C34-864C-F045-958A-C7CF25274450}"/>
              </a:ext>
            </a:extLst>
          </p:cNvPr>
          <p:cNvSpPr txBox="1"/>
          <p:nvPr/>
        </p:nvSpPr>
        <p:spPr>
          <a:xfrm>
            <a:off x="271081" y="1248855"/>
            <a:ext cx="8601835" cy="264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Queres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 ir ao concerto?			Não </a:t>
            </a:r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sei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queres ir ao cinema?			Hoje não </a:t>
            </a:r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posso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Preferes tomar um café na pastelaria Central?	Prefiro. 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Queres ir à praia?			Quero. É uma ótima ideia.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achas que os bilhetes são caros?		Acho que são, sim. 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Podes ir ao teatro na próxima semana?	Prefiro ficar em casa.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Quando é que vamos sair?		Desculpa, mas não tenho tempo.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Onde é que queres ir à noite?		Queria ir ao cinema.</a:t>
            </a:r>
          </a:p>
        </p:txBody>
      </p:sp>
    </p:spTree>
    <p:extLst>
      <p:ext uri="{BB962C8B-B14F-4D97-AF65-F5344CB8AC3E}">
        <p14:creationId xmlns:p14="http://schemas.microsoft.com/office/powerpoint/2010/main" val="312852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315714" y="368654"/>
            <a:ext cx="4292601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Verbos PODER, SABER, QUERER</a:t>
            </a:r>
            <a:endParaRPr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F961146F-28FC-7948-86FB-BBB498882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53902"/>
              </p:ext>
            </p:extLst>
          </p:nvPr>
        </p:nvGraphicFramePr>
        <p:xfrm>
          <a:off x="315714" y="841943"/>
          <a:ext cx="4292601" cy="2245810"/>
        </p:xfrm>
        <a:graphic>
          <a:graphicData uri="http://schemas.openxmlformats.org/drawingml/2006/table">
            <a:tbl>
              <a:tblPr/>
              <a:tblGrid>
                <a:gridCol w="828063">
                  <a:extLst>
                    <a:ext uri="{9D8B030D-6E8A-4147-A177-3AD203B41FA5}">
                      <a16:colId xmlns:a16="http://schemas.microsoft.com/office/drawing/2014/main" val="3120323614"/>
                    </a:ext>
                  </a:extLst>
                </a:gridCol>
                <a:gridCol w="1180227">
                  <a:extLst>
                    <a:ext uri="{9D8B030D-6E8A-4147-A177-3AD203B41FA5}">
                      <a16:colId xmlns:a16="http://schemas.microsoft.com/office/drawing/2014/main" val="2480857439"/>
                    </a:ext>
                  </a:extLst>
                </a:gridCol>
                <a:gridCol w="1066012">
                  <a:extLst>
                    <a:ext uri="{9D8B030D-6E8A-4147-A177-3AD203B41FA5}">
                      <a16:colId xmlns:a16="http://schemas.microsoft.com/office/drawing/2014/main" val="1161562350"/>
                    </a:ext>
                  </a:extLst>
                </a:gridCol>
                <a:gridCol w="1218299">
                  <a:extLst>
                    <a:ext uri="{9D8B030D-6E8A-4147-A177-3AD203B41FA5}">
                      <a16:colId xmlns:a16="http://schemas.microsoft.com/office/drawing/2014/main" val="1697010804"/>
                    </a:ext>
                  </a:extLst>
                </a:gridCol>
              </a:tblGrid>
              <a:tr h="224581"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68229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POSSO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SEI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8224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716429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13870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4589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074163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875525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55717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336873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81456"/>
                  </a:ext>
                </a:extLst>
              </a:tr>
            </a:tbl>
          </a:graphicData>
        </a:graphic>
      </p:graphicFrame>
      <p:sp>
        <p:nvSpPr>
          <p:cNvPr id="8" name="Google Shape;162;p24">
            <a:extLst>
              <a:ext uri="{FF2B5EF4-FFF2-40B4-BE49-F238E27FC236}">
                <a16:creationId xmlns:a16="http://schemas.microsoft.com/office/drawing/2014/main" id="{807E7885-0B64-0A49-A1C3-D2547E74B67C}"/>
              </a:ext>
            </a:extLst>
          </p:cNvPr>
          <p:cNvSpPr txBox="1">
            <a:spLocks/>
          </p:cNvSpPr>
          <p:nvPr/>
        </p:nvSpPr>
        <p:spPr>
          <a:xfrm>
            <a:off x="5269029" y="366398"/>
            <a:ext cx="3961147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dirty="0"/>
              <a:t>Verbo IR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FBE925A7-9314-5045-BE0E-6ACBDEE20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75293"/>
              </p:ext>
            </p:extLst>
          </p:nvPr>
        </p:nvGraphicFramePr>
        <p:xfrm>
          <a:off x="6245457" y="841943"/>
          <a:ext cx="2008290" cy="2245810"/>
        </p:xfrm>
        <a:graphic>
          <a:graphicData uri="http://schemas.openxmlformats.org/drawingml/2006/table">
            <a:tbl>
              <a:tblPr/>
              <a:tblGrid>
                <a:gridCol w="828063">
                  <a:extLst>
                    <a:ext uri="{9D8B030D-6E8A-4147-A177-3AD203B41FA5}">
                      <a16:colId xmlns:a16="http://schemas.microsoft.com/office/drawing/2014/main" val="2843484675"/>
                    </a:ext>
                  </a:extLst>
                </a:gridCol>
                <a:gridCol w="1180227">
                  <a:extLst>
                    <a:ext uri="{9D8B030D-6E8A-4147-A177-3AD203B41FA5}">
                      <a16:colId xmlns:a16="http://schemas.microsoft.com/office/drawing/2014/main" val="2302530170"/>
                    </a:ext>
                  </a:extLst>
                </a:gridCol>
              </a:tblGrid>
              <a:tr h="224581"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46190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624981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442078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6109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907724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047398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VAMOS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514358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823996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684048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478521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DD43B7-B375-BB41-A6D4-CB8801558F56}"/>
              </a:ext>
            </a:extLst>
          </p:cNvPr>
          <p:cNvSpPr txBox="1"/>
          <p:nvPr/>
        </p:nvSpPr>
        <p:spPr>
          <a:xfrm>
            <a:off x="315714" y="3291941"/>
            <a:ext cx="860183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O Paulo ____ ir a concerto dos Deolinda no próximo fim de semana.</a:t>
            </a:r>
          </a:p>
          <a:p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O Ricardo não ____ ir, porque tem de estudar. Ele ____ para casa dos pais.</a:t>
            </a:r>
          </a:p>
          <a:p>
            <a:endParaRPr lang="pt-PT" sz="13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Ricardo: “Sabes se o Rui ____ ir ao concerto?”</a:t>
            </a:r>
          </a:p>
          <a:p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Paulo: “Não, não ____”</a:t>
            </a:r>
          </a:p>
          <a:p>
            <a:endParaRPr lang="pt-PT" sz="13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PT" sz="13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O Paulo ____ telefonar ao Rui, porque pensa que ele ____ ir com ele. Assim, os dois ____ ao concerto e ____ divertir-se.</a:t>
            </a:r>
          </a:p>
        </p:txBody>
      </p:sp>
    </p:spTree>
    <p:extLst>
      <p:ext uri="{BB962C8B-B14F-4D97-AF65-F5344CB8AC3E}">
        <p14:creationId xmlns:p14="http://schemas.microsoft.com/office/powerpoint/2010/main" val="23831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315714" y="368654"/>
            <a:ext cx="8415592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Diálogos p. 67</a:t>
            </a:r>
            <a:endParaRPr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1A4923-B52E-BA4A-B553-436F620D78A7}"/>
              </a:ext>
            </a:extLst>
          </p:cNvPr>
          <p:cNvSpPr txBox="1"/>
          <p:nvPr/>
        </p:nvSpPr>
        <p:spPr>
          <a:xfrm>
            <a:off x="315714" y="1340226"/>
            <a:ext cx="6675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Olá Vanda. Queres ir ao cinema esta noite?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Esta noite? Esta noite não posso. Vou jantar com os meus pais.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 pena! E amanhã?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Amanhã à noite estou livre. Podemos ir.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Ótimo!</a:t>
            </a:r>
          </a:p>
          <a:p>
            <a:pPr marL="285750" indent="-285750">
              <a:buFontTx/>
              <a:buChar char="-"/>
            </a:pPr>
            <a:endParaRPr lang="pt-PT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Tx/>
              <a:buChar char="-"/>
            </a:pPr>
            <a:endParaRPr lang="pt-PT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Tens algum plano para sábado?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Não, porquê?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queres ir a Sintra?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Sim, é uma excelente ideia. A que horas vamos?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De manhã. Assim, podemos subir a serra a pé e visitamos</a:t>
            </a:r>
          </a:p>
          <a:p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      o palácio da Pena.</a:t>
            </a:r>
          </a:p>
          <a:p>
            <a:pPr marL="285750" indent="-285750">
              <a:buFontTx/>
              <a:buChar char="-"/>
            </a:pPr>
            <a:r>
              <a:rPr lang="pt-PT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Está combinado.</a:t>
            </a:r>
          </a:p>
        </p:txBody>
      </p:sp>
      <p:pic>
        <p:nvPicPr>
          <p:cNvPr id="2" name="Portuguˆs XXI 1 Faixa 35" descr="Portuguˆs XXI 1 Faixa 35">
            <a:hlinkClick r:id="" action="ppaction://media"/>
            <a:extLst>
              <a:ext uri="{FF2B5EF4-FFF2-40B4-BE49-F238E27FC236}">
                <a16:creationId xmlns:a16="http://schemas.microsoft.com/office/drawing/2014/main" id="{08FA4947-ADEC-2548-879E-2F3719545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3694" y="792415"/>
            <a:ext cx="547811" cy="547811"/>
          </a:xfrm>
          <a:prstGeom prst="rect">
            <a:avLst/>
          </a:prstGeom>
        </p:spPr>
      </p:pic>
      <p:pic>
        <p:nvPicPr>
          <p:cNvPr id="3" name="Portuguˆs XXI 1 Faixa 36" descr="Portuguˆs XXI 1 Faixa 36">
            <a:hlinkClick r:id="" action="ppaction://media"/>
            <a:extLst>
              <a:ext uri="{FF2B5EF4-FFF2-40B4-BE49-F238E27FC236}">
                <a16:creationId xmlns:a16="http://schemas.microsoft.com/office/drawing/2014/main" id="{FA57E7B5-2200-CF4A-A900-68B60A5575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0619" y="2838922"/>
            <a:ext cx="547811" cy="5478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1903F4A-561C-8E43-81FB-31D6065DA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995" y="2454191"/>
            <a:ext cx="3387291" cy="22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Pronomes Interrogativos</a:t>
            </a:r>
            <a:endParaRPr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B888DC-B451-3844-9C62-D7294F4A02B9}"/>
              </a:ext>
            </a:extLst>
          </p:cNvPr>
          <p:cNvSpPr txBox="1"/>
          <p:nvPr/>
        </p:nvSpPr>
        <p:spPr>
          <a:xfrm>
            <a:off x="1099193" y="782826"/>
            <a:ext cx="71545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O Ricardo não pode ir ao Coliseu, porque tem de estudar. Então, o Paulo decide perguntar ao Rui se quer ir ao Coliseu ver os Deolinda. O concerto é no próximo fim de semana de abril. No sábado, dia seis, o Rui não te nada para fazer e acha ótima a ideia do Paulo. Combinam encontrar-se num café e depois vão no carro do Rui para o Coliseu. Vai ser uma noite muito agradável.</a:t>
            </a:r>
          </a:p>
          <a:p>
            <a:endParaRPr lang="pt-BR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endParaRPr lang="pt-BR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PORQUE – QUANDO – QUEM - ONDE</a:t>
            </a:r>
          </a:p>
          <a:p>
            <a:endParaRPr lang="pt-BR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 é que o Ricardo não pode ir com Paulo?</a:t>
            </a: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 é que o Paulo decide convidar?</a:t>
            </a: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 é que eles decidem ir ao concerto?</a:t>
            </a: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 é que eles decidem encontrar-se?</a:t>
            </a:r>
          </a:p>
          <a:p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 é o concerto dos Deolinda?</a:t>
            </a:r>
            <a:endParaRPr lang="it-IT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000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18051" y="205975"/>
            <a:ext cx="7818803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Ir + meios de transporte | Ir + a, Ir + para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5081798" y="898535"/>
            <a:ext cx="3698060" cy="3859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Ir | Vir | Voltar 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+ A (pouco tempo)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+ PARA (muito tempo)</a:t>
            </a:r>
          </a:p>
          <a:p>
            <a:pPr mar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Eu vou viver ___ Porto.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Tu, à noite, vens sempre ___casa muito tarde.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Ele vai ___ casa almoçar.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No próximo ano, ele vai voltar ___ Lisboa para passar uma semana de férias.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Hoje nós vamos ___ cinema.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Eles vêm todos os dias ___ este restaurante.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Vocês vão estudar ___ Paris.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A3B963-A0EC-AA4D-88A9-9C8E7019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55" b="22281"/>
          <a:stretch/>
        </p:blipFill>
        <p:spPr>
          <a:xfrm>
            <a:off x="215833" y="898535"/>
            <a:ext cx="4791979" cy="33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1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2;p24">
            <a:extLst>
              <a:ext uri="{FF2B5EF4-FFF2-40B4-BE49-F238E27FC236}">
                <a16:creationId xmlns:a16="http://schemas.microsoft.com/office/drawing/2014/main" id="{23F04F51-B863-3F4C-BA7A-9BAFBA441809}"/>
              </a:ext>
            </a:extLst>
          </p:cNvPr>
          <p:cNvSpPr txBox="1">
            <a:spLocks/>
          </p:cNvSpPr>
          <p:nvPr/>
        </p:nvSpPr>
        <p:spPr>
          <a:xfrm>
            <a:off x="2425698" y="368654"/>
            <a:ext cx="4292601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BR" dirty="0"/>
              <a:t>Verbos VER, LER, VIR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EB33DBE0-9F59-FB4D-85C9-AF7E7FE42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10860"/>
              </p:ext>
            </p:extLst>
          </p:nvPr>
        </p:nvGraphicFramePr>
        <p:xfrm>
          <a:off x="2425699" y="762254"/>
          <a:ext cx="4292601" cy="2245810"/>
        </p:xfrm>
        <a:graphic>
          <a:graphicData uri="http://schemas.openxmlformats.org/drawingml/2006/table">
            <a:tbl>
              <a:tblPr/>
              <a:tblGrid>
                <a:gridCol w="828063">
                  <a:extLst>
                    <a:ext uri="{9D8B030D-6E8A-4147-A177-3AD203B41FA5}">
                      <a16:colId xmlns:a16="http://schemas.microsoft.com/office/drawing/2014/main" val="3120323614"/>
                    </a:ext>
                  </a:extLst>
                </a:gridCol>
                <a:gridCol w="1180227">
                  <a:extLst>
                    <a:ext uri="{9D8B030D-6E8A-4147-A177-3AD203B41FA5}">
                      <a16:colId xmlns:a16="http://schemas.microsoft.com/office/drawing/2014/main" val="2480857439"/>
                    </a:ext>
                  </a:extLst>
                </a:gridCol>
                <a:gridCol w="1066012">
                  <a:extLst>
                    <a:ext uri="{9D8B030D-6E8A-4147-A177-3AD203B41FA5}">
                      <a16:colId xmlns:a16="http://schemas.microsoft.com/office/drawing/2014/main" val="1161562350"/>
                    </a:ext>
                  </a:extLst>
                </a:gridCol>
                <a:gridCol w="1218299">
                  <a:extLst>
                    <a:ext uri="{9D8B030D-6E8A-4147-A177-3AD203B41FA5}">
                      <a16:colId xmlns:a16="http://schemas.microsoft.com/office/drawing/2014/main" val="1697010804"/>
                    </a:ext>
                  </a:extLst>
                </a:gridCol>
              </a:tblGrid>
              <a:tr h="224581"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68229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VEJO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8224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716429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13870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4589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074163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VIMOS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875525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VEEM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LEEM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557172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336873"/>
                  </a:ext>
                </a:extLst>
              </a:tr>
              <a:tr h="224581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8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12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pt-PT" dirty="0"/>
              <a:t>Fonética</a:t>
            </a:r>
          </a:p>
        </p:txBody>
      </p:sp>
    </p:spTree>
    <p:extLst>
      <p:ext uri="{BB962C8B-B14F-4D97-AF65-F5344CB8AC3E}">
        <p14:creationId xmlns:p14="http://schemas.microsoft.com/office/powerpoint/2010/main" val="271166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Ações habituais e ações no futuro</a:t>
            </a:r>
          </a:p>
        </p:txBody>
      </p:sp>
      <p:sp>
        <p:nvSpPr>
          <p:cNvPr id="9" name="Google Shape;112;p19">
            <a:extLst>
              <a:ext uri="{FF2B5EF4-FFF2-40B4-BE49-F238E27FC236}">
                <a16:creationId xmlns:a16="http://schemas.microsoft.com/office/drawing/2014/main" id="{4122056D-A444-2849-892D-1D0B734CA220}"/>
              </a:ext>
            </a:extLst>
          </p:cNvPr>
          <p:cNvSpPr txBox="1">
            <a:spLocks/>
          </p:cNvSpPr>
          <p:nvPr/>
        </p:nvSpPr>
        <p:spPr>
          <a:xfrm>
            <a:off x="577434" y="845243"/>
            <a:ext cx="4439628" cy="394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Ao domingo à noite, o Paulo </a:t>
            </a:r>
            <a:r>
              <a:rPr lang="pt-PT" sz="1400" b="1" u="sng" dirty="0">
                <a:latin typeface="Baskerville Old Face" panose="02020602080505020303" pitchFamily="18" charset="77"/>
              </a:rPr>
              <a:t>vê</a:t>
            </a:r>
            <a:r>
              <a:rPr lang="pt-PT" sz="1400" dirty="0">
                <a:latin typeface="Baskerville Old Face" panose="02020602080505020303" pitchFamily="18" charset="77"/>
              </a:rPr>
              <a:t> sempre televisão.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No próximo domingo à noite, ele </a:t>
            </a:r>
            <a:r>
              <a:rPr lang="pt-PT" sz="1400" b="1" u="sng" dirty="0">
                <a:latin typeface="Baskerville Old Face" panose="02020602080505020303" pitchFamily="18" charset="77"/>
              </a:rPr>
              <a:t>vai ver</a:t>
            </a:r>
            <a:r>
              <a:rPr lang="pt-PT" sz="1400" dirty="0">
                <a:latin typeface="Baskerville Old Face" panose="02020602080505020303" pitchFamily="18" charset="77"/>
              </a:rPr>
              <a:t> televisão.</a:t>
            </a:r>
          </a:p>
          <a:p>
            <a:pPr mar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Ver televisão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Ler o jornal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Ir ao cinema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Jantar fora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Praticar desporto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Sair com os amigos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Ler um livro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Jogar computador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Ir à praia &gt;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Passear com a família &gt;</a:t>
            </a:r>
          </a:p>
          <a:p>
            <a:pPr marL="0" indent="0"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5426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6BB63-1244-5B46-B269-627065AC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77175"/>
          </a:xfrm>
        </p:spPr>
        <p:txBody>
          <a:bodyPr/>
          <a:lstStyle/>
          <a:p>
            <a:r>
              <a:rPr lang="it-IT" dirty="0" err="1"/>
              <a:t>Vamos</a:t>
            </a:r>
            <a:r>
              <a:rPr lang="it-IT" dirty="0"/>
              <a:t> conversar?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0ED1A531-61D4-2041-ACD5-3CF865C97713}"/>
              </a:ext>
            </a:extLst>
          </p:cNvPr>
          <p:cNvSpPr txBox="1">
            <a:spLocks/>
          </p:cNvSpPr>
          <p:nvPr/>
        </p:nvSpPr>
        <p:spPr>
          <a:xfrm>
            <a:off x="1894986" y="783150"/>
            <a:ext cx="5354028" cy="279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latin typeface="Baskerville Old Face" panose="02020602080505020303" pitchFamily="18" charset="77"/>
              </a:rPr>
              <a:t>O que vocês fazem aos fins de semana?</a:t>
            </a:r>
          </a:p>
          <a:p>
            <a:pPr marL="0" indent="0">
              <a:buNone/>
            </a:pPr>
            <a:r>
              <a:rPr lang="pt-PT" sz="1800" b="1" dirty="0">
                <a:latin typeface="Baskerville Old Face" panose="02020602080505020303" pitchFamily="18" charset="77"/>
              </a:rPr>
              <a:t>Costuma sair à sexta à noite?</a:t>
            </a:r>
          </a:p>
          <a:p>
            <a:pPr marL="0" indent="0">
              <a:buNone/>
            </a:pPr>
            <a:r>
              <a:rPr lang="pt-PT" sz="1800" b="1" dirty="0">
                <a:latin typeface="Baskerville Old Face" panose="02020602080505020303" pitchFamily="18" charset="77"/>
              </a:rPr>
              <a:t>A que horas é que levanta ao sábado?</a:t>
            </a:r>
          </a:p>
          <a:p>
            <a:pPr marL="0" indent="0">
              <a:buNone/>
            </a:pPr>
            <a:r>
              <a:rPr lang="pt-PT" sz="1800" b="1" dirty="0">
                <a:latin typeface="Baskerville Old Face" panose="02020602080505020303" pitchFamily="18" charset="77"/>
              </a:rPr>
              <a:t>O que é que vocês vão fazer no próximo fim de semana?</a:t>
            </a:r>
          </a:p>
          <a:p>
            <a:pPr marL="0" indent="0">
              <a:buNone/>
            </a:pPr>
            <a:endParaRPr lang="pt-PT" sz="1800" b="1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endParaRPr lang="pt-PT" b="1" dirty="0">
              <a:latin typeface="Baskerville Old Face" panose="02020602080505020303" pitchFamily="18" charset="77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95776EE-DBC2-354C-B19F-3D780BC2352D}"/>
              </a:ext>
            </a:extLst>
          </p:cNvPr>
          <p:cNvSpPr txBox="1">
            <a:spLocks/>
          </p:cNvSpPr>
          <p:nvPr/>
        </p:nvSpPr>
        <p:spPr>
          <a:xfrm>
            <a:off x="890300" y="2923550"/>
            <a:ext cx="7363500" cy="57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PT"/>
              <a:t>Ouçam as perguntas</a:t>
            </a:r>
          </a:p>
        </p:txBody>
      </p:sp>
      <p:pic>
        <p:nvPicPr>
          <p:cNvPr id="11" name="Portuguˆs XXI 1 Faixa 37" descr="Portuguˆs XXI 1 Faixa 37">
            <a:hlinkClick r:id="" action="ppaction://media"/>
            <a:extLst>
              <a:ext uri="{FF2B5EF4-FFF2-40B4-BE49-F238E27FC236}">
                <a16:creationId xmlns:a16="http://schemas.microsoft.com/office/drawing/2014/main" id="{F510C39A-7115-0948-9539-EE35458A2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475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6BB63-1244-5B46-B269-627065AC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77175"/>
          </a:xfrm>
        </p:spPr>
        <p:txBody>
          <a:bodyPr/>
          <a:lstStyle/>
          <a:p>
            <a:r>
              <a:rPr lang="it-IT" dirty="0"/>
              <a:t>Complete o texto </a:t>
            </a:r>
            <a:r>
              <a:rPr lang="it-IT" dirty="0" err="1"/>
              <a:t>com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preposições</a:t>
            </a:r>
            <a:r>
              <a:rPr lang="it-IT" dirty="0"/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017C77-5A59-5549-A77E-8C4F4C45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775" y="1017819"/>
            <a:ext cx="7762450" cy="2825898"/>
          </a:xfrm>
        </p:spPr>
        <p:txBody>
          <a:bodyPr/>
          <a:lstStyle/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PARA – DE – À – AO – EM – NO – PARA – NA – DOS – DA – NO – A – DE - COM</a:t>
            </a:r>
          </a:p>
          <a:p>
            <a:pPr marL="10160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101600" indent="0">
              <a:lnSpc>
                <a:spcPct val="150000"/>
              </a:lnSpc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Jean é ____ Estados Unidos, mas agora vive ____ Portugal, ____ casa ___ uns amigos portugueses. Eles vivem ____ contro ____ cidade. ____ próximo sábado ____ noite eles vão ____ cinema. Vão ver um filme português. Depois, vão ____ um bar brasileiro e só voltam ____ casa muito tarde. A Jean gosta muito ____ sair ____ estes amigos. No próximo ano ela vai voltar ____ os EUA. </a:t>
            </a:r>
          </a:p>
          <a:p>
            <a:pPr marL="10160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10160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10160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894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HÁ QUANTO TEMPO...?   Desde quendo...?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469127" y="922091"/>
            <a:ext cx="8261405" cy="3789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600" b="1" u="sng" dirty="0">
                <a:latin typeface="Baskerville Old Face" panose="02020602080505020303" pitchFamily="18" charset="77"/>
              </a:rPr>
              <a:t>Há quanto tempo</a:t>
            </a:r>
            <a:r>
              <a:rPr lang="pt-BR" sz="1600" b="1" dirty="0">
                <a:latin typeface="Baskerville Old Face" panose="02020602080505020303" pitchFamily="18" charset="77"/>
              </a:rPr>
              <a:t> </a:t>
            </a:r>
            <a:r>
              <a:rPr lang="pt-BR" sz="1600" dirty="0">
                <a:latin typeface="Baskerville Old Face" panose="02020602080505020303" pitchFamily="18" charset="77"/>
              </a:rPr>
              <a:t>é que vives neste apartamento?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Vivo neste apartamento </a:t>
            </a:r>
            <a:r>
              <a:rPr lang="pt-BR" sz="1600" b="1" u="sng" dirty="0">
                <a:latin typeface="Baskerville Old Face" panose="02020602080505020303" pitchFamily="18" charset="77"/>
              </a:rPr>
              <a:t>desde</a:t>
            </a:r>
            <a:r>
              <a:rPr lang="pt-BR" sz="1600" b="1" dirty="0">
                <a:latin typeface="Baskerville Old Face" panose="02020602080505020303" pitchFamily="18" charset="77"/>
              </a:rPr>
              <a:t> </a:t>
            </a:r>
            <a:r>
              <a:rPr lang="pt-BR" sz="1600" dirty="0">
                <a:latin typeface="Baskerville Old Face" panose="02020602080505020303" pitchFamily="18" charset="77"/>
              </a:rPr>
              <a:t>janeiro</a:t>
            </a:r>
            <a:r>
              <a:rPr lang="pt-BR" sz="1600" b="1" dirty="0">
                <a:latin typeface="Baskerville Old Face" panose="02020602080505020303" pitchFamily="18" charset="77"/>
              </a:rPr>
              <a:t>  OU  </a:t>
            </a:r>
            <a:r>
              <a:rPr lang="pt-BR" sz="1600" dirty="0">
                <a:latin typeface="Baskerville Old Face" panose="02020602080505020303" pitchFamily="18" charset="77"/>
              </a:rPr>
              <a:t>Vivo neste apartamento </a:t>
            </a:r>
            <a:r>
              <a:rPr lang="pt-BR" sz="1600" b="1" u="sng" dirty="0">
                <a:latin typeface="Baskerville Old Face" panose="02020602080505020303" pitchFamily="18" charset="77"/>
              </a:rPr>
              <a:t>há</a:t>
            </a:r>
            <a:r>
              <a:rPr lang="pt-BR" sz="1600" b="1" dirty="0">
                <a:latin typeface="Baskerville Old Face" panose="02020602080505020303" pitchFamily="18" charset="77"/>
              </a:rPr>
              <a:t> </a:t>
            </a:r>
            <a:r>
              <a:rPr lang="pt-BR" sz="1600" dirty="0">
                <a:latin typeface="Baskerville Old Face" panose="02020602080505020303" pitchFamily="18" charset="77"/>
              </a:rPr>
              <a:t>5 meses. </a:t>
            </a:r>
          </a:p>
          <a:p>
            <a:pPr marL="88900" lvl="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DESDE &gt; usa-se para o início de um período de tempo.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Hoje é sexta-feira e ela está em Lisboa desde segunda-feira.</a:t>
            </a:r>
          </a:p>
          <a:p>
            <a:pPr marL="88900" lvl="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HÁ &gt; usa-se para um período de tempo.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Ela está em Lisboa há cinco dias.</a:t>
            </a:r>
          </a:p>
          <a:p>
            <a:pPr marL="88900" lvl="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4698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CARTA p. 73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441297" y="735973"/>
            <a:ext cx="8261405" cy="4201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r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Londres, 15 de novembro de 2012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Querida Rute: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Já estou em Londres desde o dia 1 de setembro. É verdade! O tempo passa depressa. Tenho aulas todos os dias e tenho de estudar muito. Mas ao fim de semana levanto-me sempre mais tarde. Ao sábado, jogo tênis com um colega e depois, normalmente, almoçamos juntos. À tarde vou ao supermercado e compro algumas coisas para comer. Ao sábado à noite, vou sempre jantar com amigos ou colegas e depois vamos a um bar, a uma discoteca ou ao cinema. Deito-me sempre muito tarde. Ao domingo de manhã, levanto-me por volta das 11 horas, tomo um bom pequeno-almoço e fico em casa a estudar. Às vezes, leio um jornal ou um livro, ou vejo um pouco de televisão.</a:t>
            </a: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 tu? Como estás? E a tua família? Tens de escrever-me a contar tudo. Como está a Joana? Amanhã vou escrever-lhe. Os meus pais telefonam-me todas as semanas, mas tenho saudades deles. No Natal vou voltar para passar duas semanas e ver todos. Vamos ter muito para </a:t>
            </a:r>
            <a:r>
              <a:rPr lang="pt-BR" sz="1400">
                <a:latin typeface="Baskerville Old Face" panose="02020602080505020303" pitchFamily="18" charset="77"/>
              </a:rPr>
              <a:t>falar.</a:t>
            </a: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 algn="ctr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Até dezembro e beijinhos para todos da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Catarina</a:t>
            </a:r>
          </a:p>
        </p:txBody>
      </p:sp>
    </p:spTree>
    <p:extLst>
      <p:ext uri="{BB962C8B-B14F-4D97-AF65-F5344CB8AC3E}">
        <p14:creationId xmlns:p14="http://schemas.microsoft.com/office/powerpoint/2010/main" val="380859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1F462-AC44-E041-A405-01659A97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9155"/>
          </a:xfrm>
        </p:spPr>
        <p:txBody>
          <a:bodyPr/>
          <a:lstStyle/>
          <a:p>
            <a:r>
              <a:rPr lang="it-IT" dirty="0"/>
              <a:t>PRONOMES PESSOAIS DE COMPLEMENTO INDIRETO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168BD0-7036-B04D-A05D-E5284CE3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250" y="3804085"/>
            <a:ext cx="7363500" cy="1088570"/>
          </a:xfrm>
        </p:spPr>
        <p:txBody>
          <a:bodyPr/>
          <a:lstStyle/>
          <a:p>
            <a:pPr marL="88900" indent="0">
              <a:buNone/>
            </a:pPr>
            <a:r>
              <a:rPr lang="it-IT" sz="1400" dirty="0" err="1">
                <a:latin typeface="Baskerville Old Face" panose="02020602080505020303" pitchFamily="18" charset="77"/>
              </a:rPr>
              <a:t>Eles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b="1" u="sng" dirty="0" err="1">
                <a:latin typeface="Baskerville Old Face" panose="02020602080505020303" pitchFamily="18" charset="77"/>
              </a:rPr>
              <a:t>mandam</a:t>
            </a:r>
            <a:r>
              <a:rPr lang="it-IT" sz="1400" b="1" u="sng" dirty="0">
                <a:latin typeface="Baskerville Old Face" panose="02020602080505020303" pitchFamily="18" charset="77"/>
              </a:rPr>
              <a:t>-me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uma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mensagem</a:t>
            </a:r>
            <a:r>
              <a:rPr lang="it-IT" sz="1400" dirty="0">
                <a:latin typeface="Baskerville Old Face" panose="02020602080505020303" pitchFamily="18" charset="77"/>
              </a:rPr>
              <a:t>. Eu </a:t>
            </a:r>
            <a:r>
              <a:rPr lang="it-IT" sz="1400" b="1" u="sng" dirty="0" err="1">
                <a:latin typeface="Baskerville Old Face" panose="02020602080505020303" pitchFamily="18" charset="77"/>
              </a:rPr>
              <a:t>envio-lhes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um</a:t>
            </a:r>
            <a:r>
              <a:rPr lang="it-IT" sz="1400" dirty="0">
                <a:latin typeface="Baskerville Old Face" panose="02020602080505020303" pitchFamily="18" charset="77"/>
              </a:rPr>
              <a:t> email.</a:t>
            </a:r>
          </a:p>
          <a:p>
            <a:pPr marL="88900" indent="0">
              <a:buNone/>
            </a:pPr>
            <a:r>
              <a:rPr lang="it-IT" sz="1400" b="1" u="sng" dirty="0" err="1">
                <a:latin typeface="Baskerville Old Face" panose="02020602080505020303" pitchFamily="18" charset="77"/>
              </a:rPr>
              <a:t>Apetece</a:t>
            </a:r>
            <a:r>
              <a:rPr lang="it-IT" sz="1400" b="1" u="sng" dirty="0">
                <a:latin typeface="Baskerville Old Face" panose="02020602080505020303" pitchFamily="18" charset="77"/>
              </a:rPr>
              <a:t>-te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alguma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coisa</a:t>
            </a:r>
            <a:r>
              <a:rPr lang="it-IT" sz="1400" dirty="0">
                <a:latin typeface="Baskerville Old Face" panose="02020602080505020303" pitchFamily="18" charset="77"/>
              </a:rPr>
              <a:t>? </a:t>
            </a:r>
            <a:r>
              <a:rPr lang="it-IT" sz="1400" b="1" u="sng" dirty="0" err="1">
                <a:latin typeface="Baskerville Old Face" panose="02020602080505020303" pitchFamily="18" charset="77"/>
              </a:rPr>
              <a:t>Apetece</a:t>
            </a:r>
            <a:r>
              <a:rPr lang="it-IT" sz="1400" b="1" u="sng" dirty="0">
                <a:latin typeface="Baskerville Old Face" panose="02020602080505020303" pitchFamily="18" charset="77"/>
              </a:rPr>
              <a:t>-me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um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chocolate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quente</a:t>
            </a:r>
            <a:r>
              <a:rPr lang="it-IT" sz="1400" dirty="0">
                <a:latin typeface="Baskerville Old Face" panose="02020602080505020303" pitchFamily="18" charset="77"/>
              </a:rPr>
              <a:t>.</a:t>
            </a:r>
          </a:p>
          <a:p>
            <a:pPr marL="88900" indent="0">
              <a:buNone/>
            </a:pPr>
            <a:r>
              <a:rPr lang="it-IT" sz="1400" dirty="0">
                <a:latin typeface="Baskerville Old Face" panose="02020602080505020303" pitchFamily="18" charset="77"/>
              </a:rPr>
              <a:t>Posso </a:t>
            </a:r>
            <a:r>
              <a:rPr lang="it-IT" sz="1400" b="1" u="sng" dirty="0" err="1">
                <a:latin typeface="Baskerville Old Face" panose="02020602080505020303" pitchFamily="18" charset="77"/>
              </a:rPr>
              <a:t>fazer-lhe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uma</a:t>
            </a:r>
            <a:r>
              <a:rPr lang="it-IT" sz="1400" dirty="0">
                <a:latin typeface="Baskerville Old Face" panose="02020602080505020303" pitchFamily="18" charset="77"/>
              </a:rPr>
              <a:t> </a:t>
            </a:r>
            <a:r>
              <a:rPr lang="it-IT" sz="1400" dirty="0" err="1">
                <a:latin typeface="Baskerville Old Face" panose="02020602080505020303" pitchFamily="18" charset="77"/>
              </a:rPr>
              <a:t>pergunta</a:t>
            </a:r>
            <a:r>
              <a:rPr lang="it-IT" sz="1400" dirty="0">
                <a:latin typeface="Baskerville Old Face" panose="02020602080505020303" pitchFamily="18" charset="77"/>
              </a:rPr>
              <a:t>?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DFEF164-10BB-A24E-BB37-D55B8A693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635241"/>
              </p:ext>
            </p:extLst>
          </p:nvPr>
        </p:nvGraphicFramePr>
        <p:xfrm>
          <a:off x="2933451" y="795130"/>
          <a:ext cx="3277097" cy="267462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168473">
                  <a:extLst>
                    <a:ext uri="{9D8B030D-6E8A-4147-A177-3AD203B41FA5}">
                      <a16:colId xmlns:a16="http://schemas.microsoft.com/office/drawing/2014/main" val="750774425"/>
                    </a:ext>
                  </a:extLst>
                </a:gridCol>
                <a:gridCol w="2108624">
                  <a:extLst>
                    <a:ext uri="{9D8B030D-6E8A-4147-A177-3AD203B41FA5}">
                      <a16:colId xmlns:a16="http://schemas.microsoft.com/office/drawing/2014/main" val="4090855347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Pronomes</a:t>
                      </a:r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pessoais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428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Sujeito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Complemento </a:t>
                      </a:r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indireto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613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ME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4893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TE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48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LHE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7526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163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20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5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7234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LHES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98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832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60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8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86D520-5269-A044-B69C-4F4C86DA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Prática</a:t>
            </a:r>
            <a:r>
              <a:rPr lang="it-IT" dirty="0"/>
              <a:t> </a:t>
            </a:r>
            <a:r>
              <a:rPr lang="it-IT" dirty="0" err="1"/>
              <a:t>fonética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23F2AF-4823-A344-ACB9-364731BBA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pt-PT">
                <a:latin typeface="Baskerville Old Face" panose="02020602080505020303" pitchFamily="18" charset="77"/>
              </a:rPr>
              <a:t>Palavras com a aberto</a:t>
            </a:r>
          </a:p>
          <a:p>
            <a:pPr marL="88900" indent="0">
              <a:buNone/>
            </a:pPr>
            <a:endParaRPr lang="pt-PT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>
                <a:latin typeface="Baskerville Old Face" panose="02020602080505020303" pitchFamily="18" charset="77"/>
              </a:rPr>
              <a:t>Palavras com a fechado</a:t>
            </a:r>
          </a:p>
          <a:p>
            <a:pPr marL="88900" indent="0">
              <a:buNone/>
            </a:pPr>
            <a:endParaRPr lang="pt-PT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PT">
                <a:latin typeface="Baskerville Old Face" panose="02020602080505020303" pitchFamily="18" charset="77"/>
              </a:rPr>
              <a:t>Palavras com ambos os sons</a:t>
            </a:r>
          </a:p>
        </p:txBody>
      </p:sp>
      <p:pic>
        <p:nvPicPr>
          <p:cNvPr id="5" name="Portuguˆs XXI 1 Faixa 40" descr="Portuguˆs XXI 1 Faixa 40">
            <a:hlinkClick r:id="" action="ppaction://media"/>
            <a:extLst>
              <a:ext uri="{FF2B5EF4-FFF2-40B4-BE49-F238E27FC236}">
                <a16:creationId xmlns:a16="http://schemas.microsoft.com/office/drawing/2014/main" id="{B651C6E8-0927-444B-8D83-BB11765AA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501" y="1200149"/>
            <a:ext cx="520559" cy="520559"/>
          </a:xfrm>
          <a:prstGeom prst="rect">
            <a:avLst/>
          </a:prstGeom>
        </p:spPr>
      </p:pic>
      <p:pic>
        <p:nvPicPr>
          <p:cNvPr id="6" name="Portuguˆs XXI 1 Faixa 41" descr="Portuguˆs XXI 1 Faixa 41">
            <a:hlinkClick r:id="" action="ppaction://media"/>
            <a:extLst>
              <a:ext uri="{FF2B5EF4-FFF2-40B4-BE49-F238E27FC236}">
                <a16:creationId xmlns:a16="http://schemas.microsoft.com/office/drawing/2014/main" id="{9D271CF9-86D6-5340-9F8F-334B15CECA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501" y="2094523"/>
            <a:ext cx="520559" cy="520559"/>
          </a:xfrm>
          <a:prstGeom prst="rect">
            <a:avLst/>
          </a:prstGeom>
        </p:spPr>
      </p:pic>
      <p:pic>
        <p:nvPicPr>
          <p:cNvPr id="7" name="Portuguˆs XXI 1 Faixa 42" descr="Portuguˆs XXI 1 Faixa 42">
            <a:hlinkClick r:id="" action="ppaction://media"/>
            <a:extLst>
              <a:ext uri="{FF2B5EF4-FFF2-40B4-BE49-F238E27FC236}">
                <a16:creationId xmlns:a16="http://schemas.microsoft.com/office/drawing/2014/main" id="{AB861160-106A-1746-8CF1-48800868A7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501" y="2988897"/>
            <a:ext cx="520560" cy="5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SONS</a:t>
            </a:r>
            <a:endParaRPr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7888887E-3E4B-C948-8F5B-F715EC8A3AEC}"/>
              </a:ext>
            </a:extLst>
          </p:cNvPr>
          <p:cNvSpPr txBox="1">
            <a:spLocks/>
          </p:cNvSpPr>
          <p:nvPr/>
        </p:nvSpPr>
        <p:spPr>
          <a:xfrm>
            <a:off x="532737" y="943275"/>
            <a:ext cx="8277308" cy="328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Som de B, V, F (p. 37)</a:t>
            </a:r>
          </a:p>
          <a:p>
            <a:pPr marL="0" indent="0">
              <a:buNone/>
            </a:pPr>
            <a:endParaRPr lang="pt-PT" sz="1400" b="1" i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solidFill>
                <a:schemeClr val="tx1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Sons do R (p. 54)</a:t>
            </a:r>
            <a:endParaRPr lang="pt-PT" sz="1800" b="1" i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  <p:pic>
        <p:nvPicPr>
          <p:cNvPr id="2" name="Portuguˆs XXI 1 Faixa 25" descr="Portuguˆs XXI 1 Faixa 25">
            <a:hlinkClick r:id="" action="ppaction://media"/>
            <a:extLst>
              <a:ext uri="{FF2B5EF4-FFF2-40B4-BE49-F238E27FC236}">
                <a16:creationId xmlns:a16="http://schemas.microsoft.com/office/drawing/2014/main" id="{C3F912AC-4CBB-324C-BF30-929E44178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730" y="1582308"/>
            <a:ext cx="619039" cy="619039"/>
          </a:xfrm>
          <a:prstGeom prst="rect">
            <a:avLst/>
          </a:prstGeom>
        </p:spPr>
      </p:pic>
      <p:pic>
        <p:nvPicPr>
          <p:cNvPr id="4" name="Portuguˆs XXI 1 Faixa 26" descr="Portuguˆs XXI 1 Faixa 26">
            <a:hlinkClick r:id="" action="ppaction://media"/>
            <a:extLst>
              <a:ext uri="{FF2B5EF4-FFF2-40B4-BE49-F238E27FC236}">
                <a16:creationId xmlns:a16="http://schemas.microsoft.com/office/drawing/2014/main" id="{2DEDA5EC-D22B-A54A-9A15-AE99B1F2AC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6828" y="1582308"/>
            <a:ext cx="619040" cy="619040"/>
          </a:xfrm>
          <a:prstGeom prst="rect">
            <a:avLst/>
          </a:prstGeom>
        </p:spPr>
      </p:pic>
      <p:pic>
        <p:nvPicPr>
          <p:cNvPr id="5" name="Portuguˆs XXI 1 Faixa 33" descr="Portuguˆs XXI 1 Faixa 33">
            <a:hlinkClick r:id="" action="ppaction://media"/>
            <a:extLst>
              <a:ext uri="{FF2B5EF4-FFF2-40B4-BE49-F238E27FC236}">
                <a16:creationId xmlns:a16="http://schemas.microsoft.com/office/drawing/2014/main" id="{150A4678-261E-6A49-A73F-7086DBBA86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730" y="3449599"/>
            <a:ext cx="619039" cy="6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pt-PT" dirty="0"/>
              <a:t>Revisão</a:t>
            </a:r>
          </a:p>
        </p:txBody>
      </p:sp>
    </p:spTree>
    <p:extLst>
      <p:ext uri="{BB962C8B-B14F-4D97-AF65-F5344CB8AC3E}">
        <p14:creationId xmlns:p14="http://schemas.microsoft.com/office/powerpoint/2010/main" val="82832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Ser e Estar</a:t>
            </a:r>
            <a:endParaRPr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7888887E-3E4B-C948-8F5B-F715EC8A3AEC}"/>
              </a:ext>
            </a:extLst>
          </p:cNvPr>
          <p:cNvSpPr txBox="1">
            <a:spLocks/>
          </p:cNvSpPr>
          <p:nvPr/>
        </p:nvSpPr>
        <p:spPr>
          <a:xfrm>
            <a:off x="200964" y="850420"/>
            <a:ext cx="4371036" cy="390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SER (sou, és, é, somos, são)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Nacionalidades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O </a:t>
            </a:r>
            <a:r>
              <a:rPr lang="pt-PT" sz="1200" dirty="0" err="1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Jaroslav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é russo. A </a:t>
            </a:r>
            <a:r>
              <a:rPr lang="pt-PT" sz="1200" dirty="0" err="1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Carmen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é 		espanhola.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Profissões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Eu sou engenheira e meu namorado é 		biólogo.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Estado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</a:t>
            </a: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civil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Nós somos solteiras.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Origem (de)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Vítor é do Porto.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Posse (de)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O livro é da Júlia.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Tempo cronológico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São 8 horas da manhã. É terça-feira. </a:t>
            </a: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(horas, dias, datas)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Hoje é 17 de novembro.	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Matéria (de)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A mesa é de madeira. A janela é de 		vidro.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Localização geográfica fixa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Maputo é em Moçambique. É a capital 		de Moçambique.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Nome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Carolina e Julieta são amigas.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Adjetivo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Carolina e Julieta são inteligentes.</a:t>
            </a: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  <p:sp>
        <p:nvSpPr>
          <p:cNvPr id="7" name="Google Shape;112;p19">
            <a:extLst>
              <a:ext uri="{FF2B5EF4-FFF2-40B4-BE49-F238E27FC236}">
                <a16:creationId xmlns:a16="http://schemas.microsoft.com/office/drawing/2014/main" id="{D7374A07-3C6A-D14D-A141-852FC0C6E61F}"/>
              </a:ext>
            </a:extLst>
          </p:cNvPr>
          <p:cNvSpPr txBox="1">
            <a:spLocks/>
          </p:cNvSpPr>
          <p:nvPr/>
        </p:nvSpPr>
        <p:spPr>
          <a:xfrm>
            <a:off x="4658327" y="782826"/>
            <a:ext cx="4371036" cy="397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Estar (estou, estás, está, estamos, estão)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Advérbio de lugar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O dicionário está ali.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Em + lugar 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Os meus amigos estão no estrangeiro.</a:t>
            </a: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(sujeito móvel)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Eu sou engenheira e meu namorado é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O Ricardo não está em Lisboa.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O livro está em cima da mesa.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Tempo </a:t>
            </a:r>
            <a:r>
              <a:rPr lang="pt-PT" sz="1200" b="1" u="sng" dirty="0" err="1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metereólogico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Está muito frio lá fora.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Com + nome (ter +...)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Estou com fome/frio/sede/medo.</a:t>
            </a: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Cumprimentar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Como está? Estou bem</a:t>
            </a:r>
          </a:p>
          <a:p>
            <a:pPr marL="0" indent="0">
              <a:buNone/>
            </a:pP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Adjetivo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A sopa está quente. O bolo está bom.</a:t>
            </a: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(temporário)		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Hoje estou cansada. Eles estão 		sentados à mesa.</a:t>
            </a:r>
          </a:p>
          <a:p>
            <a:pPr marL="0" indent="0">
              <a:buNone/>
            </a:pPr>
            <a:r>
              <a:rPr lang="pt-PT" sz="1200" b="1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		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janela está aberta/fechada.</a:t>
            </a:r>
          </a:p>
        </p:txBody>
      </p:sp>
    </p:spTree>
    <p:extLst>
      <p:ext uri="{BB962C8B-B14F-4D97-AF65-F5344CB8AC3E}">
        <p14:creationId xmlns:p14="http://schemas.microsoft.com/office/powerpoint/2010/main" val="127607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Ser e Estar + Adjetivo</a:t>
            </a:r>
            <a:endParaRPr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7888887E-3E4B-C948-8F5B-F715EC8A3AEC}"/>
              </a:ext>
            </a:extLst>
          </p:cNvPr>
          <p:cNvSpPr txBox="1">
            <a:spLocks/>
          </p:cNvSpPr>
          <p:nvPr/>
        </p:nvSpPr>
        <p:spPr>
          <a:xfrm>
            <a:off x="200964" y="850420"/>
            <a:ext cx="4371036" cy="390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SER (sou, és, é, somos, são)</a:t>
            </a:r>
          </a:p>
          <a:p>
            <a:pPr marL="0" indent="0">
              <a:buNone/>
            </a:pP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Característica geral do sujeito que não necessita de ser experimentado para se poder afirmar ou negar essa característica.</a:t>
            </a:r>
          </a:p>
          <a:p>
            <a:pPr marL="0" indent="0">
              <a:buNone/>
            </a:pP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água do mar é salgada.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limão é azedo.</a:t>
            </a:r>
            <a:endParaRPr lang="pt-PT" sz="14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2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Característica que não é resultado de uma ação.</a:t>
            </a:r>
          </a:p>
          <a:p>
            <a:pPr marL="0" indent="0">
              <a:buNone/>
            </a:pPr>
            <a:endParaRPr lang="pt-PT" sz="12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vestido é novo.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Ela é loura.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Ela é inteligente.</a:t>
            </a:r>
          </a:p>
        </p:txBody>
      </p:sp>
      <p:sp>
        <p:nvSpPr>
          <p:cNvPr id="7" name="Google Shape;112;p19">
            <a:extLst>
              <a:ext uri="{FF2B5EF4-FFF2-40B4-BE49-F238E27FC236}">
                <a16:creationId xmlns:a16="http://schemas.microsoft.com/office/drawing/2014/main" id="{D7374A07-3C6A-D14D-A141-852FC0C6E61F}"/>
              </a:ext>
            </a:extLst>
          </p:cNvPr>
          <p:cNvSpPr txBox="1">
            <a:spLocks/>
          </p:cNvSpPr>
          <p:nvPr/>
        </p:nvSpPr>
        <p:spPr>
          <a:xfrm>
            <a:off x="4658327" y="850420"/>
            <a:ext cx="4371036" cy="397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Estar (estou, estás, está, estamos, estão)</a:t>
            </a:r>
          </a:p>
          <a:p>
            <a:pPr marL="0" indent="0">
              <a:buNone/>
            </a:pP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Característica do sujeito que teve de ser experimentado para se poder afirmar ou negar essa característica.</a:t>
            </a:r>
          </a:p>
          <a:p>
            <a:pPr marL="0" indent="0">
              <a:buNone/>
            </a:pPr>
            <a:endParaRPr lang="pt-PT" sz="1200" b="1" u="sng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sopa está salgada.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leite não está bom, está azedo.</a:t>
            </a:r>
            <a:endParaRPr lang="pt-PT" sz="14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2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b="1" u="sng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Característica que resultou de uma ação.</a:t>
            </a:r>
          </a:p>
          <a:p>
            <a:pPr marL="0" indent="0">
              <a:buNone/>
            </a:pPr>
            <a:endParaRPr lang="pt-PT" sz="12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vestido está roto (porque alguém o rompeu).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Hoje estou cansado (porque trabalhei muito).</a:t>
            </a:r>
          </a:p>
        </p:txBody>
      </p:sp>
    </p:spTree>
    <p:extLst>
      <p:ext uri="{BB962C8B-B14F-4D97-AF65-F5344CB8AC3E}">
        <p14:creationId xmlns:p14="http://schemas.microsoft.com/office/powerpoint/2010/main" val="348155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3A21D9-C8AC-904A-9179-79E3D153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Exercício</a:t>
            </a:r>
            <a:endParaRPr lang="it-IT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B0B4A64-0DFD-5E4A-8E2F-C5009EFCE0A7}"/>
              </a:ext>
            </a:extLst>
          </p:cNvPr>
          <p:cNvSpPr txBox="1">
            <a:spLocks/>
          </p:cNvSpPr>
          <p:nvPr/>
        </p:nvSpPr>
        <p:spPr>
          <a:xfrm>
            <a:off x="200964" y="1063374"/>
            <a:ext cx="4371036" cy="369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endParaRPr lang="pt-PT" sz="12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quadro da sala	limpo.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pai	em casa.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Os prédios	        altos.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banco	fechado.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Os meus primos	do Norte.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Os meus primos	no Norte.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caneta	    em cima da mesa.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nosso professor	muito simpático.</a:t>
            </a:r>
          </a:p>
          <a:p>
            <a:pPr marL="0" indent="0">
              <a:buNone/>
            </a:pPr>
            <a:endParaRPr lang="pt-PT" sz="1200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200" dirty="0">
              <a:solidFill>
                <a:schemeClr val="tx1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9FD43557-7937-BE49-955E-8C6CD8F432E0}"/>
              </a:ext>
            </a:extLst>
          </p:cNvPr>
          <p:cNvSpPr txBox="1">
            <a:spLocks/>
          </p:cNvSpPr>
          <p:nvPr/>
        </p:nvSpPr>
        <p:spPr>
          <a:xfrm>
            <a:off x="4572000" y="1027151"/>
            <a:ext cx="4371036" cy="369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endParaRPr lang="pt-PT" sz="1200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Eu	cansada.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Manuel	        doente.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Eles	no restaurante.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Ela não	   atrasada.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 Jorge	   rapaz muito inteligente.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sopa	  boa, mas	    fria.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minha casa	        grande.</a:t>
            </a:r>
          </a:p>
          <a:p>
            <a:pPr marL="0" indent="0">
              <a:buNone/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 Cátia e o Afonso    	em Inglaterra.</a:t>
            </a:r>
          </a:p>
        </p:txBody>
      </p:sp>
    </p:spTree>
    <p:extLst>
      <p:ext uri="{BB962C8B-B14F-4D97-AF65-F5344CB8AC3E}">
        <p14:creationId xmlns:p14="http://schemas.microsoft.com/office/powerpoint/2010/main" val="4163002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Presente indicativo VS Estar a + Infinitivo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783203" y="1168842"/>
            <a:ext cx="7577593" cy="3355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Normalmente eu leio uma revista, mas agora </a:t>
            </a:r>
            <a:r>
              <a:rPr lang="pt-PT" sz="1400" b="1" u="sng" dirty="0">
                <a:latin typeface="Baskerville Old Face" panose="02020602080505020303" pitchFamily="18" charset="77"/>
              </a:rPr>
              <a:t>estou a ler </a:t>
            </a:r>
            <a:r>
              <a:rPr lang="pt-PT" sz="1400" dirty="0">
                <a:latin typeface="Baskerville Old Face" panose="02020602080505020303" pitchFamily="18" charset="77"/>
              </a:rPr>
              <a:t>um livro.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	   tu vês séries na </a:t>
            </a:r>
            <a:r>
              <a:rPr lang="pt-PT" sz="1400" dirty="0" err="1">
                <a:latin typeface="Baskerville Old Face" panose="02020602080505020303" pitchFamily="18" charset="77"/>
              </a:rPr>
              <a:t>Netflix</a:t>
            </a:r>
            <a:r>
              <a:rPr lang="pt-PT" sz="1400" dirty="0">
                <a:latin typeface="Baskerville Old Face" panose="02020602080505020303" pitchFamily="18" charset="77"/>
              </a:rPr>
              <a:t>, mas agora </a:t>
            </a:r>
            <a:r>
              <a:rPr lang="pt-PT" sz="1400" b="1" u="sng" dirty="0">
                <a:latin typeface="Baskerville Old Face" panose="02020602080505020303" pitchFamily="18" charset="77"/>
              </a:rPr>
              <a:t>estás a ver </a:t>
            </a:r>
            <a:r>
              <a:rPr lang="pt-PT" sz="1400" dirty="0">
                <a:latin typeface="Baskerville Old Face" panose="02020602080505020303" pitchFamily="18" charset="77"/>
              </a:rPr>
              <a:t>televisão.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	   ele joga futebol, mas agora </a:t>
            </a:r>
            <a:r>
              <a:rPr lang="pt-PT" sz="1400" b="1" u="sng" dirty="0">
                <a:latin typeface="Baskerville Old Face" panose="02020602080505020303" pitchFamily="18" charset="77"/>
              </a:rPr>
              <a:t>está a jogar </a:t>
            </a:r>
            <a:r>
              <a:rPr lang="pt-PT" sz="1400" dirty="0">
                <a:latin typeface="Baskerville Old Face" panose="02020602080505020303" pitchFamily="18" charset="77"/>
              </a:rPr>
              <a:t>ténis.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	   nós ouvimos as notícias, mas agora </a:t>
            </a:r>
            <a:r>
              <a:rPr lang="pt-PT" sz="1400" b="1" u="sng" dirty="0">
                <a:latin typeface="Baskerville Old Face" panose="02020602080505020303" pitchFamily="18" charset="77"/>
              </a:rPr>
              <a:t>estamos a ouvir </a:t>
            </a:r>
            <a:r>
              <a:rPr lang="pt-PT" sz="1400" dirty="0">
                <a:latin typeface="Baskerville Old Face" panose="02020602080505020303" pitchFamily="18" charset="77"/>
              </a:rPr>
              <a:t>música.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	   eles brincam com os colegas, mas agora </a:t>
            </a:r>
            <a:r>
              <a:rPr lang="pt-PT" sz="1400" b="1" u="sng" dirty="0">
                <a:latin typeface="Baskerville Old Face" panose="02020602080505020303" pitchFamily="18" charset="77"/>
              </a:rPr>
              <a:t>estão a brincar </a:t>
            </a:r>
            <a:r>
              <a:rPr lang="pt-PT" sz="1400" dirty="0">
                <a:latin typeface="Baskerville Old Face" panose="02020602080505020303" pitchFamily="18" charset="77"/>
              </a:rPr>
              <a:t>com os amigos.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PB: estar + gerúndio: </a:t>
            </a:r>
            <a:r>
              <a:rPr lang="pt-PT" sz="1400" u="sng" dirty="0">
                <a:latin typeface="Baskerville Old Face" panose="02020602080505020303" pitchFamily="18" charset="77"/>
              </a:rPr>
              <a:t>estou lendo </a:t>
            </a:r>
            <a:r>
              <a:rPr lang="pt-PT" sz="1400" dirty="0">
                <a:latin typeface="Baskerville Old Face" panose="02020602080505020303" pitchFamily="18" charset="77"/>
              </a:rPr>
              <a:t>um livro.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903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Estar a + Infinitivo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783203" y="963838"/>
            <a:ext cx="7577593" cy="3948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Completem com: BRINCAR  -  TOMAR  -  CHOVER  -  COMPREENDER  -  VER  -   ESTUDAR  -  BEBER  -  FAZER  -  LER  - CHEGAR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1. Falem mais baixo! Eles ... 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2. A Ana faz anos hoje. A mãe dela ... um bolo.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3. (ao telefone) Posso falar com o João, por favor? – Ele ... duche. Não pode atender!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4. Podes desligar a televisão. Eu não ... 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5. Pode explicar outra vez? Não nos ... 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6. Despachem-se! O comboio ... 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7. – Onde está o Nuno? – Na cozinha. ... água.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8. – Posso levar o jornal? – Agora não. Eu ... as notícias.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9. – Onde estão as crianças? - ... No jardim.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10. É melhor levar o guarda-chuva. ... . </a:t>
            </a:r>
          </a:p>
        </p:txBody>
      </p:sp>
    </p:spTree>
    <p:extLst>
      <p:ext uri="{BB962C8B-B14F-4D97-AF65-F5344CB8AC3E}">
        <p14:creationId xmlns:p14="http://schemas.microsoft.com/office/powerpoint/2010/main" val="1118941220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12341</TotalTime>
  <Words>2671</Words>
  <Application>Microsoft Macintosh PowerPoint</Application>
  <PresentationFormat>Presentazione su schermo (16:9)</PresentationFormat>
  <Paragraphs>401</Paragraphs>
  <Slides>27</Slides>
  <Notes>19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Amatic SC</vt:lpstr>
      <vt:lpstr>Muli</vt:lpstr>
      <vt:lpstr>Baskerville Old Face</vt:lpstr>
      <vt:lpstr>Arial</vt:lpstr>
      <vt:lpstr>Quickly template</vt:lpstr>
      <vt:lpstr>LINGUA E TRADUZIONE PORTOGHESE I</vt:lpstr>
      <vt:lpstr>Fonética</vt:lpstr>
      <vt:lpstr>SONS</vt:lpstr>
      <vt:lpstr>Revisão</vt:lpstr>
      <vt:lpstr>Ser e Estar</vt:lpstr>
      <vt:lpstr>Ser e Estar + Adjetivo</vt:lpstr>
      <vt:lpstr>Exercício</vt:lpstr>
      <vt:lpstr>Presente indicativo VS Estar a + Infinitivo</vt:lpstr>
      <vt:lpstr>Estar a + Infinitivo</vt:lpstr>
      <vt:lpstr>Horas, Datas, períodos</vt:lpstr>
      <vt:lpstr>Possessivos e Demonstrativos</vt:lpstr>
      <vt:lpstr> Queres ir ao concerto?</vt:lpstr>
      <vt:lpstr>DIÁLOGO P. 64 </vt:lpstr>
      <vt:lpstr>CONVIDAR – ACEITAR - RECUSAR</vt:lpstr>
      <vt:lpstr>Verbos PODER, SABER, QUERER</vt:lpstr>
      <vt:lpstr>Diálogos p. 67</vt:lpstr>
      <vt:lpstr>Pronomes Interrogativos</vt:lpstr>
      <vt:lpstr>Ir + meios de transporte | Ir + a, Ir + para</vt:lpstr>
      <vt:lpstr>Presentazione standard di PowerPoint</vt:lpstr>
      <vt:lpstr>Ações habituais e ações no futuro</vt:lpstr>
      <vt:lpstr>Vamos conversar?</vt:lpstr>
      <vt:lpstr>Complete o texto com as preposições </vt:lpstr>
      <vt:lpstr>HÁ QUANTO TEMPO...?   Desde quendo...?</vt:lpstr>
      <vt:lpstr>CARTA p. 73</vt:lpstr>
      <vt:lpstr>PRONOMES PESSOAIS DE COMPLEMENTO INDIRETO</vt:lpstr>
      <vt:lpstr>Prática fonética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220</cp:revision>
  <cp:lastPrinted>2020-12-14T11:08:30Z</cp:lastPrinted>
  <dcterms:modified xsi:type="dcterms:W3CDTF">2020-12-15T11:19:12Z</dcterms:modified>
</cp:coreProperties>
</file>