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20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9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53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83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09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10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03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13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3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54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93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32DB6-AB15-4E7C-8AE5-6410347D7287}" type="datetimeFigureOut">
              <a:rPr lang="it-IT" smtClean="0"/>
              <a:t>05/10/2020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ECB71-15CD-4532-811E-35957FA09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14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eini@units.i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8096" y="219457"/>
            <a:ext cx="7772400" cy="896112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+mn-lt"/>
              </a:rPr>
              <a:t/>
            </a:r>
            <a:br>
              <a:rPr lang="en-GB" sz="2800" b="1" dirty="0" smtClean="0">
                <a:latin typeface="+mn-lt"/>
              </a:rPr>
            </a:br>
            <a:r>
              <a:rPr lang="en-GB" sz="2800" b="1" dirty="0" smtClean="0">
                <a:solidFill>
                  <a:srgbClr val="0070C0"/>
                </a:solidFill>
                <a:latin typeface="+mn-lt"/>
              </a:rPr>
              <a:t>Cogeneration </a:t>
            </a:r>
            <a:r>
              <a:rPr lang="en-GB" sz="2800" b="1" dirty="0">
                <a:solidFill>
                  <a:srgbClr val="0070C0"/>
                </a:solidFill>
                <a:latin typeface="+mn-lt"/>
              </a:rPr>
              <a:t>and industrial energy </a:t>
            </a:r>
            <a:r>
              <a:rPr lang="en-GB" sz="2800" b="1" dirty="0" smtClean="0">
                <a:solidFill>
                  <a:srgbClr val="0070C0"/>
                </a:solidFill>
                <a:latin typeface="+mn-lt"/>
              </a:rPr>
              <a:t>management</a:t>
            </a:r>
            <a:br>
              <a:rPr lang="en-GB" sz="2800" b="1" dirty="0" smtClean="0">
                <a:solidFill>
                  <a:srgbClr val="0070C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0070C0"/>
                </a:solidFill>
                <a:latin typeface="+mn-lt"/>
              </a:rPr>
              <a:t>(9 CFU)</a:t>
            </a:r>
            <a:endParaRPr lang="it-IT" sz="28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15892"/>
              </p:ext>
            </p:extLst>
          </p:nvPr>
        </p:nvGraphicFramePr>
        <p:xfrm>
          <a:off x="109728" y="1179576"/>
          <a:ext cx="8878824" cy="35382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14096">
                  <a:extLst>
                    <a:ext uri="{9D8B030D-6E8A-4147-A177-3AD203B41FA5}">
                      <a16:colId xmlns:a16="http://schemas.microsoft.com/office/drawing/2014/main" val="159301943"/>
                    </a:ext>
                  </a:extLst>
                </a:gridCol>
                <a:gridCol w="4864728">
                  <a:extLst>
                    <a:ext uri="{9D8B030D-6E8A-4147-A177-3AD203B41FA5}">
                      <a16:colId xmlns:a16="http://schemas.microsoft.com/office/drawing/2014/main" val="2921264478"/>
                    </a:ext>
                  </a:extLst>
                </a:gridCol>
              </a:tblGrid>
              <a:tr h="83215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dirty="0">
                          <a:effectLst/>
                        </a:rPr>
                        <a:t>Type of course</a:t>
                      </a:r>
                      <a:endParaRPr lang="it-IT" sz="2800" dirty="0">
                        <a:effectLst/>
                      </a:endParaRP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Lecture: 6 hours per week / 75 </a:t>
                      </a:r>
                      <a:r>
                        <a:rPr lang="en-GB" sz="1800" dirty="0" smtClean="0">
                          <a:effectLst/>
                        </a:rPr>
                        <a:t>h</a:t>
                      </a:r>
                      <a:r>
                        <a:rPr lang="en-GB" sz="1800" dirty="0">
                          <a:effectLst/>
                        </a:rPr>
                        <a:t> </a:t>
                      </a:r>
                      <a:endParaRPr lang="it-IT" sz="2800" dirty="0">
                        <a:effectLst/>
                        <a:latin typeface="Batang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workload</a:t>
                      </a:r>
                      <a:endParaRPr lang="it-IT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50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 h</a:t>
                      </a:r>
                      <a:endParaRPr lang="it-IT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90968"/>
                  </a:ext>
                </a:extLst>
              </a:tr>
              <a:tr h="1423904"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dirty="0">
                          <a:effectLst/>
                        </a:rPr>
                        <a:t>Learning outcomes / </a:t>
                      </a:r>
                      <a:r>
                        <a:rPr lang="en-GB" sz="1800" dirty="0" smtClean="0">
                          <a:effectLst/>
                        </a:rPr>
                        <a:t>competencies</a:t>
                      </a:r>
                      <a:endParaRPr lang="it-IT" sz="2800" dirty="0">
                        <a:effectLst/>
                      </a:endParaRPr>
                    </a:p>
                    <a:p>
                      <a:pPr marL="90170" indent="-90170"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- Students are able to define simple steady state models of basic components of energy systems.</a:t>
                      </a:r>
                      <a:endParaRPr lang="it-IT" sz="2800" dirty="0">
                        <a:effectLst/>
                      </a:endParaRPr>
                    </a:p>
                    <a:p>
                      <a:pPr marL="90170" indent="-90170"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- Students are able to identify opportunity for energy saving, applying </a:t>
                      </a:r>
                      <a:r>
                        <a:rPr lang="en-GB" sz="1800" dirty="0" smtClean="0">
                          <a:effectLst/>
                        </a:rPr>
                        <a:t>cogeneration, energy</a:t>
                      </a:r>
                      <a:r>
                        <a:rPr lang="en-GB" sz="1800" baseline="0" dirty="0" smtClean="0">
                          <a:effectLst/>
                        </a:rPr>
                        <a:t> recovery</a:t>
                      </a:r>
                      <a:r>
                        <a:rPr lang="en-GB" sz="1800" dirty="0" smtClean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and integrating renewable energy sources into industrial energy systems. </a:t>
                      </a:r>
                      <a:endParaRPr lang="it-IT" sz="2800" dirty="0">
                        <a:effectLst/>
                      </a:endParaRP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GB" sz="1800" dirty="0" smtClean="0">
                          <a:effectLst/>
                        </a:rPr>
                        <a:t>- Students </a:t>
                      </a:r>
                      <a:r>
                        <a:rPr lang="en-GB" sz="1800" dirty="0">
                          <a:effectLst/>
                        </a:rPr>
                        <a:t>are able to use software for case studies</a:t>
                      </a:r>
                      <a:r>
                        <a:rPr lang="en-GB" sz="1800" dirty="0" smtClean="0">
                          <a:effectLst/>
                        </a:rPr>
                        <a:t>.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en-GB" sz="1800" dirty="0" smtClean="0">
                        <a:effectLst/>
                      </a:endParaRPr>
                    </a:p>
                    <a:p>
                      <a:pPr marL="285750" indent="-285750" algn="l">
                        <a:spcAft>
                          <a:spcPts val="600"/>
                        </a:spcAft>
                        <a:buFontTx/>
                        <a:buChar char="-"/>
                      </a:pPr>
                      <a:endParaRPr lang="en-GB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660887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77105"/>
              </p:ext>
            </p:extLst>
          </p:nvPr>
        </p:nvGraphicFramePr>
        <p:xfrm>
          <a:off x="109728" y="4079934"/>
          <a:ext cx="8878824" cy="264446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878824">
                  <a:extLst>
                    <a:ext uri="{9D8B030D-6E8A-4147-A177-3AD203B41FA5}">
                      <a16:colId xmlns:a16="http://schemas.microsoft.com/office/drawing/2014/main" val="3754604516"/>
                    </a:ext>
                  </a:extLst>
                </a:gridCol>
              </a:tblGrid>
              <a:tr h="80804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dirty="0">
                          <a:effectLst/>
                        </a:rPr>
                        <a:t>Teaching methods</a:t>
                      </a:r>
                      <a:endParaRPr lang="it-IT" sz="1800" dirty="0">
                        <a:effectLst/>
                      </a:endParaRPr>
                    </a:p>
                    <a:p>
                      <a:pPr algn="l">
                        <a:spcAft>
                          <a:spcPts val="150"/>
                        </a:spcAft>
                      </a:pPr>
                      <a:r>
                        <a:rPr lang="en-GB" sz="1800" dirty="0">
                          <a:effectLst/>
                        </a:rPr>
                        <a:t>Slide show, lecture, case studies, group work, computer laboratory.</a:t>
                      </a:r>
                      <a:endParaRPr lang="it-IT" sz="1800" dirty="0">
                        <a:effectLst/>
                        <a:latin typeface="Batang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6263983"/>
                  </a:ext>
                </a:extLst>
              </a:tr>
              <a:tr h="580563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de-DE" sz="1800">
                          <a:effectLst/>
                        </a:rPr>
                        <a:t>Prerequisites for participation</a:t>
                      </a:r>
                      <a:endParaRPr lang="it-IT" sz="1800">
                        <a:effectLst/>
                      </a:endParaRP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en-GB" sz="1800">
                          <a:effectLst/>
                        </a:rPr>
                        <a:t>Fundamentals of Engineering Thermodynamics and Heat Transfer</a:t>
                      </a:r>
                      <a:endParaRPr lang="it-IT" sz="1800">
                        <a:effectLst/>
                        <a:latin typeface="Batang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6942429"/>
                  </a:ext>
                </a:extLst>
              </a:tr>
              <a:tr h="580563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dirty="0">
                          <a:effectLst/>
                        </a:rPr>
                        <a:t>Assessment methods</a:t>
                      </a:r>
                      <a:endParaRPr lang="it-IT" sz="1800" dirty="0">
                        <a:effectLst/>
                      </a:endParaRPr>
                    </a:p>
                    <a:p>
                      <a:pPr algn="l">
                        <a:spcAft>
                          <a:spcPts val="400"/>
                        </a:spcAft>
                      </a:pPr>
                      <a:r>
                        <a:rPr lang="en-GB" sz="1800" dirty="0">
                          <a:effectLst/>
                        </a:rPr>
                        <a:t>Final </a:t>
                      </a:r>
                      <a:r>
                        <a:rPr lang="en-GB" sz="1800" dirty="0" smtClean="0">
                          <a:effectLst/>
                        </a:rPr>
                        <a:t>oral exam, including the discussion of the exercise book</a:t>
                      </a:r>
                      <a:endParaRPr lang="it-IT" sz="1800" dirty="0">
                        <a:effectLst/>
                        <a:latin typeface="Batang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9112998"/>
                  </a:ext>
                </a:extLst>
              </a:tr>
              <a:tr h="580563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500"/>
                        </a:spcAft>
                      </a:pPr>
                      <a:r>
                        <a:rPr lang="en-GB" sz="1800" dirty="0">
                          <a:effectLst/>
                        </a:rPr>
                        <a:t>Responsibility for module</a:t>
                      </a:r>
                      <a:endParaRPr lang="it-IT" sz="1800" dirty="0">
                        <a:effectLst/>
                      </a:endParaRP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it-IT" sz="1800" dirty="0">
                          <a:effectLst/>
                        </a:rPr>
                        <a:t>Prof. Ing. </a:t>
                      </a:r>
                      <a:r>
                        <a:rPr lang="it-IT" sz="1800" dirty="0" smtClean="0">
                          <a:effectLst/>
                        </a:rPr>
                        <a:t>Mauro REINI </a:t>
                      </a:r>
                      <a:r>
                        <a:rPr lang="it-IT" sz="1800" dirty="0" err="1" smtClean="0">
                          <a:effectLst/>
                        </a:rPr>
                        <a:t>PhD</a:t>
                      </a:r>
                      <a:r>
                        <a:rPr lang="it-IT" sz="1800" smtClean="0">
                          <a:effectLst/>
                        </a:rPr>
                        <a:t> </a:t>
                      </a:r>
                      <a:r>
                        <a:rPr lang="it-IT" sz="1800" smtClean="0">
                          <a:effectLst/>
                        </a:rPr>
                        <a:t>- </a:t>
                      </a:r>
                      <a:r>
                        <a:rPr lang="it-IT" sz="1800" dirty="0" smtClean="0">
                          <a:solidFill>
                            <a:schemeClr val="bg1"/>
                          </a:solidFill>
                          <a:effectLst/>
                          <a:hlinkClick r:id="rId2"/>
                        </a:rPr>
                        <a:t>reini@units.it</a:t>
                      </a:r>
                      <a:r>
                        <a:rPr lang="it-IT" sz="1800" dirty="0" smtClean="0">
                          <a:solidFill>
                            <a:schemeClr val="bg1"/>
                          </a:solidFill>
                          <a:effectLst/>
                        </a:rPr>
                        <a:t> – </a:t>
                      </a:r>
                      <a:r>
                        <a:rPr lang="it-IT" sz="1800" dirty="0" err="1" smtClean="0">
                          <a:solidFill>
                            <a:schemeClr val="bg1"/>
                          </a:solidFill>
                          <a:effectLst/>
                        </a:rPr>
                        <a:t>ph</a:t>
                      </a:r>
                      <a:r>
                        <a:rPr lang="it-IT" sz="1800" dirty="0" smtClean="0">
                          <a:solidFill>
                            <a:schemeClr val="bg1"/>
                          </a:solidFill>
                          <a:effectLst/>
                        </a:rPr>
                        <a:t>.: 349 797 4427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Batang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4977401"/>
                  </a:ext>
                </a:extLst>
              </a:tr>
            </a:tbl>
          </a:graphicData>
        </a:graphic>
      </p:graphicFrame>
      <p:pic>
        <p:nvPicPr>
          <p:cNvPr id="7" name="Immagine 6" descr="http://www2.units.it/eussc/index_file/image00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728" y="70548"/>
            <a:ext cx="935990" cy="937895"/>
          </a:xfrm>
          <a:prstGeom prst="rect">
            <a:avLst/>
          </a:prstGeom>
          <a:noFill/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567" y="210314"/>
            <a:ext cx="797433" cy="59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8387334" cy="9607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STEADY-STATE </a:t>
            </a:r>
            <a:r>
              <a:rPr lang="en-US" sz="2800" b="1" dirty="0"/>
              <a:t>MODELLING </a:t>
            </a:r>
            <a:r>
              <a:rPr lang="en-US" sz="2800" b="1" dirty="0" smtClean="0"/>
              <a:t>of industrial energy systems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25880"/>
            <a:ext cx="8103870" cy="53675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Industrial Energy systems components</a:t>
            </a:r>
            <a:endParaRPr lang="it-IT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Pipes </a:t>
            </a:r>
            <a:r>
              <a:rPr lang="en-US" b="1" dirty="0"/>
              <a:t>and nozzles</a:t>
            </a:r>
            <a:endParaRPr lang="it-IT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Energy conservation principle, </a:t>
            </a:r>
            <a:r>
              <a:rPr lang="en-US" dirty="0"/>
              <a:t>pressure </a:t>
            </a:r>
            <a:r>
              <a:rPr lang="en-US" dirty="0" smtClean="0"/>
              <a:t>losses, Moody diagram, Mach </a:t>
            </a:r>
            <a:r>
              <a:rPr lang="en-US" dirty="0"/>
              <a:t>number, sub-sonic </a:t>
            </a:r>
            <a:r>
              <a:rPr lang="en-US" dirty="0" smtClean="0"/>
              <a:t>/ </a:t>
            </a:r>
            <a:r>
              <a:rPr lang="en-US" dirty="0"/>
              <a:t>super-sonic nozzles, </a:t>
            </a:r>
            <a:r>
              <a:rPr lang="en-US" dirty="0" smtClean="0"/>
              <a:t>irreversibility and entropy, isentropic </a:t>
            </a:r>
            <a:r>
              <a:rPr lang="en-US" dirty="0"/>
              <a:t>flow, </a:t>
            </a:r>
            <a:r>
              <a:rPr lang="en-US" dirty="0" smtClean="0"/>
              <a:t>efficiency.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Heat </a:t>
            </a:r>
            <a:r>
              <a:rPr lang="en-US" b="1" dirty="0"/>
              <a:t>exchangers</a:t>
            </a:r>
            <a:endParaRPr lang="it-IT" b="1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T-Q diagram, e-NTU </a:t>
            </a:r>
            <a:r>
              <a:rPr lang="en-US" dirty="0"/>
              <a:t>method, off-design operation.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Fluid machines and Turbomachines</a:t>
            </a:r>
            <a:endParaRPr lang="it-IT" b="1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/>
              <a:t>Classification and operating </a:t>
            </a:r>
            <a:r>
              <a:rPr lang="en-US" dirty="0" smtClean="0"/>
              <a:t>modes, Thermodynamic cycles and the T-s diagram, Euler </a:t>
            </a:r>
            <a:r>
              <a:rPr lang="en-US" dirty="0"/>
              <a:t>theorem, </a:t>
            </a:r>
            <a:r>
              <a:rPr lang="en-US" dirty="0" smtClean="0"/>
              <a:t>Turbomachines </a:t>
            </a:r>
            <a:r>
              <a:rPr lang="en-US" dirty="0"/>
              <a:t>no-dimension </a:t>
            </a:r>
            <a:r>
              <a:rPr lang="en-US" dirty="0" smtClean="0"/>
              <a:t>parameters and characteristic curves.</a:t>
            </a:r>
          </a:p>
          <a:p>
            <a:pPr marL="0" indent="0">
              <a:buNone/>
            </a:pPr>
            <a:r>
              <a:rPr lang="en-US" b="1" dirty="0" smtClean="0"/>
              <a:t>	Working </a:t>
            </a:r>
            <a:r>
              <a:rPr lang="en-US" b="1" dirty="0"/>
              <a:t>fluids</a:t>
            </a:r>
            <a:r>
              <a:rPr lang="en-US" dirty="0"/>
              <a:t>	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Ideal </a:t>
            </a:r>
            <a:r>
              <a:rPr lang="en-US" dirty="0"/>
              <a:t>gas, incompressible fluids, real fluids, </a:t>
            </a:r>
            <a:r>
              <a:rPr lang="en-US" dirty="0" smtClean="0"/>
              <a:t>mixture.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Modeling </a:t>
            </a:r>
            <a:r>
              <a:rPr lang="en-US" b="1" dirty="0"/>
              <a:t>multi-component energy systems</a:t>
            </a:r>
            <a:endParaRPr lang="it-IT" b="1" dirty="0"/>
          </a:p>
          <a:p>
            <a:pPr marL="0" indent="0">
              <a:buNone/>
            </a:pPr>
            <a:r>
              <a:rPr lang="en-US" dirty="0"/>
              <a:t>		Equation based model, </a:t>
            </a:r>
            <a:r>
              <a:rPr lang="en-US" dirty="0" smtClean="0"/>
              <a:t>EES software, module </a:t>
            </a:r>
            <a:r>
              <a:rPr lang="en-US" dirty="0"/>
              <a:t>based simulation software, application to gas and steam power plants.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07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2. EXERGY AND THERMOECONOMIC ANALYSIS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25880"/>
            <a:ext cx="7886700" cy="5257799"/>
          </a:xfrm>
        </p:spPr>
        <p:txBody>
          <a:bodyPr/>
          <a:lstStyle/>
          <a:p>
            <a:pPr marL="0" indent="0">
              <a:buNone/>
            </a:pPr>
            <a:r>
              <a:rPr lang="it-IT" sz="2200" b="1" dirty="0" err="1"/>
              <a:t>Exergy</a:t>
            </a:r>
            <a:endParaRPr lang="it-IT" sz="2200" b="1" dirty="0" smtClean="0"/>
          </a:p>
          <a:p>
            <a:pPr marL="0" indent="0">
              <a:buNone/>
            </a:pPr>
            <a:r>
              <a:rPr lang="it-IT" sz="2200" dirty="0" smtClean="0"/>
              <a:t>	</a:t>
            </a:r>
            <a:r>
              <a:rPr lang="it-IT" sz="2200" dirty="0" err="1" smtClean="0"/>
              <a:t>Exergy</a:t>
            </a:r>
            <a:r>
              <a:rPr lang="it-IT" sz="2200" dirty="0" smtClean="0"/>
              <a:t> </a:t>
            </a:r>
            <a:r>
              <a:rPr lang="it-IT" sz="2200" dirty="0" err="1"/>
              <a:t>function</a:t>
            </a:r>
            <a:r>
              <a:rPr lang="it-IT" sz="2200" dirty="0"/>
              <a:t> </a:t>
            </a:r>
            <a:r>
              <a:rPr lang="it-IT" sz="2200" dirty="0" err="1"/>
              <a:t>definition</a:t>
            </a:r>
            <a:r>
              <a:rPr lang="it-IT" sz="2200" dirty="0"/>
              <a:t>, ambient </a:t>
            </a:r>
            <a:r>
              <a:rPr lang="it-IT" sz="2200" dirty="0" err="1"/>
              <a:t>reference</a:t>
            </a:r>
            <a:r>
              <a:rPr lang="it-IT" sz="2200" dirty="0"/>
              <a:t>, </a:t>
            </a:r>
            <a:r>
              <a:rPr lang="it-IT" sz="2200" dirty="0" err="1"/>
              <a:t>Guy-Stodola</a:t>
            </a:r>
            <a:r>
              <a:rPr lang="it-IT" sz="2200" dirty="0"/>
              <a:t> </a:t>
            </a:r>
            <a:r>
              <a:rPr lang="it-IT" sz="2200" dirty="0" err="1"/>
              <a:t>theorem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/>
              <a:t>Exergy</a:t>
            </a:r>
            <a:r>
              <a:rPr lang="it-IT" sz="2200" dirty="0"/>
              <a:t> Analysis of </a:t>
            </a:r>
            <a:r>
              <a:rPr lang="it-IT" sz="2200" dirty="0" err="1"/>
              <a:t>elementary</a:t>
            </a:r>
            <a:r>
              <a:rPr lang="it-IT" sz="2200" dirty="0"/>
              <a:t> </a:t>
            </a:r>
            <a:r>
              <a:rPr lang="it-IT" sz="2200" dirty="0" err="1"/>
              <a:t>processes</a:t>
            </a:r>
            <a:r>
              <a:rPr lang="it-IT" sz="2200" dirty="0"/>
              <a:t>, </a:t>
            </a:r>
            <a:r>
              <a:rPr lang="it-IT" sz="2200" dirty="0" err="1"/>
              <a:t>thermodynamic</a:t>
            </a:r>
            <a:r>
              <a:rPr lang="it-IT" sz="2200" dirty="0"/>
              <a:t> </a:t>
            </a:r>
            <a:r>
              <a:rPr lang="it-IT" sz="2200" dirty="0" err="1"/>
              <a:t>cycles</a:t>
            </a:r>
            <a:r>
              <a:rPr lang="it-IT" sz="2200" dirty="0"/>
              <a:t>, mixing and </a:t>
            </a:r>
            <a:r>
              <a:rPr lang="it-IT" sz="2200" dirty="0" err="1"/>
              <a:t>chemical</a:t>
            </a:r>
            <a:r>
              <a:rPr lang="it-IT" sz="2200" dirty="0"/>
              <a:t> </a:t>
            </a:r>
            <a:r>
              <a:rPr lang="it-IT" sz="2200" dirty="0" err="1"/>
              <a:t>processes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Energy and </a:t>
            </a:r>
            <a:r>
              <a:rPr lang="it-IT" sz="2200" dirty="0" err="1"/>
              <a:t>Exergy</a:t>
            </a:r>
            <a:r>
              <a:rPr lang="it-IT" sz="2200" dirty="0"/>
              <a:t> Analysis of </a:t>
            </a:r>
            <a:r>
              <a:rPr lang="it-IT" sz="2200" dirty="0" err="1"/>
              <a:t>energy</a:t>
            </a:r>
            <a:r>
              <a:rPr lang="it-IT" sz="2200" dirty="0"/>
              <a:t> </a:t>
            </a:r>
            <a:r>
              <a:rPr lang="it-IT" sz="2200" dirty="0" err="1"/>
              <a:t>plants</a:t>
            </a:r>
            <a:r>
              <a:rPr lang="it-IT" sz="2200" dirty="0"/>
              <a:t> and production </a:t>
            </a:r>
            <a:r>
              <a:rPr lang="it-IT" sz="2200" dirty="0" err="1" smtClean="0"/>
              <a:t>processes</a:t>
            </a:r>
            <a:r>
              <a:rPr lang="it-IT" sz="2200" dirty="0" smtClean="0"/>
              <a:t>.</a:t>
            </a:r>
          </a:p>
          <a:p>
            <a:pPr marL="0" indent="0">
              <a:buNone/>
            </a:pPr>
            <a:r>
              <a:rPr lang="it-IT" sz="2200" b="1" dirty="0" err="1" smtClean="0"/>
              <a:t>Thermoeconomics</a:t>
            </a:r>
            <a:endParaRPr lang="it-IT" sz="2200" b="1" dirty="0"/>
          </a:p>
          <a:p>
            <a:pPr marL="0" indent="0">
              <a:buNone/>
            </a:pPr>
            <a:r>
              <a:rPr lang="it-IT" sz="2200" dirty="0"/>
              <a:t>	Second </a:t>
            </a:r>
            <a:r>
              <a:rPr lang="it-IT" sz="2200" dirty="0" err="1"/>
              <a:t>low</a:t>
            </a:r>
            <a:r>
              <a:rPr lang="it-IT" sz="2200" dirty="0"/>
              <a:t> </a:t>
            </a:r>
            <a:r>
              <a:rPr lang="it-IT" sz="2200" dirty="0" err="1"/>
              <a:t>based</a:t>
            </a:r>
            <a:r>
              <a:rPr lang="it-IT" sz="2200" dirty="0"/>
              <a:t> </a:t>
            </a:r>
            <a:r>
              <a:rPr lang="it-IT" sz="2200" dirty="0" err="1"/>
              <a:t>Thermoeconomic</a:t>
            </a:r>
            <a:r>
              <a:rPr lang="it-IT" sz="2200" dirty="0"/>
              <a:t> </a:t>
            </a:r>
            <a:r>
              <a:rPr lang="it-IT" sz="2200" dirty="0" err="1"/>
              <a:t>methods</a:t>
            </a:r>
            <a:r>
              <a:rPr lang="it-IT" sz="2200" dirty="0" smtClean="0"/>
              <a:t>, </a:t>
            </a:r>
            <a:r>
              <a:rPr lang="it-IT" sz="2200" dirty="0" err="1" smtClean="0"/>
              <a:t>Costing</a:t>
            </a:r>
            <a:r>
              <a:rPr lang="it-IT" sz="2200" dirty="0" smtClean="0"/>
              <a:t> </a:t>
            </a:r>
            <a:r>
              <a:rPr lang="it-IT" sz="2200" dirty="0"/>
              <a:t>of </a:t>
            </a:r>
            <a:r>
              <a:rPr lang="it-IT" sz="2200" dirty="0" smtClean="0"/>
              <a:t>multi-</a:t>
            </a:r>
            <a:r>
              <a:rPr lang="it-IT" sz="2200" dirty="0" err="1" smtClean="0"/>
              <a:t>product</a:t>
            </a:r>
            <a:r>
              <a:rPr lang="it-IT" sz="2200" dirty="0" smtClean="0"/>
              <a:t> / multi-component </a:t>
            </a:r>
            <a:r>
              <a:rPr lang="it-IT" sz="2200" dirty="0" err="1"/>
              <a:t>systems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Local </a:t>
            </a:r>
            <a:r>
              <a:rPr lang="it-IT" sz="2200" dirty="0" err="1"/>
              <a:t>optimization</a:t>
            </a:r>
            <a:r>
              <a:rPr lang="it-IT" sz="2200" dirty="0"/>
              <a:t> of </a:t>
            </a:r>
            <a:r>
              <a:rPr lang="it-IT" sz="2200" dirty="0" err="1"/>
              <a:t>plant</a:t>
            </a:r>
            <a:r>
              <a:rPr lang="it-IT" sz="2200" dirty="0"/>
              <a:t> </a:t>
            </a:r>
            <a:r>
              <a:rPr lang="it-IT" sz="2200" dirty="0" err="1" smtClean="0"/>
              <a:t>components</a:t>
            </a:r>
            <a:r>
              <a:rPr lang="it-IT" sz="2200" dirty="0" smtClean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Industrial </a:t>
            </a:r>
            <a:r>
              <a:rPr lang="it-IT" sz="2200" dirty="0" err="1" smtClean="0"/>
              <a:t>ecology</a:t>
            </a:r>
            <a:r>
              <a:rPr lang="it-IT" sz="2200" dirty="0" smtClean="0"/>
              <a:t>.</a:t>
            </a:r>
            <a:endParaRPr lang="it-IT" sz="2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2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07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3. </a:t>
            </a:r>
            <a:r>
              <a:rPr lang="en-US" sz="2800" b="1" dirty="0"/>
              <a:t>INTRODUCTION TO SOLAR ENERGY SYSTEMS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25880"/>
            <a:ext cx="7886700" cy="5532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b="1" dirty="0"/>
              <a:t>Solar </a:t>
            </a:r>
            <a:r>
              <a:rPr lang="it-IT" sz="2200" b="1" dirty="0" err="1" smtClean="0"/>
              <a:t>radiation</a:t>
            </a:r>
            <a:endParaRPr lang="it-IT" sz="2200" b="1" dirty="0" smtClean="0"/>
          </a:p>
          <a:p>
            <a:pPr marL="0" indent="0">
              <a:buNone/>
            </a:pPr>
            <a:endParaRPr lang="it-IT" sz="2200" b="1" dirty="0"/>
          </a:p>
          <a:p>
            <a:pPr marL="0" indent="0">
              <a:buNone/>
            </a:pPr>
            <a:r>
              <a:rPr lang="it-IT" sz="2200" b="1" dirty="0" err="1" smtClean="0"/>
              <a:t>Photovoltaic</a:t>
            </a:r>
            <a:r>
              <a:rPr lang="it-IT" sz="2200" b="1" dirty="0" smtClean="0"/>
              <a:t> </a:t>
            </a:r>
            <a:r>
              <a:rPr lang="it-IT" sz="2200" b="1" dirty="0" err="1"/>
              <a:t>plants</a:t>
            </a:r>
            <a:r>
              <a:rPr lang="it-IT" sz="2200" b="1" dirty="0"/>
              <a:t> 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Photoelectric</a:t>
            </a:r>
            <a:r>
              <a:rPr lang="it-IT" sz="2200" dirty="0" smtClean="0"/>
              <a:t> </a:t>
            </a:r>
            <a:r>
              <a:rPr lang="it-IT" sz="2200" dirty="0" err="1"/>
              <a:t>effect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Solar </a:t>
            </a:r>
            <a:r>
              <a:rPr lang="it-IT" sz="2200" dirty="0" err="1"/>
              <a:t>cell</a:t>
            </a:r>
            <a:r>
              <a:rPr lang="it-IT" sz="2200" dirty="0"/>
              <a:t> </a:t>
            </a:r>
            <a:r>
              <a:rPr lang="it-IT" sz="2200" dirty="0" err="1"/>
              <a:t>materials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Modules</a:t>
            </a:r>
            <a:r>
              <a:rPr lang="it-IT" sz="2200" dirty="0" smtClean="0"/>
              <a:t> </a:t>
            </a:r>
            <a:r>
              <a:rPr lang="it-IT" sz="2200" dirty="0"/>
              <a:t>and </a:t>
            </a:r>
            <a:r>
              <a:rPr lang="it-IT" sz="2200" dirty="0" err="1"/>
              <a:t>plant</a:t>
            </a:r>
            <a:r>
              <a:rPr lang="it-IT" sz="2200" dirty="0"/>
              <a:t> balance</a:t>
            </a:r>
            <a:r>
              <a:rPr lang="it-IT" sz="2200" dirty="0" smtClean="0"/>
              <a:t>.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b="1" dirty="0" smtClean="0"/>
              <a:t>Solar </a:t>
            </a:r>
            <a:r>
              <a:rPr lang="it-IT" sz="2200" b="1" dirty="0" err="1"/>
              <a:t>thermal</a:t>
            </a:r>
            <a:r>
              <a:rPr lang="it-IT" sz="2200" b="1" dirty="0"/>
              <a:t> </a:t>
            </a:r>
            <a:r>
              <a:rPr lang="it-IT" sz="2200" b="1" dirty="0" err="1"/>
              <a:t>system</a:t>
            </a:r>
            <a:endParaRPr lang="it-IT" sz="2200" b="1" dirty="0"/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Solar </a:t>
            </a:r>
            <a:r>
              <a:rPr lang="it-IT" sz="2200" dirty="0" err="1"/>
              <a:t>flat</a:t>
            </a:r>
            <a:r>
              <a:rPr lang="it-IT" sz="2200" dirty="0"/>
              <a:t> </a:t>
            </a:r>
            <a:r>
              <a:rPr lang="it-IT" sz="2200" dirty="0" err="1" smtClean="0"/>
              <a:t>collectors</a:t>
            </a:r>
            <a:r>
              <a:rPr lang="it-IT" sz="2200" dirty="0" smtClean="0"/>
              <a:t> and </a:t>
            </a:r>
            <a:r>
              <a:rPr lang="it-IT" sz="2200" dirty="0" err="1" smtClean="0"/>
              <a:t>tubes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Solar </a:t>
            </a:r>
            <a:r>
              <a:rPr lang="it-IT" sz="2200" dirty="0" err="1"/>
              <a:t>concentrators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Solar </a:t>
            </a:r>
            <a:r>
              <a:rPr lang="it-IT" sz="2200" dirty="0" err="1"/>
              <a:t>thermal</a:t>
            </a:r>
            <a:r>
              <a:rPr lang="it-IT" sz="2200" dirty="0"/>
              <a:t> </a:t>
            </a:r>
            <a:r>
              <a:rPr lang="it-IT" sz="2200" dirty="0" err="1"/>
              <a:t>plants</a:t>
            </a:r>
            <a:r>
              <a:rPr lang="it-IT" sz="2200" dirty="0"/>
              <a:t> and </a:t>
            </a:r>
            <a:r>
              <a:rPr lang="it-IT" sz="2200" dirty="0" err="1"/>
              <a:t>heat</a:t>
            </a:r>
            <a:r>
              <a:rPr lang="it-IT" sz="2200" dirty="0"/>
              <a:t> </a:t>
            </a:r>
            <a:r>
              <a:rPr lang="it-IT" sz="2200" dirty="0" err="1"/>
              <a:t>storage</a:t>
            </a:r>
            <a:r>
              <a:rPr lang="it-IT" sz="2200" dirty="0" smtClean="0"/>
              <a:t>.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sz="2200" b="1" dirty="0" smtClean="0"/>
              <a:t>Solar </a:t>
            </a:r>
            <a:r>
              <a:rPr lang="it-IT" sz="2200" b="1" dirty="0" err="1"/>
              <a:t>systems</a:t>
            </a:r>
            <a:r>
              <a:rPr lang="it-IT" sz="2200" b="1" dirty="0"/>
              <a:t> </a:t>
            </a:r>
            <a:r>
              <a:rPr lang="it-IT" sz="2200" b="1" dirty="0" err="1"/>
              <a:t>economic</a:t>
            </a:r>
            <a:r>
              <a:rPr lang="it-IT" sz="2200" b="1" dirty="0"/>
              <a:t> </a:t>
            </a:r>
            <a:r>
              <a:rPr lang="it-IT" sz="2200" b="1" dirty="0" err="1"/>
              <a:t>evaluation</a:t>
            </a:r>
            <a:endParaRPr lang="it-IT" sz="2200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45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07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4. </a:t>
            </a:r>
            <a:r>
              <a:rPr lang="en-US" sz="2800" b="1" dirty="0"/>
              <a:t>COMBINED HEAT AND POWER (CHP)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25880"/>
            <a:ext cx="8158734" cy="5257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b="1" dirty="0" err="1"/>
              <a:t>Thermodynamic</a:t>
            </a:r>
            <a:r>
              <a:rPr lang="it-IT" sz="2200" b="1" dirty="0"/>
              <a:t> benefits of </a:t>
            </a:r>
            <a:r>
              <a:rPr lang="it-IT" sz="2200" b="1" dirty="0" smtClean="0"/>
              <a:t>CHP</a:t>
            </a:r>
            <a:endParaRPr lang="it-IT" sz="2200" b="1" dirty="0"/>
          </a:p>
          <a:p>
            <a:pPr marL="0" indent="0">
              <a:buNone/>
            </a:pPr>
            <a:r>
              <a:rPr lang="it-IT" sz="2200" dirty="0"/>
              <a:t>	CHP </a:t>
            </a:r>
            <a:r>
              <a:rPr lang="it-IT" sz="2200" dirty="0" err="1"/>
              <a:t>systems</a:t>
            </a:r>
            <a:r>
              <a:rPr lang="it-IT" sz="2200" dirty="0"/>
              <a:t> </a:t>
            </a:r>
            <a:r>
              <a:rPr lang="it-IT" sz="2200" dirty="0" err="1"/>
              <a:t>overview</a:t>
            </a:r>
            <a:r>
              <a:rPr lang="it-IT" sz="2200" dirty="0"/>
              <a:t> and performance </a:t>
            </a:r>
            <a:r>
              <a:rPr lang="it-IT" sz="2200" dirty="0" err="1"/>
              <a:t>parameters</a:t>
            </a:r>
            <a:r>
              <a:rPr lang="it-IT" sz="2200" dirty="0"/>
              <a:t>, </a:t>
            </a:r>
          </a:p>
          <a:p>
            <a:pPr marL="0" indent="0">
              <a:buNone/>
            </a:pPr>
            <a:r>
              <a:rPr lang="it-IT" sz="2200" dirty="0"/>
              <a:t>	Energy </a:t>
            </a:r>
            <a:r>
              <a:rPr lang="it-IT" sz="2200" dirty="0" err="1"/>
              <a:t>user’s</a:t>
            </a:r>
            <a:r>
              <a:rPr lang="it-IT" sz="2200" dirty="0"/>
              <a:t> </a:t>
            </a:r>
            <a:r>
              <a:rPr lang="it-IT" sz="2200" dirty="0" err="1"/>
              <a:t>profiles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/>
              <a:t>Environmental</a:t>
            </a:r>
            <a:r>
              <a:rPr lang="it-IT" sz="2200" dirty="0"/>
              <a:t> and </a:t>
            </a:r>
            <a:r>
              <a:rPr lang="it-IT" sz="2200" dirty="0" err="1"/>
              <a:t>economic</a:t>
            </a:r>
            <a:r>
              <a:rPr lang="it-IT" sz="2200" dirty="0"/>
              <a:t> </a:t>
            </a:r>
            <a:r>
              <a:rPr lang="it-IT" sz="2200" dirty="0" err="1"/>
              <a:t>evaluation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b="1" dirty="0" err="1" smtClean="0"/>
              <a:t>Optimal</a:t>
            </a:r>
            <a:r>
              <a:rPr lang="it-IT" sz="2200" b="1" dirty="0" smtClean="0"/>
              <a:t> </a:t>
            </a:r>
            <a:r>
              <a:rPr lang="it-IT" sz="2200" b="1" dirty="0" err="1"/>
              <a:t>operation</a:t>
            </a:r>
            <a:r>
              <a:rPr lang="it-IT" sz="2200" b="1" dirty="0"/>
              <a:t> of CHP </a:t>
            </a:r>
            <a:r>
              <a:rPr lang="it-IT" sz="2200" b="1" dirty="0" err="1"/>
              <a:t>plants</a:t>
            </a:r>
            <a:r>
              <a:rPr lang="it-IT" sz="2200" b="1" dirty="0"/>
              <a:t> with MILP </a:t>
            </a:r>
            <a:r>
              <a:rPr lang="it-IT" sz="2200" b="1" dirty="0" err="1"/>
              <a:t>Techniques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b="1" dirty="0" smtClean="0"/>
              <a:t>The </a:t>
            </a:r>
            <a:r>
              <a:rPr lang="it-IT" sz="2200" b="1" dirty="0" err="1"/>
              <a:t>choice</a:t>
            </a:r>
            <a:r>
              <a:rPr lang="it-IT" sz="2200" b="1" dirty="0"/>
              <a:t> of CHP </a:t>
            </a:r>
            <a:r>
              <a:rPr lang="it-IT" sz="2200" b="1" dirty="0" err="1"/>
              <a:t>technology</a:t>
            </a:r>
            <a:r>
              <a:rPr lang="it-IT" sz="2200" b="1" dirty="0"/>
              <a:t> 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Steam</a:t>
            </a:r>
            <a:r>
              <a:rPr lang="it-IT" sz="2200" dirty="0" smtClean="0"/>
              <a:t> </a:t>
            </a:r>
            <a:r>
              <a:rPr lang="it-IT" sz="2200" dirty="0"/>
              <a:t>and </a:t>
            </a:r>
            <a:r>
              <a:rPr lang="it-IT" sz="2200" dirty="0" err="1"/>
              <a:t>Rankine</a:t>
            </a:r>
            <a:r>
              <a:rPr lang="it-IT" sz="2200" dirty="0"/>
              <a:t> CHP </a:t>
            </a:r>
            <a:r>
              <a:rPr lang="it-IT" sz="2200" dirty="0" err="1"/>
              <a:t>plants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Gas </a:t>
            </a:r>
            <a:r>
              <a:rPr lang="it-IT" sz="2200" dirty="0"/>
              <a:t>turbine </a:t>
            </a:r>
            <a:r>
              <a:rPr lang="it-IT" sz="2200" dirty="0" err="1"/>
              <a:t>based</a:t>
            </a:r>
            <a:r>
              <a:rPr lang="it-IT" sz="2200" dirty="0"/>
              <a:t> CHP </a:t>
            </a:r>
            <a:r>
              <a:rPr lang="it-IT" sz="2200" dirty="0" err="1"/>
              <a:t>plants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Internal</a:t>
            </a:r>
            <a:r>
              <a:rPr lang="it-IT" sz="2200" dirty="0" smtClean="0"/>
              <a:t> </a:t>
            </a:r>
            <a:r>
              <a:rPr lang="it-IT" sz="2200" dirty="0" err="1"/>
              <a:t>combustion</a:t>
            </a:r>
            <a:r>
              <a:rPr lang="it-IT" sz="2200" dirty="0"/>
              <a:t> </a:t>
            </a:r>
            <a:r>
              <a:rPr lang="it-IT" sz="2200" dirty="0" err="1"/>
              <a:t>engine</a:t>
            </a:r>
            <a:r>
              <a:rPr lang="it-IT" sz="2200" dirty="0"/>
              <a:t> </a:t>
            </a:r>
            <a:r>
              <a:rPr lang="it-IT" sz="2200" dirty="0" err="1"/>
              <a:t>based</a:t>
            </a:r>
            <a:r>
              <a:rPr lang="it-IT" sz="2200" dirty="0"/>
              <a:t> CHP </a:t>
            </a:r>
            <a:r>
              <a:rPr lang="it-IT" sz="2200" dirty="0" err="1"/>
              <a:t>plants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b="1" dirty="0" smtClean="0"/>
              <a:t>Tri-generation</a:t>
            </a:r>
            <a:endParaRPr lang="it-IT" sz="2200" b="1" dirty="0"/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Absorption</a:t>
            </a:r>
            <a:r>
              <a:rPr lang="it-IT" sz="2200" dirty="0" smtClean="0"/>
              <a:t> </a:t>
            </a:r>
            <a:r>
              <a:rPr lang="it-IT" sz="2200" dirty="0" err="1"/>
              <a:t>cooling</a:t>
            </a:r>
            <a:r>
              <a:rPr lang="it-IT" sz="2200" dirty="0"/>
              <a:t> </a:t>
            </a:r>
            <a:r>
              <a:rPr lang="it-IT" sz="2200" dirty="0" err="1"/>
              <a:t>cycles</a:t>
            </a:r>
            <a:r>
              <a:rPr lang="it-IT" sz="2200" dirty="0"/>
              <a:t>, the p-T </a:t>
            </a:r>
            <a:r>
              <a:rPr lang="it-IT" sz="2200" dirty="0" err="1"/>
              <a:t>diagram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err="1" smtClean="0"/>
              <a:t>Absorption</a:t>
            </a:r>
            <a:r>
              <a:rPr lang="it-IT" sz="2200" dirty="0" smtClean="0"/>
              <a:t> </a:t>
            </a:r>
            <a:r>
              <a:rPr lang="it-IT" sz="2200" dirty="0" err="1"/>
              <a:t>chillers</a:t>
            </a:r>
            <a:r>
              <a:rPr lang="it-IT" sz="2200" dirty="0"/>
              <a:t>,</a:t>
            </a:r>
          </a:p>
          <a:p>
            <a:pPr marL="0" indent="0">
              <a:buNone/>
            </a:pPr>
            <a:r>
              <a:rPr lang="it-IT" sz="2200" dirty="0"/>
              <a:t>	</a:t>
            </a:r>
            <a:r>
              <a:rPr lang="it-IT" sz="2200" dirty="0" smtClean="0"/>
              <a:t>Tri-generation </a:t>
            </a:r>
            <a:r>
              <a:rPr lang="it-IT" sz="2200" dirty="0" err="1"/>
              <a:t>plants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209679"/>
            <a:ext cx="7886700" cy="466978"/>
          </a:xfrm>
        </p:spPr>
        <p:txBody>
          <a:bodyPr>
            <a:noAutofit/>
          </a:bodyPr>
          <a:lstStyle/>
          <a:p>
            <a:r>
              <a:rPr lang="en-US" sz="2800" b="1" dirty="0"/>
              <a:t>REFERENCES</a:t>
            </a:r>
            <a:endParaRPr lang="it-IT" sz="2800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28650" y="671691"/>
            <a:ext cx="819531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Thermal Design and Optimization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Adrian </a:t>
            </a:r>
            <a:r>
              <a:rPr kumimoji="0" lang="en-GB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Bejan</a:t>
            </a: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Duke Univ.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George </a:t>
            </a:r>
            <a:r>
              <a:rPr kumimoji="0" lang="en-GB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Tsatsaronis</a:t>
            </a: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GB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Univ. Berlin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Michael Moran, The Ohio State Univ.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John Wiley &amp; Sons, c1996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it-IT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EES (Engineering Equation Solver) Manual</a:t>
            </a:r>
            <a:endParaRPr lang="it-IT" altLang="it-IT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S.A. Klein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F-Chart Software, 2009</a:t>
            </a:r>
            <a:r>
              <a:rPr lang="it-IT" altLang="it-IT" sz="1800" dirty="0"/>
              <a:t> </a:t>
            </a:r>
            <a:endParaRPr lang="it-IT" altLang="it-IT" sz="1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Combined Heating, Cooling and Power Handbook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Neil </a:t>
            </a:r>
            <a:r>
              <a:rPr kumimoji="0" lang="it-IT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Petchers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Taylor &amp; Francis, </a:t>
            </a:r>
            <a:r>
              <a:rPr kumimoji="0" lang="it-IT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</a:t>
            </a: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kumimoji="0" lang="it-IT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November</a:t>
            </a: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2003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it-IT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Fluid Mechanics and Thermodynamics of </a:t>
            </a:r>
            <a:r>
              <a:rPr lang="en-US" altLang="it-IT" sz="1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Turbomachinery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altLang="it-IT" sz="1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Dixon</a:t>
            </a: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S.L.</a:t>
            </a:r>
            <a:endParaRPr lang="it-IT" altLang="it-IT" sz="1800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altLang="it-IT" sz="1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Butterworth</a:t>
            </a: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Heinemann</a:t>
            </a:r>
            <a:r>
              <a:rPr lang="it-IT" altLang="it-IT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kumimoji="0" lang="it-IT" altLang="it-IT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microcogenerazione</a:t>
            </a:r>
            <a:r>
              <a:rPr kumimoji="0" lang="it-IT" alt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gas naturale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E. Macchi et al.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GB" alt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polipress</a:t>
            </a:r>
            <a:r>
              <a:rPr kumimoji="0" lang="en-GB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 2005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Turbine </a:t>
            </a:r>
            <a:r>
              <a:rPr lang="it-IT" altLang="it-IT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gas e cicli combinati </a:t>
            </a:r>
            <a:endParaRPr lang="it-IT" altLang="it-IT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G. Lozza</a:t>
            </a:r>
            <a:endParaRPr lang="it-IT" altLang="it-IT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Progetto </a:t>
            </a:r>
            <a:r>
              <a:rPr lang="it-IT" altLang="it-IT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Leonardo, Esculapio Editore (BO) </a:t>
            </a:r>
            <a:r>
              <a:rPr lang="it-IT" altLang="it-IT" sz="18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38328" y="3063240"/>
            <a:ext cx="7799832" cy="1956816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38328" y="5020056"/>
            <a:ext cx="7799832" cy="1837944"/>
          </a:xfrm>
          <a:prstGeom prst="rect">
            <a:avLst/>
          </a:prstGeom>
          <a:solidFill>
            <a:srgbClr val="92D05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089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179</Words>
  <Application>Microsoft Office PowerPoint</Application>
  <PresentationFormat>Presentazione su schermo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Batang</vt:lpstr>
      <vt:lpstr>Calibri</vt:lpstr>
      <vt:lpstr>Calibri Light</vt:lpstr>
      <vt:lpstr>Times New Roman</vt:lpstr>
      <vt:lpstr>Tema di Office</vt:lpstr>
      <vt:lpstr> Cogeneration and industrial energy management (9 CFU)</vt:lpstr>
      <vt:lpstr>1. STEADY-STATE MODELLING of industrial energy systems</vt:lpstr>
      <vt:lpstr>2. EXERGY AND THERMOECONOMIC ANALYSIS</vt:lpstr>
      <vt:lpstr>3. INTRODUCTION TO SOLAR ENERGY SYSTEMS</vt:lpstr>
      <vt:lpstr>4. COMBINED HEAT AND POWER (CHP)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title: Cogeneration and industrial energy management (9 credits)</dc:title>
  <dc:creator>Mauro Reini</dc:creator>
  <cp:lastModifiedBy>Mauro Reini</cp:lastModifiedBy>
  <cp:revision>24</cp:revision>
  <dcterms:created xsi:type="dcterms:W3CDTF">2020-10-05T10:40:34Z</dcterms:created>
  <dcterms:modified xsi:type="dcterms:W3CDTF">2020-10-05T15:13:37Z</dcterms:modified>
</cp:coreProperties>
</file>