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545B-0A2A-4897-8195-A7E8B1E5447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A74-4DF7-4717-ABDC-E7BB505A4572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9532" y="692696"/>
            <a:ext cx="8424936" cy="1470025"/>
          </a:xfrm>
        </p:spPr>
        <p:txBody>
          <a:bodyPr/>
          <a:lstStyle/>
          <a:p>
            <a:r>
              <a:rPr lang="en-US" dirty="0" smtClean="0"/>
              <a:t>The First Law of Thermodynamics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2708920"/>
            <a:ext cx="8847791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595" y="218505"/>
            <a:ext cx="830585" cy="624600"/>
          </a:xfrm>
          <a:prstGeom prst="rect">
            <a:avLst/>
          </a:prstGeom>
        </p:spPr>
      </p:pic>
      <p:pic>
        <p:nvPicPr>
          <p:cNvPr id="6" name="Immagine 5" descr="http://www2.units.it/eussc/index_file/image00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728" y="70548"/>
            <a:ext cx="935990" cy="937895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3491880" y="5949280"/>
            <a:ext cx="172819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it-IT" dirty="0" smtClean="0"/>
              <a:t>(</a:t>
            </a:r>
            <a:r>
              <a:rPr lang="it-IT" b="1" i="1" dirty="0" smtClean="0"/>
              <a:t>= </a:t>
            </a:r>
            <a:r>
              <a:rPr lang="it-IT" b="1" i="1" dirty="0" smtClean="0">
                <a:latin typeface="Symbol" panose="05050102010706020507" pitchFamily="18" charset="2"/>
              </a:rPr>
              <a:t>S </a:t>
            </a:r>
            <a:r>
              <a:rPr lang="it-IT" b="1" i="1" dirty="0" err="1" smtClean="0"/>
              <a:t>W</a:t>
            </a:r>
            <a:r>
              <a:rPr lang="it-IT" i="1" baseline="-25000" dirty="0" err="1" smtClean="0"/>
              <a:t>out</a:t>
            </a:r>
            <a:r>
              <a:rPr lang="it-IT" b="1" i="1" dirty="0" smtClean="0"/>
              <a:t> – </a:t>
            </a:r>
            <a:r>
              <a:rPr lang="it-IT" b="1" i="1" dirty="0" smtClean="0">
                <a:latin typeface="Symbol" panose="05050102010706020507" pitchFamily="18" charset="2"/>
              </a:rPr>
              <a:t>S </a:t>
            </a:r>
            <a:r>
              <a:rPr lang="it-IT" b="1" i="1" dirty="0" err="1" smtClean="0"/>
              <a:t>W</a:t>
            </a:r>
            <a:r>
              <a:rPr lang="it-IT" i="1" baseline="-25000" dirty="0" err="1" smtClean="0"/>
              <a:t>in</a:t>
            </a:r>
            <a:r>
              <a:rPr lang="it-IT" dirty="0" smtClean="0"/>
              <a:t>)</a:t>
            </a:r>
            <a:endParaRPr lang="it-IT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Law of Thermodynamics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272807" cy="550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76176"/>
            <a:ext cx="8579131" cy="6681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Balance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513" y="1196752"/>
            <a:ext cx="8687967" cy="264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5" y="4068240"/>
            <a:ext cx="7704856" cy="245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814" y="1572766"/>
            <a:ext cx="8669666" cy="437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the fluid in the CV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78589"/>
            <a:ext cx="8729216" cy="563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Pushing the fluid in the CV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75" y="1756594"/>
            <a:ext cx="9008529" cy="491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state flow process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08969"/>
            <a:ext cx="8879843" cy="496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Adiabatic process of a single stream</a:t>
            </a:r>
            <a:endParaRPr lang="it-IT" dirty="0"/>
          </a:p>
        </p:txBody>
      </p:sp>
      <p:pic>
        <p:nvPicPr>
          <p:cNvPr id="25" name="Immagine 24" descr="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654" y="3802434"/>
            <a:ext cx="5390724" cy="79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44047" t="58960" r="39166" b="34109"/>
          <a:stretch/>
        </p:blipFill>
        <p:spPr bwMode="auto">
          <a:xfrm>
            <a:off x="611556" y="2872455"/>
            <a:ext cx="1512172" cy="340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CasellaDiTesto 27"/>
          <p:cNvSpPr txBox="1"/>
          <p:nvPr/>
        </p:nvSpPr>
        <p:spPr>
          <a:xfrm>
            <a:off x="2057053" y="2857550"/>
            <a:ext cx="4241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  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u/g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P/</a:t>
            </a:r>
            <a:r>
              <a:rPr lang="it-IT" sz="2000" i="1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r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); 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h</a:t>
            </a:r>
            <a:r>
              <a:rPr lang="it-IT" sz="2000" i="1" baseline="-25000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</a:t>
            </a:r>
            <a:r>
              <a:rPr lang="it-IT" sz="2000" i="1" baseline="-25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it-IT" sz="2000" dirty="0">
                <a:latin typeface="Symbol" panose="05050102010706020507" pitchFamily="18" charset="2"/>
                <a:ea typeface="Cambria Math" panose="02040503050406030204" pitchFamily="18" charset="0"/>
              </a:rPr>
              <a:t> </a:t>
            </a:r>
            <a:r>
              <a:rPr lang="it-IT" sz="2000" dirty="0" err="1" smtClean="0">
                <a:latin typeface="Symbol" panose="05050102010706020507" pitchFamily="18" charset="2"/>
                <a:ea typeface="Cambria Math" panose="02040503050406030204" pitchFamily="18" charset="0"/>
              </a:rPr>
              <a:t>D</a:t>
            </a:r>
            <a:r>
              <a:rPr lang="it-IT" sz="2000" i="1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u</a:t>
            </a:r>
            <a:r>
              <a:rPr lang="it-IT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lang="it-IT" sz="2000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</a:t>
            </a:r>
            <a:endParaRPr lang="it-IT" sz="2000" i="1" baseline="-25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95536" y="4970412"/>
            <a:ext cx="2671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(</a:t>
            </a:r>
            <a:r>
              <a:rPr lang="it-IT" dirty="0" err="1" smtClean="0"/>
              <a:t>Bernoulli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) </a:t>
            </a:r>
            <a:r>
              <a:rPr lang="it-IT" dirty="0" err="1" smtClean="0"/>
              <a:t>entering</a:t>
            </a:r>
            <a:r>
              <a:rPr lang="it-IT" dirty="0" smtClean="0"/>
              <a:t> the </a:t>
            </a:r>
            <a:r>
              <a:rPr lang="it-IT" dirty="0" err="1" smtClean="0"/>
              <a:t>contrlol</a:t>
            </a:r>
            <a:r>
              <a:rPr lang="it-IT" dirty="0" smtClean="0"/>
              <a:t> volume /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beginnig</a:t>
            </a:r>
            <a:r>
              <a:rPr lang="it-IT" dirty="0" smtClean="0"/>
              <a:t> of the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0" name="Parentesi graffa aperta 29"/>
          <p:cNvSpPr/>
          <p:nvPr/>
        </p:nvSpPr>
        <p:spPr>
          <a:xfrm rot="16200000">
            <a:off x="2346597" y="3791421"/>
            <a:ext cx="864096" cy="1800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/>
          <p:cNvSpPr txBox="1"/>
          <p:nvPr/>
        </p:nvSpPr>
        <p:spPr>
          <a:xfrm>
            <a:off x="2987824" y="4969869"/>
            <a:ext cx="2173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</a:t>
            </a:r>
            <a:r>
              <a:rPr lang="it-IT" dirty="0" err="1" smtClean="0"/>
              <a:t>supplied</a:t>
            </a:r>
            <a:r>
              <a:rPr lang="it-IT" dirty="0" smtClean="0"/>
              <a:t> to the control volume (to the </a:t>
            </a:r>
            <a:r>
              <a:rPr lang="it-IT" dirty="0" err="1" smtClean="0"/>
              <a:t>fluid</a:t>
            </a:r>
            <a:r>
              <a:rPr lang="it-IT" dirty="0" smtClean="0"/>
              <a:t>) by a </a:t>
            </a:r>
            <a:r>
              <a:rPr lang="it-IT" dirty="0" err="1" smtClean="0"/>
              <a:t>Pump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213228" y="4969869"/>
            <a:ext cx="2311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Enery</a:t>
            </a:r>
            <a:r>
              <a:rPr lang="it-IT" dirty="0" smtClean="0"/>
              <a:t> (</a:t>
            </a:r>
            <a:r>
              <a:rPr lang="it-IT" dirty="0" err="1" smtClean="0"/>
              <a:t>Bernoulli</a:t>
            </a:r>
            <a:r>
              <a:rPr lang="it-IT" dirty="0" smtClean="0"/>
              <a:t> </a:t>
            </a:r>
            <a:r>
              <a:rPr lang="it-IT" dirty="0" err="1" smtClean="0"/>
              <a:t>group</a:t>
            </a:r>
            <a:r>
              <a:rPr lang="it-IT" dirty="0" smtClean="0"/>
              <a:t>) </a:t>
            </a:r>
            <a:r>
              <a:rPr lang="it-IT" dirty="0" err="1" smtClean="0"/>
              <a:t>exiting</a:t>
            </a:r>
            <a:r>
              <a:rPr lang="it-IT" dirty="0" smtClean="0"/>
              <a:t> the </a:t>
            </a:r>
            <a:r>
              <a:rPr lang="it-IT" dirty="0" err="1" smtClean="0"/>
              <a:t>contrlol</a:t>
            </a:r>
            <a:r>
              <a:rPr lang="it-IT" dirty="0" smtClean="0"/>
              <a:t> volume / </a:t>
            </a:r>
            <a:r>
              <a:rPr lang="it-IT" dirty="0" err="1" smtClean="0"/>
              <a:t>at</a:t>
            </a:r>
            <a:r>
              <a:rPr lang="it-IT" dirty="0" smtClean="0"/>
              <a:t> the end of the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3" name="Parentesi graffa aperta 32"/>
          <p:cNvSpPr/>
          <p:nvPr/>
        </p:nvSpPr>
        <p:spPr>
          <a:xfrm rot="16200000">
            <a:off x="4874973" y="3752698"/>
            <a:ext cx="864096" cy="1800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5" name="Connettore 2 34"/>
          <p:cNvCxnSpPr>
            <a:endCxn id="31" idx="0"/>
          </p:cNvCxnSpPr>
          <p:nvPr/>
        </p:nvCxnSpPr>
        <p:spPr>
          <a:xfrm>
            <a:off x="4074789" y="4365104"/>
            <a:ext cx="0" cy="6047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e 35"/>
          <p:cNvSpPr/>
          <p:nvPr/>
        </p:nvSpPr>
        <p:spPr>
          <a:xfrm>
            <a:off x="6059038" y="3782863"/>
            <a:ext cx="1751841" cy="757982"/>
          </a:xfrm>
          <a:prstGeom prst="ellipse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CasellaDiTesto 36"/>
          <p:cNvSpPr txBox="1"/>
          <p:nvPr/>
        </p:nvSpPr>
        <p:spPr>
          <a:xfrm>
            <a:off x="7308306" y="5013176"/>
            <a:ext cx="1816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(</a:t>
            </a:r>
            <a:r>
              <a:rPr lang="it-IT" dirty="0" err="1" smtClean="0"/>
              <a:t>mechanical</a:t>
            </a:r>
            <a:r>
              <a:rPr lang="it-IT" dirty="0" smtClean="0"/>
              <a:t>) </a:t>
            </a:r>
            <a:r>
              <a:rPr lang="it-IT" dirty="0"/>
              <a:t>E</a:t>
            </a:r>
            <a:r>
              <a:rPr lang="it-IT" dirty="0" smtClean="0"/>
              <a:t>nergy </a:t>
            </a:r>
            <a:r>
              <a:rPr lang="it-IT" dirty="0" err="1" smtClean="0"/>
              <a:t>converted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by </a:t>
            </a:r>
            <a:r>
              <a:rPr lang="it-IT" dirty="0" err="1" smtClean="0"/>
              <a:t>friction</a:t>
            </a:r>
            <a:r>
              <a:rPr lang="it-IT" dirty="0" smtClean="0"/>
              <a:t> and «minor» </a:t>
            </a:r>
            <a:r>
              <a:rPr lang="it-IT" dirty="0" err="1" smtClean="0"/>
              <a:t>causes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38" name="Connettore 2 37"/>
          <p:cNvCxnSpPr/>
          <p:nvPr/>
        </p:nvCxnSpPr>
        <p:spPr>
          <a:xfrm>
            <a:off x="7438065" y="4476148"/>
            <a:ext cx="265046" cy="5899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uppo 3"/>
          <p:cNvGrpSpPr/>
          <p:nvPr/>
        </p:nvGrpSpPr>
        <p:grpSpPr>
          <a:xfrm>
            <a:off x="1979708" y="1632527"/>
            <a:ext cx="6342095" cy="917953"/>
            <a:chOff x="1979708" y="1632527"/>
            <a:chExt cx="6342095" cy="917953"/>
          </a:xfrm>
        </p:grpSpPr>
        <p:grpSp>
          <p:nvGrpSpPr>
            <p:cNvPr id="10" name="Gruppo 9"/>
            <p:cNvGrpSpPr/>
            <p:nvPr/>
          </p:nvGrpSpPr>
          <p:grpSpPr>
            <a:xfrm>
              <a:off x="1979708" y="1632527"/>
              <a:ext cx="5544616" cy="864096"/>
              <a:chOff x="1396800" y="3093566"/>
              <a:chExt cx="5544616" cy="864096"/>
            </a:xfrm>
          </p:grpSpPr>
          <p:pic>
            <p:nvPicPr>
              <p:cNvPr id="11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l="21085" t="72419" r="16475" b="10161"/>
              <a:stretch/>
            </p:blipFill>
            <p:spPr bwMode="auto">
              <a:xfrm>
                <a:off x="1396800" y="3093566"/>
                <a:ext cx="5544616" cy="8640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Rettangolo 11"/>
              <p:cNvSpPr/>
              <p:nvPr/>
            </p:nvSpPr>
            <p:spPr>
              <a:xfrm>
                <a:off x="2682000" y="3661200"/>
                <a:ext cx="72008" cy="720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3" name="Rettangolo 12"/>
              <p:cNvSpPr/>
              <p:nvPr/>
            </p:nvSpPr>
            <p:spPr>
              <a:xfrm>
                <a:off x="2195736" y="3446406"/>
                <a:ext cx="288032" cy="3354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4" name="Rettangolo 13"/>
              <p:cNvSpPr/>
              <p:nvPr/>
            </p:nvSpPr>
            <p:spPr>
              <a:xfrm>
                <a:off x="5076056" y="3643200"/>
                <a:ext cx="107952" cy="1386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Rettangolo 14"/>
              <p:cNvSpPr/>
              <p:nvPr/>
            </p:nvSpPr>
            <p:spPr>
              <a:xfrm>
                <a:off x="4608000" y="3423356"/>
                <a:ext cx="288032" cy="3584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cxnSp>
          <p:nvCxnSpPr>
            <p:cNvPr id="17" name="Connettore diritto 16"/>
            <p:cNvCxnSpPr/>
            <p:nvPr/>
          </p:nvCxnSpPr>
          <p:spPr>
            <a:xfrm>
              <a:off x="2051720" y="2276872"/>
              <a:ext cx="3600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4" cstate="print"/>
            <a:srcRect l="60392" t="79616" r="35960" b="16029"/>
            <a:stretch/>
          </p:blipFill>
          <p:spPr bwMode="auto">
            <a:xfrm>
              <a:off x="2159732" y="2288271"/>
              <a:ext cx="324036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" name="Connettore diritto 21"/>
            <p:cNvCxnSpPr/>
            <p:nvPr/>
          </p:nvCxnSpPr>
          <p:spPr>
            <a:xfrm flipH="1" flipV="1">
              <a:off x="3032734" y="1906431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>
            <a:xfrm flipH="1" flipV="1">
              <a:off x="5478940" y="1865829"/>
              <a:ext cx="240660" cy="551459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24" name="Immagine 23" descr="1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556" r="57585"/>
            <a:stretch/>
          </p:blipFill>
          <p:spPr bwMode="auto">
            <a:xfrm>
              <a:off x="7884368" y="1818934"/>
              <a:ext cx="437435" cy="72645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CasellaDiTesto 25"/>
            <p:cNvSpPr txBox="1"/>
            <p:nvPr/>
          </p:nvSpPr>
          <p:spPr>
            <a:xfrm>
              <a:off x="7332932" y="1925041"/>
              <a:ext cx="7403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=  </a:t>
              </a:r>
              <a:r>
                <a:rPr lang="it-IT" sz="2000" i="1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g</a:t>
              </a:r>
              <a:endParaRPr lang="it-IT" sz="2000" i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3" name="Rettangolo 2"/>
            <p:cNvSpPr/>
            <p:nvPr/>
          </p:nvSpPr>
          <p:spPr>
            <a:xfrm>
              <a:off x="2375756" y="2478472"/>
              <a:ext cx="72008" cy="72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605816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120</Words>
  <Application>Microsoft Office PowerPoint</Application>
  <PresentationFormat>Presentazione su schermo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Symbol</vt:lpstr>
      <vt:lpstr>Tema di Office</vt:lpstr>
      <vt:lpstr>The First Law of Thermodynamics</vt:lpstr>
      <vt:lpstr>The First Law of Thermodynamics</vt:lpstr>
      <vt:lpstr>Presentazione standard di PowerPoint</vt:lpstr>
      <vt:lpstr>Energy Balance</vt:lpstr>
      <vt:lpstr>Presentazione standard di PowerPoint</vt:lpstr>
      <vt:lpstr>Pushing the fluid in the CV</vt:lpstr>
      <vt:lpstr>Pushing the fluid in the CV</vt:lpstr>
      <vt:lpstr>Steady state flow process </vt:lpstr>
      <vt:lpstr>Adiabatic process of a single stream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Reini</dc:creator>
  <cp:lastModifiedBy>Mauro Reini</cp:lastModifiedBy>
  <cp:revision>25</cp:revision>
  <dcterms:created xsi:type="dcterms:W3CDTF">2012-10-01T18:11:04Z</dcterms:created>
  <dcterms:modified xsi:type="dcterms:W3CDTF">2020-10-13T07:28:35Z</dcterms:modified>
</cp:coreProperties>
</file>