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8" r:id="rId5"/>
    <p:sldId id="269" r:id="rId6"/>
    <p:sldId id="266" r:id="rId7"/>
    <p:sldId id="267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532" y="123621"/>
            <a:ext cx="8424936" cy="913656"/>
          </a:xfrm>
        </p:spPr>
        <p:txBody>
          <a:bodyPr/>
          <a:lstStyle/>
          <a:p>
            <a:r>
              <a:rPr lang="en-US" dirty="0"/>
              <a:t>Losses in Pipes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595" y="218505"/>
            <a:ext cx="830585" cy="624600"/>
          </a:xfrm>
          <a:prstGeom prst="rect">
            <a:avLst/>
          </a:prstGeom>
        </p:spPr>
      </p:pic>
      <p:pic>
        <p:nvPicPr>
          <p:cNvPr id="6" name="Immagine 5" descr="http://www2.units.it/eussc/index_file/image00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" y="70548"/>
            <a:ext cx="935990" cy="937895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l="16218" t="73870" r="16475" b="8710"/>
          <a:stretch/>
        </p:blipFill>
        <p:spPr bwMode="auto">
          <a:xfrm>
            <a:off x="1585131" y="5877272"/>
            <a:ext cx="597666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1648855" y="1085325"/>
            <a:ext cx="5976664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quick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piping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starting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conservation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 </a:t>
            </a:r>
            <a:r>
              <a:rPr lang="it-IT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Bernoulli's</a:t>
            </a: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Equation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5" cstate="print"/>
          <a:srcRect l="6145" t="14443" r="9136" b="18098"/>
          <a:stretch/>
        </p:blipFill>
        <p:spPr bwMode="auto">
          <a:xfrm>
            <a:off x="899592" y="1952276"/>
            <a:ext cx="734481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2267744" y="3645024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+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156176" y="2924944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92D050"/>
                </a:solidFill>
              </a:rPr>
              <a:t>+</a:t>
            </a:r>
            <a:endParaRPr lang="it-IT" sz="3200" b="1" dirty="0">
              <a:solidFill>
                <a:srgbClr val="92D05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034449" y="5301208"/>
            <a:ext cx="5075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Steady state </a:t>
            </a:r>
            <a:r>
              <a:rPr lang="it-IT" dirty="0" err="1" smtClean="0"/>
              <a:t>conditions</a:t>
            </a:r>
            <a:r>
              <a:rPr lang="it-IT" dirty="0" smtClean="0"/>
              <a:t> &amp; ADIABATIC control volume </a:t>
            </a:r>
            <a:endParaRPr lang="it-IT" dirty="0"/>
          </a:p>
        </p:txBody>
      </p:sp>
      <p:cxnSp>
        <p:nvCxnSpPr>
          <p:cNvPr id="14" name="Connettore diritto 13"/>
          <p:cNvCxnSpPr/>
          <p:nvPr/>
        </p:nvCxnSpPr>
        <p:spPr>
          <a:xfrm flipH="1" flipV="1">
            <a:off x="1648855" y="6033590"/>
            <a:ext cx="240660" cy="55145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/>
              <a:t>Minor </a:t>
            </a:r>
            <a:r>
              <a:rPr lang="it-IT" dirty="0" err="1"/>
              <a:t>Losses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26698"/>
            <a:ext cx="3354000" cy="18818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124744"/>
            <a:ext cx="3354000" cy="21728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6287" y="3409098"/>
            <a:ext cx="3483000" cy="210813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883" y="3051948"/>
            <a:ext cx="3405600" cy="2877667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288149" y="5929615"/>
            <a:ext cx="78122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MR10"/>
              </a:rPr>
              <a:t>The loss factor is generally larger for curved </a:t>
            </a:r>
            <a:r>
              <a:rPr lang="en-US" dirty="0" smtClean="0">
                <a:solidFill>
                  <a:srgbClr val="000000"/>
                </a:solidFill>
                <a:latin typeface="CMR10"/>
              </a:rPr>
              <a:t>pipes than 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for straight pipes. The diagram shows </a:t>
            </a:r>
            <a:r>
              <a:rPr lang="en-US" dirty="0" smtClean="0">
                <a:solidFill>
                  <a:srgbClr val="000000"/>
                </a:solidFill>
                <a:latin typeface="CMR10"/>
              </a:rPr>
              <a:t>loss factor 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for large </a:t>
            </a:r>
            <a:r>
              <a:rPr lang="en-US" dirty="0">
                <a:solidFill>
                  <a:srgbClr val="9700A9"/>
                </a:solidFill>
                <a:latin typeface="CMR10"/>
              </a:rPr>
              <a:t>Re </a:t>
            </a:r>
            <a:r>
              <a:rPr lang="en-US" dirty="0">
                <a:solidFill>
                  <a:srgbClr val="000000"/>
                </a:solidFill>
                <a:latin typeface="CMR10"/>
              </a:rPr>
              <a:t>. This loss factor is additional to</a:t>
            </a:r>
          </a:p>
          <a:p>
            <a:r>
              <a:rPr lang="en-US" dirty="0">
                <a:solidFill>
                  <a:srgbClr val="000000"/>
                </a:solidFill>
                <a:latin typeface="CMR10"/>
              </a:rPr>
              <a:t>that of the equivalent straight line length of the pipe.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000528" y="5640569"/>
            <a:ext cx="57606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900" b="1" i="1" dirty="0" smtClean="0">
                <a:solidFill>
                  <a:schemeClr val="bg1">
                    <a:lumMod val="65000"/>
                  </a:schemeClr>
                </a:solidFill>
              </a:rPr>
              <a:t>r/D</a:t>
            </a:r>
            <a:endParaRPr lang="it-IT" sz="9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56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it-IT" sz="4000" smtClean="0"/>
              <a:t>Pipe flow scenarios</a:t>
            </a:r>
            <a:endParaRPr lang="it-IT" sz="4000" dirty="0"/>
          </a:p>
        </p:txBody>
      </p:sp>
      <p:sp>
        <p:nvSpPr>
          <p:cNvPr id="3" name="Rettangolo 2"/>
          <p:cNvSpPr/>
          <p:nvPr/>
        </p:nvSpPr>
        <p:spPr>
          <a:xfrm>
            <a:off x="323528" y="126876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real world pipe flow design scenarios are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divided into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 types, I, II and III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We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know the fluid, pipe size and desired flow rate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We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need to determine the pressure drop 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head loss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In effect we want to know how large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pump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needs to be installed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- We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know the fluid, pipe size and head loss.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 want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determine the flow rate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We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know the fluid, flow rate and head loss.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 want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determine pipe size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Type II and III scenarios are generally regarded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 more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complicated to solve since they involve a non-linear equation.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They need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adjust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there is complicated dependence between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Notice that, if the flow is fully turbulent, the friction factor does not depend on the Reynolds number (on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), so that elementary calculations become easier.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18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737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Adiabatic process of a single stream</a:t>
            </a:r>
            <a:endParaRPr lang="it-IT" dirty="0"/>
          </a:p>
        </p:txBody>
      </p:sp>
      <p:pic>
        <p:nvPicPr>
          <p:cNvPr id="25" name="Immagine 24" descr="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0" y="4486504"/>
            <a:ext cx="5390724" cy="797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44047" t="58960" r="39166" b="34109"/>
          <a:stretch/>
        </p:blipFill>
        <p:spPr bwMode="auto">
          <a:xfrm>
            <a:off x="174167" y="1328813"/>
            <a:ext cx="1512172" cy="34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CasellaDiTesto 27"/>
          <p:cNvSpPr txBox="1"/>
          <p:nvPr/>
        </p:nvSpPr>
        <p:spPr>
          <a:xfrm>
            <a:off x="1619664" y="1313908"/>
            <a:ext cx="4241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 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u/g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P/</a:t>
            </a:r>
            <a:r>
              <a:rPr lang="it-IT" sz="2000" i="1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r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);  </a:t>
            </a:r>
            <a:r>
              <a:rPr lang="it-IT" sz="2000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D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it-IT" sz="2000" i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it-IT" sz="2000" i="1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it-IT" sz="2000" dirty="0">
                <a:latin typeface="Symbol" panose="05050102010706020507" pitchFamily="18" charset="2"/>
                <a:ea typeface="Cambria Math" panose="02040503050406030204" pitchFamily="18" charset="0"/>
              </a:rPr>
              <a:t> </a:t>
            </a:r>
            <a:r>
              <a:rPr lang="it-IT" sz="2000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D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it-IT" sz="2000" i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it-IT" sz="2000" i="1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it-IT" sz="2000" dirty="0">
                <a:latin typeface="Symbol" panose="05050102010706020507" pitchFamily="18" charset="2"/>
                <a:ea typeface="Cambria Math" panose="02040503050406030204" pitchFamily="18" charset="0"/>
              </a:rPr>
              <a:t> </a:t>
            </a:r>
            <a:r>
              <a:rPr lang="it-IT" sz="2000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D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/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endParaRPr lang="it-IT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35" name="Connettore 2 34"/>
          <p:cNvCxnSpPr/>
          <p:nvPr/>
        </p:nvCxnSpPr>
        <p:spPr>
          <a:xfrm flipH="1">
            <a:off x="4139952" y="3083778"/>
            <a:ext cx="3573294" cy="15693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uppo 3"/>
          <p:cNvGrpSpPr/>
          <p:nvPr/>
        </p:nvGrpSpPr>
        <p:grpSpPr>
          <a:xfrm>
            <a:off x="1619664" y="2376377"/>
            <a:ext cx="6342095" cy="917953"/>
            <a:chOff x="1979708" y="1632527"/>
            <a:chExt cx="6342095" cy="917953"/>
          </a:xfrm>
        </p:grpSpPr>
        <p:grpSp>
          <p:nvGrpSpPr>
            <p:cNvPr id="10" name="Gruppo 9"/>
            <p:cNvGrpSpPr/>
            <p:nvPr/>
          </p:nvGrpSpPr>
          <p:grpSpPr>
            <a:xfrm>
              <a:off x="1979708" y="1632527"/>
              <a:ext cx="5544616" cy="864096"/>
              <a:chOff x="1396800" y="3093566"/>
              <a:chExt cx="5544616" cy="864096"/>
            </a:xfrm>
          </p:grpSpPr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 rotWithShape="1">
              <a:blip r:embed="rId4" cstate="print"/>
              <a:srcRect l="21085" t="72419" r="16475" b="10161"/>
              <a:stretch/>
            </p:blipFill>
            <p:spPr bwMode="auto">
              <a:xfrm>
                <a:off x="1396800" y="3093566"/>
                <a:ext cx="5544616" cy="864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Rettangolo 11"/>
              <p:cNvSpPr/>
              <p:nvPr/>
            </p:nvSpPr>
            <p:spPr>
              <a:xfrm>
                <a:off x="2682000" y="3661200"/>
                <a:ext cx="72008" cy="720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" name="Rettangolo 12"/>
              <p:cNvSpPr/>
              <p:nvPr/>
            </p:nvSpPr>
            <p:spPr>
              <a:xfrm>
                <a:off x="2195736" y="3446406"/>
                <a:ext cx="288032" cy="3354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" name="Rettangolo 13"/>
              <p:cNvSpPr/>
              <p:nvPr/>
            </p:nvSpPr>
            <p:spPr>
              <a:xfrm>
                <a:off x="5076056" y="3643200"/>
                <a:ext cx="107952" cy="1386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Rettangolo 14"/>
              <p:cNvSpPr/>
              <p:nvPr/>
            </p:nvSpPr>
            <p:spPr>
              <a:xfrm>
                <a:off x="4608000" y="3423356"/>
                <a:ext cx="288032" cy="3584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17" name="Connettore diritto 16"/>
            <p:cNvCxnSpPr/>
            <p:nvPr/>
          </p:nvCxnSpPr>
          <p:spPr>
            <a:xfrm>
              <a:off x="2051720" y="2276872"/>
              <a:ext cx="3600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20" name="Picture 2"/>
            <p:cNvPicPr>
              <a:picLocks noChangeAspect="1" noChangeArrowheads="1"/>
            </p:cNvPicPr>
            <p:nvPr/>
          </p:nvPicPr>
          <p:blipFill rotWithShape="1">
            <a:blip r:embed="rId4" cstate="print"/>
            <a:srcRect l="60392" t="79616" r="35960" b="16029"/>
            <a:stretch/>
          </p:blipFill>
          <p:spPr bwMode="auto">
            <a:xfrm>
              <a:off x="2159732" y="2288271"/>
              <a:ext cx="324036" cy="216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2" name="Connettore diritto 21"/>
            <p:cNvCxnSpPr/>
            <p:nvPr/>
          </p:nvCxnSpPr>
          <p:spPr>
            <a:xfrm flipH="1" flipV="1">
              <a:off x="3032734" y="1906431"/>
              <a:ext cx="240660" cy="55145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>
            <a:xfrm flipH="1" flipV="1">
              <a:off x="5478940" y="1865829"/>
              <a:ext cx="240660" cy="55145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pic>
          <p:nvPicPr>
            <p:cNvPr id="24" name="Immagine 23" descr="1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56" r="57585"/>
            <a:stretch/>
          </p:blipFill>
          <p:spPr bwMode="auto">
            <a:xfrm>
              <a:off x="7884368" y="1818934"/>
              <a:ext cx="437435" cy="72645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" name="CasellaDiTesto 25"/>
            <p:cNvSpPr txBox="1"/>
            <p:nvPr/>
          </p:nvSpPr>
          <p:spPr>
            <a:xfrm>
              <a:off x="7332932" y="1925041"/>
              <a:ext cx="7403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=  </a:t>
              </a:r>
              <a:r>
                <a:rPr lang="it-IT" sz="2000" i="1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g</a:t>
              </a:r>
              <a:endParaRPr lang="it-IT" sz="2000" i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3" name="Rettangolo 2"/>
            <p:cNvSpPr/>
            <p:nvPr/>
          </p:nvSpPr>
          <p:spPr>
            <a:xfrm>
              <a:off x="2375756" y="2478472"/>
              <a:ext cx="72008" cy="72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34" name="Connettore 2 33"/>
          <p:cNvCxnSpPr/>
          <p:nvPr/>
        </p:nvCxnSpPr>
        <p:spPr>
          <a:xfrm>
            <a:off x="3255598" y="3083778"/>
            <a:ext cx="1863298" cy="14800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3332019" y="3131115"/>
            <a:ext cx="3460847" cy="12630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9" name="Parentesi graffa aperta 18"/>
          <p:cNvSpPr/>
          <p:nvPr/>
        </p:nvSpPr>
        <p:spPr>
          <a:xfrm rot="5400000">
            <a:off x="6706346" y="3925906"/>
            <a:ext cx="360040" cy="12759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2 39"/>
          <p:cNvCxnSpPr/>
          <p:nvPr/>
        </p:nvCxnSpPr>
        <p:spPr>
          <a:xfrm>
            <a:off x="4307577" y="3032121"/>
            <a:ext cx="316569" cy="16210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816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761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Adiabatic process of a single stream</a:t>
            </a:r>
            <a:endParaRPr lang="it-IT" dirty="0"/>
          </a:p>
        </p:txBody>
      </p:sp>
      <p:pic>
        <p:nvPicPr>
          <p:cNvPr id="25" name="Immagine 24" descr="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654" y="3802434"/>
            <a:ext cx="5390724" cy="797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44047" t="58960" r="39166" b="34109"/>
          <a:stretch/>
        </p:blipFill>
        <p:spPr bwMode="auto">
          <a:xfrm>
            <a:off x="174167" y="1328813"/>
            <a:ext cx="1512172" cy="34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CasellaDiTesto 27"/>
          <p:cNvSpPr txBox="1"/>
          <p:nvPr/>
        </p:nvSpPr>
        <p:spPr>
          <a:xfrm>
            <a:off x="1619664" y="1313908"/>
            <a:ext cx="4241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 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u/g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P/</a:t>
            </a:r>
            <a:r>
              <a:rPr lang="it-IT" sz="2000" i="1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r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);  </a:t>
            </a:r>
            <a:r>
              <a:rPr lang="it-IT" sz="2000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D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it-IT" sz="2000" i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it-IT" sz="2000" i="1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it-IT" sz="2000" dirty="0">
                <a:latin typeface="Symbol" panose="05050102010706020507" pitchFamily="18" charset="2"/>
                <a:ea typeface="Cambria Math" panose="02040503050406030204" pitchFamily="18" charset="0"/>
              </a:rPr>
              <a:t> </a:t>
            </a:r>
            <a:r>
              <a:rPr lang="it-IT" sz="2000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D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it-IT" sz="2000" i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it-IT" sz="2000" i="1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it-IT" sz="2000" dirty="0">
                <a:latin typeface="Symbol" panose="05050102010706020507" pitchFamily="18" charset="2"/>
                <a:ea typeface="Cambria Math" panose="02040503050406030204" pitchFamily="18" charset="0"/>
              </a:rPr>
              <a:t> </a:t>
            </a:r>
            <a:r>
              <a:rPr lang="it-IT" sz="2000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D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/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endParaRPr lang="it-IT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95536" y="4970412"/>
            <a:ext cx="2671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Enery</a:t>
            </a:r>
            <a:r>
              <a:rPr lang="it-IT" dirty="0" smtClean="0"/>
              <a:t> (</a:t>
            </a:r>
            <a:r>
              <a:rPr lang="it-IT" dirty="0" err="1" smtClean="0"/>
              <a:t>Bernoulli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) </a:t>
            </a:r>
            <a:r>
              <a:rPr lang="it-IT" dirty="0" err="1" smtClean="0"/>
              <a:t>entering</a:t>
            </a:r>
            <a:r>
              <a:rPr lang="it-IT" dirty="0" smtClean="0"/>
              <a:t> the </a:t>
            </a:r>
            <a:r>
              <a:rPr lang="it-IT" dirty="0" err="1" smtClean="0"/>
              <a:t>contrlol</a:t>
            </a:r>
            <a:r>
              <a:rPr lang="it-IT" dirty="0" smtClean="0"/>
              <a:t> volume /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beginnig</a:t>
            </a:r>
            <a:r>
              <a:rPr lang="it-IT" dirty="0" smtClean="0"/>
              <a:t> of the </a:t>
            </a:r>
            <a:r>
              <a:rPr lang="it-IT" dirty="0" err="1" smtClean="0"/>
              <a:t>process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0" name="Parentesi graffa aperta 29"/>
          <p:cNvSpPr/>
          <p:nvPr/>
        </p:nvSpPr>
        <p:spPr>
          <a:xfrm rot="16200000">
            <a:off x="2346597" y="3791421"/>
            <a:ext cx="864096" cy="1800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2987824" y="4969869"/>
            <a:ext cx="2173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Enery</a:t>
            </a:r>
            <a:r>
              <a:rPr lang="it-IT" dirty="0" smtClean="0"/>
              <a:t> </a:t>
            </a:r>
            <a:r>
              <a:rPr lang="it-IT" dirty="0" err="1" smtClean="0"/>
              <a:t>supplied</a:t>
            </a:r>
            <a:r>
              <a:rPr lang="it-IT" dirty="0" smtClean="0"/>
              <a:t> to the control volume (to the </a:t>
            </a:r>
            <a:r>
              <a:rPr lang="it-IT" dirty="0" err="1" smtClean="0"/>
              <a:t>fluid</a:t>
            </a:r>
            <a:r>
              <a:rPr lang="it-IT" dirty="0" smtClean="0"/>
              <a:t>) by a </a:t>
            </a:r>
            <a:r>
              <a:rPr lang="it-IT" dirty="0" err="1" smtClean="0"/>
              <a:t>Pump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213228" y="4969869"/>
            <a:ext cx="23110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Enery</a:t>
            </a:r>
            <a:r>
              <a:rPr lang="it-IT" dirty="0" smtClean="0"/>
              <a:t> (</a:t>
            </a:r>
            <a:r>
              <a:rPr lang="it-IT" dirty="0" err="1" smtClean="0"/>
              <a:t>Bernoulli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) </a:t>
            </a:r>
            <a:r>
              <a:rPr lang="it-IT" dirty="0" err="1" smtClean="0"/>
              <a:t>exiting</a:t>
            </a:r>
            <a:r>
              <a:rPr lang="it-IT" dirty="0" smtClean="0"/>
              <a:t> the </a:t>
            </a:r>
            <a:r>
              <a:rPr lang="it-IT" dirty="0" err="1" smtClean="0"/>
              <a:t>contrlol</a:t>
            </a:r>
            <a:r>
              <a:rPr lang="it-IT" dirty="0" smtClean="0"/>
              <a:t> volume / </a:t>
            </a:r>
            <a:r>
              <a:rPr lang="it-IT" dirty="0" err="1" smtClean="0"/>
              <a:t>at</a:t>
            </a:r>
            <a:r>
              <a:rPr lang="it-IT" dirty="0" smtClean="0"/>
              <a:t> the end of the </a:t>
            </a:r>
            <a:r>
              <a:rPr lang="it-IT" dirty="0" err="1" smtClean="0"/>
              <a:t>process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3" name="Parentesi graffa aperta 32"/>
          <p:cNvSpPr/>
          <p:nvPr/>
        </p:nvSpPr>
        <p:spPr>
          <a:xfrm rot="16200000">
            <a:off x="4874973" y="3752698"/>
            <a:ext cx="864096" cy="1800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5" name="Connettore 2 34"/>
          <p:cNvCxnSpPr>
            <a:endCxn id="31" idx="0"/>
          </p:cNvCxnSpPr>
          <p:nvPr/>
        </p:nvCxnSpPr>
        <p:spPr>
          <a:xfrm>
            <a:off x="4074789" y="4365104"/>
            <a:ext cx="0" cy="6047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e 35"/>
          <p:cNvSpPr/>
          <p:nvPr/>
        </p:nvSpPr>
        <p:spPr>
          <a:xfrm>
            <a:off x="6059038" y="3782863"/>
            <a:ext cx="1751841" cy="757982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asellaDiTesto 36"/>
          <p:cNvSpPr txBox="1"/>
          <p:nvPr/>
        </p:nvSpPr>
        <p:spPr>
          <a:xfrm>
            <a:off x="7308306" y="5013176"/>
            <a:ext cx="1816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</a:t>
            </a:r>
            <a:r>
              <a:rPr lang="it-IT" dirty="0" err="1" smtClean="0"/>
              <a:t>mechanical</a:t>
            </a:r>
            <a:r>
              <a:rPr lang="it-IT" dirty="0" smtClean="0"/>
              <a:t>) </a:t>
            </a:r>
            <a:r>
              <a:rPr lang="it-IT" dirty="0"/>
              <a:t>E</a:t>
            </a:r>
            <a:r>
              <a:rPr lang="it-IT" dirty="0" smtClean="0"/>
              <a:t>nergy </a:t>
            </a:r>
            <a:r>
              <a:rPr lang="it-IT" dirty="0" err="1" smtClean="0"/>
              <a:t>converted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internal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by </a:t>
            </a:r>
            <a:r>
              <a:rPr lang="it-IT" dirty="0" err="1" smtClean="0"/>
              <a:t>friction</a:t>
            </a:r>
            <a:r>
              <a:rPr lang="it-IT" dirty="0" smtClean="0"/>
              <a:t> and «minor» </a:t>
            </a:r>
            <a:r>
              <a:rPr lang="it-IT" dirty="0" err="1" smtClean="0"/>
              <a:t>causes</a:t>
            </a:r>
            <a:r>
              <a:rPr lang="it-IT" dirty="0" smtClean="0"/>
              <a:t>.</a:t>
            </a:r>
            <a:endParaRPr lang="it-IT" dirty="0"/>
          </a:p>
        </p:txBody>
      </p:sp>
      <p:cxnSp>
        <p:nvCxnSpPr>
          <p:cNvPr id="38" name="Connettore 2 37"/>
          <p:cNvCxnSpPr/>
          <p:nvPr/>
        </p:nvCxnSpPr>
        <p:spPr>
          <a:xfrm>
            <a:off x="7438065" y="4476148"/>
            <a:ext cx="265046" cy="589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uppo 3"/>
          <p:cNvGrpSpPr/>
          <p:nvPr/>
        </p:nvGrpSpPr>
        <p:grpSpPr>
          <a:xfrm>
            <a:off x="1619664" y="2376377"/>
            <a:ext cx="6342095" cy="917953"/>
            <a:chOff x="1979708" y="1632527"/>
            <a:chExt cx="6342095" cy="917953"/>
          </a:xfrm>
        </p:grpSpPr>
        <p:grpSp>
          <p:nvGrpSpPr>
            <p:cNvPr id="10" name="Gruppo 9"/>
            <p:cNvGrpSpPr/>
            <p:nvPr/>
          </p:nvGrpSpPr>
          <p:grpSpPr>
            <a:xfrm>
              <a:off x="1979708" y="1632527"/>
              <a:ext cx="5544616" cy="864096"/>
              <a:chOff x="1396800" y="3093566"/>
              <a:chExt cx="5544616" cy="864096"/>
            </a:xfrm>
          </p:grpSpPr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 rotWithShape="1">
              <a:blip r:embed="rId4" cstate="print"/>
              <a:srcRect l="21085" t="72419" r="16475" b="10161"/>
              <a:stretch/>
            </p:blipFill>
            <p:spPr bwMode="auto">
              <a:xfrm>
                <a:off x="1396800" y="3093566"/>
                <a:ext cx="5544616" cy="864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Rettangolo 11"/>
              <p:cNvSpPr/>
              <p:nvPr/>
            </p:nvSpPr>
            <p:spPr>
              <a:xfrm>
                <a:off x="2682000" y="3661200"/>
                <a:ext cx="72008" cy="720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" name="Rettangolo 12"/>
              <p:cNvSpPr/>
              <p:nvPr/>
            </p:nvSpPr>
            <p:spPr>
              <a:xfrm>
                <a:off x="2195736" y="3446406"/>
                <a:ext cx="288032" cy="3354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" name="Rettangolo 13"/>
              <p:cNvSpPr/>
              <p:nvPr/>
            </p:nvSpPr>
            <p:spPr>
              <a:xfrm>
                <a:off x="5076056" y="3643200"/>
                <a:ext cx="107952" cy="1386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Rettangolo 14"/>
              <p:cNvSpPr/>
              <p:nvPr/>
            </p:nvSpPr>
            <p:spPr>
              <a:xfrm>
                <a:off x="4608000" y="3423356"/>
                <a:ext cx="288032" cy="3584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17" name="Connettore diritto 16"/>
            <p:cNvCxnSpPr/>
            <p:nvPr/>
          </p:nvCxnSpPr>
          <p:spPr>
            <a:xfrm>
              <a:off x="2051720" y="2276872"/>
              <a:ext cx="3600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20" name="Picture 2"/>
            <p:cNvPicPr>
              <a:picLocks noChangeAspect="1" noChangeArrowheads="1"/>
            </p:cNvPicPr>
            <p:nvPr/>
          </p:nvPicPr>
          <p:blipFill rotWithShape="1">
            <a:blip r:embed="rId4" cstate="print"/>
            <a:srcRect l="60392" t="79616" r="35960" b="16029"/>
            <a:stretch/>
          </p:blipFill>
          <p:spPr bwMode="auto">
            <a:xfrm>
              <a:off x="2159732" y="2288271"/>
              <a:ext cx="324036" cy="216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2" name="Connettore diritto 21"/>
            <p:cNvCxnSpPr/>
            <p:nvPr/>
          </p:nvCxnSpPr>
          <p:spPr>
            <a:xfrm flipH="1" flipV="1">
              <a:off x="3032734" y="1906431"/>
              <a:ext cx="240660" cy="55145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>
            <a:xfrm flipH="1" flipV="1">
              <a:off x="5478940" y="1865829"/>
              <a:ext cx="240660" cy="55145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pic>
          <p:nvPicPr>
            <p:cNvPr id="24" name="Immagine 23" descr="1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56" r="57585"/>
            <a:stretch/>
          </p:blipFill>
          <p:spPr bwMode="auto">
            <a:xfrm>
              <a:off x="7884368" y="1818934"/>
              <a:ext cx="437435" cy="72645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" name="CasellaDiTesto 25"/>
            <p:cNvSpPr txBox="1"/>
            <p:nvPr/>
          </p:nvSpPr>
          <p:spPr>
            <a:xfrm>
              <a:off x="7332932" y="1925041"/>
              <a:ext cx="7403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=  </a:t>
              </a:r>
              <a:r>
                <a:rPr lang="it-IT" sz="2000" i="1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g</a:t>
              </a:r>
              <a:endParaRPr lang="it-IT" sz="2000" i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3" name="Rettangolo 2"/>
            <p:cNvSpPr/>
            <p:nvPr/>
          </p:nvSpPr>
          <p:spPr>
            <a:xfrm>
              <a:off x="2375756" y="2478472"/>
              <a:ext cx="72008" cy="72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7994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Friction</a:t>
            </a:r>
            <a:r>
              <a:rPr lang="it-IT" dirty="0"/>
              <a:t> </a:t>
            </a:r>
            <a:r>
              <a:rPr lang="it-IT" dirty="0" err="1"/>
              <a:t>Losses</a:t>
            </a:r>
            <a:r>
              <a:rPr lang="it-IT" dirty="0"/>
              <a:t> in </a:t>
            </a:r>
            <a:r>
              <a:rPr lang="it-IT" dirty="0" err="1"/>
              <a:t>Pipes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323528" y="980728"/>
            <a:ext cx="8640960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piping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Bernoulli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streamline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surface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reservoir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pipe, or the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pipe 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outlet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3998824"/>
            <a:ext cx="6048672" cy="2859176"/>
          </a:xfrm>
          <a:prstGeom prst="rect">
            <a:avLst/>
          </a:prstGeom>
        </p:spPr>
      </p:pic>
      <p:pic>
        <p:nvPicPr>
          <p:cNvPr id="5" name="Immagine 4" descr="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16083"/>
            <a:ext cx="4876800" cy="6648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tangolo 5"/>
          <p:cNvSpPr/>
          <p:nvPr/>
        </p:nvSpPr>
        <p:spPr>
          <a:xfrm>
            <a:off x="161764" y="2780928"/>
            <a:ext cx="8802724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must match with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adjusted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head due to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pumps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due to pipe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so-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"minor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due to entries,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exits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fittings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Pump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flow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with head rise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decreasing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flow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pump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3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Friction</a:t>
            </a:r>
            <a:r>
              <a:rPr lang="it-IT" dirty="0"/>
              <a:t> </a:t>
            </a:r>
            <a:r>
              <a:rPr lang="it-IT" dirty="0" err="1"/>
              <a:t>Losses</a:t>
            </a:r>
            <a:r>
              <a:rPr lang="it-IT" dirty="0"/>
              <a:t> in </a:t>
            </a:r>
            <a:r>
              <a:rPr lang="it-IT" dirty="0" err="1"/>
              <a:t>Pipes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5041" y="980728"/>
            <a:ext cx="9036496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a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geometry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fluid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the flow rate in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By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head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roughly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proportional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flow rate in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flows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turbulent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pipe flow).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Darcy-Weisbach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head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due to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 descr="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7" y="2276872"/>
            <a:ext cx="1635125" cy="7270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tangolo 8"/>
          <p:cNvSpPr/>
          <p:nvPr/>
        </p:nvSpPr>
        <p:spPr>
          <a:xfrm>
            <a:off x="251520" y="2996952"/>
            <a:ext cx="8784976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f.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insensitive to moderate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flow and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turbulent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flow.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estimate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head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proportional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flow rate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simplify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calculations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magine 9" descr="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388" y="4159144"/>
            <a:ext cx="3380740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 descr="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159144"/>
            <a:ext cx="1254125" cy="568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ttangolo 11"/>
          <p:cNvSpPr/>
          <p:nvPr/>
        </p:nvSpPr>
        <p:spPr>
          <a:xfrm>
            <a:off x="125041" y="4691125"/>
            <a:ext cx="8788052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Reynolds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dimensionless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viscous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flow.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Relative 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Roughness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typical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roughness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scale of the flow,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pipe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diameter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Pipe Cross-</a:t>
            </a:r>
            <a:r>
              <a:rPr lang="it-IT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deviations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circular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cross-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cause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flows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pressure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Non-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circular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pipes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ducts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hydraulic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diameter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place of the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diameter.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726978" y="2220524"/>
            <a:ext cx="1781125" cy="77642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1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Colebrook</a:t>
            </a:r>
            <a:r>
              <a:rPr lang="it-IT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36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correlation</a:t>
            </a:r>
            <a:r>
              <a:rPr lang="it-IT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&amp; </a:t>
            </a:r>
            <a:r>
              <a:rPr lang="it-IT" sz="36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Moody</a:t>
            </a:r>
            <a:r>
              <a:rPr lang="it-IT" sz="3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sz="36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Diagram</a:t>
            </a:r>
            <a:endParaRPr lang="it-IT" sz="3600" dirty="0"/>
          </a:p>
        </p:txBody>
      </p:sp>
      <p:sp>
        <p:nvSpPr>
          <p:cNvPr id="3" name="Rettangolo 2"/>
          <p:cNvSpPr/>
          <p:nvPr/>
        </p:nvSpPr>
        <p:spPr>
          <a:xfrm>
            <a:off x="251520" y="980728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Colebrook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(1939)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found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an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implicit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correlation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for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friction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factor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in round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pipes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it-IT" dirty="0"/>
          </a:p>
        </p:txBody>
      </p:sp>
      <p:pic>
        <p:nvPicPr>
          <p:cNvPr id="4" name="Immagine 3" descr="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310" y="1350060"/>
            <a:ext cx="3207385" cy="8312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tangolo 5"/>
          <p:cNvSpPr/>
          <p:nvPr/>
        </p:nvSpPr>
        <p:spPr>
          <a:xfrm>
            <a:off x="263277" y="2069071"/>
            <a:ext cx="8712968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Moody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log-log plot of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Colebrook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Reynolds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the f=64/Re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laminar flow.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 descr="Moody Diagram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26"/>
          <a:stretch/>
        </p:blipFill>
        <p:spPr bwMode="auto">
          <a:xfrm>
            <a:off x="1547664" y="2656706"/>
            <a:ext cx="6552728" cy="4221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01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Minor </a:t>
            </a:r>
            <a:r>
              <a:rPr lang="it-IT" dirty="0" err="1" smtClean="0"/>
              <a:t>Losses</a:t>
            </a:r>
            <a:endParaRPr lang="it-IT" dirty="0"/>
          </a:p>
        </p:txBody>
      </p:sp>
      <p:pic>
        <p:nvPicPr>
          <p:cNvPr id="20" name="Immagine 19" descr="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517788"/>
            <a:ext cx="1635125" cy="72707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ettangolo 21"/>
          <p:cNvSpPr/>
          <p:nvPr/>
        </p:nvSpPr>
        <p:spPr>
          <a:xfrm>
            <a:off x="143508" y="836712"/>
            <a:ext cx="8856984" cy="394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minor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head </a:t>
            </a:r>
            <a:r>
              <a:rPr lang="it-IT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it-IT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straight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pipe.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account for a major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head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piping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additional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due to entries and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exits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fittings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valves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traditionally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minor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additional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dissipation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flow,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caused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flows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induced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curvature or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recirculation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pipe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friction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roughly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proportional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flow rate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proportionality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closer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reality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Reynolds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neglected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Relative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Roughness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regarded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for the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component.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coefficient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consistently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the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friction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relation: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Immagine 22" descr="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445224"/>
            <a:ext cx="1489075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Ovale 23"/>
          <p:cNvSpPr/>
          <p:nvPr/>
        </p:nvSpPr>
        <p:spPr>
          <a:xfrm>
            <a:off x="4237434" y="4517788"/>
            <a:ext cx="622598" cy="7834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2 25"/>
          <p:cNvCxnSpPr/>
          <p:nvPr/>
        </p:nvCxnSpPr>
        <p:spPr>
          <a:xfrm>
            <a:off x="4572000" y="5244863"/>
            <a:ext cx="0" cy="4163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Rettangolo 28"/>
          <p:cNvSpPr/>
          <p:nvPr/>
        </p:nvSpPr>
        <p:spPr>
          <a:xfrm>
            <a:off x="0" y="6124345"/>
            <a:ext cx="919014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varies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proximity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fittings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tabulated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for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isolation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with long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straight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runs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pipe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upstream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downstream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769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Minor </a:t>
            </a:r>
            <a:r>
              <a:rPr lang="it-IT" dirty="0" err="1"/>
              <a:t>Losses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72816"/>
            <a:ext cx="4114800" cy="393162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671636"/>
            <a:ext cx="4078188" cy="3269532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4499992" y="504271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head loss when water from a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enters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tank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i="1" dirty="0" smtClean="0">
                <a:solidFill>
                  <a:srgbClr val="9700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200" i="1" dirty="0" smtClean="0">
                <a:solidFill>
                  <a:srgbClr val="9700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dirty="0" smtClean="0">
                <a:solidFill>
                  <a:srgbClr val="9700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irrespective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geometry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 from the pipe mixes with the fluid and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kinetic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is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dissipated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viscous effects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the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 eventually comes to rest.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Minor </a:t>
            </a:r>
            <a:r>
              <a:rPr lang="it-IT" dirty="0" err="1"/>
              <a:t>Losses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17638"/>
            <a:ext cx="4146088" cy="231022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2942" y="1433168"/>
            <a:ext cx="4509044" cy="3796032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4716016" y="5229200"/>
            <a:ext cx="41764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pressure drop associated with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fluid speed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entirely recovered by kinetic energy.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Most of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energy loss is due to shear stress within fluid.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60347" y="3727860"/>
            <a:ext cx="35283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</a:t>
            </a:r>
            <a:r>
              <a:rPr lang="en-US" dirty="0">
                <a:solidFill>
                  <a:srgbClr val="9700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energy is lost when the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 enters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pipe with a square edged entrance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Rounding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entrance corner will reduce the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coefficient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pipe protrudes into the tank the loss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coefficient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larger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470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801</Words>
  <Application>Microsoft Office PowerPoint</Application>
  <PresentationFormat>Presentazione su schermo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CMR10</vt:lpstr>
      <vt:lpstr>Symbol</vt:lpstr>
      <vt:lpstr>Times New Roman</vt:lpstr>
      <vt:lpstr>Tema di Office</vt:lpstr>
      <vt:lpstr>Losses in Pipes</vt:lpstr>
      <vt:lpstr>Adiabatic process of a single stream</vt:lpstr>
      <vt:lpstr>Adiabatic process of a single stream</vt:lpstr>
      <vt:lpstr>Friction Losses in Pipes</vt:lpstr>
      <vt:lpstr>Friction Losses in Pipes</vt:lpstr>
      <vt:lpstr>Colebrook correlation &amp; Moody Diagram</vt:lpstr>
      <vt:lpstr>Minor Losses</vt:lpstr>
      <vt:lpstr>Minor Losses</vt:lpstr>
      <vt:lpstr>Minor Losses</vt:lpstr>
      <vt:lpstr>Minor Losses</vt:lpstr>
      <vt:lpstr>Pipe flow scenarios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Reini</dc:creator>
  <cp:lastModifiedBy>Mauro Reini</cp:lastModifiedBy>
  <cp:revision>48</cp:revision>
  <dcterms:created xsi:type="dcterms:W3CDTF">2012-10-01T18:11:04Z</dcterms:created>
  <dcterms:modified xsi:type="dcterms:W3CDTF">2020-10-13T07:29:59Z</dcterms:modified>
</cp:coreProperties>
</file>