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19"/>
  </p:notesMasterIdLst>
  <p:handoutMasterIdLst>
    <p:handoutMasterId r:id="rId20"/>
  </p:handoutMasterIdLst>
  <p:sldIdLst>
    <p:sldId id="256" r:id="rId2"/>
    <p:sldId id="366" r:id="rId3"/>
    <p:sldId id="374" r:id="rId4"/>
    <p:sldId id="379" r:id="rId5"/>
    <p:sldId id="380" r:id="rId6"/>
    <p:sldId id="367" r:id="rId7"/>
    <p:sldId id="368" r:id="rId8"/>
    <p:sldId id="369" r:id="rId9"/>
    <p:sldId id="375" r:id="rId10"/>
    <p:sldId id="383" r:id="rId11"/>
    <p:sldId id="370" r:id="rId12"/>
    <p:sldId id="371" r:id="rId13"/>
    <p:sldId id="376" r:id="rId14"/>
    <p:sldId id="377" r:id="rId15"/>
    <p:sldId id="378" r:id="rId16"/>
    <p:sldId id="381" r:id="rId17"/>
    <p:sldId id="382" r:id="rId18"/>
  </p:sldIdLst>
  <p:sldSz cx="9144000" cy="6858000" type="screen4x3"/>
  <p:notesSz cx="9144000" cy="6858000"/>
  <p:defaultTextStyle>
    <a:defPPr>
      <a:defRPr lang="it-IT"/>
    </a:defPPr>
    <a:lvl1pPr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1pPr>
    <a:lvl2pPr marL="4572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2pPr>
    <a:lvl3pPr marL="9144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3pPr>
    <a:lvl4pPr marL="13716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4pPr>
    <a:lvl5pPr marL="1828800" algn="l" rtl="0" fontAlgn="base">
      <a:spcBef>
        <a:spcPct val="0"/>
      </a:spcBef>
      <a:spcAft>
        <a:spcPct val="0"/>
      </a:spcAft>
      <a:defRPr sz="2200" kern="1200">
        <a:solidFill>
          <a:schemeClr val="tx1"/>
        </a:solidFill>
        <a:effectLst>
          <a:outerShdw blurRad="38100" dist="38100" dir="2700000" algn="tl">
            <a:srgbClr val="000000">
              <a:alpha val="43137"/>
            </a:srgbClr>
          </a:outerShdw>
        </a:effectLst>
        <a:latin typeface="Arial" charset="0"/>
        <a:ea typeface="+mn-ea"/>
        <a:cs typeface="+mn-cs"/>
      </a:defRPr>
    </a:lvl5pPr>
    <a:lvl6pPr marL="22860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6pPr>
    <a:lvl7pPr marL="27432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7pPr>
    <a:lvl8pPr marL="32004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8pPr>
    <a:lvl9pPr marL="3657600" algn="l" defTabSz="914400" rtl="0" eaLnBrk="1" latinLnBrk="0" hangingPunct="1">
      <a:defRPr sz="2200" kern="1200">
        <a:solidFill>
          <a:schemeClr val="tx1"/>
        </a:solidFill>
        <a:effectLst>
          <a:outerShdw blurRad="38100" dist="38100" dir="2700000" algn="tl">
            <a:srgbClr val="000000">
              <a:alpha val="43137"/>
            </a:srgbClr>
          </a:outerShdw>
        </a:effectLst>
        <a:latin typeface="Arial" charset="0"/>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29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0066CC"/>
    <a:srgbClr val="0099FF"/>
    <a:srgbClr val="33CCCC"/>
    <a:srgbClr val="00FFCC"/>
    <a:srgbClr val="FF99CC"/>
    <a:srgbClr val="3333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249" autoAdjust="0"/>
  </p:normalViewPr>
  <p:slideViewPr>
    <p:cSldViewPr snapToGrid="0">
      <p:cViewPr varScale="1">
        <p:scale>
          <a:sx n="133" d="100"/>
          <a:sy n="133" d="100"/>
        </p:scale>
        <p:origin x="984" y="-211"/>
      </p:cViewPr>
      <p:guideLst>
        <p:guide orient="horz" pos="2184"/>
        <p:guide pos="29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defRPr>
            </a:lvl1pPr>
          </a:lstStyle>
          <a:p>
            <a:endParaRPr lang="it-IT"/>
          </a:p>
        </p:txBody>
      </p:sp>
      <p:sp>
        <p:nvSpPr>
          <p:cNvPr id="50179"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endParaRPr lang="it-IT"/>
          </a:p>
        </p:txBody>
      </p:sp>
      <p:sp>
        <p:nvSpPr>
          <p:cNvPr id="50180"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defRPr>
            </a:lvl1pPr>
          </a:lstStyle>
          <a:p>
            <a:endParaRPr lang="it-IT"/>
          </a:p>
        </p:txBody>
      </p:sp>
      <p:sp>
        <p:nvSpPr>
          <p:cNvPr id="50181"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fld id="{D3AD58E5-440D-4FEF-87B2-34949CBC5674}" type="slidenum">
              <a:rPr lang="it-IT"/>
              <a:pPr/>
              <a:t>‹N›</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ffectLst/>
              </a:defRPr>
            </a:lvl1pPr>
          </a:lstStyle>
          <a:p>
            <a:endParaRPr lang="en-US"/>
          </a:p>
        </p:txBody>
      </p:sp>
      <p:sp>
        <p:nvSpPr>
          <p:cNvPr id="5222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defRPr>
            </a:lvl1pPr>
          </a:lstStyle>
          <a:p>
            <a:endParaRPr lang="en-US"/>
          </a:p>
        </p:txBody>
      </p:sp>
      <p:sp>
        <p:nvSpPr>
          <p:cNvPr id="52228"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p:spPr>
      </p:sp>
      <p:sp>
        <p:nvSpPr>
          <p:cNvPr id="5222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Fare clic per modificare gli stili del testo dello schema</a:t>
            </a:r>
          </a:p>
          <a:p>
            <a:pPr lvl="1"/>
            <a:r>
              <a:rPr lang="en-US"/>
              <a:t>Secondo livello</a:t>
            </a:r>
          </a:p>
          <a:p>
            <a:pPr lvl="2"/>
            <a:r>
              <a:rPr lang="en-US"/>
              <a:t>Terzo livello</a:t>
            </a:r>
          </a:p>
          <a:p>
            <a:pPr lvl="3"/>
            <a:r>
              <a:rPr lang="en-US"/>
              <a:t>Quarto livello</a:t>
            </a:r>
          </a:p>
          <a:p>
            <a:pPr lvl="4"/>
            <a:r>
              <a:rPr lang="en-US"/>
              <a:t>Quinto livello</a:t>
            </a:r>
          </a:p>
        </p:txBody>
      </p:sp>
      <p:sp>
        <p:nvSpPr>
          <p:cNvPr id="5223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defRPr>
            </a:lvl1pPr>
          </a:lstStyle>
          <a:p>
            <a:endParaRPr lang="en-US"/>
          </a:p>
        </p:txBody>
      </p:sp>
      <p:sp>
        <p:nvSpPr>
          <p:cNvPr id="5223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defRPr>
            </a:lvl1pPr>
          </a:lstStyle>
          <a:p>
            <a:fld id="{C5DF7732-0756-47A4-8B4C-7BCB4F5D0616}" type="slidenum">
              <a:rPr lang="en-US"/>
              <a:pPr/>
              <a:t>‹N›</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D1E3DD-870B-4EDE-9A2C-A4A07911368A}" type="slidenum">
              <a:rPr lang="en-US"/>
              <a:pPr/>
              <a:t>1</a:t>
            </a:fld>
            <a:endParaRPr lang="en-US"/>
          </a:p>
        </p:txBody>
      </p:sp>
      <p:sp>
        <p:nvSpPr>
          <p:cNvPr id="241666" name="Rectangle 2"/>
          <p:cNvSpPr>
            <a:spLocks noGrp="1" noRot="1" noChangeAspect="1" noChangeArrowheads="1" noTextEdit="1"/>
          </p:cNvSpPr>
          <p:nvPr>
            <p:ph type="sldImg"/>
          </p:nvPr>
        </p:nvSpPr>
        <p:spPr>
          <a:ln/>
        </p:spPr>
      </p:sp>
      <p:sp>
        <p:nvSpPr>
          <p:cNvPr id="241667" name="Rectangle 3"/>
          <p:cNvSpPr>
            <a:spLocks noGrp="1" noChangeArrowheads="1"/>
          </p:cNvSpPr>
          <p:nvPr>
            <p:ph type="body" idx="1"/>
          </p:nvPr>
        </p:nvSpPr>
        <p:spPr/>
        <p:txBody>
          <a:bodyPr/>
          <a:lstStyle/>
          <a:p>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44034" name="Rectangle 2"/>
          <p:cNvSpPr>
            <a:spLocks noGrp="1" noChangeArrowheads="1"/>
          </p:cNvSpPr>
          <p:nvPr>
            <p:ph type="subTitle" idx="1"/>
          </p:nvPr>
        </p:nvSpPr>
        <p:spPr>
          <a:xfrm>
            <a:off x="2286000" y="3581400"/>
            <a:ext cx="5638800" cy="1905000"/>
          </a:xfrm>
        </p:spPr>
        <p:txBody>
          <a:bodyPr/>
          <a:lstStyle>
            <a:lvl1pPr marL="0" indent="0">
              <a:buFont typeface="Wingdings" pitchFamily="2" charset="2"/>
              <a:buNone/>
              <a:defRPr/>
            </a:lvl1pPr>
          </a:lstStyle>
          <a:p>
            <a:r>
              <a:rPr lang="it-IT"/>
              <a:t>Fare clic per modificare lo stile del sottotitolo dello schema</a:t>
            </a:r>
          </a:p>
        </p:txBody>
      </p:sp>
      <p:sp>
        <p:nvSpPr>
          <p:cNvPr id="44037" name="Rectangle 5"/>
          <p:cNvSpPr>
            <a:spLocks noGrp="1" noChangeArrowheads="1"/>
          </p:cNvSpPr>
          <p:nvPr>
            <p:ph type="sldNum" sz="quarter" idx="4"/>
          </p:nvPr>
        </p:nvSpPr>
        <p:spPr>
          <a:xfrm>
            <a:off x="8709025" y="6599238"/>
            <a:ext cx="434975" cy="258762"/>
          </a:xfrm>
        </p:spPr>
        <p:txBody>
          <a:bodyPr/>
          <a:lstStyle>
            <a:lvl1pPr>
              <a:defRPr/>
            </a:lvl1pPr>
          </a:lstStyle>
          <a:p>
            <a:fld id="{07F98BC3-F7EA-4A73-8394-BEF993D5B06B}" type="slidenum">
              <a:rPr lang="it-IT"/>
              <a:pPr/>
              <a:t>‹N›</a:t>
            </a:fld>
            <a:endParaRPr lang="it-IT"/>
          </a:p>
        </p:txBody>
      </p:sp>
      <p:sp>
        <p:nvSpPr>
          <p:cNvPr id="44039" name="Oval 7"/>
          <p:cNvSpPr>
            <a:spLocks noChangeArrowheads="1"/>
          </p:cNvSpPr>
          <p:nvPr/>
        </p:nvSpPr>
        <p:spPr bwMode="auto">
          <a:xfrm>
            <a:off x="228600" y="-315913"/>
            <a:ext cx="2514600" cy="2514601"/>
          </a:xfrm>
          <a:prstGeom prst="ellipse">
            <a:avLst/>
          </a:prstGeom>
          <a:noFill/>
          <a:ln w="12700">
            <a:solidFill>
              <a:schemeClr val="accent1"/>
            </a:solidFill>
            <a:round/>
            <a:headEnd/>
            <a:tailEnd/>
          </a:ln>
          <a:effectLst/>
        </p:spPr>
        <p:txBody>
          <a:bodyPr wrap="none" anchor="ctr"/>
          <a:lstStyle/>
          <a:p>
            <a:pPr algn="ctr"/>
            <a:endParaRPr lang="it-IT" sz="1800">
              <a:effectLst/>
            </a:endParaRPr>
          </a:p>
        </p:txBody>
      </p:sp>
      <p:sp>
        <p:nvSpPr>
          <p:cNvPr id="44040" name="Rectangle 8"/>
          <p:cNvSpPr>
            <a:spLocks noChangeArrowheads="1"/>
          </p:cNvSpPr>
          <p:nvPr/>
        </p:nvSpPr>
        <p:spPr bwMode="hidden">
          <a:xfrm>
            <a:off x="0" y="446088"/>
            <a:ext cx="4724400" cy="1143000"/>
          </a:xfrm>
          <a:prstGeom prst="rect">
            <a:avLst/>
          </a:prstGeom>
          <a:solidFill>
            <a:schemeClr val="accent2"/>
          </a:soli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4041" name="Rectangle 9"/>
          <p:cNvSpPr>
            <a:spLocks noChangeArrowheads="1"/>
          </p:cNvSpPr>
          <p:nvPr/>
        </p:nvSpPr>
        <p:spPr bwMode="hidden">
          <a:xfrm>
            <a:off x="3962400" y="446088"/>
            <a:ext cx="4724400" cy="11430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4042" name="Freeform 10"/>
          <p:cNvSpPr>
            <a:spLocks noChangeArrowheads="1"/>
          </p:cNvSpPr>
          <p:nvPr/>
        </p:nvSpPr>
        <p:spPr bwMode="auto">
          <a:xfrm>
            <a:off x="609600" y="293688"/>
            <a:ext cx="228600" cy="1449387"/>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it-IT"/>
          </a:p>
        </p:txBody>
      </p:sp>
      <p:sp>
        <p:nvSpPr>
          <p:cNvPr id="44043" name="Freeform 11"/>
          <p:cNvSpPr>
            <a:spLocks noChangeArrowheads="1"/>
          </p:cNvSpPr>
          <p:nvPr/>
        </p:nvSpPr>
        <p:spPr bwMode="auto">
          <a:xfrm>
            <a:off x="8316913" y="333375"/>
            <a:ext cx="261937" cy="137160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it-IT"/>
          </a:p>
        </p:txBody>
      </p:sp>
      <p:sp>
        <p:nvSpPr>
          <p:cNvPr id="44044" name="Rectangle 12"/>
          <p:cNvSpPr>
            <a:spLocks noGrp="1" noChangeArrowheads="1"/>
          </p:cNvSpPr>
          <p:nvPr>
            <p:ph type="ctrTitle"/>
          </p:nvPr>
        </p:nvSpPr>
        <p:spPr bwMode="auto">
          <a:xfrm>
            <a:off x="700088" y="333375"/>
            <a:ext cx="7832725" cy="1254125"/>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3600"/>
            </a:lvl1pPr>
          </a:lstStyle>
          <a:p>
            <a:r>
              <a:rPr lang="it-IT"/>
              <a:t>Fare clic per modificare lo stile del titolo</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7309B6AB-0DFB-4241-97DF-8E0779CF0ECB}" type="slidenum">
              <a:rPr lang="it-IT"/>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05613" y="274638"/>
            <a:ext cx="2189162" cy="6267450"/>
          </a:xfrm>
          <a:prstGeom prst="rect">
            <a:avLst/>
          </a:prstGeo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233363" y="274638"/>
            <a:ext cx="6419850" cy="6267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6364C48D-6E77-446A-8005-BF0B3454B75B}" type="slidenum">
              <a:rPr lang="it-IT"/>
              <a:pPr/>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olo e grafic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grafico 2"/>
          <p:cNvSpPr>
            <a:spLocks noGrp="1"/>
          </p:cNvSpPr>
          <p:nvPr>
            <p:ph type="chart" idx="1"/>
          </p:nvPr>
        </p:nvSpPr>
        <p:spPr>
          <a:xfrm>
            <a:off x="233363" y="1846263"/>
            <a:ext cx="8761412" cy="4695825"/>
          </a:xfrm>
        </p:spPr>
        <p:txBody>
          <a:bodyPr/>
          <a:lstStyle/>
          <a:p>
            <a:endParaRPr lang="it-IT"/>
          </a:p>
        </p:txBody>
      </p:sp>
      <p:sp>
        <p:nvSpPr>
          <p:cNvPr id="4" name="Segnaposto piè di pagina 3"/>
          <p:cNvSpPr>
            <a:spLocks noGrp="1"/>
          </p:cNvSpPr>
          <p:nvPr>
            <p:ph type="ftr" sz="quarter" idx="10"/>
          </p:nvPr>
        </p:nvSpPr>
        <p:spPr>
          <a:xfrm>
            <a:off x="0" y="6597650"/>
            <a:ext cx="8847138" cy="260350"/>
          </a:xfrm>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a:xfrm>
            <a:off x="8747125" y="6562725"/>
            <a:ext cx="396875" cy="295275"/>
          </a:xfrm>
        </p:spPr>
        <p:txBody>
          <a:bodyPr/>
          <a:lstStyle>
            <a:lvl1pPr>
              <a:defRPr/>
            </a:lvl1pPr>
          </a:lstStyle>
          <a:p>
            <a:fld id="{06F79DFA-6C56-4702-BD9C-E680F18F3234}" type="slidenum">
              <a:rPr lang="it-IT"/>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877F3A25-C756-4EF7-A996-DD654CB7FDA4}" type="slidenum">
              <a:rPr lang="it-IT"/>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Segnaposto piè di pagina 3"/>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5" name="Segnaposto numero diapositiva 4"/>
          <p:cNvSpPr>
            <a:spLocks noGrp="1"/>
          </p:cNvSpPr>
          <p:nvPr>
            <p:ph type="sldNum" sz="quarter" idx="11"/>
          </p:nvPr>
        </p:nvSpPr>
        <p:spPr/>
        <p:txBody>
          <a:bodyPr/>
          <a:lstStyle>
            <a:lvl1pPr>
              <a:defRPr/>
            </a:lvl1pPr>
          </a:lstStyle>
          <a:p>
            <a:fld id="{ABB5DB98-58D1-43A9-8712-36C5BB95AB52}" type="slidenum">
              <a:rPr lang="it-IT"/>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contenuto 2"/>
          <p:cNvSpPr>
            <a:spLocks noGrp="1"/>
          </p:cNvSpPr>
          <p:nvPr>
            <p:ph sz="half" idx="1"/>
          </p:nvPr>
        </p:nvSpPr>
        <p:spPr>
          <a:xfrm>
            <a:off x="233363" y="1846263"/>
            <a:ext cx="4303712" cy="469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89475" y="1846263"/>
            <a:ext cx="4305300" cy="46958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piè di pagina 4"/>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6" name="Segnaposto numero diapositiva 5"/>
          <p:cNvSpPr>
            <a:spLocks noGrp="1"/>
          </p:cNvSpPr>
          <p:nvPr>
            <p:ph type="sldNum" sz="quarter" idx="11"/>
          </p:nvPr>
        </p:nvSpPr>
        <p:spPr/>
        <p:txBody>
          <a:bodyPr/>
          <a:lstStyle>
            <a:lvl1pPr>
              <a:defRPr/>
            </a:lvl1pPr>
          </a:lstStyle>
          <a:p>
            <a:fld id="{FA615261-96F5-45D2-98F9-D5F3F7B4CE38}" type="slidenum">
              <a:rPr lang="it-IT"/>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piè di pagina 6"/>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8" name="Segnaposto numero diapositiva 7"/>
          <p:cNvSpPr>
            <a:spLocks noGrp="1"/>
          </p:cNvSpPr>
          <p:nvPr>
            <p:ph type="sldNum" sz="quarter" idx="11"/>
          </p:nvPr>
        </p:nvSpPr>
        <p:spPr/>
        <p:txBody>
          <a:bodyPr/>
          <a:lstStyle>
            <a:lvl1pPr>
              <a:defRPr/>
            </a:lvl1pPr>
          </a:lstStyle>
          <a:p>
            <a:fld id="{CD0D96C1-0F27-43CE-910B-CE87C86368E7}" type="slidenum">
              <a:rPr lang="it-IT"/>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a:prstGeom prst="rect">
            <a:avLst/>
          </a:prstGeom>
        </p:spPr>
        <p:txBody>
          <a:bodyPr/>
          <a:lstStyle/>
          <a:p>
            <a:r>
              <a:rPr lang="it-IT"/>
              <a:t>Fare clic per modificare lo stile del titolo</a:t>
            </a:r>
          </a:p>
        </p:txBody>
      </p:sp>
      <p:sp>
        <p:nvSpPr>
          <p:cNvPr id="3" name="Segnaposto piè di pagina 2"/>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4" name="Segnaposto numero diapositiva 3"/>
          <p:cNvSpPr>
            <a:spLocks noGrp="1"/>
          </p:cNvSpPr>
          <p:nvPr>
            <p:ph type="sldNum" sz="quarter" idx="11"/>
          </p:nvPr>
        </p:nvSpPr>
        <p:spPr/>
        <p:txBody>
          <a:bodyPr/>
          <a:lstStyle>
            <a:lvl1pPr>
              <a:defRPr/>
            </a:lvl1pPr>
          </a:lstStyle>
          <a:p>
            <a:fld id="{F3670661-D0F2-4E74-BC27-ACC85E02BB54}" type="slidenum">
              <a:rPr lang="it-IT"/>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piè di pagina 1"/>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3" name="Segnaposto numero diapositiva 2"/>
          <p:cNvSpPr>
            <a:spLocks noGrp="1"/>
          </p:cNvSpPr>
          <p:nvPr>
            <p:ph type="sldNum" sz="quarter" idx="11"/>
          </p:nvPr>
        </p:nvSpPr>
        <p:spPr/>
        <p:txBody>
          <a:bodyPr/>
          <a:lstStyle>
            <a:lvl1pPr>
              <a:defRPr/>
            </a:lvl1pPr>
          </a:lstStyle>
          <a:p>
            <a:fld id="{643A7C8A-2224-4BB4-9F2E-9596C01A09C1}" type="slidenum">
              <a:rPr lang="it-IT"/>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a:prstGeom prst="rect">
            <a:avLst/>
          </a:prstGeo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piè di pagina 4"/>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6" name="Segnaposto numero diapositiva 5"/>
          <p:cNvSpPr>
            <a:spLocks noGrp="1"/>
          </p:cNvSpPr>
          <p:nvPr>
            <p:ph type="sldNum" sz="quarter" idx="11"/>
          </p:nvPr>
        </p:nvSpPr>
        <p:spPr/>
        <p:txBody>
          <a:bodyPr/>
          <a:lstStyle>
            <a:lvl1pPr>
              <a:defRPr/>
            </a:lvl1pPr>
          </a:lstStyle>
          <a:p>
            <a:fld id="{7159AE66-8679-4520-B45A-52FB3688B274}" type="slidenum">
              <a:rPr lang="it-IT"/>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a:prstGeom prst="rect">
            <a:avLst/>
          </a:prstGeo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piè di pagina 4"/>
          <p:cNvSpPr>
            <a:spLocks noGrp="1"/>
          </p:cNvSpPr>
          <p:nvPr>
            <p:ph type="ftr" sz="quarter" idx="10"/>
          </p:nvPr>
        </p:nvSpPr>
        <p:spPr/>
        <p:txBody>
          <a:bodyPr/>
          <a:lstStyle>
            <a:lvl1pPr>
              <a:defRPr/>
            </a:lvl1pPr>
          </a:lstStyle>
          <a:p>
            <a:r>
              <a:rPr lang="en-US"/>
              <a:t>Energia per il domani: fonti rinnovabili, idrogeno e risparmio energetico - Sesto Val Pusteria; 28 giugno – 2 luglio 2010</a:t>
            </a:r>
            <a:endParaRPr lang="it-IT"/>
          </a:p>
        </p:txBody>
      </p:sp>
      <p:sp>
        <p:nvSpPr>
          <p:cNvPr id="6" name="Segnaposto numero diapositiva 5"/>
          <p:cNvSpPr>
            <a:spLocks noGrp="1"/>
          </p:cNvSpPr>
          <p:nvPr>
            <p:ph type="sldNum" sz="quarter" idx="11"/>
          </p:nvPr>
        </p:nvSpPr>
        <p:spPr/>
        <p:txBody>
          <a:bodyPr/>
          <a:lstStyle>
            <a:lvl1pPr>
              <a:defRPr/>
            </a:lvl1pPr>
          </a:lstStyle>
          <a:p>
            <a:fld id="{3EFE998E-6F1A-4A4E-91FA-B7A3887E1DD1}" type="slidenum">
              <a:rPr lang="it-IT"/>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3" name="Rectangle 5"/>
          <p:cNvSpPr>
            <a:spLocks noGrp="1" noChangeArrowheads="1"/>
          </p:cNvSpPr>
          <p:nvPr>
            <p:ph type="body" idx="1"/>
          </p:nvPr>
        </p:nvSpPr>
        <p:spPr bwMode="auto">
          <a:xfrm>
            <a:off x="233363" y="1846263"/>
            <a:ext cx="8761412" cy="4695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3015" name="Rectangle 7"/>
          <p:cNvSpPr>
            <a:spLocks noGrp="1" noChangeArrowheads="1"/>
          </p:cNvSpPr>
          <p:nvPr>
            <p:ph type="ftr" sz="quarter" idx="3"/>
          </p:nvPr>
        </p:nvSpPr>
        <p:spPr bwMode="auto">
          <a:xfrm>
            <a:off x="0" y="6597650"/>
            <a:ext cx="8847138" cy="2603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chemeClr val="hlink"/>
                </a:solidFill>
                <a:effectLst/>
              </a:defRPr>
            </a:lvl1pPr>
          </a:lstStyle>
          <a:p>
            <a:r>
              <a:rPr lang="en-US"/>
              <a:t>Energia per il domani: fonti rinnovabili, idrogeno e risparmio energetico - Sesto Val Pusteria; 28 giugno – 2 luglio 2010</a:t>
            </a:r>
            <a:endParaRPr lang="it-IT"/>
          </a:p>
        </p:txBody>
      </p:sp>
      <p:sp>
        <p:nvSpPr>
          <p:cNvPr id="43016" name="Rectangle 8"/>
          <p:cNvSpPr>
            <a:spLocks noGrp="1" noChangeArrowheads="1"/>
          </p:cNvSpPr>
          <p:nvPr>
            <p:ph type="sldNum" sz="quarter" idx="4"/>
          </p:nvPr>
        </p:nvSpPr>
        <p:spPr bwMode="auto">
          <a:xfrm>
            <a:off x="8747125" y="6562725"/>
            <a:ext cx="396875" cy="295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effectLst/>
              </a:defRPr>
            </a:lvl1pPr>
          </a:lstStyle>
          <a:p>
            <a:fld id="{DB9416B1-F5D7-4C22-8DBD-46B628298F40}" type="slidenum">
              <a:rPr lang="it-IT"/>
              <a:pPr/>
              <a:t>‹N›</a:t>
            </a:fld>
            <a:endParaRPr lang="it-IT"/>
          </a:p>
        </p:txBody>
      </p:sp>
      <p:sp>
        <p:nvSpPr>
          <p:cNvPr id="43019" name="Oval 11"/>
          <p:cNvSpPr>
            <a:spLocks noChangeArrowheads="1"/>
          </p:cNvSpPr>
          <p:nvPr userDrawn="1"/>
        </p:nvSpPr>
        <p:spPr bwMode="auto">
          <a:xfrm>
            <a:off x="228600" y="-315913"/>
            <a:ext cx="2514600" cy="2514601"/>
          </a:xfrm>
          <a:prstGeom prst="ellipse">
            <a:avLst/>
          </a:prstGeom>
          <a:noFill/>
          <a:ln w="12700">
            <a:solidFill>
              <a:schemeClr val="accent1"/>
            </a:solidFill>
            <a:round/>
            <a:headEnd/>
            <a:tailEnd/>
          </a:ln>
          <a:effectLst/>
        </p:spPr>
        <p:txBody>
          <a:bodyPr wrap="none" anchor="ctr"/>
          <a:lstStyle/>
          <a:p>
            <a:pPr algn="ctr"/>
            <a:endParaRPr lang="it-IT" sz="1800">
              <a:effectLst/>
            </a:endParaRPr>
          </a:p>
        </p:txBody>
      </p:sp>
      <p:sp>
        <p:nvSpPr>
          <p:cNvPr id="43020" name="Rectangle 12"/>
          <p:cNvSpPr>
            <a:spLocks noChangeArrowheads="1"/>
          </p:cNvSpPr>
          <p:nvPr userDrawn="1"/>
        </p:nvSpPr>
        <p:spPr bwMode="hidden">
          <a:xfrm>
            <a:off x="0" y="446088"/>
            <a:ext cx="4724400" cy="1143000"/>
          </a:xfrm>
          <a:prstGeom prst="rect">
            <a:avLst/>
          </a:prstGeom>
          <a:solidFill>
            <a:schemeClr val="accent2"/>
          </a:soli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3021" name="Rectangle 13"/>
          <p:cNvSpPr>
            <a:spLocks noChangeArrowheads="1"/>
          </p:cNvSpPr>
          <p:nvPr userDrawn="1"/>
        </p:nvSpPr>
        <p:spPr bwMode="hidden">
          <a:xfrm>
            <a:off x="3962400" y="446088"/>
            <a:ext cx="4724400" cy="1143000"/>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endParaRPr lang="it-IT" sz="2400">
              <a:effectLst/>
              <a:latin typeface="Times New Roman" pitchFamily="18" charset="0"/>
            </a:endParaRPr>
          </a:p>
        </p:txBody>
      </p:sp>
      <p:sp>
        <p:nvSpPr>
          <p:cNvPr id="43022" name="Freeform 14"/>
          <p:cNvSpPr>
            <a:spLocks noChangeArrowheads="1"/>
          </p:cNvSpPr>
          <p:nvPr userDrawn="1"/>
        </p:nvSpPr>
        <p:spPr bwMode="auto">
          <a:xfrm>
            <a:off x="609600" y="293688"/>
            <a:ext cx="228600" cy="1449387"/>
          </a:xfrm>
          <a:custGeom>
            <a:avLst/>
            <a:gdLst/>
            <a:ahLst/>
            <a:cxnLst>
              <a:cxn ang="0">
                <a:pos x="1000" y="1000"/>
              </a:cxn>
              <a:cxn ang="0">
                <a:pos x="0" y="1000"/>
              </a:cxn>
              <a:cxn ang="0">
                <a:pos x="0" y="0"/>
              </a:cxn>
              <a:cxn ang="0">
                <a:pos x="1000" y="0"/>
              </a:cxn>
            </a:cxnLst>
            <a:rect l="0" t="0" r="r" b="b"/>
            <a:pathLst>
              <a:path w="1000" h="1000">
                <a:moveTo>
                  <a:pt x="1000" y="1000"/>
                </a:moveTo>
                <a:lnTo>
                  <a:pt x="0" y="1000"/>
                </a:lnTo>
                <a:lnTo>
                  <a:pt x="0" y="0"/>
                </a:lnTo>
                <a:lnTo>
                  <a:pt x="1000" y="0"/>
                </a:lnTo>
              </a:path>
            </a:pathLst>
          </a:custGeom>
          <a:noFill/>
          <a:ln w="76200" cmpd="sng">
            <a:solidFill>
              <a:schemeClr val="tx2"/>
            </a:solidFill>
            <a:miter lim="800000"/>
            <a:headEnd/>
            <a:tailEnd/>
          </a:ln>
        </p:spPr>
        <p:txBody>
          <a:bodyPr/>
          <a:lstStyle/>
          <a:p>
            <a:endParaRPr lang="it-IT"/>
          </a:p>
        </p:txBody>
      </p:sp>
      <p:sp>
        <p:nvSpPr>
          <p:cNvPr id="43023" name="Freeform 15"/>
          <p:cNvSpPr>
            <a:spLocks noChangeArrowheads="1"/>
          </p:cNvSpPr>
          <p:nvPr userDrawn="1"/>
        </p:nvSpPr>
        <p:spPr bwMode="auto">
          <a:xfrm>
            <a:off x="8316913" y="333375"/>
            <a:ext cx="261937" cy="1371600"/>
          </a:xfrm>
          <a:custGeom>
            <a:avLst/>
            <a:gdLst/>
            <a:ahLst/>
            <a:cxnLst>
              <a:cxn ang="0">
                <a:pos x="0" y="0"/>
              </a:cxn>
              <a:cxn ang="0">
                <a:pos x="1000" y="0"/>
              </a:cxn>
              <a:cxn ang="0">
                <a:pos x="1000" y="1000"/>
              </a:cxn>
              <a:cxn ang="0">
                <a:pos x="0" y="1000"/>
              </a:cxn>
            </a:cxnLst>
            <a:rect l="0" t="0" r="r" b="b"/>
            <a:pathLst>
              <a:path w="1000" h="1000">
                <a:moveTo>
                  <a:pt x="0" y="0"/>
                </a:moveTo>
                <a:lnTo>
                  <a:pt x="1000" y="0"/>
                </a:lnTo>
                <a:lnTo>
                  <a:pt x="1000" y="1000"/>
                </a:lnTo>
                <a:lnTo>
                  <a:pt x="0" y="1000"/>
                </a:lnTo>
              </a:path>
            </a:pathLst>
          </a:custGeom>
          <a:noFill/>
          <a:ln w="76200" cap="flat" cmpd="sng">
            <a:solidFill>
              <a:schemeClr val="accent1"/>
            </a:solidFill>
            <a:prstDash val="solid"/>
            <a:miter lim="800000"/>
            <a:headEnd/>
            <a:tailEnd/>
          </a:ln>
        </p:spPr>
        <p:txBody>
          <a:bodyPr/>
          <a:lstStyle/>
          <a:p>
            <a:endParaRPr lang="it-IT"/>
          </a:p>
        </p:txBody>
      </p:sp>
      <p:sp>
        <p:nvSpPr>
          <p:cNvPr id="43024" name="Rectangle 16"/>
          <p:cNvSpPr>
            <a:spLocks noChangeArrowheads="1"/>
          </p:cNvSpPr>
          <p:nvPr/>
        </p:nvSpPr>
        <p:spPr bwMode="auto">
          <a:xfrm>
            <a:off x="971550" y="333375"/>
            <a:ext cx="7561263" cy="1439863"/>
          </a:xfrm>
          <a:prstGeom prst="rect">
            <a:avLst/>
          </a:prstGeom>
          <a:noFill/>
          <a:ln w="9525">
            <a:noFill/>
            <a:miter lim="800000"/>
            <a:headEnd/>
            <a:tailEnd/>
          </a:ln>
          <a:effectLst/>
        </p:spPr>
        <p:txBody>
          <a:bodyPr anchor="ctr"/>
          <a:lstStyle/>
          <a:p>
            <a:endParaRPr lang="it-IT" sz="3600">
              <a:solidFill>
                <a:schemeClr val="tx2"/>
              </a:solidFill>
              <a:effectLst/>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4000">
          <a:solidFill>
            <a:schemeClr val="tx2"/>
          </a:solidFill>
          <a:latin typeface="Arial" charset="0"/>
        </a:defRPr>
      </a:lvl2pPr>
      <a:lvl3pPr algn="l" rtl="0" fontAlgn="base">
        <a:spcBef>
          <a:spcPct val="0"/>
        </a:spcBef>
        <a:spcAft>
          <a:spcPct val="0"/>
        </a:spcAft>
        <a:defRPr sz="4000">
          <a:solidFill>
            <a:schemeClr val="tx2"/>
          </a:solidFill>
          <a:latin typeface="Arial" charset="0"/>
        </a:defRPr>
      </a:lvl3pPr>
      <a:lvl4pPr algn="l" rtl="0" fontAlgn="base">
        <a:spcBef>
          <a:spcPct val="0"/>
        </a:spcBef>
        <a:spcAft>
          <a:spcPct val="0"/>
        </a:spcAft>
        <a:defRPr sz="4000">
          <a:solidFill>
            <a:schemeClr val="tx2"/>
          </a:solidFill>
          <a:latin typeface="Arial" charset="0"/>
        </a:defRPr>
      </a:lvl4pPr>
      <a:lvl5pPr algn="l" rtl="0" fontAlgn="base">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447675" indent="-447675" algn="l" rtl="0" fontAlgn="base">
        <a:spcBef>
          <a:spcPct val="20000"/>
        </a:spcBef>
        <a:spcAft>
          <a:spcPct val="0"/>
        </a:spcAft>
        <a:buClr>
          <a:schemeClr val="accent1"/>
        </a:buClr>
        <a:buSzPct val="70000"/>
        <a:buFont typeface="Wingdings" pitchFamily="2" charset="2"/>
        <a:buChar char="n"/>
        <a:defRPr sz="2800" b="1">
          <a:solidFill>
            <a:schemeClr val="tx1"/>
          </a:solidFill>
          <a:latin typeface="+mn-lt"/>
          <a:ea typeface="+mn-ea"/>
          <a:cs typeface="+mn-cs"/>
        </a:defRPr>
      </a:lvl1pPr>
      <a:lvl2pPr marL="889000" indent="-439738" algn="l" rtl="0" fontAlgn="base">
        <a:spcBef>
          <a:spcPct val="20000"/>
        </a:spcBef>
        <a:spcAft>
          <a:spcPct val="0"/>
        </a:spcAft>
        <a:buClr>
          <a:schemeClr val="hlink"/>
        </a:buClr>
        <a:buSzPct val="65000"/>
        <a:buFont typeface="Wingdings" pitchFamily="2" charset="2"/>
        <a:buChar char="¡"/>
        <a:defRPr sz="2800">
          <a:solidFill>
            <a:schemeClr val="tx1"/>
          </a:solidFill>
          <a:latin typeface="+mn-lt"/>
        </a:defRPr>
      </a:lvl2pPr>
      <a:lvl3pPr marL="1293813" indent="-403225" algn="l" rtl="0" fontAlgn="base">
        <a:spcBef>
          <a:spcPct val="20000"/>
        </a:spcBef>
        <a:spcAft>
          <a:spcPct val="0"/>
        </a:spcAft>
        <a:buClr>
          <a:schemeClr val="accent1"/>
        </a:buClr>
        <a:buSzPct val="70000"/>
        <a:buFont typeface="Wingdings" pitchFamily="2" charset="2"/>
        <a:buChar char="n"/>
        <a:defRPr sz="2400">
          <a:solidFill>
            <a:schemeClr val="tx1"/>
          </a:solidFill>
          <a:latin typeface="+mn-lt"/>
        </a:defRPr>
      </a:lvl3pPr>
      <a:lvl4pPr marL="1681163" indent="-385763" algn="l" rtl="0" fontAlgn="base">
        <a:spcBef>
          <a:spcPct val="20000"/>
        </a:spcBef>
        <a:spcAft>
          <a:spcPct val="0"/>
        </a:spcAft>
        <a:buClr>
          <a:schemeClr val="hlink"/>
        </a:buClr>
        <a:buSzPct val="75000"/>
        <a:buFont typeface="Wingdings" pitchFamily="2" charset="2"/>
        <a:buChar char="¡"/>
        <a:defRPr sz="2000">
          <a:solidFill>
            <a:schemeClr val="tx1"/>
          </a:solidFill>
          <a:latin typeface="+mn-lt"/>
        </a:defRPr>
      </a:lvl4pPr>
      <a:lvl5pPr marL="20701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5pPr>
      <a:lvl6pPr marL="25273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6pPr>
      <a:lvl7pPr marL="29845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7pPr>
      <a:lvl8pPr marL="34417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8pPr>
      <a:lvl9pPr marL="3898900" indent="-387350" algn="l" rtl="0" fontAlgn="base">
        <a:spcBef>
          <a:spcPct val="20000"/>
        </a:spcBef>
        <a:spcAft>
          <a:spcPct val="0"/>
        </a:spcAft>
        <a:buClr>
          <a:schemeClr val="accent1"/>
        </a:buClr>
        <a:buSzPct val="70000"/>
        <a:buFont typeface="Wingdings" pitchFamily="2" charset="2"/>
        <a:buChar char="n"/>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14.png"/><Relationship Id="rId1" Type="http://schemas.openxmlformats.org/officeDocument/2006/relationships/slideLayout" Target="../slideLayouts/slideLayout1.xml"/><Relationship Id="rId4" Type="http://schemas.openxmlformats.org/officeDocument/2006/relationships/image" Target="../media/image1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4"/>
          </p:nvPr>
        </p:nvSpPr>
        <p:spPr/>
        <p:txBody>
          <a:bodyPr/>
          <a:lstStyle/>
          <a:p>
            <a:fld id="{A8FB7E09-604F-40D4-8EDA-1B021656C579}" type="slidenum">
              <a:rPr lang="it-IT"/>
              <a:pPr/>
              <a:t>1</a:t>
            </a:fld>
            <a:endParaRPr lang="it-IT"/>
          </a:p>
        </p:txBody>
      </p:sp>
      <p:sp>
        <p:nvSpPr>
          <p:cNvPr id="2050" name="Rectangle 2"/>
          <p:cNvSpPr>
            <a:spLocks noGrp="1" noChangeArrowheads="1"/>
          </p:cNvSpPr>
          <p:nvPr>
            <p:ph type="ctrTitle"/>
          </p:nvPr>
        </p:nvSpPr>
        <p:spPr>
          <a:xfrm>
            <a:off x="684213" y="333375"/>
            <a:ext cx="7848600" cy="1439863"/>
          </a:xfrm>
        </p:spPr>
        <p:txBody>
          <a:bodyPr/>
          <a:lstStyle/>
          <a:p>
            <a:r>
              <a:rPr lang="en" dirty="0">
                <a:cs typeface="Times New Roman"/>
              </a:rPr>
              <a:t>Cogeneration and trigeneration:</a:t>
            </a:r>
          </a:p>
        </p:txBody>
      </p:sp>
      <p:sp>
        <p:nvSpPr>
          <p:cNvPr id="2056" name="Text Box 8"/>
          <p:cNvSpPr txBox="1">
            <a:spLocks noChangeArrowheads="1"/>
          </p:cNvSpPr>
          <p:nvPr/>
        </p:nvSpPr>
        <p:spPr bwMode="auto">
          <a:xfrm>
            <a:off x="684213" y="2515012"/>
            <a:ext cx="7950200" cy="769441"/>
          </a:xfrm>
          <a:prstGeom prst="rect">
            <a:avLst/>
          </a:prstGeom>
          <a:noFill/>
          <a:ln w="9525">
            <a:noFill/>
            <a:miter lim="800000"/>
            <a:headEnd/>
            <a:tailEnd/>
          </a:ln>
          <a:effectLst/>
        </p:spPr>
        <p:txBody>
          <a:bodyPr>
            <a:spAutoFit/>
          </a:bodyPr>
          <a:lstStyle/>
          <a:p>
            <a:r>
              <a:rPr lang="en-US" b="1" dirty="0">
                <a:effectLst/>
                <a:latin typeface="+mn-lt"/>
                <a:cs typeface="Times New Roman" panose="02020603050405020304" pitchFamily="18" charset="0"/>
              </a:rPr>
              <a:t>STEADY-STATE MODELING OF INDUSTRIAL ENERGY SYSTEMS</a:t>
            </a:r>
            <a:endParaRPr lang="en-DE" dirty="0">
              <a:effectLst/>
              <a:latin typeface="+mn-lt"/>
              <a:cs typeface="Times New Roman" panose="02020603050405020304" pitchFamily="18" charset="0"/>
            </a:endParaRPr>
          </a:p>
        </p:txBody>
      </p:sp>
      <p:pic>
        <p:nvPicPr>
          <p:cNvPr id="8" name="Immagine 7"/>
          <p:cNvPicPr>
            <a:picLocks noChangeAspect="1"/>
          </p:cNvPicPr>
          <p:nvPr/>
        </p:nvPicPr>
        <p:blipFill>
          <a:blip r:embed="rId3"/>
          <a:stretch>
            <a:fillRect/>
          </a:stretch>
        </p:blipFill>
        <p:spPr>
          <a:xfrm>
            <a:off x="6981596" y="14777"/>
            <a:ext cx="2162404" cy="2138243"/>
          </a:xfrm>
          <a:prstGeom prst="rect">
            <a:avLst/>
          </a:prstGeom>
        </p:spPr>
      </p:pic>
      <p:sp>
        <p:nvSpPr>
          <p:cNvPr id="2" name="Rettangolo 1"/>
          <p:cNvSpPr/>
          <p:nvPr/>
        </p:nvSpPr>
        <p:spPr>
          <a:xfrm>
            <a:off x="4862945" y="5417491"/>
            <a:ext cx="4572000" cy="1311128"/>
          </a:xfrm>
          <a:prstGeom prst="rect">
            <a:avLst/>
          </a:prstGeom>
        </p:spPr>
        <p:txBody>
          <a:bodyPr>
            <a:spAutoFit/>
          </a:bodyPr>
          <a:lstStyle/>
          <a:p>
            <a:pPr lvl="0">
              <a:spcBef>
                <a:spcPct val="20000"/>
              </a:spcBef>
              <a:buClr>
                <a:srgbClr val="999933"/>
              </a:buClr>
            </a:pPr>
            <a:r>
              <a:rPr lang="it-IT" sz="1800" dirty="0">
                <a:solidFill>
                  <a:srgbClr val="000000"/>
                </a:solidFill>
                <a:effectLst>
                  <a:outerShdw blurRad="38100" dist="38100" dir="2700000" algn="tl">
                    <a:srgbClr val="C0C0C0"/>
                  </a:outerShdw>
                </a:effectLst>
                <a:latin typeface="+mj-lt"/>
                <a:cs typeface="Times New Roman" panose="02020603050405020304" pitchFamily="18" charset="0"/>
              </a:rPr>
              <a:t>prof. Mauro REINI</a:t>
            </a:r>
          </a:p>
          <a:p>
            <a:pPr lvl="0">
              <a:spcBef>
                <a:spcPct val="20000"/>
              </a:spcBef>
              <a:buClr>
                <a:srgbClr val="999933"/>
              </a:buClr>
            </a:pPr>
            <a:r>
              <a:rPr lang="it-IT" sz="1800" dirty="0">
                <a:solidFill>
                  <a:srgbClr val="000000"/>
                </a:solidFill>
                <a:effectLst>
                  <a:outerShdw blurRad="38100" dist="38100" dir="2700000" algn="tl">
                    <a:srgbClr val="C0C0C0"/>
                  </a:outerShdw>
                </a:effectLst>
                <a:latin typeface="+mj-lt"/>
                <a:cs typeface="Times New Roman" panose="02020603050405020304" pitchFamily="18" charset="0"/>
              </a:rPr>
              <a:t>docente di sistemi per l’energia e l’ambiente</a:t>
            </a:r>
          </a:p>
          <a:p>
            <a:pPr lvl="0">
              <a:spcBef>
                <a:spcPct val="20000"/>
              </a:spcBef>
              <a:buClr>
                <a:srgbClr val="999933"/>
              </a:buClr>
            </a:pPr>
            <a:r>
              <a:rPr lang="it-IT" sz="1800" dirty="0">
                <a:solidFill>
                  <a:srgbClr val="000000"/>
                </a:solidFill>
                <a:effectLst>
                  <a:outerShdw blurRad="38100" dist="38100" dir="2700000" algn="tl">
                    <a:srgbClr val="C0C0C0"/>
                  </a:outerShdw>
                </a:effectLst>
                <a:latin typeface="+mj-lt"/>
                <a:cs typeface="Times New Roman" panose="02020603050405020304" pitchFamily="18" charset="0"/>
              </a:rPr>
              <a:t>Università di Trieste – Polo di Pordenone</a:t>
            </a:r>
            <a:endParaRPr lang="it-IT" sz="1800" b="1" dirty="0">
              <a:solidFill>
                <a:srgbClr val="000000"/>
              </a:solidFill>
              <a:effectLst>
                <a:outerShdw blurRad="38100" dist="38100" dir="2700000" algn="tl">
                  <a:srgbClr val="C0C0C0"/>
                </a:outerShdw>
              </a:effectLst>
              <a:latin typeface="+mj-lt"/>
              <a:cs typeface="Times New Roman" panose="02020603050405020304" pitchFamily="18" charset="0"/>
            </a:endParaRPr>
          </a:p>
        </p:txBody>
      </p:sp>
      <p:pic>
        <p:nvPicPr>
          <p:cNvPr id="3" name="Immagine 2"/>
          <p:cNvPicPr>
            <a:picLocks noChangeAspect="1"/>
          </p:cNvPicPr>
          <p:nvPr/>
        </p:nvPicPr>
        <p:blipFill>
          <a:blip r:embed="rId4"/>
          <a:stretch>
            <a:fillRect/>
          </a:stretch>
        </p:blipFill>
        <p:spPr>
          <a:xfrm>
            <a:off x="7784474" y="4161110"/>
            <a:ext cx="1359526" cy="102421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4740D-E412-4194-8AB8-513E4EFEB276}"/>
              </a:ext>
            </a:extLst>
          </p:cNvPr>
          <p:cNvSpPr>
            <a:spLocks noGrp="1"/>
          </p:cNvSpPr>
          <p:nvPr>
            <p:ph type="title"/>
          </p:nvPr>
        </p:nvSpPr>
        <p:spPr>
          <a:xfrm>
            <a:off x="787790" y="703384"/>
            <a:ext cx="7899009" cy="714253"/>
          </a:xfrm>
        </p:spPr>
        <p:txBody>
          <a:bodyPr/>
          <a:lstStyle/>
          <a:p>
            <a:r>
              <a:rPr lang="en-US" dirty="0">
                <a:cs typeface="Times New Roman" panose="02020603050405020304" pitchFamily="18" charset="0"/>
              </a:rPr>
              <a:t>The flow pattern</a:t>
            </a:r>
            <a:endParaRPr lang="en-DE" dirty="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701FA88-FAFE-4459-B45B-D0CD16B0B4F9}"/>
              </a:ext>
            </a:extLst>
          </p:cNvPr>
          <p:cNvSpPr>
            <a:spLocks noGrp="1"/>
          </p:cNvSpPr>
          <p:nvPr>
            <p:ph type="sldNum" sz="quarter" idx="11"/>
          </p:nvPr>
        </p:nvSpPr>
        <p:spPr/>
        <p:txBody>
          <a:bodyPr/>
          <a:lstStyle/>
          <a:p>
            <a:fld id="{877F3A25-C756-4EF7-A996-DD654CB7FDA4}" type="slidenum">
              <a:rPr lang="it-IT" smtClean="0"/>
              <a:pPr/>
              <a:t>10</a:t>
            </a:fld>
            <a:endParaRPr lang="it-IT"/>
          </a:p>
        </p:txBody>
      </p:sp>
      <p:pic>
        <p:nvPicPr>
          <p:cNvPr id="6" name="Immagine 5"/>
          <p:cNvPicPr>
            <a:picLocks noChangeAspect="1"/>
          </p:cNvPicPr>
          <p:nvPr/>
        </p:nvPicPr>
        <p:blipFill>
          <a:blip r:embed="rId2"/>
          <a:stretch>
            <a:fillRect/>
          </a:stretch>
        </p:blipFill>
        <p:spPr>
          <a:xfrm>
            <a:off x="3887833" y="1638300"/>
            <a:ext cx="3958590" cy="5168159"/>
          </a:xfrm>
          <a:prstGeom prst="rect">
            <a:avLst/>
          </a:prstGeom>
        </p:spPr>
      </p:pic>
      <p:sp>
        <p:nvSpPr>
          <p:cNvPr id="8" name="Rettangolo 7"/>
          <p:cNvSpPr/>
          <p:nvPr/>
        </p:nvSpPr>
        <p:spPr>
          <a:xfrm>
            <a:off x="457200" y="2299176"/>
            <a:ext cx="3226526" cy="3785652"/>
          </a:xfrm>
          <a:prstGeom prst="rect">
            <a:avLst/>
          </a:prstGeom>
        </p:spPr>
        <p:txBody>
          <a:bodyPr wrap="square">
            <a:spAutoFit/>
          </a:bodyPr>
          <a:lstStyle/>
          <a:p>
            <a:pPr marL="342900" indent="-342900">
              <a:buFont typeface="Arial" panose="020B0604020202020204" pitchFamily="34" charset="0"/>
              <a:buChar char="•"/>
            </a:pPr>
            <a:r>
              <a:rPr lang="en-US" sz="2400" dirty="0">
                <a:effectLst/>
                <a:latin typeface="Calibri" panose="020F0502020204030204" pitchFamily="34" charset="0"/>
              </a:rPr>
              <a:t>Temperature </a:t>
            </a:r>
            <a:r>
              <a:rPr lang="en-US" sz="2400" dirty="0" smtClean="0">
                <a:effectLst/>
                <a:latin typeface="Calibri" panose="020F0502020204030204" pitchFamily="34" charset="0"/>
              </a:rPr>
              <a:t>and pressure </a:t>
            </a:r>
            <a:r>
              <a:rPr lang="en-US" sz="2400" dirty="0">
                <a:effectLst/>
                <a:latin typeface="Calibri" panose="020F0502020204030204" pitchFamily="34" charset="0"/>
              </a:rPr>
              <a:t>drop as </a:t>
            </a:r>
            <a:r>
              <a:rPr lang="en-US" sz="2400" dirty="0" smtClean="0">
                <a:effectLst/>
                <a:latin typeface="Calibri" panose="020F0502020204030204" pitchFamily="34" charset="0"/>
              </a:rPr>
              <a:t>Mach number </a:t>
            </a:r>
            <a:r>
              <a:rPr lang="en-US" sz="2400" dirty="0">
                <a:effectLst/>
                <a:latin typeface="Calibri" panose="020F0502020204030204" pitchFamily="34" charset="0"/>
              </a:rPr>
              <a:t>of </a:t>
            </a:r>
            <a:r>
              <a:rPr lang="en-US" sz="2400" dirty="0" smtClean="0">
                <a:effectLst/>
                <a:latin typeface="Calibri" panose="020F0502020204030204" pitchFamily="34" charset="0"/>
              </a:rPr>
              <a:t>exhaust gasses increases</a:t>
            </a:r>
          </a:p>
          <a:p>
            <a:pPr marL="342900" indent="-342900">
              <a:buFont typeface="Arial" panose="020B0604020202020204" pitchFamily="34" charset="0"/>
              <a:buChar char="•"/>
            </a:pPr>
            <a:endParaRPr lang="it-IT" sz="2400" dirty="0">
              <a:effectLst/>
              <a:latin typeface="Calibri" panose="020F0502020204030204" pitchFamily="34" charset="0"/>
            </a:endParaRPr>
          </a:p>
          <a:p>
            <a:pPr marL="342900" indent="-342900">
              <a:buFont typeface="Arial" panose="020B0604020202020204" pitchFamily="34" charset="0"/>
              <a:buChar char="•"/>
            </a:pPr>
            <a:endParaRPr lang="en-US" sz="2400" dirty="0">
              <a:effectLst/>
              <a:latin typeface="Calibri" panose="020F0502020204030204" pitchFamily="34" charset="0"/>
            </a:endParaRPr>
          </a:p>
          <a:p>
            <a:pPr marL="342900" indent="-342900">
              <a:buFont typeface="Arial" panose="020B0604020202020204" pitchFamily="34" charset="0"/>
              <a:buChar char="•"/>
            </a:pPr>
            <a:r>
              <a:rPr lang="en-US" sz="2400" dirty="0" smtClean="0">
                <a:effectLst/>
                <a:latin typeface="Calibri" panose="020F0502020204030204" pitchFamily="34" charset="0"/>
              </a:rPr>
              <a:t>Higher </a:t>
            </a:r>
            <a:r>
              <a:rPr lang="en-US" sz="2400" dirty="0">
                <a:effectLst/>
                <a:latin typeface="Calibri" panose="020F0502020204030204" pitchFamily="34" charset="0"/>
              </a:rPr>
              <a:t>Mach number </a:t>
            </a:r>
            <a:r>
              <a:rPr lang="en-US" sz="2400" dirty="0" smtClean="0">
                <a:effectLst/>
                <a:latin typeface="Calibri" panose="020F0502020204030204" pitchFamily="34" charset="0"/>
              </a:rPr>
              <a:t>of exhaust </a:t>
            </a:r>
            <a:r>
              <a:rPr lang="en-US" sz="2400" dirty="0">
                <a:effectLst/>
                <a:latin typeface="Calibri" panose="020F0502020204030204" pitchFamily="34" charset="0"/>
              </a:rPr>
              <a:t>gasses </a:t>
            </a:r>
            <a:r>
              <a:rPr lang="en-US" sz="2400" dirty="0" smtClean="0">
                <a:effectLst/>
                <a:latin typeface="Calibri" panose="020F0502020204030204" pitchFamily="34" charset="0"/>
              </a:rPr>
              <a:t>means greater </a:t>
            </a:r>
            <a:r>
              <a:rPr lang="en-US" sz="2400" dirty="0">
                <a:effectLst/>
                <a:latin typeface="Calibri" panose="020F0502020204030204" pitchFamily="34" charset="0"/>
              </a:rPr>
              <a:t>thrust</a:t>
            </a:r>
            <a:endParaRPr lang="en-US" dirty="0">
              <a:effectLst/>
            </a:endParaRPr>
          </a:p>
        </p:txBody>
      </p:sp>
    </p:spTree>
    <p:extLst>
      <p:ext uri="{BB962C8B-B14F-4D97-AF65-F5344CB8AC3E}">
        <p14:creationId xmlns:p14="http://schemas.microsoft.com/office/powerpoint/2010/main" val="30594970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4740D-E412-4194-8AB8-513E4EFEB276}"/>
              </a:ext>
            </a:extLst>
          </p:cNvPr>
          <p:cNvSpPr>
            <a:spLocks noGrp="1"/>
          </p:cNvSpPr>
          <p:nvPr>
            <p:ph type="title"/>
          </p:nvPr>
        </p:nvSpPr>
        <p:spPr>
          <a:xfrm>
            <a:off x="787790" y="703384"/>
            <a:ext cx="7899009" cy="714253"/>
          </a:xfrm>
        </p:spPr>
        <p:txBody>
          <a:bodyPr/>
          <a:lstStyle/>
          <a:p>
            <a:r>
              <a:rPr lang="en-US" dirty="0">
                <a:cs typeface="Times New Roman" panose="02020603050405020304" pitchFamily="18" charset="0"/>
              </a:rPr>
              <a:t>The flow pattern</a:t>
            </a:r>
            <a:endParaRPr lang="en-DE" dirty="0">
              <a:cs typeface="Times New Roman" panose="02020603050405020304" pitchFamily="18" charset="0"/>
            </a:endParaRPr>
          </a:p>
        </p:txBody>
      </p:sp>
      <p:pic>
        <p:nvPicPr>
          <p:cNvPr id="7" name="Content Placeholder 6" descr="A picture containing map, text&#10;&#10;Description automatically generated">
            <a:extLst>
              <a:ext uri="{FF2B5EF4-FFF2-40B4-BE49-F238E27FC236}">
                <a16:creationId xmlns:a16="http://schemas.microsoft.com/office/drawing/2014/main" id="{2EC53C6C-9EED-40DD-95C5-8BE4A0AE39E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0288" y="2138143"/>
            <a:ext cx="5332661" cy="4239723"/>
          </a:xfrm>
        </p:spPr>
      </p:pic>
      <p:sp>
        <p:nvSpPr>
          <p:cNvPr id="5" name="Slide Number Placeholder 4">
            <a:extLst>
              <a:ext uri="{FF2B5EF4-FFF2-40B4-BE49-F238E27FC236}">
                <a16:creationId xmlns:a16="http://schemas.microsoft.com/office/drawing/2014/main" id="{E701FA88-FAFE-4459-B45B-D0CD16B0B4F9}"/>
              </a:ext>
            </a:extLst>
          </p:cNvPr>
          <p:cNvSpPr>
            <a:spLocks noGrp="1"/>
          </p:cNvSpPr>
          <p:nvPr>
            <p:ph type="sldNum" sz="quarter" idx="11"/>
          </p:nvPr>
        </p:nvSpPr>
        <p:spPr/>
        <p:txBody>
          <a:bodyPr/>
          <a:lstStyle/>
          <a:p>
            <a:fld id="{877F3A25-C756-4EF7-A996-DD654CB7FDA4}" type="slidenum">
              <a:rPr lang="it-IT" smtClean="0"/>
              <a:pPr/>
              <a:t>11</a:t>
            </a:fld>
            <a:endParaRPr lang="it-IT"/>
          </a:p>
        </p:txBody>
      </p:sp>
    </p:spTree>
    <p:extLst>
      <p:ext uri="{BB962C8B-B14F-4D97-AF65-F5344CB8AC3E}">
        <p14:creationId xmlns:p14="http://schemas.microsoft.com/office/powerpoint/2010/main" val="853088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BC116-C36E-46AA-A20B-443A161A8073}"/>
              </a:ext>
            </a:extLst>
          </p:cNvPr>
          <p:cNvSpPr>
            <a:spLocks noGrp="1"/>
          </p:cNvSpPr>
          <p:nvPr>
            <p:ph type="title"/>
          </p:nvPr>
        </p:nvSpPr>
        <p:spPr>
          <a:xfrm>
            <a:off x="886264" y="675248"/>
            <a:ext cx="7800535" cy="742389"/>
          </a:xfrm>
        </p:spPr>
        <p:txBody>
          <a:bodyPr/>
          <a:lstStyle/>
          <a:p>
            <a:r>
              <a:rPr lang="en-US" dirty="0">
                <a:cs typeface="Times New Roman" panose="02020603050405020304" pitchFamily="18" charset="0"/>
              </a:rPr>
              <a:t>The flow pattern</a:t>
            </a:r>
            <a:r>
              <a:rPr lang="en-US" dirty="0"/>
              <a:t> </a:t>
            </a:r>
            <a:endParaRPr lang="en-DE" dirty="0"/>
          </a:p>
        </p:txBody>
      </p:sp>
      <p:pic>
        <p:nvPicPr>
          <p:cNvPr id="7" name="Content Placeholder 6" descr="A picture containing text, map&#10;&#10;Description automatically generated">
            <a:extLst>
              <a:ext uri="{FF2B5EF4-FFF2-40B4-BE49-F238E27FC236}">
                <a16:creationId xmlns:a16="http://schemas.microsoft.com/office/drawing/2014/main" id="{9AEB90E6-03B2-4174-8DE9-161C0E9AB44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1291" y="2024743"/>
            <a:ext cx="5488411" cy="4297680"/>
          </a:xfrm>
        </p:spPr>
      </p:pic>
      <p:sp>
        <p:nvSpPr>
          <p:cNvPr id="5" name="Slide Number Placeholder 4">
            <a:extLst>
              <a:ext uri="{FF2B5EF4-FFF2-40B4-BE49-F238E27FC236}">
                <a16:creationId xmlns:a16="http://schemas.microsoft.com/office/drawing/2014/main" id="{17635B5D-392F-48EB-ADA4-FA04E64AD178}"/>
              </a:ext>
            </a:extLst>
          </p:cNvPr>
          <p:cNvSpPr>
            <a:spLocks noGrp="1"/>
          </p:cNvSpPr>
          <p:nvPr>
            <p:ph type="sldNum" sz="quarter" idx="11"/>
          </p:nvPr>
        </p:nvSpPr>
        <p:spPr/>
        <p:txBody>
          <a:bodyPr/>
          <a:lstStyle/>
          <a:p>
            <a:fld id="{877F3A25-C756-4EF7-A996-DD654CB7FDA4}" type="slidenum">
              <a:rPr lang="it-IT" smtClean="0"/>
              <a:pPr/>
              <a:t>12</a:t>
            </a:fld>
            <a:endParaRPr lang="it-IT"/>
          </a:p>
        </p:txBody>
      </p:sp>
    </p:spTree>
    <p:extLst>
      <p:ext uri="{BB962C8B-B14F-4D97-AF65-F5344CB8AC3E}">
        <p14:creationId xmlns:p14="http://schemas.microsoft.com/office/powerpoint/2010/main" val="1695395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D97A2FF3-EE28-496B-B79E-102B9E2FEE65}"/>
              </a:ext>
            </a:extLst>
          </p:cNvPr>
          <p:cNvSpPr>
            <a:spLocks noGrp="1"/>
          </p:cNvSpPr>
          <p:nvPr>
            <p:ph type="subTitle" idx="1"/>
          </p:nvPr>
        </p:nvSpPr>
        <p:spPr>
          <a:xfrm>
            <a:off x="271669" y="1921564"/>
            <a:ext cx="8261143" cy="4936436"/>
          </a:xfrm>
        </p:spPr>
        <p:txBody>
          <a:bodyPr/>
          <a:lstStyle/>
          <a:p>
            <a:r>
              <a:rPr lang="de-DE" sz="2400" b="0" dirty="0">
                <a:cs typeface="Times New Roman" panose="02020603050405020304" pitchFamily="18" charset="0"/>
              </a:rPr>
              <a:t>There are three aspects with which the real nozzle flow departs from the isentropic flow:</a:t>
            </a:r>
          </a:p>
          <a:p>
            <a:pPr marL="457200" indent="-457200">
              <a:buFont typeface="Arial" panose="020B0604020202020204" pitchFamily="34" charset="0"/>
              <a:buChar char="•"/>
            </a:pPr>
            <a:r>
              <a:rPr lang="en-GB" sz="2400" b="0" dirty="0">
                <a:cs typeface="Times New Roman" panose="02020603050405020304" pitchFamily="18" charset="0"/>
              </a:rPr>
              <a:t>Non-adiabatic effects</a:t>
            </a:r>
          </a:p>
          <a:p>
            <a:pPr marL="457200" indent="-457200">
              <a:buFont typeface="Arial" panose="020B0604020202020204" pitchFamily="34" charset="0"/>
              <a:buChar char="•"/>
            </a:pPr>
            <a:r>
              <a:rPr lang="en-GB" sz="2400" b="0" dirty="0">
                <a:cs typeface="Times New Roman" panose="02020603050405020304" pitchFamily="18" charset="0"/>
              </a:rPr>
              <a:t>There is viscous dissipation within the boundary layer, and erosion of the walls, what can be critical if the erosion widens the throat cross-section, greatly reducing exit-area ratio and consequently thrust.</a:t>
            </a:r>
          </a:p>
          <a:p>
            <a:pPr marL="457200" indent="-457200">
              <a:buFont typeface="Arial" panose="020B0604020202020204" pitchFamily="34" charset="0"/>
              <a:buChar char="•"/>
            </a:pPr>
            <a:r>
              <a:rPr lang="en-GB" sz="2400" b="0" dirty="0">
                <a:cs typeface="Times New Roman" panose="02020603050405020304" pitchFamily="18" charset="0"/>
              </a:rPr>
              <a:t>There is viscous dissipation within the boundary layer, and erosion of the walls, what can be critical if the erosion widens the throat cross-section, greatly reducing exit-area ratio and consequently thrust.</a:t>
            </a:r>
            <a:endParaRPr lang="en-DE" sz="2400" b="0" dirty="0">
              <a:cs typeface="Times New Roman" panose="02020603050405020304" pitchFamily="18" charset="0"/>
            </a:endParaRPr>
          </a:p>
        </p:txBody>
      </p:sp>
      <p:sp>
        <p:nvSpPr>
          <p:cNvPr id="3" name="Slide Number Placeholder 2">
            <a:extLst>
              <a:ext uri="{FF2B5EF4-FFF2-40B4-BE49-F238E27FC236}">
                <a16:creationId xmlns:a16="http://schemas.microsoft.com/office/drawing/2014/main" id="{1E81A8BA-CF0C-4D56-8EDA-5CC9B7FB0DB5}"/>
              </a:ext>
            </a:extLst>
          </p:cNvPr>
          <p:cNvSpPr>
            <a:spLocks noGrp="1"/>
          </p:cNvSpPr>
          <p:nvPr>
            <p:ph type="sldNum" sz="quarter" idx="4"/>
          </p:nvPr>
        </p:nvSpPr>
        <p:spPr/>
        <p:txBody>
          <a:bodyPr/>
          <a:lstStyle/>
          <a:p>
            <a:fld id="{07F98BC3-F7EA-4A73-8394-BEF993D5B06B}" type="slidenum">
              <a:rPr lang="it-IT" smtClean="0"/>
              <a:pPr/>
              <a:t>13</a:t>
            </a:fld>
            <a:endParaRPr lang="it-IT"/>
          </a:p>
        </p:txBody>
      </p:sp>
      <p:sp>
        <p:nvSpPr>
          <p:cNvPr id="4" name="Title 3">
            <a:extLst>
              <a:ext uri="{FF2B5EF4-FFF2-40B4-BE49-F238E27FC236}">
                <a16:creationId xmlns:a16="http://schemas.microsoft.com/office/drawing/2014/main" id="{67B65892-55B6-4F0F-AA39-32591207C566}"/>
              </a:ext>
            </a:extLst>
          </p:cNvPr>
          <p:cNvSpPr>
            <a:spLocks noGrp="1"/>
          </p:cNvSpPr>
          <p:nvPr>
            <p:ph type="ctrTitle"/>
          </p:nvPr>
        </p:nvSpPr>
        <p:spPr/>
        <p:txBody>
          <a:bodyPr/>
          <a:lstStyle/>
          <a:p>
            <a:r>
              <a:rPr lang="en-GB" dirty="0">
                <a:cs typeface="Times New Roman" panose="02020603050405020304" pitchFamily="18" charset="0"/>
              </a:rPr>
              <a:t>Real nozzle flow departs from ideal isentropic flow </a:t>
            </a:r>
            <a:endParaRPr lang="en-DE" dirty="0">
              <a:cs typeface="Times New Roman" panose="02020603050405020304" pitchFamily="18" charset="0"/>
            </a:endParaRPr>
          </a:p>
        </p:txBody>
      </p:sp>
    </p:spTree>
    <p:extLst>
      <p:ext uri="{BB962C8B-B14F-4D97-AF65-F5344CB8AC3E}">
        <p14:creationId xmlns:p14="http://schemas.microsoft.com/office/powerpoint/2010/main" val="2301113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0F743AE-6345-4213-909C-D785C08DE7EA}"/>
              </a:ext>
            </a:extLst>
          </p:cNvPr>
          <p:cNvSpPr>
            <a:spLocks noGrp="1"/>
          </p:cNvSpPr>
          <p:nvPr>
            <p:ph type="subTitle" idx="1"/>
          </p:nvPr>
        </p:nvSpPr>
        <p:spPr>
          <a:xfrm>
            <a:off x="337929" y="2040834"/>
            <a:ext cx="8806071" cy="4678017"/>
          </a:xfrm>
        </p:spPr>
        <p:txBody>
          <a:bodyPr/>
          <a:lstStyle/>
          <a:p>
            <a:r>
              <a:rPr lang="en-GB" b="0" dirty="0">
                <a:cs typeface="Times New Roman" panose="02020603050405020304" pitchFamily="18" charset="0"/>
              </a:rPr>
              <a:t>Choking is a compressible flow effect that obstructs the flow, setting a limit to fluid </a:t>
            </a:r>
            <a:r>
              <a:rPr lang="en-GB" b="0" dirty="0" smtClean="0">
                <a:cs typeface="Times New Roman" panose="02020603050405020304" pitchFamily="18" charset="0"/>
              </a:rPr>
              <a:t>mass flow rate </a:t>
            </a:r>
            <a:r>
              <a:rPr lang="en-GB" b="0" dirty="0">
                <a:cs typeface="Times New Roman" panose="02020603050405020304" pitchFamily="18" charset="0"/>
              </a:rPr>
              <a:t>because the flow becomes supersonic and perturbations cannot move upstream; in gas flow, choking takes place when a subsonic flow reaches M=1, whereas in liquid flow, choking takes place when an almost incompressible flow reaches the vapour pressure </a:t>
            </a:r>
            <a:r>
              <a:rPr lang="en-GB" b="0" dirty="0" smtClean="0">
                <a:cs typeface="Times New Roman" panose="02020603050405020304" pitchFamily="18" charset="0"/>
              </a:rPr>
              <a:t>and </a:t>
            </a:r>
            <a:r>
              <a:rPr lang="en-GB" b="0" dirty="0">
                <a:cs typeface="Times New Roman" panose="02020603050405020304" pitchFamily="18" charset="0"/>
              </a:rPr>
              <a:t>bubbles appear, with the flow suddenly jumping to M&gt;1.</a:t>
            </a:r>
            <a:endParaRPr lang="en-DE" b="0" dirty="0">
              <a:cs typeface="Times New Roman" panose="02020603050405020304" pitchFamily="18" charset="0"/>
            </a:endParaRPr>
          </a:p>
        </p:txBody>
      </p:sp>
      <p:sp>
        <p:nvSpPr>
          <p:cNvPr id="3" name="Slide Number Placeholder 2">
            <a:extLst>
              <a:ext uri="{FF2B5EF4-FFF2-40B4-BE49-F238E27FC236}">
                <a16:creationId xmlns:a16="http://schemas.microsoft.com/office/drawing/2014/main" id="{7A64F8F8-07EE-4FE1-846F-6ADA00D07F0A}"/>
              </a:ext>
            </a:extLst>
          </p:cNvPr>
          <p:cNvSpPr>
            <a:spLocks noGrp="1"/>
          </p:cNvSpPr>
          <p:nvPr>
            <p:ph type="sldNum" sz="quarter" idx="4"/>
          </p:nvPr>
        </p:nvSpPr>
        <p:spPr/>
        <p:txBody>
          <a:bodyPr/>
          <a:lstStyle/>
          <a:p>
            <a:fld id="{07F98BC3-F7EA-4A73-8394-BEF993D5B06B}" type="slidenum">
              <a:rPr lang="it-IT" smtClean="0"/>
              <a:pPr/>
              <a:t>14</a:t>
            </a:fld>
            <a:endParaRPr lang="it-IT"/>
          </a:p>
        </p:txBody>
      </p:sp>
      <p:sp>
        <p:nvSpPr>
          <p:cNvPr id="4" name="Title 3">
            <a:extLst>
              <a:ext uri="{FF2B5EF4-FFF2-40B4-BE49-F238E27FC236}">
                <a16:creationId xmlns:a16="http://schemas.microsoft.com/office/drawing/2014/main" id="{8221275F-2FE5-4EA3-BFE6-3B1C459081EE}"/>
              </a:ext>
            </a:extLst>
          </p:cNvPr>
          <p:cNvSpPr>
            <a:spLocks noGrp="1"/>
          </p:cNvSpPr>
          <p:nvPr>
            <p:ph type="ctrTitle"/>
          </p:nvPr>
        </p:nvSpPr>
        <p:spPr/>
        <p:txBody>
          <a:bodyPr/>
          <a:lstStyle/>
          <a:p>
            <a:r>
              <a:rPr lang="en-US" dirty="0">
                <a:cs typeface="Times New Roman" panose="02020603050405020304" pitchFamily="18" charset="0"/>
              </a:rPr>
              <a:t>Choked flow</a:t>
            </a:r>
            <a:endParaRPr lang="en-DE" dirty="0">
              <a:cs typeface="Times New Roman" panose="02020603050405020304" pitchFamily="18" charset="0"/>
            </a:endParaRPr>
          </a:p>
        </p:txBody>
      </p:sp>
    </p:spTree>
    <p:extLst>
      <p:ext uri="{BB962C8B-B14F-4D97-AF65-F5344CB8AC3E}">
        <p14:creationId xmlns:p14="http://schemas.microsoft.com/office/powerpoint/2010/main" val="20914968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5FECCC6-8845-42E7-AF3B-69266BB32340}"/>
              </a:ext>
            </a:extLst>
          </p:cNvPr>
          <p:cNvSpPr>
            <a:spLocks noGrp="1"/>
          </p:cNvSpPr>
          <p:nvPr>
            <p:ph type="subTitle" idx="1"/>
          </p:nvPr>
        </p:nvSpPr>
        <p:spPr>
          <a:xfrm>
            <a:off x="1" y="1961322"/>
            <a:ext cx="8852451" cy="5105684"/>
          </a:xfrm>
        </p:spPr>
        <p:txBody>
          <a:bodyPr/>
          <a:lstStyle/>
          <a:p>
            <a:r>
              <a:rPr lang="en-GB" sz="2400" b="0" dirty="0">
                <a:cs typeface="Times New Roman" panose="02020603050405020304" pitchFamily="18" charset="0"/>
              </a:rPr>
              <a:t>Nozzle area ratio ε (or nozzle expansion ratio) is defined as nozzle exit area divided by throat area, ε≡ A*/A, in converging-diverging nozzles, or divided by entry area in converging nozzles. The graph shows the relation between area ratio and </a:t>
            </a:r>
            <a:r>
              <a:rPr lang="en-GB" sz="2400" b="0" dirty="0" err="1">
                <a:cs typeface="Times New Roman" panose="02020603050405020304" pitchFamily="18" charset="0"/>
              </a:rPr>
              <a:t>mach</a:t>
            </a:r>
            <a:r>
              <a:rPr lang="en-GB" sz="2400" b="0" dirty="0">
                <a:cs typeface="Times New Roman" panose="02020603050405020304" pitchFamily="18" charset="0"/>
              </a:rPr>
              <a:t> number.</a:t>
            </a:r>
            <a:endParaRPr lang="en-DE" sz="2400" b="0" dirty="0">
              <a:cs typeface="Times New Roman" panose="02020603050405020304" pitchFamily="18" charset="0"/>
            </a:endParaRPr>
          </a:p>
        </p:txBody>
      </p:sp>
      <p:sp>
        <p:nvSpPr>
          <p:cNvPr id="3" name="Slide Number Placeholder 2">
            <a:extLst>
              <a:ext uri="{FF2B5EF4-FFF2-40B4-BE49-F238E27FC236}">
                <a16:creationId xmlns:a16="http://schemas.microsoft.com/office/drawing/2014/main" id="{C9701529-8002-453F-AA64-629C9845423A}"/>
              </a:ext>
            </a:extLst>
          </p:cNvPr>
          <p:cNvSpPr>
            <a:spLocks noGrp="1"/>
          </p:cNvSpPr>
          <p:nvPr>
            <p:ph type="sldNum" sz="quarter" idx="4"/>
          </p:nvPr>
        </p:nvSpPr>
        <p:spPr/>
        <p:txBody>
          <a:bodyPr/>
          <a:lstStyle/>
          <a:p>
            <a:fld id="{07F98BC3-F7EA-4A73-8394-BEF993D5B06B}" type="slidenum">
              <a:rPr lang="it-IT" smtClean="0"/>
              <a:pPr/>
              <a:t>15</a:t>
            </a:fld>
            <a:endParaRPr lang="it-IT"/>
          </a:p>
        </p:txBody>
      </p:sp>
      <p:sp>
        <p:nvSpPr>
          <p:cNvPr id="4" name="Title 3">
            <a:extLst>
              <a:ext uri="{FF2B5EF4-FFF2-40B4-BE49-F238E27FC236}">
                <a16:creationId xmlns:a16="http://schemas.microsoft.com/office/drawing/2014/main" id="{C6BA5C5A-4AC7-47B0-A3B6-F03D82939538}"/>
              </a:ext>
            </a:extLst>
          </p:cNvPr>
          <p:cNvSpPr>
            <a:spLocks noGrp="1"/>
          </p:cNvSpPr>
          <p:nvPr>
            <p:ph type="ctrTitle"/>
          </p:nvPr>
        </p:nvSpPr>
        <p:spPr>
          <a:xfrm>
            <a:off x="625911" y="292026"/>
            <a:ext cx="7832725" cy="1254125"/>
          </a:xfrm>
        </p:spPr>
        <p:txBody>
          <a:bodyPr/>
          <a:lstStyle/>
          <a:p>
            <a:r>
              <a:rPr lang="en-US" dirty="0">
                <a:cs typeface="Times New Roman" panose="02020603050405020304" pitchFamily="18" charset="0"/>
              </a:rPr>
              <a:t>Area ratio of nozzle</a:t>
            </a:r>
            <a:endParaRPr lang="en-DE" dirty="0">
              <a:cs typeface="Times New Roman" panose="02020603050405020304" pitchFamily="18" charset="0"/>
            </a:endParaRPr>
          </a:p>
        </p:txBody>
      </p:sp>
      <p:pic>
        <p:nvPicPr>
          <p:cNvPr id="8" name="Picture 7" descr="A close up of a device&#10;&#10;Description automatically generated">
            <a:extLst>
              <a:ext uri="{FF2B5EF4-FFF2-40B4-BE49-F238E27FC236}">
                <a16:creationId xmlns:a16="http://schemas.microsoft.com/office/drawing/2014/main" id="{B4D3F06B-95DE-46B0-AA80-F9FB1F1736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90515" y="3854074"/>
            <a:ext cx="5362966" cy="2418593"/>
          </a:xfrm>
          <a:prstGeom prst="rect">
            <a:avLst/>
          </a:prstGeom>
        </p:spPr>
      </p:pic>
    </p:spTree>
    <p:extLst>
      <p:ext uri="{BB962C8B-B14F-4D97-AF65-F5344CB8AC3E}">
        <p14:creationId xmlns:p14="http://schemas.microsoft.com/office/powerpoint/2010/main" val="3394593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44C29-B31B-474B-B969-5E203D134EAA}"/>
              </a:ext>
            </a:extLst>
          </p:cNvPr>
          <p:cNvSpPr>
            <a:spLocks noGrp="1"/>
          </p:cNvSpPr>
          <p:nvPr>
            <p:ph type="title"/>
          </p:nvPr>
        </p:nvSpPr>
        <p:spPr>
          <a:xfrm>
            <a:off x="768626" y="636104"/>
            <a:ext cx="7918174" cy="781534"/>
          </a:xfrm>
        </p:spPr>
        <p:txBody>
          <a:bodyPr/>
          <a:lstStyle/>
          <a:p>
            <a:r>
              <a:rPr lang="en-US" sz="3600" dirty="0">
                <a:cs typeface="Times New Roman" panose="02020603050405020304" pitchFamily="18" charset="0"/>
              </a:rPr>
              <a:t>Nozzle efficiency</a:t>
            </a:r>
            <a:r>
              <a:rPr lang="en-US" b="1" dirty="0"/>
              <a:t/>
            </a:r>
            <a:br>
              <a:rPr lang="en-US" b="1" dirty="0"/>
            </a:br>
            <a:endParaRPr lang="en-DE" dirty="0"/>
          </a:p>
        </p:txBody>
      </p:sp>
      <p:sp>
        <p:nvSpPr>
          <p:cNvPr id="3" name="Content Placeholder 2">
            <a:extLst>
              <a:ext uri="{FF2B5EF4-FFF2-40B4-BE49-F238E27FC236}">
                <a16:creationId xmlns:a16="http://schemas.microsoft.com/office/drawing/2014/main" id="{136BA700-6A6D-4405-A622-5848BA80EF2D}"/>
              </a:ext>
            </a:extLst>
          </p:cNvPr>
          <p:cNvSpPr>
            <a:spLocks noGrp="1"/>
          </p:cNvSpPr>
          <p:nvPr>
            <p:ph idx="1"/>
          </p:nvPr>
        </p:nvSpPr>
        <p:spPr>
          <a:xfrm>
            <a:off x="172279" y="1866900"/>
            <a:ext cx="7752522" cy="4695825"/>
          </a:xfrm>
        </p:spPr>
        <p:txBody>
          <a:bodyPr/>
          <a:lstStyle/>
          <a:p>
            <a:pPr>
              <a:buFont typeface="Arial" panose="020B0604020202020204" pitchFamily="34" charset="0"/>
              <a:buChar char="•"/>
            </a:pPr>
            <a:r>
              <a:rPr lang="en-GB" sz="2400" b="0" dirty="0">
                <a:cs typeface="Times New Roman" panose="02020603050405020304" pitchFamily="18" charset="0"/>
              </a:rPr>
              <a:t>Obviously nozzles are not perfectly efficient and there are several ways to define the nozzle efficiency. One of the effective way is to define the efficiency as the ratio of the energy converted to kinetic energy and the total potential energy could be converted to kinetic energy. The total energy that can be converted is during isentropic process is</a:t>
            </a:r>
            <a:endParaRPr lang="en-DE" sz="2400" b="0" dirty="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C4E1C71-D1CD-4547-A9AD-C077E3A862E7}"/>
              </a:ext>
            </a:extLst>
          </p:cNvPr>
          <p:cNvSpPr>
            <a:spLocks noGrp="1"/>
          </p:cNvSpPr>
          <p:nvPr>
            <p:ph type="sldNum" sz="quarter" idx="11"/>
          </p:nvPr>
        </p:nvSpPr>
        <p:spPr/>
        <p:txBody>
          <a:bodyPr/>
          <a:lstStyle/>
          <a:p>
            <a:fld id="{877F3A25-C756-4EF7-A996-DD654CB7FDA4}" type="slidenum">
              <a:rPr lang="it-IT" smtClean="0"/>
              <a:pPr/>
              <a:t>16</a:t>
            </a:fld>
            <a:endParaRPr lang="it-IT"/>
          </a:p>
        </p:txBody>
      </p:sp>
      <p:pic>
        <p:nvPicPr>
          <p:cNvPr id="7" name="Picture 6" descr="A picture containing object&#10;&#10;Description automatically generated">
            <a:extLst>
              <a:ext uri="{FF2B5EF4-FFF2-40B4-BE49-F238E27FC236}">
                <a16:creationId xmlns:a16="http://schemas.microsoft.com/office/drawing/2014/main" id="{10854A8A-9FD2-48CD-BD3B-F5FBEB7FF0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83117" y="4829008"/>
            <a:ext cx="2544417" cy="846897"/>
          </a:xfrm>
          <a:prstGeom prst="rect">
            <a:avLst/>
          </a:prstGeom>
        </p:spPr>
      </p:pic>
    </p:spTree>
    <p:extLst>
      <p:ext uri="{BB962C8B-B14F-4D97-AF65-F5344CB8AC3E}">
        <p14:creationId xmlns:p14="http://schemas.microsoft.com/office/powerpoint/2010/main" val="1274584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Subtitle 1">
                <a:extLst>
                  <a:ext uri="{FF2B5EF4-FFF2-40B4-BE49-F238E27FC236}">
                    <a16:creationId xmlns:a16="http://schemas.microsoft.com/office/drawing/2014/main" id="{DF41EE2D-E627-4255-B38B-B0E4782C6310}"/>
                  </a:ext>
                </a:extLst>
              </p:cNvPr>
              <p:cNvSpPr>
                <a:spLocks noGrp="1"/>
              </p:cNvSpPr>
              <p:nvPr>
                <p:ph type="subTitle" idx="1"/>
              </p:nvPr>
            </p:nvSpPr>
            <p:spPr>
              <a:xfrm>
                <a:off x="433568" y="2206176"/>
                <a:ext cx="8852452" cy="5055703"/>
              </a:xfrm>
            </p:spPr>
            <p:txBody>
              <a:bodyPr/>
              <a:lstStyle/>
              <a:p>
                <a:r>
                  <a:rPr lang="en-US" sz="2400" b="0" dirty="0">
                    <a:cs typeface="Times New Roman" panose="02020603050405020304" pitchFamily="18" charset="0"/>
                  </a:rPr>
                  <a:t>where </a:t>
                </a:r>
                <a14:m>
                  <m:oMath xmlns:m="http://schemas.openxmlformats.org/officeDocument/2006/math">
                    <m:sSub>
                      <m:sSubPr>
                        <m:ctrlPr>
                          <a:rPr lang="en-US" sz="2400" b="0" i="1" smtClean="0">
                            <a:latin typeface="Cambria Math" panose="02040503050406030204" pitchFamily="18" charset="0"/>
                          </a:rPr>
                        </m:ctrlPr>
                      </m:sSubPr>
                      <m:e>
                        <m:r>
                          <m:rPr>
                            <m:sty m:val="p"/>
                          </m:rPr>
                          <a:rPr lang="de-DE" sz="2400" b="0" i="0" smtClean="0">
                            <a:latin typeface="Cambria Math" panose="02040503050406030204" pitchFamily="18" charset="0"/>
                          </a:rPr>
                          <m:t>h</m:t>
                        </m:r>
                      </m:e>
                      <m:sub>
                        <m:r>
                          <m:rPr>
                            <m:sty m:val="p"/>
                          </m:rPr>
                          <a:rPr lang="de-DE" sz="2400" b="0" i="0" smtClean="0">
                            <a:latin typeface="Cambria Math" panose="02040503050406030204" pitchFamily="18" charset="0"/>
                          </a:rPr>
                          <m:t>exits</m:t>
                        </m:r>
                      </m:sub>
                    </m:sSub>
                  </m:oMath>
                </a14:m>
                <a:r>
                  <a:rPr lang="en-GB" sz="2400" b="0" dirty="0">
                    <a:cs typeface="Times New Roman" panose="02020603050405020304" pitchFamily="18" charset="0"/>
                  </a:rPr>
                  <a:t>is the enthalpy if the flow was isentropic. The actual energy that was used is</a:t>
                </a:r>
                <a:endParaRPr lang="en-DE" sz="2400" dirty="0">
                  <a:cs typeface="Times New Roman" panose="02020603050405020304" pitchFamily="18" charset="0"/>
                </a:endParaRPr>
              </a:p>
            </p:txBody>
          </p:sp>
        </mc:Choice>
        <mc:Fallback xmlns="">
          <p:sp>
            <p:nvSpPr>
              <p:cNvPr id="2" name="Subtitle 1">
                <a:extLst>
                  <a:ext uri="{FF2B5EF4-FFF2-40B4-BE49-F238E27FC236}">
                    <a16:creationId xmlns:a16="http://schemas.microsoft.com/office/drawing/2014/main" id="{DF41EE2D-E627-4255-B38B-B0E4782C6310}"/>
                  </a:ext>
                </a:extLst>
              </p:cNvPr>
              <p:cNvSpPr>
                <a:spLocks noGrp="1" noRot="1" noChangeAspect="1" noMove="1" noResize="1" noEditPoints="1" noAdjustHandles="1" noChangeArrowheads="1" noChangeShapeType="1" noTextEdit="1"/>
              </p:cNvSpPr>
              <p:nvPr>
                <p:ph type="subTitle" idx="1"/>
              </p:nvPr>
            </p:nvSpPr>
            <p:spPr>
              <a:xfrm>
                <a:off x="433568" y="2206176"/>
                <a:ext cx="8852452" cy="5055703"/>
              </a:xfrm>
              <a:blipFill>
                <a:blip r:embed="rId2"/>
                <a:stretch>
                  <a:fillRect l="-1033" t="-844" r="-69"/>
                </a:stretch>
              </a:blipFill>
            </p:spPr>
            <p:txBody>
              <a:bodyPr/>
              <a:lstStyle/>
              <a:p>
                <a:r>
                  <a:rPr lang="en-IN">
                    <a:noFill/>
                  </a:rPr>
                  <a:t> </a:t>
                </a:r>
              </a:p>
            </p:txBody>
          </p:sp>
        </mc:Fallback>
      </mc:AlternateContent>
      <p:sp>
        <p:nvSpPr>
          <p:cNvPr id="3" name="Slide Number Placeholder 2">
            <a:extLst>
              <a:ext uri="{FF2B5EF4-FFF2-40B4-BE49-F238E27FC236}">
                <a16:creationId xmlns:a16="http://schemas.microsoft.com/office/drawing/2014/main" id="{75262813-25BD-46D9-91D2-2818483064A0}"/>
              </a:ext>
            </a:extLst>
          </p:cNvPr>
          <p:cNvSpPr>
            <a:spLocks noGrp="1"/>
          </p:cNvSpPr>
          <p:nvPr>
            <p:ph type="sldNum" sz="quarter" idx="4"/>
          </p:nvPr>
        </p:nvSpPr>
        <p:spPr/>
        <p:txBody>
          <a:bodyPr/>
          <a:lstStyle/>
          <a:p>
            <a:fld id="{07F98BC3-F7EA-4A73-8394-BEF993D5B06B}" type="slidenum">
              <a:rPr lang="it-IT" smtClean="0"/>
              <a:pPr/>
              <a:t>17</a:t>
            </a:fld>
            <a:endParaRPr lang="it-IT"/>
          </a:p>
        </p:txBody>
      </p:sp>
      <p:sp>
        <p:nvSpPr>
          <p:cNvPr id="4" name="Title 3">
            <a:extLst>
              <a:ext uri="{FF2B5EF4-FFF2-40B4-BE49-F238E27FC236}">
                <a16:creationId xmlns:a16="http://schemas.microsoft.com/office/drawing/2014/main" id="{10D68327-00B1-4E65-A055-3AF25F821592}"/>
              </a:ext>
            </a:extLst>
          </p:cNvPr>
          <p:cNvSpPr>
            <a:spLocks noGrp="1"/>
          </p:cNvSpPr>
          <p:nvPr>
            <p:ph type="ctrTitle"/>
          </p:nvPr>
        </p:nvSpPr>
        <p:spPr>
          <a:xfrm>
            <a:off x="655636" y="380213"/>
            <a:ext cx="7832725" cy="1254125"/>
          </a:xfrm>
        </p:spPr>
        <p:txBody>
          <a:bodyPr/>
          <a:lstStyle/>
          <a:p>
            <a:r>
              <a:rPr lang="en-US" dirty="0">
                <a:cs typeface="Times New Roman" panose="02020603050405020304" pitchFamily="18" charset="0"/>
              </a:rPr>
              <a:t>Nozzle efficiency</a:t>
            </a:r>
            <a:endParaRPr lang="en-DE" dirty="0">
              <a:cs typeface="Times New Roman" panose="02020603050405020304" pitchFamily="18" charset="0"/>
            </a:endParaRPr>
          </a:p>
        </p:txBody>
      </p:sp>
      <p:pic>
        <p:nvPicPr>
          <p:cNvPr id="7" name="Picture 6" descr="A picture containing object&#10;&#10;Description automatically generated">
            <a:extLst>
              <a:ext uri="{FF2B5EF4-FFF2-40B4-BE49-F238E27FC236}">
                <a16:creationId xmlns:a16="http://schemas.microsoft.com/office/drawing/2014/main" id="{CD114449-1A05-4124-8320-DD9F6462C1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0574" y="3149501"/>
            <a:ext cx="2469145" cy="865739"/>
          </a:xfrm>
          <a:prstGeom prst="rect">
            <a:avLst/>
          </a:prstGeom>
        </p:spPr>
      </p:pic>
      <p:sp>
        <p:nvSpPr>
          <p:cNvPr id="8" name="Rectangle 7">
            <a:extLst>
              <a:ext uri="{FF2B5EF4-FFF2-40B4-BE49-F238E27FC236}">
                <a16:creationId xmlns:a16="http://schemas.microsoft.com/office/drawing/2014/main" id="{F267BBAA-3463-447A-BC0C-AEE7214EBBAA}"/>
              </a:ext>
            </a:extLst>
          </p:cNvPr>
          <p:cNvSpPr/>
          <p:nvPr/>
        </p:nvSpPr>
        <p:spPr>
          <a:xfrm>
            <a:off x="655636" y="3868289"/>
            <a:ext cx="6111505" cy="830997"/>
          </a:xfrm>
          <a:prstGeom prst="rect">
            <a:avLst/>
          </a:prstGeom>
        </p:spPr>
        <p:txBody>
          <a:bodyPr wrap="square">
            <a:spAutoFit/>
          </a:bodyPr>
          <a:lstStyle/>
          <a:p>
            <a:endParaRPr lang="en-GB" sz="2400" dirty="0">
              <a:solidFill>
                <a:srgbClr val="000000"/>
              </a:solidFill>
              <a:effectLst/>
              <a:latin typeface="Times New Roman" panose="02020603050405020304" pitchFamily="18" charset="0"/>
            </a:endParaRPr>
          </a:p>
          <a:p>
            <a:r>
              <a:rPr lang="en-GB" sz="2400" dirty="0">
                <a:solidFill>
                  <a:srgbClr val="000000"/>
                </a:solidFill>
                <a:effectLst/>
                <a:latin typeface="+mn-lt"/>
              </a:rPr>
              <a:t>The efficiency can be defined as</a:t>
            </a:r>
            <a:endParaRPr lang="en-DE" sz="2400" dirty="0">
              <a:latin typeface="+mn-lt"/>
            </a:endParaRPr>
          </a:p>
        </p:txBody>
      </p:sp>
      <p:pic>
        <p:nvPicPr>
          <p:cNvPr id="10" name="Picture 9" descr="A picture containing object&#10;&#10;Description automatically generated">
            <a:extLst>
              <a:ext uri="{FF2B5EF4-FFF2-40B4-BE49-F238E27FC236}">
                <a16:creationId xmlns:a16="http://schemas.microsoft.com/office/drawing/2014/main" id="{2C1DB7E9-0FA8-4487-AF6A-57142ABC8E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24276" y="4813754"/>
            <a:ext cx="3295443" cy="1208640"/>
          </a:xfrm>
          <a:prstGeom prst="rect">
            <a:avLst/>
          </a:prstGeom>
        </p:spPr>
      </p:pic>
    </p:spTree>
    <p:extLst>
      <p:ext uri="{BB962C8B-B14F-4D97-AF65-F5344CB8AC3E}">
        <p14:creationId xmlns:p14="http://schemas.microsoft.com/office/powerpoint/2010/main" val="3024489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B5B9324-377D-4A4F-8F15-21A2E6F4B788}"/>
              </a:ext>
            </a:extLst>
          </p:cNvPr>
          <p:cNvSpPr>
            <a:spLocks noGrp="1"/>
          </p:cNvSpPr>
          <p:nvPr>
            <p:ph type="subTitle" idx="1"/>
          </p:nvPr>
        </p:nvSpPr>
        <p:spPr>
          <a:xfrm>
            <a:off x="92075" y="1828800"/>
            <a:ext cx="8953451" cy="5134707"/>
          </a:xfrm>
        </p:spPr>
        <p:txBody>
          <a:bodyPr/>
          <a:lstStyle/>
          <a:p>
            <a:endParaRPr lang="en-GB" sz="2400" dirty="0">
              <a:latin typeface="Times New Roman" panose="02020603050405020304" pitchFamily="18" charset="0"/>
              <a:cs typeface="Times New Roman" panose="02020603050405020304" pitchFamily="18" charset="0"/>
            </a:endParaRPr>
          </a:p>
          <a:p>
            <a:endParaRPr lang="en-GB" sz="2400" dirty="0">
              <a:latin typeface="Times New Roman" panose="02020603050405020304" pitchFamily="18" charset="0"/>
              <a:cs typeface="Times New Roman" panose="02020603050405020304" pitchFamily="18" charset="0"/>
            </a:endParaRPr>
          </a:p>
          <a:p>
            <a:r>
              <a:rPr lang="en-GB" sz="2400" dirty="0">
                <a:cs typeface="Times New Roman" panose="02020603050405020304" pitchFamily="18" charset="0"/>
              </a:rPr>
              <a:t>A nozzle is a tube of varying </a:t>
            </a:r>
            <a:r>
              <a:rPr lang="en-GB" sz="2400" dirty="0" smtClean="0">
                <a:cs typeface="Times New Roman" panose="02020603050405020304" pitchFamily="18" charset="0"/>
              </a:rPr>
              <a:t>cross-section </a:t>
            </a:r>
            <a:r>
              <a:rPr lang="en-GB" sz="2400" dirty="0">
                <a:cs typeface="Times New Roman" panose="02020603050405020304" pitchFamily="18" charset="0"/>
              </a:rPr>
              <a:t>area (usually axisymmetric) aiming at increasing the speed of an outflow, and controlling its direction and </a:t>
            </a:r>
            <a:r>
              <a:rPr lang="en-GB" sz="2400" dirty="0" smtClean="0">
                <a:cs typeface="Times New Roman" panose="02020603050405020304" pitchFamily="18" charset="0"/>
              </a:rPr>
              <a:t>shape.</a:t>
            </a:r>
          </a:p>
          <a:p>
            <a:r>
              <a:rPr lang="en-GB" sz="2400" dirty="0" smtClean="0">
                <a:cs typeface="Times New Roman" panose="02020603050405020304" pitchFamily="18" charset="0"/>
              </a:rPr>
              <a:t>Nozzle </a:t>
            </a:r>
            <a:r>
              <a:rPr lang="en-GB" sz="2400" dirty="0">
                <a:cs typeface="Times New Roman" panose="02020603050405020304" pitchFamily="18" charset="0"/>
              </a:rPr>
              <a:t>flow always generates forces associated to the change in flow </a:t>
            </a:r>
            <a:r>
              <a:rPr lang="en-GB" sz="2400" dirty="0" smtClean="0">
                <a:cs typeface="Times New Roman" panose="02020603050405020304" pitchFamily="18" charset="0"/>
              </a:rPr>
              <a:t>momentum</a:t>
            </a:r>
            <a:r>
              <a:rPr lang="en-GB" sz="2400" dirty="0" smtClean="0">
                <a:latin typeface="Times New Roman" panose="02020603050405020304" pitchFamily="18" charset="0"/>
                <a:cs typeface="Times New Roman" panose="02020603050405020304" pitchFamily="18" charset="0"/>
              </a:rPr>
              <a:t>. </a:t>
            </a:r>
            <a:endParaRPr lang="en-DE" sz="2400"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D22DA68C-6282-406A-9086-3543D5BAD50A}"/>
              </a:ext>
            </a:extLst>
          </p:cNvPr>
          <p:cNvSpPr>
            <a:spLocks noGrp="1"/>
          </p:cNvSpPr>
          <p:nvPr>
            <p:ph type="sldNum" sz="quarter" idx="4"/>
          </p:nvPr>
        </p:nvSpPr>
        <p:spPr/>
        <p:txBody>
          <a:bodyPr/>
          <a:lstStyle/>
          <a:p>
            <a:fld id="{07F98BC3-F7EA-4A73-8394-BEF993D5B06B}" type="slidenum">
              <a:rPr lang="it-IT" smtClean="0"/>
              <a:pPr/>
              <a:t>2</a:t>
            </a:fld>
            <a:endParaRPr lang="it-IT"/>
          </a:p>
        </p:txBody>
      </p:sp>
      <p:sp>
        <p:nvSpPr>
          <p:cNvPr id="4" name="Title 3">
            <a:extLst>
              <a:ext uri="{FF2B5EF4-FFF2-40B4-BE49-F238E27FC236}">
                <a16:creationId xmlns:a16="http://schemas.microsoft.com/office/drawing/2014/main" id="{8F2F1005-3270-4468-9CE6-5EF6A5C95926}"/>
              </a:ext>
            </a:extLst>
          </p:cNvPr>
          <p:cNvSpPr>
            <a:spLocks noGrp="1"/>
          </p:cNvSpPr>
          <p:nvPr>
            <p:ph type="ctrTitle"/>
          </p:nvPr>
        </p:nvSpPr>
        <p:spPr/>
        <p:txBody>
          <a:bodyPr/>
          <a:lstStyle/>
          <a:p>
            <a:r>
              <a:rPr lang="de-DE" dirty="0"/>
              <a:t>Nozzles</a:t>
            </a:r>
            <a:endParaRPr lang="en-DE" dirty="0"/>
          </a:p>
        </p:txBody>
      </p:sp>
    </p:spTree>
    <p:extLst>
      <p:ext uri="{BB962C8B-B14F-4D97-AF65-F5344CB8AC3E}">
        <p14:creationId xmlns:p14="http://schemas.microsoft.com/office/powerpoint/2010/main" val="686189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F860CF53-32CA-434C-9495-54DC8B1ED2CF}"/>
              </a:ext>
            </a:extLst>
          </p:cNvPr>
          <p:cNvSpPr>
            <a:spLocks noGrp="1"/>
          </p:cNvSpPr>
          <p:nvPr>
            <p:ph type="subTitle" idx="1"/>
          </p:nvPr>
        </p:nvSpPr>
        <p:spPr>
          <a:xfrm>
            <a:off x="436099" y="2232743"/>
            <a:ext cx="7601243" cy="2532185"/>
          </a:xfrm>
        </p:spPr>
        <p:txBody>
          <a:bodyPr/>
          <a:lstStyle/>
          <a:p>
            <a:r>
              <a:rPr lang="en-GB" sz="2400" b="0" dirty="0">
                <a:cs typeface="Times New Roman" panose="02020603050405020304" pitchFamily="18" charset="0"/>
              </a:rPr>
              <a:t>A </a:t>
            </a:r>
            <a:r>
              <a:rPr lang="en-GB" sz="2400" dirty="0">
                <a:cs typeface="Times New Roman" panose="02020603050405020304" pitchFamily="18" charset="0"/>
              </a:rPr>
              <a:t>nozzle</a:t>
            </a:r>
            <a:r>
              <a:rPr lang="en-GB" sz="2400" b="0" dirty="0">
                <a:cs typeface="Times New Roman" panose="02020603050405020304" pitchFamily="18" charset="0"/>
              </a:rPr>
              <a:t> increases the velocity of a fluid, while a diffuser decreases the velocity of a fluid. Nozzles can be used by jets and rockets to provide extra </a:t>
            </a:r>
            <a:r>
              <a:rPr lang="en-GB" sz="2400" b="0" dirty="0" smtClean="0">
                <a:cs typeface="Times New Roman" panose="02020603050405020304" pitchFamily="18" charset="0"/>
              </a:rPr>
              <a:t>thrust.</a:t>
            </a:r>
          </a:p>
          <a:p>
            <a:r>
              <a:rPr lang="en-GB" sz="2400" b="0" dirty="0" smtClean="0">
                <a:cs typeface="Times New Roman" panose="02020603050405020304" pitchFamily="18" charset="0"/>
              </a:rPr>
              <a:t>At the same time, </a:t>
            </a:r>
            <a:r>
              <a:rPr lang="en-GB" sz="2400" b="0" dirty="0">
                <a:cs typeface="Times New Roman" panose="02020603050405020304" pitchFamily="18" charset="0"/>
              </a:rPr>
              <a:t>many jet engines use diffusers to slow air coming into the engine for a more uniform flow.</a:t>
            </a:r>
            <a:r>
              <a:rPr lang="en-GB" dirty="0">
                <a:cs typeface="Times New Roman" panose="02020603050405020304" pitchFamily="18" charset="0"/>
              </a:rPr>
              <a:t> </a:t>
            </a:r>
            <a:endParaRPr lang="en-DE" dirty="0">
              <a:cs typeface="Times New Roman" panose="02020603050405020304" pitchFamily="18" charset="0"/>
            </a:endParaRPr>
          </a:p>
        </p:txBody>
      </p:sp>
      <p:sp>
        <p:nvSpPr>
          <p:cNvPr id="3" name="Slide Number Placeholder 2">
            <a:extLst>
              <a:ext uri="{FF2B5EF4-FFF2-40B4-BE49-F238E27FC236}">
                <a16:creationId xmlns:a16="http://schemas.microsoft.com/office/drawing/2014/main" id="{9901D345-EB62-48FB-8F1A-501A82E2EE3D}"/>
              </a:ext>
            </a:extLst>
          </p:cNvPr>
          <p:cNvSpPr>
            <a:spLocks noGrp="1"/>
          </p:cNvSpPr>
          <p:nvPr>
            <p:ph type="sldNum" sz="quarter" idx="4"/>
          </p:nvPr>
        </p:nvSpPr>
        <p:spPr/>
        <p:txBody>
          <a:bodyPr/>
          <a:lstStyle/>
          <a:p>
            <a:fld id="{07F98BC3-F7EA-4A73-8394-BEF993D5B06B}" type="slidenum">
              <a:rPr lang="it-IT" smtClean="0"/>
              <a:pPr/>
              <a:t>3</a:t>
            </a:fld>
            <a:endParaRPr lang="it-IT"/>
          </a:p>
        </p:txBody>
      </p:sp>
      <p:sp>
        <p:nvSpPr>
          <p:cNvPr id="4" name="Title 3">
            <a:extLst>
              <a:ext uri="{FF2B5EF4-FFF2-40B4-BE49-F238E27FC236}">
                <a16:creationId xmlns:a16="http://schemas.microsoft.com/office/drawing/2014/main" id="{43F121DB-0DC9-461A-90C6-91918A4954F3}"/>
              </a:ext>
            </a:extLst>
          </p:cNvPr>
          <p:cNvSpPr>
            <a:spLocks noGrp="1"/>
          </p:cNvSpPr>
          <p:nvPr>
            <p:ph type="ctrTitle"/>
          </p:nvPr>
        </p:nvSpPr>
        <p:spPr/>
        <p:txBody>
          <a:bodyPr/>
          <a:lstStyle/>
          <a:p>
            <a:r>
              <a:rPr lang="de-DE" dirty="0"/>
              <a:t>Difference between nozzle and diffuser</a:t>
            </a:r>
            <a:endParaRPr lang="en-DE" dirty="0"/>
          </a:p>
        </p:txBody>
      </p:sp>
      <p:pic>
        <p:nvPicPr>
          <p:cNvPr id="6" name="Picture 5" descr="A close up of a map&#10;&#10;Description automatically generated">
            <a:extLst>
              <a:ext uri="{FF2B5EF4-FFF2-40B4-BE49-F238E27FC236}">
                <a16:creationId xmlns:a16="http://schemas.microsoft.com/office/drawing/2014/main" id="{5A626F94-1910-4CDA-9CA0-E21DF01056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266" y="4656407"/>
            <a:ext cx="2676525" cy="2053882"/>
          </a:xfrm>
          <a:prstGeom prst="rect">
            <a:avLst/>
          </a:prstGeom>
        </p:spPr>
      </p:pic>
      <p:pic>
        <p:nvPicPr>
          <p:cNvPr id="8" name="Picture 7" descr="A close up of text on a white background&#10;&#10;Description automatically generated">
            <a:extLst>
              <a:ext uri="{FF2B5EF4-FFF2-40B4-BE49-F238E27FC236}">
                <a16:creationId xmlns:a16="http://schemas.microsoft.com/office/drawing/2014/main" id="{C529F345-19FA-4DD5-9F32-06032C677E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5567" y="4545356"/>
            <a:ext cx="2771775" cy="2053882"/>
          </a:xfrm>
          <a:prstGeom prst="rect">
            <a:avLst/>
          </a:prstGeom>
        </p:spPr>
      </p:pic>
    </p:spTree>
    <p:extLst>
      <p:ext uri="{BB962C8B-B14F-4D97-AF65-F5344CB8AC3E}">
        <p14:creationId xmlns:p14="http://schemas.microsoft.com/office/powerpoint/2010/main" val="4064384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B1FDF-4A33-4BA5-9BF5-51C08632324B}"/>
              </a:ext>
            </a:extLst>
          </p:cNvPr>
          <p:cNvSpPr>
            <a:spLocks noGrp="1"/>
          </p:cNvSpPr>
          <p:nvPr>
            <p:ph type="title"/>
          </p:nvPr>
        </p:nvSpPr>
        <p:spPr>
          <a:xfrm>
            <a:off x="654050" y="508940"/>
            <a:ext cx="7891670" cy="1143000"/>
          </a:xfrm>
        </p:spPr>
        <p:txBody>
          <a:bodyPr/>
          <a:lstStyle/>
          <a:p>
            <a:r>
              <a:rPr lang="de-DE" dirty="0">
                <a:cs typeface="Times New Roman" panose="02020603050405020304" pitchFamily="18" charset="0"/>
              </a:rPr>
              <a:t>Mach number</a:t>
            </a:r>
            <a:endParaRPr lang="en-DE" dirty="0">
              <a:cs typeface="Times New Roman" panose="02020603050405020304" pitchFamily="18" charset="0"/>
            </a:endParaRPr>
          </a:p>
        </p:txBody>
      </p:sp>
      <p:sp>
        <p:nvSpPr>
          <p:cNvPr id="5" name="Slide Number Placeholder 4">
            <a:extLst>
              <a:ext uri="{FF2B5EF4-FFF2-40B4-BE49-F238E27FC236}">
                <a16:creationId xmlns:a16="http://schemas.microsoft.com/office/drawing/2014/main" id="{06660898-4EB6-4B39-A05E-5C644D9EFA74}"/>
              </a:ext>
            </a:extLst>
          </p:cNvPr>
          <p:cNvSpPr>
            <a:spLocks noGrp="1"/>
          </p:cNvSpPr>
          <p:nvPr>
            <p:ph type="sldNum" sz="quarter" idx="11"/>
          </p:nvPr>
        </p:nvSpPr>
        <p:spPr/>
        <p:txBody>
          <a:bodyPr/>
          <a:lstStyle/>
          <a:p>
            <a:fld id="{877F3A25-C756-4EF7-A996-DD654CB7FDA4}" type="slidenum">
              <a:rPr lang="it-IT" smtClean="0"/>
              <a:pPr/>
              <a:t>4</a:t>
            </a:fld>
            <a:endParaRPr lang="it-IT"/>
          </a:p>
        </p:txBody>
      </p:sp>
      <p:sp>
        <p:nvSpPr>
          <p:cNvPr id="7" name="AutoShape 3" descr="{\displaystyle \mathrm {M} ={\frac {u}{c}},}">
            <a:extLst>
              <a:ext uri="{FF2B5EF4-FFF2-40B4-BE49-F238E27FC236}">
                <a16:creationId xmlns:a16="http://schemas.microsoft.com/office/drawing/2014/main" id="{CF065E7C-ACB3-455B-A3F3-97C6AE37BDAB}"/>
              </a:ext>
            </a:extLst>
          </p:cNvPr>
          <p:cNvSpPr>
            <a:spLocks noChangeAspect="1" noChangeArrowheads="1"/>
          </p:cNvSpPr>
          <p:nvPr/>
        </p:nvSpPr>
        <p:spPr bwMode="auto">
          <a:xfrm>
            <a:off x="196850" y="-1984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DE"/>
          </a:p>
        </p:txBody>
      </p:sp>
      <p:sp>
        <p:nvSpPr>
          <p:cNvPr id="9" name="AutoShape 5" descr="{\displaystyle \mathrm {M} ={\frac {u}{c}},}">
            <a:extLst>
              <a:ext uri="{FF2B5EF4-FFF2-40B4-BE49-F238E27FC236}">
                <a16:creationId xmlns:a16="http://schemas.microsoft.com/office/drawing/2014/main" id="{E6AB015D-66CB-45A3-BADE-E3AA989DF1C2}"/>
              </a:ext>
            </a:extLst>
          </p:cNvPr>
          <p:cNvSpPr>
            <a:spLocks noChangeAspect="1" noChangeArrowheads="1"/>
          </p:cNvSpPr>
          <p:nvPr/>
        </p:nvSpPr>
        <p:spPr bwMode="auto">
          <a:xfrm>
            <a:off x="349250" y="-460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DE"/>
          </a:p>
        </p:txBody>
      </p:sp>
      <p:pic>
        <p:nvPicPr>
          <p:cNvPr id="1025" name="Slika 2"/>
          <p:cNvPicPr>
            <a:picLocks noChangeAspect="1" noChangeArrowheads="1"/>
          </p:cNvPicPr>
          <p:nvPr/>
        </p:nvPicPr>
        <p:blipFill>
          <a:blip r:embed="rId2">
            <a:extLst>
              <a:ext uri="{28A0092B-C50C-407E-A947-70E740481C1C}">
                <a14:useLocalDpi xmlns:a14="http://schemas.microsoft.com/office/drawing/2010/main" val="0"/>
              </a:ext>
            </a:extLst>
          </a:blip>
          <a:srcRect l="15652" t="23515" r="35516" b="68254"/>
          <a:stretch>
            <a:fillRect/>
          </a:stretch>
        </p:blipFill>
        <p:spPr bwMode="auto">
          <a:xfrm>
            <a:off x="0" y="2852522"/>
            <a:ext cx="9144000" cy="1079096"/>
          </a:xfrm>
          <a:prstGeom prst="rect">
            <a:avLst/>
          </a:prstGeom>
          <a:noFill/>
          <a:extLst>
            <a:ext uri="{909E8E84-426E-40DD-AFC4-6F175D3DCCD1}">
              <a14:hiddenFill xmlns:a14="http://schemas.microsoft.com/office/drawing/2010/main">
                <a:solidFill>
                  <a:srgbClr val="FFFFFF"/>
                </a:solidFill>
              </a14:hiddenFill>
            </a:ext>
          </a:extLst>
        </p:spPr>
      </p:pic>
      <p:sp>
        <p:nvSpPr>
          <p:cNvPr id="14" name="Rettangolo 13"/>
          <p:cNvSpPr/>
          <p:nvPr/>
        </p:nvSpPr>
        <p:spPr>
          <a:xfrm>
            <a:off x="-84908" y="3836323"/>
            <a:ext cx="9313816" cy="2554545"/>
          </a:xfrm>
          <a:prstGeom prst="rect">
            <a:avLst/>
          </a:prstGeom>
        </p:spPr>
        <p:txBody>
          <a:bodyPr wrap="square">
            <a:spAutoFit/>
          </a:bodyPr>
          <a:lstStyle/>
          <a:p>
            <a:pPr lvl="0" eaLnBrk="0" hangingPunct="0"/>
            <a:r>
              <a:rPr lang="sl-SI" altLang="it-IT" sz="2000" dirty="0">
                <a:effectLst/>
                <a:latin typeface="+mn-lt"/>
                <a:ea typeface="Calibri" panose="020F0502020204030204" pitchFamily="34" charset="0"/>
                <a:cs typeface="Times New Roman" panose="02020603050405020304" pitchFamily="18" charset="0"/>
              </a:rPr>
              <a:t>From 0-0.3 we can </a:t>
            </a:r>
            <a:r>
              <a:rPr lang="it-IT" altLang="it-IT" sz="2000" dirty="0" err="1" smtClean="0">
                <a:effectLst/>
                <a:latin typeface="+mn-lt"/>
                <a:ea typeface="Calibri" panose="020F0502020204030204" pitchFamily="34" charset="0"/>
                <a:cs typeface="Times New Roman" panose="02020603050405020304" pitchFamily="18" charset="0"/>
              </a:rPr>
              <a:t>regard</a:t>
            </a:r>
            <a:r>
              <a:rPr lang="sl-SI" altLang="it-IT" sz="2000" dirty="0" smtClean="0">
                <a:effectLst/>
                <a:latin typeface="+mn-lt"/>
                <a:ea typeface="Calibri" panose="020F0502020204030204" pitchFamily="34" charset="0"/>
                <a:cs typeface="Times New Roman" panose="02020603050405020304" pitchFamily="18" charset="0"/>
              </a:rPr>
              <a:t> </a:t>
            </a:r>
            <a:r>
              <a:rPr lang="sl-SI" altLang="it-IT" sz="2000" dirty="0">
                <a:effectLst/>
                <a:latin typeface="+mn-lt"/>
                <a:ea typeface="Calibri" panose="020F0502020204030204" pitchFamily="34" charset="0"/>
                <a:cs typeface="Times New Roman" panose="02020603050405020304" pitchFamily="18" charset="0"/>
              </a:rPr>
              <a:t>the regime as imcompresible liquid, which means the density of the liquid is constant.</a:t>
            </a:r>
            <a:endParaRPr lang="it-IT" altLang="it-IT" sz="2000" dirty="0">
              <a:effectLst/>
              <a:latin typeface="+mn-lt"/>
              <a:cs typeface="Times New Roman" panose="02020603050405020304" pitchFamily="18" charset="0"/>
            </a:endParaRPr>
          </a:p>
          <a:p>
            <a:pPr lvl="0" eaLnBrk="0" hangingPunct="0"/>
            <a:r>
              <a:rPr lang="sl-SI" altLang="it-IT" sz="2000" dirty="0">
                <a:effectLst/>
                <a:latin typeface="+mn-lt"/>
                <a:ea typeface="Calibri" panose="020F0502020204030204" pitchFamily="34" charset="0"/>
                <a:cs typeface="Times New Roman" panose="02020603050405020304" pitchFamily="18" charset="0"/>
              </a:rPr>
              <a:t>Subsonic flow is quite parallel and dont have many disturbances.</a:t>
            </a:r>
            <a:endParaRPr lang="it-IT" altLang="it-IT" sz="2000" dirty="0">
              <a:effectLst/>
              <a:latin typeface="+mn-lt"/>
              <a:cs typeface="Times New Roman" panose="02020603050405020304" pitchFamily="18" charset="0"/>
            </a:endParaRPr>
          </a:p>
          <a:p>
            <a:pPr lvl="0" eaLnBrk="0" hangingPunct="0"/>
            <a:r>
              <a:rPr lang="sl-SI" altLang="it-IT" sz="2000" dirty="0">
                <a:effectLst/>
                <a:latin typeface="+mn-lt"/>
                <a:ea typeface="Calibri" panose="020F0502020204030204" pitchFamily="34" charset="0"/>
                <a:cs typeface="Times New Roman" panose="02020603050405020304" pitchFamily="18" charset="0"/>
              </a:rPr>
              <a:t>Transsonic has different </a:t>
            </a:r>
            <a:r>
              <a:rPr lang="it-IT" altLang="it-IT" sz="2000" dirty="0" err="1" smtClean="0">
                <a:effectLst/>
                <a:latin typeface="+mn-lt"/>
                <a:ea typeface="Calibri" panose="020F0502020204030204" pitchFamily="34" charset="0"/>
                <a:cs typeface="Times New Roman" panose="02020603050405020304" pitchFamily="18" charset="0"/>
              </a:rPr>
              <a:t>zones</a:t>
            </a:r>
            <a:r>
              <a:rPr lang="sl-SI" altLang="it-IT" sz="2000" dirty="0" smtClean="0">
                <a:effectLst/>
                <a:latin typeface="+mn-lt"/>
                <a:ea typeface="Calibri" panose="020F0502020204030204" pitchFamily="34" charset="0"/>
                <a:cs typeface="Times New Roman" panose="02020603050405020304" pitchFamily="18" charset="0"/>
              </a:rPr>
              <a:t>, </a:t>
            </a:r>
            <a:r>
              <a:rPr lang="sl-SI" altLang="it-IT" sz="2000" dirty="0">
                <a:effectLst/>
                <a:latin typeface="+mn-lt"/>
                <a:ea typeface="Calibri" panose="020F0502020204030204" pitchFamily="34" charset="0"/>
                <a:cs typeface="Times New Roman" panose="02020603050405020304" pitchFamily="18" charset="0"/>
              </a:rPr>
              <a:t>some with subsonic and some with supersonic flow.</a:t>
            </a:r>
            <a:endParaRPr lang="it-IT" altLang="it-IT" sz="2000" dirty="0">
              <a:effectLst/>
              <a:latin typeface="+mn-lt"/>
              <a:cs typeface="Times New Roman" panose="02020603050405020304" pitchFamily="18" charset="0"/>
            </a:endParaRPr>
          </a:p>
          <a:p>
            <a:pPr lvl="0" eaLnBrk="0" hangingPunct="0"/>
            <a:r>
              <a:rPr lang="sl-SI" altLang="it-IT" sz="2000" dirty="0">
                <a:effectLst/>
                <a:latin typeface="+mn-lt"/>
                <a:ea typeface="Calibri" panose="020F0502020204030204" pitchFamily="34" charset="0"/>
                <a:cs typeface="Times New Roman" panose="02020603050405020304" pitchFamily="18" charset="0"/>
              </a:rPr>
              <a:t>Supersonic flow has presence of shockwaves, which make to change flow discountiniously.</a:t>
            </a:r>
            <a:endParaRPr lang="it-IT" altLang="it-IT" sz="2000" dirty="0">
              <a:effectLst/>
              <a:latin typeface="+mn-lt"/>
              <a:cs typeface="Times New Roman" panose="02020603050405020304" pitchFamily="18" charset="0"/>
            </a:endParaRPr>
          </a:p>
          <a:p>
            <a:pPr lvl="0" eaLnBrk="0" hangingPunct="0"/>
            <a:r>
              <a:rPr lang="sl-SI" altLang="it-IT" sz="2000" dirty="0">
                <a:effectLst/>
                <a:latin typeface="+mn-lt"/>
                <a:ea typeface="Calibri" panose="020F0502020204030204" pitchFamily="34" charset="0"/>
                <a:cs typeface="Times New Roman" panose="02020603050405020304" pitchFamily="18" charset="0"/>
              </a:rPr>
              <a:t>Jets operate at 2 flow regimes. Either </a:t>
            </a:r>
            <a:r>
              <a:rPr lang="sl-SI" altLang="it-IT" sz="2000" dirty="0" smtClean="0">
                <a:effectLst/>
                <a:latin typeface="+mn-lt"/>
                <a:ea typeface="Calibri" panose="020F0502020204030204" pitchFamily="34" charset="0"/>
                <a:cs typeface="Times New Roman" panose="02020603050405020304" pitchFamily="18" charset="0"/>
              </a:rPr>
              <a:t>subsonic </a:t>
            </a:r>
            <a:r>
              <a:rPr lang="sl-SI" altLang="it-IT" sz="2000" dirty="0">
                <a:effectLst/>
                <a:latin typeface="+mn-lt"/>
                <a:ea typeface="Calibri" panose="020F0502020204030204" pitchFamily="34" charset="0"/>
                <a:cs typeface="Times New Roman" panose="02020603050405020304" pitchFamily="18" charset="0"/>
              </a:rPr>
              <a:t>or supersonic</a:t>
            </a:r>
            <a:r>
              <a:rPr lang="sl-SI" altLang="it-IT" sz="2000" dirty="0">
                <a:effectLst/>
                <a:latin typeface="Times New Roman" panose="02020603050405020304" pitchFamily="18" charset="0"/>
                <a:ea typeface="Calibri" panose="020F0502020204030204" pitchFamily="34" charset="0"/>
                <a:cs typeface="Times New Roman" panose="02020603050405020304" pitchFamily="18" charset="0"/>
              </a:rPr>
              <a:t>.</a:t>
            </a:r>
            <a:endParaRPr lang="sl-SI" altLang="it-IT" sz="2000" dirty="0">
              <a:effectLst/>
              <a:latin typeface="Times New Roman" panose="02020603050405020304" pitchFamily="18" charset="0"/>
              <a:cs typeface="Times New Roman" panose="02020603050405020304" pitchFamily="18" charset="0"/>
            </a:endParaRPr>
          </a:p>
        </p:txBody>
      </p:sp>
      <p:sp>
        <p:nvSpPr>
          <p:cNvPr id="15" name="Rettangolo 14"/>
          <p:cNvSpPr/>
          <p:nvPr/>
        </p:nvSpPr>
        <p:spPr>
          <a:xfrm>
            <a:off x="19596" y="2118510"/>
            <a:ext cx="9124404" cy="707886"/>
          </a:xfrm>
          <a:prstGeom prst="rect">
            <a:avLst/>
          </a:prstGeom>
        </p:spPr>
        <p:txBody>
          <a:bodyPr wrap="square">
            <a:spAutoFit/>
          </a:bodyPr>
          <a:lstStyle/>
          <a:p>
            <a:r>
              <a:rPr lang="sl-SI" altLang="it-IT" sz="2000" dirty="0">
                <a:solidFill>
                  <a:srgbClr val="292929"/>
                </a:solidFill>
                <a:effectLst/>
                <a:latin typeface="+mn-lt"/>
                <a:ea typeface="Calibri" panose="020F0502020204030204" pitchFamily="34" charset="0"/>
                <a:cs typeface="Times New Roman" panose="02020603050405020304" pitchFamily="18" charset="0"/>
              </a:rPr>
              <a:t>Mach number is a ratio between local flow velocity and speed of the sound in a particular medium. It tells us how the flow looks like</a:t>
            </a:r>
            <a:endParaRPr lang="it-IT" sz="2000" dirty="0">
              <a:latin typeface="+mn-lt"/>
            </a:endParaRPr>
          </a:p>
        </p:txBody>
      </p:sp>
    </p:spTree>
    <p:extLst>
      <p:ext uri="{BB962C8B-B14F-4D97-AF65-F5344CB8AC3E}">
        <p14:creationId xmlns:p14="http://schemas.microsoft.com/office/powerpoint/2010/main" val="4151644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71ADAA2-B19F-49C5-BEF9-8E69C2D49A36}"/>
              </a:ext>
            </a:extLst>
          </p:cNvPr>
          <p:cNvSpPr>
            <a:spLocks noGrp="1"/>
          </p:cNvSpPr>
          <p:nvPr>
            <p:ph type="sldNum" sz="quarter" idx="4"/>
          </p:nvPr>
        </p:nvSpPr>
        <p:spPr/>
        <p:txBody>
          <a:bodyPr/>
          <a:lstStyle/>
          <a:p>
            <a:fld id="{07F98BC3-F7EA-4A73-8394-BEF993D5B06B}" type="slidenum">
              <a:rPr lang="it-IT" smtClean="0"/>
              <a:pPr/>
              <a:t>5</a:t>
            </a:fld>
            <a:endParaRPr lang="it-IT"/>
          </a:p>
        </p:txBody>
      </p:sp>
      <p:sp>
        <p:nvSpPr>
          <p:cNvPr id="4" name="Title 3">
            <a:extLst>
              <a:ext uri="{FF2B5EF4-FFF2-40B4-BE49-F238E27FC236}">
                <a16:creationId xmlns:a16="http://schemas.microsoft.com/office/drawing/2014/main" id="{B8A1EC19-E5F5-4996-830D-79382C88010E}"/>
              </a:ext>
            </a:extLst>
          </p:cNvPr>
          <p:cNvSpPr>
            <a:spLocks noGrp="1"/>
          </p:cNvSpPr>
          <p:nvPr>
            <p:ph type="ctrTitle"/>
          </p:nvPr>
        </p:nvSpPr>
        <p:spPr/>
        <p:txBody>
          <a:bodyPr/>
          <a:lstStyle/>
          <a:p>
            <a:r>
              <a:rPr lang="it-IT" dirty="0">
                <a:cs typeface="Times New Roman" panose="02020603050405020304" pitchFamily="18" charset="0"/>
              </a:rPr>
              <a:t>Mach </a:t>
            </a:r>
            <a:r>
              <a:rPr lang="it-IT" dirty="0" err="1">
                <a:cs typeface="Times New Roman" panose="02020603050405020304" pitchFamily="18" charset="0"/>
              </a:rPr>
              <a:t>number</a:t>
            </a:r>
            <a:r>
              <a:rPr lang="it-IT" dirty="0">
                <a:cs typeface="Times New Roman" panose="02020603050405020304" pitchFamily="18" charset="0"/>
              </a:rPr>
              <a:t> </a:t>
            </a:r>
            <a:endParaRPr lang="en-DE" dirty="0">
              <a:cs typeface="Times New Roman" panose="02020603050405020304" pitchFamily="18" charset="0"/>
            </a:endParaRPr>
          </a:p>
        </p:txBody>
      </p:sp>
      <p:sp>
        <p:nvSpPr>
          <p:cNvPr id="5" name="Rectangle 1">
            <a:extLst>
              <a:ext uri="{FF2B5EF4-FFF2-40B4-BE49-F238E27FC236}">
                <a16:creationId xmlns:a16="http://schemas.microsoft.com/office/drawing/2014/main" id="{B298B418-E2AE-4AFB-A742-8910B837DA9D}"/>
              </a:ext>
            </a:extLst>
          </p:cNvPr>
          <p:cNvSpPr>
            <a:spLocks noGrp="1" noChangeArrowheads="1"/>
          </p:cNvSpPr>
          <p:nvPr>
            <p:ph type="subTitle" idx="1"/>
          </p:nvPr>
        </p:nvSpPr>
        <p:spPr bwMode="auto">
          <a:xfrm>
            <a:off x="700088" y="1932939"/>
            <a:ext cx="8008937" cy="492506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53920" tIns="45720" rIns="0" bIns="15870"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de-DE" altLang="en-DE" sz="2400" b="0" dirty="0">
                <a:solidFill>
                  <a:srgbClr val="222222"/>
                </a:solidFill>
                <a:cs typeface="Times New Roman" panose="02020603050405020304" pitchFamily="18" charset="0"/>
              </a:rPr>
              <a:t>In fluid </a:t>
            </a:r>
            <a:r>
              <a:rPr lang="de-DE" altLang="en-DE" sz="2400" b="0" dirty="0" err="1">
                <a:solidFill>
                  <a:srgbClr val="222222"/>
                </a:solidFill>
                <a:cs typeface="Times New Roman" panose="02020603050405020304" pitchFamily="18" charset="0"/>
              </a:rPr>
              <a:t>dynamics</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the</a:t>
            </a:r>
            <a:r>
              <a:rPr lang="de-DE" altLang="en-DE" sz="2400" b="0" dirty="0">
                <a:solidFill>
                  <a:srgbClr val="222222"/>
                </a:solidFill>
                <a:cs typeface="Times New Roman" panose="02020603050405020304" pitchFamily="18" charset="0"/>
              </a:rPr>
              <a:t> mach </a:t>
            </a:r>
            <a:r>
              <a:rPr lang="de-DE" altLang="en-DE" sz="2400" b="0" dirty="0" err="1">
                <a:solidFill>
                  <a:srgbClr val="222222"/>
                </a:solidFill>
                <a:cs typeface="Times New Roman" panose="02020603050405020304" pitchFamily="18" charset="0"/>
              </a:rPr>
              <a:t>number</a:t>
            </a:r>
            <a:r>
              <a:rPr lang="de-DE" altLang="en-DE" sz="2400" b="0" dirty="0">
                <a:solidFill>
                  <a:srgbClr val="222222"/>
                </a:solidFill>
                <a:cs typeface="Times New Roman" panose="02020603050405020304" pitchFamily="18" charset="0"/>
              </a:rPr>
              <a:t> (M) </a:t>
            </a:r>
            <a:r>
              <a:rPr lang="de-DE" altLang="en-DE" sz="2400" b="0" dirty="0" err="1">
                <a:solidFill>
                  <a:srgbClr val="222222"/>
                </a:solidFill>
                <a:cs typeface="Times New Roman" panose="02020603050405020304" pitchFamily="18" charset="0"/>
              </a:rPr>
              <a:t>is</a:t>
            </a:r>
            <a:r>
              <a:rPr lang="de-DE" altLang="en-DE" sz="2400" b="0" dirty="0">
                <a:solidFill>
                  <a:srgbClr val="222222"/>
                </a:solidFill>
                <a:cs typeface="Times New Roman" panose="02020603050405020304" pitchFamily="18" charset="0"/>
              </a:rPr>
              <a:t> a </a:t>
            </a:r>
            <a:r>
              <a:rPr lang="de-DE" altLang="en-DE" sz="2400" b="0" dirty="0" err="1">
                <a:solidFill>
                  <a:srgbClr val="222222"/>
                </a:solidFill>
                <a:cs typeface="Times New Roman" panose="02020603050405020304" pitchFamily="18" charset="0"/>
              </a:rPr>
              <a:t>dimensionless</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quantity</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representing</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the</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ratio</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of</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flow</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velocity</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past</a:t>
            </a:r>
            <a:r>
              <a:rPr lang="de-DE" altLang="en-DE" sz="2400" b="0" dirty="0">
                <a:solidFill>
                  <a:srgbClr val="222222"/>
                </a:solidFill>
                <a:cs typeface="Times New Roman" panose="02020603050405020304" pitchFamily="18" charset="0"/>
              </a:rPr>
              <a:t> a </a:t>
            </a:r>
            <a:r>
              <a:rPr lang="de-DE" altLang="en-DE" sz="2400" b="0" dirty="0" err="1">
                <a:solidFill>
                  <a:srgbClr val="222222"/>
                </a:solidFill>
                <a:cs typeface="Times New Roman" panose="02020603050405020304" pitchFamily="18" charset="0"/>
              </a:rPr>
              <a:t>boundary</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to</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the</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local</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speed</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of</a:t>
            </a:r>
            <a:r>
              <a:rPr lang="de-DE" altLang="en-DE" sz="2400" b="0" dirty="0">
                <a:solidFill>
                  <a:srgbClr val="222222"/>
                </a:solidFill>
                <a:cs typeface="Times New Roman" panose="02020603050405020304" pitchFamily="18" charset="0"/>
              </a:rPr>
              <a:t> </a:t>
            </a:r>
            <a:r>
              <a:rPr lang="de-DE" altLang="en-DE" sz="2400" b="0" dirty="0" err="1">
                <a:solidFill>
                  <a:srgbClr val="222222"/>
                </a:solidFill>
                <a:cs typeface="Times New Roman" panose="02020603050405020304" pitchFamily="18" charset="0"/>
              </a:rPr>
              <a:t>sound</a:t>
            </a:r>
            <a:r>
              <a:rPr lang="de-DE" altLang="en-DE" sz="2400" b="0" dirty="0">
                <a:solidFill>
                  <a:srgbClr val="222222"/>
                </a:solidFill>
                <a:cs typeface="Times New Roman" panose="02020603050405020304" pitchFamily="18" charset="0"/>
              </a:rPr>
              <a:t>.</a:t>
            </a:r>
            <a:endParaRPr kumimoji="0" lang="de-DE" altLang="en-DE" sz="2400" b="0" i="0" u="none" strike="noStrike" cap="none" normalizeH="0" baseline="0" dirty="0">
              <a:ln>
                <a:noFill/>
              </a:ln>
              <a:solidFill>
                <a:srgbClr val="222222"/>
              </a:solidFill>
              <a:effectLst/>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de-DE" altLang="en-DE" sz="2400" b="0" dirty="0">
              <a:solidFill>
                <a:srgbClr val="222222"/>
              </a:solidFill>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de-DE" altLang="en-DE" sz="2400" b="0" i="0" u="none" strike="noStrike" cap="none" normalizeH="0" baseline="0" dirty="0">
              <a:ln>
                <a:noFill/>
              </a:ln>
              <a:solidFill>
                <a:srgbClr val="222222"/>
              </a:solidFill>
              <a:effectLst/>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de-DE" altLang="en-DE" sz="2400" b="0" dirty="0">
              <a:solidFill>
                <a:srgbClr val="222222"/>
              </a:solidFill>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DE" altLang="en-DE" sz="2400" b="0" u="none" strike="noStrike" cap="none" normalizeH="0" baseline="0" dirty="0">
                <a:ln>
                  <a:noFill/>
                </a:ln>
                <a:solidFill>
                  <a:srgbClr val="222222"/>
                </a:solidFill>
                <a:effectLst/>
                <a:cs typeface="Times New Roman" panose="02020603050405020304" pitchFamily="18" charset="0"/>
              </a:rPr>
              <a:t>M is the Mach number</a:t>
            </a:r>
            <a:endParaRPr kumimoji="0" lang="de-DE" altLang="en-DE" sz="2400" b="0" u="none" strike="noStrike" cap="none" normalizeH="0" baseline="0" dirty="0">
              <a:ln>
                <a:noFill/>
              </a:ln>
              <a:solidFill>
                <a:srgbClr val="222222"/>
              </a:solidFill>
              <a:effectLst/>
              <a:cs typeface="Times New Roman" panose="02020603050405020304" pitchFamily="18" charset="0"/>
            </a:endParaRPr>
          </a:p>
          <a:p>
            <a:pPr marL="342900" lvl="0" indent="-342900" eaLnBrk="0" hangingPunct="0">
              <a:spcBef>
                <a:spcPct val="0"/>
              </a:spcBef>
              <a:buClrTx/>
              <a:buSzTx/>
              <a:buFont typeface="Arial" panose="020B0604020202020204" pitchFamily="34" charset="0"/>
              <a:buChar char="•"/>
            </a:pPr>
            <a:r>
              <a:rPr lang="en-GB" sz="2400" b="0" dirty="0">
                <a:cs typeface="Times New Roman" panose="02020603050405020304" pitchFamily="18" charset="0"/>
              </a:rPr>
              <a:t>u is the local flow velocity with respect to the boundaries (either internal, such as an object immersed in the flow, or external, like a channel)</a:t>
            </a:r>
          </a:p>
          <a:p>
            <a:pPr marL="342900" lvl="0" indent="-342900" eaLnBrk="0" hangingPunct="0">
              <a:spcBef>
                <a:spcPct val="0"/>
              </a:spcBef>
              <a:buClrTx/>
              <a:buSzTx/>
              <a:buFont typeface="Arial" panose="020B0604020202020204" pitchFamily="34" charset="0"/>
              <a:buChar char="•"/>
            </a:pPr>
            <a:r>
              <a:rPr lang="en-GB" sz="2400" b="0" dirty="0">
                <a:cs typeface="Times New Roman" panose="02020603050405020304" pitchFamily="18" charset="0"/>
              </a:rPr>
              <a:t>c is the speed of sound in the medium</a:t>
            </a:r>
            <a:r>
              <a:rPr lang="en-GB" b="0" dirty="0"/>
              <a:t>.</a:t>
            </a:r>
            <a:endParaRPr kumimoji="0" lang="de-DE" altLang="en-DE" sz="2400" b="0" u="none" strike="noStrike" cap="none" normalizeH="0" baseline="0" dirty="0">
              <a:ln>
                <a:noFill/>
              </a:ln>
              <a:solidFill>
                <a:srgbClr val="222222"/>
              </a:solidFill>
              <a:effectLst/>
              <a:cs typeface="Arial" panose="020B0604020202020204" pitchFamily="34"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DE" altLang="en-DE" sz="2400" b="0" i="0" u="none" strike="noStrike" cap="none" normalizeH="0" baseline="0" dirty="0">
              <a:ln>
                <a:noFill/>
              </a:ln>
              <a:solidFill>
                <a:srgbClr val="222222"/>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DE" altLang="en-DE" sz="2400" b="0" i="0" u="none" strike="noStrike" cap="none" normalizeH="0" baseline="0" dirty="0">
              <a:ln>
                <a:noFill/>
              </a:ln>
              <a:solidFill>
                <a:schemeClr val="tx1"/>
              </a:solidFill>
              <a:effectLst/>
              <a:latin typeface="Arial" panose="020B0604020202020204" pitchFamily="34" charset="0"/>
            </a:endParaRP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198AC647-DE4E-46E1-BFBE-1B8542D3E7BA}"/>
                  </a:ext>
                </a:extLst>
              </p:cNvPr>
              <p:cNvSpPr txBox="1"/>
              <p:nvPr/>
            </p:nvSpPr>
            <p:spPr>
              <a:xfrm>
                <a:off x="3756991" y="3309731"/>
                <a:ext cx="1212574" cy="57996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IN" b="0" i="1" smtClean="0">
                          <a:latin typeface="Cambria Math" panose="02040503050406030204" pitchFamily="18" charset="0"/>
                        </a:rPr>
                        <m:t>𝑀</m:t>
                      </m:r>
                      <m:r>
                        <a:rPr lang="en-IN" b="0" i="1" smtClean="0">
                          <a:latin typeface="Cambria Math" panose="02040503050406030204" pitchFamily="18" charset="0"/>
                        </a:rPr>
                        <m:t>= </m:t>
                      </m:r>
                      <m:f>
                        <m:fPr>
                          <m:ctrlPr>
                            <a:rPr lang="en-IN" b="0" i="1" smtClean="0">
                              <a:latin typeface="Cambria Math" panose="02040503050406030204" pitchFamily="18" charset="0"/>
                            </a:rPr>
                          </m:ctrlPr>
                        </m:fPr>
                        <m:num>
                          <m:r>
                            <a:rPr lang="en-IN" b="0" i="1" smtClean="0">
                              <a:latin typeface="Cambria Math" panose="02040503050406030204" pitchFamily="18" charset="0"/>
                            </a:rPr>
                            <m:t>𝑢</m:t>
                          </m:r>
                        </m:num>
                        <m:den>
                          <m:r>
                            <a:rPr lang="en-IN" b="0" i="1" smtClean="0">
                              <a:latin typeface="Cambria Math" panose="02040503050406030204" pitchFamily="18" charset="0"/>
                            </a:rPr>
                            <m:t>𝑐</m:t>
                          </m:r>
                        </m:den>
                      </m:f>
                    </m:oMath>
                  </m:oMathPara>
                </a14:m>
                <a:endParaRPr lang="en-IN" dirty="0"/>
              </a:p>
            </p:txBody>
          </p:sp>
        </mc:Choice>
        <mc:Fallback xmlns="">
          <p:sp>
            <p:nvSpPr>
              <p:cNvPr id="2" name="TextBox 1">
                <a:extLst>
                  <a:ext uri="{FF2B5EF4-FFF2-40B4-BE49-F238E27FC236}">
                    <a16:creationId xmlns:a16="http://schemas.microsoft.com/office/drawing/2014/main" id="{198AC647-DE4E-46E1-BFBE-1B8542D3E7BA}"/>
                  </a:ext>
                </a:extLst>
              </p:cNvPr>
              <p:cNvSpPr txBox="1">
                <a:spLocks noRot="1" noChangeAspect="1" noMove="1" noResize="1" noEditPoints="1" noAdjustHandles="1" noChangeArrowheads="1" noChangeShapeType="1" noTextEdit="1"/>
              </p:cNvSpPr>
              <p:nvPr/>
            </p:nvSpPr>
            <p:spPr>
              <a:xfrm>
                <a:off x="3756991" y="3309731"/>
                <a:ext cx="1212574" cy="579967"/>
              </a:xfrm>
              <a:prstGeom prst="rect">
                <a:avLst/>
              </a:prstGeom>
              <a:blipFill>
                <a:blip r:embed="rId2"/>
                <a:stretch>
                  <a:fillRect b="-8421"/>
                </a:stretch>
              </a:blipFill>
            </p:spPr>
            <p:txBody>
              <a:bodyPr/>
              <a:lstStyle/>
              <a:p>
                <a:r>
                  <a:rPr lang="en-IN">
                    <a:noFill/>
                  </a:rPr>
                  <a:t> </a:t>
                </a:r>
              </a:p>
            </p:txBody>
          </p:sp>
        </mc:Fallback>
      </mc:AlternateContent>
    </p:spTree>
    <p:extLst>
      <p:ext uri="{BB962C8B-B14F-4D97-AF65-F5344CB8AC3E}">
        <p14:creationId xmlns:p14="http://schemas.microsoft.com/office/powerpoint/2010/main" val="3998407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EC96D-1ADC-4A83-A870-3CA9E0452E48}"/>
              </a:ext>
            </a:extLst>
          </p:cNvPr>
          <p:cNvSpPr>
            <a:spLocks noGrp="1"/>
          </p:cNvSpPr>
          <p:nvPr>
            <p:ph type="title"/>
          </p:nvPr>
        </p:nvSpPr>
        <p:spPr>
          <a:xfrm>
            <a:off x="872197" y="731520"/>
            <a:ext cx="7814603" cy="686118"/>
          </a:xfrm>
        </p:spPr>
        <p:txBody>
          <a:bodyPr/>
          <a:lstStyle/>
          <a:p>
            <a:r>
              <a:rPr lang="de-DE" dirty="0">
                <a:cs typeface="Times New Roman" panose="02020603050405020304" pitchFamily="18" charset="0"/>
              </a:rPr>
              <a:t>Types of nozzles</a:t>
            </a:r>
            <a:endParaRPr lang="en-DE" dirty="0">
              <a:cs typeface="Times New Roman" panose="02020603050405020304" pitchFamily="18" charset="0"/>
            </a:endParaRPr>
          </a:p>
        </p:txBody>
      </p:sp>
      <p:sp>
        <p:nvSpPr>
          <p:cNvPr id="3" name="Content Placeholder 2">
            <a:extLst>
              <a:ext uri="{FF2B5EF4-FFF2-40B4-BE49-F238E27FC236}">
                <a16:creationId xmlns:a16="http://schemas.microsoft.com/office/drawing/2014/main" id="{F3BC63E3-4DFA-4671-B450-B891227FBA1B}"/>
              </a:ext>
            </a:extLst>
          </p:cNvPr>
          <p:cNvSpPr>
            <a:spLocks noGrp="1"/>
          </p:cNvSpPr>
          <p:nvPr>
            <p:ph idx="1"/>
          </p:nvPr>
        </p:nvSpPr>
        <p:spPr>
          <a:xfrm>
            <a:off x="532562" y="2032000"/>
            <a:ext cx="7330031" cy="4695825"/>
          </a:xfrm>
        </p:spPr>
        <p:txBody>
          <a:bodyPr/>
          <a:lstStyle/>
          <a:p>
            <a:pPr marL="0" indent="0">
              <a:buNone/>
            </a:pPr>
            <a:r>
              <a:rPr lang="de-DE" dirty="0" err="1">
                <a:cs typeface="Times New Roman" panose="02020603050405020304" pitchFamily="18" charset="0"/>
              </a:rPr>
              <a:t>Converging</a:t>
            </a:r>
            <a:r>
              <a:rPr lang="de-DE" dirty="0">
                <a:cs typeface="Times New Roman" panose="02020603050405020304" pitchFamily="18" charset="0"/>
              </a:rPr>
              <a:t> nozzle</a:t>
            </a:r>
          </a:p>
          <a:p>
            <a:pPr marL="0" indent="0">
              <a:buNone/>
            </a:pPr>
            <a:r>
              <a:rPr lang="en-GB" b="0" dirty="0">
                <a:cs typeface="Times New Roman" panose="02020603050405020304" pitchFamily="18" charset="0"/>
              </a:rPr>
              <a:t>In a converging nozzle, cross-section area smoothly decreases from a larger value to a smaller value</a:t>
            </a:r>
            <a:r>
              <a:rPr lang="en-GB" dirty="0">
                <a:cs typeface="Times New Roman" panose="02020603050405020304" pitchFamily="18" charset="0"/>
              </a:rPr>
              <a:t>.</a:t>
            </a:r>
            <a:endParaRPr lang="en-DE" dirty="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E55D9C1-6FEA-4086-A40C-E6DE730F03DB}"/>
              </a:ext>
            </a:extLst>
          </p:cNvPr>
          <p:cNvSpPr>
            <a:spLocks noGrp="1"/>
          </p:cNvSpPr>
          <p:nvPr>
            <p:ph type="sldNum" sz="quarter" idx="11"/>
          </p:nvPr>
        </p:nvSpPr>
        <p:spPr/>
        <p:txBody>
          <a:bodyPr/>
          <a:lstStyle/>
          <a:p>
            <a:fld id="{877F3A25-C756-4EF7-A996-DD654CB7FDA4}" type="slidenum">
              <a:rPr lang="it-IT" smtClean="0"/>
              <a:pPr/>
              <a:t>6</a:t>
            </a:fld>
            <a:endParaRPr lang="it-IT"/>
          </a:p>
        </p:txBody>
      </p:sp>
      <p:pic>
        <p:nvPicPr>
          <p:cNvPr id="9" name="Picture 8">
            <a:extLst>
              <a:ext uri="{FF2B5EF4-FFF2-40B4-BE49-F238E27FC236}">
                <a16:creationId xmlns:a16="http://schemas.microsoft.com/office/drawing/2014/main" id="{2CA52428-AF37-42A2-A566-2A5CAB6B61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3112" y="3755537"/>
            <a:ext cx="3712771" cy="2954825"/>
          </a:xfrm>
          <a:prstGeom prst="rect">
            <a:avLst/>
          </a:prstGeom>
        </p:spPr>
      </p:pic>
    </p:spTree>
    <p:extLst>
      <p:ext uri="{BB962C8B-B14F-4D97-AF65-F5344CB8AC3E}">
        <p14:creationId xmlns:p14="http://schemas.microsoft.com/office/powerpoint/2010/main" val="3033882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90FD47-AFC2-45B4-A703-05D00AD813B0}"/>
              </a:ext>
            </a:extLst>
          </p:cNvPr>
          <p:cNvSpPr>
            <a:spLocks noGrp="1"/>
          </p:cNvSpPr>
          <p:nvPr>
            <p:ph type="title"/>
          </p:nvPr>
        </p:nvSpPr>
        <p:spPr>
          <a:xfrm>
            <a:off x="717452" y="618978"/>
            <a:ext cx="7969348" cy="798660"/>
          </a:xfrm>
        </p:spPr>
        <p:txBody>
          <a:bodyPr/>
          <a:lstStyle/>
          <a:p>
            <a:r>
              <a:rPr lang="de-DE" dirty="0"/>
              <a:t>Types of nozzles</a:t>
            </a:r>
            <a:endParaRPr lang="en-DE" dirty="0"/>
          </a:p>
        </p:txBody>
      </p:sp>
      <p:sp>
        <p:nvSpPr>
          <p:cNvPr id="3" name="Content Placeholder 2">
            <a:extLst>
              <a:ext uri="{FF2B5EF4-FFF2-40B4-BE49-F238E27FC236}">
                <a16:creationId xmlns:a16="http://schemas.microsoft.com/office/drawing/2014/main" id="{277D839D-777D-41E1-9900-E755F1A953F0}"/>
              </a:ext>
            </a:extLst>
          </p:cNvPr>
          <p:cNvSpPr>
            <a:spLocks noGrp="1"/>
          </p:cNvSpPr>
          <p:nvPr>
            <p:ph idx="1"/>
          </p:nvPr>
        </p:nvSpPr>
        <p:spPr/>
        <p:txBody>
          <a:bodyPr/>
          <a:lstStyle/>
          <a:p>
            <a:pPr marL="0" indent="0">
              <a:buNone/>
            </a:pPr>
            <a:r>
              <a:rPr lang="de-DE" dirty="0" err="1"/>
              <a:t>Diverging</a:t>
            </a:r>
            <a:r>
              <a:rPr lang="de-DE" dirty="0"/>
              <a:t> </a:t>
            </a:r>
            <a:r>
              <a:rPr lang="de-DE" dirty="0" err="1"/>
              <a:t>nozzle</a:t>
            </a:r>
            <a:endParaRPr lang="de-DE" dirty="0"/>
          </a:p>
          <a:p>
            <a:pPr marL="0" indent="0">
              <a:buNone/>
            </a:pPr>
            <a:r>
              <a:rPr lang="en-GB" b="0" dirty="0">
                <a:cs typeface="Times New Roman" panose="02020603050405020304" pitchFamily="18" charset="0"/>
              </a:rPr>
              <a:t>Diverging nozzles spread the fluid stream as it      leaves the nozzle. Cross-sectional area at the discharge orifice is increased to cause the flow rate to decelerate into a wide, low velocity spray.</a:t>
            </a:r>
            <a:endParaRPr lang="de-DE" b="0" dirty="0">
              <a:cs typeface="Times New Roman" panose="02020603050405020304" pitchFamily="18" charset="0"/>
            </a:endParaRPr>
          </a:p>
          <a:p>
            <a:endParaRPr lang="en-DE" dirty="0"/>
          </a:p>
        </p:txBody>
      </p:sp>
      <p:sp>
        <p:nvSpPr>
          <p:cNvPr id="5" name="Slide Number Placeholder 4">
            <a:extLst>
              <a:ext uri="{FF2B5EF4-FFF2-40B4-BE49-F238E27FC236}">
                <a16:creationId xmlns:a16="http://schemas.microsoft.com/office/drawing/2014/main" id="{63FAD2DF-8DD4-462E-9292-3EA13EAD6109}"/>
              </a:ext>
            </a:extLst>
          </p:cNvPr>
          <p:cNvSpPr>
            <a:spLocks noGrp="1"/>
          </p:cNvSpPr>
          <p:nvPr>
            <p:ph type="sldNum" sz="quarter" idx="11"/>
          </p:nvPr>
        </p:nvSpPr>
        <p:spPr/>
        <p:txBody>
          <a:bodyPr/>
          <a:lstStyle/>
          <a:p>
            <a:fld id="{877F3A25-C756-4EF7-A996-DD654CB7FDA4}" type="slidenum">
              <a:rPr lang="it-IT" smtClean="0"/>
              <a:pPr/>
              <a:t>7</a:t>
            </a:fld>
            <a:endParaRPr lang="it-IT"/>
          </a:p>
        </p:txBody>
      </p:sp>
      <p:pic>
        <p:nvPicPr>
          <p:cNvPr id="7" name="Picture 6">
            <a:extLst>
              <a:ext uri="{FF2B5EF4-FFF2-40B4-BE49-F238E27FC236}">
                <a16:creationId xmlns:a16="http://schemas.microsoft.com/office/drawing/2014/main" id="{01FCD18F-011A-4501-AE7C-06A4011795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47774" y="4208236"/>
            <a:ext cx="3091583" cy="1990578"/>
          </a:xfrm>
          <a:prstGeom prst="rect">
            <a:avLst/>
          </a:prstGeom>
        </p:spPr>
      </p:pic>
    </p:spTree>
    <p:extLst>
      <p:ext uri="{BB962C8B-B14F-4D97-AF65-F5344CB8AC3E}">
        <p14:creationId xmlns:p14="http://schemas.microsoft.com/office/powerpoint/2010/main" val="360257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9C0D5-8B84-402B-94D1-1E28A897E26E}"/>
              </a:ext>
            </a:extLst>
          </p:cNvPr>
          <p:cNvSpPr>
            <a:spLocks noGrp="1"/>
          </p:cNvSpPr>
          <p:nvPr>
            <p:ph type="title"/>
          </p:nvPr>
        </p:nvSpPr>
        <p:spPr>
          <a:xfrm>
            <a:off x="829994" y="534572"/>
            <a:ext cx="7856806" cy="883066"/>
          </a:xfrm>
        </p:spPr>
        <p:txBody>
          <a:bodyPr/>
          <a:lstStyle/>
          <a:p>
            <a:r>
              <a:rPr lang="de-DE" dirty="0">
                <a:cs typeface="Times New Roman" panose="02020603050405020304" pitchFamily="18" charset="0"/>
              </a:rPr>
              <a:t>Types of nozzles</a:t>
            </a:r>
            <a:endParaRPr lang="en-DE" dirty="0">
              <a:cs typeface="Times New Roman" panose="02020603050405020304" pitchFamily="18" charset="0"/>
            </a:endParaRPr>
          </a:p>
        </p:txBody>
      </p:sp>
      <p:sp>
        <p:nvSpPr>
          <p:cNvPr id="3" name="Content Placeholder 2">
            <a:extLst>
              <a:ext uri="{FF2B5EF4-FFF2-40B4-BE49-F238E27FC236}">
                <a16:creationId xmlns:a16="http://schemas.microsoft.com/office/drawing/2014/main" id="{44EFB918-9669-45A5-A21C-1394E3194ADD}"/>
              </a:ext>
            </a:extLst>
          </p:cNvPr>
          <p:cNvSpPr>
            <a:spLocks noGrp="1"/>
          </p:cNvSpPr>
          <p:nvPr>
            <p:ph idx="1"/>
          </p:nvPr>
        </p:nvSpPr>
        <p:spPr/>
        <p:txBody>
          <a:bodyPr/>
          <a:lstStyle/>
          <a:p>
            <a:pPr marL="0" indent="0">
              <a:buNone/>
            </a:pPr>
            <a:r>
              <a:rPr lang="en-US" dirty="0">
                <a:cs typeface="Times New Roman" panose="02020603050405020304" pitchFamily="18" charset="0"/>
              </a:rPr>
              <a:t>Converging diverging nozzle</a:t>
            </a:r>
          </a:p>
          <a:p>
            <a:pPr marL="0" indent="0">
              <a:buNone/>
            </a:pPr>
            <a:r>
              <a:rPr lang="en-GB" sz="2400" b="0" dirty="0">
                <a:cs typeface="Times New Roman" panose="02020603050405020304" pitchFamily="18" charset="0"/>
              </a:rPr>
              <a:t>A converging-diverging nozzle must have a smooth area law, with a smooth throat, for the flow to remain attached to the walls. The flow starts from rest and accelerates sub sonically to a maximum speed at the throat, where it may arrive at M</a:t>
            </a:r>
            <a:r>
              <a:rPr lang="en-US" sz="2400" b="0" dirty="0">
                <a:cs typeface="Times New Roman" panose="02020603050405020304" pitchFamily="18" charset="0"/>
              </a:rPr>
              <a:t>&lt;1 or M=1, as for converging </a:t>
            </a:r>
            <a:r>
              <a:rPr lang="en-US" sz="2400" b="0" dirty="0" err="1">
                <a:cs typeface="Times New Roman" panose="02020603050405020304" pitchFamily="18" charset="0"/>
              </a:rPr>
              <a:t>nozzls</a:t>
            </a:r>
            <a:r>
              <a:rPr lang="en-US" sz="2400" b="0" dirty="0">
                <a:cs typeface="Times New Roman" panose="02020603050405020304" pitchFamily="18" charset="0"/>
              </a:rPr>
              <a:t> and then enters the diverging nozzle zone.</a:t>
            </a:r>
            <a:endParaRPr lang="en-DE" sz="2400" b="0" dirty="0">
              <a:cs typeface="Times New Roman" panose="02020603050405020304" pitchFamily="18" charset="0"/>
            </a:endParaRPr>
          </a:p>
        </p:txBody>
      </p:sp>
      <p:sp>
        <p:nvSpPr>
          <p:cNvPr id="5" name="Slide Number Placeholder 4">
            <a:extLst>
              <a:ext uri="{FF2B5EF4-FFF2-40B4-BE49-F238E27FC236}">
                <a16:creationId xmlns:a16="http://schemas.microsoft.com/office/drawing/2014/main" id="{7DC76F7D-8EB3-48E1-BA12-0F0A67706AD2}"/>
              </a:ext>
            </a:extLst>
          </p:cNvPr>
          <p:cNvSpPr>
            <a:spLocks noGrp="1"/>
          </p:cNvSpPr>
          <p:nvPr>
            <p:ph type="sldNum" sz="quarter" idx="11"/>
          </p:nvPr>
        </p:nvSpPr>
        <p:spPr/>
        <p:txBody>
          <a:bodyPr/>
          <a:lstStyle/>
          <a:p>
            <a:fld id="{877F3A25-C756-4EF7-A996-DD654CB7FDA4}" type="slidenum">
              <a:rPr lang="it-IT" smtClean="0"/>
              <a:pPr/>
              <a:t>8</a:t>
            </a:fld>
            <a:endParaRPr lang="it-IT"/>
          </a:p>
        </p:txBody>
      </p:sp>
      <p:pic>
        <p:nvPicPr>
          <p:cNvPr id="7" name="Picture 6" descr="A close up of a map&#10;&#10;Description automatically generated">
            <a:extLst>
              <a:ext uri="{FF2B5EF4-FFF2-40B4-BE49-F238E27FC236}">
                <a16:creationId xmlns:a16="http://schemas.microsoft.com/office/drawing/2014/main" id="{8FCB0243-9B00-486B-9641-8872B0C5FD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6269" y="4286763"/>
            <a:ext cx="5800725" cy="2571237"/>
          </a:xfrm>
          <a:prstGeom prst="rect">
            <a:avLst/>
          </a:prstGeom>
        </p:spPr>
      </p:pic>
    </p:spTree>
    <p:extLst>
      <p:ext uri="{BB962C8B-B14F-4D97-AF65-F5344CB8AC3E}">
        <p14:creationId xmlns:p14="http://schemas.microsoft.com/office/powerpoint/2010/main" val="1949640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3FEC8B2-41D7-41A5-B253-0DDA8219EDDF}"/>
              </a:ext>
            </a:extLst>
          </p:cNvPr>
          <p:cNvSpPr>
            <a:spLocks noGrp="1"/>
          </p:cNvSpPr>
          <p:nvPr>
            <p:ph type="subTitle" idx="1"/>
          </p:nvPr>
        </p:nvSpPr>
        <p:spPr>
          <a:xfrm>
            <a:off x="92075" y="2279374"/>
            <a:ext cx="9051925" cy="4578626"/>
          </a:xfrm>
        </p:spPr>
        <p:txBody>
          <a:bodyPr/>
          <a:lstStyle/>
          <a:p>
            <a:pPr marL="342900" indent="-342900">
              <a:buFont typeface="Arial" panose="020B0604020202020204" pitchFamily="34" charset="0"/>
              <a:buChar char="•"/>
            </a:pPr>
            <a:r>
              <a:rPr lang="en-GB" sz="2400" b="0" dirty="0">
                <a:cs typeface="Times New Roman" panose="02020603050405020304" pitchFamily="18" charset="0"/>
              </a:rPr>
              <a:t>If the Mach number is small (less than about 0.3), compressibility effects are unimportant. For 0.3 &lt; Ma &lt; 1.0, the flow is still subsonic (meaning velocity V is lower than the speed of sound) but compressibility effects  are important.</a:t>
            </a:r>
          </a:p>
          <a:p>
            <a:pPr marL="342900" indent="-342900">
              <a:buFont typeface="Arial" panose="020B0604020202020204" pitchFamily="34" charset="0"/>
              <a:buChar char="•"/>
            </a:pPr>
            <a:r>
              <a:rPr lang="en-GB" sz="2400" b="0" dirty="0">
                <a:cs typeface="Times New Roman" panose="02020603050405020304" pitchFamily="18" charset="0"/>
              </a:rPr>
              <a:t> At Ma = 1.0, the flow is called sonic, since V = a. At Mach numbers greater than 1.0, the flow is called supersonic, since the velocity is greater than the speed of sound. Bullets fired from a gun travel at supersonic speeds, as do certain jet aircraft.</a:t>
            </a:r>
          </a:p>
          <a:p>
            <a:pPr marL="342900" indent="-342900">
              <a:buFont typeface="Arial" panose="020B0604020202020204" pitchFamily="34" charset="0"/>
              <a:buChar char="•"/>
            </a:pPr>
            <a:r>
              <a:rPr lang="en-GB" sz="2400" b="0" dirty="0">
                <a:cs typeface="Times New Roman" panose="02020603050405020304" pitchFamily="18" charset="0"/>
              </a:rPr>
              <a:t> When Mach number becomes very large (greater than about 3.0), the flow is called hypersonic.</a:t>
            </a:r>
            <a:endParaRPr lang="en-DE" sz="2400" b="0" dirty="0">
              <a:cs typeface="Times New Roman" panose="02020603050405020304" pitchFamily="18" charset="0"/>
            </a:endParaRPr>
          </a:p>
        </p:txBody>
      </p:sp>
      <p:sp>
        <p:nvSpPr>
          <p:cNvPr id="3" name="Slide Number Placeholder 2">
            <a:extLst>
              <a:ext uri="{FF2B5EF4-FFF2-40B4-BE49-F238E27FC236}">
                <a16:creationId xmlns:a16="http://schemas.microsoft.com/office/drawing/2014/main" id="{35A80DE2-9765-4502-A43C-B35CA1D8BD87}"/>
              </a:ext>
            </a:extLst>
          </p:cNvPr>
          <p:cNvSpPr>
            <a:spLocks noGrp="1"/>
          </p:cNvSpPr>
          <p:nvPr>
            <p:ph type="sldNum" sz="quarter" idx="4"/>
          </p:nvPr>
        </p:nvSpPr>
        <p:spPr/>
        <p:txBody>
          <a:bodyPr/>
          <a:lstStyle/>
          <a:p>
            <a:fld id="{07F98BC3-F7EA-4A73-8394-BEF993D5B06B}" type="slidenum">
              <a:rPr lang="it-IT" smtClean="0"/>
              <a:pPr/>
              <a:t>9</a:t>
            </a:fld>
            <a:endParaRPr lang="it-IT"/>
          </a:p>
        </p:txBody>
      </p:sp>
      <p:sp>
        <p:nvSpPr>
          <p:cNvPr id="4" name="Title 3">
            <a:extLst>
              <a:ext uri="{FF2B5EF4-FFF2-40B4-BE49-F238E27FC236}">
                <a16:creationId xmlns:a16="http://schemas.microsoft.com/office/drawing/2014/main" id="{8AB9CDED-03E2-4649-AAF4-71561E5AFF71}"/>
              </a:ext>
            </a:extLst>
          </p:cNvPr>
          <p:cNvSpPr>
            <a:spLocks noGrp="1"/>
          </p:cNvSpPr>
          <p:nvPr>
            <p:ph type="ctrTitle"/>
          </p:nvPr>
        </p:nvSpPr>
        <p:spPr/>
        <p:txBody>
          <a:bodyPr/>
          <a:lstStyle/>
          <a:p>
            <a:r>
              <a:rPr lang="de-DE" dirty="0">
                <a:cs typeface="Times New Roman" panose="02020603050405020304" pitchFamily="18" charset="0"/>
              </a:rPr>
              <a:t>Types of flows</a:t>
            </a:r>
            <a:endParaRPr lang="en-DE" dirty="0">
              <a:cs typeface="Times New Roman" panose="02020603050405020304" pitchFamily="18" charset="0"/>
            </a:endParaRPr>
          </a:p>
        </p:txBody>
      </p:sp>
    </p:spTree>
    <p:extLst>
      <p:ext uri="{BB962C8B-B14F-4D97-AF65-F5344CB8AC3E}">
        <p14:creationId xmlns:p14="http://schemas.microsoft.com/office/powerpoint/2010/main" val="1398747772"/>
      </p:ext>
    </p:extLst>
  </p:cSld>
  <p:clrMapOvr>
    <a:masterClrMapping/>
  </p:clrMapOvr>
</p:sld>
</file>

<file path=ppt/theme/theme1.xml><?xml version="1.0" encoding="utf-8"?>
<a:theme xmlns:a="http://schemas.openxmlformats.org/drawingml/2006/main" name="Asse">
  <a:themeElements>
    <a:clrScheme name="Asse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fontScheme name="As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22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Asse 1">
        <a:dk1>
          <a:srgbClr val="080808"/>
        </a:dk1>
        <a:lt1>
          <a:srgbClr val="F8F8F8"/>
        </a:lt1>
        <a:dk2>
          <a:srgbClr val="330000"/>
        </a:dk2>
        <a:lt2>
          <a:srgbClr val="FFFFFF"/>
        </a:lt2>
        <a:accent1>
          <a:srgbClr val="FF9900"/>
        </a:accent1>
        <a:accent2>
          <a:srgbClr val="CC3300"/>
        </a:accent2>
        <a:accent3>
          <a:srgbClr val="ADAAAA"/>
        </a:accent3>
        <a:accent4>
          <a:srgbClr val="D4D4D4"/>
        </a:accent4>
        <a:accent5>
          <a:srgbClr val="FFCAAA"/>
        </a:accent5>
        <a:accent6>
          <a:srgbClr val="B92D00"/>
        </a:accent6>
        <a:hlink>
          <a:srgbClr val="CC6600"/>
        </a:hlink>
        <a:folHlink>
          <a:srgbClr val="B2B282"/>
        </a:folHlink>
      </a:clrScheme>
      <a:clrMap bg1="dk2" tx1="lt1" bg2="dk1" tx2="lt2" accent1="accent1" accent2="accent2" accent3="accent3" accent4="accent4" accent5="accent5" accent6="accent6" hlink="hlink" folHlink="folHlink"/>
    </a:extraClrScheme>
    <a:extraClrScheme>
      <a:clrScheme name="Asse 2">
        <a:dk1>
          <a:srgbClr val="333333"/>
        </a:dk1>
        <a:lt1>
          <a:srgbClr val="F8F8F8"/>
        </a:lt1>
        <a:dk2>
          <a:srgbClr val="800000"/>
        </a:dk2>
        <a:lt2>
          <a:srgbClr val="FFFFFF"/>
        </a:lt2>
        <a:accent1>
          <a:srgbClr val="CC9900"/>
        </a:accent1>
        <a:accent2>
          <a:srgbClr val="666666"/>
        </a:accent2>
        <a:accent3>
          <a:srgbClr val="C0AAAA"/>
        </a:accent3>
        <a:accent4>
          <a:srgbClr val="D4D4D4"/>
        </a:accent4>
        <a:accent5>
          <a:srgbClr val="E2CAAA"/>
        </a:accent5>
        <a:accent6>
          <a:srgbClr val="5C5C5C"/>
        </a:accent6>
        <a:hlink>
          <a:srgbClr val="CC6600"/>
        </a:hlink>
        <a:folHlink>
          <a:srgbClr val="95A587"/>
        </a:folHlink>
      </a:clrScheme>
      <a:clrMap bg1="dk2" tx1="lt1" bg2="dk1" tx2="lt2" accent1="accent1" accent2="accent2" accent3="accent3" accent4="accent4" accent5="accent5" accent6="accent6" hlink="hlink" folHlink="folHlink"/>
    </a:extraClrScheme>
    <a:extraClrScheme>
      <a:clrScheme name="Asse 3">
        <a:dk1>
          <a:srgbClr val="5F5F5F"/>
        </a:dk1>
        <a:lt1>
          <a:srgbClr val="A4BEE0"/>
        </a:lt1>
        <a:dk2>
          <a:srgbClr val="013253"/>
        </a:dk2>
        <a:lt2>
          <a:srgbClr val="FFFFFF"/>
        </a:lt2>
        <a:accent1>
          <a:srgbClr val="588480"/>
        </a:accent1>
        <a:accent2>
          <a:srgbClr val="6600FF"/>
        </a:accent2>
        <a:accent3>
          <a:srgbClr val="AAADB3"/>
        </a:accent3>
        <a:accent4>
          <a:srgbClr val="8BA2BF"/>
        </a:accent4>
        <a:accent5>
          <a:srgbClr val="B4C2C0"/>
        </a:accent5>
        <a:accent6>
          <a:srgbClr val="5C00E7"/>
        </a:accent6>
        <a:hlink>
          <a:srgbClr val="CCCC00"/>
        </a:hlink>
        <a:folHlink>
          <a:srgbClr val="5F5F5F"/>
        </a:folHlink>
      </a:clrScheme>
      <a:clrMap bg1="dk2" tx1="lt1" bg2="dk1" tx2="lt2" accent1="accent1" accent2="accent2" accent3="accent3" accent4="accent4" accent5="accent5" accent6="accent6" hlink="hlink" folHlink="folHlink"/>
    </a:extraClrScheme>
    <a:extraClrScheme>
      <a:clrScheme name="Asse 4">
        <a:dk1>
          <a:srgbClr val="003300"/>
        </a:dk1>
        <a:lt1>
          <a:srgbClr val="F8F8F8"/>
        </a:lt1>
        <a:dk2>
          <a:srgbClr val="3D4A1C"/>
        </a:dk2>
        <a:lt2>
          <a:srgbClr val="FFFFFF"/>
        </a:lt2>
        <a:accent1>
          <a:srgbClr val="99CC00"/>
        </a:accent1>
        <a:accent2>
          <a:srgbClr val="669900"/>
        </a:accent2>
        <a:accent3>
          <a:srgbClr val="AFB1AB"/>
        </a:accent3>
        <a:accent4>
          <a:srgbClr val="D4D4D4"/>
        </a:accent4>
        <a:accent5>
          <a:srgbClr val="CAE2AA"/>
        </a:accent5>
        <a:accent6>
          <a:srgbClr val="5C8A00"/>
        </a:accent6>
        <a:hlink>
          <a:srgbClr val="CC9900"/>
        </a:hlink>
        <a:folHlink>
          <a:srgbClr val="B2B282"/>
        </a:folHlink>
      </a:clrScheme>
      <a:clrMap bg1="dk2" tx1="lt1" bg2="dk1" tx2="lt2" accent1="accent1" accent2="accent2" accent3="accent3" accent4="accent4" accent5="accent5" accent6="accent6" hlink="hlink" folHlink="folHlink"/>
    </a:extraClrScheme>
    <a:extraClrScheme>
      <a:clrScheme name="Asse 5">
        <a:dk1>
          <a:srgbClr val="333333"/>
        </a:dk1>
        <a:lt1>
          <a:srgbClr val="F8F8F8"/>
        </a:lt1>
        <a:dk2>
          <a:srgbClr val="005D8C"/>
        </a:dk2>
        <a:lt2>
          <a:srgbClr val="FFFFFF"/>
        </a:lt2>
        <a:accent1>
          <a:srgbClr val="00CC99"/>
        </a:accent1>
        <a:accent2>
          <a:srgbClr val="0099CC"/>
        </a:accent2>
        <a:accent3>
          <a:srgbClr val="AAB6C5"/>
        </a:accent3>
        <a:accent4>
          <a:srgbClr val="D4D4D4"/>
        </a:accent4>
        <a:accent5>
          <a:srgbClr val="AAE2CA"/>
        </a:accent5>
        <a:accent6>
          <a:srgbClr val="008AB9"/>
        </a:accent6>
        <a:hlink>
          <a:srgbClr val="FFCC00"/>
        </a:hlink>
        <a:folHlink>
          <a:srgbClr val="D8D48C"/>
        </a:folHlink>
      </a:clrScheme>
      <a:clrMap bg1="dk2" tx1="lt1" bg2="dk1" tx2="lt2" accent1="accent1" accent2="accent2" accent3="accent3" accent4="accent4" accent5="accent5" accent6="accent6" hlink="hlink" folHlink="folHlink"/>
    </a:extraClrScheme>
    <a:extraClrScheme>
      <a:clrScheme name="Asse 6">
        <a:dk1>
          <a:srgbClr val="000000"/>
        </a:dk1>
        <a:lt1>
          <a:srgbClr val="ECAE00"/>
        </a:lt1>
        <a:dk2>
          <a:srgbClr val="FFFFFF"/>
        </a:dk2>
        <a:lt2>
          <a:srgbClr val="333333"/>
        </a:lt2>
        <a:accent1>
          <a:srgbClr val="CC6600"/>
        </a:accent1>
        <a:accent2>
          <a:srgbClr val="BA6D10"/>
        </a:accent2>
        <a:accent3>
          <a:srgbClr val="F4D3AA"/>
        </a:accent3>
        <a:accent4>
          <a:srgbClr val="000000"/>
        </a:accent4>
        <a:accent5>
          <a:srgbClr val="E2B8AA"/>
        </a:accent5>
        <a:accent6>
          <a:srgbClr val="A8620D"/>
        </a:accent6>
        <a:hlink>
          <a:srgbClr val="666633"/>
        </a:hlink>
        <a:folHlink>
          <a:srgbClr val="8D996D"/>
        </a:folHlink>
      </a:clrScheme>
      <a:clrMap bg1="lt1" tx1="dk1" bg2="lt2" tx2="dk2" accent1="accent1" accent2="accent2" accent3="accent3" accent4="accent4" accent5="accent5" accent6="accent6" hlink="hlink" folHlink="folHlink"/>
    </a:extraClrScheme>
    <a:extraClrScheme>
      <a:clrScheme name="Asse 7">
        <a:dk1>
          <a:srgbClr val="000000"/>
        </a:dk1>
        <a:lt1>
          <a:srgbClr val="FFFFFF"/>
        </a:lt1>
        <a:dk2>
          <a:srgbClr val="372221"/>
        </a:dk2>
        <a:lt2>
          <a:srgbClr val="808080"/>
        </a:lt2>
        <a:accent1>
          <a:srgbClr val="009999"/>
        </a:accent1>
        <a:accent2>
          <a:srgbClr val="9AAC98"/>
        </a:accent2>
        <a:accent3>
          <a:srgbClr val="FFFFFF"/>
        </a:accent3>
        <a:accent4>
          <a:srgbClr val="000000"/>
        </a:accent4>
        <a:accent5>
          <a:srgbClr val="AACACA"/>
        </a:accent5>
        <a:accent6>
          <a:srgbClr val="8B9B89"/>
        </a:accent6>
        <a:hlink>
          <a:srgbClr val="666699"/>
        </a:hlink>
        <a:folHlink>
          <a:srgbClr val="B2B2B2"/>
        </a:folHlink>
      </a:clrScheme>
      <a:clrMap bg1="lt1" tx1="dk1" bg2="lt2" tx2="dk2" accent1="accent1" accent2="accent2" accent3="accent3" accent4="accent4" accent5="accent5" accent6="accent6" hlink="hlink" folHlink="folHlink"/>
    </a:extraClrScheme>
    <a:extraClrScheme>
      <a:clrScheme name="Asse 8">
        <a:dk1>
          <a:srgbClr val="292929"/>
        </a:dk1>
        <a:lt1>
          <a:srgbClr val="FFFFFF"/>
        </a:lt1>
        <a:dk2>
          <a:srgbClr val="000000"/>
        </a:dk2>
        <a:lt2>
          <a:srgbClr val="808080"/>
        </a:lt2>
        <a:accent1>
          <a:srgbClr val="CC9900"/>
        </a:accent1>
        <a:accent2>
          <a:srgbClr val="CCCC99"/>
        </a:accent2>
        <a:accent3>
          <a:srgbClr val="FFFFFF"/>
        </a:accent3>
        <a:accent4>
          <a:srgbClr val="212121"/>
        </a:accent4>
        <a:accent5>
          <a:srgbClr val="E2CAAA"/>
        </a:accent5>
        <a:accent6>
          <a:srgbClr val="B9B98A"/>
        </a:accent6>
        <a:hlink>
          <a:srgbClr val="999933"/>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1844</TotalTime>
  <Words>953</Words>
  <Application>Microsoft Office PowerPoint</Application>
  <PresentationFormat>Presentazione su schermo (4:3)</PresentationFormat>
  <Paragraphs>82</Paragraphs>
  <Slides>17</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Cambria Math</vt:lpstr>
      <vt:lpstr>Times New Roman</vt:lpstr>
      <vt:lpstr>Wingdings</vt:lpstr>
      <vt:lpstr>Asse</vt:lpstr>
      <vt:lpstr>Cogeneration and trigeneration:</vt:lpstr>
      <vt:lpstr>Nozzles</vt:lpstr>
      <vt:lpstr>Difference between nozzle and diffuser</vt:lpstr>
      <vt:lpstr>Mach number</vt:lpstr>
      <vt:lpstr>Mach number </vt:lpstr>
      <vt:lpstr>Types of nozzles</vt:lpstr>
      <vt:lpstr>Types of nozzles</vt:lpstr>
      <vt:lpstr>Types of nozzles</vt:lpstr>
      <vt:lpstr>Types of flows</vt:lpstr>
      <vt:lpstr>The flow pattern</vt:lpstr>
      <vt:lpstr>The flow pattern</vt:lpstr>
      <vt:lpstr>The flow pattern </vt:lpstr>
      <vt:lpstr>Real nozzle flow departs from ideal isentropic flow </vt:lpstr>
      <vt:lpstr>Choked flow</vt:lpstr>
      <vt:lpstr>Area ratio of nozzle</vt:lpstr>
      <vt:lpstr>Nozzle efficiency </vt:lpstr>
      <vt:lpstr>Nozzle efficiency</vt:lpstr>
    </vt:vector>
  </TitlesOfParts>
  <Company>Università di Trieste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michele bibbò</dc:creator>
  <cp:lastModifiedBy>Windows User</cp:lastModifiedBy>
  <cp:revision>65</cp:revision>
  <dcterms:created xsi:type="dcterms:W3CDTF">2007-03-26T14:58:16Z</dcterms:created>
  <dcterms:modified xsi:type="dcterms:W3CDTF">2020-10-27T11:20:08Z</dcterms:modified>
</cp:coreProperties>
</file>