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6" r:id="rId1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211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41279-6CF2-476F-ABAF-1232CBBE80F4}" type="datetimeFigureOut">
              <a:rPr lang="it-IT" smtClean="0"/>
              <a:t>20/10/2020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F878-794C-49CB-80EE-B12FE217B77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41279-6CF2-476F-ABAF-1232CBBE80F4}" type="datetimeFigureOut">
              <a:rPr lang="it-IT" smtClean="0"/>
              <a:t>20/10/2020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F878-794C-49CB-80EE-B12FE217B77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41279-6CF2-476F-ABAF-1232CBBE80F4}" type="datetimeFigureOut">
              <a:rPr lang="it-IT" smtClean="0"/>
              <a:t>20/10/2020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F878-794C-49CB-80EE-B12FE217B77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41279-6CF2-476F-ABAF-1232CBBE80F4}" type="datetimeFigureOut">
              <a:rPr lang="it-IT" smtClean="0"/>
              <a:t>20/10/2020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F878-794C-49CB-80EE-B12FE217B77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41279-6CF2-476F-ABAF-1232CBBE80F4}" type="datetimeFigureOut">
              <a:rPr lang="it-IT" smtClean="0"/>
              <a:t>20/10/2020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F878-794C-49CB-80EE-B12FE217B77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41279-6CF2-476F-ABAF-1232CBBE80F4}" type="datetimeFigureOut">
              <a:rPr lang="it-IT" smtClean="0"/>
              <a:t>20/10/2020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F878-794C-49CB-80EE-B12FE217B77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41279-6CF2-476F-ABAF-1232CBBE80F4}" type="datetimeFigureOut">
              <a:rPr lang="it-IT" smtClean="0"/>
              <a:t>20/10/2020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F878-794C-49CB-80EE-B12FE217B77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41279-6CF2-476F-ABAF-1232CBBE80F4}" type="datetimeFigureOut">
              <a:rPr lang="it-IT" smtClean="0"/>
              <a:t>20/10/2020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F878-794C-49CB-80EE-B12FE217B77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41279-6CF2-476F-ABAF-1232CBBE80F4}" type="datetimeFigureOut">
              <a:rPr lang="it-IT" smtClean="0"/>
              <a:t>20/10/2020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F878-794C-49CB-80EE-B12FE217B77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41279-6CF2-476F-ABAF-1232CBBE80F4}" type="datetimeFigureOut">
              <a:rPr lang="it-IT" smtClean="0"/>
              <a:t>20/10/2020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F878-794C-49CB-80EE-B12FE217B77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41279-6CF2-476F-ABAF-1232CBBE80F4}" type="datetimeFigureOut">
              <a:rPr lang="it-IT" smtClean="0"/>
              <a:t>20/10/2020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F878-794C-49CB-80EE-B12FE217B77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41279-6CF2-476F-ABAF-1232CBBE80F4}" type="datetimeFigureOut">
              <a:rPr lang="it-IT" smtClean="0"/>
              <a:t>20/10/2020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BF878-794C-49CB-80EE-B12FE217B773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CLASSIFICATION OF FLUID MACHINERY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Risultati immagini per type of GAS turbines PLAN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610209" cy="3024336"/>
          </a:xfrm>
          <a:prstGeom prst="rect">
            <a:avLst/>
          </a:prstGeom>
          <a:noFill/>
        </p:spPr>
      </p:pic>
      <p:pic>
        <p:nvPicPr>
          <p:cNvPr id="22532" name="Picture 4" descr="Immagine correlata"/>
          <p:cNvPicPr>
            <a:picLocks noChangeAspect="1" noChangeArrowheads="1"/>
          </p:cNvPicPr>
          <p:nvPr/>
        </p:nvPicPr>
        <p:blipFill>
          <a:blip r:embed="rId3" cstate="print"/>
          <a:srcRect b="3838"/>
          <a:stretch>
            <a:fillRect/>
          </a:stretch>
        </p:blipFill>
        <p:spPr bwMode="auto">
          <a:xfrm>
            <a:off x="1115616" y="2888107"/>
            <a:ext cx="7236296" cy="39972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r="11539"/>
          <a:stretch/>
        </p:blipFill>
        <p:spPr>
          <a:xfrm>
            <a:off x="6516216" y="44624"/>
            <a:ext cx="2520280" cy="263087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2276872"/>
            <a:ext cx="6646168" cy="2072363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4"/>
          <a:srcRect b="16108"/>
          <a:stretch/>
        </p:blipFill>
        <p:spPr>
          <a:xfrm>
            <a:off x="251520" y="188640"/>
            <a:ext cx="5392254" cy="230425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4200" y="3839938"/>
            <a:ext cx="3610283" cy="294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18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2" y="370596"/>
            <a:ext cx="2464245" cy="3113477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0985" y="4005064"/>
            <a:ext cx="3582865" cy="223224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/>
          <a:srcRect l="16915" t="47370"/>
          <a:stretch/>
        </p:blipFill>
        <p:spPr>
          <a:xfrm>
            <a:off x="539552" y="1268760"/>
            <a:ext cx="4186108" cy="179698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4"/>
          <a:srcRect l="16915" b="55711"/>
          <a:stretch/>
        </p:blipFill>
        <p:spPr>
          <a:xfrm>
            <a:off x="107504" y="4509120"/>
            <a:ext cx="4186108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25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1380"/>
          <a:stretch/>
        </p:blipFill>
        <p:spPr>
          <a:xfrm>
            <a:off x="35496" y="332656"/>
            <a:ext cx="5145330" cy="151216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/>
          <a:srcRect b="408"/>
          <a:stretch/>
        </p:blipFill>
        <p:spPr>
          <a:xfrm>
            <a:off x="1043608" y="2276872"/>
            <a:ext cx="6934200" cy="4581822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4332" y="18653"/>
            <a:ext cx="4152900" cy="2219325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7524328" y="548680"/>
            <a:ext cx="360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rgbClr val="FF0000"/>
                </a:solidFill>
              </a:rPr>
              <a:t>A</a:t>
            </a:r>
          </a:p>
          <a:p>
            <a:r>
              <a:rPr lang="it-IT" sz="1200" b="1" dirty="0" smtClean="0">
                <a:solidFill>
                  <a:srgbClr val="FF0000"/>
                </a:solidFill>
              </a:rPr>
              <a:t>B</a:t>
            </a:r>
          </a:p>
          <a:p>
            <a:r>
              <a:rPr lang="it-IT" sz="1200" b="1" dirty="0" smtClean="0">
                <a:solidFill>
                  <a:srgbClr val="FF0000"/>
                </a:solidFill>
              </a:rPr>
              <a:t>C</a:t>
            </a:r>
          </a:p>
          <a:p>
            <a:r>
              <a:rPr lang="it-IT" sz="1200" b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588224" y="4191471"/>
            <a:ext cx="2555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err="1" smtClean="0"/>
              <a:t>is</a:t>
            </a:r>
            <a:r>
              <a:rPr lang="it-IT" sz="1200" dirty="0" smtClean="0"/>
              <a:t> the flow rate in the </a:t>
            </a:r>
            <a:r>
              <a:rPr lang="it-IT" sz="1200" dirty="0" err="1" smtClean="0"/>
              <a:t>pump</a:t>
            </a:r>
            <a:r>
              <a:rPr lang="it-IT" sz="1200" dirty="0" smtClean="0"/>
              <a:t> </a:t>
            </a:r>
            <a:r>
              <a:rPr lang="it-IT" sz="1200" dirty="0" err="1" smtClean="0"/>
              <a:t>related</a:t>
            </a:r>
            <a:r>
              <a:rPr lang="it-IT" sz="1200" dirty="0" smtClean="0"/>
              <a:t> to </a:t>
            </a:r>
          </a:p>
          <a:p>
            <a:r>
              <a:rPr lang="it-IT" sz="1200" dirty="0" smtClean="0"/>
              <a:t> </a:t>
            </a:r>
            <a:r>
              <a:rPr lang="it-IT" sz="1200" dirty="0" err="1" smtClean="0"/>
              <a:t>reduced</a:t>
            </a:r>
            <a:r>
              <a:rPr lang="it-IT" sz="1200" dirty="0" smtClean="0"/>
              <a:t> head </a:t>
            </a:r>
            <a:r>
              <a:rPr lang="it-IT" sz="1200" dirty="0" err="1" smtClean="0"/>
              <a:t>required</a:t>
            </a:r>
            <a:r>
              <a:rPr lang="it-IT" sz="1200" dirty="0" smtClean="0"/>
              <a:t> by the </a:t>
            </a:r>
            <a:r>
              <a:rPr lang="it-IT" sz="1200" dirty="0" err="1" smtClean="0"/>
              <a:t>crcuit</a:t>
            </a:r>
            <a:endParaRPr lang="en-US" sz="1200" dirty="0"/>
          </a:p>
        </p:txBody>
      </p:sp>
      <p:sp>
        <p:nvSpPr>
          <p:cNvPr id="8" name="Rettangolo 7"/>
          <p:cNvSpPr/>
          <p:nvPr/>
        </p:nvSpPr>
        <p:spPr>
          <a:xfrm>
            <a:off x="3710200" y="4052971"/>
            <a:ext cx="16308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1200" dirty="0" err="1" smtClean="0">
                <a:solidFill>
                  <a:prstClr val="black"/>
                </a:solidFill>
              </a:rPr>
              <a:t>Required</a:t>
            </a:r>
            <a:r>
              <a:rPr lang="it-IT" sz="1200" dirty="0" smtClean="0">
                <a:solidFill>
                  <a:prstClr val="black"/>
                </a:solidFill>
              </a:rPr>
              <a:t> </a:t>
            </a:r>
            <a:r>
              <a:rPr lang="it-IT" sz="1200" dirty="0">
                <a:solidFill>
                  <a:prstClr val="black"/>
                </a:solidFill>
              </a:rPr>
              <a:t>by the </a:t>
            </a:r>
            <a:r>
              <a:rPr lang="it-IT" sz="1200" dirty="0" err="1" smtClean="0">
                <a:solidFill>
                  <a:prstClr val="black"/>
                </a:solidFill>
              </a:rPr>
              <a:t>circuit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6903840" y="3698448"/>
            <a:ext cx="17229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1200" dirty="0" err="1" smtClean="0">
                <a:solidFill>
                  <a:prstClr val="black"/>
                </a:solidFill>
              </a:rPr>
              <a:t>Dissipated</a:t>
            </a:r>
            <a:r>
              <a:rPr lang="it-IT" sz="1200" dirty="0" smtClean="0">
                <a:solidFill>
                  <a:prstClr val="black"/>
                </a:solidFill>
              </a:rPr>
              <a:t> in the bypass</a:t>
            </a:r>
            <a:endParaRPr lang="en-US" sz="1200" dirty="0">
              <a:solidFill>
                <a:prstClr val="black"/>
              </a:solidFill>
            </a:endParaRPr>
          </a:p>
        </p:txBody>
      </p:sp>
      <p:cxnSp>
        <p:nvCxnSpPr>
          <p:cNvPr id="12" name="Connettore 2 11"/>
          <p:cNvCxnSpPr/>
          <p:nvPr/>
        </p:nvCxnSpPr>
        <p:spPr>
          <a:xfrm flipH="1">
            <a:off x="6156176" y="3836947"/>
            <a:ext cx="7476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 flipV="1">
            <a:off x="5180826" y="3836947"/>
            <a:ext cx="327278" cy="3121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1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39552" y="548680"/>
            <a:ext cx="84249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“Fluid machinery” is an umbrella term used to describe all machines that convert energy with the help of a fluid. </a:t>
            </a:r>
          </a:p>
          <a:p>
            <a:r>
              <a:rPr lang="en-US" sz="2400" dirty="0" smtClean="0"/>
              <a:t>For the purpose of classification, fluid energy machines can be divided into groups of machines. There are two basic criteria: </a:t>
            </a:r>
          </a:p>
          <a:p>
            <a:endParaRPr lang="en-US" sz="2400" dirty="0" smtClean="0"/>
          </a:p>
          <a:p>
            <a:pPr marL="457200" indent="-457200">
              <a:buAutoNum type="arabicPeriod"/>
            </a:pPr>
            <a:r>
              <a:rPr lang="en-US" sz="2400" dirty="0" smtClean="0"/>
              <a:t>we distinguish between </a:t>
            </a:r>
            <a:r>
              <a:rPr lang="en-US" sz="2400" b="1" dirty="0" smtClean="0"/>
              <a:t>driven</a:t>
            </a:r>
            <a:r>
              <a:rPr lang="en-US" sz="2400" dirty="0" smtClean="0"/>
              <a:t> machines and </a:t>
            </a:r>
            <a:r>
              <a:rPr lang="en-US" sz="2400" b="1" dirty="0" smtClean="0"/>
              <a:t>driving</a:t>
            </a:r>
            <a:r>
              <a:rPr lang="en-US" sz="2400" dirty="0" smtClean="0"/>
              <a:t> machines based on the energy flow and the direction of energy transfer. Driving machines are also known as prime movers. </a:t>
            </a:r>
          </a:p>
          <a:p>
            <a:pPr marL="457200" indent="-457200"/>
            <a:endParaRPr lang="en-US" sz="2400" dirty="0" smtClean="0"/>
          </a:p>
          <a:p>
            <a:pPr marL="457200" indent="-457200"/>
            <a:r>
              <a:rPr lang="en-US" sz="2400" dirty="0" smtClean="0"/>
              <a:t>2. </a:t>
            </a:r>
            <a:r>
              <a:rPr lang="en-US" sz="2400" b="1" dirty="0" err="1" smtClean="0"/>
              <a:t>turbomachines</a:t>
            </a:r>
            <a:r>
              <a:rPr lang="en-US" sz="2400" dirty="0" smtClean="0"/>
              <a:t> differ from </a:t>
            </a:r>
            <a:r>
              <a:rPr lang="en-US" sz="2400" b="1" dirty="0" smtClean="0"/>
              <a:t>positive displacement (volumetric) </a:t>
            </a:r>
            <a:r>
              <a:rPr lang="en-US" sz="2400" dirty="0" smtClean="0"/>
              <a:t>machines in their mode of operation and pressurization.</a:t>
            </a:r>
            <a:endParaRPr lang="it-IT" sz="24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4653136"/>
            <a:ext cx="3524250" cy="216217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/>
          <a:srcRect l="51470" t="32495" r="2040" b="19759"/>
          <a:stretch/>
        </p:blipFill>
        <p:spPr>
          <a:xfrm>
            <a:off x="557674" y="4622865"/>
            <a:ext cx="2862198" cy="22138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39552" y="692696"/>
            <a:ext cx="83529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Moreover, the following differentiations are made: </a:t>
            </a:r>
          </a:p>
          <a:p>
            <a:endParaRPr lang="en-US" sz="2400" dirty="0" smtClean="0"/>
          </a:p>
          <a:p>
            <a:r>
              <a:rPr lang="en-US" sz="2400" dirty="0" smtClean="0"/>
              <a:t>• depending on the physical properties of the fluid: </a:t>
            </a:r>
            <a:r>
              <a:rPr lang="en-US" sz="2400" b="1" dirty="0" smtClean="0"/>
              <a:t>compressible</a:t>
            </a:r>
            <a:r>
              <a:rPr lang="en-US" sz="2400" dirty="0" smtClean="0"/>
              <a:t>, </a:t>
            </a:r>
            <a:r>
              <a:rPr lang="en-US" sz="2400" b="1" dirty="0" smtClean="0"/>
              <a:t>incompressible </a:t>
            </a:r>
          </a:p>
          <a:p>
            <a:r>
              <a:rPr lang="en-US" sz="2400" dirty="0" smtClean="0"/>
              <a:t>• depending on the mode of operation: </a:t>
            </a:r>
            <a:r>
              <a:rPr lang="en-US" sz="2400" b="1" dirty="0" smtClean="0"/>
              <a:t>rotating</a:t>
            </a:r>
            <a:r>
              <a:rPr lang="en-US" sz="2400" dirty="0" smtClean="0"/>
              <a:t> or </a:t>
            </a:r>
            <a:r>
              <a:rPr lang="en-US" sz="2400" b="1" dirty="0" smtClean="0"/>
              <a:t>oscillating</a:t>
            </a:r>
            <a:r>
              <a:rPr lang="en-US" sz="2400" dirty="0" smtClean="0"/>
              <a:t> (with a displacer moving in an alternate way), normal suction or self-priming, single-stage, multi-stage… </a:t>
            </a:r>
          </a:p>
          <a:p>
            <a:r>
              <a:rPr lang="en-US" sz="2400" dirty="0" smtClean="0"/>
              <a:t>• depending on the direction of flow of the fluid: </a:t>
            </a:r>
            <a:r>
              <a:rPr lang="en-US" sz="2400" b="1" dirty="0" smtClean="0"/>
              <a:t>radial</a:t>
            </a:r>
            <a:r>
              <a:rPr lang="en-US" sz="2400" dirty="0" smtClean="0"/>
              <a:t>, </a:t>
            </a:r>
            <a:r>
              <a:rPr lang="en-US" sz="2400" b="1" dirty="0" smtClean="0"/>
              <a:t>axial</a:t>
            </a:r>
            <a:r>
              <a:rPr lang="en-US" sz="2400" dirty="0" smtClean="0"/>
              <a:t>, diagonal (mixed)… </a:t>
            </a:r>
          </a:p>
          <a:p>
            <a:r>
              <a:rPr lang="en-US" sz="2400" dirty="0" smtClean="0"/>
              <a:t>• depending on the design: reciprocating engine, membrane, gear… </a:t>
            </a:r>
          </a:p>
          <a:p>
            <a:r>
              <a:rPr lang="en-US" sz="2400" dirty="0" smtClean="0"/>
              <a:t>• depending on use: supply, drainage, circulation, site of operation… </a:t>
            </a:r>
          </a:p>
          <a:p>
            <a:r>
              <a:rPr lang="en-US" sz="2400" dirty="0" smtClean="0"/>
              <a:t>• depending on the source of energy: thermal power, hydroelectric power, wind energy, electrical energy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44016" y="145077"/>
            <a:ext cx="349188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fluid energy machine can belong to several groups. </a:t>
            </a:r>
          </a:p>
          <a:p>
            <a:r>
              <a:rPr lang="en-US" sz="2400" dirty="0"/>
              <a:t>T</a:t>
            </a:r>
            <a:r>
              <a:rPr lang="en-US" sz="2400" dirty="0" smtClean="0"/>
              <a:t>he decision about which group the fluid energy machine is assigned to depends on the perspective of the observer.</a:t>
            </a:r>
          </a:p>
          <a:p>
            <a:r>
              <a:rPr lang="en-US" sz="2400" dirty="0" smtClean="0"/>
              <a:t>If the focus is, on the working medium, the categorization is made by differentiating between hydraulic fluid energy machines with incompressible fluids and thermal fluid machinery with compressible fluids. </a:t>
            </a:r>
            <a:endParaRPr lang="it-IT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764704"/>
            <a:ext cx="5364088" cy="4956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9794"/>
            <a:ext cx="9143999" cy="639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071"/>
            <a:ext cx="9143999" cy="651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3.bp.blogspot.com/-WQVXylZfH7s/T-Mc4GydcjI/AAAAAAAAAPI/_EZK1ex_ouM/s1600/rotary-pumps-typ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-1"/>
            <a:ext cx="6480720" cy="67766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Risultati immagini per TYPE OF COMPRESSO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59" y="260648"/>
            <a:ext cx="7588573" cy="2952328"/>
          </a:xfrm>
          <a:prstGeom prst="rect">
            <a:avLst/>
          </a:prstGeom>
          <a:noFill/>
        </p:spPr>
      </p:pic>
      <p:pic>
        <p:nvPicPr>
          <p:cNvPr id="20484" name="Picture 4" descr="Risultati immagini per TYPE OF COMPRESSO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861048"/>
            <a:ext cx="7775664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mmagine correla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4624"/>
            <a:ext cx="7568889" cy="3384376"/>
          </a:xfrm>
          <a:prstGeom prst="rect">
            <a:avLst/>
          </a:prstGeom>
          <a:noFill/>
        </p:spPr>
      </p:pic>
      <p:pic>
        <p:nvPicPr>
          <p:cNvPr id="21508" name="Picture 4" descr="Immagine correla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576628"/>
            <a:ext cx="5159896" cy="3281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305</Words>
  <Application>Microsoft Office PowerPoint</Application>
  <PresentationFormat>Presentazione su schermo (4:3)</PresentationFormat>
  <Paragraphs>26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6" baseType="lpstr">
      <vt:lpstr>Arial</vt:lpstr>
      <vt:lpstr>Calibri</vt:lpstr>
      <vt:lpstr>Tema di Office</vt:lpstr>
      <vt:lpstr>CLASSIFICATION OF FLUID MACHINERY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CLASSIFICATION OF FLUID MACHINERY</dc:title>
  <dc:creator>Reini</dc:creator>
  <cp:lastModifiedBy>Windows User</cp:lastModifiedBy>
  <cp:revision>13</cp:revision>
  <dcterms:created xsi:type="dcterms:W3CDTF">2017-10-17T05:31:45Z</dcterms:created>
  <dcterms:modified xsi:type="dcterms:W3CDTF">2020-10-20T11:23:18Z</dcterms:modified>
</cp:coreProperties>
</file>