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75" r:id="rId3"/>
    <p:sldId id="276" r:id="rId4"/>
    <p:sldId id="278" r:id="rId5"/>
    <p:sldId id="279" r:id="rId6"/>
    <p:sldId id="282" r:id="rId7"/>
    <p:sldId id="283" r:id="rId8"/>
    <p:sldId id="263" r:id="rId9"/>
    <p:sldId id="264" r:id="rId10"/>
    <p:sldId id="265" r:id="rId11"/>
    <p:sldId id="266" r:id="rId12"/>
    <p:sldId id="301" r:id="rId13"/>
    <p:sldId id="302" r:id="rId14"/>
    <p:sldId id="303" r:id="rId15"/>
    <p:sldId id="284" r:id="rId16"/>
    <p:sldId id="286" r:id="rId17"/>
    <p:sldId id="287" r:id="rId18"/>
    <p:sldId id="288" r:id="rId19"/>
    <p:sldId id="289" r:id="rId20"/>
    <p:sldId id="290" r:id="rId21"/>
    <p:sldId id="291" r:id="rId22"/>
    <p:sldId id="304" r:id="rId23"/>
    <p:sldId id="292" r:id="rId24"/>
    <p:sldId id="298" r:id="rId25"/>
    <p:sldId id="305" r:id="rId26"/>
    <p:sldId id="306" r:id="rId27"/>
    <p:sldId id="300" r:id="rId28"/>
    <p:sldId id="313" r:id="rId29"/>
    <p:sldId id="259" r:id="rId30"/>
    <p:sldId id="307" r:id="rId31"/>
    <p:sldId id="308" r:id="rId32"/>
    <p:sldId id="310" r:id="rId33"/>
    <p:sldId id="309" r:id="rId34"/>
    <p:sldId id="272" r:id="rId35"/>
    <p:sldId id="311" r:id="rId36"/>
    <p:sldId id="312" r:id="rId37"/>
    <p:sldId id="262" r:id="rId38"/>
    <p:sldId id="268" r:id="rId39"/>
    <p:sldId id="269" r:id="rId40"/>
    <p:sldId id="274" r:id="rId4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046" autoAdjust="0"/>
    <p:restoredTop sz="94660"/>
  </p:normalViewPr>
  <p:slideViewPr>
    <p:cSldViewPr>
      <p:cViewPr varScale="1">
        <p:scale>
          <a:sx n="133" d="100"/>
          <a:sy n="133" d="100"/>
        </p:scale>
        <p:origin x="730" y="101"/>
      </p:cViewPr>
      <p:guideLst>
        <p:guide orient="horz" pos="2160"/>
        <p:guide pos="2880"/>
      </p:guideLst>
    </p:cSldViewPr>
  </p:slideViewPr>
  <p:notesTextViewPr>
    <p:cViewPr>
      <p:scale>
        <a:sx n="3" d="2"/>
        <a:sy n="3" d="2"/>
      </p:scale>
      <p:origin x="0" y="0"/>
    </p:cViewPr>
  </p:notesTextViewPr>
  <p:sorterViewPr>
    <p:cViewPr>
      <p:scale>
        <a:sx n="180" d="100"/>
        <a:sy n="180" d="100"/>
      </p:scale>
      <p:origin x="0" y="-1326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1DCC7F-9DB7-4FDD-BCE6-6442630393CE}" type="datetimeFigureOut">
              <a:rPr lang="en-US" smtClean="0"/>
              <a:t>11/16/2020</a:t>
            </a:fld>
            <a:endParaRPr lang="en-US"/>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B33CD4-38D0-4E96-A819-79141D652C0B}" type="slidenum">
              <a:rPr lang="en-US" smtClean="0"/>
              <a:t>‹N›</a:t>
            </a:fld>
            <a:endParaRPr lang="en-US"/>
          </a:p>
        </p:txBody>
      </p:sp>
    </p:spTree>
    <p:extLst>
      <p:ext uri="{BB962C8B-B14F-4D97-AF65-F5344CB8AC3E}">
        <p14:creationId xmlns:p14="http://schemas.microsoft.com/office/powerpoint/2010/main" val="158153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2B30B6C-6D61-423C-A1F9-B9F97CC60D45}" type="slidenum">
              <a:rPr lang="en-US" altLang="en-US"/>
              <a:pPr eaLnBrk="1" hangingPunct="1"/>
              <a:t>2</a:t>
            </a:fld>
            <a:endParaRPr lang="en-US" alt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
        <p:nvSpPr>
          <p:cNvPr id="60421" name="Header Placeholder 1"/>
          <p:cNvSpPr>
            <a:spLocks noGrp="1"/>
          </p:cNvSpPr>
          <p:nvPr>
            <p:ph type="hdr" sz="quarter"/>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mtClean="0"/>
          </a:p>
        </p:txBody>
      </p:sp>
    </p:spTree>
    <p:extLst>
      <p:ext uri="{BB962C8B-B14F-4D97-AF65-F5344CB8AC3E}">
        <p14:creationId xmlns:p14="http://schemas.microsoft.com/office/powerpoint/2010/main" val="3937478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en-US"/>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a:p>
        </p:txBody>
      </p:sp>
      <p:sp>
        <p:nvSpPr>
          <p:cNvPr id="4" name="Segnaposto data 3"/>
          <p:cNvSpPr>
            <a:spLocks noGrp="1"/>
          </p:cNvSpPr>
          <p:nvPr>
            <p:ph type="dt" sz="half" idx="10"/>
          </p:nvPr>
        </p:nvSpPr>
        <p:spPr/>
        <p:txBody>
          <a:bodyPr/>
          <a:lstStyle/>
          <a:p>
            <a:fld id="{C4E71ED1-3108-43DC-9E3E-5E61ECABF819}" type="datetimeFigureOut">
              <a:rPr lang="en-US" smtClean="0"/>
              <a:t>11/16/2020</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EC560D85-234C-47EA-A59D-7A9A2D69BC59}" type="slidenum">
              <a:rPr lang="en-US" smtClean="0"/>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C4E71ED1-3108-43DC-9E3E-5E61ECABF819}" type="datetimeFigureOut">
              <a:rPr lang="en-US" smtClean="0"/>
              <a:t>11/16/2020</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EC560D85-234C-47EA-A59D-7A9A2D69BC59}" type="slidenum">
              <a:rPr lang="en-US" smtClean="0"/>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C4E71ED1-3108-43DC-9E3E-5E61ECABF819}" type="datetimeFigureOut">
              <a:rPr lang="en-US" smtClean="0"/>
              <a:t>11/16/2020</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EC560D85-234C-47EA-A59D-7A9A2D69BC59}" type="slidenum">
              <a:rPr lang="en-US" smtClean="0"/>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r>
              <a:rPr lang="en-US" altLang="en-US"/>
              <a:t>Presentation on Heat Exchangers</a:t>
            </a:r>
          </a:p>
        </p:txBody>
      </p:sp>
      <p:sp>
        <p:nvSpPr>
          <p:cNvPr id="9" name="Slide Number Placeholder 5"/>
          <p:cNvSpPr>
            <a:spLocks noGrp="1"/>
          </p:cNvSpPr>
          <p:nvPr>
            <p:ph type="sldNum" sz="quarter" idx="12"/>
          </p:nvPr>
        </p:nvSpPr>
        <p:spPr/>
        <p:txBody>
          <a:bodyPr/>
          <a:lstStyle>
            <a:lvl1pPr>
              <a:defRPr/>
            </a:lvl1pPr>
          </a:lstStyle>
          <a:p>
            <a:fld id="{3C601EE0-31AA-412B-A91A-6515A9D4B440}" type="slidenum">
              <a:rPr lang="en-US" altLang="en-US"/>
              <a:pPr/>
              <a:t>‹N›</a:t>
            </a:fld>
            <a:endParaRPr lang="en-US" altLang="en-US"/>
          </a:p>
        </p:txBody>
      </p:sp>
    </p:spTree>
    <p:extLst>
      <p:ext uri="{BB962C8B-B14F-4D97-AF65-F5344CB8AC3E}">
        <p14:creationId xmlns:p14="http://schemas.microsoft.com/office/powerpoint/2010/main" val="540778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a:prstGeom prst="rect">
            <a:avLst/>
          </a:prstGeom>
        </p:spPr>
        <p:txBody>
          <a:bodyPr rtlCol="0">
            <a:normAutofit/>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ltLang="en-US"/>
              <a:t>Presentation on Heat Exchangers</a:t>
            </a:r>
          </a:p>
        </p:txBody>
      </p:sp>
      <p:sp>
        <p:nvSpPr>
          <p:cNvPr id="6" name="Slide Number Placeholder 5"/>
          <p:cNvSpPr>
            <a:spLocks noGrp="1"/>
          </p:cNvSpPr>
          <p:nvPr>
            <p:ph type="sldNum" sz="quarter" idx="12"/>
          </p:nvPr>
        </p:nvSpPr>
        <p:spPr/>
        <p:txBody>
          <a:bodyPr/>
          <a:lstStyle>
            <a:lvl1pPr>
              <a:defRPr/>
            </a:lvl1pPr>
          </a:lstStyle>
          <a:p>
            <a:fld id="{7DC54B43-7166-4A6C-8971-807C2B41B134}" type="slidenum">
              <a:rPr lang="en-US" altLang="en-US"/>
              <a:pPr/>
              <a:t>‹N›</a:t>
            </a:fld>
            <a:endParaRPr lang="en-US" altLang="en-US"/>
          </a:p>
        </p:txBody>
      </p:sp>
    </p:spTree>
    <p:extLst>
      <p:ext uri="{BB962C8B-B14F-4D97-AF65-F5344CB8AC3E}">
        <p14:creationId xmlns:p14="http://schemas.microsoft.com/office/powerpoint/2010/main" val="3516268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ltLang="en-US"/>
              <a:t>Presentation on Heat Exchangers</a:t>
            </a:r>
          </a:p>
        </p:txBody>
      </p:sp>
      <p:sp>
        <p:nvSpPr>
          <p:cNvPr id="7" name="Slide Number Placeholder 5"/>
          <p:cNvSpPr>
            <a:spLocks noGrp="1"/>
          </p:cNvSpPr>
          <p:nvPr>
            <p:ph type="sldNum" sz="quarter" idx="12"/>
          </p:nvPr>
        </p:nvSpPr>
        <p:spPr/>
        <p:txBody>
          <a:bodyPr/>
          <a:lstStyle>
            <a:lvl1pPr>
              <a:defRPr/>
            </a:lvl1pPr>
          </a:lstStyle>
          <a:p>
            <a:fld id="{4688D905-ABE0-4A33-95D7-70C889176411}" type="slidenum">
              <a:rPr lang="en-US" altLang="en-US"/>
              <a:pPr/>
              <a:t>‹N›</a:t>
            </a:fld>
            <a:endParaRPr lang="en-US" altLang="en-US"/>
          </a:p>
        </p:txBody>
      </p:sp>
    </p:spTree>
    <p:extLst>
      <p:ext uri="{BB962C8B-B14F-4D97-AF65-F5344CB8AC3E}">
        <p14:creationId xmlns:p14="http://schemas.microsoft.com/office/powerpoint/2010/main" val="2297617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ltLang="en-US"/>
          </a:p>
        </p:txBody>
      </p:sp>
      <p:sp>
        <p:nvSpPr>
          <p:cNvPr id="7" name="Footer Placeholder 4"/>
          <p:cNvSpPr>
            <a:spLocks noGrp="1"/>
          </p:cNvSpPr>
          <p:nvPr>
            <p:ph type="ftr" sz="quarter" idx="11"/>
          </p:nvPr>
        </p:nvSpPr>
        <p:spPr/>
        <p:txBody>
          <a:bodyPr/>
          <a:lstStyle>
            <a:lvl1pPr>
              <a:defRPr/>
            </a:lvl1pPr>
          </a:lstStyle>
          <a:p>
            <a:pPr>
              <a:defRPr/>
            </a:pPr>
            <a:r>
              <a:rPr lang="en-US" altLang="en-US"/>
              <a:t>Presentation on Heat Exchangers</a:t>
            </a:r>
          </a:p>
        </p:txBody>
      </p:sp>
      <p:sp>
        <p:nvSpPr>
          <p:cNvPr id="8" name="Slide Number Placeholder 5"/>
          <p:cNvSpPr>
            <a:spLocks noGrp="1"/>
          </p:cNvSpPr>
          <p:nvPr>
            <p:ph type="sldNum" sz="quarter" idx="12"/>
          </p:nvPr>
        </p:nvSpPr>
        <p:spPr/>
        <p:txBody>
          <a:bodyPr/>
          <a:lstStyle>
            <a:lvl1pPr>
              <a:defRPr/>
            </a:lvl1pPr>
          </a:lstStyle>
          <a:p>
            <a:fld id="{B5E0E502-243C-4E20-A98B-7FEAE4F0DF32}" type="slidenum">
              <a:rPr lang="en-US" altLang="en-US"/>
              <a:pPr/>
              <a:t>‹N›</a:t>
            </a:fld>
            <a:endParaRPr lang="en-US" altLang="en-US"/>
          </a:p>
        </p:txBody>
      </p:sp>
    </p:spTree>
    <p:extLst>
      <p:ext uri="{BB962C8B-B14F-4D97-AF65-F5344CB8AC3E}">
        <p14:creationId xmlns:p14="http://schemas.microsoft.com/office/powerpoint/2010/main" val="3669516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r>
              <a:rPr lang="en-US" altLang="en-US"/>
              <a:t>Presentation on Heat Exchangers</a:t>
            </a:r>
          </a:p>
        </p:txBody>
      </p:sp>
      <p:sp>
        <p:nvSpPr>
          <p:cNvPr id="5" name="Slide Number Placeholder 5"/>
          <p:cNvSpPr>
            <a:spLocks noGrp="1"/>
          </p:cNvSpPr>
          <p:nvPr>
            <p:ph type="sldNum" sz="quarter" idx="12"/>
          </p:nvPr>
        </p:nvSpPr>
        <p:spPr/>
        <p:txBody>
          <a:bodyPr/>
          <a:lstStyle>
            <a:lvl1pPr>
              <a:defRPr/>
            </a:lvl1pPr>
          </a:lstStyle>
          <a:p>
            <a:pPr>
              <a:defRPr/>
            </a:pPr>
            <a:fld id="{213FE7A5-5907-443B-9284-EF9DDB3E3ACF}" type="slidenum">
              <a:rPr lang="en-US" altLang="en-US"/>
              <a:pPr>
                <a:defRPr/>
              </a:pPr>
              <a:t>‹N›</a:t>
            </a:fld>
            <a:endParaRPr lang="en-US" altLang="en-US"/>
          </a:p>
        </p:txBody>
      </p:sp>
    </p:spTree>
    <p:extLst>
      <p:ext uri="{BB962C8B-B14F-4D97-AF65-F5344CB8AC3E}">
        <p14:creationId xmlns:p14="http://schemas.microsoft.com/office/powerpoint/2010/main" val="2476624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ltLang="en-US"/>
          </a:p>
        </p:txBody>
      </p:sp>
      <p:sp>
        <p:nvSpPr>
          <p:cNvPr id="7" name="Footer Placeholder 4"/>
          <p:cNvSpPr>
            <a:spLocks noGrp="1"/>
          </p:cNvSpPr>
          <p:nvPr>
            <p:ph type="ftr" sz="quarter" idx="11"/>
          </p:nvPr>
        </p:nvSpPr>
        <p:spPr/>
        <p:txBody>
          <a:bodyPr/>
          <a:lstStyle>
            <a:lvl1pPr>
              <a:defRPr/>
            </a:lvl1pPr>
          </a:lstStyle>
          <a:p>
            <a:pPr>
              <a:defRPr/>
            </a:pPr>
            <a:r>
              <a:rPr lang="en-US" altLang="en-US"/>
              <a:t>Presentation on Heat Exchangers</a:t>
            </a:r>
          </a:p>
        </p:txBody>
      </p:sp>
      <p:sp>
        <p:nvSpPr>
          <p:cNvPr id="8" name="Slide Number Placeholder 5"/>
          <p:cNvSpPr>
            <a:spLocks noGrp="1"/>
          </p:cNvSpPr>
          <p:nvPr>
            <p:ph type="sldNum" sz="quarter" idx="12"/>
          </p:nvPr>
        </p:nvSpPr>
        <p:spPr/>
        <p:txBody>
          <a:bodyPr/>
          <a:lstStyle>
            <a:lvl1pPr>
              <a:defRPr/>
            </a:lvl1pPr>
          </a:lstStyle>
          <a:p>
            <a:pPr>
              <a:defRPr/>
            </a:pPr>
            <a:fld id="{22CFF925-AA4E-4BFC-A84B-79D8578242E0}" type="slidenum">
              <a:rPr lang="en-US" altLang="en-US"/>
              <a:pPr>
                <a:defRPr/>
              </a:pPr>
              <a:t>‹N›</a:t>
            </a:fld>
            <a:endParaRPr lang="en-US" altLang="en-US"/>
          </a:p>
        </p:txBody>
      </p:sp>
    </p:spTree>
    <p:extLst>
      <p:ext uri="{BB962C8B-B14F-4D97-AF65-F5344CB8AC3E}">
        <p14:creationId xmlns:p14="http://schemas.microsoft.com/office/powerpoint/2010/main" val="1592201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a:prstGeom prst="rect">
            <a:avLst/>
          </a:prstGeom>
        </p:spPr>
        <p:txBody>
          <a:bodyPr rtlCol="0">
            <a:normAutofit/>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ltLang="en-US"/>
              <a:t>Presentation on Heat Exchangers</a:t>
            </a:r>
          </a:p>
        </p:txBody>
      </p:sp>
      <p:sp>
        <p:nvSpPr>
          <p:cNvPr id="6" name="Slide Number Placeholder 5"/>
          <p:cNvSpPr>
            <a:spLocks noGrp="1"/>
          </p:cNvSpPr>
          <p:nvPr>
            <p:ph type="sldNum" sz="quarter" idx="12"/>
          </p:nvPr>
        </p:nvSpPr>
        <p:spPr/>
        <p:txBody>
          <a:bodyPr/>
          <a:lstStyle>
            <a:lvl1pPr>
              <a:defRPr/>
            </a:lvl1pPr>
          </a:lstStyle>
          <a:p>
            <a:pPr>
              <a:defRPr/>
            </a:pPr>
            <a:fld id="{1BCECBC2-1726-4AF8-910D-C98DF0F14D15}" type="slidenum">
              <a:rPr lang="en-US" altLang="en-US"/>
              <a:pPr>
                <a:defRPr/>
              </a:pPr>
              <a:t>‹N›</a:t>
            </a:fld>
            <a:endParaRPr lang="en-US" altLang="en-US"/>
          </a:p>
        </p:txBody>
      </p:sp>
    </p:spTree>
    <p:extLst>
      <p:ext uri="{BB962C8B-B14F-4D97-AF65-F5344CB8AC3E}">
        <p14:creationId xmlns:p14="http://schemas.microsoft.com/office/powerpoint/2010/main" val="2048463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C4E71ED1-3108-43DC-9E3E-5E61ECABF819}" type="datetimeFigureOut">
              <a:rPr lang="en-US" smtClean="0"/>
              <a:t>11/16/2020</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EC560D85-234C-47EA-A59D-7A9A2D69BC59}" type="slidenum">
              <a:rPr lang="en-US" smtClean="0"/>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C4E71ED1-3108-43DC-9E3E-5E61ECABF819}" type="datetimeFigureOut">
              <a:rPr lang="en-US" smtClean="0"/>
              <a:t>11/16/2020</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EC560D85-234C-47EA-A59D-7A9A2D69BC59}" type="slidenum">
              <a:rPr lang="en-US" smtClean="0"/>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p:txBody>
          <a:bodyPr/>
          <a:lstStyle/>
          <a:p>
            <a:fld id="{C4E71ED1-3108-43DC-9E3E-5E61ECABF819}" type="datetimeFigureOut">
              <a:rPr lang="en-US" smtClean="0"/>
              <a:t>11/16/2020</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EC560D85-234C-47EA-A59D-7A9A2D69BC59}" type="slidenum">
              <a:rPr lang="en-US" smtClean="0"/>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6"/>
          <p:cNvSpPr>
            <a:spLocks noGrp="1"/>
          </p:cNvSpPr>
          <p:nvPr>
            <p:ph type="dt" sz="half" idx="10"/>
          </p:nvPr>
        </p:nvSpPr>
        <p:spPr/>
        <p:txBody>
          <a:bodyPr/>
          <a:lstStyle/>
          <a:p>
            <a:fld id="{C4E71ED1-3108-43DC-9E3E-5E61ECABF819}" type="datetimeFigureOut">
              <a:rPr lang="en-US" smtClean="0"/>
              <a:t>11/16/2020</a:t>
            </a:fld>
            <a:endParaRPr lang="en-US"/>
          </a:p>
        </p:txBody>
      </p:sp>
      <p:sp>
        <p:nvSpPr>
          <p:cNvPr id="8" name="Segnaposto piè di pagina 7"/>
          <p:cNvSpPr>
            <a:spLocks noGrp="1"/>
          </p:cNvSpPr>
          <p:nvPr>
            <p:ph type="ftr" sz="quarter" idx="11"/>
          </p:nvPr>
        </p:nvSpPr>
        <p:spPr/>
        <p:txBody>
          <a:bodyPr/>
          <a:lstStyle/>
          <a:p>
            <a:endParaRPr lang="en-US"/>
          </a:p>
        </p:txBody>
      </p:sp>
      <p:sp>
        <p:nvSpPr>
          <p:cNvPr id="9" name="Segnaposto numero diapositiva 8"/>
          <p:cNvSpPr>
            <a:spLocks noGrp="1"/>
          </p:cNvSpPr>
          <p:nvPr>
            <p:ph type="sldNum" sz="quarter" idx="12"/>
          </p:nvPr>
        </p:nvSpPr>
        <p:spPr/>
        <p:txBody>
          <a:bodyPr/>
          <a:lstStyle/>
          <a:p>
            <a:fld id="{EC560D85-234C-47EA-A59D-7A9A2D69BC59}" type="slidenum">
              <a:rPr lang="en-US" smtClean="0"/>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2"/>
          <p:cNvSpPr>
            <a:spLocks noGrp="1"/>
          </p:cNvSpPr>
          <p:nvPr>
            <p:ph type="dt" sz="half" idx="10"/>
          </p:nvPr>
        </p:nvSpPr>
        <p:spPr/>
        <p:txBody>
          <a:bodyPr/>
          <a:lstStyle/>
          <a:p>
            <a:fld id="{C4E71ED1-3108-43DC-9E3E-5E61ECABF819}" type="datetimeFigureOut">
              <a:rPr lang="en-US" smtClean="0"/>
              <a:t>11/16/2020</a:t>
            </a:fld>
            <a:endParaRPr lang="en-US"/>
          </a:p>
        </p:txBody>
      </p:sp>
      <p:sp>
        <p:nvSpPr>
          <p:cNvPr id="4" name="Segnaposto piè di pagina 3"/>
          <p:cNvSpPr>
            <a:spLocks noGrp="1"/>
          </p:cNvSpPr>
          <p:nvPr>
            <p:ph type="ftr" sz="quarter" idx="11"/>
          </p:nvPr>
        </p:nvSpPr>
        <p:spPr/>
        <p:txBody>
          <a:bodyPr/>
          <a:lstStyle/>
          <a:p>
            <a:endParaRPr lang="en-US"/>
          </a:p>
        </p:txBody>
      </p:sp>
      <p:sp>
        <p:nvSpPr>
          <p:cNvPr id="5" name="Segnaposto numero diapositiva 4"/>
          <p:cNvSpPr>
            <a:spLocks noGrp="1"/>
          </p:cNvSpPr>
          <p:nvPr>
            <p:ph type="sldNum" sz="quarter" idx="12"/>
          </p:nvPr>
        </p:nvSpPr>
        <p:spPr/>
        <p:txBody>
          <a:bodyPr/>
          <a:lstStyle/>
          <a:p>
            <a:fld id="{EC560D85-234C-47EA-A59D-7A9A2D69BC59}" type="slidenum">
              <a:rPr lang="en-US" smtClean="0"/>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4E71ED1-3108-43DC-9E3E-5E61ECABF819}" type="datetimeFigureOut">
              <a:rPr lang="en-US" smtClean="0"/>
              <a:t>11/16/2020</a:t>
            </a:fld>
            <a:endParaRPr lang="en-US"/>
          </a:p>
        </p:txBody>
      </p:sp>
      <p:sp>
        <p:nvSpPr>
          <p:cNvPr id="3" name="Segnaposto piè di pagina 2"/>
          <p:cNvSpPr>
            <a:spLocks noGrp="1"/>
          </p:cNvSpPr>
          <p:nvPr>
            <p:ph type="ftr" sz="quarter" idx="11"/>
          </p:nvPr>
        </p:nvSpPr>
        <p:spPr/>
        <p:txBody>
          <a:bodyPr/>
          <a:lstStyle/>
          <a:p>
            <a:endParaRPr lang="en-US"/>
          </a:p>
        </p:txBody>
      </p:sp>
      <p:sp>
        <p:nvSpPr>
          <p:cNvPr id="4" name="Segnaposto numero diapositiva 3"/>
          <p:cNvSpPr>
            <a:spLocks noGrp="1"/>
          </p:cNvSpPr>
          <p:nvPr>
            <p:ph type="sldNum" sz="quarter" idx="12"/>
          </p:nvPr>
        </p:nvSpPr>
        <p:spPr/>
        <p:txBody>
          <a:bodyPr/>
          <a:lstStyle/>
          <a:p>
            <a:fld id="{EC560D85-234C-47EA-A59D-7A9A2D69BC59}" type="slidenum">
              <a:rPr lang="en-US" smtClean="0"/>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4E71ED1-3108-43DC-9E3E-5E61ECABF819}" type="datetimeFigureOut">
              <a:rPr lang="en-US" smtClean="0"/>
              <a:t>11/16/2020</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EC560D85-234C-47EA-A59D-7A9A2D69BC59}" type="slidenum">
              <a:rPr lang="en-US" smtClean="0"/>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US"/>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4E71ED1-3108-43DC-9E3E-5E61ECABF819}" type="datetimeFigureOut">
              <a:rPr lang="en-US" smtClean="0"/>
              <a:t>11/16/2020</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EC560D85-234C-47EA-A59D-7A9A2D69BC59}" type="slidenum">
              <a:rPr lang="en-US" smtClean="0"/>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en-US"/>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E71ED1-3108-43DC-9E3E-5E61ECABF819}" type="datetimeFigureOut">
              <a:rPr lang="en-US" smtClean="0"/>
              <a:t>11/16/2020</a:t>
            </a:fld>
            <a:endParaRPr lang="en-US"/>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560D85-234C-47EA-A59D-7A9A2D69BC59}" type="slidenum">
              <a:rPr lang="en-US" smtClean="0"/>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en.wikipedia.org/wiki/Tube" TargetMode="Externa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en.wikipedia.org/wiki/Image:U-tube_heat_exchanger.PNG" TargetMode="Externa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en.wikipedia.org/wiki/Image:Straight-tube_heat_exchanger_1-pass.PN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11560" y="260648"/>
            <a:ext cx="7772400" cy="1152127"/>
          </a:xfrm>
        </p:spPr>
        <p:txBody>
          <a:bodyPr>
            <a:normAutofit/>
          </a:bodyPr>
          <a:lstStyle/>
          <a:p>
            <a:r>
              <a:rPr lang="en-US" b="1" dirty="0" smtClean="0"/>
              <a:t>Heat Exchangers- HEX</a:t>
            </a:r>
            <a:endParaRPr lang="en-US" b="1" dirty="0"/>
          </a:p>
        </p:txBody>
      </p:sp>
      <p:sp>
        <p:nvSpPr>
          <p:cNvPr id="3" name="Sottotitolo 2"/>
          <p:cNvSpPr>
            <a:spLocks noGrp="1"/>
          </p:cNvSpPr>
          <p:nvPr>
            <p:ph type="subTitle" idx="1"/>
          </p:nvPr>
        </p:nvSpPr>
        <p:spPr>
          <a:xfrm>
            <a:off x="1331640" y="1916832"/>
            <a:ext cx="6400800" cy="4248472"/>
          </a:xfrm>
        </p:spPr>
        <p:txBody>
          <a:bodyPr/>
          <a:lstStyle/>
          <a:p>
            <a:r>
              <a:rPr lang="en-US" dirty="0"/>
              <a:t>Shell &amp; Tube</a:t>
            </a:r>
          </a:p>
          <a:p>
            <a:r>
              <a:rPr lang="en-US" dirty="0"/>
              <a:t>Plate type</a:t>
            </a:r>
          </a:p>
          <a:p>
            <a:r>
              <a:rPr lang="en-US" dirty="0" smtClean="0"/>
              <a:t>Double </a:t>
            </a:r>
            <a:r>
              <a:rPr lang="en-US" dirty="0"/>
              <a:t>Pipe</a:t>
            </a:r>
          </a:p>
          <a:p>
            <a:r>
              <a:rPr lang="en-US" dirty="0"/>
              <a:t>C</a:t>
            </a:r>
            <a:r>
              <a:rPr lang="en-US" dirty="0" smtClean="0"/>
              <a:t>ompact heat exchangers</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06090"/>
          </a:xfrm>
        </p:spPr>
        <p:txBody>
          <a:bodyPr>
            <a:normAutofit fontScale="90000"/>
          </a:bodyPr>
          <a:lstStyle/>
          <a:p>
            <a:r>
              <a:rPr lang="en-US" dirty="0" smtClean="0"/>
              <a:t/>
            </a:r>
            <a:br>
              <a:rPr lang="en-US" dirty="0" smtClean="0"/>
            </a:br>
            <a:endParaRPr lang="en-US" dirty="0"/>
          </a:p>
        </p:txBody>
      </p:sp>
      <p:pic>
        <p:nvPicPr>
          <p:cNvPr id="10242" name="Picture 2"/>
          <p:cNvPicPr>
            <a:picLocks noChangeAspect="1" noChangeArrowheads="1"/>
          </p:cNvPicPr>
          <p:nvPr/>
        </p:nvPicPr>
        <p:blipFill rotWithShape="1">
          <a:blip r:embed="rId2" cstate="print"/>
          <a:srcRect t="14235"/>
          <a:stretch/>
        </p:blipFill>
        <p:spPr bwMode="auto">
          <a:xfrm>
            <a:off x="467544" y="1844824"/>
            <a:ext cx="6624736" cy="4772152"/>
          </a:xfrm>
          <a:prstGeom prst="rect">
            <a:avLst/>
          </a:prstGeom>
          <a:noFill/>
          <a:ln w="9525">
            <a:noFill/>
            <a:miter lim="800000"/>
            <a:headEnd/>
            <a:tailEnd/>
          </a:ln>
          <a:effectLst/>
        </p:spPr>
      </p:pic>
      <p:sp>
        <p:nvSpPr>
          <p:cNvPr id="4" name="Titolo 1"/>
          <p:cNvSpPr txBox="1">
            <a:spLocks/>
          </p:cNvSpPr>
          <p:nvPr/>
        </p:nvSpPr>
        <p:spPr>
          <a:xfrm>
            <a:off x="467544" y="548680"/>
            <a:ext cx="8229600" cy="115212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Double Pipe HEX as a reference case</a:t>
            </a:r>
            <a:br>
              <a:rPr lang="en-US" dirty="0" smtClean="0"/>
            </a:br>
            <a:r>
              <a:rPr lang="en-US" sz="2700" dirty="0" smtClean="0"/>
              <a:t>(counter current)</a:t>
            </a:r>
            <a:endParaRPr lang="en-US" dirty="0"/>
          </a:p>
        </p:txBody>
      </p:sp>
      <p:sp>
        <p:nvSpPr>
          <p:cNvPr id="5" name="Rettangolo 4"/>
          <p:cNvSpPr/>
          <p:nvPr/>
        </p:nvSpPr>
        <p:spPr>
          <a:xfrm>
            <a:off x="4788024" y="1844824"/>
            <a:ext cx="1944216"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dirty="0" smtClean="0"/>
              <a:t/>
            </a:r>
            <a:br>
              <a:rPr lang="en-US" dirty="0" smtClean="0"/>
            </a:br>
            <a:endParaRPr lang="en-US" dirty="0"/>
          </a:p>
        </p:txBody>
      </p:sp>
      <p:pic>
        <p:nvPicPr>
          <p:cNvPr id="11266" name="Picture 2"/>
          <p:cNvPicPr>
            <a:picLocks noChangeAspect="1" noChangeArrowheads="1"/>
          </p:cNvPicPr>
          <p:nvPr/>
        </p:nvPicPr>
        <p:blipFill>
          <a:blip r:embed="rId2" cstate="print"/>
          <a:srcRect/>
          <a:stretch>
            <a:fillRect/>
          </a:stretch>
        </p:blipFill>
        <p:spPr bwMode="auto">
          <a:xfrm>
            <a:off x="-31784" y="1700808"/>
            <a:ext cx="9175784" cy="5157192"/>
          </a:xfrm>
          <a:prstGeom prst="rect">
            <a:avLst/>
          </a:prstGeom>
          <a:noFill/>
          <a:ln w="9525">
            <a:noFill/>
            <a:miter lim="800000"/>
            <a:headEnd/>
            <a:tailEnd/>
          </a:ln>
          <a:effectLst/>
        </p:spPr>
      </p:pic>
      <p:sp>
        <p:nvSpPr>
          <p:cNvPr id="4" name="Titolo 1"/>
          <p:cNvSpPr txBox="1">
            <a:spLocks/>
          </p:cNvSpPr>
          <p:nvPr/>
        </p:nvSpPr>
        <p:spPr>
          <a:xfrm>
            <a:off x="467544" y="548680"/>
            <a:ext cx="8229600" cy="115212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Double Pipe HEX as a reference case</a:t>
            </a:r>
            <a:br>
              <a:rPr lang="en-US" dirty="0" smtClean="0"/>
            </a:br>
            <a:r>
              <a:rPr lang="en-US" sz="2700" dirty="0" smtClean="0"/>
              <a:t>(counter current)</a:t>
            </a:r>
            <a:endParaRPr lang="en-US" dirty="0"/>
          </a:p>
        </p:txBody>
      </p:sp>
      <p:sp>
        <p:nvSpPr>
          <p:cNvPr id="5" name="Rettangolo 4"/>
          <p:cNvSpPr/>
          <p:nvPr/>
        </p:nvSpPr>
        <p:spPr>
          <a:xfrm>
            <a:off x="7199784" y="1681437"/>
            <a:ext cx="1944216"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ccia in giù 11"/>
          <p:cNvSpPr/>
          <p:nvPr/>
        </p:nvSpPr>
        <p:spPr>
          <a:xfrm rot="4355412">
            <a:off x="3336042" y="3390567"/>
            <a:ext cx="288032"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ccia in giù 13"/>
          <p:cNvSpPr/>
          <p:nvPr/>
        </p:nvSpPr>
        <p:spPr>
          <a:xfrm rot="15427348">
            <a:off x="3119783" y="4485841"/>
            <a:ext cx="288032"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dirty="0" smtClean="0"/>
              <a:t/>
            </a:r>
            <a:br>
              <a:rPr lang="en-US" dirty="0" smtClean="0"/>
            </a:br>
            <a:endParaRPr lang="en-US" dirty="0"/>
          </a:p>
        </p:txBody>
      </p:sp>
      <p:pic>
        <p:nvPicPr>
          <p:cNvPr id="11266" name="Picture 2"/>
          <p:cNvPicPr>
            <a:picLocks noChangeAspect="1" noChangeArrowheads="1"/>
          </p:cNvPicPr>
          <p:nvPr/>
        </p:nvPicPr>
        <p:blipFill>
          <a:blip r:embed="rId2" cstate="print"/>
          <a:srcRect/>
          <a:stretch>
            <a:fillRect/>
          </a:stretch>
        </p:blipFill>
        <p:spPr bwMode="auto">
          <a:xfrm>
            <a:off x="-31784" y="1700808"/>
            <a:ext cx="9175784" cy="5157192"/>
          </a:xfrm>
          <a:prstGeom prst="rect">
            <a:avLst/>
          </a:prstGeom>
          <a:noFill/>
          <a:ln w="9525">
            <a:noFill/>
            <a:miter lim="800000"/>
            <a:headEnd/>
            <a:tailEnd/>
          </a:ln>
          <a:effectLst/>
        </p:spPr>
      </p:pic>
      <p:sp>
        <p:nvSpPr>
          <p:cNvPr id="4" name="Titolo 1"/>
          <p:cNvSpPr txBox="1">
            <a:spLocks/>
          </p:cNvSpPr>
          <p:nvPr/>
        </p:nvSpPr>
        <p:spPr>
          <a:xfrm>
            <a:off x="467544" y="548680"/>
            <a:ext cx="8229600" cy="115212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Double Pipe HEX as a reference case</a:t>
            </a:r>
            <a:br>
              <a:rPr lang="en-US" dirty="0" smtClean="0"/>
            </a:br>
            <a:r>
              <a:rPr lang="en-US" sz="2700" dirty="0" smtClean="0"/>
              <a:t>(counter current)</a:t>
            </a:r>
            <a:endParaRPr lang="en-US" dirty="0"/>
          </a:p>
        </p:txBody>
      </p:sp>
      <p:sp>
        <p:nvSpPr>
          <p:cNvPr id="5" name="Rettangolo 4"/>
          <p:cNvSpPr/>
          <p:nvPr/>
        </p:nvSpPr>
        <p:spPr>
          <a:xfrm>
            <a:off x="7199784" y="1681437"/>
            <a:ext cx="1944216"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igura a mano libera 6"/>
          <p:cNvSpPr/>
          <p:nvPr/>
        </p:nvSpPr>
        <p:spPr>
          <a:xfrm>
            <a:off x="7780020" y="4407824"/>
            <a:ext cx="1181100" cy="27427"/>
          </a:xfrm>
          <a:custGeom>
            <a:avLst/>
            <a:gdLst>
              <a:gd name="connsiteX0" fmla="*/ 0 w 1181100"/>
              <a:gd name="connsiteY0" fmla="*/ 38100 h 46799"/>
              <a:gd name="connsiteX1" fmla="*/ 38100 w 1181100"/>
              <a:gd name="connsiteY1" fmla="*/ 30480 h 46799"/>
              <a:gd name="connsiteX2" fmla="*/ 91440 w 1181100"/>
              <a:gd name="connsiteY2" fmla="*/ 15240 h 46799"/>
              <a:gd name="connsiteX3" fmla="*/ 137160 w 1181100"/>
              <a:gd name="connsiteY3" fmla="*/ 7620 h 46799"/>
              <a:gd name="connsiteX4" fmla="*/ 167640 w 1181100"/>
              <a:gd name="connsiteY4" fmla="*/ 0 h 46799"/>
              <a:gd name="connsiteX5" fmla="*/ 396240 w 1181100"/>
              <a:gd name="connsiteY5" fmla="*/ 15240 h 46799"/>
              <a:gd name="connsiteX6" fmla="*/ 441960 w 1181100"/>
              <a:gd name="connsiteY6" fmla="*/ 30480 h 46799"/>
              <a:gd name="connsiteX7" fmla="*/ 480060 w 1181100"/>
              <a:gd name="connsiteY7" fmla="*/ 38100 h 46799"/>
              <a:gd name="connsiteX8" fmla="*/ 510540 w 1181100"/>
              <a:gd name="connsiteY8" fmla="*/ 45720 h 46799"/>
              <a:gd name="connsiteX9" fmla="*/ 1181100 w 1181100"/>
              <a:gd name="connsiteY9" fmla="*/ 45720 h 46799"/>
              <a:gd name="connsiteX0" fmla="*/ 0 w 1181100"/>
              <a:gd name="connsiteY0" fmla="*/ 30591 h 39290"/>
              <a:gd name="connsiteX1" fmla="*/ 38100 w 1181100"/>
              <a:gd name="connsiteY1" fmla="*/ 22971 h 39290"/>
              <a:gd name="connsiteX2" fmla="*/ 91440 w 1181100"/>
              <a:gd name="connsiteY2" fmla="*/ 7731 h 39290"/>
              <a:gd name="connsiteX3" fmla="*/ 137160 w 1181100"/>
              <a:gd name="connsiteY3" fmla="*/ 111 h 39290"/>
              <a:gd name="connsiteX4" fmla="*/ 243840 w 1181100"/>
              <a:gd name="connsiteY4" fmla="*/ 13273 h 39290"/>
              <a:gd name="connsiteX5" fmla="*/ 396240 w 1181100"/>
              <a:gd name="connsiteY5" fmla="*/ 7731 h 39290"/>
              <a:gd name="connsiteX6" fmla="*/ 441960 w 1181100"/>
              <a:gd name="connsiteY6" fmla="*/ 22971 h 39290"/>
              <a:gd name="connsiteX7" fmla="*/ 480060 w 1181100"/>
              <a:gd name="connsiteY7" fmla="*/ 30591 h 39290"/>
              <a:gd name="connsiteX8" fmla="*/ 510540 w 1181100"/>
              <a:gd name="connsiteY8" fmla="*/ 38211 h 39290"/>
              <a:gd name="connsiteX9" fmla="*/ 1181100 w 1181100"/>
              <a:gd name="connsiteY9" fmla="*/ 38211 h 39290"/>
              <a:gd name="connsiteX0" fmla="*/ 0 w 1181100"/>
              <a:gd name="connsiteY0" fmla="*/ 23076 h 31775"/>
              <a:gd name="connsiteX1" fmla="*/ 38100 w 1181100"/>
              <a:gd name="connsiteY1" fmla="*/ 15456 h 31775"/>
              <a:gd name="connsiteX2" fmla="*/ 91440 w 1181100"/>
              <a:gd name="connsiteY2" fmla="*/ 216 h 31775"/>
              <a:gd name="connsiteX3" fmla="*/ 171796 w 1181100"/>
              <a:gd name="connsiteY3" fmla="*/ 6450 h 31775"/>
              <a:gd name="connsiteX4" fmla="*/ 243840 w 1181100"/>
              <a:gd name="connsiteY4" fmla="*/ 5758 h 31775"/>
              <a:gd name="connsiteX5" fmla="*/ 396240 w 1181100"/>
              <a:gd name="connsiteY5" fmla="*/ 216 h 31775"/>
              <a:gd name="connsiteX6" fmla="*/ 441960 w 1181100"/>
              <a:gd name="connsiteY6" fmla="*/ 15456 h 31775"/>
              <a:gd name="connsiteX7" fmla="*/ 480060 w 1181100"/>
              <a:gd name="connsiteY7" fmla="*/ 23076 h 31775"/>
              <a:gd name="connsiteX8" fmla="*/ 510540 w 1181100"/>
              <a:gd name="connsiteY8" fmla="*/ 30696 h 31775"/>
              <a:gd name="connsiteX9" fmla="*/ 1181100 w 1181100"/>
              <a:gd name="connsiteY9" fmla="*/ 30696 h 31775"/>
              <a:gd name="connsiteX0" fmla="*/ 0 w 1181100"/>
              <a:gd name="connsiteY0" fmla="*/ 23076 h 31775"/>
              <a:gd name="connsiteX1" fmla="*/ 38100 w 1181100"/>
              <a:gd name="connsiteY1" fmla="*/ 15456 h 31775"/>
              <a:gd name="connsiteX2" fmla="*/ 91440 w 1181100"/>
              <a:gd name="connsiteY2" fmla="*/ 216 h 31775"/>
              <a:gd name="connsiteX3" fmla="*/ 171796 w 1181100"/>
              <a:gd name="connsiteY3" fmla="*/ 6450 h 31775"/>
              <a:gd name="connsiteX4" fmla="*/ 243840 w 1181100"/>
              <a:gd name="connsiteY4" fmla="*/ 5758 h 31775"/>
              <a:gd name="connsiteX5" fmla="*/ 396240 w 1181100"/>
              <a:gd name="connsiteY5" fmla="*/ 216 h 31775"/>
              <a:gd name="connsiteX6" fmla="*/ 441960 w 1181100"/>
              <a:gd name="connsiteY6" fmla="*/ 15456 h 31775"/>
              <a:gd name="connsiteX7" fmla="*/ 480060 w 1181100"/>
              <a:gd name="connsiteY7" fmla="*/ 23076 h 31775"/>
              <a:gd name="connsiteX8" fmla="*/ 510540 w 1181100"/>
              <a:gd name="connsiteY8" fmla="*/ 30696 h 31775"/>
              <a:gd name="connsiteX9" fmla="*/ 1181100 w 1181100"/>
              <a:gd name="connsiteY9" fmla="*/ 30696 h 31775"/>
              <a:gd name="connsiteX0" fmla="*/ 0 w 1181100"/>
              <a:gd name="connsiteY0" fmla="*/ 23076 h 30696"/>
              <a:gd name="connsiteX1" fmla="*/ 38100 w 1181100"/>
              <a:gd name="connsiteY1" fmla="*/ 15456 h 30696"/>
              <a:gd name="connsiteX2" fmla="*/ 91440 w 1181100"/>
              <a:gd name="connsiteY2" fmla="*/ 216 h 30696"/>
              <a:gd name="connsiteX3" fmla="*/ 171796 w 1181100"/>
              <a:gd name="connsiteY3" fmla="*/ 6450 h 30696"/>
              <a:gd name="connsiteX4" fmla="*/ 243840 w 1181100"/>
              <a:gd name="connsiteY4" fmla="*/ 5758 h 30696"/>
              <a:gd name="connsiteX5" fmla="*/ 396240 w 1181100"/>
              <a:gd name="connsiteY5" fmla="*/ 216 h 30696"/>
              <a:gd name="connsiteX6" fmla="*/ 441960 w 1181100"/>
              <a:gd name="connsiteY6" fmla="*/ 15456 h 30696"/>
              <a:gd name="connsiteX7" fmla="*/ 480060 w 1181100"/>
              <a:gd name="connsiteY7" fmla="*/ 23076 h 30696"/>
              <a:gd name="connsiteX8" fmla="*/ 510540 w 1181100"/>
              <a:gd name="connsiteY8" fmla="*/ 23768 h 30696"/>
              <a:gd name="connsiteX9" fmla="*/ 1181100 w 1181100"/>
              <a:gd name="connsiteY9" fmla="*/ 30696 h 30696"/>
              <a:gd name="connsiteX0" fmla="*/ 0 w 1181100"/>
              <a:gd name="connsiteY0" fmla="*/ 23076 h 30696"/>
              <a:gd name="connsiteX1" fmla="*/ 38100 w 1181100"/>
              <a:gd name="connsiteY1" fmla="*/ 15456 h 30696"/>
              <a:gd name="connsiteX2" fmla="*/ 91440 w 1181100"/>
              <a:gd name="connsiteY2" fmla="*/ 216 h 30696"/>
              <a:gd name="connsiteX3" fmla="*/ 171796 w 1181100"/>
              <a:gd name="connsiteY3" fmla="*/ 6450 h 30696"/>
              <a:gd name="connsiteX4" fmla="*/ 243840 w 1181100"/>
              <a:gd name="connsiteY4" fmla="*/ 5758 h 30696"/>
              <a:gd name="connsiteX5" fmla="*/ 396240 w 1181100"/>
              <a:gd name="connsiteY5" fmla="*/ 216 h 30696"/>
              <a:gd name="connsiteX6" fmla="*/ 441960 w 1181100"/>
              <a:gd name="connsiteY6" fmla="*/ 15456 h 30696"/>
              <a:gd name="connsiteX7" fmla="*/ 480060 w 1181100"/>
              <a:gd name="connsiteY7" fmla="*/ 23076 h 30696"/>
              <a:gd name="connsiteX8" fmla="*/ 510540 w 1181100"/>
              <a:gd name="connsiteY8" fmla="*/ 2986 h 30696"/>
              <a:gd name="connsiteX9" fmla="*/ 1181100 w 1181100"/>
              <a:gd name="connsiteY9" fmla="*/ 30696 h 30696"/>
              <a:gd name="connsiteX0" fmla="*/ 0 w 1181100"/>
              <a:gd name="connsiteY0" fmla="*/ 23076 h 30696"/>
              <a:gd name="connsiteX1" fmla="*/ 38100 w 1181100"/>
              <a:gd name="connsiteY1" fmla="*/ 15456 h 30696"/>
              <a:gd name="connsiteX2" fmla="*/ 91440 w 1181100"/>
              <a:gd name="connsiteY2" fmla="*/ 216 h 30696"/>
              <a:gd name="connsiteX3" fmla="*/ 171796 w 1181100"/>
              <a:gd name="connsiteY3" fmla="*/ 6450 h 30696"/>
              <a:gd name="connsiteX4" fmla="*/ 243840 w 1181100"/>
              <a:gd name="connsiteY4" fmla="*/ 5758 h 30696"/>
              <a:gd name="connsiteX5" fmla="*/ 396240 w 1181100"/>
              <a:gd name="connsiteY5" fmla="*/ 216 h 30696"/>
              <a:gd name="connsiteX6" fmla="*/ 441960 w 1181100"/>
              <a:gd name="connsiteY6" fmla="*/ 15456 h 30696"/>
              <a:gd name="connsiteX7" fmla="*/ 480060 w 1181100"/>
              <a:gd name="connsiteY7" fmla="*/ 23076 h 30696"/>
              <a:gd name="connsiteX8" fmla="*/ 510540 w 1181100"/>
              <a:gd name="connsiteY8" fmla="*/ 2986 h 30696"/>
              <a:gd name="connsiteX9" fmla="*/ 1181100 w 1181100"/>
              <a:gd name="connsiteY9" fmla="*/ 30696 h 30696"/>
              <a:gd name="connsiteX0" fmla="*/ 0 w 1181100"/>
              <a:gd name="connsiteY0" fmla="*/ 27016 h 27427"/>
              <a:gd name="connsiteX1" fmla="*/ 38100 w 1181100"/>
              <a:gd name="connsiteY1" fmla="*/ 19396 h 27427"/>
              <a:gd name="connsiteX2" fmla="*/ 91440 w 1181100"/>
              <a:gd name="connsiteY2" fmla="*/ 4156 h 27427"/>
              <a:gd name="connsiteX3" fmla="*/ 171796 w 1181100"/>
              <a:gd name="connsiteY3" fmla="*/ 10390 h 27427"/>
              <a:gd name="connsiteX4" fmla="*/ 243840 w 1181100"/>
              <a:gd name="connsiteY4" fmla="*/ 9698 h 27427"/>
              <a:gd name="connsiteX5" fmla="*/ 396240 w 1181100"/>
              <a:gd name="connsiteY5" fmla="*/ 4156 h 27427"/>
              <a:gd name="connsiteX6" fmla="*/ 441960 w 1181100"/>
              <a:gd name="connsiteY6" fmla="*/ 19396 h 27427"/>
              <a:gd name="connsiteX7" fmla="*/ 480060 w 1181100"/>
              <a:gd name="connsiteY7" fmla="*/ 27016 h 27427"/>
              <a:gd name="connsiteX8" fmla="*/ 510540 w 1181100"/>
              <a:gd name="connsiteY8" fmla="*/ 6926 h 27427"/>
              <a:gd name="connsiteX9" fmla="*/ 1181100 w 1181100"/>
              <a:gd name="connsiteY9"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1100" h="27427">
                <a:moveTo>
                  <a:pt x="0" y="27016"/>
                </a:moveTo>
                <a:cubicBezTo>
                  <a:pt x="12700" y="24476"/>
                  <a:pt x="22860" y="23206"/>
                  <a:pt x="38100" y="19396"/>
                </a:cubicBezTo>
                <a:cubicBezTo>
                  <a:pt x="53340" y="15586"/>
                  <a:pt x="69157" y="5657"/>
                  <a:pt x="91440" y="4156"/>
                </a:cubicBezTo>
                <a:cubicBezTo>
                  <a:pt x="113723" y="2655"/>
                  <a:pt x="146396" y="9466"/>
                  <a:pt x="171796" y="10390"/>
                </a:cubicBezTo>
                <a:cubicBezTo>
                  <a:pt x="197196" y="11314"/>
                  <a:pt x="233680" y="12238"/>
                  <a:pt x="243840" y="9698"/>
                </a:cubicBezTo>
                <a:cubicBezTo>
                  <a:pt x="262077" y="10566"/>
                  <a:pt x="363220" y="2540"/>
                  <a:pt x="396240" y="4156"/>
                </a:cubicBezTo>
                <a:cubicBezTo>
                  <a:pt x="429260" y="5772"/>
                  <a:pt x="426462" y="15169"/>
                  <a:pt x="441960" y="19396"/>
                </a:cubicBezTo>
                <a:cubicBezTo>
                  <a:pt x="454455" y="22804"/>
                  <a:pt x="468630" y="29094"/>
                  <a:pt x="480060" y="27016"/>
                </a:cubicBezTo>
                <a:cubicBezTo>
                  <a:pt x="491490" y="24938"/>
                  <a:pt x="393700" y="11429"/>
                  <a:pt x="510540" y="6926"/>
                </a:cubicBezTo>
                <a:cubicBezTo>
                  <a:pt x="627380" y="2423"/>
                  <a:pt x="957580" y="2309"/>
                  <a:pt x="118110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Connettore diritto 8"/>
          <p:cNvCxnSpPr/>
          <p:nvPr/>
        </p:nvCxnSpPr>
        <p:spPr>
          <a:xfrm>
            <a:off x="8686800" y="3068960"/>
            <a:ext cx="0" cy="3456384"/>
          </a:xfrm>
          <a:prstGeom prst="line">
            <a:avLst/>
          </a:prstGeom>
        </p:spPr>
        <p:style>
          <a:lnRef idx="1">
            <a:schemeClr val="accent1"/>
          </a:lnRef>
          <a:fillRef idx="0">
            <a:schemeClr val="accent1"/>
          </a:fillRef>
          <a:effectRef idx="0">
            <a:schemeClr val="accent1"/>
          </a:effectRef>
          <a:fontRef idx="minor">
            <a:schemeClr val="tx1"/>
          </a:fontRef>
        </p:style>
      </p:cxnSp>
      <p:sp>
        <p:nvSpPr>
          <p:cNvPr id="12" name="Freccia in giù 11"/>
          <p:cNvSpPr/>
          <p:nvPr/>
        </p:nvSpPr>
        <p:spPr>
          <a:xfrm rot="4355412">
            <a:off x="3336042" y="3390567"/>
            <a:ext cx="288032"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ccia in giù 13"/>
          <p:cNvSpPr/>
          <p:nvPr/>
        </p:nvSpPr>
        <p:spPr>
          <a:xfrm rot="15427348">
            <a:off x="3119783" y="4485841"/>
            <a:ext cx="288032"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igura a mano libera 9"/>
          <p:cNvSpPr/>
          <p:nvPr/>
        </p:nvSpPr>
        <p:spPr>
          <a:xfrm rot="21399055">
            <a:off x="889728" y="3388858"/>
            <a:ext cx="8087039" cy="2363932"/>
          </a:xfrm>
          <a:custGeom>
            <a:avLst/>
            <a:gdLst>
              <a:gd name="connsiteX0" fmla="*/ 0 w 7981998"/>
              <a:gd name="connsiteY0" fmla="*/ 2209800 h 2209800"/>
              <a:gd name="connsiteX1" fmla="*/ 76200 w 7981998"/>
              <a:gd name="connsiteY1" fmla="*/ 2126673 h 2209800"/>
              <a:gd name="connsiteX2" fmla="*/ 159327 w 7981998"/>
              <a:gd name="connsiteY2" fmla="*/ 2050473 h 2209800"/>
              <a:gd name="connsiteX3" fmla="*/ 249382 w 7981998"/>
              <a:gd name="connsiteY3" fmla="*/ 1939636 h 2209800"/>
              <a:gd name="connsiteX4" fmla="*/ 374072 w 7981998"/>
              <a:gd name="connsiteY4" fmla="*/ 1842655 h 2209800"/>
              <a:gd name="connsiteX5" fmla="*/ 484909 w 7981998"/>
              <a:gd name="connsiteY5" fmla="*/ 1752600 h 2209800"/>
              <a:gd name="connsiteX6" fmla="*/ 588818 w 7981998"/>
              <a:gd name="connsiteY6" fmla="*/ 1634836 h 2209800"/>
              <a:gd name="connsiteX7" fmla="*/ 734291 w 7981998"/>
              <a:gd name="connsiteY7" fmla="*/ 1524000 h 2209800"/>
              <a:gd name="connsiteX8" fmla="*/ 886691 w 7981998"/>
              <a:gd name="connsiteY8" fmla="*/ 1420091 h 2209800"/>
              <a:gd name="connsiteX9" fmla="*/ 1039091 w 7981998"/>
              <a:gd name="connsiteY9" fmla="*/ 1330036 h 2209800"/>
              <a:gd name="connsiteX10" fmla="*/ 1212272 w 7981998"/>
              <a:gd name="connsiteY10" fmla="*/ 1205345 h 2209800"/>
              <a:gd name="connsiteX11" fmla="*/ 1447800 w 7981998"/>
              <a:gd name="connsiteY11" fmla="*/ 1039091 h 2209800"/>
              <a:gd name="connsiteX12" fmla="*/ 1648691 w 7981998"/>
              <a:gd name="connsiteY12" fmla="*/ 962891 h 2209800"/>
              <a:gd name="connsiteX13" fmla="*/ 1856509 w 7981998"/>
              <a:gd name="connsiteY13" fmla="*/ 872836 h 2209800"/>
              <a:gd name="connsiteX14" fmla="*/ 2078182 w 7981998"/>
              <a:gd name="connsiteY14" fmla="*/ 789709 h 2209800"/>
              <a:gd name="connsiteX15" fmla="*/ 2396836 w 7981998"/>
              <a:gd name="connsiteY15" fmla="*/ 671945 h 2209800"/>
              <a:gd name="connsiteX16" fmla="*/ 2722418 w 7981998"/>
              <a:gd name="connsiteY16" fmla="*/ 588818 h 2209800"/>
              <a:gd name="connsiteX17" fmla="*/ 2971800 w 7981998"/>
              <a:gd name="connsiteY17" fmla="*/ 519545 h 2209800"/>
              <a:gd name="connsiteX18" fmla="*/ 3110345 w 7981998"/>
              <a:gd name="connsiteY18" fmla="*/ 477982 h 2209800"/>
              <a:gd name="connsiteX19" fmla="*/ 3366654 w 7981998"/>
              <a:gd name="connsiteY19" fmla="*/ 422564 h 2209800"/>
              <a:gd name="connsiteX20" fmla="*/ 3803072 w 7981998"/>
              <a:gd name="connsiteY20" fmla="*/ 318655 h 2209800"/>
              <a:gd name="connsiteX21" fmla="*/ 4177145 w 7981998"/>
              <a:gd name="connsiteY21" fmla="*/ 249382 h 2209800"/>
              <a:gd name="connsiteX22" fmla="*/ 4731327 w 7981998"/>
              <a:gd name="connsiteY22" fmla="*/ 180109 h 2209800"/>
              <a:gd name="connsiteX23" fmla="*/ 5153891 w 7981998"/>
              <a:gd name="connsiteY23" fmla="*/ 138545 h 2209800"/>
              <a:gd name="connsiteX24" fmla="*/ 5611091 w 7981998"/>
              <a:gd name="connsiteY24" fmla="*/ 103909 h 2209800"/>
              <a:gd name="connsiteX25" fmla="*/ 5992091 w 7981998"/>
              <a:gd name="connsiteY25" fmla="*/ 96982 h 2209800"/>
              <a:gd name="connsiteX26" fmla="*/ 6477000 w 7981998"/>
              <a:gd name="connsiteY26" fmla="*/ 48491 h 2209800"/>
              <a:gd name="connsiteX27" fmla="*/ 7086600 w 7981998"/>
              <a:gd name="connsiteY27" fmla="*/ 41564 h 2209800"/>
              <a:gd name="connsiteX28" fmla="*/ 7779327 w 7981998"/>
              <a:gd name="connsiteY28" fmla="*/ 27709 h 2209800"/>
              <a:gd name="connsiteX29" fmla="*/ 7959436 w 7981998"/>
              <a:gd name="connsiteY29" fmla="*/ 0 h 2209800"/>
              <a:gd name="connsiteX30" fmla="*/ 7973291 w 7981998"/>
              <a:gd name="connsiteY30" fmla="*/ 27709 h 2209800"/>
              <a:gd name="connsiteX0" fmla="*/ 0 w 7981998"/>
              <a:gd name="connsiteY0" fmla="*/ 2209800 h 2209800"/>
              <a:gd name="connsiteX1" fmla="*/ 76200 w 7981998"/>
              <a:gd name="connsiteY1" fmla="*/ 2126673 h 2209800"/>
              <a:gd name="connsiteX2" fmla="*/ 159327 w 7981998"/>
              <a:gd name="connsiteY2" fmla="*/ 2050473 h 2209800"/>
              <a:gd name="connsiteX3" fmla="*/ 249382 w 7981998"/>
              <a:gd name="connsiteY3" fmla="*/ 1939636 h 2209800"/>
              <a:gd name="connsiteX4" fmla="*/ 374072 w 7981998"/>
              <a:gd name="connsiteY4" fmla="*/ 1842655 h 2209800"/>
              <a:gd name="connsiteX5" fmla="*/ 477982 w 7981998"/>
              <a:gd name="connsiteY5" fmla="*/ 1738745 h 2209800"/>
              <a:gd name="connsiteX6" fmla="*/ 588818 w 7981998"/>
              <a:gd name="connsiteY6" fmla="*/ 1634836 h 2209800"/>
              <a:gd name="connsiteX7" fmla="*/ 734291 w 7981998"/>
              <a:gd name="connsiteY7" fmla="*/ 1524000 h 2209800"/>
              <a:gd name="connsiteX8" fmla="*/ 886691 w 7981998"/>
              <a:gd name="connsiteY8" fmla="*/ 1420091 h 2209800"/>
              <a:gd name="connsiteX9" fmla="*/ 1039091 w 7981998"/>
              <a:gd name="connsiteY9" fmla="*/ 1330036 h 2209800"/>
              <a:gd name="connsiteX10" fmla="*/ 1212272 w 7981998"/>
              <a:gd name="connsiteY10" fmla="*/ 1205345 h 2209800"/>
              <a:gd name="connsiteX11" fmla="*/ 1447800 w 7981998"/>
              <a:gd name="connsiteY11" fmla="*/ 1039091 h 2209800"/>
              <a:gd name="connsiteX12" fmla="*/ 1648691 w 7981998"/>
              <a:gd name="connsiteY12" fmla="*/ 962891 h 2209800"/>
              <a:gd name="connsiteX13" fmla="*/ 1856509 w 7981998"/>
              <a:gd name="connsiteY13" fmla="*/ 872836 h 2209800"/>
              <a:gd name="connsiteX14" fmla="*/ 2078182 w 7981998"/>
              <a:gd name="connsiteY14" fmla="*/ 789709 h 2209800"/>
              <a:gd name="connsiteX15" fmla="*/ 2396836 w 7981998"/>
              <a:gd name="connsiteY15" fmla="*/ 671945 h 2209800"/>
              <a:gd name="connsiteX16" fmla="*/ 2722418 w 7981998"/>
              <a:gd name="connsiteY16" fmla="*/ 588818 h 2209800"/>
              <a:gd name="connsiteX17" fmla="*/ 2971800 w 7981998"/>
              <a:gd name="connsiteY17" fmla="*/ 519545 h 2209800"/>
              <a:gd name="connsiteX18" fmla="*/ 3110345 w 7981998"/>
              <a:gd name="connsiteY18" fmla="*/ 477982 h 2209800"/>
              <a:gd name="connsiteX19" fmla="*/ 3366654 w 7981998"/>
              <a:gd name="connsiteY19" fmla="*/ 422564 h 2209800"/>
              <a:gd name="connsiteX20" fmla="*/ 3803072 w 7981998"/>
              <a:gd name="connsiteY20" fmla="*/ 318655 h 2209800"/>
              <a:gd name="connsiteX21" fmla="*/ 4177145 w 7981998"/>
              <a:gd name="connsiteY21" fmla="*/ 249382 h 2209800"/>
              <a:gd name="connsiteX22" fmla="*/ 4731327 w 7981998"/>
              <a:gd name="connsiteY22" fmla="*/ 180109 h 2209800"/>
              <a:gd name="connsiteX23" fmla="*/ 5153891 w 7981998"/>
              <a:gd name="connsiteY23" fmla="*/ 138545 h 2209800"/>
              <a:gd name="connsiteX24" fmla="*/ 5611091 w 7981998"/>
              <a:gd name="connsiteY24" fmla="*/ 103909 h 2209800"/>
              <a:gd name="connsiteX25" fmla="*/ 5992091 w 7981998"/>
              <a:gd name="connsiteY25" fmla="*/ 96982 h 2209800"/>
              <a:gd name="connsiteX26" fmla="*/ 6477000 w 7981998"/>
              <a:gd name="connsiteY26" fmla="*/ 48491 h 2209800"/>
              <a:gd name="connsiteX27" fmla="*/ 7086600 w 7981998"/>
              <a:gd name="connsiteY27" fmla="*/ 41564 h 2209800"/>
              <a:gd name="connsiteX28" fmla="*/ 7779327 w 7981998"/>
              <a:gd name="connsiteY28" fmla="*/ 27709 h 2209800"/>
              <a:gd name="connsiteX29" fmla="*/ 7959436 w 7981998"/>
              <a:gd name="connsiteY29" fmla="*/ 0 h 2209800"/>
              <a:gd name="connsiteX30" fmla="*/ 7973291 w 7981998"/>
              <a:gd name="connsiteY30" fmla="*/ 27709 h 2209800"/>
              <a:gd name="connsiteX0" fmla="*/ 0 w 7981998"/>
              <a:gd name="connsiteY0" fmla="*/ 2209800 h 2209800"/>
              <a:gd name="connsiteX1" fmla="*/ 76200 w 7981998"/>
              <a:gd name="connsiteY1" fmla="*/ 2126673 h 2209800"/>
              <a:gd name="connsiteX2" fmla="*/ 159327 w 7981998"/>
              <a:gd name="connsiteY2" fmla="*/ 2050473 h 2209800"/>
              <a:gd name="connsiteX3" fmla="*/ 249382 w 7981998"/>
              <a:gd name="connsiteY3" fmla="*/ 1939636 h 2209800"/>
              <a:gd name="connsiteX4" fmla="*/ 374072 w 7981998"/>
              <a:gd name="connsiteY4" fmla="*/ 1842655 h 2209800"/>
              <a:gd name="connsiteX5" fmla="*/ 477982 w 7981998"/>
              <a:gd name="connsiteY5" fmla="*/ 1738745 h 2209800"/>
              <a:gd name="connsiteX6" fmla="*/ 588818 w 7981998"/>
              <a:gd name="connsiteY6" fmla="*/ 1634836 h 2209800"/>
              <a:gd name="connsiteX7" fmla="*/ 734291 w 7981998"/>
              <a:gd name="connsiteY7" fmla="*/ 1524000 h 2209800"/>
              <a:gd name="connsiteX8" fmla="*/ 886691 w 7981998"/>
              <a:gd name="connsiteY8" fmla="*/ 1420091 h 2209800"/>
              <a:gd name="connsiteX9" fmla="*/ 1039091 w 7981998"/>
              <a:gd name="connsiteY9" fmla="*/ 1295400 h 2209800"/>
              <a:gd name="connsiteX10" fmla="*/ 1212272 w 7981998"/>
              <a:gd name="connsiteY10" fmla="*/ 1205345 h 2209800"/>
              <a:gd name="connsiteX11" fmla="*/ 1447800 w 7981998"/>
              <a:gd name="connsiteY11" fmla="*/ 1039091 h 2209800"/>
              <a:gd name="connsiteX12" fmla="*/ 1648691 w 7981998"/>
              <a:gd name="connsiteY12" fmla="*/ 962891 h 2209800"/>
              <a:gd name="connsiteX13" fmla="*/ 1856509 w 7981998"/>
              <a:gd name="connsiteY13" fmla="*/ 872836 h 2209800"/>
              <a:gd name="connsiteX14" fmla="*/ 2078182 w 7981998"/>
              <a:gd name="connsiteY14" fmla="*/ 789709 h 2209800"/>
              <a:gd name="connsiteX15" fmla="*/ 2396836 w 7981998"/>
              <a:gd name="connsiteY15" fmla="*/ 671945 h 2209800"/>
              <a:gd name="connsiteX16" fmla="*/ 2722418 w 7981998"/>
              <a:gd name="connsiteY16" fmla="*/ 588818 h 2209800"/>
              <a:gd name="connsiteX17" fmla="*/ 2971800 w 7981998"/>
              <a:gd name="connsiteY17" fmla="*/ 519545 h 2209800"/>
              <a:gd name="connsiteX18" fmla="*/ 3110345 w 7981998"/>
              <a:gd name="connsiteY18" fmla="*/ 477982 h 2209800"/>
              <a:gd name="connsiteX19" fmla="*/ 3366654 w 7981998"/>
              <a:gd name="connsiteY19" fmla="*/ 422564 h 2209800"/>
              <a:gd name="connsiteX20" fmla="*/ 3803072 w 7981998"/>
              <a:gd name="connsiteY20" fmla="*/ 318655 h 2209800"/>
              <a:gd name="connsiteX21" fmla="*/ 4177145 w 7981998"/>
              <a:gd name="connsiteY21" fmla="*/ 249382 h 2209800"/>
              <a:gd name="connsiteX22" fmla="*/ 4731327 w 7981998"/>
              <a:gd name="connsiteY22" fmla="*/ 180109 h 2209800"/>
              <a:gd name="connsiteX23" fmla="*/ 5153891 w 7981998"/>
              <a:gd name="connsiteY23" fmla="*/ 138545 h 2209800"/>
              <a:gd name="connsiteX24" fmla="*/ 5611091 w 7981998"/>
              <a:gd name="connsiteY24" fmla="*/ 103909 h 2209800"/>
              <a:gd name="connsiteX25" fmla="*/ 5992091 w 7981998"/>
              <a:gd name="connsiteY25" fmla="*/ 96982 h 2209800"/>
              <a:gd name="connsiteX26" fmla="*/ 6477000 w 7981998"/>
              <a:gd name="connsiteY26" fmla="*/ 48491 h 2209800"/>
              <a:gd name="connsiteX27" fmla="*/ 7086600 w 7981998"/>
              <a:gd name="connsiteY27" fmla="*/ 41564 h 2209800"/>
              <a:gd name="connsiteX28" fmla="*/ 7779327 w 7981998"/>
              <a:gd name="connsiteY28" fmla="*/ 27709 h 2209800"/>
              <a:gd name="connsiteX29" fmla="*/ 7959436 w 7981998"/>
              <a:gd name="connsiteY29" fmla="*/ 0 h 2209800"/>
              <a:gd name="connsiteX30" fmla="*/ 7973291 w 7981998"/>
              <a:gd name="connsiteY30" fmla="*/ 27709 h 2209800"/>
              <a:gd name="connsiteX0" fmla="*/ 0 w 7981998"/>
              <a:gd name="connsiteY0" fmla="*/ 2209800 h 2209800"/>
              <a:gd name="connsiteX1" fmla="*/ 76200 w 7981998"/>
              <a:gd name="connsiteY1" fmla="*/ 2126673 h 2209800"/>
              <a:gd name="connsiteX2" fmla="*/ 159327 w 7981998"/>
              <a:gd name="connsiteY2" fmla="*/ 2050473 h 2209800"/>
              <a:gd name="connsiteX3" fmla="*/ 249382 w 7981998"/>
              <a:gd name="connsiteY3" fmla="*/ 1939636 h 2209800"/>
              <a:gd name="connsiteX4" fmla="*/ 374072 w 7981998"/>
              <a:gd name="connsiteY4" fmla="*/ 1842655 h 2209800"/>
              <a:gd name="connsiteX5" fmla="*/ 477982 w 7981998"/>
              <a:gd name="connsiteY5" fmla="*/ 1738745 h 2209800"/>
              <a:gd name="connsiteX6" fmla="*/ 588818 w 7981998"/>
              <a:gd name="connsiteY6" fmla="*/ 1634836 h 2209800"/>
              <a:gd name="connsiteX7" fmla="*/ 734291 w 7981998"/>
              <a:gd name="connsiteY7" fmla="*/ 1524000 h 2209800"/>
              <a:gd name="connsiteX8" fmla="*/ 886691 w 7981998"/>
              <a:gd name="connsiteY8" fmla="*/ 1420091 h 2209800"/>
              <a:gd name="connsiteX9" fmla="*/ 1039091 w 7981998"/>
              <a:gd name="connsiteY9" fmla="*/ 1295400 h 2209800"/>
              <a:gd name="connsiteX10" fmla="*/ 1212272 w 7981998"/>
              <a:gd name="connsiteY10" fmla="*/ 1177636 h 2209800"/>
              <a:gd name="connsiteX11" fmla="*/ 1447800 w 7981998"/>
              <a:gd name="connsiteY11" fmla="*/ 1039091 h 2209800"/>
              <a:gd name="connsiteX12" fmla="*/ 1648691 w 7981998"/>
              <a:gd name="connsiteY12" fmla="*/ 962891 h 2209800"/>
              <a:gd name="connsiteX13" fmla="*/ 1856509 w 7981998"/>
              <a:gd name="connsiteY13" fmla="*/ 872836 h 2209800"/>
              <a:gd name="connsiteX14" fmla="*/ 2078182 w 7981998"/>
              <a:gd name="connsiteY14" fmla="*/ 789709 h 2209800"/>
              <a:gd name="connsiteX15" fmla="*/ 2396836 w 7981998"/>
              <a:gd name="connsiteY15" fmla="*/ 671945 h 2209800"/>
              <a:gd name="connsiteX16" fmla="*/ 2722418 w 7981998"/>
              <a:gd name="connsiteY16" fmla="*/ 588818 h 2209800"/>
              <a:gd name="connsiteX17" fmla="*/ 2971800 w 7981998"/>
              <a:gd name="connsiteY17" fmla="*/ 519545 h 2209800"/>
              <a:gd name="connsiteX18" fmla="*/ 3110345 w 7981998"/>
              <a:gd name="connsiteY18" fmla="*/ 477982 h 2209800"/>
              <a:gd name="connsiteX19" fmla="*/ 3366654 w 7981998"/>
              <a:gd name="connsiteY19" fmla="*/ 422564 h 2209800"/>
              <a:gd name="connsiteX20" fmla="*/ 3803072 w 7981998"/>
              <a:gd name="connsiteY20" fmla="*/ 318655 h 2209800"/>
              <a:gd name="connsiteX21" fmla="*/ 4177145 w 7981998"/>
              <a:gd name="connsiteY21" fmla="*/ 249382 h 2209800"/>
              <a:gd name="connsiteX22" fmla="*/ 4731327 w 7981998"/>
              <a:gd name="connsiteY22" fmla="*/ 180109 h 2209800"/>
              <a:gd name="connsiteX23" fmla="*/ 5153891 w 7981998"/>
              <a:gd name="connsiteY23" fmla="*/ 138545 h 2209800"/>
              <a:gd name="connsiteX24" fmla="*/ 5611091 w 7981998"/>
              <a:gd name="connsiteY24" fmla="*/ 103909 h 2209800"/>
              <a:gd name="connsiteX25" fmla="*/ 5992091 w 7981998"/>
              <a:gd name="connsiteY25" fmla="*/ 96982 h 2209800"/>
              <a:gd name="connsiteX26" fmla="*/ 6477000 w 7981998"/>
              <a:gd name="connsiteY26" fmla="*/ 48491 h 2209800"/>
              <a:gd name="connsiteX27" fmla="*/ 7086600 w 7981998"/>
              <a:gd name="connsiteY27" fmla="*/ 41564 h 2209800"/>
              <a:gd name="connsiteX28" fmla="*/ 7779327 w 7981998"/>
              <a:gd name="connsiteY28" fmla="*/ 27709 h 2209800"/>
              <a:gd name="connsiteX29" fmla="*/ 7959436 w 7981998"/>
              <a:gd name="connsiteY29" fmla="*/ 0 h 2209800"/>
              <a:gd name="connsiteX30" fmla="*/ 7973291 w 7981998"/>
              <a:gd name="connsiteY30" fmla="*/ 27709 h 2209800"/>
              <a:gd name="connsiteX0" fmla="*/ 0 w 7981998"/>
              <a:gd name="connsiteY0" fmla="*/ 2209800 h 2209800"/>
              <a:gd name="connsiteX1" fmla="*/ 76200 w 7981998"/>
              <a:gd name="connsiteY1" fmla="*/ 2126673 h 2209800"/>
              <a:gd name="connsiteX2" fmla="*/ 159327 w 7981998"/>
              <a:gd name="connsiteY2" fmla="*/ 2050473 h 2209800"/>
              <a:gd name="connsiteX3" fmla="*/ 249382 w 7981998"/>
              <a:gd name="connsiteY3" fmla="*/ 1939636 h 2209800"/>
              <a:gd name="connsiteX4" fmla="*/ 374072 w 7981998"/>
              <a:gd name="connsiteY4" fmla="*/ 1842655 h 2209800"/>
              <a:gd name="connsiteX5" fmla="*/ 477982 w 7981998"/>
              <a:gd name="connsiteY5" fmla="*/ 1738745 h 2209800"/>
              <a:gd name="connsiteX6" fmla="*/ 588818 w 7981998"/>
              <a:gd name="connsiteY6" fmla="*/ 1634836 h 2209800"/>
              <a:gd name="connsiteX7" fmla="*/ 734291 w 7981998"/>
              <a:gd name="connsiteY7" fmla="*/ 1524000 h 2209800"/>
              <a:gd name="connsiteX8" fmla="*/ 886691 w 7981998"/>
              <a:gd name="connsiteY8" fmla="*/ 1385455 h 2209800"/>
              <a:gd name="connsiteX9" fmla="*/ 1039091 w 7981998"/>
              <a:gd name="connsiteY9" fmla="*/ 1295400 h 2209800"/>
              <a:gd name="connsiteX10" fmla="*/ 1212272 w 7981998"/>
              <a:gd name="connsiteY10" fmla="*/ 1177636 h 2209800"/>
              <a:gd name="connsiteX11" fmla="*/ 1447800 w 7981998"/>
              <a:gd name="connsiteY11" fmla="*/ 1039091 h 2209800"/>
              <a:gd name="connsiteX12" fmla="*/ 1648691 w 7981998"/>
              <a:gd name="connsiteY12" fmla="*/ 962891 h 2209800"/>
              <a:gd name="connsiteX13" fmla="*/ 1856509 w 7981998"/>
              <a:gd name="connsiteY13" fmla="*/ 872836 h 2209800"/>
              <a:gd name="connsiteX14" fmla="*/ 2078182 w 7981998"/>
              <a:gd name="connsiteY14" fmla="*/ 789709 h 2209800"/>
              <a:gd name="connsiteX15" fmla="*/ 2396836 w 7981998"/>
              <a:gd name="connsiteY15" fmla="*/ 671945 h 2209800"/>
              <a:gd name="connsiteX16" fmla="*/ 2722418 w 7981998"/>
              <a:gd name="connsiteY16" fmla="*/ 588818 h 2209800"/>
              <a:gd name="connsiteX17" fmla="*/ 2971800 w 7981998"/>
              <a:gd name="connsiteY17" fmla="*/ 519545 h 2209800"/>
              <a:gd name="connsiteX18" fmla="*/ 3110345 w 7981998"/>
              <a:gd name="connsiteY18" fmla="*/ 477982 h 2209800"/>
              <a:gd name="connsiteX19" fmla="*/ 3366654 w 7981998"/>
              <a:gd name="connsiteY19" fmla="*/ 422564 h 2209800"/>
              <a:gd name="connsiteX20" fmla="*/ 3803072 w 7981998"/>
              <a:gd name="connsiteY20" fmla="*/ 318655 h 2209800"/>
              <a:gd name="connsiteX21" fmla="*/ 4177145 w 7981998"/>
              <a:gd name="connsiteY21" fmla="*/ 249382 h 2209800"/>
              <a:gd name="connsiteX22" fmla="*/ 4731327 w 7981998"/>
              <a:gd name="connsiteY22" fmla="*/ 180109 h 2209800"/>
              <a:gd name="connsiteX23" fmla="*/ 5153891 w 7981998"/>
              <a:gd name="connsiteY23" fmla="*/ 138545 h 2209800"/>
              <a:gd name="connsiteX24" fmla="*/ 5611091 w 7981998"/>
              <a:gd name="connsiteY24" fmla="*/ 103909 h 2209800"/>
              <a:gd name="connsiteX25" fmla="*/ 5992091 w 7981998"/>
              <a:gd name="connsiteY25" fmla="*/ 96982 h 2209800"/>
              <a:gd name="connsiteX26" fmla="*/ 6477000 w 7981998"/>
              <a:gd name="connsiteY26" fmla="*/ 48491 h 2209800"/>
              <a:gd name="connsiteX27" fmla="*/ 7086600 w 7981998"/>
              <a:gd name="connsiteY27" fmla="*/ 41564 h 2209800"/>
              <a:gd name="connsiteX28" fmla="*/ 7779327 w 7981998"/>
              <a:gd name="connsiteY28" fmla="*/ 27709 h 2209800"/>
              <a:gd name="connsiteX29" fmla="*/ 7959436 w 7981998"/>
              <a:gd name="connsiteY29" fmla="*/ 0 h 2209800"/>
              <a:gd name="connsiteX30" fmla="*/ 7973291 w 7981998"/>
              <a:gd name="connsiteY30" fmla="*/ 27709 h 2209800"/>
              <a:gd name="connsiteX0" fmla="*/ 0 w 8057367"/>
              <a:gd name="connsiteY0" fmla="*/ 2210614 h 2210614"/>
              <a:gd name="connsiteX1" fmla="*/ 76200 w 8057367"/>
              <a:gd name="connsiteY1" fmla="*/ 2127487 h 2210614"/>
              <a:gd name="connsiteX2" fmla="*/ 159327 w 8057367"/>
              <a:gd name="connsiteY2" fmla="*/ 2051287 h 2210614"/>
              <a:gd name="connsiteX3" fmla="*/ 249382 w 8057367"/>
              <a:gd name="connsiteY3" fmla="*/ 1940450 h 2210614"/>
              <a:gd name="connsiteX4" fmla="*/ 374072 w 8057367"/>
              <a:gd name="connsiteY4" fmla="*/ 1843469 h 2210614"/>
              <a:gd name="connsiteX5" fmla="*/ 477982 w 8057367"/>
              <a:gd name="connsiteY5" fmla="*/ 1739559 h 2210614"/>
              <a:gd name="connsiteX6" fmla="*/ 588818 w 8057367"/>
              <a:gd name="connsiteY6" fmla="*/ 1635650 h 2210614"/>
              <a:gd name="connsiteX7" fmla="*/ 734291 w 8057367"/>
              <a:gd name="connsiteY7" fmla="*/ 1524814 h 2210614"/>
              <a:gd name="connsiteX8" fmla="*/ 886691 w 8057367"/>
              <a:gd name="connsiteY8" fmla="*/ 1386269 h 2210614"/>
              <a:gd name="connsiteX9" fmla="*/ 1039091 w 8057367"/>
              <a:gd name="connsiteY9" fmla="*/ 1296214 h 2210614"/>
              <a:gd name="connsiteX10" fmla="*/ 1212272 w 8057367"/>
              <a:gd name="connsiteY10" fmla="*/ 1178450 h 2210614"/>
              <a:gd name="connsiteX11" fmla="*/ 1447800 w 8057367"/>
              <a:gd name="connsiteY11" fmla="*/ 1039905 h 2210614"/>
              <a:gd name="connsiteX12" fmla="*/ 1648691 w 8057367"/>
              <a:gd name="connsiteY12" fmla="*/ 963705 h 2210614"/>
              <a:gd name="connsiteX13" fmla="*/ 1856509 w 8057367"/>
              <a:gd name="connsiteY13" fmla="*/ 873650 h 2210614"/>
              <a:gd name="connsiteX14" fmla="*/ 2078182 w 8057367"/>
              <a:gd name="connsiteY14" fmla="*/ 790523 h 2210614"/>
              <a:gd name="connsiteX15" fmla="*/ 2396836 w 8057367"/>
              <a:gd name="connsiteY15" fmla="*/ 672759 h 2210614"/>
              <a:gd name="connsiteX16" fmla="*/ 2722418 w 8057367"/>
              <a:gd name="connsiteY16" fmla="*/ 589632 h 2210614"/>
              <a:gd name="connsiteX17" fmla="*/ 2971800 w 8057367"/>
              <a:gd name="connsiteY17" fmla="*/ 520359 h 2210614"/>
              <a:gd name="connsiteX18" fmla="*/ 3110345 w 8057367"/>
              <a:gd name="connsiteY18" fmla="*/ 478796 h 2210614"/>
              <a:gd name="connsiteX19" fmla="*/ 3366654 w 8057367"/>
              <a:gd name="connsiteY19" fmla="*/ 423378 h 2210614"/>
              <a:gd name="connsiteX20" fmla="*/ 3803072 w 8057367"/>
              <a:gd name="connsiteY20" fmla="*/ 319469 h 2210614"/>
              <a:gd name="connsiteX21" fmla="*/ 4177145 w 8057367"/>
              <a:gd name="connsiteY21" fmla="*/ 250196 h 2210614"/>
              <a:gd name="connsiteX22" fmla="*/ 4731327 w 8057367"/>
              <a:gd name="connsiteY22" fmla="*/ 180923 h 2210614"/>
              <a:gd name="connsiteX23" fmla="*/ 5153891 w 8057367"/>
              <a:gd name="connsiteY23" fmla="*/ 139359 h 2210614"/>
              <a:gd name="connsiteX24" fmla="*/ 5611091 w 8057367"/>
              <a:gd name="connsiteY24" fmla="*/ 104723 h 2210614"/>
              <a:gd name="connsiteX25" fmla="*/ 5992091 w 8057367"/>
              <a:gd name="connsiteY25" fmla="*/ 97796 h 2210614"/>
              <a:gd name="connsiteX26" fmla="*/ 6477000 w 8057367"/>
              <a:gd name="connsiteY26" fmla="*/ 49305 h 2210614"/>
              <a:gd name="connsiteX27" fmla="*/ 7086600 w 8057367"/>
              <a:gd name="connsiteY27" fmla="*/ 42378 h 2210614"/>
              <a:gd name="connsiteX28" fmla="*/ 7779327 w 8057367"/>
              <a:gd name="connsiteY28" fmla="*/ 28523 h 2210614"/>
              <a:gd name="connsiteX29" fmla="*/ 7959436 w 8057367"/>
              <a:gd name="connsiteY29" fmla="*/ 814 h 2210614"/>
              <a:gd name="connsiteX30" fmla="*/ 8056418 w 8057367"/>
              <a:gd name="connsiteY30" fmla="*/ 63159 h 2210614"/>
              <a:gd name="connsiteX0" fmla="*/ 0 w 8057280"/>
              <a:gd name="connsiteY0" fmla="*/ 2185250 h 2185250"/>
              <a:gd name="connsiteX1" fmla="*/ 76200 w 8057280"/>
              <a:gd name="connsiteY1" fmla="*/ 2102123 h 2185250"/>
              <a:gd name="connsiteX2" fmla="*/ 159327 w 8057280"/>
              <a:gd name="connsiteY2" fmla="*/ 2025923 h 2185250"/>
              <a:gd name="connsiteX3" fmla="*/ 249382 w 8057280"/>
              <a:gd name="connsiteY3" fmla="*/ 1915086 h 2185250"/>
              <a:gd name="connsiteX4" fmla="*/ 374072 w 8057280"/>
              <a:gd name="connsiteY4" fmla="*/ 1818105 h 2185250"/>
              <a:gd name="connsiteX5" fmla="*/ 477982 w 8057280"/>
              <a:gd name="connsiteY5" fmla="*/ 1714195 h 2185250"/>
              <a:gd name="connsiteX6" fmla="*/ 588818 w 8057280"/>
              <a:gd name="connsiteY6" fmla="*/ 1610286 h 2185250"/>
              <a:gd name="connsiteX7" fmla="*/ 734291 w 8057280"/>
              <a:gd name="connsiteY7" fmla="*/ 1499450 h 2185250"/>
              <a:gd name="connsiteX8" fmla="*/ 886691 w 8057280"/>
              <a:gd name="connsiteY8" fmla="*/ 1360905 h 2185250"/>
              <a:gd name="connsiteX9" fmla="*/ 1039091 w 8057280"/>
              <a:gd name="connsiteY9" fmla="*/ 1270850 h 2185250"/>
              <a:gd name="connsiteX10" fmla="*/ 1212272 w 8057280"/>
              <a:gd name="connsiteY10" fmla="*/ 1153086 h 2185250"/>
              <a:gd name="connsiteX11" fmla="*/ 1447800 w 8057280"/>
              <a:gd name="connsiteY11" fmla="*/ 1014541 h 2185250"/>
              <a:gd name="connsiteX12" fmla="*/ 1648691 w 8057280"/>
              <a:gd name="connsiteY12" fmla="*/ 938341 h 2185250"/>
              <a:gd name="connsiteX13" fmla="*/ 1856509 w 8057280"/>
              <a:gd name="connsiteY13" fmla="*/ 848286 h 2185250"/>
              <a:gd name="connsiteX14" fmla="*/ 2078182 w 8057280"/>
              <a:gd name="connsiteY14" fmla="*/ 765159 h 2185250"/>
              <a:gd name="connsiteX15" fmla="*/ 2396836 w 8057280"/>
              <a:gd name="connsiteY15" fmla="*/ 647395 h 2185250"/>
              <a:gd name="connsiteX16" fmla="*/ 2722418 w 8057280"/>
              <a:gd name="connsiteY16" fmla="*/ 564268 h 2185250"/>
              <a:gd name="connsiteX17" fmla="*/ 2971800 w 8057280"/>
              <a:gd name="connsiteY17" fmla="*/ 494995 h 2185250"/>
              <a:gd name="connsiteX18" fmla="*/ 3110345 w 8057280"/>
              <a:gd name="connsiteY18" fmla="*/ 453432 h 2185250"/>
              <a:gd name="connsiteX19" fmla="*/ 3366654 w 8057280"/>
              <a:gd name="connsiteY19" fmla="*/ 398014 h 2185250"/>
              <a:gd name="connsiteX20" fmla="*/ 3803072 w 8057280"/>
              <a:gd name="connsiteY20" fmla="*/ 294105 h 2185250"/>
              <a:gd name="connsiteX21" fmla="*/ 4177145 w 8057280"/>
              <a:gd name="connsiteY21" fmla="*/ 224832 h 2185250"/>
              <a:gd name="connsiteX22" fmla="*/ 4731327 w 8057280"/>
              <a:gd name="connsiteY22" fmla="*/ 155559 h 2185250"/>
              <a:gd name="connsiteX23" fmla="*/ 5153891 w 8057280"/>
              <a:gd name="connsiteY23" fmla="*/ 113995 h 2185250"/>
              <a:gd name="connsiteX24" fmla="*/ 5611091 w 8057280"/>
              <a:gd name="connsiteY24" fmla="*/ 79359 h 2185250"/>
              <a:gd name="connsiteX25" fmla="*/ 5992091 w 8057280"/>
              <a:gd name="connsiteY25" fmla="*/ 72432 h 2185250"/>
              <a:gd name="connsiteX26" fmla="*/ 6477000 w 8057280"/>
              <a:gd name="connsiteY26" fmla="*/ 23941 h 2185250"/>
              <a:gd name="connsiteX27" fmla="*/ 7086600 w 8057280"/>
              <a:gd name="connsiteY27" fmla="*/ 17014 h 2185250"/>
              <a:gd name="connsiteX28" fmla="*/ 7779327 w 8057280"/>
              <a:gd name="connsiteY28" fmla="*/ 3159 h 2185250"/>
              <a:gd name="connsiteX29" fmla="*/ 7952509 w 8057280"/>
              <a:gd name="connsiteY29" fmla="*/ 3160 h 2185250"/>
              <a:gd name="connsiteX30" fmla="*/ 8056418 w 8057280"/>
              <a:gd name="connsiteY30" fmla="*/ 37795 h 2185250"/>
              <a:gd name="connsiteX0" fmla="*/ 0 w 8071020"/>
              <a:gd name="connsiteY0" fmla="*/ 2183823 h 2183823"/>
              <a:gd name="connsiteX1" fmla="*/ 76200 w 8071020"/>
              <a:gd name="connsiteY1" fmla="*/ 2100696 h 2183823"/>
              <a:gd name="connsiteX2" fmla="*/ 159327 w 8071020"/>
              <a:gd name="connsiteY2" fmla="*/ 2024496 h 2183823"/>
              <a:gd name="connsiteX3" fmla="*/ 249382 w 8071020"/>
              <a:gd name="connsiteY3" fmla="*/ 1913659 h 2183823"/>
              <a:gd name="connsiteX4" fmla="*/ 374072 w 8071020"/>
              <a:gd name="connsiteY4" fmla="*/ 1816678 h 2183823"/>
              <a:gd name="connsiteX5" fmla="*/ 477982 w 8071020"/>
              <a:gd name="connsiteY5" fmla="*/ 1712768 h 2183823"/>
              <a:gd name="connsiteX6" fmla="*/ 588818 w 8071020"/>
              <a:gd name="connsiteY6" fmla="*/ 1608859 h 2183823"/>
              <a:gd name="connsiteX7" fmla="*/ 734291 w 8071020"/>
              <a:gd name="connsiteY7" fmla="*/ 1498023 h 2183823"/>
              <a:gd name="connsiteX8" fmla="*/ 886691 w 8071020"/>
              <a:gd name="connsiteY8" fmla="*/ 1359478 h 2183823"/>
              <a:gd name="connsiteX9" fmla="*/ 1039091 w 8071020"/>
              <a:gd name="connsiteY9" fmla="*/ 1269423 h 2183823"/>
              <a:gd name="connsiteX10" fmla="*/ 1212272 w 8071020"/>
              <a:gd name="connsiteY10" fmla="*/ 1151659 h 2183823"/>
              <a:gd name="connsiteX11" fmla="*/ 1447800 w 8071020"/>
              <a:gd name="connsiteY11" fmla="*/ 1013114 h 2183823"/>
              <a:gd name="connsiteX12" fmla="*/ 1648691 w 8071020"/>
              <a:gd name="connsiteY12" fmla="*/ 936914 h 2183823"/>
              <a:gd name="connsiteX13" fmla="*/ 1856509 w 8071020"/>
              <a:gd name="connsiteY13" fmla="*/ 846859 h 2183823"/>
              <a:gd name="connsiteX14" fmla="*/ 2078182 w 8071020"/>
              <a:gd name="connsiteY14" fmla="*/ 763732 h 2183823"/>
              <a:gd name="connsiteX15" fmla="*/ 2396836 w 8071020"/>
              <a:gd name="connsiteY15" fmla="*/ 645968 h 2183823"/>
              <a:gd name="connsiteX16" fmla="*/ 2722418 w 8071020"/>
              <a:gd name="connsiteY16" fmla="*/ 562841 h 2183823"/>
              <a:gd name="connsiteX17" fmla="*/ 2971800 w 8071020"/>
              <a:gd name="connsiteY17" fmla="*/ 493568 h 2183823"/>
              <a:gd name="connsiteX18" fmla="*/ 3110345 w 8071020"/>
              <a:gd name="connsiteY18" fmla="*/ 452005 h 2183823"/>
              <a:gd name="connsiteX19" fmla="*/ 3366654 w 8071020"/>
              <a:gd name="connsiteY19" fmla="*/ 396587 h 2183823"/>
              <a:gd name="connsiteX20" fmla="*/ 3803072 w 8071020"/>
              <a:gd name="connsiteY20" fmla="*/ 292678 h 2183823"/>
              <a:gd name="connsiteX21" fmla="*/ 4177145 w 8071020"/>
              <a:gd name="connsiteY21" fmla="*/ 223405 h 2183823"/>
              <a:gd name="connsiteX22" fmla="*/ 4731327 w 8071020"/>
              <a:gd name="connsiteY22" fmla="*/ 154132 h 2183823"/>
              <a:gd name="connsiteX23" fmla="*/ 5153891 w 8071020"/>
              <a:gd name="connsiteY23" fmla="*/ 112568 h 2183823"/>
              <a:gd name="connsiteX24" fmla="*/ 5611091 w 8071020"/>
              <a:gd name="connsiteY24" fmla="*/ 77932 h 2183823"/>
              <a:gd name="connsiteX25" fmla="*/ 5992091 w 8071020"/>
              <a:gd name="connsiteY25" fmla="*/ 71005 h 2183823"/>
              <a:gd name="connsiteX26" fmla="*/ 6477000 w 8071020"/>
              <a:gd name="connsiteY26" fmla="*/ 22514 h 2183823"/>
              <a:gd name="connsiteX27" fmla="*/ 7086600 w 8071020"/>
              <a:gd name="connsiteY27" fmla="*/ 15587 h 2183823"/>
              <a:gd name="connsiteX28" fmla="*/ 7779327 w 8071020"/>
              <a:gd name="connsiteY28" fmla="*/ 1732 h 2183823"/>
              <a:gd name="connsiteX29" fmla="*/ 7952509 w 8071020"/>
              <a:gd name="connsiteY29" fmla="*/ 1733 h 2183823"/>
              <a:gd name="connsiteX30" fmla="*/ 8070273 w 8071020"/>
              <a:gd name="connsiteY30" fmla="*/ 15586 h 2183823"/>
              <a:gd name="connsiteX0" fmla="*/ 0 w 8091801"/>
              <a:gd name="connsiteY0" fmla="*/ 2287732 h 2287732"/>
              <a:gd name="connsiteX1" fmla="*/ 96981 w 8091801"/>
              <a:gd name="connsiteY1" fmla="*/ 2100696 h 2287732"/>
              <a:gd name="connsiteX2" fmla="*/ 180108 w 8091801"/>
              <a:gd name="connsiteY2" fmla="*/ 2024496 h 2287732"/>
              <a:gd name="connsiteX3" fmla="*/ 270163 w 8091801"/>
              <a:gd name="connsiteY3" fmla="*/ 1913659 h 2287732"/>
              <a:gd name="connsiteX4" fmla="*/ 394853 w 8091801"/>
              <a:gd name="connsiteY4" fmla="*/ 1816678 h 2287732"/>
              <a:gd name="connsiteX5" fmla="*/ 498763 w 8091801"/>
              <a:gd name="connsiteY5" fmla="*/ 1712768 h 2287732"/>
              <a:gd name="connsiteX6" fmla="*/ 609599 w 8091801"/>
              <a:gd name="connsiteY6" fmla="*/ 1608859 h 2287732"/>
              <a:gd name="connsiteX7" fmla="*/ 755072 w 8091801"/>
              <a:gd name="connsiteY7" fmla="*/ 1498023 h 2287732"/>
              <a:gd name="connsiteX8" fmla="*/ 907472 w 8091801"/>
              <a:gd name="connsiteY8" fmla="*/ 1359478 h 2287732"/>
              <a:gd name="connsiteX9" fmla="*/ 1059872 w 8091801"/>
              <a:gd name="connsiteY9" fmla="*/ 1269423 h 2287732"/>
              <a:gd name="connsiteX10" fmla="*/ 1233053 w 8091801"/>
              <a:gd name="connsiteY10" fmla="*/ 1151659 h 2287732"/>
              <a:gd name="connsiteX11" fmla="*/ 1468581 w 8091801"/>
              <a:gd name="connsiteY11" fmla="*/ 1013114 h 2287732"/>
              <a:gd name="connsiteX12" fmla="*/ 1669472 w 8091801"/>
              <a:gd name="connsiteY12" fmla="*/ 936914 h 2287732"/>
              <a:gd name="connsiteX13" fmla="*/ 1877290 w 8091801"/>
              <a:gd name="connsiteY13" fmla="*/ 846859 h 2287732"/>
              <a:gd name="connsiteX14" fmla="*/ 2098963 w 8091801"/>
              <a:gd name="connsiteY14" fmla="*/ 763732 h 2287732"/>
              <a:gd name="connsiteX15" fmla="*/ 2417617 w 8091801"/>
              <a:gd name="connsiteY15" fmla="*/ 645968 h 2287732"/>
              <a:gd name="connsiteX16" fmla="*/ 2743199 w 8091801"/>
              <a:gd name="connsiteY16" fmla="*/ 562841 h 2287732"/>
              <a:gd name="connsiteX17" fmla="*/ 2992581 w 8091801"/>
              <a:gd name="connsiteY17" fmla="*/ 493568 h 2287732"/>
              <a:gd name="connsiteX18" fmla="*/ 3131126 w 8091801"/>
              <a:gd name="connsiteY18" fmla="*/ 452005 h 2287732"/>
              <a:gd name="connsiteX19" fmla="*/ 3387435 w 8091801"/>
              <a:gd name="connsiteY19" fmla="*/ 396587 h 2287732"/>
              <a:gd name="connsiteX20" fmla="*/ 3823853 w 8091801"/>
              <a:gd name="connsiteY20" fmla="*/ 292678 h 2287732"/>
              <a:gd name="connsiteX21" fmla="*/ 4197926 w 8091801"/>
              <a:gd name="connsiteY21" fmla="*/ 223405 h 2287732"/>
              <a:gd name="connsiteX22" fmla="*/ 4752108 w 8091801"/>
              <a:gd name="connsiteY22" fmla="*/ 154132 h 2287732"/>
              <a:gd name="connsiteX23" fmla="*/ 5174672 w 8091801"/>
              <a:gd name="connsiteY23" fmla="*/ 112568 h 2287732"/>
              <a:gd name="connsiteX24" fmla="*/ 5631872 w 8091801"/>
              <a:gd name="connsiteY24" fmla="*/ 77932 h 2287732"/>
              <a:gd name="connsiteX25" fmla="*/ 6012872 w 8091801"/>
              <a:gd name="connsiteY25" fmla="*/ 71005 h 2287732"/>
              <a:gd name="connsiteX26" fmla="*/ 6497781 w 8091801"/>
              <a:gd name="connsiteY26" fmla="*/ 22514 h 2287732"/>
              <a:gd name="connsiteX27" fmla="*/ 7107381 w 8091801"/>
              <a:gd name="connsiteY27" fmla="*/ 15587 h 2287732"/>
              <a:gd name="connsiteX28" fmla="*/ 7800108 w 8091801"/>
              <a:gd name="connsiteY28" fmla="*/ 1732 h 2287732"/>
              <a:gd name="connsiteX29" fmla="*/ 7973290 w 8091801"/>
              <a:gd name="connsiteY29" fmla="*/ 1733 h 2287732"/>
              <a:gd name="connsiteX30" fmla="*/ 8091054 w 8091801"/>
              <a:gd name="connsiteY30" fmla="*/ 15586 h 2287732"/>
              <a:gd name="connsiteX0" fmla="*/ 0 w 8091801"/>
              <a:gd name="connsiteY0" fmla="*/ 2287732 h 2287732"/>
              <a:gd name="connsiteX1" fmla="*/ 96981 w 8091801"/>
              <a:gd name="connsiteY1" fmla="*/ 2100696 h 2287732"/>
              <a:gd name="connsiteX2" fmla="*/ 180108 w 8091801"/>
              <a:gd name="connsiteY2" fmla="*/ 2003714 h 2287732"/>
              <a:gd name="connsiteX3" fmla="*/ 270163 w 8091801"/>
              <a:gd name="connsiteY3" fmla="*/ 1913659 h 2287732"/>
              <a:gd name="connsiteX4" fmla="*/ 394853 w 8091801"/>
              <a:gd name="connsiteY4" fmla="*/ 1816678 h 2287732"/>
              <a:gd name="connsiteX5" fmla="*/ 498763 w 8091801"/>
              <a:gd name="connsiteY5" fmla="*/ 1712768 h 2287732"/>
              <a:gd name="connsiteX6" fmla="*/ 609599 w 8091801"/>
              <a:gd name="connsiteY6" fmla="*/ 1608859 h 2287732"/>
              <a:gd name="connsiteX7" fmla="*/ 755072 w 8091801"/>
              <a:gd name="connsiteY7" fmla="*/ 1498023 h 2287732"/>
              <a:gd name="connsiteX8" fmla="*/ 907472 w 8091801"/>
              <a:gd name="connsiteY8" fmla="*/ 1359478 h 2287732"/>
              <a:gd name="connsiteX9" fmla="*/ 1059872 w 8091801"/>
              <a:gd name="connsiteY9" fmla="*/ 1269423 h 2287732"/>
              <a:gd name="connsiteX10" fmla="*/ 1233053 w 8091801"/>
              <a:gd name="connsiteY10" fmla="*/ 1151659 h 2287732"/>
              <a:gd name="connsiteX11" fmla="*/ 1468581 w 8091801"/>
              <a:gd name="connsiteY11" fmla="*/ 1013114 h 2287732"/>
              <a:gd name="connsiteX12" fmla="*/ 1669472 w 8091801"/>
              <a:gd name="connsiteY12" fmla="*/ 936914 h 2287732"/>
              <a:gd name="connsiteX13" fmla="*/ 1877290 w 8091801"/>
              <a:gd name="connsiteY13" fmla="*/ 846859 h 2287732"/>
              <a:gd name="connsiteX14" fmla="*/ 2098963 w 8091801"/>
              <a:gd name="connsiteY14" fmla="*/ 763732 h 2287732"/>
              <a:gd name="connsiteX15" fmla="*/ 2417617 w 8091801"/>
              <a:gd name="connsiteY15" fmla="*/ 645968 h 2287732"/>
              <a:gd name="connsiteX16" fmla="*/ 2743199 w 8091801"/>
              <a:gd name="connsiteY16" fmla="*/ 562841 h 2287732"/>
              <a:gd name="connsiteX17" fmla="*/ 2992581 w 8091801"/>
              <a:gd name="connsiteY17" fmla="*/ 493568 h 2287732"/>
              <a:gd name="connsiteX18" fmla="*/ 3131126 w 8091801"/>
              <a:gd name="connsiteY18" fmla="*/ 452005 h 2287732"/>
              <a:gd name="connsiteX19" fmla="*/ 3387435 w 8091801"/>
              <a:gd name="connsiteY19" fmla="*/ 396587 h 2287732"/>
              <a:gd name="connsiteX20" fmla="*/ 3823853 w 8091801"/>
              <a:gd name="connsiteY20" fmla="*/ 292678 h 2287732"/>
              <a:gd name="connsiteX21" fmla="*/ 4197926 w 8091801"/>
              <a:gd name="connsiteY21" fmla="*/ 223405 h 2287732"/>
              <a:gd name="connsiteX22" fmla="*/ 4752108 w 8091801"/>
              <a:gd name="connsiteY22" fmla="*/ 154132 h 2287732"/>
              <a:gd name="connsiteX23" fmla="*/ 5174672 w 8091801"/>
              <a:gd name="connsiteY23" fmla="*/ 112568 h 2287732"/>
              <a:gd name="connsiteX24" fmla="*/ 5631872 w 8091801"/>
              <a:gd name="connsiteY24" fmla="*/ 77932 h 2287732"/>
              <a:gd name="connsiteX25" fmla="*/ 6012872 w 8091801"/>
              <a:gd name="connsiteY25" fmla="*/ 71005 h 2287732"/>
              <a:gd name="connsiteX26" fmla="*/ 6497781 w 8091801"/>
              <a:gd name="connsiteY26" fmla="*/ 22514 h 2287732"/>
              <a:gd name="connsiteX27" fmla="*/ 7107381 w 8091801"/>
              <a:gd name="connsiteY27" fmla="*/ 15587 h 2287732"/>
              <a:gd name="connsiteX28" fmla="*/ 7800108 w 8091801"/>
              <a:gd name="connsiteY28" fmla="*/ 1732 h 2287732"/>
              <a:gd name="connsiteX29" fmla="*/ 7973290 w 8091801"/>
              <a:gd name="connsiteY29" fmla="*/ 1733 h 2287732"/>
              <a:gd name="connsiteX30" fmla="*/ 8091054 w 8091801"/>
              <a:gd name="connsiteY30" fmla="*/ 15586 h 2287732"/>
              <a:gd name="connsiteX0" fmla="*/ 0 w 8091801"/>
              <a:gd name="connsiteY0" fmla="*/ 2287732 h 2287732"/>
              <a:gd name="connsiteX1" fmla="*/ 96981 w 8091801"/>
              <a:gd name="connsiteY1" fmla="*/ 2100696 h 2287732"/>
              <a:gd name="connsiteX2" fmla="*/ 180108 w 8091801"/>
              <a:gd name="connsiteY2" fmla="*/ 2003714 h 2287732"/>
              <a:gd name="connsiteX3" fmla="*/ 270163 w 8091801"/>
              <a:gd name="connsiteY3" fmla="*/ 1913659 h 2287732"/>
              <a:gd name="connsiteX4" fmla="*/ 385328 w 8091801"/>
              <a:gd name="connsiteY4" fmla="*/ 1807153 h 2287732"/>
              <a:gd name="connsiteX5" fmla="*/ 498763 w 8091801"/>
              <a:gd name="connsiteY5" fmla="*/ 1712768 h 2287732"/>
              <a:gd name="connsiteX6" fmla="*/ 609599 w 8091801"/>
              <a:gd name="connsiteY6" fmla="*/ 1608859 h 2287732"/>
              <a:gd name="connsiteX7" fmla="*/ 755072 w 8091801"/>
              <a:gd name="connsiteY7" fmla="*/ 1498023 h 2287732"/>
              <a:gd name="connsiteX8" fmla="*/ 907472 w 8091801"/>
              <a:gd name="connsiteY8" fmla="*/ 1359478 h 2287732"/>
              <a:gd name="connsiteX9" fmla="*/ 1059872 w 8091801"/>
              <a:gd name="connsiteY9" fmla="*/ 1269423 h 2287732"/>
              <a:gd name="connsiteX10" fmla="*/ 1233053 w 8091801"/>
              <a:gd name="connsiteY10" fmla="*/ 1151659 h 2287732"/>
              <a:gd name="connsiteX11" fmla="*/ 1468581 w 8091801"/>
              <a:gd name="connsiteY11" fmla="*/ 1013114 h 2287732"/>
              <a:gd name="connsiteX12" fmla="*/ 1669472 w 8091801"/>
              <a:gd name="connsiteY12" fmla="*/ 936914 h 2287732"/>
              <a:gd name="connsiteX13" fmla="*/ 1877290 w 8091801"/>
              <a:gd name="connsiteY13" fmla="*/ 846859 h 2287732"/>
              <a:gd name="connsiteX14" fmla="*/ 2098963 w 8091801"/>
              <a:gd name="connsiteY14" fmla="*/ 763732 h 2287732"/>
              <a:gd name="connsiteX15" fmla="*/ 2417617 w 8091801"/>
              <a:gd name="connsiteY15" fmla="*/ 645968 h 2287732"/>
              <a:gd name="connsiteX16" fmla="*/ 2743199 w 8091801"/>
              <a:gd name="connsiteY16" fmla="*/ 562841 h 2287732"/>
              <a:gd name="connsiteX17" fmla="*/ 2992581 w 8091801"/>
              <a:gd name="connsiteY17" fmla="*/ 493568 h 2287732"/>
              <a:gd name="connsiteX18" fmla="*/ 3131126 w 8091801"/>
              <a:gd name="connsiteY18" fmla="*/ 452005 h 2287732"/>
              <a:gd name="connsiteX19" fmla="*/ 3387435 w 8091801"/>
              <a:gd name="connsiteY19" fmla="*/ 396587 h 2287732"/>
              <a:gd name="connsiteX20" fmla="*/ 3823853 w 8091801"/>
              <a:gd name="connsiteY20" fmla="*/ 292678 h 2287732"/>
              <a:gd name="connsiteX21" fmla="*/ 4197926 w 8091801"/>
              <a:gd name="connsiteY21" fmla="*/ 223405 h 2287732"/>
              <a:gd name="connsiteX22" fmla="*/ 4752108 w 8091801"/>
              <a:gd name="connsiteY22" fmla="*/ 154132 h 2287732"/>
              <a:gd name="connsiteX23" fmla="*/ 5174672 w 8091801"/>
              <a:gd name="connsiteY23" fmla="*/ 112568 h 2287732"/>
              <a:gd name="connsiteX24" fmla="*/ 5631872 w 8091801"/>
              <a:gd name="connsiteY24" fmla="*/ 77932 h 2287732"/>
              <a:gd name="connsiteX25" fmla="*/ 6012872 w 8091801"/>
              <a:gd name="connsiteY25" fmla="*/ 71005 h 2287732"/>
              <a:gd name="connsiteX26" fmla="*/ 6497781 w 8091801"/>
              <a:gd name="connsiteY26" fmla="*/ 22514 h 2287732"/>
              <a:gd name="connsiteX27" fmla="*/ 7107381 w 8091801"/>
              <a:gd name="connsiteY27" fmla="*/ 15587 h 2287732"/>
              <a:gd name="connsiteX28" fmla="*/ 7800108 w 8091801"/>
              <a:gd name="connsiteY28" fmla="*/ 1732 h 2287732"/>
              <a:gd name="connsiteX29" fmla="*/ 7973290 w 8091801"/>
              <a:gd name="connsiteY29" fmla="*/ 1733 h 2287732"/>
              <a:gd name="connsiteX30" fmla="*/ 8091054 w 8091801"/>
              <a:gd name="connsiteY30" fmla="*/ 15586 h 2287732"/>
              <a:gd name="connsiteX0" fmla="*/ 0 w 8091801"/>
              <a:gd name="connsiteY0" fmla="*/ 2287732 h 2287732"/>
              <a:gd name="connsiteX1" fmla="*/ 96981 w 8091801"/>
              <a:gd name="connsiteY1" fmla="*/ 2100696 h 2287732"/>
              <a:gd name="connsiteX2" fmla="*/ 180108 w 8091801"/>
              <a:gd name="connsiteY2" fmla="*/ 2003714 h 2287732"/>
              <a:gd name="connsiteX3" fmla="*/ 251113 w 8091801"/>
              <a:gd name="connsiteY3" fmla="*/ 1889846 h 2287732"/>
              <a:gd name="connsiteX4" fmla="*/ 385328 w 8091801"/>
              <a:gd name="connsiteY4" fmla="*/ 1807153 h 2287732"/>
              <a:gd name="connsiteX5" fmla="*/ 498763 w 8091801"/>
              <a:gd name="connsiteY5" fmla="*/ 1712768 h 2287732"/>
              <a:gd name="connsiteX6" fmla="*/ 609599 w 8091801"/>
              <a:gd name="connsiteY6" fmla="*/ 1608859 h 2287732"/>
              <a:gd name="connsiteX7" fmla="*/ 755072 w 8091801"/>
              <a:gd name="connsiteY7" fmla="*/ 1498023 h 2287732"/>
              <a:gd name="connsiteX8" fmla="*/ 907472 w 8091801"/>
              <a:gd name="connsiteY8" fmla="*/ 1359478 h 2287732"/>
              <a:gd name="connsiteX9" fmla="*/ 1059872 w 8091801"/>
              <a:gd name="connsiteY9" fmla="*/ 1269423 h 2287732"/>
              <a:gd name="connsiteX10" fmla="*/ 1233053 w 8091801"/>
              <a:gd name="connsiteY10" fmla="*/ 1151659 h 2287732"/>
              <a:gd name="connsiteX11" fmla="*/ 1468581 w 8091801"/>
              <a:gd name="connsiteY11" fmla="*/ 1013114 h 2287732"/>
              <a:gd name="connsiteX12" fmla="*/ 1669472 w 8091801"/>
              <a:gd name="connsiteY12" fmla="*/ 936914 h 2287732"/>
              <a:gd name="connsiteX13" fmla="*/ 1877290 w 8091801"/>
              <a:gd name="connsiteY13" fmla="*/ 846859 h 2287732"/>
              <a:gd name="connsiteX14" fmla="*/ 2098963 w 8091801"/>
              <a:gd name="connsiteY14" fmla="*/ 763732 h 2287732"/>
              <a:gd name="connsiteX15" fmla="*/ 2417617 w 8091801"/>
              <a:gd name="connsiteY15" fmla="*/ 645968 h 2287732"/>
              <a:gd name="connsiteX16" fmla="*/ 2743199 w 8091801"/>
              <a:gd name="connsiteY16" fmla="*/ 562841 h 2287732"/>
              <a:gd name="connsiteX17" fmla="*/ 2992581 w 8091801"/>
              <a:gd name="connsiteY17" fmla="*/ 493568 h 2287732"/>
              <a:gd name="connsiteX18" fmla="*/ 3131126 w 8091801"/>
              <a:gd name="connsiteY18" fmla="*/ 452005 h 2287732"/>
              <a:gd name="connsiteX19" fmla="*/ 3387435 w 8091801"/>
              <a:gd name="connsiteY19" fmla="*/ 396587 h 2287732"/>
              <a:gd name="connsiteX20" fmla="*/ 3823853 w 8091801"/>
              <a:gd name="connsiteY20" fmla="*/ 292678 h 2287732"/>
              <a:gd name="connsiteX21" fmla="*/ 4197926 w 8091801"/>
              <a:gd name="connsiteY21" fmla="*/ 223405 h 2287732"/>
              <a:gd name="connsiteX22" fmla="*/ 4752108 w 8091801"/>
              <a:gd name="connsiteY22" fmla="*/ 154132 h 2287732"/>
              <a:gd name="connsiteX23" fmla="*/ 5174672 w 8091801"/>
              <a:gd name="connsiteY23" fmla="*/ 112568 h 2287732"/>
              <a:gd name="connsiteX24" fmla="*/ 5631872 w 8091801"/>
              <a:gd name="connsiteY24" fmla="*/ 77932 h 2287732"/>
              <a:gd name="connsiteX25" fmla="*/ 6012872 w 8091801"/>
              <a:gd name="connsiteY25" fmla="*/ 71005 h 2287732"/>
              <a:gd name="connsiteX26" fmla="*/ 6497781 w 8091801"/>
              <a:gd name="connsiteY26" fmla="*/ 22514 h 2287732"/>
              <a:gd name="connsiteX27" fmla="*/ 7107381 w 8091801"/>
              <a:gd name="connsiteY27" fmla="*/ 15587 h 2287732"/>
              <a:gd name="connsiteX28" fmla="*/ 7800108 w 8091801"/>
              <a:gd name="connsiteY28" fmla="*/ 1732 h 2287732"/>
              <a:gd name="connsiteX29" fmla="*/ 7973290 w 8091801"/>
              <a:gd name="connsiteY29" fmla="*/ 1733 h 2287732"/>
              <a:gd name="connsiteX30" fmla="*/ 8091054 w 8091801"/>
              <a:gd name="connsiteY30" fmla="*/ 15586 h 2287732"/>
              <a:gd name="connsiteX0" fmla="*/ 0 w 8091801"/>
              <a:gd name="connsiteY0" fmla="*/ 2287732 h 2287732"/>
              <a:gd name="connsiteX1" fmla="*/ 96981 w 8091801"/>
              <a:gd name="connsiteY1" fmla="*/ 2100696 h 2287732"/>
              <a:gd name="connsiteX2" fmla="*/ 180108 w 8091801"/>
              <a:gd name="connsiteY2" fmla="*/ 2003714 h 2287732"/>
              <a:gd name="connsiteX3" fmla="*/ 255875 w 8091801"/>
              <a:gd name="connsiteY3" fmla="*/ 1899371 h 2287732"/>
              <a:gd name="connsiteX4" fmla="*/ 385328 w 8091801"/>
              <a:gd name="connsiteY4" fmla="*/ 1807153 h 2287732"/>
              <a:gd name="connsiteX5" fmla="*/ 498763 w 8091801"/>
              <a:gd name="connsiteY5" fmla="*/ 1712768 h 2287732"/>
              <a:gd name="connsiteX6" fmla="*/ 609599 w 8091801"/>
              <a:gd name="connsiteY6" fmla="*/ 1608859 h 2287732"/>
              <a:gd name="connsiteX7" fmla="*/ 755072 w 8091801"/>
              <a:gd name="connsiteY7" fmla="*/ 1498023 h 2287732"/>
              <a:gd name="connsiteX8" fmla="*/ 907472 w 8091801"/>
              <a:gd name="connsiteY8" fmla="*/ 1359478 h 2287732"/>
              <a:gd name="connsiteX9" fmla="*/ 1059872 w 8091801"/>
              <a:gd name="connsiteY9" fmla="*/ 1269423 h 2287732"/>
              <a:gd name="connsiteX10" fmla="*/ 1233053 w 8091801"/>
              <a:gd name="connsiteY10" fmla="*/ 1151659 h 2287732"/>
              <a:gd name="connsiteX11" fmla="*/ 1468581 w 8091801"/>
              <a:gd name="connsiteY11" fmla="*/ 1013114 h 2287732"/>
              <a:gd name="connsiteX12" fmla="*/ 1669472 w 8091801"/>
              <a:gd name="connsiteY12" fmla="*/ 936914 h 2287732"/>
              <a:gd name="connsiteX13" fmla="*/ 1877290 w 8091801"/>
              <a:gd name="connsiteY13" fmla="*/ 846859 h 2287732"/>
              <a:gd name="connsiteX14" fmla="*/ 2098963 w 8091801"/>
              <a:gd name="connsiteY14" fmla="*/ 763732 h 2287732"/>
              <a:gd name="connsiteX15" fmla="*/ 2417617 w 8091801"/>
              <a:gd name="connsiteY15" fmla="*/ 645968 h 2287732"/>
              <a:gd name="connsiteX16" fmla="*/ 2743199 w 8091801"/>
              <a:gd name="connsiteY16" fmla="*/ 562841 h 2287732"/>
              <a:gd name="connsiteX17" fmla="*/ 2992581 w 8091801"/>
              <a:gd name="connsiteY17" fmla="*/ 493568 h 2287732"/>
              <a:gd name="connsiteX18" fmla="*/ 3131126 w 8091801"/>
              <a:gd name="connsiteY18" fmla="*/ 452005 h 2287732"/>
              <a:gd name="connsiteX19" fmla="*/ 3387435 w 8091801"/>
              <a:gd name="connsiteY19" fmla="*/ 396587 h 2287732"/>
              <a:gd name="connsiteX20" fmla="*/ 3823853 w 8091801"/>
              <a:gd name="connsiteY20" fmla="*/ 292678 h 2287732"/>
              <a:gd name="connsiteX21" fmla="*/ 4197926 w 8091801"/>
              <a:gd name="connsiteY21" fmla="*/ 223405 h 2287732"/>
              <a:gd name="connsiteX22" fmla="*/ 4752108 w 8091801"/>
              <a:gd name="connsiteY22" fmla="*/ 154132 h 2287732"/>
              <a:gd name="connsiteX23" fmla="*/ 5174672 w 8091801"/>
              <a:gd name="connsiteY23" fmla="*/ 112568 h 2287732"/>
              <a:gd name="connsiteX24" fmla="*/ 5631872 w 8091801"/>
              <a:gd name="connsiteY24" fmla="*/ 77932 h 2287732"/>
              <a:gd name="connsiteX25" fmla="*/ 6012872 w 8091801"/>
              <a:gd name="connsiteY25" fmla="*/ 71005 h 2287732"/>
              <a:gd name="connsiteX26" fmla="*/ 6497781 w 8091801"/>
              <a:gd name="connsiteY26" fmla="*/ 22514 h 2287732"/>
              <a:gd name="connsiteX27" fmla="*/ 7107381 w 8091801"/>
              <a:gd name="connsiteY27" fmla="*/ 15587 h 2287732"/>
              <a:gd name="connsiteX28" fmla="*/ 7800108 w 8091801"/>
              <a:gd name="connsiteY28" fmla="*/ 1732 h 2287732"/>
              <a:gd name="connsiteX29" fmla="*/ 7973290 w 8091801"/>
              <a:gd name="connsiteY29" fmla="*/ 1733 h 2287732"/>
              <a:gd name="connsiteX30" fmla="*/ 8091054 w 8091801"/>
              <a:gd name="connsiteY30" fmla="*/ 15586 h 2287732"/>
              <a:gd name="connsiteX0" fmla="*/ 0 w 8091801"/>
              <a:gd name="connsiteY0" fmla="*/ 2287732 h 2287732"/>
              <a:gd name="connsiteX1" fmla="*/ 96981 w 8091801"/>
              <a:gd name="connsiteY1" fmla="*/ 2105458 h 2287732"/>
              <a:gd name="connsiteX2" fmla="*/ 180108 w 8091801"/>
              <a:gd name="connsiteY2" fmla="*/ 2003714 h 2287732"/>
              <a:gd name="connsiteX3" fmla="*/ 255875 w 8091801"/>
              <a:gd name="connsiteY3" fmla="*/ 1899371 h 2287732"/>
              <a:gd name="connsiteX4" fmla="*/ 385328 w 8091801"/>
              <a:gd name="connsiteY4" fmla="*/ 1807153 h 2287732"/>
              <a:gd name="connsiteX5" fmla="*/ 498763 w 8091801"/>
              <a:gd name="connsiteY5" fmla="*/ 1712768 h 2287732"/>
              <a:gd name="connsiteX6" fmla="*/ 609599 w 8091801"/>
              <a:gd name="connsiteY6" fmla="*/ 1608859 h 2287732"/>
              <a:gd name="connsiteX7" fmla="*/ 755072 w 8091801"/>
              <a:gd name="connsiteY7" fmla="*/ 1498023 h 2287732"/>
              <a:gd name="connsiteX8" fmla="*/ 907472 w 8091801"/>
              <a:gd name="connsiteY8" fmla="*/ 1359478 h 2287732"/>
              <a:gd name="connsiteX9" fmla="*/ 1059872 w 8091801"/>
              <a:gd name="connsiteY9" fmla="*/ 1269423 h 2287732"/>
              <a:gd name="connsiteX10" fmla="*/ 1233053 w 8091801"/>
              <a:gd name="connsiteY10" fmla="*/ 1151659 h 2287732"/>
              <a:gd name="connsiteX11" fmla="*/ 1468581 w 8091801"/>
              <a:gd name="connsiteY11" fmla="*/ 1013114 h 2287732"/>
              <a:gd name="connsiteX12" fmla="*/ 1669472 w 8091801"/>
              <a:gd name="connsiteY12" fmla="*/ 936914 h 2287732"/>
              <a:gd name="connsiteX13" fmla="*/ 1877290 w 8091801"/>
              <a:gd name="connsiteY13" fmla="*/ 846859 h 2287732"/>
              <a:gd name="connsiteX14" fmla="*/ 2098963 w 8091801"/>
              <a:gd name="connsiteY14" fmla="*/ 763732 h 2287732"/>
              <a:gd name="connsiteX15" fmla="*/ 2417617 w 8091801"/>
              <a:gd name="connsiteY15" fmla="*/ 645968 h 2287732"/>
              <a:gd name="connsiteX16" fmla="*/ 2743199 w 8091801"/>
              <a:gd name="connsiteY16" fmla="*/ 562841 h 2287732"/>
              <a:gd name="connsiteX17" fmla="*/ 2992581 w 8091801"/>
              <a:gd name="connsiteY17" fmla="*/ 493568 h 2287732"/>
              <a:gd name="connsiteX18" fmla="*/ 3131126 w 8091801"/>
              <a:gd name="connsiteY18" fmla="*/ 452005 h 2287732"/>
              <a:gd name="connsiteX19" fmla="*/ 3387435 w 8091801"/>
              <a:gd name="connsiteY19" fmla="*/ 396587 h 2287732"/>
              <a:gd name="connsiteX20" fmla="*/ 3823853 w 8091801"/>
              <a:gd name="connsiteY20" fmla="*/ 292678 h 2287732"/>
              <a:gd name="connsiteX21" fmla="*/ 4197926 w 8091801"/>
              <a:gd name="connsiteY21" fmla="*/ 223405 h 2287732"/>
              <a:gd name="connsiteX22" fmla="*/ 4752108 w 8091801"/>
              <a:gd name="connsiteY22" fmla="*/ 154132 h 2287732"/>
              <a:gd name="connsiteX23" fmla="*/ 5174672 w 8091801"/>
              <a:gd name="connsiteY23" fmla="*/ 112568 h 2287732"/>
              <a:gd name="connsiteX24" fmla="*/ 5631872 w 8091801"/>
              <a:gd name="connsiteY24" fmla="*/ 77932 h 2287732"/>
              <a:gd name="connsiteX25" fmla="*/ 6012872 w 8091801"/>
              <a:gd name="connsiteY25" fmla="*/ 71005 h 2287732"/>
              <a:gd name="connsiteX26" fmla="*/ 6497781 w 8091801"/>
              <a:gd name="connsiteY26" fmla="*/ 22514 h 2287732"/>
              <a:gd name="connsiteX27" fmla="*/ 7107381 w 8091801"/>
              <a:gd name="connsiteY27" fmla="*/ 15587 h 2287732"/>
              <a:gd name="connsiteX28" fmla="*/ 7800108 w 8091801"/>
              <a:gd name="connsiteY28" fmla="*/ 1732 h 2287732"/>
              <a:gd name="connsiteX29" fmla="*/ 7973290 w 8091801"/>
              <a:gd name="connsiteY29" fmla="*/ 1733 h 2287732"/>
              <a:gd name="connsiteX30" fmla="*/ 8091054 w 8091801"/>
              <a:gd name="connsiteY30" fmla="*/ 15586 h 2287732"/>
              <a:gd name="connsiteX0" fmla="*/ 0 w 8087039"/>
              <a:gd name="connsiteY0" fmla="*/ 2363932 h 2363932"/>
              <a:gd name="connsiteX1" fmla="*/ 92219 w 8087039"/>
              <a:gd name="connsiteY1" fmla="*/ 2105458 h 2363932"/>
              <a:gd name="connsiteX2" fmla="*/ 175346 w 8087039"/>
              <a:gd name="connsiteY2" fmla="*/ 2003714 h 2363932"/>
              <a:gd name="connsiteX3" fmla="*/ 251113 w 8087039"/>
              <a:gd name="connsiteY3" fmla="*/ 1899371 h 2363932"/>
              <a:gd name="connsiteX4" fmla="*/ 380566 w 8087039"/>
              <a:gd name="connsiteY4" fmla="*/ 1807153 h 2363932"/>
              <a:gd name="connsiteX5" fmla="*/ 494001 w 8087039"/>
              <a:gd name="connsiteY5" fmla="*/ 1712768 h 2363932"/>
              <a:gd name="connsiteX6" fmla="*/ 604837 w 8087039"/>
              <a:gd name="connsiteY6" fmla="*/ 1608859 h 2363932"/>
              <a:gd name="connsiteX7" fmla="*/ 750310 w 8087039"/>
              <a:gd name="connsiteY7" fmla="*/ 1498023 h 2363932"/>
              <a:gd name="connsiteX8" fmla="*/ 902710 w 8087039"/>
              <a:gd name="connsiteY8" fmla="*/ 1359478 h 2363932"/>
              <a:gd name="connsiteX9" fmla="*/ 1055110 w 8087039"/>
              <a:gd name="connsiteY9" fmla="*/ 1269423 h 2363932"/>
              <a:gd name="connsiteX10" fmla="*/ 1228291 w 8087039"/>
              <a:gd name="connsiteY10" fmla="*/ 1151659 h 2363932"/>
              <a:gd name="connsiteX11" fmla="*/ 1463819 w 8087039"/>
              <a:gd name="connsiteY11" fmla="*/ 1013114 h 2363932"/>
              <a:gd name="connsiteX12" fmla="*/ 1664710 w 8087039"/>
              <a:gd name="connsiteY12" fmla="*/ 936914 h 2363932"/>
              <a:gd name="connsiteX13" fmla="*/ 1872528 w 8087039"/>
              <a:gd name="connsiteY13" fmla="*/ 846859 h 2363932"/>
              <a:gd name="connsiteX14" fmla="*/ 2094201 w 8087039"/>
              <a:gd name="connsiteY14" fmla="*/ 763732 h 2363932"/>
              <a:gd name="connsiteX15" fmla="*/ 2412855 w 8087039"/>
              <a:gd name="connsiteY15" fmla="*/ 645968 h 2363932"/>
              <a:gd name="connsiteX16" fmla="*/ 2738437 w 8087039"/>
              <a:gd name="connsiteY16" fmla="*/ 562841 h 2363932"/>
              <a:gd name="connsiteX17" fmla="*/ 2987819 w 8087039"/>
              <a:gd name="connsiteY17" fmla="*/ 493568 h 2363932"/>
              <a:gd name="connsiteX18" fmla="*/ 3126364 w 8087039"/>
              <a:gd name="connsiteY18" fmla="*/ 452005 h 2363932"/>
              <a:gd name="connsiteX19" fmla="*/ 3382673 w 8087039"/>
              <a:gd name="connsiteY19" fmla="*/ 396587 h 2363932"/>
              <a:gd name="connsiteX20" fmla="*/ 3819091 w 8087039"/>
              <a:gd name="connsiteY20" fmla="*/ 292678 h 2363932"/>
              <a:gd name="connsiteX21" fmla="*/ 4193164 w 8087039"/>
              <a:gd name="connsiteY21" fmla="*/ 223405 h 2363932"/>
              <a:gd name="connsiteX22" fmla="*/ 4747346 w 8087039"/>
              <a:gd name="connsiteY22" fmla="*/ 154132 h 2363932"/>
              <a:gd name="connsiteX23" fmla="*/ 5169910 w 8087039"/>
              <a:gd name="connsiteY23" fmla="*/ 112568 h 2363932"/>
              <a:gd name="connsiteX24" fmla="*/ 5627110 w 8087039"/>
              <a:gd name="connsiteY24" fmla="*/ 77932 h 2363932"/>
              <a:gd name="connsiteX25" fmla="*/ 6008110 w 8087039"/>
              <a:gd name="connsiteY25" fmla="*/ 71005 h 2363932"/>
              <a:gd name="connsiteX26" fmla="*/ 6493019 w 8087039"/>
              <a:gd name="connsiteY26" fmla="*/ 22514 h 2363932"/>
              <a:gd name="connsiteX27" fmla="*/ 7102619 w 8087039"/>
              <a:gd name="connsiteY27" fmla="*/ 15587 h 2363932"/>
              <a:gd name="connsiteX28" fmla="*/ 7795346 w 8087039"/>
              <a:gd name="connsiteY28" fmla="*/ 1732 h 2363932"/>
              <a:gd name="connsiteX29" fmla="*/ 7968528 w 8087039"/>
              <a:gd name="connsiteY29" fmla="*/ 1733 h 2363932"/>
              <a:gd name="connsiteX30" fmla="*/ 8086292 w 8087039"/>
              <a:gd name="connsiteY30" fmla="*/ 15586 h 2363932"/>
              <a:gd name="connsiteX0" fmla="*/ 0 w 8087039"/>
              <a:gd name="connsiteY0" fmla="*/ 2363932 h 2363932"/>
              <a:gd name="connsiteX1" fmla="*/ 116031 w 8087039"/>
              <a:gd name="connsiteY1" fmla="*/ 2114983 h 2363932"/>
              <a:gd name="connsiteX2" fmla="*/ 175346 w 8087039"/>
              <a:gd name="connsiteY2" fmla="*/ 2003714 h 2363932"/>
              <a:gd name="connsiteX3" fmla="*/ 251113 w 8087039"/>
              <a:gd name="connsiteY3" fmla="*/ 1899371 h 2363932"/>
              <a:gd name="connsiteX4" fmla="*/ 380566 w 8087039"/>
              <a:gd name="connsiteY4" fmla="*/ 1807153 h 2363932"/>
              <a:gd name="connsiteX5" fmla="*/ 494001 w 8087039"/>
              <a:gd name="connsiteY5" fmla="*/ 1712768 h 2363932"/>
              <a:gd name="connsiteX6" fmla="*/ 604837 w 8087039"/>
              <a:gd name="connsiteY6" fmla="*/ 1608859 h 2363932"/>
              <a:gd name="connsiteX7" fmla="*/ 750310 w 8087039"/>
              <a:gd name="connsiteY7" fmla="*/ 1498023 h 2363932"/>
              <a:gd name="connsiteX8" fmla="*/ 902710 w 8087039"/>
              <a:gd name="connsiteY8" fmla="*/ 1359478 h 2363932"/>
              <a:gd name="connsiteX9" fmla="*/ 1055110 w 8087039"/>
              <a:gd name="connsiteY9" fmla="*/ 1269423 h 2363932"/>
              <a:gd name="connsiteX10" fmla="*/ 1228291 w 8087039"/>
              <a:gd name="connsiteY10" fmla="*/ 1151659 h 2363932"/>
              <a:gd name="connsiteX11" fmla="*/ 1463819 w 8087039"/>
              <a:gd name="connsiteY11" fmla="*/ 1013114 h 2363932"/>
              <a:gd name="connsiteX12" fmla="*/ 1664710 w 8087039"/>
              <a:gd name="connsiteY12" fmla="*/ 936914 h 2363932"/>
              <a:gd name="connsiteX13" fmla="*/ 1872528 w 8087039"/>
              <a:gd name="connsiteY13" fmla="*/ 846859 h 2363932"/>
              <a:gd name="connsiteX14" fmla="*/ 2094201 w 8087039"/>
              <a:gd name="connsiteY14" fmla="*/ 763732 h 2363932"/>
              <a:gd name="connsiteX15" fmla="*/ 2412855 w 8087039"/>
              <a:gd name="connsiteY15" fmla="*/ 645968 h 2363932"/>
              <a:gd name="connsiteX16" fmla="*/ 2738437 w 8087039"/>
              <a:gd name="connsiteY16" fmla="*/ 562841 h 2363932"/>
              <a:gd name="connsiteX17" fmla="*/ 2987819 w 8087039"/>
              <a:gd name="connsiteY17" fmla="*/ 493568 h 2363932"/>
              <a:gd name="connsiteX18" fmla="*/ 3126364 w 8087039"/>
              <a:gd name="connsiteY18" fmla="*/ 452005 h 2363932"/>
              <a:gd name="connsiteX19" fmla="*/ 3382673 w 8087039"/>
              <a:gd name="connsiteY19" fmla="*/ 396587 h 2363932"/>
              <a:gd name="connsiteX20" fmla="*/ 3819091 w 8087039"/>
              <a:gd name="connsiteY20" fmla="*/ 292678 h 2363932"/>
              <a:gd name="connsiteX21" fmla="*/ 4193164 w 8087039"/>
              <a:gd name="connsiteY21" fmla="*/ 223405 h 2363932"/>
              <a:gd name="connsiteX22" fmla="*/ 4747346 w 8087039"/>
              <a:gd name="connsiteY22" fmla="*/ 154132 h 2363932"/>
              <a:gd name="connsiteX23" fmla="*/ 5169910 w 8087039"/>
              <a:gd name="connsiteY23" fmla="*/ 112568 h 2363932"/>
              <a:gd name="connsiteX24" fmla="*/ 5627110 w 8087039"/>
              <a:gd name="connsiteY24" fmla="*/ 77932 h 2363932"/>
              <a:gd name="connsiteX25" fmla="*/ 6008110 w 8087039"/>
              <a:gd name="connsiteY25" fmla="*/ 71005 h 2363932"/>
              <a:gd name="connsiteX26" fmla="*/ 6493019 w 8087039"/>
              <a:gd name="connsiteY26" fmla="*/ 22514 h 2363932"/>
              <a:gd name="connsiteX27" fmla="*/ 7102619 w 8087039"/>
              <a:gd name="connsiteY27" fmla="*/ 15587 h 2363932"/>
              <a:gd name="connsiteX28" fmla="*/ 7795346 w 8087039"/>
              <a:gd name="connsiteY28" fmla="*/ 1732 h 2363932"/>
              <a:gd name="connsiteX29" fmla="*/ 7968528 w 8087039"/>
              <a:gd name="connsiteY29" fmla="*/ 1733 h 2363932"/>
              <a:gd name="connsiteX30" fmla="*/ 8086292 w 8087039"/>
              <a:gd name="connsiteY30" fmla="*/ 15586 h 2363932"/>
              <a:gd name="connsiteX0" fmla="*/ 0 w 8087039"/>
              <a:gd name="connsiteY0" fmla="*/ 2363932 h 2363932"/>
              <a:gd name="connsiteX1" fmla="*/ 116031 w 8087039"/>
              <a:gd name="connsiteY1" fmla="*/ 2114983 h 2363932"/>
              <a:gd name="connsiteX2" fmla="*/ 175346 w 8087039"/>
              <a:gd name="connsiteY2" fmla="*/ 2003714 h 2363932"/>
              <a:gd name="connsiteX3" fmla="*/ 251113 w 8087039"/>
              <a:gd name="connsiteY3" fmla="*/ 1899371 h 2363932"/>
              <a:gd name="connsiteX4" fmla="*/ 361516 w 8087039"/>
              <a:gd name="connsiteY4" fmla="*/ 1783341 h 2363932"/>
              <a:gd name="connsiteX5" fmla="*/ 494001 w 8087039"/>
              <a:gd name="connsiteY5" fmla="*/ 1712768 h 2363932"/>
              <a:gd name="connsiteX6" fmla="*/ 604837 w 8087039"/>
              <a:gd name="connsiteY6" fmla="*/ 1608859 h 2363932"/>
              <a:gd name="connsiteX7" fmla="*/ 750310 w 8087039"/>
              <a:gd name="connsiteY7" fmla="*/ 1498023 h 2363932"/>
              <a:gd name="connsiteX8" fmla="*/ 902710 w 8087039"/>
              <a:gd name="connsiteY8" fmla="*/ 1359478 h 2363932"/>
              <a:gd name="connsiteX9" fmla="*/ 1055110 w 8087039"/>
              <a:gd name="connsiteY9" fmla="*/ 1269423 h 2363932"/>
              <a:gd name="connsiteX10" fmla="*/ 1228291 w 8087039"/>
              <a:gd name="connsiteY10" fmla="*/ 1151659 h 2363932"/>
              <a:gd name="connsiteX11" fmla="*/ 1463819 w 8087039"/>
              <a:gd name="connsiteY11" fmla="*/ 1013114 h 2363932"/>
              <a:gd name="connsiteX12" fmla="*/ 1664710 w 8087039"/>
              <a:gd name="connsiteY12" fmla="*/ 936914 h 2363932"/>
              <a:gd name="connsiteX13" fmla="*/ 1872528 w 8087039"/>
              <a:gd name="connsiteY13" fmla="*/ 846859 h 2363932"/>
              <a:gd name="connsiteX14" fmla="*/ 2094201 w 8087039"/>
              <a:gd name="connsiteY14" fmla="*/ 763732 h 2363932"/>
              <a:gd name="connsiteX15" fmla="*/ 2412855 w 8087039"/>
              <a:gd name="connsiteY15" fmla="*/ 645968 h 2363932"/>
              <a:gd name="connsiteX16" fmla="*/ 2738437 w 8087039"/>
              <a:gd name="connsiteY16" fmla="*/ 562841 h 2363932"/>
              <a:gd name="connsiteX17" fmla="*/ 2987819 w 8087039"/>
              <a:gd name="connsiteY17" fmla="*/ 493568 h 2363932"/>
              <a:gd name="connsiteX18" fmla="*/ 3126364 w 8087039"/>
              <a:gd name="connsiteY18" fmla="*/ 452005 h 2363932"/>
              <a:gd name="connsiteX19" fmla="*/ 3382673 w 8087039"/>
              <a:gd name="connsiteY19" fmla="*/ 396587 h 2363932"/>
              <a:gd name="connsiteX20" fmla="*/ 3819091 w 8087039"/>
              <a:gd name="connsiteY20" fmla="*/ 292678 h 2363932"/>
              <a:gd name="connsiteX21" fmla="*/ 4193164 w 8087039"/>
              <a:gd name="connsiteY21" fmla="*/ 223405 h 2363932"/>
              <a:gd name="connsiteX22" fmla="*/ 4747346 w 8087039"/>
              <a:gd name="connsiteY22" fmla="*/ 154132 h 2363932"/>
              <a:gd name="connsiteX23" fmla="*/ 5169910 w 8087039"/>
              <a:gd name="connsiteY23" fmla="*/ 112568 h 2363932"/>
              <a:gd name="connsiteX24" fmla="*/ 5627110 w 8087039"/>
              <a:gd name="connsiteY24" fmla="*/ 77932 h 2363932"/>
              <a:gd name="connsiteX25" fmla="*/ 6008110 w 8087039"/>
              <a:gd name="connsiteY25" fmla="*/ 71005 h 2363932"/>
              <a:gd name="connsiteX26" fmla="*/ 6493019 w 8087039"/>
              <a:gd name="connsiteY26" fmla="*/ 22514 h 2363932"/>
              <a:gd name="connsiteX27" fmla="*/ 7102619 w 8087039"/>
              <a:gd name="connsiteY27" fmla="*/ 15587 h 2363932"/>
              <a:gd name="connsiteX28" fmla="*/ 7795346 w 8087039"/>
              <a:gd name="connsiteY28" fmla="*/ 1732 h 2363932"/>
              <a:gd name="connsiteX29" fmla="*/ 7968528 w 8087039"/>
              <a:gd name="connsiteY29" fmla="*/ 1733 h 2363932"/>
              <a:gd name="connsiteX30" fmla="*/ 8086292 w 8087039"/>
              <a:gd name="connsiteY30" fmla="*/ 15586 h 2363932"/>
              <a:gd name="connsiteX0" fmla="*/ 0 w 8087039"/>
              <a:gd name="connsiteY0" fmla="*/ 2363932 h 2363932"/>
              <a:gd name="connsiteX1" fmla="*/ 116031 w 8087039"/>
              <a:gd name="connsiteY1" fmla="*/ 2114983 h 2363932"/>
              <a:gd name="connsiteX2" fmla="*/ 175346 w 8087039"/>
              <a:gd name="connsiteY2" fmla="*/ 2003714 h 2363932"/>
              <a:gd name="connsiteX3" fmla="*/ 251113 w 8087039"/>
              <a:gd name="connsiteY3" fmla="*/ 1899371 h 2363932"/>
              <a:gd name="connsiteX4" fmla="*/ 361516 w 8087039"/>
              <a:gd name="connsiteY4" fmla="*/ 1783341 h 2363932"/>
              <a:gd name="connsiteX5" fmla="*/ 474951 w 8087039"/>
              <a:gd name="connsiteY5" fmla="*/ 1665143 h 2363932"/>
              <a:gd name="connsiteX6" fmla="*/ 604837 w 8087039"/>
              <a:gd name="connsiteY6" fmla="*/ 1608859 h 2363932"/>
              <a:gd name="connsiteX7" fmla="*/ 750310 w 8087039"/>
              <a:gd name="connsiteY7" fmla="*/ 1498023 h 2363932"/>
              <a:gd name="connsiteX8" fmla="*/ 902710 w 8087039"/>
              <a:gd name="connsiteY8" fmla="*/ 1359478 h 2363932"/>
              <a:gd name="connsiteX9" fmla="*/ 1055110 w 8087039"/>
              <a:gd name="connsiteY9" fmla="*/ 1269423 h 2363932"/>
              <a:gd name="connsiteX10" fmla="*/ 1228291 w 8087039"/>
              <a:gd name="connsiteY10" fmla="*/ 1151659 h 2363932"/>
              <a:gd name="connsiteX11" fmla="*/ 1463819 w 8087039"/>
              <a:gd name="connsiteY11" fmla="*/ 1013114 h 2363932"/>
              <a:gd name="connsiteX12" fmla="*/ 1664710 w 8087039"/>
              <a:gd name="connsiteY12" fmla="*/ 936914 h 2363932"/>
              <a:gd name="connsiteX13" fmla="*/ 1872528 w 8087039"/>
              <a:gd name="connsiteY13" fmla="*/ 846859 h 2363932"/>
              <a:gd name="connsiteX14" fmla="*/ 2094201 w 8087039"/>
              <a:gd name="connsiteY14" fmla="*/ 763732 h 2363932"/>
              <a:gd name="connsiteX15" fmla="*/ 2412855 w 8087039"/>
              <a:gd name="connsiteY15" fmla="*/ 645968 h 2363932"/>
              <a:gd name="connsiteX16" fmla="*/ 2738437 w 8087039"/>
              <a:gd name="connsiteY16" fmla="*/ 562841 h 2363932"/>
              <a:gd name="connsiteX17" fmla="*/ 2987819 w 8087039"/>
              <a:gd name="connsiteY17" fmla="*/ 493568 h 2363932"/>
              <a:gd name="connsiteX18" fmla="*/ 3126364 w 8087039"/>
              <a:gd name="connsiteY18" fmla="*/ 452005 h 2363932"/>
              <a:gd name="connsiteX19" fmla="*/ 3382673 w 8087039"/>
              <a:gd name="connsiteY19" fmla="*/ 396587 h 2363932"/>
              <a:gd name="connsiteX20" fmla="*/ 3819091 w 8087039"/>
              <a:gd name="connsiteY20" fmla="*/ 292678 h 2363932"/>
              <a:gd name="connsiteX21" fmla="*/ 4193164 w 8087039"/>
              <a:gd name="connsiteY21" fmla="*/ 223405 h 2363932"/>
              <a:gd name="connsiteX22" fmla="*/ 4747346 w 8087039"/>
              <a:gd name="connsiteY22" fmla="*/ 154132 h 2363932"/>
              <a:gd name="connsiteX23" fmla="*/ 5169910 w 8087039"/>
              <a:gd name="connsiteY23" fmla="*/ 112568 h 2363932"/>
              <a:gd name="connsiteX24" fmla="*/ 5627110 w 8087039"/>
              <a:gd name="connsiteY24" fmla="*/ 77932 h 2363932"/>
              <a:gd name="connsiteX25" fmla="*/ 6008110 w 8087039"/>
              <a:gd name="connsiteY25" fmla="*/ 71005 h 2363932"/>
              <a:gd name="connsiteX26" fmla="*/ 6493019 w 8087039"/>
              <a:gd name="connsiteY26" fmla="*/ 22514 h 2363932"/>
              <a:gd name="connsiteX27" fmla="*/ 7102619 w 8087039"/>
              <a:gd name="connsiteY27" fmla="*/ 15587 h 2363932"/>
              <a:gd name="connsiteX28" fmla="*/ 7795346 w 8087039"/>
              <a:gd name="connsiteY28" fmla="*/ 1732 h 2363932"/>
              <a:gd name="connsiteX29" fmla="*/ 7968528 w 8087039"/>
              <a:gd name="connsiteY29" fmla="*/ 1733 h 2363932"/>
              <a:gd name="connsiteX30" fmla="*/ 8086292 w 8087039"/>
              <a:gd name="connsiteY30" fmla="*/ 15586 h 2363932"/>
              <a:gd name="connsiteX0" fmla="*/ 0 w 8087039"/>
              <a:gd name="connsiteY0" fmla="*/ 2363932 h 2363932"/>
              <a:gd name="connsiteX1" fmla="*/ 116031 w 8087039"/>
              <a:gd name="connsiteY1" fmla="*/ 2114983 h 2363932"/>
              <a:gd name="connsiteX2" fmla="*/ 175346 w 8087039"/>
              <a:gd name="connsiteY2" fmla="*/ 2003714 h 2363932"/>
              <a:gd name="connsiteX3" fmla="*/ 251113 w 8087039"/>
              <a:gd name="connsiteY3" fmla="*/ 1899371 h 2363932"/>
              <a:gd name="connsiteX4" fmla="*/ 361516 w 8087039"/>
              <a:gd name="connsiteY4" fmla="*/ 1783341 h 2363932"/>
              <a:gd name="connsiteX5" fmla="*/ 474951 w 8087039"/>
              <a:gd name="connsiteY5" fmla="*/ 1665143 h 2363932"/>
              <a:gd name="connsiteX6" fmla="*/ 604837 w 8087039"/>
              <a:gd name="connsiteY6" fmla="*/ 1570759 h 2363932"/>
              <a:gd name="connsiteX7" fmla="*/ 750310 w 8087039"/>
              <a:gd name="connsiteY7" fmla="*/ 1498023 h 2363932"/>
              <a:gd name="connsiteX8" fmla="*/ 902710 w 8087039"/>
              <a:gd name="connsiteY8" fmla="*/ 1359478 h 2363932"/>
              <a:gd name="connsiteX9" fmla="*/ 1055110 w 8087039"/>
              <a:gd name="connsiteY9" fmla="*/ 1269423 h 2363932"/>
              <a:gd name="connsiteX10" fmla="*/ 1228291 w 8087039"/>
              <a:gd name="connsiteY10" fmla="*/ 1151659 h 2363932"/>
              <a:gd name="connsiteX11" fmla="*/ 1463819 w 8087039"/>
              <a:gd name="connsiteY11" fmla="*/ 1013114 h 2363932"/>
              <a:gd name="connsiteX12" fmla="*/ 1664710 w 8087039"/>
              <a:gd name="connsiteY12" fmla="*/ 936914 h 2363932"/>
              <a:gd name="connsiteX13" fmla="*/ 1872528 w 8087039"/>
              <a:gd name="connsiteY13" fmla="*/ 846859 h 2363932"/>
              <a:gd name="connsiteX14" fmla="*/ 2094201 w 8087039"/>
              <a:gd name="connsiteY14" fmla="*/ 763732 h 2363932"/>
              <a:gd name="connsiteX15" fmla="*/ 2412855 w 8087039"/>
              <a:gd name="connsiteY15" fmla="*/ 645968 h 2363932"/>
              <a:gd name="connsiteX16" fmla="*/ 2738437 w 8087039"/>
              <a:gd name="connsiteY16" fmla="*/ 562841 h 2363932"/>
              <a:gd name="connsiteX17" fmla="*/ 2987819 w 8087039"/>
              <a:gd name="connsiteY17" fmla="*/ 493568 h 2363932"/>
              <a:gd name="connsiteX18" fmla="*/ 3126364 w 8087039"/>
              <a:gd name="connsiteY18" fmla="*/ 452005 h 2363932"/>
              <a:gd name="connsiteX19" fmla="*/ 3382673 w 8087039"/>
              <a:gd name="connsiteY19" fmla="*/ 396587 h 2363932"/>
              <a:gd name="connsiteX20" fmla="*/ 3819091 w 8087039"/>
              <a:gd name="connsiteY20" fmla="*/ 292678 h 2363932"/>
              <a:gd name="connsiteX21" fmla="*/ 4193164 w 8087039"/>
              <a:gd name="connsiteY21" fmla="*/ 223405 h 2363932"/>
              <a:gd name="connsiteX22" fmla="*/ 4747346 w 8087039"/>
              <a:gd name="connsiteY22" fmla="*/ 154132 h 2363932"/>
              <a:gd name="connsiteX23" fmla="*/ 5169910 w 8087039"/>
              <a:gd name="connsiteY23" fmla="*/ 112568 h 2363932"/>
              <a:gd name="connsiteX24" fmla="*/ 5627110 w 8087039"/>
              <a:gd name="connsiteY24" fmla="*/ 77932 h 2363932"/>
              <a:gd name="connsiteX25" fmla="*/ 6008110 w 8087039"/>
              <a:gd name="connsiteY25" fmla="*/ 71005 h 2363932"/>
              <a:gd name="connsiteX26" fmla="*/ 6493019 w 8087039"/>
              <a:gd name="connsiteY26" fmla="*/ 22514 h 2363932"/>
              <a:gd name="connsiteX27" fmla="*/ 7102619 w 8087039"/>
              <a:gd name="connsiteY27" fmla="*/ 15587 h 2363932"/>
              <a:gd name="connsiteX28" fmla="*/ 7795346 w 8087039"/>
              <a:gd name="connsiteY28" fmla="*/ 1732 h 2363932"/>
              <a:gd name="connsiteX29" fmla="*/ 7968528 w 8087039"/>
              <a:gd name="connsiteY29" fmla="*/ 1733 h 2363932"/>
              <a:gd name="connsiteX30" fmla="*/ 8086292 w 8087039"/>
              <a:gd name="connsiteY30" fmla="*/ 15586 h 2363932"/>
              <a:gd name="connsiteX0" fmla="*/ 0 w 8087039"/>
              <a:gd name="connsiteY0" fmla="*/ 2363932 h 2363932"/>
              <a:gd name="connsiteX1" fmla="*/ 116031 w 8087039"/>
              <a:gd name="connsiteY1" fmla="*/ 2114983 h 2363932"/>
              <a:gd name="connsiteX2" fmla="*/ 175346 w 8087039"/>
              <a:gd name="connsiteY2" fmla="*/ 2003714 h 2363932"/>
              <a:gd name="connsiteX3" fmla="*/ 251113 w 8087039"/>
              <a:gd name="connsiteY3" fmla="*/ 1899371 h 2363932"/>
              <a:gd name="connsiteX4" fmla="*/ 361516 w 8087039"/>
              <a:gd name="connsiteY4" fmla="*/ 1783341 h 2363932"/>
              <a:gd name="connsiteX5" fmla="*/ 474951 w 8087039"/>
              <a:gd name="connsiteY5" fmla="*/ 1665143 h 2363932"/>
              <a:gd name="connsiteX6" fmla="*/ 604837 w 8087039"/>
              <a:gd name="connsiteY6" fmla="*/ 1570759 h 2363932"/>
              <a:gd name="connsiteX7" fmla="*/ 745547 w 8087039"/>
              <a:gd name="connsiteY7" fmla="*/ 1464686 h 2363932"/>
              <a:gd name="connsiteX8" fmla="*/ 902710 w 8087039"/>
              <a:gd name="connsiteY8" fmla="*/ 1359478 h 2363932"/>
              <a:gd name="connsiteX9" fmla="*/ 1055110 w 8087039"/>
              <a:gd name="connsiteY9" fmla="*/ 1269423 h 2363932"/>
              <a:gd name="connsiteX10" fmla="*/ 1228291 w 8087039"/>
              <a:gd name="connsiteY10" fmla="*/ 1151659 h 2363932"/>
              <a:gd name="connsiteX11" fmla="*/ 1463819 w 8087039"/>
              <a:gd name="connsiteY11" fmla="*/ 1013114 h 2363932"/>
              <a:gd name="connsiteX12" fmla="*/ 1664710 w 8087039"/>
              <a:gd name="connsiteY12" fmla="*/ 936914 h 2363932"/>
              <a:gd name="connsiteX13" fmla="*/ 1872528 w 8087039"/>
              <a:gd name="connsiteY13" fmla="*/ 846859 h 2363932"/>
              <a:gd name="connsiteX14" fmla="*/ 2094201 w 8087039"/>
              <a:gd name="connsiteY14" fmla="*/ 763732 h 2363932"/>
              <a:gd name="connsiteX15" fmla="*/ 2412855 w 8087039"/>
              <a:gd name="connsiteY15" fmla="*/ 645968 h 2363932"/>
              <a:gd name="connsiteX16" fmla="*/ 2738437 w 8087039"/>
              <a:gd name="connsiteY16" fmla="*/ 562841 h 2363932"/>
              <a:gd name="connsiteX17" fmla="*/ 2987819 w 8087039"/>
              <a:gd name="connsiteY17" fmla="*/ 493568 h 2363932"/>
              <a:gd name="connsiteX18" fmla="*/ 3126364 w 8087039"/>
              <a:gd name="connsiteY18" fmla="*/ 452005 h 2363932"/>
              <a:gd name="connsiteX19" fmla="*/ 3382673 w 8087039"/>
              <a:gd name="connsiteY19" fmla="*/ 396587 h 2363932"/>
              <a:gd name="connsiteX20" fmla="*/ 3819091 w 8087039"/>
              <a:gd name="connsiteY20" fmla="*/ 292678 h 2363932"/>
              <a:gd name="connsiteX21" fmla="*/ 4193164 w 8087039"/>
              <a:gd name="connsiteY21" fmla="*/ 223405 h 2363932"/>
              <a:gd name="connsiteX22" fmla="*/ 4747346 w 8087039"/>
              <a:gd name="connsiteY22" fmla="*/ 154132 h 2363932"/>
              <a:gd name="connsiteX23" fmla="*/ 5169910 w 8087039"/>
              <a:gd name="connsiteY23" fmla="*/ 112568 h 2363932"/>
              <a:gd name="connsiteX24" fmla="*/ 5627110 w 8087039"/>
              <a:gd name="connsiteY24" fmla="*/ 77932 h 2363932"/>
              <a:gd name="connsiteX25" fmla="*/ 6008110 w 8087039"/>
              <a:gd name="connsiteY25" fmla="*/ 71005 h 2363932"/>
              <a:gd name="connsiteX26" fmla="*/ 6493019 w 8087039"/>
              <a:gd name="connsiteY26" fmla="*/ 22514 h 2363932"/>
              <a:gd name="connsiteX27" fmla="*/ 7102619 w 8087039"/>
              <a:gd name="connsiteY27" fmla="*/ 15587 h 2363932"/>
              <a:gd name="connsiteX28" fmla="*/ 7795346 w 8087039"/>
              <a:gd name="connsiteY28" fmla="*/ 1732 h 2363932"/>
              <a:gd name="connsiteX29" fmla="*/ 7968528 w 8087039"/>
              <a:gd name="connsiteY29" fmla="*/ 1733 h 2363932"/>
              <a:gd name="connsiteX30" fmla="*/ 8086292 w 8087039"/>
              <a:gd name="connsiteY30" fmla="*/ 15586 h 2363932"/>
              <a:gd name="connsiteX0" fmla="*/ 0 w 8087039"/>
              <a:gd name="connsiteY0" fmla="*/ 2363932 h 2363932"/>
              <a:gd name="connsiteX1" fmla="*/ 116031 w 8087039"/>
              <a:gd name="connsiteY1" fmla="*/ 2114983 h 2363932"/>
              <a:gd name="connsiteX2" fmla="*/ 175346 w 8087039"/>
              <a:gd name="connsiteY2" fmla="*/ 2003714 h 2363932"/>
              <a:gd name="connsiteX3" fmla="*/ 251113 w 8087039"/>
              <a:gd name="connsiteY3" fmla="*/ 1899371 h 2363932"/>
              <a:gd name="connsiteX4" fmla="*/ 361516 w 8087039"/>
              <a:gd name="connsiteY4" fmla="*/ 1783341 h 2363932"/>
              <a:gd name="connsiteX5" fmla="*/ 474951 w 8087039"/>
              <a:gd name="connsiteY5" fmla="*/ 1665143 h 2363932"/>
              <a:gd name="connsiteX6" fmla="*/ 604837 w 8087039"/>
              <a:gd name="connsiteY6" fmla="*/ 1570759 h 2363932"/>
              <a:gd name="connsiteX7" fmla="*/ 745547 w 8087039"/>
              <a:gd name="connsiteY7" fmla="*/ 1464686 h 2363932"/>
              <a:gd name="connsiteX8" fmla="*/ 902710 w 8087039"/>
              <a:gd name="connsiteY8" fmla="*/ 1359478 h 2363932"/>
              <a:gd name="connsiteX9" fmla="*/ 1040823 w 8087039"/>
              <a:gd name="connsiteY9" fmla="*/ 1255135 h 2363932"/>
              <a:gd name="connsiteX10" fmla="*/ 1228291 w 8087039"/>
              <a:gd name="connsiteY10" fmla="*/ 1151659 h 2363932"/>
              <a:gd name="connsiteX11" fmla="*/ 1463819 w 8087039"/>
              <a:gd name="connsiteY11" fmla="*/ 1013114 h 2363932"/>
              <a:gd name="connsiteX12" fmla="*/ 1664710 w 8087039"/>
              <a:gd name="connsiteY12" fmla="*/ 936914 h 2363932"/>
              <a:gd name="connsiteX13" fmla="*/ 1872528 w 8087039"/>
              <a:gd name="connsiteY13" fmla="*/ 846859 h 2363932"/>
              <a:gd name="connsiteX14" fmla="*/ 2094201 w 8087039"/>
              <a:gd name="connsiteY14" fmla="*/ 763732 h 2363932"/>
              <a:gd name="connsiteX15" fmla="*/ 2412855 w 8087039"/>
              <a:gd name="connsiteY15" fmla="*/ 645968 h 2363932"/>
              <a:gd name="connsiteX16" fmla="*/ 2738437 w 8087039"/>
              <a:gd name="connsiteY16" fmla="*/ 562841 h 2363932"/>
              <a:gd name="connsiteX17" fmla="*/ 2987819 w 8087039"/>
              <a:gd name="connsiteY17" fmla="*/ 493568 h 2363932"/>
              <a:gd name="connsiteX18" fmla="*/ 3126364 w 8087039"/>
              <a:gd name="connsiteY18" fmla="*/ 452005 h 2363932"/>
              <a:gd name="connsiteX19" fmla="*/ 3382673 w 8087039"/>
              <a:gd name="connsiteY19" fmla="*/ 396587 h 2363932"/>
              <a:gd name="connsiteX20" fmla="*/ 3819091 w 8087039"/>
              <a:gd name="connsiteY20" fmla="*/ 292678 h 2363932"/>
              <a:gd name="connsiteX21" fmla="*/ 4193164 w 8087039"/>
              <a:gd name="connsiteY21" fmla="*/ 223405 h 2363932"/>
              <a:gd name="connsiteX22" fmla="*/ 4747346 w 8087039"/>
              <a:gd name="connsiteY22" fmla="*/ 154132 h 2363932"/>
              <a:gd name="connsiteX23" fmla="*/ 5169910 w 8087039"/>
              <a:gd name="connsiteY23" fmla="*/ 112568 h 2363932"/>
              <a:gd name="connsiteX24" fmla="*/ 5627110 w 8087039"/>
              <a:gd name="connsiteY24" fmla="*/ 77932 h 2363932"/>
              <a:gd name="connsiteX25" fmla="*/ 6008110 w 8087039"/>
              <a:gd name="connsiteY25" fmla="*/ 71005 h 2363932"/>
              <a:gd name="connsiteX26" fmla="*/ 6493019 w 8087039"/>
              <a:gd name="connsiteY26" fmla="*/ 22514 h 2363932"/>
              <a:gd name="connsiteX27" fmla="*/ 7102619 w 8087039"/>
              <a:gd name="connsiteY27" fmla="*/ 15587 h 2363932"/>
              <a:gd name="connsiteX28" fmla="*/ 7795346 w 8087039"/>
              <a:gd name="connsiteY28" fmla="*/ 1732 h 2363932"/>
              <a:gd name="connsiteX29" fmla="*/ 7968528 w 8087039"/>
              <a:gd name="connsiteY29" fmla="*/ 1733 h 2363932"/>
              <a:gd name="connsiteX30" fmla="*/ 8086292 w 8087039"/>
              <a:gd name="connsiteY30" fmla="*/ 15586 h 2363932"/>
              <a:gd name="connsiteX0" fmla="*/ 0 w 8087039"/>
              <a:gd name="connsiteY0" fmla="*/ 2363932 h 2363932"/>
              <a:gd name="connsiteX1" fmla="*/ 116031 w 8087039"/>
              <a:gd name="connsiteY1" fmla="*/ 2114983 h 2363932"/>
              <a:gd name="connsiteX2" fmla="*/ 175346 w 8087039"/>
              <a:gd name="connsiteY2" fmla="*/ 2003714 h 2363932"/>
              <a:gd name="connsiteX3" fmla="*/ 251113 w 8087039"/>
              <a:gd name="connsiteY3" fmla="*/ 1899371 h 2363932"/>
              <a:gd name="connsiteX4" fmla="*/ 361516 w 8087039"/>
              <a:gd name="connsiteY4" fmla="*/ 1783341 h 2363932"/>
              <a:gd name="connsiteX5" fmla="*/ 474951 w 8087039"/>
              <a:gd name="connsiteY5" fmla="*/ 1665143 h 2363932"/>
              <a:gd name="connsiteX6" fmla="*/ 604837 w 8087039"/>
              <a:gd name="connsiteY6" fmla="*/ 1570759 h 2363932"/>
              <a:gd name="connsiteX7" fmla="*/ 745547 w 8087039"/>
              <a:gd name="connsiteY7" fmla="*/ 1464686 h 2363932"/>
              <a:gd name="connsiteX8" fmla="*/ 888423 w 8087039"/>
              <a:gd name="connsiteY8" fmla="*/ 1340428 h 2363932"/>
              <a:gd name="connsiteX9" fmla="*/ 1040823 w 8087039"/>
              <a:gd name="connsiteY9" fmla="*/ 1255135 h 2363932"/>
              <a:gd name="connsiteX10" fmla="*/ 1228291 w 8087039"/>
              <a:gd name="connsiteY10" fmla="*/ 1151659 h 2363932"/>
              <a:gd name="connsiteX11" fmla="*/ 1463819 w 8087039"/>
              <a:gd name="connsiteY11" fmla="*/ 1013114 h 2363932"/>
              <a:gd name="connsiteX12" fmla="*/ 1664710 w 8087039"/>
              <a:gd name="connsiteY12" fmla="*/ 936914 h 2363932"/>
              <a:gd name="connsiteX13" fmla="*/ 1872528 w 8087039"/>
              <a:gd name="connsiteY13" fmla="*/ 846859 h 2363932"/>
              <a:gd name="connsiteX14" fmla="*/ 2094201 w 8087039"/>
              <a:gd name="connsiteY14" fmla="*/ 763732 h 2363932"/>
              <a:gd name="connsiteX15" fmla="*/ 2412855 w 8087039"/>
              <a:gd name="connsiteY15" fmla="*/ 645968 h 2363932"/>
              <a:gd name="connsiteX16" fmla="*/ 2738437 w 8087039"/>
              <a:gd name="connsiteY16" fmla="*/ 562841 h 2363932"/>
              <a:gd name="connsiteX17" fmla="*/ 2987819 w 8087039"/>
              <a:gd name="connsiteY17" fmla="*/ 493568 h 2363932"/>
              <a:gd name="connsiteX18" fmla="*/ 3126364 w 8087039"/>
              <a:gd name="connsiteY18" fmla="*/ 452005 h 2363932"/>
              <a:gd name="connsiteX19" fmla="*/ 3382673 w 8087039"/>
              <a:gd name="connsiteY19" fmla="*/ 396587 h 2363932"/>
              <a:gd name="connsiteX20" fmla="*/ 3819091 w 8087039"/>
              <a:gd name="connsiteY20" fmla="*/ 292678 h 2363932"/>
              <a:gd name="connsiteX21" fmla="*/ 4193164 w 8087039"/>
              <a:gd name="connsiteY21" fmla="*/ 223405 h 2363932"/>
              <a:gd name="connsiteX22" fmla="*/ 4747346 w 8087039"/>
              <a:gd name="connsiteY22" fmla="*/ 154132 h 2363932"/>
              <a:gd name="connsiteX23" fmla="*/ 5169910 w 8087039"/>
              <a:gd name="connsiteY23" fmla="*/ 112568 h 2363932"/>
              <a:gd name="connsiteX24" fmla="*/ 5627110 w 8087039"/>
              <a:gd name="connsiteY24" fmla="*/ 77932 h 2363932"/>
              <a:gd name="connsiteX25" fmla="*/ 6008110 w 8087039"/>
              <a:gd name="connsiteY25" fmla="*/ 71005 h 2363932"/>
              <a:gd name="connsiteX26" fmla="*/ 6493019 w 8087039"/>
              <a:gd name="connsiteY26" fmla="*/ 22514 h 2363932"/>
              <a:gd name="connsiteX27" fmla="*/ 7102619 w 8087039"/>
              <a:gd name="connsiteY27" fmla="*/ 15587 h 2363932"/>
              <a:gd name="connsiteX28" fmla="*/ 7795346 w 8087039"/>
              <a:gd name="connsiteY28" fmla="*/ 1732 h 2363932"/>
              <a:gd name="connsiteX29" fmla="*/ 7968528 w 8087039"/>
              <a:gd name="connsiteY29" fmla="*/ 1733 h 2363932"/>
              <a:gd name="connsiteX30" fmla="*/ 8086292 w 8087039"/>
              <a:gd name="connsiteY30" fmla="*/ 15586 h 2363932"/>
              <a:gd name="connsiteX0" fmla="*/ 0 w 8087039"/>
              <a:gd name="connsiteY0" fmla="*/ 2363932 h 2363932"/>
              <a:gd name="connsiteX1" fmla="*/ 116031 w 8087039"/>
              <a:gd name="connsiteY1" fmla="*/ 2114983 h 2363932"/>
              <a:gd name="connsiteX2" fmla="*/ 175346 w 8087039"/>
              <a:gd name="connsiteY2" fmla="*/ 2003714 h 2363932"/>
              <a:gd name="connsiteX3" fmla="*/ 251113 w 8087039"/>
              <a:gd name="connsiteY3" fmla="*/ 1899371 h 2363932"/>
              <a:gd name="connsiteX4" fmla="*/ 361516 w 8087039"/>
              <a:gd name="connsiteY4" fmla="*/ 1783341 h 2363932"/>
              <a:gd name="connsiteX5" fmla="*/ 474951 w 8087039"/>
              <a:gd name="connsiteY5" fmla="*/ 1665143 h 2363932"/>
              <a:gd name="connsiteX6" fmla="*/ 604837 w 8087039"/>
              <a:gd name="connsiteY6" fmla="*/ 1570759 h 2363932"/>
              <a:gd name="connsiteX7" fmla="*/ 745547 w 8087039"/>
              <a:gd name="connsiteY7" fmla="*/ 1464686 h 2363932"/>
              <a:gd name="connsiteX8" fmla="*/ 888423 w 8087039"/>
              <a:gd name="connsiteY8" fmla="*/ 1340428 h 2363932"/>
              <a:gd name="connsiteX9" fmla="*/ 1040823 w 8087039"/>
              <a:gd name="connsiteY9" fmla="*/ 1255135 h 2363932"/>
              <a:gd name="connsiteX10" fmla="*/ 1214003 w 8087039"/>
              <a:gd name="connsiteY10" fmla="*/ 1142134 h 2363932"/>
              <a:gd name="connsiteX11" fmla="*/ 1463819 w 8087039"/>
              <a:gd name="connsiteY11" fmla="*/ 1013114 h 2363932"/>
              <a:gd name="connsiteX12" fmla="*/ 1664710 w 8087039"/>
              <a:gd name="connsiteY12" fmla="*/ 936914 h 2363932"/>
              <a:gd name="connsiteX13" fmla="*/ 1872528 w 8087039"/>
              <a:gd name="connsiteY13" fmla="*/ 846859 h 2363932"/>
              <a:gd name="connsiteX14" fmla="*/ 2094201 w 8087039"/>
              <a:gd name="connsiteY14" fmla="*/ 763732 h 2363932"/>
              <a:gd name="connsiteX15" fmla="*/ 2412855 w 8087039"/>
              <a:gd name="connsiteY15" fmla="*/ 645968 h 2363932"/>
              <a:gd name="connsiteX16" fmla="*/ 2738437 w 8087039"/>
              <a:gd name="connsiteY16" fmla="*/ 562841 h 2363932"/>
              <a:gd name="connsiteX17" fmla="*/ 2987819 w 8087039"/>
              <a:gd name="connsiteY17" fmla="*/ 493568 h 2363932"/>
              <a:gd name="connsiteX18" fmla="*/ 3126364 w 8087039"/>
              <a:gd name="connsiteY18" fmla="*/ 452005 h 2363932"/>
              <a:gd name="connsiteX19" fmla="*/ 3382673 w 8087039"/>
              <a:gd name="connsiteY19" fmla="*/ 396587 h 2363932"/>
              <a:gd name="connsiteX20" fmla="*/ 3819091 w 8087039"/>
              <a:gd name="connsiteY20" fmla="*/ 292678 h 2363932"/>
              <a:gd name="connsiteX21" fmla="*/ 4193164 w 8087039"/>
              <a:gd name="connsiteY21" fmla="*/ 223405 h 2363932"/>
              <a:gd name="connsiteX22" fmla="*/ 4747346 w 8087039"/>
              <a:gd name="connsiteY22" fmla="*/ 154132 h 2363932"/>
              <a:gd name="connsiteX23" fmla="*/ 5169910 w 8087039"/>
              <a:gd name="connsiteY23" fmla="*/ 112568 h 2363932"/>
              <a:gd name="connsiteX24" fmla="*/ 5627110 w 8087039"/>
              <a:gd name="connsiteY24" fmla="*/ 77932 h 2363932"/>
              <a:gd name="connsiteX25" fmla="*/ 6008110 w 8087039"/>
              <a:gd name="connsiteY25" fmla="*/ 71005 h 2363932"/>
              <a:gd name="connsiteX26" fmla="*/ 6493019 w 8087039"/>
              <a:gd name="connsiteY26" fmla="*/ 22514 h 2363932"/>
              <a:gd name="connsiteX27" fmla="*/ 7102619 w 8087039"/>
              <a:gd name="connsiteY27" fmla="*/ 15587 h 2363932"/>
              <a:gd name="connsiteX28" fmla="*/ 7795346 w 8087039"/>
              <a:gd name="connsiteY28" fmla="*/ 1732 h 2363932"/>
              <a:gd name="connsiteX29" fmla="*/ 7968528 w 8087039"/>
              <a:gd name="connsiteY29" fmla="*/ 1733 h 2363932"/>
              <a:gd name="connsiteX30" fmla="*/ 8086292 w 8087039"/>
              <a:gd name="connsiteY30" fmla="*/ 15586 h 2363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087039" h="2363932">
                <a:moveTo>
                  <a:pt x="0" y="2363932"/>
                </a:moveTo>
                <a:cubicBezTo>
                  <a:pt x="25977" y="2335645"/>
                  <a:pt x="86807" y="2175019"/>
                  <a:pt x="116031" y="2114983"/>
                </a:cubicBezTo>
                <a:cubicBezTo>
                  <a:pt x="145255" y="2054947"/>
                  <a:pt x="152832" y="2039649"/>
                  <a:pt x="175346" y="2003714"/>
                </a:cubicBezTo>
                <a:cubicBezTo>
                  <a:pt x="197860" y="1967779"/>
                  <a:pt x="220085" y="1936100"/>
                  <a:pt x="251113" y="1899371"/>
                </a:cubicBezTo>
                <a:cubicBezTo>
                  <a:pt x="282141" y="1862642"/>
                  <a:pt x="324210" y="1822379"/>
                  <a:pt x="361516" y="1783341"/>
                </a:cubicBezTo>
                <a:cubicBezTo>
                  <a:pt x="398822" y="1744303"/>
                  <a:pt x="434398" y="1700573"/>
                  <a:pt x="474951" y="1665143"/>
                </a:cubicBezTo>
                <a:cubicBezTo>
                  <a:pt x="515505" y="1629713"/>
                  <a:pt x="559738" y="1604168"/>
                  <a:pt x="604837" y="1570759"/>
                </a:cubicBezTo>
                <a:cubicBezTo>
                  <a:pt x="649936" y="1537350"/>
                  <a:pt x="698283" y="1503075"/>
                  <a:pt x="745547" y="1464686"/>
                </a:cubicBezTo>
                <a:cubicBezTo>
                  <a:pt x="792811" y="1426298"/>
                  <a:pt x="839210" y="1375353"/>
                  <a:pt x="888423" y="1340428"/>
                </a:cubicBezTo>
                <a:cubicBezTo>
                  <a:pt x="937636" y="1305503"/>
                  <a:pt x="986560" y="1288184"/>
                  <a:pt x="1040823" y="1255135"/>
                </a:cubicBezTo>
                <a:cubicBezTo>
                  <a:pt x="1095086" y="1222086"/>
                  <a:pt x="1143504" y="1182471"/>
                  <a:pt x="1214003" y="1142134"/>
                </a:cubicBezTo>
                <a:cubicBezTo>
                  <a:pt x="1284502" y="1101797"/>
                  <a:pt x="1388701" y="1047317"/>
                  <a:pt x="1463819" y="1013114"/>
                </a:cubicBezTo>
                <a:cubicBezTo>
                  <a:pt x="1538937" y="978911"/>
                  <a:pt x="1596592" y="964623"/>
                  <a:pt x="1664710" y="936914"/>
                </a:cubicBezTo>
                <a:cubicBezTo>
                  <a:pt x="1732828" y="909205"/>
                  <a:pt x="1800946" y="875723"/>
                  <a:pt x="1872528" y="846859"/>
                </a:cubicBezTo>
                <a:cubicBezTo>
                  <a:pt x="1944110" y="817995"/>
                  <a:pt x="2094201" y="763732"/>
                  <a:pt x="2094201" y="763732"/>
                </a:cubicBezTo>
                <a:cubicBezTo>
                  <a:pt x="2184255" y="730250"/>
                  <a:pt x="2305482" y="679450"/>
                  <a:pt x="2412855" y="645968"/>
                </a:cubicBezTo>
                <a:cubicBezTo>
                  <a:pt x="2520228" y="612486"/>
                  <a:pt x="2642610" y="588241"/>
                  <a:pt x="2738437" y="562841"/>
                </a:cubicBezTo>
                <a:cubicBezTo>
                  <a:pt x="2834264" y="537441"/>
                  <a:pt x="2923164" y="512041"/>
                  <a:pt x="2987819" y="493568"/>
                </a:cubicBezTo>
                <a:cubicBezTo>
                  <a:pt x="3052474" y="475095"/>
                  <a:pt x="3060555" y="468168"/>
                  <a:pt x="3126364" y="452005"/>
                </a:cubicBezTo>
                <a:cubicBezTo>
                  <a:pt x="3192173" y="435841"/>
                  <a:pt x="3382673" y="396587"/>
                  <a:pt x="3382673" y="396587"/>
                </a:cubicBezTo>
                <a:cubicBezTo>
                  <a:pt x="3498128" y="370032"/>
                  <a:pt x="3684009" y="321542"/>
                  <a:pt x="3819091" y="292678"/>
                </a:cubicBezTo>
                <a:cubicBezTo>
                  <a:pt x="3954173" y="263814"/>
                  <a:pt x="4038455" y="246496"/>
                  <a:pt x="4193164" y="223405"/>
                </a:cubicBezTo>
                <a:cubicBezTo>
                  <a:pt x="4347873" y="200314"/>
                  <a:pt x="4584555" y="172605"/>
                  <a:pt x="4747346" y="154132"/>
                </a:cubicBezTo>
                <a:cubicBezTo>
                  <a:pt x="4910137" y="135659"/>
                  <a:pt x="5023283" y="125268"/>
                  <a:pt x="5169910" y="112568"/>
                </a:cubicBezTo>
                <a:cubicBezTo>
                  <a:pt x="5316537" y="99868"/>
                  <a:pt x="5487410" y="84859"/>
                  <a:pt x="5627110" y="77932"/>
                </a:cubicBezTo>
                <a:cubicBezTo>
                  <a:pt x="5766810" y="71005"/>
                  <a:pt x="5863792" y="80241"/>
                  <a:pt x="6008110" y="71005"/>
                </a:cubicBezTo>
                <a:cubicBezTo>
                  <a:pt x="6152428" y="61769"/>
                  <a:pt x="6310601" y="31750"/>
                  <a:pt x="6493019" y="22514"/>
                </a:cubicBezTo>
                <a:cubicBezTo>
                  <a:pt x="6675437" y="13278"/>
                  <a:pt x="7102619" y="15587"/>
                  <a:pt x="7102619" y="15587"/>
                </a:cubicBezTo>
                <a:lnTo>
                  <a:pt x="7795346" y="1732"/>
                </a:lnTo>
                <a:cubicBezTo>
                  <a:pt x="7939664" y="-577"/>
                  <a:pt x="7920037" y="-576"/>
                  <a:pt x="7968528" y="1733"/>
                </a:cubicBezTo>
                <a:cubicBezTo>
                  <a:pt x="8017019" y="4042"/>
                  <a:pt x="8095528" y="1731"/>
                  <a:pt x="8086292" y="1558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23648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4" name="Titolo 1"/>
          <p:cNvSpPr txBox="1">
            <a:spLocks/>
          </p:cNvSpPr>
          <p:nvPr/>
        </p:nvSpPr>
        <p:spPr>
          <a:xfrm>
            <a:off x="467544" y="548680"/>
            <a:ext cx="8229600" cy="115212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Double Pipe HEX as a reference case</a:t>
            </a:r>
            <a:br>
              <a:rPr lang="en-US" dirty="0" smtClean="0"/>
            </a:br>
            <a:r>
              <a:rPr lang="en-US" sz="2700" dirty="0" smtClean="0"/>
              <a:t>(parallel / counter current)</a:t>
            </a:r>
            <a:endParaRPr lang="en-US" dirty="0"/>
          </a:p>
        </p:txBody>
      </p:sp>
      <p:pic>
        <p:nvPicPr>
          <p:cNvPr id="6" name="Immagine 5"/>
          <p:cNvPicPr>
            <a:picLocks noChangeAspect="1"/>
          </p:cNvPicPr>
          <p:nvPr/>
        </p:nvPicPr>
        <p:blipFill rotWithShape="1">
          <a:blip r:embed="rId2"/>
          <a:srcRect t="1489" b="-1"/>
          <a:stretch/>
        </p:blipFill>
        <p:spPr>
          <a:xfrm>
            <a:off x="971600" y="1772816"/>
            <a:ext cx="7012734" cy="4764360"/>
          </a:xfrm>
          <a:prstGeom prst="rect">
            <a:avLst/>
          </a:prstGeom>
        </p:spPr>
      </p:pic>
    </p:spTree>
    <p:extLst>
      <p:ext uri="{BB962C8B-B14F-4D97-AF65-F5344CB8AC3E}">
        <p14:creationId xmlns:p14="http://schemas.microsoft.com/office/powerpoint/2010/main" val="5784767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4" name="Titolo 1"/>
          <p:cNvSpPr txBox="1">
            <a:spLocks/>
          </p:cNvSpPr>
          <p:nvPr/>
        </p:nvSpPr>
        <p:spPr>
          <a:xfrm>
            <a:off x="395536" y="443086"/>
            <a:ext cx="8229600" cy="72008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Double Pipe HEX as a reference </a:t>
            </a:r>
            <a:r>
              <a:rPr lang="en-US" dirty="0" smtClean="0"/>
              <a:t>case</a:t>
            </a:r>
            <a:endParaRPr lang="en-US" dirty="0"/>
          </a:p>
        </p:txBody>
      </p:sp>
      <p:pic>
        <p:nvPicPr>
          <p:cNvPr id="3" name="Immagine 2"/>
          <p:cNvPicPr>
            <a:picLocks noChangeAspect="1"/>
          </p:cNvPicPr>
          <p:nvPr/>
        </p:nvPicPr>
        <p:blipFill rotWithShape="1">
          <a:blip r:embed="rId2"/>
          <a:srcRect t="19011" b="12722"/>
          <a:stretch/>
        </p:blipFill>
        <p:spPr>
          <a:xfrm>
            <a:off x="277568" y="1163166"/>
            <a:ext cx="4654472" cy="1417558"/>
          </a:xfrm>
          <a:prstGeom prst="rect">
            <a:avLst/>
          </a:prstGeom>
        </p:spPr>
      </p:pic>
      <p:pic>
        <p:nvPicPr>
          <p:cNvPr id="5" name="Immagine 4"/>
          <p:cNvPicPr>
            <a:picLocks noChangeAspect="1"/>
          </p:cNvPicPr>
          <p:nvPr/>
        </p:nvPicPr>
        <p:blipFill rotWithShape="1">
          <a:blip r:embed="rId3"/>
          <a:srcRect b="1710"/>
          <a:stretch/>
        </p:blipFill>
        <p:spPr>
          <a:xfrm>
            <a:off x="395536" y="2675334"/>
            <a:ext cx="5295900" cy="4138042"/>
          </a:xfrm>
          <a:prstGeom prst="rect">
            <a:avLst/>
          </a:prstGeom>
        </p:spPr>
      </p:pic>
    </p:spTree>
    <p:extLst>
      <p:ext uri="{BB962C8B-B14F-4D97-AF65-F5344CB8AC3E}">
        <p14:creationId xmlns:p14="http://schemas.microsoft.com/office/powerpoint/2010/main" val="35403159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rtlCol="0">
            <a:normAutofit fontScale="90000"/>
          </a:bodyPr>
          <a:lstStyle/>
          <a:p>
            <a:pPr marL="274320" indent="-274320" eaLnBrk="1" fontAlgn="auto" hangingPunct="1">
              <a:spcBef>
                <a:spcPts val="600"/>
              </a:spcBef>
              <a:spcAft>
                <a:spcPts val="0"/>
              </a:spcAft>
              <a:defRPr/>
            </a:pPr>
            <a:r>
              <a:rPr lang="en-US" dirty="0" smtClean="0"/>
              <a:t/>
            </a:r>
            <a:br>
              <a:rPr lang="en-US" dirty="0" smtClean="0"/>
            </a:br>
            <a:r>
              <a:rPr lang="en-US" dirty="0" smtClean="0"/>
              <a:t>Selection</a:t>
            </a:r>
            <a:br>
              <a:rPr lang="en-US" dirty="0" smtClean="0"/>
            </a:br>
            <a:r>
              <a:rPr lang="en-US" sz="2600" dirty="0" smtClean="0">
                <a:solidFill>
                  <a:prstClr val="black"/>
                </a:solidFill>
                <a:latin typeface="Trebuchet MS"/>
                <a:ea typeface="+mn-ea"/>
                <a:cs typeface="+mn-cs"/>
              </a:rPr>
              <a:t/>
            </a:r>
            <a:br>
              <a:rPr lang="en-US" sz="2600" dirty="0" smtClean="0">
                <a:solidFill>
                  <a:prstClr val="black"/>
                </a:solidFill>
                <a:latin typeface="Trebuchet MS"/>
                <a:ea typeface="+mn-ea"/>
                <a:cs typeface="+mn-cs"/>
              </a:rPr>
            </a:br>
            <a:endParaRPr lang="en-US" dirty="0" smtClean="0"/>
          </a:p>
        </p:txBody>
      </p:sp>
      <p:sp>
        <p:nvSpPr>
          <p:cNvPr id="4" name="Footer Placeholder 3"/>
          <p:cNvSpPr>
            <a:spLocks noGrp="1"/>
          </p:cNvSpPr>
          <p:nvPr>
            <p:ph type="ftr" sz="quarter" idx="11"/>
          </p:nvPr>
        </p:nvSpPr>
        <p:spPr/>
        <p:txBody>
          <a:bodyPr/>
          <a:lstStyle/>
          <a:p>
            <a:pPr>
              <a:defRPr/>
            </a:pPr>
            <a:r>
              <a:rPr lang="en-US" altLang="en-US" smtClean="0"/>
              <a:t>Presentation on Heat Exchangers</a:t>
            </a:r>
            <a:endParaRPr lang="en-US" altLang="en-US"/>
          </a:p>
        </p:txBody>
      </p:sp>
      <p:sp>
        <p:nvSpPr>
          <p:cNvPr id="7" name="Content Placeholder 2"/>
          <p:cNvSpPr txBox="1">
            <a:spLocks/>
          </p:cNvSpPr>
          <p:nvPr/>
        </p:nvSpPr>
        <p:spPr>
          <a:xfrm>
            <a:off x="457200" y="1219200"/>
            <a:ext cx="7239000" cy="5237163"/>
          </a:xfrm>
          <a:prstGeom prst="rect">
            <a:avLst/>
          </a:prstGeom>
        </p:spPr>
        <p:txBody>
          <a:bodyPr>
            <a:normAutofit fontScale="92500" lnSpcReduction="10000"/>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a:defRPr/>
            </a:pPr>
            <a:r>
              <a:rPr lang="en-US" b="1" dirty="0" smtClean="0"/>
              <a:t>High/low pressure limits</a:t>
            </a:r>
          </a:p>
          <a:p>
            <a:pPr>
              <a:defRPr/>
            </a:pPr>
            <a:r>
              <a:rPr lang="en-US" dirty="0" smtClean="0"/>
              <a:t>Thermal performance</a:t>
            </a:r>
          </a:p>
          <a:p>
            <a:pPr>
              <a:defRPr/>
            </a:pPr>
            <a:r>
              <a:rPr lang="en-US" dirty="0" smtClean="0"/>
              <a:t>Temperature ranges</a:t>
            </a:r>
          </a:p>
          <a:p>
            <a:pPr>
              <a:defRPr/>
            </a:pPr>
            <a:r>
              <a:rPr lang="en-US" dirty="0" smtClean="0"/>
              <a:t>Product mix (liquid/liquid, particulates or high-solids liquid)</a:t>
            </a:r>
          </a:p>
          <a:p>
            <a:pPr>
              <a:defRPr/>
            </a:pPr>
            <a:r>
              <a:rPr lang="en-US" dirty="0" smtClean="0"/>
              <a:t>Pressure drops across the exchanger</a:t>
            </a:r>
          </a:p>
          <a:p>
            <a:pPr>
              <a:defRPr/>
            </a:pPr>
            <a:r>
              <a:rPr lang="en-US" dirty="0" smtClean="0"/>
              <a:t>Fluid flow capacity</a:t>
            </a:r>
          </a:p>
          <a:p>
            <a:pPr>
              <a:defRPr/>
            </a:pPr>
            <a:r>
              <a:rPr lang="en-US" dirty="0" smtClean="0"/>
              <a:t>Cost</a:t>
            </a:r>
          </a:p>
          <a:p>
            <a:pPr>
              <a:defRPr/>
            </a:pPr>
            <a:r>
              <a:rPr lang="en-US" dirty="0" err="1" smtClean="0"/>
              <a:t>Cleanability</a:t>
            </a:r>
            <a:r>
              <a:rPr lang="en-US" dirty="0" smtClean="0"/>
              <a:t>, maintenance and repair</a:t>
            </a:r>
          </a:p>
          <a:p>
            <a:pPr>
              <a:defRPr/>
            </a:pPr>
            <a:r>
              <a:rPr lang="en-US" dirty="0" smtClean="0"/>
              <a:t>Materials required for construction</a:t>
            </a:r>
          </a:p>
          <a:p>
            <a:pPr>
              <a:defRPr/>
            </a:pPr>
            <a:r>
              <a:rPr lang="en-US" dirty="0" smtClean="0"/>
              <a:t>Ability and ease of future expansion</a:t>
            </a:r>
          </a:p>
          <a:p>
            <a:pPr>
              <a:defRPr/>
            </a:pPr>
            <a:endParaRPr lang="en-US" dirty="0"/>
          </a:p>
        </p:txBody>
      </p:sp>
    </p:spTree>
    <p:extLst>
      <p:ext uri="{BB962C8B-B14F-4D97-AF65-F5344CB8AC3E}">
        <p14:creationId xmlns:p14="http://schemas.microsoft.com/office/powerpoint/2010/main" val="8358627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fade">
                                      <p:cBhvr>
                                        <p:cTn id="42" dur="1000"/>
                                        <p:tgtEl>
                                          <p:spTgt spid="7">
                                            <p:txEl>
                                              <p:pRg st="5" end="5"/>
                                            </p:txEl>
                                          </p:spTgt>
                                        </p:tgtEl>
                                      </p:cBhvr>
                                    </p:animEffect>
                                    <p:anim calcmode="lin" valueType="num">
                                      <p:cBhvr>
                                        <p:cTn id="43"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7">
                                            <p:txEl>
                                              <p:pRg st="6" end="6"/>
                                            </p:txEl>
                                          </p:spTgt>
                                        </p:tgtEl>
                                        <p:attrNameLst>
                                          <p:attrName>style.visibility</p:attrName>
                                        </p:attrNameLst>
                                      </p:cBhvr>
                                      <p:to>
                                        <p:strVal val="visible"/>
                                      </p:to>
                                    </p:set>
                                    <p:animEffect transition="in" filter="fade">
                                      <p:cBhvr>
                                        <p:cTn id="49" dur="1000"/>
                                        <p:tgtEl>
                                          <p:spTgt spid="7">
                                            <p:txEl>
                                              <p:pRg st="6" end="6"/>
                                            </p:txEl>
                                          </p:spTgt>
                                        </p:tgtEl>
                                      </p:cBhvr>
                                    </p:animEffect>
                                    <p:anim calcmode="lin" valueType="num">
                                      <p:cBhvr>
                                        <p:cTn id="50"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7">
                                            <p:txEl>
                                              <p:pRg st="7" end="7"/>
                                            </p:txEl>
                                          </p:spTgt>
                                        </p:tgtEl>
                                        <p:attrNameLst>
                                          <p:attrName>style.visibility</p:attrName>
                                        </p:attrNameLst>
                                      </p:cBhvr>
                                      <p:to>
                                        <p:strVal val="visible"/>
                                      </p:to>
                                    </p:set>
                                    <p:animEffect transition="in" filter="fade">
                                      <p:cBhvr>
                                        <p:cTn id="56" dur="1000"/>
                                        <p:tgtEl>
                                          <p:spTgt spid="7">
                                            <p:txEl>
                                              <p:pRg st="7" end="7"/>
                                            </p:txEl>
                                          </p:spTgt>
                                        </p:tgtEl>
                                      </p:cBhvr>
                                    </p:animEffect>
                                    <p:anim calcmode="lin" valueType="num">
                                      <p:cBhvr>
                                        <p:cTn id="57"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7">
                                            <p:txEl>
                                              <p:pRg st="8" end="8"/>
                                            </p:txEl>
                                          </p:spTgt>
                                        </p:tgtEl>
                                        <p:attrNameLst>
                                          <p:attrName>style.visibility</p:attrName>
                                        </p:attrNameLst>
                                      </p:cBhvr>
                                      <p:to>
                                        <p:strVal val="visible"/>
                                      </p:to>
                                    </p:set>
                                    <p:animEffect transition="in" filter="fade">
                                      <p:cBhvr>
                                        <p:cTn id="63" dur="1000"/>
                                        <p:tgtEl>
                                          <p:spTgt spid="7">
                                            <p:txEl>
                                              <p:pRg st="8" end="8"/>
                                            </p:txEl>
                                          </p:spTgt>
                                        </p:tgtEl>
                                      </p:cBhvr>
                                    </p:animEffect>
                                    <p:anim calcmode="lin" valueType="num">
                                      <p:cBhvr>
                                        <p:cTn id="64"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7">
                                            <p:txEl>
                                              <p:pRg st="9" end="9"/>
                                            </p:txEl>
                                          </p:spTgt>
                                        </p:tgtEl>
                                        <p:attrNameLst>
                                          <p:attrName>style.visibility</p:attrName>
                                        </p:attrNameLst>
                                      </p:cBhvr>
                                      <p:to>
                                        <p:strVal val="visible"/>
                                      </p:to>
                                    </p:set>
                                    <p:animEffect transition="in" filter="fade">
                                      <p:cBhvr>
                                        <p:cTn id="70" dur="1000"/>
                                        <p:tgtEl>
                                          <p:spTgt spid="7">
                                            <p:txEl>
                                              <p:pRg st="9" end="9"/>
                                            </p:txEl>
                                          </p:spTgt>
                                        </p:tgtEl>
                                      </p:cBhvr>
                                    </p:animEffect>
                                    <p:anim calcmode="lin" valueType="num">
                                      <p:cBhvr>
                                        <p:cTn id="71"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2" name="Rectangle 10"/>
          <p:cNvSpPr>
            <a:spLocks noGrp="1" noChangeArrowheads="1"/>
          </p:cNvSpPr>
          <p:nvPr>
            <p:ph type="title"/>
          </p:nvPr>
        </p:nvSpPr>
        <p:spPr>
          <a:xfrm>
            <a:off x="304800" y="430213"/>
            <a:ext cx="8839200" cy="941387"/>
          </a:xfrm>
          <a:solidFill>
            <a:srgbClr val="FFFFFF"/>
          </a:solidFill>
          <a:extLst/>
        </p:spPr>
        <p:txBody>
          <a:bodyPr rtlCol="0" anchor="t">
            <a:normAutofit/>
          </a:bodyPr>
          <a:lstStyle/>
          <a:p>
            <a:pPr eaLnBrk="1" fontAlgn="auto" hangingPunct="1">
              <a:spcAft>
                <a:spcPts val="0"/>
              </a:spcAft>
              <a:defRPr/>
            </a:pPr>
            <a:r>
              <a:rPr lang="en-US" sz="3500" b="1" dirty="0" smtClean="0"/>
              <a:t>SHELL AND TUBE HEAT EXCHANGER</a:t>
            </a:r>
            <a:r>
              <a:rPr lang="en-US" sz="3800" dirty="0" smtClean="0"/>
              <a:t> </a:t>
            </a:r>
          </a:p>
        </p:txBody>
      </p:sp>
      <p:sp>
        <p:nvSpPr>
          <p:cNvPr id="18435" name="Rectangle 3"/>
          <p:cNvSpPr>
            <a:spLocks noGrp="1" noChangeArrowheads="1"/>
          </p:cNvSpPr>
          <p:nvPr>
            <p:ph type="body" sz="half" idx="1"/>
          </p:nvPr>
        </p:nvSpPr>
        <p:spPr>
          <a:xfrm>
            <a:off x="0" y="1600200"/>
            <a:ext cx="4343400" cy="4525963"/>
          </a:xfrm>
          <a:solidFill>
            <a:srgbClr val="FFFFFF"/>
          </a:solidFill>
          <a:extLst/>
        </p:spPr>
        <p:txBody>
          <a:bodyPr rtlCol="0">
            <a:normAutofit/>
          </a:bodyPr>
          <a:lstStyle/>
          <a:p>
            <a:pPr eaLnBrk="1" fontAlgn="auto" hangingPunct="1">
              <a:spcAft>
                <a:spcPts val="0"/>
              </a:spcAft>
              <a:defRPr/>
            </a:pPr>
            <a:r>
              <a:rPr lang="en-US" sz="2600" smtClean="0">
                <a:effectLst>
                  <a:outerShdw blurRad="38100" dist="38100" dir="2700000" algn="tl">
                    <a:srgbClr val="C0C0C0"/>
                  </a:outerShdw>
                </a:effectLst>
              </a:rPr>
              <a:t>A </a:t>
            </a:r>
            <a:r>
              <a:rPr lang="en-US" sz="2600" b="1" smtClean="0">
                <a:effectLst>
                  <a:outerShdw blurRad="38100" dist="38100" dir="2700000" algn="tl">
                    <a:srgbClr val="C0C0C0"/>
                  </a:outerShdw>
                </a:effectLst>
              </a:rPr>
              <a:t>Shell and tube heat exchanger</a:t>
            </a:r>
            <a:r>
              <a:rPr lang="en-US" sz="2600" smtClean="0">
                <a:effectLst>
                  <a:outerShdw blurRad="38100" dist="38100" dir="2700000" algn="tl">
                    <a:srgbClr val="C0C0C0"/>
                  </a:outerShdw>
                </a:effectLst>
              </a:rPr>
              <a:t> is the most common type of heat exchanger used in oil refineries and other large chemical process plants. As its name implies, this type of heat exchanger consists of a </a:t>
            </a:r>
            <a:r>
              <a:rPr lang="en-US" sz="2600" u="sng" smtClean="0">
                <a:solidFill>
                  <a:schemeClr val="hlink"/>
                </a:solidFill>
                <a:effectLst>
                  <a:outerShdw blurRad="38100" dist="38100" dir="2700000" algn="tl">
                    <a:srgbClr val="C0C0C0"/>
                  </a:outerShdw>
                </a:effectLst>
              </a:rPr>
              <a:t>shell</a:t>
            </a:r>
            <a:r>
              <a:rPr lang="en-US" sz="2600" smtClean="0">
                <a:effectLst>
                  <a:outerShdw blurRad="38100" dist="38100" dir="2700000" algn="tl">
                    <a:srgbClr val="C0C0C0"/>
                  </a:outerShdw>
                </a:effectLst>
              </a:rPr>
              <a:t> (a large vessel) with a bundle of </a:t>
            </a:r>
            <a:r>
              <a:rPr lang="en-US" sz="2600" smtClean="0">
                <a:effectLst>
                  <a:outerShdw blurRad="38100" dist="38100" dir="2700000" algn="tl">
                    <a:srgbClr val="C0C0C0"/>
                  </a:outerShdw>
                </a:effectLst>
                <a:hlinkClick r:id="rId2" tooltip="Tube"/>
              </a:rPr>
              <a:t>tubes</a:t>
            </a:r>
            <a:r>
              <a:rPr lang="en-US" sz="2600" smtClean="0">
                <a:effectLst>
                  <a:outerShdw blurRad="38100" dist="38100" dir="2700000" algn="tl">
                    <a:srgbClr val="C0C0C0"/>
                  </a:outerShdw>
                </a:effectLst>
              </a:rPr>
              <a:t> inside it.</a:t>
            </a:r>
          </a:p>
        </p:txBody>
      </p:sp>
      <p:pic>
        <p:nvPicPr>
          <p:cNvPr id="12292" name="Picture 7" descr="good pic"/>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191000" y="1752600"/>
            <a:ext cx="4953000" cy="38941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altLang="en-US" dirty="0" smtClean="0"/>
              <a:t>Presentation on Heat Exchangers</a:t>
            </a:r>
            <a:endParaRPr lang="en-US" altLang="en-US" dirty="0"/>
          </a:p>
        </p:txBody>
      </p:sp>
    </p:spTree>
    <p:extLst>
      <p:ext uri="{BB962C8B-B14F-4D97-AF65-F5344CB8AC3E}">
        <p14:creationId xmlns:p14="http://schemas.microsoft.com/office/powerpoint/2010/main" val="59848383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11" name="Rectangle 7"/>
          <p:cNvSpPr>
            <a:spLocks noGrp="1" noChangeArrowheads="1"/>
          </p:cNvSpPr>
          <p:nvPr>
            <p:ph type="title"/>
          </p:nvPr>
        </p:nvSpPr>
        <p:spPr>
          <a:xfrm>
            <a:off x="304800" y="430213"/>
            <a:ext cx="8839200" cy="941387"/>
          </a:xfrm>
          <a:solidFill>
            <a:srgbClr val="FFFFFF"/>
          </a:solidFill>
          <a:extLst/>
        </p:spPr>
        <p:txBody>
          <a:bodyPr rtlCol="0" anchor="t">
            <a:normAutofit/>
          </a:bodyPr>
          <a:lstStyle/>
          <a:p>
            <a:pPr eaLnBrk="1" fontAlgn="auto" hangingPunct="1">
              <a:spcAft>
                <a:spcPts val="0"/>
              </a:spcAft>
              <a:defRPr/>
            </a:pPr>
            <a:r>
              <a:rPr lang="en-US" sz="3500" b="1" smtClean="0">
                <a:effectLst>
                  <a:outerShdw blurRad="38100" dist="38100" dir="2700000" algn="tl">
                    <a:srgbClr val="C0C0C0"/>
                  </a:outerShdw>
                </a:effectLst>
              </a:rPr>
              <a:t>SHELL AND TUBE HEAT EXCHANGER</a:t>
            </a:r>
            <a:r>
              <a:rPr lang="en-US" sz="3800" smtClean="0"/>
              <a:t> </a:t>
            </a:r>
          </a:p>
        </p:txBody>
      </p:sp>
      <p:pic>
        <p:nvPicPr>
          <p:cNvPr id="13315" name="Picture 4" descr="shellandtube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220072" y="3574430"/>
            <a:ext cx="3638550" cy="32385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altLang="en-US"/>
              <a:t>Presentation on Heat Exchangers</a:t>
            </a:r>
          </a:p>
        </p:txBody>
      </p:sp>
      <p:pic>
        <p:nvPicPr>
          <p:cNvPr id="5" name="Picture 5" descr="htlab-1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04800" y="1091890"/>
            <a:ext cx="5238750" cy="2762250"/>
          </a:xfrm>
          <a:prstGeom prst="rect">
            <a:avLst/>
          </a:prstGeom>
          <a:noFill/>
        </p:spPr>
      </p:pic>
    </p:spTree>
    <p:extLst>
      <p:ext uri="{BB962C8B-B14F-4D97-AF65-F5344CB8AC3E}">
        <p14:creationId xmlns:p14="http://schemas.microsoft.com/office/powerpoint/2010/main" val="40365152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0" y="228600"/>
            <a:ext cx="9144000" cy="1066800"/>
          </a:xfrm>
          <a:solidFill>
            <a:srgbClr val="FFFFFF"/>
          </a:solidFill>
          <a:extLst/>
        </p:spPr>
        <p:txBody>
          <a:bodyPr rtlCol="0" anchor="t">
            <a:normAutofit/>
          </a:bodyPr>
          <a:lstStyle/>
          <a:p>
            <a:pPr eaLnBrk="1" fontAlgn="auto" hangingPunct="1">
              <a:spcAft>
                <a:spcPts val="0"/>
              </a:spcAft>
              <a:defRPr/>
            </a:pPr>
            <a:r>
              <a:rPr lang="en-US" sz="2800" b="1" dirty="0" smtClean="0"/>
              <a:t>TYPES OF SHELL AND TUBE HEAT EXCHANGER</a:t>
            </a:r>
          </a:p>
        </p:txBody>
      </p:sp>
      <p:pic>
        <p:nvPicPr>
          <p:cNvPr id="136197" name="Picture 5" descr="Image:U-tube heat exchanger.PNG">
            <a:hlinkClick r:id="rId2" tooltip="Image:U-tube heat exchanger.PNG"/>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04800" y="2235200"/>
            <a:ext cx="8534400" cy="3479800"/>
          </a:xfrm>
        </p:spPr>
      </p:pic>
      <p:sp>
        <p:nvSpPr>
          <p:cNvPr id="2" name="Footer Placeholder 1"/>
          <p:cNvSpPr>
            <a:spLocks noGrp="1"/>
          </p:cNvSpPr>
          <p:nvPr>
            <p:ph type="ftr" sz="quarter" idx="11"/>
          </p:nvPr>
        </p:nvSpPr>
        <p:spPr/>
        <p:txBody>
          <a:bodyPr/>
          <a:lstStyle/>
          <a:p>
            <a:pPr>
              <a:defRPr/>
            </a:pPr>
            <a:r>
              <a:rPr lang="en-US" altLang="en-US" dirty="0" smtClean="0"/>
              <a:t>Presentation on Heat Exchangers</a:t>
            </a:r>
            <a:endParaRPr lang="en-US" altLang="en-US" dirty="0"/>
          </a:p>
        </p:txBody>
      </p:sp>
    </p:spTree>
    <p:extLst>
      <p:ext uri="{BB962C8B-B14F-4D97-AF65-F5344CB8AC3E}">
        <p14:creationId xmlns:p14="http://schemas.microsoft.com/office/powerpoint/2010/main" val="6024872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36197"/>
                                        </p:tgtEl>
                                        <p:attrNameLst>
                                          <p:attrName>style.visibility</p:attrName>
                                        </p:attrNameLst>
                                      </p:cBhvr>
                                      <p:to>
                                        <p:strVal val="visible"/>
                                      </p:to>
                                    </p:set>
                                    <p:animEffect transition="in" filter="checkerboard(across)">
                                      <p:cBhvr>
                                        <p:cTn id="7" dur="500"/>
                                        <p:tgtEl>
                                          <p:spTgt spid="136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356" name="Picture 4" descr="Image:Straight-tube heat exchanger 1-pass.PNG">
            <a:hlinkClick r:id="rId2" tooltip="Image:Straight-tube heat exchanger 1-pass.PNG"/>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9800"/>
            <a:ext cx="8305800"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8361" name="Rectangle 9"/>
          <p:cNvSpPr>
            <a:spLocks noGrp="1" noChangeArrowheads="1"/>
          </p:cNvSpPr>
          <p:nvPr>
            <p:ph type="title"/>
          </p:nvPr>
        </p:nvSpPr>
        <p:spPr>
          <a:xfrm>
            <a:off x="0" y="228600"/>
            <a:ext cx="9144000" cy="1066800"/>
          </a:xfrm>
          <a:solidFill>
            <a:srgbClr val="FFFFFF"/>
          </a:solidFill>
          <a:extLst/>
        </p:spPr>
        <p:txBody>
          <a:bodyPr rtlCol="0" anchor="t">
            <a:normAutofit/>
          </a:bodyPr>
          <a:lstStyle/>
          <a:p>
            <a:pPr eaLnBrk="1" fontAlgn="auto" hangingPunct="1">
              <a:spcAft>
                <a:spcPts val="0"/>
              </a:spcAft>
              <a:defRPr/>
            </a:pPr>
            <a:r>
              <a:rPr lang="en-US" sz="2800" b="1" dirty="0" smtClean="0"/>
              <a:t>TYPES OF SHELL AND TUBE HEAT EXCHANGER</a:t>
            </a:r>
          </a:p>
        </p:txBody>
      </p:sp>
      <p:sp>
        <p:nvSpPr>
          <p:cNvPr id="2" name="Footer Placeholder 1"/>
          <p:cNvSpPr>
            <a:spLocks noGrp="1"/>
          </p:cNvSpPr>
          <p:nvPr>
            <p:ph type="ftr" sz="quarter" idx="11"/>
          </p:nvPr>
        </p:nvSpPr>
        <p:spPr/>
        <p:txBody>
          <a:bodyPr/>
          <a:lstStyle/>
          <a:p>
            <a:pPr>
              <a:defRPr/>
            </a:pPr>
            <a:r>
              <a:rPr lang="en-US" altLang="en-US"/>
              <a:t>Presentation on Heat Exchangers</a:t>
            </a:r>
          </a:p>
        </p:txBody>
      </p:sp>
    </p:spTree>
    <p:extLst>
      <p:ext uri="{BB962C8B-B14F-4D97-AF65-F5344CB8AC3E}">
        <p14:creationId xmlns:p14="http://schemas.microsoft.com/office/powerpoint/2010/main" val="5101477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28356"/>
                                        </p:tgtEl>
                                        <p:attrNameLst>
                                          <p:attrName>style.visibility</p:attrName>
                                        </p:attrNameLst>
                                      </p:cBhvr>
                                      <p:to>
                                        <p:strVal val="visible"/>
                                      </p:to>
                                    </p:set>
                                    <p:animEffect transition="in" filter="checkerboard(across)">
                                      <p:cBhvr>
                                        <p:cTn id="7" dur="500"/>
                                        <p:tgtEl>
                                          <p:spTgt spid="228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457200" y="1600200"/>
            <a:ext cx="8458200" cy="4525963"/>
          </a:xfrm>
        </p:spPr>
        <p:txBody>
          <a:bodyPr>
            <a:normAutofit/>
          </a:bodyPr>
          <a:lstStyle/>
          <a:p>
            <a:pPr marL="0" indent="0" eaLnBrk="1" hangingPunct="1">
              <a:buFont typeface="Arial" panose="020B0604020202020204" pitchFamily="34" charset="0"/>
              <a:buNone/>
            </a:pPr>
            <a:r>
              <a:rPr lang="en-US" altLang="en-US" b="1" i="1" dirty="0" smtClean="0"/>
              <a:t>Heat Exchanger is ……</a:t>
            </a:r>
          </a:p>
          <a:p>
            <a:pPr marL="0" indent="0" eaLnBrk="1" hangingPunct="1">
              <a:buFont typeface="Arial" panose="020B0604020202020204" pitchFamily="34" charset="0"/>
              <a:buNone/>
            </a:pPr>
            <a:endParaRPr lang="en-US" altLang="en-US" b="1" i="1" dirty="0" smtClean="0">
              <a:solidFill>
                <a:srgbClr val="3333FF"/>
              </a:solidFill>
            </a:endParaRPr>
          </a:p>
          <a:p>
            <a:pPr marL="0" indent="0" eaLnBrk="1" hangingPunct="1">
              <a:buFont typeface="Arial" panose="020B0604020202020204" pitchFamily="34" charset="0"/>
              <a:buNone/>
            </a:pPr>
            <a:r>
              <a:rPr lang="en-US" altLang="en-US" dirty="0" smtClean="0">
                <a:solidFill>
                  <a:srgbClr val="000000"/>
                </a:solidFill>
              </a:rPr>
              <a:t>A </a:t>
            </a:r>
            <a:r>
              <a:rPr lang="en-US" altLang="en-US" dirty="0" smtClean="0">
                <a:solidFill>
                  <a:srgbClr val="CD3300"/>
                </a:solidFill>
              </a:rPr>
              <a:t>device </a:t>
            </a:r>
            <a:r>
              <a:rPr lang="en-US" altLang="en-US" dirty="0" smtClean="0">
                <a:solidFill>
                  <a:srgbClr val="000000"/>
                </a:solidFill>
              </a:rPr>
              <a:t>that is used to </a:t>
            </a:r>
            <a:r>
              <a:rPr lang="en-US" altLang="en-US" u="sng" dirty="0" smtClean="0">
                <a:solidFill>
                  <a:srgbClr val="FF0000"/>
                </a:solidFill>
              </a:rPr>
              <a:t>transfer thermal energy </a:t>
            </a:r>
            <a:r>
              <a:rPr lang="en-US" altLang="en-US" dirty="0" smtClean="0">
                <a:solidFill>
                  <a:srgbClr val="000000"/>
                </a:solidFill>
              </a:rPr>
              <a:t>(enthalpy) between </a:t>
            </a:r>
            <a:r>
              <a:rPr lang="en-US" altLang="en-US" dirty="0" smtClean="0">
                <a:solidFill>
                  <a:srgbClr val="650033"/>
                </a:solidFill>
              </a:rPr>
              <a:t>two or more fluids</a:t>
            </a:r>
            <a:r>
              <a:rPr lang="en-US" altLang="en-US" dirty="0" smtClean="0">
                <a:solidFill>
                  <a:srgbClr val="000000"/>
                </a:solidFill>
              </a:rPr>
              <a:t>, between </a:t>
            </a:r>
            <a:r>
              <a:rPr lang="en-US" altLang="en-US" dirty="0" smtClean="0">
                <a:solidFill>
                  <a:srgbClr val="3333FF"/>
                </a:solidFill>
              </a:rPr>
              <a:t>a solid surface and a fluid</a:t>
            </a:r>
            <a:r>
              <a:rPr lang="en-US" altLang="en-US" dirty="0" smtClean="0">
                <a:solidFill>
                  <a:srgbClr val="000000"/>
                </a:solidFill>
              </a:rPr>
              <a:t>, or between </a:t>
            </a:r>
            <a:r>
              <a:rPr lang="en-US" altLang="en-US" dirty="0" smtClean="0">
                <a:solidFill>
                  <a:srgbClr val="FF0065"/>
                </a:solidFill>
              </a:rPr>
              <a:t>solid particulates and a fluid</a:t>
            </a:r>
            <a:r>
              <a:rPr lang="en-US" altLang="en-US" dirty="0" smtClean="0">
                <a:solidFill>
                  <a:srgbClr val="000000"/>
                </a:solidFill>
              </a:rPr>
              <a:t>,</a:t>
            </a:r>
          </a:p>
          <a:p>
            <a:pPr marL="0" indent="0" eaLnBrk="1" hangingPunct="1">
              <a:buFont typeface="Arial" panose="020B0604020202020204" pitchFamily="34" charset="0"/>
              <a:buNone/>
            </a:pPr>
            <a:r>
              <a:rPr lang="en-US" altLang="en-US" dirty="0" smtClean="0">
                <a:solidFill>
                  <a:srgbClr val="000000"/>
                </a:solidFill>
              </a:rPr>
              <a:t>at </a:t>
            </a:r>
            <a:r>
              <a:rPr lang="en-US" altLang="en-US" u="sng" dirty="0" smtClean="0">
                <a:solidFill>
                  <a:srgbClr val="3333FF"/>
                </a:solidFill>
              </a:rPr>
              <a:t>different temperatures</a:t>
            </a:r>
          </a:p>
          <a:p>
            <a:pPr marL="0" indent="0" eaLnBrk="1" hangingPunct="1">
              <a:buFont typeface="Arial" panose="020B0604020202020204" pitchFamily="34" charset="0"/>
              <a:buNone/>
            </a:pPr>
            <a:r>
              <a:rPr lang="en-US" altLang="en-US" dirty="0" smtClean="0">
                <a:solidFill>
                  <a:srgbClr val="000000"/>
                </a:solidFill>
              </a:rPr>
              <a:t>and </a:t>
            </a:r>
            <a:r>
              <a:rPr lang="en-US" altLang="en-US" u="sng" dirty="0" smtClean="0">
                <a:solidFill>
                  <a:srgbClr val="FF0000"/>
                </a:solidFill>
              </a:rPr>
              <a:t>in thermal contact.</a:t>
            </a:r>
            <a:endParaRPr lang="en-US" altLang="en-US" u="sng" dirty="0" smtClean="0"/>
          </a:p>
        </p:txBody>
      </p:sp>
      <p:sp>
        <p:nvSpPr>
          <p:cNvPr id="3" name="Footer Placeholder 2"/>
          <p:cNvSpPr>
            <a:spLocks noGrp="1"/>
          </p:cNvSpPr>
          <p:nvPr>
            <p:ph type="ftr" sz="quarter" idx="11"/>
          </p:nvPr>
        </p:nvSpPr>
        <p:spPr/>
        <p:txBody>
          <a:bodyPr/>
          <a:lstStyle/>
          <a:p>
            <a:pPr>
              <a:defRPr/>
            </a:pPr>
            <a:r>
              <a:rPr lang="en-US" altLang="en-US" dirty="0"/>
              <a:t>Presentation on Heat Exchangers</a:t>
            </a:r>
          </a:p>
        </p:txBody>
      </p:sp>
    </p:spTree>
    <p:extLst>
      <p:ext uri="{BB962C8B-B14F-4D97-AF65-F5344CB8AC3E}">
        <p14:creationId xmlns:p14="http://schemas.microsoft.com/office/powerpoint/2010/main" val="169778081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80" name="Rectangle 4"/>
          <p:cNvSpPr>
            <a:spLocks noGrp="1" noChangeArrowheads="1"/>
          </p:cNvSpPr>
          <p:nvPr>
            <p:ph type="title"/>
          </p:nvPr>
        </p:nvSpPr>
        <p:spPr>
          <a:solidFill>
            <a:srgbClr val="FFFFFF"/>
          </a:solidFill>
          <a:extLst/>
        </p:spPr>
        <p:txBody>
          <a:bodyPr rtlCol="0" anchor="t">
            <a:normAutofit/>
          </a:bodyPr>
          <a:lstStyle/>
          <a:p>
            <a:pPr eaLnBrk="1" fontAlgn="auto" hangingPunct="1">
              <a:spcAft>
                <a:spcPts val="0"/>
              </a:spcAft>
              <a:defRPr/>
            </a:pPr>
            <a:r>
              <a:rPr lang="en-US" sz="2800" b="1" dirty="0" smtClean="0"/>
              <a:t>TYPES OF SHELL AND TUBE HEAT EXCHANGER</a:t>
            </a:r>
          </a:p>
        </p:txBody>
      </p:sp>
      <p:pic>
        <p:nvPicPr>
          <p:cNvPr id="16387" name="Picture 5" descr="Straight-tube_heat_exchanger_2-pas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95400" y="1600200"/>
            <a:ext cx="6477000" cy="3773016"/>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altLang="en-US" dirty="0"/>
              <a:t>Presentation on Heat Exchangers</a:t>
            </a:r>
          </a:p>
        </p:txBody>
      </p:sp>
    </p:spTree>
    <p:extLst>
      <p:ext uri="{BB962C8B-B14F-4D97-AF65-F5344CB8AC3E}">
        <p14:creationId xmlns:p14="http://schemas.microsoft.com/office/powerpoint/2010/main" val="25467911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8" name="Rectangle 6"/>
          <p:cNvSpPr>
            <a:spLocks noGrp="1" noChangeArrowheads="1"/>
          </p:cNvSpPr>
          <p:nvPr>
            <p:ph type="title"/>
          </p:nvPr>
        </p:nvSpPr>
        <p:spPr>
          <a:xfrm>
            <a:off x="762000" y="381000"/>
            <a:ext cx="7793038" cy="762000"/>
          </a:xfrm>
          <a:solidFill>
            <a:srgbClr val="FFFFFF"/>
          </a:solidFill>
          <a:extLst/>
        </p:spPr>
        <p:txBody>
          <a:bodyPr rtlCol="0" anchor="t">
            <a:normAutofit/>
          </a:bodyPr>
          <a:lstStyle/>
          <a:p>
            <a:pPr eaLnBrk="1" fontAlgn="auto" hangingPunct="1">
              <a:spcAft>
                <a:spcPts val="0"/>
              </a:spcAft>
              <a:defRPr/>
            </a:pPr>
            <a:r>
              <a:rPr lang="en-US" sz="3200" b="1" dirty="0" smtClean="0"/>
              <a:t>TUBE LAYOUT PATTERNS</a:t>
            </a:r>
          </a:p>
        </p:txBody>
      </p:sp>
      <p:pic>
        <p:nvPicPr>
          <p:cNvPr id="17411"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257800" y="1219200"/>
            <a:ext cx="3587750" cy="4724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1562" name="Rectangle 10"/>
          <p:cNvSpPr>
            <a:spLocks noChangeArrowheads="1"/>
          </p:cNvSpPr>
          <p:nvPr/>
        </p:nvSpPr>
        <p:spPr bwMode="auto">
          <a:xfrm>
            <a:off x="0" y="1752600"/>
            <a:ext cx="559911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accent1"/>
              </a:buClr>
              <a:buSzPct val="65000"/>
              <a:buFont typeface="Wingdings" pitchFamily="2" charset="2"/>
              <a:buChar char="n"/>
              <a:defRPr/>
            </a:pPr>
            <a:r>
              <a:rPr lang="en-US" sz="2400" dirty="0">
                <a:effectLst>
                  <a:outerShdw blurRad="38100" dist="38100" dir="2700000" algn="tl">
                    <a:srgbClr val="C0C0C0"/>
                  </a:outerShdw>
                </a:effectLst>
                <a:latin typeface="Arial" charset="0"/>
              </a:rPr>
              <a:t>TRIANGULAR</a:t>
            </a:r>
          </a:p>
          <a:p>
            <a:pPr marL="669925" lvl="1" indent="-325438">
              <a:lnSpc>
                <a:spcPct val="90000"/>
              </a:lnSpc>
              <a:spcBef>
                <a:spcPct val="20000"/>
              </a:spcBef>
              <a:buClr>
                <a:schemeClr val="accent2"/>
              </a:buClr>
              <a:buSzPct val="60000"/>
              <a:buFont typeface="Wingdings" pitchFamily="2" charset="2"/>
              <a:buChar char="q"/>
              <a:defRPr/>
            </a:pPr>
            <a:r>
              <a:rPr lang="en-US" sz="2000" dirty="0">
                <a:effectLst>
                  <a:outerShdw blurRad="38100" dist="38100" dir="2700000" algn="tl">
                    <a:srgbClr val="C0C0C0"/>
                  </a:outerShdw>
                </a:effectLst>
                <a:latin typeface="Arial" charset="0"/>
              </a:rPr>
              <a:t>Accommodates more tubes</a:t>
            </a:r>
          </a:p>
          <a:p>
            <a:pPr marL="669925" lvl="1" indent="-325438">
              <a:lnSpc>
                <a:spcPct val="90000"/>
              </a:lnSpc>
              <a:spcBef>
                <a:spcPct val="20000"/>
              </a:spcBef>
              <a:buClr>
                <a:schemeClr val="accent2"/>
              </a:buClr>
              <a:buSzPct val="60000"/>
              <a:buFont typeface="Wingdings" pitchFamily="2" charset="2"/>
              <a:buChar char="q"/>
              <a:defRPr/>
            </a:pPr>
            <a:r>
              <a:rPr lang="en-US" sz="2000" dirty="0">
                <a:effectLst>
                  <a:outerShdw blurRad="38100" dist="38100" dir="2700000" algn="tl">
                    <a:srgbClr val="C0C0C0"/>
                  </a:outerShdw>
                </a:effectLst>
                <a:latin typeface="Arial" charset="0"/>
              </a:rPr>
              <a:t>Produces high Turbulence</a:t>
            </a:r>
          </a:p>
          <a:p>
            <a:pPr marL="669925" lvl="1" indent="-325438">
              <a:lnSpc>
                <a:spcPct val="90000"/>
              </a:lnSpc>
              <a:spcBef>
                <a:spcPct val="20000"/>
              </a:spcBef>
              <a:buClr>
                <a:schemeClr val="accent2"/>
              </a:buClr>
              <a:buSzPct val="60000"/>
              <a:buFont typeface="Wingdings" pitchFamily="2" charset="2"/>
              <a:buChar char="q"/>
              <a:defRPr/>
            </a:pPr>
            <a:r>
              <a:rPr lang="en-US" sz="2000" dirty="0">
                <a:effectLst>
                  <a:outerShdw blurRad="38100" dist="38100" dir="2700000" algn="tl">
                    <a:srgbClr val="C0C0C0"/>
                  </a:outerShdw>
                </a:effectLst>
                <a:latin typeface="Arial" charset="0"/>
              </a:rPr>
              <a:t>Limited to Clean Shell side Services</a:t>
            </a:r>
          </a:p>
          <a:p>
            <a:pPr marL="669925" lvl="1" indent="-325438">
              <a:lnSpc>
                <a:spcPct val="90000"/>
              </a:lnSpc>
              <a:spcBef>
                <a:spcPct val="20000"/>
              </a:spcBef>
              <a:buClr>
                <a:schemeClr val="accent2"/>
              </a:buClr>
              <a:buSzPct val="60000"/>
              <a:buFont typeface="Wingdings" pitchFamily="2" charset="2"/>
              <a:buNone/>
              <a:defRPr/>
            </a:pPr>
            <a:endParaRPr lang="en-US" sz="2000" dirty="0">
              <a:effectLst>
                <a:outerShdw blurRad="38100" dist="38100" dir="2700000" algn="tl">
                  <a:srgbClr val="C0C0C0"/>
                </a:outerShdw>
              </a:effectLst>
              <a:latin typeface="Arial" charset="0"/>
            </a:endParaRPr>
          </a:p>
          <a:p>
            <a:pPr marL="342900" indent="-342900">
              <a:lnSpc>
                <a:spcPct val="90000"/>
              </a:lnSpc>
              <a:spcBef>
                <a:spcPct val="20000"/>
              </a:spcBef>
              <a:buClr>
                <a:schemeClr val="accent1"/>
              </a:buClr>
              <a:buSzPct val="65000"/>
              <a:buFont typeface="Wingdings" pitchFamily="2" charset="2"/>
              <a:buChar char="n"/>
              <a:defRPr/>
            </a:pPr>
            <a:r>
              <a:rPr lang="en-US" sz="2400" dirty="0">
                <a:effectLst>
                  <a:outerShdw blurRad="38100" dist="38100" dir="2700000" algn="tl">
                    <a:srgbClr val="C0C0C0"/>
                  </a:outerShdw>
                </a:effectLst>
                <a:latin typeface="Arial" charset="0"/>
              </a:rPr>
              <a:t>SQUARE</a:t>
            </a:r>
          </a:p>
          <a:p>
            <a:pPr marL="669925" lvl="1" indent="-325438">
              <a:lnSpc>
                <a:spcPct val="90000"/>
              </a:lnSpc>
              <a:spcBef>
                <a:spcPct val="20000"/>
              </a:spcBef>
              <a:buClr>
                <a:schemeClr val="accent2"/>
              </a:buClr>
              <a:buSzPct val="60000"/>
              <a:buFont typeface="Wingdings" pitchFamily="2" charset="2"/>
              <a:buChar char="q"/>
              <a:defRPr/>
            </a:pPr>
            <a:r>
              <a:rPr lang="en-US" sz="2000" dirty="0">
                <a:effectLst>
                  <a:outerShdw blurRad="38100" dist="38100" dir="2700000" algn="tl">
                    <a:srgbClr val="C0C0C0"/>
                  </a:outerShdw>
                </a:effectLst>
                <a:latin typeface="Arial" charset="0"/>
              </a:rPr>
              <a:t>Where cleaning is required</a:t>
            </a:r>
          </a:p>
          <a:p>
            <a:pPr marL="669925" lvl="1" indent="-325438">
              <a:lnSpc>
                <a:spcPct val="90000"/>
              </a:lnSpc>
              <a:spcBef>
                <a:spcPct val="20000"/>
              </a:spcBef>
              <a:buClr>
                <a:schemeClr val="accent2"/>
              </a:buClr>
              <a:buSzPct val="60000"/>
              <a:buFont typeface="Wingdings" pitchFamily="2" charset="2"/>
              <a:buChar char="q"/>
              <a:defRPr/>
            </a:pPr>
            <a:r>
              <a:rPr lang="en-US" sz="2000" dirty="0">
                <a:effectLst>
                  <a:outerShdw blurRad="38100" dist="38100" dir="2700000" algn="tl">
                    <a:srgbClr val="C0C0C0"/>
                  </a:outerShdw>
                </a:effectLst>
                <a:latin typeface="Arial" charset="0"/>
              </a:rPr>
              <a:t>It produces low turbulence</a:t>
            </a:r>
          </a:p>
          <a:p>
            <a:pPr marL="669925" lvl="1" indent="-325438">
              <a:lnSpc>
                <a:spcPct val="90000"/>
              </a:lnSpc>
              <a:spcBef>
                <a:spcPct val="20000"/>
              </a:spcBef>
              <a:buClr>
                <a:schemeClr val="accent2"/>
              </a:buClr>
              <a:buSzPct val="60000"/>
              <a:buFont typeface="Wingdings" pitchFamily="2" charset="2"/>
              <a:buChar char="q"/>
              <a:defRPr/>
            </a:pPr>
            <a:r>
              <a:rPr lang="en-US" sz="2000" dirty="0">
                <a:effectLst>
                  <a:outerShdw blurRad="38100" dist="38100" dir="2700000" algn="tl">
                    <a:srgbClr val="C0C0C0"/>
                  </a:outerShdw>
                </a:effectLst>
                <a:latin typeface="Arial" charset="0"/>
              </a:rPr>
              <a:t>Accommodates low No of tubes</a:t>
            </a:r>
          </a:p>
        </p:txBody>
      </p:sp>
      <p:sp>
        <p:nvSpPr>
          <p:cNvPr id="2" name="Footer Placeholder 1"/>
          <p:cNvSpPr>
            <a:spLocks noGrp="1"/>
          </p:cNvSpPr>
          <p:nvPr>
            <p:ph type="ftr" sz="quarter" idx="11"/>
          </p:nvPr>
        </p:nvSpPr>
        <p:spPr/>
        <p:txBody>
          <a:bodyPr/>
          <a:lstStyle/>
          <a:p>
            <a:pPr>
              <a:defRPr/>
            </a:pPr>
            <a:r>
              <a:rPr lang="en-US" altLang="en-US" dirty="0"/>
              <a:t>Presentation on Heat Exchangers</a:t>
            </a:r>
          </a:p>
        </p:txBody>
      </p:sp>
    </p:spTree>
    <p:extLst>
      <p:ext uri="{BB962C8B-B14F-4D97-AF65-F5344CB8AC3E}">
        <p14:creationId xmlns:p14="http://schemas.microsoft.com/office/powerpoint/2010/main" val="40542245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8" name="Rectangle 6"/>
          <p:cNvSpPr>
            <a:spLocks noGrp="1" noChangeArrowheads="1"/>
          </p:cNvSpPr>
          <p:nvPr>
            <p:ph type="title"/>
          </p:nvPr>
        </p:nvSpPr>
        <p:spPr>
          <a:xfrm>
            <a:off x="762000" y="381000"/>
            <a:ext cx="7793038" cy="762000"/>
          </a:xfrm>
          <a:solidFill>
            <a:srgbClr val="FFFFFF"/>
          </a:solidFill>
          <a:extLst/>
        </p:spPr>
        <p:txBody>
          <a:bodyPr rtlCol="0" anchor="t">
            <a:normAutofit fontScale="90000"/>
          </a:bodyPr>
          <a:lstStyle/>
          <a:p>
            <a:pPr eaLnBrk="1" fontAlgn="auto" hangingPunct="1">
              <a:spcAft>
                <a:spcPts val="0"/>
              </a:spcAft>
              <a:defRPr/>
            </a:pPr>
            <a:r>
              <a:rPr lang="en-US" sz="3200" b="1" dirty="0" smtClean="0"/>
              <a:t>TUBE LAYOUT </a:t>
            </a:r>
            <a:r>
              <a:rPr lang="en-US" sz="3200" b="1" dirty="0" smtClean="0"/>
              <a:t>PATTERNS</a:t>
            </a:r>
            <a:br>
              <a:rPr lang="en-US" sz="3200" b="1" dirty="0" smtClean="0"/>
            </a:br>
            <a:r>
              <a:rPr lang="en-US" sz="3200" b="1" dirty="0" smtClean="0"/>
              <a:t>equivalent diameters</a:t>
            </a:r>
            <a:endParaRPr lang="en-US" sz="3200" b="1" dirty="0" smtClean="0"/>
          </a:p>
        </p:txBody>
      </p:sp>
      <p:sp>
        <p:nvSpPr>
          <p:cNvPr id="2" name="Footer Placeholder 1"/>
          <p:cNvSpPr>
            <a:spLocks noGrp="1"/>
          </p:cNvSpPr>
          <p:nvPr>
            <p:ph type="ftr" sz="quarter" idx="11"/>
          </p:nvPr>
        </p:nvSpPr>
        <p:spPr/>
        <p:txBody>
          <a:bodyPr/>
          <a:lstStyle/>
          <a:p>
            <a:pPr>
              <a:defRPr/>
            </a:pPr>
            <a:r>
              <a:rPr lang="en-US" altLang="en-US" dirty="0"/>
              <a:t>Presentation on Heat Exchangers</a:t>
            </a:r>
          </a:p>
        </p:txBody>
      </p:sp>
      <p:pic>
        <p:nvPicPr>
          <p:cNvPr id="4" name="Immagine 3"/>
          <p:cNvPicPr>
            <a:picLocks noChangeAspect="1"/>
          </p:cNvPicPr>
          <p:nvPr/>
        </p:nvPicPr>
        <p:blipFill>
          <a:blip r:embed="rId2"/>
          <a:stretch>
            <a:fillRect/>
          </a:stretch>
        </p:blipFill>
        <p:spPr>
          <a:xfrm>
            <a:off x="899592" y="1268760"/>
            <a:ext cx="7063485" cy="3025304"/>
          </a:xfrm>
          <a:prstGeom prst="rect">
            <a:avLst/>
          </a:prstGeom>
        </p:spPr>
      </p:pic>
      <p:sp>
        <p:nvSpPr>
          <p:cNvPr id="5" name="Rettangolo 4"/>
          <p:cNvSpPr/>
          <p:nvPr/>
        </p:nvSpPr>
        <p:spPr>
          <a:xfrm>
            <a:off x="2339752" y="3861048"/>
            <a:ext cx="5548275" cy="369332"/>
          </a:xfrm>
          <a:prstGeom prst="rect">
            <a:avLst/>
          </a:prstGeom>
          <a:solidFill>
            <a:schemeClr val="bg1"/>
          </a:solidFill>
        </p:spPr>
        <p:txBody>
          <a:bodyPr wrap="square">
            <a:spAutoFit/>
          </a:bodyPr>
          <a:lstStyle/>
          <a:p>
            <a:r>
              <a:rPr lang="en-US" dirty="0">
                <a:latin typeface="TimesNewRoman"/>
              </a:rPr>
              <a:t>(a) Square-pitch layout, (b) triangular-pitch layout.</a:t>
            </a:r>
            <a:endParaRPr lang="en-US" dirty="0"/>
          </a:p>
        </p:txBody>
      </p:sp>
      <p:pic>
        <p:nvPicPr>
          <p:cNvPr id="6" name="Immagine 5"/>
          <p:cNvPicPr>
            <a:picLocks noChangeAspect="1"/>
          </p:cNvPicPr>
          <p:nvPr/>
        </p:nvPicPr>
        <p:blipFill>
          <a:blip r:embed="rId3"/>
          <a:stretch>
            <a:fillRect/>
          </a:stretch>
        </p:blipFill>
        <p:spPr>
          <a:xfrm>
            <a:off x="4916560" y="4509120"/>
            <a:ext cx="3183831" cy="1551512"/>
          </a:xfrm>
          <a:prstGeom prst="rect">
            <a:avLst/>
          </a:prstGeom>
        </p:spPr>
      </p:pic>
      <p:pic>
        <p:nvPicPr>
          <p:cNvPr id="7" name="Immagine 6"/>
          <p:cNvPicPr>
            <a:picLocks noChangeAspect="1"/>
          </p:cNvPicPr>
          <p:nvPr/>
        </p:nvPicPr>
        <p:blipFill>
          <a:blip r:embed="rId4"/>
          <a:stretch>
            <a:fillRect/>
          </a:stretch>
        </p:blipFill>
        <p:spPr>
          <a:xfrm>
            <a:off x="1691680" y="4869160"/>
            <a:ext cx="2694460" cy="1347230"/>
          </a:xfrm>
          <a:prstGeom prst="rect">
            <a:avLst/>
          </a:prstGeom>
        </p:spPr>
      </p:pic>
    </p:spTree>
    <p:extLst>
      <p:ext uri="{BB962C8B-B14F-4D97-AF65-F5344CB8AC3E}">
        <p14:creationId xmlns:p14="http://schemas.microsoft.com/office/powerpoint/2010/main" val="9571653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09600" y="430213"/>
            <a:ext cx="8229600" cy="941387"/>
          </a:xfrm>
          <a:solidFill>
            <a:srgbClr val="FFFFFF"/>
          </a:solidFill>
          <a:extLst/>
        </p:spPr>
        <p:txBody>
          <a:bodyPr rtlCol="0" anchor="t">
            <a:normAutofit/>
          </a:bodyPr>
          <a:lstStyle/>
          <a:p>
            <a:pPr eaLnBrk="1" fontAlgn="auto" hangingPunct="1">
              <a:spcAft>
                <a:spcPts val="0"/>
              </a:spcAft>
              <a:defRPr/>
            </a:pPr>
            <a:r>
              <a:rPr lang="en-US" sz="3600" b="1" dirty="0" smtClean="0"/>
              <a:t>HEAT EXCHANGER COMPONENTS</a:t>
            </a:r>
          </a:p>
        </p:txBody>
      </p:sp>
      <p:sp>
        <p:nvSpPr>
          <p:cNvPr id="38915" name="Rectangle 3"/>
          <p:cNvSpPr>
            <a:spLocks noGrp="1" noChangeArrowheads="1"/>
          </p:cNvSpPr>
          <p:nvPr>
            <p:ph type="body" sz="half" idx="1"/>
          </p:nvPr>
        </p:nvSpPr>
        <p:spPr>
          <a:xfrm>
            <a:off x="381000" y="1600200"/>
            <a:ext cx="5943600" cy="4648200"/>
          </a:xfrm>
          <a:extLst/>
        </p:spPr>
        <p:txBody>
          <a:bodyPr rtlCol="0">
            <a:normAutofit/>
          </a:bodyPr>
          <a:lstStyle/>
          <a:p>
            <a:pPr eaLnBrk="1" fontAlgn="auto" hangingPunct="1">
              <a:lnSpc>
                <a:spcPct val="80000"/>
              </a:lnSpc>
              <a:spcAft>
                <a:spcPts val="0"/>
              </a:spcAft>
              <a:buFont typeface="Wingdings" pitchFamily="2" charset="2"/>
              <a:buNone/>
              <a:defRPr/>
            </a:pPr>
            <a:r>
              <a:rPr lang="en-US" sz="2300" b="1" dirty="0" smtClean="0">
                <a:effectLst>
                  <a:outerShdw blurRad="38100" dist="38100" dir="2700000" algn="tl">
                    <a:srgbClr val="C0C0C0"/>
                  </a:outerShdw>
                </a:effectLst>
              </a:rPr>
              <a:t>Channel partition plates</a:t>
            </a:r>
            <a:r>
              <a:rPr lang="en-US" sz="2300" dirty="0" smtClean="0">
                <a:effectLst>
                  <a:outerShdw blurRad="38100" dist="38100" dir="2700000" algn="tl">
                    <a:srgbClr val="C0C0C0"/>
                  </a:outerShdw>
                </a:effectLst>
              </a:rPr>
              <a:t>. </a:t>
            </a:r>
          </a:p>
          <a:p>
            <a:pPr eaLnBrk="1" fontAlgn="auto" hangingPunct="1">
              <a:lnSpc>
                <a:spcPct val="80000"/>
              </a:lnSpc>
              <a:spcAft>
                <a:spcPts val="0"/>
              </a:spcAft>
              <a:defRPr/>
            </a:pPr>
            <a:r>
              <a:rPr lang="en-US" sz="2300" dirty="0" smtClean="0">
                <a:effectLst>
                  <a:outerShdw blurRad="38100" dist="38100" dir="2700000" algn="tl">
                    <a:srgbClr val="C0C0C0"/>
                  </a:outerShdw>
                </a:effectLst>
              </a:rPr>
              <a:t>For exchangers with multiple tube passes, the channels are fitted with flat metal plates which divide the head into separate compartments. </a:t>
            </a:r>
          </a:p>
          <a:p>
            <a:pPr eaLnBrk="1" fontAlgn="auto" hangingPunct="1">
              <a:lnSpc>
                <a:spcPct val="80000"/>
              </a:lnSpc>
              <a:spcAft>
                <a:spcPts val="0"/>
              </a:spcAft>
              <a:buFont typeface="Wingdings" pitchFamily="2" charset="2"/>
              <a:buNone/>
              <a:defRPr/>
            </a:pPr>
            <a:r>
              <a:rPr lang="en-US" sz="2300" b="1" dirty="0" smtClean="0">
                <a:effectLst>
                  <a:outerShdw blurRad="38100" dist="38100" dir="2700000" algn="tl">
                    <a:srgbClr val="C0C0C0"/>
                  </a:outerShdw>
                </a:effectLst>
              </a:rPr>
              <a:t>Shell baffles</a:t>
            </a:r>
            <a:r>
              <a:rPr lang="en-US" sz="2300" dirty="0" smtClean="0">
                <a:effectLst>
                  <a:outerShdw blurRad="38100" dist="38100" dir="2700000" algn="tl">
                    <a:srgbClr val="C0C0C0"/>
                  </a:outerShdw>
                </a:effectLst>
              </a:rPr>
              <a:t>. -Use</a:t>
            </a:r>
          </a:p>
          <a:p>
            <a:pPr eaLnBrk="1" fontAlgn="auto" hangingPunct="1">
              <a:lnSpc>
                <a:spcPct val="80000"/>
              </a:lnSpc>
              <a:spcAft>
                <a:spcPts val="0"/>
              </a:spcAft>
              <a:defRPr/>
            </a:pPr>
            <a:r>
              <a:rPr lang="en-US" sz="2300" dirty="0" smtClean="0">
                <a:effectLst>
                  <a:outerShdw blurRad="38100" dist="38100" dir="2700000" algn="tl">
                    <a:srgbClr val="C0C0C0"/>
                  </a:outerShdw>
                </a:effectLst>
              </a:rPr>
              <a:t>Shell cross baffles support the tubes at intervals</a:t>
            </a:r>
          </a:p>
          <a:p>
            <a:pPr lvl="1" eaLnBrk="1" fontAlgn="auto" hangingPunct="1">
              <a:lnSpc>
                <a:spcPct val="80000"/>
              </a:lnSpc>
              <a:spcAft>
                <a:spcPts val="0"/>
              </a:spcAft>
              <a:defRPr/>
            </a:pPr>
            <a:r>
              <a:rPr lang="en-US" sz="2300" dirty="0" smtClean="0">
                <a:effectLst>
                  <a:outerShdw blurRad="38100" dist="38100" dir="2700000" algn="tl">
                    <a:srgbClr val="C0C0C0"/>
                  </a:outerShdw>
                </a:effectLst>
              </a:rPr>
              <a:t>Prevent sag and vibration.</a:t>
            </a:r>
          </a:p>
          <a:p>
            <a:pPr lvl="1" eaLnBrk="1" fontAlgn="auto" hangingPunct="1">
              <a:lnSpc>
                <a:spcPct val="80000"/>
              </a:lnSpc>
              <a:spcAft>
                <a:spcPts val="0"/>
              </a:spcAft>
              <a:defRPr/>
            </a:pPr>
            <a:r>
              <a:rPr lang="en-US" sz="2300" dirty="0" smtClean="0">
                <a:effectLst>
                  <a:outerShdw blurRad="38100" dist="38100" dir="2700000" algn="tl">
                    <a:srgbClr val="C0C0C0"/>
                  </a:outerShdw>
                </a:effectLst>
              </a:rPr>
              <a:t>Force the shell side fluid back and forth across the bundle.</a:t>
            </a:r>
          </a:p>
          <a:p>
            <a:pPr eaLnBrk="1" fontAlgn="auto" hangingPunct="1">
              <a:lnSpc>
                <a:spcPct val="80000"/>
              </a:lnSpc>
              <a:spcAft>
                <a:spcPts val="0"/>
              </a:spcAft>
              <a:defRPr/>
            </a:pPr>
            <a:r>
              <a:rPr lang="en-US" sz="2300" dirty="0" err="1" smtClean="0">
                <a:effectLst>
                  <a:outerShdw blurRad="38100" dist="38100" dir="2700000" algn="tl">
                    <a:srgbClr val="C0C0C0"/>
                  </a:outerShdw>
                </a:effectLst>
              </a:rPr>
              <a:t>Type:Segmental</a:t>
            </a:r>
            <a:r>
              <a:rPr lang="en-US" sz="2300" dirty="0" smtClean="0">
                <a:effectLst>
                  <a:outerShdw blurRad="38100" dist="38100" dir="2700000" algn="tl">
                    <a:srgbClr val="C0C0C0"/>
                  </a:outerShdw>
                </a:effectLst>
              </a:rPr>
              <a:t> single cut baffles are the most common </a:t>
            </a:r>
          </a:p>
        </p:txBody>
      </p:sp>
      <p:pic>
        <p:nvPicPr>
          <p:cNvPr id="18436" name="Picture 4"/>
          <p:cNvPicPr>
            <a:picLocks noGrp="1" noChangeAspect="1" noChangeArrowheads="1"/>
          </p:cNvPicPr>
          <p:nvPr>
            <p:ph sz="half" idx="2"/>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a:xfrm>
            <a:off x="6038850" y="3509963"/>
            <a:ext cx="1257300" cy="7064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altLang="en-US" dirty="0" smtClean="0"/>
              <a:t>Presentation on Heat Exchangers</a:t>
            </a:r>
            <a:endParaRPr lang="en-US" altLang="en-US" dirty="0"/>
          </a:p>
        </p:txBody>
      </p:sp>
    </p:spTree>
    <p:extLst>
      <p:ext uri="{BB962C8B-B14F-4D97-AF65-F5344CB8AC3E}">
        <p14:creationId xmlns:p14="http://schemas.microsoft.com/office/powerpoint/2010/main" val="128580972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649288" y="4141788"/>
            <a:ext cx="3143250" cy="237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1-Channel cover</a:t>
            </a:r>
          </a:p>
          <a:p>
            <a:pPr eaLnBrk="1" hangingPunct="1"/>
            <a:r>
              <a:rPr lang="en-US" altLang="en-US"/>
              <a:t>2-Stationary head channel</a:t>
            </a:r>
          </a:p>
          <a:p>
            <a:pPr eaLnBrk="1" hangingPunct="1"/>
            <a:r>
              <a:rPr lang="en-US" altLang="en-US"/>
              <a:t>3-Channel flange</a:t>
            </a:r>
          </a:p>
          <a:p>
            <a:pPr eaLnBrk="1" hangingPunct="1"/>
            <a:r>
              <a:rPr lang="en-US" altLang="en-US"/>
              <a:t>4-Pass partition plate</a:t>
            </a:r>
          </a:p>
          <a:p>
            <a:pPr eaLnBrk="1" hangingPunct="1"/>
            <a:r>
              <a:rPr lang="en-US" altLang="en-US"/>
              <a:t>5- Tube sheet</a:t>
            </a:r>
          </a:p>
          <a:p>
            <a:pPr eaLnBrk="1" hangingPunct="1"/>
            <a:r>
              <a:rPr lang="en-US" altLang="en-US"/>
              <a:t>6-Shell flange</a:t>
            </a:r>
          </a:p>
          <a:p>
            <a:pPr eaLnBrk="1" hangingPunct="1"/>
            <a:r>
              <a:rPr lang="en-US" altLang="en-US"/>
              <a:t>7-Tube</a:t>
            </a:r>
          </a:p>
          <a:p>
            <a:pPr eaLnBrk="1" hangingPunct="1"/>
            <a:r>
              <a:rPr lang="en-US" altLang="en-US"/>
              <a:t>8-Shell</a:t>
            </a:r>
            <a:endParaRPr lang="en-IN" altLang="en-US"/>
          </a:p>
        </p:txBody>
      </p:sp>
      <p:sp>
        <p:nvSpPr>
          <p:cNvPr id="24579" name="TextBox 5"/>
          <p:cNvSpPr txBox="1">
            <a:spLocks noChangeArrowheads="1"/>
          </p:cNvSpPr>
          <p:nvPr/>
        </p:nvSpPr>
        <p:spPr bwMode="auto">
          <a:xfrm>
            <a:off x="5199063" y="4124325"/>
            <a:ext cx="34734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9-Baffles</a:t>
            </a:r>
          </a:p>
          <a:p>
            <a:pPr eaLnBrk="1" hangingPunct="1"/>
            <a:r>
              <a:rPr lang="en-US" altLang="en-US"/>
              <a:t>10-Floating head backing device</a:t>
            </a:r>
          </a:p>
          <a:p>
            <a:pPr eaLnBrk="1" hangingPunct="1"/>
            <a:r>
              <a:rPr lang="en-US" altLang="en-US"/>
              <a:t>11-Floating tube sheet</a:t>
            </a:r>
          </a:p>
          <a:p>
            <a:pPr eaLnBrk="1" hangingPunct="1"/>
            <a:r>
              <a:rPr lang="en-US" altLang="en-US"/>
              <a:t>12-Floating head</a:t>
            </a:r>
          </a:p>
          <a:p>
            <a:pPr eaLnBrk="1" hangingPunct="1"/>
            <a:r>
              <a:rPr lang="en-US" altLang="en-US"/>
              <a:t>13-Floating head flange</a:t>
            </a:r>
          </a:p>
          <a:p>
            <a:pPr eaLnBrk="1" hangingPunct="1"/>
            <a:r>
              <a:rPr lang="en-US" altLang="en-US"/>
              <a:t>14-Stationary head bonnet</a:t>
            </a:r>
          </a:p>
          <a:p>
            <a:pPr eaLnBrk="1" hangingPunct="1"/>
            <a:r>
              <a:rPr lang="en-US" altLang="en-US"/>
              <a:t>15-Heat exchanger support</a:t>
            </a:r>
          </a:p>
          <a:p>
            <a:pPr eaLnBrk="1" hangingPunct="1"/>
            <a:r>
              <a:rPr lang="en-US" altLang="en-US"/>
              <a:t>16-Shell expansion joint</a:t>
            </a:r>
          </a:p>
        </p:txBody>
      </p:sp>
      <p:pic>
        <p:nvPicPr>
          <p:cNvPr id="24580" name="Picture 4"/>
          <p:cNvPicPr>
            <a:picLocks noChangeAspect="1" noChangeArrowheads="1"/>
          </p:cNvPicPr>
          <p:nvPr/>
        </p:nvPicPr>
        <p:blipFill>
          <a:blip r:embed="rId2">
            <a:lum contrast="-4000"/>
            <a:extLst>
              <a:ext uri="{28A0092B-C50C-407E-A947-70E740481C1C}">
                <a14:useLocalDpi xmlns:a14="http://schemas.microsoft.com/office/drawing/2010/main" val="0"/>
              </a:ext>
            </a:extLst>
          </a:blip>
          <a:srcRect/>
          <a:stretch>
            <a:fillRect/>
          </a:stretch>
        </p:blipFill>
        <p:spPr bwMode="auto">
          <a:xfrm>
            <a:off x="363538" y="1117600"/>
            <a:ext cx="8504237"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7"/>
          <p:cNvSpPr txBox="1">
            <a:spLocks noChangeArrowheads="1"/>
          </p:cNvSpPr>
          <p:nvPr/>
        </p:nvSpPr>
        <p:spPr bwMode="auto">
          <a:xfrm>
            <a:off x="2435225" y="452438"/>
            <a:ext cx="42449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500">
                <a:solidFill>
                  <a:schemeClr val="tx2"/>
                </a:solidFill>
              </a:rPr>
              <a:t>Components</a:t>
            </a:r>
            <a:endParaRPr lang="en-IN" altLang="en-US" sz="4500">
              <a:solidFill>
                <a:schemeClr val="tx2"/>
              </a:solidFill>
            </a:endParaRPr>
          </a:p>
        </p:txBody>
      </p:sp>
      <p:sp>
        <p:nvSpPr>
          <p:cNvPr id="24582" name="TextBox 8"/>
          <p:cNvSpPr txBox="1">
            <a:spLocks noChangeArrowheads="1"/>
          </p:cNvSpPr>
          <p:nvPr/>
        </p:nvSpPr>
        <p:spPr bwMode="auto">
          <a:xfrm>
            <a:off x="6149975" y="3602038"/>
            <a:ext cx="7858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t>Shell fluid in</a:t>
            </a:r>
            <a:endParaRPr lang="en-IN" altLang="en-US" sz="1400"/>
          </a:p>
        </p:txBody>
      </p:sp>
      <p:sp>
        <p:nvSpPr>
          <p:cNvPr id="24583" name="TextBox 9"/>
          <p:cNvSpPr txBox="1">
            <a:spLocks noChangeArrowheads="1"/>
          </p:cNvSpPr>
          <p:nvPr/>
        </p:nvSpPr>
        <p:spPr bwMode="auto">
          <a:xfrm>
            <a:off x="1292225" y="3595688"/>
            <a:ext cx="8572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t>Tube fluid out</a:t>
            </a:r>
            <a:endParaRPr lang="en-IN" altLang="en-US" sz="1400"/>
          </a:p>
        </p:txBody>
      </p:sp>
      <p:cxnSp>
        <p:nvCxnSpPr>
          <p:cNvPr id="11" name="Straight Arrow Connector 10"/>
          <p:cNvCxnSpPr/>
          <p:nvPr/>
        </p:nvCxnSpPr>
        <p:spPr>
          <a:xfrm rot="10800000" flipV="1">
            <a:off x="5232400" y="3452813"/>
            <a:ext cx="1000125"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585" name="TextBox 11"/>
          <p:cNvSpPr txBox="1">
            <a:spLocks noChangeArrowheads="1"/>
          </p:cNvSpPr>
          <p:nvPr/>
        </p:nvSpPr>
        <p:spPr bwMode="auto">
          <a:xfrm>
            <a:off x="4364038" y="3595688"/>
            <a:ext cx="1143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t>Shell-fluid nozzle</a:t>
            </a:r>
            <a:endParaRPr lang="en-IN" altLang="en-US" sz="1400"/>
          </a:p>
        </p:txBody>
      </p:sp>
      <p:sp>
        <p:nvSpPr>
          <p:cNvPr id="24586" name="TextBox 12"/>
          <p:cNvSpPr txBox="1">
            <a:spLocks noChangeArrowheads="1"/>
          </p:cNvSpPr>
          <p:nvPr/>
        </p:nvSpPr>
        <p:spPr bwMode="auto">
          <a:xfrm>
            <a:off x="1292225" y="1309688"/>
            <a:ext cx="7143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t>Tube fluid in</a:t>
            </a:r>
            <a:endParaRPr lang="en-IN" altLang="en-US" sz="1400"/>
          </a:p>
        </p:txBody>
      </p:sp>
      <p:sp>
        <p:nvSpPr>
          <p:cNvPr id="24587" name="TextBox 13"/>
          <p:cNvSpPr txBox="1">
            <a:spLocks noChangeArrowheads="1"/>
          </p:cNvSpPr>
          <p:nvPr/>
        </p:nvSpPr>
        <p:spPr bwMode="auto">
          <a:xfrm>
            <a:off x="2220913" y="1309688"/>
            <a:ext cx="9286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t>Shell fluid out</a:t>
            </a:r>
            <a:endParaRPr lang="en-IN" altLang="en-US" sz="1400"/>
          </a:p>
        </p:txBody>
      </p:sp>
      <p:sp>
        <p:nvSpPr>
          <p:cNvPr id="2" name="Footer Placeholder 1"/>
          <p:cNvSpPr>
            <a:spLocks noGrp="1"/>
          </p:cNvSpPr>
          <p:nvPr>
            <p:ph type="ftr" sz="quarter" idx="11"/>
          </p:nvPr>
        </p:nvSpPr>
        <p:spPr/>
        <p:txBody>
          <a:bodyPr/>
          <a:lstStyle/>
          <a:p>
            <a:pPr>
              <a:defRPr/>
            </a:pPr>
            <a:r>
              <a:rPr lang="en-US" altLang="en-US" dirty="0"/>
              <a:t>Presentation on Heat Exchangers</a:t>
            </a:r>
          </a:p>
        </p:txBody>
      </p:sp>
    </p:spTree>
    <p:extLst>
      <p:ext uri="{BB962C8B-B14F-4D97-AF65-F5344CB8AC3E}">
        <p14:creationId xmlns:p14="http://schemas.microsoft.com/office/powerpoint/2010/main" val="36992671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rtlCol="0">
            <a:normAutofit fontScale="90000"/>
          </a:bodyPr>
          <a:lstStyle/>
          <a:p>
            <a:pPr eaLnBrk="1" fontAlgn="auto" hangingPunct="1">
              <a:spcAft>
                <a:spcPts val="0"/>
              </a:spcAft>
              <a:defRPr/>
            </a:pPr>
            <a:r>
              <a:rPr lang="en-US" sz="4000" dirty="0" smtClean="0"/>
              <a:t>Shell And Tube Heat </a:t>
            </a:r>
            <a:r>
              <a:rPr lang="en-US" sz="4000" dirty="0" smtClean="0"/>
              <a:t>Exchanger</a:t>
            </a:r>
            <a:endParaRPr lang="en-US" sz="4000" dirty="0" smtClean="0"/>
          </a:p>
        </p:txBody>
      </p:sp>
      <p:sp>
        <p:nvSpPr>
          <p:cNvPr id="4" name="Footer Placeholder 3"/>
          <p:cNvSpPr>
            <a:spLocks noGrp="1"/>
          </p:cNvSpPr>
          <p:nvPr>
            <p:ph type="ftr" sz="quarter" idx="11"/>
          </p:nvPr>
        </p:nvSpPr>
        <p:spPr/>
        <p:txBody>
          <a:bodyPr/>
          <a:lstStyle/>
          <a:p>
            <a:pPr>
              <a:defRPr/>
            </a:pPr>
            <a:r>
              <a:rPr lang="en-US" altLang="en-US" dirty="0"/>
              <a:t>Presentation on Heat Exchangers</a:t>
            </a:r>
          </a:p>
        </p:txBody>
      </p:sp>
      <p:pic>
        <p:nvPicPr>
          <p:cNvPr id="6" name="Immagine 5"/>
          <p:cNvPicPr>
            <a:picLocks noChangeAspect="1"/>
          </p:cNvPicPr>
          <p:nvPr/>
        </p:nvPicPr>
        <p:blipFill>
          <a:blip r:embed="rId2"/>
          <a:stretch>
            <a:fillRect/>
          </a:stretch>
        </p:blipFill>
        <p:spPr>
          <a:xfrm>
            <a:off x="1790700" y="947737"/>
            <a:ext cx="6574920" cy="5865639"/>
          </a:xfrm>
          <a:prstGeom prst="rect">
            <a:avLst/>
          </a:prstGeom>
        </p:spPr>
      </p:pic>
    </p:spTree>
    <p:extLst>
      <p:ext uri="{BB962C8B-B14F-4D97-AF65-F5344CB8AC3E}">
        <p14:creationId xmlns:p14="http://schemas.microsoft.com/office/powerpoint/2010/main" val="28318723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rtlCol="0">
            <a:normAutofit fontScale="90000"/>
          </a:bodyPr>
          <a:lstStyle/>
          <a:p>
            <a:pPr eaLnBrk="1" fontAlgn="auto" hangingPunct="1">
              <a:spcAft>
                <a:spcPts val="0"/>
              </a:spcAft>
              <a:defRPr/>
            </a:pPr>
            <a:r>
              <a:rPr lang="en-US" sz="4000" dirty="0" smtClean="0"/>
              <a:t>Shell And Tube Heat Exchanger Application</a:t>
            </a:r>
          </a:p>
        </p:txBody>
      </p:sp>
      <p:sp>
        <p:nvSpPr>
          <p:cNvPr id="4" name="Footer Placeholder 3"/>
          <p:cNvSpPr>
            <a:spLocks noGrp="1"/>
          </p:cNvSpPr>
          <p:nvPr>
            <p:ph type="ftr" sz="quarter" idx="11"/>
          </p:nvPr>
        </p:nvSpPr>
        <p:spPr/>
        <p:txBody>
          <a:bodyPr/>
          <a:lstStyle/>
          <a:p>
            <a:pPr>
              <a:defRPr/>
            </a:pPr>
            <a:r>
              <a:rPr lang="en-US" altLang="en-US" dirty="0"/>
              <a:t>Presentation on Heat Exchangers</a:t>
            </a:r>
          </a:p>
        </p:txBody>
      </p:sp>
      <p:sp>
        <p:nvSpPr>
          <p:cNvPr id="3" name="Segnaposto contenuto 2"/>
          <p:cNvSpPr>
            <a:spLocks noGrp="1"/>
          </p:cNvSpPr>
          <p:nvPr>
            <p:ph idx="1"/>
          </p:nvPr>
        </p:nvSpPr>
        <p:spPr>
          <a:xfrm>
            <a:off x="434455" y="1405595"/>
            <a:ext cx="8229600" cy="5119749"/>
          </a:xfrm>
        </p:spPr>
        <p:txBody>
          <a:bodyPr>
            <a:normAutofit fontScale="70000" lnSpcReduction="20000"/>
          </a:bodyPr>
          <a:lstStyle/>
          <a:p>
            <a:r>
              <a:rPr lang="en-US" dirty="0"/>
              <a:t>SHELL AND TUBE HEAT EXCHANGERS are used in all industrial plants to transfer thermal energy between different fluids.</a:t>
            </a:r>
          </a:p>
          <a:p>
            <a:r>
              <a:rPr lang="en-US" dirty="0"/>
              <a:t>They are distinguished mainly by the technique adopted to counteract the thermal stresses between the bundle of tubes and the shell.</a:t>
            </a:r>
          </a:p>
          <a:p>
            <a:r>
              <a:rPr lang="en-US" dirty="0"/>
              <a:t>The simplest and cheapest type has a fixed tube sheet</a:t>
            </a:r>
            <a:r>
              <a:rPr lang="en-US" dirty="0" smtClean="0"/>
              <a:t>.</a:t>
            </a:r>
          </a:p>
          <a:p>
            <a:r>
              <a:rPr lang="it-IT" dirty="0" smtClean="0"/>
              <a:t>The </a:t>
            </a:r>
            <a:r>
              <a:rPr lang="it-IT" dirty="0" err="1" smtClean="0"/>
              <a:t>tubes</a:t>
            </a:r>
            <a:r>
              <a:rPr lang="it-IT" dirty="0" smtClean="0"/>
              <a:t> </a:t>
            </a:r>
            <a:r>
              <a:rPr lang="it-IT" dirty="0" err="1" smtClean="0"/>
              <a:t>may</a:t>
            </a:r>
            <a:r>
              <a:rPr lang="it-IT" dirty="0" smtClean="0"/>
              <a:t> be </a:t>
            </a:r>
            <a:r>
              <a:rPr lang="it-IT" dirty="0" err="1" smtClean="0"/>
              <a:t>finned</a:t>
            </a:r>
            <a:r>
              <a:rPr lang="it-IT" dirty="0" smtClean="0"/>
              <a:t>, </a:t>
            </a:r>
            <a:r>
              <a:rPr lang="it-IT" dirty="0" err="1" smtClean="0"/>
              <a:t>externally</a:t>
            </a:r>
            <a:r>
              <a:rPr lang="it-IT" dirty="0" smtClean="0"/>
              <a:t>, or </a:t>
            </a:r>
            <a:r>
              <a:rPr lang="it-IT" dirty="0" err="1" smtClean="0"/>
              <a:t>even</a:t>
            </a:r>
            <a:r>
              <a:rPr lang="it-IT" dirty="0" smtClean="0"/>
              <a:t> </a:t>
            </a:r>
            <a:r>
              <a:rPr lang="it-IT" dirty="0" err="1" smtClean="0"/>
              <a:t>internally</a:t>
            </a:r>
            <a:r>
              <a:rPr lang="it-IT" dirty="0" smtClean="0"/>
              <a:t> (</a:t>
            </a:r>
            <a:r>
              <a:rPr lang="it-IT" dirty="0" err="1" smtClean="0"/>
              <a:t>fins</a:t>
            </a:r>
            <a:r>
              <a:rPr lang="it-IT" dirty="0" smtClean="0"/>
              <a:t> </a:t>
            </a:r>
            <a:r>
              <a:rPr lang="it-IT" dirty="0" err="1" smtClean="0"/>
              <a:t>parallel</a:t>
            </a:r>
            <a:r>
              <a:rPr lang="it-IT" dirty="0" smtClean="0"/>
              <a:t> to the </a:t>
            </a:r>
            <a:r>
              <a:rPr lang="it-IT" dirty="0" err="1" smtClean="0"/>
              <a:t>axial</a:t>
            </a:r>
            <a:r>
              <a:rPr lang="it-IT" dirty="0" smtClean="0"/>
              <a:t> </a:t>
            </a:r>
            <a:r>
              <a:rPr lang="it-IT" dirty="0" err="1" smtClean="0"/>
              <a:t>direction</a:t>
            </a:r>
            <a:r>
              <a:rPr lang="it-IT" dirty="0" smtClean="0"/>
              <a:t> of the </a:t>
            </a:r>
            <a:r>
              <a:rPr lang="it-IT" dirty="0" err="1" smtClean="0"/>
              <a:t>tubes</a:t>
            </a:r>
            <a:r>
              <a:rPr lang="it-IT" dirty="0" smtClean="0"/>
              <a:t>).</a:t>
            </a:r>
            <a:endParaRPr lang="en-US" dirty="0"/>
          </a:p>
          <a:p>
            <a:r>
              <a:rPr lang="en-US" dirty="0"/>
              <a:t>The indicative values of the heat transfer coefficient, relative to the side of each fluid, are obtained with fluid velocities between 10 and 20 </a:t>
            </a:r>
            <a:r>
              <a:rPr lang="en-US" dirty="0" smtClean="0"/>
              <a:t>m/s </a:t>
            </a:r>
            <a:r>
              <a:rPr lang="en-US" dirty="0"/>
              <a:t>for gas or for vapors and between 0.5 and 2 </a:t>
            </a:r>
            <a:r>
              <a:rPr lang="en-US" dirty="0" smtClean="0"/>
              <a:t>m/s </a:t>
            </a:r>
            <a:r>
              <a:rPr lang="en-US" dirty="0"/>
              <a:t>for liquids. The pressure drops corresponding to a good design are between 20 and 60 </a:t>
            </a:r>
            <a:r>
              <a:rPr lang="en-US" dirty="0" err="1" smtClean="0"/>
              <a:t>kPa</a:t>
            </a:r>
            <a:r>
              <a:rPr lang="en-US" dirty="0" smtClean="0"/>
              <a:t> </a:t>
            </a:r>
            <a:r>
              <a:rPr lang="en-US" dirty="0"/>
              <a:t>for single-phase fluids and are about the half in the case of condensing vapors.</a:t>
            </a:r>
          </a:p>
        </p:txBody>
      </p:sp>
    </p:spTree>
    <p:extLst>
      <p:ext uri="{BB962C8B-B14F-4D97-AF65-F5344CB8AC3E}">
        <p14:creationId xmlns:p14="http://schemas.microsoft.com/office/powerpoint/2010/main" val="21627549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rtlCol="0">
            <a:normAutofit fontScale="90000"/>
          </a:bodyPr>
          <a:lstStyle/>
          <a:p>
            <a:pPr eaLnBrk="1" fontAlgn="auto" hangingPunct="1">
              <a:spcAft>
                <a:spcPts val="0"/>
              </a:spcAft>
              <a:defRPr/>
            </a:pPr>
            <a:r>
              <a:rPr lang="en-US" sz="4000" dirty="0" smtClean="0"/>
              <a:t>Shell And Tube Heat Exchanger Application</a:t>
            </a:r>
          </a:p>
        </p:txBody>
      </p:sp>
      <p:sp>
        <p:nvSpPr>
          <p:cNvPr id="5" name="Content Placeholder 2"/>
          <p:cNvSpPr>
            <a:spLocks noGrp="1"/>
          </p:cNvSpPr>
          <p:nvPr>
            <p:ph idx="1"/>
          </p:nvPr>
        </p:nvSpPr>
        <p:spPr>
          <a:xfrm>
            <a:off x="457200" y="4548261"/>
            <a:ext cx="8229600" cy="2193107"/>
          </a:xfrm>
        </p:spPr>
        <p:txBody>
          <a:bodyPr>
            <a:normAutofit lnSpcReduction="10000"/>
          </a:bodyPr>
          <a:lstStyle/>
          <a:p>
            <a:pPr eaLnBrk="1" hangingPunct="1"/>
            <a:r>
              <a:rPr lang="en-US" altLang="en-US" sz="2400" dirty="0" smtClean="0"/>
              <a:t>Cooling of hydraulic </a:t>
            </a:r>
            <a:r>
              <a:rPr lang="en-US" altLang="en-US" sz="2400" dirty="0" smtClean="0"/>
              <a:t>fluid, or Cooling </a:t>
            </a:r>
            <a:r>
              <a:rPr lang="en-US" altLang="en-US" sz="2400" dirty="0" smtClean="0"/>
              <a:t>of engine oils.</a:t>
            </a:r>
          </a:p>
          <a:p>
            <a:pPr eaLnBrk="1" hangingPunct="1"/>
            <a:r>
              <a:rPr lang="en-US" altLang="en-US" sz="2400" dirty="0" smtClean="0"/>
              <a:t>Cool or heat swimming pool water or charged air</a:t>
            </a:r>
            <a:r>
              <a:rPr lang="en-US" altLang="en-US" sz="2400" dirty="0" smtClean="0"/>
              <a:t>.</a:t>
            </a:r>
          </a:p>
          <a:p>
            <a:pPr eaLnBrk="1" hangingPunct="1"/>
            <a:r>
              <a:rPr lang="it-IT" altLang="en-US" sz="2400" dirty="0" err="1" smtClean="0"/>
              <a:t>Evaporators</a:t>
            </a:r>
            <a:r>
              <a:rPr lang="it-IT" altLang="en-US" sz="2400" dirty="0" smtClean="0"/>
              <a:t>.</a:t>
            </a:r>
          </a:p>
          <a:p>
            <a:pPr eaLnBrk="1" hangingPunct="1"/>
            <a:r>
              <a:rPr lang="it-IT" altLang="en-US" sz="2400" dirty="0" err="1" smtClean="0"/>
              <a:t>Heating</a:t>
            </a:r>
            <a:r>
              <a:rPr lang="it-IT" altLang="en-US" sz="2400" dirty="0" smtClean="0"/>
              <a:t> of </a:t>
            </a:r>
            <a:r>
              <a:rPr lang="it-IT" altLang="en-US" sz="2400" dirty="0" err="1" smtClean="0"/>
              <a:t>chemicals</a:t>
            </a:r>
            <a:r>
              <a:rPr lang="it-IT" altLang="en-US" sz="2400" dirty="0" smtClean="0"/>
              <a:t>.</a:t>
            </a:r>
          </a:p>
          <a:p>
            <a:r>
              <a:rPr lang="it-IT" altLang="en-US" sz="2400" dirty="0"/>
              <a:t>High  </a:t>
            </a:r>
            <a:r>
              <a:rPr lang="it-IT" altLang="en-US" sz="2400" dirty="0" smtClean="0"/>
              <a:t>pressure </a:t>
            </a:r>
            <a:r>
              <a:rPr lang="it-IT" altLang="en-US" sz="2400" dirty="0" err="1" smtClean="0"/>
              <a:t>fluids</a:t>
            </a:r>
            <a:r>
              <a:rPr lang="it-IT" altLang="en-US" sz="2400" dirty="0" smtClean="0"/>
              <a:t> inside the tube</a:t>
            </a:r>
            <a:endParaRPr lang="en-US" altLang="en-US" sz="2400" dirty="0" smtClean="0"/>
          </a:p>
        </p:txBody>
      </p:sp>
      <p:sp>
        <p:nvSpPr>
          <p:cNvPr id="4" name="Footer Placeholder 3"/>
          <p:cNvSpPr>
            <a:spLocks noGrp="1"/>
          </p:cNvSpPr>
          <p:nvPr>
            <p:ph type="ftr" sz="quarter" idx="11"/>
          </p:nvPr>
        </p:nvSpPr>
        <p:spPr/>
        <p:txBody>
          <a:bodyPr/>
          <a:lstStyle/>
          <a:p>
            <a:pPr>
              <a:defRPr/>
            </a:pPr>
            <a:r>
              <a:rPr lang="en-US" altLang="en-US" dirty="0"/>
              <a:t>Presentation on Heat Exchangers</a:t>
            </a:r>
          </a:p>
        </p:txBody>
      </p:sp>
      <p:sp>
        <p:nvSpPr>
          <p:cNvPr id="3" name="Rettangolo 2"/>
          <p:cNvSpPr/>
          <p:nvPr/>
        </p:nvSpPr>
        <p:spPr>
          <a:xfrm>
            <a:off x="534380" y="3041665"/>
            <a:ext cx="8075240" cy="1323439"/>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Generally the fluids used are both in the liquid state, but evaporating or condensing fluids may be used, usually on the outside of the </a:t>
            </a:r>
            <a:r>
              <a:rPr lang="en-US" sz="2000" dirty="0" smtClean="0">
                <a:latin typeface="Arial" panose="020B0604020202020204" pitchFamily="34" charset="0"/>
                <a:cs typeface="Arial" panose="020B0604020202020204" pitchFamily="34" charset="0"/>
              </a:rPr>
              <a:t>pipes.</a:t>
            </a:r>
          </a:p>
          <a:p>
            <a:r>
              <a:rPr lang="en-US" sz="2000" dirty="0" smtClean="0">
                <a:latin typeface="Arial" panose="020B0604020202020204" pitchFamily="34" charset="0"/>
                <a:cs typeface="Arial" panose="020B0604020202020204" pitchFamily="34" charset="0"/>
              </a:rPr>
              <a:t>Sometimes </a:t>
            </a:r>
            <a:r>
              <a:rPr lang="en-US" sz="2000" dirty="0">
                <a:latin typeface="Arial" panose="020B0604020202020204" pitchFamily="34" charset="0"/>
                <a:cs typeface="Arial" panose="020B0604020202020204" pitchFamily="34" charset="0"/>
              </a:rPr>
              <a:t>one evaporating and the other </a:t>
            </a:r>
            <a:r>
              <a:rPr lang="en-US" sz="2000" dirty="0" smtClean="0">
                <a:latin typeface="Arial" panose="020B0604020202020204" pitchFamily="34" charset="0"/>
                <a:cs typeface="Arial" panose="020B0604020202020204" pitchFamily="34" charset="0"/>
              </a:rPr>
              <a:t>condensing.</a:t>
            </a:r>
          </a:p>
          <a:p>
            <a:r>
              <a:rPr lang="en-US" sz="2000" dirty="0" smtClean="0">
                <a:latin typeface="Arial" panose="020B0604020202020204" pitchFamily="34" charset="0"/>
                <a:cs typeface="Arial" panose="020B0604020202020204" pitchFamily="34" charset="0"/>
              </a:rPr>
              <a:t>More </a:t>
            </a:r>
            <a:r>
              <a:rPr lang="en-US" sz="2000" dirty="0">
                <a:latin typeface="Arial" panose="020B0604020202020204" pitchFamily="34" charset="0"/>
                <a:cs typeface="Arial" panose="020B0604020202020204" pitchFamily="34" charset="0"/>
              </a:rPr>
              <a:t>rarely gaseous fluids are used.</a:t>
            </a:r>
          </a:p>
        </p:txBody>
      </p:sp>
      <p:pic>
        <p:nvPicPr>
          <p:cNvPr id="6" name="Picture 2"/>
          <p:cNvPicPr>
            <a:picLocks noChangeAspect="1" noChangeArrowheads="1"/>
          </p:cNvPicPr>
          <p:nvPr/>
        </p:nvPicPr>
        <p:blipFill rotWithShape="1">
          <a:blip r:embed="rId2" cstate="print"/>
          <a:srcRect l="21425" t="4334" r="21156" b="59550"/>
          <a:stretch/>
        </p:blipFill>
        <p:spPr bwMode="auto">
          <a:xfrm>
            <a:off x="2267744" y="1268760"/>
            <a:ext cx="4824536" cy="1800200"/>
          </a:xfrm>
          <a:prstGeom prst="rect">
            <a:avLst/>
          </a:prstGeom>
          <a:noFill/>
          <a:ln w="9525">
            <a:noFill/>
            <a:miter lim="800000"/>
            <a:headEnd/>
            <a:tailEnd/>
          </a:ln>
          <a:effectLst/>
        </p:spPr>
      </p:pic>
    </p:spTree>
    <p:extLst>
      <p:ext uri="{BB962C8B-B14F-4D97-AF65-F5344CB8AC3E}">
        <p14:creationId xmlns:p14="http://schemas.microsoft.com/office/powerpoint/2010/main" val="39141785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331640" y="44624"/>
            <a:ext cx="6340190" cy="6741368"/>
          </a:xfrm>
          <a:prstGeom prst="rect">
            <a:avLst/>
          </a:prstGeom>
        </p:spPr>
      </p:pic>
    </p:spTree>
    <p:extLst>
      <p:ext uri="{BB962C8B-B14F-4D97-AF65-F5344CB8AC3E}">
        <p14:creationId xmlns:p14="http://schemas.microsoft.com/office/powerpoint/2010/main" val="14562847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D:\Notebook Mauro\REINI\Didattica\HEX\ISP1.jpg"/>
          <p:cNvPicPr>
            <a:picLocks noChangeAspect="1" noChangeArrowheads="1"/>
          </p:cNvPicPr>
          <p:nvPr/>
        </p:nvPicPr>
        <p:blipFill>
          <a:blip r:embed="rId2" cstate="print"/>
          <a:srcRect/>
          <a:stretch>
            <a:fillRect/>
          </a:stretch>
        </p:blipFill>
        <p:spPr bwMode="auto">
          <a:xfrm>
            <a:off x="1043608" y="1268760"/>
            <a:ext cx="6696744" cy="5257616"/>
          </a:xfrm>
          <a:prstGeom prst="rect">
            <a:avLst/>
          </a:prstGeom>
          <a:noFill/>
        </p:spPr>
      </p:pic>
      <p:sp>
        <p:nvSpPr>
          <p:cNvPr id="5" name="Rectangle 6"/>
          <p:cNvSpPr>
            <a:spLocks noChangeArrowheads="1"/>
          </p:cNvSpPr>
          <p:nvPr/>
        </p:nvSpPr>
        <p:spPr bwMode="auto">
          <a:xfrm>
            <a:off x="533400" y="533400"/>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dirty="0">
                <a:latin typeface="Arial" panose="020B0604020202020204" pitchFamily="34" charset="0"/>
              </a:rPr>
              <a:t>Plate Heat Exchanger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609600" y="430213"/>
            <a:ext cx="8229600" cy="1139825"/>
          </a:xfrm>
          <a:solidFill>
            <a:srgbClr val="FFFFFF"/>
          </a:solidFill>
          <a:extLst/>
        </p:spPr>
        <p:txBody>
          <a:bodyPr rtlCol="0" anchor="t">
            <a:normAutofit/>
          </a:bodyPr>
          <a:lstStyle/>
          <a:p>
            <a:pPr eaLnBrk="1" fontAlgn="auto" hangingPunct="1">
              <a:spcAft>
                <a:spcPts val="0"/>
              </a:spcAft>
              <a:defRPr/>
            </a:pPr>
            <a:r>
              <a:rPr lang="en-US" b="1" dirty="0"/>
              <a:t>HEAT EXCHANGERS  FUNCTIONS</a:t>
            </a:r>
          </a:p>
        </p:txBody>
      </p:sp>
      <p:sp>
        <p:nvSpPr>
          <p:cNvPr id="223235" name="Rectangle 3"/>
          <p:cNvSpPr>
            <a:spLocks noGrp="1" noChangeArrowheads="1"/>
          </p:cNvSpPr>
          <p:nvPr>
            <p:ph idx="1"/>
          </p:nvPr>
        </p:nvSpPr>
        <p:spPr>
          <a:xfrm>
            <a:off x="387350" y="1981200"/>
            <a:ext cx="8229600" cy="3387725"/>
          </a:xfrm>
          <a:solidFill>
            <a:srgbClr val="FFFFFF"/>
          </a:solidFill>
          <a:extLst/>
        </p:spPr>
        <p:txBody>
          <a:bodyPr rtlCol="0">
            <a:normAutofit fontScale="85000" lnSpcReduction="20000"/>
          </a:bodyPr>
          <a:lstStyle/>
          <a:p>
            <a:pPr eaLnBrk="1" fontAlgn="auto" hangingPunct="1">
              <a:spcAft>
                <a:spcPts val="0"/>
              </a:spcAft>
              <a:defRPr/>
            </a:pPr>
            <a:r>
              <a:rPr lang="en-US" dirty="0">
                <a:solidFill>
                  <a:srgbClr val="000000"/>
                </a:solidFill>
              </a:rPr>
              <a:t>Heating / Cooling / </a:t>
            </a:r>
            <a:r>
              <a:rPr lang="en-US" dirty="0" smtClean="0">
                <a:solidFill>
                  <a:srgbClr val="000000"/>
                </a:solidFill>
              </a:rPr>
              <a:t>Evaporation</a:t>
            </a:r>
          </a:p>
          <a:p>
            <a:pPr marL="0" indent="0" eaLnBrk="1" fontAlgn="auto" hangingPunct="1">
              <a:spcAft>
                <a:spcPts val="0"/>
              </a:spcAft>
              <a:buNone/>
              <a:defRPr/>
            </a:pPr>
            <a:endParaRPr lang="en-US" dirty="0">
              <a:solidFill>
                <a:srgbClr val="000000"/>
              </a:solidFill>
            </a:endParaRPr>
          </a:p>
          <a:p>
            <a:pPr eaLnBrk="1" fontAlgn="auto" hangingPunct="1">
              <a:spcAft>
                <a:spcPts val="0"/>
              </a:spcAft>
              <a:defRPr/>
            </a:pPr>
            <a:r>
              <a:rPr lang="en-US" dirty="0">
                <a:solidFill>
                  <a:srgbClr val="000000"/>
                </a:solidFill>
              </a:rPr>
              <a:t>Cooling of lubricants</a:t>
            </a:r>
          </a:p>
          <a:p>
            <a:pPr eaLnBrk="1" fontAlgn="auto" hangingPunct="1">
              <a:spcAft>
                <a:spcPts val="0"/>
              </a:spcAft>
              <a:defRPr/>
            </a:pPr>
            <a:r>
              <a:rPr lang="en-US" dirty="0">
                <a:solidFill>
                  <a:srgbClr val="000000"/>
                </a:solidFill>
              </a:rPr>
              <a:t>Heating of boiler feed water</a:t>
            </a:r>
          </a:p>
          <a:p>
            <a:pPr eaLnBrk="1" fontAlgn="auto" hangingPunct="1">
              <a:spcAft>
                <a:spcPts val="0"/>
              </a:spcAft>
              <a:defRPr/>
            </a:pPr>
            <a:r>
              <a:rPr lang="en-US" dirty="0">
                <a:solidFill>
                  <a:srgbClr val="000000"/>
                </a:solidFill>
              </a:rPr>
              <a:t>Condensing steam for </a:t>
            </a:r>
            <a:r>
              <a:rPr lang="en-US" dirty="0" smtClean="0">
                <a:solidFill>
                  <a:srgbClr val="000000"/>
                </a:solidFill>
              </a:rPr>
              <a:t>re-use</a:t>
            </a:r>
          </a:p>
          <a:p>
            <a:pPr>
              <a:defRPr/>
            </a:pPr>
            <a:r>
              <a:rPr lang="en-US" dirty="0" smtClean="0">
                <a:solidFill>
                  <a:srgbClr val="000000"/>
                </a:solidFill>
              </a:rPr>
              <a:t>Pasteurization</a:t>
            </a:r>
            <a:endParaRPr lang="en-US" dirty="0">
              <a:solidFill>
                <a:srgbClr val="000000"/>
              </a:solidFill>
            </a:endParaRPr>
          </a:p>
          <a:p>
            <a:pPr>
              <a:defRPr/>
            </a:pPr>
            <a:r>
              <a:rPr lang="en-US" dirty="0">
                <a:solidFill>
                  <a:srgbClr val="000000"/>
                </a:solidFill>
              </a:rPr>
              <a:t>S</a:t>
            </a:r>
            <a:r>
              <a:rPr lang="en-US" dirty="0" smtClean="0">
                <a:solidFill>
                  <a:srgbClr val="000000"/>
                </a:solidFill>
              </a:rPr>
              <a:t>terilization</a:t>
            </a:r>
            <a:endParaRPr lang="en-US" dirty="0">
              <a:solidFill>
                <a:srgbClr val="000000"/>
              </a:solidFill>
            </a:endParaRPr>
          </a:p>
          <a:p>
            <a:pPr eaLnBrk="1" fontAlgn="auto" hangingPunct="1">
              <a:spcAft>
                <a:spcPts val="0"/>
              </a:spcAft>
              <a:defRPr/>
            </a:pPr>
            <a:r>
              <a:rPr lang="en-US" dirty="0">
                <a:solidFill>
                  <a:srgbClr val="000000"/>
                </a:solidFill>
              </a:rPr>
              <a:t>Preheating</a:t>
            </a:r>
          </a:p>
        </p:txBody>
      </p:sp>
      <p:sp>
        <p:nvSpPr>
          <p:cNvPr id="5" name="Footer Placeholder 4"/>
          <p:cNvSpPr>
            <a:spLocks noGrp="1"/>
          </p:cNvSpPr>
          <p:nvPr>
            <p:ph type="ftr" sz="quarter" idx="11"/>
          </p:nvPr>
        </p:nvSpPr>
        <p:spPr/>
        <p:txBody>
          <a:bodyPr/>
          <a:lstStyle/>
          <a:p>
            <a:pPr>
              <a:defRPr/>
            </a:pPr>
            <a:r>
              <a:rPr lang="en-US" altLang="en-US" dirty="0"/>
              <a:t>Presentation on Heat Exchangers</a:t>
            </a:r>
          </a:p>
        </p:txBody>
      </p:sp>
    </p:spTree>
    <p:extLst>
      <p:ext uri="{BB962C8B-B14F-4D97-AF65-F5344CB8AC3E}">
        <p14:creationId xmlns:p14="http://schemas.microsoft.com/office/powerpoint/2010/main" val="18380379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p:nvPr>
        </p:nvSpPr>
        <p:spPr>
          <a:xfrm>
            <a:off x="457200" y="1295400"/>
            <a:ext cx="8229600" cy="4830763"/>
          </a:xfrm>
        </p:spPr>
        <p:txBody>
          <a:bodyPr/>
          <a:lstStyle/>
          <a:p>
            <a:pPr eaLnBrk="1" hangingPunct="1"/>
            <a:r>
              <a:rPr lang="en-US" altLang="en-US" sz="2200" dirty="0" smtClean="0"/>
              <a:t>It is composed of multiple, thin, slightly separated plates that have very large surface areas and fluid flow passages for heat transfer.</a:t>
            </a:r>
          </a:p>
          <a:p>
            <a:pPr eaLnBrk="1" hangingPunct="1"/>
            <a:r>
              <a:rPr lang="en-US" altLang="en-US" sz="2200" dirty="0" smtClean="0"/>
              <a:t>The plates are often spaced by rubber </a:t>
            </a:r>
            <a:r>
              <a:rPr lang="en-US" altLang="en-US" sz="2200" b="1" u="sng" dirty="0" smtClean="0"/>
              <a:t>sealing gaskets </a:t>
            </a:r>
            <a:r>
              <a:rPr lang="en-US" altLang="en-US" sz="2200" dirty="0" smtClean="0"/>
              <a:t>which are cemented into a section around the edge of the plates. The plates are pressed to form troughs </a:t>
            </a:r>
            <a:r>
              <a:rPr lang="en-US" altLang="en-US" sz="2200" dirty="0" smtClean="0"/>
              <a:t>(“channels”) at </a:t>
            </a:r>
            <a:r>
              <a:rPr lang="en-US" altLang="en-US" sz="2200" dirty="0" smtClean="0"/>
              <a:t>right angles to the direction of flow of the liquid which runs through the channels in the heat exchanger. These troughs are arranged so that they interlink with the other plates which forms the channel with gaps of 1.3–1.5 mm between the plates.</a:t>
            </a:r>
          </a:p>
        </p:txBody>
      </p:sp>
      <p:sp>
        <p:nvSpPr>
          <p:cNvPr id="3" name="Footer Placeholder 2"/>
          <p:cNvSpPr>
            <a:spLocks noGrp="1"/>
          </p:cNvSpPr>
          <p:nvPr>
            <p:ph type="ftr" sz="quarter" idx="11"/>
          </p:nvPr>
        </p:nvSpPr>
        <p:spPr/>
        <p:txBody>
          <a:bodyPr/>
          <a:lstStyle/>
          <a:p>
            <a:pPr>
              <a:defRPr/>
            </a:pPr>
            <a:r>
              <a:rPr lang="en-US" altLang="en-US" dirty="0" smtClean="0"/>
              <a:t>Presentation on Heat Exchangers</a:t>
            </a:r>
            <a:endParaRPr lang="en-US" altLang="en-US" dirty="0"/>
          </a:p>
        </p:txBody>
      </p:sp>
      <p:pic>
        <p:nvPicPr>
          <p:cNvPr id="5" name="Picture 2" descr="File:Plate frame 1.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4330396"/>
            <a:ext cx="2336304" cy="239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File:Plate frame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313" y="4493096"/>
            <a:ext cx="3149787" cy="1863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Rectangle 6"/>
          <p:cNvSpPr>
            <a:spLocks noChangeArrowheads="1"/>
          </p:cNvSpPr>
          <p:nvPr/>
        </p:nvSpPr>
        <p:spPr bwMode="auto">
          <a:xfrm>
            <a:off x="533400" y="533400"/>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dirty="0">
                <a:latin typeface="Arial" panose="020B0604020202020204" pitchFamily="34" charset="0"/>
              </a:rPr>
              <a:t>Plate Heat Exchanger</a:t>
            </a:r>
          </a:p>
        </p:txBody>
      </p:sp>
    </p:spTree>
    <p:extLst>
      <p:ext uri="{BB962C8B-B14F-4D97-AF65-F5344CB8AC3E}">
        <p14:creationId xmlns:p14="http://schemas.microsoft.com/office/powerpoint/2010/main" val="36683183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heckerboard(across)">
                                      <p:cBhvr>
                                        <p:cTn id="21" dur="500"/>
                                        <p:tgtEl>
                                          <p:spTgt spid="5"/>
                                        </p:tgtEl>
                                      </p:cBhvr>
                                    </p:animEffect>
                                  </p:childTnLst>
                                </p:cTn>
                              </p:par>
                              <p:par>
                                <p:cTn id="22" presetID="5" presetClass="entr" presetSubtype="1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heckerboard(across)">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title"/>
          </p:nvPr>
        </p:nvSpPr>
        <p:spPr>
          <a:xfrm>
            <a:off x="914400" y="304800"/>
            <a:ext cx="7772400" cy="685800"/>
          </a:xfrm>
          <a:solidFill>
            <a:srgbClr val="FFFFFF"/>
          </a:solidFill>
        </p:spPr>
        <p:txBody>
          <a:bodyPr anchor="t"/>
          <a:lstStyle/>
          <a:p>
            <a:pPr eaLnBrk="1" hangingPunct="1"/>
            <a:r>
              <a:rPr lang="en-US" altLang="en-US" sz="3100" b="1" dirty="0" smtClean="0"/>
              <a:t>PLATE TYPE HEAT EXCHANGER</a:t>
            </a:r>
            <a:endParaRPr lang="es-ES" altLang="en-US" sz="3100" b="1" dirty="0" smtClean="0"/>
          </a:p>
        </p:txBody>
      </p:sp>
      <p:pic>
        <p:nvPicPr>
          <p:cNvPr id="44035" name="Picture 2" descr="Plate and frame exchange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07504" y="935090"/>
            <a:ext cx="4104456" cy="3080221"/>
          </a:xfrm>
          <a:noFill/>
        </p:spPr>
      </p:pic>
      <p:sp>
        <p:nvSpPr>
          <p:cNvPr id="5" name="Footer Placeholder 6"/>
          <p:cNvSpPr>
            <a:spLocks noGrp="1"/>
          </p:cNvSpPr>
          <p:nvPr>
            <p:ph type="ftr" sz="quarter" idx="11"/>
          </p:nvPr>
        </p:nvSpPr>
        <p:spPr/>
        <p:txBody>
          <a:bodyPr/>
          <a:lstStyle/>
          <a:p>
            <a:pPr>
              <a:defRPr/>
            </a:pPr>
            <a:r>
              <a:rPr lang="en-US" altLang="en-US" dirty="0"/>
              <a:t>Presentation on Heat Exchangers</a:t>
            </a:r>
          </a:p>
        </p:txBody>
      </p:sp>
      <p:pic>
        <p:nvPicPr>
          <p:cNvPr id="2" name="Immagine 1"/>
          <p:cNvPicPr>
            <a:picLocks noChangeAspect="1"/>
          </p:cNvPicPr>
          <p:nvPr/>
        </p:nvPicPr>
        <p:blipFill>
          <a:blip r:embed="rId3"/>
          <a:stretch>
            <a:fillRect/>
          </a:stretch>
        </p:blipFill>
        <p:spPr>
          <a:xfrm>
            <a:off x="3491880" y="3440679"/>
            <a:ext cx="4968552" cy="3295901"/>
          </a:xfrm>
          <a:prstGeom prst="rect">
            <a:avLst/>
          </a:prstGeom>
        </p:spPr>
      </p:pic>
      <p:sp>
        <p:nvSpPr>
          <p:cNvPr id="3" name="Rettangolo 2"/>
          <p:cNvSpPr/>
          <p:nvPr/>
        </p:nvSpPr>
        <p:spPr>
          <a:xfrm>
            <a:off x="4572000" y="2348880"/>
            <a:ext cx="4572000" cy="646331"/>
          </a:xfrm>
          <a:prstGeom prst="rect">
            <a:avLst/>
          </a:prstGeom>
        </p:spPr>
        <p:txBody>
          <a:bodyPr>
            <a:spAutoFit/>
          </a:bodyPr>
          <a:lstStyle/>
          <a:p>
            <a:r>
              <a:rPr lang="en-US" dirty="0">
                <a:latin typeface="Times-Roman"/>
              </a:rPr>
              <a:t>Plates with chevron-type corrugation pattern for a plate heat exchanger</a:t>
            </a:r>
            <a:endParaRPr lang="en-US" dirty="0"/>
          </a:p>
        </p:txBody>
      </p:sp>
    </p:spTree>
    <p:extLst>
      <p:ext uri="{BB962C8B-B14F-4D97-AF65-F5344CB8AC3E}">
        <p14:creationId xmlns:p14="http://schemas.microsoft.com/office/powerpoint/2010/main" val="2856575869"/>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395536" y="0"/>
            <a:ext cx="8229600" cy="1139825"/>
          </a:xfrm>
          <a:solidFill>
            <a:srgbClr val="FFFFFF"/>
          </a:solidFill>
          <a:extLst/>
        </p:spPr>
        <p:txBody>
          <a:bodyPr rtlCol="0" anchor="t">
            <a:noAutofit/>
          </a:bodyPr>
          <a:lstStyle/>
          <a:p>
            <a:pPr eaLnBrk="1" fontAlgn="auto" hangingPunct="1">
              <a:spcAft>
                <a:spcPts val="0"/>
              </a:spcAft>
              <a:defRPr/>
            </a:pPr>
            <a:r>
              <a:rPr lang="en-US" sz="3200" b="1" dirty="0" smtClean="0"/>
              <a:t>FLOWS INSIDE </a:t>
            </a:r>
            <a:r>
              <a:rPr lang="en-US" sz="3200" b="1" dirty="0" smtClean="0"/>
              <a:t>PLATE TYPE HEAT EXCHANGER</a:t>
            </a:r>
          </a:p>
        </p:txBody>
      </p:sp>
      <p:sp>
        <p:nvSpPr>
          <p:cNvPr id="2" name="Footer Placeholder 1"/>
          <p:cNvSpPr>
            <a:spLocks noGrp="1"/>
          </p:cNvSpPr>
          <p:nvPr>
            <p:ph type="ftr" sz="quarter" idx="11"/>
          </p:nvPr>
        </p:nvSpPr>
        <p:spPr/>
        <p:txBody>
          <a:bodyPr/>
          <a:lstStyle/>
          <a:p>
            <a:pPr>
              <a:defRPr/>
            </a:pPr>
            <a:r>
              <a:rPr lang="en-US" altLang="en-US" dirty="0"/>
              <a:t>Presentation on Heat Exchangers</a:t>
            </a:r>
          </a:p>
        </p:txBody>
      </p:sp>
      <p:pic>
        <p:nvPicPr>
          <p:cNvPr id="9" name="Picture 2"/>
          <p:cNvPicPr>
            <a:picLocks noChangeAspect="1" noChangeArrowheads="1"/>
          </p:cNvPicPr>
          <p:nvPr/>
        </p:nvPicPr>
        <p:blipFill>
          <a:blip r:embed="rId2" cstate="print"/>
          <a:srcRect/>
          <a:stretch>
            <a:fillRect/>
          </a:stretch>
        </p:blipFill>
        <p:spPr bwMode="auto">
          <a:xfrm>
            <a:off x="928712" y="620688"/>
            <a:ext cx="6806877" cy="6132578"/>
          </a:xfrm>
          <a:prstGeom prst="rect">
            <a:avLst/>
          </a:prstGeom>
          <a:noFill/>
          <a:ln w="9525">
            <a:noFill/>
            <a:miter lim="800000"/>
            <a:headEnd/>
            <a:tailEnd/>
          </a:ln>
          <a:effectLst/>
        </p:spPr>
      </p:pic>
      <p:sp>
        <p:nvSpPr>
          <p:cNvPr id="4" name="CasellaDiTesto 3"/>
          <p:cNvSpPr txBox="1"/>
          <p:nvPr/>
        </p:nvSpPr>
        <p:spPr>
          <a:xfrm>
            <a:off x="3851920" y="5156021"/>
            <a:ext cx="4176464" cy="1200329"/>
          </a:xfrm>
          <a:prstGeom prst="rect">
            <a:avLst/>
          </a:prstGeom>
          <a:solidFill>
            <a:schemeClr val="bg1"/>
          </a:solidFill>
        </p:spPr>
        <p:txBody>
          <a:bodyPr wrap="square" rtlCol="0">
            <a:spAutoFit/>
          </a:bodyPr>
          <a:lstStyle/>
          <a:p>
            <a:r>
              <a:rPr lang="it-IT" dirty="0" smtClean="0"/>
              <a:t>The </a:t>
            </a:r>
            <a:r>
              <a:rPr lang="it-IT" dirty="0" err="1" smtClean="0"/>
              <a:t>vain</a:t>
            </a:r>
            <a:r>
              <a:rPr lang="it-IT" dirty="0" smtClean="0"/>
              <a:t> </a:t>
            </a:r>
            <a:r>
              <a:rPr lang="it-IT" dirty="0" err="1" smtClean="0"/>
              <a:t>among</a:t>
            </a:r>
            <a:r>
              <a:rPr lang="it-IT" dirty="0" smtClean="0"/>
              <a:t> </a:t>
            </a:r>
            <a:r>
              <a:rPr lang="it-IT" dirty="0" err="1" smtClean="0"/>
              <a:t>plates</a:t>
            </a:r>
            <a:r>
              <a:rPr lang="it-IT" dirty="0" smtClean="0"/>
              <a:t>, </a:t>
            </a:r>
            <a:r>
              <a:rPr lang="it-IT" dirty="0" err="1" smtClean="0"/>
              <a:t>where</a:t>
            </a:r>
            <a:r>
              <a:rPr lang="it-IT" dirty="0" smtClean="0"/>
              <a:t> the </a:t>
            </a:r>
            <a:r>
              <a:rPr lang="it-IT" dirty="0" err="1" smtClean="0"/>
              <a:t>fluids</a:t>
            </a:r>
            <a:r>
              <a:rPr lang="it-IT" dirty="0" smtClean="0"/>
              <a:t> flow, can be </a:t>
            </a:r>
            <a:r>
              <a:rPr lang="it-IT" dirty="0" err="1" smtClean="0"/>
              <a:t>connected</a:t>
            </a:r>
            <a:r>
              <a:rPr lang="it-IT" dirty="0" smtClean="0"/>
              <a:t> in </a:t>
            </a:r>
            <a:r>
              <a:rPr lang="it-IT" dirty="0" err="1" smtClean="0"/>
              <a:t>series</a:t>
            </a:r>
            <a:r>
              <a:rPr lang="it-IT" dirty="0" smtClean="0"/>
              <a:t>, in </a:t>
            </a:r>
            <a:r>
              <a:rPr lang="it-IT" dirty="0" err="1" smtClean="0"/>
              <a:t>parallel</a:t>
            </a:r>
            <a:r>
              <a:rPr lang="it-IT" dirty="0" smtClean="0"/>
              <a:t>, or in a </a:t>
            </a:r>
            <a:r>
              <a:rPr lang="it-IT" dirty="0" err="1" smtClean="0"/>
              <a:t>mixed</a:t>
            </a:r>
            <a:r>
              <a:rPr lang="it-IT" dirty="0" smtClean="0"/>
              <a:t> </a:t>
            </a:r>
            <a:r>
              <a:rPr lang="it-IT" dirty="0" err="1" smtClean="0"/>
              <a:t>arrangement</a:t>
            </a:r>
            <a:r>
              <a:rPr lang="it-IT" dirty="0" smtClean="0"/>
              <a:t>. </a:t>
            </a:r>
          </a:p>
          <a:p>
            <a:endParaRPr lang="en-US" dirty="0"/>
          </a:p>
        </p:txBody>
      </p:sp>
      <p:sp>
        <p:nvSpPr>
          <p:cNvPr id="5" name="CasellaDiTesto 4"/>
          <p:cNvSpPr txBox="1"/>
          <p:nvPr/>
        </p:nvSpPr>
        <p:spPr>
          <a:xfrm>
            <a:off x="1043608" y="4283804"/>
            <a:ext cx="2808312" cy="369332"/>
          </a:xfrm>
          <a:prstGeom prst="rect">
            <a:avLst/>
          </a:prstGeom>
          <a:solidFill>
            <a:schemeClr val="bg1"/>
          </a:solidFill>
        </p:spPr>
        <p:txBody>
          <a:bodyPr wrap="square" rtlCol="0">
            <a:spAutoFit/>
          </a:bodyPr>
          <a:lstStyle/>
          <a:p>
            <a:r>
              <a:rPr lang="it-IT" dirty="0"/>
              <a:t> </a:t>
            </a:r>
            <a:r>
              <a:rPr lang="it-IT" dirty="0" smtClean="0"/>
              <a:t>   </a:t>
            </a:r>
            <a:endParaRPr lang="en-US" dirty="0"/>
          </a:p>
        </p:txBody>
      </p:sp>
    </p:spTree>
    <p:extLst>
      <p:ext uri="{BB962C8B-B14F-4D97-AF65-F5344CB8AC3E}">
        <p14:creationId xmlns:p14="http://schemas.microsoft.com/office/powerpoint/2010/main" val="49107749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755576" y="283369"/>
            <a:ext cx="7772400" cy="685800"/>
          </a:xfrm>
          <a:solidFill>
            <a:srgbClr val="FFFFFF"/>
          </a:solidFill>
        </p:spPr>
        <p:txBody>
          <a:bodyPr anchor="t">
            <a:normAutofit/>
          </a:bodyPr>
          <a:lstStyle/>
          <a:p>
            <a:pPr eaLnBrk="1" hangingPunct="1"/>
            <a:r>
              <a:rPr lang="en-US" altLang="en-US" sz="3100" b="1" dirty="0"/>
              <a:t>PLATE TYPE HEAT EXCHANGER</a:t>
            </a:r>
            <a:endParaRPr lang="es-ES" altLang="en-US" sz="3100" b="1" dirty="0"/>
          </a:p>
        </p:txBody>
      </p:sp>
      <p:pic>
        <p:nvPicPr>
          <p:cNvPr id="45059" name="Picture 3" descr="plateh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291147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www.separationequipment.com/uploads/images/alfa-laval_plate_heat_exchang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719263"/>
            <a:ext cx="5943600" cy="368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altLang="en-US" dirty="0" smtClean="0"/>
              <a:t>Presentation on Heat Exchangers</a:t>
            </a:r>
            <a:endParaRPr lang="en-US" altLang="en-US" dirty="0"/>
          </a:p>
        </p:txBody>
      </p:sp>
    </p:spTree>
    <p:extLst>
      <p:ext uri="{BB962C8B-B14F-4D97-AF65-F5344CB8AC3E}">
        <p14:creationId xmlns:p14="http://schemas.microsoft.com/office/powerpoint/2010/main" val="315294205"/>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78098"/>
          </a:xfrm>
        </p:spPr>
        <p:txBody>
          <a:bodyPr>
            <a:normAutofit/>
          </a:bodyPr>
          <a:lstStyle/>
          <a:p>
            <a:r>
              <a:rPr lang="en-US" sz="3200" b="1" dirty="0" smtClean="0">
                <a:effectLst>
                  <a:outerShdw blurRad="38100" dist="38100" dir="2700000" algn="tl">
                    <a:srgbClr val="000000">
                      <a:alpha val="43137"/>
                    </a:srgbClr>
                  </a:outerShdw>
                </a:effectLst>
              </a:rPr>
              <a:t>PLATE </a:t>
            </a:r>
            <a:r>
              <a:rPr lang="en-US" sz="3200" b="1" dirty="0" smtClean="0">
                <a:effectLst>
                  <a:outerShdw blurRad="38100" dist="38100" dir="2700000" algn="tl">
                    <a:srgbClr val="000000">
                      <a:alpha val="43137"/>
                    </a:srgbClr>
                  </a:outerShdw>
                </a:effectLst>
              </a:rPr>
              <a:t>HEAT </a:t>
            </a:r>
            <a:r>
              <a:rPr lang="en-US" sz="3200" b="1" dirty="0">
                <a:effectLst>
                  <a:outerShdw blurRad="38100" dist="38100" dir="2700000" algn="tl">
                    <a:srgbClr val="000000">
                      <a:alpha val="43137"/>
                    </a:srgbClr>
                  </a:outerShdw>
                </a:effectLst>
              </a:rPr>
              <a:t>EXCHANGERS</a:t>
            </a:r>
            <a:endParaRPr lang="en-US" sz="3200" b="1" dirty="0">
              <a:effectLst>
                <a:outerShdw blurRad="38100" dist="38100" dir="2700000" algn="tl">
                  <a:srgbClr val="000000">
                    <a:alpha val="43137"/>
                  </a:srgbClr>
                </a:outerShdw>
              </a:effectLst>
            </a:endParaRPr>
          </a:p>
        </p:txBody>
      </p:sp>
      <p:pic>
        <p:nvPicPr>
          <p:cNvPr id="30722" name="Picture 2"/>
          <p:cNvPicPr>
            <a:picLocks noChangeAspect="1" noChangeArrowheads="1"/>
          </p:cNvPicPr>
          <p:nvPr/>
        </p:nvPicPr>
        <p:blipFill>
          <a:blip r:embed="rId2" cstate="print"/>
          <a:srcRect/>
          <a:stretch>
            <a:fillRect/>
          </a:stretch>
        </p:blipFill>
        <p:spPr bwMode="auto">
          <a:xfrm>
            <a:off x="755576" y="1124744"/>
            <a:ext cx="7606018" cy="5328592"/>
          </a:xfrm>
          <a:prstGeom prst="rect">
            <a:avLst/>
          </a:prstGeom>
          <a:noFill/>
          <a:ln w="9525">
            <a:noFill/>
            <a:miter lim="800000"/>
            <a:headEnd/>
            <a:tailEnd/>
          </a:ln>
        </p:spPr>
      </p:pic>
      <p:sp>
        <p:nvSpPr>
          <p:cNvPr id="5" name="Rettangolo 4"/>
          <p:cNvSpPr/>
          <p:nvPr/>
        </p:nvSpPr>
        <p:spPr>
          <a:xfrm>
            <a:off x="2771800" y="5013176"/>
            <a:ext cx="5544616" cy="216024"/>
          </a:xfrm>
          <a:prstGeom prst="rect">
            <a:avLst/>
          </a:prstGeom>
          <a:solidFill>
            <a:srgbClr val="FFFF0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ttangolo 5"/>
          <p:cNvSpPr/>
          <p:nvPr/>
        </p:nvSpPr>
        <p:spPr>
          <a:xfrm>
            <a:off x="755576" y="5445224"/>
            <a:ext cx="6336704" cy="216024"/>
          </a:xfrm>
          <a:prstGeom prst="rect">
            <a:avLst/>
          </a:prstGeom>
          <a:solidFill>
            <a:srgbClr val="FFFF0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609600" y="430213"/>
            <a:ext cx="8229600" cy="1139825"/>
          </a:xfrm>
          <a:solidFill>
            <a:srgbClr val="FFFFFF"/>
          </a:solidFill>
          <a:extLst/>
        </p:spPr>
        <p:txBody>
          <a:bodyPr rtlCol="0" anchor="t">
            <a:normAutofit/>
          </a:bodyPr>
          <a:lstStyle/>
          <a:p>
            <a:pPr eaLnBrk="1" fontAlgn="auto" hangingPunct="1">
              <a:spcAft>
                <a:spcPts val="0"/>
              </a:spcAft>
              <a:defRPr/>
            </a:pPr>
            <a:r>
              <a:rPr lang="en-US" sz="3200" b="1" dirty="0" smtClean="0">
                <a:effectLst>
                  <a:outerShdw blurRad="38100" dist="38100" dir="2700000" algn="tl">
                    <a:srgbClr val="C0C0C0"/>
                  </a:outerShdw>
                </a:effectLst>
              </a:rPr>
              <a:t>COMPARISON</a:t>
            </a:r>
            <a:r>
              <a:rPr lang="en-US" sz="2400" dirty="0" smtClean="0">
                <a:effectLst>
                  <a:outerShdw blurRad="38100" dist="38100" dir="2700000" algn="tl">
                    <a:srgbClr val="C0C0C0"/>
                  </a:outerShdw>
                </a:effectLst>
              </a:rPr>
              <a:t> </a:t>
            </a:r>
            <a:r>
              <a:rPr lang="en-US" sz="3200" b="1" dirty="0" smtClean="0">
                <a:effectLst>
                  <a:outerShdw blurRad="38100" dist="38100" dir="2700000" algn="tl">
                    <a:srgbClr val="C0C0C0"/>
                  </a:outerShdw>
                </a:effectLst>
              </a:rPr>
              <a:t>OF HEAT EXCHANGERS</a:t>
            </a:r>
          </a:p>
        </p:txBody>
      </p:sp>
      <p:sp>
        <p:nvSpPr>
          <p:cNvPr id="234499" name="Rectangle 3"/>
          <p:cNvSpPr>
            <a:spLocks noGrp="1" noChangeArrowheads="1"/>
          </p:cNvSpPr>
          <p:nvPr>
            <p:ph sz="half" idx="1"/>
          </p:nvPr>
        </p:nvSpPr>
        <p:spPr>
          <a:xfrm>
            <a:off x="304800" y="1196752"/>
            <a:ext cx="4419600" cy="4968875"/>
          </a:xfrm>
          <a:solidFill>
            <a:srgbClr val="FFFFFF"/>
          </a:solidFill>
          <a:extLst/>
        </p:spPr>
        <p:txBody>
          <a:bodyPr rtlCol="0">
            <a:normAutofit fontScale="92500" lnSpcReduction="10000"/>
          </a:bodyPr>
          <a:lstStyle/>
          <a:p>
            <a:pPr algn="ctr" eaLnBrk="1" fontAlgn="auto" hangingPunct="1">
              <a:lnSpc>
                <a:spcPct val="90000"/>
              </a:lnSpc>
              <a:spcAft>
                <a:spcPts val="0"/>
              </a:spcAft>
              <a:buFont typeface="Wingdings" pitchFamily="2" charset="2"/>
              <a:buNone/>
              <a:defRPr/>
            </a:pPr>
            <a:r>
              <a:rPr lang="en-US" sz="2600" b="1" u="sng" dirty="0" smtClean="0">
                <a:effectLst>
                  <a:outerShdw blurRad="38100" dist="38100" dir="2700000" algn="tl">
                    <a:srgbClr val="C0C0C0"/>
                  </a:outerShdw>
                </a:effectLst>
              </a:rPr>
              <a:t>PLATE</a:t>
            </a:r>
            <a:r>
              <a:rPr lang="en-US" sz="2600" u="sng" dirty="0" smtClean="0">
                <a:effectLst>
                  <a:outerShdw blurRad="38100" dist="38100" dir="2700000" algn="tl">
                    <a:srgbClr val="C0C0C0"/>
                  </a:outerShdw>
                </a:effectLst>
              </a:rPr>
              <a:t> </a:t>
            </a:r>
            <a:r>
              <a:rPr lang="en-US" sz="2600" b="1" u="sng" dirty="0" smtClean="0">
                <a:effectLst>
                  <a:outerShdw blurRad="38100" dist="38100" dir="2700000" algn="tl">
                    <a:srgbClr val="C0C0C0"/>
                  </a:outerShdw>
                </a:effectLst>
              </a:rPr>
              <a:t>TYPE</a:t>
            </a:r>
          </a:p>
          <a:p>
            <a:pPr eaLnBrk="1" fontAlgn="auto" hangingPunct="1">
              <a:lnSpc>
                <a:spcPct val="90000"/>
              </a:lnSpc>
              <a:spcAft>
                <a:spcPts val="0"/>
              </a:spcAft>
              <a:defRPr/>
            </a:pPr>
            <a:r>
              <a:rPr lang="en-US" sz="2600" dirty="0" smtClean="0">
                <a:effectLst>
                  <a:outerShdw blurRad="38100" dist="38100" dir="2700000" algn="tl">
                    <a:srgbClr val="C0C0C0"/>
                  </a:outerShdw>
                </a:effectLst>
              </a:rPr>
              <a:t>Corrugated plates mounted and </a:t>
            </a:r>
            <a:r>
              <a:rPr lang="en-US" sz="2600" dirty="0" smtClean="0">
                <a:effectLst>
                  <a:outerShdw blurRad="38100" dist="38100" dir="2700000" algn="tl">
                    <a:srgbClr val="C0C0C0"/>
                  </a:outerShdw>
                </a:effectLst>
              </a:rPr>
              <a:t>fasten together</a:t>
            </a:r>
            <a:r>
              <a:rPr lang="en-US" sz="2600" dirty="0" smtClean="0">
                <a:effectLst>
                  <a:outerShdw blurRad="38100" dist="38100" dir="2700000" algn="tl">
                    <a:srgbClr val="C0C0C0"/>
                  </a:outerShdw>
                </a:effectLst>
              </a:rPr>
              <a:t>.</a:t>
            </a:r>
          </a:p>
          <a:p>
            <a:pPr eaLnBrk="1" fontAlgn="auto" hangingPunct="1">
              <a:lnSpc>
                <a:spcPct val="90000"/>
              </a:lnSpc>
              <a:spcAft>
                <a:spcPts val="0"/>
              </a:spcAft>
              <a:defRPr/>
            </a:pPr>
            <a:r>
              <a:rPr lang="en-US" sz="2600" dirty="0" smtClean="0">
                <a:effectLst>
                  <a:outerShdw blurRad="38100" dist="38100" dir="2700000" algn="tl">
                    <a:srgbClr val="C0C0C0"/>
                  </a:outerShdw>
                </a:effectLst>
              </a:rPr>
              <a:t>Used for low temperature and pressure.</a:t>
            </a:r>
          </a:p>
          <a:p>
            <a:pPr eaLnBrk="1" fontAlgn="auto" hangingPunct="1">
              <a:lnSpc>
                <a:spcPct val="90000"/>
              </a:lnSpc>
              <a:spcAft>
                <a:spcPts val="0"/>
              </a:spcAft>
              <a:defRPr/>
            </a:pPr>
            <a:r>
              <a:rPr lang="en-US" sz="2600" dirty="0" smtClean="0">
                <a:effectLst>
                  <a:outerShdw blurRad="38100" dist="38100" dir="2700000" algn="tl">
                    <a:srgbClr val="C0C0C0"/>
                  </a:outerShdw>
                </a:effectLst>
              </a:rPr>
              <a:t>Larger surface </a:t>
            </a:r>
            <a:r>
              <a:rPr lang="en-US" sz="2600" dirty="0" smtClean="0">
                <a:effectLst>
                  <a:outerShdw blurRad="38100" dist="38100" dir="2700000" algn="tl">
                    <a:srgbClr val="C0C0C0"/>
                  </a:outerShdw>
                </a:effectLst>
              </a:rPr>
              <a:t>area per unit volume.</a:t>
            </a:r>
          </a:p>
          <a:p>
            <a:pPr>
              <a:lnSpc>
                <a:spcPct val="90000"/>
              </a:lnSpc>
              <a:defRPr/>
            </a:pPr>
            <a:r>
              <a:rPr lang="en-US" sz="2600" dirty="0" smtClean="0">
                <a:effectLst>
                  <a:outerShdw blurRad="38100" dist="38100" dir="2700000" algn="tl">
                    <a:srgbClr val="C0C0C0"/>
                  </a:outerShdw>
                </a:effectLst>
              </a:rPr>
              <a:t>They </a:t>
            </a:r>
            <a:r>
              <a:rPr lang="en-US" sz="2600" dirty="0">
                <a:effectLst>
                  <a:outerShdw blurRad="38100" dist="38100" dir="2700000" algn="tl">
                    <a:srgbClr val="C0C0C0"/>
                  </a:outerShdw>
                </a:effectLst>
              </a:rPr>
              <a:t>are modular, can be </a:t>
            </a:r>
            <a:r>
              <a:rPr lang="en-US" sz="2600" b="1" i="1" dirty="0">
                <a:effectLst>
                  <a:outerShdw blurRad="38100" dist="38100" dir="2700000" algn="tl">
                    <a:srgbClr val="C0C0C0"/>
                  </a:outerShdw>
                </a:effectLst>
              </a:rPr>
              <a:t>disassembled</a:t>
            </a:r>
            <a:r>
              <a:rPr lang="en-US" sz="2600" dirty="0">
                <a:effectLst>
                  <a:outerShdw blurRad="38100" dist="38100" dir="2700000" algn="tl">
                    <a:srgbClr val="C0C0C0"/>
                  </a:outerShdw>
                </a:effectLst>
              </a:rPr>
              <a:t> and the heat transfer </a:t>
            </a:r>
            <a:r>
              <a:rPr lang="en-US" sz="2600" b="1" i="1" dirty="0">
                <a:effectLst>
                  <a:outerShdw blurRad="38100" dist="38100" dir="2700000" algn="tl">
                    <a:srgbClr val="C0C0C0"/>
                  </a:outerShdw>
                </a:effectLst>
              </a:rPr>
              <a:t>surface can be </a:t>
            </a:r>
            <a:r>
              <a:rPr lang="en-US" sz="2600" b="1" i="1" dirty="0" smtClean="0">
                <a:effectLst>
                  <a:outerShdw blurRad="38100" dist="38100" dir="2700000" algn="tl">
                    <a:srgbClr val="C0C0C0"/>
                  </a:outerShdw>
                </a:effectLst>
              </a:rPr>
              <a:t>modified.</a:t>
            </a:r>
            <a:endParaRPr lang="en-US" sz="2600" b="1" i="1" dirty="0" smtClean="0">
              <a:effectLst>
                <a:outerShdw blurRad="38100" dist="38100" dir="2700000" algn="tl">
                  <a:srgbClr val="C0C0C0"/>
                </a:outerShdw>
              </a:effectLst>
            </a:endParaRPr>
          </a:p>
          <a:p>
            <a:pPr eaLnBrk="1" fontAlgn="auto" hangingPunct="1">
              <a:lnSpc>
                <a:spcPct val="90000"/>
              </a:lnSpc>
              <a:spcAft>
                <a:spcPts val="0"/>
              </a:spcAft>
              <a:defRPr/>
            </a:pPr>
            <a:r>
              <a:rPr lang="en-US" sz="2600" dirty="0" smtClean="0">
                <a:effectLst>
                  <a:outerShdw blurRad="38100" dist="38100" dir="2700000" algn="tl">
                    <a:srgbClr val="C0C0C0"/>
                  </a:outerShdw>
                </a:effectLst>
              </a:rPr>
              <a:t>Handles </a:t>
            </a:r>
            <a:r>
              <a:rPr lang="en-US" sz="2600" dirty="0" smtClean="0">
                <a:effectLst>
                  <a:outerShdw blurRad="38100" dist="38100" dir="2700000" algn="tl">
                    <a:srgbClr val="C0C0C0"/>
                  </a:outerShdw>
                </a:effectLst>
              </a:rPr>
              <a:t>non-contaminated </a:t>
            </a:r>
            <a:r>
              <a:rPr lang="en-US" sz="2600" dirty="0" smtClean="0">
                <a:effectLst>
                  <a:outerShdw blurRad="38100" dist="38100" dir="2700000" algn="tl">
                    <a:srgbClr val="C0C0C0"/>
                  </a:outerShdw>
                </a:effectLst>
              </a:rPr>
              <a:t>fluids.</a:t>
            </a:r>
          </a:p>
          <a:p>
            <a:pPr eaLnBrk="1" fontAlgn="auto" hangingPunct="1">
              <a:lnSpc>
                <a:spcPct val="90000"/>
              </a:lnSpc>
              <a:spcAft>
                <a:spcPts val="0"/>
              </a:spcAft>
              <a:defRPr/>
            </a:pPr>
            <a:r>
              <a:rPr lang="en-US" sz="2600" dirty="0" smtClean="0">
                <a:effectLst>
                  <a:outerShdw blurRad="38100" dist="38100" dir="2700000" algn="tl">
                    <a:srgbClr val="C0C0C0"/>
                  </a:outerShdw>
                </a:effectLst>
              </a:rPr>
              <a:t>Cooling media can be any non corrosive </a:t>
            </a:r>
            <a:r>
              <a:rPr lang="en-US" sz="2600" dirty="0" smtClean="0">
                <a:effectLst>
                  <a:outerShdw blurRad="38100" dist="38100" dir="2700000" algn="tl">
                    <a:srgbClr val="C0C0C0"/>
                  </a:outerShdw>
                </a:effectLst>
              </a:rPr>
              <a:t>fluid.</a:t>
            </a:r>
            <a:endParaRPr lang="en-US" sz="2600" dirty="0" smtClean="0">
              <a:effectLst>
                <a:outerShdw blurRad="38100" dist="38100" dir="2700000" algn="tl">
                  <a:srgbClr val="C0C0C0"/>
                </a:outerShdw>
              </a:effectLst>
            </a:endParaRPr>
          </a:p>
        </p:txBody>
      </p:sp>
      <p:sp>
        <p:nvSpPr>
          <p:cNvPr id="234500" name="Rectangle 4"/>
          <p:cNvSpPr>
            <a:spLocks noGrp="1" noChangeArrowheads="1"/>
          </p:cNvSpPr>
          <p:nvPr>
            <p:ph sz="half" idx="2"/>
          </p:nvPr>
        </p:nvSpPr>
        <p:spPr>
          <a:xfrm>
            <a:off x="4572000" y="1196752"/>
            <a:ext cx="4392488" cy="4876800"/>
          </a:xfrm>
          <a:solidFill>
            <a:srgbClr val="FFFFFF"/>
          </a:solidFill>
          <a:extLst/>
        </p:spPr>
        <p:txBody>
          <a:bodyPr rtlCol="0">
            <a:normAutofit fontScale="92500" lnSpcReduction="10000"/>
          </a:bodyPr>
          <a:lstStyle/>
          <a:p>
            <a:pPr algn="ctr" eaLnBrk="1" fontAlgn="auto" hangingPunct="1">
              <a:lnSpc>
                <a:spcPct val="90000"/>
              </a:lnSpc>
              <a:spcAft>
                <a:spcPts val="0"/>
              </a:spcAft>
              <a:buFont typeface="Wingdings" pitchFamily="2" charset="2"/>
              <a:buNone/>
              <a:defRPr/>
            </a:pPr>
            <a:r>
              <a:rPr lang="en-US" sz="2600" b="1" u="sng" dirty="0" smtClean="0">
                <a:effectLst>
                  <a:outerShdw blurRad="38100" dist="38100" dir="2700000" algn="tl">
                    <a:srgbClr val="C0C0C0"/>
                  </a:outerShdw>
                </a:effectLst>
              </a:rPr>
              <a:t>TUBULAR TYPE</a:t>
            </a:r>
          </a:p>
          <a:p>
            <a:pPr eaLnBrk="1" fontAlgn="auto" hangingPunct="1">
              <a:lnSpc>
                <a:spcPct val="90000"/>
              </a:lnSpc>
              <a:spcAft>
                <a:spcPts val="0"/>
              </a:spcAft>
              <a:defRPr/>
            </a:pPr>
            <a:r>
              <a:rPr lang="en-US" sz="2600" dirty="0" smtClean="0">
                <a:effectLst>
                  <a:outerShdw blurRad="38100" dist="38100" dir="2700000" algn="tl">
                    <a:srgbClr val="C0C0C0"/>
                  </a:outerShdw>
                </a:effectLst>
              </a:rPr>
              <a:t>Stainless Steel </a:t>
            </a:r>
            <a:r>
              <a:rPr lang="en-US" sz="2600" dirty="0" smtClean="0">
                <a:effectLst>
                  <a:outerShdw blurRad="38100" dist="38100" dir="2700000" algn="tl">
                    <a:srgbClr val="C0C0C0"/>
                  </a:outerShdw>
                </a:effectLst>
              </a:rPr>
              <a:t>or </a:t>
            </a:r>
            <a:r>
              <a:rPr lang="en-US" sz="2600" dirty="0" smtClean="0">
                <a:effectLst>
                  <a:outerShdw blurRad="38100" dist="38100" dir="2700000" algn="tl">
                    <a:srgbClr val="C0C0C0"/>
                  </a:outerShdw>
                </a:effectLst>
              </a:rPr>
              <a:t>Carbon Steel </a:t>
            </a:r>
            <a:r>
              <a:rPr lang="en-US" sz="2600" dirty="0" smtClean="0">
                <a:effectLst>
                  <a:outerShdw blurRad="38100" dist="38100" dir="2700000" algn="tl">
                    <a:srgbClr val="C0C0C0"/>
                  </a:outerShdw>
                </a:effectLst>
              </a:rPr>
              <a:t>Tubes in side a SS or CS </a:t>
            </a:r>
            <a:r>
              <a:rPr lang="en-US" sz="2600" dirty="0" smtClean="0">
                <a:effectLst>
                  <a:outerShdw blurRad="38100" dist="38100" dir="2700000" algn="tl">
                    <a:srgbClr val="C0C0C0"/>
                  </a:outerShdw>
                </a:effectLst>
              </a:rPr>
              <a:t>Shell. </a:t>
            </a:r>
            <a:r>
              <a:rPr lang="en-US" sz="2600" dirty="0" smtClean="0">
                <a:effectLst>
                  <a:outerShdw blurRad="38100" dist="38100" dir="2700000" algn="tl">
                    <a:srgbClr val="C0C0C0"/>
                  </a:outerShdw>
                </a:effectLst>
              </a:rPr>
              <a:t>or other tubular arrangement.</a:t>
            </a:r>
          </a:p>
          <a:p>
            <a:pPr eaLnBrk="1" fontAlgn="auto" hangingPunct="1">
              <a:lnSpc>
                <a:spcPct val="90000"/>
              </a:lnSpc>
              <a:spcAft>
                <a:spcPts val="0"/>
              </a:spcAft>
              <a:defRPr/>
            </a:pPr>
            <a:r>
              <a:rPr lang="en-US" sz="2600" dirty="0" smtClean="0">
                <a:effectLst>
                  <a:outerShdw blurRad="38100" dist="38100" dir="2700000" algn="tl">
                    <a:srgbClr val="C0C0C0"/>
                  </a:outerShdw>
                </a:effectLst>
              </a:rPr>
              <a:t>Used for high temperature and pressure.</a:t>
            </a:r>
          </a:p>
          <a:p>
            <a:pPr>
              <a:lnSpc>
                <a:spcPct val="90000"/>
              </a:lnSpc>
              <a:defRPr/>
            </a:pPr>
            <a:r>
              <a:rPr lang="en-US" sz="2600" dirty="0" smtClean="0">
                <a:effectLst>
                  <a:outerShdw blurRad="38100" dist="38100" dir="2700000" algn="tl">
                    <a:srgbClr val="C0C0C0"/>
                  </a:outerShdw>
                </a:effectLst>
              </a:rPr>
              <a:t>Low surface </a:t>
            </a:r>
            <a:r>
              <a:rPr lang="en-US" sz="2600" dirty="0" smtClean="0">
                <a:effectLst>
                  <a:outerShdw blurRad="38100" dist="38100" dir="2700000" algn="tl">
                    <a:srgbClr val="C0C0C0"/>
                  </a:outerShdw>
                </a:effectLst>
              </a:rPr>
              <a:t>area </a:t>
            </a:r>
            <a:r>
              <a:rPr lang="en-US" sz="2600" dirty="0">
                <a:effectLst>
                  <a:outerShdw blurRad="38100" dist="38100" dir="2700000" algn="tl">
                    <a:srgbClr val="C0C0C0"/>
                  </a:outerShdw>
                </a:effectLst>
              </a:rPr>
              <a:t>per unit volume</a:t>
            </a:r>
            <a:r>
              <a:rPr lang="en-US" sz="2600" dirty="0" smtClean="0">
                <a:effectLst>
                  <a:outerShdw blurRad="38100" dist="38100" dir="2700000" algn="tl">
                    <a:srgbClr val="C0C0C0"/>
                  </a:outerShdw>
                </a:effectLst>
              </a:rPr>
              <a:t>.</a:t>
            </a:r>
          </a:p>
          <a:p>
            <a:pPr>
              <a:lnSpc>
                <a:spcPct val="90000"/>
              </a:lnSpc>
              <a:defRPr/>
            </a:pPr>
            <a:r>
              <a:rPr lang="en-US" sz="2600" dirty="0" smtClean="0">
                <a:effectLst>
                  <a:outerShdw blurRad="38100" dist="38100" dir="2700000" algn="tl">
                    <a:srgbClr val="C0C0C0"/>
                  </a:outerShdw>
                </a:effectLst>
              </a:rPr>
              <a:t>The </a:t>
            </a:r>
            <a:r>
              <a:rPr lang="en-US" sz="2600" dirty="0">
                <a:effectLst>
                  <a:outerShdw blurRad="38100" dist="38100" dir="2700000" algn="tl">
                    <a:srgbClr val="C0C0C0"/>
                  </a:outerShdw>
                </a:effectLst>
              </a:rPr>
              <a:t>heat transfer </a:t>
            </a:r>
            <a:r>
              <a:rPr lang="en-US" sz="2600" b="1" i="1" dirty="0" smtClean="0">
                <a:effectLst>
                  <a:outerShdw blurRad="38100" dist="38100" dir="2700000" algn="tl">
                    <a:srgbClr val="C0C0C0"/>
                  </a:outerShdw>
                </a:effectLst>
              </a:rPr>
              <a:t>surface </a:t>
            </a:r>
            <a:r>
              <a:rPr lang="en-US" sz="2600" b="1" i="1" dirty="0">
                <a:effectLst>
                  <a:outerShdw blurRad="38100" dist="38100" dir="2700000" algn="tl">
                    <a:srgbClr val="C0C0C0"/>
                  </a:outerShdw>
                </a:effectLst>
              </a:rPr>
              <a:t>can be </a:t>
            </a:r>
            <a:r>
              <a:rPr lang="en-US" sz="2600" b="1" i="1" dirty="0" smtClean="0">
                <a:effectLst>
                  <a:outerShdw blurRad="38100" dist="38100" dir="2700000" algn="tl">
                    <a:srgbClr val="C0C0C0"/>
                  </a:outerShdw>
                </a:effectLst>
              </a:rPr>
              <a:t>only reduced </a:t>
            </a:r>
            <a:r>
              <a:rPr lang="en-US" sz="2600" dirty="0" smtClean="0">
                <a:effectLst>
                  <a:outerShdw blurRad="38100" dist="38100" dir="2700000" algn="tl">
                    <a:srgbClr val="C0C0C0"/>
                  </a:outerShdw>
                </a:effectLst>
              </a:rPr>
              <a:t>(by closing a sub-set of the tubes).</a:t>
            </a:r>
            <a:endParaRPr lang="en-US" sz="2600" dirty="0" smtClean="0">
              <a:effectLst>
                <a:outerShdw blurRad="38100" dist="38100" dir="2700000" algn="tl">
                  <a:srgbClr val="C0C0C0"/>
                </a:outerShdw>
              </a:effectLst>
            </a:endParaRPr>
          </a:p>
          <a:p>
            <a:pPr eaLnBrk="1" fontAlgn="auto" hangingPunct="1">
              <a:lnSpc>
                <a:spcPct val="90000"/>
              </a:lnSpc>
              <a:spcAft>
                <a:spcPts val="0"/>
              </a:spcAft>
              <a:defRPr/>
            </a:pPr>
            <a:r>
              <a:rPr lang="en-US" sz="2600" dirty="0" smtClean="0">
                <a:effectLst>
                  <a:outerShdw blurRad="38100" dist="38100" dir="2700000" algn="tl">
                    <a:srgbClr val="C0C0C0"/>
                  </a:outerShdw>
                </a:effectLst>
              </a:rPr>
              <a:t>Suitable for handling contaminated fluids.</a:t>
            </a:r>
          </a:p>
          <a:p>
            <a:pPr eaLnBrk="1" fontAlgn="auto" hangingPunct="1">
              <a:lnSpc>
                <a:spcPct val="90000"/>
              </a:lnSpc>
              <a:spcAft>
                <a:spcPts val="0"/>
              </a:spcAft>
              <a:defRPr/>
            </a:pPr>
            <a:r>
              <a:rPr lang="en-US" sz="2600" dirty="0" smtClean="0">
                <a:effectLst>
                  <a:outerShdw blurRad="38100" dist="38100" dir="2700000" algn="tl">
                    <a:srgbClr val="C0C0C0"/>
                  </a:outerShdw>
                </a:effectLst>
              </a:rPr>
              <a:t>Cooling media can be any </a:t>
            </a:r>
            <a:r>
              <a:rPr lang="en-US" sz="2600" dirty="0" smtClean="0">
                <a:effectLst>
                  <a:outerShdw blurRad="38100" dist="38100" dir="2700000" algn="tl">
                    <a:srgbClr val="C0C0C0"/>
                  </a:outerShdw>
                </a:effectLst>
              </a:rPr>
              <a:t>fluid.</a:t>
            </a:r>
            <a:endParaRPr lang="en-US" sz="2600" dirty="0" smtClean="0">
              <a:effectLst>
                <a:outerShdw blurRad="38100" dist="38100" dir="2700000" algn="tl">
                  <a:srgbClr val="C0C0C0"/>
                </a:outerShdw>
              </a:effectLst>
            </a:endParaRPr>
          </a:p>
        </p:txBody>
      </p:sp>
      <p:sp>
        <p:nvSpPr>
          <p:cNvPr id="2" name="Footer Placeholder 1"/>
          <p:cNvSpPr>
            <a:spLocks noGrp="1"/>
          </p:cNvSpPr>
          <p:nvPr>
            <p:ph type="ftr" sz="quarter" idx="11"/>
          </p:nvPr>
        </p:nvSpPr>
        <p:spPr/>
        <p:txBody>
          <a:bodyPr/>
          <a:lstStyle/>
          <a:p>
            <a:pPr>
              <a:defRPr/>
            </a:pPr>
            <a:r>
              <a:rPr lang="en-US" altLang="en-US" dirty="0"/>
              <a:t>Presentation on Heat Exchangers</a:t>
            </a:r>
          </a:p>
        </p:txBody>
      </p:sp>
    </p:spTree>
    <p:extLst>
      <p:ext uri="{BB962C8B-B14F-4D97-AF65-F5344CB8AC3E}">
        <p14:creationId xmlns:p14="http://schemas.microsoft.com/office/powerpoint/2010/main" val="4081949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609600" y="430213"/>
            <a:ext cx="8229600" cy="1139825"/>
          </a:xfrm>
          <a:solidFill>
            <a:srgbClr val="FFFFFF"/>
          </a:solidFill>
          <a:extLst/>
        </p:spPr>
        <p:txBody>
          <a:bodyPr rtlCol="0" anchor="t">
            <a:normAutofit/>
          </a:bodyPr>
          <a:lstStyle/>
          <a:p>
            <a:pPr eaLnBrk="1" fontAlgn="auto" hangingPunct="1">
              <a:spcAft>
                <a:spcPts val="0"/>
              </a:spcAft>
              <a:defRPr/>
            </a:pPr>
            <a:r>
              <a:rPr lang="en-US" sz="3200" b="1" dirty="0" smtClean="0">
                <a:effectLst>
                  <a:outerShdw blurRad="38100" dist="38100" dir="2700000" algn="tl">
                    <a:srgbClr val="C0C0C0"/>
                  </a:outerShdw>
                </a:effectLst>
              </a:rPr>
              <a:t>COMPARISON</a:t>
            </a:r>
            <a:r>
              <a:rPr lang="en-US" sz="2400" dirty="0" smtClean="0">
                <a:effectLst>
                  <a:outerShdw blurRad="38100" dist="38100" dir="2700000" algn="tl">
                    <a:srgbClr val="C0C0C0"/>
                  </a:outerShdw>
                </a:effectLst>
              </a:rPr>
              <a:t> </a:t>
            </a:r>
            <a:r>
              <a:rPr lang="en-US" sz="3200" b="1" dirty="0" smtClean="0">
                <a:effectLst>
                  <a:outerShdw blurRad="38100" dist="38100" dir="2700000" algn="tl">
                    <a:srgbClr val="C0C0C0"/>
                  </a:outerShdw>
                </a:effectLst>
              </a:rPr>
              <a:t>OF HEAT EXCHANGERS</a:t>
            </a:r>
          </a:p>
        </p:txBody>
      </p:sp>
      <p:sp>
        <p:nvSpPr>
          <p:cNvPr id="2" name="Footer Placeholder 1"/>
          <p:cNvSpPr>
            <a:spLocks noGrp="1"/>
          </p:cNvSpPr>
          <p:nvPr>
            <p:ph type="ftr" sz="quarter" idx="11"/>
          </p:nvPr>
        </p:nvSpPr>
        <p:spPr/>
        <p:txBody>
          <a:bodyPr/>
          <a:lstStyle/>
          <a:p>
            <a:pPr>
              <a:defRPr/>
            </a:pPr>
            <a:r>
              <a:rPr lang="en-US" altLang="en-US" dirty="0"/>
              <a:t>Presentation on Heat Exchangers</a:t>
            </a:r>
          </a:p>
        </p:txBody>
      </p:sp>
      <p:pic>
        <p:nvPicPr>
          <p:cNvPr id="6" name="Immagine 5"/>
          <p:cNvPicPr>
            <a:picLocks noChangeAspect="1"/>
          </p:cNvPicPr>
          <p:nvPr/>
        </p:nvPicPr>
        <p:blipFill rotWithShape="1">
          <a:blip r:embed="rId2"/>
          <a:srcRect l="5437" r="5243"/>
          <a:stretch/>
        </p:blipFill>
        <p:spPr>
          <a:xfrm>
            <a:off x="323529" y="1081983"/>
            <a:ext cx="8280920" cy="5299345"/>
          </a:xfrm>
          <a:prstGeom prst="rect">
            <a:avLst/>
          </a:prstGeom>
        </p:spPr>
      </p:pic>
    </p:spTree>
    <p:extLst>
      <p:ext uri="{BB962C8B-B14F-4D97-AF65-F5344CB8AC3E}">
        <p14:creationId xmlns:p14="http://schemas.microsoft.com/office/powerpoint/2010/main" val="9139424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660232" y="0"/>
            <a:ext cx="2483768" cy="6858000"/>
          </a:xfrm>
        </p:spPr>
        <p:txBody>
          <a:bodyPr>
            <a:normAutofit/>
          </a:bodyPr>
          <a:lstStyle/>
          <a:p>
            <a:r>
              <a:rPr lang="en-US" sz="3600" dirty="0" smtClean="0"/>
              <a:t>compact heat exchangers</a:t>
            </a:r>
            <a:endParaRPr lang="en-US" sz="3600" dirty="0"/>
          </a:p>
        </p:txBody>
      </p:sp>
      <p:pic>
        <p:nvPicPr>
          <p:cNvPr id="14337" name="Picture 1"/>
          <p:cNvPicPr>
            <a:picLocks noChangeAspect="1" noChangeArrowheads="1"/>
          </p:cNvPicPr>
          <p:nvPr/>
        </p:nvPicPr>
        <p:blipFill>
          <a:blip r:embed="rId2" cstate="print"/>
          <a:srcRect/>
          <a:stretch>
            <a:fillRect/>
          </a:stretch>
        </p:blipFill>
        <p:spPr bwMode="auto">
          <a:xfrm>
            <a:off x="-1" y="-1"/>
            <a:ext cx="6588225" cy="690661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76256" y="332656"/>
            <a:ext cx="2267744" cy="5472608"/>
          </a:xfrm>
        </p:spPr>
        <p:txBody>
          <a:bodyPr>
            <a:normAutofit/>
          </a:bodyPr>
          <a:lstStyle/>
          <a:p>
            <a:r>
              <a:rPr lang="en-US" sz="3600" dirty="0" smtClean="0"/>
              <a:t>compact heat exchangers</a:t>
            </a:r>
            <a:endParaRPr lang="en-US" sz="3600" dirty="0"/>
          </a:p>
        </p:txBody>
      </p:sp>
      <p:pic>
        <p:nvPicPr>
          <p:cNvPr id="26626" name="Picture 2"/>
          <p:cNvPicPr>
            <a:picLocks noChangeAspect="1" noChangeArrowheads="1"/>
          </p:cNvPicPr>
          <p:nvPr/>
        </p:nvPicPr>
        <p:blipFill>
          <a:blip r:embed="rId2" cstate="print"/>
          <a:srcRect/>
          <a:stretch>
            <a:fillRect/>
          </a:stretch>
        </p:blipFill>
        <p:spPr bwMode="auto">
          <a:xfrm>
            <a:off x="0" y="0"/>
            <a:ext cx="6084168" cy="3356501"/>
          </a:xfrm>
          <a:prstGeom prst="rect">
            <a:avLst/>
          </a:prstGeom>
          <a:noFill/>
          <a:ln w="9525">
            <a:noFill/>
            <a:miter lim="800000"/>
            <a:headEnd/>
            <a:tailEnd/>
          </a:ln>
        </p:spPr>
      </p:pic>
      <p:pic>
        <p:nvPicPr>
          <p:cNvPr id="26627" name="Picture 3"/>
          <p:cNvPicPr>
            <a:picLocks noChangeAspect="1" noChangeArrowheads="1"/>
          </p:cNvPicPr>
          <p:nvPr/>
        </p:nvPicPr>
        <p:blipFill>
          <a:blip r:embed="rId3" cstate="print"/>
          <a:srcRect/>
          <a:stretch>
            <a:fillRect/>
          </a:stretch>
        </p:blipFill>
        <p:spPr bwMode="auto">
          <a:xfrm>
            <a:off x="0" y="3310590"/>
            <a:ext cx="6728420" cy="35474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692696"/>
          </a:xfrm>
        </p:spPr>
        <p:txBody>
          <a:bodyPr>
            <a:normAutofit fontScale="90000"/>
          </a:bodyPr>
          <a:lstStyle/>
          <a:p>
            <a:r>
              <a:rPr lang="en-US" dirty="0" smtClean="0"/>
              <a:t>compact heat exchangers</a:t>
            </a:r>
            <a:endParaRPr lang="en-US" dirty="0"/>
          </a:p>
        </p:txBody>
      </p:sp>
      <p:pic>
        <p:nvPicPr>
          <p:cNvPr id="31746" name="Picture 2"/>
          <p:cNvPicPr>
            <a:picLocks noChangeAspect="1" noChangeArrowheads="1"/>
          </p:cNvPicPr>
          <p:nvPr/>
        </p:nvPicPr>
        <p:blipFill>
          <a:blip r:embed="rId2" cstate="print"/>
          <a:srcRect/>
          <a:stretch>
            <a:fillRect/>
          </a:stretch>
        </p:blipFill>
        <p:spPr bwMode="auto">
          <a:xfrm>
            <a:off x="1187624" y="692696"/>
            <a:ext cx="6426804" cy="6021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sz="quarter"/>
          </p:nvPr>
        </p:nvSpPr>
        <p:spPr>
          <a:xfrm>
            <a:off x="457200" y="304800"/>
            <a:ext cx="8229600" cy="1139825"/>
          </a:xfrm>
          <a:solidFill>
            <a:srgbClr val="FFFFFF"/>
          </a:solidFill>
          <a:extLst/>
        </p:spPr>
        <p:txBody>
          <a:bodyPr rtlCol="0" anchor="t">
            <a:normAutofit/>
          </a:bodyPr>
          <a:lstStyle/>
          <a:p>
            <a:pPr eaLnBrk="1" fontAlgn="auto" hangingPunct="1">
              <a:spcAft>
                <a:spcPts val="0"/>
              </a:spcAft>
              <a:defRPr/>
            </a:pPr>
            <a:r>
              <a:rPr lang="en-US" sz="3300" b="1" dirty="0" smtClean="0"/>
              <a:t>Classification on the basis of </a:t>
            </a:r>
            <a:br>
              <a:rPr lang="en-US" sz="3300" b="1" dirty="0" smtClean="0"/>
            </a:br>
            <a:r>
              <a:rPr lang="en-US" sz="3300" b="1" dirty="0" smtClean="0"/>
              <a:t>Direction of Flow</a:t>
            </a:r>
          </a:p>
        </p:txBody>
      </p:sp>
      <p:grpSp>
        <p:nvGrpSpPr>
          <p:cNvPr id="3" name="Organization Chart 6"/>
          <p:cNvGrpSpPr>
            <a:grpSpLocks noChangeAspect="1"/>
          </p:cNvGrpSpPr>
          <p:nvPr/>
        </p:nvGrpSpPr>
        <p:grpSpPr bwMode="auto">
          <a:xfrm>
            <a:off x="309563" y="1385888"/>
            <a:ext cx="8662987" cy="4648200"/>
            <a:chOff x="0" y="864"/>
            <a:chExt cx="7273" cy="2928"/>
          </a:xfrm>
        </p:grpSpPr>
        <p:cxnSp>
          <p:nvCxnSpPr>
            <p:cNvPr id="1028" name="_s1028"/>
            <p:cNvCxnSpPr>
              <a:cxnSpLocks noChangeShapeType="1"/>
              <a:stCxn id="8" idx="0"/>
              <a:endCxn id="4" idx="2"/>
            </p:cNvCxnSpPr>
            <p:nvPr/>
          </p:nvCxnSpPr>
          <p:spPr bwMode="auto">
            <a:xfrm rot="5400000" flipH="1">
              <a:off x="4832" y="581"/>
              <a:ext cx="483" cy="2873"/>
            </a:xfrm>
            <a:prstGeom prst="bentConnector3">
              <a:avLst>
                <a:gd name="adj1" fmla="val 14907"/>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29" name="_s1029"/>
            <p:cNvCxnSpPr>
              <a:cxnSpLocks noChangeShapeType="1"/>
              <a:stCxn id="7" idx="0"/>
              <a:endCxn id="4" idx="2"/>
            </p:cNvCxnSpPr>
            <p:nvPr/>
          </p:nvCxnSpPr>
          <p:spPr bwMode="auto">
            <a:xfrm rot="5400000" flipH="1">
              <a:off x="3874" y="1539"/>
              <a:ext cx="483" cy="958"/>
            </a:xfrm>
            <a:prstGeom prst="bentConnector3">
              <a:avLst>
                <a:gd name="adj1" fmla="val 14907"/>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30" name="_s1030"/>
            <p:cNvCxnSpPr>
              <a:cxnSpLocks noChangeShapeType="1"/>
              <a:stCxn id="6" idx="0"/>
              <a:endCxn id="4" idx="2"/>
            </p:cNvCxnSpPr>
            <p:nvPr/>
          </p:nvCxnSpPr>
          <p:spPr bwMode="auto">
            <a:xfrm rot="16200000">
              <a:off x="2916" y="1538"/>
              <a:ext cx="483" cy="959"/>
            </a:xfrm>
            <a:prstGeom prst="bentConnector3">
              <a:avLst>
                <a:gd name="adj1" fmla="val 14907"/>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31" name="_s1031"/>
            <p:cNvCxnSpPr>
              <a:cxnSpLocks noChangeShapeType="1"/>
              <a:stCxn id="5" idx="0"/>
              <a:endCxn id="4" idx="2"/>
            </p:cNvCxnSpPr>
            <p:nvPr/>
          </p:nvCxnSpPr>
          <p:spPr bwMode="auto">
            <a:xfrm rot="16200000">
              <a:off x="1958" y="581"/>
              <a:ext cx="483" cy="2874"/>
            </a:xfrm>
            <a:prstGeom prst="bentConnector3">
              <a:avLst>
                <a:gd name="adj1" fmla="val 14907"/>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4" name="_s1032"/>
            <p:cNvSpPr>
              <a:spLocks noChangeArrowheads="1"/>
            </p:cNvSpPr>
            <p:nvPr/>
          </p:nvSpPr>
          <p:spPr bwMode="auto">
            <a:xfrm>
              <a:off x="2465" y="1352"/>
              <a:ext cx="2342" cy="424"/>
            </a:xfrm>
            <a:prstGeom prst="roundRect">
              <a:avLst>
                <a:gd name="adj" fmla="val 16667"/>
              </a:avLst>
            </a:prstGeom>
            <a:solidFill>
              <a:srgbClr val="339966"/>
            </a:solidFill>
            <a:ln w="9525">
              <a:solidFill>
                <a:schemeClr val="tx1"/>
              </a:solidFill>
              <a:round/>
              <a:headEnd/>
              <a:tailEnd/>
            </a:ln>
          </p:spPr>
          <p:txBody>
            <a:bodyPr vert="horz" wrap="none" lIns="0" tIns="20334" rIns="0" bIns="20334"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Arial" panose="020B0604020202020204" pitchFamily="34" charset="0"/>
                </a:rPr>
                <a:t>HEAT EXCHANGERS</a:t>
              </a:r>
            </a:p>
          </p:txBody>
        </p:sp>
        <p:sp>
          <p:nvSpPr>
            <p:cNvPr id="5" name="_s1033"/>
            <p:cNvSpPr>
              <a:spLocks noChangeArrowheads="1"/>
            </p:cNvSpPr>
            <p:nvPr/>
          </p:nvSpPr>
          <p:spPr bwMode="auto">
            <a:xfrm>
              <a:off x="0" y="2259"/>
              <a:ext cx="1525" cy="358"/>
            </a:xfrm>
            <a:prstGeom prst="roundRect">
              <a:avLst>
                <a:gd name="adj" fmla="val 16667"/>
              </a:avLst>
            </a:prstGeom>
            <a:solidFill>
              <a:srgbClr val="339966"/>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20334" rIns="0" bIns="20334"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Arial" panose="020B0604020202020204" pitchFamily="34" charset="0"/>
                </a:rPr>
                <a:t>COUNTERFLOW</a:t>
              </a:r>
            </a:p>
          </p:txBody>
        </p:sp>
        <p:sp>
          <p:nvSpPr>
            <p:cNvPr id="6" name="_s1034"/>
            <p:cNvSpPr>
              <a:spLocks noChangeArrowheads="1"/>
            </p:cNvSpPr>
            <p:nvPr/>
          </p:nvSpPr>
          <p:spPr bwMode="auto">
            <a:xfrm>
              <a:off x="1916" y="2259"/>
              <a:ext cx="1525" cy="358"/>
            </a:xfrm>
            <a:prstGeom prst="roundRect">
              <a:avLst>
                <a:gd name="adj" fmla="val 16667"/>
              </a:avLst>
            </a:prstGeom>
            <a:solidFill>
              <a:srgbClr val="339966"/>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20334" rIns="0" bIns="20334"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Arial" panose="020B0604020202020204" pitchFamily="34" charset="0"/>
                </a:rPr>
                <a:t>PARALLEL FLOW </a:t>
              </a:r>
            </a:p>
          </p:txBody>
        </p:sp>
        <p:sp>
          <p:nvSpPr>
            <p:cNvPr id="7" name="_s1035"/>
            <p:cNvSpPr>
              <a:spLocks noChangeArrowheads="1"/>
            </p:cNvSpPr>
            <p:nvPr/>
          </p:nvSpPr>
          <p:spPr bwMode="auto">
            <a:xfrm>
              <a:off x="3832" y="2259"/>
              <a:ext cx="1525" cy="358"/>
            </a:xfrm>
            <a:prstGeom prst="roundRect">
              <a:avLst>
                <a:gd name="adj" fmla="val 16667"/>
              </a:avLst>
            </a:prstGeom>
            <a:solidFill>
              <a:srgbClr val="339966"/>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20334" rIns="0" bIns="20334"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Arial" panose="020B0604020202020204" pitchFamily="34" charset="0"/>
                </a:rPr>
                <a:t>CROSS FLOW</a:t>
              </a:r>
            </a:p>
          </p:txBody>
        </p:sp>
        <p:sp>
          <p:nvSpPr>
            <p:cNvPr id="8" name="_s1036"/>
            <p:cNvSpPr>
              <a:spLocks noChangeArrowheads="1"/>
            </p:cNvSpPr>
            <p:nvPr/>
          </p:nvSpPr>
          <p:spPr bwMode="auto">
            <a:xfrm>
              <a:off x="5748" y="2259"/>
              <a:ext cx="1525" cy="358"/>
            </a:xfrm>
            <a:prstGeom prst="roundRect">
              <a:avLst>
                <a:gd name="adj" fmla="val 16667"/>
              </a:avLst>
            </a:prstGeom>
            <a:solidFill>
              <a:srgbClr val="339966"/>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20334" rIns="0" bIns="20334"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Arial" panose="020B0604020202020204" pitchFamily="34" charset="0"/>
                </a:rPr>
                <a:t>HYBRID FLOW</a:t>
              </a:r>
            </a:p>
          </p:txBody>
        </p:sp>
        <p:sp>
          <p:nvSpPr>
            <p:cNvPr id="9" name="Picture 17" descr="Countercurrent flow."/>
            <p:cNvSpPr>
              <a:spLocks noChangeAspect="1" noChangeArrowheads="1" noTextEdit="1"/>
            </p:cNvSpPr>
            <p:nvPr/>
          </p:nvSpPr>
          <p:spPr bwMode="auto">
            <a:xfrm>
              <a:off x="0" y="3037"/>
              <a:ext cx="1543" cy="690"/>
            </a:xfrm>
            <a:prstGeom prst="rect">
              <a:avLst/>
            </a:prstGeom>
            <a:solidFill>
              <a:schemeClr val="tx2">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Picture 23" descr="Crossflow."/>
            <p:cNvSpPr>
              <a:spLocks noChangeAspect="1" noChangeArrowheads="1" noTextEdit="1"/>
            </p:cNvSpPr>
            <p:nvPr/>
          </p:nvSpPr>
          <p:spPr bwMode="auto">
            <a:xfrm>
              <a:off x="3551" y="3060"/>
              <a:ext cx="1874" cy="68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Picture 26" descr="Cross/counter flow."/>
            <p:cNvSpPr>
              <a:spLocks noChangeAspect="1" noChangeArrowheads="1"/>
            </p:cNvSpPr>
            <p:nvPr/>
          </p:nvSpPr>
          <p:spPr bwMode="auto">
            <a:xfrm>
              <a:off x="5536" y="3042"/>
              <a:ext cx="1657" cy="69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Picture 20" descr="Cocurrent flow."/>
            <p:cNvSpPr>
              <a:spLocks noChangeAspect="1" noChangeArrowheads="1" noTextEdit="1"/>
            </p:cNvSpPr>
            <p:nvPr/>
          </p:nvSpPr>
          <p:spPr bwMode="auto">
            <a:xfrm>
              <a:off x="1748" y="3030"/>
              <a:ext cx="1634" cy="69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Footer Placeholder 1"/>
          <p:cNvSpPr>
            <a:spLocks noGrp="1"/>
          </p:cNvSpPr>
          <p:nvPr>
            <p:ph type="ftr" sz="quarter" idx="11"/>
          </p:nvPr>
        </p:nvSpPr>
        <p:spPr/>
        <p:txBody>
          <a:bodyPr/>
          <a:lstStyle/>
          <a:p>
            <a:pPr>
              <a:defRPr/>
            </a:pPr>
            <a:r>
              <a:rPr lang="en-US" altLang="en-US" dirty="0" smtClean="0"/>
              <a:t>Presentation on Heat Exchangers</a:t>
            </a:r>
            <a:endParaRPr lang="en-US" altLang="en-US" dirty="0"/>
          </a:p>
        </p:txBody>
      </p:sp>
      <p:pic>
        <p:nvPicPr>
          <p:cNvPr id="1044" name="IMG1" descr="image45f6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381000"/>
            <a:ext cx="8477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6406659"/>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836712"/>
          </a:xfrm>
        </p:spPr>
        <p:txBody>
          <a:bodyPr>
            <a:normAutofit/>
          </a:bodyPr>
          <a:lstStyle/>
          <a:p>
            <a:r>
              <a:rPr lang="en-US" dirty="0" smtClean="0"/>
              <a:t>compact heat exchangers</a:t>
            </a:r>
            <a:endParaRPr lang="en-US" dirty="0"/>
          </a:p>
        </p:txBody>
      </p:sp>
      <p:pic>
        <p:nvPicPr>
          <p:cNvPr id="32770" name="Picture 2"/>
          <p:cNvPicPr>
            <a:picLocks noChangeAspect="1" noChangeArrowheads="1"/>
          </p:cNvPicPr>
          <p:nvPr/>
        </p:nvPicPr>
        <p:blipFill>
          <a:blip r:embed="rId2" cstate="print"/>
          <a:srcRect/>
          <a:stretch>
            <a:fillRect/>
          </a:stretch>
        </p:blipFill>
        <p:spPr bwMode="auto">
          <a:xfrm>
            <a:off x="342873" y="1844824"/>
            <a:ext cx="8343927" cy="3888432"/>
          </a:xfrm>
          <a:prstGeom prst="rect">
            <a:avLst/>
          </a:prstGeom>
          <a:noFill/>
          <a:ln w="9525">
            <a:noFill/>
            <a:miter lim="800000"/>
            <a:headEnd/>
            <a:tailEnd/>
          </a:ln>
        </p:spPr>
      </p:pic>
      <p:sp>
        <p:nvSpPr>
          <p:cNvPr id="5" name="Rettangolo 4"/>
          <p:cNvSpPr/>
          <p:nvPr/>
        </p:nvSpPr>
        <p:spPr>
          <a:xfrm>
            <a:off x="3347864" y="1844824"/>
            <a:ext cx="5328592" cy="216024"/>
          </a:xfrm>
          <a:prstGeom prst="rect">
            <a:avLst/>
          </a:prstGeom>
          <a:solidFill>
            <a:srgbClr val="FFFF0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ttangolo 5"/>
          <p:cNvSpPr/>
          <p:nvPr/>
        </p:nvSpPr>
        <p:spPr>
          <a:xfrm>
            <a:off x="0" y="2132856"/>
            <a:ext cx="5868144" cy="144016"/>
          </a:xfrm>
          <a:prstGeom prst="rect">
            <a:avLst/>
          </a:prstGeom>
          <a:solidFill>
            <a:srgbClr val="FFFF0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ttangolo 6"/>
          <p:cNvSpPr/>
          <p:nvPr/>
        </p:nvSpPr>
        <p:spPr>
          <a:xfrm>
            <a:off x="3419872" y="2636912"/>
            <a:ext cx="5328592" cy="216024"/>
          </a:xfrm>
          <a:prstGeom prst="rect">
            <a:avLst/>
          </a:prstGeom>
          <a:solidFill>
            <a:srgbClr val="FFFF0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ttangolo 7"/>
          <p:cNvSpPr/>
          <p:nvPr/>
        </p:nvSpPr>
        <p:spPr>
          <a:xfrm>
            <a:off x="251520" y="2852936"/>
            <a:ext cx="5328592" cy="216024"/>
          </a:xfrm>
          <a:prstGeom prst="rect">
            <a:avLst/>
          </a:prstGeom>
          <a:solidFill>
            <a:srgbClr val="FFFF0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71596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pPr eaLnBrk="1" hangingPunct="1"/>
            <a:r>
              <a:rPr lang="en-US" altLang="en-US" sz="3800" smtClean="0"/>
              <a:t>CLASSIFICATION</a:t>
            </a:r>
          </a:p>
        </p:txBody>
      </p:sp>
      <p:sp>
        <p:nvSpPr>
          <p:cNvPr id="9219" name="Rectangle 3"/>
          <p:cNvSpPr>
            <a:spLocks noGrp="1" noChangeArrowheads="1"/>
          </p:cNvSpPr>
          <p:nvPr>
            <p:ph idx="1"/>
          </p:nvPr>
        </p:nvSpPr>
        <p:spPr>
          <a:xfrm>
            <a:off x="457200" y="914400"/>
            <a:ext cx="8229600" cy="52117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buFont typeface="Wingdings" panose="05000000000000000000" pitchFamily="2" charset="2"/>
              <a:buNone/>
            </a:pPr>
            <a:r>
              <a:rPr lang="en-US" altLang="en-US" sz="2900" i="1" dirty="0" smtClean="0">
                <a:solidFill>
                  <a:schemeClr val="hlink"/>
                </a:solidFill>
              </a:rPr>
              <a:t>On the basis of Fluid Type:</a:t>
            </a:r>
          </a:p>
          <a:p>
            <a:pPr eaLnBrk="1" hangingPunct="1">
              <a:lnSpc>
                <a:spcPct val="90000"/>
              </a:lnSpc>
            </a:pPr>
            <a:r>
              <a:rPr lang="en-US" altLang="en-US" sz="2500" dirty="0" smtClean="0"/>
              <a:t>Gas to Gas</a:t>
            </a:r>
          </a:p>
          <a:p>
            <a:pPr eaLnBrk="1" hangingPunct="1">
              <a:lnSpc>
                <a:spcPct val="90000"/>
              </a:lnSpc>
            </a:pPr>
            <a:r>
              <a:rPr lang="en-US" altLang="en-US" sz="2500" dirty="0" smtClean="0"/>
              <a:t>Gas to Liquid</a:t>
            </a:r>
            <a:r>
              <a:rPr lang="en-US" altLang="en-US" sz="3100" dirty="0" smtClean="0"/>
              <a:t> </a:t>
            </a:r>
            <a:r>
              <a:rPr lang="en-US" altLang="en-US" sz="2100" dirty="0" smtClean="0"/>
              <a:t>(evaporator, condenser)</a:t>
            </a:r>
          </a:p>
          <a:p>
            <a:pPr eaLnBrk="1" hangingPunct="1">
              <a:lnSpc>
                <a:spcPct val="90000"/>
              </a:lnSpc>
            </a:pPr>
            <a:r>
              <a:rPr lang="en-US" altLang="en-US" sz="2500" dirty="0" smtClean="0"/>
              <a:t>Liquid to liquid</a:t>
            </a:r>
          </a:p>
          <a:p>
            <a:pPr eaLnBrk="1" hangingPunct="1">
              <a:lnSpc>
                <a:spcPct val="90000"/>
              </a:lnSpc>
              <a:buFont typeface="Wingdings" panose="05000000000000000000" pitchFamily="2" charset="2"/>
              <a:buNone/>
            </a:pPr>
            <a:r>
              <a:rPr lang="en-US" altLang="en-US" sz="2900" i="1" dirty="0" smtClean="0">
                <a:solidFill>
                  <a:schemeClr val="hlink"/>
                </a:solidFill>
              </a:rPr>
              <a:t>On the basis of Flow Pattern:</a:t>
            </a:r>
          </a:p>
          <a:p>
            <a:pPr eaLnBrk="1" hangingPunct="1">
              <a:lnSpc>
                <a:spcPct val="90000"/>
              </a:lnSpc>
            </a:pPr>
            <a:r>
              <a:rPr lang="en-US" altLang="en-US" sz="2500" dirty="0" smtClean="0"/>
              <a:t>Single Pass</a:t>
            </a:r>
          </a:p>
          <a:p>
            <a:pPr eaLnBrk="1" hangingPunct="1">
              <a:lnSpc>
                <a:spcPct val="90000"/>
              </a:lnSpc>
            </a:pPr>
            <a:r>
              <a:rPr lang="en-US" altLang="en-US" sz="2500" dirty="0" smtClean="0"/>
              <a:t>Multi Pass</a:t>
            </a:r>
          </a:p>
          <a:p>
            <a:pPr eaLnBrk="1" hangingPunct="1">
              <a:lnSpc>
                <a:spcPct val="90000"/>
              </a:lnSpc>
              <a:buFont typeface="Wingdings" panose="05000000000000000000" pitchFamily="2" charset="2"/>
              <a:buNone/>
            </a:pPr>
            <a:r>
              <a:rPr lang="en-US" altLang="en-US" sz="2900" i="1" dirty="0" smtClean="0">
                <a:solidFill>
                  <a:schemeClr val="hlink"/>
                </a:solidFill>
              </a:rPr>
              <a:t>On the basis of Shape &amp; Geometry:</a:t>
            </a:r>
          </a:p>
          <a:p>
            <a:pPr>
              <a:lnSpc>
                <a:spcPct val="90000"/>
              </a:lnSpc>
            </a:pPr>
            <a:r>
              <a:rPr lang="en-US" altLang="en-US" sz="2500" dirty="0" smtClean="0"/>
              <a:t>Shell &amp; Tube</a:t>
            </a:r>
          </a:p>
          <a:p>
            <a:pPr>
              <a:lnSpc>
                <a:spcPct val="90000"/>
              </a:lnSpc>
            </a:pPr>
            <a:r>
              <a:rPr lang="en-US" altLang="en-US" sz="2500" dirty="0" smtClean="0"/>
              <a:t>Double Pipe</a:t>
            </a:r>
          </a:p>
          <a:p>
            <a:pPr>
              <a:lnSpc>
                <a:spcPct val="90000"/>
              </a:lnSpc>
            </a:pPr>
            <a:r>
              <a:rPr lang="en-US" altLang="en-US" sz="2500" dirty="0" smtClean="0"/>
              <a:t>Plate type</a:t>
            </a:r>
          </a:p>
          <a:p>
            <a:pPr eaLnBrk="1" hangingPunct="1">
              <a:lnSpc>
                <a:spcPct val="90000"/>
              </a:lnSpc>
              <a:buFont typeface="Wingdings" panose="05000000000000000000" pitchFamily="2" charset="2"/>
              <a:buNone/>
            </a:pPr>
            <a:endParaRPr lang="en-US" altLang="en-US" sz="2500" dirty="0" smtClean="0"/>
          </a:p>
        </p:txBody>
      </p:sp>
      <p:sp>
        <p:nvSpPr>
          <p:cNvPr id="2" name="Footer Placeholder 1"/>
          <p:cNvSpPr>
            <a:spLocks noGrp="1"/>
          </p:cNvSpPr>
          <p:nvPr>
            <p:ph type="ftr" sz="quarter" idx="11"/>
          </p:nvPr>
        </p:nvSpPr>
        <p:spPr/>
        <p:txBody>
          <a:bodyPr/>
          <a:lstStyle/>
          <a:p>
            <a:pPr>
              <a:defRPr/>
            </a:pPr>
            <a:r>
              <a:rPr lang="en-US" altLang="en-US"/>
              <a:t>Presentation on Heat Exchangers</a:t>
            </a:r>
          </a:p>
        </p:txBody>
      </p:sp>
    </p:spTree>
    <p:extLst>
      <p:ext uri="{BB962C8B-B14F-4D97-AF65-F5344CB8AC3E}">
        <p14:creationId xmlns:p14="http://schemas.microsoft.com/office/powerpoint/2010/main" val="32956912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tLang="en-US" smtClean="0"/>
              <a:t>Double Pipe Heat Exchanger</a:t>
            </a:r>
          </a:p>
        </p:txBody>
      </p:sp>
      <p:sp>
        <p:nvSpPr>
          <p:cNvPr id="27651" name="Content Placeholder 2"/>
          <p:cNvSpPr>
            <a:spLocks noGrp="1"/>
          </p:cNvSpPr>
          <p:nvPr>
            <p:ph idx="1"/>
          </p:nvPr>
        </p:nvSpPr>
        <p:spPr>
          <a:xfrm>
            <a:off x="457200" y="1340768"/>
            <a:ext cx="8229600" cy="4525963"/>
          </a:xfrm>
        </p:spPr>
        <p:txBody>
          <a:bodyPr/>
          <a:lstStyle/>
          <a:p>
            <a:pPr eaLnBrk="1" hangingPunct="1">
              <a:spcBef>
                <a:spcPts val="600"/>
              </a:spcBef>
              <a:buClr>
                <a:srgbClr val="B13F9A"/>
              </a:buClr>
              <a:buSzPct val="73000"/>
            </a:pPr>
            <a:r>
              <a:rPr lang="en-US" altLang="en-US" sz="2200" dirty="0" smtClean="0">
                <a:solidFill>
                  <a:srgbClr val="000000"/>
                </a:solidFill>
                <a:latin typeface="Trebuchet MS" panose="020B0603020202020204" pitchFamily="34" charset="0"/>
              </a:rPr>
              <a:t>It is also known as </a:t>
            </a:r>
            <a:r>
              <a:rPr lang="en-US" altLang="en-US" sz="2200" b="1" dirty="0" smtClean="0">
                <a:solidFill>
                  <a:srgbClr val="000000"/>
                </a:solidFill>
                <a:latin typeface="Trebuchet MS" panose="020B0603020202020204" pitchFamily="34" charset="0"/>
              </a:rPr>
              <a:t>concentric tube</a:t>
            </a:r>
            <a:r>
              <a:rPr lang="en-US" altLang="en-US" sz="2200" dirty="0" smtClean="0">
                <a:solidFill>
                  <a:srgbClr val="000000"/>
                </a:solidFill>
                <a:latin typeface="Trebuchet MS" panose="020B0603020202020204" pitchFamily="34" charset="0"/>
              </a:rPr>
              <a:t> heat exchanger</a:t>
            </a:r>
          </a:p>
          <a:p>
            <a:pPr eaLnBrk="1" hangingPunct="1">
              <a:spcBef>
                <a:spcPts val="600"/>
              </a:spcBef>
              <a:buClr>
                <a:srgbClr val="B13F9A"/>
              </a:buClr>
              <a:buSzPct val="73000"/>
            </a:pPr>
            <a:r>
              <a:rPr lang="en-US" altLang="en-US" sz="2200" dirty="0" smtClean="0">
                <a:solidFill>
                  <a:srgbClr val="000000"/>
                </a:solidFill>
                <a:latin typeface="Trebuchet MS" panose="020B0603020202020204" pitchFamily="34" charset="0"/>
              </a:rPr>
              <a:t>In this heat exchanger the fluid to be cooled or heated passes through the tube 2(green) and the other fluid is passed through tube 1 (red)to absorb or release the heat.</a:t>
            </a:r>
          </a:p>
          <a:p>
            <a:pPr eaLnBrk="1" hangingPunct="1">
              <a:spcBef>
                <a:spcPts val="600"/>
              </a:spcBef>
              <a:buClr>
                <a:srgbClr val="B13F9A"/>
              </a:buClr>
              <a:buSzPct val="73000"/>
            </a:pPr>
            <a:r>
              <a:rPr lang="en-US" altLang="en-US" sz="2200" dirty="0" smtClean="0">
                <a:solidFill>
                  <a:srgbClr val="000000"/>
                </a:solidFill>
                <a:latin typeface="Trebuchet MS" panose="020B0603020202020204" pitchFamily="34" charset="0"/>
              </a:rPr>
              <a:t>Advantages: Cheap for both design and maintenance.</a:t>
            </a:r>
          </a:p>
          <a:p>
            <a:pPr>
              <a:spcBef>
                <a:spcPts val="600"/>
              </a:spcBef>
              <a:buClr>
                <a:srgbClr val="B13F9A"/>
              </a:buClr>
              <a:buSzPct val="73000"/>
            </a:pPr>
            <a:r>
              <a:rPr lang="en-US" altLang="en-US" sz="2200" dirty="0" smtClean="0">
                <a:solidFill>
                  <a:srgbClr val="000000"/>
                </a:solidFill>
                <a:latin typeface="Trebuchet MS" panose="020B0603020202020204" pitchFamily="34" charset="0"/>
              </a:rPr>
              <a:t>Disadvantages: Low efficiency (if the T of the fluids is much higher than T°) high cost per surface unit, and large space required.</a:t>
            </a:r>
          </a:p>
          <a:p>
            <a:pPr eaLnBrk="1" hangingPunct="1"/>
            <a:endParaRPr lang="en-US" altLang="en-US" dirty="0" smtClean="0"/>
          </a:p>
        </p:txBody>
      </p:sp>
      <p:sp>
        <p:nvSpPr>
          <p:cNvPr id="4" name="Footer Placeholder 3"/>
          <p:cNvSpPr>
            <a:spLocks noGrp="1"/>
          </p:cNvSpPr>
          <p:nvPr>
            <p:ph type="ftr" sz="quarter" idx="11"/>
          </p:nvPr>
        </p:nvSpPr>
        <p:spPr/>
        <p:txBody>
          <a:bodyPr/>
          <a:lstStyle/>
          <a:p>
            <a:pPr>
              <a:defRPr/>
            </a:pPr>
            <a:r>
              <a:rPr lang="en-US" altLang="en-US" dirty="0"/>
              <a:t>Presentation on Heat Exchangers</a:t>
            </a:r>
          </a:p>
        </p:txBody>
      </p:sp>
      <p:pic>
        <p:nvPicPr>
          <p:cNvPr id="5" name="Picture 2" descr="http://www.enggcyclopedia.com/wp-content/uploads/2010/12/Double-pipe-Hairpin-type.bmp"/>
          <p:cNvPicPr>
            <a:picLocks noChangeAspect="1" noChangeArrowheads="1"/>
          </p:cNvPicPr>
          <p:nvPr/>
        </p:nvPicPr>
        <p:blipFill rotWithShape="1">
          <a:blip r:embed="rId2">
            <a:extLst>
              <a:ext uri="{28A0092B-C50C-407E-A947-70E740481C1C}">
                <a14:useLocalDpi xmlns:a14="http://schemas.microsoft.com/office/drawing/2010/main" val="0"/>
              </a:ext>
            </a:extLst>
          </a:blip>
          <a:srcRect l="140" r="-140" b="1899"/>
          <a:stretch/>
        </p:blipFill>
        <p:spPr bwMode="auto">
          <a:xfrm>
            <a:off x="2195736" y="4005064"/>
            <a:ext cx="5105400" cy="28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05118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ltLang="en-US" smtClean="0"/>
              <a:t>Double Pipe Heat Exchanger</a:t>
            </a:r>
          </a:p>
        </p:txBody>
      </p:sp>
      <p:pic>
        <p:nvPicPr>
          <p:cNvPr id="5" name="Picture 2" descr="http://www.aircooledheatexchanger.co/double-pipe-heat-exchanger/thumb/double-pipe-heat-exchanger-in-indi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54163" y="1600200"/>
            <a:ext cx="6035675" cy="4525963"/>
          </a:xfrm>
        </p:spPr>
      </p:pic>
      <p:sp>
        <p:nvSpPr>
          <p:cNvPr id="4" name="Footer Placeholder 3"/>
          <p:cNvSpPr>
            <a:spLocks noGrp="1"/>
          </p:cNvSpPr>
          <p:nvPr>
            <p:ph type="ftr" sz="quarter" idx="11"/>
          </p:nvPr>
        </p:nvSpPr>
        <p:spPr/>
        <p:txBody>
          <a:bodyPr/>
          <a:lstStyle/>
          <a:p>
            <a:pPr>
              <a:defRPr/>
            </a:pPr>
            <a:r>
              <a:rPr lang="en-US" altLang="en-US" dirty="0"/>
              <a:t>Presentation on Heat Exchangers</a:t>
            </a:r>
          </a:p>
        </p:txBody>
      </p:sp>
    </p:spTree>
    <p:extLst>
      <p:ext uri="{BB962C8B-B14F-4D97-AF65-F5344CB8AC3E}">
        <p14:creationId xmlns:p14="http://schemas.microsoft.com/office/powerpoint/2010/main" val="16477546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548680"/>
            <a:ext cx="8229600" cy="1152128"/>
          </a:xfrm>
        </p:spPr>
        <p:txBody>
          <a:bodyPr>
            <a:normAutofit fontScale="90000"/>
          </a:bodyPr>
          <a:lstStyle/>
          <a:p>
            <a:r>
              <a:rPr lang="en-US" dirty="0" smtClean="0"/>
              <a:t>Double Pipe HEX as a reference case</a:t>
            </a:r>
            <a:br>
              <a:rPr lang="en-US" dirty="0" smtClean="0"/>
            </a:br>
            <a:r>
              <a:rPr lang="en-US" sz="2700" dirty="0" smtClean="0"/>
              <a:t>(parallel current)</a:t>
            </a:r>
            <a:endParaRPr lang="en-US" dirty="0"/>
          </a:p>
        </p:txBody>
      </p:sp>
      <p:pic>
        <p:nvPicPr>
          <p:cNvPr id="8194" name="Picture 2"/>
          <p:cNvPicPr>
            <a:picLocks noChangeAspect="1" noChangeArrowheads="1"/>
          </p:cNvPicPr>
          <p:nvPr/>
        </p:nvPicPr>
        <p:blipFill rotWithShape="1">
          <a:blip r:embed="rId2" cstate="print"/>
          <a:srcRect t="11475"/>
          <a:stretch/>
        </p:blipFill>
        <p:spPr bwMode="auto">
          <a:xfrm>
            <a:off x="683568" y="1916832"/>
            <a:ext cx="8003071" cy="3888432"/>
          </a:xfrm>
          <a:prstGeom prst="rect">
            <a:avLst/>
          </a:prstGeom>
          <a:noFill/>
          <a:ln w="9525">
            <a:noFill/>
            <a:miter lim="800000"/>
            <a:headEnd/>
            <a:tailEnd/>
          </a:ln>
          <a:effectLst/>
        </p:spPr>
      </p:pic>
      <p:sp>
        <p:nvSpPr>
          <p:cNvPr id="3" name="Rettangolo 2"/>
          <p:cNvSpPr/>
          <p:nvPr/>
        </p:nvSpPr>
        <p:spPr>
          <a:xfrm>
            <a:off x="6804248" y="1772816"/>
            <a:ext cx="1944216"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sellaDiTesto 3"/>
          <p:cNvSpPr txBox="1"/>
          <p:nvPr/>
        </p:nvSpPr>
        <p:spPr>
          <a:xfrm>
            <a:off x="5292080" y="2313746"/>
            <a:ext cx="2304256" cy="646331"/>
          </a:xfrm>
          <a:prstGeom prst="rect">
            <a:avLst/>
          </a:prstGeom>
          <a:noFill/>
        </p:spPr>
        <p:txBody>
          <a:bodyPr wrap="square" rtlCol="0">
            <a:spAutoFit/>
          </a:bodyPr>
          <a:lstStyle/>
          <a:p>
            <a:r>
              <a:rPr lang="it-IT" dirty="0" smtClean="0"/>
              <a:t>Thermal </a:t>
            </a:r>
            <a:r>
              <a:rPr lang="it-IT" dirty="0" err="1" smtClean="0"/>
              <a:t>isolation</a:t>
            </a:r>
            <a:endParaRPr lang="it-IT" dirty="0" smtClean="0"/>
          </a:p>
          <a:p>
            <a:r>
              <a:rPr lang="it-IT" dirty="0" err="1" smtClean="0"/>
              <a:t>Therma</a:t>
            </a:r>
            <a:r>
              <a:rPr lang="it-IT" dirty="0" smtClean="0"/>
              <a:t> </a:t>
            </a:r>
            <a:r>
              <a:rPr lang="it-IT" dirty="0" err="1" smtClean="0"/>
              <a:t>conduction</a:t>
            </a:r>
            <a:endParaRPr lang="en-US" dirty="0"/>
          </a:p>
        </p:txBody>
      </p:sp>
      <p:cxnSp>
        <p:nvCxnSpPr>
          <p:cNvPr id="6" name="Connettore 2 5"/>
          <p:cNvCxnSpPr/>
          <p:nvPr/>
        </p:nvCxnSpPr>
        <p:spPr>
          <a:xfrm flipH="1">
            <a:off x="3635896" y="2492896"/>
            <a:ext cx="1728192" cy="864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nettore 2 7"/>
          <p:cNvCxnSpPr/>
          <p:nvPr/>
        </p:nvCxnSpPr>
        <p:spPr>
          <a:xfrm flipH="1">
            <a:off x="4582344" y="2780928"/>
            <a:ext cx="853752" cy="864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dirty="0" smtClean="0"/>
              <a:t/>
            </a:r>
            <a:br>
              <a:rPr lang="en-US" dirty="0" smtClean="0"/>
            </a:br>
            <a:endParaRPr lang="en-US" dirty="0"/>
          </a:p>
        </p:txBody>
      </p:sp>
      <p:pic>
        <p:nvPicPr>
          <p:cNvPr id="9218" name="Picture 2"/>
          <p:cNvPicPr>
            <a:picLocks noChangeAspect="1" noChangeArrowheads="1"/>
          </p:cNvPicPr>
          <p:nvPr/>
        </p:nvPicPr>
        <p:blipFill>
          <a:blip r:embed="rId2" cstate="print"/>
          <a:srcRect/>
          <a:stretch>
            <a:fillRect/>
          </a:stretch>
        </p:blipFill>
        <p:spPr bwMode="auto">
          <a:xfrm>
            <a:off x="755576" y="1556792"/>
            <a:ext cx="6482125" cy="5112568"/>
          </a:xfrm>
          <a:prstGeom prst="rect">
            <a:avLst/>
          </a:prstGeom>
          <a:noFill/>
          <a:ln w="9525">
            <a:noFill/>
            <a:miter lim="800000"/>
            <a:headEnd/>
            <a:tailEnd/>
          </a:ln>
          <a:effectLst/>
        </p:spPr>
      </p:pic>
      <p:sp>
        <p:nvSpPr>
          <p:cNvPr id="4" name="Titolo 1"/>
          <p:cNvSpPr txBox="1">
            <a:spLocks/>
          </p:cNvSpPr>
          <p:nvPr/>
        </p:nvSpPr>
        <p:spPr>
          <a:xfrm>
            <a:off x="466432" y="424257"/>
            <a:ext cx="8229600" cy="115212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Double Pipe HEX as a reference case</a:t>
            </a:r>
            <a:br>
              <a:rPr lang="en-US" smtClean="0"/>
            </a:br>
            <a:r>
              <a:rPr lang="en-US" sz="2700" smtClean="0"/>
              <a:t>(parallel current)</a:t>
            </a:r>
            <a:endParaRPr lang="en-US" dirty="0"/>
          </a:p>
        </p:txBody>
      </p:sp>
      <p:sp>
        <p:nvSpPr>
          <p:cNvPr id="5" name="Rettangolo 4"/>
          <p:cNvSpPr/>
          <p:nvPr/>
        </p:nvSpPr>
        <p:spPr>
          <a:xfrm>
            <a:off x="4932040" y="1711803"/>
            <a:ext cx="1944216"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4042</TotalTime>
  <Words>1263</Words>
  <Application>Microsoft Office PowerPoint</Application>
  <PresentationFormat>Presentazione su schermo (4:3)</PresentationFormat>
  <Paragraphs>190</Paragraphs>
  <Slides>40</Slides>
  <Notes>1</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40</vt:i4>
      </vt:variant>
    </vt:vector>
  </HeadingPairs>
  <TitlesOfParts>
    <vt:vector size="47" baseType="lpstr">
      <vt:lpstr>Arial</vt:lpstr>
      <vt:lpstr>Calibri</vt:lpstr>
      <vt:lpstr>TimesNewRoman</vt:lpstr>
      <vt:lpstr>Times-Roman</vt:lpstr>
      <vt:lpstr>Trebuchet MS</vt:lpstr>
      <vt:lpstr>Wingdings</vt:lpstr>
      <vt:lpstr>Tema di Office</vt:lpstr>
      <vt:lpstr>Heat Exchangers- HEX</vt:lpstr>
      <vt:lpstr>Presentazione standard di PowerPoint</vt:lpstr>
      <vt:lpstr>HEAT EXCHANGERS  FUNCTIONS</vt:lpstr>
      <vt:lpstr>Classification on the basis of  Direction of Flow</vt:lpstr>
      <vt:lpstr>CLASSIFICATION</vt:lpstr>
      <vt:lpstr>Double Pipe Heat Exchanger</vt:lpstr>
      <vt:lpstr>Double Pipe Heat Exchanger</vt:lpstr>
      <vt:lpstr>Double Pipe HEX as a reference case (parallel current)</vt:lpstr>
      <vt:lpstr> </vt:lpstr>
      <vt:lpstr> </vt:lpstr>
      <vt:lpstr> </vt:lpstr>
      <vt:lpstr> </vt:lpstr>
      <vt:lpstr> </vt:lpstr>
      <vt:lpstr> </vt:lpstr>
      <vt:lpstr> Selection  </vt:lpstr>
      <vt:lpstr>SHELL AND TUBE HEAT EXCHANGER </vt:lpstr>
      <vt:lpstr>SHELL AND TUBE HEAT EXCHANGER </vt:lpstr>
      <vt:lpstr>TYPES OF SHELL AND TUBE HEAT EXCHANGER</vt:lpstr>
      <vt:lpstr>TYPES OF SHELL AND TUBE HEAT EXCHANGER</vt:lpstr>
      <vt:lpstr>TYPES OF SHELL AND TUBE HEAT EXCHANGER</vt:lpstr>
      <vt:lpstr>TUBE LAYOUT PATTERNS</vt:lpstr>
      <vt:lpstr>TUBE LAYOUT PATTERNS equivalent diameters</vt:lpstr>
      <vt:lpstr>HEAT EXCHANGER COMPONENTS</vt:lpstr>
      <vt:lpstr>Presentazione standard di PowerPoint</vt:lpstr>
      <vt:lpstr>Shell And Tube Heat Exchanger</vt:lpstr>
      <vt:lpstr>Shell And Tube Heat Exchanger Application</vt:lpstr>
      <vt:lpstr>Shell And Tube Heat Exchanger Application</vt:lpstr>
      <vt:lpstr>Presentazione standard di PowerPoint</vt:lpstr>
      <vt:lpstr>Presentazione standard di PowerPoint</vt:lpstr>
      <vt:lpstr>Presentazione standard di PowerPoint</vt:lpstr>
      <vt:lpstr>PLATE TYPE HEAT EXCHANGER</vt:lpstr>
      <vt:lpstr>FLOWS INSIDE PLATE TYPE HEAT EXCHANGER</vt:lpstr>
      <vt:lpstr>PLATE TYPE HEAT EXCHANGER</vt:lpstr>
      <vt:lpstr>PLATE HEAT EXCHANGERS</vt:lpstr>
      <vt:lpstr>COMPARISON OF HEAT EXCHANGERS</vt:lpstr>
      <vt:lpstr>COMPARISON OF HEAT EXCHANGERS</vt:lpstr>
      <vt:lpstr>compact heat exchangers</vt:lpstr>
      <vt:lpstr>compact heat exchangers</vt:lpstr>
      <vt:lpstr>compact heat exchangers</vt:lpstr>
      <vt:lpstr>compact heat exchangers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Reini</dc:creator>
  <cp:lastModifiedBy>Windows User</cp:lastModifiedBy>
  <cp:revision>66</cp:revision>
  <dcterms:created xsi:type="dcterms:W3CDTF">2012-04-02T07:59:24Z</dcterms:created>
  <dcterms:modified xsi:type="dcterms:W3CDTF">2020-11-17T11:30:30Z</dcterms:modified>
</cp:coreProperties>
</file>