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16"/>
  </p:notesMasterIdLst>
  <p:handoutMasterIdLst>
    <p:handoutMasterId r:id="rId17"/>
  </p:handoutMasterIdLst>
  <p:sldIdLst>
    <p:sldId id="256" r:id="rId2"/>
    <p:sldId id="259" r:id="rId3"/>
    <p:sldId id="267" r:id="rId4"/>
    <p:sldId id="268" r:id="rId5"/>
    <p:sldId id="270" r:id="rId6"/>
    <p:sldId id="271" r:id="rId7"/>
    <p:sldId id="272" r:id="rId8"/>
    <p:sldId id="269" r:id="rId9"/>
    <p:sldId id="273" r:id="rId10"/>
    <p:sldId id="274" r:id="rId11"/>
    <p:sldId id="275" r:id="rId12"/>
    <p:sldId id="276" r:id="rId13"/>
    <p:sldId id="260" r:id="rId14"/>
    <p:sldId id="261" r:id="rId15"/>
  </p:sldIdLst>
  <p:sldSz cx="9144000" cy="6858000" type="screen4x3"/>
  <p:notesSz cx="9144000" cy="6858000"/>
  <p:defaultTextStyle>
    <a:defPPr>
      <a:defRPr lang="it-IT"/>
    </a:defPPr>
    <a:lvl1pPr algn="l" rtl="0" fontAlgn="base">
      <a:spcBef>
        <a:spcPct val="0"/>
      </a:spcBef>
      <a:spcAft>
        <a:spcPct val="0"/>
      </a:spcAft>
      <a:defRPr sz="2200" kern="1200">
        <a:solidFill>
          <a:schemeClr val="tx1"/>
        </a:solidFill>
        <a:effectLst>
          <a:outerShdw blurRad="38100" dist="38100" dir="2700000" algn="tl">
            <a:srgbClr val="000000">
              <a:alpha val="43137"/>
            </a:srgbClr>
          </a:outerShdw>
        </a:effectLst>
        <a:latin typeface="Arial" charset="0"/>
        <a:ea typeface="+mn-ea"/>
        <a:cs typeface="+mn-cs"/>
      </a:defRPr>
    </a:lvl1pPr>
    <a:lvl2pPr marL="457200" algn="l" rtl="0" fontAlgn="base">
      <a:spcBef>
        <a:spcPct val="0"/>
      </a:spcBef>
      <a:spcAft>
        <a:spcPct val="0"/>
      </a:spcAft>
      <a:defRPr sz="2200" kern="1200">
        <a:solidFill>
          <a:schemeClr val="tx1"/>
        </a:solidFill>
        <a:effectLst>
          <a:outerShdw blurRad="38100" dist="38100" dir="2700000" algn="tl">
            <a:srgbClr val="000000">
              <a:alpha val="43137"/>
            </a:srgbClr>
          </a:outerShdw>
        </a:effectLst>
        <a:latin typeface="Arial" charset="0"/>
        <a:ea typeface="+mn-ea"/>
        <a:cs typeface="+mn-cs"/>
      </a:defRPr>
    </a:lvl2pPr>
    <a:lvl3pPr marL="914400" algn="l" rtl="0" fontAlgn="base">
      <a:spcBef>
        <a:spcPct val="0"/>
      </a:spcBef>
      <a:spcAft>
        <a:spcPct val="0"/>
      </a:spcAft>
      <a:defRPr sz="2200" kern="1200">
        <a:solidFill>
          <a:schemeClr val="tx1"/>
        </a:solidFill>
        <a:effectLst>
          <a:outerShdw blurRad="38100" dist="38100" dir="2700000" algn="tl">
            <a:srgbClr val="000000">
              <a:alpha val="43137"/>
            </a:srgbClr>
          </a:outerShdw>
        </a:effectLst>
        <a:latin typeface="Arial" charset="0"/>
        <a:ea typeface="+mn-ea"/>
        <a:cs typeface="+mn-cs"/>
      </a:defRPr>
    </a:lvl3pPr>
    <a:lvl4pPr marL="1371600" algn="l" rtl="0" fontAlgn="base">
      <a:spcBef>
        <a:spcPct val="0"/>
      </a:spcBef>
      <a:spcAft>
        <a:spcPct val="0"/>
      </a:spcAft>
      <a:defRPr sz="2200" kern="1200">
        <a:solidFill>
          <a:schemeClr val="tx1"/>
        </a:solidFill>
        <a:effectLst>
          <a:outerShdw blurRad="38100" dist="38100" dir="2700000" algn="tl">
            <a:srgbClr val="000000">
              <a:alpha val="43137"/>
            </a:srgbClr>
          </a:outerShdw>
        </a:effectLst>
        <a:latin typeface="Arial" charset="0"/>
        <a:ea typeface="+mn-ea"/>
        <a:cs typeface="+mn-cs"/>
      </a:defRPr>
    </a:lvl4pPr>
    <a:lvl5pPr marL="1828800" algn="l" rtl="0" fontAlgn="base">
      <a:spcBef>
        <a:spcPct val="0"/>
      </a:spcBef>
      <a:spcAft>
        <a:spcPct val="0"/>
      </a:spcAft>
      <a:defRPr sz="2200" kern="1200">
        <a:solidFill>
          <a:schemeClr val="tx1"/>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Arial" charset="0"/>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29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66CC"/>
    <a:srgbClr val="0099FF"/>
    <a:srgbClr val="33CCCC"/>
    <a:srgbClr val="00FFCC"/>
    <a:srgbClr val="FF99CC"/>
    <a:srgbClr val="3333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49" autoAdjust="0"/>
  </p:normalViewPr>
  <p:slideViewPr>
    <p:cSldViewPr snapToGrid="0">
      <p:cViewPr varScale="1">
        <p:scale>
          <a:sx n="130" d="100"/>
          <a:sy n="130" d="100"/>
        </p:scale>
        <p:origin x="979" y="82"/>
      </p:cViewPr>
      <p:guideLst>
        <p:guide orient="horz" pos="2184"/>
        <p:guide pos="290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defRPr>
            </a:lvl1pPr>
          </a:lstStyle>
          <a:p>
            <a:endParaRPr lang="it-IT"/>
          </a:p>
        </p:txBody>
      </p:sp>
      <p:sp>
        <p:nvSpPr>
          <p:cNvPr id="50179" name="Rectangle 3"/>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defRPr>
            </a:lvl1pPr>
          </a:lstStyle>
          <a:p>
            <a:endParaRPr lang="it-IT"/>
          </a:p>
        </p:txBody>
      </p:sp>
      <p:sp>
        <p:nvSpPr>
          <p:cNvPr id="50180" name="Rectangle 4"/>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defRPr>
            </a:lvl1pPr>
          </a:lstStyle>
          <a:p>
            <a:endParaRPr lang="it-IT"/>
          </a:p>
        </p:txBody>
      </p:sp>
      <p:sp>
        <p:nvSpPr>
          <p:cNvPr id="50181" name="Rectangle 5"/>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defRPr>
            </a:lvl1pPr>
          </a:lstStyle>
          <a:p>
            <a:fld id="{D3AD58E5-440D-4FEF-87B2-34949CBC5674}" type="slidenum">
              <a:rPr lang="it-IT"/>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defRPr>
            </a:lvl1pPr>
          </a:lstStyle>
          <a:p>
            <a:endParaRPr lang="en-US"/>
          </a:p>
        </p:txBody>
      </p:sp>
      <p:sp>
        <p:nvSpPr>
          <p:cNvPr id="52227"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defRPr>
            </a:lvl1pPr>
          </a:lstStyle>
          <a:p>
            <a:endParaRPr lang="en-US"/>
          </a:p>
        </p:txBody>
      </p:sp>
      <p:sp>
        <p:nvSpPr>
          <p:cNvPr id="52228"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ffectLst/>
        </p:spPr>
      </p:sp>
      <p:sp>
        <p:nvSpPr>
          <p:cNvPr id="52229"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Fare clic per modificare gli stili del testo dello schema</a:t>
            </a:r>
          </a:p>
          <a:p>
            <a:pPr lvl="1"/>
            <a:r>
              <a:rPr lang="en-US"/>
              <a:t>Secondo livello</a:t>
            </a:r>
          </a:p>
          <a:p>
            <a:pPr lvl="2"/>
            <a:r>
              <a:rPr lang="en-US"/>
              <a:t>Terzo livello</a:t>
            </a:r>
          </a:p>
          <a:p>
            <a:pPr lvl="3"/>
            <a:r>
              <a:rPr lang="en-US"/>
              <a:t>Quarto livello</a:t>
            </a:r>
          </a:p>
          <a:p>
            <a:pPr lvl="4"/>
            <a:r>
              <a:rPr lang="en-US"/>
              <a:t>Quinto livello</a:t>
            </a:r>
          </a:p>
        </p:txBody>
      </p:sp>
      <p:sp>
        <p:nvSpPr>
          <p:cNvPr id="52230"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defRPr>
            </a:lvl1pPr>
          </a:lstStyle>
          <a:p>
            <a:endParaRPr lang="en-US"/>
          </a:p>
        </p:txBody>
      </p:sp>
      <p:sp>
        <p:nvSpPr>
          <p:cNvPr id="52231"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defRPr>
            </a:lvl1pPr>
          </a:lstStyle>
          <a:p>
            <a:fld id="{C5DF7732-0756-47A4-8B4C-7BCB4F5D0616}" type="slidenum">
              <a:rPr lang="en-US"/>
              <a:pPr/>
              <a:t>‹N›</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D1E3DD-870B-4EDE-9A2C-A4A07911368A}" type="slidenum">
              <a:rPr lang="en-US"/>
              <a:pPr/>
              <a:t>1</a:t>
            </a:fld>
            <a:endParaRPr lang="en-US"/>
          </a:p>
        </p:txBody>
      </p:sp>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4034"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r>
              <a:rPr lang="it-IT"/>
              <a:t>Fare clic per modificare lo stile del sottotitolo dello schema</a:t>
            </a:r>
          </a:p>
        </p:txBody>
      </p:sp>
      <p:sp>
        <p:nvSpPr>
          <p:cNvPr id="44037" name="Rectangle 5"/>
          <p:cNvSpPr>
            <a:spLocks noGrp="1" noChangeArrowheads="1"/>
          </p:cNvSpPr>
          <p:nvPr>
            <p:ph type="sldNum" sz="quarter" idx="4"/>
          </p:nvPr>
        </p:nvSpPr>
        <p:spPr>
          <a:xfrm>
            <a:off x="8709025" y="6599238"/>
            <a:ext cx="434975" cy="258762"/>
          </a:xfrm>
        </p:spPr>
        <p:txBody>
          <a:bodyPr/>
          <a:lstStyle>
            <a:lvl1pPr>
              <a:defRPr/>
            </a:lvl1pPr>
          </a:lstStyle>
          <a:p>
            <a:fld id="{07F98BC3-F7EA-4A73-8394-BEF993D5B06B}" type="slidenum">
              <a:rPr lang="it-IT"/>
              <a:pPr/>
              <a:t>‹N›</a:t>
            </a:fld>
            <a:endParaRPr lang="it-IT"/>
          </a:p>
        </p:txBody>
      </p:sp>
      <p:sp>
        <p:nvSpPr>
          <p:cNvPr id="44039" name="Oval 7"/>
          <p:cNvSpPr>
            <a:spLocks noChangeArrowheads="1"/>
          </p:cNvSpPr>
          <p:nvPr/>
        </p:nvSpPr>
        <p:spPr bwMode="auto">
          <a:xfrm>
            <a:off x="228600" y="-315913"/>
            <a:ext cx="2514600" cy="2514601"/>
          </a:xfrm>
          <a:prstGeom prst="ellipse">
            <a:avLst/>
          </a:prstGeom>
          <a:noFill/>
          <a:ln w="12700">
            <a:solidFill>
              <a:schemeClr val="accent1"/>
            </a:solidFill>
            <a:round/>
            <a:headEnd/>
            <a:tailEnd/>
          </a:ln>
          <a:effectLst/>
        </p:spPr>
        <p:txBody>
          <a:bodyPr wrap="none" anchor="ctr"/>
          <a:lstStyle/>
          <a:p>
            <a:pPr algn="ctr"/>
            <a:endParaRPr lang="it-IT" sz="1800">
              <a:effectLst/>
            </a:endParaRPr>
          </a:p>
        </p:txBody>
      </p:sp>
      <p:sp>
        <p:nvSpPr>
          <p:cNvPr id="44040" name="Rectangle 8"/>
          <p:cNvSpPr>
            <a:spLocks noChangeArrowheads="1"/>
          </p:cNvSpPr>
          <p:nvPr/>
        </p:nvSpPr>
        <p:spPr bwMode="hidden">
          <a:xfrm>
            <a:off x="0" y="446088"/>
            <a:ext cx="4724400" cy="1143000"/>
          </a:xfrm>
          <a:prstGeom prst="rect">
            <a:avLst/>
          </a:prstGeom>
          <a:solidFill>
            <a:schemeClr val="accent2"/>
          </a:solidFill>
          <a:ln w="9525">
            <a:noFill/>
            <a:miter lim="800000"/>
            <a:headEnd/>
            <a:tailEnd/>
          </a:ln>
          <a:effectLst/>
        </p:spPr>
        <p:txBody>
          <a:bodyPr wrap="none" anchor="ctr"/>
          <a:lstStyle/>
          <a:p>
            <a:pPr algn="ctr"/>
            <a:endParaRPr lang="it-IT" sz="2400">
              <a:effectLst/>
              <a:latin typeface="Times New Roman" pitchFamily="18" charset="0"/>
            </a:endParaRPr>
          </a:p>
        </p:txBody>
      </p:sp>
      <p:sp>
        <p:nvSpPr>
          <p:cNvPr id="44041" name="Rectangle 9"/>
          <p:cNvSpPr>
            <a:spLocks noChangeArrowheads="1"/>
          </p:cNvSpPr>
          <p:nvPr/>
        </p:nvSpPr>
        <p:spPr bwMode="hidden">
          <a:xfrm>
            <a:off x="3962400" y="446088"/>
            <a:ext cx="4724400" cy="114300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lang="it-IT" sz="2400">
              <a:effectLst/>
              <a:latin typeface="Times New Roman" pitchFamily="18" charset="0"/>
            </a:endParaRPr>
          </a:p>
        </p:txBody>
      </p:sp>
      <p:sp>
        <p:nvSpPr>
          <p:cNvPr id="44042" name="Freeform 10"/>
          <p:cNvSpPr>
            <a:spLocks noChangeArrowheads="1"/>
          </p:cNvSpPr>
          <p:nvPr/>
        </p:nvSpPr>
        <p:spPr bwMode="auto">
          <a:xfrm>
            <a:off x="609600" y="293688"/>
            <a:ext cx="228600" cy="1449387"/>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endParaRPr lang="it-IT"/>
          </a:p>
        </p:txBody>
      </p:sp>
      <p:sp>
        <p:nvSpPr>
          <p:cNvPr id="44043" name="Freeform 11"/>
          <p:cNvSpPr>
            <a:spLocks noChangeArrowheads="1"/>
          </p:cNvSpPr>
          <p:nvPr/>
        </p:nvSpPr>
        <p:spPr bwMode="auto">
          <a:xfrm>
            <a:off x="8316913" y="333375"/>
            <a:ext cx="261937" cy="1371600"/>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endParaRPr lang="it-IT"/>
          </a:p>
        </p:txBody>
      </p:sp>
      <p:sp>
        <p:nvSpPr>
          <p:cNvPr id="44044" name="Rectangle 12"/>
          <p:cNvSpPr>
            <a:spLocks noGrp="1" noChangeArrowheads="1"/>
          </p:cNvSpPr>
          <p:nvPr>
            <p:ph type="ctrTitle"/>
          </p:nvPr>
        </p:nvSpPr>
        <p:spPr bwMode="auto">
          <a:xfrm>
            <a:off x="700088" y="333375"/>
            <a:ext cx="7832725" cy="1254125"/>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sz="3600"/>
            </a:lvl1pPr>
          </a:lstStyle>
          <a:p>
            <a:r>
              <a:rPr lang="it-IT"/>
              <a:t>Fare clic per modificare lo stile del titolo</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piè di pagina 3"/>
          <p:cNvSpPr>
            <a:spLocks noGrp="1"/>
          </p:cNvSpPr>
          <p:nvPr>
            <p:ph type="ftr" sz="quarter" idx="10"/>
          </p:nvPr>
        </p:nvSpPr>
        <p:spPr/>
        <p:txBody>
          <a:bodyPr/>
          <a:lstStyle>
            <a:lvl1pPr>
              <a:defRPr/>
            </a:lvl1pPr>
          </a:lstStyle>
          <a:p>
            <a:r>
              <a:rPr lang="en-US"/>
              <a:t>Energia per il domani: fonti rinnovabili, idrogeno e risparmio energetico - Sesto Val Pusteria; 28 giugno – 2 luglio 2010</a:t>
            </a:r>
            <a:endParaRPr lang="it-IT"/>
          </a:p>
        </p:txBody>
      </p:sp>
      <p:sp>
        <p:nvSpPr>
          <p:cNvPr id="5" name="Segnaposto numero diapositiva 4"/>
          <p:cNvSpPr>
            <a:spLocks noGrp="1"/>
          </p:cNvSpPr>
          <p:nvPr>
            <p:ph type="sldNum" sz="quarter" idx="11"/>
          </p:nvPr>
        </p:nvSpPr>
        <p:spPr/>
        <p:txBody>
          <a:bodyPr/>
          <a:lstStyle>
            <a:lvl1pPr>
              <a:defRPr/>
            </a:lvl1pPr>
          </a:lstStyle>
          <a:p>
            <a:fld id="{7309B6AB-0DFB-4241-97DF-8E0779CF0ECB}" type="slidenum">
              <a:rPr lang="it-IT"/>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05613" y="274638"/>
            <a:ext cx="2189162" cy="6267450"/>
          </a:xfrm>
          <a:prstGeom prst="rect">
            <a:avLst/>
          </a:prstGeo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233363" y="274638"/>
            <a:ext cx="6419850" cy="626745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piè di pagina 3"/>
          <p:cNvSpPr>
            <a:spLocks noGrp="1"/>
          </p:cNvSpPr>
          <p:nvPr>
            <p:ph type="ftr" sz="quarter" idx="10"/>
          </p:nvPr>
        </p:nvSpPr>
        <p:spPr/>
        <p:txBody>
          <a:bodyPr/>
          <a:lstStyle>
            <a:lvl1pPr>
              <a:defRPr/>
            </a:lvl1pPr>
          </a:lstStyle>
          <a:p>
            <a:r>
              <a:rPr lang="en-US"/>
              <a:t>Energia per il domani: fonti rinnovabili, idrogeno e risparmio energetico - Sesto Val Pusteria; 28 giugno – 2 luglio 2010</a:t>
            </a:r>
            <a:endParaRPr lang="it-IT"/>
          </a:p>
        </p:txBody>
      </p:sp>
      <p:sp>
        <p:nvSpPr>
          <p:cNvPr id="5" name="Segnaposto numero diapositiva 4"/>
          <p:cNvSpPr>
            <a:spLocks noGrp="1"/>
          </p:cNvSpPr>
          <p:nvPr>
            <p:ph type="sldNum" sz="quarter" idx="11"/>
          </p:nvPr>
        </p:nvSpPr>
        <p:spPr/>
        <p:txBody>
          <a:bodyPr/>
          <a:lstStyle>
            <a:lvl1pPr>
              <a:defRPr/>
            </a:lvl1pPr>
          </a:lstStyle>
          <a:p>
            <a:fld id="{6364C48D-6E77-446A-8005-BF0B3454B75B}" type="slidenum">
              <a:rPr lang="it-IT"/>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olo e grafic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grafico 2"/>
          <p:cNvSpPr>
            <a:spLocks noGrp="1"/>
          </p:cNvSpPr>
          <p:nvPr>
            <p:ph type="chart" idx="1"/>
          </p:nvPr>
        </p:nvSpPr>
        <p:spPr>
          <a:xfrm>
            <a:off x="233363" y="1846263"/>
            <a:ext cx="8761412" cy="4695825"/>
          </a:xfrm>
        </p:spPr>
        <p:txBody>
          <a:bodyPr/>
          <a:lstStyle/>
          <a:p>
            <a:endParaRPr lang="it-IT"/>
          </a:p>
        </p:txBody>
      </p:sp>
      <p:sp>
        <p:nvSpPr>
          <p:cNvPr id="4" name="Segnaposto piè di pagina 3"/>
          <p:cNvSpPr>
            <a:spLocks noGrp="1"/>
          </p:cNvSpPr>
          <p:nvPr>
            <p:ph type="ftr" sz="quarter" idx="10"/>
          </p:nvPr>
        </p:nvSpPr>
        <p:spPr>
          <a:xfrm>
            <a:off x="0" y="6597650"/>
            <a:ext cx="8847138" cy="260350"/>
          </a:xfrm>
        </p:spPr>
        <p:txBody>
          <a:bodyPr/>
          <a:lstStyle>
            <a:lvl1pPr>
              <a:defRPr/>
            </a:lvl1pPr>
          </a:lstStyle>
          <a:p>
            <a:r>
              <a:rPr lang="en-US"/>
              <a:t>Energia per il domani: fonti rinnovabili, idrogeno e risparmio energetico - Sesto Val Pusteria; 28 giugno – 2 luglio 2010</a:t>
            </a:r>
            <a:endParaRPr lang="it-IT"/>
          </a:p>
        </p:txBody>
      </p:sp>
      <p:sp>
        <p:nvSpPr>
          <p:cNvPr id="5" name="Segnaposto numero diapositiva 4"/>
          <p:cNvSpPr>
            <a:spLocks noGrp="1"/>
          </p:cNvSpPr>
          <p:nvPr>
            <p:ph type="sldNum" sz="quarter" idx="11"/>
          </p:nvPr>
        </p:nvSpPr>
        <p:spPr>
          <a:xfrm>
            <a:off x="8747125" y="6562725"/>
            <a:ext cx="396875" cy="295275"/>
          </a:xfrm>
        </p:spPr>
        <p:txBody>
          <a:bodyPr/>
          <a:lstStyle>
            <a:lvl1pPr>
              <a:defRPr/>
            </a:lvl1pPr>
          </a:lstStyle>
          <a:p>
            <a:fld id="{06F79DFA-6C56-4702-BD9C-E680F18F3234}" type="slidenum">
              <a:rPr lang="it-IT"/>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piè di pagina 3"/>
          <p:cNvSpPr>
            <a:spLocks noGrp="1"/>
          </p:cNvSpPr>
          <p:nvPr>
            <p:ph type="ftr" sz="quarter" idx="10"/>
          </p:nvPr>
        </p:nvSpPr>
        <p:spPr/>
        <p:txBody>
          <a:bodyPr/>
          <a:lstStyle>
            <a:lvl1pPr>
              <a:defRPr/>
            </a:lvl1pPr>
          </a:lstStyle>
          <a:p>
            <a:r>
              <a:rPr lang="en-US"/>
              <a:t>Energia per il domani: fonti rinnovabili, idrogeno e risparmio energetico - Sesto Val Pusteria; 28 giugno – 2 luglio 2010</a:t>
            </a:r>
            <a:endParaRPr lang="it-IT"/>
          </a:p>
        </p:txBody>
      </p:sp>
      <p:sp>
        <p:nvSpPr>
          <p:cNvPr id="5" name="Segnaposto numero diapositiva 4"/>
          <p:cNvSpPr>
            <a:spLocks noGrp="1"/>
          </p:cNvSpPr>
          <p:nvPr>
            <p:ph type="sldNum" sz="quarter" idx="11"/>
          </p:nvPr>
        </p:nvSpPr>
        <p:spPr/>
        <p:txBody>
          <a:bodyPr/>
          <a:lstStyle>
            <a:lvl1pPr>
              <a:defRPr/>
            </a:lvl1pPr>
          </a:lstStyle>
          <a:p>
            <a:fld id="{877F3A25-C756-4EF7-A996-DD654CB7FDA4}" type="slidenum">
              <a:rPr lang="it-IT"/>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Segnaposto piè di pagina 3"/>
          <p:cNvSpPr>
            <a:spLocks noGrp="1"/>
          </p:cNvSpPr>
          <p:nvPr>
            <p:ph type="ftr" sz="quarter" idx="10"/>
          </p:nvPr>
        </p:nvSpPr>
        <p:spPr/>
        <p:txBody>
          <a:bodyPr/>
          <a:lstStyle>
            <a:lvl1pPr>
              <a:defRPr/>
            </a:lvl1pPr>
          </a:lstStyle>
          <a:p>
            <a:r>
              <a:rPr lang="en-US"/>
              <a:t>Energia per il domani: fonti rinnovabili, idrogeno e risparmio energetico - Sesto Val Pusteria; 28 giugno – 2 luglio 2010</a:t>
            </a:r>
            <a:endParaRPr lang="it-IT"/>
          </a:p>
        </p:txBody>
      </p:sp>
      <p:sp>
        <p:nvSpPr>
          <p:cNvPr id="5" name="Segnaposto numero diapositiva 4"/>
          <p:cNvSpPr>
            <a:spLocks noGrp="1"/>
          </p:cNvSpPr>
          <p:nvPr>
            <p:ph type="sldNum" sz="quarter" idx="11"/>
          </p:nvPr>
        </p:nvSpPr>
        <p:spPr/>
        <p:txBody>
          <a:bodyPr/>
          <a:lstStyle>
            <a:lvl1pPr>
              <a:defRPr/>
            </a:lvl1pPr>
          </a:lstStyle>
          <a:p>
            <a:fld id="{ABB5DB98-58D1-43A9-8712-36C5BB95AB52}" type="slidenum">
              <a:rPr lang="it-IT"/>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sz="half" idx="1"/>
          </p:nvPr>
        </p:nvSpPr>
        <p:spPr>
          <a:xfrm>
            <a:off x="233363" y="1846263"/>
            <a:ext cx="4303712" cy="4695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89475" y="1846263"/>
            <a:ext cx="4305300" cy="4695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piè di pagina 4"/>
          <p:cNvSpPr>
            <a:spLocks noGrp="1"/>
          </p:cNvSpPr>
          <p:nvPr>
            <p:ph type="ftr" sz="quarter" idx="10"/>
          </p:nvPr>
        </p:nvSpPr>
        <p:spPr/>
        <p:txBody>
          <a:bodyPr/>
          <a:lstStyle>
            <a:lvl1pPr>
              <a:defRPr/>
            </a:lvl1pPr>
          </a:lstStyle>
          <a:p>
            <a:r>
              <a:rPr lang="en-US"/>
              <a:t>Energia per il domani: fonti rinnovabili, idrogeno e risparmio energetico - Sesto Val Pusteria; 28 giugno – 2 luglio 2010</a:t>
            </a:r>
            <a:endParaRPr lang="it-IT"/>
          </a:p>
        </p:txBody>
      </p:sp>
      <p:sp>
        <p:nvSpPr>
          <p:cNvPr id="6" name="Segnaposto numero diapositiva 5"/>
          <p:cNvSpPr>
            <a:spLocks noGrp="1"/>
          </p:cNvSpPr>
          <p:nvPr>
            <p:ph type="sldNum" sz="quarter" idx="11"/>
          </p:nvPr>
        </p:nvSpPr>
        <p:spPr/>
        <p:txBody>
          <a:bodyPr/>
          <a:lstStyle>
            <a:lvl1pPr>
              <a:defRPr/>
            </a:lvl1pPr>
          </a:lstStyle>
          <a:p>
            <a:fld id="{FA615261-96F5-45D2-98F9-D5F3F7B4CE38}" type="slidenum">
              <a:rPr lang="it-IT"/>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piè di pagina 6"/>
          <p:cNvSpPr>
            <a:spLocks noGrp="1"/>
          </p:cNvSpPr>
          <p:nvPr>
            <p:ph type="ftr" sz="quarter" idx="10"/>
          </p:nvPr>
        </p:nvSpPr>
        <p:spPr/>
        <p:txBody>
          <a:bodyPr/>
          <a:lstStyle>
            <a:lvl1pPr>
              <a:defRPr/>
            </a:lvl1pPr>
          </a:lstStyle>
          <a:p>
            <a:r>
              <a:rPr lang="en-US"/>
              <a:t>Energia per il domani: fonti rinnovabili, idrogeno e risparmio energetico - Sesto Val Pusteria; 28 giugno – 2 luglio 2010</a:t>
            </a:r>
            <a:endParaRPr lang="it-IT"/>
          </a:p>
        </p:txBody>
      </p:sp>
      <p:sp>
        <p:nvSpPr>
          <p:cNvPr id="8" name="Segnaposto numero diapositiva 7"/>
          <p:cNvSpPr>
            <a:spLocks noGrp="1"/>
          </p:cNvSpPr>
          <p:nvPr>
            <p:ph type="sldNum" sz="quarter" idx="11"/>
          </p:nvPr>
        </p:nvSpPr>
        <p:spPr/>
        <p:txBody>
          <a:bodyPr/>
          <a:lstStyle>
            <a:lvl1pPr>
              <a:defRPr/>
            </a:lvl1pPr>
          </a:lstStyle>
          <a:p>
            <a:fld id="{CD0D96C1-0F27-43CE-910B-CE87C86368E7}" type="slidenum">
              <a:rPr lang="it-IT"/>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piè di pagina 2"/>
          <p:cNvSpPr>
            <a:spLocks noGrp="1"/>
          </p:cNvSpPr>
          <p:nvPr>
            <p:ph type="ftr" sz="quarter" idx="10"/>
          </p:nvPr>
        </p:nvSpPr>
        <p:spPr/>
        <p:txBody>
          <a:bodyPr/>
          <a:lstStyle>
            <a:lvl1pPr>
              <a:defRPr/>
            </a:lvl1pPr>
          </a:lstStyle>
          <a:p>
            <a:r>
              <a:rPr lang="en-US"/>
              <a:t>Energia per il domani: fonti rinnovabili, idrogeno e risparmio energetico - Sesto Val Pusteria; 28 giugno – 2 luglio 2010</a:t>
            </a:r>
            <a:endParaRPr lang="it-IT"/>
          </a:p>
        </p:txBody>
      </p:sp>
      <p:sp>
        <p:nvSpPr>
          <p:cNvPr id="4" name="Segnaposto numero diapositiva 3"/>
          <p:cNvSpPr>
            <a:spLocks noGrp="1"/>
          </p:cNvSpPr>
          <p:nvPr>
            <p:ph type="sldNum" sz="quarter" idx="11"/>
          </p:nvPr>
        </p:nvSpPr>
        <p:spPr/>
        <p:txBody>
          <a:bodyPr/>
          <a:lstStyle>
            <a:lvl1pPr>
              <a:defRPr/>
            </a:lvl1pPr>
          </a:lstStyle>
          <a:p>
            <a:fld id="{F3670661-D0F2-4E74-BC27-ACC85E02BB54}" type="slidenum">
              <a:rPr lang="it-IT"/>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piè di pagina 1"/>
          <p:cNvSpPr>
            <a:spLocks noGrp="1"/>
          </p:cNvSpPr>
          <p:nvPr>
            <p:ph type="ftr" sz="quarter" idx="10"/>
          </p:nvPr>
        </p:nvSpPr>
        <p:spPr/>
        <p:txBody>
          <a:bodyPr/>
          <a:lstStyle>
            <a:lvl1pPr>
              <a:defRPr/>
            </a:lvl1pPr>
          </a:lstStyle>
          <a:p>
            <a:r>
              <a:rPr lang="en-US"/>
              <a:t>Energia per il domani: fonti rinnovabili, idrogeno e risparmio energetico - Sesto Val Pusteria; 28 giugno – 2 luglio 2010</a:t>
            </a:r>
            <a:endParaRPr lang="it-IT"/>
          </a:p>
        </p:txBody>
      </p:sp>
      <p:sp>
        <p:nvSpPr>
          <p:cNvPr id="3" name="Segnaposto numero diapositiva 2"/>
          <p:cNvSpPr>
            <a:spLocks noGrp="1"/>
          </p:cNvSpPr>
          <p:nvPr>
            <p:ph type="sldNum" sz="quarter" idx="11"/>
          </p:nvPr>
        </p:nvSpPr>
        <p:spPr/>
        <p:txBody>
          <a:bodyPr/>
          <a:lstStyle>
            <a:lvl1pPr>
              <a:defRPr/>
            </a:lvl1pPr>
          </a:lstStyle>
          <a:p>
            <a:fld id="{643A7C8A-2224-4BB4-9F2E-9596C01A09C1}" type="slidenum">
              <a:rPr lang="it-IT"/>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piè di pagina 4"/>
          <p:cNvSpPr>
            <a:spLocks noGrp="1"/>
          </p:cNvSpPr>
          <p:nvPr>
            <p:ph type="ftr" sz="quarter" idx="10"/>
          </p:nvPr>
        </p:nvSpPr>
        <p:spPr/>
        <p:txBody>
          <a:bodyPr/>
          <a:lstStyle>
            <a:lvl1pPr>
              <a:defRPr/>
            </a:lvl1pPr>
          </a:lstStyle>
          <a:p>
            <a:r>
              <a:rPr lang="en-US"/>
              <a:t>Energia per il domani: fonti rinnovabili, idrogeno e risparmio energetico - Sesto Val Pusteria; 28 giugno – 2 luglio 2010</a:t>
            </a:r>
            <a:endParaRPr lang="it-IT"/>
          </a:p>
        </p:txBody>
      </p:sp>
      <p:sp>
        <p:nvSpPr>
          <p:cNvPr id="6" name="Segnaposto numero diapositiva 5"/>
          <p:cNvSpPr>
            <a:spLocks noGrp="1"/>
          </p:cNvSpPr>
          <p:nvPr>
            <p:ph type="sldNum" sz="quarter" idx="11"/>
          </p:nvPr>
        </p:nvSpPr>
        <p:spPr/>
        <p:txBody>
          <a:bodyPr/>
          <a:lstStyle>
            <a:lvl1pPr>
              <a:defRPr/>
            </a:lvl1pPr>
          </a:lstStyle>
          <a:p>
            <a:fld id="{7159AE66-8679-4520-B45A-52FB3688B274}" type="slidenum">
              <a:rPr lang="it-IT"/>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piè di pagina 4"/>
          <p:cNvSpPr>
            <a:spLocks noGrp="1"/>
          </p:cNvSpPr>
          <p:nvPr>
            <p:ph type="ftr" sz="quarter" idx="10"/>
          </p:nvPr>
        </p:nvSpPr>
        <p:spPr/>
        <p:txBody>
          <a:bodyPr/>
          <a:lstStyle>
            <a:lvl1pPr>
              <a:defRPr/>
            </a:lvl1pPr>
          </a:lstStyle>
          <a:p>
            <a:r>
              <a:rPr lang="en-US"/>
              <a:t>Energia per il domani: fonti rinnovabili, idrogeno e risparmio energetico - Sesto Val Pusteria; 28 giugno – 2 luglio 2010</a:t>
            </a:r>
            <a:endParaRPr lang="it-IT"/>
          </a:p>
        </p:txBody>
      </p:sp>
      <p:sp>
        <p:nvSpPr>
          <p:cNvPr id="6" name="Segnaposto numero diapositiva 5"/>
          <p:cNvSpPr>
            <a:spLocks noGrp="1"/>
          </p:cNvSpPr>
          <p:nvPr>
            <p:ph type="sldNum" sz="quarter" idx="11"/>
          </p:nvPr>
        </p:nvSpPr>
        <p:spPr/>
        <p:txBody>
          <a:bodyPr/>
          <a:lstStyle>
            <a:lvl1pPr>
              <a:defRPr/>
            </a:lvl1pPr>
          </a:lstStyle>
          <a:p>
            <a:fld id="{3EFE998E-6F1A-4A4E-91FA-B7A3887E1DD1}" type="slidenum">
              <a:rPr lang="it-IT"/>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3" name="Rectangle 5"/>
          <p:cNvSpPr>
            <a:spLocks noGrp="1" noChangeArrowheads="1"/>
          </p:cNvSpPr>
          <p:nvPr>
            <p:ph type="body" idx="1"/>
          </p:nvPr>
        </p:nvSpPr>
        <p:spPr bwMode="auto">
          <a:xfrm>
            <a:off x="233363" y="1846263"/>
            <a:ext cx="8761412" cy="4695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3015" name="Rectangle 7"/>
          <p:cNvSpPr>
            <a:spLocks noGrp="1" noChangeArrowheads="1"/>
          </p:cNvSpPr>
          <p:nvPr>
            <p:ph type="ftr" sz="quarter" idx="3"/>
          </p:nvPr>
        </p:nvSpPr>
        <p:spPr bwMode="auto">
          <a:xfrm>
            <a:off x="0" y="6597650"/>
            <a:ext cx="8847138"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a:solidFill>
                  <a:schemeClr val="hlink"/>
                </a:solidFill>
                <a:effectLst/>
              </a:defRPr>
            </a:lvl1pPr>
          </a:lstStyle>
          <a:p>
            <a:r>
              <a:rPr lang="en-US"/>
              <a:t>Energia per il domani: fonti rinnovabili, idrogeno e risparmio energetico - Sesto Val Pusteria; 28 giugno – 2 luglio 2010</a:t>
            </a:r>
            <a:endParaRPr lang="it-IT"/>
          </a:p>
        </p:txBody>
      </p:sp>
      <p:sp>
        <p:nvSpPr>
          <p:cNvPr id="43016" name="Rectangle 8"/>
          <p:cNvSpPr>
            <a:spLocks noGrp="1" noChangeArrowheads="1"/>
          </p:cNvSpPr>
          <p:nvPr>
            <p:ph type="sldNum" sz="quarter" idx="4"/>
          </p:nvPr>
        </p:nvSpPr>
        <p:spPr bwMode="auto">
          <a:xfrm>
            <a:off x="8747125" y="6562725"/>
            <a:ext cx="396875" cy="295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defRPr>
            </a:lvl1pPr>
          </a:lstStyle>
          <a:p>
            <a:fld id="{DB9416B1-F5D7-4C22-8DBD-46B628298F40}" type="slidenum">
              <a:rPr lang="it-IT"/>
              <a:pPr/>
              <a:t>‹N›</a:t>
            </a:fld>
            <a:endParaRPr lang="it-IT"/>
          </a:p>
        </p:txBody>
      </p:sp>
      <p:sp>
        <p:nvSpPr>
          <p:cNvPr id="43019" name="Oval 11"/>
          <p:cNvSpPr>
            <a:spLocks noChangeArrowheads="1"/>
          </p:cNvSpPr>
          <p:nvPr userDrawn="1"/>
        </p:nvSpPr>
        <p:spPr bwMode="auto">
          <a:xfrm>
            <a:off x="228600" y="-315913"/>
            <a:ext cx="2514600" cy="2514601"/>
          </a:xfrm>
          <a:prstGeom prst="ellipse">
            <a:avLst/>
          </a:prstGeom>
          <a:noFill/>
          <a:ln w="12700">
            <a:solidFill>
              <a:schemeClr val="accent1"/>
            </a:solidFill>
            <a:round/>
            <a:headEnd/>
            <a:tailEnd/>
          </a:ln>
          <a:effectLst/>
        </p:spPr>
        <p:txBody>
          <a:bodyPr wrap="none" anchor="ctr"/>
          <a:lstStyle/>
          <a:p>
            <a:pPr algn="ctr"/>
            <a:endParaRPr lang="it-IT" sz="1800">
              <a:effectLst/>
            </a:endParaRPr>
          </a:p>
        </p:txBody>
      </p:sp>
      <p:sp>
        <p:nvSpPr>
          <p:cNvPr id="43020" name="Rectangle 12"/>
          <p:cNvSpPr>
            <a:spLocks noChangeArrowheads="1"/>
          </p:cNvSpPr>
          <p:nvPr userDrawn="1"/>
        </p:nvSpPr>
        <p:spPr bwMode="hidden">
          <a:xfrm>
            <a:off x="0" y="446088"/>
            <a:ext cx="4724400" cy="1143000"/>
          </a:xfrm>
          <a:prstGeom prst="rect">
            <a:avLst/>
          </a:prstGeom>
          <a:solidFill>
            <a:schemeClr val="accent2"/>
          </a:solidFill>
          <a:ln w="9525">
            <a:noFill/>
            <a:miter lim="800000"/>
            <a:headEnd/>
            <a:tailEnd/>
          </a:ln>
          <a:effectLst/>
        </p:spPr>
        <p:txBody>
          <a:bodyPr wrap="none" anchor="ctr"/>
          <a:lstStyle/>
          <a:p>
            <a:pPr algn="ctr"/>
            <a:endParaRPr lang="it-IT" sz="2400">
              <a:effectLst/>
              <a:latin typeface="Times New Roman" pitchFamily="18" charset="0"/>
            </a:endParaRPr>
          </a:p>
        </p:txBody>
      </p:sp>
      <p:sp>
        <p:nvSpPr>
          <p:cNvPr id="43021" name="Rectangle 13"/>
          <p:cNvSpPr>
            <a:spLocks noChangeArrowheads="1"/>
          </p:cNvSpPr>
          <p:nvPr userDrawn="1"/>
        </p:nvSpPr>
        <p:spPr bwMode="hidden">
          <a:xfrm>
            <a:off x="3962400" y="446088"/>
            <a:ext cx="4724400" cy="114300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lang="it-IT" sz="2400">
              <a:effectLst/>
              <a:latin typeface="Times New Roman" pitchFamily="18" charset="0"/>
            </a:endParaRPr>
          </a:p>
        </p:txBody>
      </p:sp>
      <p:sp>
        <p:nvSpPr>
          <p:cNvPr id="43022" name="Freeform 14"/>
          <p:cNvSpPr>
            <a:spLocks noChangeArrowheads="1"/>
          </p:cNvSpPr>
          <p:nvPr userDrawn="1"/>
        </p:nvSpPr>
        <p:spPr bwMode="auto">
          <a:xfrm>
            <a:off x="609600" y="293688"/>
            <a:ext cx="228600" cy="1449387"/>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endParaRPr lang="it-IT"/>
          </a:p>
        </p:txBody>
      </p:sp>
      <p:sp>
        <p:nvSpPr>
          <p:cNvPr id="43023" name="Freeform 15"/>
          <p:cNvSpPr>
            <a:spLocks noChangeArrowheads="1"/>
          </p:cNvSpPr>
          <p:nvPr userDrawn="1"/>
        </p:nvSpPr>
        <p:spPr bwMode="auto">
          <a:xfrm>
            <a:off x="8316913" y="333375"/>
            <a:ext cx="261937" cy="1371600"/>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endParaRPr lang="it-IT"/>
          </a:p>
        </p:txBody>
      </p:sp>
      <p:sp>
        <p:nvSpPr>
          <p:cNvPr id="43024" name="Rectangle 16"/>
          <p:cNvSpPr>
            <a:spLocks noChangeArrowheads="1"/>
          </p:cNvSpPr>
          <p:nvPr/>
        </p:nvSpPr>
        <p:spPr bwMode="auto">
          <a:xfrm>
            <a:off x="971550" y="333375"/>
            <a:ext cx="7561263" cy="1439863"/>
          </a:xfrm>
          <a:prstGeom prst="rect">
            <a:avLst/>
          </a:prstGeom>
          <a:noFill/>
          <a:ln w="9525">
            <a:noFill/>
            <a:miter lim="800000"/>
            <a:headEnd/>
            <a:tailEnd/>
          </a:ln>
          <a:effectLst/>
        </p:spPr>
        <p:txBody>
          <a:bodyPr anchor="ctr"/>
          <a:lstStyle/>
          <a:p>
            <a:endParaRPr lang="it-IT" sz="3600">
              <a:solidFill>
                <a:schemeClr val="tx2"/>
              </a:solidFill>
              <a:effectLst/>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dt="0"/>
  <p:txStyles>
    <p:title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charset="0"/>
        </a:defRPr>
      </a:lvl2pPr>
      <a:lvl3pPr algn="l" rtl="0" fontAlgn="base">
        <a:spcBef>
          <a:spcPct val="0"/>
        </a:spcBef>
        <a:spcAft>
          <a:spcPct val="0"/>
        </a:spcAft>
        <a:defRPr sz="4000">
          <a:solidFill>
            <a:schemeClr val="tx2"/>
          </a:solidFill>
          <a:latin typeface="Arial" charset="0"/>
        </a:defRPr>
      </a:lvl3pPr>
      <a:lvl4pPr algn="l" rtl="0" fontAlgn="base">
        <a:spcBef>
          <a:spcPct val="0"/>
        </a:spcBef>
        <a:spcAft>
          <a:spcPct val="0"/>
        </a:spcAft>
        <a:defRPr sz="4000">
          <a:solidFill>
            <a:schemeClr val="tx2"/>
          </a:solidFill>
          <a:latin typeface="Arial" charset="0"/>
        </a:defRPr>
      </a:lvl4pPr>
      <a:lvl5pPr algn="l" rtl="0" fontAlgn="base">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447675" indent="-447675" algn="l" rtl="0" fontAlgn="base">
        <a:spcBef>
          <a:spcPct val="20000"/>
        </a:spcBef>
        <a:spcAft>
          <a:spcPct val="0"/>
        </a:spcAft>
        <a:buClr>
          <a:schemeClr val="accent1"/>
        </a:buClr>
        <a:buSzPct val="70000"/>
        <a:buFont typeface="Wingdings" pitchFamily="2" charset="2"/>
        <a:buChar char="n"/>
        <a:defRPr sz="2800" b="1">
          <a:solidFill>
            <a:schemeClr val="tx1"/>
          </a:solidFill>
          <a:latin typeface="+mn-lt"/>
          <a:ea typeface="+mn-ea"/>
          <a:cs typeface="+mn-cs"/>
        </a:defRPr>
      </a:lvl1pPr>
      <a:lvl2pPr marL="889000" indent="-439738" algn="l" rtl="0" fontAlgn="base">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813" indent="-403225" algn="l" rtl="0" fontAlgn="base">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63" indent="-385763" algn="l" rtl="0" fontAlgn="base">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1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en.wikipedia.org/wiki/Gas"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4"/>
          </p:nvPr>
        </p:nvSpPr>
        <p:spPr/>
        <p:txBody>
          <a:bodyPr/>
          <a:lstStyle/>
          <a:p>
            <a:fld id="{A8FB7E09-604F-40D4-8EDA-1B021656C579}" type="slidenum">
              <a:rPr lang="it-IT"/>
              <a:pPr/>
              <a:t>1</a:t>
            </a:fld>
            <a:endParaRPr lang="it-IT"/>
          </a:p>
        </p:txBody>
      </p:sp>
      <p:sp>
        <p:nvSpPr>
          <p:cNvPr id="2050" name="Rectangle 2"/>
          <p:cNvSpPr>
            <a:spLocks noGrp="1" noChangeArrowheads="1"/>
          </p:cNvSpPr>
          <p:nvPr>
            <p:ph type="ctrTitle"/>
          </p:nvPr>
        </p:nvSpPr>
        <p:spPr>
          <a:xfrm>
            <a:off x="684213" y="333375"/>
            <a:ext cx="7848600" cy="1439863"/>
          </a:xfrm>
        </p:spPr>
        <p:txBody>
          <a:bodyPr/>
          <a:lstStyle/>
          <a:p>
            <a:r>
              <a:rPr lang="en">
                <a:latin typeface="Times New Roman"/>
                <a:cs typeface="Times New Roman"/>
              </a:rPr>
              <a:t>Cogeneration and trigeneration:</a:t>
            </a:r>
          </a:p>
        </p:txBody>
      </p:sp>
      <p:sp>
        <p:nvSpPr>
          <p:cNvPr id="2056" name="Text Box 8"/>
          <p:cNvSpPr txBox="1">
            <a:spLocks noChangeArrowheads="1"/>
          </p:cNvSpPr>
          <p:nvPr/>
        </p:nvSpPr>
        <p:spPr bwMode="auto">
          <a:xfrm>
            <a:off x="2307559" y="2797455"/>
            <a:ext cx="6156678" cy="523220"/>
          </a:xfrm>
          <a:prstGeom prst="rect">
            <a:avLst/>
          </a:prstGeom>
          <a:noFill/>
          <a:ln w="9525">
            <a:noFill/>
            <a:miter lim="800000"/>
            <a:headEnd/>
            <a:tailEnd/>
          </a:ln>
          <a:effectLst/>
        </p:spPr>
        <p:txBody>
          <a:bodyPr wrap="square">
            <a:spAutoFit/>
          </a:bodyPr>
          <a:lstStyle/>
          <a:p>
            <a:r>
              <a:rPr lang="en-US" sz="2800" dirty="0">
                <a:effectLst/>
              </a:rPr>
              <a:t>WORKING FLUIDS</a:t>
            </a:r>
            <a:endParaRPr lang="en-DE" sz="2800" dirty="0">
              <a:effectLst/>
            </a:endParaRPr>
          </a:p>
        </p:txBody>
      </p:sp>
      <p:pic>
        <p:nvPicPr>
          <p:cNvPr id="8" name="Immagine 7"/>
          <p:cNvPicPr>
            <a:picLocks noChangeAspect="1"/>
          </p:cNvPicPr>
          <p:nvPr/>
        </p:nvPicPr>
        <p:blipFill>
          <a:blip r:embed="rId3"/>
          <a:stretch>
            <a:fillRect/>
          </a:stretch>
        </p:blipFill>
        <p:spPr>
          <a:xfrm>
            <a:off x="6981596" y="14777"/>
            <a:ext cx="2162404" cy="2138243"/>
          </a:xfrm>
          <a:prstGeom prst="rect">
            <a:avLst/>
          </a:prstGeom>
        </p:spPr>
      </p:pic>
      <p:sp>
        <p:nvSpPr>
          <p:cNvPr id="2" name="Rettangolo 1"/>
          <p:cNvSpPr/>
          <p:nvPr/>
        </p:nvSpPr>
        <p:spPr>
          <a:xfrm>
            <a:off x="4862945" y="5565109"/>
            <a:ext cx="4572000" cy="1034129"/>
          </a:xfrm>
          <a:prstGeom prst="rect">
            <a:avLst/>
          </a:prstGeom>
        </p:spPr>
        <p:txBody>
          <a:bodyPr>
            <a:spAutoFit/>
          </a:bodyPr>
          <a:lstStyle/>
          <a:p>
            <a:pPr lvl="0">
              <a:spcBef>
                <a:spcPct val="20000"/>
              </a:spcBef>
              <a:buClr>
                <a:srgbClr val="999933"/>
              </a:buClr>
            </a:pPr>
            <a:r>
              <a:rPr lang="it-IT" sz="1800" dirty="0">
                <a:solidFill>
                  <a:srgbClr val="00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prof. Mauro REINI</a:t>
            </a:r>
          </a:p>
          <a:p>
            <a:pPr lvl="0">
              <a:spcBef>
                <a:spcPct val="20000"/>
              </a:spcBef>
              <a:buClr>
                <a:srgbClr val="999933"/>
              </a:buClr>
            </a:pPr>
            <a:r>
              <a:rPr lang="it-IT" sz="1800" dirty="0">
                <a:solidFill>
                  <a:srgbClr val="00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docente di sistemi per l’energia e l’ambiente</a:t>
            </a:r>
          </a:p>
          <a:p>
            <a:pPr lvl="0">
              <a:spcBef>
                <a:spcPct val="20000"/>
              </a:spcBef>
              <a:buClr>
                <a:srgbClr val="999933"/>
              </a:buClr>
            </a:pPr>
            <a:r>
              <a:rPr lang="it-IT" sz="1800" dirty="0">
                <a:solidFill>
                  <a:srgbClr val="00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Università di Trieste – Polo di Pordenone</a:t>
            </a:r>
            <a:endParaRPr lang="it-IT" sz="1800" b="1" dirty="0">
              <a:solidFill>
                <a:srgbClr val="00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pic>
        <p:nvPicPr>
          <p:cNvPr id="3" name="Immagine 2"/>
          <p:cNvPicPr>
            <a:picLocks noChangeAspect="1"/>
          </p:cNvPicPr>
          <p:nvPr/>
        </p:nvPicPr>
        <p:blipFill>
          <a:blip r:embed="rId4"/>
          <a:stretch>
            <a:fillRect/>
          </a:stretch>
        </p:blipFill>
        <p:spPr>
          <a:xfrm>
            <a:off x="7784474" y="4540892"/>
            <a:ext cx="1359526" cy="102421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F06A18D-3A5B-443E-AC38-5303231C5687}"/>
              </a:ext>
            </a:extLst>
          </p:cNvPr>
          <p:cNvSpPr>
            <a:spLocks noGrp="1"/>
          </p:cNvSpPr>
          <p:nvPr>
            <p:ph type="sldNum" sz="quarter" idx="4"/>
          </p:nvPr>
        </p:nvSpPr>
        <p:spPr/>
        <p:txBody>
          <a:bodyPr/>
          <a:lstStyle/>
          <a:p>
            <a:fld id="{07F98BC3-F7EA-4A73-8394-BEF993D5B06B}" type="slidenum">
              <a:rPr lang="it-IT" smtClean="0"/>
              <a:pPr/>
              <a:t>10</a:t>
            </a:fld>
            <a:endParaRPr lang="it-IT"/>
          </a:p>
        </p:txBody>
      </p:sp>
      <p:sp>
        <p:nvSpPr>
          <p:cNvPr id="4" name="Title 3">
            <a:extLst>
              <a:ext uri="{FF2B5EF4-FFF2-40B4-BE49-F238E27FC236}">
                <a16:creationId xmlns:a16="http://schemas.microsoft.com/office/drawing/2014/main" id="{2BA90F6D-3CC2-4903-A88A-803D94D98D10}"/>
              </a:ext>
            </a:extLst>
          </p:cNvPr>
          <p:cNvSpPr>
            <a:spLocks noGrp="1"/>
          </p:cNvSpPr>
          <p:nvPr>
            <p:ph type="ctrTitle"/>
          </p:nvPr>
        </p:nvSpPr>
        <p:spPr/>
        <p:txBody>
          <a:bodyPr/>
          <a:lstStyle/>
          <a:p>
            <a:r>
              <a:rPr lang="en-US" dirty="0">
                <a:latin typeface="Times New Roman" panose="02020603050405020304" pitchFamily="18" charset="0"/>
                <a:cs typeface="Times New Roman" panose="02020603050405020304" pitchFamily="18" charset="0"/>
              </a:rPr>
              <a:t>Ideal gas</a:t>
            </a:r>
            <a:endParaRPr lang="en-US" dirty="0"/>
          </a:p>
        </p:txBody>
      </p:sp>
      <p:pic>
        <p:nvPicPr>
          <p:cNvPr id="6" name="Picture 5">
            <a:extLst>
              <a:ext uri="{FF2B5EF4-FFF2-40B4-BE49-F238E27FC236}">
                <a16:creationId xmlns:a16="http://schemas.microsoft.com/office/drawing/2014/main" id="{3327417C-4831-444D-BED2-32776C2FF0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088" y="1849589"/>
            <a:ext cx="7618289" cy="5008411"/>
          </a:xfrm>
          <a:prstGeom prst="rect">
            <a:avLst/>
          </a:prstGeom>
        </p:spPr>
      </p:pic>
    </p:spTree>
    <p:extLst>
      <p:ext uri="{BB962C8B-B14F-4D97-AF65-F5344CB8AC3E}">
        <p14:creationId xmlns:p14="http://schemas.microsoft.com/office/powerpoint/2010/main" val="3018581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35AC0-203D-4DE6-9613-026E8F9C721A}"/>
              </a:ext>
            </a:extLst>
          </p:cNvPr>
          <p:cNvSpPr>
            <a:spLocks noGrp="1"/>
          </p:cNvSpPr>
          <p:nvPr>
            <p:ph type="title"/>
          </p:nvPr>
        </p:nvSpPr>
        <p:spPr>
          <a:xfrm>
            <a:off x="748144" y="512618"/>
            <a:ext cx="7938655" cy="905020"/>
          </a:xfrm>
        </p:spPr>
        <p:txBody>
          <a:bodyPr/>
          <a:lstStyle/>
          <a:p>
            <a:r>
              <a:rPr lang="en-US" dirty="0">
                <a:latin typeface="Times New Roman" panose="02020603050405020304" pitchFamily="18" charset="0"/>
                <a:cs typeface="Times New Roman" panose="02020603050405020304" pitchFamily="18" charset="0"/>
              </a:rPr>
              <a:t>Ideal gas</a:t>
            </a:r>
            <a:endParaRPr lang="en-US" dirty="0"/>
          </a:p>
        </p:txBody>
      </p:sp>
      <p:sp>
        <p:nvSpPr>
          <p:cNvPr id="4" name="Footer Placeholder 3">
            <a:extLst>
              <a:ext uri="{FF2B5EF4-FFF2-40B4-BE49-F238E27FC236}">
                <a16:creationId xmlns:a16="http://schemas.microsoft.com/office/drawing/2014/main" id="{5FFCF1F2-28EB-43ED-B9AA-233670CD40FF}"/>
              </a:ext>
            </a:extLst>
          </p:cNvPr>
          <p:cNvSpPr>
            <a:spLocks noGrp="1"/>
          </p:cNvSpPr>
          <p:nvPr>
            <p:ph type="ftr" sz="quarter" idx="10"/>
          </p:nvPr>
        </p:nvSpPr>
        <p:spPr/>
        <p:txBody>
          <a:bodyPr/>
          <a:lstStyle/>
          <a:p>
            <a:r>
              <a:rPr lang="en-US"/>
              <a:t>Energia per il domani: fonti rinnovabili, idrogeno e risparmio energetico - Sesto Val Pusteria; 28 giugno – 2 luglio 2010</a:t>
            </a:r>
            <a:endParaRPr lang="it-IT"/>
          </a:p>
        </p:txBody>
      </p:sp>
      <p:sp>
        <p:nvSpPr>
          <p:cNvPr id="5" name="Slide Number Placeholder 4">
            <a:extLst>
              <a:ext uri="{FF2B5EF4-FFF2-40B4-BE49-F238E27FC236}">
                <a16:creationId xmlns:a16="http://schemas.microsoft.com/office/drawing/2014/main" id="{30127E76-7A6E-44FD-9B04-B88CEB2607AC}"/>
              </a:ext>
            </a:extLst>
          </p:cNvPr>
          <p:cNvSpPr>
            <a:spLocks noGrp="1"/>
          </p:cNvSpPr>
          <p:nvPr>
            <p:ph type="sldNum" sz="quarter" idx="11"/>
          </p:nvPr>
        </p:nvSpPr>
        <p:spPr/>
        <p:txBody>
          <a:bodyPr/>
          <a:lstStyle/>
          <a:p>
            <a:fld id="{877F3A25-C756-4EF7-A996-DD654CB7FDA4}" type="slidenum">
              <a:rPr lang="it-IT" smtClean="0"/>
              <a:pPr/>
              <a:t>11</a:t>
            </a:fld>
            <a:endParaRPr lang="it-IT"/>
          </a:p>
        </p:txBody>
      </p:sp>
      <p:pic>
        <p:nvPicPr>
          <p:cNvPr id="7" name="Picture 6">
            <a:extLst>
              <a:ext uri="{FF2B5EF4-FFF2-40B4-BE49-F238E27FC236}">
                <a16:creationId xmlns:a16="http://schemas.microsoft.com/office/drawing/2014/main" id="{ED2A7ADF-57AB-4108-96D4-9F86F2529F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144" y="1975706"/>
            <a:ext cx="7426749" cy="4587019"/>
          </a:xfrm>
          <a:prstGeom prst="rect">
            <a:avLst/>
          </a:prstGeom>
        </p:spPr>
      </p:pic>
    </p:spTree>
    <p:extLst>
      <p:ext uri="{BB962C8B-B14F-4D97-AF65-F5344CB8AC3E}">
        <p14:creationId xmlns:p14="http://schemas.microsoft.com/office/powerpoint/2010/main" val="4029945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1DB0A-8660-489E-9201-54B30BB2FB0E}"/>
              </a:ext>
            </a:extLst>
          </p:cNvPr>
          <p:cNvSpPr>
            <a:spLocks noGrp="1"/>
          </p:cNvSpPr>
          <p:nvPr>
            <p:ph type="title"/>
          </p:nvPr>
        </p:nvSpPr>
        <p:spPr>
          <a:xfrm>
            <a:off x="702364" y="636104"/>
            <a:ext cx="7984435" cy="781534"/>
          </a:xfrm>
        </p:spPr>
        <p:txBody>
          <a:bodyPr/>
          <a:lstStyle/>
          <a:p>
            <a:r>
              <a:rPr lang="de-DE" sz="3600" dirty="0">
                <a:latin typeface="Times New Roman" panose="02020603050405020304" pitchFamily="18" charset="0"/>
                <a:cs typeface="Times New Roman" panose="02020603050405020304" pitchFamily="18" charset="0"/>
              </a:rPr>
              <a:t>Real fluids and incompressible fluids</a:t>
            </a:r>
            <a:endParaRPr lang="en-DE" sz="36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0AB7DAE-5752-4CEE-A110-419D7D8E0C9D}"/>
              </a:ext>
            </a:extLst>
          </p:cNvPr>
          <p:cNvSpPr>
            <a:spLocks noGrp="1"/>
          </p:cNvSpPr>
          <p:nvPr>
            <p:ph idx="1"/>
          </p:nvPr>
        </p:nvSpPr>
        <p:spPr/>
        <p:txBody>
          <a:bodyPr/>
          <a:lstStyle/>
          <a:p>
            <a:r>
              <a:rPr lang="en-GB" sz="2400" b="0" dirty="0">
                <a:latin typeface="Times New Roman" panose="02020603050405020304" pitchFamily="18" charset="0"/>
                <a:cs typeface="Times New Roman" panose="02020603050405020304" pitchFamily="18" charset="0"/>
              </a:rPr>
              <a:t>Incompressible fluid: are the fluids with constant density. They could be liquids and gases. Incompressible means that the effects of pressure on the fluid density are zero or negligible. So the density and the specific volume of the fluid do not change during the flow. In most cases, water and many liquids can be considered incompressible but in specific cases like Water hammer.</a:t>
            </a:r>
          </a:p>
          <a:p>
            <a:r>
              <a:rPr lang="en-GB" sz="2400" b="0" dirty="0">
                <a:latin typeface="Times New Roman" panose="02020603050405020304" pitchFamily="18" charset="0"/>
                <a:cs typeface="Times New Roman" panose="02020603050405020304" pitchFamily="18" charset="0"/>
              </a:rPr>
              <a:t>An ideal fluid is a fluid which will keep deforming on application of even a small amount of force. But practically there is always an opposition to flow in form of shear caused by adjacent layers of the flowing fluid as one moves over the other. Thus this property is viscosity and any fluid which </a:t>
            </a:r>
            <a:r>
              <a:rPr lang="en-GB" sz="2400" b="0" dirty="0" err="1">
                <a:latin typeface="Times New Roman" panose="02020603050405020304" pitchFamily="18" charset="0"/>
                <a:cs typeface="Times New Roman" panose="02020603050405020304" pitchFamily="18" charset="0"/>
              </a:rPr>
              <a:t>posseses</a:t>
            </a:r>
            <a:r>
              <a:rPr lang="en-GB" sz="2400" b="0" dirty="0">
                <a:latin typeface="Times New Roman" panose="02020603050405020304" pitchFamily="18" charset="0"/>
                <a:cs typeface="Times New Roman" panose="02020603050405020304" pitchFamily="18" charset="0"/>
              </a:rPr>
              <a:t> viscosity is real fluid.</a:t>
            </a:r>
            <a:endParaRPr lang="en-DE" sz="2400" b="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BC1E2C95-588F-41B2-8818-E206E50F52BB}"/>
              </a:ext>
            </a:extLst>
          </p:cNvPr>
          <p:cNvSpPr>
            <a:spLocks noGrp="1"/>
          </p:cNvSpPr>
          <p:nvPr>
            <p:ph type="sldNum" sz="quarter" idx="11"/>
          </p:nvPr>
        </p:nvSpPr>
        <p:spPr/>
        <p:txBody>
          <a:bodyPr/>
          <a:lstStyle/>
          <a:p>
            <a:fld id="{877F3A25-C756-4EF7-A996-DD654CB7FDA4}" type="slidenum">
              <a:rPr lang="it-IT" smtClean="0"/>
              <a:pPr/>
              <a:t>12</a:t>
            </a:fld>
            <a:endParaRPr lang="it-IT"/>
          </a:p>
        </p:txBody>
      </p:sp>
    </p:spTree>
    <p:extLst>
      <p:ext uri="{BB962C8B-B14F-4D97-AF65-F5344CB8AC3E}">
        <p14:creationId xmlns:p14="http://schemas.microsoft.com/office/powerpoint/2010/main" val="634488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353D6-D7F6-40E3-9B84-B324227E3474}"/>
              </a:ext>
            </a:extLst>
          </p:cNvPr>
          <p:cNvSpPr>
            <a:spLocks noGrp="1"/>
          </p:cNvSpPr>
          <p:nvPr>
            <p:ph type="title"/>
          </p:nvPr>
        </p:nvSpPr>
        <p:spPr>
          <a:xfrm>
            <a:off x="719090" y="692458"/>
            <a:ext cx="7967709" cy="725180"/>
          </a:xfrm>
        </p:spPr>
        <p:txBody>
          <a:bodyPr/>
          <a:lstStyle/>
          <a:p>
            <a:r>
              <a:rPr lang="en-US" sz="3600" dirty="0">
                <a:latin typeface="Times New Roman" panose="02020603050405020304" pitchFamily="18" charset="0"/>
                <a:cs typeface="Times New Roman" panose="02020603050405020304" pitchFamily="18" charset="0"/>
              </a:rPr>
              <a:t>Environmental aspects</a:t>
            </a:r>
            <a:r>
              <a:rPr lang="en-US" dirty="0"/>
              <a:t/>
            </a:r>
            <a:br>
              <a:rPr lang="en-US" dirty="0"/>
            </a:br>
            <a:endParaRPr lang="en-US" dirty="0"/>
          </a:p>
        </p:txBody>
      </p:sp>
      <p:sp>
        <p:nvSpPr>
          <p:cNvPr id="3" name="Content Placeholder 2">
            <a:extLst>
              <a:ext uri="{FF2B5EF4-FFF2-40B4-BE49-F238E27FC236}">
                <a16:creationId xmlns:a16="http://schemas.microsoft.com/office/drawing/2014/main" id="{7C2E48E5-585B-4D4B-9AEB-31EE6DC08511}"/>
              </a:ext>
            </a:extLst>
          </p:cNvPr>
          <p:cNvSpPr>
            <a:spLocks noGrp="1"/>
          </p:cNvSpPr>
          <p:nvPr>
            <p:ph idx="1"/>
          </p:nvPr>
        </p:nvSpPr>
        <p:spPr/>
        <p:txBody>
          <a:bodyPr/>
          <a:lstStyle/>
          <a:p>
            <a:r>
              <a:rPr lang="en-US" sz="2400" b="0" dirty="0">
                <a:latin typeface="Times New Roman" panose="02020603050405020304" pitchFamily="18" charset="0"/>
                <a:cs typeface="Times New Roman" panose="02020603050405020304" pitchFamily="18" charset="0"/>
              </a:rPr>
              <a:t>As to the environmental aspects, the main concerns include the ozone depletion potential (ODP), global warming potential (GWP) and the atmospheric lifetime (ALT). The ODP and GWP represent substance's potential to contribute to ozone degradation and globe warming.</a:t>
            </a:r>
          </a:p>
          <a:p>
            <a:r>
              <a:rPr lang="en-US" sz="2400" b="0" dirty="0">
                <a:latin typeface="Times New Roman" panose="02020603050405020304" pitchFamily="18" charset="0"/>
                <a:cs typeface="Times New Roman" panose="02020603050405020304" pitchFamily="18" charset="0"/>
              </a:rPr>
              <a:t>Alternative fluids are being found and applied. The alternatives are expected to retain the attractive properties and avoid their adverse environmental impact. The most promising candidates are still found among fluids containing fluorine and carbon atoms. The inclusion of one or more hydrogen atoms in the molecule, results in it being largely destroyed in the lower atmosphere by naturally occurring hydroxyl radical, ensuring that little of the fluid survives to enter the stratosphere</a:t>
            </a:r>
            <a:r>
              <a:rPr lang="en-US" b="0" dirty="0"/>
              <a:t> </a:t>
            </a:r>
            <a:endParaRPr lang="en-US" dirty="0"/>
          </a:p>
        </p:txBody>
      </p:sp>
      <p:sp>
        <p:nvSpPr>
          <p:cNvPr id="5" name="Slide Number Placeholder 4">
            <a:extLst>
              <a:ext uri="{FF2B5EF4-FFF2-40B4-BE49-F238E27FC236}">
                <a16:creationId xmlns:a16="http://schemas.microsoft.com/office/drawing/2014/main" id="{293FBFFF-FBD7-4697-870E-E727D0BE2340}"/>
              </a:ext>
            </a:extLst>
          </p:cNvPr>
          <p:cNvSpPr>
            <a:spLocks noGrp="1"/>
          </p:cNvSpPr>
          <p:nvPr>
            <p:ph type="sldNum" sz="quarter" idx="11"/>
          </p:nvPr>
        </p:nvSpPr>
        <p:spPr/>
        <p:txBody>
          <a:bodyPr/>
          <a:lstStyle/>
          <a:p>
            <a:fld id="{877F3A25-C756-4EF7-A996-DD654CB7FDA4}" type="slidenum">
              <a:rPr lang="it-IT" smtClean="0"/>
              <a:pPr/>
              <a:t>13</a:t>
            </a:fld>
            <a:endParaRPr lang="it-IT"/>
          </a:p>
        </p:txBody>
      </p:sp>
    </p:spTree>
    <p:extLst>
      <p:ext uri="{BB962C8B-B14F-4D97-AF65-F5344CB8AC3E}">
        <p14:creationId xmlns:p14="http://schemas.microsoft.com/office/powerpoint/2010/main" val="2684957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D74B-CF63-4DE8-BCE2-135145003B83}"/>
              </a:ext>
            </a:extLst>
          </p:cNvPr>
          <p:cNvSpPr>
            <a:spLocks noGrp="1"/>
          </p:cNvSpPr>
          <p:nvPr>
            <p:ph type="title"/>
          </p:nvPr>
        </p:nvSpPr>
        <p:spPr>
          <a:xfrm>
            <a:off x="630314" y="674702"/>
            <a:ext cx="8056485" cy="742935"/>
          </a:xfrm>
        </p:spPr>
        <p:txBody>
          <a:bodyPr/>
          <a:lstStyle/>
          <a:p>
            <a:r>
              <a:rPr lang="en-US" dirty="0"/>
              <a:t> </a:t>
            </a:r>
            <a:r>
              <a:rPr lang="en-US" sz="3600" dirty="0">
                <a:latin typeface="Times New Roman" panose="02020603050405020304" pitchFamily="18" charset="0"/>
                <a:cs typeface="Times New Roman" panose="02020603050405020304" pitchFamily="18" charset="0"/>
              </a:rPr>
              <a:t>Availability and cost</a:t>
            </a:r>
            <a:r>
              <a:rPr lang="en-US" dirty="0"/>
              <a:t/>
            </a:r>
            <a:br>
              <a:rPr lang="en-US" dirty="0"/>
            </a:br>
            <a:endParaRPr lang="en-US" dirty="0"/>
          </a:p>
        </p:txBody>
      </p:sp>
      <p:sp>
        <p:nvSpPr>
          <p:cNvPr id="3" name="Content Placeholder 2">
            <a:extLst>
              <a:ext uri="{FF2B5EF4-FFF2-40B4-BE49-F238E27FC236}">
                <a16:creationId xmlns:a16="http://schemas.microsoft.com/office/drawing/2014/main" id="{A70FDC8B-05C6-424D-A8C6-52FF26F0508D}"/>
              </a:ext>
            </a:extLst>
          </p:cNvPr>
          <p:cNvSpPr>
            <a:spLocks noGrp="1"/>
          </p:cNvSpPr>
          <p:nvPr>
            <p:ph idx="1"/>
          </p:nvPr>
        </p:nvSpPr>
        <p:spPr/>
        <p:txBody>
          <a:bodyPr/>
          <a:lstStyle/>
          <a:p>
            <a:r>
              <a:rPr lang="en-US" b="0" dirty="0">
                <a:latin typeface="Times New Roman" panose="02020603050405020304" pitchFamily="18" charset="0"/>
                <a:cs typeface="Times New Roman" panose="02020603050405020304" pitchFamily="18" charset="0"/>
              </a:rPr>
              <a:t>The availability and cost of the working fluids are among the considerations when selecting working fluids. Traditional refrigerants used in organic Rankine cycles are expensive. This cost could be reduced by a more massive production of those refrigerants, or by the use of low </a:t>
            </a:r>
            <a:r>
              <a:rPr lang="en-US" b="0" dirty="0" err="1" smtClean="0">
                <a:latin typeface="Times New Roman" panose="02020603050405020304" pitchFamily="18" charset="0"/>
                <a:cs typeface="Times New Roman" panose="02020603050405020304" pitchFamily="18" charset="0"/>
              </a:rPr>
              <a:t>costhy</a:t>
            </a:r>
            <a:r>
              <a:rPr lang="en-US" b="0" smtClean="0">
                <a:latin typeface="Times New Roman" panose="02020603050405020304" pitchFamily="18" charset="0"/>
                <a:cs typeface="Times New Roman" panose="02020603050405020304" pitchFamily="18" charset="0"/>
              </a:rPr>
              <a:t> drocarbons</a:t>
            </a:r>
            <a:r>
              <a:rPr lang="en-US" b="0"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92CE7FD1-4EF1-4818-A961-F1A2A3B25360}"/>
              </a:ext>
            </a:extLst>
          </p:cNvPr>
          <p:cNvSpPr>
            <a:spLocks noGrp="1"/>
          </p:cNvSpPr>
          <p:nvPr>
            <p:ph type="sldNum" sz="quarter" idx="11"/>
          </p:nvPr>
        </p:nvSpPr>
        <p:spPr/>
        <p:txBody>
          <a:bodyPr/>
          <a:lstStyle/>
          <a:p>
            <a:fld id="{877F3A25-C756-4EF7-A996-DD654CB7FDA4}" type="slidenum">
              <a:rPr lang="it-IT" smtClean="0"/>
              <a:pPr/>
              <a:t>14</a:t>
            </a:fld>
            <a:endParaRPr lang="it-IT"/>
          </a:p>
        </p:txBody>
      </p:sp>
    </p:spTree>
    <p:extLst>
      <p:ext uri="{BB962C8B-B14F-4D97-AF65-F5344CB8AC3E}">
        <p14:creationId xmlns:p14="http://schemas.microsoft.com/office/powerpoint/2010/main" val="407180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C218C0E6-DCAD-4335-933F-60DDAA4561B5}"/>
              </a:ext>
            </a:extLst>
          </p:cNvPr>
          <p:cNvSpPr>
            <a:spLocks noGrp="1"/>
          </p:cNvSpPr>
          <p:nvPr>
            <p:ph type="subTitle" idx="1"/>
          </p:nvPr>
        </p:nvSpPr>
        <p:spPr>
          <a:xfrm>
            <a:off x="164343" y="1882065"/>
            <a:ext cx="8864247" cy="4802819"/>
          </a:xfrm>
        </p:spPr>
        <p:txBody>
          <a:bodyPr/>
          <a:lstStyle/>
          <a:p>
            <a:r>
              <a:rPr lang="en-US" b="0" dirty="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working fluid</a:t>
            </a:r>
            <a:r>
              <a:rPr lang="en-US" b="0" dirty="0">
                <a:latin typeface="Times New Roman" panose="02020603050405020304" pitchFamily="18" charset="0"/>
                <a:cs typeface="Times New Roman" panose="02020603050405020304" pitchFamily="18" charset="0"/>
              </a:rPr>
              <a:t> is a pressurized </a:t>
            </a:r>
            <a:r>
              <a:rPr lang="en-US" b="0" dirty="0">
                <a:latin typeface="Times New Roman" panose="02020603050405020304" pitchFamily="18" charset="0"/>
                <a:cs typeface="Times New Roman" panose="02020603050405020304" pitchFamily="18" charset="0"/>
                <a:hlinkClick r:id="rId2" tooltip="Gas">
                  <a:extLst>
                    <a:ext uri="{A12FA001-AC4F-418D-AE19-62706E023703}">
                      <ahyp:hlinkClr xmlns="" xmlns:ahyp="http://schemas.microsoft.com/office/drawing/2018/hyperlinkcolor" val="tx"/>
                    </a:ext>
                  </a:extLst>
                </a:hlinkClick>
              </a:rPr>
              <a:t>g</a:t>
            </a:r>
            <a:r>
              <a:rPr lang="en-US" b="0" dirty="0">
                <a:latin typeface="Times New Roman" panose="02020603050405020304" pitchFamily="18" charset="0"/>
                <a:cs typeface="Times New Roman" panose="02020603050405020304" pitchFamily="18" charset="0"/>
              </a:rPr>
              <a:t>a</a:t>
            </a:r>
            <a:r>
              <a:rPr lang="en-US" b="0" dirty="0">
                <a:latin typeface="Times New Roman" panose="02020603050405020304" pitchFamily="18" charset="0"/>
                <a:cs typeface="Times New Roman" panose="02020603050405020304" pitchFamily="18" charset="0"/>
                <a:hlinkClick r:id="rId2" tooltip="Gas">
                  <a:extLst>
                    <a:ext uri="{A12FA001-AC4F-418D-AE19-62706E023703}">
                      <ahyp:hlinkClr xmlns="" xmlns:ahyp="http://schemas.microsoft.com/office/drawing/2018/hyperlinkcolor" val="tx"/>
                    </a:ext>
                  </a:extLst>
                </a:hlinkClick>
              </a:rPr>
              <a:t>s</a:t>
            </a:r>
            <a:r>
              <a:rPr lang="en-US" b="0" dirty="0">
                <a:latin typeface="Times New Roman" panose="02020603050405020304" pitchFamily="18" charset="0"/>
                <a:cs typeface="Times New Roman" panose="02020603050405020304" pitchFamily="18" charset="0"/>
              </a:rPr>
              <a:t> or liquid that actuates a machine or heat engine. Examples include steam in a steam engine, air in a hot air engine and hydraulic fluid in a hydraulic motor or hydraulic cylinder. More generally, in a thermodynamic system, the working fluid is a liquid or gas that absorbs or transmits energy.</a:t>
            </a:r>
            <a:endParaRPr lang="en-US" dirty="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66805C87-CA3C-4CC5-BC82-2319A2E6D11C}"/>
              </a:ext>
            </a:extLst>
          </p:cNvPr>
          <p:cNvSpPr>
            <a:spLocks noGrp="1"/>
          </p:cNvSpPr>
          <p:nvPr>
            <p:ph type="sldNum" sz="quarter" idx="4"/>
          </p:nvPr>
        </p:nvSpPr>
        <p:spPr/>
        <p:txBody>
          <a:bodyPr/>
          <a:lstStyle/>
          <a:p>
            <a:fld id="{07F98BC3-F7EA-4A73-8394-BEF993D5B06B}" type="slidenum">
              <a:rPr lang="it-IT" smtClean="0"/>
              <a:pPr/>
              <a:t>2</a:t>
            </a:fld>
            <a:endParaRPr lang="it-IT"/>
          </a:p>
        </p:txBody>
      </p:sp>
      <p:sp>
        <p:nvSpPr>
          <p:cNvPr id="4" name="Title 3">
            <a:extLst>
              <a:ext uri="{FF2B5EF4-FFF2-40B4-BE49-F238E27FC236}">
                <a16:creationId xmlns:a16="http://schemas.microsoft.com/office/drawing/2014/main" id="{9EF52B54-9537-4F12-AC1D-CBA731593159}"/>
              </a:ext>
            </a:extLst>
          </p:cNvPr>
          <p:cNvSpPr>
            <a:spLocks noGrp="1"/>
          </p:cNvSpPr>
          <p:nvPr>
            <p:ph type="ctrTitle"/>
          </p:nvPr>
        </p:nvSpPr>
        <p:spPr>
          <a:xfrm>
            <a:off x="772357" y="781235"/>
            <a:ext cx="7760456" cy="806265"/>
          </a:xfrm>
        </p:spPr>
        <p:txBody>
          <a:bodyPr/>
          <a:lstStyle/>
          <a:p>
            <a:r>
              <a:rPr lang="en-US" dirty="0">
                <a:latin typeface="Times New Roman" panose="02020603050405020304" pitchFamily="18" charset="0"/>
                <a:cs typeface="Times New Roman" panose="02020603050405020304" pitchFamily="18" charset="0"/>
              </a:rPr>
              <a:t>WORKING FLUIDS</a:t>
            </a:r>
            <a:r>
              <a:rPr lang="en-DE" dirty="0"/>
              <a:t/>
            </a:r>
            <a:br>
              <a:rPr lang="en-DE" dirty="0"/>
            </a:br>
            <a:endParaRPr lang="en-US" dirty="0"/>
          </a:p>
        </p:txBody>
      </p:sp>
    </p:spTree>
    <p:extLst>
      <p:ext uri="{BB962C8B-B14F-4D97-AF65-F5344CB8AC3E}">
        <p14:creationId xmlns:p14="http://schemas.microsoft.com/office/powerpoint/2010/main" val="929296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CF519BB-086F-46D2-8AEC-84ECD20789FE}"/>
              </a:ext>
            </a:extLst>
          </p:cNvPr>
          <p:cNvSpPr>
            <a:spLocks noGrp="1"/>
          </p:cNvSpPr>
          <p:nvPr>
            <p:ph type="subTitle" idx="1"/>
          </p:nvPr>
        </p:nvSpPr>
        <p:spPr>
          <a:xfrm>
            <a:off x="226488" y="1855433"/>
            <a:ext cx="8766592" cy="4743805"/>
          </a:xfrm>
        </p:spPr>
        <p:txBody>
          <a:bodyPr/>
          <a:lstStyle/>
          <a:p>
            <a:r>
              <a:rPr lang="en-US" b="0" dirty="0">
                <a:latin typeface="Times New Roman" panose="02020603050405020304" pitchFamily="18" charset="0"/>
                <a:cs typeface="Times New Roman" panose="02020603050405020304" pitchFamily="18" charset="0"/>
              </a:rPr>
              <a:t>The working fluid plays a key role in the cycle. A working fluid must not only have the necessary thermo-physical properties that match the application but also possess adequate chemical stability in the desired temperature range. The fluid selection affects system efficiency, operating conditions, environmental impact and economic viability. Selection criteria are set out in this section to locate the potential working fluid candidates for different cycles at various conditions.</a:t>
            </a:r>
            <a:endParaRPr lang="en-US" dirty="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B0F755D7-E8CE-4B72-A46D-A279AA2DEDBD}"/>
              </a:ext>
            </a:extLst>
          </p:cNvPr>
          <p:cNvSpPr>
            <a:spLocks noGrp="1"/>
          </p:cNvSpPr>
          <p:nvPr>
            <p:ph type="sldNum" sz="quarter" idx="4"/>
          </p:nvPr>
        </p:nvSpPr>
        <p:spPr/>
        <p:txBody>
          <a:bodyPr/>
          <a:lstStyle/>
          <a:p>
            <a:fld id="{07F98BC3-F7EA-4A73-8394-BEF993D5B06B}" type="slidenum">
              <a:rPr lang="it-IT" smtClean="0"/>
              <a:pPr/>
              <a:t>3</a:t>
            </a:fld>
            <a:endParaRPr lang="it-IT"/>
          </a:p>
        </p:txBody>
      </p:sp>
      <p:sp>
        <p:nvSpPr>
          <p:cNvPr id="4" name="Title 3">
            <a:extLst>
              <a:ext uri="{FF2B5EF4-FFF2-40B4-BE49-F238E27FC236}">
                <a16:creationId xmlns:a16="http://schemas.microsoft.com/office/drawing/2014/main" id="{25D50299-DE6A-44CC-9412-1E7A5B5EA8BE}"/>
              </a:ext>
            </a:extLst>
          </p:cNvPr>
          <p:cNvSpPr>
            <a:spLocks noGrp="1"/>
          </p:cNvSpPr>
          <p:nvPr>
            <p:ph type="ctrTitle"/>
          </p:nvPr>
        </p:nvSpPr>
        <p:spPr>
          <a:xfrm>
            <a:off x="834501" y="861134"/>
            <a:ext cx="7698312" cy="726366"/>
          </a:xfrm>
        </p:spPr>
        <p:txBody>
          <a:bodyPr/>
          <a:lstStyle/>
          <a:p>
            <a:r>
              <a:rPr lang="en-US" dirty="0">
                <a:latin typeface="Times New Roman" panose="02020603050405020304" pitchFamily="18" charset="0"/>
                <a:cs typeface="Times New Roman" panose="02020603050405020304" pitchFamily="18" charset="0"/>
              </a:rPr>
              <a:t>Working fluid properties and selection criteria</a:t>
            </a:r>
            <a:r>
              <a:rPr lang="en-US" dirty="0"/>
              <a:t/>
            </a:r>
            <a:br>
              <a:rPr lang="en-US" dirty="0"/>
            </a:br>
            <a:endParaRPr lang="en-US" dirty="0"/>
          </a:p>
        </p:txBody>
      </p:sp>
    </p:spTree>
    <p:extLst>
      <p:ext uri="{BB962C8B-B14F-4D97-AF65-F5344CB8AC3E}">
        <p14:creationId xmlns:p14="http://schemas.microsoft.com/office/powerpoint/2010/main" val="297104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267F2-A0EF-4C0C-97A2-ABA03EC99943}"/>
              </a:ext>
            </a:extLst>
          </p:cNvPr>
          <p:cNvSpPr>
            <a:spLocks noGrp="1"/>
          </p:cNvSpPr>
          <p:nvPr>
            <p:ph type="title"/>
          </p:nvPr>
        </p:nvSpPr>
        <p:spPr>
          <a:xfrm>
            <a:off x="683580" y="674702"/>
            <a:ext cx="8003219" cy="742935"/>
          </a:xfrm>
        </p:spPr>
        <p:txBody>
          <a:bodyPr/>
          <a:lstStyle/>
          <a:p>
            <a:r>
              <a:rPr lang="en-US" sz="3600" dirty="0">
                <a:latin typeface="Times New Roman" panose="02020603050405020304" pitchFamily="18" charset="0"/>
                <a:cs typeface="Times New Roman" panose="02020603050405020304" pitchFamily="18" charset="0"/>
              </a:rPr>
              <a:t>Types of working fluids</a:t>
            </a:r>
            <a:r>
              <a:rPr lang="en-US" dirty="0"/>
              <a:t/>
            </a:r>
            <a:br>
              <a:rPr lang="en-US" dirty="0"/>
            </a:br>
            <a:endParaRPr lang="en-US" dirty="0"/>
          </a:p>
        </p:txBody>
      </p:sp>
      <p:sp>
        <p:nvSpPr>
          <p:cNvPr id="3" name="Content Placeholder 2">
            <a:extLst>
              <a:ext uri="{FF2B5EF4-FFF2-40B4-BE49-F238E27FC236}">
                <a16:creationId xmlns:a16="http://schemas.microsoft.com/office/drawing/2014/main" id="{53AB8A1F-C638-44C2-9262-98DF3990EA71}"/>
              </a:ext>
            </a:extLst>
          </p:cNvPr>
          <p:cNvSpPr>
            <a:spLocks noGrp="1"/>
          </p:cNvSpPr>
          <p:nvPr>
            <p:ph idx="1"/>
          </p:nvPr>
        </p:nvSpPr>
        <p:spPr/>
        <p:txBody>
          <a:bodyPr/>
          <a:lstStyle/>
          <a:p>
            <a:r>
              <a:rPr lang="en-US" b="0" dirty="0">
                <a:latin typeface="Times New Roman" panose="02020603050405020304" pitchFamily="18" charset="0"/>
                <a:cs typeface="Times New Roman" panose="02020603050405020304" pitchFamily="18" charset="0"/>
              </a:rPr>
              <a:t>Dry fluid</a:t>
            </a:r>
          </a:p>
          <a:p>
            <a:r>
              <a:rPr lang="en-US" b="0" dirty="0">
                <a:latin typeface="Times New Roman" panose="02020603050405020304" pitchFamily="18" charset="0"/>
                <a:cs typeface="Times New Roman" panose="02020603050405020304" pitchFamily="18" charset="0"/>
              </a:rPr>
              <a:t>Wet fluid</a:t>
            </a:r>
          </a:p>
          <a:p>
            <a:r>
              <a:rPr lang="en-US" b="0" dirty="0">
                <a:latin typeface="Times New Roman" panose="02020603050405020304" pitchFamily="18" charset="0"/>
                <a:cs typeface="Times New Roman" panose="02020603050405020304" pitchFamily="18" charset="0"/>
              </a:rPr>
              <a:t>Isentropic fluid</a:t>
            </a:r>
          </a:p>
        </p:txBody>
      </p:sp>
      <p:sp>
        <p:nvSpPr>
          <p:cNvPr id="5" name="Slide Number Placeholder 4">
            <a:extLst>
              <a:ext uri="{FF2B5EF4-FFF2-40B4-BE49-F238E27FC236}">
                <a16:creationId xmlns:a16="http://schemas.microsoft.com/office/drawing/2014/main" id="{C45F186A-FE02-4A92-AB68-B26962391932}"/>
              </a:ext>
            </a:extLst>
          </p:cNvPr>
          <p:cNvSpPr>
            <a:spLocks noGrp="1"/>
          </p:cNvSpPr>
          <p:nvPr>
            <p:ph type="sldNum" sz="quarter" idx="11"/>
          </p:nvPr>
        </p:nvSpPr>
        <p:spPr/>
        <p:txBody>
          <a:bodyPr/>
          <a:lstStyle/>
          <a:p>
            <a:fld id="{877F3A25-C756-4EF7-A996-DD654CB7FDA4}" type="slidenum">
              <a:rPr lang="it-IT" smtClean="0"/>
              <a:pPr/>
              <a:t>4</a:t>
            </a:fld>
            <a:endParaRPr lang="it-IT"/>
          </a:p>
        </p:txBody>
      </p:sp>
      <p:pic>
        <p:nvPicPr>
          <p:cNvPr id="7" name="Picture 6">
            <a:extLst>
              <a:ext uri="{FF2B5EF4-FFF2-40B4-BE49-F238E27FC236}">
                <a16:creationId xmlns:a16="http://schemas.microsoft.com/office/drawing/2014/main" id="{6B142150-2FFC-4576-97CC-B174D26480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0350" y="3213717"/>
            <a:ext cx="5184559" cy="3577699"/>
          </a:xfrm>
          <a:prstGeom prst="rect">
            <a:avLst/>
          </a:prstGeom>
        </p:spPr>
      </p:pic>
    </p:spTree>
    <p:extLst>
      <p:ext uri="{BB962C8B-B14F-4D97-AF65-F5344CB8AC3E}">
        <p14:creationId xmlns:p14="http://schemas.microsoft.com/office/powerpoint/2010/main" val="1019811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F157D-86D9-4895-A04D-EDD03293F2BA}"/>
              </a:ext>
            </a:extLst>
          </p:cNvPr>
          <p:cNvSpPr>
            <a:spLocks noGrp="1"/>
          </p:cNvSpPr>
          <p:nvPr>
            <p:ph type="title"/>
          </p:nvPr>
        </p:nvSpPr>
        <p:spPr>
          <a:xfrm>
            <a:off x="710214" y="683580"/>
            <a:ext cx="7976586" cy="734057"/>
          </a:xfrm>
        </p:spPr>
        <p:txBody>
          <a:bodyPr/>
          <a:lstStyle/>
          <a:p>
            <a:r>
              <a:rPr lang="en-US" sz="3600" dirty="0">
                <a:latin typeface="Times New Roman" panose="02020603050405020304" pitchFamily="18" charset="0"/>
                <a:cs typeface="Times New Roman" panose="02020603050405020304" pitchFamily="18" charset="0"/>
              </a:rPr>
              <a:t>Work</a:t>
            </a:r>
            <a:r>
              <a:rPr lang="en-US" dirty="0"/>
              <a:t> </a:t>
            </a:r>
          </a:p>
        </p:txBody>
      </p:sp>
      <p:sp>
        <p:nvSpPr>
          <p:cNvPr id="3" name="Content Placeholder 2">
            <a:extLst>
              <a:ext uri="{FF2B5EF4-FFF2-40B4-BE49-F238E27FC236}">
                <a16:creationId xmlns:a16="http://schemas.microsoft.com/office/drawing/2014/main" id="{E7066BF7-A4AE-4E3E-B2E7-E9659A4DA022}"/>
              </a:ext>
            </a:extLst>
          </p:cNvPr>
          <p:cNvSpPr>
            <a:spLocks noGrp="1"/>
          </p:cNvSpPr>
          <p:nvPr>
            <p:ph idx="1"/>
          </p:nvPr>
        </p:nvSpPr>
        <p:spPr>
          <a:xfrm>
            <a:off x="124287" y="1846263"/>
            <a:ext cx="8870488" cy="5011737"/>
          </a:xfrm>
        </p:spPr>
        <p:txBody>
          <a:bodyPr/>
          <a:lstStyle/>
          <a:p>
            <a:pPr marL="0" indent="0">
              <a:buNone/>
            </a:pPr>
            <a:r>
              <a:rPr lang="en-US" sz="2400" b="0" dirty="0">
                <a:latin typeface="Times New Roman" panose="02020603050405020304" pitchFamily="18" charset="0"/>
                <a:cs typeface="Times New Roman" panose="02020603050405020304" pitchFamily="18" charset="0"/>
              </a:rPr>
              <a:t>The working fluid can be used to output useful work if used in a turbine. Also, in thermodynamic cycles energy may be input to the working fluid by means of a compressor. The mathematical formulation for this may be quite simple if we consider a cylinder in which a working fluid resides. A piston is used to input useful work to the fluid. From mechanics, the work done from state 1 to state 2 of the process is given by</a:t>
            </a:r>
          </a:p>
          <a:p>
            <a:pPr marL="0" indent="0">
              <a:buNone/>
            </a:pPr>
            <a:endParaRPr lang="en-US" sz="2400" b="0" dirty="0">
              <a:latin typeface="Times New Roman" panose="02020603050405020304" pitchFamily="18" charset="0"/>
              <a:cs typeface="Times New Roman" panose="02020603050405020304" pitchFamily="18" charset="0"/>
            </a:endParaRPr>
          </a:p>
          <a:p>
            <a:pPr marL="0" indent="0">
              <a:buNone/>
            </a:pPr>
            <a:endParaRPr lang="en-US" sz="2400" b="0" dirty="0">
              <a:latin typeface="Times New Roman" panose="02020603050405020304" pitchFamily="18" charset="0"/>
              <a:cs typeface="Times New Roman" panose="02020603050405020304" pitchFamily="18" charset="0"/>
            </a:endParaRPr>
          </a:p>
          <a:p>
            <a:pPr marL="0" indent="0">
              <a:buNone/>
            </a:pPr>
            <a:r>
              <a:rPr lang="en-US" sz="2400" b="0" dirty="0">
                <a:latin typeface="Times New Roman" panose="02020603050405020304" pitchFamily="18" charset="0"/>
                <a:cs typeface="Times New Roman" panose="02020603050405020304" pitchFamily="18" charset="0"/>
              </a:rPr>
              <a:t>Where </a:t>
            </a:r>
            <a:r>
              <a:rPr lang="en-US" sz="2400" b="0" i="1" dirty="0">
                <a:latin typeface="Times New Roman" panose="02020603050405020304" pitchFamily="18" charset="0"/>
                <a:cs typeface="Times New Roman" panose="02020603050405020304" pitchFamily="18" charset="0"/>
              </a:rPr>
              <a:t>ds</a:t>
            </a:r>
            <a:r>
              <a:rPr lang="en-US" sz="2400" b="0" dirty="0">
                <a:latin typeface="Times New Roman" panose="02020603050405020304" pitchFamily="18" charset="0"/>
                <a:cs typeface="Times New Roman" panose="02020603050405020304" pitchFamily="18" charset="0"/>
              </a:rPr>
              <a:t> is the incremental distance from one state to the next and </a:t>
            </a:r>
            <a:r>
              <a:rPr lang="en-US" sz="2400" b="0" i="1" dirty="0">
                <a:latin typeface="Times New Roman" panose="02020603050405020304" pitchFamily="18" charset="0"/>
                <a:cs typeface="Times New Roman" panose="02020603050405020304" pitchFamily="18" charset="0"/>
              </a:rPr>
              <a:t>F</a:t>
            </a:r>
            <a:r>
              <a:rPr lang="en-US" sz="2400" b="0" dirty="0">
                <a:latin typeface="Times New Roman" panose="02020603050405020304" pitchFamily="18" charset="0"/>
                <a:cs typeface="Times New Roman" panose="02020603050405020304" pitchFamily="18" charset="0"/>
              </a:rPr>
              <a:t> is the force applied. The negative sign is introduced since in this case a decrease in volume is being considered. The situation is shown in the figure which follows.</a:t>
            </a:r>
          </a:p>
          <a:p>
            <a:pPr marL="0" indent="0">
              <a:buNone/>
            </a:pPr>
            <a:r>
              <a:rPr lang="en-US" b="0" dirty="0"/>
              <a:t/>
            </a:r>
            <a:br>
              <a:rPr lang="en-US" b="0" dirty="0"/>
            </a:br>
            <a:endParaRPr lang="en-US" sz="24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6A2519F2-19D8-4D59-B9F5-C4F93A2514FC}"/>
              </a:ext>
            </a:extLst>
          </p:cNvPr>
          <p:cNvSpPr>
            <a:spLocks noGrp="1"/>
          </p:cNvSpPr>
          <p:nvPr>
            <p:ph type="sldNum" sz="quarter" idx="11"/>
          </p:nvPr>
        </p:nvSpPr>
        <p:spPr/>
        <p:txBody>
          <a:bodyPr/>
          <a:lstStyle/>
          <a:p>
            <a:fld id="{877F3A25-C756-4EF7-A996-DD654CB7FDA4}" type="slidenum">
              <a:rPr lang="it-IT" smtClean="0"/>
              <a:pPr/>
              <a:t>5</a:t>
            </a:fld>
            <a:endParaRPr lang="it-IT"/>
          </a:p>
        </p:txBody>
      </p:sp>
      <p:pic>
        <p:nvPicPr>
          <p:cNvPr id="7" name="Picture 6">
            <a:extLst>
              <a:ext uri="{FF2B5EF4-FFF2-40B4-BE49-F238E27FC236}">
                <a16:creationId xmlns:a16="http://schemas.microsoft.com/office/drawing/2014/main" id="{A431AE2C-DA20-4263-9466-4F95BF75F3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5153" y="4474346"/>
            <a:ext cx="1866708" cy="852315"/>
          </a:xfrm>
          <a:prstGeom prst="rect">
            <a:avLst/>
          </a:prstGeom>
        </p:spPr>
      </p:pic>
    </p:spTree>
    <p:extLst>
      <p:ext uri="{BB962C8B-B14F-4D97-AF65-F5344CB8AC3E}">
        <p14:creationId xmlns:p14="http://schemas.microsoft.com/office/powerpoint/2010/main" val="3090975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BB77AF69-AAAB-4D32-A781-3E581BF1E0A0}"/>
              </a:ext>
            </a:extLst>
          </p:cNvPr>
          <p:cNvSpPr>
            <a:spLocks noGrp="1"/>
          </p:cNvSpPr>
          <p:nvPr>
            <p:ph type="subTitle" idx="1"/>
          </p:nvPr>
        </p:nvSpPr>
        <p:spPr>
          <a:xfrm>
            <a:off x="97654" y="1855433"/>
            <a:ext cx="8939813" cy="5002567"/>
          </a:xfrm>
        </p:spPr>
        <p:txBody>
          <a:bodyPr/>
          <a:lstStyle/>
          <a:p>
            <a:r>
              <a:rPr lang="en-US" sz="2400" b="0" dirty="0">
                <a:latin typeface="Times New Roman" panose="02020603050405020304" pitchFamily="18" charset="0"/>
                <a:cs typeface="Times New Roman" panose="02020603050405020304" pitchFamily="18" charset="0"/>
              </a:rPr>
              <a:t>The force is given by the product of the pressure in the cylinder and its cross sectional area such that</a:t>
            </a:r>
            <a:endParaRPr lang="en-US" sz="2400" dirty="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976AE7FB-A1BE-4CD8-B45D-5A0393FCBE31}"/>
              </a:ext>
            </a:extLst>
          </p:cNvPr>
          <p:cNvSpPr>
            <a:spLocks noGrp="1"/>
          </p:cNvSpPr>
          <p:nvPr>
            <p:ph type="sldNum" sz="quarter" idx="4"/>
          </p:nvPr>
        </p:nvSpPr>
        <p:spPr/>
        <p:txBody>
          <a:bodyPr/>
          <a:lstStyle/>
          <a:p>
            <a:fld id="{07F98BC3-F7EA-4A73-8394-BEF993D5B06B}" type="slidenum">
              <a:rPr lang="it-IT" smtClean="0"/>
              <a:pPr/>
              <a:t>6</a:t>
            </a:fld>
            <a:endParaRPr lang="it-IT"/>
          </a:p>
        </p:txBody>
      </p:sp>
      <p:sp>
        <p:nvSpPr>
          <p:cNvPr id="4" name="Title 3">
            <a:extLst>
              <a:ext uri="{FF2B5EF4-FFF2-40B4-BE49-F238E27FC236}">
                <a16:creationId xmlns:a16="http://schemas.microsoft.com/office/drawing/2014/main" id="{5D07DE87-9DDD-4FF0-B04D-6B3C729BD738}"/>
              </a:ext>
            </a:extLst>
          </p:cNvPr>
          <p:cNvSpPr>
            <a:spLocks noGrp="1"/>
          </p:cNvSpPr>
          <p:nvPr>
            <p:ph type="ctrTitle"/>
          </p:nvPr>
        </p:nvSpPr>
        <p:spPr/>
        <p:txBody>
          <a:bodyPr/>
          <a:lstStyle/>
          <a:p>
            <a:r>
              <a:rPr lang="en-US" dirty="0">
                <a:latin typeface="Times New Roman" panose="02020603050405020304" pitchFamily="18" charset="0"/>
                <a:cs typeface="Times New Roman" panose="02020603050405020304" pitchFamily="18" charset="0"/>
              </a:rPr>
              <a:t>Work</a:t>
            </a:r>
            <a:endParaRPr lang="en-US" dirty="0"/>
          </a:p>
        </p:txBody>
      </p:sp>
      <p:pic>
        <p:nvPicPr>
          <p:cNvPr id="6" name="Picture 5">
            <a:extLst>
              <a:ext uri="{FF2B5EF4-FFF2-40B4-BE49-F238E27FC236}">
                <a16:creationId xmlns:a16="http://schemas.microsoft.com/office/drawing/2014/main" id="{ED55B6FA-A588-449B-AA31-9154B2FD3B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7810" y="4267146"/>
            <a:ext cx="4892464" cy="2461473"/>
          </a:xfrm>
          <a:prstGeom prst="rect">
            <a:avLst/>
          </a:prstGeom>
        </p:spPr>
      </p:pic>
      <p:pic>
        <p:nvPicPr>
          <p:cNvPr id="8" name="Picture 7">
            <a:extLst>
              <a:ext uri="{FF2B5EF4-FFF2-40B4-BE49-F238E27FC236}">
                <a16:creationId xmlns:a16="http://schemas.microsoft.com/office/drawing/2014/main" id="{0F9ECDE9-D564-40B9-9AAF-61B5F1542E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67678" y="3054251"/>
            <a:ext cx="1897544" cy="944962"/>
          </a:xfrm>
          <a:prstGeom prst="rect">
            <a:avLst/>
          </a:prstGeom>
        </p:spPr>
      </p:pic>
    </p:spTree>
    <p:extLst>
      <p:ext uri="{BB962C8B-B14F-4D97-AF65-F5344CB8AC3E}">
        <p14:creationId xmlns:p14="http://schemas.microsoft.com/office/powerpoint/2010/main" val="2769227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089CDC01-E03C-4C20-88EA-C6E7E35BFDD1}"/>
              </a:ext>
            </a:extLst>
          </p:cNvPr>
          <p:cNvSpPr>
            <a:spLocks noGrp="1"/>
          </p:cNvSpPr>
          <p:nvPr>
            <p:ph type="subTitle" idx="1"/>
          </p:nvPr>
        </p:nvSpPr>
        <p:spPr>
          <a:xfrm>
            <a:off x="235320" y="1646093"/>
            <a:ext cx="8762260" cy="4894725"/>
          </a:xfrm>
        </p:spPr>
        <p:txBody>
          <a:bodyPr/>
          <a:lstStyle/>
          <a:p>
            <a:r>
              <a:rPr lang="en-US" sz="2400" b="0" dirty="0">
                <a:latin typeface="Times New Roman" panose="02020603050405020304" pitchFamily="18" charset="0"/>
                <a:cs typeface="Times New Roman" panose="02020603050405020304" pitchFamily="18" charset="0"/>
              </a:rPr>
              <a:t>Where </a:t>
            </a:r>
            <a:r>
              <a:rPr lang="en-US" sz="2400" b="0" i="1" dirty="0" err="1">
                <a:latin typeface="Times New Roman" panose="02020603050405020304" pitchFamily="18" charset="0"/>
                <a:cs typeface="Times New Roman" panose="02020603050405020304" pitchFamily="18" charset="0"/>
              </a:rPr>
              <a:t>A⋅ds</a:t>
            </a:r>
            <a:r>
              <a:rPr lang="en-US" sz="2400" b="0" i="1" dirty="0">
                <a:latin typeface="Times New Roman" panose="02020603050405020304" pitchFamily="18" charset="0"/>
                <a:cs typeface="Times New Roman" panose="02020603050405020304" pitchFamily="18" charset="0"/>
              </a:rPr>
              <a:t> = </a:t>
            </a:r>
            <a:r>
              <a:rPr lang="en-US" sz="2400" b="0" i="1" dirty="0" err="1">
                <a:latin typeface="Times New Roman" panose="02020603050405020304" pitchFamily="18" charset="0"/>
                <a:cs typeface="Times New Roman" panose="02020603050405020304" pitchFamily="18" charset="0"/>
              </a:rPr>
              <a:t>dV</a:t>
            </a:r>
            <a:r>
              <a:rPr lang="en-US" sz="2400" b="0" dirty="0">
                <a:latin typeface="Times New Roman" panose="02020603050405020304" pitchFamily="18" charset="0"/>
                <a:cs typeface="Times New Roman" panose="02020603050405020304" pitchFamily="18" charset="0"/>
              </a:rPr>
              <a:t> is the elemental change of cylinder volume. If from state 1 to 2 the volume increases then the working fluid actually does work on its surroundings and this is commonly denoted by a negative work. If the volume decreases the work is positive. By the definition given with the above integral the work done is represented by the area under a pressure - volume diagram. If we consider the case where we have a constant pressure process then the work is simply given by</a:t>
            </a:r>
            <a:endParaRPr lang="en-US" sz="2400" dirty="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0354FADE-C7AE-4369-AE68-82B64913CCD8}"/>
              </a:ext>
            </a:extLst>
          </p:cNvPr>
          <p:cNvSpPr>
            <a:spLocks noGrp="1"/>
          </p:cNvSpPr>
          <p:nvPr>
            <p:ph type="sldNum" sz="quarter" idx="4"/>
          </p:nvPr>
        </p:nvSpPr>
        <p:spPr/>
        <p:txBody>
          <a:bodyPr/>
          <a:lstStyle/>
          <a:p>
            <a:fld id="{07F98BC3-F7EA-4A73-8394-BEF993D5B06B}" type="slidenum">
              <a:rPr lang="it-IT" smtClean="0"/>
              <a:pPr/>
              <a:t>7</a:t>
            </a:fld>
            <a:endParaRPr lang="it-IT"/>
          </a:p>
        </p:txBody>
      </p:sp>
      <p:sp>
        <p:nvSpPr>
          <p:cNvPr id="4" name="Title 3">
            <a:extLst>
              <a:ext uri="{FF2B5EF4-FFF2-40B4-BE49-F238E27FC236}">
                <a16:creationId xmlns:a16="http://schemas.microsoft.com/office/drawing/2014/main" id="{036C72D3-F77F-431C-805A-73ABA51B83F4}"/>
              </a:ext>
            </a:extLst>
          </p:cNvPr>
          <p:cNvSpPr>
            <a:spLocks noGrp="1"/>
          </p:cNvSpPr>
          <p:nvPr>
            <p:ph type="ctrTitle"/>
          </p:nvPr>
        </p:nvSpPr>
        <p:spPr/>
        <p:txBody>
          <a:bodyPr/>
          <a:lstStyle/>
          <a:p>
            <a:r>
              <a:rPr lang="en-US" dirty="0">
                <a:latin typeface="Times New Roman" panose="02020603050405020304" pitchFamily="18" charset="0"/>
                <a:cs typeface="Times New Roman" panose="02020603050405020304" pitchFamily="18" charset="0"/>
              </a:rPr>
              <a:t>Work</a:t>
            </a:r>
            <a:endParaRPr lang="en-US" dirty="0"/>
          </a:p>
        </p:txBody>
      </p:sp>
      <p:pic>
        <p:nvPicPr>
          <p:cNvPr id="6" name="Picture 5">
            <a:extLst>
              <a:ext uri="{FF2B5EF4-FFF2-40B4-BE49-F238E27FC236}">
                <a16:creationId xmlns:a16="http://schemas.microsoft.com/office/drawing/2014/main" id="{C93B8F57-08F0-41C5-8C3E-EF7E9795EC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66358" y="4276803"/>
            <a:ext cx="2331922" cy="2545301"/>
          </a:xfrm>
          <a:prstGeom prst="rect">
            <a:avLst/>
          </a:prstGeom>
        </p:spPr>
      </p:pic>
    </p:spTree>
    <p:extLst>
      <p:ext uri="{BB962C8B-B14F-4D97-AF65-F5344CB8AC3E}">
        <p14:creationId xmlns:p14="http://schemas.microsoft.com/office/powerpoint/2010/main" val="1868726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BA6F7A4-893C-4B06-9DC0-8462F52D1679}"/>
              </a:ext>
            </a:extLst>
          </p:cNvPr>
          <p:cNvSpPr>
            <a:spLocks noGrp="1"/>
          </p:cNvSpPr>
          <p:nvPr>
            <p:ph type="subTitle" idx="1"/>
          </p:nvPr>
        </p:nvSpPr>
        <p:spPr>
          <a:xfrm>
            <a:off x="111078" y="1988597"/>
            <a:ext cx="8748838" cy="4545367"/>
          </a:xfrm>
        </p:spPr>
        <p:txBody>
          <a:bodyPr/>
          <a:lstStyle/>
          <a:p>
            <a:r>
              <a:rPr lang="en-US" sz="2400" b="0" dirty="0">
                <a:latin typeface="Times New Roman" panose="02020603050405020304" pitchFamily="18" charset="0"/>
                <a:cs typeface="Times New Roman" panose="02020603050405020304" pitchFamily="18" charset="0"/>
              </a:rPr>
              <a:t>Condensation is a necessary process in the organic Rankine cycle and supercritical Rankine cycle. The design condensation temperature is normally above 300 K in order to reject heat to the ambient; therefore, fluids like methane with critical temperatures far below 300 K are out of consideration because of the difficulty in condensing. On the other hand, the critical point of a fluid considered as the working fluid of a supercritical Rankine cycle should not be too high to overpass. The critical point of a working fluid, being the peak point of the fluid saturation line in a </a:t>
            </a:r>
            <a:r>
              <a:rPr lang="en-US" sz="2400" b="0" i="1" dirty="0">
                <a:latin typeface="Times New Roman" panose="02020603050405020304" pitchFamily="18" charset="0"/>
                <a:cs typeface="Times New Roman" panose="02020603050405020304" pitchFamily="18" charset="0"/>
              </a:rPr>
              <a:t>T</a:t>
            </a:r>
            <a:r>
              <a:rPr lang="en-US" sz="2400" b="0" dirty="0">
                <a:latin typeface="Times New Roman" panose="02020603050405020304" pitchFamily="18" charset="0"/>
                <a:cs typeface="Times New Roman" panose="02020603050405020304" pitchFamily="18" charset="0"/>
              </a:rPr>
              <a:t>–</a:t>
            </a:r>
            <a:r>
              <a:rPr lang="en-US" sz="2400" b="0" i="1" dirty="0">
                <a:latin typeface="Times New Roman" panose="02020603050405020304" pitchFamily="18" charset="0"/>
                <a:cs typeface="Times New Roman" panose="02020603050405020304" pitchFamily="18" charset="0"/>
              </a:rPr>
              <a:t>s</a:t>
            </a:r>
            <a:r>
              <a:rPr lang="en-US" sz="2400" b="0" dirty="0">
                <a:latin typeface="Times New Roman" panose="02020603050405020304" pitchFamily="18" charset="0"/>
                <a:cs typeface="Times New Roman" panose="02020603050405020304" pitchFamily="18" charset="0"/>
              </a:rPr>
              <a:t> diagram, suggests the proper operating temperature range for the working fluid of liquid and vapor forms, and the critical temperature is an important data for fluid selection.</a:t>
            </a:r>
            <a:endParaRPr lang="en-US" sz="2400" dirty="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4D36D4CE-C05B-4B8B-BA96-9AB2CE46BADF}"/>
              </a:ext>
            </a:extLst>
          </p:cNvPr>
          <p:cNvSpPr>
            <a:spLocks noGrp="1"/>
          </p:cNvSpPr>
          <p:nvPr>
            <p:ph type="sldNum" sz="quarter" idx="4"/>
          </p:nvPr>
        </p:nvSpPr>
        <p:spPr/>
        <p:txBody>
          <a:bodyPr/>
          <a:lstStyle/>
          <a:p>
            <a:fld id="{07F98BC3-F7EA-4A73-8394-BEF993D5B06B}" type="slidenum">
              <a:rPr lang="it-IT" smtClean="0"/>
              <a:pPr/>
              <a:t>8</a:t>
            </a:fld>
            <a:endParaRPr lang="it-IT"/>
          </a:p>
        </p:txBody>
      </p:sp>
      <p:sp>
        <p:nvSpPr>
          <p:cNvPr id="4" name="Title 3">
            <a:extLst>
              <a:ext uri="{FF2B5EF4-FFF2-40B4-BE49-F238E27FC236}">
                <a16:creationId xmlns:a16="http://schemas.microsoft.com/office/drawing/2014/main" id="{26D8A103-E19C-4D4E-8B6E-9B8F829520D7}"/>
              </a:ext>
            </a:extLst>
          </p:cNvPr>
          <p:cNvSpPr>
            <a:spLocks noGrp="1"/>
          </p:cNvSpPr>
          <p:nvPr>
            <p:ph type="ctrTitle"/>
          </p:nvPr>
        </p:nvSpPr>
        <p:spPr>
          <a:xfrm>
            <a:off x="719091" y="763480"/>
            <a:ext cx="7813722" cy="824020"/>
          </a:xfrm>
        </p:spPr>
        <p:txBody>
          <a:bodyPr/>
          <a:lstStyle/>
          <a:p>
            <a:r>
              <a:rPr lang="en-US" dirty="0"/>
              <a:t>Critical points of the working fluids</a:t>
            </a:r>
            <a:br>
              <a:rPr lang="en-US" dirty="0"/>
            </a:br>
            <a:endParaRPr lang="en-US" dirty="0"/>
          </a:p>
        </p:txBody>
      </p:sp>
    </p:spTree>
    <p:extLst>
      <p:ext uri="{BB962C8B-B14F-4D97-AF65-F5344CB8AC3E}">
        <p14:creationId xmlns:p14="http://schemas.microsoft.com/office/powerpoint/2010/main" val="1730302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F2127-EA19-4C1D-B4F1-7232A2DEB06B}"/>
              </a:ext>
            </a:extLst>
          </p:cNvPr>
          <p:cNvSpPr>
            <a:spLocks noGrp="1"/>
          </p:cNvSpPr>
          <p:nvPr>
            <p:ph type="title"/>
          </p:nvPr>
        </p:nvSpPr>
        <p:spPr>
          <a:xfrm>
            <a:off x="754602" y="674702"/>
            <a:ext cx="7932198" cy="742935"/>
          </a:xfrm>
        </p:spPr>
        <p:txBody>
          <a:bodyPr/>
          <a:lstStyle/>
          <a:p>
            <a:r>
              <a:rPr lang="en-US" sz="3600" dirty="0">
                <a:latin typeface="Times New Roman" panose="02020603050405020304" pitchFamily="18" charset="0"/>
                <a:cs typeface="Times New Roman" panose="02020603050405020304" pitchFamily="18" charset="0"/>
              </a:rPr>
              <a:t>Ideal gas</a:t>
            </a:r>
          </a:p>
        </p:txBody>
      </p:sp>
      <p:sp>
        <p:nvSpPr>
          <p:cNvPr id="3" name="Content Placeholder 2">
            <a:extLst>
              <a:ext uri="{FF2B5EF4-FFF2-40B4-BE49-F238E27FC236}">
                <a16:creationId xmlns:a16="http://schemas.microsoft.com/office/drawing/2014/main" id="{468F7C21-BF64-412D-8BC4-5C0376EF2705}"/>
              </a:ext>
            </a:extLst>
          </p:cNvPr>
          <p:cNvSpPr>
            <a:spLocks noGrp="1"/>
          </p:cNvSpPr>
          <p:nvPr>
            <p:ph idx="1"/>
          </p:nvPr>
        </p:nvSpPr>
        <p:spPr>
          <a:xfrm>
            <a:off x="233363" y="1846263"/>
            <a:ext cx="8761412" cy="4695825"/>
          </a:xfrm>
        </p:spPr>
        <p:txBody>
          <a:bodyPr/>
          <a:lstStyle/>
          <a:p>
            <a:r>
              <a:rPr lang="en-US" b="0" dirty="0">
                <a:latin typeface="Times New Roman" panose="02020603050405020304" pitchFamily="18" charset="0"/>
                <a:cs typeface="Times New Roman" panose="02020603050405020304" pitchFamily="18" charset="0"/>
              </a:rPr>
              <a:t>An ideal gas is a set of atoms or molecules that move freely without interactions. The pressure exerted by the gas is due to the collisions of the molecules with the walls of the container. The ideal gas behavior is at low pressures, that is, at the zero density limit.</a:t>
            </a:r>
          </a:p>
          <a:p>
            <a:r>
              <a:rPr lang="en-US" b="0" dirty="0">
                <a:latin typeface="Times New Roman" panose="02020603050405020304" pitchFamily="18" charset="0"/>
                <a:cs typeface="Times New Roman" panose="02020603050405020304" pitchFamily="18" charset="0"/>
              </a:rPr>
              <a:t>Ideal gas follows ideal gas equation.</a:t>
            </a:r>
          </a:p>
          <a:p>
            <a:endParaRPr lang="en-US" b="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750F24B1-C74C-421E-9B8B-0D0A4A409FA0}"/>
              </a:ext>
            </a:extLst>
          </p:cNvPr>
          <p:cNvSpPr>
            <a:spLocks noGrp="1"/>
          </p:cNvSpPr>
          <p:nvPr>
            <p:ph type="sldNum" sz="quarter" idx="11"/>
          </p:nvPr>
        </p:nvSpPr>
        <p:spPr/>
        <p:txBody>
          <a:bodyPr/>
          <a:lstStyle/>
          <a:p>
            <a:fld id="{877F3A25-C756-4EF7-A996-DD654CB7FDA4}" type="slidenum">
              <a:rPr lang="it-IT" smtClean="0"/>
              <a:pPr/>
              <a:t>9</a:t>
            </a:fld>
            <a:endParaRPr lang="it-IT"/>
          </a:p>
        </p:txBody>
      </p:sp>
      <p:pic>
        <p:nvPicPr>
          <p:cNvPr id="14" name="Picture 13">
            <a:extLst>
              <a:ext uri="{FF2B5EF4-FFF2-40B4-BE49-F238E27FC236}">
                <a16:creationId xmlns:a16="http://schemas.microsoft.com/office/drawing/2014/main" id="{5E488F3C-1158-405C-8972-EFBC4153B9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02181" y="4622201"/>
            <a:ext cx="4037040" cy="1919887"/>
          </a:xfrm>
          <a:prstGeom prst="rect">
            <a:avLst/>
          </a:prstGeom>
        </p:spPr>
      </p:pic>
    </p:spTree>
    <p:extLst>
      <p:ext uri="{BB962C8B-B14F-4D97-AF65-F5344CB8AC3E}">
        <p14:creationId xmlns:p14="http://schemas.microsoft.com/office/powerpoint/2010/main" val="2118436472"/>
      </p:ext>
    </p:extLst>
  </p:cSld>
  <p:clrMapOvr>
    <a:masterClrMapping/>
  </p:clrMapOvr>
</p:sld>
</file>

<file path=ppt/theme/theme1.xml><?xml version="1.0" encoding="utf-8"?>
<a:theme xmlns:a="http://schemas.openxmlformats.org/drawingml/2006/main" name="Asse">
  <a:themeElements>
    <a:clrScheme name="Asse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Ass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22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22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Asse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sse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sse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sse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sse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sse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sse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sse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669</TotalTime>
  <Words>1055</Words>
  <Application>Microsoft Office PowerPoint</Application>
  <PresentationFormat>Presentazione su schermo (4:3)</PresentationFormat>
  <Paragraphs>54</Paragraphs>
  <Slides>14</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14</vt:i4>
      </vt:variant>
    </vt:vector>
  </HeadingPairs>
  <TitlesOfParts>
    <vt:vector size="18" baseType="lpstr">
      <vt:lpstr>Arial</vt:lpstr>
      <vt:lpstr>Times New Roman</vt:lpstr>
      <vt:lpstr>Wingdings</vt:lpstr>
      <vt:lpstr>Asse</vt:lpstr>
      <vt:lpstr>Cogeneration and trigeneration:</vt:lpstr>
      <vt:lpstr>WORKING FLUIDS </vt:lpstr>
      <vt:lpstr>Working fluid properties and selection criteria </vt:lpstr>
      <vt:lpstr>Types of working fluids </vt:lpstr>
      <vt:lpstr>Work </vt:lpstr>
      <vt:lpstr>Work</vt:lpstr>
      <vt:lpstr>Work</vt:lpstr>
      <vt:lpstr>Critical points of the working fluids </vt:lpstr>
      <vt:lpstr>Ideal gas</vt:lpstr>
      <vt:lpstr>Ideal gas</vt:lpstr>
      <vt:lpstr>Ideal gas</vt:lpstr>
      <vt:lpstr>Real fluids and incompressible fluids</vt:lpstr>
      <vt:lpstr>Environmental aspects </vt:lpstr>
      <vt:lpstr> Availability and cost </vt:lpstr>
    </vt:vector>
  </TitlesOfParts>
  <Company>Università di Trieste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michele bibbò</dc:creator>
  <cp:lastModifiedBy>Windows User</cp:lastModifiedBy>
  <cp:revision>57</cp:revision>
  <dcterms:created xsi:type="dcterms:W3CDTF">2007-03-26T14:58:16Z</dcterms:created>
  <dcterms:modified xsi:type="dcterms:W3CDTF">2020-12-21T16:05:29Z</dcterms:modified>
</cp:coreProperties>
</file>