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21" r:id="rId2"/>
    <p:sldId id="259" r:id="rId3"/>
    <p:sldId id="260" r:id="rId4"/>
    <p:sldId id="298" r:id="rId5"/>
    <p:sldId id="299" r:id="rId6"/>
    <p:sldId id="262" r:id="rId7"/>
    <p:sldId id="300" r:id="rId8"/>
    <p:sldId id="263" r:id="rId9"/>
    <p:sldId id="264" r:id="rId10"/>
    <p:sldId id="265" r:id="rId11"/>
    <p:sldId id="266" r:id="rId12"/>
    <p:sldId id="267" r:id="rId13"/>
    <p:sldId id="268" r:id="rId14"/>
    <p:sldId id="269" r:id="rId15"/>
    <p:sldId id="270" r:id="rId16"/>
    <p:sldId id="271" r:id="rId17"/>
    <p:sldId id="294" r:id="rId18"/>
    <p:sldId id="273" r:id="rId19"/>
    <p:sldId id="279" r:id="rId20"/>
    <p:sldId id="280" r:id="rId21"/>
    <p:sldId id="281" r:id="rId22"/>
    <p:sldId id="301" r:id="rId23"/>
    <p:sldId id="302" r:id="rId24"/>
    <p:sldId id="275" r:id="rId25"/>
    <p:sldId id="276" r:id="rId26"/>
    <p:sldId id="303" r:id="rId27"/>
    <p:sldId id="304" r:id="rId28"/>
    <p:sldId id="277" r:id="rId29"/>
    <p:sldId id="278"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3" r:id="rId46"/>
    <p:sldId id="322"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98" autoAdjust="0"/>
    <p:restoredTop sz="93000" autoAdjust="0"/>
  </p:normalViewPr>
  <p:slideViewPr>
    <p:cSldViewPr>
      <p:cViewPr varScale="1">
        <p:scale>
          <a:sx n="120" d="100"/>
          <a:sy n="120" d="100"/>
        </p:scale>
        <p:origin x="893" y="91"/>
      </p:cViewPr>
      <p:guideLst>
        <p:guide orient="horz" pos="2160"/>
        <p:guide pos="2880"/>
      </p:guideLst>
    </p:cSldViewPr>
  </p:slideViewPr>
  <p:outlineViewPr>
    <p:cViewPr>
      <p:scale>
        <a:sx n="33" d="100"/>
        <a:sy n="33" d="100"/>
      </p:scale>
      <p:origin x="0" y="-9552"/>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16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6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16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4E12768-BBAF-4E2E-8672-8FEC00012AA8}" type="slidenum">
              <a:rPr lang="en-US"/>
              <a:pPr>
                <a:defRPr/>
              </a:pPr>
              <a:t>‹N›</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1</a:t>
            </a:fld>
            <a:endParaRPr lang="es-CO" altLang="it-IT" dirty="0"/>
          </a:p>
        </p:txBody>
      </p:sp>
    </p:spTree>
    <p:extLst>
      <p:ext uri="{BB962C8B-B14F-4D97-AF65-F5344CB8AC3E}">
        <p14:creationId xmlns:p14="http://schemas.microsoft.com/office/powerpoint/2010/main" val="257846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54E12768-BBAF-4E2E-8672-8FEC00012AA8}" type="slidenum">
              <a:rPr lang="en-US" smtClean="0"/>
              <a:pPr>
                <a:defRPr/>
              </a:pPr>
              <a:t>28</a:t>
            </a:fld>
            <a:endParaRPr lang="en-US"/>
          </a:p>
        </p:txBody>
      </p:sp>
    </p:spTree>
    <p:extLst>
      <p:ext uri="{BB962C8B-B14F-4D97-AF65-F5344CB8AC3E}">
        <p14:creationId xmlns:p14="http://schemas.microsoft.com/office/powerpoint/2010/main" val="363125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46</a:t>
            </a:fld>
            <a:endParaRPr lang="es-CO" altLang="it-IT" dirty="0"/>
          </a:p>
        </p:txBody>
      </p:sp>
    </p:spTree>
    <p:extLst>
      <p:ext uri="{BB962C8B-B14F-4D97-AF65-F5344CB8AC3E}">
        <p14:creationId xmlns:p14="http://schemas.microsoft.com/office/powerpoint/2010/main" val="312648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D8D7CB9-6BD3-4FC7-91E1-789879F8A53F}" type="slidenum">
              <a:rPr lang="en-US"/>
              <a:pPr>
                <a:defRPr/>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671CF4-1557-46A2-ACB9-4F5BFFDDE3AA}" type="slidenum">
              <a:rPr lang="en-US"/>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0E1319B-EB7D-4539-B29F-817E41DA6E77}" type="slidenum">
              <a:rPr lang="en-US"/>
              <a:pPr>
                <a:defRPr/>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EC7A6CC-03A9-4115-B106-A04BBC41C393}" type="slidenum">
              <a:rPr lang="en-US"/>
              <a:pPr>
                <a:defRPr/>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CAD000-0C77-4FFB-8EAF-80E8CBF3CFDC}" type="slidenum">
              <a:rPr lang="en-US"/>
              <a:pPr>
                <a:defRPr/>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CBB08627-EAE2-4DAF-A77D-39200E64E32A}"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F3BDA5-4BFA-4B0A-B7A2-CC3CBF535DE3}"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EF0850-442E-4A56-835D-1DFD2F3B8209}" type="slidenum">
              <a:rPr lang="en-US"/>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0B06A7-F02F-41E6-9143-C2DCBF00E3AE}" type="slidenum">
              <a:rPr lang="en-US"/>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CEE58D0-A794-4990-81B7-4DC1F6FE91A2}" type="slidenum">
              <a:rPr lang="en-US"/>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4DD0818-11B0-4A31-A27B-7E3BF089DB67}" type="slidenum">
              <a:rPr lang="en-US"/>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99F0FA1-FDED-41A5-8A85-5DA8A3011ED1}" type="slidenum">
              <a:rPr lang="en-US"/>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6204245-B81B-45D8-A22B-767D616E94E5}" type="slidenum">
              <a:rPr lang="en-US"/>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364E45-CF21-42BD-9668-2E3DB6C43A7B}" type="slidenum">
              <a:rPr lang="en-US"/>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A9DCE12-D1F9-46D3-8B2A-6FA4D920F00C}"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5.jpeg"/><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dia.units.it/sites/dia.units.it/files/all_lifi/SAM_2821a.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1628800"/>
            <a:ext cx="9144000" cy="5229200"/>
          </a:xfrm>
          <a:prstGeom prst="rect">
            <a:avLst/>
          </a:prstGeom>
          <a:noFill/>
        </p:spPr>
      </p:pic>
      <p:grpSp>
        <p:nvGrpSpPr>
          <p:cNvPr id="2" name="Gruppo 7"/>
          <p:cNvGrpSpPr/>
          <p:nvPr/>
        </p:nvGrpSpPr>
        <p:grpSpPr>
          <a:xfrm>
            <a:off x="35496" y="1628800"/>
            <a:ext cx="9036647" cy="180000"/>
            <a:chOff x="1218340" y="275867"/>
            <a:chExt cx="17715122" cy="567843"/>
          </a:xfrm>
        </p:grpSpPr>
        <p:cxnSp>
          <p:nvCxnSpPr>
            <p:cNvPr id="9" name="Connettore 1 8"/>
            <p:cNvCxnSpPr/>
            <p:nvPr/>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794880" y="2492896"/>
            <a:ext cx="7593843" cy="3907904"/>
          </a:xfrm>
          <a:prstGeom prst="rect">
            <a:avLst/>
          </a:prstGeom>
        </p:spPr>
        <p:txBody>
          <a:bodyPr>
            <a:no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pPr algn="ctr">
              <a:lnSpc>
                <a:spcPct val="80000"/>
              </a:lnSpc>
            </a:pPr>
            <a:r>
              <a:rPr lang="en-US" dirty="0" smtClean="0"/>
              <a:t>Turbomachinery</a:t>
            </a:r>
          </a:p>
          <a:p>
            <a:pPr algn="ctr">
              <a:lnSpc>
                <a:spcPct val="80000"/>
              </a:lnSpc>
            </a:pPr>
            <a:endParaRPr lang="en-US" dirty="0" smtClean="0"/>
          </a:p>
          <a:p>
            <a:pPr algn="ctr">
              <a:lnSpc>
                <a:spcPct val="80000"/>
              </a:lnSpc>
            </a:pPr>
            <a:r>
              <a:rPr lang="it-IT" sz="2400" i="1" dirty="0"/>
              <a:t>Mauro </a:t>
            </a:r>
            <a:r>
              <a:rPr lang="it-IT" sz="2400" i="1" dirty="0" err="1" smtClean="0"/>
              <a:t>Reini</a:t>
            </a:r>
            <a:endParaRPr lang="it-IT" dirty="0"/>
          </a:p>
          <a:p>
            <a:pPr algn="ctr">
              <a:lnSpc>
                <a:spcPct val="80000"/>
              </a:lnSpc>
            </a:pPr>
            <a:endParaRPr lang="it-IT" dirty="0"/>
          </a:p>
          <a:p>
            <a:pPr algn="ctr">
              <a:lnSpc>
                <a:spcPct val="80000"/>
              </a:lnSpc>
            </a:pPr>
            <a:endParaRPr lang="it-IT" dirty="0"/>
          </a:p>
          <a:p>
            <a:pPr algn="ctr">
              <a:lnSpc>
                <a:spcPct val="80000"/>
              </a:lnSpc>
            </a:pPr>
            <a:r>
              <a:rPr lang="it-IT" sz="2000" i="1" dirty="0" err="1"/>
              <a:t>Based</a:t>
            </a:r>
            <a:r>
              <a:rPr lang="it-IT" sz="2000" i="1" dirty="0"/>
              <a:t> on:</a:t>
            </a:r>
            <a:endParaRPr lang="en-US" sz="2000" i="1" dirty="0"/>
          </a:p>
          <a:p>
            <a:pPr indent="17463" algn="ctr"/>
            <a:r>
              <a:rPr lang="en-US" sz="2000" i="1" dirty="0"/>
              <a:t>Prime movers, turbomachinery, Euler equation and the </a:t>
            </a:r>
            <a:r>
              <a:rPr lang="en-US" sz="2000" i="1" dirty="0" err="1"/>
              <a:t>Bukingam</a:t>
            </a:r>
            <a:r>
              <a:rPr lang="en-US" sz="2000" i="1" dirty="0"/>
              <a:t> Theorem</a:t>
            </a:r>
          </a:p>
          <a:p>
            <a:pPr algn="ctr">
              <a:lnSpc>
                <a:spcPct val="80000"/>
              </a:lnSpc>
            </a:pPr>
            <a:r>
              <a:rPr lang="it-IT" sz="2000" i="1" dirty="0"/>
              <a:t>by</a:t>
            </a:r>
            <a:endParaRPr lang="en-US" sz="2000" i="1" dirty="0"/>
          </a:p>
          <a:p>
            <a:pPr algn="ctr">
              <a:lnSpc>
                <a:spcPct val="80000"/>
              </a:lnSpc>
            </a:pPr>
            <a:r>
              <a:rPr lang="en-US" sz="1800" i="1" dirty="0"/>
              <a:t>By E. </a:t>
            </a:r>
            <a:r>
              <a:rPr lang="en-US" sz="1800" i="1" dirty="0"/>
              <a:t>Savory - Department of Mechanical and Material </a:t>
            </a:r>
            <a:r>
              <a:rPr lang="en-US" sz="1800" i="1" dirty="0" smtClean="0"/>
              <a:t>Engineering University </a:t>
            </a:r>
            <a:r>
              <a:rPr lang="en-US" sz="1800" i="1" dirty="0"/>
              <a:t>of Western </a:t>
            </a:r>
            <a:r>
              <a:rPr lang="en-US" sz="1800" i="1" dirty="0" smtClean="0"/>
              <a:t>Ontario</a:t>
            </a:r>
            <a:endParaRPr lang="en-US" sz="1800" i="1" dirty="0"/>
          </a:p>
        </p:txBody>
      </p:sp>
      <p:sp>
        <p:nvSpPr>
          <p:cNvPr id="131" name="Sottotitolo 2"/>
          <p:cNvSpPr txBox="1">
            <a:spLocks/>
          </p:cNvSpPr>
          <p:nvPr/>
        </p:nvSpPr>
        <p:spPr>
          <a:xfrm>
            <a:off x="3855550" y="3733800"/>
            <a:ext cx="1728192" cy="917102"/>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1600" b="1" dirty="0" smtClean="0">
                <a:solidFill>
                  <a:prstClr val="white"/>
                </a:solidFill>
              </a:rPr>
              <a:t>reini@units.it</a:t>
            </a:r>
          </a:p>
          <a:p>
            <a:endParaRPr lang="it-IT" sz="1600" b="1" dirty="0" smtClean="0">
              <a:solidFill>
                <a:prstClr val="white"/>
              </a:solidFill>
            </a:endParaRPr>
          </a:p>
          <a:p>
            <a:endParaRPr lang="it-IT" sz="1600" b="1" dirty="0" smtClean="0">
              <a:solidFill>
                <a:prstClr val="white"/>
              </a:solidFill>
            </a:endParaRPr>
          </a:p>
          <a:p>
            <a:endParaRPr lang="it-IT" sz="1600" b="1" dirty="0" smtClean="0">
              <a:solidFill>
                <a:prstClr val="white"/>
              </a:solidFill>
            </a:endParaRPr>
          </a:p>
          <a:p>
            <a:endParaRPr lang="it-IT" sz="1600" dirty="0">
              <a:solidFill>
                <a:prstClr val="white"/>
              </a:solidFill>
            </a:endParaRPr>
          </a:p>
        </p:txBody>
      </p:sp>
      <p:pic>
        <p:nvPicPr>
          <p:cNvPr id="28676" name="Picture 4" descr="http://www.sidways.altervista.org/Joomla/upload_d/logo%20units.png"/>
          <p:cNvPicPr>
            <a:picLocks noChangeAspect="1" noChangeArrowheads="1"/>
          </p:cNvPicPr>
          <p:nvPr/>
        </p:nvPicPr>
        <p:blipFill>
          <a:blip r:embed="rId4" cstate="print"/>
          <a:srcRect/>
          <a:stretch>
            <a:fillRect/>
          </a:stretch>
        </p:blipFill>
        <p:spPr bwMode="auto">
          <a:xfrm>
            <a:off x="134895" y="248089"/>
            <a:ext cx="1115616" cy="1086477"/>
          </a:xfrm>
          <a:prstGeom prst="rect">
            <a:avLst/>
          </a:prstGeom>
          <a:noFill/>
        </p:spPr>
      </p:pic>
      <p:sp>
        <p:nvSpPr>
          <p:cNvPr id="133" name="CasellaDiTesto 132"/>
          <p:cNvSpPr txBox="1"/>
          <p:nvPr/>
        </p:nvSpPr>
        <p:spPr>
          <a:xfrm>
            <a:off x="1389486" y="458088"/>
            <a:ext cx="5328592" cy="738664"/>
          </a:xfrm>
          <a:prstGeom prst="rect">
            <a:avLst/>
          </a:prstGeom>
          <a:noFill/>
        </p:spPr>
        <p:txBody>
          <a:bodyPr wrap="square" rtlCol="0">
            <a:spAutoFit/>
          </a:bodyPr>
          <a:lstStyle/>
          <a:p>
            <a:r>
              <a:rPr lang="it-IT" sz="1400" b="1" dirty="0" smtClean="0">
                <a:solidFill>
                  <a:schemeClr val="bg2">
                    <a:lumMod val="50000"/>
                  </a:schemeClr>
                </a:solidFill>
                <a:latin typeface="Arial" pitchFamily="34" charset="0"/>
                <a:cs typeface="Arial" pitchFamily="34" charset="0"/>
              </a:rPr>
              <a:t>UNIVERSITÀ DEGLI STUDI </a:t>
            </a:r>
            <a:r>
              <a:rPr lang="it-IT" sz="1400" b="1" dirty="0" err="1" smtClean="0">
                <a:solidFill>
                  <a:schemeClr val="bg2">
                    <a:lumMod val="50000"/>
                  </a:schemeClr>
                </a:solidFill>
                <a:latin typeface="Arial" pitchFamily="34" charset="0"/>
                <a:cs typeface="Arial" pitchFamily="34" charset="0"/>
              </a:rPr>
              <a:t>DI</a:t>
            </a:r>
            <a:r>
              <a:rPr lang="it-IT" sz="1400" b="1" dirty="0" smtClean="0">
                <a:solidFill>
                  <a:schemeClr val="bg2">
                    <a:lumMod val="50000"/>
                  </a:schemeClr>
                </a:solidFill>
                <a:latin typeface="Arial" pitchFamily="34" charset="0"/>
                <a:cs typeface="Arial" pitchFamily="34" charset="0"/>
              </a:rPr>
              <a:t> TRIESTE</a:t>
            </a:r>
          </a:p>
          <a:p>
            <a:r>
              <a:rPr lang="it-IT" sz="1400" b="1" dirty="0" smtClean="0">
                <a:solidFill>
                  <a:schemeClr val="bg2">
                    <a:lumMod val="50000"/>
                  </a:schemeClr>
                </a:solidFill>
                <a:latin typeface="Arial" pitchFamily="34" charset="0"/>
                <a:cs typeface="Arial" pitchFamily="34" charset="0"/>
              </a:rPr>
              <a:t>DIPARTIMENTO DI INGEGNERIA E ARCHITETTURA</a:t>
            </a:r>
          </a:p>
          <a:p>
            <a:r>
              <a:rPr lang="it-IT" sz="1400" b="1" dirty="0">
                <a:solidFill>
                  <a:schemeClr val="bg2">
                    <a:lumMod val="50000"/>
                  </a:schemeClr>
                </a:solidFill>
                <a:latin typeface="Arial" pitchFamily="34" charset="0"/>
                <a:cs typeface="Arial" pitchFamily="34" charset="0"/>
              </a:rPr>
              <a:t>	</a:t>
            </a:r>
            <a:endParaRPr lang="it-IT" sz="1400" b="1" dirty="0" smtClean="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806185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descr="Picture 026"/>
          <p:cNvPicPr>
            <a:picLocks noGrp="1" noChangeAspect="1" noChangeArrowheads="1"/>
          </p:cNvPicPr>
          <p:nvPr>
            <p:ph sz="half" idx="2"/>
          </p:nvPr>
        </p:nvPicPr>
        <p:blipFill>
          <a:blip r:embed="rId3" cstate="print"/>
          <a:srcRect l="7547" r="39622" b="43695"/>
          <a:stretch>
            <a:fillRect/>
          </a:stretch>
        </p:blipFill>
        <p:spPr>
          <a:xfrm>
            <a:off x="4419600" y="76200"/>
            <a:ext cx="4614863" cy="4876800"/>
          </a:xfrm>
          <a:noFill/>
        </p:spPr>
      </p:pic>
      <p:sp>
        <p:nvSpPr>
          <p:cNvPr id="2053" name="Rectangle 4"/>
          <p:cNvSpPr>
            <a:spLocks noGrp="1" noChangeArrowheads="1"/>
          </p:cNvSpPr>
          <p:nvPr>
            <p:ph type="body" sz="half" idx="1"/>
          </p:nvPr>
        </p:nvSpPr>
        <p:spPr>
          <a:xfrm>
            <a:off x="152400" y="304800"/>
            <a:ext cx="7086600" cy="6553200"/>
          </a:xfrm>
        </p:spPr>
        <p:txBody>
          <a:bodyPr/>
          <a:lstStyle/>
          <a:p>
            <a:pPr eaLnBrk="1" hangingPunct="1"/>
            <a:r>
              <a:rPr lang="en-US" sz="2400" b="1" smtClean="0"/>
              <a:t>Power becomes:</a:t>
            </a:r>
          </a:p>
          <a:p>
            <a:pPr eaLnBrk="1" hangingPunct="1"/>
            <a:endParaRPr lang="en-US" sz="2400" b="1" smtClean="0"/>
          </a:p>
          <a:p>
            <a:pPr eaLnBrk="1" hangingPunct="1"/>
            <a:endParaRPr lang="en-US" sz="2400" b="1" smtClean="0"/>
          </a:p>
          <a:p>
            <a:pPr eaLnBrk="1" hangingPunct="1"/>
            <a:endParaRPr lang="en-US" sz="2400" b="1" smtClean="0"/>
          </a:p>
          <a:p>
            <a:pPr eaLnBrk="1" hangingPunct="1"/>
            <a:endParaRPr lang="en-US" sz="2400" b="1" smtClean="0"/>
          </a:p>
          <a:p>
            <a:pPr eaLnBrk="1" hangingPunct="1"/>
            <a:endParaRPr lang="en-US" sz="2400" b="1" smtClean="0"/>
          </a:p>
          <a:p>
            <a:pPr eaLnBrk="1" hangingPunct="1"/>
            <a:r>
              <a:rPr lang="en-US" sz="2400" b="1" smtClean="0"/>
              <a:t>The increase in Head is</a:t>
            </a:r>
          </a:p>
          <a:p>
            <a:pPr eaLnBrk="1" hangingPunct="1">
              <a:spcBef>
                <a:spcPct val="0"/>
              </a:spcBef>
              <a:buFontTx/>
              <a:buNone/>
            </a:pPr>
            <a:r>
              <a:rPr lang="en-US" sz="2400" b="1" smtClean="0"/>
              <a:t>    (</a:t>
            </a:r>
            <a:r>
              <a:rPr lang="en-US" sz="2400" b="1" i="1" smtClean="0"/>
              <a:t>Euler pump equation</a:t>
            </a:r>
            <a:r>
              <a:rPr lang="en-US" sz="2400" b="1" smtClean="0"/>
              <a:t>):</a:t>
            </a:r>
          </a:p>
          <a:p>
            <a:pPr eaLnBrk="1" hangingPunct="1"/>
            <a:endParaRPr lang="en-US" sz="2400" b="1" smtClean="0"/>
          </a:p>
          <a:p>
            <a:pPr eaLnBrk="1" hangingPunct="1"/>
            <a:endParaRPr lang="en-US" sz="2400" b="1" i="1" smtClean="0"/>
          </a:p>
          <a:p>
            <a:pPr eaLnBrk="1" hangingPunct="1"/>
            <a:endParaRPr lang="en-US" sz="2400" b="1" i="1" smtClean="0"/>
          </a:p>
          <a:p>
            <a:pPr eaLnBrk="1" hangingPunct="1"/>
            <a:r>
              <a:rPr lang="en-US" sz="2400" b="1" i="1" smtClean="0"/>
              <a:t>U</a:t>
            </a:r>
            <a:r>
              <a:rPr lang="en-US" sz="2400" b="1" i="1" baseline="-25000" smtClean="0"/>
              <a:t>2</a:t>
            </a:r>
            <a:r>
              <a:rPr lang="en-US" sz="2400" b="1" i="1" smtClean="0"/>
              <a:t>V</a:t>
            </a:r>
            <a:r>
              <a:rPr lang="en-US" sz="2400" b="1" i="1" baseline="-25000" smtClean="0"/>
              <a:t>u2</a:t>
            </a:r>
            <a:r>
              <a:rPr lang="en-US" sz="2400" b="1" i="1" smtClean="0"/>
              <a:t> &gt; U</a:t>
            </a:r>
            <a:r>
              <a:rPr lang="en-US" sz="2400" b="1" i="1" baseline="-25000" smtClean="0"/>
              <a:t>1</a:t>
            </a:r>
            <a:r>
              <a:rPr lang="en-US" sz="2400" b="1" i="1" smtClean="0"/>
              <a:t>V</a:t>
            </a:r>
            <a:r>
              <a:rPr lang="en-US" sz="2400" b="1" i="1" baseline="-25000" smtClean="0"/>
              <a:t>u1</a:t>
            </a:r>
            <a:r>
              <a:rPr lang="en-US" sz="2400" b="1" smtClean="0"/>
              <a:t> – the device functions as a compressor</a:t>
            </a:r>
          </a:p>
          <a:p>
            <a:pPr eaLnBrk="1" hangingPunct="1"/>
            <a:r>
              <a:rPr lang="en-US" sz="2400" b="1" i="1" smtClean="0"/>
              <a:t>U</a:t>
            </a:r>
            <a:r>
              <a:rPr lang="en-US" sz="2400" b="1" i="1" baseline="-25000" smtClean="0"/>
              <a:t>2</a:t>
            </a:r>
            <a:r>
              <a:rPr lang="en-US" sz="2400" b="1" i="1" smtClean="0"/>
              <a:t>V</a:t>
            </a:r>
            <a:r>
              <a:rPr lang="en-US" sz="2400" b="1" i="1" baseline="-25000" smtClean="0"/>
              <a:t>u2</a:t>
            </a:r>
            <a:r>
              <a:rPr lang="en-US" sz="2400" b="1" i="1" smtClean="0"/>
              <a:t> &lt; U</a:t>
            </a:r>
            <a:r>
              <a:rPr lang="en-US" sz="2400" b="1" i="1" baseline="-25000" smtClean="0"/>
              <a:t>1</a:t>
            </a:r>
            <a:r>
              <a:rPr lang="en-US" sz="2400" b="1" i="1" smtClean="0"/>
              <a:t>V</a:t>
            </a:r>
            <a:r>
              <a:rPr lang="en-US" sz="2400" b="1" i="1" baseline="-25000" smtClean="0"/>
              <a:t>u1</a:t>
            </a:r>
            <a:r>
              <a:rPr lang="en-US" sz="2400" b="1" smtClean="0"/>
              <a:t> – energy is extracted from the flow and the device function as a turbine</a:t>
            </a:r>
          </a:p>
        </p:txBody>
      </p:sp>
      <p:graphicFrame>
        <p:nvGraphicFramePr>
          <p:cNvPr id="2050" name="Object 1024"/>
          <p:cNvGraphicFramePr>
            <a:graphicFrameLocks noChangeAspect="1"/>
          </p:cNvGraphicFramePr>
          <p:nvPr/>
        </p:nvGraphicFramePr>
        <p:xfrm>
          <a:off x="152400" y="914400"/>
          <a:ext cx="4267200" cy="2074863"/>
        </p:xfrm>
        <a:graphic>
          <a:graphicData uri="http://schemas.openxmlformats.org/presentationml/2006/ole">
            <mc:AlternateContent xmlns:mc="http://schemas.openxmlformats.org/markup-compatibility/2006">
              <mc:Choice xmlns:v="urn:schemas-microsoft-com:vml" Requires="v">
                <p:oleObj spid="_x0000_s2216" name="Equation" r:id="rId4" imgW="1460160" imgH="711000" progId="">
                  <p:embed/>
                </p:oleObj>
              </mc:Choice>
              <mc:Fallback>
                <p:oleObj name="Equation" r:id="rId4" imgW="1460160" imgH="71100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14400"/>
                        <a:ext cx="4267200" cy="207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1025"/>
          <p:cNvGraphicFramePr>
            <a:graphicFrameLocks noChangeAspect="1"/>
          </p:cNvGraphicFramePr>
          <p:nvPr/>
        </p:nvGraphicFramePr>
        <p:xfrm>
          <a:off x="381000" y="3886200"/>
          <a:ext cx="3657600" cy="1109663"/>
        </p:xfrm>
        <a:graphic>
          <a:graphicData uri="http://schemas.openxmlformats.org/presentationml/2006/ole">
            <mc:AlternateContent xmlns:mc="http://schemas.openxmlformats.org/markup-compatibility/2006">
              <mc:Choice xmlns:v="urn:schemas-microsoft-com:vml" Requires="v">
                <p:oleObj spid="_x0000_s2217" name="Equation" r:id="rId6" imgW="1130040" imgH="342720" progId="">
                  <p:embed/>
                </p:oleObj>
              </mc:Choice>
              <mc:Fallback>
                <p:oleObj name="Equation" r:id="rId6" imgW="1130040" imgH="342720" progId="">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86200"/>
                        <a:ext cx="3657600" cy="110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76200"/>
            <a:ext cx="8229600" cy="639763"/>
          </a:xfrm>
        </p:spPr>
        <p:txBody>
          <a:bodyPr/>
          <a:lstStyle/>
          <a:p>
            <a:pPr eaLnBrk="1" hangingPunct="1"/>
            <a:r>
              <a:rPr lang="en-US" sz="3600" b="1" dirty="0" smtClean="0">
                <a:solidFill>
                  <a:srgbClr val="FF3300"/>
                </a:solidFill>
              </a:rPr>
              <a:t>The velocity triangle</a:t>
            </a:r>
          </a:p>
        </p:txBody>
      </p:sp>
      <p:sp>
        <p:nvSpPr>
          <p:cNvPr id="3076" name="Rectangle 3"/>
          <p:cNvSpPr>
            <a:spLocks noGrp="1" noChangeArrowheads="1"/>
          </p:cNvSpPr>
          <p:nvPr>
            <p:ph type="body" sz="half" idx="1"/>
          </p:nvPr>
        </p:nvSpPr>
        <p:spPr>
          <a:xfrm>
            <a:off x="304800" y="1066800"/>
            <a:ext cx="4572000" cy="1752600"/>
          </a:xfrm>
        </p:spPr>
        <p:txBody>
          <a:bodyPr/>
          <a:lstStyle/>
          <a:p>
            <a:pPr eaLnBrk="1" hangingPunct="1"/>
            <a:r>
              <a:rPr lang="en-US" sz="2800" b="1" smtClean="0"/>
              <a:t>V -	absolute velocity</a:t>
            </a:r>
          </a:p>
          <a:p>
            <a:pPr eaLnBrk="1" hangingPunct="1"/>
            <a:r>
              <a:rPr lang="en-US" sz="2800" b="1" smtClean="0"/>
              <a:t>U -	tangential velocity</a:t>
            </a:r>
          </a:p>
          <a:p>
            <a:pPr eaLnBrk="1" hangingPunct="1"/>
            <a:r>
              <a:rPr lang="en-US" sz="2800" b="1" smtClean="0"/>
              <a:t>V</a:t>
            </a:r>
            <a:r>
              <a:rPr lang="en-US" sz="2800" b="1" baseline="-25000" smtClean="0"/>
              <a:t>r</a:t>
            </a:r>
            <a:r>
              <a:rPr lang="en-US" sz="2800" b="1" smtClean="0"/>
              <a:t> -	relative velocity</a:t>
            </a:r>
          </a:p>
        </p:txBody>
      </p:sp>
      <p:graphicFrame>
        <p:nvGraphicFramePr>
          <p:cNvPr id="3074" name="Object 1024"/>
          <p:cNvGraphicFramePr>
            <a:graphicFrameLocks noChangeAspect="1"/>
          </p:cNvGraphicFramePr>
          <p:nvPr/>
        </p:nvGraphicFramePr>
        <p:xfrm>
          <a:off x="5486400" y="1403350"/>
          <a:ext cx="2895600" cy="1035050"/>
        </p:xfrm>
        <a:graphic>
          <a:graphicData uri="http://schemas.openxmlformats.org/presentationml/2006/ole">
            <mc:AlternateContent xmlns:mc="http://schemas.openxmlformats.org/markup-compatibility/2006">
              <mc:Choice xmlns:v="urn:schemas-microsoft-com:vml" Requires="v">
                <p:oleObj spid="_x0000_s3158" name="Equation" r:id="rId3" imgW="533160" imgH="190440" progId="">
                  <p:embed/>
                </p:oleObj>
              </mc:Choice>
              <mc:Fallback>
                <p:oleObj name="Equation" r:id="rId3" imgW="533160" imgH="190440" progId="">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03350"/>
                        <a:ext cx="2895600" cy="103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5" descr="Picture 027"/>
          <p:cNvPicPr>
            <a:picLocks noGrp="1" noChangeAspect="1" noChangeArrowheads="1"/>
          </p:cNvPicPr>
          <p:nvPr>
            <p:ph sz="half" idx="2"/>
          </p:nvPr>
        </p:nvPicPr>
        <p:blipFill>
          <a:blip r:embed="rId5" cstate="print"/>
          <a:srcRect l="22820" r="39330" b="81480"/>
          <a:stretch>
            <a:fillRect/>
          </a:stretch>
        </p:blipFill>
        <p:spPr>
          <a:xfrm>
            <a:off x="1828800" y="2667000"/>
            <a:ext cx="5867400" cy="4033838"/>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 027"/>
          <p:cNvPicPr>
            <a:picLocks noGrp="1" noChangeAspect="1" noChangeArrowheads="1"/>
          </p:cNvPicPr>
          <p:nvPr>
            <p:ph idx="1"/>
          </p:nvPr>
        </p:nvPicPr>
        <p:blipFill>
          <a:blip r:embed="rId2" cstate="print"/>
          <a:srcRect l="12173" t="31487" r="5028" b="9450"/>
          <a:stretch>
            <a:fillRect/>
          </a:stretch>
        </p:blipFill>
        <p:spPr>
          <a:xfrm>
            <a:off x="2303463" y="0"/>
            <a:ext cx="6840537" cy="6858000"/>
          </a:xfrm>
          <a:noFill/>
        </p:spPr>
      </p:pic>
      <p:sp>
        <p:nvSpPr>
          <p:cNvPr id="17411" name="Rectangle 3"/>
          <p:cNvSpPr>
            <a:spLocks noGrp="1" noChangeArrowheads="1"/>
          </p:cNvSpPr>
          <p:nvPr>
            <p:ph type="title"/>
          </p:nvPr>
        </p:nvSpPr>
        <p:spPr>
          <a:xfrm>
            <a:off x="-228600" y="1600200"/>
            <a:ext cx="2667000" cy="2971800"/>
          </a:xfrm>
        </p:spPr>
        <p:txBody>
          <a:bodyPr/>
          <a:lstStyle/>
          <a:p>
            <a:pPr eaLnBrk="1" hangingPunct="1"/>
            <a:r>
              <a:rPr lang="en-US" sz="2800" b="1" smtClean="0">
                <a:solidFill>
                  <a:srgbClr val="FF3300"/>
                </a:solidFill>
              </a:rPr>
              <a:t>Centrifugal-</a:t>
            </a:r>
            <a:br>
              <a:rPr lang="en-US" sz="2800" b="1" smtClean="0">
                <a:solidFill>
                  <a:srgbClr val="FF3300"/>
                </a:solidFill>
              </a:rPr>
            </a:br>
            <a:r>
              <a:rPr lang="en-US" sz="2800" b="1" smtClean="0">
                <a:solidFill>
                  <a:srgbClr val="FF3300"/>
                </a:solidFill>
              </a:rPr>
              <a:t>compressor</a:t>
            </a:r>
            <a:br>
              <a:rPr lang="en-US" sz="2800" b="1" smtClean="0">
                <a:solidFill>
                  <a:srgbClr val="FF3300"/>
                </a:solidFill>
              </a:rPr>
            </a:br>
            <a:r>
              <a:rPr lang="en-US" sz="2800" b="1" smtClean="0">
                <a:solidFill>
                  <a:srgbClr val="FF3300"/>
                </a:solidFill>
              </a:rPr>
              <a:t>schematic</a:t>
            </a:r>
            <a:br>
              <a:rPr lang="en-US" sz="2800" b="1" smtClean="0">
                <a:solidFill>
                  <a:srgbClr val="FF3300"/>
                </a:solidFill>
              </a:rPr>
            </a:br>
            <a:r>
              <a:rPr lang="en-US" sz="2800" b="1" smtClean="0">
                <a:solidFill>
                  <a:srgbClr val="FF3300"/>
                </a:solidFill>
              </a:rPr>
              <a:t>and</a:t>
            </a:r>
            <a:br>
              <a:rPr lang="en-US" sz="2800" b="1" smtClean="0">
                <a:solidFill>
                  <a:srgbClr val="FF3300"/>
                </a:solidFill>
              </a:rPr>
            </a:br>
            <a:r>
              <a:rPr lang="en-US" sz="2800" b="1" smtClean="0">
                <a:solidFill>
                  <a:srgbClr val="FF3300"/>
                </a:solidFill>
              </a:rPr>
              <a:t>velocity</a:t>
            </a:r>
            <a:br>
              <a:rPr lang="en-US" sz="2800" b="1" smtClean="0">
                <a:solidFill>
                  <a:srgbClr val="FF3300"/>
                </a:solidFill>
              </a:rPr>
            </a:br>
            <a:r>
              <a:rPr lang="en-US" sz="2800" b="1" smtClean="0">
                <a:solidFill>
                  <a:srgbClr val="FF3300"/>
                </a:solidFill>
              </a:rPr>
              <a:t>triangles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body" sz="half" idx="1"/>
          </p:nvPr>
        </p:nvSpPr>
        <p:spPr>
          <a:xfrm>
            <a:off x="76200" y="76200"/>
            <a:ext cx="9067800" cy="6324600"/>
          </a:xfrm>
        </p:spPr>
        <p:txBody>
          <a:bodyPr/>
          <a:lstStyle/>
          <a:p>
            <a:pPr eaLnBrk="1" hangingPunct="1"/>
            <a:r>
              <a:rPr lang="en-US" sz="2400" b="1" dirty="0" smtClean="0"/>
              <a:t>From figure (a) in previous slide, fluid enters the rotor with an absolute velocity that is completely radial (‘</a:t>
            </a:r>
            <a:r>
              <a:rPr lang="en-US" sz="2400" b="1" i="1" dirty="0" smtClean="0"/>
              <a:t>zero pre-swirl’</a:t>
            </a:r>
            <a:r>
              <a:rPr lang="en-US" sz="2400" b="1" dirty="0" smtClean="0"/>
              <a:t>), therefore, </a:t>
            </a:r>
            <a:r>
              <a:rPr lang="en-US" sz="2400" b="1" i="1" dirty="0" smtClean="0"/>
              <a:t>V</a:t>
            </a:r>
            <a:r>
              <a:rPr lang="en-US" sz="2400" b="1" i="1" baseline="-25000" dirty="0" smtClean="0"/>
              <a:t>u1</a:t>
            </a:r>
            <a:r>
              <a:rPr lang="en-US" sz="2400" b="1" dirty="0" smtClean="0"/>
              <a:t> is zero. The increase in Head is:</a:t>
            </a:r>
          </a:p>
          <a:p>
            <a:pPr eaLnBrk="1" hangingPunct="1"/>
            <a:endParaRPr lang="en-US" sz="2400" b="1" dirty="0" smtClean="0"/>
          </a:p>
          <a:p>
            <a:pPr eaLnBrk="1" hangingPunct="1"/>
            <a:endParaRPr lang="en-US" sz="2400" b="1" dirty="0" smtClean="0"/>
          </a:p>
          <a:p>
            <a:pPr eaLnBrk="1" hangingPunct="1"/>
            <a:endParaRPr lang="en-US" sz="2400" b="1" dirty="0" smtClean="0"/>
          </a:p>
          <a:p>
            <a:pPr eaLnBrk="1" hangingPunct="1"/>
            <a:r>
              <a:rPr lang="en-US" sz="2400" b="1" dirty="0" smtClean="0"/>
              <a:t>Denoting the radial component of the exit velocity as </a:t>
            </a:r>
            <a:r>
              <a:rPr lang="en-US" sz="2400" b="1" i="1" dirty="0" err="1" smtClean="0"/>
              <a:t>V</a:t>
            </a:r>
            <a:r>
              <a:rPr lang="en-US" sz="2400" b="1" i="1" baseline="-25000" dirty="0" err="1" smtClean="0"/>
              <a:t>m</a:t>
            </a:r>
            <a:r>
              <a:rPr lang="en-US" sz="2400" b="1" dirty="0" smtClean="0"/>
              <a:t>, then:</a:t>
            </a:r>
          </a:p>
          <a:p>
            <a:pPr eaLnBrk="1" hangingPunct="1"/>
            <a:endParaRPr lang="en-US" sz="2400" b="1" dirty="0" smtClean="0"/>
          </a:p>
          <a:p>
            <a:pPr eaLnBrk="1" hangingPunct="1"/>
            <a:endParaRPr lang="en-US" sz="2400" b="1" dirty="0" smtClean="0"/>
          </a:p>
          <a:p>
            <a:pPr eaLnBrk="1" hangingPunct="1"/>
            <a:r>
              <a:rPr lang="en-US" sz="2400" b="1" dirty="0" smtClean="0"/>
              <a:t>And from the exit velocity</a:t>
            </a:r>
          </a:p>
          <a:p>
            <a:pPr eaLnBrk="1" hangingPunct="1">
              <a:spcBef>
                <a:spcPct val="0"/>
              </a:spcBef>
              <a:buFontTx/>
              <a:buNone/>
            </a:pPr>
            <a:r>
              <a:rPr lang="en-US" sz="2400" b="1" dirty="0" smtClean="0"/>
              <a:t>    triangle fig. (c):</a:t>
            </a:r>
          </a:p>
          <a:p>
            <a:pPr eaLnBrk="1" hangingPunct="1"/>
            <a:endParaRPr lang="en-US" sz="2400" b="1" dirty="0" smtClean="0"/>
          </a:p>
          <a:p>
            <a:pPr eaLnBrk="1" hangingPunct="1"/>
            <a:r>
              <a:rPr lang="en-US" sz="2400" b="1" dirty="0" smtClean="0"/>
              <a:t>For an impeller of width w, the volume flow rate is:</a:t>
            </a:r>
          </a:p>
          <a:p>
            <a:pPr eaLnBrk="1" hangingPunct="1"/>
            <a:endParaRPr lang="en-US" sz="2400" b="1" dirty="0" smtClean="0"/>
          </a:p>
          <a:p>
            <a:pPr eaLnBrk="1" hangingPunct="1"/>
            <a:endParaRPr lang="en-US" sz="2400" b="1" dirty="0" smtClean="0"/>
          </a:p>
        </p:txBody>
      </p:sp>
      <p:graphicFrame>
        <p:nvGraphicFramePr>
          <p:cNvPr id="4098" name="Object 3"/>
          <p:cNvGraphicFramePr>
            <a:graphicFrameLocks noGrp="1" noChangeAspect="1"/>
          </p:cNvGraphicFramePr>
          <p:nvPr>
            <p:ph sz="quarter" idx="2"/>
          </p:nvPr>
        </p:nvGraphicFramePr>
        <p:xfrm>
          <a:off x="3429000" y="1328738"/>
          <a:ext cx="2057400" cy="1262062"/>
        </p:xfrm>
        <a:graphic>
          <a:graphicData uri="http://schemas.openxmlformats.org/presentationml/2006/ole">
            <mc:AlternateContent xmlns:mc="http://schemas.openxmlformats.org/markup-compatibility/2006">
              <mc:Choice xmlns:v="urn:schemas-microsoft-com:vml" Requires="v">
                <p:oleObj spid="_x0000_s4513" name="Equation" r:id="rId3" imgW="558720" imgH="342720" progId="">
                  <p:embed/>
                </p:oleObj>
              </mc:Choice>
              <mc:Fallback>
                <p:oleObj name="Equation" r:id="rId3" imgW="558720" imgH="34272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328738"/>
                        <a:ext cx="2057400" cy="1262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4"/>
          <p:cNvGraphicFramePr>
            <a:graphicFrameLocks noChangeAspect="1"/>
          </p:cNvGraphicFramePr>
          <p:nvPr/>
        </p:nvGraphicFramePr>
        <p:xfrm>
          <a:off x="1143000" y="2971800"/>
          <a:ext cx="1981200" cy="1171575"/>
        </p:xfrm>
        <a:graphic>
          <a:graphicData uri="http://schemas.openxmlformats.org/presentationml/2006/ole">
            <mc:AlternateContent xmlns:mc="http://schemas.openxmlformats.org/markup-compatibility/2006">
              <mc:Choice xmlns:v="urn:schemas-microsoft-com:vml" Requires="v">
                <p:oleObj spid="_x0000_s4514" name="Equation" r:id="rId5" imgW="622080" imgH="368280" progId="">
                  <p:embed/>
                </p:oleObj>
              </mc:Choice>
              <mc:Fallback>
                <p:oleObj name="Equation" r:id="rId5" imgW="622080" imgH="36828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971800"/>
                        <a:ext cx="1981200" cy="117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5"/>
          <p:cNvGraphicFramePr>
            <a:graphicFrameLocks noChangeAspect="1"/>
          </p:cNvGraphicFramePr>
          <p:nvPr/>
        </p:nvGraphicFramePr>
        <p:xfrm>
          <a:off x="3505200" y="3201988"/>
          <a:ext cx="5562600" cy="760412"/>
        </p:xfrm>
        <a:graphic>
          <a:graphicData uri="http://schemas.openxmlformats.org/presentationml/2006/ole">
            <mc:AlternateContent xmlns:mc="http://schemas.openxmlformats.org/markup-compatibility/2006">
              <mc:Choice xmlns:v="urn:schemas-microsoft-com:vml" Requires="v">
                <p:oleObj spid="_x0000_s4515" name="Equation" r:id="rId7" imgW="1485720" imgH="203040" progId="">
                  <p:embed/>
                </p:oleObj>
              </mc:Choice>
              <mc:Fallback>
                <p:oleObj name="Equation" r:id="rId7" imgW="1485720" imgH="203040"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3201988"/>
                        <a:ext cx="5562600" cy="76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6"/>
          <p:cNvGraphicFramePr>
            <a:graphicFrameLocks noGrp="1" noChangeAspect="1"/>
          </p:cNvGraphicFramePr>
          <p:nvPr>
            <p:ph sz="quarter" idx="3"/>
          </p:nvPr>
        </p:nvGraphicFramePr>
        <p:xfrm>
          <a:off x="4419600" y="4011613"/>
          <a:ext cx="3962400" cy="1463675"/>
        </p:xfrm>
        <a:graphic>
          <a:graphicData uri="http://schemas.openxmlformats.org/presentationml/2006/ole">
            <mc:AlternateContent xmlns:mc="http://schemas.openxmlformats.org/markup-compatibility/2006">
              <mc:Choice xmlns:v="urn:schemas-microsoft-com:vml" Requires="v">
                <p:oleObj spid="_x0000_s4516" name="Equation" r:id="rId9" imgW="1066680" imgH="393480" progId="">
                  <p:embed/>
                </p:oleObj>
              </mc:Choice>
              <mc:Fallback>
                <p:oleObj name="Equation" r:id="rId9" imgW="1066680" imgH="393480" progId="">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4011613"/>
                        <a:ext cx="3962400"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7"/>
          <p:cNvGraphicFramePr>
            <a:graphicFrameLocks noChangeAspect="1"/>
          </p:cNvGraphicFramePr>
          <p:nvPr>
            <p:extLst>
              <p:ext uri="{D42A27DB-BD31-4B8C-83A1-F6EECF244321}">
                <p14:modId xmlns:p14="http://schemas.microsoft.com/office/powerpoint/2010/main" val="1933054030"/>
              </p:ext>
            </p:extLst>
          </p:nvPr>
        </p:nvGraphicFramePr>
        <p:xfrm>
          <a:off x="2895600" y="5893522"/>
          <a:ext cx="3429000" cy="941387"/>
        </p:xfrm>
        <a:graphic>
          <a:graphicData uri="http://schemas.openxmlformats.org/presentationml/2006/ole">
            <mc:AlternateContent xmlns:mc="http://schemas.openxmlformats.org/markup-compatibility/2006">
              <mc:Choice xmlns:v="urn:schemas-microsoft-com:vml" Requires="v">
                <p:oleObj spid="_x0000_s4517" name="Equation" r:id="rId11" imgW="647640" imgH="177480" progId="">
                  <p:embed/>
                </p:oleObj>
              </mc:Choice>
              <mc:Fallback>
                <p:oleObj name="Equation" r:id="rId11" imgW="647640" imgH="177480" progId="">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5893522"/>
                        <a:ext cx="3429000"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457200" y="122238"/>
            <a:ext cx="8229600" cy="944562"/>
          </a:xfrm>
        </p:spPr>
        <p:txBody>
          <a:bodyPr/>
          <a:lstStyle/>
          <a:p>
            <a:pPr eaLnBrk="1" hangingPunct="1"/>
            <a:r>
              <a:rPr lang="en-US" sz="3200" b="1" smtClean="0">
                <a:solidFill>
                  <a:srgbClr val="FF3300"/>
                </a:solidFill>
              </a:rPr>
              <a:t>Head (H) versus Volume flow rate (Q) relationships</a:t>
            </a:r>
          </a:p>
        </p:txBody>
      </p:sp>
      <p:sp>
        <p:nvSpPr>
          <p:cNvPr id="5126" name="Rectangle 3"/>
          <p:cNvSpPr>
            <a:spLocks noGrp="1" noChangeArrowheads="1"/>
          </p:cNvSpPr>
          <p:nvPr>
            <p:ph type="body" sz="half" idx="1"/>
          </p:nvPr>
        </p:nvSpPr>
        <p:spPr>
          <a:xfrm>
            <a:off x="152400" y="1143000"/>
            <a:ext cx="8991600" cy="5715000"/>
          </a:xfrm>
        </p:spPr>
        <p:txBody>
          <a:bodyPr/>
          <a:lstStyle/>
          <a:p>
            <a:pPr eaLnBrk="1" hangingPunct="1"/>
            <a:r>
              <a:rPr lang="en-US" sz="2400" b="1" smtClean="0"/>
              <a:t>The increase in Head is a function of the volumetric flow rate, Q:</a:t>
            </a:r>
          </a:p>
          <a:p>
            <a:pPr eaLnBrk="1" hangingPunct="1"/>
            <a:endParaRPr lang="en-US" sz="2400" b="1" smtClean="0"/>
          </a:p>
          <a:p>
            <a:pPr eaLnBrk="1" hangingPunct="1"/>
            <a:endParaRPr lang="en-US" sz="2400" b="1" smtClean="0"/>
          </a:p>
          <a:p>
            <a:pPr eaLnBrk="1" hangingPunct="1"/>
            <a:r>
              <a:rPr lang="en-US" sz="2400" b="1" smtClean="0"/>
              <a:t>Defining:</a:t>
            </a:r>
          </a:p>
          <a:p>
            <a:pPr eaLnBrk="1" hangingPunct="1"/>
            <a:endParaRPr lang="en-US" sz="2400" b="1" smtClean="0"/>
          </a:p>
          <a:p>
            <a:pPr eaLnBrk="1" hangingPunct="1"/>
            <a:endParaRPr lang="en-US" sz="2400" b="1" smtClean="0"/>
          </a:p>
          <a:p>
            <a:pPr eaLnBrk="1" hangingPunct="1"/>
            <a:endParaRPr lang="en-US" sz="2400" b="1" smtClean="0"/>
          </a:p>
          <a:p>
            <a:pPr eaLnBrk="1" hangingPunct="1"/>
            <a:r>
              <a:rPr lang="en-US" sz="2400" b="1" smtClean="0"/>
              <a:t>We obtain:</a:t>
            </a:r>
          </a:p>
          <a:p>
            <a:pPr eaLnBrk="1" hangingPunct="1"/>
            <a:endParaRPr lang="en-US" sz="2400" b="1" smtClean="0"/>
          </a:p>
          <a:p>
            <a:pPr eaLnBrk="1" hangingPunct="1"/>
            <a:endParaRPr lang="en-US" sz="2400" b="1" smtClean="0"/>
          </a:p>
          <a:p>
            <a:pPr eaLnBrk="1" hangingPunct="1"/>
            <a:r>
              <a:rPr lang="en-US" sz="2400" b="1" smtClean="0"/>
              <a:t>The sign on K</a:t>
            </a:r>
            <a:r>
              <a:rPr lang="en-US" sz="2400" b="1" baseline="-25000" smtClean="0"/>
              <a:t>2</a:t>
            </a:r>
            <a:r>
              <a:rPr lang="en-US" sz="2400" b="1" smtClean="0"/>
              <a:t> (which depends on the exit angle </a:t>
            </a:r>
            <a:r>
              <a:rPr lang="en-US" sz="2400" b="1" smtClean="0">
                <a:sym typeface="Symbol" pitchFamily="18" charset="2"/>
              </a:rPr>
              <a:t></a:t>
            </a:r>
            <a:r>
              <a:rPr lang="en-US" sz="2400" b="1" baseline="-25000" smtClean="0">
                <a:sym typeface="Symbol" pitchFamily="18" charset="2"/>
              </a:rPr>
              <a:t>2</a:t>
            </a:r>
            <a:r>
              <a:rPr lang="en-US" sz="2400" b="1" smtClean="0"/>
              <a:t>) establishes the characteristics of the machine</a:t>
            </a:r>
          </a:p>
        </p:txBody>
      </p:sp>
      <p:graphicFrame>
        <p:nvGraphicFramePr>
          <p:cNvPr id="5122" name="Object 4"/>
          <p:cNvGraphicFramePr>
            <a:graphicFrameLocks noGrp="1" noChangeAspect="1"/>
          </p:cNvGraphicFramePr>
          <p:nvPr>
            <p:ph sz="half" idx="2"/>
          </p:nvPr>
        </p:nvGraphicFramePr>
        <p:xfrm>
          <a:off x="2362200" y="1524000"/>
          <a:ext cx="4724400" cy="1527175"/>
        </p:xfrm>
        <a:graphic>
          <a:graphicData uri="http://schemas.openxmlformats.org/presentationml/2006/ole">
            <mc:AlternateContent xmlns:mc="http://schemas.openxmlformats.org/markup-compatibility/2006">
              <mc:Choice xmlns:v="urn:schemas-microsoft-com:vml" Requires="v">
                <p:oleObj spid="_x0000_s5374" name="Equation" r:id="rId3" imgW="1218960" imgH="393480" progId="">
                  <p:embed/>
                </p:oleObj>
              </mc:Choice>
              <mc:Fallback>
                <p:oleObj name="Equation" r:id="rId3" imgW="1218960" imgH="39348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4724400" cy="152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5"/>
          <p:cNvGraphicFramePr>
            <a:graphicFrameLocks noChangeAspect="1"/>
          </p:cNvGraphicFramePr>
          <p:nvPr/>
        </p:nvGraphicFramePr>
        <p:xfrm>
          <a:off x="2286000" y="3230563"/>
          <a:ext cx="5943600" cy="1414462"/>
        </p:xfrm>
        <a:graphic>
          <a:graphicData uri="http://schemas.openxmlformats.org/presentationml/2006/ole">
            <mc:AlternateContent xmlns:mc="http://schemas.openxmlformats.org/markup-compatibility/2006">
              <mc:Choice xmlns:v="urn:schemas-microsoft-com:vml" Requires="v">
                <p:oleObj spid="_x0000_s5375" name="Equation" r:id="rId5" imgW="1549080" imgH="368280" progId="">
                  <p:embed/>
                </p:oleObj>
              </mc:Choice>
              <mc:Fallback>
                <p:oleObj name="Equation" r:id="rId5" imgW="1549080" imgH="36828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230563"/>
                        <a:ext cx="5943600" cy="1414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6"/>
          <p:cNvGraphicFramePr>
            <a:graphicFrameLocks noChangeAspect="1"/>
          </p:cNvGraphicFramePr>
          <p:nvPr/>
        </p:nvGraphicFramePr>
        <p:xfrm>
          <a:off x="2743200" y="5029200"/>
          <a:ext cx="3276600" cy="819150"/>
        </p:xfrm>
        <a:graphic>
          <a:graphicData uri="http://schemas.openxmlformats.org/presentationml/2006/ole">
            <mc:AlternateContent xmlns:mc="http://schemas.openxmlformats.org/markup-compatibility/2006">
              <mc:Choice xmlns:v="urn:schemas-microsoft-com:vml" Requires="v">
                <p:oleObj spid="_x0000_s5376" name="Equation" r:id="rId7" imgW="711000" imgH="177480" progId="">
                  <p:embed/>
                </p:oleObj>
              </mc:Choice>
              <mc:Fallback>
                <p:oleObj name="Equation" r:id="rId7" imgW="711000" imgH="17748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5029200"/>
                        <a:ext cx="327660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ttangolo 6"/>
          <p:cNvSpPr/>
          <p:nvPr/>
        </p:nvSpPr>
        <p:spPr>
          <a:xfrm>
            <a:off x="6553200" y="32766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6038"/>
            <a:ext cx="8229600" cy="715962"/>
          </a:xfrm>
        </p:spPr>
        <p:txBody>
          <a:bodyPr/>
          <a:lstStyle/>
          <a:p>
            <a:pPr eaLnBrk="1" hangingPunct="1"/>
            <a:r>
              <a:rPr lang="en-US" sz="3200" b="1" smtClean="0">
                <a:solidFill>
                  <a:srgbClr val="FF3300"/>
                </a:solidFill>
              </a:rPr>
              <a:t>H - Q characteristics</a:t>
            </a:r>
          </a:p>
        </p:txBody>
      </p:sp>
      <p:sp>
        <p:nvSpPr>
          <p:cNvPr id="18435" name="Rectangle 3"/>
          <p:cNvSpPr>
            <a:spLocks noGrp="1" noChangeArrowheads="1"/>
          </p:cNvSpPr>
          <p:nvPr>
            <p:ph type="body" sz="half" idx="1"/>
          </p:nvPr>
        </p:nvSpPr>
        <p:spPr>
          <a:xfrm>
            <a:off x="304800" y="838200"/>
            <a:ext cx="7848600" cy="2133600"/>
          </a:xfrm>
        </p:spPr>
        <p:txBody>
          <a:bodyPr/>
          <a:lstStyle/>
          <a:p>
            <a:pPr eaLnBrk="1" hangingPunct="1">
              <a:buFontTx/>
              <a:buNone/>
            </a:pPr>
            <a:r>
              <a:rPr lang="en-US" sz="2400" b="1" dirty="0" smtClean="0"/>
              <a:t>Three separate cases can be considered:</a:t>
            </a:r>
          </a:p>
          <a:p>
            <a:pPr eaLnBrk="1" hangingPunct="1">
              <a:buFontTx/>
              <a:buNone/>
            </a:pPr>
            <a:r>
              <a:rPr lang="en-US" sz="2400" b="1" dirty="0" smtClean="0"/>
              <a:t>	(1) </a:t>
            </a:r>
            <a:r>
              <a:rPr lang="en-US" sz="2400" b="1" dirty="0" smtClean="0">
                <a:solidFill>
                  <a:schemeClr val="accent2"/>
                </a:solidFill>
              </a:rPr>
              <a:t>Radial exit blades (</a:t>
            </a:r>
            <a:r>
              <a:rPr lang="en-US" sz="2400" b="1" dirty="0" smtClean="0">
                <a:solidFill>
                  <a:schemeClr val="accent2"/>
                </a:solidFill>
                <a:latin typeface="Symbol" pitchFamily="18" charset="2"/>
              </a:rPr>
              <a:t>b</a:t>
            </a:r>
            <a:r>
              <a:rPr lang="en-US" sz="2400" b="1" baseline="-25000" dirty="0" smtClean="0">
                <a:solidFill>
                  <a:schemeClr val="accent2"/>
                </a:solidFill>
              </a:rPr>
              <a:t>2 </a:t>
            </a:r>
            <a:r>
              <a:rPr lang="en-US" sz="2400" b="1" dirty="0" smtClean="0">
                <a:solidFill>
                  <a:schemeClr val="accent2"/>
                </a:solidFill>
              </a:rPr>
              <a:t>= 90</a:t>
            </a:r>
            <a:r>
              <a:rPr lang="en-US" sz="2400" b="1" baseline="30000" dirty="0" smtClean="0">
                <a:solidFill>
                  <a:schemeClr val="accent2"/>
                </a:solidFill>
              </a:rPr>
              <a:t>o</a:t>
            </a:r>
            <a:r>
              <a:rPr lang="en-US" sz="2400" b="1" dirty="0" smtClean="0">
                <a:solidFill>
                  <a:schemeClr val="accent2"/>
                </a:solidFill>
              </a:rPr>
              <a:t>)</a:t>
            </a:r>
          </a:p>
          <a:p>
            <a:pPr eaLnBrk="1" hangingPunct="1">
              <a:buFontTx/>
              <a:buNone/>
            </a:pPr>
            <a:r>
              <a:rPr lang="en-US" sz="2400" b="1" dirty="0" smtClean="0"/>
              <a:t>	(2) </a:t>
            </a:r>
            <a:r>
              <a:rPr lang="en-US" sz="2400" b="1" dirty="0" smtClean="0">
                <a:solidFill>
                  <a:schemeClr val="accent2"/>
                </a:solidFill>
              </a:rPr>
              <a:t>Backward-curved blades (</a:t>
            </a:r>
            <a:r>
              <a:rPr lang="en-US" sz="2400" b="1" dirty="0" smtClean="0">
                <a:solidFill>
                  <a:schemeClr val="accent2"/>
                </a:solidFill>
                <a:latin typeface="Symbol" pitchFamily="18" charset="2"/>
              </a:rPr>
              <a:t>b</a:t>
            </a:r>
            <a:r>
              <a:rPr lang="en-US" sz="2400" b="1" baseline="-25000" dirty="0" smtClean="0">
                <a:solidFill>
                  <a:schemeClr val="accent2"/>
                </a:solidFill>
              </a:rPr>
              <a:t>2 </a:t>
            </a:r>
            <a:r>
              <a:rPr lang="en-US" sz="2400" b="1" dirty="0" smtClean="0">
                <a:solidFill>
                  <a:schemeClr val="accent2"/>
                </a:solidFill>
              </a:rPr>
              <a:t>&lt; 90</a:t>
            </a:r>
            <a:r>
              <a:rPr lang="en-US" sz="2400" b="1" baseline="30000" dirty="0" smtClean="0">
                <a:solidFill>
                  <a:schemeClr val="accent2"/>
                </a:solidFill>
              </a:rPr>
              <a:t>o</a:t>
            </a:r>
            <a:r>
              <a:rPr lang="en-US" sz="2400" b="1" dirty="0" smtClean="0">
                <a:solidFill>
                  <a:schemeClr val="accent2"/>
                </a:solidFill>
              </a:rPr>
              <a:t>)</a:t>
            </a:r>
          </a:p>
          <a:p>
            <a:pPr eaLnBrk="1" hangingPunct="1">
              <a:buFontTx/>
              <a:buNone/>
            </a:pPr>
            <a:r>
              <a:rPr lang="en-US" sz="2400" b="1" dirty="0" smtClean="0"/>
              <a:t>	(3) </a:t>
            </a:r>
            <a:r>
              <a:rPr lang="en-US" sz="2400" b="1" dirty="0" smtClean="0">
                <a:solidFill>
                  <a:schemeClr val="accent2"/>
                </a:solidFill>
              </a:rPr>
              <a:t>Forward-curved blades (</a:t>
            </a:r>
            <a:r>
              <a:rPr lang="en-US" sz="2400" b="1" dirty="0" smtClean="0">
                <a:solidFill>
                  <a:schemeClr val="accent2"/>
                </a:solidFill>
                <a:latin typeface="Symbol" pitchFamily="18" charset="2"/>
              </a:rPr>
              <a:t>b</a:t>
            </a:r>
            <a:r>
              <a:rPr lang="en-US" sz="2400" b="1" baseline="-25000" dirty="0" smtClean="0">
                <a:solidFill>
                  <a:schemeClr val="accent2"/>
                </a:solidFill>
              </a:rPr>
              <a:t>2 </a:t>
            </a:r>
            <a:r>
              <a:rPr lang="en-US" sz="2400" b="1" dirty="0" smtClean="0">
                <a:solidFill>
                  <a:schemeClr val="accent2"/>
                </a:solidFill>
              </a:rPr>
              <a:t>&gt; 90</a:t>
            </a:r>
            <a:r>
              <a:rPr lang="en-US" sz="2400" b="1" baseline="30000" dirty="0" smtClean="0">
                <a:solidFill>
                  <a:schemeClr val="accent2"/>
                </a:solidFill>
              </a:rPr>
              <a:t>o</a:t>
            </a:r>
            <a:r>
              <a:rPr lang="en-US" sz="2400" b="1" dirty="0" smtClean="0">
                <a:solidFill>
                  <a:schemeClr val="accent2"/>
                </a:solidFill>
              </a:rPr>
              <a:t>)</a:t>
            </a:r>
          </a:p>
        </p:txBody>
      </p:sp>
      <p:pic>
        <p:nvPicPr>
          <p:cNvPr id="18436" name="Picture 4" descr="Picture 028"/>
          <p:cNvPicPr>
            <a:picLocks noGrp="1" noChangeAspect="1" noChangeArrowheads="1"/>
          </p:cNvPicPr>
          <p:nvPr>
            <p:ph sz="half" idx="2"/>
          </p:nvPr>
        </p:nvPicPr>
        <p:blipFill>
          <a:blip r:embed="rId2" cstate="print"/>
          <a:srcRect l="20662" t="8418" r="14091" b="62961"/>
          <a:stretch>
            <a:fillRect/>
          </a:stretch>
        </p:blipFill>
        <p:spPr>
          <a:xfrm>
            <a:off x="914400" y="2678113"/>
            <a:ext cx="7315200" cy="4144962"/>
          </a:xfrm>
          <a:noFill/>
        </p:spPr>
      </p:pic>
      <p:sp>
        <p:nvSpPr>
          <p:cNvPr id="18437" name="Text Box 5"/>
          <p:cNvSpPr txBox="1">
            <a:spLocks noChangeArrowheads="1"/>
          </p:cNvSpPr>
          <p:nvPr/>
        </p:nvSpPr>
        <p:spPr bwMode="auto">
          <a:xfrm>
            <a:off x="2346325" y="2706688"/>
            <a:ext cx="3944938" cy="457200"/>
          </a:xfrm>
          <a:prstGeom prst="rect">
            <a:avLst/>
          </a:prstGeom>
          <a:noFill/>
          <a:ln w="9525">
            <a:noFill/>
            <a:miter lim="800000"/>
            <a:headEnd/>
            <a:tailEnd/>
          </a:ln>
        </p:spPr>
        <p:txBody>
          <a:bodyPr wrap="none">
            <a:spAutoFit/>
          </a:bodyPr>
          <a:lstStyle/>
          <a:p>
            <a:r>
              <a:rPr lang="en-US" sz="2400" b="1" i="1">
                <a:solidFill>
                  <a:srgbClr val="008000"/>
                </a:solidFill>
              </a:rPr>
              <a:t>“Ideal” H versus Q curves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8229600" cy="639763"/>
          </a:xfrm>
        </p:spPr>
        <p:txBody>
          <a:bodyPr/>
          <a:lstStyle/>
          <a:p>
            <a:pPr eaLnBrk="1" hangingPunct="1"/>
            <a:r>
              <a:rPr lang="en-US" sz="3200" b="1" dirty="0" smtClean="0">
                <a:solidFill>
                  <a:srgbClr val="FF3300"/>
                </a:solidFill>
              </a:rPr>
              <a:t>Actual H - Q </a:t>
            </a:r>
            <a:r>
              <a:rPr lang="en-US" sz="3200" b="1" dirty="0">
                <a:solidFill>
                  <a:srgbClr val="FF3300"/>
                </a:solidFill>
              </a:rPr>
              <a:t>Characteristics relationships</a:t>
            </a:r>
            <a:endParaRPr lang="en-US" sz="3200" b="1" dirty="0" smtClean="0">
              <a:solidFill>
                <a:srgbClr val="FF3300"/>
              </a:solidFill>
            </a:endParaRPr>
          </a:p>
        </p:txBody>
      </p:sp>
      <p:pic>
        <p:nvPicPr>
          <p:cNvPr id="3" name="Immagine 2"/>
          <p:cNvPicPr>
            <a:picLocks noChangeAspect="1"/>
          </p:cNvPicPr>
          <p:nvPr/>
        </p:nvPicPr>
        <p:blipFill>
          <a:blip r:embed="rId2"/>
          <a:stretch>
            <a:fillRect/>
          </a:stretch>
        </p:blipFill>
        <p:spPr>
          <a:xfrm>
            <a:off x="990600" y="914400"/>
            <a:ext cx="7086600" cy="528054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umps"/>
          <p:cNvPicPr>
            <a:picLocks noChangeAspect="1" noChangeArrowheads="1"/>
          </p:cNvPicPr>
          <p:nvPr/>
        </p:nvPicPr>
        <p:blipFill>
          <a:blip r:embed="rId2" cstate="print"/>
          <a:srcRect/>
          <a:stretch>
            <a:fillRect/>
          </a:stretch>
        </p:blipFill>
        <p:spPr bwMode="auto">
          <a:xfrm>
            <a:off x="152400" y="228600"/>
            <a:ext cx="3394075" cy="6324600"/>
          </a:xfrm>
          <a:prstGeom prst="rect">
            <a:avLst/>
          </a:prstGeom>
          <a:noFill/>
          <a:ln w="9525">
            <a:noFill/>
            <a:miter lim="800000"/>
            <a:headEnd/>
            <a:tailEnd/>
          </a:ln>
        </p:spPr>
      </p:pic>
      <p:pic>
        <p:nvPicPr>
          <p:cNvPr id="21507" name="Picture 3" descr="3196_process_pumps01"/>
          <p:cNvPicPr>
            <a:picLocks noChangeAspect="1" noChangeArrowheads="1"/>
          </p:cNvPicPr>
          <p:nvPr/>
        </p:nvPicPr>
        <p:blipFill>
          <a:blip r:embed="rId3" cstate="print"/>
          <a:srcRect/>
          <a:stretch>
            <a:fillRect/>
          </a:stretch>
        </p:blipFill>
        <p:spPr bwMode="auto">
          <a:xfrm>
            <a:off x="3657600" y="596900"/>
            <a:ext cx="5305425" cy="3365500"/>
          </a:xfrm>
          <a:prstGeom prst="rect">
            <a:avLst/>
          </a:prstGeom>
          <a:noFill/>
          <a:ln w="9525">
            <a:noFill/>
            <a:miter lim="800000"/>
            <a:headEnd/>
            <a:tailEnd/>
          </a:ln>
        </p:spPr>
      </p:pic>
      <p:sp>
        <p:nvSpPr>
          <p:cNvPr id="21508" name="Rectangle 4"/>
          <p:cNvSpPr>
            <a:spLocks noGrp="1" noChangeArrowheads="1"/>
          </p:cNvSpPr>
          <p:nvPr>
            <p:ph type="title"/>
          </p:nvPr>
        </p:nvSpPr>
        <p:spPr>
          <a:xfrm>
            <a:off x="4648200" y="3703638"/>
            <a:ext cx="3276600" cy="2697162"/>
          </a:xfrm>
          <a:noFill/>
        </p:spPr>
        <p:txBody>
          <a:bodyPr/>
          <a:lstStyle/>
          <a:p>
            <a:pPr eaLnBrk="1" hangingPunct="1"/>
            <a:r>
              <a:rPr lang="en-US" sz="3200" b="1" smtClean="0"/>
              <a:t>The</a:t>
            </a:r>
            <a:br>
              <a:rPr lang="en-US" sz="3200" b="1" smtClean="0"/>
            </a:br>
            <a:r>
              <a:rPr lang="en-US" sz="3200" b="1" smtClean="0"/>
              <a:t>“Goulds 3196”</a:t>
            </a:r>
            <a:br>
              <a:rPr lang="en-US" sz="3200" b="1" smtClean="0"/>
            </a:br>
            <a:r>
              <a:rPr lang="en-US" sz="3200" b="1" smtClean="0"/>
              <a:t>family of pumps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676400"/>
            <a:ext cx="3276600" cy="2697163"/>
          </a:xfrm>
        </p:spPr>
        <p:txBody>
          <a:bodyPr/>
          <a:lstStyle/>
          <a:p>
            <a:pPr eaLnBrk="1" hangingPunct="1"/>
            <a:r>
              <a:rPr lang="en-US" sz="2800" b="1" smtClean="0">
                <a:solidFill>
                  <a:srgbClr val="008000"/>
                </a:solidFill>
              </a:rPr>
              <a:t>Composite rating</a:t>
            </a:r>
            <a:br>
              <a:rPr lang="en-US" sz="2800" b="1" smtClean="0">
                <a:solidFill>
                  <a:srgbClr val="008000"/>
                </a:solidFill>
              </a:rPr>
            </a:br>
            <a:r>
              <a:rPr lang="en-US" sz="2800" b="1" smtClean="0">
                <a:solidFill>
                  <a:srgbClr val="008000"/>
                </a:solidFill>
              </a:rPr>
              <a:t>charts for the</a:t>
            </a:r>
            <a:br>
              <a:rPr lang="en-US" sz="2800" b="1" smtClean="0">
                <a:solidFill>
                  <a:srgbClr val="008000"/>
                </a:solidFill>
              </a:rPr>
            </a:br>
            <a:r>
              <a:rPr lang="en-US" sz="2800" b="1" smtClean="0">
                <a:solidFill>
                  <a:srgbClr val="008000"/>
                </a:solidFill>
              </a:rPr>
              <a:t>“Goulds 3196”</a:t>
            </a:r>
            <a:br>
              <a:rPr lang="en-US" sz="2800" b="1" smtClean="0">
                <a:solidFill>
                  <a:srgbClr val="008000"/>
                </a:solidFill>
              </a:rPr>
            </a:br>
            <a:r>
              <a:rPr lang="en-US" sz="2800" b="1" smtClean="0">
                <a:solidFill>
                  <a:srgbClr val="008000"/>
                </a:solidFill>
              </a:rPr>
              <a:t>family of pumps</a:t>
            </a:r>
          </a:p>
        </p:txBody>
      </p:sp>
      <p:pic>
        <p:nvPicPr>
          <p:cNvPr id="22531" name="Picture 5" descr="3196_cover_1450"/>
          <p:cNvPicPr>
            <a:picLocks noChangeAspect="1" noChangeArrowheads="1"/>
          </p:cNvPicPr>
          <p:nvPr/>
        </p:nvPicPr>
        <p:blipFill>
          <a:blip r:embed="rId2" cstate="print"/>
          <a:srcRect/>
          <a:stretch>
            <a:fillRect/>
          </a:stretch>
        </p:blipFill>
        <p:spPr bwMode="auto">
          <a:xfrm>
            <a:off x="3352800" y="41275"/>
            <a:ext cx="5638800" cy="3463925"/>
          </a:xfrm>
          <a:prstGeom prst="rect">
            <a:avLst/>
          </a:prstGeom>
          <a:noFill/>
          <a:ln w="9525">
            <a:noFill/>
            <a:miter lim="800000"/>
            <a:headEnd/>
            <a:tailEnd/>
          </a:ln>
        </p:spPr>
      </p:pic>
      <p:pic>
        <p:nvPicPr>
          <p:cNvPr id="22532" name="Picture 7" descr="3196_cover_2850"/>
          <p:cNvPicPr>
            <a:picLocks noChangeAspect="1" noChangeArrowheads="1"/>
          </p:cNvPicPr>
          <p:nvPr/>
        </p:nvPicPr>
        <p:blipFill>
          <a:blip r:embed="rId3" cstate="print"/>
          <a:srcRect/>
          <a:stretch>
            <a:fillRect/>
          </a:stretch>
        </p:blipFill>
        <p:spPr bwMode="auto">
          <a:xfrm>
            <a:off x="3352800" y="3505200"/>
            <a:ext cx="5638800" cy="331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3581400" y="0"/>
            <a:ext cx="5562600" cy="6858000"/>
          </a:xfrm>
          <a:prstGeom prst="rect">
            <a:avLst/>
          </a:prstGeom>
          <a:solidFill>
            <a:schemeClr val="bg1"/>
          </a:solidFill>
          <a:ln w="9525">
            <a:noFill/>
            <a:miter lim="800000"/>
            <a:headEnd/>
            <a:tailEnd/>
          </a:ln>
        </p:spPr>
        <p:txBody>
          <a:bodyPr wrap="none" anchor="ctr"/>
          <a:lstStyle/>
          <a:p>
            <a:endParaRPr lang="it-IT"/>
          </a:p>
        </p:txBody>
      </p:sp>
      <p:pic>
        <p:nvPicPr>
          <p:cNvPr id="25603" name="Picture 3" descr="Picture 032"/>
          <p:cNvPicPr>
            <a:picLocks noGrp="1" noChangeAspect="1" noChangeArrowheads="1"/>
          </p:cNvPicPr>
          <p:nvPr>
            <p:ph idx="1"/>
          </p:nvPr>
        </p:nvPicPr>
        <p:blipFill>
          <a:blip r:embed="rId2" cstate="print"/>
          <a:srcRect l="58344" r="12944" b="9375"/>
          <a:stretch>
            <a:fillRect/>
          </a:stretch>
        </p:blipFill>
        <p:spPr>
          <a:xfrm rot="21480000">
            <a:off x="3889375" y="-88900"/>
            <a:ext cx="5010150" cy="7097713"/>
          </a:xfrm>
          <a:noFill/>
        </p:spPr>
      </p:pic>
      <p:sp>
        <p:nvSpPr>
          <p:cNvPr id="25604" name="Text Box 6"/>
          <p:cNvSpPr txBox="1">
            <a:spLocks noChangeArrowheads="1"/>
          </p:cNvSpPr>
          <p:nvPr/>
        </p:nvSpPr>
        <p:spPr bwMode="auto">
          <a:xfrm>
            <a:off x="152400" y="258763"/>
            <a:ext cx="3343275" cy="579437"/>
          </a:xfrm>
          <a:prstGeom prst="rect">
            <a:avLst/>
          </a:prstGeom>
          <a:noFill/>
          <a:ln w="9525">
            <a:noFill/>
            <a:miter lim="800000"/>
            <a:headEnd/>
            <a:tailEnd/>
          </a:ln>
        </p:spPr>
        <p:txBody>
          <a:bodyPr wrap="none">
            <a:spAutoFit/>
          </a:bodyPr>
          <a:lstStyle/>
          <a:p>
            <a:r>
              <a:rPr lang="en-US" sz="3200" b="1">
                <a:solidFill>
                  <a:srgbClr val="FF3300"/>
                </a:solidFill>
              </a:rPr>
              <a:t>Pumps in Series</a:t>
            </a:r>
          </a:p>
        </p:txBody>
      </p:sp>
      <p:sp>
        <p:nvSpPr>
          <p:cNvPr id="25605" name="Text Box 7"/>
          <p:cNvSpPr txBox="1">
            <a:spLocks noChangeArrowheads="1"/>
          </p:cNvSpPr>
          <p:nvPr/>
        </p:nvSpPr>
        <p:spPr bwMode="auto">
          <a:xfrm>
            <a:off x="212725" y="1331913"/>
            <a:ext cx="3140075" cy="4362450"/>
          </a:xfrm>
          <a:prstGeom prst="rect">
            <a:avLst/>
          </a:prstGeom>
          <a:noFill/>
          <a:ln w="9525">
            <a:noFill/>
            <a:miter lim="800000"/>
            <a:headEnd/>
            <a:tailEnd/>
          </a:ln>
        </p:spPr>
        <p:txBody>
          <a:bodyPr>
            <a:spAutoFit/>
          </a:bodyPr>
          <a:lstStyle/>
          <a:p>
            <a:r>
              <a:rPr lang="en-US" sz="2800" b="1"/>
              <a:t>Add the heads (H) at each flow rate (Q)</a:t>
            </a:r>
          </a:p>
          <a:p>
            <a:endParaRPr lang="en-US" sz="2800" b="1"/>
          </a:p>
          <a:p>
            <a:r>
              <a:rPr lang="en-US" sz="2800" b="1"/>
              <a:t>For example, for two identical pumps the head will be double that of a single pump.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6200"/>
            <a:ext cx="8229600" cy="563563"/>
          </a:xfrm>
        </p:spPr>
        <p:txBody>
          <a:bodyPr/>
          <a:lstStyle/>
          <a:p>
            <a:pPr eaLnBrk="1" hangingPunct="1"/>
            <a:r>
              <a:rPr lang="en-US" sz="3600" b="1" smtClean="0">
                <a:solidFill>
                  <a:srgbClr val="FF3300"/>
                </a:solidFill>
              </a:rPr>
              <a:t>Definition</a:t>
            </a:r>
          </a:p>
        </p:txBody>
      </p:sp>
      <p:sp>
        <p:nvSpPr>
          <p:cNvPr id="11267" name="Rectangle 3"/>
          <p:cNvSpPr>
            <a:spLocks noGrp="1" noChangeArrowheads="1"/>
          </p:cNvSpPr>
          <p:nvPr>
            <p:ph type="body" idx="1"/>
          </p:nvPr>
        </p:nvSpPr>
        <p:spPr>
          <a:xfrm>
            <a:off x="152400" y="609600"/>
            <a:ext cx="8915400" cy="6248400"/>
          </a:xfrm>
        </p:spPr>
        <p:txBody>
          <a:bodyPr/>
          <a:lstStyle/>
          <a:p>
            <a:pPr eaLnBrk="1" hangingPunct="1">
              <a:lnSpc>
                <a:spcPct val="90000"/>
              </a:lnSpc>
            </a:pPr>
            <a:r>
              <a:rPr lang="en-US" sz="2800" b="1" smtClean="0"/>
              <a:t>Turbomachinery describes machines that transfer energy between a rotor and a fluid, including both turbines and compressors. </a:t>
            </a:r>
          </a:p>
          <a:p>
            <a:pPr eaLnBrk="1" hangingPunct="1">
              <a:lnSpc>
                <a:spcPct val="90000"/>
              </a:lnSpc>
            </a:pPr>
            <a:r>
              <a:rPr lang="en-US" sz="2800" b="1" smtClean="0"/>
              <a:t>A turbine transfers energy from a fluid to a rotor, a compressor transfers energy from a rotor to a fluid. </a:t>
            </a:r>
          </a:p>
          <a:p>
            <a:pPr eaLnBrk="1" hangingPunct="1">
              <a:lnSpc>
                <a:spcPct val="90000"/>
              </a:lnSpc>
            </a:pPr>
            <a:r>
              <a:rPr lang="en-US" sz="2800" b="1" smtClean="0"/>
              <a:t>The two types of machines are governed by the same basic relationships including Newton's second law of motion and Euler's energy equation. </a:t>
            </a:r>
          </a:p>
          <a:p>
            <a:pPr eaLnBrk="1" hangingPunct="1">
              <a:lnSpc>
                <a:spcPct val="90000"/>
              </a:lnSpc>
            </a:pPr>
            <a:r>
              <a:rPr lang="en-US" sz="2800" b="1" smtClean="0"/>
              <a:t>Centrifugal pumps are also turbomachines that transfer energy from a rotor to a fluid, usually a liquid.</a:t>
            </a:r>
          </a:p>
          <a:p>
            <a:pPr eaLnBrk="1" hangingPunct="1">
              <a:lnSpc>
                <a:spcPct val="90000"/>
              </a:lnSpc>
            </a:pPr>
            <a:r>
              <a:rPr lang="en-US" sz="2800" b="1" smtClean="0"/>
              <a:t>Energy is converted from kinetic to potential and vice versa with the ‘aid’ of mechanical energy.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3886200" y="0"/>
            <a:ext cx="5257800" cy="6858000"/>
          </a:xfrm>
          <a:prstGeom prst="rect">
            <a:avLst/>
          </a:prstGeom>
          <a:solidFill>
            <a:schemeClr val="bg1"/>
          </a:solidFill>
          <a:ln w="9525">
            <a:noFill/>
            <a:miter lim="800000"/>
            <a:headEnd/>
            <a:tailEnd/>
          </a:ln>
        </p:spPr>
        <p:txBody>
          <a:bodyPr wrap="none" anchor="ctr"/>
          <a:lstStyle/>
          <a:p>
            <a:endParaRPr lang="it-IT"/>
          </a:p>
        </p:txBody>
      </p:sp>
      <p:pic>
        <p:nvPicPr>
          <p:cNvPr id="26627" name="Picture 3" descr="Picture 033"/>
          <p:cNvPicPr>
            <a:picLocks noGrp="1" noChangeAspect="1" noChangeArrowheads="1"/>
          </p:cNvPicPr>
          <p:nvPr>
            <p:ph idx="1"/>
          </p:nvPr>
        </p:nvPicPr>
        <p:blipFill>
          <a:blip r:embed="rId2" cstate="print"/>
          <a:srcRect r="69153" b="30908"/>
          <a:stretch>
            <a:fillRect/>
          </a:stretch>
        </p:blipFill>
        <p:spPr>
          <a:xfrm rot="60000">
            <a:off x="4191000" y="-228600"/>
            <a:ext cx="4994275" cy="7086600"/>
          </a:xfrm>
          <a:noFill/>
        </p:spPr>
      </p:pic>
      <p:sp>
        <p:nvSpPr>
          <p:cNvPr id="26628" name="Text Box 4"/>
          <p:cNvSpPr txBox="1">
            <a:spLocks noChangeArrowheads="1"/>
          </p:cNvSpPr>
          <p:nvPr/>
        </p:nvSpPr>
        <p:spPr bwMode="auto">
          <a:xfrm>
            <a:off x="152400" y="258763"/>
            <a:ext cx="3568700" cy="579437"/>
          </a:xfrm>
          <a:prstGeom prst="rect">
            <a:avLst/>
          </a:prstGeom>
          <a:noFill/>
          <a:ln w="9525">
            <a:noFill/>
            <a:miter lim="800000"/>
            <a:headEnd/>
            <a:tailEnd/>
          </a:ln>
        </p:spPr>
        <p:txBody>
          <a:bodyPr wrap="none">
            <a:spAutoFit/>
          </a:bodyPr>
          <a:lstStyle/>
          <a:p>
            <a:r>
              <a:rPr lang="en-US" sz="3200" b="1">
                <a:solidFill>
                  <a:srgbClr val="FF3300"/>
                </a:solidFill>
              </a:rPr>
              <a:t>Pumps in Parallel</a:t>
            </a:r>
          </a:p>
        </p:txBody>
      </p:sp>
      <p:sp>
        <p:nvSpPr>
          <p:cNvPr id="26629" name="Text Box 7"/>
          <p:cNvSpPr txBox="1">
            <a:spLocks noChangeArrowheads="1"/>
          </p:cNvSpPr>
          <p:nvPr/>
        </p:nvSpPr>
        <p:spPr bwMode="auto">
          <a:xfrm>
            <a:off x="212725" y="1331913"/>
            <a:ext cx="3140075" cy="4362450"/>
          </a:xfrm>
          <a:prstGeom prst="rect">
            <a:avLst/>
          </a:prstGeom>
          <a:noFill/>
          <a:ln w="9525">
            <a:noFill/>
            <a:miter lim="800000"/>
            <a:headEnd/>
            <a:tailEnd/>
          </a:ln>
        </p:spPr>
        <p:txBody>
          <a:bodyPr>
            <a:spAutoFit/>
          </a:bodyPr>
          <a:lstStyle/>
          <a:p>
            <a:r>
              <a:rPr lang="en-US" sz="2800" b="1"/>
              <a:t>Add the flow rates (Q) at each head (H)</a:t>
            </a:r>
          </a:p>
          <a:p>
            <a:endParaRPr lang="en-US" sz="2800" b="1"/>
          </a:p>
          <a:p>
            <a:r>
              <a:rPr lang="en-US" sz="2800" b="1"/>
              <a:t>For example, for two identical pumps the flow rate will be double that of a single pump.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6038"/>
            <a:ext cx="8229600" cy="639762"/>
          </a:xfrm>
        </p:spPr>
        <p:txBody>
          <a:bodyPr/>
          <a:lstStyle/>
          <a:p>
            <a:pPr eaLnBrk="1" hangingPunct="1"/>
            <a:r>
              <a:rPr lang="en-US" sz="3200" b="1" smtClean="0">
                <a:solidFill>
                  <a:srgbClr val="FF3300"/>
                </a:solidFill>
              </a:rPr>
              <a:t>Pump-system operation</a:t>
            </a:r>
          </a:p>
        </p:txBody>
      </p:sp>
      <p:pic>
        <p:nvPicPr>
          <p:cNvPr id="27651" name="Picture 3" descr="Picture 034"/>
          <p:cNvPicPr>
            <a:picLocks noGrp="1" noChangeAspect="1" noChangeArrowheads="1"/>
          </p:cNvPicPr>
          <p:nvPr>
            <p:ph idx="1"/>
          </p:nvPr>
        </p:nvPicPr>
        <p:blipFill>
          <a:blip r:embed="rId2" cstate="print"/>
          <a:srcRect l="4163" t="62294" r="66454"/>
          <a:stretch>
            <a:fillRect/>
          </a:stretch>
        </p:blipFill>
        <p:spPr>
          <a:xfrm>
            <a:off x="1066800" y="638175"/>
            <a:ext cx="6858000" cy="6143625"/>
          </a:xfrm>
          <a:noFill/>
        </p:spPr>
      </p:pic>
      <p:sp>
        <p:nvSpPr>
          <p:cNvPr id="27652" name="Text Box 4"/>
          <p:cNvSpPr txBox="1">
            <a:spLocks noChangeArrowheads="1"/>
          </p:cNvSpPr>
          <p:nvPr/>
        </p:nvSpPr>
        <p:spPr bwMode="auto">
          <a:xfrm>
            <a:off x="3765550" y="609600"/>
            <a:ext cx="4311650" cy="822325"/>
          </a:xfrm>
          <a:prstGeom prst="rect">
            <a:avLst/>
          </a:prstGeom>
          <a:noFill/>
          <a:ln w="9525">
            <a:noFill/>
            <a:miter lim="800000"/>
            <a:headEnd/>
            <a:tailEnd/>
          </a:ln>
        </p:spPr>
        <p:txBody>
          <a:bodyPr>
            <a:spAutoFit/>
          </a:bodyPr>
          <a:lstStyle/>
          <a:p>
            <a:pPr algn="ctr"/>
            <a:r>
              <a:rPr lang="en-US" sz="2400" b="1">
                <a:solidFill>
                  <a:srgbClr val="008000"/>
                </a:solidFill>
              </a:rPr>
              <a:t>System resistance (losses) curves (typically H </a:t>
            </a:r>
            <a:r>
              <a:rPr lang="en-US" sz="2400" b="1">
                <a:solidFill>
                  <a:srgbClr val="008000"/>
                </a:solidFill>
                <a:sym typeface="Symbol" pitchFamily="18" charset="2"/>
              </a:rPr>
              <a:t> Q</a:t>
            </a:r>
            <a:r>
              <a:rPr lang="en-US" sz="2400" b="1" baseline="30000">
                <a:solidFill>
                  <a:srgbClr val="008000"/>
                </a:solidFill>
                <a:sym typeface="Symbol" pitchFamily="18" charset="2"/>
              </a:rPr>
              <a:t>2</a:t>
            </a:r>
            <a:r>
              <a:rPr lang="en-US" sz="2400" b="1">
                <a:solidFill>
                  <a:srgbClr val="008000"/>
                </a:solidFill>
                <a:sym typeface="Symbol" pitchFamily="18" charset="2"/>
              </a:rPr>
              <a:t>)</a:t>
            </a:r>
          </a:p>
        </p:txBody>
      </p:sp>
      <p:sp>
        <p:nvSpPr>
          <p:cNvPr id="27653" name="Line 5"/>
          <p:cNvSpPr>
            <a:spLocks noChangeShapeType="1"/>
          </p:cNvSpPr>
          <p:nvPr/>
        </p:nvSpPr>
        <p:spPr bwMode="auto">
          <a:xfrm flipH="1">
            <a:off x="5486400" y="1447800"/>
            <a:ext cx="838200" cy="304800"/>
          </a:xfrm>
          <a:prstGeom prst="line">
            <a:avLst/>
          </a:prstGeom>
          <a:noFill/>
          <a:ln w="25400">
            <a:solidFill>
              <a:srgbClr val="008000"/>
            </a:solidFill>
            <a:round/>
            <a:headEnd/>
            <a:tailEnd type="triangle" w="med" len="med"/>
          </a:ln>
        </p:spPr>
        <p:txBody>
          <a:bodyPr/>
          <a:lstStyle/>
          <a:p>
            <a:endParaRPr lang="it-IT"/>
          </a:p>
        </p:txBody>
      </p:sp>
      <p:sp>
        <p:nvSpPr>
          <p:cNvPr id="27654" name="Line 6"/>
          <p:cNvSpPr>
            <a:spLocks noChangeShapeType="1"/>
          </p:cNvSpPr>
          <p:nvPr/>
        </p:nvSpPr>
        <p:spPr bwMode="auto">
          <a:xfrm>
            <a:off x="6324600" y="1447800"/>
            <a:ext cx="381000" cy="838200"/>
          </a:xfrm>
          <a:prstGeom prst="line">
            <a:avLst/>
          </a:prstGeom>
          <a:noFill/>
          <a:ln w="25400">
            <a:solidFill>
              <a:srgbClr val="008000"/>
            </a:solidFill>
            <a:round/>
            <a:headEnd/>
            <a:tailEnd type="triangle" w="med" len="med"/>
          </a:ln>
        </p:spPr>
        <p:txBody>
          <a:bodyPr/>
          <a:lstStyle/>
          <a:p>
            <a:endParaRPr lang="it-IT"/>
          </a:p>
        </p:txBody>
      </p:sp>
      <p:sp>
        <p:nvSpPr>
          <p:cNvPr id="27655" name="Line 7"/>
          <p:cNvSpPr>
            <a:spLocks noChangeShapeType="1"/>
          </p:cNvSpPr>
          <p:nvPr/>
        </p:nvSpPr>
        <p:spPr bwMode="auto">
          <a:xfrm>
            <a:off x="6324600" y="1447800"/>
            <a:ext cx="838200" cy="914400"/>
          </a:xfrm>
          <a:prstGeom prst="line">
            <a:avLst/>
          </a:prstGeom>
          <a:noFill/>
          <a:ln w="25400">
            <a:solidFill>
              <a:srgbClr val="008000"/>
            </a:solidFill>
            <a:round/>
            <a:headEnd/>
            <a:tailEnd type="triangle" w="med" len="med"/>
          </a:ln>
        </p:spPr>
        <p:txBody>
          <a:bodyPr/>
          <a:lstStyle/>
          <a:p>
            <a:endParaRPr lang="it-IT"/>
          </a:p>
        </p:txBody>
      </p:sp>
      <p:sp>
        <p:nvSpPr>
          <p:cNvPr id="27656" name="Text Box 8"/>
          <p:cNvSpPr txBox="1">
            <a:spLocks noChangeArrowheads="1"/>
          </p:cNvSpPr>
          <p:nvPr/>
        </p:nvSpPr>
        <p:spPr bwMode="auto">
          <a:xfrm>
            <a:off x="4876800" y="5638800"/>
            <a:ext cx="2965450" cy="457200"/>
          </a:xfrm>
          <a:prstGeom prst="rect">
            <a:avLst/>
          </a:prstGeom>
          <a:noFill/>
          <a:ln w="9525">
            <a:noFill/>
            <a:miter lim="800000"/>
            <a:headEnd/>
            <a:tailEnd/>
          </a:ln>
        </p:spPr>
        <p:txBody>
          <a:bodyPr wrap="none">
            <a:spAutoFit/>
          </a:bodyPr>
          <a:lstStyle/>
          <a:p>
            <a:r>
              <a:rPr lang="en-US" sz="2400" b="1">
                <a:solidFill>
                  <a:srgbClr val="008000"/>
                </a:solidFill>
              </a:rPr>
              <a:t>C = operating point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76200"/>
            <a:ext cx="8305800" cy="1143000"/>
          </a:xfrm>
        </p:spPr>
        <p:txBody>
          <a:bodyPr/>
          <a:lstStyle/>
          <a:p>
            <a:r>
              <a:rPr lang="en-US" sz="3200" b="1" dirty="0">
                <a:solidFill>
                  <a:srgbClr val="FF3300"/>
                </a:solidFill>
              </a:rPr>
              <a:t>Pump </a:t>
            </a:r>
            <a:r>
              <a:rPr lang="en-US" sz="3200" b="1" dirty="0">
                <a:solidFill>
                  <a:srgbClr val="FF3300"/>
                </a:solidFill>
              </a:rPr>
              <a:t>Performance Characteristics</a:t>
            </a:r>
            <a:endParaRPr lang="en-US" sz="3200" b="1" dirty="0">
              <a:solidFill>
                <a:srgbClr val="FF3300"/>
              </a:solidFill>
            </a:endParaRPr>
          </a:p>
        </p:txBody>
      </p:sp>
      <p:pic>
        <p:nvPicPr>
          <p:cNvPr id="4" name="Immagine 3"/>
          <p:cNvPicPr>
            <a:picLocks noChangeAspect="1"/>
          </p:cNvPicPr>
          <p:nvPr/>
        </p:nvPicPr>
        <p:blipFill>
          <a:blip r:embed="rId2"/>
          <a:stretch>
            <a:fillRect/>
          </a:stretch>
        </p:blipFill>
        <p:spPr>
          <a:xfrm>
            <a:off x="304800" y="1143000"/>
            <a:ext cx="8553450" cy="4716230"/>
          </a:xfrm>
          <a:prstGeom prst="rect">
            <a:avLst/>
          </a:prstGeom>
        </p:spPr>
      </p:pic>
    </p:spTree>
    <p:extLst>
      <p:ext uri="{BB962C8B-B14F-4D97-AF65-F5344CB8AC3E}">
        <p14:creationId xmlns:p14="http://schemas.microsoft.com/office/powerpoint/2010/main" val="1498881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228600" y="0"/>
            <a:ext cx="8305800" cy="990600"/>
          </a:xfrm>
        </p:spPr>
        <p:txBody>
          <a:bodyPr/>
          <a:lstStyle/>
          <a:p>
            <a:r>
              <a:rPr lang="en-US" sz="3200" b="1" dirty="0">
                <a:solidFill>
                  <a:srgbClr val="FF3300"/>
                </a:solidFill>
              </a:rPr>
              <a:t>Net Positive Suction Head</a:t>
            </a:r>
            <a:endParaRPr lang="en-US" sz="3200" b="1" dirty="0">
              <a:solidFill>
                <a:srgbClr val="FF3300"/>
              </a:solidFill>
            </a:endParaRPr>
          </a:p>
        </p:txBody>
      </p:sp>
      <p:pic>
        <p:nvPicPr>
          <p:cNvPr id="5" name="Immagine 4"/>
          <p:cNvPicPr>
            <a:picLocks noChangeAspect="1"/>
          </p:cNvPicPr>
          <p:nvPr/>
        </p:nvPicPr>
        <p:blipFill>
          <a:blip r:embed="rId2"/>
          <a:stretch>
            <a:fillRect/>
          </a:stretch>
        </p:blipFill>
        <p:spPr>
          <a:xfrm>
            <a:off x="838200" y="838200"/>
            <a:ext cx="7197352" cy="4011761"/>
          </a:xfrm>
          <a:prstGeom prst="rect">
            <a:avLst/>
          </a:prstGeom>
        </p:spPr>
      </p:pic>
      <p:pic>
        <p:nvPicPr>
          <p:cNvPr id="6" name="Immagine 5"/>
          <p:cNvPicPr>
            <a:picLocks noChangeAspect="1"/>
          </p:cNvPicPr>
          <p:nvPr/>
        </p:nvPicPr>
        <p:blipFill>
          <a:blip r:embed="rId3"/>
          <a:stretch>
            <a:fillRect/>
          </a:stretch>
        </p:blipFill>
        <p:spPr>
          <a:xfrm>
            <a:off x="39622" y="4953000"/>
            <a:ext cx="4379978" cy="1371600"/>
          </a:xfrm>
          <a:prstGeom prst="rect">
            <a:avLst/>
          </a:prstGeom>
        </p:spPr>
      </p:pic>
      <p:pic>
        <p:nvPicPr>
          <p:cNvPr id="7" name="Immagine 6"/>
          <p:cNvPicPr>
            <a:picLocks noChangeAspect="1"/>
          </p:cNvPicPr>
          <p:nvPr/>
        </p:nvPicPr>
        <p:blipFill>
          <a:blip r:embed="rId4"/>
          <a:stretch>
            <a:fillRect/>
          </a:stretch>
        </p:blipFill>
        <p:spPr>
          <a:xfrm>
            <a:off x="4507188" y="4953000"/>
            <a:ext cx="4611412" cy="990600"/>
          </a:xfrm>
          <a:prstGeom prst="rect">
            <a:avLst/>
          </a:prstGeom>
        </p:spPr>
      </p:pic>
      <p:pic>
        <p:nvPicPr>
          <p:cNvPr id="8" name="Immagine 7"/>
          <p:cNvPicPr>
            <a:picLocks noChangeAspect="1"/>
          </p:cNvPicPr>
          <p:nvPr/>
        </p:nvPicPr>
        <p:blipFill>
          <a:blip r:embed="rId5"/>
          <a:stretch>
            <a:fillRect/>
          </a:stretch>
        </p:blipFill>
        <p:spPr>
          <a:xfrm>
            <a:off x="5541981" y="6023196"/>
            <a:ext cx="2493571" cy="834804"/>
          </a:xfrm>
          <a:prstGeom prst="rect">
            <a:avLst/>
          </a:prstGeom>
        </p:spPr>
      </p:pic>
    </p:spTree>
    <p:extLst>
      <p:ext uri="{BB962C8B-B14F-4D97-AF65-F5344CB8AC3E}">
        <p14:creationId xmlns:p14="http://schemas.microsoft.com/office/powerpoint/2010/main" val="3245830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1143000"/>
          </a:xfrm>
        </p:spPr>
        <p:txBody>
          <a:bodyPr/>
          <a:lstStyle/>
          <a:p>
            <a:r>
              <a:rPr lang="en-US" sz="3200" b="1" dirty="0">
                <a:solidFill>
                  <a:srgbClr val="FF3300"/>
                </a:solidFill>
              </a:rPr>
              <a:t>Performance characteristics and Dimensionless Parameters</a:t>
            </a:r>
          </a:p>
        </p:txBody>
      </p:sp>
      <p:pic>
        <p:nvPicPr>
          <p:cNvPr id="8" name="Immagine 7"/>
          <p:cNvPicPr>
            <a:picLocks noChangeAspect="1"/>
          </p:cNvPicPr>
          <p:nvPr/>
        </p:nvPicPr>
        <p:blipFill>
          <a:blip r:embed="rId2"/>
          <a:stretch>
            <a:fillRect/>
          </a:stretch>
        </p:blipFill>
        <p:spPr>
          <a:xfrm>
            <a:off x="609600" y="1295400"/>
            <a:ext cx="5754290" cy="3409950"/>
          </a:xfrm>
          <a:prstGeom prst="rect">
            <a:avLst/>
          </a:prstGeom>
        </p:spPr>
      </p:pic>
      <p:pic>
        <p:nvPicPr>
          <p:cNvPr id="6" name="Immagine 5"/>
          <p:cNvPicPr>
            <a:picLocks noChangeAspect="1"/>
          </p:cNvPicPr>
          <p:nvPr/>
        </p:nvPicPr>
        <p:blipFill rotWithShape="1">
          <a:blip r:embed="rId3"/>
          <a:srcRect b="58612"/>
          <a:stretch/>
        </p:blipFill>
        <p:spPr>
          <a:xfrm>
            <a:off x="685800" y="5257801"/>
            <a:ext cx="4186237" cy="381000"/>
          </a:xfrm>
          <a:prstGeom prst="rect">
            <a:avLst/>
          </a:prstGeom>
        </p:spPr>
      </p:pic>
      <p:pic>
        <p:nvPicPr>
          <p:cNvPr id="10" name="Immagine 9"/>
          <p:cNvPicPr>
            <a:picLocks noChangeAspect="1"/>
          </p:cNvPicPr>
          <p:nvPr/>
        </p:nvPicPr>
        <p:blipFill rotWithShape="1">
          <a:blip r:embed="rId3"/>
          <a:srcRect l="15435" t="49665"/>
          <a:stretch/>
        </p:blipFill>
        <p:spPr>
          <a:xfrm>
            <a:off x="4891087" y="5257801"/>
            <a:ext cx="3540124" cy="46336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76200"/>
            <a:ext cx="8991600" cy="838200"/>
          </a:xfrm>
        </p:spPr>
        <p:txBody>
          <a:bodyPr/>
          <a:lstStyle/>
          <a:p>
            <a:pPr eaLnBrk="1" hangingPunct="1"/>
            <a:r>
              <a:rPr lang="en-US" sz="3200" b="1" dirty="0" smtClean="0">
                <a:solidFill>
                  <a:srgbClr val="FF3300"/>
                </a:solidFill>
              </a:rPr>
              <a:t>Buckingham </a:t>
            </a:r>
            <a:r>
              <a:rPr lang="en-US" sz="3200" b="1" dirty="0" smtClean="0">
                <a:solidFill>
                  <a:srgbClr val="FF3300"/>
                </a:solidFill>
                <a:latin typeface="Symbol" pitchFamily="18" charset="2"/>
              </a:rPr>
              <a:t>P</a:t>
            </a:r>
            <a:r>
              <a:rPr lang="en-US" sz="3200" b="1" dirty="0" smtClean="0">
                <a:solidFill>
                  <a:srgbClr val="FF3300"/>
                </a:solidFill>
              </a:rPr>
              <a:t> </a:t>
            </a:r>
            <a:r>
              <a:rPr lang="en-US" sz="3200" b="1" dirty="0" smtClean="0">
                <a:solidFill>
                  <a:srgbClr val="FF3300"/>
                </a:solidFill>
              </a:rPr>
              <a:t>theorem</a:t>
            </a:r>
            <a:endParaRPr lang="en-US" sz="2400" b="1" dirty="0" smtClean="0">
              <a:solidFill>
                <a:schemeClr val="tx1"/>
              </a:solidFill>
              <a:sym typeface="Symbol" pitchFamily="18" charset="2"/>
            </a:endParaRPr>
          </a:p>
        </p:txBody>
      </p:sp>
      <p:sp>
        <p:nvSpPr>
          <p:cNvPr id="6148" name="Text Box 5"/>
          <p:cNvSpPr txBox="1">
            <a:spLocks noChangeArrowheads="1"/>
          </p:cNvSpPr>
          <p:nvPr/>
        </p:nvSpPr>
        <p:spPr bwMode="auto">
          <a:xfrm>
            <a:off x="152400" y="1143000"/>
            <a:ext cx="8839200" cy="1631216"/>
          </a:xfrm>
          <a:prstGeom prst="rect">
            <a:avLst/>
          </a:prstGeom>
          <a:noFill/>
          <a:ln w="9525">
            <a:noFill/>
            <a:miter lim="800000"/>
            <a:headEnd/>
            <a:tailEnd/>
          </a:ln>
        </p:spPr>
        <p:txBody>
          <a:bodyPr wrap="square">
            <a:spAutoFit/>
          </a:bodyPr>
          <a:lstStyle/>
          <a:p>
            <a:r>
              <a:rPr lang="en-US" sz="2000" dirty="0" smtClean="0"/>
              <a:t>The same physical process (energy exchange between fluid and impeller or rotor) can be expressed by using </a:t>
            </a:r>
            <a:r>
              <a:rPr lang="en-US" sz="2000" dirty="0"/>
              <a:t>less </a:t>
            </a:r>
            <a:r>
              <a:rPr lang="en-US" sz="2000" dirty="0" smtClean="0">
                <a:latin typeface="Symbol" panose="05050102010706020507" pitchFamily="18" charset="2"/>
              </a:rPr>
              <a:t>P</a:t>
            </a:r>
            <a:r>
              <a:rPr lang="en-US" sz="2000" baseline="-25000" dirty="0" smtClean="0"/>
              <a:t>i </a:t>
            </a:r>
            <a:r>
              <a:rPr lang="en-US" sz="2000" dirty="0" smtClean="0"/>
              <a:t>dimensionless variables:</a:t>
            </a:r>
          </a:p>
          <a:p>
            <a:endParaRPr lang="it-IT" sz="2000" dirty="0">
              <a:sym typeface="Symbol" pitchFamily="18" charset="2"/>
            </a:endParaRPr>
          </a:p>
          <a:p>
            <a:r>
              <a:rPr lang="it-IT" sz="2000" dirty="0">
                <a:sym typeface="Symbol" pitchFamily="18" charset="2"/>
              </a:rPr>
              <a:t>n</a:t>
            </a:r>
            <a:r>
              <a:rPr lang="it-IT" sz="2000" dirty="0" smtClean="0">
                <a:sym typeface="Symbol" pitchFamily="18" charset="2"/>
              </a:rPr>
              <a:t>°(</a:t>
            </a:r>
            <a:r>
              <a:rPr lang="en-US" sz="2000" b="1" dirty="0">
                <a:latin typeface="Symbol" panose="05050102010706020507" pitchFamily="18" charset="2"/>
              </a:rPr>
              <a:t>P</a:t>
            </a:r>
            <a:r>
              <a:rPr lang="en-US" sz="2000" b="1" baseline="-25000" dirty="0"/>
              <a:t>i</a:t>
            </a:r>
            <a:r>
              <a:rPr lang="it-IT" sz="2000" dirty="0" smtClean="0">
                <a:sym typeface="Symbol" pitchFamily="18" charset="2"/>
              </a:rPr>
              <a:t>) = n°(</a:t>
            </a:r>
            <a:r>
              <a:rPr lang="en-US" sz="2000" dirty="0"/>
              <a:t>physical</a:t>
            </a:r>
            <a:r>
              <a:rPr lang="it-IT" sz="2000" dirty="0" smtClean="0">
                <a:sym typeface="Symbol" pitchFamily="18" charset="2"/>
              </a:rPr>
              <a:t> </a:t>
            </a:r>
            <a:r>
              <a:rPr lang="en-US" sz="2000" dirty="0" smtClean="0"/>
              <a:t>dimensional variables) -</a:t>
            </a:r>
            <a:r>
              <a:rPr lang="it-IT" sz="2000" dirty="0">
                <a:sym typeface="Symbol" pitchFamily="18" charset="2"/>
              </a:rPr>
              <a:t> n</a:t>
            </a:r>
            <a:r>
              <a:rPr lang="it-IT" sz="2000" dirty="0" smtClean="0">
                <a:sym typeface="Symbol" pitchFamily="18" charset="2"/>
              </a:rPr>
              <a:t>°(</a:t>
            </a:r>
            <a:r>
              <a:rPr lang="en-US" sz="2000" dirty="0" smtClean="0"/>
              <a:t>fundamental magnitudes 	required for defining</a:t>
            </a:r>
            <a:r>
              <a:rPr lang="it-IT" sz="2000" dirty="0" smtClean="0">
                <a:sym typeface="Symbol" pitchFamily="18" charset="2"/>
              </a:rPr>
              <a:t> </a:t>
            </a:r>
            <a:r>
              <a:rPr lang="en-US" sz="2000" dirty="0" smtClean="0"/>
              <a:t>dimensions: length mass, time) </a:t>
            </a:r>
            <a:endParaRPr lang="en-US" sz="2000" dirty="0">
              <a:sym typeface="Symbol" pitchFamily="18" charset="2"/>
            </a:endParaRPr>
          </a:p>
        </p:txBody>
      </p:sp>
      <p:sp>
        <p:nvSpPr>
          <p:cNvPr id="3" name="Rettangolo 2"/>
          <p:cNvSpPr/>
          <p:nvPr/>
        </p:nvSpPr>
        <p:spPr>
          <a:xfrm>
            <a:off x="5867400" y="5726152"/>
            <a:ext cx="2087431" cy="369332"/>
          </a:xfrm>
          <a:prstGeom prst="rect">
            <a:avLst/>
          </a:prstGeom>
        </p:spPr>
        <p:txBody>
          <a:bodyPr wrap="none">
            <a:spAutoFit/>
          </a:bodyPr>
          <a:lstStyle/>
          <a:p>
            <a:r>
              <a:rPr lang="en-US" dirty="0">
                <a:solidFill>
                  <a:srgbClr val="0070C0"/>
                </a:solidFill>
                <a:latin typeface="Times New Roman" panose="02020603050405020304" pitchFamily="18" charset="0"/>
                <a:cs typeface="Times New Roman" panose="02020603050405020304" pitchFamily="18" charset="0"/>
              </a:rPr>
              <a:t>Flow coefficient C</a:t>
            </a:r>
            <a:r>
              <a:rPr lang="en-US" baseline="-25000" dirty="0">
                <a:solidFill>
                  <a:srgbClr val="0070C0"/>
                </a:solidFill>
                <a:latin typeface="Times New Roman" panose="02020603050405020304" pitchFamily="18" charset="0"/>
                <a:cs typeface="Times New Roman" panose="02020603050405020304" pitchFamily="18" charset="0"/>
              </a:rPr>
              <a:t>Q</a:t>
            </a:r>
            <a:endParaRPr lang="en-US" baseline="-25000" dirty="0">
              <a:solidFill>
                <a:srgbClr val="0070C0"/>
              </a:solidFill>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1371600" y="3585686"/>
            <a:ext cx="5916386" cy="1004034"/>
          </a:xfrm>
          <a:prstGeom prst="rect">
            <a:avLst/>
          </a:prstGeom>
        </p:spPr>
      </p:pic>
      <p:sp>
        <p:nvSpPr>
          <p:cNvPr id="5" name="Rettangolo 4"/>
          <p:cNvSpPr/>
          <p:nvPr/>
        </p:nvSpPr>
        <p:spPr>
          <a:xfrm>
            <a:off x="2743200" y="3890486"/>
            <a:ext cx="429926" cy="400110"/>
          </a:xfrm>
          <a:prstGeom prst="rect">
            <a:avLst/>
          </a:prstGeom>
          <a:solidFill>
            <a:schemeClr val="bg1"/>
          </a:solidFill>
        </p:spPr>
        <p:txBody>
          <a:bodyPr wrap="none">
            <a:spAutoFit/>
          </a:bodyPr>
          <a:lstStyle/>
          <a:p>
            <a:r>
              <a:rPr lang="en-US" sz="2000" b="1" dirty="0" smtClean="0">
                <a:solidFill>
                  <a:srgbClr val="FF0000"/>
                </a:solidFill>
                <a:latin typeface="Symbol" panose="05050102010706020507" pitchFamily="18" charset="2"/>
              </a:rPr>
              <a:t>P</a:t>
            </a:r>
            <a:r>
              <a:rPr lang="en-US" sz="2000" b="1" baseline="-25000" dirty="0" smtClean="0">
                <a:solidFill>
                  <a:srgbClr val="FF0000"/>
                </a:solidFill>
              </a:rPr>
              <a:t>i</a:t>
            </a:r>
            <a:endParaRPr lang="en-US" sz="2000" b="1" dirty="0">
              <a:solidFill>
                <a:srgbClr val="FF0000"/>
              </a:solidFill>
            </a:endParaRPr>
          </a:p>
        </p:txBody>
      </p:sp>
      <p:sp>
        <p:nvSpPr>
          <p:cNvPr id="9" name="Rettangolo 8"/>
          <p:cNvSpPr/>
          <p:nvPr/>
        </p:nvSpPr>
        <p:spPr>
          <a:xfrm>
            <a:off x="6727954" y="5093572"/>
            <a:ext cx="2467342" cy="646331"/>
          </a:xfrm>
          <a:prstGeom prst="rect">
            <a:avLst/>
          </a:prstGeom>
        </p:spPr>
        <p:txBody>
          <a:bodyPr wrap="none">
            <a:spAutoFit/>
          </a:bodyPr>
          <a:lstStyle/>
          <a:p>
            <a:pPr algn="ctr"/>
            <a:r>
              <a:rPr lang="en-US" dirty="0">
                <a:solidFill>
                  <a:srgbClr val="0070C0"/>
                </a:solidFill>
                <a:latin typeface="Times New Roman" panose="02020603050405020304" pitchFamily="18" charset="0"/>
                <a:cs typeface="Times New Roman" panose="02020603050405020304" pitchFamily="18" charset="0"/>
                <a:sym typeface="Symbol" pitchFamily="18" charset="2"/>
              </a:rPr>
              <a:t>Reynolds number </a:t>
            </a:r>
            <a:r>
              <a:rPr lang="en-US" dirty="0" smtClean="0">
                <a:solidFill>
                  <a:srgbClr val="0070C0"/>
                </a:solidFill>
                <a:latin typeface="Times New Roman" panose="02020603050405020304" pitchFamily="18" charset="0"/>
                <a:cs typeface="Times New Roman" panose="02020603050405020304" pitchFamily="18" charset="0"/>
                <a:sym typeface="Symbol" pitchFamily="18" charset="2"/>
              </a:rPr>
              <a:t>Re</a:t>
            </a:r>
          </a:p>
          <a:p>
            <a:pPr algn="ctr"/>
            <a:r>
              <a:rPr lang="en-US" dirty="0" smtClean="0">
                <a:solidFill>
                  <a:srgbClr val="0070C0"/>
                </a:solidFill>
                <a:latin typeface="Times New Roman" panose="02020603050405020304" pitchFamily="18" charset="0"/>
                <a:cs typeface="Times New Roman" panose="02020603050405020304" pitchFamily="18" charset="0"/>
                <a:sym typeface="Symbol" pitchFamily="18" charset="2"/>
              </a:rPr>
              <a:t>(only for laminar flows) </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11" name="Rettangolo 10"/>
          <p:cNvSpPr/>
          <p:nvPr/>
        </p:nvSpPr>
        <p:spPr>
          <a:xfrm>
            <a:off x="2362200" y="5092104"/>
            <a:ext cx="1345240" cy="369332"/>
          </a:xfrm>
          <a:prstGeom prst="rect">
            <a:avLst/>
          </a:prstGeom>
        </p:spPr>
        <p:txBody>
          <a:bodyPr wrap="none">
            <a:spAutoFit/>
          </a:bodyPr>
          <a:lstStyle/>
          <a:p>
            <a:r>
              <a:rPr lang="en-US" dirty="0">
                <a:solidFill>
                  <a:srgbClr val="0070C0"/>
                </a:solidFill>
                <a:latin typeface="Times New Roman" panose="02020603050405020304" pitchFamily="18" charset="0"/>
                <a:cs typeface="Times New Roman" panose="02020603050405020304" pitchFamily="18" charset="0"/>
                <a:sym typeface="Symbol" pitchFamily="18" charset="2"/>
              </a:rPr>
              <a:t>Shape factor</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2964513" y="5726668"/>
            <a:ext cx="2486578" cy="369332"/>
          </a:xfrm>
          <a:prstGeom prst="rect">
            <a:avLst/>
          </a:prstGeom>
        </p:spPr>
        <p:txBody>
          <a:bodyPr wrap="none">
            <a:spAutoFit/>
          </a:bodyPr>
          <a:lstStyle/>
          <a:p>
            <a:r>
              <a:rPr lang="en-US" dirty="0">
                <a:solidFill>
                  <a:srgbClr val="0070C0"/>
                </a:solidFill>
                <a:latin typeface="Times New Roman" panose="02020603050405020304" pitchFamily="18" charset="0"/>
                <a:cs typeface="Times New Roman" panose="02020603050405020304" pitchFamily="18" charset="0"/>
              </a:rPr>
              <a:t>dimensionless </a:t>
            </a:r>
            <a:r>
              <a:rPr lang="en-US" dirty="0">
                <a:solidFill>
                  <a:srgbClr val="0070C0"/>
                </a:solidFill>
                <a:latin typeface="Times New Roman" panose="02020603050405020304" pitchFamily="18" charset="0"/>
                <a:cs typeface="Times New Roman" panose="02020603050405020304" pitchFamily="18" charset="0"/>
                <a:sym typeface="Symbol" pitchFamily="18" charset="2"/>
              </a:rPr>
              <a:t>roughness</a:t>
            </a:r>
            <a:endParaRPr lang="en-US" dirty="0">
              <a:solidFill>
                <a:srgbClr val="0070C0"/>
              </a:solidFill>
              <a:latin typeface="Times New Roman" panose="02020603050405020304" pitchFamily="18" charset="0"/>
              <a:cs typeface="Times New Roman" panose="02020603050405020304" pitchFamily="18" charset="0"/>
            </a:endParaRPr>
          </a:p>
        </p:txBody>
      </p:sp>
      <p:cxnSp>
        <p:nvCxnSpPr>
          <p:cNvPr id="7" name="Connettore 2 6"/>
          <p:cNvCxnSpPr/>
          <p:nvPr/>
        </p:nvCxnSpPr>
        <p:spPr>
          <a:xfrm flipH="1" flipV="1">
            <a:off x="6727954" y="4423886"/>
            <a:ext cx="434846"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V="1">
            <a:off x="3552610" y="4533086"/>
            <a:ext cx="1041744" cy="6528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4787420" y="4506803"/>
            <a:ext cx="241780" cy="133563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flipV="1">
            <a:off x="5867400" y="4506803"/>
            <a:ext cx="323337" cy="121934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76200"/>
            <a:ext cx="8991600" cy="838200"/>
          </a:xfrm>
        </p:spPr>
        <p:txBody>
          <a:bodyPr/>
          <a:lstStyle/>
          <a:p>
            <a:pPr eaLnBrk="1" hangingPunct="1"/>
            <a:r>
              <a:rPr lang="en-US" sz="3200" b="1" dirty="0">
                <a:solidFill>
                  <a:srgbClr val="FF3300"/>
                </a:solidFill>
              </a:rPr>
              <a:t>Dimensionless Parameters</a:t>
            </a:r>
            <a:endParaRPr lang="en-US" sz="2400" b="1" dirty="0" smtClean="0">
              <a:solidFill>
                <a:schemeClr val="tx1"/>
              </a:solidFill>
              <a:sym typeface="Symbol" pitchFamily="18" charset="2"/>
            </a:endParaRPr>
          </a:p>
        </p:txBody>
      </p:sp>
      <p:sp>
        <p:nvSpPr>
          <p:cNvPr id="3" name="Rettangolo 2"/>
          <p:cNvSpPr/>
          <p:nvPr/>
        </p:nvSpPr>
        <p:spPr>
          <a:xfrm>
            <a:off x="5867400" y="5726152"/>
            <a:ext cx="2087431" cy="369332"/>
          </a:xfrm>
          <a:prstGeom prst="rect">
            <a:avLst/>
          </a:prstGeom>
        </p:spPr>
        <p:txBody>
          <a:bodyPr wrap="none">
            <a:spAutoFit/>
          </a:bodyPr>
          <a:lstStyle/>
          <a:p>
            <a:r>
              <a:rPr lang="en-US" dirty="0">
                <a:solidFill>
                  <a:srgbClr val="0070C0"/>
                </a:solidFill>
                <a:latin typeface="Times New Roman" panose="02020603050405020304" pitchFamily="18" charset="0"/>
                <a:cs typeface="Times New Roman" panose="02020603050405020304" pitchFamily="18" charset="0"/>
              </a:rPr>
              <a:t>Flow coefficient C</a:t>
            </a:r>
            <a:r>
              <a:rPr lang="en-US" baseline="-25000" dirty="0">
                <a:solidFill>
                  <a:srgbClr val="0070C0"/>
                </a:solidFill>
                <a:latin typeface="Times New Roman" panose="02020603050405020304" pitchFamily="18" charset="0"/>
                <a:cs typeface="Times New Roman" panose="02020603050405020304" pitchFamily="18" charset="0"/>
              </a:rPr>
              <a:t>Q</a:t>
            </a:r>
            <a:endParaRPr lang="en-US" baseline="-25000" dirty="0">
              <a:solidFill>
                <a:srgbClr val="0070C0"/>
              </a:solidFill>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1371600" y="3585686"/>
            <a:ext cx="5916386" cy="1004034"/>
          </a:xfrm>
          <a:prstGeom prst="rect">
            <a:avLst/>
          </a:prstGeom>
        </p:spPr>
      </p:pic>
      <p:sp>
        <p:nvSpPr>
          <p:cNvPr id="5" name="Rettangolo 4"/>
          <p:cNvSpPr/>
          <p:nvPr/>
        </p:nvSpPr>
        <p:spPr>
          <a:xfrm>
            <a:off x="2743200" y="3890486"/>
            <a:ext cx="429926" cy="400110"/>
          </a:xfrm>
          <a:prstGeom prst="rect">
            <a:avLst/>
          </a:prstGeom>
          <a:solidFill>
            <a:schemeClr val="bg1"/>
          </a:solidFill>
        </p:spPr>
        <p:txBody>
          <a:bodyPr wrap="none">
            <a:spAutoFit/>
          </a:bodyPr>
          <a:lstStyle/>
          <a:p>
            <a:r>
              <a:rPr lang="en-US" sz="2000" b="1" dirty="0" smtClean="0">
                <a:solidFill>
                  <a:srgbClr val="FF0000"/>
                </a:solidFill>
                <a:latin typeface="Symbol" panose="05050102010706020507" pitchFamily="18" charset="2"/>
              </a:rPr>
              <a:t>P</a:t>
            </a:r>
            <a:r>
              <a:rPr lang="en-US" sz="2000" b="1" baseline="-25000" dirty="0" smtClean="0">
                <a:solidFill>
                  <a:srgbClr val="FF0000"/>
                </a:solidFill>
              </a:rPr>
              <a:t>i</a:t>
            </a:r>
            <a:endParaRPr lang="en-US" sz="2000" b="1" dirty="0">
              <a:solidFill>
                <a:srgbClr val="FF0000"/>
              </a:solidFill>
            </a:endParaRPr>
          </a:p>
        </p:txBody>
      </p:sp>
      <p:sp>
        <p:nvSpPr>
          <p:cNvPr id="11" name="Rettangolo 10"/>
          <p:cNvSpPr/>
          <p:nvPr/>
        </p:nvSpPr>
        <p:spPr>
          <a:xfrm>
            <a:off x="2362200" y="5092104"/>
            <a:ext cx="1345240" cy="369332"/>
          </a:xfrm>
          <a:prstGeom prst="rect">
            <a:avLst/>
          </a:prstGeom>
        </p:spPr>
        <p:txBody>
          <a:bodyPr wrap="none">
            <a:spAutoFit/>
          </a:bodyPr>
          <a:lstStyle/>
          <a:p>
            <a:r>
              <a:rPr lang="en-US" dirty="0">
                <a:solidFill>
                  <a:srgbClr val="0070C0"/>
                </a:solidFill>
                <a:latin typeface="Times New Roman" panose="02020603050405020304" pitchFamily="18" charset="0"/>
                <a:cs typeface="Times New Roman" panose="02020603050405020304" pitchFamily="18" charset="0"/>
                <a:sym typeface="Symbol" pitchFamily="18" charset="2"/>
              </a:rPr>
              <a:t>Shape factor</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2964513" y="5726668"/>
            <a:ext cx="2486578" cy="369332"/>
          </a:xfrm>
          <a:prstGeom prst="rect">
            <a:avLst/>
          </a:prstGeom>
        </p:spPr>
        <p:txBody>
          <a:bodyPr wrap="none">
            <a:spAutoFit/>
          </a:bodyPr>
          <a:lstStyle/>
          <a:p>
            <a:r>
              <a:rPr lang="en-US" dirty="0">
                <a:solidFill>
                  <a:srgbClr val="0070C0"/>
                </a:solidFill>
                <a:latin typeface="Times New Roman" panose="02020603050405020304" pitchFamily="18" charset="0"/>
                <a:cs typeface="Times New Roman" panose="02020603050405020304" pitchFamily="18" charset="0"/>
              </a:rPr>
              <a:t>dimensionless </a:t>
            </a:r>
            <a:r>
              <a:rPr lang="en-US" dirty="0">
                <a:solidFill>
                  <a:srgbClr val="0070C0"/>
                </a:solidFill>
                <a:latin typeface="Times New Roman" panose="02020603050405020304" pitchFamily="18" charset="0"/>
                <a:cs typeface="Times New Roman" panose="02020603050405020304" pitchFamily="18" charset="0"/>
                <a:sym typeface="Symbol" pitchFamily="18" charset="2"/>
              </a:rPr>
              <a:t>roughness</a:t>
            </a:r>
            <a:endParaRPr lang="en-US" dirty="0">
              <a:solidFill>
                <a:srgbClr val="0070C0"/>
              </a:solidFill>
              <a:latin typeface="Times New Roman" panose="02020603050405020304" pitchFamily="18" charset="0"/>
              <a:cs typeface="Times New Roman" panose="02020603050405020304" pitchFamily="18" charset="0"/>
            </a:endParaRPr>
          </a:p>
        </p:txBody>
      </p:sp>
      <p:cxnSp>
        <p:nvCxnSpPr>
          <p:cNvPr id="7" name="Connettore 2 6"/>
          <p:cNvCxnSpPr/>
          <p:nvPr/>
        </p:nvCxnSpPr>
        <p:spPr>
          <a:xfrm flipH="1" flipV="1">
            <a:off x="6727954" y="4423886"/>
            <a:ext cx="434846"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V="1">
            <a:off x="3552610" y="4533086"/>
            <a:ext cx="1041744" cy="6528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4787420" y="4506803"/>
            <a:ext cx="241780" cy="133563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flipV="1">
            <a:off x="5867400" y="4506803"/>
            <a:ext cx="323337" cy="121934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3"/>
          <a:stretch>
            <a:fillRect/>
          </a:stretch>
        </p:blipFill>
        <p:spPr>
          <a:xfrm>
            <a:off x="1322925" y="830017"/>
            <a:ext cx="6013736" cy="2519687"/>
          </a:xfrm>
          <a:prstGeom prst="rect">
            <a:avLst/>
          </a:prstGeom>
        </p:spPr>
      </p:pic>
      <p:sp>
        <p:nvSpPr>
          <p:cNvPr id="15" name="Rettangolo 14"/>
          <p:cNvSpPr/>
          <p:nvPr/>
        </p:nvSpPr>
        <p:spPr>
          <a:xfrm>
            <a:off x="6727954" y="5093572"/>
            <a:ext cx="2467342" cy="646331"/>
          </a:xfrm>
          <a:prstGeom prst="rect">
            <a:avLst/>
          </a:prstGeom>
        </p:spPr>
        <p:txBody>
          <a:bodyPr wrap="none">
            <a:spAutoFit/>
          </a:bodyPr>
          <a:lstStyle/>
          <a:p>
            <a:pPr algn="ctr"/>
            <a:r>
              <a:rPr lang="en-US" dirty="0">
                <a:solidFill>
                  <a:srgbClr val="0070C0"/>
                </a:solidFill>
                <a:latin typeface="Times New Roman" panose="02020603050405020304" pitchFamily="18" charset="0"/>
                <a:cs typeface="Times New Roman" panose="02020603050405020304" pitchFamily="18" charset="0"/>
                <a:sym typeface="Symbol" pitchFamily="18" charset="2"/>
              </a:rPr>
              <a:t>Reynolds number </a:t>
            </a:r>
            <a:r>
              <a:rPr lang="en-US" dirty="0" smtClean="0">
                <a:solidFill>
                  <a:srgbClr val="0070C0"/>
                </a:solidFill>
                <a:latin typeface="Times New Roman" panose="02020603050405020304" pitchFamily="18" charset="0"/>
                <a:cs typeface="Times New Roman" panose="02020603050405020304" pitchFamily="18" charset="0"/>
                <a:sym typeface="Symbol" pitchFamily="18" charset="2"/>
              </a:rPr>
              <a:t>Re</a:t>
            </a:r>
          </a:p>
          <a:p>
            <a:pPr algn="ctr"/>
            <a:r>
              <a:rPr lang="en-US" dirty="0" smtClean="0">
                <a:solidFill>
                  <a:srgbClr val="0070C0"/>
                </a:solidFill>
                <a:latin typeface="Times New Roman" panose="02020603050405020304" pitchFamily="18" charset="0"/>
                <a:cs typeface="Times New Roman" panose="02020603050405020304" pitchFamily="18" charset="0"/>
                <a:sym typeface="Symbol" pitchFamily="18" charset="2"/>
              </a:rPr>
              <a:t>(only for laminar flows) </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309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76200"/>
            <a:ext cx="8991600" cy="838200"/>
          </a:xfrm>
        </p:spPr>
        <p:txBody>
          <a:bodyPr/>
          <a:lstStyle/>
          <a:p>
            <a:pPr eaLnBrk="1" hangingPunct="1"/>
            <a:r>
              <a:rPr lang="en-US" sz="3200" b="1" dirty="0">
                <a:solidFill>
                  <a:srgbClr val="FF3300"/>
                </a:solidFill>
              </a:rPr>
              <a:t>Dimensionless Parameters</a:t>
            </a:r>
            <a:endParaRPr lang="en-US" sz="2400" b="1" dirty="0" smtClean="0">
              <a:solidFill>
                <a:schemeClr val="tx1"/>
              </a:solidFill>
              <a:sym typeface="Symbol" pitchFamily="18" charset="2"/>
            </a:endParaRPr>
          </a:p>
        </p:txBody>
      </p:sp>
      <p:pic>
        <p:nvPicPr>
          <p:cNvPr id="6" name="Immagine 5"/>
          <p:cNvPicPr>
            <a:picLocks noChangeAspect="1"/>
          </p:cNvPicPr>
          <p:nvPr/>
        </p:nvPicPr>
        <p:blipFill>
          <a:blip r:embed="rId2"/>
          <a:stretch>
            <a:fillRect/>
          </a:stretch>
        </p:blipFill>
        <p:spPr>
          <a:xfrm>
            <a:off x="1524000" y="1066800"/>
            <a:ext cx="6172200" cy="3527860"/>
          </a:xfrm>
          <a:prstGeom prst="rect">
            <a:avLst/>
          </a:prstGeom>
        </p:spPr>
      </p:pic>
      <p:sp>
        <p:nvSpPr>
          <p:cNvPr id="15" name="Rettangolo 14"/>
          <p:cNvSpPr/>
          <p:nvPr/>
        </p:nvSpPr>
        <p:spPr>
          <a:xfrm>
            <a:off x="3390900" y="3124200"/>
            <a:ext cx="429926" cy="400110"/>
          </a:xfrm>
          <a:prstGeom prst="rect">
            <a:avLst/>
          </a:prstGeom>
          <a:solidFill>
            <a:schemeClr val="bg1"/>
          </a:solidFill>
        </p:spPr>
        <p:txBody>
          <a:bodyPr wrap="square">
            <a:spAutoFit/>
          </a:bodyPr>
          <a:lstStyle/>
          <a:p>
            <a:r>
              <a:rPr lang="en-US" sz="2000" b="1" dirty="0" smtClean="0">
                <a:solidFill>
                  <a:srgbClr val="FF0000"/>
                </a:solidFill>
                <a:latin typeface="Symbol" panose="05050102010706020507" pitchFamily="18" charset="2"/>
              </a:rPr>
              <a:t>  </a:t>
            </a:r>
            <a:endParaRPr lang="en-US" sz="2000" b="1" dirty="0">
              <a:solidFill>
                <a:srgbClr val="FF0000"/>
              </a:solidFill>
            </a:endParaRPr>
          </a:p>
        </p:txBody>
      </p:sp>
      <p:pic>
        <p:nvPicPr>
          <p:cNvPr id="8" name="Immagine 7"/>
          <p:cNvPicPr>
            <a:picLocks noChangeAspect="1"/>
          </p:cNvPicPr>
          <p:nvPr/>
        </p:nvPicPr>
        <p:blipFill rotWithShape="1">
          <a:blip r:embed="rId3"/>
          <a:srcRect l="19695" t="21509" r="19698" b="21511"/>
          <a:stretch/>
        </p:blipFill>
        <p:spPr>
          <a:xfrm>
            <a:off x="2994300" y="2699400"/>
            <a:ext cx="304800" cy="304800"/>
          </a:xfrm>
          <a:prstGeom prst="rect">
            <a:avLst/>
          </a:prstGeom>
        </p:spPr>
      </p:pic>
      <p:sp>
        <p:nvSpPr>
          <p:cNvPr id="19" name="Rettangolo 18"/>
          <p:cNvSpPr/>
          <p:nvPr/>
        </p:nvSpPr>
        <p:spPr>
          <a:xfrm>
            <a:off x="3146700" y="4010055"/>
            <a:ext cx="429926" cy="400110"/>
          </a:xfrm>
          <a:prstGeom prst="rect">
            <a:avLst/>
          </a:prstGeom>
          <a:solidFill>
            <a:schemeClr val="bg1"/>
          </a:solidFill>
        </p:spPr>
        <p:txBody>
          <a:bodyPr wrap="square">
            <a:spAutoFit/>
          </a:bodyPr>
          <a:lstStyle/>
          <a:p>
            <a:r>
              <a:rPr lang="en-US" sz="2000" b="1" dirty="0" smtClean="0">
                <a:solidFill>
                  <a:srgbClr val="FF0000"/>
                </a:solidFill>
                <a:latin typeface="Symbol" panose="05050102010706020507" pitchFamily="18" charset="2"/>
              </a:rPr>
              <a:t>  </a:t>
            </a:r>
            <a:endParaRPr lang="en-US" sz="2000" b="1" dirty="0">
              <a:solidFill>
                <a:srgbClr val="FF0000"/>
              </a:solidFill>
            </a:endParaRPr>
          </a:p>
        </p:txBody>
      </p:sp>
      <p:sp>
        <p:nvSpPr>
          <p:cNvPr id="20" name="Rettangolo 19"/>
          <p:cNvSpPr/>
          <p:nvPr/>
        </p:nvSpPr>
        <p:spPr>
          <a:xfrm>
            <a:off x="3543300" y="3276600"/>
            <a:ext cx="429926" cy="400110"/>
          </a:xfrm>
          <a:prstGeom prst="rect">
            <a:avLst/>
          </a:prstGeom>
          <a:solidFill>
            <a:schemeClr val="bg1"/>
          </a:solidFill>
        </p:spPr>
        <p:txBody>
          <a:bodyPr wrap="square">
            <a:spAutoFit/>
          </a:bodyPr>
          <a:lstStyle/>
          <a:p>
            <a:r>
              <a:rPr lang="en-US" sz="2000" b="1" dirty="0" smtClean="0">
                <a:solidFill>
                  <a:srgbClr val="FF0000"/>
                </a:solidFill>
                <a:latin typeface="Symbol" panose="05050102010706020507" pitchFamily="18" charset="2"/>
              </a:rPr>
              <a:t>  </a:t>
            </a:r>
            <a:endParaRPr lang="en-US" sz="2000" b="1" dirty="0">
              <a:solidFill>
                <a:srgbClr val="FF0000"/>
              </a:solidFill>
            </a:endParaRPr>
          </a:p>
        </p:txBody>
      </p:sp>
      <p:sp>
        <p:nvSpPr>
          <p:cNvPr id="21" name="Rettangolo 20"/>
          <p:cNvSpPr/>
          <p:nvPr/>
        </p:nvSpPr>
        <p:spPr>
          <a:xfrm>
            <a:off x="7259924" y="4394605"/>
            <a:ext cx="429926" cy="400110"/>
          </a:xfrm>
          <a:prstGeom prst="rect">
            <a:avLst/>
          </a:prstGeom>
          <a:solidFill>
            <a:schemeClr val="bg1"/>
          </a:solidFill>
        </p:spPr>
        <p:txBody>
          <a:bodyPr wrap="square">
            <a:spAutoFit/>
          </a:bodyPr>
          <a:lstStyle/>
          <a:p>
            <a:r>
              <a:rPr lang="en-US" sz="2000" b="1" dirty="0" smtClean="0">
                <a:solidFill>
                  <a:srgbClr val="FF0000"/>
                </a:solidFill>
                <a:latin typeface="Symbol" panose="05050102010706020507" pitchFamily="18" charset="2"/>
              </a:rPr>
              <a:t>  </a:t>
            </a:r>
            <a:endParaRPr lang="en-US" sz="2000" b="1" dirty="0">
              <a:solidFill>
                <a:srgbClr val="FF0000"/>
              </a:solidFill>
            </a:endParaRPr>
          </a:p>
        </p:txBody>
      </p:sp>
      <p:sp>
        <p:nvSpPr>
          <p:cNvPr id="22" name="Rettangolo 21"/>
          <p:cNvSpPr/>
          <p:nvPr/>
        </p:nvSpPr>
        <p:spPr>
          <a:xfrm>
            <a:off x="6743700" y="3324255"/>
            <a:ext cx="429926" cy="400110"/>
          </a:xfrm>
          <a:prstGeom prst="rect">
            <a:avLst/>
          </a:prstGeom>
          <a:solidFill>
            <a:schemeClr val="bg1"/>
          </a:solidFill>
        </p:spPr>
        <p:txBody>
          <a:bodyPr wrap="square">
            <a:spAutoFit/>
          </a:bodyPr>
          <a:lstStyle/>
          <a:p>
            <a:r>
              <a:rPr lang="en-US" sz="2000" b="1" dirty="0" smtClean="0">
                <a:solidFill>
                  <a:srgbClr val="FF0000"/>
                </a:solidFill>
                <a:latin typeface="Symbol" panose="05050102010706020507" pitchFamily="18" charset="2"/>
              </a:rPr>
              <a:t>  </a:t>
            </a:r>
            <a:endParaRPr lang="en-US" sz="2000" b="1" dirty="0">
              <a:solidFill>
                <a:srgbClr val="FF0000"/>
              </a:solidFill>
            </a:endParaRPr>
          </a:p>
        </p:txBody>
      </p:sp>
      <p:pic>
        <p:nvPicPr>
          <p:cNvPr id="10" name="Immagine 9"/>
          <p:cNvPicPr>
            <a:picLocks noChangeAspect="1"/>
          </p:cNvPicPr>
          <p:nvPr/>
        </p:nvPicPr>
        <p:blipFill>
          <a:blip r:embed="rId4"/>
          <a:stretch>
            <a:fillRect/>
          </a:stretch>
        </p:blipFill>
        <p:spPr>
          <a:xfrm>
            <a:off x="1004882" y="4974551"/>
            <a:ext cx="5076836" cy="1524764"/>
          </a:xfrm>
          <a:prstGeom prst="rect">
            <a:avLst/>
          </a:prstGeom>
        </p:spPr>
      </p:pic>
      <p:pic>
        <p:nvPicPr>
          <p:cNvPr id="13" name="Immagine 12"/>
          <p:cNvPicPr>
            <a:picLocks noChangeAspect="1"/>
          </p:cNvPicPr>
          <p:nvPr/>
        </p:nvPicPr>
        <p:blipFill>
          <a:blip r:embed="rId5"/>
          <a:stretch>
            <a:fillRect/>
          </a:stretch>
        </p:blipFill>
        <p:spPr>
          <a:xfrm>
            <a:off x="6369337" y="5867400"/>
            <a:ext cx="890587" cy="402201"/>
          </a:xfrm>
          <a:prstGeom prst="rect">
            <a:avLst/>
          </a:prstGeom>
        </p:spPr>
      </p:pic>
      <p:sp>
        <p:nvSpPr>
          <p:cNvPr id="23" name="Rettangolo 22"/>
          <p:cNvSpPr/>
          <p:nvPr/>
        </p:nvSpPr>
        <p:spPr>
          <a:xfrm>
            <a:off x="3146700" y="4943206"/>
            <a:ext cx="429926" cy="400110"/>
          </a:xfrm>
          <a:prstGeom prst="rect">
            <a:avLst/>
          </a:prstGeom>
          <a:solidFill>
            <a:schemeClr val="bg1"/>
          </a:solidFill>
        </p:spPr>
        <p:txBody>
          <a:bodyPr wrap="square">
            <a:spAutoFit/>
          </a:bodyPr>
          <a:lstStyle/>
          <a:p>
            <a:r>
              <a:rPr lang="en-US" sz="2000" b="1" dirty="0" smtClean="0">
                <a:solidFill>
                  <a:srgbClr val="FF0000"/>
                </a:solidFill>
                <a:latin typeface="Symbol" panose="05050102010706020507" pitchFamily="18" charset="2"/>
              </a:rPr>
              <a:t>  </a:t>
            </a:r>
            <a:endParaRPr lang="en-US" sz="2000" b="1" dirty="0">
              <a:solidFill>
                <a:srgbClr val="FF0000"/>
              </a:solidFill>
            </a:endParaRPr>
          </a:p>
        </p:txBody>
      </p:sp>
      <p:sp>
        <p:nvSpPr>
          <p:cNvPr id="24" name="Rettangolo 23"/>
          <p:cNvSpPr/>
          <p:nvPr/>
        </p:nvSpPr>
        <p:spPr>
          <a:xfrm>
            <a:off x="3416300" y="5791200"/>
            <a:ext cx="429926" cy="400110"/>
          </a:xfrm>
          <a:prstGeom prst="rect">
            <a:avLst/>
          </a:prstGeom>
          <a:solidFill>
            <a:schemeClr val="bg1"/>
          </a:solidFill>
        </p:spPr>
        <p:txBody>
          <a:bodyPr wrap="square">
            <a:spAutoFit/>
          </a:bodyPr>
          <a:lstStyle/>
          <a:p>
            <a:r>
              <a:rPr lang="en-US" sz="2000" b="1" dirty="0" smtClean="0">
                <a:solidFill>
                  <a:srgbClr val="FF0000"/>
                </a:solidFill>
                <a:latin typeface="Symbol" panose="05050102010706020507" pitchFamily="18" charset="2"/>
              </a:rPr>
              <a:t>  </a:t>
            </a:r>
            <a:endParaRPr lang="en-US" sz="2000" b="1" dirty="0">
              <a:solidFill>
                <a:srgbClr val="FF0000"/>
              </a:solidFill>
            </a:endParaRPr>
          </a:p>
        </p:txBody>
      </p:sp>
      <p:sp>
        <p:nvSpPr>
          <p:cNvPr id="14" name="Rettangolo 13"/>
          <p:cNvSpPr/>
          <p:nvPr/>
        </p:nvSpPr>
        <p:spPr>
          <a:xfrm>
            <a:off x="4887626" y="4997105"/>
            <a:ext cx="3875374" cy="523220"/>
          </a:xfrm>
          <a:prstGeom prst="rect">
            <a:avLst/>
          </a:prstGeom>
        </p:spPr>
        <p:txBody>
          <a:bodyPr wrap="square">
            <a:spAutoFit/>
          </a:bodyPr>
          <a:lstStyle/>
          <a:p>
            <a:r>
              <a:rPr lang="en-US" sz="1400" dirty="0" smtClean="0">
                <a:latin typeface="+mj-lt"/>
              </a:rPr>
              <a:t>Subscripts </a:t>
            </a:r>
            <a:r>
              <a:rPr lang="en-US" sz="1400" dirty="0">
                <a:latin typeface="+mj-lt"/>
              </a:rPr>
              <a:t>1 and 2 refer to any two pumps </a:t>
            </a:r>
            <a:r>
              <a:rPr lang="en-US" sz="1400" dirty="0" smtClean="0">
                <a:latin typeface="+mj-lt"/>
              </a:rPr>
              <a:t>from the </a:t>
            </a:r>
            <a:r>
              <a:rPr lang="en-US" sz="1400" dirty="0">
                <a:latin typeface="+mj-lt"/>
              </a:rPr>
              <a:t>family of geometrically similar pumps.</a:t>
            </a:r>
          </a:p>
        </p:txBody>
      </p:sp>
    </p:spTree>
    <p:extLst>
      <p:ext uri="{BB962C8B-B14F-4D97-AF65-F5344CB8AC3E}">
        <p14:creationId xmlns:p14="http://schemas.microsoft.com/office/powerpoint/2010/main" val="2746290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612" name="Group 20"/>
          <p:cNvGraphicFramePr>
            <a:graphicFrameLocks noGrp="1"/>
          </p:cNvGraphicFramePr>
          <p:nvPr>
            <p:ph sz="half" idx="1"/>
          </p:nvPr>
        </p:nvGraphicFramePr>
        <p:xfrm>
          <a:off x="457200" y="1112838"/>
          <a:ext cx="8229600" cy="5668963"/>
        </p:xfrm>
        <a:graphic>
          <a:graphicData uri="http://schemas.openxmlformats.org/drawingml/2006/table">
            <a:tbl>
              <a:tblPr/>
              <a:tblGrid>
                <a:gridCol w="4189413">
                  <a:extLst>
                    <a:ext uri="{9D8B030D-6E8A-4147-A177-3AD203B41FA5}">
                      <a16:colId xmlns:a16="http://schemas.microsoft.com/office/drawing/2014/main" val="20000"/>
                    </a:ext>
                  </a:extLst>
                </a:gridCol>
                <a:gridCol w="4040187">
                  <a:extLst>
                    <a:ext uri="{9D8B030D-6E8A-4147-A177-3AD203B41FA5}">
                      <a16:colId xmlns:a16="http://schemas.microsoft.com/office/drawing/2014/main" val="20001"/>
                    </a:ext>
                  </a:extLst>
                </a:gridCol>
              </a:tblGrid>
              <a:tr h="1108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For a change in diameter only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For a rotational speed change only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0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83" name="Text Box 15"/>
          <p:cNvSpPr txBox="1">
            <a:spLocks noChangeArrowheads="1"/>
          </p:cNvSpPr>
          <p:nvPr/>
        </p:nvSpPr>
        <p:spPr bwMode="auto">
          <a:xfrm>
            <a:off x="228600" y="0"/>
            <a:ext cx="8686800" cy="1066800"/>
          </a:xfrm>
          <a:prstGeom prst="rect">
            <a:avLst/>
          </a:prstGeom>
          <a:noFill/>
          <a:ln w="9525">
            <a:noFill/>
            <a:miter lim="800000"/>
            <a:headEnd/>
            <a:tailEnd/>
          </a:ln>
        </p:spPr>
        <p:txBody>
          <a:bodyPr>
            <a:spAutoFit/>
          </a:bodyPr>
          <a:lstStyle/>
          <a:p>
            <a:pPr algn="ctr"/>
            <a:r>
              <a:rPr lang="en-US" sz="3200" b="1" dirty="0">
                <a:solidFill>
                  <a:srgbClr val="FF3300"/>
                </a:solidFill>
              </a:rPr>
              <a:t>Scaling relationships for turbomachines of the same geometry </a:t>
            </a:r>
            <a:r>
              <a:rPr lang="en-US" sz="3200" b="1" dirty="0" smtClean="0">
                <a:solidFill>
                  <a:srgbClr val="FF3300"/>
                </a:solidFill>
              </a:rPr>
              <a:t>(geometrical </a:t>
            </a:r>
            <a:r>
              <a:rPr lang="en-US" sz="3200" b="1" dirty="0">
                <a:solidFill>
                  <a:srgbClr val="FF3300"/>
                </a:solidFill>
              </a:rPr>
              <a:t>similarity)</a:t>
            </a:r>
          </a:p>
        </p:txBody>
      </p:sp>
      <p:pic>
        <p:nvPicPr>
          <p:cNvPr id="2" name="Immagine 1"/>
          <p:cNvPicPr>
            <a:picLocks noChangeAspect="1"/>
          </p:cNvPicPr>
          <p:nvPr/>
        </p:nvPicPr>
        <p:blipFill>
          <a:blip r:embed="rId3"/>
          <a:stretch>
            <a:fillRect/>
          </a:stretch>
        </p:blipFill>
        <p:spPr>
          <a:xfrm>
            <a:off x="1795462" y="2396734"/>
            <a:ext cx="1590675" cy="1066800"/>
          </a:xfrm>
          <a:prstGeom prst="rect">
            <a:avLst/>
          </a:prstGeom>
        </p:spPr>
      </p:pic>
      <p:pic>
        <p:nvPicPr>
          <p:cNvPr id="3" name="Immagine 2"/>
          <p:cNvPicPr>
            <a:picLocks noChangeAspect="1"/>
          </p:cNvPicPr>
          <p:nvPr/>
        </p:nvPicPr>
        <p:blipFill>
          <a:blip r:embed="rId4"/>
          <a:stretch>
            <a:fillRect/>
          </a:stretch>
        </p:blipFill>
        <p:spPr>
          <a:xfrm>
            <a:off x="1838325" y="3589337"/>
            <a:ext cx="1504950" cy="1095375"/>
          </a:xfrm>
          <a:prstGeom prst="rect">
            <a:avLst/>
          </a:prstGeom>
        </p:spPr>
      </p:pic>
      <p:pic>
        <p:nvPicPr>
          <p:cNvPr id="4" name="Immagine 3"/>
          <p:cNvPicPr>
            <a:picLocks noChangeAspect="1"/>
          </p:cNvPicPr>
          <p:nvPr/>
        </p:nvPicPr>
        <p:blipFill>
          <a:blip r:embed="rId5"/>
          <a:stretch>
            <a:fillRect/>
          </a:stretch>
        </p:blipFill>
        <p:spPr>
          <a:xfrm>
            <a:off x="1609725" y="4747429"/>
            <a:ext cx="1962150" cy="1200150"/>
          </a:xfrm>
          <a:prstGeom prst="rect">
            <a:avLst/>
          </a:prstGeom>
        </p:spPr>
      </p:pic>
      <p:sp>
        <p:nvSpPr>
          <p:cNvPr id="5" name="Rettangolo 4"/>
          <p:cNvSpPr/>
          <p:nvPr/>
        </p:nvSpPr>
        <p:spPr>
          <a:xfrm>
            <a:off x="533400" y="5827693"/>
            <a:ext cx="4114800" cy="954107"/>
          </a:xfrm>
          <a:prstGeom prst="rect">
            <a:avLst/>
          </a:prstGeom>
        </p:spPr>
        <p:txBody>
          <a:bodyPr wrap="square">
            <a:spAutoFit/>
          </a:bodyPr>
          <a:lstStyle/>
          <a:p>
            <a:r>
              <a:rPr lang="en-US" sz="1400" dirty="0" smtClean="0"/>
              <a:t>These </a:t>
            </a:r>
            <a:r>
              <a:rPr lang="en-US" sz="1400" dirty="0"/>
              <a:t>scaling laws are based on the condition that, </a:t>
            </a:r>
            <a:r>
              <a:rPr lang="en-US" sz="1400" dirty="0" smtClean="0"/>
              <a:t>as the </a:t>
            </a:r>
            <a:r>
              <a:rPr lang="en-US" sz="1400" dirty="0"/>
              <a:t>impeller diameter is changed, all other </a:t>
            </a:r>
            <a:r>
              <a:rPr lang="en-US" sz="1400" dirty="0" smtClean="0"/>
              <a:t>important geometric </a:t>
            </a:r>
            <a:r>
              <a:rPr lang="en-US" sz="1400" dirty="0"/>
              <a:t>variables are properly scaled to </a:t>
            </a:r>
            <a:r>
              <a:rPr lang="en-US" sz="1400" dirty="0" smtClean="0"/>
              <a:t>maintain geometric </a:t>
            </a:r>
            <a:r>
              <a:rPr lang="en-US" sz="1400" dirty="0"/>
              <a:t>similarity.</a:t>
            </a:r>
          </a:p>
        </p:txBody>
      </p:sp>
      <p:pic>
        <p:nvPicPr>
          <p:cNvPr id="6" name="Immagine 5"/>
          <p:cNvPicPr>
            <a:picLocks noChangeAspect="1"/>
          </p:cNvPicPr>
          <p:nvPr/>
        </p:nvPicPr>
        <p:blipFill>
          <a:blip r:embed="rId6"/>
          <a:stretch>
            <a:fillRect/>
          </a:stretch>
        </p:blipFill>
        <p:spPr>
          <a:xfrm>
            <a:off x="5951537" y="2458646"/>
            <a:ext cx="1419225" cy="942975"/>
          </a:xfrm>
          <a:prstGeom prst="rect">
            <a:avLst/>
          </a:prstGeom>
        </p:spPr>
      </p:pic>
      <p:pic>
        <p:nvPicPr>
          <p:cNvPr id="7" name="Immagine 6"/>
          <p:cNvPicPr>
            <a:picLocks noChangeAspect="1"/>
          </p:cNvPicPr>
          <p:nvPr/>
        </p:nvPicPr>
        <p:blipFill>
          <a:blip r:embed="rId7"/>
          <a:stretch>
            <a:fillRect/>
          </a:stretch>
        </p:blipFill>
        <p:spPr>
          <a:xfrm>
            <a:off x="6019800" y="3520086"/>
            <a:ext cx="1524000" cy="1047750"/>
          </a:xfrm>
          <a:prstGeom prst="rect">
            <a:avLst/>
          </a:prstGeom>
        </p:spPr>
      </p:pic>
      <p:pic>
        <p:nvPicPr>
          <p:cNvPr id="8" name="Immagine 7"/>
          <p:cNvPicPr>
            <a:picLocks noChangeAspect="1"/>
          </p:cNvPicPr>
          <p:nvPr/>
        </p:nvPicPr>
        <p:blipFill>
          <a:blip r:embed="rId8"/>
          <a:stretch>
            <a:fillRect/>
          </a:stretch>
        </p:blipFill>
        <p:spPr>
          <a:xfrm>
            <a:off x="5919787" y="4747429"/>
            <a:ext cx="1895475" cy="1181100"/>
          </a:xfrm>
          <a:prstGeom prst="rect">
            <a:avLst/>
          </a:prstGeom>
        </p:spPr>
      </p:pic>
      <p:sp>
        <p:nvSpPr>
          <p:cNvPr id="18" name="Rettangolo 17"/>
          <p:cNvSpPr/>
          <p:nvPr/>
        </p:nvSpPr>
        <p:spPr>
          <a:xfrm>
            <a:off x="4711700" y="5827693"/>
            <a:ext cx="3975100" cy="954107"/>
          </a:xfrm>
          <a:prstGeom prst="rect">
            <a:avLst/>
          </a:prstGeom>
        </p:spPr>
        <p:txBody>
          <a:bodyPr wrap="square">
            <a:spAutoFit/>
          </a:bodyPr>
          <a:lstStyle/>
          <a:p>
            <a:r>
              <a:rPr lang="en-US" sz="1400" dirty="0" smtClean="0"/>
              <a:t>Power consumption in pumps (and fans) is very sensitive to the rotational speed. A variable speed regulation may allow important energy saving!</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30163"/>
            <a:ext cx="8229600" cy="639763"/>
          </a:xfrm>
        </p:spPr>
        <p:txBody>
          <a:bodyPr/>
          <a:lstStyle/>
          <a:p>
            <a:pPr eaLnBrk="1" hangingPunct="1"/>
            <a:r>
              <a:rPr lang="en-US" sz="3200" b="1" dirty="0" smtClean="0">
                <a:solidFill>
                  <a:srgbClr val="FF3300"/>
                </a:solidFill>
              </a:rPr>
              <a:t>Pump dimensionless </a:t>
            </a:r>
            <a:r>
              <a:rPr lang="en-US" sz="3200" b="1" dirty="0">
                <a:solidFill>
                  <a:srgbClr val="FF3300"/>
                </a:solidFill>
              </a:rPr>
              <a:t>Characteristics</a:t>
            </a:r>
            <a:endParaRPr lang="en-US" sz="3200" b="1" dirty="0" smtClean="0">
              <a:solidFill>
                <a:srgbClr val="FF3300"/>
              </a:solidFill>
            </a:endParaRPr>
          </a:p>
        </p:txBody>
      </p:sp>
      <p:pic>
        <p:nvPicPr>
          <p:cNvPr id="3" name="Immagine 2"/>
          <p:cNvPicPr>
            <a:picLocks noChangeAspect="1"/>
          </p:cNvPicPr>
          <p:nvPr/>
        </p:nvPicPr>
        <p:blipFill>
          <a:blip r:embed="rId2"/>
          <a:stretch>
            <a:fillRect/>
          </a:stretch>
        </p:blipFill>
        <p:spPr>
          <a:xfrm>
            <a:off x="76199" y="914399"/>
            <a:ext cx="9025791" cy="4495801"/>
          </a:xfrm>
          <a:prstGeom prst="rect">
            <a:avLst/>
          </a:prstGeom>
        </p:spPr>
      </p:pic>
      <p:sp>
        <p:nvSpPr>
          <p:cNvPr id="4" name="Rettangolo 3"/>
          <p:cNvSpPr/>
          <p:nvPr/>
        </p:nvSpPr>
        <p:spPr>
          <a:xfrm>
            <a:off x="152400" y="5486400"/>
            <a:ext cx="8832609" cy="1015663"/>
          </a:xfrm>
          <a:prstGeom prst="rect">
            <a:avLst/>
          </a:prstGeom>
        </p:spPr>
        <p:txBody>
          <a:bodyPr wrap="square">
            <a:spAutoFit/>
          </a:bodyPr>
          <a:lstStyle/>
          <a:p>
            <a:r>
              <a:rPr lang="en-US" sz="2000" dirty="0"/>
              <a:t>Typical performance data for a centrifugal pump</a:t>
            </a:r>
            <a:r>
              <a:rPr lang="en-US" sz="2000" dirty="0" smtClean="0"/>
              <a:t>:</a:t>
            </a:r>
          </a:p>
          <a:p>
            <a:pPr marL="342900" indent="-342900">
              <a:buAutoNum type="alphaLcParenBoth"/>
            </a:pPr>
            <a:r>
              <a:rPr lang="en-US" sz="2000" dirty="0" smtClean="0"/>
              <a:t>characteristic </a:t>
            </a:r>
            <a:r>
              <a:rPr lang="en-US" sz="2000" dirty="0"/>
              <a:t>curves for a 12-in. centrifugal </a:t>
            </a:r>
            <a:r>
              <a:rPr lang="en-US" sz="2000" dirty="0" smtClean="0"/>
              <a:t>pump operating </a:t>
            </a:r>
            <a:r>
              <a:rPr lang="en-US" sz="2000" dirty="0"/>
              <a:t>at 1000 rpm</a:t>
            </a:r>
            <a:r>
              <a:rPr lang="en-US" sz="2000" dirty="0" smtClean="0"/>
              <a:t>,</a:t>
            </a:r>
          </a:p>
          <a:p>
            <a:r>
              <a:rPr lang="en-US" sz="2000" dirty="0" smtClean="0"/>
              <a:t>(</a:t>
            </a:r>
            <a:r>
              <a:rPr lang="en-US" sz="2000" dirty="0"/>
              <a:t>b) dimensionless characteristic </a:t>
            </a:r>
            <a:r>
              <a:rPr lang="en-US" sz="2000" dirty="0" smtClean="0"/>
              <a:t>curves.</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487363"/>
          </a:xfrm>
        </p:spPr>
        <p:txBody>
          <a:bodyPr/>
          <a:lstStyle/>
          <a:p>
            <a:pPr eaLnBrk="1" hangingPunct="1"/>
            <a:r>
              <a:rPr lang="en-US" sz="3200" b="1" smtClean="0">
                <a:solidFill>
                  <a:srgbClr val="FF3300"/>
                </a:solidFill>
              </a:rPr>
              <a:t>Pump classes and types</a:t>
            </a:r>
          </a:p>
        </p:txBody>
      </p:sp>
      <p:graphicFrame>
        <p:nvGraphicFramePr>
          <p:cNvPr id="93213" name="Group 29"/>
          <p:cNvGraphicFramePr>
            <a:graphicFrameLocks noGrp="1"/>
          </p:cNvGraphicFramePr>
          <p:nvPr>
            <p:ph idx="1"/>
          </p:nvPr>
        </p:nvGraphicFramePr>
        <p:xfrm>
          <a:off x="457200" y="533400"/>
          <a:ext cx="8229600" cy="621792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charset="0"/>
                        </a:rPr>
                        <a:t>Class</a:t>
                      </a: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charset="0"/>
                        </a:rPr>
                        <a:t>Type</a:t>
                      </a: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8000"/>
                          </a:solidFill>
                          <a:effectLst/>
                          <a:latin typeface="Arial" charset="0"/>
                        </a:rPr>
                        <a:t>Centrifugal </a:t>
                      </a:r>
                      <a:r>
                        <a:rPr kumimoji="0" lang="en-US" sz="2400" b="1" i="1" u="none" strike="noStrike" cap="none" normalizeH="0" baseline="0" smtClean="0">
                          <a:ln>
                            <a:noFill/>
                          </a:ln>
                          <a:solidFill>
                            <a:schemeClr val="tx1"/>
                          </a:solidFill>
                          <a:effectLst/>
                          <a:latin typeface="Arial" charset="0"/>
                        </a:rPr>
                        <a:t>(rotating impeller; increases the pressure energy of a fluid)</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Volute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Diffuser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Regenerative turbine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Mixed flow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Axial flow</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8000"/>
                          </a:solidFill>
                          <a:effectLst/>
                          <a:latin typeface="Arial" charset="0"/>
                        </a:rPr>
                        <a:t>Rotary </a:t>
                      </a:r>
                      <a:r>
                        <a:rPr kumimoji="0" lang="en-US" sz="2400" b="1" i="1" u="none" strike="noStrike" cap="none" normalizeH="0" baseline="0" smtClean="0">
                          <a:ln>
                            <a:noFill/>
                          </a:ln>
                          <a:solidFill>
                            <a:schemeClr val="tx1"/>
                          </a:solidFill>
                          <a:effectLst/>
                          <a:latin typeface="Arial" charset="0"/>
                        </a:rPr>
                        <a:t>(positive displacement pump; produces the same volume output regardless of pressure)</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Gear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Vane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Cam and piston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Screw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Lobe</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8000"/>
                          </a:solidFill>
                          <a:effectLst/>
                          <a:latin typeface="Arial" charset="0"/>
                        </a:rPr>
                        <a:t>Reciprocating </a:t>
                      </a:r>
                      <a:r>
                        <a:rPr kumimoji="0" lang="en-US" sz="2400" b="1" i="1" u="none" strike="noStrike" cap="none" normalizeH="0" baseline="0" smtClean="0">
                          <a:ln>
                            <a:noFill/>
                          </a:ln>
                          <a:solidFill>
                            <a:schemeClr val="tx1"/>
                          </a:solidFill>
                          <a:effectLst/>
                          <a:latin typeface="Arial" charset="0"/>
                        </a:rPr>
                        <a:t>(pistons or plungers displace the fluid)</a:t>
                      </a:r>
                      <a:r>
                        <a:rPr kumimoji="0" lang="en-US" sz="2400" b="0" i="1" u="none" strike="noStrike" cap="none" normalizeH="0" baseline="0" smtClean="0">
                          <a:ln>
                            <a:noFill/>
                          </a:ln>
                          <a:solidFill>
                            <a:schemeClr val="tx1"/>
                          </a:solidFill>
                          <a:effectLst/>
                          <a:latin typeface="Arial" charset="0"/>
                        </a:rPr>
                        <a:t>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Direct acting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Diaphragm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Rotary piston</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30163"/>
            <a:ext cx="8229600" cy="639763"/>
          </a:xfrm>
        </p:spPr>
        <p:txBody>
          <a:bodyPr/>
          <a:lstStyle/>
          <a:p>
            <a:pPr eaLnBrk="1" hangingPunct="1"/>
            <a:r>
              <a:rPr lang="en-US" sz="3200" b="1" dirty="0" smtClean="0">
                <a:solidFill>
                  <a:srgbClr val="FF3300"/>
                </a:solidFill>
              </a:rPr>
              <a:t>Scale effect on efficiency</a:t>
            </a:r>
            <a:endParaRPr lang="en-US" sz="3200" b="1" dirty="0" smtClean="0">
              <a:solidFill>
                <a:srgbClr val="FF3300"/>
              </a:solidFill>
            </a:endParaRPr>
          </a:p>
        </p:txBody>
      </p:sp>
      <p:sp>
        <p:nvSpPr>
          <p:cNvPr id="2" name="Rettangolo 1"/>
          <p:cNvSpPr/>
          <p:nvPr/>
        </p:nvSpPr>
        <p:spPr>
          <a:xfrm>
            <a:off x="228600" y="1066800"/>
            <a:ext cx="8610600" cy="3539430"/>
          </a:xfrm>
          <a:prstGeom prst="rect">
            <a:avLst/>
          </a:prstGeom>
        </p:spPr>
        <p:txBody>
          <a:bodyPr wrap="square">
            <a:spAutoFit/>
          </a:bodyPr>
          <a:lstStyle/>
          <a:p>
            <a:pPr marL="457200" indent="-457200">
              <a:buFont typeface="Arial" panose="020B0604020202020204" pitchFamily="34" charset="0"/>
              <a:buChar char="•"/>
            </a:pPr>
            <a:r>
              <a:rPr lang="en-US" sz="2800" dirty="0" smtClean="0">
                <a:latin typeface="+mn-lt"/>
              </a:rPr>
              <a:t>Geometric </a:t>
            </a:r>
            <a:r>
              <a:rPr lang="en-US" sz="2800" dirty="0">
                <a:latin typeface="+mn-lt"/>
              </a:rPr>
              <a:t>scaling is not always </a:t>
            </a:r>
            <a:r>
              <a:rPr lang="en-US" sz="2800" dirty="0" smtClean="0">
                <a:latin typeface="+mn-lt"/>
              </a:rPr>
              <a:t>possible. </a:t>
            </a:r>
            <a:r>
              <a:rPr lang="en-US" sz="2800" dirty="0"/>
              <a:t>It </a:t>
            </a:r>
            <a:r>
              <a:rPr lang="en-US" sz="2800" dirty="0" smtClean="0">
                <a:latin typeface="+mn-lt"/>
              </a:rPr>
              <a:t>has </a:t>
            </a:r>
            <a:r>
              <a:rPr lang="en-US" sz="2800" dirty="0">
                <a:latin typeface="+mn-lt"/>
              </a:rPr>
              <a:t>been found that as the pump size </a:t>
            </a:r>
            <a:r>
              <a:rPr lang="en-US" sz="2800" dirty="0" smtClean="0">
                <a:latin typeface="+mn-lt"/>
              </a:rPr>
              <a:t>decreases, this significantly affects </a:t>
            </a:r>
            <a:r>
              <a:rPr lang="en-US" sz="2800" dirty="0">
                <a:latin typeface="+mn-lt"/>
              </a:rPr>
              <a:t>efficiency because </a:t>
            </a:r>
            <a:r>
              <a:rPr lang="en-US" sz="2800" dirty="0" smtClean="0">
                <a:latin typeface="+mn-lt"/>
              </a:rPr>
              <a:t>of smaller clearance, blade thickness and higher relative roughness.</a:t>
            </a:r>
          </a:p>
          <a:p>
            <a:endParaRPr lang="en-US" sz="2800" dirty="0">
              <a:latin typeface="+mn-lt"/>
            </a:endParaRPr>
          </a:p>
          <a:p>
            <a:pPr marL="457200" indent="-457200">
              <a:buFont typeface="Arial" panose="020B0604020202020204" pitchFamily="34" charset="0"/>
              <a:buChar char="•"/>
            </a:pPr>
            <a:r>
              <a:rPr lang="en-US" sz="2800" dirty="0" smtClean="0">
                <a:latin typeface="+mn-lt"/>
              </a:rPr>
              <a:t>An </a:t>
            </a:r>
            <a:r>
              <a:rPr lang="en-US" sz="2800" dirty="0">
                <a:latin typeface="+mn-lt"/>
              </a:rPr>
              <a:t>approximate, empirical relationship to estimate </a:t>
            </a:r>
            <a:r>
              <a:rPr lang="en-US" sz="2800" dirty="0" smtClean="0">
                <a:latin typeface="+mn-lt"/>
              </a:rPr>
              <a:t>the influence </a:t>
            </a:r>
            <a:r>
              <a:rPr lang="en-US" sz="2800" dirty="0">
                <a:latin typeface="+mn-lt"/>
              </a:rPr>
              <a:t>of diminishing size on efficiency </a:t>
            </a:r>
            <a:r>
              <a:rPr lang="en-US" sz="2800" dirty="0" smtClean="0">
                <a:latin typeface="+mn-lt"/>
              </a:rPr>
              <a:t>is:</a:t>
            </a:r>
            <a:endParaRPr lang="en-US" sz="2800" dirty="0">
              <a:latin typeface="+mn-lt"/>
            </a:endParaRPr>
          </a:p>
        </p:txBody>
      </p:sp>
      <p:pic>
        <p:nvPicPr>
          <p:cNvPr id="5" name="Immagine 4"/>
          <p:cNvPicPr>
            <a:picLocks noChangeAspect="1"/>
          </p:cNvPicPr>
          <p:nvPr/>
        </p:nvPicPr>
        <p:blipFill>
          <a:blip r:embed="rId2"/>
          <a:stretch>
            <a:fillRect/>
          </a:stretch>
        </p:blipFill>
        <p:spPr>
          <a:xfrm>
            <a:off x="3429000" y="4678299"/>
            <a:ext cx="2538412" cy="1265301"/>
          </a:xfrm>
          <a:prstGeom prst="rect">
            <a:avLst/>
          </a:prstGeom>
        </p:spPr>
      </p:pic>
    </p:spTree>
    <p:extLst>
      <p:ext uri="{BB962C8B-B14F-4D97-AF65-F5344CB8AC3E}">
        <p14:creationId xmlns:p14="http://schemas.microsoft.com/office/powerpoint/2010/main" val="2719049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590800" y="5447752"/>
            <a:ext cx="3733800" cy="1334047"/>
          </a:xfrm>
          <a:prstGeom prst="rect">
            <a:avLst/>
          </a:prstGeom>
        </p:spPr>
      </p:pic>
      <p:sp>
        <p:nvSpPr>
          <p:cNvPr id="24580" name="Rectangle 2"/>
          <p:cNvSpPr>
            <a:spLocks noGrp="1" noChangeArrowheads="1"/>
          </p:cNvSpPr>
          <p:nvPr>
            <p:ph type="title"/>
          </p:nvPr>
        </p:nvSpPr>
        <p:spPr>
          <a:xfrm>
            <a:off x="457200" y="-30163"/>
            <a:ext cx="8229600" cy="639763"/>
          </a:xfrm>
        </p:spPr>
        <p:txBody>
          <a:bodyPr/>
          <a:lstStyle/>
          <a:p>
            <a:pPr eaLnBrk="1" hangingPunct="1"/>
            <a:r>
              <a:rPr lang="en-US" sz="3200" b="1" dirty="0">
                <a:solidFill>
                  <a:srgbClr val="FF3300"/>
                </a:solidFill>
              </a:rPr>
              <a:t>Specific Speed</a:t>
            </a:r>
            <a:endParaRPr lang="en-US" sz="3200" b="1" dirty="0" smtClean="0">
              <a:solidFill>
                <a:srgbClr val="FF3300"/>
              </a:solidFill>
            </a:endParaRPr>
          </a:p>
        </p:txBody>
      </p:sp>
      <p:sp>
        <p:nvSpPr>
          <p:cNvPr id="2" name="Rettangolo 1"/>
          <p:cNvSpPr/>
          <p:nvPr/>
        </p:nvSpPr>
        <p:spPr>
          <a:xfrm>
            <a:off x="228600" y="914400"/>
            <a:ext cx="8610600" cy="4616648"/>
          </a:xfrm>
          <a:prstGeom prst="rect">
            <a:avLst/>
          </a:prstGeom>
        </p:spPr>
        <p:txBody>
          <a:bodyPr wrap="square">
            <a:spAutoFit/>
          </a:bodyPr>
          <a:lstStyle/>
          <a:p>
            <a:pPr marL="457200" indent="-457200">
              <a:buFont typeface="Arial" panose="020B0604020202020204" pitchFamily="34" charset="0"/>
              <a:buChar char="•"/>
            </a:pPr>
            <a:r>
              <a:rPr lang="en-US" sz="2800" dirty="0">
                <a:latin typeface="+mn-lt"/>
              </a:rPr>
              <a:t>Specific speed is a useful </a:t>
            </a:r>
            <a:r>
              <a:rPr lang="en-US" sz="2800" b="1" dirty="0" smtClean="0">
                <a:solidFill>
                  <a:srgbClr val="FF0000"/>
                </a:solidFill>
                <a:latin typeface="Symbol" panose="05050102010706020507" pitchFamily="18" charset="2"/>
              </a:rPr>
              <a:t>P</a:t>
            </a:r>
            <a:r>
              <a:rPr lang="en-US" sz="2800" b="1" baseline="-25000" dirty="0" smtClean="0">
                <a:solidFill>
                  <a:srgbClr val="FF0000"/>
                </a:solidFill>
              </a:rPr>
              <a:t>i</a:t>
            </a:r>
            <a:r>
              <a:rPr lang="en-US" sz="2800" dirty="0" smtClean="0">
                <a:latin typeface="+mn-lt"/>
              </a:rPr>
              <a:t> </a:t>
            </a:r>
            <a:r>
              <a:rPr lang="en-US" sz="2800" dirty="0">
                <a:latin typeface="+mn-lt"/>
              </a:rPr>
              <a:t>term obtained by </a:t>
            </a:r>
            <a:r>
              <a:rPr lang="en-US" sz="2800" dirty="0" smtClean="0">
                <a:latin typeface="+mn-lt"/>
              </a:rPr>
              <a:t>eliminating diameter </a:t>
            </a:r>
            <a:r>
              <a:rPr lang="en-US" sz="2800" dirty="0">
                <a:latin typeface="+mn-lt"/>
              </a:rPr>
              <a:t>D between the </a:t>
            </a:r>
            <a:r>
              <a:rPr lang="en-US" sz="2800" dirty="0" smtClean="0">
                <a:latin typeface="+mn-lt"/>
              </a:rPr>
              <a:t>flow </a:t>
            </a:r>
            <a:r>
              <a:rPr lang="en-US" sz="2800" dirty="0">
                <a:latin typeface="+mn-lt"/>
              </a:rPr>
              <a:t>coefficient and the head </a:t>
            </a:r>
            <a:r>
              <a:rPr lang="en-US" sz="2800" dirty="0" smtClean="0">
                <a:latin typeface="+mn-lt"/>
              </a:rPr>
              <a:t>rise coefficient.</a:t>
            </a:r>
            <a:endParaRPr lang="en-US" sz="2800" dirty="0">
              <a:latin typeface="+mn-lt"/>
            </a:endParaRPr>
          </a:p>
          <a:p>
            <a:pPr marL="457200" indent="-457200">
              <a:buFont typeface="Arial" panose="020B0604020202020204" pitchFamily="34" charset="0"/>
              <a:buChar char="•"/>
            </a:pPr>
            <a:r>
              <a:rPr lang="en-US" sz="2800" dirty="0">
                <a:latin typeface="+mn-lt"/>
              </a:rPr>
              <a:t>Specific speed varies with flow coefficient just as </a:t>
            </a:r>
            <a:r>
              <a:rPr lang="en-US" sz="2800" dirty="0" smtClean="0">
                <a:latin typeface="+mn-lt"/>
              </a:rPr>
              <a:t>the other </a:t>
            </a:r>
            <a:r>
              <a:rPr lang="en-US" sz="2800" dirty="0">
                <a:latin typeface="+mn-lt"/>
              </a:rPr>
              <a:t>coefficients and efficiency</a:t>
            </a:r>
            <a:r>
              <a:rPr lang="en-US" sz="2800" dirty="0" smtClean="0">
                <a:latin typeface="+mn-lt"/>
              </a:rPr>
              <a:t>.</a:t>
            </a:r>
          </a:p>
          <a:p>
            <a:pPr marL="457200" indent="-457200">
              <a:buFont typeface="Arial" panose="020B0604020202020204" pitchFamily="34" charset="0"/>
              <a:buChar char="•"/>
            </a:pPr>
            <a:endParaRPr lang="it-IT" sz="2800" dirty="0">
              <a:latin typeface="+mn-lt"/>
            </a:endParaRPr>
          </a:p>
          <a:p>
            <a:pPr marL="457200" indent="-457200">
              <a:buFont typeface="Arial" panose="020B0604020202020204" pitchFamily="34" charset="0"/>
              <a:buChar char="•"/>
            </a:pPr>
            <a:endParaRPr lang="it-IT" sz="2800" dirty="0" smtClean="0">
              <a:latin typeface="+mn-lt"/>
            </a:endParaRPr>
          </a:p>
          <a:p>
            <a:pPr marL="457200" indent="-457200">
              <a:buFont typeface="Arial" panose="020B0604020202020204" pitchFamily="34" charset="0"/>
              <a:buChar char="•"/>
            </a:pPr>
            <a:endParaRPr lang="it-IT" sz="2800" dirty="0" smtClean="0">
              <a:latin typeface="+mn-lt"/>
            </a:endParaRPr>
          </a:p>
          <a:p>
            <a:pPr marL="457200" indent="-457200">
              <a:buFont typeface="Arial" panose="020B0604020202020204" pitchFamily="34" charset="0"/>
              <a:buChar char="•"/>
            </a:pPr>
            <a:endParaRPr lang="it-IT" sz="1050" dirty="0">
              <a:latin typeface="+mn-lt"/>
            </a:endParaRPr>
          </a:p>
          <a:p>
            <a:pPr marL="457200" indent="-457200">
              <a:buFont typeface="Arial" panose="020B0604020202020204" pitchFamily="34" charset="0"/>
              <a:buChar char="•"/>
            </a:pPr>
            <a:r>
              <a:rPr lang="en-US" sz="2800" dirty="0">
                <a:latin typeface="+mn-lt"/>
              </a:rPr>
              <a:t>In the United States a modified, dimensional form </a:t>
            </a:r>
            <a:r>
              <a:rPr lang="en-US" sz="2800" dirty="0" smtClean="0">
                <a:latin typeface="+mn-lt"/>
              </a:rPr>
              <a:t>of specific </a:t>
            </a:r>
            <a:r>
              <a:rPr lang="en-US" sz="2800" dirty="0">
                <a:latin typeface="+mn-lt"/>
              </a:rPr>
              <a:t>speed, </a:t>
            </a:r>
            <a:r>
              <a:rPr lang="en-US" sz="2800" dirty="0" err="1" smtClean="0">
                <a:latin typeface="+mn-lt"/>
              </a:rPr>
              <a:t>Nsd</a:t>
            </a:r>
            <a:r>
              <a:rPr lang="en-US" sz="2800" dirty="0" smtClean="0">
                <a:latin typeface="+mn-lt"/>
              </a:rPr>
              <a:t>:</a:t>
            </a:r>
            <a:endParaRPr lang="en-US" sz="2800" dirty="0">
              <a:latin typeface="+mn-lt"/>
            </a:endParaRPr>
          </a:p>
        </p:txBody>
      </p:sp>
      <p:pic>
        <p:nvPicPr>
          <p:cNvPr id="6" name="Immagine 5"/>
          <p:cNvPicPr>
            <a:picLocks noChangeAspect="1"/>
          </p:cNvPicPr>
          <p:nvPr/>
        </p:nvPicPr>
        <p:blipFill>
          <a:blip r:embed="rId3"/>
          <a:stretch>
            <a:fillRect/>
          </a:stretch>
        </p:blipFill>
        <p:spPr>
          <a:xfrm>
            <a:off x="2133600" y="3124200"/>
            <a:ext cx="5286375" cy="1378723"/>
          </a:xfrm>
          <a:prstGeom prst="rect">
            <a:avLst/>
          </a:prstGeom>
        </p:spPr>
      </p:pic>
    </p:spTree>
    <p:extLst>
      <p:ext uri="{BB962C8B-B14F-4D97-AF65-F5344CB8AC3E}">
        <p14:creationId xmlns:p14="http://schemas.microsoft.com/office/powerpoint/2010/main" val="4215702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30163"/>
            <a:ext cx="8229600" cy="639763"/>
          </a:xfrm>
        </p:spPr>
        <p:txBody>
          <a:bodyPr/>
          <a:lstStyle/>
          <a:p>
            <a:pPr eaLnBrk="1" hangingPunct="1"/>
            <a:r>
              <a:rPr lang="en-US" sz="3200" b="1" dirty="0">
                <a:solidFill>
                  <a:srgbClr val="FF3300"/>
                </a:solidFill>
              </a:rPr>
              <a:t>Specific Speed</a:t>
            </a:r>
            <a:endParaRPr lang="en-US" sz="3200" b="1" dirty="0" smtClean="0">
              <a:solidFill>
                <a:srgbClr val="FF3300"/>
              </a:solidFill>
            </a:endParaRPr>
          </a:p>
        </p:txBody>
      </p:sp>
      <p:sp>
        <p:nvSpPr>
          <p:cNvPr id="2" name="Rettangolo 1"/>
          <p:cNvSpPr/>
          <p:nvPr/>
        </p:nvSpPr>
        <p:spPr>
          <a:xfrm>
            <a:off x="152400" y="533400"/>
            <a:ext cx="8915400" cy="2831544"/>
          </a:xfrm>
          <a:prstGeom prst="rect">
            <a:avLst/>
          </a:prstGeom>
        </p:spPr>
        <p:txBody>
          <a:bodyPr wrap="square">
            <a:spAutoFit/>
          </a:bodyPr>
          <a:lstStyle/>
          <a:p>
            <a:pPr marL="457200" indent="-457200">
              <a:spcAft>
                <a:spcPts val="600"/>
              </a:spcAft>
              <a:buFont typeface="Arial" panose="020B0604020202020204" pitchFamily="34" charset="0"/>
              <a:buChar char="•"/>
            </a:pPr>
            <a:r>
              <a:rPr lang="en-US" sz="2400" dirty="0" smtClean="0">
                <a:latin typeface="+mn-lt"/>
              </a:rPr>
              <a:t>Each </a:t>
            </a:r>
            <a:r>
              <a:rPr lang="en-US" sz="2400" dirty="0">
                <a:latin typeface="+mn-lt"/>
              </a:rPr>
              <a:t>family </a:t>
            </a:r>
            <a:r>
              <a:rPr lang="en-US" sz="2400" dirty="0" smtClean="0">
                <a:latin typeface="+mn-lt"/>
              </a:rPr>
              <a:t>of </a:t>
            </a:r>
            <a:r>
              <a:rPr lang="en-US" sz="2400" dirty="0">
                <a:latin typeface="+mn-lt"/>
              </a:rPr>
              <a:t>pumps has a particular range </a:t>
            </a:r>
            <a:r>
              <a:rPr lang="en-US" sz="2400" dirty="0" smtClean="0">
                <a:latin typeface="+mn-lt"/>
              </a:rPr>
              <a:t>of values </a:t>
            </a:r>
            <a:r>
              <a:rPr lang="en-US" sz="2400" dirty="0">
                <a:latin typeface="+mn-lt"/>
              </a:rPr>
              <a:t>of </a:t>
            </a:r>
            <a:r>
              <a:rPr lang="en-US" sz="2400" dirty="0" smtClean="0"/>
              <a:t>N</a:t>
            </a:r>
            <a:r>
              <a:rPr lang="en-US" sz="2400" baseline="-25000" dirty="0" smtClean="0"/>
              <a:t>s</a:t>
            </a:r>
            <a:r>
              <a:rPr lang="en-US" sz="2400" dirty="0" smtClean="0"/>
              <a:t> </a:t>
            </a:r>
            <a:r>
              <a:rPr lang="en-US" sz="2400" dirty="0" smtClean="0">
                <a:latin typeface="+mn-lt"/>
              </a:rPr>
              <a:t>and </a:t>
            </a:r>
            <a:r>
              <a:rPr lang="en-US" sz="2400" dirty="0" err="1" smtClean="0"/>
              <a:t>N</a:t>
            </a:r>
            <a:r>
              <a:rPr lang="en-US" sz="2400" baseline="-25000" dirty="0" err="1" smtClean="0"/>
              <a:t>sd</a:t>
            </a:r>
            <a:r>
              <a:rPr lang="en-US" sz="2400" dirty="0" smtClean="0"/>
              <a:t> </a:t>
            </a:r>
            <a:r>
              <a:rPr lang="en-US" sz="2400" dirty="0" smtClean="0">
                <a:latin typeface="+mn-lt"/>
              </a:rPr>
              <a:t>associated </a:t>
            </a:r>
            <a:r>
              <a:rPr lang="en-US" sz="2400" dirty="0">
                <a:latin typeface="+mn-lt"/>
              </a:rPr>
              <a:t>with </a:t>
            </a:r>
            <a:r>
              <a:rPr lang="en-US" sz="2400" dirty="0" smtClean="0">
                <a:latin typeface="+mn-lt"/>
              </a:rPr>
              <a:t>it, allowing good efficiency.</a:t>
            </a:r>
            <a:endParaRPr lang="en-US" sz="2400" dirty="0">
              <a:latin typeface="+mn-lt"/>
            </a:endParaRPr>
          </a:p>
          <a:p>
            <a:pPr marL="457200" indent="-457200">
              <a:spcAft>
                <a:spcPts val="600"/>
              </a:spcAft>
              <a:buFont typeface="Arial" panose="020B0604020202020204" pitchFamily="34" charset="0"/>
              <a:buChar char="•"/>
            </a:pPr>
            <a:r>
              <a:rPr lang="en-US" sz="2400" dirty="0" smtClean="0">
                <a:latin typeface="+mn-lt"/>
              </a:rPr>
              <a:t>Pumps </a:t>
            </a:r>
            <a:r>
              <a:rPr lang="en-US" sz="2400" dirty="0">
                <a:latin typeface="+mn-lt"/>
              </a:rPr>
              <a:t>that have </a:t>
            </a:r>
            <a:r>
              <a:rPr lang="en-US" sz="2400" b="1" dirty="0">
                <a:latin typeface="+mn-lt"/>
              </a:rPr>
              <a:t>low-capacity</a:t>
            </a:r>
            <a:r>
              <a:rPr lang="en-US" sz="2400" dirty="0">
                <a:latin typeface="+mn-lt"/>
              </a:rPr>
              <a:t>, high-head </a:t>
            </a:r>
            <a:r>
              <a:rPr lang="en-US" sz="2400" dirty="0" smtClean="0">
                <a:latin typeface="+mn-lt"/>
              </a:rPr>
              <a:t>characteristics will </a:t>
            </a:r>
            <a:r>
              <a:rPr lang="en-US" sz="2400" dirty="0">
                <a:latin typeface="+mn-lt"/>
              </a:rPr>
              <a:t>have </a:t>
            </a:r>
            <a:r>
              <a:rPr lang="en-US" sz="2400" b="1" dirty="0" smtClean="0">
                <a:latin typeface="+mn-lt"/>
              </a:rPr>
              <a:t>small </a:t>
            </a:r>
            <a:r>
              <a:rPr lang="en-US" sz="2400" dirty="0" smtClean="0"/>
              <a:t>N</a:t>
            </a:r>
            <a:r>
              <a:rPr lang="en-US" sz="2400" baseline="-25000" dirty="0" smtClean="0"/>
              <a:t>s </a:t>
            </a:r>
            <a:r>
              <a:rPr lang="en-US" sz="2400" dirty="0" smtClean="0">
                <a:latin typeface="+mn-lt"/>
              </a:rPr>
              <a:t>(</a:t>
            </a:r>
            <a:r>
              <a:rPr lang="en-US" sz="2400" b="1" dirty="0" smtClean="0">
                <a:solidFill>
                  <a:srgbClr val="FF0000"/>
                </a:solidFill>
                <a:latin typeface="+mn-lt"/>
              </a:rPr>
              <a:t>high-capacity</a:t>
            </a:r>
            <a:r>
              <a:rPr lang="en-US" sz="2400" dirty="0">
                <a:latin typeface="+mn-lt"/>
              </a:rPr>
              <a:t>, low-head </a:t>
            </a:r>
            <a:r>
              <a:rPr lang="en-US" sz="2400" dirty="0" smtClean="0">
                <a:latin typeface="+mn-lt"/>
              </a:rPr>
              <a:t>implies high </a:t>
            </a:r>
            <a:r>
              <a:rPr lang="en-US" sz="2400" dirty="0"/>
              <a:t>N</a:t>
            </a:r>
            <a:r>
              <a:rPr lang="en-US" sz="2400" baseline="-25000" dirty="0"/>
              <a:t>s</a:t>
            </a:r>
            <a:r>
              <a:rPr lang="en-US" sz="2400" dirty="0" smtClean="0">
                <a:latin typeface="+mn-lt"/>
              </a:rPr>
              <a:t>).</a:t>
            </a:r>
            <a:endParaRPr lang="en-US" sz="2400" dirty="0">
              <a:latin typeface="+mn-lt"/>
            </a:endParaRPr>
          </a:p>
          <a:p>
            <a:pPr marL="457200" indent="-457200">
              <a:spcAft>
                <a:spcPts val="600"/>
              </a:spcAft>
              <a:buFont typeface="Arial" panose="020B0604020202020204" pitchFamily="34" charset="0"/>
              <a:buChar char="•"/>
            </a:pPr>
            <a:r>
              <a:rPr lang="en-US" sz="2400" dirty="0" smtClean="0">
                <a:latin typeface="+mn-lt"/>
              </a:rPr>
              <a:t>As </a:t>
            </a:r>
            <a:r>
              <a:rPr lang="en-US" sz="2400" dirty="0" err="1">
                <a:latin typeface="+mn-lt"/>
              </a:rPr>
              <a:t>N</a:t>
            </a:r>
            <a:r>
              <a:rPr lang="en-US" sz="2400" baseline="-25000" dirty="0" err="1">
                <a:latin typeface="+mn-lt"/>
              </a:rPr>
              <a:t>sd</a:t>
            </a:r>
            <a:r>
              <a:rPr lang="en-US" sz="2400" dirty="0">
                <a:latin typeface="+mn-lt"/>
              </a:rPr>
              <a:t> increases beyond about 2000 the peak efficiency </a:t>
            </a:r>
            <a:r>
              <a:rPr lang="en-US" sz="2400" dirty="0" smtClean="0">
                <a:latin typeface="+mn-lt"/>
              </a:rPr>
              <a:t>of the </a:t>
            </a:r>
            <a:r>
              <a:rPr lang="en-US" sz="2400" dirty="0">
                <a:latin typeface="+mn-lt"/>
              </a:rPr>
              <a:t>purely radial-flow centrifugal pump starts to fall off</a:t>
            </a:r>
            <a:r>
              <a:rPr lang="en-US" sz="2400" dirty="0" smtClean="0">
                <a:latin typeface="+mn-lt"/>
              </a:rPr>
              <a:t>, and </a:t>
            </a:r>
            <a:r>
              <a:rPr lang="en-US" sz="2400" dirty="0">
                <a:latin typeface="+mn-lt"/>
              </a:rPr>
              <a:t>other type of more efficient pump design are preferred.</a:t>
            </a:r>
            <a:endParaRPr lang="en-US" sz="2400" dirty="0" smtClean="0">
              <a:latin typeface="+mn-lt"/>
            </a:endParaRPr>
          </a:p>
        </p:txBody>
      </p:sp>
      <p:pic>
        <p:nvPicPr>
          <p:cNvPr id="5" name="Immagine 4"/>
          <p:cNvPicPr>
            <a:picLocks noChangeAspect="1"/>
          </p:cNvPicPr>
          <p:nvPr/>
        </p:nvPicPr>
        <p:blipFill rotWithShape="1">
          <a:blip r:embed="rId2"/>
          <a:srcRect b="2107"/>
          <a:stretch/>
        </p:blipFill>
        <p:spPr>
          <a:xfrm>
            <a:off x="76200" y="3318235"/>
            <a:ext cx="8961983" cy="3539766"/>
          </a:xfrm>
          <a:prstGeom prst="rect">
            <a:avLst/>
          </a:prstGeom>
        </p:spPr>
      </p:pic>
    </p:spTree>
    <p:extLst>
      <p:ext uri="{BB962C8B-B14F-4D97-AF65-F5344CB8AC3E}">
        <p14:creationId xmlns:p14="http://schemas.microsoft.com/office/powerpoint/2010/main" val="2598196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0" y="152400"/>
            <a:ext cx="9144000" cy="639763"/>
          </a:xfrm>
        </p:spPr>
        <p:txBody>
          <a:bodyPr/>
          <a:lstStyle/>
          <a:p>
            <a:pPr eaLnBrk="1" hangingPunct="1"/>
            <a:r>
              <a:rPr lang="en-US" sz="3200" b="1" dirty="0">
                <a:solidFill>
                  <a:srgbClr val="FF3300"/>
                </a:solidFill>
              </a:rPr>
              <a:t>Comparison of </a:t>
            </a:r>
            <a:r>
              <a:rPr lang="en-US" sz="3200" b="1" dirty="0" smtClean="0">
                <a:solidFill>
                  <a:srgbClr val="FF3300"/>
                </a:solidFill>
              </a:rPr>
              <a:t>different types of impellers</a:t>
            </a:r>
            <a:endParaRPr lang="en-US" sz="3200" b="1" dirty="0" smtClean="0">
              <a:solidFill>
                <a:srgbClr val="FF3300"/>
              </a:solidFill>
            </a:endParaRPr>
          </a:p>
        </p:txBody>
      </p:sp>
      <p:pic>
        <p:nvPicPr>
          <p:cNvPr id="3" name="Immagine 2"/>
          <p:cNvPicPr>
            <a:picLocks noChangeAspect="1"/>
          </p:cNvPicPr>
          <p:nvPr/>
        </p:nvPicPr>
        <p:blipFill>
          <a:blip r:embed="rId2"/>
          <a:stretch>
            <a:fillRect/>
          </a:stretch>
        </p:blipFill>
        <p:spPr>
          <a:xfrm>
            <a:off x="76199" y="1447800"/>
            <a:ext cx="8946377" cy="4809459"/>
          </a:xfrm>
          <a:prstGeom prst="rect">
            <a:avLst/>
          </a:prstGeom>
        </p:spPr>
      </p:pic>
    </p:spTree>
    <p:extLst>
      <p:ext uri="{BB962C8B-B14F-4D97-AF65-F5344CB8AC3E}">
        <p14:creationId xmlns:p14="http://schemas.microsoft.com/office/powerpoint/2010/main" val="2264693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2905" y="877342"/>
            <a:ext cx="6181725" cy="4586441"/>
          </a:xfrm>
          <a:prstGeom prst="rect">
            <a:avLst/>
          </a:prstGeom>
        </p:spPr>
      </p:pic>
      <p:sp>
        <p:nvSpPr>
          <p:cNvPr id="24580" name="Rectangle 2"/>
          <p:cNvSpPr>
            <a:spLocks noGrp="1" noChangeArrowheads="1"/>
          </p:cNvSpPr>
          <p:nvPr>
            <p:ph type="title"/>
          </p:nvPr>
        </p:nvSpPr>
        <p:spPr>
          <a:xfrm>
            <a:off x="0" y="152400"/>
            <a:ext cx="9144000" cy="639763"/>
          </a:xfrm>
        </p:spPr>
        <p:txBody>
          <a:bodyPr/>
          <a:lstStyle/>
          <a:p>
            <a:pPr eaLnBrk="1" hangingPunct="1"/>
            <a:r>
              <a:rPr lang="en-US" sz="3200" b="1" dirty="0" smtClean="0">
                <a:solidFill>
                  <a:srgbClr val="FF3300"/>
                </a:solidFill>
              </a:rPr>
              <a:t>Hydraulic Turbines main design options</a:t>
            </a:r>
            <a:endParaRPr lang="en-US" sz="3200" b="1" dirty="0" smtClean="0">
              <a:solidFill>
                <a:srgbClr val="FF3300"/>
              </a:solidFill>
            </a:endParaRPr>
          </a:p>
        </p:txBody>
      </p:sp>
      <p:pic>
        <p:nvPicPr>
          <p:cNvPr id="2" name="Immagine 1"/>
          <p:cNvPicPr>
            <a:picLocks noChangeAspect="1"/>
          </p:cNvPicPr>
          <p:nvPr/>
        </p:nvPicPr>
        <p:blipFill>
          <a:blip r:embed="rId3"/>
          <a:stretch>
            <a:fillRect/>
          </a:stretch>
        </p:blipFill>
        <p:spPr>
          <a:xfrm>
            <a:off x="6629400" y="1830601"/>
            <a:ext cx="2309812" cy="2817599"/>
          </a:xfrm>
          <a:prstGeom prst="rect">
            <a:avLst/>
          </a:prstGeom>
        </p:spPr>
      </p:pic>
      <p:pic>
        <p:nvPicPr>
          <p:cNvPr id="4" name="Immagine 3"/>
          <p:cNvPicPr>
            <a:picLocks noChangeAspect="1"/>
          </p:cNvPicPr>
          <p:nvPr/>
        </p:nvPicPr>
        <p:blipFill rotWithShape="1">
          <a:blip r:embed="rId4"/>
          <a:srcRect l="43210" t="1296" r="3956" b="74872"/>
          <a:stretch/>
        </p:blipFill>
        <p:spPr>
          <a:xfrm>
            <a:off x="5920019" y="4953000"/>
            <a:ext cx="3147781" cy="362969"/>
          </a:xfrm>
          <a:prstGeom prst="rect">
            <a:avLst/>
          </a:prstGeom>
        </p:spPr>
      </p:pic>
      <p:pic>
        <p:nvPicPr>
          <p:cNvPr id="6" name="Immagine 5"/>
          <p:cNvPicPr>
            <a:picLocks noChangeAspect="1"/>
          </p:cNvPicPr>
          <p:nvPr/>
        </p:nvPicPr>
        <p:blipFill rotWithShape="1">
          <a:blip r:embed="rId4"/>
          <a:srcRect t="50118" b="24867"/>
          <a:stretch/>
        </p:blipFill>
        <p:spPr>
          <a:xfrm>
            <a:off x="124823" y="5463582"/>
            <a:ext cx="5957887" cy="381000"/>
          </a:xfrm>
          <a:prstGeom prst="rect">
            <a:avLst/>
          </a:prstGeom>
        </p:spPr>
      </p:pic>
      <p:sp>
        <p:nvSpPr>
          <p:cNvPr id="7" name="Rettangolo 6"/>
          <p:cNvSpPr/>
          <p:nvPr/>
        </p:nvSpPr>
        <p:spPr>
          <a:xfrm>
            <a:off x="44860" y="5844582"/>
            <a:ext cx="8671283" cy="400110"/>
          </a:xfrm>
          <a:prstGeom prst="rect">
            <a:avLst/>
          </a:prstGeom>
        </p:spPr>
        <p:txBody>
          <a:bodyPr wrap="square">
            <a:spAutoFit/>
          </a:bodyPr>
          <a:lstStyle/>
          <a:p>
            <a:r>
              <a:rPr lang="en-US" sz="2000" dirty="0"/>
              <a:t>(a) Typical </a:t>
            </a:r>
            <a:r>
              <a:rPr lang="en-US" sz="2000" dirty="0" smtClean="0"/>
              <a:t>radial-flow Francis </a:t>
            </a:r>
            <a:r>
              <a:rPr lang="en-US" sz="2000" dirty="0"/>
              <a:t>turbine. (b) </a:t>
            </a:r>
            <a:r>
              <a:rPr lang="en-US" sz="2000" dirty="0" smtClean="0"/>
              <a:t>typical axial-flow </a:t>
            </a:r>
            <a:r>
              <a:rPr lang="en-US" sz="2000" dirty="0"/>
              <a:t>Kaplan turbine.</a:t>
            </a:r>
          </a:p>
        </p:txBody>
      </p:sp>
      <p:pic>
        <p:nvPicPr>
          <p:cNvPr id="9" name="Immagine 8"/>
          <p:cNvPicPr>
            <a:picLocks noChangeAspect="1"/>
          </p:cNvPicPr>
          <p:nvPr/>
        </p:nvPicPr>
        <p:blipFill rotWithShape="1">
          <a:blip r:embed="rId4"/>
          <a:srcRect r="55632" b="75694"/>
          <a:stretch/>
        </p:blipFill>
        <p:spPr>
          <a:xfrm>
            <a:off x="5638800" y="4600567"/>
            <a:ext cx="2643420" cy="370206"/>
          </a:xfrm>
          <a:prstGeom prst="rect">
            <a:avLst/>
          </a:prstGeom>
        </p:spPr>
      </p:pic>
    </p:spTree>
    <p:extLst>
      <p:ext uri="{BB962C8B-B14F-4D97-AF65-F5344CB8AC3E}">
        <p14:creationId xmlns:p14="http://schemas.microsoft.com/office/powerpoint/2010/main" val="148910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2"/>
          <a:stretch>
            <a:fillRect/>
          </a:stretch>
        </p:blipFill>
        <p:spPr>
          <a:xfrm>
            <a:off x="4419600" y="3270250"/>
            <a:ext cx="4305300" cy="3587750"/>
          </a:xfrm>
          <a:prstGeom prst="rect">
            <a:avLst/>
          </a:prstGeom>
        </p:spPr>
      </p:pic>
      <p:pic>
        <p:nvPicPr>
          <p:cNvPr id="13" name="Immagine 12"/>
          <p:cNvPicPr>
            <a:picLocks noChangeAspect="1"/>
          </p:cNvPicPr>
          <p:nvPr/>
        </p:nvPicPr>
        <p:blipFill>
          <a:blip r:embed="rId3"/>
          <a:stretch>
            <a:fillRect/>
          </a:stretch>
        </p:blipFill>
        <p:spPr>
          <a:xfrm>
            <a:off x="2277850" y="1524000"/>
            <a:ext cx="3665750" cy="2017132"/>
          </a:xfrm>
          <a:prstGeom prst="rect">
            <a:avLst/>
          </a:prstGeom>
        </p:spPr>
      </p:pic>
      <p:sp>
        <p:nvSpPr>
          <p:cNvPr id="24580" name="Rectangle 2"/>
          <p:cNvSpPr>
            <a:spLocks noGrp="1" noChangeArrowheads="1"/>
          </p:cNvSpPr>
          <p:nvPr>
            <p:ph type="title"/>
          </p:nvPr>
        </p:nvSpPr>
        <p:spPr>
          <a:xfrm>
            <a:off x="0" y="152400"/>
            <a:ext cx="9144000" cy="639763"/>
          </a:xfrm>
        </p:spPr>
        <p:txBody>
          <a:bodyPr/>
          <a:lstStyle/>
          <a:p>
            <a:pPr eaLnBrk="1" hangingPunct="1"/>
            <a:r>
              <a:rPr lang="en-US" sz="3200" b="1" dirty="0" smtClean="0">
                <a:solidFill>
                  <a:srgbClr val="FF3300"/>
                </a:solidFill>
              </a:rPr>
              <a:t>Hydraulic Turbines Characteristics</a:t>
            </a:r>
            <a:endParaRPr lang="en-US" sz="3200" b="1" dirty="0" smtClean="0">
              <a:solidFill>
                <a:srgbClr val="FF3300"/>
              </a:solidFill>
            </a:endParaRPr>
          </a:p>
        </p:txBody>
      </p:sp>
      <p:sp>
        <p:nvSpPr>
          <p:cNvPr id="7" name="Rettangolo 6"/>
          <p:cNvSpPr/>
          <p:nvPr/>
        </p:nvSpPr>
        <p:spPr>
          <a:xfrm>
            <a:off x="236358" y="914400"/>
            <a:ext cx="8831442" cy="677108"/>
          </a:xfrm>
          <a:prstGeom prst="rect">
            <a:avLst/>
          </a:prstGeom>
        </p:spPr>
        <p:txBody>
          <a:bodyPr wrap="square">
            <a:spAutoFit/>
          </a:bodyPr>
          <a:lstStyle/>
          <a:p>
            <a:r>
              <a:rPr lang="en-US" dirty="0" smtClean="0"/>
              <a:t>As for </a:t>
            </a:r>
            <a:r>
              <a:rPr lang="en-US" dirty="0"/>
              <a:t>pumps, incompressible flow turbine </a:t>
            </a:r>
            <a:r>
              <a:rPr lang="en-US" dirty="0" smtClean="0"/>
              <a:t>performance is </a:t>
            </a:r>
            <a:r>
              <a:rPr lang="en-US" dirty="0"/>
              <a:t>often specified in terms of appropriate </a:t>
            </a:r>
            <a:r>
              <a:rPr lang="en-US" dirty="0" smtClean="0"/>
              <a:t>dimensionless Parameters</a:t>
            </a:r>
            <a:r>
              <a:rPr lang="en-US" sz="2000" dirty="0"/>
              <a:t>:</a:t>
            </a:r>
            <a:endParaRPr lang="en-US" sz="2000" dirty="0"/>
          </a:p>
        </p:txBody>
      </p:sp>
      <p:pic>
        <p:nvPicPr>
          <p:cNvPr id="12" name="Immagine 11"/>
          <p:cNvPicPr>
            <a:picLocks noChangeAspect="1"/>
          </p:cNvPicPr>
          <p:nvPr/>
        </p:nvPicPr>
        <p:blipFill>
          <a:blip r:embed="rId4"/>
          <a:stretch>
            <a:fillRect/>
          </a:stretch>
        </p:blipFill>
        <p:spPr>
          <a:xfrm>
            <a:off x="76200" y="3677005"/>
            <a:ext cx="4419600" cy="3155595"/>
          </a:xfrm>
          <a:prstGeom prst="rect">
            <a:avLst/>
          </a:prstGeom>
        </p:spPr>
      </p:pic>
      <p:cxnSp>
        <p:nvCxnSpPr>
          <p:cNvPr id="15" name="Connettore diritto 14"/>
          <p:cNvCxnSpPr/>
          <p:nvPr/>
        </p:nvCxnSpPr>
        <p:spPr>
          <a:xfrm>
            <a:off x="7315200" y="3962400"/>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flipH="1">
            <a:off x="5029200" y="5181600"/>
            <a:ext cx="2286000" cy="0"/>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flipH="1" flipV="1">
            <a:off x="5334000" y="4233282"/>
            <a:ext cx="1981200" cy="3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flipH="1">
            <a:off x="4572000" y="4064400"/>
            <a:ext cx="2743200" cy="16800"/>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762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0" y="152400"/>
            <a:ext cx="9144000" cy="639763"/>
          </a:xfrm>
        </p:spPr>
        <p:txBody>
          <a:bodyPr/>
          <a:lstStyle/>
          <a:p>
            <a:pPr eaLnBrk="1" hangingPunct="1"/>
            <a:r>
              <a:rPr lang="en-US" sz="3200" b="1" dirty="0" smtClean="0">
                <a:solidFill>
                  <a:srgbClr val="FF3300"/>
                </a:solidFill>
              </a:rPr>
              <a:t>Hydraulic Turbines </a:t>
            </a:r>
            <a:r>
              <a:rPr lang="en-US" sz="3200" b="1" dirty="0">
                <a:solidFill>
                  <a:srgbClr val="FF0000"/>
                </a:solidFill>
              </a:rPr>
              <a:t>specific speed </a:t>
            </a:r>
            <a:endParaRPr lang="en-US" sz="3200" b="1" dirty="0" smtClean="0">
              <a:solidFill>
                <a:srgbClr val="FF3300"/>
              </a:solidFill>
            </a:endParaRPr>
          </a:p>
        </p:txBody>
      </p:sp>
      <p:sp>
        <p:nvSpPr>
          <p:cNvPr id="7" name="Rettangolo 6"/>
          <p:cNvSpPr/>
          <p:nvPr/>
        </p:nvSpPr>
        <p:spPr>
          <a:xfrm>
            <a:off x="236358" y="914400"/>
            <a:ext cx="8831442" cy="1015663"/>
          </a:xfrm>
          <a:prstGeom prst="rect">
            <a:avLst/>
          </a:prstGeom>
        </p:spPr>
        <p:txBody>
          <a:bodyPr wrap="square">
            <a:spAutoFit/>
          </a:bodyPr>
          <a:lstStyle/>
          <a:p>
            <a:pPr marL="457200" indent="-457200">
              <a:buAutoNum type="alphaLcParenBoth"/>
            </a:pPr>
            <a:r>
              <a:rPr lang="en-US" sz="2000" dirty="0" smtClean="0"/>
              <a:t>It </a:t>
            </a:r>
            <a:r>
              <a:rPr lang="en-US" sz="2000" dirty="0"/>
              <a:t>is necessary to determine which type of turbine </a:t>
            </a:r>
            <a:r>
              <a:rPr lang="en-US" sz="2000" dirty="0" smtClean="0"/>
              <a:t>would best </a:t>
            </a:r>
            <a:r>
              <a:rPr lang="en-US" sz="2000" dirty="0"/>
              <a:t>fit the job before detailed design work is attempted.</a:t>
            </a:r>
          </a:p>
          <a:p>
            <a:pPr marL="457200" indent="-457200">
              <a:buAutoNum type="alphaLcParenBoth"/>
            </a:pPr>
            <a:r>
              <a:rPr lang="en-US" sz="2000" dirty="0" smtClean="0"/>
              <a:t>As </a:t>
            </a:r>
            <a:r>
              <a:rPr lang="en-US" sz="2000" dirty="0"/>
              <a:t>with pump, the use of a </a:t>
            </a:r>
            <a:r>
              <a:rPr lang="en-US" sz="2000" b="1" dirty="0">
                <a:solidFill>
                  <a:srgbClr val="FF0000"/>
                </a:solidFill>
              </a:rPr>
              <a:t>specific speed </a:t>
            </a:r>
            <a:r>
              <a:rPr lang="en-US" sz="2000" dirty="0" smtClean="0"/>
              <a:t>may provide </a:t>
            </a:r>
            <a:r>
              <a:rPr lang="en-US" sz="2000" dirty="0"/>
              <a:t>this information.</a:t>
            </a:r>
            <a:endParaRPr lang="en-US" sz="2000" dirty="0"/>
          </a:p>
        </p:txBody>
      </p:sp>
      <p:pic>
        <p:nvPicPr>
          <p:cNvPr id="3" name="Immagine 2"/>
          <p:cNvPicPr>
            <a:picLocks noChangeAspect="1"/>
          </p:cNvPicPr>
          <p:nvPr/>
        </p:nvPicPr>
        <p:blipFill>
          <a:blip r:embed="rId2"/>
          <a:stretch>
            <a:fillRect/>
          </a:stretch>
        </p:blipFill>
        <p:spPr>
          <a:xfrm>
            <a:off x="1676400" y="1930063"/>
            <a:ext cx="5610225" cy="1065312"/>
          </a:xfrm>
          <a:prstGeom prst="rect">
            <a:avLst/>
          </a:prstGeom>
        </p:spPr>
      </p:pic>
      <p:pic>
        <p:nvPicPr>
          <p:cNvPr id="8" name="Immagine 7"/>
          <p:cNvPicPr>
            <a:picLocks noChangeAspect="1"/>
          </p:cNvPicPr>
          <p:nvPr/>
        </p:nvPicPr>
        <p:blipFill>
          <a:blip r:embed="rId3"/>
          <a:stretch>
            <a:fillRect/>
          </a:stretch>
        </p:blipFill>
        <p:spPr>
          <a:xfrm>
            <a:off x="2456719" y="2945726"/>
            <a:ext cx="3944081" cy="3912274"/>
          </a:xfrm>
          <a:prstGeom prst="rect">
            <a:avLst/>
          </a:prstGeom>
        </p:spPr>
      </p:pic>
      <p:sp>
        <p:nvSpPr>
          <p:cNvPr id="10" name="CasellaDiTesto 9"/>
          <p:cNvSpPr txBox="1"/>
          <p:nvPr/>
        </p:nvSpPr>
        <p:spPr>
          <a:xfrm>
            <a:off x="2266219" y="5486400"/>
            <a:ext cx="381000" cy="307777"/>
          </a:xfrm>
          <a:prstGeom prst="rect">
            <a:avLst/>
          </a:prstGeom>
          <a:noFill/>
        </p:spPr>
        <p:txBody>
          <a:bodyPr wrap="square" rtlCol="0">
            <a:spAutoFit/>
          </a:bodyPr>
          <a:lstStyle/>
          <a:p>
            <a:r>
              <a:rPr lang="it-IT" sz="1400" dirty="0" smtClean="0">
                <a:solidFill>
                  <a:schemeClr val="accent3">
                    <a:lumMod val="65000"/>
                  </a:schemeClr>
                </a:solidFill>
                <a:latin typeface="Symbol" panose="05050102010706020507" pitchFamily="18" charset="2"/>
              </a:rPr>
              <a:t>h</a:t>
            </a:r>
            <a:endParaRPr lang="en-US" sz="1400" dirty="0">
              <a:solidFill>
                <a:schemeClr val="accent3">
                  <a:lumMod val="65000"/>
                </a:schemeClr>
              </a:solidFill>
              <a:latin typeface="Symbol" panose="05050102010706020507" pitchFamily="18" charset="2"/>
            </a:endParaRPr>
          </a:p>
        </p:txBody>
      </p:sp>
    </p:spTree>
    <p:extLst>
      <p:ext uri="{BB962C8B-B14F-4D97-AF65-F5344CB8AC3E}">
        <p14:creationId xmlns:p14="http://schemas.microsoft.com/office/powerpoint/2010/main" val="1866456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4953000" y="1541074"/>
            <a:ext cx="3962400" cy="5286375"/>
          </a:xfrm>
          <a:prstGeom prst="rect">
            <a:avLst/>
          </a:prstGeom>
        </p:spPr>
      </p:pic>
      <p:sp>
        <p:nvSpPr>
          <p:cNvPr id="24580" name="Rectangle 2"/>
          <p:cNvSpPr>
            <a:spLocks noGrp="1" noChangeArrowheads="1"/>
          </p:cNvSpPr>
          <p:nvPr>
            <p:ph type="title"/>
          </p:nvPr>
        </p:nvSpPr>
        <p:spPr>
          <a:xfrm>
            <a:off x="0" y="152400"/>
            <a:ext cx="9144000" cy="639763"/>
          </a:xfrm>
        </p:spPr>
        <p:txBody>
          <a:bodyPr/>
          <a:lstStyle/>
          <a:p>
            <a:pPr eaLnBrk="1" hangingPunct="1"/>
            <a:r>
              <a:rPr lang="en-US" sz="3200" b="1" dirty="0">
                <a:solidFill>
                  <a:srgbClr val="FF3300"/>
                </a:solidFill>
              </a:rPr>
              <a:t>Compressible Flow Turbomachines</a:t>
            </a:r>
            <a:endParaRPr lang="en-US" sz="3200" b="1" dirty="0" smtClean="0">
              <a:solidFill>
                <a:srgbClr val="FF3300"/>
              </a:solidFill>
            </a:endParaRPr>
          </a:p>
        </p:txBody>
      </p:sp>
      <p:sp>
        <p:nvSpPr>
          <p:cNvPr id="7" name="Rettangolo 6"/>
          <p:cNvSpPr/>
          <p:nvPr/>
        </p:nvSpPr>
        <p:spPr>
          <a:xfrm>
            <a:off x="76200" y="914400"/>
            <a:ext cx="9067800" cy="1015663"/>
          </a:xfrm>
          <a:prstGeom prst="rect">
            <a:avLst/>
          </a:prstGeom>
        </p:spPr>
        <p:txBody>
          <a:bodyPr wrap="square">
            <a:spAutoFit/>
          </a:bodyPr>
          <a:lstStyle/>
          <a:p>
            <a:r>
              <a:rPr lang="en-US" b="1" dirty="0" smtClean="0"/>
              <a:t>Radial-Flow Compressor and		</a:t>
            </a:r>
            <a:r>
              <a:rPr lang="en-US" sz="2000" b="1" dirty="0" smtClean="0"/>
              <a:t>two-stage Radial-Flow Compressor Turbine	 on the same shaft		with intercooling</a:t>
            </a:r>
            <a:endParaRPr lang="en-US" sz="2400" dirty="0"/>
          </a:p>
          <a:p>
            <a:endParaRPr lang="en-US" sz="2000" dirty="0"/>
          </a:p>
        </p:txBody>
      </p:sp>
      <p:sp>
        <p:nvSpPr>
          <p:cNvPr id="10" name="CasellaDiTesto 9"/>
          <p:cNvSpPr txBox="1"/>
          <p:nvPr/>
        </p:nvSpPr>
        <p:spPr>
          <a:xfrm>
            <a:off x="381000" y="4343400"/>
            <a:ext cx="3429000" cy="1200329"/>
          </a:xfrm>
          <a:prstGeom prst="rect">
            <a:avLst/>
          </a:prstGeom>
          <a:noFill/>
        </p:spPr>
        <p:txBody>
          <a:bodyPr wrap="square" rtlCol="0">
            <a:spAutoFit/>
          </a:bodyPr>
          <a:lstStyle/>
          <a:p>
            <a:r>
              <a:rPr lang="en-US" dirty="0"/>
              <a:t>T</a:t>
            </a:r>
            <a:r>
              <a:rPr lang="en-US" dirty="0" smtClean="0"/>
              <a:t>he total pressure ratio is the “Head dimensionless coefficient” </a:t>
            </a:r>
            <a:r>
              <a:rPr lang="en-US" dirty="0"/>
              <a:t>for </a:t>
            </a:r>
            <a:r>
              <a:rPr lang="en-US" dirty="0" smtClean="0"/>
              <a:t>compressible </a:t>
            </a:r>
            <a:r>
              <a:rPr lang="en-US" dirty="0"/>
              <a:t>f</a:t>
            </a:r>
            <a:r>
              <a:rPr lang="en-US" dirty="0" smtClean="0"/>
              <a:t>low </a:t>
            </a:r>
            <a:r>
              <a:rPr lang="en-US" dirty="0"/>
              <a:t>Turbomachines:</a:t>
            </a:r>
            <a:endParaRPr lang="en-US" sz="1400" dirty="0">
              <a:solidFill>
                <a:schemeClr val="accent3">
                  <a:lumMod val="65000"/>
                </a:schemeClr>
              </a:solidFill>
              <a:latin typeface="Symbol" panose="05050102010706020507" pitchFamily="18" charset="2"/>
            </a:endParaRPr>
          </a:p>
        </p:txBody>
      </p:sp>
      <p:pic>
        <p:nvPicPr>
          <p:cNvPr id="4" name="Immagine 3"/>
          <p:cNvPicPr>
            <a:picLocks noChangeAspect="1"/>
          </p:cNvPicPr>
          <p:nvPr/>
        </p:nvPicPr>
        <p:blipFill>
          <a:blip r:embed="rId3"/>
          <a:stretch>
            <a:fillRect/>
          </a:stretch>
        </p:blipFill>
        <p:spPr>
          <a:xfrm>
            <a:off x="261027" y="1676400"/>
            <a:ext cx="3981163" cy="2507862"/>
          </a:xfrm>
          <a:prstGeom prst="rect">
            <a:avLst/>
          </a:prstGeom>
        </p:spPr>
      </p:pic>
      <p:pic>
        <p:nvPicPr>
          <p:cNvPr id="5" name="Immagine 4"/>
          <p:cNvPicPr>
            <a:picLocks noChangeAspect="1"/>
          </p:cNvPicPr>
          <p:nvPr/>
        </p:nvPicPr>
        <p:blipFill>
          <a:blip r:embed="rId4"/>
          <a:stretch>
            <a:fillRect/>
          </a:stretch>
        </p:blipFill>
        <p:spPr>
          <a:xfrm>
            <a:off x="1219200" y="5702867"/>
            <a:ext cx="1409700" cy="924137"/>
          </a:xfrm>
          <a:prstGeom prst="rect">
            <a:avLst/>
          </a:prstGeom>
        </p:spPr>
      </p:pic>
    </p:spTree>
    <p:extLst>
      <p:ext uri="{BB962C8B-B14F-4D97-AF65-F5344CB8AC3E}">
        <p14:creationId xmlns:p14="http://schemas.microsoft.com/office/powerpoint/2010/main" val="2993986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390004" y="2602800"/>
            <a:ext cx="2971800" cy="4241871"/>
          </a:xfrm>
          <a:prstGeom prst="rect">
            <a:avLst/>
          </a:prstGeom>
        </p:spPr>
      </p:pic>
      <p:pic>
        <p:nvPicPr>
          <p:cNvPr id="2" name="Immagine 1"/>
          <p:cNvPicPr>
            <a:picLocks noChangeAspect="1"/>
          </p:cNvPicPr>
          <p:nvPr/>
        </p:nvPicPr>
        <p:blipFill rotWithShape="1">
          <a:blip r:embed="rId3"/>
          <a:srcRect b="1755"/>
          <a:stretch/>
        </p:blipFill>
        <p:spPr>
          <a:xfrm>
            <a:off x="3451950" y="2590800"/>
            <a:ext cx="5539650" cy="4267200"/>
          </a:xfrm>
          <a:prstGeom prst="rect">
            <a:avLst/>
          </a:prstGeom>
        </p:spPr>
      </p:pic>
      <p:sp>
        <p:nvSpPr>
          <p:cNvPr id="24580" name="Rectangle 2"/>
          <p:cNvSpPr>
            <a:spLocks noGrp="1" noChangeArrowheads="1"/>
          </p:cNvSpPr>
          <p:nvPr>
            <p:ph type="title"/>
          </p:nvPr>
        </p:nvSpPr>
        <p:spPr>
          <a:xfrm>
            <a:off x="0" y="152400"/>
            <a:ext cx="9144000" cy="639763"/>
          </a:xfrm>
        </p:spPr>
        <p:txBody>
          <a:bodyPr/>
          <a:lstStyle/>
          <a:p>
            <a:pPr eaLnBrk="1" hangingPunct="1"/>
            <a:r>
              <a:rPr lang="en-US" sz="3200" b="1" dirty="0">
                <a:solidFill>
                  <a:srgbClr val="FF3300"/>
                </a:solidFill>
              </a:rPr>
              <a:t>Compressible Flow Turbomachines</a:t>
            </a:r>
            <a:endParaRPr lang="en-US" sz="3200" b="1" dirty="0" smtClean="0">
              <a:solidFill>
                <a:srgbClr val="FF3300"/>
              </a:solidFill>
            </a:endParaRPr>
          </a:p>
        </p:txBody>
      </p:sp>
      <p:sp>
        <p:nvSpPr>
          <p:cNvPr id="7" name="Rettangolo 6"/>
          <p:cNvSpPr/>
          <p:nvPr/>
        </p:nvSpPr>
        <p:spPr>
          <a:xfrm>
            <a:off x="236358" y="914400"/>
            <a:ext cx="8831442" cy="1785104"/>
          </a:xfrm>
          <a:prstGeom prst="rect">
            <a:avLst/>
          </a:prstGeom>
          <a:solidFill>
            <a:schemeClr val="bg1"/>
          </a:solidFill>
        </p:spPr>
        <p:txBody>
          <a:bodyPr wrap="square">
            <a:spAutoFit/>
          </a:bodyPr>
          <a:lstStyle/>
          <a:p>
            <a:r>
              <a:rPr lang="en-US" b="1" dirty="0"/>
              <a:t>Performance Characteristics of </a:t>
            </a:r>
            <a:r>
              <a:rPr lang="en-US" b="1" dirty="0" smtClean="0"/>
              <a:t>Axial-Flow Compressor</a:t>
            </a:r>
          </a:p>
          <a:p>
            <a:endParaRPr lang="en-US" b="1" dirty="0" smtClean="0"/>
          </a:p>
          <a:p>
            <a:pPr marL="285750" indent="-285750">
              <a:buFont typeface="Arial" panose="020B0604020202020204" pitchFamily="34" charset="0"/>
              <a:buChar char="•"/>
            </a:pPr>
            <a:r>
              <a:rPr lang="en-US" dirty="0"/>
              <a:t>The </a:t>
            </a:r>
            <a:r>
              <a:rPr lang="en-US" dirty="0" smtClean="0"/>
              <a:t>axial-flow compressor </a:t>
            </a:r>
            <a:r>
              <a:rPr lang="en-US" dirty="0"/>
              <a:t>has a </a:t>
            </a:r>
            <a:r>
              <a:rPr lang="en-US" dirty="0" smtClean="0"/>
              <a:t>lower pressure </a:t>
            </a:r>
            <a:r>
              <a:rPr lang="en-US" dirty="0"/>
              <a:t>rise per stage</a:t>
            </a:r>
            <a:r>
              <a:rPr lang="en-US" dirty="0" smtClean="0"/>
              <a:t>, a </a:t>
            </a:r>
            <a:r>
              <a:rPr lang="en-US" dirty="0"/>
              <a:t>higher flowrate, </a:t>
            </a:r>
            <a:r>
              <a:rPr lang="en-US" dirty="0" smtClean="0"/>
              <a:t>and is </a:t>
            </a:r>
            <a:r>
              <a:rPr lang="en-US" dirty="0"/>
              <a:t>more </a:t>
            </a:r>
            <a:r>
              <a:rPr lang="en-US" dirty="0" smtClean="0"/>
              <a:t>radially compact </a:t>
            </a:r>
            <a:r>
              <a:rPr lang="en-US" dirty="0"/>
              <a:t>than </a:t>
            </a:r>
            <a:r>
              <a:rPr lang="en-US" dirty="0" smtClean="0"/>
              <a:t>a centrifugal compressor.</a:t>
            </a:r>
          </a:p>
          <a:p>
            <a:pPr marL="285750" indent="-285750">
              <a:buFont typeface="Arial" panose="020B0604020202020204" pitchFamily="34" charset="0"/>
              <a:buChar char="•"/>
            </a:pPr>
            <a:r>
              <a:rPr lang="en-US" dirty="0"/>
              <a:t>Stator blade rows act as diffusers, turning the fluid </a:t>
            </a:r>
            <a:r>
              <a:rPr lang="en-US" dirty="0" smtClean="0"/>
              <a:t>back toward </a:t>
            </a:r>
            <a:r>
              <a:rPr lang="en-US" dirty="0"/>
              <a:t>the axial direction and increasing the </a:t>
            </a:r>
            <a:r>
              <a:rPr lang="en-US" dirty="0" smtClean="0"/>
              <a:t>static pressure</a:t>
            </a:r>
            <a:endParaRPr lang="en-US" sz="2000" dirty="0"/>
          </a:p>
        </p:txBody>
      </p:sp>
    </p:spTree>
    <p:extLst>
      <p:ext uri="{BB962C8B-B14F-4D97-AF65-F5344CB8AC3E}">
        <p14:creationId xmlns:p14="http://schemas.microsoft.com/office/powerpoint/2010/main" val="1206146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243577" y="2133600"/>
            <a:ext cx="2900423" cy="4724400"/>
          </a:xfrm>
          <a:prstGeom prst="rect">
            <a:avLst/>
          </a:prstGeom>
        </p:spPr>
      </p:pic>
      <p:pic>
        <p:nvPicPr>
          <p:cNvPr id="5" name="Immagine 4"/>
          <p:cNvPicPr>
            <a:picLocks noChangeAspect="1"/>
          </p:cNvPicPr>
          <p:nvPr/>
        </p:nvPicPr>
        <p:blipFill>
          <a:blip r:embed="rId3"/>
          <a:stretch>
            <a:fillRect/>
          </a:stretch>
        </p:blipFill>
        <p:spPr>
          <a:xfrm>
            <a:off x="304800" y="3037761"/>
            <a:ext cx="4648200" cy="3820239"/>
          </a:xfrm>
          <a:prstGeom prst="rect">
            <a:avLst/>
          </a:prstGeom>
        </p:spPr>
      </p:pic>
      <p:pic>
        <p:nvPicPr>
          <p:cNvPr id="4" name="Immagine 3"/>
          <p:cNvPicPr>
            <a:picLocks noChangeAspect="1"/>
          </p:cNvPicPr>
          <p:nvPr/>
        </p:nvPicPr>
        <p:blipFill>
          <a:blip r:embed="rId4"/>
          <a:stretch>
            <a:fillRect/>
          </a:stretch>
        </p:blipFill>
        <p:spPr>
          <a:xfrm>
            <a:off x="4267200" y="2438400"/>
            <a:ext cx="1270236" cy="848831"/>
          </a:xfrm>
          <a:prstGeom prst="rect">
            <a:avLst/>
          </a:prstGeom>
        </p:spPr>
      </p:pic>
      <p:sp>
        <p:nvSpPr>
          <p:cNvPr id="24580" name="Rectangle 2"/>
          <p:cNvSpPr>
            <a:spLocks noGrp="1" noChangeArrowheads="1"/>
          </p:cNvSpPr>
          <p:nvPr>
            <p:ph type="title"/>
          </p:nvPr>
        </p:nvSpPr>
        <p:spPr>
          <a:xfrm>
            <a:off x="0" y="152400"/>
            <a:ext cx="9144000" cy="639763"/>
          </a:xfrm>
        </p:spPr>
        <p:txBody>
          <a:bodyPr/>
          <a:lstStyle/>
          <a:p>
            <a:pPr eaLnBrk="1" hangingPunct="1"/>
            <a:r>
              <a:rPr lang="en-US" sz="3200" b="1" dirty="0">
                <a:solidFill>
                  <a:srgbClr val="FF3300"/>
                </a:solidFill>
              </a:rPr>
              <a:t>Compressible Flow Turbomachines</a:t>
            </a:r>
            <a:endParaRPr lang="en-US" sz="3200" b="1" dirty="0" smtClean="0">
              <a:solidFill>
                <a:srgbClr val="FF3300"/>
              </a:solidFill>
            </a:endParaRPr>
          </a:p>
        </p:txBody>
      </p:sp>
      <p:sp>
        <p:nvSpPr>
          <p:cNvPr id="7" name="Rettangolo 6"/>
          <p:cNvSpPr/>
          <p:nvPr/>
        </p:nvSpPr>
        <p:spPr>
          <a:xfrm>
            <a:off x="152400" y="914400"/>
            <a:ext cx="6697842" cy="1938992"/>
          </a:xfrm>
          <a:prstGeom prst="rect">
            <a:avLst/>
          </a:prstGeom>
        </p:spPr>
        <p:txBody>
          <a:bodyPr wrap="square">
            <a:spAutoFit/>
          </a:bodyPr>
          <a:lstStyle/>
          <a:p>
            <a:r>
              <a:rPr lang="en-US" b="1" dirty="0"/>
              <a:t>Performance Characteristics of </a:t>
            </a:r>
            <a:r>
              <a:rPr lang="en-US" b="1" dirty="0" smtClean="0"/>
              <a:t>Axial-Flow Compressor</a:t>
            </a:r>
          </a:p>
          <a:p>
            <a:endParaRPr lang="en-US" sz="1000" b="1" dirty="0" smtClean="0"/>
          </a:p>
          <a:p>
            <a:pPr marL="285750" indent="-285750">
              <a:buFont typeface="Arial" panose="020B0604020202020204" pitchFamily="34" charset="0"/>
              <a:buChar char="•"/>
            </a:pPr>
            <a:r>
              <a:rPr lang="en-US" dirty="0"/>
              <a:t>As occurs with airplane wings, compressor blades can </a:t>
            </a:r>
            <a:r>
              <a:rPr lang="en-US" dirty="0" smtClean="0"/>
              <a:t>stall.</a:t>
            </a:r>
          </a:p>
          <a:p>
            <a:pPr marL="285750" indent="-285750">
              <a:buFont typeface="Arial" panose="020B0604020202020204" pitchFamily="34" charset="0"/>
              <a:buChar char="•"/>
            </a:pPr>
            <a:r>
              <a:rPr lang="en-US" dirty="0" smtClean="0"/>
              <a:t>When </a:t>
            </a:r>
            <a:r>
              <a:rPr lang="en-US" dirty="0"/>
              <a:t>the angle of incidence becomes too large, blade </a:t>
            </a:r>
            <a:r>
              <a:rPr lang="en-US" dirty="0" smtClean="0"/>
              <a:t>stall can </a:t>
            </a:r>
            <a:r>
              <a:rPr lang="en-US" dirty="0"/>
              <a:t>occur and the result is compressor </a:t>
            </a:r>
            <a:r>
              <a:rPr lang="en-US" dirty="0" smtClean="0"/>
              <a:t>surge.</a:t>
            </a:r>
          </a:p>
          <a:p>
            <a:pPr marL="285750" indent="-285750">
              <a:buFont typeface="Arial" panose="020B0604020202020204" pitchFamily="34" charset="0"/>
              <a:buChar char="•"/>
            </a:pPr>
            <a:r>
              <a:rPr lang="en-US" dirty="0"/>
              <a:t>The common flow parameter used for </a:t>
            </a:r>
            <a:r>
              <a:rPr lang="en-US" dirty="0" smtClean="0"/>
              <a:t>compressor is the “reduced” or “corrected” mass flow:</a:t>
            </a:r>
            <a:endParaRPr lang="en-US" sz="2000" dirty="0"/>
          </a:p>
        </p:txBody>
      </p:sp>
    </p:spTree>
    <p:extLst>
      <p:ext uri="{BB962C8B-B14F-4D97-AF65-F5344CB8AC3E}">
        <p14:creationId xmlns:p14="http://schemas.microsoft.com/office/powerpoint/2010/main" val="3185698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233613" y="152400"/>
            <a:ext cx="5157787" cy="6629400"/>
          </a:xfrm>
          <a:prstGeom prst="rect">
            <a:avLst/>
          </a:prstGeom>
          <a:noFill/>
          <a:ln w="9525">
            <a:noFill/>
            <a:miter lim="800000"/>
            <a:headEnd/>
            <a:tailEnd/>
          </a:ln>
        </p:spPr>
      </p:pic>
      <p:sp>
        <p:nvSpPr>
          <p:cNvPr id="13315" name="Text Box 3"/>
          <p:cNvSpPr txBox="1">
            <a:spLocks noChangeArrowheads="1"/>
          </p:cNvSpPr>
          <p:nvPr/>
        </p:nvSpPr>
        <p:spPr bwMode="auto">
          <a:xfrm>
            <a:off x="76200" y="1066800"/>
            <a:ext cx="2438400" cy="822325"/>
          </a:xfrm>
          <a:prstGeom prst="rect">
            <a:avLst/>
          </a:prstGeom>
          <a:noFill/>
          <a:ln w="9525">
            <a:noFill/>
            <a:miter lim="800000"/>
            <a:headEnd/>
            <a:tailEnd/>
          </a:ln>
        </p:spPr>
        <p:txBody>
          <a:bodyPr>
            <a:spAutoFit/>
          </a:bodyPr>
          <a:lstStyle/>
          <a:p>
            <a:r>
              <a:rPr lang="en-US" sz="2400" b="1" dirty="0">
                <a:solidFill>
                  <a:srgbClr val="FF3300"/>
                </a:solidFill>
              </a:rPr>
              <a:t>Reciprocating piston</a:t>
            </a:r>
          </a:p>
        </p:txBody>
      </p:sp>
      <p:sp>
        <p:nvSpPr>
          <p:cNvPr id="13316" name="Text Box 4"/>
          <p:cNvSpPr txBox="1">
            <a:spLocks noChangeArrowheads="1"/>
          </p:cNvSpPr>
          <p:nvPr/>
        </p:nvSpPr>
        <p:spPr bwMode="auto">
          <a:xfrm>
            <a:off x="7315200" y="777875"/>
            <a:ext cx="1828800" cy="822325"/>
          </a:xfrm>
          <a:prstGeom prst="rect">
            <a:avLst/>
          </a:prstGeom>
          <a:noFill/>
          <a:ln w="9525">
            <a:noFill/>
            <a:miter lim="800000"/>
            <a:headEnd/>
            <a:tailEnd/>
          </a:ln>
        </p:spPr>
        <p:txBody>
          <a:bodyPr>
            <a:spAutoFit/>
          </a:bodyPr>
          <a:lstStyle/>
          <a:p>
            <a:r>
              <a:rPr lang="en-US" sz="2400" b="1">
                <a:solidFill>
                  <a:srgbClr val="FF3300"/>
                </a:solidFill>
              </a:rPr>
              <a:t>External gear pump</a:t>
            </a:r>
          </a:p>
        </p:txBody>
      </p:sp>
      <p:sp>
        <p:nvSpPr>
          <p:cNvPr id="13317" name="Text Box 5"/>
          <p:cNvSpPr txBox="1">
            <a:spLocks noChangeArrowheads="1"/>
          </p:cNvSpPr>
          <p:nvPr/>
        </p:nvSpPr>
        <p:spPr bwMode="auto">
          <a:xfrm>
            <a:off x="762000" y="3200400"/>
            <a:ext cx="1828800" cy="1187450"/>
          </a:xfrm>
          <a:prstGeom prst="rect">
            <a:avLst/>
          </a:prstGeom>
          <a:noFill/>
          <a:ln w="9525">
            <a:noFill/>
            <a:miter lim="800000"/>
            <a:headEnd/>
            <a:tailEnd/>
          </a:ln>
        </p:spPr>
        <p:txBody>
          <a:bodyPr>
            <a:spAutoFit/>
          </a:bodyPr>
          <a:lstStyle/>
          <a:p>
            <a:r>
              <a:rPr lang="en-US" sz="2400" b="1">
                <a:solidFill>
                  <a:srgbClr val="FF3300"/>
                </a:solidFill>
              </a:rPr>
              <a:t>Double screw pump</a:t>
            </a:r>
          </a:p>
        </p:txBody>
      </p:sp>
      <p:sp>
        <p:nvSpPr>
          <p:cNvPr id="13318" name="Text Box 6"/>
          <p:cNvSpPr txBox="1">
            <a:spLocks noChangeArrowheads="1"/>
          </p:cNvSpPr>
          <p:nvPr/>
        </p:nvSpPr>
        <p:spPr bwMode="auto">
          <a:xfrm>
            <a:off x="7467600" y="3200400"/>
            <a:ext cx="1828800" cy="822325"/>
          </a:xfrm>
          <a:prstGeom prst="rect">
            <a:avLst/>
          </a:prstGeom>
          <a:noFill/>
          <a:ln w="9525">
            <a:noFill/>
            <a:miter lim="800000"/>
            <a:headEnd/>
            <a:tailEnd/>
          </a:ln>
        </p:spPr>
        <p:txBody>
          <a:bodyPr>
            <a:spAutoFit/>
          </a:bodyPr>
          <a:lstStyle/>
          <a:p>
            <a:r>
              <a:rPr lang="en-US" sz="2400" b="1">
                <a:solidFill>
                  <a:srgbClr val="FF3300"/>
                </a:solidFill>
              </a:rPr>
              <a:t>Sliding vane</a:t>
            </a:r>
          </a:p>
        </p:txBody>
      </p:sp>
      <p:sp>
        <p:nvSpPr>
          <p:cNvPr id="13319" name="Text Box 7"/>
          <p:cNvSpPr txBox="1">
            <a:spLocks noChangeArrowheads="1"/>
          </p:cNvSpPr>
          <p:nvPr/>
        </p:nvSpPr>
        <p:spPr bwMode="auto">
          <a:xfrm>
            <a:off x="76200" y="4876800"/>
            <a:ext cx="2438400" cy="1917700"/>
          </a:xfrm>
          <a:prstGeom prst="rect">
            <a:avLst/>
          </a:prstGeom>
          <a:noFill/>
          <a:ln w="9525">
            <a:noFill/>
            <a:miter lim="800000"/>
            <a:headEnd/>
            <a:tailEnd/>
          </a:ln>
        </p:spPr>
        <p:txBody>
          <a:bodyPr>
            <a:spAutoFit/>
          </a:bodyPr>
          <a:lstStyle/>
          <a:p>
            <a:r>
              <a:rPr lang="en-US" sz="2400" b="1">
                <a:solidFill>
                  <a:srgbClr val="FF3300"/>
                </a:solidFill>
              </a:rPr>
              <a:t>Three-lobe pump (left)</a:t>
            </a:r>
          </a:p>
          <a:p>
            <a:r>
              <a:rPr lang="en-US" sz="2400" b="1">
                <a:solidFill>
                  <a:srgbClr val="FF3300"/>
                </a:solidFill>
              </a:rPr>
              <a:t>Double circumferential piston (centre)</a:t>
            </a:r>
          </a:p>
        </p:txBody>
      </p:sp>
      <p:sp>
        <p:nvSpPr>
          <p:cNvPr id="13320" name="Text Box 8"/>
          <p:cNvSpPr txBox="1">
            <a:spLocks noChangeArrowheads="1"/>
          </p:cNvSpPr>
          <p:nvPr/>
        </p:nvSpPr>
        <p:spPr bwMode="auto">
          <a:xfrm>
            <a:off x="7391400" y="5105400"/>
            <a:ext cx="1828800" cy="1552575"/>
          </a:xfrm>
          <a:prstGeom prst="rect">
            <a:avLst/>
          </a:prstGeom>
          <a:noFill/>
          <a:ln w="9525">
            <a:noFill/>
            <a:miter lim="800000"/>
            <a:headEnd/>
            <a:tailEnd/>
          </a:ln>
        </p:spPr>
        <p:txBody>
          <a:bodyPr>
            <a:spAutoFit/>
          </a:bodyPr>
          <a:lstStyle/>
          <a:p>
            <a:r>
              <a:rPr lang="en-US" sz="2400" b="1">
                <a:solidFill>
                  <a:srgbClr val="FF3300"/>
                </a:solidFill>
              </a:rPr>
              <a:t>Flexible tube squeegee</a:t>
            </a:r>
          </a:p>
          <a:p>
            <a:r>
              <a:rPr lang="en-US" sz="2400" b="1">
                <a:solidFill>
                  <a:srgbClr val="FF3300"/>
                </a:solidFill>
              </a:rPr>
              <a:t>(peristaltic)</a:t>
            </a:r>
          </a:p>
        </p:txBody>
      </p:sp>
      <p:sp>
        <p:nvSpPr>
          <p:cNvPr id="13321" name="Text Box 9"/>
          <p:cNvSpPr txBox="1">
            <a:spLocks noChangeArrowheads="1"/>
          </p:cNvSpPr>
          <p:nvPr/>
        </p:nvSpPr>
        <p:spPr bwMode="auto">
          <a:xfrm>
            <a:off x="212725" y="112712"/>
            <a:ext cx="2530475" cy="646331"/>
          </a:xfrm>
          <a:prstGeom prst="rect">
            <a:avLst/>
          </a:prstGeom>
          <a:solidFill>
            <a:srgbClr val="FFFF00"/>
          </a:solidFill>
          <a:ln w="9525">
            <a:noFill/>
            <a:miter lim="800000"/>
            <a:headEnd/>
            <a:tailEnd/>
          </a:ln>
        </p:spPr>
        <p:txBody>
          <a:bodyPr wrap="square">
            <a:spAutoFit/>
          </a:bodyPr>
          <a:lstStyle/>
          <a:p>
            <a:r>
              <a:rPr lang="en-US" b="1" dirty="0" smtClean="0">
                <a:solidFill>
                  <a:srgbClr val="008000"/>
                </a:solidFill>
              </a:rPr>
              <a:t>Examples of p</a:t>
            </a:r>
            <a:r>
              <a:rPr lang="en-US" b="1" dirty="0" smtClean="0">
                <a:solidFill>
                  <a:srgbClr val="008000"/>
                </a:solidFill>
              </a:rPr>
              <a:t>ositive </a:t>
            </a:r>
            <a:r>
              <a:rPr lang="en-US" b="1" dirty="0">
                <a:solidFill>
                  <a:srgbClr val="008000"/>
                </a:solidFill>
              </a:rPr>
              <a:t>displacement pumps</a:t>
            </a:r>
            <a:r>
              <a:rPr lang="en-US" dirty="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0" y="152400"/>
            <a:ext cx="9144000" cy="639763"/>
          </a:xfrm>
        </p:spPr>
        <p:txBody>
          <a:bodyPr/>
          <a:lstStyle/>
          <a:p>
            <a:pPr eaLnBrk="1" hangingPunct="1"/>
            <a:r>
              <a:rPr lang="en-US" sz="3200" b="1" dirty="0">
                <a:solidFill>
                  <a:srgbClr val="FF3300"/>
                </a:solidFill>
              </a:rPr>
              <a:t>Compressible Flow Turbomachines</a:t>
            </a:r>
            <a:endParaRPr lang="en-US" sz="3200" b="1" dirty="0" smtClean="0">
              <a:solidFill>
                <a:srgbClr val="FF3300"/>
              </a:solidFill>
            </a:endParaRPr>
          </a:p>
        </p:txBody>
      </p:sp>
      <p:sp>
        <p:nvSpPr>
          <p:cNvPr id="7" name="Rettangolo 6"/>
          <p:cNvSpPr/>
          <p:nvPr/>
        </p:nvSpPr>
        <p:spPr>
          <a:xfrm>
            <a:off x="236358" y="914400"/>
            <a:ext cx="8831442" cy="2400657"/>
          </a:xfrm>
          <a:prstGeom prst="rect">
            <a:avLst/>
          </a:prstGeom>
          <a:solidFill>
            <a:schemeClr val="bg1"/>
          </a:solidFill>
        </p:spPr>
        <p:txBody>
          <a:bodyPr wrap="square">
            <a:spAutoFit/>
          </a:bodyPr>
          <a:lstStyle/>
          <a:p>
            <a:r>
              <a:rPr lang="en-US" b="1" dirty="0"/>
              <a:t>Performance Characteristics of </a:t>
            </a:r>
            <a:r>
              <a:rPr lang="en-US" b="1" dirty="0" smtClean="0"/>
              <a:t>Axial-Flow Turbines</a:t>
            </a:r>
          </a:p>
          <a:p>
            <a:endParaRPr lang="en-US" b="1" dirty="0" smtClean="0"/>
          </a:p>
          <a:p>
            <a:pPr marL="285750" indent="-285750">
              <a:buFont typeface="Arial" panose="020B0604020202020204" pitchFamily="34" charset="0"/>
              <a:buChar char="•"/>
            </a:pPr>
            <a:r>
              <a:rPr lang="en-US" dirty="0"/>
              <a:t>The </a:t>
            </a:r>
            <a:r>
              <a:rPr lang="en-US" dirty="0" smtClean="0"/>
              <a:t>axial-flow Turbines </a:t>
            </a:r>
            <a:r>
              <a:rPr lang="en-US" dirty="0"/>
              <a:t>has </a:t>
            </a:r>
            <a:r>
              <a:rPr lang="en-US" dirty="0" smtClean="0"/>
              <a:t>usually a </a:t>
            </a:r>
            <a:r>
              <a:rPr lang="en-US" dirty="0"/>
              <a:t>higher</a:t>
            </a:r>
            <a:r>
              <a:rPr lang="en-US" dirty="0" smtClean="0"/>
              <a:t> efficiency, a </a:t>
            </a:r>
            <a:r>
              <a:rPr lang="en-US" dirty="0"/>
              <a:t>higher flowrate, </a:t>
            </a:r>
            <a:r>
              <a:rPr lang="en-US" dirty="0" smtClean="0"/>
              <a:t>and is </a:t>
            </a:r>
            <a:r>
              <a:rPr lang="en-US" dirty="0"/>
              <a:t>more </a:t>
            </a:r>
            <a:r>
              <a:rPr lang="en-US" dirty="0" smtClean="0"/>
              <a:t>radially </a:t>
            </a:r>
            <a:r>
              <a:rPr lang="en-US" dirty="0"/>
              <a:t>compact and relatively </a:t>
            </a:r>
            <a:r>
              <a:rPr lang="en-US" dirty="0" smtClean="0"/>
              <a:t>inexpensive than radial-flow </a:t>
            </a:r>
            <a:r>
              <a:rPr lang="en-US" dirty="0"/>
              <a:t>Turbines</a:t>
            </a:r>
            <a:r>
              <a:rPr lang="en-US" dirty="0" smtClean="0"/>
              <a:t>.</a:t>
            </a:r>
          </a:p>
          <a:p>
            <a:pPr marL="285750" indent="-285750">
              <a:buFont typeface="Arial" panose="020B0604020202020204" pitchFamily="34" charset="0"/>
              <a:buChar char="•"/>
            </a:pPr>
            <a:r>
              <a:rPr lang="en-US" dirty="0"/>
              <a:t>They may be either </a:t>
            </a:r>
            <a:r>
              <a:rPr lang="en-US" dirty="0" smtClean="0"/>
              <a:t>impulse </a:t>
            </a:r>
            <a:r>
              <a:rPr lang="en-US" dirty="0"/>
              <a:t>type </a:t>
            </a:r>
            <a:r>
              <a:rPr lang="en-US" dirty="0" smtClean="0"/>
              <a:t>or reaction type.</a:t>
            </a:r>
          </a:p>
          <a:p>
            <a:pPr marL="285750" indent="-285750">
              <a:buFont typeface="Arial" panose="020B0604020202020204" pitchFamily="34" charset="0"/>
              <a:buChar char="•"/>
            </a:pPr>
            <a:r>
              <a:rPr lang="en-US" sz="2000" dirty="0" smtClean="0"/>
              <a:t>The flow </a:t>
            </a:r>
            <a:r>
              <a:rPr lang="en-US" sz="2000" dirty="0"/>
              <a:t>may be either</a:t>
            </a:r>
            <a:r>
              <a:rPr lang="en-US" sz="2000" dirty="0" smtClean="0"/>
              <a:t> expanded in nozzles (“</a:t>
            </a:r>
            <a:r>
              <a:rPr lang="en-US" sz="2000" dirty="0"/>
              <a:t>pressure steps”), </a:t>
            </a:r>
            <a:r>
              <a:rPr lang="en-US" sz="2000" dirty="0" smtClean="0"/>
              <a:t>or simply deviated by fixed blades </a:t>
            </a:r>
            <a:r>
              <a:rPr lang="en-US" sz="2000" dirty="0"/>
              <a:t>(“velocity steps</a:t>
            </a:r>
            <a:r>
              <a:rPr lang="en-US" sz="2000" dirty="0" smtClean="0"/>
              <a:t>”). </a:t>
            </a:r>
            <a:endParaRPr lang="en-US" sz="2000" dirty="0"/>
          </a:p>
          <a:p>
            <a:pPr marL="285750" indent="-285750">
              <a:buFont typeface="Arial" panose="020B0604020202020204" pitchFamily="34" charset="0"/>
              <a:buChar char="•"/>
            </a:pPr>
            <a:endParaRPr lang="en-US" sz="2000" dirty="0"/>
          </a:p>
        </p:txBody>
      </p:sp>
      <p:pic>
        <p:nvPicPr>
          <p:cNvPr id="3" name="Immagine 2"/>
          <p:cNvPicPr>
            <a:picLocks noChangeAspect="1"/>
          </p:cNvPicPr>
          <p:nvPr/>
        </p:nvPicPr>
        <p:blipFill>
          <a:blip r:embed="rId2"/>
          <a:stretch>
            <a:fillRect/>
          </a:stretch>
        </p:blipFill>
        <p:spPr>
          <a:xfrm>
            <a:off x="4572000" y="3509569"/>
            <a:ext cx="4533900" cy="3348431"/>
          </a:xfrm>
          <a:prstGeom prst="rect">
            <a:avLst/>
          </a:prstGeom>
        </p:spPr>
      </p:pic>
      <p:pic>
        <p:nvPicPr>
          <p:cNvPr id="4" name="Immagine 3"/>
          <p:cNvPicPr>
            <a:picLocks noChangeAspect="1"/>
          </p:cNvPicPr>
          <p:nvPr/>
        </p:nvPicPr>
        <p:blipFill rotWithShape="1">
          <a:blip r:embed="rId3"/>
          <a:srcRect l="3279" t="5423" r="3279" b="6305"/>
          <a:stretch/>
        </p:blipFill>
        <p:spPr>
          <a:xfrm>
            <a:off x="0" y="3489158"/>
            <a:ext cx="4572000" cy="3368842"/>
          </a:xfrm>
          <a:prstGeom prst="rect">
            <a:avLst/>
          </a:prstGeom>
        </p:spPr>
      </p:pic>
      <p:cxnSp>
        <p:nvCxnSpPr>
          <p:cNvPr id="8" name="Connettore diritto 7"/>
          <p:cNvCxnSpPr/>
          <p:nvPr/>
        </p:nvCxnSpPr>
        <p:spPr>
          <a:xfrm>
            <a:off x="5029200" y="2971800"/>
            <a:ext cx="533400" cy="2514600"/>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5029200" y="2971800"/>
            <a:ext cx="1219200" cy="3048000"/>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flipH="1">
            <a:off x="6553200" y="2590800"/>
            <a:ext cx="609600" cy="3733800"/>
          </a:xfrm>
          <a:prstGeom prst="line">
            <a:avLst/>
          </a:prstGeom>
          <a:ln>
            <a:solidFill>
              <a:srgbClr val="FFC000"/>
            </a:solidFill>
            <a:tailEnd type="stealth"/>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7162800" y="2590800"/>
            <a:ext cx="533400" cy="3962400"/>
          </a:xfrm>
          <a:prstGeom prst="line">
            <a:avLst/>
          </a:prstGeom>
          <a:ln>
            <a:solidFill>
              <a:srgbClr val="FFC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163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0" y="152400"/>
            <a:ext cx="9144000" cy="639763"/>
          </a:xfrm>
        </p:spPr>
        <p:txBody>
          <a:bodyPr/>
          <a:lstStyle/>
          <a:p>
            <a:pPr eaLnBrk="1" hangingPunct="1"/>
            <a:r>
              <a:rPr lang="en-US" sz="3200" b="1" dirty="0">
                <a:solidFill>
                  <a:srgbClr val="FF3300"/>
                </a:solidFill>
              </a:rPr>
              <a:t>Compressible Flow Turbomachines</a:t>
            </a:r>
            <a:endParaRPr lang="en-US" sz="3200" b="1" dirty="0" smtClean="0">
              <a:solidFill>
                <a:srgbClr val="FF3300"/>
              </a:solidFill>
            </a:endParaRPr>
          </a:p>
        </p:txBody>
      </p:sp>
      <p:sp>
        <p:nvSpPr>
          <p:cNvPr id="7" name="Rettangolo 6"/>
          <p:cNvSpPr/>
          <p:nvPr/>
        </p:nvSpPr>
        <p:spPr>
          <a:xfrm>
            <a:off x="236358" y="914400"/>
            <a:ext cx="3954642" cy="5386090"/>
          </a:xfrm>
          <a:prstGeom prst="rect">
            <a:avLst/>
          </a:prstGeom>
          <a:solidFill>
            <a:schemeClr val="bg1"/>
          </a:solidFill>
        </p:spPr>
        <p:txBody>
          <a:bodyPr wrap="square">
            <a:spAutoFit/>
          </a:bodyPr>
          <a:lstStyle/>
          <a:p>
            <a:r>
              <a:rPr lang="en-US" b="1" dirty="0" smtClean="0"/>
              <a:t>Enthalpy</a:t>
            </a:r>
            <a:r>
              <a:rPr lang="en-US" b="1" dirty="0"/>
              <a:t>, pressure, and </a:t>
            </a:r>
            <a:r>
              <a:rPr lang="en-US" b="1" dirty="0" smtClean="0"/>
              <a:t>velocity distribution </a:t>
            </a:r>
            <a:r>
              <a:rPr lang="en-US" b="1" dirty="0"/>
              <a:t>in a two-stage </a:t>
            </a:r>
            <a:r>
              <a:rPr lang="en-US" b="1" dirty="0" smtClean="0"/>
              <a:t>impulse turbine</a:t>
            </a:r>
          </a:p>
          <a:p>
            <a:endParaRPr lang="en-US" b="1" dirty="0"/>
          </a:p>
          <a:p>
            <a:pPr marL="285750" indent="-285750">
              <a:buFont typeface="Arial" panose="020B0604020202020204" pitchFamily="34" charset="0"/>
              <a:buChar char="•"/>
            </a:pPr>
            <a:r>
              <a:rPr lang="en-US" dirty="0" smtClean="0"/>
              <a:t>The </a:t>
            </a:r>
            <a:r>
              <a:rPr lang="en-US" dirty="0"/>
              <a:t>gas accelerates through </a:t>
            </a:r>
            <a:r>
              <a:rPr lang="en-US" dirty="0" smtClean="0"/>
              <a:t>the supply </a:t>
            </a:r>
            <a:r>
              <a:rPr lang="en-US" dirty="0"/>
              <a:t>nozzles, has some of </a:t>
            </a:r>
            <a:r>
              <a:rPr lang="en-US" dirty="0" smtClean="0"/>
              <a:t>its energy </a:t>
            </a:r>
            <a:r>
              <a:rPr lang="en-US" dirty="0"/>
              <a:t>removed by the </a:t>
            </a:r>
            <a:r>
              <a:rPr lang="en-US" dirty="0" smtClean="0"/>
              <a:t>first-stage rotor </a:t>
            </a:r>
            <a:r>
              <a:rPr lang="en-US" dirty="0"/>
              <a:t>blades, </a:t>
            </a:r>
            <a:r>
              <a:rPr lang="en-US" dirty="0" smtClean="0"/>
              <a:t>accelerates again </a:t>
            </a:r>
            <a:r>
              <a:rPr lang="en-US" dirty="0"/>
              <a:t>through the </a:t>
            </a:r>
            <a:r>
              <a:rPr lang="en-US" dirty="0" smtClean="0"/>
              <a:t>second-stage nozzle </a:t>
            </a:r>
            <a:r>
              <a:rPr lang="en-US" dirty="0"/>
              <a:t>row, and has </a:t>
            </a:r>
            <a:r>
              <a:rPr lang="en-US" dirty="0" smtClean="0"/>
              <a:t>additional energy </a:t>
            </a:r>
            <a:r>
              <a:rPr lang="en-US" dirty="0"/>
              <a:t>removed by the </a:t>
            </a:r>
            <a:r>
              <a:rPr lang="en-US" dirty="0" smtClean="0"/>
              <a:t>second-stage rotor blades.</a:t>
            </a:r>
          </a:p>
          <a:p>
            <a:pPr marL="285750" indent="-285750">
              <a:buFont typeface="Arial" panose="020B0604020202020204" pitchFamily="34" charset="0"/>
              <a:buChar char="•"/>
            </a:pPr>
            <a:r>
              <a:rPr lang="en-US" dirty="0"/>
              <a:t>The static pressure remains constant across the </a:t>
            </a:r>
            <a:r>
              <a:rPr lang="en-US" dirty="0" smtClean="0"/>
              <a:t>rotor rows</a:t>
            </a:r>
            <a:r>
              <a:rPr lang="en-US" dirty="0"/>
              <a:t>.</a:t>
            </a:r>
          </a:p>
          <a:p>
            <a:pPr marL="285750" indent="-285750">
              <a:buFont typeface="Arial" panose="020B0604020202020204" pitchFamily="34" charset="0"/>
              <a:buChar char="•"/>
            </a:pPr>
            <a:r>
              <a:rPr lang="en-US" dirty="0" smtClean="0"/>
              <a:t>Across </a:t>
            </a:r>
            <a:r>
              <a:rPr lang="en-US" dirty="0"/>
              <a:t>the second-stage nozzle row, the static </a:t>
            </a:r>
            <a:r>
              <a:rPr lang="en-US" dirty="0" smtClean="0"/>
              <a:t>pressure decreases</a:t>
            </a:r>
            <a:r>
              <a:rPr lang="en-US" dirty="0"/>
              <a:t>, absolute velocity </a:t>
            </a:r>
            <a:r>
              <a:rPr lang="en-US" dirty="0" smtClean="0"/>
              <a:t>increases</a:t>
            </a:r>
            <a:r>
              <a:rPr lang="en-US" dirty="0"/>
              <a:t>, and the </a:t>
            </a:r>
            <a:r>
              <a:rPr lang="en-US" dirty="0" smtClean="0"/>
              <a:t>stagnation enthalpy </a:t>
            </a:r>
            <a:r>
              <a:rPr lang="en-US" dirty="0"/>
              <a:t>is constant.</a:t>
            </a:r>
            <a:endParaRPr lang="en-US" sz="2000" dirty="0"/>
          </a:p>
        </p:txBody>
      </p:sp>
      <p:pic>
        <p:nvPicPr>
          <p:cNvPr id="2" name="Immagine 1"/>
          <p:cNvPicPr>
            <a:picLocks noChangeAspect="1"/>
          </p:cNvPicPr>
          <p:nvPr/>
        </p:nvPicPr>
        <p:blipFill>
          <a:blip r:embed="rId2"/>
          <a:stretch>
            <a:fillRect/>
          </a:stretch>
        </p:blipFill>
        <p:spPr>
          <a:xfrm>
            <a:off x="4343400" y="1345674"/>
            <a:ext cx="4052888" cy="5410850"/>
          </a:xfrm>
          <a:prstGeom prst="rect">
            <a:avLst/>
          </a:prstGeom>
        </p:spPr>
      </p:pic>
      <p:sp>
        <p:nvSpPr>
          <p:cNvPr id="5" name="CasellaDiTesto 4"/>
          <p:cNvSpPr txBox="1"/>
          <p:nvPr/>
        </p:nvSpPr>
        <p:spPr>
          <a:xfrm>
            <a:off x="7500938" y="5562600"/>
            <a:ext cx="914400" cy="1200329"/>
          </a:xfrm>
          <a:prstGeom prst="rect">
            <a:avLst/>
          </a:prstGeom>
          <a:solidFill>
            <a:schemeClr val="bg1"/>
          </a:solidFill>
        </p:spPr>
        <p:txBody>
          <a:bodyPr wrap="square" rtlCol="0">
            <a:spAutoFit/>
          </a:bodyPr>
          <a:lstStyle/>
          <a:p>
            <a:endParaRPr lang="it-IT" dirty="0" smtClean="0"/>
          </a:p>
          <a:p>
            <a:endParaRPr lang="it-IT" dirty="0"/>
          </a:p>
          <a:p>
            <a:endParaRPr lang="it-IT" dirty="0" smtClean="0"/>
          </a:p>
          <a:p>
            <a:endParaRPr lang="en-US" dirty="0"/>
          </a:p>
        </p:txBody>
      </p:sp>
    </p:spTree>
    <p:extLst>
      <p:ext uri="{BB962C8B-B14F-4D97-AF65-F5344CB8AC3E}">
        <p14:creationId xmlns:p14="http://schemas.microsoft.com/office/powerpoint/2010/main" val="4218453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0" y="152400"/>
            <a:ext cx="9144000" cy="639763"/>
          </a:xfrm>
        </p:spPr>
        <p:txBody>
          <a:bodyPr/>
          <a:lstStyle/>
          <a:p>
            <a:pPr eaLnBrk="1" hangingPunct="1"/>
            <a:r>
              <a:rPr lang="en-US" sz="3200" b="1" dirty="0">
                <a:solidFill>
                  <a:srgbClr val="FF3300"/>
                </a:solidFill>
              </a:rPr>
              <a:t>Compressible Flow Turbomachines</a:t>
            </a:r>
            <a:endParaRPr lang="en-US" sz="3200" b="1" dirty="0" smtClean="0">
              <a:solidFill>
                <a:srgbClr val="FF3300"/>
              </a:solidFill>
            </a:endParaRPr>
          </a:p>
        </p:txBody>
      </p:sp>
      <p:sp>
        <p:nvSpPr>
          <p:cNvPr id="7" name="Rettangolo 6"/>
          <p:cNvSpPr/>
          <p:nvPr/>
        </p:nvSpPr>
        <p:spPr>
          <a:xfrm>
            <a:off x="236358" y="914400"/>
            <a:ext cx="3954642" cy="3170099"/>
          </a:xfrm>
          <a:prstGeom prst="rect">
            <a:avLst/>
          </a:prstGeom>
          <a:solidFill>
            <a:schemeClr val="bg1"/>
          </a:solidFill>
        </p:spPr>
        <p:txBody>
          <a:bodyPr wrap="square">
            <a:spAutoFit/>
          </a:bodyPr>
          <a:lstStyle/>
          <a:p>
            <a:r>
              <a:rPr lang="en-US" b="1" dirty="0"/>
              <a:t>Enthalpy, pressure, and velocity</a:t>
            </a:r>
          </a:p>
          <a:p>
            <a:r>
              <a:rPr lang="en-US" b="1" dirty="0"/>
              <a:t>distribution in a </a:t>
            </a:r>
            <a:r>
              <a:rPr lang="en-US" b="1" dirty="0" smtClean="0"/>
              <a:t>three-stage reaction turbine</a:t>
            </a:r>
          </a:p>
          <a:p>
            <a:endParaRPr lang="en-US" b="1" dirty="0"/>
          </a:p>
          <a:p>
            <a:pPr marL="285750" indent="-285750">
              <a:buFont typeface="Arial" panose="020B0604020202020204" pitchFamily="34" charset="0"/>
              <a:buChar char="•"/>
            </a:pPr>
            <a:r>
              <a:rPr lang="en-US" dirty="0"/>
              <a:t>Both the stationary and rotor blade </a:t>
            </a:r>
            <a:r>
              <a:rPr lang="en-US" dirty="0" smtClean="0"/>
              <a:t>act as </a:t>
            </a:r>
            <a:r>
              <a:rPr lang="en-US" dirty="0"/>
              <a:t>flow-accelerating nozzles.</a:t>
            </a:r>
          </a:p>
          <a:p>
            <a:pPr marL="285750" indent="-285750">
              <a:buFont typeface="Arial" panose="020B0604020202020204" pitchFamily="34" charset="0"/>
              <a:buChar char="•"/>
            </a:pPr>
            <a:r>
              <a:rPr lang="en-US" dirty="0" smtClean="0"/>
              <a:t>The </a:t>
            </a:r>
            <a:r>
              <a:rPr lang="en-US" dirty="0"/>
              <a:t>static pressure and </a:t>
            </a:r>
            <a:r>
              <a:rPr lang="en-US" dirty="0" smtClean="0"/>
              <a:t>enthalpy decrease </a:t>
            </a:r>
            <a:r>
              <a:rPr lang="en-US" dirty="0"/>
              <a:t>in the direction of flow </a:t>
            </a:r>
            <a:r>
              <a:rPr lang="en-US" dirty="0" smtClean="0"/>
              <a:t>for both </a:t>
            </a:r>
            <a:r>
              <a:rPr lang="en-US" dirty="0"/>
              <a:t>the fixed and the rotating </a:t>
            </a:r>
            <a:r>
              <a:rPr lang="en-US" dirty="0" smtClean="0"/>
              <a:t>blade rows</a:t>
            </a:r>
            <a:r>
              <a:rPr lang="en-US" dirty="0"/>
              <a:t>.</a:t>
            </a:r>
            <a:endParaRPr lang="en-US" sz="2000" dirty="0"/>
          </a:p>
        </p:txBody>
      </p:sp>
      <p:sp>
        <p:nvSpPr>
          <p:cNvPr id="5" name="CasellaDiTesto 4"/>
          <p:cNvSpPr txBox="1"/>
          <p:nvPr/>
        </p:nvSpPr>
        <p:spPr>
          <a:xfrm>
            <a:off x="7500938" y="5562600"/>
            <a:ext cx="914400" cy="1200329"/>
          </a:xfrm>
          <a:prstGeom prst="rect">
            <a:avLst/>
          </a:prstGeom>
          <a:solidFill>
            <a:schemeClr val="bg1"/>
          </a:solidFill>
        </p:spPr>
        <p:txBody>
          <a:bodyPr wrap="square" rtlCol="0">
            <a:spAutoFit/>
          </a:bodyPr>
          <a:lstStyle/>
          <a:p>
            <a:endParaRPr lang="it-IT" dirty="0" smtClean="0"/>
          </a:p>
          <a:p>
            <a:endParaRPr lang="it-IT" dirty="0"/>
          </a:p>
          <a:p>
            <a:endParaRPr lang="it-IT" dirty="0" smtClean="0"/>
          </a:p>
          <a:p>
            <a:endParaRPr lang="en-US" dirty="0"/>
          </a:p>
        </p:txBody>
      </p:sp>
      <p:pic>
        <p:nvPicPr>
          <p:cNvPr id="3" name="Immagine 2"/>
          <p:cNvPicPr>
            <a:picLocks noChangeAspect="1"/>
          </p:cNvPicPr>
          <p:nvPr/>
        </p:nvPicPr>
        <p:blipFill>
          <a:blip r:embed="rId2"/>
          <a:stretch>
            <a:fillRect/>
          </a:stretch>
        </p:blipFill>
        <p:spPr>
          <a:xfrm>
            <a:off x="4648200" y="714191"/>
            <a:ext cx="3124200" cy="6105709"/>
          </a:xfrm>
          <a:prstGeom prst="rect">
            <a:avLst/>
          </a:prstGeom>
        </p:spPr>
      </p:pic>
    </p:spTree>
    <p:extLst>
      <p:ext uri="{BB962C8B-B14F-4D97-AF65-F5344CB8AC3E}">
        <p14:creationId xmlns:p14="http://schemas.microsoft.com/office/powerpoint/2010/main" val="766601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0" y="152400"/>
            <a:ext cx="9144000" cy="990600"/>
          </a:xfrm>
        </p:spPr>
        <p:txBody>
          <a:bodyPr/>
          <a:lstStyle/>
          <a:p>
            <a:pPr eaLnBrk="1" hangingPunct="1"/>
            <a:r>
              <a:rPr lang="en-US" sz="3200" b="1" dirty="0" smtClean="0">
                <a:solidFill>
                  <a:srgbClr val="FF3300"/>
                </a:solidFill>
              </a:rPr>
              <a:t>Summary of Design/off-Design evaluation of energy system components</a:t>
            </a:r>
            <a:endParaRPr lang="en-US" sz="3200" b="1" dirty="0" smtClean="0">
              <a:solidFill>
                <a:srgbClr val="FF3300"/>
              </a:solidFill>
            </a:endParaRPr>
          </a:p>
        </p:txBody>
      </p:sp>
      <p:sp>
        <p:nvSpPr>
          <p:cNvPr id="7" name="Rettangolo 6"/>
          <p:cNvSpPr/>
          <p:nvPr/>
        </p:nvSpPr>
        <p:spPr>
          <a:xfrm>
            <a:off x="304800" y="1447800"/>
            <a:ext cx="8305800" cy="3093154"/>
          </a:xfrm>
          <a:prstGeom prst="rect">
            <a:avLst/>
          </a:prstGeom>
          <a:solidFill>
            <a:schemeClr val="bg1"/>
          </a:solidFill>
        </p:spPr>
        <p:txBody>
          <a:bodyPr wrap="square">
            <a:spAutoFit/>
          </a:bodyPr>
          <a:lstStyle/>
          <a:p>
            <a:r>
              <a:rPr lang="en-US" sz="2000" b="1" dirty="0" smtClean="0"/>
              <a:t>Tubes and pipes</a:t>
            </a:r>
          </a:p>
          <a:p>
            <a:pPr marL="285750" indent="-285750">
              <a:spcBef>
                <a:spcPts val="600"/>
              </a:spcBef>
              <a:spcAft>
                <a:spcPts val="1200"/>
              </a:spcAft>
              <a:buFont typeface="Arial" panose="020B0604020202020204" pitchFamily="34" charset="0"/>
              <a:buChar char="•"/>
            </a:pPr>
            <a:r>
              <a:rPr lang="en-US" sz="2000" dirty="0" smtClean="0"/>
              <a:t>Mass conservation, energy equation, pressure losses evaluation through Moody diagram and tables for minor losses.</a:t>
            </a:r>
          </a:p>
          <a:p>
            <a:pPr marL="285750" indent="-285750">
              <a:spcBef>
                <a:spcPts val="600"/>
              </a:spcBef>
              <a:spcAft>
                <a:spcPts val="1200"/>
              </a:spcAft>
              <a:buFont typeface="Arial" panose="020B0604020202020204" pitchFamily="34" charset="0"/>
              <a:buChar char="•"/>
            </a:pPr>
            <a:r>
              <a:rPr lang="en-US" sz="2000" b="1" dirty="0" smtClean="0">
                <a:solidFill>
                  <a:srgbClr val="FF0000"/>
                </a:solidFill>
              </a:rPr>
              <a:t>DESIGN</a:t>
            </a:r>
            <a:r>
              <a:rPr lang="en-US" sz="2000" dirty="0" smtClean="0"/>
              <a:t>: Pressure losses and tube diameters are obtained as functions of the required design flow rate and acceptable speed.</a:t>
            </a:r>
          </a:p>
          <a:p>
            <a:pPr marL="285750" indent="-285750">
              <a:spcBef>
                <a:spcPts val="600"/>
              </a:spcBef>
              <a:spcAft>
                <a:spcPts val="1200"/>
              </a:spcAft>
              <a:buFont typeface="Arial" panose="020B0604020202020204" pitchFamily="34" charset="0"/>
              <a:buChar char="•"/>
            </a:pPr>
            <a:r>
              <a:rPr lang="en-US" sz="2000" b="1" dirty="0" smtClean="0">
                <a:solidFill>
                  <a:srgbClr val="FF0000"/>
                </a:solidFill>
              </a:rPr>
              <a:t>Off-DESIGN</a:t>
            </a:r>
            <a:r>
              <a:rPr lang="en-US" sz="2000" dirty="0" smtClean="0"/>
              <a:t>: The characteristic equation of the fluid circuit is obtained depending on geometrical parameters and all the possible current value of the flow rate</a:t>
            </a:r>
            <a:r>
              <a:rPr lang="en-US" dirty="0" smtClean="0"/>
              <a:t>.</a:t>
            </a:r>
            <a:endParaRPr lang="en-US" sz="2000" dirty="0"/>
          </a:p>
        </p:txBody>
      </p:sp>
      <p:sp>
        <p:nvSpPr>
          <p:cNvPr id="5" name="CasellaDiTesto 4"/>
          <p:cNvSpPr txBox="1"/>
          <p:nvPr/>
        </p:nvSpPr>
        <p:spPr>
          <a:xfrm>
            <a:off x="7500938" y="5562600"/>
            <a:ext cx="914400" cy="1200329"/>
          </a:xfrm>
          <a:prstGeom prst="rect">
            <a:avLst/>
          </a:prstGeom>
          <a:solidFill>
            <a:schemeClr val="bg1"/>
          </a:solidFill>
        </p:spPr>
        <p:txBody>
          <a:bodyPr wrap="square" rtlCol="0">
            <a:spAutoFit/>
          </a:bodyPr>
          <a:lstStyle/>
          <a:p>
            <a:endParaRPr lang="it-IT" dirty="0" smtClean="0"/>
          </a:p>
          <a:p>
            <a:endParaRPr lang="it-IT" dirty="0"/>
          </a:p>
          <a:p>
            <a:endParaRPr lang="it-IT" dirty="0" smtClean="0"/>
          </a:p>
          <a:p>
            <a:endParaRPr lang="en-US" dirty="0"/>
          </a:p>
        </p:txBody>
      </p:sp>
    </p:spTree>
    <p:extLst>
      <p:ext uri="{BB962C8B-B14F-4D97-AF65-F5344CB8AC3E}">
        <p14:creationId xmlns:p14="http://schemas.microsoft.com/office/powerpoint/2010/main" val="14764199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12174" y="1066800"/>
            <a:ext cx="8603226" cy="5247590"/>
          </a:xfrm>
          <a:prstGeom prst="rect">
            <a:avLst/>
          </a:prstGeom>
          <a:solidFill>
            <a:schemeClr val="bg1"/>
          </a:solidFill>
        </p:spPr>
        <p:txBody>
          <a:bodyPr wrap="square">
            <a:spAutoFit/>
          </a:bodyPr>
          <a:lstStyle/>
          <a:p>
            <a:pPr>
              <a:spcBef>
                <a:spcPts val="600"/>
              </a:spcBef>
              <a:spcAft>
                <a:spcPts val="1200"/>
              </a:spcAft>
            </a:pPr>
            <a:r>
              <a:rPr lang="en-US" sz="2000" b="1" dirty="0" smtClean="0"/>
              <a:t>Turbomachinery</a:t>
            </a:r>
          </a:p>
          <a:p>
            <a:pPr marL="285750" indent="-285750">
              <a:spcBef>
                <a:spcPts val="600"/>
              </a:spcBef>
              <a:spcAft>
                <a:spcPts val="1200"/>
              </a:spcAft>
              <a:buFont typeface="Arial" panose="020B0604020202020204" pitchFamily="34" charset="0"/>
              <a:buChar char="•"/>
            </a:pPr>
            <a:r>
              <a:rPr lang="en-US" sz="2000" dirty="0" smtClean="0"/>
              <a:t>Mass &amp; energy equation, Euler Theorem, specific speed </a:t>
            </a:r>
            <a:r>
              <a:rPr lang="en-US" sz="2000" b="1" i="1" dirty="0" smtClean="0">
                <a:solidFill>
                  <a:srgbClr val="FF0000"/>
                </a:solidFill>
              </a:rPr>
              <a:t>N</a:t>
            </a:r>
            <a:r>
              <a:rPr lang="en-US" sz="2000" b="1" i="1" baseline="-25000" dirty="0" smtClean="0">
                <a:solidFill>
                  <a:srgbClr val="FF0000"/>
                </a:solidFill>
              </a:rPr>
              <a:t>s</a:t>
            </a:r>
            <a:endParaRPr lang="en-US" sz="2000" dirty="0" smtClean="0"/>
          </a:p>
          <a:p>
            <a:pPr marL="285750" indent="-285750">
              <a:spcBef>
                <a:spcPts val="600"/>
              </a:spcBef>
              <a:spcAft>
                <a:spcPts val="1200"/>
              </a:spcAft>
              <a:buFont typeface="Arial" panose="020B0604020202020204" pitchFamily="34" charset="0"/>
              <a:buChar char="•"/>
            </a:pPr>
            <a:r>
              <a:rPr lang="en-US" sz="2000" b="1" dirty="0" smtClean="0">
                <a:solidFill>
                  <a:srgbClr val="FF0000"/>
                </a:solidFill>
              </a:rPr>
              <a:t>DESIGN</a:t>
            </a:r>
            <a:r>
              <a:rPr lang="en-US" sz="2000" dirty="0" smtClean="0"/>
              <a:t>: The specific speed </a:t>
            </a:r>
            <a:r>
              <a:rPr lang="en-US" sz="2000" b="1" i="1" dirty="0" smtClean="0">
                <a:solidFill>
                  <a:srgbClr val="FF0000"/>
                </a:solidFill>
              </a:rPr>
              <a:t>N</a:t>
            </a:r>
            <a:r>
              <a:rPr lang="en-US" sz="2000" b="1" i="1" baseline="-25000" dirty="0" smtClean="0">
                <a:solidFill>
                  <a:srgbClr val="FF0000"/>
                </a:solidFill>
              </a:rPr>
              <a:t>s</a:t>
            </a:r>
            <a:r>
              <a:rPr lang="en-US" sz="2000" dirty="0" smtClean="0"/>
              <a:t> is used to identify the kind of the machine, the main geometric ratios, the expected efficiency and the corresponding value of the flow coefficient (also of the dimensionless flow speed, or Mach number, when dealing with compressible fluids):</a:t>
            </a:r>
            <a:endParaRPr lang="en-US" sz="1400" dirty="0" smtClean="0"/>
          </a:p>
          <a:p>
            <a:pPr marL="285750" indent="-285750">
              <a:spcBef>
                <a:spcPts val="600"/>
              </a:spcBef>
              <a:spcAft>
                <a:spcPts val="1200"/>
              </a:spcAft>
              <a:buFont typeface="Arial" panose="020B0604020202020204" pitchFamily="34" charset="0"/>
              <a:buChar char="•"/>
            </a:pPr>
            <a:endParaRPr lang="en-US" sz="2000" dirty="0" smtClean="0"/>
          </a:p>
          <a:p>
            <a:pPr marL="285750" indent="-285750">
              <a:spcBef>
                <a:spcPts val="600"/>
              </a:spcBef>
              <a:spcAft>
                <a:spcPts val="1200"/>
              </a:spcAft>
              <a:buFont typeface="Arial" panose="020B0604020202020204" pitchFamily="34" charset="0"/>
              <a:buChar char="•"/>
            </a:pPr>
            <a:r>
              <a:rPr lang="en-US" sz="2000" dirty="0" smtClean="0"/>
              <a:t>Then, rotor diameter is obtained as a function of the required design flow rate and acceptable rotational speed.</a:t>
            </a:r>
          </a:p>
          <a:p>
            <a:pPr marL="285750" indent="-285750">
              <a:spcBef>
                <a:spcPts val="600"/>
              </a:spcBef>
              <a:spcAft>
                <a:spcPts val="1200"/>
              </a:spcAft>
              <a:buFont typeface="Arial" panose="020B0604020202020204" pitchFamily="34" charset="0"/>
              <a:buChar char="•"/>
            </a:pPr>
            <a:r>
              <a:rPr lang="en-US" sz="2000" b="1" dirty="0" smtClean="0">
                <a:solidFill>
                  <a:srgbClr val="FF0000"/>
                </a:solidFill>
              </a:rPr>
              <a:t>Off-DESIGN</a:t>
            </a:r>
            <a:r>
              <a:rPr lang="en-US" sz="2000" dirty="0" smtClean="0"/>
              <a:t>: The characteristic curves have to be known (dimensional or dimensionless). Then, the actual head coefficient, or </a:t>
            </a:r>
            <a:r>
              <a:rPr lang="en-US" sz="2000" b="1" i="1" dirty="0" smtClean="0">
                <a:latin typeface="Symbol" panose="05050102010706020507" pitchFamily="18" charset="2"/>
              </a:rPr>
              <a:t>b</a:t>
            </a:r>
            <a:r>
              <a:rPr lang="en-US" sz="2000" dirty="0" smtClean="0"/>
              <a:t>, and the expected efficiency are obtained as functions of the current values of the flow rate and of the rotational speed.</a:t>
            </a:r>
            <a:endParaRPr lang="en-US" sz="2400" dirty="0"/>
          </a:p>
        </p:txBody>
      </p:sp>
      <p:sp>
        <p:nvSpPr>
          <p:cNvPr id="24580" name="Rectangle 2"/>
          <p:cNvSpPr>
            <a:spLocks noGrp="1" noChangeArrowheads="1"/>
          </p:cNvSpPr>
          <p:nvPr>
            <p:ph type="title"/>
          </p:nvPr>
        </p:nvSpPr>
        <p:spPr>
          <a:xfrm>
            <a:off x="0" y="152400"/>
            <a:ext cx="9144000" cy="990600"/>
          </a:xfrm>
        </p:spPr>
        <p:txBody>
          <a:bodyPr/>
          <a:lstStyle/>
          <a:p>
            <a:pPr eaLnBrk="1" hangingPunct="1"/>
            <a:r>
              <a:rPr lang="en-US" sz="3200" b="1" dirty="0" smtClean="0">
                <a:solidFill>
                  <a:srgbClr val="FF3300"/>
                </a:solidFill>
              </a:rPr>
              <a:t>Summary of Design/off-Design evaluation of energy system components</a:t>
            </a:r>
            <a:endParaRPr lang="en-US" sz="3200" b="1" dirty="0" smtClean="0">
              <a:solidFill>
                <a:srgbClr val="FF3300"/>
              </a:solidFill>
            </a:endParaRPr>
          </a:p>
        </p:txBody>
      </p:sp>
      <p:pic>
        <p:nvPicPr>
          <p:cNvPr id="8" name="Immagine 7"/>
          <p:cNvPicPr>
            <a:picLocks noChangeAspect="1"/>
          </p:cNvPicPr>
          <p:nvPr/>
        </p:nvPicPr>
        <p:blipFill rotWithShape="1">
          <a:blip r:embed="rId2"/>
          <a:srcRect l="64440" b="69219"/>
          <a:stretch/>
        </p:blipFill>
        <p:spPr>
          <a:xfrm>
            <a:off x="914400" y="3536707"/>
            <a:ext cx="1303550" cy="620898"/>
          </a:xfrm>
          <a:prstGeom prst="rect">
            <a:avLst/>
          </a:prstGeom>
        </p:spPr>
      </p:pic>
      <p:pic>
        <p:nvPicPr>
          <p:cNvPr id="9" name="Immagine 8"/>
          <p:cNvPicPr>
            <a:picLocks noChangeAspect="1"/>
          </p:cNvPicPr>
          <p:nvPr/>
        </p:nvPicPr>
        <p:blipFill rotWithShape="1">
          <a:blip r:embed="rId3"/>
          <a:srcRect l="63424" r="3424" b="11570"/>
          <a:stretch/>
        </p:blipFill>
        <p:spPr>
          <a:xfrm>
            <a:off x="7358061" y="1371600"/>
            <a:ext cx="1176339" cy="818322"/>
          </a:xfrm>
          <a:prstGeom prst="rect">
            <a:avLst/>
          </a:prstGeom>
        </p:spPr>
      </p:pic>
    </p:spTree>
    <p:extLst>
      <p:ext uri="{BB962C8B-B14F-4D97-AF65-F5344CB8AC3E}">
        <p14:creationId xmlns:p14="http://schemas.microsoft.com/office/powerpoint/2010/main" val="1945605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04800" y="1153954"/>
            <a:ext cx="8686800" cy="5170646"/>
          </a:xfrm>
          <a:prstGeom prst="rect">
            <a:avLst/>
          </a:prstGeom>
          <a:solidFill>
            <a:schemeClr val="bg1"/>
          </a:solidFill>
        </p:spPr>
        <p:txBody>
          <a:bodyPr wrap="square">
            <a:spAutoFit/>
          </a:bodyPr>
          <a:lstStyle/>
          <a:p>
            <a:pPr>
              <a:spcBef>
                <a:spcPts val="0"/>
              </a:spcBef>
              <a:spcAft>
                <a:spcPts val="1200"/>
              </a:spcAft>
            </a:pPr>
            <a:r>
              <a:rPr lang="en-US" sz="2000" b="1" dirty="0" smtClean="0"/>
              <a:t>Heat Exchangers (HEX)</a:t>
            </a:r>
          </a:p>
          <a:p>
            <a:pPr marL="285750" indent="-285750">
              <a:spcBef>
                <a:spcPts val="0"/>
              </a:spcBef>
              <a:spcAft>
                <a:spcPts val="1200"/>
              </a:spcAft>
              <a:buFont typeface="Arial" panose="020B0604020202020204" pitchFamily="34" charset="0"/>
              <a:buChar char="•"/>
            </a:pPr>
            <a:r>
              <a:rPr lang="en-US" sz="2000" dirty="0" smtClean="0"/>
              <a:t>Mass &amp; energy equation (pressure losses evaluation through Moody diagram and loss tables, or analogous correlations) </a:t>
            </a:r>
            <a:r>
              <a:rPr lang="en-US" sz="2000" b="1" i="1" dirty="0" smtClean="0">
                <a:solidFill>
                  <a:srgbClr val="FF0000"/>
                </a:solidFill>
              </a:rPr>
              <a:t>MLTD</a:t>
            </a:r>
            <a:r>
              <a:rPr lang="en-US" sz="2000" dirty="0" smtClean="0"/>
              <a:t>, or </a:t>
            </a:r>
            <a:r>
              <a:rPr lang="en-US" sz="2000" b="1" dirty="0" smtClean="0">
                <a:solidFill>
                  <a:srgbClr val="FF0000"/>
                </a:solidFill>
                <a:latin typeface="Symbol" panose="05050102010706020507" pitchFamily="18" charset="2"/>
              </a:rPr>
              <a:t>e</a:t>
            </a:r>
            <a:r>
              <a:rPr lang="en-US" sz="2000" b="1" dirty="0" smtClean="0">
                <a:solidFill>
                  <a:srgbClr val="FF0000"/>
                </a:solidFill>
              </a:rPr>
              <a:t>-</a:t>
            </a:r>
            <a:r>
              <a:rPr lang="en-US" sz="2000" b="1" i="1" dirty="0" smtClean="0">
                <a:solidFill>
                  <a:srgbClr val="FF0000"/>
                </a:solidFill>
              </a:rPr>
              <a:t>NTU</a:t>
            </a:r>
            <a:r>
              <a:rPr lang="en-US" sz="2000" dirty="0" smtClean="0"/>
              <a:t>.</a:t>
            </a:r>
          </a:p>
          <a:p>
            <a:pPr marL="285750" indent="-285750">
              <a:spcBef>
                <a:spcPts val="0"/>
              </a:spcBef>
              <a:spcAft>
                <a:spcPts val="1200"/>
              </a:spcAft>
              <a:buFont typeface="Arial" panose="020B0604020202020204" pitchFamily="34" charset="0"/>
              <a:buChar char="•"/>
            </a:pPr>
            <a:r>
              <a:rPr lang="en-US" sz="2000" b="1" dirty="0" smtClean="0">
                <a:solidFill>
                  <a:srgbClr val="FF0000"/>
                </a:solidFill>
              </a:rPr>
              <a:t>DESIGN</a:t>
            </a:r>
            <a:r>
              <a:rPr lang="en-US" sz="2000" dirty="0" smtClean="0"/>
              <a:t>: The kind of the HEX is chosen considering </a:t>
            </a:r>
            <a:r>
              <a:rPr lang="en-US" sz="2000" i="1" dirty="0" smtClean="0"/>
              <a:t>T </a:t>
            </a:r>
            <a:r>
              <a:rPr lang="en-US" sz="2000" dirty="0" smtClean="0"/>
              <a:t>and </a:t>
            </a:r>
            <a:r>
              <a:rPr lang="en-US" sz="2000" i="1" dirty="0" smtClean="0"/>
              <a:t>p</a:t>
            </a:r>
            <a:r>
              <a:rPr lang="en-US" sz="2000" dirty="0" smtClean="0"/>
              <a:t> of the fluids; then, the Global heat transfer coefficient  </a:t>
            </a:r>
            <a:r>
              <a:rPr lang="en-US" sz="2000" b="1" i="1" dirty="0" smtClean="0">
                <a:solidFill>
                  <a:srgbClr val="FF0000"/>
                </a:solidFill>
              </a:rPr>
              <a:t>U</a:t>
            </a:r>
            <a:r>
              <a:rPr lang="en-US" sz="2000" dirty="0" smtClean="0"/>
              <a:t> is obtained by means of Nu-Re-</a:t>
            </a:r>
            <a:r>
              <a:rPr lang="en-US" sz="2000" dirty="0" err="1" smtClean="0"/>
              <a:t>Pr</a:t>
            </a:r>
            <a:r>
              <a:rPr lang="en-US" sz="2000" dirty="0" smtClean="0"/>
              <a:t> correlation, or on the bases of literature, or experience.</a:t>
            </a:r>
          </a:p>
          <a:p>
            <a:pPr marL="285750" indent="-285750">
              <a:spcBef>
                <a:spcPts val="0"/>
              </a:spcBef>
              <a:spcAft>
                <a:spcPts val="1200"/>
              </a:spcAft>
              <a:buFont typeface="Arial" panose="020B0604020202020204" pitchFamily="34" charset="0"/>
              <a:buChar char="•"/>
            </a:pPr>
            <a:r>
              <a:rPr lang="en-US" sz="2000" dirty="0" smtClean="0"/>
              <a:t>The heat transfer Area and the unknown Temperatures (or flow rates) are obtained by using </a:t>
            </a:r>
            <a:r>
              <a:rPr lang="en-US" sz="2000" b="1" i="1" dirty="0" smtClean="0">
                <a:solidFill>
                  <a:srgbClr val="FF0000"/>
                </a:solidFill>
              </a:rPr>
              <a:t>MLTD</a:t>
            </a:r>
            <a:r>
              <a:rPr lang="en-US" sz="2000" dirty="0" smtClean="0"/>
              <a:t>, </a:t>
            </a:r>
            <a:r>
              <a:rPr lang="en-US" sz="2000" dirty="0"/>
              <a:t>or </a:t>
            </a:r>
            <a:r>
              <a:rPr lang="en-US" sz="2000" b="1" dirty="0" smtClean="0">
                <a:solidFill>
                  <a:srgbClr val="FF0000"/>
                </a:solidFill>
                <a:latin typeface="Symbol" panose="05050102010706020507" pitchFamily="18" charset="2"/>
              </a:rPr>
              <a:t>e</a:t>
            </a:r>
            <a:r>
              <a:rPr lang="en-US" sz="2000" b="1" dirty="0" smtClean="0">
                <a:solidFill>
                  <a:srgbClr val="FF0000"/>
                </a:solidFill>
              </a:rPr>
              <a:t>-</a:t>
            </a:r>
            <a:r>
              <a:rPr lang="en-US" sz="2000" b="1" i="1" dirty="0" smtClean="0">
                <a:solidFill>
                  <a:srgbClr val="FF0000"/>
                </a:solidFill>
              </a:rPr>
              <a:t>NTU</a:t>
            </a:r>
            <a:r>
              <a:rPr lang="en-US" sz="2000" dirty="0"/>
              <a:t> </a:t>
            </a:r>
            <a:r>
              <a:rPr lang="en-US" sz="2000" dirty="0" smtClean="0"/>
              <a:t>methods. The detailed design follows.</a:t>
            </a:r>
          </a:p>
          <a:p>
            <a:pPr marL="285750" indent="-285750">
              <a:spcBef>
                <a:spcPts val="0"/>
              </a:spcBef>
              <a:spcAft>
                <a:spcPts val="1200"/>
              </a:spcAft>
              <a:buFont typeface="Arial" panose="020B0604020202020204" pitchFamily="34" charset="0"/>
              <a:buChar char="•"/>
            </a:pPr>
            <a:r>
              <a:rPr lang="en-US" sz="2000" b="1" dirty="0" smtClean="0">
                <a:solidFill>
                  <a:srgbClr val="FF0000"/>
                </a:solidFill>
              </a:rPr>
              <a:t>Off-DESIGN</a:t>
            </a:r>
            <a:r>
              <a:rPr lang="en-US" sz="2000" dirty="0" smtClean="0"/>
              <a:t>: The current value of </a:t>
            </a:r>
            <a:r>
              <a:rPr lang="en-US" sz="2000" b="1" i="1" dirty="0">
                <a:solidFill>
                  <a:srgbClr val="FF0000"/>
                </a:solidFill>
              </a:rPr>
              <a:t>U</a:t>
            </a:r>
            <a:r>
              <a:rPr lang="en-US" sz="2000" dirty="0"/>
              <a:t> </a:t>
            </a:r>
            <a:r>
              <a:rPr lang="en-US" sz="2000" dirty="0" smtClean="0"/>
              <a:t>is </a:t>
            </a:r>
            <a:r>
              <a:rPr lang="en-US" sz="2000" dirty="0"/>
              <a:t>obtained by </a:t>
            </a:r>
            <a:r>
              <a:rPr lang="en-US" sz="2000" dirty="0" smtClean="0"/>
              <a:t>re-calculating the Nu-Re-</a:t>
            </a:r>
            <a:r>
              <a:rPr lang="en-US" sz="2000" dirty="0" err="1" smtClean="0"/>
              <a:t>Pr</a:t>
            </a:r>
            <a:r>
              <a:rPr lang="en-US" sz="2000" dirty="0" smtClean="0"/>
              <a:t> correlation, taking into account the new fluid flow rates, </a:t>
            </a:r>
            <a:r>
              <a:rPr lang="en-US" sz="2000" dirty="0"/>
              <a:t>speeds and </a:t>
            </a:r>
            <a:r>
              <a:rPr lang="en-US" sz="2000" dirty="0" smtClean="0"/>
              <a:t>temperatures.</a:t>
            </a:r>
          </a:p>
          <a:p>
            <a:pPr marL="285750" indent="-285750">
              <a:spcBef>
                <a:spcPts val="0"/>
              </a:spcBef>
              <a:spcAft>
                <a:spcPts val="1200"/>
              </a:spcAft>
              <a:buFont typeface="Arial" panose="020B0604020202020204" pitchFamily="34" charset="0"/>
              <a:buChar char="•"/>
            </a:pPr>
            <a:r>
              <a:rPr lang="en-US" sz="2000" dirty="0" smtClean="0"/>
              <a:t>When the internal/external thermal resistance is dominant, AND possible temperature variations do not affect the </a:t>
            </a:r>
            <a:r>
              <a:rPr lang="en-US" sz="2000" dirty="0" err="1" smtClean="0"/>
              <a:t>thermophysical</a:t>
            </a:r>
            <a:r>
              <a:rPr lang="en-US" sz="2000" dirty="0" smtClean="0"/>
              <a:t> property of the fluids AND the design value </a:t>
            </a:r>
            <a:r>
              <a:rPr lang="en-US" sz="2000" b="1" i="1" dirty="0" smtClean="0">
                <a:solidFill>
                  <a:srgbClr val="FF0000"/>
                </a:solidFill>
              </a:rPr>
              <a:t>U</a:t>
            </a:r>
            <a:r>
              <a:rPr lang="en-US" sz="2000" b="1" i="1" baseline="-25000" dirty="0" smtClean="0">
                <a:solidFill>
                  <a:srgbClr val="FF0000"/>
                </a:solidFill>
              </a:rPr>
              <a:t>D</a:t>
            </a:r>
            <a:r>
              <a:rPr lang="en-US" sz="2000" b="1" i="1" dirty="0" smtClean="0">
                <a:solidFill>
                  <a:srgbClr val="FF0000"/>
                </a:solidFill>
              </a:rPr>
              <a:t> </a:t>
            </a:r>
            <a:r>
              <a:rPr lang="en-US" sz="2000" dirty="0" smtClean="0"/>
              <a:t>is known:</a:t>
            </a:r>
            <a:endParaRPr lang="en-US" sz="2000" dirty="0" smtClean="0">
              <a:latin typeface="+mj-lt"/>
            </a:endParaRPr>
          </a:p>
        </p:txBody>
      </p:sp>
      <p:sp>
        <p:nvSpPr>
          <p:cNvPr id="24580" name="Rectangle 2"/>
          <p:cNvSpPr>
            <a:spLocks noGrp="1" noChangeArrowheads="1"/>
          </p:cNvSpPr>
          <p:nvPr>
            <p:ph type="title"/>
          </p:nvPr>
        </p:nvSpPr>
        <p:spPr>
          <a:xfrm>
            <a:off x="0" y="152400"/>
            <a:ext cx="9144000" cy="990600"/>
          </a:xfrm>
        </p:spPr>
        <p:txBody>
          <a:bodyPr/>
          <a:lstStyle/>
          <a:p>
            <a:pPr eaLnBrk="1" hangingPunct="1"/>
            <a:r>
              <a:rPr lang="en-US" sz="3200" b="1" dirty="0" smtClean="0">
                <a:solidFill>
                  <a:srgbClr val="FF3300"/>
                </a:solidFill>
              </a:rPr>
              <a:t>Summary of Design/off-Design evaluation of energy system components</a:t>
            </a:r>
            <a:endParaRPr lang="en-US" sz="3200" b="1" dirty="0" smtClean="0">
              <a:solidFill>
                <a:srgbClr val="FF3300"/>
              </a:solidFill>
            </a:endParaRPr>
          </a:p>
        </p:txBody>
      </p:sp>
      <mc:AlternateContent xmlns:mc="http://schemas.openxmlformats.org/markup-compatibility/2006">
        <mc:Choice xmlns:a14="http://schemas.microsoft.com/office/drawing/2010/main" Requires="a14">
          <p:sp>
            <p:nvSpPr>
              <p:cNvPr id="6" name="CasellaDiTesto 5"/>
              <p:cNvSpPr txBox="1"/>
              <p:nvPr/>
            </p:nvSpPr>
            <p:spPr>
              <a:xfrm>
                <a:off x="5105400" y="5898329"/>
                <a:ext cx="2430031" cy="85254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2000" b="1" i="1">
                              <a:latin typeface="+mj-lt"/>
                            </a:rPr>
                          </m:ctrlPr>
                        </m:fPr>
                        <m:num>
                          <m:r>
                            <a:rPr lang="it-IT" sz="2000" b="1" i="1">
                              <a:solidFill>
                                <a:srgbClr val="FF0000"/>
                              </a:solidFill>
                              <a:latin typeface="+mj-lt"/>
                            </a:rPr>
                            <m:t>𝑼</m:t>
                          </m:r>
                        </m:num>
                        <m:den>
                          <m:sSub>
                            <m:sSubPr>
                              <m:ctrlPr>
                                <a:rPr lang="en-US" sz="2000" b="1" i="1">
                                  <a:latin typeface="+mj-lt"/>
                                </a:rPr>
                              </m:ctrlPr>
                            </m:sSubPr>
                            <m:e>
                              <m:r>
                                <a:rPr lang="it-IT" sz="2000" b="1" i="1">
                                  <a:solidFill>
                                    <a:srgbClr val="FF0000"/>
                                  </a:solidFill>
                                  <a:latin typeface="+mj-lt"/>
                                </a:rPr>
                                <m:t>𝑼</m:t>
                              </m:r>
                            </m:e>
                            <m:sub>
                              <m:r>
                                <a:rPr lang="it-IT" sz="2000" b="1" i="1">
                                  <a:solidFill>
                                    <a:srgbClr val="FF0000"/>
                                  </a:solidFill>
                                  <a:latin typeface="+mj-lt"/>
                                </a:rPr>
                                <m:t>𝑫</m:t>
                              </m:r>
                            </m:sub>
                          </m:sSub>
                        </m:den>
                      </m:f>
                      <m:r>
                        <a:rPr lang="en-US" sz="2000" b="1" i="1">
                          <a:latin typeface="+mj-lt"/>
                          <a:ea typeface="Cambria Math" panose="02040503050406030204" pitchFamily="18" charset="0"/>
                        </a:rPr>
                        <m:t>≈</m:t>
                      </m:r>
                      <m:sSup>
                        <m:sSupPr>
                          <m:ctrlPr>
                            <a:rPr lang="en-US" sz="2000" b="1" i="1">
                              <a:latin typeface="+mj-lt"/>
                              <a:ea typeface="Cambria Math" panose="02040503050406030204" pitchFamily="18" charset="0"/>
                            </a:rPr>
                          </m:ctrlPr>
                        </m:sSupPr>
                        <m:e>
                          <m:d>
                            <m:dPr>
                              <m:ctrlPr>
                                <a:rPr lang="en-US" sz="2000" b="1" i="1">
                                  <a:latin typeface="+mj-lt"/>
                                  <a:ea typeface="Cambria Math" panose="02040503050406030204" pitchFamily="18" charset="0"/>
                                </a:rPr>
                              </m:ctrlPr>
                            </m:dPr>
                            <m:e>
                              <m:f>
                                <m:fPr>
                                  <m:ctrlPr>
                                    <a:rPr lang="en-US" sz="2000" b="1" i="1">
                                      <a:latin typeface="+mj-lt"/>
                                    </a:rPr>
                                  </m:ctrlPr>
                                </m:fPr>
                                <m:num>
                                  <m:r>
                                    <a:rPr lang="it-IT" sz="2000" b="1" i="1">
                                      <a:solidFill>
                                        <a:srgbClr val="FF0000"/>
                                      </a:solidFill>
                                      <a:latin typeface="+mj-lt"/>
                                    </a:rPr>
                                    <m:t>𝒎</m:t>
                                  </m:r>
                                </m:num>
                                <m:den>
                                  <m:sSub>
                                    <m:sSubPr>
                                      <m:ctrlPr>
                                        <a:rPr lang="en-US" sz="2000" b="1" i="1">
                                          <a:solidFill>
                                            <a:srgbClr val="FF0000"/>
                                          </a:solidFill>
                                          <a:latin typeface="+mj-lt"/>
                                        </a:rPr>
                                      </m:ctrlPr>
                                    </m:sSubPr>
                                    <m:e>
                                      <m:r>
                                        <a:rPr lang="it-IT" sz="2000" b="1" i="1">
                                          <a:solidFill>
                                            <a:srgbClr val="FF0000"/>
                                          </a:solidFill>
                                          <a:latin typeface="+mj-lt"/>
                                        </a:rPr>
                                        <m:t>𝒎</m:t>
                                      </m:r>
                                    </m:e>
                                    <m:sub>
                                      <m:r>
                                        <a:rPr lang="it-IT" sz="2000" b="1" i="1">
                                          <a:solidFill>
                                            <a:srgbClr val="FF0000"/>
                                          </a:solidFill>
                                          <a:latin typeface="+mj-lt"/>
                                        </a:rPr>
                                        <m:t>𝑫</m:t>
                                      </m:r>
                                    </m:sub>
                                  </m:sSub>
                                </m:den>
                              </m:f>
                            </m:e>
                          </m:d>
                        </m:e>
                        <m:sup>
                          <m:r>
                            <a:rPr lang="it-IT" sz="2000" b="1" i="1">
                              <a:latin typeface="+mj-lt"/>
                              <a:ea typeface="Cambria Math" panose="02040503050406030204" pitchFamily="18" charset="0"/>
                            </a:rPr>
                            <m:t>𝟎</m:t>
                          </m:r>
                          <m:r>
                            <a:rPr lang="it-IT" sz="2000" b="1" i="1">
                              <a:latin typeface="+mj-lt"/>
                              <a:ea typeface="Cambria Math" panose="02040503050406030204" pitchFamily="18" charset="0"/>
                            </a:rPr>
                            <m:t>.</m:t>
                          </m:r>
                          <m:r>
                            <a:rPr lang="it-IT" sz="2000" b="1" i="1">
                              <a:latin typeface="+mj-lt"/>
                              <a:ea typeface="Cambria Math" panose="02040503050406030204" pitchFamily="18" charset="0"/>
                            </a:rPr>
                            <m:t>𝟖</m:t>
                          </m:r>
                        </m:sup>
                      </m:sSup>
                    </m:oMath>
                  </m:oMathPara>
                </a14:m>
                <a:endParaRPr lang="en-US" sz="2400" dirty="0">
                  <a:latin typeface="+mj-lt"/>
                </a:endParaRPr>
              </a:p>
            </p:txBody>
          </p:sp>
        </mc:Choice>
        <mc:Fallback>
          <p:sp>
            <p:nvSpPr>
              <p:cNvPr id="6" name="CasellaDiTesto 5"/>
              <p:cNvSpPr txBox="1">
                <a:spLocks noRot="1" noChangeAspect="1" noMove="1" noResize="1" noEditPoints="1" noAdjustHandles="1" noChangeArrowheads="1" noChangeShapeType="1" noTextEdit="1"/>
              </p:cNvSpPr>
              <p:nvPr/>
            </p:nvSpPr>
            <p:spPr>
              <a:xfrm>
                <a:off x="5105400" y="5898329"/>
                <a:ext cx="2430031" cy="85254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2414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dia.units.it/sites/dia.units.it/files/all_lifi/SAM_2821a.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1628800"/>
            <a:ext cx="9144000" cy="5229200"/>
          </a:xfrm>
          <a:prstGeom prst="rect">
            <a:avLst/>
          </a:prstGeom>
          <a:noFill/>
        </p:spPr>
      </p:pic>
      <p:grpSp>
        <p:nvGrpSpPr>
          <p:cNvPr id="2" name="Gruppo 7"/>
          <p:cNvGrpSpPr/>
          <p:nvPr/>
        </p:nvGrpSpPr>
        <p:grpSpPr>
          <a:xfrm>
            <a:off x="35496" y="1628800"/>
            <a:ext cx="9036647" cy="180000"/>
            <a:chOff x="1218340" y="275867"/>
            <a:chExt cx="17715122" cy="567843"/>
          </a:xfrm>
        </p:grpSpPr>
        <p:cxnSp>
          <p:nvCxnSpPr>
            <p:cNvPr id="9" name="Connettore 1 8"/>
            <p:cNvCxnSpPr/>
            <p:nvPr/>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0" y="2492896"/>
            <a:ext cx="9143999" cy="4212704"/>
          </a:xfrm>
          <a:prstGeom prst="rect">
            <a:avLst/>
          </a:prstGeom>
        </p:spPr>
        <p:txBody>
          <a:bodyPr>
            <a:no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pPr algn="ctr">
              <a:lnSpc>
                <a:spcPct val="80000"/>
              </a:lnSpc>
            </a:pPr>
            <a:r>
              <a:rPr lang="en-US" sz="4400" i="1" dirty="0" smtClean="0"/>
              <a:t>Thank you for your attention!</a:t>
            </a:r>
          </a:p>
          <a:p>
            <a:pPr algn="ctr">
              <a:lnSpc>
                <a:spcPct val="80000"/>
              </a:lnSpc>
            </a:pPr>
            <a:endParaRPr lang="en-US" sz="3200" dirty="0" smtClean="0"/>
          </a:p>
          <a:p>
            <a:pPr algn="ctr">
              <a:lnSpc>
                <a:spcPct val="80000"/>
              </a:lnSpc>
            </a:pPr>
            <a:r>
              <a:rPr lang="it-IT" sz="2800" i="1" dirty="0"/>
              <a:t>Mauro </a:t>
            </a:r>
            <a:r>
              <a:rPr lang="it-IT" sz="2800" i="1" dirty="0" err="1" smtClean="0"/>
              <a:t>Reini</a:t>
            </a:r>
            <a:endParaRPr lang="it-IT" sz="2800" i="1" dirty="0" smtClean="0"/>
          </a:p>
          <a:p>
            <a:pPr algn="ctr">
              <a:lnSpc>
                <a:spcPct val="80000"/>
              </a:lnSpc>
            </a:pPr>
            <a:endParaRPr lang="it-IT" sz="2800" dirty="0"/>
          </a:p>
          <a:p>
            <a:pPr algn="ctr">
              <a:lnSpc>
                <a:spcPct val="80000"/>
              </a:lnSpc>
            </a:pPr>
            <a:endParaRPr lang="it-IT" sz="2400" dirty="0"/>
          </a:p>
          <a:p>
            <a:pPr algn="ctr">
              <a:lnSpc>
                <a:spcPct val="80000"/>
              </a:lnSpc>
            </a:pPr>
            <a:r>
              <a:rPr lang="it-IT" sz="1800" i="1" dirty="0" err="1" smtClean="0"/>
              <a:t>Based</a:t>
            </a:r>
            <a:r>
              <a:rPr lang="it-IT" sz="1800" i="1" dirty="0" smtClean="0"/>
              <a:t> </a:t>
            </a:r>
            <a:r>
              <a:rPr lang="it-IT" sz="1800" i="1" dirty="0"/>
              <a:t>on:</a:t>
            </a:r>
            <a:endParaRPr lang="en-US" sz="1800" i="1" dirty="0"/>
          </a:p>
          <a:p>
            <a:pPr indent="17463" algn="ctr"/>
            <a:r>
              <a:rPr lang="en-US" sz="1800" i="1" dirty="0"/>
              <a:t>Prime movers, turbomachinery, Euler equation and the </a:t>
            </a:r>
            <a:r>
              <a:rPr lang="en-US" sz="1800" i="1" dirty="0" err="1"/>
              <a:t>Bukingam</a:t>
            </a:r>
            <a:r>
              <a:rPr lang="en-US" sz="1800" i="1" dirty="0"/>
              <a:t> Theorem</a:t>
            </a:r>
          </a:p>
          <a:p>
            <a:pPr algn="ctr">
              <a:lnSpc>
                <a:spcPct val="80000"/>
              </a:lnSpc>
            </a:pPr>
            <a:r>
              <a:rPr lang="it-IT" sz="1800" i="1" dirty="0"/>
              <a:t>by</a:t>
            </a:r>
            <a:endParaRPr lang="en-US" sz="1800" i="1" dirty="0"/>
          </a:p>
          <a:p>
            <a:pPr algn="ctr">
              <a:lnSpc>
                <a:spcPct val="80000"/>
              </a:lnSpc>
            </a:pPr>
            <a:r>
              <a:rPr lang="en-US" sz="1600" i="1" dirty="0"/>
              <a:t>By E. </a:t>
            </a:r>
            <a:r>
              <a:rPr lang="en-US" sz="1600" i="1" dirty="0"/>
              <a:t>Savory - Department of Mechanical and Material </a:t>
            </a:r>
            <a:r>
              <a:rPr lang="en-US" sz="1600" i="1" dirty="0" smtClean="0"/>
              <a:t>Engineering</a:t>
            </a:r>
          </a:p>
          <a:p>
            <a:pPr algn="ctr">
              <a:lnSpc>
                <a:spcPct val="80000"/>
              </a:lnSpc>
            </a:pPr>
            <a:r>
              <a:rPr lang="en-US" sz="1600" i="1" dirty="0" smtClean="0"/>
              <a:t>University </a:t>
            </a:r>
            <a:r>
              <a:rPr lang="en-US" sz="1600" i="1" dirty="0"/>
              <a:t>of Western </a:t>
            </a:r>
            <a:r>
              <a:rPr lang="en-US" sz="1600" i="1" dirty="0" smtClean="0"/>
              <a:t>Ontario</a:t>
            </a:r>
          </a:p>
          <a:p>
            <a:pPr algn="ctr">
              <a:lnSpc>
                <a:spcPct val="80000"/>
              </a:lnSpc>
            </a:pPr>
            <a:endParaRPr lang="it-IT" sz="1600" i="1" dirty="0"/>
          </a:p>
          <a:p>
            <a:pPr algn="ctr">
              <a:lnSpc>
                <a:spcPct val="80000"/>
              </a:lnSpc>
            </a:pPr>
            <a:r>
              <a:rPr lang="it-IT" sz="1600" i="1" dirty="0"/>
              <a:t>a</a:t>
            </a:r>
            <a:r>
              <a:rPr lang="it-IT" sz="1600" i="1" dirty="0" smtClean="0"/>
              <a:t>nd</a:t>
            </a:r>
          </a:p>
          <a:p>
            <a:pPr algn="ctr">
              <a:lnSpc>
                <a:spcPct val="80000"/>
              </a:lnSpc>
            </a:pPr>
            <a:r>
              <a:rPr lang="en-US" sz="1600" i="1" dirty="0"/>
              <a:t>FUNDAMENTALS OF FLUID </a:t>
            </a:r>
            <a:r>
              <a:rPr lang="en-US" sz="1600" i="1" dirty="0" smtClean="0"/>
              <a:t>MECHANICS - Chapter </a:t>
            </a:r>
            <a:r>
              <a:rPr lang="en-US" sz="1600" i="1" dirty="0"/>
              <a:t>12 Pumps and </a:t>
            </a:r>
            <a:r>
              <a:rPr lang="en-US" sz="1600" i="1" dirty="0" smtClean="0"/>
              <a:t>Turbines</a:t>
            </a:r>
          </a:p>
          <a:p>
            <a:pPr algn="ctr">
              <a:lnSpc>
                <a:spcPct val="80000"/>
              </a:lnSpc>
            </a:pPr>
            <a:r>
              <a:rPr lang="it-IT" sz="1600" i="1" dirty="0" smtClean="0"/>
              <a:t>by</a:t>
            </a:r>
            <a:endParaRPr lang="en-US" sz="1600" i="1" dirty="0"/>
          </a:p>
          <a:p>
            <a:pPr algn="ctr">
              <a:lnSpc>
                <a:spcPct val="80000"/>
              </a:lnSpc>
            </a:pPr>
            <a:r>
              <a:rPr lang="en-US" sz="1600" i="1" dirty="0" err="1"/>
              <a:t>Jyh-Cherng</a:t>
            </a:r>
            <a:r>
              <a:rPr lang="en-US" sz="1600" i="1" dirty="0"/>
              <a:t> </a:t>
            </a:r>
            <a:r>
              <a:rPr lang="en-US" sz="1600" i="1" dirty="0" smtClean="0"/>
              <a:t>Shieh - Department </a:t>
            </a:r>
            <a:r>
              <a:rPr lang="en-US" sz="1600" i="1" dirty="0"/>
              <a:t>of Bio-Industrial Mechatronics Engineering</a:t>
            </a:r>
          </a:p>
          <a:p>
            <a:pPr algn="ctr">
              <a:lnSpc>
                <a:spcPct val="80000"/>
              </a:lnSpc>
            </a:pPr>
            <a:r>
              <a:rPr lang="en-US" sz="1600" i="1" dirty="0"/>
              <a:t>National Taiwan University</a:t>
            </a:r>
            <a:endParaRPr lang="en-US" sz="1600" i="1" dirty="0"/>
          </a:p>
        </p:txBody>
      </p:sp>
      <p:sp>
        <p:nvSpPr>
          <p:cNvPr id="131" name="Sottotitolo 2"/>
          <p:cNvSpPr txBox="1">
            <a:spLocks/>
          </p:cNvSpPr>
          <p:nvPr/>
        </p:nvSpPr>
        <p:spPr>
          <a:xfrm>
            <a:off x="3850809" y="3733800"/>
            <a:ext cx="1728192" cy="381000"/>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1600" b="1" dirty="0" smtClean="0">
                <a:solidFill>
                  <a:prstClr val="white"/>
                </a:solidFill>
              </a:rPr>
              <a:t>reini@units.it</a:t>
            </a:r>
          </a:p>
          <a:p>
            <a:endParaRPr lang="it-IT" sz="1600" b="1" dirty="0" smtClean="0">
              <a:solidFill>
                <a:prstClr val="white"/>
              </a:solidFill>
            </a:endParaRPr>
          </a:p>
          <a:p>
            <a:endParaRPr lang="it-IT" sz="1600" b="1" dirty="0">
              <a:solidFill>
                <a:prstClr val="white"/>
              </a:solidFill>
            </a:endParaRPr>
          </a:p>
          <a:p>
            <a:endParaRPr lang="it-IT" sz="1600" b="1" dirty="0" smtClean="0">
              <a:solidFill>
                <a:prstClr val="white"/>
              </a:solidFill>
            </a:endParaRPr>
          </a:p>
          <a:p>
            <a:endParaRPr lang="it-IT" sz="1600" dirty="0">
              <a:solidFill>
                <a:prstClr val="white"/>
              </a:solidFill>
            </a:endParaRPr>
          </a:p>
        </p:txBody>
      </p:sp>
      <p:pic>
        <p:nvPicPr>
          <p:cNvPr id="28676" name="Picture 4" descr="http://www.sidways.altervista.org/Joomla/upload_d/logo%20units.png"/>
          <p:cNvPicPr>
            <a:picLocks noChangeAspect="1" noChangeArrowheads="1"/>
          </p:cNvPicPr>
          <p:nvPr/>
        </p:nvPicPr>
        <p:blipFill>
          <a:blip r:embed="rId4" cstate="print"/>
          <a:srcRect/>
          <a:stretch>
            <a:fillRect/>
          </a:stretch>
        </p:blipFill>
        <p:spPr bwMode="auto">
          <a:xfrm>
            <a:off x="134895" y="248089"/>
            <a:ext cx="1115616" cy="1086477"/>
          </a:xfrm>
          <a:prstGeom prst="rect">
            <a:avLst/>
          </a:prstGeom>
          <a:noFill/>
        </p:spPr>
      </p:pic>
      <p:sp>
        <p:nvSpPr>
          <p:cNvPr id="133" name="CasellaDiTesto 132"/>
          <p:cNvSpPr txBox="1"/>
          <p:nvPr/>
        </p:nvSpPr>
        <p:spPr>
          <a:xfrm>
            <a:off x="1389486" y="458088"/>
            <a:ext cx="5328592" cy="738664"/>
          </a:xfrm>
          <a:prstGeom prst="rect">
            <a:avLst/>
          </a:prstGeom>
          <a:noFill/>
        </p:spPr>
        <p:txBody>
          <a:bodyPr wrap="square" rtlCol="0">
            <a:spAutoFit/>
          </a:bodyPr>
          <a:lstStyle/>
          <a:p>
            <a:r>
              <a:rPr lang="it-IT" sz="1400" b="1" dirty="0" smtClean="0">
                <a:solidFill>
                  <a:schemeClr val="bg2">
                    <a:lumMod val="50000"/>
                  </a:schemeClr>
                </a:solidFill>
                <a:latin typeface="Arial" pitchFamily="34" charset="0"/>
                <a:cs typeface="Arial" pitchFamily="34" charset="0"/>
              </a:rPr>
              <a:t>UNIVERSITÀ DEGLI STUDI </a:t>
            </a:r>
            <a:r>
              <a:rPr lang="it-IT" sz="1400" b="1" dirty="0" err="1" smtClean="0">
                <a:solidFill>
                  <a:schemeClr val="bg2">
                    <a:lumMod val="50000"/>
                  </a:schemeClr>
                </a:solidFill>
                <a:latin typeface="Arial" pitchFamily="34" charset="0"/>
                <a:cs typeface="Arial" pitchFamily="34" charset="0"/>
              </a:rPr>
              <a:t>DI</a:t>
            </a:r>
            <a:r>
              <a:rPr lang="it-IT" sz="1400" b="1" dirty="0" smtClean="0">
                <a:solidFill>
                  <a:schemeClr val="bg2">
                    <a:lumMod val="50000"/>
                  </a:schemeClr>
                </a:solidFill>
                <a:latin typeface="Arial" pitchFamily="34" charset="0"/>
                <a:cs typeface="Arial" pitchFamily="34" charset="0"/>
              </a:rPr>
              <a:t> TRIESTE</a:t>
            </a:r>
          </a:p>
          <a:p>
            <a:r>
              <a:rPr lang="it-IT" sz="1400" b="1" dirty="0" smtClean="0">
                <a:solidFill>
                  <a:schemeClr val="bg2">
                    <a:lumMod val="50000"/>
                  </a:schemeClr>
                </a:solidFill>
                <a:latin typeface="Arial" pitchFamily="34" charset="0"/>
                <a:cs typeface="Arial" pitchFamily="34" charset="0"/>
              </a:rPr>
              <a:t>DIPARTIMENTO DI INGEGNERIA E ARCHITETTURA</a:t>
            </a:r>
          </a:p>
          <a:p>
            <a:r>
              <a:rPr lang="it-IT" sz="1400" b="1" dirty="0">
                <a:solidFill>
                  <a:schemeClr val="bg2">
                    <a:lumMod val="50000"/>
                  </a:schemeClr>
                </a:solidFill>
                <a:latin typeface="Arial" pitchFamily="34" charset="0"/>
                <a:cs typeface="Arial" pitchFamily="34" charset="0"/>
              </a:rPr>
              <a:t>	</a:t>
            </a:r>
            <a:endParaRPr lang="it-IT" sz="1400" b="1" dirty="0" smtClean="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575444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533400"/>
          </a:xfrm>
        </p:spPr>
        <p:txBody>
          <a:bodyPr/>
          <a:lstStyle/>
          <a:p>
            <a:pPr eaLnBrk="1" hangingPunct="1"/>
            <a:r>
              <a:rPr lang="en-US" sz="3200" b="1" smtClean="0">
                <a:solidFill>
                  <a:srgbClr val="FF3300"/>
                </a:solidFill>
              </a:rPr>
              <a:t>Centrifugal pump cutaway schematic</a:t>
            </a:r>
          </a:p>
        </p:txBody>
      </p:sp>
      <p:pic>
        <p:nvPicPr>
          <p:cNvPr id="15363" name="Picture 3" descr="pumpcutaway"/>
          <p:cNvPicPr>
            <a:picLocks noGrp="1" noChangeAspect="1" noChangeArrowheads="1"/>
          </p:cNvPicPr>
          <p:nvPr>
            <p:ph idx="1"/>
          </p:nvPr>
        </p:nvPicPr>
        <p:blipFill>
          <a:blip r:embed="rId2" cstate="print"/>
          <a:srcRect/>
          <a:stretch>
            <a:fillRect/>
          </a:stretch>
        </p:blipFill>
        <p:spPr>
          <a:xfrm>
            <a:off x="990600" y="539750"/>
            <a:ext cx="7086600" cy="6242050"/>
          </a:xfrm>
          <a:noFill/>
        </p:spPr>
      </p:pic>
    </p:spTree>
    <p:extLst>
      <p:ext uri="{BB962C8B-B14F-4D97-AF65-F5344CB8AC3E}">
        <p14:creationId xmlns:p14="http://schemas.microsoft.com/office/powerpoint/2010/main" val="312484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533400"/>
          </a:xfrm>
        </p:spPr>
        <p:txBody>
          <a:bodyPr/>
          <a:lstStyle/>
          <a:p>
            <a:pPr eaLnBrk="1" hangingPunct="1"/>
            <a:r>
              <a:rPr lang="en-US" sz="3200" b="1" dirty="0" smtClean="0">
                <a:solidFill>
                  <a:srgbClr val="FF3300"/>
                </a:solidFill>
              </a:rPr>
              <a:t>Parts </a:t>
            </a:r>
            <a:r>
              <a:rPr lang="en-US" sz="3200" b="1" dirty="0">
                <a:solidFill>
                  <a:srgbClr val="FF3300"/>
                </a:solidFill>
              </a:rPr>
              <a:t>of a Centrifugal Fan / Blower </a:t>
            </a:r>
            <a:endParaRPr lang="en-US" sz="3200" b="1" dirty="0" smtClean="0">
              <a:solidFill>
                <a:srgbClr val="FF3300"/>
              </a:solidFill>
            </a:endParaRPr>
          </a:p>
        </p:txBody>
      </p:sp>
      <p:pic>
        <p:nvPicPr>
          <p:cNvPr id="6" name="Picture 5" descr="A close up of a piece of paper&#10;&#10;Description automatically generated">
            <a:extLst>
              <a:ext uri="{FF2B5EF4-FFF2-40B4-BE49-F238E27FC236}">
                <a16:creationId xmlns:a16="http://schemas.microsoft.com/office/drawing/2014/main" id="{6DCCDA56-E193-426E-927B-6EDEB8ABD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8704396" cy="602448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533400"/>
          </a:xfrm>
        </p:spPr>
        <p:txBody>
          <a:bodyPr/>
          <a:lstStyle/>
          <a:p>
            <a:pPr eaLnBrk="1" hangingPunct="1"/>
            <a:r>
              <a:rPr lang="en-US" sz="3200" b="1" dirty="0" smtClean="0">
                <a:solidFill>
                  <a:srgbClr val="FF3300"/>
                </a:solidFill>
              </a:rPr>
              <a:t>Parts </a:t>
            </a:r>
            <a:r>
              <a:rPr lang="en-US" sz="3200" b="1" dirty="0">
                <a:solidFill>
                  <a:srgbClr val="FF3300"/>
                </a:solidFill>
              </a:rPr>
              <a:t>of a Turbocharger </a:t>
            </a:r>
            <a:endParaRPr lang="en-US" sz="3200" b="1" dirty="0" smtClean="0">
              <a:solidFill>
                <a:srgbClr val="FF3300"/>
              </a:solidFill>
            </a:endParaRPr>
          </a:p>
        </p:txBody>
      </p:sp>
      <p:pic>
        <p:nvPicPr>
          <p:cNvPr id="5" name="Picture 5" descr="A screenshot of a cell phone&#10;&#10;Description automatically generated">
            <a:extLst>
              <a:ext uri="{FF2B5EF4-FFF2-40B4-BE49-F238E27FC236}">
                <a16:creationId xmlns:a16="http://schemas.microsoft.com/office/drawing/2014/main" id="{D0592082-6050-4A07-8D87-F80E2B57B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 y="685800"/>
            <a:ext cx="8772892" cy="5838825"/>
          </a:xfrm>
          <a:prstGeom prst="rect">
            <a:avLst/>
          </a:prstGeom>
        </p:spPr>
      </p:pic>
    </p:spTree>
    <p:extLst>
      <p:ext uri="{BB962C8B-B14F-4D97-AF65-F5344CB8AC3E}">
        <p14:creationId xmlns:p14="http://schemas.microsoft.com/office/powerpoint/2010/main" val="407843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39763"/>
          </a:xfrm>
        </p:spPr>
        <p:txBody>
          <a:bodyPr/>
          <a:lstStyle/>
          <a:p>
            <a:pPr eaLnBrk="1" hangingPunct="1"/>
            <a:r>
              <a:rPr lang="en-US" sz="3200" b="1" smtClean="0">
                <a:solidFill>
                  <a:srgbClr val="FF3300"/>
                </a:solidFill>
              </a:rPr>
              <a:t>Formulation of the concept</a:t>
            </a:r>
          </a:p>
        </p:txBody>
      </p:sp>
      <p:sp>
        <p:nvSpPr>
          <p:cNvPr id="16387" name="Rectangle 3"/>
          <p:cNvSpPr>
            <a:spLocks noGrp="1" noChangeArrowheads="1"/>
          </p:cNvSpPr>
          <p:nvPr>
            <p:ph type="body" sz="half" idx="1"/>
          </p:nvPr>
        </p:nvSpPr>
        <p:spPr>
          <a:xfrm>
            <a:off x="76200" y="609600"/>
            <a:ext cx="8915400" cy="2743200"/>
          </a:xfrm>
        </p:spPr>
        <p:txBody>
          <a:bodyPr/>
          <a:lstStyle/>
          <a:p>
            <a:pPr algn="just" eaLnBrk="1" hangingPunct="1">
              <a:lnSpc>
                <a:spcPct val="80000"/>
              </a:lnSpc>
            </a:pPr>
            <a:r>
              <a:rPr lang="en-US" sz="2400" b="1" smtClean="0"/>
              <a:t>We will focus on the ‘centrifugal pump’. However, the principles are the same for compressors and turbines with a geometry change and appropriate boundary conditions.</a:t>
            </a:r>
          </a:p>
          <a:p>
            <a:pPr algn="just" eaLnBrk="1" hangingPunct="1">
              <a:lnSpc>
                <a:spcPct val="80000"/>
              </a:lnSpc>
            </a:pPr>
            <a:r>
              <a:rPr lang="en-US" sz="2400" b="1" smtClean="0"/>
              <a:t>The dominant direction of the flow during  the energy transfer process is radial.</a:t>
            </a:r>
          </a:p>
          <a:p>
            <a:pPr algn="just" eaLnBrk="1" hangingPunct="1">
              <a:lnSpc>
                <a:spcPct val="80000"/>
              </a:lnSpc>
            </a:pPr>
            <a:r>
              <a:rPr lang="en-US" sz="2400" b="1" smtClean="0"/>
              <a:t>Rotor (impeller) – rotating element where the energy transfer process occurs.</a:t>
            </a:r>
          </a:p>
          <a:p>
            <a:pPr algn="just" eaLnBrk="1" hangingPunct="1">
              <a:lnSpc>
                <a:spcPct val="80000"/>
              </a:lnSpc>
            </a:pPr>
            <a:r>
              <a:rPr lang="en-US" sz="2400" b="1" smtClean="0"/>
              <a:t>Diffuser – stationary element which is responsible for the transformation of the velocity head into static pressure.</a:t>
            </a:r>
          </a:p>
          <a:p>
            <a:pPr algn="just" eaLnBrk="1" hangingPunct="1">
              <a:lnSpc>
                <a:spcPct val="80000"/>
              </a:lnSpc>
            </a:pPr>
            <a:r>
              <a:rPr lang="en-US" sz="2400" b="1" smtClean="0"/>
              <a:t>Velocity head - V</a:t>
            </a:r>
            <a:r>
              <a:rPr lang="en-US" sz="2400" b="1" baseline="30000" smtClean="0"/>
              <a:t>2</a:t>
            </a:r>
            <a:r>
              <a:rPr lang="en-US" sz="2400" b="1" smtClean="0"/>
              <a:t>/2g</a:t>
            </a:r>
          </a:p>
          <a:p>
            <a:pPr algn="just" eaLnBrk="1" hangingPunct="1">
              <a:lnSpc>
                <a:spcPct val="80000"/>
              </a:lnSpc>
            </a:pPr>
            <a:endParaRPr lang="en-US" sz="2400" b="1" smtClean="0"/>
          </a:p>
        </p:txBody>
      </p:sp>
      <p:pic>
        <p:nvPicPr>
          <p:cNvPr id="16388" name="Picture 4" descr="Picture 025"/>
          <p:cNvPicPr>
            <a:picLocks noGrp="1" noChangeAspect="1" noChangeArrowheads="1"/>
          </p:cNvPicPr>
          <p:nvPr>
            <p:ph sz="half" idx="2"/>
          </p:nvPr>
        </p:nvPicPr>
        <p:blipFill>
          <a:blip r:embed="rId2" cstate="print"/>
          <a:srcRect l="2873" t="59616" r="39653" b="7068"/>
          <a:stretch>
            <a:fillRect/>
          </a:stretch>
        </p:blipFill>
        <p:spPr>
          <a:xfrm>
            <a:off x="3657600" y="3870325"/>
            <a:ext cx="5257800" cy="2892425"/>
          </a:xfrm>
          <a:noFill/>
        </p:spPr>
      </p:pic>
      <p:sp>
        <p:nvSpPr>
          <p:cNvPr id="16389" name="Text Box 5"/>
          <p:cNvSpPr txBox="1">
            <a:spLocks noChangeArrowheads="1"/>
          </p:cNvSpPr>
          <p:nvPr/>
        </p:nvSpPr>
        <p:spPr bwMode="auto">
          <a:xfrm>
            <a:off x="76200" y="5883275"/>
            <a:ext cx="3600450" cy="822325"/>
          </a:xfrm>
          <a:prstGeom prst="rect">
            <a:avLst/>
          </a:prstGeom>
          <a:noFill/>
          <a:ln w="9525">
            <a:noFill/>
            <a:miter lim="800000"/>
            <a:headEnd/>
            <a:tailEnd/>
          </a:ln>
        </p:spPr>
        <p:txBody>
          <a:bodyPr wrap="none">
            <a:spAutoFit/>
          </a:bodyPr>
          <a:lstStyle/>
          <a:p>
            <a:r>
              <a:rPr lang="en-US" sz="2400" b="1" i="1">
                <a:solidFill>
                  <a:srgbClr val="008000"/>
                </a:solidFill>
              </a:rPr>
              <a:t>Centrifugal pump</a:t>
            </a:r>
          </a:p>
          <a:p>
            <a:r>
              <a:rPr lang="en-US" sz="2400" b="1" i="1">
                <a:solidFill>
                  <a:srgbClr val="008000"/>
                </a:solidFill>
              </a:rPr>
              <a:t>with volute and diffuser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457200" y="76200"/>
            <a:ext cx="8229600" cy="487363"/>
          </a:xfrm>
        </p:spPr>
        <p:txBody>
          <a:bodyPr/>
          <a:lstStyle/>
          <a:p>
            <a:pPr eaLnBrk="1" hangingPunct="1"/>
            <a:r>
              <a:rPr lang="en-US" sz="3200" b="1" smtClean="0">
                <a:solidFill>
                  <a:srgbClr val="FF3300"/>
                </a:solidFill>
              </a:rPr>
              <a:t>Energy transfer mechanism</a:t>
            </a:r>
          </a:p>
        </p:txBody>
      </p:sp>
      <p:sp>
        <p:nvSpPr>
          <p:cNvPr id="1030" name="Rectangle 3"/>
          <p:cNvSpPr>
            <a:spLocks noGrp="1" noChangeArrowheads="1"/>
          </p:cNvSpPr>
          <p:nvPr>
            <p:ph type="body" idx="1"/>
          </p:nvPr>
        </p:nvSpPr>
        <p:spPr>
          <a:xfrm>
            <a:off x="76200" y="609600"/>
            <a:ext cx="8991600" cy="5105400"/>
          </a:xfrm>
        </p:spPr>
        <p:txBody>
          <a:bodyPr/>
          <a:lstStyle/>
          <a:p>
            <a:pPr eaLnBrk="1" hangingPunct="1"/>
            <a:r>
              <a:rPr lang="en-US" sz="2400" b="1" smtClean="0"/>
              <a:t>The energy transfer mechanism results from the change in angular momentum of the fluid:</a:t>
            </a:r>
          </a:p>
          <a:p>
            <a:pPr eaLnBrk="1" hangingPunct="1"/>
            <a:endParaRPr lang="en-US" sz="2400" b="1" smtClean="0"/>
          </a:p>
          <a:p>
            <a:pPr eaLnBrk="1" hangingPunct="1"/>
            <a:endParaRPr lang="en-US" sz="2400" b="1" smtClean="0"/>
          </a:p>
          <a:p>
            <a:pPr eaLnBrk="1" hangingPunct="1"/>
            <a:r>
              <a:rPr lang="en-US" sz="2400" b="1" smtClean="0"/>
              <a:t>The torque on the shaft is:</a:t>
            </a:r>
          </a:p>
          <a:p>
            <a:pPr eaLnBrk="1" hangingPunct="1"/>
            <a:endParaRPr lang="en-US" sz="2400" b="1" smtClean="0"/>
          </a:p>
          <a:p>
            <a:pPr eaLnBrk="1" hangingPunct="1"/>
            <a:endParaRPr lang="en-US" sz="2400" b="1" smtClean="0"/>
          </a:p>
          <a:p>
            <a:pPr eaLnBrk="1" hangingPunct="1"/>
            <a:r>
              <a:rPr lang="en-US" sz="2400" b="1" smtClean="0"/>
              <a:t>Where </a:t>
            </a:r>
            <a:r>
              <a:rPr lang="en-US" sz="2400" b="1" i="1" smtClean="0"/>
              <a:t>V</a:t>
            </a:r>
            <a:r>
              <a:rPr lang="en-US" sz="2400" b="1" i="1" baseline="-25000" smtClean="0"/>
              <a:t>u</a:t>
            </a:r>
            <a:r>
              <a:rPr lang="en-US" sz="2400" b="1" smtClean="0"/>
              <a:t> denotes the component of the vector </a:t>
            </a:r>
            <a:r>
              <a:rPr lang="en-US" sz="2400" b="1" i="1" smtClean="0"/>
              <a:t>V</a:t>
            </a:r>
            <a:r>
              <a:rPr lang="en-US" sz="2400" b="1" smtClean="0"/>
              <a:t> in the direction of </a:t>
            </a:r>
            <a:r>
              <a:rPr lang="en-US" sz="2400" b="1" i="1" smtClean="0"/>
              <a:t>U</a:t>
            </a:r>
            <a:r>
              <a:rPr lang="en-US" sz="2400" b="1" smtClean="0"/>
              <a:t>, the tangential wheel speed (at a given </a:t>
            </a:r>
            <a:r>
              <a:rPr lang="en-US" sz="2400" b="1" i="1" smtClean="0"/>
              <a:t>U=r</a:t>
            </a:r>
            <a:r>
              <a:rPr lang="en-US" sz="2400" b="1" i="1" smtClean="0">
                <a:latin typeface="Symbol" pitchFamily="18" charset="2"/>
              </a:rPr>
              <a:t>w</a:t>
            </a:r>
            <a:r>
              <a:rPr lang="en-US" sz="2400" b="1" smtClean="0"/>
              <a:t>), assuming steady-state frictionless flow.</a:t>
            </a:r>
          </a:p>
          <a:p>
            <a:pPr eaLnBrk="1" hangingPunct="1"/>
            <a:r>
              <a:rPr lang="en-US" sz="2400" b="1" smtClean="0"/>
              <a:t>Further assumptions of uniform flow at the inlet and outlet and an ‘effective’ mean radius, give:</a:t>
            </a:r>
          </a:p>
          <a:p>
            <a:pPr eaLnBrk="1" hangingPunct="1"/>
            <a:endParaRPr lang="en-US" sz="2400" b="1" smtClean="0"/>
          </a:p>
          <a:p>
            <a:pPr eaLnBrk="1" hangingPunct="1"/>
            <a:endParaRPr lang="en-US" sz="2400" b="1" smtClean="0"/>
          </a:p>
        </p:txBody>
      </p:sp>
      <p:graphicFrame>
        <p:nvGraphicFramePr>
          <p:cNvPr id="1026" name="Object 4"/>
          <p:cNvGraphicFramePr>
            <a:graphicFrameLocks noChangeAspect="1"/>
          </p:cNvGraphicFramePr>
          <p:nvPr/>
        </p:nvGraphicFramePr>
        <p:xfrm>
          <a:off x="762000" y="1295400"/>
          <a:ext cx="7543800" cy="1168400"/>
        </p:xfrm>
        <a:graphic>
          <a:graphicData uri="http://schemas.openxmlformats.org/presentationml/2006/ole">
            <mc:AlternateContent xmlns:mc="http://schemas.openxmlformats.org/markup-compatibility/2006">
              <mc:Choice xmlns:v="urn:schemas-microsoft-com:vml" Requires="v">
                <p:oleObj spid="_x0000_s1275" name="Equation" r:id="rId3" imgW="2298600" imgH="355320" progId="">
                  <p:embed/>
                </p:oleObj>
              </mc:Choice>
              <mc:Fallback>
                <p:oleObj name="Equation" r:id="rId3" imgW="2298600" imgH="355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75438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5410200" y="2438400"/>
          <a:ext cx="2895600" cy="1174750"/>
        </p:xfrm>
        <a:graphic>
          <a:graphicData uri="http://schemas.openxmlformats.org/presentationml/2006/ole">
            <mc:AlternateContent xmlns:mc="http://schemas.openxmlformats.org/markup-compatibility/2006">
              <mc:Choice xmlns:v="urn:schemas-microsoft-com:vml" Requires="v">
                <p:oleObj spid="_x0000_s1276" name="Equation" r:id="rId5" imgW="876240" imgH="355320" progId="">
                  <p:embed/>
                </p:oleObj>
              </mc:Choice>
              <mc:Fallback>
                <p:oleObj name="Equation" r:id="rId5" imgW="876240" imgH="35532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438400"/>
                        <a:ext cx="289560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6"/>
          <p:cNvGraphicFramePr>
            <a:graphicFrameLocks noChangeAspect="1"/>
          </p:cNvGraphicFramePr>
          <p:nvPr/>
        </p:nvGraphicFramePr>
        <p:xfrm>
          <a:off x="2743200" y="5462588"/>
          <a:ext cx="3505200" cy="1243012"/>
        </p:xfrm>
        <a:graphic>
          <a:graphicData uri="http://schemas.openxmlformats.org/presentationml/2006/ole">
            <mc:AlternateContent xmlns:mc="http://schemas.openxmlformats.org/markup-compatibility/2006">
              <mc:Choice xmlns:v="urn:schemas-microsoft-com:vml" Requires="v">
                <p:oleObj spid="_x0000_s1277" name="Equation" r:id="rId7" imgW="965160" imgH="342720" progId="">
                  <p:embed/>
                </p:oleObj>
              </mc:Choice>
              <mc:Fallback>
                <p:oleObj name="Equation" r:id="rId7" imgW="965160" imgH="34272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5462588"/>
                        <a:ext cx="3505200" cy="124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6199</TotalTime>
  <Words>2126</Words>
  <Application>Microsoft Office PowerPoint</Application>
  <PresentationFormat>Presentazione su schermo (4:3)</PresentationFormat>
  <Paragraphs>276</Paragraphs>
  <Slides>46</Slides>
  <Notes>3</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46</vt:i4>
      </vt:variant>
    </vt:vector>
  </HeadingPairs>
  <TitlesOfParts>
    <vt:vector size="53" baseType="lpstr">
      <vt:lpstr>Arial</vt:lpstr>
      <vt:lpstr>Cambria Math</vt:lpstr>
      <vt:lpstr>Symbol</vt:lpstr>
      <vt:lpstr>Times New Roman</vt:lpstr>
      <vt:lpstr>Wingdings</vt:lpstr>
      <vt:lpstr>Default Design</vt:lpstr>
      <vt:lpstr>Equation</vt:lpstr>
      <vt:lpstr>Presentazione standard di PowerPoint</vt:lpstr>
      <vt:lpstr>Definition</vt:lpstr>
      <vt:lpstr>Pump classes and types</vt:lpstr>
      <vt:lpstr>Presentazione standard di PowerPoint</vt:lpstr>
      <vt:lpstr>Centrifugal pump cutaway schematic</vt:lpstr>
      <vt:lpstr>Parts of a Centrifugal Fan / Blower </vt:lpstr>
      <vt:lpstr>Parts of a Turbocharger </vt:lpstr>
      <vt:lpstr>Formulation of the concept</vt:lpstr>
      <vt:lpstr>Energy transfer mechanism</vt:lpstr>
      <vt:lpstr>Presentazione standard di PowerPoint</vt:lpstr>
      <vt:lpstr>The velocity triangle</vt:lpstr>
      <vt:lpstr>Centrifugal- compressor schematic and velocity triangles</vt:lpstr>
      <vt:lpstr>Presentazione standard di PowerPoint</vt:lpstr>
      <vt:lpstr>Head (H) versus Volume flow rate (Q) relationships</vt:lpstr>
      <vt:lpstr>H - Q characteristics</vt:lpstr>
      <vt:lpstr>Actual H - Q Characteristics relationships</vt:lpstr>
      <vt:lpstr>The “Goulds 3196” family of pumps</vt:lpstr>
      <vt:lpstr>Composite rating charts for the “Goulds 3196” family of pumps</vt:lpstr>
      <vt:lpstr>Presentazione standard di PowerPoint</vt:lpstr>
      <vt:lpstr>Presentazione standard di PowerPoint</vt:lpstr>
      <vt:lpstr>Pump-system operation</vt:lpstr>
      <vt:lpstr>Pump Performance Characteristics</vt:lpstr>
      <vt:lpstr>Net Positive Suction Head</vt:lpstr>
      <vt:lpstr>Performance characteristics and Dimensionless Parameters</vt:lpstr>
      <vt:lpstr>Buckingham P theorem</vt:lpstr>
      <vt:lpstr>Dimensionless Parameters</vt:lpstr>
      <vt:lpstr>Dimensionless Parameters</vt:lpstr>
      <vt:lpstr>Presentazione standard di PowerPoint</vt:lpstr>
      <vt:lpstr>Pump dimensionless Characteristics</vt:lpstr>
      <vt:lpstr>Scale effect on efficiency</vt:lpstr>
      <vt:lpstr>Specific Speed</vt:lpstr>
      <vt:lpstr>Specific Speed</vt:lpstr>
      <vt:lpstr>Comparison of different types of impellers</vt:lpstr>
      <vt:lpstr>Hydraulic Turbines main design options</vt:lpstr>
      <vt:lpstr>Hydraulic Turbines Characteristics</vt:lpstr>
      <vt:lpstr>Hydraulic Turbines specific speed </vt:lpstr>
      <vt:lpstr>Compressible Flow Turbomachines</vt:lpstr>
      <vt:lpstr>Compressible Flow Turbomachines</vt:lpstr>
      <vt:lpstr>Compressible Flow Turbomachines</vt:lpstr>
      <vt:lpstr>Compressible Flow Turbomachines</vt:lpstr>
      <vt:lpstr>Compressible Flow Turbomachines</vt:lpstr>
      <vt:lpstr>Compressible Flow Turbomachines</vt:lpstr>
      <vt:lpstr>Summary of Design/off-Design evaluation of energy system components</vt:lpstr>
      <vt:lpstr>Summary of Design/off-Design evaluation of energy system components</vt:lpstr>
      <vt:lpstr>Summary of Design/off-Design evaluation of energy system components</vt:lpstr>
      <vt:lpstr>Presentazione standard di PowerPoint</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Savory</dc:creator>
  <cp:lastModifiedBy>Windows User</cp:lastModifiedBy>
  <cp:revision>159</cp:revision>
  <dcterms:created xsi:type="dcterms:W3CDTF">2007-09-16T21:51:53Z</dcterms:created>
  <dcterms:modified xsi:type="dcterms:W3CDTF">2020-11-25T12:12:27Z</dcterms:modified>
</cp:coreProperties>
</file>