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_;+size=_37432"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75" r:id="rId21"/>
    <p:sldId id="276" r:id="rId22"/>
    <p:sldId id="278" r:id="rId23"/>
    <p:sldId id="279" r:id="rId24"/>
    <p:sldId id="280" r:id="rId25"/>
    <p:sldId id="290" r:id="rId26"/>
    <p:sldId id="281" r:id="rId27"/>
    <p:sldId id="282" r:id="rId28"/>
    <p:sldId id="291" r:id="rId29"/>
    <p:sldId id="292" r:id="rId30"/>
    <p:sldId id="293" r:id="rId31"/>
    <p:sldId id="283" r:id="rId32"/>
    <p:sldId id="284" r:id="rId33"/>
    <p:sldId id="285" r:id="rId34"/>
    <p:sldId id="286" r:id="rId35"/>
    <p:sldId id="294" r:id="rId36"/>
    <p:sldId id="295" r:id="rId37"/>
    <p:sldId id="296" r:id="rId38"/>
    <p:sldId id="287" r:id="rId39"/>
    <p:sldId id="297" r:id="rId40"/>
    <p:sldId id="288" r:id="rId41"/>
    <p:sldId id="298" r:id="rId42"/>
    <p:sldId id="289"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2" d="100"/>
          <a:sy n="122" d="100"/>
        </p:scale>
        <p:origin x="86" y="317"/>
      </p:cViewPr>
      <p:guideLst/>
    </p:cSldViewPr>
  </p:slideViewPr>
  <p:notesTextViewPr>
    <p:cViewPr>
      <p:scale>
        <a:sx n="1" d="1"/>
        <a:sy n="1" d="1"/>
      </p:scale>
      <p:origin x="0" y="0"/>
    </p:cViewPr>
  </p:notesTextViewPr>
  <p:sorterViewPr>
    <p:cViewPr varScale="1">
      <p:scale>
        <a:sx n="100" d="100"/>
        <a:sy n="100" d="100"/>
      </p:scale>
      <p:origin x="0" y="-530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C8945-1759-45C4-BB56-178AFD26F05C}" type="datetimeFigureOut">
              <a:rPr lang="it-IT" smtClean="0"/>
              <a:t>21/12/2020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5B8F6-2E6D-422E-AA6F-10B4DAF77860}" type="slidenum">
              <a:rPr lang="it-IT" smtClean="0"/>
              <a:t>‹N›</a:t>
            </a:fld>
            <a:endParaRPr lang="it-IT"/>
          </a:p>
        </p:txBody>
      </p:sp>
    </p:spTree>
    <p:extLst>
      <p:ext uri="{BB962C8B-B14F-4D97-AF65-F5344CB8AC3E}">
        <p14:creationId xmlns:p14="http://schemas.microsoft.com/office/powerpoint/2010/main" val="239073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2467C-C3C8-4646-914B-52D59968D881}"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it-IT"/>
          </a:p>
        </p:txBody>
      </p:sp>
    </p:spTree>
    <p:extLst>
      <p:ext uri="{BB962C8B-B14F-4D97-AF65-F5344CB8AC3E}">
        <p14:creationId xmlns:p14="http://schemas.microsoft.com/office/powerpoint/2010/main" val="4019005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4034" name="Rectangle 2"/>
          <p:cNvSpPr>
            <a:spLocks noGrp="1" noChangeArrowheads="1"/>
          </p:cNvSpPr>
          <p:nvPr>
            <p:ph type="subTitle" idx="1"/>
          </p:nvPr>
        </p:nvSpPr>
        <p:spPr>
          <a:xfrm>
            <a:off x="3048000" y="3581400"/>
            <a:ext cx="7518400" cy="1905000"/>
          </a:xfrm>
        </p:spPr>
        <p:txBody>
          <a:bodyPr/>
          <a:lstStyle>
            <a:lvl1pPr marL="0" indent="0">
              <a:buFont typeface="Wingdings" pitchFamily="2" charset="2"/>
              <a:buNone/>
              <a:defRPr/>
            </a:lvl1pPr>
          </a:lstStyle>
          <a:p>
            <a:r>
              <a:rPr lang="it-IT"/>
              <a:t>Fare clic per modificare lo stile del sottotitolo dello schema</a:t>
            </a:r>
          </a:p>
        </p:txBody>
      </p:sp>
      <p:sp>
        <p:nvSpPr>
          <p:cNvPr id="44037" name="Rectangle 5"/>
          <p:cNvSpPr>
            <a:spLocks noGrp="1" noChangeArrowheads="1"/>
          </p:cNvSpPr>
          <p:nvPr>
            <p:ph type="sldNum" sz="quarter" idx="4"/>
          </p:nvPr>
        </p:nvSpPr>
        <p:spPr>
          <a:xfrm>
            <a:off x="11612034" y="6599238"/>
            <a:ext cx="579967" cy="25876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F98BC3-F7EA-4A73-8394-BEF993D5B06B}"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44039" name="Oval 7"/>
          <p:cNvSpPr>
            <a:spLocks noChangeArrowheads="1"/>
          </p:cNvSpPr>
          <p:nvPr/>
        </p:nvSpPr>
        <p:spPr bwMode="auto">
          <a:xfrm>
            <a:off x="304800" y="-315913"/>
            <a:ext cx="3352800" cy="2514601"/>
          </a:xfrm>
          <a:prstGeom prst="ellipse">
            <a:avLst/>
          </a:prstGeom>
          <a:noFill/>
          <a:ln w="12700">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292929"/>
              </a:solidFill>
              <a:effectLst/>
              <a:uLnTx/>
              <a:uFillTx/>
              <a:latin typeface="Arial" charset="0"/>
              <a:ea typeface="+mn-ea"/>
              <a:cs typeface="+mn-cs"/>
            </a:endParaRPr>
          </a:p>
        </p:txBody>
      </p:sp>
      <p:sp>
        <p:nvSpPr>
          <p:cNvPr id="44040" name="Rectangle 8"/>
          <p:cNvSpPr>
            <a:spLocks noChangeArrowheads="1"/>
          </p:cNvSpPr>
          <p:nvPr/>
        </p:nvSpPr>
        <p:spPr bwMode="hidden">
          <a:xfrm>
            <a:off x="0" y="446088"/>
            <a:ext cx="6299200" cy="1143000"/>
          </a:xfrm>
          <a:prstGeom prst="rect">
            <a:avLst/>
          </a:prstGeom>
          <a:solidFill>
            <a:schemeClr val="accent2"/>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292929"/>
              </a:solidFill>
              <a:effectLst/>
              <a:uLnTx/>
              <a:uFillTx/>
              <a:latin typeface="Times New Roman" pitchFamily="18" charset="0"/>
              <a:ea typeface="+mn-ea"/>
              <a:cs typeface="+mn-cs"/>
            </a:endParaRPr>
          </a:p>
        </p:txBody>
      </p:sp>
      <p:sp>
        <p:nvSpPr>
          <p:cNvPr id="44041" name="Rectangle 9"/>
          <p:cNvSpPr>
            <a:spLocks noChangeArrowheads="1"/>
          </p:cNvSpPr>
          <p:nvPr/>
        </p:nvSpPr>
        <p:spPr bwMode="hidden">
          <a:xfrm>
            <a:off x="5283200" y="446088"/>
            <a:ext cx="62992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292929"/>
              </a:solidFill>
              <a:effectLst/>
              <a:uLnTx/>
              <a:uFillTx/>
              <a:latin typeface="Times New Roman" pitchFamily="18" charset="0"/>
              <a:ea typeface="+mn-ea"/>
              <a:cs typeface="+mn-cs"/>
            </a:endParaRPr>
          </a:p>
        </p:txBody>
      </p:sp>
      <p:sp>
        <p:nvSpPr>
          <p:cNvPr id="44042" name="Freeform 10"/>
          <p:cNvSpPr>
            <a:spLocks noChangeArrowheads="1"/>
          </p:cNvSpPr>
          <p:nvPr/>
        </p:nvSpPr>
        <p:spPr bwMode="auto">
          <a:xfrm>
            <a:off x="812800" y="293689"/>
            <a:ext cx="304800" cy="1449387"/>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200" b="0" i="0" u="none" strike="noStrike" kern="1200" cap="none" spc="0" normalizeH="0" baseline="0" noProof="0">
              <a:ln>
                <a:noFill/>
              </a:ln>
              <a:solidFill>
                <a:srgbClr val="292929"/>
              </a:solidFill>
              <a:effectLst>
                <a:outerShdw blurRad="38100" dist="38100" dir="2700000" algn="tl">
                  <a:srgbClr val="000000">
                    <a:alpha val="43137"/>
                  </a:srgbClr>
                </a:outerShdw>
              </a:effectLst>
              <a:uLnTx/>
              <a:uFillTx/>
              <a:latin typeface="Arial" charset="0"/>
              <a:ea typeface="+mn-ea"/>
              <a:cs typeface="+mn-cs"/>
            </a:endParaRPr>
          </a:p>
        </p:txBody>
      </p:sp>
      <p:sp>
        <p:nvSpPr>
          <p:cNvPr id="44043" name="Freeform 11"/>
          <p:cNvSpPr>
            <a:spLocks noChangeArrowheads="1"/>
          </p:cNvSpPr>
          <p:nvPr/>
        </p:nvSpPr>
        <p:spPr bwMode="auto">
          <a:xfrm>
            <a:off x="11089218" y="333375"/>
            <a:ext cx="349249" cy="137160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200" b="0" i="0" u="none" strike="noStrike" kern="1200" cap="none" spc="0" normalizeH="0" baseline="0" noProof="0">
              <a:ln>
                <a:noFill/>
              </a:ln>
              <a:solidFill>
                <a:srgbClr val="292929"/>
              </a:solidFill>
              <a:effectLst>
                <a:outerShdw blurRad="38100" dist="38100" dir="2700000" algn="tl">
                  <a:srgbClr val="000000">
                    <a:alpha val="43137"/>
                  </a:srgbClr>
                </a:outerShdw>
              </a:effectLst>
              <a:uLnTx/>
              <a:uFillTx/>
              <a:latin typeface="Arial" charset="0"/>
              <a:ea typeface="+mn-ea"/>
              <a:cs typeface="+mn-cs"/>
            </a:endParaRPr>
          </a:p>
        </p:txBody>
      </p:sp>
      <p:sp>
        <p:nvSpPr>
          <p:cNvPr id="44044" name="Rectangle 12"/>
          <p:cNvSpPr>
            <a:spLocks noGrp="1" noChangeArrowheads="1"/>
          </p:cNvSpPr>
          <p:nvPr>
            <p:ph type="ctrTitle"/>
          </p:nvPr>
        </p:nvSpPr>
        <p:spPr bwMode="auto">
          <a:xfrm>
            <a:off x="933452" y="333376"/>
            <a:ext cx="10443633" cy="1254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3600"/>
            </a:lvl1pPr>
          </a:lstStyle>
          <a:p>
            <a:r>
              <a:rPr lang="it-IT"/>
              <a:t>Fare clic per modificare lo stile del titolo</a:t>
            </a:r>
          </a:p>
        </p:txBody>
      </p:sp>
    </p:spTree>
    <p:extLst>
      <p:ext uri="{BB962C8B-B14F-4D97-AF65-F5344CB8AC3E}">
        <p14:creationId xmlns:p14="http://schemas.microsoft.com/office/powerpoint/2010/main" val="373440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Segnaposto numero diapositiva 4"/>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09B6AB-0DFB-4241-97DF-8E0779CF0ECB}"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108855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74151" y="274638"/>
            <a:ext cx="2918883" cy="6267450"/>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11151" y="274638"/>
            <a:ext cx="8559800" cy="626745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Segnaposto numero diapositiva 4"/>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64C48D-6E77-446A-8005-BF0B3454B75B}"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72736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grafico 2"/>
          <p:cNvSpPr>
            <a:spLocks noGrp="1"/>
          </p:cNvSpPr>
          <p:nvPr>
            <p:ph type="chart" idx="1"/>
          </p:nvPr>
        </p:nvSpPr>
        <p:spPr>
          <a:xfrm>
            <a:off x="311151" y="1846263"/>
            <a:ext cx="11681883" cy="4695825"/>
          </a:xfrm>
        </p:spPr>
        <p:txBody>
          <a:bodyPr/>
          <a:lstStyle/>
          <a:p>
            <a:endParaRPr lang="it-IT"/>
          </a:p>
        </p:txBody>
      </p:sp>
      <p:sp>
        <p:nvSpPr>
          <p:cNvPr id="4" name="Segnaposto piè di pagina 3"/>
          <p:cNvSpPr>
            <a:spLocks noGrp="1"/>
          </p:cNvSpPr>
          <p:nvPr>
            <p:ph type="ftr" sz="quarter" idx="10"/>
          </p:nvPr>
        </p:nvSpPr>
        <p:spPr>
          <a:xfrm>
            <a:off x="0" y="6597650"/>
            <a:ext cx="11796184" cy="2603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Segnaposto numero diapositiva 4"/>
          <p:cNvSpPr>
            <a:spLocks noGrp="1"/>
          </p:cNvSpPr>
          <p:nvPr>
            <p:ph type="sldNum" sz="quarter" idx="11"/>
          </p:nvPr>
        </p:nvSpPr>
        <p:spPr>
          <a:xfrm>
            <a:off x="11662834" y="6562726"/>
            <a:ext cx="529167" cy="295275"/>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6F79DFA-6C56-4702-BD9C-E680F18F323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3210702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200" b="0" i="0" u="none" strike="noStrike" kern="1200" cap="none" spc="0" normalizeH="0" baseline="0" noProof="0">
              <a:ln>
                <a:noFill/>
              </a:ln>
              <a:solidFill>
                <a:srgbClr val="292929"/>
              </a:solidFill>
              <a:effectLst>
                <a:outerShdw blurRad="38100" dist="38100" dir="2700000" algn="tl">
                  <a:srgbClr val="000000">
                    <a:alpha val="43137"/>
                  </a:srgbClr>
                </a:outerShdw>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F46EAB-36E4-49B4-91E8-351169236D2B}" type="slidenum">
              <a:rPr kumimoji="0" lang="en-GB"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GB"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41163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piè di pagina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Segnaposto numero diapositiva 4"/>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018402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piè di pagina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5" name="Segnaposto numero diapositiva 4"/>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B5DB98-58D1-43A9-8712-36C5BB95AB52}"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64729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311151" y="1846263"/>
            <a:ext cx="5738283" cy="469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252633" y="1846263"/>
            <a:ext cx="5740400" cy="4695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6" name="Segnaposto numero diapositiva 5"/>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615261-96F5-45D2-98F9-D5F3F7B4CE38}"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96443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piè di pagina 6"/>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8" name="Segnaposto numero diapositiva 7"/>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D0D96C1-0F27-43CE-910B-CE87C86368E7}"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317965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a:prstGeom prst="rect">
            <a:avLst/>
          </a:prstGeom>
        </p:spPr>
        <p:txBody>
          <a:bodyPr/>
          <a:lstStyle/>
          <a:p>
            <a:r>
              <a:rPr lang="it-IT"/>
              <a:t>Fare clic per modificare lo stile del titolo</a:t>
            </a:r>
          </a:p>
        </p:txBody>
      </p:sp>
      <p:sp>
        <p:nvSpPr>
          <p:cNvPr id="3" name="Segnaposto piè di pagina 2"/>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4" name="Segnaposto numero diapositiva 3"/>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670661-D0F2-4E74-BC27-ACC85E02BB5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365378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3" name="Segnaposto numero diapositiva 2"/>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3A7C8A-2224-4BB4-9F2E-9596C01A09C1}"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98976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a:prstGeom prst="rect">
            <a:avLst/>
          </a:prstGeo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6" name="Segnaposto numero diapositiva 5"/>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59AE66-8679-4520-B45A-52FB3688B27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386999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piè di pagina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6" name="Segnaposto numero diapositiva 5"/>
          <p:cNvSpPr>
            <a:spLocks noGrp="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FE998E-6F1A-4A4E-91FA-B7A3887E1DD1}"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Tree>
    <p:extLst>
      <p:ext uri="{BB962C8B-B14F-4D97-AF65-F5344CB8AC3E}">
        <p14:creationId xmlns:p14="http://schemas.microsoft.com/office/powerpoint/2010/main" val="2817018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3" name="Rectangle 5"/>
          <p:cNvSpPr>
            <a:spLocks noGrp="1" noChangeArrowheads="1"/>
          </p:cNvSpPr>
          <p:nvPr>
            <p:ph type="body" idx="1"/>
          </p:nvPr>
        </p:nvSpPr>
        <p:spPr bwMode="auto">
          <a:xfrm>
            <a:off x="311151" y="1846263"/>
            <a:ext cx="11681883" cy="4695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3015" name="Rectangle 7"/>
          <p:cNvSpPr>
            <a:spLocks noGrp="1" noChangeArrowheads="1"/>
          </p:cNvSpPr>
          <p:nvPr>
            <p:ph type="ftr" sz="quarter" idx="3"/>
          </p:nvPr>
        </p:nvSpPr>
        <p:spPr bwMode="auto">
          <a:xfrm>
            <a:off x="0" y="6597650"/>
            <a:ext cx="11796184"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chemeClr val="hlink"/>
                </a:solidFill>
                <a:effectLs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999933"/>
                </a:solidFill>
                <a:effectLst/>
                <a:uLnTx/>
                <a:uFillTx/>
                <a:latin typeface="Arial"/>
                <a:ea typeface="+mn-ea"/>
                <a:cs typeface="+mn-cs"/>
              </a:rPr>
              <a:t>Energia per il domani: fonti rinnovabili, idrogeno e risparmio energetico - Sesto Val Pusteria; 28 giugno – 2 luglio 2010</a:t>
            </a:r>
            <a:endParaRPr kumimoji="0" lang="it-IT" sz="1200" b="1" i="0" u="none" strike="noStrike" kern="1200" cap="none" spc="0" normalizeH="0" baseline="0" noProof="0">
              <a:ln>
                <a:noFill/>
              </a:ln>
              <a:solidFill>
                <a:srgbClr val="999933"/>
              </a:solidFill>
              <a:effectLst/>
              <a:uLnTx/>
              <a:uFillTx/>
              <a:latin typeface="Arial"/>
              <a:ea typeface="+mn-ea"/>
              <a:cs typeface="+mn-cs"/>
            </a:endParaRPr>
          </a:p>
        </p:txBody>
      </p:sp>
      <p:sp>
        <p:nvSpPr>
          <p:cNvPr id="43016" name="Rectangle 8"/>
          <p:cNvSpPr>
            <a:spLocks noGrp="1" noChangeArrowheads="1"/>
          </p:cNvSpPr>
          <p:nvPr>
            <p:ph type="sldNum" sz="quarter" idx="4"/>
          </p:nvPr>
        </p:nvSpPr>
        <p:spPr bwMode="auto">
          <a:xfrm>
            <a:off x="11662834" y="6562726"/>
            <a:ext cx="529167" cy="295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9416B1-F5D7-4C22-8DBD-46B628298F40}"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43019" name="Oval 11"/>
          <p:cNvSpPr>
            <a:spLocks noChangeArrowheads="1"/>
          </p:cNvSpPr>
          <p:nvPr userDrawn="1"/>
        </p:nvSpPr>
        <p:spPr bwMode="auto">
          <a:xfrm>
            <a:off x="304800" y="-315913"/>
            <a:ext cx="3352800" cy="2514601"/>
          </a:xfrm>
          <a:prstGeom prst="ellipse">
            <a:avLst/>
          </a:prstGeom>
          <a:noFill/>
          <a:ln w="12700">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292929"/>
              </a:solidFill>
              <a:effectLst/>
              <a:uLnTx/>
              <a:uFillTx/>
              <a:latin typeface="Arial" charset="0"/>
              <a:ea typeface="+mn-ea"/>
              <a:cs typeface="+mn-cs"/>
            </a:endParaRPr>
          </a:p>
        </p:txBody>
      </p:sp>
      <p:sp>
        <p:nvSpPr>
          <p:cNvPr id="43020" name="Rectangle 12"/>
          <p:cNvSpPr>
            <a:spLocks noChangeArrowheads="1"/>
          </p:cNvSpPr>
          <p:nvPr userDrawn="1"/>
        </p:nvSpPr>
        <p:spPr bwMode="hidden">
          <a:xfrm>
            <a:off x="0" y="446088"/>
            <a:ext cx="6299200" cy="1143000"/>
          </a:xfrm>
          <a:prstGeom prst="rect">
            <a:avLst/>
          </a:prstGeom>
          <a:solidFill>
            <a:schemeClr val="accent2"/>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292929"/>
              </a:solidFill>
              <a:effectLst/>
              <a:uLnTx/>
              <a:uFillTx/>
              <a:latin typeface="Times New Roman" pitchFamily="18" charset="0"/>
              <a:ea typeface="+mn-ea"/>
              <a:cs typeface="+mn-cs"/>
            </a:endParaRPr>
          </a:p>
        </p:txBody>
      </p:sp>
      <p:sp>
        <p:nvSpPr>
          <p:cNvPr id="43021" name="Rectangle 13"/>
          <p:cNvSpPr>
            <a:spLocks noChangeArrowheads="1"/>
          </p:cNvSpPr>
          <p:nvPr userDrawn="1"/>
        </p:nvSpPr>
        <p:spPr bwMode="hidden">
          <a:xfrm>
            <a:off x="5283200" y="446088"/>
            <a:ext cx="62992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292929"/>
              </a:solidFill>
              <a:effectLst/>
              <a:uLnTx/>
              <a:uFillTx/>
              <a:latin typeface="Times New Roman" pitchFamily="18" charset="0"/>
              <a:ea typeface="+mn-ea"/>
              <a:cs typeface="+mn-cs"/>
            </a:endParaRPr>
          </a:p>
        </p:txBody>
      </p:sp>
      <p:sp>
        <p:nvSpPr>
          <p:cNvPr id="43022" name="Freeform 14"/>
          <p:cNvSpPr>
            <a:spLocks noChangeArrowheads="1"/>
          </p:cNvSpPr>
          <p:nvPr userDrawn="1"/>
        </p:nvSpPr>
        <p:spPr bwMode="auto">
          <a:xfrm>
            <a:off x="812800" y="293689"/>
            <a:ext cx="304800" cy="1449387"/>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200" b="0" i="0" u="none" strike="noStrike" kern="1200" cap="none" spc="0" normalizeH="0" baseline="0" noProof="0">
              <a:ln>
                <a:noFill/>
              </a:ln>
              <a:solidFill>
                <a:srgbClr val="292929"/>
              </a:solidFill>
              <a:effectLst>
                <a:outerShdw blurRad="38100" dist="38100" dir="2700000" algn="tl">
                  <a:srgbClr val="000000">
                    <a:alpha val="43137"/>
                  </a:srgbClr>
                </a:outerShdw>
              </a:effectLst>
              <a:uLnTx/>
              <a:uFillTx/>
              <a:latin typeface="Arial" charset="0"/>
              <a:ea typeface="+mn-ea"/>
              <a:cs typeface="+mn-cs"/>
            </a:endParaRPr>
          </a:p>
        </p:txBody>
      </p:sp>
      <p:sp>
        <p:nvSpPr>
          <p:cNvPr id="43023" name="Freeform 15"/>
          <p:cNvSpPr>
            <a:spLocks noChangeArrowheads="1"/>
          </p:cNvSpPr>
          <p:nvPr userDrawn="1"/>
        </p:nvSpPr>
        <p:spPr bwMode="auto">
          <a:xfrm>
            <a:off x="11089218" y="333375"/>
            <a:ext cx="349249" cy="137160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200" b="0" i="0" u="none" strike="noStrike" kern="1200" cap="none" spc="0" normalizeH="0" baseline="0" noProof="0">
              <a:ln>
                <a:noFill/>
              </a:ln>
              <a:solidFill>
                <a:srgbClr val="292929"/>
              </a:solidFill>
              <a:effectLst>
                <a:outerShdw blurRad="38100" dist="38100" dir="2700000" algn="tl">
                  <a:srgbClr val="000000">
                    <a:alpha val="43137"/>
                  </a:srgbClr>
                </a:outerShdw>
              </a:effectLst>
              <a:uLnTx/>
              <a:uFillTx/>
              <a:latin typeface="Arial" charset="0"/>
              <a:ea typeface="+mn-ea"/>
              <a:cs typeface="+mn-cs"/>
            </a:endParaRPr>
          </a:p>
        </p:txBody>
      </p:sp>
      <p:sp>
        <p:nvSpPr>
          <p:cNvPr id="43024" name="Rectangle 16"/>
          <p:cNvSpPr>
            <a:spLocks noChangeArrowheads="1"/>
          </p:cNvSpPr>
          <p:nvPr/>
        </p:nvSpPr>
        <p:spPr bwMode="auto">
          <a:xfrm>
            <a:off x="1295401" y="333376"/>
            <a:ext cx="10081684" cy="1439863"/>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3483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fontAlgn="base">
        <a:spcBef>
          <a:spcPct val="20000"/>
        </a:spcBef>
        <a:spcAft>
          <a:spcPct val="0"/>
        </a:spcAft>
        <a:buClr>
          <a:schemeClr val="accent1"/>
        </a:buClr>
        <a:buSzPct val="70000"/>
        <a:buFont typeface="Wingdings" pitchFamily="2" charset="2"/>
        <a:buChar char="n"/>
        <a:defRPr sz="2800" b="1">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_;+size=_37432"/><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0.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F81F50-A67F-4677-9CBB-284BCD68AC13}" type="slidenum">
              <a:rPr kumimoji="0" lang="it-IT" sz="1000" b="0" i="0" u="none" strike="noStrike" kern="1200" cap="none" spc="0" normalizeH="0" baseline="0" noProof="0">
                <a:ln>
                  <a:noFill/>
                </a:ln>
                <a:solidFill>
                  <a:srgbClr val="292929"/>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sz="1000" b="0" i="0" u="none" strike="noStrike" kern="1200" cap="none" spc="0" normalizeH="0" baseline="0" noProof="0" dirty="0">
              <a:ln>
                <a:noFill/>
              </a:ln>
              <a:solidFill>
                <a:srgbClr val="292929"/>
              </a:solidFill>
              <a:effectLst/>
              <a:uLnTx/>
              <a:uFillTx/>
              <a:latin typeface="Arial" charset="0"/>
              <a:ea typeface="+mn-ea"/>
              <a:cs typeface="+mn-cs"/>
            </a:endParaRPr>
          </a:p>
        </p:txBody>
      </p:sp>
      <p:sp>
        <p:nvSpPr>
          <p:cNvPr id="53250" name="Rectangle 2"/>
          <p:cNvSpPr>
            <a:spLocks noGrp="1" noChangeArrowheads="1"/>
          </p:cNvSpPr>
          <p:nvPr>
            <p:ph type="ctrTitle"/>
          </p:nvPr>
        </p:nvSpPr>
        <p:spPr>
          <a:xfrm>
            <a:off x="928052" y="276035"/>
            <a:ext cx="7848600" cy="1439863"/>
          </a:xfrm>
        </p:spPr>
        <p:txBody>
          <a:bodyPr/>
          <a:lstStyle/>
          <a:p>
            <a:r>
              <a:rPr lang="en-US" dirty="0">
                <a:cs typeface="Times New Roman" panose="02020603050405020304" pitchFamily="18" charset="0"/>
              </a:rPr>
              <a:t>INTRODUCTION TO SOLAR ENERGY SYSTEMS</a:t>
            </a:r>
            <a:endParaRPr lang="it-IT" dirty="0">
              <a:cs typeface="Times New Roman" panose="02020603050405020304" pitchFamily="18" charset="0"/>
            </a:endParaRPr>
          </a:p>
        </p:txBody>
      </p:sp>
      <p:sp>
        <p:nvSpPr>
          <p:cNvPr id="53251" name="Text Box 3"/>
          <p:cNvSpPr txBox="1">
            <a:spLocks noChangeArrowheads="1"/>
          </p:cNvSpPr>
          <p:nvPr/>
        </p:nvSpPr>
        <p:spPr bwMode="auto">
          <a:xfrm>
            <a:off x="7541108" y="5615417"/>
            <a:ext cx="4783014" cy="10341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prof. Mauro REINI</a:t>
            </a:r>
          </a:p>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docente di sistemi per l’energia e l’ambiente</a:t>
            </a:r>
          </a:p>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Università di Trieste – Polo di Pordenone</a:t>
            </a:r>
            <a:endParaRPr kumimoji="0" lang="it-IT" sz="1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endParaRPr>
          </a:p>
        </p:txBody>
      </p:sp>
      <p:pic>
        <p:nvPicPr>
          <p:cNvPr id="7" name="Immagine 6"/>
          <p:cNvPicPr>
            <a:picLocks noChangeAspect="1"/>
          </p:cNvPicPr>
          <p:nvPr/>
        </p:nvPicPr>
        <p:blipFill>
          <a:blip r:embed="rId3"/>
          <a:stretch>
            <a:fillRect/>
          </a:stretch>
        </p:blipFill>
        <p:spPr>
          <a:xfrm>
            <a:off x="10029597" y="132343"/>
            <a:ext cx="2162404" cy="2138243"/>
          </a:xfrm>
          <a:prstGeom prst="rect">
            <a:avLst/>
          </a:prstGeom>
        </p:spPr>
      </p:pic>
      <p:pic>
        <p:nvPicPr>
          <p:cNvPr id="8" name="Picture 2" descr="Risultati immagini per logo dia un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9747" y="3967292"/>
            <a:ext cx="1362253" cy="1024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54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2480" y="405266"/>
            <a:ext cx="10972800" cy="1143000"/>
          </a:xfrm>
        </p:spPr>
        <p:txBody>
          <a:bodyPr/>
          <a:lstStyle/>
          <a:p>
            <a:r>
              <a:rPr lang="it-IT" sz="3600" dirty="0">
                <a:cs typeface="Times New Roman" panose="02020603050405020304" pitchFamily="18" charset="0"/>
              </a:rPr>
              <a:t>Solar radiation-</a:t>
            </a:r>
            <a:br>
              <a:rPr lang="it-IT" sz="3600" dirty="0">
                <a:cs typeface="Times New Roman" panose="02020603050405020304" pitchFamily="18" charset="0"/>
              </a:rPr>
            </a:br>
            <a:r>
              <a:rPr lang="en-GB" sz="3600" dirty="0">
                <a:cs typeface="Times New Roman" panose="02020603050405020304" pitchFamily="18" charset="0"/>
              </a:rPr>
              <a:t>Immediate direct radiation on a surface</a:t>
            </a:r>
            <a:r>
              <a:rPr lang="it-IT" dirty="0"/>
              <a:t/>
            </a:r>
            <a:br>
              <a:rPr lang="it-IT" dirty="0"/>
            </a:br>
            <a:endParaRPr lang="it-IT" dirty="0">
              <a:latin typeface="Times New Roman" panose="02020603050405020304" pitchFamily="18" charset="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10" name="Rettangolo 9"/>
          <p:cNvSpPr/>
          <p:nvPr/>
        </p:nvSpPr>
        <p:spPr>
          <a:xfrm>
            <a:off x="792480" y="2004813"/>
            <a:ext cx="6588034" cy="4853188"/>
          </a:xfrm>
          <a:prstGeom prst="rect">
            <a:avLst/>
          </a:prstGeom>
        </p:spPr>
        <p:txBody>
          <a:bodyPr wrap="square">
            <a:spAutoFit/>
          </a:bodyPr>
          <a:lstStyle/>
          <a:p>
            <a:pPr>
              <a:lnSpc>
                <a:spcPct val="107000"/>
              </a:lnSpc>
              <a:spcAft>
                <a:spcPts val="800"/>
              </a:spcAft>
            </a:pPr>
            <a:r>
              <a:rPr lang="en-GB" dirty="0">
                <a:ea typeface="Calibri" panose="020F0502020204030204" pitchFamily="34" charset="0"/>
                <a:cs typeface="Times New Roman" panose="02020603050405020304" pitchFamily="18" charset="0"/>
              </a:rPr>
              <a:t>We can define a </a:t>
            </a:r>
            <a:r>
              <a:rPr lang="en-GB" b="1" dirty="0">
                <a:ea typeface="Calibri" panose="020F0502020204030204" pitchFamily="34" charset="0"/>
                <a:cs typeface="Times New Roman" panose="02020603050405020304" pitchFamily="18" charset="0"/>
              </a:rPr>
              <a:t>surface position</a:t>
            </a:r>
            <a:r>
              <a:rPr lang="en-GB" dirty="0">
                <a:ea typeface="Calibri" panose="020F0502020204030204" pitchFamily="34" charset="0"/>
                <a:cs typeface="Times New Roman" panose="02020603050405020304" pitchFamily="18" charset="0"/>
              </a:rPr>
              <a:t> with two angles:</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en-GB" b="1" dirty="0">
                <a:ea typeface="Calibri" panose="020F0502020204030204" pitchFamily="34" charset="0"/>
                <a:cs typeface="Times New Roman" panose="02020603050405020304" pitchFamily="18" charset="0"/>
              </a:rPr>
              <a:t>Incline angle b (tilt) of surface</a:t>
            </a:r>
            <a:r>
              <a:rPr lang="en-GB" dirty="0">
                <a:ea typeface="Calibri" panose="020F0502020204030204" pitchFamily="34" charset="0"/>
                <a:cs typeface="Times New Roman" panose="02020603050405020304" pitchFamily="18" charset="0"/>
              </a:rPr>
              <a:t> with the respect of horizontal plane</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b="1" dirty="0">
                <a:ea typeface="Calibri" panose="020F0502020204030204" pitchFamily="34" charset="0"/>
                <a:cs typeface="Times New Roman" panose="02020603050405020304" pitchFamily="18" charset="0"/>
              </a:rPr>
              <a:t>Azimuth a</a:t>
            </a:r>
            <a:r>
              <a:rPr lang="en-GB" b="1" baseline="-25000" dirty="0">
                <a:ea typeface="Calibri" panose="020F0502020204030204" pitchFamily="34" charset="0"/>
                <a:cs typeface="Times New Roman" panose="02020603050405020304" pitchFamily="18" charset="0"/>
              </a:rPr>
              <a:t>w</a:t>
            </a:r>
            <a:r>
              <a:rPr lang="en-GB" b="1" dirty="0">
                <a:ea typeface="Calibri" panose="020F0502020204030204" pitchFamily="34" charset="0"/>
                <a:cs typeface="Times New Roman" panose="02020603050405020304" pitchFamily="18" charset="0"/>
              </a:rPr>
              <a:t> of the surface</a:t>
            </a:r>
            <a:r>
              <a:rPr lang="en-GB" dirty="0">
                <a:ea typeface="Calibri" panose="020F0502020204030204" pitchFamily="34" charset="0"/>
                <a:cs typeface="Times New Roman" panose="02020603050405020304" pitchFamily="18" charset="0"/>
              </a:rPr>
              <a:t>, angle assembled by Sud direction and projection of perpendicular line of inclined surface on the horizontal plane.</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dirty="0">
                <a:ea typeface="Calibri" panose="020F0502020204030204" pitchFamily="34" charset="0"/>
                <a:cs typeface="Times New Roman" panose="02020603050405020304" pitchFamily="18" charset="0"/>
              </a:rPr>
              <a:t>The direct radiation on the surface is</a:t>
            </a:r>
            <a:endParaRPr lang="it-IT" sz="1600" dirty="0">
              <a:ea typeface="Calibri" panose="020F0502020204030204" pitchFamily="34" charset="0"/>
              <a:cs typeface="Times New Roman" panose="02020603050405020304" pitchFamily="18" charset="0"/>
            </a:endParaRPr>
          </a:p>
          <a:p>
            <a:pPr algn="ctr">
              <a:lnSpc>
                <a:spcPct val="107000"/>
              </a:lnSpc>
              <a:spcAft>
                <a:spcPts val="800"/>
              </a:spcAft>
            </a:pPr>
            <a:r>
              <a:rPr lang="en-GB" sz="2400" b="1" dirty="0">
                <a:solidFill>
                  <a:schemeClr val="tx2"/>
                </a:solidFill>
                <a:ea typeface="Calibri" panose="020F0502020204030204" pitchFamily="34" charset="0"/>
                <a:cs typeface="Times New Roman" panose="02020603050405020304" pitchFamily="18" charset="0"/>
              </a:rPr>
              <a:t>G</a:t>
            </a:r>
            <a:r>
              <a:rPr lang="en-GB" sz="2400" b="1" baseline="-25000" dirty="0">
                <a:solidFill>
                  <a:schemeClr val="tx2"/>
                </a:solidFill>
                <a:ea typeface="Calibri" panose="020F0502020204030204" pitchFamily="34" charset="0"/>
                <a:cs typeface="Times New Roman" panose="02020603050405020304" pitchFamily="18" charset="0"/>
              </a:rPr>
              <a:t>b</a:t>
            </a:r>
            <a:r>
              <a:rPr lang="en-GB" sz="2400" b="1" dirty="0">
                <a:solidFill>
                  <a:schemeClr val="tx2"/>
                </a:solidFill>
                <a:ea typeface="Calibri" panose="020F0502020204030204" pitchFamily="34" charset="0"/>
                <a:cs typeface="Times New Roman" panose="02020603050405020304" pitchFamily="18" charset="0"/>
              </a:rPr>
              <a:t> = I</a:t>
            </a:r>
            <a:r>
              <a:rPr lang="en-GB" sz="2400" b="1" baseline="-25000" dirty="0">
                <a:solidFill>
                  <a:schemeClr val="tx2"/>
                </a:solidFill>
                <a:ea typeface="Calibri" panose="020F0502020204030204" pitchFamily="34" charset="0"/>
                <a:cs typeface="Times New Roman" panose="02020603050405020304" pitchFamily="18" charset="0"/>
              </a:rPr>
              <a:t>bn</a:t>
            </a:r>
            <a:r>
              <a:rPr lang="en-GB" sz="2400" b="1" dirty="0">
                <a:solidFill>
                  <a:schemeClr val="tx2"/>
                </a:solidFill>
                <a:ea typeface="Calibri" panose="020F0502020204030204" pitchFamily="34" charset="0"/>
                <a:cs typeface="Times New Roman" panose="02020603050405020304" pitchFamily="18" charset="0"/>
              </a:rPr>
              <a:t> cos(</a:t>
            </a:r>
            <a:r>
              <a:rPr lang="en-GB" sz="2400" b="1" dirty="0" err="1">
                <a:solidFill>
                  <a:schemeClr val="tx2"/>
                </a:solidFill>
                <a:ea typeface="Calibri" panose="020F0502020204030204" pitchFamily="34" charset="0"/>
                <a:cs typeface="Times New Roman" panose="02020603050405020304" pitchFamily="18" charset="0"/>
              </a:rPr>
              <a:t>i</a:t>
            </a:r>
            <a:r>
              <a:rPr lang="en-GB" sz="2400" b="1" dirty="0">
                <a:solidFill>
                  <a:schemeClr val="tx2"/>
                </a:solidFill>
                <a:ea typeface="Calibri" panose="020F0502020204030204" pitchFamily="34" charset="0"/>
                <a:cs typeface="Times New Roman" panose="02020603050405020304" pitchFamily="18" charset="0"/>
              </a:rPr>
              <a:t>)</a:t>
            </a:r>
            <a:endParaRPr lang="it-IT" sz="1600" dirty="0">
              <a:solidFill>
                <a:schemeClr val="tx2"/>
              </a:solidFill>
              <a:ea typeface="Calibri" panose="020F0502020204030204" pitchFamily="34" charset="0"/>
              <a:cs typeface="Times New Roman" panose="02020603050405020304" pitchFamily="18" charset="0"/>
            </a:endParaRPr>
          </a:p>
          <a:p>
            <a:pPr>
              <a:lnSpc>
                <a:spcPct val="107000"/>
              </a:lnSpc>
              <a:spcAft>
                <a:spcPts val="800"/>
              </a:spcAft>
            </a:pPr>
            <a:r>
              <a:rPr lang="en-GB" dirty="0">
                <a:ea typeface="Calibri" panose="020F0502020204030204" pitchFamily="34" charset="0"/>
                <a:cs typeface="Times New Roman" panose="02020603050405020304" pitchFamily="18" charset="0"/>
              </a:rPr>
              <a:t>Where </a:t>
            </a:r>
            <a:r>
              <a:rPr lang="en-GB" b="1" dirty="0" err="1">
                <a:ea typeface="Calibri" panose="020F0502020204030204" pitchFamily="34" charset="0"/>
                <a:cs typeface="Times New Roman" panose="02020603050405020304" pitchFamily="18" charset="0"/>
              </a:rPr>
              <a:t>i</a:t>
            </a:r>
            <a:r>
              <a:rPr lang="en-GB" b="1" dirty="0">
                <a:ea typeface="Calibri" panose="020F0502020204030204" pitchFamily="34" charset="0"/>
                <a:cs typeface="Times New Roman" panose="02020603050405020304" pitchFamily="18" charset="0"/>
              </a:rPr>
              <a:t> </a:t>
            </a:r>
            <a:r>
              <a:rPr lang="en-GB" dirty="0">
                <a:ea typeface="Calibri" panose="020F0502020204030204" pitchFamily="34" charset="0"/>
                <a:cs typeface="Times New Roman" panose="02020603050405020304" pitchFamily="18" charset="0"/>
              </a:rPr>
              <a:t>is the angle between solar rays and perpendicular line of inclined surface.</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dirty="0">
                <a:ea typeface="Calibri" panose="020F0502020204030204" pitchFamily="34" charset="0"/>
                <a:cs typeface="Times New Roman" panose="02020603050405020304" pitchFamily="18" charset="0"/>
              </a:rPr>
              <a:t>In order to design a solar system it is necessary to take into account that sun supply a limited quantity of energy and it is necessary to implement other energy systems; then it is necessary to put chargeable device for stock heat.</a:t>
            </a:r>
            <a:endParaRPr lang="it-IT" sz="1600" dirty="0">
              <a:effectLst/>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7229237" y="3071881"/>
            <a:ext cx="4212701" cy="2719052"/>
          </a:xfrm>
          <a:prstGeom prst="rect">
            <a:avLst/>
          </a:prstGeom>
        </p:spPr>
      </p:pic>
    </p:spTree>
    <p:extLst>
      <p:ext uri="{BB962C8B-B14F-4D97-AF65-F5344CB8AC3E}">
        <p14:creationId xmlns:p14="http://schemas.microsoft.com/office/powerpoint/2010/main" val="3725127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9" y="483644"/>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radiation</a:t>
            </a:r>
            <a:r>
              <a:rPr lang="it-IT" dirty="0">
                <a:cs typeface="Times New Roman" panose="02020603050405020304" pitchFamily="18" charset="0"/>
              </a:rPr>
              <a:t>-  </a:t>
            </a:r>
            <a:r>
              <a:rPr lang="it-IT" dirty="0" err="1">
                <a:cs typeface="Times New Roman" panose="02020603050405020304" pitchFamily="18" charset="0"/>
              </a:rPr>
              <a:t>Photovoltaic</a:t>
            </a:r>
            <a:r>
              <a:rPr lang="it-IT" dirty="0">
                <a:cs typeface="Times New Roman" panose="02020603050405020304" pitchFamily="18" charset="0"/>
              </a:rPr>
              <a:t> Plant - Panel: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7" name="CasellaDiTesto 6"/>
          <p:cNvSpPr txBox="1"/>
          <p:nvPr/>
        </p:nvSpPr>
        <p:spPr>
          <a:xfrm>
            <a:off x="831669" y="2181497"/>
            <a:ext cx="1636987" cy="461665"/>
          </a:xfrm>
          <a:prstGeom prst="rect">
            <a:avLst/>
          </a:prstGeom>
          <a:noFill/>
        </p:spPr>
        <p:txBody>
          <a:bodyPr wrap="none" rtlCol="0">
            <a:spAutoFit/>
          </a:bodyPr>
          <a:lstStyle/>
          <a:p>
            <a:r>
              <a:rPr lang="it-IT" sz="2400" b="1" dirty="0" err="1">
                <a:cs typeface="Times New Roman" panose="02020603050405020304" pitchFamily="18" charset="0"/>
              </a:rPr>
              <a:t>Flat</a:t>
            </a:r>
            <a:r>
              <a:rPr lang="it-IT" sz="2400" b="1" dirty="0">
                <a:cs typeface="Times New Roman" panose="02020603050405020304" pitchFamily="18" charset="0"/>
              </a:rPr>
              <a:t> Panel</a:t>
            </a:r>
          </a:p>
        </p:txBody>
      </p:sp>
      <p:sp>
        <p:nvSpPr>
          <p:cNvPr id="8" name="Rettangolo 7"/>
          <p:cNvSpPr/>
          <p:nvPr/>
        </p:nvSpPr>
        <p:spPr>
          <a:xfrm>
            <a:off x="831669" y="2643162"/>
            <a:ext cx="4119154" cy="3433440"/>
          </a:xfrm>
          <a:prstGeom prst="rect">
            <a:avLst/>
          </a:prstGeom>
        </p:spPr>
        <p:txBody>
          <a:bodyPr wrap="square">
            <a:spAutoFit/>
          </a:bodyPr>
          <a:lstStyle/>
          <a:p>
            <a:pPr>
              <a:lnSpc>
                <a:spcPct val="107000"/>
              </a:lnSpc>
              <a:spcAft>
                <a:spcPts val="800"/>
              </a:spcAft>
            </a:pPr>
            <a:r>
              <a:rPr lang="en-GB" dirty="0">
                <a:ea typeface="Calibri" panose="020F0502020204030204" pitchFamily="34" charset="0"/>
                <a:cs typeface="Times New Roman" panose="02020603050405020304" pitchFamily="18" charset="0"/>
              </a:rPr>
              <a:t>The main component of the flat panel are:</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u="sng" dirty="0">
                <a:ea typeface="Calibri" panose="020F0502020204030204" pitchFamily="34" charset="0"/>
                <a:cs typeface="Times New Roman" panose="02020603050405020304" pitchFamily="18" charset="0"/>
              </a:rPr>
              <a:t>Metal plate</a:t>
            </a:r>
            <a:r>
              <a:rPr lang="en-GB" dirty="0">
                <a:ea typeface="Calibri" panose="020F0502020204030204" pitchFamily="34" charset="0"/>
                <a:cs typeface="Times New Roman" panose="02020603050405020304" pitchFamily="18" charset="0"/>
              </a:rPr>
              <a:t> collects solar energy and brings it to fluid (water).</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u="sng" dirty="0">
                <a:ea typeface="Calibri" panose="020F0502020204030204" pitchFamily="34" charset="0"/>
                <a:cs typeface="Times New Roman" panose="02020603050405020304" pitchFamily="18" charset="0"/>
              </a:rPr>
              <a:t>Insulating material</a:t>
            </a:r>
            <a:r>
              <a:rPr lang="en-GB" dirty="0">
                <a:ea typeface="Calibri" panose="020F0502020204030204" pitchFamily="34" charset="0"/>
                <a:cs typeface="Times New Roman" panose="02020603050405020304" pitchFamily="18" charset="0"/>
              </a:rPr>
              <a:t> allows to limit losses from behind and sides.</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u="sng" dirty="0">
                <a:ea typeface="Calibri" panose="020F0502020204030204" pitchFamily="34" charset="0"/>
                <a:cs typeface="Times New Roman" panose="02020603050405020304" pitchFamily="18" charset="0"/>
              </a:rPr>
              <a:t>Transparent materials</a:t>
            </a:r>
            <a:r>
              <a:rPr lang="en-GB" dirty="0">
                <a:ea typeface="Calibri" panose="020F0502020204030204" pitchFamily="34" charset="0"/>
                <a:cs typeface="Times New Roman" panose="02020603050405020304" pitchFamily="18" charset="0"/>
              </a:rPr>
              <a:t> allow to limit heat losses due to metal plate’s radiation; it has to be transparent for solar radiation but opaque for metal panel infrared radiation.</a:t>
            </a:r>
            <a:endParaRPr lang="it-IT" dirty="0">
              <a:effectLst/>
              <a:ea typeface="Calibri" panose="020F0502020204030204" pitchFamily="34" charset="0"/>
              <a:cs typeface="Times New Roman" panose="02020603050405020304" pitchFamily="18" charset="0"/>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762" y="2181497"/>
            <a:ext cx="5684617" cy="3968897"/>
          </a:xfrm>
          <a:prstGeom prst="rect">
            <a:avLst/>
          </a:prstGeom>
        </p:spPr>
      </p:pic>
    </p:spTree>
    <p:extLst>
      <p:ext uri="{BB962C8B-B14F-4D97-AF65-F5344CB8AC3E}">
        <p14:creationId xmlns:p14="http://schemas.microsoft.com/office/powerpoint/2010/main" val="2422029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9" y="444455"/>
            <a:ext cx="10972800" cy="1143000"/>
          </a:xfrm>
        </p:spPr>
        <p:txBody>
          <a:bodyPr/>
          <a:lstStyle/>
          <a:p>
            <a:r>
              <a:rPr lang="it-IT" dirty="0">
                <a:cs typeface="Times New Roman" panose="02020603050405020304" pitchFamily="18" charset="0"/>
              </a:rPr>
              <a:t>Solar radiation- </a:t>
            </a:r>
            <a:r>
              <a:rPr lang="it-IT" dirty="0" err="1">
                <a:cs typeface="Times New Roman" panose="02020603050405020304" pitchFamily="18" charset="0"/>
              </a:rPr>
              <a:t>Flat</a:t>
            </a:r>
            <a:r>
              <a:rPr lang="it-IT" dirty="0">
                <a:cs typeface="Times New Roman" panose="02020603050405020304" pitchFamily="18" charset="0"/>
              </a:rPr>
              <a:t> panel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31669" y="2139615"/>
            <a:ext cx="10580915" cy="1759392"/>
          </a:xfrm>
          <a:prstGeom prst="rect">
            <a:avLst/>
          </a:prstGeom>
        </p:spPr>
        <p:txBody>
          <a:bodyPr wrap="square">
            <a:spAutoFit/>
          </a:bodyPr>
          <a:lstStyle/>
          <a:p>
            <a:pPr>
              <a:lnSpc>
                <a:spcPct val="107000"/>
              </a:lnSpc>
              <a:spcAft>
                <a:spcPts val="800"/>
              </a:spcAft>
            </a:pPr>
            <a:r>
              <a:rPr lang="en-GB" b="1" dirty="0">
                <a:ea typeface="Calibri" panose="020F0502020204030204" pitchFamily="34" charset="0"/>
                <a:cs typeface="Times New Roman" panose="02020603050405020304" pitchFamily="18" charset="0"/>
              </a:rPr>
              <a:t>Transmission through transparent materials</a:t>
            </a:r>
            <a:r>
              <a:rPr lang="it-IT" dirty="0">
                <a:ea typeface="Calibri" panose="020F0502020204030204" pitchFamily="34" charset="0"/>
                <a:cs typeface="Times New Roman" panose="02020603050405020304" pitchFamily="18" charset="0"/>
              </a:rPr>
              <a:t> :</a:t>
            </a:r>
          </a:p>
          <a:p>
            <a:pPr>
              <a:lnSpc>
                <a:spcPct val="107000"/>
              </a:lnSpc>
              <a:spcAft>
                <a:spcPts val="800"/>
              </a:spcAft>
            </a:pPr>
            <a:r>
              <a:rPr lang="en-GB" dirty="0">
                <a:ea typeface="Calibri" panose="020F0502020204030204" pitchFamily="34" charset="0"/>
                <a:cs typeface="Times New Roman" panose="02020603050405020304" pitchFamily="18" charset="0"/>
              </a:rPr>
              <a:t>There are three events for every layer crossed by the solar radiation:</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dirty="0">
                <a:ea typeface="Calibri" panose="020F0502020204030204" pitchFamily="34" charset="0"/>
                <a:cs typeface="Times New Roman" panose="02020603050405020304" pitchFamily="18" charset="0"/>
              </a:rPr>
              <a:t>Reflection</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dirty="0">
                <a:ea typeface="Calibri" panose="020F0502020204030204" pitchFamily="34" charset="0"/>
                <a:cs typeface="Times New Roman" panose="02020603050405020304" pitchFamily="18" charset="0"/>
              </a:rPr>
              <a:t>Refraction</a:t>
            </a:r>
            <a:endParaRPr lang="it-IT"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en-GB" dirty="0">
                <a:ea typeface="Calibri" panose="020F0502020204030204" pitchFamily="34" charset="0"/>
                <a:cs typeface="Times New Roman" panose="02020603050405020304" pitchFamily="18" charset="0"/>
              </a:rPr>
              <a:t>Absorption</a:t>
            </a:r>
            <a:endParaRPr lang="it-IT" dirty="0">
              <a:cs typeface="Times New Roman" panose="02020603050405020304" pitchFamily="18" charset="0"/>
            </a:endParaRPr>
          </a:p>
        </p:txBody>
      </p:sp>
      <p:pic>
        <p:nvPicPr>
          <p:cNvPr id="7" name="Immagin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7082" y="3058704"/>
            <a:ext cx="4533355" cy="2605639"/>
          </a:xfrm>
          <a:prstGeom prst="rect">
            <a:avLst/>
          </a:prstGeom>
          <a:noFill/>
          <a:ln>
            <a:noFill/>
          </a:ln>
        </p:spPr>
      </p:pic>
      <p:sp>
        <p:nvSpPr>
          <p:cNvPr id="8" name="Rettangolo 7"/>
          <p:cNvSpPr/>
          <p:nvPr/>
        </p:nvSpPr>
        <p:spPr>
          <a:xfrm>
            <a:off x="3512112" y="5808035"/>
            <a:ext cx="5148845" cy="368755"/>
          </a:xfrm>
          <a:prstGeom prst="rect">
            <a:avLst/>
          </a:prstGeom>
        </p:spPr>
        <p:txBody>
          <a:bodyPr wrap="none">
            <a:spAutoFit/>
          </a:bodyPr>
          <a:lstStyle/>
          <a:p>
            <a:pPr>
              <a:lnSpc>
                <a:spcPct val="107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Where </a:t>
            </a:r>
            <a:r>
              <a:rPr lang="en-GB" b="1" dirty="0" err="1">
                <a:latin typeface="Times New Roman" panose="02020603050405020304" pitchFamily="18" charset="0"/>
                <a:ea typeface="Calibri" panose="020F0502020204030204" pitchFamily="34" charset="0"/>
                <a:cs typeface="Times New Roman" panose="02020603050405020304" pitchFamily="18" charset="0"/>
              </a:rPr>
              <a:t>τ</a:t>
            </a:r>
            <a:r>
              <a:rPr lang="en-GB" b="1" baseline="-25000" dirty="0" err="1">
                <a:latin typeface="Times New Roman" panose="02020603050405020304" pitchFamily="18" charset="0"/>
                <a:ea typeface="Calibri" panose="020F0502020204030204" pitchFamily="34" charset="0"/>
                <a:cs typeface="Times New Roman" panose="02020603050405020304" pitchFamily="18" charset="0"/>
              </a:rPr>
              <a:t>a</a:t>
            </a:r>
            <a:r>
              <a:rPr lang="en-GB" b="1" dirty="0">
                <a:latin typeface="Times New Roman" panose="02020603050405020304" pitchFamily="18" charset="0"/>
                <a:ea typeface="Calibri" panose="020F0502020204030204" pitchFamily="34" charset="0"/>
                <a:cs typeface="Times New Roman" panose="02020603050405020304" pitchFamily="18" charset="0"/>
              </a:rPr>
              <a:t> = absorption</a:t>
            </a:r>
            <a:r>
              <a:rPr lang="en-GB" dirty="0">
                <a:latin typeface="Times New Roman" panose="02020603050405020304" pitchFamily="18" charset="0"/>
                <a:ea typeface="Calibri" panose="020F0502020204030204" pitchFamily="34" charset="0"/>
                <a:cs typeface="Times New Roman" panose="02020603050405020304" pitchFamily="18" charset="0"/>
              </a:rPr>
              <a:t> and </a:t>
            </a:r>
            <a:r>
              <a:rPr lang="en-GB" b="1" dirty="0">
                <a:latin typeface="Times New Roman" panose="02020603050405020304" pitchFamily="18" charset="0"/>
                <a:ea typeface="Calibri" panose="020F0502020204030204" pitchFamily="34" charset="0"/>
                <a:cs typeface="Times New Roman" panose="02020603050405020304" pitchFamily="18" charset="0"/>
              </a:rPr>
              <a:t>r = reflection coefficient</a:t>
            </a:r>
            <a:endParaRPr lang="it-IT"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7945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83644"/>
            <a:ext cx="10972800" cy="1143000"/>
          </a:xfrm>
        </p:spPr>
        <p:txBody>
          <a:bodyPr/>
          <a:lstStyle/>
          <a:p>
            <a:r>
              <a:rPr lang="it-IT" dirty="0">
                <a:cs typeface="Times New Roman" panose="02020603050405020304" pitchFamily="18" charset="0"/>
              </a:rPr>
              <a:t>Solar radiation- </a:t>
            </a:r>
            <a:r>
              <a:rPr lang="it-IT" dirty="0" err="1">
                <a:cs typeface="Times New Roman" panose="02020603050405020304" pitchFamily="18" charset="0"/>
              </a:rPr>
              <a:t>Flat</a:t>
            </a:r>
            <a:r>
              <a:rPr lang="it-IT" dirty="0">
                <a:cs typeface="Times New Roman" panose="02020603050405020304" pitchFamily="18" charset="0"/>
              </a:rPr>
              <a:t> panel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ctangle 2"/>
          <p:cNvSpPr>
            <a:spLocks noChangeArrowheads="1"/>
          </p:cNvSpPr>
          <p:nvPr/>
        </p:nvSpPr>
        <p:spPr bwMode="auto">
          <a:xfrm>
            <a:off x="1267096" y="252113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ttangolo 7"/>
          <p:cNvSpPr/>
          <p:nvPr/>
        </p:nvSpPr>
        <p:spPr>
          <a:xfrm>
            <a:off x="640504" y="2277378"/>
            <a:ext cx="12083142" cy="831318"/>
          </a:xfrm>
          <a:prstGeom prst="rect">
            <a:avLst/>
          </a:prstGeom>
        </p:spPr>
        <p:txBody>
          <a:bodyPr wrap="square">
            <a:spAutoFit/>
          </a:bodyPr>
          <a:lstStyle/>
          <a:p>
            <a:pPr>
              <a:lnSpc>
                <a:spcPct val="107000"/>
              </a:lnSpc>
              <a:spcAft>
                <a:spcPts val="800"/>
              </a:spcAft>
            </a:pPr>
            <a:r>
              <a:rPr lang="en-GB" sz="2000" dirty="0">
                <a:ea typeface="Calibri" panose="020F0502020204030204" pitchFamily="34" charset="0"/>
                <a:cs typeface="Times New Roman" panose="02020603050405020304" pitchFamily="18" charset="0"/>
              </a:rPr>
              <a:t>When the radiation across transparent material, </a:t>
            </a:r>
          </a:p>
          <a:p>
            <a:pPr>
              <a:lnSpc>
                <a:spcPct val="107000"/>
              </a:lnSpc>
              <a:spcAft>
                <a:spcPts val="800"/>
              </a:spcAft>
            </a:pPr>
            <a:r>
              <a:rPr lang="en-GB" sz="2000" dirty="0">
                <a:ea typeface="Calibri" panose="020F0502020204030204" pitchFamily="34" charset="0"/>
                <a:cs typeface="Times New Roman" panose="02020603050405020304" pitchFamily="18" charset="0"/>
              </a:rPr>
              <a:t>the metal plate absorbs the energy</a:t>
            </a:r>
            <a:r>
              <a:rPr lang="en-GB" sz="2000" dirty="0">
                <a:latin typeface="Times New Roman" panose="02020603050405020304" pitchFamily="18" charset="0"/>
                <a:ea typeface="Calibri" panose="020F0502020204030204" pitchFamily="34" charset="0"/>
                <a:cs typeface="Times New Roman" panose="02020603050405020304" pitchFamily="18" charset="0"/>
              </a:rPr>
              <a:t>.</a:t>
            </a:r>
            <a:endParaRPr lang="it-IT"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Immagin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7638" y="2978331"/>
            <a:ext cx="4865491" cy="3059419"/>
          </a:xfrm>
          <a:prstGeom prst="rect">
            <a:avLst/>
          </a:prstGeom>
          <a:noFill/>
          <a:ln>
            <a:noFill/>
          </a:ln>
        </p:spPr>
      </p:pic>
      <p:sp>
        <p:nvSpPr>
          <p:cNvPr id="9" name="Rettangolo 8"/>
          <p:cNvSpPr/>
          <p:nvPr/>
        </p:nvSpPr>
        <p:spPr>
          <a:xfrm>
            <a:off x="640504" y="3121280"/>
            <a:ext cx="6096000" cy="3445046"/>
          </a:xfrm>
          <a:prstGeom prst="rect">
            <a:avLst/>
          </a:prstGeom>
        </p:spPr>
        <p:txBody>
          <a:bodyPr>
            <a:spAutoFit/>
          </a:bodyPr>
          <a:lstStyle/>
          <a:p>
            <a:pPr>
              <a:lnSpc>
                <a:spcPct val="107000"/>
              </a:lnSpc>
              <a:spcAft>
                <a:spcPts val="800"/>
              </a:spcAft>
            </a:pPr>
            <a:r>
              <a:rPr lang="en-GB" sz="2000" dirty="0">
                <a:ea typeface="Calibri" panose="020F0502020204030204" pitchFamily="34" charset="0"/>
                <a:cs typeface="Times New Roman" panose="02020603050405020304" pitchFamily="18" charset="0"/>
              </a:rPr>
              <a:t>Where:</a:t>
            </a:r>
          </a:p>
          <a:p>
            <a:pPr>
              <a:lnSpc>
                <a:spcPct val="107000"/>
              </a:lnSpc>
              <a:spcAft>
                <a:spcPts val="800"/>
              </a:spcAft>
            </a:pPr>
            <a:r>
              <a:rPr lang="en-GB" sz="2000" dirty="0">
                <a:ea typeface="Calibri" panose="020F0502020204030204" pitchFamily="34" charset="0"/>
                <a:cs typeface="Times New Roman" panose="02020603050405020304" pitchFamily="18" charset="0"/>
              </a:rPr>
              <a:t> </a:t>
            </a:r>
            <a:r>
              <a:rPr lang="en-GB" sz="2000" b="1" dirty="0">
                <a:ea typeface="Calibri" panose="020F0502020204030204" pitchFamily="34" charset="0"/>
                <a:cs typeface="Times New Roman" panose="02020603050405020304" pitchFamily="18" charset="0"/>
              </a:rPr>
              <a:t>τ = transmitted energy coefficient</a:t>
            </a:r>
            <a:r>
              <a:rPr lang="en-GB" sz="2000" dirty="0">
                <a:ea typeface="Calibri" panose="020F0502020204030204" pitchFamily="34" charset="0"/>
                <a:cs typeface="Times New Roman" panose="02020603050405020304" pitchFamily="18" charset="0"/>
              </a:rPr>
              <a:t>,</a:t>
            </a:r>
          </a:p>
          <a:p>
            <a:pPr>
              <a:lnSpc>
                <a:spcPct val="107000"/>
              </a:lnSpc>
              <a:spcAft>
                <a:spcPts val="800"/>
              </a:spcAft>
            </a:pPr>
            <a:r>
              <a:rPr lang="en-GB" sz="2000" dirty="0">
                <a:ea typeface="Calibri" panose="020F0502020204030204" pitchFamily="34" charset="0"/>
                <a:cs typeface="Times New Roman" panose="02020603050405020304" pitchFamily="18" charset="0"/>
              </a:rPr>
              <a:t> </a:t>
            </a:r>
            <a:r>
              <a:rPr lang="en-GB" sz="2000" b="1" dirty="0">
                <a:ea typeface="Calibri" panose="020F0502020204030204" pitchFamily="34" charset="0"/>
                <a:cs typeface="Times New Roman" panose="02020603050405020304" pitchFamily="18" charset="0"/>
              </a:rPr>
              <a:t>ρ = reflected energy coefficient</a:t>
            </a:r>
            <a:r>
              <a:rPr lang="en-GB" sz="2000" dirty="0">
                <a:ea typeface="Calibri" panose="020F0502020204030204" pitchFamily="34" charset="0"/>
                <a:cs typeface="Times New Roman" panose="02020603050405020304" pitchFamily="18" charset="0"/>
              </a:rPr>
              <a:t> </a:t>
            </a:r>
          </a:p>
          <a:p>
            <a:pPr>
              <a:lnSpc>
                <a:spcPct val="107000"/>
              </a:lnSpc>
              <a:spcAft>
                <a:spcPts val="800"/>
              </a:spcAft>
            </a:pPr>
            <a:r>
              <a:rPr lang="en-GB" sz="2000" dirty="0">
                <a:ea typeface="Calibri" panose="020F0502020204030204" pitchFamily="34" charset="0"/>
                <a:cs typeface="Times New Roman" panose="02020603050405020304" pitchFamily="18" charset="0"/>
              </a:rPr>
              <a:t> </a:t>
            </a:r>
            <a:r>
              <a:rPr lang="en-GB" sz="2000" b="1" dirty="0">
                <a:ea typeface="Calibri" panose="020F0502020204030204" pitchFamily="34" charset="0"/>
                <a:cs typeface="Times New Roman" panose="02020603050405020304" pitchFamily="18" charset="0"/>
              </a:rPr>
              <a:t>α = absorbed energy coefficient</a:t>
            </a:r>
            <a:r>
              <a:rPr lang="en-GB" sz="2000" dirty="0">
                <a:ea typeface="Calibri" panose="020F0502020204030204" pitchFamily="34" charset="0"/>
                <a:cs typeface="Times New Roman" panose="02020603050405020304" pitchFamily="18" charset="0"/>
              </a:rPr>
              <a:t> </a:t>
            </a:r>
          </a:p>
          <a:p>
            <a:pPr>
              <a:lnSpc>
                <a:spcPct val="107000"/>
              </a:lnSpc>
              <a:spcAft>
                <a:spcPts val="800"/>
              </a:spcAft>
            </a:pPr>
            <a:r>
              <a:rPr lang="en-GB" sz="2000" dirty="0">
                <a:ea typeface="Calibri" panose="020F0502020204030204" pitchFamily="34" charset="0"/>
                <a:cs typeface="Times New Roman" panose="02020603050405020304" pitchFamily="18" charset="0"/>
              </a:rPr>
              <a:t>and</a:t>
            </a:r>
          </a:p>
          <a:p>
            <a:pPr>
              <a:lnSpc>
                <a:spcPct val="107000"/>
              </a:lnSpc>
              <a:spcAft>
                <a:spcPts val="800"/>
              </a:spcAft>
            </a:pPr>
            <a:r>
              <a:rPr lang="en-GB" sz="2000" dirty="0">
                <a:ea typeface="Calibri" panose="020F0502020204030204" pitchFamily="34" charset="0"/>
                <a:cs typeface="Times New Roman" panose="02020603050405020304" pitchFamily="18" charset="0"/>
              </a:rPr>
              <a:t> </a:t>
            </a:r>
            <a:r>
              <a:rPr lang="en-GB" sz="2000" b="1" dirty="0">
                <a:ea typeface="Calibri" panose="020F0502020204030204" pitchFamily="34" charset="0"/>
                <a:cs typeface="Times New Roman" panose="02020603050405020304" pitchFamily="18" charset="0"/>
              </a:rPr>
              <a:t>α = 1 – τ – ρ.</a:t>
            </a:r>
            <a:endParaRPr lang="it-IT" sz="2000" b="1" dirty="0">
              <a:ea typeface="Calibri" panose="020F0502020204030204" pitchFamily="34" charset="0"/>
              <a:cs typeface="Times New Roman" panose="02020603050405020304" pitchFamily="18" charset="0"/>
            </a:endParaRPr>
          </a:p>
          <a:p>
            <a:pPr>
              <a:lnSpc>
                <a:spcPct val="107000"/>
              </a:lnSpc>
              <a:spcAft>
                <a:spcPts val="800"/>
              </a:spcAft>
            </a:pPr>
            <a:r>
              <a:rPr lang="en-GB" sz="2000" dirty="0">
                <a:ea typeface="Calibri" panose="020F0502020204030204" pitchFamily="34" charset="0"/>
                <a:cs typeface="Times New Roman" panose="02020603050405020304" pitchFamily="18" charset="0"/>
              </a:rPr>
              <a:t>Immediate power absorbed by plate is given by:</a:t>
            </a:r>
            <a:endParaRPr lang="it-IT" sz="2000" dirty="0">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chemeClr val="tx2"/>
                </a:solidFill>
                <a:ea typeface="Calibri" panose="020F0502020204030204" pitchFamily="34" charset="0"/>
                <a:cs typeface="Times New Roman" panose="02020603050405020304" pitchFamily="18" charset="0"/>
              </a:rPr>
              <a:t>G</a:t>
            </a:r>
            <a:r>
              <a:rPr lang="en-GB" sz="2000" baseline="-25000" dirty="0" err="1">
                <a:solidFill>
                  <a:schemeClr val="tx2"/>
                </a:solidFill>
                <a:ea typeface="Calibri" panose="020F0502020204030204" pitchFamily="34" charset="0"/>
                <a:cs typeface="Times New Roman" panose="02020603050405020304" pitchFamily="18" charset="0"/>
              </a:rPr>
              <a:t>c,ass</a:t>
            </a:r>
            <a:r>
              <a:rPr lang="en-GB" sz="2000" dirty="0">
                <a:solidFill>
                  <a:schemeClr val="tx2"/>
                </a:solidFill>
                <a:ea typeface="Calibri" panose="020F0502020204030204" pitchFamily="34" charset="0"/>
                <a:cs typeface="Times New Roman" panose="02020603050405020304" pitchFamily="18" charset="0"/>
              </a:rPr>
              <a:t> = I</a:t>
            </a:r>
            <a:r>
              <a:rPr lang="en-GB" sz="2000" baseline="-25000" dirty="0">
                <a:solidFill>
                  <a:schemeClr val="tx2"/>
                </a:solidFill>
                <a:ea typeface="Calibri" panose="020F0502020204030204" pitchFamily="34" charset="0"/>
                <a:cs typeface="Times New Roman" panose="02020603050405020304" pitchFamily="18" charset="0"/>
              </a:rPr>
              <a:t>b0</a:t>
            </a:r>
            <a:r>
              <a:rPr lang="en-GB" sz="2000" dirty="0">
                <a:solidFill>
                  <a:schemeClr val="tx2"/>
                </a:solidFill>
                <a:ea typeface="Calibri" panose="020F0502020204030204" pitchFamily="34" charset="0"/>
                <a:cs typeface="Times New Roman" panose="02020603050405020304" pitchFamily="18" charset="0"/>
              </a:rPr>
              <a:t>R</a:t>
            </a:r>
            <a:r>
              <a:rPr lang="en-GB" sz="2000" baseline="-25000" dirty="0">
                <a:solidFill>
                  <a:schemeClr val="tx2"/>
                </a:solidFill>
                <a:ea typeface="Calibri" panose="020F0502020204030204" pitchFamily="34" charset="0"/>
                <a:cs typeface="Times New Roman" panose="02020603050405020304" pitchFamily="18" charset="0"/>
              </a:rPr>
              <a:t>b</a:t>
            </a:r>
            <a:r>
              <a:rPr lang="en-GB" sz="2000" dirty="0">
                <a:solidFill>
                  <a:schemeClr val="tx2"/>
                </a:solidFill>
                <a:ea typeface="Calibri" panose="020F0502020204030204" pitchFamily="34" charset="0"/>
                <a:cs typeface="Times New Roman" panose="02020603050405020304" pitchFamily="18" charset="0"/>
              </a:rPr>
              <a:t>(τα)</a:t>
            </a:r>
            <a:r>
              <a:rPr lang="en-GB" sz="2000" baseline="-25000" dirty="0">
                <a:solidFill>
                  <a:schemeClr val="tx2"/>
                </a:solidFill>
                <a:ea typeface="Calibri" panose="020F0502020204030204" pitchFamily="34" charset="0"/>
                <a:cs typeface="Times New Roman" panose="02020603050405020304" pitchFamily="18" charset="0"/>
              </a:rPr>
              <a:t>b</a:t>
            </a:r>
            <a:r>
              <a:rPr lang="en-GB" sz="2000" dirty="0">
                <a:solidFill>
                  <a:schemeClr val="tx2"/>
                </a:solidFill>
                <a:ea typeface="Calibri" panose="020F0502020204030204" pitchFamily="34" charset="0"/>
                <a:cs typeface="Times New Roman" panose="02020603050405020304" pitchFamily="18" charset="0"/>
              </a:rPr>
              <a:t> + I</a:t>
            </a:r>
            <a:r>
              <a:rPr lang="en-GB" sz="2000" baseline="-25000" dirty="0">
                <a:solidFill>
                  <a:schemeClr val="tx2"/>
                </a:solidFill>
                <a:ea typeface="Calibri" panose="020F0502020204030204" pitchFamily="34" charset="0"/>
                <a:cs typeface="Times New Roman" panose="02020603050405020304" pitchFamily="18" charset="0"/>
              </a:rPr>
              <a:t>d0</a:t>
            </a:r>
            <a:r>
              <a:rPr lang="en-GB" sz="2000" dirty="0">
                <a:solidFill>
                  <a:schemeClr val="tx2"/>
                </a:solidFill>
                <a:ea typeface="Calibri" panose="020F0502020204030204" pitchFamily="34" charset="0"/>
                <a:cs typeface="Times New Roman" panose="02020603050405020304" pitchFamily="18" charset="0"/>
              </a:rPr>
              <a:t>R</a:t>
            </a:r>
            <a:r>
              <a:rPr lang="en-GB" sz="2000" baseline="-25000" dirty="0">
                <a:solidFill>
                  <a:schemeClr val="tx2"/>
                </a:solidFill>
                <a:ea typeface="Calibri" panose="020F0502020204030204" pitchFamily="34" charset="0"/>
                <a:cs typeface="Times New Roman" panose="02020603050405020304" pitchFamily="18" charset="0"/>
              </a:rPr>
              <a:t>d</a:t>
            </a:r>
            <a:r>
              <a:rPr lang="en-GB" sz="2000" dirty="0">
                <a:solidFill>
                  <a:schemeClr val="tx2"/>
                </a:solidFill>
                <a:ea typeface="Calibri" panose="020F0502020204030204" pitchFamily="34" charset="0"/>
                <a:cs typeface="Times New Roman" panose="02020603050405020304" pitchFamily="18" charset="0"/>
              </a:rPr>
              <a:t>(τα)</a:t>
            </a:r>
            <a:r>
              <a:rPr lang="en-GB" sz="2000" baseline="-25000" dirty="0">
                <a:solidFill>
                  <a:schemeClr val="tx2"/>
                </a:solidFill>
                <a:ea typeface="Calibri" panose="020F0502020204030204" pitchFamily="34" charset="0"/>
                <a:cs typeface="Times New Roman" panose="02020603050405020304" pitchFamily="18" charset="0"/>
              </a:rPr>
              <a:t>d </a:t>
            </a:r>
            <a:r>
              <a:rPr lang="en-GB" sz="2000" dirty="0">
                <a:solidFill>
                  <a:schemeClr val="tx2"/>
                </a:solidFill>
                <a:ea typeface="Calibri" panose="020F0502020204030204" pitchFamily="34" charset="0"/>
                <a:cs typeface="Times New Roman" panose="02020603050405020304" pitchFamily="18" charset="0"/>
              </a:rPr>
              <a:t>+ (I</a:t>
            </a:r>
            <a:r>
              <a:rPr lang="en-GB" sz="2000" baseline="-25000" dirty="0">
                <a:solidFill>
                  <a:schemeClr val="tx2"/>
                </a:solidFill>
                <a:ea typeface="Calibri" panose="020F0502020204030204" pitchFamily="34" charset="0"/>
                <a:cs typeface="Times New Roman" panose="02020603050405020304" pitchFamily="18" charset="0"/>
              </a:rPr>
              <a:t>b0</a:t>
            </a:r>
            <a:r>
              <a:rPr lang="en-GB" sz="2000" dirty="0">
                <a:solidFill>
                  <a:schemeClr val="tx2"/>
                </a:solidFill>
                <a:ea typeface="Calibri" panose="020F0502020204030204" pitchFamily="34" charset="0"/>
                <a:cs typeface="Times New Roman" panose="02020603050405020304" pitchFamily="18" charset="0"/>
              </a:rPr>
              <a:t> +I</a:t>
            </a:r>
            <a:r>
              <a:rPr lang="en-GB" sz="2000" baseline="-25000" dirty="0">
                <a:solidFill>
                  <a:schemeClr val="tx2"/>
                </a:solidFill>
                <a:ea typeface="Calibri" panose="020F0502020204030204" pitchFamily="34" charset="0"/>
                <a:cs typeface="Times New Roman" panose="02020603050405020304" pitchFamily="18" charset="0"/>
              </a:rPr>
              <a:t>d0</a:t>
            </a:r>
            <a:r>
              <a:rPr lang="en-GB" sz="2000" dirty="0">
                <a:solidFill>
                  <a:schemeClr val="tx2"/>
                </a:solidFill>
                <a:ea typeface="Calibri" panose="020F0502020204030204" pitchFamily="34" charset="0"/>
                <a:cs typeface="Times New Roman" panose="02020603050405020304" pitchFamily="18" charset="0"/>
              </a:rPr>
              <a:t>)R</a:t>
            </a:r>
            <a:r>
              <a:rPr lang="en-GB" sz="2000" baseline="-25000" dirty="0">
                <a:solidFill>
                  <a:schemeClr val="tx2"/>
                </a:solidFill>
                <a:ea typeface="Calibri" panose="020F0502020204030204" pitchFamily="34" charset="0"/>
                <a:cs typeface="Times New Roman" panose="02020603050405020304" pitchFamily="18" charset="0"/>
              </a:rPr>
              <a:t>r</a:t>
            </a:r>
            <a:r>
              <a:rPr lang="en-GB" sz="2000" dirty="0">
                <a:solidFill>
                  <a:schemeClr val="tx2"/>
                </a:solidFill>
                <a:ea typeface="Calibri" panose="020F0502020204030204" pitchFamily="34" charset="0"/>
                <a:cs typeface="Times New Roman" panose="02020603050405020304" pitchFamily="18" charset="0"/>
              </a:rPr>
              <a:t>(τα)</a:t>
            </a:r>
            <a:r>
              <a:rPr lang="en-GB" sz="2000" baseline="-25000" dirty="0">
                <a:solidFill>
                  <a:schemeClr val="tx2"/>
                </a:solidFill>
                <a:ea typeface="Calibri" panose="020F0502020204030204" pitchFamily="34" charset="0"/>
                <a:cs typeface="Times New Roman" panose="02020603050405020304" pitchFamily="18" charset="0"/>
              </a:rPr>
              <a:t>g</a:t>
            </a:r>
            <a:endParaRPr lang="it-IT" sz="2000"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269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8" y="444456"/>
            <a:ext cx="10972800" cy="1143000"/>
          </a:xfrm>
        </p:spPr>
        <p:txBody>
          <a:bodyPr/>
          <a:lstStyle/>
          <a:p>
            <a:r>
              <a:rPr lang="it-IT" dirty="0">
                <a:cs typeface="Times New Roman" panose="02020603050405020304" pitchFamily="18" charset="0"/>
              </a:rPr>
              <a:t>Solar radiation- </a:t>
            </a:r>
            <a:r>
              <a:rPr lang="it-IT" dirty="0" err="1">
                <a:cs typeface="Times New Roman" panose="02020603050405020304" pitchFamily="18" charset="0"/>
              </a:rPr>
              <a:t>Flat</a:t>
            </a:r>
            <a:r>
              <a:rPr lang="it-IT" dirty="0">
                <a:cs typeface="Times New Roman" panose="02020603050405020304" pitchFamily="18" charset="0"/>
              </a:rPr>
              <a:t> panel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592" y="2266019"/>
            <a:ext cx="5076825" cy="3552825"/>
          </a:xfrm>
          <a:prstGeom prst="rect">
            <a:avLst/>
          </a:prstGeom>
        </p:spPr>
      </p:pic>
      <p:sp>
        <p:nvSpPr>
          <p:cNvPr id="8" name="Rettangolo 7"/>
          <p:cNvSpPr/>
          <p:nvPr/>
        </p:nvSpPr>
        <p:spPr>
          <a:xfrm>
            <a:off x="222068" y="1814567"/>
            <a:ext cx="6096000" cy="4748159"/>
          </a:xfrm>
          <a:prstGeom prst="rect">
            <a:avLst/>
          </a:prstGeom>
        </p:spPr>
        <p:txBody>
          <a:bodyPr>
            <a:spAutoFit/>
          </a:bodyPr>
          <a:lstStyle/>
          <a:p>
            <a:pPr>
              <a:lnSpc>
                <a:spcPct val="107000"/>
              </a:lnSpc>
              <a:spcAft>
                <a:spcPts val="800"/>
              </a:spcAft>
            </a:pPr>
            <a:r>
              <a:rPr lang="en-GB" b="1" dirty="0">
                <a:ea typeface="Calibri" panose="020F0502020204030204" pitchFamily="34" charset="0"/>
                <a:cs typeface="Times New Roman" panose="02020603050405020304" pitchFamily="18" charset="0"/>
              </a:rPr>
              <a:t>Heat balance on the metal plate:</a:t>
            </a:r>
            <a:endParaRPr lang="it-IT" sz="1600" b="1" dirty="0">
              <a:ea typeface="Calibri" panose="020F0502020204030204" pitchFamily="34" charset="0"/>
              <a:cs typeface="Times New Roman" panose="02020603050405020304" pitchFamily="18" charset="0"/>
            </a:endParaRPr>
          </a:p>
          <a:p>
            <a:pPr>
              <a:lnSpc>
                <a:spcPct val="107000"/>
              </a:lnSpc>
              <a:spcAft>
                <a:spcPts val="800"/>
              </a:spcAft>
            </a:pPr>
            <a:r>
              <a:rPr lang="en-GB" dirty="0" err="1">
                <a:ea typeface="Calibri" panose="020F0502020204030204" pitchFamily="34" charset="0"/>
                <a:cs typeface="Times New Roman" panose="02020603050405020304" pitchFamily="18" charset="0"/>
              </a:rPr>
              <a:t>G</a:t>
            </a:r>
            <a:r>
              <a:rPr lang="en-GB" baseline="-25000" dirty="0" err="1">
                <a:ea typeface="Calibri" panose="020F0502020204030204" pitchFamily="34" charset="0"/>
                <a:cs typeface="Times New Roman" panose="02020603050405020304" pitchFamily="18" charset="0"/>
              </a:rPr>
              <a:t>c</a:t>
            </a:r>
            <a:r>
              <a:rPr lang="en-GB" dirty="0" err="1">
                <a:ea typeface="Calibri" panose="020F0502020204030204" pitchFamily="34" charset="0"/>
                <a:cs typeface="Times New Roman" panose="02020603050405020304" pitchFamily="18" charset="0"/>
              </a:rPr>
              <a:t>A</a:t>
            </a:r>
            <a:r>
              <a:rPr lang="en-GB" baseline="-25000" dirty="0" err="1">
                <a:ea typeface="Calibri" panose="020F0502020204030204" pitchFamily="34" charset="0"/>
                <a:cs typeface="Times New Roman" panose="02020603050405020304" pitchFamily="18" charset="0"/>
              </a:rPr>
              <a:t>c</a:t>
            </a:r>
            <a:r>
              <a:rPr lang="en-GB" dirty="0">
                <a:ea typeface="Calibri" panose="020F0502020204030204" pitchFamily="34" charset="0"/>
                <a:cs typeface="Times New Roman" panose="02020603050405020304" pitchFamily="18" charset="0"/>
              </a:rPr>
              <a:t>(τα) = </a:t>
            </a:r>
            <a:r>
              <a:rPr lang="en-GB" dirty="0" err="1">
                <a:ea typeface="Calibri" panose="020F0502020204030204" pitchFamily="34" charset="0"/>
                <a:cs typeface="Times New Roman" panose="02020603050405020304" pitchFamily="18" charset="0"/>
              </a:rPr>
              <a:t>q</a:t>
            </a:r>
            <a:r>
              <a:rPr lang="en-GB" baseline="-25000" dirty="0" err="1">
                <a:ea typeface="Calibri" panose="020F0502020204030204" pitchFamily="34" charset="0"/>
                <a:cs typeface="Times New Roman" panose="02020603050405020304" pitchFamily="18" charset="0"/>
              </a:rPr>
              <a:t>u</a:t>
            </a:r>
            <a:r>
              <a:rPr lang="en-GB" baseline="-25000" dirty="0">
                <a:ea typeface="Calibri" panose="020F0502020204030204" pitchFamily="34" charset="0"/>
                <a:cs typeface="Times New Roman" panose="02020603050405020304" pitchFamily="18" charset="0"/>
              </a:rPr>
              <a:t> </a:t>
            </a:r>
            <a:r>
              <a:rPr lang="en-GB" dirty="0">
                <a:ea typeface="Calibri" panose="020F0502020204030204" pitchFamily="34" charset="0"/>
                <a:cs typeface="Times New Roman" panose="02020603050405020304" pitchFamily="18" charset="0"/>
              </a:rPr>
              <a:t>+ </a:t>
            </a:r>
            <a:r>
              <a:rPr lang="en-GB" dirty="0" err="1">
                <a:ea typeface="Calibri" panose="020F0502020204030204" pitchFamily="34" charset="0"/>
                <a:cs typeface="Times New Roman" panose="02020603050405020304" pitchFamily="18" charset="0"/>
              </a:rPr>
              <a:t>q</a:t>
            </a:r>
            <a:r>
              <a:rPr lang="en-GB" baseline="-25000" dirty="0" err="1">
                <a:ea typeface="Calibri" panose="020F0502020204030204" pitchFamily="34" charset="0"/>
                <a:cs typeface="Times New Roman" panose="02020603050405020304" pitchFamily="18" charset="0"/>
              </a:rPr>
              <a:t>p</a:t>
            </a:r>
            <a:r>
              <a:rPr lang="en-GB" baseline="-25000" dirty="0">
                <a:ea typeface="Calibri" panose="020F0502020204030204" pitchFamily="34" charset="0"/>
                <a:cs typeface="Times New Roman" panose="02020603050405020304" pitchFamily="18" charset="0"/>
              </a:rPr>
              <a:t> </a:t>
            </a:r>
            <a:r>
              <a:rPr lang="en-GB" dirty="0">
                <a:ea typeface="Calibri" panose="020F0502020204030204" pitchFamily="34" charset="0"/>
                <a:cs typeface="Times New Roman" panose="02020603050405020304" pitchFamily="18" charset="0"/>
              </a:rPr>
              <a:t>+ d</a:t>
            </a:r>
            <a:r>
              <a:rPr lang="en-GB" baseline="-25000" dirty="0">
                <a:ea typeface="Calibri" panose="020F0502020204030204" pitchFamily="34" charset="0"/>
                <a:cs typeface="Times New Roman" panose="02020603050405020304" pitchFamily="18" charset="0"/>
              </a:rPr>
              <a:t>up</a:t>
            </a:r>
            <a:r>
              <a:rPr lang="en-GB" dirty="0">
                <a:ea typeface="Calibri" panose="020F0502020204030204" pitchFamily="34" charset="0"/>
                <a:cs typeface="Times New Roman" panose="02020603050405020304" pitchFamily="18" charset="0"/>
              </a:rPr>
              <a:t>/</a:t>
            </a:r>
            <a:r>
              <a:rPr lang="en-GB" dirty="0" err="1">
                <a:ea typeface="Calibri" panose="020F0502020204030204" pitchFamily="34" charset="0"/>
                <a:cs typeface="Times New Roman" panose="02020603050405020304" pitchFamily="18" charset="0"/>
              </a:rPr>
              <a:t>dt</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dirty="0">
                <a:ea typeface="Calibri" panose="020F0502020204030204" pitchFamily="34" charset="0"/>
                <a:cs typeface="Times New Roman" panose="02020603050405020304" pitchFamily="18" charset="0"/>
              </a:rPr>
              <a:t>Where </a:t>
            </a:r>
            <a:r>
              <a:rPr lang="en-GB" dirty="0" err="1">
                <a:ea typeface="Calibri" panose="020F0502020204030204" pitchFamily="34" charset="0"/>
                <a:cs typeface="Times New Roman" panose="02020603050405020304" pitchFamily="18" charset="0"/>
              </a:rPr>
              <a:t>G</a:t>
            </a:r>
            <a:r>
              <a:rPr lang="en-GB" baseline="-25000" dirty="0" err="1">
                <a:ea typeface="Calibri" panose="020F0502020204030204" pitchFamily="34" charset="0"/>
                <a:cs typeface="Times New Roman" panose="02020603050405020304" pitchFamily="18" charset="0"/>
              </a:rPr>
              <a:t>c</a:t>
            </a:r>
            <a:r>
              <a:rPr lang="en-GB" dirty="0">
                <a:ea typeface="Calibri" panose="020F0502020204030204" pitchFamily="34" charset="0"/>
                <a:cs typeface="Times New Roman" panose="02020603050405020304" pitchFamily="18" charset="0"/>
              </a:rPr>
              <a:t> = global irradiation on the metal plate, </a:t>
            </a:r>
          </a:p>
          <a:p>
            <a:pPr>
              <a:lnSpc>
                <a:spcPct val="107000"/>
              </a:lnSpc>
              <a:spcAft>
                <a:spcPts val="800"/>
              </a:spcAft>
            </a:pPr>
            <a:r>
              <a:rPr lang="en-GB" dirty="0">
                <a:ea typeface="Calibri" panose="020F0502020204030204" pitchFamily="34" charset="0"/>
                <a:cs typeface="Times New Roman" panose="02020603050405020304" pitchFamily="18" charset="0"/>
              </a:rPr>
              <a:t>A</a:t>
            </a:r>
            <a:r>
              <a:rPr lang="en-GB" baseline="-25000" dirty="0">
                <a:ea typeface="Calibri" panose="020F0502020204030204" pitchFamily="34" charset="0"/>
                <a:cs typeface="Times New Roman" panose="02020603050405020304" pitchFamily="18" charset="0"/>
              </a:rPr>
              <a:t>c</a:t>
            </a:r>
            <a:r>
              <a:rPr lang="en-GB" dirty="0">
                <a:ea typeface="Calibri" panose="020F0502020204030204" pitchFamily="34" charset="0"/>
                <a:cs typeface="Times New Roman" panose="02020603050405020304" pitchFamily="18" charset="0"/>
              </a:rPr>
              <a:t> = metal plate area, </a:t>
            </a:r>
          </a:p>
          <a:p>
            <a:pPr>
              <a:lnSpc>
                <a:spcPct val="107000"/>
              </a:lnSpc>
              <a:spcAft>
                <a:spcPts val="800"/>
              </a:spcAft>
            </a:pPr>
            <a:r>
              <a:rPr lang="en-GB" dirty="0" err="1">
                <a:ea typeface="Calibri" panose="020F0502020204030204" pitchFamily="34" charset="0"/>
                <a:cs typeface="Times New Roman" panose="02020603050405020304" pitchFamily="18" charset="0"/>
              </a:rPr>
              <a:t>q</a:t>
            </a:r>
            <a:r>
              <a:rPr lang="en-GB" baseline="-25000" dirty="0" err="1">
                <a:ea typeface="Calibri" panose="020F0502020204030204" pitchFamily="34" charset="0"/>
                <a:cs typeface="Times New Roman" panose="02020603050405020304" pitchFamily="18" charset="0"/>
              </a:rPr>
              <a:t>u</a:t>
            </a:r>
            <a:r>
              <a:rPr lang="en-GB" dirty="0">
                <a:ea typeface="Calibri" panose="020F0502020204030204" pitchFamily="34" charset="0"/>
                <a:cs typeface="Times New Roman" panose="02020603050405020304" pitchFamily="18" charset="0"/>
              </a:rPr>
              <a:t> = power given to fluid, </a:t>
            </a:r>
          </a:p>
          <a:p>
            <a:pPr>
              <a:lnSpc>
                <a:spcPct val="107000"/>
              </a:lnSpc>
              <a:spcAft>
                <a:spcPts val="800"/>
              </a:spcAft>
            </a:pPr>
            <a:r>
              <a:rPr lang="en-GB" dirty="0" err="1">
                <a:ea typeface="Calibri" panose="020F0502020204030204" pitchFamily="34" charset="0"/>
                <a:cs typeface="Times New Roman" panose="02020603050405020304" pitchFamily="18" charset="0"/>
              </a:rPr>
              <a:t>q</a:t>
            </a:r>
            <a:r>
              <a:rPr lang="en-GB" baseline="-25000" dirty="0" err="1">
                <a:ea typeface="Calibri" panose="020F0502020204030204" pitchFamily="34" charset="0"/>
                <a:cs typeface="Times New Roman" panose="02020603050405020304" pitchFamily="18" charset="0"/>
              </a:rPr>
              <a:t>p</a:t>
            </a:r>
            <a:r>
              <a:rPr lang="en-GB" dirty="0">
                <a:ea typeface="Calibri" panose="020F0502020204030204" pitchFamily="34" charset="0"/>
                <a:cs typeface="Times New Roman" panose="02020603050405020304" pitchFamily="18" charset="0"/>
              </a:rPr>
              <a:t> = power lost due to irradiation </a:t>
            </a:r>
          </a:p>
          <a:p>
            <a:pPr>
              <a:lnSpc>
                <a:spcPct val="107000"/>
              </a:lnSpc>
              <a:spcAft>
                <a:spcPts val="800"/>
              </a:spcAft>
            </a:pPr>
            <a:r>
              <a:rPr lang="en-GB" dirty="0">
                <a:ea typeface="Calibri" panose="020F0502020204030204" pitchFamily="34" charset="0"/>
                <a:cs typeface="Times New Roman" panose="02020603050405020304" pitchFamily="18" charset="0"/>
              </a:rPr>
              <a:t>d</a:t>
            </a:r>
            <a:r>
              <a:rPr lang="en-GB" baseline="-25000" dirty="0">
                <a:ea typeface="Calibri" panose="020F0502020204030204" pitchFamily="34" charset="0"/>
                <a:cs typeface="Times New Roman" panose="02020603050405020304" pitchFamily="18" charset="0"/>
              </a:rPr>
              <a:t>up</a:t>
            </a:r>
            <a:r>
              <a:rPr lang="en-GB" dirty="0">
                <a:ea typeface="Calibri" panose="020F0502020204030204" pitchFamily="34" charset="0"/>
                <a:cs typeface="Times New Roman" panose="02020603050405020304" pitchFamily="18" charset="0"/>
              </a:rPr>
              <a:t>/</a:t>
            </a:r>
            <a:r>
              <a:rPr lang="en-GB" dirty="0" err="1">
                <a:ea typeface="Calibri" panose="020F0502020204030204" pitchFamily="34" charset="0"/>
                <a:cs typeface="Times New Roman" panose="02020603050405020304" pitchFamily="18" charset="0"/>
              </a:rPr>
              <a:t>dt</a:t>
            </a:r>
            <a:r>
              <a:rPr lang="en-GB" dirty="0">
                <a:ea typeface="Calibri" panose="020F0502020204030204" pitchFamily="34" charset="0"/>
                <a:cs typeface="Times New Roman" panose="02020603050405020304" pitchFamily="18" charset="0"/>
              </a:rPr>
              <a:t> = power collected on the metal plate.</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sz="2400" b="1" dirty="0">
                <a:ea typeface="Calibri" panose="020F0502020204030204" pitchFamily="34" charset="0"/>
                <a:cs typeface="Times New Roman" panose="02020603050405020304" pitchFamily="18" charset="0"/>
              </a:rPr>
              <a:t>Flat panel efficiency</a:t>
            </a:r>
            <a:endParaRPr lang="it-IT" sz="1600" dirty="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ea typeface="Calibri" panose="020F0502020204030204" pitchFamily="34" charset="0"/>
                <a:cs typeface="Times New Roman" panose="02020603050405020304" pitchFamily="18" charset="0"/>
              </a:rPr>
              <a:t>η = </a:t>
            </a:r>
            <a:r>
              <a:rPr lang="en-GB" sz="2400" dirty="0" err="1">
                <a:ea typeface="Calibri" panose="020F0502020204030204" pitchFamily="34" charset="0"/>
                <a:cs typeface="Times New Roman" panose="02020603050405020304" pitchFamily="18" charset="0"/>
              </a:rPr>
              <a:t>q</a:t>
            </a:r>
            <a:r>
              <a:rPr lang="en-GB" sz="2400" baseline="-25000" dirty="0" err="1">
                <a:ea typeface="Calibri" panose="020F0502020204030204" pitchFamily="34" charset="0"/>
                <a:cs typeface="Times New Roman" panose="02020603050405020304" pitchFamily="18" charset="0"/>
              </a:rPr>
              <a:t>u</a:t>
            </a:r>
            <a:r>
              <a:rPr lang="en-GB" sz="2400" dirty="0">
                <a:ea typeface="Calibri" panose="020F0502020204030204" pitchFamily="34" charset="0"/>
                <a:cs typeface="Times New Roman" panose="02020603050405020304" pitchFamily="18" charset="0"/>
              </a:rPr>
              <a:t> / A</a:t>
            </a:r>
            <a:r>
              <a:rPr lang="en-GB" sz="2400" baseline="-25000" dirty="0">
                <a:ea typeface="Calibri" panose="020F0502020204030204" pitchFamily="34" charset="0"/>
                <a:cs typeface="Times New Roman" panose="02020603050405020304" pitchFamily="18" charset="0"/>
              </a:rPr>
              <a:t>c</a:t>
            </a:r>
            <a:r>
              <a:rPr lang="en-GB" sz="2400" dirty="0">
                <a:ea typeface="Calibri" panose="020F0502020204030204" pitchFamily="34" charset="0"/>
                <a:cs typeface="Times New Roman" panose="02020603050405020304" pitchFamily="18" charset="0"/>
              </a:rPr>
              <a:t> </a:t>
            </a:r>
            <a:r>
              <a:rPr lang="en-GB" sz="2400" dirty="0" err="1">
                <a:ea typeface="Calibri" panose="020F0502020204030204" pitchFamily="34" charset="0"/>
                <a:cs typeface="Times New Roman" panose="02020603050405020304" pitchFamily="18" charset="0"/>
              </a:rPr>
              <a:t>G</a:t>
            </a:r>
            <a:r>
              <a:rPr lang="en-GB" sz="2400" baseline="-25000" dirty="0" err="1">
                <a:ea typeface="Calibri" panose="020F0502020204030204" pitchFamily="34" charset="0"/>
                <a:cs typeface="Times New Roman" panose="02020603050405020304" pitchFamily="18" charset="0"/>
              </a:rPr>
              <a:t>c</a:t>
            </a:r>
            <a:endParaRPr lang="it-IT" sz="1600"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If the fluid temperature increases the efficiency decreases</a:t>
            </a:r>
            <a:endParaRPr lang="it-IT" sz="1600"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If the solar flow increases the efficiency increases</a:t>
            </a:r>
            <a:endParaRPr lang="it-IT"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35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8095" y="348519"/>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radiation</a:t>
            </a:r>
            <a:r>
              <a:rPr lang="it-IT" dirty="0">
                <a:cs typeface="Times New Roman" panose="02020603050405020304" pitchFamily="18" charset="0"/>
              </a:rPr>
              <a:t>- </a:t>
            </a:r>
            <a:r>
              <a:rPr lang="it-IT" dirty="0" err="1">
                <a:cs typeface="Times New Roman" panose="02020603050405020304" pitchFamily="18" charset="0"/>
              </a:rPr>
              <a:t>Tubular</a:t>
            </a:r>
            <a:r>
              <a:rPr lang="it-IT" dirty="0">
                <a:cs typeface="Times New Roman" panose="02020603050405020304" pitchFamily="18" charset="0"/>
              </a:rPr>
              <a:t>  panel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95" y="3655405"/>
            <a:ext cx="3716573" cy="2620239"/>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560" y="2290762"/>
            <a:ext cx="6096000" cy="2901221"/>
          </a:xfrm>
          <a:prstGeom prst="rect">
            <a:avLst/>
          </a:prstGeom>
        </p:spPr>
      </p:pic>
      <p:sp>
        <p:nvSpPr>
          <p:cNvPr id="6" name="Rettangolo 5"/>
          <p:cNvSpPr/>
          <p:nvPr/>
        </p:nvSpPr>
        <p:spPr>
          <a:xfrm>
            <a:off x="609600" y="2849052"/>
            <a:ext cx="6096000" cy="685059"/>
          </a:xfrm>
          <a:prstGeom prst="rect">
            <a:avLst/>
          </a:prstGeom>
        </p:spPr>
        <p:txBody>
          <a:bodyPr>
            <a:spAutoFit/>
          </a:bodyPr>
          <a:lstStyle/>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The efficiency increases with high temperature</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Tube-shape allows vacuum (there isn’t heat exchange</a:t>
            </a:r>
            <a:r>
              <a:rPr lang="en-GB" dirty="0">
                <a:latin typeface="Times New Roman" panose="02020603050405020304" pitchFamily="18" charset="0"/>
                <a:ea typeface="Calibri" panose="020F0502020204030204" pitchFamily="34" charset="0"/>
                <a:cs typeface="Times New Roman" panose="02020603050405020304" pitchFamily="18" charset="0"/>
              </a:rPr>
              <a:t>)</a:t>
            </a:r>
            <a:endParaRPr lang="it-IT"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asellaDiTesto 6"/>
          <p:cNvSpPr txBox="1"/>
          <p:nvPr/>
        </p:nvSpPr>
        <p:spPr>
          <a:xfrm>
            <a:off x="609600" y="2290762"/>
            <a:ext cx="2194447" cy="461665"/>
          </a:xfrm>
          <a:prstGeom prst="rect">
            <a:avLst/>
          </a:prstGeom>
          <a:noFill/>
        </p:spPr>
        <p:txBody>
          <a:bodyPr wrap="none" rtlCol="0">
            <a:spAutoFit/>
          </a:bodyPr>
          <a:lstStyle/>
          <a:p>
            <a:r>
              <a:rPr lang="it-IT" sz="2400" b="1" dirty="0" err="1">
                <a:cs typeface="Times New Roman" panose="02020603050405020304" pitchFamily="18" charset="0"/>
              </a:rPr>
              <a:t>Tubular</a:t>
            </a:r>
            <a:r>
              <a:rPr lang="it-IT" sz="2400" b="1" dirty="0">
                <a:cs typeface="Times New Roman" panose="02020603050405020304" pitchFamily="18" charset="0"/>
              </a:rPr>
              <a:t> Panel</a:t>
            </a:r>
          </a:p>
        </p:txBody>
      </p:sp>
    </p:spTree>
    <p:extLst>
      <p:ext uri="{BB962C8B-B14F-4D97-AF65-F5344CB8AC3E}">
        <p14:creationId xmlns:p14="http://schemas.microsoft.com/office/powerpoint/2010/main" val="3266799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795" y="444455"/>
            <a:ext cx="10972800" cy="1143000"/>
          </a:xfrm>
        </p:spPr>
        <p:txBody>
          <a:bodyPr/>
          <a:lstStyle/>
          <a:p>
            <a:pPr algn="ctr"/>
            <a:r>
              <a:rPr lang="it-IT" dirty="0">
                <a:cs typeface="Times New Roman" panose="02020603050405020304" pitchFamily="18" charset="0"/>
              </a:rPr>
              <a:t>Solar </a:t>
            </a:r>
            <a:r>
              <a:rPr lang="it-IT" dirty="0" err="1">
                <a:cs typeface="Times New Roman" panose="02020603050405020304" pitchFamily="18" charset="0"/>
              </a:rPr>
              <a:t>radiation</a:t>
            </a:r>
            <a:r>
              <a:rPr lang="it-IT" dirty="0">
                <a:cs typeface="Times New Roman" panose="02020603050405020304" pitchFamily="18" charset="0"/>
              </a:rPr>
              <a:t> –  </a:t>
            </a:r>
            <a:r>
              <a:rPr lang="it-IT" dirty="0" err="1">
                <a:cs typeface="Times New Roman" panose="02020603050405020304" pitchFamily="18" charset="0"/>
              </a:rPr>
              <a:t>Flat</a:t>
            </a:r>
            <a:r>
              <a:rPr lang="it-IT" dirty="0">
                <a:cs typeface="Times New Roman" panose="02020603050405020304" pitchFamily="18" charset="0"/>
              </a:rPr>
              <a:t> vs </a:t>
            </a:r>
            <a:r>
              <a:rPr lang="it-IT" dirty="0" err="1">
                <a:cs typeface="Times New Roman" panose="02020603050405020304" pitchFamily="18" charset="0"/>
              </a:rPr>
              <a:t>Tubular</a:t>
            </a:r>
            <a:r>
              <a:rPr lang="it-IT" dirty="0">
                <a:cs typeface="Times New Roman" panose="02020603050405020304" pitchFamily="18" charset="0"/>
              </a:rPr>
              <a:t> </a:t>
            </a:r>
            <a:r>
              <a:rPr lang="it-IT" dirty="0" err="1">
                <a:cs typeface="Times New Roman" panose="02020603050405020304" pitchFamily="18" charset="0"/>
              </a:rPr>
              <a:t>efficiency</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10" name="Immagine 9"/>
          <p:cNvPicPr>
            <a:picLocks noChangeAspect="1"/>
          </p:cNvPicPr>
          <p:nvPr/>
        </p:nvPicPr>
        <p:blipFill>
          <a:blip r:embed="rId2"/>
          <a:stretch>
            <a:fillRect/>
          </a:stretch>
        </p:blipFill>
        <p:spPr>
          <a:xfrm>
            <a:off x="3533424" y="2390503"/>
            <a:ext cx="5621542" cy="4101391"/>
          </a:xfrm>
          <a:prstGeom prst="rect">
            <a:avLst/>
          </a:prstGeom>
        </p:spPr>
      </p:pic>
      <p:sp>
        <p:nvSpPr>
          <p:cNvPr id="11" name="CasellaDiTesto 10"/>
          <p:cNvSpPr txBox="1"/>
          <p:nvPr/>
        </p:nvSpPr>
        <p:spPr>
          <a:xfrm>
            <a:off x="744582" y="2390503"/>
            <a:ext cx="2111669" cy="1569660"/>
          </a:xfrm>
          <a:prstGeom prst="rect">
            <a:avLst/>
          </a:prstGeom>
          <a:noFill/>
        </p:spPr>
        <p:txBody>
          <a:bodyPr wrap="square" rtlCol="0">
            <a:spAutoFit/>
          </a:bodyPr>
          <a:lstStyle/>
          <a:p>
            <a:r>
              <a:rPr lang="it-IT" sz="2400" dirty="0" err="1">
                <a:solidFill>
                  <a:srgbClr val="FFC000"/>
                </a:solidFill>
                <a:latin typeface="Times New Roman" panose="02020603050405020304" pitchFamily="18" charset="0"/>
                <a:cs typeface="Times New Roman" panose="02020603050405020304" pitchFamily="18" charset="0"/>
              </a:rPr>
              <a:t>Tubular</a:t>
            </a:r>
            <a:r>
              <a:rPr lang="it-IT" sz="2400" dirty="0">
                <a:solidFill>
                  <a:srgbClr val="FFC000"/>
                </a:solidFill>
                <a:latin typeface="Times New Roman" panose="02020603050405020304" pitchFamily="18" charset="0"/>
                <a:cs typeface="Times New Roman" panose="02020603050405020304" pitchFamily="18" charset="0"/>
              </a:rPr>
              <a:t> panel </a:t>
            </a:r>
          </a:p>
          <a:p>
            <a:endParaRPr lang="it-IT" sz="2400"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 </a:t>
            </a:r>
          </a:p>
          <a:p>
            <a:r>
              <a:rPr lang="it-IT" sz="2400" dirty="0" err="1">
                <a:solidFill>
                  <a:srgbClr val="00B0F0"/>
                </a:solidFill>
                <a:latin typeface="Times New Roman" panose="02020603050405020304" pitchFamily="18" charset="0"/>
                <a:cs typeface="Times New Roman" panose="02020603050405020304" pitchFamily="18" charset="0"/>
              </a:rPr>
              <a:t>Flat</a:t>
            </a:r>
            <a:r>
              <a:rPr lang="it-IT" sz="2400" dirty="0">
                <a:solidFill>
                  <a:srgbClr val="00B0F0"/>
                </a:solidFill>
                <a:latin typeface="Times New Roman" panose="02020603050405020304" pitchFamily="18" charset="0"/>
                <a:cs typeface="Times New Roman" panose="02020603050405020304" pitchFamily="18" charset="0"/>
              </a:rPr>
              <a:t> panel</a:t>
            </a:r>
          </a:p>
        </p:txBody>
      </p:sp>
    </p:spTree>
    <p:extLst>
      <p:ext uri="{BB962C8B-B14F-4D97-AF65-F5344CB8AC3E}">
        <p14:creationId xmlns:p14="http://schemas.microsoft.com/office/powerpoint/2010/main" val="4073382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8" y="444456"/>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radiations</a:t>
            </a:r>
            <a:r>
              <a:rPr lang="it-IT" dirty="0">
                <a:cs typeface="Times New Roman" panose="02020603050405020304" pitchFamily="18" charset="0"/>
              </a:rPr>
              <a:t>- </a:t>
            </a:r>
            <a:r>
              <a:rPr lang="it-IT" dirty="0" err="1">
                <a:cs typeface="Times New Roman" panose="02020603050405020304" pitchFamily="18" charset="0"/>
              </a:rPr>
              <a:t>Heat</a:t>
            </a:r>
            <a:r>
              <a:rPr lang="it-IT" dirty="0">
                <a:cs typeface="Times New Roman" panose="02020603050405020304" pitchFamily="18" charset="0"/>
              </a:rPr>
              <a:t> Pipe</a:t>
            </a:r>
            <a:r>
              <a:rPr lang="it-IT" dirty="0"/>
              <a:t> </a:t>
            </a: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6" name="Immagin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8068" y="1353661"/>
            <a:ext cx="3062514" cy="1613263"/>
          </a:xfrm>
          <a:prstGeom prst="rect">
            <a:avLst/>
          </a:prstGeom>
          <a:noFill/>
          <a:ln>
            <a:noFill/>
          </a:ln>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629" y="3114562"/>
            <a:ext cx="4962205" cy="3595801"/>
          </a:xfrm>
          <a:prstGeom prst="rect">
            <a:avLst/>
          </a:prstGeom>
        </p:spPr>
      </p:pic>
      <p:sp>
        <p:nvSpPr>
          <p:cNvPr id="8" name="Rettangolo 7"/>
          <p:cNvSpPr/>
          <p:nvPr/>
        </p:nvSpPr>
        <p:spPr>
          <a:xfrm>
            <a:off x="604629" y="2376178"/>
            <a:ext cx="6096000" cy="2858539"/>
          </a:xfrm>
          <a:prstGeom prst="rect">
            <a:avLst/>
          </a:prstGeom>
        </p:spPr>
        <p:txBody>
          <a:bodyPr>
            <a:spAutoFit/>
          </a:bodyPr>
          <a:lstStyle/>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Closed Pipe with inside a fluid</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Fluid receives heat and it evaporates in the upper part</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 steam meets the fluid in the condenser and then it becomes liquid</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 steam goes in the upper part of the pipe and the fluid goes in the lower part</a:t>
            </a:r>
            <a:endParaRPr lang="it-IT"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1899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92480" y="444456"/>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radiations</a:t>
            </a:r>
            <a:r>
              <a:rPr lang="it-IT" dirty="0">
                <a:cs typeface="Times New Roman" panose="02020603050405020304" pitchFamily="18" charset="0"/>
              </a:rPr>
              <a:t>- </a:t>
            </a:r>
            <a:r>
              <a:rPr lang="it-IT" dirty="0" err="1">
                <a:cs typeface="Times New Roman" panose="02020603050405020304" pitchFamily="18" charset="0"/>
              </a:rPr>
              <a:t>Heat</a:t>
            </a:r>
            <a:r>
              <a:rPr lang="it-IT" dirty="0">
                <a:cs typeface="Times New Roman" panose="02020603050405020304" pitchFamily="18" charset="0"/>
              </a:rPr>
              <a:t> Pipe</a:t>
            </a:r>
            <a:r>
              <a:rPr lang="it-IT" dirty="0"/>
              <a:t> </a:t>
            </a: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792480" y="2185279"/>
            <a:ext cx="6096000" cy="3779624"/>
          </a:xfrm>
          <a:prstGeom prst="rect">
            <a:avLst/>
          </a:prstGeom>
        </p:spPr>
        <p:txBody>
          <a:bodyPr>
            <a:spAutoFit/>
          </a:bodyPr>
          <a:lstStyle/>
          <a:p>
            <a:pPr>
              <a:lnSpc>
                <a:spcPct val="107000"/>
              </a:lnSpc>
              <a:spcAft>
                <a:spcPts val="800"/>
              </a:spcAft>
            </a:pPr>
            <a:r>
              <a:rPr lang="en-GB" sz="2000" b="1" dirty="0">
                <a:ea typeface="Calibri" panose="020F0502020204030204" pitchFamily="34" charset="0"/>
                <a:cs typeface="Times New Roman" panose="02020603050405020304" pitchFamily="18" charset="0"/>
              </a:rPr>
              <a:t>“Stagnation”</a:t>
            </a:r>
            <a:endParaRPr lang="it-IT" sz="2000" b="1" dirty="0">
              <a:ea typeface="Calibri" panose="020F0502020204030204" pitchFamily="34" charset="0"/>
              <a:cs typeface="Times New Roman" panose="02020603050405020304" pitchFamily="18" charset="0"/>
            </a:endParaRPr>
          </a:p>
          <a:p>
            <a:pPr>
              <a:lnSpc>
                <a:spcPct val="107000"/>
              </a:lnSpc>
              <a:spcAft>
                <a:spcPts val="800"/>
              </a:spcAft>
            </a:pPr>
            <a:r>
              <a:rPr lang="en-GB" sz="2000" dirty="0">
                <a:ea typeface="Calibri" panose="020F0502020204030204" pitchFamily="34" charset="0"/>
                <a:cs typeface="Times New Roman" panose="02020603050405020304" pitchFamily="18" charset="0"/>
              </a:rPr>
              <a:t>non-working phase for flat panel, when the panel doesn’t produce energy because there isn’t heat exchange with the fluid.</a:t>
            </a:r>
            <a:endParaRPr lang="it-IT" sz="2000" dirty="0">
              <a:ea typeface="Calibri" panose="020F0502020204030204" pitchFamily="34" charset="0"/>
              <a:cs typeface="Times New Roman" panose="02020603050405020304" pitchFamily="18" charset="0"/>
            </a:endParaRPr>
          </a:p>
          <a:p>
            <a:pPr>
              <a:lnSpc>
                <a:spcPct val="107000"/>
              </a:lnSpc>
              <a:spcAft>
                <a:spcPts val="800"/>
              </a:spcAft>
            </a:pPr>
            <a:r>
              <a:rPr lang="en-GB" sz="2000" b="1" dirty="0">
                <a:ea typeface="Calibri" panose="020F0502020204030204" pitchFamily="34" charset="0"/>
                <a:cs typeface="Times New Roman" panose="02020603050405020304" pitchFamily="18" charset="0"/>
              </a:rPr>
              <a:t>“Dry out”</a:t>
            </a:r>
            <a:endParaRPr lang="it-IT" sz="2000" b="1" dirty="0">
              <a:ea typeface="Calibri" panose="020F0502020204030204" pitchFamily="34" charset="0"/>
              <a:cs typeface="Times New Roman" panose="02020603050405020304" pitchFamily="18" charset="0"/>
            </a:endParaRPr>
          </a:p>
          <a:p>
            <a:pPr>
              <a:lnSpc>
                <a:spcPct val="107000"/>
              </a:lnSpc>
              <a:spcAft>
                <a:spcPts val="800"/>
              </a:spcAft>
            </a:pPr>
            <a:r>
              <a:rPr lang="en-GB" sz="2000" dirty="0">
                <a:ea typeface="Calibri" panose="020F0502020204030204" pitchFamily="34" charset="0"/>
                <a:cs typeface="Times New Roman" panose="02020603050405020304" pitchFamily="18" charset="0"/>
              </a:rPr>
              <a:t>Phase when the steam can’t become liquid and it can’t exchange heat.</a:t>
            </a:r>
            <a:endParaRPr lang="it-IT" sz="2000" dirty="0">
              <a:ea typeface="Calibri" panose="020F0502020204030204" pitchFamily="34" charset="0"/>
              <a:cs typeface="Times New Roman" panose="02020603050405020304" pitchFamily="18" charset="0"/>
            </a:endParaRPr>
          </a:p>
          <a:p>
            <a:pPr>
              <a:lnSpc>
                <a:spcPct val="107000"/>
              </a:lnSpc>
              <a:spcAft>
                <a:spcPts val="800"/>
              </a:spcAft>
            </a:pPr>
            <a:r>
              <a:rPr lang="en-GB" sz="2000" dirty="0">
                <a:ea typeface="Calibri" panose="020F0502020204030204" pitchFamily="34" charset="0"/>
                <a:cs typeface="Times New Roman" panose="02020603050405020304" pitchFamily="18" charset="0"/>
              </a:rPr>
              <a:t>In the heat pipe or in tubular panel the temperature for heat exchange is higher than flat panel, for this reason they are better to heating locals in the winter</a:t>
            </a:r>
            <a:r>
              <a:rPr lang="en-GB" sz="2000" dirty="0">
                <a:ea typeface="Calibri" panose="020F0502020204030204" pitchFamily="34" charset="0"/>
                <a:cs typeface="Calibri" panose="020F0502020204030204" pitchFamily="34" charset="0"/>
              </a:rPr>
              <a:t>.</a:t>
            </a:r>
            <a:endParaRPr lang="it-IT" sz="2000" dirty="0">
              <a:effectLst/>
              <a:ea typeface="Calibri" panose="020F0502020204030204" pitchFamily="34" charset="0"/>
              <a:cs typeface="Times New Roman" panose="02020603050405020304" pitchFamily="18" charset="0"/>
            </a:endParaRPr>
          </a:p>
        </p:txBody>
      </p:sp>
      <p:pic>
        <p:nvPicPr>
          <p:cNvPr id="7" name="Immagine 6"/>
          <p:cNvPicPr/>
          <p:nvPr/>
        </p:nvPicPr>
        <p:blipFill>
          <a:blip r:embed="rId2">
            <a:extLst>
              <a:ext uri="{28A0092B-C50C-407E-A947-70E740481C1C}">
                <a14:useLocalDpi xmlns:a14="http://schemas.microsoft.com/office/drawing/2010/main" val="0"/>
              </a:ext>
            </a:extLst>
          </a:blip>
          <a:srcRect/>
          <a:stretch>
            <a:fillRect/>
          </a:stretch>
        </p:blipFill>
        <p:spPr bwMode="auto">
          <a:xfrm>
            <a:off x="6899485" y="2120763"/>
            <a:ext cx="4865795" cy="3844140"/>
          </a:xfrm>
          <a:prstGeom prst="rect">
            <a:avLst/>
          </a:prstGeom>
          <a:noFill/>
          <a:ln>
            <a:noFill/>
          </a:ln>
        </p:spPr>
      </p:pic>
    </p:spTree>
    <p:extLst>
      <p:ext uri="{BB962C8B-B14F-4D97-AF65-F5344CB8AC3E}">
        <p14:creationId xmlns:p14="http://schemas.microsoft.com/office/powerpoint/2010/main" val="1935263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4732" y="392204"/>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radiations-Concentrations</a:t>
            </a:r>
            <a:r>
              <a:rPr lang="it-IT" dirty="0">
                <a:cs typeface="Times New Roman" panose="02020603050405020304" pitchFamily="18" charset="0"/>
              </a:rPr>
              <a:t> Panel</a:t>
            </a: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44732" y="2372096"/>
            <a:ext cx="4288971" cy="3253711"/>
          </a:xfrm>
          <a:prstGeom prst="rect">
            <a:avLst/>
          </a:prstGeom>
        </p:spPr>
        <p:txBody>
          <a:bodyPr wrap="square">
            <a:spAutoFit/>
          </a:bodyPr>
          <a:lstStyle/>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they collect energy quantity larger then static panel</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They are used for big buildings</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Maintenance costs higher then static panels</a:t>
            </a:r>
            <a:endParaRPr lang="it-IT" sz="24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Used for electric energy production</a:t>
            </a:r>
            <a:endParaRPr lang="it-IT" sz="2400" dirty="0">
              <a:effectLst/>
              <a:ea typeface="Calibri" panose="020F0502020204030204" pitchFamily="34"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054" y="1882310"/>
            <a:ext cx="3538775" cy="3538775"/>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703" y="1695224"/>
            <a:ext cx="2573383" cy="28259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671" y="4505326"/>
            <a:ext cx="2219325" cy="2057400"/>
          </a:xfrm>
          <a:prstGeom prst="rect">
            <a:avLst/>
          </a:prstGeom>
        </p:spPr>
      </p:pic>
    </p:spTree>
    <p:extLst>
      <p:ext uri="{BB962C8B-B14F-4D97-AF65-F5344CB8AC3E}">
        <p14:creationId xmlns:p14="http://schemas.microsoft.com/office/powerpoint/2010/main" val="1505254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8606" y="483643"/>
            <a:ext cx="10972800" cy="1143000"/>
          </a:xfrm>
        </p:spPr>
        <p:txBody>
          <a:bodyPr/>
          <a:lstStyle/>
          <a:p>
            <a:r>
              <a:rPr lang="en-US" dirty="0">
                <a:cs typeface="Times New Roman" panose="02020603050405020304" pitchFamily="18" charset="0"/>
              </a:rPr>
              <a:t>Solar radiation</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grpSp>
        <p:nvGrpSpPr>
          <p:cNvPr id="4" name="Group 16338"/>
          <p:cNvGrpSpPr/>
          <p:nvPr/>
        </p:nvGrpSpPr>
        <p:grpSpPr>
          <a:xfrm>
            <a:off x="8094708" y="1626643"/>
            <a:ext cx="3696698" cy="4936083"/>
            <a:chOff x="0" y="0"/>
            <a:chExt cx="3163824" cy="4796028"/>
          </a:xfrm>
        </p:grpSpPr>
        <p:pic>
          <p:nvPicPr>
            <p:cNvPr id="6" name="Picture 43"/>
            <p:cNvPicPr/>
            <p:nvPr/>
          </p:nvPicPr>
          <p:blipFill>
            <a:blip r:embed="rId2"/>
            <a:stretch>
              <a:fillRect/>
            </a:stretch>
          </p:blipFill>
          <p:spPr>
            <a:xfrm>
              <a:off x="0" y="0"/>
              <a:ext cx="3095245" cy="3166872"/>
            </a:xfrm>
            <a:prstGeom prst="rect">
              <a:avLst/>
            </a:prstGeom>
          </p:spPr>
        </p:pic>
        <p:pic>
          <p:nvPicPr>
            <p:cNvPr id="7" name="Picture 47"/>
            <p:cNvPicPr/>
            <p:nvPr/>
          </p:nvPicPr>
          <p:blipFill>
            <a:blip r:embed="rId3"/>
            <a:stretch>
              <a:fillRect/>
            </a:stretch>
          </p:blipFill>
          <p:spPr>
            <a:xfrm>
              <a:off x="791718" y="3395472"/>
              <a:ext cx="2372106" cy="1400556"/>
            </a:xfrm>
            <a:prstGeom prst="rect">
              <a:avLst/>
            </a:prstGeom>
          </p:spPr>
        </p:pic>
      </p:grpSp>
      <p:sp>
        <p:nvSpPr>
          <p:cNvPr id="3" name="Rettangolo 2"/>
          <p:cNvSpPr/>
          <p:nvPr/>
        </p:nvSpPr>
        <p:spPr>
          <a:xfrm>
            <a:off x="0" y="2196461"/>
            <a:ext cx="7466421" cy="2585323"/>
          </a:xfrm>
          <a:prstGeom prst="rect">
            <a:avLst/>
          </a:prstGeom>
        </p:spPr>
        <p:txBody>
          <a:bodyPr wrap="square">
            <a:spAutoFit/>
          </a:bodyPr>
          <a:lstStyle/>
          <a:p>
            <a:r>
              <a:rPr lang="en-US" sz="2400" b="1" dirty="0">
                <a:solidFill>
                  <a:srgbClr val="212121"/>
                </a:solidFill>
                <a:cs typeface="Times New Roman" panose="02020603050405020304" pitchFamily="18" charset="0"/>
              </a:rPr>
              <a:t>Sun physics</a:t>
            </a:r>
            <a:r>
              <a:rPr lang="en-US" sz="2000" dirty="0">
                <a:solidFill>
                  <a:srgbClr val="212121"/>
                </a:solidFill>
                <a:cs typeface="Times New Roman" panose="02020603050405020304" pitchFamily="18" charset="0"/>
              </a:rPr>
              <a:t>: </a:t>
            </a:r>
          </a:p>
          <a:p>
            <a:r>
              <a:rPr lang="en-US" sz="2000" dirty="0">
                <a:solidFill>
                  <a:srgbClr val="212121"/>
                </a:solidFill>
                <a:cs typeface="Times New Roman" panose="02020603050405020304" pitchFamily="18" charset="0"/>
              </a:rPr>
              <a:t>The energy that arrives on the Earth is never constant during the year even if the value of the solar constant is fixed: </a:t>
            </a:r>
          </a:p>
          <a:p>
            <a:r>
              <a:rPr lang="en-US" sz="2000" dirty="0">
                <a:solidFill>
                  <a:srgbClr val="212121"/>
                </a:solidFill>
                <a:cs typeface="Times New Roman" panose="02020603050405020304" pitchFamily="18" charset="0"/>
              </a:rPr>
              <a:t>Energy that arrives on a unitary surface perpendicular to the rays of the sun outside the atmosphere = 1367 W / m²</a:t>
            </a:r>
            <a:r>
              <a:rPr lang="en-US" sz="2000" dirty="0">
                <a:solidFill>
                  <a:srgbClr val="212121"/>
                </a:solidFill>
                <a:latin typeface="Times New Roman" panose="02020603050405020304" pitchFamily="18" charset="0"/>
                <a:cs typeface="Times New Roman" panose="02020603050405020304" pitchFamily="18" charset="0"/>
              </a:rPr>
              <a:t>.</a:t>
            </a:r>
          </a:p>
          <a:p>
            <a:endParaRPr lang="en-US" sz="2000" dirty="0">
              <a:solidFill>
                <a:srgbClr val="212121"/>
              </a:solidFill>
              <a:latin typeface="Times New Roman" panose="02020603050405020304" pitchFamily="18" charset="0"/>
              <a:cs typeface="Times New Roman" panose="02020603050405020304" pitchFamily="18" charset="0"/>
            </a:endParaRPr>
          </a:p>
          <a:p>
            <a:endParaRPr lang="en-US" sz="2000" dirty="0">
              <a:solidFill>
                <a:srgbClr val="212121"/>
              </a:solidFill>
              <a:latin typeface="Times New Roman" panose="02020603050405020304" pitchFamily="18" charset="0"/>
              <a:cs typeface="Times New Roman" panose="02020603050405020304" pitchFamily="18" charset="0"/>
            </a:endParaRPr>
          </a:p>
          <a:p>
            <a:r>
              <a:rPr lang="en-US" dirty="0">
                <a:solidFill>
                  <a:srgbClr val="212121"/>
                </a:solidFill>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p:txBody>
      </p:sp>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541" y="4016600"/>
            <a:ext cx="4912880" cy="2209342"/>
          </a:xfrm>
          <a:prstGeom prst="rect">
            <a:avLst/>
          </a:prstGeom>
        </p:spPr>
      </p:pic>
    </p:spTree>
    <p:extLst>
      <p:ext uri="{BB962C8B-B14F-4D97-AF65-F5344CB8AC3E}">
        <p14:creationId xmlns:p14="http://schemas.microsoft.com/office/powerpoint/2010/main" val="935384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617" y="457518"/>
            <a:ext cx="10972800" cy="1143000"/>
          </a:xfrm>
        </p:spPr>
        <p:txBody>
          <a:bodyPr/>
          <a:lstStyle/>
          <a:p>
            <a:r>
              <a:rPr lang="it-IT" dirty="0">
                <a:cs typeface="Times New Roman" panose="02020603050405020304" pitchFamily="18" charset="0"/>
              </a:rPr>
              <a:t>Plant Design</a:t>
            </a: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954617" y="2172582"/>
            <a:ext cx="7340297" cy="4812664"/>
          </a:xfrm>
          <a:prstGeom prst="rect">
            <a:avLst/>
          </a:prstGeom>
        </p:spPr>
        <p:txBody>
          <a:bodyPr wrap="square">
            <a:spAutoFit/>
          </a:bodyPr>
          <a:lstStyle/>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consider monthly solar radiation on horizontal surface</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Transform the value in sloped surface (panel)</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Divide the value for average monthly day duration</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Consider the difference between water average temperature in the panels and monthly outdoor average temperature.</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Calculate daily average efficiency per month</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Calculate daily average radiation per month that is equal to radiation on the panel multiplied for efficiency</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Multiply the last value for number of days in the month</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Divide heat needs for solar energy absorbed in that month and we obtain the panels surface (m</a:t>
            </a:r>
            <a:r>
              <a:rPr lang="en-GB" baseline="30000" dirty="0">
                <a:ea typeface="Calibri" panose="020F0502020204030204" pitchFamily="34" charset="0"/>
                <a:cs typeface="Times New Roman" panose="02020603050405020304" pitchFamily="18" charset="0"/>
              </a:rPr>
              <a:t>2</a:t>
            </a:r>
            <a:r>
              <a:rPr lang="en-GB" dirty="0">
                <a:ea typeface="Calibri" panose="020F0502020204030204" pitchFamily="34" charset="0"/>
                <a:cs typeface="Times New Roman" panose="02020603050405020304" pitchFamily="18" charset="0"/>
              </a:rPr>
              <a:t>) needed to produce requested energy</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Calculate panels surface for every month</a:t>
            </a:r>
            <a:endParaRPr lang="it-IT" dirty="0">
              <a:ea typeface="Calibri" panose="020F0502020204030204" pitchFamily="34" charset="0"/>
              <a:cs typeface="Times New Roman" panose="02020603050405020304" pitchFamily="18" charset="0"/>
            </a:endParaRPr>
          </a:p>
          <a:p>
            <a:pPr marL="285750" lvl="0" indent="-285750">
              <a:lnSpc>
                <a:spcPct val="107000"/>
              </a:lnSpc>
              <a:spcAft>
                <a:spcPts val="0"/>
              </a:spcAft>
              <a:buFont typeface="Arial" panose="020B0604020202020204" pitchFamily="34" charset="0"/>
              <a:buChar char="•"/>
            </a:pPr>
            <a:r>
              <a:rPr lang="en-GB" dirty="0">
                <a:ea typeface="Calibri" panose="020F0502020204030204" pitchFamily="34" charset="0"/>
                <a:cs typeface="Times New Roman" panose="02020603050405020304" pitchFamily="18" charset="0"/>
              </a:rPr>
              <a:t>Choose panels surface (maximum area means high cost of panels and more produced energy that used; minimum area means low costs but energy guaranteed in the hottest months) </a:t>
            </a:r>
            <a:r>
              <a:rPr lang="en-GB" dirty="0">
                <a:ea typeface="Calibri" panose="020F0502020204030204" pitchFamily="34" charset="0"/>
                <a:cs typeface="Times New Roman" panose="02020603050405020304" pitchFamily="18" charset="0"/>
                <a:sym typeface="Wingdings" panose="05000000000000000000" pitchFamily="2" charset="2"/>
              </a:rPr>
              <a:t></a:t>
            </a:r>
            <a:r>
              <a:rPr lang="en-GB" dirty="0">
                <a:ea typeface="Calibri" panose="020F0502020204030204" pitchFamily="34" charset="0"/>
                <a:cs typeface="Times New Roman" panose="02020603050405020304" pitchFamily="18" charset="0"/>
              </a:rPr>
              <a:t> economic analysis of the plant</a:t>
            </a:r>
            <a:endParaRPr lang="it-IT"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6891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8606" y="470581"/>
            <a:ext cx="10972800" cy="1143000"/>
          </a:xfrm>
        </p:spPr>
        <p:txBody>
          <a:bodyPr/>
          <a:lstStyle/>
          <a:p>
            <a:r>
              <a:rPr lang="it-IT" dirty="0">
                <a:cs typeface="Times New Roman" panose="02020603050405020304" pitchFamily="18" charset="0"/>
              </a:rPr>
              <a:t>Plant Design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07" y="1816416"/>
            <a:ext cx="6065520" cy="412544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393" y="2107489"/>
            <a:ext cx="4205441" cy="3834373"/>
          </a:xfrm>
          <a:prstGeom prst="rect">
            <a:avLst/>
          </a:prstGeom>
        </p:spPr>
      </p:pic>
    </p:spTree>
    <p:extLst>
      <p:ext uri="{BB962C8B-B14F-4D97-AF65-F5344CB8AC3E}">
        <p14:creationId xmlns:p14="http://schemas.microsoft.com/office/powerpoint/2010/main" val="3552916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57518"/>
            <a:ext cx="10972800" cy="1143000"/>
          </a:xfrm>
        </p:spPr>
        <p:txBody>
          <a:bodyPr/>
          <a:lstStyle/>
          <a:p>
            <a:r>
              <a:rPr lang="it-IT" dirty="0">
                <a:cs typeface="Times New Roman" panose="02020603050405020304" pitchFamily="18" charset="0"/>
              </a:rPr>
              <a:t>Plant Design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463" y="2233930"/>
            <a:ext cx="5631721" cy="3435350"/>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84" y="2233930"/>
            <a:ext cx="5066212" cy="3926314"/>
          </a:xfrm>
          <a:prstGeom prst="rect">
            <a:avLst/>
          </a:prstGeom>
        </p:spPr>
      </p:pic>
    </p:spTree>
    <p:extLst>
      <p:ext uri="{BB962C8B-B14F-4D97-AF65-F5344CB8AC3E}">
        <p14:creationId xmlns:p14="http://schemas.microsoft.com/office/powerpoint/2010/main" val="3608781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57518"/>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Cogeneration</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122" y="2313212"/>
            <a:ext cx="5589750" cy="3961745"/>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872" y="2313212"/>
            <a:ext cx="4712802" cy="3186635"/>
          </a:xfrm>
          <a:prstGeom prst="rect">
            <a:avLst/>
          </a:prstGeom>
        </p:spPr>
      </p:pic>
    </p:spTree>
    <p:extLst>
      <p:ext uri="{BB962C8B-B14F-4D97-AF65-F5344CB8AC3E}">
        <p14:creationId xmlns:p14="http://schemas.microsoft.com/office/powerpoint/2010/main" val="3214902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57518"/>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cooling</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23384" y="2094241"/>
            <a:ext cx="11469613" cy="1944122"/>
          </a:xfrm>
          <a:prstGeom prst="rect">
            <a:avLst/>
          </a:prstGeom>
        </p:spPr>
        <p:txBody>
          <a:bodyPr wrap="square">
            <a:spAutoFit/>
          </a:bodyPr>
          <a:lstStyle/>
          <a:p>
            <a:pPr>
              <a:lnSpc>
                <a:spcPct val="107000"/>
              </a:lnSpc>
              <a:spcAft>
                <a:spcPts val="800"/>
              </a:spcAft>
            </a:pPr>
            <a:r>
              <a:rPr lang="en-GB" sz="2000" dirty="0">
                <a:ea typeface="Calibri" panose="020F0502020204030204" pitchFamily="34" charset="0"/>
                <a:cs typeface="Times New Roman" panose="02020603050405020304" pitchFamily="18" charset="0"/>
              </a:rPr>
              <a:t>From low temperature water (80°) produced by solar systems we can obtain refrigerate water (7°) for air-conditioning; </a:t>
            </a:r>
          </a:p>
          <a:p>
            <a:pPr>
              <a:lnSpc>
                <a:spcPct val="107000"/>
              </a:lnSpc>
              <a:spcAft>
                <a:spcPts val="800"/>
              </a:spcAft>
            </a:pPr>
            <a:r>
              <a:rPr lang="en-GB" sz="2000" dirty="0">
                <a:ea typeface="Calibri" panose="020F0502020204030204" pitchFamily="34" charset="0"/>
                <a:cs typeface="Times New Roman" panose="02020603050405020304" pitchFamily="18" charset="0"/>
              </a:rPr>
              <a:t>This process is called </a:t>
            </a:r>
            <a:r>
              <a:rPr lang="en-GB" sz="2000" b="1" dirty="0">
                <a:ea typeface="Calibri" panose="020F0502020204030204" pitchFamily="34" charset="0"/>
                <a:cs typeface="Times New Roman" panose="02020603050405020304" pitchFamily="18" charset="0"/>
              </a:rPr>
              <a:t>solar cooling</a:t>
            </a:r>
            <a:endParaRPr lang="it-IT" sz="20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en-GB" sz="2000" dirty="0">
                <a:ea typeface="Calibri" panose="020F0502020204030204" pitchFamily="34" charset="0"/>
                <a:cs typeface="Times New Roman" panose="02020603050405020304" pitchFamily="18" charset="0"/>
              </a:rPr>
              <a:t>Heat solar system</a:t>
            </a:r>
            <a:endParaRPr lang="it-IT"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2000" dirty="0">
                <a:ea typeface="Calibri" panose="020F0502020204030204" pitchFamily="34" charset="0"/>
                <a:cs typeface="Times New Roman" panose="02020603050405020304" pitchFamily="18" charset="0"/>
              </a:rPr>
              <a:t>Hot water refrigerator</a:t>
            </a:r>
            <a:endParaRPr lang="it-IT" sz="2000" dirty="0">
              <a:effectLst/>
              <a:ea typeface="Calibri" panose="020F0502020204030204" pitchFamily="34"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2691" y="3304090"/>
            <a:ext cx="7540514" cy="2874641"/>
          </a:xfrm>
          <a:prstGeom prst="rect">
            <a:avLst/>
          </a:prstGeom>
        </p:spPr>
      </p:pic>
    </p:spTree>
    <p:extLst>
      <p:ext uri="{BB962C8B-B14F-4D97-AF65-F5344CB8AC3E}">
        <p14:creationId xmlns:p14="http://schemas.microsoft.com/office/powerpoint/2010/main" val="3252196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pic>
        <p:nvPicPr>
          <p:cNvPr id="5" name="Immagine 4"/>
          <p:cNvPicPr>
            <a:picLocks noChangeAspect="1"/>
          </p:cNvPicPr>
          <p:nvPr/>
        </p:nvPicPr>
        <p:blipFill>
          <a:blip r:embed="rId2"/>
          <a:stretch>
            <a:fillRect/>
          </a:stretch>
        </p:blipFill>
        <p:spPr>
          <a:xfrm>
            <a:off x="2596357" y="1262215"/>
            <a:ext cx="7365292" cy="5586462"/>
          </a:xfrm>
          <a:prstGeom prst="rect">
            <a:avLst/>
          </a:prstGeom>
        </p:spPr>
      </p:pic>
    </p:spTree>
    <p:extLst>
      <p:ext uri="{BB962C8B-B14F-4D97-AF65-F5344CB8AC3E}">
        <p14:creationId xmlns:p14="http://schemas.microsoft.com/office/powerpoint/2010/main" val="1397275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4732" y="457518"/>
            <a:ext cx="10972800" cy="1143000"/>
          </a:xfrm>
        </p:spPr>
        <p:txBody>
          <a:bodyPr/>
          <a:lstStyle/>
          <a:p>
            <a:r>
              <a:rPr lang="en-US" dirty="0">
                <a:cs typeface="Times New Roman" panose="02020603050405020304" pitchFamily="18" charset="0"/>
              </a:rPr>
              <a:t>Photoelectric effect</a:t>
            </a:r>
            <a:r>
              <a:rPr lang="it-IT" dirty="0"/>
              <a:t/>
            </a:r>
            <a:br>
              <a:rPr lang="it-IT" dirty="0"/>
            </a:b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1" y="3848585"/>
            <a:ext cx="12192000" cy="2693943"/>
          </a:xfrm>
          <a:prstGeom prst="rect">
            <a:avLst/>
          </a:prstGeom>
        </p:spPr>
        <p:txBody>
          <a:bodyPr wrap="square">
            <a:spAutoFit/>
          </a:bodyPr>
          <a:lstStyle/>
          <a:p>
            <a:pPr algn="just">
              <a:lnSpc>
                <a:spcPct val="107000"/>
              </a:lnSpc>
              <a:spcAft>
                <a:spcPts val="0"/>
              </a:spcAft>
              <a:tabLst>
                <a:tab pos="180340" algn="l"/>
              </a:tabLst>
            </a:pPr>
            <a:r>
              <a:rPr lang="en-GB" sz="2000" dirty="0">
                <a:ea typeface="Times New Roman" panose="02020603050405020304" pitchFamily="18" charset="0"/>
                <a:cs typeface="Times New Roman" panose="02020603050405020304" pitchFamily="18" charset="0"/>
              </a:rPr>
              <a:t>The photoelectric effect is the </a:t>
            </a:r>
            <a:r>
              <a:rPr lang="en-GB" sz="2000" b="1" dirty="0">
                <a:ea typeface="Times New Roman" panose="02020603050405020304" pitchFamily="18" charset="0"/>
                <a:cs typeface="Times New Roman" panose="02020603050405020304" pitchFamily="18" charset="0"/>
              </a:rPr>
              <a:t>emission of electrons</a:t>
            </a:r>
            <a:r>
              <a:rPr lang="en-GB" sz="2000" dirty="0">
                <a:ea typeface="Times New Roman" panose="02020603050405020304" pitchFamily="18" charset="0"/>
                <a:cs typeface="Times New Roman" panose="02020603050405020304" pitchFamily="18" charset="0"/>
              </a:rPr>
              <a:t> or other free carriers </a:t>
            </a:r>
            <a:r>
              <a:rPr lang="en-GB" sz="2000" b="1" dirty="0">
                <a:ea typeface="Times New Roman" panose="02020603050405020304" pitchFamily="18" charset="0"/>
                <a:cs typeface="Times New Roman" panose="02020603050405020304" pitchFamily="18" charset="0"/>
              </a:rPr>
              <a:t>when</a:t>
            </a:r>
            <a:r>
              <a:rPr lang="en-GB" sz="2000" dirty="0">
                <a:ea typeface="Times New Roman" panose="02020603050405020304" pitchFamily="18" charset="0"/>
                <a:cs typeface="Times New Roman" panose="02020603050405020304" pitchFamily="18" charset="0"/>
              </a:rPr>
              <a:t> </a:t>
            </a:r>
            <a:r>
              <a:rPr lang="en-GB" sz="2000" b="1" dirty="0">
                <a:ea typeface="Times New Roman" panose="02020603050405020304" pitchFamily="18" charset="0"/>
                <a:cs typeface="Times New Roman" panose="02020603050405020304" pitchFamily="18" charset="0"/>
              </a:rPr>
              <a:t>light falls on a metal material</a:t>
            </a:r>
            <a:r>
              <a:rPr lang="en-GB" sz="2000" dirty="0">
                <a:ea typeface="Times New Roman" panose="02020603050405020304" pitchFamily="18" charset="0"/>
                <a:cs typeface="Times New Roman" panose="02020603050405020304" pitchFamily="18" charset="0"/>
              </a:rPr>
              <a:t>. Electrons emitted in this manner can be called photo electrons.</a:t>
            </a:r>
          </a:p>
          <a:p>
            <a:pPr algn="just">
              <a:lnSpc>
                <a:spcPct val="107000"/>
              </a:lnSpc>
              <a:spcAft>
                <a:spcPts val="0"/>
              </a:spcAft>
              <a:tabLst>
                <a:tab pos="180340" algn="l"/>
              </a:tabLst>
            </a:pPr>
            <a:endParaRPr lang="en-GB" sz="1600" dirty="0">
              <a:ea typeface="Calibri" panose="020F0502020204030204" pitchFamily="34" charset="0"/>
              <a:cs typeface="Times New Roman" panose="02020603050405020304" pitchFamily="18" charset="0"/>
            </a:endParaRPr>
          </a:p>
          <a:p>
            <a:pPr algn="just">
              <a:lnSpc>
                <a:spcPct val="107000"/>
              </a:lnSpc>
              <a:spcAft>
                <a:spcPts val="0"/>
              </a:spcAft>
              <a:tabLst>
                <a:tab pos="180340" algn="l"/>
              </a:tabLst>
            </a:pPr>
            <a:endParaRPr lang="en-GB" sz="1600" dirty="0">
              <a:ea typeface="Calibri" panose="020F0502020204030204" pitchFamily="34" charset="0"/>
              <a:cs typeface="Times New Roman" panose="02020603050405020304" pitchFamily="18" charset="0"/>
            </a:endParaRPr>
          </a:p>
          <a:p>
            <a:pPr algn="just">
              <a:lnSpc>
                <a:spcPct val="107000"/>
              </a:lnSpc>
              <a:spcAft>
                <a:spcPts val="0"/>
              </a:spcAft>
              <a:tabLst>
                <a:tab pos="180340" algn="l"/>
              </a:tabLst>
            </a:pP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180340" algn="l"/>
              </a:tabLst>
            </a:pPr>
            <a:endParaRPr lang="it-IT"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tabLst>
                <a:tab pos="180340" algn="l"/>
              </a:tabLs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180340" algn="l"/>
              </a:tabLs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180340" algn="l"/>
              </a:tabLst>
            </a:pPr>
            <a:endParaRPr lang="en-GB"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3380" y="4571374"/>
            <a:ext cx="3002637" cy="1991351"/>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776" y="1600518"/>
            <a:ext cx="5886450" cy="2143125"/>
          </a:xfrm>
          <a:prstGeom prst="rect">
            <a:avLst/>
          </a:prstGeom>
        </p:spPr>
      </p:pic>
    </p:spTree>
    <p:extLst>
      <p:ext uri="{BB962C8B-B14F-4D97-AF65-F5344CB8AC3E}">
        <p14:creationId xmlns:p14="http://schemas.microsoft.com/office/powerpoint/2010/main" val="2656339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617" y="429360"/>
            <a:ext cx="10972800" cy="1143000"/>
          </a:xfrm>
        </p:spPr>
        <p:txBody>
          <a:bodyPr/>
          <a:lstStyle/>
          <a:p>
            <a:r>
              <a:rPr lang="en-US" dirty="0">
                <a:cs typeface="Times New Roman" panose="02020603050405020304" pitchFamily="18" charset="0"/>
              </a:rPr>
              <a:t>Photoelectric effect</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609600" y="2093286"/>
            <a:ext cx="5072743" cy="2702984"/>
          </a:xfrm>
          <a:prstGeom prst="rect">
            <a:avLst/>
          </a:prstGeom>
        </p:spPr>
        <p:txBody>
          <a:bodyPr wrap="square">
            <a:spAutoFit/>
          </a:bodyPr>
          <a:lstStyle/>
          <a:p>
            <a:pPr algn="just">
              <a:lnSpc>
                <a:spcPct val="107000"/>
              </a:lnSpc>
              <a:spcAft>
                <a:spcPts val="0"/>
              </a:spcAft>
              <a:tabLst>
                <a:tab pos="180340" algn="l"/>
              </a:tabLst>
            </a:pPr>
            <a:r>
              <a:rPr lang="en-GB" sz="2000" dirty="0">
                <a:ea typeface="Times New Roman" panose="02020603050405020304" pitchFamily="18" charset="0"/>
                <a:cs typeface="Times New Roman" panose="02020603050405020304" pitchFamily="18" charset="0"/>
              </a:rPr>
              <a:t>According to classical electromagnetic theory, this effect can be attributed to the transfer of energy from the light to an electron.</a:t>
            </a:r>
          </a:p>
          <a:p>
            <a:pPr algn="just">
              <a:lnSpc>
                <a:spcPct val="107000"/>
              </a:lnSpc>
              <a:spcAft>
                <a:spcPts val="0"/>
              </a:spcAft>
              <a:tabLst>
                <a:tab pos="180340" algn="l"/>
              </a:tabLst>
            </a:pPr>
            <a:r>
              <a:rPr lang="en-GB" sz="2000" dirty="0">
                <a:ea typeface="Times New Roman" panose="02020603050405020304" pitchFamily="18" charset="0"/>
                <a:cs typeface="Times New Roman" panose="02020603050405020304" pitchFamily="18" charset="0"/>
              </a:rPr>
              <a:t>From this perspective, an alteration in the intensity of light would induce changes in the kinetic energy of the electrons emitted from the metal</a:t>
            </a:r>
            <a:endParaRPr lang="it-IT" sz="2000" dirty="0">
              <a:ea typeface="Calibri" panose="020F0502020204030204" pitchFamily="34" charset="0"/>
              <a:cs typeface="Times New Roman" panose="02020603050405020304" pitchFamily="18" charset="0"/>
            </a:endParaRP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343" y="2093286"/>
            <a:ext cx="5512042" cy="4061505"/>
          </a:xfrm>
          <a:prstGeom prst="rect">
            <a:avLst/>
          </a:prstGeom>
        </p:spPr>
      </p:pic>
    </p:spTree>
    <p:extLst>
      <p:ext uri="{BB962C8B-B14F-4D97-AF65-F5344CB8AC3E}">
        <p14:creationId xmlns:p14="http://schemas.microsoft.com/office/powerpoint/2010/main" val="211664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pic>
        <p:nvPicPr>
          <p:cNvPr id="3" name="Immagine 2"/>
          <p:cNvPicPr>
            <a:picLocks noChangeAspect="1"/>
          </p:cNvPicPr>
          <p:nvPr/>
        </p:nvPicPr>
        <p:blipFill rotWithShape="1">
          <a:blip r:embed="rId2"/>
          <a:srcRect r="2850"/>
          <a:stretch/>
        </p:blipFill>
        <p:spPr>
          <a:xfrm>
            <a:off x="5649250" y="2340864"/>
            <a:ext cx="6445418" cy="4398264"/>
          </a:xfrm>
          <a:prstGeom prst="rect">
            <a:avLst/>
          </a:prstGeom>
        </p:spPr>
      </p:pic>
      <p:pic>
        <p:nvPicPr>
          <p:cNvPr id="9" name="Picture 2" descr="Risultati immagini per solar pv spectr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31" t="4502" r="1393"/>
          <a:stretch/>
        </p:blipFill>
        <p:spPr bwMode="auto">
          <a:xfrm>
            <a:off x="510713" y="1995868"/>
            <a:ext cx="4428526" cy="2936812"/>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5"/>
          <p:cNvSpPr>
            <a:spLocks noGrp="1"/>
          </p:cNvSpPr>
          <p:nvPr>
            <p:ph idx="1"/>
          </p:nvPr>
        </p:nvSpPr>
        <p:spPr>
          <a:xfrm>
            <a:off x="752885" y="4932680"/>
            <a:ext cx="3702772" cy="2125200"/>
          </a:xfrm>
        </p:spPr>
        <p:txBody>
          <a:bodyPr>
            <a:normAutofit fontScale="92500"/>
          </a:bodyPr>
          <a:lstStyle/>
          <a:p>
            <a:r>
              <a:rPr lang="it-IT" sz="1762" dirty="0" err="1"/>
              <a:t>Atmospher</a:t>
            </a:r>
            <a:r>
              <a:rPr lang="it-IT" sz="1762" dirty="0"/>
              <a:t>, </a:t>
            </a:r>
            <a:r>
              <a:rPr lang="it-IT" sz="1762" dirty="0" err="1"/>
              <a:t>clouds</a:t>
            </a:r>
            <a:r>
              <a:rPr lang="it-IT" sz="1762" dirty="0"/>
              <a:t>, </a:t>
            </a:r>
            <a:r>
              <a:rPr lang="it-IT" sz="1762" dirty="0" err="1"/>
              <a:t>shadows</a:t>
            </a:r>
            <a:r>
              <a:rPr lang="it-IT" sz="1762" dirty="0"/>
              <a:t>, ….</a:t>
            </a:r>
          </a:p>
          <a:p>
            <a:r>
              <a:rPr lang="it-IT" sz="1762" dirty="0" err="1"/>
              <a:t>Response</a:t>
            </a:r>
            <a:r>
              <a:rPr lang="it-IT" sz="1762" dirty="0"/>
              <a:t> </a:t>
            </a:r>
            <a:r>
              <a:rPr lang="it-IT" sz="1762" dirty="0" err="1"/>
              <a:t>spectrum</a:t>
            </a:r>
            <a:r>
              <a:rPr lang="it-IT" sz="1762" dirty="0"/>
              <a:t> of PV </a:t>
            </a:r>
            <a:r>
              <a:rPr lang="it-IT" sz="1762" dirty="0" err="1"/>
              <a:t>materials</a:t>
            </a:r>
            <a:endParaRPr lang="it-IT" sz="1762" dirty="0"/>
          </a:p>
          <a:p>
            <a:r>
              <a:rPr lang="it-IT" sz="1762" dirty="0"/>
              <a:t>Panel </a:t>
            </a:r>
            <a:r>
              <a:rPr lang="it-IT" sz="1762" dirty="0" err="1"/>
              <a:t>surface</a:t>
            </a:r>
            <a:r>
              <a:rPr lang="it-IT" sz="1762" dirty="0"/>
              <a:t> </a:t>
            </a:r>
            <a:r>
              <a:rPr lang="it-IT" sz="1762" dirty="0" err="1"/>
              <a:t>orientation</a:t>
            </a:r>
            <a:r>
              <a:rPr lang="it-IT" sz="1762" dirty="0"/>
              <a:t> with </a:t>
            </a:r>
            <a:r>
              <a:rPr lang="it-IT" sz="1762" dirty="0" err="1"/>
              <a:t>respect</a:t>
            </a:r>
            <a:r>
              <a:rPr lang="it-IT" sz="1762" dirty="0"/>
              <a:t> of the </a:t>
            </a:r>
            <a:r>
              <a:rPr lang="it-IT" sz="1762" dirty="0" err="1"/>
              <a:t>apparent</a:t>
            </a:r>
            <a:r>
              <a:rPr lang="it-IT" sz="1762" dirty="0"/>
              <a:t> position of the </a:t>
            </a:r>
            <a:r>
              <a:rPr lang="it-IT" sz="1762" dirty="0" err="1"/>
              <a:t>sun</a:t>
            </a:r>
            <a:r>
              <a:rPr lang="it-IT" sz="1762" dirty="0"/>
              <a:t> in the </a:t>
            </a:r>
            <a:r>
              <a:rPr lang="it-IT" sz="1762" dirty="0" err="1"/>
              <a:t>sky</a:t>
            </a:r>
            <a:endParaRPr lang="it-IT" sz="1762" dirty="0"/>
          </a:p>
          <a:p>
            <a:endParaRPr lang="it-IT" sz="1762" dirty="0"/>
          </a:p>
        </p:txBody>
      </p:sp>
    </p:spTree>
    <p:extLst>
      <p:ext uri="{BB962C8B-B14F-4D97-AF65-F5344CB8AC3E}">
        <p14:creationId xmlns:p14="http://schemas.microsoft.com/office/powerpoint/2010/main" val="338707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633747" y="1267957"/>
            <a:ext cx="4360435" cy="3104630"/>
          </a:xfrm>
          <a:prstGeom prst="rect">
            <a:avLst/>
          </a:prstGeom>
        </p:spPr>
      </p:pic>
      <p:pic>
        <p:nvPicPr>
          <p:cNvPr id="5" name="Immagine 4"/>
          <p:cNvPicPr>
            <a:picLocks noChangeAspect="1"/>
          </p:cNvPicPr>
          <p:nvPr/>
        </p:nvPicPr>
        <p:blipFill>
          <a:blip r:embed="rId3"/>
          <a:stretch>
            <a:fillRect/>
          </a:stretch>
        </p:blipFill>
        <p:spPr>
          <a:xfrm>
            <a:off x="1895018" y="4131737"/>
            <a:ext cx="3982469" cy="2742643"/>
          </a:xfrm>
          <a:prstGeom prst="rect">
            <a:avLst/>
          </a:prstGeom>
        </p:spPr>
      </p:pic>
      <p:sp>
        <p:nvSpPr>
          <p:cNvPr id="7" name="Titolo 1"/>
          <p:cNvSpPr>
            <a:spLocks noGrp="1"/>
          </p:cNvSpPr>
          <p:nvPr>
            <p:ph type="title"/>
          </p:nvPr>
        </p:nvSpPr>
        <p:spPr>
          <a:xfrm>
            <a:off x="1633747" y="502888"/>
            <a:ext cx="8029034" cy="565248"/>
          </a:xfrm>
        </p:spPr>
        <p:txBody>
          <a:bodyPr>
            <a:noAutofit/>
          </a:bodyPr>
          <a:lstStyle/>
          <a:p>
            <a:r>
              <a:rPr lang="it-IT" sz="2936" dirty="0"/>
              <a:t>Solar </a:t>
            </a:r>
            <a:r>
              <a:rPr lang="it-IT" sz="2936" dirty="0" err="1"/>
              <a:t>Photovoltaic</a:t>
            </a:r>
            <a:endParaRPr lang="it-IT" sz="2936" dirty="0"/>
          </a:p>
        </p:txBody>
      </p:sp>
      <p:pic>
        <p:nvPicPr>
          <p:cNvPr id="8" name="Immagine 7"/>
          <p:cNvPicPr>
            <a:picLocks noChangeAspect="1"/>
          </p:cNvPicPr>
          <p:nvPr/>
        </p:nvPicPr>
        <p:blipFill rotWithShape="1">
          <a:blip r:embed="rId4"/>
          <a:srcRect r="1569"/>
          <a:stretch/>
        </p:blipFill>
        <p:spPr>
          <a:xfrm>
            <a:off x="5877487" y="2089336"/>
            <a:ext cx="4670929" cy="4768664"/>
          </a:xfrm>
          <a:prstGeom prst="rect">
            <a:avLst/>
          </a:prstGeom>
        </p:spPr>
      </p:pic>
      <p:sp>
        <p:nvSpPr>
          <p:cNvPr id="9" name="Segnaposto contenuto 5"/>
          <p:cNvSpPr>
            <a:spLocks noGrp="1"/>
          </p:cNvSpPr>
          <p:nvPr>
            <p:ph idx="1"/>
          </p:nvPr>
        </p:nvSpPr>
        <p:spPr>
          <a:xfrm>
            <a:off x="6659909" y="1288265"/>
            <a:ext cx="3702772" cy="851881"/>
          </a:xfrm>
        </p:spPr>
        <p:txBody>
          <a:bodyPr>
            <a:normAutofit fontScale="92500"/>
          </a:bodyPr>
          <a:lstStyle/>
          <a:p>
            <a:r>
              <a:rPr lang="it-IT" sz="1762" dirty="0"/>
              <a:t>Panel </a:t>
            </a:r>
            <a:r>
              <a:rPr lang="it-IT" sz="1762" dirty="0" err="1"/>
              <a:t>surface</a:t>
            </a:r>
            <a:r>
              <a:rPr lang="it-IT" sz="1762" dirty="0"/>
              <a:t> </a:t>
            </a:r>
            <a:r>
              <a:rPr lang="it-IT" sz="1762" dirty="0" err="1"/>
              <a:t>orientation</a:t>
            </a:r>
            <a:r>
              <a:rPr lang="it-IT" sz="1762" dirty="0"/>
              <a:t> with </a:t>
            </a:r>
            <a:r>
              <a:rPr lang="it-IT" sz="1762" dirty="0" err="1"/>
              <a:t>respect</a:t>
            </a:r>
            <a:r>
              <a:rPr lang="it-IT" sz="1762" dirty="0"/>
              <a:t> of the </a:t>
            </a:r>
            <a:r>
              <a:rPr lang="it-IT" sz="1762" dirty="0" err="1"/>
              <a:t>apparent</a:t>
            </a:r>
            <a:r>
              <a:rPr lang="it-IT" sz="1762" dirty="0"/>
              <a:t> position of the </a:t>
            </a:r>
            <a:r>
              <a:rPr lang="it-IT" sz="1762" dirty="0" err="1"/>
              <a:t>sun</a:t>
            </a:r>
            <a:r>
              <a:rPr lang="it-IT" sz="1762" dirty="0"/>
              <a:t> in the </a:t>
            </a:r>
            <a:r>
              <a:rPr lang="it-IT" sz="1762" dirty="0" err="1"/>
              <a:t>sky</a:t>
            </a:r>
            <a:endParaRPr lang="it-IT" sz="1762" dirty="0"/>
          </a:p>
          <a:p>
            <a:endParaRPr lang="it-IT" sz="1762" dirty="0"/>
          </a:p>
        </p:txBody>
      </p:sp>
    </p:spTree>
    <p:extLst>
      <p:ext uri="{BB962C8B-B14F-4D97-AF65-F5344CB8AC3E}">
        <p14:creationId xmlns:p14="http://schemas.microsoft.com/office/powerpoint/2010/main" val="41721103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8606" y="457518"/>
            <a:ext cx="10972800" cy="1143000"/>
          </a:xfrm>
        </p:spPr>
        <p:txBody>
          <a:bodyPr/>
          <a:lstStyle/>
          <a:p>
            <a:r>
              <a:rPr lang="en-US" dirty="0">
                <a:cs typeface="Times New Roman" panose="02020603050405020304" pitchFamily="18" charset="0"/>
              </a:rPr>
              <a:t>Solar radiation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18606" y="2109914"/>
            <a:ext cx="6692537" cy="1384995"/>
          </a:xfrm>
          <a:prstGeom prst="rect">
            <a:avLst/>
          </a:prstGeom>
        </p:spPr>
        <p:txBody>
          <a:bodyPr wrap="square">
            <a:spAutoFit/>
          </a:bodyPr>
          <a:lstStyle/>
          <a:p>
            <a:r>
              <a:rPr lang="en-US" sz="2800" dirty="0">
                <a:solidFill>
                  <a:srgbClr val="212121"/>
                </a:solidFill>
                <a:cs typeface="Times New Roman" panose="02020603050405020304" pitchFamily="18" charset="0"/>
              </a:rPr>
              <a:t>The </a:t>
            </a:r>
            <a:r>
              <a:rPr lang="en-US" sz="2800" b="1" dirty="0">
                <a:solidFill>
                  <a:srgbClr val="212121"/>
                </a:solidFill>
                <a:cs typeface="Times New Roman" panose="02020603050405020304" pitchFamily="18" charset="0"/>
              </a:rPr>
              <a:t>solar constant </a:t>
            </a:r>
            <a:r>
              <a:rPr lang="en-US" sz="2800" dirty="0">
                <a:solidFill>
                  <a:srgbClr val="212121"/>
                </a:solidFill>
                <a:cs typeface="Times New Roman" panose="02020603050405020304" pitchFamily="18" charset="0"/>
              </a:rPr>
              <a:t>is a function of the Sun-Earth distance and varies </a:t>
            </a:r>
          </a:p>
          <a:p>
            <a:r>
              <a:rPr lang="en-US" sz="2800" dirty="0">
                <a:solidFill>
                  <a:srgbClr val="212121"/>
                </a:solidFill>
                <a:cs typeface="Times New Roman" panose="02020603050405020304" pitchFamily="18" charset="0"/>
              </a:rPr>
              <a:t>according to a cosine function:</a:t>
            </a:r>
            <a:endParaRPr lang="it-IT" sz="2800" dirty="0"/>
          </a:p>
        </p:txBody>
      </p:sp>
      <p:pic>
        <p:nvPicPr>
          <p:cNvPr id="7" name="Immagine 6"/>
          <p:cNvPicPr/>
          <p:nvPr/>
        </p:nvPicPr>
        <p:blipFill rotWithShape="1">
          <a:blip r:embed="rId2">
            <a:extLst>
              <a:ext uri="{28A0092B-C50C-407E-A947-70E740481C1C}">
                <a14:useLocalDpi xmlns:a14="http://schemas.microsoft.com/office/drawing/2010/main" val="0"/>
              </a:ext>
            </a:extLst>
          </a:blip>
          <a:srcRect l="4068" t="9395" r="256" b="3937"/>
          <a:stretch/>
        </p:blipFill>
        <p:spPr bwMode="auto">
          <a:xfrm>
            <a:off x="6074229" y="2802411"/>
            <a:ext cx="4883632" cy="901339"/>
          </a:xfrm>
          <a:prstGeom prst="rect">
            <a:avLst/>
          </a:prstGeom>
          <a:noFill/>
          <a:ln>
            <a:noFill/>
          </a:ln>
        </p:spPr>
      </p:pic>
      <p:pic>
        <p:nvPicPr>
          <p:cNvPr id="8" name="Immagine 7"/>
          <p:cNvPicPr/>
          <p:nvPr/>
        </p:nvPicPr>
        <p:blipFill>
          <a:blip r:embed="rId3">
            <a:extLst>
              <a:ext uri="{28A0092B-C50C-407E-A947-70E740481C1C}">
                <a14:useLocalDpi xmlns:a14="http://schemas.microsoft.com/office/drawing/2010/main" val="0"/>
              </a:ext>
            </a:extLst>
          </a:blip>
          <a:srcRect/>
          <a:stretch>
            <a:fillRect/>
          </a:stretch>
        </p:blipFill>
        <p:spPr bwMode="auto">
          <a:xfrm>
            <a:off x="3465981" y="3479186"/>
            <a:ext cx="5678049" cy="3083540"/>
          </a:xfrm>
          <a:prstGeom prst="rect">
            <a:avLst/>
          </a:prstGeom>
          <a:noFill/>
          <a:ln>
            <a:noFill/>
          </a:ln>
        </p:spPr>
      </p:pic>
    </p:spTree>
    <p:extLst>
      <p:ext uri="{BB962C8B-B14F-4D97-AF65-F5344CB8AC3E}">
        <p14:creationId xmlns:p14="http://schemas.microsoft.com/office/powerpoint/2010/main" val="14719523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109728" y="1689982"/>
            <a:ext cx="10243081" cy="5100107"/>
          </a:xfrm>
        </p:spPr>
        <p:txBody>
          <a:bodyPr>
            <a:noAutofit/>
          </a:bodyPr>
          <a:lstStyle/>
          <a:p>
            <a:pPr marL="0" indent="0">
              <a:buNone/>
            </a:pPr>
            <a:r>
              <a:rPr lang="en-US" sz="1615" dirty="0"/>
              <a:t>First Generation</a:t>
            </a:r>
          </a:p>
          <a:p>
            <a:pPr marL="0" indent="0">
              <a:buNone/>
            </a:pPr>
            <a:r>
              <a:rPr lang="en-US" sz="1615" dirty="0"/>
              <a:t>Solar cells currently on the market, made from crystalline silicon, they are a "mature" technology.</a:t>
            </a:r>
          </a:p>
          <a:p>
            <a:pPr marL="0" indent="0">
              <a:buNone/>
            </a:pPr>
            <a:r>
              <a:rPr lang="en-US" sz="1615" dirty="0"/>
              <a:t>high cost costs needed to create silicon cells with sufficient purity.</a:t>
            </a:r>
          </a:p>
          <a:p>
            <a:pPr marL="0" indent="0">
              <a:buNone/>
            </a:pPr>
            <a:endParaRPr lang="en-US" sz="685" dirty="0"/>
          </a:p>
          <a:p>
            <a:pPr marL="0" indent="0">
              <a:buNone/>
            </a:pPr>
            <a:r>
              <a:rPr lang="en-US" sz="1615" dirty="0"/>
              <a:t>Second Generation</a:t>
            </a:r>
          </a:p>
          <a:p>
            <a:pPr marL="0" indent="0">
              <a:buNone/>
            </a:pPr>
            <a:r>
              <a:rPr lang="en-US" sz="1615" dirty="0"/>
              <a:t>are less mature as a PV technology, are generally created using vacuum deposition or chemical vapor deposition (CVD). These include </a:t>
            </a:r>
            <a:r>
              <a:rPr lang="en-US" sz="1615" dirty="0" err="1"/>
              <a:t>CdTe</a:t>
            </a:r>
            <a:r>
              <a:rPr lang="en-US" sz="1615" dirty="0"/>
              <a:t> or copper-indium-gallium-selenide (CIGS) technologies.</a:t>
            </a:r>
          </a:p>
          <a:p>
            <a:pPr marL="0" indent="0">
              <a:spcBef>
                <a:spcPts val="0"/>
              </a:spcBef>
              <a:buNone/>
            </a:pPr>
            <a:r>
              <a:rPr lang="en-US" sz="1615" dirty="0"/>
              <a:t>Their costs are lower, as are their efficiencies, but they are thinner and lighter than silicon cells. </a:t>
            </a:r>
          </a:p>
          <a:p>
            <a:pPr marL="0" indent="0">
              <a:spcBef>
                <a:spcPts val="0"/>
              </a:spcBef>
              <a:buNone/>
            </a:pPr>
            <a:r>
              <a:rPr lang="en-US" sz="1615" dirty="0"/>
              <a:t>Disposal at end-of-life is a consideration, </a:t>
            </a:r>
          </a:p>
          <a:p>
            <a:pPr marL="0" indent="0">
              <a:spcBef>
                <a:spcPts val="0"/>
              </a:spcBef>
              <a:buNone/>
            </a:pPr>
            <a:r>
              <a:rPr lang="en-US" sz="1615" dirty="0"/>
              <a:t>because of the toxicity of Cd, </a:t>
            </a:r>
            <a:r>
              <a:rPr lang="en-US" sz="1615" dirty="0" err="1"/>
              <a:t>Te</a:t>
            </a:r>
            <a:r>
              <a:rPr lang="en-US" sz="1615" dirty="0"/>
              <a:t>, Ga, and Se, </a:t>
            </a:r>
          </a:p>
          <a:p>
            <a:pPr marL="0" indent="0">
              <a:spcBef>
                <a:spcPts val="0"/>
              </a:spcBef>
              <a:buNone/>
            </a:pPr>
            <a:r>
              <a:rPr lang="en-US" sz="1615" dirty="0"/>
              <a:t>and because of concerns regarding their </a:t>
            </a:r>
          </a:p>
          <a:p>
            <a:pPr marL="0" indent="0">
              <a:spcBef>
                <a:spcPts val="0"/>
              </a:spcBef>
              <a:buNone/>
            </a:pPr>
            <a:r>
              <a:rPr lang="en-US" sz="1615" dirty="0"/>
              <a:t>earth abundance.</a:t>
            </a:r>
          </a:p>
          <a:p>
            <a:pPr marL="0" indent="0">
              <a:buNone/>
            </a:pPr>
            <a:endParaRPr lang="en-US" sz="685" dirty="0"/>
          </a:p>
          <a:p>
            <a:pPr marL="0" indent="0">
              <a:buNone/>
            </a:pPr>
            <a:r>
              <a:rPr lang="en-US" sz="1615" dirty="0"/>
              <a:t>Third Generation</a:t>
            </a:r>
          </a:p>
          <a:p>
            <a:pPr marL="0" indent="0">
              <a:buNone/>
            </a:pPr>
            <a:r>
              <a:rPr lang="en-US" sz="1615" dirty="0"/>
              <a:t>Is the object of current investigation.</a:t>
            </a:r>
          </a:p>
          <a:p>
            <a:pPr marL="0" indent="0">
              <a:buNone/>
            </a:pPr>
            <a:endParaRPr lang="en-US" sz="1615" dirty="0"/>
          </a:p>
          <a:p>
            <a:pPr marL="0" indent="0">
              <a:buNone/>
            </a:pPr>
            <a:r>
              <a:rPr lang="en-US" sz="1615" dirty="0"/>
              <a:t>High efficiency is not so important.</a:t>
            </a:r>
          </a:p>
          <a:p>
            <a:pPr marL="0" indent="0">
              <a:buNone/>
            </a:pPr>
            <a:r>
              <a:rPr lang="en-US" sz="1615" dirty="0"/>
              <a:t>The goal is to move on lines with </a:t>
            </a:r>
          </a:p>
          <a:p>
            <a:pPr marL="0" indent="0">
              <a:buNone/>
            </a:pPr>
            <a:r>
              <a:rPr lang="en-US" sz="1615" dirty="0"/>
              <a:t>low unit cost of energy production!</a:t>
            </a:r>
            <a:endParaRPr lang="it-IT" sz="1615" dirty="0"/>
          </a:p>
        </p:txBody>
      </p:sp>
      <p:pic>
        <p:nvPicPr>
          <p:cNvPr id="1026" name="Picture 2" descr="File:Cost-efficiency pv.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16" t="23871" r="10236" b="5464"/>
          <a:stretch/>
        </p:blipFill>
        <p:spPr bwMode="auto">
          <a:xfrm>
            <a:off x="7781544" y="3719433"/>
            <a:ext cx="4410456" cy="3070656"/>
          </a:xfrm>
          <a:prstGeom prst="rect">
            <a:avLst/>
          </a:prstGeom>
          <a:noFill/>
          <a:extLst>
            <a:ext uri="{909E8E84-426E-40DD-AFC4-6F175D3DCCD1}">
              <a14:hiddenFill xmlns:a14="http://schemas.microsoft.com/office/drawing/2010/main">
                <a:solidFill>
                  <a:srgbClr val="FFFFFF"/>
                </a:solidFill>
              </a14:hiddenFill>
            </a:ext>
          </a:extLst>
        </p:spPr>
      </p:pic>
      <p:sp>
        <p:nvSpPr>
          <p:cNvPr id="8"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sp>
        <p:nvSpPr>
          <p:cNvPr id="9" name="Rettangolo 8"/>
          <p:cNvSpPr/>
          <p:nvPr/>
        </p:nvSpPr>
        <p:spPr>
          <a:xfrm>
            <a:off x="109728" y="5623559"/>
            <a:ext cx="3673347" cy="1166529"/>
          </a:xfrm>
          <a:prstGeom prst="rect">
            <a:avLst/>
          </a:prstGeom>
          <a:noFill/>
          <a:ln w="635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440"/>
          </a:p>
        </p:txBody>
      </p:sp>
    </p:spTree>
    <p:extLst>
      <p:ext uri="{BB962C8B-B14F-4D97-AF65-F5344CB8AC3E}">
        <p14:creationId xmlns:p14="http://schemas.microsoft.com/office/powerpoint/2010/main" val="3740004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18330"/>
            <a:ext cx="10972800" cy="1143000"/>
          </a:xfrm>
        </p:spPr>
        <p:txBody>
          <a:bodyPr/>
          <a:lstStyle/>
          <a:p>
            <a:r>
              <a:rPr lang="it-IT" dirty="0"/>
              <a:t>  </a:t>
            </a:r>
            <a:r>
              <a:rPr lang="it-IT" dirty="0">
                <a:cs typeface="Times New Roman" panose="02020603050405020304" pitchFamily="18" charset="0"/>
              </a:rPr>
              <a:t>Solar </a:t>
            </a:r>
            <a:r>
              <a:rPr lang="it-IT" dirty="0" err="1">
                <a:cs typeface="Times New Roman" panose="02020603050405020304" pitchFamily="18" charset="0"/>
              </a:rPr>
              <a:t>Cells</a:t>
            </a:r>
            <a:r>
              <a:rPr lang="it-IT" dirty="0">
                <a:cs typeface="Times New Roman" panose="02020603050405020304" pitchFamily="18" charset="0"/>
              </a:rPr>
              <a:t> </a:t>
            </a:r>
            <a:r>
              <a:rPr lang="it-IT" dirty="0" err="1">
                <a:cs typeface="Times New Roman" panose="02020603050405020304" pitchFamily="18" charset="0"/>
              </a:rPr>
              <a:t>materials</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23384" y="2191516"/>
            <a:ext cx="4258491" cy="1870512"/>
          </a:xfrm>
          <a:prstGeom prst="rect">
            <a:avLst/>
          </a:prstGeom>
        </p:spPr>
        <p:txBody>
          <a:bodyPr wrap="square">
            <a:spAutoFit/>
          </a:bodyPr>
          <a:lstStyle/>
          <a:p>
            <a:pPr algn="just">
              <a:lnSpc>
                <a:spcPct val="107000"/>
              </a:lnSpc>
              <a:spcAft>
                <a:spcPts val="0"/>
              </a:spcAft>
              <a:tabLst>
                <a:tab pos="180340" algn="l"/>
              </a:tabLst>
            </a:pPr>
            <a:r>
              <a:rPr lang="en-US" dirty="0">
                <a:ea typeface="Times New Roman" panose="02020603050405020304" pitchFamily="18" charset="0"/>
                <a:cs typeface="Times New Roman" panose="02020603050405020304" pitchFamily="18" charset="0"/>
              </a:rPr>
              <a:t>A solar cell, or photovoltaic cell, is an electrical device that converts the energy of light directly into electricity by the photovoltaic effect, that is the creation of voltage and electric current in a material upon exposure to light.</a:t>
            </a:r>
            <a:endParaRPr lang="it-IT" sz="1600" dirty="0">
              <a:effectLst/>
              <a:ea typeface="Calibri" panose="020F0502020204030204" pitchFamily="34" charset="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1875" y="1904183"/>
            <a:ext cx="2466975" cy="1847850"/>
          </a:xfrm>
          <a:prstGeom prst="rect">
            <a:avLst/>
          </a:prstGeom>
        </p:spPr>
      </p:pic>
      <p:sp>
        <p:nvSpPr>
          <p:cNvPr id="8" name="Rettangolo 7"/>
          <p:cNvSpPr/>
          <p:nvPr/>
        </p:nvSpPr>
        <p:spPr>
          <a:xfrm>
            <a:off x="823384" y="3995678"/>
            <a:ext cx="11368616" cy="1754326"/>
          </a:xfrm>
          <a:prstGeom prst="rect">
            <a:avLst/>
          </a:prstGeom>
        </p:spPr>
        <p:txBody>
          <a:bodyPr wrap="square">
            <a:spAutoFit/>
          </a:bodyPr>
          <a:lstStyle/>
          <a:p>
            <a:r>
              <a:rPr lang="en-US" dirty="0">
                <a:ea typeface="Times New Roman" panose="02020603050405020304" pitchFamily="18" charset="0"/>
                <a:cs typeface="Times New Roman" panose="02020603050405020304" pitchFamily="18" charset="0"/>
              </a:rPr>
              <a:t>The photovoltaic effect is closely related to the photoelectric effect. In either case, light is absorbed, causing excitation of an electron or other charge carrier to a higher-energy state. The main distinction is that the term photoelectric effect is now usually used when the electron is ejected out of the material (usually into a vacuum) and photovoltaic effect used when the excited charge carrier is still contained within the material. In either case, an electric potential (or voltage) is produced by the separation of charges, and the light has to have a sufficient energy to overcome the potential barrier for excitation</a:t>
            </a:r>
            <a:r>
              <a:rPr lang="en-US" dirty="0">
                <a:ea typeface="Times New Roman" panose="02020603050405020304" pitchFamily="18" charset="0"/>
              </a:rPr>
              <a:t>. </a:t>
            </a:r>
            <a:endParaRPr lang="it-IT" dirty="0"/>
          </a:p>
        </p:txBody>
      </p:sp>
      <p:sp>
        <p:nvSpPr>
          <p:cNvPr id="9" name="Rettangolo 8"/>
          <p:cNvSpPr/>
          <p:nvPr/>
        </p:nvSpPr>
        <p:spPr>
          <a:xfrm>
            <a:off x="823384" y="5750004"/>
            <a:ext cx="9144000" cy="923330"/>
          </a:xfrm>
          <a:prstGeom prst="rect">
            <a:avLst/>
          </a:prstGeom>
        </p:spPr>
        <p:txBody>
          <a:bodyPr wrap="square">
            <a:spAutoFit/>
          </a:bodyPr>
          <a:lstStyle/>
          <a:p>
            <a:r>
              <a:rPr lang="en-US" dirty="0">
                <a:ea typeface="Times New Roman" panose="02020603050405020304" pitchFamily="18" charset="0"/>
                <a:cs typeface="Times New Roman" panose="02020603050405020304" pitchFamily="18" charset="0"/>
              </a:rPr>
              <a:t>The physical essence of the difference is usually that photoelectric emission separates the charges by ballistic conduction and photovoltaic emission separates them by diffusion, but some "hot carrier" photovoltaic device concepts blur this distinction.</a:t>
            </a:r>
            <a:endParaRPr lang="it-IT" dirty="0">
              <a:cs typeface="Times New Roman" panose="02020603050405020304" pitchFamily="18" charset="0"/>
            </a:endParaRPr>
          </a:p>
        </p:txBody>
      </p:sp>
    </p:spTree>
    <p:extLst>
      <p:ext uri="{BB962C8B-B14F-4D97-AF65-F5344CB8AC3E}">
        <p14:creationId xmlns:p14="http://schemas.microsoft.com/office/powerpoint/2010/main" val="3373609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8" y="403535"/>
            <a:ext cx="10972800" cy="1143000"/>
          </a:xfrm>
        </p:spPr>
        <p:txBody>
          <a:bodyPr/>
          <a:lstStyle/>
          <a:p>
            <a:r>
              <a:rPr lang="it-IT" dirty="0">
                <a:cs typeface="Times New Roman" panose="02020603050405020304" pitchFamily="18" charset="0"/>
              </a:rPr>
              <a:t>Solar </a:t>
            </a:r>
            <a:r>
              <a:rPr lang="it-IT" dirty="0" err="1">
                <a:cs typeface="Times New Roman" panose="02020603050405020304" pitchFamily="18" charset="0"/>
              </a:rPr>
              <a:t>Cells</a:t>
            </a:r>
            <a:r>
              <a:rPr lang="it-IT" dirty="0">
                <a:cs typeface="Times New Roman" panose="02020603050405020304" pitchFamily="18" charset="0"/>
              </a:rPr>
              <a:t> </a:t>
            </a:r>
            <a:r>
              <a:rPr lang="it-IT" dirty="0" err="1">
                <a:cs typeface="Times New Roman" panose="02020603050405020304" pitchFamily="18" charset="0"/>
              </a:rPr>
              <a:t>materials</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8" name="Rettangolo 7"/>
          <p:cNvSpPr/>
          <p:nvPr/>
        </p:nvSpPr>
        <p:spPr>
          <a:xfrm>
            <a:off x="831668" y="2213111"/>
            <a:ext cx="11177451" cy="1277786"/>
          </a:xfrm>
          <a:prstGeom prst="rect">
            <a:avLst/>
          </a:prstGeom>
        </p:spPr>
        <p:txBody>
          <a:bodyPr wrap="square">
            <a:spAutoFit/>
          </a:bodyPr>
          <a:lstStyle/>
          <a:p>
            <a:pPr algn="just">
              <a:lnSpc>
                <a:spcPct val="107000"/>
              </a:lnSpc>
              <a:spcAft>
                <a:spcPts val="0"/>
              </a:spcAft>
              <a:tabLst>
                <a:tab pos="180340" algn="l"/>
              </a:tabLst>
            </a:pPr>
            <a:r>
              <a:rPr lang="en-GB" dirty="0">
                <a:ea typeface="Times New Roman" panose="02020603050405020304" pitchFamily="18" charset="0"/>
                <a:cs typeface="Times New Roman" panose="02020603050405020304" pitchFamily="18" charset="0"/>
              </a:rPr>
              <a:t>The operation of a photovoltaic (PV) cell requires three basic attributes:</a:t>
            </a:r>
            <a:endParaRPr lang="it-IT" sz="1600" dirty="0">
              <a:ea typeface="Calibri" panose="020F0502020204030204" pitchFamily="34"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tabLst>
                <a:tab pos="180340" algn="l"/>
              </a:tabLst>
            </a:pPr>
            <a:r>
              <a:rPr lang="en-GB" dirty="0">
                <a:ea typeface="Times New Roman" panose="02020603050405020304" pitchFamily="18" charset="0"/>
                <a:cs typeface="Times New Roman" panose="02020603050405020304" pitchFamily="18" charset="0"/>
              </a:rPr>
              <a:t> The absorption of light, generating either electron-hole pairs or </a:t>
            </a:r>
            <a:r>
              <a:rPr lang="en-GB" dirty="0" err="1">
                <a:ea typeface="Times New Roman" panose="02020603050405020304" pitchFamily="18" charset="0"/>
                <a:cs typeface="Times New Roman" panose="02020603050405020304" pitchFamily="18" charset="0"/>
              </a:rPr>
              <a:t>excitons</a:t>
            </a:r>
            <a:r>
              <a:rPr lang="en-GB" dirty="0">
                <a:ea typeface="Times New Roman" panose="02020603050405020304" pitchFamily="18" charset="0"/>
                <a:cs typeface="Times New Roman" panose="02020603050405020304" pitchFamily="18" charset="0"/>
              </a:rPr>
              <a:t>.</a:t>
            </a:r>
            <a:endParaRPr lang="it-IT" sz="1600" dirty="0">
              <a:ea typeface="Times New Roman" panose="02020603050405020304" pitchFamily="18"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tabLst>
                <a:tab pos="180340" algn="l"/>
              </a:tabLst>
            </a:pPr>
            <a:r>
              <a:rPr lang="en-GB" dirty="0">
                <a:ea typeface="Times New Roman" panose="02020603050405020304" pitchFamily="18" charset="0"/>
                <a:cs typeface="Times New Roman" panose="02020603050405020304" pitchFamily="18" charset="0"/>
              </a:rPr>
              <a:t>The separation of charge carriers of opposite types.</a:t>
            </a:r>
            <a:endParaRPr lang="it-IT" sz="1600" dirty="0">
              <a:ea typeface="Times New Roman" panose="02020603050405020304" pitchFamily="18" charset="0"/>
              <a:cs typeface="Times New Roman" panose="02020603050405020304" pitchFamily="18" charset="0"/>
            </a:endParaRPr>
          </a:p>
          <a:p>
            <a:pPr marL="285750" indent="-285750" algn="just">
              <a:lnSpc>
                <a:spcPct val="107000"/>
              </a:lnSpc>
              <a:spcAft>
                <a:spcPts val="0"/>
              </a:spcAft>
              <a:buFont typeface="Arial" panose="020B0604020202020204" pitchFamily="34" charset="0"/>
              <a:buChar char="•"/>
              <a:tabLst>
                <a:tab pos="180340" algn="l"/>
              </a:tabLst>
            </a:pPr>
            <a:r>
              <a:rPr lang="en-GB" dirty="0">
                <a:ea typeface="Times New Roman" panose="02020603050405020304" pitchFamily="18" charset="0"/>
                <a:cs typeface="Times New Roman" panose="02020603050405020304" pitchFamily="18" charset="0"/>
              </a:rPr>
              <a:t>The separate extraction of those carriers to an external circuit.</a:t>
            </a:r>
            <a:endParaRPr lang="it-IT" dirty="0">
              <a:cs typeface="Times New Roman" panose="02020603050405020304" pitchFamily="18" charset="0"/>
            </a:endParaRPr>
          </a:p>
        </p:txBody>
      </p:sp>
      <p:sp>
        <p:nvSpPr>
          <p:cNvPr id="10" name="Rettangolo 9"/>
          <p:cNvSpPr/>
          <p:nvPr/>
        </p:nvSpPr>
        <p:spPr>
          <a:xfrm>
            <a:off x="831669" y="3490897"/>
            <a:ext cx="10972800" cy="3255507"/>
          </a:xfrm>
          <a:prstGeom prst="rect">
            <a:avLst/>
          </a:prstGeom>
        </p:spPr>
        <p:txBody>
          <a:bodyPr wrap="square">
            <a:spAutoFit/>
          </a:bodyPr>
          <a:lstStyle/>
          <a:p>
            <a:pPr algn="just">
              <a:lnSpc>
                <a:spcPct val="107000"/>
              </a:lnSpc>
              <a:spcAft>
                <a:spcPts val="0"/>
              </a:spcAft>
              <a:tabLst>
                <a:tab pos="180340" algn="l"/>
              </a:tabLst>
            </a:pPr>
            <a:r>
              <a:rPr lang="en-GB" dirty="0">
                <a:ea typeface="Times New Roman" panose="02020603050405020304" pitchFamily="18" charset="0"/>
                <a:cs typeface="Times New Roman" panose="02020603050405020304" pitchFamily="18" charset="0"/>
              </a:rPr>
              <a:t>In contrast, a solar thermal collector supplies heat by absorbing sunlight, for the purpose of either direct heating or indirect electrical power generation from heat. A "</a:t>
            </a:r>
            <a:r>
              <a:rPr lang="en-GB" dirty="0" err="1">
                <a:ea typeface="Times New Roman" panose="02020603050405020304" pitchFamily="18" charset="0"/>
                <a:cs typeface="Times New Roman" panose="02020603050405020304" pitchFamily="18" charset="0"/>
              </a:rPr>
              <a:t>photoelectrolytic</a:t>
            </a:r>
            <a:r>
              <a:rPr lang="en-GB" dirty="0">
                <a:ea typeface="Times New Roman" panose="02020603050405020304" pitchFamily="18" charset="0"/>
                <a:cs typeface="Times New Roman" panose="02020603050405020304" pitchFamily="18" charset="0"/>
              </a:rPr>
              <a:t> cell" (</a:t>
            </a:r>
            <a:r>
              <a:rPr lang="en-GB" dirty="0" err="1">
                <a:ea typeface="Times New Roman" panose="02020603050405020304" pitchFamily="18" charset="0"/>
                <a:cs typeface="Times New Roman" panose="02020603050405020304" pitchFamily="18" charset="0"/>
              </a:rPr>
              <a:t>photoelectrochemical</a:t>
            </a:r>
            <a:r>
              <a:rPr lang="en-GB" dirty="0">
                <a:ea typeface="Times New Roman" panose="02020603050405020304" pitchFamily="18" charset="0"/>
                <a:cs typeface="Times New Roman" panose="02020603050405020304" pitchFamily="18" charset="0"/>
              </a:rPr>
              <a:t> cell), on the other hand, refers either to a type of photovoltaic cell (like that developed by Edmond Becquerel and modern dye-sensitized solar cells), or to a device that splits water directly into hydrogen and oxygen using only solar illumination.</a:t>
            </a:r>
            <a:endParaRPr lang="it-IT" dirty="0">
              <a:ea typeface="Calibri" panose="020F0502020204030204" pitchFamily="34" charset="0"/>
              <a:cs typeface="Times New Roman" panose="02020603050405020304" pitchFamily="18" charset="0"/>
            </a:endParaRPr>
          </a:p>
          <a:p>
            <a:pPr algn="just">
              <a:lnSpc>
                <a:spcPct val="107000"/>
              </a:lnSpc>
              <a:spcAft>
                <a:spcPts val="0"/>
              </a:spcAft>
              <a:tabLst>
                <a:tab pos="180340" algn="l"/>
              </a:tabLst>
            </a:pPr>
            <a:r>
              <a:rPr lang="en-GB" dirty="0">
                <a:ea typeface="Times New Roman" panose="02020603050405020304" pitchFamily="18" charset="0"/>
                <a:cs typeface="Times New Roman" panose="02020603050405020304" pitchFamily="18" charset="0"/>
              </a:rPr>
              <a:t>Material</a:t>
            </a:r>
            <a:endParaRPr lang="it-IT" dirty="0">
              <a:ea typeface="Calibri" panose="020F0502020204030204" pitchFamily="34" charset="0"/>
              <a:cs typeface="Times New Roman" panose="02020603050405020304" pitchFamily="18" charset="0"/>
            </a:endParaRPr>
          </a:p>
          <a:p>
            <a:r>
              <a:rPr lang="en-GB" dirty="0">
                <a:ea typeface="Times New Roman" panose="02020603050405020304" pitchFamily="18" charset="0"/>
                <a:cs typeface="Times New Roman" panose="02020603050405020304" pitchFamily="18" charset="0"/>
              </a:rPr>
              <a:t>Solar cells are typically named after the semiconducting material they are made of. These materials must have certain characteristics in order to absorb sunlight. Some cells are designed to handle sunlight that reaches the Earth's surface, while others are optimized for use in space. Solar cells can be made of only one single layer of light-absorbing material (single-junction) or use multiple physical configurations (multi-junctions) to take advantage of various absorption and charge separation mechanisms</a:t>
            </a:r>
            <a:endParaRPr lang="it-IT" dirty="0">
              <a:cs typeface="Times New Roman" panose="02020603050405020304" pitchFamily="18" charset="0"/>
            </a:endParaRPr>
          </a:p>
        </p:txBody>
      </p:sp>
    </p:spTree>
    <p:extLst>
      <p:ext uri="{BB962C8B-B14F-4D97-AF65-F5344CB8AC3E}">
        <p14:creationId xmlns:p14="http://schemas.microsoft.com/office/powerpoint/2010/main" val="371240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1668" y="444455"/>
            <a:ext cx="10972800" cy="1143000"/>
          </a:xfrm>
        </p:spPr>
        <p:txBody>
          <a:bodyPr/>
          <a:lstStyle/>
          <a:p>
            <a:r>
              <a:rPr lang="it-IT" dirty="0">
                <a:solidFill>
                  <a:srgbClr val="000000"/>
                </a:solidFill>
                <a:cs typeface="Times New Roman" panose="02020603050405020304" pitchFamily="18" charset="0"/>
              </a:rPr>
              <a:t>Solar </a:t>
            </a:r>
            <a:r>
              <a:rPr lang="it-IT" dirty="0" err="1">
                <a:solidFill>
                  <a:srgbClr val="000000"/>
                </a:solidFill>
                <a:cs typeface="Times New Roman" panose="02020603050405020304" pitchFamily="18" charset="0"/>
              </a:rPr>
              <a:t>Cells</a:t>
            </a:r>
            <a:r>
              <a:rPr lang="it-IT" dirty="0">
                <a:solidFill>
                  <a:srgbClr val="000000"/>
                </a:solidFill>
                <a:cs typeface="Times New Roman" panose="02020603050405020304" pitchFamily="18" charset="0"/>
              </a:rPr>
              <a:t> </a:t>
            </a:r>
            <a:r>
              <a:rPr lang="it-IT" dirty="0" err="1">
                <a:solidFill>
                  <a:srgbClr val="000000"/>
                </a:solidFill>
                <a:cs typeface="Times New Roman" panose="02020603050405020304" pitchFamily="18" charset="0"/>
              </a:rPr>
              <a:t>materials</a:t>
            </a:r>
            <a:r>
              <a:rPr lang="it-IT" dirty="0">
                <a:solidFill>
                  <a:srgbClr val="000000"/>
                </a:solidFill>
                <a:cs typeface="Times New Roman" panose="02020603050405020304" pitchFamily="18" charset="0"/>
              </a:rPr>
              <a:t> -</a:t>
            </a:r>
            <a:r>
              <a:rPr lang="it-IT" dirty="0" err="1">
                <a:solidFill>
                  <a:srgbClr val="000000"/>
                </a:solidFill>
                <a:cs typeface="Times New Roman" panose="02020603050405020304" pitchFamily="18" charset="0"/>
              </a:rPr>
              <a:t>Classification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31668" y="2038411"/>
            <a:ext cx="9144000" cy="4801314"/>
          </a:xfrm>
          <a:prstGeom prst="rect">
            <a:avLst/>
          </a:prstGeom>
        </p:spPr>
        <p:txBody>
          <a:bodyPr wrap="square">
            <a:spAutoFit/>
          </a:bodyPr>
          <a:lstStyle/>
          <a:p>
            <a:r>
              <a:rPr lang="en-GB" dirty="0">
                <a:ea typeface="Times New Roman" panose="02020603050405020304" pitchFamily="18" charset="0"/>
                <a:cs typeface="Times New Roman" panose="02020603050405020304" pitchFamily="18" charset="0"/>
              </a:rPr>
              <a:t>Solar cells can be classified into first, second and third generation cells.</a:t>
            </a:r>
          </a:p>
          <a:p>
            <a:endParaRPr lang="en-GB" dirty="0">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ea typeface="Times New Roman" panose="02020603050405020304" pitchFamily="18" charset="0"/>
                <a:cs typeface="Times New Roman" panose="02020603050405020304" pitchFamily="18" charset="0"/>
              </a:rPr>
              <a:t>The first </a:t>
            </a:r>
            <a:r>
              <a:rPr lang="en-GB" dirty="0">
                <a:ea typeface="Times New Roman" panose="02020603050405020304" pitchFamily="18" charset="0"/>
                <a:cs typeface="Times New Roman" panose="02020603050405020304" pitchFamily="18" charset="0"/>
              </a:rPr>
              <a:t>generation cells—also called conventional, traditional or wafer-based cells—are made of crystalline silicon, the commercially predominant PV technology, that includes materials such as polysilicon and monocrystalline silicon.</a:t>
            </a:r>
          </a:p>
          <a:p>
            <a:endParaRPr lang="en-GB" dirty="0">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ea typeface="Times New Roman" panose="02020603050405020304" pitchFamily="18" charset="0"/>
                <a:cs typeface="Times New Roman" panose="02020603050405020304" pitchFamily="18" charset="0"/>
              </a:rPr>
              <a:t> The Second </a:t>
            </a:r>
            <a:r>
              <a:rPr lang="en-GB" dirty="0">
                <a:ea typeface="Times New Roman" panose="02020603050405020304" pitchFamily="18" charset="0"/>
                <a:cs typeface="Times New Roman" panose="02020603050405020304" pitchFamily="18" charset="0"/>
              </a:rPr>
              <a:t>generation cells are thin film solar cells, that include amorphous silicon, </a:t>
            </a:r>
            <a:r>
              <a:rPr lang="en-GB" dirty="0" err="1">
                <a:ea typeface="Times New Roman" panose="02020603050405020304" pitchFamily="18" charset="0"/>
                <a:cs typeface="Times New Roman" panose="02020603050405020304" pitchFamily="18" charset="0"/>
              </a:rPr>
              <a:t>CdTe</a:t>
            </a:r>
            <a:r>
              <a:rPr lang="en-GB" dirty="0">
                <a:ea typeface="Times New Roman" panose="02020603050405020304" pitchFamily="18" charset="0"/>
                <a:cs typeface="Times New Roman" panose="02020603050405020304" pitchFamily="18" charset="0"/>
              </a:rPr>
              <a:t> and CIGS cells and are commercially significant in utility-scale photovoltaic power stations, building integrated photovoltaics or in small stand-alone power system. </a:t>
            </a:r>
          </a:p>
          <a:p>
            <a:endParaRPr lang="en-GB" dirty="0">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b="1" dirty="0">
                <a:ea typeface="Times New Roman" panose="02020603050405020304" pitchFamily="18" charset="0"/>
                <a:cs typeface="Times New Roman" panose="02020603050405020304" pitchFamily="18" charset="0"/>
              </a:rPr>
              <a:t>The third </a:t>
            </a:r>
            <a:r>
              <a:rPr lang="en-GB" dirty="0">
                <a:ea typeface="Times New Roman" panose="02020603050405020304" pitchFamily="18" charset="0"/>
                <a:cs typeface="Times New Roman" panose="02020603050405020304" pitchFamily="18" charset="0"/>
              </a:rPr>
              <a:t>generation of solar cells includes a number of thin-film technologies often described as emerging photovoltaics—most of them have not yet been commercially applied and are still in the research or development phase.</a:t>
            </a:r>
            <a:endParaRPr lang="it-IT" dirty="0">
              <a:cs typeface="Times New Roman" panose="02020603050405020304" pitchFamily="18"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1343" y="2448877"/>
            <a:ext cx="2143125" cy="2143125"/>
          </a:xfrm>
          <a:prstGeom prst="rect">
            <a:avLst/>
          </a:prstGeom>
        </p:spPr>
      </p:pic>
    </p:spTree>
    <p:extLst>
      <p:ext uri="{BB962C8B-B14F-4D97-AF65-F5344CB8AC3E}">
        <p14:creationId xmlns:p14="http://schemas.microsoft.com/office/powerpoint/2010/main" val="122857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D98F3CA-1BC9-4D9E-8D93-594A8BF79AF6}"/>
              </a:ext>
            </a:extLst>
          </p:cNvPr>
          <p:cNvSpPr>
            <a:spLocks noGrp="1"/>
          </p:cNvSpPr>
          <p:nvPr>
            <p:ph type="subTitle" idx="1"/>
          </p:nvPr>
        </p:nvSpPr>
        <p:spPr>
          <a:xfrm>
            <a:off x="8547653" y="6197439"/>
            <a:ext cx="2531165" cy="317776"/>
          </a:xfrm>
        </p:spPr>
        <p:txBody>
          <a:bodyPr/>
          <a:lstStyle/>
          <a:p>
            <a:r>
              <a:rPr lang="en-IN" sz="1600" dirty="0"/>
              <a:t>Martin Green Diagram</a:t>
            </a:r>
          </a:p>
        </p:txBody>
      </p:sp>
      <p:sp>
        <p:nvSpPr>
          <p:cNvPr id="5" name="Segnaposto numero diapositiva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2" name="Titolo 1"/>
          <p:cNvSpPr>
            <a:spLocks noGrp="1"/>
          </p:cNvSpPr>
          <p:nvPr>
            <p:ph type="ctrTitle"/>
          </p:nvPr>
        </p:nvSpPr>
        <p:spPr/>
        <p:txBody>
          <a:bodyPr/>
          <a:lstStyle/>
          <a:p>
            <a:r>
              <a:rPr lang="it-IT" dirty="0">
                <a:solidFill>
                  <a:srgbClr val="000000"/>
                </a:solidFill>
                <a:latin typeface="Times New Roman" panose="02020603050405020304" pitchFamily="18" charset="0"/>
                <a:cs typeface="Times New Roman" panose="02020603050405020304" pitchFamily="18" charset="0"/>
              </a:rPr>
              <a:t>Solar </a:t>
            </a:r>
            <a:r>
              <a:rPr lang="it-IT" dirty="0" err="1">
                <a:solidFill>
                  <a:srgbClr val="000000"/>
                </a:solidFill>
                <a:latin typeface="Times New Roman" panose="02020603050405020304" pitchFamily="18" charset="0"/>
                <a:cs typeface="Times New Roman" panose="02020603050405020304" pitchFamily="18" charset="0"/>
              </a:rPr>
              <a:t>Cells</a:t>
            </a:r>
            <a:r>
              <a:rPr lang="it-IT" dirty="0">
                <a:solidFill>
                  <a:srgbClr val="000000"/>
                </a:solidFill>
                <a:latin typeface="Times New Roman" panose="02020603050405020304" pitchFamily="18" charset="0"/>
                <a:cs typeface="Times New Roman" panose="02020603050405020304" pitchFamily="18" charset="0"/>
              </a:rPr>
              <a:t> </a:t>
            </a:r>
            <a:r>
              <a:rPr lang="it-IT" dirty="0" err="1">
                <a:solidFill>
                  <a:srgbClr val="000000"/>
                </a:solidFill>
                <a:latin typeface="Times New Roman" panose="02020603050405020304" pitchFamily="18" charset="0"/>
                <a:cs typeface="Times New Roman" panose="02020603050405020304" pitchFamily="18" charset="0"/>
              </a:rPr>
              <a:t>materials</a:t>
            </a:r>
            <a:r>
              <a:rPr lang="it-IT">
                <a:solidFill>
                  <a:srgbClr val="000000"/>
                </a:solidFill>
                <a:latin typeface="Times New Roman" panose="02020603050405020304" pitchFamily="18" charset="0"/>
                <a:cs typeface="Times New Roman" panose="02020603050405020304" pitchFamily="18" charset="0"/>
              </a:rPr>
              <a:t> </a:t>
            </a:r>
            <a:r>
              <a:rPr lang="it-IT" smtClean="0">
                <a:solidFill>
                  <a:srgbClr val="000000"/>
                </a:solidFill>
                <a:latin typeface="Times New Roman" panose="02020603050405020304" pitchFamily="18" charset="0"/>
                <a:cs typeface="Times New Roman" panose="02020603050405020304" pitchFamily="18" charset="0"/>
              </a:rPr>
              <a:t>- Classification</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690" y="2030820"/>
            <a:ext cx="5486041" cy="3966565"/>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69" y="2030820"/>
            <a:ext cx="6480314" cy="4082597"/>
          </a:xfrm>
          <a:prstGeom prst="rect">
            <a:avLst/>
          </a:prstGeom>
        </p:spPr>
      </p:pic>
    </p:spTree>
    <p:extLst>
      <p:ext uri="{BB962C8B-B14F-4D97-AF65-F5344CB8AC3E}">
        <p14:creationId xmlns:p14="http://schemas.microsoft.com/office/powerpoint/2010/main" val="54372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710011" y="1582786"/>
            <a:ext cx="8846564" cy="4900028"/>
          </a:xfrm>
          <a:prstGeom prst="rect">
            <a:avLst/>
          </a:prstGeom>
        </p:spPr>
      </p:pic>
      <p:sp>
        <p:nvSpPr>
          <p:cNvPr id="7"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spTree>
    <p:extLst>
      <p:ext uri="{BB962C8B-B14F-4D97-AF65-F5344CB8AC3E}">
        <p14:creationId xmlns:p14="http://schemas.microsoft.com/office/powerpoint/2010/main" val="22724849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250622" y="2340919"/>
            <a:ext cx="4277538" cy="3890780"/>
          </a:xfrm>
        </p:spPr>
        <p:txBody>
          <a:bodyPr>
            <a:normAutofit/>
          </a:bodyPr>
          <a:lstStyle/>
          <a:p>
            <a:r>
              <a:rPr lang="it-IT" sz="1762" dirty="0" err="1"/>
              <a:t>Homic</a:t>
            </a:r>
            <a:r>
              <a:rPr lang="it-IT" sz="1762" dirty="0"/>
              <a:t> </a:t>
            </a:r>
            <a:r>
              <a:rPr lang="it-IT" sz="1762" dirty="0" err="1"/>
              <a:t>resistance</a:t>
            </a:r>
            <a:r>
              <a:rPr lang="it-IT" sz="1762" dirty="0"/>
              <a:t> of </a:t>
            </a:r>
            <a:r>
              <a:rPr lang="it-IT" sz="1762" dirty="0" err="1"/>
              <a:t>electric</a:t>
            </a:r>
            <a:r>
              <a:rPr lang="it-IT" sz="1762" dirty="0"/>
              <a:t> connection</a:t>
            </a:r>
          </a:p>
          <a:p>
            <a:r>
              <a:rPr lang="it-IT" sz="1762" dirty="0"/>
              <a:t>Inverter (and </a:t>
            </a:r>
            <a:r>
              <a:rPr lang="it-IT" sz="1762" dirty="0" err="1"/>
              <a:t>battery</a:t>
            </a:r>
            <a:r>
              <a:rPr lang="it-IT" sz="1762" dirty="0"/>
              <a:t>) </a:t>
            </a:r>
            <a:r>
              <a:rPr lang="it-IT" sz="1762" dirty="0" err="1"/>
              <a:t>losses</a:t>
            </a:r>
            <a:endParaRPr lang="it-IT" sz="1762" dirty="0"/>
          </a:p>
          <a:p>
            <a:r>
              <a:rPr lang="it-IT" sz="1762" dirty="0"/>
              <a:t>BOS </a:t>
            </a:r>
          </a:p>
          <a:p>
            <a:r>
              <a:rPr lang="it-IT" sz="1762" dirty="0"/>
              <a:t>Reduce </a:t>
            </a:r>
            <a:r>
              <a:rPr lang="it-IT" sz="1762" dirty="0" err="1"/>
              <a:t>system</a:t>
            </a:r>
            <a:r>
              <a:rPr lang="it-IT" sz="1762" dirty="0"/>
              <a:t> </a:t>
            </a:r>
            <a:r>
              <a:rPr lang="it-IT" sz="1762" dirty="0" err="1"/>
              <a:t>efficiency</a:t>
            </a:r>
            <a:r>
              <a:rPr lang="it-IT" sz="1762" dirty="0"/>
              <a:t> with </a:t>
            </a:r>
            <a:r>
              <a:rPr lang="it-IT" sz="1762" dirty="0" err="1"/>
              <a:t>respect</a:t>
            </a:r>
            <a:r>
              <a:rPr lang="it-IT" sz="1762" dirty="0"/>
              <a:t> to </a:t>
            </a:r>
            <a:r>
              <a:rPr lang="it-IT" sz="1762" dirty="0" err="1"/>
              <a:t>cell</a:t>
            </a:r>
            <a:r>
              <a:rPr lang="it-IT" sz="1762" dirty="0"/>
              <a:t> </a:t>
            </a:r>
            <a:r>
              <a:rPr lang="it-IT" sz="1762" dirty="0" err="1"/>
              <a:t>efficiency</a:t>
            </a:r>
            <a:r>
              <a:rPr lang="it-IT" sz="1762" dirty="0"/>
              <a:t> to </a:t>
            </a:r>
            <a:r>
              <a:rPr lang="it-IT" sz="1762" dirty="0" err="1"/>
              <a:t>about</a:t>
            </a:r>
            <a:r>
              <a:rPr lang="it-IT" sz="1762" dirty="0"/>
              <a:t> 10% (</a:t>
            </a:r>
            <a:r>
              <a:rPr lang="it-IT" sz="1762" dirty="0" err="1"/>
              <a:t>thin</a:t>
            </a:r>
            <a:r>
              <a:rPr lang="it-IT" sz="1762" dirty="0"/>
              <a:t> film) or </a:t>
            </a:r>
            <a:r>
              <a:rPr lang="it-IT" sz="1762" dirty="0" err="1"/>
              <a:t>less</a:t>
            </a:r>
            <a:r>
              <a:rPr lang="it-IT" sz="1762" dirty="0"/>
              <a:t> and to </a:t>
            </a:r>
            <a:r>
              <a:rPr lang="it-IT" sz="1762" dirty="0" err="1"/>
              <a:t>about</a:t>
            </a:r>
            <a:r>
              <a:rPr lang="it-IT" sz="1762" dirty="0"/>
              <a:t> 15% (</a:t>
            </a:r>
            <a:r>
              <a:rPr lang="it-IT" sz="1762" dirty="0" err="1"/>
              <a:t>cristal</a:t>
            </a:r>
            <a:r>
              <a:rPr lang="it-IT" sz="1762" dirty="0"/>
              <a:t> </a:t>
            </a:r>
            <a:r>
              <a:rPr lang="it-IT" sz="1762" dirty="0" err="1"/>
              <a:t>silicon</a:t>
            </a:r>
            <a:r>
              <a:rPr lang="it-IT" sz="1762" dirty="0"/>
              <a:t>) </a:t>
            </a:r>
          </a:p>
          <a:p>
            <a:endParaRPr lang="it-IT" sz="1762" dirty="0"/>
          </a:p>
        </p:txBody>
      </p:sp>
      <p:pic>
        <p:nvPicPr>
          <p:cNvPr id="3" name="Immagine 2"/>
          <p:cNvPicPr>
            <a:picLocks noChangeAspect="1"/>
          </p:cNvPicPr>
          <p:nvPr/>
        </p:nvPicPr>
        <p:blipFill>
          <a:blip r:embed="rId2"/>
          <a:stretch>
            <a:fillRect/>
          </a:stretch>
        </p:blipFill>
        <p:spPr>
          <a:xfrm>
            <a:off x="4622104" y="1527023"/>
            <a:ext cx="7247471" cy="4570030"/>
          </a:xfrm>
          <a:prstGeom prst="rect">
            <a:avLst/>
          </a:prstGeom>
        </p:spPr>
      </p:pic>
      <p:sp>
        <p:nvSpPr>
          <p:cNvPr id="7"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spTree>
    <p:extLst>
      <p:ext uri="{BB962C8B-B14F-4D97-AF65-F5344CB8AC3E}">
        <p14:creationId xmlns:p14="http://schemas.microsoft.com/office/powerpoint/2010/main" val="2816144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80214_OGS_presentazio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426" y="0"/>
            <a:ext cx="8921149" cy="884586"/>
          </a:xfrm>
          <a:prstGeom prst="rect">
            <a:avLst/>
          </a:prstGeom>
        </p:spPr>
      </p:pic>
      <p:pic>
        <p:nvPicPr>
          <p:cNvPr id="5" name="Picture 4"/>
          <p:cNvPicPr>
            <a:picLocks noGrp="1" noChangeAspect="1" noChangeArrowheads="1"/>
          </p:cNvPicPr>
          <p:nvPr>
            <p:ph idx="1"/>
          </p:nvPr>
        </p:nvPicPr>
        <p:blipFill rotWithShape="1">
          <a:blip r:embed="rId3" cstate="print"/>
          <a:srcRect t="1276" b="36924"/>
          <a:stretch/>
        </p:blipFill>
        <p:spPr>
          <a:xfrm>
            <a:off x="1980275" y="1267957"/>
            <a:ext cx="8231451" cy="2964782"/>
          </a:xfrm>
          <a:noFill/>
        </p:spPr>
      </p:pic>
      <p:sp>
        <p:nvSpPr>
          <p:cNvPr id="7"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pic>
        <p:nvPicPr>
          <p:cNvPr id="8" name="Picture 3"/>
          <p:cNvPicPr>
            <a:picLocks noChangeAspect="1" noChangeArrowheads="1"/>
          </p:cNvPicPr>
          <p:nvPr/>
        </p:nvPicPr>
        <p:blipFill rotWithShape="1">
          <a:blip r:embed="rId4" cstate="print"/>
          <a:srcRect l="5510" t="56247" r="3176" b="972"/>
          <a:stretch/>
        </p:blipFill>
        <p:spPr bwMode="auto">
          <a:xfrm>
            <a:off x="1859182" y="4214093"/>
            <a:ext cx="4840950" cy="2625261"/>
          </a:xfrm>
          <a:prstGeom prst="rect">
            <a:avLst/>
          </a:prstGeom>
          <a:noFill/>
          <a:ln w="9525">
            <a:noFill/>
            <a:miter lim="800000"/>
            <a:headEnd/>
            <a:tailEnd/>
          </a:ln>
        </p:spPr>
      </p:pic>
      <p:pic>
        <p:nvPicPr>
          <p:cNvPr id="3074" name="Picture 2" descr="Fresnel L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711" y="4232739"/>
            <a:ext cx="3648214" cy="251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63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18330"/>
            <a:ext cx="10972800" cy="1143000"/>
          </a:xfrm>
        </p:spPr>
        <p:txBody>
          <a:bodyPr/>
          <a:lstStyle/>
          <a:p>
            <a:r>
              <a:rPr lang="en-US" dirty="0">
                <a:latin typeface="Times New Roman" panose="02020603050405020304" pitchFamily="18" charset="0"/>
                <a:cs typeface="Times New Roman" panose="02020603050405020304" pitchFamily="18" charset="0"/>
              </a:rPr>
              <a:t>Modules and plant balance</a:t>
            </a:r>
            <a:r>
              <a:rPr lang="it-IT" dirty="0"/>
              <a:t/>
            </a:r>
            <a:br>
              <a:rPr lang="it-IT" dirty="0"/>
            </a:b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7" name="Rettangolo 6"/>
          <p:cNvSpPr/>
          <p:nvPr/>
        </p:nvSpPr>
        <p:spPr>
          <a:xfrm>
            <a:off x="823384" y="2274128"/>
            <a:ext cx="6096000" cy="4150239"/>
          </a:xfrm>
          <a:prstGeom prst="rect">
            <a:avLst/>
          </a:prstGeom>
        </p:spPr>
        <p:txBody>
          <a:bodyPr>
            <a:spAutoFit/>
          </a:bodyPr>
          <a:lstStyle/>
          <a:p>
            <a:pPr>
              <a:lnSpc>
                <a:spcPct val="107000"/>
              </a:lnSpc>
              <a:spcAft>
                <a:spcPts val="800"/>
              </a:spcAft>
            </a:pPr>
            <a:r>
              <a:rPr lang="en-GB" dirty="0">
                <a:latin typeface="+mj-lt"/>
                <a:ea typeface="Calibri" panose="020F0502020204030204" pitchFamily="34" charset="0"/>
                <a:cs typeface="Times New Roman" panose="02020603050405020304" pitchFamily="18" charset="0"/>
              </a:rPr>
              <a:t>Multiple solar cells in an integrated group, all oriented in one plane, constitute a solar photovoltaic panel or module. Photovoltaic modules often have a sheet of glass on the sun-facing side, allowing light to pass while protecting the semiconductor wafers. </a:t>
            </a:r>
          </a:p>
          <a:p>
            <a:pPr>
              <a:lnSpc>
                <a:spcPct val="107000"/>
              </a:lnSpc>
              <a:spcAft>
                <a:spcPts val="800"/>
              </a:spcAft>
            </a:pPr>
            <a:r>
              <a:rPr lang="en-GB" dirty="0">
                <a:latin typeface="+mj-lt"/>
                <a:ea typeface="Calibri" panose="020F0502020204030204" pitchFamily="34" charset="0"/>
                <a:cs typeface="Times New Roman" panose="02020603050405020304" pitchFamily="18" charset="0"/>
              </a:rPr>
              <a:t>Solar cells are usually connected in series and parallel circuits or series in modules, creating an additive voltage. </a:t>
            </a:r>
          </a:p>
          <a:p>
            <a:pPr>
              <a:lnSpc>
                <a:spcPct val="107000"/>
              </a:lnSpc>
              <a:spcAft>
                <a:spcPts val="800"/>
              </a:spcAft>
            </a:pPr>
            <a:r>
              <a:rPr lang="en-GB" dirty="0">
                <a:latin typeface="+mj-lt"/>
                <a:ea typeface="Calibri" panose="020F0502020204030204" pitchFamily="34" charset="0"/>
                <a:cs typeface="Times New Roman" panose="02020603050405020304" pitchFamily="18" charset="0"/>
              </a:rPr>
              <a:t>Connecting cells in parallel yields a higher current; however, problems such as shadow effects can shut down the weaker (less illuminated) parallel string (a number of series connected cells) causing substantial power loss and possible damage because of the reverse bias applied to the shadowed cells by their illuminated partners. </a:t>
            </a:r>
            <a:endParaRPr lang="it-IT" sz="1600" dirty="0">
              <a:effectLst/>
              <a:latin typeface="+mj-lt"/>
              <a:ea typeface="Calibri" panose="020F0502020204030204" pitchFamily="34" charset="0"/>
              <a:cs typeface="Times New Roman" panose="02020603050405020304" pitchFamily="18"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641" y="1561330"/>
            <a:ext cx="2730140" cy="2166778"/>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641" y="3728108"/>
            <a:ext cx="4423426" cy="2543441"/>
          </a:xfrm>
          <a:prstGeom prst="rect">
            <a:avLst/>
          </a:prstGeom>
        </p:spPr>
      </p:pic>
    </p:spTree>
    <p:extLst>
      <p:ext uri="{BB962C8B-B14F-4D97-AF65-F5344CB8AC3E}">
        <p14:creationId xmlns:p14="http://schemas.microsoft.com/office/powerpoint/2010/main" val="3287442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4914" r="68825" b="59214"/>
          <a:stretch/>
        </p:blipFill>
        <p:spPr>
          <a:xfrm>
            <a:off x="1776011" y="59517"/>
            <a:ext cx="1598617" cy="900774"/>
          </a:xfrm>
          <a:prstGeom prst="rect">
            <a:avLst/>
          </a:prstGeom>
        </p:spPr>
      </p:pic>
      <p:pic>
        <p:nvPicPr>
          <p:cNvPr id="6" name="Picture 3" descr="20180214_OGS_presentazione.jpg"/>
          <p:cNvPicPr>
            <a:picLocks noChangeAspect="1"/>
          </p:cNvPicPr>
          <p:nvPr/>
        </p:nvPicPr>
        <p:blipFill rotWithShape="1">
          <a:blip r:embed="rId3" cstate="print">
            <a:extLst>
              <a:ext uri="{28A0092B-C50C-407E-A947-70E740481C1C}">
                <a14:useLocalDpi xmlns:a14="http://schemas.microsoft.com/office/drawing/2010/main" val="0"/>
              </a:ext>
            </a:extLst>
          </a:blip>
          <a:srcRect l="75473"/>
          <a:stretch/>
        </p:blipFill>
        <p:spPr>
          <a:xfrm>
            <a:off x="8368480" y="0"/>
            <a:ext cx="2188095" cy="884586"/>
          </a:xfrm>
          <a:prstGeom prst="rect">
            <a:avLst/>
          </a:prstGeom>
        </p:spPr>
      </p:pic>
      <p:pic>
        <p:nvPicPr>
          <p:cNvPr id="4" name="Immagine 3"/>
          <p:cNvPicPr>
            <a:picLocks noChangeAspect="1"/>
          </p:cNvPicPr>
          <p:nvPr/>
        </p:nvPicPr>
        <p:blipFill>
          <a:blip r:embed="rId4"/>
          <a:stretch>
            <a:fillRect/>
          </a:stretch>
        </p:blipFill>
        <p:spPr>
          <a:xfrm>
            <a:off x="1701874" y="799664"/>
            <a:ext cx="8854701" cy="6045270"/>
          </a:xfrm>
          <a:prstGeom prst="rect">
            <a:avLst/>
          </a:prstGeom>
        </p:spPr>
      </p:pic>
    </p:spTree>
    <p:extLst>
      <p:ext uri="{BB962C8B-B14F-4D97-AF65-F5344CB8AC3E}">
        <p14:creationId xmlns:p14="http://schemas.microsoft.com/office/powerpoint/2010/main" val="1521136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8606" y="457518"/>
            <a:ext cx="10972800" cy="1143000"/>
          </a:xfrm>
        </p:spPr>
        <p:txBody>
          <a:bodyPr/>
          <a:lstStyle/>
          <a:p>
            <a:r>
              <a:rPr lang="en-US" dirty="0">
                <a:cs typeface="Times New Roman" panose="02020603050405020304" pitchFamily="18" charset="0"/>
              </a:rPr>
              <a:t>Solar radiation-The positions of the sun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18606" y="2229951"/>
            <a:ext cx="6096000" cy="2068259"/>
          </a:xfrm>
          <a:prstGeom prst="rect">
            <a:avLst/>
          </a:prstGeom>
        </p:spPr>
        <p:txBody>
          <a:bodyPr>
            <a:spAutoFit/>
          </a:bodyPr>
          <a:lstStyle/>
          <a:p>
            <a:pPr>
              <a:lnSpc>
                <a:spcPct val="107000"/>
              </a:lnSpc>
              <a:spcAft>
                <a:spcPts val="800"/>
              </a:spcAft>
            </a:pPr>
            <a:r>
              <a:rPr lang="en-GB" sz="2000" dirty="0">
                <a:ea typeface="Calibri" panose="020F0502020204030204" pitchFamily="34" charset="0"/>
                <a:cs typeface="Times New Roman" panose="02020603050405020304" pitchFamily="18" charset="0"/>
              </a:rPr>
              <a:t>The position of the sun changes during the day and then consequently changes the atmospheric surface in which solar rays pass through; in order to calculate the energy that arrives in the solar panel it is important to know position of the sun during a day for every day of the year and place in which we are.</a:t>
            </a:r>
            <a:endParaRPr lang="it-IT" sz="2000" dirty="0">
              <a:effectLst/>
              <a:ea typeface="Calibri" panose="020F0502020204030204" pitchFamily="34" charset="0"/>
              <a:cs typeface="Times New Roman" panose="02020603050405020304" pitchFamily="18" charset="0"/>
            </a:endParaRPr>
          </a:p>
        </p:txBody>
      </p:sp>
      <p:sp>
        <p:nvSpPr>
          <p:cNvPr id="7" name="Rettangolo 6"/>
          <p:cNvSpPr/>
          <p:nvPr/>
        </p:nvSpPr>
        <p:spPr>
          <a:xfrm>
            <a:off x="1704703" y="4298210"/>
            <a:ext cx="9200606" cy="1107996"/>
          </a:xfrm>
          <a:prstGeom prst="rect">
            <a:avLst/>
          </a:prstGeom>
        </p:spPr>
        <p:txBody>
          <a:bodyPr wrap="square">
            <a:spAutoFit/>
          </a:bodyPr>
          <a:lstStyle/>
          <a:p>
            <a:r>
              <a:rPr lang="en-US" dirty="0"/>
              <a:t/>
            </a:r>
            <a:br>
              <a:rPr lang="en-US" dirty="0"/>
            </a:br>
            <a:r>
              <a:rPr lang="en-US" sz="2400" dirty="0">
                <a:solidFill>
                  <a:srgbClr val="212121"/>
                </a:solidFill>
                <a:cs typeface="Times New Roman" panose="02020603050405020304" pitchFamily="18" charset="0"/>
              </a:rPr>
              <a:t>Using the celestial geometry to determine the position of the sun it is necessary to know some fundamental angles</a:t>
            </a:r>
            <a:r>
              <a:rPr lang="en-US" dirty="0">
                <a:solidFill>
                  <a:srgbClr val="212121"/>
                </a:solidFill>
              </a:rPr>
              <a:t>:</a:t>
            </a:r>
            <a:endParaRPr lang="it-IT" dirty="0"/>
          </a:p>
        </p:txBody>
      </p:sp>
    </p:spTree>
    <p:extLst>
      <p:ext uri="{BB962C8B-B14F-4D97-AF65-F5344CB8AC3E}">
        <p14:creationId xmlns:p14="http://schemas.microsoft.com/office/powerpoint/2010/main" val="3330168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0674" y="418329"/>
            <a:ext cx="10972800" cy="1143000"/>
          </a:xfrm>
        </p:spPr>
        <p:txBody>
          <a:bodyPr/>
          <a:lstStyle/>
          <a:p>
            <a:r>
              <a:rPr lang="en-US" dirty="0">
                <a:cs typeface="Times New Roman" panose="02020603050405020304" pitchFamily="18" charset="0"/>
              </a:rPr>
              <a:t>Modules and plant balance</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609600" y="2519462"/>
            <a:ext cx="6096000" cy="3261149"/>
          </a:xfrm>
          <a:prstGeom prst="rect">
            <a:avLst/>
          </a:prstGeom>
        </p:spPr>
        <p:txBody>
          <a:bodyPr>
            <a:spAutoFit/>
          </a:bodyPr>
          <a:lstStyle/>
          <a:p>
            <a:pPr>
              <a:lnSpc>
                <a:spcPct val="107000"/>
              </a:lnSpc>
              <a:spcAft>
                <a:spcPts val="800"/>
              </a:spcAft>
            </a:pPr>
            <a:r>
              <a:rPr lang="en-GB" dirty="0">
                <a:ea typeface="Calibri" panose="020F0502020204030204" pitchFamily="34" charset="0"/>
                <a:cs typeface="Times New Roman" panose="02020603050405020304" pitchFamily="18" charset="0"/>
              </a:rPr>
              <a:t>Strings of series cells are usually handled independently and not connected in parallel, though as of 2014, individual power boxes are often supplied for each module, and are connected in parallel.</a:t>
            </a:r>
          </a:p>
          <a:p>
            <a:pPr>
              <a:lnSpc>
                <a:spcPct val="107000"/>
              </a:lnSpc>
              <a:spcAft>
                <a:spcPts val="800"/>
              </a:spcAft>
            </a:pPr>
            <a:r>
              <a:rPr lang="en-GB" dirty="0">
                <a:ea typeface="Calibri" panose="020F0502020204030204" pitchFamily="34" charset="0"/>
                <a:cs typeface="Times New Roman" panose="02020603050405020304" pitchFamily="18" charset="0"/>
              </a:rPr>
              <a:t> Although modules can be interconnected to create an array with the desired peak DC voltage and loading current capacity, using independent MPPTs (maximum power point trackers) is preferable. </a:t>
            </a:r>
          </a:p>
          <a:p>
            <a:pPr>
              <a:lnSpc>
                <a:spcPct val="107000"/>
              </a:lnSpc>
              <a:spcAft>
                <a:spcPts val="800"/>
              </a:spcAft>
            </a:pPr>
            <a:r>
              <a:rPr lang="en-GB" dirty="0">
                <a:ea typeface="Calibri" panose="020F0502020204030204" pitchFamily="34" charset="0"/>
                <a:cs typeface="Times New Roman" panose="02020603050405020304" pitchFamily="18" charset="0"/>
              </a:rPr>
              <a:t>Otherwise, shunt </a:t>
            </a:r>
            <a:r>
              <a:rPr lang="en-GB" dirty="0" err="1">
                <a:ea typeface="Calibri" panose="020F0502020204030204" pitchFamily="34" charset="0"/>
                <a:cs typeface="Times New Roman" panose="02020603050405020304" pitchFamily="18" charset="0"/>
              </a:rPr>
              <a:t>doesen’t</a:t>
            </a:r>
            <a:r>
              <a:rPr lang="en-GB" dirty="0">
                <a:ea typeface="Calibri" panose="020F0502020204030204" pitchFamily="34" charset="0"/>
                <a:cs typeface="Times New Roman" panose="02020603050405020304" pitchFamily="18" charset="0"/>
              </a:rPr>
              <a:t> can reduce shadowing power loss in arrays with series/parallel connected cells.</a:t>
            </a:r>
            <a:endParaRPr lang="it-IT"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710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80214_OGS_presentazion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426" y="0"/>
            <a:ext cx="8921149" cy="884586"/>
          </a:xfrm>
          <a:prstGeom prst="rect">
            <a:avLst/>
          </a:prstGeom>
        </p:spPr>
      </p:pic>
      <p:sp>
        <p:nvSpPr>
          <p:cNvPr id="6" name="Segnaposto contenuto 5"/>
          <p:cNvSpPr>
            <a:spLocks noGrp="1"/>
          </p:cNvSpPr>
          <p:nvPr>
            <p:ph idx="1"/>
          </p:nvPr>
        </p:nvSpPr>
        <p:spPr>
          <a:xfrm>
            <a:off x="2081483" y="1361189"/>
            <a:ext cx="8189967" cy="1519684"/>
          </a:xfrm>
        </p:spPr>
        <p:txBody>
          <a:bodyPr>
            <a:normAutofit/>
          </a:bodyPr>
          <a:lstStyle/>
          <a:p>
            <a:r>
              <a:rPr lang="en-US" sz="1762" dirty="0"/>
              <a:t>China just switched on the world's largest floating solar power plant</a:t>
            </a:r>
          </a:p>
          <a:p>
            <a:r>
              <a:rPr lang="en-US" sz="1762" dirty="0"/>
              <a:t>The facility is located in the city of Huainan, in China’s eastern Anhui province. It has a capacity of 40 megawatts (MW), enough to power a small town. And in a stroke of pleasing symbolism, the plant floats over a flooded former coal-mining region.</a:t>
            </a:r>
          </a:p>
          <a:p>
            <a:endParaRPr lang="it-IT" sz="2920" dirty="0"/>
          </a:p>
        </p:txBody>
      </p:sp>
      <p:pic>
        <p:nvPicPr>
          <p:cNvPr id="3" name="Immagine 2"/>
          <p:cNvPicPr>
            <a:picLocks noChangeAspect="1"/>
          </p:cNvPicPr>
          <p:nvPr/>
        </p:nvPicPr>
        <p:blipFill>
          <a:blip r:embed="rId3"/>
          <a:stretch>
            <a:fillRect/>
          </a:stretch>
        </p:blipFill>
        <p:spPr>
          <a:xfrm>
            <a:off x="1984463" y="2922050"/>
            <a:ext cx="8286986" cy="3576229"/>
          </a:xfrm>
          <a:prstGeom prst="rect">
            <a:avLst/>
          </a:prstGeom>
        </p:spPr>
      </p:pic>
      <p:sp>
        <p:nvSpPr>
          <p:cNvPr id="7" name="Titolo 1"/>
          <p:cNvSpPr>
            <a:spLocks noGrp="1"/>
          </p:cNvSpPr>
          <p:nvPr>
            <p:ph type="title"/>
          </p:nvPr>
        </p:nvSpPr>
        <p:spPr>
          <a:xfrm>
            <a:off x="2081483" y="773826"/>
            <a:ext cx="8029034" cy="565248"/>
          </a:xfrm>
        </p:spPr>
        <p:txBody>
          <a:bodyPr>
            <a:noAutofit/>
          </a:bodyPr>
          <a:lstStyle/>
          <a:p>
            <a:r>
              <a:rPr lang="it-IT" sz="2936" dirty="0"/>
              <a:t>Solar </a:t>
            </a:r>
            <a:r>
              <a:rPr lang="it-IT" sz="2936" dirty="0" err="1"/>
              <a:t>Photovoltaic</a:t>
            </a:r>
            <a:endParaRPr lang="it-IT" sz="2936" dirty="0"/>
          </a:p>
        </p:txBody>
      </p:sp>
    </p:spTree>
    <p:extLst>
      <p:ext uri="{BB962C8B-B14F-4D97-AF65-F5344CB8AC3E}">
        <p14:creationId xmlns:p14="http://schemas.microsoft.com/office/powerpoint/2010/main" val="3523990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5543" y="405267"/>
            <a:ext cx="10972800" cy="1143000"/>
          </a:xfrm>
        </p:spPr>
        <p:txBody>
          <a:bodyPr/>
          <a:lstStyle/>
          <a:p>
            <a:r>
              <a:rPr lang="en-US" dirty="0">
                <a:cs typeface="Times New Roman" panose="02020603050405020304" pitchFamily="18" charset="0"/>
              </a:rPr>
              <a:t>INTRODUCTION TO SOLAR ENERGY SYSTEMS</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6" name="Immagine 5"/>
          <p:cNvPicPr>
            <a:picLocks noChangeAspect="1"/>
          </p:cNvPicPr>
          <p:nvPr/>
        </p:nvPicPr>
        <p:blipFill>
          <a:blip r:embed="rId2"/>
          <a:stretch>
            <a:fillRect/>
          </a:stretch>
        </p:blipFill>
        <p:spPr>
          <a:xfrm>
            <a:off x="10029597" y="132343"/>
            <a:ext cx="2162404" cy="2138243"/>
          </a:xfrm>
          <a:prstGeom prst="rect">
            <a:avLst/>
          </a:prstGeom>
        </p:spPr>
      </p:pic>
      <p:sp>
        <p:nvSpPr>
          <p:cNvPr id="9" name="Text Box 3"/>
          <p:cNvSpPr txBox="1">
            <a:spLocks noChangeArrowheads="1"/>
          </p:cNvSpPr>
          <p:nvPr/>
        </p:nvSpPr>
        <p:spPr bwMode="auto">
          <a:xfrm>
            <a:off x="7541108" y="5615417"/>
            <a:ext cx="4783014" cy="10341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prof. Mauro REINI</a:t>
            </a:r>
          </a:p>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docente di sistemi per l’energia e l’ambiente</a:t>
            </a:r>
          </a:p>
          <a:p>
            <a:pPr marL="0" marR="0" lvl="0" indent="0" algn="l" defTabSz="914400" rtl="0" eaLnBrk="1" fontAlgn="base" latinLnBrk="0" hangingPunct="1">
              <a:lnSpc>
                <a:spcPct val="100000"/>
              </a:lnSpc>
              <a:spcBef>
                <a:spcPct val="20000"/>
              </a:spcBef>
              <a:spcAft>
                <a:spcPct val="0"/>
              </a:spcAft>
              <a:buClr>
                <a:srgbClr val="999933"/>
              </a:buClr>
              <a:buSzTx/>
              <a:buFontTx/>
              <a:buNone/>
              <a:tabLst/>
              <a:defRPr/>
            </a:pPr>
            <a:r>
              <a:rPr kumimoji="0" lang="it-IT"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rPr>
              <a:t>Università di Trieste – Polo di Pordenone</a:t>
            </a:r>
            <a:endParaRPr kumimoji="0" lang="it-IT" sz="1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mj-lt"/>
              <a:ea typeface="+mn-ea"/>
              <a:cs typeface="Times New Roman" panose="02020603050405020304" pitchFamily="18" charset="0"/>
            </a:endParaRPr>
          </a:p>
        </p:txBody>
      </p:sp>
      <p:pic>
        <p:nvPicPr>
          <p:cNvPr id="10" name="Picture 2" descr="Risultati immagini per logo dia un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5164" y="4117347"/>
            <a:ext cx="1362253" cy="102441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4448329" y="3120176"/>
            <a:ext cx="3687228" cy="461665"/>
          </a:xfrm>
          <a:prstGeom prst="rect">
            <a:avLst/>
          </a:prstGeom>
          <a:noFill/>
        </p:spPr>
        <p:txBody>
          <a:bodyPr wrap="none" rtlCol="0">
            <a:spAutoFit/>
          </a:bodyPr>
          <a:lstStyle/>
          <a:p>
            <a:pPr algn="ctr"/>
            <a:r>
              <a:rPr lang="it-IT" sz="2400" b="1" dirty="0" err="1">
                <a:cs typeface="Times New Roman" panose="02020603050405020304" pitchFamily="18" charset="0"/>
              </a:rPr>
              <a:t>Thanks</a:t>
            </a:r>
            <a:r>
              <a:rPr lang="it-IT" sz="2400" b="1" dirty="0">
                <a:cs typeface="Times New Roman" panose="02020603050405020304" pitchFamily="18" charset="0"/>
              </a:rPr>
              <a:t> for the </a:t>
            </a:r>
            <a:r>
              <a:rPr lang="it-IT" sz="2400" b="1" dirty="0" err="1">
                <a:cs typeface="Times New Roman" panose="02020603050405020304" pitchFamily="18" charset="0"/>
              </a:rPr>
              <a:t>attention</a:t>
            </a:r>
            <a:endParaRPr lang="it-IT" sz="2400" b="1" dirty="0">
              <a:cs typeface="Times New Roman" panose="02020603050405020304" pitchFamily="18" charset="0"/>
            </a:endParaRPr>
          </a:p>
        </p:txBody>
      </p:sp>
    </p:spTree>
    <p:extLst>
      <p:ext uri="{BB962C8B-B14F-4D97-AF65-F5344CB8AC3E}">
        <p14:creationId xmlns:p14="http://schemas.microsoft.com/office/powerpoint/2010/main" val="698614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83644"/>
            <a:ext cx="10972800" cy="1143000"/>
          </a:xfrm>
        </p:spPr>
        <p:txBody>
          <a:bodyPr/>
          <a:lstStyle/>
          <a:p>
            <a:r>
              <a:rPr lang="en-US" dirty="0">
                <a:cs typeface="Times New Roman" panose="02020603050405020304" pitchFamily="18" charset="0"/>
              </a:rPr>
              <a:t>Solar radiation-The positions of the sun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823384" y="2094608"/>
            <a:ext cx="6465691" cy="4524315"/>
          </a:xfrm>
          <a:prstGeom prst="rect">
            <a:avLst/>
          </a:prstGeom>
        </p:spPr>
        <p:txBody>
          <a:bodyPr wrap="square">
            <a:spAutoFit/>
          </a:bodyPr>
          <a:lstStyle/>
          <a:p>
            <a:pPr marL="285750" indent="-285750">
              <a:buFont typeface="Arial" panose="020B0604020202020204" pitchFamily="34" charset="0"/>
              <a:buChar char="•"/>
            </a:pPr>
            <a:r>
              <a:rPr lang="en-US" b="1" dirty="0">
                <a:solidFill>
                  <a:srgbClr val="212121"/>
                </a:solidFill>
                <a:cs typeface="Times New Roman" panose="02020603050405020304" pitchFamily="18" charset="0"/>
              </a:rPr>
              <a:t>α</a:t>
            </a:r>
            <a:r>
              <a:rPr lang="en-US" dirty="0">
                <a:solidFill>
                  <a:srgbClr val="212121"/>
                </a:solidFill>
                <a:cs typeface="Times New Roman" panose="02020603050405020304" pitchFamily="18" charset="0"/>
              </a:rPr>
              <a:t> = solar height: angle formed between the direction of the solar rays and the horizontal plane</a:t>
            </a:r>
          </a:p>
          <a:p>
            <a:pPr marL="285750" indent="-285750">
              <a:buFont typeface="Arial" panose="020B0604020202020204" pitchFamily="34" charset="0"/>
              <a:buChar char="•"/>
            </a:pPr>
            <a:r>
              <a:rPr lang="en-US" dirty="0">
                <a:solidFill>
                  <a:srgbClr val="212121"/>
                </a:solidFill>
                <a:cs typeface="Times New Roman" panose="02020603050405020304" pitchFamily="18" charset="0"/>
              </a:rPr>
              <a:t> </a:t>
            </a:r>
            <a:r>
              <a:rPr lang="en-US" b="1" dirty="0">
                <a:solidFill>
                  <a:srgbClr val="212121"/>
                </a:solidFill>
                <a:cs typeface="Times New Roman" panose="02020603050405020304" pitchFamily="18" charset="0"/>
              </a:rPr>
              <a:t>z</a:t>
            </a:r>
            <a:r>
              <a:rPr lang="en-US" dirty="0">
                <a:solidFill>
                  <a:srgbClr val="212121"/>
                </a:solidFill>
                <a:cs typeface="Times New Roman" panose="02020603050405020304" pitchFamily="18" charset="0"/>
              </a:rPr>
              <a:t> = zenithal angle: angle formed between the solar rays and the direction of the zenith.</a:t>
            </a:r>
          </a:p>
          <a:p>
            <a:pPr marL="285750" indent="-285750">
              <a:buFont typeface="Arial" panose="020B0604020202020204" pitchFamily="34" charset="0"/>
              <a:buChar char="•"/>
            </a:pPr>
            <a:r>
              <a:rPr lang="en-US" dirty="0">
                <a:solidFill>
                  <a:srgbClr val="212121"/>
                </a:solidFill>
                <a:cs typeface="Times New Roman" panose="02020603050405020304" pitchFamily="18" charset="0"/>
              </a:rPr>
              <a:t> </a:t>
            </a:r>
            <a:r>
              <a:rPr lang="en-US" b="1" dirty="0">
                <a:solidFill>
                  <a:srgbClr val="212121"/>
                </a:solidFill>
                <a:cs typeface="Times New Roman" panose="02020603050405020304" pitchFamily="18" charset="0"/>
              </a:rPr>
              <a:t>a</a:t>
            </a:r>
            <a:r>
              <a:rPr lang="en-US" dirty="0">
                <a:solidFill>
                  <a:srgbClr val="212121"/>
                </a:solidFill>
                <a:cs typeface="Times New Roman" panose="02020603050405020304" pitchFamily="18" charset="0"/>
              </a:rPr>
              <a:t> = solar azimuth: angle formed between the projection on the horizontal plane of the solar rays and the south direction. </a:t>
            </a:r>
          </a:p>
          <a:p>
            <a:pPr marL="285750" indent="-285750">
              <a:buFont typeface="Arial" panose="020B0604020202020204" pitchFamily="34" charset="0"/>
              <a:buChar char="•"/>
            </a:pPr>
            <a:r>
              <a:rPr lang="en-US" b="1" dirty="0">
                <a:solidFill>
                  <a:srgbClr val="212121"/>
                </a:solidFill>
                <a:cs typeface="Times New Roman" panose="02020603050405020304" pitchFamily="18" charset="0"/>
              </a:rPr>
              <a:t>h </a:t>
            </a:r>
            <a:r>
              <a:rPr lang="en-US" dirty="0">
                <a:solidFill>
                  <a:srgbClr val="212121"/>
                </a:solidFill>
                <a:cs typeface="Times New Roman" panose="02020603050405020304" pitchFamily="18" charset="0"/>
              </a:rPr>
              <a:t>= hour angle: angular distance between the sun and its projection at noon along its apparent trajectory on the celestial vault. </a:t>
            </a:r>
          </a:p>
          <a:p>
            <a:pPr marL="285750" indent="-285750">
              <a:buFont typeface="Arial" panose="020B0604020202020204" pitchFamily="34" charset="0"/>
              <a:buChar char="•"/>
            </a:pPr>
            <a:r>
              <a:rPr lang="en-US" b="1" dirty="0">
                <a:solidFill>
                  <a:srgbClr val="212121"/>
                </a:solidFill>
                <a:cs typeface="Times New Roman" panose="02020603050405020304" pitchFamily="18" charset="0"/>
              </a:rPr>
              <a:t>L</a:t>
            </a:r>
            <a:r>
              <a:rPr lang="en-US" dirty="0">
                <a:solidFill>
                  <a:srgbClr val="212121"/>
                </a:solidFill>
                <a:cs typeface="Times New Roman" panose="02020603050405020304" pitchFamily="18" charset="0"/>
              </a:rPr>
              <a:t> = latitude: angle that the straight line passing through the considered location and the center of the earth forms with the plane of the equator.</a:t>
            </a:r>
          </a:p>
          <a:p>
            <a:pPr marL="285750" indent="-285750">
              <a:buFont typeface="Arial" panose="020B0604020202020204" pitchFamily="34" charset="0"/>
              <a:buChar char="•"/>
            </a:pPr>
            <a:r>
              <a:rPr lang="en-US" b="1" dirty="0">
                <a:solidFill>
                  <a:srgbClr val="212121"/>
                </a:solidFill>
                <a:cs typeface="Times New Roman" panose="02020603050405020304" pitchFamily="18" charset="0"/>
              </a:rPr>
              <a:t> δ </a:t>
            </a:r>
            <a:r>
              <a:rPr lang="en-US" dirty="0">
                <a:solidFill>
                  <a:srgbClr val="212121"/>
                </a:solidFill>
                <a:cs typeface="Times New Roman" panose="02020603050405020304" pitchFamily="18" charset="0"/>
              </a:rPr>
              <a:t>= solar declination: angle that the direction of the solar rays forms at noon (on the considered meridian) with the equatorial plane</a:t>
            </a:r>
            <a:endParaRPr lang="it-IT" dirty="0">
              <a:cs typeface="Times New Roman" panose="02020603050405020304" pitchFamily="18" charset="0"/>
            </a:endParaRPr>
          </a:p>
        </p:txBody>
      </p:sp>
      <p:pic>
        <p:nvPicPr>
          <p:cNvPr id="7" name="Immagine 6" descr="Immagine che contiene mappa, testo&#10;&#10;Descrizione generata automaticamente"/>
          <p:cNvPicPr/>
          <p:nvPr/>
        </p:nvPicPr>
        <p:blipFill>
          <a:blip r:embed="rId2">
            <a:extLst>
              <a:ext uri="{28A0092B-C50C-407E-A947-70E740481C1C}">
                <a14:useLocalDpi xmlns:a14="http://schemas.microsoft.com/office/drawing/2010/main" val="0"/>
              </a:ext>
            </a:extLst>
          </a:blip>
          <a:stretch>
            <a:fillRect/>
          </a:stretch>
        </p:blipFill>
        <p:spPr>
          <a:xfrm>
            <a:off x="7022374" y="1769791"/>
            <a:ext cx="3336471" cy="1549929"/>
          </a:xfrm>
          <a:prstGeom prst="rect">
            <a:avLst/>
          </a:prstGeom>
        </p:spPr>
      </p:pic>
      <p:pic>
        <p:nvPicPr>
          <p:cNvPr id="8" name="Immagin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075" y="5003074"/>
            <a:ext cx="3239588" cy="1338851"/>
          </a:xfrm>
          <a:prstGeom prst="rect">
            <a:avLst/>
          </a:prstGeom>
          <a:noFill/>
          <a:ln>
            <a:noFill/>
          </a:ln>
        </p:spPr>
      </p:pic>
      <p:pic>
        <p:nvPicPr>
          <p:cNvPr id="9" name="Immagine 8"/>
          <p:cNvPicPr/>
          <p:nvPr/>
        </p:nvPicPr>
        <p:blipFill>
          <a:blip r:embed="rId4">
            <a:extLst>
              <a:ext uri="{28A0092B-C50C-407E-A947-70E740481C1C}">
                <a14:useLocalDpi xmlns:a14="http://schemas.microsoft.com/office/drawing/2010/main" val="0"/>
              </a:ext>
            </a:extLst>
          </a:blip>
          <a:stretch>
            <a:fillRect/>
          </a:stretch>
        </p:blipFill>
        <p:spPr>
          <a:xfrm>
            <a:off x="7534546" y="3253582"/>
            <a:ext cx="2312125" cy="1682206"/>
          </a:xfrm>
          <a:prstGeom prst="rect">
            <a:avLst/>
          </a:prstGeom>
        </p:spPr>
      </p:pic>
    </p:spTree>
    <p:extLst>
      <p:ext uri="{BB962C8B-B14F-4D97-AF65-F5344CB8AC3E}">
        <p14:creationId xmlns:p14="http://schemas.microsoft.com/office/powerpoint/2010/main" val="2133242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31393"/>
            <a:ext cx="10972800" cy="1143000"/>
          </a:xfrm>
        </p:spPr>
        <p:txBody>
          <a:bodyPr/>
          <a:lstStyle/>
          <a:p>
            <a:r>
              <a:rPr lang="en-US" dirty="0">
                <a:cs typeface="Times New Roman" panose="02020603050405020304" pitchFamily="18" charset="0"/>
              </a:rPr>
              <a:t>Solar radiation-The positions of the sun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6" name="Picture 211"/>
          <p:cNvPicPr/>
          <p:nvPr/>
        </p:nvPicPr>
        <p:blipFill>
          <a:blip r:embed="rId2"/>
          <a:stretch>
            <a:fillRect/>
          </a:stretch>
        </p:blipFill>
        <p:spPr>
          <a:xfrm>
            <a:off x="823384" y="2269310"/>
            <a:ext cx="5659211" cy="4293416"/>
          </a:xfrm>
          <a:prstGeom prst="rect">
            <a:avLst/>
          </a:prstGeom>
        </p:spPr>
      </p:pic>
      <p:sp>
        <p:nvSpPr>
          <p:cNvPr id="9" name="Rettangolo 8"/>
          <p:cNvSpPr/>
          <p:nvPr/>
        </p:nvSpPr>
        <p:spPr>
          <a:xfrm>
            <a:off x="6482595" y="2133235"/>
            <a:ext cx="6096000" cy="923330"/>
          </a:xfrm>
          <a:prstGeom prst="rect">
            <a:avLst/>
          </a:prstGeom>
        </p:spPr>
        <p:txBody>
          <a:bodyPr>
            <a:spAutoFit/>
          </a:bodyPr>
          <a:lstStyle/>
          <a:p>
            <a:r>
              <a:rPr lang="en-GB" b="1" dirty="0">
                <a:ea typeface="Calibri" panose="020F0502020204030204" pitchFamily="34" charset="0"/>
                <a:cs typeface="Times New Roman" panose="02020603050405020304" pitchFamily="18" charset="0"/>
              </a:rPr>
              <a:t>The Instantaneous position of the sun is determined by</a:t>
            </a:r>
          </a:p>
          <a:p>
            <a:r>
              <a:rPr lang="en-GB" b="1" dirty="0">
                <a:ea typeface="Calibri" panose="020F0502020204030204" pitchFamily="34" charset="0"/>
                <a:cs typeface="Times New Roman" panose="02020603050405020304" pitchFamily="18" charset="0"/>
              </a:rPr>
              <a:t> solar high and solar </a:t>
            </a:r>
            <a:r>
              <a:rPr lang="en-GB" b="1" dirty="0" err="1">
                <a:ea typeface="Calibri" panose="020F0502020204030204" pitchFamily="34" charset="0"/>
                <a:cs typeface="Times New Roman" panose="02020603050405020304" pitchFamily="18" charset="0"/>
              </a:rPr>
              <a:t>Azimut</a:t>
            </a:r>
            <a:endParaRPr lang="it-IT" b="1" dirty="0">
              <a:cs typeface="Times New Roman" panose="02020603050405020304" pitchFamily="18" charset="0"/>
            </a:endParaRPr>
          </a:p>
        </p:txBody>
      </p:sp>
      <p:pic>
        <p:nvPicPr>
          <p:cNvPr id="10" name="Immagine 9"/>
          <p:cNvPicPr>
            <a:picLocks noChangeAspect="1"/>
          </p:cNvPicPr>
          <p:nvPr/>
        </p:nvPicPr>
        <p:blipFill>
          <a:blip r:embed="rId3"/>
          <a:stretch>
            <a:fillRect/>
          </a:stretch>
        </p:blipFill>
        <p:spPr>
          <a:xfrm>
            <a:off x="6482595" y="3127025"/>
            <a:ext cx="5709405" cy="1883069"/>
          </a:xfrm>
          <a:prstGeom prst="rect">
            <a:avLst/>
          </a:prstGeom>
        </p:spPr>
      </p:pic>
    </p:spTree>
    <p:extLst>
      <p:ext uri="{BB962C8B-B14F-4D97-AF65-F5344CB8AC3E}">
        <p14:creationId xmlns:p14="http://schemas.microsoft.com/office/powerpoint/2010/main" val="3281050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3384" y="431392"/>
            <a:ext cx="10972800" cy="1143000"/>
          </a:xfrm>
        </p:spPr>
        <p:txBody>
          <a:bodyPr/>
          <a:lstStyle/>
          <a:p>
            <a:r>
              <a:rPr lang="en-US" dirty="0">
                <a:cs typeface="Times New Roman" panose="02020603050405020304" pitchFamily="18" charset="0"/>
              </a:rPr>
              <a:t>Solar radiation-The positions of the sun</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ttangolo 5"/>
          <p:cNvSpPr/>
          <p:nvPr/>
        </p:nvSpPr>
        <p:spPr>
          <a:xfrm>
            <a:off x="490161" y="2181805"/>
            <a:ext cx="5316159" cy="584775"/>
          </a:xfrm>
          <a:prstGeom prst="rect">
            <a:avLst/>
          </a:prstGeom>
        </p:spPr>
        <p:txBody>
          <a:bodyPr wrap="square">
            <a:spAutoFit/>
          </a:bodyPr>
          <a:lstStyle/>
          <a:p>
            <a:r>
              <a:rPr lang="en-GB" sz="1600" dirty="0">
                <a:ea typeface="Calibri" panose="020F0502020204030204" pitchFamily="34" charset="0"/>
                <a:cs typeface="Times New Roman" panose="02020603050405020304" pitchFamily="18" charset="0"/>
              </a:rPr>
              <a:t>we can see how changes the position of the sun in the four seasons</a:t>
            </a:r>
            <a:r>
              <a:rPr lang="en-GB" sz="1600" b="1" dirty="0">
                <a:ea typeface="Calibri" panose="020F0502020204030204" pitchFamily="34" charset="0"/>
                <a:cs typeface="Times New Roman" panose="02020603050405020304" pitchFamily="18" charset="0"/>
              </a:rPr>
              <a:t>.</a:t>
            </a:r>
            <a:endParaRPr lang="it-IT" sz="1600" b="1" dirty="0">
              <a:cs typeface="Times New Roman" panose="02020603050405020304" pitchFamily="18" charset="0"/>
            </a:endParaRPr>
          </a:p>
        </p:txBody>
      </p:sp>
      <p:sp>
        <p:nvSpPr>
          <p:cNvPr id="9" name="Rettangolo 8"/>
          <p:cNvSpPr/>
          <p:nvPr/>
        </p:nvSpPr>
        <p:spPr>
          <a:xfrm>
            <a:off x="487680" y="2766580"/>
            <a:ext cx="6096000" cy="3940759"/>
          </a:xfrm>
          <a:prstGeom prst="rect">
            <a:avLst/>
          </a:prstGeom>
        </p:spPr>
        <p:txBody>
          <a:bodyPr>
            <a:spAutoFit/>
          </a:bodyPr>
          <a:lstStyle/>
          <a:p>
            <a:pPr>
              <a:lnSpc>
                <a:spcPct val="107000"/>
              </a:lnSpc>
              <a:spcAft>
                <a:spcPts val="800"/>
              </a:spcAft>
            </a:pPr>
            <a:r>
              <a:rPr lang="en-GB" sz="1600" dirty="0">
                <a:ea typeface="Calibri" panose="020F0502020204030204" pitchFamily="34" charset="0"/>
                <a:cs typeface="Times New Roman" panose="02020603050405020304" pitchFamily="18" charset="0"/>
              </a:rPr>
              <a:t>When the solar energy arrives inside the atmosphere it reacts with atmospheric components that it meets on the way, so there are two energy events that can be observed:</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en-GB" sz="1600" dirty="0">
                <a:ea typeface="Calibri" panose="020F0502020204030204" pitchFamily="34" charset="0"/>
                <a:cs typeface="Times New Roman" panose="02020603050405020304" pitchFamily="18" charset="0"/>
              </a:rPr>
              <a:t>Energy diffusion, due to air, steam and corpuscle</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1600" dirty="0">
                <a:ea typeface="Calibri" panose="020F0502020204030204" pitchFamily="34" charset="0"/>
                <a:cs typeface="Times New Roman" panose="02020603050405020304" pitchFamily="18" charset="0"/>
              </a:rPr>
              <a:t>Energy absorption, due to O</a:t>
            </a:r>
            <a:r>
              <a:rPr lang="en-GB" sz="1600" baseline="-25000" dirty="0">
                <a:ea typeface="Calibri" panose="020F0502020204030204" pitchFamily="34" charset="0"/>
                <a:cs typeface="Times New Roman" panose="02020603050405020304" pitchFamily="18" charset="0"/>
              </a:rPr>
              <a:t>3</a:t>
            </a:r>
            <a:r>
              <a:rPr lang="en-GB" sz="1600" dirty="0">
                <a:ea typeface="Calibri" panose="020F0502020204030204" pitchFamily="34" charset="0"/>
                <a:cs typeface="Times New Roman" panose="02020603050405020304" pitchFamily="18" charset="0"/>
              </a:rPr>
              <a:t> (ozone), steam and CO</a:t>
            </a:r>
            <a:r>
              <a:rPr lang="en-GB" sz="1600" baseline="-25000" dirty="0">
                <a:ea typeface="Calibri" panose="020F0502020204030204" pitchFamily="34" charset="0"/>
                <a:cs typeface="Times New Roman" panose="02020603050405020304" pitchFamily="18" charset="0"/>
              </a:rPr>
              <a:t>2</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sz="1600" dirty="0">
                <a:ea typeface="Calibri" panose="020F0502020204030204" pitchFamily="34" charset="0"/>
                <a:cs typeface="Times New Roman" panose="02020603050405020304" pitchFamily="18" charset="0"/>
              </a:rPr>
              <a:t>In fact, on the ground level solar radiations can be divided in two main components:</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en-GB" sz="1600" dirty="0">
                <a:ea typeface="Calibri" panose="020F0502020204030204" pitchFamily="34" charset="0"/>
                <a:cs typeface="Times New Roman" panose="02020603050405020304" pitchFamily="18" charset="0"/>
              </a:rPr>
              <a:t>Direct radiation, that is the radiation that arrives to the Earth surface with direction equal to solar rays’ direction.</a:t>
            </a:r>
            <a:endParaRPr lang="it-IT"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1600" dirty="0">
                <a:ea typeface="Calibri" panose="020F0502020204030204" pitchFamily="34" charset="0"/>
                <a:cs typeface="Times New Roman" panose="02020603050405020304" pitchFamily="18" charset="0"/>
              </a:rPr>
              <a:t>Diffused radiation, that is radiation that arrives to the Earth from every direction.</a:t>
            </a:r>
            <a:endParaRPr lang="it-IT" sz="1600" dirty="0">
              <a:ea typeface="Calibri" panose="020F0502020204030204" pitchFamily="34" charset="0"/>
              <a:cs typeface="Times New Roman" panose="02020603050405020304" pitchFamily="18" charset="0"/>
            </a:endParaRPr>
          </a:p>
          <a:p>
            <a:pPr>
              <a:lnSpc>
                <a:spcPct val="107000"/>
              </a:lnSpc>
              <a:spcAft>
                <a:spcPts val="800"/>
              </a:spcAft>
            </a:pPr>
            <a:r>
              <a:rPr lang="en-GB" sz="1600" dirty="0">
                <a:ea typeface="Calibri" panose="020F0502020204030204" pitchFamily="34" charset="0"/>
                <a:cs typeface="Times New Roman" panose="02020603050405020304" pitchFamily="18" charset="0"/>
              </a:rPr>
              <a:t>If the solar panel is not horizontal, we have to take into account also reflected radiation</a:t>
            </a:r>
            <a:r>
              <a:rPr lang="en-GB" dirty="0">
                <a:ea typeface="Calibri" panose="020F0502020204030204" pitchFamily="34" charset="0"/>
                <a:cs typeface="Times New Roman" panose="02020603050405020304" pitchFamily="18" charset="0"/>
              </a:rPr>
              <a:t>.</a:t>
            </a:r>
            <a:endParaRPr lang="it-IT" sz="16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08D2980-37AA-43EA-8054-82D3B1843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18" y="4138990"/>
            <a:ext cx="4879102" cy="2289234"/>
          </a:xfrm>
          <a:prstGeom prst="rect">
            <a:avLst/>
          </a:prstGeom>
        </p:spPr>
      </p:pic>
      <p:pic>
        <p:nvPicPr>
          <p:cNvPr id="10" name="Picture 9">
            <a:extLst>
              <a:ext uri="{FF2B5EF4-FFF2-40B4-BE49-F238E27FC236}">
                <a16:creationId xmlns:a16="http://schemas.microsoft.com/office/drawing/2014/main" id="{384D1D12-C9A4-4436-B94E-6DA67D2B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737" y="2023765"/>
            <a:ext cx="4879102" cy="2044794"/>
          </a:xfrm>
          <a:prstGeom prst="rect">
            <a:avLst/>
          </a:prstGeom>
        </p:spPr>
      </p:pic>
    </p:spTree>
    <p:extLst>
      <p:ext uri="{BB962C8B-B14F-4D97-AF65-F5344CB8AC3E}">
        <p14:creationId xmlns:p14="http://schemas.microsoft.com/office/powerpoint/2010/main" val="552167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617" y="-274002"/>
            <a:ext cx="10972800" cy="1143000"/>
          </a:xfrm>
        </p:spPr>
        <p:txBody>
          <a:bodyPr/>
          <a:lstStyle/>
          <a:p>
            <a:r>
              <a:rPr lang="da-DK" dirty="0"/>
              <a:t/>
            </a:r>
            <a:br>
              <a:rPr lang="da-DK" dirty="0"/>
            </a:br>
            <a:r>
              <a:rPr lang="da-DK" dirty="0">
                <a:cs typeface="Times New Roman" panose="02020603050405020304" pitchFamily="18" charset="0"/>
              </a:rPr>
              <a:t>Solar radiation-</a:t>
            </a:r>
            <a:br>
              <a:rPr lang="da-DK" dirty="0">
                <a:cs typeface="Times New Roman" panose="02020603050405020304" pitchFamily="18" charset="0"/>
              </a:rPr>
            </a:br>
            <a:r>
              <a:rPr lang="da-DK" dirty="0">
                <a:cs typeface="Times New Roman" panose="02020603050405020304" pitchFamily="18" charset="0"/>
              </a:rPr>
              <a:t>Solar energy at ground level</a:t>
            </a:r>
            <a:endParaRPr lang="it-IT" dirty="0">
              <a:cs typeface="Times New Roman" panose="02020603050405020304" pitchFamily="18" charset="0"/>
            </a:endParaRPr>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sp>
        <p:nvSpPr>
          <p:cNvPr id="6" name="Rectangle 2"/>
          <p:cNvSpPr>
            <a:spLocks noChangeArrowheads="1"/>
          </p:cNvSpPr>
          <p:nvPr/>
        </p:nvSpPr>
        <p:spPr bwMode="auto">
          <a:xfrm>
            <a:off x="609600" y="2231656"/>
            <a:ext cx="805978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If the solar panel is not horizontal, we have to take into account also reflected radiation.</a:t>
            </a:r>
            <a:endParaRPr kumimoji="0" lang="it-IT" altLang="it-IT" sz="2400"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The </a:t>
            </a:r>
            <a:r>
              <a:rPr kumimoji="0" lang="en-GB" altLang="it-IT" sz="2400" b="1" i="0" u="none" strike="noStrike" cap="none" normalizeH="0" baseline="0" dirty="0">
                <a:ln>
                  <a:noFill/>
                </a:ln>
                <a:solidFill>
                  <a:schemeClr val="tx2"/>
                </a:solidFill>
                <a:effectLst/>
                <a:ea typeface="Calibri" panose="020F0502020204030204" pitchFamily="34" charset="0"/>
                <a:cs typeface="Times New Roman" panose="02020603050405020304" pitchFamily="18" charset="0"/>
              </a:rPr>
              <a:t>normal direct irradiation </a:t>
            </a: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on a surface orthogonal to the solar rays can be expressed by:</a:t>
            </a:r>
            <a:endParaRPr kumimoji="0" lang="it-IT" altLang="it-IT" sz="2400"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2400" i="0" u="none" strike="noStrike" cap="none" normalizeH="0" baseline="0" dirty="0">
                <a:ln>
                  <a:noFill/>
                </a:ln>
                <a:solidFill>
                  <a:schemeClr val="tx2"/>
                </a:solidFill>
                <a:effectLst/>
                <a:ea typeface="Calibri" panose="020F0502020204030204" pitchFamily="34" charset="0"/>
                <a:cs typeface="Times New Roman" panose="02020603050405020304" pitchFamily="18" charset="0"/>
              </a:rPr>
              <a:t>I</a:t>
            </a:r>
            <a:r>
              <a:rPr kumimoji="0" lang="en-GB" altLang="it-IT" sz="2400" i="0" u="none" strike="noStrike" cap="none" normalizeH="0" baseline="-30000" dirty="0">
                <a:ln>
                  <a:noFill/>
                </a:ln>
                <a:solidFill>
                  <a:schemeClr val="tx2"/>
                </a:solidFill>
                <a:effectLst/>
                <a:ea typeface="Calibri" panose="020F0502020204030204" pitchFamily="34" charset="0"/>
                <a:cs typeface="Times New Roman" panose="02020603050405020304" pitchFamily="18" charset="0"/>
              </a:rPr>
              <a:t>bn</a:t>
            </a:r>
            <a:r>
              <a:rPr kumimoji="0" lang="en-GB" altLang="it-IT" sz="2400" i="0" u="none" strike="noStrike" cap="none" normalizeH="0" baseline="0" dirty="0">
                <a:ln>
                  <a:noFill/>
                </a:ln>
                <a:solidFill>
                  <a:schemeClr val="tx2"/>
                </a:solidFill>
                <a:effectLst/>
                <a:ea typeface="Calibri" panose="020F0502020204030204" pitchFamily="34" charset="0"/>
                <a:cs typeface="Times New Roman" panose="02020603050405020304" pitchFamily="18" charset="0"/>
              </a:rPr>
              <a:t> = I</a:t>
            </a:r>
            <a:r>
              <a:rPr kumimoji="0" lang="en-GB" altLang="it-IT" sz="2400" i="0" u="none" strike="noStrike" cap="none" normalizeH="0" baseline="-30000" dirty="0">
                <a:ln>
                  <a:noFill/>
                </a:ln>
                <a:solidFill>
                  <a:schemeClr val="tx2"/>
                </a:solidFill>
                <a:effectLst/>
                <a:ea typeface="Calibri" panose="020F0502020204030204" pitchFamily="34" charset="0"/>
                <a:cs typeface="Times New Roman" panose="02020603050405020304" pitchFamily="18" charset="0"/>
              </a:rPr>
              <a:t>0</a:t>
            </a:r>
            <a:r>
              <a:rPr kumimoji="0" lang="en-GB" altLang="it-IT" sz="2400" i="0" u="none" strike="noStrike" cap="none" normalizeH="0" baseline="0" dirty="0">
                <a:ln>
                  <a:noFill/>
                </a:ln>
                <a:solidFill>
                  <a:schemeClr val="tx2"/>
                </a:solidFill>
                <a:effectLst/>
                <a:ea typeface="Calibri" panose="020F0502020204030204" pitchFamily="34" charset="0"/>
                <a:cs typeface="Times New Roman" panose="02020603050405020304" pitchFamily="18" charset="0"/>
              </a:rPr>
              <a:t> </a:t>
            </a:r>
            <a:r>
              <a:rPr kumimoji="0" lang="en-GB" altLang="it-IT" sz="2400" i="0" u="none" strike="noStrike" cap="none" normalizeH="0" baseline="0" dirty="0" err="1">
                <a:ln>
                  <a:noFill/>
                </a:ln>
                <a:solidFill>
                  <a:schemeClr val="tx2"/>
                </a:solidFill>
                <a:effectLst/>
                <a:ea typeface="Calibri" panose="020F0502020204030204" pitchFamily="34" charset="0"/>
                <a:cs typeface="Times New Roman" panose="02020603050405020304" pitchFamily="18" charset="0"/>
              </a:rPr>
              <a:t>τ</a:t>
            </a:r>
            <a:r>
              <a:rPr kumimoji="0" lang="en-GB" altLang="it-IT" sz="2400" i="0" u="none" strike="noStrike" cap="none" normalizeH="0" baseline="-30000" dirty="0" err="1">
                <a:ln>
                  <a:noFill/>
                </a:ln>
                <a:solidFill>
                  <a:schemeClr val="tx2"/>
                </a:solidFill>
                <a:effectLst/>
                <a:ea typeface="Calibri" panose="020F0502020204030204" pitchFamily="34" charset="0"/>
                <a:cs typeface="Times New Roman" panose="02020603050405020304" pitchFamily="18" charset="0"/>
              </a:rPr>
              <a:t>b</a:t>
            </a:r>
            <a:endParaRPr kumimoji="0" lang="it-IT" altLang="it-IT" sz="2400" i="0" u="none" strike="noStrike" cap="none" normalizeH="0" baseline="0" dirty="0">
              <a:ln>
                <a:noFill/>
              </a:ln>
              <a:solidFill>
                <a:schemeClr val="tx2"/>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609600" y="4107482"/>
            <a:ext cx="74815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it-IT" altLang="it-IT"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Where </a:t>
            </a:r>
            <a:r>
              <a:rPr kumimoji="0" lang="en-GB" altLang="it-IT" sz="2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τ</a:t>
            </a:r>
            <a:r>
              <a:rPr kumimoji="0" lang="en-GB" altLang="it-IT" sz="2400" b="0" i="0" u="none" strike="noStrike" cap="none" normalizeH="0" baseline="-30000" dirty="0" err="1">
                <a:ln>
                  <a:noFill/>
                </a:ln>
                <a:solidFill>
                  <a:schemeClr val="tx1"/>
                </a:solidFill>
                <a:effectLst/>
                <a:ea typeface="Calibri" panose="020F0502020204030204" pitchFamily="34" charset="0"/>
                <a:cs typeface="Times New Roman" panose="02020603050405020304" pitchFamily="18" charset="0"/>
              </a:rPr>
              <a:t>b</a:t>
            </a: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is the </a:t>
            </a:r>
            <a:r>
              <a:rPr kumimoji="0" lang="en-GB" altLang="it-IT" sz="24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direct radiation coefficient</a:t>
            </a: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given by:</a:t>
            </a:r>
            <a:endParaRPr kumimoji="0" lang="en-GB" altLang="it-IT" sz="2400" b="0" i="0" u="none" strike="noStrike" cap="none" normalizeH="0" baseline="0" dirty="0">
              <a:ln>
                <a:noFill/>
              </a:ln>
              <a:solidFill>
                <a:schemeClr val="tx1"/>
              </a:solidFill>
              <a:effectLs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32EA47D-F35A-4075-9AA9-2AAE3268D391}"/>
                  </a:ext>
                </a:extLst>
              </p:cNvPr>
              <p:cNvSpPr txBox="1"/>
              <p:nvPr/>
            </p:nvSpPr>
            <p:spPr>
              <a:xfrm>
                <a:off x="176697" y="4966890"/>
                <a:ext cx="12015303" cy="81105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sz="4800" i="1" smtClean="0">
                              <a:latin typeface="Cambria Math" panose="02040503050406030204" pitchFamily="18" charset="0"/>
                            </a:rPr>
                          </m:ctrlPr>
                        </m:sSubPr>
                        <m:e>
                          <m:r>
                            <m:rPr>
                              <m:sty m:val="p"/>
                            </m:rPr>
                            <a:rPr lang="el-GR" sz="4800" i="1" smtClean="0">
                              <a:latin typeface="Cambria Math" panose="02040503050406030204" pitchFamily="18" charset="0"/>
                            </a:rPr>
                            <m:t>τ</m:t>
                          </m:r>
                        </m:e>
                        <m:sub>
                          <m:r>
                            <a:rPr lang="en-IN" sz="4800" b="0" i="1" smtClean="0">
                              <a:latin typeface="Cambria Math" panose="02040503050406030204" pitchFamily="18" charset="0"/>
                            </a:rPr>
                            <m:t>𝑏</m:t>
                          </m:r>
                          <m:r>
                            <a:rPr lang="en-IN" sz="4800" b="0" i="1" smtClean="0">
                              <a:latin typeface="Cambria Math" panose="02040503050406030204" pitchFamily="18" charset="0"/>
                            </a:rPr>
                            <m:t> =0.5{</m:t>
                          </m:r>
                          <m:func>
                            <m:funcPr>
                              <m:ctrlPr>
                                <a:rPr lang="en-IN" sz="4800" b="0" i="1" smtClean="0">
                                  <a:latin typeface="Cambria Math" panose="02040503050406030204" pitchFamily="18" charset="0"/>
                                </a:rPr>
                              </m:ctrlPr>
                            </m:funcPr>
                            <m:fName>
                              <m:r>
                                <m:rPr>
                                  <m:sty m:val="p"/>
                                </m:rPr>
                                <a:rPr lang="en-IN" sz="4800" b="0" i="0" smtClean="0">
                                  <a:latin typeface="Cambria Math" panose="02040503050406030204" pitchFamily="18" charset="0"/>
                                </a:rPr>
                                <m:t>exp</m:t>
                              </m:r>
                            </m:fName>
                            <m:e>
                              <m:d>
                                <m:dPr>
                                  <m:begChr m:val="["/>
                                  <m:endChr m:val="]"/>
                                  <m:ctrlPr>
                                    <a:rPr lang="en-IN" sz="4800" b="0" i="1" smtClean="0">
                                      <a:latin typeface="Cambria Math" panose="02040503050406030204" pitchFamily="18" charset="0"/>
                                    </a:rPr>
                                  </m:ctrlPr>
                                </m:dPr>
                                <m:e>
                                  <m:r>
                                    <a:rPr lang="en-IN" sz="4800" b="0" i="1" smtClean="0">
                                      <a:latin typeface="Cambria Math" panose="02040503050406030204" pitchFamily="18" charset="0"/>
                                    </a:rPr>
                                    <m:t>−0.65</m:t>
                                  </m:r>
                                  <m:r>
                                    <a:rPr lang="en-IN" sz="4800" b="0" i="1" smtClean="0">
                                      <a:latin typeface="Cambria Math" panose="02040503050406030204" pitchFamily="18" charset="0"/>
                                    </a:rPr>
                                    <m:t>𝑚</m:t>
                                  </m:r>
                                  <m:d>
                                    <m:dPr>
                                      <m:ctrlPr>
                                        <a:rPr lang="en-IN" sz="4800" b="0" i="1" smtClean="0">
                                          <a:latin typeface="Cambria Math" panose="02040503050406030204" pitchFamily="18" charset="0"/>
                                        </a:rPr>
                                      </m:ctrlPr>
                                    </m:dPr>
                                    <m:e>
                                      <m:r>
                                        <a:rPr lang="en-IN" sz="4800" b="0" i="1" smtClean="0">
                                          <a:latin typeface="Cambria Math" panose="02040503050406030204" pitchFamily="18" charset="0"/>
                                        </a:rPr>
                                        <m:t>𝑧</m:t>
                                      </m:r>
                                      <m:r>
                                        <a:rPr lang="en-IN" sz="4800" b="0" i="1" smtClean="0">
                                          <a:latin typeface="Cambria Math" panose="02040503050406030204" pitchFamily="18" charset="0"/>
                                        </a:rPr>
                                        <m:t>,</m:t>
                                      </m:r>
                                      <m:r>
                                        <m:rPr>
                                          <m:sty m:val="p"/>
                                        </m:rPr>
                                        <a:rPr lang="el-GR" sz="4800" b="0" i="1" smtClean="0">
                                          <a:latin typeface="Cambria Math" panose="02040503050406030204" pitchFamily="18" charset="0"/>
                                        </a:rPr>
                                        <m:t>α</m:t>
                                      </m:r>
                                    </m:e>
                                  </m:d>
                                </m:e>
                              </m:d>
                            </m:e>
                          </m:func>
                          <m:r>
                            <a:rPr lang="en-IN" sz="4800" b="0" i="1" smtClean="0">
                              <a:latin typeface="Cambria Math" panose="02040503050406030204" pitchFamily="18" charset="0"/>
                            </a:rPr>
                            <m:t>+</m:t>
                          </m:r>
                          <m:r>
                            <m:rPr>
                              <m:sty m:val="p"/>
                            </m:rPr>
                            <a:rPr lang="en-IN" sz="4800" b="0" i="0" smtClean="0">
                              <a:latin typeface="Cambria Math" panose="02040503050406030204" pitchFamily="18" charset="0"/>
                            </a:rPr>
                            <m:t>exp</m:t>
                          </m:r>
                          <m:r>
                            <a:rPr lang="en-IN" sz="4800" b="0" i="1" smtClean="0">
                              <a:latin typeface="Cambria Math" panose="02040503050406030204" pitchFamily="18" charset="0"/>
                            </a:rPr>
                            <m:t>⁡[−0.095</m:t>
                          </m:r>
                          <m:r>
                            <a:rPr lang="en-IN" sz="4800" b="0" i="1" smtClean="0">
                              <a:latin typeface="Cambria Math" panose="02040503050406030204" pitchFamily="18" charset="0"/>
                            </a:rPr>
                            <m:t>𝑚</m:t>
                          </m:r>
                          <m:d>
                            <m:dPr>
                              <m:ctrlPr>
                                <a:rPr lang="en-IN" sz="4800" b="0" i="1" smtClean="0">
                                  <a:latin typeface="Cambria Math" panose="02040503050406030204" pitchFamily="18" charset="0"/>
                                </a:rPr>
                              </m:ctrlPr>
                            </m:dPr>
                            <m:e>
                              <m:r>
                                <a:rPr lang="en-IN" sz="4800" b="0" i="1" smtClean="0">
                                  <a:latin typeface="Cambria Math" panose="02040503050406030204" pitchFamily="18" charset="0"/>
                                </a:rPr>
                                <m:t>𝑧</m:t>
                              </m:r>
                              <m:r>
                                <a:rPr lang="en-IN" sz="4800" b="0" i="1" smtClean="0">
                                  <a:latin typeface="Cambria Math" panose="02040503050406030204" pitchFamily="18" charset="0"/>
                                </a:rPr>
                                <m:t>,</m:t>
                              </m:r>
                              <m:r>
                                <m:rPr>
                                  <m:sty m:val="p"/>
                                </m:rPr>
                                <a:rPr lang="el-GR" sz="4800" i="1">
                                  <a:latin typeface="Cambria Math" panose="02040503050406030204" pitchFamily="18" charset="0"/>
                                </a:rPr>
                                <m:t>α</m:t>
                              </m:r>
                            </m:e>
                          </m:d>
                          <m:r>
                            <a:rPr lang="en-IN" sz="4800" b="0" i="1" smtClean="0">
                              <a:latin typeface="Cambria Math" panose="02040503050406030204" pitchFamily="18" charset="0"/>
                            </a:rPr>
                            <m:t>]}</m:t>
                          </m:r>
                        </m:sub>
                      </m:sSub>
                    </m:oMath>
                  </m:oMathPara>
                </a14:m>
                <a:endParaRPr lang="en-IN" sz="4800" dirty="0"/>
              </a:p>
            </p:txBody>
          </p:sp>
        </mc:Choice>
        <mc:Fallback xmlns="">
          <p:sp>
            <p:nvSpPr>
              <p:cNvPr id="3" name="TextBox 2">
                <a:extLst>
                  <a:ext uri="{FF2B5EF4-FFF2-40B4-BE49-F238E27FC236}">
                    <a16:creationId xmlns:a16="http://schemas.microsoft.com/office/drawing/2014/main" id="{832EA47D-F35A-4075-9AA9-2AAE3268D391}"/>
                  </a:ext>
                </a:extLst>
              </p:cNvPr>
              <p:cNvSpPr txBox="1">
                <a:spLocks noRot="1" noChangeAspect="1" noMove="1" noResize="1" noEditPoints="1" noAdjustHandles="1" noChangeArrowheads="1" noChangeShapeType="1" noTextEdit="1"/>
              </p:cNvSpPr>
              <p:nvPr/>
            </p:nvSpPr>
            <p:spPr>
              <a:xfrm>
                <a:off x="176697" y="4966890"/>
                <a:ext cx="12015303" cy="811056"/>
              </a:xfrm>
              <a:prstGeom prst="rect">
                <a:avLst/>
              </a:prstGeo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1471100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617" y="366078"/>
            <a:ext cx="10972800" cy="1143000"/>
          </a:xfrm>
        </p:spPr>
        <p:txBody>
          <a:bodyPr/>
          <a:lstStyle/>
          <a:p>
            <a:r>
              <a:rPr lang="da-DK" dirty="0">
                <a:cs typeface="Times New Roman" panose="02020603050405020304" pitchFamily="18" charset="0"/>
              </a:rPr>
              <a:t>Solar radiation-</a:t>
            </a:r>
            <a:br>
              <a:rPr lang="da-DK" dirty="0">
                <a:cs typeface="Times New Roman" panose="02020603050405020304" pitchFamily="18" charset="0"/>
              </a:rPr>
            </a:br>
            <a:r>
              <a:rPr lang="da-DK" dirty="0">
                <a:cs typeface="Times New Roman" panose="02020603050405020304" pitchFamily="18" charset="0"/>
              </a:rPr>
              <a:t>Solar energy at ground level</a:t>
            </a:r>
            <a:endParaRPr lang="it-IT" dirty="0"/>
          </a:p>
        </p:txBody>
      </p:sp>
      <p:sp>
        <p:nvSpPr>
          <p:cNvPr id="5" name="Segnaposto numero diapositiva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7F3A25-C756-4EF7-A996-DD654CB7FDA4}" type="slidenum">
              <a:rPr kumimoji="0" lang="it-IT" sz="1000" b="0" i="0" u="none" strike="noStrike" kern="1200" cap="none" spc="0" normalizeH="0" baseline="0" noProof="0" smtClean="0">
                <a:ln>
                  <a:noFill/>
                </a:ln>
                <a:solidFill>
                  <a:srgbClr val="292929"/>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sz="1000" b="0" i="0" u="none" strike="noStrike" kern="1200" cap="none" spc="0" normalizeH="0" baseline="0" noProof="0">
              <a:ln>
                <a:noFill/>
              </a:ln>
              <a:solidFill>
                <a:srgbClr val="292929"/>
              </a:solidFill>
              <a:effectLst/>
              <a:uLnTx/>
              <a:uFillTx/>
              <a:latin typeface="Arial"/>
              <a:ea typeface="+mn-ea"/>
              <a:cs typeface="+mn-cs"/>
            </a:endParaRPr>
          </a:p>
        </p:txBody>
      </p:sp>
      <p:pic>
        <p:nvPicPr>
          <p:cNvPr id="4098" name="Immagin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149" y="5112918"/>
            <a:ext cx="5785817" cy="796102"/>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magin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924" y="3272386"/>
            <a:ext cx="3964122" cy="32903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rot="10800000" flipV="1">
            <a:off x="832191" y="2380015"/>
            <a:ext cx="11095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r>
            <a:br>
              <a:rPr kumimoji="0" lang="it-IT" altLang="it-IT" sz="2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it is defined as the ratio between the real length of solar rays’ path and their shortest path when sun is on </a:t>
            </a:r>
            <a:r>
              <a:rPr kumimoji="0" lang="en-GB" altLang="it-IT" sz="2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zenit</a:t>
            </a:r>
            <a:r>
              <a:rPr kumimoji="0" lang="en-GB" altLang="it-IT"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endParaRPr kumimoji="0" lang="en-GB" altLang="it-IT" sz="2400" b="0" i="0" u="none" strike="noStrike" cap="none" normalizeH="0" baseline="0" dirty="0">
              <a:ln>
                <a:noFill/>
              </a:ln>
              <a:solidFill>
                <a:schemeClr val="tx1"/>
              </a:solidFill>
              <a:effectLst/>
              <a:cs typeface="Times New Roman" panose="02020603050405020304" pitchFamily="18" charset="0"/>
            </a:endParaRPr>
          </a:p>
        </p:txBody>
      </p:sp>
      <p:sp>
        <p:nvSpPr>
          <p:cNvPr id="9" name="Rettangolo 8"/>
          <p:cNvSpPr/>
          <p:nvPr/>
        </p:nvSpPr>
        <p:spPr>
          <a:xfrm>
            <a:off x="728870" y="1887489"/>
            <a:ext cx="10087176" cy="2677656"/>
          </a:xfrm>
          <a:prstGeom prst="rect">
            <a:avLst/>
          </a:prstGeom>
        </p:spPr>
        <p:txBody>
          <a:bodyPr wrap="square">
            <a:spAutoFit/>
          </a:bodyPr>
          <a:lstStyle/>
          <a:p>
            <a:r>
              <a:rPr lang="en-GB" sz="2400" dirty="0">
                <a:ea typeface="Calibri" panose="020F0502020204030204" pitchFamily="34" charset="0"/>
                <a:cs typeface="Times New Roman" panose="02020603050405020304" pitchFamily="18" charset="0"/>
              </a:rPr>
              <a:t>And</a:t>
            </a:r>
            <a:r>
              <a:rPr lang="en-GB" sz="2400" b="1" dirty="0">
                <a:ea typeface="Calibri" panose="020F0502020204030204" pitchFamily="34" charset="0"/>
                <a:cs typeface="Times New Roman" panose="02020603050405020304" pitchFamily="18" charset="0"/>
              </a:rPr>
              <a:t> m(z, a)</a:t>
            </a:r>
            <a:r>
              <a:rPr lang="en-GB" sz="2400" dirty="0">
                <a:ea typeface="Calibri" panose="020F0502020204030204" pitchFamily="34" charset="0"/>
                <a:cs typeface="Times New Roman" panose="02020603050405020304" pitchFamily="18" charset="0"/>
              </a:rPr>
              <a:t> is a parameter called “</a:t>
            </a:r>
            <a:r>
              <a:rPr lang="en-GB" sz="2400" b="1" dirty="0">
                <a:ea typeface="Calibri" panose="020F0502020204030204" pitchFamily="34" charset="0"/>
                <a:cs typeface="Times New Roman" panose="02020603050405020304" pitchFamily="18" charset="0"/>
              </a:rPr>
              <a:t>relative air mass</a:t>
            </a:r>
            <a:r>
              <a:rPr lang="en-GB" sz="2400" dirty="0">
                <a:ea typeface="Calibri" panose="020F0502020204030204" pitchFamily="34" charset="0"/>
                <a:cs typeface="Times New Roman" panose="02020603050405020304" pitchFamily="18" charset="0"/>
              </a:rPr>
              <a:t>” in an altitude z over the sea level</a:t>
            </a:r>
          </a:p>
          <a:p>
            <a:endParaRPr lang="en-GB" sz="2400" dirty="0">
              <a:ea typeface="Calibri" panose="020F0502020204030204" pitchFamily="34" charset="0"/>
              <a:cs typeface="Times New Roman" panose="02020603050405020304" pitchFamily="18" charset="0"/>
            </a:endParaRPr>
          </a:p>
          <a:p>
            <a:endParaRPr lang="it-IT" sz="2400" dirty="0">
              <a:cs typeface="Times New Roman" panose="02020603050405020304" pitchFamily="18" charset="0"/>
            </a:endParaRPr>
          </a:p>
          <a:p>
            <a:endParaRPr lang="it-IT" sz="2400" dirty="0">
              <a:cs typeface="Times New Roman" panose="02020603050405020304" pitchFamily="18" charset="0"/>
            </a:endParaRPr>
          </a:p>
          <a:p>
            <a:endParaRPr lang="it-IT" sz="2400" dirty="0">
              <a:cs typeface="Times New Roman" panose="02020603050405020304" pitchFamily="18" charset="0"/>
            </a:endParaRPr>
          </a:p>
          <a:p>
            <a:endParaRPr lang="it-IT" sz="2400" dirty="0">
              <a:cs typeface="Times New Roman" panose="02020603050405020304" pitchFamily="18" charset="0"/>
            </a:endParaRPr>
          </a:p>
        </p:txBody>
      </p:sp>
    </p:spTree>
    <p:extLst>
      <p:ext uri="{BB962C8B-B14F-4D97-AF65-F5344CB8AC3E}">
        <p14:creationId xmlns:p14="http://schemas.microsoft.com/office/powerpoint/2010/main" val="2901887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Asse">
  <a:themeElements>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s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2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Asse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sse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sse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sse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sse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sse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sse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sse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2617</Words>
  <Application>Microsoft Office PowerPoint</Application>
  <PresentationFormat>Widescreen</PresentationFormat>
  <Paragraphs>254</Paragraphs>
  <Slides>42</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42</vt:i4>
      </vt:variant>
    </vt:vector>
  </HeadingPairs>
  <TitlesOfParts>
    <vt:vector size="49" baseType="lpstr">
      <vt:lpstr>Arial</vt:lpstr>
      <vt:lpstr>Calibri</vt:lpstr>
      <vt:lpstr>Cambria Math</vt:lpstr>
      <vt:lpstr>Symbol</vt:lpstr>
      <vt:lpstr>Times New Roman</vt:lpstr>
      <vt:lpstr>Wingdings</vt:lpstr>
      <vt:lpstr>Asse</vt:lpstr>
      <vt:lpstr>INTRODUCTION TO SOLAR ENERGY SYSTEMS</vt:lpstr>
      <vt:lpstr>Solar radiation</vt:lpstr>
      <vt:lpstr>Solar radiation</vt:lpstr>
      <vt:lpstr>Solar radiation-The positions of the sun</vt:lpstr>
      <vt:lpstr>Solar radiation-The positions of the sun</vt:lpstr>
      <vt:lpstr>Solar radiation-The positions of the sun</vt:lpstr>
      <vt:lpstr>Solar radiation-The positions of the sun</vt:lpstr>
      <vt:lpstr> Solar radiation- Solar energy at ground level</vt:lpstr>
      <vt:lpstr>Solar radiation- Solar energy at ground level</vt:lpstr>
      <vt:lpstr>Solar radiation- Immediate direct radiation on a surface </vt:lpstr>
      <vt:lpstr>Solar radiation-  Photovoltaic Plant - Panel:</vt:lpstr>
      <vt:lpstr>Solar radiation- Flat panel</vt:lpstr>
      <vt:lpstr>Solar radiation- Flat panel</vt:lpstr>
      <vt:lpstr>Solar radiation- Flat panel</vt:lpstr>
      <vt:lpstr>Solar radiation- Tubular  panel</vt:lpstr>
      <vt:lpstr>Solar radiation –  Flat vs Tubular efficiency</vt:lpstr>
      <vt:lpstr>Solar radiations- Heat Pipe </vt:lpstr>
      <vt:lpstr>Solar radiations- Heat Pipe </vt:lpstr>
      <vt:lpstr>Solar radiations-Concentrations Panel</vt:lpstr>
      <vt:lpstr>Plant Design</vt:lpstr>
      <vt:lpstr>Plant Design</vt:lpstr>
      <vt:lpstr>Plant Design</vt:lpstr>
      <vt:lpstr>Solar Cogeneration</vt:lpstr>
      <vt:lpstr>Solar cooling</vt:lpstr>
      <vt:lpstr>Solar Photovoltaic</vt:lpstr>
      <vt:lpstr>Photoelectric effect </vt:lpstr>
      <vt:lpstr>Photoelectric effect</vt:lpstr>
      <vt:lpstr>Solar Photovoltaic</vt:lpstr>
      <vt:lpstr>Solar Photovoltaic</vt:lpstr>
      <vt:lpstr>Solar Photovoltaic</vt:lpstr>
      <vt:lpstr>  Solar Cells materials</vt:lpstr>
      <vt:lpstr>Solar Cells materials</vt:lpstr>
      <vt:lpstr>Solar Cells materials -Classification</vt:lpstr>
      <vt:lpstr>Solar Cells materials - Classification</vt:lpstr>
      <vt:lpstr>Solar Photovoltaic</vt:lpstr>
      <vt:lpstr>Solar Photovoltaic</vt:lpstr>
      <vt:lpstr>Solar Photovoltaic</vt:lpstr>
      <vt:lpstr>Modules and plant balance </vt:lpstr>
      <vt:lpstr>Presentazione standard di PowerPoint</vt:lpstr>
      <vt:lpstr>Modules and plant balance</vt:lpstr>
      <vt:lpstr>Solar Photovoltaic</vt:lpstr>
      <vt:lpstr>INTRODUCTION TO SOLAR ENERGY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SOLAR ENERGY SYSTEMS</dc:title>
  <dc:creator>michele bibbo</dc:creator>
  <cp:lastModifiedBy>Windows User</cp:lastModifiedBy>
  <cp:revision>63</cp:revision>
  <dcterms:created xsi:type="dcterms:W3CDTF">2019-03-25T15:25:16Z</dcterms:created>
  <dcterms:modified xsi:type="dcterms:W3CDTF">2020-12-21T16:12:29Z</dcterms:modified>
</cp:coreProperties>
</file>