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61"/>
  </p:notesMasterIdLst>
  <p:handoutMasterIdLst>
    <p:handoutMasterId r:id="rId62"/>
  </p:handoutMasterIdLst>
  <p:sldIdLst>
    <p:sldId id="256" r:id="rId2"/>
    <p:sldId id="470" r:id="rId3"/>
    <p:sldId id="302" r:id="rId4"/>
    <p:sldId id="411" r:id="rId5"/>
    <p:sldId id="281" r:id="rId6"/>
    <p:sldId id="412" r:id="rId7"/>
    <p:sldId id="413" r:id="rId8"/>
    <p:sldId id="414" r:id="rId9"/>
    <p:sldId id="361" r:id="rId10"/>
    <p:sldId id="264" r:id="rId11"/>
    <p:sldId id="265" r:id="rId12"/>
    <p:sldId id="362" r:id="rId13"/>
    <p:sldId id="363" r:id="rId14"/>
    <p:sldId id="364" r:id="rId15"/>
    <p:sldId id="365" r:id="rId16"/>
    <p:sldId id="286" r:id="rId17"/>
    <p:sldId id="320" r:id="rId18"/>
    <p:sldId id="321" r:id="rId19"/>
    <p:sldId id="327" r:id="rId20"/>
    <p:sldId id="328" r:id="rId21"/>
    <p:sldId id="329" r:id="rId22"/>
    <p:sldId id="319" r:id="rId23"/>
    <p:sldId id="323" r:id="rId24"/>
    <p:sldId id="322" r:id="rId25"/>
    <p:sldId id="324" r:id="rId26"/>
    <p:sldId id="325" r:id="rId27"/>
    <p:sldId id="304" r:id="rId28"/>
    <p:sldId id="400" r:id="rId29"/>
    <p:sldId id="402" r:id="rId30"/>
    <p:sldId id="315" r:id="rId31"/>
    <p:sldId id="401" r:id="rId32"/>
    <p:sldId id="331" r:id="rId33"/>
    <p:sldId id="390" r:id="rId34"/>
    <p:sldId id="314" r:id="rId35"/>
    <p:sldId id="332" r:id="rId36"/>
    <p:sldId id="333" r:id="rId37"/>
    <p:sldId id="408" r:id="rId38"/>
    <p:sldId id="334" r:id="rId39"/>
    <p:sldId id="335" r:id="rId40"/>
    <p:sldId id="306" r:id="rId41"/>
    <p:sldId id="336" r:id="rId42"/>
    <p:sldId id="409" r:id="rId43"/>
    <p:sldId id="415" r:id="rId44"/>
    <p:sldId id="354" r:id="rId45"/>
    <p:sldId id="352" r:id="rId46"/>
    <p:sldId id="353" r:id="rId47"/>
    <p:sldId id="293" r:id="rId48"/>
    <p:sldId id="308" r:id="rId49"/>
    <p:sldId id="341" r:id="rId50"/>
    <p:sldId id="271" r:id="rId51"/>
    <p:sldId id="342" r:id="rId52"/>
    <p:sldId id="410" r:id="rId53"/>
    <p:sldId id="392" r:id="rId54"/>
    <p:sldId id="393" r:id="rId55"/>
    <p:sldId id="394" r:id="rId56"/>
    <p:sldId id="395" r:id="rId57"/>
    <p:sldId id="396" r:id="rId58"/>
    <p:sldId id="397" r:id="rId59"/>
    <p:sldId id="263" r:id="rId60"/>
  </p:sldIdLst>
  <p:sldSz cx="9144000" cy="6858000" type="screen4x3"/>
  <p:notesSz cx="9144000" cy="6858000"/>
  <p:defaultTextStyle>
    <a:defPPr>
      <a:defRPr lang="it-IT"/>
    </a:defPPr>
    <a:lvl1pPr algn="l" rtl="0" fontAlgn="base">
      <a:spcBef>
        <a:spcPct val="0"/>
      </a:spcBef>
      <a:spcAft>
        <a:spcPct val="0"/>
      </a:spcAft>
      <a:defRPr sz="22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l" rtl="0" fontAlgn="base">
      <a:spcBef>
        <a:spcPct val="0"/>
      </a:spcBef>
      <a:spcAft>
        <a:spcPct val="0"/>
      </a:spcAft>
      <a:defRPr sz="22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l" rtl="0" fontAlgn="base">
      <a:spcBef>
        <a:spcPct val="0"/>
      </a:spcBef>
      <a:spcAft>
        <a:spcPct val="0"/>
      </a:spcAft>
      <a:defRPr sz="22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l" rtl="0" fontAlgn="base">
      <a:spcBef>
        <a:spcPct val="0"/>
      </a:spcBef>
      <a:spcAft>
        <a:spcPct val="0"/>
      </a:spcAft>
      <a:defRPr sz="22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l" rtl="0" fontAlgn="base">
      <a:spcBef>
        <a:spcPct val="0"/>
      </a:spcBef>
      <a:spcAft>
        <a:spcPct val="0"/>
      </a:spcAft>
      <a:defRPr sz="22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2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2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2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200" kern="1200">
        <a:solidFill>
          <a:schemeClr val="tx1"/>
        </a:solidFill>
        <a:effectLst>
          <a:outerShdw blurRad="38100" dist="38100" dir="2700000" algn="tl">
            <a:srgbClr val="000000">
              <a:alpha val="43137"/>
            </a:srgbClr>
          </a:outerShdw>
        </a:effectLst>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66CC"/>
    <a:srgbClr val="0099FF"/>
    <a:srgbClr val="33CCCC"/>
    <a:srgbClr val="00FFCC"/>
    <a:srgbClr val="FF99CC"/>
    <a:srgbClr val="33333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6D340C-4DE4-4331-A8B5-9BB02F66B6D4}" v="274" dt="2019-03-23T10:33:39.166"/>
    <p1510:client id="{B5E1C1E5-2A4D-4A2B-AF60-CC2A3652A097}" v="298" dt="2019-03-23T11:04:05.620"/>
    <p1510:client id="{A996FDE2-78EB-4927-95E5-BD15448867EB}" v="130" dt="2019-03-23T10:49:51.8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627" autoAdjust="0"/>
    <p:restoredTop sz="95975" autoAdjust="0"/>
  </p:normalViewPr>
  <p:slideViewPr>
    <p:cSldViewPr snapToGrid="0">
      <p:cViewPr varScale="1">
        <p:scale>
          <a:sx n="130" d="100"/>
          <a:sy n="130" d="100"/>
        </p:scale>
        <p:origin x="864" y="336"/>
      </p:cViewPr>
      <p:guideLst>
        <p:guide orient="horz" pos="2160"/>
        <p:guide pos="2880"/>
      </p:guideLst>
    </p:cSldViewPr>
  </p:slideViewPr>
  <p:notesTextViewPr>
    <p:cViewPr>
      <p:scale>
        <a:sx n="3" d="2"/>
        <a:sy n="3" d="2"/>
      </p:scale>
      <p:origin x="0" y="0"/>
    </p:cViewPr>
  </p:notesTextViewPr>
  <p:sorterViewPr>
    <p:cViewPr>
      <p:scale>
        <a:sx n="114" d="100"/>
        <a:sy n="114" d="100"/>
      </p:scale>
      <p:origin x="0" y="-962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159"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60"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providerId="Windows Live" clId="Web-{A996FDE2-78EB-4927-95E5-BD15448867EB}"/>
    <pc:docChg chg="modSld">
      <pc:chgData name="Guest User" userId="" providerId="Windows Live" clId="Web-{A996FDE2-78EB-4927-95E5-BD15448867EB}" dt="2019-03-23T10:49:51.861" v="134" actId="20577"/>
      <pc:docMkLst>
        <pc:docMk/>
      </pc:docMkLst>
      <pc:sldChg chg="modSp">
        <pc:chgData name="Guest User" userId="" providerId="Windows Live" clId="Web-{A996FDE2-78EB-4927-95E5-BD15448867EB}" dt="2019-03-23T10:34:40.811" v="2" actId="20577"/>
        <pc:sldMkLst>
          <pc:docMk/>
          <pc:sldMk cId="0" sldId="256"/>
        </pc:sldMkLst>
        <pc:spChg chg="mod">
          <ac:chgData name="Guest User" userId="" providerId="Windows Live" clId="Web-{A996FDE2-78EB-4927-95E5-BD15448867EB}" dt="2019-03-23T10:34:37.076" v="0" actId="20577"/>
          <ac:spMkLst>
            <pc:docMk/>
            <pc:sldMk cId="0" sldId="256"/>
            <ac:spMk id="2050" creationId="{00000000-0000-0000-0000-000000000000}"/>
          </ac:spMkLst>
        </pc:spChg>
        <pc:spChg chg="mod">
          <ac:chgData name="Guest User" userId="" providerId="Windows Live" clId="Web-{A996FDE2-78EB-4927-95E5-BD15448867EB}" dt="2019-03-23T10:34:40.811" v="2" actId="20577"/>
          <ac:spMkLst>
            <pc:docMk/>
            <pc:sldMk cId="0" sldId="256"/>
            <ac:spMk id="2056" creationId="{00000000-0000-0000-0000-000000000000}"/>
          </ac:spMkLst>
        </pc:spChg>
      </pc:sldChg>
      <pc:sldChg chg="modSp">
        <pc:chgData name="Guest User" userId="" providerId="Windows Live" clId="Web-{A996FDE2-78EB-4927-95E5-BD15448867EB}" dt="2019-03-23T10:35:52.435" v="14" actId="20577"/>
        <pc:sldMkLst>
          <pc:docMk/>
          <pc:sldMk cId="0" sldId="264"/>
        </pc:sldMkLst>
        <pc:spChg chg="mod">
          <ac:chgData name="Guest User" userId="" providerId="Windows Live" clId="Web-{A996FDE2-78EB-4927-95E5-BD15448867EB}" dt="2019-03-23T10:35:22.498" v="12" actId="20577"/>
          <ac:spMkLst>
            <pc:docMk/>
            <pc:sldMk cId="0" sldId="264"/>
            <ac:spMk id="54274" creationId="{00000000-0000-0000-0000-000000000000}"/>
          </ac:spMkLst>
        </pc:spChg>
        <pc:spChg chg="mod">
          <ac:chgData name="Guest User" userId="" providerId="Windows Live" clId="Web-{A996FDE2-78EB-4927-95E5-BD15448867EB}" dt="2019-03-23T10:35:52.435" v="14" actId="20577"/>
          <ac:spMkLst>
            <pc:docMk/>
            <pc:sldMk cId="0" sldId="264"/>
            <ac:spMk id="54284" creationId="{00000000-0000-0000-0000-000000000000}"/>
          </ac:spMkLst>
        </pc:spChg>
      </pc:sldChg>
      <pc:sldChg chg="modSp">
        <pc:chgData name="Guest User" userId="" providerId="Windows Live" clId="Web-{A996FDE2-78EB-4927-95E5-BD15448867EB}" dt="2019-03-23T10:36:14.950" v="16" actId="20577"/>
        <pc:sldMkLst>
          <pc:docMk/>
          <pc:sldMk cId="0" sldId="265"/>
        </pc:sldMkLst>
        <pc:spChg chg="mod">
          <ac:chgData name="Guest User" userId="" providerId="Windows Live" clId="Web-{A996FDE2-78EB-4927-95E5-BD15448867EB}" dt="2019-03-23T10:36:10.231" v="15" actId="20577"/>
          <ac:spMkLst>
            <pc:docMk/>
            <pc:sldMk cId="0" sldId="265"/>
            <ac:spMk id="55298" creationId="{00000000-0000-0000-0000-000000000000}"/>
          </ac:spMkLst>
        </pc:spChg>
        <pc:spChg chg="mod">
          <ac:chgData name="Guest User" userId="" providerId="Windows Live" clId="Web-{A996FDE2-78EB-4927-95E5-BD15448867EB}" dt="2019-03-23T10:36:14.950" v="16" actId="20577"/>
          <ac:spMkLst>
            <pc:docMk/>
            <pc:sldMk cId="0" sldId="265"/>
            <ac:spMk id="55299" creationId="{00000000-0000-0000-0000-000000000000}"/>
          </ac:spMkLst>
        </pc:spChg>
      </pc:sldChg>
      <pc:sldChg chg="modSp">
        <pc:chgData name="Guest User" userId="" providerId="Windows Live" clId="Web-{A996FDE2-78EB-4927-95E5-BD15448867EB}" dt="2019-03-23T10:34:56.951" v="8" actId="20577"/>
        <pc:sldMkLst>
          <pc:docMk/>
          <pc:sldMk cId="0" sldId="281"/>
        </pc:sldMkLst>
        <pc:spChg chg="mod">
          <ac:chgData name="Guest User" userId="" providerId="Windows Live" clId="Web-{A996FDE2-78EB-4927-95E5-BD15448867EB}" dt="2019-03-23T10:34:56.951" v="8" actId="20577"/>
          <ac:spMkLst>
            <pc:docMk/>
            <pc:sldMk cId="0" sldId="281"/>
            <ac:spMk id="83970" creationId="{00000000-0000-0000-0000-000000000000}"/>
          </ac:spMkLst>
        </pc:spChg>
      </pc:sldChg>
      <pc:sldChg chg="modSp">
        <pc:chgData name="Guest User" userId="" providerId="Windows Live" clId="Web-{A996FDE2-78EB-4927-95E5-BD15448867EB}" dt="2019-03-23T10:37:06.746" v="19" actId="20577"/>
        <pc:sldMkLst>
          <pc:docMk/>
          <pc:sldMk cId="0" sldId="286"/>
        </pc:sldMkLst>
        <pc:spChg chg="mod">
          <ac:chgData name="Guest User" userId="" providerId="Windows Live" clId="Web-{A996FDE2-78EB-4927-95E5-BD15448867EB}" dt="2019-03-23T10:37:06.746" v="19" actId="20577"/>
          <ac:spMkLst>
            <pc:docMk/>
            <pc:sldMk cId="0" sldId="286"/>
            <ac:spMk id="94215" creationId="{00000000-0000-0000-0000-000000000000}"/>
          </ac:spMkLst>
        </pc:spChg>
      </pc:sldChg>
      <pc:sldChg chg="modSp">
        <pc:chgData name="Guest User" userId="" providerId="Windows Live" clId="Web-{A996FDE2-78EB-4927-95E5-BD15448867EB}" dt="2019-03-23T10:34:49.873" v="6" actId="20577"/>
        <pc:sldMkLst>
          <pc:docMk/>
          <pc:sldMk cId="0" sldId="302"/>
        </pc:sldMkLst>
        <pc:spChg chg="mod">
          <ac:chgData name="Guest User" userId="" providerId="Windows Live" clId="Web-{A996FDE2-78EB-4927-95E5-BD15448867EB}" dt="2019-03-23T10:34:46.123" v="4" actId="20577"/>
          <ac:spMkLst>
            <pc:docMk/>
            <pc:sldMk cId="0" sldId="302"/>
            <ac:spMk id="141317" creationId="{00000000-0000-0000-0000-000000000000}"/>
          </ac:spMkLst>
        </pc:spChg>
        <pc:spChg chg="mod">
          <ac:chgData name="Guest User" userId="" providerId="Windows Live" clId="Web-{A996FDE2-78EB-4927-95E5-BD15448867EB}" dt="2019-03-23T10:34:49.873" v="6" actId="20577"/>
          <ac:spMkLst>
            <pc:docMk/>
            <pc:sldMk cId="0" sldId="302"/>
            <ac:spMk id="141318" creationId="{00000000-0000-0000-0000-000000000000}"/>
          </ac:spMkLst>
        </pc:spChg>
      </pc:sldChg>
      <pc:sldChg chg="modSp">
        <pc:chgData name="Guest User" userId="" providerId="Windows Live" clId="Web-{A996FDE2-78EB-4927-95E5-BD15448867EB}" dt="2019-03-23T10:48:20.019" v="127" actId="1076"/>
        <pc:sldMkLst>
          <pc:docMk/>
          <pc:sldMk cId="0" sldId="304"/>
        </pc:sldMkLst>
        <pc:spChg chg="mod">
          <ac:chgData name="Guest User" userId="" providerId="Windows Live" clId="Web-{A996FDE2-78EB-4927-95E5-BD15448867EB}" dt="2019-03-23T10:47:41.128" v="106" actId="20577"/>
          <ac:spMkLst>
            <pc:docMk/>
            <pc:sldMk cId="0" sldId="304"/>
            <ac:spMk id="145410" creationId="{00000000-0000-0000-0000-000000000000}"/>
          </ac:spMkLst>
        </pc:spChg>
        <pc:spChg chg="mod">
          <ac:chgData name="Guest User" userId="" providerId="Windows Live" clId="Web-{A996FDE2-78EB-4927-95E5-BD15448867EB}" dt="2019-03-23T10:48:20.019" v="127" actId="1076"/>
          <ac:spMkLst>
            <pc:docMk/>
            <pc:sldMk cId="0" sldId="304"/>
            <ac:spMk id="145411" creationId="{00000000-0000-0000-0000-000000000000}"/>
          </ac:spMkLst>
        </pc:spChg>
      </pc:sldChg>
      <pc:sldChg chg="modSp">
        <pc:chgData name="Guest User" userId="" providerId="Windows Live" clId="Web-{A996FDE2-78EB-4927-95E5-BD15448867EB}" dt="2019-03-23T10:41:19.180" v="44" actId="20577"/>
        <pc:sldMkLst>
          <pc:docMk/>
          <pc:sldMk cId="0" sldId="319"/>
        </pc:sldMkLst>
        <pc:spChg chg="mod">
          <ac:chgData name="Guest User" userId="" providerId="Windows Live" clId="Web-{A996FDE2-78EB-4927-95E5-BD15448867EB}" dt="2019-03-23T10:41:19.180" v="44" actId="20577"/>
          <ac:spMkLst>
            <pc:docMk/>
            <pc:sldMk cId="0" sldId="319"/>
            <ac:spMk id="162818" creationId="{00000000-0000-0000-0000-000000000000}"/>
          </ac:spMkLst>
        </pc:spChg>
      </pc:sldChg>
      <pc:sldChg chg="modSp">
        <pc:chgData name="Guest User" userId="" providerId="Windows Live" clId="Web-{A996FDE2-78EB-4927-95E5-BD15448867EB}" dt="2019-03-23T10:37:32.496" v="23" actId="20577"/>
        <pc:sldMkLst>
          <pc:docMk/>
          <pc:sldMk cId="0" sldId="320"/>
        </pc:sldMkLst>
        <pc:spChg chg="mod">
          <ac:chgData name="Guest User" userId="" providerId="Windows Live" clId="Web-{A996FDE2-78EB-4927-95E5-BD15448867EB}" dt="2019-03-23T10:37:32.496" v="23" actId="20577"/>
          <ac:spMkLst>
            <pc:docMk/>
            <pc:sldMk cId="0" sldId="320"/>
            <ac:spMk id="164866" creationId="{00000000-0000-0000-0000-000000000000}"/>
          </ac:spMkLst>
        </pc:spChg>
      </pc:sldChg>
      <pc:sldChg chg="modSp">
        <pc:chgData name="Guest User" userId="" providerId="Windows Live" clId="Web-{A996FDE2-78EB-4927-95E5-BD15448867EB}" dt="2019-03-23T10:38:13.714" v="27" actId="20577"/>
        <pc:sldMkLst>
          <pc:docMk/>
          <pc:sldMk cId="0" sldId="321"/>
        </pc:sldMkLst>
        <pc:spChg chg="mod">
          <ac:chgData name="Guest User" userId="" providerId="Windows Live" clId="Web-{A996FDE2-78EB-4927-95E5-BD15448867EB}" dt="2019-03-23T10:38:13.714" v="27" actId="20577"/>
          <ac:spMkLst>
            <pc:docMk/>
            <pc:sldMk cId="0" sldId="321"/>
            <ac:spMk id="165890" creationId="{00000000-0000-0000-0000-000000000000}"/>
          </ac:spMkLst>
        </pc:spChg>
      </pc:sldChg>
      <pc:sldChg chg="modSp">
        <pc:chgData name="Guest User" userId="" providerId="Windows Live" clId="Web-{A996FDE2-78EB-4927-95E5-BD15448867EB}" dt="2019-03-23T10:44:49.272" v="79" actId="20577"/>
        <pc:sldMkLst>
          <pc:docMk/>
          <pc:sldMk cId="0" sldId="322"/>
        </pc:sldMkLst>
        <pc:spChg chg="mod">
          <ac:chgData name="Guest User" userId="" providerId="Windows Live" clId="Web-{A996FDE2-78EB-4927-95E5-BD15448867EB}" dt="2019-03-23T10:43:49.428" v="69" actId="20577"/>
          <ac:spMkLst>
            <pc:docMk/>
            <pc:sldMk cId="0" sldId="322"/>
            <ac:spMk id="166914" creationId="{00000000-0000-0000-0000-000000000000}"/>
          </ac:spMkLst>
        </pc:spChg>
        <pc:spChg chg="mod">
          <ac:chgData name="Guest User" userId="" providerId="Windows Live" clId="Web-{A996FDE2-78EB-4927-95E5-BD15448867EB}" dt="2019-03-23T10:44:49.272" v="79" actId="20577"/>
          <ac:spMkLst>
            <pc:docMk/>
            <pc:sldMk cId="0" sldId="322"/>
            <ac:spMk id="166915" creationId="{00000000-0000-0000-0000-000000000000}"/>
          </ac:spMkLst>
        </pc:spChg>
      </pc:sldChg>
      <pc:sldChg chg="modSp">
        <pc:chgData name="Guest User" userId="" providerId="Windows Live" clId="Web-{A996FDE2-78EB-4927-95E5-BD15448867EB}" dt="2019-03-23T10:49:51.861" v="134" actId="20577"/>
        <pc:sldMkLst>
          <pc:docMk/>
          <pc:sldMk cId="0" sldId="323"/>
        </pc:sldMkLst>
        <pc:spChg chg="mod">
          <ac:chgData name="Guest User" userId="" providerId="Windows Live" clId="Web-{A996FDE2-78EB-4927-95E5-BD15448867EB}" dt="2019-03-23T10:49:51.861" v="134" actId="20577"/>
          <ac:spMkLst>
            <pc:docMk/>
            <pc:sldMk cId="0" sldId="323"/>
            <ac:spMk id="167938" creationId="{00000000-0000-0000-0000-000000000000}"/>
          </ac:spMkLst>
        </pc:spChg>
        <pc:spChg chg="mod">
          <ac:chgData name="Guest User" userId="" providerId="Windows Live" clId="Web-{A996FDE2-78EB-4927-95E5-BD15448867EB}" dt="2019-03-23T10:42:50.507" v="65" actId="20577"/>
          <ac:spMkLst>
            <pc:docMk/>
            <pc:sldMk cId="0" sldId="323"/>
            <ac:spMk id="167939" creationId="{00000000-0000-0000-0000-000000000000}"/>
          </ac:spMkLst>
        </pc:spChg>
      </pc:sldChg>
      <pc:sldChg chg="modSp">
        <pc:chgData name="Guest User" userId="" providerId="Windows Live" clId="Web-{A996FDE2-78EB-4927-95E5-BD15448867EB}" dt="2019-03-23T10:49:12.518" v="133" actId="20577"/>
        <pc:sldMkLst>
          <pc:docMk/>
          <pc:sldMk cId="0" sldId="324"/>
        </pc:sldMkLst>
        <pc:spChg chg="mod">
          <ac:chgData name="Guest User" userId="" providerId="Windows Live" clId="Web-{A996FDE2-78EB-4927-95E5-BD15448867EB}" dt="2019-03-23T10:45:29.865" v="82" actId="20577"/>
          <ac:spMkLst>
            <pc:docMk/>
            <pc:sldMk cId="0" sldId="324"/>
            <ac:spMk id="168962" creationId="{00000000-0000-0000-0000-000000000000}"/>
          </ac:spMkLst>
        </pc:spChg>
        <pc:spChg chg="mod">
          <ac:chgData name="Guest User" userId="" providerId="Windows Live" clId="Web-{A996FDE2-78EB-4927-95E5-BD15448867EB}" dt="2019-03-23T10:49:12.518" v="133" actId="20577"/>
          <ac:spMkLst>
            <pc:docMk/>
            <pc:sldMk cId="0" sldId="324"/>
            <ac:spMk id="168963" creationId="{00000000-0000-0000-0000-000000000000}"/>
          </ac:spMkLst>
        </pc:spChg>
      </pc:sldChg>
      <pc:sldChg chg="modSp">
        <pc:chgData name="Guest User" userId="" providerId="Windows Live" clId="Web-{A996FDE2-78EB-4927-95E5-BD15448867EB}" dt="2019-03-23T10:47:12.004" v="104" actId="20577"/>
        <pc:sldMkLst>
          <pc:docMk/>
          <pc:sldMk cId="0" sldId="325"/>
        </pc:sldMkLst>
        <pc:spChg chg="mod">
          <ac:chgData name="Guest User" userId="" providerId="Windows Live" clId="Web-{A996FDE2-78EB-4927-95E5-BD15448867EB}" dt="2019-03-23T10:46:33.395" v="94" actId="20577"/>
          <ac:spMkLst>
            <pc:docMk/>
            <pc:sldMk cId="0" sldId="325"/>
            <ac:spMk id="169986" creationId="{00000000-0000-0000-0000-000000000000}"/>
          </ac:spMkLst>
        </pc:spChg>
        <pc:spChg chg="mod">
          <ac:chgData name="Guest User" userId="" providerId="Windows Live" clId="Web-{A996FDE2-78EB-4927-95E5-BD15448867EB}" dt="2019-03-23T10:47:12.004" v="104" actId="20577"/>
          <ac:spMkLst>
            <pc:docMk/>
            <pc:sldMk cId="0" sldId="325"/>
            <ac:spMk id="169987" creationId="{00000000-0000-0000-0000-000000000000}"/>
          </ac:spMkLst>
        </pc:spChg>
      </pc:sldChg>
      <pc:sldChg chg="modSp">
        <pc:chgData name="Guest User" userId="" providerId="Windows Live" clId="Web-{A996FDE2-78EB-4927-95E5-BD15448867EB}" dt="2019-03-23T10:43:10.523" v="67" actId="20577"/>
        <pc:sldMkLst>
          <pc:docMk/>
          <pc:sldMk cId="0" sldId="326"/>
        </pc:sldMkLst>
        <pc:spChg chg="mod">
          <ac:chgData name="Guest User" userId="" providerId="Windows Live" clId="Web-{A996FDE2-78EB-4927-95E5-BD15448867EB}" dt="2019-03-23T10:43:10.523" v="67" actId="20577"/>
          <ac:spMkLst>
            <pc:docMk/>
            <pc:sldMk cId="0" sldId="326"/>
            <ac:spMk id="171010" creationId="{00000000-0000-0000-0000-000000000000}"/>
          </ac:spMkLst>
        </pc:spChg>
      </pc:sldChg>
      <pc:sldChg chg="modSp">
        <pc:chgData name="Guest User" userId="" providerId="Windows Live" clId="Web-{A996FDE2-78EB-4927-95E5-BD15448867EB}" dt="2019-03-23T10:39:39.151" v="30" actId="20577"/>
        <pc:sldMkLst>
          <pc:docMk/>
          <pc:sldMk cId="0" sldId="327"/>
        </pc:sldMkLst>
        <pc:spChg chg="mod">
          <ac:chgData name="Guest User" userId="" providerId="Windows Live" clId="Web-{A996FDE2-78EB-4927-95E5-BD15448867EB}" dt="2019-03-23T10:39:39.151" v="30" actId="20577"/>
          <ac:spMkLst>
            <pc:docMk/>
            <pc:sldMk cId="0" sldId="327"/>
            <ac:spMk id="172034" creationId="{00000000-0000-0000-0000-000000000000}"/>
          </ac:spMkLst>
        </pc:spChg>
      </pc:sldChg>
      <pc:sldChg chg="modSp">
        <pc:chgData name="Guest User" userId="" providerId="Windows Live" clId="Web-{A996FDE2-78EB-4927-95E5-BD15448867EB}" dt="2019-03-23T10:40:04.447" v="36" actId="20577"/>
        <pc:sldMkLst>
          <pc:docMk/>
          <pc:sldMk cId="0" sldId="328"/>
        </pc:sldMkLst>
        <pc:spChg chg="mod">
          <ac:chgData name="Guest User" userId="" providerId="Windows Live" clId="Web-{A996FDE2-78EB-4927-95E5-BD15448867EB}" dt="2019-03-23T10:40:04.447" v="36" actId="20577"/>
          <ac:spMkLst>
            <pc:docMk/>
            <pc:sldMk cId="0" sldId="328"/>
            <ac:spMk id="173058" creationId="{00000000-0000-0000-0000-000000000000}"/>
          </ac:spMkLst>
        </pc:spChg>
      </pc:sldChg>
      <pc:sldChg chg="modSp">
        <pc:chgData name="Guest User" userId="" providerId="Windows Live" clId="Web-{A996FDE2-78EB-4927-95E5-BD15448867EB}" dt="2019-03-23T10:40:53.384" v="42" actId="20577"/>
        <pc:sldMkLst>
          <pc:docMk/>
          <pc:sldMk cId="0" sldId="329"/>
        </pc:sldMkLst>
        <pc:spChg chg="mod">
          <ac:chgData name="Guest User" userId="" providerId="Windows Live" clId="Web-{A996FDE2-78EB-4927-95E5-BD15448867EB}" dt="2019-03-23T10:40:53.384" v="42" actId="20577"/>
          <ac:spMkLst>
            <pc:docMk/>
            <pc:sldMk cId="0" sldId="329"/>
            <ac:spMk id="174082" creationId="{00000000-0000-0000-0000-000000000000}"/>
          </ac:spMkLst>
        </pc:spChg>
      </pc:sldChg>
      <pc:sldChg chg="modSp">
        <pc:chgData name="Guest User" userId="" providerId="Windows Live" clId="Web-{A996FDE2-78EB-4927-95E5-BD15448867EB}" dt="2019-03-23T10:35:14.451" v="11" actId="20577"/>
        <pc:sldMkLst>
          <pc:docMk/>
          <pc:sldMk cId="0" sldId="360"/>
        </pc:sldMkLst>
        <pc:spChg chg="mod">
          <ac:chgData name="Guest User" userId="" providerId="Windows Live" clId="Web-{A996FDE2-78EB-4927-95E5-BD15448867EB}" dt="2019-03-23T10:35:09.420" v="10" actId="20577"/>
          <ac:spMkLst>
            <pc:docMk/>
            <pc:sldMk cId="0" sldId="360"/>
            <ac:spMk id="211970" creationId="{00000000-0000-0000-0000-000000000000}"/>
          </ac:spMkLst>
        </pc:spChg>
        <pc:spChg chg="mod">
          <ac:chgData name="Guest User" userId="" providerId="Windows Live" clId="Web-{A996FDE2-78EB-4927-95E5-BD15448867EB}" dt="2019-03-23T10:35:14.451" v="11" actId="20577"/>
          <ac:spMkLst>
            <pc:docMk/>
            <pc:sldMk cId="0" sldId="360"/>
            <ac:spMk id="211974" creationId="{00000000-0000-0000-0000-000000000000}"/>
          </ac:spMkLst>
        </pc:spChg>
      </pc:sldChg>
      <pc:sldChg chg="modSp">
        <pc:chgData name="Guest User" userId="" providerId="Windows Live" clId="Web-{A996FDE2-78EB-4927-95E5-BD15448867EB}" dt="2019-03-23T10:35:02.811" v="9" actId="20577"/>
        <pc:sldMkLst>
          <pc:docMk/>
          <pc:sldMk cId="0" sldId="361"/>
        </pc:sldMkLst>
        <pc:spChg chg="mod">
          <ac:chgData name="Guest User" userId="" providerId="Windows Live" clId="Web-{A996FDE2-78EB-4927-95E5-BD15448867EB}" dt="2019-03-23T10:35:02.811" v="9" actId="20577"/>
          <ac:spMkLst>
            <pc:docMk/>
            <pc:sldMk cId="0" sldId="361"/>
            <ac:spMk id="215042" creationId="{00000000-0000-0000-0000-000000000000}"/>
          </ac:spMkLst>
        </pc:spChg>
      </pc:sldChg>
      <pc:sldChg chg="modSp">
        <pc:chgData name="Guest User" userId="" providerId="Windows Live" clId="Web-{A996FDE2-78EB-4927-95E5-BD15448867EB}" dt="2019-03-23T10:36:33.091" v="18" actId="20577"/>
        <pc:sldMkLst>
          <pc:docMk/>
          <pc:sldMk cId="0" sldId="362"/>
        </pc:sldMkLst>
        <pc:spChg chg="mod">
          <ac:chgData name="Guest User" userId="" providerId="Windows Live" clId="Web-{A996FDE2-78EB-4927-95E5-BD15448867EB}" dt="2019-03-23T10:36:33.091" v="18" actId="20577"/>
          <ac:spMkLst>
            <pc:docMk/>
            <pc:sldMk cId="0" sldId="362"/>
            <ac:spMk id="225283" creationId="{00000000-0000-0000-0000-000000000000}"/>
          </ac:spMkLst>
        </pc:spChg>
      </pc:sldChg>
      <pc:sldChg chg="modSp">
        <pc:chgData name="Guest User" userId="" providerId="Windows Live" clId="Web-{A996FDE2-78EB-4927-95E5-BD15448867EB}" dt="2019-03-23T10:48:49.362" v="132" actId="20577"/>
        <pc:sldMkLst>
          <pc:docMk/>
          <pc:sldMk cId="407874132" sldId="400"/>
        </pc:sldMkLst>
        <pc:spChg chg="mod">
          <ac:chgData name="Guest User" userId="" providerId="Windows Live" clId="Web-{A996FDE2-78EB-4927-95E5-BD15448867EB}" dt="2019-03-23T10:48:49.362" v="132" actId="20577"/>
          <ac:spMkLst>
            <pc:docMk/>
            <pc:sldMk cId="407874132" sldId="400"/>
            <ac:spMk id="2" creationId="{00000000-0000-0000-0000-000000000000}"/>
          </ac:spMkLst>
        </pc:spChg>
      </pc:sldChg>
    </pc:docChg>
  </pc:docChgLst>
  <pc:docChgLst>
    <pc:chgData name="Guest User" providerId="Windows Live" clId="Web-{B5E1C1E5-2A4D-4A2B-AF60-CC2A3652A097}"/>
    <pc:docChg chg="addSld modSld">
      <pc:chgData name="Guest User" userId="" providerId="Windows Live" clId="Web-{B5E1C1E5-2A4D-4A2B-AF60-CC2A3652A097}" dt="2019-03-23T11:04:05.620" v="306" actId="20577"/>
      <pc:docMkLst>
        <pc:docMk/>
      </pc:docMkLst>
      <pc:sldChg chg="modSp">
        <pc:chgData name="Guest User" userId="" providerId="Windows Live" clId="Web-{B5E1C1E5-2A4D-4A2B-AF60-CC2A3652A097}" dt="2019-03-23T10:32:06.564" v="26" actId="14100"/>
        <pc:sldMkLst>
          <pc:docMk/>
          <pc:sldMk cId="0" sldId="305"/>
        </pc:sldMkLst>
        <pc:spChg chg="mod">
          <ac:chgData name="Guest User" userId="" providerId="Windows Live" clId="Web-{B5E1C1E5-2A4D-4A2B-AF60-CC2A3652A097}" dt="2019-03-23T10:31:19.470" v="22" actId="20577"/>
          <ac:spMkLst>
            <pc:docMk/>
            <pc:sldMk cId="0" sldId="305"/>
            <ac:spMk id="146434" creationId="{00000000-0000-0000-0000-000000000000}"/>
          </ac:spMkLst>
        </pc:spChg>
        <pc:spChg chg="mod">
          <ac:chgData name="Guest User" userId="" providerId="Windows Live" clId="Web-{B5E1C1E5-2A4D-4A2B-AF60-CC2A3652A097}" dt="2019-03-23T10:32:06.564" v="26" actId="14100"/>
          <ac:spMkLst>
            <pc:docMk/>
            <pc:sldMk cId="0" sldId="305"/>
            <ac:spMk id="146437" creationId="{00000000-0000-0000-0000-000000000000}"/>
          </ac:spMkLst>
        </pc:spChg>
      </pc:sldChg>
      <pc:sldChg chg="modSp">
        <pc:chgData name="Guest User" userId="" providerId="Windows Live" clId="Web-{B5E1C1E5-2A4D-4A2B-AF60-CC2A3652A097}" dt="2019-03-23T10:53:30.331" v="268" actId="1076"/>
        <pc:sldMkLst>
          <pc:docMk/>
          <pc:sldMk cId="0" sldId="306"/>
        </pc:sldMkLst>
        <pc:spChg chg="mod">
          <ac:chgData name="Guest User" userId="" providerId="Windows Live" clId="Web-{B5E1C1E5-2A4D-4A2B-AF60-CC2A3652A097}" dt="2019-03-23T10:51:26.173" v="253" actId="20577"/>
          <ac:spMkLst>
            <pc:docMk/>
            <pc:sldMk cId="0" sldId="306"/>
            <ac:spMk id="147458" creationId="{00000000-0000-0000-0000-000000000000}"/>
          </ac:spMkLst>
        </pc:spChg>
        <pc:spChg chg="mod">
          <ac:chgData name="Guest User" userId="" providerId="Windows Live" clId="Web-{B5E1C1E5-2A4D-4A2B-AF60-CC2A3652A097}" dt="2019-03-23T10:53:30.331" v="268" actId="1076"/>
          <ac:spMkLst>
            <pc:docMk/>
            <pc:sldMk cId="0" sldId="306"/>
            <ac:spMk id="147462" creationId="{00000000-0000-0000-0000-000000000000}"/>
          </ac:spMkLst>
        </pc:spChg>
      </pc:sldChg>
      <pc:sldChg chg="modSp">
        <pc:chgData name="Guest User" userId="" providerId="Windows Live" clId="Web-{B5E1C1E5-2A4D-4A2B-AF60-CC2A3652A097}" dt="2019-03-23T10:33:06.112" v="33" actId="20577"/>
        <pc:sldMkLst>
          <pc:docMk/>
          <pc:sldMk cId="0" sldId="314"/>
        </pc:sldMkLst>
        <pc:spChg chg="mod">
          <ac:chgData name="Guest User" userId="" providerId="Windows Live" clId="Web-{B5E1C1E5-2A4D-4A2B-AF60-CC2A3652A097}" dt="2019-03-23T10:32:38.268" v="28" actId="20577"/>
          <ac:spMkLst>
            <pc:docMk/>
            <pc:sldMk cId="0" sldId="314"/>
            <ac:spMk id="156674" creationId="{00000000-0000-0000-0000-000000000000}"/>
          </ac:spMkLst>
        </pc:spChg>
        <pc:spChg chg="mod">
          <ac:chgData name="Guest User" userId="" providerId="Windows Live" clId="Web-{B5E1C1E5-2A4D-4A2B-AF60-CC2A3652A097}" dt="2019-03-23T10:33:06.112" v="33" actId="20577"/>
          <ac:spMkLst>
            <pc:docMk/>
            <pc:sldMk cId="0" sldId="314"/>
            <ac:spMk id="156677" creationId="{00000000-0000-0000-0000-000000000000}"/>
          </ac:spMkLst>
        </pc:spChg>
      </pc:sldChg>
      <pc:sldChg chg="modSp">
        <pc:chgData name="Guest User" userId="" providerId="Windows Live" clId="Web-{B5E1C1E5-2A4D-4A2B-AF60-CC2A3652A097}" dt="2019-03-23T10:29:56.234" v="17" actId="20577"/>
        <pc:sldMkLst>
          <pc:docMk/>
          <pc:sldMk cId="0" sldId="315"/>
        </pc:sldMkLst>
        <pc:spChg chg="mod">
          <ac:chgData name="Guest User" userId="" providerId="Windows Live" clId="Web-{B5E1C1E5-2A4D-4A2B-AF60-CC2A3652A097}" dt="2019-03-23T10:29:56.234" v="17" actId="20577"/>
          <ac:spMkLst>
            <pc:docMk/>
            <pc:sldMk cId="0" sldId="315"/>
            <ac:spMk id="157698" creationId="{00000000-0000-0000-0000-000000000000}"/>
          </ac:spMkLst>
        </pc:spChg>
        <pc:spChg chg="mod">
          <ac:chgData name="Guest User" userId="" providerId="Windows Live" clId="Web-{B5E1C1E5-2A4D-4A2B-AF60-CC2A3652A097}" dt="2019-03-23T10:27:16.170" v="9" actId="14100"/>
          <ac:spMkLst>
            <pc:docMk/>
            <pc:sldMk cId="0" sldId="315"/>
            <ac:spMk id="157701" creationId="{00000000-0000-0000-0000-000000000000}"/>
          </ac:spMkLst>
        </pc:spChg>
      </pc:sldChg>
      <pc:sldChg chg="modSp">
        <pc:chgData name="Guest User" userId="" providerId="Windows Live" clId="Web-{B5E1C1E5-2A4D-4A2B-AF60-CC2A3652A097}" dt="2019-03-23T10:30:49.579" v="20" actId="20577"/>
        <pc:sldMkLst>
          <pc:docMk/>
          <pc:sldMk cId="0" sldId="331"/>
        </pc:sldMkLst>
        <pc:spChg chg="mod">
          <ac:chgData name="Guest User" userId="" providerId="Windows Live" clId="Web-{B5E1C1E5-2A4D-4A2B-AF60-CC2A3652A097}" dt="2019-03-23T10:30:49.579" v="20" actId="20577"/>
          <ac:spMkLst>
            <pc:docMk/>
            <pc:sldMk cId="0" sldId="331"/>
            <ac:spMk id="176130" creationId="{00000000-0000-0000-0000-000000000000}"/>
          </ac:spMkLst>
        </pc:spChg>
      </pc:sldChg>
      <pc:sldChg chg="modSp">
        <pc:chgData name="Guest User" userId="" providerId="Windows Live" clId="Web-{B5E1C1E5-2A4D-4A2B-AF60-CC2A3652A097}" dt="2019-03-23T10:35:09.301" v="111" actId="20577"/>
        <pc:sldMkLst>
          <pc:docMk/>
          <pc:sldMk cId="0" sldId="332"/>
        </pc:sldMkLst>
        <pc:spChg chg="mod">
          <ac:chgData name="Guest User" userId="" providerId="Windows Live" clId="Web-{B5E1C1E5-2A4D-4A2B-AF60-CC2A3652A097}" dt="2019-03-23T10:35:09.301" v="111" actId="20577"/>
          <ac:spMkLst>
            <pc:docMk/>
            <pc:sldMk cId="0" sldId="332"/>
            <ac:spMk id="177154" creationId="{00000000-0000-0000-0000-000000000000}"/>
          </ac:spMkLst>
        </pc:spChg>
      </pc:sldChg>
      <pc:sldChg chg="modSp">
        <pc:chgData name="Guest User" userId="" providerId="Windows Live" clId="Web-{B5E1C1E5-2A4D-4A2B-AF60-CC2A3652A097}" dt="2019-03-23T10:39:25.882" v="156" actId="20577"/>
        <pc:sldMkLst>
          <pc:docMk/>
          <pc:sldMk cId="0" sldId="333"/>
        </pc:sldMkLst>
        <pc:spChg chg="mod">
          <ac:chgData name="Guest User" userId="" providerId="Windows Live" clId="Web-{B5E1C1E5-2A4D-4A2B-AF60-CC2A3652A097}" dt="2019-03-23T10:37:00.162" v="149" actId="20577"/>
          <ac:spMkLst>
            <pc:docMk/>
            <pc:sldMk cId="0" sldId="333"/>
            <ac:spMk id="178178" creationId="{00000000-0000-0000-0000-000000000000}"/>
          </ac:spMkLst>
        </pc:spChg>
        <pc:spChg chg="mod">
          <ac:chgData name="Guest User" userId="" providerId="Windows Live" clId="Web-{B5E1C1E5-2A4D-4A2B-AF60-CC2A3652A097}" dt="2019-03-23T10:39:25.882" v="156" actId="20577"/>
          <ac:spMkLst>
            <pc:docMk/>
            <pc:sldMk cId="0" sldId="333"/>
            <ac:spMk id="178179" creationId="{00000000-0000-0000-0000-000000000000}"/>
          </ac:spMkLst>
        </pc:spChg>
      </pc:sldChg>
      <pc:sldChg chg="modSp">
        <pc:chgData name="Guest User" userId="" providerId="Windows Live" clId="Web-{B5E1C1E5-2A4D-4A2B-AF60-CC2A3652A097}" dt="2019-03-23T10:46:02.231" v="177" actId="20577"/>
        <pc:sldMkLst>
          <pc:docMk/>
          <pc:sldMk cId="0" sldId="334"/>
        </pc:sldMkLst>
        <pc:spChg chg="mod">
          <ac:chgData name="Guest User" userId="" providerId="Windows Live" clId="Web-{B5E1C1E5-2A4D-4A2B-AF60-CC2A3652A097}" dt="2019-03-23T10:46:02.231" v="177" actId="20577"/>
          <ac:spMkLst>
            <pc:docMk/>
            <pc:sldMk cId="0" sldId="334"/>
            <ac:spMk id="179202" creationId="{00000000-0000-0000-0000-000000000000}"/>
          </ac:spMkLst>
        </pc:spChg>
        <pc:spChg chg="mod">
          <ac:chgData name="Guest User" userId="" providerId="Windows Live" clId="Web-{B5E1C1E5-2A4D-4A2B-AF60-CC2A3652A097}" dt="2019-03-23T10:41:45.400" v="171" actId="20577"/>
          <ac:spMkLst>
            <pc:docMk/>
            <pc:sldMk cId="0" sldId="334"/>
            <ac:spMk id="179207" creationId="{00000000-0000-0000-0000-000000000000}"/>
          </ac:spMkLst>
        </pc:spChg>
      </pc:sldChg>
      <pc:sldChg chg="modSp">
        <pc:chgData name="Guest User" userId="" providerId="Windows Live" clId="Web-{B5E1C1E5-2A4D-4A2B-AF60-CC2A3652A097}" dt="2019-03-23T10:50:51.204" v="249" actId="20577"/>
        <pc:sldMkLst>
          <pc:docMk/>
          <pc:sldMk cId="0" sldId="335"/>
        </pc:sldMkLst>
        <pc:spChg chg="mod">
          <ac:chgData name="Guest User" userId="" providerId="Windows Live" clId="Web-{B5E1C1E5-2A4D-4A2B-AF60-CC2A3652A097}" dt="2019-03-23T10:46:52.888" v="180" actId="20577"/>
          <ac:spMkLst>
            <pc:docMk/>
            <pc:sldMk cId="0" sldId="335"/>
            <ac:spMk id="180226" creationId="{00000000-0000-0000-0000-000000000000}"/>
          </ac:spMkLst>
        </pc:spChg>
        <pc:spChg chg="mod">
          <ac:chgData name="Guest User" userId="" providerId="Windows Live" clId="Web-{B5E1C1E5-2A4D-4A2B-AF60-CC2A3652A097}" dt="2019-03-23T10:50:51.204" v="249" actId="20577"/>
          <ac:spMkLst>
            <pc:docMk/>
            <pc:sldMk cId="0" sldId="335"/>
            <ac:spMk id="180230" creationId="{00000000-0000-0000-0000-000000000000}"/>
          </ac:spMkLst>
        </pc:spChg>
      </pc:sldChg>
      <pc:sldChg chg="modSp">
        <pc:chgData name="Guest User" userId="" providerId="Windows Live" clId="Web-{B5E1C1E5-2A4D-4A2B-AF60-CC2A3652A097}" dt="2019-03-23T11:04:05.620" v="306" actId="20577"/>
        <pc:sldMkLst>
          <pc:docMk/>
          <pc:sldMk cId="0" sldId="336"/>
        </pc:sldMkLst>
        <pc:spChg chg="mod">
          <ac:chgData name="Guest User" userId="" providerId="Windows Live" clId="Web-{B5E1C1E5-2A4D-4A2B-AF60-CC2A3652A097}" dt="2019-03-23T10:54:12.534" v="272" actId="14100"/>
          <ac:spMkLst>
            <pc:docMk/>
            <pc:sldMk cId="0" sldId="336"/>
            <ac:spMk id="181250" creationId="{00000000-0000-0000-0000-000000000000}"/>
          </ac:spMkLst>
        </pc:spChg>
        <pc:spChg chg="mod">
          <ac:chgData name="Guest User" userId="" providerId="Windows Live" clId="Web-{B5E1C1E5-2A4D-4A2B-AF60-CC2A3652A097}" dt="2019-03-23T11:04:05.620" v="306" actId="20577"/>
          <ac:spMkLst>
            <pc:docMk/>
            <pc:sldMk cId="0" sldId="336"/>
            <ac:spMk id="181251" creationId="{00000000-0000-0000-0000-000000000000}"/>
          </ac:spMkLst>
        </pc:spChg>
      </pc:sldChg>
      <pc:sldChg chg="modSp">
        <pc:chgData name="Guest User" userId="" providerId="Windows Live" clId="Web-{B5E1C1E5-2A4D-4A2B-AF60-CC2A3652A097}" dt="2019-03-23T10:35:51.676" v="114" actId="20577"/>
        <pc:sldMkLst>
          <pc:docMk/>
          <pc:sldMk cId="0" sldId="390"/>
        </pc:sldMkLst>
        <pc:spChg chg="mod">
          <ac:chgData name="Guest User" userId="" providerId="Windows Live" clId="Web-{B5E1C1E5-2A4D-4A2B-AF60-CC2A3652A097}" dt="2019-03-23T10:35:51.676" v="114" actId="20577"/>
          <ac:spMkLst>
            <pc:docMk/>
            <pc:sldMk cId="0" sldId="390"/>
            <ac:spMk id="326658" creationId="{00000000-0000-0000-0000-000000000000}"/>
          </ac:spMkLst>
        </pc:spChg>
      </pc:sldChg>
      <pc:sldChg chg="modSp">
        <pc:chgData name="Guest User" userId="" providerId="Windows Live" clId="Web-{B5E1C1E5-2A4D-4A2B-AF60-CC2A3652A097}" dt="2019-03-23T10:30:06.469" v="18" actId="20577"/>
        <pc:sldMkLst>
          <pc:docMk/>
          <pc:sldMk cId="2454850005" sldId="401"/>
        </pc:sldMkLst>
        <pc:spChg chg="mod">
          <ac:chgData name="Guest User" userId="" providerId="Windows Live" clId="Web-{B5E1C1E5-2A4D-4A2B-AF60-CC2A3652A097}" dt="2019-03-23T10:30:06.469" v="18" actId="20577"/>
          <ac:spMkLst>
            <pc:docMk/>
            <pc:sldMk cId="2454850005" sldId="401"/>
            <ac:spMk id="7" creationId="{00000000-0000-0000-0000-000000000000}"/>
          </ac:spMkLst>
        </pc:spChg>
      </pc:sldChg>
      <pc:sldChg chg="modSp">
        <pc:chgData name="Guest User" userId="" providerId="Windows Live" clId="Web-{B5E1C1E5-2A4D-4A2B-AF60-CC2A3652A097}" dt="2019-03-23T10:25:58.387" v="2" actId="20577"/>
        <pc:sldMkLst>
          <pc:docMk/>
          <pc:sldMk cId="2031522331" sldId="402"/>
        </pc:sldMkLst>
        <pc:spChg chg="mod">
          <ac:chgData name="Guest User" userId="" providerId="Windows Live" clId="Web-{B5E1C1E5-2A4D-4A2B-AF60-CC2A3652A097}" dt="2019-03-23T10:25:58.387" v="2" actId="20577"/>
          <ac:spMkLst>
            <pc:docMk/>
            <pc:sldMk cId="2031522331" sldId="402"/>
            <ac:spMk id="2" creationId="{00000000-0000-0000-0000-000000000000}"/>
          </ac:spMkLst>
        </pc:spChg>
      </pc:sldChg>
      <pc:sldChg chg="modSp new">
        <pc:chgData name="Guest User" userId="" providerId="Windows Live" clId="Web-{B5E1C1E5-2A4D-4A2B-AF60-CC2A3652A097}" dt="2019-03-23T10:40:26.164" v="162" actId="1076"/>
        <pc:sldMkLst>
          <pc:docMk/>
          <pc:sldMk cId="804264190" sldId="408"/>
        </pc:sldMkLst>
        <pc:spChg chg="mod">
          <ac:chgData name="Guest User" userId="" providerId="Windows Live" clId="Web-{B5E1C1E5-2A4D-4A2B-AF60-CC2A3652A097}" dt="2019-03-23T10:40:26.164" v="162" actId="1076"/>
          <ac:spMkLst>
            <pc:docMk/>
            <pc:sldMk cId="804264190" sldId="408"/>
            <ac:spMk id="2" creationId="{448C82F7-BAAB-4EA2-9D43-42ADD4DC31FD}"/>
          </ac:spMkLst>
        </pc:spChg>
        <pc:spChg chg="mod">
          <ac:chgData name="Guest User" userId="" providerId="Windows Live" clId="Web-{B5E1C1E5-2A4D-4A2B-AF60-CC2A3652A097}" dt="2019-03-23T10:39:52.508" v="158" actId="20577"/>
          <ac:spMkLst>
            <pc:docMk/>
            <pc:sldMk cId="804264190" sldId="408"/>
            <ac:spMk id="3" creationId="{D935A2A5-BD75-4873-8EFA-329A61442CBD}"/>
          </ac:spMkLst>
        </pc:spChg>
      </pc:sldChg>
      <pc:sldChg chg="modSp new">
        <pc:chgData name="Guest User" userId="" providerId="Windows Live" clId="Web-{B5E1C1E5-2A4D-4A2B-AF60-CC2A3652A097}" dt="2019-03-23T11:03:09.791" v="299" actId="20577"/>
        <pc:sldMkLst>
          <pc:docMk/>
          <pc:sldMk cId="4222292749" sldId="409"/>
        </pc:sldMkLst>
        <pc:spChg chg="mod">
          <ac:chgData name="Guest User" userId="" providerId="Windows Live" clId="Web-{B5E1C1E5-2A4D-4A2B-AF60-CC2A3652A097}" dt="2019-03-23T11:03:09.791" v="299" actId="20577"/>
          <ac:spMkLst>
            <pc:docMk/>
            <pc:sldMk cId="4222292749" sldId="409"/>
            <ac:spMk id="2" creationId="{86A75DF5-4F86-4615-93CF-05F6F2A773B8}"/>
          </ac:spMkLst>
        </pc:spChg>
        <pc:spChg chg="mod">
          <ac:chgData name="Guest User" userId="" providerId="Windows Live" clId="Web-{B5E1C1E5-2A4D-4A2B-AF60-CC2A3652A097}" dt="2019-03-23T10:57:50.240" v="292" actId="20577"/>
          <ac:spMkLst>
            <pc:docMk/>
            <pc:sldMk cId="4222292749" sldId="409"/>
            <ac:spMk id="4" creationId="{5282786C-01F7-4252-8B3D-3F0FAD2359BC}"/>
          </ac:spMkLst>
        </pc:spChg>
      </pc:sldChg>
    </pc:docChg>
  </pc:docChgLst>
  <pc:docChgLst>
    <pc:chgData name="Guest User" providerId="Windows Live" clId="Web-{8E6D340C-4DE4-4331-A8B5-9BB02F66B6D4}"/>
    <pc:docChg chg="modSld">
      <pc:chgData name="Guest User" userId="" providerId="Windows Live" clId="Web-{8E6D340C-4DE4-4331-A8B5-9BB02F66B6D4}" dt="2019-03-23T10:33:39.166" v="282" actId="20577"/>
      <pc:docMkLst>
        <pc:docMk/>
      </pc:docMkLst>
      <pc:sldChg chg="modSp">
        <pc:chgData name="Guest User" userId="" providerId="Windows Live" clId="Web-{8E6D340C-4DE4-4331-A8B5-9BB02F66B6D4}" dt="2019-03-23T10:05:03.014" v="6" actId="20577"/>
        <pc:sldMkLst>
          <pc:docMk/>
          <pc:sldMk cId="0" sldId="256"/>
        </pc:sldMkLst>
        <pc:spChg chg="mod">
          <ac:chgData name="Guest User" userId="" providerId="Windows Live" clId="Web-{8E6D340C-4DE4-4331-A8B5-9BB02F66B6D4}" dt="2019-03-23T10:04:44.936" v="1" actId="20577"/>
          <ac:spMkLst>
            <pc:docMk/>
            <pc:sldMk cId="0" sldId="256"/>
            <ac:spMk id="2050" creationId="{00000000-0000-0000-0000-000000000000}"/>
          </ac:spMkLst>
        </pc:spChg>
        <pc:spChg chg="mod">
          <ac:chgData name="Guest User" userId="" providerId="Windows Live" clId="Web-{8E6D340C-4DE4-4331-A8B5-9BB02F66B6D4}" dt="2019-03-23T10:05:03.014" v="6" actId="20577"/>
          <ac:spMkLst>
            <pc:docMk/>
            <pc:sldMk cId="0" sldId="256"/>
            <ac:spMk id="2056" creationId="{00000000-0000-0000-0000-000000000000}"/>
          </ac:spMkLst>
        </pc:spChg>
      </pc:sldChg>
      <pc:sldChg chg="modSp">
        <pc:chgData name="Guest User" userId="" providerId="Windows Live" clId="Web-{8E6D340C-4DE4-4331-A8B5-9BB02F66B6D4}" dt="2019-03-23T10:10:42.767" v="66" actId="1076"/>
        <pc:sldMkLst>
          <pc:docMk/>
          <pc:sldMk cId="0" sldId="264"/>
        </pc:sldMkLst>
        <pc:spChg chg="mod">
          <ac:chgData name="Guest User" userId="" providerId="Windows Live" clId="Web-{8E6D340C-4DE4-4331-A8B5-9BB02F66B6D4}" dt="2019-03-23T10:08:41.141" v="43" actId="20577"/>
          <ac:spMkLst>
            <pc:docMk/>
            <pc:sldMk cId="0" sldId="264"/>
            <ac:spMk id="54274" creationId="{00000000-0000-0000-0000-000000000000}"/>
          </ac:spMkLst>
        </pc:spChg>
        <pc:spChg chg="mod">
          <ac:chgData name="Guest User" userId="" providerId="Windows Live" clId="Web-{8E6D340C-4DE4-4331-A8B5-9BB02F66B6D4}" dt="2019-03-23T10:10:23.657" v="62" actId="20577"/>
          <ac:spMkLst>
            <pc:docMk/>
            <pc:sldMk cId="0" sldId="264"/>
            <ac:spMk id="54284" creationId="{00000000-0000-0000-0000-000000000000}"/>
          </ac:spMkLst>
        </pc:spChg>
        <pc:spChg chg="mod">
          <ac:chgData name="Guest User" userId="" providerId="Windows Live" clId="Web-{8E6D340C-4DE4-4331-A8B5-9BB02F66B6D4}" dt="2019-03-23T10:10:42.767" v="66" actId="1076"/>
          <ac:spMkLst>
            <pc:docMk/>
            <pc:sldMk cId="0" sldId="264"/>
            <ac:spMk id="54288" creationId="{00000000-0000-0000-0000-000000000000}"/>
          </ac:spMkLst>
        </pc:spChg>
      </pc:sldChg>
      <pc:sldChg chg="modSp">
        <pc:chgData name="Guest User" userId="" providerId="Windows Live" clId="Web-{8E6D340C-4DE4-4331-A8B5-9BB02F66B6D4}" dt="2019-03-23T10:12:07.845" v="77" actId="20577"/>
        <pc:sldMkLst>
          <pc:docMk/>
          <pc:sldMk cId="0" sldId="265"/>
        </pc:sldMkLst>
        <pc:spChg chg="mod">
          <ac:chgData name="Guest User" userId="" providerId="Windows Live" clId="Web-{8E6D340C-4DE4-4331-A8B5-9BB02F66B6D4}" dt="2019-03-23T10:11:03.267" v="67" actId="20577"/>
          <ac:spMkLst>
            <pc:docMk/>
            <pc:sldMk cId="0" sldId="265"/>
            <ac:spMk id="55298" creationId="{00000000-0000-0000-0000-000000000000}"/>
          </ac:spMkLst>
        </pc:spChg>
        <pc:spChg chg="mod">
          <ac:chgData name="Guest User" userId="" providerId="Windows Live" clId="Web-{8E6D340C-4DE4-4331-A8B5-9BB02F66B6D4}" dt="2019-03-23T10:12:07.845" v="77" actId="20577"/>
          <ac:spMkLst>
            <pc:docMk/>
            <pc:sldMk cId="0" sldId="265"/>
            <ac:spMk id="55299" creationId="{00000000-0000-0000-0000-000000000000}"/>
          </ac:spMkLst>
        </pc:spChg>
      </pc:sldChg>
      <pc:sldChg chg="modSp">
        <pc:chgData name="Guest User" userId="" providerId="Windows Live" clId="Web-{8E6D340C-4DE4-4331-A8B5-9BB02F66B6D4}" dt="2019-03-23T10:06:41.453" v="20" actId="1076"/>
        <pc:sldMkLst>
          <pc:docMk/>
          <pc:sldMk cId="0" sldId="281"/>
        </pc:sldMkLst>
        <pc:spChg chg="mod">
          <ac:chgData name="Guest User" userId="" providerId="Windows Live" clId="Web-{8E6D340C-4DE4-4331-A8B5-9BB02F66B6D4}" dt="2019-03-23T10:06:32.452" v="19" actId="20577"/>
          <ac:spMkLst>
            <pc:docMk/>
            <pc:sldMk cId="0" sldId="281"/>
            <ac:spMk id="83970" creationId="{00000000-0000-0000-0000-000000000000}"/>
          </ac:spMkLst>
        </pc:spChg>
        <pc:picChg chg="mod">
          <ac:chgData name="Guest User" userId="" providerId="Windows Live" clId="Web-{8E6D340C-4DE4-4331-A8B5-9BB02F66B6D4}" dt="2019-03-23T10:06:41.453" v="20" actId="1076"/>
          <ac:picMkLst>
            <pc:docMk/>
            <pc:sldMk cId="0" sldId="281"/>
            <ac:picMk id="83971" creationId="{00000000-0000-0000-0000-000000000000}"/>
          </ac:picMkLst>
        </pc:picChg>
      </pc:sldChg>
      <pc:sldChg chg="modSp">
        <pc:chgData name="Guest User" userId="" providerId="Windows Live" clId="Web-{8E6D340C-4DE4-4331-A8B5-9BB02F66B6D4}" dt="2019-03-23T10:33:39.166" v="281" actId="20577"/>
        <pc:sldMkLst>
          <pc:docMk/>
          <pc:sldMk cId="0" sldId="286"/>
        </pc:sldMkLst>
        <pc:spChg chg="mod">
          <ac:chgData name="Guest User" userId="" providerId="Windows Live" clId="Web-{8E6D340C-4DE4-4331-A8B5-9BB02F66B6D4}" dt="2019-03-23T10:31:49.227" v="238" actId="20577"/>
          <ac:spMkLst>
            <pc:docMk/>
            <pc:sldMk cId="0" sldId="286"/>
            <ac:spMk id="94210" creationId="{00000000-0000-0000-0000-000000000000}"/>
          </ac:spMkLst>
        </pc:spChg>
        <pc:spChg chg="mod">
          <ac:chgData name="Guest User" userId="" providerId="Windows Live" clId="Web-{8E6D340C-4DE4-4331-A8B5-9BB02F66B6D4}" dt="2019-03-23T10:32:57.603" v="262" actId="20577"/>
          <ac:spMkLst>
            <pc:docMk/>
            <pc:sldMk cId="0" sldId="286"/>
            <ac:spMk id="94212" creationId="{00000000-0000-0000-0000-000000000000}"/>
          </ac:spMkLst>
        </pc:spChg>
        <pc:spChg chg="mod">
          <ac:chgData name="Guest User" userId="" providerId="Windows Live" clId="Web-{8E6D340C-4DE4-4331-A8B5-9BB02F66B6D4}" dt="2019-03-23T10:33:39.166" v="281" actId="20577"/>
          <ac:spMkLst>
            <pc:docMk/>
            <pc:sldMk cId="0" sldId="286"/>
            <ac:spMk id="94213" creationId="{00000000-0000-0000-0000-000000000000}"/>
          </ac:spMkLst>
        </pc:spChg>
        <pc:spChg chg="mod">
          <ac:chgData name="Guest User" userId="" providerId="Windows Live" clId="Web-{8E6D340C-4DE4-4331-A8B5-9BB02F66B6D4}" dt="2019-03-23T10:32:06.837" v="243" actId="14100"/>
          <ac:spMkLst>
            <pc:docMk/>
            <pc:sldMk cId="0" sldId="286"/>
            <ac:spMk id="94215" creationId="{00000000-0000-0000-0000-000000000000}"/>
          </ac:spMkLst>
        </pc:spChg>
      </pc:sldChg>
      <pc:sldChg chg="modSp">
        <pc:chgData name="Guest User" userId="" providerId="Windows Live" clId="Web-{8E6D340C-4DE4-4331-A8B5-9BB02F66B6D4}" dt="2019-03-23T10:06:10.952" v="16" actId="20577"/>
        <pc:sldMkLst>
          <pc:docMk/>
          <pc:sldMk cId="0" sldId="302"/>
        </pc:sldMkLst>
        <pc:spChg chg="mod">
          <ac:chgData name="Guest User" userId="" providerId="Windows Live" clId="Web-{8E6D340C-4DE4-4331-A8B5-9BB02F66B6D4}" dt="2019-03-23T10:05:44.265" v="13" actId="20577"/>
          <ac:spMkLst>
            <pc:docMk/>
            <pc:sldMk cId="0" sldId="302"/>
            <ac:spMk id="141317" creationId="{00000000-0000-0000-0000-000000000000}"/>
          </ac:spMkLst>
        </pc:spChg>
        <pc:spChg chg="mod">
          <ac:chgData name="Guest User" userId="" providerId="Windows Live" clId="Web-{8E6D340C-4DE4-4331-A8B5-9BB02F66B6D4}" dt="2019-03-23T10:06:10.952" v="16" actId="20577"/>
          <ac:spMkLst>
            <pc:docMk/>
            <pc:sldMk cId="0" sldId="302"/>
            <ac:spMk id="141318" creationId="{00000000-0000-0000-0000-000000000000}"/>
          </ac:spMkLst>
        </pc:spChg>
      </pc:sldChg>
      <pc:sldChg chg="modSp">
        <pc:chgData name="Guest User" userId="" providerId="Windows Live" clId="Web-{8E6D340C-4DE4-4331-A8B5-9BB02F66B6D4}" dt="2019-03-23T10:08:04.859" v="38" actId="20577"/>
        <pc:sldMkLst>
          <pc:docMk/>
          <pc:sldMk cId="0" sldId="360"/>
        </pc:sldMkLst>
        <pc:spChg chg="mod">
          <ac:chgData name="Guest User" userId="" providerId="Windows Live" clId="Web-{8E6D340C-4DE4-4331-A8B5-9BB02F66B6D4}" dt="2019-03-23T10:07:17.625" v="25" actId="20577"/>
          <ac:spMkLst>
            <pc:docMk/>
            <pc:sldMk cId="0" sldId="360"/>
            <ac:spMk id="211970" creationId="{00000000-0000-0000-0000-000000000000}"/>
          </ac:spMkLst>
        </pc:spChg>
        <pc:spChg chg="mod">
          <ac:chgData name="Guest User" userId="" providerId="Windows Live" clId="Web-{8E6D340C-4DE4-4331-A8B5-9BB02F66B6D4}" dt="2019-03-23T10:08:04.859" v="38" actId="20577"/>
          <ac:spMkLst>
            <pc:docMk/>
            <pc:sldMk cId="0" sldId="360"/>
            <ac:spMk id="211974" creationId="{00000000-0000-0000-0000-000000000000}"/>
          </ac:spMkLst>
        </pc:spChg>
      </pc:sldChg>
      <pc:sldChg chg="modSp">
        <pc:chgData name="Guest User" userId="" providerId="Windows Live" clId="Web-{8E6D340C-4DE4-4331-A8B5-9BB02F66B6D4}" dt="2019-03-23T10:06:58.296" v="22" actId="20577"/>
        <pc:sldMkLst>
          <pc:docMk/>
          <pc:sldMk cId="0" sldId="361"/>
        </pc:sldMkLst>
        <pc:spChg chg="mod">
          <ac:chgData name="Guest User" userId="" providerId="Windows Live" clId="Web-{8E6D340C-4DE4-4331-A8B5-9BB02F66B6D4}" dt="2019-03-23T10:06:58.296" v="22" actId="20577"/>
          <ac:spMkLst>
            <pc:docMk/>
            <pc:sldMk cId="0" sldId="361"/>
            <ac:spMk id="215042" creationId="{00000000-0000-0000-0000-000000000000}"/>
          </ac:spMkLst>
        </pc:spChg>
      </pc:sldChg>
      <pc:sldChg chg="modSp">
        <pc:chgData name="Guest User" userId="" providerId="Windows Live" clId="Web-{8E6D340C-4DE4-4331-A8B5-9BB02F66B6D4}" dt="2019-03-23T10:27:14.023" v="193" actId="20577"/>
        <pc:sldMkLst>
          <pc:docMk/>
          <pc:sldMk cId="0" sldId="362"/>
        </pc:sldMkLst>
        <pc:spChg chg="mod">
          <ac:chgData name="Guest User" userId="" providerId="Windows Live" clId="Web-{8E6D340C-4DE4-4331-A8B5-9BB02F66B6D4}" dt="2019-03-23T10:27:08.507" v="192" actId="20577"/>
          <ac:spMkLst>
            <pc:docMk/>
            <pc:sldMk cId="0" sldId="362"/>
            <ac:spMk id="225282" creationId="{00000000-0000-0000-0000-000000000000}"/>
          </ac:spMkLst>
        </pc:spChg>
        <pc:spChg chg="mod">
          <ac:chgData name="Guest User" userId="" providerId="Windows Live" clId="Web-{8E6D340C-4DE4-4331-A8B5-9BB02F66B6D4}" dt="2019-03-23T10:27:14.023" v="193" actId="20577"/>
          <ac:spMkLst>
            <pc:docMk/>
            <pc:sldMk cId="0" sldId="362"/>
            <ac:spMk id="225283" creationId="{00000000-0000-0000-0000-000000000000}"/>
          </ac:spMkLst>
        </pc:spChg>
        <pc:picChg chg="mod">
          <ac:chgData name="Guest User" userId="" providerId="Windows Live" clId="Web-{8E6D340C-4DE4-4331-A8B5-9BB02F66B6D4}" dt="2019-03-23T10:24:45.912" v="114" actId="1076"/>
          <ac:picMkLst>
            <pc:docMk/>
            <pc:sldMk cId="0" sldId="362"/>
            <ac:picMk id="225285" creationId="{00000000-0000-0000-0000-000000000000}"/>
          </ac:picMkLst>
        </pc:picChg>
      </pc:sldChg>
      <pc:sldChg chg="modSp">
        <pc:chgData name="Guest User" userId="" providerId="Windows Live" clId="Web-{8E6D340C-4DE4-4331-A8B5-9BB02F66B6D4}" dt="2019-03-23T10:28:20.211" v="208" actId="20577"/>
        <pc:sldMkLst>
          <pc:docMk/>
          <pc:sldMk cId="0" sldId="363"/>
        </pc:sldMkLst>
        <pc:spChg chg="mod">
          <ac:chgData name="Guest User" userId="" providerId="Windows Live" clId="Web-{8E6D340C-4DE4-4331-A8B5-9BB02F66B6D4}" dt="2019-03-23T10:27:39.007" v="195" actId="20577"/>
          <ac:spMkLst>
            <pc:docMk/>
            <pc:sldMk cId="0" sldId="363"/>
            <ac:spMk id="227330" creationId="{00000000-0000-0000-0000-000000000000}"/>
          </ac:spMkLst>
        </pc:spChg>
        <pc:spChg chg="mod">
          <ac:chgData name="Guest User" userId="" providerId="Windows Live" clId="Web-{8E6D340C-4DE4-4331-A8B5-9BB02F66B6D4}" dt="2019-03-23T10:28:20.211" v="208" actId="20577"/>
          <ac:spMkLst>
            <pc:docMk/>
            <pc:sldMk cId="0" sldId="363"/>
            <ac:spMk id="227331" creationId="{00000000-0000-0000-0000-000000000000}"/>
          </ac:spMkLst>
        </pc:spChg>
      </pc:sldChg>
      <pc:sldChg chg="modSp">
        <pc:chgData name="Guest User" userId="" providerId="Windows Live" clId="Web-{8E6D340C-4DE4-4331-A8B5-9BB02F66B6D4}" dt="2019-03-23T10:29:06.836" v="213" actId="20577"/>
        <pc:sldMkLst>
          <pc:docMk/>
          <pc:sldMk cId="0" sldId="364"/>
        </pc:sldMkLst>
        <pc:spChg chg="mod">
          <ac:chgData name="Guest User" userId="" providerId="Windows Live" clId="Web-{8E6D340C-4DE4-4331-A8B5-9BB02F66B6D4}" dt="2019-03-23T10:28:49.226" v="211" actId="20577"/>
          <ac:spMkLst>
            <pc:docMk/>
            <pc:sldMk cId="0" sldId="364"/>
            <ac:spMk id="229378" creationId="{00000000-0000-0000-0000-000000000000}"/>
          </ac:spMkLst>
        </pc:spChg>
        <pc:spChg chg="mod">
          <ac:chgData name="Guest User" userId="" providerId="Windows Live" clId="Web-{8E6D340C-4DE4-4331-A8B5-9BB02F66B6D4}" dt="2019-03-23T10:29:06.836" v="213" actId="20577"/>
          <ac:spMkLst>
            <pc:docMk/>
            <pc:sldMk cId="0" sldId="364"/>
            <ac:spMk id="229379" creationId="{00000000-0000-0000-0000-000000000000}"/>
          </ac:spMkLst>
        </pc:spChg>
      </pc:sldChg>
      <pc:sldChg chg="modSp">
        <pc:chgData name="Guest User" userId="" providerId="Windows Live" clId="Web-{8E6D340C-4DE4-4331-A8B5-9BB02F66B6D4}" dt="2019-03-23T10:31:18.899" v="235" actId="1076"/>
        <pc:sldMkLst>
          <pc:docMk/>
          <pc:sldMk cId="0" sldId="365"/>
        </pc:sldMkLst>
        <pc:spChg chg="mod">
          <ac:chgData name="Guest User" userId="" providerId="Windows Live" clId="Web-{8E6D340C-4DE4-4331-A8B5-9BB02F66B6D4}" dt="2019-03-23T10:29:52.055" v="216" actId="20577"/>
          <ac:spMkLst>
            <pc:docMk/>
            <pc:sldMk cId="0" sldId="365"/>
            <ac:spMk id="230402" creationId="{00000000-0000-0000-0000-000000000000}"/>
          </ac:spMkLst>
        </pc:spChg>
        <pc:spChg chg="mod">
          <ac:chgData name="Guest User" userId="" providerId="Windows Live" clId="Web-{8E6D340C-4DE4-4331-A8B5-9BB02F66B6D4}" dt="2019-03-23T10:31:15.149" v="234" actId="20577"/>
          <ac:spMkLst>
            <pc:docMk/>
            <pc:sldMk cId="0" sldId="365"/>
            <ac:spMk id="230403" creationId="{00000000-0000-0000-0000-000000000000}"/>
          </ac:spMkLst>
        </pc:spChg>
        <pc:spChg chg="mod">
          <ac:chgData name="Guest User" userId="" providerId="Windows Live" clId="Web-{8E6D340C-4DE4-4331-A8B5-9BB02F66B6D4}" dt="2019-03-23T10:31:18.899" v="235" actId="1076"/>
          <ac:spMkLst>
            <pc:docMk/>
            <pc:sldMk cId="0" sldId="365"/>
            <ac:spMk id="230404" creationId="{00000000-0000-0000-0000-000000000000}"/>
          </ac:spMkLst>
        </pc:spChg>
      </pc:sldChg>
    </pc:docChg>
  </pc:docChgLst>
</pc:chgInfo>
</file>

<file path=ppt/drawings/_rels/vmlDrawing1.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ffectLst/>
              </a:defRPr>
            </a:lvl1pPr>
          </a:lstStyle>
          <a:p>
            <a:endParaRPr lang="it-IT"/>
          </a:p>
        </p:txBody>
      </p:sp>
      <p:sp>
        <p:nvSpPr>
          <p:cNvPr id="50179" name="Rectangle 3"/>
          <p:cNvSpPr>
            <a:spLocks noGrp="1" noChangeArrowheads="1"/>
          </p:cNvSpPr>
          <p:nvPr>
            <p:ph type="dt" sz="quarter" idx="1"/>
          </p:nvPr>
        </p:nvSpPr>
        <p:spPr bwMode="auto">
          <a:xfrm>
            <a:off x="5180013"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ffectLst/>
              </a:defRPr>
            </a:lvl1pPr>
          </a:lstStyle>
          <a:p>
            <a:endParaRPr lang="it-IT"/>
          </a:p>
        </p:txBody>
      </p:sp>
      <p:sp>
        <p:nvSpPr>
          <p:cNvPr id="50180" name="Rectangle 4"/>
          <p:cNvSpPr>
            <a:spLocks noGrp="1" noChangeArrowheads="1"/>
          </p:cNvSpPr>
          <p:nvPr>
            <p:ph type="ftr" sz="quarter" idx="2"/>
          </p:nvPr>
        </p:nvSpPr>
        <p:spPr bwMode="auto">
          <a:xfrm>
            <a:off x="0"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defRPr>
            </a:lvl1pPr>
          </a:lstStyle>
          <a:p>
            <a:endParaRPr lang="it-IT"/>
          </a:p>
        </p:txBody>
      </p:sp>
      <p:sp>
        <p:nvSpPr>
          <p:cNvPr id="50181" name="Rectangle 5"/>
          <p:cNvSpPr>
            <a:spLocks noGrp="1" noChangeArrowheads="1"/>
          </p:cNvSpPr>
          <p:nvPr>
            <p:ph type="sldNum" sz="quarter" idx="3"/>
          </p:nvPr>
        </p:nvSpPr>
        <p:spPr bwMode="auto">
          <a:xfrm>
            <a:off x="5180013"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defRPr>
            </a:lvl1pPr>
          </a:lstStyle>
          <a:p>
            <a:fld id="{D3AD58E5-440D-4FEF-87B2-34949CBC5674}" type="slidenum">
              <a:rPr lang="it-IT"/>
              <a:pPr/>
              <a:t>‹N›</a:t>
            </a:fld>
            <a:endParaRPr lang="it-I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ffectLst/>
              </a:defRPr>
            </a:lvl1pPr>
          </a:lstStyle>
          <a:p>
            <a:endParaRPr lang="en-US"/>
          </a:p>
        </p:txBody>
      </p:sp>
      <p:sp>
        <p:nvSpPr>
          <p:cNvPr id="52227" name="Rectangle 3"/>
          <p:cNvSpPr>
            <a:spLocks noGrp="1" noChangeArrowheads="1"/>
          </p:cNvSpPr>
          <p:nvPr>
            <p:ph type="dt" idx="1"/>
          </p:nvPr>
        </p:nvSpPr>
        <p:spPr bwMode="auto">
          <a:xfrm>
            <a:off x="5180013"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ffectLst/>
              </a:defRPr>
            </a:lvl1pPr>
          </a:lstStyle>
          <a:p>
            <a:endParaRPr lang="en-US"/>
          </a:p>
        </p:txBody>
      </p:sp>
      <p:sp>
        <p:nvSpPr>
          <p:cNvPr id="52228" name="Rectangle 4"/>
          <p:cNvSpPr>
            <a:spLocks noGrp="1" noRot="1" noChangeAspect="1" noChangeArrowheads="1" noTextEdit="1"/>
          </p:cNvSpPr>
          <p:nvPr>
            <p:ph type="sldImg" idx="2"/>
          </p:nvPr>
        </p:nvSpPr>
        <p:spPr bwMode="auto">
          <a:xfrm>
            <a:off x="2857500" y="514350"/>
            <a:ext cx="3429000" cy="2571750"/>
          </a:xfrm>
          <a:prstGeom prst="rect">
            <a:avLst/>
          </a:prstGeom>
          <a:noFill/>
          <a:ln w="9525">
            <a:solidFill>
              <a:srgbClr val="000000"/>
            </a:solidFill>
            <a:miter lim="800000"/>
            <a:headEnd/>
            <a:tailEnd/>
          </a:ln>
          <a:effectLst/>
        </p:spPr>
      </p:sp>
      <p:sp>
        <p:nvSpPr>
          <p:cNvPr id="52229" name="Rectangle 5"/>
          <p:cNvSpPr>
            <a:spLocks noGrp="1" noChangeArrowheads="1"/>
          </p:cNvSpPr>
          <p:nvPr>
            <p:ph type="body" sz="quarter" idx="3"/>
          </p:nvPr>
        </p:nvSpPr>
        <p:spPr bwMode="auto">
          <a:xfrm>
            <a:off x="914400" y="3257550"/>
            <a:ext cx="7315200"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p>
        </p:txBody>
      </p:sp>
      <p:sp>
        <p:nvSpPr>
          <p:cNvPr id="52230" name="Rectangle 6"/>
          <p:cNvSpPr>
            <a:spLocks noGrp="1" noChangeArrowheads="1"/>
          </p:cNvSpPr>
          <p:nvPr>
            <p:ph type="ftr" sz="quarter" idx="4"/>
          </p:nvPr>
        </p:nvSpPr>
        <p:spPr bwMode="auto">
          <a:xfrm>
            <a:off x="0"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defRPr>
            </a:lvl1pPr>
          </a:lstStyle>
          <a:p>
            <a:endParaRPr lang="en-US"/>
          </a:p>
        </p:txBody>
      </p:sp>
      <p:sp>
        <p:nvSpPr>
          <p:cNvPr id="52231" name="Rectangle 7"/>
          <p:cNvSpPr>
            <a:spLocks noGrp="1" noChangeArrowheads="1"/>
          </p:cNvSpPr>
          <p:nvPr>
            <p:ph type="sldNum" sz="quarter" idx="5"/>
          </p:nvPr>
        </p:nvSpPr>
        <p:spPr bwMode="auto">
          <a:xfrm>
            <a:off x="5180013"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defRPr>
            </a:lvl1pPr>
          </a:lstStyle>
          <a:p>
            <a:fld id="{C5DF7732-0756-47A4-8B4C-7BCB4F5D0616}" type="slidenum">
              <a:rPr lang="en-US"/>
              <a:pPr/>
              <a:t>‹N›</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D1E3DD-870B-4EDE-9A2C-A4A07911368A}" type="slidenum">
              <a:rPr lang="en-US"/>
              <a:pPr/>
              <a:t>1</a:t>
            </a:fld>
            <a:endParaRPr lang="en-US"/>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FB678B-BC1C-487F-A6C9-2B0EE7274A0F}" type="slidenum">
              <a:rPr lang="en-US"/>
              <a:pPr/>
              <a:t>14</a:t>
            </a:fld>
            <a:endParaRPr lang="en-US"/>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4BF740-D1AC-44AF-AB8E-45737E6FE8A5}" type="slidenum">
              <a:rPr lang="en-US"/>
              <a:pPr/>
              <a:t>15</a:t>
            </a:fld>
            <a:endParaRPr lang="en-US"/>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xfrm>
            <a:off x="1219200" y="3257550"/>
            <a:ext cx="6705600" cy="3086100"/>
          </a:xfrm>
        </p:spPr>
        <p:txBody>
          <a:bodyPr/>
          <a:lstStyle/>
          <a:p>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A3C6C9-AB70-42D6-87F1-1F76556544ED}" type="slidenum">
              <a:rPr lang="en-US"/>
              <a:pPr/>
              <a:t>16</a:t>
            </a:fld>
            <a:endParaRPr lang="en-US"/>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xfrm>
            <a:off x="1219200" y="3257550"/>
            <a:ext cx="6705600" cy="3086100"/>
          </a:xfrm>
        </p:spPr>
        <p:txBody>
          <a:bodyPr/>
          <a:lstStyle/>
          <a:p>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2B775A-46FD-4536-AEE8-DCC326904363}" type="slidenum">
              <a:rPr lang="en-US"/>
              <a:pPr/>
              <a:t>17</a:t>
            </a:fld>
            <a:endParaRPr lang="en-US"/>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D3EA5F-FBF1-45F9-AECD-E60C7143FDE5}" type="slidenum">
              <a:rPr lang="en-US"/>
              <a:pPr/>
              <a:t>18</a:t>
            </a:fld>
            <a:endParaRPr lang="en-US"/>
          </a:p>
        </p:txBody>
      </p:sp>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B085DA-B55A-4233-92DE-11DCC975CBBF}" type="slidenum">
              <a:rPr lang="en-US"/>
              <a:pPr/>
              <a:t>19</a:t>
            </a:fld>
            <a:endParaRPr lang="en-US"/>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8E5F84-0293-45E4-B0EE-9D56F736F0BC}" type="slidenum">
              <a:rPr lang="en-US"/>
              <a:pPr/>
              <a:t>20</a:t>
            </a:fld>
            <a:endParaRPr lang="en-US"/>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20C695-B200-4097-B560-179DE736B4B9}" type="slidenum">
              <a:rPr lang="en-US"/>
              <a:pPr/>
              <a:t>21</a:t>
            </a:fld>
            <a:endParaRPr lang="en-US"/>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9FEF12-DC0C-468C-ADE7-154F0F0B5AE0}" type="slidenum">
              <a:rPr lang="en-US"/>
              <a:pPr/>
              <a:t>22</a:t>
            </a:fld>
            <a:endParaRPr lang="en-US"/>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xfrm>
            <a:off x="1219200" y="3257550"/>
            <a:ext cx="6705600" cy="3086100"/>
          </a:xfrm>
        </p:spPr>
        <p:txBody>
          <a:bodyPr/>
          <a:lstStyle/>
          <a:p>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CCB1CE-1FED-42D6-85DB-BAD0098418B3}" type="slidenum">
              <a:rPr lang="en-US"/>
              <a:pPr/>
              <a:t>23</a:t>
            </a:fld>
            <a:endParaRPr lang="en-US"/>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D1E3DD-870B-4EDE-9A2C-A4A07911368A}" type="slidenum">
              <a:rPr lang="en-US"/>
              <a:pPr/>
              <a:t>2</a:t>
            </a:fld>
            <a:endParaRPr lang="en-US"/>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p:txBody>
          <a:bodyPr/>
          <a:lstStyle/>
          <a:p>
            <a:endParaRPr lang="it-IT"/>
          </a:p>
        </p:txBody>
      </p:sp>
    </p:spTree>
    <p:extLst>
      <p:ext uri="{BB962C8B-B14F-4D97-AF65-F5344CB8AC3E}">
        <p14:creationId xmlns:p14="http://schemas.microsoft.com/office/powerpoint/2010/main" val="3099449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D588FD-FB78-4D0A-9064-1DC729679611}" type="slidenum">
              <a:rPr lang="en-US"/>
              <a:pPr/>
              <a:t>24</a:t>
            </a:fld>
            <a:endParaRPr lang="en-US"/>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F98574-F1CE-4B7B-A5DB-A667A9A80E9E}" type="slidenum">
              <a:rPr lang="en-US"/>
              <a:pPr/>
              <a:t>25</a:t>
            </a:fld>
            <a:endParaRPr lang="en-US"/>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89371C-91EF-401A-A6E4-18531D58055D}" type="slidenum">
              <a:rPr lang="en-US"/>
              <a:pPr/>
              <a:t>26</a:t>
            </a:fld>
            <a:endParaRPr lang="en-US"/>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0BC25C-77E3-4F6E-93B6-F522F0D06960}" type="slidenum">
              <a:rPr lang="en-US"/>
              <a:pPr/>
              <a:t>27</a:t>
            </a:fld>
            <a:endParaRPr lang="en-US"/>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0BA99B-BFD2-4740-9850-6251222475DB}" type="slidenum">
              <a:rPr lang="en-US"/>
              <a:pPr/>
              <a:t>30</a:t>
            </a:fld>
            <a:endParaRPr lang="en-US"/>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CBC129-BCF3-44C0-83A4-01FDA337E636}" type="slidenum">
              <a:rPr lang="en-US"/>
              <a:pPr/>
              <a:t>32</a:t>
            </a:fld>
            <a:endParaRPr lang="en-US"/>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228EED-C066-4C53-9CEF-73C29FE84058}" type="slidenum">
              <a:rPr lang="en-US"/>
              <a:pPr/>
              <a:t>33</a:t>
            </a:fld>
            <a:endParaRPr lang="en-US"/>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CF753C-73B3-4C3C-AEA0-BEDCFECD8FE7}" type="slidenum">
              <a:rPr lang="en-US"/>
              <a:pPr/>
              <a:t>34</a:t>
            </a:fld>
            <a:endParaRPr lang="en-US"/>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C89FB4-25F8-4E66-8ED3-A382CD864288}" type="slidenum">
              <a:rPr lang="en-US"/>
              <a:pPr/>
              <a:t>35</a:t>
            </a:fld>
            <a:endParaRPr lang="en-US"/>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AEE84A-A769-40E3-BB9E-A360B1FEA63A}" type="slidenum">
              <a:rPr lang="en-US"/>
              <a:pPr/>
              <a:t>36</a:t>
            </a:fld>
            <a:endParaRPr lang="en-US"/>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p:txBody>
          <a:bodyPr/>
          <a:lstStyle/>
          <a:p>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D4DC66-9919-4800-99D3-A687B4012354}" type="slidenum">
              <a:rPr lang="en-US"/>
              <a:pPr/>
              <a:t>3</a:t>
            </a:fld>
            <a:endParaRPr lang="en-US"/>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xfrm>
            <a:off x="1219200" y="3257550"/>
            <a:ext cx="6705600" cy="3086100"/>
          </a:xfrm>
        </p:spPr>
        <p:txBody>
          <a:bodyPr/>
          <a:lstStyle/>
          <a:p>
            <a:endParaRPr 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CDBD5D-9503-4022-A444-96DD38404020}" type="slidenum">
              <a:rPr lang="en-US"/>
              <a:pPr/>
              <a:t>38</a:t>
            </a:fld>
            <a:endParaRPr lang="en-US"/>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9CE0F6-EF0F-4536-968B-8D5AA11633F6}" type="slidenum">
              <a:rPr lang="en-US"/>
              <a:pPr/>
              <a:t>39</a:t>
            </a:fld>
            <a:endParaRPr lang="en-US"/>
          </a:p>
        </p:txBody>
      </p:sp>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F54205-EEDA-41A1-80DE-A8F718FB1207}" type="slidenum">
              <a:rPr lang="en-US"/>
              <a:pPr/>
              <a:t>40</a:t>
            </a:fld>
            <a:endParaRPr lang="en-US"/>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F9B224-B022-422F-A860-CC5335767C31}" type="slidenum">
              <a:rPr lang="en-US"/>
              <a:pPr/>
              <a:t>41</a:t>
            </a:fld>
            <a:endParaRPr lang="en-US"/>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endParaRPr 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14EB1F-09A2-4765-BBC3-914815D762DA}" type="slidenum">
              <a:rPr lang="en-US"/>
              <a:pPr/>
              <a:t>44</a:t>
            </a:fld>
            <a:endParaRPr lang="en-US"/>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p:txBody>
          <a:bodyPr/>
          <a:lstStyle/>
          <a:p>
            <a:endParaRPr 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C32736-4D71-4FD7-88C0-612B27B82A34}" type="slidenum">
              <a:rPr lang="en-US"/>
              <a:pPr/>
              <a:t>45</a:t>
            </a:fld>
            <a:endParaRPr lang="en-US"/>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73684C-A44C-4F5A-A2BD-A3E42E2C8E4C}" type="slidenum">
              <a:rPr lang="en-US"/>
              <a:pPr/>
              <a:t>46</a:t>
            </a:fld>
            <a:endParaRPr lang="en-US"/>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8121B4-98CC-45AF-9A74-962D5FDE962F}" type="slidenum">
              <a:rPr lang="en-US"/>
              <a:pPr/>
              <a:t>47</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xfrm>
            <a:off x="1219200" y="3257550"/>
            <a:ext cx="6705600" cy="3086100"/>
          </a:xfrm>
        </p:spPr>
        <p:txBody>
          <a:bodyPr/>
          <a:lstStyle/>
          <a:p>
            <a:endParaRPr 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41FB08-13CA-4C37-A4A8-DD22C8E6F1A9}" type="slidenum">
              <a:rPr lang="en-US"/>
              <a:pPr/>
              <a:t>48</a:t>
            </a:fld>
            <a:endParaRPr lang="en-US"/>
          </a:p>
        </p:txBody>
      </p:sp>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D73C73-831A-4096-9E2E-F4A87A046705}" type="slidenum">
              <a:rPr lang="en-US"/>
              <a:pPr/>
              <a:t>49</a:t>
            </a:fld>
            <a:endParaRPr lang="en-US"/>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p:txBody>
          <a:bodyPr/>
          <a:lstStyle/>
          <a:p>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B511D1-EDC8-43B8-B4E9-7F62223914A7}" type="slidenum">
              <a:rPr lang="en-US"/>
              <a:pPr/>
              <a:t>5</a:t>
            </a:fld>
            <a:endParaRPr lang="en-US"/>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xfrm>
            <a:off x="1219200" y="3257550"/>
            <a:ext cx="6705600" cy="3086100"/>
          </a:xfrm>
        </p:spPr>
        <p:txBody>
          <a:bodyPr/>
          <a:lstStyle/>
          <a:p>
            <a:endParaRPr 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BD916E-CB01-4A64-808C-4E2AC304E644}" type="slidenum">
              <a:rPr lang="en-US"/>
              <a:pPr/>
              <a:t>50</a:t>
            </a:fld>
            <a:endParaRPr lang="en-US"/>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endParaRPr 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1A9ADD-2EEE-4E93-B7FB-EBEA596D3A4A}" type="slidenum">
              <a:rPr lang="en-US"/>
              <a:pPr/>
              <a:t>51</a:t>
            </a:fld>
            <a:endParaRPr lang="en-US"/>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2"/>
          <p:cNvSpPr>
            <a:spLocks noGrp="1" noRot="1" noChangeAspect="1" noChangeArrowheads="1" noTextEdit="1"/>
          </p:cNvSpPr>
          <p:nvPr>
            <p:ph type="sldImg"/>
          </p:nvPr>
        </p:nvSpPr>
        <p:spPr>
          <a:xfrm>
            <a:off x="2857500" y="514350"/>
            <a:ext cx="3429000" cy="2571750"/>
          </a:xfrm>
          <a:ln/>
        </p:spPr>
      </p:sp>
      <p:sp>
        <p:nvSpPr>
          <p:cNvPr id="35533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556057CF-127D-44FD-B476-F2ECF10CB804}" type="slidenum">
              <a:rPr lang="en-US" smtClean="0"/>
              <a:pPr/>
              <a:t>56</a:t>
            </a:fld>
            <a:endParaRPr lang="en-US"/>
          </a:p>
        </p:txBody>
      </p:sp>
      <p:sp>
        <p:nvSpPr>
          <p:cNvPr id="73731" name="Rectangle 2"/>
          <p:cNvSpPr>
            <a:spLocks noGrp="1" noRot="1" noChangeAspect="1" noChangeArrowheads="1" noTextEdit="1"/>
          </p:cNvSpPr>
          <p:nvPr>
            <p:ph type="sldImg"/>
          </p:nvPr>
        </p:nvSpPr>
        <p:spPr>
          <a:xfrm>
            <a:off x="2857500" y="514350"/>
            <a:ext cx="3429000" cy="2571750"/>
          </a:xfrm>
          <a:ln/>
        </p:spPr>
      </p:sp>
      <p:sp>
        <p:nvSpPr>
          <p:cNvPr id="73732" name="Rectangle 3"/>
          <p:cNvSpPr>
            <a:spLocks noGrp="1" noChangeArrowheads="1"/>
          </p:cNvSpPr>
          <p:nvPr>
            <p:ph type="body" idx="1"/>
          </p:nvPr>
        </p:nvSpPr>
        <p:spPr>
          <a:noFill/>
          <a:ln/>
        </p:spPr>
        <p:txBody>
          <a:bodyPr/>
          <a:lstStyle/>
          <a:p>
            <a:pPr eaLnBrk="1" hangingPunct="1"/>
            <a:endParaRPr 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DD83C81A-5ACB-48EB-AB35-7D8AC9D7B907}" type="slidenum">
              <a:rPr lang="en-US" smtClean="0"/>
              <a:pPr/>
              <a:t>57</a:t>
            </a:fld>
            <a:endParaRPr lang="en-US"/>
          </a:p>
        </p:txBody>
      </p:sp>
      <p:sp>
        <p:nvSpPr>
          <p:cNvPr id="74755" name="Rectangle 2"/>
          <p:cNvSpPr>
            <a:spLocks noGrp="1" noRot="1" noChangeAspect="1" noChangeArrowheads="1" noTextEdit="1"/>
          </p:cNvSpPr>
          <p:nvPr>
            <p:ph type="sldImg"/>
          </p:nvPr>
        </p:nvSpPr>
        <p:spPr>
          <a:xfrm>
            <a:off x="2857500" y="514350"/>
            <a:ext cx="3429000" cy="2571750"/>
          </a:xfrm>
          <a:ln/>
        </p:spPr>
      </p:sp>
      <p:sp>
        <p:nvSpPr>
          <p:cNvPr id="74756" name="Rectangle 3"/>
          <p:cNvSpPr>
            <a:spLocks noGrp="1" noChangeArrowheads="1"/>
          </p:cNvSpPr>
          <p:nvPr>
            <p:ph type="body" idx="1"/>
          </p:nvPr>
        </p:nvSpPr>
        <p:spPr>
          <a:noFill/>
          <a:ln/>
        </p:spPr>
        <p:txBody>
          <a:bodyPr/>
          <a:lstStyle/>
          <a:p>
            <a:pPr eaLnBrk="1" hangingPunct="1"/>
            <a:endParaRPr 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E2467C-C3C8-4646-914B-52D59968D881}" type="slidenum">
              <a:rPr lang="en-US"/>
              <a:pPr/>
              <a:t>59</a:t>
            </a:fld>
            <a:endParaRPr lang="en-US"/>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D2748A-A248-4550-A686-632A241D8569}" type="slidenum">
              <a:rPr lang="en-US"/>
              <a:pPr/>
              <a:t>9</a:t>
            </a:fld>
            <a:endParaRPr lang="en-US"/>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p:txBody>
          <a:bodyPr/>
          <a:lstStyle/>
          <a:p>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E91140-D0E5-40AA-8B77-698CCE070025}" type="slidenum">
              <a:rPr lang="en-US"/>
              <a:pPr/>
              <a:t>10</a:t>
            </a:fld>
            <a:endParaRPr lang="en-US"/>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26A650-7A81-46E0-8269-1F7429FF017E}" type="slidenum">
              <a:rPr lang="en-US"/>
              <a:pPr/>
              <a:t>11</a:t>
            </a:fld>
            <a:endParaRPr lang="en-US"/>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9CD81D-C1D7-4B7D-9212-B5995FE13AD8}" type="slidenum">
              <a:rPr lang="en-US"/>
              <a:pPr/>
              <a:t>12</a:t>
            </a:fld>
            <a:endParaRPr lang="en-US"/>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xfrm>
            <a:off x="1219200" y="3257550"/>
            <a:ext cx="6705600" cy="3086100"/>
          </a:xfrm>
        </p:spPr>
        <p:txBody>
          <a:bodyPr/>
          <a:lstStyle/>
          <a:p>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B82CFD-F804-4E98-8740-9E46124CF227}" type="slidenum">
              <a:rPr lang="en-US"/>
              <a:pPr/>
              <a:t>13</a:t>
            </a:fld>
            <a:endParaRPr lang="en-US"/>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p:txBody>
          <a:bodyPr/>
          <a:lstStyle/>
          <a:p>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4034" name="Rectangle 2"/>
          <p:cNvSpPr>
            <a:spLocks noGrp="1" noChangeArrowheads="1"/>
          </p:cNvSpPr>
          <p:nvPr>
            <p:ph type="subTitle" idx="1"/>
          </p:nvPr>
        </p:nvSpPr>
        <p:spPr>
          <a:xfrm>
            <a:off x="2286000" y="3581400"/>
            <a:ext cx="5638800" cy="1905000"/>
          </a:xfrm>
        </p:spPr>
        <p:txBody>
          <a:bodyPr/>
          <a:lstStyle>
            <a:lvl1pPr marL="0" indent="0">
              <a:buFont typeface="Wingdings" pitchFamily="2" charset="2"/>
              <a:buNone/>
              <a:defRPr/>
            </a:lvl1pPr>
          </a:lstStyle>
          <a:p>
            <a:r>
              <a:rPr lang="it-IT"/>
              <a:t>Fare clic per modificare lo stile del sottotitolo dello schema</a:t>
            </a:r>
          </a:p>
        </p:txBody>
      </p:sp>
      <p:sp>
        <p:nvSpPr>
          <p:cNvPr id="44037" name="Rectangle 5"/>
          <p:cNvSpPr>
            <a:spLocks noGrp="1" noChangeArrowheads="1"/>
          </p:cNvSpPr>
          <p:nvPr>
            <p:ph type="sldNum" sz="quarter" idx="4"/>
          </p:nvPr>
        </p:nvSpPr>
        <p:spPr>
          <a:xfrm>
            <a:off x="8709025" y="6599238"/>
            <a:ext cx="434975" cy="258762"/>
          </a:xfrm>
        </p:spPr>
        <p:txBody>
          <a:bodyPr/>
          <a:lstStyle>
            <a:lvl1pPr>
              <a:defRPr/>
            </a:lvl1pPr>
          </a:lstStyle>
          <a:p>
            <a:fld id="{07F98BC3-F7EA-4A73-8394-BEF993D5B06B}" type="slidenum">
              <a:rPr lang="it-IT"/>
              <a:pPr/>
              <a:t>‹N›</a:t>
            </a:fld>
            <a:endParaRPr lang="it-IT"/>
          </a:p>
        </p:txBody>
      </p:sp>
      <p:sp>
        <p:nvSpPr>
          <p:cNvPr id="44039" name="Oval 7"/>
          <p:cNvSpPr>
            <a:spLocks noChangeArrowheads="1"/>
          </p:cNvSpPr>
          <p:nvPr/>
        </p:nvSpPr>
        <p:spPr bwMode="auto">
          <a:xfrm>
            <a:off x="228600" y="-315913"/>
            <a:ext cx="2514600" cy="2514601"/>
          </a:xfrm>
          <a:prstGeom prst="ellipse">
            <a:avLst/>
          </a:prstGeom>
          <a:noFill/>
          <a:ln w="12700">
            <a:solidFill>
              <a:schemeClr val="accent1"/>
            </a:solidFill>
            <a:round/>
            <a:headEnd/>
            <a:tailEnd/>
          </a:ln>
          <a:effectLst/>
        </p:spPr>
        <p:txBody>
          <a:bodyPr wrap="none" anchor="ctr"/>
          <a:lstStyle/>
          <a:p>
            <a:pPr algn="ctr"/>
            <a:endParaRPr lang="it-IT" sz="1800">
              <a:effectLst/>
            </a:endParaRPr>
          </a:p>
        </p:txBody>
      </p:sp>
      <p:sp>
        <p:nvSpPr>
          <p:cNvPr id="44040" name="Rectangle 8"/>
          <p:cNvSpPr>
            <a:spLocks noChangeArrowheads="1"/>
          </p:cNvSpPr>
          <p:nvPr/>
        </p:nvSpPr>
        <p:spPr bwMode="hidden">
          <a:xfrm>
            <a:off x="0" y="446088"/>
            <a:ext cx="4724400" cy="1143000"/>
          </a:xfrm>
          <a:prstGeom prst="rect">
            <a:avLst/>
          </a:prstGeom>
          <a:solidFill>
            <a:schemeClr val="accent2"/>
          </a:solidFill>
          <a:ln w="9525">
            <a:noFill/>
            <a:miter lim="800000"/>
            <a:headEnd/>
            <a:tailEnd/>
          </a:ln>
          <a:effectLst/>
        </p:spPr>
        <p:txBody>
          <a:bodyPr wrap="none" anchor="ctr"/>
          <a:lstStyle/>
          <a:p>
            <a:pPr algn="ctr"/>
            <a:endParaRPr lang="it-IT" sz="2400">
              <a:effectLst/>
              <a:latin typeface="Times New Roman" pitchFamily="18" charset="0"/>
            </a:endParaRPr>
          </a:p>
        </p:txBody>
      </p:sp>
      <p:sp>
        <p:nvSpPr>
          <p:cNvPr id="44041" name="Rectangle 9"/>
          <p:cNvSpPr>
            <a:spLocks noChangeArrowheads="1"/>
          </p:cNvSpPr>
          <p:nvPr/>
        </p:nvSpPr>
        <p:spPr bwMode="hidden">
          <a:xfrm>
            <a:off x="3962400" y="446088"/>
            <a:ext cx="4724400" cy="1143000"/>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endParaRPr lang="it-IT" sz="2400">
              <a:effectLst/>
              <a:latin typeface="Times New Roman" pitchFamily="18" charset="0"/>
            </a:endParaRPr>
          </a:p>
        </p:txBody>
      </p:sp>
      <p:sp>
        <p:nvSpPr>
          <p:cNvPr id="44042" name="Freeform 10"/>
          <p:cNvSpPr>
            <a:spLocks noChangeArrowheads="1"/>
          </p:cNvSpPr>
          <p:nvPr/>
        </p:nvSpPr>
        <p:spPr bwMode="auto">
          <a:xfrm>
            <a:off x="609600" y="293688"/>
            <a:ext cx="228600" cy="1449387"/>
          </a:xfrm>
          <a:custGeom>
            <a:avLst/>
            <a:gdLst/>
            <a:ahLst/>
            <a:cxnLst>
              <a:cxn ang="0">
                <a:pos x="1000" y="1000"/>
              </a:cxn>
              <a:cxn ang="0">
                <a:pos x="0" y="1000"/>
              </a:cxn>
              <a:cxn ang="0">
                <a:pos x="0" y="0"/>
              </a:cxn>
              <a:cxn ang="0">
                <a:pos x="1000" y="0"/>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p:spPr>
        <p:txBody>
          <a:bodyPr/>
          <a:lstStyle/>
          <a:p>
            <a:endParaRPr lang="it-IT"/>
          </a:p>
        </p:txBody>
      </p:sp>
      <p:sp>
        <p:nvSpPr>
          <p:cNvPr id="44043" name="Freeform 11"/>
          <p:cNvSpPr>
            <a:spLocks noChangeArrowheads="1"/>
          </p:cNvSpPr>
          <p:nvPr/>
        </p:nvSpPr>
        <p:spPr bwMode="auto">
          <a:xfrm>
            <a:off x="8316913" y="333375"/>
            <a:ext cx="261937" cy="1371600"/>
          </a:xfrm>
          <a:custGeom>
            <a:avLst/>
            <a:gdLst/>
            <a:ahLst/>
            <a:cxnLst>
              <a:cxn ang="0">
                <a:pos x="0" y="0"/>
              </a:cxn>
              <a:cxn ang="0">
                <a:pos x="1000" y="0"/>
              </a:cxn>
              <a:cxn ang="0">
                <a:pos x="1000" y="1000"/>
              </a:cxn>
              <a:cxn ang="0">
                <a:pos x="0" y="1000"/>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p:spPr>
        <p:txBody>
          <a:bodyPr/>
          <a:lstStyle/>
          <a:p>
            <a:endParaRPr lang="it-IT"/>
          </a:p>
        </p:txBody>
      </p:sp>
      <p:sp>
        <p:nvSpPr>
          <p:cNvPr id="44044" name="Rectangle 12"/>
          <p:cNvSpPr>
            <a:spLocks noGrp="1" noChangeArrowheads="1"/>
          </p:cNvSpPr>
          <p:nvPr>
            <p:ph type="ctrTitle"/>
          </p:nvPr>
        </p:nvSpPr>
        <p:spPr bwMode="auto">
          <a:xfrm>
            <a:off x="700088" y="333375"/>
            <a:ext cx="7832725" cy="1254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sz="3600"/>
            </a:lvl1pPr>
          </a:lstStyle>
          <a:p>
            <a:r>
              <a:rPr lang="it-IT"/>
              <a:t>Fare clic per modificare lo stile del titolo</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piè di pagina 3"/>
          <p:cNvSpPr>
            <a:spLocks noGrp="1"/>
          </p:cNvSpPr>
          <p:nvPr>
            <p:ph type="ftr" sz="quarter" idx="10"/>
          </p:nvPr>
        </p:nvSpPr>
        <p:spPr/>
        <p:txBody>
          <a:bodyPr/>
          <a:lstStyle>
            <a:lvl1pPr>
              <a:defRPr/>
            </a:lvl1pPr>
          </a:lstStyle>
          <a:p>
            <a:r>
              <a:rPr lang="en-US"/>
              <a:t>Energia per il domani: fonti rinnovabili, idrogeno e risparmio energetico - Sesto Val Pusteria; 28 giugno – 2 luglio 2010</a:t>
            </a:r>
            <a:endParaRPr lang="it-IT"/>
          </a:p>
        </p:txBody>
      </p:sp>
      <p:sp>
        <p:nvSpPr>
          <p:cNvPr id="5" name="Segnaposto numero diapositiva 4"/>
          <p:cNvSpPr>
            <a:spLocks noGrp="1"/>
          </p:cNvSpPr>
          <p:nvPr>
            <p:ph type="sldNum" sz="quarter" idx="11"/>
          </p:nvPr>
        </p:nvSpPr>
        <p:spPr/>
        <p:txBody>
          <a:bodyPr/>
          <a:lstStyle>
            <a:lvl1pPr>
              <a:defRPr/>
            </a:lvl1pPr>
          </a:lstStyle>
          <a:p>
            <a:fld id="{7309B6AB-0DFB-4241-97DF-8E0779CF0ECB}" type="slidenum">
              <a:rPr lang="it-IT"/>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05613" y="274638"/>
            <a:ext cx="2189162" cy="6267450"/>
          </a:xfrm>
          <a:prstGeom prst="rect">
            <a:avLst/>
          </a:prstGeo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233363" y="274638"/>
            <a:ext cx="6419850" cy="626745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piè di pagina 3"/>
          <p:cNvSpPr>
            <a:spLocks noGrp="1"/>
          </p:cNvSpPr>
          <p:nvPr>
            <p:ph type="ftr" sz="quarter" idx="10"/>
          </p:nvPr>
        </p:nvSpPr>
        <p:spPr/>
        <p:txBody>
          <a:bodyPr/>
          <a:lstStyle>
            <a:lvl1pPr>
              <a:defRPr/>
            </a:lvl1pPr>
          </a:lstStyle>
          <a:p>
            <a:r>
              <a:rPr lang="en-US"/>
              <a:t>Energia per il domani: fonti rinnovabili, idrogeno e risparmio energetico - Sesto Val Pusteria; 28 giugno – 2 luglio 2010</a:t>
            </a:r>
            <a:endParaRPr lang="it-IT"/>
          </a:p>
        </p:txBody>
      </p:sp>
      <p:sp>
        <p:nvSpPr>
          <p:cNvPr id="5" name="Segnaposto numero diapositiva 4"/>
          <p:cNvSpPr>
            <a:spLocks noGrp="1"/>
          </p:cNvSpPr>
          <p:nvPr>
            <p:ph type="sldNum" sz="quarter" idx="11"/>
          </p:nvPr>
        </p:nvSpPr>
        <p:spPr/>
        <p:txBody>
          <a:bodyPr/>
          <a:lstStyle>
            <a:lvl1pPr>
              <a:defRPr/>
            </a:lvl1pPr>
          </a:lstStyle>
          <a:p>
            <a:fld id="{6364C48D-6E77-446A-8005-BF0B3454B75B}" type="slidenum">
              <a:rPr lang="it-IT"/>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a:t>Fare clic per modificare lo stile del titolo</a:t>
            </a:r>
          </a:p>
        </p:txBody>
      </p:sp>
      <p:sp>
        <p:nvSpPr>
          <p:cNvPr id="3" name="Segnaposto grafico 2"/>
          <p:cNvSpPr>
            <a:spLocks noGrp="1"/>
          </p:cNvSpPr>
          <p:nvPr>
            <p:ph type="chart" idx="1"/>
          </p:nvPr>
        </p:nvSpPr>
        <p:spPr>
          <a:xfrm>
            <a:off x="233363" y="1846263"/>
            <a:ext cx="8761412" cy="4695825"/>
          </a:xfrm>
        </p:spPr>
        <p:txBody>
          <a:bodyPr/>
          <a:lstStyle/>
          <a:p>
            <a:endParaRPr lang="it-IT"/>
          </a:p>
        </p:txBody>
      </p:sp>
      <p:sp>
        <p:nvSpPr>
          <p:cNvPr id="4" name="Segnaposto piè di pagina 3"/>
          <p:cNvSpPr>
            <a:spLocks noGrp="1"/>
          </p:cNvSpPr>
          <p:nvPr>
            <p:ph type="ftr" sz="quarter" idx="10"/>
          </p:nvPr>
        </p:nvSpPr>
        <p:spPr>
          <a:xfrm>
            <a:off x="0" y="6597650"/>
            <a:ext cx="8847138" cy="260350"/>
          </a:xfrm>
        </p:spPr>
        <p:txBody>
          <a:bodyPr/>
          <a:lstStyle>
            <a:lvl1pPr>
              <a:defRPr/>
            </a:lvl1pPr>
          </a:lstStyle>
          <a:p>
            <a:r>
              <a:rPr lang="en-US"/>
              <a:t>Energia per il domani: fonti rinnovabili, idrogeno e risparmio energetico - Sesto Val Pusteria; 28 giugno – 2 luglio 2010</a:t>
            </a:r>
            <a:endParaRPr lang="it-IT"/>
          </a:p>
        </p:txBody>
      </p:sp>
      <p:sp>
        <p:nvSpPr>
          <p:cNvPr id="5" name="Segnaposto numero diapositiva 4"/>
          <p:cNvSpPr>
            <a:spLocks noGrp="1"/>
          </p:cNvSpPr>
          <p:nvPr>
            <p:ph type="sldNum" sz="quarter" idx="11"/>
          </p:nvPr>
        </p:nvSpPr>
        <p:spPr>
          <a:xfrm>
            <a:off x="8747125" y="6562725"/>
            <a:ext cx="396875" cy="295275"/>
          </a:xfrm>
        </p:spPr>
        <p:txBody>
          <a:bodyPr/>
          <a:lstStyle>
            <a:lvl1pPr>
              <a:defRPr/>
            </a:lvl1pPr>
          </a:lstStyle>
          <a:p>
            <a:fld id="{06F79DFA-6C56-4702-BD9C-E680F18F3234}" type="slidenum">
              <a:rPr lang="it-IT"/>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16F46EAB-36E4-49B4-91E8-351169236D2B}" type="slidenum">
              <a:rPr lang="en-GB"/>
              <a:pPr>
                <a:defRPr/>
              </a:pPr>
              <a:t>‹N›</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piè di pagina 3"/>
          <p:cNvSpPr>
            <a:spLocks noGrp="1"/>
          </p:cNvSpPr>
          <p:nvPr>
            <p:ph type="ftr" sz="quarter" idx="10"/>
          </p:nvPr>
        </p:nvSpPr>
        <p:spPr/>
        <p:txBody>
          <a:bodyPr/>
          <a:lstStyle>
            <a:lvl1pPr>
              <a:defRPr/>
            </a:lvl1pPr>
          </a:lstStyle>
          <a:p>
            <a:r>
              <a:rPr lang="en-US"/>
              <a:t>Energia per il domani: fonti rinnovabili, idrogeno e risparmio energetico - Sesto Val Pusteria; 28 giugno – 2 luglio 2010</a:t>
            </a:r>
            <a:endParaRPr lang="it-IT"/>
          </a:p>
        </p:txBody>
      </p:sp>
      <p:sp>
        <p:nvSpPr>
          <p:cNvPr id="5" name="Segnaposto numero diapositiva 4"/>
          <p:cNvSpPr>
            <a:spLocks noGrp="1"/>
          </p:cNvSpPr>
          <p:nvPr>
            <p:ph type="sldNum" sz="quarter" idx="11"/>
          </p:nvPr>
        </p:nvSpPr>
        <p:spPr/>
        <p:txBody>
          <a:bodyPr/>
          <a:lstStyle>
            <a:lvl1pPr>
              <a:defRPr/>
            </a:lvl1pPr>
          </a:lstStyle>
          <a:p>
            <a:fld id="{877F3A25-C756-4EF7-A996-DD654CB7FDA4}" type="slidenum">
              <a:rPr lang="it-IT"/>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Segnaposto piè di pagina 3"/>
          <p:cNvSpPr>
            <a:spLocks noGrp="1"/>
          </p:cNvSpPr>
          <p:nvPr>
            <p:ph type="ftr" sz="quarter" idx="10"/>
          </p:nvPr>
        </p:nvSpPr>
        <p:spPr/>
        <p:txBody>
          <a:bodyPr/>
          <a:lstStyle>
            <a:lvl1pPr>
              <a:defRPr/>
            </a:lvl1pPr>
          </a:lstStyle>
          <a:p>
            <a:r>
              <a:rPr lang="en-US"/>
              <a:t>Energia per il domani: fonti rinnovabili, idrogeno e risparmio energetico - Sesto Val Pusteria; 28 giugno – 2 luglio 2010</a:t>
            </a:r>
            <a:endParaRPr lang="it-IT"/>
          </a:p>
        </p:txBody>
      </p:sp>
      <p:sp>
        <p:nvSpPr>
          <p:cNvPr id="5" name="Segnaposto numero diapositiva 4"/>
          <p:cNvSpPr>
            <a:spLocks noGrp="1"/>
          </p:cNvSpPr>
          <p:nvPr>
            <p:ph type="sldNum" sz="quarter" idx="11"/>
          </p:nvPr>
        </p:nvSpPr>
        <p:spPr/>
        <p:txBody>
          <a:bodyPr/>
          <a:lstStyle>
            <a:lvl1pPr>
              <a:defRPr/>
            </a:lvl1pPr>
          </a:lstStyle>
          <a:p>
            <a:fld id="{ABB5DB98-58D1-43A9-8712-36C5BB95AB52}" type="slidenum">
              <a:rPr lang="it-IT"/>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a:t>Fare clic per modificare lo stile del titolo</a:t>
            </a:r>
          </a:p>
        </p:txBody>
      </p:sp>
      <p:sp>
        <p:nvSpPr>
          <p:cNvPr id="3" name="Segnaposto contenuto 2"/>
          <p:cNvSpPr>
            <a:spLocks noGrp="1"/>
          </p:cNvSpPr>
          <p:nvPr>
            <p:ph sz="half" idx="1"/>
          </p:nvPr>
        </p:nvSpPr>
        <p:spPr>
          <a:xfrm>
            <a:off x="233363" y="1846263"/>
            <a:ext cx="4303712" cy="4695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89475" y="1846263"/>
            <a:ext cx="4305300" cy="4695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p:cNvSpPr>
            <a:spLocks noGrp="1"/>
          </p:cNvSpPr>
          <p:nvPr>
            <p:ph type="ftr" sz="quarter" idx="10"/>
          </p:nvPr>
        </p:nvSpPr>
        <p:spPr/>
        <p:txBody>
          <a:bodyPr/>
          <a:lstStyle>
            <a:lvl1pPr>
              <a:defRPr/>
            </a:lvl1pPr>
          </a:lstStyle>
          <a:p>
            <a:r>
              <a:rPr lang="en-US"/>
              <a:t>Energia per il domani: fonti rinnovabili, idrogeno e risparmio energetico - Sesto Val Pusteria; 28 giugno – 2 luglio 2010</a:t>
            </a:r>
            <a:endParaRPr lang="it-IT"/>
          </a:p>
        </p:txBody>
      </p:sp>
      <p:sp>
        <p:nvSpPr>
          <p:cNvPr id="6" name="Segnaposto numero diapositiva 5"/>
          <p:cNvSpPr>
            <a:spLocks noGrp="1"/>
          </p:cNvSpPr>
          <p:nvPr>
            <p:ph type="sldNum" sz="quarter" idx="11"/>
          </p:nvPr>
        </p:nvSpPr>
        <p:spPr/>
        <p:txBody>
          <a:bodyPr/>
          <a:lstStyle>
            <a:lvl1pPr>
              <a:defRPr/>
            </a:lvl1pPr>
          </a:lstStyle>
          <a:p>
            <a:fld id="{FA615261-96F5-45D2-98F9-D5F3F7B4CE38}" type="slidenum">
              <a:rPr lang="it-IT"/>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piè di pagina 6"/>
          <p:cNvSpPr>
            <a:spLocks noGrp="1"/>
          </p:cNvSpPr>
          <p:nvPr>
            <p:ph type="ftr" sz="quarter" idx="10"/>
          </p:nvPr>
        </p:nvSpPr>
        <p:spPr/>
        <p:txBody>
          <a:bodyPr/>
          <a:lstStyle>
            <a:lvl1pPr>
              <a:defRPr/>
            </a:lvl1pPr>
          </a:lstStyle>
          <a:p>
            <a:r>
              <a:rPr lang="en-US"/>
              <a:t>Energia per il domani: fonti rinnovabili, idrogeno e risparmio energetico - Sesto Val Pusteria; 28 giugno – 2 luglio 2010</a:t>
            </a:r>
            <a:endParaRPr lang="it-IT"/>
          </a:p>
        </p:txBody>
      </p:sp>
      <p:sp>
        <p:nvSpPr>
          <p:cNvPr id="8" name="Segnaposto numero diapositiva 7"/>
          <p:cNvSpPr>
            <a:spLocks noGrp="1"/>
          </p:cNvSpPr>
          <p:nvPr>
            <p:ph type="sldNum" sz="quarter" idx="11"/>
          </p:nvPr>
        </p:nvSpPr>
        <p:spPr/>
        <p:txBody>
          <a:bodyPr/>
          <a:lstStyle>
            <a:lvl1pPr>
              <a:defRPr/>
            </a:lvl1pPr>
          </a:lstStyle>
          <a:p>
            <a:fld id="{CD0D96C1-0F27-43CE-910B-CE87C86368E7}" type="slidenum">
              <a:rPr lang="it-IT"/>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a:t>Fare clic per modificare lo stile del titolo</a:t>
            </a:r>
          </a:p>
        </p:txBody>
      </p:sp>
      <p:sp>
        <p:nvSpPr>
          <p:cNvPr id="3" name="Segnaposto piè di pagina 2"/>
          <p:cNvSpPr>
            <a:spLocks noGrp="1"/>
          </p:cNvSpPr>
          <p:nvPr>
            <p:ph type="ftr" sz="quarter" idx="10"/>
          </p:nvPr>
        </p:nvSpPr>
        <p:spPr/>
        <p:txBody>
          <a:bodyPr/>
          <a:lstStyle>
            <a:lvl1pPr>
              <a:defRPr/>
            </a:lvl1pPr>
          </a:lstStyle>
          <a:p>
            <a:r>
              <a:rPr lang="en-US"/>
              <a:t>Energia per il domani: fonti rinnovabili, idrogeno e risparmio energetico - Sesto Val Pusteria; 28 giugno – 2 luglio 2010</a:t>
            </a:r>
            <a:endParaRPr lang="it-IT"/>
          </a:p>
        </p:txBody>
      </p:sp>
      <p:sp>
        <p:nvSpPr>
          <p:cNvPr id="4" name="Segnaposto numero diapositiva 3"/>
          <p:cNvSpPr>
            <a:spLocks noGrp="1"/>
          </p:cNvSpPr>
          <p:nvPr>
            <p:ph type="sldNum" sz="quarter" idx="11"/>
          </p:nvPr>
        </p:nvSpPr>
        <p:spPr/>
        <p:txBody>
          <a:bodyPr/>
          <a:lstStyle>
            <a:lvl1pPr>
              <a:defRPr/>
            </a:lvl1pPr>
          </a:lstStyle>
          <a:p>
            <a:fld id="{F3670661-D0F2-4E74-BC27-ACC85E02BB54}" type="slidenum">
              <a:rPr lang="it-IT"/>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piè di pagina 1"/>
          <p:cNvSpPr>
            <a:spLocks noGrp="1"/>
          </p:cNvSpPr>
          <p:nvPr>
            <p:ph type="ftr" sz="quarter" idx="10"/>
          </p:nvPr>
        </p:nvSpPr>
        <p:spPr/>
        <p:txBody>
          <a:bodyPr/>
          <a:lstStyle>
            <a:lvl1pPr>
              <a:defRPr/>
            </a:lvl1pPr>
          </a:lstStyle>
          <a:p>
            <a:r>
              <a:rPr lang="en-US"/>
              <a:t>Energia per il domani: fonti rinnovabili, idrogeno e risparmio energetico - Sesto Val Pusteria; 28 giugno – 2 luglio 2010</a:t>
            </a:r>
            <a:endParaRPr lang="it-IT"/>
          </a:p>
        </p:txBody>
      </p:sp>
      <p:sp>
        <p:nvSpPr>
          <p:cNvPr id="3" name="Segnaposto numero diapositiva 2"/>
          <p:cNvSpPr>
            <a:spLocks noGrp="1"/>
          </p:cNvSpPr>
          <p:nvPr>
            <p:ph type="sldNum" sz="quarter" idx="11"/>
          </p:nvPr>
        </p:nvSpPr>
        <p:spPr/>
        <p:txBody>
          <a:bodyPr/>
          <a:lstStyle>
            <a:lvl1pPr>
              <a:defRPr/>
            </a:lvl1pPr>
          </a:lstStyle>
          <a:p>
            <a:fld id="{643A7C8A-2224-4BB4-9F2E-9596C01A09C1}" type="slidenum">
              <a:rPr lang="it-IT"/>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piè di pagina 4"/>
          <p:cNvSpPr>
            <a:spLocks noGrp="1"/>
          </p:cNvSpPr>
          <p:nvPr>
            <p:ph type="ftr" sz="quarter" idx="10"/>
          </p:nvPr>
        </p:nvSpPr>
        <p:spPr/>
        <p:txBody>
          <a:bodyPr/>
          <a:lstStyle>
            <a:lvl1pPr>
              <a:defRPr/>
            </a:lvl1pPr>
          </a:lstStyle>
          <a:p>
            <a:r>
              <a:rPr lang="en-US"/>
              <a:t>Energia per il domani: fonti rinnovabili, idrogeno e risparmio energetico - Sesto Val Pusteria; 28 giugno – 2 luglio 2010</a:t>
            </a:r>
            <a:endParaRPr lang="it-IT"/>
          </a:p>
        </p:txBody>
      </p:sp>
      <p:sp>
        <p:nvSpPr>
          <p:cNvPr id="6" name="Segnaposto numero diapositiva 5"/>
          <p:cNvSpPr>
            <a:spLocks noGrp="1"/>
          </p:cNvSpPr>
          <p:nvPr>
            <p:ph type="sldNum" sz="quarter" idx="11"/>
          </p:nvPr>
        </p:nvSpPr>
        <p:spPr/>
        <p:txBody>
          <a:bodyPr/>
          <a:lstStyle>
            <a:lvl1pPr>
              <a:defRPr/>
            </a:lvl1pPr>
          </a:lstStyle>
          <a:p>
            <a:fld id="{7159AE66-8679-4520-B45A-52FB3688B274}" type="slidenum">
              <a:rPr lang="it-IT"/>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piè di pagina 4"/>
          <p:cNvSpPr>
            <a:spLocks noGrp="1"/>
          </p:cNvSpPr>
          <p:nvPr>
            <p:ph type="ftr" sz="quarter" idx="10"/>
          </p:nvPr>
        </p:nvSpPr>
        <p:spPr/>
        <p:txBody>
          <a:bodyPr/>
          <a:lstStyle>
            <a:lvl1pPr>
              <a:defRPr/>
            </a:lvl1pPr>
          </a:lstStyle>
          <a:p>
            <a:r>
              <a:rPr lang="en-US"/>
              <a:t>Energia per il domani: fonti rinnovabili, idrogeno e risparmio energetico - Sesto Val Pusteria; 28 giugno – 2 luglio 2010</a:t>
            </a:r>
            <a:endParaRPr lang="it-IT"/>
          </a:p>
        </p:txBody>
      </p:sp>
      <p:sp>
        <p:nvSpPr>
          <p:cNvPr id="6" name="Segnaposto numero diapositiva 5"/>
          <p:cNvSpPr>
            <a:spLocks noGrp="1"/>
          </p:cNvSpPr>
          <p:nvPr>
            <p:ph type="sldNum" sz="quarter" idx="11"/>
          </p:nvPr>
        </p:nvSpPr>
        <p:spPr/>
        <p:txBody>
          <a:bodyPr/>
          <a:lstStyle>
            <a:lvl1pPr>
              <a:defRPr/>
            </a:lvl1pPr>
          </a:lstStyle>
          <a:p>
            <a:fld id="{3EFE998E-6F1A-4A4E-91FA-B7A3887E1DD1}" type="slidenum">
              <a:rPr lang="it-IT"/>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3" name="Rectangle 5"/>
          <p:cNvSpPr>
            <a:spLocks noGrp="1" noChangeArrowheads="1"/>
          </p:cNvSpPr>
          <p:nvPr>
            <p:ph type="body" idx="1"/>
          </p:nvPr>
        </p:nvSpPr>
        <p:spPr bwMode="auto">
          <a:xfrm>
            <a:off x="233363" y="1846263"/>
            <a:ext cx="8761412" cy="4695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3015" name="Rectangle 7"/>
          <p:cNvSpPr>
            <a:spLocks noGrp="1" noChangeArrowheads="1"/>
          </p:cNvSpPr>
          <p:nvPr>
            <p:ph type="ftr" sz="quarter" idx="3"/>
          </p:nvPr>
        </p:nvSpPr>
        <p:spPr bwMode="auto">
          <a:xfrm>
            <a:off x="0" y="6597650"/>
            <a:ext cx="8847138"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a:solidFill>
                  <a:schemeClr val="hlink"/>
                </a:solidFill>
                <a:effectLst/>
              </a:defRPr>
            </a:lvl1pPr>
          </a:lstStyle>
          <a:p>
            <a:r>
              <a:rPr lang="en-US"/>
              <a:t>Energia per il domani: fonti rinnovabili, idrogeno e risparmio energetico - Sesto Val Pusteria; 28 giugno – 2 luglio 2010</a:t>
            </a:r>
            <a:endParaRPr lang="it-IT"/>
          </a:p>
        </p:txBody>
      </p:sp>
      <p:sp>
        <p:nvSpPr>
          <p:cNvPr id="43016" name="Rectangle 8"/>
          <p:cNvSpPr>
            <a:spLocks noGrp="1" noChangeArrowheads="1"/>
          </p:cNvSpPr>
          <p:nvPr>
            <p:ph type="sldNum" sz="quarter" idx="4"/>
          </p:nvPr>
        </p:nvSpPr>
        <p:spPr bwMode="auto">
          <a:xfrm>
            <a:off x="8747125" y="6562725"/>
            <a:ext cx="396875" cy="295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defRPr>
            </a:lvl1pPr>
          </a:lstStyle>
          <a:p>
            <a:fld id="{DB9416B1-F5D7-4C22-8DBD-46B628298F40}" type="slidenum">
              <a:rPr lang="it-IT"/>
              <a:pPr/>
              <a:t>‹N›</a:t>
            </a:fld>
            <a:endParaRPr lang="it-IT"/>
          </a:p>
        </p:txBody>
      </p:sp>
      <p:sp>
        <p:nvSpPr>
          <p:cNvPr id="43019" name="Oval 11"/>
          <p:cNvSpPr>
            <a:spLocks noChangeArrowheads="1"/>
          </p:cNvSpPr>
          <p:nvPr userDrawn="1"/>
        </p:nvSpPr>
        <p:spPr bwMode="auto">
          <a:xfrm>
            <a:off x="228600" y="-315913"/>
            <a:ext cx="2514600" cy="2514601"/>
          </a:xfrm>
          <a:prstGeom prst="ellipse">
            <a:avLst/>
          </a:prstGeom>
          <a:noFill/>
          <a:ln w="12700">
            <a:solidFill>
              <a:schemeClr val="accent1"/>
            </a:solidFill>
            <a:round/>
            <a:headEnd/>
            <a:tailEnd/>
          </a:ln>
          <a:effectLst/>
        </p:spPr>
        <p:txBody>
          <a:bodyPr wrap="none" anchor="ctr"/>
          <a:lstStyle/>
          <a:p>
            <a:pPr algn="ctr"/>
            <a:endParaRPr lang="it-IT" sz="1800">
              <a:effectLst/>
            </a:endParaRPr>
          </a:p>
        </p:txBody>
      </p:sp>
      <p:sp>
        <p:nvSpPr>
          <p:cNvPr id="43020" name="Rectangle 12"/>
          <p:cNvSpPr>
            <a:spLocks noChangeArrowheads="1"/>
          </p:cNvSpPr>
          <p:nvPr userDrawn="1"/>
        </p:nvSpPr>
        <p:spPr bwMode="hidden">
          <a:xfrm>
            <a:off x="0" y="446088"/>
            <a:ext cx="4724400" cy="1143000"/>
          </a:xfrm>
          <a:prstGeom prst="rect">
            <a:avLst/>
          </a:prstGeom>
          <a:solidFill>
            <a:schemeClr val="accent2"/>
          </a:solidFill>
          <a:ln w="9525">
            <a:noFill/>
            <a:miter lim="800000"/>
            <a:headEnd/>
            <a:tailEnd/>
          </a:ln>
          <a:effectLst/>
        </p:spPr>
        <p:txBody>
          <a:bodyPr wrap="none" anchor="ctr"/>
          <a:lstStyle/>
          <a:p>
            <a:pPr algn="ctr"/>
            <a:endParaRPr lang="it-IT" sz="2400">
              <a:effectLst/>
              <a:latin typeface="Times New Roman" pitchFamily="18" charset="0"/>
            </a:endParaRPr>
          </a:p>
        </p:txBody>
      </p:sp>
      <p:sp>
        <p:nvSpPr>
          <p:cNvPr id="43021" name="Rectangle 13"/>
          <p:cNvSpPr>
            <a:spLocks noChangeArrowheads="1"/>
          </p:cNvSpPr>
          <p:nvPr userDrawn="1"/>
        </p:nvSpPr>
        <p:spPr bwMode="hidden">
          <a:xfrm>
            <a:off x="3962400" y="446088"/>
            <a:ext cx="4724400" cy="1143000"/>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endParaRPr lang="it-IT" sz="2400">
              <a:effectLst/>
              <a:latin typeface="Times New Roman" pitchFamily="18" charset="0"/>
            </a:endParaRPr>
          </a:p>
        </p:txBody>
      </p:sp>
      <p:sp>
        <p:nvSpPr>
          <p:cNvPr id="43022" name="Freeform 14"/>
          <p:cNvSpPr>
            <a:spLocks noChangeArrowheads="1"/>
          </p:cNvSpPr>
          <p:nvPr userDrawn="1"/>
        </p:nvSpPr>
        <p:spPr bwMode="auto">
          <a:xfrm>
            <a:off x="609600" y="293688"/>
            <a:ext cx="228600" cy="1449387"/>
          </a:xfrm>
          <a:custGeom>
            <a:avLst/>
            <a:gdLst/>
            <a:ahLst/>
            <a:cxnLst>
              <a:cxn ang="0">
                <a:pos x="1000" y="1000"/>
              </a:cxn>
              <a:cxn ang="0">
                <a:pos x="0" y="1000"/>
              </a:cxn>
              <a:cxn ang="0">
                <a:pos x="0" y="0"/>
              </a:cxn>
              <a:cxn ang="0">
                <a:pos x="1000" y="0"/>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p:spPr>
        <p:txBody>
          <a:bodyPr/>
          <a:lstStyle/>
          <a:p>
            <a:endParaRPr lang="it-IT"/>
          </a:p>
        </p:txBody>
      </p:sp>
      <p:sp>
        <p:nvSpPr>
          <p:cNvPr id="43023" name="Freeform 15"/>
          <p:cNvSpPr>
            <a:spLocks noChangeArrowheads="1"/>
          </p:cNvSpPr>
          <p:nvPr userDrawn="1"/>
        </p:nvSpPr>
        <p:spPr bwMode="auto">
          <a:xfrm>
            <a:off x="8316913" y="333375"/>
            <a:ext cx="261937" cy="1371600"/>
          </a:xfrm>
          <a:custGeom>
            <a:avLst/>
            <a:gdLst/>
            <a:ahLst/>
            <a:cxnLst>
              <a:cxn ang="0">
                <a:pos x="0" y="0"/>
              </a:cxn>
              <a:cxn ang="0">
                <a:pos x="1000" y="0"/>
              </a:cxn>
              <a:cxn ang="0">
                <a:pos x="1000" y="1000"/>
              </a:cxn>
              <a:cxn ang="0">
                <a:pos x="0" y="1000"/>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p:spPr>
        <p:txBody>
          <a:bodyPr/>
          <a:lstStyle/>
          <a:p>
            <a:endParaRPr lang="it-IT"/>
          </a:p>
        </p:txBody>
      </p:sp>
      <p:sp>
        <p:nvSpPr>
          <p:cNvPr id="43024" name="Rectangle 16"/>
          <p:cNvSpPr>
            <a:spLocks noChangeArrowheads="1"/>
          </p:cNvSpPr>
          <p:nvPr/>
        </p:nvSpPr>
        <p:spPr bwMode="auto">
          <a:xfrm>
            <a:off x="971550" y="333375"/>
            <a:ext cx="7561263" cy="1439863"/>
          </a:xfrm>
          <a:prstGeom prst="rect">
            <a:avLst/>
          </a:prstGeom>
          <a:noFill/>
          <a:ln w="9525">
            <a:noFill/>
            <a:miter lim="800000"/>
            <a:headEnd/>
            <a:tailEnd/>
          </a:ln>
          <a:effectLst/>
        </p:spPr>
        <p:txBody>
          <a:bodyPr anchor="ctr"/>
          <a:lstStyle/>
          <a:p>
            <a:endParaRPr lang="it-IT" sz="3600">
              <a:solidFill>
                <a:schemeClr val="tx2"/>
              </a:solidFill>
              <a:effectLst/>
            </a:endParaRPr>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hf hdr="0" dt="0"/>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447675" indent="-447675" algn="l" rtl="0" fontAlgn="base">
        <a:spcBef>
          <a:spcPct val="20000"/>
        </a:spcBef>
        <a:spcAft>
          <a:spcPct val="0"/>
        </a:spcAft>
        <a:buClr>
          <a:schemeClr val="accent1"/>
        </a:buClr>
        <a:buSzPct val="70000"/>
        <a:buFont typeface="Wingdings" pitchFamily="2" charset="2"/>
        <a:buChar char="n"/>
        <a:defRPr sz="2800" b="1">
          <a:solidFill>
            <a:schemeClr val="tx1"/>
          </a:solidFill>
          <a:latin typeface="+mn-lt"/>
          <a:ea typeface="+mn-ea"/>
          <a:cs typeface="+mn-cs"/>
        </a:defRPr>
      </a:lvl1pPr>
      <a:lvl2pPr marL="889000" indent="-439738" algn="l" rtl="0" fontAlgn="base">
        <a:spcBef>
          <a:spcPct val="20000"/>
        </a:spcBef>
        <a:spcAft>
          <a:spcPct val="0"/>
        </a:spcAft>
        <a:buClr>
          <a:schemeClr val="hlink"/>
        </a:buClr>
        <a:buSzPct val="65000"/>
        <a:buFont typeface="Wingdings" pitchFamily="2" charset="2"/>
        <a:buChar char="¡"/>
        <a:defRPr sz="2800">
          <a:solidFill>
            <a:schemeClr val="tx1"/>
          </a:solidFill>
          <a:latin typeface="+mn-lt"/>
        </a:defRPr>
      </a:lvl2pPr>
      <a:lvl3pPr marL="1293813" indent="-403225" algn="l" rtl="0" fontAlgn="base">
        <a:spcBef>
          <a:spcPct val="20000"/>
        </a:spcBef>
        <a:spcAft>
          <a:spcPct val="0"/>
        </a:spcAft>
        <a:buClr>
          <a:schemeClr val="accent1"/>
        </a:buClr>
        <a:buSzPct val="70000"/>
        <a:buFont typeface="Wingdings" pitchFamily="2" charset="2"/>
        <a:buChar char="n"/>
        <a:defRPr sz="2400">
          <a:solidFill>
            <a:schemeClr val="tx1"/>
          </a:solidFill>
          <a:latin typeface="+mn-lt"/>
        </a:defRPr>
      </a:lvl3pPr>
      <a:lvl4pPr marL="1681163" indent="-385763" algn="l" rtl="0" fontAlgn="base">
        <a:spcBef>
          <a:spcPct val="20000"/>
        </a:spcBef>
        <a:spcAft>
          <a:spcPct val="0"/>
        </a:spcAft>
        <a:buClr>
          <a:schemeClr val="hlink"/>
        </a:buClr>
        <a:buSzPct val="75000"/>
        <a:buFont typeface="Wingdings" pitchFamily="2" charset="2"/>
        <a:buChar char="¡"/>
        <a:defRPr sz="2000">
          <a:solidFill>
            <a:schemeClr val="tx1"/>
          </a:solidFill>
          <a:latin typeface="+mn-lt"/>
        </a:defRPr>
      </a:lvl4pPr>
      <a:lvl5pPr marL="20701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5pPr>
      <a:lvl6pPr marL="25273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6pPr>
      <a:lvl7pPr marL="29845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7pPr>
      <a:lvl8pPr marL="34417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8pPr>
      <a:lvl9pPr marL="38989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3.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2.w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wmf"/><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8.emf"/></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6.wmf"/></Relationships>
</file>

<file path=ppt/slides/_rels/slide3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2.wm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7.xml"/><Relationship Id="rId7" Type="http://schemas.openxmlformats.org/officeDocument/2006/relationships/image" Target="../media/image51.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oleObject" Target="../embeddings/oleObject3.bin"/><Relationship Id="rId9" Type="http://schemas.openxmlformats.org/officeDocument/2006/relationships/image" Target="../media/image53.jpeg"/></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4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4"/>
          </p:nvPr>
        </p:nvSpPr>
        <p:spPr/>
        <p:txBody>
          <a:bodyPr/>
          <a:lstStyle/>
          <a:p>
            <a:fld id="{A8FB7E09-604F-40D4-8EDA-1B021656C579}" type="slidenum">
              <a:rPr lang="it-IT"/>
              <a:pPr/>
              <a:t>1</a:t>
            </a:fld>
            <a:endParaRPr lang="it-IT"/>
          </a:p>
        </p:txBody>
      </p:sp>
      <p:sp>
        <p:nvSpPr>
          <p:cNvPr id="2050" name="Rectangle 2"/>
          <p:cNvSpPr>
            <a:spLocks noGrp="1" noChangeArrowheads="1"/>
          </p:cNvSpPr>
          <p:nvPr>
            <p:ph type="ctrTitle"/>
          </p:nvPr>
        </p:nvSpPr>
        <p:spPr>
          <a:xfrm>
            <a:off x="568036" y="333375"/>
            <a:ext cx="7964777" cy="1439863"/>
          </a:xfrm>
        </p:spPr>
        <p:txBody>
          <a:bodyPr/>
          <a:lstStyle/>
          <a:p>
            <a:r>
              <a:rPr lang="en" dirty="0">
                <a:cs typeface="Times New Roman"/>
              </a:rPr>
              <a:t>Cogeneration and trigeneration:</a:t>
            </a:r>
          </a:p>
        </p:txBody>
      </p:sp>
      <p:pic>
        <p:nvPicPr>
          <p:cNvPr id="8" name="Immagine 7"/>
          <p:cNvPicPr>
            <a:picLocks noChangeAspect="1"/>
          </p:cNvPicPr>
          <p:nvPr/>
        </p:nvPicPr>
        <p:blipFill>
          <a:blip r:embed="rId3"/>
          <a:stretch>
            <a:fillRect/>
          </a:stretch>
        </p:blipFill>
        <p:spPr>
          <a:xfrm>
            <a:off x="6981596" y="14777"/>
            <a:ext cx="2162404" cy="2138243"/>
          </a:xfrm>
          <a:prstGeom prst="rect">
            <a:avLst/>
          </a:prstGeom>
        </p:spPr>
      </p:pic>
      <p:sp>
        <p:nvSpPr>
          <p:cNvPr id="2" name="Rettangolo 1"/>
          <p:cNvSpPr/>
          <p:nvPr/>
        </p:nvSpPr>
        <p:spPr>
          <a:xfrm>
            <a:off x="4862945" y="5231491"/>
            <a:ext cx="4572000" cy="1311128"/>
          </a:xfrm>
          <a:prstGeom prst="rect">
            <a:avLst/>
          </a:prstGeom>
        </p:spPr>
        <p:txBody>
          <a:bodyPr>
            <a:spAutoFit/>
          </a:bodyPr>
          <a:lstStyle/>
          <a:p>
            <a:pPr lvl="0">
              <a:spcBef>
                <a:spcPct val="20000"/>
              </a:spcBef>
              <a:buClr>
                <a:srgbClr val="999933"/>
              </a:buClr>
            </a:pPr>
            <a:r>
              <a:rPr lang="it-IT" sz="1800" dirty="0">
                <a:solidFill>
                  <a:srgbClr val="000000"/>
                </a:solidFill>
                <a:effectLst>
                  <a:outerShdw blurRad="38100" dist="38100" dir="2700000" algn="tl">
                    <a:srgbClr val="C0C0C0"/>
                  </a:outerShdw>
                </a:effectLst>
                <a:latin typeface="+mj-lt"/>
                <a:cs typeface="Times New Roman" panose="02020603050405020304" pitchFamily="18" charset="0"/>
              </a:rPr>
              <a:t>prof. Mauro REINI</a:t>
            </a:r>
          </a:p>
          <a:p>
            <a:pPr lvl="0">
              <a:spcBef>
                <a:spcPct val="20000"/>
              </a:spcBef>
              <a:buClr>
                <a:srgbClr val="999933"/>
              </a:buClr>
            </a:pPr>
            <a:r>
              <a:rPr lang="it-IT" sz="1800" dirty="0">
                <a:solidFill>
                  <a:srgbClr val="000000"/>
                </a:solidFill>
                <a:effectLst>
                  <a:outerShdw blurRad="38100" dist="38100" dir="2700000" algn="tl">
                    <a:srgbClr val="C0C0C0"/>
                  </a:outerShdw>
                </a:effectLst>
                <a:latin typeface="+mj-lt"/>
                <a:cs typeface="Times New Roman" panose="02020603050405020304" pitchFamily="18" charset="0"/>
              </a:rPr>
              <a:t>docente di sistemi per l’energia e l’ambiente</a:t>
            </a:r>
          </a:p>
          <a:p>
            <a:pPr lvl="0">
              <a:spcBef>
                <a:spcPct val="20000"/>
              </a:spcBef>
              <a:buClr>
                <a:srgbClr val="999933"/>
              </a:buClr>
            </a:pPr>
            <a:r>
              <a:rPr lang="it-IT" sz="1800" dirty="0">
                <a:solidFill>
                  <a:srgbClr val="000000"/>
                </a:solidFill>
                <a:effectLst>
                  <a:outerShdw blurRad="38100" dist="38100" dir="2700000" algn="tl">
                    <a:srgbClr val="C0C0C0"/>
                  </a:outerShdw>
                </a:effectLst>
                <a:latin typeface="+mj-lt"/>
                <a:cs typeface="Times New Roman" panose="02020603050405020304" pitchFamily="18" charset="0"/>
              </a:rPr>
              <a:t>Università di Trieste – Polo di Pordenone</a:t>
            </a:r>
            <a:endParaRPr lang="it-IT" sz="1800" b="1" dirty="0">
              <a:solidFill>
                <a:srgbClr val="000000"/>
              </a:solidFill>
              <a:effectLst>
                <a:outerShdw blurRad="38100" dist="38100" dir="2700000" algn="tl">
                  <a:srgbClr val="C0C0C0"/>
                </a:outerShdw>
              </a:effectLst>
              <a:latin typeface="+mj-lt"/>
              <a:cs typeface="Times New Roman" panose="02020603050405020304" pitchFamily="18" charset="0"/>
            </a:endParaRPr>
          </a:p>
        </p:txBody>
      </p:sp>
      <p:pic>
        <p:nvPicPr>
          <p:cNvPr id="3" name="Immagine 2"/>
          <p:cNvPicPr>
            <a:picLocks noChangeAspect="1"/>
          </p:cNvPicPr>
          <p:nvPr/>
        </p:nvPicPr>
        <p:blipFill>
          <a:blip r:embed="rId4"/>
          <a:stretch>
            <a:fillRect/>
          </a:stretch>
        </p:blipFill>
        <p:spPr>
          <a:xfrm>
            <a:off x="7767301" y="4340818"/>
            <a:ext cx="1359526" cy="102421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5"/>
          <p:cNvSpPr>
            <a:spLocks noGrp="1" noChangeArrowheads="1"/>
          </p:cNvSpPr>
          <p:nvPr>
            <p:ph type="sldNum" sz="quarter" idx="4"/>
          </p:nvPr>
        </p:nvSpPr>
        <p:spPr/>
        <p:txBody>
          <a:bodyPr/>
          <a:lstStyle/>
          <a:p>
            <a:fld id="{0C0937E8-B193-4B5C-BE7A-9E503D5C7866}" type="slidenum">
              <a:rPr lang="it-IT"/>
              <a:pPr/>
              <a:t>10</a:t>
            </a:fld>
            <a:endParaRPr lang="it-IT"/>
          </a:p>
        </p:txBody>
      </p:sp>
      <p:sp>
        <p:nvSpPr>
          <p:cNvPr id="54274" name="Rectangle 2"/>
          <p:cNvSpPr>
            <a:spLocks noGrp="1" noChangeArrowheads="1"/>
          </p:cNvSpPr>
          <p:nvPr>
            <p:ph type="ctrTitle"/>
          </p:nvPr>
        </p:nvSpPr>
        <p:spPr>
          <a:xfrm>
            <a:off x="611188" y="333375"/>
            <a:ext cx="7772400" cy="1470025"/>
          </a:xfrm>
        </p:spPr>
        <p:txBody>
          <a:bodyPr/>
          <a:lstStyle/>
          <a:p>
            <a:r>
              <a:rPr lang="it-IT" dirty="0">
                <a:cs typeface="Arial"/>
              </a:rPr>
              <a:t>Basic </a:t>
            </a:r>
            <a:r>
              <a:rPr lang="it-IT" dirty="0" smtClean="0">
                <a:cs typeface="Arial"/>
              </a:rPr>
              <a:t>Background</a:t>
            </a:r>
            <a:endParaRPr lang="en-US" dirty="0">
              <a:cs typeface="Times New Roman"/>
            </a:endParaRPr>
          </a:p>
        </p:txBody>
      </p:sp>
      <p:sp>
        <p:nvSpPr>
          <p:cNvPr id="54284" name="Rectangle 12"/>
          <p:cNvSpPr>
            <a:spLocks noChangeArrowheads="1"/>
          </p:cNvSpPr>
          <p:nvPr/>
        </p:nvSpPr>
        <p:spPr bwMode="auto">
          <a:xfrm>
            <a:off x="250825" y="1646238"/>
            <a:ext cx="8893175" cy="5148262"/>
          </a:xfrm>
          <a:prstGeom prst="rect">
            <a:avLst/>
          </a:prstGeom>
          <a:noFill/>
          <a:ln w="9525">
            <a:noFill/>
            <a:miter lim="800000"/>
            <a:headEnd/>
            <a:tailEnd/>
          </a:ln>
          <a:effectLst/>
        </p:spPr>
        <p:txBody>
          <a:bodyPr/>
          <a:lstStyle/>
          <a:p>
            <a:pPr>
              <a:lnSpc>
                <a:spcPct val="90000"/>
              </a:lnSpc>
              <a:spcBef>
                <a:spcPct val="20000"/>
              </a:spcBef>
              <a:buClr>
                <a:schemeClr val="accent1"/>
              </a:buClr>
              <a:buSzPct val="70000"/>
            </a:pPr>
            <a:endParaRPr lang="it-IT" sz="2000" b="1" dirty="0">
              <a:latin typeface="Times New Roman"/>
              <a:cs typeface="Arial"/>
            </a:endParaRPr>
          </a:p>
          <a:p>
            <a:pPr marL="285750" indent="-285750">
              <a:lnSpc>
                <a:spcPct val="90000"/>
              </a:lnSpc>
              <a:spcBef>
                <a:spcPct val="20000"/>
              </a:spcBef>
              <a:buClr>
                <a:schemeClr val="accent1"/>
              </a:buClr>
              <a:buSzPct val="70000"/>
              <a:buFont typeface="Arial"/>
              <a:buChar char="•"/>
            </a:pPr>
            <a:r>
              <a:rPr lang="en" sz="2400" b="1" dirty="0">
                <a:effectLst/>
                <a:latin typeface="+mj-lt"/>
                <a:cs typeface="Arial"/>
              </a:rPr>
              <a:t>I Principle
the energy CANNOT be created or destroyed
(what is the "ENERGY PROBLEM"?)</a:t>
            </a:r>
            <a:endParaRPr lang="it-IT" sz="2400" b="1" dirty="0">
              <a:latin typeface="+mj-lt"/>
              <a:cs typeface="Arial"/>
            </a:endParaRPr>
          </a:p>
          <a:p>
            <a:pPr marL="285750" indent="-285750">
              <a:lnSpc>
                <a:spcPct val="90000"/>
              </a:lnSpc>
              <a:spcBef>
                <a:spcPct val="20000"/>
              </a:spcBef>
              <a:buClr>
                <a:schemeClr val="accent1"/>
              </a:buClr>
              <a:buSzPct val="70000"/>
              <a:buFont typeface="Arial"/>
              <a:buChar char="•"/>
            </a:pPr>
            <a:endParaRPr lang="en" sz="2400" b="1" dirty="0">
              <a:latin typeface="+mj-lt"/>
              <a:cs typeface="Arial"/>
            </a:endParaRPr>
          </a:p>
          <a:p>
            <a:pPr>
              <a:lnSpc>
                <a:spcPct val="90000"/>
              </a:lnSpc>
              <a:spcBef>
                <a:spcPct val="20000"/>
              </a:spcBef>
              <a:buClr>
                <a:schemeClr val="accent1"/>
              </a:buClr>
              <a:buSzPct val="70000"/>
              <a:buFont typeface="Wingdings" pitchFamily="2" charset="2"/>
              <a:buChar char="n"/>
            </a:pPr>
            <a:r>
              <a:rPr lang="it-IT" sz="2600" b="1" dirty="0">
                <a:effectLst/>
                <a:latin typeface="+mj-lt"/>
                <a:cs typeface="Times New Roman"/>
              </a:rPr>
              <a:t> II </a:t>
            </a:r>
            <a:r>
              <a:rPr lang="it-IT" sz="2600" b="1" dirty="0" err="1">
                <a:effectLst/>
                <a:latin typeface="+mj-lt"/>
                <a:cs typeface="Times New Roman"/>
              </a:rPr>
              <a:t>Principle</a:t>
            </a:r>
            <a:endParaRPr lang="it-IT" sz="2600" b="1" dirty="0">
              <a:latin typeface="+mj-lt"/>
              <a:cs typeface="Times New Roman"/>
            </a:endParaRPr>
          </a:p>
          <a:p>
            <a:pPr>
              <a:lnSpc>
                <a:spcPct val="90000"/>
              </a:lnSpc>
              <a:spcBef>
                <a:spcPct val="50000"/>
              </a:spcBef>
              <a:buClr>
                <a:schemeClr val="accent1"/>
              </a:buClr>
              <a:buSzPct val="70000"/>
            </a:pPr>
            <a:r>
              <a:rPr lang="it-IT" sz="1600" b="1" dirty="0">
                <a:latin typeface="+mj-lt"/>
                <a:cs typeface="Times New Roman"/>
              </a:rPr>
              <a:t> </a:t>
            </a:r>
            <a:r>
              <a:rPr lang="it-IT" sz="2000" b="1" dirty="0">
                <a:effectLst/>
                <a:latin typeface="+mj-lt"/>
                <a:cs typeface="Times New Roman"/>
              </a:rPr>
              <a:t> </a:t>
            </a:r>
            <a:r>
              <a:rPr lang="it-IT" sz="2000" b="1" dirty="0" smtClean="0">
                <a:effectLst/>
                <a:latin typeface="+mj-lt"/>
                <a:cs typeface="Times New Roman"/>
              </a:rPr>
              <a:t>MECHANIC ENERGY</a:t>
            </a:r>
            <a:r>
              <a:rPr lang="it-IT" sz="2000" b="1" dirty="0">
                <a:effectLst/>
                <a:latin typeface="+mj-lt"/>
                <a:cs typeface="Times New Roman"/>
              </a:rPr>
              <a:t>			HEAT TO </a:t>
            </a:r>
            <a:r>
              <a:rPr lang="it-IT" sz="2000" b="1" dirty="0" smtClean="0">
                <a:effectLst/>
                <a:latin typeface="+mj-lt"/>
                <a:cs typeface="Times New Roman"/>
              </a:rPr>
              <a:t>(USEFUL)T</a:t>
            </a:r>
            <a:endParaRPr lang="it-IT" sz="2000" b="1" dirty="0">
              <a:latin typeface="+mj-lt"/>
              <a:cs typeface="Times New Roman"/>
            </a:endParaRPr>
          </a:p>
          <a:p>
            <a:pPr>
              <a:lnSpc>
                <a:spcPct val="90000"/>
              </a:lnSpc>
              <a:spcBef>
                <a:spcPct val="20000"/>
              </a:spcBef>
              <a:buClr>
                <a:schemeClr val="accent1"/>
              </a:buClr>
              <a:buSzPct val="70000"/>
            </a:pPr>
            <a:r>
              <a:rPr lang="it-IT" sz="2000" b="1" dirty="0">
                <a:effectLst/>
                <a:latin typeface="+mj-lt"/>
                <a:cs typeface="Times New Roman"/>
              </a:rPr>
              <a:t>  (ELECTRIC ENERGY)</a:t>
            </a:r>
          </a:p>
          <a:p>
            <a:pPr>
              <a:lnSpc>
                <a:spcPct val="90000"/>
              </a:lnSpc>
              <a:spcBef>
                <a:spcPct val="20000"/>
              </a:spcBef>
              <a:buClr>
                <a:schemeClr val="accent1"/>
              </a:buClr>
              <a:buSzPct val="70000"/>
            </a:pPr>
            <a:endParaRPr lang="it-IT" sz="2000" b="1" dirty="0">
              <a:latin typeface="+mj-lt"/>
              <a:cs typeface="Times New Roman"/>
            </a:endParaRPr>
          </a:p>
          <a:p>
            <a:pPr>
              <a:lnSpc>
                <a:spcPct val="90000"/>
              </a:lnSpc>
              <a:spcBef>
                <a:spcPct val="20000"/>
              </a:spcBef>
              <a:buClr>
                <a:schemeClr val="accent1"/>
              </a:buClr>
              <a:buSzPct val="70000"/>
            </a:pPr>
            <a:endParaRPr lang="it-IT" sz="2000" b="1" dirty="0">
              <a:latin typeface="+mj-lt"/>
              <a:cs typeface="Times New Roman"/>
            </a:endParaRPr>
          </a:p>
          <a:p>
            <a:pPr>
              <a:lnSpc>
                <a:spcPct val="90000"/>
              </a:lnSpc>
              <a:spcBef>
                <a:spcPct val="20000"/>
              </a:spcBef>
              <a:buClr>
                <a:schemeClr val="accent1"/>
              </a:buClr>
              <a:buSzPct val="70000"/>
            </a:pPr>
            <a:endParaRPr lang="it-IT" sz="1600" b="1" dirty="0">
              <a:latin typeface="+mj-lt"/>
              <a:cs typeface="Times New Roman"/>
            </a:endParaRPr>
          </a:p>
          <a:p>
            <a:pPr>
              <a:lnSpc>
                <a:spcPct val="90000"/>
              </a:lnSpc>
              <a:spcBef>
                <a:spcPct val="100000"/>
              </a:spcBef>
              <a:buClr>
                <a:schemeClr val="accent1"/>
              </a:buClr>
              <a:buSzPct val="70000"/>
            </a:pPr>
            <a:r>
              <a:rPr lang="it-IT" sz="2000" b="1" dirty="0">
                <a:effectLst/>
                <a:latin typeface="+mj-lt"/>
                <a:cs typeface="Times New Roman"/>
              </a:rPr>
              <a:t>						</a:t>
            </a:r>
            <a:r>
              <a:rPr lang="it-IT" sz="2000" b="1" dirty="0" smtClean="0">
                <a:effectLst/>
                <a:latin typeface="+mj-lt"/>
                <a:cs typeface="Times New Roman"/>
              </a:rPr>
              <a:t>LOW </a:t>
            </a:r>
            <a:r>
              <a:rPr lang="it-IT" sz="2000" b="1" dirty="0">
                <a:effectLst/>
                <a:latin typeface="+mj-lt"/>
                <a:cs typeface="Times New Roman"/>
              </a:rPr>
              <a:t>T ° HEAT (</a:t>
            </a:r>
            <a:r>
              <a:rPr lang="it-IT" sz="2000" b="1" dirty="0" err="1">
                <a:effectLst/>
                <a:latin typeface="+mj-lt"/>
                <a:cs typeface="Times New Roman"/>
              </a:rPr>
              <a:t>useful</a:t>
            </a:r>
            <a:r>
              <a:rPr lang="it-IT" sz="2000" b="1" dirty="0">
                <a:effectLst/>
                <a:latin typeface="+mj-lt"/>
                <a:cs typeface="Times New Roman"/>
              </a:rPr>
              <a:t>?</a:t>
            </a:r>
            <a:endParaRPr lang="it-IT" sz="2000" b="1" dirty="0">
              <a:latin typeface="+mj-lt"/>
              <a:cs typeface="Times New Roman"/>
            </a:endParaRPr>
          </a:p>
        </p:txBody>
      </p:sp>
      <p:sp>
        <p:nvSpPr>
          <p:cNvPr id="54285" name="AutoShape 13"/>
          <p:cNvSpPr>
            <a:spLocks noChangeArrowheads="1"/>
          </p:cNvSpPr>
          <p:nvPr/>
        </p:nvSpPr>
        <p:spPr bwMode="auto">
          <a:xfrm>
            <a:off x="3326822" y="4151280"/>
            <a:ext cx="1335378" cy="188552"/>
          </a:xfrm>
          <a:prstGeom prst="rightArrow">
            <a:avLst>
              <a:gd name="adj1" fmla="val 50000"/>
              <a:gd name="adj2" fmla="val 96102"/>
            </a:avLst>
          </a:prstGeom>
          <a:solidFill>
            <a:srgbClr val="FF9966"/>
          </a:solidFill>
          <a:ln w="9525">
            <a:noFill/>
            <a:miter lim="800000"/>
            <a:headEnd/>
            <a:tailEnd/>
          </a:ln>
          <a:effectLst/>
        </p:spPr>
        <p:txBody>
          <a:bodyPr wrap="none" anchor="ctr"/>
          <a:lstStyle/>
          <a:p>
            <a:endParaRPr lang="it-IT"/>
          </a:p>
        </p:txBody>
      </p:sp>
      <p:sp>
        <p:nvSpPr>
          <p:cNvPr id="54286" name="AutoShape 14"/>
          <p:cNvSpPr>
            <a:spLocks noChangeArrowheads="1"/>
          </p:cNvSpPr>
          <p:nvPr/>
        </p:nvSpPr>
        <p:spPr bwMode="auto">
          <a:xfrm rot="16200000" flipH="1">
            <a:off x="4511658" y="3448331"/>
            <a:ext cx="469652" cy="3109335"/>
          </a:xfrm>
          <a:custGeom>
            <a:avLst/>
            <a:gdLst>
              <a:gd name="G0" fmla="+- 12629 0 0"/>
              <a:gd name="G1" fmla="+- 18269 0 0"/>
              <a:gd name="G2" fmla="+- 2952 0 0"/>
              <a:gd name="G3" fmla="*/ 12629 1 2"/>
              <a:gd name="G4" fmla="+- G3 10800 0"/>
              <a:gd name="G5" fmla="+- 21600 12629 18269"/>
              <a:gd name="G6" fmla="+- 18269 2952 0"/>
              <a:gd name="G7" fmla="*/ G6 1 2"/>
              <a:gd name="G8" fmla="*/ 18269 2 1"/>
              <a:gd name="G9" fmla="+- G8 0 21600"/>
              <a:gd name="G10" fmla="*/ 21600 G0 G1"/>
              <a:gd name="G11" fmla="*/ 21600 G4 G1"/>
              <a:gd name="G12" fmla="*/ 21600 G5 G1"/>
              <a:gd name="G13" fmla="*/ 21600 G7 G1"/>
              <a:gd name="G14" fmla="*/ 18269 1 2"/>
              <a:gd name="G15" fmla="+- G5 0 G4"/>
              <a:gd name="G16" fmla="+- G0 0 G4"/>
              <a:gd name="G17" fmla="*/ G2 G15 G16"/>
              <a:gd name="T0" fmla="*/ 17115 w 21600"/>
              <a:gd name="T1" fmla="*/ 0 h 21600"/>
              <a:gd name="T2" fmla="*/ 12629 w 21600"/>
              <a:gd name="T3" fmla="*/ 2952 h 21600"/>
              <a:gd name="T4" fmla="*/ 0 w 21600"/>
              <a:gd name="T5" fmla="*/ 20236 h 21600"/>
              <a:gd name="T6" fmla="*/ 9135 w 21600"/>
              <a:gd name="T7" fmla="*/ 21600 h 21600"/>
              <a:gd name="T8" fmla="*/ 18269 w 21600"/>
              <a:gd name="T9" fmla="*/ 12546 h 21600"/>
              <a:gd name="T10" fmla="*/ 21600 w 21600"/>
              <a:gd name="T11" fmla="*/ 2952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115" y="0"/>
                </a:moveTo>
                <a:lnTo>
                  <a:pt x="12629" y="2952"/>
                </a:lnTo>
                <a:lnTo>
                  <a:pt x="15960" y="2952"/>
                </a:lnTo>
                <a:lnTo>
                  <a:pt x="15960" y="18870"/>
                </a:lnTo>
                <a:lnTo>
                  <a:pt x="0" y="18870"/>
                </a:lnTo>
                <a:lnTo>
                  <a:pt x="0" y="21600"/>
                </a:lnTo>
                <a:lnTo>
                  <a:pt x="18269" y="21600"/>
                </a:lnTo>
                <a:lnTo>
                  <a:pt x="18269" y="2952"/>
                </a:lnTo>
                <a:lnTo>
                  <a:pt x="21600" y="2952"/>
                </a:lnTo>
                <a:close/>
              </a:path>
            </a:pathLst>
          </a:custGeom>
          <a:solidFill>
            <a:srgbClr val="FF9966"/>
          </a:solidFill>
          <a:ln w="9525">
            <a:noFill/>
            <a:miter lim="800000"/>
            <a:headEnd/>
            <a:tailEnd/>
          </a:ln>
          <a:effectLst/>
        </p:spPr>
        <p:txBody>
          <a:bodyPr wrap="none" anchor="ctr"/>
          <a:lstStyle/>
          <a:p>
            <a:endParaRPr lang="it-IT"/>
          </a:p>
        </p:txBody>
      </p:sp>
      <p:sp>
        <p:nvSpPr>
          <p:cNvPr id="54287" name="AutoShape 15"/>
          <p:cNvSpPr>
            <a:spLocks noChangeArrowheads="1"/>
          </p:cNvSpPr>
          <p:nvPr/>
        </p:nvSpPr>
        <p:spPr bwMode="auto">
          <a:xfrm flipV="1">
            <a:off x="6548653" y="4789530"/>
            <a:ext cx="457199" cy="654804"/>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F9966"/>
          </a:solidFill>
          <a:ln w="9525">
            <a:noFill/>
            <a:miter lim="800000"/>
            <a:headEnd/>
            <a:tailEnd/>
          </a:ln>
          <a:effectLst/>
        </p:spPr>
        <p:txBody>
          <a:bodyPr wrap="none" anchor="ctr"/>
          <a:lstStyle/>
          <a:p>
            <a:endParaRPr lang="it-IT"/>
          </a:p>
        </p:txBody>
      </p:sp>
      <p:sp>
        <p:nvSpPr>
          <p:cNvPr id="54289" name="Rectangle 17"/>
          <p:cNvSpPr>
            <a:spLocks noChangeArrowheads="1"/>
          </p:cNvSpPr>
          <p:nvPr/>
        </p:nvSpPr>
        <p:spPr bwMode="auto">
          <a:xfrm>
            <a:off x="4662200" y="3891035"/>
            <a:ext cx="2846387" cy="684213"/>
          </a:xfrm>
          <a:prstGeom prst="rect">
            <a:avLst/>
          </a:prstGeom>
          <a:solidFill>
            <a:schemeClr val="accent1">
              <a:alpha val="0"/>
            </a:schemeClr>
          </a:solidFill>
          <a:ln w="25400">
            <a:solidFill>
              <a:srgbClr val="FF0000"/>
            </a:solidFill>
            <a:miter lim="800000"/>
            <a:headEnd/>
            <a:tailEnd/>
          </a:ln>
          <a:effectLst/>
        </p:spPr>
        <p:txBody>
          <a:bodyPr wrap="none" anchor="ctr"/>
          <a:lstStyle/>
          <a:p>
            <a:endParaRPr lang="it-IT"/>
          </a:p>
        </p:txBody>
      </p:sp>
      <p:sp>
        <p:nvSpPr>
          <p:cNvPr id="54290" name="Rectangle 18"/>
          <p:cNvSpPr>
            <a:spLocks noChangeArrowheads="1"/>
          </p:cNvSpPr>
          <p:nvPr/>
        </p:nvSpPr>
        <p:spPr bwMode="auto">
          <a:xfrm>
            <a:off x="5304631" y="5516493"/>
            <a:ext cx="3078957" cy="1033785"/>
          </a:xfrm>
          <a:prstGeom prst="rect">
            <a:avLst/>
          </a:prstGeom>
          <a:solidFill>
            <a:schemeClr val="accent1">
              <a:alpha val="0"/>
            </a:schemeClr>
          </a:solidFill>
          <a:ln w="25400">
            <a:solidFill>
              <a:srgbClr val="FFCC00"/>
            </a:solidFill>
            <a:miter lim="800000"/>
            <a:headEnd/>
            <a:tailEnd/>
          </a:ln>
          <a:effectLst/>
        </p:spPr>
        <p:txBody>
          <a:bodyPr wrap="none" anchor="ctr"/>
          <a:lstStyle/>
          <a:p>
            <a:endParaRPr lang="it-IT"/>
          </a:p>
        </p:txBody>
      </p:sp>
      <p:sp>
        <p:nvSpPr>
          <p:cNvPr id="54291" name="AutoShape 19"/>
          <p:cNvSpPr>
            <a:spLocks noChangeArrowheads="1"/>
          </p:cNvSpPr>
          <p:nvPr/>
        </p:nvSpPr>
        <p:spPr bwMode="auto">
          <a:xfrm>
            <a:off x="6289677" y="3099306"/>
            <a:ext cx="395288" cy="755650"/>
          </a:xfrm>
          <a:prstGeom prst="curvedLeftArrow">
            <a:avLst>
              <a:gd name="adj1" fmla="val 34941"/>
              <a:gd name="adj2" fmla="val 73173"/>
              <a:gd name="adj3" fmla="val 33333"/>
            </a:avLst>
          </a:prstGeom>
          <a:solidFill>
            <a:schemeClr val="accent1"/>
          </a:solidFill>
          <a:ln w="9525">
            <a:solidFill>
              <a:schemeClr val="tx1"/>
            </a:solidFill>
            <a:miter lim="800000"/>
            <a:headEnd/>
            <a:tailEnd/>
          </a:ln>
          <a:effectLst/>
        </p:spPr>
        <p:txBody>
          <a:bodyPr wrap="none" anchor="ctr"/>
          <a:lstStyle/>
          <a:p>
            <a:endParaRPr lang="it-IT"/>
          </a:p>
        </p:txBody>
      </p:sp>
      <p:grpSp>
        <p:nvGrpSpPr>
          <p:cNvPr id="54294" name="Group 22"/>
          <p:cNvGrpSpPr>
            <a:grpSpLocks/>
          </p:cNvGrpSpPr>
          <p:nvPr/>
        </p:nvGrpSpPr>
        <p:grpSpPr bwMode="auto">
          <a:xfrm>
            <a:off x="1855717" y="4827050"/>
            <a:ext cx="1347788" cy="692150"/>
            <a:chOff x="175" y="3614"/>
            <a:chExt cx="849" cy="436"/>
          </a:xfrm>
        </p:grpSpPr>
        <p:sp>
          <p:nvSpPr>
            <p:cNvPr id="54292" name="Text Box 20"/>
            <p:cNvSpPr txBox="1">
              <a:spLocks noChangeArrowheads="1"/>
            </p:cNvSpPr>
            <p:nvPr/>
          </p:nvSpPr>
          <p:spPr bwMode="auto">
            <a:xfrm>
              <a:off x="175" y="3681"/>
              <a:ext cx="810" cy="269"/>
            </a:xfrm>
            <a:prstGeom prst="rect">
              <a:avLst/>
            </a:prstGeom>
            <a:noFill/>
            <a:ln w="9525">
              <a:noFill/>
              <a:miter lim="800000"/>
              <a:headEnd/>
              <a:tailEnd/>
            </a:ln>
            <a:effectLst/>
          </p:spPr>
          <p:txBody>
            <a:bodyPr>
              <a:spAutoFit/>
            </a:bodyPr>
            <a:lstStyle/>
            <a:p>
              <a:pPr>
                <a:spcBef>
                  <a:spcPct val="50000"/>
                </a:spcBef>
              </a:pPr>
              <a:r>
                <a:rPr lang="en-US" dirty="0">
                  <a:effectLst/>
                  <a:latin typeface="Times New Roman" pitchFamily="18" charset="0"/>
                </a:rPr>
                <a:t>Ex = 1-</a:t>
              </a:r>
            </a:p>
          </p:txBody>
        </p:sp>
        <p:graphicFrame>
          <p:nvGraphicFramePr>
            <p:cNvPr id="54293" name="Object 21"/>
            <p:cNvGraphicFramePr>
              <a:graphicFrameLocks noChangeAspect="1"/>
            </p:cNvGraphicFramePr>
            <p:nvPr/>
          </p:nvGraphicFramePr>
          <p:xfrm>
            <a:off x="771" y="3614"/>
            <a:ext cx="253" cy="436"/>
          </p:xfrm>
          <a:graphic>
            <a:graphicData uri="http://schemas.openxmlformats.org/presentationml/2006/ole">
              <mc:AlternateContent xmlns:mc="http://schemas.openxmlformats.org/markup-compatibility/2006">
                <mc:Choice xmlns:v="urn:schemas-microsoft-com:vml" Requires="v">
                  <p:oleObj spid="_x0000_s27914" name="Equation" r:id="rId4" imgW="228600" imgH="393480" progId="Equation.3">
                    <p:embed/>
                  </p:oleObj>
                </mc:Choice>
                <mc:Fallback>
                  <p:oleObj name="Equation" r:id="rId4" imgW="228600" imgH="393480" progId="Equation.3">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 y="3614"/>
                          <a:ext cx="253" cy="4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54298" name="Group 26"/>
          <p:cNvGrpSpPr>
            <a:grpSpLocks/>
          </p:cNvGrpSpPr>
          <p:nvPr/>
        </p:nvGrpSpPr>
        <p:grpSpPr bwMode="auto">
          <a:xfrm>
            <a:off x="7253353" y="4656923"/>
            <a:ext cx="1095375" cy="692150"/>
            <a:chOff x="4913" y="3092"/>
            <a:chExt cx="690" cy="436"/>
          </a:xfrm>
        </p:grpSpPr>
        <p:sp>
          <p:nvSpPr>
            <p:cNvPr id="54296" name="Text Box 24"/>
            <p:cNvSpPr txBox="1">
              <a:spLocks noChangeArrowheads="1"/>
            </p:cNvSpPr>
            <p:nvPr/>
          </p:nvSpPr>
          <p:spPr bwMode="auto">
            <a:xfrm>
              <a:off x="4913" y="3184"/>
              <a:ext cx="659" cy="269"/>
            </a:xfrm>
            <a:prstGeom prst="rect">
              <a:avLst/>
            </a:prstGeom>
            <a:noFill/>
            <a:ln w="9525">
              <a:noFill/>
              <a:miter lim="800000"/>
              <a:headEnd/>
              <a:tailEnd/>
            </a:ln>
            <a:effectLst/>
          </p:spPr>
          <p:txBody>
            <a:bodyPr>
              <a:spAutoFit/>
            </a:bodyPr>
            <a:lstStyle/>
            <a:p>
              <a:pPr>
                <a:spcBef>
                  <a:spcPct val="50000"/>
                </a:spcBef>
              </a:pPr>
              <a:r>
                <a:rPr lang="en-US" dirty="0">
                  <a:effectLst/>
                  <a:latin typeface="Times New Roman" pitchFamily="18" charset="0"/>
                </a:rPr>
                <a:t>An = </a:t>
              </a:r>
            </a:p>
          </p:txBody>
        </p:sp>
        <p:graphicFrame>
          <p:nvGraphicFramePr>
            <p:cNvPr id="54297" name="Object 25"/>
            <p:cNvGraphicFramePr>
              <a:graphicFrameLocks noChangeAspect="1"/>
            </p:cNvGraphicFramePr>
            <p:nvPr/>
          </p:nvGraphicFramePr>
          <p:xfrm>
            <a:off x="5350" y="3092"/>
            <a:ext cx="253" cy="436"/>
          </p:xfrm>
          <a:graphic>
            <a:graphicData uri="http://schemas.openxmlformats.org/presentationml/2006/ole">
              <mc:AlternateContent xmlns:mc="http://schemas.openxmlformats.org/markup-compatibility/2006">
                <mc:Choice xmlns:v="urn:schemas-microsoft-com:vml" Requires="v">
                  <p:oleObj spid="_x0000_s27915" name="Equation" r:id="rId6" imgW="228600" imgH="393480" progId="Equation.3">
                    <p:embed/>
                  </p:oleObj>
                </mc:Choice>
                <mc:Fallback>
                  <p:oleObj name="Equation" r:id="rId6" imgW="228600" imgH="393480" progId="Equation.3">
                    <p:embed/>
                    <p:pic>
                      <p:nvPicPr>
                        <p:cNvPr id="0" name="Picture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0" y="3092"/>
                          <a:ext cx="253" cy="4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4298"/>
                                        </p:tgtEl>
                                        <p:attrNameLst>
                                          <p:attrName>style.visibility</p:attrName>
                                        </p:attrNameLst>
                                      </p:cBhvr>
                                      <p:to>
                                        <p:strVal val="visible"/>
                                      </p:to>
                                    </p:set>
                                    <p:animEffect transition="in" filter="checkerboard(across)">
                                      <p:cBhvr>
                                        <p:cTn id="7" dur="500"/>
                                        <p:tgtEl>
                                          <p:spTgt spid="5429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4294"/>
                                        </p:tgtEl>
                                        <p:attrNameLst>
                                          <p:attrName>style.visibility</p:attrName>
                                        </p:attrNameLst>
                                      </p:cBhvr>
                                      <p:to>
                                        <p:strVal val="visible"/>
                                      </p:to>
                                    </p:set>
                                    <p:animEffect transition="in" filter="checkerboard(across)">
                                      <p:cBhvr>
                                        <p:cTn id="12" dur="500"/>
                                        <p:tgtEl>
                                          <p:spTgt spid="54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5"/>
          <p:cNvSpPr>
            <a:spLocks noGrp="1" noChangeArrowheads="1"/>
          </p:cNvSpPr>
          <p:nvPr>
            <p:ph type="sldNum" sz="quarter" idx="4"/>
          </p:nvPr>
        </p:nvSpPr>
        <p:spPr/>
        <p:txBody>
          <a:bodyPr/>
          <a:lstStyle/>
          <a:p>
            <a:fld id="{8622F7AE-95FB-4498-9577-875EABC05905}" type="slidenum">
              <a:rPr lang="it-IT"/>
              <a:pPr/>
              <a:t>11</a:t>
            </a:fld>
            <a:endParaRPr lang="it-IT"/>
          </a:p>
        </p:txBody>
      </p:sp>
      <p:sp>
        <p:nvSpPr>
          <p:cNvPr id="55298" name="Rectangle 2"/>
          <p:cNvSpPr>
            <a:spLocks noGrp="1" noChangeArrowheads="1"/>
          </p:cNvSpPr>
          <p:nvPr>
            <p:ph type="ctrTitle"/>
          </p:nvPr>
        </p:nvSpPr>
        <p:spPr>
          <a:xfrm>
            <a:off x="611188" y="333375"/>
            <a:ext cx="8029575" cy="1470025"/>
          </a:xfrm>
        </p:spPr>
        <p:txBody>
          <a:bodyPr/>
          <a:lstStyle/>
          <a:p>
            <a:r>
              <a:rPr lang="en" dirty="0">
                <a:cs typeface="Times New Roman"/>
              </a:rPr>
              <a:t>The energy conversion chain</a:t>
            </a:r>
            <a:endParaRPr lang="en-US" dirty="0">
              <a:cs typeface="Times New Roman"/>
            </a:endParaRPr>
          </a:p>
        </p:txBody>
      </p:sp>
      <p:sp>
        <p:nvSpPr>
          <p:cNvPr id="55299" name="Rectangle 3"/>
          <p:cNvSpPr>
            <a:spLocks noChangeArrowheads="1"/>
          </p:cNvSpPr>
          <p:nvPr/>
        </p:nvSpPr>
        <p:spPr bwMode="auto">
          <a:xfrm>
            <a:off x="250825" y="2041525"/>
            <a:ext cx="8893175" cy="5076825"/>
          </a:xfrm>
          <a:prstGeom prst="rect">
            <a:avLst/>
          </a:prstGeom>
          <a:noFill/>
          <a:ln w="9525">
            <a:noFill/>
            <a:miter lim="800000"/>
            <a:headEnd/>
            <a:tailEnd/>
          </a:ln>
          <a:effectLst/>
        </p:spPr>
        <p:txBody>
          <a:bodyPr/>
          <a:lstStyle/>
          <a:p>
            <a:pPr marL="356870" indent="-356870" defTabSz="542925">
              <a:spcBef>
                <a:spcPct val="20000"/>
              </a:spcBef>
              <a:buClr>
                <a:schemeClr val="accent1"/>
              </a:buClr>
              <a:buSzPct val="70000"/>
            </a:pPr>
            <a:r>
              <a:rPr lang="it-IT" sz="2000" b="1" dirty="0">
                <a:effectLst/>
                <a:latin typeface="+mj-lt"/>
                <a:cs typeface="Arial"/>
              </a:rPr>
              <a:t>II° </a:t>
            </a:r>
            <a:r>
              <a:rPr lang="en" sz="2000" dirty="0" smtClean="0">
                <a:effectLst/>
                <a:latin typeface="+mj-lt"/>
                <a:cs typeface="Times New Roman"/>
              </a:rPr>
              <a:t>Principle                    in PHYSICAL </a:t>
            </a:r>
            <a:r>
              <a:rPr lang="en" sz="2000" dirty="0">
                <a:effectLst/>
                <a:latin typeface="+mj-lt"/>
                <a:cs typeface="Times New Roman"/>
              </a:rPr>
              <a:t>processes</a:t>
            </a:r>
            <a:r>
              <a:rPr lang="it-IT" sz="2000" b="1" dirty="0">
                <a:effectLst/>
                <a:latin typeface="+mj-lt"/>
                <a:cs typeface="Arial"/>
              </a:rPr>
              <a:t>:</a:t>
            </a:r>
            <a:endParaRPr lang="en-US" dirty="0">
              <a:latin typeface="+mj-lt"/>
              <a:cs typeface="Arial"/>
            </a:endParaRPr>
          </a:p>
          <a:p>
            <a:pPr defTabSz="542925">
              <a:buClr>
                <a:schemeClr val="accent1"/>
              </a:buClr>
              <a:buSzPct val="70000"/>
              <a:buFont typeface="Arial" pitchFamily="2" charset="2"/>
              <a:buChar char="•"/>
            </a:pPr>
            <a:endParaRPr lang="it-IT" sz="2000" b="1" dirty="0">
              <a:latin typeface="+mj-lt"/>
              <a:cs typeface="Arial"/>
            </a:endParaRPr>
          </a:p>
          <a:p>
            <a:pPr marL="85725" indent="-85725" defTabSz="542925">
              <a:buClr>
                <a:schemeClr val="accent1"/>
              </a:buClr>
              <a:buSzPct val="70000"/>
              <a:buFont typeface="Arial" pitchFamily="2" charset="2"/>
              <a:buChar char="•"/>
            </a:pPr>
            <a:r>
              <a:rPr lang="it-IT" b="1" dirty="0" err="1">
                <a:effectLst/>
                <a:latin typeface="+mj-lt"/>
                <a:cs typeface="Arial"/>
              </a:rPr>
              <a:t>Mechanical</a:t>
            </a:r>
            <a:r>
              <a:rPr lang="it-IT" b="1" dirty="0">
                <a:effectLst/>
                <a:latin typeface="+mj-lt"/>
                <a:cs typeface="Arial"/>
              </a:rPr>
              <a:t> </a:t>
            </a:r>
            <a:r>
              <a:rPr lang="it-IT" b="1" dirty="0" err="1">
                <a:effectLst/>
                <a:latin typeface="+mj-lt"/>
                <a:cs typeface="Arial"/>
              </a:rPr>
              <a:t>energy</a:t>
            </a:r>
            <a:r>
              <a:rPr lang="it-IT" b="1" dirty="0">
                <a:effectLst/>
                <a:latin typeface="+mj-lt"/>
                <a:cs typeface="Arial"/>
              </a:rPr>
              <a:t> (</a:t>
            </a:r>
            <a:r>
              <a:rPr lang="it-IT" b="1" dirty="0" err="1">
                <a:effectLst/>
                <a:latin typeface="+mj-lt"/>
                <a:cs typeface="Arial"/>
              </a:rPr>
              <a:t>electrical</a:t>
            </a:r>
            <a:r>
              <a:rPr lang="it-IT" b="1" dirty="0">
                <a:effectLst/>
                <a:latin typeface="+mj-lt"/>
                <a:cs typeface="Arial"/>
              </a:rPr>
              <a:t>, </a:t>
            </a:r>
            <a:r>
              <a:rPr lang="it-IT" b="1" dirty="0" err="1">
                <a:effectLst/>
                <a:latin typeface="+mj-lt"/>
                <a:cs typeface="Arial"/>
              </a:rPr>
              <a:t>chemical</a:t>
            </a:r>
            <a:r>
              <a:rPr lang="it-IT" b="1" dirty="0">
                <a:effectLst/>
                <a:latin typeface="+mj-lt"/>
                <a:cs typeface="Arial"/>
              </a:rPr>
              <a:t> ...) </a:t>
            </a:r>
            <a:r>
              <a:rPr lang="it-IT" b="1" dirty="0" err="1">
                <a:effectLst/>
                <a:latin typeface="+mj-lt"/>
                <a:cs typeface="Arial"/>
              </a:rPr>
              <a:t>tends</a:t>
            </a:r>
            <a:r>
              <a:rPr lang="it-IT" b="1" dirty="0">
                <a:effectLst/>
                <a:latin typeface="+mj-lt"/>
                <a:cs typeface="Arial"/>
              </a:rPr>
              <a:t> to deteriorate and "</a:t>
            </a:r>
            <a:r>
              <a:rPr lang="it-IT" b="1" dirty="0" err="1">
                <a:effectLst/>
                <a:latin typeface="+mj-lt"/>
                <a:cs typeface="Arial"/>
              </a:rPr>
              <a:t>run</a:t>
            </a:r>
            <a:r>
              <a:rPr lang="it-IT" b="1" dirty="0">
                <a:effectLst/>
                <a:latin typeface="+mj-lt"/>
                <a:cs typeface="Arial"/>
              </a:rPr>
              <a:t> out";</a:t>
            </a:r>
            <a:endParaRPr lang="it-IT" b="1" dirty="0">
              <a:latin typeface="+mj-lt"/>
              <a:cs typeface="Arial"/>
            </a:endParaRPr>
          </a:p>
          <a:p>
            <a:pPr marL="85725" indent="-85725" defTabSz="542925">
              <a:buClr>
                <a:schemeClr val="accent1"/>
              </a:buClr>
              <a:buSzPct val="70000"/>
              <a:buFont typeface="Arial" pitchFamily="2" charset="2"/>
              <a:buChar char="•"/>
            </a:pPr>
            <a:r>
              <a:rPr lang="it-IT" b="1" dirty="0" err="1">
                <a:effectLst/>
                <a:latin typeface="+mj-lt"/>
                <a:cs typeface="Arial"/>
              </a:rPr>
              <a:t>Each</a:t>
            </a:r>
            <a:r>
              <a:rPr lang="it-IT" b="1" dirty="0">
                <a:effectLst/>
                <a:latin typeface="+mj-lt"/>
                <a:cs typeface="Arial"/>
              </a:rPr>
              <a:t> </a:t>
            </a:r>
            <a:r>
              <a:rPr lang="it-IT" b="1" dirty="0" err="1">
                <a:effectLst/>
                <a:latin typeface="+mj-lt"/>
                <a:cs typeface="Arial"/>
              </a:rPr>
              <a:t>conversion</a:t>
            </a:r>
            <a:r>
              <a:rPr lang="it-IT" b="1" dirty="0">
                <a:effectLst/>
                <a:latin typeface="+mj-lt"/>
                <a:cs typeface="Arial"/>
              </a:rPr>
              <a:t> </a:t>
            </a:r>
            <a:r>
              <a:rPr lang="it-IT" b="1" dirty="0" err="1">
                <a:effectLst/>
                <a:latin typeface="+mj-lt"/>
                <a:cs typeface="Arial"/>
              </a:rPr>
              <a:t>process</a:t>
            </a:r>
            <a:r>
              <a:rPr lang="it-IT" b="1" dirty="0">
                <a:effectLst/>
                <a:latin typeface="+mj-lt"/>
                <a:cs typeface="Arial"/>
              </a:rPr>
              <a:t> </a:t>
            </a:r>
            <a:r>
              <a:rPr lang="it-IT" b="1" dirty="0" err="1">
                <a:effectLst/>
                <a:latin typeface="+mj-lt"/>
                <a:cs typeface="Arial"/>
              </a:rPr>
              <a:t>produces</a:t>
            </a:r>
            <a:r>
              <a:rPr lang="it-IT" b="1" dirty="0">
                <a:effectLst/>
                <a:latin typeface="+mj-lt"/>
                <a:cs typeface="Arial"/>
              </a:rPr>
              <a:t> </a:t>
            </a:r>
            <a:r>
              <a:rPr lang="it-IT" b="1" dirty="0" err="1">
                <a:effectLst/>
                <a:latin typeface="+mj-lt"/>
                <a:cs typeface="Arial"/>
              </a:rPr>
              <a:t>low</a:t>
            </a:r>
            <a:r>
              <a:rPr lang="it-IT" b="1" dirty="0">
                <a:effectLst/>
                <a:latin typeface="+mj-lt"/>
                <a:cs typeface="Arial"/>
              </a:rPr>
              <a:t> T </a:t>
            </a:r>
            <a:r>
              <a:rPr lang="it-IT" b="1" dirty="0" err="1">
                <a:effectLst/>
                <a:latin typeface="+mj-lt"/>
                <a:cs typeface="Arial"/>
              </a:rPr>
              <a:t>heat</a:t>
            </a:r>
            <a:r>
              <a:rPr lang="it-IT" b="1" dirty="0">
                <a:effectLst/>
                <a:latin typeface="+mj-lt"/>
                <a:cs typeface="Arial"/>
              </a:rPr>
              <a:t>; </a:t>
            </a:r>
            <a:endParaRPr lang="it-IT" b="1" dirty="0">
              <a:latin typeface="+mj-lt"/>
              <a:cs typeface="Arial" charset="0"/>
            </a:endParaRPr>
          </a:p>
          <a:p>
            <a:pPr marL="85725" indent="-85725" defTabSz="542925">
              <a:buClr>
                <a:schemeClr val="accent1"/>
              </a:buClr>
              <a:buSzPct val="70000"/>
              <a:buFont typeface="Arial" pitchFamily="2" charset="2"/>
              <a:buChar char="•"/>
            </a:pPr>
            <a:r>
              <a:rPr lang="it-IT" b="1" dirty="0">
                <a:effectLst/>
                <a:latin typeface="+mj-lt"/>
                <a:cs typeface="Arial"/>
              </a:rPr>
              <a:t>The </a:t>
            </a:r>
            <a:r>
              <a:rPr lang="it-IT" b="1" dirty="0" err="1">
                <a:effectLst/>
                <a:latin typeface="+mj-lt"/>
                <a:cs typeface="Arial"/>
              </a:rPr>
              <a:t>heat</a:t>
            </a:r>
            <a:r>
              <a:rPr lang="it-IT" b="1" dirty="0">
                <a:effectLst/>
                <a:latin typeface="+mj-lt"/>
                <a:cs typeface="Arial"/>
              </a:rPr>
              <a:t> </a:t>
            </a:r>
            <a:r>
              <a:rPr lang="it-IT" b="1" dirty="0" err="1">
                <a:effectLst/>
                <a:latin typeface="+mj-lt"/>
                <a:cs typeface="Arial"/>
              </a:rPr>
              <a:t>is</a:t>
            </a:r>
            <a:r>
              <a:rPr lang="it-IT" b="1" dirty="0">
                <a:effectLst/>
                <a:latin typeface="+mj-lt"/>
                <a:cs typeface="Arial"/>
              </a:rPr>
              <a:t> more </a:t>
            </a:r>
            <a:r>
              <a:rPr lang="it-IT" b="1" dirty="0" err="1">
                <a:effectLst/>
                <a:latin typeface="+mj-lt"/>
                <a:cs typeface="Arial"/>
              </a:rPr>
              <a:t>easily</a:t>
            </a:r>
            <a:r>
              <a:rPr lang="it-IT" b="1" dirty="0">
                <a:effectLst/>
                <a:latin typeface="+mj-lt"/>
                <a:cs typeface="Arial"/>
              </a:rPr>
              <a:t> </a:t>
            </a:r>
            <a:r>
              <a:rPr lang="it-IT" b="1" dirty="0" err="1">
                <a:effectLst/>
                <a:latin typeface="+mj-lt"/>
                <a:cs typeface="Arial"/>
              </a:rPr>
              <a:t>available</a:t>
            </a:r>
            <a:r>
              <a:rPr lang="it-IT" b="1" dirty="0">
                <a:effectLst/>
                <a:latin typeface="+mj-lt"/>
                <a:cs typeface="Arial"/>
              </a:rPr>
              <a:t> the </a:t>
            </a:r>
            <a:r>
              <a:rPr lang="it-IT" b="1" dirty="0" err="1">
                <a:effectLst/>
                <a:latin typeface="+mj-lt"/>
                <a:cs typeface="Arial"/>
              </a:rPr>
              <a:t>lower</a:t>
            </a:r>
            <a:r>
              <a:rPr lang="it-IT" b="1" dirty="0">
                <a:effectLst/>
                <a:latin typeface="+mj-lt"/>
                <a:cs typeface="Arial"/>
              </a:rPr>
              <a:t> </a:t>
            </a:r>
            <a:r>
              <a:rPr lang="it-IT" b="1" dirty="0" err="1">
                <a:effectLst/>
                <a:latin typeface="+mj-lt"/>
                <a:cs typeface="Arial"/>
              </a:rPr>
              <a:t>its</a:t>
            </a:r>
            <a:r>
              <a:rPr lang="it-IT" b="1" dirty="0">
                <a:effectLst/>
                <a:latin typeface="+mj-lt"/>
                <a:cs typeface="Arial"/>
              </a:rPr>
              <a:t> T </a:t>
            </a:r>
            <a:r>
              <a:rPr lang="it-IT" b="1" dirty="0" smtClean="0">
                <a:effectLst/>
                <a:latin typeface="+mj-lt"/>
                <a:cs typeface="Arial"/>
              </a:rPr>
              <a:t>(</a:t>
            </a:r>
            <a:r>
              <a:rPr lang="it-IT" b="1" dirty="0" err="1" smtClean="0">
                <a:effectLst/>
                <a:latin typeface="+mj-lt"/>
                <a:cs typeface="Arial"/>
              </a:rPr>
              <a:t>close</a:t>
            </a:r>
            <a:r>
              <a:rPr lang="it-IT" b="1" dirty="0" smtClean="0">
                <a:effectLst/>
                <a:latin typeface="+mj-lt"/>
                <a:cs typeface="Arial"/>
              </a:rPr>
              <a:t> </a:t>
            </a:r>
            <a:r>
              <a:rPr lang="it-IT" b="1" dirty="0" err="1" smtClean="0">
                <a:effectLst/>
                <a:latin typeface="+mj-lt"/>
                <a:cs typeface="Arial"/>
              </a:rPr>
              <a:t>toT</a:t>
            </a:r>
            <a:r>
              <a:rPr lang="it-IT" b="1" dirty="0" smtClean="0">
                <a:effectLst/>
                <a:latin typeface="+mj-lt"/>
                <a:cs typeface="Arial"/>
              </a:rPr>
              <a:t>°).</a:t>
            </a:r>
            <a:endParaRPr lang="it-IT" b="1" dirty="0">
              <a:latin typeface="+mj-lt"/>
              <a:cs typeface="Arial"/>
            </a:endParaRPr>
          </a:p>
          <a:p>
            <a:pPr defTabSz="542925">
              <a:buClr>
                <a:schemeClr val="accent1"/>
              </a:buClr>
              <a:buSzPct val="70000"/>
              <a:buFont typeface="Arial" pitchFamily="2" charset="2"/>
              <a:buChar char="•"/>
            </a:pPr>
            <a:endParaRPr lang="it-IT" dirty="0">
              <a:latin typeface="+mj-lt"/>
              <a:cs typeface="Times New Roman"/>
            </a:endParaRPr>
          </a:p>
          <a:p>
            <a:pPr marL="356870" indent="-356870" defTabSz="542925">
              <a:spcBef>
                <a:spcPct val="20000"/>
              </a:spcBef>
              <a:buClr>
                <a:schemeClr val="accent1"/>
              </a:buClr>
              <a:buSzPct val="70000"/>
              <a:buFont typeface="Wingdings" pitchFamily="2" charset="2"/>
              <a:buChar char="n"/>
            </a:pPr>
            <a:endParaRPr lang="it-IT" sz="2000" b="1" dirty="0">
              <a:latin typeface="+mj-lt"/>
              <a:cs typeface="Arial"/>
            </a:endParaRPr>
          </a:p>
        </p:txBody>
      </p:sp>
      <p:sp>
        <p:nvSpPr>
          <p:cNvPr id="55300" name="AutoShape 4"/>
          <p:cNvSpPr>
            <a:spLocks noChangeArrowheads="1"/>
          </p:cNvSpPr>
          <p:nvPr/>
        </p:nvSpPr>
        <p:spPr bwMode="auto">
          <a:xfrm>
            <a:off x="1727994" y="2143125"/>
            <a:ext cx="1077913" cy="254000"/>
          </a:xfrm>
          <a:prstGeom prst="rightArrow">
            <a:avLst>
              <a:gd name="adj1" fmla="val 50000"/>
              <a:gd name="adj2" fmla="val 106094"/>
            </a:avLst>
          </a:prstGeom>
          <a:solidFill>
            <a:schemeClr val="accent1"/>
          </a:solidFill>
          <a:ln w="9525">
            <a:solidFill>
              <a:schemeClr val="tx1"/>
            </a:solidFill>
            <a:miter lim="800000"/>
            <a:headEnd/>
            <a:tailEnd/>
          </a:ln>
          <a:effectLst/>
        </p:spPr>
        <p:txBody>
          <a:bodyPr wrap="none" anchor="ctr"/>
          <a:lstStyle/>
          <a:p>
            <a:endParaRPr lang="it-IT"/>
          </a:p>
        </p:txBody>
      </p:sp>
      <p:grpSp>
        <p:nvGrpSpPr>
          <p:cNvPr id="55324" name="Group 28"/>
          <p:cNvGrpSpPr>
            <a:grpSpLocks/>
          </p:cNvGrpSpPr>
          <p:nvPr/>
        </p:nvGrpSpPr>
        <p:grpSpPr bwMode="auto">
          <a:xfrm>
            <a:off x="375587" y="4366098"/>
            <a:ext cx="8570913" cy="2022475"/>
            <a:chOff x="226" y="2814"/>
            <a:chExt cx="5399" cy="1274"/>
          </a:xfrm>
        </p:grpSpPr>
        <p:sp>
          <p:nvSpPr>
            <p:cNvPr id="55302" name="Text Box 6"/>
            <p:cNvSpPr txBox="1">
              <a:spLocks noChangeArrowheads="1"/>
            </p:cNvSpPr>
            <p:nvPr/>
          </p:nvSpPr>
          <p:spPr bwMode="auto">
            <a:xfrm>
              <a:off x="226" y="3109"/>
              <a:ext cx="1066" cy="213"/>
            </a:xfrm>
            <a:prstGeom prst="rect">
              <a:avLst/>
            </a:prstGeom>
            <a:noFill/>
            <a:ln w="9525">
              <a:noFill/>
              <a:miter lim="800000"/>
              <a:headEnd/>
              <a:tailEnd/>
            </a:ln>
            <a:effectLst/>
          </p:spPr>
          <p:txBody>
            <a:bodyPr>
              <a:spAutoFit/>
            </a:bodyPr>
            <a:lstStyle/>
            <a:p>
              <a:pPr>
                <a:spcBef>
                  <a:spcPct val="50000"/>
                </a:spcBef>
              </a:pPr>
              <a:r>
                <a:rPr lang="it-IT" sz="1600" b="1" dirty="0">
                  <a:effectLst/>
                </a:rPr>
                <a:t>   </a:t>
              </a:r>
            </a:p>
          </p:txBody>
        </p:sp>
        <p:sp>
          <p:nvSpPr>
            <p:cNvPr id="55303" name="Rectangle 7"/>
            <p:cNvSpPr>
              <a:spLocks noChangeArrowheads="1"/>
            </p:cNvSpPr>
            <p:nvPr/>
          </p:nvSpPr>
          <p:spPr bwMode="auto">
            <a:xfrm>
              <a:off x="1382" y="3132"/>
              <a:ext cx="680" cy="340"/>
            </a:xfrm>
            <a:prstGeom prst="rect">
              <a:avLst/>
            </a:prstGeom>
            <a:solidFill>
              <a:schemeClr val="accent1"/>
            </a:solidFill>
            <a:ln w="9525">
              <a:solidFill>
                <a:schemeClr val="tx1"/>
              </a:solidFill>
              <a:miter lim="800000"/>
              <a:headEnd/>
              <a:tailEnd/>
            </a:ln>
            <a:effectLst/>
          </p:spPr>
          <p:txBody>
            <a:bodyPr wrap="none" anchor="ctr"/>
            <a:lstStyle/>
            <a:p>
              <a:endParaRPr lang="it-IT"/>
            </a:p>
          </p:txBody>
        </p:sp>
        <p:sp>
          <p:nvSpPr>
            <p:cNvPr id="55304" name="Rectangle 8"/>
            <p:cNvSpPr>
              <a:spLocks noChangeArrowheads="1"/>
            </p:cNvSpPr>
            <p:nvPr/>
          </p:nvSpPr>
          <p:spPr bwMode="auto">
            <a:xfrm>
              <a:off x="2697" y="3154"/>
              <a:ext cx="680" cy="340"/>
            </a:xfrm>
            <a:prstGeom prst="rect">
              <a:avLst/>
            </a:prstGeom>
            <a:solidFill>
              <a:schemeClr val="accent1"/>
            </a:solidFill>
            <a:ln w="9525">
              <a:solidFill>
                <a:schemeClr val="tx1"/>
              </a:solidFill>
              <a:miter lim="800000"/>
              <a:headEnd/>
              <a:tailEnd/>
            </a:ln>
            <a:effectLst/>
          </p:spPr>
          <p:txBody>
            <a:bodyPr wrap="none" anchor="ctr"/>
            <a:lstStyle/>
            <a:p>
              <a:endParaRPr lang="it-IT"/>
            </a:p>
          </p:txBody>
        </p:sp>
        <p:sp>
          <p:nvSpPr>
            <p:cNvPr id="55305" name="Rectangle 9"/>
            <p:cNvSpPr>
              <a:spLocks noChangeArrowheads="1"/>
            </p:cNvSpPr>
            <p:nvPr/>
          </p:nvSpPr>
          <p:spPr bwMode="auto">
            <a:xfrm>
              <a:off x="3922" y="3154"/>
              <a:ext cx="680" cy="340"/>
            </a:xfrm>
            <a:prstGeom prst="rect">
              <a:avLst/>
            </a:prstGeom>
            <a:solidFill>
              <a:schemeClr val="accent1"/>
            </a:solidFill>
            <a:ln w="9525">
              <a:solidFill>
                <a:schemeClr val="tx1"/>
              </a:solidFill>
              <a:miter lim="800000"/>
              <a:headEnd/>
              <a:tailEnd/>
            </a:ln>
            <a:effectLst/>
          </p:spPr>
          <p:txBody>
            <a:bodyPr wrap="none" anchor="ctr"/>
            <a:lstStyle/>
            <a:p>
              <a:endParaRPr lang="it-IT"/>
            </a:p>
          </p:txBody>
        </p:sp>
        <p:sp>
          <p:nvSpPr>
            <p:cNvPr id="55306" name="AutoShape 10"/>
            <p:cNvSpPr>
              <a:spLocks noChangeArrowheads="1"/>
            </p:cNvSpPr>
            <p:nvPr/>
          </p:nvSpPr>
          <p:spPr bwMode="auto">
            <a:xfrm>
              <a:off x="929" y="3131"/>
              <a:ext cx="499" cy="227"/>
            </a:xfrm>
            <a:prstGeom prst="rightArrow">
              <a:avLst>
                <a:gd name="adj1" fmla="val 50000"/>
                <a:gd name="adj2" fmla="val 54956"/>
              </a:avLst>
            </a:prstGeom>
            <a:solidFill>
              <a:srgbClr val="FFCC00"/>
            </a:solidFill>
            <a:ln w="9525">
              <a:solidFill>
                <a:schemeClr val="tx1"/>
              </a:solidFill>
              <a:miter lim="800000"/>
              <a:headEnd/>
              <a:tailEnd/>
            </a:ln>
            <a:effectLst/>
          </p:spPr>
          <p:txBody>
            <a:bodyPr wrap="none" anchor="ctr"/>
            <a:lstStyle/>
            <a:p>
              <a:endParaRPr lang="it-IT"/>
            </a:p>
          </p:txBody>
        </p:sp>
        <p:sp>
          <p:nvSpPr>
            <p:cNvPr id="55307" name="AutoShape 11"/>
            <p:cNvSpPr>
              <a:spLocks noChangeArrowheads="1"/>
            </p:cNvSpPr>
            <p:nvPr/>
          </p:nvSpPr>
          <p:spPr bwMode="auto">
            <a:xfrm>
              <a:off x="1995" y="3199"/>
              <a:ext cx="771" cy="159"/>
            </a:xfrm>
            <a:prstGeom prst="rightArrow">
              <a:avLst>
                <a:gd name="adj1" fmla="val 50000"/>
                <a:gd name="adj2" fmla="val 121226"/>
              </a:avLst>
            </a:prstGeom>
            <a:solidFill>
              <a:srgbClr val="FF9933"/>
            </a:solidFill>
            <a:ln w="9525">
              <a:solidFill>
                <a:schemeClr val="tx1"/>
              </a:solidFill>
              <a:miter lim="800000"/>
              <a:headEnd/>
              <a:tailEnd/>
            </a:ln>
            <a:effectLst/>
          </p:spPr>
          <p:txBody>
            <a:bodyPr wrap="none" anchor="ctr"/>
            <a:lstStyle/>
            <a:p>
              <a:endParaRPr lang="it-IT"/>
            </a:p>
          </p:txBody>
        </p:sp>
        <p:sp>
          <p:nvSpPr>
            <p:cNvPr id="55308" name="AutoShape 12"/>
            <p:cNvSpPr>
              <a:spLocks noChangeArrowheads="1"/>
            </p:cNvSpPr>
            <p:nvPr/>
          </p:nvSpPr>
          <p:spPr bwMode="auto">
            <a:xfrm>
              <a:off x="3355" y="3245"/>
              <a:ext cx="636" cy="91"/>
            </a:xfrm>
            <a:prstGeom prst="rightArrow">
              <a:avLst>
                <a:gd name="adj1" fmla="val 50000"/>
                <a:gd name="adj2" fmla="val 174725"/>
              </a:avLst>
            </a:prstGeom>
            <a:solidFill>
              <a:srgbClr val="FF6600"/>
            </a:solidFill>
            <a:ln w="9525">
              <a:solidFill>
                <a:schemeClr val="tx1"/>
              </a:solidFill>
              <a:miter lim="800000"/>
              <a:headEnd/>
              <a:tailEnd/>
            </a:ln>
            <a:effectLst/>
          </p:spPr>
          <p:txBody>
            <a:bodyPr wrap="none" anchor="ctr"/>
            <a:lstStyle/>
            <a:p>
              <a:endParaRPr lang="it-IT"/>
            </a:p>
          </p:txBody>
        </p:sp>
        <p:sp>
          <p:nvSpPr>
            <p:cNvPr id="55309" name="AutoShape 13"/>
            <p:cNvSpPr>
              <a:spLocks noChangeArrowheads="1"/>
            </p:cNvSpPr>
            <p:nvPr/>
          </p:nvSpPr>
          <p:spPr bwMode="auto">
            <a:xfrm>
              <a:off x="4558" y="3245"/>
              <a:ext cx="318" cy="68"/>
            </a:xfrm>
            <a:prstGeom prst="rightArrow">
              <a:avLst>
                <a:gd name="adj1" fmla="val 50000"/>
                <a:gd name="adj2" fmla="val 116912"/>
              </a:avLst>
            </a:prstGeom>
            <a:solidFill>
              <a:srgbClr val="CC0066"/>
            </a:solidFill>
            <a:ln w="9525">
              <a:solidFill>
                <a:schemeClr val="tx1"/>
              </a:solidFill>
              <a:miter lim="800000"/>
              <a:headEnd/>
              <a:tailEnd/>
            </a:ln>
            <a:effectLst/>
          </p:spPr>
          <p:txBody>
            <a:bodyPr wrap="none" anchor="ctr"/>
            <a:lstStyle/>
            <a:p>
              <a:endParaRPr lang="it-IT"/>
            </a:p>
          </p:txBody>
        </p:sp>
        <p:sp>
          <p:nvSpPr>
            <p:cNvPr id="55310" name="AutoShape 14"/>
            <p:cNvSpPr>
              <a:spLocks noChangeArrowheads="1"/>
            </p:cNvSpPr>
            <p:nvPr/>
          </p:nvSpPr>
          <p:spPr bwMode="auto">
            <a:xfrm rot="5400000">
              <a:off x="1530" y="3528"/>
              <a:ext cx="431" cy="227"/>
            </a:xfrm>
            <a:prstGeom prst="rightArrow">
              <a:avLst>
                <a:gd name="adj1" fmla="val 50000"/>
                <a:gd name="adj2" fmla="val 47467"/>
              </a:avLst>
            </a:prstGeom>
            <a:solidFill>
              <a:srgbClr val="FFFF66"/>
            </a:solidFill>
            <a:ln w="9525">
              <a:solidFill>
                <a:schemeClr val="tx1"/>
              </a:solidFill>
              <a:miter lim="800000"/>
              <a:headEnd/>
              <a:tailEnd/>
            </a:ln>
            <a:effectLst/>
          </p:spPr>
          <p:txBody>
            <a:bodyPr wrap="none" anchor="ctr"/>
            <a:lstStyle/>
            <a:p>
              <a:endParaRPr lang="it-IT"/>
            </a:p>
          </p:txBody>
        </p:sp>
        <p:sp>
          <p:nvSpPr>
            <p:cNvPr id="55311" name="AutoShape 15"/>
            <p:cNvSpPr>
              <a:spLocks noChangeArrowheads="1"/>
            </p:cNvSpPr>
            <p:nvPr/>
          </p:nvSpPr>
          <p:spPr bwMode="auto">
            <a:xfrm rot="5400000">
              <a:off x="2845" y="3551"/>
              <a:ext cx="431" cy="227"/>
            </a:xfrm>
            <a:prstGeom prst="rightArrow">
              <a:avLst>
                <a:gd name="adj1" fmla="val 50000"/>
                <a:gd name="adj2" fmla="val 47467"/>
              </a:avLst>
            </a:prstGeom>
            <a:solidFill>
              <a:srgbClr val="FFFF66"/>
            </a:solidFill>
            <a:ln w="9525">
              <a:solidFill>
                <a:schemeClr val="tx1"/>
              </a:solidFill>
              <a:miter lim="800000"/>
              <a:headEnd/>
              <a:tailEnd/>
            </a:ln>
            <a:effectLst/>
          </p:spPr>
          <p:txBody>
            <a:bodyPr wrap="none" anchor="ctr"/>
            <a:lstStyle/>
            <a:p>
              <a:endParaRPr lang="it-IT"/>
            </a:p>
          </p:txBody>
        </p:sp>
        <p:sp>
          <p:nvSpPr>
            <p:cNvPr id="55312" name="AutoShape 16"/>
            <p:cNvSpPr>
              <a:spLocks noChangeArrowheads="1"/>
            </p:cNvSpPr>
            <p:nvPr/>
          </p:nvSpPr>
          <p:spPr bwMode="auto">
            <a:xfrm rot="5400000">
              <a:off x="4093" y="3551"/>
              <a:ext cx="431" cy="227"/>
            </a:xfrm>
            <a:prstGeom prst="rightArrow">
              <a:avLst>
                <a:gd name="adj1" fmla="val 50000"/>
                <a:gd name="adj2" fmla="val 47467"/>
              </a:avLst>
            </a:prstGeom>
            <a:solidFill>
              <a:srgbClr val="FFFF66"/>
            </a:solidFill>
            <a:ln w="9525">
              <a:solidFill>
                <a:schemeClr val="tx1"/>
              </a:solidFill>
              <a:miter lim="800000"/>
              <a:headEnd/>
              <a:tailEnd/>
            </a:ln>
            <a:effectLst/>
          </p:spPr>
          <p:txBody>
            <a:bodyPr wrap="none" anchor="ctr"/>
            <a:lstStyle/>
            <a:p>
              <a:endParaRPr lang="it-IT"/>
            </a:p>
          </p:txBody>
        </p:sp>
        <p:sp>
          <p:nvSpPr>
            <p:cNvPr id="55313" name="Text Box 17"/>
            <p:cNvSpPr txBox="1">
              <a:spLocks noChangeArrowheads="1"/>
            </p:cNvSpPr>
            <p:nvPr/>
          </p:nvSpPr>
          <p:spPr bwMode="auto">
            <a:xfrm>
              <a:off x="4831" y="3032"/>
              <a:ext cx="794" cy="368"/>
            </a:xfrm>
            <a:prstGeom prst="rect">
              <a:avLst/>
            </a:prstGeom>
            <a:noFill/>
            <a:ln w="9525">
              <a:noFill/>
              <a:miter lim="800000"/>
              <a:headEnd/>
              <a:tailEnd/>
            </a:ln>
            <a:effectLst/>
          </p:spPr>
          <p:txBody>
            <a:bodyPr>
              <a:spAutoFit/>
            </a:bodyPr>
            <a:lstStyle/>
            <a:p>
              <a:pPr algn="ctr">
                <a:spcBef>
                  <a:spcPct val="50000"/>
                </a:spcBef>
              </a:pPr>
              <a:r>
                <a:rPr lang="it-IT" sz="1600" b="1" dirty="0" smtClean="0">
                  <a:effectLst/>
                  <a:latin typeface="+mj-lt"/>
                  <a:cs typeface="Times New Roman" panose="02020603050405020304" pitchFamily="18" charset="0"/>
                </a:rPr>
                <a:t>ENERGY USEFUL</a:t>
              </a:r>
              <a:endParaRPr lang="it-IT" sz="1600" b="1" dirty="0">
                <a:effectLst/>
                <a:latin typeface="+mj-lt"/>
                <a:cs typeface="Times New Roman" panose="02020603050405020304" pitchFamily="18" charset="0"/>
              </a:endParaRPr>
            </a:p>
          </p:txBody>
        </p:sp>
        <p:sp>
          <p:nvSpPr>
            <p:cNvPr id="55314" name="Text Box 18"/>
            <p:cNvSpPr txBox="1">
              <a:spLocks noChangeArrowheads="1"/>
            </p:cNvSpPr>
            <p:nvPr/>
          </p:nvSpPr>
          <p:spPr bwMode="auto">
            <a:xfrm>
              <a:off x="1625" y="3857"/>
              <a:ext cx="2864" cy="231"/>
            </a:xfrm>
            <a:prstGeom prst="rect">
              <a:avLst/>
            </a:prstGeom>
            <a:noFill/>
            <a:ln w="9525">
              <a:noFill/>
              <a:miter lim="800000"/>
              <a:headEnd/>
              <a:tailEnd/>
            </a:ln>
            <a:effectLst/>
          </p:spPr>
          <p:txBody>
            <a:bodyPr>
              <a:spAutoFit/>
            </a:bodyPr>
            <a:lstStyle/>
            <a:p>
              <a:pPr algn="ctr">
                <a:spcBef>
                  <a:spcPct val="50000"/>
                </a:spcBef>
              </a:pPr>
              <a:r>
                <a:rPr lang="it-IT" sz="1800" b="1" dirty="0" smtClean="0">
                  <a:effectLst/>
                  <a:latin typeface="+mj-lt"/>
                  <a:cs typeface="Times New Roman" panose="02020603050405020304" pitchFamily="18" charset="0"/>
                </a:rPr>
                <a:t>LOW TEMPERATURE HEAT </a:t>
              </a:r>
              <a:endParaRPr lang="it-IT" sz="1800" b="1" dirty="0">
                <a:effectLst/>
                <a:latin typeface="+mj-lt"/>
                <a:cs typeface="Times New Roman" panose="02020603050405020304" pitchFamily="18" charset="0"/>
              </a:endParaRPr>
            </a:p>
          </p:txBody>
        </p:sp>
        <p:grpSp>
          <p:nvGrpSpPr>
            <p:cNvPr id="55315" name="Group 19"/>
            <p:cNvGrpSpPr>
              <a:grpSpLocks/>
            </p:cNvGrpSpPr>
            <p:nvPr/>
          </p:nvGrpSpPr>
          <p:grpSpPr bwMode="auto">
            <a:xfrm>
              <a:off x="1564" y="2814"/>
              <a:ext cx="3152" cy="431"/>
              <a:chOff x="2789" y="2183"/>
              <a:chExt cx="1701" cy="295"/>
            </a:xfrm>
          </p:grpSpPr>
          <p:sp>
            <p:nvSpPr>
              <p:cNvPr id="55316" name="Line 20"/>
              <p:cNvSpPr>
                <a:spLocks noChangeShapeType="1"/>
              </p:cNvSpPr>
              <p:nvPr/>
            </p:nvSpPr>
            <p:spPr bwMode="auto">
              <a:xfrm flipV="1">
                <a:off x="4490" y="2183"/>
                <a:ext cx="0" cy="295"/>
              </a:xfrm>
              <a:prstGeom prst="line">
                <a:avLst/>
              </a:prstGeom>
              <a:noFill/>
              <a:ln w="38100">
                <a:solidFill>
                  <a:srgbClr val="CC0066"/>
                </a:solidFill>
                <a:round/>
                <a:headEnd/>
                <a:tailEnd/>
              </a:ln>
              <a:effectLst/>
            </p:spPr>
            <p:txBody>
              <a:bodyPr/>
              <a:lstStyle/>
              <a:p>
                <a:endParaRPr lang="it-IT"/>
              </a:p>
            </p:txBody>
          </p:sp>
          <p:sp>
            <p:nvSpPr>
              <p:cNvPr id="55317" name="Line 21"/>
              <p:cNvSpPr>
                <a:spLocks noChangeShapeType="1"/>
              </p:cNvSpPr>
              <p:nvPr/>
            </p:nvSpPr>
            <p:spPr bwMode="auto">
              <a:xfrm flipH="1">
                <a:off x="2903" y="2183"/>
                <a:ext cx="1587" cy="0"/>
              </a:xfrm>
              <a:prstGeom prst="line">
                <a:avLst/>
              </a:prstGeom>
              <a:noFill/>
              <a:ln w="38100">
                <a:solidFill>
                  <a:srgbClr val="CC0066"/>
                </a:solidFill>
                <a:round/>
                <a:headEnd/>
                <a:tailEnd/>
              </a:ln>
              <a:effectLst/>
            </p:spPr>
            <p:txBody>
              <a:bodyPr/>
              <a:lstStyle/>
              <a:p>
                <a:endParaRPr lang="it-IT"/>
              </a:p>
            </p:txBody>
          </p:sp>
          <p:sp>
            <p:nvSpPr>
              <p:cNvPr id="55318" name="Line 22"/>
              <p:cNvSpPr>
                <a:spLocks noChangeShapeType="1"/>
              </p:cNvSpPr>
              <p:nvPr/>
            </p:nvSpPr>
            <p:spPr bwMode="auto">
              <a:xfrm flipH="1">
                <a:off x="2789" y="2183"/>
                <a:ext cx="114" cy="226"/>
              </a:xfrm>
              <a:prstGeom prst="line">
                <a:avLst/>
              </a:prstGeom>
              <a:noFill/>
              <a:ln w="38100">
                <a:solidFill>
                  <a:srgbClr val="CC0066"/>
                </a:solidFill>
                <a:round/>
                <a:headEnd/>
                <a:tailEnd type="triangle" w="med" len="med"/>
              </a:ln>
              <a:effectLst/>
            </p:spPr>
            <p:txBody>
              <a:bodyPr/>
              <a:lstStyle/>
              <a:p>
                <a:endParaRPr lang="it-IT"/>
              </a:p>
            </p:txBody>
          </p:sp>
        </p:grpSp>
        <p:grpSp>
          <p:nvGrpSpPr>
            <p:cNvPr id="55319" name="Group 23"/>
            <p:cNvGrpSpPr>
              <a:grpSpLocks/>
            </p:cNvGrpSpPr>
            <p:nvPr/>
          </p:nvGrpSpPr>
          <p:grpSpPr bwMode="auto">
            <a:xfrm>
              <a:off x="2947" y="2950"/>
              <a:ext cx="1701" cy="295"/>
              <a:chOff x="2789" y="2183"/>
              <a:chExt cx="1701" cy="295"/>
            </a:xfrm>
          </p:grpSpPr>
          <p:sp>
            <p:nvSpPr>
              <p:cNvPr id="55320" name="Line 24"/>
              <p:cNvSpPr>
                <a:spLocks noChangeShapeType="1"/>
              </p:cNvSpPr>
              <p:nvPr/>
            </p:nvSpPr>
            <p:spPr bwMode="auto">
              <a:xfrm flipV="1">
                <a:off x="4490" y="2183"/>
                <a:ext cx="0" cy="295"/>
              </a:xfrm>
              <a:prstGeom prst="line">
                <a:avLst/>
              </a:prstGeom>
              <a:noFill/>
              <a:ln w="38100">
                <a:solidFill>
                  <a:srgbClr val="CC0066"/>
                </a:solidFill>
                <a:round/>
                <a:headEnd/>
                <a:tailEnd/>
              </a:ln>
              <a:effectLst/>
            </p:spPr>
            <p:txBody>
              <a:bodyPr/>
              <a:lstStyle/>
              <a:p>
                <a:endParaRPr lang="it-IT"/>
              </a:p>
            </p:txBody>
          </p:sp>
          <p:sp>
            <p:nvSpPr>
              <p:cNvPr id="55321" name="Line 25"/>
              <p:cNvSpPr>
                <a:spLocks noChangeShapeType="1"/>
              </p:cNvSpPr>
              <p:nvPr/>
            </p:nvSpPr>
            <p:spPr bwMode="auto">
              <a:xfrm flipH="1">
                <a:off x="2903" y="2183"/>
                <a:ext cx="1587" cy="0"/>
              </a:xfrm>
              <a:prstGeom prst="line">
                <a:avLst/>
              </a:prstGeom>
              <a:noFill/>
              <a:ln w="38100">
                <a:solidFill>
                  <a:srgbClr val="CC0066"/>
                </a:solidFill>
                <a:round/>
                <a:headEnd/>
                <a:tailEnd/>
              </a:ln>
              <a:effectLst/>
            </p:spPr>
            <p:txBody>
              <a:bodyPr/>
              <a:lstStyle/>
              <a:p>
                <a:endParaRPr lang="it-IT"/>
              </a:p>
            </p:txBody>
          </p:sp>
          <p:sp>
            <p:nvSpPr>
              <p:cNvPr id="55322" name="Line 26"/>
              <p:cNvSpPr>
                <a:spLocks noChangeShapeType="1"/>
              </p:cNvSpPr>
              <p:nvPr/>
            </p:nvSpPr>
            <p:spPr bwMode="auto">
              <a:xfrm flipH="1">
                <a:off x="2789" y="2183"/>
                <a:ext cx="114" cy="226"/>
              </a:xfrm>
              <a:prstGeom prst="line">
                <a:avLst/>
              </a:prstGeom>
              <a:noFill/>
              <a:ln w="38100">
                <a:solidFill>
                  <a:srgbClr val="CC0066"/>
                </a:solidFill>
                <a:round/>
                <a:headEnd/>
                <a:tailEnd type="triangle" w="med" len="med"/>
              </a:ln>
              <a:effectLst/>
            </p:spPr>
            <p:txBody>
              <a:bodyPr/>
              <a:lstStyle/>
              <a:p>
                <a:endParaRPr lang="it-IT"/>
              </a:p>
            </p:txBody>
          </p:sp>
        </p:grpSp>
      </p:grpSp>
      <p:sp>
        <p:nvSpPr>
          <p:cNvPr id="2" name="Rettangolo 1"/>
          <p:cNvSpPr/>
          <p:nvPr/>
        </p:nvSpPr>
        <p:spPr>
          <a:xfrm>
            <a:off x="375587" y="4441368"/>
            <a:ext cx="1733983" cy="923330"/>
          </a:xfrm>
          <a:prstGeom prst="rect">
            <a:avLst/>
          </a:prstGeom>
        </p:spPr>
        <p:txBody>
          <a:bodyPr wrap="square">
            <a:spAutoFit/>
          </a:bodyPr>
          <a:lstStyle/>
          <a:p>
            <a:endParaRPr lang="it-IT" dirty="0">
              <a:effectLst/>
            </a:endParaRPr>
          </a:p>
          <a:p>
            <a:r>
              <a:rPr lang="it-IT" sz="1600" b="1" dirty="0">
                <a:effectLst/>
                <a:latin typeface="+mj-lt"/>
                <a:cs typeface="Times New Roman" panose="02020603050405020304" pitchFamily="18" charset="0"/>
              </a:rPr>
              <a:t>ENERGY SOURCE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numero diapositiva 4"/>
          <p:cNvSpPr>
            <a:spLocks noGrp="1"/>
          </p:cNvSpPr>
          <p:nvPr>
            <p:ph type="sldNum" sz="quarter" idx="11"/>
          </p:nvPr>
        </p:nvSpPr>
        <p:spPr/>
        <p:txBody>
          <a:bodyPr/>
          <a:lstStyle/>
          <a:p>
            <a:fld id="{38F80373-C5DA-4735-A4C2-7CC1A68BB8DC}" type="slidenum">
              <a:rPr lang="it-IT"/>
              <a:pPr/>
              <a:t>12</a:t>
            </a:fld>
            <a:endParaRPr lang="it-IT"/>
          </a:p>
        </p:txBody>
      </p:sp>
      <p:sp>
        <p:nvSpPr>
          <p:cNvPr id="225282" name="Rectangle 2"/>
          <p:cNvSpPr>
            <a:spLocks noGrp="1" noChangeArrowheads="1"/>
          </p:cNvSpPr>
          <p:nvPr>
            <p:ph type="title"/>
          </p:nvPr>
        </p:nvSpPr>
        <p:spPr bwMode="auto">
          <a:xfrm>
            <a:off x="-3450475" y="747742"/>
            <a:ext cx="12442165" cy="999226"/>
          </a:xfrm>
          <a:noFill/>
          <a:ln>
            <a:miter lim="800000"/>
            <a:headEnd/>
            <a:tailEnd/>
          </a:ln>
        </p:spPr>
        <p:txBody>
          <a:bodyPr vert="horz" wrap="square" lIns="91440" tIns="45720" rIns="91440" bIns="45720" numCol="1" anchor="t" anchorCtr="0" compatLnSpc="1">
            <a:prstTxWarp prst="textNoShape">
              <a:avLst/>
            </a:prstTxWarp>
          </a:bodyPr>
          <a:lstStyle/>
          <a:p>
            <a:pPr algn="ctr"/>
            <a:r>
              <a:rPr lang="en" sz="3600" dirty="0">
                <a:cs typeface="Times New Roman"/>
              </a:rPr>
              <a:t>General strategies /</a:t>
            </a:r>
            <a:r>
              <a:rPr lang="it-IT" sz="3600" dirty="0">
                <a:cs typeface="Times New Roman"/>
              </a:rPr>
              <a:t> </a:t>
            </a:r>
            <a:r>
              <a:rPr lang="it-IT" sz="3600" dirty="0">
                <a:latin typeface="Times New Roman"/>
                <a:cs typeface="Times New Roman"/>
              </a:rPr>
              <a:t>1</a:t>
            </a:r>
            <a:endParaRPr lang="en-US" sz="3600" dirty="0">
              <a:latin typeface="Times New Roman"/>
              <a:cs typeface="Times New Roman"/>
            </a:endParaRPr>
          </a:p>
        </p:txBody>
      </p:sp>
      <p:sp>
        <p:nvSpPr>
          <p:cNvPr id="225283" name="Rectangle 3"/>
          <p:cNvSpPr>
            <a:spLocks noGrp="1" noChangeArrowheads="1"/>
          </p:cNvSpPr>
          <p:nvPr>
            <p:ph type="body" idx="1"/>
          </p:nvPr>
        </p:nvSpPr>
        <p:spPr>
          <a:xfrm>
            <a:off x="-14514" y="1924050"/>
            <a:ext cx="9144000" cy="5184775"/>
          </a:xfrm>
        </p:spPr>
        <p:txBody>
          <a:bodyPr/>
          <a:lstStyle/>
          <a:p>
            <a:pPr>
              <a:lnSpc>
                <a:spcPct val="90000"/>
              </a:lnSpc>
            </a:pPr>
            <a:r>
              <a:rPr lang="en" sz="2400" b="0" dirty="0">
                <a:latin typeface="+mj-lt"/>
                <a:cs typeface="Times New Roman"/>
              </a:rPr>
              <a:t>It is possible to use renewable energies that are already in "valuable" (mechanical) form:</a:t>
            </a:r>
            <a:endParaRPr lang="it-IT" sz="2400" dirty="0">
              <a:latin typeface="+mj-lt"/>
              <a:cs typeface="Times New Roman"/>
            </a:endParaRPr>
          </a:p>
          <a:p>
            <a:pPr>
              <a:lnSpc>
                <a:spcPct val="90000"/>
              </a:lnSpc>
            </a:pPr>
            <a:endParaRPr lang="it-IT" sz="2400" dirty="0">
              <a:solidFill>
                <a:srgbClr val="FF3300"/>
              </a:solidFill>
              <a:latin typeface="+mj-lt"/>
              <a:cs typeface="Arial"/>
            </a:endParaRPr>
          </a:p>
          <a:p>
            <a:pPr>
              <a:lnSpc>
                <a:spcPct val="90000"/>
              </a:lnSpc>
            </a:pPr>
            <a:r>
              <a:rPr lang="en" sz="2400" b="0" dirty="0" smtClean="0">
                <a:solidFill>
                  <a:srgbClr val="292929"/>
                </a:solidFill>
                <a:latin typeface="+mj-lt"/>
                <a:cs typeface="Times New Roman"/>
              </a:rPr>
              <a:t>WAVE AND TIDAL ENERGY</a:t>
            </a:r>
            <a:endParaRPr lang="it-IT" sz="2400" b="0" dirty="0">
              <a:solidFill>
                <a:srgbClr val="CC9900"/>
              </a:solidFill>
              <a:latin typeface="+mj-lt"/>
              <a:cs typeface="Times New Roman"/>
            </a:endParaRPr>
          </a:p>
          <a:p>
            <a:pPr>
              <a:lnSpc>
                <a:spcPct val="90000"/>
              </a:lnSpc>
            </a:pPr>
            <a:r>
              <a:rPr lang="en" sz="2400" b="0" dirty="0">
                <a:solidFill>
                  <a:srgbClr val="292929"/>
                </a:solidFill>
                <a:latin typeface="+mj-lt"/>
                <a:cs typeface="Times New Roman"/>
              </a:rPr>
              <a:t>WIND</a:t>
            </a:r>
          </a:p>
          <a:p>
            <a:pPr>
              <a:lnSpc>
                <a:spcPct val="90000"/>
              </a:lnSpc>
            </a:pPr>
            <a:r>
              <a:rPr lang="it-IT" sz="2400" b="0" dirty="0">
                <a:latin typeface="+mj-lt"/>
                <a:cs typeface="Arial"/>
              </a:rPr>
              <a:t>HYDRAULIC</a:t>
            </a:r>
          </a:p>
          <a:p>
            <a:pPr>
              <a:lnSpc>
                <a:spcPct val="90000"/>
              </a:lnSpc>
            </a:pPr>
            <a:endParaRPr lang="it-IT" sz="2400" b="0" dirty="0">
              <a:solidFill>
                <a:schemeClr val="accent1"/>
              </a:solidFill>
              <a:latin typeface="Times New Roman"/>
              <a:cs typeface="Arial"/>
            </a:endParaRPr>
          </a:p>
        </p:txBody>
      </p:sp>
      <p:pic>
        <p:nvPicPr>
          <p:cNvPr id="225284" name="Picture 4"/>
          <p:cNvPicPr>
            <a:picLocks noChangeAspect="1" noChangeArrowheads="1"/>
          </p:cNvPicPr>
          <p:nvPr/>
        </p:nvPicPr>
        <p:blipFill>
          <a:blip r:embed="rId3" cstate="print"/>
          <a:srcRect t="10204"/>
          <a:stretch>
            <a:fillRect/>
          </a:stretch>
        </p:blipFill>
        <p:spPr bwMode="auto">
          <a:xfrm>
            <a:off x="3538538" y="3436938"/>
            <a:ext cx="2530475" cy="3130550"/>
          </a:xfrm>
          <a:prstGeom prst="rect">
            <a:avLst/>
          </a:prstGeom>
          <a:noFill/>
          <a:ln w="9525">
            <a:noFill/>
            <a:miter lim="800000"/>
            <a:headEnd/>
            <a:tailEnd/>
          </a:ln>
          <a:effectLst/>
        </p:spPr>
      </p:pic>
      <p:pic>
        <p:nvPicPr>
          <p:cNvPr id="225285" name="Picture 5"/>
          <p:cNvPicPr>
            <a:picLocks noChangeAspect="1" noChangeArrowheads="1"/>
          </p:cNvPicPr>
          <p:nvPr/>
        </p:nvPicPr>
        <p:blipFill>
          <a:blip r:embed="rId4" cstate="print"/>
          <a:srcRect/>
          <a:stretch>
            <a:fillRect/>
          </a:stretch>
        </p:blipFill>
        <p:spPr bwMode="auto">
          <a:xfrm>
            <a:off x="222340" y="4764387"/>
            <a:ext cx="3103562" cy="2090737"/>
          </a:xfrm>
          <a:prstGeom prst="rect">
            <a:avLst/>
          </a:prstGeom>
          <a:noFill/>
          <a:ln w="9525">
            <a:noFill/>
            <a:miter lim="800000"/>
            <a:headEnd/>
            <a:tailEnd/>
          </a:ln>
          <a:effectLst/>
        </p:spPr>
      </p:pic>
      <p:pic>
        <p:nvPicPr>
          <p:cNvPr id="225286" name="Picture 6"/>
          <p:cNvPicPr>
            <a:picLocks noChangeAspect="1" noChangeArrowheads="1"/>
          </p:cNvPicPr>
          <p:nvPr/>
        </p:nvPicPr>
        <p:blipFill>
          <a:blip r:embed="rId5" cstate="print"/>
          <a:srcRect/>
          <a:stretch>
            <a:fillRect/>
          </a:stretch>
        </p:blipFill>
        <p:spPr bwMode="auto">
          <a:xfrm rot="5400000">
            <a:off x="6250781" y="3013869"/>
            <a:ext cx="2709863" cy="2746375"/>
          </a:xfrm>
          <a:prstGeom prst="rect">
            <a:avLst/>
          </a:prstGeom>
          <a:noFill/>
          <a:ln w="9525">
            <a:noFill/>
            <a:miter lim="800000"/>
            <a:headEnd/>
            <a:tailEnd/>
          </a:ln>
          <a:effectLst/>
        </p:spPr>
      </p:pic>
      <p:sp>
        <p:nvSpPr>
          <p:cNvPr id="225287" name="AutoShape 7"/>
          <p:cNvSpPr>
            <a:spLocks noChangeArrowheads="1"/>
          </p:cNvSpPr>
          <p:nvPr/>
        </p:nvSpPr>
        <p:spPr bwMode="auto">
          <a:xfrm>
            <a:off x="5095606" y="3145287"/>
            <a:ext cx="1116012" cy="287338"/>
          </a:xfrm>
          <a:prstGeom prst="rightArrow">
            <a:avLst>
              <a:gd name="adj1" fmla="val 50000"/>
              <a:gd name="adj2" fmla="val 97099"/>
            </a:avLst>
          </a:prstGeom>
          <a:solidFill>
            <a:schemeClr val="accent1"/>
          </a:solidFill>
          <a:ln w="9525">
            <a:solidFill>
              <a:schemeClr val="tx1"/>
            </a:solidFill>
            <a:miter lim="800000"/>
            <a:headEnd/>
            <a:tailEnd/>
          </a:ln>
          <a:effectLst/>
        </p:spPr>
        <p:txBody>
          <a:bodyPr wrap="none" anchor="ctr"/>
          <a:lstStyle/>
          <a:p>
            <a:endParaRPr lang="it-IT"/>
          </a:p>
        </p:txBody>
      </p:sp>
      <p:sp>
        <p:nvSpPr>
          <p:cNvPr id="225288" name="AutoShape 8"/>
          <p:cNvSpPr>
            <a:spLocks noChangeArrowheads="1"/>
          </p:cNvSpPr>
          <p:nvPr/>
        </p:nvSpPr>
        <p:spPr bwMode="auto">
          <a:xfrm rot="1191616">
            <a:off x="2543175" y="3690938"/>
            <a:ext cx="1116013" cy="287337"/>
          </a:xfrm>
          <a:prstGeom prst="rightArrow">
            <a:avLst>
              <a:gd name="adj1" fmla="val 50000"/>
              <a:gd name="adj2" fmla="val 97100"/>
            </a:avLst>
          </a:prstGeom>
          <a:solidFill>
            <a:schemeClr val="accent1"/>
          </a:solidFill>
          <a:ln w="9525">
            <a:solidFill>
              <a:schemeClr val="tx1"/>
            </a:solidFill>
            <a:miter lim="800000"/>
            <a:headEnd/>
            <a:tailEnd/>
          </a:ln>
          <a:effectLst/>
        </p:spPr>
        <p:txBody>
          <a:bodyPr wrap="none" anchor="ctr"/>
          <a:lstStyle/>
          <a:p>
            <a:endParaRPr lang="it-IT"/>
          </a:p>
        </p:txBody>
      </p:sp>
      <p:sp>
        <p:nvSpPr>
          <p:cNvPr id="225289" name="AutoShape 9"/>
          <p:cNvSpPr>
            <a:spLocks noChangeArrowheads="1"/>
          </p:cNvSpPr>
          <p:nvPr/>
        </p:nvSpPr>
        <p:spPr bwMode="auto">
          <a:xfrm rot="3996185">
            <a:off x="2125663" y="4718050"/>
            <a:ext cx="1116012" cy="287338"/>
          </a:xfrm>
          <a:prstGeom prst="rightArrow">
            <a:avLst>
              <a:gd name="adj1" fmla="val 50000"/>
              <a:gd name="adj2" fmla="val 97099"/>
            </a:avLst>
          </a:prstGeom>
          <a:solidFill>
            <a:schemeClr val="accent1"/>
          </a:solidFill>
          <a:ln w="9525">
            <a:solidFill>
              <a:schemeClr val="tx1"/>
            </a:solidFill>
            <a:miter lim="800000"/>
            <a:headEnd/>
            <a:tailEnd/>
          </a:ln>
          <a:effectLst/>
        </p:spPr>
        <p:txBody>
          <a:bodyPr wrap="none" anchor="ctr"/>
          <a:lstStyle/>
          <a:p>
            <a:endParaRPr lang="it-IT"/>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25286"/>
                                        </p:tgtEl>
                                        <p:attrNameLst>
                                          <p:attrName>style.visibility</p:attrName>
                                        </p:attrNameLst>
                                      </p:cBhvr>
                                      <p:to>
                                        <p:strVal val="visible"/>
                                      </p:to>
                                    </p:set>
                                    <p:animEffect transition="in" filter="strips(downLeft)">
                                      <p:cBhvr>
                                        <p:cTn id="7" dur="500"/>
                                        <p:tgtEl>
                                          <p:spTgt spid="22528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225287"/>
                                        </p:tgtEl>
                                        <p:attrNameLst>
                                          <p:attrName>style.visibility</p:attrName>
                                        </p:attrNameLst>
                                      </p:cBhvr>
                                      <p:to>
                                        <p:strVal val="visible"/>
                                      </p:to>
                                    </p:set>
                                    <p:animEffect transition="in" filter="strips(downLeft)">
                                      <p:cBhvr>
                                        <p:cTn id="10" dur="500"/>
                                        <p:tgtEl>
                                          <p:spTgt spid="225287"/>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25288"/>
                                        </p:tgtEl>
                                        <p:attrNameLst>
                                          <p:attrName>style.visibility</p:attrName>
                                        </p:attrNameLst>
                                      </p:cBhvr>
                                      <p:to>
                                        <p:strVal val="visible"/>
                                      </p:to>
                                    </p:set>
                                    <p:animEffect transition="in" filter="strips(downLeft)">
                                      <p:cBhvr>
                                        <p:cTn id="13" dur="500"/>
                                        <p:tgtEl>
                                          <p:spTgt spid="225288"/>
                                        </p:tgtEl>
                                      </p:cBhvr>
                                    </p:animEffect>
                                  </p:childTnLst>
                                </p:cTn>
                              </p:par>
                              <p:par>
                                <p:cTn id="14" presetID="18" presetClass="entr" presetSubtype="12" fill="hold" nodeType="withEffect">
                                  <p:stCondLst>
                                    <p:cond delay="0"/>
                                  </p:stCondLst>
                                  <p:childTnLst>
                                    <p:set>
                                      <p:cBhvr>
                                        <p:cTn id="15" dur="1" fill="hold">
                                          <p:stCondLst>
                                            <p:cond delay="0"/>
                                          </p:stCondLst>
                                        </p:cTn>
                                        <p:tgtEl>
                                          <p:spTgt spid="225284"/>
                                        </p:tgtEl>
                                        <p:attrNameLst>
                                          <p:attrName>style.visibility</p:attrName>
                                        </p:attrNameLst>
                                      </p:cBhvr>
                                      <p:to>
                                        <p:strVal val="visible"/>
                                      </p:to>
                                    </p:set>
                                    <p:animEffect transition="in" filter="strips(downLeft)">
                                      <p:cBhvr>
                                        <p:cTn id="16" dur="500"/>
                                        <p:tgtEl>
                                          <p:spTgt spid="225284"/>
                                        </p:tgtEl>
                                      </p:cBhvr>
                                    </p:animEffect>
                                  </p:childTnLst>
                                </p:cTn>
                              </p:par>
                              <p:par>
                                <p:cTn id="17" presetID="18" presetClass="entr" presetSubtype="12" fill="hold" nodeType="withEffect">
                                  <p:stCondLst>
                                    <p:cond delay="0"/>
                                  </p:stCondLst>
                                  <p:childTnLst>
                                    <p:set>
                                      <p:cBhvr>
                                        <p:cTn id="18" dur="1" fill="hold">
                                          <p:stCondLst>
                                            <p:cond delay="0"/>
                                          </p:stCondLst>
                                        </p:cTn>
                                        <p:tgtEl>
                                          <p:spTgt spid="225285"/>
                                        </p:tgtEl>
                                        <p:attrNameLst>
                                          <p:attrName>style.visibility</p:attrName>
                                        </p:attrNameLst>
                                      </p:cBhvr>
                                      <p:to>
                                        <p:strVal val="visible"/>
                                      </p:to>
                                    </p:set>
                                    <p:animEffect transition="in" filter="strips(downLeft)">
                                      <p:cBhvr>
                                        <p:cTn id="19" dur="500"/>
                                        <p:tgtEl>
                                          <p:spTgt spid="225285"/>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225289"/>
                                        </p:tgtEl>
                                        <p:attrNameLst>
                                          <p:attrName>style.visibility</p:attrName>
                                        </p:attrNameLst>
                                      </p:cBhvr>
                                      <p:to>
                                        <p:strVal val="visible"/>
                                      </p:to>
                                    </p:set>
                                    <p:animEffect transition="in" filter="strips(downLeft)">
                                      <p:cBhvr>
                                        <p:cTn id="22" dur="500"/>
                                        <p:tgtEl>
                                          <p:spTgt spid="225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7" grpId="0" animBg="1"/>
      <p:bldP spid="225288" grpId="0" animBg="1"/>
      <p:bldP spid="22528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egnaposto numero diapositiva 4"/>
          <p:cNvSpPr>
            <a:spLocks noGrp="1"/>
          </p:cNvSpPr>
          <p:nvPr>
            <p:ph type="sldNum" sz="quarter" idx="11"/>
          </p:nvPr>
        </p:nvSpPr>
        <p:spPr/>
        <p:txBody>
          <a:bodyPr/>
          <a:lstStyle/>
          <a:p>
            <a:fld id="{8FE76A88-9C03-45A4-BB8B-F6EDFBA0EB82}" type="slidenum">
              <a:rPr lang="it-IT"/>
              <a:pPr/>
              <a:t>13</a:t>
            </a:fld>
            <a:endParaRPr lang="it-IT"/>
          </a:p>
        </p:txBody>
      </p:sp>
      <p:sp>
        <p:nvSpPr>
          <p:cNvPr id="227330" name="Rectangle 2"/>
          <p:cNvSpPr>
            <a:spLocks noGrp="1" noChangeArrowheads="1"/>
          </p:cNvSpPr>
          <p:nvPr>
            <p:ph type="title"/>
          </p:nvPr>
        </p:nvSpPr>
        <p:spPr bwMode="auto">
          <a:xfrm>
            <a:off x="642938" y="593725"/>
            <a:ext cx="8229600" cy="890588"/>
          </a:xfrm>
          <a:noFill/>
          <a:ln>
            <a:miter lim="800000"/>
            <a:headEnd/>
            <a:tailEnd/>
          </a:ln>
        </p:spPr>
        <p:txBody>
          <a:bodyPr vert="horz" wrap="square" lIns="91440" tIns="45720" rIns="91440" bIns="45720" numCol="1" anchor="t" anchorCtr="0" compatLnSpc="1">
            <a:prstTxWarp prst="textNoShape">
              <a:avLst/>
            </a:prstTxWarp>
          </a:bodyPr>
          <a:lstStyle/>
          <a:p>
            <a:r>
              <a:rPr lang="en" sz="3600" dirty="0">
                <a:cs typeface="Times New Roman"/>
              </a:rPr>
              <a:t>General strategies / 2</a:t>
            </a:r>
          </a:p>
        </p:txBody>
      </p:sp>
      <p:sp>
        <p:nvSpPr>
          <p:cNvPr id="227331" name="Rectangle 3"/>
          <p:cNvSpPr>
            <a:spLocks noGrp="1" noChangeArrowheads="1"/>
          </p:cNvSpPr>
          <p:nvPr>
            <p:ph type="body" idx="1"/>
          </p:nvPr>
        </p:nvSpPr>
        <p:spPr>
          <a:xfrm>
            <a:off x="0" y="1868488"/>
            <a:ext cx="6732588" cy="3369363"/>
          </a:xfrm>
        </p:spPr>
        <p:txBody>
          <a:bodyPr/>
          <a:lstStyle/>
          <a:p>
            <a:pPr marL="261620" indent="-261620"/>
            <a:r>
              <a:rPr lang="en" sz="2200" b="0" dirty="0">
                <a:latin typeface="+mj-lt"/>
                <a:cs typeface="Times New Roman"/>
              </a:rPr>
              <a:t>Solar radiation is also "valuable" energy</a:t>
            </a:r>
            <a:endParaRPr lang="en" b="0" dirty="0">
              <a:latin typeface="+mj-lt"/>
              <a:cs typeface="Times New Roman"/>
            </a:endParaRPr>
          </a:p>
          <a:p>
            <a:pPr marL="261620" indent="-261620"/>
            <a:r>
              <a:rPr lang="en" sz="2200" b="0" dirty="0">
                <a:latin typeface="+mj-lt"/>
                <a:cs typeface="Times New Roman"/>
              </a:rPr>
              <a:t>BUT conversion yields are low!</a:t>
            </a:r>
            <a:endParaRPr lang="en" b="0" dirty="0">
              <a:latin typeface="+mj-lt"/>
              <a:cs typeface="Times New Roman"/>
            </a:endParaRPr>
          </a:p>
          <a:p>
            <a:pPr marL="261620" indent="-261620"/>
            <a:r>
              <a:rPr lang="en" sz="2200" b="0" dirty="0">
                <a:latin typeface="+mj-lt"/>
                <a:cs typeface="Times New Roman"/>
              </a:rPr>
              <a:t>Forward steps are expected for the innovative PV (cooled, tandem, intermediate band gap ,,,)</a:t>
            </a:r>
            <a:endParaRPr lang="en" b="0" dirty="0">
              <a:latin typeface="+mj-lt"/>
              <a:cs typeface="Times New Roman"/>
            </a:endParaRPr>
          </a:p>
          <a:p>
            <a:pPr marL="261620" indent="-261620"/>
            <a:r>
              <a:rPr lang="en" sz="2200" b="0" dirty="0">
                <a:latin typeface="+mj-lt"/>
                <a:cs typeface="Times New Roman"/>
              </a:rPr>
              <a:t>Concentration collectors + STIRLIG thermodynamic cycles, or Rankine (ORC).</a:t>
            </a:r>
            <a:endParaRPr lang="en" b="0" dirty="0">
              <a:latin typeface="+mj-lt"/>
              <a:cs typeface="Times New Roman"/>
            </a:endParaRPr>
          </a:p>
        </p:txBody>
      </p:sp>
      <p:grpSp>
        <p:nvGrpSpPr>
          <p:cNvPr id="227332" name="Group 4"/>
          <p:cNvGrpSpPr>
            <a:grpSpLocks/>
          </p:cNvGrpSpPr>
          <p:nvPr/>
        </p:nvGrpSpPr>
        <p:grpSpPr bwMode="auto">
          <a:xfrm>
            <a:off x="6154739" y="2012050"/>
            <a:ext cx="2989263" cy="2000250"/>
            <a:chOff x="3877" y="1258"/>
            <a:chExt cx="1883" cy="1260"/>
          </a:xfrm>
        </p:grpSpPr>
        <p:pic>
          <p:nvPicPr>
            <p:cNvPr id="227333" name="Picture 5"/>
            <p:cNvPicPr>
              <a:picLocks noChangeAspect="1" noChangeArrowheads="1"/>
            </p:cNvPicPr>
            <p:nvPr/>
          </p:nvPicPr>
          <p:blipFill>
            <a:blip r:embed="rId3" cstate="print"/>
            <a:srcRect/>
            <a:stretch>
              <a:fillRect/>
            </a:stretch>
          </p:blipFill>
          <p:spPr bwMode="auto">
            <a:xfrm>
              <a:off x="4200" y="1258"/>
              <a:ext cx="1560" cy="1260"/>
            </a:xfrm>
            <a:prstGeom prst="rect">
              <a:avLst/>
            </a:prstGeom>
            <a:noFill/>
            <a:ln w="9525">
              <a:noFill/>
              <a:miter lim="800000"/>
              <a:headEnd/>
              <a:tailEnd/>
            </a:ln>
            <a:effectLst/>
          </p:spPr>
        </p:pic>
        <p:sp>
          <p:nvSpPr>
            <p:cNvPr id="227334" name="AutoShape 6"/>
            <p:cNvSpPr>
              <a:spLocks noChangeArrowheads="1"/>
            </p:cNvSpPr>
            <p:nvPr/>
          </p:nvSpPr>
          <p:spPr bwMode="auto">
            <a:xfrm>
              <a:off x="3877" y="1767"/>
              <a:ext cx="646" cy="163"/>
            </a:xfrm>
            <a:prstGeom prst="rightArrow">
              <a:avLst>
                <a:gd name="adj1" fmla="val 50000"/>
                <a:gd name="adj2" fmla="val 99080"/>
              </a:avLst>
            </a:prstGeom>
            <a:solidFill>
              <a:schemeClr val="accent1"/>
            </a:solidFill>
            <a:ln w="9525">
              <a:solidFill>
                <a:schemeClr val="tx1"/>
              </a:solidFill>
              <a:miter lim="800000"/>
              <a:headEnd/>
              <a:tailEnd/>
            </a:ln>
            <a:effectLst/>
          </p:spPr>
          <p:txBody>
            <a:bodyPr wrap="none" anchor="ctr"/>
            <a:lstStyle/>
            <a:p>
              <a:endParaRPr lang="it-IT"/>
            </a:p>
          </p:txBody>
        </p:sp>
      </p:grpSp>
      <p:grpSp>
        <p:nvGrpSpPr>
          <p:cNvPr id="227335" name="Group 7"/>
          <p:cNvGrpSpPr>
            <a:grpSpLocks/>
          </p:cNvGrpSpPr>
          <p:nvPr/>
        </p:nvGrpSpPr>
        <p:grpSpPr bwMode="auto">
          <a:xfrm>
            <a:off x="169150" y="4093264"/>
            <a:ext cx="3167063" cy="2746376"/>
            <a:chOff x="386" y="2416"/>
            <a:chExt cx="1995" cy="1730"/>
          </a:xfrm>
        </p:grpSpPr>
        <p:pic>
          <p:nvPicPr>
            <p:cNvPr id="227336" name="Picture 8"/>
            <p:cNvPicPr>
              <a:picLocks noChangeAspect="1" noChangeArrowheads="1"/>
            </p:cNvPicPr>
            <p:nvPr/>
          </p:nvPicPr>
          <p:blipFill>
            <a:blip r:embed="rId4" cstate="print"/>
            <a:srcRect/>
            <a:stretch>
              <a:fillRect/>
            </a:stretch>
          </p:blipFill>
          <p:spPr bwMode="auto">
            <a:xfrm>
              <a:off x="386" y="2759"/>
              <a:ext cx="1922" cy="1387"/>
            </a:xfrm>
            <a:prstGeom prst="rect">
              <a:avLst/>
            </a:prstGeom>
            <a:noFill/>
            <a:ln w="9525">
              <a:noFill/>
              <a:miter lim="800000"/>
              <a:headEnd/>
              <a:tailEnd/>
            </a:ln>
            <a:effectLst/>
          </p:spPr>
        </p:pic>
        <p:sp>
          <p:nvSpPr>
            <p:cNvPr id="227337" name="AutoShape 9"/>
            <p:cNvSpPr>
              <a:spLocks noChangeArrowheads="1"/>
            </p:cNvSpPr>
            <p:nvPr/>
          </p:nvSpPr>
          <p:spPr bwMode="auto">
            <a:xfrm rot="6426638">
              <a:off x="2053" y="2555"/>
              <a:ext cx="468" cy="189"/>
            </a:xfrm>
            <a:prstGeom prst="rightArrow">
              <a:avLst>
                <a:gd name="adj1" fmla="val 50000"/>
                <a:gd name="adj2" fmla="val 92672"/>
              </a:avLst>
            </a:prstGeom>
            <a:solidFill>
              <a:schemeClr val="accent1"/>
            </a:solidFill>
            <a:ln w="9525">
              <a:solidFill>
                <a:schemeClr val="tx1"/>
              </a:solidFill>
              <a:miter lim="800000"/>
              <a:headEnd/>
              <a:tailEnd/>
            </a:ln>
            <a:effectLst/>
          </p:spPr>
          <p:txBody>
            <a:bodyPr wrap="none" anchor="ctr"/>
            <a:lstStyle/>
            <a:p>
              <a:endParaRPr lang="it-IT"/>
            </a:p>
          </p:txBody>
        </p:sp>
      </p:grpSp>
      <p:pic>
        <p:nvPicPr>
          <p:cNvPr id="227338" name="Picture 10"/>
          <p:cNvPicPr>
            <a:picLocks noChangeAspect="1" noChangeArrowheads="1"/>
          </p:cNvPicPr>
          <p:nvPr/>
        </p:nvPicPr>
        <p:blipFill>
          <a:blip r:embed="rId5" cstate="print"/>
          <a:srcRect l="2689" t="4945" r="2689" b="1413"/>
          <a:stretch>
            <a:fillRect/>
          </a:stretch>
        </p:blipFill>
        <p:spPr bwMode="auto">
          <a:xfrm>
            <a:off x="5127625" y="4316413"/>
            <a:ext cx="3114675" cy="2289175"/>
          </a:xfrm>
          <a:prstGeom prst="rect">
            <a:avLst/>
          </a:prstGeom>
          <a:noFill/>
          <a:ln w="9525">
            <a:noFill/>
            <a:miter lim="800000"/>
            <a:headEnd/>
            <a:tailEnd/>
          </a:ln>
          <a:effectLst/>
        </p:spPr>
      </p:pic>
      <p:sp>
        <p:nvSpPr>
          <p:cNvPr id="227339" name="AutoShape 11"/>
          <p:cNvSpPr>
            <a:spLocks noChangeArrowheads="1"/>
          </p:cNvSpPr>
          <p:nvPr/>
        </p:nvSpPr>
        <p:spPr bwMode="auto">
          <a:xfrm rot="3549604">
            <a:off x="4864100" y="4432301"/>
            <a:ext cx="1031875" cy="273050"/>
          </a:xfrm>
          <a:prstGeom prst="rightArrow">
            <a:avLst>
              <a:gd name="adj1" fmla="val 50000"/>
              <a:gd name="adj2" fmla="val 94477"/>
            </a:avLst>
          </a:prstGeom>
          <a:solidFill>
            <a:schemeClr val="accent1"/>
          </a:solidFill>
          <a:ln w="9525">
            <a:solidFill>
              <a:schemeClr val="tx1"/>
            </a:solidFill>
            <a:miter lim="800000"/>
            <a:headEnd/>
            <a:tailEnd/>
          </a:ln>
          <a:effec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27331">
                                            <p:txEl>
                                              <p:pRg st="0" end="0"/>
                                            </p:txEl>
                                          </p:spTgt>
                                        </p:tgtEl>
                                        <p:attrNameLst>
                                          <p:attrName>style.visibility</p:attrName>
                                        </p:attrNameLst>
                                      </p:cBhvr>
                                      <p:to>
                                        <p:strVal val="visible"/>
                                      </p:to>
                                    </p:set>
                                    <p:animEffect transition="in" filter="blinds(horizontal)">
                                      <p:cBhvr>
                                        <p:cTn id="7" dur="500"/>
                                        <p:tgtEl>
                                          <p:spTgt spid="2273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27331">
                                            <p:txEl>
                                              <p:pRg st="1" end="1"/>
                                            </p:txEl>
                                          </p:spTgt>
                                        </p:tgtEl>
                                        <p:attrNameLst>
                                          <p:attrName>style.visibility</p:attrName>
                                        </p:attrNameLst>
                                      </p:cBhvr>
                                      <p:to>
                                        <p:strVal val="visible"/>
                                      </p:to>
                                    </p:set>
                                    <p:animEffect transition="in" filter="blinds(horizontal)">
                                      <p:cBhvr>
                                        <p:cTn id="12" dur="500"/>
                                        <p:tgtEl>
                                          <p:spTgt spid="2273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27331">
                                            <p:txEl>
                                              <p:pRg st="2" end="2"/>
                                            </p:txEl>
                                          </p:spTgt>
                                        </p:tgtEl>
                                        <p:attrNameLst>
                                          <p:attrName>style.visibility</p:attrName>
                                        </p:attrNameLst>
                                      </p:cBhvr>
                                      <p:to>
                                        <p:strVal val="visible"/>
                                      </p:to>
                                    </p:set>
                                    <p:animEffect transition="in" filter="blinds(horizontal)">
                                      <p:cBhvr>
                                        <p:cTn id="17" dur="500"/>
                                        <p:tgtEl>
                                          <p:spTgt spid="2273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27331">
                                            <p:txEl>
                                              <p:pRg st="3" end="3"/>
                                            </p:txEl>
                                          </p:spTgt>
                                        </p:tgtEl>
                                        <p:attrNameLst>
                                          <p:attrName>style.visibility</p:attrName>
                                        </p:attrNameLst>
                                      </p:cBhvr>
                                      <p:to>
                                        <p:strVal val="visible"/>
                                      </p:to>
                                    </p:set>
                                    <p:animEffect transition="in" filter="blinds(horizontal)">
                                      <p:cBhvr>
                                        <p:cTn id="22" dur="500"/>
                                        <p:tgtEl>
                                          <p:spTgt spid="227331">
                                            <p:txEl>
                                              <p:pRg st="3" end="3"/>
                                            </p:txEl>
                                          </p:spTgt>
                                        </p:tgtEl>
                                      </p:cBhvr>
                                    </p:animEffect>
                                  </p:childTnLst>
                                </p:cTn>
                              </p:par>
                              <p:par>
                                <p:cTn id="23" presetID="4" presetClass="entr" presetSubtype="16" fill="hold" nodeType="withEffect">
                                  <p:stCondLst>
                                    <p:cond delay="0"/>
                                  </p:stCondLst>
                                  <p:childTnLst>
                                    <p:set>
                                      <p:cBhvr>
                                        <p:cTn id="24" dur="1" fill="hold">
                                          <p:stCondLst>
                                            <p:cond delay="0"/>
                                          </p:stCondLst>
                                        </p:cTn>
                                        <p:tgtEl>
                                          <p:spTgt spid="227332"/>
                                        </p:tgtEl>
                                        <p:attrNameLst>
                                          <p:attrName>style.visibility</p:attrName>
                                        </p:attrNameLst>
                                      </p:cBhvr>
                                      <p:to>
                                        <p:strVal val="visible"/>
                                      </p:to>
                                    </p:set>
                                    <p:animEffect transition="in" filter="box(in)">
                                      <p:cBhvr>
                                        <p:cTn id="25" dur="500"/>
                                        <p:tgtEl>
                                          <p:spTgt spid="227332"/>
                                        </p:tgtEl>
                                      </p:cBhvr>
                                    </p:animEffect>
                                  </p:childTnLst>
                                </p:cTn>
                              </p:par>
                            </p:childTnLst>
                          </p:cTn>
                        </p:par>
                        <p:par>
                          <p:cTn id="26" fill="hold">
                            <p:stCondLst>
                              <p:cond delay="500"/>
                            </p:stCondLst>
                            <p:childTnLst>
                              <p:par>
                                <p:cTn id="27" presetID="4" presetClass="entr" presetSubtype="16" fill="hold" nodeType="afterEffect">
                                  <p:stCondLst>
                                    <p:cond delay="0"/>
                                  </p:stCondLst>
                                  <p:childTnLst>
                                    <p:set>
                                      <p:cBhvr>
                                        <p:cTn id="28" dur="1" fill="hold">
                                          <p:stCondLst>
                                            <p:cond delay="0"/>
                                          </p:stCondLst>
                                        </p:cTn>
                                        <p:tgtEl>
                                          <p:spTgt spid="227335"/>
                                        </p:tgtEl>
                                        <p:attrNameLst>
                                          <p:attrName>style.visibility</p:attrName>
                                        </p:attrNameLst>
                                      </p:cBhvr>
                                      <p:to>
                                        <p:strVal val="visible"/>
                                      </p:to>
                                    </p:set>
                                    <p:animEffect transition="in" filter="box(in)">
                                      <p:cBhvr>
                                        <p:cTn id="29" dur="500"/>
                                        <p:tgtEl>
                                          <p:spTgt spid="227335"/>
                                        </p:tgtEl>
                                      </p:cBhvr>
                                    </p:animEffect>
                                  </p:childTnLst>
                                </p:cTn>
                              </p:par>
                            </p:childTnLst>
                          </p:cTn>
                        </p:par>
                        <p:par>
                          <p:cTn id="30" fill="hold">
                            <p:stCondLst>
                              <p:cond delay="1000"/>
                            </p:stCondLst>
                            <p:childTnLst>
                              <p:par>
                                <p:cTn id="31" presetID="4" presetClass="entr" presetSubtype="16" fill="hold" nodeType="afterEffect">
                                  <p:stCondLst>
                                    <p:cond delay="0"/>
                                  </p:stCondLst>
                                  <p:childTnLst>
                                    <p:set>
                                      <p:cBhvr>
                                        <p:cTn id="32" dur="1" fill="hold">
                                          <p:stCondLst>
                                            <p:cond delay="0"/>
                                          </p:stCondLst>
                                        </p:cTn>
                                        <p:tgtEl>
                                          <p:spTgt spid="227338"/>
                                        </p:tgtEl>
                                        <p:attrNameLst>
                                          <p:attrName>style.visibility</p:attrName>
                                        </p:attrNameLst>
                                      </p:cBhvr>
                                      <p:to>
                                        <p:strVal val="visible"/>
                                      </p:to>
                                    </p:set>
                                    <p:animEffect transition="in" filter="box(in)">
                                      <p:cBhvr>
                                        <p:cTn id="33" dur="500"/>
                                        <p:tgtEl>
                                          <p:spTgt spid="227338"/>
                                        </p:tgtEl>
                                      </p:cBhvr>
                                    </p:animEffect>
                                  </p:childTnLst>
                                </p:cTn>
                              </p:par>
                            </p:childTnLst>
                          </p:cTn>
                        </p:par>
                        <p:par>
                          <p:cTn id="34" fill="hold">
                            <p:stCondLst>
                              <p:cond delay="1500"/>
                            </p:stCondLst>
                            <p:childTnLst>
                              <p:par>
                                <p:cTn id="35" presetID="4" presetClass="entr" presetSubtype="16" fill="hold" grpId="0" nodeType="afterEffect">
                                  <p:stCondLst>
                                    <p:cond delay="0"/>
                                  </p:stCondLst>
                                  <p:childTnLst>
                                    <p:set>
                                      <p:cBhvr>
                                        <p:cTn id="36" dur="1" fill="hold">
                                          <p:stCondLst>
                                            <p:cond delay="0"/>
                                          </p:stCondLst>
                                        </p:cTn>
                                        <p:tgtEl>
                                          <p:spTgt spid="227339"/>
                                        </p:tgtEl>
                                        <p:attrNameLst>
                                          <p:attrName>style.visibility</p:attrName>
                                        </p:attrNameLst>
                                      </p:cBhvr>
                                      <p:to>
                                        <p:strVal val="visible"/>
                                      </p:to>
                                    </p:set>
                                    <p:animEffect transition="in" filter="box(in)">
                                      <p:cBhvr>
                                        <p:cTn id="37" dur="500"/>
                                        <p:tgtEl>
                                          <p:spTgt spid="227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4"/>
          <p:cNvSpPr>
            <a:spLocks noGrp="1"/>
          </p:cNvSpPr>
          <p:nvPr>
            <p:ph type="sldNum" sz="quarter" idx="11"/>
          </p:nvPr>
        </p:nvSpPr>
        <p:spPr/>
        <p:txBody>
          <a:bodyPr/>
          <a:lstStyle/>
          <a:p>
            <a:fld id="{F36FAD63-EA4F-4F4F-A84D-E58E7A163F27}" type="slidenum">
              <a:rPr lang="it-IT"/>
              <a:pPr/>
              <a:t>14</a:t>
            </a:fld>
            <a:endParaRPr lang="it-IT"/>
          </a:p>
        </p:txBody>
      </p:sp>
      <p:sp>
        <p:nvSpPr>
          <p:cNvPr id="229378" name="Rectangle 2"/>
          <p:cNvSpPr>
            <a:spLocks noGrp="1" noChangeArrowheads="1"/>
          </p:cNvSpPr>
          <p:nvPr>
            <p:ph type="title"/>
          </p:nvPr>
        </p:nvSpPr>
        <p:spPr bwMode="auto">
          <a:xfrm>
            <a:off x="695325" y="379413"/>
            <a:ext cx="7991475" cy="904875"/>
          </a:xfrm>
          <a:noFill/>
          <a:ln>
            <a:miter lim="800000"/>
            <a:headEnd/>
            <a:tailEnd/>
          </a:ln>
        </p:spPr>
        <p:txBody>
          <a:bodyPr vert="horz" wrap="square" lIns="91440" tIns="45720" rIns="91440" bIns="45720" numCol="1" anchor="t" anchorCtr="0" compatLnSpc="1">
            <a:prstTxWarp prst="textNoShape">
              <a:avLst/>
            </a:prstTxWarp>
          </a:bodyPr>
          <a:lstStyle/>
          <a:p>
            <a:r>
              <a:rPr lang="en" sz="3600" dirty="0">
                <a:cs typeface="Times New Roman"/>
              </a:rPr>
              <a:t>General strategies/ 3: Contain heat production</a:t>
            </a:r>
            <a:r>
              <a:rPr lang="it-IT" sz="3600" dirty="0"/>
              <a:t> </a:t>
            </a:r>
            <a:r>
              <a:rPr lang="it-IT" dirty="0"/>
              <a:t/>
            </a:r>
            <a:br>
              <a:rPr lang="it-IT" dirty="0"/>
            </a:br>
            <a:endParaRPr lang="en-US" dirty="0"/>
          </a:p>
        </p:txBody>
      </p:sp>
      <p:sp>
        <p:nvSpPr>
          <p:cNvPr id="229379" name="Rectangle 3"/>
          <p:cNvSpPr>
            <a:spLocks noGrp="1" noChangeArrowheads="1"/>
          </p:cNvSpPr>
          <p:nvPr>
            <p:ph type="body" idx="1"/>
          </p:nvPr>
        </p:nvSpPr>
        <p:spPr>
          <a:xfrm>
            <a:off x="0" y="5686425"/>
            <a:ext cx="9144000" cy="922338"/>
          </a:xfrm>
        </p:spPr>
        <p:txBody>
          <a:bodyPr/>
          <a:lstStyle/>
          <a:p>
            <a:pPr marL="88900" indent="3175">
              <a:lnSpc>
                <a:spcPct val="90000"/>
              </a:lnSpc>
              <a:buNone/>
            </a:pPr>
            <a:r>
              <a:rPr lang="en" sz="2000" b="0" dirty="0">
                <a:latin typeface="+mj-lt"/>
                <a:cs typeface="Times New Roman"/>
              </a:rPr>
              <a:t>Taking into account the losses in transport(5-10%) and in distribution, even a device with80% electrical efficiency has dissipatedin heat over70% of the primary energy needed to power it!</a:t>
            </a:r>
            <a:endParaRPr lang="en" b="0" dirty="0">
              <a:latin typeface="+mj-lt"/>
              <a:cs typeface="Times New Roman"/>
            </a:endParaRPr>
          </a:p>
        </p:txBody>
      </p:sp>
      <p:pic>
        <p:nvPicPr>
          <p:cNvPr id="229380" name="Picture 4"/>
          <p:cNvPicPr>
            <a:picLocks noChangeAspect="1" noChangeArrowheads="1"/>
          </p:cNvPicPr>
          <p:nvPr/>
        </p:nvPicPr>
        <p:blipFill>
          <a:blip r:embed="rId3" cstate="print"/>
          <a:srcRect/>
          <a:stretch>
            <a:fillRect/>
          </a:stretch>
        </p:blipFill>
        <p:spPr bwMode="auto">
          <a:xfrm>
            <a:off x="207962" y="1739612"/>
            <a:ext cx="8728075" cy="40576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9379">
                                            <p:txEl>
                                              <p:pRg st="0" end="0"/>
                                            </p:txEl>
                                          </p:spTgt>
                                        </p:tgtEl>
                                        <p:attrNameLst>
                                          <p:attrName>style.visibility</p:attrName>
                                        </p:attrNameLst>
                                      </p:cBhvr>
                                      <p:to>
                                        <p:strVal val="visible"/>
                                      </p:to>
                                    </p:set>
                                    <p:anim calcmode="lin" valueType="num">
                                      <p:cBhvr additive="base">
                                        <p:cTn id="7" dur="500" fill="hold"/>
                                        <p:tgtEl>
                                          <p:spTgt spid="2293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937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7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4"/>
          <p:cNvSpPr>
            <a:spLocks noGrp="1"/>
          </p:cNvSpPr>
          <p:nvPr>
            <p:ph type="sldNum" sz="quarter" idx="11"/>
          </p:nvPr>
        </p:nvSpPr>
        <p:spPr/>
        <p:txBody>
          <a:bodyPr/>
          <a:lstStyle/>
          <a:p>
            <a:fld id="{7CABE0CE-62C1-4523-B075-F3E9E6A1FD65}" type="slidenum">
              <a:rPr lang="it-IT"/>
              <a:pPr/>
              <a:t>15</a:t>
            </a:fld>
            <a:endParaRPr lang="it-IT"/>
          </a:p>
        </p:txBody>
      </p:sp>
      <p:sp>
        <p:nvSpPr>
          <p:cNvPr id="230402" name="Rectangle 2"/>
          <p:cNvSpPr>
            <a:spLocks noGrp="1" noChangeArrowheads="1"/>
          </p:cNvSpPr>
          <p:nvPr>
            <p:ph type="title"/>
          </p:nvPr>
        </p:nvSpPr>
        <p:spPr bwMode="auto">
          <a:xfrm>
            <a:off x="562575" y="450850"/>
            <a:ext cx="8387750" cy="1076325"/>
          </a:xfrm>
          <a:noFill/>
          <a:ln>
            <a:miter lim="800000"/>
            <a:headEnd/>
            <a:tailEnd/>
          </a:ln>
        </p:spPr>
        <p:txBody>
          <a:bodyPr vert="horz" wrap="square" lIns="91440" tIns="45720" rIns="91440" bIns="45720" numCol="1" anchor="t" anchorCtr="0" compatLnSpc="1">
            <a:prstTxWarp prst="textNoShape">
              <a:avLst/>
            </a:prstTxWarp>
          </a:bodyPr>
          <a:lstStyle/>
          <a:p>
            <a:r>
              <a:rPr lang="en" sz="3600" dirty="0">
                <a:cs typeface="Times New Roman"/>
              </a:rPr>
              <a:t>General strategies/ 4: combined production(CHP)</a:t>
            </a:r>
            <a:r>
              <a:rPr lang="it-IT" sz="3600" dirty="0"/>
              <a:t/>
            </a:r>
            <a:br>
              <a:rPr lang="it-IT" sz="3600" dirty="0"/>
            </a:br>
            <a:endParaRPr lang="en" dirty="0">
              <a:cs typeface="Times New Roman"/>
            </a:endParaRPr>
          </a:p>
        </p:txBody>
      </p:sp>
      <p:sp>
        <p:nvSpPr>
          <p:cNvPr id="230403" name="Rectangle 3"/>
          <p:cNvSpPr>
            <a:spLocks noGrp="1" noChangeArrowheads="1"/>
          </p:cNvSpPr>
          <p:nvPr>
            <p:ph type="body" idx="1"/>
          </p:nvPr>
        </p:nvSpPr>
        <p:spPr>
          <a:xfrm>
            <a:off x="0" y="1924050"/>
            <a:ext cx="9144000" cy="4506247"/>
          </a:xfrm>
        </p:spPr>
        <p:txBody>
          <a:bodyPr/>
          <a:lstStyle/>
          <a:p>
            <a:endParaRPr lang="it-IT" sz="2000" dirty="0">
              <a:solidFill>
                <a:schemeClr val="accent1"/>
              </a:solidFill>
              <a:latin typeface="+mj-lt"/>
              <a:cs typeface="Arial"/>
            </a:endParaRPr>
          </a:p>
          <a:p>
            <a:r>
              <a:rPr lang="it-IT" sz="2600" b="0" dirty="0" err="1">
                <a:latin typeface="+mj-lt"/>
                <a:cs typeface="Times New Roman"/>
              </a:rPr>
              <a:t>There</a:t>
            </a:r>
            <a:r>
              <a:rPr lang="it-IT" sz="2600" b="0" dirty="0">
                <a:latin typeface="+mj-lt"/>
                <a:cs typeface="Times New Roman"/>
              </a:rPr>
              <a:t> </a:t>
            </a:r>
            <a:r>
              <a:rPr lang="it-IT" sz="2600" b="0" dirty="0" err="1">
                <a:latin typeface="+mj-lt"/>
                <a:cs typeface="Times New Roman"/>
              </a:rPr>
              <a:t>is</a:t>
            </a:r>
            <a:r>
              <a:rPr lang="it-IT" sz="2600" b="0" dirty="0">
                <a:latin typeface="+mj-lt"/>
                <a:cs typeface="Times New Roman"/>
              </a:rPr>
              <a:t> a </a:t>
            </a:r>
            <a:r>
              <a:rPr lang="it-IT" sz="2600" b="0" dirty="0" err="1">
                <a:latin typeface="+mj-lt"/>
                <a:cs typeface="Times New Roman"/>
              </a:rPr>
              <a:t>response</a:t>
            </a:r>
            <a:r>
              <a:rPr lang="it-IT" sz="2600" b="0" dirty="0">
                <a:latin typeface="+mj-lt"/>
                <a:cs typeface="Times New Roman"/>
              </a:rPr>
              <a:t> to the </a:t>
            </a:r>
            <a:r>
              <a:rPr lang="it-IT" sz="2600" b="0" dirty="0" err="1">
                <a:latin typeface="+mj-lt"/>
                <a:cs typeface="Times New Roman"/>
              </a:rPr>
              <a:t>low</a:t>
            </a:r>
            <a:r>
              <a:rPr lang="it-IT" sz="2600" b="0" dirty="0">
                <a:latin typeface="+mj-lt"/>
                <a:cs typeface="Times New Roman"/>
              </a:rPr>
              <a:t> </a:t>
            </a:r>
            <a:r>
              <a:rPr lang="it-IT" sz="2600" b="0" dirty="0" err="1">
                <a:latin typeface="+mj-lt"/>
                <a:cs typeface="Times New Roman"/>
              </a:rPr>
              <a:t>yields</a:t>
            </a:r>
            <a:r>
              <a:rPr lang="it-IT" sz="2600" b="0" dirty="0">
                <a:latin typeface="+mj-lt"/>
                <a:cs typeface="Times New Roman"/>
              </a:rPr>
              <a:t> of </a:t>
            </a:r>
            <a:r>
              <a:rPr lang="it-IT" sz="2600" b="0" dirty="0" err="1">
                <a:latin typeface="+mj-lt"/>
                <a:cs typeface="Times New Roman"/>
              </a:rPr>
              <a:t>energy</a:t>
            </a:r>
            <a:r>
              <a:rPr lang="it-IT" sz="2600" b="0" dirty="0">
                <a:latin typeface="+mj-lt"/>
                <a:cs typeface="Times New Roman"/>
              </a:rPr>
              <a:t> production </a:t>
            </a:r>
            <a:r>
              <a:rPr lang="it-IT" sz="2600" b="0" dirty="0" err="1">
                <a:latin typeface="+mj-lt"/>
                <a:cs typeface="Times New Roman"/>
              </a:rPr>
              <a:t>systems</a:t>
            </a:r>
            <a:r>
              <a:rPr lang="it-IT" sz="2600" b="0" dirty="0">
                <a:latin typeface="+mj-lt"/>
                <a:cs typeface="Times New Roman"/>
              </a:rPr>
              <a:t>: </a:t>
            </a:r>
            <a:endParaRPr lang="it-IT" sz="2600" dirty="0">
              <a:latin typeface="+mj-lt"/>
              <a:cs typeface="Times New Roman"/>
            </a:endParaRPr>
          </a:p>
          <a:p>
            <a:r>
              <a:rPr lang="it-IT" sz="2600" b="0" dirty="0" err="1">
                <a:latin typeface="+mj-lt"/>
                <a:cs typeface="Times New Roman"/>
              </a:rPr>
              <a:t>Taking</a:t>
            </a:r>
            <a:r>
              <a:rPr lang="it-IT" sz="2600" b="0" dirty="0">
                <a:latin typeface="+mj-lt"/>
                <a:cs typeface="Times New Roman"/>
              </a:rPr>
              <a:t> </a:t>
            </a:r>
            <a:r>
              <a:rPr lang="it-IT" sz="2600" b="0" dirty="0" err="1">
                <a:latin typeface="+mj-lt"/>
                <a:cs typeface="Times New Roman"/>
              </a:rPr>
              <a:t>advantage</a:t>
            </a:r>
            <a:r>
              <a:rPr lang="it-IT" sz="2600" b="0" dirty="0">
                <a:latin typeface="+mj-lt"/>
                <a:cs typeface="Times New Roman"/>
              </a:rPr>
              <a:t> of </a:t>
            </a:r>
            <a:r>
              <a:rPr lang="it-IT" sz="2600" b="0" dirty="0" err="1">
                <a:latin typeface="+mj-lt"/>
                <a:cs typeface="Times New Roman"/>
              </a:rPr>
              <a:t>low</a:t>
            </a:r>
            <a:r>
              <a:rPr lang="it-IT" sz="2600" b="0" dirty="0">
                <a:latin typeface="+mj-lt"/>
                <a:cs typeface="Times New Roman"/>
              </a:rPr>
              <a:t> T </a:t>
            </a:r>
            <a:r>
              <a:rPr lang="it-IT" sz="2600" b="0" dirty="0" err="1">
                <a:latin typeface="+mj-lt"/>
                <a:cs typeface="Times New Roman"/>
              </a:rPr>
              <a:t>heat</a:t>
            </a:r>
            <a:r>
              <a:rPr lang="it-IT" sz="2600" b="0" dirty="0">
                <a:latin typeface="+mj-lt"/>
                <a:cs typeface="Times New Roman"/>
              </a:rPr>
              <a:t> </a:t>
            </a:r>
            <a:r>
              <a:rPr lang="it-IT" sz="2600" b="0" dirty="0" err="1">
                <a:latin typeface="+mj-lt"/>
                <a:cs typeface="Times New Roman"/>
              </a:rPr>
              <a:t>that</a:t>
            </a:r>
            <a:r>
              <a:rPr lang="it-IT" sz="2600" b="0" dirty="0">
                <a:latin typeface="+mj-lt"/>
                <a:cs typeface="Times New Roman"/>
              </a:rPr>
              <a:t> </a:t>
            </a:r>
            <a:r>
              <a:rPr lang="it-IT" sz="2600" b="0" dirty="0" err="1">
                <a:latin typeface="+mj-lt"/>
                <a:cs typeface="Times New Roman"/>
              </a:rPr>
              <a:t>you</a:t>
            </a:r>
            <a:r>
              <a:rPr lang="it-IT" sz="2600" b="0" dirty="0">
                <a:latin typeface="+mj-lt"/>
                <a:cs typeface="Times New Roman"/>
              </a:rPr>
              <a:t> can NOT </a:t>
            </a:r>
            <a:r>
              <a:rPr lang="it-IT" sz="2600" b="0" dirty="0" err="1">
                <a:latin typeface="+mj-lt"/>
                <a:cs typeface="Times New Roman"/>
              </a:rPr>
              <a:t>avoid</a:t>
            </a:r>
            <a:r>
              <a:rPr lang="it-IT" sz="2600" b="0" dirty="0">
                <a:latin typeface="+mj-lt"/>
                <a:cs typeface="Times New Roman"/>
              </a:rPr>
              <a:t> </a:t>
            </a:r>
            <a:r>
              <a:rPr lang="it-IT" sz="2600" b="0" dirty="0" err="1">
                <a:latin typeface="+mj-lt"/>
                <a:cs typeface="Times New Roman"/>
              </a:rPr>
              <a:t>producing</a:t>
            </a:r>
            <a:r>
              <a:rPr lang="it-IT" sz="2600" b="0" dirty="0">
                <a:latin typeface="+mj-lt"/>
                <a:cs typeface="Times New Roman"/>
              </a:rPr>
              <a:t> COGENERATION </a:t>
            </a:r>
            <a:endParaRPr lang="it-IT" sz="2600" dirty="0">
              <a:latin typeface="+mj-lt"/>
              <a:cs typeface="Times New Roman"/>
            </a:endParaRPr>
          </a:p>
          <a:p>
            <a:pPr marL="0" indent="0">
              <a:buNone/>
            </a:pPr>
            <a:r>
              <a:rPr lang="it-IT" sz="2600" b="0" dirty="0" err="1">
                <a:latin typeface="+mj-lt"/>
                <a:cs typeface="Times New Roman"/>
              </a:rPr>
              <a:t>This</a:t>
            </a:r>
            <a:r>
              <a:rPr lang="it-IT" sz="2600" b="0" dirty="0">
                <a:latin typeface="+mj-lt"/>
                <a:cs typeface="Times New Roman"/>
              </a:rPr>
              <a:t> </a:t>
            </a:r>
            <a:r>
              <a:rPr lang="it-IT" sz="2600" b="0" dirty="0" err="1">
                <a:latin typeface="+mj-lt"/>
                <a:cs typeface="Times New Roman"/>
              </a:rPr>
              <a:t>is</a:t>
            </a:r>
            <a:r>
              <a:rPr lang="it-IT" sz="2600" b="0" dirty="0">
                <a:latin typeface="+mj-lt"/>
                <a:cs typeface="Times New Roman"/>
              </a:rPr>
              <a:t> </a:t>
            </a:r>
            <a:r>
              <a:rPr lang="it-IT" sz="2600" b="0" dirty="0" err="1">
                <a:latin typeface="+mj-lt"/>
                <a:cs typeface="Times New Roman"/>
              </a:rPr>
              <a:t>possible</a:t>
            </a:r>
            <a:r>
              <a:rPr lang="it-IT" sz="2600" b="0" dirty="0">
                <a:latin typeface="+mj-lt"/>
                <a:cs typeface="Times New Roman"/>
              </a:rPr>
              <a:t> </a:t>
            </a:r>
            <a:r>
              <a:rPr lang="it-IT" sz="2600" b="0" dirty="0" err="1">
                <a:latin typeface="+mj-lt"/>
                <a:cs typeface="Times New Roman"/>
              </a:rPr>
              <a:t>if</a:t>
            </a:r>
            <a:r>
              <a:rPr lang="it-IT" sz="2600" b="0" dirty="0">
                <a:latin typeface="+mj-lt"/>
                <a:cs typeface="Times New Roman"/>
              </a:rPr>
              <a:t>:</a:t>
            </a:r>
            <a:endParaRPr lang="it-IT" sz="2600" dirty="0">
              <a:latin typeface="+mj-lt"/>
              <a:cs typeface="Times New Roman"/>
            </a:endParaRPr>
          </a:p>
          <a:p>
            <a:r>
              <a:rPr lang="it-IT" sz="2600" dirty="0">
                <a:latin typeface="+mj-lt"/>
                <a:cs typeface="Times New Roman"/>
              </a:rPr>
              <a:t>The </a:t>
            </a:r>
            <a:r>
              <a:rPr lang="it-IT" sz="2600" dirty="0" err="1">
                <a:latin typeface="+mj-lt"/>
                <a:cs typeface="Times New Roman"/>
              </a:rPr>
              <a:t>heat</a:t>
            </a:r>
            <a:r>
              <a:rPr lang="it-IT" sz="2600" dirty="0">
                <a:latin typeface="+mj-lt"/>
                <a:cs typeface="Times New Roman"/>
              </a:rPr>
              <a:t> </a:t>
            </a:r>
            <a:r>
              <a:rPr lang="it-IT" sz="2600" dirty="0" err="1">
                <a:latin typeface="+mj-lt"/>
                <a:cs typeface="Times New Roman"/>
              </a:rPr>
              <a:t>produced</a:t>
            </a:r>
            <a:r>
              <a:rPr lang="it-IT" sz="2600" dirty="0">
                <a:latin typeface="+mj-lt"/>
                <a:cs typeface="Times New Roman"/>
              </a:rPr>
              <a:t> </a:t>
            </a:r>
            <a:r>
              <a:rPr lang="it-IT" sz="2600" dirty="0" err="1">
                <a:latin typeface="+mj-lt"/>
                <a:cs typeface="Times New Roman"/>
              </a:rPr>
              <a:t>is</a:t>
            </a:r>
            <a:r>
              <a:rPr lang="it-IT" sz="2600" dirty="0">
                <a:latin typeface="+mj-lt"/>
                <a:cs typeface="Times New Roman"/>
              </a:rPr>
              <a:t> </a:t>
            </a:r>
            <a:r>
              <a:rPr lang="it-IT" sz="2600" dirty="0" err="1">
                <a:latin typeface="+mj-lt"/>
                <a:cs typeface="Times New Roman"/>
              </a:rPr>
              <a:t>that</a:t>
            </a:r>
            <a:r>
              <a:rPr lang="it-IT" sz="2600" dirty="0">
                <a:latin typeface="+mj-lt"/>
                <a:cs typeface="Times New Roman"/>
              </a:rPr>
              <a:t> </a:t>
            </a:r>
            <a:r>
              <a:rPr lang="it-IT" sz="2600" dirty="0" err="1">
                <a:latin typeface="+mj-lt"/>
                <a:cs typeface="Times New Roman"/>
              </a:rPr>
              <a:t>actually</a:t>
            </a:r>
            <a:r>
              <a:rPr lang="it-IT" sz="2600" dirty="0">
                <a:latin typeface="+mj-lt"/>
                <a:cs typeface="Times New Roman"/>
              </a:rPr>
              <a:t> </a:t>
            </a:r>
            <a:r>
              <a:rPr lang="it-IT" sz="2600" dirty="0" err="1">
                <a:latin typeface="+mj-lt"/>
                <a:cs typeface="Times New Roman"/>
              </a:rPr>
              <a:t>required</a:t>
            </a:r>
            <a:r>
              <a:rPr lang="it-IT" sz="2600" dirty="0">
                <a:latin typeface="+mj-lt"/>
                <a:cs typeface="Times New Roman"/>
              </a:rPr>
              <a:t> Thermal production </a:t>
            </a:r>
            <a:r>
              <a:rPr lang="it-IT" sz="2600" dirty="0" err="1">
                <a:latin typeface="+mj-lt"/>
                <a:cs typeface="Times New Roman"/>
              </a:rPr>
              <a:t>takes</a:t>
            </a:r>
            <a:r>
              <a:rPr lang="it-IT" sz="2600" dirty="0">
                <a:latin typeface="+mj-lt"/>
                <a:cs typeface="Times New Roman"/>
              </a:rPr>
              <a:t> </a:t>
            </a:r>
            <a:r>
              <a:rPr lang="it-IT" sz="2600" dirty="0" err="1">
                <a:latin typeface="+mj-lt"/>
                <a:cs typeface="Times New Roman"/>
              </a:rPr>
              <a:t>place</a:t>
            </a:r>
            <a:r>
              <a:rPr lang="it-IT" sz="2600" dirty="0">
                <a:latin typeface="+mj-lt"/>
                <a:cs typeface="Times New Roman"/>
              </a:rPr>
              <a:t> NEAR the </a:t>
            </a:r>
            <a:r>
              <a:rPr lang="it-IT" sz="2600" dirty="0" err="1">
                <a:latin typeface="+mj-lt"/>
                <a:cs typeface="Times New Roman"/>
              </a:rPr>
              <a:t>user</a:t>
            </a:r>
            <a:r>
              <a:rPr lang="it-IT" sz="2600" dirty="0">
                <a:latin typeface="+mj-lt"/>
                <a:cs typeface="Times New Roman"/>
              </a:rPr>
              <a:t> </a:t>
            </a:r>
          </a:p>
          <a:p>
            <a:r>
              <a:rPr lang="it-IT" sz="2600" b="0" dirty="0" err="1">
                <a:solidFill>
                  <a:srgbClr val="292929"/>
                </a:solidFill>
                <a:latin typeface="+mj-lt"/>
                <a:cs typeface="Times New Roman"/>
              </a:rPr>
              <a:t>Therefore</a:t>
            </a:r>
            <a:r>
              <a:rPr lang="it-IT" sz="2600" b="0" dirty="0">
                <a:solidFill>
                  <a:srgbClr val="292929"/>
                </a:solidFill>
                <a:latin typeface="+mj-lt"/>
                <a:cs typeface="Times New Roman"/>
              </a:rPr>
              <a:t> </a:t>
            </a:r>
            <a:r>
              <a:rPr lang="it-IT" sz="2600" b="0" dirty="0" err="1">
                <a:solidFill>
                  <a:srgbClr val="292929"/>
                </a:solidFill>
                <a:latin typeface="+mj-lt"/>
                <a:cs typeface="Times New Roman"/>
              </a:rPr>
              <a:t>many</a:t>
            </a:r>
            <a:r>
              <a:rPr lang="it-IT" sz="2600" b="0" dirty="0">
                <a:solidFill>
                  <a:srgbClr val="292929"/>
                </a:solidFill>
                <a:latin typeface="+mj-lt"/>
                <a:cs typeface="Times New Roman"/>
              </a:rPr>
              <a:t> small</a:t>
            </a:r>
            <a:r>
              <a:rPr lang="it-IT" sz="2600" b="0" dirty="0">
                <a:latin typeface="+mj-lt"/>
                <a:cs typeface="Times New Roman"/>
              </a:rPr>
              <a:t> </a:t>
            </a:r>
            <a:r>
              <a:rPr lang="it-IT" sz="2600" b="0" dirty="0" err="1">
                <a:latin typeface="+mj-lt"/>
                <a:cs typeface="Times New Roman"/>
              </a:rPr>
              <a:t>plants</a:t>
            </a:r>
            <a:r>
              <a:rPr lang="it-IT" sz="2600" b="0" dirty="0">
                <a:latin typeface="+mj-lt"/>
                <a:cs typeface="Times New Roman"/>
              </a:rPr>
              <a:t>, </a:t>
            </a:r>
            <a:r>
              <a:rPr lang="it-IT" sz="2600" b="0" dirty="0" err="1">
                <a:latin typeface="+mj-lt"/>
                <a:cs typeface="Times New Roman"/>
              </a:rPr>
              <a:t>adapted</a:t>
            </a:r>
            <a:r>
              <a:rPr lang="it-IT" sz="2600" b="0" dirty="0">
                <a:latin typeface="+mj-lt"/>
                <a:cs typeface="Times New Roman"/>
              </a:rPr>
              <a:t> to the </a:t>
            </a:r>
            <a:r>
              <a:rPr lang="it-IT" sz="2600" b="0" dirty="0" err="1">
                <a:latin typeface="+mj-lt"/>
                <a:cs typeface="Times New Roman"/>
              </a:rPr>
              <a:t>available</a:t>
            </a:r>
            <a:r>
              <a:rPr lang="it-IT" sz="2600" b="0" dirty="0">
                <a:latin typeface="+mj-lt"/>
                <a:cs typeface="Times New Roman"/>
              </a:rPr>
              <a:t> </a:t>
            </a:r>
            <a:r>
              <a:rPr lang="it-IT" sz="2600" b="0" dirty="0" err="1">
                <a:latin typeface="+mj-lt"/>
                <a:cs typeface="Times New Roman"/>
              </a:rPr>
              <a:t>resources</a:t>
            </a:r>
            <a:r>
              <a:rPr lang="it-IT" sz="2600" b="0" dirty="0">
                <a:latin typeface="+mj-lt"/>
                <a:cs typeface="Times New Roman"/>
              </a:rPr>
              <a:t> and to </a:t>
            </a:r>
            <a:r>
              <a:rPr lang="it-IT" sz="2600" b="0" dirty="0">
                <a:solidFill>
                  <a:srgbClr val="292929"/>
                </a:solidFill>
                <a:latin typeface="+mj-lt"/>
                <a:cs typeface="Times New Roman"/>
              </a:rPr>
              <a:t>the </a:t>
            </a:r>
            <a:r>
              <a:rPr lang="it-IT" sz="2600" b="0" dirty="0" err="1">
                <a:solidFill>
                  <a:srgbClr val="292929"/>
                </a:solidFill>
                <a:latin typeface="+mj-lt"/>
                <a:cs typeface="Times New Roman"/>
              </a:rPr>
              <a:t>local</a:t>
            </a:r>
            <a:r>
              <a:rPr lang="it-IT" sz="2600" b="0" dirty="0">
                <a:solidFill>
                  <a:srgbClr val="292929"/>
                </a:solidFill>
                <a:latin typeface="+mj-lt"/>
                <a:cs typeface="Times New Roman"/>
              </a:rPr>
              <a:t> </a:t>
            </a:r>
            <a:r>
              <a:rPr lang="it-IT" sz="2600" b="0" dirty="0" err="1">
                <a:solidFill>
                  <a:srgbClr val="292929"/>
                </a:solidFill>
                <a:latin typeface="+mj-lt"/>
                <a:cs typeface="Times New Roman"/>
              </a:rPr>
              <a:t>thermal</a:t>
            </a:r>
            <a:r>
              <a:rPr lang="it-IT" sz="2600" b="0" dirty="0">
                <a:latin typeface="+mj-lt"/>
                <a:cs typeface="Times New Roman"/>
              </a:rPr>
              <a:t> </a:t>
            </a:r>
            <a:r>
              <a:rPr lang="it-IT" sz="2600" b="0" dirty="0" err="1">
                <a:latin typeface="+mj-lt"/>
                <a:cs typeface="Times New Roman"/>
              </a:rPr>
              <a:t>demand</a:t>
            </a:r>
            <a:r>
              <a:rPr lang="it-IT" sz="2600" b="0" dirty="0">
                <a:latin typeface="+mj-lt"/>
                <a:cs typeface="Times New Roman"/>
              </a:rPr>
              <a:t>: Distributed Generation (GD).</a:t>
            </a:r>
            <a:endParaRPr lang="it-IT" sz="2600" dirty="0">
              <a:latin typeface="+mj-lt"/>
              <a:cs typeface="Times New Roman"/>
            </a:endParaRPr>
          </a:p>
          <a:p>
            <a:endParaRPr lang="it-IT" sz="2600" dirty="0">
              <a:latin typeface="Times New Roman"/>
              <a:cs typeface="Times New Roman"/>
            </a:endParaRPr>
          </a:p>
          <a:p>
            <a:pPr>
              <a:lnSpc>
                <a:spcPct val="90000"/>
              </a:lnSpc>
            </a:pPr>
            <a:endParaRPr lang="it-IT" sz="2000" dirty="0">
              <a:solidFill>
                <a:schemeClr val="accent1"/>
              </a:solidFill>
              <a:latin typeface="Times New Roman"/>
              <a:cs typeface="Arial"/>
            </a:endParaRPr>
          </a:p>
        </p:txBody>
      </p:sp>
    </p:spTree>
  </p:cSld>
  <p:clrMapOvr>
    <a:masterClrMapping/>
  </p:clrMapOvr>
  <p:transition>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numero diapositiva 4"/>
          <p:cNvSpPr>
            <a:spLocks noGrp="1"/>
          </p:cNvSpPr>
          <p:nvPr>
            <p:ph type="sldNum" sz="quarter" idx="11"/>
          </p:nvPr>
        </p:nvSpPr>
        <p:spPr/>
        <p:txBody>
          <a:bodyPr/>
          <a:lstStyle/>
          <a:p>
            <a:fld id="{4DF06DA9-F6AE-4CF3-83DD-12BEB8AF4E85}" type="slidenum">
              <a:rPr lang="it-IT"/>
              <a:pPr/>
              <a:t>16</a:t>
            </a:fld>
            <a:endParaRPr lang="it-IT"/>
          </a:p>
        </p:txBody>
      </p:sp>
      <p:sp>
        <p:nvSpPr>
          <p:cNvPr id="94210" name="Rectangle 2"/>
          <p:cNvSpPr>
            <a:spLocks noGrp="1" noChangeArrowheads="1"/>
          </p:cNvSpPr>
          <p:nvPr>
            <p:ph type="title"/>
          </p:nvPr>
        </p:nvSpPr>
        <p:spPr bwMode="auto">
          <a:xfrm>
            <a:off x="569913" y="357188"/>
            <a:ext cx="9144000" cy="1143000"/>
          </a:xfrm>
        </p:spPr>
        <p:txBody>
          <a:bodyPr vert="horz" wrap="square" lIns="91440" tIns="45720" rIns="91440" bIns="45720" numCol="1" anchor="ctr" anchorCtr="0" compatLnSpc="1">
            <a:prstTxWarp prst="textNoShape">
              <a:avLst/>
            </a:prstTxWarp>
          </a:bodyPr>
          <a:lstStyle/>
          <a:p>
            <a:r>
              <a:rPr lang="en" sz="3600" dirty="0">
                <a:cs typeface="Times New Roman"/>
              </a:rPr>
              <a:t>Cogeneration of </a:t>
            </a:r>
            <a:r>
              <a:rPr lang="en" sz="3600" dirty="0" smtClean="0">
                <a:cs typeface="Times New Roman"/>
              </a:rPr>
              <a:t>heat and power</a:t>
            </a:r>
            <a:r>
              <a:rPr lang="it-IT" sz="3600" dirty="0">
                <a:latin typeface="Times New Roman"/>
                <a:cs typeface="Times New Roman"/>
              </a:rPr>
              <a:t>  </a:t>
            </a:r>
            <a:endParaRPr lang="en-US" sz="3600" dirty="0">
              <a:latin typeface="Times New Roman"/>
              <a:cs typeface="Times New Roman"/>
            </a:endParaRPr>
          </a:p>
        </p:txBody>
      </p:sp>
      <p:pic>
        <p:nvPicPr>
          <p:cNvPr id="94211" name="Picture 3"/>
          <p:cNvPicPr>
            <a:picLocks noGrp="1" noChangeAspect="1" noChangeArrowheads="1"/>
          </p:cNvPicPr>
          <p:nvPr>
            <p:ph idx="1"/>
          </p:nvPr>
        </p:nvPicPr>
        <p:blipFill>
          <a:blip r:embed="rId3" cstate="print"/>
          <a:srcRect l="1572" t="2243" r="2618" b="31403"/>
          <a:stretch>
            <a:fillRect/>
          </a:stretch>
        </p:blipFill>
        <p:spPr>
          <a:xfrm>
            <a:off x="1476195" y="1606011"/>
            <a:ext cx="6781800" cy="3290888"/>
          </a:xfrm>
          <a:noFill/>
          <a:ln/>
        </p:spPr>
      </p:pic>
      <p:sp>
        <p:nvSpPr>
          <p:cNvPr id="94212" name="Text Box 4"/>
          <p:cNvSpPr txBox="1">
            <a:spLocks noChangeArrowheads="1"/>
          </p:cNvSpPr>
          <p:nvPr/>
        </p:nvSpPr>
        <p:spPr bwMode="auto">
          <a:xfrm>
            <a:off x="171450" y="5208588"/>
            <a:ext cx="4467225" cy="1323439"/>
          </a:xfrm>
          <a:prstGeom prst="rect">
            <a:avLst/>
          </a:prstGeom>
          <a:noFill/>
          <a:ln w="9525">
            <a:noFill/>
            <a:miter lim="800000"/>
            <a:headEnd/>
            <a:tailEnd/>
          </a:ln>
          <a:effectLst/>
        </p:spPr>
        <p:txBody>
          <a:bodyPr>
            <a:spAutoFit/>
          </a:bodyPr>
          <a:lstStyle/>
          <a:p>
            <a:r>
              <a:rPr lang="en" sz="2000" dirty="0">
                <a:effectLst/>
                <a:latin typeface="+mj-lt"/>
                <a:cs typeface="Times New Roman"/>
              </a:rPr>
              <a:t>1.Electric generator
2.Air intake
3.Fuel injection</a:t>
            </a:r>
            <a:r>
              <a:rPr lang="en" sz="2000" dirty="0">
                <a:solidFill>
                  <a:srgbClr val="292929"/>
                </a:solidFill>
                <a:effectLst/>
                <a:latin typeface="+mj-lt"/>
                <a:cs typeface="Times New Roman"/>
              </a:rPr>
              <a:t>
</a:t>
            </a:r>
            <a:r>
              <a:rPr lang="en" sz="2000" dirty="0">
                <a:effectLst/>
                <a:latin typeface="+mj-lt"/>
                <a:cs typeface="Times New Roman"/>
              </a:rPr>
              <a:t>4.Motor </a:t>
            </a:r>
            <a:r>
              <a:rPr lang="en" sz="2000" dirty="0">
                <a:solidFill>
                  <a:srgbClr val="292929"/>
                </a:solidFill>
                <a:effectLst/>
                <a:latin typeface="+mj-lt"/>
                <a:cs typeface="Times New Roman"/>
              </a:rPr>
              <a:t>fluid heat recovery</a:t>
            </a:r>
            <a:endParaRPr lang="en-US" sz="2000" dirty="0">
              <a:latin typeface="+mj-lt"/>
              <a:cs typeface="Times New Roman"/>
            </a:endParaRPr>
          </a:p>
        </p:txBody>
      </p:sp>
      <p:sp>
        <p:nvSpPr>
          <p:cNvPr id="94213" name="Text Box 5"/>
          <p:cNvSpPr txBox="1">
            <a:spLocks noChangeArrowheads="1"/>
          </p:cNvSpPr>
          <p:nvPr/>
        </p:nvSpPr>
        <p:spPr bwMode="auto">
          <a:xfrm>
            <a:off x="4440238" y="5208588"/>
            <a:ext cx="4703762" cy="1938992"/>
          </a:xfrm>
          <a:prstGeom prst="rect">
            <a:avLst/>
          </a:prstGeom>
          <a:noFill/>
          <a:ln w="9525">
            <a:noFill/>
            <a:miter lim="800000"/>
            <a:headEnd/>
            <a:tailEnd/>
          </a:ln>
          <a:effectLst/>
        </p:spPr>
        <p:txBody>
          <a:bodyPr>
            <a:spAutoFit/>
          </a:bodyPr>
          <a:lstStyle/>
          <a:p>
            <a:r>
              <a:rPr lang="it-IT" sz="2000" dirty="0">
                <a:effectLst/>
                <a:latin typeface="+mj-lt"/>
                <a:cs typeface="Arial"/>
              </a:rPr>
              <a:t>5.Catalyst</a:t>
            </a:r>
            <a:endParaRPr lang="en-US" sz="2000" dirty="0">
              <a:solidFill>
                <a:srgbClr val="292929"/>
              </a:solidFill>
              <a:effectLst/>
              <a:latin typeface="+mj-lt"/>
              <a:cs typeface="Times New Roman"/>
            </a:endParaRPr>
          </a:p>
          <a:p>
            <a:r>
              <a:rPr lang="it-IT" sz="2000" dirty="0">
                <a:effectLst/>
                <a:latin typeface="+mj-lt"/>
                <a:cs typeface="Arial"/>
              </a:rPr>
              <a:t>6.Exhaust</a:t>
            </a:r>
            <a:r>
              <a:rPr lang="it-IT" sz="2000" dirty="0">
                <a:solidFill>
                  <a:srgbClr val="292929"/>
                </a:solidFill>
                <a:effectLst/>
                <a:latin typeface="+mj-lt"/>
                <a:cs typeface="Arial"/>
              </a:rPr>
              <a:t> gas </a:t>
            </a:r>
            <a:r>
              <a:rPr lang="it-IT" sz="2000" dirty="0" err="1">
                <a:solidFill>
                  <a:srgbClr val="292929"/>
                </a:solidFill>
                <a:effectLst/>
                <a:latin typeface="+mj-lt"/>
                <a:cs typeface="Arial"/>
              </a:rPr>
              <a:t>thermal</a:t>
            </a:r>
            <a:r>
              <a:rPr lang="it-IT" sz="2000" dirty="0">
                <a:solidFill>
                  <a:srgbClr val="292929"/>
                </a:solidFill>
                <a:effectLst/>
                <a:latin typeface="+mj-lt"/>
                <a:cs typeface="Arial"/>
              </a:rPr>
              <a:t> </a:t>
            </a:r>
            <a:r>
              <a:rPr lang="it-IT" sz="2000" dirty="0" err="1">
                <a:solidFill>
                  <a:srgbClr val="292929"/>
                </a:solidFill>
                <a:effectLst/>
                <a:latin typeface="+mj-lt"/>
                <a:cs typeface="Arial"/>
              </a:rPr>
              <a:t>recovery</a:t>
            </a:r>
            <a:r>
              <a:rPr lang="it-IT" sz="2000" dirty="0">
                <a:effectLst/>
                <a:latin typeface="+mj-lt"/>
                <a:cs typeface="Arial"/>
              </a:rPr>
              <a:t> </a:t>
            </a:r>
            <a:endParaRPr lang="en-US" sz="2000" dirty="0">
              <a:effectLst/>
              <a:latin typeface="+mj-lt"/>
              <a:cs typeface="Times New Roman"/>
            </a:endParaRPr>
          </a:p>
          <a:p>
            <a:r>
              <a:rPr lang="it-IT" sz="2000" dirty="0">
                <a:effectLst/>
                <a:latin typeface="+mj-lt"/>
                <a:cs typeface="Arial"/>
              </a:rPr>
              <a:t>7.Exhaust gas </a:t>
            </a:r>
            <a:r>
              <a:rPr lang="it-IT" sz="2000" dirty="0" err="1">
                <a:effectLst/>
                <a:latin typeface="+mj-lt"/>
                <a:cs typeface="Arial"/>
              </a:rPr>
              <a:t>exhaust</a:t>
            </a:r>
            <a:endParaRPr lang="en-US" sz="2000" dirty="0">
              <a:effectLst/>
              <a:latin typeface="+mj-lt"/>
              <a:cs typeface="Times New Roman"/>
            </a:endParaRPr>
          </a:p>
          <a:p>
            <a:r>
              <a:rPr lang="it-IT" sz="2000" dirty="0">
                <a:effectLst/>
                <a:latin typeface="+mj-lt"/>
                <a:cs typeface="Arial"/>
              </a:rPr>
              <a:t>8.Exhaust air-gas mixing</a:t>
            </a:r>
            <a:endParaRPr lang="en-US" sz="2000" dirty="0">
              <a:latin typeface="+mj-lt"/>
              <a:cs typeface="Times New Roman"/>
            </a:endParaRPr>
          </a:p>
          <a:p>
            <a:endParaRPr lang="en-US" sz="2000" dirty="0">
              <a:latin typeface="Times New Roman"/>
              <a:cs typeface="Times New Roman"/>
            </a:endParaRPr>
          </a:p>
          <a:p>
            <a:endParaRPr lang="it-IT" sz="2000" dirty="0">
              <a:latin typeface="Times New Roman"/>
              <a:cs typeface="Arial"/>
            </a:endParaRPr>
          </a:p>
        </p:txBody>
      </p:sp>
      <p:sp>
        <p:nvSpPr>
          <p:cNvPr id="94214" name="Oval 6"/>
          <p:cNvSpPr>
            <a:spLocks noChangeArrowheads="1"/>
          </p:cNvSpPr>
          <p:nvPr/>
        </p:nvSpPr>
        <p:spPr bwMode="auto">
          <a:xfrm>
            <a:off x="1814513" y="1962150"/>
            <a:ext cx="3089275" cy="2928938"/>
          </a:xfrm>
          <a:prstGeom prst="ellipse">
            <a:avLst/>
          </a:prstGeom>
          <a:noFill/>
          <a:ln w="19050">
            <a:solidFill>
              <a:srgbClr val="FF0000"/>
            </a:solidFill>
            <a:round/>
            <a:headEnd/>
            <a:tailEnd/>
          </a:ln>
          <a:effectLst/>
        </p:spPr>
        <p:txBody>
          <a:bodyPr wrap="none" anchor="ctr"/>
          <a:lstStyle/>
          <a:p>
            <a:endParaRPr lang="it-IT"/>
          </a:p>
        </p:txBody>
      </p:sp>
      <p:sp>
        <p:nvSpPr>
          <p:cNvPr id="94215" name="Text Box 7"/>
          <p:cNvSpPr txBox="1">
            <a:spLocks noChangeArrowheads="1"/>
          </p:cNvSpPr>
          <p:nvPr/>
        </p:nvSpPr>
        <p:spPr bwMode="auto">
          <a:xfrm>
            <a:off x="382588" y="4811713"/>
            <a:ext cx="5147154" cy="430887"/>
          </a:xfrm>
          <a:prstGeom prst="rect">
            <a:avLst/>
          </a:prstGeom>
          <a:noFill/>
          <a:ln w="9525">
            <a:noFill/>
            <a:miter lim="800000"/>
            <a:headEnd/>
            <a:tailEnd/>
          </a:ln>
          <a:effectLst/>
        </p:spPr>
        <p:txBody>
          <a:bodyPr>
            <a:spAutoFit/>
          </a:bodyPr>
          <a:lstStyle/>
          <a:p>
            <a:pPr>
              <a:spcBef>
                <a:spcPct val="50000"/>
              </a:spcBef>
            </a:pPr>
            <a:r>
              <a:rPr lang="en" dirty="0">
                <a:solidFill>
                  <a:srgbClr val="292929"/>
                </a:solidFill>
                <a:effectLst/>
                <a:latin typeface="+mj-lt"/>
                <a:cs typeface="Times New Roman"/>
              </a:rPr>
              <a:t>Internal combustion engine</a:t>
            </a:r>
            <a:endParaRPr lang="en-US" dirty="0">
              <a:latin typeface="+mj-lt"/>
              <a:cs typeface="Times New Roman"/>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4214"/>
                                        </p:tgtEl>
                                        <p:attrNameLst>
                                          <p:attrName>style.visibility</p:attrName>
                                        </p:attrNameLst>
                                      </p:cBhvr>
                                      <p:to>
                                        <p:strVal val="visible"/>
                                      </p:to>
                                    </p:set>
                                    <p:animEffect transition="in" filter="blinds(horizontal)">
                                      <p:cBhvr>
                                        <p:cTn id="7" dur="500"/>
                                        <p:tgtEl>
                                          <p:spTgt spid="9421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4215"/>
                                        </p:tgtEl>
                                        <p:attrNameLst>
                                          <p:attrName>style.visibility</p:attrName>
                                        </p:attrNameLst>
                                      </p:cBhvr>
                                      <p:to>
                                        <p:strVal val="visible"/>
                                      </p:to>
                                    </p:set>
                                    <p:animEffect transition="in" filter="blinds(horizontal)">
                                      <p:cBhvr>
                                        <p:cTn id="10" dur="500"/>
                                        <p:tgtEl>
                                          <p:spTgt spid="94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4" grpId="0" animBg="1"/>
      <p:bldP spid="942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1"/>
          </p:nvPr>
        </p:nvSpPr>
        <p:spPr/>
        <p:txBody>
          <a:bodyPr/>
          <a:lstStyle/>
          <a:p>
            <a:fld id="{244E21F8-4348-4FEE-8D2A-0CB17E53F10F}" type="slidenum">
              <a:rPr lang="it-IT"/>
              <a:pPr/>
              <a:t>17</a:t>
            </a:fld>
            <a:endParaRPr lang="it-IT"/>
          </a:p>
        </p:txBody>
      </p:sp>
      <p:sp>
        <p:nvSpPr>
          <p:cNvPr id="164866" name="Rectangle 2"/>
          <p:cNvSpPr>
            <a:spLocks noGrp="1" noChangeArrowheads="1"/>
          </p:cNvSpPr>
          <p:nvPr>
            <p:ph type="title"/>
          </p:nvPr>
        </p:nvSpPr>
        <p:spPr bwMode="auto">
          <a:xfrm>
            <a:off x="682625" y="633413"/>
            <a:ext cx="7407275" cy="652462"/>
          </a:xfrm>
          <a:noFill/>
          <a:ln>
            <a:miter lim="800000"/>
            <a:headEnd/>
            <a:tailEnd/>
          </a:ln>
        </p:spPr>
        <p:txBody>
          <a:bodyPr vert="horz" wrap="square" lIns="91440" tIns="45720" rIns="91440" bIns="45720" numCol="1" anchor="t" anchorCtr="0" compatLnSpc="1">
            <a:prstTxWarp prst="textNoShape">
              <a:avLst/>
            </a:prstTxWarp>
          </a:bodyPr>
          <a:lstStyle/>
          <a:p>
            <a:r>
              <a:rPr lang="en" sz="3600" dirty="0">
                <a:cs typeface="Times New Roman"/>
              </a:rPr>
              <a:t>Advantages of cogeneration</a:t>
            </a:r>
            <a:endParaRPr lang="en-US" dirty="0">
              <a:cs typeface="Times New Roman"/>
            </a:endParaRPr>
          </a:p>
        </p:txBody>
      </p:sp>
      <p:pic>
        <p:nvPicPr>
          <p:cNvPr id="2" name="Immagine 1"/>
          <p:cNvPicPr>
            <a:picLocks noChangeAspect="1"/>
          </p:cNvPicPr>
          <p:nvPr/>
        </p:nvPicPr>
        <p:blipFill>
          <a:blip r:embed="rId3"/>
          <a:stretch>
            <a:fillRect/>
          </a:stretch>
        </p:blipFill>
        <p:spPr>
          <a:xfrm>
            <a:off x="907232" y="1594206"/>
            <a:ext cx="7546737" cy="4968519"/>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4"/>
          <p:cNvSpPr>
            <a:spLocks noGrp="1"/>
          </p:cNvSpPr>
          <p:nvPr>
            <p:ph type="sldNum" sz="quarter" idx="11"/>
          </p:nvPr>
        </p:nvSpPr>
        <p:spPr/>
        <p:txBody>
          <a:bodyPr/>
          <a:lstStyle/>
          <a:p>
            <a:fld id="{0B4F57DF-0BDA-4EA8-95C0-F74954EFE361}" type="slidenum">
              <a:rPr lang="it-IT"/>
              <a:pPr/>
              <a:t>18</a:t>
            </a:fld>
            <a:endParaRPr lang="it-IT"/>
          </a:p>
        </p:txBody>
      </p:sp>
      <p:sp>
        <p:nvSpPr>
          <p:cNvPr id="165890" name="Rectangle 2"/>
          <p:cNvSpPr>
            <a:spLocks noGrp="1" noChangeArrowheads="1"/>
          </p:cNvSpPr>
          <p:nvPr>
            <p:ph type="title"/>
          </p:nvPr>
        </p:nvSpPr>
        <p:spPr bwMode="auto">
          <a:xfrm>
            <a:off x="722313" y="354013"/>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it-IT" sz="3600" dirty="0" err="1"/>
              <a:t>Combined</a:t>
            </a:r>
            <a:r>
              <a:rPr lang="it-IT" sz="3600" dirty="0"/>
              <a:t> and separate </a:t>
            </a:r>
            <a:r>
              <a:rPr lang="it-IT" sz="3600" dirty="0" err="1"/>
              <a:t>energy</a:t>
            </a:r>
            <a:r>
              <a:rPr lang="it-IT" sz="3600" dirty="0"/>
              <a:t> production</a:t>
            </a:r>
            <a:endParaRPr lang="it-IT" dirty="0">
              <a:cs typeface="Arial"/>
            </a:endParaRPr>
          </a:p>
          <a:p>
            <a:endParaRPr lang="it-IT" dirty="0"/>
          </a:p>
          <a:p>
            <a:endParaRPr lang="it-IT" sz="3600" dirty="0">
              <a:cs typeface="Arial"/>
            </a:endParaRPr>
          </a:p>
        </p:txBody>
      </p:sp>
      <p:pic>
        <p:nvPicPr>
          <p:cNvPr id="165892" name="Picture 4"/>
          <p:cNvPicPr>
            <a:picLocks noChangeAspect="1" noChangeArrowheads="1"/>
          </p:cNvPicPr>
          <p:nvPr/>
        </p:nvPicPr>
        <p:blipFill>
          <a:blip r:embed="rId3" cstate="print"/>
          <a:srcRect/>
          <a:stretch>
            <a:fillRect/>
          </a:stretch>
        </p:blipFill>
        <p:spPr bwMode="auto">
          <a:xfrm>
            <a:off x="565150" y="1538288"/>
            <a:ext cx="8181975" cy="5086350"/>
          </a:xfrm>
          <a:prstGeom prst="rect">
            <a:avLst/>
          </a:prstGeom>
          <a:noFill/>
          <a:ln w="9525">
            <a:noFill/>
            <a:miter lim="800000"/>
            <a:headEnd/>
            <a:tailEnd/>
          </a:ln>
          <a:effectLst/>
        </p:spPr>
      </p:pic>
      <p:sp>
        <p:nvSpPr>
          <p:cNvPr id="165893" name="AutoShape 5"/>
          <p:cNvSpPr>
            <a:spLocks noChangeArrowheads="1"/>
          </p:cNvSpPr>
          <p:nvPr/>
        </p:nvSpPr>
        <p:spPr bwMode="auto">
          <a:xfrm>
            <a:off x="4029075" y="3935413"/>
            <a:ext cx="701675" cy="292100"/>
          </a:xfrm>
          <a:prstGeom prst="leftRightArrow">
            <a:avLst>
              <a:gd name="adj1" fmla="val 50000"/>
              <a:gd name="adj2" fmla="val 48043"/>
            </a:avLst>
          </a:prstGeom>
          <a:solidFill>
            <a:schemeClr val="accent1"/>
          </a:solidFill>
          <a:ln w="9525">
            <a:solidFill>
              <a:schemeClr val="tx1"/>
            </a:solidFill>
            <a:miter lim="800000"/>
            <a:headEnd/>
            <a:tailEnd/>
          </a:ln>
          <a:effectLst/>
        </p:spPr>
        <p:txBody>
          <a:bodyPr wrap="none" anchor="ctr"/>
          <a:lstStyle/>
          <a:p>
            <a:endParaRPr lang="it-IT"/>
          </a:p>
        </p:txBody>
      </p:sp>
      <p:sp>
        <p:nvSpPr>
          <p:cNvPr id="165894" name="Text Box 6"/>
          <p:cNvSpPr txBox="1">
            <a:spLocks noChangeArrowheads="1"/>
          </p:cNvSpPr>
          <p:nvPr/>
        </p:nvSpPr>
        <p:spPr bwMode="auto">
          <a:xfrm>
            <a:off x="4730750" y="3814330"/>
            <a:ext cx="1536700" cy="427038"/>
          </a:xfrm>
          <a:prstGeom prst="rect">
            <a:avLst/>
          </a:prstGeom>
          <a:noFill/>
          <a:ln w="9525">
            <a:noFill/>
            <a:miter lim="800000"/>
            <a:headEnd/>
            <a:tailEnd/>
          </a:ln>
          <a:effectLst/>
        </p:spPr>
        <p:txBody>
          <a:bodyPr>
            <a:spAutoFit/>
          </a:bodyPr>
          <a:lstStyle/>
          <a:p>
            <a:pPr>
              <a:spcBef>
                <a:spcPct val="50000"/>
              </a:spcBef>
            </a:pPr>
            <a:r>
              <a:rPr lang="it-IT" b="1" dirty="0">
                <a:solidFill>
                  <a:srgbClr val="FF0000"/>
                </a:solidFill>
                <a:effectLst/>
              </a:rPr>
              <a:t>IRE =0,30</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1"/>
          </p:nvPr>
        </p:nvSpPr>
        <p:spPr/>
        <p:txBody>
          <a:bodyPr/>
          <a:lstStyle/>
          <a:p>
            <a:fld id="{347E01D0-4716-49A4-888B-0636B77F2CCA}" type="slidenum">
              <a:rPr lang="it-IT"/>
              <a:pPr/>
              <a:t>19</a:t>
            </a:fld>
            <a:endParaRPr lang="it-IT"/>
          </a:p>
        </p:txBody>
      </p:sp>
      <p:sp>
        <p:nvSpPr>
          <p:cNvPr id="172034" name="Rectangle 2"/>
          <p:cNvSpPr>
            <a:spLocks noGrp="1" noChangeArrowheads="1"/>
          </p:cNvSpPr>
          <p:nvPr>
            <p:ph type="title"/>
          </p:nvPr>
        </p:nvSpPr>
        <p:spPr bwMode="auto">
          <a:xfrm>
            <a:off x="630238" y="53975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it-IT" sz="3600" dirty="0" smtClean="0">
                <a:cs typeface="Times New Roman" panose="02020603050405020304" pitchFamily="18" charset="0"/>
              </a:rPr>
              <a:t>Primary </a:t>
            </a:r>
            <a:r>
              <a:rPr lang="it-IT" sz="3600" dirty="0" err="1" smtClean="0">
                <a:cs typeface="Times New Roman" panose="02020603050405020304" pitchFamily="18" charset="0"/>
              </a:rPr>
              <a:t>energy</a:t>
            </a:r>
            <a:r>
              <a:rPr lang="it-IT" sz="3600" dirty="0" smtClean="0">
                <a:cs typeface="Times New Roman" panose="02020603050405020304" pitchFamily="18" charset="0"/>
              </a:rPr>
              <a:t> </a:t>
            </a:r>
            <a:r>
              <a:rPr lang="it-IT" sz="3600" dirty="0" err="1" smtClean="0">
                <a:cs typeface="Times New Roman" panose="02020603050405020304" pitchFamily="18" charset="0"/>
              </a:rPr>
              <a:t>saving</a:t>
            </a:r>
            <a:r>
              <a:rPr lang="it-IT" sz="3600" dirty="0">
                <a:cs typeface="Times New Roman" panose="02020603050405020304" pitchFamily="18" charset="0"/>
              </a:rPr>
              <a:t> </a:t>
            </a:r>
            <a:r>
              <a:rPr lang="it-IT" sz="3600" dirty="0" err="1" smtClean="0">
                <a:cs typeface="Times New Roman" panose="02020603050405020304" pitchFamily="18" charset="0"/>
              </a:rPr>
              <a:t>index</a:t>
            </a:r>
            <a:r>
              <a:rPr lang="it-IT" sz="3600" dirty="0" smtClean="0">
                <a:cs typeface="Times New Roman" panose="02020603050405020304" pitchFamily="18" charset="0"/>
              </a:rPr>
              <a:t> (PES)</a:t>
            </a:r>
            <a:endParaRPr lang="it-IT" dirty="0">
              <a:cs typeface="Times New Roman" panose="02020603050405020304" pitchFamily="18" charset="0"/>
            </a:endParaRPr>
          </a:p>
          <a:p>
            <a:endParaRPr lang="it-IT" dirty="0"/>
          </a:p>
          <a:p>
            <a:endParaRPr lang="it-IT" sz="3600" dirty="0">
              <a:cs typeface="Arial"/>
            </a:endParaRPr>
          </a:p>
        </p:txBody>
      </p:sp>
      <p:sp>
        <p:nvSpPr>
          <p:cNvPr id="2" name="CasellaDiTesto 1"/>
          <p:cNvSpPr txBox="1"/>
          <p:nvPr/>
        </p:nvSpPr>
        <p:spPr>
          <a:xfrm>
            <a:off x="0" y="2327563"/>
            <a:ext cx="1875835" cy="461665"/>
          </a:xfrm>
          <a:prstGeom prst="rect">
            <a:avLst/>
          </a:prstGeom>
          <a:noFill/>
        </p:spPr>
        <p:txBody>
          <a:bodyPr wrap="none" rtlCol="0">
            <a:spAutoFit/>
          </a:bodyPr>
          <a:lstStyle/>
          <a:p>
            <a:r>
              <a:rPr lang="it-IT" sz="2400" b="1" dirty="0" err="1" smtClean="0">
                <a:effectLst/>
                <a:latin typeface="+mj-lt"/>
                <a:cs typeface="Times New Roman" panose="02020603050405020304" pitchFamily="18" charset="0"/>
              </a:rPr>
              <a:t>Definitions</a:t>
            </a:r>
            <a:r>
              <a:rPr lang="it-IT" sz="2400" b="1" dirty="0" smtClean="0">
                <a:effectLst/>
                <a:latin typeface="Times New Roman" panose="02020603050405020304" pitchFamily="18" charset="0"/>
                <a:cs typeface="Times New Roman" panose="02020603050405020304" pitchFamily="18" charset="0"/>
              </a:rPr>
              <a:t>:</a:t>
            </a:r>
            <a:endParaRPr lang="it-IT" sz="2400" b="1" dirty="0">
              <a:effectLst/>
              <a:latin typeface="Times New Roman" panose="02020603050405020304" pitchFamily="18" charset="0"/>
              <a:cs typeface="Times New Roman" panose="02020603050405020304" pitchFamily="18" charset="0"/>
            </a:endParaRPr>
          </a:p>
        </p:txBody>
      </p:sp>
      <p:sp>
        <p:nvSpPr>
          <p:cNvPr id="7" name="Rettangolo 6"/>
          <p:cNvSpPr/>
          <p:nvPr/>
        </p:nvSpPr>
        <p:spPr>
          <a:xfrm>
            <a:off x="1723549" y="2327563"/>
            <a:ext cx="7263214" cy="3816429"/>
          </a:xfrm>
          <a:prstGeom prst="rect">
            <a:avLst/>
          </a:prstGeom>
        </p:spPr>
        <p:txBody>
          <a:bodyPr wrap="square">
            <a:spAutoFit/>
          </a:bodyPr>
          <a:lstStyle/>
          <a:p>
            <a:r>
              <a:rPr lang="en-US" dirty="0">
                <a:effectLst/>
                <a:latin typeface="+mj-lt"/>
                <a:cs typeface="Times New Roman" panose="02020603050405020304" pitchFamily="18" charset="0"/>
              </a:rPr>
              <a:t>Directive 2004/8 / EC, implemented by Legislative Decree 20/07, established that, starting from 2011, the condition for which the combined production of electricity and heat can obtain the qualification of "high efficiency cogeneration" is based on PES parameter, acronym for Primary Energy Saving or Primary Energy Saving. The PES actually expresses the relative saving of primary energy achievable by a cogeneration plant compared to separate plants for the production of thermal energy and electricity and, therefore, it can be calculated as indicated </a:t>
            </a:r>
            <a:r>
              <a:rPr lang="en-US" dirty="0" smtClean="0">
                <a:effectLst/>
                <a:latin typeface="+mj-lt"/>
                <a:cs typeface="Times New Roman" panose="02020603050405020304" pitchFamily="18" charset="0"/>
              </a:rPr>
              <a:t>below.</a:t>
            </a:r>
            <a:endParaRPr lang="it-IT" dirty="0">
              <a:effectLst/>
              <a:latin typeface="+mj-lt"/>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4"/>
          </p:nvPr>
        </p:nvSpPr>
        <p:spPr/>
        <p:txBody>
          <a:bodyPr/>
          <a:lstStyle/>
          <a:p>
            <a:fld id="{A8FB7E09-604F-40D4-8EDA-1B021656C579}" type="slidenum">
              <a:rPr lang="it-IT"/>
              <a:pPr/>
              <a:t>2</a:t>
            </a:fld>
            <a:endParaRPr lang="it-IT"/>
          </a:p>
        </p:txBody>
      </p:sp>
      <p:sp>
        <p:nvSpPr>
          <p:cNvPr id="2050" name="Rectangle 2"/>
          <p:cNvSpPr>
            <a:spLocks noGrp="1" noChangeArrowheads="1"/>
          </p:cNvSpPr>
          <p:nvPr>
            <p:ph type="ctrTitle"/>
          </p:nvPr>
        </p:nvSpPr>
        <p:spPr>
          <a:xfrm>
            <a:off x="568036" y="333375"/>
            <a:ext cx="7964777" cy="1439863"/>
          </a:xfrm>
        </p:spPr>
        <p:txBody>
          <a:bodyPr/>
          <a:lstStyle/>
          <a:p>
            <a:r>
              <a:rPr lang="en" dirty="0" smtClean="0">
                <a:cs typeface="Times New Roman"/>
              </a:rPr>
              <a:t>Introduction and basic</a:t>
            </a:r>
            <a:br>
              <a:rPr lang="en" dirty="0" smtClean="0">
                <a:cs typeface="Times New Roman"/>
              </a:rPr>
            </a:br>
            <a:r>
              <a:rPr lang="en" dirty="0" smtClean="0">
                <a:cs typeface="Times New Roman"/>
              </a:rPr>
              <a:t>technologies:</a:t>
            </a:r>
            <a:endParaRPr lang="en" dirty="0">
              <a:cs typeface="Times New Roman"/>
            </a:endParaRPr>
          </a:p>
        </p:txBody>
      </p:sp>
      <p:pic>
        <p:nvPicPr>
          <p:cNvPr id="8" name="Immagine 7"/>
          <p:cNvPicPr>
            <a:picLocks noChangeAspect="1"/>
          </p:cNvPicPr>
          <p:nvPr/>
        </p:nvPicPr>
        <p:blipFill>
          <a:blip r:embed="rId3"/>
          <a:stretch>
            <a:fillRect/>
          </a:stretch>
        </p:blipFill>
        <p:spPr>
          <a:xfrm>
            <a:off x="6981596" y="14777"/>
            <a:ext cx="2162404" cy="2138243"/>
          </a:xfrm>
          <a:prstGeom prst="rect">
            <a:avLst/>
          </a:prstGeom>
        </p:spPr>
      </p:pic>
      <p:sp>
        <p:nvSpPr>
          <p:cNvPr id="2" name="Rettangolo 1"/>
          <p:cNvSpPr/>
          <p:nvPr/>
        </p:nvSpPr>
        <p:spPr>
          <a:xfrm>
            <a:off x="4862945" y="5231491"/>
            <a:ext cx="4572000" cy="1311128"/>
          </a:xfrm>
          <a:prstGeom prst="rect">
            <a:avLst/>
          </a:prstGeom>
        </p:spPr>
        <p:txBody>
          <a:bodyPr>
            <a:spAutoFit/>
          </a:bodyPr>
          <a:lstStyle/>
          <a:p>
            <a:pPr lvl="0">
              <a:spcBef>
                <a:spcPct val="20000"/>
              </a:spcBef>
              <a:buClr>
                <a:srgbClr val="999933"/>
              </a:buClr>
            </a:pPr>
            <a:r>
              <a:rPr lang="it-IT" sz="1800" dirty="0">
                <a:solidFill>
                  <a:srgbClr val="000000"/>
                </a:solidFill>
                <a:effectLst>
                  <a:outerShdw blurRad="38100" dist="38100" dir="2700000" algn="tl">
                    <a:srgbClr val="C0C0C0"/>
                  </a:outerShdw>
                </a:effectLst>
                <a:latin typeface="+mj-lt"/>
                <a:cs typeface="Times New Roman" panose="02020603050405020304" pitchFamily="18" charset="0"/>
              </a:rPr>
              <a:t>prof. Mauro REINI</a:t>
            </a:r>
          </a:p>
          <a:p>
            <a:pPr lvl="0">
              <a:spcBef>
                <a:spcPct val="20000"/>
              </a:spcBef>
              <a:buClr>
                <a:srgbClr val="999933"/>
              </a:buClr>
            </a:pPr>
            <a:r>
              <a:rPr lang="it-IT" sz="1800" dirty="0">
                <a:solidFill>
                  <a:srgbClr val="000000"/>
                </a:solidFill>
                <a:effectLst>
                  <a:outerShdw blurRad="38100" dist="38100" dir="2700000" algn="tl">
                    <a:srgbClr val="C0C0C0"/>
                  </a:outerShdw>
                </a:effectLst>
                <a:latin typeface="+mj-lt"/>
                <a:cs typeface="Times New Roman" panose="02020603050405020304" pitchFamily="18" charset="0"/>
              </a:rPr>
              <a:t>docente di sistemi per l’energia e l’ambiente</a:t>
            </a:r>
          </a:p>
          <a:p>
            <a:pPr lvl="0">
              <a:spcBef>
                <a:spcPct val="20000"/>
              </a:spcBef>
              <a:buClr>
                <a:srgbClr val="999933"/>
              </a:buClr>
            </a:pPr>
            <a:r>
              <a:rPr lang="it-IT" sz="1800" dirty="0">
                <a:solidFill>
                  <a:srgbClr val="000000"/>
                </a:solidFill>
                <a:effectLst>
                  <a:outerShdw blurRad="38100" dist="38100" dir="2700000" algn="tl">
                    <a:srgbClr val="C0C0C0"/>
                  </a:outerShdw>
                </a:effectLst>
                <a:latin typeface="+mj-lt"/>
                <a:cs typeface="Times New Roman" panose="02020603050405020304" pitchFamily="18" charset="0"/>
              </a:rPr>
              <a:t>Università di Trieste – Polo di Pordenone</a:t>
            </a:r>
            <a:endParaRPr lang="it-IT" sz="1800" b="1" dirty="0">
              <a:solidFill>
                <a:srgbClr val="000000"/>
              </a:solidFill>
              <a:effectLst>
                <a:outerShdw blurRad="38100" dist="38100" dir="2700000" algn="tl">
                  <a:srgbClr val="C0C0C0"/>
                </a:outerShdw>
              </a:effectLst>
              <a:latin typeface="+mj-lt"/>
              <a:cs typeface="Times New Roman" panose="02020603050405020304" pitchFamily="18" charset="0"/>
            </a:endParaRPr>
          </a:p>
        </p:txBody>
      </p:sp>
      <p:pic>
        <p:nvPicPr>
          <p:cNvPr id="3" name="Immagine 2"/>
          <p:cNvPicPr>
            <a:picLocks noChangeAspect="1"/>
          </p:cNvPicPr>
          <p:nvPr/>
        </p:nvPicPr>
        <p:blipFill>
          <a:blip r:embed="rId4"/>
          <a:stretch>
            <a:fillRect/>
          </a:stretch>
        </p:blipFill>
        <p:spPr>
          <a:xfrm>
            <a:off x="7767301" y="4340818"/>
            <a:ext cx="1359526" cy="1024217"/>
          </a:xfrm>
          <a:prstGeom prst="rect">
            <a:avLst/>
          </a:prstGeom>
        </p:spPr>
      </p:pic>
    </p:spTree>
    <p:extLst>
      <p:ext uri="{BB962C8B-B14F-4D97-AF65-F5344CB8AC3E}">
        <p14:creationId xmlns:p14="http://schemas.microsoft.com/office/powerpoint/2010/main" val="12268368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1"/>
          </p:nvPr>
        </p:nvSpPr>
        <p:spPr/>
        <p:txBody>
          <a:bodyPr/>
          <a:lstStyle/>
          <a:p>
            <a:fld id="{E3399D4A-5F02-4E9C-A324-9DD6E9E34787}" type="slidenum">
              <a:rPr lang="it-IT"/>
              <a:pPr/>
              <a:t>20</a:t>
            </a:fld>
            <a:endParaRPr lang="it-IT"/>
          </a:p>
        </p:txBody>
      </p:sp>
      <p:sp>
        <p:nvSpPr>
          <p:cNvPr id="173058" name="Rectangle 2"/>
          <p:cNvSpPr>
            <a:spLocks noGrp="1" noChangeArrowheads="1"/>
          </p:cNvSpPr>
          <p:nvPr>
            <p:ph type="title"/>
          </p:nvPr>
        </p:nvSpPr>
        <p:spPr bwMode="auto">
          <a:xfrm>
            <a:off x="715962" y="691429"/>
            <a:ext cx="8229600" cy="652462"/>
          </a:xfrm>
          <a:noFill/>
          <a:ln>
            <a:miter lim="800000"/>
            <a:headEnd/>
            <a:tailEnd/>
          </a:ln>
        </p:spPr>
        <p:txBody>
          <a:bodyPr vert="horz" wrap="square" lIns="91440" tIns="45720" rIns="91440" bIns="45720" numCol="1" anchor="t" anchorCtr="0" compatLnSpc="1">
            <a:prstTxWarp prst="textNoShape">
              <a:avLst/>
            </a:prstTxWarp>
          </a:bodyPr>
          <a:lstStyle/>
          <a:p>
            <a:r>
              <a:rPr lang="it-IT" sz="3600" dirty="0" smtClean="0">
                <a:cs typeface="Times New Roman" panose="02020603050405020304" pitchFamily="18" charset="0"/>
              </a:rPr>
              <a:t>PES </a:t>
            </a:r>
            <a:r>
              <a:rPr lang="it-IT" sz="3600" dirty="0" err="1" smtClean="0">
                <a:cs typeface="Times New Roman" panose="02020603050405020304" pitchFamily="18" charset="0"/>
              </a:rPr>
              <a:t>calculation</a:t>
            </a:r>
            <a:endParaRPr lang="it-IT" dirty="0">
              <a:cs typeface="Arial"/>
            </a:endParaRPr>
          </a:p>
        </p:txBody>
      </p:sp>
      <p:sp>
        <p:nvSpPr>
          <p:cNvPr id="7" name="Rettangolo 6"/>
          <p:cNvSpPr/>
          <p:nvPr/>
        </p:nvSpPr>
        <p:spPr>
          <a:xfrm>
            <a:off x="138544" y="2182275"/>
            <a:ext cx="8234507" cy="1015663"/>
          </a:xfrm>
          <a:prstGeom prst="rect">
            <a:avLst/>
          </a:prstGeom>
        </p:spPr>
        <p:txBody>
          <a:bodyPr wrap="square">
            <a:spAutoFit/>
          </a:bodyPr>
          <a:lstStyle/>
          <a:p>
            <a:r>
              <a:rPr lang="en-US" sz="2000" dirty="0">
                <a:effectLst/>
                <a:latin typeface="+mj-lt"/>
                <a:cs typeface="Times New Roman" panose="02020603050405020304" pitchFamily="18" charset="0"/>
              </a:rPr>
              <a:t>Firstly, from the point of view of primary energy savings in </a:t>
            </a:r>
            <a:r>
              <a:rPr lang="en-US" sz="2000" dirty="0" smtClean="0">
                <a:effectLst/>
                <a:latin typeface="+mj-lt"/>
                <a:cs typeface="Times New Roman" panose="02020603050405020304" pitchFamily="18" charset="0"/>
              </a:rPr>
              <a:t>the</a:t>
            </a:r>
          </a:p>
          <a:p>
            <a:endParaRPr lang="en-US" sz="2000" dirty="0">
              <a:effectLst/>
              <a:latin typeface="+mj-lt"/>
              <a:cs typeface="Times New Roman" panose="02020603050405020304" pitchFamily="18" charset="0"/>
            </a:endParaRPr>
          </a:p>
          <a:p>
            <a:r>
              <a:rPr lang="en-US" sz="2000" dirty="0" smtClean="0">
                <a:effectLst/>
                <a:latin typeface="+mj-lt"/>
                <a:cs typeface="Times New Roman" panose="02020603050405020304" pitchFamily="18" charset="0"/>
              </a:rPr>
              <a:t> </a:t>
            </a:r>
            <a:r>
              <a:rPr lang="en-US" sz="2000" dirty="0">
                <a:effectLst/>
                <a:latin typeface="+mj-lt"/>
                <a:cs typeface="Times New Roman" panose="02020603050405020304" pitchFamily="18" charset="0"/>
              </a:rPr>
              <a:t>cogeneration plant, one can write</a:t>
            </a:r>
            <a:endParaRPr lang="it-IT" sz="2000" dirty="0">
              <a:effectLst/>
              <a:latin typeface="+mj-lt"/>
              <a:cs typeface="Times New Roman" panose="02020603050405020304" pitchFamily="18" charset="0"/>
            </a:endParaRPr>
          </a:p>
        </p:txBody>
      </p:sp>
      <p:pic>
        <p:nvPicPr>
          <p:cNvPr id="8" name="Immagine 7"/>
          <p:cNvPicPr>
            <a:picLocks noChangeAspect="1"/>
          </p:cNvPicPr>
          <p:nvPr/>
        </p:nvPicPr>
        <p:blipFill>
          <a:blip r:embed="rId3"/>
          <a:stretch>
            <a:fillRect/>
          </a:stretch>
        </p:blipFill>
        <p:spPr>
          <a:xfrm>
            <a:off x="4255797" y="2630668"/>
            <a:ext cx="2850229" cy="656090"/>
          </a:xfrm>
          <a:prstGeom prst="rect">
            <a:avLst/>
          </a:prstGeom>
        </p:spPr>
      </p:pic>
      <p:sp>
        <p:nvSpPr>
          <p:cNvPr id="10" name="Rettangolo 9"/>
          <p:cNvSpPr/>
          <p:nvPr/>
        </p:nvSpPr>
        <p:spPr>
          <a:xfrm>
            <a:off x="100012" y="3597709"/>
            <a:ext cx="9043987" cy="2246769"/>
          </a:xfrm>
          <a:prstGeom prst="rect">
            <a:avLst/>
          </a:prstGeom>
        </p:spPr>
        <p:txBody>
          <a:bodyPr wrap="square">
            <a:spAutoFit/>
          </a:bodyPr>
          <a:lstStyle/>
          <a:p>
            <a:r>
              <a:rPr lang="en-US" sz="2000" dirty="0">
                <a:effectLst/>
                <a:latin typeface="+mj-lt"/>
                <a:cs typeface="Times New Roman" panose="02020603050405020304" pitchFamily="18" charset="0"/>
              </a:rPr>
              <a:t>where, on an annual basis, </a:t>
            </a:r>
            <a:r>
              <a:rPr lang="en-US" sz="2000" dirty="0" err="1">
                <a:effectLst/>
                <a:latin typeface="+mj-lt"/>
                <a:cs typeface="Times New Roman" panose="02020603050405020304" pitchFamily="18" charset="0"/>
              </a:rPr>
              <a:t>Ec</a:t>
            </a:r>
            <a:r>
              <a:rPr lang="en-US" sz="2000" dirty="0">
                <a:effectLst/>
                <a:latin typeface="+mj-lt"/>
                <a:cs typeface="Times New Roman" panose="02020603050405020304" pitchFamily="18" charset="0"/>
              </a:rPr>
              <a:t> = </a:t>
            </a:r>
            <a:r>
              <a:rPr lang="en-US" sz="2000" dirty="0" err="1">
                <a:effectLst/>
                <a:latin typeface="+mj-lt"/>
                <a:cs typeface="Times New Roman" panose="02020603050405020304" pitchFamily="18" charset="0"/>
              </a:rPr>
              <a:t>mcHi</a:t>
            </a:r>
            <a:r>
              <a:rPr lang="en-US" sz="2000" dirty="0">
                <a:effectLst/>
                <a:latin typeface="+mj-lt"/>
                <a:cs typeface="Times New Roman" panose="02020603050405020304" pitchFamily="18" charset="0"/>
              </a:rPr>
              <a:t> is the primary energy introduced in the form of commercial </a:t>
            </a:r>
            <a:r>
              <a:rPr lang="en-US" sz="2000" dirty="0" smtClean="0">
                <a:effectLst/>
                <a:latin typeface="+mj-lt"/>
                <a:cs typeface="Times New Roman" panose="02020603050405020304" pitchFamily="18" charset="0"/>
              </a:rPr>
              <a:t>fuels.</a:t>
            </a:r>
          </a:p>
          <a:p>
            <a:r>
              <a:rPr lang="en-US" sz="2000" dirty="0" smtClean="0">
                <a:effectLst/>
                <a:latin typeface="+mj-lt"/>
                <a:cs typeface="Times New Roman" panose="02020603050405020304" pitchFamily="18" charset="0"/>
              </a:rPr>
              <a:t>Et </a:t>
            </a:r>
            <a:r>
              <a:rPr lang="en-US" sz="2000" dirty="0">
                <a:effectLst/>
                <a:latin typeface="+mj-lt"/>
                <a:cs typeface="Times New Roman" panose="02020603050405020304" pitchFamily="18" charset="0"/>
              </a:rPr>
              <a:t>and </a:t>
            </a:r>
            <a:r>
              <a:rPr lang="en-US" sz="2000" dirty="0" err="1">
                <a:effectLst/>
                <a:latin typeface="+mj-lt"/>
                <a:cs typeface="Times New Roman" panose="02020603050405020304" pitchFamily="18" charset="0"/>
              </a:rPr>
              <a:t>Ee</a:t>
            </a:r>
            <a:r>
              <a:rPr lang="en-US" sz="2000" dirty="0">
                <a:effectLst/>
                <a:latin typeface="+mj-lt"/>
                <a:cs typeface="Times New Roman" panose="02020603050405020304" pitchFamily="18" charset="0"/>
              </a:rPr>
              <a:t> are, respectively, the thermal energy and the electricity produced. Consequently Et / </a:t>
            </a:r>
            <a:r>
              <a:rPr lang="en-US" sz="2000" dirty="0" err="1">
                <a:effectLst/>
                <a:latin typeface="+mj-lt"/>
                <a:cs typeface="Times New Roman" panose="02020603050405020304" pitchFamily="18" charset="0"/>
              </a:rPr>
              <a:t>ηt</a:t>
            </a:r>
            <a:r>
              <a:rPr lang="en-US" sz="2000" dirty="0">
                <a:effectLst/>
                <a:latin typeface="+mj-lt"/>
                <a:cs typeface="Times New Roman" panose="02020603050405020304" pitchFamily="18" charset="0"/>
              </a:rPr>
              <a:t> and </a:t>
            </a:r>
            <a:r>
              <a:rPr lang="en-US" sz="2000" dirty="0" err="1">
                <a:effectLst/>
                <a:latin typeface="+mj-lt"/>
                <a:cs typeface="Times New Roman" panose="02020603050405020304" pitchFamily="18" charset="0"/>
              </a:rPr>
              <a:t>Ee</a:t>
            </a:r>
            <a:r>
              <a:rPr lang="en-US" sz="2000" dirty="0">
                <a:effectLst/>
                <a:latin typeface="+mj-lt"/>
                <a:cs typeface="Times New Roman" panose="02020603050405020304" pitchFamily="18" charset="0"/>
              </a:rPr>
              <a:t> / </a:t>
            </a:r>
            <a:r>
              <a:rPr lang="en-US" sz="2000" dirty="0" err="1">
                <a:effectLst/>
                <a:latin typeface="+mj-lt"/>
                <a:cs typeface="Times New Roman" panose="02020603050405020304" pitchFamily="18" charset="0"/>
              </a:rPr>
              <a:t>ηe</a:t>
            </a:r>
            <a:r>
              <a:rPr lang="en-US" sz="2000" dirty="0">
                <a:effectLst/>
                <a:latin typeface="+mj-lt"/>
                <a:cs typeface="Times New Roman" panose="02020603050405020304" pitchFamily="18" charset="0"/>
              </a:rPr>
              <a:t>, with </a:t>
            </a:r>
            <a:r>
              <a:rPr lang="en-US" sz="2000" dirty="0" err="1">
                <a:effectLst/>
                <a:latin typeface="+mj-lt"/>
                <a:cs typeface="Times New Roman" panose="02020603050405020304" pitchFamily="18" charset="0"/>
              </a:rPr>
              <a:t>ηt</a:t>
            </a:r>
            <a:r>
              <a:rPr lang="en-US" sz="2000" dirty="0">
                <a:effectLst/>
                <a:latin typeface="+mj-lt"/>
                <a:cs typeface="Times New Roman" panose="02020603050405020304" pitchFamily="18" charset="0"/>
              </a:rPr>
              <a:t> thermal efficiency of a conventional heat generator and </a:t>
            </a:r>
            <a:r>
              <a:rPr lang="en-US" sz="2000" dirty="0" err="1">
                <a:effectLst/>
                <a:latin typeface="+mj-lt"/>
                <a:cs typeface="Times New Roman" panose="02020603050405020304" pitchFamily="18" charset="0"/>
              </a:rPr>
              <a:t>ηe</a:t>
            </a:r>
            <a:r>
              <a:rPr lang="en-US" sz="2000" dirty="0">
                <a:effectLst/>
                <a:latin typeface="+mj-lt"/>
                <a:cs typeface="Times New Roman" panose="02020603050405020304" pitchFamily="18" charset="0"/>
              </a:rPr>
              <a:t> conversion efficiency of a conventional direct cycle, can be interpreted as primary energies introduced in conventional plants for the separate production of heat and work. we arrive at the definition sought</a:t>
            </a:r>
            <a:endParaRPr lang="it-IT" sz="2000" dirty="0">
              <a:effectLst/>
              <a:latin typeface="+mj-lt"/>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1"/>
          </p:nvPr>
        </p:nvSpPr>
        <p:spPr/>
        <p:txBody>
          <a:bodyPr/>
          <a:lstStyle/>
          <a:p>
            <a:fld id="{7295C8A7-FEAA-471E-9F03-76A00F21BC7C}" type="slidenum">
              <a:rPr lang="it-IT"/>
              <a:pPr/>
              <a:t>21</a:t>
            </a:fld>
            <a:endParaRPr lang="it-IT"/>
          </a:p>
        </p:txBody>
      </p:sp>
      <p:sp>
        <p:nvSpPr>
          <p:cNvPr id="174082" name="Rectangle 2"/>
          <p:cNvSpPr>
            <a:spLocks noGrp="1" noChangeArrowheads="1"/>
          </p:cNvSpPr>
          <p:nvPr>
            <p:ph type="title"/>
          </p:nvPr>
        </p:nvSpPr>
        <p:spPr bwMode="auto">
          <a:xfrm>
            <a:off x="669925" y="554038"/>
            <a:ext cx="8229600" cy="652462"/>
          </a:xfrm>
          <a:noFill/>
          <a:ln>
            <a:miter lim="800000"/>
            <a:headEnd/>
            <a:tailEnd/>
          </a:ln>
        </p:spPr>
        <p:txBody>
          <a:bodyPr vert="horz" wrap="square" lIns="91440" tIns="45720" rIns="91440" bIns="45720" numCol="1" anchor="t" anchorCtr="0" compatLnSpc="1">
            <a:prstTxWarp prst="textNoShape">
              <a:avLst/>
            </a:prstTxWarp>
          </a:bodyPr>
          <a:lstStyle/>
          <a:p>
            <a:r>
              <a:rPr lang="it-IT" sz="3600" dirty="0" smtClean="0">
                <a:cs typeface="Times New Roman" panose="02020603050405020304" pitchFamily="18" charset="0"/>
              </a:rPr>
              <a:t>PES </a:t>
            </a:r>
            <a:r>
              <a:rPr lang="it-IT" sz="3600" dirty="0" err="1" smtClean="0">
                <a:cs typeface="Times New Roman" panose="02020603050405020304" pitchFamily="18" charset="0"/>
              </a:rPr>
              <a:t>calculation</a:t>
            </a:r>
            <a:r>
              <a:rPr lang="it-IT" dirty="0" smtClean="0">
                <a:latin typeface="Times New Roman" panose="02020603050405020304" pitchFamily="18" charset="0"/>
                <a:cs typeface="Times New Roman" panose="02020603050405020304" pitchFamily="18" charset="0"/>
              </a:rPr>
              <a:t/>
            </a:r>
            <a:br>
              <a:rPr lang="it-IT" dirty="0" smtClean="0">
                <a:latin typeface="Times New Roman" panose="02020603050405020304" pitchFamily="18" charset="0"/>
                <a:cs typeface="Times New Roman" panose="02020603050405020304" pitchFamily="18" charset="0"/>
              </a:rPr>
            </a:br>
            <a:endParaRPr lang="it-IT" dirty="0">
              <a:latin typeface="Times New Roman" panose="02020603050405020304" pitchFamily="18" charset="0"/>
              <a:cs typeface="Times New Roman" panose="02020603050405020304" pitchFamily="18" charset="0"/>
            </a:endParaRPr>
          </a:p>
        </p:txBody>
      </p:sp>
      <p:pic>
        <p:nvPicPr>
          <p:cNvPr id="2" name="Immagine 1"/>
          <p:cNvPicPr>
            <a:picLocks noChangeAspect="1"/>
          </p:cNvPicPr>
          <p:nvPr/>
        </p:nvPicPr>
        <p:blipFill>
          <a:blip r:embed="rId3"/>
          <a:stretch>
            <a:fillRect/>
          </a:stretch>
        </p:blipFill>
        <p:spPr>
          <a:xfrm>
            <a:off x="896453" y="2276807"/>
            <a:ext cx="2871984" cy="763005"/>
          </a:xfrm>
          <a:prstGeom prst="rect">
            <a:avLst/>
          </a:prstGeom>
        </p:spPr>
      </p:pic>
      <p:sp>
        <p:nvSpPr>
          <p:cNvPr id="3" name="CasellaDiTesto 2"/>
          <p:cNvSpPr txBox="1"/>
          <p:nvPr/>
        </p:nvSpPr>
        <p:spPr>
          <a:xfrm>
            <a:off x="65423" y="2276807"/>
            <a:ext cx="702436" cy="430887"/>
          </a:xfrm>
          <a:prstGeom prst="rect">
            <a:avLst/>
          </a:prstGeom>
          <a:noFill/>
        </p:spPr>
        <p:txBody>
          <a:bodyPr wrap="none" rtlCol="0">
            <a:spAutoFit/>
          </a:bodyPr>
          <a:lstStyle/>
          <a:p>
            <a:r>
              <a:rPr lang="it-IT" b="1" dirty="0" smtClean="0">
                <a:effectLst/>
                <a:latin typeface="Times New Roman" panose="02020603050405020304" pitchFamily="18" charset="0"/>
                <a:cs typeface="Times New Roman" panose="02020603050405020304" pitchFamily="18" charset="0"/>
              </a:rPr>
              <a:t>PES</a:t>
            </a:r>
            <a:endParaRPr lang="it-IT" b="1" dirty="0">
              <a:effectLst/>
              <a:latin typeface="Times New Roman" panose="02020603050405020304" pitchFamily="18" charset="0"/>
              <a:cs typeface="Times New Roman" panose="02020603050405020304" pitchFamily="18" charset="0"/>
            </a:endParaRPr>
          </a:p>
        </p:txBody>
      </p:sp>
      <p:sp>
        <p:nvSpPr>
          <p:cNvPr id="4" name="Rettangolo 3"/>
          <p:cNvSpPr/>
          <p:nvPr/>
        </p:nvSpPr>
        <p:spPr>
          <a:xfrm>
            <a:off x="69273" y="1891629"/>
            <a:ext cx="9144000" cy="4893647"/>
          </a:xfrm>
          <a:prstGeom prst="rect">
            <a:avLst/>
          </a:prstGeom>
        </p:spPr>
        <p:txBody>
          <a:bodyPr wrap="square">
            <a:spAutoFit/>
          </a:bodyPr>
          <a:lstStyle/>
          <a:p>
            <a:endParaRPr lang="en-US" dirty="0"/>
          </a:p>
          <a:p>
            <a:r>
              <a:rPr lang="en-US" sz="2000" dirty="0" smtClean="0">
                <a:effectLst/>
                <a:latin typeface="+mj-lt"/>
                <a:cs typeface="Times New Roman" panose="02020603050405020304" pitchFamily="18" charset="0"/>
              </a:rPr>
              <a:t>  </a:t>
            </a:r>
            <a:r>
              <a:rPr lang="en-US" sz="1800" dirty="0" smtClean="0">
                <a:effectLst/>
                <a:latin typeface="+mj-lt"/>
                <a:cs typeface="Times New Roman" panose="02020603050405020304" pitchFamily="18" charset="0"/>
              </a:rPr>
              <a:t>     </a:t>
            </a:r>
            <a:r>
              <a:rPr lang="en-US" sz="1800" dirty="0" smtClean="0">
                <a:effectLst/>
                <a:latin typeface="Times New Roman" panose="02020603050405020304" pitchFamily="18" charset="0"/>
                <a:cs typeface="Times New Roman" panose="02020603050405020304" pitchFamily="18" charset="0"/>
              </a:rPr>
              <a:t>                                                            </a:t>
            </a:r>
            <a:r>
              <a:rPr lang="en-US" sz="1800" dirty="0" smtClean="0">
                <a:effectLst/>
                <a:latin typeface="+mj-lt"/>
                <a:cs typeface="Times New Roman" panose="02020603050405020304" pitchFamily="18" charset="0"/>
              </a:rPr>
              <a:t>that </a:t>
            </a:r>
            <a:r>
              <a:rPr lang="en-US" sz="1800" dirty="0">
                <a:effectLst/>
                <a:latin typeface="+mj-lt"/>
                <a:cs typeface="Times New Roman" panose="02020603050405020304" pitchFamily="18" charset="0"/>
              </a:rPr>
              <a:t>is to the dimensionless expression of primary </a:t>
            </a:r>
            <a:endParaRPr lang="en-US" sz="1800" dirty="0" smtClean="0">
              <a:effectLst/>
              <a:latin typeface="+mj-lt"/>
              <a:cs typeface="Times New Roman" panose="02020603050405020304" pitchFamily="18" charset="0"/>
            </a:endParaRPr>
          </a:p>
          <a:p>
            <a:endParaRPr lang="en-US" sz="1800" dirty="0">
              <a:effectLst/>
              <a:latin typeface="+mj-lt"/>
              <a:cs typeface="Times New Roman" panose="02020603050405020304" pitchFamily="18" charset="0"/>
            </a:endParaRPr>
          </a:p>
          <a:p>
            <a:endParaRPr lang="en-US" sz="1800" dirty="0" smtClean="0">
              <a:effectLst/>
              <a:latin typeface="+mj-lt"/>
              <a:cs typeface="Times New Roman" panose="02020603050405020304" pitchFamily="18" charset="0"/>
            </a:endParaRPr>
          </a:p>
          <a:p>
            <a:r>
              <a:rPr lang="en-US" sz="1800" dirty="0" smtClean="0">
                <a:effectLst/>
                <a:latin typeface="+mj-lt"/>
                <a:cs typeface="Times New Roman" panose="02020603050405020304" pitchFamily="18" charset="0"/>
              </a:rPr>
              <a:t>energy </a:t>
            </a:r>
            <a:r>
              <a:rPr lang="en-US" sz="1800" dirty="0">
                <a:effectLst/>
                <a:latin typeface="+mj-lt"/>
                <a:cs typeface="Times New Roman" panose="02020603050405020304" pitchFamily="18" charset="0"/>
              </a:rPr>
              <a:t>savings achieved with the cogeneration plant compared to separate conventional plants</a:t>
            </a:r>
            <a:r>
              <a:rPr lang="en-US" sz="1800" dirty="0" smtClean="0">
                <a:effectLst/>
                <a:latin typeface="+mj-lt"/>
                <a:cs typeface="Times New Roman" panose="02020603050405020304" pitchFamily="18" charset="0"/>
              </a:rPr>
              <a:t>.</a:t>
            </a:r>
          </a:p>
          <a:p>
            <a:r>
              <a:rPr lang="en-US" sz="1800" dirty="0" smtClean="0">
                <a:effectLst/>
                <a:latin typeface="+mj-lt"/>
                <a:cs typeface="Times New Roman" panose="02020603050405020304" pitchFamily="18" charset="0"/>
              </a:rPr>
              <a:t>A </a:t>
            </a:r>
            <a:r>
              <a:rPr lang="en-US" sz="1800" dirty="0">
                <a:effectLst/>
                <a:latin typeface="+mj-lt"/>
                <a:cs typeface="Times New Roman" panose="02020603050405020304" pitchFamily="18" charset="0"/>
              </a:rPr>
              <a:t>separate problem is the evaluation of the yield values ​​</a:t>
            </a:r>
            <a:r>
              <a:rPr lang="en-US" sz="1800" dirty="0" err="1">
                <a:effectLst/>
                <a:latin typeface="+mj-lt"/>
                <a:cs typeface="Times New Roman" panose="02020603050405020304" pitchFamily="18" charset="0"/>
              </a:rPr>
              <a:t>ηt</a:t>
            </a:r>
            <a:r>
              <a:rPr lang="en-US" sz="1800" dirty="0">
                <a:effectLst/>
                <a:latin typeface="+mj-lt"/>
                <a:cs typeface="Times New Roman" panose="02020603050405020304" pitchFamily="18" charset="0"/>
              </a:rPr>
              <a:t> and </a:t>
            </a:r>
            <a:r>
              <a:rPr lang="en-US" sz="1800" dirty="0" err="1">
                <a:effectLst/>
                <a:latin typeface="+mj-lt"/>
                <a:cs typeface="Times New Roman" panose="02020603050405020304" pitchFamily="18" charset="0"/>
              </a:rPr>
              <a:t>ηe</a:t>
            </a:r>
            <a:r>
              <a:rPr lang="en-US" sz="1800" dirty="0">
                <a:effectLst/>
                <a:latin typeface="+mj-lt"/>
                <a:cs typeface="Times New Roman" panose="02020603050405020304" pitchFamily="18" charset="0"/>
              </a:rPr>
              <a:t> to be used </a:t>
            </a:r>
            <a:r>
              <a:rPr lang="en-US" sz="1800" dirty="0" smtClean="0">
                <a:effectLst/>
                <a:latin typeface="+mj-lt"/>
                <a:cs typeface="Times New Roman" panose="02020603050405020304" pitchFamily="18" charset="0"/>
              </a:rPr>
              <a:t>in the formula. </a:t>
            </a:r>
          </a:p>
          <a:p>
            <a:r>
              <a:rPr lang="en-US" sz="1800" dirty="0" smtClean="0">
                <a:effectLst/>
                <a:latin typeface="+mj-lt"/>
                <a:cs typeface="Times New Roman" panose="02020603050405020304" pitchFamily="18" charset="0"/>
              </a:rPr>
              <a:t>In </a:t>
            </a:r>
            <a:r>
              <a:rPr lang="en-US" sz="1800" dirty="0">
                <a:effectLst/>
                <a:latin typeface="+mj-lt"/>
                <a:cs typeface="Times New Roman" panose="02020603050405020304" pitchFamily="18" charset="0"/>
              </a:rPr>
              <a:t>this regard, Directive 2004/8 / EC establishes to refer to the state of the technological art taking into account the type of fuel used and the prevailing climatic conditions in the </a:t>
            </a:r>
            <a:r>
              <a:rPr lang="en-US" sz="1800" dirty="0" smtClean="0">
                <a:effectLst/>
                <a:latin typeface="+mj-lt"/>
                <a:cs typeface="Times New Roman" panose="02020603050405020304" pitchFamily="18" charset="0"/>
              </a:rPr>
              <a:t>locations where </a:t>
            </a:r>
            <a:r>
              <a:rPr lang="en-US" sz="1800" dirty="0">
                <a:effectLst/>
                <a:latin typeface="+mj-lt"/>
                <a:cs typeface="Times New Roman" panose="02020603050405020304" pitchFamily="18" charset="0"/>
              </a:rPr>
              <a:t>the plants are built.</a:t>
            </a:r>
          </a:p>
          <a:p>
            <a:r>
              <a:rPr lang="en-US" sz="1800" dirty="0">
                <a:effectLst/>
                <a:latin typeface="+mj-lt"/>
                <a:cs typeface="Times New Roman" panose="02020603050405020304" pitchFamily="18" charset="0"/>
              </a:rPr>
              <a:t>Once the PES has been calculated, the conditions set by Directive 2004/8 / EC to obtain the qualification of "high-efficiency cogeneration" (and enjoy the incentives and benefits described below) are simple to determine</a:t>
            </a:r>
            <a:r>
              <a:rPr lang="en-US" sz="1800" dirty="0" smtClean="0">
                <a:effectLst/>
                <a:latin typeface="+mj-lt"/>
                <a:cs typeface="Times New Roman" panose="02020603050405020304" pitchFamily="18" charset="0"/>
              </a:rPr>
              <a:t>:</a:t>
            </a:r>
          </a:p>
          <a:p>
            <a:endParaRPr lang="en-US" sz="1800" dirty="0">
              <a:effectLst/>
              <a:latin typeface="+mj-lt"/>
              <a:cs typeface="Times New Roman" panose="02020603050405020304" pitchFamily="18" charset="0"/>
            </a:endParaRPr>
          </a:p>
          <a:p>
            <a:r>
              <a:rPr lang="en-US" sz="1800" dirty="0">
                <a:effectLst/>
                <a:latin typeface="+mj-lt"/>
                <a:cs typeface="Times New Roman" panose="02020603050405020304" pitchFamily="18" charset="0"/>
              </a:rPr>
              <a:t>• PES ≥ 0 for electrical powers less than 1 MW, e</a:t>
            </a:r>
          </a:p>
          <a:p>
            <a:r>
              <a:rPr lang="en-US" sz="1800" dirty="0">
                <a:effectLst/>
                <a:latin typeface="+mj-lt"/>
                <a:cs typeface="Times New Roman" panose="02020603050405020304" pitchFamily="18" charset="0"/>
              </a:rPr>
              <a:t>• PES ≥ 0.1 for electrical powers greater than or equal to 1 MW.</a:t>
            </a:r>
            <a:endParaRPr lang="it-IT" sz="1800" dirty="0">
              <a:effectLst/>
              <a:latin typeface="+mj-lt"/>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4"/>
          <p:cNvSpPr>
            <a:spLocks noGrp="1"/>
          </p:cNvSpPr>
          <p:nvPr>
            <p:ph type="sldNum" sz="quarter" idx="11"/>
          </p:nvPr>
        </p:nvSpPr>
        <p:spPr/>
        <p:txBody>
          <a:bodyPr/>
          <a:lstStyle/>
          <a:p>
            <a:fld id="{761FF5DE-7AB8-4A4C-A1E7-CD856BAEC319}" type="slidenum">
              <a:rPr lang="it-IT"/>
              <a:pPr/>
              <a:t>22</a:t>
            </a:fld>
            <a:endParaRPr lang="it-IT"/>
          </a:p>
        </p:txBody>
      </p:sp>
      <p:sp>
        <p:nvSpPr>
          <p:cNvPr id="162818" name="Rectangle 2"/>
          <p:cNvSpPr>
            <a:spLocks noGrp="1" noChangeArrowheads="1"/>
          </p:cNvSpPr>
          <p:nvPr>
            <p:ph type="title"/>
          </p:nvPr>
        </p:nvSpPr>
        <p:spPr bwMode="auto">
          <a:xfrm>
            <a:off x="706438" y="638175"/>
            <a:ext cx="8229600" cy="490538"/>
          </a:xfrm>
          <a:noFill/>
          <a:ln>
            <a:miter lim="800000"/>
            <a:headEnd/>
            <a:tailEnd/>
          </a:ln>
        </p:spPr>
        <p:txBody>
          <a:bodyPr vert="horz" wrap="square" lIns="91440" tIns="45720" rIns="91440" bIns="45720" numCol="1" anchor="t" anchorCtr="0" compatLnSpc="1">
            <a:prstTxWarp prst="textNoShape">
              <a:avLst/>
            </a:prstTxWarp>
          </a:bodyPr>
          <a:lstStyle/>
          <a:p>
            <a:r>
              <a:rPr lang="en" sz="3600" dirty="0">
                <a:cs typeface="Times New Roman"/>
              </a:rPr>
              <a:t>Energy and environmental benefits</a:t>
            </a:r>
            <a:endParaRPr lang="en-US" sz="3600" dirty="0">
              <a:cs typeface="Times New Roman"/>
            </a:endParaRPr>
          </a:p>
        </p:txBody>
      </p:sp>
      <p:pic>
        <p:nvPicPr>
          <p:cNvPr id="162819" name="Picture 3"/>
          <p:cNvPicPr>
            <a:picLocks noChangeAspect="1" noChangeArrowheads="1"/>
          </p:cNvPicPr>
          <p:nvPr/>
        </p:nvPicPr>
        <p:blipFill>
          <a:blip r:embed="rId3" cstate="print"/>
          <a:srcRect t="7286"/>
          <a:stretch>
            <a:fillRect/>
          </a:stretch>
        </p:blipFill>
        <p:spPr bwMode="auto">
          <a:xfrm>
            <a:off x="384175" y="1636280"/>
            <a:ext cx="8348663" cy="4957763"/>
          </a:xfrm>
          <a:prstGeom prst="rect">
            <a:avLst/>
          </a:prstGeom>
          <a:noFill/>
          <a:ln w="9525">
            <a:noFill/>
            <a:miter lim="800000"/>
            <a:headEnd/>
            <a:tailEnd/>
          </a:ln>
          <a:effectLst/>
        </p:spPr>
      </p:pic>
      <p:sp>
        <p:nvSpPr>
          <p:cNvPr id="162820" name="Text Box 4"/>
          <p:cNvSpPr txBox="1">
            <a:spLocks noChangeArrowheads="1"/>
          </p:cNvSpPr>
          <p:nvPr/>
        </p:nvSpPr>
        <p:spPr bwMode="auto">
          <a:xfrm>
            <a:off x="6734175" y="5395913"/>
            <a:ext cx="846138" cy="396875"/>
          </a:xfrm>
          <a:prstGeom prst="rect">
            <a:avLst/>
          </a:prstGeom>
          <a:solidFill>
            <a:srgbClr val="CC99FF"/>
          </a:solidFill>
          <a:ln w="9525">
            <a:noFill/>
            <a:miter lim="800000"/>
            <a:headEnd/>
            <a:tailEnd/>
          </a:ln>
          <a:effectLst/>
        </p:spPr>
        <p:txBody>
          <a:bodyPr>
            <a:spAutoFit/>
          </a:bodyPr>
          <a:lstStyle/>
          <a:p>
            <a:pPr>
              <a:spcBef>
                <a:spcPct val="50000"/>
              </a:spcBef>
            </a:pPr>
            <a:r>
              <a:rPr lang="en-US" sz="2000" dirty="0">
                <a:solidFill>
                  <a:schemeClr val="accent1"/>
                </a:solidFill>
                <a:effectLst>
                  <a:outerShdw blurRad="38100" dist="38100" dir="2700000" algn="tl">
                    <a:srgbClr val="000000"/>
                  </a:outerShdw>
                </a:effectLst>
              </a:rPr>
              <a:t>- 30%</a:t>
            </a:r>
          </a:p>
        </p:txBody>
      </p:sp>
      <p:sp>
        <p:nvSpPr>
          <p:cNvPr id="162821" name="Text Box 5"/>
          <p:cNvSpPr txBox="1">
            <a:spLocks noChangeArrowheads="1"/>
          </p:cNvSpPr>
          <p:nvPr/>
        </p:nvSpPr>
        <p:spPr bwMode="auto">
          <a:xfrm>
            <a:off x="7827963" y="2408238"/>
            <a:ext cx="885825" cy="396875"/>
          </a:xfrm>
          <a:prstGeom prst="rect">
            <a:avLst/>
          </a:prstGeom>
          <a:solidFill>
            <a:srgbClr val="CC99FF"/>
          </a:solidFill>
          <a:ln w="9525">
            <a:noFill/>
            <a:miter lim="800000"/>
            <a:headEnd/>
            <a:tailEnd/>
          </a:ln>
          <a:effectLst/>
        </p:spPr>
        <p:txBody>
          <a:bodyPr>
            <a:spAutoFit/>
          </a:bodyPr>
          <a:lstStyle/>
          <a:p>
            <a:pPr>
              <a:spcBef>
                <a:spcPct val="50000"/>
              </a:spcBef>
            </a:pPr>
            <a:r>
              <a:rPr lang="en-US" sz="2000">
                <a:solidFill>
                  <a:schemeClr val="accent1"/>
                </a:solidFill>
                <a:effectLst>
                  <a:outerShdw blurRad="38100" dist="38100" dir="2700000" algn="tl">
                    <a:srgbClr val="000000"/>
                  </a:outerShdw>
                </a:effectLst>
              </a:rPr>
              <a:t>- 45%</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2819"/>
                                        </p:tgtEl>
                                        <p:attrNameLst>
                                          <p:attrName>style.visibility</p:attrName>
                                        </p:attrNameLst>
                                      </p:cBhvr>
                                      <p:to>
                                        <p:strVal val="visible"/>
                                      </p:to>
                                    </p:set>
                                    <p:animEffect transition="in" filter="box(in)">
                                      <p:cBhvr>
                                        <p:cTn id="7" dur="500"/>
                                        <p:tgtEl>
                                          <p:spTgt spid="1628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2820"/>
                                        </p:tgtEl>
                                        <p:attrNameLst>
                                          <p:attrName>style.visibility</p:attrName>
                                        </p:attrNameLst>
                                      </p:cBhvr>
                                      <p:to>
                                        <p:strVal val="visible"/>
                                      </p:to>
                                    </p:set>
                                    <p:animEffect transition="in" filter="blinds(horizontal)">
                                      <p:cBhvr>
                                        <p:cTn id="12" dur="500"/>
                                        <p:tgtEl>
                                          <p:spTgt spid="16282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2821"/>
                                        </p:tgtEl>
                                        <p:attrNameLst>
                                          <p:attrName>style.visibility</p:attrName>
                                        </p:attrNameLst>
                                      </p:cBhvr>
                                      <p:to>
                                        <p:strVal val="visible"/>
                                      </p:to>
                                    </p:set>
                                    <p:animEffect transition="in" filter="blinds(horizontal)">
                                      <p:cBhvr>
                                        <p:cTn id="17" dur="500"/>
                                        <p:tgtEl>
                                          <p:spTgt spid="162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0" grpId="0" animBg="1"/>
      <p:bldP spid="1628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1"/>
          </p:nvPr>
        </p:nvSpPr>
        <p:spPr/>
        <p:txBody>
          <a:bodyPr/>
          <a:lstStyle/>
          <a:p>
            <a:fld id="{33D13889-7256-4BEB-8A34-206063E1DFAB}" type="slidenum">
              <a:rPr lang="it-IT"/>
              <a:pPr/>
              <a:t>23</a:t>
            </a:fld>
            <a:endParaRPr lang="it-IT"/>
          </a:p>
        </p:txBody>
      </p:sp>
      <p:sp>
        <p:nvSpPr>
          <p:cNvPr id="167938" name="Rectangle 2"/>
          <p:cNvSpPr>
            <a:spLocks noGrp="1" noChangeArrowheads="1"/>
          </p:cNvSpPr>
          <p:nvPr>
            <p:ph type="title"/>
          </p:nvPr>
        </p:nvSpPr>
        <p:spPr bwMode="auto">
          <a:xfrm>
            <a:off x="693738" y="379413"/>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 sz="3200" dirty="0">
                <a:solidFill>
                  <a:schemeClr val="tx1"/>
                </a:solidFill>
                <a:ea typeface="+mn-ea"/>
                <a:cs typeface="Times New Roman"/>
              </a:rPr>
              <a:t>Cogeneration and GD
(Distributed Generation)</a:t>
            </a:r>
          </a:p>
        </p:txBody>
      </p:sp>
      <p:sp>
        <p:nvSpPr>
          <p:cNvPr id="167939" name="Rectangle 3"/>
          <p:cNvSpPr>
            <a:spLocks noGrp="1" noChangeArrowheads="1"/>
          </p:cNvSpPr>
          <p:nvPr>
            <p:ph type="body" idx="1"/>
          </p:nvPr>
        </p:nvSpPr>
        <p:spPr>
          <a:xfrm>
            <a:off x="212725" y="1854200"/>
            <a:ext cx="8931275" cy="4856162"/>
          </a:xfrm>
        </p:spPr>
        <p:txBody>
          <a:bodyPr/>
          <a:lstStyle/>
          <a:p>
            <a:pPr>
              <a:lnSpc>
                <a:spcPct val="80000"/>
              </a:lnSpc>
              <a:buNone/>
            </a:pPr>
            <a:r>
              <a:rPr lang="en" sz="2400" b="0" dirty="0">
                <a:latin typeface="+mj-lt"/>
                <a:cs typeface="Times New Roman"/>
              </a:rPr>
              <a:t>The GD includes a wide range of applications but all have two main features in common:
    </a:t>
            </a:r>
          </a:p>
          <a:p>
            <a:pPr>
              <a:lnSpc>
                <a:spcPct val="80000"/>
              </a:lnSpc>
              <a:buNone/>
            </a:pPr>
            <a:r>
              <a:rPr lang="en" sz="2400" b="0" dirty="0">
                <a:latin typeface="+mj-lt"/>
                <a:cs typeface="Times New Roman"/>
              </a:rPr>
              <a:t>-the electricity produced is fed into the medium or low    voltage   network;
-electricity is generated in the vicinity of the user.
The two most important types of GD concern:
1. The production of electricity from renewable sources (wind, solar, biomass, geothermal, ...);
2. The combined production of electricity and heat from fossil fuels (almost exclusively natural gas) in medium-small sized engines (micro-cogeneration).</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1"/>
          </p:nvPr>
        </p:nvSpPr>
        <p:spPr/>
        <p:txBody>
          <a:bodyPr/>
          <a:lstStyle/>
          <a:p>
            <a:fld id="{B95FD0C2-4BC4-4B5E-8C97-AE95A0EF139A}" type="slidenum">
              <a:rPr lang="it-IT"/>
              <a:pPr/>
              <a:t>24</a:t>
            </a:fld>
            <a:endParaRPr lang="it-IT"/>
          </a:p>
        </p:txBody>
      </p:sp>
      <p:sp>
        <p:nvSpPr>
          <p:cNvPr id="166914" name="Rectangle 2"/>
          <p:cNvSpPr>
            <a:spLocks noGrp="1" noChangeArrowheads="1"/>
          </p:cNvSpPr>
          <p:nvPr>
            <p:ph type="title"/>
          </p:nvPr>
        </p:nvSpPr>
        <p:spPr bwMode="auto">
          <a:xfrm>
            <a:off x="655638" y="579438"/>
            <a:ext cx="8229600" cy="585787"/>
          </a:xfrm>
          <a:noFill/>
          <a:ln>
            <a:miter lim="800000"/>
            <a:headEnd/>
            <a:tailEnd/>
          </a:ln>
        </p:spPr>
        <p:txBody>
          <a:bodyPr vert="horz" wrap="square" lIns="91440" tIns="45720" rIns="91440" bIns="45720" numCol="1" anchor="t" anchorCtr="0" compatLnSpc="1">
            <a:prstTxWarp prst="textNoShape">
              <a:avLst/>
            </a:prstTxWarp>
          </a:bodyPr>
          <a:lstStyle/>
          <a:p>
            <a:r>
              <a:rPr lang="en" sz="3600" dirty="0">
                <a:cs typeface="Times New Roman"/>
              </a:rPr>
              <a:t>Additional benefits of GD</a:t>
            </a:r>
            <a:endParaRPr lang="en" dirty="0">
              <a:cs typeface="Times New Roman"/>
            </a:endParaRPr>
          </a:p>
        </p:txBody>
      </p:sp>
      <p:sp>
        <p:nvSpPr>
          <p:cNvPr id="166915" name="Rectangle 3"/>
          <p:cNvSpPr>
            <a:spLocks noGrp="1" noChangeArrowheads="1"/>
          </p:cNvSpPr>
          <p:nvPr>
            <p:ph type="body" idx="1"/>
          </p:nvPr>
        </p:nvSpPr>
        <p:spPr>
          <a:xfrm>
            <a:off x="263525" y="1882775"/>
            <a:ext cx="8880475" cy="4803775"/>
          </a:xfrm>
        </p:spPr>
        <p:txBody>
          <a:bodyPr/>
          <a:lstStyle/>
          <a:p>
            <a:pPr marL="0" indent="0">
              <a:buNone/>
            </a:pPr>
            <a:endParaRPr lang="it-IT" sz="2400" b="0" dirty="0">
              <a:latin typeface="+mj-lt"/>
              <a:cs typeface="Arial"/>
            </a:endParaRPr>
          </a:p>
          <a:p>
            <a:r>
              <a:rPr lang="it-IT" sz="2400" b="0" dirty="0" err="1">
                <a:latin typeface="+mj-lt"/>
                <a:cs typeface="Times New Roman"/>
              </a:rPr>
              <a:t>increase</a:t>
            </a:r>
            <a:r>
              <a:rPr lang="it-IT" sz="2400" b="0" dirty="0">
                <a:latin typeface="+mj-lt"/>
                <a:cs typeface="Times New Roman"/>
              </a:rPr>
              <a:t> in the </a:t>
            </a:r>
            <a:r>
              <a:rPr lang="it-IT" sz="2400" b="0" dirty="0" err="1">
                <a:latin typeface="+mj-lt"/>
                <a:cs typeface="Times New Roman"/>
              </a:rPr>
              <a:t>efficiency</a:t>
            </a:r>
            <a:r>
              <a:rPr lang="it-IT" sz="2400" b="0" dirty="0">
                <a:latin typeface="+mj-lt"/>
                <a:cs typeface="Times New Roman"/>
              </a:rPr>
              <a:t> of use of </a:t>
            </a:r>
            <a:r>
              <a:rPr lang="it-IT" sz="2400" b="0" dirty="0" err="1">
                <a:latin typeface="+mj-lt"/>
                <a:cs typeface="Times New Roman"/>
              </a:rPr>
              <a:t>primary</a:t>
            </a:r>
            <a:r>
              <a:rPr lang="it-IT" sz="2400" b="0" dirty="0">
                <a:latin typeface="+mj-lt"/>
                <a:cs typeface="Times New Roman"/>
              </a:rPr>
              <a:t> </a:t>
            </a:r>
            <a:r>
              <a:rPr lang="it-IT" sz="2400" b="0" dirty="0" err="1">
                <a:latin typeface="+mj-lt"/>
                <a:cs typeface="Times New Roman"/>
              </a:rPr>
              <a:t>sources</a:t>
            </a:r>
            <a:r>
              <a:rPr lang="it-IT" sz="2400" b="0" dirty="0">
                <a:latin typeface="+mj-lt"/>
                <a:cs typeface="Times New Roman"/>
              </a:rPr>
              <a:t> and </a:t>
            </a:r>
            <a:r>
              <a:rPr lang="it-IT" sz="2400" b="0" dirty="0" err="1">
                <a:latin typeface="+mj-lt"/>
                <a:cs typeface="Times New Roman"/>
              </a:rPr>
              <a:t>consequent</a:t>
            </a:r>
            <a:r>
              <a:rPr lang="it-IT" sz="2400" b="0" dirty="0">
                <a:latin typeface="+mj-lt"/>
                <a:cs typeface="Times New Roman"/>
              </a:rPr>
              <a:t> </a:t>
            </a:r>
            <a:r>
              <a:rPr lang="it-IT" sz="2400" b="0" dirty="0" err="1">
                <a:latin typeface="+mj-lt"/>
                <a:cs typeface="Times New Roman"/>
              </a:rPr>
              <a:t>environmental</a:t>
            </a:r>
            <a:r>
              <a:rPr lang="it-IT" sz="2400" b="0" dirty="0">
                <a:latin typeface="+mj-lt"/>
                <a:cs typeface="Times New Roman"/>
              </a:rPr>
              <a:t> </a:t>
            </a:r>
            <a:r>
              <a:rPr lang="it-IT" sz="2400" b="0" dirty="0" err="1">
                <a:latin typeface="+mj-lt"/>
                <a:cs typeface="Times New Roman"/>
              </a:rPr>
              <a:t>advantages</a:t>
            </a:r>
            <a:r>
              <a:rPr lang="it-IT" sz="2400" b="0" dirty="0">
                <a:latin typeface="+mj-lt"/>
                <a:cs typeface="Times New Roman"/>
              </a:rPr>
              <a:t> (</a:t>
            </a:r>
            <a:r>
              <a:rPr lang="it-IT" sz="2400" b="0" dirty="0" err="1">
                <a:latin typeface="+mj-lt"/>
                <a:cs typeface="Times New Roman"/>
              </a:rPr>
              <a:t>total</a:t>
            </a:r>
            <a:r>
              <a:rPr lang="it-IT" sz="2400" b="0" dirty="0">
                <a:latin typeface="+mj-lt"/>
                <a:cs typeface="Times New Roman"/>
              </a:rPr>
              <a:t> </a:t>
            </a:r>
            <a:r>
              <a:rPr lang="it-IT" sz="2400" b="0" dirty="0" err="1">
                <a:latin typeface="+mj-lt"/>
                <a:cs typeface="Times New Roman"/>
              </a:rPr>
              <a:t>returns</a:t>
            </a:r>
            <a:r>
              <a:rPr lang="it-IT" sz="2400" b="0" dirty="0">
                <a:latin typeface="+mj-lt"/>
                <a:cs typeface="Times New Roman"/>
              </a:rPr>
              <a:t> of 70 ÷ 90%);</a:t>
            </a:r>
            <a:endParaRPr lang="it-IT" dirty="0">
              <a:latin typeface="+mj-lt"/>
              <a:cs typeface="Times New Roman"/>
            </a:endParaRPr>
          </a:p>
          <a:p>
            <a:r>
              <a:rPr lang="it-IT" sz="2400" b="0" dirty="0">
                <a:latin typeface="+mj-lt"/>
                <a:cs typeface="Times New Roman"/>
              </a:rPr>
              <a:t> </a:t>
            </a:r>
            <a:r>
              <a:rPr lang="it-IT" sz="2400" b="0" dirty="0" err="1">
                <a:latin typeface="+mj-lt"/>
                <a:cs typeface="Times New Roman"/>
              </a:rPr>
              <a:t>reduction</a:t>
            </a:r>
            <a:r>
              <a:rPr lang="it-IT" sz="2400" b="0" dirty="0">
                <a:latin typeface="+mj-lt"/>
                <a:cs typeface="Times New Roman"/>
              </a:rPr>
              <a:t> of </a:t>
            </a:r>
            <a:r>
              <a:rPr lang="it-IT" sz="2400" b="0" dirty="0" err="1">
                <a:latin typeface="+mj-lt"/>
                <a:cs typeface="Times New Roman"/>
              </a:rPr>
              <a:t>electricity</a:t>
            </a:r>
            <a:r>
              <a:rPr lang="it-IT" sz="2400" b="0" dirty="0">
                <a:latin typeface="+mj-lt"/>
                <a:cs typeface="Times New Roman"/>
              </a:rPr>
              <a:t> </a:t>
            </a:r>
            <a:r>
              <a:rPr lang="it-IT" sz="2400" b="0" dirty="0" err="1">
                <a:latin typeface="+mj-lt"/>
                <a:cs typeface="Times New Roman"/>
              </a:rPr>
              <a:t>flows</a:t>
            </a:r>
            <a:r>
              <a:rPr lang="it-IT" sz="2400" b="0" dirty="0">
                <a:latin typeface="+mj-lt"/>
                <a:cs typeface="Times New Roman"/>
              </a:rPr>
              <a:t> on the </a:t>
            </a:r>
            <a:r>
              <a:rPr lang="it-IT" sz="2400" b="0" dirty="0" err="1">
                <a:latin typeface="+mj-lt"/>
                <a:cs typeface="Times New Roman"/>
              </a:rPr>
              <a:t>transport</a:t>
            </a:r>
            <a:r>
              <a:rPr lang="it-IT" sz="2400" b="0" dirty="0">
                <a:latin typeface="+mj-lt"/>
                <a:cs typeface="Times New Roman"/>
              </a:rPr>
              <a:t> and </a:t>
            </a:r>
            <a:r>
              <a:rPr lang="it-IT" sz="2400" b="0" dirty="0" err="1">
                <a:latin typeface="+mj-lt"/>
                <a:cs typeface="Times New Roman"/>
              </a:rPr>
              <a:t>distribution</a:t>
            </a:r>
            <a:r>
              <a:rPr lang="it-IT" sz="2400" b="0" dirty="0">
                <a:latin typeface="+mj-lt"/>
                <a:cs typeface="Times New Roman"/>
              </a:rPr>
              <a:t> networks (network </a:t>
            </a:r>
            <a:r>
              <a:rPr lang="it-IT" sz="2400" b="0" dirty="0" err="1">
                <a:latin typeface="+mj-lt"/>
                <a:cs typeface="Times New Roman"/>
              </a:rPr>
              <a:t>losses</a:t>
            </a:r>
            <a:r>
              <a:rPr lang="it-IT" sz="2400" b="0" dirty="0">
                <a:latin typeface="+mj-lt"/>
                <a:cs typeface="Times New Roman"/>
              </a:rPr>
              <a:t> are </a:t>
            </a:r>
            <a:r>
              <a:rPr lang="it-IT" sz="2400" b="0" dirty="0" err="1">
                <a:latin typeface="+mj-lt"/>
                <a:cs typeface="Times New Roman"/>
              </a:rPr>
              <a:t>around</a:t>
            </a:r>
            <a:r>
              <a:rPr lang="it-IT" sz="2400" b="0" dirty="0">
                <a:latin typeface="+mj-lt"/>
                <a:cs typeface="Times New Roman"/>
              </a:rPr>
              <a:t> 7% in </a:t>
            </a:r>
            <a:r>
              <a:rPr lang="it-IT" sz="2400" b="0" dirty="0" err="1">
                <a:latin typeface="+mj-lt"/>
                <a:cs typeface="Times New Roman"/>
              </a:rPr>
              <a:t>Italy</a:t>
            </a:r>
            <a:r>
              <a:rPr lang="it-IT" sz="2400" b="0" dirty="0">
                <a:latin typeface="+mj-lt"/>
                <a:cs typeface="Times New Roman"/>
              </a:rPr>
              <a:t> and the </a:t>
            </a:r>
            <a:r>
              <a:rPr lang="it-IT" sz="2400" b="0" dirty="0" err="1">
                <a:latin typeface="+mj-lt"/>
                <a:cs typeface="Times New Roman"/>
              </a:rPr>
              <a:t>distribution</a:t>
            </a:r>
            <a:r>
              <a:rPr lang="it-IT" sz="2400" b="0" dirty="0">
                <a:latin typeface="+mj-lt"/>
                <a:cs typeface="Times New Roman"/>
              </a:rPr>
              <a:t> networks work </a:t>
            </a:r>
            <a:r>
              <a:rPr lang="it-IT" sz="2400" b="0" dirty="0" err="1">
                <a:latin typeface="+mj-lt"/>
                <a:cs typeface="Times New Roman"/>
              </a:rPr>
              <a:t>at</a:t>
            </a:r>
            <a:r>
              <a:rPr lang="it-IT" sz="2400" b="0" dirty="0">
                <a:latin typeface="+mj-lt"/>
                <a:cs typeface="Times New Roman"/>
              </a:rPr>
              <a:t> full </a:t>
            </a:r>
            <a:r>
              <a:rPr lang="it-IT" sz="2400" b="0" dirty="0" err="1">
                <a:latin typeface="+mj-lt"/>
                <a:cs typeface="Times New Roman"/>
              </a:rPr>
              <a:t>load</a:t>
            </a:r>
            <a:r>
              <a:rPr lang="it-IT" sz="2400" b="0" dirty="0">
                <a:latin typeface="+mj-lt"/>
                <a:cs typeface="Times New Roman"/>
              </a:rPr>
              <a:t>);</a:t>
            </a:r>
            <a:endParaRPr lang="it-IT" dirty="0">
              <a:latin typeface="+mj-lt"/>
              <a:cs typeface="Times New Roman"/>
            </a:endParaRPr>
          </a:p>
          <a:p>
            <a:r>
              <a:rPr lang="it-IT" sz="2400" b="0" dirty="0">
                <a:latin typeface="+mj-lt"/>
                <a:cs typeface="Times New Roman"/>
              </a:rPr>
              <a:t> </a:t>
            </a:r>
            <a:r>
              <a:rPr lang="it-IT" sz="2400" b="0" dirty="0" err="1">
                <a:latin typeface="+mj-lt"/>
                <a:cs typeface="Times New Roman"/>
              </a:rPr>
              <a:t>improvement</a:t>
            </a:r>
            <a:r>
              <a:rPr lang="it-IT" sz="2400" b="0" dirty="0">
                <a:latin typeface="+mj-lt"/>
                <a:cs typeface="Times New Roman"/>
              </a:rPr>
              <a:t> of the reliability of the </a:t>
            </a:r>
            <a:r>
              <a:rPr lang="it-IT" sz="2400" b="0" dirty="0" err="1">
                <a:latin typeface="+mj-lt"/>
                <a:cs typeface="Times New Roman"/>
              </a:rPr>
              <a:t>supply</a:t>
            </a:r>
            <a:r>
              <a:rPr lang="it-IT" sz="2400" b="0" dirty="0">
                <a:latin typeface="+mj-lt"/>
                <a:cs typeface="Times New Roman"/>
              </a:rPr>
              <a:t> in </a:t>
            </a:r>
            <a:r>
              <a:rPr lang="it-IT" sz="2400" b="0" dirty="0" err="1">
                <a:latin typeface="+mj-lt"/>
                <a:cs typeface="Times New Roman"/>
              </a:rPr>
              <a:t>terms</a:t>
            </a:r>
            <a:r>
              <a:rPr lang="it-IT" sz="2400" b="0" dirty="0">
                <a:latin typeface="+mj-lt"/>
                <a:cs typeface="Times New Roman"/>
              </a:rPr>
              <a:t> of </a:t>
            </a:r>
            <a:r>
              <a:rPr lang="it-IT" sz="2400" b="0" dirty="0" err="1">
                <a:latin typeface="+mj-lt"/>
                <a:cs typeface="Times New Roman"/>
              </a:rPr>
              <a:t>continuity</a:t>
            </a:r>
            <a:r>
              <a:rPr lang="it-IT" sz="2400" b="0" dirty="0">
                <a:latin typeface="+mj-lt"/>
                <a:cs typeface="Times New Roman"/>
              </a:rPr>
              <a:t> and </a:t>
            </a:r>
            <a:r>
              <a:rPr lang="it-IT" sz="2400" b="0" dirty="0" err="1">
                <a:latin typeface="+mj-lt"/>
                <a:cs typeface="Times New Roman"/>
              </a:rPr>
              <a:t>power</a:t>
            </a:r>
            <a:r>
              <a:rPr lang="it-IT" sz="2400" b="0" dirty="0">
                <a:latin typeface="+mj-lt"/>
                <a:cs typeface="Times New Roman"/>
              </a:rPr>
              <a:t> </a:t>
            </a:r>
            <a:r>
              <a:rPr lang="it-IT" sz="2400" b="0" dirty="0" err="1">
                <a:latin typeface="+mj-lt"/>
                <a:cs typeface="Times New Roman"/>
              </a:rPr>
              <a:t>quality</a:t>
            </a:r>
            <a:r>
              <a:rPr lang="it-IT" sz="2400" b="0" dirty="0">
                <a:latin typeface="+mj-lt"/>
                <a:cs typeface="Times New Roman"/>
              </a:rPr>
              <a:t> (</a:t>
            </a:r>
            <a:r>
              <a:rPr lang="it-IT" sz="2400" b="0" dirty="0" err="1">
                <a:latin typeface="+mj-lt"/>
                <a:cs typeface="Times New Roman"/>
              </a:rPr>
              <a:t>protection</a:t>
            </a:r>
            <a:r>
              <a:rPr lang="it-IT" sz="2400" b="0" dirty="0">
                <a:latin typeface="+mj-lt"/>
                <a:cs typeface="Times New Roman"/>
              </a:rPr>
              <a:t> from </a:t>
            </a:r>
            <a:r>
              <a:rPr lang="it-IT" sz="2400" b="0" dirty="0" err="1">
                <a:latin typeface="+mj-lt"/>
                <a:cs typeface="Times New Roman"/>
              </a:rPr>
              <a:t>interruptions</a:t>
            </a:r>
            <a:r>
              <a:rPr lang="it-IT" sz="2400" b="0" dirty="0">
                <a:latin typeface="+mj-lt"/>
                <a:cs typeface="Times New Roman"/>
              </a:rPr>
              <a:t> and </a:t>
            </a:r>
            <a:r>
              <a:rPr lang="it-IT" sz="2400" b="0" dirty="0" err="1">
                <a:latin typeface="+mj-lt"/>
                <a:cs typeface="Times New Roman"/>
              </a:rPr>
              <a:t>voltage</a:t>
            </a:r>
            <a:r>
              <a:rPr lang="it-IT" sz="2400" b="0" dirty="0">
                <a:latin typeface="+mj-lt"/>
                <a:cs typeface="Times New Roman"/>
              </a:rPr>
              <a:t> </a:t>
            </a:r>
            <a:r>
              <a:rPr lang="it-IT" sz="2400" b="0" dirty="0" err="1">
                <a:latin typeface="+mj-lt"/>
                <a:cs typeface="Times New Roman"/>
              </a:rPr>
              <a:t>drops</a:t>
            </a:r>
            <a:r>
              <a:rPr lang="it-IT" sz="2400" b="0" dirty="0">
                <a:latin typeface="+mj-lt"/>
                <a:cs typeface="Times New Roman"/>
              </a:rPr>
              <a:t>);</a:t>
            </a:r>
            <a:endParaRPr lang="it-IT" dirty="0">
              <a:latin typeface="+mj-lt"/>
              <a:cs typeface="Times New Roman"/>
            </a:endParaRPr>
          </a:p>
          <a:p>
            <a:r>
              <a:rPr lang="it-IT" sz="2400" b="0" dirty="0">
                <a:latin typeface="+mj-lt"/>
                <a:cs typeface="Times New Roman"/>
              </a:rPr>
              <a:t> </a:t>
            </a:r>
            <a:r>
              <a:rPr lang="it-IT" sz="2400" b="0" dirty="0" err="1">
                <a:latin typeface="+mj-lt"/>
                <a:cs typeface="Times New Roman"/>
              </a:rPr>
              <a:t>increased</a:t>
            </a:r>
            <a:r>
              <a:rPr lang="it-IT" sz="2400" b="0" dirty="0">
                <a:latin typeface="+mj-lt"/>
                <a:cs typeface="Times New Roman"/>
              </a:rPr>
              <a:t> </a:t>
            </a:r>
            <a:r>
              <a:rPr lang="it-IT" sz="2400" b="0" dirty="0" err="1">
                <a:latin typeface="+mj-lt"/>
                <a:cs typeface="Times New Roman"/>
              </a:rPr>
              <a:t>stability</a:t>
            </a:r>
            <a:r>
              <a:rPr lang="it-IT" sz="2400" b="0" dirty="0">
                <a:latin typeface="+mj-lt"/>
                <a:cs typeface="Times New Roman"/>
              </a:rPr>
              <a:t> for </a:t>
            </a:r>
            <a:r>
              <a:rPr lang="it-IT" sz="2400" b="0" dirty="0" err="1">
                <a:latin typeface="+mj-lt"/>
                <a:cs typeface="Times New Roman"/>
              </a:rPr>
              <a:t>congested</a:t>
            </a:r>
            <a:r>
              <a:rPr lang="it-IT" sz="2400" b="0" dirty="0">
                <a:latin typeface="+mj-lt"/>
                <a:cs typeface="Times New Roman"/>
              </a:rPr>
              <a:t> networks; </a:t>
            </a:r>
            <a:endParaRPr lang="it-IT" dirty="0">
              <a:latin typeface="+mj-lt"/>
              <a:cs typeface="Times New Roman"/>
            </a:endParaRPr>
          </a:p>
          <a:p>
            <a:r>
              <a:rPr lang="it-IT" sz="2400" b="0" dirty="0" err="1">
                <a:latin typeface="+mj-lt"/>
                <a:cs typeface="Times New Roman"/>
              </a:rPr>
              <a:t>greater</a:t>
            </a:r>
            <a:r>
              <a:rPr lang="it-IT" sz="2400" b="0" dirty="0">
                <a:latin typeface="+mj-lt"/>
                <a:cs typeface="Times New Roman"/>
              </a:rPr>
              <a:t> security in relation to "crash" of the control panel.</a:t>
            </a:r>
            <a:endParaRPr lang="it-IT" dirty="0">
              <a:latin typeface="+mj-lt"/>
              <a:cs typeface="Times New Roman"/>
            </a:endParaRPr>
          </a:p>
          <a:p>
            <a:endParaRPr lang="it-IT" dirty="0"/>
          </a:p>
          <a:p>
            <a:endParaRPr lang="it-IT" sz="2400" b="0" dirty="0">
              <a:cs typeface="Aria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1"/>
          </p:nvPr>
        </p:nvSpPr>
        <p:spPr/>
        <p:txBody>
          <a:bodyPr/>
          <a:lstStyle/>
          <a:p>
            <a:fld id="{A1F3D076-4A0C-49B9-9B45-A60C0FC7DDB1}" type="slidenum">
              <a:rPr lang="it-IT"/>
              <a:pPr/>
              <a:t>25</a:t>
            </a:fld>
            <a:endParaRPr lang="it-IT"/>
          </a:p>
        </p:txBody>
      </p:sp>
      <p:sp>
        <p:nvSpPr>
          <p:cNvPr id="168962" name="Rectangle 2"/>
          <p:cNvSpPr>
            <a:spLocks noGrp="1" noChangeArrowheads="1"/>
          </p:cNvSpPr>
          <p:nvPr>
            <p:ph type="title"/>
          </p:nvPr>
        </p:nvSpPr>
        <p:spPr bwMode="auto">
          <a:xfrm>
            <a:off x="551642" y="406400"/>
            <a:ext cx="8200846" cy="1143000"/>
          </a:xfrm>
          <a:noFill/>
          <a:ln>
            <a:miter lim="800000"/>
            <a:headEnd/>
            <a:tailEnd/>
          </a:ln>
        </p:spPr>
        <p:txBody>
          <a:bodyPr vert="horz" wrap="square" lIns="91440" tIns="45720" rIns="91440" bIns="45720" numCol="1" anchor="t" anchorCtr="0" compatLnSpc="1">
            <a:prstTxWarp prst="textNoShape">
              <a:avLst/>
            </a:prstTxWarp>
          </a:bodyPr>
          <a:lstStyle/>
          <a:p>
            <a:r>
              <a:rPr lang="it-IT" sz="3600" dirty="0"/>
              <a:t>Critical </a:t>
            </a:r>
            <a:r>
              <a:rPr lang="it-IT" sz="3600" dirty="0" err="1"/>
              <a:t>parameters</a:t>
            </a:r>
            <a:r>
              <a:rPr lang="it-IT" sz="3600" dirty="0"/>
              <a:t> for the </a:t>
            </a:r>
            <a:r>
              <a:rPr lang="it-IT" sz="3600" dirty="0" err="1"/>
              <a:t>convenience</a:t>
            </a:r>
            <a:r>
              <a:rPr lang="it-IT" sz="3600" dirty="0"/>
              <a:t> of </a:t>
            </a:r>
            <a:r>
              <a:rPr lang="it-IT" sz="3600" dirty="0" err="1"/>
              <a:t>distributed</a:t>
            </a:r>
            <a:r>
              <a:rPr lang="it-IT" sz="3600" dirty="0"/>
              <a:t> </a:t>
            </a:r>
            <a:r>
              <a:rPr lang="it-IT" sz="3600" dirty="0" err="1"/>
              <a:t>microcogeneration</a:t>
            </a:r>
            <a:endParaRPr lang="it-IT" dirty="0">
              <a:cs typeface="Arial"/>
            </a:endParaRPr>
          </a:p>
          <a:p>
            <a:endParaRPr lang="it-IT" dirty="0"/>
          </a:p>
          <a:p>
            <a:endParaRPr lang="it-IT" sz="3600" dirty="0">
              <a:cs typeface="Arial"/>
            </a:endParaRPr>
          </a:p>
        </p:txBody>
      </p:sp>
      <p:sp>
        <p:nvSpPr>
          <p:cNvPr id="168963" name="Rectangle 3"/>
          <p:cNvSpPr>
            <a:spLocks noGrp="1" noChangeArrowheads="1"/>
          </p:cNvSpPr>
          <p:nvPr>
            <p:ph type="body" idx="1"/>
          </p:nvPr>
        </p:nvSpPr>
        <p:spPr>
          <a:xfrm>
            <a:off x="252413" y="2387600"/>
            <a:ext cx="8628062" cy="4233863"/>
          </a:xfrm>
        </p:spPr>
        <p:txBody>
          <a:bodyPr/>
          <a:lstStyle/>
          <a:p>
            <a:pPr marL="0" indent="0">
              <a:buNone/>
            </a:pPr>
            <a:endParaRPr lang="it-IT" sz="2400" dirty="0">
              <a:latin typeface="+mj-lt"/>
              <a:cs typeface="Arial"/>
            </a:endParaRPr>
          </a:p>
          <a:p>
            <a:r>
              <a:rPr lang="it-IT" sz="2400" b="0" dirty="0">
                <a:latin typeface="+mj-lt"/>
                <a:cs typeface="Times New Roman"/>
              </a:rPr>
              <a:t>the </a:t>
            </a:r>
            <a:r>
              <a:rPr lang="it-IT" sz="2400" b="0" dirty="0" err="1">
                <a:latin typeface="+mj-lt"/>
                <a:cs typeface="Times New Roman"/>
              </a:rPr>
              <a:t>demand</a:t>
            </a:r>
            <a:r>
              <a:rPr lang="it-IT" sz="2400" b="0" dirty="0">
                <a:latin typeface="+mj-lt"/>
                <a:cs typeface="Times New Roman"/>
              </a:rPr>
              <a:t> for </a:t>
            </a:r>
            <a:r>
              <a:rPr lang="it-IT" sz="2400" b="0" dirty="0" err="1">
                <a:latin typeface="+mj-lt"/>
                <a:cs typeface="Times New Roman"/>
              </a:rPr>
              <a:t>electricity</a:t>
            </a:r>
            <a:r>
              <a:rPr lang="it-IT" sz="2400" b="0" dirty="0">
                <a:latin typeface="+mj-lt"/>
                <a:cs typeface="Times New Roman"/>
              </a:rPr>
              <a:t> and </a:t>
            </a:r>
            <a:r>
              <a:rPr lang="it-IT" sz="2400" b="0" dirty="0" err="1">
                <a:latin typeface="+mj-lt"/>
                <a:cs typeface="Times New Roman"/>
              </a:rPr>
              <a:t>heat</a:t>
            </a:r>
            <a:r>
              <a:rPr lang="it-IT" sz="2400" b="0" dirty="0">
                <a:latin typeface="+mj-lt"/>
                <a:cs typeface="Times New Roman"/>
              </a:rPr>
              <a:t> from the </a:t>
            </a:r>
            <a:r>
              <a:rPr lang="it-IT" sz="2400" b="0" dirty="0" err="1">
                <a:latin typeface="+mj-lt"/>
                <a:cs typeface="Times New Roman"/>
              </a:rPr>
              <a:t>user</a:t>
            </a:r>
            <a:r>
              <a:rPr lang="it-IT" sz="2400" b="0" dirty="0">
                <a:latin typeface="+mj-lt"/>
                <a:cs typeface="Times New Roman"/>
              </a:rPr>
              <a:t> (in </a:t>
            </a:r>
            <a:r>
              <a:rPr lang="it-IT" sz="2400" b="0" dirty="0" err="1">
                <a:latin typeface="+mj-lt"/>
                <a:cs typeface="Times New Roman"/>
              </a:rPr>
              <a:t>terms</a:t>
            </a:r>
            <a:r>
              <a:rPr lang="it-IT" sz="2400" b="0" dirty="0">
                <a:latin typeface="+mj-lt"/>
                <a:cs typeface="Times New Roman"/>
              </a:rPr>
              <a:t> of </a:t>
            </a:r>
            <a:r>
              <a:rPr lang="it-IT" sz="2400" b="0" dirty="0" err="1">
                <a:latin typeface="+mj-lt"/>
                <a:cs typeface="Times New Roman"/>
              </a:rPr>
              <a:t>quantity</a:t>
            </a:r>
            <a:r>
              <a:rPr lang="it-IT" sz="2400" b="0" dirty="0">
                <a:latin typeface="+mj-lt"/>
                <a:cs typeface="Times New Roman"/>
              </a:rPr>
              <a:t> and timing of </a:t>
            </a:r>
            <a:r>
              <a:rPr lang="it-IT" sz="2400" b="0" dirty="0" err="1">
                <a:latin typeface="+mj-lt"/>
                <a:cs typeface="Times New Roman"/>
              </a:rPr>
              <a:t>withdrawals</a:t>
            </a:r>
            <a:r>
              <a:rPr lang="it-IT" sz="2400" b="0" dirty="0">
                <a:latin typeface="+mj-lt"/>
                <a:cs typeface="Times New Roman"/>
              </a:rPr>
              <a:t>); </a:t>
            </a:r>
            <a:endParaRPr lang="it-IT" b="0" dirty="0">
              <a:latin typeface="+mj-lt"/>
              <a:cs typeface="Times New Roman"/>
            </a:endParaRPr>
          </a:p>
          <a:p>
            <a:r>
              <a:rPr lang="it-IT" sz="2400" b="0" dirty="0">
                <a:latin typeface="+mj-lt"/>
                <a:cs typeface="Times New Roman"/>
              </a:rPr>
              <a:t>the </a:t>
            </a:r>
            <a:r>
              <a:rPr lang="it-IT" sz="2400" b="0" dirty="0" err="1">
                <a:latin typeface="+mj-lt"/>
                <a:cs typeface="Times New Roman"/>
              </a:rPr>
              <a:t>cost</a:t>
            </a:r>
            <a:r>
              <a:rPr lang="it-IT" sz="2400" b="0" dirty="0">
                <a:latin typeface="+mj-lt"/>
                <a:cs typeface="Times New Roman"/>
              </a:rPr>
              <a:t> of </a:t>
            </a:r>
            <a:r>
              <a:rPr lang="it-IT" sz="2400" b="0" dirty="0" err="1">
                <a:latin typeface="+mj-lt"/>
                <a:cs typeface="Times New Roman"/>
              </a:rPr>
              <a:t>different</a:t>
            </a:r>
            <a:r>
              <a:rPr lang="it-IT" sz="2400" b="0" dirty="0">
                <a:latin typeface="+mj-lt"/>
                <a:cs typeface="Times New Roman"/>
              </a:rPr>
              <a:t> </a:t>
            </a:r>
            <a:r>
              <a:rPr lang="it-IT" sz="2400" b="0" dirty="0" err="1">
                <a:latin typeface="+mj-lt"/>
                <a:cs typeface="Times New Roman"/>
              </a:rPr>
              <a:t>energy</a:t>
            </a:r>
            <a:r>
              <a:rPr lang="it-IT" sz="2400" b="0" dirty="0">
                <a:latin typeface="+mj-lt"/>
                <a:cs typeface="Times New Roman"/>
              </a:rPr>
              <a:t> </a:t>
            </a:r>
            <a:r>
              <a:rPr lang="it-IT" sz="2400" b="0" dirty="0" err="1">
                <a:latin typeface="+mj-lt"/>
                <a:cs typeface="Times New Roman"/>
              </a:rPr>
              <a:t>carriers</a:t>
            </a:r>
            <a:r>
              <a:rPr lang="it-IT" sz="2400" b="0" dirty="0">
                <a:latin typeface="+mj-lt"/>
                <a:cs typeface="Times New Roman"/>
              </a:rPr>
              <a:t> and </a:t>
            </a:r>
            <a:r>
              <a:rPr lang="it-IT" sz="2400" b="0" dirty="0" err="1">
                <a:latin typeface="+mj-lt"/>
                <a:cs typeface="Times New Roman"/>
              </a:rPr>
              <a:t>taxes</a:t>
            </a:r>
            <a:r>
              <a:rPr lang="it-IT" sz="2400" b="0" dirty="0">
                <a:latin typeface="+mj-lt"/>
                <a:cs typeface="Times New Roman"/>
              </a:rPr>
              <a:t>, </a:t>
            </a:r>
            <a:r>
              <a:rPr lang="it-IT" sz="2400" b="0" dirty="0" err="1">
                <a:latin typeface="+mj-lt"/>
                <a:cs typeface="Times New Roman"/>
              </a:rPr>
              <a:t>which</a:t>
            </a:r>
            <a:r>
              <a:rPr lang="it-IT" sz="2400" b="0" dirty="0">
                <a:latin typeface="+mj-lt"/>
                <a:cs typeface="Times New Roman"/>
              </a:rPr>
              <a:t> can </a:t>
            </a:r>
            <a:r>
              <a:rPr lang="it-IT" sz="2400" b="0" dirty="0" err="1">
                <a:latin typeface="+mj-lt"/>
                <a:cs typeface="Times New Roman"/>
              </a:rPr>
              <a:t>vary</a:t>
            </a:r>
            <a:r>
              <a:rPr lang="it-IT" sz="2400" b="0" dirty="0">
                <a:latin typeface="+mj-lt"/>
                <a:cs typeface="Times New Roman"/>
              </a:rPr>
              <a:t> </a:t>
            </a:r>
            <a:r>
              <a:rPr lang="it-IT" sz="2400" b="0" dirty="0" err="1">
                <a:latin typeface="+mj-lt"/>
                <a:cs typeface="Times New Roman"/>
              </a:rPr>
              <a:t>greatly</a:t>
            </a:r>
            <a:r>
              <a:rPr lang="it-IT" sz="2400" b="0" dirty="0">
                <a:latin typeface="+mj-lt"/>
                <a:cs typeface="Times New Roman"/>
              </a:rPr>
              <a:t> </a:t>
            </a:r>
            <a:r>
              <a:rPr lang="it-IT" sz="2400" b="0" dirty="0" err="1">
                <a:latin typeface="+mj-lt"/>
                <a:cs typeface="Times New Roman"/>
              </a:rPr>
              <a:t>depending</a:t>
            </a:r>
            <a:r>
              <a:rPr lang="it-IT" sz="2400" b="0" dirty="0">
                <a:latin typeface="+mj-lt"/>
                <a:cs typeface="Times New Roman"/>
              </a:rPr>
              <a:t> on the </a:t>
            </a:r>
            <a:r>
              <a:rPr lang="it-IT" sz="2400" b="0" dirty="0" err="1">
                <a:latin typeface="+mj-lt"/>
                <a:cs typeface="Times New Roman"/>
              </a:rPr>
              <a:t>types</a:t>
            </a:r>
            <a:r>
              <a:rPr lang="it-IT" sz="2400" b="0" dirty="0">
                <a:latin typeface="+mj-lt"/>
                <a:cs typeface="Times New Roman"/>
              </a:rPr>
              <a:t> of </a:t>
            </a:r>
            <a:r>
              <a:rPr lang="it-IT" sz="2400" b="0" dirty="0" err="1">
                <a:latin typeface="+mj-lt"/>
                <a:cs typeface="Times New Roman"/>
              </a:rPr>
              <a:t>users</a:t>
            </a:r>
            <a:r>
              <a:rPr lang="it-IT" sz="2400" b="0" dirty="0">
                <a:latin typeface="+mj-lt"/>
                <a:cs typeface="Times New Roman"/>
              </a:rPr>
              <a:t>, </a:t>
            </a:r>
            <a:r>
              <a:rPr lang="it-IT" sz="2400" b="0" dirty="0" err="1">
                <a:latin typeface="+mj-lt"/>
                <a:cs typeface="Times New Roman"/>
              </a:rPr>
              <a:t>even</a:t>
            </a:r>
            <a:r>
              <a:rPr lang="it-IT" sz="2400" b="0" dirty="0">
                <a:latin typeface="+mj-lt"/>
                <a:cs typeface="Times New Roman"/>
              </a:rPr>
              <a:t> for the </a:t>
            </a:r>
            <a:r>
              <a:rPr lang="it-IT" sz="2400" b="0" dirty="0" err="1">
                <a:latin typeface="+mj-lt"/>
                <a:cs typeface="Times New Roman"/>
              </a:rPr>
              <a:t>same</a:t>
            </a:r>
            <a:r>
              <a:rPr lang="it-IT" sz="2400" b="0" dirty="0">
                <a:latin typeface="+mj-lt"/>
                <a:cs typeface="Times New Roman"/>
              </a:rPr>
              <a:t> </a:t>
            </a:r>
            <a:r>
              <a:rPr lang="it-IT" sz="2400" b="0" dirty="0" err="1">
                <a:latin typeface="+mj-lt"/>
                <a:cs typeface="Times New Roman"/>
              </a:rPr>
              <a:t>quantity</a:t>
            </a:r>
            <a:r>
              <a:rPr lang="it-IT" sz="2400" b="0" dirty="0">
                <a:latin typeface="+mj-lt"/>
                <a:cs typeface="Times New Roman"/>
              </a:rPr>
              <a:t>; </a:t>
            </a:r>
            <a:endParaRPr lang="it-IT" b="0" dirty="0">
              <a:latin typeface="+mj-lt"/>
              <a:cs typeface="Times New Roman"/>
            </a:endParaRPr>
          </a:p>
          <a:p>
            <a:r>
              <a:rPr lang="it-IT" sz="2400" b="0" dirty="0">
                <a:latin typeface="+mj-lt"/>
                <a:cs typeface="Times New Roman"/>
              </a:rPr>
              <a:t>the </a:t>
            </a:r>
            <a:r>
              <a:rPr lang="it-IT" sz="2400" b="0" dirty="0" err="1">
                <a:latin typeface="+mj-lt"/>
                <a:cs typeface="Times New Roman"/>
              </a:rPr>
              <a:t>characteristics</a:t>
            </a:r>
            <a:r>
              <a:rPr lang="it-IT" sz="2400" b="0" dirty="0">
                <a:latin typeface="+mj-lt"/>
                <a:cs typeface="Times New Roman"/>
              </a:rPr>
              <a:t> of the </a:t>
            </a:r>
            <a:r>
              <a:rPr lang="it-IT" sz="2400" b="0" dirty="0" err="1">
                <a:latin typeface="+mj-lt"/>
                <a:cs typeface="Times New Roman"/>
              </a:rPr>
              <a:t>cogeneration</a:t>
            </a:r>
            <a:r>
              <a:rPr lang="it-IT" sz="2400" b="0" dirty="0">
                <a:latin typeface="+mj-lt"/>
                <a:cs typeface="Times New Roman"/>
              </a:rPr>
              <a:t> machine (</a:t>
            </a:r>
            <a:r>
              <a:rPr lang="it-IT" sz="2400" b="0" dirty="0" err="1">
                <a:latin typeface="+mj-lt"/>
                <a:cs typeface="Times New Roman"/>
              </a:rPr>
              <a:t>type</a:t>
            </a:r>
            <a:r>
              <a:rPr lang="it-IT" sz="2400" b="0" dirty="0">
                <a:latin typeface="+mj-lt"/>
                <a:cs typeface="Times New Roman"/>
              </a:rPr>
              <a:t>, </a:t>
            </a:r>
            <a:r>
              <a:rPr lang="it-IT" sz="2400" b="0" dirty="0" err="1">
                <a:latin typeface="+mj-lt"/>
                <a:cs typeface="Times New Roman"/>
              </a:rPr>
              <a:t>size</a:t>
            </a:r>
            <a:r>
              <a:rPr lang="it-IT" sz="2400" b="0" dirty="0">
                <a:latin typeface="+mj-lt"/>
                <a:cs typeface="Times New Roman"/>
              </a:rPr>
              <a:t>, use).</a:t>
            </a:r>
            <a:endParaRPr lang="it-IT" b="0" dirty="0">
              <a:latin typeface="+mj-lt"/>
              <a:cs typeface="Times New Roman"/>
            </a:endParaRPr>
          </a:p>
          <a:p>
            <a:endParaRPr lang="it-IT" dirty="0"/>
          </a:p>
          <a:p>
            <a:endParaRPr lang="it-IT" sz="2400" dirty="0">
              <a:cs typeface="Aria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1"/>
          </p:nvPr>
        </p:nvSpPr>
        <p:spPr/>
        <p:txBody>
          <a:bodyPr/>
          <a:lstStyle/>
          <a:p>
            <a:fld id="{5517ECCF-D46B-47C8-AF07-9124A5554C9B}" type="slidenum">
              <a:rPr lang="it-IT"/>
              <a:pPr/>
              <a:t>26</a:t>
            </a:fld>
            <a:endParaRPr lang="it-IT"/>
          </a:p>
        </p:txBody>
      </p:sp>
      <p:sp>
        <p:nvSpPr>
          <p:cNvPr id="169986" name="Rectangle 2"/>
          <p:cNvSpPr>
            <a:spLocks noGrp="1" noChangeArrowheads="1"/>
          </p:cNvSpPr>
          <p:nvPr>
            <p:ph type="title"/>
          </p:nvPr>
        </p:nvSpPr>
        <p:spPr bwMode="auto">
          <a:xfrm>
            <a:off x="642938" y="407988"/>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it-IT" sz="3600" dirty="0" err="1">
                <a:cs typeface="Times New Roman"/>
              </a:rPr>
              <a:t>Contraindications</a:t>
            </a:r>
            <a:r>
              <a:rPr lang="it-IT" sz="3600" dirty="0">
                <a:cs typeface="Times New Roman"/>
              </a:rPr>
              <a:t> of </a:t>
            </a:r>
            <a:r>
              <a:rPr lang="it-IT" sz="3600" dirty="0" err="1">
                <a:cs typeface="Times New Roman"/>
              </a:rPr>
              <a:t>distributed</a:t>
            </a:r>
            <a:r>
              <a:rPr lang="it-IT" sz="3600" dirty="0">
                <a:cs typeface="Times New Roman"/>
              </a:rPr>
              <a:t> </a:t>
            </a:r>
            <a:r>
              <a:rPr lang="it-IT" sz="3600" dirty="0" err="1">
                <a:cs typeface="Times New Roman"/>
              </a:rPr>
              <a:t>microcogeneration</a:t>
            </a:r>
            <a:endParaRPr lang="it-IT" dirty="0">
              <a:cs typeface="Times New Roman"/>
            </a:endParaRPr>
          </a:p>
          <a:p>
            <a:endParaRPr lang="it-IT" dirty="0"/>
          </a:p>
          <a:p>
            <a:endParaRPr lang="it-IT" sz="3600" dirty="0">
              <a:cs typeface="Arial"/>
            </a:endParaRPr>
          </a:p>
        </p:txBody>
      </p:sp>
      <p:sp>
        <p:nvSpPr>
          <p:cNvPr id="169987" name="Rectangle 3"/>
          <p:cNvSpPr>
            <a:spLocks noGrp="1" noChangeArrowheads="1"/>
          </p:cNvSpPr>
          <p:nvPr>
            <p:ph type="body" idx="1"/>
          </p:nvPr>
        </p:nvSpPr>
        <p:spPr>
          <a:xfrm>
            <a:off x="201613" y="2095500"/>
            <a:ext cx="8942387" cy="4516438"/>
          </a:xfrm>
        </p:spPr>
        <p:txBody>
          <a:bodyPr/>
          <a:lstStyle/>
          <a:p>
            <a:pPr marL="0" indent="0">
              <a:buNone/>
            </a:pPr>
            <a:endParaRPr lang="it-IT" sz="2400" dirty="0">
              <a:cs typeface="Arial"/>
            </a:endParaRPr>
          </a:p>
          <a:p>
            <a:r>
              <a:rPr lang="it-IT" sz="2400" b="0" dirty="0" err="1">
                <a:latin typeface="+mj-lt"/>
                <a:cs typeface="Times New Roman"/>
              </a:rPr>
              <a:t>higher</a:t>
            </a:r>
            <a:r>
              <a:rPr lang="it-IT" sz="2400" b="0" dirty="0">
                <a:latin typeface="+mj-lt"/>
                <a:cs typeface="Times New Roman"/>
              </a:rPr>
              <a:t> </a:t>
            </a:r>
            <a:r>
              <a:rPr lang="it-IT" sz="2400" b="0" dirty="0" err="1">
                <a:latin typeface="+mj-lt"/>
                <a:cs typeface="Times New Roman"/>
              </a:rPr>
              <a:t>installation</a:t>
            </a:r>
            <a:r>
              <a:rPr lang="it-IT" sz="2400" b="0" dirty="0">
                <a:latin typeface="+mj-lt"/>
                <a:cs typeface="Times New Roman"/>
              </a:rPr>
              <a:t> and management </a:t>
            </a:r>
            <a:r>
              <a:rPr lang="it-IT" sz="2400" b="0" dirty="0" err="1">
                <a:latin typeface="+mj-lt"/>
                <a:cs typeface="Times New Roman"/>
              </a:rPr>
              <a:t>costs</a:t>
            </a:r>
            <a:r>
              <a:rPr lang="it-IT" sz="2400" b="0" dirty="0">
                <a:latin typeface="+mj-lt"/>
                <a:cs typeface="Times New Roman"/>
              </a:rPr>
              <a:t> </a:t>
            </a:r>
            <a:r>
              <a:rPr lang="it-IT" sz="2400" b="0" dirty="0" err="1">
                <a:latin typeface="+mj-lt"/>
                <a:cs typeface="Times New Roman"/>
              </a:rPr>
              <a:t>than</a:t>
            </a:r>
            <a:r>
              <a:rPr lang="it-IT" sz="2400" b="0" dirty="0">
                <a:latin typeface="+mj-lt"/>
                <a:cs typeface="Times New Roman"/>
              </a:rPr>
              <a:t> the </a:t>
            </a:r>
            <a:r>
              <a:rPr lang="it-IT" sz="2400" b="0" dirty="0" err="1">
                <a:latin typeface="+mj-lt"/>
                <a:cs typeface="Times New Roman"/>
              </a:rPr>
              <a:t>conventional</a:t>
            </a:r>
            <a:r>
              <a:rPr lang="it-IT" sz="2400" b="0" dirty="0">
                <a:latin typeface="+mj-lt"/>
                <a:cs typeface="Times New Roman"/>
              </a:rPr>
              <a:t> </a:t>
            </a:r>
            <a:r>
              <a:rPr lang="it-IT" sz="2400" b="0" dirty="0" err="1">
                <a:latin typeface="+mj-lt"/>
                <a:cs typeface="Times New Roman"/>
              </a:rPr>
              <a:t>solution</a:t>
            </a:r>
            <a:r>
              <a:rPr lang="it-IT" sz="2400" b="0" dirty="0">
                <a:latin typeface="+mj-lt"/>
                <a:cs typeface="Times New Roman"/>
              </a:rPr>
              <a:t>; </a:t>
            </a:r>
            <a:endParaRPr lang="it-IT" dirty="0">
              <a:latin typeface="+mj-lt"/>
              <a:cs typeface="Times New Roman"/>
            </a:endParaRPr>
          </a:p>
          <a:p>
            <a:r>
              <a:rPr lang="it-IT" sz="2400" b="0" dirty="0">
                <a:latin typeface="+mj-lt"/>
                <a:cs typeface="Times New Roman"/>
              </a:rPr>
              <a:t>strong </a:t>
            </a:r>
            <a:r>
              <a:rPr lang="it-IT" sz="2400" b="0" dirty="0" err="1">
                <a:latin typeface="+mj-lt"/>
                <a:cs typeface="Times New Roman"/>
              </a:rPr>
              <a:t>dependence</a:t>
            </a:r>
            <a:r>
              <a:rPr lang="it-IT" sz="2400" b="0" dirty="0">
                <a:latin typeface="+mj-lt"/>
                <a:cs typeface="Times New Roman"/>
              </a:rPr>
              <a:t> on </a:t>
            </a:r>
            <a:r>
              <a:rPr lang="it-IT" sz="2400" b="0" dirty="0" err="1">
                <a:latin typeface="+mj-lt"/>
                <a:cs typeface="Times New Roman"/>
              </a:rPr>
              <a:t>natural</a:t>
            </a:r>
            <a:r>
              <a:rPr lang="it-IT" sz="2400" b="0" dirty="0">
                <a:latin typeface="+mj-lt"/>
                <a:cs typeface="Times New Roman"/>
              </a:rPr>
              <a:t> gas (</a:t>
            </a:r>
            <a:r>
              <a:rPr lang="it-IT" sz="2400" b="0" dirty="0" err="1">
                <a:latin typeface="+mj-lt"/>
                <a:cs typeface="Times New Roman"/>
              </a:rPr>
              <a:t>except</a:t>
            </a:r>
            <a:r>
              <a:rPr lang="it-IT" sz="2400" b="0" dirty="0">
                <a:latin typeface="+mj-lt"/>
                <a:cs typeface="Times New Roman"/>
              </a:rPr>
              <a:t> in the case of </a:t>
            </a:r>
            <a:r>
              <a:rPr lang="it-IT" sz="2400" b="0" dirty="0" err="1">
                <a:latin typeface="+mj-lt"/>
                <a:cs typeface="Times New Roman"/>
              </a:rPr>
              <a:t>solutions</a:t>
            </a:r>
            <a:r>
              <a:rPr lang="it-IT" sz="2400" b="0" dirty="0">
                <a:latin typeface="+mj-lt"/>
                <a:cs typeface="Times New Roman"/>
              </a:rPr>
              <a:t> </a:t>
            </a:r>
            <a:r>
              <a:rPr lang="it-IT" sz="2400" b="0" dirty="0" err="1">
                <a:latin typeface="+mj-lt"/>
                <a:cs typeface="Times New Roman"/>
              </a:rPr>
              <a:t>based</a:t>
            </a:r>
            <a:r>
              <a:rPr lang="it-IT" sz="2400" b="0" dirty="0">
                <a:latin typeface="+mj-lt"/>
                <a:cs typeface="Times New Roman"/>
              </a:rPr>
              <a:t> on </a:t>
            </a:r>
            <a:r>
              <a:rPr lang="it-IT" sz="2400" b="0" dirty="0" err="1">
                <a:latin typeface="+mj-lt"/>
                <a:cs typeface="Times New Roman"/>
              </a:rPr>
              <a:t>renewables</a:t>
            </a:r>
            <a:r>
              <a:rPr lang="it-IT" sz="2400" b="0" dirty="0">
                <a:latin typeface="+mj-lt"/>
                <a:cs typeface="Times New Roman"/>
              </a:rPr>
              <a:t>);</a:t>
            </a:r>
            <a:endParaRPr lang="it-IT" dirty="0">
              <a:latin typeface="+mj-lt"/>
              <a:cs typeface="Times New Roman"/>
            </a:endParaRPr>
          </a:p>
          <a:p>
            <a:r>
              <a:rPr lang="it-IT" sz="2400" b="0" dirty="0" err="1" smtClean="0">
                <a:latin typeface="+mj-lt"/>
                <a:cs typeface="Times New Roman"/>
              </a:rPr>
              <a:t>higher</a:t>
            </a:r>
            <a:r>
              <a:rPr lang="it-IT" sz="2400" b="0" dirty="0" smtClean="0">
                <a:latin typeface="+mj-lt"/>
                <a:cs typeface="Times New Roman"/>
              </a:rPr>
              <a:t> </a:t>
            </a:r>
            <a:r>
              <a:rPr lang="it-IT" sz="2400" b="0" dirty="0" err="1">
                <a:latin typeface="+mj-lt"/>
                <a:cs typeface="Times New Roman"/>
              </a:rPr>
              <a:t>local</a:t>
            </a:r>
            <a:r>
              <a:rPr lang="it-IT" sz="2400" b="0" dirty="0">
                <a:latin typeface="+mj-lt"/>
                <a:cs typeface="Times New Roman"/>
              </a:rPr>
              <a:t> </a:t>
            </a:r>
            <a:r>
              <a:rPr lang="it-IT" sz="2400" b="0" dirty="0" err="1">
                <a:latin typeface="+mj-lt"/>
                <a:cs typeface="Times New Roman"/>
              </a:rPr>
              <a:t>emissions</a:t>
            </a:r>
            <a:r>
              <a:rPr lang="it-IT" sz="2400" b="0" dirty="0">
                <a:latin typeface="+mj-lt"/>
                <a:cs typeface="Times New Roman"/>
              </a:rPr>
              <a:t> and more </a:t>
            </a:r>
            <a:r>
              <a:rPr lang="it-IT" sz="2400" b="0" dirty="0" err="1">
                <a:latin typeface="+mj-lt"/>
                <a:cs typeface="Times New Roman"/>
              </a:rPr>
              <a:t>difficult</a:t>
            </a:r>
            <a:r>
              <a:rPr lang="it-IT" sz="2400" b="0" dirty="0">
                <a:latin typeface="+mj-lt"/>
                <a:cs typeface="Times New Roman"/>
              </a:rPr>
              <a:t> to control </a:t>
            </a:r>
            <a:r>
              <a:rPr lang="it-IT" sz="2400" b="0" dirty="0" err="1">
                <a:latin typeface="+mj-lt"/>
                <a:cs typeface="Times New Roman"/>
              </a:rPr>
              <a:t>than</a:t>
            </a:r>
            <a:r>
              <a:rPr lang="it-IT" sz="2400" b="0" dirty="0">
                <a:latin typeface="+mj-lt"/>
                <a:cs typeface="Times New Roman"/>
              </a:rPr>
              <a:t> the </a:t>
            </a:r>
            <a:r>
              <a:rPr lang="it-IT" sz="2400" b="0" dirty="0" err="1">
                <a:latin typeface="+mj-lt"/>
                <a:cs typeface="Times New Roman"/>
              </a:rPr>
              <a:t>centralized</a:t>
            </a:r>
            <a:r>
              <a:rPr lang="it-IT" sz="2400" b="0" dirty="0">
                <a:latin typeface="+mj-lt"/>
                <a:cs typeface="Times New Roman"/>
              </a:rPr>
              <a:t> </a:t>
            </a:r>
            <a:r>
              <a:rPr lang="it-IT" sz="2400" b="0" dirty="0" err="1">
                <a:latin typeface="+mj-lt"/>
                <a:cs typeface="Times New Roman"/>
              </a:rPr>
              <a:t>solution</a:t>
            </a:r>
            <a:r>
              <a:rPr lang="it-IT" sz="2400" b="0" dirty="0">
                <a:latin typeface="+mj-lt"/>
                <a:cs typeface="Times New Roman"/>
              </a:rPr>
              <a:t>;</a:t>
            </a:r>
            <a:endParaRPr lang="it-IT" dirty="0">
              <a:latin typeface="+mj-lt"/>
              <a:cs typeface="Times New Roman"/>
            </a:endParaRPr>
          </a:p>
          <a:p>
            <a:r>
              <a:rPr lang="it-IT" sz="2400" b="0" dirty="0" err="1" smtClean="0">
                <a:latin typeface="+mj-lt"/>
                <a:cs typeface="Times New Roman"/>
              </a:rPr>
              <a:t>introduction</a:t>
            </a:r>
            <a:r>
              <a:rPr lang="it-IT" sz="2400" b="0" dirty="0" smtClean="0">
                <a:latin typeface="+mj-lt"/>
                <a:cs typeface="Times New Roman"/>
              </a:rPr>
              <a:t> </a:t>
            </a:r>
            <a:r>
              <a:rPr lang="it-IT" sz="2400" b="0" dirty="0">
                <a:latin typeface="+mj-lt"/>
                <a:cs typeface="Times New Roman"/>
              </a:rPr>
              <a:t>of </a:t>
            </a:r>
            <a:r>
              <a:rPr lang="it-IT" sz="2400" b="0" dirty="0" err="1">
                <a:latin typeface="+mj-lt"/>
                <a:cs typeface="Times New Roman"/>
              </a:rPr>
              <a:t>constraints</a:t>
            </a:r>
            <a:r>
              <a:rPr lang="it-IT" sz="2400" b="0" dirty="0">
                <a:latin typeface="+mj-lt"/>
                <a:cs typeface="Times New Roman"/>
              </a:rPr>
              <a:t> on the end </a:t>
            </a:r>
            <a:r>
              <a:rPr lang="it-IT" sz="2400" b="0" dirty="0" err="1">
                <a:latin typeface="+mj-lt"/>
                <a:cs typeface="Times New Roman"/>
              </a:rPr>
              <a:t>user's</a:t>
            </a:r>
            <a:r>
              <a:rPr lang="it-IT" sz="2400" b="0" dirty="0">
                <a:latin typeface="+mj-lt"/>
                <a:cs typeface="Times New Roman"/>
              </a:rPr>
              <a:t> </a:t>
            </a:r>
            <a:r>
              <a:rPr lang="it-IT" sz="2400" b="0" dirty="0" err="1">
                <a:latin typeface="+mj-lt"/>
                <a:cs typeface="Times New Roman"/>
              </a:rPr>
              <a:t>heat</a:t>
            </a:r>
            <a:r>
              <a:rPr lang="it-IT" sz="2400" b="0" dirty="0">
                <a:latin typeface="+mj-lt"/>
                <a:cs typeface="Times New Roman"/>
              </a:rPr>
              <a:t> and </a:t>
            </a:r>
            <a:r>
              <a:rPr lang="it-IT" sz="2400" b="0" dirty="0" err="1">
                <a:latin typeface="+mj-lt"/>
                <a:cs typeface="Times New Roman"/>
              </a:rPr>
              <a:t>electricity</a:t>
            </a:r>
            <a:r>
              <a:rPr lang="it-IT" sz="2400" b="0" dirty="0">
                <a:latin typeface="+mj-lt"/>
                <a:cs typeface="Times New Roman"/>
              </a:rPr>
              <a:t> </a:t>
            </a:r>
            <a:r>
              <a:rPr lang="it-IT" sz="2400" b="0" dirty="0" err="1">
                <a:latin typeface="+mj-lt"/>
                <a:cs typeface="Times New Roman"/>
              </a:rPr>
              <a:t>consumption</a:t>
            </a:r>
            <a:r>
              <a:rPr lang="it-IT" sz="2400" b="0" dirty="0">
                <a:latin typeface="+mj-lt"/>
                <a:cs typeface="Times New Roman"/>
              </a:rPr>
              <a:t> (</a:t>
            </a:r>
            <a:r>
              <a:rPr lang="it-IT" sz="2400" b="0" dirty="0" err="1">
                <a:latin typeface="+mj-lt"/>
                <a:cs typeface="Times New Roman"/>
              </a:rPr>
              <a:t>dissipation</a:t>
            </a:r>
            <a:r>
              <a:rPr lang="it-IT" sz="2400" b="0" dirty="0">
                <a:latin typeface="+mj-lt"/>
                <a:cs typeface="Times New Roman"/>
              </a:rPr>
              <a:t> / </a:t>
            </a:r>
            <a:r>
              <a:rPr lang="it-IT" sz="2400" b="0" dirty="0" err="1">
                <a:latin typeface="+mj-lt"/>
                <a:cs typeface="Times New Roman"/>
              </a:rPr>
              <a:t>disposal</a:t>
            </a:r>
            <a:r>
              <a:rPr lang="it-IT" sz="2400" b="0" dirty="0">
                <a:latin typeface="+mj-lt"/>
                <a:cs typeface="Times New Roman"/>
              </a:rPr>
              <a:t>); </a:t>
            </a:r>
            <a:endParaRPr lang="it-IT" dirty="0">
              <a:latin typeface="+mj-lt"/>
              <a:cs typeface="Times New Roman"/>
            </a:endParaRPr>
          </a:p>
          <a:p>
            <a:r>
              <a:rPr lang="it-IT" sz="2400" b="0" dirty="0" err="1">
                <a:latin typeface="+mj-lt"/>
                <a:cs typeface="Times New Roman"/>
              </a:rPr>
              <a:t>noise</a:t>
            </a:r>
            <a:r>
              <a:rPr lang="it-IT" sz="2400" b="0" dirty="0">
                <a:latin typeface="+mj-lt"/>
                <a:cs typeface="Times New Roman"/>
              </a:rPr>
              <a:t> of some </a:t>
            </a:r>
            <a:r>
              <a:rPr lang="it-IT" sz="2400" b="0" dirty="0" err="1">
                <a:latin typeface="+mj-lt"/>
                <a:cs typeface="Times New Roman"/>
              </a:rPr>
              <a:t>solutions</a:t>
            </a:r>
            <a:r>
              <a:rPr lang="it-IT" sz="2400" b="0" dirty="0">
                <a:latin typeface="+mj-lt"/>
                <a:cs typeface="Times New Roman"/>
              </a:rPr>
              <a:t>.</a:t>
            </a:r>
            <a:endParaRPr lang="it-IT" dirty="0">
              <a:latin typeface="+mj-lt"/>
              <a:cs typeface="Times New Roman"/>
            </a:endParaRPr>
          </a:p>
          <a:p>
            <a:pPr>
              <a:buFont typeface="Wingdings" pitchFamily="2" charset="2"/>
              <a:buChar char="n"/>
            </a:pPr>
            <a:endParaRPr lang="it-IT" dirty="0"/>
          </a:p>
          <a:p>
            <a:pPr>
              <a:lnSpc>
                <a:spcPct val="90000"/>
              </a:lnSpc>
            </a:pPr>
            <a:endParaRPr lang="it-IT" sz="2400" dirty="0">
              <a:cs typeface="Aria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o 11"/>
          <p:cNvGrpSpPr/>
          <p:nvPr/>
        </p:nvGrpSpPr>
        <p:grpSpPr>
          <a:xfrm>
            <a:off x="3184525" y="1831975"/>
            <a:ext cx="5959475" cy="4159250"/>
            <a:chOff x="3184525" y="1831975"/>
            <a:chExt cx="5959475" cy="4159250"/>
          </a:xfrm>
        </p:grpSpPr>
        <p:pic>
          <p:nvPicPr>
            <p:cNvPr id="145413" name="Picture 5"/>
            <p:cNvPicPr>
              <a:picLocks noChangeAspect="1" noChangeArrowheads="1"/>
            </p:cNvPicPr>
            <p:nvPr/>
          </p:nvPicPr>
          <p:blipFill>
            <a:blip r:embed="rId3" cstate="print"/>
            <a:srcRect t="650"/>
            <a:stretch>
              <a:fillRect/>
            </a:stretch>
          </p:blipFill>
          <p:spPr bwMode="auto">
            <a:xfrm>
              <a:off x="3184525" y="1831975"/>
              <a:ext cx="5959475" cy="4159250"/>
            </a:xfrm>
            <a:prstGeom prst="rect">
              <a:avLst/>
            </a:prstGeom>
            <a:noFill/>
            <a:ln w="9525">
              <a:noFill/>
              <a:miter lim="800000"/>
              <a:headEnd/>
              <a:tailEnd/>
            </a:ln>
            <a:effectLst/>
          </p:spPr>
        </p:pic>
        <p:sp>
          <p:nvSpPr>
            <p:cNvPr id="145415" name="Oval 7"/>
            <p:cNvSpPr>
              <a:spLocks noChangeArrowheads="1"/>
            </p:cNvSpPr>
            <p:nvPr/>
          </p:nvSpPr>
          <p:spPr bwMode="auto">
            <a:xfrm rot="-651973">
              <a:off x="4503738" y="4573588"/>
              <a:ext cx="2476500" cy="357187"/>
            </a:xfrm>
            <a:prstGeom prst="ellipse">
              <a:avLst/>
            </a:prstGeom>
            <a:noFill/>
            <a:ln w="31750">
              <a:solidFill>
                <a:srgbClr val="0000FF"/>
              </a:solidFill>
              <a:round/>
              <a:headEnd/>
              <a:tailEnd/>
            </a:ln>
            <a:effectLst/>
          </p:spPr>
          <p:txBody>
            <a:bodyPr wrap="none" anchor="ctr"/>
            <a:lstStyle/>
            <a:p>
              <a:endParaRPr lang="it-IT"/>
            </a:p>
          </p:txBody>
        </p:sp>
        <p:sp>
          <p:nvSpPr>
            <p:cNvPr id="145417" name="Text Box 9"/>
            <p:cNvSpPr txBox="1">
              <a:spLocks noChangeArrowheads="1"/>
            </p:cNvSpPr>
            <p:nvPr/>
          </p:nvSpPr>
          <p:spPr bwMode="auto">
            <a:xfrm>
              <a:off x="6330950" y="5035550"/>
              <a:ext cx="482600" cy="244475"/>
            </a:xfrm>
            <a:prstGeom prst="rect">
              <a:avLst/>
            </a:prstGeom>
            <a:noFill/>
            <a:ln w="9525">
              <a:noFill/>
              <a:miter lim="800000"/>
              <a:headEnd/>
              <a:tailEnd/>
            </a:ln>
            <a:effectLst/>
          </p:spPr>
          <p:txBody>
            <a:bodyPr>
              <a:spAutoFit/>
            </a:bodyPr>
            <a:lstStyle/>
            <a:p>
              <a:pPr>
                <a:spcBef>
                  <a:spcPct val="50000"/>
                </a:spcBef>
              </a:pPr>
              <a:r>
                <a:rPr lang="en-US" sz="1000">
                  <a:effectLst>
                    <a:outerShdw blurRad="38100" dist="38100" dir="2700000" algn="tl">
                      <a:srgbClr val="C0C0C0"/>
                    </a:outerShdw>
                  </a:effectLst>
                </a:rPr>
                <a:t>ORC</a:t>
              </a:r>
            </a:p>
          </p:txBody>
        </p:sp>
        <p:sp>
          <p:nvSpPr>
            <p:cNvPr id="145418" name="Line 10"/>
            <p:cNvSpPr>
              <a:spLocks noChangeShapeType="1"/>
            </p:cNvSpPr>
            <p:nvPr/>
          </p:nvSpPr>
          <p:spPr bwMode="auto">
            <a:xfrm flipH="1" flipV="1">
              <a:off x="6026150" y="4870450"/>
              <a:ext cx="342900" cy="247650"/>
            </a:xfrm>
            <a:prstGeom prst="line">
              <a:avLst/>
            </a:prstGeom>
            <a:noFill/>
            <a:ln w="9525">
              <a:solidFill>
                <a:schemeClr val="tx1"/>
              </a:solidFill>
              <a:round/>
              <a:headEnd/>
              <a:tailEnd/>
            </a:ln>
            <a:effectLst/>
          </p:spPr>
          <p:txBody>
            <a:bodyPr/>
            <a:lstStyle/>
            <a:p>
              <a:endParaRPr lang="it-IT"/>
            </a:p>
          </p:txBody>
        </p:sp>
      </p:grpSp>
      <p:sp>
        <p:nvSpPr>
          <p:cNvPr id="11" name="Rectangle 5"/>
          <p:cNvSpPr>
            <a:spLocks noGrp="1" noChangeArrowheads="1"/>
          </p:cNvSpPr>
          <p:nvPr>
            <p:ph type="sldNum" sz="quarter" idx="4"/>
          </p:nvPr>
        </p:nvSpPr>
        <p:spPr/>
        <p:txBody>
          <a:bodyPr/>
          <a:lstStyle/>
          <a:p>
            <a:fld id="{D31CF8A7-0728-43CF-A736-C01A71D7224F}" type="slidenum">
              <a:rPr lang="it-IT"/>
              <a:pPr/>
              <a:t>27</a:t>
            </a:fld>
            <a:endParaRPr lang="it-IT"/>
          </a:p>
        </p:txBody>
      </p:sp>
      <p:sp>
        <p:nvSpPr>
          <p:cNvPr id="145410" name="Rectangle 2"/>
          <p:cNvSpPr>
            <a:spLocks noGrp="1" noChangeArrowheads="1"/>
          </p:cNvSpPr>
          <p:nvPr>
            <p:ph type="ctrTitle"/>
          </p:nvPr>
        </p:nvSpPr>
        <p:spPr>
          <a:xfrm>
            <a:off x="611188" y="571500"/>
            <a:ext cx="7772400" cy="1231900"/>
          </a:xfrm>
        </p:spPr>
        <p:txBody>
          <a:bodyPr/>
          <a:lstStyle/>
          <a:p>
            <a:endParaRPr lang="en-US" dirty="0"/>
          </a:p>
          <a:p>
            <a:endParaRPr lang="en-US" dirty="0"/>
          </a:p>
          <a:p>
            <a:r>
              <a:rPr lang="en-US" dirty="0">
                <a:cs typeface="Times New Roman"/>
              </a:rPr>
              <a:t>Technologies for cogeneration</a:t>
            </a:r>
          </a:p>
          <a:p>
            <a:endParaRPr lang="en-US" dirty="0"/>
          </a:p>
          <a:p>
            <a:r>
              <a:rPr lang="en-US" dirty="0"/>
              <a:t/>
            </a:r>
            <a:br>
              <a:rPr lang="en-US" dirty="0"/>
            </a:br>
            <a:endParaRPr lang="en-US" dirty="0">
              <a:cs typeface="Arial"/>
            </a:endParaRPr>
          </a:p>
        </p:txBody>
      </p:sp>
      <p:sp>
        <p:nvSpPr>
          <p:cNvPr id="145411" name="Text Box 3"/>
          <p:cNvSpPr txBox="1">
            <a:spLocks noChangeArrowheads="1"/>
          </p:cNvSpPr>
          <p:nvPr/>
        </p:nvSpPr>
        <p:spPr bwMode="auto">
          <a:xfrm>
            <a:off x="215660" y="1531908"/>
            <a:ext cx="3392488" cy="3662541"/>
          </a:xfrm>
          <a:prstGeom prst="rect">
            <a:avLst/>
          </a:prstGeom>
          <a:noFill/>
          <a:ln w="9525">
            <a:noFill/>
            <a:miter lim="800000"/>
            <a:headEnd/>
            <a:tailEnd/>
          </a:ln>
          <a:effectLst/>
        </p:spPr>
        <p:txBody>
          <a:bodyPr anchor="t">
            <a:spAutoFit/>
          </a:bodyPr>
          <a:lstStyle/>
          <a:p>
            <a:pPr defTabSz="622300">
              <a:buFont typeface="Arial" pitchFamily="2" charset="2"/>
              <a:buChar char="•"/>
            </a:pPr>
            <a:endParaRPr lang="en-US" sz="2000" dirty="0">
              <a:latin typeface="+mj-lt"/>
              <a:cs typeface="Arial" charset="0"/>
            </a:endParaRPr>
          </a:p>
          <a:p>
            <a:pPr defTabSz="622300">
              <a:buFont typeface="Arial" pitchFamily="2" charset="2"/>
              <a:buChar char="•"/>
            </a:pPr>
            <a:r>
              <a:rPr lang="en-US" sz="2000" dirty="0">
                <a:effectLst/>
                <a:latin typeface="+mj-lt"/>
                <a:cs typeface="Arial"/>
              </a:rPr>
              <a:t>Alternative engines  internal combustion </a:t>
            </a:r>
            <a:endParaRPr lang="en-US" dirty="0">
              <a:effectLst/>
              <a:latin typeface="+mj-lt"/>
              <a:cs typeface="Times New Roman"/>
            </a:endParaRPr>
          </a:p>
          <a:p>
            <a:pPr defTabSz="622300">
              <a:buFont typeface="Arial" pitchFamily="2" charset="2"/>
              <a:buChar char="•"/>
            </a:pPr>
            <a:r>
              <a:rPr lang="en-US" sz="2000" dirty="0">
                <a:effectLst/>
                <a:latin typeface="+mj-lt"/>
                <a:cs typeface="Arial"/>
              </a:rPr>
              <a:t> </a:t>
            </a:r>
            <a:r>
              <a:rPr lang="en-US" sz="2000" dirty="0" err="1">
                <a:effectLst/>
                <a:latin typeface="+mj-lt"/>
                <a:cs typeface="Arial"/>
              </a:rPr>
              <a:t>Stirling</a:t>
            </a:r>
            <a:r>
              <a:rPr lang="en-US" sz="2000" dirty="0">
                <a:effectLst/>
                <a:latin typeface="+mj-lt"/>
                <a:cs typeface="Arial"/>
              </a:rPr>
              <a:t> Gas </a:t>
            </a:r>
            <a:r>
              <a:rPr lang="en-US" sz="2000" dirty="0" err="1">
                <a:effectLst/>
                <a:latin typeface="+mj-lt"/>
                <a:cs typeface="Arial"/>
              </a:rPr>
              <a:t>microturbines</a:t>
            </a:r>
            <a:endParaRPr lang="en-US" dirty="0">
              <a:effectLst/>
              <a:latin typeface="+mj-lt"/>
              <a:cs typeface="Times New Roman"/>
            </a:endParaRPr>
          </a:p>
          <a:p>
            <a:pPr defTabSz="622300">
              <a:buFont typeface="Arial" pitchFamily="2" charset="2"/>
              <a:buChar char="•"/>
            </a:pPr>
            <a:r>
              <a:rPr lang="en-US" sz="2000" dirty="0">
                <a:effectLst/>
                <a:latin typeface="+mj-lt"/>
                <a:cs typeface="Arial"/>
              </a:rPr>
              <a:t> Rankine cycle groups</a:t>
            </a:r>
            <a:endParaRPr lang="en-US" dirty="0">
              <a:effectLst/>
              <a:latin typeface="+mj-lt"/>
              <a:cs typeface="Times New Roman"/>
            </a:endParaRPr>
          </a:p>
          <a:p>
            <a:pPr defTabSz="622300">
              <a:buFont typeface="Arial" pitchFamily="2" charset="2"/>
              <a:buChar char="•"/>
            </a:pPr>
            <a:r>
              <a:rPr lang="en-US" sz="2000" dirty="0">
                <a:effectLst/>
                <a:latin typeface="+mj-lt"/>
                <a:cs typeface="Arial"/>
              </a:rPr>
              <a:t> Fuel Cells (FC)</a:t>
            </a:r>
            <a:endParaRPr lang="en-US" dirty="0">
              <a:effectLst/>
              <a:latin typeface="+mj-lt"/>
              <a:cs typeface="Times New Roman"/>
            </a:endParaRPr>
          </a:p>
          <a:p>
            <a:pPr defTabSz="622300">
              <a:buFont typeface="Arial" pitchFamily="2" charset="2"/>
              <a:buChar char="•"/>
            </a:pPr>
            <a:r>
              <a:rPr lang="en-US" sz="2000" dirty="0">
                <a:effectLst/>
                <a:latin typeface="+mj-lt"/>
                <a:cs typeface="Arial"/>
              </a:rPr>
              <a:t> Gas and steam turbines</a:t>
            </a:r>
            <a:endParaRPr lang="en-US" dirty="0">
              <a:effectLst/>
              <a:latin typeface="+mj-lt"/>
              <a:cs typeface="Times New Roman"/>
            </a:endParaRPr>
          </a:p>
          <a:p>
            <a:pPr defTabSz="622300">
              <a:buFont typeface="Arial" pitchFamily="2" charset="2"/>
              <a:buChar char="•"/>
            </a:pPr>
            <a:r>
              <a:rPr lang="en-US" sz="2000" dirty="0">
                <a:effectLst/>
                <a:latin typeface="+mj-lt"/>
                <a:cs typeface="Arial"/>
              </a:rPr>
              <a:t> Combined cycles</a:t>
            </a:r>
            <a:endParaRPr lang="en-US" dirty="0">
              <a:latin typeface="+mj-lt"/>
              <a:cs typeface="Times New Roman"/>
            </a:endParaRPr>
          </a:p>
          <a:p>
            <a:pPr defTabSz="622300">
              <a:buFont typeface="Arial" pitchFamily="2" charset="2"/>
              <a:buChar char="•"/>
            </a:pPr>
            <a:endParaRPr lang="en-US" dirty="0"/>
          </a:p>
          <a:p>
            <a:pPr defTabSz="622300">
              <a:spcBef>
                <a:spcPct val="50000"/>
              </a:spcBef>
              <a:buFont typeface="Wingdings" pitchFamily="2" charset="2"/>
              <a:buChar char="ü"/>
            </a:pPr>
            <a:endParaRPr lang="en-US" sz="2000" dirty="0">
              <a:cs typeface="Arial"/>
            </a:endParaRPr>
          </a:p>
        </p:txBody>
      </p:sp>
      <p:pic>
        <p:nvPicPr>
          <p:cNvPr id="145414" name="Picture 6"/>
          <p:cNvPicPr>
            <a:picLocks noChangeAspect="1" noChangeArrowheads="1"/>
          </p:cNvPicPr>
          <p:nvPr/>
        </p:nvPicPr>
        <p:blipFill>
          <a:blip r:embed="rId4" cstate="print"/>
          <a:srcRect/>
          <a:stretch>
            <a:fillRect/>
          </a:stretch>
        </p:blipFill>
        <p:spPr bwMode="auto">
          <a:xfrm>
            <a:off x="450850" y="5705043"/>
            <a:ext cx="5156200" cy="1166812"/>
          </a:xfrm>
          <a:prstGeom prst="rect">
            <a:avLst/>
          </a:prstGeom>
          <a:noFill/>
          <a:ln w="9525">
            <a:noFill/>
            <a:miter lim="800000"/>
            <a:headEnd/>
            <a:tailEnd/>
          </a:ln>
          <a:effectLst/>
        </p:spPr>
      </p:pic>
      <p:sp>
        <p:nvSpPr>
          <p:cNvPr id="145416" name="Text Box 8"/>
          <p:cNvSpPr txBox="1">
            <a:spLocks noChangeArrowheads="1"/>
          </p:cNvSpPr>
          <p:nvPr/>
        </p:nvSpPr>
        <p:spPr bwMode="auto">
          <a:xfrm>
            <a:off x="4800600" y="5986463"/>
            <a:ext cx="728663" cy="304800"/>
          </a:xfrm>
          <a:prstGeom prst="rect">
            <a:avLst/>
          </a:prstGeom>
          <a:noFill/>
          <a:ln w="9525">
            <a:noFill/>
            <a:miter lim="800000"/>
            <a:headEnd/>
            <a:tailEnd/>
          </a:ln>
          <a:effectLst/>
        </p:spPr>
        <p:txBody>
          <a:bodyPr>
            <a:spAutoFit/>
          </a:bodyPr>
          <a:lstStyle/>
          <a:p>
            <a:pPr>
              <a:spcBef>
                <a:spcPct val="50000"/>
              </a:spcBef>
            </a:pPr>
            <a:r>
              <a:rPr lang="en-US" sz="1400" b="1" i="1">
                <a:solidFill>
                  <a:srgbClr val="0033CC"/>
                </a:solidFill>
                <a:effectLst/>
                <a:latin typeface="Arial Rounded MT Bold" pitchFamily="34" charset="0"/>
              </a:rPr>
              <a:t>, ORC</a:t>
            </a:r>
          </a:p>
        </p:txBody>
      </p:sp>
      <p:sp>
        <p:nvSpPr>
          <p:cNvPr id="145421" name="Oval 13"/>
          <p:cNvSpPr>
            <a:spLocks noChangeArrowheads="1"/>
          </p:cNvSpPr>
          <p:nvPr/>
        </p:nvSpPr>
        <p:spPr bwMode="auto">
          <a:xfrm>
            <a:off x="-330765" y="1534248"/>
            <a:ext cx="4296906" cy="3501302"/>
          </a:xfrm>
          <a:prstGeom prst="ellipse">
            <a:avLst/>
          </a:prstGeom>
          <a:noFill/>
          <a:ln w="31750">
            <a:solidFill>
              <a:srgbClr val="0000FF"/>
            </a:solidFill>
            <a:round/>
            <a:headEnd/>
            <a:tailEnd/>
          </a:ln>
          <a:effec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5421"/>
                                        </p:tgtEl>
                                        <p:attrNameLst>
                                          <p:attrName>style.visibility</p:attrName>
                                        </p:attrNameLst>
                                      </p:cBhvr>
                                      <p:to>
                                        <p:strVal val="visible"/>
                                      </p:to>
                                    </p:set>
                                    <p:animEffect transition="in" filter="checkerboard(across)">
                                      <p:cBhvr>
                                        <p:cTn id="7" dur="500"/>
                                        <p:tgtEl>
                                          <p:spTgt spid="145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46306" y="379378"/>
            <a:ext cx="7840494" cy="1038259"/>
          </a:xfrm>
        </p:spPr>
        <p:txBody>
          <a:bodyPr anchor="t"/>
          <a:lstStyle/>
          <a:p>
            <a:r>
              <a:rPr lang="en-US" sz="3600" dirty="0" smtClean="0">
                <a:solidFill>
                  <a:srgbClr val="000000"/>
                </a:solidFill>
                <a:cs typeface="Times New Roman"/>
              </a:rPr>
              <a:t>Internal combustion engine (ICE): </a:t>
            </a:r>
            <a:r>
              <a:rPr lang="en-US" sz="3600" dirty="0">
                <a:solidFill>
                  <a:srgbClr val="000000"/>
                </a:solidFill>
                <a:cs typeface="Times New Roman"/>
              </a:rPr>
              <a:t>phases of the </a:t>
            </a:r>
            <a:r>
              <a:rPr lang="en-US" sz="3600" dirty="0" smtClean="0">
                <a:solidFill>
                  <a:srgbClr val="000000"/>
                </a:solidFill>
                <a:cs typeface="Times New Roman"/>
              </a:rPr>
              <a:t>Otto </a:t>
            </a:r>
            <a:r>
              <a:rPr lang="en-US" sz="3600" dirty="0">
                <a:solidFill>
                  <a:srgbClr val="000000"/>
                </a:solidFill>
                <a:cs typeface="Times New Roman"/>
              </a:rPr>
              <a:t>and Diesel cycles</a:t>
            </a:r>
            <a:endParaRPr lang="en-US" sz="3600" dirty="0">
              <a:cs typeface="Times New Roman"/>
            </a:endParaRPr>
          </a:p>
          <a:p>
            <a:endParaRPr lang="en-US" dirty="0"/>
          </a:p>
          <a:p>
            <a:endParaRPr lang="en-US" sz="2800" dirty="0">
              <a:solidFill>
                <a:schemeClr val="tx1"/>
              </a:solidFill>
              <a:cs typeface="Arial"/>
            </a:endParaRPr>
          </a:p>
        </p:txBody>
      </p:sp>
      <p:sp>
        <p:nvSpPr>
          <p:cNvPr id="5" name="Segnaposto numero diapositiva 4"/>
          <p:cNvSpPr>
            <a:spLocks noGrp="1"/>
          </p:cNvSpPr>
          <p:nvPr>
            <p:ph type="sldNum" sz="quarter" idx="11"/>
          </p:nvPr>
        </p:nvSpPr>
        <p:spPr/>
        <p:txBody>
          <a:bodyPr/>
          <a:lstStyle/>
          <a:p>
            <a:fld id="{877F3A25-C756-4EF7-A996-DD654CB7FDA4}" type="slidenum">
              <a:rPr lang="it-IT" smtClean="0"/>
              <a:pPr/>
              <a:t>28</a:t>
            </a:fld>
            <a:endParaRPr lang="it-IT"/>
          </a:p>
        </p:txBody>
      </p:sp>
      <p:pic>
        <p:nvPicPr>
          <p:cNvPr id="6" name="Immagine 5"/>
          <p:cNvPicPr>
            <a:picLocks noChangeAspect="1"/>
          </p:cNvPicPr>
          <p:nvPr/>
        </p:nvPicPr>
        <p:blipFill>
          <a:blip r:embed="rId2"/>
          <a:stretch>
            <a:fillRect/>
          </a:stretch>
        </p:blipFill>
        <p:spPr>
          <a:xfrm>
            <a:off x="4035019" y="1584366"/>
            <a:ext cx="4910543" cy="5125996"/>
          </a:xfrm>
          <a:prstGeom prst="rect">
            <a:avLst/>
          </a:prstGeom>
        </p:spPr>
      </p:pic>
      <p:sp>
        <p:nvSpPr>
          <p:cNvPr id="3" name="CasellaDiTesto 2"/>
          <p:cNvSpPr txBox="1"/>
          <p:nvPr/>
        </p:nvSpPr>
        <p:spPr>
          <a:xfrm>
            <a:off x="173124" y="2136726"/>
            <a:ext cx="2037737" cy="1107996"/>
          </a:xfrm>
          <a:prstGeom prst="rect">
            <a:avLst/>
          </a:prstGeom>
          <a:noFill/>
        </p:spPr>
        <p:txBody>
          <a:bodyPr wrap="none" rtlCol="0">
            <a:spAutoFit/>
          </a:bodyPr>
          <a:lstStyle/>
          <a:p>
            <a:r>
              <a:rPr lang="it-IT" b="1" dirty="0" smtClean="0">
                <a:effectLst/>
              </a:rPr>
              <a:t>Otto </a:t>
            </a:r>
            <a:r>
              <a:rPr lang="it-IT" b="1" dirty="0" err="1" smtClean="0">
                <a:effectLst/>
              </a:rPr>
              <a:t>engine</a:t>
            </a:r>
            <a:r>
              <a:rPr lang="it-IT" b="1" dirty="0">
                <a:effectLst/>
              </a:rPr>
              <a:t> </a:t>
            </a:r>
            <a:endParaRPr lang="it-IT" b="1" dirty="0" smtClean="0">
              <a:effectLst/>
            </a:endParaRPr>
          </a:p>
          <a:p>
            <a:r>
              <a:rPr lang="it-IT" dirty="0" smtClean="0">
                <a:effectLst/>
              </a:rPr>
              <a:t>(</a:t>
            </a:r>
            <a:r>
              <a:rPr lang="it-IT" dirty="0" err="1" smtClean="0">
                <a:effectLst/>
              </a:rPr>
              <a:t>spark</a:t>
            </a:r>
            <a:r>
              <a:rPr lang="it-IT" dirty="0" smtClean="0">
                <a:effectLst/>
              </a:rPr>
              <a:t> </a:t>
            </a:r>
            <a:r>
              <a:rPr lang="it-IT" dirty="0" err="1" smtClean="0">
                <a:effectLst/>
              </a:rPr>
              <a:t>ignition</a:t>
            </a:r>
            <a:r>
              <a:rPr lang="it-IT" dirty="0" smtClean="0"/>
              <a:t>)</a:t>
            </a:r>
          </a:p>
          <a:p>
            <a:r>
              <a:rPr lang="it-IT" dirty="0"/>
              <a:t> </a:t>
            </a:r>
            <a:endParaRPr lang="it-IT" dirty="0" smtClean="0"/>
          </a:p>
        </p:txBody>
      </p:sp>
      <p:sp>
        <p:nvSpPr>
          <p:cNvPr id="7" name="CasellaDiTesto 6"/>
          <p:cNvSpPr txBox="1"/>
          <p:nvPr/>
        </p:nvSpPr>
        <p:spPr>
          <a:xfrm>
            <a:off x="173124" y="5033752"/>
            <a:ext cx="2948243" cy="769441"/>
          </a:xfrm>
          <a:prstGeom prst="rect">
            <a:avLst/>
          </a:prstGeom>
          <a:noFill/>
        </p:spPr>
        <p:txBody>
          <a:bodyPr wrap="none" rtlCol="0">
            <a:spAutoFit/>
          </a:bodyPr>
          <a:lstStyle/>
          <a:p>
            <a:r>
              <a:rPr lang="it-IT" b="1" dirty="0" smtClean="0">
                <a:effectLst/>
              </a:rPr>
              <a:t>Diesel </a:t>
            </a:r>
            <a:r>
              <a:rPr lang="it-IT" b="1" dirty="0" err="1" smtClean="0">
                <a:effectLst/>
              </a:rPr>
              <a:t>engine</a:t>
            </a:r>
            <a:endParaRPr lang="it-IT" b="1" dirty="0" smtClean="0">
              <a:effectLst/>
            </a:endParaRPr>
          </a:p>
          <a:p>
            <a:r>
              <a:rPr lang="it-IT" dirty="0" smtClean="0">
                <a:effectLst/>
              </a:rPr>
              <a:t>(</a:t>
            </a:r>
            <a:r>
              <a:rPr lang="it-IT" dirty="0" err="1" smtClean="0">
                <a:effectLst/>
              </a:rPr>
              <a:t>compression</a:t>
            </a:r>
            <a:r>
              <a:rPr lang="it-IT" dirty="0" smtClean="0">
                <a:effectLst/>
              </a:rPr>
              <a:t> </a:t>
            </a:r>
            <a:r>
              <a:rPr lang="it-IT" dirty="0" err="1" smtClean="0">
                <a:effectLst/>
              </a:rPr>
              <a:t>ignition</a:t>
            </a:r>
            <a:r>
              <a:rPr lang="it-IT" dirty="0" smtClean="0">
                <a:effectLst/>
              </a:rPr>
              <a:t>)</a:t>
            </a:r>
            <a:endParaRPr lang="it-IT" dirty="0">
              <a:effectLst/>
            </a:endParaRPr>
          </a:p>
        </p:txBody>
      </p:sp>
      <p:sp>
        <p:nvSpPr>
          <p:cNvPr id="8" name="CasellaDiTesto 7"/>
          <p:cNvSpPr txBox="1"/>
          <p:nvPr/>
        </p:nvSpPr>
        <p:spPr>
          <a:xfrm>
            <a:off x="173124" y="3206667"/>
            <a:ext cx="1864613" cy="2000548"/>
          </a:xfrm>
          <a:prstGeom prst="rect">
            <a:avLst/>
          </a:prstGeom>
          <a:noFill/>
        </p:spPr>
        <p:txBody>
          <a:bodyPr wrap="none" rtlCol="0">
            <a:spAutoFit/>
          </a:bodyPr>
          <a:lstStyle/>
          <a:p>
            <a:r>
              <a:rPr lang="it-IT" dirty="0" err="1">
                <a:effectLst/>
              </a:rPr>
              <a:t>M</a:t>
            </a:r>
            <a:r>
              <a:rPr lang="it-IT" dirty="0" err="1" smtClean="0">
                <a:effectLst/>
              </a:rPr>
              <a:t>ain</a:t>
            </a:r>
            <a:r>
              <a:rPr lang="it-IT" dirty="0" smtClean="0">
                <a:effectLst/>
              </a:rPr>
              <a:t> </a:t>
            </a:r>
            <a:r>
              <a:rPr lang="it-IT" dirty="0" err="1" smtClean="0">
                <a:effectLst/>
              </a:rPr>
              <a:t>phases</a:t>
            </a:r>
            <a:r>
              <a:rPr lang="it-IT" dirty="0" smtClean="0">
                <a:effectLst/>
              </a:rPr>
              <a:t>:</a:t>
            </a:r>
          </a:p>
          <a:p>
            <a:endParaRPr lang="it-IT" sz="1600" dirty="0" smtClean="0">
              <a:effectLst/>
            </a:endParaRPr>
          </a:p>
          <a:p>
            <a:pPr marL="457200" indent="-457200">
              <a:buFont typeface="+mj-lt"/>
              <a:buAutoNum type="arabicPeriod"/>
            </a:pPr>
            <a:r>
              <a:rPr lang="it-IT" sz="1600" dirty="0" err="1">
                <a:effectLst/>
              </a:rPr>
              <a:t>I</a:t>
            </a:r>
            <a:r>
              <a:rPr lang="it-IT" sz="1600" dirty="0" err="1" smtClean="0">
                <a:effectLst/>
              </a:rPr>
              <a:t>ntake</a:t>
            </a:r>
            <a:endParaRPr lang="it-IT" sz="1600" dirty="0" smtClean="0">
              <a:effectLst/>
            </a:endParaRPr>
          </a:p>
          <a:p>
            <a:pPr marL="457200" indent="-457200">
              <a:buFont typeface="+mj-lt"/>
              <a:buAutoNum type="arabicPeriod"/>
            </a:pPr>
            <a:r>
              <a:rPr lang="it-IT" sz="1600" dirty="0" err="1" smtClean="0">
                <a:effectLst/>
              </a:rPr>
              <a:t>Compression</a:t>
            </a:r>
            <a:endParaRPr lang="it-IT" sz="1600" dirty="0" smtClean="0">
              <a:effectLst/>
            </a:endParaRPr>
          </a:p>
          <a:p>
            <a:pPr marL="457200" indent="-457200">
              <a:buFont typeface="+mj-lt"/>
              <a:buAutoNum type="arabicPeriod"/>
            </a:pPr>
            <a:r>
              <a:rPr lang="it-IT" sz="1600" dirty="0" err="1" smtClean="0">
                <a:effectLst/>
              </a:rPr>
              <a:t>Power</a:t>
            </a:r>
            <a:endParaRPr lang="it-IT" sz="1600" dirty="0" smtClean="0">
              <a:effectLst/>
            </a:endParaRPr>
          </a:p>
          <a:p>
            <a:pPr marL="457200" indent="-457200">
              <a:buFont typeface="+mj-lt"/>
              <a:buAutoNum type="arabicPeriod"/>
            </a:pPr>
            <a:r>
              <a:rPr lang="it-IT" sz="1600" dirty="0" err="1">
                <a:effectLst/>
              </a:rPr>
              <a:t>E</a:t>
            </a:r>
            <a:r>
              <a:rPr lang="it-IT" sz="1600" dirty="0" err="1" smtClean="0">
                <a:effectLst/>
              </a:rPr>
              <a:t>xhaust</a:t>
            </a:r>
            <a:endParaRPr lang="it-IT" sz="1600" dirty="0" smtClean="0">
              <a:effectLst/>
            </a:endParaRPr>
          </a:p>
          <a:p>
            <a:pPr marL="457200" indent="-457200">
              <a:buFont typeface="+mj-lt"/>
              <a:buAutoNum type="arabicPeriod"/>
            </a:pPr>
            <a:endParaRPr lang="it-IT" dirty="0">
              <a:effectLst/>
            </a:endParaRPr>
          </a:p>
        </p:txBody>
      </p:sp>
    </p:spTree>
    <p:extLst>
      <p:ext uri="{BB962C8B-B14F-4D97-AF65-F5344CB8AC3E}">
        <p14:creationId xmlns:p14="http://schemas.microsoft.com/office/powerpoint/2010/main" val="4078741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46306" y="379378"/>
            <a:ext cx="7840494" cy="1038259"/>
          </a:xfrm>
        </p:spPr>
        <p:txBody>
          <a:bodyPr/>
          <a:lstStyle/>
          <a:p>
            <a:r>
              <a:rPr lang="en" sz="3600" dirty="0" smtClean="0">
                <a:solidFill>
                  <a:srgbClr val="000000"/>
                </a:solidFill>
                <a:cs typeface="Times New Roman"/>
              </a:rPr>
              <a:t>ICE: </a:t>
            </a:r>
            <a:r>
              <a:rPr lang="en" sz="3600" dirty="0">
                <a:solidFill>
                  <a:srgbClr val="000000"/>
                </a:solidFill>
                <a:cs typeface="Times New Roman"/>
              </a:rPr>
              <a:t>supercharging withTurbo-intercooler</a:t>
            </a:r>
          </a:p>
        </p:txBody>
      </p:sp>
      <p:sp>
        <p:nvSpPr>
          <p:cNvPr id="5" name="Segnaposto numero diapositiva 4"/>
          <p:cNvSpPr>
            <a:spLocks noGrp="1"/>
          </p:cNvSpPr>
          <p:nvPr>
            <p:ph type="sldNum" sz="quarter" idx="11"/>
          </p:nvPr>
        </p:nvSpPr>
        <p:spPr/>
        <p:txBody>
          <a:bodyPr/>
          <a:lstStyle/>
          <a:p>
            <a:fld id="{877F3A25-C756-4EF7-A996-DD654CB7FDA4}" type="slidenum">
              <a:rPr lang="it-IT" smtClean="0"/>
              <a:pPr/>
              <a:t>29</a:t>
            </a:fld>
            <a:endParaRPr lang="it-IT"/>
          </a:p>
        </p:txBody>
      </p:sp>
      <p:pic>
        <p:nvPicPr>
          <p:cNvPr id="7" name="Immagine 6"/>
          <p:cNvPicPr>
            <a:picLocks noChangeAspect="1"/>
          </p:cNvPicPr>
          <p:nvPr/>
        </p:nvPicPr>
        <p:blipFill>
          <a:blip r:embed="rId2"/>
          <a:stretch>
            <a:fillRect/>
          </a:stretch>
        </p:blipFill>
        <p:spPr>
          <a:xfrm>
            <a:off x="846306" y="1807026"/>
            <a:ext cx="6665065" cy="4903336"/>
          </a:xfrm>
          <a:prstGeom prst="rect">
            <a:avLst/>
          </a:prstGeom>
        </p:spPr>
      </p:pic>
      <p:sp>
        <p:nvSpPr>
          <p:cNvPr id="3" name="CasellaDiTesto 2"/>
          <p:cNvSpPr txBox="1"/>
          <p:nvPr/>
        </p:nvSpPr>
        <p:spPr>
          <a:xfrm>
            <a:off x="6283578" y="2247589"/>
            <a:ext cx="2403222" cy="369332"/>
          </a:xfrm>
          <a:prstGeom prst="rect">
            <a:avLst/>
          </a:prstGeom>
          <a:noFill/>
        </p:spPr>
        <p:txBody>
          <a:bodyPr wrap="none" rtlCol="0">
            <a:spAutoFit/>
          </a:bodyPr>
          <a:lstStyle/>
          <a:p>
            <a:r>
              <a:rPr lang="it-IT" sz="1800" dirty="0" err="1" smtClean="0">
                <a:effectLst/>
              </a:rPr>
              <a:t>Possible</a:t>
            </a:r>
            <a:r>
              <a:rPr lang="it-IT" sz="1800" dirty="0" smtClean="0">
                <a:effectLst/>
              </a:rPr>
              <a:t> </a:t>
            </a:r>
            <a:r>
              <a:rPr lang="it-IT" sz="1800" dirty="0" err="1" smtClean="0">
                <a:effectLst/>
              </a:rPr>
              <a:t>heat</a:t>
            </a:r>
            <a:r>
              <a:rPr lang="it-IT" sz="1800" dirty="0" smtClean="0">
                <a:effectLst/>
              </a:rPr>
              <a:t> </a:t>
            </a:r>
            <a:r>
              <a:rPr lang="it-IT" sz="1800" dirty="0" err="1" smtClean="0">
                <a:effectLst/>
              </a:rPr>
              <a:t>recover</a:t>
            </a:r>
            <a:endParaRPr lang="it-IT" sz="1800" dirty="0">
              <a:effectLst/>
            </a:endParaRPr>
          </a:p>
        </p:txBody>
      </p:sp>
      <p:cxnSp>
        <p:nvCxnSpPr>
          <p:cNvPr id="6" name="Connettore 2 5"/>
          <p:cNvCxnSpPr/>
          <p:nvPr/>
        </p:nvCxnSpPr>
        <p:spPr bwMode="auto">
          <a:xfrm flipH="1">
            <a:off x="6525490" y="2604655"/>
            <a:ext cx="471055" cy="193964"/>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0315223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1"/>
          </p:nvPr>
        </p:nvSpPr>
        <p:spPr/>
        <p:txBody>
          <a:bodyPr/>
          <a:lstStyle/>
          <a:p>
            <a:fld id="{E459273E-E391-41BA-B45D-B85E466238B0}" type="slidenum">
              <a:rPr lang="it-IT"/>
              <a:pPr/>
              <a:t>3</a:t>
            </a:fld>
            <a:endParaRPr lang="it-IT"/>
          </a:p>
        </p:txBody>
      </p:sp>
      <p:sp>
        <p:nvSpPr>
          <p:cNvPr id="141317" name="Rectangle 5"/>
          <p:cNvSpPr>
            <a:spLocks noGrp="1" noChangeArrowheads="1"/>
          </p:cNvSpPr>
          <p:nvPr>
            <p:ph type="title"/>
          </p:nvPr>
        </p:nvSpPr>
        <p:spPr bwMode="auto">
          <a:xfrm>
            <a:off x="736600" y="368300"/>
            <a:ext cx="7950200" cy="1143000"/>
          </a:xfrm>
          <a:noFill/>
          <a:ln>
            <a:miter lim="800000"/>
            <a:headEnd/>
            <a:tailEnd/>
          </a:ln>
        </p:spPr>
        <p:txBody>
          <a:bodyPr vert="horz" wrap="square" lIns="91440" tIns="45720" rIns="91440" bIns="45720" numCol="1" anchor="t" anchorCtr="0" compatLnSpc="1">
            <a:prstTxWarp prst="textNoShape">
              <a:avLst/>
            </a:prstTxWarp>
          </a:bodyPr>
          <a:lstStyle/>
          <a:p>
            <a:r>
              <a:rPr lang="it-IT" sz="3600" dirty="0">
                <a:cs typeface="Times New Roman"/>
              </a:rPr>
              <a:t>Breakdown of </a:t>
            </a:r>
            <a:r>
              <a:rPr lang="it-IT" sz="3600" dirty="0" err="1">
                <a:cs typeface="Times New Roman"/>
              </a:rPr>
              <a:t>primary</a:t>
            </a:r>
            <a:r>
              <a:rPr lang="it-IT" sz="3600" dirty="0">
                <a:cs typeface="Times New Roman"/>
              </a:rPr>
              <a:t> </a:t>
            </a:r>
            <a:r>
              <a:rPr lang="it-IT" sz="3600" dirty="0" err="1">
                <a:cs typeface="Times New Roman"/>
              </a:rPr>
              <a:t>energy</a:t>
            </a:r>
            <a:r>
              <a:rPr lang="it-IT" sz="3600" dirty="0">
                <a:cs typeface="Times New Roman"/>
              </a:rPr>
              <a:t> </a:t>
            </a:r>
            <a:r>
              <a:rPr lang="it-IT" sz="3600" dirty="0" err="1">
                <a:cs typeface="Times New Roman"/>
              </a:rPr>
              <a:t>worldwide</a:t>
            </a:r>
            <a:endParaRPr lang="it-IT" sz="3600" dirty="0">
              <a:cs typeface="Times New Roman"/>
            </a:endParaRPr>
          </a:p>
          <a:p>
            <a:endParaRPr lang="it-IT" sz="1400" dirty="0">
              <a:cs typeface="Arial"/>
            </a:endParaRPr>
          </a:p>
          <a:p>
            <a:endParaRPr lang="it-IT" sz="1400" dirty="0">
              <a:cs typeface="Arial"/>
            </a:endParaRPr>
          </a:p>
        </p:txBody>
      </p:sp>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982" y="1674770"/>
            <a:ext cx="7342910" cy="5183230"/>
          </a:xfrm>
          <a:prstGeom prst="rect">
            <a:avLst/>
          </a:prstGeom>
        </p:spPr>
      </p:pic>
    </p:spTree>
  </p:cSld>
  <p:clrMapOvr>
    <a:masterClrMapping/>
  </p:clrMapOvr>
  <p:transition>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5"/>
          <p:cNvSpPr>
            <a:spLocks noGrp="1" noChangeArrowheads="1"/>
          </p:cNvSpPr>
          <p:nvPr>
            <p:ph type="sldNum" sz="quarter" idx="4"/>
          </p:nvPr>
        </p:nvSpPr>
        <p:spPr/>
        <p:txBody>
          <a:bodyPr/>
          <a:lstStyle/>
          <a:p>
            <a:fld id="{59D38003-B0EC-4FBD-8248-4A2A700DF927}" type="slidenum">
              <a:rPr lang="it-IT"/>
              <a:pPr/>
              <a:t>30</a:t>
            </a:fld>
            <a:endParaRPr lang="it-IT"/>
          </a:p>
        </p:txBody>
      </p:sp>
      <p:sp>
        <p:nvSpPr>
          <p:cNvPr id="157698" name="Rectangle 2"/>
          <p:cNvSpPr>
            <a:spLocks noGrp="1" noChangeArrowheads="1"/>
          </p:cNvSpPr>
          <p:nvPr>
            <p:ph type="ctrTitle"/>
          </p:nvPr>
        </p:nvSpPr>
        <p:spPr>
          <a:xfrm>
            <a:off x="636588" y="54322"/>
            <a:ext cx="7772400" cy="1470025"/>
          </a:xfrm>
        </p:spPr>
        <p:txBody>
          <a:bodyPr/>
          <a:lstStyle/>
          <a:p>
            <a:r>
              <a:rPr lang="en" dirty="0" smtClean="0">
                <a:solidFill>
                  <a:srgbClr val="000000"/>
                </a:solidFill>
                <a:cs typeface="Times New Roman"/>
              </a:rPr>
              <a:t>Heat recovery sources ICE</a:t>
            </a:r>
            <a:endParaRPr lang="en-US" dirty="0">
              <a:solidFill>
                <a:schemeClr val="tx1"/>
              </a:solidFill>
              <a:cs typeface="Times New Roman"/>
            </a:endParaRPr>
          </a:p>
        </p:txBody>
      </p:sp>
      <p:sp>
        <p:nvSpPr>
          <p:cNvPr id="157700" name="Text Box 4"/>
          <p:cNvSpPr txBox="1">
            <a:spLocks noChangeArrowheads="1"/>
          </p:cNvSpPr>
          <p:nvPr/>
        </p:nvSpPr>
        <p:spPr bwMode="auto">
          <a:xfrm>
            <a:off x="1803400" y="1538288"/>
            <a:ext cx="5697538" cy="427037"/>
          </a:xfrm>
          <a:prstGeom prst="rect">
            <a:avLst/>
          </a:prstGeom>
          <a:noFill/>
          <a:ln w="9525">
            <a:noFill/>
            <a:miter lim="800000"/>
            <a:headEnd/>
            <a:tailEnd/>
          </a:ln>
          <a:effectLst/>
        </p:spPr>
        <p:txBody>
          <a:bodyPr>
            <a:spAutoFit/>
          </a:bodyPr>
          <a:lstStyle/>
          <a:p>
            <a:endParaRPr lang="it-IT">
              <a:effectLst>
                <a:outerShdw blurRad="38100" dist="38100" dir="2700000" algn="tl">
                  <a:srgbClr val="C0C0C0"/>
                </a:outerShdw>
              </a:effectLst>
            </a:endParaRPr>
          </a:p>
        </p:txBody>
      </p:sp>
      <p:sp>
        <p:nvSpPr>
          <p:cNvPr id="157701" name="Text Box 5"/>
          <p:cNvSpPr txBox="1">
            <a:spLocks noChangeArrowheads="1"/>
          </p:cNvSpPr>
          <p:nvPr/>
        </p:nvSpPr>
        <p:spPr bwMode="auto">
          <a:xfrm>
            <a:off x="387350" y="2611438"/>
            <a:ext cx="2225675" cy="3308598"/>
          </a:xfrm>
          <a:prstGeom prst="rect">
            <a:avLst/>
          </a:prstGeom>
          <a:noFill/>
          <a:ln w="9525">
            <a:noFill/>
            <a:miter lim="800000"/>
            <a:headEnd/>
            <a:tailEnd/>
          </a:ln>
          <a:effectLst/>
        </p:spPr>
        <p:txBody>
          <a:bodyPr>
            <a:spAutoFit/>
          </a:bodyPr>
          <a:lstStyle/>
          <a:p>
            <a:endParaRPr lang="en-US" dirty="0">
              <a:effectLst/>
            </a:endParaRPr>
          </a:p>
          <a:p>
            <a:endParaRPr lang="en-US" dirty="0">
              <a:effectLst/>
            </a:endParaRPr>
          </a:p>
          <a:p>
            <a:r>
              <a:rPr lang="en-US" dirty="0">
                <a:effectLst/>
                <a:latin typeface="Arial"/>
                <a:cs typeface="Arial"/>
              </a:rPr>
              <a:t>Possible heat recovery from internal combustion engines</a:t>
            </a:r>
            <a:endParaRPr lang="en-US" dirty="0">
              <a:effectLst/>
            </a:endParaRPr>
          </a:p>
          <a:p>
            <a:endParaRPr lang="en-US" dirty="0">
              <a:effectLst/>
            </a:endParaRPr>
          </a:p>
          <a:p>
            <a:pPr>
              <a:spcBef>
                <a:spcPct val="50000"/>
              </a:spcBef>
            </a:pPr>
            <a:endParaRPr lang="en-US" dirty="0">
              <a:cs typeface="Arial"/>
            </a:endParaRPr>
          </a:p>
        </p:txBody>
      </p:sp>
      <p:pic>
        <p:nvPicPr>
          <p:cNvPr id="157702" name="Picture 6"/>
          <p:cNvPicPr>
            <a:picLocks noChangeAspect="1" noChangeArrowheads="1"/>
          </p:cNvPicPr>
          <p:nvPr/>
        </p:nvPicPr>
        <p:blipFill>
          <a:blip r:embed="rId3" cstate="print"/>
          <a:srcRect b="13689"/>
          <a:stretch>
            <a:fillRect/>
          </a:stretch>
        </p:blipFill>
        <p:spPr bwMode="auto">
          <a:xfrm>
            <a:off x="3452813" y="1724025"/>
            <a:ext cx="4743450" cy="4829175"/>
          </a:xfrm>
          <a:prstGeom prst="rect">
            <a:avLst/>
          </a:prstGeom>
          <a:noFill/>
          <a:ln w="9525">
            <a:noFill/>
            <a:miter lim="800000"/>
            <a:headEnd/>
            <a:tailEnd/>
          </a:ln>
        </p:spPr>
      </p:pic>
      <p:sp>
        <p:nvSpPr>
          <p:cNvPr id="157703" name="AutoShape 7"/>
          <p:cNvSpPr>
            <a:spLocks noChangeArrowheads="1"/>
          </p:cNvSpPr>
          <p:nvPr/>
        </p:nvSpPr>
        <p:spPr bwMode="auto">
          <a:xfrm rot="2259083">
            <a:off x="3341688" y="2224088"/>
            <a:ext cx="2362200" cy="446087"/>
          </a:xfrm>
          <a:prstGeom prst="rightArrow">
            <a:avLst>
              <a:gd name="adj1" fmla="val 43648"/>
              <a:gd name="adj2" fmla="val 116523"/>
            </a:avLst>
          </a:prstGeom>
          <a:solidFill>
            <a:schemeClr val="accent1"/>
          </a:solidFill>
          <a:ln w="9525">
            <a:solidFill>
              <a:schemeClr val="tx1"/>
            </a:solidFill>
            <a:miter lim="800000"/>
            <a:headEnd/>
            <a:tailEnd/>
          </a:ln>
          <a:effectLst/>
        </p:spPr>
        <p:txBody>
          <a:bodyPr wrap="none" anchor="ctr"/>
          <a:lstStyle/>
          <a:p>
            <a:endParaRPr lang="it-IT"/>
          </a:p>
        </p:txBody>
      </p:sp>
      <p:sp>
        <p:nvSpPr>
          <p:cNvPr id="157704" name="AutoShape 8"/>
          <p:cNvSpPr>
            <a:spLocks noChangeArrowheads="1"/>
          </p:cNvSpPr>
          <p:nvPr/>
        </p:nvSpPr>
        <p:spPr bwMode="auto">
          <a:xfrm rot="13676052">
            <a:off x="5399882" y="5760244"/>
            <a:ext cx="2362200" cy="446087"/>
          </a:xfrm>
          <a:prstGeom prst="rightArrow">
            <a:avLst>
              <a:gd name="adj1" fmla="val 43648"/>
              <a:gd name="adj2" fmla="val 116523"/>
            </a:avLst>
          </a:prstGeom>
          <a:solidFill>
            <a:schemeClr val="accent1"/>
          </a:solidFill>
          <a:ln w="9525">
            <a:solidFill>
              <a:schemeClr val="tx1"/>
            </a:solidFill>
            <a:miter lim="800000"/>
            <a:headEnd/>
            <a:tailEnd/>
          </a:ln>
          <a:effectLst/>
        </p:spPr>
        <p:txBody>
          <a:bodyPr wrap="none" anchor="ctr"/>
          <a:lstStyle/>
          <a:p>
            <a:endParaRPr lang="it-IT"/>
          </a:p>
        </p:txBody>
      </p:sp>
      <p:sp>
        <p:nvSpPr>
          <p:cNvPr id="157705" name="AutoShape 9"/>
          <p:cNvSpPr>
            <a:spLocks noChangeArrowheads="1"/>
          </p:cNvSpPr>
          <p:nvPr/>
        </p:nvSpPr>
        <p:spPr bwMode="auto">
          <a:xfrm rot="-4232395">
            <a:off x="3612357" y="6006306"/>
            <a:ext cx="2362200" cy="446087"/>
          </a:xfrm>
          <a:prstGeom prst="rightArrow">
            <a:avLst>
              <a:gd name="adj1" fmla="val 43648"/>
              <a:gd name="adj2" fmla="val 116523"/>
            </a:avLst>
          </a:prstGeom>
          <a:solidFill>
            <a:schemeClr val="accent1"/>
          </a:solidFill>
          <a:ln w="9525">
            <a:solidFill>
              <a:schemeClr val="tx1"/>
            </a:solidFill>
            <a:miter lim="800000"/>
            <a:headEnd/>
            <a:tailEnd/>
          </a:ln>
          <a:effectLst/>
        </p:spPr>
        <p:txBody>
          <a:bodyPr wrap="none" anchor="ctr"/>
          <a:lstStyle/>
          <a:p>
            <a:endParaRPr lang="it-IT"/>
          </a:p>
        </p:txBody>
      </p:sp>
      <p:sp>
        <p:nvSpPr>
          <p:cNvPr id="157706" name="AutoShape 10"/>
          <p:cNvSpPr>
            <a:spLocks noChangeArrowheads="1"/>
          </p:cNvSpPr>
          <p:nvPr/>
        </p:nvSpPr>
        <p:spPr bwMode="auto">
          <a:xfrm rot="-19676766">
            <a:off x="2230438" y="4038600"/>
            <a:ext cx="2362200" cy="446088"/>
          </a:xfrm>
          <a:prstGeom prst="rightArrow">
            <a:avLst>
              <a:gd name="adj1" fmla="val 43648"/>
              <a:gd name="adj2" fmla="val 116523"/>
            </a:avLst>
          </a:prstGeom>
          <a:solidFill>
            <a:schemeClr val="accent1"/>
          </a:solidFill>
          <a:ln w="9525">
            <a:solidFill>
              <a:schemeClr val="tx1"/>
            </a:solidFill>
            <a:miter lim="800000"/>
            <a:headEnd/>
            <a:tailEnd/>
          </a:ln>
          <a:effectLst/>
        </p:spPr>
        <p:txBody>
          <a:bodyPr wrap="none" anchor="ctr"/>
          <a:lstStyle/>
          <a:p>
            <a:endParaRPr lang="it-IT"/>
          </a:p>
        </p:txBody>
      </p:sp>
      <p:sp>
        <p:nvSpPr>
          <p:cNvPr id="157707" name="Rectangle 11"/>
          <p:cNvSpPr>
            <a:spLocks noChangeArrowheads="1"/>
          </p:cNvSpPr>
          <p:nvPr/>
        </p:nvSpPr>
        <p:spPr bwMode="auto">
          <a:xfrm>
            <a:off x="4346575" y="3948113"/>
            <a:ext cx="1577975" cy="596900"/>
          </a:xfrm>
          <a:prstGeom prst="rect">
            <a:avLst/>
          </a:prstGeom>
          <a:noFill/>
          <a:ln w="38100">
            <a:solidFill>
              <a:srgbClr val="FF0000"/>
            </a:solidFill>
            <a:miter lim="800000"/>
            <a:headEnd/>
            <a:tailEnd/>
          </a:ln>
          <a:effectLst/>
        </p:spPr>
        <p:txBody>
          <a:bodyPr wrap="none" anchor="ctr"/>
          <a:lstStyle/>
          <a:p>
            <a:endParaRPr lang="it-IT"/>
          </a:p>
        </p:txBody>
      </p:sp>
      <p:sp>
        <p:nvSpPr>
          <p:cNvPr id="157708" name="Rectangle 12"/>
          <p:cNvSpPr>
            <a:spLocks noChangeArrowheads="1"/>
          </p:cNvSpPr>
          <p:nvPr/>
        </p:nvSpPr>
        <p:spPr bwMode="auto">
          <a:xfrm>
            <a:off x="4121150" y="5102225"/>
            <a:ext cx="1947863" cy="371475"/>
          </a:xfrm>
          <a:prstGeom prst="rect">
            <a:avLst/>
          </a:prstGeom>
          <a:noFill/>
          <a:ln w="38100">
            <a:solidFill>
              <a:srgbClr val="0000FF"/>
            </a:solidFill>
            <a:prstDash val="dash"/>
            <a:miter lim="800000"/>
            <a:headEnd/>
            <a:tailEnd/>
          </a:ln>
          <a:effectLst/>
        </p:spPr>
        <p:txBody>
          <a:bodyPr wrap="none" anchor="ctr"/>
          <a:lstStyle/>
          <a:p>
            <a:endParaRPr lang="it-IT"/>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1"/>
          </p:nvPr>
        </p:nvSpPr>
        <p:spPr/>
        <p:txBody>
          <a:bodyPr/>
          <a:lstStyle/>
          <a:p>
            <a:fld id="{877F3A25-C756-4EF7-A996-DD654CB7FDA4}" type="slidenum">
              <a:rPr lang="it-IT" smtClean="0"/>
              <a:pPr/>
              <a:t>31</a:t>
            </a:fld>
            <a:endParaRPr lang="it-IT"/>
          </a:p>
        </p:txBody>
      </p:sp>
      <p:pic>
        <p:nvPicPr>
          <p:cNvPr id="6" name="Immagine 5"/>
          <p:cNvPicPr>
            <a:picLocks noChangeAspect="1"/>
          </p:cNvPicPr>
          <p:nvPr/>
        </p:nvPicPr>
        <p:blipFill rotWithShape="1">
          <a:blip r:embed="rId2"/>
          <a:srcRect b="3245"/>
          <a:stretch/>
        </p:blipFill>
        <p:spPr>
          <a:xfrm>
            <a:off x="4" y="1773680"/>
            <a:ext cx="9153727" cy="4930505"/>
          </a:xfrm>
          <a:prstGeom prst="rect">
            <a:avLst/>
          </a:prstGeom>
        </p:spPr>
      </p:pic>
      <p:sp>
        <p:nvSpPr>
          <p:cNvPr id="7" name="Rectangle 2"/>
          <p:cNvSpPr txBox="1">
            <a:spLocks noChangeArrowheads="1"/>
          </p:cNvSpPr>
          <p:nvPr/>
        </p:nvSpPr>
        <p:spPr>
          <a:xfrm>
            <a:off x="690667" y="389380"/>
            <a:ext cx="7772400" cy="1470025"/>
          </a:xfrm>
          <a:prstGeom prst="rect">
            <a:avLst/>
          </a:prstGeom>
        </p:spPr>
        <p:txBody>
          <a:bodyPr/>
          <a:lst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r>
              <a:rPr lang="en-US" sz="3600" dirty="0" smtClean="0">
                <a:effectLst/>
                <a:cs typeface="Times New Roman"/>
              </a:rPr>
              <a:t>Heat recovery circuit (ICE)</a:t>
            </a:r>
            <a:endParaRPr lang="en-US" sz="3600" dirty="0">
              <a:effectLst/>
              <a:cs typeface="Times New Roman"/>
            </a:endParaRPr>
          </a:p>
        </p:txBody>
      </p:sp>
    </p:spTree>
    <p:extLst>
      <p:ext uri="{BB962C8B-B14F-4D97-AF65-F5344CB8AC3E}">
        <p14:creationId xmlns:p14="http://schemas.microsoft.com/office/powerpoint/2010/main" val="24548500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1"/>
          </p:nvPr>
        </p:nvSpPr>
        <p:spPr/>
        <p:txBody>
          <a:bodyPr/>
          <a:lstStyle/>
          <a:p>
            <a:fld id="{0AA92651-59D2-482B-A55B-3E0F848F6D3C}" type="slidenum">
              <a:rPr lang="it-IT"/>
              <a:pPr/>
              <a:t>32</a:t>
            </a:fld>
            <a:endParaRPr lang="it-IT"/>
          </a:p>
        </p:txBody>
      </p:sp>
      <p:sp>
        <p:nvSpPr>
          <p:cNvPr id="176130" name="Rectangle 2"/>
          <p:cNvSpPr>
            <a:spLocks noGrp="1" noChangeArrowheads="1"/>
          </p:cNvSpPr>
          <p:nvPr>
            <p:ph type="title"/>
          </p:nvPr>
        </p:nvSpPr>
        <p:spPr bwMode="auto">
          <a:xfrm>
            <a:off x="641350" y="446088"/>
            <a:ext cx="8131175" cy="1143000"/>
          </a:xfrm>
          <a:noFill/>
          <a:ln>
            <a:miter lim="800000"/>
            <a:headEnd/>
            <a:tailEnd/>
          </a:ln>
        </p:spPr>
        <p:txBody>
          <a:bodyPr vert="horz" wrap="square" lIns="91440" tIns="45720" rIns="91440" bIns="45720" numCol="1" anchor="t" anchorCtr="0" compatLnSpc="1">
            <a:prstTxWarp prst="textNoShape">
              <a:avLst/>
            </a:prstTxWarp>
          </a:bodyPr>
          <a:lstStyle/>
          <a:p>
            <a:r>
              <a:rPr lang="en-US" sz="3600" dirty="0" err="1" smtClean="0">
                <a:latin typeface="+mn-lt"/>
                <a:cs typeface="Times"/>
              </a:rPr>
              <a:t>Enerby</a:t>
            </a:r>
            <a:r>
              <a:rPr lang="en-US" sz="3600" dirty="0" smtClean="0">
                <a:latin typeface="+mn-lt"/>
                <a:cs typeface="Times"/>
              </a:rPr>
              <a:t> balance of ICE (1MWe)</a:t>
            </a:r>
            <a:endParaRPr lang="en-US" sz="3600" dirty="0">
              <a:latin typeface="+mn-lt"/>
              <a:cs typeface="Times"/>
            </a:endParaRPr>
          </a:p>
        </p:txBody>
      </p:sp>
      <p:pic>
        <p:nvPicPr>
          <p:cNvPr id="2" name="Immagine 1"/>
          <p:cNvPicPr>
            <a:picLocks noChangeAspect="1"/>
          </p:cNvPicPr>
          <p:nvPr/>
        </p:nvPicPr>
        <p:blipFill>
          <a:blip r:embed="rId3"/>
          <a:stretch>
            <a:fillRect/>
          </a:stretch>
        </p:blipFill>
        <p:spPr>
          <a:xfrm>
            <a:off x="1074597" y="2110243"/>
            <a:ext cx="7264679" cy="4858593"/>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1"/>
          </p:nvPr>
        </p:nvSpPr>
        <p:spPr/>
        <p:txBody>
          <a:bodyPr/>
          <a:lstStyle/>
          <a:p>
            <a:fld id="{E97DB4AE-FA2B-451F-963D-D932A7506A97}" type="slidenum">
              <a:rPr lang="it-IT"/>
              <a:pPr/>
              <a:t>33</a:t>
            </a:fld>
            <a:endParaRPr lang="it-IT"/>
          </a:p>
        </p:txBody>
      </p:sp>
      <p:sp>
        <p:nvSpPr>
          <p:cNvPr id="326658" name="Rectangle 2"/>
          <p:cNvSpPr>
            <a:spLocks noGrp="1" noChangeArrowheads="1"/>
          </p:cNvSpPr>
          <p:nvPr>
            <p:ph type="title"/>
          </p:nvPr>
        </p:nvSpPr>
        <p:spPr bwMode="auto">
          <a:xfrm>
            <a:off x="657225" y="433388"/>
            <a:ext cx="8229600" cy="639762"/>
          </a:xfrm>
          <a:noFill/>
          <a:ln>
            <a:miter lim="800000"/>
            <a:headEnd/>
            <a:tailEnd/>
          </a:ln>
        </p:spPr>
        <p:txBody>
          <a:bodyPr vert="horz" wrap="square" lIns="91440" tIns="45720" rIns="91440" bIns="45720" numCol="1" anchor="t" anchorCtr="0" compatLnSpc="1">
            <a:prstTxWarp prst="textNoShape">
              <a:avLst/>
            </a:prstTxWarp>
          </a:bodyPr>
          <a:lstStyle/>
          <a:p>
            <a:r>
              <a:rPr lang="en" sz="3600" dirty="0">
                <a:cs typeface="Times New Roman"/>
              </a:rPr>
              <a:t>Effect of the required temperature on the thermal</a:t>
            </a:r>
            <a:r>
              <a:rPr lang="en" sz="3600" dirty="0"/>
              <a:t> </a:t>
            </a:r>
            <a:r>
              <a:rPr lang="en" sz="3600" dirty="0">
                <a:cs typeface="Times New Roman"/>
              </a:rPr>
              <a:t>efficiency</a:t>
            </a:r>
            <a:endParaRPr lang="en-US" dirty="0">
              <a:cs typeface="Times New Roman"/>
            </a:endParaRPr>
          </a:p>
        </p:txBody>
      </p:sp>
      <p:pic>
        <p:nvPicPr>
          <p:cNvPr id="326661" name="Picture 5"/>
          <p:cNvPicPr>
            <a:picLocks noChangeAspect="1" noChangeArrowheads="1"/>
          </p:cNvPicPr>
          <p:nvPr/>
        </p:nvPicPr>
        <p:blipFill>
          <a:blip r:embed="rId3" cstate="print"/>
          <a:srcRect/>
          <a:stretch>
            <a:fillRect/>
          </a:stretch>
        </p:blipFill>
        <p:spPr bwMode="auto">
          <a:xfrm>
            <a:off x="833438" y="1616075"/>
            <a:ext cx="7412037" cy="49418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sldNum" sz="quarter" idx="4"/>
          </p:nvPr>
        </p:nvSpPr>
        <p:spPr/>
        <p:txBody>
          <a:bodyPr/>
          <a:lstStyle/>
          <a:p>
            <a:fld id="{9941EB2A-2E25-4459-8878-26CCE9EFC043}" type="slidenum">
              <a:rPr lang="it-IT"/>
              <a:pPr/>
              <a:t>34</a:t>
            </a:fld>
            <a:endParaRPr lang="it-IT"/>
          </a:p>
        </p:txBody>
      </p:sp>
      <p:sp>
        <p:nvSpPr>
          <p:cNvPr id="156674" name="Rectangle 2"/>
          <p:cNvSpPr>
            <a:spLocks noGrp="1" noChangeArrowheads="1"/>
          </p:cNvSpPr>
          <p:nvPr>
            <p:ph type="ctrTitle"/>
          </p:nvPr>
        </p:nvSpPr>
        <p:spPr>
          <a:xfrm>
            <a:off x="611188" y="333375"/>
            <a:ext cx="7772400" cy="1470025"/>
          </a:xfrm>
        </p:spPr>
        <p:txBody>
          <a:bodyPr/>
          <a:lstStyle/>
          <a:p>
            <a:r>
              <a:rPr lang="en" dirty="0" smtClean="0">
                <a:solidFill>
                  <a:srgbClr val="000000"/>
                </a:solidFill>
                <a:latin typeface="+mn-lt"/>
                <a:cs typeface="Times New Roman"/>
              </a:rPr>
              <a:t>Very small (ICE)</a:t>
            </a:r>
            <a:endParaRPr lang="en-US" dirty="0">
              <a:latin typeface="+mn-lt"/>
              <a:cs typeface="Times New Roman"/>
            </a:endParaRPr>
          </a:p>
        </p:txBody>
      </p:sp>
      <p:sp>
        <p:nvSpPr>
          <p:cNvPr id="156676" name="Text Box 4"/>
          <p:cNvSpPr txBox="1">
            <a:spLocks noChangeArrowheads="1"/>
          </p:cNvSpPr>
          <p:nvPr/>
        </p:nvSpPr>
        <p:spPr bwMode="auto">
          <a:xfrm>
            <a:off x="1803400" y="1538288"/>
            <a:ext cx="5697538" cy="427037"/>
          </a:xfrm>
          <a:prstGeom prst="rect">
            <a:avLst/>
          </a:prstGeom>
          <a:noFill/>
          <a:ln w="9525">
            <a:noFill/>
            <a:miter lim="800000"/>
            <a:headEnd/>
            <a:tailEnd/>
          </a:ln>
          <a:effectLst/>
        </p:spPr>
        <p:txBody>
          <a:bodyPr>
            <a:spAutoFit/>
          </a:bodyPr>
          <a:lstStyle/>
          <a:p>
            <a:endParaRPr lang="it-IT">
              <a:effectLst>
                <a:outerShdw blurRad="38100" dist="38100" dir="2700000" algn="tl">
                  <a:srgbClr val="C0C0C0"/>
                </a:outerShdw>
              </a:effectLst>
            </a:endParaRPr>
          </a:p>
        </p:txBody>
      </p:sp>
      <p:sp>
        <p:nvSpPr>
          <p:cNvPr id="156677" name="Text Box 5"/>
          <p:cNvSpPr txBox="1">
            <a:spLocks noChangeArrowheads="1"/>
          </p:cNvSpPr>
          <p:nvPr/>
        </p:nvSpPr>
        <p:spPr bwMode="auto">
          <a:xfrm>
            <a:off x="2227263" y="1855788"/>
            <a:ext cx="5427362" cy="430887"/>
          </a:xfrm>
          <a:prstGeom prst="rect">
            <a:avLst/>
          </a:prstGeom>
          <a:noFill/>
          <a:ln w="9525">
            <a:noFill/>
            <a:miter lim="800000"/>
            <a:headEnd/>
            <a:tailEnd/>
          </a:ln>
          <a:effectLst/>
        </p:spPr>
        <p:txBody>
          <a:bodyPr>
            <a:spAutoFit/>
          </a:bodyPr>
          <a:lstStyle/>
          <a:p>
            <a:pPr>
              <a:spcBef>
                <a:spcPct val="50000"/>
              </a:spcBef>
            </a:pPr>
            <a:r>
              <a:rPr lang="en">
                <a:effectLst/>
                <a:latin typeface="Times New Roman"/>
                <a:cs typeface="Times New Roman"/>
              </a:rPr>
              <a:t>Internal combustion micro-engines</a:t>
            </a:r>
            <a:endParaRPr lang="en-US">
              <a:latin typeface="Times New Roman"/>
              <a:cs typeface="Times New Roman"/>
            </a:endParaRPr>
          </a:p>
        </p:txBody>
      </p:sp>
      <p:pic>
        <p:nvPicPr>
          <p:cNvPr id="156679" name="Picture 7"/>
          <p:cNvPicPr>
            <a:picLocks noChangeAspect="1" noChangeArrowheads="1"/>
          </p:cNvPicPr>
          <p:nvPr/>
        </p:nvPicPr>
        <p:blipFill>
          <a:blip r:embed="rId3" cstate="print"/>
          <a:srcRect/>
          <a:stretch>
            <a:fillRect/>
          </a:stretch>
        </p:blipFill>
        <p:spPr bwMode="auto">
          <a:xfrm>
            <a:off x="165100" y="2379663"/>
            <a:ext cx="3481388" cy="2943225"/>
          </a:xfrm>
          <a:prstGeom prst="rect">
            <a:avLst/>
          </a:prstGeom>
          <a:noFill/>
        </p:spPr>
      </p:pic>
      <p:pic>
        <p:nvPicPr>
          <p:cNvPr id="156680" name="Picture 8"/>
          <p:cNvPicPr>
            <a:picLocks noChangeAspect="1" noChangeArrowheads="1"/>
          </p:cNvPicPr>
          <p:nvPr/>
        </p:nvPicPr>
        <p:blipFill>
          <a:blip r:embed="rId4" cstate="print"/>
          <a:srcRect/>
          <a:stretch>
            <a:fillRect/>
          </a:stretch>
        </p:blipFill>
        <p:spPr bwMode="auto">
          <a:xfrm rot="5400000">
            <a:off x="4062413" y="3905250"/>
            <a:ext cx="3062287" cy="1979613"/>
          </a:xfrm>
          <a:prstGeom prst="rect">
            <a:avLst/>
          </a:prstGeom>
          <a:noFill/>
        </p:spPr>
      </p:pic>
      <p:sp>
        <p:nvSpPr>
          <p:cNvPr id="156681" name="Rectangle 9"/>
          <p:cNvSpPr>
            <a:spLocks noChangeArrowheads="1"/>
          </p:cNvSpPr>
          <p:nvPr/>
        </p:nvSpPr>
        <p:spPr bwMode="auto">
          <a:xfrm>
            <a:off x="3676650" y="2417763"/>
            <a:ext cx="2609850" cy="762000"/>
          </a:xfrm>
          <a:prstGeom prst="rect">
            <a:avLst/>
          </a:prstGeom>
          <a:noFill/>
          <a:ln w="9525">
            <a:noFill/>
            <a:miter lim="800000"/>
            <a:headEnd/>
            <a:tailEnd/>
          </a:ln>
          <a:effectLst/>
        </p:spPr>
        <p:txBody>
          <a:bodyPr>
            <a:spAutoFit/>
          </a:bodyPr>
          <a:lstStyle/>
          <a:p>
            <a:r>
              <a:rPr lang="en-US">
                <a:effectLst/>
              </a:rPr>
              <a:t>EC Power</a:t>
            </a:r>
          </a:p>
          <a:p>
            <a:r>
              <a:rPr lang="en-US">
                <a:effectLst/>
              </a:rPr>
              <a:t>9kWe –17kWt</a:t>
            </a:r>
          </a:p>
        </p:txBody>
      </p:sp>
      <p:sp>
        <p:nvSpPr>
          <p:cNvPr id="156682" name="Rectangle 10"/>
          <p:cNvSpPr>
            <a:spLocks noChangeArrowheads="1"/>
          </p:cNvSpPr>
          <p:nvPr/>
        </p:nvSpPr>
        <p:spPr bwMode="auto">
          <a:xfrm>
            <a:off x="6591300" y="5267325"/>
            <a:ext cx="2384425" cy="762000"/>
          </a:xfrm>
          <a:prstGeom prst="rect">
            <a:avLst/>
          </a:prstGeom>
          <a:noFill/>
          <a:ln w="9525">
            <a:noFill/>
            <a:miter lim="800000"/>
            <a:headEnd/>
            <a:tailEnd/>
          </a:ln>
          <a:effectLst/>
        </p:spPr>
        <p:txBody>
          <a:bodyPr>
            <a:spAutoFit/>
          </a:bodyPr>
          <a:lstStyle/>
          <a:p>
            <a:r>
              <a:rPr lang="en-US">
                <a:effectLst/>
              </a:rPr>
              <a:t>ecopower</a:t>
            </a:r>
          </a:p>
          <a:p>
            <a:r>
              <a:rPr lang="en-US">
                <a:effectLst/>
              </a:rPr>
              <a:t>4.7kWe;12.7kWt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1"/>
          </p:nvPr>
        </p:nvSpPr>
        <p:spPr/>
        <p:txBody>
          <a:bodyPr/>
          <a:lstStyle/>
          <a:p>
            <a:fld id="{D85D3578-2B96-4338-BFC9-237C5663C75D}" type="slidenum">
              <a:rPr lang="it-IT"/>
              <a:pPr/>
              <a:t>35</a:t>
            </a:fld>
            <a:endParaRPr lang="it-IT"/>
          </a:p>
        </p:txBody>
      </p:sp>
      <p:sp>
        <p:nvSpPr>
          <p:cNvPr id="177154" name="Rectangle 2"/>
          <p:cNvSpPr>
            <a:spLocks noGrp="1" noChangeArrowheads="1"/>
          </p:cNvSpPr>
          <p:nvPr>
            <p:ph type="title"/>
          </p:nvPr>
        </p:nvSpPr>
        <p:spPr bwMode="auto">
          <a:xfrm>
            <a:off x="657225" y="592138"/>
            <a:ext cx="8229600" cy="639762"/>
          </a:xfrm>
          <a:noFill/>
          <a:ln>
            <a:miter lim="800000"/>
            <a:headEnd/>
            <a:tailEnd/>
          </a:ln>
        </p:spPr>
        <p:txBody>
          <a:bodyPr vert="horz" wrap="square" lIns="91440" tIns="45720" rIns="91440" bIns="45720" numCol="1" anchor="t" anchorCtr="0" compatLnSpc="1">
            <a:prstTxWarp prst="textNoShape">
              <a:avLst/>
            </a:prstTxWarp>
          </a:bodyPr>
          <a:lstStyle/>
          <a:p>
            <a:r>
              <a:rPr lang="it-IT" sz="3600" dirty="0" err="1" smtClean="0">
                <a:latin typeface="+mn-lt"/>
                <a:cs typeface="Times New Roman"/>
              </a:rPr>
              <a:t>Effect</a:t>
            </a:r>
            <a:r>
              <a:rPr lang="it-IT" sz="3600" dirty="0" smtClean="0">
                <a:latin typeface="+mn-lt"/>
                <a:cs typeface="Times New Roman"/>
              </a:rPr>
              <a:t> of </a:t>
            </a:r>
            <a:r>
              <a:rPr lang="it-IT" sz="3600" dirty="0" err="1" smtClean="0">
                <a:latin typeface="+mn-lt"/>
                <a:cs typeface="Times New Roman"/>
              </a:rPr>
              <a:t>size</a:t>
            </a:r>
            <a:r>
              <a:rPr lang="it-IT" sz="3600" dirty="0" smtClean="0">
                <a:latin typeface="+mn-lt"/>
                <a:cs typeface="Times New Roman"/>
              </a:rPr>
              <a:t> on </a:t>
            </a:r>
            <a:r>
              <a:rPr lang="it-IT" sz="3600" dirty="0" err="1" smtClean="0">
                <a:latin typeface="+mn-lt"/>
                <a:cs typeface="Times New Roman"/>
              </a:rPr>
              <a:t>electrical</a:t>
            </a:r>
            <a:r>
              <a:rPr lang="it-IT" sz="3600" dirty="0" smtClean="0">
                <a:latin typeface="+mn-lt"/>
                <a:cs typeface="Times New Roman"/>
              </a:rPr>
              <a:t> </a:t>
            </a:r>
            <a:r>
              <a:rPr lang="it-IT" sz="3600" dirty="0" err="1" smtClean="0">
                <a:latin typeface="+mn-lt"/>
                <a:cs typeface="Times New Roman"/>
              </a:rPr>
              <a:t>efficiency</a:t>
            </a:r>
            <a:r>
              <a:rPr lang="it-IT" sz="3600" dirty="0" smtClean="0">
                <a:latin typeface="+mn-lt"/>
                <a:cs typeface="Times New Roman"/>
              </a:rPr>
              <a:t> </a:t>
            </a:r>
            <a:endParaRPr lang="it-IT" sz="3600" dirty="0">
              <a:latin typeface="+mn-lt"/>
              <a:cs typeface="Times New Roman"/>
            </a:endParaRPr>
          </a:p>
        </p:txBody>
      </p:sp>
      <p:pic>
        <p:nvPicPr>
          <p:cNvPr id="177156" name="Picture 4"/>
          <p:cNvPicPr>
            <a:picLocks noChangeAspect="1" noChangeArrowheads="1"/>
          </p:cNvPicPr>
          <p:nvPr/>
        </p:nvPicPr>
        <p:blipFill>
          <a:blip r:embed="rId3" cstate="print"/>
          <a:srcRect/>
          <a:stretch>
            <a:fillRect/>
          </a:stretch>
        </p:blipFill>
        <p:spPr bwMode="auto">
          <a:xfrm rot="5400000">
            <a:off x="2524919" y="596106"/>
            <a:ext cx="4413250" cy="72024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1"/>
          </p:nvPr>
        </p:nvSpPr>
        <p:spPr/>
        <p:txBody>
          <a:bodyPr/>
          <a:lstStyle/>
          <a:p>
            <a:fld id="{1D3CF239-935D-488B-BDD3-358508662A4A}" type="slidenum">
              <a:rPr lang="it-IT"/>
              <a:pPr/>
              <a:t>36</a:t>
            </a:fld>
            <a:endParaRPr lang="it-IT"/>
          </a:p>
        </p:txBody>
      </p:sp>
      <p:sp>
        <p:nvSpPr>
          <p:cNvPr id="178178" name="Rectangle 2"/>
          <p:cNvSpPr>
            <a:spLocks noGrp="1" noChangeArrowheads="1"/>
          </p:cNvSpPr>
          <p:nvPr>
            <p:ph type="title"/>
          </p:nvPr>
        </p:nvSpPr>
        <p:spPr bwMode="auto">
          <a:xfrm>
            <a:off x="806899" y="579438"/>
            <a:ext cx="8157714" cy="1004917"/>
          </a:xfrm>
          <a:noFill/>
          <a:ln>
            <a:miter lim="800000"/>
            <a:headEnd/>
            <a:tailEnd/>
          </a:ln>
        </p:spPr>
        <p:txBody>
          <a:bodyPr vert="horz" wrap="square" lIns="91440" tIns="45720" rIns="91440" bIns="45720" numCol="1" anchor="t" anchorCtr="0" compatLnSpc="1">
            <a:prstTxWarp prst="textNoShape">
              <a:avLst/>
            </a:prstTxWarp>
          </a:bodyPr>
          <a:lstStyle/>
          <a:p>
            <a:r>
              <a:rPr lang="it-IT" sz="3600" dirty="0" err="1">
                <a:cs typeface="Arial"/>
              </a:rPr>
              <a:t>Advantages</a:t>
            </a:r>
            <a:r>
              <a:rPr lang="it-IT" sz="3600" dirty="0">
                <a:cs typeface="Arial"/>
              </a:rPr>
              <a:t> and </a:t>
            </a:r>
            <a:r>
              <a:rPr lang="it-IT" sz="3600" dirty="0" err="1">
                <a:cs typeface="Arial"/>
              </a:rPr>
              <a:t>disadvantages</a:t>
            </a:r>
            <a:r>
              <a:rPr lang="it-IT" sz="3600" dirty="0">
                <a:cs typeface="Arial"/>
              </a:rPr>
              <a:t> </a:t>
            </a:r>
            <a:r>
              <a:rPr lang="it-IT" sz="3600" dirty="0" smtClean="0">
                <a:cs typeface="Arial"/>
              </a:rPr>
              <a:t>of ICE</a:t>
            </a:r>
            <a:endParaRPr lang="it-IT" sz="3600" dirty="0">
              <a:cs typeface="Arial"/>
            </a:endParaRPr>
          </a:p>
        </p:txBody>
      </p:sp>
      <p:sp>
        <p:nvSpPr>
          <p:cNvPr id="178179" name="Rectangle 3"/>
          <p:cNvSpPr>
            <a:spLocks noGrp="1" noChangeArrowheads="1"/>
          </p:cNvSpPr>
          <p:nvPr>
            <p:ph type="body" idx="1"/>
          </p:nvPr>
        </p:nvSpPr>
        <p:spPr>
          <a:xfrm>
            <a:off x="806899" y="2202296"/>
            <a:ext cx="7635875" cy="4781909"/>
          </a:xfrm>
        </p:spPr>
        <p:txBody>
          <a:bodyPr/>
          <a:lstStyle/>
          <a:p>
            <a:pPr>
              <a:lnSpc>
                <a:spcPct val="80000"/>
              </a:lnSpc>
            </a:pPr>
            <a:r>
              <a:rPr lang="en" sz="2400" b="0" dirty="0" smtClean="0">
                <a:latin typeface="+mj-lt"/>
                <a:cs typeface="Times New Roman"/>
              </a:rPr>
              <a:t>BENEFITS</a:t>
            </a:r>
          </a:p>
          <a:p>
            <a:pPr marL="0" indent="0">
              <a:lnSpc>
                <a:spcPct val="80000"/>
              </a:lnSpc>
              <a:buNone/>
            </a:pPr>
            <a:r>
              <a:rPr lang="en" sz="2400" b="0" dirty="0" smtClean="0">
                <a:latin typeface="+mj-lt"/>
                <a:cs typeface="Times New Roman"/>
              </a:rPr>
              <a:t>      -Sizes </a:t>
            </a:r>
            <a:r>
              <a:rPr lang="en" sz="2400" b="0" dirty="0">
                <a:latin typeface="+mj-lt"/>
                <a:cs typeface="Times New Roman"/>
              </a:rPr>
              <a:t>from1 kWe to about5 MWe; </a:t>
            </a:r>
            <a:endParaRPr lang="en" sz="2400" b="0" dirty="0" smtClean="0">
              <a:latin typeface="+mj-lt"/>
              <a:cs typeface="Times New Roman"/>
            </a:endParaRPr>
          </a:p>
          <a:p>
            <a:pPr marL="0" indent="0">
              <a:lnSpc>
                <a:spcPct val="80000"/>
              </a:lnSpc>
              <a:buNone/>
            </a:pPr>
            <a:endParaRPr lang="en" sz="2400" b="0" dirty="0" smtClean="0">
              <a:latin typeface="+mj-lt"/>
              <a:cs typeface="Times New Roman"/>
            </a:endParaRPr>
          </a:p>
          <a:p>
            <a:pPr marL="0" indent="0">
              <a:lnSpc>
                <a:spcPct val="80000"/>
              </a:lnSpc>
              <a:buNone/>
            </a:pPr>
            <a:r>
              <a:rPr lang="en" sz="2400" b="0" dirty="0" smtClean="0">
                <a:latin typeface="+mj-lt"/>
                <a:cs typeface="Times New Roman"/>
              </a:rPr>
              <a:t>      -Mature </a:t>
            </a:r>
            <a:r>
              <a:rPr lang="en" sz="2400" b="0" dirty="0">
                <a:latin typeface="+mj-lt"/>
                <a:cs typeface="Times New Roman"/>
              </a:rPr>
              <a:t>technology used in different fields</a:t>
            </a:r>
            <a:r>
              <a:rPr lang="en" sz="2400" b="0" dirty="0" smtClean="0">
                <a:latin typeface="+mj-lt"/>
                <a:cs typeface="Times New Roman"/>
              </a:rPr>
              <a:t>; </a:t>
            </a:r>
          </a:p>
          <a:p>
            <a:pPr marL="0" indent="0">
              <a:lnSpc>
                <a:spcPct val="80000"/>
              </a:lnSpc>
              <a:buNone/>
            </a:pPr>
            <a:endParaRPr lang="en" sz="2400" b="0" dirty="0" smtClean="0">
              <a:latin typeface="+mj-lt"/>
              <a:cs typeface="Times New Roman"/>
            </a:endParaRPr>
          </a:p>
          <a:p>
            <a:pPr marL="0" indent="0">
              <a:lnSpc>
                <a:spcPct val="80000"/>
              </a:lnSpc>
              <a:buNone/>
            </a:pPr>
            <a:r>
              <a:rPr lang="en" sz="2400" b="0" dirty="0" smtClean="0">
                <a:latin typeface="+mj-lt"/>
                <a:cs typeface="Times New Roman"/>
              </a:rPr>
              <a:t>      -High </a:t>
            </a:r>
            <a:r>
              <a:rPr lang="en" sz="2400" b="0" dirty="0">
                <a:latin typeface="+mj-lt"/>
                <a:cs typeface="Times New Roman"/>
              </a:rPr>
              <a:t>reliability</a:t>
            </a:r>
            <a:r>
              <a:rPr lang="it-IT" sz="2400" dirty="0">
                <a:latin typeface="+mj-lt"/>
              </a:rPr>
              <a:t> </a:t>
            </a:r>
            <a:r>
              <a:rPr lang="en" sz="2400" b="0" dirty="0" smtClean="0">
                <a:latin typeface="+mj-lt"/>
                <a:cs typeface="Times New Roman"/>
              </a:rPr>
              <a:t>;</a:t>
            </a:r>
          </a:p>
          <a:p>
            <a:pPr marL="0" indent="0">
              <a:lnSpc>
                <a:spcPct val="80000"/>
              </a:lnSpc>
              <a:buNone/>
            </a:pPr>
            <a:endParaRPr lang="en" sz="2400" b="0" dirty="0" smtClean="0">
              <a:latin typeface="+mj-lt"/>
              <a:cs typeface="Times New Roman"/>
            </a:endParaRPr>
          </a:p>
          <a:p>
            <a:pPr marL="0" indent="0">
              <a:lnSpc>
                <a:spcPct val="80000"/>
              </a:lnSpc>
              <a:buNone/>
            </a:pPr>
            <a:r>
              <a:rPr lang="en" sz="2400" b="0" dirty="0" smtClean="0">
                <a:latin typeface="+mj-lt"/>
                <a:cs typeface="Times New Roman"/>
              </a:rPr>
              <a:t>      -Good </a:t>
            </a:r>
            <a:r>
              <a:rPr lang="en" sz="2400" b="0" dirty="0">
                <a:latin typeface="+mj-lt"/>
                <a:cs typeface="Times New Roman"/>
              </a:rPr>
              <a:t>conversion yields</a:t>
            </a:r>
            <a:r>
              <a:rPr lang="it-IT" sz="2400" dirty="0">
                <a:latin typeface="+mj-lt"/>
              </a:rPr>
              <a:t> </a:t>
            </a:r>
            <a:r>
              <a:rPr lang="en" sz="2400" b="0" dirty="0" smtClean="0">
                <a:latin typeface="+mj-lt"/>
                <a:cs typeface="Times New Roman"/>
              </a:rPr>
              <a:t>;</a:t>
            </a:r>
          </a:p>
          <a:p>
            <a:pPr marL="0" indent="0">
              <a:lnSpc>
                <a:spcPct val="80000"/>
              </a:lnSpc>
              <a:buNone/>
            </a:pPr>
            <a:endParaRPr lang="en" sz="2400" b="0" dirty="0" smtClean="0">
              <a:latin typeface="+mj-lt"/>
              <a:cs typeface="Times New Roman"/>
            </a:endParaRPr>
          </a:p>
          <a:p>
            <a:pPr marL="0" indent="0">
              <a:lnSpc>
                <a:spcPct val="80000"/>
              </a:lnSpc>
              <a:buNone/>
            </a:pPr>
            <a:r>
              <a:rPr lang="en" sz="2400" b="0" dirty="0" smtClean="0">
                <a:latin typeface="+mj-lt"/>
                <a:cs typeface="Times New Roman"/>
              </a:rPr>
              <a:t>      -Limited </a:t>
            </a:r>
            <a:r>
              <a:rPr lang="en" sz="2400" b="0" dirty="0">
                <a:latin typeface="+mj-lt"/>
                <a:cs typeface="Times New Roman"/>
              </a:rPr>
              <a:t>investment costs</a:t>
            </a:r>
            <a:r>
              <a:rPr lang="it-IT" sz="2400" dirty="0">
                <a:latin typeface="+mj-lt"/>
              </a:rPr>
              <a:t> </a:t>
            </a:r>
            <a:r>
              <a:rPr lang="en" sz="2400" b="0" dirty="0" smtClean="0">
                <a:latin typeface="+mj-lt"/>
                <a:cs typeface="Times New Roman"/>
              </a:rPr>
              <a:t>;</a:t>
            </a:r>
          </a:p>
          <a:p>
            <a:pPr marL="0" indent="0">
              <a:lnSpc>
                <a:spcPct val="80000"/>
              </a:lnSpc>
              <a:buNone/>
            </a:pPr>
            <a:endParaRPr lang="en" sz="2400" b="0" dirty="0" smtClean="0">
              <a:latin typeface="+mj-lt"/>
              <a:cs typeface="Times New Roman"/>
            </a:endParaRPr>
          </a:p>
          <a:p>
            <a:pPr marL="0" indent="0">
              <a:lnSpc>
                <a:spcPct val="80000"/>
              </a:lnSpc>
              <a:buNone/>
            </a:pPr>
            <a:r>
              <a:rPr lang="en" sz="2400" b="0" dirty="0" smtClean="0">
                <a:latin typeface="+mj-lt"/>
                <a:cs typeface="Times New Roman"/>
              </a:rPr>
              <a:t>      -High </a:t>
            </a:r>
            <a:r>
              <a:rPr lang="en" sz="2400" b="0" dirty="0">
                <a:latin typeface="+mj-lt"/>
                <a:cs typeface="Times New Roman"/>
              </a:rPr>
              <a:t>operational flexibility</a:t>
            </a:r>
            <a:r>
              <a:rPr lang="it-IT" sz="2400" dirty="0">
                <a:latin typeface="+mj-lt"/>
              </a:rPr>
              <a:t> </a:t>
            </a:r>
            <a:endParaRPr lang="en" sz="2400" b="0" dirty="0">
              <a:latin typeface="+mj-lt"/>
              <a:cs typeface="Times New Roman"/>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C82F7-BAAB-4EA2-9D43-42ADD4DC31FD}"/>
              </a:ext>
            </a:extLst>
          </p:cNvPr>
          <p:cNvSpPr>
            <a:spLocks noGrp="1"/>
          </p:cNvSpPr>
          <p:nvPr>
            <p:ph type="title"/>
          </p:nvPr>
        </p:nvSpPr>
        <p:spPr>
          <a:xfrm>
            <a:off x="773502" y="691581"/>
            <a:ext cx="8229600" cy="1143000"/>
          </a:xfrm>
        </p:spPr>
        <p:txBody>
          <a:bodyPr anchor="t"/>
          <a:lstStyle/>
          <a:p>
            <a:r>
              <a:rPr lang="it-IT" sz="3600" dirty="0" err="1">
                <a:cs typeface="Arial"/>
              </a:rPr>
              <a:t>Advantages</a:t>
            </a:r>
            <a:r>
              <a:rPr lang="it-IT" sz="3600" dirty="0">
                <a:cs typeface="Arial"/>
              </a:rPr>
              <a:t> and </a:t>
            </a:r>
            <a:r>
              <a:rPr lang="it-IT" sz="3600" dirty="0" err="1">
                <a:cs typeface="Arial"/>
              </a:rPr>
              <a:t>disadvantages</a:t>
            </a:r>
            <a:r>
              <a:rPr lang="it-IT" sz="3600" dirty="0">
                <a:cs typeface="Arial"/>
              </a:rPr>
              <a:t> of </a:t>
            </a:r>
            <a:r>
              <a:rPr lang="it-IT" sz="3600" dirty="0" smtClean="0">
                <a:cs typeface="Arial"/>
              </a:rPr>
              <a:t>ICE</a:t>
            </a:r>
            <a:endParaRPr lang="en-US" sz="3600" dirty="0">
              <a:cs typeface="Arial"/>
            </a:endParaRPr>
          </a:p>
          <a:p>
            <a:endParaRPr lang="en-US" dirty="0">
              <a:cs typeface="Arial"/>
            </a:endParaRPr>
          </a:p>
        </p:txBody>
      </p:sp>
      <p:sp>
        <p:nvSpPr>
          <p:cNvPr id="3" name="Content Placeholder 2">
            <a:extLst>
              <a:ext uri="{FF2B5EF4-FFF2-40B4-BE49-F238E27FC236}">
                <a16:creationId xmlns:a16="http://schemas.microsoft.com/office/drawing/2014/main" id="{D935A2A5-BD75-4873-8EFA-329A61442CBD}"/>
              </a:ext>
            </a:extLst>
          </p:cNvPr>
          <p:cNvSpPr>
            <a:spLocks noGrp="1"/>
          </p:cNvSpPr>
          <p:nvPr>
            <p:ph idx="1"/>
          </p:nvPr>
        </p:nvSpPr>
        <p:spPr>
          <a:xfrm>
            <a:off x="184150" y="2289608"/>
            <a:ext cx="8761412" cy="4695825"/>
          </a:xfrm>
        </p:spPr>
        <p:txBody>
          <a:bodyPr/>
          <a:lstStyle/>
          <a:p>
            <a:r>
              <a:rPr lang="en" sz="2400" b="0" dirty="0">
                <a:cs typeface="Arial"/>
              </a:rPr>
              <a:t>DISADVANTAGES</a:t>
            </a:r>
            <a:br>
              <a:rPr lang="en" sz="2400" b="0" dirty="0">
                <a:cs typeface="Arial"/>
              </a:rPr>
            </a:br>
            <a:r>
              <a:rPr lang="en" sz="2400" b="0" dirty="0">
                <a:cs typeface="Arial"/>
              </a:rPr>
              <a:t/>
            </a:r>
            <a:br>
              <a:rPr lang="en" sz="2400" b="0" dirty="0">
                <a:cs typeface="Arial"/>
              </a:rPr>
            </a:br>
            <a:r>
              <a:rPr lang="en" sz="2400" b="0" dirty="0">
                <a:cs typeface="Arial"/>
              </a:rPr>
              <a:t>- High maintenance costs;</a:t>
            </a:r>
            <a:br>
              <a:rPr lang="en" sz="2400" b="0" dirty="0">
                <a:cs typeface="Arial"/>
              </a:rPr>
            </a:br>
            <a:r>
              <a:rPr lang="en" sz="2400" b="0" dirty="0">
                <a:cs typeface="Arial"/>
              </a:rPr>
              <a:t/>
            </a:r>
            <a:br>
              <a:rPr lang="en" sz="2400" b="0" dirty="0">
                <a:cs typeface="Arial"/>
              </a:rPr>
            </a:br>
            <a:r>
              <a:rPr lang="en" sz="2400" b="0" dirty="0">
                <a:cs typeface="Arial"/>
              </a:rPr>
              <a:t>- Noise and vibrations;</a:t>
            </a:r>
            <a:br>
              <a:rPr lang="en" sz="2400" b="0" dirty="0">
                <a:cs typeface="Arial"/>
              </a:rPr>
            </a:br>
            <a:r>
              <a:rPr lang="en" sz="2400" b="0" dirty="0">
                <a:cs typeface="Arial"/>
              </a:rPr>
              <a:t/>
            </a:r>
            <a:br>
              <a:rPr lang="en" sz="2400" b="0" dirty="0">
                <a:cs typeface="Arial"/>
              </a:rPr>
            </a:br>
            <a:r>
              <a:rPr lang="en" sz="2400" b="0" dirty="0">
                <a:cs typeface="Arial"/>
              </a:rPr>
              <a:t>- High emission values (NOx and CO).</a:t>
            </a:r>
            <a:endParaRPr lang="en-US" sz="2400" dirty="0">
              <a:cs typeface="Arial"/>
            </a:endParaRPr>
          </a:p>
        </p:txBody>
      </p:sp>
      <p:sp>
        <p:nvSpPr>
          <p:cNvPr id="5" name="Slide Number Placeholder 4">
            <a:extLst>
              <a:ext uri="{FF2B5EF4-FFF2-40B4-BE49-F238E27FC236}">
                <a16:creationId xmlns:a16="http://schemas.microsoft.com/office/drawing/2014/main" id="{F715FDD6-BE7F-43C1-B346-0881CC95BC31}"/>
              </a:ext>
            </a:extLst>
          </p:cNvPr>
          <p:cNvSpPr>
            <a:spLocks noGrp="1"/>
          </p:cNvSpPr>
          <p:nvPr>
            <p:ph type="sldNum" sz="quarter" idx="11"/>
          </p:nvPr>
        </p:nvSpPr>
        <p:spPr/>
        <p:txBody>
          <a:bodyPr/>
          <a:lstStyle/>
          <a:p>
            <a:fld id="{877F3A25-C756-4EF7-A996-DD654CB7FDA4}" type="slidenum">
              <a:rPr lang="it-IT"/>
              <a:pPr/>
              <a:t>37</a:t>
            </a:fld>
            <a:endParaRPr lang="it-IT"/>
          </a:p>
        </p:txBody>
      </p:sp>
    </p:spTree>
    <p:extLst>
      <p:ext uri="{BB962C8B-B14F-4D97-AF65-F5344CB8AC3E}">
        <p14:creationId xmlns:p14="http://schemas.microsoft.com/office/powerpoint/2010/main" val="8042641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4"/>
          <p:cNvSpPr>
            <a:spLocks noGrp="1"/>
          </p:cNvSpPr>
          <p:nvPr>
            <p:ph type="sldNum" sz="quarter" idx="11"/>
          </p:nvPr>
        </p:nvSpPr>
        <p:spPr/>
        <p:txBody>
          <a:bodyPr/>
          <a:lstStyle/>
          <a:p>
            <a:fld id="{DEE79E89-8B47-4DBF-927C-769B0BAD4A5E}" type="slidenum">
              <a:rPr lang="it-IT"/>
              <a:pPr/>
              <a:t>38</a:t>
            </a:fld>
            <a:endParaRPr lang="it-IT"/>
          </a:p>
        </p:txBody>
      </p:sp>
      <p:sp>
        <p:nvSpPr>
          <p:cNvPr id="179202" name="Rectangle 2"/>
          <p:cNvSpPr>
            <a:spLocks noGrp="1" noChangeArrowheads="1"/>
          </p:cNvSpPr>
          <p:nvPr>
            <p:ph type="title"/>
          </p:nvPr>
        </p:nvSpPr>
        <p:spPr bwMode="auto">
          <a:xfrm>
            <a:off x="630238" y="500063"/>
            <a:ext cx="8229600" cy="825500"/>
          </a:xfrm>
          <a:noFill/>
          <a:ln>
            <a:miter lim="800000"/>
            <a:headEnd/>
            <a:tailEnd/>
          </a:ln>
        </p:spPr>
        <p:txBody>
          <a:bodyPr vert="horz" wrap="square" lIns="91440" tIns="45720" rIns="91440" bIns="45720" numCol="1" anchor="t" anchorCtr="0" compatLnSpc="1">
            <a:prstTxWarp prst="textNoShape">
              <a:avLst/>
            </a:prstTxWarp>
          </a:bodyPr>
          <a:lstStyle/>
          <a:p>
            <a:r>
              <a:rPr lang="en" sz="3600" dirty="0" smtClean="0">
                <a:solidFill>
                  <a:srgbClr val="000000"/>
                </a:solidFill>
                <a:cs typeface="Times New Roman"/>
              </a:rPr>
              <a:t>Sterling engines</a:t>
            </a:r>
            <a:endParaRPr lang="en" sz="3600" dirty="0">
              <a:solidFill>
                <a:srgbClr val="000000"/>
              </a:solidFill>
              <a:cs typeface="Times New Roman"/>
            </a:endParaRPr>
          </a:p>
        </p:txBody>
      </p:sp>
      <p:pic>
        <p:nvPicPr>
          <p:cNvPr id="179204" name="Picture 4"/>
          <p:cNvPicPr>
            <a:picLocks noChangeAspect="1" noChangeArrowheads="1"/>
          </p:cNvPicPr>
          <p:nvPr/>
        </p:nvPicPr>
        <p:blipFill>
          <a:blip r:embed="rId3" cstate="print"/>
          <a:srcRect t="7030"/>
          <a:stretch>
            <a:fillRect/>
          </a:stretch>
        </p:blipFill>
        <p:spPr bwMode="auto">
          <a:xfrm>
            <a:off x="488950" y="1816100"/>
            <a:ext cx="8153400" cy="3756025"/>
          </a:xfrm>
          <a:prstGeom prst="rect">
            <a:avLst/>
          </a:prstGeom>
          <a:noFill/>
          <a:ln w="9525">
            <a:noFill/>
            <a:miter lim="800000"/>
            <a:headEnd/>
            <a:tailEnd/>
          </a:ln>
          <a:effectLst/>
        </p:spPr>
      </p:pic>
      <p:pic>
        <p:nvPicPr>
          <p:cNvPr id="179206" name="Picture 6" descr="alfa type"/>
          <p:cNvPicPr>
            <a:picLocks noChangeAspect="1" noChangeArrowheads="1"/>
          </p:cNvPicPr>
          <p:nvPr/>
        </p:nvPicPr>
        <p:blipFill>
          <a:blip r:embed="rId4" cstate="print"/>
          <a:srcRect/>
          <a:stretch>
            <a:fillRect/>
          </a:stretch>
        </p:blipFill>
        <p:spPr bwMode="auto">
          <a:xfrm>
            <a:off x="0" y="5110163"/>
            <a:ext cx="4595813" cy="1522412"/>
          </a:xfrm>
          <a:prstGeom prst="rect">
            <a:avLst/>
          </a:prstGeom>
          <a:noFill/>
          <a:ln w="9525">
            <a:noFill/>
            <a:miter lim="800000"/>
            <a:headEnd/>
            <a:tailEnd/>
          </a:ln>
        </p:spPr>
      </p:pic>
      <p:sp>
        <p:nvSpPr>
          <p:cNvPr id="179207" name="Text Box 7"/>
          <p:cNvSpPr txBox="1">
            <a:spLocks noChangeArrowheads="1"/>
          </p:cNvSpPr>
          <p:nvPr/>
        </p:nvSpPr>
        <p:spPr bwMode="auto">
          <a:xfrm>
            <a:off x="5381625" y="5192713"/>
            <a:ext cx="2570163" cy="1200329"/>
          </a:xfrm>
          <a:prstGeom prst="rect">
            <a:avLst/>
          </a:prstGeom>
          <a:solidFill>
            <a:schemeClr val="bg1"/>
          </a:solidFill>
          <a:ln w="9525">
            <a:noFill/>
            <a:miter lim="800000"/>
            <a:headEnd/>
            <a:tailEnd/>
          </a:ln>
          <a:effectLst/>
        </p:spPr>
        <p:txBody>
          <a:bodyPr>
            <a:spAutoFit/>
          </a:bodyPr>
          <a:lstStyle/>
          <a:p>
            <a:pPr algn="ctr">
              <a:spcBef>
                <a:spcPct val="50000"/>
              </a:spcBef>
            </a:pPr>
            <a:r>
              <a:rPr lang="en" sz="2400">
                <a:effectLst/>
                <a:latin typeface="Times New Roman"/>
                <a:cs typeface="Times New Roman"/>
              </a:rPr>
              <a:t>Reference thermodynamic cycle</a:t>
            </a:r>
            <a:endParaRPr lang="en-US" sz="2400">
              <a:latin typeface="Times New Roman"/>
              <a:cs typeface="Times New Roman"/>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4"/>
          <p:cNvSpPr>
            <a:spLocks noGrp="1"/>
          </p:cNvSpPr>
          <p:nvPr>
            <p:ph type="sldNum" sz="quarter" idx="11"/>
          </p:nvPr>
        </p:nvSpPr>
        <p:spPr/>
        <p:txBody>
          <a:bodyPr/>
          <a:lstStyle/>
          <a:p>
            <a:fld id="{6188D8C4-B702-494C-9FA7-4EC5AEBE2CD7}" type="slidenum">
              <a:rPr lang="it-IT"/>
              <a:pPr/>
              <a:t>39</a:t>
            </a:fld>
            <a:endParaRPr lang="it-IT"/>
          </a:p>
        </p:txBody>
      </p:sp>
      <p:sp>
        <p:nvSpPr>
          <p:cNvPr id="180226" name="Rectangle 2"/>
          <p:cNvSpPr>
            <a:spLocks noGrp="1" noChangeArrowheads="1"/>
          </p:cNvSpPr>
          <p:nvPr>
            <p:ph type="title"/>
          </p:nvPr>
        </p:nvSpPr>
        <p:spPr bwMode="auto">
          <a:xfrm>
            <a:off x="709613" y="539750"/>
            <a:ext cx="8229600" cy="731838"/>
          </a:xfrm>
          <a:noFill/>
          <a:ln>
            <a:miter lim="800000"/>
            <a:headEnd/>
            <a:tailEnd/>
          </a:ln>
        </p:spPr>
        <p:txBody>
          <a:bodyPr vert="horz" wrap="square" lIns="91440" tIns="45720" rIns="91440" bIns="45720" numCol="1" anchor="t" anchorCtr="0" compatLnSpc="1">
            <a:prstTxWarp prst="textNoShape">
              <a:avLst/>
            </a:prstTxWarp>
          </a:bodyPr>
          <a:lstStyle/>
          <a:p>
            <a:r>
              <a:rPr lang="en" sz="3600" dirty="0" smtClean="0">
                <a:solidFill>
                  <a:srgbClr val="000000"/>
                </a:solidFill>
                <a:cs typeface="Times New Roman"/>
              </a:rPr>
              <a:t>Sterling engines</a:t>
            </a:r>
            <a:endParaRPr lang="en" sz="3600" dirty="0">
              <a:solidFill>
                <a:srgbClr val="000000"/>
              </a:solidFill>
              <a:cs typeface="Times New Roman"/>
            </a:endParaRPr>
          </a:p>
        </p:txBody>
      </p:sp>
      <p:pic>
        <p:nvPicPr>
          <p:cNvPr id="180228" name="Picture 4"/>
          <p:cNvPicPr>
            <a:picLocks noChangeAspect="1" noChangeArrowheads="1"/>
          </p:cNvPicPr>
          <p:nvPr/>
        </p:nvPicPr>
        <p:blipFill>
          <a:blip r:embed="rId3" cstate="print"/>
          <a:srcRect/>
          <a:stretch>
            <a:fillRect/>
          </a:stretch>
        </p:blipFill>
        <p:spPr bwMode="auto">
          <a:xfrm>
            <a:off x="2998788" y="1709305"/>
            <a:ext cx="5268912" cy="5162550"/>
          </a:xfrm>
          <a:prstGeom prst="rect">
            <a:avLst/>
          </a:prstGeom>
          <a:noFill/>
          <a:ln w="9525">
            <a:noFill/>
            <a:miter lim="800000"/>
            <a:headEnd/>
            <a:tailEnd/>
          </a:ln>
          <a:effectLst/>
        </p:spPr>
      </p:pic>
      <p:sp>
        <p:nvSpPr>
          <p:cNvPr id="180230" name="Text Box 6"/>
          <p:cNvSpPr txBox="1">
            <a:spLocks noChangeArrowheads="1"/>
          </p:cNvSpPr>
          <p:nvPr/>
        </p:nvSpPr>
        <p:spPr bwMode="auto">
          <a:xfrm>
            <a:off x="277813" y="2316163"/>
            <a:ext cx="2463800" cy="3323987"/>
          </a:xfrm>
          <a:prstGeom prst="rect">
            <a:avLst/>
          </a:prstGeom>
          <a:solidFill>
            <a:schemeClr val="bg1"/>
          </a:solidFill>
          <a:ln w="9525">
            <a:noFill/>
            <a:miter lim="800000"/>
            <a:headEnd/>
            <a:tailEnd/>
          </a:ln>
          <a:effectLst/>
        </p:spPr>
        <p:txBody>
          <a:bodyPr anchor="t">
            <a:spAutoFit/>
          </a:bodyPr>
          <a:lstStyle/>
          <a:p>
            <a:pPr marL="342900" indent="-342900">
              <a:spcBef>
                <a:spcPct val="50000"/>
              </a:spcBef>
            </a:pPr>
            <a:r>
              <a:rPr lang="it-IT" sz="2000" dirty="0">
                <a:effectLst/>
                <a:latin typeface="Arial"/>
                <a:cs typeface="Arial"/>
              </a:rPr>
              <a:t>	</a:t>
            </a:r>
            <a:r>
              <a:rPr lang="en" sz="2400" dirty="0">
                <a:effectLst/>
                <a:latin typeface="+mj-lt"/>
                <a:cs typeface="Times New Roman"/>
              </a:rPr>
              <a:t>Possible piston configurations in a Stirlig engine:</a:t>
            </a:r>
          </a:p>
          <a:p>
            <a:pPr marL="342900" indent="-342900">
              <a:spcBef>
                <a:spcPct val="50000"/>
              </a:spcBef>
              <a:buFontTx/>
              <a:buAutoNum type="alphaLcParenR"/>
            </a:pPr>
            <a:r>
              <a:rPr lang="en" sz="2000" dirty="0">
                <a:effectLst/>
                <a:latin typeface="+mj-lt"/>
                <a:cs typeface="Times New Roman"/>
              </a:rPr>
              <a:t>kinematics</a:t>
            </a:r>
            <a:endParaRPr lang="en" sz="2000" dirty="0">
              <a:latin typeface="+mj-lt"/>
              <a:cs typeface="Times New Roman"/>
            </a:endParaRPr>
          </a:p>
          <a:p>
            <a:pPr marL="342900" indent="-342900">
              <a:spcBef>
                <a:spcPct val="50000"/>
              </a:spcBef>
              <a:buFontTx/>
              <a:buAutoNum type="alphaLcParenR"/>
            </a:pPr>
            <a:endParaRPr lang="it-IT" sz="2000" dirty="0">
              <a:latin typeface="+mj-lt"/>
              <a:cs typeface="Times New Roman"/>
            </a:endParaRPr>
          </a:p>
          <a:p>
            <a:pPr marL="342900" indent="-342900">
              <a:spcBef>
                <a:spcPct val="50000"/>
              </a:spcBef>
              <a:buFontTx/>
              <a:buAutoNum type="alphaLcParenR"/>
            </a:pPr>
            <a:r>
              <a:rPr lang="en" sz="2000" dirty="0">
                <a:effectLst/>
                <a:latin typeface="+mj-lt"/>
                <a:cs typeface="Arial"/>
              </a:rPr>
              <a:t>Heat exchange</a:t>
            </a:r>
            <a:endParaRPr lang="it-IT" sz="2000" dirty="0">
              <a:effectLst/>
              <a:latin typeface="+mj-lt"/>
              <a:cs typeface="Aria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15962" y="371620"/>
            <a:ext cx="8229600" cy="1143000"/>
          </a:xfrm>
        </p:spPr>
        <p:txBody>
          <a:bodyPr/>
          <a:lstStyle/>
          <a:p>
            <a:r>
              <a:rPr lang="it-IT" sz="3600" dirty="0">
                <a:cs typeface="Times New Roman"/>
              </a:rPr>
              <a:t>Breakdown of </a:t>
            </a:r>
            <a:r>
              <a:rPr lang="it-IT" sz="3600" dirty="0" err="1">
                <a:cs typeface="Times New Roman"/>
              </a:rPr>
              <a:t>primary</a:t>
            </a:r>
            <a:r>
              <a:rPr lang="it-IT" sz="3600" dirty="0">
                <a:cs typeface="Times New Roman"/>
              </a:rPr>
              <a:t> </a:t>
            </a:r>
            <a:r>
              <a:rPr lang="it-IT" sz="3600" dirty="0" err="1">
                <a:cs typeface="Times New Roman"/>
              </a:rPr>
              <a:t>energy</a:t>
            </a:r>
            <a:r>
              <a:rPr lang="it-IT" sz="3600" dirty="0">
                <a:cs typeface="Times New Roman"/>
              </a:rPr>
              <a:t> </a:t>
            </a:r>
            <a:r>
              <a:rPr lang="it-IT" sz="3600" dirty="0" err="1" smtClean="0">
                <a:cs typeface="Times New Roman"/>
              </a:rPr>
              <a:t>worldwide</a:t>
            </a:r>
            <a:r>
              <a:rPr lang="it-IT" sz="3600" dirty="0" smtClean="0">
                <a:cs typeface="Times New Roman"/>
              </a:rPr>
              <a:t> –By world </a:t>
            </a:r>
            <a:r>
              <a:rPr lang="it-IT" sz="3600" dirty="0" err="1" smtClean="0">
                <a:cs typeface="Times New Roman"/>
              </a:rPr>
              <a:t>region</a:t>
            </a:r>
            <a:r>
              <a:rPr lang="it-IT" sz="3600" dirty="0">
                <a:cs typeface="Times New Roman"/>
              </a:rPr>
              <a:t>.</a:t>
            </a:r>
            <a:endParaRPr lang="it-IT" sz="3600" dirty="0"/>
          </a:p>
        </p:txBody>
      </p:sp>
      <p:sp>
        <p:nvSpPr>
          <p:cNvPr id="5" name="Segnaposto numero diapositiva 4"/>
          <p:cNvSpPr>
            <a:spLocks noGrp="1"/>
          </p:cNvSpPr>
          <p:nvPr>
            <p:ph type="sldNum" sz="quarter" idx="11"/>
          </p:nvPr>
        </p:nvSpPr>
        <p:spPr/>
        <p:txBody>
          <a:bodyPr/>
          <a:lstStyle/>
          <a:p>
            <a:fld id="{877F3A25-C756-4EF7-A996-DD654CB7FDA4}" type="slidenum">
              <a:rPr lang="it-IT" smtClean="0"/>
              <a:pPr/>
              <a:t>4</a:t>
            </a:fld>
            <a:endParaRPr lang="it-IT"/>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0655" y="1647622"/>
            <a:ext cx="6982691" cy="4928958"/>
          </a:xfrm>
          <a:prstGeom prst="rect">
            <a:avLst/>
          </a:prstGeom>
        </p:spPr>
      </p:pic>
    </p:spTree>
    <p:extLst>
      <p:ext uri="{BB962C8B-B14F-4D97-AF65-F5344CB8AC3E}">
        <p14:creationId xmlns:p14="http://schemas.microsoft.com/office/powerpoint/2010/main" val="34318818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4"/>
          </p:nvPr>
        </p:nvSpPr>
        <p:spPr/>
        <p:txBody>
          <a:bodyPr/>
          <a:lstStyle/>
          <a:p>
            <a:fld id="{EC91E364-D73F-46B5-9549-BE2042FD4550}" type="slidenum">
              <a:rPr lang="it-IT"/>
              <a:pPr/>
              <a:t>40</a:t>
            </a:fld>
            <a:endParaRPr lang="it-IT"/>
          </a:p>
        </p:txBody>
      </p:sp>
      <p:sp>
        <p:nvSpPr>
          <p:cNvPr id="147458" name="Rectangle 2"/>
          <p:cNvSpPr>
            <a:spLocks noGrp="1" noChangeArrowheads="1"/>
          </p:cNvSpPr>
          <p:nvPr>
            <p:ph type="ctrTitle"/>
          </p:nvPr>
        </p:nvSpPr>
        <p:spPr>
          <a:xfrm>
            <a:off x="611188" y="333375"/>
            <a:ext cx="7772400" cy="1204913"/>
          </a:xfrm>
        </p:spPr>
        <p:txBody>
          <a:bodyPr/>
          <a:lstStyle/>
          <a:p>
            <a:r>
              <a:rPr lang="en" dirty="0">
                <a:solidFill>
                  <a:srgbClr val="000000"/>
                </a:solidFill>
                <a:cs typeface="Times New Roman"/>
              </a:rPr>
              <a:t>Alternative engines (Stirlig)</a:t>
            </a:r>
          </a:p>
        </p:txBody>
      </p:sp>
      <p:grpSp>
        <p:nvGrpSpPr>
          <p:cNvPr id="147461" name="Group 5"/>
          <p:cNvGrpSpPr>
            <a:grpSpLocks/>
          </p:cNvGrpSpPr>
          <p:nvPr/>
        </p:nvGrpSpPr>
        <p:grpSpPr bwMode="auto">
          <a:xfrm>
            <a:off x="719066" y="2795877"/>
            <a:ext cx="7556644" cy="3803361"/>
            <a:chOff x="-766" y="1111"/>
            <a:chExt cx="5508" cy="2441"/>
          </a:xfrm>
        </p:grpSpPr>
        <p:pic>
          <p:nvPicPr>
            <p:cNvPr id="147459" name="Picture 3"/>
            <p:cNvPicPr>
              <a:picLocks noChangeAspect="1" noChangeArrowheads="1"/>
            </p:cNvPicPr>
            <p:nvPr/>
          </p:nvPicPr>
          <p:blipFill>
            <a:blip r:embed="rId3" cstate="print"/>
            <a:srcRect/>
            <a:stretch>
              <a:fillRect/>
            </a:stretch>
          </p:blipFill>
          <p:spPr bwMode="auto">
            <a:xfrm>
              <a:off x="567" y="1113"/>
              <a:ext cx="4175" cy="2439"/>
            </a:xfrm>
            <a:prstGeom prst="rect">
              <a:avLst/>
            </a:prstGeom>
            <a:noFill/>
            <a:ln w="9525">
              <a:noFill/>
              <a:miter lim="800000"/>
              <a:headEnd/>
              <a:tailEnd/>
            </a:ln>
            <a:effectLst/>
          </p:spPr>
        </p:pic>
        <p:pic>
          <p:nvPicPr>
            <p:cNvPr id="147460" name="Picture 4"/>
            <p:cNvPicPr>
              <a:picLocks noChangeAspect="1" noChangeArrowheads="1"/>
            </p:cNvPicPr>
            <p:nvPr/>
          </p:nvPicPr>
          <p:blipFill>
            <a:blip r:embed="rId4" cstate="print"/>
            <a:srcRect/>
            <a:stretch>
              <a:fillRect/>
            </a:stretch>
          </p:blipFill>
          <p:spPr bwMode="auto">
            <a:xfrm>
              <a:off x="-766" y="1111"/>
              <a:ext cx="3595" cy="2432"/>
            </a:xfrm>
            <a:prstGeom prst="rect">
              <a:avLst/>
            </a:prstGeom>
            <a:noFill/>
            <a:ln w="9525">
              <a:noFill/>
              <a:miter lim="800000"/>
              <a:headEnd/>
              <a:tailEnd/>
            </a:ln>
            <a:effectLst/>
          </p:spPr>
        </p:pic>
      </p:grpSp>
      <p:sp>
        <p:nvSpPr>
          <p:cNvPr id="147462" name="Text Box 6"/>
          <p:cNvSpPr txBox="1">
            <a:spLocks noChangeArrowheads="1"/>
          </p:cNvSpPr>
          <p:nvPr/>
        </p:nvSpPr>
        <p:spPr bwMode="auto">
          <a:xfrm>
            <a:off x="781291" y="803613"/>
            <a:ext cx="7927734" cy="2723823"/>
          </a:xfrm>
          <a:prstGeom prst="rect">
            <a:avLst/>
          </a:prstGeom>
          <a:noFill/>
          <a:ln w="9525">
            <a:noFill/>
            <a:miter lim="800000"/>
            <a:headEnd/>
            <a:tailEnd/>
          </a:ln>
          <a:effectLst/>
        </p:spPr>
        <p:txBody>
          <a:bodyPr wrap="square" anchor="t">
            <a:spAutoFit/>
          </a:bodyPr>
          <a:lstStyle/>
          <a:p>
            <a:endParaRPr lang="en-US" dirty="0">
              <a:effectLst/>
            </a:endParaRPr>
          </a:p>
          <a:p>
            <a:endParaRPr lang="en-US" dirty="0">
              <a:effectLst/>
            </a:endParaRPr>
          </a:p>
          <a:p>
            <a:endParaRPr lang="en-US" sz="2400" dirty="0" smtClean="0">
              <a:effectLst/>
              <a:latin typeface="Times New Roman"/>
              <a:cs typeface="Arial"/>
            </a:endParaRPr>
          </a:p>
          <a:p>
            <a:endParaRPr lang="en-US" sz="2400" dirty="0">
              <a:effectLst/>
              <a:latin typeface="Times New Roman"/>
              <a:cs typeface="Arial"/>
            </a:endParaRPr>
          </a:p>
          <a:p>
            <a:r>
              <a:rPr lang="en-US" sz="2400" dirty="0" smtClean="0">
                <a:effectLst/>
                <a:latin typeface="+mj-lt"/>
                <a:cs typeface="Arial"/>
              </a:rPr>
              <a:t>STIRLING </a:t>
            </a:r>
            <a:r>
              <a:rPr lang="en-US" sz="2400" dirty="0">
                <a:effectLst/>
                <a:latin typeface="+mj-lt"/>
                <a:cs typeface="Arial"/>
              </a:rPr>
              <a:t>engines (external combustion) in a boiler</a:t>
            </a:r>
            <a:endParaRPr lang="en-US" sz="2400" dirty="0">
              <a:latin typeface="+mj-lt"/>
              <a:cs typeface="Times New Roman"/>
            </a:endParaRPr>
          </a:p>
          <a:p>
            <a:endParaRPr lang="en-US" dirty="0">
              <a:effectLst/>
            </a:endParaRPr>
          </a:p>
          <a:p>
            <a:pPr>
              <a:spcBef>
                <a:spcPct val="50000"/>
              </a:spcBef>
            </a:pPr>
            <a:endParaRPr lang="en-US" b="1" dirty="0">
              <a:cs typeface="Aria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1"/>
          </p:nvPr>
        </p:nvSpPr>
        <p:spPr/>
        <p:txBody>
          <a:bodyPr/>
          <a:lstStyle/>
          <a:p>
            <a:fld id="{6BE5EFA0-D03B-4171-AF58-468941A9E5DA}" type="slidenum">
              <a:rPr lang="it-IT"/>
              <a:pPr/>
              <a:t>41</a:t>
            </a:fld>
            <a:endParaRPr lang="it-IT"/>
          </a:p>
        </p:txBody>
      </p:sp>
      <p:sp>
        <p:nvSpPr>
          <p:cNvPr id="181250" name="Rectangle 2"/>
          <p:cNvSpPr>
            <a:spLocks noGrp="1" noChangeArrowheads="1"/>
          </p:cNvSpPr>
          <p:nvPr>
            <p:ph type="title"/>
          </p:nvPr>
        </p:nvSpPr>
        <p:spPr bwMode="auto">
          <a:xfrm>
            <a:off x="666571" y="437342"/>
            <a:ext cx="8258354" cy="875521"/>
          </a:xfrm>
          <a:noFill/>
          <a:ln>
            <a:miter lim="800000"/>
            <a:headEnd/>
            <a:tailEnd/>
          </a:ln>
        </p:spPr>
        <p:txBody>
          <a:bodyPr vert="horz" wrap="square" lIns="91440" tIns="45720" rIns="91440" bIns="45720" numCol="1" anchor="t" anchorCtr="0" compatLnSpc="1">
            <a:prstTxWarp prst="textNoShape">
              <a:avLst/>
            </a:prstTxWarp>
          </a:bodyPr>
          <a:lstStyle/>
          <a:p>
            <a:r>
              <a:rPr lang="en" sz="3600" dirty="0">
                <a:cs typeface="Times New Roman"/>
              </a:rPr>
              <a:t>Advantages and disadvantages of </a:t>
            </a:r>
            <a:r>
              <a:rPr lang="en" sz="3600" dirty="0">
                <a:solidFill>
                  <a:srgbClr val="000000"/>
                </a:solidFill>
                <a:cs typeface="Times New Roman"/>
              </a:rPr>
              <a:t>Stirlig engines</a:t>
            </a:r>
            <a:endParaRPr lang="en-US" sz="3600" dirty="0">
              <a:cs typeface="Times New Roman"/>
            </a:endParaRPr>
          </a:p>
        </p:txBody>
      </p:sp>
      <p:sp>
        <p:nvSpPr>
          <p:cNvPr id="181251" name="Rectangle 3"/>
          <p:cNvSpPr>
            <a:spLocks noGrp="1" noChangeArrowheads="1"/>
          </p:cNvSpPr>
          <p:nvPr>
            <p:ph type="body" idx="1"/>
          </p:nvPr>
        </p:nvSpPr>
        <p:spPr>
          <a:xfrm>
            <a:off x="666571" y="1838325"/>
            <a:ext cx="7821612" cy="4724400"/>
          </a:xfrm>
        </p:spPr>
        <p:txBody>
          <a:bodyPr/>
          <a:lstStyle/>
          <a:p>
            <a:pPr>
              <a:buNone/>
            </a:pPr>
            <a:endParaRPr lang="en-US" dirty="0"/>
          </a:p>
          <a:p>
            <a:r>
              <a:rPr lang="it-IT" sz="2400" b="0" dirty="0">
                <a:latin typeface="+mj-lt"/>
                <a:cs typeface="Times New Roman"/>
              </a:rPr>
              <a:t>ADVANTAGES </a:t>
            </a:r>
            <a:endParaRPr lang="it-IT" sz="2400" dirty="0">
              <a:latin typeface="+mj-lt"/>
              <a:cs typeface="Times New Roman"/>
            </a:endParaRPr>
          </a:p>
          <a:p>
            <a:pPr>
              <a:buNone/>
            </a:pPr>
            <a:r>
              <a:rPr lang="it-IT" sz="2400" b="0" dirty="0" smtClean="0">
                <a:latin typeface="+mj-lt"/>
                <a:cs typeface="Times New Roman"/>
              </a:rPr>
              <a:t>      - </a:t>
            </a:r>
            <a:r>
              <a:rPr lang="it-IT" sz="2400" b="0" dirty="0" err="1">
                <a:latin typeface="+mj-lt"/>
                <a:cs typeface="Times New Roman"/>
              </a:rPr>
              <a:t>Sizes</a:t>
            </a:r>
            <a:r>
              <a:rPr lang="it-IT" sz="2400" b="0" dirty="0">
                <a:latin typeface="+mj-lt"/>
                <a:cs typeface="Times New Roman"/>
              </a:rPr>
              <a:t> </a:t>
            </a:r>
            <a:r>
              <a:rPr lang="it-IT" sz="2400" b="0" dirty="0" err="1">
                <a:latin typeface="+mj-lt"/>
                <a:cs typeface="Times New Roman"/>
              </a:rPr>
              <a:t>even</a:t>
            </a:r>
            <a:r>
              <a:rPr lang="it-IT" sz="2400" b="0" dirty="0">
                <a:latin typeface="+mj-lt"/>
                <a:cs typeface="Times New Roman"/>
              </a:rPr>
              <a:t> </a:t>
            </a:r>
            <a:r>
              <a:rPr lang="it-IT" sz="2400" b="0" dirty="0" err="1">
                <a:latin typeface="+mj-lt"/>
                <a:cs typeface="Times New Roman"/>
              </a:rPr>
              <a:t>very</a:t>
            </a:r>
            <a:r>
              <a:rPr lang="it-IT" sz="2400" b="0" dirty="0">
                <a:latin typeface="+mj-lt"/>
                <a:cs typeface="Times New Roman"/>
              </a:rPr>
              <a:t> small; </a:t>
            </a:r>
            <a:endParaRPr lang="it-IT" sz="2400" dirty="0">
              <a:latin typeface="+mj-lt"/>
              <a:cs typeface="Times New Roman"/>
            </a:endParaRPr>
          </a:p>
          <a:p>
            <a:pPr>
              <a:buNone/>
            </a:pPr>
            <a:r>
              <a:rPr lang="it-IT" sz="2400" b="0" dirty="0" smtClean="0">
                <a:latin typeface="+mj-lt"/>
                <a:cs typeface="Times New Roman"/>
              </a:rPr>
              <a:t>      - </a:t>
            </a:r>
            <a:r>
              <a:rPr lang="it-IT" sz="2400" b="0" dirty="0" err="1">
                <a:latin typeface="+mj-lt"/>
                <a:cs typeface="Times New Roman"/>
              </a:rPr>
              <a:t>Possibility</a:t>
            </a:r>
            <a:r>
              <a:rPr lang="it-IT" sz="2400" b="0" dirty="0">
                <a:latin typeface="+mj-lt"/>
                <a:cs typeface="Times New Roman"/>
              </a:rPr>
              <a:t> of </a:t>
            </a:r>
            <a:r>
              <a:rPr lang="it-IT" sz="2400" b="0" dirty="0" err="1">
                <a:latin typeface="+mj-lt"/>
                <a:cs typeface="Times New Roman"/>
              </a:rPr>
              <a:t>using</a:t>
            </a:r>
            <a:r>
              <a:rPr lang="it-IT" sz="2400" b="0" dirty="0">
                <a:latin typeface="+mj-lt"/>
                <a:cs typeface="Times New Roman"/>
              </a:rPr>
              <a:t> </a:t>
            </a:r>
            <a:r>
              <a:rPr lang="it-IT" sz="2400" b="0" dirty="0" err="1">
                <a:latin typeface="+mj-lt"/>
                <a:cs typeface="Times New Roman"/>
              </a:rPr>
              <a:t>different</a:t>
            </a:r>
            <a:r>
              <a:rPr lang="it-IT" sz="2400" b="0" dirty="0">
                <a:latin typeface="+mj-lt"/>
                <a:cs typeface="Times New Roman"/>
              </a:rPr>
              <a:t> </a:t>
            </a:r>
            <a:r>
              <a:rPr lang="it-IT" sz="2400" b="0" dirty="0" err="1">
                <a:latin typeface="+mj-lt"/>
                <a:cs typeface="Times New Roman"/>
              </a:rPr>
              <a:t>fuels</a:t>
            </a:r>
            <a:r>
              <a:rPr lang="it-IT" sz="2400" b="0" dirty="0">
                <a:latin typeface="+mj-lt"/>
                <a:cs typeface="Times New Roman"/>
              </a:rPr>
              <a:t>; </a:t>
            </a:r>
            <a:endParaRPr lang="it-IT" sz="2400" dirty="0">
              <a:latin typeface="+mj-lt"/>
              <a:cs typeface="Times New Roman"/>
            </a:endParaRPr>
          </a:p>
          <a:p>
            <a:pPr>
              <a:buNone/>
            </a:pPr>
            <a:r>
              <a:rPr lang="it-IT" sz="2400" b="0" dirty="0" smtClean="0">
                <a:latin typeface="+mj-lt"/>
                <a:cs typeface="Times New Roman"/>
              </a:rPr>
              <a:t>      - </a:t>
            </a:r>
            <a:r>
              <a:rPr lang="it-IT" sz="2400" b="0" dirty="0" err="1">
                <a:latin typeface="+mj-lt"/>
                <a:cs typeface="Times New Roman"/>
              </a:rPr>
              <a:t>Simplicity</a:t>
            </a:r>
            <a:r>
              <a:rPr lang="it-IT" sz="2400" b="0" dirty="0">
                <a:latin typeface="+mj-lt"/>
                <a:cs typeface="Times New Roman"/>
              </a:rPr>
              <a:t> of </a:t>
            </a:r>
            <a:r>
              <a:rPr lang="it-IT" sz="2400" b="0" dirty="0" err="1">
                <a:latin typeface="+mj-lt"/>
                <a:cs typeface="Times New Roman"/>
              </a:rPr>
              <a:t>moving</a:t>
            </a:r>
            <a:r>
              <a:rPr lang="it-IT" sz="2400" b="0" dirty="0">
                <a:latin typeface="+mj-lt"/>
                <a:cs typeface="Times New Roman"/>
              </a:rPr>
              <a:t> </a:t>
            </a:r>
            <a:r>
              <a:rPr lang="it-IT" sz="2400" b="0" dirty="0" err="1">
                <a:latin typeface="+mj-lt"/>
                <a:cs typeface="Times New Roman"/>
              </a:rPr>
              <a:t>parts</a:t>
            </a:r>
            <a:r>
              <a:rPr lang="it-IT" sz="2400" b="0" dirty="0">
                <a:latin typeface="+mj-lt"/>
                <a:cs typeface="Times New Roman"/>
              </a:rPr>
              <a:t>; </a:t>
            </a:r>
            <a:endParaRPr lang="it-IT" sz="2400" dirty="0">
              <a:latin typeface="+mj-lt"/>
              <a:cs typeface="Times New Roman"/>
            </a:endParaRPr>
          </a:p>
          <a:p>
            <a:pPr>
              <a:buNone/>
            </a:pPr>
            <a:r>
              <a:rPr lang="it-IT" sz="2400" b="0" dirty="0" smtClean="0">
                <a:latin typeface="+mj-lt"/>
                <a:cs typeface="Times New Roman"/>
              </a:rPr>
              <a:t>      - </a:t>
            </a:r>
            <a:r>
              <a:rPr lang="it-IT" sz="2400" b="0" dirty="0">
                <a:latin typeface="+mj-lt"/>
                <a:cs typeface="Times New Roman"/>
              </a:rPr>
              <a:t>High reliability;</a:t>
            </a:r>
            <a:endParaRPr lang="it-IT" sz="2400" dirty="0">
              <a:latin typeface="+mj-lt"/>
              <a:cs typeface="Times New Roman"/>
            </a:endParaRPr>
          </a:p>
          <a:p>
            <a:pPr>
              <a:buNone/>
            </a:pPr>
            <a:r>
              <a:rPr lang="it-IT" sz="2400" b="0" dirty="0" smtClean="0">
                <a:latin typeface="+mj-lt"/>
                <a:cs typeface="Times New Roman"/>
              </a:rPr>
              <a:t>      - </a:t>
            </a:r>
            <a:r>
              <a:rPr lang="it-IT" sz="2400" b="0" dirty="0" err="1">
                <a:latin typeface="+mj-lt"/>
                <a:cs typeface="Times New Roman"/>
              </a:rPr>
              <a:t>Good</a:t>
            </a:r>
            <a:r>
              <a:rPr lang="it-IT" sz="2400" b="0" dirty="0">
                <a:latin typeface="+mj-lt"/>
                <a:cs typeface="Times New Roman"/>
              </a:rPr>
              <a:t> </a:t>
            </a:r>
            <a:r>
              <a:rPr lang="it-IT" sz="2400" b="0" dirty="0" err="1">
                <a:latin typeface="+mj-lt"/>
                <a:cs typeface="Times New Roman"/>
              </a:rPr>
              <a:t>conversion</a:t>
            </a:r>
            <a:r>
              <a:rPr lang="it-IT" sz="2400" b="0" dirty="0">
                <a:latin typeface="+mj-lt"/>
                <a:cs typeface="Times New Roman"/>
              </a:rPr>
              <a:t> </a:t>
            </a:r>
            <a:r>
              <a:rPr lang="it-IT" sz="2400" b="0" dirty="0" err="1">
                <a:latin typeface="+mj-lt"/>
                <a:cs typeface="Times New Roman"/>
              </a:rPr>
              <a:t>yields</a:t>
            </a:r>
            <a:r>
              <a:rPr lang="it-IT" sz="2400" b="0" dirty="0">
                <a:latin typeface="+mj-lt"/>
                <a:cs typeface="Times New Roman"/>
              </a:rPr>
              <a:t>;</a:t>
            </a:r>
          </a:p>
          <a:p>
            <a:pPr>
              <a:buNone/>
            </a:pPr>
            <a:r>
              <a:rPr lang="it-IT" sz="2400" b="0" dirty="0" smtClean="0">
                <a:latin typeface="+mj-lt"/>
                <a:cs typeface="Times New Roman"/>
              </a:rPr>
              <a:t>      - </a:t>
            </a:r>
            <a:r>
              <a:rPr lang="it-IT" sz="2400" b="0" dirty="0" err="1">
                <a:latin typeface="+mj-lt"/>
                <a:cs typeface="Times New Roman"/>
              </a:rPr>
              <a:t>Reduced</a:t>
            </a:r>
            <a:r>
              <a:rPr lang="it-IT" sz="2400" b="0" dirty="0">
                <a:latin typeface="+mj-lt"/>
                <a:cs typeface="Times New Roman"/>
              </a:rPr>
              <a:t> </a:t>
            </a:r>
            <a:r>
              <a:rPr lang="it-IT" sz="2400" b="0" dirty="0" err="1">
                <a:latin typeface="+mj-lt"/>
                <a:cs typeface="Times New Roman"/>
              </a:rPr>
              <a:t>noise</a:t>
            </a:r>
            <a:r>
              <a:rPr lang="it-IT" sz="2400" b="0" dirty="0">
                <a:latin typeface="+mj-lt"/>
                <a:cs typeface="Times New Roman"/>
              </a:rPr>
              <a:t> and </a:t>
            </a:r>
            <a:r>
              <a:rPr lang="it-IT" sz="2400" b="0" dirty="0" err="1">
                <a:latin typeface="+mj-lt"/>
                <a:cs typeface="Times New Roman"/>
              </a:rPr>
              <a:t>vibrations</a:t>
            </a:r>
            <a:r>
              <a:rPr lang="it-IT" sz="2400" b="0" dirty="0">
                <a:latin typeface="+mj-lt"/>
                <a:cs typeface="Times New Roman"/>
              </a:rPr>
              <a:t>; </a:t>
            </a:r>
          </a:p>
          <a:p>
            <a:pPr>
              <a:lnSpc>
                <a:spcPct val="80000"/>
              </a:lnSpc>
              <a:buFont typeface="Wingdings" pitchFamily="2" charset="2"/>
              <a:buNone/>
            </a:pPr>
            <a:endParaRPr lang="it-IT" sz="2400" dirty="0">
              <a:latin typeface="Times New Roman"/>
              <a:cs typeface="Aria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6A75DF5-4F86-4615-93CF-05F6F2A773B8}"/>
              </a:ext>
            </a:extLst>
          </p:cNvPr>
          <p:cNvSpPr>
            <a:spLocks noGrp="1"/>
          </p:cNvSpPr>
          <p:nvPr>
            <p:ph type="subTitle" idx="1"/>
          </p:nvPr>
        </p:nvSpPr>
        <p:spPr>
          <a:xfrm>
            <a:off x="461122" y="2349391"/>
            <a:ext cx="7435969" cy="3400245"/>
          </a:xfrm>
        </p:spPr>
        <p:txBody>
          <a:bodyPr/>
          <a:lstStyle/>
          <a:p>
            <a:pPr marL="342900" indent="-342900">
              <a:buSzPct val="74000"/>
              <a:buFont typeface="Wingdings" panose="05000000000000000000" pitchFamily="2" charset="2"/>
              <a:buChar char="§"/>
            </a:pPr>
            <a:r>
              <a:rPr lang="en" sz="2400" b="0" dirty="0" smtClean="0">
                <a:latin typeface="+mj-lt"/>
                <a:cs typeface="Times New Roman"/>
              </a:rPr>
              <a:t>DISADVANTAGES</a:t>
            </a:r>
          </a:p>
          <a:p>
            <a:pPr>
              <a:buSzPct val="74000"/>
            </a:pPr>
            <a:r>
              <a:rPr lang="en" sz="2400" b="0" dirty="0" smtClean="0">
                <a:latin typeface="+mj-lt"/>
                <a:cs typeface="Times New Roman"/>
              </a:rPr>
              <a:t>    -Technology </a:t>
            </a:r>
            <a:r>
              <a:rPr lang="en" sz="2400" b="0" dirty="0">
                <a:latin typeface="+mj-lt"/>
                <a:cs typeface="Times New Roman"/>
              </a:rPr>
              <a:t>very young </a:t>
            </a:r>
            <a:r>
              <a:rPr lang="en" sz="2400" b="0" dirty="0" smtClean="0">
                <a:latin typeface="+mj-lt"/>
                <a:cs typeface="Times New Roman"/>
              </a:rPr>
              <a:t>commercially</a:t>
            </a:r>
          </a:p>
          <a:p>
            <a:pPr>
              <a:buSzPct val="74000"/>
            </a:pPr>
            <a:endParaRPr lang="en" sz="2400" b="0" dirty="0" smtClean="0">
              <a:latin typeface="+mj-lt"/>
              <a:cs typeface="Times New Roman"/>
            </a:endParaRPr>
          </a:p>
          <a:p>
            <a:pPr>
              <a:buSzPct val="74000"/>
            </a:pPr>
            <a:r>
              <a:rPr lang="en" sz="2400" b="0" dirty="0" smtClean="0">
                <a:latin typeface="+mj-lt"/>
                <a:cs typeface="Times New Roman"/>
              </a:rPr>
              <a:t>    -Difficulty </a:t>
            </a:r>
            <a:r>
              <a:rPr lang="en" sz="2400" b="0" dirty="0">
                <a:latin typeface="+mj-lt"/>
                <a:cs typeface="Times New Roman"/>
              </a:rPr>
              <a:t>of heat exchange with small </a:t>
            </a:r>
            <a:r>
              <a:rPr lang="en" sz="2400" b="0" dirty="0" smtClean="0">
                <a:latin typeface="+mj-lt"/>
                <a:cs typeface="Times New Roman"/>
              </a:rPr>
              <a:t>surfaces</a:t>
            </a:r>
          </a:p>
          <a:p>
            <a:pPr>
              <a:buSzPct val="74000"/>
            </a:pPr>
            <a:endParaRPr lang="en" sz="2400" b="0" dirty="0" smtClean="0">
              <a:latin typeface="+mj-lt"/>
              <a:cs typeface="Times New Roman"/>
            </a:endParaRPr>
          </a:p>
          <a:p>
            <a:pPr>
              <a:buSzPct val="74000"/>
            </a:pPr>
            <a:r>
              <a:rPr lang="en" sz="2400" b="0" dirty="0" smtClean="0">
                <a:latin typeface="+mj-lt"/>
                <a:cs typeface="Times New Roman"/>
              </a:rPr>
              <a:t>    - </a:t>
            </a:r>
            <a:r>
              <a:rPr lang="en" sz="2400" b="0" dirty="0">
                <a:latin typeface="+mj-lt"/>
                <a:cs typeface="Times New Roman"/>
              </a:rPr>
              <a:t>High unit costs.</a:t>
            </a:r>
            <a:endParaRPr lang="en-US" sz="2400" dirty="0">
              <a:latin typeface="+mj-lt"/>
              <a:cs typeface="Times New Roman"/>
            </a:endParaRPr>
          </a:p>
        </p:txBody>
      </p:sp>
      <p:sp>
        <p:nvSpPr>
          <p:cNvPr id="3" name="Slide Number Placeholder 2">
            <a:extLst>
              <a:ext uri="{FF2B5EF4-FFF2-40B4-BE49-F238E27FC236}">
                <a16:creationId xmlns:a16="http://schemas.microsoft.com/office/drawing/2014/main" id="{6DFCC64A-52D0-4A8A-BB2D-3405B41BE4DF}"/>
              </a:ext>
            </a:extLst>
          </p:cNvPr>
          <p:cNvSpPr>
            <a:spLocks noGrp="1"/>
          </p:cNvSpPr>
          <p:nvPr>
            <p:ph type="sldNum" sz="quarter" idx="4"/>
          </p:nvPr>
        </p:nvSpPr>
        <p:spPr/>
        <p:txBody>
          <a:bodyPr/>
          <a:lstStyle/>
          <a:p>
            <a:fld id="{07F98BC3-F7EA-4A73-8394-BEF993D5B06B}" type="slidenum">
              <a:rPr lang="it-IT"/>
              <a:pPr/>
              <a:t>42</a:t>
            </a:fld>
            <a:endParaRPr lang="it-IT"/>
          </a:p>
        </p:txBody>
      </p:sp>
      <p:sp>
        <p:nvSpPr>
          <p:cNvPr id="4" name="Title 3">
            <a:extLst>
              <a:ext uri="{FF2B5EF4-FFF2-40B4-BE49-F238E27FC236}">
                <a16:creationId xmlns:a16="http://schemas.microsoft.com/office/drawing/2014/main" id="{5282786C-01F7-4252-8B3D-3F0FAD2359BC}"/>
              </a:ext>
            </a:extLst>
          </p:cNvPr>
          <p:cNvSpPr>
            <a:spLocks noGrp="1"/>
          </p:cNvSpPr>
          <p:nvPr>
            <p:ph type="ctrTitle"/>
          </p:nvPr>
        </p:nvSpPr>
        <p:spPr/>
        <p:txBody>
          <a:bodyPr/>
          <a:lstStyle/>
          <a:p>
            <a:r>
              <a:rPr lang="en" dirty="0">
                <a:cs typeface="Arial"/>
              </a:rPr>
              <a:t>Advantages and disadvantages of Stirlig engines</a:t>
            </a:r>
            <a:endParaRPr lang="en-US" dirty="0"/>
          </a:p>
        </p:txBody>
      </p:sp>
    </p:spTree>
    <p:extLst>
      <p:ext uri="{BB962C8B-B14F-4D97-AF65-F5344CB8AC3E}">
        <p14:creationId xmlns:p14="http://schemas.microsoft.com/office/powerpoint/2010/main" val="42222927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17525" y="399329"/>
            <a:ext cx="8229600" cy="1143000"/>
          </a:xfrm>
        </p:spPr>
        <p:txBody>
          <a:bodyPr/>
          <a:lstStyle/>
          <a:p>
            <a:r>
              <a:rPr lang="it-IT" dirty="0" smtClean="0"/>
              <a:t>  </a:t>
            </a:r>
            <a:r>
              <a:rPr lang="it-IT" sz="3600" dirty="0" smtClean="0">
                <a:latin typeface="+mn-lt"/>
              </a:rPr>
              <a:t>Gas Turbine for CHP </a:t>
            </a:r>
            <a:endParaRPr lang="it-IT" dirty="0"/>
          </a:p>
        </p:txBody>
      </p:sp>
      <p:sp>
        <p:nvSpPr>
          <p:cNvPr id="5" name="Segnaposto numero diapositiva 4"/>
          <p:cNvSpPr>
            <a:spLocks noGrp="1"/>
          </p:cNvSpPr>
          <p:nvPr>
            <p:ph type="sldNum" sz="quarter" idx="11"/>
          </p:nvPr>
        </p:nvSpPr>
        <p:spPr/>
        <p:txBody>
          <a:bodyPr/>
          <a:lstStyle/>
          <a:p>
            <a:fld id="{877F3A25-C756-4EF7-A996-DD654CB7FDA4}" type="slidenum">
              <a:rPr lang="it-IT" smtClean="0"/>
              <a:pPr/>
              <a:t>43</a:t>
            </a:fld>
            <a:endParaRPr lang="it-IT"/>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702" y="2266516"/>
            <a:ext cx="7572375" cy="3876675"/>
          </a:xfrm>
          <a:prstGeom prst="rect">
            <a:avLst/>
          </a:prstGeom>
        </p:spPr>
      </p:pic>
    </p:spTree>
    <p:extLst>
      <p:ext uri="{BB962C8B-B14F-4D97-AF65-F5344CB8AC3E}">
        <p14:creationId xmlns:p14="http://schemas.microsoft.com/office/powerpoint/2010/main" val="8066532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4"/>
          <p:cNvSpPr>
            <a:spLocks noGrp="1"/>
          </p:cNvSpPr>
          <p:nvPr>
            <p:ph type="sldNum" sz="quarter" idx="11"/>
          </p:nvPr>
        </p:nvSpPr>
        <p:spPr/>
        <p:txBody>
          <a:bodyPr/>
          <a:lstStyle/>
          <a:p>
            <a:fld id="{FE836CF5-081C-4358-989F-7E50681CF8E6}" type="slidenum">
              <a:rPr lang="it-IT"/>
              <a:pPr/>
              <a:t>44</a:t>
            </a:fld>
            <a:endParaRPr lang="it-IT"/>
          </a:p>
        </p:txBody>
      </p:sp>
      <p:sp>
        <p:nvSpPr>
          <p:cNvPr id="203778" name="Rectangle 2"/>
          <p:cNvSpPr>
            <a:spLocks noGrp="1" noChangeArrowheads="1"/>
          </p:cNvSpPr>
          <p:nvPr>
            <p:ph type="title"/>
          </p:nvPr>
        </p:nvSpPr>
        <p:spPr bwMode="auto">
          <a:xfrm>
            <a:off x="603250" y="458788"/>
            <a:ext cx="8229600" cy="958850"/>
          </a:xfrm>
          <a:noFill/>
          <a:ln>
            <a:miter lim="800000"/>
            <a:headEnd/>
            <a:tailEnd/>
          </a:ln>
        </p:spPr>
        <p:txBody>
          <a:bodyPr vert="horz" wrap="square" lIns="91440" tIns="45720" rIns="91440" bIns="45720" numCol="1" anchor="t" anchorCtr="0" compatLnSpc="1">
            <a:prstTxWarp prst="textNoShape">
              <a:avLst/>
            </a:prstTxWarp>
          </a:bodyPr>
          <a:lstStyle/>
          <a:p>
            <a:r>
              <a:rPr lang="en-US" sz="3600" dirty="0" smtClean="0">
                <a:cs typeface="Times New Roman" panose="02020603050405020304" pitchFamily="18" charset="0"/>
              </a:rPr>
              <a:t>Gas Turbine for CHP</a:t>
            </a:r>
            <a:endParaRPr lang="en-US" sz="3600" dirty="0">
              <a:cs typeface="Times New Roman" panose="02020603050405020304" pitchFamily="18" charset="0"/>
            </a:endParaRPr>
          </a:p>
        </p:txBody>
      </p:sp>
      <p:pic>
        <p:nvPicPr>
          <p:cNvPr id="203779" name="Picture 3"/>
          <p:cNvPicPr>
            <a:picLocks noChangeAspect="1" noChangeArrowheads="1"/>
          </p:cNvPicPr>
          <p:nvPr/>
        </p:nvPicPr>
        <p:blipFill>
          <a:blip r:embed="rId3" cstate="print"/>
          <a:srcRect/>
          <a:stretch>
            <a:fillRect/>
          </a:stretch>
        </p:blipFill>
        <p:spPr bwMode="auto">
          <a:xfrm>
            <a:off x="406400" y="2432050"/>
            <a:ext cx="4311650" cy="3246438"/>
          </a:xfrm>
          <a:prstGeom prst="rect">
            <a:avLst/>
          </a:prstGeom>
          <a:noFill/>
          <a:ln w="9525">
            <a:noFill/>
            <a:miter lim="800000"/>
            <a:headEnd/>
            <a:tailEnd/>
          </a:ln>
          <a:effectLst/>
        </p:spPr>
      </p:pic>
      <p:pic>
        <p:nvPicPr>
          <p:cNvPr id="203780" name="Picture 4"/>
          <p:cNvPicPr>
            <a:picLocks noChangeAspect="1" noChangeArrowheads="1"/>
          </p:cNvPicPr>
          <p:nvPr/>
        </p:nvPicPr>
        <p:blipFill>
          <a:blip r:embed="rId4" cstate="print"/>
          <a:srcRect/>
          <a:stretch>
            <a:fillRect/>
          </a:stretch>
        </p:blipFill>
        <p:spPr bwMode="auto">
          <a:xfrm>
            <a:off x="4445000" y="2432050"/>
            <a:ext cx="4699000" cy="32464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egnaposto numero diapositiva 4"/>
          <p:cNvSpPr>
            <a:spLocks noGrp="1"/>
          </p:cNvSpPr>
          <p:nvPr>
            <p:ph type="sldNum" sz="quarter" idx="11"/>
          </p:nvPr>
        </p:nvSpPr>
        <p:spPr/>
        <p:txBody>
          <a:bodyPr/>
          <a:lstStyle/>
          <a:p>
            <a:fld id="{F4EC74F0-692D-41C9-861D-590584FE0A56}" type="slidenum">
              <a:rPr lang="it-IT"/>
              <a:pPr/>
              <a:t>45</a:t>
            </a:fld>
            <a:endParaRPr lang="it-IT"/>
          </a:p>
        </p:txBody>
      </p:sp>
      <p:sp>
        <p:nvSpPr>
          <p:cNvPr id="201731" name="Rectangle 3"/>
          <p:cNvSpPr>
            <a:spLocks noGrp="1" noChangeArrowheads="1"/>
          </p:cNvSpPr>
          <p:nvPr>
            <p:ph type="title"/>
          </p:nvPr>
        </p:nvSpPr>
        <p:spPr bwMode="auto">
          <a:xfrm>
            <a:off x="603250" y="458788"/>
            <a:ext cx="8229600" cy="958850"/>
          </a:xfrm>
          <a:noFill/>
          <a:ln>
            <a:miter lim="800000"/>
            <a:headEnd/>
            <a:tailEnd/>
          </a:ln>
        </p:spPr>
        <p:txBody>
          <a:bodyPr vert="horz" wrap="square" lIns="91440" tIns="45720" rIns="91440" bIns="45720" numCol="1" anchor="t" anchorCtr="0" compatLnSpc="1">
            <a:prstTxWarp prst="textNoShape">
              <a:avLst/>
            </a:prstTxWarp>
          </a:bodyPr>
          <a:lstStyle/>
          <a:p>
            <a:r>
              <a:rPr lang="en-US" dirty="0" err="1" smtClean="0">
                <a:latin typeface="Symbol" pitchFamily="18" charset="2"/>
              </a:rPr>
              <a:t>m</a:t>
            </a:r>
            <a:r>
              <a:rPr lang="en-US" dirty="0" err="1" smtClean="0"/>
              <a:t>Turbines</a:t>
            </a:r>
            <a:r>
              <a:rPr lang="en-US" dirty="0" smtClean="0"/>
              <a:t> </a:t>
            </a:r>
            <a:r>
              <a:rPr lang="en-US" dirty="0"/>
              <a:t>a gas</a:t>
            </a:r>
          </a:p>
        </p:txBody>
      </p:sp>
      <p:pic>
        <p:nvPicPr>
          <p:cNvPr id="201735" name="Picture 7"/>
          <p:cNvPicPr>
            <a:picLocks noChangeAspect="1" noChangeArrowheads="1"/>
          </p:cNvPicPr>
          <p:nvPr/>
        </p:nvPicPr>
        <p:blipFill>
          <a:blip r:embed="rId3" cstate="print"/>
          <a:srcRect/>
          <a:stretch>
            <a:fillRect/>
          </a:stretch>
        </p:blipFill>
        <p:spPr bwMode="auto">
          <a:xfrm>
            <a:off x="0" y="2128838"/>
            <a:ext cx="5940425" cy="3914775"/>
          </a:xfrm>
          <a:prstGeom prst="rect">
            <a:avLst/>
          </a:prstGeom>
          <a:noFill/>
          <a:ln w="9525">
            <a:noFill/>
            <a:miter lim="800000"/>
            <a:headEnd/>
            <a:tailEnd/>
          </a:ln>
          <a:effectLst/>
        </p:spPr>
      </p:pic>
      <p:pic>
        <p:nvPicPr>
          <p:cNvPr id="201736" name="Picture 8"/>
          <p:cNvPicPr>
            <a:picLocks noChangeAspect="1" noChangeArrowheads="1"/>
          </p:cNvPicPr>
          <p:nvPr/>
        </p:nvPicPr>
        <p:blipFill>
          <a:blip r:embed="rId4" cstate="print"/>
          <a:srcRect l="3336" r="5559"/>
          <a:stretch>
            <a:fillRect/>
          </a:stretch>
        </p:blipFill>
        <p:spPr bwMode="auto">
          <a:xfrm>
            <a:off x="5888038" y="2195513"/>
            <a:ext cx="3255962" cy="3306762"/>
          </a:xfrm>
          <a:prstGeom prst="rect">
            <a:avLst/>
          </a:prstGeom>
          <a:noFill/>
          <a:ln w="9525">
            <a:noFill/>
            <a:miter lim="800000"/>
            <a:headEnd/>
            <a:tailEnd/>
          </a:ln>
          <a:effectLst/>
        </p:spPr>
      </p:pic>
      <p:sp>
        <p:nvSpPr>
          <p:cNvPr id="201737" name="Line 9"/>
          <p:cNvSpPr>
            <a:spLocks noChangeShapeType="1"/>
          </p:cNvSpPr>
          <p:nvPr/>
        </p:nvSpPr>
        <p:spPr bwMode="auto">
          <a:xfrm flipH="1">
            <a:off x="6435725" y="3829050"/>
            <a:ext cx="1814513" cy="6350"/>
          </a:xfrm>
          <a:prstGeom prst="line">
            <a:avLst/>
          </a:prstGeom>
          <a:noFill/>
          <a:ln w="38100">
            <a:solidFill>
              <a:srgbClr val="FF0000"/>
            </a:solidFill>
            <a:prstDash val="dash"/>
            <a:round/>
            <a:headEnd/>
            <a:tailEnd/>
          </a:ln>
          <a:effectLst/>
        </p:spPr>
        <p:txBody>
          <a:bodyPr/>
          <a:lstStyle/>
          <a:p>
            <a:endParaRPr lang="it-IT"/>
          </a:p>
        </p:txBody>
      </p:sp>
      <p:sp>
        <p:nvSpPr>
          <p:cNvPr id="201739" name="Line 11"/>
          <p:cNvSpPr>
            <a:spLocks noChangeShapeType="1"/>
          </p:cNvSpPr>
          <p:nvPr/>
        </p:nvSpPr>
        <p:spPr bwMode="auto">
          <a:xfrm flipH="1">
            <a:off x="6488113" y="4198938"/>
            <a:ext cx="1401762" cy="0"/>
          </a:xfrm>
          <a:prstGeom prst="line">
            <a:avLst/>
          </a:prstGeom>
          <a:noFill/>
          <a:ln w="38100">
            <a:solidFill>
              <a:srgbClr val="FF0000"/>
            </a:solidFill>
            <a:prstDash val="dash"/>
            <a:round/>
            <a:headEnd/>
            <a:tailEnd/>
          </a:ln>
          <a:effectLst/>
        </p:spPr>
        <p:txBody>
          <a:bodyPr/>
          <a:lstStyle/>
          <a:p>
            <a:endParaRPr lang="it-IT"/>
          </a:p>
        </p:txBody>
      </p:sp>
      <p:sp>
        <p:nvSpPr>
          <p:cNvPr id="201740" name="Oval 12"/>
          <p:cNvSpPr>
            <a:spLocks noChangeArrowheads="1"/>
          </p:cNvSpPr>
          <p:nvPr/>
        </p:nvSpPr>
        <p:spPr bwMode="auto">
          <a:xfrm>
            <a:off x="7816850" y="4146550"/>
            <a:ext cx="88900" cy="88900"/>
          </a:xfrm>
          <a:prstGeom prst="ellipse">
            <a:avLst/>
          </a:prstGeom>
          <a:solidFill>
            <a:schemeClr val="tx2"/>
          </a:solidFill>
          <a:ln w="9525">
            <a:solidFill>
              <a:schemeClr val="tx1"/>
            </a:solidFill>
            <a:round/>
            <a:headEnd/>
            <a:tailEnd/>
          </a:ln>
          <a:effectLst/>
        </p:spPr>
        <p:txBody>
          <a:bodyPr wrap="none" anchor="ctr"/>
          <a:lstStyle/>
          <a:p>
            <a:endParaRPr lang="it-IT"/>
          </a:p>
        </p:txBody>
      </p:sp>
      <p:sp>
        <p:nvSpPr>
          <p:cNvPr id="201741" name="AutoShape 13"/>
          <p:cNvSpPr>
            <a:spLocks noChangeArrowheads="1"/>
          </p:cNvSpPr>
          <p:nvPr/>
        </p:nvSpPr>
        <p:spPr bwMode="auto">
          <a:xfrm>
            <a:off x="7359650" y="3924300"/>
            <a:ext cx="508000" cy="209550"/>
          </a:xfrm>
          <a:prstGeom prst="leftArrow">
            <a:avLst>
              <a:gd name="adj1" fmla="val 50000"/>
              <a:gd name="adj2" fmla="val 60606"/>
            </a:avLst>
          </a:prstGeom>
          <a:solidFill>
            <a:srgbClr val="FFCC00"/>
          </a:solidFill>
          <a:ln w="9525">
            <a:solidFill>
              <a:schemeClr val="tx1"/>
            </a:solidFill>
            <a:miter lim="800000"/>
            <a:headEnd/>
            <a:tailEnd/>
          </a:ln>
          <a:effectLst/>
        </p:spPr>
        <p:txBody>
          <a:bodyPr wrap="none" anchor="ctr"/>
          <a:lstStyle/>
          <a:p>
            <a:endParaRPr lang="it-IT"/>
          </a:p>
        </p:txBody>
      </p:sp>
      <p:sp>
        <p:nvSpPr>
          <p:cNvPr id="201742" name="AutoShape 14"/>
          <p:cNvSpPr>
            <a:spLocks noChangeArrowheads="1"/>
          </p:cNvSpPr>
          <p:nvPr/>
        </p:nvSpPr>
        <p:spPr bwMode="auto">
          <a:xfrm rot="10800000">
            <a:off x="7659688" y="4341813"/>
            <a:ext cx="508000" cy="209550"/>
          </a:xfrm>
          <a:prstGeom prst="leftArrow">
            <a:avLst>
              <a:gd name="adj1" fmla="val 50000"/>
              <a:gd name="adj2" fmla="val 60606"/>
            </a:avLst>
          </a:prstGeom>
          <a:solidFill>
            <a:srgbClr val="FFCC00"/>
          </a:solidFill>
          <a:ln w="9525">
            <a:solidFill>
              <a:schemeClr val="tx1"/>
            </a:solidFill>
            <a:miter lim="800000"/>
            <a:headEnd/>
            <a:tailEnd/>
          </a:ln>
          <a:effectLst/>
        </p:spPr>
        <p:txBody>
          <a:bodyPr wrap="none" anchor="ctr"/>
          <a:lstStyle/>
          <a:p>
            <a:endParaRPr lang="it-IT"/>
          </a:p>
        </p:txBody>
      </p:sp>
      <p:sp>
        <p:nvSpPr>
          <p:cNvPr id="201743" name="Oval 15"/>
          <p:cNvSpPr>
            <a:spLocks noChangeArrowheads="1"/>
          </p:cNvSpPr>
          <p:nvPr/>
        </p:nvSpPr>
        <p:spPr bwMode="auto">
          <a:xfrm>
            <a:off x="7307263" y="4471988"/>
            <a:ext cx="88900" cy="88900"/>
          </a:xfrm>
          <a:prstGeom prst="ellipse">
            <a:avLst/>
          </a:prstGeom>
          <a:solidFill>
            <a:schemeClr val="tx2"/>
          </a:solidFill>
          <a:ln w="9525">
            <a:solidFill>
              <a:schemeClr val="tx1"/>
            </a:solidFill>
            <a:round/>
            <a:headEnd/>
            <a:tailEnd/>
          </a:ln>
          <a:effectLst/>
        </p:spPr>
        <p:txBody>
          <a:bodyPr wrap="none" anchor="ctr"/>
          <a:lstStyle/>
          <a:p>
            <a:endParaRPr lang="it-IT"/>
          </a:p>
        </p:txBody>
      </p:sp>
      <p:sp>
        <p:nvSpPr>
          <p:cNvPr id="2" name="CasellaDiTesto 1"/>
          <p:cNvSpPr txBox="1"/>
          <p:nvPr/>
        </p:nvSpPr>
        <p:spPr>
          <a:xfrm>
            <a:off x="6435725" y="5295900"/>
            <a:ext cx="1959191" cy="1107996"/>
          </a:xfrm>
          <a:prstGeom prst="rect">
            <a:avLst/>
          </a:prstGeom>
          <a:noFill/>
        </p:spPr>
        <p:txBody>
          <a:bodyPr wrap="none" rtlCol="0">
            <a:spAutoFit/>
          </a:bodyPr>
          <a:lstStyle/>
          <a:p>
            <a:r>
              <a:rPr lang="it-IT" dirty="0" smtClean="0">
                <a:solidFill>
                  <a:schemeClr val="tx2"/>
                </a:solidFill>
                <a:effectLst/>
              </a:rPr>
              <a:t>Reference </a:t>
            </a:r>
          </a:p>
          <a:p>
            <a:r>
              <a:rPr lang="it-IT" dirty="0" err="1" smtClean="0">
                <a:solidFill>
                  <a:schemeClr val="tx2"/>
                </a:solidFill>
                <a:effectLst/>
              </a:rPr>
              <a:t>termodynamic</a:t>
            </a:r>
            <a:endParaRPr lang="it-IT" dirty="0" smtClean="0">
              <a:solidFill>
                <a:schemeClr val="tx2"/>
              </a:solidFill>
              <a:effectLst/>
            </a:endParaRPr>
          </a:p>
          <a:p>
            <a:r>
              <a:rPr lang="it-IT" dirty="0" err="1" smtClean="0">
                <a:solidFill>
                  <a:schemeClr val="tx2"/>
                </a:solidFill>
                <a:effectLst/>
              </a:rPr>
              <a:t>cycle</a:t>
            </a:r>
            <a:endParaRPr lang="it-IT" dirty="0">
              <a:solidFill>
                <a:schemeClr val="tx2"/>
              </a:solidFill>
              <a:effectLst/>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1"/>
          </p:nvPr>
        </p:nvSpPr>
        <p:spPr/>
        <p:txBody>
          <a:bodyPr/>
          <a:lstStyle/>
          <a:p>
            <a:fld id="{06D3720E-71E4-4AAE-BA9C-696C0306697E}" type="slidenum">
              <a:rPr lang="it-IT"/>
              <a:pPr/>
              <a:t>46</a:t>
            </a:fld>
            <a:endParaRPr lang="it-IT"/>
          </a:p>
        </p:txBody>
      </p:sp>
      <p:sp>
        <p:nvSpPr>
          <p:cNvPr id="202754" name="Rectangle 2"/>
          <p:cNvSpPr>
            <a:spLocks noGrp="1" noChangeArrowheads="1"/>
          </p:cNvSpPr>
          <p:nvPr>
            <p:ph type="title"/>
          </p:nvPr>
        </p:nvSpPr>
        <p:spPr bwMode="auto">
          <a:xfrm>
            <a:off x="603250" y="458788"/>
            <a:ext cx="8229600" cy="958850"/>
          </a:xfrm>
          <a:noFill/>
          <a:ln>
            <a:miter lim="800000"/>
            <a:headEnd/>
            <a:tailEnd/>
          </a:ln>
        </p:spPr>
        <p:txBody>
          <a:bodyPr vert="horz" wrap="square" lIns="91440" tIns="45720" rIns="91440" bIns="45720" numCol="1" anchor="t" anchorCtr="0" compatLnSpc="1">
            <a:prstTxWarp prst="textNoShape">
              <a:avLst/>
            </a:prstTxWarp>
          </a:bodyPr>
          <a:lstStyle/>
          <a:p>
            <a:r>
              <a:rPr lang="en-US" sz="3600" dirty="0">
                <a:latin typeface="Symbol"/>
                <a:cs typeface="Times New Roman"/>
                <a:sym typeface="Symbol"/>
              </a:rPr>
              <a:t>m</a:t>
            </a:r>
            <a:r>
              <a:rPr lang="en" sz="3600" dirty="0">
                <a:cs typeface="Times New Roman"/>
              </a:rPr>
              <a:t>Gas </a:t>
            </a:r>
            <a:r>
              <a:rPr lang="en" sz="3600" dirty="0" smtClean="0">
                <a:cs typeface="Times New Roman"/>
              </a:rPr>
              <a:t>turbines- </a:t>
            </a:r>
            <a:r>
              <a:rPr lang="en" sz="3600" dirty="0">
                <a:cs typeface="Times New Roman"/>
              </a:rPr>
              <a:t>influence of the room temperature</a:t>
            </a:r>
            <a:r>
              <a:rPr lang="en" sz="3600" dirty="0">
                <a:latin typeface="Times New Roman"/>
                <a:cs typeface="Times New Roman"/>
              </a:rPr>
              <a:t> </a:t>
            </a:r>
            <a:endParaRPr lang="en-US" sz="3600" dirty="0">
              <a:latin typeface="Times New Roman"/>
              <a:cs typeface="Times New Roman"/>
            </a:endParaRPr>
          </a:p>
        </p:txBody>
      </p:sp>
      <p:pic>
        <p:nvPicPr>
          <p:cNvPr id="202755" name="Picture 3"/>
          <p:cNvPicPr>
            <a:picLocks noChangeAspect="1" noChangeArrowheads="1"/>
          </p:cNvPicPr>
          <p:nvPr/>
        </p:nvPicPr>
        <p:blipFill>
          <a:blip r:embed="rId3" cstate="print"/>
          <a:srcRect t="12572"/>
          <a:stretch>
            <a:fillRect/>
          </a:stretch>
        </p:blipFill>
        <p:spPr bwMode="auto">
          <a:xfrm>
            <a:off x="877093" y="1914525"/>
            <a:ext cx="7681913" cy="4648200"/>
          </a:xfrm>
          <a:prstGeom prst="rect">
            <a:avLst/>
          </a:prstGeom>
          <a:noFill/>
          <a:ln w="9525">
            <a:noFill/>
            <a:miter lim="800000"/>
            <a:headEnd/>
            <a:tailEnd/>
          </a:ln>
          <a:effectLst/>
        </p:spPr>
      </p:pic>
      <p:sp>
        <p:nvSpPr>
          <p:cNvPr id="3" name="Rettangolo 2"/>
          <p:cNvSpPr/>
          <p:nvPr/>
        </p:nvSpPr>
        <p:spPr bwMode="auto">
          <a:xfrm>
            <a:off x="877093" y="4238625"/>
            <a:ext cx="3588328" cy="173268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buFont typeface="Arial" panose="020B0604020202020204" pitchFamily="34" charset="0"/>
              <a:buChar char="•"/>
            </a:pPr>
            <a:r>
              <a:rPr lang="en-US" dirty="0"/>
              <a:t>influence of external temperature on machine </a:t>
            </a:r>
            <a:r>
              <a:rPr lang="en-US" dirty="0" smtClean="0"/>
              <a:t>performances</a:t>
            </a:r>
          </a:p>
          <a:p>
            <a:pPr marL="342900" indent="-342900">
              <a:buFont typeface="Arial" panose="020B0604020202020204" pitchFamily="34" charset="0"/>
              <a:buChar char="•"/>
            </a:pPr>
            <a:r>
              <a:rPr kumimoji="0" lang="en-US" sz="22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Efficiency , power and </a:t>
            </a:r>
            <a:r>
              <a:rPr kumimoji="0" lang="en-US" sz="22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Arial" charset="0"/>
              </a:rPr>
              <a:t>T</a:t>
            </a:r>
            <a:r>
              <a:rPr lang="en-US" sz="1200" dirty="0" err="1" smtClean="0"/>
              <a:t>exhaust</a:t>
            </a:r>
            <a:endParaRPr kumimoji="0" lang="it-IT" sz="1200" b="0" i="0" u="none" strike="noStrike" cap="none" normalizeH="0" baseline="0" dirty="0" smtClean="0">
              <a:ln>
                <a:noFill/>
              </a:ln>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egnaposto numero diapositiva 4"/>
          <p:cNvSpPr>
            <a:spLocks noGrp="1"/>
          </p:cNvSpPr>
          <p:nvPr>
            <p:ph type="sldNum" sz="quarter" idx="11"/>
          </p:nvPr>
        </p:nvSpPr>
        <p:spPr/>
        <p:txBody>
          <a:bodyPr/>
          <a:lstStyle/>
          <a:p>
            <a:fld id="{A0FF069F-E05A-4427-9EA6-D599E71DD8BB}" type="slidenum">
              <a:rPr lang="it-IT"/>
              <a:pPr/>
              <a:t>47</a:t>
            </a:fld>
            <a:endParaRPr lang="it-IT"/>
          </a:p>
        </p:txBody>
      </p:sp>
      <p:grpSp>
        <p:nvGrpSpPr>
          <p:cNvPr id="108548" name="Group 4"/>
          <p:cNvGrpSpPr>
            <a:grpSpLocks/>
          </p:cNvGrpSpPr>
          <p:nvPr/>
        </p:nvGrpSpPr>
        <p:grpSpPr bwMode="auto">
          <a:xfrm>
            <a:off x="238125" y="5075238"/>
            <a:ext cx="3281363" cy="1782762"/>
            <a:chOff x="444" y="1027"/>
            <a:chExt cx="4107" cy="2355"/>
          </a:xfrm>
        </p:grpSpPr>
        <p:graphicFrame>
          <p:nvGraphicFramePr>
            <p:cNvPr id="108549" name="Object 5"/>
            <p:cNvGraphicFramePr>
              <a:graphicFrameLocks noChangeAspect="1"/>
            </p:cNvGraphicFramePr>
            <p:nvPr/>
          </p:nvGraphicFramePr>
          <p:xfrm>
            <a:off x="444" y="1027"/>
            <a:ext cx="3840" cy="2355"/>
          </p:xfrm>
          <a:graphic>
            <a:graphicData uri="http://schemas.openxmlformats.org/presentationml/2006/ole">
              <mc:AlternateContent xmlns:mc="http://schemas.openxmlformats.org/markup-compatibility/2006">
                <mc:Choice xmlns:v="urn:schemas-microsoft-com:vml" Requires="v">
                  <p:oleObj spid="_x0000_s100485" name="Fotografia Photo Editor" r:id="rId4" imgW="27952381" imgH="17142857" progId="">
                    <p:embed/>
                  </p:oleObj>
                </mc:Choice>
                <mc:Fallback>
                  <p:oleObj name="Fotografia Photo Editor" r:id="rId4" imgW="27952381" imgH="17142857" progId="">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 y="1027"/>
                          <a:ext cx="3840" cy="2355"/>
                        </a:xfrm>
                        <a:prstGeom prst="rect">
                          <a:avLst/>
                        </a:prstGeom>
                        <a:noFill/>
                        <a:ln>
                          <a:noFill/>
                        </a:ln>
                        <a:effectLst/>
                        <a:extLst>
                          <a:ext uri="{909E8E84-426E-40DD-AFC4-6F175D3DCCD1}">
                            <a14:hiddenFill xmlns:a14="http://schemas.microsoft.com/office/drawing/2010/main">
                              <a:gradFill rotWithShape="0">
                                <a:gsLst>
                                  <a:gs pos="0">
                                    <a:srgbClr val="3365FB"/>
                                  </a:gs>
                                  <a:gs pos="100000">
                                    <a:srgbClr val="3365FB">
                                      <a:gamma/>
                                      <a:tint val="49804"/>
                                      <a:invGamma/>
                                    </a:srgbClr>
                                  </a:gs>
                                </a:gsLst>
                                <a:lin ang="5400000" scaled="1"/>
                              </a:gradFill>
                            </a14:hiddenFill>
                          </a:ext>
                          <a:ext uri="{91240B29-F687-4F45-9708-019B960494DF}">
                            <a14:hiddenLine xmlns:a14="http://schemas.microsoft.com/office/drawing/2010/main" w="12700">
                              <a:solidFill>
                                <a:srgbClr val="CC0000"/>
                              </a:solidFill>
                              <a:miter lim="800000"/>
                              <a:headEnd/>
                              <a:tailEnd/>
                            </a14:hiddenLine>
                          </a:ext>
                          <a:ext uri="{AF507438-7753-43E0-B8FC-AC1667EBCBE1}">
                            <a14:hiddenEffects xmlns:a14="http://schemas.microsoft.com/office/drawing/2010/main">
                              <a:effectLst>
                                <a:outerShdw dist="53882" dir="2700000" algn="ctr" rotWithShape="0">
                                  <a:schemeClr val="tx1"/>
                                </a:outerShdw>
                              </a:effectLst>
                            </a14:hiddenEffects>
                          </a:ext>
                        </a:extLst>
                      </p:spPr>
                    </p:pic>
                  </p:oleObj>
                </mc:Fallback>
              </mc:AlternateContent>
            </a:graphicData>
          </a:graphic>
        </p:graphicFrame>
        <p:pic>
          <p:nvPicPr>
            <p:cNvPr id="108550" name="Picture 6" descr="mm-sd-lighter"/>
            <p:cNvPicPr>
              <a:picLocks noChangeAspect="1" noChangeArrowheads="1"/>
            </p:cNvPicPr>
            <p:nvPr/>
          </p:nvPicPr>
          <p:blipFill>
            <a:blip r:embed="rId6" cstate="print"/>
            <a:srcRect/>
            <a:stretch>
              <a:fillRect/>
            </a:stretch>
          </p:blipFill>
          <p:spPr bwMode="auto">
            <a:xfrm>
              <a:off x="4347" y="2136"/>
              <a:ext cx="204" cy="671"/>
            </a:xfrm>
            <a:prstGeom prst="rect">
              <a:avLst/>
            </a:prstGeom>
            <a:noFill/>
          </p:spPr>
        </p:pic>
      </p:grpSp>
      <p:pic>
        <p:nvPicPr>
          <p:cNvPr id="108552" name="Picture 8" descr="Logo-black Capstone"/>
          <p:cNvPicPr>
            <a:picLocks noChangeAspect="1" noChangeArrowheads="1"/>
          </p:cNvPicPr>
          <p:nvPr/>
        </p:nvPicPr>
        <p:blipFill>
          <a:blip r:embed="rId7" cstate="print"/>
          <a:srcRect/>
          <a:stretch>
            <a:fillRect/>
          </a:stretch>
        </p:blipFill>
        <p:spPr bwMode="auto">
          <a:xfrm>
            <a:off x="3013075" y="5494338"/>
            <a:ext cx="725488" cy="517525"/>
          </a:xfrm>
          <a:prstGeom prst="rect">
            <a:avLst/>
          </a:prstGeom>
          <a:noFill/>
        </p:spPr>
      </p:pic>
      <p:sp>
        <p:nvSpPr>
          <p:cNvPr id="108554" name="Rectangle 10"/>
          <p:cNvSpPr>
            <a:spLocks noChangeArrowheads="1"/>
          </p:cNvSpPr>
          <p:nvPr/>
        </p:nvSpPr>
        <p:spPr bwMode="auto">
          <a:xfrm>
            <a:off x="3733800" y="1898650"/>
            <a:ext cx="5410200" cy="3962400"/>
          </a:xfrm>
          <a:prstGeom prst="rect">
            <a:avLst/>
          </a:prstGeom>
          <a:noFill/>
          <a:ln w="12700">
            <a:noFill/>
            <a:prstDash val="sysDot"/>
            <a:miter lim="800000"/>
            <a:headEnd/>
            <a:tailEnd/>
          </a:ln>
          <a:effectLst>
            <a:outerShdw dist="35921" dir="2700000" algn="ctr" rotWithShape="0">
              <a:schemeClr val="tx1"/>
            </a:outerShdw>
          </a:effectLst>
        </p:spPr>
        <p:txBody>
          <a:bodyPr wrap="none" anchor="ctr"/>
          <a:lstStyle/>
          <a:p>
            <a:endParaRPr lang="it-IT"/>
          </a:p>
        </p:txBody>
      </p:sp>
      <p:grpSp>
        <p:nvGrpSpPr>
          <p:cNvPr id="108570" name="Group 26"/>
          <p:cNvGrpSpPr>
            <a:grpSpLocks/>
          </p:cNvGrpSpPr>
          <p:nvPr/>
        </p:nvGrpSpPr>
        <p:grpSpPr bwMode="auto">
          <a:xfrm>
            <a:off x="3979863" y="2003425"/>
            <a:ext cx="4818062" cy="4122738"/>
            <a:chOff x="2507" y="1262"/>
            <a:chExt cx="3035" cy="2597"/>
          </a:xfrm>
        </p:grpSpPr>
        <p:pic>
          <p:nvPicPr>
            <p:cNvPr id="108556" name="Picture 12"/>
            <p:cNvPicPr>
              <a:picLocks noChangeAspect="1" noChangeArrowheads="1"/>
            </p:cNvPicPr>
            <p:nvPr/>
          </p:nvPicPr>
          <p:blipFill>
            <a:blip r:embed="rId8" cstate="print"/>
            <a:srcRect/>
            <a:stretch>
              <a:fillRect/>
            </a:stretch>
          </p:blipFill>
          <p:spPr bwMode="auto">
            <a:xfrm>
              <a:off x="2551" y="1262"/>
              <a:ext cx="2991" cy="2597"/>
            </a:xfrm>
            <a:prstGeom prst="rect">
              <a:avLst/>
            </a:prstGeom>
            <a:noFill/>
            <a:ln w="12700">
              <a:noFill/>
              <a:miter lim="800000"/>
              <a:headEnd/>
              <a:tailEnd/>
            </a:ln>
            <a:effectLst/>
          </p:spPr>
        </p:pic>
        <p:sp>
          <p:nvSpPr>
            <p:cNvPr id="108557" name="Rectangle 13"/>
            <p:cNvSpPr>
              <a:spLocks noChangeArrowheads="1"/>
            </p:cNvSpPr>
            <p:nvPr/>
          </p:nvSpPr>
          <p:spPr bwMode="auto">
            <a:xfrm>
              <a:off x="2507" y="1317"/>
              <a:ext cx="598" cy="248"/>
            </a:xfrm>
            <a:prstGeom prst="rect">
              <a:avLst/>
            </a:prstGeom>
            <a:noFill/>
            <a:ln w="12700">
              <a:noFill/>
              <a:miter lim="800000"/>
              <a:headEnd/>
              <a:tailEnd/>
            </a:ln>
            <a:effectLst/>
          </p:spPr>
          <p:txBody>
            <a:bodyPr lIns="90488" tIns="44450" rIns="90488" bIns="44450">
              <a:spAutoFit/>
            </a:bodyPr>
            <a:lstStyle/>
            <a:p>
              <a:pPr algn="ctr" eaLnBrk="0" hangingPunct="0"/>
              <a:r>
                <a:rPr lang="en-US" altLang="en-US" sz="1000" b="1">
                  <a:solidFill>
                    <a:schemeClr val="bg2"/>
                  </a:solidFill>
                  <a:effectLst/>
                  <a:latin typeface="Arial Unicode MS" pitchFamily="34" charset="-128"/>
                </a:rPr>
                <a:t>Generator</a:t>
              </a:r>
            </a:p>
            <a:p>
              <a:pPr algn="ctr" eaLnBrk="0" hangingPunct="0"/>
              <a:r>
                <a:rPr lang="en-US" altLang="en-US" sz="1000" b="1">
                  <a:solidFill>
                    <a:schemeClr val="bg2"/>
                  </a:solidFill>
                  <a:effectLst/>
                  <a:latin typeface="Arial Unicode MS" pitchFamily="34" charset="-128"/>
                </a:rPr>
                <a:t>Cooling Fins</a:t>
              </a:r>
            </a:p>
          </p:txBody>
        </p:sp>
        <p:sp>
          <p:nvSpPr>
            <p:cNvPr id="108558" name="Rectangle 14"/>
            <p:cNvSpPr>
              <a:spLocks noChangeArrowheads="1"/>
            </p:cNvSpPr>
            <p:nvPr/>
          </p:nvSpPr>
          <p:spPr bwMode="auto">
            <a:xfrm>
              <a:off x="4355" y="1339"/>
              <a:ext cx="713" cy="248"/>
            </a:xfrm>
            <a:prstGeom prst="rect">
              <a:avLst/>
            </a:prstGeom>
            <a:noFill/>
            <a:ln w="12700">
              <a:noFill/>
              <a:miter lim="800000"/>
              <a:headEnd/>
              <a:tailEnd/>
            </a:ln>
            <a:effectLst/>
          </p:spPr>
          <p:txBody>
            <a:bodyPr lIns="90488" tIns="44450" rIns="90488" bIns="44450">
              <a:spAutoFit/>
            </a:bodyPr>
            <a:lstStyle/>
            <a:p>
              <a:pPr algn="ctr" eaLnBrk="0" hangingPunct="0"/>
              <a:r>
                <a:rPr lang="en-US" altLang="en-US" sz="1000" b="1">
                  <a:solidFill>
                    <a:schemeClr val="bg2"/>
                  </a:solidFill>
                  <a:effectLst/>
                  <a:latin typeface="Arial Unicode MS" pitchFamily="34" charset="-128"/>
                </a:rPr>
                <a:t>Combustion Chamber</a:t>
              </a:r>
            </a:p>
          </p:txBody>
        </p:sp>
        <p:sp>
          <p:nvSpPr>
            <p:cNvPr id="108559" name="Rectangle 15"/>
            <p:cNvSpPr>
              <a:spLocks noChangeArrowheads="1"/>
            </p:cNvSpPr>
            <p:nvPr/>
          </p:nvSpPr>
          <p:spPr bwMode="auto">
            <a:xfrm>
              <a:off x="3119" y="1310"/>
              <a:ext cx="404" cy="248"/>
            </a:xfrm>
            <a:prstGeom prst="rect">
              <a:avLst/>
            </a:prstGeom>
            <a:noFill/>
            <a:ln w="12700">
              <a:noFill/>
              <a:miter lim="800000"/>
              <a:headEnd/>
              <a:tailEnd/>
            </a:ln>
            <a:effectLst/>
          </p:spPr>
          <p:txBody>
            <a:bodyPr wrap="none" lIns="90488" tIns="44450" rIns="90488" bIns="44450">
              <a:spAutoFit/>
            </a:bodyPr>
            <a:lstStyle/>
            <a:p>
              <a:pPr algn="ctr" eaLnBrk="0" hangingPunct="0"/>
              <a:r>
                <a:rPr lang="en-US" altLang="en-US" sz="1000" b="1">
                  <a:solidFill>
                    <a:schemeClr val="bg2"/>
                  </a:solidFill>
                  <a:effectLst/>
                  <a:latin typeface="Arial Unicode MS" pitchFamily="34" charset="-128"/>
                </a:rPr>
                <a:t>Exhaust</a:t>
              </a:r>
            </a:p>
            <a:p>
              <a:pPr algn="ctr" eaLnBrk="0" hangingPunct="0"/>
              <a:r>
                <a:rPr lang="en-US" altLang="en-US" sz="1000" b="1">
                  <a:solidFill>
                    <a:schemeClr val="bg2"/>
                  </a:solidFill>
                  <a:effectLst/>
                  <a:latin typeface="Arial Unicode MS" pitchFamily="34" charset="-128"/>
                </a:rPr>
                <a:t>Outlet</a:t>
              </a:r>
            </a:p>
          </p:txBody>
        </p:sp>
        <p:sp>
          <p:nvSpPr>
            <p:cNvPr id="108560" name="Rectangle 16"/>
            <p:cNvSpPr>
              <a:spLocks noChangeArrowheads="1"/>
            </p:cNvSpPr>
            <p:nvPr/>
          </p:nvSpPr>
          <p:spPr bwMode="auto">
            <a:xfrm>
              <a:off x="3896" y="1438"/>
              <a:ext cx="558" cy="152"/>
            </a:xfrm>
            <a:prstGeom prst="rect">
              <a:avLst/>
            </a:prstGeom>
            <a:noFill/>
            <a:ln w="12700">
              <a:noFill/>
              <a:miter lim="800000"/>
              <a:headEnd/>
              <a:tailEnd/>
            </a:ln>
            <a:effectLst/>
          </p:spPr>
          <p:txBody>
            <a:bodyPr wrap="none" lIns="90488" tIns="44450" rIns="90488" bIns="44450">
              <a:spAutoFit/>
            </a:bodyPr>
            <a:lstStyle/>
            <a:p>
              <a:pPr algn="ctr" eaLnBrk="0" hangingPunct="0"/>
              <a:r>
                <a:rPr lang="en-US" altLang="en-US" sz="1000" b="1">
                  <a:solidFill>
                    <a:schemeClr val="bg2"/>
                  </a:solidFill>
                  <a:effectLst/>
                  <a:latin typeface="Arial Unicode MS" pitchFamily="34" charset="-128"/>
                </a:rPr>
                <a:t>Recuperator</a:t>
              </a:r>
            </a:p>
          </p:txBody>
        </p:sp>
        <p:sp>
          <p:nvSpPr>
            <p:cNvPr id="108561" name="Rectangle 17"/>
            <p:cNvSpPr>
              <a:spLocks noChangeArrowheads="1"/>
            </p:cNvSpPr>
            <p:nvPr/>
          </p:nvSpPr>
          <p:spPr bwMode="auto">
            <a:xfrm>
              <a:off x="3287" y="3497"/>
              <a:ext cx="768" cy="152"/>
            </a:xfrm>
            <a:prstGeom prst="rect">
              <a:avLst/>
            </a:prstGeom>
            <a:noFill/>
            <a:ln w="12700">
              <a:noFill/>
              <a:miter lim="800000"/>
              <a:headEnd/>
              <a:tailEnd/>
            </a:ln>
            <a:effectLst/>
          </p:spPr>
          <p:txBody>
            <a:bodyPr lIns="90488" tIns="44450" rIns="90488" bIns="44450">
              <a:spAutoFit/>
            </a:bodyPr>
            <a:lstStyle/>
            <a:p>
              <a:pPr algn="ctr" eaLnBrk="0" hangingPunct="0"/>
              <a:r>
                <a:rPr lang="en-US" altLang="en-US" sz="1000" b="1">
                  <a:solidFill>
                    <a:schemeClr val="bg2"/>
                  </a:solidFill>
                  <a:effectLst/>
                  <a:latin typeface="Arial Unicode MS" pitchFamily="34" charset="-128"/>
                </a:rPr>
                <a:t>Air Bearings</a:t>
              </a:r>
            </a:p>
          </p:txBody>
        </p:sp>
        <p:sp>
          <p:nvSpPr>
            <p:cNvPr id="108562" name="Rectangle 18"/>
            <p:cNvSpPr>
              <a:spLocks noChangeArrowheads="1"/>
            </p:cNvSpPr>
            <p:nvPr/>
          </p:nvSpPr>
          <p:spPr bwMode="auto">
            <a:xfrm>
              <a:off x="3157" y="3608"/>
              <a:ext cx="439" cy="96"/>
            </a:xfrm>
            <a:prstGeom prst="rect">
              <a:avLst/>
            </a:prstGeom>
            <a:noFill/>
            <a:ln w="12700">
              <a:noFill/>
              <a:miter lim="800000"/>
              <a:headEnd/>
              <a:tailEnd/>
            </a:ln>
            <a:effectLst/>
          </p:spPr>
          <p:txBody>
            <a:bodyPr wrap="none" lIns="0" tIns="0" rIns="0" bIns="0">
              <a:spAutoFit/>
            </a:bodyPr>
            <a:lstStyle/>
            <a:p>
              <a:pPr algn="ctr" eaLnBrk="0" hangingPunct="0"/>
              <a:r>
                <a:rPr lang="en-US" altLang="en-US" sz="1000" b="1">
                  <a:solidFill>
                    <a:schemeClr val="bg2"/>
                  </a:solidFill>
                  <a:effectLst/>
                  <a:latin typeface="Arial Unicode MS" pitchFamily="34" charset="-128"/>
                </a:rPr>
                <a:t>Compressor</a:t>
              </a:r>
            </a:p>
          </p:txBody>
        </p:sp>
        <p:sp>
          <p:nvSpPr>
            <p:cNvPr id="108563" name="Rectangle 19"/>
            <p:cNvSpPr>
              <a:spLocks noChangeArrowheads="1"/>
            </p:cNvSpPr>
            <p:nvPr/>
          </p:nvSpPr>
          <p:spPr bwMode="auto">
            <a:xfrm>
              <a:off x="2711" y="3646"/>
              <a:ext cx="635" cy="152"/>
            </a:xfrm>
            <a:prstGeom prst="rect">
              <a:avLst/>
            </a:prstGeom>
            <a:noFill/>
            <a:ln w="12700">
              <a:noFill/>
              <a:miter lim="800000"/>
              <a:headEnd/>
              <a:tailEnd/>
            </a:ln>
            <a:effectLst/>
          </p:spPr>
          <p:txBody>
            <a:bodyPr lIns="90488" tIns="44450" rIns="90488" bIns="44450">
              <a:spAutoFit/>
            </a:bodyPr>
            <a:lstStyle/>
            <a:p>
              <a:pPr algn="ctr" eaLnBrk="0" hangingPunct="0"/>
              <a:r>
                <a:rPr lang="en-US" altLang="en-US" sz="1000" b="1">
                  <a:solidFill>
                    <a:schemeClr val="bg2"/>
                  </a:solidFill>
                  <a:effectLst/>
                  <a:latin typeface="Arial Unicode MS" pitchFamily="34" charset="-128"/>
                </a:rPr>
                <a:t>Generator</a:t>
              </a:r>
            </a:p>
          </p:txBody>
        </p:sp>
        <p:sp>
          <p:nvSpPr>
            <p:cNvPr id="108564" name="Rectangle 20"/>
            <p:cNvSpPr>
              <a:spLocks noChangeArrowheads="1"/>
            </p:cNvSpPr>
            <p:nvPr/>
          </p:nvSpPr>
          <p:spPr bwMode="auto">
            <a:xfrm>
              <a:off x="3896" y="3675"/>
              <a:ext cx="407" cy="96"/>
            </a:xfrm>
            <a:prstGeom prst="rect">
              <a:avLst/>
            </a:prstGeom>
            <a:noFill/>
            <a:ln w="12700">
              <a:noFill/>
              <a:miter lim="800000"/>
              <a:headEnd/>
              <a:tailEnd/>
            </a:ln>
            <a:effectLst/>
          </p:spPr>
          <p:txBody>
            <a:bodyPr lIns="0" tIns="0" rIns="0" bIns="0">
              <a:spAutoFit/>
            </a:bodyPr>
            <a:lstStyle/>
            <a:p>
              <a:pPr algn="ctr" eaLnBrk="0" hangingPunct="0"/>
              <a:r>
                <a:rPr lang="en-US" altLang="en-US" sz="1000" b="1">
                  <a:solidFill>
                    <a:schemeClr val="bg2"/>
                  </a:solidFill>
                  <a:effectLst/>
                  <a:latin typeface="Arial Unicode MS" pitchFamily="34" charset="-128"/>
                </a:rPr>
                <a:t>Turbine</a:t>
              </a:r>
            </a:p>
          </p:txBody>
        </p:sp>
      </p:grpSp>
      <p:sp>
        <p:nvSpPr>
          <p:cNvPr id="108565" name="Line 21"/>
          <p:cNvSpPr>
            <a:spLocks noChangeShapeType="1"/>
          </p:cNvSpPr>
          <p:nvPr/>
        </p:nvSpPr>
        <p:spPr bwMode="auto">
          <a:xfrm>
            <a:off x="5689600" y="5251450"/>
            <a:ext cx="0" cy="317500"/>
          </a:xfrm>
          <a:prstGeom prst="line">
            <a:avLst/>
          </a:prstGeom>
          <a:noFill/>
          <a:ln w="9525">
            <a:solidFill>
              <a:schemeClr val="tx1"/>
            </a:solidFill>
            <a:prstDash val="sysDot"/>
            <a:round/>
            <a:headEnd/>
            <a:tailEnd/>
          </a:ln>
          <a:effectLst/>
        </p:spPr>
        <p:txBody>
          <a:bodyPr wrap="none" anchor="ctr"/>
          <a:lstStyle/>
          <a:p>
            <a:endParaRPr lang="it-IT"/>
          </a:p>
        </p:txBody>
      </p:sp>
      <p:sp>
        <p:nvSpPr>
          <p:cNvPr id="108566" name="Line 22"/>
          <p:cNvSpPr>
            <a:spLocks noChangeShapeType="1"/>
          </p:cNvSpPr>
          <p:nvPr/>
        </p:nvSpPr>
        <p:spPr bwMode="auto">
          <a:xfrm>
            <a:off x="4800600" y="5480050"/>
            <a:ext cx="0" cy="101600"/>
          </a:xfrm>
          <a:prstGeom prst="line">
            <a:avLst/>
          </a:prstGeom>
          <a:noFill/>
          <a:ln w="9525">
            <a:solidFill>
              <a:schemeClr val="tx1"/>
            </a:solidFill>
            <a:prstDash val="sysDot"/>
            <a:round/>
            <a:headEnd/>
            <a:tailEnd/>
          </a:ln>
          <a:effectLst/>
        </p:spPr>
        <p:txBody>
          <a:bodyPr wrap="none" anchor="ctr"/>
          <a:lstStyle/>
          <a:p>
            <a:endParaRPr lang="it-IT"/>
          </a:p>
        </p:txBody>
      </p:sp>
      <p:sp>
        <p:nvSpPr>
          <p:cNvPr id="108568" name="Rectangle 24"/>
          <p:cNvSpPr>
            <a:spLocks noGrp="1" noChangeArrowheads="1"/>
          </p:cNvSpPr>
          <p:nvPr>
            <p:ph type="title"/>
          </p:nvPr>
        </p:nvSpPr>
        <p:spPr bwMode="auto">
          <a:xfrm>
            <a:off x="914400" y="433388"/>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sz="3600" dirty="0">
                <a:latin typeface="Symbol"/>
                <a:cs typeface="Times New Roman"/>
                <a:sym typeface="Symbol"/>
              </a:rPr>
              <a:t>m </a:t>
            </a:r>
            <a:r>
              <a:rPr lang="en-US" sz="3600" dirty="0">
                <a:cs typeface="Times New Roman"/>
              </a:rPr>
              <a:t>Gas turbine</a:t>
            </a:r>
            <a:r>
              <a:rPr lang="en-US" sz="3600" dirty="0">
                <a:latin typeface="Symbol"/>
                <a:cs typeface="Times New Roman"/>
                <a:sym typeface="Symbol"/>
              </a:rPr>
              <a:t> </a:t>
            </a:r>
            <a:r>
              <a:rPr lang="en-US" dirty="0">
                <a:latin typeface="Symbol"/>
                <a:sym typeface="Symbol"/>
              </a:rPr>
              <a:t>             </a:t>
            </a:r>
            <a:endParaRPr lang="en-US" dirty="0">
              <a:latin typeface="Symbol"/>
              <a:cs typeface="Arial"/>
              <a:sym typeface="Symbol"/>
            </a:endParaRPr>
          </a:p>
        </p:txBody>
      </p:sp>
      <p:pic>
        <p:nvPicPr>
          <p:cNvPr id="108546" name="Picture 2" descr="C60-productionfloor"/>
          <p:cNvPicPr>
            <a:picLocks noChangeAspect="1" noChangeArrowheads="1"/>
          </p:cNvPicPr>
          <p:nvPr/>
        </p:nvPicPr>
        <p:blipFill>
          <a:blip r:embed="rId9" cstate="print">
            <a:lum bright="18000" contrast="6000"/>
          </a:blip>
          <a:srcRect l="9946" t="24449"/>
          <a:stretch>
            <a:fillRect/>
          </a:stretch>
        </p:blipFill>
        <p:spPr bwMode="auto">
          <a:xfrm>
            <a:off x="249238" y="1492250"/>
            <a:ext cx="3082925" cy="3816350"/>
          </a:xfrm>
          <a:prstGeom prst="rect">
            <a:avLst/>
          </a:prstGeom>
          <a:noFill/>
          <a:ln w="28575">
            <a:solidFill>
              <a:srgbClr val="00CC99"/>
            </a:solidFill>
            <a:miter lim="800000"/>
            <a:headEnd/>
            <a:tailEnd/>
          </a:ln>
        </p:spPr>
      </p:pic>
      <p:sp>
        <p:nvSpPr>
          <p:cNvPr id="108551" name="AutoShape 7"/>
          <p:cNvSpPr>
            <a:spLocks noChangeArrowheads="1"/>
          </p:cNvSpPr>
          <p:nvPr/>
        </p:nvSpPr>
        <p:spPr bwMode="auto">
          <a:xfrm>
            <a:off x="3873500" y="1973263"/>
            <a:ext cx="4953000" cy="4394200"/>
          </a:xfrm>
          <a:prstGeom prst="wedgeRectCallout">
            <a:avLst>
              <a:gd name="adj1" fmla="val -89583"/>
              <a:gd name="adj2" fmla="val -37755"/>
            </a:avLst>
          </a:prstGeom>
          <a:noFill/>
          <a:ln w="28575">
            <a:solidFill>
              <a:srgbClr val="FF0000"/>
            </a:solidFill>
            <a:miter lim="800000"/>
            <a:headEnd/>
            <a:tailEnd/>
          </a:ln>
          <a:effectLst/>
        </p:spPr>
        <p:txBody>
          <a:bodyPr/>
          <a:lstStyle/>
          <a:p>
            <a:pPr algn="ctr" eaLnBrk="0" hangingPunct="0">
              <a:lnSpc>
                <a:spcPct val="90000"/>
              </a:lnSpc>
              <a:spcBef>
                <a:spcPct val="20000"/>
              </a:spcBef>
              <a:buFontTx/>
              <a:buChar char="•"/>
            </a:pPr>
            <a:endParaRPr lang="it-IT" sz="2400">
              <a:effectLst/>
            </a:endParaRPr>
          </a:p>
        </p:txBody>
      </p:sp>
    </p:spTree>
  </p:cSld>
  <p:clrMapOvr>
    <a:masterClrMapping/>
  </p:clrMapOvr>
  <p:transition>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noChangeArrowheads="1"/>
          </p:cNvSpPr>
          <p:nvPr>
            <p:ph type="sldNum" sz="quarter" idx="4"/>
          </p:nvPr>
        </p:nvSpPr>
        <p:spPr/>
        <p:txBody>
          <a:bodyPr/>
          <a:lstStyle/>
          <a:p>
            <a:fld id="{718AD51D-6A85-4B29-8E26-7A7A467DC39C}" type="slidenum">
              <a:rPr lang="it-IT"/>
              <a:pPr/>
              <a:t>48</a:t>
            </a:fld>
            <a:endParaRPr lang="it-IT"/>
          </a:p>
        </p:txBody>
      </p:sp>
      <p:sp>
        <p:nvSpPr>
          <p:cNvPr id="150530" name="Rectangle 2"/>
          <p:cNvSpPr>
            <a:spLocks noGrp="1" noChangeArrowheads="1"/>
          </p:cNvSpPr>
          <p:nvPr>
            <p:ph type="ctrTitle"/>
          </p:nvPr>
        </p:nvSpPr>
        <p:spPr>
          <a:xfrm>
            <a:off x="623888" y="385763"/>
            <a:ext cx="7916862" cy="1019175"/>
          </a:xfrm>
        </p:spPr>
        <p:txBody>
          <a:bodyPr/>
          <a:lstStyle/>
          <a:p>
            <a:r>
              <a:rPr lang="en" dirty="0">
                <a:solidFill>
                  <a:srgbClr val="000000"/>
                </a:solidFill>
                <a:cs typeface="Times New Roman"/>
              </a:rPr>
              <a:t>Modular units </a:t>
            </a:r>
            <a:r>
              <a:rPr lang="en" dirty="0" smtClean="0">
                <a:solidFill>
                  <a:srgbClr val="000000"/>
                </a:solidFill>
                <a:cs typeface="Times New Roman"/>
              </a:rPr>
              <a:t>with gas </a:t>
            </a:r>
            <a:r>
              <a:rPr lang="en" dirty="0">
                <a:solidFill>
                  <a:srgbClr val="000000"/>
                </a:solidFill>
                <a:cs typeface="Times New Roman"/>
              </a:rPr>
              <a:t>microturbines</a:t>
            </a:r>
            <a:endParaRPr lang="en-US" dirty="0">
              <a:cs typeface="Times New Roman"/>
            </a:endParaRPr>
          </a:p>
        </p:txBody>
      </p:sp>
      <p:pic>
        <p:nvPicPr>
          <p:cNvPr id="150535" name="Picture 7" descr="cchp"/>
          <p:cNvPicPr>
            <a:picLocks noChangeAspect="1" noChangeArrowheads="1"/>
          </p:cNvPicPr>
          <p:nvPr/>
        </p:nvPicPr>
        <p:blipFill>
          <a:blip r:embed="rId3" cstate="print"/>
          <a:srcRect r="11339"/>
          <a:stretch>
            <a:fillRect/>
          </a:stretch>
        </p:blipFill>
        <p:spPr bwMode="auto">
          <a:xfrm>
            <a:off x="158750" y="2816225"/>
            <a:ext cx="4294188" cy="3778250"/>
          </a:xfrm>
          <a:prstGeom prst="rect">
            <a:avLst/>
          </a:prstGeom>
          <a:noFill/>
          <a:ln w="9525">
            <a:noFill/>
            <a:miter lim="800000"/>
            <a:headEnd/>
            <a:tailEnd/>
          </a:ln>
        </p:spPr>
      </p:pic>
      <p:pic>
        <p:nvPicPr>
          <p:cNvPr id="150533" name="Picture 5" descr="de0707_21"/>
          <p:cNvPicPr>
            <a:picLocks noChangeAspect="1" noChangeArrowheads="1"/>
          </p:cNvPicPr>
          <p:nvPr/>
        </p:nvPicPr>
        <p:blipFill>
          <a:blip r:embed="rId4" cstate="print"/>
          <a:srcRect r="13998"/>
          <a:stretch>
            <a:fillRect/>
          </a:stretch>
        </p:blipFill>
        <p:spPr bwMode="auto">
          <a:xfrm>
            <a:off x="4629150" y="1841500"/>
            <a:ext cx="4352925" cy="3486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4"/>
          <p:cNvSpPr>
            <a:spLocks noGrp="1"/>
          </p:cNvSpPr>
          <p:nvPr>
            <p:ph type="sldNum" sz="quarter" idx="11"/>
          </p:nvPr>
        </p:nvSpPr>
        <p:spPr/>
        <p:txBody>
          <a:bodyPr/>
          <a:lstStyle/>
          <a:p>
            <a:fld id="{8DD5C5BE-F9E9-4843-9BED-E57E156FA22B}" type="slidenum">
              <a:rPr lang="it-IT"/>
              <a:pPr/>
              <a:t>49</a:t>
            </a:fld>
            <a:endParaRPr lang="it-IT"/>
          </a:p>
        </p:txBody>
      </p:sp>
      <p:sp>
        <p:nvSpPr>
          <p:cNvPr id="190467" name="Rectangle 3"/>
          <p:cNvSpPr>
            <a:spLocks noGrp="1" noChangeArrowheads="1"/>
          </p:cNvSpPr>
          <p:nvPr>
            <p:ph type="body" idx="1"/>
          </p:nvPr>
        </p:nvSpPr>
        <p:spPr>
          <a:xfrm>
            <a:off x="-1" y="2216727"/>
            <a:ext cx="5267326" cy="5134842"/>
          </a:xfrm>
        </p:spPr>
        <p:txBody>
          <a:bodyPr/>
          <a:lstStyle/>
          <a:p>
            <a:pPr>
              <a:buNone/>
            </a:pPr>
            <a:r>
              <a:rPr lang="it-IT" sz="2400" dirty="0"/>
              <a:t>	</a:t>
            </a:r>
            <a:r>
              <a:rPr lang="en" sz="2400" b="0" dirty="0">
                <a:latin typeface="+mj-lt"/>
                <a:cs typeface="Times New Roman"/>
              </a:rPr>
              <a:t>They are not ascale-down of industrial gas turbines but arise froma new design: </a:t>
            </a:r>
            <a:endParaRPr lang="en" sz="2400" b="0" dirty="0" smtClean="0">
              <a:latin typeface="+mj-lt"/>
              <a:cs typeface="Times New Roman"/>
            </a:endParaRPr>
          </a:p>
          <a:p>
            <a:pPr>
              <a:buNone/>
            </a:pPr>
            <a:r>
              <a:rPr lang="en" sz="2400" b="0" dirty="0">
                <a:latin typeface="+mj-lt"/>
                <a:cs typeface="Times New Roman"/>
              </a:rPr>
              <a:t> </a:t>
            </a:r>
            <a:r>
              <a:rPr lang="en" sz="2400" b="0" dirty="0" smtClean="0">
                <a:latin typeface="+mj-lt"/>
                <a:cs typeface="Times New Roman"/>
              </a:rPr>
              <a:t>   - </a:t>
            </a:r>
            <a:r>
              <a:rPr lang="en" sz="2400" b="0" dirty="0">
                <a:latin typeface="+mj-lt"/>
                <a:cs typeface="Times New Roman"/>
              </a:rPr>
              <a:t>turbine and radial compressors (β = 4); - regeneration cycle with low compression ratio</a:t>
            </a:r>
            <a:r>
              <a:rPr lang="it-IT" sz="2400" dirty="0">
                <a:latin typeface="+mj-lt"/>
              </a:rPr>
              <a:t> </a:t>
            </a:r>
            <a:r>
              <a:rPr lang="en" sz="2400" b="0" dirty="0">
                <a:latin typeface="+mj-lt"/>
                <a:cs typeface="Times New Roman"/>
              </a:rPr>
              <a:t>; </a:t>
            </a:r>
            <a:endParaRPr lang="en" sz="2400" b="0" dirty="0" smtClean="0">
              <a:latin typeface="+mj-lt"/>
              <a:cs typeface="Times New Roman"/>
            </a:endParaRPr>
          </a:p>
          <a:p>
            <a:pPr>
              <a:buNone/>
            </a:pPr>
            <a:r>
              <a:rPr lang="en" sz="2400" b="0" dirty="0">
                <a:latin typeface="+mj-lt"/>
                <a:cs typeface="Times New Roman"/>
              </a:rPr>
              <a:t> </a:t>
            </a:r>
            <a:r>
              <a:rPr lang="en" sz="2400" b="0" dirty="0" smtClean="0">
                <a:latin typeface="+mj-lt"/>
                <a:cs typeface="Times New Roman"/>
              </a:rPr>
              <a:t>    - </a:t>
            </a:r>
            <a:r>
              <a:rPr lang="en" sz="2400" b="0" dirty="0">
                <a:latin typeface="+mj-lt"/>
                <a:cs typeface="Times New Roman"/>
              </a:rPr>
              <a:t>high variable rotation speed (50,000-20,000rpm); </a:t>
            </a:r>
            <a:endParaRPr lang="en" sz="2400" b="0" dirty="0" smtClean="0">
              <a:latin typeface="+mj-lt"/>
              <a:cs typeface="Times New Roman"/>
            </a:endParaRPr>
          </a:p>
          <a:p>
            <a:pPr>
              <a:buNone/>
            </a:pPr>
            <a:r>
              <a:rPr lang="en" sz="2400" b="0" dirty="0">
                <a:latin typeface="+mj-lt"/>
                <a:cs typeface="Times New Roman"/>
              </a:rPr>
              <a:t> </a:t>
            </a:r>
            <a:r>
              <a:rPr lang="en" sz="2400" b="0" dirty="0" smtClean="0">
                <a:latin typeface="+mj-lt"/>
                <a:cs typeface="Times New Roman"/>
              </a:rPr>
              <a:t>    - </a:t>
            </a:r>
            <a:r>
              <a:rPr lang="en" sz="2400" b="0" dirty="0">
                <a:latin typeface="+mj-lt"/>
                <a:cs typeface="Times New Roman"/>
              </a:rPr>
              <a:t>uncooled turbines (TIT &lt;</a:t>
            </a:r>
            <a:r>
              <a:rPr lang="en" sz="2400" b="0" dirty="0" smtClean="0">
                <a:latin typeface="+mj-lt"/>
                <a:cs typeface="Times New Roman"/>
              </a:rPr>
              <a:t>950°C</a:t>
            </a:r>
            <a:r>
              <a:rPr lang="en" sz="2400" b="0" dirty="0">
                <a:latin typeface="+mj-lt"/>
                <a:cs typeface="Times New Roman"/>
              </a:rPr>
              <a:t>).</a:t>
            </a:r>
          </a:p>
        </p:txBody>
      </p:sp>
      <p:sp>
        <p:nvSpPr>
          <p:cNvPr id="190468" name="Rectangle 4"/>
          <p:cNvSpPr>
            <a:spLocks noGrp="1" noChangeArrowheads="1"/>
          </p:cNvSpPr>
          <p:nvPr>
            <p:ph type="title"/>
          </p:nvPr>
        </p:nvSpPr>
        <p:spPr bwMode="auto">
          <a:xfrm>
            <a:off x="603250" y="458788"/>
            <a:ext cx="8229600" cy="958850"/>
          </a:xfrm>
          <a:noFill/>
          <a:ln>
            <a:miter lim="800000"/>
            <a:headEnd/>
            <a:tailEnd/>
          </a:ln>
        </p:spPr>
        <p:txBody>
          <a:bodyPr vert="horz" wrap="square" lIns="91440" tIns="45720" rIns="91440" bIns="45720" numCol="1" anchor="t" anchorCtr="0" compatLnSpc="1">
            <a:prstTxWarp prst="textNoShape">
              <a:avLst/>
            </a:prstTxWarp>
          </a:bodyPr>
          <a:lstStyle/>
          <a:p>
            <a:r>
              <a:rPr lang="en-US" dirty="0" err="1" smtClean="0">
                <a:latin typeface="Symbol"/>
                <a:sym typeface="Symbol"/>
              </a:rPr>
              <a:t>m</a:t>
            </a:r>
            <a:r>
              <a:rPr lang="en-US" dirty="0" err="1" smtClean="0">
                <a:sym typeface="Symbol"/>
              </a:rPr>
              <a:t>GAS</a:t>
            </a:r>
            <a:r>
              <a:rPr lang="en-US" dirty="0">
                <a:latin typeface="Symbol"/>
                <a:cs typeface="Arial"/>
                <a:sym typeface="Symbol"/>
              </a:rPr>
              <a:t> </a:t>
            </a:r>
            <a:r>
              <a:rPr lang="en-US" dirty="0">
                <a:latin typeface="Arial"/>
                <a:cs typeface="Arial"/>
              </a:rPr>
              <a:t>Turbine</a:t>
            </a:r>
            <a:endParaRPr lang="en-US" dirty="0"/>
          </a:p>
        </p:txBody>
      </p:sp>
      <p:pic>
        <p:nvPicPr>
          <p:cNvPr id="190469" name="Picture 5"/>
          <p:cNvPicPr>
            <a:picLocks noChangeAspect="1" noChangeArrowheads="1"/>
          </p:cNvPicPr>
          <p:nvPr/>
        </p:nvPicPr>
        <p:blipFill>
          <a:blip r:embed="rId3" cstate="print"/>
          <a:srcRect/>
          <a:stretch>
            <a:fillRect/>
          </a:stretch>
        </p:blipFill>
        <p:spPr bwMode="auto">
          <a:xfrm rot="5400000">
            <a:off x="5240670" y="1984376"/>
            <a:ext cx="3795047" cy="40116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4"/>
          <p:cNvSpPr>
            <a:spLocks noGrp="1"/>
          </p:cNvSpPr>
          <p:nvPr>
            <p:ph type="sldNum" sz="quarter" idx="11"/>
          </p:nvPr>
        </p:nvSpPr>
        <p:spPr/>
        <p:txBody>
          <a:bodyPr/>
          <a:lstStyle/>
          <a:p>
            <a:fld id="{EE5A384D-C63B-4878-9590-6DDB172B2251}" type="slidenum">
              <a:rPr lang="it-IT"/>
              <a:pPr/>
              <a:t>5</a:t>
            </a:fld>
            <a:endParaRPr lang="it-IT"/>
          </a:p>
        </p:txBody>
      </p:sp>
      <p:sp>
        <p:nvSpPr>
          <p:cNvPr id="83970" name="Rectangle 2"/>
          <p:cNvSpPr>
            <a:spLocks noGrp="1" noChangeArrowheads="1"/>
          </p:cNvSpPr>
          <p:nvPr>
            <p:ph type="title"/>
          </p:nvPr>
        </p:nvSpPr>
        <p:spPr bwMode="auto">
          <a:xfrm>
            <a:off x="746125" y="758825"/>
            <a:ext cx="7766050" cy="490538"/>
          </a:xfrm>
          <a:noFill/>
        </p:spPr>
        <p:txBody>
          <a:bodyPr vert="horz" wrap="square" lIns="91440" tIns="45720" rIns="91440" bIns="45720" numCol="1" anchor="ctr" anchorCtr="0" compatLnSpc="1">
            <a:prstTxWarp prst="textNoShape">
              <a:avLst/>
            </a:prstTxWarp>
          </a:bodyPr>
          <a:lstStyle/>
          <a:p>
            <a:endParaRPr lang="en-US" sz="3600" dirty="0">
              <a:latin typeface="Times New Roman"/>
              <a:cs typeface="Times New Roman"/>
            </a:endParaRPr>
          </a:p>
          <a:p>
            <a:endParaRPr lang="en-US" sz="3600" dirty="0">
              <a:latin typeface="Times New Roman"/>
              <a:cs typeface="Times New Roman"/>
            </a:endParaRPr>
          </a:p>
          <a:p>
            <a:r>
              <a:rPr lang="it-IT" sz="3600" dirty="0" err="1">
                <a:cs typeface="Times New Roman"/>
              </a:rPr>
              <a:t>Projection</a:t>
            </a:r>
            <a:r>
              <a:rPr lang="it-IT" sz="3600" dirty="0">
                <a:cs typeface="Times New Roman"/>
              </a:rPr>
              <a:t> of the mix of </a:t>
            </a:r>
            <a:r>
              <a:rPr lang="it-IT" sz="3600" dirty="0" err="1">
                <a:cs typeface="Times New Roman"/>
              </a:rPr>
              <a:t>primary</a:t>
            </a:r>
            <a:r>
              <a:rPr lang="it-IT" sz="3600" dirty="0">
                <a:cs typeface="Times New Roman"/>
              </a:rPr>
              <a:t> </a:t>
            </a:r>
            <a:r>
              <a:rPr lang="it-IT" sz="3600" dirty="0" err="1">
                <a:cs typeface="Times New Roman"/>
              </a:rPr>
              <a:t>sources</a:t>
            </a:r>
            <a:endParaRPr lang="it-IT" dirty="0">
              <a:cs typeface="Times New Roman"/>
            </a:endParaRPr>
          </a:p>
          <a:p>
            <a:endParaRPr lang="it-IT" dirty="0">
              <a:latin typeface="Times New Roman"/>
              <a:cs typeface="Times New Roman"/>
            </a:endParaRPr>
          </a:p>
          <a:p>
            <a:endParaRPr lang="it-IT" sz="3600" dirty="0">
              <a:latin typeface="Times New Roman"/>
              <a:cs typeface="Arial"/>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163" y="1837624"/>
            <a:ext cx="8145012" cy="5020376"/>
          </a:xfrm>
          <a:prstGeom prst="rect">
            <a:avLst/>
          </a:prstGeom>
        </p:spPr>
      </p:pic>
    </p:spTree>
  </p:cSld>
  <p:clrMapOvr>
    <a:masterClrMapping/>
  </p:clrMapOvr>
  <p:transition>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noChangeArrowheads="1"/>
          </p:cNvSpPr>
          <p:nvPr>
            <p:ph type="sldNum" sz="quarter" idx="4"/>
          </p:nvPr>
        </p:nvSpPr>
        <p:spPr/>
        <p:txBody>
          <a:bodyPr/>
          <a:lstStyle/>
          <a:p>
            <a:fld id="{750A8F0C-E243-48D7-9934-7A5B5DFB99EE}" type="slidenum">
              <a:rPr lang="it-IT"/>
              <a:pPr/>
              <a:t>50</a:t>
            </a:fld>
            <a:endParaRPr lang="it-IT"/>
          </a:p>
        </p:txBody>
      </p:sp>
      <p:sp>
        <p:nvSpPr>
          <p:cNvPr id="61442" name="Rectangle 2"/>
          <p:cNvSpPr>
            <a:spLocks noGrp="1" noChangeArrowheads="1"/>
          </p:cNvSpPr>
          <p:nvPr>
            <p:ph type="ctrTitle"/>
          </p:nvPr>
        </p:nvSpPr>
        <p:spPr>
          <a:xfrm>
            <a:off x="638175" y="333375"/>
            <a:ext cx="7772400" cy="1284288"/>
          </a:xfrm>
        </p:spPr>
        <p:txBody>
          <a:bodyPr/>
          <a:lstStyle/>
          <a:p>
            <a:r>
              <a:rPr lang="en" dirty="0">
                <a:latin typeface="Consolas"/>
              </a:rPr>
              <a:t>Energy balance of a </a:t>
            </a:r>
            <a:r>
              <a:rPr lang="en-US" dirty="0">
                <a:latin typeface="Consolas"/>
                <a:cs typeface="Arial"/>
              </a:rPr>
              <a:t>100 </a:t>
            </a:r>
            <a:r>
              <a:rPr lang="en-US" dirty="0" err="1">
                <a:latin typeface="Consolas"/>
                <a:cs typeface="Arial"/>
              </a:rPr>
              <a:t>kWe</a:t>
            </a:r>
            <a:endParaRPr lang="en" dirty="0">
              <a:latin typeface="Consolas"/>
              <a:cs typeface="Arial"/>
            </a:endParaRPr>
          </a:p>
          <a:p>
            <a:r>
              <a:rPr lang="en-US" dirty="0">
                <a:latin typeface="Arial"/>
                <a:cs typeface="Arial"/>
              </a:rPr>
              <a:t> </a:t>
            </a:r>
            <a:r>
              <a:rPr lang="en-US" dirty="0">
                <a:latin typeface="Symbol"/>
                <a:sym typeface="Symbol"/>
              </a:rPr>
              <a:t>m</a:t>
            </a:r>
            <a:r>
              <a:rPr lang="en-US" dirty="0"/>
              <a:t> gas turbine</a:t>
            </a:r>
            <a:endParaRPr lang="en-US" baseline="-25000" dirty="0">
              <a:cs typeface="Arial"/>
            </a:endParaRPr>
          </a:p>
        </p:txBody>
      </p:sp>
      <p:pic>
        <p:nvPicPr>
          <p:cNvPr id="61453" name="Picture 13"/>
          <p:cNvPicPr>
            <a:picLocks noChangeAspect="1" noChangeArrowheads="1"/>
          </p:cNvPicPr>
          <p:nvPr/>
        </p:nvPicPr>
        <p:blipFill>
          <a:blip r:embed="rId3" cstate="print"/>
          <a:srcRect/>
          <a:stretch>
            <a:fillRect/>
          </a:stretch>
        </p:blipFill>
        <p:spPr bwMode="auto">
          <a:xfrm rot="5400000">
            <a:off x="270015" y="2483436"/>
            <a:ext cx="3149064" cy="3418609"/>
          </a:xfrm>
          <a:prstGeom prst="rect">
            <a:avLst/>
          </a:prstGeom>
          <a:noFill/>
          <a:ln w="9525">
            <a:noFill/>
            <a:miter lim="800000"/>
            <a:headEnd/>
            <a:tailEnd/>
          </a:ln>
          <a:effectLst/>
        </p:spPr>
      </p:pic>
      <p:pic>
        <p:nvPicPr>
          <p:cNvPr id="2" name="Immagine 1"/>
          <p:cNvPicPr>
            <a:picLocks noChangeAspect="1"/>
          </p:cNvPicPr>
          <p:nvPr/>
        </p:nvPicPr>
        <p:blipFill>
          <a:blip r:embed="rId4"/>
          <a:stretch>
            <a:fillRect/>
          </a:stretch>
        </p:blipFill>
        <p:spPr>
          <a:xfrm>
            <a:off x="3657600" y="2407293"/>
            <a:ext cx="5499530" cy="3522452"/>
          </a:xfrm>
          <a:prstGeom prst="rect">
            <a:avLst/>
          </a:prstGeom>
        </p:spPr>
      </p:pic>
      <p:sp>
        <p:nvSpPr>
          <p:cNvPr id="3" name="Rettangolo 2"/>
          <p:cNvSpPr/>
          <p:nvPr/>
        </p:nvSpPr>
        <p:spPr bwMode="auto">
          <a:xfrm>
            <a:off x="7882512" y="2407293"/>
            <a:ext cx="1261488" cy="52647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2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1"/>
          </p:nvPr>
        </p:nvSpPr>
        <p:spPr/>
        <p:txBody>
          <a:bodyPr/>
          <a:lstStyle/>
          <a:p>
            <a:fld id="{2AF031F2-7E3B-4EEE-95D7-20C4B92DC9AE}" type="slidenum">
              <a:rPr lang="it-IT"/>
              <a:pPr/>
              <a:t>51</a:t>
            </a:fld>
            <a:endParaRPr lang="it-IT"/>
          </a:p>
        </p:txBody>
      </p:sp>
      <p:sp>
        <p:nvSpPr>
          <p:cNvPr id="191490" name="Rectangle 2"/>
          <p:cNvSpPr>
            <a:spLocks noGrp="1" noChangeArrowheads="1"/>
          </p:cNvSpPr>
          <p:nvPr>
            <p:ph type="title"/>
          </p:nvPr>
        </p:nvSpPr>
        <p:spPr bwMode="auto">
          <a:xfrm>
            <a:off x="914400" y="554038"/>
            <a:ext cx="8229600" cy="798512"/>
          </a:xfrm>
          <a:noFill/>
          <a:ln>
            <a:miter lim="800000"/>
            <a:headEnd/>
            <a:tailEnd/>
          </a:ln>
        </p:spPr>
        <p:txBody>
          <a:bodyPr vert="horz" wrap="square" lIns="91440" tIns="45720" rIns="91440" bIns="45720" numCol="1" anchor="t" anchorCtr="0" compatLnSpc="1">
            <a:prstTxWarp prst="textNoShape">
              <a:avLst/>
            </a:prstTxWarp>
          </a:bodyPr>
          <a:lstStyle/>
          <a:p>
            <a:r>
              <a:rPr lang="it-IT" sz="3600" dirty="0" smtClean="0"/>
              <a:t>µGT vs ICE</a:t>
            </a:r>
            <a:endParaRPr lang="it-IT" sz="3600" dirty="0"/>
          </a:p>
        </p:txBody>
      </p:sp>
      <p:sp>
        <p:nvSpPr>
          <p:cNvPr id="191491" name="Rectangle 3"/>
          <p:cNvSpPr>
            <a:spLocks noGrp="1" noChangeArrowheads="1"/>
          </p:cNvSpPr>
          <p:nvPr>
            <p:ph type="body" idx="1"/>
          </p:nvPr>
        </p:nvSpPr>
        <p:spPr>
          <a:xfrm>
            <a:off x="568325" y="2388033"/>
            <a:ext cx="8575675" cy="4894262"/>
          </a:xfrm>
        </p:spPr>
        <p:txBody>
          <a:bodyPr/>
          <a:lstStyle/>
          <a:p>
            <a:r>
              <a:rPr lang="en" sz="2400" b="0" dirty="0" smtClean="0">
                <a:latin typeface="+mj-lt"/>
                <a:cs typeface="Times New Roman"/>
              </a:rPr>
              <a:t> </a:t>
            </a:r>
            <a:r>
              <a:rPr lang="it-IT" sz="2000" dirty="0">
                <a:latin typeface="+mj-lt"/>
              </a:rPr>
              <a:t>µGT </a:t>
            </a:r>
            <a:r>
              <a:rPr lang="en" sz="2000" b="0" dirty="0" smtClean="0">
                <a:latin typeface="+mj-lt"/>
                <a:cs typeface="Times New Roman"/>
              </a:rPr>
              <a:t>ADVANTAGES:  </a:t>
            </a:r>
          </a:p>
          <a:p>
            <a:pPr marL="0" indent="0">
              <a:buNone/>
            </a:pPr>
            <a:r>
              <a:rPr lang="en" sz="2000" b="0" dirty="0">
                <a:latin typeface="+mj-lt"/>
                <a:cs typeface="Times New Roman"/>
              </a:rPr>
              <a:t> </a:t>
            </a:r>
            <a:r>
              <a:rPr lang="en" sz="2000" b="0" dirty="0" smtClean="0">
                <a:latin typeface="+mj-lt"/>
                <a:cs typeface="Times New Roman"/>
              </a:rPr>
              <a:t>   </a:t>
            </a:r>
          </a:p>
          <a:p>
            <a:pPr marL="0" indent="0">
              <a:buNone/>
            </a:pPr>
            <a:r>
              <a:rPr lang="en" sz="2000" b="0" dirty="0">
                <a:latin typeface="+mj-lt"/>
                <a:cs typeface="Times New Roman"/>
              </a:rPr>
              <a:t> </a:t>
            </a:r>
            <a:r>
              <a:rPr lang="en" sz="2000" b="0" dirty="0" smtClean="0">
                <a:latin typeface="+mj-lt"/>
                <a:cs typeface="Times New Roman"/>
              </a:rPr>
              <a:t>     - </a:t>
            </a:r>
            <a:r>
              <a:rPr lang="en" sz="2000" b="0" dirty="0">
                <a:latin typeface="+mj-lt"/>
                <a:cs typeface="Times New Roman"/>
              </a:rPr>
              <a:t>ReducedNOx </a:t>
            </a:r>
            <a:r>
              <a:rPr lang="en" sz="2000" b="0" dirty="0" smtClean="0">
                <a:latin typeface="+mj-lt"/>
                <a:cs typeface="Times New Roman"/>
              </a:rPr>
              <a:t>and CO </a:t>
            </a:r>
            <a:r>
              <a:rPr lang="en" sz="2000" b="0" dirty="0">
                <a:latin typeface="+mj-lt"/>
                <a:cs typeface="Times New Roman"/>
              </a:rPr>
              <a:t>emissions (&lt;10ppm @ 15% O2</a:t>
            </a:r>
            <a:r>
              <a:rPr lang="en" sz="2000" b="0" dirty="0" smtClean="0">
                <a:latin typeface="+mj-lt"/>
                <a:cs typeface="Times New Roman"/>
              </a:rPr>
              <a:t>);</a:t>
            </a:r>
          </a:p>
          <a:p>
            <a:pPr marL="0" indent="0">
              <a:buNone/>
            </a:pPr>
            <a:endParaRPr lang="en" sz="2000" b="0" dirty="0" smtClean="0">
              <a:latin typeface="+mj-lt"/>
              <a:cs typeface="Times New Roman"/>
            </a:endParaRPr>
          </a:p>
          <a:p>
            <a:pPr marL="0" indent="0">
              <a:buNone/>
            </a:pPr>
            <a:r>
              <a:rPr lang="en" sz="2000" b="0" dirty="0">
                <a:latin typeface="+mj-lt"/>
                <a:cs typeface="Times New Roman"/>
              </a:rPr>
              <a:t> </a:t>
            </a:r>
            <a:r>
              <a:rPr lang="en" sz="2000" b="0" dirty="0" smtClean="0">
                <a:latin typeface="+mj-lt"/>
                <a:cs typeface="Times New Roman"/>
              </a:rPr>
              <a:t>      - </a:t>
            </a:r>
            <a:r>
              <a:rPr lang="en" sz="2000" b="0" dirty="0">
                <a:latin typeface="+mj-lt"/>
                <a:cs typeface="Times New Roman"/>
              </a:rPr>
              <a:t>Small dimensions and weight</a:t>
            </a:r>
            <a:r>
              <a:rPr lang="en" sz="2000" b="0" dirty="0" smtClean="0">
                <a:latin typeface="+mj-lt"/>
                <a:cs typeface="Times New Roman"/>
              </a:rPr>
              <a:t>;</a:t>
            </a:r>
          </a:p>
          <a:p>
            <a:pPr marL="0" indent="0">
              <a:buNone/>
            </a:pPr>
            <a:r>
              <a:rPr lang="en" sz="2000" b="0" dirty="0">
                <a:latin typeface="+mj-lt"/>
                <a:cs typeface="Times New Roman"/>
              </a:rPr>
              <a:t> </a:t>
            </a:r>
            <a:endParaRPr lang="en" sz="2000" b="0" dirty="0" smtClean="0">
              <a:latin typeface="+mj-lt"/>
              <a:cs typeface="Times New Roman"/>
            </a:endParaRPr>
          </a:p>
          <a:p>
            <a:pPr marL="0" indent="0">
              <a:buNone/>
            </a:pPr>
            <a:r>
              <a:rPr lang="en" sz="2000" b="0" dirty="0">
                <a:latin typeface="+mj-lt"/>
                <a:cs typeface="Times New Roman"/>
              </a:rPr>
              <a:t> </a:t>
            </a:r>
            <a:r>
              <a:rPr lang="en" sz="2000" b="0" dirty="0" smtClean="0">
                <a:latin typeface="+mj-lt"/>
                <a:cs typeface="Times New Roman"/>
              </a:rPr>
              <a:t>     - </a:t>
            </a:r>
            <a:r>
              <a:rPr lang="en" sz="2000" b="0" dirty="0">
                <a:latin typeface="+mj-lt"/>
                <a:cs typeface="Times New Roman"/>
              </a:rPr>
              <a:t>Low noise and vibration</a:t>
            </a:r>
            <a:r>
              <a:rPr lang="en" sz="2000" b="0" dirty="0" smtClean="0">
                <a:latin typeface="+mj-lt"/>
                <a:cs typeface="Times New Roman"/>
              </a:rPr>
              <a:t>;</a:t>
            </a:r>
          </a:p>
          <a:p>
            <a:pPr marL="0" indent="0">
              <a:buNone/>
            </a:pPr>
            <a:endParaRPr lang="en" sz="2000" b="0" dirty="0">
              <a:latin typeface="+mj-lt"/>
              <a:cs typeface="Times New Roman"/>
            </a:endParaRPr>
          </a:p>
          <a:p>
            <a:pPr marL="0" indent="0">
              <a:buNone/>
            </a:pPr>
            <a:r>
              <a:rPr lang="en" sz="2000" b="0" dirty="0" smtClean="0">
                <a:latin typeface="+mj-lt"/>
                <a:cs typeface="Times New Roman"/>
              </a:rPr>
              <a:t>      - </a:t>
            </a:r>
            <a:r>
              <a:rPr lang="en" sz="2000" b="0" dirty="0">
                <a:latin typeface="+mj-lt"/>
                <a:cs typeface="Times New Roman"/>
              </a:rPr>
              <a:t>Reduced maintenance(every 10,000 hours</a:t>
            </a:r>
            <a:r>
              <a:rPr lang="en" sz="2000" b="0" dirty="0" smtClean="0">
                <a:latin typeface="+mj-lt"/>
                <a:cs typeface="Times New Roman"/>
              </a:rPr>
              <a:t>);</a:t>
            </a:r>
          </a:p>
          <a:p>
            <a:pPr marL="0" indent="0">
              <a:buNone/>
            </a:pPr>
            <a:endParaRPr lang="en" sz="2000" b="0" dirty="0">
              <a:latin typeface="+mj-lt"/>
              <a:cs typeface="Times New Roman"/>
            </a:endParaRPr>
          </a:p>
          <a:p>
            <a:pPr marL="0" indent="0">
              <a:buNone/>
            </a:pPr>
            <a:r>
              <a:rPr lang="en" sz="2000" b="0" dirty="0" smtClean="0">
                <a:latin typeface="+mj-lt"/>
                <a:cs typeface="Times New Roman"/>
              </a:rPr>
              <a:t>      -High </a:t>
            </a:r>
            <a:r>
              <a:rPr lang="en" sz="2000" b="0" dirty="0">
                <a:latin typeface="+mj-lt"/>
                <a:cs typeface="Times New Roman"/>
              </a:rPr>
              <a:t>useful life(80,000 hours</a:t>
            </a:r>
            <a:r>
              <a:rPr lang="en" sz="2000" b="0" dirty="0" smtClean="0">
                <a:latin typeface="+mj-lt"/>
                <a:cs typeface="Times New Roman"/>
              </a:rPr>
              <a:t>);</a:t>
            </a:r>
          </a:p>
          <a:p>
            <a:pPr marL="0" indent="0">
              <a:buNone/>
            </a:pPr>
            <a:endParaRPr lang="en" sz="2000" b="0" dirty="0">
              <a:latin typeface="+mj-lt"/>
              <a:cs typeface="Times New Roman"/>
            </a:endParaRPr>
          </a:p>
          <a:p>
            <a:pPr marL="0" indent="0">
              <a:buNone/>
            </a:pPr>
            <a:r>
              <a:rPr lang="en" sz="2000" b="0" dirty="0" smtClean="0">
                <a:latin typeface="+mj-lt"/>
                <a:cs typeface="Times New Roman"/>
              </a:rPr>
              <a:t>     </a:t>
            </a:r>
            <a:endParaRPr lang="en" sz="2000" b="0" dirty="0">
              <a:latin typeface="+mj-lt"/>
              <a:cs typeface="Times New Roman"/>
            </a:endParaRPr>
          </a:p>
          <a:p>
            <a:pPr>
              <a:buNone/>
            </a:pPr>
            <a:r>
              <a:rPr lang="en-US" dirty="0"/>
              <a:t/>
            </a:r>
            <a:br>
              <a:rPr lang="en-US" dirty="0"/>
            </a:br>
            <a:endParaRPr lang="en-US" dirty="0"/>
          </a:p>
          <a:p>
            <a:pPr>
              <a:lnSpc>
                <a:spcPct val="80000"/>
              </a:lnSpc>
              <a:buNone/>
            </a:pPr>
            <a:endParaRPr lang="it-IT" sz="2400" dirty="0">
              <a:cs typeface="Arial"/>
            </a:endParaRPr>
          </a:p>
          <a:p>
            <a:pPr>
              <a:lnSpc>
                <a:spcPct val="80000"/>
              </a:lnSpc>
              <a:buFont typeface="Wingdings" pitchFamily="2" charset="2"/>
              <a:buNone/>
            </a:pPr>
            <a:endParaRPr lang="it-IT" sz="2400" dirty="0"/>
          </a:p>
          <a:p>
            <a:pPr>
              <a:lnSpc>
                <a:spcPct val="80000"/>
              </a:lnSpc>
              <a:buNone/>
            </a:pPr>
            <a:endParaRPr lang="it-IT" sz="2400" dirty="0">
              <a:cs typeface="Aria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48F1C-17D5-48D3-A63B-3DC66030B96F}"/>
              </a:ext>
            </a:extLst>
          </p:cNvPr>
          <p:cNvSpPr>
            <a:spLocks noGrp="1"/>
          </p:cNvSpPr>
          <p:nvPr>
            <p:ph type="title"/>
          </p:nvPr>
        </p:nvSpPr>
        <p:spPr>
          <a:xfrm>
            <a:off x="649595" y="487603"/>
            <a:ext cx="7510733" cy="1358660"/>
          </a:xfrm>
        </p:spPr>
        <p:txBody>
          <a:bodyPr anchor="t"/>
          <a:lstStyle/>
          <a:p>
            <a:r>
              <a:rPr lang="it-IT" sz="3600" dirty="0">
                <a:solidFill>
                  <a:srgbClr val="000000"/>
                </a:solidFill>
              </a:rPr>
              <a:t>µGT vs ICE</a:t>
            </a:r>
            <a:endParaRPr lang="en-US" sz="3600" dirty="0">
              <a:latin typeface="Times New Roman"/>
            </a:endParaRPr>
          </a:p>
        </p:txBody>
      </p:sp>
      <p:sp>
        <p:nvSpPr>
          <p:cNvPr id="3" name="Content Placeholder 2">
            <a:extLst>
              <a:ext uri="{FF2B5EF4-FFF2-40B4-BE49-F238E27FC236}">
                <a16:creationId xmlns:a16="http://schemas.microsoft.com/office/drawing/2014/main" id="{E43F4DB5-8A39-45A2-B47B-71D28D653E6F}"/>
              </a:ext>
            </a:extLst>
          </p:cNvPr>
          <p:cNvSpPr>
            <a:spLocks noGrp="1"/>
          </p:cNvSpPr>
          <p:nvPr>
            <p:ph idx="1"/>
          </p:nvPr>
        </p:nvSpPr>
        <p:spPr>
          <a:xfrm>
            <a:off x="649595" y="2345892"/>
            <a:ext cx="8761412" cy="4695825"/>
          </a:xfrm>
        </p:spPr>
        <p:txBody>
          <a:bodyPr/>
          <a:lstStyle/>
          <a:p>
            <a:r>
              <a:rPr lang="it-IT" sz="2000" dirty="0">
                <a:solidFill>
                  <a:srgbClr val="000000"/>
                </a:solidFill>
                <a:latin typeface="+mj-lt"/>
              </a:rPr>
              <a:t>µGT</a:t>
            </a:r>
            <a:r>
              <a:rPr lang="en" sz="2000" b="0" dirty="0" smtClean="0">
                <a:latin typeface="+mj-lt"/>
                <a:cs typeface="Times New Roman"/>
              </a:rPr>
              <a:t> </a:t>
            </a:r>
            <a:r>
              <a:rPr lang="en" sz="2000" b="0" dirty="0">
                <a:latin typeface="+mj-lt"/>
                <a:cs typeface="Times New Roman"/>
              </a:rPr>
              <a:t>DISADVANTAGES</a:t>
            </a:r>
            <a:r>
              <a:rPr lang="en" sz="2000" b="0" dirty="0" smtClean="0">
                <a:latin typeface="+mj-lt"/>
                <a:cs typeface="Times New Roman"/>
              </a:rPr>
              <a:t>:</a:t>
            </a:r>
          </a:p>
          <a:p>
            <a:pPr marL="0" indent="0">
              <a:buNone/>
            </a:pPr>
            <a:r>
              <a:rPr lang="en" sz="2000" b="0" dirty="0">
                <a:latin typeface="+mj-lt"/>
                <a:cs typeface="Times New Roman"/>
              </a:rPr>
              <a:t> </a:t>
            </a:r>
            <a:r>
              <a:rPr lang="en" sz="2000" b="0" dirty="0" smtClean="0">
                <a:latin typeface="+mj-lt"/>
                <a:cs typeface="Times New Roman"/>
              </a:rPr>
              <a:t>     </a:t>
            </a:r>
          </a:p>
          <a:p>
            <a:pPr marL="0" indent="0">
              <a:buNone/>
            </a:pPr>
            <a:r>
              <a:rPr lang="en" sz="2000" b="0" dirty="0">
                <a:latin typeface="+mj-lt"/>
                <a:cs typeface="Times New Roman"/>
              </a:rPr>
              <a:t> </a:t>
            </a:r>
            <a:r>
              <a:rPr lang="en" sz="2000" b="0" dirty="0" smtClean="0">
                <a:latin typeface="+mj-lt"/>
                <a:cs typeface="Times New Roman"/>
              </a:rPr>
              <a:t>    - </a:t>
            </a:r>
            <a:r>
              <a:rPr lang="en" sz="2000" b="0" dirty="0">
                <a:latin typeface="+mj-lt"/>
                <a:cs typeface="Times New Roman"/>
              </a:rPr>
              <a:t>Relatively recent technology</a:t>
            </a:r>
            <a:r>
              <a:rPr lang="en" sz="2000" b="0" dirty="0" smtClean="0">
                <a:latin typeface="+mj-lt"/>
                <a:cs typeface="Times New Roman"/>
              </a:rPr>
              <a:t>;</a:t>
            </a:r>
          </a:p>
          <a:p>
            <a:pPr marL="0" indent="0">
              <a:buNone/>
            </a:pPr>
            <a:endParaRPr lang="en" sz="2000" b="0" dirty="0">
              <a:latin typeface="+mj-lt"/>
              <a:cs typeface="Times New Roman"/>
            </a:endParaRPr>
          </a:p>
          <a:p>
            <a:pPr marL="0" indent="0">
              <a:buNone/>
            </a:pPr>
            <a:r>
              <a:rPr lang="en" sz="2000" b="0" dirty="0" smtClean="0">
                <a:latin typeface="+mj-lt"/>
                <a:cs typeface="Times New Roman"/>
              </a:rPr>
              <a:t>     - </a:t>
            </a:r>
            <a:r>
              <a:rPr lang="en" sz="2000" b="0" dirty="0">
                <a:latin typeface="+mj-lt"/>
                <a:cs typeface="Times New Roman"/>
              </a:rPr>
              <a:t>High specific cost (€ 1,100 / kW</a:t>
            </a:r>
            <a:r>
              <a:rPr lang="en" sz="2000" b="0" dirty="0" smtClean="0">
                <a:latin typeface="+mj-lt"/>
                <a:cs typeface="Times New Roman"/>
              </a:rPr>
              <a:t>);</a:t>
            </a:r>
          </a:p>
          <a:p>
            <a:pPr marL="0" indent="0">
              <a:buNone/>
            </a:pPr>
            <a:endParaRPr lang="en" sz="2000" b="0" dirty="0">
              <a:latin typeface="+mj-lt"/>
              <a:cs typeface="Times New Roman"/>
            </a:endParaRPr>
          </a:p>
          <a:p>
            <a:pPr marL="0" indent="0">
              <a:buNone/>
            </a:pPr>
            <a:r>
              <a:rPr lang="en" sz="2000" b="0" dirty="0" smtClean="0">
                <a:latin typeface="+mj-lt"/>
                <a:cs typeface="Times New Roman"/>
              </a:rPr>
              <a:t>     - </a:t>
            </a:r>
            <a:r>
              <a:rPr lang="en" sz="2000" b="0" dirty="0">
                <a:latin typeface="+mj-lt"/>
                <a:cs typeface="Times New Roman"/>
              </a:rPr>
              <a:t>Lower electrical efficiency</a:t>
            </a:r>
            <a:r>
              <a:rPr lang="en" sz="2000" b="0" dirty="0" smtClean="0">
                <a:latin typeface="+mj-lt"/>
                <a:cs typeface="Times New Roman"/>
              </a:rPr>
              <a:t>;</a:t>
            </a:r>
          </a:p>
          <a:p>
            <a:pPr marL="0" indent="0">
              <a:buNone/>
            </a:pPr>
            <a:endParaRPr lang="en" sz="2000" b="0" dirty="0">
              <a:latin typeface="+mj-lt"/>
              <a:cs typeface="Times New Roman"/>
            </a:endParaRPr>
          </a:p>
          <a:p>
            <a:pPr marL="0" indent="0">
              <a:buNone/>
            </a:pPr>
            <a:r>
              <a:rPr lang="en" sz="2000" b="0" dirty="0" smtClean="0">
                <a:latin typeface="+mj-lt"/>
                <a:cs typeface="Times New Roman"/>
              </a:rPr>
              <a:t>     - </a:t>
            </a:r>
            <a:r>
              <a:rPr lang="en" sz="2000" b="0" dirty="0">
                <a:latin typeface="+mj-lt"/>
                <a:cs typeface="Times New Roman"/>
              </a:rPr>
              <a:t>Low smoke temperature (250 ° C).</a:t>
            </a:r>
            <a:endParaRPr lang="en-US" sz="2000" dirty="0">
              <a:latin typeface="+mj-lt"/>
              <a:cs typeface="Times New Roman"/>
            </a:endParaRPr>
          </a:p>
        </p:txBody>
      </p:sp>
      <p:sp>
        <p:nvSpPr>
          <p:cNvPr id="5" name="Slide Number Placeholder 4">
            <a:extLst>
              <a:ext uri="{FF2B5EF4-FFF2-40B4-BE49-F238E27FC236}">
                <a16:creationId xmlns:a16="http://schemas.microsoft.com/office/drawing/2014/main" id="{BBA12CB2-817B-4CC7-B3C3-C353720CAFA7}"/>
              </a:ext>
            </a:extLst>
          </p:cNvPr>
          <p:cNvSpPr>
            <a:spLocks noGrp="1"/>
          </p:cNvSpPr>
          <p:nvPr>
            <p:ph type="sldNum" sz="quarter" idx="11"/>
          </p:nvPr>
        </p:nvSpPr>
        <p:spPr/>
        <p:txBody>
          <a:bodyPr/>
          <a:lstStyle/>
          <a:p>
            <a:fld id="{877F3A25-C756-4EF7-A996-DD654CB7FDA4}" type="slidenum">
              <a:rPr lang="it-IT"/>
              <a:pPr/>
              <a:t>52</a:t>
            </a:fld>
            <a:endParaRPr lang="it-IT"/>
          </a:p>
        </p:txBody>
      </p:sp>
    </p:spTree>
    <p:extLst>
      <p:ext uri="{BB962C8B-B14F-4D97-AF65-F5344CB8AC3E}">
        <p14:creationId xmlns:p14="http://schemas.microsoft.com/office/powerpoint/2010/main" val="341600263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781664" y="392403"/>
            <a:ext cx="7624917" cy="1225382"/>
          </a:xfrm>
        </p:spPr>
        <p:txBody>
          <a:bodyPr/>
          <a:lstStyle/>
          <a:p>
            <a:pPr eaLnBrk="1" hangingPunct="1"/>
            <a:r>
              <a:rPr lang="en-US" sz="3600" dirty="0">
                <a:cs typeface="Times New Roman" panose="02020603050405020304" pitchFamily="18" charset="0"/>
              </a:rPr>
              <a:t>Example of cogeneration for a varnishing </a:t>
            </a:r>
            <a:r>
              <a:rPr lang="it-IT" sz="3600" dirty="0">
                <a:cs typeface="Times New Roman" panose="02020603050405020304" pitchFamily="18" charset="0"/>
              </a:rPr>
              <a:t>area</a:t>
            </a:r>
          </a:p>
        </p:txBody>
      </p:sp>
      <p:sp>
        <p:nvSpPr>
          <p:cNvPr id="27651" name="Rectangle 15"/>
          <p:cNvSpPr>
            <a:spLocks noGrp="1" noChangeArrowheads="1"/>
          </p:cNvSpPr>
          <p:nvPr>
            <p:ph type="body" sz="half" idx="1"/>
          </p:nvPr>
        </p:nvSpPr>
        <p:spPr>
          <a:xfrm>
            <a:off x="457200" y="1838835"/>
            <a:ext cx="8147050" cy="2016125"/>
          </a:xfrm>
        </p:spPr>
        <p:txBody>
          <a:bodyPr/>
          <a:lstStyle/>
          <a:p>
            <a:pPr eaLnBrk="1" hangingPunct="1">
              <a:spcAft>
                <a:spcPts val="600"/>
              </a:spcAft>
              <a:buFontTx/>
              <a:buNone/>
            </a:pPr>
            <a:r>
              <a:rPr lang="en-US" sz="3200" b="0" dirty="0">
                <a:solidFill>
                  <a:schemeClr val="tx2"/>
                </a:solidFill>
                <a:latin typeface="+mj-lt"/>
                <a:cs typeface="Times New Roman" panose="02020603050405020304" pitchFamily="18" charset="0"/>
              </a:rPr>
              <a:t>Conventional situation:</a:t>
            </a:r>
          </a:p>
          <a:p>
            <a:pPr eaLnBrk="1" hangingPunct="1">
              <a:buFont typeface="Wingdings" panose="05000000000000000000" pitchFamily="2" charset="2"/>
              <a:buChar char="§"/>
            </a:pPr>
            <a:r>
              <a:rPr lang="en-US" b="0" dirty="0">
                <a:solidFill>
                  <a:schemeClr val="tx2"/>
                </a:solidFill>
                <a:latin typeface="+mj-lt"/>
                <a:cs typeface="Times New Roman" panose="02020603050405020304" pitchFamily="18" charset="0"/>
              </a:rPr>
              <a:t>Hot water is produced by boilers</a:t>
            </a:r>
          </a:p>
          <a:p>
            <a:pPr eaLnBrk="1" hangingPunct="1">
              <a:buFont typeface="Wingdings" panose="05000000000000000000" pitchFamily="2" charset="2"/>
              <a:buChar char="§"/>
            </a:pPr>
            <a:r>
              <a:rPr lang="en-US" b="0" dirty="0">
                <a:solidFill>
                  <a:schemeClr val="tx2"/>
                </a:solidFill>
                <a:latin typeface="+mj-lt"/>
                <a:cs typeface="Times New Roman" panose="02020603050405020304" pitchFamily="18" charset="0"/>
              </a:rPr>
              <a:t>Hot air for the furnace is produced by gas burners</a:t>
            </a:r>
          </a:p>
        </p:txBody>
      </p:sp>
      <p:sp>
        <p:nvSpPr>
          <p:cNvPr id="27653" name="Rectangle 19"/>
          <p:cNvSpPr>
            <a:spLocks noChangeArrowheads="1"/>
          </p:cNvSpPr>
          <p:nvPr/>
        </p:nvSpPr>
        <p:spPr bwMode="auto">
          <a:xfrm>
            <a:off x="520597" y="3854960"/>
            <a:ext cx="8147050" cy="2592387"/>
          </a:xfrm>
          <a:prstGeom prst="rect">
            <a:avLst/>
          </a:prstGeom>
          <a:noFill/>
          <a:ln w="9525">
            <a:noFill/>
            <a:miter lim="800000"/>
            <a:headEnd/>
            <a:tailEnd/>
          </a:ln>
        </p:spPr>
        <p:txBody>
          <a:bodyPr/>
          <a:lstStyle/>
          <a:p>
            <a:pPr algn="l">
              <a:spcBef>
                <a:spcPct val="20000"/>
              </a:spcBef>
              <a:spcAft>
                <a:spcPts val="600"/>
              </a:spcAft>
            </a:pPr>
            <a:r>
              <a:rPr lang="en-US" sz="3200" dirty="0">
                <a:solidFill>
                  <a:schemeClr val="tx2"/>
                </a:solidFill>
                <a:effectLst/>
                <a:latin typeface="+mj-lt"/>
                <a:cs typeface="Times New Roman" panose="02020603050405020304" pitchFamily="18" charset="0"/>
              </a:rPr>
              <a:t>Suggestions:</a:t>
            </a:r>
          </a:p>
          <a:p>
            <a:pPr marL="457200" indent="-457200" algn="l">
              <a:spcBef>
                <a:spcPct val="20000"/>
              </a:spcBef>
              <a:spcAft>
                <a:spcPts val="600"/>
              </a:spcAft>
              <a:buClr>
                <a:schemeClr val="accent1"/>
              </a:buClr>
              <a:buFont typeface="Wingdings" panose="05000000000000000000" pitchFamily="2" charset="2"/>
              <a:buChar char="§"/>
            </a:pPr>
            <a:r>
              <a:rPr lang="en-US" sz="2800" dirty="0">
                <a:solidFill>
                  <a:schemeClr val="tx2"/>
                </a:solidFill>
                <a:effectLst/>
                <a:latin typeface="+mj-lt"/>
                <a:cs typeface="Times New Roman" panose="02020603050405020304" pitchFamily="18" charset="0"/>
              </a:rPr>
              <a:t>Hot Water produced by a CHP system and by two exhausted gas/water heat recoveries</a:t>
            </a:r>
          </a:p>
          <a:p>
            <a:pPr marL="457200" indent="-457200" algn="l">
              <a:spcBef>
                <a:spcPct val="20000"/>
              </a:spcBef>
              <a:spcAft>
                <a:spcPts val="600"/>
              </a:spcAft>
              <a:buClr>
                <a:schemeClr val="accent1"/>
              </a:buClr>
              <a:buFont typeface="Wingdings" panose="05000000000000000000" pitchFamily="2" charset="2"/>
              <a:buChar char="§"/>
            </a:pPr>
            <a:r>
              <a:rPr lang="en-US" sz="2800" dirty="0">
                <a:solidFill>
                  <a:schemeClr val="tx2"/>
                </a:solidFill>
                <a:effectLst/>
                <a:latin typeface="+mj-lt"/>
                <a:cs typeface="Times New Roman" panose="02020603050405020304" pitchFamily="18" charset="0"/>
              </a:rPr>
              <a:t>Furnace hot air partially produced by the exhausted gas of two CHP systems</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45" name="Rectangle 2"/>
          <p:cNvSpPr>
            <a:spLocks noChangeArrowheads="1"/>
          </p:cNvSpPr>
          <p:nvPr/>
        </p:nvSpPr>
        <p:spPr bwMode="auto">
          <a:xfrm>
            <a:off x="772185" y="540110"/>
            <a:ext cx="6927031" cy="865187"/>
          </a:xfrm>
          <a:prstGeom prst="rect">
            <a:avLst/>
          </a:prstGeom>
          <a:noFill/>
          <a:ln w="9525">
            <a:noFill/>
            <a:miter lim="800000"/>
            <a:headEnd/>
            <a:tailEnd/>
          </a:ln>
        </p:spPr>
        <p:txBody>
          <a:bodyPr anchor="ctr"/>
          <a:lstStyle/>
          <a:p>
            <a:pPr marL="177800" eaLnBrk="0" hangingPunct="0"/>
            <a:r>
              <a:rPr lang="en-US" sz="3600" dirty="0">
                <a:solidFill>
                  <a:schemeClr val="tx2"/>
                </a:solidFill>
                <a:effectLst/>
                <a:latin typeface="+mj-lt"/>
                <a:ea typeface="+mj-ea"/>
                <a:cs typeface="Times New Roman" panose="02020603050405020304" pitchFamily="18" charset="0"/>
              </a:rPr>
              <a:t>CHP for a paint process area</a:t>
            </a:r>
          </a:p>
        </p:txBody>
      </p:sp>
      <p:cxnSp>
        <p:nvCxnSpPr>
          <p:cNvPr id="102411" name="_s102411"/>
          <p:cNvCxnSpPr>
            <a:cxnSpLocks noChangeShapeType="1"/>
            <a:stCxn id="27" idx="0"/>
            <a:endCxn id="24" idx="2"/>
          </p:cNvCxnSpPr>
          <p:nvPr/>
        </p:nvCxnSpPr>
        <p:spPr bwMode="auto">
          <a:xfrm rot="16200000" flipV="1">
            <a:off x="5832820" y="1127790"/>
            <a:ext cx="381106" cy="2880520"/>
          </a:xfrm>
          <a:prstGeom prst="bentConnector3">
            <a:avLst>
              <a:gd name="adj1" fmla="val 50000"/>
            </a:avLst>
          </a:prstGeom>
          <a:noFill/>
          <a:ln w="101600">
            <a:solidFill>
              <a:srgbClr val="FFC000"/>
            </a:solidFill>
            <a:miter lim="800000"/>
            <a:headEnd/>
            <a:tailEnd/>
          </a:ln>
        </p:spPr>
      </p:cxnSp>
      <p:cxnSp>
        <p:nvCxnSpPr>
          <p:cNvPr id="102413" name="_s102413"/>
          <p:cNvCxnSpPr>
            <a:cxnSpLocks noChangeShapeType="1"/>
            <a:stCxn id="25" idx="0"/>
            <a:endCxn id="24" idx="2"/>
          </p:cNvCxnSpPr>
          <p:nvPr/>
        </p:nvCxnSpPr>
        <p:spPr bwMode="auto">
          <a:xfrm rot="5400000" flipH="1" flipV="1">
            <a:off x="2952301" y="1127791"/>
            <a:ext cx="381106" cy="2880518"/>
          </a:xfrm>
          <a:prstGeom prst="bentConnector3">
            <a:avLst>
              <a:gd name="adj1" fmla="val 50000"/>
            </a:avLst>
          </a:prstGeom>
          <a:noFill/>
          <a:ln w="101600">
            <a:solidFill>
              <a:srgbClr val="FFC000"/>
            </a:solidFill>
            <a:miter lim="800000"/>
            <a:headEnd/>
            <a:tailEnd type="none" w="sm" len="sm"/>
          </a:ln>
        </p:spPr>
      </p:cxnSp>
      <p:sp>
        <p:nvSpPr>
          <p:cNvPr id="24" name="_s102414"/>
          <p:cNvSpPr>
            <a:spLocks noChangeArrowheads="1"/>
          </p:cNvSpPr>
          <p:nvPr/>
        </p:nvSpPr>
        <p:spPr bwMode="auto">
          <a:xfrm>
            <a:off x="3348038" y="1631372"/>
            <a:ext cx="2470150" cy="746125"/>
          </a:xfrm>
          <a:prstGeom prst="roundRect">
            <a:avLst>
              <a:gd name="adj" fmla="val 16667"/>
            </a:avLst>
          </a:prstGeom>
          <a:noFill/>
          <a:ln w="28575">
            <a:solidFill>
              <a:schemeClr val="tx1"/>
            </a:solidFill>
            <a:round/>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j-lt"/>
                <a:cs typeface="Times New Roman" panose="02020603050405020304" pitchFamily="18" charset="0"/>
              </a:rPr>
              <a:t>Hot water (70-80°C</a:t>
            </a: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p:txBody>
      </p:sp>
      <p:sp>
        <p:nvSpPr>
          <p:cNvPr id="25" name="_s102415"/>
          <p:cNvSpPr>
            <a:spLocks noChangeArrowheads="1"/>
          </p:cNvSpPr>
          <p:nvPr/>
        </p:nvSpPr>
        <p:spPr bwMode="auto">
          <a:xfrm>
            <a:off x="468313" y="2758603"/>
            <a:ext cx="2468563" cy="744538"/>
          </a:xfrm>
          <a:prstGeom prst="roundRect">
            <a:avLst>
              <a:gd name="adj" fmla="val 16667"/>
            </a:avLst>
          </a:prstGeom>
          <a:noFill/>
          <a:ln w="28575">
            <a:solidFill>
              <a:schemeClr val="tx1"/>
            </a:solidFill>
            <a:round/>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j-lt"/>
                <a:cs typeface="Times New Roman" panose="02020603050405020304" pitchFamily="18" charset="0"/>
              </a:rPr>
              <a:t>Exhaust gas/water recovery (50 </a:t>
            </a:r>
            <a:r>
              <a:rPr kumimoji="0" lang="en-US" sz="2000" b="0" i="0" u="none" strike="noStrike" cap="none" normalizeH="0" baseline="0" dirty="0" err="1">
                <a:ln>
                  <a:noFill/>
                </a:ln>
                <a:solidFill>
                  <a:schemeClr val="tx1"/>
                </a:solidFill>
                <a:effectLst/>
                <a:latin typeface="+mj-lt"/>
                <a:cs typeface="Times New Roman" panose="02020603050405020304" pitchFamily="18" charset="0"/>
              </a:rPr>
              <a:t>kWth</a:t>
            </a:r>
            <a:r>
              <a:rPr kumimoji="0" lang="en-US" sz="2000" b="0" i="0" u="none" strike="noStrike" cap="none" normalizeH="0" baseline="0" dirty="0">
                <a:ln>
                  <a:noFill/>
                </a:ln>
                <a:solidFill>
                  <a:schemeClr val="tx1"/>
                </a:solidFill>
                <a:effectLst/>
                <a:latin typeface="Calibri" pitchFamily="34" charset="0"/>
                <a:cs typeface="Arial" charset="0"/>
              </a:rPr>
              <a:t>)</a:t>
            </a:r>
          </a:p>
        </p:txBody>
      </p:sp>
      <p:sp>
        <p:nvSpPr>
          <p:cNvPr id="26" name="_s102416"/>
          <p:cNvSpPr>
            <a:spLocks noChangeArrowheads="1"/>
          </p:cNvSpPr>
          <p:nvPr/>
        </p:nvSpPr>
        <p:spPr bwMode="auto">
          <a:xfrm>
            <a:off x="3348038" y="2758603"/>
            <a:ext cx="2470150" cy="744538"/>
          </a:xfrm>
          <a:prstGeom prst="roundRect">
            <a:avLst>
              <a:gd name="adj" fmla="val 16667"/>
            </a:avLst>
          </a:prstGeom>
          <a:solidFill>
            <a:schemeClr val="bg2">
              <a:lumMod val="40000"/>
              <a:lumOff val="60000"/>
            </a:schemeClr>
          </a:solidFill>
          <a:ln w="28575">
            <a:solidFill>
              <a:schemeClr val="tx1"/>
            </a:solidFill>
            <a:round/>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j-lt"/>
                <a:cs typeface="Times New Roman" panose="02020603050405020304" pitchFamily="18" charset="0"/>
              </a:rPr>
              <a:t>CHP1 250 </a:t>
            </a:r>
            <a:r>
              <a:rPr kumimoji="0" lang="en-US" sz="2000" b="0" i="0" u="none" strike="noStrike" cap="none" normalizeH="0" baseline="0" dirty="0" err="1">
                <a:ln>
                  <a:noFill/>
                </a:ln>
                <a:solidFill>
                  <a:schemeClr val="tx1"/>
                </a:solidFill>
                <a:effectLst/>
                <a:latin typeface="+mj-lt"/>
                <a:cs typeface="Times New Roman" panose="02020603050405020304" pitchFamily="18" charset="0"/>
              </a:rPr>
              <a:t>kW</a:t>
            </a:r>
            <a:r>
              <a:rPr kumimoji="0" lang="en-US" sz="1600" b="0" i="0" u="none" strike="noStrike" cap="none" normalizeH="0" baseline="0" dirty="0" err="1">
                <a:ln>
                  <a:noFill/>
                </a:ln>
                <a:solidFill>
                  <a:schemeClr val="tx1"/>
                </a:solidFill>
                <a:effectLst/>
                <a:latin typeface="+mj-lt"/>
                <a:cs typeface="Times New Roman" panose="02020603050405020304" pitchFamily="18" charset="0"/>
              </a:rPr>
              <a:t>el</a:t>
            </a:r>
            <a:r>
              <a:rPr kumimoji="0" lang="en-US" sz="2400" b="0" i="0" u="none" strike="noStrike" cap="none" normalizeH="0" baseline="0" dirty="0">
                <a:ln>
                  <a:noFill/>
                </a:ln>
                <a:solidFill>
                  <a:schemeClr val="tx1"/>
                </a:solidFill>
                <a:effectLst/>
                <a:latin typeface="+mj-lt"/>
                <a:cs typeface="Times New Roman" panose="02020603050405020304" pitchFamily="18" charset="0"/>
              </a:rPr>
              <a:t> </a:t>
            </a:r>
            <a:r>
              <a:rPr kumimoji="0" lang="en-US" sz="2000" b="0" i="0" u="none" strike="noStrike" cap="none" normalizeH="0" baseline="0" dirty="0">
                <a:ln>
                  <a:noFill/>
                </a:ln>
                <a:solidFill>
                  <a:schemeClr val="tx1"/>
                </a:solidFill>
                <a:effectLst/>
                <a:latin typeface="+mj-lt"/>
                <a:cs typeface="Times New Roman" panose="02020603050405020304" pitchFamily="18" charset="0"/>
              </a:rPr>
              <a:t>and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j-lt"/>
                <a:cs typeface="Times New Roman" panose="02020603050405020304" pitchFamily="18" charset="0"/>
              </a:rPr>
              <a:t>491 </a:t>
            </a:r>
            <a:r>
              <a:rPr kumimoji="0" lang="en-US" sz="2000" b="0" i="0" u="none" strike="noStrike" cap="none" normalizeH="0" baseline="0" dirty="0" err="1">
                <a:ln>
                  <a:noFill/>
                </a:ln>
                <a:solidFill>
                  <a:schemeClr val="tx1"/>
                </a:solidFill>
                <a:effectLst/>
                <a:latin typeface="+mj-lt"/>
                <a:cs typeface="Times New Roman" panose="02020603050405020304" pitchFamily="18" charset="0"/>
              </a:rPr>
              <a:t>kW</a:t>
            </a:r>
            <a:r>
              <a:rPr kumimoji="0" lang="en-US" sz="1600" b="0" i="0" u="none" strike="noStrike" cap="none" normalizeH="0" baseline="0" dirty="0" err="1">
                <a:ln>
                  <a:noFill/>
                </a:ln>
                <a:solidFill>
                  <a:schemeClr val="tx1"/>
                </a:solidFill>
                <a:effectLst/>
                <a:latin typeface="+mj-lt"/>
                <a:cs typeface="Times New Roman" panose="02020603050405020304" pitchFamily="18" charset="0"/>
              </a:rPr>
              <a:t>th</a:t>
            </a:r>
            <a:endParaRPr kumimoji="0" lang="en-US" sz="1600" b="0" i="0" u="none" strike="noStrike" cap="none" normalizeH="0" baseline="0" dirty="0">
              <a:ln>
                <a:noFill/>
              </a:ln>
              <a:solidFill>
                <a:schemeClr val="tx1"/>
              </a:solidFill>
              <a:effectLst/>
              <a:latin typeface="+mj-lt"/>
              <a:cs typeface="Times New Roman" panose="02020603050405020304" pitchFamily="18" charset="0"/>
            </a:endParaRPr>
          </a:p>
        </p:txBody>
      </p:sp>
      <p:sp>
        <p:nvSpPr>
          <p:cNvPr id="27" name="_s102417"/>
          <p:cNvSpPr>
            <a:spLocks noChangeArrowheads="1"/>
          </p:cNvSpPr>
          <p:nvPr/>
        </p:nvSpPr>
        <p:spPr bwMode="auto">
          <a:xfrm>
            <a:off x="6229351" y="2758603"/>
            <a:ext cx="2468563" cy="744538"/>
          </a:xfrm>
          <a:prstGeom prst="roundRect">
            <a:avLst>
              <a:gd name="adj" fmla="val 16667"/>
            </a:avLst>
          </a:prstGeom>
          <a:noFill/>
          <a:ln w="28575">
            <a:solidFill>
              <a:schemeClr val="tx1"/>
            </a:solidFill>
            <a:round/>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j-lt"/>
                <a:cs typeface="Times New Roman" panose="02020603050405020304" pitchFamily="18" charset="0"/>
              </a:rPr>
              <a:t>Exhaust gas/water recovery (50 </a:t>
            </a:r>
            <a:r>
              <a:rPr kumimoji="0" lang="en-US" sz="2000" b="0" i="0" u="none" strike="noStrike" cap="none" normalizeH="0" baseline="0" dirty="0" err="1">
                <a:ln>
                  <a:noFill/>
                </a:ln>
                <a:solidFill>
                  <a:schemeClr val="tx1"/>
                </a:solidFill>
                <a:effectLst/>
                <a:latin typeface="+mj-lt"/>
                <a:cs typeface="Times New Roman" panose="02020603050405020304" pitchFamily="18" charset="0"/>
              </a:rPr>
              <a:t>kWth</a:t>
            </a:r>
            <a:r>
              <a:rPr kumimoji="0" lang="en-US" sz="2000" b="0" i="0" u="none" strike="noStrike" cap="none" normalizeH="0" baseline="0" dirty="0">
                <a:ln>
                  <a:noFill/>
                </a:ln>
                <a:solidFill>
                  <a:schemeClr val="tx1"/>
                </a:solidFill>
                <a:effectLst/>
                <a:latin typeface="+mj-lt"/>
                <a:cs typeface="Times New Roman" panose="02020603050405020304" pitchFamily="18" charset="0"/>
              </a:rPr>
              <a:t>)</a:t>
            </a:r>
          </a:p>
        </p:txBody>
      </p:sp>
      <p:sp>
        <p:nvSpPr>
          <p:cNvPr id="28" name="_s102418"/>
          <p:cNvSpPr>
            <a:spLocks noChangeArrowheads="1"/>
          </p:cNvSpPr>
          <p:nvPr/>
        </p:nvSpPr>
        <p:spPr bwMode="auto">
          <a:xfrm>
            <a:off x="468313" y="3986459"/>
            <a:ext cx="2466975" cy="746125"/>
          </a:xfrm>
          <a:prstGeom prst="roundRect">
            <a:avLst>
              <a:gd name="adj" fmla="val 16667"/>
            </a:avLst>
          </a:prstGeom>
          <a:noFill/>
          <a:ln w="28575">
            <a:solidFill>
              <a:schemeClr val="tx1"/>
            </a:solidFill>
            <a:round/>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j-lt"/>
                <a:cs typeface="Times New Roman" panose="02020603050405020304" pitchFamily="18" charset="0"/>
              </a:rPr>
              <a:t>Furnace burner 1</a:t>
            </a:r>
          </a:p>
        </p:txBody>
      </p:sp>
      <p:sp>
        <p:nvSpPr>
          <p:cNvPr id="29" name="_s102419"/>
          <p:cNvSpPr>
            <a:spLocks noChangeArrowheads="1"/>
          </p:cNvSpPr>
          <p:nvPr/>
        </p:nvSpPr>
        <p:spPr bwMode="auto">
          <a:xfrm>
            <a:off x="6229351" y="3986459"/>
            <a:ext cx="2466975" cy="744538"/>
          </a:xfrm>
          <a:prstGeom prst="roundRect">
            <a:avLst>
              <a:gd name="adj" fmla="val 16667"/>
            </a:avLst>
          </a:prstGeom>
          <a:noFill/>
          <a:ln w="28575">
            <a:solidFill>
              <a:schemeClr val="tx1"/>
            </a:solidFill>
            <a:round/>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j-lt"/>
                <a:cs typeface="Times New Roman" panose="02020603050405020304" pitchFamily="18" charset="0"/>
              </a:rPr>
              <a:t>Furnace burner 2</a:t>
            </a:r>
          </a:p>
        </p:txBody>
      </p:sp>
      <p:sp>
        <p:nvSpPr>
          <p:cNvPr id="30" name="_s102420"/>
          <p:cNvSpPr>
            <a:spLocks noChangeArrowheads="1"/>
          </p:cNvSpPr>
          <p:nvPr/>
        </p:nvSpPr>
        <p:spPr bwMode="auto">
          <a:xfrm>
            <a:off x="6229351" y="5177654"/>
            <a:ext cx="2466975" cy="744538"/>
          </a:xfrm>
          <a:prstGeom prst="roundRect">
            <a:avLst>
              <a:gd name="adj" fmla="val 16667"/>
            </a:avLst>
          </a:prstGeom>
          <a:solidFill>
            <a:schemeClr val="bg2">
              <a:lumMod val="40000"/>
              <a:lumOff val="60000"/>
            </a:schemeClr>
          </a:solidFill>
          <a:ln w="28575">
            <a:solidFill>
              <a:schemeClr val="tx1"/>
            </a:solidFill>
            <a:round/>
            <a:headEnd/>
            <a:tailEnd/>
          </a:ln>
        </p:spPr>
        <p:txBody>
          <a:bodyPr vert="horz" wrap="square" lIns="0" tIns="0" rIns="0" bIns="0" numCol="1" anchor="ctr" anchorCtr="0" compatLnSpc="1">
            <a:prstTxWarp prst="textNoShape">
              <a:avLst/>
            </a:prstTxWarp>
          </a:bodyPr>
          <a:lstStyle/>
          <a:p>
            <a:pPr lvl="1" algn="r"/>
            <a:r>
              <a:rPr kumimoji="0" lang="en-US" sz="2000" b="0" i="0" u="none" strike="noStrike" cap="none" normalizeH="0" baseline="0" dirty="0">
                <a:ln>
                  <a:noFill/>
                </a:ln>
                <a:solidFill>
                  <a:schemeClr val="tx1"/>
                </a:solidFill>
                <a:effectLst/>
                <a:latin typeface="+mj-lt"/>
                <a:cs typeface="Times New Roman" panose="02020603050405020304" pitchFamily="18" charset="0"/>
              </a:rPr>
              <a:t>CHP3 100 </a:t>
            </a:r>
            <a:r>
              <a:rPr kumimoji="0" lang="en-US" sz="2000" b="0" i="0" u="none" strike="noStrike" cap="none" normalizeH="0" baseline="0" dirty="0" err="1">
                <a:ln>
                  <a:noFill/>
                </a:ln>
                <a:solidFill>
                  <a:schemeClr val="tx1"/>
                </a:solidFill>
                <a:effectLst/>
                <a:latin typeface="+mj-lt"/>
                <a:cs typeface="Times New Roman" panose="02020603050405020304" pitchFamily="18" charset="0"/>
              </a:rPr>
              <a:t>kW</a:t>
            </a:r>
            <a:r>
              <a:rPr kumimoji="0" lang="en-US" sz="1600" b="0" i="0" u="none" strike="noStrike" cap="none" normalizeH="0" baseline="0" dirty="0" err="1">
                <a:ln>
                  <a:noFill/>
                </a:ln>
                <a:solidFill>
                  <a:schemeClr val="tx1"/>
                </a:solidFill>
                <a:effectLst/>
                <a:latin typeface="+mj-lt"/>
                <a:cs typeface="Times New Roman" panose="02020603050405020304" pitchFamily="18" charset="0"/>
              </a:rPr>
              <a:t>el</a:t>
            </a:r>
            <a:endParaRPr kumimoji="0" lang="en-US" sz="1600" b="0" i="0" u="none" strike="noStrike" cap="none" normalizeH="0" baseline="0" dirty="0">
              <a:ln>
                <a:noFill/>
              </a:ln>
              <a:solidFill>
                <a:schemeClr val="tx1"/>
              </a:solidFill>
              <a:effectLst/>
              <a:latin typeface="+mj-lt"/>
              <a:cs typeface="Times New Roman" panose="02020603050405020304" pitchFamily="18" charset="0"/>
            </a:endParaRPr>
          </a:p>
          <a:p>
            <a:pPr lvl="1" algn="r"/>
            <a:r>
              <a:rPr lang="es-ES" sz="2000" dirty="0">
                <a:latin typeface="+mj-lt"/>
                <a:cs typeface="Times New Roman" panose="02020603050405020304" pitchFamily="18" charset="0"/>
              </a:rPr>
              <a:t>180 kWth</a:t>
            </a:r>
            <a:endParaRPr kumimoji="0" lang="en-US" sz="1600" b="0" i="0" strike="noStrike" cap="none" normalizeH="0" baseline="0" dirty="0">
              <a:ln>
                <a:noFill/>
              </a:ln>
              <a:solidFill>
                <a:schemeClr val="tx1"/>
              </a:solidFill>
              <a:effectLst/>
              <a:latin typeface="+mj-lt"/>
              <a:cs typeface="Times New Roman" panose="02020603050405020304" pitchFamily="18" charset="0"/>
            </a:endParaRPr>
          </a:p>
        </p:txBody>
      </p:sp>
      <p:sp>
        <p:nvSpPr>
          <p:cNvPr id="31" name="_s102421"/>
          <p:cNvSpPr>
            <a:spLocks noChangeArrowheads="1"/>
          </p:cNvSpPr>
          <p:nvPr/>
        </p:nvSpPr>
        <p:spPr bwMode="auto">
          <a:xfrm>
            <a:off x="471488" y="5177654"/>
            <a:ext cx="2462213" cy="744538"/>
          </a:xfrm>
          <a:prstGeom prst="roundRect">
            <a:avLst>
              <a:gd name="adj" fmla="val 16667"/>
            </a:avLst>
          </a:prstGeom>
          <a:solidFill>
            <a:schemeClr val="bg2">
              <a:lumMod val="40000"/>
              <a:lumOff val="60000"/>
            </a:schemeClr>
          </a:solidFill>
          <a:ln w="28575">
            <a:solidFill>
              <a:schemeClr val="tx1"/>
            </a:solidFill>
            <a:round/>
            <a:headEnd/>
            <a:tailEnd/>
          </a:ln>
        </p:spPr>
        <p:txBody>
          <a:bodyPr vert="horz" wrap="square" lIns="0" tIns="0" rIns="0" bIns="0" numCol="1" anchor="ctr" anchorCtr="0" compatLnSpc="1">
            <a:prstTxWarp prst="textNoShape">
              <a:avLst/>
            </a:prstTxWarp>
          </a:bodyPr>
          <a:lstStyle/>
          <a:p>
            <a:pPr algn="l"/>
            <a:r>
              <a:rPr kumimoji="0" lang="en-US" sz="2000" b="0" i="0" u="none" strike="noStrike" cap="none" normalizeH="0" baseline="0" dirty="0">
                <a:ln>
                  <a:noFill/>
                </a:ln>
                <a:solidFill>
                  <a:schemeClr val="tx1"/>
                </a:solidFill>
                <a:effectLst/>
                <a:latin typeface="Calibri" pitchFamily="34" charset="0"/>
                <a:cs typeface="Arial" charset="0"/>
              </a:rPr>
              <a:t>   </a:t>
            </a:r>
            <a:r>
              <a:rPr kumimoji="0" lang="en-US" sz="2000" b="0" i="0" u="none" strike="noStrike" cap="none" normalizeH="0" baseline="0" dirty="0">
                <a:ln>
                  <a:noFill/>
                </a:ln>
                <a:solidFill>
                  <a:schemeClr val="tx1"/>
                </a:solidFill>
                <a:effectLst/>
                <a:latin typeface="+mj-lt"/>
                <a:cs typeface="Times New Roman" panose="02020603050405020304" pitchFamily="18" charset="0"/>
              </a:rPr>
              <a:t>CHP2 100 </a:t>
            </a:r>
            <a:r>
              <a:rPr kumimoji="0" lang="en-US" sz="2000" b="0" i="0" u="none" strike="noStrike" cap="none" normalizeH="0" baseline="0" dirty="0" err="1">
                <a:ln>
                  <a:noFill/>
                </a:ln>
                <a:solidFill>
                  <a:schemeClr val="tx1"/>
                </a:solidFill>
                <a:effectLst/>
                <a:latin typeface="+mj-lt"/>
                <a:cs typeface="Times New Roman" panose="02020603050405020304" pitchFamily="18" charset="0"/>
              </a:rPr>
              <a:t>kW</a:t>
            </a:r>
            <a:r>
              <a:rPr kumimoji="0" lang="en-US" sz="1600" b="0" i="0" u="none" strike="noStrike" cap="none" normalizeH="0" baseline="0" dirty="0" err="1">
                <a:ln>
                  <a:noFill/>
                </a:ln>
                <a:solidFill>
                  <a:schemeClr val="tx1"/>
                </a:solidFill>
                <a:effectLst/>
                <a:latin typeface="+mj-lt"/>
                <a:cs typeface="Times New Roman" panose="02020603050405020304" pitchFamily="18" charset="0"/>
              </a:rPr>
              <a:t>el</a:t>
            </a:r>
            <a:endParaRPr kumimoji="0" lang="en-US" sz="1600" b="0" i="0" u="none" strike="noStrike" cap="none" normalizeH="0" baseline="0" dirty="0">
              <a:ln>
                <a:noFill/>
              </a:ln>
              <a:solidFill>
                <a:schemeClr val="tx1"/>
              </a:solidFill>
              <a:effectLst/>
              <a:latin typeface="+mj-lt"/>
              <a:cs typeface="Times New Roman" panose="02020603050405020304" pitchFamily="18" charset="0"/>
            </a:endParaRPr>
          </a:p>
          <a:p>
            <a:pPr algn="l"/>
            <a:r>
              <a:rPr lang="es-ES" sz="2000" dirty="0">
                <a:latin typeface="+mj-lt"/>
                <a:cs typeface="Times New Roman" panose="02020603050405020304" pitchFamily="18" charset="0"/>
              </a:rPr>
              <a:t>   180 kWth</a:t>
            </a:r>
            <a:endParaRPr kumimoji="0" lang="en-US" sz="1600" b="0" i="0" u="none" strike="noStrike" cap="none" normalizeH="0" baseline="0" dirty="0">
              <a:ln>
                <a:noFill/>
              </a:ln>
              <a:solidFill>
                <a:schemeClr val="tx1"/>
              </a:solidFill>
              <a:effectLst/>
              <a:latin typeface="+mj-lt"/>
              <a:cs typeface="Times New Roman" panose="02020603050405020304" pitchFamily="18" charset="0"/>
            </a:endParaRPr>
          </a:p>
        </p:txBody>
      </p:sp>
      <p:sp>
        <p:nvSpPr>
          <p:cNvPr id="33" name="_s102423"/>
          <p:cNvSpPr>
            <a:spLocks noChangeArrowheads="1"/>
          </p:cNvSpPr>
          <p:nvPr/>
        </p:nvSpPr>
        <p:spPr bwMode="auto">
          <a:xfrm>
            <a:off x="391347" y="6147617"/>
            <a:ext cx="2466975" cy="744538"/>
          </a:xfrm>
          <a:prstGeom prst="roundRect">
            <a:avLst>
              <a:gd name="adj" fmla="val 16667"/>
            </a:avLst>
          </a:prstGeom>
          <a:noFill/>
          <a:ln w="28575">
            <a:noFill/>
            <a:round/>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2"/>
                </a:solidFill>
                <a:effectLst/>
                <a:latin typeface="+mj-lt"/>
                <a:cs typeface="Times New Roman" panose="02020603050405020304" pitchFamily="18" charset="0"/>
              </a:rPr>
              <a:t>100 kW electric power</a:t>
            </a:r>
          </a:p>
        </p:txBody>
      </p:sp>
      <p:cxnSp>
        <p:nvCxnSpPr>
          <p:cNvPr id="2" name="AutoShape 25"/>
          <p:cNvCxnSpPr>
            <a:cxnSpLocks noChangeShapeType="1"/>
          </p:cNvCxnSpPr>
          <p:nvPr/>
        </p:nvCxnSpPr>
        <p:spPr bwMode="auto">
          <a:xfrm rot="5400000">
            <a:off x="3619500" y="5942829"/>
            <a:ext cx="322263" cy="1588"/>
          </a:xfrm>
          <a:prstGeom prst="straightConnector1">
            <a:avLst/>
          </a:prstGeom>
          <a:noFill/>
          <a:ln w="76200">
            <a:solidFill>
              <a:srgbClr val="00FF00"/>
            </a:solidFill>
            <a:round/>
            <a:headEnd type="triangle" w="sm" len="sm"/>
            <a:tailEnd/>
          </a:ln>
        </p:spPr>
      </p:cxnSp>
      <p:cxnSp>
        <p:nvCxnSpPr>
          <p:cNvPr id="3" name="AutoShape 26"/>
          <p:cNvCxnSpPr>
            <a:cxnSpLocks noChangeShapeType="1"/>
          </p:cNvCxnSpPr>
          <p:nvPr/>
        </p:nvCxnSpPr>
        <p:spPr bwMode="auto">
          <a:xfrm rot="5400000">
            <a:off x="3619500" y="6519092"/>
            <a:ext cx="322263" cy="1588"/>
          </a:xfrm>
          <a:prstGeom prst="straightConnector1">
            <a:avLst/>
          </a:prstGeom>
          <a:noFill/>
          <a:ln w="76200">
            <a:solidFill>
              <a:srgbClr val="FFC000"/>
            </a:solidFill>
            <a:round/>
            <a:headEnd type="triangle" w="sm" len="sm"/>
            <a:tailEnd/>
          </a:ln>
        </p:spPr>
      </p:cxnSp>
      <p:cxnSp>
        <p:nvCxnSpPr>
          <p:cNvPr id="188446" name="_s1034"/>
          <p:cNvCxnSpPr>
            <a:cxnSpLocks noChangeShapeType="1"/>
          </p:cNvCxnSpPr>
          <p:nvPr/>
        </p:nvCxnSpPr>
        <p:spPr bwMode="auto">
          <a:xfrm rot="-5400000">
            <a:off x="3618707" y="5332733"/>
            <a:ext cx="322262" cy="0"/>
          </a:xfrm>
          <a:prstGeom prst="straightConnector1">
            <a:avLst/>
          </a:prstGeom>
          <a:noFill/>
          <a:ln w="76200">
            <a:solidFill>
              <a:srgbClr val="FF0000"/>
            </a:solidFill>
            <a:round/>
            <a:headEnd/>
            <a:tailEnd type="triangle" w="sm" len="sm"/>
          </a:ln>
        </p:spPr>
      </p:cxnSp>
      <p:sp>
        <p:nvSpPr>
          <p:cNvPr id="188447" name="Rectangle 30"/>
          <p:cNvSpPr>
            <a:spLocks noChangeArrowheads="1"/>
          </p:cNvSpPr>
          <p:nvPr/>
        </p:nvSpPr>
        <p:spPr bwMode="auto">
          <a:xfrm>
            <a:off x="3828657" y="5265225"/>
            <a:ext cx="2015852" cy="1512168"/>
          </a:xfrm>
          <a:prstGeom prst="rect">
            <a:avLst/>
          </a:prstGeom>
          <a:noFill/>
          <a:ln w="9525">
            <a:noFill/>
            <a:miter lim="800000"/>
            <a:headEnd/>
            <a:tailEnd/>
          </a:ln>
        </p:spPr>
        <p:txBody>
          <a:bodyPr/>
          <a:lstStyle/>
          <a:p>
            <a:pPr algn="l" eaLnBrk="0" hangingPunct="0">
              <a:lnSpc>
                <a:spcPct val="90000"/>
              </a:lnSpc>
              <a:spcBef>
                <a:spcPts val="0"/>
              </a:spcBef>
              <a:spcAft>
                <a:spcPts val="2400"/>
              </a:spcAft>
            </a:pPr>
            <a:r>
              <a:rPr lang="en-US" sz="2000" dirty="0">
                <a:solidFill>
                  <a:schemeClr val="tx2"/>
                </a:solidFill>
                <a:effectLst/>
                <a:latin typeface="+mj-lt"/>
                <a:cs typeface="Times New Roman" panose="02020603050405020304" pitchFamily="18" charset="0"/>
              </a:rPr>
              <a:t>Exhaust gas</a:t>
            </a:r>
          </a:p>
          <a:p>
            <a:pPr algn="l" eaLnBrk="0" hangingPunct="0">
              <a:lnSpc>
                <a:spcPct val="90000"/>
              </a:lnSpc>
              <a:spcBef>
                <a:spcPts val="0"/>
              </a:spcBef>
              <a:spcAft>
                <a:spcPts val="1800"/>
              </a:spcAft>
            </a:pPr>
            <a:r>
              <a:rPr lang="en-US" sz="2000" dirty="0">
                <a:solidFill>
                  <a:schemeClr val="tx2"/>
                </a:solidFill>
                <a:effectLst/>
                <a:latin typeface="+mj-lt"/>
                <a:cs typeface="Times New Roman" panose="02020603050405020304" pitchFamily="18" charset="0"/>
              </a:rPr>
              <a:t>Electric power</a:t>
            </a:r>
          </a:p>
          <a:p>
            <a:pPr algn="l" eaLnBrk="0" hangingPunct="0">
              <a:lnSpc>
                <a:spcPct val="90000"/>
              </a:lnSpc>
              <a:spcBef>
                <a:spcPts val="0"/>
              </a:spcBef>
              <a:spcAft>
                <a:spcPts val="0"/>
              </a:spcAft>
            </a:pPr>
            <a:r>
              <a:rPr lang="en-US" sz="2000" dirty="0">
                <a:solidFill>
                  <a:schemeClr val="tx2"/>
                </a:solidFill>
                <a:effectLst/>
                <a:latin typeface="+mj-lt"/>
                <a:cs typeface="Times New Roman" panose="02020603050405020304" pitchFamily="18" charset="0"/>
              </a:rPr>
              <a:t>Hot </a:t>
            </a:r>
            <a:r>
              <a:rPr lang="en-US" sz="2000" dirty="0" smtClean="0">
                <a:solidFill>
                  <a:schemeClr val="tx2"/>
                </a:solidFill>
                <a:effectLst/>
                <a:latin typeface="+mj-lt"/>
                <a:cs typeface="Times New Roman" panose="02020603050405020304" pitchFamily="18" charset="0"/>
              </a:rPr>
              <a:t>water</a:t>
            </a:r>
            <a:endParaRPr lang="en-US" sz="2000" dirty="0">
              <a:solidFill>
                <a:schemeClr val="bg2"/>
              </a:solidFill>
              <a:latin typeface="Calibri" pitchFamily="34" charset="0"/>
            </a:endParaRPr>
          </a:p>
        </p:txBody>
      </p:sp>
      <p:pic>
        <p:nvPicPr>
          <p:cNvPr id="35" name="Picture 2" descr="http://t2.gstatic.com/images?q=tbn:ANd9GcRPKb9_sWT6lEJT45y9BauiHCkTUHSCJsLlJEYbPkr-dcEw_kfIpg"/>
          <p:cNvPicPr>
            <a:picLocks noChangeAspect="1" noChangeArrowheads="1"/>
          </p:cNvPicPr>
          <p:nvPr/>
        </p:nvPicPr>
        <p:blipFill>
          <a:blip r:embed="rId3" cstate="print"/>
          <a:srcRect/>
          <a:stretch>
            <a:fillRect/>
          </a:stretch>
        </p:blipFill>
        <p:spPr bwMode="auto">
          <a:xfrm>
            <a:off x="3275856" y="3210753"/>
            <a:ext cx="504056" cy="588679"/>
          </a:xfrm>
          <a:prstGeom prst="rect">
            <a:avLst/>
          </a:prstGeom>
          <a:noFill/>
        </p:spPr>
      </p:pic>
      <p:pic>
        <p:nvPicPr>
          <p:cNvPr id="36" name="Picture 2" descr="http://t2.gstatic.com/images?q=tbn:ANd9GcRPKb9_sWT6lEJT45y9BauiHCkTUHSCJsLlJEYbPkr-dcEw_kfIpg"/>
          <p:cNvPicPr>
            <a:picLocks noChangeAspect="1" noChangeArrowheads="1"/>
          </p:cNvPicPr>
          <p:nvPr/>
        </p:nvPicPr>
        <p:blipFill>
          <a:blip r:embed="rId3" cstate="print"/>
          <a:srcRect/>
          <a:stretch>
            <a:fillRect/>
          </a:stretch>
        </p:blipFill>
        <p:spPr bwMode="auto">
          <a:xfrm>
            <a:off x="6300192" y="5265225"/>
            <a:ext cx="504056" cy="588679"/>
          </a:xfrm>
          <a:prstGeom prst="rect">
            <a:avLst/>
          </a:prstGeom>
          <a:noFill/>
        </p:spPr>
      </p:pic>
      <p:pic>
        <p:nvPicPr>
          <p:cNvPr id="38" name="Picture 2" descr="http://t2.gstatic.com/images?q=tbn:ANd9GcRPKb9_sWT6lEJT45y9BauiHCkTUHSCJsLlJEYbPkr-dcEw_kfIpg"/>
          <p:cNvPicPr>
            <a:picLocks noChangeAspect="1" noChangeArrowheads="1"/>
          </p:cNvPicPr>
          <p:nvPr/>
        </p:nvPicPr>
        <p:blipFill>
          <a:blip r:embed="rId3" cstate="print"/>
          <a:srcRect/>
          <a:stretch>
            <a:fillRect/>
          </a:stretch>
        </p:blipFill>
        <p:spPr bwMode="auto">
          <a:xfrm>
            <a:off x="2354266" y="5250711"/>
            <a:ext cx="504056" cy="588679"/>
          </a:xfrm>
          <a:prstGeom prst="rect">
            <a:avLst/>
          </a:prstGeom>
          <a:noFill/>
        </p:spPr>
      </p:pic>
      <p:sp>
        <p:nvSpPr>
          <p:cNvPr id="41" name="Down Arrow 40"/>
          <p:cNvSpPr/>
          <p:nvPr/>
        </p:nvSpPr>
        <p:spPr bwMode="auto">
          <a:xfrm>
            <a:off x="1482686" y="5922192"/>
            <a:ext cx="432048" cy="397221"/>
          </a:xfrm>
          <a:prstGeom prst="downArrow">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2" name="_s102423"/>
          <p:cNvSpPr>
            <a:spLocks noChangeArrowheads="1"/>
          </p:cNvSpPr>
          <p:nvPr/>
        </p:nvSpPr>
        <p:spPr bwMode="auto">
          <a:xfrm>
            <a:off x="6164572" y="6147617"/>
            <a:ext cx="2466975" cy="744538"/>
          </a:xfrm>
          <a:prstGeom prst="roundRect">
            <a:avLst>
              <a:gd name="adj" fmla="val 16667"/>
            </a:avLst>
          </a:prstGeom>
          <a:noFill/>
          <a:ln w="28575">
            <a:noFill/>
            <a:round/>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j-lt"/>
                <a:cs typeface="Times New Roman" panose="02020603050405020304" pitchFamily="18" charset="0"/>
              </a:rPr>
              <a:t>100 kW electric power</a:t>
            </a:r>
          </a:p>
        </p:txBody>
      </p:sp>
      <p:sp>
        <p:nvSpPr>
          <p:cNvPr id="43" name="Down Arrow 42"/>
          <p:cNvSpPr/>
          <p:nvPr/>
        </p:nvSpPr>
        <p:spPr bwMode="auto">
          <a:xfrm>
            <a:off x="7245647" y="5932262"/>
            <a:ext cx="432048" cy="397221"/>
          </a:xfrm>
          <a:prstGeom prst="downArrow">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4" name="_s102423"/>
          <p:cNvSpPr>
            <a:spLocks noChangeArrowheads="1"/>
          </p:cNvSpPr>
          <p:nvPr/>
        </p:nvSpPr>
        <p:spPr bwMode="auto">
          <a:xfrm>
            <a:off x="3419872" y="3971914"/>
            <a:ext cx="2466975" cy="744538"/>
          </a:xfrm>
          <a:prstGeom prst="roundRect">
            <a:avLst>
              <a:gd name="adj" fmla="val 16667"/>
            </a:avLst>
          </a:prstGeom>
          <a:noFill/>
          <a:ln w="28575">
            <a:noFill/>
            <a:round/>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dirty="0">
                <a:latin typeface="+mj-lt"/>
                <a:cs typeface="Times New Roman" panose="02020603050405020304" pitchFamily="18" charset="0"/>
              </a:rPr>
              <a:t>25</a:t>
            </a:r>
            <a:r>
              <a:rPr kumimoji="0" lang="en-US" sz="2000" b="0" i="0" u="none" strike="noStrike" cap="none" normalizeH="0" baseline="0" dirty="0">
                <a:ln>
                  <a:noFill/>
                </a:ln>
                <a:solidFill>
                  <a:schemeClr val="tx1"/>
                </a:solidFill>
                <a:effectLst/>
                <a:latin typeface="+mj-lt"/>
                <a:cs typeface="Times New Roman" panose="02020603050405020304" pitchFamily="18" charset="0"/>
              </a:rPr>
              <a:t>0 kW electric power</a:t>
            </a:r>
          </a:p>
        </p:txBody>
      </p:sp>
      <p:sp>
        <p:nvSpPr>
          <p:cNvPr id="45" name="Down Arrow 44"/>
          <p:cNvSpPr/>
          <p:nvPr/>
        </p:nvSpPr>
        <p:spPr bwMode="auto">
          <a:xfrm>
            <a:off x="4484205" y="3525946"/>
            <a:ext cx="212476" cy="460513"/>
          </a:xfrm>
          <a:prstGeom prst="downArrow">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6" name="Up Arrow 45"/>
          <p:cNvSpPr/>
          <p:nvPr/>
        </p:nvSpPr>
        <p:spPr bwMode="auto">
          <a:xfrm>
            <a:off x="1447190" y="4649576"/>
            <a:ext cx="467544" cy="504056"/>
          </a:xfrm>
          <a:prstGeom prst="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9" name="Up Arrow 48"/>
          <p:cNvSpPr/>
          <p:nvPr/>
        </p:nvSpPr>
        <p:spPr bwMode="auto">
          <a:xfrm>
            <a:off x="1454674" y="3467858"/>
            <a:ext cx="467544" cy="504056"/>
          </a:xfrm>
          <a:prstGeom prst="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0" name="Up Arrow 49"/>
          <p:cNvSpPr/>
          <p:nvPr/>
        </p:nvSpPr>
        <p:spPr bwMode="auto">
          <a:xfrm>
            <a:off x="7164288" y="3467858"/>
            <a:ext cx="467544" cy="504056"/>
          </a:xfrm>
          <a:prstGeom prst="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1" name="Up Arrow 50"/>
          <p:cNvSpPr/>
          <p:nvPr/>
        </p:nvSpPr>
        <p:spPr bwMode="auto">
          <a:xfrm>
            <a:off x="7164288" y="4663528"/>
            <a:ext cx="467544" cy="504056"/>
          </a:xfrm>
          <a:prstGeom prst="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5" name="Up Arrow 54"/>
          <p:cNvSpPr/>
          <p:nvPr/>
        </p:nvSpPr>
        <p:spPr bwMode="auto">
          <a:xfrm>
            <a:off x="4469544" y="2279863"/>
            <a:ext cx="227137" cy="478739"/>
          </a:xfrm>
          <a:prstGeom prst="upArrow">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p:nvPr>
        </p:nvSpPr>
        <p:spPr>
          <a:xfrm>
            <a:off x="551784" y="438423"/>
            <a:ext cx="7742903" cy="973395"/>
          </a:xfrm>
          <a:noFill/>
        </p:spPr>
        <p:txBody>
          <a:bodyPr/>
          <a:lstStyle/>
          <a:p>
            <a:pPr marL="177800" eaLnBrk="1" hangingPunct="1"/>
            <a:r>
              <a:rPr lang="en-US" sz="3600" dirty="0">
                <a:cs typeface="Times New Roman" panose="02020603050405020304" pitchFamily="18" charset="0"/>
              </a:rPr>
              <a:t>CHP for a paint process area - Ovens -</a:t>
            </a:r>
          </a:p>
        </p:txBody>
      </p:sp>
      <p:sp>
        <p:nvSpPr>
          <p:cNvPr id="28714" name="Text Box 61"/>
          <p:cNvSpPr txBox="1">
            <a:spLocks noChangeArrowheads="1"/>
          </p:cNvSpPr>
          <p:nvPr/>
        </p:nvSpPr>
        <p:spPr bwMode="auto">
          <a:xfrm>
            <a:off x="490538" y="1815785"/>
            <a:ext cx="4032250" cy="461665"/>
          </a:xfrm>
          <a:prstGeom prst="rect">
            <a:avLst/>
          </a:prstGeom>
          <a:noFill/>
          <a:ln w="9525" algn="ctr">
            <a:noFill/>
            <a:miter lim="800000"/>
            <a:headEnd/>
            <a:tailEnd/>
          </a:ln>
        </p:spPr>
        <p:txBody>
          <a:bodyPr>
            <a:spAutoFit/>
          </a:bodyPr>
          <a:lstStyle/>
          <a:p>
            <a:pPr marL="342900" lvl="1" indent="-342900" algn="l">
              <a:spcBef>
                <a:spcPct val="20000"/>
              </a:spcBef>
              <a:spcAft>
                <a:spcPts val="600"/>
              </a:spcAft>
            </a:pPr>
            <a:r>
              <a:rPr lang="en-US" sz="2400" b="1" dirty="0">
                <a:solidFill>
                  <a:schemeClr val="tx2"/>
                </a:solidFill>
                <a:effectLst/>
                <a:latin typeface="+mj-lt"/>
                <a:cs typeface="Times New Roman" panose="02020603050405020304" pitchFamily="18" charset="0"/>
              </a:rPr>
              <a:t>Conventional</a:t>
            </a:r>
            <a:r>
              <a:rPr lang="it-IT" sz="2400" b="1" dirty="0">
                <a:solidFill>
                  <a:schemeClr val="tx2"/>
                </a:solidFill>
                <a:effectLst/>
                <a:latin typeface="+mj-lt"/>
                <a:cs typeface="Times New Roman" panose="02020603050405020304" pitchFamily="18" charset="0"/>
              </a:rPr>
              <a:t> situation</a:t>
            </a:r>
          </a:p>
        </p:txBody>
      </p:sp>
      <p:sp>
        <p:nvSpPr>
          <p:cNvPr id="28715" name="Text Box 62"/>
          <p:cNvSpPr txBox="1">
            <a:spLocks noChangeArrowheads="1"/>
          </p:cNvSpPr>
          <p:nvPr/>
        </p:nvSpPr>
        <p:spPr bwMode="auto">
          <a:xfrm>
            <a:off x="5795963" y="1618471"/>
            <a:ext cx="4032250" cy="461665"/>
          </a:xfrm>
          <a:prstGeom prst="rect">
            <a:avLst/>
          </a:prstGeom>
          <a:noFill/>
          <a:ln w="9525" algn="ctr">
            <a:noFill/>
            <a:miter lim="800000"/>
            <a:headEnd/>
            <a:tailEnd/>
          </a:ln>
        </p:spPr>
        <p:txBody>
          <a:bodyPr>
            <a:spAutoFit/>
          </a:bodyPr>
          <a:lstStyle/>
          <a:p>
            <a:pPr marL="342900" lvl="1" indent="-342900">
              <a:spcBef>
                <a:spcPct val="20000"/>
              </a:spcBef>
              <a:spcAft>
                <a:spcPts val="600"/>
              </a:spcAft>
            </a:pPr>
            <a:r>
              <a:rPr lang="en-US" sz="2400" b="1" dirty="0">
                <a:solidFill>
                  <a:schemeClr val="tx2"/>
                </a:solidFill>
                <a:effectLst/>
                <a:latin typeface="+mj-lt"/>
                <a:cs typeface="Times New Roman" panose="02020603050405020304" pitchFamily="18" charset="0"/>
              </a:rPr>
              <a:t>Suggestions</a:t>
            </a:r>
            <a:endParaRPr lang="it-IT" sz="2400" b="1" dirty="0">
              <a:solidFill>
                <a:schemeClr val="tx2"/>
              </a:solidFill>
              <a:effectLst/>
              <a:latin typeface="+mj-lt"/>
              <a:cs typeface="Times New Roman" panose="02020603050405020304" pitchFamily="18" charset="0"/>
            </a:endParaRPr>
          </a:p>
        </p:txBody>
      </p:sp>
      <p:sp>
        <p:nvSpPr>
          <p:cNvPr id="46" name="Rectangle 3"/>
          <p:cNvSpPr>
            <a:spLocks noChangeArrowheads="1"/>
          </p:cNvSpPr>
          <p:nvPr/>
        </p:nvSpPr>
        <p:spPr bwMode="auto">
          <a:xfrm>
            <a:off x="898525" y="4012885"/>
            <a:ext cx="649288" cy="1296988"/>
          </a:xfrm>
          <a:prstGeom prst="rect">
            <a:avLst/>
          </a:prstGeom>
          <a:noFill/>
          <a:ln w="25400" algn="ctr">
            <a:solidFill>
              <a:schemeClr val="tx1"/>
            </a:solidFill>
            <a:miter lim="800000"/>
            <a:headEnd/>
            <a:tailEnd/>
          </a:ln>
        </p:spPr>
        <p:txBody>
          <a:bodyPr wrap="none" anchor="ctr"/>
          <a:lstStyle/>
          <a:p>
            <a:endParaRPr lang="it-IT" sz="1400"/>
          </a:p>
        </p:txBody>
      </p:sp>
      <p:sp>
        <p:nvSpPr>
          <p:cNvPr id="47" name="Text Box 4"/>
          <p:cNvSpPr txBox="1">
            <a:spLocks noChangeArrowheads="1"/>
          </p:cNvSpPr>
          <p:nvPr/>
        </p:nvSpPr>
        <p:spPr bwMode="auto">
          <a:xfrm>
            <a:off x="898525" y="4228785"/>
            <a:ext cx="576263" cy="623888"/>
          </a:xfrm>
          <a:prstGeom prst="rect">
            <a:avLst/>
          </a:prstGeom>
          <a:noFill/>
          <a:ln w="9525" algn="ctr">
            <a:noFill/>
            <a:miter lim="800000"/>
            <a:headEnd/>
            <a:tailEnd/>
          </a:ln>
        </p:spPr>
        <p:txBody>
          <a:bodyPr>
            <a:spAutoFit/>
          </a:bodyPr>
          <a:lstStyle/>
          <a:p>
            <a:pPr algn="ctr">
              <a:spcBef>
                <a:spcPct val="50000"/>
              </a:spcBef>
            </a:pPr>
            <a:r>
              <a:rPr lang="it-IT" sz="1400" err="1"/>
              <a:t>Heat</a:t>
            </a:r>
            <a:endParaRPr lang="it-IT" sz="1400"/>
          </a:p>
          <a:p>
            <a:pPr algn="ctr">
              <a:spcBef>
                <a:spcPct val="50000"/>
              </a:spcBef>
            </a:pPr>
            <a:r>
              <a:rPr lang="it-IT" sz="1400"/>
              <a:t>gen. </a:t>
            </a:r>
          </a:p>
        </p:txBody>
      </p:sp>
      <p:sp>
        <p:nvSpPr>
          <p:cNvPr id="48" name="AutoShape 5"/>
          <p:cNvSpPr>
            <a:spLocks noChangeArrowheads="1"/>
          </p:cNvSpPr>
          <p:nvPr/>
        </p:nvSpPr>
        <p:spPr bwMode="auto">
          <a:xfrm>
            <a:off x="971550" y="3581085"/>
            <a:ext cx="144463" cy="431800"/>
          </a:xfrm>
          <a:prstGeom prst="downArrow">
            <a:avLst>
              <a:gd name="adj1" fmla="val 50000"/>
              <a:gd name="adj2" fmla="val 74725"/>
            </a:avLst>
          </a:prstGeom>
          <a:solidFill>
            <a:schemeClr val="accent1"/>
          </a:solidFill>
          <a:ln w="9525" algn="ctr">
            <a:solidFill>
              <a:schemeClr val="tx1"/>
            </a:solidFill>
            <a:miter lim="800000"/>
            <a:headEnd/>
            <a:tailEnd/>
          </a:ln>
        </p:spPr>
        <p:txBody>
          <a:bodyPr wrap="none" anchor="ctr"/>
          <a:lstStyle/>
          <a:p>
            <a:endParaRPr lang="it-IT" sz="1400"/>
          </a:p>
        </p:txBody>
      </p:sp>
      <p:sp>
        <p:nvSpPr>
          <p:cNvPr id="49" name="AutoShape 6"/>
          <p:cNvSpPr>
            <a:spLocks noChangeArrowheads="1"/>
          </p:cNvSpPr>
          <p:nvPr/>
        </p:nvSpPr>
        <p:spPr bwMode="auto">
          <a:xfrm rot="16200000" flipH="1">
            <a:off x="1258888" y="3652523"/>
            <a:ext cx="358775" cy="358775"/>
          </a:xfrm>
          <a:custGeom>
            <a:avLst/>
            <a:gdLst>
              <a:gd name="T0" fmla="*/ 69315288 w 21600"/>
              <a:gd name="T1" fmla="*/ 0 h 21600"/>
              <a:gd name="T2" fmla="*/ 69315288 w 21600"/>
              <a:gd name="T3" fmla="*/ 55714432 h 21600"/>
              <a:gd name="T4" fmla="*/ 14833535 w 21600"/>
              <a:gd name="T5" fmla="*/ 98982631 h 21600"/>
              <a:gd name="T6" fmla="*/ 98982631 w 21600"/>
              <a:gd name="T7" fmla="*/ 2785721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CC00"/>
          </a:solidFill>
          <a:ln w="9525" algn="ctr">
            <a:solidFill>
              <a:schemeClr val="tx1"/>
            </a:solidFill>
            <a:miter lim="800000"/>
            <a:headEnd/>
            <a:tailEnd/>
          </a:ln>
        </p:spPr>
        <p:txBody>
          <a:bodyPr wrap="none" anchor="ctr"/>
          <a:lstStyle/>
          <a:p>
            <a:endParaRPr lang="it-IT"/>
          </a:p>
        </p:txBody>
      </p:sp>
      <p:sp>
        <p:nvSpPr>
          <p:cNvPr id="50" name="Rectangle 7"/>
          <p:cNvSpPr>
            <a:spLocks noChangeArrowheads="1"/>
          </p:cNvSpPr>
          <p:nvPr/>
        </p:nvSpPr>
        <p:spPr bwMode="auto">
          <a:xfrm>
            <a:off x="1619250" y="3436623"/>
            <a:ext cx="649288" cy="504825"/>
          </a:xfrm>
          <a:prstGeom prst="rect">
            <a:avLst/>
          </a:prstGeom>
          <a:noFill/>
          <a:ln w="25400" algn="ctr">
            <a:solidFill>
              <a:schemeClr val="tx1"/>
            </a:solidFill>
            <a:miter lim="800000"/>
            <a:headEnd/>
            <a:tailEnd/>
          </a:ln>
        </p:spPr>
        <p:txBody>
          <a:bodyPr wrap="none" anchor="ctr"/>
          <a:lstStyle/>
          <a:p>
            <a:endParaRPr lang="it-IT" sz="1400"/>
          </a:p>
        </p:txBody>
      </p:sp>
      <p:sp>
        <p:nvSpPr>
          <p:cNvPr id="51" name="Freeform 8"/>
          <p:cNvSpPr>
            <a:spLocks/>
          </p:cNvSpPr>
          <p:nvPr/>
        </p:nvSpPr>
        <p:spPr bwMode="auto">
          <a:xfrm>
            <a:off x="898525" y="4157348"/>
            <a:ext cx="1368425" cy="2590800"/>
          </a:xfrm>
          <a:custGeom>
            <a:avLst/>
            <a:gdLst>
              <a:gd name="T0" fmla="*/ 1141630061 w 862"/>
              <a:gd name="T1" fmla="*/ 0 h 1632"/>
              <a:gd name="T2" fmla="*/ 2147483647 w 862"/>
              <a:gd name="T3" fmla="*/ 0 h 1632"/>
              <a:gd name="T4" fmla="*/ 2147483647 w 862"/>
              <a:gd name="T5" fmla="*/ 2147483647 h 1632"/>
              <a:gd name="T6" fmla="*/ 0 w 862"/>
              <a:gd name="T7" fmla="*/ 2147483647 h 1632"/>
              <a:gd name="T8" fmla="*/ 0 w 862"/>
              <a:gd name="T9" fmla="*/ 2147483647 h 1632"/>
              <a:gd name="T10" fmla="*/ 1141630061 w 862"/>
              <a:gd name="T11" fmla="*/ 2147483647 h 1632"/>
              <a:gd name="T12" fmla="*/ 1141630061 w 862"/>
              <a:gd name="T13" fmla="*/ 0 h 1632"/>
              <a:gd name="T14" fmla="*/ 0 60000 65536"/>
              <a:gd name="T15" fmla="*/ 0 60000 65536"/>
              <a:gd name="T16" fmla="*/ 0 60000 65536"/>
              <a:gd name="T17" fmla="*/ 0 60000 65536"/>
              <a:gd name="T18" fmla="*/ 0 60000 65536"/>
              <a:gd name="T19" fmla="*/ 0 60000 65536"/>
              <a:gd name="T20" fmla="*/ 0 60000 65536"/>
              <a:gd name="T21" fmla="*/ 0 w 862"/>
              <a:gd name="T22" fmla="*/ 0 h 1632"/>
              <a:gd name="T23" fmla="*/ 862 w 862"/>
              <a:gd name="T24" fmla="*/ 1632 h 16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2" h="1632">
                <a:moveTo>
                  <a:pt x="453" y="0"/>
                </a:moveTo>
                <a:lnTo>
                  <a:pt x="862" y="0"/>
                </a:lnTo>
                <a:lnTo>
                  <a:pt x="862" y="1632"/>
                </a:lnTo>
                <a:lnTo>
                  <a:pt x="0" y="1632"/>
                </a:lnTo>
                <a:lnTo>
                  <a:pt x="0" y="952"/>
                </a:lnTo>
                <a:lnTo>
                  <a:pt x="453" y="952"/>
                </a:lnTo>
                <a:lnTo>
                  <a:pt x="453" y="0"/>
                </a:lnTo>
                <a:close/>
              </a:path>
            </a:pathLst>
          </a:custGeom>
          <a:noFill/>
          <a:ln w="25400" cap="flat" cmpd="sng">
            <a:solidFill>
              <a:schemeClr val="tx1"/>
            </a:solidFill>
            <a:prstDash val="solid"/>
            <a:round/>
            <a:headEnd/>
            <a:tailEnd/>
          </a:ln>
        </p:spPr>
        <p:txBody>
          <a:bodyPr anchor="ctr"/>
          <a:lstStyle/>
          <a:p>
            <a:endParaRPr lang="it-IT"/>
          </a:p>
        </p:txBody>
      </p:sp>
      <p:sp>
        <p:nvSpPr>
          <p:cNvPr id="52" name="AutoShape 9"/>
          <p:cNvSpPr>
            <a:spLocks noChangeArrowheads="1"/>
          </p:cNvSpPr>
          <p:nvPr/>
        </p:nvSpPr>
        <p:spPr bwMode="auto">
          <a:xfrm rot="-5400000">
            <a:off x="2410619" y="3581879"/>
            <a:ext cx="144462" cy="431800"/>
          </a:xfrm>
          <a:prstGeom prst="downArrow">
            <a:avLst>
              <a:gd name="adj1" fmla="val 50000"/>
              <a:gd name="adj2" fmla="val 74726"/>
            </a:avLst>
          </a:prstGeom>
          <a:solidFill>
            <a:schemeClr val="bg2"/>
          </a:solidFill>
          <a:ln w="9525" algn="ctr">
            <a:solidFill>
              <a:schemeClr val="tx1"/>
            </a:solidFill>
            <a:miter lim="800000"/>
            <a:headEnd/>
            <a:tailEnd/>
          </a:ln>
        </p:spPr>
        <p:txBody>
          <a:bodyPr wrap="none" anchor="ctr"/>
          <a:lstStyle/>
          <a:p>
            <a:endParaRPr lang="it-IT" sz="1400"/>
          </a:p>
        </p:txBody>
      </p:sp>
      <p:sp>
        <p:nvSpPr>
          <p:cNvPr id="53" name="Freeform 10"/>
          <p:cNvSpPr>
            <a:spLocks/>
          </p:cNvSpPr>
          <p:nvPr/>
        </p:nvSpPr>
        <p:spPr bwMode="auto">
          <a:xfrm>
            <a:off x="1547813" y="3941448"/>
            <a:ext cx="647700" cy="1295400"/>
          </a:xfrm>
          <a:custGeom>
            <a:avLst/>
            <a:gdLst>
              <a:gd name="T0" fmla="*/ 0 w 408"/>
              <a:gd name="T1" fmla="*/ 2056447678 h 816"/>
              <a:gd name="T2" fmla="*/ 1028223839 w 408"/>
              <a:gd name="T3" fmla="*/ 2056447678 h 816"/>
              <a:gd name="T4" fmla="*/ 216733472 w 408"/>
              <a:gd name="T5" fmla="*/ 1811993389 h 816"/>
              <a:gd name="T6" fmla="*/ 1028223839 w 408"/>
              <a:gd name="T7" fmla="*/ 1829633684 h 816"/>
              <a:gd name="T8" fmla="*/ 226814094 w 408"/>
              <a:gd name="T9" fmla="*/ 1600299931 h 816"/>
              <a:gd name="T10" fmla="*/ 1028223839 w 408"/>
              <a:gd name="T11" fmla="*/ 1600299931 h 816"/>
              <a:gd name="T12" fmla="*/ 226814094 w 408"/>
              <a:gd name="T13" fmla="*/ 1370964987 h 816"/>
              <a:gd name="T14" fmla="*/ 1028223839 w 408"/>
              <a:gd name="T15" fmla="*/ 1370964987 h 816"/>
              <a:gd name="T16" fmla="*/ 226814094 w 408"/>
              <a:gd name="T17" fmla="*/ 1141630043 h 816"/>
              <a:gd name="T18" fmla="*/ 1028223839 w 408"/>
              <a:gd name="T19" fmla="*/ 1141630043 h 816"/>
              <a:gd name="T20" fmla="*/ 226814094 w 408"/>
              <a:gd name="T21" fmla="*/ 914817636 h 816"/>
              <a:gd name="T22" fmla="*/ 1028223839 w 408"/>
              <a:gd name="T23" fmla="*/ 914817636 h 816"/>
              <a:gd name="T24" fmla="*/ 226814094 w 408"/>
              <a:gd name="T25" fmla="*/ 685482493 h 816"/>
              <a:gd name="T26" fmla="*/ 1028223839 w 408"/>
              <a:gd name="T27" fmla="*/ 685482493 h 816"/>
              <a:gd name="T28" fmla="*/ 226814094 w 408"/>
              <a:gd name="T29" fmla="*/ 456149137 h 816"/>
              <a:gd name="T30" fmla="*/ 1028223839 w 408"/>
              <a:gd name="T31" fmla="*/ 456149137 h 816"/>
              <a:gd name="T32" fmla="*/ 1028223839 w 408"/>
              <a:gd name="T33" fmla="*/ 0 h 8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8"/>
              <a:gd name="T52" fmla="*/ 0 h 816"/>
              <a:gd name="T53" fmla="*/ 408 w 408"/>
              <a:gd name="T54" fmla="*/ 816 h 8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8" h="816">
                <a:moveTo>
                  <a:pt x="0" y="816"/>
                </a:moveTo>
                <a:lnTo>
                  <a:pt x="408" y="816"/>
                </a:lnTo>
                <a:lnTo>
                  <a:pt x="86" y="719"/>
                </a:lnTo>
                <a:lnTo>
                  <a:pt x="408" y="726"/>
                </a:lnTo>
                <a:lnTo>
                  <a:pt x="90" y="635"/>
                </a:lnTo>
                <a:lnTo>
                  <a:pt x="408" y="635"/>
                </a:lnTo>
                <a:lnTo>
                  <a:pt x="90" y="544"/>
                </a:lnTo>
                <a:lnTo>
                  <a:pt x="408" y="544"/>
                </a:lnTo>
                <a:lnTo>
                  <a:pt x="90" y="453"/>
                </a:lnTo>
                <a:lnTo>
                  <a:pt x="408" y="453"/>
                </a:lnTo>
                <a:lnTo>
                  <a:pt x="90" y="363"/>
                </a:lnTo>
                <a:lnTo>
                  <a:pt x="408" y="363"/>
                </a:lnTo>
                <a:lnTo>
                  <a:pt x="90" y="272"/>
                </a:lnTo>
                <a:lnTo>
                  <a:pt x="408" y="272"/>
                </a:lnTo>
                <a:lnTo>
                  <a:pt x="90" y="181"/>
                </a:lnTo>
                <a:lnTo>
                  <a:pt x="408" y="181"/>
                </a:lnTo>
                <a:lnTo>
                  <a:pt x="408" y="0"/>
                </a:lnTo>
              </a:path>
            </a:pathLst>
          </a:custGeom>
          <a:noFill/>
          <a:ln w="63500" cap="flat" cmpd="sng">
            <a:solidFill>
              <a:srgbClr val="FF0000"/>
            </a:solidFill>
            <a:prstDash val="solid"/>
            <a:round/>
            <a:headEnd/>
            <a:tailEnd/>
          </a:ln>
        </p:spPr>
        <p:txBody>
          <a:bodyPr anchor="ctr"/>
          <a:lstStyle/>
          <a:p>
            <a:endParaRPr lang="it-IT"/>
          </a:p>
        </p:txBody>
      </p:sp>
      <p:sp>
        <p:nvSpPr>
          <p:cNvPr id="54" name="AutoShape 11"/>
          <p:cNvSpPr>
            <a:spLocks noChangeArrowheads="1"/>
          </p:cNvSpPr>
          <p:nvPr/>
        </p:nvSpPr>
        <p:spPr bwMode="auto">
          <a:xfrm rot="5400000">
            <a:off x="2410619" y="3365979"/>
            <a:ext cx="144462" cy="431800"/>
          </a:xfrm>
          <a:prstGeom prst="downArrow">
            <a:avLst>
              <a:gd name="adj1" fmla="val 50000"/>
              <a:gd name="adj2" fmla="val 74726"/>
            </a:avLst>
          </a:prstGeom>
          <a:solidFill>
            <a:schemeClr val="bg1"/>
          </a:solidFill>
          <a:ln w="9525" algn="ctr">
            <a:solidFill>
              <a:schemeClr val="tx1"/>
            </a:solidFill>
            <a:miter lim="800000"/>
            <a:headEnd/>
            <a:tailEnd/>
          </a:ln>
        </p:spPr>
        <p:txBody>
          <a:bodyPr wrap="none" anchor="ctr"/>
          <a:lstStyle/>
          <a:p>
            <a:endParaRPr lang="it-IT" sz="1400"/>
          </a:p>
        </p:txBody>
      </p:sp>
      <p:sp>
        <p:nvSpPr>
          <p:cNvPr id="55" name="Text Box 12"/>
          <p:cNvSpPr txBox="1">
            <a:spLocks noChangeArrowheads="1"/>
          </p:cNvSpPr>
          <p:nvPr/>
        </p:nvSpPr>
        <p:spPr bwMode="auto">
          <a:xfrm>
            <a:off x="1619250" y="3436623"/>
            <a:ext cx="647700" cy="457200"/>
          </a:xfrm>
          <a:prstGeom prst="rect">
            <a:avLst/>
          </a:prstGeom>
          <a:noFill/>
          <a:ln w="9525" algn="ctr">
            <a:noFill/>
            <a:miter lim="800000"/>
            <a:headEnd/>
            <a:tailEnd/>
          </a:ln>
        </p:spPr>
        <p:txBody>
          <a:bodyPr>
            <a:spAutoFit/>
          </a:bodyPr>
          <a:lstStyle/>
          <a:p>
            <a:pPr algn="ctr">
              <a:spcBef>
                <a:spcPct val="50000"/>
              </a:spcBef>
            </a:pPr>
            <a:r>
              <a:rPr lang="en-US" sz="1200"/>
              <a:t>Pre-Heater</a:t>
            </a:r>
          </a:p>
        </p:txBody>
      </p:sp>
      <p:sp>
        <p:nvSpPr>
          <p:cNvPr id="56" name="Text Box 13"/>
          <p:cNvSpPr txBox="1">
            <a:spLocks noChangeArrowheads="1"/>
          </p:cNvSpPr>
          <p:nvPr/>
        </p:nvSpPr>
        <p:spPr bwMode="auto">
          <a:xfrm>
            <a:off x="463550" y="3327085"/>
            <a:ext cx="592138" cy="304800"/>
          </a:xfrm>
          <a:prstGeom prst="rect">
            <a:avLst/>
          </a:prstGeom>
          <a:noFill/>
          <a:ln w="9525" algn="ctr">
            <a:noFill/>
            <a:miter lim="800000"/>
            <a:headEnd/>
            <a:tailEnd/>
          </a:ln>
        </p:spPr>
        <p:txBody>
          <a:bodyPr>
            <a:spAutoFit/>
          </a:bodyPr>
          <a:lstStyle/>
          <a:p>
            <a:pPr algn="ctr">
              <a:spcBef>
                <a:spcPct val="50000"/>
              </a:spcBef>
            </a:pPr>
            <a:r>
              <a:rPr lang="it-IT" sz="1400"/>
              <a:t>Gas</a:t>
            </a:r>
          </a:p>
        </p:txBody>
      </p:sp>
      <p:sp>
        <p:nvSpPr>
          <p:cNvPr id="57" name="Text Box 14"/>
          <p:cNvSpPr txBox="1">
            <a:spLocks noChangeArrowheads="1"/>
          </p:cNvSpPr>
          <p:nvPr/>
        </p:nvSpPr>
        <p:spPr bwMode="auto">
          <a:xfrm>
            <a:off x="2559050" y="3217548"/>
            <a:ext cx="503238" cy="304800"/>
          </a:xfrm>
          <a:prstGeom prst="rect">
            <a:avLst/>
          </a:prstGeom>
          <a:noFill/>
          <a:ln w="9525" algn="ctr">
            <a:noFill/>
            <a:miter lim="800000"/>
            <a:headEnd/>
            <a:tailEnd/>
          </a:ln>
        </p:spPr>
        <p:txBody>
          <a:bodyPr>
            <a:spAutoFit/>
          </a:bodyPr>
          <a:lstStyle/>
          <a:p>
            <a:pPr algn="ctr">
              <a:spcBef>
                <a:spcPct val="50000"/>
              </a:spcBef>
            </a:pPr>
            <a:r>
              <a:rPr lang="it-IT" sz="1400"/>
              <a:t>Air</a:t>
            </a:r>
          </a:p>
        </p:txBody>
      </p:sp>
      <p:sp>
        <p:nvSpPr>
          <p:cNvPr id="58" name="Text Box 15"/>
          <p:cNvSpPr txBox="1">
            <a:spLocks noChangeArrowheads="1"/>
          </p:cNvSpPr>
          <p:nvPr/>
        </p:nvSpPr>
        <p:spPr bwMode="auto">
          <a:xfrm>
            <a:off x="2457450" y="3868423"/>
            <a:ext cx="1279525" cy="517525"/>
          </a:xfrm>
          <a:prstGeom prst="rect">
            <a:avLst/>
          </a:prstGeom>
          <a:noFill/>
          <a:ln w="9525" algn="ctr">
            <a:noFill/>
            <a:miter lim="800000"/>
            <a:headEnd/>
            <a:tailEnd/>
          </a:ln>
        </p:spPr>
        <p:txBody>
          <a:bodyPr>
            <a:spAutoFit/>
          </a:bodyPr>
          <a:lstStyle/>
          <a:p>
            <a:pPr algn="ctr"/>
            <a:r>
              <a:rPr lang="en-US" sz="1400"/>
              <a:t>Exhaust</a:t>
            </a:r>
            <a:r>
              <a:rPr lang="it-IT" sz="1400"/>
              <a:t> gas </a:t>
            </a:r>
          </a:p>
          <a:p>
            <a:pPr algn="ctr"/>
            <a:r>
              <a:rPr lang="it-IT" sz="1400"/>
              <a:t>T=100-150°C</a:t>
            </a:r>
          </a:p>
        </p:txBody>
      </p:sp>
      <p:sp>
        <p:nvSpPr>
          <p:cNvPr id="59" name="Line 16"/>
          <p:cNvSpPr>
            <a:spLocks noChangeShapeType="1"/>
          </p:cNvSpPr>
          <p:nvPr/>
        </p:nvSpPr>
        <p:spPr bwMode="auto">
          <a:xfrm>
            <a:off x="898525" y="2787335"/>
            <a:ext cx="504825" cy="936625"/>
          </a:xfrm>
          <a:prstGeom prst="line">
            <a:avLst/>
          </a:prstGeom>
          <a:noFill/>
          <a:ln w="9525">
            <a:solidFill>
              <a:schemeClr val="tx1"/>
            </a:solidFill>
            <a:round/>
            <a:headEnd/>
            <a:tailEnd type="triangle" w="med" len="med"/>
          </a:ln>
        </p:spPr>
        <p:txBody>
          <a:bodyPr anchor="ctr"/>
          <a:lstStyle/>
          <a:p>
            <a:endParaRPr lang="it-IT"/>
          </a:p>
        </p:txBody>
      </p:sp>
      <p:sp>
        <p:nvSpPr>
          <p:cNvPr id="60" name="Rectangle 17"/>
          <p:cNvSpPr>
            <a:spLocks noChangeArrowheads="1"/>
          </p:cNvSpPr>
          <p:nvPr/>
        </p:nvSpPr>
        <p:spPr bwMode="auto">
          <a:xfrm>
            <a:off x="5867400" y="4084323"/>
            <a:ext cx="649288" cy="1296987"/>
          </a:xfrm>
          <a:prstGeom prst="rect">
            <a:avLst/>
          </a:prstGeom>
          <a:noFill/>
          <a:ln w="25400" algn="ctr">
            <a:solidFill>
              <a:schemeClr val="tx1"/>
            </a:solidFill>
            <a:miter lim="800000"/>
            <a:headEnd/>
            <a:tailEnd/>
          </a:ln>
        </p:spPr>
        <p:txBody>
          <a:bodyPr wrap="none" anchor="ctr"/>
          <a:lstStyle/>
          <a:p>
            <a:endParaRPr lang="it-IT"/>
          </a:p>
        </p:txBody>
      </p:sp>
      <p:sp>
        <p:nvSpPr>
          <p:cNvPr id="61" name="Text Box 18"/>
          <p:cNvSpPr txBox="1">
            <a:spLocks noChangeArrowheads="1"/>
          </p:cNvSpPr>
          <p:nvPr/>
        </p:nvSpPr>
        <p:spPr bwMode="auto">
          <a:xfrm>
            <a:off x="5867400" y="4300223"/>
            <a:ext cx="576263" cy="623887"/>
          </a:xfrm>
          <a:prstGeom prst="rect">
            <a:avLst/>
          </a:prstGeom>
          <a:noFill/>
          <a:ln w="9525" algn="ctr">
            <a:noFill/>
            <a:miter lim="800000"/>
            <a:headEnd/>
            <a:tailEnd/>
          </a:ln>
        </p:spPr>
        <p:txBody>
          <a:bodyPr>
            <a:spAutoFit/>
          </a:bodyPr>
          <a:lstStyle/>
          <a:p>
            <a:pPr algn="ctr">
              <a:spcBef>
                <a:spcPct val="50000"/>
              </a:spcBef>
            </a:pPr>
            <a:r>
              <a:rPr lang="it-IT" sz="1400"/>
              <a:t>Heat</a:t>
            </a:r>
          </a:p>
          <a:p>
            <a:pPr algn="ctr">
              <a:spcBef>
                <a:spcPct val="50000"/>
              </a:spcBef>
            </a:pPr>
            <a:r>
              <a:rPr lang="it-IT" sz="1400"/>
              <a:t>gen. </a:t>
            </a:r>
          </a:p>
        </p:txBody>
      </p:sp>
      <p:sp>
        <p:nvSpPr>
          <p:cNvPr id="62" name="AutoShape 19"/>
          <p:cNvSpPr>
            <a:spLocks noChangeArrowheads="1"/>
          </p:cNvSpPr>
          <p:nvPr/>
        </p:nvSpPr>
        <p:spPr bwMode="auto">
          <a:xfrm rot="-5400000">
            <a:off x="5507831" y="2716692"/>
            <a:ext cx="144463" cy="431800"/>
          </a:xfrm>
          <a:prstGeom prst="downArrow">
            <a:avLst>
              <a:gd name="adj1" fmla="val 50000"/>
              <a:gd name="adj2" fmla="val 74725"/>
            </a:avLst>
          </a:prstGeom>
          <a:solidFill>
            <a:schemeClr val="accent1"/>
          </a:solidFill>
          <a:ln w="9525" algn="ctr">
            <a:solidFill>
              <a:schemeClr val="tx1"/>
            </a:solidFill>
            <a:miter lim="800000"/>
            <a:headEnd/>
            <a:tailEnd/>
          </a:ln>
        </p:spPr>
        <p:txBody>
          <a:bodyPr wrap="none" anchor="ctr"/>
          <a:lstStyle/>
          <a:p>
            <a:endParaRPr lang="it-IT" sz="1400"/>
          </a:p>
        </p:txBody>
      </p:sp>
      <p:sp>
        <p:nvSpPr>
          <p:cNvPr id="63" name="Rectangle 20"/>
          <p:cNvSpPr>
            <a:spLocks noChangeArrowheads="1"/>
          </p:cNvSpPr>
          <p:nvPr/>
        </p:nvSpPr>
        <p:spPr bwMode="auto">
          <a:xfrm>
            <a:off x="6588125" y="3508060"/>
            <a:ext cx="649288" cy="504825"/>
          </a:xfrm>
          <a:prstGeom prst="rect">
            <a:avLst/>
          </a:prstGeom>
          <a:noFill/>
          <a:ln w="25400" algn="ctr">
            <a:solidFill>
              <a:schemeClr val="tx1"/>
            </a:solidFill>
            <a:miter lim="800000"/>
            <a:headEnd/>
            <a:tailEnd/>
          </a:ln>
        </p:spPr>
        <p:txBody>
          <a:bodyPr wrap="none" anchor="ctr"/>
          <a:lstStyle/>
          <a:p>
            <a:endParaRPr lang="it-IT" sz="1400"/>
          </a:p>
        </p:txBody>
      </p:sp>
      <p:sp>
        <p:nvSpPr>
          <p:cNvPr id="64" name="Freeform 21"/>
          <p:cNvSpPr>
            <a:spLocks/>
          </p:cNvSpPr>
          <p:nvPr/>
        </p:nvSpPr>
        <p:spPr bwMode="auto">
          <a:xfrm>
            <a:off x="5846762" y="4252597"/>
            <a:ext cx="1368425" cy="2590800"/>
          </a:xfrm>
          <a:custGeom>
            <a:avLst/>
            <a:gdLst>
              <a:gd name="T0" fmla="*/ 1141630061 w 862"/>
              <a:gd name="T1" fmla="*/ 0 h 1632"/>
              <a:gd name="T2" fmla="*/ 2147483647 w 862"/>
              <a:gd name="T3" fmla="*/ 0 h 1632"/>
              <a:gd name="T4" fmla="*/ 2147483647 w 862"/>
              <a:gd name="T5" fmla="*/ 2147483647 h 1632"/>
              <a:gd name="T6" fmla="*/ 0 w 862"/>
              <a:gd name="T7" fmla="*/ 2147483647 h 1632"/>
              <a:gd name="T8" fmla="*/ 0 w 862"/>
              <a:gd name="T9" fmla="*/ 2147483647 h 1632"/>
              <a:gd name="T10" fmla="*/ 1141630061 w 862"/>
              <a:gd name="T11" fmla="*/ 2147483647 h 1632"/>
              <a:gd name="T12" fmla="*/ 1141630061 w 862"/>
              <a:gd name="T13" fmla="*/ 0 h 1632"/>
              <a:gd name="T14" fmla="*/ 0 60000 65536"/>
              <a:gd name="T15" fmla="*/ 0 60000 65536"/>
              <a:gd name="T16" fmla="*/ 0 60000 65536"/>
              <a:gd name="T17" fmla="*/ 0 60000 65536"/>
              <a:gd name="T18" fmla="*/ 0 60000 65536"/>
              <a:gd name="T19" fmla="*/ 0 60000 65536"/>
              <a:gd name="T20" fmla="*/ 0 60000 65536"/>
              <a:gd name="T21" fmla="*/ 0 w 862"/>
              <a:gd name="T22" fmla="*/ 0 h 1632"/>
              <a:gd name="T23" fmla="*/ 862 w 862"/>
              <a:gd name="T24" fmla="*/ 1632 h 16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2" h="1632">
                <a:moveTo>
                  <a:pt x="453" y="0"/>
                </a:moveTo>
                <a:lnTo>
                  <a:pt x="862" y="0"/>
                </a:lnTo>
                <a:lnTo>
                  <a:pt x="862" y="1632"/>
                </a:lnTo>
                <a:lnTo>
                  <a:pt x="0" y="1632"/>
                </a:lnTo>
                <a:lnTo>
                  <a:pt x="0" y="952"/>
                </a:lnTo>
                <a:lnTo>
                  <a:pt x="453" y="952"/>
                </a:lnTo>
                <a:lnTo>
                  <a:pt x="453" y="0"/>
                </a:lnTo>
                <a:close/>
              </a:path>
            </a:pathLst>
          </a:custGeom>
          <a:noFill/>
          <a:ln w="25400" cap="flat" cmpd="sng">
            <a:solidFill>
              <a:schemeClr val="tx1"/>
            </a:solidFill>
            <a:prstDash val="solid"/>
            <a:round/>
            <a:headEnd/>
            <a:tailEnd/>
          </a:ln>
        </p:spPr>
        <p:txBody>
          <a:bodyPr anchor="ctr"/>
          <a:lstStyle/>
          <a:p>
            <a:endParaRPr lang="it-IT"/>
          </a:p>
        </p:txBody>
      </p:sp>
      <p:sp>
        <p:nvSpPr>
          <p:cNvPr id="65" name="AutoShape 22"/>
          <p:cNvSpPr>
            <a:spLocks noChangeArrowheads="1"/>
          </p:cNvSpPr>
          <p:nvPr/>
        </p:nvSpPr>
        <p:spPr bwMode="auto">
          <a:xfrm rot="-5400000">
            <a:off x="7379493" y="3653317"/>
            <a:ext cx="144463" cy="431800"/>
          </a:xfrm>
          <a:prstGeom prst="downArrow">
            <a:avLst>
              <a:gd name="adj1" fmla="val 50000"/>
              <a:gd name="adj2" fmla="val 74725"/>
            </a:avLst>
          </a:prstGeom>
          <a:solidFill>
            <a:schemeClr val="bg2"/>
          </a:solidFill>
          <a:ln w="9525" algn="ctr">
            <a:solidFill>
              <a:schemeClr val="tx1"/>
            </a:solidFill>
            <a:miter lim="800000"/>
            <a:headEnd/>
            <a:tailEnd/>
          </a:ln>
        </p:spPr>
        <p:txBody>
          <a:bodyPr wrap="none" anchor="ctr"/>
          <a:lstStyle/>
          <a:p>
            <a:endParaRPr lang="it-IT" sz="1400"/>
          </a:p>
        </p:txBody>
      </p:sp>
      <p:sp>
        <p:nvSpPr>
          <p:cNvPr id="66" name="Freeform 23"/>
          <p:cNvSpPr>
            <a:spLocks/>
          </p:cNvSpPr>
          <p:nvPr/>
        </p:nvSpPr>
        <p:spPr bwMode="auto">
          <a:xfrm>
            <a:off x="6506369" y="4036698"/>
            <a:ext cx="647700" cy="1295400"/>
          </a:xfrm>
          <a:custGeom>
            <a:avLst/>
            <a:gdLst>
              <a:gd name="T0" fmla="*/ 0 w 408"/>
              <a:gd name="T1" fmla="*/ 2056447678 h 816"/>
              <a:gd name="T2" fmla="*/ 1028223839 w 408"/>
              <a:gd name="T3" fmla="*/ 2056447678 h 816"/>
              <a:gd name="T4" fmla="*/ 216733472 w 408"/>
              <a:gd name="T5" fmla="*/ 1811993389 h 816"/>
              <a:gd name="T6" fmla="*/ 1028223839 w 408"/>
              <a:gd name="T7" fmla="*/ 1829633684 h 816"/>
              <a:gd name="T8" fmla="*/ 226814094 w 408"/>
              <a:gd name="T9" fmla="*/ 1600299931 h 816"/>
              <a:gd name="T10" fmla="*/ 1028223839 w 408"/>
              <a:gd name="T11" fmla="*/ 1600299931 h 816"/>
              <a:gd name="T12" fmla="*/ 226814094 w 408"/>
              <a:gd name="T13" fmla="*/ 1370964987 h 816"/>
              <a:gd name="T14" fmla="*/ 1028223839 w 408"/>
              <a:gd name="T15" fmla="*/ 1370964987 h 816"/>
              <a:gd name="T16" fmla="*/ 226814094 w 408"/>
              <a:gd name="T17" fmla="*/ 1141630043 h 816"/>
              <a:gd name="T18" fmla="*/ 1028223839 w 408"/>
              <a:gd name="T19" fmla="*/ 1141630043 h 816"/>
              <a:gd name="T20" fmla="*/ 226814094 w 408"/>
              <a:gd name="T21" fmla="*/ 914817636 h 816"/>
              <a:gd name="T22" fmla="*/ 1028223839 w 408"/>
              <a:gd name="T23" fmla="*/ 914817636 h 816"/>
              <a:gd name="T24" fmla="*/ 226814094 w 408"/>
              <a:gd name="T25" fmla="*/ 685482493 h 816"/>
              <a:gd name="T26" fmla="*/ 1028223839 w 408"/>
              <a:gd name="T27" fmla="*/ 685482493 h 816"/>
              <a:gd name="T28" fmla="*/ 226814094 w 408"/>
              <a:gd name="T29" fmla="*/ 456149137 h 816"/>
              <a:gd name="T30" fmla="*/ 1028223839 w 408"/>
              <a:gd name="T31" fmla="*/ 456149137 h 816"/>
              <a:gd name="T32" fmla="*/ 1028223839 w 408"/>
              <a:gd name="T33" fmla="*/ 0 h 8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8"/>
              <a:gd name="T52" fmla="*/ 0 h 816"/>
              <a:gd name="T53" fmla="*/ 408 w 408"/>
              <a:gd name="T54" fmla="*/ 816 h 8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8" h="816">
                <a:moveTo>
                  <a:pt x="0" y="816"/>
                </a:moveTo>
                <a:lnTo>
                  <a:pt x="408" y="816"/>
                </a:lnTo>
                <a:lnTo>
                  <a:pt x="86" y="719"/>
                </a:lnTo>
                <a:lnTo>
                  <a:pt x="408" y="726"/>
                </a:lnTo>
                <a:lnTo>
                  <a:pt x="90" y="635"/>
                </a:lnTo>
                <a:lnTo>
                  <a:pt x="408" y="635"/>
                </a:lnTo>
                <a:lnTo>
                  <a:pt x="90" y="544"/>
                </a:lnTo>
                <a:lnTo>
                  <a:pt x="408" y="544"/>
                </a:lnTo>
                <a:lnTo>
                  <a:pt x="90" y="453"/>
                </a:lnTo>
                <a:lnTo>
                  <a:pt x="408" y="453"/>
                </a:lnTo>
                <a:lnTo>
                  <a:pt x="90" y="363"/>
                </a:lnTo>
                <a:lnTo>
                  <a:pt x="408" y="363"/>
                </a:lnTo>
                <a:lnTo>
                  <a:pt x="90" y="272"/>
                </a:lnTo>
                <a:lnTo>
                  <a:pt x="408" y="272"/>
                </a:lnTo>
                <a:lnTo>
                  <a:pt x="90" y="181"/>
                </a:lnTo>
                <a:lnTo>
                  <a:pt x="408" y="181"/>
                </a:lnTo>
                <a:lnTo>
                  <a:pt x="408" y="0"/>
                </a:lnTo>
              </a:path>
            </a:pathLst>
          </a:custGeom>
          <a:noFill/>
          <a:ln w="63500" cap="flat" cmpd="sng">
            <a:solidFill>
              <a:srgbClr val="FF0000"/>
            </a:solidFill>
            <a:prstDash val="solid"/>
            <a:round/>
            <a:headEnd/>
            <a:tailEnd/>
          </a:ln>
        </p:spPr>
        <p:txBody>
          <a:bodyPr anchor="ctr"/>
          <a:lstStyle/>
          <a:p>
            <a:endParaRPr lang="it-IT"/>
          </a:p>
        </p:txBody>
      </p:sp>
      <p:sp>
        <p:nvSpPr>
          <p:cNvPr id="67" name="AutoShape 24"/>
          <p:cNvSpPr>
            <a:spLocks noChangeArrowheads="1"/>
          </p:cNvSpPr>
          <p:nvPr/>
        </p:nvSpPr>
        <p:spPr bwMode="auto">
          <a:xfrm rot="-5400000">
            <a:off x="5507831" y="2932592"/>
            <a:ext cx="144463" cy="431800"/>
          </a:xfrm>
          <a:prstGeom prst="downArrow">
            <a:avLst>
              <a:gd name="adj1" fmla="val 50000"/>
              <a:gd name="adj2" fmla="val 74725"/>
            </a:avLst>
          </a:prstGeom>
          <a:solidFill>
            <a:schemeClr val="bg1"/>
          </a:solidFill>
          <a:ln w="9525" algn="ctr">
            <a:solidFill>
              <a:schemeClr val="tx1"/>
            </a:solidFill>
            <a:miter lim="800000"/>
            <a:headEnd/>
            <a:tailEnd/>
          </a:ln>
        </p:spPr>
        <p:txBody>
          <a:bodyPr wrap="none" anchor="ctr"/>
          <a:lstStyle/>
          <a:p>
            <a:endParaRPr lang="it-IT" sz="1400"/>
          </a:p>
        </p:txBody>
      </p:sp>
      <p:sp>
        <p:nvSpPr>
          <p:cNvPr id="68" name="Text Box 25"/>
          <p:cNvSpPr txBox="1">
            <a:spLocks noChangeArrowheads="1"/>
          </p:cNvSpPr>
          <p:nvPr/>
        </p:nvSpPr>
        <p:spPr bwMode="auto">
          <a:xfrm>
            <a:off x="6515100" y="3579498"/>
            <a:ext cx="792163" cy="457200"/>
          </a:xfrm>
          <a:prstGeom prst="rect">
            <a:avLst/>
          </a:prstGeom>
          <a:noFill/>
          <a:ln w="9525" algn="ctr">
            <a:noFill/>
            <a:miter lim="800000"/>
            <a:headEnd/>
            <a:tailEnd/>
          </a:ln>
        </p:spPr>
        <p:txBody>
          <a:bodyPr>
            <a:spAutoFit/>
          </a:bodyPr>
          <a:lstStyle/>
          <a:p>
            <a:pPr algn="ctr">
              <a:spcBef>
                <a:spcPct val="50000"/>
              </a:spcBef>
            </a:pPr>
            <a:r>
              <a:rPr lang="en-US" sz="1200" dirty="0"/>
              <a:t>Heat recovery</a:t>
            </a:r>
          </a:p>
        </p:txBody>
      </p:sp>
      <p:sp>
        <p:nvSpPr>
          <p:cNvPr id="69" name="Text Box 26"/>
          <p:cNvSpPr txBox="1">
            <a:spLocks noChangeArrowheads="1"/>
          </p:cNvSpPr>
          <p:nvPr/>
        </p:nvSpPr>
        <p:spPr bwMode="auto">
          <a:xfrm>
            <a:off x="4932363" y="2606360"/>
            <a:ext cx="566737" cy="304800"/>
          </a:xfrm>
          <a:prstGeom prst="rect">
            <a:avLst/>
          </a:prstGeom>
          <a:noFill/>
          <a:ln w="9525" algn="ctr">
            <a:noFill/>
            <a:miter lim="800000"/>
            <a:headEnd/>
            <a:tailEnd/>
          </a:ln>
        </p:spPr>
        <p:txBody>
          <a:bodyPr>
            <a:spAutoFit/>
          </a:bodyPr>
          <a:lstStyle/>
          <a:p>
            <a:pPr algn="ctr">
              <a:spcBef>
                <a:spcPct val="50000"/>
              </a:spcBef>
            </a:pPr>
            <a:r>
              <a:rPr lang="it-IT" sz="1400"/>
              <a:t>Gas</a:t>
            </a:r>
          </a:p>
        </p:txBody>
      </p:sp>
      <p:sp>
        <p:nvSpPr>
          <p:cNvPr id="70" name="Text Box 27"/>
          <p:cNvSpPr txBox="1">
            <a:spLocks noChangeArrowheads="1"/>
          </p:cNvSpPr>
          <p:nvPr/>
        </p:nvSpPr>
        <p:spPr bwMode="auto">
          <a:xfrm>
            <a:off x="4856163" y="2995298"/>
            <a:ext cx="503237" cy="304800"/>
          </a:xfrm>
          <a:prstGeom prst="rect">
            <a:avLst/>
          </a:prstGeom>
          <a:noFill/>
          <a:ln w="9525" algn="ctr">
            <a:noFill/>
            <a:miter lim="800000"/>
            <a:headEnd/>
            <a:tailEnd/>
          </a:ln>
        </p:spPr>
        <p:txBody>
          <a:bodyPr>
            <a:spAutoFit/>
          </a:bodyPr>
          <a:lstStyle/>
          <a:p>
            <a:pPr algn="ctr">
              <a:spcBef>
                <a:spcPct val="50000"/>
              </a:spcBef>
            </a:pPr>
            <a:r>
              <a:rPr lang="it-IT" sz="1400"/>
              <a:t>Air</a:t>
            </a:r>
          </a:p>
        </p:txBody>
      </p:sp>
      <p:sp>
        <p:nvSpPr>
          <p:cNvPr id="71" name="Text Box 28"/>
          <p:cNvSpPr txBox="1">
            <a:spLocks noChangeArrowheads="1"/>
          </p:cNvSpPr>
          <p:nvPr/>
        </p:nvSpPr>
        <p:spPr bwMode="auto">
          <a:xfrm>
            <a:off x="7667625" y="3914460"/>
            <a:ext cx="1254125" cy="517525"/>
          </a:xfrm>
          <a:prstGeom prst="rect">
            <a:avLst/>
          </a:prstGeom>
          <a:noFill/>
          <a:ln w="9525" algn="ctr">
            <a:noFill/>
            <a:miter lim="800000"/>
            <a:headEnd/>
            <a:tailEnd/>
          </a:ln>
        </p:spPr>
        <p:txBody>
          <a:bodyPr>
            <a:spAutoFit/>
          </a:bodyPr>
          <a:lstStyle/>
          <a:p>
            <a:pPr algn="ctr">
              <a:spcBef>
                <a:spcPct val="50000"/>
              </a:spcBef>
            </a:pPr>
            <a:r>
              <a:rPr lang="en-US" sz="1400" dirty="0"/>
              <a:t>Exhaust</a:t>
            </a:r>
            <a:r>
              <a:rPr lang="it-IT" sz="1400" dirty="0"/>
              <a:t> gas T=100-150°C</a:t>
            </a:r>
          </a:p>
        </p:txBody>
      </p:sp>
      <p:sp>
        <p:nvSpPr>
          <p:cNvPr id="72" name="Text Box 29"/>
          <p:cNvSpPr txBox="1">
            <a:spLocks noChangeArrowheads="1"/>
          </p:cNvSpPr>
          <p:nvPr/>
        </p:nvSpPr>
        <p:spPr bwMode="auto">
          <a:xfrm>
            <a:off x="4283075" y="3363598"/>
            <a:ext cx="1223963" cy="738664"/>
          </a:xfrm>
          <a:prstGeom prst="rect">
            <a:avLst/>
          </a:prstGeom>
          <a:noFill/>
          <a:ln w="9525" algn="ctr">
            <a:noFill/>
            <a:miter lim="800000"/>
            <a:headEnd/>
            <a:tailEnd/>
          </a:ln>
        </p:spPr>
        <p:txBody>
          <a:bodyPr>
            <a:spAutoFit/>
          </a:bodyPr>
          <a:lstStyle/>
          <a:p>
            <a:pPr algn="ctr">
              <a:spcBef>
                <a:spcPct val="50000"/>
              </a:spcBef>
            </a:pPr>
            <a:r>
              <a:rPr lang="it-IT" sz="1400"/>
              <a:t> Hot air T=270°C ~2.800 kg/h</a:t>
            </a:r>
          </a:p>
        </p:txBody>
      </p:sp>
      <p:sp>
        <p:nvSpPr>
          <p:cNvPr id="73" name="Rectangle 30"/>
          <p:cNvSpPr>
            <a:spLocks noChangeArrowheads="1"/>
          </p:cNvSpPr>
          <p:nvPr/>
        </p:nvSpPr>
        <p:spPr bwMode="auto">
          <a:xfrm>
            <a:off x="5795963" y="2787335"/>
            <a:ext cx="433387" cy="863600"/>
          </a:xfrm>
          <a:prstGeom prst="rect">
            <a:avLst/>
          </a:prstGeom>
          <a:noFill/>
          <a:ln w="25400" algn="ctr">
            <a:solidFill>
              <a:schemeClr val="tx1"/>
            </a:solidFill>
            <a:miter lim="800000"/>
            <a:headEnd/>
            <a:tailEnd/>
          </a:ln>
        </p:spPr>
        <p:txBody>
          <a:bodyPr wrap="none" anchor="ctr"/>
          <a:lstStyle/>
          <a:p>
            <a:endParaRPr lang="it-IT" sz="1400"/>
          </a:p>
        </p:txBody>
      </p:sp>
      <p:sp>
        <p:nvSpPr>
          <p:cNvPr id="74" name="AutoShape 31"/>
          <p:cNvSpPr>
            <a:spLocks noChangeArrowheads="1"/>
          </p:cNvSpPr>
          <p:nvPr/>
        </p:nvSpPr>
        <p:spPr bwMode="auto">
          <a:xfrm>
            <a:off x="5867400" y="3652523"/>
            <a:ext cx="144463" cy="431800"/>
          </a:xfrm>
          <a:prstGeom prst="downArrow">
            <a:avLst>
              <a:gd name="adj1" fmla="val 50000"/>
              <a:gd name="adj2" fmla="val 74725"/>
            </a:avLst>
          </a:prstGeom>
          <a:solidFill>
            <a:srgbClr val="FF9900"/>
          </a:solidFill>
          <a:ln w="9525" algn="ctr">
            <a:solidFill>
              <a:schemeClr val="tx1"/>
            </a:solidFill>
            <a:miter lim="800000"/>
            <a:headEnd/>
            <a:tailEnd/>
          </a:ln>
        </p:spPr>
        <p:txBody>
          <a:bodyPr wrap="none" anchor="ctr"/>
          <a:lstStyle/>
          <a:p>
            <a:endParaRPr lang="it-IT" sz="1400"/>
          </a:p>
        </p:txBody>
      </p:sp>
      <p:sp>
        <p:nvSpPr>
          <p:cNvPr id="75" name="Text Box 32"/>
          <p:cNvSpPr txBox="1">
            <a:spLocks noChangeArrowheads="1"/>
          </p:cNvSpPr>
          <p:nvPr/>
        </p:nvSpPr>
        <p:spPr bwMode="auto">
          <a:xfrm>
            <a:off x="5722938" y="2860360"/>
            <a:ext cx="576262" cy="304800"/>
          </a:xfrm>
          <a:prstGeom prst="rect">
            <a:avLst/>
          </a:prstGeom>
          <a:noFill/>
          <a:ln w="9525" algn="ctr">
            <a:noFill/>
            <a:miter lim="800000"/>
            <a:headEnd/>
            <a:tailEnd/>
          </a:ln>
        </p:spPr>
        <p:txBody>
          <a:bodyPr>
            <a:spAutoFit/>
          </a:bodyPr>
          <a:lstStyle/>
          <a:p>
            <a:pPr algn="ctr">
              <a:spcBef>
                <a:spcPct val="50000"/>
              </a:spcBef>
            </a:pPr>
            <a:r>
              <a:rPr lang="it-IT" sz="1400"/>
              <a:t>CHP</a:t>
            </a:r>
          </a:p>
        </p:txBody>
      </p:sp>
      <p:sp>
        <p:nvSpPr>
          <p:cNvPr id="76" name="Line 33"/>
          <p:cNvSpPr>
            <a:spLocks noChangeShapeType="1"/>
          </p:cNvSpPr>
          <p:nvPr/>
        </p:nvSpPr>
        <p:spPr bwMode="auto">
          <a:xfrm>
            <a:off x="5364163" y="3868423"/>
            <a:ext cx="576262" cy="0"/>
          </a:xfrm>
          <a:prstGeom prst="line">
            <a:avLst/>
          </a:prstGeom>
          <a:noFill/>
          <a:ln w="9525">
            <a:solidFill>
              <a:schemeClr val="tx1"/>
            </a:solidFill>
            <a:round/>
            <a:headEnd/>
            <a:tailEnd type="triangle" w="med" len="med"/>
          </a:ln>
        </p:spPr>
        <p:txBody>
          <a:bodyPr anchor="ctr"/>
          <a:lstStyle/>
          <a:p>
            <a:endParaRPr lang="it-IT"/>
          </a:p>
        </p:txBody>
      </p:sp>
      <p:sp>
        <p:nvSpPr>
          <p:cNvPr id="77" name="Freeform 34"/>
          <p:cNvSpPr>
            <a:spLocks/>
          </p:cNvSpPr>
          <p:nvPr/>
        </p:nvSpPr>
        <p:spPr bwMode="auto">
          <a:xfrm>
            <a:off x="6659563" y="2860360"/>
            <a:ext cx="504825" cy="719138"/>
          </a:xfrm>
          <a:custGeom>
            <a:avLst/>
            <a:gdLst>
              <a:gd name="T0" fmla="*/ 0 w 318"/>
              <a:gd name="T1" fmla="*/ 0 h 453"/>
              <a:gd name="T2" fmla="*/ 0 w 318"/>
              <a:gd name="T3" fmla="*/ 1141632458 h 453"/>
              <a:gd name="T4" fmla="*/ 801409578 w 318"/>
              <a:gd name="T5" fmla="*/ 1141632458 h 453"/>
              <a:gd name="T6" fmla="*/ 801409578 w 318"/>
              <a:gd name="T7" fmla="*/ 0 h 453"/>
              <a:gd name="T8" fmla="*/ 0 60000 65536"/>
              <a:gd name="T9" fmla="*/ 0 60000 65536"/>
              <a:gd name="T10" fmla="*/ 0 60000 65536"/>
              <a:gd name="T11" fmla="*/ 0 60000 65536"/>
              <a:gd name="T12" fmla="*/ 0 w 318"/>
              <a:gd name="T13" fmla="*/ 0 h 453"/>
              <a:gd name="T14" fmla="*/ 318 w 318"/>
              <a:gd name="T15" fmla="*/ 453 h 453"/>
            </a:gdLst>
            <a:ahLst/>
            <a:cxnLst>
              <a:cxn ang="T8">
                <a:pos x="T0" y="T1"/>
              </a:cxn>
              <a:cxn ang="T9">
                <a:pos x="T2" y="T3"/>
              </a:cxn>
              <a:cxn ang="T10">
                <a:pos x="T4" y="T5"/>
              </a:cxn>
              <a:cxn ang="T11">
                <a:pos x="T6" y="T7"/>
              </a:cxn>
            </a:cxnLst>
            <a:rect l="T12" t="T13" r="T14" b="T15"/>
            <a:pathLst>
              <a:path w="318" h="453">
                <a:moveTo>
                  <a:pt x="0" y="0"/>
                </a:moveTo>
                <a:lnTo>
                  <a:pt x="0" y="453"/>
                </a:lnTo>
                <a:lnTo>
                  <a:pt x="318" y="453"/>
                </a:lnTo>
                <a:lnTo>
                  <a:pt x="318" y="0"/>
                </a:lnTo>
              </a:path>
            </a:pathLst>
          </a:custGeom>
          <a:noFill/>
          <a:ln w="63500" cap="flat" cmpd="sng">
            <a:solidFill>
              <a:srgbClr val="00FF00"/>
            </a:solidFill>
            <a:prstDash val="solid"/>
            <a:round/>
            <a:headEnd/>
            <a:tailEnd/>
          </a:ln>
        </p:spPr>
        <p:txBody>
          <a:bodyPr anchor="ctr"/>
          <a:lstStyle/>
          <a:p>
            <a:endParaRPr lang="it-IT"/>
          </a:p>
        </p:txBody>
      </p:sp>
      <p:sp>
        <p:nvSpPr>
          <p:cNvPr id="78" name="Line 35"/>
          <p:cNvSpPr>
            <a:spLocks noChangeShapeType="1"/>
          </p:cNvSpPr>
          <p:nvPr/>
        </p:nvSpPr>
        <p:spPr bwMode="auto">
          <a:xfrm flipV="1">
            <a:off x="7164388" y="2644460"/>
            <a:ext cx="0" cy="288925"/>
          </a:xfrm>
          <a:prstGeom prst="line">
            <a:avLst/>
          </a:prstGeom>
          <a:noFill/>
          <a:ln w="63500">
            <a:solidFill>
              <a:srgbClr val="00FF00"/>
            </a:solidFill>
            <a:round/>
            <a:headEnd/>
            <a:tailEnd type="triangle" w="med" len="med"/>
          </a:ln>
        </p:spPr>
        <p:txBody>
          <a:bodyPr anchor="ctr"/>
          <a:lstStyle/>
          <a:p>
            <a:endParaRPr lang="it-IT"/>
          </a:p>
        </p:txBody>
      </p:sp>
      <p:sp>
        <p:nvSpPr>
          <p:cNvPr id="79" name="Text Box 36"/>
          <p:cNvSpPr txBox="1">
            <a:spLocks noChangeArrowheads="1"/>
          </p:cNvSpPr>
          <p:nvPr/>
        </p:nvSpPr>
        <p:spPr bwMode="auto">
          <a:xfrm>
            <a:off x="6948488" y="2212660"/>
            <a:ext cx="1800225" cy="738664"/>
          </a:xfrm>
          <a:prstGeom prst="rect">
            <a:avLst/>
          </a:prstGeom>
          <a:noFill/>
          <a:ln w="9525" algn="ctr">
            <a:noFill/>
            <a:miter lim="800000"/>
            <a:headEnd/>
            <a:tailEnd/>
          </a:ln>
        </p:spPr>
        <p:txBody>
          <a:bodyPr>
            <a:spAutoFit/>
          </a:bodyPr>
          <a:lstStyle/>
          <a:p>
            <a:pPr algn="ctr">
              <a:spcBef>
                <a:spcPct val="50000"/>
              </a:spcBef>
            </a:pPr>
            <a:r>
              <a:rPr lang="en-US" sz="1400" dirty="0"/>
              <a:t>Hot water (80-90°C) for paint process </a:t>
            </a:r>
            <a:r>
              <a:rPr lang="en-US" sz="1400" dirty="0" err="1"/>
              <a:t>process</a:t>
            </a:r>
            <a:endParaRPr lang="en-US" sz="1400" dirty="0"/>
          </a:p>
        </p:txBody>
      </p:sp>
      <p:grpSp>
        <p:nvGrpSpPr>
          <p:cNvPr id="2" name="Group 37"/>
          <p:cNvGrpSpPr>
            <a:grpSpLocks/>
          </p:cNvGrpSpPr>
          <p:nvPr/>
        </p:nvGrpSpPr>
        <p:grpSpPr bwMode="auto">
          <a:xfrm>
            <a:off x="6156325" y="2284098"/>
            <a:ext cx="242888" cy="936625"/>
            <a:chOff x="4012" y="890"/>
            <a:chExt cx="153" cy="590"/>
          </a:xfrm>
        </p:grpSpPr>
        <p:sp>
          <p:nvSpPr>
            <p:cNvPr id="81" name="Freeform 38"/>
            <p:cNvSpPr>
              <a:spLocks/>
            </p:cNvSpPr>
            <p:nvPr/>
          </p:nvSpPr>
          <p:spPr bwMode="auto">
            <a:xfrm>
              <a:off x="4012" y="1026"/>
              <a:ext cx="153" cy="454"/>
            </a:xfrm>
            <a:custGeom>
              <a:avLst/>
              <a:gdLst>
                <a:gd name="T0" fmla="*/ 76 w 153"/>
                <a:gd name="T1" fmla="*/ 454 h 454"/>
                <a:gd name="T2" fmla="*/ 0 w 153"/>
                <a:gd name="T3" fmla="*/ 454 h 454"/>
                <a:gd name="T4" fmla="*/ 153 w 153"/>
                <a:gd name="T5" fmla="*/ 453 h 454"/>
                <a:gd name="T6" fmla="*/ 153 w 153"/>
                <a:gd name="T7" fmla="*/ 0 h 454"/>
                <a:gd name="T8" fmla="*/ 0 60000 65536"/>
                <a:gd name="T9" fmla="*/ 0 60000 65536"/>
                <a:gd name="T10" fmla="*/ 0 60000 65536"/>
                <a:gd name="T11" fmla="*/ 0 60000 65536"/>
                <a:gd name="T12" fmla="*/ 0 w 153"/>
                <a:gd name="T13" fmla="*/ 0 h 454"/>
                <a:gd name="T14" fmla="*/ 153 w 153"/>
                <a:gd name="T15" fmla="*/ 454 h 454"/>
              </a:gdLst>
              <a:ahLst/>
              <a:cxnLst>
                <a:cxn ang="T8">
                  <a:pos x="T0" y="T1"/>
                </a:cxn>
                <a:cxn ang="T9">
                  <a:pos x="T2" y="T3"/>
                </a:cxn>
                <a:cxn ang="T10">
                  <a:pos x="T4" y="T5"/>
                </a:cxn>
                <a:cxn ang="T11">
                  <a:pos x="T6" y="T7"/>
                </a:cxn>
              </a:cxnLst>
              <a:rect l="T12" t="T13" r="T14" b="T15"/>
              <a:pathLst>
                <a:path w="153" h="454">
                  <a:moveTo>
                    <a:pt x="76" y="454"/>
                  </a:moveTo>
                  <a:lnTo>
                    <a:pt x="0" y="454"/>
                  </a:lnTo>
                  <a:lnTo>
                    <a:pt x="153" y="453"/>
                  </a:lnTo>
                  <a:lnTo>
                    <a:pt x="153" y="0"/>
                  </a:lnTo>
                </a:path>
              </a:pathLst>
            </a:custGeom>
            <a:noFill/>
            <a:ln w="63500" cap="flat" cmpd="sng">
              <a:solidFill>
                <a:srgbClr val="0033CC"/>
              </a:solidFill>
              <a:prstDash val="solid"/>
              <a:round/>
              <a:headEnd/>
              <a:tailEnd/>
            </a:ln>
          </p:spPr>
          <p:txBody>
            <a:bodyPr anchor="ctr"/>
            <a:lstStyle/>
            <a:p>
              <a:endParaRPr lang="it-IT"/>
            </a:p>
          </p:txBody>
        </p:sp>
        <p:sp>
          <p:nvSpPr>
            <p:cNvPr id="82" name="Line 39"/>
            <p:cNvSpPr>
              <a:spLocks noChangeShapeType="1"/>
            </p:cNvSpPr>
            <p:nvPr/>
          </p:nvSpPr>
          <p:spPr bwMode="auto">
            <a:xfrm flipV="1">
              <a:off x="4165" y="890"/>
              <a:ext cx="0" cy="182"/>
            </a:xfrm>
            <a:prstGeom prst="line">
              <a:avLst/>
            </a:prstGeom>
            <a:noFill/>
            <a:ln w="63500">
              <a:solidFill>
                <a:srgbClr val="0033CC"/>
              </a:solidFill>
              <a:round/>
              <a:headEnd/>
              <a:tailEnd type="triangle" w="med" len="med"/>
            </a:ln>
          </p:spPr>
          <p:txBody>
            <a:bodyPr anchor="ctr"/>
            <a:lstStyle/>
            <a:p>
              <a:endParaRPr lang="it-IT"/>
            </a:p>
          </p:txBody>
        </p:sp>
      </p:grpSp>
      <p:sp>
        <p:nvSpPr>
          <p:cNvPr id="83" name="Text Box 40"/>
          <p:cNvSpPr txBox="1">
            <a:spLocks noChangeArrowheads="1"/>
          </p:cNvSpPr>
          <p:nvPr/>
        </p:nvSpPr>
        <p:spPr bwMode="auto">
          <a:xfrm>
            <a:off x="5148263" y="1996760"/>
            <a:ext cx="1439862" cy="579438"/>
          </a:xfrm>
          <a:prstGeom prst="rect">
            <a:avLst/>
          </a:prstGeom>
          <a:noFill/>
          <a:ln w="9525" algn="ctr">
            <a:noFill/>
            <a:miter lim="800000"/>
            <a:headEnd/>
            <a:tailEnd/>
          </a:ln>
        </p:spPr>
        <p:txBody>
          <a:bodyPr>
            <a:spAutoFit/>
          </a:bodyPr>
          <a:lstStyle/>
          <a:p>
            <a:pPr algn="ctr"/>
            <a:r>
              <a:rPr lang="en-US" sz="1400"/>
              <a:t>Electric power 100 kW</a:t>
            </a:r>
            <a:r>
              <a:rPr lang="en-US"/>
              <a:t> </a:t>
            </a:r>
          </a:p>
        </p:txBody>
      </p:sp>
      <p:sp>
        <p:nvSpPr>
          <p:cNvPr id="84" name="Text Box 41"/>
          <p:cNvSpPr txBox="1">
            <a:spLocks noChangeArrowheads="1"/>
          </p:cNvSpPr>
          <p:nvPr/>
        </p:nvSpPr>
        <p:spPr bwMode="auto">
          <a:xfrm>
            <a:off x="200953" y="2273722"/>
            <a:ext cx="1150938" cy="730250"/>
          </a:xfrm>
          <a:prstGeom prst="rect">
            <a:avLst/>
          </a:prstGeom>
          <a:noFill/>
          <a:ln w="9525" algn="ctr">
            <a:noFill/>
            <a:miter lim="800000"/>
            <a:headEnd/>
            <a:tailEnd/>
          </a:ln>
        </p:spPr>
        <p:txBody>
          <a:bodyPr>
            <a:spAutoFit/>
          </a:bodyPr>
          <a:lstStyle/>
          <a:p>
            <a:pPr algn="ctr">
              <a:spcBef>
                <a:spcPct val="50000"/>
              </a:spcBef>
            </a:pPr>
            <a:r>
              <a:rPr lang="it-IT" sz="1400" dirty="0"/>
              <a:t> Hot Air T=90°C ~2.600 kg/h</a:t>
            </a:r>
          </a:p>
        </p:txBody>
      </p:sp>
      <p:sp>
        <p:nvSpPr>
          <p:cNvPr id="85" name="Text Box 42"/>
          <p:cNvSpPr txBox="1">
            <a:spLocks noChangeArrowheads="1"/>
          </p:cNvSpPr>
          <p:nvPr/>
        </p:nvSpPr>
        <p:spPr bwMode="auto">
          <a:xfrm>
            <a:off x="4876800" y="4173223"/>
            <a:ext cx="579438" cy="304800"/>
          </a:xfrm>
          <a:prstGeom prst="rect">
            <a:avLst/>
          </a:prstGeom>
          <a:noFill/>
          <a:ln w="9525" algn="ctr">
            <a:noFill/>
            <a:miter lim="800000"/>
            <a:headEnd/>
            <a:tailEnd/>
          </a:ln>
        </p:spPr>
        <p:txBody>
          <a:bodyPr>
            <a:spAutoFit/>
          </a:bodyPr>
          <a:lstStyle/>
          <a:p>
            <a:pPr algn="ctr">
              <a:spcBef>
                <a:spcPct val="50000"/>
              </a:spcBef>
            </a:pPr>
            <a:r>
              <a:rPr lang="it-IT" sz="1400"/>
              <a:t>Gas</a:t>
            </a:r>
          </a:p>
        </p:txBody>
      </p:sp>
      <p:sp>
        <p:nvSpPr>
          <p:cNvPr id="86" name="AutoShape 43"/>
          <p:cNvSpPr>
            <a:spLocks noChangeArrowheads="1"/>
          </p:cNvSpPr>
          <p:nvPr/>
        </p:nvSpPr>
        <p:spPr bwMode="auto">
          <a:xfrm rot="-5400000">
            <a:off x="5579268" y="4012092"/>
            <a:ext cx="144463" cy="431800"/>
          </a:xfrm>
          <a:prstGeom prst="downArrow">
            <a:avLst>
              <a:gd name="adj1" fmla="val 50000"/>
              <a:gd name="adj2" fmla="val 74725"/>
            </a:avLst>
          </a:prstGeom>
          <a:solidFill>
            <a:schemeClr val="accent1"/>
          </a:solidFill>
          <a:ln w="9525" algn="ctr">
            <a:solidFill>
              <a:schemeClr val="tx1"/>
            </a:solidFill>
            <a:miter lim="800000"/>
            <a:headEnd/>
            <a:tailEnd/>
          </a:ln>
        </p:spPr>
        <p:txBody>
          <a:bodyPr wrap="none" anchor="ctr"/>
          <a:lstStyle/>
          <a:p>
            <a:endParaRPr lang="it-IT" sz="140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825909" y="597834"/>
            <a:ext cx="7515372" cy="677862"/>
          </a:xfrm>
          <a:noFill/>
        </p:spPr>
        <p:txBody>
          <a:bodyPr anchor="t"/>
          <a:lstStyle/>
          <a:p>
            <a:pPr eaLnBrk="1" hangingPunct="1"/>
            <a:r>
              <a:rPr lang="en-US" sz="3600" dirty="0">
                <a:cs typeface="Times New Roman" panose="02020603050405020304" pitchFamily="18" charset="0"/>
              </a:rPr>
              <a:t>Choosing a CHP plant</a:t>
            </a:r>
          </a:p>
        </p:txBody>
      </p:sp>
      <p:sp>
        <p:nvSpPr>
          <p:cNvPr id="4" name="Rectangle 15"/>
          <p:cNvSpPr txBox="1">
            <a:spLocks noChangeArrowheads="1"/>
          </p:cNvSpPr>
          <p:nvPr/>
        </p:nvSpPr>
        <p:spPr bwMode="auto">
          <a:xfrm>
            <a:off x="251520" y="1659136"/>
            <a:ext cx="8640960" cy="516935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indent="-342900" algn="l" defTabSz="914400" rtl="0" eaLnBrk="1" fontAlgn="base" latinLnBrk="0" hangingPunct="1">
              <a:spcBef>
                <a:spcPts val="0"/>
              </a:spcBef>
              <a:spcAft>
                <a:spcPts val="0"/>
              </a:spcAft>
              <a:buClrTx/>
              <a:buSzTx/>
              <a:tabLst/>
              <a:defRPr/>
            </a:pPr>
            <a:r>
              <a:rPr lang="en-US" b="1" kern="0" noProof="0" dirty="0">
                <a:solidFill>
                  <a:schemeClr val="tx2"/>
                </a:solidFill>
                <a:effectLst/>
                <a:latin typeface="+mj-lt"/>
                <a:cs typeface="Times New Roman" panose="02020603050405020304" pitchFamily="18" charset="0"/>
              </a:rPr>
              <a:t>I</a:t>
            </a:r>
            <a:r>
              <a:rPr kumimoji="0" lang="en-US" b="1" i="0" u="none" strike="noStrike" kern="0" cap="none" spc="0" normalizeH="0" baseline="0" noProof="0" dirty="0">
                <a:ln>
                  <a:noFill/>
                </a:ln>
                <a:solidFill>
                  <a:schemeClr val="tx2"/>
                </a:solidFill>
                <a:effectLst/>
                <a:uLnTx/>
                <a:uFillTx/>
                <a:latin typeface="+mj-lt"/>
                <a:cs typeface="Times New Roman" panose="02020603050405020304" pitchFamily="18" charset="0"/>
              </a:rPr>
              <a:t>nstalling a CHP system requires several evaluations:</a:t>
            </a:r>
          </a:p>
          <a:p>
            <a:pPr marR="0" lvl="0" indent="-342900" algn="l" defTabSz="914400" rtl="0" eaLnBrk="1" fontAlgn="base" latinLnBrk="0" hangingPunct="1">
              <a:spcBef>
                <a:spcPts val="0"/>
              </a:spcBef>
              <a:spcAft>
                <a:spcPts val="0"/>
              </a:spcAft>
              <a:buClrTx/>
              <a:buSzTx/>
              <a:buFont typeface="Calibri" pitchFamily="34" charset="0"/>
              <a:buChar char="•"/>
              <a:tabLst/>
              <a:defRPr/>
            </a:pPr>
            <a:r>
              <a:rPr kumimoji="0" lang="en-US" b="0" i="0" u="none" strike="noStrike" kern="0" cap="none" spc="0" normalizeH="0" baseline="0" noProof="0" dirty="0">
                <a:ln>
                  <a:noFill/>
                </a:ln>
                <a:solidFill>
                  <a:schemeClr val="tx2"/>
                </a:solidFill>
                <a:effectLst/>
                <a:uLnTx/>
                <a:uFillTx/>
                <a:latin typeface="+mj-lt"/>
                <a:cs typeface="Times New Roman" panose="02020603050405020304" pitchFamily="18" charset="0"/>
              </a:rPr>
              <a:t>A preliminary feasibility analysis in order to define the technical and economical conditions</a:t>
            </a:r>
            <a:r>
              <a:rPr kumimoji="0" lang="en-US" b="0" i="0" u="none" strike="noStrike" kern="0" cap="none" spc="0" normalizeH="0" noProof="0" dirty="0">
                <a:ln>
                  <a:noFill/>
                </a:ln>
                <a:solidFill>
                  <a:schemeClr val="tx2"/>
                </a:solidFill>
                <a:effectLst/>
                <a:uLnTx/>
                <a:uFillTx/>
                <a:latin typeface="+mj-lt"/>
                <a:cs typeface="Times New Roman" panose="02020603050405020304" pitchFamily="18" charset="0"/>
              </a:rPr>
              <a:t> that make the investment profitable</a:t>
            </a:r>
          </a:p>
          <a:p>
            <a:pPr marR="0" lvl="0" indent="-342900" algn="l" defTabSz="914400" rtl="0" eaLnBrk="1" fontAlgn="base" latinLnBrk="0" hangingPunct="1">
              <a:spcBef>
                <a:spcPts val="0"/>
              </a:spcBef>
              <a:spcAft>
                <a:spcPts val="0"/>
              </a:spcAft>
              <a:buClrTx/>
              <a:buSzTx/>
              <a:tabLst/>
              <a:defRPr/>
            </a:pPr>
            <a:endParaRPr kumimoji="0" lang="en-US" b="0" i="0" u="none" strike="noStrike" kern="0" cap="none" spc="0" normalizeH="0" noProof="0" dirty="0">
              <a:ln>
                <a:noFill/>
              </a:ln>
              <a:solidFill>
                <a:schemeClr val="tx2"/>
              </a:solidFill>
              <a:effectLst/>
              <a:uLnTx/>
              <a:uFillTx/>
              <a:latin typeface="+mj-lt"/>
              <a:cs typeface="Times New Roman" panose="02020603050405020304" pitchFamily="18" charset="0"/>
            </a:endParaRPr>
          </a:p>
          <a:p>
            <a:pPr lvl="0" indent="-342900" algn="l">
              <a:spcBef>
                <a:spcPts val="0"/>
              </a:spcBef>
              <a:spcAft>
                <a:spcPts val="0"/>
              </a:spcAft>
              <a:defRPr/>
            </a:pPr>
            <a:r>
              <a:rPr lang="en-US" b="1" kern="0" dirty="0">
                <a:solidFill>
                  <a:schemeClr val="tx2"/>
                </a:solidFill>
                <a:effectLst/>
                <a:latin typeface="+mj-lt"/>
                <a:cs typeface="Times New Roman" panose="02020603050405020304" pitchFamily="18" charset="0"/>
              </a:rPr>
              <a:t>First step:</a:t>
            </a:r>
          </a:p>
          <a:p>
            <a:pPr lvl="0" indent="-342900" algn="l">
              <a:spcBef>
                <a:spcPts val="0"/>
              </a:spcBef>
              <a:spcAft>
                <a:spcPts val="0"/>
              </a:spcAft>
              <a:buFont typeface="Calibri" pitchFamily="34" charset="0"/>
              <a:buChar char="•"/>
              <a:defRPr/>
            </a:pPr>
            <a:r>
              <a:rPr lang="en-US" kern="0" dirty="0">
                <a:solidFill>
                  <a:schemeClr val="tx2"/>
                </a:solidFill>
                <a:effectLst/>
                <a:latin typeface="+mj-lt"/>
                <a:cs typeface="Times New Roman" panose="02020603050405020304" pitchFamily="18" charset="0"/>
              </a:rPr>
              <a:t>Collecting the energy consumptions</a:t>
            </a:r>
          </a:p>
          <a:p>
            <a:pPr lvl="0" indent="-342900" algn="l">
              <a:spcBef>
                <a:spcPts val="0"/>
              </a:spcBef>
              <a:spcAft>
                <a:spcPts val="0"/>
              </a:spcAft>
              <a:buFont typeface="Calibri" pitchFamily="34" charset="0"/>
              <a:buChar char="•"/>
              <a:defRPr/>
            </a:pPr>
            <a:r>
              <a:rPr lang="en-US" kern="0" dirty="0">
                <a:solidFill>
                  <a:schemeClr val="tx2"/>
                </a:solidFill>
                <a:effectLst/>
                <a:latin typeface="+mj-lt"/>
                <a:cs typeface="Times New Roman" panose="02020603050405020304" pitchFamily="18" charset="0"/>
              </a:rPr>
              <a:t>Knowing the economic data of the actual energy supply system</a:t>
            </a:r>
          </a:p>
          <a:p>
            <a:pPr lvl="0" indent="-342900" algn="l">
              <a:spcBef>
                <a:spcPts val="0"/>
              </a:spcBef>
              <a:spcAft>
                <a:spcPts val="0"/>
              </a:spcAft>
              <a:buFont typeface="Calibri" pitchFamily="34" charset="0"/>
              <a:buChar char="•"/>
              <a:defRPr/>
            </a:pPr>
            <a:endParaRPr lang="en-US" kern="0" dirty="0">
              <a:solidFill>
                <a:schemeClr val="tx2"/>
              </a:solidFill>
              <a:effectLst/>
              <a:latin typeface="+mj-lt"/>
              <a:cs typeface="Times New Roman" panose="02020603050405020304" pitchFamily="18" charset="0"/>
            </a:endParaRPr>
          </a:p>
          <a:p>
            <a:pPr lvl="0" indent="-342900" algn="l">
              <a:spcBef>
                <a:spcPts val="0"/>
              </a:spcBef>
              <a:spcAft>
                <a:spcPts val="0"/>
              </a:spcAft>
              <a:defRPr/>
            </a:pPr>
            <a:r>
              <a:rPr lang="en-US" b="1" kern="0" dirty="0">
                <a:solidFill>
                  <a:schemeClr val="tx2"/>
                </a:solidFill>
                <a:effectLst/>
                <a:latin typeface="+mj-lt"/>
                <a:cs typeface="Times New Roman" panose="02020603050405020304" pitchFamily="18" charset="0"/>
              </a:rPr>
              <a:t>Energy evaluation:</a:t>
            </a:r>
          </a:p>
          <a:p>
            <a:pPr lvl="0" indent="-342900" algn="l">
              <a:spcBef>
                <a:spcPts val="0"/>
              </a:spcBef>
              <a:spcAft>
                <a:spcPts val="0"/>
              </a:spcAft>
              <a:buFont typeface="Arial" pitchFamily="34" charset="0"/>
              <a:buChar char="•"/>
              <a:defRPr/>
            </a:pPr>
            <a:r>
              <a:rPr lang="en-US" kern="0" dirty="0">
                <a:solidFill>
                  <a:schemeClr val="tx2"/>
                </a:solidFill>
                <a:effectLst/>
                <a:latin typeface="+mj-lt"/>
                <a:cs typeface="Times New Roman" panose="02020603050405020304" pitchFamily="18" charset="0"/>
              </a:rPr>
              <a:t>Select a CHP solution and evaluate the energy flows in the future 	situation</a:t>
            </a:r>
          </a:p>
          <a:p>
            <a:pPr lvl="0" indent="-342900" algn="l">
              <a:spcBef>
                <a:spcPts val="0"/>
              </a:spcBef>
              <a:spcAft>
                <a:spcPts val="0"/>
              </a:spcAft>
              <a:buFont typeface="Arial" pitchFamily="34" charset="0"/>
              <a:buChar char="•"/>
              <a:defRPr/>
            </a:pPr>
            <a:r>
              <a:rPr lang="en-US" kern="0" dirty="0">
                <a:solidFill>
                  <a:schemeClr val="tx2"/>
                </a:solidFill>
                <a:effectLst/>
                <a:latin typeface="+mj-lt"/>
                <a:cs typeface="Times New Roman" panose="02020603050405020304" pitchFamily="18" charset="0"/>
              </a:rPr>
              <a:t>Apply the correct economic evaluation to all new/avoided flows</a:t>
            </a:r>
          </a:p>
          <a:p>
            <a:pPr lvl="0" indent="-342900" algn="l">
              <a:spcBef>
                <a:spcPts val="0"/>
              </a:spcBef>
              <a:spcAft>
                <a:spcPts val="0"/>
              </a:spcAft>
              <a:defRPr/>
            </a:pPr>
            <a:r>
              <a:rPr lang="en-US" kern="0" dirty="0">
                <a:solidFill>
                  <a:schemeClr val="tx2"/>
                </a:solidFill>
                <a:effectLst/>
                <a:latin typeface="+mj-lt"/>
                <a:cs typeface="Times New Roman" panose="02020603050405020304" pitchFamily="18" charset="0"/>
              </a:rPr>
              <a:t> </a:t>
            </a:r>
          </a:p>
          <a:p>
            <a:pPr lvl="0" indent="-342900" algn="l">
              <a:spcBef>
                <a:spcPts val="0"/>
              </a:spcBef>
              <a:spcAft>
                <a:spcPts val="0"/>
              </a:spcAft>
              <a:defRPr/>
            </a:pPr>
            <a:r>
              <a:rPr lang="en-US" b="1" kern="0" dirty="0">
                <a:solidFill>
                  <a:schemeClr val="tx2"/>
                </a:solidFill>
                <a:effectLst/>
                <a:latin typeface="+mj-lt"/>
                <a:cs typeface="Times New Roman" panose="02020603050405020304" pitchFamily="18" charset="0"/>
              </a:rPr>
              <a:t>Preliminary investment feasibility:</a:t>
            </a:r>
          </a:p>
          <a:p>
            <a:pPr indent="-342900" algn="l">
              <a:spcBef>
                <a:spcPts val="0"/>
              </a:spcBef>
              <a:spcAft>
                <a:spcPts val="0"/>
              </a:spcAft>
              <a:buFont typeface="Calibri" pitchFamily="34" charset="0"/>
              <a:buChar char="•"/>
            </a:pPr>
            <a:r>
              <a:rPr lang="en-US" kern="0" dirty="0">
                <a:solidFill>
                  <a:schemeClr val="tx2"/>
                </a:solidFill>
                <a:effectLst/>
                <a:latin typeface="+mj-lt"/>
                <a:cs typeface="Times New Roman" panose="02020603050405020304" pitchFamily="18" charset="0"/>
              </a:rPr>
              <a:t>Evaluate annual economic saving and total investment cost</a:t>
            </a:r>
            <a:endParaRPr lang="en-US" kern="0" noProof="0" dirty="0">
              <a:solidFill>
                <a:schemeClr val="tx2"/>
              </a:solidFill>
              <a:effectLst/>
              <a:latin typeface="+mj-lt"/>
              <a:cs typeface="Times New Roman" panose="02020603050405020304" pitchFamily="18" charset="0"/>
            </a:endParaRPr>
          </a:p>
          <a:p>
            <a:pPr marL="342900" indent="-342900" algn="l">
              <a:spcBef>
                <a:spcPct val="20000"/>
              </a:spcBef>
              <a:spcAft>
                <a:spcPts val="0"/>
              </a:spcAft>
              <a:buFont typeface="Arial" pitchFamily="34" charset="0"/>
              <a:buChar char="•"/>
            </a:pPr>
            <a:endParaRPr lang="en-US" sz="2400" kern="0" noProof="0" dirty="0">
              <a:solidFill>
                <a:srgbClr val="969696"/>
              </a:solidFill>
              <a:latin typeface="Calibri" pitchFamily="34" charset="0"/>
            </a:endParaRPr>
          </a:p>
          <a:p>
            <a:pPr marL="800100" lvl="1" indent="-342900" algn="l">
              <a:spcBef>
                <a:spcPct val="20000"/>
              </a:spcBef>
              <a:spcAft>
                <a:spcPts val="0"/>
              </a:spcAft>
              <a:buFont typeface="Courier New" pitchFamily="49" charset="0"/>
              <a:buChar char="o"/>
            </a:pPr>
            <a:endParaRPr lang="en-US" sz="2400" kern="0" noProof="0" dirty="0">
              <a:solidFill>
                <a:srgbClr val="969696"/>
              </a:solidFill>
              <a:latin typeface="Calibri" pitchFamily="34" charset="0"/>
            </a:endParaRPr>
          </a:p>
          <a:p>
            <a:pPr marL="342900" indent="-342900" algn="l">
              <a:spcBef>
                <a:spcPts val="1200"/>
              </a:spcBef>
              <a:spcAft>
                <a:spcPts val="0"/>
              </a:spcAft>
            </a:pPr>
            <a:r>
              <a:rPr lang="en-US" sz="2400" kern="0" noProof="0" dirty="0">
                <a:solidFill>
                  <a:srgbClr val="969696"/>
                </a:solidFill>
                <a:latin typeface="Calibri" pitchFamily="34" charset="0"/>
              </a:rPr>
              <a:t> </a:t>
            </a:r>
            <a:endParaRPr kumimoji="0" lang="en-US" sz="2400" b="0" i="0" u="none" strike="noStrike" kern="0" cap="none" spc="0" normalizeH="0" baseline="0" noProof="0" dirty="0">
              <a:ln>
                <a:noFill/>
              </a:ln>
              <a:solidFill>
                <a:srgbClr val="969696"/>
              </a:solidFill>
              <a:effectLst/>
              <a:uLnTx/>
              <a:uFillTx/>
              <a:latin typeface="Calibri" pitchFamily="34" charset="0"/>
              <a:ea typeface="+mn-ea"/>
              <a:cs typeface="+mn-cs"/>
            </a:endParaRPr>
          </a:p>
          <a:p>
            <a:pPr marL="800100" lvl="1" indent="-342900" algn="l">
              <a:spcBef>
                <a:spcPct val="20000"/>
              </a:spcBef>
              <a:buFont typeface="Courier New" pitchFamily="49" charset="0"/>
              <a:buChar char="o"/>
            </a:pPr>
            <a:endParaRPr kumimoji="0" lang="en-US" sz="2400" b="0" i="0" u="none" strike="noStrike" kern="0" cap="none" spc="0" normalizeH="0" baseline="0" noProof="0" dirty="0">
              <a:ln>
                <a:noFill/>
              </a:ln>
              <a:solidFill>
                <a:srgbClr val="969696"/>
              </a:solidFill>
              <a:effectLst/>
              <a:uLnTx/>
              <a:uFillTx/>
              <a:latin typeface="Calibri" pitchFamily="34" charset="0"/>
              <a:ea typeface="+mn-ea"/>
              <a:cs typeface="+mn-cs"/>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52708" y="725457"/>
            <a:ext cx="8561710" cy="6778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kern="0" dirty="0">
                <a:solidFill>
                  <a:schemeClr val="tx2"/>
                </a:solidFill>
                <a:effectLst/>
                <a:latin typeface="+mj-lt"/>
                <a:ea typeface="+mj-ea"/>
                <a:cs typeface="Times New Roman" panose="02020603050405020304" pitchFamily="18" charset="0"/>
              </a:rPr>
              <a:t>Example of choosing </a:t>
            </a:r>
            <a:r>
              <a:rPr kumimoji="0" lang="en-US" sz="3600" i="0" u="none" strike="noStrike" kern="0" cap="none" spc="0" normalizeH="0" baseline="0" noProof="0" dirty="0">
                <a:ln>
                  <a:noFill/>
                </a:ln>
                <a:solidFill>
                  <a:schemeClr val="tx2"/>
                </a:solidFill>
                <a:effectLst/>
                <a:uLnTx/>
                <a:uFillTx/>
                <a:latin typeface="+mj-lt"/>
                <a:ea typeface="+mj-ea"/>
                <a:cs typeface="Times New Roman" panose="02020603050405020304" pitchFamily="18" charset="0"/>
              </a:rPr>
              <a:t>a CHP plant</a:t>
            </a:r>
          </a:p>
        </p:txBody>
      </p:sp>
      <p:sp>
        <p:nvSpPr>
          <p:cNvPr id="6" name="Rectangle 15"/>
          <p:cNvSpPr txBox="1">
            <a:spLocks noChangeArrowheads="1"/>
          </p:cNvSpPr>
          <p:nvPr/>
        </p:nvSpPr>
        <p:spPr bwMode="auto">
          <a:xfrm>
            <a:off x="53266" y="1726156"/>
            <a:ext cx="6264696" cy="51563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a:spcBef>
                <a:spcPct val="20000"/>
              </a:spcBef>
              <a:defRPr/>
            </a:pPr>
            <a:r>
              <a:rPr lang="en-US" sz="2000" b="1" kern="0" dirty="0">
                <a:solidFill>
                  <a:schemeClr val="tx2"/>
                </a:solidFill>
                <a:latin typeface="+mj-lt"/>
                <a:cs typeface="Times New Roman" panose="02020603050405020304" pitchFamily="18" charset="0"/>
              </a:rPr>
              <a:t>The choice of a CHP plant has to determine:</a:t>
            </a:r>
            <a:endParaRPr lang="en-US" sz="2000" kern="0" dirty="0">
              <a:solidFill>
                <a:schemeClr val="tx2"/>
              </a:solidFill>
              <a:latin typeface="+mj-lt"/>
              <a:cs typeface="Times New Roman" panose="02020603050405020304" pitchFamily="18" charset="0"/>
            </a:endParaRPr>
          </a:p>
          <a:p>
            <a:pPr marL="342900" lvl="0" indent="-342900" algn="l">
              <a:spcBef>
                <a:spcPct val="20000"/>
              </a:spcBef>
              <a:buFont typeface="Arial" pitchFamily="34" charset="0"/>
              <a:buChar char="•"/>
              <a:defRPr/>
            </a:pPr>
            <a:r>
              <a:rPr lang="en-US" sz="2000" kern="0" dirty="0">
                <a:solidFill>
                  <a:schemeClr val="tx2"/>
                </a:solidFill>
                <a:effectLst/>
                <a:latin typeface="+mj-lt"/>
                <a:cs typeface="Times New Roman" panose="02020603050405020304" pitchFamily="18" charset="0"/>
              </a:rPr>
              <a:t>technology of the plant</a:t>
            </a:r>
          </a:p>
          <a:p>
            <a:pPr marL="800100" lvl="1" indent="-342900" algn="l">
              <a:spcBef>
                <a:spcPct val="20000"/>
              </a:spcBef>
              <a:buFont typeface="Arial" pitchFamily="34" charset="0"/>
              <a:buChar char="•"/>
              <a:defRPr/>
            </a:pPr>
            <a:r>
              <a:rPr lang="en-US" sz="2000" kern="0" dirty="0">
                <a:solidFill>
                  <a:schemeClr val="tx2"/>
                </a:solidFill>
                <a:effectLst/>
                <a:latin typeface="+mj-lt"/>
                <a:cs typeface="Times New Roman" panose="02020603050405020304" pitchFamily="18" charset="0"/>
              </a:rPr>
              <a:t>Gas Turbine, because the heat is needed 		as Hot Air</a:t>
            </a:r>
          </a:p>
          <a:p>
            <a:pPr marL="342900" lvl="0" indent="-342900" algn="l">
              <a:spcBef>
                <a:spcPct val="20000"/>
              </a:spcBef>
              <a:buFont typeface="Arial" pitchFamily="34" charset="0"/>
              <a:buChar char="•"/>
              <a:defRPr/>
            </a:pPr>
            <a:r>
              <a:rPr lang="en-US" sz="2000" kern="0" dirty="0">
                <a:solidFill>
                  <a:schemeClr val="tx2"/>
                </a:solidFill>
                <a:effectLst/>
                <a:latin typeface="+mj-lt"/>
                <a:cs typeface="Times New Roman" panose="02020603050405020304" pitchFamily="18" charset="0"/>
              </a:rPr>
              <a:t>plant size</a:t>
            </a:r>
          </a:p>
          <a:p>
            <a:pPr marL="800100" lvl="1" indent="-342900" algn="l">
              <a:spcBef>
                <a:spcPct val="20000"/>
              </a:spcBef>
              <a:buFont typeface="Arial" pitchFamily="34" charset="0"/>
              <a:buChar char="•"/>
              <a:defRPr/>
            </a:pPr>
            <a:r>
              <a:rPr lang="en-US" sz="2000" kern="0" dirty="0">
                <a:solidFill>
                  <a:schemeClr val="tx2"/>
                </a:solidFill>
                <a:effectLst/>
                <a:latin typeface="+mj-lt"/>
                <a:cs typeface="Times New Roman" panose="02020603050405020304" pitchFamily="18" charset="0"/>
              </a:rPr>
              <a:t>Determined by the Hot Air mass			flow rate, in nominal condition</a:t>
            </a:r>
          </a:p>
          <a:p>
            <a:pPr marL="342900" lvl="0" indent="-342900" algn="l">
              <a:spcBef>
                <a:spcPct val="20000"/>
              </a:spcBef>
              <a:buFont typeface="Arial" pitchFamily="34" charset="0"/>
              <a:buChar char="•"/>
              <a:defRPr/>
            </a:pPr>
            <a:r>
              <a:rPr lang="en-US" sz="2000" kern="0" dirty="0">
                <a:solidFill>
                  <a:schemeClr val="tx2"/>
                </a:solidFill>
                <a:effectLst/>
                <a:latin typeface="+mj-lt"/>
                <a:cs typeface="Times New Roman" panose="02020603050405020304" pitchFamily="18" charset="0"/>
              </a:rPr>
              <a:t>operating and controlling strategies</a:t>
            </a:r>
          </a:p>
          <a:p>
            <a:pPr marL="800100" lvl="1" indent="-342900" algn="l">
              <a:spcBef>
                <a:spcPct val="20000"/>
              </a:spcBef>
              <a:buFont typeface="Arial" pitchFamily="34" charset="0"/>
              <a:buChar char="•"/>
              <a:defRPr/>
            </a:pPr>
            <a:r>
              <a:rPr lang="en-US" sz="2000" kern="0" dirty="0">
                <a:solidFill>
                  <a:schemeClr val="tx2"/>
                </a:solidFill>
                <a:effectLst/>
                <a:latin typeface="+mj-lt"/>
                <a:cs typeface="Times New Roman" panose="02020603050405020304" pitchFamily="18" charset="0"/>
              </a:rPr>
              <a:t>According to the operation of the Heat 		Generator</a:t>
            </a:r>
          </a:p>
          <a:p>
            <a:pPr marL="342900" lvl="0" indent="-342900" algn="l">
              <a:spcBef>
                <a:spcPct val="20000"/>
              </a:spcBef>
              <a:buFont typeface="Arial" pitchFamily="34" charset="0"/>
              <a:buChar char="•"/>
              <a:defRPr/>
            </a:pPr>
            <a:r>
              <a:rPr lang="en-US" sz="2000" kern="0" dirty="0">
                <a:solidFill>
                  <a:schemeClr val="tx2"/>
                </a:solidFill>
                <a:effectLst/>
                <a:latin typeface="+mj-lt"/>
                <a:cs typeface="Times New Roman" panose="02020603050405020304" pitchFamily="18" charset="0"/>
              </a:rPr>
              <a:t>legal and feed-in tariff aspects</a:t>
            </a:r>
          </a:p>
          <a:p>
            <a:pPr marL="800100" lvl="1" indent="-342900" algn="l">
              <a:spcBef>
                <a:spcPct val="20000"/>
              </a:spcBef>
              <a:buFont typeface="Arial" pitchFamily="34" charset="0"/>
              <a:buChar char="•"/>
              <a:defRPr/>
            </a:pPr>
            <a:r>
              <a:rPr lang="en-US" sz="2000" kern="0" dirty="0">
                <a:solidFill>
                  <a:schemeClr val="tx2"/>
                </a:solidFill>
                <a:effectLst/>
                <a:latin typeface="+mj-lt"/>
                <a:cs typeface="Times New Roman" panose="02020603050405020304" pitchFamily="18" charset="0"/>
              </a:rPr>
              <a:t>Purchasing condition of the natural gas for	CHP, self-consumption of the power</a:t>
            </a:r>
            <a:endParaRPr lang="en-US" sz="2000" kern="0" noProof="0" dirty="0">
              <a:solidFill>
                <a:schemeClr val="tx2"/>
              </a:solidFill>
              <a:effectLst/>
              <a:latin typeface="+mj-lt"/>
              <a:cs typeface="Times New Roman" panose="02020603050405020304" pitchFamily="18" charset="0"/>
            </a:endParaRPr>
          </a:p>
          <a:p>
            <a:pPr marL="800100" lvl="1" indent="-342900" algn="l">
              <a:spcBef>
                <a:spcPct val="20000"/>
              </a:spcBef>
              <a:spcAft>
                <a:spcPts val="0"/>
              </a:spcAft>
              <a:buFont typeface="Courier New" pitchFamily="49" charset="0"/>
              <a:buChar char="o"/>
            </a:pPr>
            <a:endParaRPr lang="en-US" sz="2400" kern="0" dirty="0">
              <a:solidFill>
                <a:srgbClr val="969696"/>
              </a:solidFill>
              <a:latin typeface="Calibri" pitchFamily="34" charset="0"/>
            </a:endParaRPr>
          </a:p>
          <a:p>
            <a:pPr marL="800100" lvl="1" indent="-342900" algn="l">
              <a:spcBef>
                <a:spcPct val="20000"/>
              </a:spcBef>
              <a:spcAft>
                <a:spcPts val="0"/>
              </a:spcAft>
              <a:buFont typeface="Courier New" pitchFamily="49" charset="0"/>
              <a:buChar char="o"/>
            </a:pPr>
            <a:endParaRPr lang="en-US" sz="2400" kern="0" noProof="0" dirty="0">
              <a:solidFill>
                <a:srgbClr val="969696"/>
              </a:solidFill>
              <a:latin typeface="Calibri" pitchFamily="34" charset="0"/>
            </a:endParaRPr>
          </a:p>
          <a:p>
            <a:pPr marL="800100" lvl="1" indent="-342900" algn="l">
              <a:spcBef>
                <a:spcPct val="20000"/>
              </a:spcBef>
              <a:spcAft>
                <a:spcPts val="0"/>
              </a:spcAft>
              <a:buFont typeface="Courier New" pitchFamily="49" charset="0"/>
              <a:buChar char="o"/>
            </a:pPr>
            <a:endParaRPr lang="en-US" sz="2400" kern="0" dirty="0">
              <a:solidFill>
                <a:srgbClr val="969696"/>
              </a:solidFill>
              <a:latin typeface="Calibri" pitchFamily="34" charset="0"/>
            </a:endParaRPr>
          </a:p>
          <a:p>
            <a:pPr marL="800100" lvl="1" indent="-342900" algn="l">
              <a:spcBef>
                <a:spcPct val="20000"/>
              </a:spcBef>
              <a:spcAft>
                <a:spcPts val="0"/>
              </a:spcAft>
              <a:buFont typeface="Courier New" pitchFamily="49" charset="0"/>
              <a:buChar char="o"/>
            </a:pPr>
            <a:endParaRPr lang="en-US" sz="2400" kern="0" noProof="0" dirty="0">
              <a:solidFill>
                <a:srgbClr val="969696"/>
              </a:solidFill>
              <a:latin typeface="Calibri" pitchFamily="34" charset="0"/>
            </a:endParaRPr>
          </a:p>
          <a:p>
            <a:pPr marL="342900" indent="-342900" algn="l">
              <a:spcBef>
                <a:spcPts val="1200"/>
              </a:spcBef>
              <a:spcAft>
                <a:spcPts val="0"/>
              </a:spcAft>
            </a:pPr>
            <a:endParaRPr kumimoji="0" lang="en-US" sz="2400" b="0" i="0" u="none" strike="noStrike" kern="0" cap="none" spc="0" normalizeH="0" baseline="0" noProof="0" dirty="0">
              <a:ln>
                <a:noFill/>
              </a:ln>
              <a:solidFill>
                <a:srgbClr val="969696"/>
              </a:solidFill>
              <a:effectLst/>
              <a:uLnTx/>
              <a:uFillTx/>
              <a:latin typeface="Calibri" pitchFamily="34" charset="0"/>
              <a:ea typeface="+mn-ea"/>
              <a:cs typeface="+mn-cs"/>
            </a:endParaRPr>
          </a:p>
          <a:p>
            <a:pPr marL="800100" lvl="1" indent="-342900" algn="l">
              <a:spcBef>
                <a:spcPct val="20000"/>
              </a:spcBef>
              <a:buFont typeface="Courier New" pitchFamily="49" charset="0"/>
              <a:buChar char="o"/>
            </a:pPr>
            <a:endParaRPr kumimoji="0" lang="en-US" sz="2400" b="0" i="0" u="none" strike="noStrike" kern="0" cap="none" spc="0" normalizeH="0" baseline="0" noProof="0" dirty="0">
              <a:ln>
                <a:noFill/>
              </a:ln>
              <a:solidFill>
                <a:srgbClr val="969696"/>
              </a:solidFill>
              <a:effectLst/>
              <a:uLnTx/>
              <a:uFillTx/>
              <a:latin typeface="Calibri" pitchFamily="34" charset="0"/>
              <a:ea typeface="+mn-ea"/>
              <a:cs typeface="+mn-cs"/>
            </a:endParaRPr>
          </a:p>
        </p:txBody>
      </p:sp>
      <p:sp>
        <p:nvSpPr>
          <p:cNvPr id="5" name="Rectangle 17"/>
          <p:cNvSpPr>
            <a:spLocks noChangeArrowheads="1"/>
          </p:cNvSpPr>
          <p:nvPr/>
        </p:nvSpPr>
        <p:spPr bwMode="auto">
          <a:xfrm>
            <a:off x="6415782" y="4006106"/>
            <a:ext cx="649288" cy="1296987"/>
          </a:xfrm>
          <a:prstGeom prst="rect">
            <a:avLst/>
          </a:prstGeom>
          <a:noFill/>
          <a:ln w="25400" algn="ctr">
            <a:solidFill>
              <a:schemeClr val="tx1"/>
            </a:solidFill>
            <a:miter lim="800000"/>
            <a:headEnd/>
            <a:tailEnd/>
          </a:ln>
        </p:spPr>
        <p:txBody>
          <a:bodyPr wrap="none" anchor="ctr"/>
          <a:lstStyle/>
          <a:p>
            <a:endParaRPr lang="it-IT"/>
          </a:p>
        </p:txBody>
      </p:sp>
      <p:sp>
        <p:nvSpPr>
          <p:cNvPr id="7" name="Text Box 18"/>
          <p:cNvSpPr txBox="1">
            <a:spLocks noChangeArrowheads="1"/>
          </p:cNvSpPr>
          <p:nvPr/>
        </p:nvSpPr>
        <p:spPr bwMode="auto">
          <a:xfrm>
            <a:off x="6415782" y="4222006"/>
            <a:ext cx="576263" cy="623887"/>
          </a:xfrm>
          <a:prstGeom prst="rect">
            <a:avLst/>
          </a:prstGeom>
          <a:noFill/>
          <a:ln w="9525" algn="ctr">
            <a:noFill/>
            <a:miter lim="800000"/>
            <a:headEnd/>
            <a:tailEnd/>
          </a:ln>
        </p:spPr>
        <p:txBody>
          <a:bodyPr>
            <a:spAutoFit/>
          </a:bodyPr>
          <a:lstStyle/>
          <a:p>
            <a:pPr algn="ctr">
              <a:spcBef>
                <a:spcPct val="50000"/>
              </a:spcBef>
            </a:pPr>
            <a:r>
              <a:rPr lang="it-IT" sz="1400"/>
              <a:t>Heat</a:t>
            </a:r>
          </a:p>
          <a:p>
            <a:pPr algn="ctr">
              <a:spcBef>
                <a:spcPct val="50000"/>
              </a:spcBef>
            </a:pPr>
            <a:r>
              <a:rPr lang="it-IT" sz="1400"/>
              <a:t>gen. </a:t>
            </a:r>
          </a:p>
        </p:txBody>
      </p:sp>
      <p:sp>
        <p:nvSpPr>
          <p:cNvPr id="8" name="AutoShape 19"/>
          <p:cNvSpPr>
            <a:spLocks noChangeArrowheads="1"/>
          </p:cNvSpPr>
          <p:nvPr/>
        </p:nvSpPr>
        <p:spPr bwMode="auto">
          <a:xfrm rot="-5400000">
            <a:off x="6056213" y="2638475"/>
            <a:ext cx="144463" cy="431800"/>
          </a:xfrm>
          <a:prstGeom prst="downArrow">
            <a:avLst>
              <a:gd name="adj1" fmla="val 50000"/>
              <a:gd name="adj2" fmla="val 74725"/>
            </a:avLst>
          </a:prstGeom>
          <a:solidFill>
            <a:schemeClr val="accent1"/>
          </a:solidFill>
          <a:ln w="9525" algn="ctr">
            <a:solidFill>
              <a:schemeClr val="tx1"/>
            </a:solidFill>
            <a:miter lim="800000"/>
            <a:headEnd/>
            <a:tailEnd/>
          </a:ln>
        </p:spPr>
        <p:txBody>
          <a:bodyPr wrap="none" anchor="ctr"/>
          <a:lstStyle/>
          <a:p>
            <a:endParaRPr lang="it-IT" sz="1400"/>
          </a:p>
        </p:txBody>
      </p:sp>
      <p:sp>
        <p:nvSpPr>
          <p:cNvPr id="9" name="Rectangle 20"/>
          <p:cNvSpPr>
            <a:spLocks noChangeArrowheads="1"/>
          </p:cNvSpPr>
          <p:nvPr/>
        </p:nvSpPr>
        <p:spPr bwMode="auto">
          <a:xfrm>
            <a:off x="7136507" y="3429843"/>
            <a:ext cx="649288" cy="504825"/>
          </a:xfrm>
          <a:prstGeom prst="rect">
            <a:avLst/>
          </a:prstGeom>
          <a:noFill/>
          <a:ln w="25400" algn="ctr">
            <a:solidFill>
              <a:schemeClr val="tx1"/>
            </a:solidFill>
            <a:miter lim="800000"/>
            <a:headEnd/>
            <a:tailEnd/>
          </a:ln>
        </p:spPr>
        <p:txBody>
          <a:bodyPr wrap="none" anchor="ctr"/>
          <a:lstStyle/>
          <a:p>
            <a:endParaRPr lang="it-IT" sz="1400"/>
          </a:p>
        </p:txBody>
      </p:sp>
      <p:sp>
        <p:nvSpPr>
          <p:cNvPr id="10" name="Freeform 21"/>
          <p:cNvSpPr>
            <a:spLocks/>
          </p:cNvSpPr>
          <p:nvPr/>
        </p:nvSpPr>
        <p:spPr bwMode="auto">
          <a:xfrm>
            <a:off x="6415782" y="4150568"/>
            <a:ext cx="1368425" cy="2590800"/>
          </a:xfrm>
          <a:custGeom>
            <a:avLst/>
            <a:gdLst>
              <a:gd name="T0" fmla="*/ 1141630061 w 862"/>
              <a:gd name="T1" fmla="*/ 0 h 1632"/>
              <a:gd name="T2" fmla="*/ 2147483647 w 862"/>
              <a:gd name="T3" fmla="*/ 0 h 1632"/>
              <a:gd name="T4" fmla="*/ 2147483647 w 862"/>
              <a:gd name="T5" fmla="*/ 2147483647 h 1632"/>
              <a:gd name="T6" fmla="*/ 0 w 862"/>
              <a:gd name="T7" fmla="*/ 2147483647 h 1632"/>
              <a:gd name="T8" fmla="*/ 0 w 862"/>
              <a:gd name="T9" fmla="*/ 2147483647 h 1632"/>
              <a:gd name="T10" fmla="*/ 1141630061 w 862"/>
              <a:gd name="T11" fmla="*/ 2147483647 h 1632"/>
              <a:gd name="T12" fmla="*/ 1141630061 w 862"/>
              <a:gd name="T13" fmla="*/ 0 h 1632"/>
              <a:gd name="T14" fmla="*/ 0 60000 65536"/>
              <a:gd name="T15" fmla="*/ 0 60000 65536"/>
              <a:gd name="T16" fmla="*/ 0 60000 65536"/>
              <a:gd name="T17" fmla="*/ 0 60000 65536"/>
              <a:gd name="T18" fmla="*/ 0 60000 65536"/>
              <a:gd name="T19" fmla="*/ 0 60000 65536"/>
              <a:gd name="T20" fmla="*/ 0 60000 65536"/>
              <a:gd name="T21" fmla="*/ 0 w 862"/>
              <a:gd name="T22" fmla="*/ 0 h 1632"/>
              <a:gd name="T23" fmla="*/ 862 w 862"/>
              <a:gd name="T24" fmla="*/ 1632 h 16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2" h="1632">
                <a:moveTo>
                  <a:pt x="453" y="0"/>
                </a:moveTo>
                <a:lnTo>
                  <a:pt x="862" y="0"/>
                </a:lnTo>
                <a:lnTo>
                  <a:pt x="862" y="1632"/>
                </a:lnTo>
                <a:lnTo>
                  <a:pt x="0" y="1632"/>
                </a:lnTo>
                <a:lnTo>
                  <a:pt x="0" y="952"/>
                </a:lnTo>
                <a:lnTo>
                  <a:pt x="453" y="952"/>
                </a:lnTo>
                <a:lnTo>
                  <a:pt x="453" y="0"/>
                </a:lnTo>
                <a:close/>
              </a:path>
            </a:pathLst>
          </a:custGeom>
          <a:noFill/>
          <a:ln w="25400" cap="flat" cmpd="sng">
            <a:solidFill>
              <a:schemeClr val="tx1"/>
            </a:solidFill>
            <a:prstDash val="solid"/>
            <a:round/>
            <a:headEnd/>
            <a:tailEnd/>
          </a:ln>
        </p:spPr>
        <p:txBody>
          <a:bodyPr anchor="ctr"/>
          <a:lstStyle/>
          <a:p>
            <a:endParaRPr lang="it-IT"/>
          </a:p>
        </p:txBody>
      </p:sp>
      <p:sp>
        <p:nvSpPr>
          <p:cNvPr id="11" name="AutoShape 22"/>
          <p:cNvSpPr>
            <a:spLocks noChangeArrowheads="1"/>
          </p:cNvSpPr>
          <p:nvPr/>
        </p:nvSpPr>
        <p:spPr bwMode="auto">
          <a:xfrm rot="-5400000">
            <a:off x="7927875" y="3575100"/>
            <a:ext cx="144463" cy="431800"/>
          </a:xfrm>
          <a:prstGeom prst="downArrow">
            <a:avLst>
              <a:gd name="adj1" fmla="val 50000"/>
              <a:gd name="adj2" fmla="val 74725"/>
            </a:avLst>
          </a:prstGeom>
          <a:solidFill>
            <a:schemeClr val="bg2"/>
          </a:solidFill>
          <a:ln w="9525" algn="ctr">
            <a:solidFill>
              <a:schemeClr val="tx1"/>
            </a:solidFill>
            <a:miter lim="800000"/>
            <a:headEnd/>
            <a:tailEnd/>
          </a:ln>
        </p:spPr>
        <p:txBody>
          <a:bodyPr wrap="none" anchor="ctr"/>
          <a:lstStyle/>
          <a:p>
            <a:endParaRPr lang="it-IT" sz="1400"/>
          </a:p>
        </p:txBody>
      </p:sp>
      <p:sp>
        <p:nvSpPr>
          <p:cNvPr id="12" name="Freeform 23"/>
          <p:cNvSpPr>
            <a:spLocks/>
          </p:cNvSpPr>
          <p:nvPr/>
        </p:nvSpPr>
        <p:spPr bwMode="auto">
          <a:xfrm>
            <a:off x="7065070" y="3934668"/>
            <a:ext cx="647700" cy="1295400"/>
          </a:xfrm>
          <a:custGeom>
            <a:avLst/>
            <a:gdLst>
              <a:gd name="T0" fmla="*/ 0 w 408"/>
              <a:gd name="T1" fmla="*/ 2056447678 h 816"/>
              <a:gd name="T2" fmla="*/ 1028223839 w 408"/>
              <a:gd name="T3" fmla="*/ 2056447678 h 816"/>
              <a:gd name="T4" fmla="*/ 216733472 w 408"/>
              <a:gd name="T5" fmla="*/ 1811993389 h 816"/>
              <a:gd name="T6" fmla="*/ 1028223839 w 408"/>
              <a:gd name="T7" fmla="*/ 1829633684 h 816"/>
              <a:gd name="T8" fmla="*/ 226814094 w 408"/>
              <a:gd name="T9" fmla="*/ 1600299931 h 816"/>
              <a:gd name="T10" fmla="*/ 1028223839 w 408"/>
              <a:gd name="T11" fmla="*/ 1600299931 h 816"/>
              <a:gd name="T12" fmla="*/ 226814094 w 408"/>
              <a:gd name="T13" fmla="*/ 1370964987 h 816"/>
              <a:gd name="T14" fmla="*/ 1028223839 w 408"/>
              <a:gd name="T15" fmla="*/ 1370964987 h 816"/>
              <a:gd name="T16" fmla="*/ 226814094 w 408"/>
              <a:gd name="T17" fmla="*/ 1141630043 h 816"/>
              <a:gd name="T18" fmla="*/ 1028223839 w 408"/>
              <a:gd name="T19" fmla="*/ 1141630043 h 816"/>
              <a:gd name="T20" fmla="*/ 226814094 w 408"/>
              <a:gd name="T21" fmla="*/ 914817636 h 816"/>
              <a:gd name="T22" fmla="*/ 1028223839 w 408"/>
              <a:gd name="T23" fmla="*/ 914817636 h 816"/>
              <a:gd name="T24" fmla="*/ 226814094 w 408"/>
              <a:gd name="T25" fmla="*/ 685482493 h 816"/>
              <a:gd name="T26" fmla="*/ 1028223839 w 408"/>
              <a:gd name="T27" fmla="*/ 685482493 h 816"/>
              <a:gd name="T28" fmla="*/ 226814094 w 408"/>
              <a:gd name="T29" fmla="*/ 456149137 h 816"/>
              <a:gd name="T30" fmla="*/ 1028223839 w 408"/>
              <a:gd name="T31" fmla="*/ 456149137 h 816"/>
              <a:gd name="T32" fmla="*/ 1028223839 w 408"/>
              <a:gd name="T33" fmla="*/ 0 h 8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8"/>
              <a:gd name="T52" fmla="*/ 0 h 816"/>
              <a:gd name="T53" fmla="*/ 408 w 408"/>
              <a:gd name="T54" fmla="*/ 816 h 8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8" h="816">
                <a:moveTo>
                  <a:pt x="0" y="816"/>
                </a:moveTo>
                <a:lnTo>
                  <a:pt x="408" y="816"/>
                </a:lnTo>
                <a:lnTo>
                  <a:pt x="86" y="719"/>
                </a:lnTo>
                <a:lnTo>
                  <a:pt x="408" y="726"/>
                </a:lnTo>
                <a:lnTo>
                  <a:pt x="90" y="635"/>
                </a:lnTo>
                <a:lnTo>
                  <a:pt x="408" y="635"/>
                </a:lnTo>
                <a:lnTo>
                  <a:pt x="90" y="544"/>
                </a:lnTo>
                <a:lnTo>
                  <a:pt x="408" y="544"/>
                </a:lnTo>
                <a:lnTo>
                  <a:pt x="90" y="453"/>
                </a:lnTo>
                <a:lnTo>
                  <a:pt x="408" y="453"/>
                </a:lnTo>
                <a:lnTo>
                  <a:pt x="90" y="363"/>
                </a:lnTo>
                <a:lnTo>
                  <a:pt x="408" y="363"/>
                </a:lnTo>
                <a:lnTo>
                  <a:pt x="90" y="272"/>
                </a:lnTo>
                <a:lnTo>
                  <a:pt x="408" y="272"/>
                </a:lnTo>
                <a:lnTo>
                  <a:pt x="90" y="181"/>
                </a:lnTo>
                <a:lnTo>
                  <a:pt x="408" y="181"/>
                </a:lnTo>
                <a:lnTo>
                  <a:pt x="408" y="0"/>
                </a:lnTo>
              </a:path>
            </a:pathLst>
          </a:custGeom>
          <a:noFill/>
          <a:ln w="63500" cap="flat" cmpd="sng">
            <a:solidFill>
              <a:srgbClr val="FF0000"/>
            </a:solidFill>
            <a:prstDash val="solid"/>
            <a:round/>
            <a:headEnd/>
            <a:tailEnd/>
          </a:ln>
        </p:spPr>
        <p:txBody>
          <a:bodyPr anchor="ctr"/>
          <a:lstStyle/>
          <a:p>
            <a:endParaRPr lang="it-IT"/>
          </a:p>
        </p:txBody>
      </p:sp>
      <p:sp>
        <p:nvSpPr>
          <p:cNvPr id="13" name="AutoShape 24"/>
          <p:cNvSpPr>
            <a:spLocks noChangeArrowheads="1"/>
          </p:cNvSpPr>
          <p:nvPr/>
        </p:nvSpPr>
        <p:spPr bwMode="auto">
          <a:xfrm rot="-5400000">
            <a:off x="6056213" y="2854375"/>
            <a:ext cx="144463" cy="431800"/>
          </a:xfrm>
          <a:prstGeom prst="downArrow">
            <a:avLst>
              <a:gd name="adj1" fmla="val 50000"/>
              <a:gd name="adj2" fmla="val 74725"/>
            </a:avLst>
          </a:prstGeom>
          <a:solidFill>
            <a:schemeClr val="bg1"/>
          </a:solidFill>
          <a:ln w="9525" algn="ctr">
            <a:solidFill>
              <a:schemeClr val="tx1"/>
            </a:solidFill>
            <a:miter lim="800000"/>
            <a:headEnd/>
            <a:tailEnd/>
          </a:ln>
        </p:spPr>
        <p:txBody>
          <a:bodyPr wrap="none" anchor="ctr"/>
          <a:lstStyle/>
          <a:p>
            <a:endParaRPr lang="it-IT" sz="1400"/>
          </a:p>
        </p:txBody>
      </p:sp>
      <p:sp>
        <p:nvSpPr>
          <p:cNvPr id="14" name="Text Box 25"/>
          <p:cNvSpPr txBox="1">
            <a:spLocks noChangeArrowheads="1"/>
          </p:cNvSpPr>
          <p:nvPr/>
        </p:nvSpPr>
        <p:spPr bwMode="auto">
          <a:xfrm>
            <a:off x="7063482" y="3501281"/>
            <a:ext cx="792163" cy="457200"/>
          </a:xfrm>
          <a:prstGeom prst="rect">
            <a:avLst/>
          </a:prstGeom>
          <a:noFill/>
          <a:ln w="9525" algn="ctr">
            <a:noFill/>
            <a:miter lim="800000"/>
            <a:headEnd/>
            <a:tailEnd/>
          </a:ln>
        </p:spPr>
        <p:txBody>
          <a:bodyPr>
            <a:spAutoFit/>
          </a:bodyPr>
          <a:lstStyle/>
          <a:p>
            <a:pPr algn="ctr">
              <a:spcBef>
                <a:spcPct val="50000"/>
              </a:spcBef>
            </a:pPr>
            <a:r>
              <a:rPr lang="en-US" sz="1200"/>
              <a:t>Heat recovery</a:t>
            </a:r>
          </a:p>
        </p:txBody>
      </p:sp>
      <p:sp>
        <p:nvSpPr>
          <p:cNvPr id="15" name="Text Box 26"/>
          <p:cNvSpPr txBox="1">
            <a:spLocks noChangeArrowheads="1"/>
          </p:cNvSpPr>
          <p:nvPr/>
        </p:nvSpPr>
        <p:spPr bwMode="auto">
          <a:xfrm>
            <a:off x="5480745" y="2528143"/>
            <a:ext cx="566737" cy="304800"/>
          </a:xfrm>
          <a:prstGeom prst="rect">
            <a:avLst/>
          </a:prstGeom>
          <a:noFill/>
          <a:ln w="9525" algn="ctr">
            <a:noFill/>
            <a:miter lim="800000"/>
            <a:headEnd/>
            <a:tailEnd/>
          </a:ln>
        </p:spPr>
        <p:txBody>
          <a:bodyPr>
            <a:spAutoFit/>
          </a:bodyPr>
          <a:lstStyle/>
          <a:p>
            <a:pPr algn="ctr">
              <a:spcBef>
                <a:spcPct val="50000"/>
              </a:spcBef>
            </a:pPr>
            <a:r>
              <a:rPr lang="it-IT" sz="1400"/>
              <a:t>Gas</a:t>
            </a:r>
          </a:p>
        </p:txBody>
      </p:sp>
      <p:sp>
        <p:nvSpPr>
          <p:cNvPr id="16" name="Text Box 27"/>
          <p:cNvSpPr txBox="1">
            <a:spLocks noChangeArrowheads="1"/>
          </p:cNvSpPr>
          <p:nvPr/>
        </p:nvSpPr>
        <p:spPr bwMode="auto">
          <a:xfrm>
            <a:off x="5404545" y="2917081"/>
            <a:ext cx="503237" cy="304800"/>
          </a:xfrm>
          <a:prstGeom prst="rect">
            <a:avLst/>
          </a:prstGeom>
          <a:noFill/>
          <a:ln w="9525" algn="ctr">
            <a:noFill/>
            <a:miter lim="800000"/>
            <a:headEnd/>
            <a:tailEnd/>
          </a:ln>
        </p:spPr>
        <p:txBody>
          <a:bodyPr>
            <a:spAutoFit/>
          </a:bodyPr>
          <a:lstStyle/>
          <a:p>
            <a:pPr algn="ctr">
              <a:spcBef>
                <a:spcPct val="50000"/>
              </a:spcBef>
            </a:pPr>
            <a:r>
              <a:rPr lang="it-IT" sz="1400"/>
              <a:t>Air</a:t>
            </a:r>
          </a:p>
        </p:txBody>
      </p:sp>
      <p:sp>
        <p:nvSpPr>
          <p:cNvPr id="17" name="Text Box 28"/>
          <p:cNvSpPr txBox="1">
            <a:spLocks noChangeArrowheads="1"/>
          </p:cNvSpPr>
          <p:nvPr/>
        </p:nvSpPr>
        <p:spPr bwMode="auto">
          <a:xfrm>
            <a:off x="7889875" y="3124671"/>
            <a:ext cx="1254125" cy="517525"/>
          </a:xfrm>
          <a:prstGeom prst="rect">
            <a:avLst/>
          </a:prstGeom>
          <a:noFill/>
          <a:ln w="9525" algn="ctr">
            <a:noFill/>
            <a:miter lim="800000"/>
            <a:headEnd/>
            <a:tailEnd/>
          </a:ln>
        </p:spPr>
        <p:txBody>
          <a:bodyPr>
            <a:spAutoFit/>
          </a:bodyPr>
          <a:lstStyle/>
          <a:p>
            <a:pPr algn="ctr">
              <a:spcBef>
                <a:spcPct val="50000"/>
              </a:spcBef>
            </a:pPr>
            <a:r>
              <a:rPr lang="en-US" sz="1400" dirty="0"/>
              <a:t>Exhaust</a:t>
            </a:r>
            <a:r>
              <a:rPr lang="it-IT" sz="1400" dirty="0"/>
              <a:t> gas T=100-150°C</a:t>
            </a:r>
          </a:p>
        </p:txBody>
      </p:sp>
      <p:sp>
        <p:nvSpPr>
          <p:cNvPr id="18" name="Text Box 29"/>
          <p:cNvSpPr txBox="1">
            <a:spLocks noChangeArrowheads="1"/>
          </p:cNvSpPr>
          <p:nvPr/>
        </p:nvSpPr>
        <p:spPr bwMode="auto">
          <a:xfrm>
            <a:off x="5076056" y="3284984"/>
            <a:ext cx="1223963" cy="738664"/>
          </a:xfrm>
          <a:prstGeom prst="rect">
            <a:avLst/>
          </a:prstGeom>
          <a:noFill/>
          <a:ln w="9525" algn="ctr">
            <a:noFill/>
            <a:miter lim="800000"/>
            <a:headEnd/>
            <a:tailEnd/>
          </a:ln>
        </p:spPr>
        <p:txBody>
          <a:bodyPr>
            <a:spAutoFit/>
          </a:bodyPr>
          <a:lstStyle/>
          <a:p>
            <a:pPr algn="ctr">
              <a:spcBef>
                <a:spcPct val="50000"/>
              </a:spcBef>
            </a:pPr>
            <a:r>
              <a:rPr lang="it-IT" sz="1400"/>
              <a:t> Hot air T=270°C ~2.800 kg/h</a:t>
            </a:r>
          </a:p>
        </p:txBody>
      </p:sp>
      <p:sp>
        <p:nvSpPr>
          <p:cNvPr id="19" name="Rectangle 30"/>
          <p:cNvSpPr>
            <a:spLocks noChangeArrowheads="1"/>
          </p:cNvSpPr>
          <p:nvPr/>
        </p:nvSpPr>
        <p:spPr bwMode="auto">
          <a:xfrm>
            <a:off x="6344345" y="2709118"/>
            <a:ext cx="433387" cy="863600"/>
          </a:xfrm>
          <a:prstGeom prst="rect">
            <a:avLst/>
          </a:prstGeom>
          <a:noFill/>
          <a:ln w="25400" algn="ctr">
            <a:solidFill>
              <a:schemeClr val="tx1"/>
            </a:solidFill>
            <a:miter lim="800000"/>
            <a:headEnd/>
            <a:tailEnd/>
          </a:ln>
        </p:spPr>
        <p:txBody>
          <a:bodyPr wrap="none" anchor="ctr"/>
          <a:lstStyle/>
          <a:p>
            <a:endParaRPr lang="it-IT" sz="1400"/>
          </a:p>
        </p:txBody>
      </p:sp>
      <p:sp>
        <p:nvSpPr>
          <p:cNvPr id="20" name="AutoShape 31"/>
          <p:cNvSpPr>
            <a:spLocks noChangeArrowheads="1"/>
          </p:cNvSpPr>
          <p:nvPr/>
        </p:nvSpPr>
        <p:spPr bwMode="auto">
          <a:xfrm>
            <a:off x="6415782" y="3574306"/>
            <a:ext cx="144463" cy="431800"/>
          </a:xfrm>
          <a:prstGeom prst="downArrow">
            <a:avLst>
              <a:gd name="adj1" fmla="val 50000"/>
              <a:gd name="adj2" fmla="val 74725"/>
            </a:avLst>
          </a:prstGeom>
          <a:solidFill>
            <a:srgbClr val="FF9900"/>
          </a:solidFill>
          <a:ln w="9525" algn="ctr">
            <a:solidFill>
              <a:schemeClr val="tx1"/>
            </a:solidFill>
            <a:miter lim="800000"/>
            <a:headEnd/>
            <a:tailEnd/>
          </a:ln>
        </p:spPr>
        <p:txBody>
          <a:bodyPr wrap="none" anchor="ctr"/>
          <a:lstStyle/>
          <a:p>
            <a:endParaRPr lang="it-IT" sz="1400"/>
          </a:p>
        </p:txBody>
      </p:sp>
      <p:sp>
        <p:nvSpPr>
          <p:cNvPr id="21" name="Text Box 32"/>
          <p:cNvSpPr txBox="1">
            <a:spLocks noChangeArrowheads="1"/>
          </p:cNvSpPr>
          <p:nvPr/>
        </p:nvSpPr>
        <p:spPr bwMode="auto">
          <a:xfrm>
            <a:off x="6271320" y="2782143"/>
            <a:ext cx="576262" cy="304800"/>
          </a:xfrm>
          <a:prstGeom prst="rect">
            <a:avLst/>
          </a:prstGeom>
          <a:noFill/>
          <a:ln w="9525" algn="ctr">
            <a:noFill/>
            <a:miter lim="800000"/>
            <a:headEnd/>
            <a:tailEnd/>
          </a:ln>
        </p:spPr>
        <p:txBody>
          <a:bodyPr>
            <a:spAutoFit/>
          </a:bodyPr>
          <a:lstStyle/>
          <a:p>
            <a:pPr algn="ctr">
              <a:spcBef>
                <a:spcPct val="50000"/>
              </a:spcBef>
            </a:pPr>
            <a:r>
              <a:rPr lang="it-IT" sz="1400"/>
              <a:t>CHP</a:t>
            </a:r>
          </a:p>
        </p:txBody>
      </p:sp>
      <p:sp>
        <p:nvSpPr>
          <p:cNvPr id="22" name="Line 33"/>
          <p:cNvSpPr>
            <a:spLocks noChangeShapeType="1"/>
          </p:cNvSpPr>
          <p:nvPr/>
        </p:nvSpPr>
        <p:spPr bwMode="auto">
          <a:xfrm>
            <a:off x="5912545" y="3790206"/>
            <a:ext cx="576262" cy="0"/>
          </a:xfrm>
          <a:prstGeom prst="line">
            <a:avLst/>
          </a:prstGeom>
          <a:noFill/>
          <a:ln w="9525">
            <a:solidFill>
              <a:schemeClr val="tx1"/>
            </a:solidFill>
            <a:round/>
            <a:headEnd/>
            <a:tailEnd type="triangle" w="med" len="med"/>
          </a:ln>
        </p:spPr>
        <p:txBody>
          <a:bodyPr anchor="ctr"/>
          <a:lstStyle/>
          <a:p>
            <a:endParaRPr lang="it-IT"/>
          </a:p>
        </p:txBody>
      </p:sp>
      <p:sp>
        <p:nvSpPr>
          <p:cNvPr id="23" name="Freeform 34"/>
          <p:cNvSpPr>
            <a:spLocks/>
          </p:cNvSpPr>
          <p:nvPr/>
        </p:nvSpPr>
        <p:spPr bwMode="auto">
          <a:xfrm>
            <a:off x="7207945" y="2782143"/>
            <a:ext cx="504825" cy="719138"/>
          </a:xfrm>
          <a:custGeom>
            <a:avLst/>
            <a:gdLst>
              <a:gd name="T0" fmla="*/ 0 w 318"/>
              <a:gd name="T1" fmla="*/ 0 h 453"/>
              <a:gd name="T2" fmla="*/ 0 w 318"/>
              <a:gd name="T3" fmla="*/ 1141632458 h 453"/>
              <a:gd name="T4" fmla="*/ 801409578 w 318"/>
              <a:gd name="T5" fmla="*/ 1141632458 h 453"/>
              <a:gd name="T6" fmla="*/ 801409578 w 318"/>
              <a:gd name="T7" fmla="*/ 0 h 453"/>
              <a:gd name="T8" fmla="*/ 0 60000 65536"/>
              <a:gd name="T9" fmla="*/ 0 60000 65536"/>
              <a:gd name="T10" fmla="*/ 0 60000 65536"/>
              <a:gd name="T11" fmla="*/ 0 60000 65536"/>
              <a:gd name="T12" fmla="*/ 0 w 318"/>
              <a:gd name="T13" fmla="*/ 0 h 453"/>
              <a:gd name="T14" fmla="*/ 318 w 318"/>
              <a:gd name="T15" fmla="*/ 453 h 453"/>
            </a:gdLst>
            <a:ahLst/>
            <a:cxnLst>
              <a:cxn ang="T8">
                <a:pos x="T0" y="T1"/>
              </a:cxn>
              <a:cxn ang="T9">
                <a:pos x="T2" y="T3"/>
              </a:cxn>
              <a:cxn ang="T10">
                <a:pos x="T4" y="T5"/>
              </a:cxn>
              <a:cxn ang="T11">
                <a:pos x="T6" y="T7"/>
              </a:cxn>
            </a:cxnLst>
            <a:rect l="T12" t="T13" r="T14" b="T15"/>
            <a:pathLst>
              <a:path w="318" h="453">
                <a:moveTo>
                  <a:pt x="0" y="0"/>
                </a:moveTo>
                <a:lnTo>
                  <a:pt x="0" y="453"/>
                </a:lnTo>
                <a:lnTo>
                  <a:pt x="318" y="453"/>
                </a:lnTo>
                <a:lnTo>
                  <a:pt x="318" y="0"/>
                </a:lnTo>
              </a:path>
            </a:pathLst>
          </a:custGeom>
          <a:noFill/>
          <a:ln w="63500" cap="flat" cmpd="sng">
            <a:solidFill>
              <a:srgbClr val="00FF00"/>
            </a:solidFill>
            <a:prstDash val="solid"/>
            <a:round/>
            <a:headEnd/>
            <a:tailEnd/>
          </a:ln>
        </p:spPr>
        <p:txBody>
          <a:bodyPr anchor="ctr"/>
          <a:lstStyle/>
          <a:p>
            <a:endParaRPr lang="it-IT"/>
          </a:p>
        </p:txBody>
      </p:sp>
      <p:sp>
        <p:nvSpPr>
          <p:cNvPr id="24" name="Line 35"/>
          <p:cNvSpPr>
            <a:spLocks noChangeShapeType="1"/>
          </p:cNvSpPr>
          <p:nvPr/>
        </p:nvSpPr>
        <p:spPr bwMode="auto">
          <a:xfrm flipV="1">
            <a:off x="7712770" y="2566243"/>
            <a:ext cx="0" cy="288925"/>
          </a:xfrm>
          <a:prstGeom prst="line">
            <a:avLst/>
          </a:prstGeom>
          <a:noFill/>
          <a:ln w="63500">
            <a:solidFill>
              <a:srgbClr val="00FF00"/>
            </a:solidFill>
            <a:round/>
            <a:headEnd/>
            <a:tailEnd type="triangle" w="med" len="med"/>
          </a:ln>
        </p:spPr>
        <p:txBody>
          <a:bodyPr anchor="ctr"/>
          <a:lstStyle/>
          <a:p>
            <a:endParaRPr lang="it-IT"/>
          </a:p>
        </p:txBody>
      </p:sp>
      <p:sp>
        <p:nvSpPr>
          <p:cNvPr id="25" name="Text Box 36"/>
          <p:cNvSpPr txBox="1">
            <a:spLocks noChangeArrowheads="1"/>
          </p:cNvSpPr>
          <p:nvPr/>
        </p:nvSpPr>
        <p:spPr bwMode="auto">
          <a:xfrm>
            <a:off x="7241803" y="2116559"/>
            <a:ext cx="1800225" cy="738664"/>
          </a:xfrm>
          <a:prstGeom prst="rect">
            <a:avLst/>
          </a:prstGeom>
          <a:noFill/>
          <a:ln w="9525" algn="ctr">
            <a:noFill/>
            <a:miter lim="800000"/>
            <a:headEnd/>
            <a:tailEnd/>
          </a:ln>
        </p:spPr>
        <p:txBody>
          <a:bodyPr>
            <a:spAutoFit/>
          </a:bodyPr>
          <a:lstStyle/>
          <a:p>
            <a:pPr algn="ctr">
              <a:spcBef>
                <a:spcPct val="50000"/>
              </a:spcBef>
            </a:pPr>
            <a:r>
              <a:rPr lang="en-US" sz="1400" dirty="0"/>
              <a:t>Hot water (80-90°C) for varnishing process</a:t>
            </a:r>
          </a:p>
        </p:txBody>
      </p:sp>
      <p:grpSp>
        <p:nvGrpSpPr>
          <p:cNvPr id="2" name="Group 37"/>
          <p:cNvGrpSpPr>
            <a:grpSpLocks/>
          </p:cNvGrpSpPr>
          <p:nvPr/>
        </p:nvGrpSpPr>
        <p:grpSpPr bwMode="auto">
          <a:xfrm>
            <a:off x="6704707" y="2205881"/>
            <a:ext cx="242888" cy="936625"/>
            <a:chOff x="4012" y="890"/>
            <a:chExt cx="153" cy="590"/>
          </a:xfrm>
        </p:grpSpPr>
        <p:sp>
          <p:nvSpPr>
            <p:cNvPr id="27" name="Freeform 38"/>
            <p:cNvSpPr>
              <a:spLocks/>
            </p:cNvSpPr>
            <p:nvPr/>
          </p:nvSpPr>
          <p:spPr bwMode="auto">
            <a:xfrm>
              <a:off x="4012" y="1026"/>
              <a:ext cx="153" cy="454"/>
            </a:xfrm>
            <a:custGeom>
              <a:avLst/>
              <a:gdLst>
                <a:gd name="T0" fmla="*/ 76 w 153"/>
                <a:gd name="T1" fmla="*/ 454 h 454"/>
                <a:gd name="T2" fmla="*/ 0 w 153"/>
                <a:gd name="T3" fmla="*/ 454 h 454"/>
                <a:gd name="T4" fmla="*/ 153 w 153"/>
                <a:gd name="T5" fmla="*/ 453 h 454"/>
                <a:gd name="T6" fmla="*/ 153 w 153"/>
                <a:gd name="T7" fmla="*/ 0 h 454"/>
                <a:gd name="T8" fmla="*/ 0 60000 65536"/>
                <a:gd name="T9" fmla="*/ 0 60000 65536"/>
                <a:gd name="T10" fmla="*/ 0 60000 65536"/>
                <a:gd name="T11" fmla="*/ 0 60000 65536"/>
                <a:gd name="T12" fmla="*/ 0 w 153"/>
                <a:gd name="T13" fmla="*/ 0 h 454"/>
                <a:gd name="T14" fmla="*/ 153 w 153"/>
                <a:gd name="T15" fmla="*/ 454 h 454"/>
              </a:gdLst>
              <a:ahLst/>
              <a:cxnLst>
                <a:cxn ang="T8">
                  <a:pos x="T0" y="T1"/>
                </a:cxn>
                <a:cxn ang="T9">
                  <a:pos x="T2" y="T3"/>
                </a:cxn>
                <a:cxn ang="T10">
                  <a:pos x="T4" y="T5"/>
                </a:cxn>
                <a:cxn ang="T11">
                  <a:pos x="T6" y="T7"/>
                </a:cxn>
              </a:cxnLst>
              <a:rect l="T12" t="T13" r="T14" b="T15"/>
              <a:pathLst>
                <a:path w="153" h="454">
                  <a:moveTo>
                    <a:pt x="76" y="454"/>
                  </a:moveTo>
                  <a:lnTo>
                    <a:pt x="0" y="454"/>
                  </a:lnTo>
                  <a:lnTo>
                    <a:pt x="153" y="453"/>
                  </a:lnTo>
                  <a:lnTo>
                    <a:pt x="153" y="0"/>
                  </a:lnTo>
                </a:path>
              </a:pathLst>
            </a:custGeom>
            <a:noFill/>
            <a:ln w="63500" cap="flat" cmpd="sng">
              <a:solidFill>
                <a:srgbClr val="0033CC"/>
              </a:solidFill>
              <a:prstDash val="solid"/>
              <a:round/>
              <a:headEnd/>
              <a:tailEnd/>
            </a:ln>
          </p:spPr>
          <p:txBody>
            <a:bodyPr anchor="ctr"/>
            <a:lstStyle/>
            <a:p>
              <a:endParaRPr lang="it-IT"/>
            </a:p>
          </p:txBody>
        </p:sp>
        <p:sp>
          <p:nvSpPr>
            <p:cNvPr id="28" name="Line 39"/>
            <p:cNvSpPr>
              <a:spLocks noChangeShapeType="1"/>
            </p:cNvSpPr>
            <p:nvPr/>
          </p:nvSpPr>
          <p:spPr bwMode="auto">
            <a:xfrm flipV="1">
              <a:off x="4165" y="890"/>
              <a:ext cx="0" cy="182"/>
            </a:xfrm>
            <a:prstGeom prst="line">
              <a:avLst/>
            </a:prstGeom>
            <a:noFill/>
            <a:ln w="63500">
              <a:solidFill>
                <a:srgbClr val="0033CC"/>
              </a:solidFill>
              <a:round/>
              <a:headEnd/>
              <a:tailEnd type="triangle" w="med" len="med"/>
            </a:ln>
          </p:spPr>
          <p:txBody>
            <a:bodyPr anchor="ctr"/>
            <a:lstStyle/>
            <a:p>
              <a:endParaRPr lang="it-IT"/>
            </a:p>
          </p:txBody>
        </p:sp>
      </p:grpSp>
      <p:sp>
        <p:nvSpPr>
          <p:cNvPr id="29" name="Text Box 40"/>
          <p:cNvSpPr txBox="1">
            <a:spLocks noChangeArrowheads="1"/>
          </p:cNvSpPr>
          <p:nvPr/>
        </p:nvSpPr>
        <p:spPr bwMode="auto">
          <a:xfrm>
            <a:off x="6251603" y="1712088"/>
            <a:ext cx="1439862" cy="579438"/>
          </a:xfrm>
          <a:prstGeom prst="rect">
            <a:avLst/>
          </a:prstGeom>
          <a:noFill/>
          <a:ln w="9525" algn="ctr">
            <a:noFill/>
            <a:miter lim="800000"/>
            <a:headEnd/>
            <a:tailEnd/>
          </a:ln>
        </p:spPr>
        <p:txBody>
          <a:bodyPr>
            <a:spAutoFit/>
          </a:bodyPr>
          <a:lstStyle/>
          <a:p>
            <a:pPr algn="ctr"/>
            <a:r>
              <a:rPr lang="en-US" sz="1400" dirty="0"/>
              <a:t>Electric power 100 kW</a:t>
            </a:r>
            <a:r>
              <a:rPr lang="en-US" dirty="0"/>
              <a:t> </a:t>
            </a:r>
          </a:p>
        </p:txBody>
      </p:sp>
      <p:sp>
        <p:nvSpPr>
          <p:cNvPr id="30" name="Text Box 42"/>
          <p:cNvSpPr txBox="1">
            <a:spLocks noChangeArrowheads="1"/>
          </p:cNvSpPr>
          <p:nvPr/>
        </p:nvSpPr>
        <p:spPr bwMode="auto">
          <a:xfrm>
            <a:off x="5576738" y="4095006"/>
            <a:ext cx="579438" cy="304800"/>
          </a:xfrm>
          <a:prstGeom prst="rect">
            <a:avLst/>
          </a:prstGeom>
          <a:noFill/>
          <a:ln w="9525" algn="ctr">
            <a:noFill/>
            <a:miter lim="800000"/>
            <a:headEnd/>
            <a:tailEnd/>
          </a:ln>
        </p:spPr>
        <p:txBody>
          <a:bodyPr>
            <a:spAutoFit/>
          </a:bodyPr>
          <a:lstStyle/>
          <a:p>
            <a:pPr algn="ctr">
              <a:spcBef>
                <a:spcPct val="50000"/>
              </a:spcBef>
            </a:pPr>
            <a:r>
              <a:rPr lang="it-IT" sz="1400"/>
              <a:t>Gas</a:t>
            </a:r>
          </a:p>
        </p:txBody>
      </p:sp>
      <p:sp>
        <p:nvSpPr>
          <p:cNvPr id="31" name="AutoShape 43"/>
          <p:cNvSpPr>
            <a:spLocks noChangeArrowheads="1"/>
          </p:cNvSpPr>
          <p:nvPr/>
        </p:nvSpPr>
        <p:spPr bwMode="auto">
          <a:xfrm rot="-5400000">
            <a:off x="6127650" y="3933875"/>
            <a:ext cx="144463" cy="431800"/>
          </a:xfrm>
          <a:prstGeom prst="downArrow">
            <a:avLst>
              <a:gd name="adj1" fmla="val 50000"/>
              <a:gd name="adj2" fmla="val 74725"/>
            </a:avLst>
          </a:prstGeom>
          <a:solidFill>
            <a:schemeClr val="accent1"/>
          </a:solidFill>
          <a:ln w="9525" algn="ctr">
            <a:solidFill>
              <a:schemeClr val="tx1"/>
            </a:solidFill>
            <a:miter lim="800000"/>
            <a:headEnd/>
            <a:tailEnd/>
          </a:ln>
        </p:spPr>
        <p:txBody>
          <a:bodyPr wrap="none" anchor="ctr"/>
          <a:lstStyle/>
          <a:p>
            <a:endParaRPr lang="it-IT" sz="140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14400" y="560439"/>
            <a:ext cx="8229600" cy="884903"/>
          </a:xfrm>
        </p:spPr>
        <p:txBody>
          <a:bodyPr/>
          <a:lstStyle/>
          <a:p>
            <a:r>
              <a:rPr lang="en-US" sz="3600" dirty="0">
                <a:cs typeface="Times New Roman" panose="02020603050405020304" pitchFamily="18" charset="0"/>
              </a:rPr>
              <a:t>Choosing a CHP plant</a:t>
            </a:r>
          </a:p>
        </p:txBody>
      </p:sp>
      <p:sp>
        <p:nvSpPr>
          <p:cNvPr id="3" name="Segnaposto contenuto 2"/>
          <p:cNvSpPr>
            <a:spLocks noGrp="1"/>
          </p:cNvSpPr>
          <p:nvPr>
            <p:ph idx="1"/>
          </p:nvPr>
        </p:nvSpPr>
        <p:spPr>
          <a:xfrm>
            <a:off x="412061" y="2191544"/>
            <a:ext cx="8435280" cy="5276056"/>
          </a:xfrm>
        </p:spPr>
        <p:txBody>
          <a:bodyPr/>
          <a:lstStyle/>
          <a:p>
            <a:pPr lvl="0">
              <a:spcBef>
                <a:spcPts val="0"/>
              </a:spcBef>
              <a:spcAft>
                <a:spcPts val="0"/>
              </a:spcAft>
              <a:buNone/>
              <a:defRPr/>
            </a:pPr>
            <a:r>
              <a:rPr lang="en-US" sz="2000" b="0" dirty="0">
                <a:solidFill>
                  <a:schemeClr val="tx2"/>
                </a:solidFill>
                <a:latin typeface="+mj-lt"/>
                <a:cs typeface="Times New Roman" panose="02020603050405020304" pitchFamily="18" charset="0"/>
              </a:rPr>
              <a:t>       In order to achieve the goal it may be helpful to:</a:t>
            </a:r>
          </a:p>
          <a:p>
            <a:pPr lvl="0">
              <a:spcBef>
                <a:spcPts val="0"/>
              </a:spcBef>
              <a:spcAft>
                <a:spcPts val="0"/>
              </a:spcAft>
              <a:buNone/>
              <a:defRPr/>
            </a:pPr>
            <a:endParaRPr lang="en-US" sz="2000" b="0" dirty="0">
              <a:solidFill>
                <a:schemeClr val="tx2"/>
              </a:solidFill>
              <a:latin typeface="+mj-lt"/>
              <a:cs typeface="Times New Roman" panose="02020603050405020304" pitchFamily="18" charset="0"/>
            </a:endParaRPr>
          </a:p>
          <a:p>
            <a:pPr>
              <a:spcBef>
                <a:spcPts val="0"/>
              </a:spcBef>
              <a:spcAft>
                <a:spcPts val="0"/>
              </a:spcAft>
              <a:buFont typeface="Calibri" pitchFamily="34" charset="0"/>
              <a:buChar char="•"/>
            </a:pPr>
            <a:r>
              <a:rPr lang="en-US" sz="2000" b="0" dirty="0">
                <a:solidFill>
                  <a:schemeClr val="tx2"/>
                </a:solidFill>
                <a:latin typeface="+mj-lt"/>
                <a:cs typeface="Times New Roman" panose="02020603050405020304" pitchFamily="18" charset="0"/>
              </a:rPr>
              <a:t>Develop a technical and economical model of the system</a:t>
            </a:r>
          </a:p>
          <a:p>
            <a:pPr>
              <a:spcBef>
                <a:spcPts val="0"/>
              </a:spcBef>
              <a:spcAft>
                <a:spcPts val="0"/>
              </a:spcAft>
              <a:buFont typeface="Calibri" pitchFamily="34" charset="0"/>
              <a:buChar char="•"/>
            </a:pPr>
            <a:r>
              <a:rPr lang="en-US" sz="2000" b="0" dirty="0">
                <a:solidFill>
                  <a:schemeClr val="tx2"/>
                </a:solidFill>
                <a:latin typeface="+mj-lt"/>
                <a:cs typeface="Times New Roman" panose="02020603050405020304" pitchFamily="18" charset="0"/>
              </a:rPr>
              <a:t>Simulate and optimize the model, or compare different CHP solutions, plant size and operation strategies.</a:t>
            </a:r>
          </a:p>
          <a:p>
            <a:pPr>
              <a:spcBef>
                <a:spcPts val="0"/>
              </a:spcBef>
              <a:spcAft>
                <a:spcPts val="0"/>
              </a:spcAft>
              <a:buFont typeface="Calibri" pitchFamily="34" charset="0"/>
              <a:buChar char="•"/>
            </a:pPr>
            <a:endParaRPr lang="en-US" sz="2000" b="0" dirty="0">
              <a:solidFill>
                <a:schemeClr val="tx2"/>
              </a:solidFill>
              <a:latin typeface="+mj-lt"/>
              <a:cs typeface="Times New Roman" panose="02020603050405020304" pitchFamily="18" charset="0"/>
            </a:endParaRPr>
          </a:p>
          <a:p>
            <a:pPr>
              <a:spcBef>
                <a:spcPts val="0"/>
              </a:spcBef>
              <a:spcAft>
                <a:spcPts val="0"/>
              </a:spcAft>
              <a:buNone/>
            </a:pPr>
            <a:r>
              <a:rPr lang="en-US" sz="2000" b="0" dirty="0">
                <a:solidFill>
                  <a:schemeClr val="tx2"/>
                </a:solidFill>
                <a:latin typeface="+mj-lt"/>
                <a:cs typeface="Times New Roman" panose="02020603050405020304" pitchFamily="18" charset="0"/>
              </a:rPr>
              <a:t>Average costs of cogenerated electrical energy strongly depend on boundary conditions (hours of operation per year, cost of fuel, public incentives for renewable fuels, maintenance cost, required temperature of the thermal vector, actual utilization of the heat,…)</a:t>
            </a:r>
          </a:p>
          <a:p>
            <a:pPr>
              <a:spcBef>
                <a:spcPts val="0"/>
              </a:spcBef>
              <a:spcAft>
                <a:spcPts val="0"/>
              </a:spcAft>
              <a:buNone/>
            </a:pPr>
            <a:endParaRPr lang="en-US" sz="2000" b="0" dirty="0">
              <a:solidFill>
                <a:schemeClr val="tx2"/>
              </a:solidFill>
              <a:latin typeface="+mj-lt"/>
              <a:cs typeface="Times New Roman" panose="02020603050405020304" pitchFamily="18" charset="0"/>
            </a:endParaRPr>
          </a:p>
          <a:p>
            <a:pPr>
              <a:spcBef>
                <a:spcPts val="0"/>
              </a:spcBef>
              <a:spcAft>
                <a:spcPts val="0"/>
              </a:spcAft>
            </a:pPr>
            <a:r>
              <a:rPr lang="en-US" sz="2000" b="0" dirty="0">
                <a:solidFill>
                  <a:schemeClr val="tx2"/>
                </a:solidFill>
                <a:latin typeface="+mj-lt"/>
                <a:cs typeface="Times New Roman" panose="02020603050405020304" pitchFamily="18" charset="0"/>
              </a:rPr>
              <a:t>PBP faster than 3 years have to be regarded as very attractive!</a:t>
            </a:r>
          </a:p>
          <a:p>
            <a:pPr>
              <a:spcBef>
                <a:spcPts val="0"/>
              </a:spcBef>
              <a:spcAft>
                <a:spcPts val="0"/>
              </a:spcAft>
            </a:pPr>
            <a:r>
              <a:rPr lang="en-US" sz="2000" b="0" dirty="0">
                <a:solidFill>
                  <a:schemeClr val="tx2"/>
                </a:solidFill>
                <a:latin typeface="+mj-lt"/>
                <a:cs typeface="Times New Roman" panose="02020603050405020304" pitchFamily="18" charset="0"/>
              </a:rPr>
              <a:t>About 6 years is a common situation</a:t>
            </a:r>
          </a:p>
          <a:p>
            <a:pPr>
              <a:spcBef>
                <a:spcPts val="0"/>
              </a:spcBef>
              <a:spcAft>
                <a:spcPts val="0"/>
              </a:spcAft>
            </a:pPr>
            <a:r>
              <a:rPr lang="en-US" sz="2000" b="0" dirty="0">
                <a:solidFill>
                  <a:schemeClr val="tx2"/>
                </a:solidFill>
                <a:latin typeface="+mj-lt"/>
                <a:cs typeface="Times New Roman" panose="02020603050405020304" pitchFamily="18" charset="0"/>
              </a:rPr>
              <a:t>Innovative technologies may imply PBP even longer (up to 9)</a:t>
            </a:r>
          </a:p>
          <a:p>
            <a:pPr>
              <a:spcBef>
                <a:spcPts val="0"/>
              </a:spcBef>
              <a:spcAft>
                <a:spcPts val="0"/>
              </a:spcAft>
              <a:buNone/>
            </a:pPr>
            <a:r>
              <a:rPr lang="en-US" sz="2000" dirty="0">
                <a:solidFill>
                  <a:srgbClr val="969696"/>
                </a:solidFill>
                <a:latin typeface="Calibri" pitchFamily="34" charset="0"/>
              </a:rPr>
              <a:t> </a:t>
            </a:r>
          </a:p>
          <a:p>
            <a:pPr>
              <a:buNone/>
            </a:pP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sldNum" sz="quarter" idx="4"/>
          </p:nvPr>
        </p:nvSpPr>
        <p:spPr/>
        <p:txBody>
          <a:bodyPr/>
          <a:lstStyle/>
          <a:p>
            <a:fld id="{93F81F50-A67F-4677-9CBB-284BCD68AC13}" type="slidenum">
              <a:rPr lang="it-IT"/>
              <a:pPr/>
              <a:t>59</a:t>
            </a:fld>
            <a:endParaRPr lang="it-IT"/>
          </a:p>
        </p:txBody>
      </p:sp>
      <p:sp>
        <p:nvSpPr>
          <p:cNvPr id="53250" name="Rectangle 2"/>
          <p:cNvSpPr>
            <a:spLocks noGrp="1" noChangeArrowheads="1"/>
          </p:cNvSpPr>
          <p:nvPr>
            <p:ph type="ctrTitle"/>
          </p:nvPr>
        </p:nvSpPr>
        <p:spPr>
          <a:xfrm>
            <a:off x="684213" y="333375"/>
            <a:ext cx="7848600" cy="1439863"/>
          </a:xfrm>
        </p:spPr>
        <p:txBody>
          <a:bodyPr/>
          <a:lstStyle/>
          <a:p>
            <a:r>
              <a:rPr lang="it-IT" dirty="0" err="1">
                <a:cs typeface="Times New Roman" panose="02020603050405020304" pitchFamily="18" charset="0"/>
              </a:rPr>
              <a:t>Cogeneration</a:t>
            </a:r>
            <a:r>
              <a:rPr lang="it-IT" dirty="0">
                <a:cs typeface="Times New Roman" panose="02020603050405020304" pitchFamily="18" charset="0"/>
              </a:rPr>
              <a:t> and </a:t>
            </a:r>
            <a:r>
              <a:rPr lang="it-IT" dirty="0" err="1">
                <a:cs typeface="Times New Roman" panose="02020603050405020304" pitchFamily="18" charset="0"/>
              </a:rPr>
              <a:t>trigeneration</a:t>
            </a:r>
            <a:endParaRPr lang="it-IT" dirty="0">
              <a:cs typeface="Times New Roman" panose="02020603050405020304" pitchFamily="18" charset="0"/>
            </a:endParaRPr>
          </a:p>
        </p:txBody>
      </p:sp>
      <p:sp>
        <p:nvSpPr>
          <p:cNvPr id="53251" name="Text Box 3"/>
          <p:cNvSpPr txBox="1">
            <a:spLocks noChangeArrowheads="1"/>
          </p:cNvSpPr>
          <p:nvPr/>
        </p:nvSpPr>
        <p:spPr bwMode="auto">
          <a:xfrm>
            <a:off x="4590089" y="5565109"/>
            <a:ext cx="4783014" cy="1034129"/>
          </a:xfrm>
          <a:prstGeom prst="rect">
            <a:avLst/>
          </a:prstGeom>
          <a:noFill/>
          <a:ln w="9525">
            <a:noFill/>
            <a:miter lim="800000"/>
            <a:headEnd/>
            <a:tailEnd/>
          </a:ln>
          <a:effectLst/>
        </p:spPr>
        <p:txBody>
          <a:bodyPr wrap="square">
            <a:spAutoFit/>
          </a:bodyPr>
          <a:lstStyle/>
          <a:p>
            <a:pPr>
              <a:spcBef>
                <a:spcPct val="20000"/>
              </a:spcBef>
              <a:buClr>
                <a:schemeClr val="hlink"/>
              </a:buClr>
              <a:buFont typeface="Wingdings" pitchFamily="2" charset="2"/>
              <a:buNone/>
            </a:pPr>
            <a:r>
              <a:rPr lang="it-IT" sz="1800" dirty="0" smtClean="0">
                <a:solidFill>
                  <a:schemeClr val="tx2"/>
                </a:solidFill>
                <a:effectLst>
                  <a:outerShdw blurRad="38100" dist="38100" dir="2700000" algn="tl">
                    <a:srgbClr val="C0C0C0"/>
                  </a:outerShdw>
                </a:effectLst>
                <a:latin typeface="+mj-lt"/>
                <a:cs typeface="Times New Roman" panose="02020603050405020304" pitchFamily="18" charset="0"/>
              </a:rPr>
              <a:t>prof. Mauro </a:t>
            </a:r>
            <a:r>
              <a:rPr lang="it-IT" sz="1800" dirty="0">
                <a:solidFill>
                  <a:schemeClr val="tx2"/>
                </a:solidFill>
                <a:effectLst>
                  <a:outerShdw blurRad="38100" dist="38100" dir="2700000" algn="tl">
                    <a:srgbClr val="C0C0C0"/>
                  </a:outerShdw>
                </a:effectLst>
                <a:latin typeface="+mj-lt"/>
                <a:cs typeface="Times New Roman" panose="02020603050405020304" pitchFamily="18" charset="0"/>
              </a:rPr>
              <a:t>REINI</a:t>
            </a:r>
          </a:p>
          <a:p>
            <a:pPr>
              <a:spcBef>
                <a:spcPct val="20000"/>
              </a:spcBef>
              <a:buClr>
                <a:schemeClr val="hlink"/>
              </a:buClr>
              <a:buFont typeface="Wingdings" pitchFamily="2" charset="2"/>
              <a:buNone/>
            </a:pPr>
            <a:r>
              <a:rPr lang="it-IT" sz="1800" dirty="0">
                <a:solidFill>
                  <a:schemeClr val="tx2"/>
                </a:solidFill>
                <a:effectLst>
                  <a:outerShdw blurRad="38100" dist="38100" dir="2700000" algn="tl">
                    <a:srgbClr val="C0C0C0"/>
                  </a:outerShdw>
                </a:effectLst>
                <a:latin typeface="+mj-lt"/>
                <a:cs typeface="Times New Roman" panose="02020603050405020304" pitchFamily="18" charset="0"/>
              </a:rPr>
              <a:t>docente di sistemi per l’energia e l’ambiente</a:t>
            </a:r>
          </a:p>
          <a:p>
            <a:pPr>
              <a:spcBef>
                <a:spcPct val="20000"/>
              </a:spcBef>
              <a:buClr>
                <a:schemeClr val="hlink"/>
              </a:buClr>
              <a:buFont typeface="Wingdings" pitchFamily="2" charset="2"/>
              <a:buNone/>
            </a:pPr>
            <a:r>
              <a:rPr lang="it-IT" sz="1800" dirty="0">
                <a:solidFill>
                  <a:schemeClr val="tx2"/>
                </a:solidFill>
                <a:effectLst>
                  <a:outerShdw blurRad="38100" dist="38100" dir="2700000" algn="tl">
                    <a:srgbClr val="C0C0C0"/>
                  </a:outerShdw>
                </a:effectLst>
                <a:latin typeface="+mj-lt"/>
                <a:cs typeface="Times New Roman" panose="02020603050405020304" pitchFamily="18" charset="0"/>
              </a:rPr>
              <a:t>Università di Trieste – Polo di Pordenone</a:t>
            </a:r>
            <a:endParaRPr lang="it-IT" sz="1800" b="1" dirty="0">
              <a:solidFill>
                <a:schemeClr val="tx2"/>
              </a:solidFill>
              <a:effectLst>
                <a:outerShdw blurRad="38100" dist="38100" dir="2700000" algn="tl">
                  <a:srgbClr val="C0C0C0"/>
                </a:outerShdw>
              </a:effectLst>
              <a:latin typeface="+mj-lt"/>
              <a:cs typeface="Times New Roman" panose="02020603050405020304" pitchFamily="18" charset="0"/>
            </a:endParaRPr>
          </a:p>
        </p:txBody>
      </p:sp>
      <p:pic>
        <p:nvPicPr>
          <p:cNvPr id="7" name="Immagine 6"/>
          <p:cNvPicPr>
            <a:picLocks noChangeAspect="1"/>
          </p:cNvPicPr>
          <p:nvPr/>
        </p:nvPicPr>
        <p:blipFill>
          <a:blip r:embed="rId3"/>
          <a:stretch>
            <a:fillRect/>
          </a:stretch>
        </p:blipFill>
        <p:spPr>
          <a:xfrm>
            <a:off x="6981596" y="14777"/>
            <a:ext cx="2162404" cy="2138243"/>
          </a:xfrm>
          <a:prstGeom prst="rect">
            <a:avLst/>
          </a:prstGeom>
        </p:spPr>
      </p:pic>
      <p:sp>
        <p:nvSpPr>
          <p:cNvPr id="2" name="CasellaDiTesto 1"/>
          <p:cNvSpPr txBox="1"/>
          <p:nvPr/>
        </p:nvSpPr>
        <p:spPr>
          <a:xfrm>
            <a:off x="2627041" y="3145953"/>
            <a:ext cx="3962944" cy="523220"/>
          </a:xfrm>
          <a:prstGeom prst="rect">
            <a:avLst/>
          </a:prstGeom>
          <a:noFill/>
        </p:spPr>
        <p:txBody>
          <a:bodyPr wrap="none" rtlCol="0">
            <a:spAutoFit/>
          </a:bodyPr>
          <a:lstStyle/>
          <a:p>
            <a:pPr algn="ctr"/>
            <a:r>
              <a:rPr lang="it-IT" sz="2800" dirty="0" err="1">
                <a:latin typeface="+mj-lt"/>
                <a:cs typeface="Times New Roman" panose="02020603050405020304" pitchFamily="18" charset="0"/>
              </a:rPr>
              <a:t>Thanks</a:t>
            </a:r>
            <a:r>
              <a:rPr lang="it-IT" sz="2800" dirty="0">
                <a:latin typeface="+mj-lt"/>
                <a:cs typeface="Times New Roman" panose="02020603050405020304" pitchFamily="18" charset="0"/>
              </a:rPr>
              <a:t> for the </a:t>
            </a:r>
            <a:r>
              <a:rPr lang="it-IT" sz="2800" dirty="0" err="1">
                <a:latin typeface="+mj-lt"/>
                <a:cs typeface="Times New Roman" panose="02020603050405020304" pitchFamily="18" charset="0"/>
              </a:rPr>
              <a:t>attention</a:t>
            </a:r>
            <a:endParaRPr lang="it-IT" sz="2800" dirty="0">
              <a:latin typeface="+mj-lt"/>
              <a:cs typeface="Times New Roman" panose="02020603050405020304" pitchFamily="18" charset="0"/>
            </a:endParaRPr>
          </a:p>
        </p:txBody>
      </p:sp>
      <p:pic>
        <p:nvPicPr>
          <p:cNvPr id="3" name="Immagine 2"/>
          <p:cNvPicPr>
            <a:picLocks noChangeAspect="1"/>
          </p:cNvPicPr>
          <p:nvPr/>
        </p:nvPicPr>
        <p:blipFill>
          <a:blip r:embed="rId4"/>
          <a:stretch>
            <a:fillRect/>
          </a:stretch>
        </p:blipFill>
        <p:spPr>
          <a:xfrm>
            <a:off x="7784474" y="4161110"/>
            <a:ext cx="1359526" cy="1024217"/>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17525" y="427038"/>
            <a:ext cx="8229600" cy="1143000"/>
          </a:xfrm>
        </p:spPr>
        <p:txBody>
          <a:bodyPr/>
          <a:lstStyle/>
          <a:p>
            <a:r>
              <a:rPr lang="en" sz="3600" dirty="0">
                <a:cs typeface="Times New Roman"/>
              </a:rPr>
              <a:t>Primary energy </a:t>
            </a:r>
            <a:r>
              <a:rPr lang="en" sz="3600" dirty="0" smtClean="0">
                <a:cs typeface="Times New Roman"/>
              </a:rPr>
              <a:t>- Co2 emissions in world by sector.</a:t>
            </a:r>
            <a:endParaRPr lang="it-IT" sz="3600" dirty="0"/>
          </a:p>
        </p:txBody>
      </p:sp>
      <p:sp>
        <p:nvSpPr>
          <p:cNvPr id="5" name="Segnaposto numero diapositiva 4"/>
          <p:cNvSpPr>
            <a:spLocks noGrp="1"/>
          </p:cNvSpPr>
          <p:nvPr>
            <p:ph type="sldNum" sz="quarter" idx="11"/>
          </p:nvPr>
        </p:nvSpPr>
        <p:spPr/>
        <p:txBody>
          <a:bodyPr/>
          <a:lstStyle/>
          <a:p>
            <a:fld id="{877F3A25-C756-4EF7-A996-DD654CB7FDA4}" type="slidenum">
              <a:rPr lang="it-IT" smtClean="0"/>
              <a:pPr/>
              <a:t>6</a:t>
            </a:fld>
            <a:endParaRPr lang="it-IT"/>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3673" y="1785886"/>
            <a:ext cx="6976341" cy="4924476"/>
          </a:xfrm>
          <a:prstGeom prst="rect">
            <a:avLst/>
          </a:prstGeom>
        </p:spPr>
      </p:pic>
    </p:spTree>
    <p:extLst>
      <p:ext uri="{BB962C8B-B14F-4D97-AF65-F5344CB8AC3E}">
        <p14:creationId xmlns:p14="http://schemas.microsoft.com/office/powerpoint/2010/main" val="5770750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15962" y="427038"/>
            <a:ext cx="8229600" cy="1143000"/>
          </a:xfrm>
        </p:spPr>
        <p:txBody>
          <a:bodyPr/>
          <a:lstStyle/>
          <a:p>
            <a:r>
              <a:rPr lang="it-IT" sz="3600" dirty="0" smtClean="0">
                <a:cs typeface="Times New Roman" panose="02020603050405020304" pitchFamily="18" charset="0"/>
              </a:rPr>
              <a:t>National Energy Balance –</a:t>
            </a:r>
            <a:r>
              <a:rPr lang="it-IT" sz="3600" dirty="0" err="1" smtClean="0">
                <a:cs typeface="Times New Roman" panose="02020603050405020304" pitchFamily="18" charset="0"/>
              </a:rPr>
              <a:t>Italy</a:t>
            </a:r>
            <a:r>
              <a:rPr lang="it-IT" sz="3600" dirty="0" smtClean="0">
                <a:cs typeface="Times New Roman" panose="02020603050405020304" pitchFamily="18" charset="0"/>
              </a:rPr>
              <a:t> 2015/2016</a:t>
            </a:r>
            <a:endParaRPr lang="it-IT" sz="3600" dirty="0">
              <a:cs typeface="Times New Roman" panose="02020603050405020304" pitchFamily="18" charset="0"/>
            </a:endParaRPr>
          </a:p>
        </p:txBody>
      </p:sp>
      <p:sp>
        <p:nvSpPr>
          <p:cNvPr id="5" name="Segnaposto numero diapositiva 4"/>
          <p:cNvSpPr>
            <a:spLocks noGrp="1"/>
          </p:cNvSpPr>
          <p:nvPr>
            <p:ph type="sldNum" sz="quarter" idx="11"/>
          </p:nvPr>
        </p:nvSpPr>
        <p:spPr/>
        <p:txBody>
          <a:bodyPr/>
          <a:lstStyle/>
          <a:p>
            <a:fld id="{877F3A25-C756-4EF7-A996-DD654CB7FDA4}" type="slidenum">
              <a:rPr lang="it-IT" smtClean="0"/>
              <a:pPr/>
              <a:t>7</a:t>
            </a:fld>
            <a:endParaRPr lang="it-IT"/>
          </a:p>
        </p:txBody>
      </p:sp>
      <p:pic>
        <p:nvPicPr>
          <p:cNvPr id="6" name="Picture 1005668"/>
          <p:cNvPicPr/>
          <p:nvPr/>
        </p:nvPicPr>
        <p:blipFill>
          <a:blip r:embed="rId2"/>
          <a:stretch>
            <a:fillRect/>
          </a:stretch>
        </p:blipFill>
        <p:spPr>
          <a:xfrm>
            <a:off x="715962" y="1664652"/>
            <a:ext cx="7860000" cy="5193347"/>
          </a:xfrm>
          <a:prstGeom prst="rect">
            <a:avLst/>
          </a:prstGeom>
        </p:spPr>
      </p:pic>
      <p:sp>
        <p:nvSpPr>
          <p:cNvPr id="3" name="Rettangolo 2"/>
          <p:cNvSpPr/>
          <p:nvPr/>
        </p:nvSpPr>
        <p:spPr bwMode="auto">
          <a:xfrm>
            <a:off x="674397" y="6693854"/>
            <a:ext cx="7901565" cy="2216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2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23692323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17525" y="371620"/>
            <a:ext cx="8229600" cy="1143000"/>
          </a:xfrm>
        </p:spPr>
        <p:txBody>
          <a:bodyPr/>
          <a:lstStyle/>
          <a:p>
            <a:r>
              <a:rPr lang="en" sz="3600" dirty="0">
                <a:cs typeface="Times New Roman"/>
              </a:rPr>
              <a:t>Primary energy </a:t>
            </a:r>
            <a:r>
              <a:rPr lang="en" sz="3600" dirty="0" smtClean="0">
                <a:cs typeface="Times New Roman"/>
              </a:rPr>
              <a:t>consumpion  </a:t>
            </a:r>
            <a:r>
              <a:rPr lang="en" sz="3600" dirty="0">
                <a:cs typeface="Times New Roman"/>
              </a:rPr>
              <a:t>by sectors at national level Italy(2016)</a:t>
            </a:r>
            <a:endParaRPr lang="it-IT" sz="3600" dirty="0"/>
          </a:p>
        </p:txBody>
      </p:sp>
      <p:sp>
        <p:nvSpPr>
          <p:cNvPr id="5" name="Segnaposto numero diapositiva 4"/>
          <p:cNvSpPr>
            <a:spLocks noGrp="1"/>
          </p:cNvSpPr>
          <p:nvPr>
            <p:ph type="sldNum" sz="quarter" idx="11"/>
          </p:nvPr>
        </p:nvSpPr>
        <p:spPr/>
        <p:txBody>
          <a:bodyPr/>
          <a:lstStyle/>
          <a:p>
            <a:fld id="{877F3A25-C756-4EF7-A996-DD654CB7FDA4}" type="slidenum">
              <a:rPr lang="it-IT" smtClean="0"/>
              <a:pPr/>
              <a:t>8</a:t>
            </a:fld>
            <a:endParaRPr lang="it-IT"/>
          </a:p>
        </p:txBody>
      </p:sp>
      <p:pic>
        <p:nvPicPr>
          <p:cNvPr id="9" name="Immagine 8"/>
          <p:cNvPicPr>
            <a:picLocks noChangeAspect="1"/>
          </p:cNvPicPr>
          <p:nvPr/>
        </p:nvPicPr>
        <p:blipFill>
          <a:blip r:embed="rId2"/>
          <a:stretch>
            <a:fillRect/>
          </a:stretch>
        </p:blipFill>
        <p:spPr>
          <a:xfrm>
            <a:off x="157307" y="2643599"/>
            <a:ext cx="8950036" cy="2565711"/>
          </a:xfrm>
          <a:prstGeom prst="rect">
            <a:avLst/>
          </a:prstGeom>
        </p:spPr>
      </p:pic>
    </p:spTree>
    <p:extLst>
      <p:ext uri="{BB962C8B-B14F-4D97-AF65-F5344CB8AC3E}">
        <p14:creationId xmlns:p14="http://schemas.microsoft.com/office/powerpoint/2010/main" val="15460939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4"/>
          <p:cNvSpPr>
            <a:spLocks noGrp="1"/>
          </p:cNvSpPr>
          <p:nvPr>
            <p:ph type="sldNum" sz="quarter" idx="11"/>
          </p:nvPr>
        </p:nvSpPr>
        <p:spPr/>
        <p:txBody>
          <a:bodyPr/>
          <a:lstStyle/>
          <a:p>
            <a:fld id="{7A807CE2-98E9-4819-9D20-D8E02E6D5BBE}" type="slidenum">
              <a:rPr lang="it-IT"/>
              <a:pPr/>
              <a:t>9</a:t>
            </a:fld>
            <a:endParaRPr lang="it-IT"/>
          </a:p>
        </p:txBody>
      </p:sp>
      <p:sp>
        <p:nvSpPr>
          <p:cNvPr id="215042" name="Rectangle 2"/>
          <p:cNvSpPr>
            <a:spLocks noGrp="1" noChangeArrowheads="1"/>
          </p:cNvSpPr>
          <p:nvPr>
            <p:ph type="title"/>
          </p:nvPr>
        </p:nvSpPr>
        <p:spPr bwMode="auto">
          <a:xfrm>
            <a:off x="695325" y="381000"/>
            <a:ext cx="7937500" cy="1169988"/>
          </a:xfrm>
          <a:noFill/>
          <a:ln>
            <a:miter lim="800000"/>
            <a:headEnd/>
            <a:tailEnd/>
          </a:ln>
        </p:spPr>
        <p:txBody>
          <a:bodyPr vert="horz" wrap="square" lIns="91440" tIns="45720" rIns="91440" bIns="45720" numCol="1" anchor="t" anchorCtr="0" compatLnSpc="1">
            <a:prstTxWarp prst="textNoShape">
              <a:avLst/>
            </a:prstTxWarp>
          </a:bodyPr>
          <a:lstStyle/>
          <a:p>
            <a:r>
              <a:rPr lang="en" sz="3200" dirty="0">
                <a:cs typeface="Times New Roman"/>
              </a:rPr>
              <a:t>Primary energy </a:t>
            </a:r>
            <a:r>
              <a:rPr lang="en" sz="3200" dirty="0" smtClean="0">
                <a:cs typeface="Times New Roman"/>
              </a:rPr>
              <a:t>employments consumption  by sectors at </a:t>
            </a:r>
            <a:r>
              <a:rPr lang="en" sz="3200" dirty="0">
                <a:cs typeface="Times New Roman"/>
              </a:rPr>
              <a:t>national </a:t>
            </a:r>
            <a:r>
              <a:rPr lang="en" sz="3200" dirty="0" smtClean="0">
                <a:cs typeface="Times New Roman"/>
              </a:rPr>
              <a:t>level Italy(2016)</a:t>
            </a:r>
            <a:endParaRPr lang="en" sz="3200" dirty="0">
              <a:cs typeface="Times New Roman"/>
            </a:endParaRPr>
          </a:p>
        </p:txBody>
      </p:sp>
      <p:grpSp>
        <p:nvGrpSpPr>
          <p:cNvPr id="9" name="Group 860891"/>
          <p:cNvGrpSpPr/>
          <p:nvPr/>
        </p:nvGrpSpPr>
        <p:grpSpPr>
          <a:xfrm>
            <a:off x="298450" y="1911927"/>
            <a:ext cx="8448675" cy="3888797"/>
            <a:chOff x="-3805" y="-5688"/>
            <a:chExt cx="6175045" cy="2291636"/>
          </a:xfrm>
        </p:grpSpPr>
        <p:sp>
          <p:nvSpPr>
            <p:cNvPr id="10" name="Rectangle 4678"/>
            <p:cNvSpPr/>
            <p:nvPr/>
          </p:nvSpPr>
          <p:spPr>
            <a:xfrm>
              <a:off x="6133219" y="2114592"/>
              <a:ext cx="38021" cy="171356"/>
            </a:xfrm>
            <a:prstGeom prst="rect">
              <a:avLst/>
            </a:prstGeom>
            <a:ln>
              <a:noFill/>
            </a:ln>
          </p:spPr>
          <p:txBody>
            <a:bodyPr vert="horz" lIns="0" tIns="0" rIns="0" bIns="0" rtlCol="0">
              <a:noAutofit/>
            </a:bodyPr>
            <a:lstStyle/>
            <a:p>
              <a:pPr marL="10795" indent="-3175" algn="l">
                <a:lnSpc>
                  <a:spcPct val="107000"/>
                </a:lnSpc>
                <a:spcAft>
                  <a:spcPts val="800"/>
                </a:spcAft>
              </a:pPr>
              <a:r>
                <a:rPr lang="it-IT" sz="1000">
                  <a:solidFill>
                    <a:srgbClr val="000000"/>
                  </a:solidFill>
                  <a:effectLst/>
                  <a:latin typeface="Calibri" panose="020F0502020204030204" pitchFamily="34" charset="0"/>
                  <a:ea typeface="Calibri" panose="020F0502020204030204" pitchFamily="34" charset="0"/>
                </a:rPr>
                <a:t> </a:t>
              </a:r>
            </a:p>
          </p:txBody>
        </p:sp>
        <p:pic>
          <p:nvPicPr>
            <p:cNvPr id="11" name="Picture 1005678"/>
            <p:cNvPicPr/>
            <p:nvPr/>
          </p:nvPicPr>
          <p:blipFill>
            <a:blip r:embed="rId3"/>
            <a:stretch>
              <a:fillRect/>
            </a:stretch>
          </p:blipFill>
          <p:spPr>
            <a:xfrm>
              <a:off x="-3805" y="-5688"/>
              <a:ext cx="6123433" cy="2203704"/>
            </a:xfrm>
            <a:prstGeom prst="rect">
              <a:avLst/>
            </a:prstGeom>
          </p:spPr>
        </p:pic>
        <p:sp>
          <p:nvSpPr>
            <p:cNvPr id="12" name="Shape 4701"/>
            <p:cNvSpPr/>
            <p:nvPr/>
          </p:nvSpPr>
          <p:spPr>
            <a:xfrm>
              <a:off x="0" y="6"/>
              <a:ext cx="6119496" cy="2195830"/>
            </a:xfrm>
            <a:custGeom>
              <a:avLst/>
              <a:gdLst/>
              <a:ahLst/>
              <a:cxnLst/>
              <a:rect l="0" t="0" r="0" b="0"/>
              <a:pathLst>
                <a:path w="6119496" h="2195830">
                  <a:moveTo>
                    <a:pt x="5956326" y="0"/>
                  </a:moveTo>
                  <a:lnTo>
                    <a:pt x="0" y="0"/>
                  </a:lnTo>
                  <a:lnTo>
                    <a:pt x="0" y="2032660"/>
                  </a:lnTo>
                  <a:cubicBezTo>
                    <a:pt x="0" y="2122780"/>
                    <a:pt x="73063" y="2195830"/>
                    <a:pt x="163182" y="2195830"/>
                  </a:cubicBezTo>
                  <a:lnTo>
                    <a:pt x="6119496" y="2195830"/>
                  </a:lnTo>
                  <a:lnTo>
                    <a:pt x="6119496" y="163170"/>
                  </a:lnTo>
                  <a:cubicBezTo>
                    <a:pt x="6119496" y="73050"/>
                    <a:pt x="6046445" y="0"/>
                    <a:pt x="5956326" y="0"/>
                  </a:cubicBezTo>
                  <a:close/>
                </a:path>
              </a:pathLst>
            </a:custGeom>
            <a:ln w="9525" cap="flat">
              <a:custDash>
                <a:ds d="300000" sp="225000"/>
              </a:custDash>
              <a:miter lim="101600"/>
            </a:ln>
          </p:spPr>
          <p:style>
            <a:lnRef idx="1">
              <a:srgbClr val="2E5496"/>
            </a:lnRef>
            <a:fillRef idx="0">
              <a:srgbClr val="000000">
                <a:alpha val="0"/>
              </a:srgbClr>
            </a:fillRef>
            <a:effectRef idx="0">
              <a:scrgbClr r="0" g="0" b="0"/>
            </a:effectRef>
            <a:fontRef idx="none"/>
          </p:style>
          <p:txBody>
            <a:bodyPr/>
            <a:lstStyle/>
            <a:p>
              <a:endParaRPr lang="it-IT"/>
            </a:p>
          </p:txBody>
        </p:sp>
        <p:pic>
          <p:nvPicPr>
            <p:cNvPr id="13" name="Picture 4703"/>
            <p:cNvPicPr/>
            <p:nvPr/>
          </p:nvPicPr>
          <p:blipFill>
            <a:blip r:embed="rId4"/>
            <a:stretch>
              <a:fillRect/>
            </a:stretch>
          </p:blipFill>
          <p:spPr>
            <a:xfrm>
              <a:off x="52582" y="98450"/>
              <a:ext cx="6013704" cy="1999488"/>
            </a:xfrm>
            <a:prstGeom prst="rect">
              <a:avLst/>
            </a:prstGeom>
          </p:spPr>
        </p:pic>
        <p:sp>
          <p:nvSpPr>
            <p:cNvPr id="14" name="Rectangle 4704"/>
            <p:cNvSpPr/>
            <p:nvPr/>
          </p:nvSpPr>
          <p:spPr>
            <a:xfrm>
              <a:off x="144022" y="125502"/>
              <a:ext cx="555476" cy="171355"/>
            </a:xfrm>
            <a:prstGeom prst="rect">
              <a:avLst/>
            </a:prstGeom>
            <a:ln>
              <a:noFill/>
            </a:ln>
          </p:spPr>
          <p:txBody>
            <a:bodyPr vert="horz" lIns="0" tIns="0" rIns="0" bIns="0" rtlCol="0">
              <a:noAutofit/>
            </a:bodyPr>
            <a:lstStyle/>
            <a:p>
              <a:pPr marL="10795" indent="-3175" algn="l">
                <a:lnSpc>
                  <a:spcPct val="107000"/>
                </a:lnSpc>
                <a:spcAft>
                  <a:spcPts val="800"/>
                </a:spcAft>
              </a:pPr>
              <a:r>
                <a:rPr lang="it-IT" sz="1000" b="1">
                  <a:solidFill>
                    <a:srgbClr val="2E5395"/>
                  </a:solidFill>
                  <a:effectLst/>
                  <a:latin typeface="Calibri" panose="020F0502020204030204" pitchFamily="34" charset="0"/>
                  <a:ea typeface="Calibri" panose="020F0502020204030204" pitchFamily="34" charset="0"/>
                </a:rPr>
                <a:t>Figura 2</a:t>
              </a:r>
              <a:endParaRPr lang="it-IT" sz="1000">
                <a:solidFill>
                  <a:srgbClr val="000000"/>
                </a:solidFill>
                <a:effectLst/>
                <a:latin typeface="Calibri" panose="020F0502020204030204" pitchFamily="34" charset="0"/>
                <a:ea typeface="Calibri" panose="020F0502020204030204" pitchFamily="34" charset="0"/>
              </a:endParaRPr>
            </a:p>
          </p:txBody>
        </p:sp>
        <p:sp>
          <p:nvSpPr>
            <p:cNvPr id="15" name="Rectangle 4705"/>
            <p:cNvSpPr/>
            <p:nvPr/>
          </p:nvSpPr>
          <p:spPr>
            <a:xfrm>
              <a:off x="561598" y="125502"/>
              <a:ext cx="44919" cy="171355"/>
            </a:xfrm>
            <a:prstGeom prst="rect">
              <a:avLst/>
            </a:prstGeom>
            <a:ln>
              <a:noFill/>
            </a:ln>
          </p:spPr>
          <p:txBody>
            <a:bodyPr vert="horz" lIns="0" tIns="0" rIns="0" bIns="0" rtlCol="0">
              <a:noAutofit/>
            </a:bodyPr>
            <a:lstStyle/>
            <a:p>
              <a:pPr marL="10795" indent="-3175" algn="l">
                <a:lnSpc>
                  <a:spcPct val="107000"/>
                </a:lnSpc>
                <a:spcAft>
                  <a:spcPts val="800"/>
                </a:spcAft>
              </a:pPr>
              <a:r>
                <a:rPr lang="it-IT" sz="1000" b="1">
                  <a:solidFill>
                    <a:srgbClr val="2E5395"/>
                  </a:solidFill>
                  <a:effectLst/>
                  <a:latin typeface="Calibri" panose="020F0502020204030204" pitchFamily="34" charset="0"/>
                  <a:ea typeface="Calibri" panose="020F0502020204030204" pitchFamily="34" charset="0"/>
                </a:rPr>
                <a:t>.</a:t>
              </a:r>
              <a:endParaRPr lang="it-IT" sz="1000">
                <a:solidFill>
                  <a:srgbClr val="000000"/>
                </a:solidFill>
                <a:effectLst/>
                <a:latin typeface="Calibri" panose="020F0502020204030204" pitchFamily="34" charset="0"/>
                <a:ea typeface="Calibri" panose="020F0502020204030204" pitchFamily="34" charset="0"/>
              </a:endParaRPr>
            </a:p>
          </p:txBody>
        </p:sp>
        <p:sp>
          <p:nvSpPr>
            <p:cNvPr id="16" name="Rectangle 4706"/>
            <p:cNvSpPr/>
            <p:nvPr/>
          </p:nvSpPr>
          <p:spPr>
            <a:xfrm>
              <a:off x="595126" y="125502"/>
              <a:ext cx="85295" cy="171355"/>
            </a:xfrm>
            <a:prstGeom prst="rect">
              <a:avLst/>
            </a:prstGeom>
            <a:ln>
              <a:noFill/>
            </a:ln>
          </p:spPr>
          <p:txBody>
            <a:bodyPr vert="horz" lIns="0" tIns="0" rIns="0" bIns="0" rtlCol="0">
              <a:noAutofit/>
            </a:bodyPr>
            <a:lstStyle/>
            <a:p>
              <a:pPr marL="10795" indent="-3175" algn="l">
                <a:lnSpc>
                  <a:spcPct val="107000"/>
                </a:lnSpc>
                <a:spcAft>
                  <a:spcPts val="800"/>
                </a:spcAft>
              </a:pPr>
              <a:r>
                <a:rPr lang="it-IT" sz="1000" b="1">
                  <a:solidFill>
                    <a:srgbClr val="2E5395"/>
                  </a:solidFill>
                  <a:effectLst/>
                  <a:latin typeface="Calibri" panose="020F0502020204030204" pitchFamily="34" charset="0"/>
                  <a:ea typeface="Calibri" panose="020F0502020204030204" pitchFamily="34" charset="0"/>
                </a:rPr>
                <a:t>5</a:t>
              </a:r>
              <a:endParaRPr lang="it-IT" sz="1000">
                <a:solidFill>
                  <a:srgbClr val="000000"/>
                </a:solidFill>
                <a:effectLst/>
                <a:latin typeface="Calibri" panose="020F0502020204030204" pitchFamily="34" charset="0"/>
                <a:ea typeface="Calibri" panose="020F0502020204030204" pitchFamily="34" charset="0"/>
              </a:endParaRPr>
            </a:p>
          </p:txBody>
        </p:sp>
        <p:sp>
          <p:nvSpPr>
            <p:cNvPr id="17" name="Rectangle 4707"/>
            <p:cNvSpPr/>
            <p:nvPr/>
          </p:nvSpPr>
          <p:spPr>
            <a:xfrm>
              <a:off x="659134" y="125502"/>
              <a:ext cx="38021" cy="171355"/>
            </a:xfrm>
            <a:prstGeom prst="rect">
              <a:avLst/>
            </a:prstGeom>
            <a:ln>
              <a:noFill/>
            </a:ln>
          </p:spPr>
          <p:txBody>
            <a:bodyPr vert="horz" lIns="0" tIns="0" rIns="0" bIns="0" rtlCol="0">
              <a:noAutofit/>
            </a:bodyPr>
            <a:lstStyle/>
            <a:p>
              <a:pPr marL="10795" indent="-3175" algn="l">
                <a:lnSpc>
                  <a:spcPct val="107000"/>
                </a:lnSpc>
                <a:spcAft>
                  <a:spcPts val="800"/>
                </a:spcAft>
              </a:pPr>
              <a:r>
                <a:rPr lang="it-IT" sz="1000" b="1">
                  <a:solidFill>
                    <a:srgbClr val="2E5395"/>
                  </a:solidFill>
                  <a:effectLst/>
                  <a:latin typeface="Calibri" panose="020F0502020204030204" pitchFamily="34" charset="0"/>
                  <a:ea typeface="Calibri" panose="020F0502020204030204" pitchFamily="34" charset="0"/>
                </a:rPr>
                <a:t> </a:t>
              </a:r>
              <a:endParaRPr lang="it-IT" sz="1000">
                <a:solidFill>
                  <a:srgbClr val="000000"/>
                </a:solidFill>
                <a:effectLst/>
                <a:latin typeface="Calibri" panose="020F0502020204030204" pitchFamily="34" charset="0"/>
                <a:ea typeface="Calibri" panose="020F0502020204030204" pitchFamily="34" charset="0"/>
              </a:endParaRPr>
            </a:p>
          </p:txBody>
        </p:sp>
        <p:sp>
          <p:nvSpPr>
            <p:cNvPr id="18" name="Rectangle 4708"/>
            <p:cNvSpPr/>
            <p:nvPr/>
          </p:nvSpPr>
          <p:spPr>
            <a:xfrm>
              <a:off x="689614" y="125502"/>
              <a:ext cx="83781" cy="171355"/>
            </a:xfrm>
            <a:prstGeom prst="rect">
              <a:avLst/>
            </a:prstGeom>
            <a:ln>
              <a:noFill/>
            </a:ln>
          </p:spPr>
          <p:txBody>
            <a:bodyPr vert="horz" lIns="0" tIns="0" rIns="0" bIns="0" rtlCol="0">
              <a:noAutofit/>
            </a:bodyPr>
            <a:lstStyle/>
            <a:p>
              <a:pPr marL="10795" indent="-3175" algn="l">
                <a:lnSpc>
                  <a:spcPct val="107000"/>
                </a:lnSpc>
                <a:spcAft>
                  <a:spcPts val="800"/>
                </a:spcAft>
              </a:pPr>
              <a:r>
                <a:rPr lang="it-IT" sz="1000" b="1">
                  <a:solidFill>
                    <a:srgbClr val="2E5395"/>
                  </a:solidFill>
                  <a:effectLst/>
                  <a:latin typeface="Calibri" panose="020F0502020204030204" pitchFamily="34" charset="0"/>
                  <a:ea typeface="Calibri" panose="020F0502020204030204" pitchFamily="34" charset="0"/>
                </a:rPr>
                <a:t>–</a:t>
              </a:r>
              <a:endParaRPr lang="it-IT" sz="1000">
                <a:solidFill>
                  <a:srgbClr val="000000"/>
                </a:solidFill>
                <a:effectLst/>
                <a:latin typeface="Calibri" panose="020F0502020204030204" pitchFamily="34" charset="0"/>
                <a:ea typeface="Calibri" panose="020F0502020204030204" pitchFamily="34" charset="0"/>
              </a:endParaRPr>
            </a:p>
          </p:txBody>
        </p:sp>
        <p:sp>
          <p:nvSpPr>
            <p:cNvPr id="19" name="Rectangle 4709"/>
            <p:cNvSpPr/>
            <p:nvPr/>
          </p:nvSpPr>
          <p:spPr>
            <a:xfrm>
              <a:off x="752098" y="125502"/>
              <a:ext cx="38021" cy="171355"/>
            </a:xfrm>
            <a:prstGeom prst="rect">
              <a:avLst/>
            </a:prstGeom>
            <a:ln>
              <a:noFill/>
            </a:ln>
          </p:spPr>
          <p:txBody>
            <a:bodyPr vert="horz" lIns="0" tIns="0" rIns="0" bIns="0" rtlCol="0">
              <a:noAutofit/>
            </a:bodyPr>
            <a:lstStyle/>
            <a:p>
              <a:pPr marL="10795" indent="-3175" algn="l">
                <a:lnSpc>
                  <a:spcPct val="107000"/>
                </a:lnSpc>
                <a:spcAft>
                  <a:spcPts val="800"/>
                </a:spcAft>
              </a:pPr>
              <a:r>
                <a:rPr lang="it-IT" sz="1000" b="1">
                  <a:solidFill>
                    <a:srgbClr val="2E5395"/>
                  </a:solidFill>
                  <a:effectLst/>
                  <a:latin typeface="Calibri" panose="020F0502020204030204" pitchFamily="34" charset="0"/>
                  <a:ea typeface="Calibri" panose="020F0502020204030204" pitchFamily="34" charset="0"/>
                </a:rPr>
                <a:t> </a:t>
              </a:r>
              <a:endParaRPr lang="it-IT" sz="1000">
                <a:solidFill>
                  <a:srgbClr val="000000"/>
                </a:solidFill>
                <a:effectLst/>
                <a:latin typeface="Calibri" panose="020F0502020204030204" pitchFamily="34" charset="0"/>
                <a:ea typeface="Calibri" panose="020F0502020204030204" pitchFamily="34" charset="0"/>
              </a:endParaRPr>
            </a:p>
          </p:txBody>
        </p:sp>
        <p:sp>
          <p:nvSpPr>
            <p:cNvPr id="20" name="Rectangle 4710"/>
            <p:cNvSpPr/>
            <p:nvPr/>
          </p:nvSpPr>
          <p:spPr>
            <a:xfrm>
              <a:off x="781054" y="125502"/>
              <a:ext cx="3468724" cy="171355"/>
            </a:xfrm>
            <a:prstGeom prst="rect">
              <a:avLst/>
            </a:prstGeom>
            <a:ln>
              <a:noFill/>
            </a:ln>
          </p:spPr>
          <p:txBody>
            <a:bodyPr vert="horz" lIns="0" tIns="0" rIns="0" bIns="0" rtlCol="0">
              <a:noAutofit/>
            </a:bodyPr>
            <a:lstStyle/>
            <a:p>
              <a:pPr marL="10795" indent="-3175" algn="l">
                <a:lnSpc>
                  <a:spcPct val="107000"/>
                </a:lnSpc>
                <a:spcAft>
                  <a:spcPts val="800"/>
                </a:spcAft>
              </a:pPr>
              <a:r>
                <a:rPr lang="it-IT" sz="1000" b="1">
                  <a:solidFill>
                    <a:srgbClr val="2E5395"/>
                  </a:solidFill>
                  <a:effectLst/>
                  <a:latin typeface="Calibri" panose="020F0502020204030204" pitchFamily="34" charset="0"/>
                  <a:ea typeface="Calibri" panose="020F0502020204030204" pitchFamily="34" charset="0"/>
                </a:rPr>
                <a:t>Impieghi finali di energia per settore (Mtep), anni</a:t>
              </a:r>
              <a:endParaRPr lang="it-IT" sz="1000">
                <a:solidFill>
                  <a:srgbClr val="000000"/>
                </a:solidFill>
                <a:effectLst/>
                <a:latin typeface="Calibri" panose="020F0502020204030204" pitchFamily="34" charset="0"/>
                <a:ea typeface="Calibri" panose="020F0502020204030204" pitchFamily="34" charset="0"/>
              </a:endParaRPr>
            </a:p>
          </p:txBody>
        </p:sp>
        <p:sp>
          <p:nvSpPr>
            <p:cNvPr id="21" name="Rectangle 4711"/>
            <p:cNvSpPr/>
            <p:nvPr/>
          </p:nvSpPr>
          <p:spPr>
            <a:xfrm>
              <a:off x="3388618" y="125502"/>
              <a:ext cx="38021" cy="171355"/>
            </a:xfrm>
            <a:prstGeom prst="rect">
              <a:avLst/>
            </a:prstGeom>
            <a:ln>
              <a:noFill/>
            </a:ln>
          </p:spPr>
          <p:txBody>
            <a:bodyPr vert="horz" lIns="0" tIns="0" rIns="0" bIns="0" rtlCol="0">
              <a:noAutofit/>
            </a:bodyPr>
            <a:lstStyle/>
            <a:p>
              <a:pPr marL="10795" indent="-3175" algn="l">
                <a:lnSpc>
                  <a:spcPct val="107000"/>
                </a:lnSpc>
                <a:spcAft>
                  <a:spcPts val="800"/>
                </a:spcAft>
              </a:pPr>
              <a:r>
                <a:rPr lang="it-IT" sz="1000" b="1">
                  <a:solidFill>
                    <a:srgbClr val="2E5395"/>
                  </a:solidFill>
                  <a:effectLst/>
                  <a:latin typeface="Calibri" panose="020F0502020204030204" pitchFamily="34" charset="0"/>
                  <a:ea typeface="Calibri" panose="020F0502020204030204" pitchFamily="34" charset="0"/>
                </a:rPr>
                <a:t> </a:t>
              </a:r>
              <a:endParaRPr lang="it-IT" sz="1000">
                <a:solidFill>
                  <a:srgbClr val="000000"/>
                </a:solidFill>
                <a:effectLst/>
                <a:latin typeface="Calibri" panose="020F0502020204030204" pitchFamily="34" charset="0"/>
                <a:ea typeface="Calibri" panose="020F0502020204030204" pitchFamily="34" charset="0"/>
              </a:endParaRPr>
            </a:p>
          </p:txBody>
        </p:sp>
        <p:sp>
          <p:nvSpPr>
            <p:cNvPr id="22" name="Rectangle 4712"/>
            <p:cNvSpPr/>
            <p:nvPr/>
          </p:nvSpPr>
          <p:spPr>
            <a:xfrm>
              <a:off x="3417574" y="125502"/>
              <a:ext cx="340675" cy="171355"/>
            </a:xfrm>
            <a:prstGeom prst="rect">
              <a:avLst/>
            </a:prstGeom>
            <a:ln>
              <a:noFill/>
            </a:ln>
          </p:spPr>
          <p:txBody>
            <a:bodyPr vert="horz" lIns="0" tIns="0" rIns="0" bIns="0" rtlCol="0">
              <a:noAutofit/>
            </a:bodyPr>
            <a:lstStyle/>
            <a:p>
              <a:pPr marL="10795" indent="-3175" algn="l">
                <a:lnSpc>
                  <a:spcPct val="107000"/>
                </a:lnSpc>
                <a:spcAft>
                  <a:spcPts val="800"/>
                </a:spcAft>
              </a:pPr>
              <a:r>
                <a:rPr lang="it-IT" sz="1000" b="1">
                  <a:solidFill>
                    <a:srgbClr val="2E5395"/>
                  </a:solidFill>
                  <a:effectLst/>
                  <a:latin typeface="Calibri" panose="020F0502020204030204" pitchFamily="34" charset="0"/>
                  <a:ea typeface="Calibri" panose="020F0502020204030204" pitchFamily="34" charset="0"/>
                </a:rPr>
                <a:t>1990</a:t>
              </a:r>
              <a:endParaRPr lang="it-IT" sz="1000">
                <a:solidFill>
                  <a:srgbClr val="000000"/>
                </a:solidFill>
                <a:effectLst/>
                <a:latin typeface="Calibri" panose="020F0502020204030204" pitchFamily="34" charset="0"/>
                <a:ea typeface="Calibri" panose="020F0502020204030204" pitchFamily="34" charset="0"/>
              </a:endParaRPr>
            </a:p>
          </p:txBody>
        </p:sp>
        <p:sp>
          <p:nvSpPr>
            <p:cNvPr id="23" name="Rectangle 4713"/>
            <p:cNvSpPr/>
            <p:nvPr/>
          </p:nvSpPr>
          <p:spPr>
            <a:xfrm>
              <a:off x="3673606" y="125502"/>
              <a:ext cx="51480" cy="171355"/>
            </a:xfrm>
            <a:prstGeom prst="rect">
              <a:avLst/>
            </a:prstGeom>
            <a:ln>
              <a:noFill/>
            </a:ln>
          </p:spPr>
          <p:txBody>
            <a:bodyPr vert="horz" lIns="0" tIns="0" rIns="0" bIns="0" rtlCol="0">
              <a:noAutofit/>
            </a:bodyPr>
            <a:lstStyle/>
            <a:p>
              <a:pPr marL="10795" indent="-3175" algn="l">
                <a:lnSpc>
                  <a:spcPct val="107000"/>
                </a:lnSpc>
                <a:spcAft>
                  <a:spcPts val="800"/>
                </a:spcAft>
              </a:pPr>
              <a:r>
                <a:rPr lang="it-IT" sz="1000" b="1">
                  <a:solidFill>
                    <a:srgbClr val="2E5395"/>
                  </a:solidFill>
                  <a:effectLst/>
                  <a:latin typeface="Calibri" panose="020F0502020204030204" pitchFamily="34" charset="0"/>
                  <a:ea typeface="Calibri" panose="020F0502020204030204" pitchFamily="34" charset="0"/>
                </a:rPr>
                <a:t>-</a:t>
              </a:r>
              <a:endParaRPr lang="it-IT" sz="1000">
                <a:solidFill>
                  <a:srgbClr val="000000"/>
                </a:solidFill>
                <a:effectLst/>
                <a:latin typeface="Calibri" panose="020F0502020204030204" pitchFamily="34" charset="0"/>
                <a:ea typeface="Calibri" panose="020F0502020204030204" pitchFamily="34" charset="0"/>
              </a:endParaRPr>
            </a:p>
          </p:txBody>
        </p:sp>
        <p:sp>
          <p:nvSpPr>
            <p:cNvPr id="24" name="Rectangle 4714"/>
            <p:cNvSpPr/>
            <p:nvPr/>
          </p:nvSpPr>
          <p:spPr>
            <a:xfrm>
              <a:off x="3711706" y="125502"/>
              <a:ext cx="342710" cy="171355"/>
            </a:xfrm>
            <a:prstGeom prst="rect">
              <a:avLst/>
            </a:prstGeom>
            <a:ln>
              <a:noFill/>
            </a:ln>
          </p:spPr>
          <p:txBody>
            <a:bodyPr vert="horz" lIns="0" tIns="0" rIns="0" bIns="0" rtlCol="0">
              <a:noAutofit/>
            </a:bodyPr>
            <a:lstStyle/>
            <a:p>
              <a:pPr marL="10795" indent="-3175" algn="l">
                <a:lnSpc>
                  <a:spcPct val="107000"/>
                </a:lnSpc>
                <a:spcAft>
                  <a:spcPts val="800"/>
                </a:spcAft>
              </a:pPr>
              <a:r>
                <a:rPr lang="it-IT" sz="1000" b="1">
                  <a:solidFill>
                    <a:srgbClr val="2E5395"/>
                  </a:solidFill>
                  <a:effectLst/>
                  <a:latin typeface="Calibri" panose="020F0502020204030204" pitchFamily="34" charset="0"/>
                  <a:ea typeface="Calibri" panose="020F0502020204030204" pitchFamily="34" charset="0"/>
                </a:rPr>
                <a:t>2016</a:t>
              </a:r>
              <a:endParaRPr lang="it-IT" sz="1000">
                <a:solidFill>
                  <a:srgbClr val="000000"/>
                </a:solidFill>
                <a:effectLst/>
                <a:latin typeface="Calibri" panose="020F0502020204030204" pitchFamily="34" charset="0"/>
                <a:ea typeface="Calibri" panose="020F0502020204030204" pitchFamily="34" charset="0"/>
              </a:endParaRPr>
            </a:p>
          </p:txBody>
        </p:sp>
        <p:sp>
          <p:nvSpPr>
            <p:cNvPr id="25" name="Rectangle 4715"/>
            <p:cNvSpPr/>
            <p:nvPr/>
          </p:nvSpPr>
          <p:spPr>
            <a:xfrm>
              <a:off x="3970786" y="125502"/>
              <a:ext cx="38021" cy="171355"/>
            </a:xfrm>
            <a:prstGeom prst="rect">
              <a:avLst/>
            </a:prstGeom>
            <a:ln>
              <a:noFill/>
            </a:ln>
          </p:spPr>
          <p:txBody>
            <a:bodyPr vert="horz" lIns="0" tIns="0" rIns="0" bIns="0" rtlCol="0">
              <a:noAutofit/>
            </a:bodyPr>
            <a:lstStyle/>
            <a:p>
              <a:pPr marL="10795" indent="-3175" algn="l">
                <a:lnSpc>
                  <a:spcPct val="107000"/>
                </a:lnSpc>
                <a:spcAft>
                  <a:spcPts val="800"/>
                </a:spcAft>
              </a:pPr>
              <a:r>
                <a:rPr lang="it-IT" sz="1000" b="1">
                  <a:solidFill>
                    <a:srgbClr val="2E5395"/>
                  </a:solidFill>
                  <a:effectLst/>
                  <a:latin typeface="Calibri" panose="020F0502020204030204" pitchFamily="34" charset="0"/>
                  <a:ea typeface="Calibri" panose="020F0502020204030204" pitchFamily="34" charset="0"/>
                </a:rPr>
                <a:t> </a:t>
              </a:r>
              <a:endParaRPr lang="it-IT" sz="1000">
                <a:solidFill>
                  <a:srgbClr val="000000"/>
                </a:solidFill>
                <a:effectLst/>
                <a:latin typeface="Calibri" panose="020F0502020204030204" pitchFamily="34" charset="0"/>
                <a:ea typeface="Calibri" panose="020F0502020204030204" pitchFamily="34" charset="0"/>
              </a:endParaRPr>
            </a:p>
          </p:txBody>
        </p:sp>
        <p:pic>
          <p:nvPicPr>
            <p:cNvPr id="26" name="Picture 4717"/>
            <p:cNvPicPr/>
            <p:nvPr/>
          </p:nvPicPr>
          <p:blipFill>
            <a:blip r:embed="rId5"/>
            <a:stretch>
              <a:fillRect/>
            </a:stretch>
          </p:blipFill>
          <p:spPr>
            <a:xfrm>
              <a:off x="898402" y="264567"/>
              <a:ext cx="4322064" cy="1693164"/>
            </a:xfrm>
            <a:prstGeom prst="rect">
              <a:avLst/>
            </a:prstGeom>
          </p:spPr>
        </p:pic>
        <p:sp>
          <p:nvSpPr>
            <p:cNvPr id="27" name="Rectangle 4718"/>
            <p:cNvSpPr/>
            <p:nvPr/>
          </p:nvSpPr>
          <p:spPr>
            <a:xfrm>
              <a:off x="5218942" y="1862862"/>
              <a:ext cx="38021" cy="171356"/>
            </a:xfrm>
            <a:prstGeom prst="rect">
              <a:avLst/>
            </a:prstGeom>
            <a:ln>
              <a:noFill/>
            </a:ln>
          </p:spPr>
          <p:txBody>
            <a:bodyPr vert="horz" lIns="0" tIns="0" rIns="0" bIns="0" rtlCol="0">
              <a:noAutofit/>
            </a:bodyPr>
            <a:lstStyle/>
            <a:p>
              <a:pPr marL="10795" indent="-3175" algn="l">
                <a:lnSpc>
                  <a:spcPct val="107000"/>
                </a:lnSpc>
                <a:spcAft>
                  <a:spcPts val="800"/>
                </a:spcAft>
              </a:pPr>
              <a:r>
                <a:rPr lang="it-IT" sz="1000" b="1">
                  <a:solidFill>
                    <a:srgbClr val="365F91"/>
                  </a:solidFill>
                  <a:effectLst/>
                  <a:latin typeface="Calibri" panose="020F0502020204030204" pitchFamily="34" charset="0"/>
                  <a:ea typeface="Calibri" panose="020F0502020204030204" pitchFamily="34" charset="0"/>
                </a:rPr>
                <a:t> </a:t>
              </a:r>
              <a:endParaRPr lang="it-IT" sz="1000">
                <a:solidFill>
                  <a:srgbClr val="000000"/>
                </a:solidFill>
                <a:effectLst/>
                <a:latin typeface="Calibri" panose="020F0502020204030204" pitchFamily="34" charset="0"/>
                <a:ea typeface="Calibri" panose="020F0502020204030204" pitchFamily="34" charset="0"/>
              </a:endParaRPr>
            </a:p>
          </p:txBody>
        </p:sp>
        <p:sp>
          <p:nvSpPr>
            <p:cNvPr id="28" name="Rectangle 4719"/>
            <p:cNvSpPr/>
            <p:nvPr/>
          </p:nvSpPr>
          <p:spPr>
            <a:xfrm>
              <a:off x="144022" y="1977162"/>
              <a:ext cx="1001552" cy="138323"/>
            </a:xfrm>
            <a:prstGeom prst="rect">
              <a:avLst/>
            </a:prstGeom>
            <a:ln>
              <a:noFill/>
            </a:ln>
          </p:spPr>
          <p:txBody>
            <a:bodyPr vert="horz" lIns="0" tIns="0" rIns="0" bIns="0" rtlCol="0">
              <a:noAutofit/>
            </a:bodyPr>
            <a:lstStyle/>
            <a:p>
              <a:pPr marL="10795" indent="-3175" algn="l">
                <a:lnSpc>
                  <a:spcPct val="107000"/>
                </a:lnSpc>
                <a:spcAft>
                  <a:spcPts val="800"/>
                </a:spcAft>
              </a:pPr>
              <a:r>
                <a:rPr lang="it-IT" sz="800">
                  <a:solidFill>
                    <a:srgbClr val="365F91"/>
                  </a:solidFill>
                  <a:effectLst/>
                  <a:latin typeface="Calibri" panose="020F0502020204030204" pitchFamily="34" charset="0"/>
                  <a:ea typeface="Calibri" panose="020F0502020204030204" pitchFamily="34" charset="0"/>
                </a:rPr>
                <a:t>Fonte: EUROSTAT </a:t>
              </a:r>
              <a:endParaRPr lang="it-IT" sz="1000">
                <a:solidFill>
                  <a:srgbClr val="000000"/>
                </a:solidFill>
                <a:effectLst/>
                <a:latin typeface="Calibri" panose="020F0502020204030204" pitchFamily="34" charset="0"/>
                <a:ea typeface="Calibri" panose="020F0502020204030204" pitchFamily="34" charset="0"/>
              </a:endParaRPr>
            </a:p>
          </p:txBody>
        </p:sp>
      </p:grpSp>
      <p:sp>
        <p:nvSpPr>
          <p:cNvPr id="30" name="Rectangle 6"/>
          <p:cNvSpPr txBox="1">
            <a:spLocks noChangeArrowheads="1"/>
          </p:cNvSpPr>
          <p:nvPr/>
        </p:nvSpPr>
        <p:spPr bwMode="auto">
          <a:xfrm>
            <a:off x="199952" y="5565481"/>
            <a:ext cx="5470525" cy="18700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47675" indent="-447675" algn="l" rtl="0" fontAlgn="base">
              <a:spcBef>
                <a:spcPct val="20000"/>
              </a:spcBef>
              <a:spcAft>
                <a:spcPct val="0"/>
              </a:spcAft>
              <a:buClr>
                <a:schemeClr val="accent1"/>
              </a:buClr>
              <a:buSzPct val="70000"/>
              <a:buFont typeface="Wingdings" pitchFamily="2" charset="2"/>
              <a:buChar char="n"/>
              <a:defRPr sz="2800" b="1">
                <a:solidFill>
                  <a:schemeClr val="tx1"/>
                </a:solidFill>
                <a:latin typeface="+mn-lt"/>
                <a:ea typeface="+mn-ea"/>
                <a:cs typeface="+mn-cs"/>
              </a:defRPr>
            </a:lvl1pPr>
            <a:lvl2pPr marL="889000" indent="-439738" algn="l" rtl="0" fontAlgn="base">
              <a:spcBef>
                <a:spcPct val="20000"/>
              </a:spcBef>
              <a:spcAft>
                <a:spcPct val="0"/>
              </a:spcAft>
              <a:buClr>
                <a:schemeClr val="hlink"/>
              </a:buClr>
              <a:buSzPct val="65000"/>
              <a:buFont typeface="Wingdings" pitchFamily="2" charset="2"/>
              <a:buChar char="¡"/>
              <a:defRPr sz="2800">
                <a:solidFill>
                  <a:schemeClr val="tx1"/>
                </a:solidFill>
                <a:latin typeface="+mn-lt"/>
              </a:defRPr>
            </a:lvl2pPr>
            <a:lvl3pPr marL="1293813" indent="-403225" algn="l" rtl="0" fontAlgn="base">
              <a:spcBef>
                <a:spcPct val="20000"/>
              </a:spcBef>
              <a:spcAft>
                <a:spcPct val="0"/>
              </a:spcAft>
              <a:buClr>
                <a:schemeClr val="accent1"/>
              </a:buClr>
              <a:buSzPct val="70000"/>
              <a:buFont typeface="Wingdings" pitchFamily="2" charset="2"/>
              <a:buChar char="n"/>
              <a:defRPr sz="2400">
                <a:solidFill>
                  <a:schemeClr val="tx1"/>
                </a:solidFill>
                <a:latin typeface="+mn-lt"/>
              </a:defRPr>
            </a:lvl3pPr>
            <a:lvl4pPr marL="1681163" indent="-385763" algn="l" rtl="0" fontAlgn="base">
              <a:spcBef>
                <a:spcPct val="20000"/>
              </a:spcBef>
              <a:spcAft>
                <a:spcPct val="0"/>
              </a:spcAft>
              <a:buClr>
                <a:schemeClr val="hlink"/>
              </a:buClr>
              <a:buSzPct val="75000"/>
              <a:buFont typeface="Wingdings" pitchFamily="2" charset="2"/>
              <a:buChar char="¡"/>
              <a:defRPr sz="2000">
                <a:solidFill>
                  <a:schemeClr val="tx1"/>
                </a:solidFill>
                <a:latin typeface="+mn-lt"/>
              </a:defRPr>
            </a:lvl4pPr>
            <a:lvl5pPr marL="20701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5pPr>
            <a:lvl6pPr marL="25273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6pPr>
            <a:lvl7pPr marL="29845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7pPr>
            <a:lvl8pPr marL="34417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8pPr>
            <a:lvl9pPr marL="38989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9pPr>
          </a:lstStyle>
          <a:p>
            <a:pPr marL="0" indent="0">
              <a:buFont typeface="Wingdings" pitchFamily="2" charset="2"/>
              <a:buNone/>
            </a:pPr>
            <a:r>
              <a:rPr lang="it-IT" sz="2000" kern="0" dirty="0" smtClean="0">
                <a:effectLst/>
                <a:latin typeface="Times New Roman"/>
                <a:cs typeface="Times New Roman"/>
              </a:rPr>
              <a:t>How can </a:t>
            </a:r>
            <a:r>
              <a:rPr lang="it-IT" sz="2000" kern="0" dirty="0" err="1" smtClean="0">
                <a:effectLst/>
                <a:latin typeface="Times New Roman"/>
                <a:cs typeface="Times New Roman"/>
              </a:rPr>
              <a:t>energy</a:t>
            </a:r>
            <a:r>
              <a:rPr lang="it-IT" sz="2000" kern="0" dirty="0" smtClean="0">
                <a:effectLst/>
                <a:latin typeface="Times New Roman"/>
                <a:cs typeface="Times New Roman"/>
              </a:rPr>
              <a:t> </a:t>
            </a:r>
            <a:r>
              <a:rPr lang="it-IT" sz="2000" kern="0" dirty="0" err="1" smtClean="0">
                <a:effectLst/>
                <a:latin typeface="Times New Roman"/>
                <a:cs typeface="Times New Roman"/>
              </a:rPr>
              <a:t>consumption</a:t>
            </a:r>
            <a:r>
              <a:rPr lang="it-IT" sz="2000" kern="0" dirty="0" smtClean="0">
                <a:effectLst/>
                <a:latin typeface="Times New Roman"/>
                <a:cs typeface="Times New Roman"/>
              </a:rPr>
              <a:t> be </a:t>
            </a:r>
            <a:r>
              <a:rPr lang="it-IT" sz="2000" kern="0" dirty="0" err="1" smtClean="0">
                <a:effectLst/>
                <a:latin typeface="Times New Roman"/>
                <a:cs typeface="Times New Roman"/>
              </a:rPr>
              <a:t>reduced</a:t>
            </a:r>
            <a:r>
              <a:rPr lang="it-IT" sz="2000" kern="0" dirty="0" smtClean="0">
                <a:effectLst/>
                <a:latin typeface="Times New Roman"/>
                <a:cs typeface="Times New Roman"/>
              </a:rPr>
              <a:t>?</a:t>
            </a:r>
            <a:endParaRPr lang="en-US" kern="0" dirty="0" smtClean="0">
              <a:effectLst/>
              <a:latin typeface="Times New Roman"/>
              <a:cs typeface="Times New Roman"/>
            </a:endParaRPr>
          </a:p>
          <a:p>
            <a:pPr marL="457200" indent="-457200"/>
            <a:r>
              <a:rPr lang="it-IT" sz="2000" kern="0" dirty="0" smtClean="0">
                <a:effectLst/>
                <a:latin typeface="Times New Roman"/>
                <a:cs typeface="Times New Roman"/>
              </a:rPr>
              <a:t>General </a:t>
            </a:r>
            <a:r>
              <a:rPr lang="it-IT" sz="2000" kern="0" dirty="0" err="1" smtClean="0">
                <a:effectLst/>
                <a:latin typeface="Times New Roman"/>
                <a:cs typeface="Times New Roman"/>
              </a:rPr>
              <a:t>strategies</a:t>
            </a:r>
            <a:r>
              <a:rPr lang="it-IT" sz="2000" kern="0" dirty="0" smtClean="0">
                <a:effectLst/>
                <a:latin typeface="Times New Roman"/>
                <a:cs typeface="Times New Roman"/>
              </a:rPr>
              <a:t>, </a:t>
            </a:r>
          </a:p>
          <a:p>
            <a:pPr marL="457200" indent="-457200"/>
            <a:r>
              <a:rPr lang="it-IT" sz="2000" kern="0" dirty="0" err="1" smtClean="0">
                <a:effectLst/>
                <a:latin typeface="Times New Roman"/>
                <a:cs typeface="Times New Roman"/>
              </a:rPr>
              <a:t>Specific</a:t>
            </a:r>
            <a:r>
              <a:rPr lang="it-IT" sz="2000" kern="0" dirty="0" smtClean="0">
                <a:effectLst/>
                <a:latin typeface="Times New Roman"/>
                <a:cs typeface="Times New Roman"/>
              </a:rPr>
              <a:t> </a:t>
            </a:r>
            <a:r>
              <a:rPr lang="it-IT" sz="2000" kern="0" dirty="0" err="1" smtClean="0">
                <a:effectLst/>
                <a:latin typeface="Times New Roman"/>
                <a:cs typeface="Times New Roman"/>
              </a:rPr>
              <a:t>technologies</a:t>
            </a:r>
            <a:r>
              <a:rPr lang="it-IT" sz="2000" kern="0" dirty="0" smtClean="0">
                <a:effectLst/>
                <a:latin typeface="Times New Roman"/>
                <a:cs typeface="Times New Roman"/>
              </a:rPr>
              <a:t>.</a:t>
            </a:r>
          </a:p>
          <a:p>
            <a:endParaRPr lang="it-IT" sz="2000" kern="0" dirty="0" smtClean="0">
              <a:effectLst/>
              <a:latin typeface="Times New Roman"/>
              <a:cs typeface="Arial"/>
            </a:endParaRPr>
          </a:p>
          <a:p>
            <a:pPr>
              <a:lnSpc>
                <a:spcPct val="90000"/>
              </a:lnSpc>
            </a:pPr>
            <a:endParaRPr lang="it-IT" kern="0" dirty="0">
              <a:effectLst/>
              <a:latin typeface="Times New Roman"/>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 calcmode="lin" valueType="num">
                                      <p:cBhvr additive="base">
                                        <p:cTn id="7"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
                                            <p:txEl>
                                              <p:pRg st="1" end="1"/>
                                            </p:txEl>
                                          </p:spTgt>
                                        </p:tgtEl>
                                        <p:attrNameLst>
                                          <p:attrName>style.visibility</p:attrName>
                                        </p:attrNameLst>
                                      </p:cBhvr>
                                      <p:to>
                                        <p:strVal val="visible"/>
                                      </p:to>
                                    </p:set>
                                    <p:anim calcmode="lin" valueType="num">
                                      <p:cBhvr additive="base">
                                        <p:cTn id="13" dur="500" fill="hold"/>
                                        <p:tgtEl>
                                          <p:spTgt spid="3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
                                            <p:txEl>
                                              <p:pRg st="2" end="2"/>
                                            </p:txEl>
                                          </p:spTgt>
                                        </p:tgtEl>
                                        <p:attrNameLst>
                                          <p:attrName>style.visibility</p:attrName>
                                        </p:attrNameLst>
                                      </p:cBhvr>
                                      <p:to>
                                        <p:strVal val="visible"/>
                                      </p:to>
                                    </p:set>
                                    <p:anim calcmode="lin" valueType="num">
                                      <p:cBhvr additive="base">
                                        <p:cTn id="19" dur="500" fill="hold"/>
                                        <p:tgtEl>
                                          <p:spTgt spid="3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p:sld>
</file>

<file path=ppt/theme/theme1.xml><?xml version="1.0" encoding="utf-8"?>
<a:theme xmlns:a="http://schemas.openxmlformats.org/drawingml/2006/main" name="Asse">
  <a:themeElements>
    <a:clrScheme name="Asse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Ass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2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2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Asse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Asse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Asse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Asse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Asse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Asse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Asse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Asse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13211</TotalTime>
  <Words>2409</Words>
  <Application>Microsoft Office PowerPoint</Application>
  <PresentationFormat>Presentazione su schermo (4:3)</PresentationFormat>
  <Paragraphs>479</Paragraphs>
  <Slides>59</Slides>
  <Notes>45</Notes>
  <HiddenSlides>0</HiddenSlides>
  <MMClips>0</MMClips>
  <ScaleCrop>false</ScaleCrop>
  <HeadingPairs>
    <vt:vector size="8" baseType="variant">
      <vt:variant>
        <vt:lpstr>Caratteri utilizzati</vt:lpstr>
      </vt:variant>
      <vt:variant>
        <vt:i4>10</vt:i4>
      </vt:variant>
      <vt:variant>
        <vt:lpstr>Tema</vt:lpstr>
      </vt:variant>
      <vt:variant>
        <vt:i4>1</vt:i4>
      </vt:variant>
      <vt:variant>
        <vt:lpstr>Server OLE incorporati</vt:lpstr>
      </vt:variant>
      <vt:variant>
        <vt:i4>2</vt:i4>
      </vt:variant>
      <vt:variant>
        <vt:lpstr>Titoli diapositive</vt:lpstr>
      </vt:variant>
      <vt:variant>
        <vt:i4>59</vt:i4>
      </vt:variant>
    </vt:vector>
  </HeadingPairs>
  <TitlesOfParts>
    <vt:vector size="72" baseType="lpstr">
      <vt:lpstr>Arial</vt:lpstr>
      <vt:lpstr>Arial Rounded MT Bold</vt:lpstr>
      <vt:lpstr>Arial Unicode MS</vt:lpstr>
      <vt:lpstr>Calibri</vt:lpstr>
      <vt:lpstr>Consolas</vt:lpstr>
      <vt:lpstr>Courier New</vt:lpstr>
      <vt:lpstr>Symbol</vt:lpstr>
      <vt:lpstr>Times</vt:lpstr>
      <vt:lpstr>Times New Roman</vt:lpstr>
      <vt:lpstr>Wingdings</vt:lpstr>
      <vt:lpstr>Asse</vt:lpstr>
      <vt:lpstr>Equation</vt:lpstr>
      <vt:lpstr>Fotografia Photo Editor</vt:lpstr>
      <vt:lpstr>Cogeneration and trigeneration:</vt:lpstr>
      <vt:lpstr>Introduction and basic technologies:</vt:lpstr>
      <vt:lpstr>Breakdown of primary energy worldwide  </vt:lpstr>
      <vt:lpstr>Breakdown of primary energy worldwide –By world region.</vt:lpstr>
      <vt:lpstr>  Projection of the mix of primary sources  </vt:lpstr>
      <vt:lpstr>Primary energy - Co2 emissions in world by sector.</vt:lpstr>
      <vt:lpstr>National Energy Balance –Italy 2015/2016</vt:lpstr>
      <vt:lpstr>Primary energy consumpion  by sectors at national level Italy(2016)</vt:lpstr>
      <vt:lpstr>Primary energy employments consumption  by sectors at national level Italy(2016)</vt:lpstr>
      <vt:lpstr>Basic Background</vt:lpstr>
      <vt:lpstr>The energy conversion chain</vt:lpstr>
      <vt:lpstr>General strategies / 1</vt:lpstr>
      <vt:lpstr>General strategies / 2</vt:lpstr>
      <vt:lpstr>General strategies/ 3: Contain heat production  </vt:lpstr>
      <vt:lpstr>General strategies/ 4: combined production(CHP) </vt:lpstr>
      <vt:lpstr>Cogeneration of heat and power  </vt:lpstr>
      <vt:lpstr>Advantages of cogeneration</vt:lpstr>
      <vt:lpstr>Combined and separate energy production  </vt:lpstr>
      <vt:lpstr>Primary energy saving index (PES)  </vt:lpstr>
      <vt:lpstr>PES calculation</vt:lpstr>
      <vt:lpstr>PES calculation </vt:lpstr>
      <vt:lpstr>Energy and environmental benefits</vt:lpstr>
      <vt:lpstr>Cogeneration and GD
(Distributed Generation)</vt:lpstr>
      <vt:lpstr>Additional benefits of GD</vt:lpstr>
      <vt:lpstr>Critical parameters for the convenience of distributed microcogeneration  </vt:lpstr>
      <vt:lpstr>Contraindications of distributed microcogeneration  </vt:lpstr>
      <vt:lpstr>  Technologies for cogeneration   </vt:lpstr>
      <vt:lpstr>Internal combustion engine (ICE): phases of the Otto and Diesel cycles  </vt:lpstr>
      <vt:lpstr>ICE: supercharging withTurbo-intercooler</vt:lpstr>
      <vt:lpstr>Heat recovery sources ICE</vt:lpstr>
      <vt:lpstr>Presentazione standard di PowerPoint</vt:lpstr>
      <vt:lpstr>Enerby balance of ICE (1MWe)</vt:lpstr>
      <vt:lpstr>Effect of the required temperature on the thermal efficiency</vt:lpstr>
      <vt:lpstr>Very small (ICE)</vt:lpstr>
      <vt:lpstr>Effect of size on electrical efficiency </vt:lpstr>
      <vt:lpstr>Advantages and disadvantages of ICE</vt:lpstr>
      <vt:lpstr>Advantages and disadvantages of ICE </vt:lpstr>
      <vt:lpstr>Sterling engines</vt:lpstr>
      <vt:lpstr>Sterling engines</vt:lpstr>
      <vt:lpstr>Alternative engines (Stirlig)</vt:lpstr>
      <vt:lpstr>Advantages and disadvantages of Stirlig engines</vt:lpstr>
      <vt:lpstr>Advantages and disadvantages of Stirlig engines</vt:lpstr>
      <vt:lpstr>  Gas Turbine for CHP </vt:lpstr>
      <vt:lpstr>Gas Turbine for CHP</vt:lpstr>
      <vt:lpstr>mTurbines a gas</vt:lpstr>
      <vt:lpstr>mGas turbines- influence of the room temperature </vt:lpstr>
      <vt:lpstr>m Gas turbine              </vt:lpstr>
      <vt:lpstr>Modular units with gas microturbines</vt:lpstr>
      <vt:lpstr>mGAS Turbine</vt:lpstr>
      <vt:lpstr>Energy balance of a 100 kWe  m gas turbine</vt:lpstr>
      <vt:lpstr>µGT vs ICE</vt:lpstr>
      <vt:lpstr>µGT vs ICE</vt:lpstr>
      <vt:lpstr>Example of cogeneration for a varnishing area</vt:lpstr>
      <vt:lpstr>Presentazione standard di PowerPoint</vt:lpstr>
      <vt:lpstr>CHP for a paint process area - Ovens -</vt:lpstr>
      <vt:lpstr>Choosing a CHP plant</vt:lpstr>
      <vt:lpstr>Presentazione standard di PowerPoint</vt:lpstr>
      <vt:lpstr>Choosing a CHP plant</vt:lpstr>
      <vt:lpstr>Cogeneration and trigeneration</vt:lpstr>
    </vt:vector>
  </TitlesOfParts>
  <Company>Università di Trieste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michele bibbò</dc:creator>
  <cp:lastModifiedBy>Windows User</cp:lastModifiedBy>
  <cp:revision>135</cp:revision>
  <dcterms:created xsi:type="dcterms:W3CDTF">2007-03-26T14:58:16Z</dcterms:created>
  <dcterms:modified xsi:type="dcterms:W3CDTF">2020-12-21T16:24:46Z</dcterms:modified>
</cp:coreProperties>
</file>