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52"/>
  </p:notesMasterIdLst>
  <p:handoutMasterIdLst>
    <p:handoutMasterId r:id="rId53"/>
  </p:handoutMasterIdLst>
  <p:sldIdLst>
    <p:sldId id="467" r:id="rId2"/>
    <p:sldId id="359" r:id="rId3"/>
    <p:sldId id="330" r:id="rId4"/>
    <p:sldId id="369" r:id="rId5"/>
    <p:sldId id="370" r:id="rId6"/>
    <p:sldId id="371" r:id="rId7"/>
    <p:sldId id="372" r:id="rId8"/>
    <p:sldId id="373" r:id="rId9"/>
    <p:sldId id="311" r:id="rId10"/>
    <p:sldId id="377" r:id="rId11"/>
    <p:sldId id="450" r:id="rId12"/>
    <p:sldId id="375" r:id="rId13"/>
    <p:sldId id="451" r:id="rId14"/>
    <p:sldId id="403" r:id="rId15"/>
    <p:sldId id="456" r:id="rId16"/>
    <p:sldId id="457" r:id="rId17"/>
    <p:sldId id="452" r:id="rId18"/>
    <p:sldId id="453" r:id="rId19"/>
    <p:sldId id="391" r:id="rId20"/>
    <p:sldId id="458" r:id="rId21"/>
    <p:sldId id="459" r:id="rId22"/>
    <p:sldId id="460" r:id="rId23"/>
    <p:sldId id="374" r:id="rId24"/>
    <p:sldId id="343" r:id="rId25"/>
    <p:sldId id="345" r:id="rId26"/>
    <p:sldId id="461" r:id="rId27"/>
    <p:sldId id="462" r:id="rId28"/>
    <p:sldId id="463" r:id="rId29"/>
    <p:sldId id="464" r:id="rId30"/>
    <p:sldId id="465" r:id="rId31"/>
    <p:sldId id="337" r:id="rId32"/>
    <p:sldId id="405" r:id="rId33"/>
    <p:sldId id="380" r:id="rId34"/>
    <p:sldId id="379" r:id="rId35"/>
    <p:sldId id="406" r:id="rId36"/>
    <p:sldId id="381" r:id="rId37"/>
    <p:sldId id="407" r:id="rId38"/>
    <p:sldId id="382" r:id="rId39"/>
    <p:sldId id="387" r:id="rId40"/>
    <p:sldId id="338" r:id="rId41"/>
    <p:sldId id="339" r:id="rId42"/>
    <p:sldId id="388" r:id="rId43"/>
    <p:sldId id="385" r:id="rId44"/>
    <p:sldId id="389" r:id="rId45"/>
    <p:sldId id="386" r:id="rId46"/>
    <p:sldId id="466" r:id="rId47"/>
    <p:sldId id="288" r:id="rId48"/>
    <p:sldId id="295" r:id="rId49"/>
    <p:sldId id="267" r:id="rId50"/>
    <p:sldId id="263" r:id="rId51"/>
  </p:sldIdLst>
  <p:sldSz cx="9144000" cy="6858000" type="screen4x3"/>
  <p:notesSz cx="9144000" cy="6858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CC"/>
    <a:srgbClr val="0099FF"/>
    <a:srgbClr val="33CCCC"/>
    <a:srgbClr val="00FFCC"/>
    <a:srgbClr val="FF99CC"/>
    <a:srgbClr val="3333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6D340C-4DE4-4331-A8B5-9BB02F66B6D4}" v="274" dt="2019-03-23T10:33:39.166"/>
    <p1510:client id="{B5E1C1E5-2A4D-4A2B-AF60-CC2A3652A097}" v="298" dt="2019-03-23T11:04:05.620"/>
    <p1510:client id="{A996FDE2-78EB-4927-95E5-BD15448867EB}" v="130" dt="2019-03-23T10:49:51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627" autoAdjust="0"/>
    <p:restoredTop sz="95975" autoAdjust="0"/>
  </p:normalViewPr>
  <p:slideViewPr>
    <p:cSldViewPr snapToGrid="0">
      <p:cViewPr varScale="1">
        <p:scale>
          <a:sx n="130" d="100"/>
          <a:sy n="130" d="100"/>
        </p:scale>
        <p:origin x="864" y="21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4" d="100"/>
        <a:sy n="114" d="100"/>
      </p:scale>
      <p:origin x="0" y="-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16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163" Type="http://schemas.microsoft.com/office/2015/10/relationships/revisionInfo" Target="revisionInfo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A996FDE2-78EB-4927-95E5-BD15448867EB}"/>
    <pc:docChg chg="modSld">
      <pc:chgData name="Guest User" userId="" providerId="Windows Live" clId="Web-{A996FDE2-78EB-4927-95E5-BD15448867EB}" dt="2019-03-23T10:49:51.861" v="134" actId="20577"/>
      <pc:docMkLst>
        <pc:docMk/>
      </pc:docMkLst>
      <pc:sldChg chg="modSp">
        <pc:chgData name="Guest User" userId="" providerId="Windows Live" clId="Web-{A996FDE2-78EB-4927-95E5-BD15448867EB}" dt="2019-03-23T10:34:40.811" v="2" actId="20577"/>
        <pc:sldMkLst>
          <pc:docMk/>
          <pc:sldMk cId="0" sldId="256"/>
        </pc:sldMkLst>
        <pc:spChg chg="mod">
          <ac:chgData name="Guest User" userId="" providerId="Windows Live" clId="Web-{A996FDE2-78EB-4927-95E5-BD15448867EB}" dt="2019-03-23T10:34:37.076" v="0" actId="20577"/>
          <ac:spMkLst>
            <pc:docMk/>
            <pc:sldMk cId="0" sldId="256"/>
            <ac:spMk id="2050" creationId="{00000000-0000-0000-0000-000000000000}"/>
          </ac:spMkLst>
        </pc:spChg>
        <pc:spChg chg="mod">
          <ac:chgData name="Guest User" userId="" providerId="Windows Live" clId="Web-{A996FDE2-78EB-4927-95E5-BD15448867EB}" dt="2019-03-23T10:34:40.811" v="2" actId="20577"/>
          <ac:spMkLst>
            <pc:docMk/>
            <pc:sldMk cId="0" sldId="256"/>
            <ac:spMk id="2056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5:52.435" v="14" actId="20577"/>
        <pc:sldMkLst>
          <pc:docMk/>
          <pc:sldMk cId="0" sldId="264"/>
        </pc:sldMkLst>
        <pc:spChg chg="mod">
          <ac:chgData name="Guest User" userId="" providerId="Windows Live" clId="Web-{A996FDE2-78EB-4927-95E5-BD15448867EB}" dt="2019-03-23T10:35:22.498" v="12" actId="20577"/>
          <ac:spMkLst>
            <pc:docMk/>
            <pc:sldMk cId="0" sldId="264"/>
            <ac:spMk id="54274" creationId="{00000000-0000-0000-0000-000000000000}"/>
          </ac:spMkLst>
        </pc:spChg>
        <pc:spChg chg="mod">
          <ac:chgData name="Guest User" userId="" providerId="Windows Live" clId="Web-{A996FDE2-78EB-4927-95E5-BD15448867EB}" dt="2019-03-23T10:35:52.435" v="14" actId="20577"/>
          <ac:spMkLst>
            <pc:docMk/>
            <pc:sldMk cId="0" sldId="264"/>
            <ac:spMk id="54284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6:14.950" v="16" actId="20577"/>
        <pc:sldMkLst>
          <pc:docMk/>
          <pc:sldMk cId="0" sldId="265"/>
        </pc:sldMkLst>
        <pc:spChg chg="mod">
          <ac:chgData name="Guest User" userId="" providerId="Windows Live" clId="Web-{A996FDE2-78EB-4927-95E5-BD15448867EB}" dt="2019-03-23T10:36:10.231" v="15" actId="20577"/>
          <ac:spMkLst>
            <pc:docMk/>
            <pc:sldMk cId="0" sldId="265"/>
            <ac:spMk id="55298" creationId="{00000000-0000-0000-0000-000000000000}"/>
          </ac:spMkLst>
        </pc:spChg>
        <pc:spChg chg="mod">
          <ac:chgData name="Guest User" userId="" providerId="Windows Live" clId="Web-{A996FDE2-78EB-4927-95E5-BD15448867EB}" dt="2019-03-23T10:36:14.950" v="16" actId="20577"/>
          <ac:spMkLst>
            <pc:docMk/>
            <pc:sldMk cId="0" sldId="265"/>
            <ac:spMk id="55299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4:56.951" v="8" actId="20577"/>
        <pc:sldMkLst>
          <pc:docMk/>
          <pc:sldMk cId="0" sldId="281"/>
        </pc:sldMkLst>
        <pc:spChg chg="mod">
          <ac:chgData name="Guest User" userId="" providerId="Windows Live" clId="Web-{A996FDE2-78EB-4927-95E5-BD15448867EB}" dt="2019-03-23T10:34:56.951" v="8" actId="20577"/>
          <ac:spMkLst>
            <pc:docMk/>
            <pc:sldMk cId="0" sldId="281"/>
            <ac:spMk id="83970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7:06.746" v="19" actId="20577"/>
        <pc:sldMkLst>
          <pc:docMk/>
          <pc:sldMk cId="0" sldId="286"/>
        </pc:sldMkLst>
        <pc:spChg chg="mod">
          <ac:chgData name="Guest User" userId="" providerId="Windows Live" clId="Web-{A996FDE2-78EB-4927-95E5-BD15448867EB}" dt="2019-03-23T10:37:06.746" v="19" actId="20577"/>
          <ac:spMkLst>
            <pc:docMk/>
            <pc:sldMk cId="0" sldId="286"/>
            <ac:spMk id="94215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4:49.873" v="6" actId="20577"/>
        <pc:sldMkLst>
          <pc:docMk/>
          <pc:sldMk cId="0" sldId="302"/>
        </pc:sldMkLst>
        <pc:spChg chg="mod">
          <ac:chgData name="Guest User" userId="" providerId="Windows Live" clId="Web-{A996FDE2-78EB-4927-95E5-BD15448867EB}" dt="2019-03-23T10:34:46.123" v="4" actId="20577"/>
          <ac:spMkLst>
            <pc:docMk/>
            <pc:sldMk cId="0" sldId="302"/>
            <ac:spMk id="141317" creationId="{00000000-0000-0000-0000-000000000000}"/>
          </ac:spMkLst>
        </pc:spChg>
        <pc:spChg chg="mod">
          <ac:chgData name="Guest User" userId="" providerId="Windows Live" clId="Web-{A996FDE2-78EB-4927-95E5-BD15448867EB}" dt="2019-03-23T10:34:49.873" v="6" actId="20577"/>
          <ac:spMkLst>
            <pc:docMk/>
            <pc:sldMk cId="0" sldId="302"/>
            <ac:spMk id="141318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48:20.019" v="127" actId="1076"/>
        <pc:sldMkLst>
          <pc:docMk/>
          <pc:sldMk cId="0" sldId="304"/>
        </pc:sldMkLst>
        <pc:spChg chg="mod">
          <ac:chgData name="Guest User" userId="" providerId="Windows Live" clId="Web-{A996FDE2-78EB-4927-95E5-BD15448867EB}" dt="2019-03-23T10:47:41.128" v="106" actId="20577"/>
          <ac:spMkLst>
            <pc:docMk/>
            <pc:sldMk cId="0" sldId="304"/>
            <ac:spMk id="145410" creationId="{00000000-0000-0000-0000-000000000000}"/>
          </ac:spMkLst>
        </pc:spChg>
        <pc:spChg chg="mod">
          <ac:chgData name="Guest User" userId="" providerId="Windows Live" clId="Web-{A996FDE2-78EB-4927-95E5-BD15448867EB}" dt="2019-03-23T10:48:20.019" v="127" actId="1076"/>
          <ac:spMkLst>
            <pc:docMk/>
            <pc:sldMk cId="0" sldId="304"/>
            <ac:spMk id="145411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41:19.180" v="44" actId="20577"/>
        <pc:sldMkLst>
          <pc:docMk/>
          <pc:sldMk cId="0" sldId="319"/>
        </pc:sldMkLst>
        <pc:spChg chg="mod">
          <ac:chgData name="Guest User" userId="" providerId="Windows Live" clId="Web-{A996FDE2-78EB-4927-95E5-BD15448867EB}" dt="2019-03-23T10:41:19.180" v="44" actId="20577"/>
          <ac:spMkLst>
            <pc:docMk/>
            <pc:sldMk cId="0" sldId="319"/>
            <ac:spMk id="162818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7:32.496" v="23" actId="20577"/>
        <pc:sldMkLst>
          <pc:docMk/>
          <pc:sldMk cId="0" sldId="320"/>
        </pc:sldMkLst>
        <pc:spChg chg="mod">
          <ac:chgData name="Guest User" userId="" providerId="Windows Live" clId="Web-{A996FDE2-78EB-4927-95E5-BD15448867EB}" dt="2019-03-23T10:37:32.496" v="23" actId="20577"/>
          <ac:spMkLst>
            <pc:docMk/>
            <pc:sldMk cId="0" sldId="320"/>
            <ac:spMk id="164866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8:13.714" v="27" actId="20577"/>
        <pc:sldMkLst>
          <pc:docMk/>
          <pc:sldMk cId="0" sldId="321"/>
        </pc:sldMkLst>
        <pc:spChg chg="mod">
          <ac:chgData name="Guest User" userId="" providerId="Windows Live" clId="Web-{A996FDE2-78EB-4927-95E5-BD15448867EB}" dt="2019-03-23T10:38:13.714" v="27" actId="20577"/>
          <ac:spMkLst>
            <pc:docMk/>
            <pc:sldMk cId="0" sldId="321"/>
            <ac:spMk id="165890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44:49.272" v="79" actId="20577"/>
        <pc:sldMkLst>
          <pc:docMk/>
          <pc:sldMk cId="0" sldId="322"/>
        </pc:sldMkLst>
        <pc:spChg chg="mod">
          <ac:chgData name="Guest User" userId="" providerId="Windows Live" clId="Web-{A996FDE2-78EB-4927-95E5-BD15448867EB}" dt="2019-03-23T10:43:49.428" v="69" actId="20577"/>
          <ac:spMkLst>
            <pc:docMk/>
            <pc:sldMk cId="0" sldId="322"/>
            <ac:spMk id="166914" creationId="{00000000-0000-0000-0000-000000000000}"/>
          </ac:spMkLst>
        </pc:spChg>
        <pc:spChg chg="mod">
          <ac:chgData name="Guest User" userId="" providerId="Windows Live" clId="Web-{A996FDE2-78EB-4927-95E5-BD15448867EB}" dt="2019-03-23T10:44:49.272" v="79" actId="20577"/>
          <ac:spMkLst>
            <pc:docMk/>
            <pc:sldMk cId="0" sldId="322"/>
            <ac:spMk id="166915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49:51.861" v="134" actId="20577"/>
        <pc:sldMkLst>
          <pc:docMk/>
          <pc:sldMk cId="0" sldId="323"/>
        </pc:sldMkLst>
        <pc:spChg chg="mod">
          <ac:chgData name="Guest User" userId="" providerId="Windows Live" clId="Web-{A996FDE2-78EB-4927-95E5-BD15448867EB}" dt="2019-03-23T10:49:51.861" v="134" actId="20577"/>
          <ac:spMkLst>
            <pc:docMk/>
            <pc:sldMk cId="0" sldId="323"/>
            <ac:spMk id="167938" creationId="{00000000-0000-0000-0000-000000000000}"/>
          </ac:spMkLst>
        </pc:spChg>
        <pc:spChg chg="mod">
          <ac:chgData name="Guest User" userId="" providerId="Windows Live" clId="Web-{A996FDE2-78EB-4927-95E5-BD15448867EB}" dt="2019-03-23T10:42:50.507" v="65" actId="20577"/>
          <ac:spMkLst>
            <pc:docMk/>
            <pc:sldMk cId="0" sldId="323"/>
            <ac:spMk id="167939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49:12.518" v="133" actId="20577"/>
        <pc:sldMkLst>
          <pc:docMk/>
          <pc:sldMk cId="0" sldId="324"/>
        </pc:sldMkLst>
        <pc:spChg chg="mod">
          <ac:chgData name="Guest User" userId="" providerId="Windows Live" clId="Web-{A996FDE2-78EB-4927-95E5-BD15448867EB}" dt="2019-03-23T10:45:29.865" v="82" actId="20577"/>
          <ac:spMkLst>
            <pc:docMk/>
            <pc:sldMk cId="0" sldId="324"/>
            <ac:spMk id="168962" creationId="{00000000-0000-0000-0000-000000000000}"/>
          </ac:spMkLst>
        </pc:spChg>
        <pc:spChg chg="mod">
          <ac:chgData name="Guest User" userId="" providerId="Windows Live" clId="Web-{A996FDE2-78EB-4927-95E5-BD15448867EB}" dt="2019-03-23T10:49:12.518" v="133" actId="20577"/>
          <ac:spMkLst>
            <pc:docMk/>
            <pc:sldMk cId="0" sldId="324"/>
            <ac:spMk id="168963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47:12.004" v="104" actId="20577"/>
        <pc:sldMkLst>
          <pc:docMk/>
          <pc:sldMk cId="0" sldId="325"/>
        </pc:sldMkLst>
        <pc:spChg chg="mod">
          <ac:chgData name="Guest User" userId="" providerId="Windows Live" clId="Web-{A996FDE2-78EB-4927-95E5-BD15448867EB}" dt="2019-03-23T10:46:33.395" v="94" actId="20577"/>
          <ac:spMkLst>
            <pc:docMk/>
            <pc:sldMk cId="0" sldId="325"/>
            <ac:spMk id="169986" creationId="{00000000-0000-0000-0000-000000000000}"/>
          </ac:spMkLst>
        </pc:spChg>
        <pc:spChg chg="mod">
          <ac:chgData name="Guest User" userId="" providerId="Windows Live" clId="Web-{A996FDE2-78EB-4927-95E5-BD15448867EB}" dt="2019-03-23T10:47:12.004" v="104" actId="20577"/>
          <ac:spMkLst>
            <pc:docMk/>
            <pc:sldMk cId="0" sldId="325"/>
            <ac:spMk id="169987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43:10.523" v="67" actId="20577"/>
        <pc:sldMkLst>
          <pc:docMk/>
          <pc:sldMk cId="0" sldId="326"/>
        </pc:sldMkLst>
        <pc:spChg chg="mod">
          <ac:chgData name="Guest User" userId="" providerId="Windows Live" clId="Web-{A996FDE2-78EB-4927-95E5-BD15448867EB}" dt="2019-03-23T10:43:10.523" v="67" actId="20577"/>
          <ac:spMkLst>
            <pc:docMk/>
            <pc:sldMk cId="0" sldId="326"/>
            <ac:spMk id="171010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9:39.151" v="30" actId="20577"/>
        <pc:sldMkLst>
          <pc:docMk/>
          <pc:sldMk cId="0" sldId="327"/>
        </pc:sldMkLst>
        <pc:spChg chg="mod">
          <ac:chgData name="Guest User" userId="" providerId="Windows Live" clId="Web-{A996FDE2-78EB-4927-95E5-BD15448867EB}" dt="2019-03-23T10:39:39.151" v="30" actId="20577"/>
          <ac:spMkLst>
            <pc:docMk/>
            <pc:sldMk cId="0" sldId="327"/>
            <ac:spMk id="172034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40:04.447" v="36" actId="20577"/>
        <pc:sldMkLst>
          <pc:docMk/>
          <pc:sldMk cId="0" sldId="328"/>
        </pc:sldMkLst>
        <pc:spChg chg="mod">
          <ac:chgData name="Guest User" userId="" providerId="Windows Live" clId="Web-{A996FDE2-78EB-4927-95E5-BD15448867EB}" dt="2019-03-23T10:40:04.447" v="36" actId="20577"/>
          <ac:spMkLst>
            <pc:docMk/>
            <pc:sldMk cId="0" sldId="328"/>
            <ac:spMk id="173058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40:53.384" v="42" actId="20577"/>
        <pc:sldMkLst>
          <pc:docMk/>
          <pc:sldMk cId="0" sldId="329"/>
        </pc:sldMkLst>
        <pc:spChg chg="mod">
          <ac:chgData name="Guest User" userId="" providerId="Windows Live" clId="Web-{A996FDE2-78EB-4927-95E5-BD15448867EB}" dt="2019-03-23T10:40:53.384" v="42" actId="20577"/>
          <ac:spMkLst>
            <pc:docMk/>
            <pc:sldMk cId="0" sldId="329"/>
            <ac:spMk id="174082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5:14.451" v="11" actId="20577"/>
        <pc:sldMkLst>
          <pc:docMk/>
          <pc:sldMk cId="0" sldId="360"/>
        </pc:sldMkLst>
        <pc:spChg chg="mod">
          <ac:chgData name="Guest User" userId="" providerId="Windows Live" clId="Web-{A996FDE2-78EB-4927-95E5-BD15448867EB}" dt="2019-03-23T10:35:09.420" v="10" actId="20577"/>
          <ac:spMkLst>
            <pc:docMk/>
            <pc:sldMk cId="0" sldId="360"/>
            <ac:spMk id="211970" creationId="{00000000-0000-0000-0000-000000000000}"/>
          </ac:spMkLst>
        </pc:spChg>
        <pc:spChg chg="mod">
          <ac:chgData name="Guest User" userId="" providerId="Windows Live" clId="Web-{A996FDE2-78EB-4927-95E5-BD15448867EB}" dt="2019-03-23T10:35:14.451" v="11" actId="20577"/>
          <ac:spMkLst>
            <pc:docMk/>
            <pc:sldMk cId="0" sldId="360"/>
            <ac:spMk id="211974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5:02.811" v="9" actId="20577"/>
        <pc:sldMkLst>
          <pc:docMk/>
          <pc:sldMk cId="0" sldId="361"/>
        </pc:sldMkLst>
        <pc:spChg chg="mod">
          <ac:chgData name="Guest User" userId="" providerId="Windows Live" clId="Web-{A996FDE2-78EB-4927-95E5-BD15448867EB}" dt="2019-03-23T10:35:02.811" v="9" actId="20577"/>
          <ac:spMkLst>
            <pc:docMk/>
            <pc:sldMk cId="0" sldId="361"/>
            <ac:spMk id="215042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6:33.091" v="18" actId="20577"/>
        <pc:sldMkLst>
          <pc:docMk/>
          <pc:sldMk cId="0" sldId="362"/>
        </pc:sldMkLst>
        <pc:spChg chg="mod">
          <ac:chgData name="Guest User" userId="" providerId="Windows Live" clId="Web-{A996FDE2-78EB-4927-95E5-BD15448867EB}" dt="2019-03-23T10:36:33.091" v="18" actId="20577"/>
          <ac:spMkLst>
            <pc:docMk/>
            <pc:sldMk cId="0" sldId="362"/>
            <ac:spMk id="225283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48:49.362" v="132" actId="20577"/>
        <pc:sldMkLst>
          <pc:docMk/>
          <pc:sldMk cId="407874132" sldId="400"/>
        </pc:sldMkLst>
        <pc:spChg chg="mod">
          <ac:chgData name="Guest User" userId="" providerId="Windows Live" clId="Web-{A996FDE2-78EB-4927-95E5-BD15448867EB}" dt="2019-03-23T10:48:49.362" v="132" actId="20577"/>
          <ac:spMkLst>
            <pc:docMk/>
            <pc:sldMk cId="407874132" sldId="400"/>
            <ac:spMk id="2" creationId="{00000000-0000-0000-0000-000000000000}"/>
          </ac:spMkLst>
        </pc:spChg>
      </pc:sldChg>
    </pc:docChg>
  </pc:docChgLst>
  <pc:docChgLst>
    <pc:chgData name="Guest User" providerId="Windows Live" clId="Web-{B5E1C1E5-2A4D-4A2B-AF60-CC2A3652A097}"/>
    <pc:docChg chg="addSld modSld">
      <pc:chgData name="Guest User" userId="" providerId="Windows Live" clId="Web-{B5E1C1E5-2A4D-4A2B-AF60-CC2A3652A097}" dt="2019-03-23T11:04:05.620" v="306" actId="20577"/>
      <pc:docMkLst>
        <pc:docMk/>
      </pc:docMkLst>
      <pc:sldChg chg="modSp">
        <pc:chgData name="Guest User" userId="" providerId="Windows Live" clId="Web-{B5E1C1E5-2A4D-4A2B-AF60-CC2A3652A097}" dt="2019-03-23T10:32:06.564" v="26" actId="14100"/>
        <pc:sldMkLst>
          <pc:docMk/>
          <pc:sldMk cId="0" sldId="305"/>
        </pc:sldMkLst>
        <pc:spChg chg="mod">
          <ac:chgData name="Guest User" userId="" providerId="Windows Live" clId="Web-{B5E1C1E5-2A4D-4A2B-AF60-CC2A3652A097}" dt="2019-03-23T10:31:19.470" v="22" actId="20577"/>
          <ac:spMkLst>
            <pc:docMk/>
            <pc:sldMk cId="0" sldId="305"/>
            <ac:spMk id="146434" creationId="{00000000-0000-0000-0000-000000000000}"/>
          </ac:spMkLst>
        </pc:spChg>
        <pc:spChg chg="mod">
          <ac:chgData name="Guest User" userId="" providerId="Windows Live" clId="Web-{B5E1C1E5-2A4D-4A2B-AF60-CC2A3652A097}" dt="2019-03-23T10:32:06.564" v="26" actId="14100"/>
          <ac:spMkLst>
            <pc:docMk/>
            <pc:sldMk cId="0" sldId="305"/>
            <ac:spMk id="146437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53:30.331" v="268" actId="1076"/>
        <pc:sldMkLst>
          <pc:docMk/>
          <pc:sldMk cId="0" sldId="306"/>
        </pc:sldMkLst>
        <pc:spChg chg="mod">
          <ac:chgData name="Guest User" userId="" providerId="Windows Live" clId="Web-{B5E1C1E5-2A4D-4A2B-AF60-CC2A3652A097}" dt="2019-03-23T10:51:26.173" v="253" actId="20577"/>
          <ac:spMkLst>
            <pc:docMk/>
            <pc:sldMk cId="0" sldId="306"/>
            <ac:spMk id="147458" creationId="{00000000-0000-0000-0000-000000000000}"/>
          </ac:spMkLst>
        </pc:spChg>
        <pc:spChg chg="mod">
          <ac:chgData name="Guest User" userId="" providerId="Windows Live" clId="Web-{B5E1C1E5-2A4D-4A2B-AF60-CC2A3652A097}" dt="2019-03-23T10:53:30.331" v="268" actId="1076"/>
          <ac:spMkLst>
            <pc:docMk/>
            <pc:sldMk cId="0" sldId="306"/>
            <ac:spMk id="147462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33:06.112" v="33" actId="20577"/>
        <pc:sldMkLst>
          <pc:docMk/>
          <pc:sldMk cId="0" sldId="314"/>
        </pc:sldMkLst>
        <pc:spChg chg="mod">
          <ac:chgData name="Guest User" userId="" providerId="Windows Live" clId="Web-{B5E1C1E5-2A4D-4A2B-AF60-CC2A3652A097}" dt="2019-03-23T10:32:38.268" v="28" actId="20577"/>
          <ac:spMkLst>
            <pc:docMk/>
            <pc:sldMk cId="0" sldId="314"/>
            <ac:spMk id="156674" creationId="{00000000-0000-0000-0000-000000000000}"/>
          </ac:spMkLst>
        </pc:spChg>
        <pc:spChg chg="mod">
          <ac:chgData name="Guest User" userId="" providerId="Windows Live" clId="Web-{B5E1C1E5-2A4D-4A2B-AF60-CC2A3652A097}" dt="2019-03-23T10:33:06.112" v="33" actId="20577"/>
          <ac:spMkLst>
            <pc:docMk/>
            <pc:sldMk cId="0" sldId="314"/>
            <ac:spMk id="156677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29:56.234" v="17" actId="20577"/>
        <pc:sldMkLst>
          <pc:docMk/>
          <pc:sldMk cId="0" sldId="315"/>
        </pc:sldMkLst>
        <pc:spChg chg="mod">
          <ac:chgData name="Guest User" userId="" providerId="Windows Live" clId="Web-{B5E1C1E5-2A4D-4A2B-AF60-CC2A3652A097}" dt="2019-03-23T10:29:56.234" v="17" actId="20577"/>
          <ac:spMkLst>
            <pc:docMk/>
            <pc:sldMk cId="0" sldId="315"/>
            <ac:spMk id="157698" creationId="{00000000-0000-0000-0000-000000000000}"/>
          </ac:spMkLst>
        </pc:spChg>
        <pc:spChg chg="mod">
          <ac:chgData name="Guest User" userId="" providerId="Windows Live" clId="Web-{B5E1C1E5-2A4D-4A2B-AF60-CC2A3652A097}" dt="2019-03-23T10:27:16.170" v="9" actId="14100"/>
          <ac:spMkLst>
            <pc:docMk/>
            <pc:sldMk cId="0" sldId="315"/>
            <ac:spMk id="157701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30:49.579" v="20" actId="20577"/>
        <pc:sldMkLst>
          <pc:docMk/>
          <pc:sldMk cId="0" sldId="331"/>
        </pc:sldMkLst>
        <pc:spChg chg="mod">
          <ac:chgData name="Guest User" userId="" providerId="Windows Live" clId="Web-{B5E1C1E5-2A4D-4A2B-AF60-CC2A3652A097}" dt="2019-03-23T10:30:49.579" v="20" actId="20577"/>
          <ac:spMkLst>
            <pc:docMk/>
            <pc:sldMk cId="0" sldId="331"/>
            <ac:spMk id="176130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35:09.301" v="111" actId="20577"/>
        <pc:sldMkLst>
          <pc:docMk/>
          <pc:sldMk cId="0" sldId="332"/>
        </pc:sldMkLst>
        <pc:spChg chg="mod">
          <ac:chgData name="Guest User" userId="" providerId="Windows Live" clId="Web-{B5E1C1E5-2A4D-4A2B-AF60-CC2A3652A097}" dt="2019-03-23T10:35:09.301" v="111" actId="20577"/>
          <ac:spMkLst>
            <pc:docMk/>
            <pc:sldMk cId="0" sldId="332"/>
            <ac:spMk id="177154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39:25.882" v="156" actId="20577"/>
        <pc:sldMkLst>
          <pc:docMk/>
          <pc:sldMk cId="0" sldId="333"/>
        </pc:sldMkLst>
        <pc:spChg chg="mod">
          <ac:chgData name="Guest User" userId="" providerId="Windows Live" clId="Web-{B5E1C1E5-2A4D-4A2B-AF60-CC2A3652A097}" dt="2019-03-23T10:37:00.162" v="149" actId="20577"/>
          <ac:spMkLst>
            <pc:docMk/>
            <pc:sldMk cId="0" sldId="333"/>
            <ac:spMk id="178178" creationId="{00000000-0000-0000-0000-000000000000}"/>
          </ac:spMkLst>
        </pc:spChg>
        <pc:spChg chg="mod">
          <ac:chgData name="Guest User" userId="" providerId="Windows Live" clId="Web-{B5E1C1E5-2A4D-4A2B-AF60-CC2A3652A097}" dt="2019-03-23T10:39:25.882" v="156" actId="20577"/>
          <ac:spMkLst>
            <pc:docMk/>
            <pc:sldMk cId="0" sldId="333"/>
            <ac:spMk id="178179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46:02.231" v="177" actId="20577"/>
        <pc:sldMkLst>
          <pc:docMk/>
          <pc:sldMk cId="0" sldId="334"/>
        </pc:sldMkLst>
        <pc:spChg chg="mod">
          <ac:chgData name="Guest User" userId="" providerId="Windows Live" clId="Web-{B5E1C1E5-2A4D-4A2B-AF60-CC2A3652A097}" dt="2019-03-23T10:46:02.231" v="177" actId="20577"/>
          <ac:spMkLst>
            <pc:docMk/>
            <pc:sldMk cId="0" sldId="334"/>
            <ac:spMk id="179202" creationId="{00000000-0000-0000-0000-000000000000}"/>
          </ac:spMkLst>
        </pc:spChg>
        <pc:spChg chg="mod">
          <ac:chgData name="Guest User" userId="" providerId="Windows Live" clId="Web-{B5E1C1E5-2A4D-4A2B-AF60-CC2A3652A097}" dt="2019-03-23T10:41:45.400" v="171" actId="20577"/>
          <ac:spMkLst>
            <pc:docMk/>
            <pc:sldMk cId="0" sldId="334"/>
            <ac:spMk id="179207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50:51.204" v="249" actId="20577"/>
        <pc:sldMkLst>
          <pc:docMk/>
          <pc:sldMk cId="0" sldId="335"/>
        </pc:sldMkLst>
        <pc:spChg chg="mod">
          <ac:chgData name="Guest User" userId="" providerId="Windows Live" clId="Web-{B5E1C1E5-2A4D-4A2B-AF60-CC2A3652A097}" dt="2019-03-23T10:46:52.888" v="180" actId="20577"/>
          <ac:spMkLst>
            <pc:docMk/>
            <pc:sldMk cId="0" sldId="335"/>
            <ac:spMk id="180226" creationId="{00000000-0000-0000-0000-000000000000}"/>
          </ac:spMkLst>
        </pc:spChg>
        <pc:spChg chg="mod">
          <ac:chgData name="Guest User" userId="" providerId="Windows Live" clId="Web-{B5E1C1E5-2A4D-4A2B-AF60-CC2A3652A097}" dt="2019-03-23T10:50:51.204" v="249" actId="20577"/>
          <ac:spMkLst>
            <pc:docMk/>
            <pc:sldMk cId="0" sldId="335"/>
            <ac:spMk id="180230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1:04:05.620" v="306" actId="20577"/>
        <pc:sldMkLst>
          <pc:docMk/>
          <pc:sldMk cId="0" sldId="336"/>
        </pc:sldMkLst>
        <pc:spChg chg="mod">
          <ac:chgData name="Guest User" userId="" providerId="Windows Live" clId="Web-{B5E1C1E5-2A4D-4A2B-AF60-CC2A3652A097}" dt="2019-03-23T10:54:12.534" v="272" actId="14100"/>
          <ac:spMkLst>
            <pc:docMk/>
            <pc:sldMk cId="0" sldId="336"/>
            <ac:spMk id="181250" creationId="{00000000-0000-0000-0000-000000000000}"/>
          </ac:spMkLst>
        </pc:spChg>
        <pc:spChg chg="mod">
          <ac:chgData name="Guest User" userId="" providerId="Windows Live" clId="Web-{B5E1C1E5-2A4D-4A2B-AF60-CC2A3652A097}" dt="2019-03-23T11:04:05.620" v="306" actId="20577"/>
          <ac:spMkLst>
            <pc:docMk/>
            <pc:sldMk cId="0" sldId="336"/>
            <ac:spMk id="181251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35:51.676" v="114" actId="20577"/>
        <pc:sldMkLst>
          <pc:docMk/>
          <pc:sldMk cId="0" sldId="390"/>
        </pc:sldMkLst>
        <pc:spChg chg="mod">
          <ac:chgData name="Guest User" userId="" providerId="Windows Live" clId="Web-{B5E1C1E5-2A4D-4A2B-AF60-CC2A3652A097}" dt="2019-03-23T10:35:51.676" v="114" actId="20577"/>
          <ac:spMkLst>
            <pc:docMk/>
            <pc:sldMk cId="0" sldId="390"/>
            <ac:spMk id="326658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30:06.469" v="18" actId="20577"/>
        <pc:sldMkLst>
          <pc:docMk/>
          <pc:sldMk cId="2454850005" sldId="401"/>
        </pc:sldMkLst>
        <pc:spChg chg="mod">
          <ac:chgData name="Guest User" userId="" providerId="Windows Live" clId="Web-{B5E1C1E5-2A4D-4A2B-AF60-CC2A3652A097}" dt="2019-03-23T10:30:06.469" v="18" actId="20577"/>
          <ac:spMkLst>
            <pc:docMk/>
            <pc:sldMk cId="2454850005" sldId="401"/>
            <ac:spMk id="7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25:58.387" v="2" actId="20577"/>
        <pc:sldMkLst>
          <pc:docMk/>
          <pc:sldMk cId="2031522331" sldId="402"/>
        </pc:sldMkLst>
        <pc:spChg chg="mod">
          <ac:chgData name="Guest User" userId="" providerId="Windows Live" clId="Web-{B5E1C1E5-2A4D-4A2B-AF60-CC2A3652A097}" dt="2019-03-23T10:25:58.387" v="2" actId="20577"/>
          <ac:spMkLst>
            <pc:docMk/>
            <pc:sldMk cId="2031522331" sldId="402"/>
            <ac:spMk id="2" creationId="{00000000-0000-0000-0000-000000000000}"/>
          </ac:spMkLst>
        </pc:spChg>
      </pc:sldChg>
      <pc:sldChg chg="modSp new">
        <pc:chgData name="Guest User" userId="" providerId="Windows Live" clId="Web-{B5E1C1E5-2A4D-4A2B-AF60-CC2A3652A097}" dt="2019-03-23T10:40:26.164" v="162" actId="1076"/>
        <pc:sldMkLst>
          <pc:docMk/>
          <pc:sldMk cId="804264190" sldId="408"/>
        </pc:sldMkLst>
        <pc:spChg chg="mod">
          <ac:chgData name="Guest User" userId="" providerId="Windows Live" clId="Web-{B5E1C1E5-2A4D-4A2B-AF60-CC2A3652A097}" dt="2019-03-23T10:40:26.164" v="162" actId="1076"/>
          <ac:spMkLst>
            <pc:docMk/>
            <pc:sldMk cId="804264190" sldId="408"/>
            <ac:spMk id="2" creationId="{448C82F7-BAAB-4EA2-9D43-42ADD4DC31FD}"/>
          </ac:spMkLst>
        </pc:spChg>
        <pc:spChg chg="mod">
          <ac:chgData name="Guest User" userId="" providerId="Windows Live" clId="Web-{B5E1C1E5-2A4D-4A2B-AF60-CC2A3652A097}" dt="2019-03-23T10:39:52.508" v="158" actId="20577"/>
          <ac:spMkLst>
            <pc:docMk/>
            <pc:sldMk cId="804264190" sldId="408"/>
            <ac:spMk id="3" creationId="{D935A2A5-BD75-4873-8EFA-329A61442CBD}"/>
          </ac:spMkLst>
        </pc:spChg>
      </pc:sldChg>
      <pc:sldChg chg="modSp new">
        <pc:chgData name="Guest User" userId="" providerId="Windows Live" clId="Web-{B5E1C1E5-2A4D-4A2B-AF60-CC2A3652A097}" dt="2019-03-23T11:03:09.791" v="299" actId="20577"/>
        <pc:sldMkLst>
          <pc:docMk/>
          <pc:sldMk cId="4222292749" sldId="409"/>
        </pc:sldMkLst>
        <pc:spChg chg="mod">
          <ac:chgData name="Guest User" userId="" providerId="Windows Live" clId="Web-{B5E1C1E5-2A4D-4A2B-AF60-CC2A3652A097}" dt="2019-03-23T11:03:09.791" v="299" actId="20577"/>
          <ac:spMkLst>
            <pc:docMk/>
            <pc:sldMk cId="4222292749" sldId="409"/>
            <ac:spMk id="2" creationId="{86A75DF5-4F86-4615-93CF-05F6F2A773B8}"/>
          </ac:spMkLst>
        </pc:spChg>
        <pc:spChg chg="mod">
          <ac:chgData name="Guest User" userId="" providerId="Windows Live" clId="Web-{B5E1C1E5-2A4D-4A2B-AF60-CC2A3652A097}" dt="2019-03-23T10:57:50.240" v="292" actId="20577"/>
          <ac:spMkLst>
            <pc:docMk/>
            <pc:sldMk cId="4222292749" sldId="409"/>
            <ac:spMk id="4" creationId="{5282786C-01F7-4252-8B3D-3F0FAD2359BC}"/>
          </ac:spMkLst>
        </pc:spChg>
      </pc:sldChg>
    </pc:docChg>
  </pc:docChgLst>
  <pc:docChgLst>
    <pc:chgData name="Guest User" providerId="Windows Live" clId="Web-{8E6D340C-4DE4-4331-A8B5-9BB02F66B6D4}"/>
    <pc:docChg chg="modSld">
      <pc:chgData name="Guest User" userId="" providerId="Windows Live" clId="Web-{8E6D340C-4DE4-4331-A8B5-9BB02F66B6D4}" dt="2019-03-23T10:33:39.166" v="282" actId="20577"/>
      <pc:docMkLst>
        <pc:docMk/>
      </pc:docMkLst>
      <pc:sldChg chg="modSp">
        <pc:chgData name="Guest User" userId="" providerId="Windows Live" clId="Web-{8E6D340C-4DE4-4331-A8B5-9BB02F66B6D4}" dt="2019-03-23T10:05:03.014" v="6" actId="20577"/>
        <pc:sldMkLst>
          <pc:docMk/>
          <pc:sldMk cId="0" sldId="256"/>
        </pc:sldMkLst>
        <pc:spChg chg="mod">
          <ac:chgData name="Guest User" userId="" providerId="Windows Live" clId="Web-{8E6D340C-4DE4-4331-A8B5-9BB02F66B6D4}" dt="2019-03-23T10:04:44.936" v="1" actId="20577"/>
          <ac:spMkLst>
            <pc:docMk/>
            <pc:sldMk cId="0" sldId="256"/>
            <ac:spMk id="2050" creationId="{00000000-0000-0000-0000-000000000000}"/>
          </ac:spMkLst>
        </pc:spChg>
        <pc:spChg chg="mod">
          <ac:chgData name="Guest User" userId="" providerId="Windows Live" clId="Web-{8E6D340C-4DE4-4331-A8B5-9BB02F66B6D4}" dt="2019-03-23T10:05:03.014" v="6" actId="20577"/>
          <ac:spMkLst>
            <pc:docMk/>
            <pc:sldMk cId="0" sldId="256"/>
            <ac:spMk id="2056" creationId="{00000000-0000-0000-0000-000000000000}"/>
          </ac:spMkLst>
        </pc:spChg>
      </pc:sldChg>
      <pc:sldChg chg="modSp">
        <pc:chgData name="Guest User" userId="" providerId="Windows Live" clId="Web-{8E6D340C-4DE4-4331-A8B5-9BB02F66B6D4}" dt="2019-03-23T10:10:42.767" v="66" actId="1076"/>
        <pc:sldMkLst>
          <pc:docMk/>
          <pc:sldMk cId="0" sldId="264"/>
        </pc:sldMkLst>
        <pc:spChg chg="mod">
          <ac:chgData name="Guest User" userId="" providerId="Windows Live" clId="Web-{8E6D340C-4DE4-4331-A8B5-9BB02F66B6D4}" dt="2019-03-23T10:08:41.141" v="43" actId="20577"/>
          <ac:spMkLst>
            <pc:docMk/>
            <pc:sldMk cId="0" sldId="264"/>
            <ac:spMk id="54274" creationId="{00000000-0000-0000-0000-000000000000}"/>
          </ac:spMkLst>
        </pc:spChg>
        <pc:spChg chg="mod">
          <ac:chgData name="Guest User" userId="" providerId="Windows Live" clId="Web-{8E6D340C-4DE4-4331-A8B5-9BB02F66B6D4}" dt="2019-03-23T10:10:23.657" v="62" actId="20577"/>
          <ac:spMkLst>
            <pc:docMk/>
            <pc:sldMk cId="0" sldId="264"/>
            <ac:spMk id="54284" creationId="{00000000-0000-0000-0000-000000000000}"/>
          </ac:spMkLst>
        </pc:spChg>
        <pc:spChg chg="mod">
          <ac:chgData name="Guest User" userId="" providerId="Windows Live" clId="Web-{8E6D340C-4DE4-4331-A8B5-9BB02F66B6D4}" dt="2019-03-23T10:10:42.767" v="66" actId="1076"/>
          <ac:spMkLst>
            <pc:docMk/>
            <pc:sldMk cId="0" sldId="264"/>
            <ac:spMk id="54288" creationId="{00000000-0000-0000-0000-000000000000}"/>
          </ac:spMkLst>
        </pc:spChg>
      </pc:sldChg>
      <pc:sldChg chg="modSp">
        <pc:chgData name="Guest User" userId="" providerId="Windows Live" clId="Web-{8E6D340C-4DE4-4331-A8B5-9BB02F66B6D4}" dt="2019-03-23T10:12:07.845" v="77" actId="20577"/>
        <pc:sldMkLst>
          <pc:docMk/>
          <pc:sldMk cId="0" sldId="265"/>
        </pc:sldMkLst>
        <pc:spChg chg="mod">
          <ac:chgData name="Guest User" userId="" providerId="Windows Live" clId="Web-{8E6D340C-4DE4-4331-A8B5-9BB02F66B6D4}" dt="2019-03-23T10:11:03.267" v="67" actId="20577"/>
          <ac:spMkLst>
            <pc:docMk/>
            <pc:sldMk cId="0" sldId="265"/>
            <ac:spMk id="55298" creationId="{00000000-0000-0000-0000-000000000000}"/>
          </ac:spMkLst>
        </pc:spChg>
        <pc:spChg chg="mod">
          <ac:chgData name="Guest User" userId="" providerId="Windows Live" clId="Web-{8E6D340C-4DE4-4331-A8B5-9BB02F66B6D4}" dt="2019-03-23T10:12:07.845" v="77" actId="20577"/>
          <ac:spMkLst>
            <pc:docMk/>
            <pc:sldMk cId="0" sldId="265"/>
            <ac:spMk id="55299" creationId="{00000000-0000-0000-0000-000000000000}"/>
          </ac:spMkLst>
        </pc:spChg>
      </pc:sldChg>
      <pc:sldChg chg="modSp">
        <pc:chgData name="Guest User" userId="" providerId="Windows Live" clId="Web-{8E6D340C-4DE4-4331-A8B5-9BB02F66B6D4}" dt="2019-03-23T10:06:41.453" v="20" actId="1076"/>
        <pc:sldMkLst>
          <pc:docMk/>
          <pc:sldMk cId="0" sldId="281"/>
        </pc:sldMkLst>
        <pc:spChg chg="mod">
          <ac:chgData name="Guest User" userId="" providerId="Windows Live" clId="Web-{8E6D340C-4DE4-4331-A8B5-9BB02F66B6D4}" dt="2019-03-23T10:06:32.452" v="19" actId="20577"/>
          <ac:spMkLst>
            <pc:docMk/>
            <pc:sldMk cId="0" sldId="281"/>
            <ac:spMk id="83970" creationId="{00000000-0000-0000-0000-000000000000}"/>
          </ac:spMkLst>
        </pc:spChg>
        <pc:picChg chg="mod">
          <ac:chgData name="Guest User" userId="" providerId="Windows Live" clId="Web-{8E6D340C-4DE4-4331-A8B5-9BB02F66B6D4}" dt="2019-03-23T10:06:41.453" v="20" actId="1076"/>
          <ac:picMkLst>
            <pc:docMk/>
            <pc:sldMk cId="0" sldId="281"/>
            <ac:picMk id="83971" creationId="{00000000-0000-0000-0000-000000000000}"/>
          </ac:picMkLst>
        </pc:picChg>
      </pc:sldChg>
      <pc:sldChg chg="modSp">
        <pc:chgData name="Guest User" userId="" providerId="Windows Live" clId="Web-{8E6D340C-4DE4-4331-A8B5-9BB02F66B6D4}" dt="2019-03-23T10:33:39.166" v="281" actId="20577"/>
        <pc:sldMkLst>
          <pc:docMk/>
          <pc:sldMk cId="0" sldId="286"/>
        </pc:sldMkLst>
        <pc:spChg chg="mod">
          <ac:chgData name="Guest User" userId="" providerId="Windows Live" clId="Web-{8E6D340C-4DE4-4331-A8B5-9BB02F66B6D4}" dt="2019-03-23T10:31:49.227" v="238" actId="20577"/>
          <ac:spMkLst>
            <pc:docMk/>
            <pc:sldMk cId="0" sldId="286"/>
            <ac:spMk id="94210" creationId="{00000000-0000-0000-0000-000000000000}"/>
          </ac:spMkLst>
        </pc:spChg>
        <pc:spChg chg="mod">
          <ac:chgData name="Guest User" userId="" providerId="Windows Live" clId="Web-{8E6D340C-4DE4-4331-A8B5-9BB02F66B6D4}" dt="2019-03-23T10:32:57.603" v="262" actId="20577"/>
          <ac:spMkLst>
            <pc:docMk/>
            <pc:sldMk cId="0" sldId="286"/>
            <ac:spMk id="94212" creationId="{00000000-0000-0000-0000-000000000000}"/>
          </ac:spMkLst>
        </pc:spChg>
        <pc:spChg chg="mod">
          <ac:chgData name="Guest User" userId="" providerId="Windows Live" clId="Web-{8E6D340C-4DE4-4331-A8B5-9BB02F66B6D4}" dt="2019-03-23T10:33:39.166" v="281" actId="20577"/>
          <ac:spMkLst>
            <pc:docMk/>
            <pc:sldMk cId="0" sldId="286"/>
            <ac:spMk id="94213" creationId="{00000000-0000-0000-0000-000000000000}"/>
          </ac:spMkLst>
        </pc:spChg>
        <pc:spChg chg="mod">
          <ac:chgData name="Guest User" userId="" providerId="Windows Live" clId="Web-{8E6D340C-4DE4-4331-A8B5-9BB02F66B6D4}" dt="2019-03-23T10:32:06.837" v="243" actId="14100"/>
          <ac:spMkLst>
            <pc:docMk/>
            <pc:sldMk cId="0" sldId="286"/>
            <ac:spMk id="94215" creationId="{00000000-0000-0000-0000-000000000000}"/>
          </ac:spMkLst>
        </pc:spChg>
      </pc:sldChg>
      <pc:sldChg chg="modSp">
        <pc:chgData name="Guest User" userId="" providerId="Windows Live" clId="Web-{8E6D340C-4DE4-4331-A8B5-9BB02F66B6D4}" dt="2019-03-23T10:06:10.952" v="16" actId="20577"/>
        <pc:sldMkLst>
          <pc:docMk/>
          <pc:sldMk cId="0" sldId="302"/>
        </pc:sldMkLst>
        <pc:spChg chg="mod">
          <ac:chgData name="Guest User" userId="" providerId="Windows Live" clId="Web-{8E6D340C-4DE4-4331-A8B5-9BB02F66B6D4}" dt="2019-03-23T10:05:44.265" v="13" actId="20577"/>
          <ac:spMkLst>
            <pc:docMk/>
            <pc:sldMk cId="0" sldId="302"/>
            <ac:spMk id="141317" creationId="{00000000-0000-0000-0000-000000000000}"/>
          </ac:spMkLst>
        </pc:spChg>
        <pc:spChg chg="mod">
          <ac:chgData name="Guest User" userId="" providerId="Windows Live" clId="Web-{8E6D340C-4DE4-4331-A8B5-9BB02F66B6D4}" dt="2019-03-23T10:06:10.952" v="16" actId="20577"/>
          <ac:spMkLst>
            <pc:docMk/>
            <pc:sldMk cId="0" sldId="302"/>
            <ac:spMk id="141318" creationId="{00000000-0000-0000-0000-000000000000}"/>
          </ac:spMkLst>
        </pc:spChg>
      </pc:sldChg>
      <pc:sldChg chg="modSp">
        <pc:chgData name="Guest User" userId="" providerId="Windows Live" clId="Web-{8E6D340C-4DE4-4331-A8B5-9BB02F66B6D4}" dt="2019-03-23T10:08:04.859" v="38" actId="20577"/>
        <pc:sldMkLst>
          <pc:docMk/>
          <pc:sldMk cId="0" sldId="360"/>
        </pc:sldMkLst>
        <pc:spChg chg="mod">
          <ac:chgData name="Guest User" userId="" providerId="Windows Live" clId="Web-{8E6D340C-4DE4-4331-A8B5-9BB02F66B6D4}" dt="2019-03-23T10:07:17.625" v="25" actId="20577"/>
          <ac:spMkLst>
            <pc:docMk/>
            <pc:sldMk cId="0" sldId="360"/>
            <ac:spMk id="211970" creationId="{00000000-0000-0000-0000-000000000000}"/>
          </ac:spMkLst>
        </pc:spChg>
        <pc:spChg chg="mod">
          <ac:chgData name="Guest User" userId="" providerId="Windows Live" clId="Web-{8E6D340C-4DE4-4331-A8B5-9BB02F66B6D4}" dt="2019-03-23T10:08:04.859" v="38" actId="20577"/>
          <ac:spMkLst>
            <pc:docMk/>
            <pc:sldMk cId="0" sldId="360"/>
            <ac:spMk id="211974" creationId="{00000000-0000-0000-0000-000000000000}"/>
          </ac:spMkLst>
        </pc:spChg>
      </pc:sldChg>
      <pc:sldChg chg="modSp">
        <pc:chgData name="Guest User" userId="" providerId="Windows Live" clId="Web-{8E6D340C-4DE4-4331-A8B5-9BB02F66B6D4}" dt="2019-03-23T10:06:58.296" v="22" actId="20577"/>
        <pc:sldMkLst>
          <pc:docMk/>
          <pc:sldMk cId="0" sldId="361"/>
        </pc:sldMkLst>
        <pc:spChg chg="mod">
          <ac:chgData name="Guest User" userId="" providerId="Windows Live" clId="Web-{8E6D340C-4DE4-4331-A8B5-9BB02F66B6D4}" dt="2019-03-23T10:06:58.296" v="22" actId="20577"/>
          <ac:spMkLst>
            <pc:docMk/>
            <pc:sldMk cId="0" sldId="361"/>
            <ac:spMk id="215042" creationId="{00000000-0000-0000-0000-000000000000}"/>
          </ac:spMkLst>
        </pc:spChg>
      </pc:sldChg>
      <pc:sldChg chg="modSp">
        <pc:chgData name="Guest User" userId="" providerId="Windows Live" clId="Web-{8E6D340C-4DE4-4331-A8B5-9BB02F66B6D4}" dt="2019-03-23T10:27:14.023" v="193" actId="20577"/>
        <pc:sldMkLst>
          <pc:docMk/>
          <pc:sldMk cId="0" sldId="362"/>
        </pc:sldMkLst>
        <pc:spChg chg="mod">
          <ac:chgData name="Guest User" userId="" providerId="Windows Live" clId="Web-{8E6D340C-4DE4-4331-A8B5-9BB02F66B6D4}" dt="2019-03-23T10:27:08.507" v="192" actId="20577"/>
          <ac:spMkLst>
            <pc:docMk/>
            <pc:sldMk cId="0" sldId="362"/>
            <ac:spMk id="225282" creationId="{00000000-0000-0000-0000-000000000000}"/>
          </ac:spMkLst>
        </pc:spChg>
        <pc:spChg chg="mod">
          <ac:chgData name="Guest User" userId="" providerId="Windows Live" clId="Web-{8E6D340C-4DE4-4331-A8B5-9BB02F66B6D4}" dt="2019-03-23T10:27:14.023" v="193" actId="20577"/>
          <ac:spMkLst>
            <pc:docMk/>
            <pc:sldMk cId="0" sldId="362"/>
            <ac:spMk id="225283" creationId="{00000000-0000-0000-0000-000000000000}"/>
          </ac:spMkLst>
        </pc:spChg>
        <pc:picChg chg="mod">
          <ac:chgData name="Guest User" userId="" providerId="Windows Live" clId="Web-{8E6D340C-4DE4-4331-A8B5-9BB02F66B6D4}" dt="2019-03-23T10:24:45.912" v="114" actId="1076"/>
          <ac:picMkLst>
            <pc:docMk/>
            <pc:sldMk cId="0" sldId="362"/>
            <ac:picMk id="225285" creationId="{00000000-0000-0000-0000-000000000000}"/>
          </ac:picMkLst>
        </pc:picChg>
      </pc:sldChg>
      <pc:sldChg chg="modSp">
        <pc:chgData name="Guest User" userId="" providerId="Windows Live" clId="Web-{8E6D340C-4DE4-4331-A8B5-9BB02F66B6D4}" dt="2019-03-23T10:28:20.211" v="208" actId="20577"/>
        <pc:sldMkLst>
          <pc:docMk/>
          <pc:sldMk cId="0" sldId="363"/>
        </pc:sldMkLst>
        <pc:spChg chg="mod">
          <ac:chgData name="Guest User" userId="" providerId="Windows Live" clId="Web-{8E6D340C-4DE4-4331-A8B5-9BB02F66B6D4}" dt="2019-03-23T10:27:39.007" v="195" actId="20577"/>
          <ac:spMkLst>
            <pc:docMk/>
            <pc:sldMk cId="0" sldId="363"/>
            <ac:spMk id="227330" creationId="{00000000-0000-0000-0000-000000000000}"/>
          </ac:spMkLst>
        </pc:spChg>
        <pc:spChg chg="mod">
          <ac:chgData name="Guest User" userId="" providerId="Windows Live" clId="Web-{8E6D340C-4DE4-4331-A8B5-9BB02F66B6D4}" dt="2019-03-23T10:28:20.211" v="208" actId="20577"/>
          <ac:spMkLst>
            <pc:docMk/>
            <pc:sldMk cId="0" sldId="363"/>
            <ac:spMk id="227331" creationId="{00000000-0000-0000-0000-000000000000}"/>
          </ac:spMkLst>
        </pc:spChg>
      </pc:sldChg>
      <pc:sldChg chg="modSp">
        <pc:chgData name="Guest User" userId="" providerId="Windows Live" clId="Web-{8E6D340C-4DE4-4331-A8B5-9BB02F66B6D4}" dt="2019-03-23T10:29:06.836" v="213" actId="20577"/>
        <pc:sldMkLst>
          <pc:docMk/>
          <pc:sldMk cId="0" sldId="364"/>
        </pc:sldMkLst>
        <pc:spChg chg="mod">
          <ac:chgData name="Guest User" userId="" providerId="Windows Live" clId="Web-{8E6D340C-4DE4-4331-A8B5-9BB02F66B6D4}" dt="2019-03-23T10:28:49.226" v="211" actId="20577"/>
          <ac:spMkLst>
            <pc:docMk/>
            <pc:sldMk cId="0" sldId="364"/>
            <ac:spMk id="229378" creationId="{00000000-0000-0000-0000-000000000000}"/>
          </ac:spMkLst>
        </pc:spChg>
        <pc:spChg chg="mod">
          <ac:chgData name="Guest User" userId="" providerId="Windows Live" clId="Web-{8E6D340C-4DE4-4331-A8B5-9BB02F66B6D4}" dt="2019-03-23T10:29:06.836" v="213" actId="20577"/>
          <ac:spMkLst>
            <pc:docMk/>
            <pc:sldMk cId="0" sldId="364"/>
            <ac:spMk id="229379" creationId="{00000000-0000-0000-0000-000000000000}"/>
          </ac:spMkLst>
        </pc:spChg>
      </pc:sldChg>
      <pc:sldChg chg="modSp">
        <pc:chgData name="Guest User" userId="" providerId="Windows Live" clId="Web-{8E6D340C-4DE4-4331-A8B5-9BB02F66B6D4}" dt="2019-03-23T10:31:18.899" v="235" actId="1076"/>
        <pc:sldMkLst>
          <pc:docMk/>
          <pc:sldMk cId="0" sldId="365"/>
        </pc:sldMkLst>
        <pc:spChg chg="mod">
          <ac:chgData name="Guest User" userId="" providerId="Windows Live" clId="Web-{8E6D340C-4DE4-4331-A8B5-9BB02F66B6D4}" dt="2019-03-23T10:29:52.055" v="216" actId="20577"/>
          <ac:spMkLst>
            <pc:docMk/>
            <pc:sldMk cId="0" sldId="365"/>
            <ac:spMk id="230402" creationId="{00000000-0000-0000-0000-000000000000}"/>
          </ac:spMkLst>
        </pc:spChg>
        <pc:spChg chg="mod">
          <ac:chgData name="Guest User" userId="" providerId="Windows Live" clId="Web-{8E6D340C-4DE4-4331-A8B5-9BB02F66B6D4}" dt="2019-03-23T10:31:15.149" v="234" actId="20577"/>
          <ac:spMkLst>
            <pc:docMk/>
            <pc:sldMk cId="0" sldId="365"/>
            <ac:spMk id="230403" creationId="{00000000-0000-0000-0000-000000000000}"/>
          </ac:spMkLst>
        </pc:spChg>
        <pc:spChg chg="mod">
          <ac:chgData name="Guest User" userId="" providerId="Windows Live" clId="Web-{8E6D340C-4DE4-4331-A8B5-9BB02F66B6D4}" dt="2019-03-23T10:31:18.899" v="235" actId="1076"/>
          <ac:spMkLst>
            <pc:docMk/>
            <pc:sldMk cId="0" sldId="365"/>
            <ac:spMk id="23040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dario\Desktop\Tesi%20specialistica\Congresso%20ASME%202010\Grafic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dario\Desktop\Tesi%20specialistica\Congresso%20ASME%202010\Grafic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dario\Desktop\Tesi%20specialistica\Congresso%20ASME%202010\Grafic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dario\Desktop\Tesi%20specialistica\Congresso%20ASME%202010\Grafic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dario\Desktop\Tesi%20specialistica\Congresso%20ASME%202010\Grafic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7895561071567736"/>
          <c:y val="0.52312667035643601"/>
          <c:w val="0.35323744239694466"/>
          <c:h val="0.1681292223272684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Foglio1!$A$7</c:f>
              <c:strCache>
                <c:ptCount val="1"/>
                <c:pt idx="0">
                  <c:v>Utenze in rete-Trigenerazione(DI-CCHP)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cat>
            <c:strRef>
              <c:f>Foglio1!$S$3</c:f>
              <c:strCache>
                <c:ptCount val="1"/>
                <c:pt idx="0">
                  <c:v>IRE</c:v>
                </c:pt>
              </c:strCache>
            </c:strRef>
          </c:cat>
          <c:val>
            <c:numRef>
              <c:f>Foglio1!$S$7</c:f>
              <c:numCache>
                <c:formatCode>0.00%</c:formatCode>
                <c:ptCount val="1"/>
                <c:pt idx="0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57-444A-B374-B9558A2CCCCC}"/>
            </c:ext>
          </c:extLst>
        </c:ser>
        <c:ser>
          <c:idx val="2"/>
          <c:order val="1"/>
          <c:tx>
            <c:strRef>
              <c:f>Foglio1!$A$6</c:f>
              <c:strCache>
                <c:ptCount val="1"/>
                <c:pt idx="0">
                  <c:v>Utenze isolate-Trigenerazione(IS-CCHP)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cat>
            <c:strRef>
              <c:f>Foglio1!$S$3</c:f>
              <c:strCache>
                <c:ptCount val="1"/>
                <c:pt idx="0">
                  <c:v>IRE</c:v>
                </c:pt>
              </c:strCache>
            </c:strRef>
          </c:cat>
          <c:val>
            <c:numRef>
              <c:f>Foglio1!$S$6</c:f>
              <c:numCache>
                <c:formatCode>0.00%</c:formatCode>
                <c:ptCount val="1"/>
                <c:pt idx="0">
                  <c:v>9.7300000000000025E-2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57-444A-B374-B9558A2CCCCC}"/>
            </c:ext>
          </c:extLst>
        </c:ser>
        <c:ser>
          <c:idx val="1"/>
          <c:order val="2"/>
          <c:tx>
            <c:strRef>
              <c:f>Foglio1!$A$5</c:f>
              <c:strCache>
                <c:ptCount val="1"/>
                <c:pt idx="0">
                  <c:v>Utenze in rete-Cogenerazione(DI-CHP)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Foglio1!$S$3</c:f>
              <c:strCache>
                <c:ptCount val="1"/>
                <c:pt idx="0">
                  <c:v>IRE</c:v>
                </c:pt>
              </c:strCache>
            </c:strRef>
          </c:cat>
          <c:val>
            <c:numRef>
              <c:f>Foglio1!$S$5</c:f>
              <c:numCache>
                <c:formatCode>0.00%</c:formatCode>
                <c:ptCount val="1"/>
                <c:pt idx="0">
                  <c:v>0.15340000000000054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57-444A-B374-B9558A2CCCCC}"/>
            </c:ext>
          </c:extLst>
        </c:ser>
        <c:ser>
          <c:idx val="0"/>
          <c:order val="3"/>
          <c:tx>
            <c:strRef>
              <c:f>Foglio1!$A$4</c:f>
              <c:strCache>
                <c:ptCount val="1"/>
                <c:pt idx="0">
                  <c:v>Utenze isolate-Cogenerazione(IS-CHP)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Foglio1!$S$3</c:f>
              <c:strCache>
                <c:ptCount val="1"/>
                <c:pt idx="0">
                  <c:v>IRE</c:v>
                </c:pt>
              </c:strCache>
            </c:strRef>
          </c:cat>
          <c:val>
            <c:numRef>
              <c:f>Foglio1!$S$4</c:f>
              <c:numCache>
                <c:formatCode>0.00%</c:formatCode>
                <c:ptCount val="1"/>
                <c:pt idx="0">
                  <c:v>0.1411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57-444A-B374-B9558A2CC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50176"/>
        <c:axId val="48051712"/>
      </c:barChart>
      <c:catAx>
        <c:axId val="480501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8051712"/>
        <c:crosses val="autoZero"/>
        <c:auto val="1"/>
        <c:lblAlgn val="ctr"/>
        <c:lblOffset val="100"/>
        <c:noMultiLvlLbl val="0"/>
      </c:catAx>
      <c:valAx>
        <c:axId val="48051712"/>
        <c:scaling>
          <c:orientation val="minMax"/>
          <c:max val="0.18000000000000024"/>
        </c:scaling>
        <c:delete val="0"/>
        <c:axPos val="b"/>
        <c:majorGridlines>
          <c:spPr>
            <a:ln>
              <a:solidFill>
                <a:sysClr val="windowText" lastClr="000000">
                  <a:alpha val="25000"/>
                </a:sysClr>
              </a:solidFill>
              <a:prstDash val="lgDash"/>
            </a:ln>
          </c:spPr>
        </c:majorGridlines>
        <c:numFmt formatCode="0%" sourceLinked="0"/>
        <c:majorTickMark val="out"/>
        <c:minorTickMark val="none"/>
        <c:tickLblPos val="nextTo"/>
        <c:crossAx val="48050176"/>
        <c:crosses val="autoZero"/>
        <c:crossBetween val="between"/>
        <c:majorUnit val="3.0000000000000054E-2"/>
      </c:valAx>
    </c:plotArea>
    <c:legend>
      <c:legendPos val="r"/>
      <c:layout>
        <c:manualLayout>
          <c:xMode val="edge"/>
          <c:yMode val="edge"/>
          <c:x val="0.50800278357689632"/>
          <c:y val="0.81576170407044724"/>
          <c:w val="0.49199721642310329"/>
          <c:h val="0.183636590739253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242750620653357"/>
          <c:y val="2.1995625546806653E-2"/>
          <c:w val="0.69997425803063662"/>
          <c:h val="0.230015537948990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Foglio1!$A$7</c:f>
              <c:strCache>
                <c:ptCount val="1"/>
                <c:pt idx="0">
                  <c:v>Utenze in rete-Trigenerazione(DI-CCHP)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cat>
            <c:strRef>
              <c:f>[Grafici.xlsx]Foglio1!$E$3,[Grafici.xlsx]Foglio1!$G$3</c:f>
              <c:strCache>
                <c:ptCount val="2"/>
                <c:pt idx="0">
                  <c:v>Costo di investimento</c:v>
                </c:pt>
                <c:pt idx="1">
                  <c:v>Funzione obiettivo</c:v>
                </c:pt>
              </c:strCache>
            </c:strRef>
          </c:cat>
          <c:val>
            <c:numRef>
              <c:f>[Grafici.xlsx]Foglio1!$E$7,[Grafici.xlsx]Foglio1!$G$7</c:f>
              <c:numCache>
                <c:formatCode>General</c:formatCode>
                <c:ptCount val="2"/>
                <c:pt idx="0">
                  <c:v>1482.5050000000001</c:v>
                </c:pt>
                <c:pt idx="1">
                  <c:v>812.04099999999949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CC-4C3C-B7FE-461FD297D612}"/>
            </c:ext>
          </c:extLst>
        </c:ser>
        <c:ser>
          <c:idx val="2"/>
          <c:order val="1"/>
          <c:tx>
            <c:strRef>
              <c:f>Foglio1!$A$6</c:f>
              <c:strCache>
                <c:ptCount val="1"/>
                <c:pt idx="0">
                  <c:v>Utenze isolate-Trigenerazione(IS-CCHP)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cat>
            <c:strRef>
              <c:f>[Grafici.xlsx]Foglio1!$E$3,[Grafici.xlsx]Foglio1!$G$3</c:f>
              <c:strCache>
                <c:ptCount val="2"/>
                <c:pt idx="0">
                  <c:v>Costo di investimento</c:v>
                </c:pt>
                <c:pt idx="1">
                  <c:v>Funzione obiettivo</c:v>
                </c:pt>
              </c:strCache>
            </c:strRef>
          </c:cat>
          <c:val>
            <c:numRef>
              <c:f>[Grafici.xlsx]Foglio1!$E$6,[Grafici.xlsx]Foglio1!$G$6</c:f>
              <c:numCache>
                <c:formatCode>General</c:formatCode>
                <c:ptCount val="2"/>
                <c:pt idx="0">
                  <c:v>1368.75</c:v>
                </c:pt>
                <c:pt idx="1">
                  <c:v>862.59100000000001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CC-4C3C-B7FE-461FD297D612}"/>
            </c:ext>
          </c:extLst>
        </c:ser>
        <c:ser>
          <c:idx val="1"/>
          <c:order val="2"/>
          <c:tx>
            <c:strRef>
              <c:f>Foglio1!$A$5</c:f>
              <c:strCache>
                <c:ptCount val="1"/>
                <c:pt idx="0">
                  <c:v>Utenze in rete-Cogenerazione(DI-CHP)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[Grafici.xlsx]Foglio1!$E$3,[Grafici.xlsx]Foglio1!$G$3</c:f>
              <c:strCache>
                <c:ptCount val="2"/>
                <c:pt idx="0">
                  <c:v>Costo di investimento</c:v>
                </c:pt>
                <c:pt idx="1">
                  <c:v>Funzione obiettivo</c:v>
                </c:pt>
              </c:strCache>
            </c:strRef>
          </c:cat>
          <c:val>
            <c:numRef>
              <c:f>[Grafici.xlsx]Foglio1!$E$5,[Grafici.xlsx]Foglio1!$G$5</c:f>
              <c:numCache>
                <c:formatCode>General</c:formatCode>
                <c:ptCount val="2"/>
                <c:pt idx="0">
                  <c:v>1040.451</c:v>
                </c:pt>
                <c:pt idx="1">
                  <c:v>1140.4970000000001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CC-4C3C-B7FE-461FD297D612}"/>
            </c:ext>
          </c:extLst>
        </c:ser>
        <c:ser>
          <c:idx val="0"/>
          <c:order val="3"/>
          <c:tx>
            <c:strRef>
              <c:f>Foglio1!$A$4</c:f>
              <c:strCache>
                <c:ptCount val="1"/>
                <c:pt idx="0">
                  <c:v>Utenze isolate-Cogenerazione(IS-CHP)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[Grafici.xlsx]Foglio1!$E$3,[Grafici.xlsx]Foglio1!$G$3</c:f>
              <c:strCache>
                <c:ptCount val="2"/>
                <c:pt idx="0">
                  <c:v>Costo di investimento</c:v>
                </c:pt>
                <c:pt idx="1">
                  <c:v>Funzione obiettivo</c:v>
                </c:pt>
              </c:strCache>
            </c:strRef>
          </c:cat>
          <c:val>
            <c:numRef>
              <c:f>[Grafici.xlsx]Foglio1!$E$4,[Grafici.xlsx]Foglio1!$G$4</c:f>
              <c:numCache>
                <c:formatCode>General</c:formatCode>
                <c:ptCount val="2"/>
                <c:pt idx="0">
                  <c:v>660</c:v>
                </c:pt>
                <c:pt idx="1">
                  <c:v>1142.396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CC-4C3C-B7FE-461FD297D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76672"/>
        <c:axId val="48078208"/>
      </c:barChart>
      <c:catAx>
        <c:axId val="48076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8078208"/>
        <c:crosses val="autoZero"/>
        <c:auto val="1"/>
        <c:lblAlgn val="ctr"/>
        <c:lblOffset val="100"/>
        <c:noMultiLvlLbl val="0"/>
      </c:catAx>
      <c:valAx>
        <c:axId val="48078208"/>
        <c:scaling>
          <c:orientation val="minMax"/>
          <c:max val="1500"/>
        </c:scaling>
        <c:delete val="0"/>
        <c:axPos val="b"/>
        <c:majorGridlines>
          <c:spPr>
            <a:ln>
              <a:solidFill>
                <a:sysClr val="windowText" lastClr="000000">
                  <a:alpha val="25000"/>
                </a:sysClr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[k€]</a:t>
                </a:r>
              </a:p>
            </c:rich>
          </c:tx>
          <c:layout>
            <c:manualLayout>
              <c:xMode val="edge"/>
              <c:yMode val="edge"/>
              <c:x val="0.56091801815757281"/>
              <c:y val="0.298820130742742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8076672"/>
        <c:crosses val="autoZero"/>
        <c:crossBetween val="between"/>
        <c:majorUnit val="2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311337090529444E-2"/>
          <c:y val="5.0884338478102975E-2"/>
          <c:w val="0.83061799173762463"/>
          <c:h val="0.32240163878894684"/>
        </c:manualLayout>
      </c:layout>
      <c:barChart>
        <c:barDir val="bar"/>
        <c:grouping val="clustered"/>
        <c:varyColors val="0"/>
        <c:ser>
          <c:idx val="3"/>
          <c:order val="0"/>
          <c:spPr>
            <a:solidFill>
              <a:srgbClr val="00CC00"/>
            </a:solidFill>
          </c:spPr>
          <c:invertIfNegative val="0"/>
          <c:cat>
            <c:strRef>
              <c:f>Foglio1!$I$3</c:f>
              <c:strCache>
                <c:ptCount val="1"/>
                <c:pt idx="0">
                  <c:v>I.R.</c:v>
                </c:pt>
              </c:strCache>
            </c:strRef>
          </c:cat>
          <c:val>
            <c:numRef>
              <c:f>Foglio1!$I$7</c:f>
              <c:numCache>
                <c:formatCode>0.00%</c:formatCode>
                <c:ptCount val="1"/>
                <c:pt idx="0">
                  <c:v>0.31150000000000089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14-4625-AC30-1BD838E3FFF9}"/>
            </c:ext>
          </c:extLst>
        </c:ser>
        <c:ser>
          <c:idx val="2"/>
          <c:order val="1"/>
          <c:spPr>
            <a:solidFill>
              <a:srgbClr val="1A1ABC"/>
            </a:solidFill>
          </c:spPr>
          <c:invertIfNegative val="0"/>
          <c:cat>
            <c:strRef>
              <c:f>Foglio1!$I$3</c:f>
              <c:strCache>
                <c:ptCount val="1"/>
                <c:pt idx="0">
                  <c:v>I.R.</c:v>
                </c:pt>
              </c:strCache>
            </c:strRef>
          </c:cat>
          <c:val>
            <c:numRef>
              <c:f>Foglio1!$I$6</c:f>
              <c:numCache>
                <c:formatCode>0.00%</c:formatCode>
                <c:ptCount val="1"/>
                <c:pt idx="0">
                  <c:v>0.26870000000000005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14-4625-AC30-1BD838E3FFF9}"/>
            </c:ext>
          </c:extLst>
        </c:ser>
        <c:ser>
          <c:idx val="1"/>
          <c:order val="2"/>
          <c:spPr>
            <a:solidFill>
              <a:srgbClr val="FFFF00"/>
            </a:solidFill>
          </c:spPr>
          <c:invertIfNegative val="0"/>
          <c:cat>
            <c:strRef>
              <c:f>Foglio1!$I$3</c:f>
              <c:strCache>
                <c:ptCount val="1"/>
                <c:pt idx="0">
                  <c:v>I.R.</c:v>
                </c:pt>
              </c:strCache>
            </c:strRef>
          </c:cat>
          <c:val>
            <c:numRef>
              <c:f>Foglio1!$I$5</c:f>
              <c:numCache>
                <c:formatCode>0.00%</c:formatCode>
                <c:ptCount val="1"/>
                <c:pt idx="0">
                  <c:v>3.3099999999999997E-2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14-4625-AC30-1BD838E3FFF9}"/>
            </c:ext>
          </c:extLst>
        </c:ser>
        <c:ser>
          <c:idx val="0"/>
          <c:order val="3"/>
          <c:spPr>
            <a:solidFill>
              <a:srgbClr val="FF0000"/>
            </a:solidFill>
          </c:spPr>
          <c:invertIfNegative val="0"/>
          <c:cat>
            <c:strRef>
              <c:f>Foglio1!$I$3</c:f>
              <c:strCache>
                <c:ptCount val="1"/>
                <c:pt idx="0">
                  <c:v>I.R.</c:v>
                </c:pt>
              </c:strCache>
            </c:strRef>
          </c:cat>
          <c:val>
            <c:numRef>
              <c:f>Foglio1!$I$4</c:f>
              <c:numCache>
                <c:formatCode>0.00%</c:formatCode>
                <c:ptCount val="1"/>
                <c:pt idx="0">
                  <c:v>3.1399999999999997E-2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14-4625-AC30-1BD838E3F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235648"/>
        <c:axId val="48237184"/>
      </c:barChart>
      <c:catAx>
        <c:axId val="482356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8237184"/>
        <c:crosses val="autoZero"/>
        <c:auto val="1"/>
        <c:lblAlgn val="ctr"/>
        <c:lblOffset val="100"/>
        <c:noMultiLvlLbl val="0"/>
      </c:catAx>
      <c:valAx>
        <c:axId val="48237184"/>
        <c:scaling>
          <c:orientation val="minMax"/>
        </c:scaling>
        <c:delete val="0"/>
        <c:axPos val="b"/>
        <c:majorGridlines>
          <c:spPr>
            <a:ln>
              <a:solidFill>
                <a:sysClr val="windowText" lastClr="000000">
                  <a:alpha val="25000"/>
                </a:sysClr>
              </a:solidFill>
              <a:prstDash val="lgDash"/>
            </a:ln>
          </c:spPr>
        </c:majorGridlines>
        <c:numFmt formatCode="0%" sourceLinked="0"/>
        <c:majorTickMark val="out"/>
        <c:minorTickMark val="none"/>
        <c:tickLblPos val="nextTo"/>
        <c:crossAx val="48235648"/>
        <c:crosses val="autoZero"/>
        <c:crossBetween val="between"/>
        <c:majorUnit val="0.05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0857392825897"/>
          <c:y val="0.26162320779123149"/>
          <c:w val="0.70260323709536365"/>
          <c:h val="0.41793725227922557"/>
        </c:manualLayout>
      </c:layout>
      <c:barChart>
        <c:barDir val="bar"/>
        <c:grouping val="clustered"/>
        <c:varyColors val="0"/>
        <c:ser>
          <c:idx val="3"/>
          <c:order val="0"/>
          <c:spPr>
            <a:solidFill>
              <a:srgbClr val="00CC00"/>
            </a:solidFill>
          </c:spPr>
          <c:invertIfNegative val="0"/>
          <c:cat>
            <c:strRef>
              <c:f>Foglio1!$T$3</c:f>
              <c:strCache>
                <c:ptCount val="1"/>
                <c:pt idx="0">
                  <c:v>TEP risparmiate</c:v>
                </c:pt>
              </c:strCache>
            </c:strRef>
          </c:cat>
          <c:val>
            <c:numRef>
              <c:f>Foglio1!$T$7</c:f>
              <c:numCache>
                <c:formatCode>General</c:formatCode>
                <c:ptCount val="1"/>
                <c:pt idx="0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F9-473A-A8AE-B88701E4BE7F}"/>
            </c:ext>
          </c:extLst>
        </c:ser>
        <c:ser>
          <c:idx val="2"/>
          <c:order val="1"/>
          <c:spPr>
            <a:solidFill>
              <a:srgbClr val="0033CC"/>
            </a:solidFill>
          </c:spPr>
          <c:invertIfNegative val="0"/>
          <c:cat>
            <c:strRef>
              <c:f>Foglio1!$T$3</c:f>
              <c:strCache>
                <c:ptCount val="1"/>
                <c:pt idx="0">
                  <c:v>TEP risparmiate</c:v>
                </c:pt>
              </c:strCache>
            </c:strRef>
          </c:cat>
          <c:val>
            <c:numRef>
              <c:f>Foglio1!$T$6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F9-473A-A8AE-B88701E4BE7F}"/>
            </c:ext>
          </c:extLst>
        </c:ser>
        <c:ser>
          <c:idx val="1"/>
          <c:order val="2"/>
          <c:spPr>
            <a:solidFill>
              <a:srgbClr val="FFFF00"/>
            </a:solidFill>
          </c:spPr>
          <c:invertIfNegative val="0"/>
          <c:cat>
            <c:strRef>
              <c:f>Foglio1!$T$3</c:f>
              <c:strCache>
                <c:ptCount val="1"/>
                <c:pt idx="0">
                  <c:v>TEP risparmiate</c:v>
                </c:pt>
              </c:strCache>
            </c:strRef>
          </c:cat>
          <c:val>
            <c:numRef>
              <c:f>Foglio1!$T$5</c:f>
              <c:numCache>
                <c:formatCode>General</c:formatCode>
                <c:ptCount val="1"/>
                <c:pt idx="0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F9-473A-A8AE-B88701E4BE7F}"/>
            </c:ext>
          </c:extLst>
        </c:ser>
        <c:ser>
          <c:idx val="0"/>
          <c:order val="3"/>
          <c:spPr>
            <a:solidFill>
              <a:srgbClr val="FF0000"/>
            </a:solidFill>
          </c:spPr>
          <c:invertIfNegative val="0"/>
          <c:cat>
            <c:strRef>
              <c:f>Foglio1!$T$3</c:f>
              <c:strCache>
                <c:ptCount val="1"/>
                <c:pt idx="0">
                  <c:v>TEP risparmiate</c:v>
                </c:pt>
              </c:strCache>
            </c:strRef>
          </c:cat>
          <c:val>
            <c:numRef>
              <c:f>Foglio1!$T$4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F9-473A-A8AE-B88701E4B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275840"/>
        <c:axId val="48277376"/>
      </c:barChart>
      <c:catAx>
        <c:axId val="48275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8277376"/>
        <c:crosses val="autoZero"/>
        <c:auto val="1"/>
        <c:lblAlgn val="ctr"/>
        <c:lblOffset val="100"/>
        <c:noMultiLvlLbl val="0"/>
      </c:catAx>
      <c:valAx>
        <c:axId val="48277376"/>
        <c:scaling>
          <c:orientation val="minMax"/>
        </c:scaling>
        <c:delete val="0"/>
        <c:axPos val="b"/>
        <c:majorGridlines>
          <c:spPr>
            <a:ln>
              <a:solidFill>
                <a:sysClr val="windowText" lastClr="000000">
                  <a:alpha val="25000"/>
                </a:sysClr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[TEP]</a:t>
                </a:r>
              </a:p>
            </c:rich>
          </c:tx>
          <c:layout>
            <c:manualLayout>
              <c:xMode val="edge"/>
              <c:yMode val="edge"/>
              <c:x val="0.54924825021872492"/>
              <c:y val="0.800715976223992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8275840"/>
        <c:crosses val="autoZero"/>
        <c:crossBetween val="between"/>
        <c:majorUnit val="25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73192892384337"/>
          <c:y val="5.0884338478102975E-2"/>
          <c:w val="0.69836910758549164"/>
          <c:h val="0.25763975345317625"/>
        </c:manualLayout>
      </c:layout>
      <c:barChart>
        <c:barDir val="bar"/>
        <c:grouping val="clustered"/>
        <c:varyColors val="0"/>
        <c:ser>
          <c:idx val="3"/>
          <c:order val="0"/>
          <c:spPr>
            <a:solidFill>
              <a:srgbClr val="00CC00"/>
            </a:solidFill>
          </c:spPr>
          <c:invertIfNegative val="0"/>
          <c:cat>
            <c:strRef>
              <c:f>Foglio1!$H$3</c:f>
              <c:strCache>
                <c:ptCount val="1"/>
                <c:pt idx="0">
                  <c:v>Pay-back</c:v>
                </c:pt>
              </c:strCache>
            </c:strRef>
          </c:cat>
          <c:val>
            <c:numRef>
              <c:f>Foglio1!$H$7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A-4389-A5F2-C3430A67C2B4}"/>
            </c:ext>
          </c:extLst>
        </c:ser>
        <c:ser>
          <c:idx val="2"/>
          <c:order val="1"/>
          <c:spPr>
            <a:solidFill>
              <a:srgbClr val="0033CC"/>
            </a:solidFill>
          </c:spPr>
          <c:invertIfNegative val="0"/>
          <c:cat>
            <c:strRef>
              <c:f>Foglio1!$H$3</c:f>
              <c:strCache>
                <c:ptCount val="1"/>
                <c:pt idx="0">
                  <c:v>Pay-back</c:v>
                </c:pt>
              </c:strCache>
            </c:strRef>
          </c:cat>
          <c:val>
            <c:numRef>
              <c:f>Foglio1!$H$6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9A-4389-A5F2-C3430A67C2B4}"/>
            </c:ext>
          </c:extLst>
        </c:ser>
        <c:ser>
          <c:idx val="1"/>
          <c:order val="2"/>
          <c:spPr>
            <a:solidFill>
              <a:srgbClr val="FFFF00"/>
            </a:solidFill>
          </c:spPr>
          <c:invertIfNegative val="0"/>
          <c:cat>
            <c:strRef>
              <c:f>Foglio1!$H$3</c:f>
              <c:strCache>
                <c:ptCount val="1"/>
                <c:pt idx="0">
                  <c:v>Pay-back</c:v>
                </c:pt>
              </c:strCache>
            </c:strRef>
          </c:cat>
          <c:val>
            <c:numRef>
              <c:f>Foglio1!$H$5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9A-4389-A5F2-C3430A67C2B4}"/>
            </c:ext>
          </c:extLst>
        </c:ser>
        <c:ser>
          <c:idx val="0"/>
          <c:order val="3"/>
          <c:spPr>
            <a:solidFill>
              <a:srgbClr val="FF0000"/>
            </a:solidFill>
          </c:spPr>
          <c:invertIfNegative val="0"/>
          <c:cat>
            <c:strRef>
              <c:f>Foglio1!$H$3</c:f>
              <c:strCache>
                <c:ptCount val="1"/>
                <c:pt idx="0">
                  <c:v>Pay-back</c:v>
                </c:pt>
              </c:strCache>
            </c:strRef>
          </c:cat>
          <c:val>
            <c:numRef>
              <c:f>Foglio1!$H$4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9A-4389-A5F2-C3430A67C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287104"/>
        <c:axId val="48297088"/>
      </c:barChart>
      <c:catAx>
        <c:axId val="48287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8297088"/>
        <c:crosses val="autoZero"/>
        <c:auto val="1"/>
        <c:lblAlgn val="ctr"/>
        <c:lblOffset val="100"/>
        <c:noMultiLvlLbl val="0"/>
      </c:catAx>
      <c:valAx>
        <c:axId val="48297088"/>
        <c:scaling>
          <c:orientation val="minMax"/>
          <c:max val="90"/>
        </c:scaling>
        <c:delete val="0"/>
        <c:axPos val="b"/>
        <c:majorGridlines>
          <c:spPr>
            <a:ln>
              <a:solidFill>
                <a:sysClr val="windowText" lastClr="000000">
                  <a:alpha val="25000"/>
                </a:sysClr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[Mesi]</a:t>
                </a:r>
              </a:p>
            </c:rich>
          </c:tx>
          <c:layout>
            <c:manualLayout>
              <c:xMode val="edge"/>
              <c:yMode val="edge"/>
              <c:x val="0.46381090003811831"/>
              <c:y val="0.394013787215320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8287104"/>
        <c:crosses val="autoZero"/>
        <c:crossBetween val="between"/>
        <c:majorUnit val="15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it-IT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it-IT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it-IT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D3AD58E5-440D-4FEF-87B2-34949CBC5674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C5DF7732-0756-47A4-8B4C-7BCB4F5D0616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1E3DD-870B-4EDE-9A2C-A4A07911368A}" type="slidenum">
              <a:rPr lang="en-US"/>
              <a:pPr/>
              <a:t>1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083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4EDE9-5D74-46E8-8411-372B2D40BA81}" type="slidenum">
              <a:rPr lang="en-US"/>
              <a:pPr/>
              <a:t>10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C348D-CD60-46CC-9C97-ED1F203C1B64}" type="slidenum">
              <a:rPr lang="en-US"/>
              <a:pPr/>
              <a:t>11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040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620EF-A727-413E-B467-B63A1B7E171E}" type="slidenum">
              <a:rPr lang="en-US"/>
              <a:pPr/>
              <a:t>13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734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3B44C9-2F9E-4B5E-8361-E63F76843DFE}" type="slidenum">
              <a:rPr lang="en-US"/>
              <a:pPr/>
              <a:t>24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66FDA-5CF0-49F7-AE71-8FDB00ACB03B}" type="slidenum">
              <a:rPr lang="en-US"/>
              <a:pPr/>
              <a:t>25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645AC-2DDD-4E35-993D-596DF3B381FD}" type="slidenum">
              <a:rPr lang="en-US"/>
              <a:pPr/>
              <a:t>31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5ED26-EC60-4320-9F2A-7207F4540CD9}" type="slidenum">
              <a:rPr lang="en-US"/>
              <a:pPr/>
              <a:t>39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19624-C71D-458D-984E-987E06329F12}" type="slidenum">
              <a:rPr lang="en-US"/>
              <a:pPr/>
              <a:t>40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324B68-CEC6-4F73-8BBD-B63077BC45B8}" type="slidenum">
              <a:rPr lang="en-US"/>
              <a:pPr/>
              <a:t>41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47FDB-F52E-4DDF-B240-BD74B16C96F0}" type="slidenum">
              <a:rPr lang="en-US"/>
              <a:pPr/>
              <a:t>47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C51B4-F556-4DC2-B875-A0886F4CCE74}" type="slidenum">
              <a:rPr lang="en-US"/>
              <a:pPr/>
              <a:t>2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5D184-494A-4263-9F3C-5BA958A2A631}" type="slidenum">
              <a:rPr lang="en-US"/>
              <a:pPr/>
              <a:t>48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90103A-8250-4912-BB0B-745CE8DB0CD9}" type="slidenum">
              <a:rPr lang="en-US"/>
              <a:pPr/>
              <a:t>49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2467C-C3C8-4646-914B-52D59968D881}" type="slidenum">
              <a:rPr lang="en-US"/>
              <a:pPr/>
              <a:t>50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F8073-AD05-4AC0-A619-ADD8ABABCE1C}" type="slidenum">
              <a:rPr lang="en-US"/>
              <a:pPr/>
              <a:t>3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F0309-5D40-4CCD-A03C-5A7F92CE5C0F}" type="slidenum">
              <a:rPr lang="en-US"/>
              <a:pPr/>
              <a:t>4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BF11D-D3FA-4D93-B0FC-D1F517A33320}" type="slidenum">
              <a:rPr lang="en-US"/>
              <a:pPr/>
              <a:t>5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0A4D8-CD1B-43F8-9E40-C0335BB1966B}" type="slidenum">
              <a:rPr lang="en-US"/>
              <a:pPr/>
              <a:t>6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FA22FB-CF41-442D-90B0-FCE526D500D0}" type="slidenum">
              <a:rPr lang="en-US"/>
              <a:pPr/>
              <a:t>7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97114-D8E1-4A69-A098-35931C2ABA0A}" type="slidenum">
              <a:rPr lang="en-US"/>
              <a:pPr/>
              <a:t>8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42633-10AD-4710-A3DE-CC7A40F5933F}" type="slidenum">
              <a:rPr lang="en-US"/>
              <a:pPr/>
              <a:t>9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09025" y="6599238"/>
            <a:ext cx="434975" cy="258762"/>
          </a:xfrm>
        </p:spPr>
        <p:txBody>
          <a:bodyPr/>
          <a:lstStyle>
            <a:lvl1pPr>
              <a:defRPr/>
            </a:lvl1pPr>
          </a:lstStyle>
          <a:p>
            <a:fld id="{07F98BC3-F7EA-4A73-8394-BEF993D5B06B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228600" y="-315913"/>
            <a:ext cx="2514600" cy="2514601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1800">
              <a:effectLst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hidden">
          <a:xfrm>
            <a:off x="0" y="446088"/>
            <a:ext cx="47244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2400">
              <a:effectLst/>
              <a:latin typeface="Times New Roman" pitchFamily="18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hidden">
          <a:xfrm>
            <a:off x="3962400" y="446088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2400">
              <a:effectLst/>
              <a:latin typeface="Times New Roman" pitchFamily="18" charset="0"/>
            </a:endParaRPr>
          </a:p>
        </p:txBody>
      </p:sp>
      <p:sp>
        <p:nvSpPr>
          <p:cNvPr id="44042" name="Freeform 10"/>
          <p:cNvSpPr>
            <a:spLocks noChangeArrowheads="1"/>
          </p:cNvSpPr>
          <p:nvPr/>
        </p:nvSpPr>
        <p:spPr bwMode="auto">
          <a:xfrm>
            <a:off x="609600" y="293688"/>
            <a:ext cx="228600" cy="1449387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043" name="Freeform 11"/>
          <p:cNvSpPr>
            <a:spLocks noChangeArrowheads="1"/>
          </p:cNvSpPr>
          <p:nvPr/>
        </p:nvSpPr>
        <p:spPr bwMode="auto">
          <a:xfrm>
            <a:off x="8316913" y="333375"/>
            <a:ext cx="261937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700088" y="333375"/>
            <a:ext cx="7832725" cy="1254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09B6AB-0DFB-4241-97DF-8E0779CF0EC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5613" y="274638"/>
            <a:ext cx="2189162" cy="6267450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33363" y="274638"/>
            <a:ext cx="6419850" cy="62674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64C48D-6E77-446A-8005-BF0B3454B75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233363" y="1846263"/>
            <a:ext cx="8761412" cy="4695825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0" y="6597650"/>
            <a:ext cx="8847138" cy="2603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747125" y="6562725"/>
            <a:ext cx="396875" cy="295275"/>
          </a:xfrm>
        </p:spPr>
        <p:txBody>
          <a:bodyPr/>
          <a:lstStyle>
            <a:lvl1pPr>
              <a:defRPr/>
            </a:lvl1pPr>
          </a:lstStyle>
          <a:p>
            <a:fld id="{06F79DFA-6C56-4702-BD9C-E680F18F323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7F3A25-C756-4EF7-A996-DD654CB7FDA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B5DB98-58D1-43A9-8712-36C5BB95AB5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33363" y="1846263"/>
            <a:ext cx="43037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9475" y="1846263"/>
            <a:ext cx="43053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615261-96F5-45D2-98F9-D5F3F7B4CE3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0D96C1-0F27-43CE-910B-CE87C86368E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670661-D0F2-4E74-BC27-ACC85E02BB5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3A7C8A-2224-4BB4-9F2E-9596C01A09C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59AE66-8679-4520-B45A-52FB3688B27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FE998E-6F1A-4A4E-91FA-B7A3887E1DD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1846263"/>
            <a:ext cx="8761412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650"/>
            <a:ext cx="88471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hlink"/>
                </a:solidFill>
                <a:effectLst/>
              </a:defRPr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7125" y="6562725"/>
            <a:ext cx="3968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/>
              </a:defRPr>
            </a:lvl1pPr>
          </a:lstStyle>
          <a:p>
            <a:fld id="{DB9416B1-F5D7-4C22-8DBD-46B628298F40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43019" name="Oval 11"/>
          <p:cNvSpPr>
            <a:spLocks noChangeArrowheads="1"/>
          </p:cNvSpPr>
          <p:nvPr userDrawn="1"/>
        </p:nvSpPr>
        <p:spPr bwMode="auto">
          <a:xfrm>
            <a:off x="228600" y="-315913"/>
            <a:ext cx="2514600" cy="2514601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1800">
              <a:effectLst/>
            </a:endParaRPr>
          </a:p>
        </p:txBody>
      </p:sp>
      <p:sp>
        <p:nvSpPr>
          <p:cNvPr id="43020" name="Rectangle 12"/>
          <p:cNvSpPr>
            <a:spLocks noChangeArrowheads="1"/>
          </p:cNvSpPr>
          <p:nvPr userDrawn="1"/>
        </p:nvSpPr>
        <p:spPr bwMode="hidden">
          <a:xfrm>
            <a:off x="0" y="446088"/>
            <a:ext cx="47244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2400">
              <a:effectLst/>
              <a:latin typeface="Times New Roman" pitchFamily="18" charset="0"/>
            </a:endParaRPr>
          </a:p>
        </p:txBody>
      </p:sp>
      <p:sp>
        <p:nvSpPr>
          <p:cNvPr id="43021" name="Rectangle 13"/>
          <p:cNvSpPr>
            <a:spLocks noChangeArrowheads="1"/>
          </p:cNvSpPr>
          <p:nvPr userDrawn="1"/>
        </p:nvSpPr>
        <p:spPr bwMode="hidden">
          <a:xfrm>
            <a:off x="3962400" y="446088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2400">
              <a:effectLst/>
              <a:latin typeface="Times New Roman" pitchFamily="18" charset="0"/>
            </a:endParaRPr>
          </a:p>
        </p:txBody>
      </p:sp>
      <p:sp>
        <p:nvSpPr>
          <p:cNvPr id="43022" name="Freeform 14"/>
          <p:cNvSpPr>
            <a:spLocks noChangeArrowheads="1"/>
          </p:cNvSpPr>
          <p:nvPr userDrawn="1"/>
        </p:nvSpPr>
        <p:spPr bwMode="auto">
          <a:xfrm>
            <a:off x="609600" y="293688"/>
            <a:ext cx="228600" cy="1449387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023" name="Freeform 15"/>
          <p:cNvSpPr>
            <a:spLocks noChangeArrowheads="1"/>
          </p:cNvSpPr>
          <p:nvPr userDrawn="1"/>
        </p:nvSpPr>
        <p:spPr bwMode="auto">
          <a:xfrm>
            <a:off x="8316913" y="333375"/>
            <a:ext cx="261937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971550" y="333375"/>
            <a:ext cx="75612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it-IT" sz="3600">
              <a:solidFill>
                <a:schemeClr val="tx2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8FB7E09-604F-40D4-8EDA-1B021656C579}" type="slidenum">
              <a:rPr lang="it-IT"/>
              <a:pPr/>
              <a:t>1</a:t>
            </a:fld>
            <a:endParaRPr lang="it-IT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8036" y="333375"/>
            <a:ext cx="7964777" cy="1439863"/>
          </a:xfrm>
        </p:spPr>
        <p:txBody>
          <a:bodyPr/>
          <a:lstStyle/>
          <a:p>
            <a:r>
              <a:rPr lang="en" dirty="0">
                <a:cs typeface="Times New Roman"/>
              </a:rPr>
              <a:t>Cogeneration and trigeneration: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596" y="14777"/>
            <a:ext cx="2162404" cy="2138243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862945" y="5231491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999933"/>
              </a:buClr>
            </a:pP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prof. Mauro REINI</a:t>
            </a:r>
          </a:p>
          <a:p>
            <a:pPr lvl="0">
              <a:spcBef>
                <a:spcPct val="20000"/>
              </a:spcBef>
              <a:buClr>
                <a:srgbClr val="999933"/>
              </a:buClr>
            </a:pP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docente di sistemi per l’energia e l’ambiente</a:t>
            </a:r>
          </a:p>
          <a:p>
            <a:pPr lvl="0">
              <a:spcBef>
                <a:spcPct val="20000"/>
              </a:spcBef>
              <a:buClr>
                <a:srgbClr val="999933"/>
              </a:buClr>
            </a:pP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Università di Trieste – Polo di Pordenone</a:t>
            </a:r>
            <a:endParaRPr lang="it-IT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301" y="4340818"/>
            <a:ext cx="135952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ED73811-2A86-4233-AC7B-9E61D11EC56D}" type="slidenum">
              <a:rPr lang="it-IT"/>
              <a:pPr/>
              <a:t>10</a:t>
            </a:fld>
            <a:endParaRPr lang="it-IT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757238"/>
            <a:ext cx="7772400" cy="6762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Tri-generative systems</a:t>
            </a: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468313" y="5099026"/>
            <a:ext cx="835025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dirty="0">
              <a:effectLst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effectLst/>
                <a:latin typeface="+mj-lt"/>
                <a:cs typeface="Times New Roman" panose="02020603050405020304" pitchFamily="18" charset="0"/>
              </a:rPr>
              <a:t>The tri-generative systems allow the use of cogenerated heat even in summer, producing chilled water.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102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01813"/>
            <a:ext cx="791527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5F2671-BB0B-484C-B22F-F3CCA95EDA58}" type="slidenum">
              <a:rPr lang="it-IT"/>
              <a:pPr/>
              <a:t>11</a:t>
            </a:fld>
            <a:endParaRPr lang="it-IT"/>
          </a:p>
        </p:txBody>
      </p:sp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0363" y="1711325"/>
            <a:ext cx="63119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1603375" y="1893888"/>
            <a:ext cx="3525838" cy="4200525"/>
          </a:xfrm>
          <a:prstGeom prst="rect">
            <a:avLst/>
          </a:prstGeom>
          <a:noFill/>
          <a:ln w="19050">
            <a:solidFill>
              <a:srgbClr val="FF99CC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0" y="4040188"/>
            <a:ext cx="3060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</a:t>
            </a:r>
            <a:r>
              <a:rPr lang="it-IT" dirty="0" err="1" smtClean="0">
                <a:solidFill>
                  <a:srgbClr val="FF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Compression</a:t>
            </a:r>
            <a:endParaRPr lang="it-IT" dirty="0">
              <a:solidFill>
                <a:srgbClr val="FF99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5300663" y="1668463"/>
            <a:ext cx="2624137" cy="449262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7236504" y="1893888"/>
            <a:ext cx="201453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Conventional</a:t>
            </a: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refrigeration</a:t>
            </a: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cycle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354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0238" y="485775"/>
            <a:ext cx="8229600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cs typeface="Times New Roman" panose="02020603050405020304" pitchFamily="18" charset="0"/>
              </a:rPr>
              <a:t>Absorption cooling machines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060863" y="5596753"/>
            <a:ext cx="39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1</a:t>
            </a:r>
            <a:endParaRPr lang="it-IT" sz="1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346160" y="4882049"/>
            <a:ext cx="39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5</a:t>
            </a:r>
            <a:endParaRPr lang="it-IT" sz="16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340902" y="4388063"/>
            <a:ext cx="39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6</a:t>
            </a:r>
            <a:endParaRPr lang="it-IT" sz="16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138283" y="2969166"/>
            <a:ext cx="39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8</a:t>
            </a:r>
            <a:endParaRPr lang="it-IT" sz="16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687746" y="2243953"/>
            <a:ext cx="39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2</a:t>
            </a:r>
            <a:endParaRPr lang="it-IT" sz="16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626905" y="2748449"/>
            <a:ext cx="39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3</a:t>
            </a:r>
            <a:endParaRPr lang="it-IT" sz="16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178702" y="4782201"/>
            <a:ext cx="39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4</a:t>
            </a:r>
            <a:endParaRPr lang="it-IT" sz="16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3126960" y="4608780"/>
            <a:ext cx="53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10</a:t>
            </a:r>
            <a:endParaRPr lang="it-IT" sz="16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150408" y="3450419"/>
            <a:ext cx="39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9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220927" y="3238970"/>
            <a:ext cx="39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033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" y="1994639"/>
            <a:ext cx="6403613" cy="4287073"/>
          </a:xfrm>
          <a:prstGeom prst="rect">
            <a:avLst/>
          </a:prstGeom>
        </p:spPr>
      </p:pic>
      <p:sp>
        <p:nvSpPr>
          <p:cNvPr id="7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06CE01-B99F-4614-9702-6203E1F48FC8}" type="slidenum">
              <a:rPr lang="it-IT"/>
              <a:pPr/>
              <a:t>12</a:t>
            </a:fld>
            <a:endParaRPr lang="it-IT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579438"/>
            <a:ext cx="8229600" cy="877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 err="1">
                <a:cs typeface="Times New Roman" panose="02020603050405020304" pitchFamily="18" charset="0"/>
              </a:rPr>
              <a:t>Absorption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cs typeface="Times New Roman" panose="02020603050405020304" pitchFamily="18" charset="0"/>
              </a:rPr>
              <a:t>cooling</a:t>
            </a:r>
            <a:r>
              <a:rPr lang="it-IT" dirty="0" smtClean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machines</a:t>
            </a:r>
            <a:endParaRPr lang="it-IT" dirty="0"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528602" y="1783686"/>
            <a:ext cx="36153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+mj-lt"/>
                <a:cs typeface="Times New Roman" panose="02020603050405020304" pitchFamily="18" charset="0"/>
              </a:rPr>
              <a:t>For water and ammonia,</a:t>
            </a:r>
          </a:p>
          <a:p>
            <a:r>
              <a:rPr lang="en-US" sz="1800" dirty="0">
                <a:effectLst/>
                <a:latin typeface="+mj-lt"/>
                <a:cs typeface="Times New Roman" panose="02020603050405020304" pitchFamily="18" charset="0"/>
              </a:rPr>
              <a:t>the generator is 130 ° -150° C and 45 ° -55 °C in the absorber /condenser. </a:t>
            </a:r>
            <a:r>
              <a:rPr lang="en-US" sz="1800" dirty="0" smtClean="0">
                <a:effectLst/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1800" dirty="0">
                <a:effectLst/>
                <a:latin typeface="+mj-lt"/>
                <a:cs typeface="Times New Roman" panose="02020603050405020304" pitchFamily="18" charset="0"/>
              </a:rPr>
              <a:t>temperature at the evaporator (</a:t>
            </a:r>
            <a:r>
              <a:rPr lang="en-US" sz="1800" dirty="0" smtClean="0">
                <a:effectLst/>
                <a:latin typeface="+mj-lt"/>
                <a:cs typeface="Times New Roman" panose="02020603050405020304" pitchFamily="18" charset="0"/>
              </a:rPr>
              <a:t>function of </a:t>
            </a:r>
            <a:r>
              <a:rPr lang="en-US" sz="1800" dirty="0" err="1" smtClean="0">
                <a:effectLst/>
                <a:latin typeface="+mj-lt"/>
                <a:cs typeface="Times New Roman" panose="02020603050405020304" pitchFamily="18" charset="0"/>
              </a:rPr>
              <a:t>pv</a:t>
            </a:r>
            <a:r>
              <a:rPr lang="en-US" sz="1800" dirty="0">
                <a:effectLst/>
                <a:latin typeface="+mj-lt"/>
                <a:cs typeface="Times New Roman" panose="02020603050405020304" pitchFamily="18" charset="0"/>
              </a:rPr>
              <a:t>) is a few degrees below zero. </a:t>
            </a:r>
            <a:endParaRPr lang="en-US" sz="1800" dirty="0" smtClean="0">
              <a:effectLst/>
              <a:latin typeface="+mj-lt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+mj-lt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+mj-lt"/>
              <a:cs typeface="Times New Roman" panose="02020603050405020304" pitchFamily="18" charset="0"/>
            </a:endParaRPr>
          </a:p>
          <a:p>
            <a:r>
              <a:rPr lang="en-US" sz="1800" dirty="0" smtClean="0">
                <a:effectLst/>
                <a:latin typeface="+mj-lt"/>
                <a:cs typeface="Times New Roman" panose="02020603050405020304" pitchFamily="18" charset="0"/>
              </a:rPr>
              <a:t>Other mixtures are </a:t>
            </a:r>
            <a:r>
              <a:rPr lang="en-US" sz="1800" dirty="0">
                <a:effectLst/>
                <a:latin typeface="+mj-lt"/>
                <a:cs typeface="Times New Roman" panose="02020603050405020304" pitchFamily="18" charset="0"/>
              </a:rPr>
              <a:t>also </a:t>
            </a:r>
            <a:r>
              <a:rPr lang="en-US" sz="1800" dirty="0" smtClean="0">
                <a:effectLst/>
                <a:latin typeface="+mj-lt"/>
                <a:cs typeface="Times New Roman" panose="02020603050405020304" pitchFamily="18" charset="0"/>
              </a:rPr>
              <a:t>used, like </a:t>
            </a:r>
            <a:r>
              <a:rPr lang="en-US" sz="1800" dirty="0">
                <a:effectLst/>
                <a:latin typeface="+mj-lt"/>
                <a:cs typeface="Times New Roman" panose="02020603050405020304" pitchFamily="18" charset="0"/>
              </a:rPr>
              <a:t>water-lithium bromide or water-lithium fluoride mixtures (it is the water that acts as a refrigerant), which have the advantage of working at a lower temperature (around 80 ° C).</a:t>
            </a:r>
            <a:endParaRPr lang="it-IT" sz="18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3CA320D-5D43-4B62-8D11-112F9329F57B}" type="slidenum">
              <a:rPr lang="it-IT"/>
              <a:pPr/>
              <a:t>13</a:t>
            </a:fld>
            <a:endParaRPr lang="it-IT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111250"/>
          </a:xfrm>
        </p:spPr>
        <p:txBody>
          <a:bodyPr/>
          <a:lstStyle/>
          <a:p>
            <a:r>
              <a:rPr lang="it-IT" dirty="0" err="1">
                <a:cs typeface="Times New Roman" panose="02020603050405020304" pitchFamily="18" charset="0"/>
              </a:rPr>
              <a:t>Absorption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cooling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machines</a:t>
            </a:r>
            <a:endParaRPr lang="en-US" dirty="0"/>
          </a:p>
        </p:txBody>
      </p:sp>
      <p:pic>
        <p:nvPicPr>
          <p:cNvPr id="158740" name="Picture 20"/>
          <p:cNvPicPr>
            <a:picLocks noChangeAspect="1" noChangeArrowheads="1"/>
          </p:cNvPicPr>
          <p:nvPr/>
        </p:nvPicPr>
        <p:blipFill>
          <a:blip r:embed="rId3" cstate="print"/>
          <a:srcRect r="12578"/>
          <a:stretch>
            <a:fillRect/>
          </a:stretch>
        </p:blipFill>
        <p:spPr bwMode="auto">
          <a:xfrm>
            <a:off x="4518025" y="3207183"/>
            <a:ext cx="46259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41" name="Picture 21"/>
          <p:cNvPicPr>
            <a:picLocks noChangeAspect="1" noChangeArrowheads="1"/>
          </p:cNvPicPr>
          <p:nvPr/>
        </p:nvPicPr>
        <p:blipFill>
          <a:blip r:embed="rId4" cstate="print"/>
          <a:srcRect t="9378" b="1875"/>
          <a:stretch>
            <a:fillRect/>
          </a:stretch>
        </p:blipFill>
        <p:spPr bwMode="auto">
          <a:xfrm>
            <a:off x="0" y="1600770"/>
            <a:ext cx="532765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42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717675"/>
            <a:ext cx="21605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44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9861" y="2327852"/>
            <a:ext cx="19446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8746" name="Line 26"/>
          <p:cNvSpPr>
            <a:spLocks noChangeShapeType="1"/>
          </p:cNvSpPr>
          <p:nvPr/>
        </p:nvSpPr>
        <p:spPr bwMode="auto">
          <a:xfrm flipH="1" flipV="1">
            <a:off x="331788" y="1738313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312322" name="Picture 2" descr="http://www.scielo.org.co/img/revistas/dyna/v78n168/a10fig01.gif"/>
          <p:cNvPicPr>
            <a:picLocks noChangeAspect="1" noChangeArrowheads="1"/>
          </p:cNvPicPr>
          <p:nvPr/>
        </p:nvPicPr>
        <p:blipFill>
          <a:blip r:embed="rId7" cstate="print"/>
          <a:srcRect l="9860" t="2874" b="15808"/>
          <a:stretch>
            <a:fillRect/>
          </a:stretch>
        </p:blipFill>
        <p:spPr bwMode="auto">
          <a:xfrm>
            <a:off x="424100" y="4463657"/>
            <a:ext cx="3381001" cy="2325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1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040" y="365760"/>
            <a:ext cx="8012760" cy="1051878"/>
          </a:xfrm>
        </p:spPr>
        <p:txBody>
          <a:bodyPr/>
          <a:lstStyle/>
          <a:p>
            <a:r>
              <a:rPr lang="it-IT" sz="3600" dirty="0" err="1">
                <a:cs typeface="Times New Roman" panose="02020603050405020304" pitchFamily="18" charset="0"/>
              </a:rPr>
              <a:t>Absorbation</a:t>
            </a:r>
            <a:r>
              <a:rPr lang="it-IT" sz="3600" dirty="0">
                <a:cs typeface="Times New Roman" panose="02020603050405020304" pitchFamily="18" charset="0"/>
              </a:rPr>
              <a:t> </a:t>
            </a:r>
            <a:r>
              <a:rPr lang="it-IT" sz="3600" dirty="0" err="1" smtClean="0">
                <a:cs typeface="Times New Roman" panose="02020603050405020304" pitchFamily="18" charset="0"/>
              </a:rPr>
              <a:t>cooling</a:t>
            </a:r>
            <a:r>
              <a:rPr lang="it-IT" sz="3600" dirty="0" smtClean="0">
                <a:cs typeface="Times New Roman" panose="02020603050405020304" pitchFamily="18" charset="0"/>
              </a:rPr>
              <a:t> machine</a:t>
            </a:r>
            <a:endParaRPr lang="it-IT" sz="3600" dirty="0"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F3A25-C756-4EF7-A996-DD654CB7FDA4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6" name="Immagine 5" descr="http://www.cibsejournal.com/wp-content/themes/cibsejournal/images/2009-11/images/figure-3(654x738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44" y="1961538"/>
            <a:ext cx="4262284" cy="480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http://img.directindustry.com/images_di/photo-g/28054-26169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264" y="2344994"/>
            <a:ext cx="4704735" cy="29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25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1424B-224F-4885-927E-D0DCF312DDBD}" type="slidenum">
              <a:rPr lang="it-IT"/>
              <a:pPr/>
              <a:t>15</a:t>
            </a:fld>
            <a:endParaRPr lang="it-IT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8050" y="473075"/>
            <a:ext cx="3240088" cy="839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 i="1"/>
              <a:t>Abaco di Bosnjacovic</a:t>
            </a:r>
            <a:r>
              <a:rPr lang="it-IT" sz="3600"/>
              <a:t> </a:t>
            </a:r>
          </a:p>
        </p:txBody>
      </p:sp>
      <p:pic>
        <p:nvPicPr>
          <p:cNvPr id="309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5367" y="-1"/>
            <a:ext cx="5648633" cy="674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36462"/>
            <a:ext cx="4051738" cy="32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31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1424B-224F-4885-927E-D0DCF312DDBD}" type="slidenum">
              <a:rPr lang="it-IT"/>
              <a:pPr/>
              <a:t>16</a:t>
            </a:fld>
            <a:endParaRPr lang="it-IT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8050" y="473075"/>
            <a:ext cx="3240088" cy="839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 i="1" dirty="0"/>
              <a:t>Abaco di </a:t>
            </a:r>
            <a:r>
              <a:rPr lang="it-IT" sz="3600" i="1" dirty="0" err="1"/>
              <a:t>Bosnjacovic</a:t>
            </a:r>
            <a:r>
              <a:rPr lang="it-IT" sz="3600" dirty="0"/>
              <a:t> </a:t>
            </a:r>
          </a:p>
        </p:txBody>
      </p:sp>
      <p:pic>
        <p:nvPicPr>
          <p:cNvPr id="328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4814" y="0"/>
            <a:ext cx="4683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36462"/>
            <a:ext cx="4051738" cy="32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30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4290" y="498764"/>
            <a:ext cx="7952509" cy="918874"/>
          </a:xfrm>
        </p:spPr>
        <p:txBody>
          <a:bodyPr/>
          <a:lstStyle/>
          <a:p>
            <a:r>
              <a:rPr lang="it-IT" dirty="0" smtClean="0"/>
              <a:t>Double </a:t>
            </a:r>
            <a:r>
              <a:rPr lang="it-IT" dirty="0" err="1" smtClean="0"/>
              <a:t>Effect</a:t>
            </a:r>
            <a:r>
              <a:rPr lang="it-IT" dirty="0"/>
              <a:t> </a:t>
            </a:r>
            <a:r>
              <a:rPr lang="it-IT" dirty="0" err="1" smtClean="0"/>
              <a:t>Absorption</a:t>
            </a:r>
            <a:r>
              <a:rPr lang="it-IT" dirty="0" smtClean="0"/>
              <a:t> </a:t>
            </a:r>
            <a:r>
              <a:rPr lang="it-IT" dirty="0" err="1"/>
              <a:t>C</a:t>
            </a:r>
            <a:r>
              <a:rPr lang="it-IT" dirty="0" err="1" smtClean="0"/>
              <a:t>hillers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F3A25-C756-4EF7-A996-DD654CB7FDA4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350214" name="Picture 6" descr="http://energy-models.com/sites/all/files/advanced-pages-31093/centrifugal-chiller-fundamentals-6.png"/>
          <p:cNvPicPr>
            <a:picLocks noChangeAspect="1" noChangeArrowheads="1"/>
          </p:cNvPicPr>
          <p:nvPr/>
        </p:nvPicPr>
        <p:blipFill>
          <a:blip r:embed="rId2" cstate="print"/>
          <a:srcRect l="2799" t="4908" r="2799" b="4908"/>
          <a:stretch>
            <a:fillRect/>
          </a:stretch>
        </p:blipFill>
        <p:spPr bwMode="auto">
          <a:xfrm>
            <a:off x="278870" y="1783352"/>
            <a:ext cx="4681057" cy="2550703"/>
          </a:xfrm>
          <a:prstGeom prst="rect">
            <a:avLst/>
          </a:prstGeom>
          <a:noFill/>
        </p:spPr>
      </p:pic>
      <p:pic>
        <p:nvPicPr>
          <p:cNvPr id="9" name="Picture 6" descr="http://energy-models.com/sites/all/files/advanced-pages-31093/centrifugal-chiller-fundamentals-6.png"/>
          <p:cNvPicPr>
            <a:picLocks noChangeAspect="1" noChangeArrowheads="1"/>
          </p:cNvPicPr>
          <p:nvPr/>
        </p:nvPicPr>
        <p:blipFill>
          <a:blip r:embed="rId2" cstate="print"/>
          <a:srcRect l="44088" t="4908" r="2799" b="4908"/>
          <a:stretch>
            <a:fillRect/>
          </a:stretch>
        </p:blipFill>
        <p:spPr bwMode="auto">
          <a:xfrm>
            <a:off x="5609783" y="1783356"/>
            <a:ext cx="2633672" cy="2550703"/>
          </a:xfrm>
          <a:prstGeom prst="rect">
            <a:avLst/>
          </a:prstGeom>
          <a:noFill/>
        </p:spPr>
      </p:pic>
      <p:cxnSp>
        <p:nvCxnSpPr>
          <p:cNvPr id="11" name="Connettore 1 10"/>
          <p:cNvCxnSpPr/>
          <p:nvPr/>
        </p:nvCxnSpPr>
        <p:spPr bwMode="auto">
          <a:xfrm>
            <a:off x="6608618" y="2660073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ttore 1 12"/>
          <p:cNvCxnSpPr/>
          <p:nvPr/>
        </p:nvCxnSpPr>
        <p:spPr bwMode="auto">
          <a:xfrm>
            <a:off x="6608618" y="3546763"/>
            <a:ext cx="83127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Figura a mano libera 16"/>
          <p:cNvSpPr/>
          <p:nvPr/>
        </p:nvSpPr>
        <p:spPr bwMode="auto">
          <a:xfrm>
            <a:off x="7439890" y="2618509"/>
            <a:ext cx="706584" cy="955964"/>
          </a:xfrm>
          <a:custGeom>
            <a:avLst/>
            <a:gdLst>
              <a:gd name="connsiteX0" fmla="*/ 0 w 748145"/>
              <a:gd name="connsiteY0" fmla="*/ 974437 h 974437"/>
              <a:gd name="connsiteX1" fmla="*/ 637309 w 748145"/>
              <a:gd name="connsiteY1" fmla="*/ 143164 h 974437"/>
              <a:gd name="connsiteX2" fmla="*/ 665018 w 748145"/>
              <a:gd name="connsiteY2" fmla="*/ 115455 h 97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8145" h="974437">
                <a:moveTo>
                  <a:pt x="0" y="974437"/>
                </a:moveTo>
                <a:lnTo>
                  <a:pt x="637309" y="143164"/>
                </a:lnTo>
                <a:cubicBezTo>
                  <a:pt x="748145" y="0"/>
                  <a:pt x="706581" y="57727"/>
                  <a:pt x="665018" y="115455"/>
                </a:cubicBez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20" name="Connettore 1 19"/>
          <p:cNvCxnSpPr/>
          <p:nvPr/>
        </p:nvCxnSpPr>
        <p:spPr bwMode="auto">
          <a:xfrm>
            <a:off x="6594764" y="2673926"/>
            <a:ext cx="1473201" cy="301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2" descr="http://www.scielo.org.co/img/revistas/dyna/v78n168/a10fig01.gif"/>
          <p:cNvPicPr>
            <a:picLocks noChangeAspect="1" noChangeArrowheads="1"/>
          </p:cNvPicPr>
          <p:nvPr/>
        </p:nvPicPr>
        <p:blipFill>
          <a:blip r:embed="rId3" cstate="print"/>
          <a:srcRect l="9860" t="2874" b="15808"/>
          <a:stretch>
            <a:fillRect/>
          </a:stretch>
        </p:blipFill>
        <p:spPr bwMode="auto">
          <a:xfrm>
            <a:off x="5522573" y="4352821"/>
            <a:ext cx="3381001" cy="2325067"/>
          </a:xfrm>
          <a:prstGeom prst="rect">
            <a:avLst/>
          </a:prstGeom>
          <a:noFill/>
        </p:spPr>
      </p:pic>
      <p:pic>
        <p:nvPicPr>
          <p:cNvPr id="26" name="Picture 4" descr="http://www.scielo.org.co/img/revistas/dyna/v78n168/a10fig02.gif"/>
          <p:cNvPicPr>
            <a:picLocks noChangeAspect="1" noChangeArrowheads="1"/>
          </p:cNvPicPr>
          <p:nvPr/>
        </p:nvPicPr>
        <p:blipFill>
          <a:blip r:embed="rId4" cstate="print"/>
          <a:srcRect l="2291" t="3189" r="1145" b="6379"/>
          <a:stretch>
            <a:fillRect/>
          </a:stretch>
        </p:blipFill>
        <p:spPr bwMode="auto">
          <a:xfrm>
            <a:off x="1432354" y="4170458"/>
            <a:ext cx="3995926" cy="2687541"/>
          </a:xfrm>
          <a:prstGeom prst="rect">
            <a:avLst/>
          </a:prstGeom>
          <a:noFill/>
        </p:spPr>
      </p:pic>
      <p:sp>
        <p:nvSpPr>
          <p:cNvPr id="27" name="Parentesi graffa aperta 26"/>
          <p:cNvSpPr/>
          <p:nvPr/>
        </p:nvSpPr>
        <p:spPr bwMode="auto">
          <a:xfrm rot="16200000">
            <a:off x="3553694" y="3179607"/>
            <a:ext cx="221671" cy="1122218"/>
          </a:xfrm>
          <a:prstGeom prst="leftBrace">
            <a:avLst>
              <a:gd name="adj1" fmla="val 8333"/>
              <a:gd name="adj2" fmla="val 51709"/>
            </a:avLst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" name="Parentesi graffa aperta 27"/>
          <p:cNvSpPr/>
          <p:nvPr/>
        </p:nvSpPr>
        <p:spPr bwMode="auto">
          <a:xfrm rot="16200000">
            <a:off x="6961922" y="3345867"/>
            <a:ext cx="166240" cy="845121"/>
          </a:xfrm>
          <a:prstGeom prst="leftBrace">
            <a:avLst>
              <a:gd name="adj1" fmla="val 8333"/>
              <a:gd name="adj2" fmla="val 51709"/>
            </a:avLst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4290" y="498764"/>
            <a:ext cx="7952509" cy="918874"/>
          </a:xfrm>
        </p:spPr>
        <p:txBody>
          <a:bodyPr/>
          <a:lstStyle/>
          <a:p>
            <a:r>
              <a:rPr lang="it-IT" dirty="0"/>
              <a:t>Double </a:t>
            </a:r>
            <a:r>
              <a:rPr lang="it-IT" dirty="0" err="1"/>
              <a:t>Effect</a:t>
            </a:r>
            <a:r>
              <a:rPr lang="it-IT" dirty="0"/>
              <a:t> </a:t>
            </a:r>
            <a:r>
              <a:rPr lang="it-IT" dirty="0" err="1"/>
              <a:t>Absorption</a:t>
            </a:r>
            <a:r>
              <a:rPr lang="it-IT" dirty="0"/>
              <a:t> </a:t>
            </a:r>
            <a:r>
              <a:rPr lang="it-IT" dirty="0" err="1"/>
              <a:t>Chillers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F3A25-C756-4EF7-A996-DD654CB7FDA4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350210" name="Picture 2" descr="Two-Stage Absorption Cooling Cycle"/>
          <p:cNvPicPr>
            <a:picLocks noChangeAspect="1" noChangeArrowheads="1"/>
          </p:cNvPicPr>
          <p:nvPr/>
        </p:nvPicPr>
        <p:blipFill>
          <a:blip r:embed="rId2" cstate="print"/>
          <a:srcRect l="5641" r="5641" b="2438"/>
          <a:stretch>
            <a:fillRect/>
          </a:stretch>
        </p:blipFill>
        <p:spPr bwMode="auto">
          <a:xfrm>
            <a:off x="0" y="1966974"/>
            <a:ext cx="4569530" cy="4650096"/>
          </a:xfrm>
          <a:prstGeom prst="rect">
            <a:avLst/>
          </a:prstGeom>
          <a:noFill/>
        </p:spPr>
      </p:pic>
      <p:pic>
        <p:nvPicPr>
          <p:cNvPr id="350212" name="Picture 4" descr="http://www.scielo.org.co/img/revistas/dyna/v78n168/a10fig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1013" y="1891706"/>
            <a:ext cx="4522988" cy="3248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05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1424B-224F-4885-927E-D0DCF312DDBD}" type="slidenum">
              <a:rPr lang="it-IT"/>
              <a:pPr/>
              <a:t>19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324"/>
            <a:ext cx="5278901" cy="3413834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401247"/>
            <a:ext cx="8010144" cy="1143000"/>
          </a:xfrm>
        </p:spPr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dirty="0" err="1" smtClean="0">
                <a:cs typeface="Times New Roman" panose="02020603050405020304" pitchFamily="18" charset="0"/>
              </a:rPr>
              <a:t>Absorption</a:t>
            </a:r>
            <a:r>
              <a:rPr lang="it-IT" dirty="0" smtClean="0">
                <a:cs typeface="Times New Roman" panose="02020603050405020304" pitchFamily="18" charset="0"/>
              </a:rPr>
              <a:t> / </a:t>
            </a:r>
            <a:r>
              <a:rPr lang="it-IT" dirty="0" err="1" smtClean="0">
                <a:cs typeface="Times New Roman" panose="02020603050405020304" pitchFamily="18" charset="0"/>
              </a:rPr>
              <a:t>Adsorption</a:t>
            </a:r>
            <a:r>
              <a:rPr lang="it-IT" dirty="0" smtClean="0"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cs typeface="Times New Roman" panose="02020603050405020304" pitchFamily="18" charset="0"/>
              </a:rPr>
              <a:t>Chiller</a:t>
            </a:r>
            <a:endParaRPr lang="it-IT" dirty="0"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0264" r="21893"/>
          <a:stretch/>
        </p:blipFill>
        <p:spPr>
          <a:xfrm>
            <a:off x="5278901" y="2551175"/>
            <a:ext cx="3865099" cy="3925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BB80B35-2785-4C2A-BEAF-08707A35AA26}" type="slidenum">
              <a:rPr lang="it-IT"/>
              <a:pPr/>
              <a:t>2</a:t>
            </a:fld>
            <a:endParaRPr lang="it-IT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848600" cy="1439863"/>
          </a:xfrm>
        </p:spPr>
        <p:txBody>
          <a:bodyPr/>
          <a:lstStyle/>
          <a:p>
            <a:r>
              <a:rPr lang="it-IT" dirty="0" err="1">
                <a:cs typeface="Times New Roman" panose="02020603050405020304" pitchFamily="18" charset="0"/>
              </a:rPr>
              <a:t>Cogeneration</a:t>
            </a:r>
            <a:r>
              <a:rPr lang="it-IT" dirty="0">
                <a:cs typeface="Times New Roman" panose="02020603050405020304" pitchFamily="18" charset="0"/>
              </a:rPr>
              <a:t> and </a:t>
            </a:r>
            <a:r>
              <a:rPr lang="it-IT" dirty="0" err="1">
                <a:cs typeface="Times New Roman" panose="02020603050405020304" pitchFamily="18" charset="0"/>
              </a:rPr>
              <a:t>trigeneration</a:t>
            </a:r>
            <a:r>
              <a:rPr lang="it-IT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633413" y="2213554"/>
            <a:ext cx="79502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Summer production of chilled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water and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integration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with heat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&amp;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cold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district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networks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596" y="14777"/>
            <a:ext cx="2162404" cy="213824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474" y="4207274"/>
            <a:ext cx="1359526" cy="102421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876800" y="5351856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999933"/>
              </a:buClr>
            </a:pP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prof. Mauro REINI</a:t>
            </a:r>
          </a:p>
          <a:p>
            <a:pPr lvl="0">
              <a:spcBef>
                <a:spcPct val="20000"/>
              </a:spcBef>
              <a:buClr>
                <a:srgbClr val="999933"/>
              </a:buClr>
            </a:pP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docente di sistemi per l’energia e l’ambiente</a:t>
            </a:r>
          </a:p>
          <a:p>
            <a:pPr lvl="0">
              <a:spcBef>
                <a:spcPct val="20000"/>
              </a:spcBef>
              <a:buClr>
                <a:srgbClr val="999933"/>
              </a:buClr>
            </a:pP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Università di Trieste – Polo di Pordenone</a:t>
            </a:r>
            <a:endParaRPr lang="it-IT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2168" y="442452"/>
            <a:ext cx="7934632" cy="975186"/>
          </a:xfrm>
        </p:spPr>
        <p:txBody>
          <a:bodyPr/>
          <a:lstStyle/>
          <a:p>
            <a:r>
              <a:rPr lang="it-IT" sz="3600" dirty="0"/>
              <a:t>Solar </a:t>
            </a:r>
            <a:r>
              <a:rPr lang="it-IT" sz="3600" dirty="0" err="1"/>
              <a:t>cooling</a:t>
            </a:r>
            <a:endParaRPr lang="it-IT" sz="3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F3A25-C756-4EF7-A996-DD654CB7FDA4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6" name="Immagine 5" descr="sistema de fred 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960" y="1917285"/>
            <a:ext cx="8318091" cy="37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75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3680" y="442452"/>
            <a:ext cx="7934632" cy="975186"/>
          </a:xfrm>
        </p:spPr>
        <p:txBody>
          <a:bodyPr/>
          <a:lstStyle/>
          <a:p>
            <a:r>
              <a:rPr lang="it-IT" sz="3600" dirty="0"/>
              <a:t>Solar </a:t>
            </a:r>
            <a:r>
              <a:rPr lang="it-IT" sz="3600" dirty="0" err="1"/>
              <a:t>cooling</a:t>
            </a:r>
            <a:endParaRPr lang="it-IT" sz="3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F3A25-C756-4EF7-A996-DD654CB7FDA4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7" name="Immagine 6" descr="https://ahilan007.files.wordpress.com/2013/01/solar-absorption-chiller.jpg"/>
          <p:cNvPicPr/>
          <p:nvPr/>
        </p:nvPicPr>
        <p:blipFill>
          <a:blip r:embed="rId2" cstate="print"/>
          <a:srcRect t="18135" b="21289"/>
          <a:stretch>
            <a:fillRect/>
          </a:stretch>
        </p:blipFill>
        <p:spPr bwMode="auto">
          <a:xfrm>
            <a:off x="0" y="1769806"/>
            <a:ext cx="9144000" cy="474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019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2168" y="442452"/>
            <a:ext cx="7934632" cy="975186"/>
          </a:xfrm>
        </p:spPr>
        <p:txBody>
          <a:bodyPr/>
          <a:lstStyle/>
          <a:p>
            <a:r>
              <a:rPr lang="it-IT" sz="3600" dirty="0"/>
              <a:t>Solar </a:t>
            </a:r>
            <a:r>
              <a:rPr lang="it-IT" sz="3600" dirty="0" err="1"/>
              <a:t>cooling</a:t>
            </a:r>
            <a:endParaRPr lang="it-IT" sz="3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F3A25-C756-4EF7-A996-DD654CB7FDA4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7" name="Immagine 6" descr="http://www.meinstallations.com/assets/img-design/application-doc-big4.jpg"/>
          <p:cNvPicPr/>
          <p:nvPr/>
        </p:nvPicPr>
        <p:blipFill>
          <a:blip r:embed="rId2" cstate="print"/>
          <a:srcRect t="12598"/>
          <a:stretch>
            <a:fillRect/>
          </a:stretch>
        </p:blipFill>
        <p:spPr bwMode="auto">
          <a:xfrm>
            <a:off x="280219" y="1769808"/>
            <a:ext cx="8465574" cy="480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75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5847E9-2933-47E9-8710-D0C1753BF826}" type="slidenum">
              <a:rPr lang="it-IT"/>
              <a:pPr/>
              <a:t>23</a:t>
            </a:fld>
            <a:endParaRPr lang="it-IT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8988" y="433388"/>
            <a:ext cx="7897812" cy="984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Tri-generative </a:t>
            </a:r>
            <a:r>
              <a:rPr lang="it-IT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systems</a:t>
            </a:r>
            <a:r>
              <a:rPr lang="it-IT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with </a:t>
            </a:r>
            <a:r>
              <a:rPr lang="en-US" dirty="0" smtClean="0">
                <a:solidFill>
                  <a:srgbClr val="292929"/>
                </a:solidFill>
                <a:cs typeface="Times New Roman" panose="02020603050405020304" pitchFamily="18" charset="0"/>
              </a:rPr>
              <a:t>M</a:t>
            </a:r>
            <a:r>
              <a:rPr lang="it-IT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TG</a:t>
            </a:r>
            <a:endParaRPr lang="it-IT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480" y="1866900"/>
            <a:ext cx="7627151" cy="440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3D52A1-E37B-482C-82D8-900825E34CB6}" type="slidenum">
              <a:rPr lang="it-IT"/>
              <a:pPr/>
              <a:t>24</a:t>
            </a:fld>
            <a:endParaRPr lang="it-IT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458788"/>
            <a:ext cx="8229600" cy="944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 dirty="0" err="1">
                <a:cs typeface="Times New Roman" panose="02020603050405020304" pitchFamily="18" charset="0"/>
              </a:rPr>
              <a:t>Possible</a:t>
            </a:r>
            <a:r>
              <a:rPr lang="it-IT" sz="3600" dirty="0"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cs typeface="Times New Roman" panose="02020603050405020304" pitchFamily="18" charset="0"/>
              </a:rPr>
              <a:t>uses</a:t>
            </a:r>
            <a:r>
              <a:rPr lang="it-IT" sz="3600" dirty="0">
                <a:cs typeface="Times New Roman" panose="02020603050405020304" pitchFamily="18" charset="0"/>
              </a:rPr>
              <a:t> of </a:t>
            </a:r>
            <a:r>
              <a:rPr lang="it-IT" sz="3600" dirty="0" err="1">
                <a:cs typeface="Times New Roman" panose="02020603050405020304" pitchFamily="18" charset="0"/>
              </a:rPr>
              <a:t>trigeneration</a:t>
            </a:r>
            <a:endParaRPr lang="it-IT" sz="3600" dirty="0"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78301" y="2433710"/>
            <a:ext cx="22506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>
                <a:latin typeface="+mj-lt"/>
                <a:cs typeface="Times New Roman" panose="02020603050405020304" pitchFamily="18" charset="0"/>
              </a:rPr>
              <a:t>Hospistal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  <a:cs typeface="Times New Roman" panose="02020603050405020304" pitchFamily="18" charset="0"/>
              </a:rPr>
              <a:t>Public 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officies</a:t>
            </a:r>
            <a:endParaRPr lang="it-IT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  <a:cs typeface="Times New Roman" panose="02020603050405020304" pitchFamily="18" charset="0"/>
              </a:rPr>
              <a:t>Residence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95" y="1645482"/>
            <a:ext cx="4704105" cy="313753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8" y="3587262"/>
            <a:ext cx="3712977" cy="207926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74" y="4783017"/>
            <a:ext cx="5270125" cy="170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2BEEC-81C6-4F3E-8D54-F6D084EEBFE6}" type="slidenum">
              <a:rPr lang="it-IT"/>
              <a:pPr/>
              <a:t>25</a:t>
            </a:fld>
            <a:endParaRPr lang="it-IT"/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3" cstate="print"/>
          <a:srcRect t="1965" b="1474"/>
          <a:stretch>
            <a:fillRect/>
          </a:stretch>
        </p:blipFill>
        <p:spPr bwMode="auto">
          <a:xfrm>
            <a:off x="280987" y="1831975"/>
            <a:ext cx="8664575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381000"/>
            <a:ext cx="82296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Variability of utility loads during the </a:t>
            </a:r>
            <a:r>
              <a:rPr lang="en-US" sz="3600" dirty="0" smtClean="0">
                <a:cs typeface="Times New Roman" panose="02020603050405020304" pitchFamily="18" charset="0"/>
              </a:rPr>
              <a:t>typical day</a:t>
            </a:r>
            <a:endParaRPr lang="it-IT" sz="36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66344"/>
            <a:ext cx="8229600" cy="951294"/>
          </a:xfrm>
        </p:spPr>
        <p:txBody>
          <a:bodyPr/>
          <a:lstStyle/>
          <a:p>
            <a:r>
              <a:rPr lang="it-IT" dirty="0" smtClean="0"/>
              <a:t> ABSORPTION POWER CYCLE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F3A25-C756-4EF7-A996-DD654CB7FDA4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 rotWithShape="1">
          <a:blip r:embed="rId2"/>
          <a:srcRect b="10069"/>
          <a:stretch/>
        </p:blipFill>
        <p:spPr>
          <a:xfrm>
            <a:off x="818123" y="1806563"/>
            <a:ext cx="8043351" cy="45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66344"/>
            <a:ext cx="8229600" cy="951294"/>
          </a:xfrm>
        </p:spPr>
        <p:txBody>
          <a:bodyPr/>
          <a:lstStyle/>
          <a:p>
            <a:r>
              <a:rPr lang="it-IT" dirty="0" smtClean="0"/>
              <a:t> ABSORPTION POWER CYCLE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F3A25-C756-4EF7-A996-DD654CB7FDA4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7519" t="48453" r="7519"/>
          <a:stretch/>
        </p:blipFill>
        <p:spPr>
          <a:xfrm>
            <a:off x="960119" y="1783079"/>
            <a:ext cx="7635241" cy="493602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 bwMode="auto">
          <a:xfrm>
            <a:off x="1627632" y="2121408"/>
            <a:ext cx="1865376" cy="2377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66344"/>
            <a:ext cx="8229600" cy="951294"/>
          </a:xfrm>
        </p:spPr>
        <p:txBody>
          <a:bodyPr/>
          <a:lstStyle/>
          <a:p>
            <a:r>
              <a:rPr lang="it-IT" dirty="0" smtClean="0"/>
              <a:t> ABSORPTION POWER CYCLE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F3A25-C756-4EF7-A996-DD654CB7FDA4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6520" r="9772"/>
          <a:stretch/>
        </p:blipFill>
        <p:spPr>
          <a:xfrm>
            <a:off x="2404872" y="1688462"/>
            <a:ext cx="6428232" cy="516953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95" y="2471026"/>
            <a:ext cx="2845775" cy="199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66344"/>
            <a:ext cx="8229600" cy="951294"/>
          </a:xfrm>
        </p:spPr>
        <p:txBody>
          <a:bodyPr/>
          <a:lstStyle/>
          <a:p>
            <a:r>
              <a:rPr lang="it-IT" dirty="0" smtClean="0"/>
              <a:t> ABSORPTION POWER CYCLE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F3A25-C756-4EF7-A996-DD654CB7FDA4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362" y="1865426"/>
            <a:ext cx="6485276" cy="401416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85215" y="5879592"/>
            <a:ext cx="81619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effectLst/>
                <a:latin typeface="AdvTT080e16ec"/>
              </a:rPr>
              <a:t>Dühring</a:t>
            </a:r>
            <a:r>
              <a:rPr lang="en-US" sz="1400" dirty="0">
                <a:effectLst/>
                <a:latin typeface="AdvTT080e16ec"/>
              </a:rPr>
              <a:t> diagram for a </a:t>
            </a:r>
            <a:r>
              <a:rPr lang="en-US" sz="1400" dirty="0" err="1">
                <a:effectLst/>
                <a:latin typeface="AdvTT080e16ec"/>
              </a:rPr>
              <a:t>LiBr</a:t>
            </a:r>
            <a:r>
              <a:rPr lang="en-US" sz="1400" dirty="0">
                <a:effectLst/>
                <a:latin typeface="AdvTT080e16ec"/>
              </a:rPr>
              <a:t> aqueous solution, highlighting a typical absorption refrigeration cycle </a:t>
            </a:r>
            <a:r>
              <a:rPr lang="en-US" sz="1400" dirty="0" smtClean="0">
                <a:effectLst/>
                <a:latin typeface="AdvTT080e16ec"/>
              </a:rPr>
              <a:t>and </a:t>
            </a:r>
            <a:r>
              <a:rPr lang="en-US" sz="1400" dirty="0">
                <a:effectLst/>
                <a:latin typeface="AdvTT080e16ec"/>
              </a:rPr>
              <a:t>the </a:t>
            </a:r>
            <a:r>
              <a:rPr lang="en-US" sz="1400" dirty="0" smtClean="0">
                <a:effectLst/>
                <a:latin typeface="AdvTT080e16ec"/>
              </a:rPr>
              <a:t>power cycle </a:t>
            </a:r>
            <a:r>
              <a:rPr lang="en-US" sz="1400" dirty="0">
                <a:effectLst/>
                <a:latin typeface="AdvTT080e16ec"/>
              </a:rPr>
              <a:t>presented in Novotny and </a:t>
            </a:r>
            <a:r>
              <a:rPr lang="en-US" sz="1400" dirty="0" err="1" smtClean="0">
                <a:effectLst/>
                <a:latin typeface="AdvTT080e16ec"/>
              </a:rPr>
              <a:t>Kolovratnik</a:t>
            </a:r>
            <a:r>
              <a:rPr lang="en-US" sz="1400" dirty="0" smtClean="0">
                <a:effectLst/>
                <a:latin typeface="AdvTT080e16ec"/>
              </a:rPr>
              <a:t> - Int</a:t>
            </a:r>
            <a:r>
              <a:rPr lang="en-US" sz="1400" dirty="0">
                <a:effectLst/>
                <a:latin typeface="AdvTT080e16ec"/>
              </a:rPr>
              <a:t>. J. Energy Res. 2017; 41:952–975, both with a highest solution temperature of 90°C.</a:t>
            </a:r>
            <a:endParaRPr lang="it-IT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87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4A32E5-DAC0-474D-8961-89AF495EC2A7}" type="slidenum">
              <a:rPr lang="it-IT"/>
              <a:pPr/>
              <a:t>3</a:t>
            </a:fld>
            <a:endParaRPr lang="it-IT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633413"/>
            <a:ext cx="8229600" cy="6778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The choice of a cogeneration </a:t>
            </a:r>
            <a:r>
              <a:rPr lang="en-US" sz="3600" dirty="0" smtClean="0">
                <a:cs typeface="Times New Roman" panose="02020603050405020304" pitchFamily="18" charset="0"/>
              </a:rPr>
              <a:t>plant</a:t>
            </a:r>
            <a:endParaRPr lang="it-IT" sz="3600" dirty="0">
              <a:cs typeface="Times New Roman" panose="02020603050405020304" pitchFamily="18" charset="0"/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81175"/>
            <a:ext cx="8929687" cy="481012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 It involves numerous decision-making aspects:</a:t>
            </a:r>
          </a:p>
          <a:p>
            <a:pPr>
              <a:lnSpc>
                <a:spcPct val="80000"/>
              </a:lnSpc>
              <a:buNone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- A pre-feasibility analysis, to establish the technical-economic conditions that allow to obtain the desired advantages,</a:t>
            </a:r>
          </a:p>
          <a:p>
            <a:pPr>
              <a:lnSpc>
                <a:spcPct val="80000"/>
              </a:lnSpc>
              <a:buNone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- Feasibility and project analysis, to define:</a:t>
            </a:r>
          </a:p>
          <a:p>
            <a:pPr>
              <a:lnSpc>
                <a:spcPct val="80000"/>
              </a:lnSpc>
              <a:buNone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- Type of system;</a:t>
            </a:r>
          </a:p>
          <a:p>
            <a:pPr>
              <a:lnSpc>
                <a:spcPct val="80000"/>
              </a:lnSpc>
              <a:buNone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- Size of the system;</a:t>
            </a:r>
          </a:p>
          <a:p>
            <a:pPr>
              <a:lnSpc>
                <a:spcPct val="80000"/>
              </a:lnSpc>
              <a:buNone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- Management and control criteria;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- Tariff and regulatory aspects.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sz="2400" b="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To do this it may be necessary:</a:t>
            </a:r>
          </a:p>
          <a:p>
            <a:pPr>
              <a:lnSpc>
                <a:spcPct val="80000"/>
              </a:lnSpc>
              <a:buNone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- Develop a technical-economic model of the system;</a:t>
            </a:r>
          </a:p>
          <a:p>
            <a:pPr>
              <a:lnSpc>
                <a:spcPct val="80000"/>
              </a:lnSpc>
              <a:buNone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- Pair it with simulation / optimization techniques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66344"/>
            <a:ext cx="8229600" cy="951294"/>
          </a:xfrm>
        </p:spPr>
        <p:txBody>
          <a:bodyPr/>
          <a:lstStyle/>
          <a:p>
            <a:r>
              <a:rPr lang="it-IT" dirty="0" smtClean="0"/>
              <a:t> ABSORPTION POWER CYCLE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F3A25-C756-4EF7-A996-DD654CB7FDA4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3340" y="5948172"/>
            <a:ext cx="9052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AdvTT080e16ec"/>
              </a:rPr>
              <a:t>Results of thermodynamic analysis for 100 </a:t>
            </a:r>
            <a:r>
              <a:rPr lang="en-US" sz="1400" dirty="0" smtClean="0">
                <a:effectLst/>
                <a:latin typeface="AdvTT080e16ec"/>
              </a:rPr>
              <a:t>°C </a:t>
            </a:r>
            <a:r>
              <a:rPr lang="en-US" sz="1400" dirty="0">
                <a:effectLst/>
                <a:latin typeface="AdvTT080e16ec"/>
              </a:rPr>
              <a:t>heat </a:t>
            </a:r>
            <a:r>
              <a:rPr lang="en-US" sz="1400" dirty="0" smtClean="0">
                <a:effectLst/>
                <a:latin typeface="AdvTT080e16ec"/>
              </a:rPr>
              <a:t>source. Novotny</a:t>
            </a:r>
            <a:r>
              <a:rPr lang="en-US" sz="1400" dirty="0">
                <a:effectLst/>
                <a:latin typeface="AdvTT080e16ec"/>
              </a:rPr>
              <a:t>, </a:t>
            </a:r>
            <a:r>
              <a:rPr lang="en-US" sz="1400" dirty="0" err="1" smtClean="0">
                <a:effectLst/>
                <a:latin typeface="AdvTT080e16ec"/>
              </a:rPr>
              <a:t>Vitvarova</a:t>
            </a:r>
            <a:r>
              <a:rPr lang="en-US" sz="1400" dirty="0">
                <a:effectLst/>
                <a:latin typeface="AdvTT080e16ec"/>
              </a:rPr>
              <a:t>, and </a:t>
            </a:r>
            <a:r>
              <a:rPr lang="en-US" sz="1400" dirty="0" err="1" smtClean="0">
                <a:effectLst/>
                <a:latin typeface="AdvTT080e16ec"/>
              </a:rPr>
              <a:t>Kolovratnik</a:t>
            </a:r>
            <a:r>
              <a:rPr lang="en-US" sz="1400" dirty="0">
                <a:effectLst/>
                <a:latin typeface="AdvTT080e16ec"/>
              </a:rPr>
              <a:t> - Absorption Power Cycles with Various Working Fluids for Exergy-Efficient Low-Temperature Waste Heat </a:t>
            </a:r>
            <a:r>
              <a:rPr lang="en-US" sz="1400" dirty="0" smtClean="0">
                <a:effectLst/>
                <a:latin typeface="AdvTT080e16ec"/>
              </a:rPr>
              <a:t>Recovery. </a:t>
            </a:r>
          </a:p>
          <a:p>
            <a:r>
              <a:rPr lang="en-US" sz="1400" dirty="0" smtClean="0">
                <a:effectLst/>
                <a:latin typeface="AdvTT080e16ec"/>
              </a:rPr>
              <a:t>u = energy utilization; gross = without considering auxiliary power for heat dissipation; c = cycle only; ex = exergy</a:t>
            </a:r>
            <a:endParaRPr lang="it-IT" sz="1400" dirty="0">
              <a:effectLst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327660" y="1725962"/>
            <a:ext cx="8290560" cy="4214590"/>
            <a:chOff x="106680" y="1665002"/>
            <a:chExt cx="8039100" cy="397484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/>
            <a:srcRect b="37407"/>
            <a:stretch/>
          </p:blipFill>
          <p:spPr>
            <a:xfrm>
              <a:off x="4161876" y="1665002"/>
              <a:ext cx="3983904" cy="2894140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3"/>
            <a:srcRect r="3017"/>
            <a:stretch/>
          </p:blipFill>
          <p:spPr>
            <a:xfrm>
              <a:off x="106680" y="1875003"/>
              <a:ext cx="5890260" cy="3764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26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EF6CDBC-10B5-46FD-A7BE-96A09A2F75FA}" type="slidenum">
              <a:rPr lang="it-IT"/>
              <a:pPr/>
              <a:t>31</a:t>
            </a:fld>
            <a:endParaRPr lang="it-IT"/>
          </a:p>
        </p:txBody>
      </p:sp>
      <p:pic>
        <p:nvPicPr>
          <p:cNvPr id="1822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2046288"/>
            <a:ext cx="4210050" cy="4716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4714874" y="2046288"/>
            <a:ext cx="42116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effectLst/>
                <a:latin typeface="+mj-lt"/>
                <a:ea typeface="ヒラギノ角ゴ Pro W3" pitchFamily="1" charset="-128"/>
                <a:cs typeface="Times New Roman" panose="02020603050405020304" pitchFamily="18" charset="0"/>
              </a:rPr>
              <a:t>Hypothesis of cogeneration distributed with MTG, integrated with micro-district heating networks, for the historic center of Pordenone.</a:t>
            </a:r>
          </a:p>
        </p:txBody>
      </p:sp>
      <p:sp>
        <p:nvSpPr>
          <p:cNvPr id="1822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848600" cy="1439863"/>
          </a:xfrm>
          <a:noFill/>
          <a:ln/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Synthesis of distributed cogeneration and district heating systems</a:t>
            </a:r>
            <a:endParaRPr lang="it-IT" dirty="0">
              <a:cs typeface="Times New Roman" panose="02020603050405020304" pitchFamily="18" charset="0"/>
            </a:endParaRPr>
          </a:p>
        </p:txBody>
      </p:sp>
      <p:sp>
        <p:nvSpPr>
          <p:cNvPr id="9" name="Sottotitolo 1"/>
          <p:cNvSpPr>
            <a:spLocks noGrp="1"/>
          </p:cNvSpPr>
          <p:nvPr>
            <p:ph type="subTitle" idx="1"/>
          </p:nvPr>
        </p:nvSpPr>
        <p:spPr>
          <a:xfrm>
            <a:off x="4819112" y="3677504"/>
            <a:ext cx="3560250" cy="4318782"/>
          </a:xfrm>
        </p:spPr>
        <p:txBody>
          <a:bodyPr/>
          <a:lstStyle/>
          <a:p>
            <a:r>
              <a:rPr lang="en-US" sz="2000" b="0" dirty="0">
                <a:latin typeface="+mj-lt"/>
                <a:cs typeface="Times New Roman" panose="02020603050405020304" pitchFamily="18" charset="0"/>
              </a:rPr>
              <a:t>The developed model includes:</a:t>
            </a:r>
          </a:p>
          <a:p>
            <a:r>
              <a:rPr lang="en-US" sz="2000" b="0" dirty="0">
                <a:latin typeface="+mj-lt"/>
                <a:cs typeface="Times New Roman" panose="02020603050405020304" pitchFamily="18" charset="0"/>
              </a:rPr>
              <a:t> - a set of micro-cogeneration gas turbines, located inside 6 buildings,</a:t>
            </a:r>
          </a:p>
          <a:p>
            <a:r>
              <a:rPr lang="en-GB" sz="2000" b="0" dirty="0">
                <a:latin typeface="+mj-lt"/>
                <a:cs typeface="Times New Roman" panose="02020603050405020304" pitchFamily="18" charset="0"/>
              </a:rPr>
              <a:t>- a centralized cogeneration system, (600 </a:t>
            </a:r>
            <a:r>
              <a:rPr lang="en-GB" sz="2000" b="0" dirty="0" err="1">
                <a:latin typeface="+mj-lt"/>
                <a:cs typeface="Times New Roman" panose="02020603050405020304" pitchFamily="18" charset="0"/>
              </a:rPr>
              <a:t>kWe</a:t>
            </a:r>
            <a:r>
              <a:rPr lang="en-GB" sz="2000" b="0" dirty="0">
                <a:latin typeface="+mj-lt"/>
                <a:cs typeface="Times New Roman" panose="02020603050405020304" pitchFamily="18" charset="0"/>
              </a:rPr>
              <a:t>) allowing the required thermal energy to be produced in a single site</a:t>
            </a:r>
            <a:endParaRPr lang="it-IT" sz="2000" b="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F98BC3-F7EA-4A73-8394-BEF993D5B06B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Synthesis of distributed cogeneration and district heating systems</a:t>
            </a:r>
            <a:endParaRPr lang="it-IT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91" y="1694596"/>
            <a:ext cx="4210050" cy="4716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625" y="2652718"/>
            <a:ext cx="4413887" cy="370668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616450" y="2028166"/>
            <a:ext cx="3403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Distributed 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cogeneration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it-IT" dirty="0" err="1">
                <a:latin typeface="+mj-lt"/>
                <a:cs typeface="Times New Roman" panose="02020603050405020304" pitchFamily="18" charset="0"/>
              </a:rPr>
              <a:t>scheme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system</a:t>
            </a:r>
            <a:endParaRPr lang="it-IT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F7EB9-82D0-4506-A417-25A42EF94BDD}" type="slidenum">
              <a:rPr lang="it-IT"/>
              <a:pPr/>
              <a:t>33</a:t>
            </a:fld>
            <a:endParaRPr lang="it-IT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275" y="436564"/>
            <a:ext cx="7897813" cy="9318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Synthesis of distributed cogeneration and district heating systems</a:t>
            </a:r>
            <a:endParaRPr lang="it-IT" sz="3600" dirty="0">
              <a:cs typeface="Times New Roman" panose="02020603050405020304" pitchFamily="18" charset="0"/>
            </a:endParaRPr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303213" y="1846263"/>
            <a:ext cx="8270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3200" dirty="0">
                <a:solidFill>
                  <a:schemeClr val="tx2"/>
                </a:solidFill>
                <a:effectLst/>
                <a:latin typeface="+mj-lt"/>
                <a:cs typeface="Times New Roman" panose="02020603050405020304" pitchFamily="18" charset="0"/>
              </a:rPr>
              <a:t>ALTERNATIVES</a:t>
            </a:r>
            <a:r>
              <a:rPr lang="it-IT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4374" name="Text Box 6"/>
          <p:cNvSpPr txBox="1">
            <a:spLocks noChangeArrowheads="1"/>
          </p:cNvSpPr>
          <p:nvPr/>
        </p:nvSpPr>
        <p:spPr bwMode="auto">
          <a:xfrm>
            <a:off x="53181" y="2455863"/>
            <a:ext cx="9144000" cy="38472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400" dirty="0">
              <a:effectLst/>
              <a:ea typeface="ヒラギノ角ゴ Pro W3" pitchFamily="1" charset="-128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ea typeface="ヒラギノ角ゴ Pro W3" pitchFamily="1" charset="-128"/>
                <a:cs typeface="Times New Roman" panose="02020603050405020304" pitchFamily="18" charset="0"/>
              </a:rPr>
              <a:t>If you choose the centralized cogeneration system, generally based on an internal combustion engine (ICE):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+mj-lt"/>
              <a:ea typeface="ヒラギノ角ゴ Pro W3" pitchFamily="1" charset="-128"/>
              <a:cs typeface="Times New Roman" panose="02020603050405020304" pitchFamily="18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ea typeface="ヒラギノ角ゴ Pro W3" pitchFamily="1" charset="-128"/>
                <a:cs typeface="Times New Roman" panose="02020603050405020304" pitchFamily="18" charset="0"/>
              </a:rPr>
              <a:t>cogenerated heat must be distributed to users and a district heating system must be built within a high density area of ​​historic buildings.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ea typeface="ヒラギノ角ゴ Pro W3" pitchFamily="1" charset="-128"/>
                <a:cs typeface="Times New Roman" panose="02020603050405020304" pitchFamily="18" charset="0"/>
              </a:rPr>
              <a:t>The investment cost of the entire system increases,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+mj-lt"/>
              <a:ea typeface="ヒラギノ角ゴ Pro W3" pitchFamily="1" charset="-128"/>
              <a:cs typeface="Times New Roman" panose="02020603050405020304" pitchFamily="18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ea typeface="ヒラギノ角ゴ Pro W3" pitchFamily="1" charset="-128"/>
                <a:cs typeface="Times New Roman" panose="02020603050405020304" pitchFamily="18" charset="0"/>
              </a:rPr>
              <a:t>If you choose the cogeneration system distributed with </a:t>
            </a:r>
            <a:r>
              <a:rPr lang="en-US" sz="2000" dirty="0" err="1">
                <a:effectLst/>
                <a:latin typeface="+mj-lt"/>
                <a:ea typeface="ヒラギノ角ゴ Pro W3" pitchFamily="1" charset="-128"/>
                <a:cs typeface="Times New Roman" panose="02020603050405020304" pitchFamily="18" charset="0"/>
              </a:rPr>
              <a:t>mTG</a:t>
            </a:r>
            <a:r>
              <a:rPr lang="en-US" sz="2000" dirty="0">
                <a:effectLst/>
                <a:latin typeface="+mj-lt"/>
                <a:ea typeface="ヒラギノ角ゴ Pro W3" pitchFamily="1" charset="-128"/>
                <a:cs typeface="Times New Roman" panose="02020603050405020304" pitchFamily="18" charset="0"/>
              </a:rPr>
              <a:t>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+mj-lt"/>
              <a:ea typeface="ヒラギノ角ゴ Pro W3" pitchFamily="1" charset="-128"/>
              <a:cs typeface="Times New Roman" panose="02020603050405020304" pitchFamily="18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ea typeface="ヒラギノ角ゴ Pro W3" pitchFamily="1" charset="-128"/>
                <a:cs typeface="Times New Roman" panose="02020603050405020304" pitchFamily="18" charset="0"/>
              </a:rPr>
              <a:t>These have a higher cost per installed </a:t>
            </a:r>
            <a:r>
              <a:rPr lang="en-US" sz="2000" dirty="0" err="1">
                <a:effectLst/>
                <a:latin typeface="+mj-lt"/>
                <a:ea typeface="ヒラギノ角ゴ Pro W3" pitchFamily="1" charset="-128"/>
                <a:cs typeface="Times New Roman" panose="02020603050405020304" pitchFamily="18" charset="0"/>
              </a:rPr>
              <a:t>kWe</a:t>
            </a:r>
            <a:r>
              <a:rPr lang="en-US" sz="2000" dirty="0">
                <a:effectLst/>
                <a:latin typeface="+mj-lt"/>
                <a:ea typeface="ヒラギノ角ゴ Pro W3" pitchFamily="1" charset="-128"/>
                <a:cs typeface="Times New Roman" panose="02020603050405020304" pitchFamily="18" charset="0"/>
              </a:rPr>
              <a:t>,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ea typeface="ヒラギノ角ゴ Pro W3" pitchFamily="1" charset="-128"/>
                <a:cs typeface="Times New Roman" panose="02020603050405020304" pitchFamily="18" charset="0"/>
              </a:rPr>
              <a:t>They also have a lower electrical efficiency than ICE.</a:t>
            </a:r>
            <a:endParaRPr lang="it-IT" sz="2000" dirty="0">
              <a:effectLst/>
              <a:latin typeface="+mj-lt"/>
              <a:ea typeface="ヒラギノ角ゴ Pro W3" pitchFamily="1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5A866-A2B9-4876-BAA8-AEE16D39CCDE}" type="slidenum">
              <a:rPr lang="it-IT"/>
              <a:pPr/>
              <a:t>34</a:t>
            </a:fld>
            <a:endParaRPr lang="it-IT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458788"/>
            <a:ext cx="7912100" cy="10779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Synthesis of distributed cogeneration and district heating systems</a:t>
            </a:r>
            <a:endParaRPr lang="it-IT" sz="3600" dirty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05429"/>
            <a:ext cx="8916988" cy="4138612"/>
          </a:xfrm>
        </p:spPr>
        <p:txBody>
          <a:bodyPr/>
          <a:lstStyle/>
          <a:p>
            <a:pPr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Choose whether the centralized engine should be adopted or not,</a:t>
            </a:r>
          </a:p>
          <a:p>
            <a:pPr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  Define the number of micro-turbines (of fixed size) within each building,</a:t>
            </a:r>
          </a:p>
          <a:p>
            <a:pPr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Define the "minimum" correct connections between buildings, in order to optimize energy consumption at low thermal load,</a:t>
            </a:r>
          </a:p>
          <a:p>
            <a:pPr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Define the optimal strategy of system operation,</a:t>
            </a:r>
          </a:p>
          <a:p>
            <a:pPr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Assess the overall reduction of emissions, particularly CO2.</a:t>
            </a:r>
            <a:endParaRPr lang="it-IT" sz="2400" b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323056" y="1685131"/>
            <a:ext cx="8270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3200" dirty="0" err="1">
                <a:solidFill>
                  <a:schemeClr val="tx2"/>
                </a:solidFill>
                <a:effectLst/>
                <a:latin typeface="+mj-lt"/>
                <a:cs typeface="Times New Roman" panose="02020603050405020304" pitchFamily="18" charset="0"/>
              </a:rPr>
              <a:t>Goals</a:t>
            </a:r>
            <a:r>
              <a:rPr lang="it-IT" sz="3200" dirty="0">
                <a:solidFill>
                  <a:schemeClr val="tx2"/>
                </a:solidFill>
                <a:effectLst/>
                <a:latin typeface="+mj-lt"/>
                <a:cs typeface="Times New Roman" panose="02020603050405020304" pitchFamily="18" charset="0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7538" y="387180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Synthesis of distributed cogeneration     and district heating systems</a:t>
            </a:r>
            <a:endParaRPr lang="it-IT" dirty="0"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F3A25-C756-4EF7-A996-DD654CB7FDA4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303020" y="1877127"/>
            <a:ext cx="2802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dirty="0">
                <a:effectLst/>
                <a:latin typeface="+mj-lt"/>
                <a:cs typeface="Times New Roman" panose="02020603050405020304" pitchFamily="18" charset="0"/>
              </a:rPr>
              <a:t>The </a:t>
            </a:r>
            <a:r>
              <a:rPr lang="it-IT" sz="3200" dirty="0" err="1">
                <a:effectLst/>
                <a:latin typeface="+mj-lt"/>
                <a:cs typeface="Times New Roman" panose="02020603050405020304" pitchFamily="18" charset="0"/>
              </a:rPr>
              <a:t>problems</a:t>
            </a:r>
            <a:r>
              <a:rPr lang="it-IT" sz="3200" dirty="0"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ttangolo 7"/>
          <p:cNvSpPr/>
          <p:nvPr/>
        </p:nvSpPr>
        <p:spPr>
          <a:xfrm>
            <a:off x="568301" y="2893255"/>
            <a:ext cx="82788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  <a:cs typeface="Times New Roman" panose="02020603050405020304" pitchFamily="18" charset="0"/>
              </a:rPr>
              <a:t>choosing whether the ICE has </a:t>
            </a:r>
            <a:r>
              <a:rPr lang="en-US" sz="2400" dirty="0" err="1">
                <a:effectLst/>
                <a:latin typeface="+mj-lt"/>
                <a:cs typeface="Times New Roman" panose="02020603050405020304" pitchFamily="18" charset="0"/>
              </a:rPr>
              <a:t>tobe</a:t>
            </a:r>
            <a:r>
              <a:rPr lang="en-US" sz="2400" dirty="0">
                <a:effectLst/>
                <a:latin typeface="+mj-lt"/>
                <a:cs typeface="Times New Roman" panose="02020603050405020304" pitchFamily="18" charset="0"/>
              </a:rPr>
              <a:t> adopted or not,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  <a:cs typeface="Times New Roman" panose="02020603050405020304" pitchFamily="18" charset="0"/>
              </a:rPr>
              <a:t>defining the number of micro turbines (of fixed size) inside each building,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+mj-lt"/>
                <a:cs typeface="Times New Roman" panose="02020603050405020304" pitchFamily="18" charset="0"/>
              </a:rPr>
              <a:t>defining“minimum</a:t>
            </a:r>
            <a:r>
              <a:rPr lang="en-US" sz="2400" dirty="0">
                <a:effectLst/>
                <a:latin typeface="+mj-lt"/>
                <a:cs typeface="Times New Roman" panose="02020603050405020304" pitchFamily="18" charset="0"/>
              </a:rPr>
              <a:t>” proper connections among buildings, in order to optimize energy consumption at low thermal load,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  <a:cs typeface="Times New Roman" panose="02020603050405020304" pitchFamily="18" charset="0"/>
              </a:rPr>
              <a:t>defining the operation strategy of the whole system,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  <a:cs typeface="Times New Roman" panose="02020603050405020304" pitchFamily="18" charset="0"/>
              </a:rPr>
              <a:t>to evaluate global CO2 emissions reduction</a:t>
            </a:r>
            <a:endParaRPr lang="it-IT" sz="24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518185-9445-4DBD-9373-4DC654E77C0F}" type="slidenum">
              <a:rPr lang="it-IT"/>
              <a:pPr/>
              <a:t>36</a:t>
            </a:fld>
            <a:endParaRPr lang="it-IT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458788"/>
            <a:ext cx="7912100" cy="10779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Synthesis of distributed cogeneration     and district heating systems</a:t>
            </a:r>
            <a:endParaRPr lang="it-IT" sz="3600" dirty="0">
              <a:cs typeface="Times New Roman" panose="02020603050405020304" pitchFamily="18" charset="0"/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55863"/>
            <a:ext cx="8916988" cy="4138612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US" sz="2400" b="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define a Full Mixed Linear Programming program (MILP),</a:t>
            </a:r>
          </a:p>
          <a:p>
            <a:pPr>
              <a:lnSpc>
                <a:spcPct val="8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solve it by means of a commercial software,</a:t>
            </a:r>
          </a:p>
          <a:p>
            <a:pPr>
              <a:lnSpc>
                <a:spcPct val="8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OBJ: Total annual cost for acquiring, maintaining and managing the entire system,</a:t>
            </a:r>
          </a:p>
          <a:p>
            <a:pPr>
              <a:lnSpc>
                <a:spcPct val="8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Taking into account the economic constraints: interest rate, price of gas and electricity, cost of components and plant integration,….</a:t>
            </a:r>
          </a:p>
          <a:p>
            <a:pPr>
              <a:lnSpc>
                <a:spcPct val="8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taking into account the physical constraints: thermal and electrical demands of the users over time, effect of the ambient temperature on the efficiency of the turbines,….</a:t>
            </a:r>
          </a:p>
          <a:p>
            <a:pPr>
              <a:lnSpc>
                <a:spcPct val="8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184150" y="1833563"/>
            <a:ext cx="8270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3200" dirty="0">
                <a:solidFill>
                  <a:schemeClr val="tx2"/>
                </a:solidFill>
                <a:effectLst/>
                <a:latin typeface="+mj-lt"/>
                <a:cs typeface="Times New Roman" panose="02020603050405020304" pitchFamily="18" charset="0"/>
              </a:rPr>
              <a:t>Solutions: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5962" y="415315"/>
            <a:ext cx="8229600" cy="1143000"/>
          </a:xfrm>
        </p:spPr>
        <p:txBody>
          <a:bodyPr/>
          <a:lstStyle/>
          <a:p>
            <a:r>
              <a:rPr lang="en-US" sz="3600" dirty="0">
                <a:cs typeface="Times New Roman" panose="02020603050405020304" pitchFamily="18" charset="0"/>
              </a:rPr>
              <a:t>Synthesis of distributed cogeneration and district heating systems</a:t>
            </a:r>
            <a:endParaRPr lang="it-IT" sz="3600" dirty="0"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0056" y="2096086"/>
            <a:ext cx="8761412" cy="5641755"/>
          </a:xfrm>
        </p:spPr>
        <p:txBody>
          <a:bodyPr/>
          <a:lstStyle/>
          <a:p>
            <a:pPr marL="571500" lvl="0" indent="0" algn="ctr" eaLnBrk="0" hangingPunct="0">
              <a:spcBef>
                <a:spcPct val="50000"/>
              </a:spcBef>
              <a:buClrTx/>
              <a:buSzTx/>
              <a:buNone/>
            </a:pPr>
            <a:r>
              <a:rPr lang="en-US" sz="3200" b="0" kern="12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Methodology 1</a:t>
            </a:r>
          </a:p>
          <a:p>
            <a:pPr marL="1028700" indent="-457200" eaLnBrk="0" hangingPunct="0">
              <a:spcBef>
                <a:spcPct val="50000"/>
              </a:spcBef>
              <a:buClrTx/>
              <a:buSzTx/>
              <a:buFont typeface="+mj-lt"/>
              <a:buAutoNum type="arabicPeriod"/>
            </a:pPr>
            <a:endParaRPr lang="en-US" sz="2000" b="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342900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defining a Mixed Integer Linear Program (MILP),</a:t>
            </a:r>
          </a:p>
          <a:p>
            <a:pPr marL="914400" indent="-342900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solving it by means of a commercial software,</a:t>
            </a:r>
          </a:p>
          <a:p>
            <a:pPr marL="914400" indent="-342900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OBJ: Total Annual Cost for owning, maintaining and operating the whole system,</a:t>
            </a:r>
          </a:p>
          <a:p>
            <a:pPr marL="914400" indent="-342900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taking the time dependent cost rate of gas and electricity into account to evaluate incomes and integrations from the outside,</a:t>
            </a:r>
          </a:p>
          <a:p>
            <a:pPr marL="914400" indent="-342900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taking account of ambient </a:t>
            </a:r>
            <a:r>
              <a:rPr lang="en-US" sz="2000" b="0" kern="1200" dirty="0">
                <a:solidFill>
                  <a:schemeClr val="tx2"/>
                </a:solidFill>
                <a:latin typeface="+mj-lt"/>
              </a:rPr>
              <a:t>temperature effect on turbine efficiency.</a:t>
            </a:r>
            <a:endParaRPr lang="it-IT" sz="2000" b="0" kern="120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F3A25-C756-4EF7-A996-DD654CB7FDA4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7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5FAE0D-63AB-4C80-ACF8-49DDD33D46CA}" type="slidenum">
              <a:rPr lang="it-IT"/>
              <a:pPr/>
              <a:t>38</a:t>
            </a:fld>
            <a:endParaRPr lang="it-IT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458788"/>
            <a:ext cx="7912100" cy="10779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Synthesis of distributed cogeneration     and district heating systems</a:t>
            </a:r>
            <a:endParaRPr lang="it-IT" sz="3600" dirty="0">
              <a:cs typeface="Times New Roman" panose="02020603050405020304" pitchFamily="18" charset="0"/>
            </a:endParaRP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" y="2502643"/>
            <a:ext cx="8720138" cy="1077913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000" b="0" dirty="0">
                <a:latin typeface="+mj-lt"/>
                <a:cs typeface="Times New Roman" panose="02020603050405020304" pitchFamily="18" charset="0"/>
              </a:rPr>
              <a:t>The whole year is modeled with 3 "typical days", for energy demand, and 24 "typical days" for the value of the electricity sold to the grid</a:t>
            </a:r>
            <a:r>
              <a:rPr lang="en-US" sz="2000" dirty="0">
                <a:latin typeface="+mj-lt"/>
              </a:rPr>
              <a:t>.</a:t>
            </a:r>
          </a:p>
        </p:txBody>
      </p:sp>
      <p:sp>
        <p:nvSpPr>
          <p:cNvPr id="317444" name="Rectangle 4"/>
          <p:cNvSpPr>
            <a:spLocks noChangeArrowheads="1"/>
          </p:cNvSpPr>
          <p:nvPr/>
        </p:nvSpPr>
        <p:spPr bwMode="auto">
          <a:xfrm>
            <a:off x="26987" y="2037054"/>
            <a:ext cx="8270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3200" dirty="0">
                <a:solidFill>
                  <a:schemeClr val="tx2"/>
                </a:solidFill>
                <a:effectLst/>
                <a:latin typeface="+mj-lt"/>
                <a:cs typeface="Times New Roman" panose="02020603050405020304" pitchFamily="18" charset="0"/>
              </a:rPr>
              <a:t>Energy </a:t>
            </a:r>
            <a:r>
              <a:rPr lang="it-IT" sz="3200" dirty="0" err="1">
                <a:solidFill>
                  <a:schemeClr val="tx2"/>
                </a:solidFill>
                <a:effectLst/>
                <a:latin typeface="+mj-lt"/>
                <a:cs typeface="Times New Roman" panose="02020603050405020304" pitchFamily="18" charset="0"/>
              </a:rPr>
              <a:t>demand</a:t>
            </a:r>
            <a:r>
              <a:rPr lang="it-IT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174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708" y="3611881"/>
            <a:ext cx="4383088" cy="310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174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943" y="3533935"/>
            <a:ext cx="4683125" cy="314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1259914" y="3215006"/>
            <a:ext cx="227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Electric</a:t>
            </a:r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demand</a:t>
            </a:r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5655353" y="3162300"/>
            <a:ext cx="227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Thermic</a:t>
            </a:r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demand</a:t>
            </a:r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8B1333-5F14-455D-94D3-4AAA7655D85F}" type="slidenum">
              <a:rPr lang="it-IT"/>
              <a:pPr/>
              <a:t>39</a:t>
            </a:fld>
            <a:endParaRPr lang="it-IT"/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781050" y="549275"/>
            <a:ext cx="6162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3600" dirty="0">
                <a:solidFill>
                  <a:schemeClr val="tx2"/>
                </a:solidFill>
                <a:effectLst/>
                <a:latin typeface="+mj-lt"/>
                <a:cs typeface="Times New Roman" panose="02020603050405020304" pitchFamily="18" charset="0"/>
              </a:rPr>
              <a:t>MILP </a:t>
            </a:r>
            <a:r>
              <a:rPr lang="it-IT" sz="3600" dirty="0" err="1">
                <a:solidFill>
                  <a:schemeClr val="tx2"/>
                </a:solidFill>
                <a:effectLst/>
                <a:latin typeface="+mj-lt"/>
                <a:cs typeface="Times New Roman" panose="02020603050405020304" pitchFamily="18" charset="0"/>
              </a:rPr>
              <a:t>models</a:t>
            </a:r>
            <a:endParaRPr lang="it-IT" sz="3600" dirty="0">
              <a:solidFill>
                <a:schemeClr val="tx2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227012" y="2187287"/>
            <a:ext cx="8718550" cy="47089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indent="-357188" eaLnBrk="0" hangingPunct="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OBJ is linear towards the variables that express the consumption of CHP systems;</a:t>
            </a:r>
          </a:p>
          <a:p>
            <a:pPr marL="357188" indent="-357188" eaLnBrk="0" hangingPunct="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Binary variables are used to express the presence / absence of </a:t>
            </a:r>
            <a:r>
              <a:rPr lang="en-US" sz="2000" dirty="0" err="1">
                <a:effectLst/>
                <a:latin typeface="+mj-lt"/>
                <a:cs typeface="Times New Roman" panose="02020603050405020304" pitchFamily="18" charset="0"/>
              </a:rPr>
              <a:t>mTG</a:t>
            </a:r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, ICE and network sections,</a:t>
            </a:r>
          </a:p>
          <a:p>
            <a:pPr marL="357188" indent="-357188" eaLnBrk="0" hangingPunct="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In addition to the on / off status of the machines.</a:t>
            </a:r>
          </a:p>
          <a:p>
            <a:pPr marL="342900" indent="-342900" eaLnBrk="0" hangingPunct="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In each time interval the optimization must take into account the constraints:</a:t>
            </a:r>
          </a:p>
          <a:p>
            <a:pPr marL="342900" indent="-342900" eaLnBrk="0" hangingPunct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The performance curves of the components (variable with temperature) must be respected;</a:t>
            </a:r>
          </a:p>
          <a:p>
            <a:pPr marL="342900" indent="-342900" eaLnBrk="0" hangingPunct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The thermal demand must be satisfied by </a:t>
            </a:r>
            <a:r>
              <a:rPr lang="en-US" sz="2000" dirty="0" err="1">
                <a:effectLst/>
                <a:latin typeface="+mj-lt"/>
                <a:cs typeface="Times New Roman" panose="02020603050405020304" pitchFamily="18" charset="0"/>
              </a:rPr>
              <a:t>cogenerators</a:t>
            </a:r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 and auxiliary boilers;</a:t>
            </a:r>
          </a:p>
          <a:p>
            <a:pPr marL="342900" indent="-342900" eaLnBrk="0" hangingPunct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The electricity demand must be satisfied by the </a:t>
            </a:r>
            <a:r>
              <a:rPr lang="en-US" sz="2000" dirty="0" err="1">
                <a:effectLst/>
                <a:latin typeface="+mj-lt"/>
                <a:cs typeface="Times New Roman" panose="02020603050405020304" pitchFamily="18" charset="0"/>
              </a:rPr>
              <a:t>cogenerators</a:t>
            </a:r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 and by the integration with the network;</a:t>
            </a:r>
          </a:p>
          <a:p>
            <a:pPr marL="342900" indent="-342900" eaLnBrk="0" hangingPunct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The thermal nodes must be balanced and all the branches have a loss proportional to their length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453086-DB15-4BF3-91A5-AD5FCDC11AC7}" type="slidenum">
              <a:rPr lang="it-IT"/>
              <a:pPr/>
              <a:t>4</a:t>
            </a:fld>
            <a:endParaRPr lang="it-IT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633413"/>
            <a:ext cx="8229600" cy="6778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The choice of a cogeneration plant</a:t>
            </a:r>
            <a:endParaRPr lang="it-IT" sz="3600" dirty="0">
              <a:cs typeface="Times New Roman" panose="02020603050405020304" pitchFamily="18" charset="0"/>
            </a:endParaRPr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3700" y="2160588"/>
            <a:ext cx="8753475" cy="4697412"/>
          </a:xfrm>
          <a:noFill/>
          <a:ln/>
        </p:spPr>
        <p:txBody>
          <a:bodyPr lIns="92075" tIns="46038" rIns="92075" bIns="46038"/>
          <a:lstStyle/>
          <a:p>
            <a:pPr>
              <a:buNone/>
            </a:pPr>
            <a:r>
              <a:rPr lang="en-US" sz="2000" b="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Starting </a:t>
            </a:r>
            <a:r>
              <a:rPr lang="en-US" sz="2000" b="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point:</a:t>
            </a:r>
          </a:p>
          <a:p>
            <a:r>
              <a:rPr lang="en-US" sz="2000" b="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Knowledge of energy data,</a:t>
            </a:r>
          </a:p>
          <a:p>
            <a:r>
              <a:rPr lang="en-US" sz="2000" b="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Knowledge of economic data.</a:t>
            </a:r>
          </a:p>
          <a:p>
            <a:pPr>
              <a:buNone/>
            </a:pPr>
            <a:endParaRPr lang="en-US" sz="2000" b="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b="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The choice of the cogeneration system can be supported by simulation / optimization at different levels:</a:t>
            </a:r>
          </a:p>
          <a:p>
            <a:r>
              <a:rPr lang="en-US" sz="2000" b="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Comparison between different sizes or technological solutions,</a:t>
            </a:r>
          </a:p>
          <a:p>
            <a:r>
              <a:rPr lang="en-US" sz="2000" b="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Definition of the thermal part and its components,</a:t>
            </a:r>
          </a:p>
          <a:p>
            <a:r>
              <a:rPr lang="en-US" sz="2000" b="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Choice of management strategy, in a given context,</a:t>
            </a:r>
          </a:p>
          <a:p>
            <a:r>
              <a:rPr lang="en-US" sz="2000" b="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Integration with other cogeneration plants,</a:t>
            </a:r>
          </a:p>
          <a:p>
            <a:r>
              <a:rPr lang="en-US" sz="2000" b="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Integration with heat or cold transmission networks</a:t>
            </a:r>
            <a:r>
              <a:rPr lang="en-US" sz="20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b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7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7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7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7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7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7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75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 build="p" autoUpdateAnimBg="0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D653BBE-C138-4B3F-AC52-86A73A3FF58F}" type="slidenum">
              <a:rPr lang="it-IT"/>
              <a:pPr/>
              <a:t>40</a:t>
            </a:fld>
            <a:endParaRPr lang="it-IT"/>
          </a:p>
        </p:txBody>
      </p:sp>
      <p:pic>
        <p:nvPicPr>
          <p:cNvPr id="184328" name="Picture 8"/>
          <p:cNvPicPr>
            <a:picLocks noChangeAspect="1" noChangeArrowheads="1"/>
          </p:cNvPicPr>
          <p:nvPr/>
        </p:nvPicPr>
        <p:blipFill>
          <a:blip r:embed="rId3" cstate="print"/>
          <a:srcRect l="8197" t="2164"/>
          <a:stretch>
            <a:fillRect/>
          </a:stretch>
        </p:blipFill>
        <p:spPr bwMode="auto">
          <a:xfrm>
            <a:off x="147638" y="1685925"/>
            <a:ext cx="3603625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29" name="Picture 9"/>
          <p:cNvPicPr>
            <a:picLocks noChangeAspect="1" noChangeArrowheads="1"/>
          </p:cNvPicPr>
          <p:nvPr/>
        </p:nvPicPr>
        <p:blipFill>
          <a:blip r:embed="rId4" cstate="print"/>
          <a:srcRect t="1753"/>
          <a:stretch>
            <a:fillRect/>
          </a:stretch>
        </p:blipFill>
        <p:spPr bwMode="auto">
          <a:xfrm>
            <a:off x="3751263" y="1614488"/>
            <a:ext cx="3167062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30" name="Picture 10"/>
          <p:cNvPicPr>
            <a:picLocks noChangeAspect="1" noChangeArrowheads="1"/>
          </p:cNvPicPr>
          <p:nvPr/>
        </p:nvPicPr>
        <p:blipFill>
          <a:blip r:embed="rId5" cstate="print"/>
          <a:srcRect t="1932"/>
          <a:stretch>
            <a:fillRect/>
          </a:stretch>
        </p:blipFill>
        <p:spPr bwMode="auto">
          <a:xfrm>
            <a:off x="222250" y="4062413"/>
            <a:ext cx="35988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31" name="Picture 11"/>
          <p:cNvPicPr>
            <a:picLocks noChangeAspect="1" noChangeArrowheads="1"/>
          </p:cNvPicPr>
          <p:nvPr/>
        </p:nvPicPr>
        <p:blipFill>
          <a:blip r:embed="rId6" cstate="print"/>
          <a:srcRect t="1802"/>
          <a:stretch>
            <a:fillRect/>
          </a:stretch>
        </p:blipFill>
        <p:spPr bwMode="auto">
          <a:xfrm>
            <a:off x="3822700" y="4062413"/>
            <a:ext cx="33845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6888163" y="1696016"/>
            <a:ext cx="22542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Aft>
                <a:spcPct val="30000"/>
              </a:spcAft>
            </a:pPr>
            <a:r>
              <a:rPr lang="en-US" sz="2000" dirty="0">
                <a:solidFill>
                  <a:srgbClr val="212121"/>
                </a:solidFill>
                <a:effectLst/>
                <a:latin typeface="+mj-lt"/>
                <a:cs typeface="Times New Roman" panose="02020603050405020304" pitchFamily="18" charset="0"/>
              </a:rPr>
              <a:t>Optimal configurations depending on the surrounding economic conditions: a + c) estimated life of the machines and network estimated at 13/26 years; b) 4.5 / 9 years; c) of 8/16 years; Savings vary between 1 - 8%.</a:t>
            </a:r>
            <a:endParaRPr lang="it-IT" sz="2000" dirty="0">
              <a:effectLst/>
              <a:latin typeface="+mj-lt"/>
              <a:ea typeface="ヒラギノ角ゴ Pro W3" pitchFamily="1" charset="-128"/>
              <a:cs typeface="Times New Roman" panose="02020603050405020304" pitchFamily="18" charset="0"/>
            </a:endParaRPr>
          </a:p>
        </p:txBody>
      </p:sp>
      <p:sp>
        <p:nvSpPr>
          <p:cNvPr id="1843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848600" cy="1439863"/>
          </a:xfrm>
          <a:noFill/>
          <a:ln/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Synthesis of distributed cogeneration     and district heating systems</a:t>
            </a:r>
            <a:endParaRPr lang="it-IT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9701295-6877-4F77-BFEF-7425CC6F8A20}" type="slidenum">
              <a:rPr lang="it-IT"/>
              <a:pPr/>
              <a:t>41</a:t>
            </a:fld>
            <a:endParaRPr lang="it-IT"/>
          </a:p>
        </p:txBody>
      </p:sp>
      <p:pic>
        <p:nvPicPr>
          <p:cNvPr id="1863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14500"/>
            <a:ext cx="61214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6681788" y="1949450"/>
            <a:ext cx="228441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effectLst/>
                <a:latin typeface="+mj-lt"/>
                <a:ea typeface="ヒラギノ角ゴ Pro W3" pitchFamily="1" charset="-128"/>
                <a:cs typeface="Times New Roman" panose="02020603050405020304" pitchFamily="18" charset="0"/>
              </a:rPr>
              <a:t>Example of optimal management for the </a:t>
            </a:r>
            <a:r>
              <a:rPr lang="en-US" sz="2000" dirty="0" err="1">
                <a:effectLst/>
                <a:latin typeface="+mj-lt"/>
                <a:ea typeface="ヒラギノ角ゴ Pro W3" pitchFamily="1" charset="-128"/>
                <a:cs typeface="Times New Roman" panose="02020603050405020304" pitchFamily="18" charset="0"/>
              </a:rPr>
              <a:t>mTG</a:t>
            </a:r>
            <a:r>
              <a:rPr lang="en-US" sz="2000" dirty="0">
                <a:effectLst/>
                <a:latin typeface="+mj-lt"/>
                <a:ea typeface="ヒラギノ角ゴ Pro W3" pitchFamily="1" charset="-128"/>
                <a:cs typeface="Times New Roman" panose="02020603050405020304" pitchFamily="18" charset="0"/>
              </a:rPr>
              <a:t> only present in configuration b: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effectLst/>
                <a:latin typeface="+mj-lt"/>
                <a:ea typeface="ヒラギノ角ゴ Pro W3" pitchFamily="1" charset="-128"/>
                <a:cs typeface="Times New Roman" panose="02020603050405020304" pitchFamily="18" charset="0"/>
              </a:rPr>
              <a:t>Thermal tracking is NOT the optimal solution (even the electrical one).</a:t>
            </a:r>
            <a:endParaRPr lang="it-IT" sz="2000" dirty="0">
              <a:effectLst/>
              <a:latin typeface="+mj-lt"/>
              <a:ea typeface="ヒラギノ角ゴ Pro W3" pitchFamily="1" charset="-128"/>
              <a:cs typeface="Times New Roman" panose="02020603050405020304" pitchFamily="18" charset="0"/>
            </a:endParaRPr>
          </a:p>
        </p:txBody>
      </p:sp>
      <p:sp>
        <p:nvSpPr>
          <p:cNvPr id="1863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848600" cy="1439863"/>
          </a:xfrm>
          <a:noFill/>
          <a:ln/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Synthesis of distributed cogeneration     and district heating systems</a:t>
            </a:r>
            <a:endParaRPr lang="it-IT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89EEC-DAEF-4792-BC1F-726E540EAE26}" type="slidenum">
              <a:rPr lang="it-IT"/>
              <a:pPr/>
              <a:t>42</a:t>
            </a:fld>
            <a:endParaRPr lang="it-IT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4525" y="446088"/>
            <a:ext cx="7994650" cy="971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Integration of CHP with absorption machines and </a:t>
            </a:r>
            <a:r>
              <a:rPr lang="en-US" sz="3200" dirty="0" smtClean="0">
                <a:cs typeface="Times New Roman" panose="02020603050405020304" pitchFamily="18" charset="0"/>
              </a:rPr>
              <a:t>district-cooling </a:t>
            </a:r>
            <a:r>
              <a:rPr lang="en-US" sz="3200" dirty="0">
                <a:cs typeface="Times New Roman" panose="02020603050405020304" pitchFamily="18" charset="0"/>
              </a:rPr>
              <a:t>networks</a:t>
            </a:r>
            <a:endParaRPr lang="it-IT" sz="3200" dirty="0">
              <a:cs typeface="Times New Roman" panose="02020603050405020304" pitchFamily="18" charset="0"/>
            </a:endParaRPr>
          </a:p>
        </p:txBody>
      </p:sp>
      <p:pic>
        <p:nvPicPr>
          <p:cNvPr id="3246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4388" y="2103438"/>
            <a:ext cx="2228850" cy="2819400"/>
          </a:xfrm>
          <a:noFill/>
          <a:ln/>
        </p:spPr>
      </p:pic>
      <p:pic>
        <p:nvPicPr>
          <p:cNvPr id="3246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2188" y="1989138"/>
            <a:ext cx="116681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magine 12" descr="schema utenza italiano copia.gif"/>
          <p:cNvPicPr>
            <a:picLocks noChangeAspect="1"/>
          </p:cNvPicPr>
          <p:nvPr/>
        </p:nvPicPr>
        <p:blipFill>
          <a:blip r:embed="rId4" cstate="print"/>
          <a:srcRect l="6021" t="2522" r="5414" b="21207"/>
          <a:stretch>
            <a:fillRect/>
          </a:stretch>
        </p:blipFill>
        <p:spPr bwMode="auto">
          <a:xfrm>
            <a:off x="5357813" y="1835150"/>
            <a:ext cx="3786187" cy="46434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8100" dir="13500000" algn="br" rotWithShape="0">
              <a:srgbClr val="000000">
                <a:alpha val="39999"/>
              </a:srgbClr>
            </a:outerShdw>
          </a:effectLst>
        </p:spPr>
      </p:pic>
      <p:sp>
        <p:nvSpPr>
          <p:cNvPr id="324615" name="AutoShape 7"/>
          <p:cNvSpPr>
            <a:spLocks noChangeArrowheads="1"/>
          </p:cNvSpPr>
          <p:nvPr/>
        </p:nvSpPr>
        <p:spPr bwMode="auto">
          <a:xfrm rot="18716731">
            <a:off x="345822" y="4299735"/>
            <a:ext cx="709613" cy="4095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4616" name="AutoShape 8"/>
          <p:cNvSpPr>
            <a:spLocks noChangeArrowheads="1"/>
          </p:cNvSpPr>
          <p:nvPr/>
        </p:nvSpPr>
        <p:spPr bwMode="auto">
          <a:xfrm>
            <a:off x="3044825" y="3836988"/>
            <a:ext cx="587375" cy="190500"/>
          </a:xfrm>
          <a:prstGeom prst="rightArrow">
            <a:avLst>
              <a:gd name="adj1" fmla="val 50000"/>
              <a:gd name="adj2" fmla="val 7708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4617" name="AutoShape 9"/>
          <p:cNvSpPr>
            <a:spLocks noChangeArrowheads="1"/>
          </p:cNvSpPr>
          <p:nvPr/>
        </p:nvSpPr>
        <p:spPr bwMode="auto">
          <a:xfrm rot="10800000">
            <a:off x="3001963" y="3632200"/>
            <a:ext cx="587375" cy="190500"/>
          </a:xfrm>
          <a:prstGeom prst="rightArrow">
            <a:avLst>
              <a:gd name="adj1" fmla="val 50000"/>
              <a:gd name="adj2" fmla="val 7708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4618" name="AutoShape 10"/>
          <p:cNvSpPr>
            <a:spLocks noChangeArrowheads="1"/>
          </p:cNvSpPr>
          <p:nvPr/>
        </p:nvSpPr>
        <p:spPr bwMode="auto">
          <a:xfrm>
            <a:off x="4657725" y="3783013"/>
            <a:ext cx="587375" cy="190500"/>
          </a:xfrm>
          <a:prstGeom prst="rightArrow">
            <a:avLst>
              <a:gd name="adj1" fmla="val 50000"/>
              <a:gd name="adj2" fmla="val 7708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4619" name="AutoShape 11"/>
          <p:cNvSpPr>
            <a:spLocks noChangeArrowheads="1"/>
          </p:cNvSpPr>
          <p:nvPr/>
        </p:nvSpPr>
        <p:spPr bwMode="auto">
          <a:xfrm rot="10800000">
            <a:off x="4614863" y="3578225"/>
            <a:ext cx="587375" cy="190500"/>
          </a:xfrm>
          <a:prstGeom prst="rightArrow">
            <a:avLst>
              <a:gd name="adj1" fmla="val 50000"/>
              <a:gd name="adj2" fmla="val 7708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4620" name="Text Box 12"/>
          <p:cNvSpPr txBox="1">
            <a:spLocks noChangeArrowheads="1"/>
          </p:cNvSpPr>
          <p:nvPr/>
        </p:nvSpPr>
        <p:spPr bwMode="auto">
          <a:xfrm>
            <a:off x="0" y="4805363"/>
            <a:ext cx="1430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dirty="0" err="1">
                <a:solidFill>
                  <a:schemeClr val="accent1"/>
                </a:solidFill>
                <a:effectLst/>
                <a:latin typeface="+mj-lt"/>
                <a:cs typeface="Times New Roman" panose="02020603050405020304" pitchFamily="18" charset="0"/>
              </a:rPr>
              <a:t>Fuel</a:t>
            </a:r>
            <a:r>
              <a:rPr lang="it-IT" sz="2000" dirty="0">
                <a:solidFill>
                  <a:schemeClr val="accent1"/>
                </a:solidFill>
                <a:effectLst/>
                <a:latin typeface="+mj-lt"/>
                <a:cs typeface="Times New Roman" panose="02020603050405020304" pitchFamily="18" charset="0"/>
              </a:rPr>
              <a:t> (gas naturale</a:t>
            </a:r>
            <a:r>
              <a:rPr lang="it-IT" sz="2000" dirty="0">
                <a:solidFill>
                  <a:schemeClr val="accent1"/>
                </a:solidFill>
                <a:effectLst/>
              </a:rPr>
              <a:t>)</a:t>
            </a:r>
          </a:p>
        </p:txBody>
      </p:sp>
      <p:sp>
        <p:nvSpPr>
          <p:cNvPr id="324621" name="Text Box 13"/>
          <p:cNvSpPr txBox="1">
            <a:spLocks noChangeArrowheads="1"/>
          </p:cNvSpPr>
          <p:nvPr/>
        </p:nvSpPr>
        <p:spPr bwMode="auto">
          <a:xfrm>
            <a:off x="1449388" y="5354638"/>
            <a:ext cx="2371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Hot water (tele-</a:t>
            </a:r>
            <a:r>
              <a:rPr lang="it-IT" sz="200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heating</a:t>
            </a:r>
            <a:r>
              <a:rPr lang="it-IT" sz="200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24622" name="Text Box 14"/>
          <p:cNvSpPr txBox="1">
            <a:spLocks noChangeArrowheads="1"/>
          </p:cNvSpPr>
          <p:nvPr/>
        </p:nvSpPr>
        <p:spPr bwMode="auto">
          <a:xfrm>
            <a:off x="2994025" y="4551363"/>
            <a:ext cx="2371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dirty="0" err="1">
                <a:solidFill>
                  <a:srgbClr val="0033CC"/>
                </a:solidFill>
                <a:effectLst/>
                <a:latin typeface="+mj-lt"/>
                <a:cs typeface="Times New Roman" panose="02020603050405020304" pitchFamily="18" charset="0"/>
              </a:rPr>
              <a:t>Cold</a:t>
            </a:r>
            <a:r>
              <a:rPr lang="it-IT" sz="2000" dirty="0">
                <a:solidFill>
                  <a:srgbClr val="0033CC"/>
                </a:solidFill>
                <a:effectLst/>
                <a:latin typeface="+mj-lt"/>
                <a:cs typeface="Times New Roman" panose="02020603050405020304" pitchFamily="18" charset="0"/>
              </a:rPr>
              <a:t> water (tele-</a:t>
            </a:r>
            <a:r>
              <a:rPr lang="it-IT" sz="2000" dirty="0" err="1">
                <a:solidFill>
                  <a:srgbClr val="0033CC"/>
                </a:solidFill>
                <a:effectLst/>
                <a:latin typeface="+mj-lt"/>
                <a:cs typeface="Times New Roman" panose="02020603050405020304" pitchFamily="18" charset="0"/>
              </a:rPr>
              <a:t>cooling</a:t>
            </a:r>
            <a:r>
              <a:rPr lang="it-IT" sz="2000" dirty="0">
                <a:solidFill>
                  <a:srgbClr val="0033CC"/>
                </a:solidFill>
                <a:effectLst/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24623" name="Line 15"/>
          <p:cNvSpPr>
            <a:spLocks noChangeShapeType="1"/>
          </p:cNvSpPr>
          <p:nvPr/>
        </p:nvSpPr>
        <p:spPr bwMode="auto">
          <a:xfrm flipV="1">
            <a:off x="2170113" y="3998913"/>
            <a:ext cx="1104900" cy="137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0F0372-BFBB-4DEC-9662-D10A30BC070B}" type="slidenum">
              <a:rPr lang="it-IT"/>
              <a:pPr/>
              <a:t>43</a:t>
            </a:fld>
            <a:endParaRPr lang="it-IT"/>
          </a:p>
        </p:txBody>
      </p:sp>
      <p:sp>
        <p:nvSpPr>
          <p:cNvPr id="320567" name="CasellaDiTesto 11"/>
          <p:cNvSpPr txBox="1">
            <a:spLocks noChangeArrowheads="1"/>
          </p:cNvSpPr>
          <p:nvPr/>
        </p:nvSpPr>
        <p:spPr bwMode="auto">
          <a:xfrm>
            <a:off x="5005387" y="5823744"/>
            <a:ext cx="3611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effectLst/>
                <a:latin typeface="+mj-lt"/>
                <a:cs typeface="Times New Roman" panose="02020603050405020304" pitchFamily="18" charset="0"/>
              </a:rPr>
              <a:t>Years of capital amortization:</a:t>
            </a:r>
          </a:p>
          <a:p>
            <a:pPr algn="ctr"/>
            <a:r>
              <a:rPr lang="en-US" sz="1800" dirty="0">
                <a:effectLst/>
                <a:latin typeface="+mj-lt"/>
                <a:cs typeface="Times New Roman" panose="02020603050405020304" pitchFamily="18" charset="0"/>
              </a:rPr>
              <a:t>10 for the machines, 20 for the network</a:t>
            </a:r>
            <a:endParaRPr lang="it-IT" sz="1800" dirty="0">
              <a:effectLst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Immagine 12" descr="rete 10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525" y="1643856"/>
            <a:ext cx="7916863" cy="41798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20570" name="CasellaDiTesto 15"/>
          <p:cNvSpPr txBox="1">
            <a:spLocks noChangeArrowheads="1"/>
          </p:cNvSpPr>
          <p:nvPr/>
        </p:nvSpPr>
        <p:spPr bwMode="auto">
          <a:xfrm>
            <a:off x="6061075" y="2060575"/>
            <a:ext cx="1500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u="sng">
                <a:effectLst/>
                <a:latin typeface="Constantia" pitchFamily="18" charset="0"/>
              </a:rPr>
              <a:t>Ut. isolate</a:t>
            </a:r>
          </a:p>
        </p:txBody>
      </p:sp>
      <p:sp>
        <p:nvSpPr>
          <p:cNvPr id="320571" name="CasellaDiTesto 16"/>
          <p:cNvSpPr txBox="1">
            <a:spLocks noChangeArrowheads="1"/>
          </p:cNvSpPr>
          <p:nvPr/>
        </p:nvSpPr>
        <p:spPr bwMode="auto">
          <a:xfrm>
            <a:off x="6061075" y="2060575"/>
            <a:ext cx="189171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800" u="sng" dirty="0">
                <a:effectLst/>
                <a:latin typeface="+mj-lt"/>
                <a:cs typeface="Times New Roman" panose="02020603050405020304" pitchFamily="18" charset="0"/>
              </a:rPr>
              <a:t>UT in network</a:t>
            </a:r>
          </a:p>
        </p:txBody>
      </p:sp>
      <p:sp>
        <p:nvSpPr>
          <p:cNvPr id="320574" name="Rectangle 62"/>
          <p:cNvSpPr>
            <a:spLocks noChangeArrowheads="1"/>
          </p:cNvSpPr>
          <p:nvPr/>
        </p:nvSpPr>
        <p:spPr bwMode="auto">
          <a:xfrm>
            <a:off x="644525" y="446087"/>
            <a:ext cx="7994650" cy="119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it-IT" sz="3200">
              <a:solidFill>
                <a:schemeClr val="tx2"/>
              </a:solidFill>
              <a:effectLst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80757" y="487074"/>
            <a:ext cx="73925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+mj-lt"/>
                <a:cs typeface="Times New Roman" panose="02020603050405020304" pitchFamily="18" charset="0"/>
              </a:rPr>
              <a:t>Integration of CHP with absorption machines and </a:t>
            </a:r>
            <a:r>
              <a:rPr lang="en-US" sz="3200" dirty="0" smtClean="0">
                <a:effectLst/>
                <a:latin typeface="+mj-lt"/>
                <a:cs typeface="Times New Roman" panose="02020603050405020304" pitchFamily="18" charset="0"/>
              </a:rPr>
              <a:t>district-cooling </a:t>
            </a:r>
            <a:r>
              <a:rPr lang="en-US" sz="3200" dirty="0">
                <a:effectLst/>
                <a:latin typeface="+mj-lt"/>
                <a:cs typeface="Times New Roman" panose="02020603050405020304" pitchFamily="18" charset="0"/>
              </a:rPr>
              <a:t>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7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FF251-FD10-4AAA-BB6C-45A9DC29692E}" type="slidenum">
              <a:rPr lang="it-IT"/>
              <a:pPr/>
              <a:t>44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028412" y="1239560"/>
            <a:ext cx="7572375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1800" dirty="0">
                <a:latin typeface="+mj-lt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+mj-lt"/>
                <a:cs typeface="Times New Roman" panose="02020603050405020304" pitchFamily="18" charset="0"/>
              </a:rPr>
            </a:br>
            <a:r>
              <a:rPr lang="en-US" b="1" dirty="0">
                <a:effectLst/>
                <a:latin typeface="+mj-lt"/>
                <a:cs typeface="Times New Roman" panose="02020603050405020304" pitchFamily="18" charset="0"/>
              </a:rPr>
              <a:t>TRIGENERATION APPLIED TO ISOLATED UTILITIES AND TO NETWORKED UTILITIES</a:t>
            </a:r>
            <a:endParaRPr lang="it-IT" sz="1800" b="1" dirty="0">
              <a:effectLst/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3256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590326"/>
              </p:ext>
            </p:extLst>
          </p:nvPr>
        </p:nvGraphicFramePr>
        <p:xfrm>
          <a:off x="235528" y="2275395"/>
          <a:ext cx="4875804" cy="3529772"/>
        </p:xfrm>
        <a:graphic>
          <a:graphicData uri="http://schemas.openxmlformats.org/drawingml/2006/table">
            <a:tbl>
              <a:tblPr/>
              <a:tblGrid>
                <a:gridCol w="2732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Ut </a:t>
                      </a:r>
                      <a:r>
                        <a:rPr kumimoji="0" lang="it-IT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insolate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Ut. In </a:t>
                      </a: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Network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n° </a:t>
                      </a: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n°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mAS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Investment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[€]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1.368.750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1.482.505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Operatic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[€/anno]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685.332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632.858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Annual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[€/anno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862.591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812.041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Saving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index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26,87%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31,15%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9,73%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12,70%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TEP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saves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Pay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Back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Period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it-IT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months</a:t>
                      </a: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]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3" name="Immagine 12" descr="rete 10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7049" y="4313238"/>
            <a:ext cx="3857625" cy="20367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magine 14" descr="isolata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7049" y="2286000"/>
            <a:ext cx="3857625" cy="20272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25684" name="CasellaDiTesto 15"/>
          <p:cNvSpPr txBox="1">
            <a:spLocks noChangeArrowheads="1"/>
          </p:cNvSpPr>
          <p:nvPr/>
        </p:nvSpPr>
        <p:spPr bwMode="auto">
          <a:xfrm>
            <a:off x="7358063" y="235743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u="sng" dirty="0">
                <a:effectLst/>
                <a:latin typeface="+mj-lt"/>
                <a:cs typeface="Times New Roman" panose="02020603050405020304" pitchFamily="18" charset="0"/>
              </a:rPr>
              <a:t>Ut. </a:t>
            </a:r>
            <a:r>
              <a:rPr lang="it-IT" sz="1800" u="sng" dirty="0" err="1">
                <a:effectLst/>
                <a:latin typeface="+mj-lt"/>
                <a:cs typeface="Times New Roman" panose="02020603050405020304" pitchFamily="18" charset="0"/>
              </a:rPr>
              <a:t>insolate</a:t>
            </a:r>
            <a:endParaRPr lang="it-IT" sz="1800" u="sng" dirty="0"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5685" name="CasellaDiTesto 16"/>
          <p:cNvSpPr txBox="1">
            <a:spLocks noChangeArrowheads="1"/>
          </p:cNvSpPr>
          <p:nvPr/>
        </p:nvSpPr>
        <p:spPr bwMode="auto">
          <a:xfrm>
            <a:off x="7358063" y="4384676"/>
            <a:ext cx="1428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u="sng" dirty="0">
                <a:effectLst/>
                <a:latin typeface="+mj-lt"/>
                <a:cs typeface="Times New Roman" panose="02020603050405020304" pitchFamily="18" charset="0"/>
              </a:rPr>
              <a:t>Ut. in network</a:t>
            </a:r>
          </a:p>
        </p:txBody>
      </p:sp>
      <p:sp>
        <p:nvSpPr>
          <p:cNvPr id="325686" name="Rectangle 54"/>
          <p:cNvSpPr>
            <a:spLocks noChangeArrowheads="1"/>
          </p:cNvSpPr>
          <p:nvPr/>
        </p:nvSpPr>
        <p:spPr bwMode="auto">
          <a:xfrm>
            <a:off x="644525" y="446088"/>
            <a:ext cx="79946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it-IT" sz="3200">
              <a:solidFill>
                <a:schemeClr val="tx2"/>
              </a:solidFill>
              <a:effectLst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75" y="5965919"/>
            <a:ext cx="3907875" cy="76816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44525" y="446088"/>
            <a:ext cx="79562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+mj-lt"/>
                <a:cs typeface="Times New Roman" panose="02020603050405020304" pitchFamily="18" charset="0"/>
              </a:rPr>
              <a:t>Integration of CHP with absorption machines and </a:t>
            </a:r>
            <a:r>
              <a:rPr lang="en-US" sz="3200" dirty="0" smtClean="0">
                <a:effectLst/>
                <a:latin typeface="+mj-lt"/>
                <a:cs typeface="Times New Roman" panose="02020603050405020304" pitchFamily="18" charset="0"/>
              </a:rPr>
              <a:t>district-cooling </a:t>
            </a:r>
            <a:r>
              <a:rPr lang="en-US" sz="3200" dirty="0">
                <a:effectLst/>
                <a:latin typeface="+mj-lt"/>
                <a:cs typeface="Times New Roman" panose="02020603050405020304" pitchFamily="18" charset="0"/>
              </a:rPr>
              <a:t>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D79432-1D31-4E15-A739-605F3A2E5B1C}" type="slidenum">
              <a:rPr lang="it-IT"/>
              <a:pPr/>
              <a:t>45</a:t>
            </a:fld>
            <a:endParaRPr lang="it-IT"/>
          </a:p>
        </p:txBody>
      </p:sp>
      <p:graphicFrame>
        <p:nvGraphicFramePr>
          <p:cNvPr id="21" name="Grafico 20"/>
          <p:cNvGraphicFramePr/>
          <p:nvPr>
            <p:extLst>
              <p:ext uri="{D42A27DB-BD31-4B8C-83A1-F6EECF244321}">
                <p14:modId xmlns:p14="http://schemas.microsoft.com/office/powerpoint/2010/main" val="351838597"/>
              </p:ext>
            </p:extLst>
          </p:nvPr>
        </p:nvGraphicFramePr>
        <p:xfrm>
          <a:off x="9525" y="1571625"/>
          <a:ext cx="912495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21545" name="Gruppo 13"/>
          <p:cNvGrpSpPr>
            <a:grpSpLocks/>
          </p:cNvGrpSpPr>
          <p:nvPr/>
        </p:nvGrpSpPr>
        <p:grpSpPr bwMode="auto">
          <a:xfrm>
            <a:off x="9525" y="2102516"/>
            <a:ext cx="4651080" cy="5715000"/>
            <a:chOff x="14582" y="2209250"/>
            <a:chExt cx="4650682" cy="6163236"/>
          </a:xfrm>
        </p:grpSpPr>
        <p:graphicFrame>
          <p:nvGraphicFramePr>
            <p:cNvPr id="12" name="Grafico 11"/>
            <p:cNvGraphicFramePr/>
            <p:nvPr>
              <p:extLst>
                <p:ext uri="{D42A27DB-BD31-4B8C-83A1-F6EECF244321}">
                  <p14:modId xmlns:p14="http://schemas.microsoft.com/office/powerpoint/2010/main" val="4177126497"/>
                </p:ext>
              </p:extLst>
            </p:nvPr>
          </p:nvGraphicFramePr>
          <p:xfrm>
            <a:off x="14582" y="2209250"/>
            <a:ext cx="4589931" cy="61632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3" name="Grafico 12"/>
            <p:cNvGraphicFramePr/>
            <p:nvPr/>
          </p:nvGraphicFramePr>
          <p:xfrm>
            <a:off x="785786" y="4064894"/>
            <a:ext cx="3879478" cy="2563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0" name="CasellaDiTesto 9"/>
          <p:cNvSpPr txBox="1"/>
          <p:nvPr/>
        </p:nvSpPr>
        <p:spPr>
          <a:xfrm>
            <a:off x="710406" y="1571625"/>
            <a:ext cx="7572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cap="small" dirty="0" err="1">
                <a:effectLst/>
                <a:latin typeface="+mj-lt"/>
                <a:cs typeface="Times New Roman" panose="02020603050405020304" pitchFamily="18" charset="0"/>
              </a:rPr>
              <a:t>Cogeneration</a:t>
            </a:r>
            <a:r>
              <a:rPr lang="it-IT" sz="2000" b="1" cap="small" dirty="0">
                <a:effectLst/>
                <a:latin typeface="+mj-lt"/>
                <a:cs typeface="Times New Roman" panose="02020603050405020304" pitchFamily="18" charset="0"/>
              </a:rPr>
              <a:t> VS </a:t>
            </a:r>
            <a:r>
              <a:rPr lang="it-IT" sz="2000" b="1" cap="small" dirty="0" err="1">
                <a:effectLst/>
                <a:latin typeface="+mj-lt"/>
                <a:cs typeface="Times New Roman" panose="02020603050405020304" pitchFamily="18" charset="0"/>
              </a:rPr>
              <a:t>trigeneration</a:t>
            </a:r>
            <a:r>
              <a:rPr lang="it-IT" sz="2000" b="1" cap="small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2000" b="1" cap="small" dirty="0">
                <a:effectLst/>
                <a:latin typeface="+mj-lt"/>
              </a:rPr>
              <a:t> </a:t>
            </a:r>
          </a:p>
        </p:txBody>
      </p:sp>
      <p:sp>
        <p:nvSpPr>
          <p:cNvPr id="321549" name="CasellaDiTesto 18"/>
          <p:cNvSpPr txBox="1">
            <a:spLocks noChangeArrowheads="1"/>
          </p:cNvSpPr>
          <p:nvPr/>
        </p:nvSpPr>
        <p:spPr bwMode="auto">
          <a:xfrm>
            <a:off x="1428750" y="1857375"/>
            <a:ext cx="371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dirty="0" err="1">
                <a:effectLst/>
                <a:latin typeface="+mj-lt"/>
                <a:cs typeface="Times New Roman" panose="02020603050405020304" pitchFamily="18" charset="0"/>
              </a:rPr>
              <a:t>Economic</a:t>
            </a:r>
            <a:r>
              <a:rPr lang="it-IT" sz="180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+mj-lt"/>
                <a:cs typeface="Times New Roman" panose="02020603050405020304" pitchFamily="18" charset="0"/>
              </a:rPr>
              <a:t>parameters</a:t>
            </a:r>
            <a:endParaRPr lang="it-IT" sz="1800" dirty="0">
              <a:effectLst/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2" name="Grafico 21"/>
          <p:cNvGraphicFramePr/>
          <p:nvPr>
            <p:extLst>
              <p:ext uri="{D42A27DB-BD31-4B8C-83A1-F6EECF244321}">
                <p14:modId xmlns:p14="http://schemas.microsoft.com/office/powerpoint/2010/main" val="2601170324"/>
              </p:ext>
            </p:extLst>
          </p:nvPr>
        </p:nvGraphicFramePr>
        <p:xfrm>
          <a:off x="4496594" y="2210570"/>
          <a:ext cx="4572000" cy="192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1551" name="CasellaDiTesto 19"/>
          <p:cNvSpPr txBox="1">
            <a:spLocks noChangeArrowheads="1"/>
          </p:cNvSpPr>
          <p:nvPr/>
        </p:nvSpPr>
        <p:spPr bwMode="auto">
          <a:xfrm>
            <a:off x="5357813" y="1857375"/>
            <a:ext cx="3786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dirty="0" err="1">
                <a:effectLst/>
                <a:latin typeface="+mj-lt"/>
                <a:cs typeface="Times New Roman" panose="02020603050405020304" pitchFamily="18" charset="0"/>
              </a:rPr>
              <a:t>Environmental</a:t>
            </a:r>
            <a:r>
              <a:rPr lang="it-IT" sz="180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+mj-lt"/>
                <a:cs typeface="Times New Roman" panose="02020603050405020304" pitchFamily="18" charset="0"/>
              </a:rPr>
              <a:t>parameters</a:t>
            </a:r>
            <a:endParaRPr lang="it-IT" sz="1800" dirty="0">
              <a:effectLst/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6" name="Grafico 15"/>
          <p:cNvGraphicFramePr/>
          <p:nvPr/>
        </p:nvGraphicFramePr>
        <p:xfrm>
          <a:off x="357158" y="5072074"/>
          <a:ext cx="4643470" cy="274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1553" name="Rectangle 17"/>
          <p:cNvSpPr>
            <a:spLocks noChangeArrowheads="1"/>
          </p:cNvSpPr>
          <p:nvPr/>
        </p:nvSpPr>
        <p:spPr bwMode="auto">
          <a:xfrm>
            <a:off x="644525" y="446088"/>
            <a:ext cx="79946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it-IT" sz="3200">
              <a:solidFill>
                <a:schemeClr val="tx2"/>
              </a:solidFill>
              <a:effectLst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22325" y="486614"/>
            <a:ext cx="7639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+mj-lt"/>
                <a:cs typeface="Times New Roman" panose="02020603050405020304" pitchFamily="18" charset="0"/>
              </a:rPr>
              <a:t>Integration of CHP with absorption machines and </a:t>
            </a:r>
            <a:r>
              <a:rPr lang="en-US" sz="3200" dirty="0" smtClean="0">
                <a:effectLst/>
                <a:latin typeface="+mj-lt"/>
                <a:cs typeface="Times New Roman" panose="02020603050405020304" pitchFamily="18" charset="0"/>
              </a:rPr>
              <a:t>district-cooling </a:t>
            </a:r>
            <a:r>
              <a:rPr lang="en-US" sz="3200" dirty="0">
                <a:effectLst/>
                <a:latin typeface="+mj-lt"/>
                <a:cs typeface="Times New Roman" panose="02020603050405020304" pitchFamily="18" charset="0"/>
              </a:rPr>
              <a:t>network</a:t>
            </a:r>
            <a:endParaRPr lang="it-IT" sz="32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126" y="369277"/>
            <a:ext cx="6900394" cy="6488723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14A90C7-17FA-4CB3-9185-32935B715A9F}" type="slidenum">
              <a:rPr lang="en-US" altLang="it-IT" smtClean="0"/>
              <a:pPr/>
              <a:t>46</a:t>
            </a:fld>
            <a:endParaRPr lang="en-US" altLang="it-IT" dirty="0"/>
          </a:p>
        </p:txBody>
      </p:sp>
      <p:sp>
        <p:nvSpPr>
          <p:cNvPr id="6" name="Rettangolo 5"/>
          <p:cNvSpPr/>
          <p:nvPr/>
        </p:nvSpPr>
        <p:spPr>
          <a:xfrm>
            <a:off x="0" y="2103693"/>
            <a:ext cx="2438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effectLst/>
                <a:latin typeface="+mn-lt"/>
              </a:rPr>
              <a:t>Evolution </a:t>
            </a:r>
            <a:r>
              <a:rPr lang="en-US" sz="1600" dirty="0" smtClean="0">
                <a:effectLst/>
                <a:latin typeface="+mn-lt"/>
              </a:rPr>
              <a:t>DHN systems</a:t>
            </a:r>
            <a:endParaRPr lang="en-US" sz="1600" dirty="0">
              <a:effectLst/>
              <a:latin typeface="+mn-lt"/>
            </a:endParaRPr>
          </a:p>
          <a:p>
            <a:pPr algn="just"/>
            <a:endParaRPr lang="en-US" sz="1600" dirty="0">
              <a:effectLst/>
              <a:latin typeface="+mn-lt"/>
            </a:endParaRPr>
          </a:p>
          <a:p>
            <a:pPr algn="just"/>
            <a:r>
              <a:rPr lang="en-US" sz="1600" dirty="0">
                <a:effectLst/>
                <a:latin typeface="+mn-lt"/>
              </a:rPr>
              <a:t>The integrated energy system makes it possible to use all locally available energy sources to generate heat;</a:t>
            </a:r>
          </a:p>
          <a:p>
            <a:pPr algn="just"/>
            <a:r>
              <a:rPr lang="en-US" sz="1600" dirty="0">
                <a:effectLst/>
                <a:latin typeface="+mn-lt"/>
              </a:rPr>
              <a:t>a large variety of fuels can be used: natural gas, biomass, municipal solid waste, coal, fuel oil.</a:t>
            </a:r>
          </a:p>
          <a:p>
            <a:pPr algn="just"/>
            <a:r>
              <a:rPr lang="en-US" sz="1600" dirty="0">
                <a:effectLst/>
                <a:latin typeface="+mn-lt"/>
              </a:rPr>
              <a:t>Heat can also be produced by industrial plants, or by natural sources (</a:t>
            </a:r>
            <a:r>
              <a:rPr lang="en-US" sz="1600" dirty="0" err="1">
                <a:effectLst/>
                <a:latin typeface="+mn-lt"/>
              </a:rPr>
              <a:t>eg</a:t>
            </a:r>
            <a:r>
              <a:rPr lang="en-US" sz="1600" dirty="0">
                <a:effectLst/>
                <a:latin typeface="+mn-lt"/>
              </a:rPr>
              <a:t>, geothermal phenomena) and then conveyed into the distribution network.</a:t>
            </a:r>
            <a:endParaRPr lang="it-IT" sz="16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17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F6AF45-2F46-46F9-86E2-9F94001B9CFF}" type="slidenum">
              <a:rPr lang="it-IT"/>
              <a:pPr/>
              <a:t>47</a:t>
            </a:fld>
            <a:endParaRPr lang="it-IT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6438" y="411163"/>
            <a:ext cx="82296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it-IT" sz="3600" dirty="0" err="1">
                <a:cs typeface="Times New Roman" panose="02020603050405020304" pitchFamily="18" charset="0"/>
              </a:rPr>
              <a:t>C</a:t>
            </a:r>
            <a:r>
              <a:rPr lang="it-IT" sz="3600" dirty="0" err="1" smtClean="0">
                <a:cs typeface="Times New Roman" panose="02020603050405020304" pitchFamily="18" charset="0"/>
              </a:rPr>
              <a:t>ontext</a:t>
            </a:r>
            <a:r>
              <a:rPr lang="it-IT" sz="3600" dirty="0" smtClean="0"/>
              <a:t> </a:t>
            </a:r>
            <a:endParaRPr lang="it-IT" sz="3600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193204"/>
            <a:ext cx="8964612" cy="5581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CURRENT: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Large plants fueled with "valuable" fuels with yields of 40 - 50%,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Very small ONLY thermal systems, also powered by "valuable" fuels.</a:t>
            </a:r>
          </a:p>
          <a:p>
            <a:pPr>
              <a:lnSpc>
                <a:spcPct val="90000"/>
              </a:lnSpc>
            </a:pPr>
            <a:endParaRPr lang="en-US" sz="2400" b="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FUTURE (distributed generation):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Large plants fueled with different fuels ("valuable" and not) with yields of 40 - 60%,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Many medium and small COGENERATIVE systems fed with renewable or methane sources, adapted to the local thermal demand.</a:t>
            </a:r>
            <a:endParaRPr lang="it-IT" sz="2400" b="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03F6D-E2D7-4EBA-A39A-92201ADEF2E3}" type="slidenum">
              <a:rPr lang="it-IT"/>
              <a:pPr/>
              <a:t>48</a:t>
            </a:fld>
            <a:endParaRPr lang="it-IT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411163"/>
            <a:ext cx="8229600" cy="944562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it-IT" sz="3600" dirty="0" err="1" smtClean="0">
                <a:cs typeface="Times New Roman" panose="02020603050405020304" pitchFamily="18" charset="0"/>
              </a:rPr>
              <a:t>Context</a:t>
            </a:r>
            <a:endParaRPr lang="it-IT" sz="3600" dirty="0">
              <a:cs typeface="Times New Roman" panose="02020603050405020304" pitchFamily="18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84400"/>
            <a:ext cx="9144000" cy="4378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Current network: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With shaft, with few productive knots.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Many simple users, civil and industrial.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Significant transmission losses.</a:t>
            </a:r>
          </a:p>
          <a:p>
            <a:pPr>
              <a:lnSpc>
                <a:spcPct val="90000"/>
              </a:lnSpc>
            </a:pPr>
            <a:endParaRPr lang="en-US" sz="2400" b="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Future network: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Knitted, with many productive knots.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Some nodes with energy storage capacity.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Great importance to the management activity to guarantee the "quality" of the energy supplied.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  <a:cs typeface="Times New Roman" panose="02020603050405020304" pitchFamily="18" charset="0"/>
              </a:rPr>
              <a:t>Reduced transmission losses</a:t>
            </a:r>
            <a:endParaRPr lang="it-IT" sz="2400" b="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B769D60-9E27-4B02-A159-006B5F0E6E6A}" type="slidenum">
              <a:rPr lang="it-IT"/>
              <a:pPr/>
              <a:t>49</a:t>
            </a:fld>
            <a:endParaRPr lang="it-IT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78313"/>
            <a:ext cx="7772400" cy="1470025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1705591"/>
            <a:ext cx="90617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5738" indent="-185738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>
                <a:effectLst/>
                <a:latin typeface="+mj-lt"/>
                <a:cs typeface="Times New Roman" panose="02020603050405020304" pitchFamily="18" charset="0"/>
              </a:rPr>
              <a:t>Cogeneration is a rational answer to the demand for energy efficiency;</a:t>
            </a:r>
          </a:p>
          <a:p>
            <a:pPr marL="185738" indent="-185738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>
                <a:effectLst/>
                <a:latin typeface="+mj-lt"/>
                <a:cs typeface="Times New Roman" panose="02020603050405020304" pitchFamily="18" charset="0"/>
              </a:rPr>
              <a:t>It is possible to obtain important energy-environmental benefits also using gas-powered cogeneration systems;</a:t>
            </a:r>
          </a:p>
          <a:p>
            <a:pPr marL="185738" indent="-185738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>
                <a:effectLst/>
                <a:latin typeface="+mj-lt"/>
                <a:cs typeface="Times New Roman" panose="02020603050405020304" pitchFamily="18" charset="0"/>
              </a:rPr>
              <a:t>The environmental benefits are even more evident by realizing cogeneration systems powered by RES (biomass, solar, ..);</a:t>
            </a:r>
          </a:p>
          <a:p>
            <a:pPr marL="185738" indent="-185738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>
                <a:effectLst/>
                <a:latin typeface="+mj-lt"/>
                <a:cs typeface="Times New Roman" panose="02020603050405020304" pitchFamily="18" charset="0"/>
              </a:rPr>
              <a:t>An essential condition for actually obtaining the expected benefits is that as much as possible of the cogenerated heat is used usefully;</a:t>
            </a:r>
          </a:p>
          <a:p>
            <a:pPr marL="185738" indent="-185738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>
                <a:effectLst/>
                <a:latin typeface="+mj-lt"/>
                <a:cs typeface="Times New Roman" panose="02020603050405020304" pitchFamily="18" charset="0"/>
              </a:rPr>
              <a:t>Small plants and tri-generative systems are advantageous if they result from an </a:t>
            </a:r>
            <a:r>
              <a:rPr lang="en-US" sz="2400">
                <a:effectLst/>
                <a:latin typeface="+mj-lt"/>
                <a:cs typeface="Times New Roman" panose="02020603050405020304" pitchFamily="18" charset="0"/>
              </a:rPr>
              <a:t>optimized </a:t>
            </a:r>
            <a:r>
              <a:rPr lang="en-US" sz="2400" smtClean="0">
                <a:effectLst/>
                <a:latin typeface="+mj-lt"/>
                <a:cs typeface="Times New Roman" panose="02020603050405020304" pitchFamily="18" charset="0"/>
              </a:rPr>
              <a:t>symptesis</a:t>
            </a:r>
            <a:r>
              <a:rPr lang="en-US" sz="2400" dirty="0" smtClean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+mj-lt"/>
                <a:cs typeface="Times New Roman" panose="02020603050405020304" pitchFamily="18" charset="0"/>
              </a:rPr>
              <a:t>and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87CE57-D922-45C6-AF6A-91BF28C29D9E}" type="slidenum">
              <a:rPr lang="it-IT"/>
              <a:pPr/>
              <a:t>5</a:t>
            </a:fld>
            <a:endParaRPr lang="it-IT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9925" y="593725"/>
            <a:ext cx="8229600" cy="930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Trend of the thermal demand</a:t>
            </a:r>
            <a:endParaRPr lang="it-IT" sz="3600" dirty="0">
              <a:cs typeface="Times New Roman" panose="02020603050405020304" pitchFamily="18" charset="0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019" y="2102717"/>
            <a:ext cx="8761412" cy="1370012"/>
          </a:xfrm>
        </p:spPr>
        <p:txBody>
          <a:bodyPr/>
          <a:lstStyle/>
          <a:p>
            <a:r>
              <a:rPr lang="en-US" sz="2400" b="0" dirty="0">
                <a:latin typeface="+mj-lt"/>
                <a:cs typeface="Times New Roman" panose="02020603050405020304" pitchFamily="18" charset="0"/>
              </a:rPr>
              <a:t>Need for extensive </a:t>
            </a:r>
            <a:r>
              <a:rPr lang="en-US" sz="2400" b="0" dirty="0" err="1" smtClean="0">
                <a:latin typeface="+mj-lt"/>
                <a:cs typeface="Times New Roman" panose="02020603050405020304" pitchFamily="18" charset="0"/>
              </a:rPr>
              <a:t>usege</a:t>
            </a:r>
            <a:r>
              <a:rPr lang="en-US" sz="2400" b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+mj-lt"/>
                <a:cs typeface="Times New Roman" panose="02020603050405020304" pitchFamily="18" charset="0"/>
              </a:rPr>
              <a:t>of cogenerated heat</a:t>
            </a:r>
          </a:p>
          <a:p>
            <a:pPr marL="0" indent="0">
              <a:buNone/>
            </a:pPr>
            <a:endParaRPr lang="en-US" sz="2400" b="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400" b="0" dirty="0">
                <a:latin typeface="+mj-lt"/>
                <a:cs typeface="Times New Roman" panose="02020603050405020304" pitchFamily="18" charset="0"/>
              </a:rPr>
              <a:t>1st management hypothesis: tracking </a:t>
            </a:r>
            <a:r>
              <a:rPr lang="en-US" sz="2400" b="0" dirty="0" smtClean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2400" b="0" dirty="0">
                <a:latin typeface="+mj-lt"/>
                <a:cs typeface="Times New Roman" panose="02020603050405020304" pitchFamily="18" charset="0"/>
              </a:rPr>
              <a:t>thermal deman</a:t>
            </a:r>
            <a:r>
              <a:rPr lang="en-US" sz="2400" b="0" dirty="0">
                <a:latin typeface="+mj-lt"/>
              </a:rPr>
              <a:t>d</a:t>
            </a:r>
            <a:endParaRPr lang="it-IT" sz="2400" b="0" dirty="0">
              <a:latin typeface="+mj-lt"/>
            </a:endParaRPr>
          </a:p>
        </p:txBody>
      </p:sp>
      <p:grpSp>
        <p:nvGrpSpPr>
          <p:cNvPr id="239623" name="Group 7"/>
          <p:cNvGrpSpPr>
            <a:grpSpLocks/>
          </p:cNvGrpSpPr>
          <p:nvPr/>
        </p:nvGrpSpPr>
        <p:grpSpPr bwMode="auto">
          <a:xfrm>
            <a:off x="1034185" y="3472729"/>
            <a:ext cx="7361670" cy="3385271"/>
            <a:chOff x="571" y="1904"/>
            <a:chExt cx="4737" cy="2200"/>
          </a:xfrm>
        </p:grpSpPr>
        <p:pic>
          <p:nvPicPr>
            <p:cNvPr id="23962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105" t="15887" r="1105" b="1985"/>
            <a:stretch>
              <a:fillRect/>
            </a:stretch>
          </p:blipFill>
          <p:spPr bwMode="auto">
            <a:xfrm>
              <a:off x="571" y="1904"/>
              <a:ext cx="4737" cy="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9622" name="Text Box 6"/>
            <p:cNvSpPr txBox="1">
              <a:spLocks noChangeArrowheads="1"/>
            </p:cNvSpPr>
            <p:nvPr/>
          </p:nvSpPr>
          <p:spPr bwMode="auto">
            <a:xfrm rot="16200000">
              <a:off x="503" y="3373"/>
              <a:ext cx="742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i="1">
                  <a:effectLst/>
                </a:rPr>
                <a:t>[kW] richiesti</a:t>
              </a:r>
            </a:p>
          </p:txBody>
        </p:sp>
      </p:grpSp>
      <p:sp>
        <p:nvSpPr>
          <p:cNvPr id="2" name="Freccia in giù 1"/>
          <p:cNvSpPr/>
          <p:nvPr/>
        </p:nvSpPr>
        <p:spPr bwMode="auto">
          <a:xfrm>
            <a:off x="6511636" y="2545268"/>
            <a:ext cx="263236" cy="48490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3F81F50-A67F-4677-9CBB-284BCD68AC13}" type="slidenum">
              <a:rPr lang="it-IT"/>
              <a:pPr/>
              <a:t>50</a:t>
            </a:fld>
            <a:endParaRPr lang="it-IT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848600" cy="1439863"/>
          </a:xfrm>
        </p:spPr>
        <p:txBody>
          <a:bodyPr/>
          <a:lstStyle/>
          <a:p>
            <a:r>
              <a:rPr lang="it-IT" dirty="0" err="1">
                <a:cs typeface="Times New Roman" panose="02020603050405020304" pitchFamily="18" charset="0"/>
              </a:rPr>
              <a:t>Cogeneration</a:t>
            </a:r>
            <a:r>
              <a:rPr lang="it-IT" dirty="0">
                <a:cs typeface="Times New Roman" panose="02020603050405020304" pitchFamily="18" charset="0"/>
              </a:rPr>
              <a:t> and </a:t>
            </a:r>
            <a:r>
              <a:rPr lang="it-IT" dirty="0" err="1">
                <a:cs typeface="Times New Roman" panose="02020603050405020304" pitchFamily="18" charset="0"/>
              </a:rPr>
              <a:t>trigeneration</a:t>
            </a:r>
            <a:endParaRPr lang="it-IT" dirty="0">
              <a:cs typeface="Times New Roman" panose="02020603050405020304" pitchFamily="18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590089" y="5565109"/>
            <a:ext cx="4783014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prof. Mauro </a:t>
            </a:r>
            <a:r>
              <a:rPr lang="it-IT" sz="1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REINI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1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docente di sistemi per l’energia e l’ambiente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1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Università di Trieste – Polo di Pordenone</a:t>
            </a:r>
            <a:endParaRPr lang="it-IT" sz="1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596" y="14777"/>
            <a:ext cx="2162404" cy="213824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627041" y="3145953"/>
            <a:ext cx="3962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>
                <a:latin typeface="+mj-lt"/>
                <a:cs typeface="Times New Roman" panose="02020603050405020304" pitchFamily="18" charset="0"/>
              </a:rPr>
              <a:t>Thanks</a:t>
            </a:r>
            <a:r>
              <a:rPr lang="it-IT" sz="2800" dirty="0">
                <a:latin typeface="+mj-lt"/>
                <a:cs typeface="Times New Roman" panose="02020603050405020304" pitchFamily="18" charset="0"/>
              </a:rPr>
              <a:t> for the </a:t>
            </a:r>
            <a:r>
              <a:rPr lang="it-IT" sz="2800" dirty="0" err="1">
                <a:latin typeface="+mj-lt"/>
                <a:cs typeface="Times New Roman" panose="02020603050405020304" pitchFamily="18" charset="0"/>
              </a:rPr>
              <a:t>attention</a:t>
            </a:r>
            <a:endParaRPr lang="it-IT" sz="2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474" y="4161110"/>
            <a:ext cx="1359526" cy="1024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A45E2-01B8-495E-935F-CBB115D35A04}" type="slidenum">
              <a:rPr lang="it-IT"/>
              <a:pPr/>
              <a:t>6</a:t>
            </a:fld>
            <a:endParaRPr lang="it-IT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5962" y="90100"/>
            <a:ext cx="8229600" cy="877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cs typeface="Times New Roman" panose="02020603050405020304" pitchFamily="18" charset="0"/>
              </a:rPr>
              <a:t>Duration curve of the thermal demand</a:t>
            </a:r>
            <a:endParaRPr lang="it-IT" sz="3600" dirty="0">
              <a:cs typeface="Times New Roman" panose="02020603050405020304" pitchFamily="18" charset="0"/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91" y="1850020"/>
            <a:ext cx="8761413" cy="998537"/>
          </a:xfrm>
        </p:spPr>
        <p:txBody>
          <a:bodyPr/>
          <a:lstStyle/>
          <a:p>
            <a:r>
              <a:rPr lang="en-US" sz="2400" b="0" dirty="0">
                <a:latin typeface="+mj-lt"/>
                <a:cs typeface="Times New Roman" panose="02020603050405020304" pitchFamily="18" charset="0"/>
              </a:rPr>
              <a:t>The preliminary sizing can be done based on the duration curve of the thermal demand.</a:t>
            </a:r>
            <a:endParaRPr lang="it-IT" sz="2400" b="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40644" name="Picture 4"/>
          <p:cNvPicPr>
            <a:picLocks noChangeAspect="1" noChangeArrowheads="1"/>
          </p:cNvPicPr>
          <p:nvPr/>
        </p:nvPicPr>
        <p:blipFill>
          <a:blip r:embed="rId3" cstate="print"/>
          <a:srcRect l="1329" t="15132" r="2660" b="2328"/>
          <a:stretch>
            <a:fillRect/>
          </a:stretch>
        </p:blipFill>
        <p:spPr bwMode="auto">
          <a:xfrm>
            <a:off x="501050" y="2610535"/>
            <a:ext cx="751522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7" name="Text Box 7"/>
          <p:cNvSpPr txBox="1">
            <a:spLocks noChangeArrowheads="1"/>
          </p:cNvSpPr>
          <p:nvPr/>
        </p:nvSpPr>
        <p:spPr bwMode="auto">
          <a:xfrm rot="16200000">
            <a:off x="442912" y="4456113"/>
            <a:ext cx="11779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i="1">
                <a:effectLst/>
              </a:rPr>
              <a:t>[kW] richiesti</a:t>
            </a:r>
          </a:p>
        </p:txBody>
      </p:sp>
      <p:sp>
        <p:nvSpPr>
          <p:cNvPr id="240648" name="Line 8"/>
          <p:cNvSpPr>
            <a:spLocks noChangeShapeType="1"/>
          </p:cNvSpPr>
          <p:nvPr/>
        </p:nvSpPr>
        <p:spPr bwMode="auto">
          <a:xfrm>
            <a:off x="742950" y="3340100"/>
            <a:ext cx="442595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0649" name="Line 9"/>
          <p:cNvSpPr>
            <a:spLocks noChangeShapeType="1"/>
          </p:cNvSpPr>
          <p:nvPr/>
        </p:nvSpPr>
        <p:spPr bwMode="auto">
          <a:xfrm>
            <a:off x="803275" y="4618038"/>
            <a:ext cx="442595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0650" name="Text Box 10"/>
          <p:cNvSpPr txBox="1">
            <a:spLocks noChangeArrowheads="1"/>
          </p:cNvSpPr>
          <p:nvPr/>
        </p:nvSpPr>
        <p:spPr bwMode="auto">
          <a:xfrm>
            <a:off x="5340350" y="2809875"/>
            <a:ext cx="1670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>
                <a:effectLst/>
              </a:rPr>
              <a:t>Maximum </a:t>
            </a:r>
            <a:r>
              <a:rPr lang="it-IT" sz="1800" dirty="0" err="1">
                <a:effectLst/>
              </a:rPr>
              <a:t>power</a:t>
            </a:r>
            <a:r>
              <a:rPr lang="it-IT" sz="1800" dirty="0">
                <a:effectLst/>
              </a:rPr>
              <a:t> of the </a:t>
            </a:r>
            <a:r>
              <a:rPr lang="it-IT" sz="1800" dirty="0" err="1">
                <a:effectLst/>
              </a:rPr>
              <a:t>cogenerator</a:t>
            </a:r>
            <a:endParaRPr lang="it-IT" sz="1800" dirty="0">
              <a:effectLst/>
            </a:endParaRPr>
          </a:p>
        </p:txBody>
      </p:sp>
      <p:sp>
        <p:nvSpPr>
          <p:cNvPr id="240651" name="Text Box 11"/>
          <p:cNvSpPr txBox="1">
            <a:spLocks noChangeArrowheads="1"/>
          </p:cNvSpPr>
          <p:nvPr/>
        </p:nvSpPr>
        <p:spPr bwMode="auto">
          <a:xfrm>
            <a:off x="5848985" y="4347381"/>
            <a:ext cx="1670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>
                <a:effectLst/>
              </a:rPr>
              <a:t>Minimum </a:t>
            </a:r>
            <a:r>
              <a:rPr lang="it-IT" sz="1800" dirty="0" err="1">
                <a:effectLst/>
              </a:rPr>
              <a:t>thermal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ower</a:t>
            </a:r>
            <a:r>
              <a:rPr lang="it-IT" sz="1800" dirty="0">
                <a:effectLst/>
              </a:rPr>
              <a:t> in </a:t>
            </a:r>
            <a:r>
              <a:rPr lang="it-IT" sz="1800" dirty="0" err="1">
                <a:effectLst/>
              </a:rPr>
              <a:t>modulation</a:t>
            </a:r>
            <a:r>
              <a:rPr lang="it-IT" sz="1800" dirty="0">
                <a:effectLst/>
              </a:rPr>
              <a:t> </a:t>
            </a:r>
          </a:p>
        </p:txBody>
      </p:sp>
      <p:sp>
        <p:nvSpPr>
          <p:cNvPr id="240652" name="Line 12"/>
          <p:cNvSpPr>
            <a:spLocks noChangeShapeType="1"/>
          </p:cNvSpPr>
          <p:nvPr/>
        </p:nvSpPr>
        <p:spPr bwMode="auto">
          <a:xfrm>
            <a:off x="1104900" y="3333750"/>
            <a:ext cx="0" cy="256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0653" name="Line 13"/>
          <p:cNvSpPr>
            <a:spLocks noChangeShapeType="1"/>
          </p:cNvSpPr>
          <p:nvPr/>
        </p:nvSpPr>
        <p:spPr bwMode="auto">
          <a:xfrm>
            <a:off x="3771900" y="46005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0654" name="AutoShape 14"/>
          <p:cNvSpPr>
            <a:spLocks/>
          </p:cNvSpPr>
          <p:nvPr/>
        </p:nvSpPr>
        <p:spPr bwMode="auto">
          <a:xfrm rot="5400000">
            <a:off x="808017" y="6116659"/>
            <a:ext cx="183353" cy="352425"/>
          </a:xfrm>
          <a:prstGeom prst="rightBrace">
            <a:avLst>
              <a:gd name="adj1" fmla="val 1340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0655" name="AutoShape 15"/>
          <p:cNvSpPr>
            <a:spLocks/>
          </p:cNvSpPr>
          <p:nvPr/>
        </p:nvSpPr>
        <p:spPr bwMode="auto">
          <a:xfrm rot="5400000">
            <a:off x="2427287" y="4991617"/>
            <a:ext cx="219075" cy="2673350"/>
          </a:xfrm>
          <a:prstGeom prst="rightBrace">
            <a:avLst>
              <a:gd name="adj1" fmla="val 10169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0656" name="Text Box 16"/>
          <p:cNvSpPr txBox="1">
            <a:spLocks noChangeArrowheads="1"/>
          </p:cNvSpPr>
          <p:nvPr/>
        </p:nvSpPr>
        <p:spPr bwMode="auto">
          <a:xfrm>
            <a:off x="314185" y="6384548"/>
            <a:ext cx="1431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effectLst/>
              </a:rPr>
              <a:t>Full </a:t>
            </a:r>
            <a:r>
              <a:rPr lang="it-IT" sz="1800" err="1">
                <a:effectLst/>
              </a:rPr>
              <a:t>load</a:t>
            </a:r>
            <a:endParaRPr lang="it-IT" sz="1800">
              <a:effectLst/>
            </a:endParaRPr>
          </a:p>
        </p:txBody>
      </p:sp>
      <p:sp>
        <p:nvSpPr>
          <p:cNvPr id="240657" name="Text Box 17"/>
          <p:cNvSpPr txBox="1">
            <a:spLocks noChangeArrowheads="1"/>
          </p:cNvSpPr>
          <p:nvPr/>
        </p:nvSpPr>
        <p:spPr bwMode="auto">
          <a:xfrm>
            <a:off x="1814373" y="6376927"/>
            <a:ext cx="177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 err="1">
                <a:effectLst/>
              </a:rPr>
              <a:t>Partial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load</a:t>
            </a:r>
            <a:endParaRPr lang="it-IT" sz="1800" dirty="0">
              <a:effectLst/>
            </a:endParaRPr>
          </a:p>
        </p:txBody>
      </p:sp>
      <p:sp>
        <p:nvSpPr>
          <p:cNvPr id="240658" name="AutoShape 18"/>
          <p:cNvSpPr>
            <a:spLocks/>
          </p:cNvSpPr>
          <p:nvPr/>
        </p:nvSpPr>
        <p:spPr bwMode="auto">
          <a:xfrm rot="5400000">
            <a:off x="5873107" y="4286767"/>
            <a:ext cx="219075" cy="4083050"/>
          </a:xfrm>
          <a:prstGeom prst="rightBrace">
            <a:avLst>
              <a:gd name="adj1" fmla="val 1553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0659" name="Text Box 19"/>
          <p:cNvSpPr txBox="1">
            <a:spLocks noChangeArrowheads="1"/>
          </p:cNvSpPr>
          <p:nvPr/>
        </p:nvSpPr>
        <p:spPr bwMode="auto">
          <a:xfrm>
            <a:off x="5340350" y="6379368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err="1">
                <a:effectLst/>
              </a:rPr>
              <a:t>Cogenerator</a:t>
            </a:r>
            <a:r>
              <a:rPr lang="it-IT" sz="1800">
                <a:effectLst/>
              </a:rPr>
              <a:t> off</a:t>
            </a:r>
          </a:p>
        </p:txBody>
      </p:sp>
      <p:sp>
        <p:nvSpPr>
          <p:cNvPr id="240661" name="AutoShape 21"/>
          <p:cNvSpPr>
            <a:spLocks noChangeArrowheads="1"/>
          </p:cNvSpPr>
          <p:nvPr/>
        </p:nvSpPr>
        <p:spPr bwMode="auto">
          <a:xfrm rot="-1793934">
            <a:off x="1035898" y="2929106"/>
            <a:ext cx="517525" cy="154334"/>
          </a:xfrm>
          <a:prstGeom prst="leftArrow">
            <a:avLst>
              <a:gd name="adj1" fmla="val 50000"/>
              <a:gd name="adj2" fmla="val 885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0662" name="Text Box 22"/>
          <p:cNvSpPr txBox="1">
            <a:spLocks noChangeArrowheads="1"/>
          </p:cNvSpPr>
          <p:nvPr/>
        </p:nvSpPr>
        <p:spPr bwMode="auto">
          <a:xfrm>
            <a:off x="1673112" y="2795147"/>
            <a:ext cx="1697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>
                <a:effectLst/>
              </a:rPr>
              <a:t>Thermal </a:t>
            </a:r>
            <a:r>
              <a:rPr lang="it-IT" sz="1800" dirty="0" err="1">
                <a:effectLst/>
              </a:rPr>
              <a:t>peak</a:t>
            </a:r>
            <a:endParaRPr lang="it-IT" sz="1800" dirty="0">
              <a:effectLst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4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4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4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8" grpId="0" animBg="1"/>
      <p:bldP spid="240649" grpId="0" animBg="1"/>
      <p:bldP spid="240650" grpId="0"/>
      <p:bldP spid="240651" grpId="0"/>
      <p:bldP spid="240652" grpId="0" animBg="1"/>
      <p:bldP spid="240653" grpId="0" animBg="1"/>
      <p:bldP spid="240654" grpId="0" animBg="1"/>
      <p:bldP spid="240655" grpId="0" animBg="1"/>
      <p:bldP spid="240656" grpId="0"/>
      <p:bldP spid="240657" grpId="0"/>
      <p:bldP spid="240658" grpId="0" animBg="1"/>
      <p:bldP spid="240659" grpId="0"/>
      <p:bldP spid="240661" grpId="0" animBg="1"/>
      <p:bldP spid="24066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282851-84E1-4783-AC5E-205BC3A614E1}" type="slidenum">
              <a:rPr lang="it-IT"/>
              <a:pPr/>
              <a:t>7</a:t>
            </a:fld>
            <a:endParaRPr lang="it-IT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512763"/>
            <a:ext cx="8229600" cy="877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 dirty="0" err="1">
                <a:cs typeface="Times New Roman" panose="02020603050405020304" pitchFamily="18" charset="0"/>
              </a:rPr>
              <a:t>Duration</a:t>
            </a:r>
            <a:r>
              <a:rPr lang="it-IT" sz="3600" dirty="0">
                <a:cs typeface="Times New Roman" panose="02020603050405020304" pitchFamily="18" charset="0"/>
              </a:rPr>
              <a:t> curve of the </a:t>
            </a:r>
            <a:r>
              <a:rPr lang="it-IT" sz="3600" dirty="0" err="1">
                <a:cs typeface="Times New Roman" panose="02020603050405020304" pitchFamily="18" charset="0"/>
              </a:rPr>
              <a:t>thermal</a:t>
            </a:r>
            <a:r>
              <a:rPr lang="it-IT" sz="3600" dirty="0"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cs typeface="Times New Roman" panose="02020603050405020304" pitchFamily="18" charset="0"/>
              </a:rPr>
              <a:t>demand</a:t>
            </a:r>
            <a:endParaRPr lang="it-IT" sz="3600" dirty="0">
              <a:cs typeface="Times New Roman" panose="02020603050405020304" pitchFamily="18" charset="0"/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" y="1754188"/>
            <a:ext cx="8761413" cy="827087"/>
          </a:xfrm>
        </p:spPr>
        <p:txBody>
          <a:bodyPr/>
          <a:lstStyle/>
          <a:p>
            <a:r>
              <a:rPr lang="it-IT" sz="2400" b="0" dirty="0">
                <a:latin typeface="+mj-lt"/>
                <a:cs typeface="Times New Roman" panose="02020603050405020304" pitchFamily="18" charset="0"/>
              </a:rPr>
              <a:t>In general , the maximum </a:t>
            </a:r>
            <a:r>
              <a:rPr lang="it-IT" sz="2400" b="0" dirty="0" err="1">
                <a:latin typeface="+mj-lt"/>
                <a:cs typeface="Times New Roman" panose="02020603050405020304" pitchFamily="18" charset="0"/>
              </a:rPr>
              <a:t>power</a:t>
            </a:r>
            <a:r>
              <a:rPr lang="it-IT" sz="2400" b="0" dirty="0">
                <a:latin typeface="+mj-lt"/>
                <a:cs typeface="Times New Roman" panose="02020603050405020304" pitchFamily="18" charset="0"/>
              </a:rPr>
              <a:t> of the </a:t>
            </a:r>
            <a:r>
              <a:rPr lang="it-IT" sz="2400" b="0" dirty="0" err="1">
                <a:latin typeface="+mj-lt"/>
                <a:cs typeface="Times New Roman" panose="02020603050405020304" pitchFamily="18" charset="0"/>
              </a:rPr>
              <a:t>cogeneratior</a:t>
            </a:r>
            <a:r>
              <a:rPr lang="it-IT" sz="24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2400" b="0" dirty="0" err="1">
                <a:latin typeface="+mj-lt"/>
                <a:cs typeface="Times New Roman" panose="02020603050405020304" pitchFamily="18" charset="0"/>
              </a:rPr>
              <a:t>is</a:t>
            </a:r>
            <a:r>
              <a:rPr lang="it-IT" sz="24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2400" b="0" dirty="0" err="1">
                <a:latin typeface="+mj-lt"/>
                <a:cs typeface="Times New Roman" panose="02020603050405020304" pitchFamily="18" charset="0"/>
              </a:rPr>
              <a:t>decidely</a:t>
            </a:r>
            <a:r>
              <a:rPr lang="it-IT" sz="24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2400" b="0" dirty="0" err="1">
                <a:latin typeface="+mj-lt"/>
                <a:cs typeface="Times New Roman" panose="02020603050405020304" pitchFamily="18" charset="0"/>
              </a:rPr>
              <a:t>lowen</a:t>
            </a:r>
            <a:r>
              <a:rPr lang="it-IT" sz="24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2400" b="0" dirty="0" err="1">
                <a:latin typeface="+mj-lt"/>
                <a:cs typeface="Times New Roman" panose="02020603050405020304" pitchFamily="18" charset="0"/>
              </a:rPr>
              <a:t>then</a:t>
            </a:r>
            <a:r>
              <a:rPr lang="it-IT" sz="2400" b="0" dirty="0">
                <a:latin typeface="+mj-lt"/>
                <a:cs typeface="Times New Roman" panose="02020603050405020304" pitchFamily="18" charset="0"/>
              </a:rPr>
              <a:t> the maximum </a:t>
            </a:r>
            <a:r>
              <a:rPr lang="it-IT" sz="2400" b="0" dirty="0" err="1">
                <a:latin typeface="+mj-lt"/>
                <a:cs typeface="Times New Roman" panose="02020603050405020304" pitchFamily="18" charset="0"/>
              </a:rPr>
              <a:t>demand</a:t>
            </a:r>
            <a:r>
              <a:rPr lang="it-IT" sz="2400" b="0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2084" name="Picture 4"/>
          <p:cNvPicPr>
            <a:picLocks noChangeAspect="1" noChangeArrowheads="1"/>
          </p:cNvPicPr>
          <p:nvPr/>
        </p:nvPicPr>
        <p:blipFill>
          <a:blip r:embed="rId3" cstate="print"/>
          <a:srcRect l="1329" t="15132" r="2660" b="2328"/>
          <a:stretch>
            <a:fillRect/>
          </a:stretch>
        </p:blipFill>
        <p:spPr bwMode="auto">
          <a:xfrm>
            <a:off x="493713" y="2574925"/>
            <a:ext cx="751522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085" name="Text Box 5"/>
          <p:cNvSpPr txBox="1">
            <a:spLocks noChangeArrowheads="1"/>
          </p:cNvSpPr>
          <p:nvPr/>
        </p:nvSpPr>
        <p:spPr bwMode="auto">
          <a:xfrm rot="16200000">
            <a:off x="482600" y="4441826"/>
            <a:ext cx="11779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i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[kW] richiesti</a:t>
            </a:r>
          </a:p>
        </p:txBody>
      </p:sp>
      <p:sp>
        <p:nvSpPr>
          <p:cNvPr id="302086" name="Line 6"/>
          <p:cNvSpPr>
            <a:spLocks noChangeShapeType="1"/>
          </p:cNvSpPr>
          <p:nvPr/>
        </p:nvSpPr>
        <p:spPr bwMode="auto">
          <a:xfrm>
            <a:off x="741363" y="4654550"/>
            <a:ext cx="442595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087" name="Line 7"/>
          <p:cNvSpPr>
            <a:spLocks noChangeShapeType="1"/>
          </p:cNvSpPr>
          <p:nvPr/>
        </p:nvSpPr>
        <p:spPr bwMode="auto">
          <a:xfrm>
            <a:off x="828675" y="5280025"/>
            <a:ext cx="6188075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088" name="Text Box 8"/>
          <p:cNvSpPr txBox="1">
            <a:spLocks noChangeArrowheads="1"/>
          </p:cNvSpPr>
          <p:nvPr/>
        </p:nvSpPr>
        <p:spPr bwMode="auto">
          <a:xfrm>
            <a:off x="5243513" y="4164013"/>
            <a:ext cx="1670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>
                <a:effectLst/>
                <a:latin typeface="+mj-lt"/>
                <a:cs typeface="Times New Roman" panose="02020603050405020304" pitchFamily="18" charset="0"/>
              </a:rPr>
              <a:t>Max </a:t>
            </a:r>
            <a:r>
              <a:rPr lang="it-IT" sz="1800" dirty="0" err="1">
                <a:effectLst/>
                <a:latin typeface="+mj-lt"/>
                <a:cs typeface="Times New Roman" panose="02020603050405020304" pitchFamily="18" charset="0"/>
              </a:rPr>
              <a:t>thermal</a:t>
            </a:r>
            <a:r>
              <a:rPr lang="it-IT" sz="180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+mj-lt"/>
                <a:cs typeface="Times New Roman" panose="02020603050405020304" pitchFamily="18" charset="0"/>
              </a:rPr>
              <a:t>power</a:t>
            </a:r>
            <a:r>
              <a:rPr lang="it-IT" sz="1800" dirty="0">
                <a:effectLst/>
                <a:latin typeface="+mj-lt"/>
                <a:cs typeface="Times New Roman" panose="02020603050405020304" pitchFamily="18" charset="0"/>
              </a:rPr>
              <a:t> of the </a:t>
            </a:r>
            <a:r>
              <a:rPr lang="it-IT" sz="1800" dirty="0" err="1">
                <a:effectLst/>
                <a:latin typeface="+mj-lt"/>
                <a:cs typeface="Times New Roman" panose="02020603050405020304" pitchFamily="18" charset="0"/>
              </a:rPr>
              <a:t>cogenerator</a:t>
            </a:r>
            <a:endParaRPr lang="it-IT" sz="1800" dirty="0"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2089" name="Text Box 9"/>
          <p:cNvSpPr txBox="1">
            <a:spLocks noChangeArrowheads="1"/>
          </p:cNvSpPr>
          <p:nvPr/>
        </p:nvSpPr>
        <p:spPr bwMode="auto">
          <a:xfrm>
            <a:off x="7070725" y="4738688"/>
            <a:ext cx="1670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modulation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2090" name="Line 10"/>
          <p:cNvSpPr>
            <a:spLocks noChangeShapeType="1"/>
          </p:cNvSpPr>
          <p:nvPr/>
        </p:nvSpPr>
        <p:spPr bwMode="auto">
          <a:xfrm>
            <a:off x="3765550" y="4624388"/>
            <a:ext cx="6350" cy="127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091" name="Line 11"/>
          <p:cNvSpPr>
            <a:spLocks noChangeShapeType="1"/>
          </p:cNvSpPr>
          <p:nvPr/>
        </p:nvSpPr>
        <p:spPr bwMode="auto">
          <a:xfrm>
            <a:off x="4870450" y="5268913"/>
            <a:ext cx="6350" cy="650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092" name="AutoShape 12"/>
          <p:cNvSpPr>
            <a:spLocks/>
          </p:cNvSpPr>
          <p:nvPr/>
        </p:nvSpPr>
        <p:spPr bwMode="auto">
          <a:xfrm rot="5400000">
            <a:off x="2152650" y="4552950"/>
            <a:ext cx="200025" cy="3019425"/>
          </a:xfrm>
          <a:prstGeom prst="rightBrace">
            <a:avLst>
              <a:gd name="adj1" fmla="val 12579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093" name="AutoShape 13"/>
          <p:cNvSpPr>
            <a:spLocks/>
          </p:cNvSpPr>
          <p:nvPr/>
        </p:nvSpPr>
        <p:spPr bwMode="auto">
          <a:xfrm rot="5400000">
            <a:off x="4206875" y="5527676"/>
            <a:ext cx="225425" cy="1085850"/>
          </a:xfrm>
          <a:prstGeom prst="rightBrace">
            <a:avLst>
              <a:gd name="adj1" fmla="val 401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094" name="Text Box 14"/>
          <p:cNvSpPr txBox="1">
            <a:spLocks noChangeArrowheads="1"/>
          </p:cNvSpPr>
          <p:nvPr/>
        </p:nvSpPr>
        <p:spPr bwMode="auto">
          <a:xfrm>
            <a:off x="1342809" y="6273601"/>
            <a:ext cx="1431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>
                <a:effectLst/>
                <a:latin typeface="+mj-lt"/>
                <a:cs typeface="Times New Roman" panose="02020603050405020304" pitchFamily="18" charset="0"/>
              </a:rPr>
              <a:t>Full </a:t>
            </a:r>
            <a:r>
              <a:rPr lang="it-IT" sz="1800" dirty="0" err="1">
                <a:effectLst/>
                <a:latin typeface="+mj-lt"/>
                <a:cs typeface="Times New Roman" panose="02020603050405020304" pitchFamily="18" charset="0"/>
              </a:rPr>
              <a:t>load</a:t>
            </a:r>
            <a:endParaRPr lang="it-IT" sz="1800" dirty="0"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2095" name="Text Box 15"/>
          <p:cNvSpPr txBox="1">
            <a:spLocks noChangeArrowheads="1"/>
          </p:cNvSpPr>
          <p:nvPr/>
        </p:nvSpPr>
        <p:spPr bwMode="auto">
          <a:xfrm>
            <a:off x="3602038" y="6263481"/>
            <a:ext cx="177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 err="1">
                <a:effectLst/>
                <a:latin typeface="+mj-lt"/>
                <a:cs typeface="Times New Roman" panose="02020603050405020304" pitchFamily="18" charset="0"/>
              </a:rPr>
              <a:t>Potental</a:t>
            </a:r>
            <a:r>
              <a:rPr lang="it-IT" sz="180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+mj-lt"/>
                <a:cs typeface="Times New Roman" panose="02020603050405020304" pitchFamily="18" charset="0"/>
              </a:rPr>
              <a:t>load</a:t>
            </a:r>
            <a:endParaRPr lang="it-IT" sz="1800" dirty="0"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2096" name="AutoShape 16"/>
          <p:cNvSpPr>
            <a:spLocks/>
          </p:cNvSpPr>
          <p:nvPr/>
        </p:nvSpPr>
        <p:spPr bwMode="auto">
          <a:xfrm rot="5400000">
            <a:off x="6278562" y="4545013"/>
            <a:ext cx="219075" cy="3054350"/>
          </a:xfrm>
          <a:prstGeom prst="rightBrace">
            <a:avLst>
              <a:gd name="adj1" fmla="val 1161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097" name="Text Box 17"/>
          <p:cNvSpPr txBox="1">
            <a:spLocks noChangeArrowheads="1"/>
          </p:cNvSpPr>
          <p:nvPr/>
        </p:nvSpPr>
        <p:spPr bwMode="auto">
          <a:xfrm>
            <a:off x="5386388" y="6236492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 err="1">
                <a:effectLst/>
                <a:latin typeface="+mj-lt"/>
                <a:cs typeface="Times New Roman" panose="02020603050405020304" pitchFamily="18" charset="0"/>
              </a:rPr>
              <a:t>Cogenerator</a:t>
            </a:r>
            <a:r>
              <a:rPr lang="it-IT" sz="1800" dirty="0">
                <a:effectLst/>
                <a:latin typeface="+mj-lt"/>
                <a:cs typeface="Times New Roman" panose="02020603050405020304" pitchFamily="18" charset="0"/>
              </a:rPr>
              <a:t> off</a:t>
            </a:r>
          </a:p>
        </p:txBody>
      </p:sp>
      <p:sp>
        <p:nvSpPr>
          <p:cNvPr id="302098" name="AutoShape 18"/>
          <p:cNvSpPr>
            <a:spLocks noChangeArrowheads="1"/>
          </p:cNvSpPr>
          <p:nvPr/>
        </p:nvSpPr>
        <p:spPr bwMode="auto">
          <a:xfrm rot="-1793934">
            <a:off x="1574800" y="3463925"/>
            <a:ext cx="517525" cy="146050"/>
          </a:xfrm>
          <a:prstGeom prst="leftArrow">
            <a:avLst>
              <a:gd name="adj1" fmla="val 50000"/>
              <a:gd name="adj2" fmla="val 885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099" name="Text Box 19"/>
          <p:cNvSpPr txBox="1">
            <a:spLocks noChangeArrowheads="1"/>
          </p:cNvSpPr>
          <p:nvPr/>
        </p:nvSpPr>
        <p:spPr bwMode="auto">
          <a:xfrm>
            <a:off x="2130424" y="3114675"/>
            <a:ext cx="20177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>
                <a:effectLst/>
                <a:latin typeface="+mj-lt"/>
                <a:cs typeface="Times New Roman" panose="02020603050405020304" pitchFamily="18" charset="0"/>
              </a:rPr>
              <a:t>Thermal </a:t>
            </a:r>
            <a:r>
              <a:rPr lang="it-IT" sz="1800" dirty="0" err="1">
                <a:effectLst/>
                <a:latin typeface="+mj-lt"/>
                <a:cs typeface="Times New Roman" panose="02020603050405020304" pitchFamily="18" charset="0"/>
              </a:rPr>
              <a:t>peak</a:t>
            </a:r>
            <a:r>
              <a:rPr lang="it-IT" sz="1800" dirty="0">
                <a:effectLst/>
                <a:latin typeface="+mj-lt"/>
                <a:cs typeface="Times New Roman" panose="02020603050405020304" pitchFamily="18" charset="0"/>
              </a:rPr>
              <a:t> with the </a:t>
            </a:r>
            <a:r>
              <a:rPr lang="it-IT" sz="1800" dirty="0" err="1">
                <a:effectLst/>
                <a:latin typeface="+mj-lt"/>
                <a:cs typeface="Times New Roman" panose="02020603050405020304" pitchFamily="18" charset="0"/>
              </a:rPr>
              <a:t>integration</a:t>
            </a:r>
            <a:r>
              <a:rPr lang="it-IT" sz="1800" dirty="0">
                <a:effectLst/>
                <a:latin typeface="+mj-lt"/>
                <a:cs typeface="Times New Roman" panose="02020603050405020304" pitchFamily="18" charset="0"/>
              </a:rPr>
              <a:t> boiler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0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0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6" grpId="0" animBg="1"/>
      <p:bldP spid="302087" grpId="0" animBg="1"/>
      <p:bldP spid="302088" grpId="0"/>
      <p:bldP spid="302089" grpId="0"/>
      <p:bldP spid="302090" grpId="0" animBg="1"/>
      <p:bldP spid="302091" grpId="0" animBg="1"/>
      <p:bldP spid="302092" grpId="0" animBg="1"/>
      <p:bldP spid="302093" grpId="0" animBg="1"/>
      <p:bldP spid="302094" grpId="0"/>
      <p:bldP spid="302095" grpId="0"/>
      <p:bldP spid="302096" grpId="0" animBg="1"/>
      <p:bldP spid="302097" grpId="0"/>
      <p:bldP spid="302098" grpId="0" animBg="1"/>
      <p:bldP spid="3020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E65F0A-1D15-4D33-B37B-D3807CA8A9F9}" type="slidenum">
              <a:rPr lang="it-IT"/>
              <a:pPr/>
              <a:t>8</a:t>
            </a:fld>
            <a:endParaRPr lang="it-IT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512763"/>
            <a:ext cx="8229600" cy="877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 dirty="0" err="1">
                <a:cs typeface="Times New Roman" panose="02020603050405020304" pitchFamily="18" charset="0"/>
              </a:rPr>
              <a:t>Power</a:t>
            </a:r>
            <a:r>
              <a:rPr lang="it-IT" sz="3600" dirty="0"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cs typeface="Times New Roman" panose="02020603050405020304" pitchFamily="18" charset="0"/>
              </a:rPr>
              <a:t>segmentation</a:t>
            </a:r>
            <a:endParaRPr lang="it-IT" sz="3600" dirty="0">
              <a:cs typeface="Times New Roman" panose="02020603050405020304" pitchFamily="18" charset="0"/>
            </a:endParaRP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" y="1754188"/>
            <a:ext cx="8761413" cy="827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b="0" dirty="0" err="1">
                <a:latin typeface="+mj-lt"/>
                <a:cs typeface="Times New Roman" panose="02020603050405020304" pitchFamily="18" charset="0"/>
              </a:rPr>
              <a:t>It</a:t>
            </a:r>
            <a:r>
              <a:rPr lang="it-IT" sz="24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2400" b="0" dirty="0" err="1">
                <a:latin typeface="+mj-lt"/>
                <a:cs typeface="Times New Roman" panose="02020603050405020304" pitchFamily="18" charset="0"/>
              </a:rPr>
              <a:t>allows</a:t>
            </a:r>
            <a:r>
              <a:rPr lang="it-IT" sz="2400" b="0" dirty="0">
                <a:latin typeface="+mj-lt"/>
                <a:cs typeface="Times New Roman" panose="02020603050405020304" pitchFamily="18" charset="0"/>
              </a:rPr>
              <a:t> to cover the </a:t>
            </a:r>
            <a:r>
              <a:rPr lang="it-IT" sz="2400" b="0" dirty="0" err="1">
                <a:latin typeface="+mj-lt"/>
                <a:cs typeface="Times New Roman" panose="02020603050405020304" pitchFamily="18" charset="0"/>
              </a:rPr>
              <a:t>therml</a:t>
            </a:r>
            <a:r>
              <a:rPr lang="it-IT" sz="24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2400" b="0" dirty="0" err="1">
                <a:latin typeface="+mj-lt"/>
                <a:cs typeface="Times New Roman" panose="02020603050405020304" pitchFamily="18" charset="0"/>
              </a:rPr>
              <a:t>load</a:t>
            </a:r>
            <a:r>
              <a:rPr lang="it-IT" sz="2400" b="0" dirty="0">
                <a:latin typeface="+mj-lt"/>
                <a:cs typeface="Times New Roman" panose="02020603050405020304" pitchFamily="18" charset="0"/>
              </a:rPr>
              <a:t> more </a:t>
            </a:r>
            <a:r>
              <a:rPr lang="it-IT" sz="2400" b="0" dirty="0" err="1">
                <a:latin typeface="+mj-lt"/>
                <a:cs typeface="Times New Roman" panose="02020603050405020304" pitchFamily="18" charset="0"/>
              </a:rPr>
              <a:t>extensively</a:t>
            </a:r>
            <a:endParaRPr lang="it-IT" sz="2400" b="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it-IT" sz="2400" b="0" dirty="0" err="1">
                <a:latin typeface="+mj-lt"/>
                <a:cs typeface="Times New Roman" panose="02020603050405020304" pitchFamily="18" charset="0"/>
              </a:rPr>
              <a:t>It</a:t>
            </a:r>
            <a:r>
              <a:rPr lang="it-IT" sz="24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2400" b="0" dirty="0" err="1">
                <a:latin typeface="+mj-lt"/>
                <a:cs typeface="Times New Roman" panose="02020603050405020304" pitchFamily="18" charset="0"/>
              </a:rPr>
              <a:t>implies</a:t>
            </a:r>
            <a:r>
              <a:rPr lang="it-IT" sz="24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2400" b="0" dirty="0" err="1">
                <a:latin typeface="+mj-lt"/>
                <a:cs typeface="Times New Roman" panose="02020603050405020304" pitchFamily="18" charset="0"/>
              </a:rPr>
              <a:t>higher</a:t>
            </a:r>
            <a:r>
              <a:rPr lang="it-IT" sz="24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2400" b="0" dirty="0" err="1">
                <a:latin typeface="+mj-lt"/>
                <a:cs typeface="Times New Roman" panose="02020603050405020304" pitchFamily="18" charset="0"/>
              </a:rPr>
              <a:t>installation</a:t>
            </a:r>
            <a:r>
              <a:rPr lang="it-IT" sz="24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2400" b="0" dirty="0" err="1">
                <a:latin typeface="+mj-lt"/>
                <a:cs typeface="Times New Roman" panose="02020603050405020304" pitchFamily="18" charset="0"/>
              </a:rPr>
              <a:t>cost</a:t>
            </a:r>
            <a:r>
              <a:rPr lang="it-IT" sz="2400" b="0" dirty="0">
                <a:latin typeface="+mj-lt"/>
                <a:cs typeface="Times New Roman" panose="02020603050405020304" pitchFamily="18" charset="0"/>
              </a:rPr>
              <a:t> of CHP </a:t>
            </a:r>
            <a:r>
              <a:rPr lang="it-IT" sz="2400" b="0" dirty="0" err="1">
                <a:latin typeface="+mj-lt"/>
                <a:cs typeface="Times New Roman" panose="02020603050405020304" pitchFamily="18" charset="0"/>
              </a:rPr>
              <a:t>system</a:t>
            </a:r>
            <a:endParaRPr lang="it-IT" sz="2400" b="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3" cstate="print"/>
          <a:srcRect l="1329" t="15132" r="2660" b="2328"/>
          <a:stretch>
            <a:fillRect/>
          </a:stretch>
        </p:blipFill>
        <p:spPr bwMode="auto">
          <a:xfrm>
            <a:off x="422812" y="2530477"/>
            <a:ext cx="751522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33" name="Text Box 5"/>
          <p:cNvSpPr txBox="1">
            <a:spLocks noChangeArrowheads="1"/>
          </p:cNvSpPr>
          <p:nvPr/>
        </p:nvSpPr>
        <p:spPr bwMode="auto">
          <a:xfrm rot="16200000">
            <a:off x="415925" y="4441826"/>
            <a:ext cx="11779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i="1">
                <a:effectLst/>
              </a:rPr>
              <a:t>[kW] richiesti</a:t>
            </a:r>
          </a:p>
        </p:txBody>
      </p:sp>
      <p:sp>
        <p:nvSpPr>
          <p:cNvPr id="304134" name="Line 6"/>
          <p:cNvSpPr>
            <a:spLocks noChangeShapeType="1"/>
          </p:cNvSpPr>
          <p:nvPr/>
        </p:nvSpPr>
        <p:spPr bwMode="auto">
          <a:xfrm>
            <a:off x="788988" y="4016375"/>
            <a:ext cx="442595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4135" name="Line 7"/>
          <p:cNvSpPr>
            <a:spLocks noChangeShapeType="1"/>
          </p:cNvSpPr>
          <p:nvPr/>
        </p:nvSpPr>
        <p:spPr bwMode="auto">
          <a:xfrm>
            <a:off x="742950" y="4975225"/>
            <a:ext cx="3873500" cy="952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5233988" y="3554413"/>
            <a:ext cx="25173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effectLst/>
                <a:latin typeface="+mj-lt"/>
                <a:cs typeface="Times New Roman" panose="02020603050405020304" pitchFamily="18" charset="0"/>
              </a:rPr>
              <a:t>Max thermal power of the 2 </a:t>
            </a:r>
            <a:r>
              <a:rPr lang="en-US" sz="1800" dirty="0" err="1">
                <a:effectLst/>
                <a:latin typeface="+mj-lt"/>
                <a:cs typeface="Times New Roman" panose="02020603050405020304" pitchFamily="18" charset="0"/>
              </a:rPr>
              <a:t>cogenerators</a:t>
            </a:r>
            <a:endParaRPr lang="it-IT" sz="1800" dirty="0"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7138987" y="4275675"/>
            <a:ext cx="1774825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effectLst/>
                <a:latin typeface="+mj-lt"/>
                <a:cs typeface="Times New Roman" panose="02020603050405020304" pitchFamily="18" charset="0"/>
              </a:rPr>
              <a:t>Min thermal power x 1 in modulation</a:t>
            </a:r>
            <a:endParaRPr lang="it-IT" sz="1800" dirty="0"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>
            <a:off x="2241550" y="4024313"/>
            <a:ext cx="6350" cy="189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4139" name="Line 11"/>
          <p:cNvSpPr>
            <a:spLocks noChangeShapeType="1"/>
          </p:cNvSpPr>
          <p:nvPr/>
        </p:nvSpPr>
        <p:spPr bwMode="auto">
          <a:xfrm>
            <a:off x="4089400" y="4992688"/>
            <a:ext cx="6350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4140" name="AutoShape 12"/>
          <p:cNvSpPr>
            <a:spLocks/>
          </p:cNvSpPr>
          <p:nvPr/>
        </p:nvSpPr>
        <p:spPr bwMode="auto">
          <a:xfrm rot="5400000">
            <a:off x="1381125" y="5314950"/>
            <a:ext cx="209550" cy="1485900"/>
          </a:xfrm>
          <a:prstGeom prst="rightBrace">
            <a:avLst>
              <a:gd name="adj1" fmla="val 5909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4141" name="AutoShape 13"/>
          <p:cNvSpPr>
            <a:spLocks/>
          </p:cNvSpPr>
          <p:nvPr/>
        </p:nvSpPr>
        <p:spPr bwMode="auto">
          <a:xfrm rot="5400000">
            <a:off x="3059113" y="5160963"/>
            <a:ext cx="215900" cy="1828800"/>
          </a:xfrm>
          <a:prstGeom prst="rightBrace">
            <a:avLst>
              <a:gd name="adj1" fmla="val 705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4142" name="Text Box 14"/>
          <p:cNvSpPr txBox="1">
            <a:spLocks noChangeArrowheads="1"/>
          </p:cNvSpPr>
          <p:nvPr/>
        </p:nvSpPr>
        <p:spPr bwMode="auto">
          <a:xfrm>
            <a:off x="481013" y="6122988"/>
            <a:ext cx="185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>
                <a:effectLst/>
                <a:latin typeface="+mj-lt"/>
                <a:cs typeface="Times New Roman" panose="02020603050405020304" pitchFamily="18" charset="0"/>
              </a:rPr>
              <a:t>Full </a:t>
            </a:r>
            <a:r>
              <a:rPr lang="it-IT" sz="1800" dirty="0" err="1">
                <a:effectLst/>
                <a:latin typeface="+mj-lt"/>
                <a:cs typeface="Times New Roman" panose="02020603050405020304" pitchFamily="18" charset="0"/>
              </a:rPr>
              <a:t>load</a:t>
            </a:r>
            <a:r>
              <a:rPr lang="it-IT" sz="1800" dirty="0">
                <a:effectLst/>
                <a:latin typeface="+mj-lt"/>
                <a:cs typeface="Times New Roman" panose="02020603050405020304" pitchFamily="18" charset="0"/>
              </a:rPr>
              <a:t> x2</a:t>
            </a:r>
          </a:p>
        </p:txBody>
      </p:sp>
      <p:sp>
        <p:nvSpPr>
          <p:cNvPr id="304143" name="Text Box 15"/>
          <p:cNvSpPr txBox="1">
            <a:spLocks noChangeArrowheads="1"/>
          </p:cNvSpPr>
          <p:nvPr/>
        </p:nvSpPr>
        <p:spPr bwMode="auto">
          <a:xfrm>
            <a:off x="2193925" y="6130925"/>
            <a:ext cx="308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 err="1">
                <a:effectLst/>
                <a:latin typeface="+mj-lt"/>
                <a:cs typeface="Times New Roman" panose="02020603050405020304" pitchFamily="18" charset="0"/>
              </a:rPr>
              <a:t>Partial</a:t>
            </a:r>
            <a:r>
              <a:rPr lang="it-IT" sz="180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+mj-lt"/>
                <a:cs typeface="Times New Roman" panose="02020603050405020304" pitchFamily="18" charset="0"/>
              </a:rPr>
              <a:t>load</a:t>
            </a:r>
            <a:r>
              <a:rPr lang="it-IT" sz="1800" dirty="0">
                <a:effectLst/>
                <a:latin typeface="+mj-lt"/>
                <a:cs typeface="Times New Roman" panose="02020603050405020304" pitchFamily="18" charset="0"/>
              </a:rPr>
              <a:t> x2                  x1</a:t>
            </a:r>
          </a:p>
        </p:txBody>
      </p:sp>
      <p:sp>
        <p:nvSpPr>
          <p:cNvPr id="304144" name="AutoShape 16"/>
          <p:cNvSpPr>
            <a:spLocks/>
          </p:cNvSpPr>
          <p:nvPr/>
        </p:nvSpPr>
        <p:spPr bwMode="auto">
          <a:xfrm rot="5400000">
            <a:off x="6535737" y="4802188"/>
            <a:ext cx="219075" cy="2540000"/>
          </a:xfrm>
          <a:prstGeom prst="rightBrace">
            <a:avLst>
              <a:gd name="adj1" fmla="val 9661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4145" name="Text Box 17"/>
          <p:cNvSpPr txBox="1">
            <a:spLocks noChangeArrowheads="1"/>
          </p:cNvSpPr>
          <p:nvPr/>
        </p:nvSpPr>
        <p:spPr bwMode="auto">
          <a:xfrm>
            <a:off x="5400675" y="6081953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 err="1">
                <a:effectLst/>
                <a:latin typeface="+mj-lt"/>
                <a:cs typeface="Times New Roman" panose="02020603050405020304" pitchFamily="18" charset="0"/>
              </a:rPr>
              <a:t>Cogeneretor</a:t>
            </a:r>
            <a:r>
              <a:rPr lang="it-IT" sz="1800" dirty="0">
                <a:effectLst/>
                <a:latin typeface="+mj-lt"/>
                <a:cs typeface="Times New Roman" panose="02020603050405020304" pitchFamily="18" charset="0"/>
              </a:rPr>
              <a:t> off</a:t>
            </a:r>
          </a:p>
        </p:txBody>
      </p:sp>
      <p:sp>
        <p:nvSpPr>
          <p:cNvPr id="304146" name="AutoShape 18"/>
          <p:cNvSpPr>
            <a:spLocks noChangeArrowheads="1"/>
          </p:cNvSpPr>
          <p:nvPr/>
        </p:nvSpPr>
        <p:spPr bwMode="auto">
          <a:xfrm rot="-1793934">
            <a:off x="1012825" y="3111500"/>
            <a:ext cx="517525" cy="146050"/>
          </a:xfrm>
          <a:prstGeom prst="leftArrow">
            <a:avLst>
              <a:gd name="adj1" fmla="val 50000"/>
              <a:gd name="adj2" fmla="val 885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4147" name="Text Box 19"/>
          <p:cNvSpPr txBox="1">
            <a:spLocks noChangeArrowheads="1"/>
          </p:cNvSpPr>
          <p:nvPr/>
        </p:nvSpPr>
        <p:spPr bwMode="auto">
          <a:xfrm>
            <a:off x="1558388" y="2665988"/>
            <a:ext cx="2267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effectLst/>
                <a:latin typeface="+mj-lt"/>
              </a:rPr>
              <a:t>thermal peak with the integration </a:t>
            </a:r>
            <a:r>
              <a:rPr lang="en-US" sz="1800" dirty="0" err="1">
                <a:effectLst/>
                <a:latin typeface="+mj-lt"/>
                <a:cs typeface="Times New Roman" panose="02020603050405020304" pitchFamily="18" charset="0"/>
              </a:rPr>
              <a:t>boile</a:t>
            </a:r>
            <a:endParaRPr lang="it-IT" sz="1800" dirty="0"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4148" name="Line 20"/>
          <p:cNvSpPr>
            <a:spLocks noChangeShapeType="1"/>
          </p:cNvSpPr>
          <p:nvPr/>
        </p:nvSpPr>
        <p:spPr bwMode="auto">
          <a:xfrm>
            <a:off x="731838" y="5440363"/>
            <a:ext cx="6188075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4149" name="AutoShape 21"/>
          <p:cNvSpPr>
            <a:spLocks/>
          </p:cNvSpPr>
          <p:nvPr/>
        </p:nvSpPr>
        <p:spPr bwMode="auto">
          <a:xfrm rot="5400000">
            <a:off x="4638675" y="5464175"/>
            <a:ext cx="177800" cy="1200150"/>
          </a:xfrm>
          <a:prstGeom prst="rightBrace">
            <a:avLst>
              <a:gd name="adj1" fmla="val 56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4150" name="Line 22"/>
          <p:cNvSpPr>
            <a:spLocks noChangeShapeType="1"/>
          </p:cNvSpPr>
          <p:nvPr/>
        </p:nvSpPr>
        <p:spPr bwMode="auto">
          <a:xfrm flipH="1">
            <a:off x="5351463" y="5429250"/>
            <a:ext cx="3175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0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0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0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4" grpId="0" animBg="1"/>
      <p:bldP spid="304135" grpId="0" animBg="1"/>
      <p:bldP spid="304136" grpId="0"/>
      <p:bldP spid="304137" grpId="0"/>
      <p:bldP spid="304138" grpId="0" animBg="1"/>
      <p:bldP spid="304139" grpId="0" animBg="1"/>
      <p:bldP spid="304140" grpId="0" animBg="1"/>
      <p:bldP spid="304141" grpId="0" animBg="1"/>
      <p:bldP spid="304142" grpId="0"/>
      <p:bldP spid="304143" grpId="0"/>
      <p:bldP spid="304144" grpId="0" animBg="1"/>
      <p:bldP spid="304145" grpId="0"/>
      <p:bldP spid="304146" grpId="0" animBg="1"/>
      <p:bldP spid="304147" grpId="0"/>
      <p:bldP spid="304148" grpId="0" animBg="1"/>
      <p:bldP spid="304149" grpId="0" animBg="1"/>
      <p:bldP spid="304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42B04E8-7409-4FB0-9051-97F9626CF2A6}" type="slidenum">
              <a:rPr lang="it-IT"/>
              <a:pPr/>
              <a:t>9</a:t>
            </a:fld>
            <a:endParaRPr lang="it-IT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757238"/>
            <a:ext cx="7772400" cy="6762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Tri-generative systems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198438" y="4983411"/>
            <a:ext cx="89455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effectLst/>
                <a:latin typeface="+mj-lt"/>
                <a:cs typeface="Times New Roman" panose="02020603050405020304" pitchFamily="18" charset="0"/>
              </a:rPr>
              <a:t>All seasonal utilities are affected by reduced use of the </a:t>
            </a:r>
            <a:r>
              <a:rPr lang="en-US" dirty="0" err="1" smtClean="0">
                <a:effectLst/>
                <a:latin typeface="+mj-lt"/>
                <a:cs typeface="Times New Roman" panose="02020603050405020304" pitchFamily="18" charset="0"/>
              </a:rPr>
              <a:t>cogenerator</a:t>
            </a:r>
            <a:r>
              <a:rPr lang="en-US" dirty="0" smtClean="0">
                <a:effectLst/>
                <a:latin typeface="+mj-lt"/>
                <a:cs typeface="Times New Roman" panose="02020603050405020304" pitchFamily="18" charset="0"/>
              </a:rPr>
              <a:t> in summer: Extensive use of integration heat, reduction of the annual CHP efficiency, long PBPs</a:t>
            </a:r>
            <a:endParaRPr lang="it-IT" dirty="0">
              <a:effectLst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01813"/>
            <a:ext cx="791527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 bwMode="auto">
          <a:xfrm>
            <a:off x="4497388" y="2604958"/>
            <a:ext cx="2817812" cy="23419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4570635" y="2524594"/>
            <a:ext cx="856488" cy="3746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6615843" y="2917537"/>
            <a:ext cx="856488" cy="3746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se">
  <a:themeElements>
    <a:clrScheme name="Asse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s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Ass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13212</TotalTime>
  <Words>2023</Words>
  <Application>Microsoft Office PowerPoint</Application>
  <PresentationFormat>Presentazione su schermo (4:3)</PresentationFormat>
  <Paragraphs>342</Paragraphs>
  <Slides>50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8" baseType="lpstr">
      <vt:lpstr>AdvTT080e16ec</vt:lpstr>
      <vt:lpstr>Arial</vt:lpstr>
      <vt:lpstr>Constantia</vt:lpstr>
      <vt:lpstr>Symbol</vt:lpstr>
      <vt:lpstr>Times New Roman</vt:lpstr>
      <vt:lpstr>Wingdings</vt:lpstr>
      <vt:lpstr>ヒラギノ角ゴ Pro W3</vt:lpstr>
      <vt:lpstr>Asse</vt:lpstr>
      <vt:lpstr>Cogeneration and trigeneration:</vt:lpstr>
      <vt:lpstr>Cogeneration and trigeneration:</vt:lpstr>
      <vt:lpstr>The choice of a cogeneration plant</vt:lpstr>
      <vt:lpstr>The choice of a cogeneration plant</vt:lpstr>
      <vt:lpstr>Trend of the thermal demand</vt:lpstr>
      <vt:lpstr> Duration curve of the thermal demand</vt:lpstr>
      <vt:lpstr>Duration curve of the thermal demand</vt:lpstr>
      <vt:lpstr>Power segmentation</vt:lpstr>
      <vt:lpstr> Tri-generative systems </vt:lpstr>
      <vt:lpstr>Tri-generative systems</vt:lpstr>
      <vt:lpstr>Absorption cooling machines</vt:lpstr>
      <vt:lpstr>Absorption cooling machines</vt:lpstr>
      <vt:lpstr>Absorption cooling machines</vt:lpstr>
      <vt:lpstr>Absorbation cooling machine</vt:lpstr>
      <vt:lpstr>Abaco di Bosnjacovic </vt:lpstr>
      <vt:lpstr>Abaco di Bosnjacovic </vt:lpstr>
      <vt:lpstr>Double Effect Absorption Chillers</vt:lpstr>
      <vt:lpstr>Double Effect Absorption Chillers</vt:lpstr>
      <vt:lpstr>  Absorption / Adsorption Chiller</vt:lpstr>
      <vt:lpstr>Solar cooling</vt:lpstr>
      <vt:lpstr>Solar cooling</vt:lpstr>
      <vt:lpstr>Solar cooling</vt:lpstr>
      <vt:lpstr>Tri-generative systems with MTG</vt:lpstr>
      <vt:lpstr>Possible uses of trigeneration</vt:lpstr>
      <vt:lpstr>Variability of utility loads during the typical day</vt:lpstr>
      <vt:lpstr> ABSORPTION POWER CYCLE</vt:lpstr>
      <vt:lpstr> ABSORPTION POWER CYCLE</vt:lpstr>
      <vt:lpstr> ABSORPTION POWER CYCLE</vt:lpstr>
      <vt:lpstr> ABSORPTION POWER CYCLE</vt:lpstr>
      <vt:lpstr> ABSORPTION POWER CYCLE</vt:lpstr>
      <vt:lpstr>Synthesis of distributed cogeneration and district heating systems</vt:lpstr>
      <vt:lpstr>Synthesis of distributed cogeneration and district heating systems</vt:lpstr>
      <vt:lpstr>Synthesis of distributed cogeneration and district heating systems</vt:lpstr>
      <vt:lpstr>Synthesis of distributed cogeneration and district heating systems</vt:lpstr>
      <vt:lpstr>Synthesis of distributed cogeneration     and district heating systems</vt:lpstr>
      <vt:lpstr>Synthesis of distributed cogeneration     and district heating systems</vt:lpstr>
      <vt:lpstr>Synthesis of distributed cogeneration and district heating systems</vt:lpstr>
      <vt:lpstr>Synthesis of distributed cogeneration     and district heating systems</vt:lpstr>
      <vt:lpstr>Presentazione standard di PowerPoint</vt:lpstr>
      <vt:lpstr>Synthesis of distributed cogeneration     and district heating systems</vt:lpstr>
      <vt:lpstr>Synthesis of distributed cogeneration     and district heating systems</vt:lpstr>
      <vt:lpstr>Integration of CHP with absorption machines and district-cooling networks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Context </vt:lpstr>
      <vt:lpstr>Context</vt:lpstr>
      <vt:lpstr>Conclusions</vt:lpstr>
      <vt:lpstr>Cogeneration and trigeneration</vt:lpstr>
    </vt:vector>
  </TitlesOfParts>
  <Company>Università di Trieste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michele bibbò</dc:creator>
  <cp:lastModifiedBy>Windows User</cp:lastModifiedBy>
  <cp:revision>135</cp:revision>
  <dcterms:created xsi:type="dcterms:W3CDTF">2007-03-26T14:58:16Z</dcterms:created>
  <dcterms:modified xsi:type="dcterms:W3CDTF">2020-12-21T16:30:20Z</dcterms:modified>
</cp:coreProperties>
</file>