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37"/>
  </p:notesMasterIdLst>
  <p:handoutMasterIdLst>
    <p:handoutMasterId r:id="rId38"/>
  </p:handoutMasterIdLst>
  <p:sldIdLst>
    <p:sldId id="545" r:id="rId2"/>
    <p:sldId id="462" r:id="rId3"/>
    <p:sldId id="431" r:id="rId4"/>
    <p:sldId id="546" r:id="rId5"/>
    <p:sldId id="547" r:id="rId6"/>
    <p:sldId id="548" r:id="rId7"/>
    <p:sldId id="549" r:id="rId8"/>
    <p:sldId id="461" r:id="rId9"/>
    <p:sldId id="466" r:id="rId10"/>
    <p:sldId id="550" r:id="rId11"/>
    <p:sldId id="468" r:id="rId12"/>
    <p:sldId id="467" r:id="rId13"/>
    <p:sldId id="469" r:id="rId14"/>
    <p:sldId id="470" r:id="rId15"/>
    <p:sldId id="551" r:id="rId16"/>
    <p:sldId id="552" r:id="rId17"/>
    <p:sldId id="465" r:id="rId18"/>
    <p:sldId id="553" r:id="rId19"/>
    <p:sldId id="471" r:id="rId20"/>
    <p:sldId id="472" r:id="rId21"/>
    <p:sldId id="554" r:id="rId22"/>
    <p:sldId id="555" r:id="rId23"/>
    <p:sldId id="556" r:id="rId24"/>
    <p:sldId id="557" r:id="rId25"/>
    <p:sldId id="558" r:id="rId26"/>
    <p:sldId id="473" r:id="rId27"/>
    <p:sldId id="474" r:id="rId28"/>
    <p:sldId id="475" r:id="rId29"/>
    <p:sldId id="476" r:id="rId30"/>
    <p:sldId id="477" r:id="rId31"/>
    <p:sldId id="480" r:id="rId32"/>
    <p:sldId id="479" r:id="rId33"/>
    <p:sldId id="478" r:id="rId34"/>
    <p:sldId id="520" r:id="rId35"/>
    <p:sldId id="543" r:id="rId3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ppo Ranc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CC6600"/>
    <a:srgbClr val="A50021"/>
    <a:srgbClr val="F69305"/>
    <a:srgbClr val="EB9303"/>
    <a:srgbClr val="000048"/>
    <a:srgbClr val="BFE23E"/>
    <a:srgbClr val="FFFF00"/>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96412" autoAdjust="0"/>
  </p:normalViewPr>
  <p:slideViewPr>
    <p:cSldViewPr>
      <p:cViewPr varScale="1">
        <p:scale>
          <a:sx n="84" d="100"/>
          <a:sy n="84" d="100"/>
        </p:scale>
        <p:origin x="797"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883"/>
    </p:cViewPr>
  </p:sorterViewPr>
  <p:notesViewPr>
    <p:cSldViewPr>
      <p:cViewPr varScale="1">
        <p:scale>
          <a:sx n="49" d="100"/>
          <a:sy n="49" d="100"/>
        </p:scale>
        <p:origin x="-289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7011"/>
          </a:xfrm>
          <a:prstGeom prst="rect">
            <a:avLst/>
          </a:prstGeom>
        </p:spPr>
        <p:txBody>
          <a:bodyPr vert="horz" lIns="94689" tIns="47346" rIns="94689" bIns="47346" rtlCol="0"/>
          <a:lstStyle>
            <a:lvl1pPr algn="l" fontAlgn="auto">
              <a:spcBef>
                <a:spcPts val="0"/>
              </a:spcBef>
              <a:spcAft>
                <a:spcPts val="0"/>
              </a:spcAft>
              <a:defRPr sz="1300">
                <a:latin typeface="+mn-lt"/>
                <a:ea typeface="+mn-ea"/>
                <a:cs typeface="+mn-cs"/>
              </a:defRPr>
            </a:lvl1pPr>
          </a:lstStyle>
          <a:p>
            <a:pPr>
              <a:defRPr/>
            </a:pPr>
            <a:endParaRPr lang="es-CO"/>
          </a:p>
        </p:txBody>
      </p:sp>
      <p:sp>
        <p:nvSpPr>
          <p:cNvPr id="3" name="Date Placeholder 2"/>
          <p:cNvSpPr>
            <a:spLocks noGrp="1"/>
          </p:cNvSpPr>
          <p:nvPr>
            <p:ph type="dt" sz="quarter" idx="1"/>
          </p:nvPr>
        </p:nvSpPr>
        <p:spPr>
          <a:xfrm>
            <a:off x="3850444" y="2"/>
            <a:ext cx="2945659" cy="497011"/>
          </a:xfrm>
          <a:prstGeom prst="rect">
            <a:avLst/>
          </a:prstGeom>
        </p:spPr>
        <p:txBody>
          <a:bodyPr vert="horz" wrap="square" lIns="94689" tIns="47346" rIns="94689" bIns="47346" numCol="1" anchor="t" anchorCtr="0" compatLnSpc="1">
            <a:prstTxWarp prst="textNoShape">
              <a:avLst/>
            </a:prstTxWarp>
          </a:bodyPr>
          <a:lstStyle>
            <a:lvl1pPr algn="r">
              <a:defRPr sz="1300"/>
            </a:lvl1pPr>
          </a:lstStyle>
          <a:p>
            <a:pPr>
              <a:defRPr/>
            </a:pPr>
            <a:fld id="{96EC208C-96C5-4D66-BCE6-A7F2FD6DC9FF}" type="datetimeFigureOut">
              <a:rPr lang="en-US" altLang="it-IT"/>
              <a:pPr>
                <a:defRPr/>
              </a:pPr>
              <a:t>11/22/2020</a:t>
            </a:fld>
            <a:endParaRPr lang="es-CO" altLang="it-IT"/>
          </a:p>
        </p:txBody>
      </p:sp>
      <p:sp>
        <p:nvSpPr>
          <p:cNvPr id="4" name="Footer Placeholder 3"/>
          <p:cNvSpPr>
            <a:spLocks noGrp="1"/>
          </p:cNvSpPr>
          <p:nvPr>
            <p:ph type="ftr" sz="quarter" idx="2"/>
          </p:nvPr>
        </p:nvSpPr>
        <p:spPr>
          <a:xfrm>
            <a:off x="1" y="9427933"/>
            <a:ext cx="2945659" cy="497011"/>
          </a:xfrm>
          <a:prstGeom prst="rect">
            <a:avLst/>
          </a:prstGeom>
        </p:spPr>
        <p:txBody>
          <a:bodyPr vert="horz" lIns="94689" tIns="47346" rIns="94689" bIns="47346" rtlCol="0" anchor="b"/>
          <a:lstStyle>
            <a:lvl1pPr algn="l" fontAlgn="auto">
              <a:spcBef>
                <a:spcPts val="0"/>
              </a:spcBef>
              <a:spcAft>
                <a:spcPts val="0"/>
              </a:spcAft>
              <a:defRPr sz="1300">
                <a:latin typeface="+mn-lt"/>
                <a:ea typeface="+mn-ea"/>
                <a:cs typeface="+mn-cs"/>
              </a:defRPr>
            </a:lvl1pPr>
          </a:lstStyle>
          <a:p>
            <a:pPr>
              <a:defRPr/>
            </a:pPr>
            <a:endParaRPr lang="es-CO"/>
          </a:p>
        </p:txBody>
      </p:sp>
      <p:sp>
        <p:nvSpPr>
          <p:cNvPr id="5" name="Slide Number Placeholder 4"/>
          <p:cNvSpPr>
            <a:spLocks noGrp="1"/>
          </p:cNvSpPr>
          <p:nvPr>
            <p:ph type="sldNum" sz="quarter" idx="3"/>
          </p:nvPr>
        </p:nvSpPr>
        <p:spPr>
          <a:xfrm>
            <a:off x="3850444" y="9427933"/>
            <a:ext cx="2945659" cy="497011"/>
          </a:xfrm>
          <a:prstGeom prst="rect">
            <a:avLst/>
          </a:prstGeom>
        </p:spPr>
        <p:txBody>
          <a:bodyPr vert="horz" wrap="square" lIns="94689" tIns="47346" rIns="94689" bIns="47346" numCol="1" anchor="b" anchorCtr="0" compatLnSpc="1">
            <a:prstTxWarp prst="textNoShape">
              <a:avLst/>
            </a:prstTxWarp>
          </a:bodyPr>
          <a:lstStyle>
            <a:lvl1pPr algn="r">
              <a:defRPr sz="1300"/>
            </a:lvl1pPr>
          </a:lstStyle>
          <a:p>
            <a:pPr>
              <a:defRPr/>
            </a:pPr>
            <a:fld id="{5733A118-9AE6-47F8-9B35-1868207A0B49}" type="slidenum">
              <a:rPr lang="es-CO" altLang="it-IT"/>
              <a:pPr>
                <a:defRPr/>
              </a:pPr>
              <a:t>‹N›</a:t>
            </a:fld>
            <a:endParaRPr lang="es-CO" altLang="it-IT"/>
          </a:p>
        </p:txBody>
      </p:sp>
    </p:spTree>
    <p:extLst>
      <p:ext uri="{BB962C8B-B14F-4D97-AF65-F5344CB8AC3E}">
        <p14:creationId xmlns:p14="http://schemas.microsoft.com/office/powerpoint/2010/main" val="2575247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7011"/>
          </a:xfrm>
          <a:prstGeom prst="rect">
            <a:avLst/>
          </a:prstGeom>
        </p:spPr>
        <p:txBody>
          <a:bodyPr vert="horz" lIns="94689" tIns="47346" rIns="94689" bIns="47346" rtlCol="0"/>
          <a:lstStyle>
            <a:lvl1pPr algn="l" fontAlgn="auto">
              <a:spcBef>
                <a:spcPts val="0"/>
              </a:spcBef>
              <a:spcAft>
                <a:spcPts val="0"/>
              </a:spcAft>
              <a:defRPr sz="1300">
                <a:latin typeface="+mn-lt"/>
                <a:ea typeface="+mn-ea"/>
                <a:cs typeface="+mn-cs"/>
              </a:defRPr>
            </a:lvl1pPr>
          </a:lstStyle>
          <a:p>
            <a:pPr>
              <a:defRPr/>
            </a:pPr>
            <a:endParaRPr lang="es-CO"/>
          </a:p>
        </p:txBody>
      </p:sp>
      <p:sp>
        <p:nvSpPr>
          <p:cNvPr id="3" name="Date Placeholder 2"/>
          <p:cNvSpPr>
            <a:spLocks noGrp="1"/>
          </p:cNvSpPr>
          <p:nvPr>
            <p:ph type="dt" idx="1"/>
          </p:nvPr>
        </p:nvSpPr>
        <p:spPr>
          <a:xfrm>
            <a:off x="3850444" y="2"/>
            <a:ext cx="2945659" cy="497011"/>
          </a:xfrm>
          <a:prstGeom prst="rect">
            <a:avLst/>
          </a:prstGeom>
        </p:spPr>
        <p:txBody>
          <a:bodyPr vert="horz" wrap="square" lIns="94689" tIns="47346" rIns="94689" bIns="47346" numCol="1" anchor="t" anchorCtr="0" compatLnSpc="1">
            <a:prstTxWarp prst="textNoShape">
              <a:avLst/>
            </a:prstTxWarp>
          </a:bodyPr>
          <a:lstStyle>
            <a:lvl1pPr algn="r">
              <a:defRPr sz="1300"/>
            </a:lvl1pPr>
          </a:lstStyle>
          <a:p>
            <a:pPr>
              <a:defRPr/>
            </a:pPr>
            <a:fld id="{1C8863A6-B975-418E-96C5-E37EBB1CADB2}" type="datetimeFigureOut">
              <a:rPr lang="en-US" altLang="it-IT"/>
              <a:pPr>
                <a:defRPr/>
              </a:pPr>
              <a:t>11/22/2020</a:t>
            </a:fld>
            <a:endParaRPr lang="es-CO" altLang="it-I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4689" tIns="47346" rIns="94689" bIns="47346" rtlCol="0" anchor="ctr"/>
          <a:lstStyle/>
          <a:p>
            <a:pPr lvl="0"/>
            <a:endParaRPr lang="es-CO" noProof="0"/>
          </a:p>
        </p:txBody>
      </p:sp>
      <p:sp>
        <p:nvSpPr>
          <p:cNvPr id="5" name="Notes Placeholder 4"/>
          <p:cNvSpPr>
            <a:spLocks noGrp="1"/>
          </p:cNvSpPr>
          <p:nvPr>
            <p:ph type="body" sz="quarter" idx="3"/>
          </p:nvPr>
        </p:nvSpPr>
        <p:spPr>
          <a:xfrm>
            <a:off x="679768" y="4715664"/>
            <a:ext cx="5438140" cy="4466309"/>
          </a:xfrm>
          <a:prstGeom prst="rect">
            <a:avLst/>
          </a:prstGeom>
        </p:spPr>
        <p:txBody>
          <a:bodyPr vert="horz" lIns="94689" tIns="47346" rIns="94689" bIns="473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CO" noProof="0"/>
          </a:p>
        </p:txBody>
      </p:sp>
      <p:sp>
        <p:nvSpPr>
          <p:cNvPr id="6" name="Footer Placeholder 5"/>
          <p:cNvSpPr>
            <a:spLocks noGrp="1"/>
          </p:cNvSpPr>
          <p:nvPr>
            <p:ph type="ftr" sz="quarter" idx="4"/>
          </p:nvPr>
        </p:nvSpPr>
        <p:spPr>
          <a:xfrm>
            <a:off x="1" y="9427933"/>
            <a:ext cx="2945659" cy="497011"/>
          </a:xfrm>
          <a:prstGeom prst="rect">
            <a:avLst/>
          </a:prstGeom>
        </p:spPr>
        <p:txBody>
          <a:bodyPr vert="horz" lIns="94689" tIns="47346" rIns="94689" bIns="47346" rtlCol="0" anchor="b"/>
          <a:lstStyle>
            <a:lvl1pPr algn="l" fontAlgn="auto">
              <a:spcBef>
                <a:spcPts val="0"/>
              </a:spcBef>
              <a:spcAft>
                <a:spcPts val="0"/>
              </a:spcAft>
              <a:defRPr sz="1300">
                <a:latin typeface="+mn-lt"/>
                <a:ea typeface="+mn-ea"/>
                <a:cs typeface="+mn-cs"/>
              </a:defRPr>
            </a:lvl1pPr>
          </a:lstStyle>
          <a:p>
            <a:pPr>
              <a:defRPr/>
            </a:pPr>
            <a:endParaRPr lang="es-CO"/>
          </a:p>
        </p:txBody>
      </p:sp>
      <p:sp>
        <p:nvSpPr>
          <p:cNvPr id="7" name="Slide Number Placeholder 6"/>
          <p:cNvSpPr>
            <a:spLocks noGrp="1"/>
          </p:cNvSpPr>
          <p:nvPr>
            <p:ph type="sldNum" sz="quarter" idx="5"/>
          </p:nvPr>
        </p:nvSpPr>
        <p:spPr>
          <a:xfrm>
            <a:off x="3850444" y="9427933"/>
            <a:ext cx="2945659" cy="497011"/>
          </a:xfrm>
          <a:prstGeom prst="rect">
            <a:avLst/>
          </a:prstGeom>
        </p:spPr>
        <p:txBody>
          <a:bodyPr vert="horz" wrap="square" lIns="94689" tIns="47346" rIns="94689" bIns="47346" numCol="1" anchor="b" anchorCtr="0" compatLnSpc="1">
            <a:prstTxWarp prst="textNoShape">
              <a:avLst/>
            </a:prstTxWarp>
          </a:bodyPr>
          <a:lstStyle>
            <a:lvl1pPr algn="r">
              <a:defRPr sz="1300"/>
            </a:lvl1pPr>
          </a:lstStyle>
          <a:p>
            <a:pPr>
              <a:defRPr/>
            </a:pPr>
            <a:fld id="{72AF8E41-D8B1-49C4-8803-CE4B40CA2E44}" type="slidenum">
              <a:rPr lang="es-CO" altLang="it-IT"/>
              <a:pPr>
                <a:defRPr/>
              </a:pPr>
              <a:t>‹N›</a:t>
            </a:fld>
            <a:endParaRPr lang="es-CO" altLang="it-IT"/>
          </a:p>
        </p:txBody>
      </p:sp>
    </p:spTree>
    <p:extLst>
      <p:ext uri="{BB962C8B-B14F-4D97-AF65-F5344CB8AC3E}">
        <p14:creationId xmlns:p14="http://schemas.microsoft.com/office/powerpoint/2010/main" val="4288586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1</a:t>
            </a:fld>
            <a:endParaRPr lang="es-CO" altLang="it-IT"/>
          </a:p>
        </p:txBody>
      </p:sp>
    </p:spTree>
    <p:extLst>
      <p:ext uri="{BB962C8B-B14F-4D97-AF65-F5344CB8AC3E}">
        <p14:creationId xmlns:p14="http://schemas.microsoft.com/office/powerpoint/2010/main" val="340596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2</a:t>
            </a:fld>
            <a:endParaRPr lang="es-CO" altLang="it-IT"/>
          </a:p>
        </p:txBody>
      </p:sp>
    </p:spTree>
    <p:extLst>
      <p:ext uri="{BB962C8B-B14F-4D97-AF65-F5344CB8AC3E}">
        <p14:creationId xmlns:p14="http://schemas.microsoft.com/office/powerpoint/2010/main" val="337040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9</a:t>
            </a:fld>
            <a:endParaRPr lang="es-CO"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10</a:t>
            </a:fld>
            <a:endParaRPr lang="es-CO" altLang="it-IT"/>
          </a:p>
        </p:txBody>
      </p:sp>
    </p:spTree>
    <p:extLst>
      <p:ext uri="{BB962C8B-B14F-4D97-AF65-F5344CB8AC3E}">
        <p14:creationId xmlns:p14="http://schemas.microsoft.com/office/powerpoint/2010/main" val="387300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68" name="Rettangolo 167"/>
          <p:cNvSpPr/>
          <p:nvPr userDrawn="1"/>
        </p:nvSpPr>
        <p:spPr>
          <a:xfrm>
            <a:off x="0" y="0"/>
            <a:ext cx="9144000" cy="1847850"/>
          </a:xfrm>
          <a:prstGeom prst="rect">
            <a:avLst/>
          </a:prstGeom>
          <a:solidFill>
            <a:srgbClr val="0C11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69" name="Gruppo 168"/>
          <p:cNvGrpSpPr/>
          <p:nvPr userDrawn="1"/>
        </p:nvGrpSpPr>
        <p:grpSpPr>
          <a:xfrm>
            <a:off x="48007" y="1654176"/>
            <a:ext cx="9036647" cy="180000"/>
            <a:chOff x="1218340" y="275867"/>
            <a:chExt cx="17715122" cy="567843"/>
          </a:xfrm>
        </p:grpSpPr>
        <p:cxnSp>
          <p:nvCxnSpPr>
            <p:cNvPr id="170" name="Connettore 1 169"/>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1" name="Connettore 1 170"/>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2" name="Connettore 1 171"/>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3" name="Connettore 1 172"/>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4" name="Connettore 1 173"/>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5" name="Connettore 1 174"/>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6" name="Connettore 1 175"/>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7" name="Connettore 1 176"/>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8" name="Connettore 1 177"/>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9" name="Connettore 1 178"/>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0" name="Connettore 1 179"/>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1" name="Connettore 1 180"/>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2" name="Connettore 1 181"/>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3" name="Connettore 1 182"/>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4" name="Connettore 1 183"/>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5" name="Connettore 1 184"/>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6" name="Connettore 1 185"/>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7" name="Connettore 1 186"/>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8" name="Connettore 1 187"/>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9" name="Connettore 1 188"/>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Connettore 1 189"/>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1" name="Connettore 1 190"/>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2" name="Connettore 1 191"/>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3" name="Connettore 1 192"/>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4" name="Connettore 1 193"/>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5" name="Connettore 1 194"/>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6" name="Connettore 1 195"/>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Connettore 1 196"/>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Connettore 1 197"/>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Connettore 1 198"/>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Connettore 1 199"/>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Connettore 1 200"/>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Connettore 1 201"/>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Connettore 1 202"/>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Connettore 1 203"/>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5" name="Connettore 1 204"/>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6" name="Connettore 1 205"/>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7" name="Connettore 1 206"/>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8" name="Connettore 1 207"/>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9" name="Connettore 1 208"/>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0" name="Connettore 1 209"/>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1" name="Connettore 1 210"/>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Connettore 1 211"/>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Connettore 1 212"/>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Connettore 1 213"/>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Connettore 1 214"/>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Connettore 1 215"/>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Connettore 1 216"/>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Connettore 1 217"/>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Connettore 1 218"/>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Connettore 1 219"/>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Connettore 1 220"/>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Connettore 1 221"/>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Connettore 1 222"/>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Connettore 1 223"/>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Connettore 1 224"/>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Connettore 1 225"/>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Connettore 1 226"/>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8" name="Connettore 1 227"/>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9" name="Connettore 1 228"/>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Connettore 1 229"/>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1" name="Connettore 1 230"/>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Connettore 1 231"/>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Connettore 1 232"/>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Connettore 1 233"/>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Connettore 1 234"/>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Connettore 1 235"/>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Connettore 1 236"/>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8" name="Connettore 1 237"/>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9" name="Connettore 1 238"/>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0" name="Connettore 1 239"/>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1" name="Connettore 1 240"/>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2" name="Connettore 1 241"/>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3" name="Connettore 1 242"/>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4" name="Connettore 1 243"/>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5" name="Connettore 1 244"/>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6" name="Connettore 1 245"/>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7" name="Connettore 1 246"/>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8" name="Connettore 1 247"/>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9" name="Connettore 1 248"/>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0" name="Connettore 1 249"/>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1" name="Connettore 1 250"/>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2" name="Connettore 1 251"/>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3" name="Connettore 1 252"/>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4" name="Connettore 1 253"/>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5" name="Connettore 1 254"/>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6" name="Connettore 1 255"/>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7" name="Connettore 1 256"/>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8" name="Connettore 1 257"/>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9" name="Connettore 1 258"/>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0" name="Connettore 1 259"/>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1" name="Connettore 1 260"/>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2" name="Connettore 1 261"/>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3" name="Connettore 1 262"/>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4" name="Connettore 1 263"/>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5" name="Connettore 1 264"/>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6" name="Connettore 1 265"/>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7" name="Connettore 1 266"/>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8" name="Connettore 1 267"/>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9" name="Connettore 1 268"/>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0" name="Connettore 1 269"/>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1" name="Connettore 1 270"/>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2" name="Connettore 1 271"/>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3" name="Connettore 1 272"/>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4" name="Connettore 1 273"/>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5" name="Connettore 1 274"/>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6" name="Connettore 1 275"/>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7" name="Connettore 1 276"/>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8" name="Connettore 1 277"/>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9" name="Connettore 1 278"/>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0" name="Connettore 1 279"/>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1" name="Connettore 1 280"/>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2" name="Connettore 1 281"/>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3" name="Connettore 1 282"/>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4" name="Connettore 1 283"/>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5" name="Connettore 1 284"/>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6" name="Connettore 1 285"/>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7" name="Connettore 1 286"/>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8" name="Connettore 1 287"/>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9" name="Connettore 1 288"/>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375123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323726" cy="4525963"/>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29" name="Rettangolo 128"/>
          <p:cNvSpPr/>
          <p:nvPr userDrawn="1"/>
        </p:nvSpPr>
        <p:spPr>
          <a:xfrm>
            <a:off x="0" y="6229350"/>
            <a:ext cx="9144000" cy="638175"/>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it-IT" smtClean="0"/>
              <a:t>            </a:t>
            </a:r>
            <a:r>
              <a:rPr lang="it-IT" b="1" smtClean="0"/>
              <a:t>Dipartimento di Ingegneria e Architettura</a:t>
            </a:r>
            <a:endParaRPr lang="it-IT" b="1"/>
          </a:p>
        </p:txBody>
      </p:sp>
      <p:sp>
        <p:nvSpPr>
          <p:cNvPr id="7" name="Titolo 1"/>
          <p:cNvSpPr>
            <a:spLocks noGrp="1"/>
          </p:cNvSpPr>
          <p:nvPr>
            <p:ph type="title"/>
          </p:nvPr>
        </p:nvSpPr>
        <p:spPr>
          <a:xfrm>
            <a:off x="288521" y="139166"/>
            <a:ext cx="8581043" cy="840400"/>
          </a:xfrm>
          <a:noFill/>
        </p:spPr>
        <p:txBody>
          <a:bodyPr/>
          <a:lstStyle/>
          <a:p>
            <a:endParaRPr lang="it-IT" dirty="0">
              <a:solidFill>
                <a:schemeClr val="tx2"/>
              </a:solidFill>
            </a:endParaRPr>
          </a:p>
        </p:txBody>
      </p:sp>
      <p:pic>
        <p:nvPicPr>
          <p:cNvPr id="10" name="Picture 6" descr="http://www2.units.it/eussc/index_file/image004.jpg"/>
          <p:cNvPicPr>
            <a:picLocks noChangeAspect="1" noChangeArrowheads="1"/>
          </p:cNvPicPr>
          <p:nvPr userDrawn="1"/>
        </p:nvPicPr>
        <p:blipFill>
          <a:blip r:embed="rId2" cstate="print"/>
          <a:srcRect/>
          <a:stretch>
            <a:fillRect/>
          </a:stretch>
        </p:blipFill>
        <p:spPr bwMode="auto">
          <a:xfrm>
            <a:off x="6762" y="6222825"/>
            <a:ext cx="604798" cy="635176"/>
          </a:xfrm>
          <a:prstGeom prst="rect">
            <a:avLst/>
          </a:prstGeom>
          <a:noFill/>
        </p:spPr>
      </p:pic>
    </p:spTree>
    <p:extLst>
      <p:ext uri="{BB962C8B-B14F-4D97-AF65-F5344CB8AC3E}">
        <p14:creationId xmlns:p14="http://schemas.microsoft.com/office/powerpoint/2010/main" val="23120728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85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88521" y="139166"/>
            <a:ext cx="8581043" cy="840400"/>
          </a:xfrm>
          <a:prstGeom prst="rect">
            <a:avLst/>
          </a:prstGeom>
        </p:spPr>
        <p:txBody>
          <a:bodyPr vert="horz" lIns="91440" tIns="45720" rIns="91440" bIns="45720" rtlCol="0" anchor="t" anchorCtr="0">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457200" y="1600200"/>
            <a:ext cx="8143452"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73312216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8" r:id="rId3"/>
  </p:sldLayoutIdLst>
  <p:timing>
    <p:tnLst>
      <p:par>
        <p:cTn id="1" dur="indefinite" restart="never" nodeType="tmRoot"/>
      </p:par>
    </p:tnLst>
  </p:timing>
  <p:hf hdr="0" ftr="0" dt="0"/>
  <p:txStyles>
    <p:titleStyle>
      <a:lvl1pPr marL="0" indent="0" algn="l" defTabSz="457200" rtl="0" eaLnBrk="1" latinLnBrk="0" hangingPunct="1">
        <a:spcBef>
          <a:spcPct val="0"/>
        </a:spcBef>
        <a:buNone/>
        <a:defRPr sz="2200" b="1" kern="1200">
          <a:solidFill>
            <a:srgbClr val="003399"/>
          </a:solidFill>
          <a:latin typeface="Arial"/>
          <a:ea typeface="+mj-ea"/>
          <a:cs typeface="Arial"/>
        </a:defRPr>
      </a:lvl1pPr>
    </p:titleStyle>
    <p:body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hyperlink" Target="https://www.youtube.com/watch?v=AiTxIjLuoQg" TargetMode="External"/><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image" Target="../media/image33.emf"/><Relationship Id="rId1" Type="http://schemas.openxmlformats.org/officeDocument/2006/relationships/vmlDrawing" Target="../drawings/vmlDrawing3.vml"/><Relationship Id="rId6" Type="http://schemas.openxmlformats.org/officeDocument/2006/relationships/image" Target="../media/image27.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image" Target="../media/image32.emf"/><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6.bin"/><Relationship Id="rId14"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Iehgm8GyDOs" TargetMode="External"/><Relationship Id="rId2" Type="http://schemas.openxmlformats.org/officeDocument/2006/relationships/hyperlink" Target="mailto:reini@units.it" TargetMode="External"/><Relationship Id="rId1" Type="http://schemas.openxmlformats.org/officeDocument/2006/relationships/slideLayout" Target="../slideLayouts/slideLayout2.xml"/><Relationship Id="rId5" Type="http://schemas.openxmlformats.org/officeDocument/2006/relationships/hyperlink" Target="http://web.mit.edu/2.813/www/readings/APPENDIX.pdf" TargetMode="External"/><Relationship Id="rId4" Type="http://schemas.openxmlformats.org/officeDocument/2006/relationships/hyperlink" Target="https://www.sciencedirect.com/science/article/abs/pii/S036054421830942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dia.units.it/sites/dia.units.it/files/all_lifi/SAM_2821a.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1628800"/>
            <a:ext cx="9144000" cy="5229200"/>
          </a:xfrm>
          <a:prstGeom prst="rect">
            <a:avLst/>
          </a:prstGeom>
          <a:noFill/>
        </p:spPr>
      </p:pic>
      <p:grpSp>
        <p:nvGrpSpPr>
          <p:cNvPr id="2" name="Gruppo 7"/>
          <p:cNvGrpSpPr/>
          <p:nvPr/>
        </p:nvGrpSpPr>
        <p:grpSpPr>
          <a:xfrm>
            <a:off x="35496" y="1628800"/>
            <a:ext cx="9036647" cy="180000"/>
            <a:chOff x="1218340" y="275867"/>
            <a:chExt cx="17715122" cy="567843"/>
          </a:xfrm>
        </p:grpSpPr>
        <p:cxnSp>
          <p:nvCxnSpPr>
            <p:cNvPr id="9" name="Connettore 1 8"/>
            <p:cNvCxnSpPr/>
            <p:nvPr/>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0" name="Titolo 1"/>
          <p:cNvSpPr txBox="1">
            <a:spLocks/>
          </p:cNvSpPr>
          <p:nvPr/>
        </p:nvSpPr>
        <p:spPr>
          <a:xfrm>
            <a:off x="491126" y="3140968"/>
            <a:ext cx="8277289" cy="1512168"/>
          </a:xfrm>
          <a:prstGeom prst="rect">
            <a:avLst/>
          </a:prstGeom>
        </p:spPr>
        <p:txBody>
          <a:bodyPr>
            <a:noAutofit/>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r>
              <a:rPr lang="en-US" smtClean="0"/>
              <a:t>Exergy </a:t>
            </a:r>
            <a:r>
              <a:rPr lang="en-US"/>
              <a:t>Analysis and Exergy-based Cost Accounting &amp; Optimization</a:t>
            </a:r>
            <a:endParaRPr lang="pt-BR">
              <a:solidFill>
                <a:prstClr val="white"/>
              </a:solidFill>
              <a:latin typeface="Arial" panose="020B0604020202020204" pitchFamily="34" charset="0"/>
              <a:cs typeface="Arial" panose="020B0604020202020204" pitchFamily="34" charset="0"/>
            </a:endParaRPr>
          </a:p>
        </p:txBody>
      </p:sp>
      <p:sp>
        <p:nvSpPr>
          <p:cNvPr id="131" name="Sottotitolo 2"/>
          <p:cNvSpPr txBox="1">
            <a:spLocks/>
          </p:cNvSpPr>
          <p:nvPr/>
        </p:nvSpPr>
        <p:spPr>
          <a:xfrm>
            <a:off x="477147" y="4941168"/>
            <a:ext cx="4526901" cy="1681806"/>
          </a:xfrm>
          <a:prstGeom prst="rect">
            <a:avLst/>
          </a:prstGeom>
        </p:spPr>
        <p:txBody>
          <a:bodyPr/>
          <a:lstStyle>
            <a:lvl1pPr marL="0" indent="0" algn="l" defTabSz="457200" rtl="0" eaLnBrk="1" latinLnBrk="0" hangingPunct="1">
              <a:spcBef>
                <a:spcPct val="20000"/>
              </a:spcBef>
              <a:buFont typeface="Wingdings" charset="2"/>
              <a:buNone/>
              <a:defRPr sz="2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sz="2000" b="1" smtClean="0">
                <a:solidFill>
                  <a:prstClr val="white"/>
                </a:solidFill>
              </a:rPr>
              <a:t>Prof. M. Reini, Ph.D</a:t>
            </a:r>
            <a:endParaRPr lang="it-IT" sz="1800" b="1" smtClean="0">
              <a:solidFill>
                <a:prstClr val="white"/>
              </a:solidFill>
            </a:endParaRPr>
          </a:p>
          <a:p>
            <a:r>
              <a:rPr lang="it-IT" sz="1600" b="1" smtClean="0">
                <a:solidFill>
                  <a:prstClr val="white"/>
                </a:solidFill>
              </a:rPr>
              <a:t>Università degli Studi di Trieste</a:t>
            </a:r>
          </a:p>
          <a:p>
            <a:r>
              <a:rPr lang="it-IT" sz="1600" b="1" smtClean="0">
                <a:solidFill>
                  <a:prstClr val="white"/>
                </a:solidFill>
              </a:rPr>
              <a:t>Dipartimento di Ingegneria e Architettura – Polo di Pordenone</a:t>
            </a:r>
          </a:p>
          <a:p>
            <a:r>
              <a:rPr lang="it-IT" sz="1600" b="1" smtClean="0">
                <a:solidFill>
                  <a:prstClr val="white"/>
                </a:solidFill>
              </a:rPr>
              <a:t>reini@units.it</a:t>
            </a:r>
          </a:p>
          <a:p>
            <a:endParaRPr lang="it-IT" sz="1600" b="1" smtClean="0">
              <a:solidFill>
                <a:prstClr val="white"/>
              </a:solidFill>
            </a:endParaRPr>
          </a:p>
          <a:p>
            <a:endParaRPr lang="it-IT" sz="1600" b="1" smtClean="0">
              <a:solidFill>
                <a:prstClr val="white"/>
              </a:solidFill>
            </a:endParaRPr>
          </a:p>
          <a:p>
            <a:endParaRPr lang="it-IT" sz="1600" b="1" smtClean="0">
              <a:solidFill>
                <a:prstClr val="white"/>
              </a:solidFill>
            </a:endParaRPr>
          </a:p>
          <a:p>
            <a:endParaRPr lang="it-IT" sz="1600">
              <a:solidFill>
                <a:prstClr val="white"/>
              </a:solidFill>
            </a:endParaRPr>
          </a:p>
        </p:txBody>
      </p:sp>
      <p:pic>
        <p:nvPicPr>
          <p:cNvPr id="28676" name="Picture 4" descr="http://www.sidways.altervista.org/Joomla/upload_d/logo%20units.png"/>
          <p:cNvPicPr>
            <a:picLocks noChangeAspect="1" noChangeArrowheads="1"/>
          </p:cNvPicPr>
          <p:nvPr/>
        </p:nvPicPr>
        <p:blipFill>
          <a:blip r:embed="rId4" cstate="print"/>
          <a:srcRect/>
          <a:stretch>
            <a:fillRect/>
          </a:stretch>
        </p:blipFill>
        <p:spPr bwMode="auto">
          <a:xfrm>
            <a:off x="516377" y="116632"/>
            <a:ext cx="1089656" cy="1080120"/>
          </a:xfrm>
          <a:prstGeom prst="rect">
            <a:avLst/>
          </a:prstGeom>
          <a:noFill/>
        </p:spPr>
      </p:pic>
      <p:sp>
        <p:nvSpPr>
          <p:cNvPr id="133" name="CasellaDiTesto 132"/>
          <p:cNvSpPr txBox="1"/>
          <p:nvPr/>
        </p:nvSpPr>
        <p:spPr>
          <a:xfrm>
            <a:off x="1763688" y="332656"/>
            <a:ext cx="5328592" cy="861774"/>
          </a:xfrm>
          <a:prstGeom prst="rect">
            <a:avLst/>
          </a:prstGeom>
          <a:noFill/>
        </p:spPr>
        <p:txBody>
          <a:bodyPr wrap="square" rtlCol="0">
            <a:spAutoFit/>
          </a:bodyPr>
          <a:lstStyle/>
          <a:p>
            <a:r>
              <a:rPr lang="it-IT" sz="1600" b="1" smtClean="0">
                <a:solidFill>
                  <a:schemeClr val="bg2">
                    <a:lumMod val="50000"/>
                  </a:schemeClr>
                </a:solidFill>
                <a:latin typeface="Arial" pitchFamily="34" charset="0"/>
                <a:cs typeface="Arial" pitchFamily="34" charset="0"/>
              </a:rPr>
              <a:t>UNIVERSITÀ DEGLI STUDI </a:t>
            </a:r>
            <a:r>
              <a:rPr lang="it-IT" sz="1600" b="1" err="1" smtClean="0">
                <a:solidFill>
                  <a:schemeClr val="bg2">
                    <a:lumMod val="50000"/>
                  </a:schemeClr>
                </a:solidFill>
                <a:latin typeface="Arial" pitchFamily="34" charset="0"/>
                <a:cs typeface="Arial" pitchFamily="34" charset="0"/>
              </a:rPr>
              <a:t>DI</a:t>
            </a:r>
            <a:r>
              <a:rPr lang="it-IT" sz="1600" b="1" smtClean="0">
                <a:solidFill>
                  <a:schemeClr val="bg2">
                    <a:lumMod val="50000"/>
                  </a:schemeClr>
                </a:solidFill>
                <a:latin typeface="Arial" pitchFamily="34" charset="0"/>
                <a:cs typeface="Arial" pitchFamily="34" charset="0"/>
              </a:rPr>
              <a:t> TRIESTE</a:t>
            </a:r>
          </a:p>
          <a:p>
            <a:r>
              <a:rPr lang="it-IT" sz="1600" b="1" smtClean="0">
                <a:solidFill>
                  <a:schemeClr val="bg2">
                    <a:lumMod val="50000"/>
                  </a:schemeClr>
                </a:solidFill>
                <a:latin typeface="Arial" pitchFamily="34" charset="0"/>
                <a:cs typeface="Arial" pitchFamily="34" charset="0"/>
              </a:rPr>
              <a:t>DIPARTIMENTO </a:t>
            </a:r>
            <a:r>
              <a:rPr lang="it-IT" sz="1600" b="1" err="1" smtClean="0">
                <a:solidFill>
                  <a:schemeClr val="bg2">
                    <a:lumMod val="50000"/>
                  </a:schemeClr>
                </a:solidFill>
                <a:latin typeface="Arial" pitchFamily="34" charset="0"/>
                <a:cs typeface="Arial" pitchFamily="34" charset="0"/>
              </a:rPr>
              <a:t>DI</a:t>
            </a:r>
            <a:r>
              <a:rPr lang="it-IT" sz="1600" b="1" smtClean="0">
                <a:solidFill>
                  <a:schemeClr val="bg2">
                    <a:lumMod val="50000"/>
                  </a:schemeClr>
                </a:solidFill>
                <a:latin typeface="Arial" pitchFamily="34" charset="0"/>
                <a:cs typeface="Arial" pitchFamily="34" charset="0"/>
              </a:rPr>
              <a:t> INGEGNERIA E ARCHITETTURA</a:t>
            </a:r>
          </a:p>
          <a:p>
            <a:endParaRPr lang="it-IT"/>
          </a:p>
        </p:txBody>
      </p:sp>
      <p:pic>
        <p:nvPicPr>
          <p:cNvPr id="89090" name="Picture 2" descr="Risultati immagini per logo dia un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890" y="116632"/>
            <a:ext cx="1362253" cy="102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6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88521" y="139166"/>
            <a:ext cx="8581043" cy="481522"/>
          </a:xfrm>
        </p:spPr>
        <p:txBody>
          <a:bodyPr/>
          <a:lstStyle/>
          <a:p>
            <a:r>
              <a:rPr lang="it-IT" smtClean="0"/>
              <a:t>EXERGY - </a:t>
            </a:r>
            <a:r>
              <a:rPr lang="it-IT"/>
              <a:t>First and Second Law of </a:t>
            </a:r>
            <a:r>
              <a:rPr lang="it-IT" err="1"/>
              <a:t>Thermodynamics</a:t>
            </a:r>
            <a:endParaRPr lang="it-IT"/>
          </a:p>
        </p:txBody>
      </p:sp>
      <p:pic>
        <p:nvPicPr>
          <p:cNvPr id="22530" name="Picture 2"/>
          <p:cNvPicPr>
            <a:picLocks noChangeAspect="1" noChangeArrowheads="1"/>
          </p:cNvPicPr>
          <p:nvPr/>
        </p:nvPicPr>
        <p:blipFill>
          <a:blip r:embed="rId3" cstate="print"/>
          <a:srcRect r="11975" b="49808"/>
          <a:stretch>
            <a:fillRect/>
          </a:stretch>
        </p:blipFill>
        <p:spPr bwMode="auto">
          <a:xfrm>
            <a:off x="395536" y="4919682"/>
            <a:ext cx="3707525" cy="1080068"/>
          </a:xfrm>
          <a:prstGeom prst="rect">
            <a:avLst/>
          </a:prstGeom>
          <a:noFill/>
          <a:ln w="9525">
            <a:noFill/>
            <a:miter lim="800000"/>
            <a:headEnd/>
            <a:tailEnd/>
          </a:ln>
        </p:spPr>
      </p:pic>
      <p:sp>
        <p:nvSpPr>
          <p:cNvPr id="6" name="CasellaDiTesto 5"/>
          <p:cNvSpPr txBox="1"/>
          <p:nvPr/>
        </p:nvSpPr>
        <p:spPr>
          <a:xfrm>
            <a:off x="2627784" y="4221088"/>
            <a:ext cx="1584176" cy="338554"/>
          </a:xfrm>
          <a:prstGeom prst="rect">
            <a:avLst/>
          </a:prstGeom>
          <a:noFill/>
        </p:spPr>
        <p:txBody>
          <a:bodyPr wrap="square" rtlCol="0">
            <a:spAutoFit/>
          </a:bodyPr>
          <a:lstStyle/>
          <a:p>
            <a:pPr algn="ctr"/>
            <a:r>
              <a:rPr lang="it-IT" sz="1600" err="1" smtClean="0"/>
              <a:t>Th</a:t>
            </a:r>
            <a:r>
              <a:rPr lang="it-IT" sz="1600" smtClean="0"/>
              <a:t>. di </a:t>
            </a:r>
            <a:r>
              <a:rPr lang="it-IT" sz="1600" err="1" smtClean="0"/>
              <a:t>Carnot</a:t>
            </a:r>
            <a:endParaRPr lang="it-IT" sz="1600"/>
          </a:p>
        </p:txBody>
      </p:sp>
      <p:cxnSp>
        <p:nvCxnSpPr>
          <p:cNvPr id="8" name="Connettore 2 7"/>
          <p:cNvCxnSpPr/>
          <p:nvPr/>
        </p:nvCxnSpPr>
        <p:spPr>
          <a:xfrm>
            <a:off x="3347864" y="4487634"/>
            <a:ext cx="0" cy="3516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ttangolo 8"/>
          <p:cNvSpPr/>
          <p:nvPr/>
        </p:nvSpPr>
        <p:spPr>
          <a:xfrm>
            <a:off x="2771800" y="4911295"/>
            <a:ext cx="1296144" cy="576064"/>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0" name="Picture 2"/>
          <p:cNvPicPr>
            <a:picLocks noChangeAspect="1" noChangeArrowheads="1"/>
          </p:cNvPicPr>
          <p:nvPr/>
        </p:nvPicPr>
        <p:blipFill>
          <a:blip r:embed="rId3" cstate="print"/>
          <a:srcRect l="11975" t="48343" b="2197"/>
          <a:stretch>
            <a:fillRect/>
          </a:stretch>
        </p:blipFill>
        <p:spPr bwMode="auto">
          <a:xfrm>
            <a:off x="4139952" y="5007507"/>
            <a:ext cx="3707517" cy="1064303"/>
          </a:xfrm>
          <a:prstGeom prst="rect">
            <a:avLst/>
          </a:prstGeom>
          <a:noFill/>
          <a:ln w="9525">
            <a:noFill/>
            <a:miter lim="800000"/>
            <a:headEnd/>
            <a:tailEnd/>
          </a:ln>
        </p:spPr>
      </p:pic>
      <p:cxnSp>
        <p:nvCxnSpPr>
          <p:cNvPr id="13" name="Connettore 2 12"/>
          <p:cNvCxnSpPr/>
          <p:nvPr/>
        </p:nvCxnSpPr>
        <p:spPr>
          <a:xfrm>
            <a:off x="6948264" y="3501008"/>
            <a:ext cx="0"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6" name="Gruppo 15"/>
          <p:cNvGrpSpPr>
            <a:grpSpLocks noChangeAspect="1"/>
          </p:cNvGrpSpPr>
          <p:nvPr/>
        </p:nvGrpSpPr>
        <p:grpSpPr>
          <a:xfrm>
            <a:off x="-1" y="548680"/>
            <a:ext cx="6519235" cy="3528392"/>
            <a:chOff x="467544" y="1747838"/>
            <a:chExt cx="8161932" cy="4417466"/>
          </a:xfrm>
        </p:grpSpPr>
        <p:pic>
          <p:nvPicPr>
            <p:cNvPr id="17" name="Picture 2"/>
            <p:cNvPicPr>
              <a:picLocks noChangeAspect="1" noChangeArrowheads="1"/>
            </p:cNvPicPr>
            <p:nvPr/>
          </p:nvPicPr>
          <p:blipFill>
            <a:blip r:embed="rId4" cstate="print"/>
            <a:srcRect r="576"/>
            <a:stretch>
              <a:fillRect/>
            </a:stretch>
          </p:blipFill>
          <p:spPr bwMode="auto">
            <a:xfrm>
              <a:off x="467544" y="1747838"/>
              <a:ext cx="8161932" cy="4417466"/>
            </a:xfrm>
            <a:prstGeom prst="rect">
              <a:avLst/>
            </a:prstGeom>
            <a:noFill/>
            <a:ln w="9525">
              <a:noFill/>
              <a:miter lim="800000"/>
              <a:headEnd/>
              <a:tailEnd/>
            </a:ln>
          </p:spPr>
        </p:pic>
        <p:pic>
          <p:nvPicPr>
            <p:cNvPr id="18" name="Picture 1"/>
            <p:cNvPicPr>
              <a:picLocks noChangeAspect="1" noChangeArrowheads="1"/>
            </p:cNvPicPr>
            <p:nvPr/>
          </p:nvPicPr>
          <p:blipFill>
            <a:blip r:embed="rId5" cstate="print"/>
            <a:srcRect l="21597" t="6999"/>
            <a:stretch>
              <a:fillRect/>
            </a:stretch>
          </p:blipFill>
          <p:spPr bwMode="auto">
            <a:xfrm>
              <a:off x="6660223" y="3987056"/>
              <a:ext cx="261378" cy="239175"/>
            </a:xfrm>
            <a:prstGeom prst="rect">
              <a:avLst/>
            </a:prstGeom>
            <a:noFill/>
            <a:ln w="9525">
              <a:noFill/>
              <a:miter lim="800000"/>
              <a:headEnd/>
              <a:tailEnd/>
            </a:ln>
          </p:spPr>
        </p:pic>
      </p:grpSp>
      <p:sp>
        <p:nvSpPr>
          <p:cNvPr id="12" name="Segnaposto contenuto 1"/>
          <p:cNvSpPr>
            <a:spLocks noGrp="1"/>
          </p:cNvSpPr>
          <p:nvPr>
            <p:ph idx="1"/>
          </p:nvPr>
        </p:nvSpPr>
        <p:spPr>
          <a:xfrm>
            <a:off x="5166261" y="2563934"/>
            <a:ext cx="3988909" cy="2304256"/>
          </a:xfrm>
        </p:spPr>
        <p:txBody>
          <a:bodyPr>
            <a:normAutofit fontScale="92500" lnSpcReduction="10000"/>
          </a:bodyPr>
          <a:lstStyle/>
          <a:p>
            <a:pPr marL="179388" indent="-179388">
              <a:buFont typeface="Arial" pitchFamily="34" charset="0"/>
              <a:buChar char="•"/>
            </a:pPr>
            <a:r>
              <a:rPr lang="en-US" sz="1700"/>
              <a:t>Enthalpy balance (Energy conservation)</a:t>
            </a:r>
          </a:p>
          <a:p>
            <a:pPr marL="179388" indent="-179388">
              <a:buFont typeface="Arial" pitchFamily="34" charset="0"/>
              <a:buChar char="•"/>
            </a:pPr>
            <a:r>
              <a:rPr lang="en-US" sz="1700"/>
              <a:t>Entropy balance (Second Law) showing entropy generation in all real/irreversible processes</a:t>
            </a:r>
          </a:p>
          <a:p>
            <a:pPr marL="179388" indent="-179388">
              <a:buFont typeface="Arial" pitchFamily="34" charset="0"/>
              <a:buChar char="•"/>
            </a:pPr>
            <a:endParaRPr lang="it-IT" sz="1700" smtClean="0"/>
          </a:p>
          <a:p>
            <a:pPr marL="179388" indent="-179388">
              <a:buFont typeface="Arial" pitchFamily="34" charset="0"/>
              <a:buChar char="•"/>
            </a:pPr>
            <a:endParaRPr lang="it-IT" sz="1700" smtClean="0"/>
          </a:p>
          <a:p>
            <a:pPr marL="179388" indent="-179388">
              <a:buFont typeface="Arial" pitchFamily="34" charset="0"/>
              <a:buChar char="•"/>
            </a:pPr>
            <a:r>
              <a:rPr lang="it-IT" sz="1700" err="1" smtClean="0"/>
              <a:t>Exergy</a:t>
            </a:r>
            <a:r>
              <a:rPr lang="it-IT" sz="1700" smtClean="0"/>
              <a:t> balance </a:t>
            </a:r>
            <a:r>
              <a:rPr lang="en-US" sz="1700" smtClean="0"/>
              <a:t>showing exergy destruction </a:t>
            </a:r>
            <a:r>
              <a:rPr lang="en-US" sz="1700"/>
              <a:t>in all real/irreversible processes</a:t>
            </a:r>
          </a:p>
          <a:p>
            <a:pPr marL="179388" indent="-179388">
              <a:buFont typeface="Arial" pitchFamily="34" charset="0"/>
              <a:buChar char="•"/>
            </a:pPr>
            <a:endParaRPr lang="it-IT" sz="1700" smtClean="0"/>
          </a:p>
          <a:p>
            <a:pPr marL="179388" indent="-179388"/>
            <a:endParaRPr lang="it-IT" sz="1600" smtClean="0"/>
          </a:p>
          <a:p>
            <a:endParaRPr lang="it-IT"/>
          </a:p>
        </p:txBody>
      </p:sp>
    </p:spTree>
    <p:extLst>
      <p:ext uri="{BB962C8B-B14F-4D97-AF65-F5344CB8AC3E}">
        <p14:creationId xmlns:p14="http://schemas.microsoft.com/office/powerpoint/2010/main" val="4035858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88521" y="139166"/>
            <a:ext cx="8581043" cy="481522"/>
          </a:xfrm>
        </p:spPr>
        <p:txBody>
          <a:bodyPr/>
          <a:lstStyle/>
          <a:p>
            <a:r>
              <a:rPr lang="it-IT" smtClean="0"/>
              <a:t>EXERGY – </a:t>
            </a:r>
            <a:r>
              <a:rPr lang="it-IT" i="1" smtClean="0"/>
              <a:t>flow</a:t>
            </a:r>
            <a:r>
              <a:rPr lang="it-IT" smtClean="0"/>
              <a:t> and </a:t>
            </a:r>
            <a:r>
              <a:rPr lang="it-IT" i="1" err="1" smtClean="0"/>
              <a:t>non-flow</a:t>
            </a:r>
            <a:r>
              <a:rPr lang="it-IT" smtClean="0"/>
              <a:t> exergy</a:t>
            </a:r>
            <a:endParaRPr lang="it-IT"/>
          </a:p>
        </p:txBody>
      </p:sp>
      <p:pic>
        <p:nvPicPr>
          <p:cNvPr id="22530" name="Picture 2"/>
          <p:cNvPicPr>
            <a:picLocks noChangeAspect="1" noChangeArrowheads="1"/>
          </p:cNvPicPr>
          <p:nvPr/>
        </p:nvPicPr>
        <p:blipFill>
          <a:blip r:embed="rId2" cstate="print"/>
          <a:srcRect r="11975" b="49808"/>
          <a:stretch>
            <a:fillRect/>
          </a:stretch>
        </p:blipFill>
        <p:spPr bwMode="auto">
          <a:xfrm>
            <a:off x="395536" y="5013176"/>
            <a:ext cx="3707525" cy="1080068"/>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l="11975" t="48343" b="2197"/>
          <a:stretch>
            <a:fillRect/>
          </a:stretch>
        </p:blipFill>
        <p:spPr bwMode="auto">
          <a:xfrm>
            <a:off x="4139952" y="5101001"/>
            <a:ext cx="3707517" cy="1064303"/>
          </a:xfrm>
          <a:prstGeom prst="rect">
            <a:avLst/>
          </a:prstGeom>
          <a:noFill/>
          <a:ln w="9525">
            <a:noFill/>
            <a:miter lim="800000"/>
            <a:headEnd/>
            <a:tailEnd/>
          </a:ln>
        </p:spPr>
      </p:pic>
      <p:grpSp>
        <p:nvGrpSpPr>
          <p:cNvPr id="2" name="Gruppo 15"/>
          <p:cNvGrpSpPr>
            <a:grpSpLocks noChangeAspect="1"/>
          </p:cNvGrpSpPr>
          <p:nvPr/>
        </p:nvGrpSpPr>
        <p:grpSpPr>
          <a:xfrm>
            <a:off x="-1" y="548680"/>
            <a:ext cx="6519235" cy="3528392"/>
            <a:chOff x="467544" y="1747838"/>
            <a:chExt cx="8161932" cy="4417466"/>
          </a:xfrm>
        </p:grpSpPr>
        <p:pic>
          <p:nvPicPr>
            <p:cNvPr id="17" name="Picture 2"/>
            <p:cNvPicPr>
              <a:picLocks noChangeAspect="1" noChangeArrowheads="1"/>
            </p:cNvPicPr>
            <p:nvPr/>
          </p:nvPicPr>
          <p:blipFill>
            <a:blip r:embed="rId3" cstate="print"/>
            <a:srcRect r="576"/>
            <a:stretch>
              <a:fillRect/>
            </a:stretch>
          </p:blipFill>
          <p:spPr bwMode="auto">
            <a:xfrm>
              <a:off x="467544" y="1747838"/>
              <a:ext cx="8161932" cy="4417466"/>
            </a:xfrm>
            <a:prstGeom prst="rect">
              <a:avLst/>
            </a:prstGeom>
            <a:noFill/>
            <a:ln w="9525">
              <a:noFill/>
              <a:miter lim="800000"/>
              <a:headEnd/>
              <a:tailEnd/>
            </a:ln>
          </p:spPr>
        </p:pic>
        <p:pic>
          <p:nvPicPr>
            <p:cNvPr id="18" name="Picture 1"/>
            <p:cNvPicPr>
              <a:picLocks noChangeAspect="1" noChangeArrowheads="1"/>
            </p:cNvPicPr>
            <p:nvPr/>
          </p:nvPicPr>
          <p:blipFill>
            <a:blip r:embed="rId4" cstate="print"/>
            <a:srcRect l="21597" t="6999"/>
            <a:stretch>
              <a:fillRect/>
            </a:stretch>
          </p:blipFill>
          <p:spPr bwMode="auto">
            <a:xfrm>
              <a:off x="6660223" y="3987056"/>
              <a:ext cx="261378" cy="239175"/>
            </a:xfrm>
            <a:prstGeom prst="rect">
              <a:avLst/>
            </a:prstGeom>
            <a:noFill/>
            <a:ln w="9525">
              <a:noFill/>
              <a:miter lim="800000"/>
              <a:headEnd/>
              <a:tailEnd/>
            </a:ln>
          </p:spPr>
        </p:pic>
      </p:grpSp>
      <p:sp>
        <p:nvSpPr>
          <p:cNvPr id="12" name="Segnaposto contenuto 1"/>
          <p:cNvSpPr>
            <a:spLocks noGrp="1"/>
          </p:cNvSpPr>
          <p:nvPr>
            <p:ph idx="1"/>
          </p:nvPr>
        </p:nvSpPr>
        <p:spPr>
          <a:xfrm>
            <a:off x="5327576" y="2348880"/>
            <a:ext cx="3541988" cy="2664296"/>
          </a:xfrm>
        </p:spPr>
        <p:txBody>
          <a:bodyPr>
            <a:normAutofit fontScale="92500" lnSpcReduction="10000"/>
          </a:bodyPr>
          <a:lstStyle/>
          <a:p>
            <a:r>
              <a:rPr lang="en-US" sz="1600" smtClean="0"/>
              <a:t>The maximum mechanical work can be obtained from the System + Reference Environment combination if  the system is brought in thermo-mechanical equilibrium with the RE at (</a:t>
            </a:r>
            <a:r>
              <a:rPr lang="en-US" sz="1600" i="1" smtClean="0"/>
              <a:t>T</a:t>
            </a:r>
            <a:r>
              <a:rPr lang="en-US" sz="1600" i="1" baseline="-25000" smtClean="0"/>
              <a:t>0</a:t>
            </a:r>
            <a:r>
              <a:rPr lang="en-US" sz="1600" i="1" smtClean="0"/>
              <a:t>, P</a:t>
            </a:r>
            <a:r>
              <a:rPr lang="en-US" sz="1600" i="1" baseline="-25000" smtClean="0"/>
              <a:t>0</a:t>
            </a:r>
            <a:r>
              <a:rPr lang="en-US" sz="1600" smtClean="0"/>
              <a:t>) </a:t>
            </a:r>
            <a:r>
              <a:rPr lang="en-US" sz="1600" b="1" i="1" smtClean="0">
                <a:solidFill>
                  <a:srgbClr val="FF0000"/>
                </a:solidFill>
              </a:rPr>
              <a:t>without any exergy destruction</a:t>
            </a:r>
            <a:r>
              <a:rPr lang="en-US" sz="1600" smtClean="0"/>
              <a:t>.</a:t>
            </a:r>
          </a:p>
          <a:p>
            <a:pPr marL="179388" indent="-179388">
              <a:buFont typeface="Arial" pitchFamily="34" charset="0"/>
              <a:buChar char="•"/>
            </a:pPr>
            <a:endParaRPr lang="en-US" sz="1800" i="1" smtClean="0"/>
          </a:p>
          <a:p>
            <a:pPr marL="179388" indent="-179388">
              <a:buFont typeface="Arial" pitchFamily="34" charset="0"/>
              <a:buChar char="•"/>
            </a:pPr>
            <a:endParaRPr lang="en-US" sz="1800" i="1" smtClean="0"/>
          </a:p>
          <a:p>
            <a:pPr marL="179388" indent="-179388"/>
            <a:r>
              <a:rPr lang="en-US" sz="1600" i="1" smtClean="0"/>
              <a:t>    non-flow exergy</a:t>
            </a:r>
          </a:p>
          <a:p>
            <a:pPr marL="179388" indent="-179388">
              <a:buFont typeface="Arial" pitchFamily="34" charset="0"/>
              <a:buChar char="•"/>
            </a:pPr>
            <a:endParaRPr lang="en-US" sz="1100" i="1" smtClean="0"/>
          </a:p>
          <a:p>
            <a:pPr marL="2236788" lvl="4" indent="-179388">
              <a:buNone/>
            </a:pPr>
            <a:r>
              <a:rPr lang="en-US" sz="1600" i="1" smtClean="0"/>
              <a:t>	flow exergy</a:t>
            </a:r>
            <a:endParaRPr lang="en-US" sz="1600" i="1"/>
          </a:p>
        </p:txBody>
      </p:sp>
      <p:pic>
        <p:nvPicPr>
          <p:cNvPr id="4" name="Picture 2"/>
          <p:cNvPicPr>
            <a:picLocks noChangeAspect="1" noChangeArrowheads="1"/>
          </p:cNvPicPr>
          <p:nvPr/>
        </p:nvPicPr>
        <p:blipFill>
          <a:blip r:embed="rId5" cstate="print"/>
          <a:srcRect/>
          <a:stretch>
            <a:fillRect/>
          </a:stretch>
        </p:blipFill>
        <p:spPr bwMode="auto">
          <a:xfrm>
            <a:off x="539552" y="4285853"/>
            <a:ext cx="4657725" cy="295275"/>
          </a:xfrm>
          <a:prstGeom prst="rect">
            <a:avLst/>
          </a:prstGeom>
          <a:noFill/>
          <a:ln w="9525">
            <a:noFill/>
            <a:miter lim="800000"/>
            <a:headEnd/>
            <a:tailEnd/>
          </a:ln>
        </p:spPr>
      </p:pic>
      <p:sp>
        <p:nvSpPr>
          <p:cNvPr id="14" name="Rettangolo 13"/>
          <p:cNvSpPr/>
          <p:nvPr/>
        </p:nvSpPr>
        <p:spPr>
          <a:xfrm>
            <a:off x="1259632" y="5085184"/>
            <a:ext cx="1368152" cy="432048"/>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3" name="Connettore 2 12"/>
          <p:cNvCxnSpPr/>
          <p:nvPr/>
        </p:nvCxnSpPr>
        <p:spPr>
          <a:xfrm>
            <a:off x="1835696" y="4509120"/>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ttangolo 8"/>
          <p:cNvSpPr/>
          <p:nvPr/>
        </p:nvSpPr>
        <p:spPr>
          <a:xfrm>
            <a:off x="4572000" y="5085184"/>
            <a:ext cx="2376264" cy="432048"/>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2531" name="Picture 3"/>
          <p:cNvPicPr>
            <a:picLocks noChangeAspect="1" noChangeArrowheads="1"/>
          </p:cNvPicPr>
          <p:nvPr/>
        </p:nvPicPr>
        <p:blipFill>
          <a:blip r:embed="rId6" cstate="print"/>
          <a:srcRect/>
          <a:stretch>
            <a:fillRect/>
          </a:stretch>
        </p:blipFill>
        <p:spPr bwMode="auto">
          <a:xfrm>
            <a:off x="4211960" y="4653136"/>
            <a:ext cx="3295650" cy="295275"/>
          </a:xfrm>
          <a:prstGeom prst="rect">
            <a:avLst/>
          </a:prstGeom>
          <a:noFill/>
          <a:ln w="9525">
            <a:noFill/>
            <a:miter lim="800000"/>
            <a:headEnd/>
            <a:tailEnd/>
          </a:ln>
        </p:spPr>
      </p:pic>
      <p:cxnSp>
        <p:nvCxnSpPr>
          <p:cNvPr id="8" name="Connettore 2 7"/>
          <p:cNvCxnSpPr/>
          <p:nvPr/>
        </p:nvCxnSpPr>
        <p:spPr>
          <a:xfrm>
            <a:off x="5508104" y="4869160"/>
            <a:ext cx="0" cy="3516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620688"/>
            <a:ext cx="8323726" cy="5688632"/>
          </a:xfrm>
        </p:spPr>
        <p:txBody>
          <a:bodyPr>
            <a:normAutofit/>
          </a:bodyPr>
          <a:lstStyle/>
          <a:p>
            <a:r>
              <a:rPr lang="en-US" sz="1600"/>
              <a:t>When the thermo-mechanical equilibrium with the environment is reached, it is no longer possible to obtain further mechanical work and the exergy is zero, even if the system still has a lot of energy (</a:t>
            </a:r>
            <a:r>
              <a:rPr lang="en-US" sz="1600" err="1"/>
              <a:t>eg</a:t>
            </a:r>
            <a:r>
              <a:rPr lang="en-US" sz="1600"/>
              <a:t> internal energy</a:t>
            </a:r>
            <a:r>
              <a:rPr lang="en-US" sz="1600" smtClean="0"/>
              <a:t>).</a:t>
            </a:r>
          </a:p>
          <a:p>
            <a:endParaRPr lang="it-IT" sz="1600" smtClean="0"/>
          </a:p>
          <a:p>
            <a:r>
              <a:rPr lang="en-US" sz="1600"/>
              <a:t>The value attributed to </a:t>
            </a:r>
            <a:r>
              <a:rPr lang="en-US" sz="1600" smtClean="0"/>
              <a:t>the exergy off the system depends </a:t>
            </a:r>
            <a:r>
              <a:rPr lang="en-US" sz="1600"/>
              <a:t>on the thermodynamic state of the environment </a:t>
            </a:r>
            <a:r>
              <a:rPr lang="it-IT" sz="1600" smtClean="0"/>
              <a:t>(</a:t>
            </a:r>
            <a:r>
              <a:rPr lang="it-IT" sz="1600" i="1" smtClean="0"/>
              <a:t>T</a:t>
            </a:r>
            <a:r>
              <a:rPr lang="it-IT" sz="1600" i="1" baseline="-25000" smtClean="0"/>
              <a:t>0</a:t>
            </a:r>
            <a:r>
              <a:rPr lang="it-IT" sz="1600" i="1" smtClean="0"/>
              <a:t>, P</a:t>
            </a:r>
            <a:r>
              <a:rPr lang="it-IT" sz="1600" i="1" baseline="-25000" smtClean="0"/>
              <a:t>0</a:t>
            </a:r>
            <a:r>
              <a:rPr lang="it-IT" sz="1600" smtClean="0"/>
              <a:t>).</a:t>
            </a:r>
          </a:p>
          <a:p>
            <a:endParaRPr lang="it-IT" sz="1600" i="1" smtClean="0"/>
          </a:p>
          <a:p>
            <a:endParaRPr lang="it-IT" sz="1600" i="1" smtClean="0"/>
          </a:p>
          <a:p>
            <a:endParaRPr lang="it-IT" sz="1600" i="1" smtClean="0"/>
          </a:p>
          <a:p>
            <a:r>
              <a:rPr lang="en-US" sz="1600"/>
              <a:t>Only reversible (ideal) processes occur without exergy destruction. To achieve reversibility, all processes have to be avoided which contain</a:t>
            </a:r>
            <a:r>
              <a:rPr lang="en-US" sz="1600" smtClean="0"/>
              <a:t>:</a:t>
            </a:r>
          </a:p>
          <a:p>
            <a:endParaRPr lang="it-IT" sz="800" smtClean="0"/>
          </a:p>
          <a:p>
            <a:pPr marL="442913" indent="-179388">
              <a:buFont typeface="Arial" pitchFamily="34" charset="0"/>
              <a:buChar char="•"/>
            </a:pPr>
            <a:r>
              <a:rPr lang="en-US" sz="1600"/>
              <a:t>Heat exchange with finite temperature </a:t>
            </a:r>
            <a:r>
              <a:rPr lang="en-US" sz="1600" smtClean="0"/>
              <a:t>difference </a:t>
            </a:r>
            <a:r>
              <a:rPr lang="it-IT" sz="1600" smtClean="0">
                <a:latin typeface="Symbol" pitchFamily="18" charset="2"/>
              </a:rPr>
              <a:t>D</a:t>
            </a:r>
            <a:r>
              <a:rPr lang="it-IT" sz="1600" smtClean="0"/>
              <a:t>T,</a:t>
            </a:r>
          </a:p>
          <a:p>
            <a:pPr marL="442913" indent="-179388">
              <a:buFont typeface="Arial" pitchFamily="34" charset="0"/>
              <a:buChar char="•"/>
            </a:pPr>
            <a:r>
              <a:rPr lang="it-IT" sz="1600"/>
              <a:t>Expansion </a:t>
            </a:r>
            <a:r>
              <a:rPr lang="it-IT" sz="1600" err="1"/>
              <a:t>through</a:t>
            </a:r>
            <a:r>
              <a:rPr lang="it-IT" sz="1600"/>
              <a:t> finite </a:t>
            </a:r>
            <a:r>
              <a:rPr lang="it-IT" sz="1600" err="1" smtClean="0"/>
              <a:t>pressur</a:t>
            </a:r>
            <a:r>
              <a:rPr lang="it-IT" sz="1600" smtClean="0"/>
              <a:t> </a:t>
            </a:r>
            <a:r>
              <a:rPr lang="it-IT" sz="1600" err="1" smtClean="0"/>
              <a:t>difference</a:t>
            </a:r>
            <a:r>
              <a:rPr lang="it-IT" sz="1600" smtClean="0"/>
              <a:t> </a:t>
            </a:r>
            <a:r>
              <a:rPr lang="it-IT" sz="1600" smtClean="0">
                <a:latin typeface="Symbol" pitchFamily="18" charset="2"/>
              </a:rPr>
              <a:t>D</a:t>
            </a:r>
            <a:r>
              <a:rPr lang="it-IT" sz="1600" smtClean="0"/>
              <a:t>P,</a:t>
            </a:r>
          </a:p>
          <a:p>
            <a:pPr marL="442913" indent="-179388">
              <a:buFont typeface="Arial" pitchFamily="34" charset="0"/>
              <a:buChar char="•"/>
            </a:pPr>
            <a:r>
              <a:rPr lang="en-US" sz="1600"/>
              <a:t>Friction between surfaces in relative motion,</a:t>
            </a:r>
          </a:p>
          <a:p>
            <a:pPr marL="442913" indent="-179388">
              <a:buFont typeface="Arial" pitchFamily="34" charset="0"/>
              <a:buChar char="•"/>
            </a:pPr>
            <a:r>
              <a:rPr lang="en-US" sz="1600"/>
              <a:t>Fluid-wall friction and viscosity of fluids,</a:t>
            </a:r>
          </a:p>
          <a:p>
            <a:pPr marL="442913" indent="-179388">
              <a:buFont typeface="Arial" pitchFamily="34" charset="0"/>
              <a:buChar char="•"/>
            </a:pPr>
            <a:r>
              <a:rPr lang="en-US" sz="1600"/>
              <a:t>Mixing of different fluids,</a:t>
            </a:r>
          </a:p>
          <a:p>
            <a:pPr marL="442913" indent="-179388">
              <a:buFont typeface="Arial" pitchFamily="34" charset="0"/>
              <a:buChar char="•"/>
            </a:pPr>
            <a:r>
              <a:rPr lang="en-US" sz="1600"/>
              <a:t>Spontaneous chemical reactions,</a:t>
            </a:r>
          </a:p>
          <a:p>
            <a:pPr marL="442913" indent="-179388">
              <a:buFont typeface="Arial" pitchFamily="34" charset="0"/>
              <a:buChar char="•"/>
            </a:pPr>
            <a:r>
              <a:rPr lang="en-US" sz="1600"/>
              <a:t>Electrical resistance ,</a:t>
            </a:r>
          </a:p>
          <a:p>
            <a:pPr marL="442913" indent="-179388">
              <a:buFont typeface="Arial" pitchFamily="34" charset="0"/>
              <a:buChar char="•"/>
            </a:pPr>
            <a:r>
              <a:rPr lang="en-US" sz="1600"/>
              <a:t>Magnetic </a:t>
            </a:r>
            <a:r>
              <a:rPr lang="en-US" sz="1600" smtClean="0"/>
              <a:t>hysteresis.</a:t>
            </a:r>
            <a:endParaRPr lang="it-IT" sz="1600" smtClean="0"/>
          </a:p>
        </p:txBody>
      </p:sp>
      <p:sp>
        <p:nvSpPr>
          <p:cNvPr id="3" name="Titolo 2"/>
          <p:cNvSpPr>
            <a:spLocks noGrp="1"/>
          </p:cNvSpPr>
          <p:nvPr>
            <p:ph type="title"/>
          </p:nvPr>
        </p:nvSpPr>
        <p:spPr>
          <a:xfrm>
            <a:off x="288521" y="139166"/>
            <a:ext cx="8581043" cy="481522"/>
          </a:xfrm>
        </p:spPr>
        <p:txBody>
          <a:bodyPr/>
          <a:lstStyle/>
          <a:p>
            <a:r>
              <a:rPr lang="it-IT" smtClean="0"/>
              <a:t>EXERGY – </a:t>
            </a:r>
            <a:r>
              <a:rPr lang="it-IT" err="1" smtClean="0"/>
              <a:t>reversible</a:t>
            </a:r>
            <a:r>
              <a:rPr lang="it-IT" smtClean="0"/>
              <a:t> </a:t>
            </a:r>
            <a:r>
              <a:rPr lang="it-IT" err="1" smtClean="0"/>
              <a:t>processes</a:t>
            </a:r>
            <a:endParaRPr lang="it-IT"/>
          </a:p>
        </p:txBody>
      </p:sp>
      <p:grpSp>
        <p:nvGrpSpPr>
          <p:cNvPr id="9" name="Gruppo 8"/>
          <p:cNvGrpSpPr/>
          <p:nvPr/>
        </p:nvGrpSpPr>
        <p:grpSpPr>
          <a:xfrm>
            <a:off x="792475" y="2355993"/>
            <a:ext cx="7451933" cy="568951"/>
            <a:chOff x="4499992" y="3140968"/>
            <a:chExt cx="7451933" cy="568951"/>
          </a:xfrm>
        </p:grpSpPr>
        <p:pic>
          <p:nvPicPr>
            <p:cNvPr id="4" name="Picture 2"/>
            <p:cNvPicPr>
              <a:picLocks noChangeAspect="1" noChangeArrowheads="1"/>
            </p:cNvPicPr>
            <p:nvPr/>
          </p:nvPicPr>
          <p:blipFill>
            <a:blip r:embed="rId2" cstate="print"/>
            <a:srcRect r="11975" b="74712"/>
            <a:stretch>
              <a:fillRect/>
            </a:stretch>
          </p:blipFill>
          <p:spPr bwMode="auto">
            <a:xfrm>
              <a:off x="4499992" y="3140968"/>
              <a:ext cx="3707525" cy="544182"/>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11975" t="48343" b="29299"/>
            <a:stretch>
              <a:fillRect/>
            </a:stretch>
          </p:blipFill>
          <p:spPr bwMode="auto">
            <a:xfrm>
              <a:off x="8244408" y="3228793"/>
              <a:ext cx="3707517" cy="481126"/>
            </a:xfrm>
            <a:prstGeom prst="rect">
              <a:avLst/>
            </a:prstGeom>
            <a:noFill/>
            <a:ln w="9525">
              <a:noFill/>
              <a:miter lim="800000"/>
              <a:headEnd/>
              <a:tailEnd/>
            </a:ln>
          </p:spPr>
        </p:pic>
      </p:grpSp>
      <p:cxnSp>
        <p:nvCxnSpPr>
          <p:cNvPr id="11" name="Connettore 1 10"/>
          <p:cNvCxnSpPr/>
          <p:nvPr/>
        </p:nvCxnSpPr>
        <p:spPr>
          <a:xfrm flipH="1">
            <a:off x="7524328" y="2132856"/>
            <a:ext cx="360040" cy="64807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srcRect/>
          <a:stretch>
            <a:fillRect/>
          </a:stretch>
        </p:blipFill>
        <p:spPr bwMode="auto">
          <a:xfrm>
            <a:off x="4427984" y="1187910"/>
            <a:ext cx="4536504" cy="4999560"/>
          </a:xfrm>
          <a:prstGeom prst="rect">
            <a:avLst/>
          </a:prstGeom>
          <a:noFill/>
          <a:ln w="9525">
            <a:noFill/>
            <a:miter lim="800000"/>
            <a:headEnd/>
            <a:tailEnd/>
          </a:ln>
        </p:spPr>
      </p:pic>
      <p:pic>
        <p:nvPicPr>
          <p:cNvPr id="23554" name="Picture 2"/>
          <p:cNvPicPr>
            <a:picLocks noChangeAspect="1" noChangeArrowheads="1"/>
          </p:cNvPicPr>
          <p:nvPr/>
        </p:nvPicPr>
        <p:blipFill>
          <a:blip r:embed="rId3" cstate="print"/>
          <a:srcRect/>
          <a:stretch>
            <a:fillRect/>
          </a:stretch>
        </p:blipFill>
        <p:spPr bwMode="auto">
          <a:xfrm>
            <a:off x="179512" y="692696"/>
            <a:ext cx="3021728" cy="3168352"/>
          </a:xfrm>
          <a:prstGeom prst="rect">
            <a:avLst/>
          </a:prstGeom>
          <a:noFill/>
          <a:ln w="9525">
            <a:noFill/>
            <a:miter lim="800000"/>
            <a:headEnd/>
            <a:tailEnd/>
          </a:ln>
        </p:spPr>
      </p:pic>
      <p:sp>
        <p:nvSpPr>
          <p:cNvPr id="2" name="Segnaposto contenuto 1"/>
          <p:cNvSpPr>
            <a:spLocks noGrp="1"/>
          </p:cNvSpPr>
          <p:nvPr>
            <p:ph idx="1"/>
          </p:nvPr>
        </p:nvSpPr>
        <p:spPr>
          <a:xfrm>
            <a:off x="251520" y="3789040"/>
            <a:ext cx="4464496" cy="2448272"/>
          </a:xfrm>
        </p:spPr>
        <p:txBody>
          <a:bodyPr>
            <a:normAutofit fontScale="92500" lnSpcReduction="10000"/>
          </a:bodyPr>
          <a:lstStyle/>
          <a:p>
            <a:r>
              <a:rPr lang="en-US" sz="1600"/>
              <a:t>From the exergy balance of the individual processes / components and of the entire system it can be inferred where the real energy consumption originates, even if the overall performance may not be very different from that obtained by using the First Principle only</a:t>
            </a:r>
            <a:r>
              <a:rPr lang="en-US" sz="1600" smtClean="0"/>
              <a:t>!</a:t>
            </a:r>
          </a:p>
          <a:p>
            <a:endParaRPr lang="it-IT" sz="1600" smtClean="0"/>
          </a:p>
          <a:p>
            <a:r>
              <a:rPr lang="it-IT" sz="1600" err="1" smtClean="0"/>
              <a:t>It</a:t>
            </a:r>
            <a:r>
              <a:rPr lang="it-IT" sz="1600" smtClean="0"/>
              <a:t> </a:t>
            </a:r>
            <a:r>
              <a:rPr lang="it-IT" sz="1600" err="1" smtClean="0"/>
              <a:t>is</a:t>
            </a:r>
            <a:r>
              <a:rPr lang="it-IT" sz="1600" smtClean="0"/>
              <a:t> </a:t>
            </a:r>
            <a:r>
              <a:rPr lang="it-IT" sz="1600" err="1" smtClean="0"/>
              <a:t>possible</a:t>
            </a:r>
            <a:r>
              <a:rPr lang="it-IT" sz="1600" smtClean="0"/>
              <a:t>:</a:t>
            </a:r>
          </a:p>
          <a:p>
            <a:pPr marL="179388" indent="-179388">
              <a:buFont typeface="Arial" pitchFamily="34" charset="0"/>
              <a:buChar char="•"/>
            </a:pPr>
            <a:r>
              <a:rPr lang="it-IT" sz="1600" err="1" smtClean="0"/>
              <a:t>Identifying</a:t>
            </a:r>
            <a:r>
              <a:rPr lang="it-IT" sz="1600" smtClean="0"/>
              <a:t> the </a:t>
            </a:r>
            <a:r>
              <a:rPr lang="it-IT" sz="1600" err="1" smtClean="0"/>
              <a:t>real</a:t>
            </a:r>
            <a:r>
              <a:rPr lang="it-IT" sz="1600" smtClean="0"/>
              <a:t> </a:t>
            </a:r>
            <a:r>
              <a:rPr lang="it-IT" sz="1600" err="1" smtClean="0"/>
              <a:t>causes</a:t>
            </a:r>
            <a:r>
              <a:rPr lang="it-IT" sz="1600" smtClean="0"/>
              <a:t> of </a:t>
            </a:r>
            <a:r>
              <a:rPr lang="it-IT" sz="1600" err="1" smtClean="0"/>
              <a:t>inefficiency</a:t>
            </a:r>
            <a:r>
              <a:rPr lang="it-IT" sz="1600" smtClean="0"/>
              <a:t>,</a:t>
            </a:r>
          </a:p>
          <a:p>
            <a:pPr marL="179388" indent="-179388">
              <a:buFont typeface="Arial" pitchFamily="34" charset="0"/>
              <a:buChar char="•"/>
            </a:pPr>
            <a:r>
              <a:rPr lang="it-IT" sz="1600" err="1" smtClean="0"/>
              <a:t>Improving</a:t>
            </a:r>
            <a:r>
              <a:rPr lang="it-IT" sz="1600" smtClean="0"/>
              <a:t> the </a:t>
            </a:r>
            <a:r>
              <a:rPr lang="it-IT" sz="1600" err="1" smtClean="0"/>
              <a:t>efficiency</a:t>
            </a:r>
            <a:r>
              <a:rPr lang="it-IT" sz="1600" smtClean="0"/>
              <a:t> of </a:t>
            </a:r>
            <a:r>
              <a:rPr lang="it-IT" sz="1600" err="1" smtClean="0"/>
              <a:t>energy</a:t>
            </a:r>
            <a:r>
              <a:rPr lang="it-IT" sz="1600" smtClean="0"/>
              <a:t> </a:t>
            </a:r>
            <a:r>
              <a:rPr lang="it-IT" sz="1600" err="1" smtClean="0"/>
              <a:t>conversion</a:t>
            </a:r>
            <a:r>
              <a:rPr lang="it-IT" sz="1600" smtClean="0"/>
              <a:t>.</a:t>
            </a:r>
          </a:p>
        </p:txBody>
      </p:sp>
      <p:sp>
        <p:nvSpPr>
          <p:cNvPr id="3" name="Titolo 2"/>
          <p:cNvSpPr>
            <a:spLocks noGrp="1"/>
          </p:cNvSpPr>
          <p:nvPr>
            <p:ph type="title"/>
          </p:nvPr>
        </p:nvSpPr>
        <p:spPr>
          <a:xfrm>
            <a:off x="288521" y="139166"/>
            <a:ext cx="8581043" cy="481522"/>
          </a:xfrm>
        </p:spPr>
        <p:txBody>
          <a:bodyPr/>
          <a:lstStyle/>
          <a:p>
            <a:r>
              <a:rPr lang="it-IT" smtClean="0"/>
              <a:t>EXERGY – </a:t>
            </a:r>
            <a:r>
              <a:rPr lang="it-IT" err="1" smtClean="0"/>
              <a:t>exergy</a:t>
            </a:r>
            <a:r>
              <a:rPr lang="it-IT" smtClean="0"/>
              <a:t> </a:t>
            </a:r>
            <a:r>
              <a:rPr lang="it-IT" err="1" smtClean="0"/>
              <a:t>balance</a:t>
            </a:r>
            <a:endParaRPr lang="it-IT"/>
          </a:p>
        </p:txBody>
      </p:sp>
      <p:pic>
        <p:nvPicPr>
          <p:cNvPr id="4098" name="Picture 2"/>
          <p:cNvPicPr>
            <a:picLocks noChangeAspect="1" noChangeArrowheads="1"/>
          </p:cNvPicPr>
          <p:nvPr/>
        </p:nvPicPr>
        <p:blipFill>
          <a:blip r:embed="rId4" cstate="print"/>
          <a:srcRect/>
          <a:stretch>
            <a:fillRect/>
          </a:stretch>
        </p:blipFill>
        <p:spPr bwMode="auto">
          <a:xfrm>
            <a:off x="4714031" y="332656"/>
            <a:ext cx="4394473" cy="544770"/>
          </a:xfrm>
          <a:prstGeom prst="rect">
            <a:avLst/>
          </a:prstGeom>
          <a:noFill/>
          <a:ln w="9525">
            <a:noFill/>
            <a:miter lim="800000"/>
            <a:headEnd/>
            <a:tailEnd/>
          </a:ln>
        </p:spPr>
      </p:pic>
      <p:sp>
        <p:nvSpPr>
          <p:cNvPr id="11" name="Rettangolo 10"/>
          <p:cNvSpPr/>
          <p:nvPr/>
        </p:nvSpPr>
        <p:spPr>
          <a:xfrm>
            <a:off x="6228184" y="1124744"/>
            <a:ext cx="1152128" cy="1800200"/>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6300192" y="4365104"/>
            <a:ext cx="1080120" cy="936104"/>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7236296" y="3284984"/>
            <a:ext cx="1728192" cy="64807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5364088" y="3284984"/>
            <a:ext cx="1152128" cy="64807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1331640" y="1196752"/>
            <a:ext cx="648072" cy="432048"/>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1331640" y="2996952"/>
            <a:ext cx="648072" cy="432048"/>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ttangolo 16"/>
          <p:cNvSpPr/>
          <p:nvPr/>
        </p:nvSpPr>
        <p:spPr>
          <a:xfrm>
            <a:off x="2339752" y="1988840"/>
            <a:ext cx="432048" cy="64807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Rettangolo 17"/>
          <p:cNvSpPr/>
          <p:nvPr/>
        </p:nvSpPr>
        <p:spPr>
          <a:xfrm>
            <a:off x="539552" y="1988840"/>
            <a:ext cx="432048" cy="64807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Rettangolo 18"/>
          <p:cNvSpPr/>
          <p:nvPr/>
        </p:nvSpPr>
        <p:spPr>
          <a:xfrm>
            <a:off x="4860032" y="908720"/>
            <a:ext cx="4211960" cy="4896544"/>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cstate="print"/>
          <a:srcRect/>
          <a:stretch>
            <a:fillRect/>
          </a:stretch>
        </p:blipFill>
        <p:spPr bwMode="auto">
          <a:xfrm>
            <a:off x="4427984" y="1187910"/>
            <a:ext cx="4536504" cy="4999560"/>
          </a:xfrm>
          <a:prstGeom prst="rect">
            <a:avLst/>
          </a:prstGeom>
          <a:noFill/>
          <a:ln w="9525">
            <a:noFill/>
            <a:miter lim="800000"/>
            <a:headEnd/>
            <a:tailEnd/>
          </a:ln>
        </p:spPr>
      </p:pic>
      <p:sp>
        <p:nvSpPr>
          <p:cNvPr id="2" name="Segnaposto contenuto 1"/>
          <p:cNvSpPr>
            <a:spLocks noGrp="1"/>
          </p:cNvSpPr>
          <p:nvPr>
            <p:ph idx="1"/>
          </p:nvPr>
        </p:nvSpPr>
        <p:spPr>
          <a:xfrm>
            <a:off x="251520" y="3861048"/>
            <a:ext cx="4608512" cy="2511438"/>
          </a:xfrm>
        </p:spPr>
        <p:txBody>
          <a:bodyPr>
            <a:normAutofit/>
          </a:bodyPr>
          <a:lstStyle/>
          <a:p>
            <a:r>
              <a:rPr lang="en-US" sz="1600"/>
              <a:t>NB: it is difficult  to identify the flow that represents the exergy (or the energy) </a:t>
            </a:r>
            <a:r>
              <a:rPr lang="en-US" sz="1600" b="1" i="1">
                <a:solidFill>
                  <a:srgbClr val="FF0000"/>
                </a:solidFill>
              </a:rPr>
              <a:t>obtained</a:t>
            </a:r>
            <a:r>
              <a:rPr lang="en-US" sz="1600"/>
              <a:t> from the </a:t>
            </a:r>
            <a:r>
              <a:rPr lang="en-US" sz="1600" smtClean="0"/>
              <a:t>condenser, </a:t>
            </a:r>
            <a:r>
              <a:rPr lang="en-US" sz="1600"/>
              <a:t>therefore, its efficiency appears to be zero.</a:t>
            </a:r>
          </a:p>
          <a:p>
            <a:r>
              <a:rPr lang="en-US" sz="1600"/>
              <a:t>For the Turbine and the heat exchanger, on the other hand, an </a:t>
            </a:r>
            <a:r>
              <a:rPr lang="en-US" sz="1600" err="1"/>
              <a:t>exergetic</a:t>
            </a:r>
            <a:r>
              <a:rPr lang="en-US" sz="1600"/>
              <a:t> efficiency &lt;100% is obtained, when the purely energetic evaluation would have expressed only the degree of adiabatic insulation of their entire control volume</a:t>
            </a:r>
            <a:r>
              <a:rPr lang="en-US" sz="1600" smtClean="0"/>
              <a:t>.</a:t>
            </a:r>
            <a:endParaRPr lang="it-IT" sz="1600" smtClean="0"/>
          </a:p>
        </p:txBody>
      </p:sp>
      <p:sp>
        <p:nvSpPr>
          <p:cNvPr id="3" name="Titolo 2"/>
          <p:cNvSpPr>
            <a:spLocks noGrp="1"/>
          </p:cNvSpPr>
          <p:nvPr>
            <p:ph type="title"/>
          </p:nvPr>
        </p:nvSpPr>
        <p:spPr>
          <a:xfrm>
            <a:off x="288521" y="139166"/>
            <a:ext cx="8581043" cy="481522"/>
          </a:xfrm>
        </p:spPr>
        <p:txBody>
          <a:bodyPr/>
          <a:lstStyle/>
          <a:p>
            <a:r>
              <a:rPr lang="it-IT" smtClean="0"/>
              <a:t>EXERGY – </a:t>
            </a:r>
            <a:r>
              <a:rPr lang="it-IT" err="1" smtClean="0"/>
              <a:t>exergy</a:t>
            </a:r>
            <a:r>
              <a:rPr lang="it-IT" smtClean="0"/>
              <a:t> </a:t>
            </a:r>
            <a:r>
              <a:rPr lang="it-IT" err="1" smtClean="0"/>
              <a:t>efficiency</a:t>
            </a:r>
            <a:endParaRPr lang="it-IT"/>
          </a:p>
        </p:txBody>
      </p:sp>
      <p:sp>
        <p:nvSpPr>
          <p:cNvPr id="11" name="Rettangolo 10"/>
          <p:cNvSpPr/>
          <p:nvPr/>
        </p:nvSpPr>
        <p:spPr>
          <a:xfrm>
            <a:off x="6228184" y="1124744"/>
            <a:ext cx="1152128" cy="1800200"/>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6300192" y="4365104"/>
            <a:ext cx="1080120" cy="936104"/>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7236296" y="3284984"/>
            <a:ext cx="1728192" cy="64807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5364088" y="3284984"/>
            <a:ext cx="1152128" cy="64807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aphicFrame>
        <p:nvGraphicFramePr>
          <p:cNvPr id="19" name="Object 8"/>
          <p:cNvGraphicFramePr>
            <a:graphicFrameLocks noChangeAspect="1"/>
          </p:cNvGraphicFramePr>
          <p:nvPr/>
        </p:nvGraphicFramePr>
        <p:xfrm>
          <a:off x="683568" y="836712"/>
          <a:ext cx="2281237" cy="2878138"/>
        </p:xfrm>
        <a:graphic>
          <a:graphicData uri="http://schemas.openxmlformats.org/presentationml/2006/ole">
            <mc:AlternateContent xmlns:mc="http://schemas.openxmlformats.org/markup-compatibility/2006">
              <mc:Choice xmlns:v="urn:schemas-microsoft-com:vml" Requires="v">
                <p:oleObj spid="_x0000_s24720" name="Equazione" r:id="rId4" imgW="1485720" imgH="1879560" progId="Equation.3">
                  <p:embed/>
                </p:oleObj>
              </mc:Choice>
              <mc:Fallback>
                <p:oleObj name="Equazione" r:id="rId4" imgW="1485720" imgH="187956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836712"/>
                        <a:ext cx="2281237" cy="287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ttangolo 19"/>
          <p:cNvSpPr/>
          <p:nvPr/>
        </p:nvSpPr>
        <p:spPr>
          <a:xfrm>
            <a:off x="4860032" y="908720"/>
            <a:ext cx="4211960" cy="4896544"/>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88521" y="764704"/>
            <a:ext cx="7739863" cy="360040"/>
          </a:xfrm>
        </p:spPr>
        <p:txBody>
          <a:bodyPr>
            <a:normAutofit/>
          </a:bodyPr>
          <a:lstStyle/>
          <a:p>
            <a:r>
              <a:rPr lang="en-US" sz="1600"/>
              <a:t>Exergy and energy characteristic curves of glazed and un-glazed </a:t>
            </a:r>
            <a:r>
              <a:rPr lang="en-US" sz="1600" smtClean="0"/>
              <a:t>solar collectors.</a:t>
            </a:r>
            <a:endParaRPr lang="it-IT" sz="1600" smtClean="0"/>
          </a:p>
        </p:txBody>
      </p:sp>
      <p:sp>
        <p:nvSpPr>
          <p:cNvPr id="3" name="Titolo 2"/>
          <p:cNvSpPr>
            <a:spLocks noGrp="1"/>
          </p:cNvSpPr>
          <p:nvPr>
            <p:ph type="title"/>
          </p:nvPr>
        </p:nvSpPr>
        <p:spPr>
          <a:xfrm>
            <a:off x="288521" y="139166"/>
            <a:ext cx="8581043" cy="481522"/>
          </a:xfrm>
        </p:spPr>
        <p:txBody>
          <a:bodyPr/>
          <a:lstStyle/>
          <a:p>
            <a:r>
              <a:rPr lang="it-IT" smtClean="0"/>
              <a:t>EXERGY – </a:t>
            </a:r>
            <a:r>
              <a:rPr lang="it-IT" err="1" smtClean="0"/>
              <a:t>exergy</a:t>
            </a:r>
            <a:r>
              <a:rPr lang="it-IT" smtClean="0"/>
              <a:t> </a:t>
            </a:r>
            <a:r>
              <a:rPr lang="it-IT" err="1" smtClean="0"/>
              <a:t>efficiency</a:t>
            </a:r>
            <a:endParaRPr lang="it-IT"/>
          </a:p>
        </p:txBody>
      </p:sp>
      <p:pic>
        <p:nvPicPr>
          <p:cNvPr id="4" name="Immagine 3"/>
          <p:cNvPicPr>
            <a:picLocks noChangeAspect="1"/>
          </p:cNvPicPr>
          <p:nvPr/>
        </p:nvPicPr>
        <p:blipFill rotWithShape="1">
          <a:blip r:embed="rId2"/>
          <a:srcRect r="53893"/>
          <a:stretch/>
        </p:blipFill>
        <p:spPr>
          <a:xfrm>
            <a:off x="39958" y="1121005"/>
            <a:ext cx="4620960" cy="3530824"/>
          </a:xfrm>
          <a:prstGeom prst="rect">
            <a:avLst/>
          </a:prstGeom>
        </p:spPr>
      </p:pic>
      <p:pic>
        <p:nvPicPr>
          <p:cNvPr id="5" name="Immagine 4"/>
          <p:cNvPicPr>
            <a:picLocks noChangeAspect="1"/>
          </p:cNvPicPr>
          <p:nvPr/>
        </p:nvPicPr>
        <p:blipFill rotWithShape="1">
          <a:blip r:embed="rId2"/>
          <a:srcRect l="53896" r="647"/>
          <a:stretch/>
        </p:blipFill>
        <p:spPr>
          <a:xfrm>
            <a:off x="4660918" y="1101674"/>
            <a:ext cx="4483082" cy="3474408"/>
          </a:xfrm>
          <a:prstGeom prst="rect">
            <a:avLst/>
          </a:prstGeom>
        </p:spPr>
      </p:pic>
      <p:sp>
        <p:nvSpPr>
          <p:cNvPr id="6" name="Rettangolo 5"/>
          <p:cNvSpPr/>
          <p:nvPr/>
        </p:nvSpPr>
        <p:spPr>
          <a:xfrm>
            <a:off x="5940152" y="5157192"/>
            <a:ext cx="2772939" cy="369332"/>
          </a:xfrm>
          <a:prstGeom prst="rect">
            <a:avLst/>
          </a:prstGeom>
        </p:spPr>
        <p:txBody>
          <a:bodyPr wrap="none">
            <a:spAutoFit/>
          </a:bodyPr>
          <a:lstStyle/>
          <a:p>
            <a:r>
              <a:rPr lang="en-US" i="1">
                <a:latin typeface="Times New Roman" panose="02020603050405020304" pitchFamily="18" charset="0"/>
              </a:rPr>
              <a:t>Entropy </a:t>
            </a:r>
            <a:r>
              <a:rPr lang="en-US" b="1">
                <a:latin typeface="Times New Roman" panose="02020603050405020304" pitchFamily="18" charset="0"/>
              </a:rPr>
              <a:t>2010</a:t>
            </a:r>
            <a:r>
              <a:rPr lang="en-US">
                <a:latin typeface="TimesNewRomanPSMT"/>
              </a:rPr>
              <a:t>, </a:t>
            </a:r>
            <a:r>
              <a:rPr lang="en-US" i="1">
                <a:latin typeface="Times New Roman" panose="02020603050405020304" pitchFamily="18" charset="0"/>
              </a:rPr>
              <a:t>12</a:t>
            </a:r>
            <a:r>
              <a:rPr lang="en-US">
                <a:latin typeface="TimesNewRomanPSMT"/>
              </a:rPr>
              <a:t>, 243-261</a:t>
            </a:r>
            <a:endParaRPr lang="en-US"/>
          </a:p>
        </p:txBody>
      </p:sp>
    </p:spTree>
    <p:extLst>
      <p:ext uri="{BB962C8B-B14F-4D97-AF65-F5344CB8AC3E}">
        <p14:creationId xmlns:p14="http://schemas.microsoft.com/office/powerpoint/2010/main" val="2869142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1733" y="612593"/>
            <a:ext cx="4931551" cy="424990"/>
          </a:xfrm>
        </p:spPr>
        <p:txBody>
          <a:bodyPr>
            <a:normAutofit fontScale="62500" lnSpcReduction="20000"/>
          </a:bodyPr>
          <a:lstStyle/>
          <a:p>
            <a:r>
              <a:rPr lang="en-US" smtClean="0"/>
              <a:t>Exergy </a:t>
            </a:r>
            <a:r>
              <a:rPr lang="en-US"/>
              <a:t>analysis of vapor compression refrigeration systems</a:t>
            </a:r>
            <a:endParaRPr lang="it-IT" sz="1600" smtClean="0"/>
          </a:p>
        </p:txBody>
      </p:sp>
      <p:sp>
        <p:nvSpPr>
          <p:cNvPr id="3" name="Titolo 2"/>
          <p:cNvSpPr>
            <a:spLocks noGrp="1"/>
          </p:cNvSpPr>
          <p:nvPr>
            <p:ph type="title"/>
          </p:nvPr>
        </p:nvSpPr>
        <p:spPr>
          <a:xfrm>
            <a:off x="288521" y="139166"/>
            <a:ext cx="8581043" cy="481522"/>
          </a:xfrm>
        </p:spPr>
        <p:txBody>
          <a:bodyPr/>
          <a:lstStyle/>
          <a:p>
            <a:r>
              <a:rPr lang="it-IT" smtClean="0"/>
              <a:t>EXERGY – </a:t>
            </a:r>
            <a:r>
              <a:rPr lang="it-IT" err="1" smtClean="0"/>
              <a:t>exergy</a:t>
            </a:r>
            <a:r>
              <a:rPr lang="it-IT" smtClean="0"/>
              <a:t> </a:t>
            </a:r>
            <a:r>
              <a:rPr lang="it-IT" err="1" smtClean="0"/>
              <a:t>efficiency</a:t>
            </a:r>
            <a:endParaRPr lang="it-IT"/>
          </a:p>
        </p:txBody>
      </p:sp>
      <p:pic>
        <p:nvPicPr>
          <p:cNvPr id="7" name="Immagine 6"/>
          <p:cNvPicPr>
            <a:picLocks noChangeAspect="1"/>
          </p:cNvPicPr>
          <p:nvPr/>
        </p:nvPicPr>
        <p:blipFill rotWithShape="1">
          <a:blip r:embed="rId2"/>
          <a:srcRect b="8609"/>
          <a:stretch/>
        </p:blipFill>
        <p:spPr>
          <a:xfrm>
            <a:off x="424841" y="825089"/>
            <a:ext cx="3384376" cy="2603912"/>
          </a:xfrm>
          <a:prstGeom prst="rect">
            <a:avLst/>
          </a:prstGeom>
        </p:spPr>
      </p:pic>
      <p:pic>
        <p:nvPicPr>
          <p:cNvPr id="8" name="Immagine 7"/>
          <p:cNvPicPr>
            <a:picLocks noChangeAspect="1"/>
          </p:cNvPicPr>
          <p:nvPr/>
        </p:nvPicPr>
        <p:blipFill rotWithShape="1">
          <a:blip r:embed="rId3"/>
          <a:srcRect b="10096"/>
          <a:stretch/>
        </p:blipFill>
        <p:spPr>
          <a:xfrm>
            <a:off x="462620" y="3366809"/>
            <a:ext cx="3928377" cy="2798495"/>
          </a:xfrm>
          <a:prstGeom prst="rect">
            <a:avLst/>
          </a:prstGeom>
        </p:spPr>
      </p:pic>
      <p:pic>
        <p:nvPicPr>
          <p:cNvPr id="9" name="Immagine 8"/>
          <p:cNvPicPr>
            <a:picLocks noChangeAspect="1"/>
          </p:cNvPicPr>
          <p:nvPr/>
        </p:nvPicPr>
        <p:blipFill>
          <a:blip r:embed="rId4"/>
          <a:stretch>
            <a:fillRect/>
          </a:stretch>
        </p:blipFill>
        <p:spPr>
          <a:xfrm>
            <a:off x="4860032" y="44624"/>
            <a:ext cx="4143737" cy="6151944"/>
          </a:xfrm>
          <a:prstGeom prst="rect">
            <a:avLst/>
          </a:prstGeom>
        </p:spPr>
      </p:pic>
      <p:sp>
        <p:nvSpPr>
          <p:cNvPr id="10" name="Rettangolo 9"/>
          <p:cNvSpPr/>
          <p:nvPr/>
        </p:nvSpPr>
        <p:spPr>
          <a:xfrm>
            <a:off x="796834" y="3287369"/>
            <a:ext cx="4086200" cy="369332"/>
          </a:xfrm>
          <a:prstGeom prst="rect">
            <a:avLst/>
          </a:prstGeom>
        </p:spPr>
        <p:txBody>
          <a:bodyPr wrap="square">
            <a:spAutoFit/>
          </a:bodyPr>
          <a:lstStyle/>
          <a:p>
            <a:r>
              <a:rPr lang="en-US" i="1">
                <a:latin typeface="Times New Roman" panose="02020603050405020304" pitchFamily="18" charset="0"/>
              </a:rPr>
              <a:t>Exergy</a:t>
            </a:r>
            <a:r>
              <a:rPr lang="en-US">
                <a:latin typeface="Times New Roman" panose="02020603050405020304" pitchFamily="18" charset="0"/>
              </a:rPr>
              <a:t>, an </a:t>
            </a:r>
            <a:r>
              <a:rPr lang="en-US" smtClean="0">
                <a:latin typeface="Times New Roman" panose="02020603050405020304" pitchFamily="18" charset="0"/>
              </a:rPr>
              <a:t>Int. </a:t>
            </a:r>
            <a:r>
              <a:rPr lang="en-US">
                <a:latin typeface="Times New Roman" panose="02020603050405020304" pitchFamily="18" charset="0"/>
              </a:rPr>
              <a:t>Journal 2 (</a:t>
            </a:r>
            <a:r>
              <a:rPr lang="en-US" b="1">
                <a:latin typeface="Times New Roman" panose="02020603050405020304" pitchFamily="18" charset="0"/>
              </a:rPr>
              <a:t>2002</a:t>
            </a:r>
            <a:r>
              <a:rPr lang="en-US">
                <a:latin typeface="Times New Roman" panose="02020603050405020304" pitchFamily="18" charset="0"/>
              </a:rPr>
              <a:t>) 266–272</a:t>
            </a:r>
            <a:endParaRPr lang="en-US"/>
          </a:p>
        </p:txBody>
      </p:sp>
    </p:spTree>
    <p:extLst>
      <p:ext uri="{BB962C8B-B14F-4D97-AF65-F5344CB8AC3E}">
        <p14:creationId xmlns:p14="http://schemas.microsoft.com/office/powerpoint/2010/main" val="97332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692696"/>
            <a:ext cx="8820472" cy="3024336"/>
          </a:xfrm>
        </p:spPr>
        <p:txBody>
          <a:bodyPr>
            <a:normAutofit/>
          </a:bodyPr>
          <a:lstStyle/>
          <a:p>
            <a:pPr marL="179388" indent="-179388">
              <a:spcBef>
                <a:spcPts val="0"/>
              </a:spcBef>
              <a:spcAft>
                <a:spcPts val="600"/>
              </a:spcAft>
              <a:buFont typeface="Arial" pitchFamily="34" charset="0"/>
              <a:buChar char="•"/>
            </a:pPr>
            <a:r>
              <a:rPr lang="en-US" sz="1800"/>
              <a:t>The introduction of exergy </a:t>
            </a:r>
            <a:r>
              <a:rPr lang="en-US" sz="1800" smtClean="0"/>
              <a:t>allows to </a:t>
            </a:r>
            <a:r>
              <a:rPr lang="en-US" sz="1800"/>
              <a:t>evaluate on a common basis the different flows of energy exchanged within a system, or between a system</a:t>
            </a:r>
            <a:r>
              <a:rPr lang="en-US" sz="1800" smtClean="0"/>
              <a:t> </a:t>
            </a:r>
            <a:r>
              <a:rPr lang="en-US" sz="1800"/>
              <a:t>and the outside.</a:t>
            </a:r>
          </a:p>
          <a:p>
            <a:pPr marL="179388" indent="-179388">
              <a:spcBef>
                <a:spcPts val="0"/>
              </a:spcBef>
              <a:spcAft>
                <a:spcPts val="600"/>
              </a:spcAft>
              <a:buFont typeface="Arial" pitchFamily="34" charset="0"/>
              <a:buChar char="•"/>
            </a:pPr>
            <a:r>
              <a:rPr lang="en-US" sz="1800"/>
              <a:t>The central point is to recognize a potential source of work in the thermo-mechanical IMBALANCE with the environment.</a:t>
            </a:r>
          </a:p>
          <a:p>
            <a:pPr marL="179388" indent="-179388">
              <a:spcBef>
                <a:spcPts val="0"/>
              </a:spcBef>
              <a:spcAft>
                <a:spcPts val="600"/>
              </a:spcAft>
              <a:buFont typeface="Arial" pitchFamily="34" charset="0"/>
              <a:buChar char="•"/>
            </a:pPr>
            <a:r>
              <a:rPr lang="en-US" sz="1800"/>
              <a:t>The same approach can be used to </a:t>
            </a:r>
            <a:r>
              <a:rPr lang="en-US" sz="1800" smtClean="0"/>
              <a:t>obtain </a:t>
            </a:r>
            <a:r>
              <a:rPr lang="en-US" sz="1800"/>
              <a:t>the evaluation of raw material flows </a:t>
            </a:r>
            <a:r>
              <a:rPr lang="en-US" sz="1800" smtClean="0"/>
              <a:t>or</a:t>
            </a:r>
            <a:r>
              <a:rPr lang="en-US" sz="1800"/>
              <a:t>, in general, </a:t>
            </a:r>
            <a:r>
              <a:rPr lang="en-US" sz="1800" smtClean="0"/>
              <a:t>of all </a:t>
            </a:r>
            <a:r>
              <a:rPr lang="en-US" sz="1800"/>
              <a:t>flows and </a:t>
            </a:r>
            <a:r>
              <a:rPr lang="en-US" sz="1800" smtClean="0"/>
              <a:t>reservoirs </a:t>
            </a:r>
            <a:r>
              <a:rPr lang="en-US" sz="1800"/>
              <a:t>of substances in thermo-mechanical equilibrium with the environment at (T</a:t>
            </a:r>
            <a:r>
              <a:rPr lang="en-US" sz="1800" baseline="-25000"/>
              <a:t>0</a:t>
            </a:r>
            <a:r>
              <a:rPr lang="en-US" sz="1800"/>
              <a:t>, P</a:t>
            </a:r>
            <a:r>
              <a:rPr lang="en-US" sz="1800" baseline="-25000"/>
              <a:t>0</a:t>
            </a:r>
            <a:r>
              <a:rPr lang="en-US" sz="1800"/>
              <a:t>), BUT NOT in chemical equilibrium (</a:t>
            </a:r>
            <a:r>
              <a:rPr lang="en-US" sz="1800" err="1"/>
              <a:t>Eg</a:t>
            </a:r>
            <a:r>
              <a:rPr lang="en-US" sz="1800"/>
              <a:t>: reservoirs</a:t>
            </a:r>
            <a:r>
              <a:rPr lang="en-US" sz="1800" smtClean="0"/>
              <a:t> </a:t>
            </a:r>
            <a:r>
              <a:rPr lang="en-US" sz="1800"/>
              <a:t>of fossil fuels, raw materials, fresh water).</a:t>
            </a:r>
            <a:endParaRPr lang="it-IT" sz="1800" smtClean="0"/>
          </a:p>
        </p:txBody>
      </p:sp>
      <p:sp>
        <p:nvSpPr>
          <p:cNvPr id="3" name="Titolo 2"/>
          <p:cNvSpPr>
            <a:spLocks noGrp="1"/>
          </p:cNvSpPr>
          <p:nvPr>
            <p:ph type="title"/>
          </p:nvPr>
        </p:nvSpPr>
        <p:spPr>
          <a:xfrm>
            <a:off x="288521" y="139166"/>
            <a:ext cx="8581043" cy="481522"/>
          </a:xfrm>
        </p:spPr>
        <p:txBody>
          <a:bodyPr/>
          <a:lstStyle/>
          <a:p>
            <a:r>
              <a:rPr lang="it-IT" smtClean="0"/>
              <a:t>EXERGY – </a:t>
            </a:r>
            <a:r>
              <a:rPr lang="it-IT" err="1" smtClean="0"/>
              <a:t>chemical</a:t>
            </a:r>
            <a:r>
              <a:rPr lang="it-IT" smtClean="0"/>
              <a:t> exergy</a:t>
            </a:r>
            <a:endParaRPr lang="it-IT"/>
          </a:p>
        </p:txBody>
      </p:sp>
      <p:pic>
        <p:nvPicPr>
          <p:cNvPr id="43009" name="Picture 1"/>
          <p:cNvPicPr>
            <a:picLocks noChangeAspect="1" noChangeArrowheads="1"/>
          </p:cNvPicPr>
          <p:nvPr/>
        </p:nvPicPr>
        <p:blipFill>
          <a:blip r:embed="rId2" cstate="print"/>
          <a:srcRect/>
          <a:stretch>
            <a:fillRect/>
          </a:stretch>
        </p:blipFill>
        <p:spPr bwMode="auto">
          <a:xfrm>
            <a:off x="2051720" y="4581128"/>
            <a:ext cx="5116488" cy="1575504"/>
          </a:xfrm>
          <a:prstGeom prst="rect">
            <a:avLst/>
          </a:prstGeom>
          <a:noFill/>
          <a:ln w="9525">
            <a:noFill/>
            <a:miter lim="800000"/>
            <a:headEnd/>
            <a:tailEnd/>
          </a:ln>
        </p:spPr>
      </p:pic>
      <p:sp>
        <p:nvSpPr>
          <p:cNvPr id="6" name="CasellaDiTesto 5"/>
          <p:cNvSpPr txBox="1"/>
          <p:nvPr/>
        </p:nvSpPr>
        <p:spPr>
          <a:xfrm>
            <a:off x="179512" y="3678123"/>
            <a:ext cx="2160240" cy="830997"/>
          </a:xfrm>
          <a:prstGeom prst="rect">
            <a:avLst/>
          </a:prstGeom>
          <a:noFill/>
        </p:spPr>
        <p:txBody>
          <a:bodyPr wrap="square" rtlCol="0">
            <a:spAutoFit/>
          </a:bodyPr>
          <a:lstStyle/>
          <a:p>
            <a:r>
              <a:rPr lang="en-US" sz="1600"/>
              <a:t>Current status: each component has its own chemical potential </a:t>
            </a:r>
            <a:r>
              <a:rPr lang="it-IT" sz="1600" i="1" smtClean="0">
                <a:latin typeface="Symbol" pitchFamily="18" charset="2"/>
              </a:rPr>
              <a:t>m</a:t>
            </a:r>
            <a:r>
              <a:rPr lang="it-IT" sz="1600" i="1" baseline="-25000" smtClean="0"/>
              <a:t>i</a:t>
            </a:r>
            <a:endParaRPr lang="it-IT" sz="1600" i="1" baseline="-25000"/>
          </a:p>
        </p:txBody>
      </p:sp>
      <p:sp>
        <p:nvSpPr>
          <p:cNvPr id="7" name="CasellaDiTesto 6"/>
          <p:cNvSpPr txBox="1"/>
          <p:nvPr/>
        </p:nvSpPr>
        <p:spPr>
          <a:xfrm>
            <a:off x="2915816" y="3431902"/>
            <a:ext cx="2304256" cy="1077218"/>
          </a:xfrm>
          <a:prstGeom prst="rect">
            <a:avLst/>
          </a:prstGeom>
          <a:noFill/>
        </p:spPr>
        <p:txBody>
          <a:bodyPr wrap="square" rtlCol="0">
            <a:spAutoFit/>
          </a:bodyPr>
          <a:lstStyle/>
          <a:p>
            <a:r>
              <a:rPr lang="en-US" sz="1600"/>
              <a:t>Reference state: each component has its own (new) chemical potential </a:t>
            </a:r>
            <a:r>
              <a:rPr lang="en-US" sz="1600" smtClean="0"/>
              <a:t>at </a:t>
            </a:r>
            <a:r>
              <a:rPr lang="it-IT" sz="1600" smtClean="0"/>
              <a:t>(</a:t>
            </a:r>
            <a:r>
              <a:rPr lang="it-IT" sz="1600" i="1" smtClean="0"/>
              <a:t>T</a:t>
            </a:r>
            <a:r>
              <a:rPr lang="it-IT" sz="1600" i="1" baseline="-25000" smtClean="0"/>
              <a:t>0</a:t>
            </a:r>
            <a:r>
              <a:rPr lang="it-IT" sz="1600" smtClean="0"/>
              <a:t>,</a:t>
            </a:r>
            <a:r>
              <a:rPr lang="it-IT" sz="1600" i="1" smtClean="0"/>
              <a:t> P</a:t>
            </a:r>
            <a:r>
              <a:rPr lang="it-IT" sz="1600" i="1" baseline="-25000" smtClean="0"/>
              <a:t>0</a:t>
            </a:r>
            <a:r>
              <a:rPr lang="it-IT" sz="1600" smtClean="0"/>
              <a:t>), </a:t>
            </a:r>
            <a:r>
              <a:rPr lang="it-IT" sz="1600" i="1" smtClean="0">
                <a:latin typeface="Symbol" pitchFamily="18" charset="2"/>
              </a:rPr>
              <a:t>m</a:t>
            </a:r>
            <a:r>
              <a:rPr lang="it-IT" sz="1600" i="1" baseline="-25000" smtClean="0"/>
              <a:t>i</a:t>
            </a:r>
            <a:r>
              <a:rPr lang="it-IT" sz="1600" i="1" baseline="30000" smtClean="0"/>
              <a:t>*</a:t>
            </a:r>
            <a:endParaRPr lang="it-IT" sz="1600" i="1" baseline="-25000"/>
          </a:p>
        </p:txBody>
      </p:sp>
      <p:sp>
        <p:nvSpPr>
          <p:cNvPr id="8" name="CasellaDiTesto 7"/>
          <p:cNvSpPr txBox="1"/>
          <p:nvPr/>
        </p:nvSpPr>
        <p:spPr>
          <a:xfrm>
            <a:off x="5364088" y="3212976"/>
            <a:ext cx="3528392" cy="1323439"/>
          </a:xfrm>
          <a:prstGeom prst="rect">
            <a:avLst/>
          </a:prstGeom>
          <a:noFill/>
        </p:spPr>
        <p:txBody>
          <a:bodyPr wrap="square" rtlCol="0">
            <a:spAutoFit/>
          </a:bodyPr>
          <a:lstStyle/>
          <a:p>
            <a:r>
              <a:rPr lang="en-US" sz="1600"/>
              <a:t>Dead state: each component reacted, </a:t>
            </a:r>
            <a:r>
              <a:rPr lang="it-IT" sz="1600" err="1" smtClean="0"/>
              <a:t>at</a:t>
            </a:r>
            <a:r>
              <a:rPr lang="it-IT" sz="1600" smtClean="0"/>
              <a:t> </a:t>
            </a:r>
            <a:r>
              <a:rPr lang="it-IT" sz="1600" err="1" smtClean="0"/>
              <a:t>constant</a:t>
            </a:r>
            <a:r>
              <a:rPr lang="it-IT" sz="1600" smtClean="0"/>
              <a:t> (</a:t>
            </a:r>
            <a:r>
              <a:rPr lang="it-IT" sz="1600" i="1" smtClean="0"/>
              <a:t>T</a:t>
            </a:r>
            <a:r>
              <a:rPr lang="it-IT" sz="1600" i="1" baseline="-25000" smtClean="0"/>
              <a:t>0</a:t>
            </a:r>
            <a:r>
              <a:rPr lang="it-IT" sz="1600" smtClean="0"/>
              <a:t>,</a:t>
            </a:r>
            <a:r>
              <a:rPr lang="it-IT" sz="1600" i="1" smtClean="0"/>
              <a:t> P</a:t>
            </a:r>
            <a:r>
              <a:rPr lang="it-IT" sz="1600" i="1" baseline="-25000" smtClean="0"/>
              <a:t>0</a:t>
            </a:r>
            <a:r>
              <a:rPr lang="en-US" sz="1600" smtClean="0"/>
              <a:t>) with </a:t>
            </a:r>
            <a:r>
              <a:rPr lang="en-US" sz="1600"/>
              <a:t>environmental substances and the products have reached the chemical potential those substances have in the environment, </a:t>
            </a:r>
            <a:r>
              <a:rPr lang="it-IT" sz="1600" i="1" smtClean="0">
                <a:latin typeface="Symbol" pitchFamily="18" charset="2"/>
              </a:rPr>
              <a:t>m</a:t>
            </a:r>
            <a:r>
              <a:rPr lang="it-IT" sz="1600" i="1" baseline="-25000" smtClean="0"/>
              <a:t>0,i</a:t>
            </a:r>
            <a:endParaRPr lang="it-IT" sz="1600" i="1" baseline="-25000"/>
          </a:p>
        </p:txBody>
      </p:sp>
      <p:cxnSp>
        <p:nvCxnSpPr>
          <p:cNvPr id="10" name="Connettore 2 9"/>
          <p:cNvCxnSpPr/>
          <p:nvPr/>
        </p:nvCxnSpPr>
        <p:spPr>
          <a:xfrm>
            <a:off x="2123728" y="4365104"/>
            <a:ext cx="288032"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4211960" y="4293096"/>
            <a:ext cx="72008"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ttore 2 17"/>
          <p:cNvCxnSpPr/>
          <p:nvPr/>
        </p:nvCxnSpPr>
        <p:spPr>
          <a:xfrm flipH="1">
            <a:off x="6876256" y="4509120"/>
            <a:ext cx="72008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269875"/>
            <a:ext cx="8748712" cy="495300"/>
          </a:xfrm>
        </p:spPr>
        <p:txBody>
          <a:bodyPr/>
          <a:lstStyle/>
          <a:p>
            <a:r>
              <a:rPr lang="en-US" altLang="en-US" smtClean="0">
                <a:ea typeface="ＭＳ Ｐゴシック" panose="020B0600070205080204" pitchFamily="34" charset="-128"/>
              </a:rPr>
              <a:t>Evaluating Chemical Exergy</a:t>
            </a:r>
          </a:p>
        </p:txBody>
      </p:sp>
      <p:sp>
        <p:nvSpPr>
          <p:cNvPr id="5" name="Content Placeholder 1"/>
          <p:cNvSpPr>
            <a:spLocks noGrp="1"/>
          </p:cNvSpPr>
          <p:nvPr>
            <p:ph idx="1"/>
          </p:nvPr>
        </p:nvSpPr>
        <p:spPr>
          <a:xfrm>
            <a:off x="323528" y="908720"/>
            <a:ext cx="8424936" cy="5544616"/>
          </a:xfrm>
        </p:spPr>
        <p:txBody>
          <a:bodyPr>
            <a:normAutofit lnSpcReduction="10000"/>
          </a:bodyPr>
          <a:lstStyle/>
          <a:p>
            <a:r>
              <a:rPr lang="en-US" altLang="en-US" sz="1800" smtClean="0">
                <a:ea typeface="ＭＳ Ｐゴシック" panose="020B0600070205080204" pitchFamily="34" charset="-128"/>
              </a:rPr>
              <a:t>The exergy reference environment (the Earth and its atmosphere)</a:t>
            </a:r>
          </a:p>
          <a:p>
            <a:pPr lvl="1"/>
            <a:r>
              <a:rPr lang="en-US" altLang="en-US" sz="1800" smtClean="0">
                <a:ea typeface="ＭＳ Ｐゴシック" panose="020B0600070205080204" pitchFamily="34" charset="-128"/>
              </a:rPr>
              <a:t>Environmental temperature T</a:t>
            </a:r>
            <a:r>
              <a:rPr lang="en-US" altLang="en-US" sz="1800" baseline="-25000" smtClean="0">
                <a:ea typeface="ＭＳ Ｐゴシック" panose="020B0600070205080204" pitchFamily="34" charset="-128"/>
              </a:rPr>
              <a:t>0</a:t>
            </a:r>
            <a:r>
              <a:rPr lang="en-US" altLang="en-US" sz="1800" smtClean="0">
                <a:ea typeface="ＭＳ Ｐゴシック" panose="020B0600070205080204" pitchFamily="34" charset="-128"/>
              </a:rPr>
              <a:t> and pressure p</a:t>
            </a:r>
            <a:r>
              <a:rPr lang="en-US" altLang="en-US" sz="1800" baseline="-25000" smtClean="0">
                <a:ea typeface="ＭＳ Ｐゴシック" panose="020B0600070205080204" pitchFamily="34" charset="-128"/>
              </a:rPr>
              <a:t>0</a:t>
            </a:r>
            <a:r>
              <a:rPr lang="en-US" altLang="en-US" sz="1800" smtClean="0">
                <a:ea typeface="ＭＳ Ｐゴシック" panose="020B0600070205080204" pitchFamily="34" charset="-128"/>
              </a:rPr>
              <a:t>. </a:t>
            </a:r>
          </a:p>
          <a:p>
            <a:pPr lvl="1"/>
            <a:r>
              <a:rPr lang="en-US" altLang="en-US" sz="1800" smtClean="0">
                <a:ea typeface="ＭＳ Ｐゴシック" panose="020B0600070205080204" pitchFamily="34" charset="-128"/>
              </a:rPr>
              <a:t>Set of reference substances with their concentrations (closely corresponding to the chemical makeup of the natural environment).</a:t>
            </a:r>
          </a:p>
          <a:p>
            <a:pPr>
              <a:spcBef>
                <a:spcPts val="1200"/>
              </a:spcBef>
            </a:pPr>
            <a:r>
              <a:rPr lang="en-US" altLang="en-US" sz="1800" smtClean="0">
                <a:ea typeface="ＭＳ Ｐゴシック" panose="020B0600070205080204" pitchFamily="34" charset="-128"/>
              </a:rPr>
              <a:t>Reference substances may include</a:t>
            </a:r>
          </a:p>
          <a:p>
            <a:pPr lvl="1"/>
            <a:r>
              <a:rPr lang="en-US" altLang="en-US" sz="1800" smtClean="0">
                <a:ea typeface="ＭＳ Ｐゴシック" panose="020B0600070205080204" pitchFamily="34" charset="-128"/>
              </a:rPr>
              <a:t>Gaseous components of the atmosphere: N</a:t>
            </a:r>
            <a:r>
              <a:rPr lang="en-US" altLang="en-US" sz="1800" baseline="-25000" smtClean="0">
                <a:ea typeface="ＭＳ Ｐゴシック" panose="020B0600070205080204" pitchFamily="34" charset="-128"/>
              </a:rPr>
              <a:t>2</a:t>
            </a:r>
            <a:r>
              <a:rPr lang="en-US" altLang="en-US" sz="1800" smtClean="0">
                <a:ea typeface="ＭＳ Ｐゴシック" panose="020B0600070205080204" pitchFamily="34" charset="-128"/>
              </a:rPr>
              <a:t>, O</a:t>
            </a:r>
            <a:r>
              <a:rPr lang="en-US" altLang="en-US" sz="1800" baseline="-25000" smtClean="0">
                <a:ea typeface="ＭＳ Ｐゴシック" panose="020B0600070205080204" pitchFamily="34" charset="-128"/>
              </a:rPr>
              <a:t>2</a:t>
            </a:r>
            <a:r>
              <a:rPr lang="en-US" altLang="en-US" sz="1800" smtClean="0">
                <a:ea typeface="ＭＳ Ｐゴシック" panose="020B0600070205080204" pitchFamily="34" charset="-128"/>
              </a:rPr>
              <a:t>, CO</a:t>
            </a:r>
            <a:r>
              <a:rPr lang="en-US" altLang="en-US" sz="1800" baseline="-25000" smtClean="0">
                <a:ea typeface="ＭＳ Ｐゴシック" panose="020B0600070205080204" pitchFamily="34" charset="-128"/>
              </a:rPr>
              <a:t>2</a:t>
            </a:r>
            <a:r>
              <a:rPr lang="en-US" altLang="en-US" sz="1800" smtClean="0">
                <a:ea typeface="ＭＳ Ｐゴシック" panose="020B0600070205080204" pitchFamily="34" charset="-128"/>
              </a:rPr>
              <a:t>, H</a:t>
            </a:r>
            <a:r>
              <a:rPr lang="en-US" altLang="en-US" sz="1800" baseline="-25000" smtClean="0">
                <a:ea typeface="ＭＳ Ｐゴシック" panose="020B0600070205080204" pitchFamily="34" charset="-128"/>
              </a:rPr>
              <a:t>2</a:t>
            </a:r>
            <a:r>
              <a:rPr lang="en-US" altLang="en-US" sz="1800" smtClean="0">
                <a:ea typeface="ＭＳ Ｐゴシック" panose="020B0600070205080204" pitchFamily="34" charset="-128"/>
              </a:rPr>
              <a:t>O(g), and other gases.</a:t>
            </a:r>
          </a:p>
          <a:p>
            <a:pPr lvl="1"/>
            <a:r>
              <a:rPr lang="it-IT" altLang="en-US" sz="1800" smtClean="0">
                <a:ea typeface="ＭＳ Ｐゴシック" panose="020B0600070205080204" pitchFamily="34" charset="-128"/>
              </a:rPr>
              <a:t>Liquid water, in </a:t>
            </a:r>
            <a:r>
              <a:rPr lang="it-IT" altLang="en-US" sz="1800" err="1" smtClean="0">
                <a:ea typeface="ＭＳ Ｐゴシック" panose="020B0600070205080204" pitchFamily="34" charset="-128"/>
              </a:rPr>
              <a:t>equilibrium</a:t>
            </a:r>
            <a:r>
              <a:rPr lang="it-IT" altLang="en-US" sz="1800" smtClean="0">
                <a:ea typeface="ＭＳ Ｐゴシック" panose="020B0600070205080204" pitchFamily="34" charset="-128"/>
              </a:rPr>
              <a:t> with the </a:t>
            </a:r>
            <a:r>
              <a:rPr lang="en-US" altLang="en-US" sz="1800">
                <a:ea typeface="ＭＳ Ｐゴシック" panose="020B0600070205080204" pitchFamily="34" charset="-128"/>
              </a:rPr>
              <a:t>Gaseous </a:t>
            </a:r>
            <a:r>
              <a:rPr lang="en-US" altLang="en-US" sz="1800" smtClean="0">
                <a:ea typeface="ＭＳ Ｐゴシック" panose="020B0600070205080204" pitchFamily="34" charset="-128"/>
              </a:rPr>
              <a:t>mixture.</a:t>
            </a:r>
          </a:p>
          <a:p>
            <a:pPr lvl="1"/>
            <a:r>
              <a:rPr lang="en-US" altLang="en-US" sz="1800" smtClean="0">
                <a:ea typeface="ＭＳ Ｐゴシック" panose="020B0600070205080204" pitchFamily="34" charset="-128"/>
              </a:rPr>
              <a:t>Solid substances from the Earth’s crust.</a:t>
            </a:r>
          </a:p>
          <a:p>
            <a:pPr lvl="1"/>
            <a:r>
              <a:rPr lang="en-US" altLang="en-US" sz="1800" smtClean="0">
                <a:ea typeface="ＭＳ Ｐゴシック" panose="020B0600070205080204" pitchFamily="34" charset="-128"/>
              </a:rPr>
              <a:t>Substances from the oceans.</a:t>
            </a:r>
            <a:endParaRPr lang="en-US" altLang="en-US" smtClean="0">
              <a:ea typeface="ＭＳ Ｐゴシック" panose="020B0600070205080204" pitchFamily="34" charset="-128"/>
            </a:endParaRPr>
          </a:p>
          <a:p>
            <a:pPr>
              <a:spcBef>
                <a:spcPts val="1200"/>
              </a:spcBef>
            </a:pPr>
            <a:r>
              <a:rPr lang="it-IT" altLang="en-US" sz="1800" err="1" smtClean="0">
                <a:ea typeface="ＭＳ Ｐゴシック" panose="020B0600070205080204" pitchFamily="34" charset="-128"/>
              </a:rPr>
              <a:t>It</a:t>
            </a:r>
            <a:r>
              <a:rPr lang="it-IT" altLang="en-US" sz="1800" smtClean="0">
                <a:ea typeface="ＭＳ Ｐゴシック" panose="020B0600070205080204" pitchFamily="34" charset="-128"/>
              </a:rPr>
              <a:t> </a:t>
            </a:r>
            <a:r>
              <a:rPr lang="it-IT" altLang="en-US" sz="1800" err="1" smtClean="0">
                <a:ea typeface="ＭＳ Ｐゴシック" panose="020B0600070205080204" pitchFamily="34" charset="-128"/>
              </a:rPr>
              <a:t>is</a:t>
            </a:r>
            <a:r>
              <a:rPr lang="it-IT" altLang="en-US" sz="1800" smtClean="0">
                <a:ea typeface="ＭＳ Ｐゴシック" panose="020B0600070205080204" pitchFamily="34" charset="-128"/>
              </a:rPr>
              <a:t> </a:t>
            </a:r>
            <a:r>
              <a:rPr lang="it-IT" altLang="en-US" sz="1800" err="1" smtClean="0">
                <a:ea typeface="ＭＳ Ｐゴシック" panose="020B0600070205080204" pitchFamily="34" charset="-128"/>
              </a:rPr>
              <a:t>worth</a:t>
            </a:r>
            <a:r>
              <a:rPr lang="it-IT" altLang="en-US" sz="1800" smtClean="0">
                <a:ea typeface="ＭＳ Ｐゴシック" panose="020B0600070205080204" pitchFamily="34" charset="-128"/>
              </a:rPr>
              <a:t> </a:t>
            </a:r>
            <a:r>
              <a:rPr lang="it-IT" altLang="en-US" sz="1800" err="1" smtClean="0">
                <a:ea typeface="ＭＳ Ｐゴシック" panose="020B0600070205080204" pitchFamily="34" charset="-128"/>
              </a:rPr>
              <a:t>noting</a:t>
            </a:r>
            <a:r>
              <a:rPr lang="it-IT" altLang="en-US" sz="1800" smtClean="0">
                <a:ea typeface="ＭＳ Ｐゴシック" panose="020B0600070205080204" pitchFamily="34" charset="-128"/>
              </a:rPr>
              <a:t> </a:t>
            </a:r>
            <a:r>
              <a:rPr lang="it-IT" altLang="en-US" sz="1800" err="1" smtClean="0">
                <a:ea typeface="ＭＳ Ｐゴシック" panose="020B0600070205080204" pitchFamily="34" charset="-128"/>
              </a:rPr>
              <a:t>that</a:t>
            </a:r>
            <a:r>
              <a:rPr lang="it-IT" altLang="en-US" sz="1800" smtClean="0">
                <a:ea typeface="ＭＳ Ｐゴシック" panose="020B0600070205080204" pitchFamily="34" charset="-128"/>
              </a:rPr>
              <a:t>, from a </a:t>
            </a:r>
            <a:r>
              <a:rPr lang="it-IT" altLang="en-US" sz="1800" err="1" smtClean="0">
                <a:ea typeface="ＭＳ Ｐゴシック" panose="020B0600070205080204" pitchFamily="34" charset="-128"/>
              </a:rPr>
              <a:t>rigorous</a:t>
            </a:r>
            <a:r>
              <a:rPr lang="it-IT" altLang="en-US" sz="1800" smtClean="0">
                <a:ea typeface="ＭＳ Ｐゴシック" panose="020B0600070205080204" pitchFamily="34" charset="-128"/>
              </a:rPr>
              <a:t> </a:t>
            </a:r>
            <a:r>
              <a:rPr lang="it-IT" altLang="en-US" sz="1800" err="1" smtClean="0">
                <a:ea typeface="ＭＳ Ｐゴシック" panose="020B0600070205080204" pitchFamily="34" charset="-128"/>
              </a:rPr>
              <a:t>thermodynamic</a:t>
            </a:r>
            <a:r>
              <a:rPr lang="it-IT" altLang="en-US" sz="1800" smtClean="0">
                <a:ea typeface="ＭＳ Ｐゴシック" panose="020B0600070205080204" pitchFamily="34" charset="-128"/>
              </a:rPr>
              <a:t> </a:t>
            </a:r>
            <a:r>
              <a:rPr lang="it-IT" altLang="en-US" sz="1800" err="1" smtClean="0">
                <a:ea typeface="ＭＳ Ｐゴシック" panose="020B0600070205080204" pitchFamily="34" charset="-128"/>
              </a:rPr>
              <a:t>point</a:t>
            </a:r>
            <a:r>
              <a:rPr lang="it-IT" altLang="en-US" sz="1800" smtClean="0">
                <a:ea typeface="ＭＳ Ｐゴシック" panose="020B0600070205080204" pitchFamily="34" charset="-128"/>
              </a:rPr>
              <a:t> of </a:t>
            </a:r>
            <a:r>
              <a:rPr lang="it-IT" altLang="en-US" sz="1800" err="1" smtClean="0">
                <a:ea typeface="ＭＳ Ｐゴシック" panose="020B0600070205080204" pitchFamily="34" charset="-128"/>
              </a:rPr>
              <a:t>view</a:t>
            </a:r>
            <a:r>
              <a:rPr lang="it-IT" altLang="en-US" sz="1800" smtClean="0">
                <a:ea typeface="ＭＳ Ｐゴシック" panose="020B0600070205080204" pitchFamily="34" charset="-128"/>
              </a:rPr>
              <a:t>, the RE must </a:t>
            </a:r>
            <a:r>
              <a:rPr lang="en-US" altLang="en-US" sz="1800">
                <a:ea typeface="ＭＳ Ｐゴシック" panose="020B0600070205080204" pitchFamily="34" charset="-128"/>
              </a:rPr>
              <a:t>stand alone in </a:t>
            </a:r>
            <a:r>
              <a:rPr lang="en-US" altLang="en-US" sz="1800" b="1" i="1">
                <a:ea typeface="ＭＳ Ｐゴシック" panose="020B0600070205080204" pitchFamily="34" charset="-128"/>
              </a:rPr>
              <a:t>chemical </a:t>
            </a:r>
            <a:r>
              <a:rPr lang="en-US" altLang="en-US" sz="1800" b="1" i="1" smtClean="0">
                <a:ea typeface="ＭＳ Ｐゴシック" panose="020B0600070205080204" pitchFamily="34" charset="-128"/>
              </a:rPr>
              <a:t>equilibrium</a:t>
            </a:r>
            <a:r>
              <a:rPr lang="en-US" altLang="en-US" sz="1800" smtClean="0">
                <a:ea typeface="ＭＳ Ｐゴシック" panose="020B0600070205080204" pitchFamily="34" charset="-128"/>
              </a:rPr>
              <a:t>, otherwise the max work may depend on the final equilibrium </a:t>
            </a:r>
            <a:r>
              <a:rPr lang="en-US" altLang="en-US" sz="1800" b="1" i="1" smtClean="0">
                <a:ea typeface="ＭＳ Ｐゴシック" panose="020B0600070205080204" pitchFamily="34" charset="-128"/>
              </a:rPr>
              <a:t>inside</a:t>
            </a:r>
            <a:r>
              <a:rPr lang="en-US" altLang="en-US" sz="1800" smtClean="0">
                <a:ea typeface="ＭＳ Ｐゴシック" panose="020B0600070205080204" pitchFamily="34" charset="-128"/>
              </a:rPr>
              <a:t> the RE, not only by the final equilibrium of the system </a:t>
            </a:r>
            <a:r>
              <a:rPr lang="en-US" altLang="en-US" sz="1800" b="1" i="1" smtClean="0">
                <a:ea typeface="ＭＳ Ｐゴシック" panose="020B0600070205080204" pitchFamily="34" charset="-128"/>
              </a:rPr>
              <a:t>with</a:t>
            </a:r>
            <a:r>
              <a:rPr lang="en-US" altLang="en-US" sz="1800" smtClean="0">
                <a:ea typeface="ＭＳ Ｐゴシック" panose="020B0600070205080204" pitchFamily="34" charset="-128"/>
              </a:rPr>
              <a:t> the RE. </a:t>
            </a:r>
          </a:p>
          <a:p>
            <a:r>
              <a:rPr lang="en-GB" altLang="en-US" sz="1800" smtClean="0">
                <a:ea typeface="ＭＳ Ｐゴシック" panose="020B0600070205080204" pitchFamily="34" charset="-128"/>
              </a:rPr>
              <a:t>Nevertheless, the RE defined by </a:t>
            </a:r>
            <a:r>
              <a:rPr lang="en-GB" altLang="en-US" sz="1800" err="1" smtClean="0">
                <a:ea typeface="ＭＳ Ｐゴシック" panose="020B0600070205080204" pitchFamily="34" charset="-128"/>
              </a:rPr>
              <a:t>Stzrgut</a:t>
            </a:r>
            <a:r>
              <a:rPr lang="en-GB" altLang="en-US" sz="1800" smtClean="0">
                <a:ea typeface="ＭＳ Ｐゴシック" panose="020B0600070205080204" pitchFamily="34" charset="-128"/>
              </a:rPr>
              <a:t> (one of the most cited and complete) does not respect this condition, but </a:t>
            </a:r>
            <a:r>
              <a:rPr lang="en-GB" altLang="en-US" sz="1800">
                <a:ea typeface="ＭＳ Ｐゴシック" panose="020B0600070205080204" pitchFamily="34" charset="-128"/>
              </a:rPr>
              <a:t>the </a:t>
            </a:r>
            <a:r>
              <a:rPr lang="en-GB" altLang="en-US" sz="1800" smtClean="0">
                <a:ea typeface="ＭＳ Ｐゴシック" panose="020B0600070205080204" pitchFamily="34" charset="-128"/>
              </a:rPr>
              <a:t>solid Reference </a:t>
            </a:r>
            <a:r>
              <a:rPr lang="en-GB" altLang="en-US" sz="1800">
                <a:ea typeface="ＭＳ Ｐゴシック" panose="020B0600070205080204" pitchFamily="34" charset="-128"/>
              </a:rPr>
              <a:t>substances </a:t>
            </a:r>
            <a:r>
              <a:rPr lang="en-GB" altLang="en-US" sz="1800" smtClean="0">
                <a:ea typeface="ＭＳ Ｐゴシック" panose="020B0600070205080204" pitchFamily="34" charset="-128"/>
              </a:rPr>
              <a:t>considered are so stable that their reaction with the gas </a:t>
            </a:r>
            <a:r>
              <a:rPr lang="en-US" altLang="en-US" sz="1800">
                <a:ea typeface="ＭＳ Ｐゴシック" panose="020B0600070205080204" pitchFamily="34" charset="-128"/>
              </a:rPr>
              <a:t>Gaseous mixture</a:t>
            </a:r>
            <a:r>
              <a:rPr lang="en-GB" altLang="en-US" sz="1800" smtClean="0">
                <a:ea typeface="ＭＳ Ｐゴシック" panose="020B0600070205080204" pitchFamily="34" charset="-128"/>
              </a:rPr>
              <a:t> can be neglected, at the time scale of the system.</a:t>
            </a:r>
          </a:p>
        </p:txBody>
      </p:sp>
    </p:spTree>
    <p:extLst>
      <p:ext uri="{BB962C8B-B14F-4D97-AF65-F5344CB8AC3E}">
        <p14:creationId xmlns:p14="http://schemas.microsoft.com/office/powerpoint/2010/main" val="163075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620688"/>
            <a:ext cx="8964488" cy="2160240"/>
          </a:xfrm>
        </p:spPr>
        <p:txBody>
          <a:bodyPr>
            <a:normAutofit/>
          </a:bodyPr>
          <a:lstStyle/>
          <a:p>
            <a:r>
              <a:rPr lang="it-IT" sz="1600" smtClean="0"/>
              <a:t>The </a:t>
            </a:r>
            <a:r>
              <a:rPr lang="it-IT" sz="1600" err="1" smtClean="0"/>
              <a:t>exact</a:t>
            </a:r>
            <a:r>
              <a:rPr lang="it-IT" sz="1600" smtClean="0"/>
              <a:t> </a:t>
            </a:r>
            <a:r>
              <a:rPr lang="it-IT" sz="1600" err="1" smtClean="0"/>
              <a:t>chemical</a:t>
            </a:r>
            <a:r>
              <a:rPr lang="it-IT" sz="1600" smtClean="0"/>
              <a:t> </a:t>
            </a:r>
            <a:r>
              <a:rPr lang="it-IT" sz="1600" err="1" smtClean="0"/>
              <a:t>composition</a:t>
            </a:r>
            <a:r>
              <a:rPr lang="it-IT" sz="1600" smtClean="0"/>
              <a:t> of the RE </a:t>
            </a:r>
            <a:r>
              <a:rPr lang="it-IT" sz="1600" err="1" smtClean="0"/>
              <a:t>has</a:t>
            </a:r>
            <a:r>
              <a:rPr lang="it-IT" sz="1600" smtClean="0"/>
              <a:t> to be </a:t>
            </a:r>
            <a:r>
              <a:rPr lang="it-IT" sz="1600" err="1" smtClean="0"/>
              <a:t>defined</a:t>
            </a:r>
            <a:r>
              <a:rPr lang="it-IT" sz="1600" smtClean="0"/>
              <a:t>:</a:t>
            </a:r>
            <a:endParaRPr lang="it-IT" sz="1600"/>
          </a:p>
        </p:txBody>
      </p:sp>
      <p:grpSp>
        <p:nvGrpSpPr>
          <p:cNvPr id="4" name="Group 40"/>
          <p:cNvGrpSpPr>
            <a:grpSpLocks/>
          </p:cNvGrpSpPr>
          <p:nvPr/>
        </p:nvGrpSpPr>
        <p:grpSpPr bwMode="auto">
          <a:xfrm>
            <a:off x="323528" y="3356992"/>
            <a:ext cx="5196884" cy="2348607"/>
            <a:chOff x="960" y="1288"/>
            <a:chExt cx="4591" cy="2170"/>
          </a:xfrm>
        </p:grpSpPr>
        <p:sp>
          <p:nvSpPr>
            <p:cNvPr id="5" name="Rectangle 6"/>
            <p:cNvSpPr>
              <a:spLocks noChangeArrowheads="1"/>
            </p:cNvSpPr>
            <p:nvPr/>
          </p:nvSpPr>
          <p:spPr bwMode="auto">
            <a:xfrm>
              <a:off x="1632" y="1776"/>
              <a:ext cx="2160" cy="1296"/>
            </a:xfrm>
            <a:prstGeom prst="rect">
              <a:avLst/>
            </a:prstGeom>
            <a:noFill/>
            <a:ln w="25400">
              <a:solidFill>
                <a:srgbClr val="009900"/>
              </a:solidFill>
              <a:prstDash val="dash"/>
              <a:miter lim="800000"/>
              <a:headEnd/>
              <a:tailEnd/>
            </a:ln>
          </p:spPr>
          <p:txBody>
            <a:bodyPr wrap="none" anchor="ctr"/>
            <a:lstStyle/>
            <a:p>
              <a:endParaRPr lang="it-IT" sz="1400"/>
            </a:p>
          </p:txBody>
        </p:sp>
        <p:sp>
          <p:nvSpPr>
            <p:cNvPr id="6" name="AutoShape 7"/>
            <p:cNvSpPr>
              <a:spLocks noChangeArrowheads="1"/>
            </p:cNvSpPr>
            <p:nvPr/>
          </p:nvSpPr>
          <p:spPr bwMode="auto">
            <a:xfrm flipV="1">
              <a:off x="2064" y="2256"/>
              <a:ext cx="1104" cy="480"/>
            </a:xfrm>
            <a:custGeom>
              <a:avLst/>
              <a:gdLst>
                <a:gd name="T0" fmla="*/ 966 w 21600"/>
                <a:gd name="T1" fmla="*/ 240 h 21600"/>
                <a:gd name="T2" fmla="*/ 552 w 21600"/>
                <a:gd name="T3" fmla="*/ 480 h 21600"/>
                <a:gd name="T4" fmla="*/ 138 w 21600"/>
                <a:gd name="T5" fmla="*/ 240 h 21600"/>
                <a:gd name="T6" fmla="*/ 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38100">
              <a:solidFill>
                <a:srgbClr val="0033CC"/>
              </a:solidFill>
              <a:miter lim="800000"/>
              <a:headEnd/>
              <a:tailEnd/>
            </a:ln>
          </p:spPr>
          <p:txBody>
            <a:bodyPr wrap="none" anchor="ctr"/>
            <a:lstStyle/>
            <a:p>
              <a:endParaRPr lang="it-IT" sz="1400"/>
            </a:p>
          </p:txBody>
        </p:sp>
        <p:sp>
          <p:nvSpPr>
            <p:cNvPr id="7" name="Rectangle 8"/>
            <p:cNvSpPr>
              <a:spLocks noChangeArrowheads="1"/>
            </p:cNvSpPr>
            <p:nvPr/>
          </p:nvSpPr>
          <p:spPr bwMode="auto">
            <a:xfrm>
              <a:off x="2568" y="2256"/>
              <a:ext cx="96" cy="1056"/>
            </a:xfrm>
            <a:prstGeom prst="rect">
              <a:avLst/>
            </a:prstGeom>
            <a:noFill/>
            <a:ln w="38100">
              <a:solidFill>
                <a:srgbClr val="0033CC"/>
              </a:solidFill>
              <a:miter lim="800000"/>
              <a:headEnd/>
              <a:tailEnd/>
            </a:ln>
          </p:spPr>
          <p:txBody>
            <a:bodyPr wrap="none" anchor="ctr"/>
            <a:lstStyle/>
            <a:p>
              <a:endParaRPr lang="it-IT" sz="1400"/>
            </a:p>
          </p:txBody>
        </p:sp>
        <p:sp>
          <p:nvSpPr>
            <p:cNvPr id="8" name="Rectangle 9"/>
            <p:cNvSpPr>
              <a:spLocks noChangeArrowheads="1"/>
            </p:cNvSpPr>
            <p:nvPr/>
          </p:nvSpPr>
          <p:spPr bwMode="auto">
            <a:xfrm>
              <a:off x="2388" y="3312"/>
              <a:ext cx="480" cy="96"/>
            </a:xfrm>
            <a:prstGeom prst="rect">
              <a:avLst/>
            </a:prstGeom>
            <a:noFill/>
            <a:ln w="38100">
              <a:solidFill>
                <a:srgbClr val="0033CC"/>
              </a:solidFill>
              <a:miter lim="800000"/>
              <a:headEnd/>
              <a:tailEnd/>
            </a:ln>
          </p:spPr>
          <p:txBody>
            <a:bodyPr wrap="none" anchor="ctr"/>
            <a:lstStyle/>
            <a:p>
              <a:endParaRPr lang="it-IT" sz="1400"/>
            </a:p>
          </p:txBody>
        </p:sp>
        <p:sp>
          <p:nvSpPr>
            <p:cNvPr id="9" name="Line 10"/>
            <p:cNvSpPr>
              <a:spLocks noChangeShapeType="1"/>
            </p:cNvSpPr>
            <p:nvPr/>
          </p:nvSpPr>
          <p:spPr bwMode="auto">
            <a:xfrm>
              <a:off x="2208" y="3360"/>
              <a:ext cx="192" cy="0"/>
            </a:xfrm>
            <a:prstGeom prst="line">
              <a:avLst/>
            </a:prstGeom>
            <a:noFill/>
            <a:ln w="38100">
              <a:solidFill>
                <a:srgbClr val="800000"/>
              </a:solidFill>
              <a:round/>
              <a:headEnd type="arrow" w="med" len="med"/>
              <a:tailEnd/>
            </a:ln>
          </p:spPr>
          <p:txBody>
            <a:bodyPr wrap="none"/>
            <a:lstStyle/>
            <a:p>
              <a:endParaRPr lang="it-IT" sz="1400"/>
            </a:p>
          </p:txBody>
        </p:sp>
        <p:sp>
          <p:nvSpPr>
            <p:cNvPr id="10" name="Line 11"/>
            <p:cNvSpPr>
              <a:spLocks noChangeShapeType="1"/>
            </p:cNvSpPr>
            <p:nvPr/>
          </p:nvSpPr>
          <p:spPr bwMode="auto">
            <a:xfrm flipH="1">
              <a:off x="1872" y="2256"/>
              <a:ext cx="480" cy="0"/>
            </a:xfrm>
            <a:prstGeom prst="line">
              <a:avLst/>
            </a:prstGeom>
            <a:noFill/>
            <a:ln w="38100">
              <a:solidFill>
                <a:srgbClr val="800000"/>
              </a:solidFill>
              <a:round/>
              <a:headEnd/>
              <a:tailEnd/>
            </a:ln>
          </p:spPr>
          <p:txBody>
            <a:bodyPr wrap="none"/>
            <a:lstStyle/>
            <a:p>
              <a:endParaRPr lang="it-IT" sz="1400"/>
            </a:p>
          </p:txBody>
        </p:sp>
        <p:sp>
          <p:nvSpPr>
            <p:cNvPr id="11" name="Line 12"/>
            <p:cNvSpPr>
              <a:spLocks noChangeShapeType="1"/>
            </p:cNvSpPr>
            <p:nvPr/>
          </p:nvSpPr>
          <p:spPr bwMode="auto">
            <a:xfrm>
              <a:off x="1152" y="2256"/>
              <a:ext cx="768" cy="0"/>
            </a:xfrm>
            <a:prstGeom prst="line">
              <a:avLst/>
            </a:prstGeom>
            <a:noFill/>
            <a:ln w="38100">
              <a:solidFill>
                <a:srgbClr val="800000"/>
              </a:solidFill>
              <a:round/>
              <a:headEnd/>
              <a:tailEnd type="arrow" w="med" len="med"/>
            </a:ln>
          </p:spPr>
          <p:txBody>
            <a:bodyPr wrap="none"/>
            <a:lstStyle/>
            <a:p>
              <a:endParaRPr lang="it-IT" sz="1400"/>
            </a:p>
          </p:txBody>
        </p:sp>
        <p:sp>
          <p:nvSpPr>
            <p:cNvPr id="12" name="Line 13"/>
            <p:cNvSpPr>
              <a:spLocks noChangeShapeType="1"/>
            </p:cNvSpPr>
            <p:nvPr/>
          </p:nvSpPr>
          <p:spPr bwMode="auto">
            <a:xfrm>
              <a:off x="3144" y="2736"/>
              <a:ext cx="504" cy="0"/>
            </a:xfrm>
            <a:prstGeom prst="line">
              <a:avLst/>
            </a:prstGeom>
            <a:noFill/>
            <a:ln w="38100">
              <a:solidFill>
                <a:srgbClr val="800000"/>
              </a:solidFill>
              <a:round/>
              <a:headEnd/>
              <a:tailEnd type="arrow" w="med" len="med"/>
            </a:ln>
          </p:spPr>
          <p:txBody>
            <a:bodyPr wrap="none"/>
            <a:lstStyle/>
            <a:p>
              <a:endParaRPr lang="it-IT" sz="1400"/>
            </a:p>
          </p:txBody>
        </p:sp>
        <p:sp>
          <p:nvSpPr>
            <p:cNvPr id="13" name="Line 14"/>
            <p:cNvSpPr>
              <a:spLocks noChangeShapeType="1"/>
            </p:cNvSpPr>
            <p:nvPr/>
          </p:nvSpPr>
          <p:spPr bwMode="auto">
            <a:xfrm>
              <a:off x="3552" y="2736"/>
              <a:ext cx="1104" cy="0"/>
            </a:xfrm>
            <a:prstGeom prst="line">
              <a:avLst/>
            </a:prstGeom>
            <a:noFill/>
            <a:ln w="38100">
              <a:solidFill>
                <a:srgbClr val="800000"/>
              </a:solidFill>
              <a:round/>
              <a:headEnd/>
              <a:tailEnd type="arrow" w="med" len="med"/>
            </a:ln>
          </p:spPr>
          <p:txBody>
            <a:bodyPr wrap="none"/>
            <a:lstStyle/>
            <a:p>
              <a:endParaRPr lang="it-IT" sz="1400"/>
            </a:p>
          </p:txBody>
        </p:sp>
        <p:sp>
          <p:nvSpPr>
            <p:cNvPr id="14" name="Rectangle 16"/>
            <p:cNvSpPr>
              <a:spLocks noChangeArrowheads="1"/>
            </p:cNvSpPr>
            <p:nvPr/>
          </p:nvSpPr>
          <p:spPr bwMode="auto">
            <a:xfrm>
              <a:off x="4128" y="2520"/>
              <a:ext cx="192" cy="432"/>
            </a:xfrm>
            <a:prstGeom prst="rect">
              <a:avLst/>
            </a:prstGeom>
            <a:noFill/>
            <a:ln w="38100">
              <a:solidFill>
                <a:srgbClr val="0033CC"/>
              </a:solidFill>
              <a:miter lim="800000"/>
              <a:headEnd/>
              <a:tailEnd/>
            </a:ln>
          </p:spPr>
          <p:txBody>
            <a:bodyPr wrap="none" anchor="ctr"/>
            <a:lstStyle/>
            <a:p>
              <a:endParaRPr lang="it-IT" sz="1400"/>
            </a:p>
          </p:txBody>
        </p:sp>
        <p:sp>
          <p:nvSpPr>
            <p:cNvPr id="15" name="Freeform 17"/>
            <p:cNvSpPr>
              <a:spLocks/>
            </p:cNvSpPr>
            <p:nvPr/>
          </p:nvSpPr>
          <p:spPr bwMode="auto">
            <a:xfrm>
              <a:off x="2520" y="1584"/>
              <a:ext cx="312" cy="816"/>
            </a:xfrm>
            <a:custGeom>
              <a:avLst/>
              <a:gdLst>
                <a:gd name="T0" fmla="*/ 24 w 312"/>
                <a:gd name="T1" fmla="*/ 816 h 816"/>
                <a:gd name="T2" fmla="*/ 168 w 312"/>
                <a:gd name="T3" fmla="*/ 528 h 816"/>
                <a:gd name="T4" fmla="*/ 24 w 312"/>
                <a:gd name="T5" fmla="*/ 576 h 816"/>
                <a:gd name="T6" fmla="*/ 312 w 312"/>
                <a:gd name="T7" fmla="*/ 0 h 816"/>
                <a:gd name="T8" fmla="*/ 0 60000 65536"/>
                <a:gd name="T9" fmla="*/ 0 60000 65536"/>
                <a:gd name="T10" fmla="*/ 0 60000 65536"/>
                <a:gd name="T11" fmla="*/ 0 60000 65536"/>
                <a:gd name="T12" fmla="*/ 0 w 312"/>
                <a:gd name="T13" fmla="*/ 0 h 816"/>
                <a:gd name="T14" fmla="*/ 312 w 312"/>
                <a:gd name="T15" fmla="*/ 816 h 816"/>
              </a:gdLst>
              <a:ahLst/>
              <a:cxnLst>
                <a:cxn ang="T8">
                  <a:pos x="T0" y="T1"/>
                </a:cxn>
                <a:cxn ang="T9">
                  <a:pos x="T2" y="T3"/>
                </a:cxn>
                <a:cxn ang="T10">
                  <a:pos x="T4" y="T5"/>
                </a:cxn>
                <a:cxn ang="T11">
                  <a:pos x="T6" y="T7"/>
                </a:cxn>
              </a:cxnLst>
              <a:rect l="T12" t="T13" r="T14" b="T15"/>
              <a:pathLst>
                <a:path w="312" h="816">
                  <a:moveTo>
                    <a:pt x="24" y="816"/>
                  </a:moveTo>
                  <a:cubicBezTo>
                    <a:pt x="96" y="692"/>
                    <a:pt x="168" y="568"/>
                    <a:pt x="168" y="528"/>
                  </a:cubicBezTo>
                  <a:cubicBezTo>
                    <a:pt x="168" y="488"/>
                    <a:pt x="0" y="664"/>
                    <a:pt x="24" y="576"/>
                  </a:cubicBezTo>
                  <a:cubicBezTo>
                    <a:pt x="48" y="488"/>
                    <a:pt x="264" y="96"/>
                    <a:pt x="312" y="0"/>
                  </a:cubicBezTo>
                </a:path>
              </a:pathLst>
            </a:custGeom>
            <a:noFill/>
            <a:ln w="38100" cmpd="sng">
              <a:solidFill>
                <a:srgbClr val="800000"/>
              </a:solidFill>
              <a:round/>
              <a:headEnd type="arrow" w="med" len="med"/>
              <a:tailEnd type="none" w="med" len="med"/>
            </a:ln>
          </p:spPr>
          <p:txBody>
            <a:bodyPr wrap="none"/>
            <a:lstStyle/>
            <a:p>
              <a:endParaRPr lang="it-IT" sz="1400"/>
            </a:p>
          </p:txBody>
        </p:sp>
        <p:sp>
          <p:nvSpPr>
            <p:cNvPr id="16" name="Line 18"/>
            <p:cNvSpPr>
              <a:spLocks noChangeShapeType="1"/>
            </p:cNvSpPr>
            <p:nvPr/>
          </p:nvSpPr>
          <p:spPr bwMode="auto">
            <a:xfrm flipV="1">
              <a:off x="4224" y="2964"/>
              <a:ext cx="0" cy="336"/>
            </a:xfrm>
            <a:prstGeom prst="line">
              <a:avLst/>
            </a:prstGeom>
            <a:noFill/>
            <a:ln w="38100">
              <a:solidFill>
                <a:srgbClr val="800000"/>
              </a:solidFill>
              <a:round/>
              <a:headEnd/>
              <a:tailEnd type="arrow" w="med" len="med"/>
            </a:ln>
          </p:spPr>
          <p:txBody>
            <a:bodyPr wrap="none"/>
            <a:lstStyle/>
            <a:p>
              <a:endParaRPr lang="it-IT" sz="1400"/>
            </a:p>
          </p:txBody>
        </p:sp>
        <p:sp>
          <p:nvSpPr>
            <p:cNvPr id="17" name="Text Box 20"/>
            <p:cNvSpPr txBox="1">
              <a:spLocks noChangeArrowheads="1"/>
            </p:cNvSpPr>
            <p:nvPr/>
          </p:nvSpPr>
          <p:spPr bwMode="auto">
            <a:xfrm>
              <a:off x="1776" y="3216"/>
              <a:ext cx="480" cy="194"/>
            </a:xfrm>
            <a:prstGeom prst="rect">
              <a:avLst/>
            </a:prstGeom>
            <a:noFill/>
            <a:ln w="9525">
              <a:noFill/>
              <a:miter lim="800000"/>
              <a:headEnd/>
              <a:tailEnd/>
            </a:ln>
          </p:spPr>
          <p:txBody>
            <a:bodyPr>
              <a:spAutoFit/>
            </a:bodyPr>
            <a:lstStyle/>
            <a:p>
              <a:pPr>
                <a:spcBef>
                  <a:spcPct val="50000"/>
                </a:spcBef>
              </a:pPr>
              <a:r>
                <a:rPr lang="en-US" sz="1400" b="1">
                  <a:solidFill>
                    <a:srgbClr val="0033CC"/>
                  </a:solidFill>
                  <a:latin typeface="Arial" charset="0"/>
                </a:rPr>
                <a:t>W</a:t>
              </a:r>
              <a:r>
                <a:rPr lang="en-US" sz="1400" b="1" baseline="-25000">
                  <a:solidFill>
                    <a:srgbClr val="0033CC"/>
                  </a:solidFill>
                  <a:latin typeface="Arial" charset="0"/>
                </a:rPr>
                <a:t>sh</a:t>
              </a:r>
              <a:endParaRPr lang="en-US" sz="1400" b="1">
                <a:solidFill>
                  <a:srgbClr val="0033CC"/>
                </a:solidFill>
                <a:latin typeface="Arial" charset="0"/>
              </a:endParaRPr>
            </a:p>
          </p:txBody>
        </p:sp>
        <p:sp>
          <p:nvSpPr>
            <p:cNvPr id="18" name="Text Box 21"/>
            <p:cNvSpPr txBox="1">
              <a:spLocks noChangeArrowheads="1"/>
            </p:cNvSpPr>
            <p:nvPr/>
          </p:nvSpPr>
          <p:spPr bwMode="auto">
            <a:xfrm>
              <a:off x="3912" y="3264"/>
              <a:ext cx="768" cy="194"/>
            </a:xfrm>
            <a:prstGeom prst="rect">
              <a:avLst/>
            </a:prstGeom>
            <a:noFill/>
            <a:ln w="9525">
              <a:noFill/>
              <a:miter lim="800000"/>
              <a:headEnd/>
              <a:tailEnd/>
            </a:ln>
          </p:spPr>
          <p:txBody>
            <a:bodyPr>
              <a:spAutoFit/>
            </a:bodyPr>
            <a:lstStyle/>
            <a:p>
              <a:pPr>
                <a:spcBef>
                  <a:spcPct val="50000"/>
                </a:spcBef>
              </a:pPr>
              <a:r>
                <a:rPr lang="en-US" sz="1400" b="1">
                  <a:solidFill>
                    <a:srgbClr val="0033CC"/>
                  </a:solidFill>
                  <a:latin typeface="Arial" charset="0"/>
                </a:rPr>
                <a:t>S.P.M.</a:t>
              </a:r>
            </a:p>
          </p:txBody>
        </p:sp>
        <p:sp>
          <p:nvSpPr>
            <p:cNvPr id="19" name="Rectangle 23"/>
            <p:cNvSpPr>
              <a:spLocks noChangeArrowheads="1"/>
            </p:cNvSpPr>
            <p:nvPr/>
          </p:nvSpPr>
          <p:spPr bwMode="auto">
            <a:xfrm>
              <a:off x="960" y="1872"/>
              <a:ext cx="408" cy="194"/>
            </a:xfrm>
            <a:prstGeom prst="rect">
              <a:avLst/>
            </a:prstGeom>
            <a:noFill/>
            <a:ln w="9525">
              <a:noFill/>
              <a:miter lim="800000"/>
              <a:headEnd/>
              <a:tailEnd/>
            </a:ln>
          </p:spPr>
          <p:txBody>
            <a:bodyPr wrap="none">
              <a:spAutoFit/>
            </a:bodyPr>
            <a:lstStyle/>
            <a:p>
              <a:r>
                <a:rPr lang="en-US" sz="1400" b="1">
                  <a:solidFill>
                    <a:srgbClr val="0033CC"/>
                  </a:solidFill>
                  <a:latin typeface="Arial" charset="0"/>
                </a:rPr>
                <a:t>T</a:t>
              </a:r>
              <a:r>
                <a:rPr lang="en-US" sz="1400" b="1" baseline="-25000">
                  <a:solidFill>
                    <a:srgbClr val="0033CC"/>
                  </a:solidFill>
                  <a:latin typeface="Arial" charset="0"/>
                </a:rPr>
                <a:t>o</a:t>
              </a:r>
              <a:r>
                <a:rPr lang="en-US" sz="1400" b="1">
                  <a:solidFill>
                    <a:srgbClr val="0033CC"/>
                  </a:solidFill>
                  <a:latin typeface="Arial" charset="0"/>
                </a:rPr>
                <a:t>, P</a:t>
              </a:r>
              <a:r>
                <a:rPr lang="en-US" sz="1400" b="1" baseline="-25000">
                  <a:solidFill>
                    <a:srgbClr val="0033CC"/>
                  </a:solidFill>
                  <a:latin typeface="Arial" charset="0"/>
                </a:rPr>
                <a:t>o</a:t>
              </a:r>
            </a:p>
          </p:txBody>
        </p:sp>
        <p:sp>
          <p:nvSpPr>
            <p:cNvPr id="20" name="Line 24"/>
            <p:cNvSpPr>
              <a:spLocks noChangeShapeType="1"/>
            </p:cNvSpPr>
            <p:nvPr/>
          </p:nvSpPr>
          <p:spPr bwMode="auto">
            <a:xfrm>
              <a:off x="1344" y="2160"/>
              <a:ext cx="0" cy="192"/>
            </a:xfrm>
            <a:prstGeom prst="line">
              <a:avLst/>
            </a:prstGeom>
            <a:noFill/>
            <a:ln w="38100">
              <a:solidFill>
                <a:srgbClr val="009900"/>
              </a:solidFill>
              <a:round/>
              <a:headEnd/>
              <a:tailEnd/>
            </a:ln>
          </p:spPr>
          <p:txBody>
            <a:bodyPr wrap="none"/>
            <a:lstStyle/>
            <a:p>
              <a:endParaRPr lang="it-IT" sz="1400"/>
            </a:p>
          </p:txBody>
        </p:sp>
        <p:sp>
          <p:nvSpPr>
            <p:cNvPr id="21" name="Line 25"/>
            <p:cNvSpPr>
              <a:spLocks noChangeShapeType="1"/>
            </p:cNvSpPr>
            <p:nvPr/>
          </p:nvSpPr>
          <p:spPr bwMode="auto">
            <a:xfrm>
              <a:off x="3984" y="2640"/>
              <a:ext cx="0" cy="192"/>
            </a:xfrm>
            <a:prstGeom prst="line">
              <a:avLst/>
            </a:prstGeom>
            <a:noFill/>
            <a:ln w="38100">
              <a:solidFill>
                <a:srgbClr val="198416"/>
              </a:solidFill>
              <a:round/>
              <a:headEnd/>
              <a:tailEnd/>
            </a:ln>
          </p:spPr>
          <p:txBody>
            <a:bodyPr wrap="none"/>
            <a:lstStyle/>
            <a:p>
              <a:endParaRPr lang="it-IT" sz="1400"/>
            </a:p>
          </p:txBody>
        </p:sp>
        <p:sp>
          <p:nvSpPr>
            <p:cNvPr id="22" name="Text Box 26"/>
            <p:cNvSpPr txBox="1">
              <a:spLocks noChangeArrowheads="1"/>
            </p:cNvSpPr>
            <p:nvPr/>
          </p:nvSpPr>
          <p:spPr bwMode="auto">
            <a:xfrm>
              <a:off x="1236" y="2316"/>
              <a:ext cx="240" cy="194"/>
            </a:xfrm>
            <a:prstGeom prst="rect">
              <a:avLst/>
            </a:prstGeom>
            <a:noFill/>
            <a:ln w="9525">
              <a:noFill/>
              <a:miter lim="800000"/>
              <a:headEnd/>
              <a:tailEnd/>
            </a:ln>
          </p:spPr>
          <p:txBody>
            <a:bodyPr>
              <a:spAutoFit/>
            </a:bodyPr>
            <a:lstStyle/>
            <a:p>
              <a:pPr>
                <a:spcBef>
                  <a:spcPct val="50000"/>
                </a:spcBef>
              </a:pPr>
              <a:r>
                <a:rPr lang="en-US" sz="1400" b="1">
                  <a:solidFill>
                    <a:srgbClr val="198416"/>
                  </a:solidFill>
                  <a:latin typeface="Arial" charset="0"/>
                </a:rPr>
                <a:t>1</a:t>
              </a:r>
            </a:p>
          </p:txBody>
        </p:sp>
        <p:sp>
          <p:nvSpPr>
            <p:cNvPr id="23" name="Text Box 27"/>
            <p:cNvSpPr txBox="1">
              <a:spLocks noChangeArrowheads="1"/>
            </p:cNvSpPr>
            <p:nvPr/>
          </p:nvSpPr>
          <p:spPr bwMode="auto">
            <a:xfrm>
              <a:off x="3888" y="2376"/>
              <a:ext cx="240" cy="194"/>
            </a:xfrm>
            <a:prstGeom prst="rect">
              <a:avLst/>
            </a:prstGeom>
            <a:noFill/>
            <a:ln w="9525">
              <a:noFill/>
              <a:miter lim="800000"/>
              <a:headEnd/>
              <a:tailEnd/>
            </a:ln>
          </p:spPr>
          <p:txBody>
            <a:bodyPr>
              <a:spAutoFit/>
            </a:bodyPr>
            <a:lstStyle/>
            <a:p>
              <a:pPr>
                <a:spcBef>
                  <a:spcPct val="50000"/>
                </a:spcBef>
              </a:pPr>
              <a:r>
                <a:rPr lang="en-US" sz="1400" b="1">
                  <a:solidFill>
                    <a:srgbClr val="198416"/>
                  </a:solidFill>
                  <a:latin typeface="Arial" charset="0"/>
                </a:rPr>
                <a:t>2</a:t>
              </a:r>
            </a:p>
          </p:txBody>
        </p:sp>
        <p:sp>
          <p:nvSpPr>
            <p:cNvPr id="24" name="Text Box 28"/>
            <p:cNvSpPr txBox="1">
              <a:spLocks noChangeArrowheads="1"/>
            </p:cNvSpPr>
            <p:nvPr/>
          </p:nvSpPr>
          <p:spPr bwMode="auto">
            <a:xfrm>
              <a:off x="4331" y="2353"/>
              <a:ext cx="1220" cy="284"/>
            </a:xfrm>
            <a:prstGeom prst="rect">
              <a:avLst/>
            </a:prstGeom>
            <a:noFill/>
            <a:ln w="9525">
              <a:noFill/>
              <a:miter lim="800000"/>
              <a:headEnd/>
              <a:tailEnd/>
            </a:ln>
          </p:spPr>
          <p:txBody>
            <a:bodyPr wrap="square">
              <a:spAutoFit/>
            </a:bodyPr>
            <a:lstStyle/>
            <a:p>
              <a:pPr>
                <a:spcBef>
                  <a:spcPct val="50000"/>
                </a:spcBef>
              </a:pPr>
              <a:r>
                <a:rPr lang="en-US" sz="1400" b="1" err="1" smtClean="0">
                  <a:solidFill>
                    <a:srgbClr val="0033CC"/>
                  </a:solidFill>
                  <a:latin typeface="Arial" charset="0"/>
                </a:rPr>
                <a:t>Ambiente</a:t>
              </a:r>
              <a:r>
                <a:rPr lang="en-US" sz="1400" b="1" smtClean="0">
                  <a:solidFill>
                    <a:srgbClr val="0033CC"/>
                  </a:solidFill>
                  <a:latin typeface="Arial" charset="0"/>
                </a:rPr>
                <a:t> </a:t>
              </a:r>
              <a:endParaRPr lang="en-US" sz="1400" b="1">
                <a:solidFill>
                  <a:srgbClr val="0033CC"/>
                </a:solidFill>
                <a:latin typeface="Arial" charset="0"/>
              </a:endParaRPr>
            </a:p>
          </p:txBody>
        </p:sp>
        <p:sp>
          <p:nvSpPr>
            <p:cNvPr id="25" name="Text Box 29"/>
            <p:cNvSpPr txBox="1">
              <a:spLocks noChangeArrowheads="1"/>
            </p:cNvSpPr>
            <p:nvPr/>
          </p:nvSpPr>
          <p:spPr bwMode="auto">
            <a:xfrm>
              <a:off x="2568" y="1288"/>
              <a:ext cx="576" cy="284"/>
            </a:xfrm>
            <a:prstGeom prst="rect">
              <a:avLst/>
            </a:prstGeom>
            <a:noFill/>
            <a:ln w="9525">
              <a:noFill/>
              <a:miter lim="800000"/>
              <a:headEnd/>
              <a:tailEnd/>
            </a:ln>
          </p:spPr>
          <p:txBody>
            <a:bodyPr>
              <a:spAutoFit/>
            </a:bodyPr>
            <a:lstStyle/>
            <a:p>
              <a:pPr>
                <a:spcBef>
                  <a:spcPct val="50000"/>
                </a:spcBef>
              </a:pPr>
              <a:r>
                <a:rPr lang="en-US" sz="1400" b="1" smtClean="0">
                  <a:solidFill>
                    <a:srgbClr val="FF0000"/>
                  </a:solidFill>
                  <a:latin typeface="Arial" charset="0"/>
                </a:rPr>
                <a:t>  </a:t>
              </a:r>
              <a:r>
                <a:rPr lang="en-US" sz="1400" b="1" smtClean="0">
                  <a:solidFill>
                    <a:schemeClr val="accent3"/>
                  </a:solidFill>
                  <a:latin typeface="Arial" charset="0"/>
                </a:rPr>
                <a:t>Q</a:t>
              </a:r>
              <a:r>
                <a:rPr lang="en-US" sz="1400" b="1" baseline="-25000" smtClean="0">
                  <a:solidFill>
                    <a:schemeClr val="accent3"/>
                  </a:solidFill>
                  <a:latin typeface="Arial" charset="0"/>
                </a:rPr>
                <a:t>0</a:t>
              </a:r>
              <a:endParaRPr lang="en-US" sz="1400" b="1" baseline="-25000">
                <a:solidFill>
                  <a:schemeClr val="accent3"/>
                </a:solidFill>
                <a:latin typeface="Arial" charset="0"/>
              </a:endParaRPr>
            </a:p>
          </p:txBody>
        </p:sp>
        <p:sp>
          <p:nvSpPr>
            <p:cNvPr id="26" name="Line 31"/>
            <p:cNvSpPr>
              <a:spLocks noChangeShapeType="1"/>
            </p:cNvSpPr>
            <p:nvPr/>
          </p:nvSpPr>
          <p:spPr bwMode="auto">
            <a:xfrm>
              <a:off x="2604" y="1548"/>
              <a:ext cx="480" cy="0"/>
            </a:xfrm>
            <a:prstGeom prst="line">
              <a:avLst/>
            </a:prstGeom>
            <a:noFill/>
            <a:ln w="38100">
              <a:solidFill>
                <a:schemeClr val="accent3"/>
              </a:solidFill>
              <a:round/>
              <a:headEnd/>
              <a:tailEnd/>
            </a:ln>
          </p:spPr>
          <p:txBody>
            <a:bodyPr wrap="none"/>
            <a:lstStyle/>
            <a:p>
              <a:endParaRPr lang="it-IT" sz="1400"/>
            </a:p>
          </p:txBody>
        </p:sp>
        <p:sp>
          <p:nvSpPr>
            <p:cNvPr id="27" name="Line 32"/>
            <p:cNvSpPr>
              <a:spLocks noChangeShapeType="1"/>
            </p:cNvSpPr>
            <p:nvPr/>
          </p:nvSpPr>
          <p:spPr bwMode="auto">
            <a:xfrm flipH="1" flipV="1">
              <a:off x="2520" y="1452"/>
              <a:ext cx="96" cy="96"/>
            </a:xfrm>
            <a:prstGeom prst="line">
              <a:avLst/>
            </a:prstGeom>
            <a:noFill/>
            <a:ln w="38100">
              <a:solidFill>
                <a:schemeClr val="accent3"/>
              </a:solidFill>
              <a:round/>
              <a:headEnd/>
              <a:tailEnd/>
            </a:ln>
          </p:spPr>
          <p:txBody>
            <a:bodyPr wrap="none"/>
            <a:lstStyle/>
            <a:p>
              <a:endParaRPr lang="it-IT" sz="1400"/>
            </a:p>
          </p:txBody>
        </p:sp>
        <p:sp>
          <p:nvSpPr>
            <p:cNvPr id="28" name="Line 33"/>
            <p:cNvSpPr>
              <a:spLocks noChangeShapeType="1"/>
            </p:cNvSpPr>
            <p:nvPr/>
          </p:nvSpPr>
          <p:spPr bwMode="auto">
            <a:xfrm flipV="1">
              <a:off x="3060" y="1452"/>
              <a:ext cx="144" cy="96"/>
            </a:xfrm>
            <a:prstGeom prst="line">
              <a:avLst/>
            </a:prstGeom>
            <a:noFill/>
            <a:ln w="38100">
              <a:solidFill>
                <a:schemeClr val="accent3"/>
              </a:solidFill>
              <a:round/>
              <a:headEnd/>
              <a:tailEnd/>
            </a:ln>
          </p:spPr>
          <p:txBody>
            <a:bodyPr wrap="none"/>
            <a:lstStyle/>
            <a:p>
              <a:endParaRPr lang="it-IT" sz="1400"/>
            </a:p>
          </p:txBody>
        </p:sp>
        <p:sp>
          <p:nvSpPr>
            <p:cNvPr id="29" name="Line 36"/>
            <p:cNvSpPr>
              <a:spLocks noChangeShapeType="1"/>
            </p:cNvSpPr>
            <p:nvPr/>
          </p:nvSpPr>
          <p:spPr bwMode="auto">
            <a:xfrm>
              <a:off x="4128" y="2652"/>
              <a:ext cx="192" cy="0"/>
            </a:xfrm>
            <a:prstGeom prst="line">
              <a:avLst/>
            </a:prstGeom>
            <a:noFill/>
            <a:ln w="38100">
              <a:solidFill>
                <a:srgbClr val="333399"/>
              </a:solidFill>
              <a:round/>
              <a:headEnd/>
              <a:tailEnd/>
            </a:ln>
          </p:spPr>
          <p:txBody>
            <a:bodyPr wrap="none"/>
            <a:lstStyle/>
            <a:p>
              <a:endParaRPr lang="it-IT" sz="1400"/>
            </a:p>
          </p:txBody>
        </p:sp>
        <p:sp>
          <p:nvSpPr>
            <p:cNvPr id="30" name="Line 37"/>
            <p:cNvSpPr>
              <a:spLocks noChangeShapeType="1"/>
            </p:cNvSpPr>
            <p:nvPr/>
          </p:nvSpPr>
          <p:spPr bwMode="auto">
            <a:xfrm>
              <a:off x="4128" y="2580"/>
              <a:ext cx="192" cy="0"/>
            </a:xfrm>
            <a:prstGeom prst="line">
              <a:avLst/>
            </a:prstGeom>
            <a:noFill/>
            <a:ln w="38100">
              <a:solidFill>
                <a:srgbClr val="333399"/>
              </a:solidFill>
              <a:round/>
              <a:headEnd/>
              <a:tailEnd/>
            </a:ln>
          </p:spPr>
          <p:txBody>
            <a:bodyPr wrap="none"/>
            <a:lstStyle/>
            <a:p>
              <a:endParaRPr lang="it-IT" sz="1400"/>
            </a:p>
          </p:txBody>
        </p:sp>
        <p:sp>
          <p:nvSpPr>
            <p:cNvPr id="31" name="Line 38"/>
            <p:cNvSpPr>
              <a:spLocks noChangeShapeType="1"/>
            </p:cNvSpPr>
            <p:nvPr/>
          </p:nvSpPr>
          <p:spPr bwMode="auto">
            <a:xfrm>
              <a:off x="4128" y="2796"/>
              <a:ext cx="192" cy="0"/>
            </a:xfrm>
            <a:prstGeom prst="line">
              <a:avLst/>
            </a:prstGeom>
            <a:noFill/>
            <a:ln w="38100">
              <a:solidFill>
                <a:srgbClr val="333399"/>
              </a:solidFill>
              <a:round/>
              <a:headEnd/>
              <a:tailEnd/>
            </a:ln>
          </p:spPr>
          <p:txBody>
            <a:bodyPr wrap="none"/>
            <a:lstStyle/>
            <a:p>
              <a:endParaRPr lang="it-IT" sz="1400"/>
            </a:p>
          </p:txBody>
        </p:sp>
        <p:sp>
          <p:nvSpPr>
            <p:cNvPr id="32" name="Line 39"/>
            <p:cNvSpPr>
              <a:spLocks noChangeShapeType="1"/>
            </p:cNvSpPr>
            <p:nvPr/>
          </p:nvSpPr>
          <p:spPr bwMode="auto">
            <a:xfrm>
              <a:off x="4128" y="2880"/>
              <a:ext cx="192" cy="0"/>
            </a:xfrm>
            <a:prstGeom prst="line">
              <a:avLst/>
            </a:prstGeom>
            <a:noFill/>
            <a:ln w="38100">
              <a:solidFill>
                <a:srgbClr val="333399"/>
              </a:solidFill>
              <a:round/>
              <a:headEnd/>
              <a:tailEnd/>
            </a:ln>
          </p:spPr>
          <p:txBody>
            <a:bodyPr wrap="none"/>
            <a:lstStyle/>
            <a:p>
              <a:endParaRPr lang="it-IT" sz="1400"/>
            </a:p>
          </p:txBody>
        </p:sp>
      </p:grpSp>
      <p:sp>
        <p:nvSpPr>
          <p:cNvPr id="33" name="Titolo 2"/>
          <p:cNvSpPr>
            <a:spLocks noGrp="1"/>
          </p:cNvSpPr>
          <p:nvPr>
            <p:ph type="title"/>
          </p:nvPr>
        </p:nvSpPr>
        <p:spPr>
          <a:xfrm>
            <a:off x="288521" y="139166"/>
            <a:ext cx="8581043" cy="481522"/>
          </a:xfrm>
        </p:spPr>
        <p:txBody>
          <a:bodyPr/>
          <a:lstStyle/>
          <a:p>
            <a:r>
              <a:rPr lang="it-IT" smtClean="0"/>
              <a:t>EXERGY – </a:t>
            </a:r>
            <a:r>
              <a:rPr lang="it-IT" err="1" smtClean="0"/>
              <a:t>chemical</a:t>
            </a:r>
            <a:r>
              <a:rPr lang="it-IT" smtClean="0"/>
              <a:t> </a:t>
            </a:r>
            <a:r>
              <a:rPr lang="it-IT" err="1" smtClean="0"/>
              <a:t>exergy</a:t>
            </a:r>
            <a:r>
              <a:rPr lang="it-IT" smtClean="0"/>
              <a:t> of </a:t>
            </a:r>
            <a:r>
              <a:rPr lang="it-IT" err="1" smtClean="0"/>
              <a:t>substances</a:t>
            </a:r>
            <a:r>
              <a:rPr lang="it-IT" smtClean="0"/>
              <a:t> in the RE</a:t>
            </a:r>
            <a:endParaRPr lang="it-IT"/>
          </a:p>
        </p:txBody>
      </p:sp>
      <p:grpSp>
        <p:nvGrpSpPr>
          <p:cNvPr id="34" name="Group 4"/>
          <p:cNvGrpSpPr>
            <a:grpSpLocks/>
          </p:cNvGrpSpPr>
          <p:nvPr/>
        </p:nvGrpSpPr>
        <p:grpSpPr bwMode="auto">
          <a:xfrm>
            <a:off x="395536" y="1124745"/>
            <a:ext cx="5451823" cy="2088231"/>
            <a:chOff x="712" y="1536"/>
            <a:chExt cx="4795" cy="2241"/>
          </a:xfrm>
        </p:grpSpPr>
        <p:sp>
          <p:nvSpPr>
            <p:cNvPr id="35" name="Rectangle 5"/>
            <p:cNvSpPr>
              <a:spLocks noChangeArrowheads="1"/>
            </p:cNvSpPr>
            <p:nvPr/>
          </p:nvSpPr>
          <p:spPr bwMode="auto">
            <a:xfrm>
              <a:off x="4576" y="2386"/>
              <a:ext cx="931" cy="1391"/>
            </a:xfrm>
            <a:prstGeom prst="rect">
              <a:avLst/>
            </a:prstGeom>
            <a:noFill/>
            <a:ln w="9525">
              <a:noFill/>
              <a:miter lim="800000"/>
              <a:headEnd/>
              <a:tailEnd/>
            </a:ln>
          </p:spPr>
          <p:txBody>
            <a:bodyPr/>
            <a:lstStyle/>
            <a:p>
              <a:pPr>
                <a:spcBef>
                  <a:spcPct val="20000"/>
                </a:spcBef>
              </a:pPr>
              <a:r>
                <a:rPr lang="en-US" sz="1400">
                  <a:latin typeface="Arial" charset="0"/>
                </a:rPr>
                <a:t>0.7567</a:t>
              </a:r>
            </a:p>
            <a:p>
              <a:pPr>
                <a:spcBef>
                  <a:spcPct val="20000"/>
                </a:spcBef>
              </a:pPr>
              <a:r>
                <a:rPr lang="en-US" sz="1400">
                  <a:latin typeface="Arial" charset="0"/>
                </a:rPr>
                <a:t>0.2035</a:t>
              </a:r>
            </a:p>
            <a:p>
              <a:pPr>
                <a:spcBef>
                  <a:spcPct val="20000"/>
                </a:spcBef>
              </a:pPr>
              <a:r>
                <a:rPr lang="en-US" sz="1400">
                  <a:latin typeface="Arial" charset="0"/>
                </a:rPr>
                <a:t>0.0303</a:t>
              </a:r>
            </a:p>
            <a:p>
              <a:pPr>
                <a:spcBef>
                  <a:spcPct val="20000"/>
                </a:spcBef>
              </a:pPr>
              <a:r>
                <a:rPr lang="en-US" sz="1400">
                  <a:latin typeface="Arial" charset="0"/>
                </a:rPr>
                <a:t>0.0003</a:t>
              </a:r>
            </a:p>
            <a:p>
              <a:pPr>
                <a:spcBef>
                  <a:spcPct val="20000"/>
                </a:spcBef>
              </a:pPr>
              <a:r>
                <a:rPr lang="en-US" sz="1400">
                  <a:latin typeface="Arial" charset="0"/>
                </a:rPr>
                <a:t>0.0092</a:t>
              </a:r>
            </a:p>
          </p:txBody>
        </p:sp>
        <p:sp>
          <p:nvSpPr>
            <p:cNvPr id="36" name="Rectangle 6"/>
            <p:cNvSpPr>
              <a:spLocks noChangeArrowheads="1"/>
            </p:cNvSpPr>
            <p:nvPr/>
          </p:nvSpPr>
          <p:spPr bwMode="auto">
            <a:xfrm>
              <a:off x="3450" y="2386"/>
              <a:ext cx="1126" cy="1391"/>
            </a:xfrm>
            <a:prstGeom prst="rect">
              <a:avLst/>
            </a:prstGeom>
            <a:noFill/>
            <a:ln w="9525">
              <a:noFill/>
              <a:miter lim="800000"/>
              <a:headEnd/>
              <a:tailEnd/>
            </a:ln>
          </p:spPr>
          <p:txBody>
            <a:bodyPr/>
            <a:lstStyle/>
            <a:p>
              <a:pPr>
                <a:spcBef>
                  <a:spcPct val="20000"/>
                </a:spcBef>
              </a:pPr>
              <a:r>
                <a:rPr lang="en-US" sz="1400">
                  <a:latin typeface="Arial" charset="0"/>
                </a:rPr>
                <a:t>N</a:t>
              </a:r>
              <a:r>
                <a:rPr lang="en-US" sz="1400" baseline="-25000">
                  <a:latin typeface="Arial" charset="0"/>
                </a:rPr>
                <a:t>2</a:t>
              </a:r>
            </a:p>
            <a:p>
              <a:pPr>
                <a:spcBef>
                  <a:spcPct val="20000"/>
                </a:spcBef>
              </a:pPr>
              <a:r>
                <a:rPr lang="en-US" sz="1400">
                  <a:latin typeface="Arial" charset="0"/>
                </a:rPr>
                <a:t>0</a:t>
              </a:r>
              <a:r>
                <a:rPr lang="en-US" sz="1400" baseline="-25000">
                  <a:latin typeface="Arial" charset="0"/>
                </a:rPr>
                <a:t>2</a:t>
              </a:r>
            </a:p>
            <a:p>
              <a:pPr>
                <a:spcBef>
                  <a:spcPct val="20000"/>
                </a:spcBef>
              </a:pPr>
              <a:r>
                <a:rPr lang="en-US" sz="1400">
                  <a:latin typeface="Arial" charset="0"/>
                </a:rPr>
                <a:t>H</a:t>
              </a:r>
              <a:r>
                <a:rPr lang="en-US" sz="1400" baseline="-25000">
                  <a:latin typeface="Arial" charset="0"/>
                </a:rPr>
                <a:t>2</a:t>
              </a:r>
              <a:r>
                <a:rPr lang="en-US" sz="1400">
                  <a:latin typeface="Arial" charset="0"/>
                </a:rPr>
                <a:t>0</a:t>
              </a:r>
            </a:p>
            <a:p>
              <a:pPr>
                <a:spcBef>
                  <a:spcPct val="20000"/>
                </a:spcBef>
              </a:pPr>
              <a:r>
                <a:rPr lang="en-US" sz="1400">
                  <a:latin typeface="Arial" charset="0"/>
                </a:rPr>
                <a:t>C0</a:t>
              </a:r>
              <a:r>
                <a:rPr lang="en-US" sz="1400" baseline="-25000">
                  <a:latin typeface="Arial" charset="0"/>
                </a:rPr>
                <a:t>2</a:t>
              </a:r>
            </a:p>
            <a:p>
              <a:pPr>
                <a:spcBef>
                  <a:spcPct val="20000"/>
                </a:spcBef>
              </a:pPr>
              <a:r>
                <a:rPr lang="en-US" sz="1400">
                  <a:latin typeface="Arial" charset="0"/>
                </a:rPr>
                <a:t>Other</a:t>
              </a:r>
            </a:p>
          </p:txBody>
        </p:sp>
        <p:sp>
          <p:nvSpPr>
            <p:cNvPr id="37" name="Rectangle 7"/>
            <p:cNvSpPr>
              <a:spLocks noChangeArrowheads="1"/>
            </p:cNvSpPr>
            <p:nvPr/>
          </p:nvSpPr>
          <p:spPr bwMode="auto">
            <a:xfrm>
              <a:off x="2078" y="2386"/>
              <a:ext cx="1372" cy="1391"/>
            </a:xfrm>
            <a:prstGeom prst="rect">
              <a:avLst/>
            </a:prstGeom>
            <a:noFill/>
            <a:ln w="9525">
              <a:noFill/>
              <a:miter lim="800000"/>
              <a:headEnd/>
              <a:tailEnd/>
            </a:ln>
          </p:spPr>
          <p:txBody>
            <a:bodyPr/>
            <a:lstStyle/>
            <a:p>
              <a:pPr>
                <a:lnSpc>
                  <a:spcPct val="90000"/>
                </a:lnSpc>
                <a:spcBef>
                  <a:spcPct val="20000"/>
                </a:spcBef>
              </a:pPr>
              <a:r>
                <a:rPr lang="en-US" sz="1400">
                  <a:latin typeface="Arial" charset="0"/>
                </a:rPr>
                <a:t>101.325 </a:t>
              </a:r>
              <a:r>
                <a:rPr lang="en-US" sz="1400" err="1">
                  <a:latin typeface="Arial" charset="0"/>
                </a:rPr>
                <a:t>kPa</a:t>
              </a:r>
              <a:endParaRPr lang="en-US" sz="1400">
                <a:latin typeface="Arial" charset="0"/>
              </a:endParaRPr>
            </a:p>
          </p:txBody>
        </p:sp>
        <p:sp>
          <p:nvSpPr>
            <p:cNvPr id="38" name="Rectangle 8"/>
            <p:cNvSpPr>
              <a:spLocks noChangeArrowheads="1"/>
            </p:cNvSpPr>
            <p:nvPr/>
          </p:nvSpPr>
          <p:spPr bwMode="auto">
            <a:xfrm>
              <a:off x="712" y="2386"/>
              <a:ext cx="1366" cy="1391"/>
            </a:xfrm>
            <a:prstGeom prst="rect">
              <a:avLst/>
            </a:prstGeom>
            <a:noFill/>
            <a:ln w="9525">
              <a:noFill/>
              <a:miter lim="800000"/>
              <a:headEnd/>
              <a:tailEnd/>
            </a:ln>
          </p:spPr>
          <p:txBody>
            <a:bodyPr/>
            <a:lstStyle/>
            <a:p>
              <a:pPr>
                <a:lnSpc>
                  <a:spcPct val="90000"/>
                </a:lnSpc>
                <a:spcBef>
                  <a:spcPct val="20000"/>
                </a:spcBef>
              </a:pPr>
              <a:r>
                <a:rPr lang="en-US" sz="1400">
                  <a:latin typeface="Arial" charset="0"/>
                </a:rPr>
                <a:t>298.15 K</a:t>
              </a:r>
            </a:p>
          </p:txBody>
        </p:sp>
        <p:sp>
          <p:nvSpPr>
            <p:cNvPr id="39" name="Rectangle 9"/>
            <p:cNvSpPr>
              <a:spLocks noChangeArrowheads="1"/>
            </p:cNvSpPr>
            <p:nvPr/>
          </p:nvSpPr>
          <p:spPr bwMode="auto">
            <a:xfrm>
              <a:off x="4576" y="1777"/>
              <a:ext cx="931" cy="609"/>
            </a:xfrm>
            <a:prstGeom prst="rect">
              <a:avLst/>
            </a:prstGeom>
            <a:noFill/>
            <a:ln w="9525">
              <a:noFill/>
              <a:miter lim="800000"/>
              <a:headEnd/>
              <a:tailEnd/>
            </a:ln>
          </p:spPr>
          <p:txBody>
            <a:bodyPr/>
            <a:lstStyle/>
            <a:p>
              <a:pPr algn="ctr">
                <a:lnSpc>
                  <a:spcPct val="80000"/>
                </a:lnSpc>
                <a:spcBef>
                  <a:spcPct val="20000"/>
                </a:spcBef>
              </a:pPr>
              <a:r>
                <a:rPr lang="en-US" sz="1400" b="1">
                  <a:latin typeface="Arial" charset="0"/>
                </a:rPr>
                <a:t>Mole Fraction x</a:t>
              </a:r>
              <a:r>
                <a:rPr lang="en-US" sz="1400" b="1" baseline="-25000">
                  <a:latin typeface="Arial" charset="0"/>
                </a:rPr>
                <a:t>i</a:t>
              </a:r>
            </a:p>
          </p:txBody>
        </p:sp>
        <p:sp>
          <p:nvSpPr>
            <p:cNvPr id="40" name="Rectangle 10"/>
            <p:cNvSpPr>
              <a:spLocks noChangeArrowheads="1"/>
            </p:cNvSpPr>
            <p:nvPr/>
          </p:nvSpPr>
          <p:spPr bwMode="auto">
            <a:xfrm>
              <a:off x="3450" y="1777"/>
              <a:ext cx="1126" cy="609"/>
            </a:xfrm>
            <a:prstGeom prst="rect">
              <a:avLst/>
            </a:prstGeom>
            <a:noFill/>
            <a:ln w="9525">
              <a:noFill/>
              <a:miter lim="800000"/>
              <a:headEnd/>
              <a:tailEnd/>
            </a:ln>
          </p:spPr>
          <p:txBody>
            <a:bodyPr/>
            <a:lstStyle/>
            <a:p>
              <a:pPr algn="ctr">
                <a:lnSpc>
                  <a:spcPct val="80000"/>
                </a:lnSpc>
                <a:spcBef>
                  <a:spcPct val="20000"/>
                </a:spcBef>
              </a:pPr>
              <a:r>
                <a:rPr lang="en-US" sz="1400" b="1" smtClean="0">
                  <a:latin typeface="Arial" charset="0"/>
                </a:rPr>
                <a:t>Substance in gas phase</a:t>
              </a:r>
              <a:endParaRPr lang="en-US" sz="1400" b="1">
                <a:latin typeface="Arial" charset="0"/>
              </a:endParaRPr>
            </a:p>
          </p:txBody>
        </p:sp>
        <p:sp>
          <p:nvSpPr>
            <p:cNvPr id="41" name="Rectangle 11"/>
            <p:cNvSpPr>
              <a:spLocks noChangeArrowheads="1"/>
            </p:cNvSpPr>
            <p:nvPr/>
          </p:nvSpPr>
          <p:spPr bwMode="auto">
            <a:xfrm>
              <a:off x="2078" y="1777"/>
              <a:ext cx="1372" cy="609"/>
            </a:xfrm>
            <a:prstGeom prst="rect">
              <a:avLst/>
            </a:prstGeom>
            <a:noFill/>
            <a:ln w="9525">
              <a:noFill/>
              <a:miter lim="800000"/>
              <a:headEnd/>
              <a:tailEnd/>
            </a:ln>
          </p:spPr>
          <p:txBody>
            <a:bodyPr/>
            <a:lstStyle/>
            <a:p>
              <a:pPr>
                <a:lnSpc>
                  <a:spcPct val="80000"/>
                </a:lnSpc>
                <a:spcBef>
                  <a:spcPct val="20000"/>
                </a:spcBef>
              </a:pPr>
              <a:r>
                <a:rPr lang="en-US" sz="1400" b="1">
                  <a:latin typeface="Arial" charset="0"/>
                </a:rPr>
                <a:t>Pressure,P</a:t>
              </a:r>
              <a:r>
                <a:rPr lang="en-US" sz="1400" b="1" baseline="-25000">
                  <a:latin typeface="Arial" charset="0"/>
                </a:rPr>
                <a:t>0</a:t>
              </a:r>
            </a:p>
            <a:p>
              <a:pPr>
                <a:lnSpc>
                  <a:spcPct val="80000"/>
                </a:lnSpc>
                <a:spcBef>
                  <a:spcPct val="20000"/>
                </a:spcBef>
              </a:pPr>
              <a:endParaRPr lang="en-US" sz="1400" b="1">
                <a:latin typeface="Arial" charset="0"/>
              </a:endParaRPr>
            </a:p>
          </p:txBody>
        </p:sp>
        <p:sp>
          <p:nvSpPr>
            <p:cNvPr id="42" name="Rectangle 12"/>
            <p:cNvSpPr>
              <a:spLocks noChangeArrowheads="1"/>
            </p:cNvSpPr>
            <p:nvPr/>
          </p:nvSpPr>
          <p:spPr bwMode="auto">
            <a:xfrm>
              <a:off x="712" y="1777"/>
              <a:ext cx="1366" cy="609"/>
            </a:xfrm>
            <a:prstGeom prst="rect">
              <a:avLst/>
            </a:prstGeom>
            <a:noFill/>
            <a:ln w="9525">
              <a:noFill/>
              <a:miter lim="800000"/>
              <a:headEnd/>
              <a:tailEnd/>
            </a:ln>
          </p:spPr>
          <p:txBody>
            <a:bodyPr/>
            <a:lstStyle/>
            <a:p>
              <a:pPr>
                <a:lnSpc>
                  <a:spcPct val="80000"/>
                </a:lnSpc>
                <a:spcBef>
                  <a:spcPct val="20000"/>
                </a:spcBef>
              </a:pPr>
              <a:r>
                <a:rPr lang="en-US" sz="1400" b="1">
                  <a:latin typeface="Arial" charset="0"/>
                </a:rPr>
                <a:t>TemperatureT</a:t>
              </a:r>
              <a:r>
                <a:rPr lang="en-US" sz="1400" b="1" baseline="-25000">
                  <a:latin typeface="Arial" charset="0"/>
                </a:rPr>
                <a:t>0</a:t>
              </a:r>
            </a:p>
          </p:txBody>
        </p:sp>
        <p:sp>
          <p:nvSpPr>
            <p:cNvPr id="43" name="Rectangle 13"/>
            <p:cNvSpPr>
              <a:spLocks noChangeArrowheads="1"/>
            </p:cNvSpPr>
            <p:nvPr/>
          </p:nvSpPr>
          <p:spPr bwMode="auto">
            <a:xfrm>
              <a:off x="712" y="1536"/>
              <a:ext cx="4795" cy="241"/>
            </a:xfrm>
            <a:prstGeom prst="rect">
              <a:avLst/>
            </a:prstGeom>
            <a:noFill/>
            <a:ln w="9525">
              <a:noFill/>
              <a:miter lim="800000"/>
              <a:headEnd/>
              <a:tailEnd/>
            </a:ln>
          </p:spPr>
          <p:txBody>
            <a:bodyPr/>
            <a:lstStyle/>
            <a:p>
              <a:pPr algn="ctr">
                <a:lnSpc>
                  <a:spcPct val="80000"/>
                </a:lnSpc>
                <a:spcBef>
                  <a:spcPct val="20000"/>
                </a:spcBef>
              </a:pPr>
              <a:r>
                <a:rPr lang="en-US" sz="1400" b="1" smtClean="0">
                  <a:latin typeface="Arial" charset="0"/>
                </a:rPr>
                <a:t>Standard Environment for Chemical Exergy of Hydrocarbons</a:t>
              </a:r>
            </a:p>
            <a:p>
              <a:pPr algn="r">
                <a:lnSpc>
                  <a:spcPct val="80000"/>
                </a:lnSpc>
                <a:spcBef>
                  <a:spcPct val="20000"/>
                </a:spcBef>
              </a:pPr>
              <a:endParaRPr lang="en-US" sz="1400" b="1">
                <a:latin typeface="Arial" charset="0"/>
              </a:endParaRPr>
            </a:p>
          </p:txBody>
        </p:sp>
        <p:sp>
          <p:nvSpPr>
            <p:cNvPr id="44" name="Line 14"/>
            <p:cNvSpPr>
              <a:spLocks noChangeShapeType="1"/>
            </p:cNvSpPr>
            <p:nvPr/>
          </p:nvSpPr>
          <p:spPr bwMode="auto">
            <a:xfrm>
              <a:off x="712" y="1536"/>
              <a:ext cx="4795" cy="0"/>
            </a:xfrm>
            <a:prstGeom prst="line">
              <a:avLst/>
            </a:prstGeom>
            <a:noFill/>
            <a:ln w="28575" cap="sq">
              <a:solidFill>
                <a:schemeClr val="tx1"/>
              </a:solidFill>
              <a:round/>
              <a:headEnd/>
              <a:tailEnd/>
            </a:ln>
          </p:spPr>
          <p:txBody>
            <a:bodyPr wrap="none"/>
            <a:lstStyle/>
            <a:p>
              <a:pPr algn="just"/>
              <a:endParaRPr lang="it-IT" sz="1400"/>
            </a:p>
          </p:txBody>
        </p:sp>
        <p:sp>
          <p:nvSpPr>
            <p:cNvPr id="45" name="Line 15"/>
            <p:cNvSpPr>
              <a:spLocks noChangeShapeType="1"/>
            </p:cNvSpPr>
            <p:nvPr/>
          </p:nvSpPr>
          <p:spPr bwMode="auto">
            <a:xfrm>
              <a:off x="712" y="1777"/>
              <a:ext cx="4795" cy="0"/>
            </a:xfrm>
            <a:prstGeom prst="line">
              <a:avLst/>
            </a:prstGeom>
            <a:noFill/>
            <a:ln w="12700">
              <a:solidFill>
                <a:schemeClr val="tx1"/>
              </a:solidFill>
              <a:round/>
              <a:headEnd/>
              <a:tailEnd/>
            </a:ln>
          </p:spPr>
          <p:txBody>
            <a:bodyPr wrap="none"/>
            <a:lstStyle/>
            <a:p>
              <a:endParaRPr lang="it-IT" sz="1400"/>
            </a:p>
          </p:txBody>
        </p:sp>
        <p:sp>
          <p:nvSpPr>
            <p:cNvPr id="46" name="Line 16"/>
            <p:cNvSpPr>
              <a:spLocks noChangeShapeType="1"/>
            </p:cNvSpPr>
            <p:nvPr/>
          </p:nvSpPr>
          <p:spPr bwMode="auto">
            <a:xfrm>
              <a:off x="712" y="3777"/>
              <a:ext cx="4795" cy="0"/>
            </a:xfrm>
            <a:prstGeom prst="line">
              <a:avLst/>
            </a:prstGeom>
            <a:noFill/>
            <a:ln w="28575" cap="sq">
              <a:solidFill>
                <a:schemeClr val="tx1"/>
              </a:solidFill>
              <a:round/>
              <a:headEnd/>
              <a:tailEnd/>
            </a:ln>
          </p:spPr>
          <p:txBody>
            <a:bodyPr wrap="none"/>
            <a:lstStyle/>
            <a:p>
              <a:endParaRPr lang="it-IT" sz="1400"/>
            </a:p>
          </p:txBody>
        </p:sp>
        <p:sp>
          <p:nvSpPr>
            <p:cNvPr id="47" name="Line 17"/>
            <p:cNvSpPr>
              <a:spLocks noChangeShapeType="1"/>
            </p:cNvSpPr>
            <p:nvPr/>
          </p:nvSpPr>
          <p:spPr bwMode="auto">
            <a:xfrm>
              <a:off x="712" y="1536"/>
              <a:ext cx="0" cy="2241"/>
            </a:xfrm>
            <a:prstGeom prst="line">
              <a:avLst/>
            </a:prstGeom>
            <a:noFill/>
            <a:ln w="28575" cap="sq">
              <a:solidFill>
                <a:schemeClr val="tx1"/>
              </a:solidFill>
              <a:round/>
              <a:headEnd/>
              <a:tailEnd/>
            </a:ln>
          </p:spPr>
          <p:txBody>
            <a:bodyPr wrap="none"/>
            <a:lstStyle/>
            <a:p>
              <a:endParaRPr lang="it-IT" sz="1400"/>
            </a:p>
          </p:txBody>
        </p:sp>
        <p:sp>
          <p:nvSpPr>
            <p:cNvPr id="48" name="Line 18"/>
            <p:cNvSpPr>
              <a:spLocks noChangeShapeType="1"/>
            </p:cNvSpPr>
            <p:nvPr/>
          </p:nvSpPr>
          <p:spPr bwMode="auto">
            <a:xfrm>
              <a:off x="5507" y="1536"/>
              <a:ext cx="0" cy="2241"/>
            </a:xfrm>
            <a:prstGeom prst="line">
              <a:avLst/>
            </a:prstGeom>
            <a:noFill/>
            <a:ln w="28575" cap="sq">
              <a:solidFill>
                <a:schemeClr val="tx1"/>
              </a:solidFill>
              <a:round/>
              <a:headEnd/>
              <a:tailEnd/>
            </a:ln>
          </p:spPr>
          <p:txBody>
            <a:bodyPr wrap="none"/>
            <a:lstStyle/>
            <a:p>
              <a:endParaRPr lang="it-IT" sz="1400"/>
            </a:p>
          </p:txBody>
        </p:sp>
        <p:sp>
          <p:nvSpPr>
            <p:cNvPr id="49" name="Line 19"/>
            <p:cNvSpPr>
              <a:spLocks noChangeShapeType="1"/>
            </p:cNvSpPr>
            <p:nvPr/>
          </p:nvSpPr>
          <p:spPr bwMode="auto">
            <a:xfrm>
              <a:off x="712" y="2386"/>
              <a:ext cx="4795" cy="0"/>
            </a:xfrm>
            <a:prstGeom prst="line">
              <a:avLst/>
            </a:prstGeom>
            <a:noFill/>
            <a:ln w="12700">
              <a:solidFill>
                <a:schemeClr val="tx1"/>
              </a:solidFill>
              <a:round/>
              <a:headEnd/>
              <a:tailEnd/>
            </a:ln>
          </p:spPr>
          <p:txBody>
            <a:bodyPr wrap="none"/>
            <a:lstStyle/>
            <a:p>
              <a:endParaRPr lang="it-IT" sz="1400"/>
            </a:p>
          </p:txBody>
        </p:sp>
        <p:sp>
          <p:nvSpPr>
            <p:cNvPr id="50" name="Line 20"/>
            <p:cNvSpPr>
              <a:spLocks noChangeShapeType="1"/>
            </p:cNvSpPr>
            <p:nvPr/>
          </p:nvSpPr>
          <p:spPr bwMode="auto">
            <a:xfrm>
              <a:off x="2078" y="1777"/>
              <a:ext cx="0" cy="2000"/>
            </a:xfrm>
            <a:prstGeom prst="line">
              <a:avLst/>
            </a:prstGeom>
            <a:noFill/>
            <a:ln w="12700">
              <a:solidFill>
                <a:schemeClr val="tx1"/>
              </a:solidFill>
              <a:round/>
              <a:headEnd/>
              <a:tailEnd/>
            </a:ln>
          </p:spPr>
          <p:txBody>
            <a:bodyPr wrap="none"/>
            <a:lstStyle/>
            <a:p>
              <a:endParaRPr lang="it-IT" sz="1400"/>
            </a:p>
          </p:txBody>
        </p:sp>
        <p:sp>
          <p:nvSpPr>
            <p:cNvPr id="51" name="Line 21"/>
            <p:cNvSpPr>
              <a:spLocks noChangeShapeType="1"/>
            </p:cNvSpPr>
            <p:nvPr/>
          </p:nvSpPr>
          <p:spPr bwMode="auto">
            <a:xfrm>
              <a:off x="3450" y="1777"/>
              <a:ext cx="0" cy="2000"/>
            </a:xfrm>
            <a:prstGeom prst="line">
              <a:avLst/>
            </a:prstGeom>
            <a:noFill/>
            <a:ln w="12700">
              <a:solidFill>
                <a:schemeClr val="tx1"/>
              </a:solidFill>
              <a:round/>
              <a:headEnd/>
              <a:tailEnd/>
            </a:ln>
          </p:spPr>
          <p:txBody>
            <a:bodyPr wrap="none"/>
            <a:lstStyle/>
            <a:p>
              <a:endParaRPr lang="it-IT" sz="1400"/>
            </a:p>
          </p:txBody>
        </p:sp>
        <p:sp>
          <p:nvSpPr>
            <p:cNvPr id="52" name="Line 22"/>
            <p:cNvSpPr>
              <a:spLocks noChangeShapeType="1"/>
            </p:cNvSpPr>
            <p:nvPr/>
          </p:nvSpPr>
          <p:spPr bwMode="auto">
            <a:xfrm>
              <a:off x="4576" y="1777"/>
              <a:ext cx="0" cy="2000"/>
            </a:xfrm>
            <a:prstGeom prst="line">
              <a:avLst/>
            </a:prstGeom>
            <a:noFill/>
            <a:ln w="12700">
              <a:solidFill>
                <a:schemeClr val="tx1"/>
              </a:solidFill>
              <a:round/>
              <a:headEnd/>
              <a:tailEnd/>
            </a:ln>
          </p:spPr>
          <p:txBody>
            <a:bodyPr wrap="none"/>
            <a:lstStyle/>
            <a:p>
              <a:endParaRPr lang="it-IT" sz="1400"/>
            </a:p>
          </p:txBody>
        </p:sp>
      </p:grpSp>
      <p:sp>
        <p:nvSpPr>
          <p:cNvPr id="53" name="CasellaDiTesto 52"/>
          <p:cNvSpPr txBox="1"/>
          <p:nvPr/>
        </p:nvSpPr>
        <p:spPr>
          <a:xfrm>
            <a:off x="5192001" y="3608705"/>
            <a:ext cx="3816424" cy="1651734"/>
          </a:xfrm>
          <a:prstGeom prst="rect">
            <a:avLst/>
          </a:prstGeom>
          <a:noFill/>
        </p:spPr>
        <p:txBody>
          <a:bodyPr wrap="square" rtlCol="0">
            <a:spAutoFit/>
          </a:bodyPr>
          <a:lstStyle/>
          <a:p>
            <a:r>
              <a:rPr lang="en-US" sz="1600">
                <a:latin typeface="Arial"/>
                <a:ea typeface="+mn-ea"/>
                <a:cs typeface="Arial"/>
              </a:rPr>
              <a:t>For the </a:t>
            </a:r>
            <a:r>
              <a:rPr lang="en-US" sz="1600" smtClean="0">
                <a:latin typeface="Arial"/>
                <a:ea typeface="+mn-ea"/>
                <a:cs typeface="Arial"/>
              </a:rPr>
              <a:t>gas substances </a:t>
            </a:r>
            <a:r>
              <a:rPr lang="en-US" sz="1600">
                <a:latin typeface="Arial"/>
                <a:ea typeface="+mn-ea"/>
                <a:cs typeface="Arial"/>
              </a:rPr>
              <a:t>present in </a:t>
            </a:r>
            <a:r>
              <a:rPr lang="en-US" sz="1600" smtClean="0">
                <a:latin typeface="Arial"/>
                <a:ea typeface="+mn-ea"/>
                <a:cs typeface="Arial"/>
              </a:rPr>
              <a:t>the RE, the exergy </a:t>
            </a:r>
            <a:r>
              <a:rPr lang="en-US" sz="1600">
                <a:latin typeface="Arial"/>
                <a:ea typeface="+mn-ea"/>
                <a:cs typeface="Arial"/>
              </a:rPr>
              <a:t>corresponds to the </a:t>
            </a:r>
            <a:r>
              <a:rPr lang="en-US" sz="1600" smtClean="0">
                <a:latin typeface="Arial"/>
                <a:ea typeface="+mn-ea"/>
                <a:cs typeface="Arial"/>
              </a:rPr>
              <a:t>isothermal </a:t>
            </a:r>
            <a:r>
              <a:rPr lang="en-US" sz="1600">
                <a:latin typeface="Arial"/>
                <a:ea typeface="+mn-ea"/>
                <a:cs typeface="Arial"/>
              </a:rPr>
              <a:t>expansion </a:t>
            </a:r>
            <a:r>
              <a:rPr lang="en-US" sz="1600" smtClean="0">
                <a:latin typeface="Arial"/>
                <a:ea typeface="+mn-ea"/>
                <a:cs typeface="Arial"/>
              </a:rPr>
              <a:t>work from the pressure </a:t>
            </a:r>
            <a:r>
              <a:rPr lang="it-IT" sz="1600" i="1" smtClean="0">
                <a:latin typeface="Arial"/>
                <a:ea typeface="+mn-ea"/>
                <a:cs typeface="Arial"/>
              </a:rPr>
              <a:t>P</a:t>
            </a:r>
            <a:r>
              <a:rPr lang="it-IT" sz="1600" i="1" baseline="-25000" smtClean="0">
                <a:latin typeface="Arial"/>
                <a:ea typeface="+mn-ea"/>
                <a:cs typeface="Arial"/>
              </a:rPr>
              <a:t>0</a:t>
            </a:r>
            <a:r>
              <a:rPr lang="it-IT" sz="1600" smtClean="0">
                <a:latin typeface="Arial"/>
                <a:ea typeface="+mn-ea"/>
                <a:cs typeface="Arial"/>
              </a:rPr>
              <a:t> to the </a:t>
            </a:r>
            <a:r>
              <a:rPr lang="it-IT" sz="1600" err="1" smtClean="0">
                <a:latin typeface="Arial"/>
                <a:ea typeface="+mn-ea"/>
                <a:cs typeface="Arial"/>
              </a:rPr>
              <a:t>partial</a:t>
            </a:r>
            <a:r>
              <a:rPr lang="it-IT" sz="1600" smtClean="0">
                <a:latin typeface="Arial"/>
                <a:ea typeface="+mn-ea"/>
                <a:cs typeface="Arial"/>
              </a:rPr>
              <a:t> pressure </a:t>
            </a:r>
            <a:r>
              <a:rPr lang="it-IT" sz="1600" i="1" smtClean="0">
                <a:latin typeface="Arial"/>
                <a:ea typeface="+mn-ea"/>
                <a:cs typeface="Arial"/>
              </a:rPr>
              <a:t>P</a:t>
            </a:r>
            <a:r>
              <a:rPr lang="it-IT" sz="1600" i="1" baseline="-25000" smtClean="0">
                <a:latin typeface="Arial"/>
                <a:cs typeface="Arial"/>
              </a:rPr>
              <a:t>0</a:t>
            </a:r>
            <a:r>
              <a:rPr lang="it-IT" sz="1600" smtClean="0">
                <a:latin typeface="Arial"/>
                <a:ea typeface="+mn-ea"/>
                <a:cs typeface="Arial"/>
              </a:rPr>
              <a:t> x</a:t>
            </a:r>
            <a:r>
              <a:rPr lang="it-IT" sz="1600" baseline="-25000" smtClean="0">
                <a:latin typeface="Arial"/>
                <a:ea typeface="+mn-ea"/>
                <a:cs typeface="Arial"/>
              </a:rPr>
              <a:t>i</a:t>
            </a:r>
            <a:r>
              <a:rPr lang="it-IT" sz="1600" smtClean="0">
                <a:latin typeface="Arial"/>
                <a:cs typeface="Arial"/>
              </a:rPr>
              <a:t>.</a:t>
            </a:r>
          </a:p>
          <a:p>
            <a:endParaRPr lang="it-IT" sz="1600" smtClean="0">
              <a:latin typeface="Arial"/>
              <a:cs typeface="Arial"/>
            </a:endParaRPr>
          </a:p>
          <a:p>
            <a:endParaRPr lang="it-IT" sz="1600" baseline="-25000" smtClean="0">
              <a:latin typeface="Arial"/>
              <a:ea typeface="+mn-ea"/>
              <a:cs typeface="Arial"/>
            </a:endParaRPr>
          </a:p>
          <a:p>
            <a:endParaRPr lang="it-IT" sz="1600" baseline="-25000" smtClean="0">
              <a:latin typeface="Arial"/>
              <a:ea typeface="+mn-ea"/>
              <a:cs typeface="Arial"/>
            </a:endParaRPr>
          </a:p>
        </p:txBody>
      </p:sp>
      <p:graphicFrame>
        <p:nvGraphicFramePr>
          <p:cNvPr id="17412" name="Object 4"/>
          <p:cNvGraphicFramePr>
            <a:graphicFrameLocks noChangeAspect="1"/>
          </p:cNvGraphicFramePr>
          <p:nvPr/>
        </p:nvGraphicFramePr>
        <p:xfrm>
          <a:off x="5220072" y="4828877"/>
          <a:ext cx="3848450" cy="688355"/>
        </p:xfrm>
        <a:graphic>
          <a:graphicData uri="http://schemas.openxmlformats.org/presentationml/2006/ole">
            <mc:AlternateContent xmlns:mc="http://schemas.openxmlformats.org/markup-compatibility/2006">
              <mc:Choice xmlns:v="urn:schemas-microsoft-com:vml" Requires="v">
                <p:oleObj spid="_x0000_s45203" name="Equazione" r:id="rId3" imgW="1892160" imgH="482400" progId="Equation.3">
                  <p:embed/>
                </p:oleObj>
              </mc:Choice>
              <mc:Fallback>
                <p:oleObj name="Equazione" r:id="rId3" imgW="189216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828877"/>
                        <a:ext cx="3848450" cy="688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ttangolo 2"/>
          <p:cNvSpPr/>
          <p:nvPr/>
        </p:nvSpPr>
        <p:spPr>
          <a:xfrm>
            <a:off x="4386752" y="5778523"/>
            <a:ext cx="4757248" cy="646331"/>
          </a:xfrm>
          <a:prstGeom prst="rect">
            <a:avLst/>
          </a:prstGeom>
        </p:spPr>
        <p:txBody>
          <a:bodyPr wrap="square">
            <a:spAutoFit/>
          </a:bodyPr>
          <a:lstStyle/>
          <a:p>
            <a:r>
              <a:rPr lang="it-IT">
                <a:solidFill>
                  <a:srgbClr val="0070C0"/>
                </a:solidFill>
                <a:hlinkClick r:id="rId5"/>
              </a:rPr>
              <a:t>https://</a:t>
            </a:r>
            <a:r>
              <a:rPr lang="it-IT" smtClean="0">
                <a:solidFill>
                  <a:srgbClr val="0070C0"/>
                </a:solidFill>
                <a:hlinkClick r:id="rId5"/>
              </a:rPr>
              <a:t>www.youtube.com/watch?v=AiTxIjLuoQg</a:t>
            </a:r>
            <a:endParaRPr lang="it-IT" smtClean="0">
              <a:solidFill>
                <a:srgbClr val="0070C0"/>
              </a:solidFill>
            </a:endParaRPr>
          </a:p>
          <a:p>
            <a:endParaRPr lang="it-IT">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wipe(left)">
                                      <p:cBhvr>
                                        <p:cTn id="19"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dia.units.it/sites/dia.units.it/files/all_lifi/SAM_2821a.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1628800"/>
            <a:ext cx="9144000" cy="5229200"/>
          </a:xfrm>
          <a:prstGeom prst="rect">
            <a:avLst/>
          </a:prstGeom>
          <a:noFill/>
        </p:spPr>
      </p:pic>
      <p:grpSp>
        <p:nvGrpSpPr>
          <p:cNvPr id="2" name="Gruppo 7"/>
          <p:cNvGrpSpPr/>
          <p:nvPr/>
        </p:nvGrpSpPr>
        <p:grpSpPr>
          <a:xfrm>
            <a:off x="35496" y="1628800"/>
            <a:ext cx="9036647" cy="180000"/>
            <a:chOff x="1218340" y="275867"/>
            <a:chExt cx="17715122" cy="567843"/>
          </a:xfrm>
        </p:grpSpPr>
        <p:cxnSp>
          <p:nvCxnSpPr>
            <p:cNvPr id="9" name="Connettore 1 8"/>
            <p:cNvCxnSpPr/>
            <p:nvPr/>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0" name="Titolo 1"/>
          <p:cNvSpPr txBox="1">
            <a:spLocks/>
          </p:cNvSpPr>
          <p:nvPr/>
        </p:nvSpPr>
        <p:spPr>
          <a:xfrm>
            <a:off x="811142" y="2906737"/>
            <a:ext cx="7701524" cy="1512168"/>
          </a:xfrm>
          <a:prstGeom prst="rect">
            <a:avLst/>
          </a:prstGeom>
        </p:spPr>
        <p:txBody>
          <a:bodyPr>
            <a:noAutofit/>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r>
              <a:rPr lang="it-IT" smtClean="0"/>
              <a:t>How </a:t>
            </a:r>
            <a:r>
              <a:rPr lang="it-IT" err="1" smtClean="0"/>
              <a:t>much</a:t>
            </a:r>
            <a:r>
              <a:rPr lang="it-IT" smtClean="0"/>
              <a:t> </a:t>
            </a:r>
            <a:r>
              <a:rPr lang="it-IT" err="1" smtClean="0"/>
              <a:t>energy</a:t>
            </a:r>
            <a:r>
              <a:rPr lang="it-IT" smtClean="0"/>
              <a:t> are </a:t>
            </a:r>
            <a:r>
              <a:rPr lang="it-IT" err="1" smtClean="0"/>
              <a:t>we</a:t>
            </a:r>
            <a:r>
              <a:rPr lang="it-IT" smtClean="0"/>
              <a:t> </a:t>
            </a:r>
            <a:r>
              <a:rPr lang="it-IT" err="1" smtClean="0"/>
              <a:t>actually</a:t>
            </a:r>
            <a:r>
              <a:rPr lang="it-IT" smtClean="0"/>
              <a:t> </a:t>
            </a:r>
            <a:r>
              <a:rPr lang="it-IT" err="1" smtClean="0"/>
              <a:t>consuming</a:t>
            </a:r>
            <a:r>
              <a:rPr lang="it-IT" smtClean="0"/>
              <a:t>? </a:t>
            </a:r>
            <a:r>
              <a:rPr lang="it-IT" err="1" smtClean="0"/>
              <a:t>Exergy</a:t>
            </a:r>
            <a:r>
              <a:rPr lang="it-IT" smtClean="0"/>
              <a:t> and </a:t>
            </a:r>
            <a:r>
              <a:rPr lang="it-IT" err="1" smtClean="0"/>
              <a:t>Emergy</a:t>
            </a:r>
            <a:r>
              <a:rPr lang="it-IT" smtClean="0"/>
              <a:t> </a:t>
            </a:r>
            <a:endParaRPr lang="pt-BR">
              <a:solidFill>
                <a:prstClr val="white"/>
              </a:solidFill>
              <a:latin typeface="Arial" panose="020B0604020202020204" pitchFamily="34" charset="0"/>
              <a:cs typeface="Arial" panose="020B0604020202020204" pitchFamily="34" charset="0"/>
            </a:endParaRPr>
          </a:p>
        </p:txBody>
      </p:sp>
      <p:sp>
        <p:nvSpPr>
          <p:cNvPr id="131" name="Sottotitolo 2"/>
          <p:cNvSpPr txBox="1">
            <a:spLocks/>
          </p:cNvSpPr>
          <p:nvPr/>
        </p:nvSpPr>
        <p:spPr>
          <a:xfrm>
            <a:off x="477147" y="4941168"/>
            <a:ext cx="4526901" cy="1681806"/>
          </a:xfrm>
          <a:prstGeom prst="rect">
            <a:avLst/>
          </a:prstGeom>
        </p:spPr>
        <p:txBody>
          <a:bodyPr/>
          <a:lstStyle>
            <a:lvl1pPr marL="0" indent="0" algn="l" defTabSz="457200" rtl="0" eaLnBrk="1" latinLnBrk="0" hangingPunct="1">
              <a:spcBef>
                <a:spcPct val="20000"/>
              </a:spcBef>
              <a:buFont typeface="Wingdings" charset="2"/>
              <a:buNone/>
              <a:defRPr sz="2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sz="2000" b="1" smtClean="0">
                <a:solidFill>
                  <a:prstClr val="white"/>
                </a:solidFill>
              </a:rPr>
              <a:t>Prof. M. Reini, Ph.D</a:t>
            </a:r>
            <a:endParaRPr lang="it-IT" sz="1800" b="1" smtClean="0">
              <a:solidFill>
                <a:prstClr val="white"/>
              </a:solidFill>
            </a:endParaRPr>
          </a:p>
          <a:p>
            <a:r>
              <a:rPr lang="it-IT" sz="1600" b="1" smtClean="0">
                <a:solidFill>
                  <a:prstClr val="white"/>
                </a:solidFill>
              </a:rPr>
              <a:t>Università degli Studi di Trieste</a:t>
            </a:r>
          </a:p>
          <a:p>
            <a:r>
              <a:rPr lang="it-IT" sz="1600" b="1" smtClean="0">
                <a:solidFill>
                  <a:prstClr val="white"/>
                </a:solidFill>
              </a:rPr>
              <a:t>Dipartimento di Ingegneria e Architettura – Polo di Pordenone</a:t>
            </a:r>
          </a:p>
          <a:p>
            <a:r>
              <a:rPr lang="it-IT" sz="1600" b="1" smtClean="0">
                <a:solidFill>
                  <a:prstClr val="white"/>
                </a:solidFill>
              </a:rPr>
              <a:t>reini@units.it</a:t>
            </a:r>
          </a:p>
          <a:p>
            <a:endParaRPr lang="it-IT" sz="1600" b="1" smtClean="0">
              <a:solidFill>
                <a:prstClr val="white"/>
              </a:solidFill>
            </a:endParaRPr>
          </a:p>
          <a:p>
            <a:endParaRPr lang="it-IT" sz="1600" b="1" smtClean="0">
              <a:solidFill>
                <a:prstClr val="white"/>
              </a:solidFill>
            </a:endParaRPr>
          </a:p>
          <a:p>
            <a:endParaRPr lang="it-IT" sz="1600" b="1" smtClean="0">
              <a:solidFill>
                <a:prstClr val="white"/>
              </a:solidFill>
            </a:endParaRPr>
          </a:p>
          <a:p>
            <a:endParaRPr lang="it-IT" sz="1600">
              <a:solidFill>
                <a:prstClr val="white"/>
              </a:solidFill>
            </a:endParaRPr>
          </a:p>
        </p:txBody>
      </p:sp>
      <p:pic>
        <p:nvPicPr>
          <p:cNvPr id="28676" name="Picture 4" descr="http://www.sidways.altervista.org/Joomla/upload_d/logo%20units.png"/>
          <p:cNvPicPr>
            <a:picLocks noChangeAspect="1" noChangeArrowheads="1"/>
          </p:cNvPicPr>
          <p:nvPr/>
        </p:nvPicPr>
        <p:blipFill>
          <a:blip r:embed="rId4" cstate="print"/>
          <a:srcRect/>
          <a:stretch>
            <a:fillRect/>
          </a:stretch>
        </p:blipFill>
        <p:spPr bwMode="auto">
          <a:xfrm>
            <a:off x="516377" y="116632"/>
            <a:ext cx="1089656" cy="1080120"/>
          </a:xfrm>
          <a:prstGeom prst="rect">
            <a:avLst/>
          </a:prstGeom>
          <a:noFill/>
        </p:spPr>
      </p:pic>
      <p:sp>
        <p:nvSpPr>
          <p:cNvPr id="133" name="CasellaDiTesto 132"/>
          <p:cNvSpPr txBox="1"/>
          <p:nvPr/>
        </p:nvSpPr>
        <p:spPr>
          <a:xfrm>
            <a:off x="1763688" y="332656"/>
            <a:ext cx="5328592" cy="861774"/>
          </a:xfrm>
          <a:prstGeom prst="rect">
            <a:avLst/>
          </a:prstGeom>
          <a:noFill/>
        </p:spPr>
        <p:txBody>
          <a:bodyPr wrap="square" rtlCol="0">
            <a:spAutoFit/>
          </a:bodyPr>
          <a:lstStyle/>
          <a:p>
            <a:r>
              <a:rPr lang="it-IT" sz="1600" b="1" smtClean="0">
                <a:solidFill>
                  <a:schemeClr val="bg2">
                    <a:lumMod val="50000"/>
                  </a:schemeClr>
                </a:solidFill>
                <a:latin typeface="Arial" pitchFamily="34" charset="0"/>
                <a:cs typeface="Arial" pitchFamily="34" charset="0"/>
              </a:rPr>
              <a:t>UNIVERSITÀ DEGLI STUDI </a:t>
            </a:r>
            <a:r>
              <a:rPr lang="it-IT" sz="1600" b="1" err="1" smtClean="0">
                <a:solidFill>
                  <a:schemeClr val="bg2">
                    <a:lumMod val="50000"/>
                  </a:schemeClr>
                </a:solidFill>
                <a:latin typeface="Arial" pitchFamily="34" charset="0"/>
                <a:cs typeface="Arial" pitchFamily="34" charset="0"/>
              </a:rPr>
              <a:t>DI</a:t>
            </a:r>
            <a:r>
              <a:rPr lang="it-IT" sz="1600" b="1" smtClean="0">
                <a:solidFill>
                  <a:schemeClr val="bg2">
                    <a:lumMod val="50000"/>
                  </a:schemeClr>
                </a:solidFill>
                <a:latin typeface="Arial" pitchFamily="34" charset="0"/>
                <a:cs typeface="Arial" pitchFamily="34" charset="0"/>
              </a:rPr>
              <a:t> TRIESTE</a:t>
            </a:r>
          </a:p>
          <a:p>
            <a:r>
              <a:rPr lang="it-IT" sz="1600" b="1" smtClean="0">
                <a:solidFill>
                  <a:schemeClr val="bg2">
                    <a:lumMod val="50000"/>
                  </a:schemeClr>
                </a:solidFill>
                <a:latin typeface="Arial" pitchFamily="34" charset="0"/>
                <a:cs typeface="Arial" pitchFamily="34" charset="0"/>
              </a:rPr>
              <a:t>DIPARTIMENTO </a:t>
            </a:r>
            <a:r>
              <a:rPr lang="it-IT" sz="1600" b="1" err="1" smtClean="0">
                <a:solidFill>
                  <a:schemeClr val="bg2">
                    <a:lumMod val="50000"/>
                  </a:schemeClr>
                </a:solidFill>
                <a:latin typeface="Arial" pitchFamily="34" charset="0"/>
                <a:cs typeface="Arial" pitchFamily="34" charset="0"/>
              </a:rPr>
              <a:t>DI</a:t>
            </a:r>
            <a:r>
              <a:rPr lang="it-IT" sz="1600" b="1" smtClean="0">
                <a:solidFill>
                  <a:schemeClr val="bg2">
                    <a:lumMod val="50000"/>
                  </a:schemeClr>
                </a:solidFill>
                <a:latin typeface="Arial" pitchFamily="34" charset="0"/>
                <a:cs typeface="Arial" pitchFamily="34" charset="0"/>
              </a:rPr>
              <a:t> INGEGNERIA E ARCHITETTURA</a:t>
            </a:r>
          </a:p>
          <a:p>
            <a:endParaRPr lang="it-IT"/>
          </a:p>
        </p:txBody>
      </p:sp>
      <p:pic>
        <p:nvPicPr>
          <p:cNvPr id="132" name="Picture 2" descr="Risultati immagini per logo dia un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890" y="116632"/>
            <a:ext cx="1362253" cy="102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68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620689"/>
            <a:ext cx="8546036" cy="1656184"/>
          </a:xfrm>
        </p:spPr>
        <p:txBody>
          <a:bodyPr>
            <a:normAutofit/>
          </a:bodyPr>
          <a:lstStyle/>
          <a:p>
            <a:r>
              <a:rPr lang="it-IT" sz="1600" smtClean="0"/>
              <a:t>For ALL </a:t>
            </a:r>
            <a:r>
              <a:rPr lang="it-IT" sz="1600" err="1" smtClean="0"/>
              <a:t>chemical</a:t>
            </a:r>
            <a:r>
              <a:rPr lang="it-IT" sz="1600" smtClean="0"/>
              <a:t> </a:t>
            </a:r>
            <a:r>
              <a:rPr lang="it-IT" sz="1600" err="1" smtClean="0"/>
              <a:t>reaction</a:t>
            </a:r>
            <a:r>
              <a:rPr lang="it-IT" sz="1600" smtClean="0"/>
              <a:t> </a:t>
            </a:r>
            <a:r>
              <a:rPr lang="it-IT" sz="1600" err="1" smtClean="0"/>
              <a:t>at</a:t>
            </a:r>
            <a:r>
              <a:rPr lang="it-IT" sz="1600" smtClean="0"/>
              <a:t> </a:t>
            </a:r>
            <a:r>
              <a:rPr lang="it-IT" sz="1600" err="1" smtClean="0"/>
              <a:t>constant</a:t>
            </a:r>
            <a:r>
              <a:rPr lang="it-IT" sz="1600" smtClean="0"/>
              <a:t> (</a:t>
            </a:r>
            <a:r>
              <a:rPr lang="it-IT" sz="1600" i="1" smtClean="0"/>
              <a:t>T</a:t>
            </a:r>
            <a:r>
              <a:rPr lang="it-IT" sz="1600" i="1" baseline="-25000" smtClean="0"/>
              <a:t>0</a:t>
            </a:r>
            <a:r>
              <a:rPr lang="it-IT" sz="1600" i="1" smtClean="0"/>
              <a:t>, P</a:t>
            </a:r>
            <a:r>
              <a:rPr lang="it-IT" sz="1600" i="1" baseline="-25000" smtClean="0"/>
              <a:t>0</a:t>
            </a:r>
            <a:r>
              <a:rPr lang="it-IT" sz="1600" smtClean="0"/>
              <a:t>), the </a:t>
            </a:r>
            <a:r>
              <a:rPr lang="it-IT" sz="1600" err="1" smtClean="0"/>
              <a:t>max</a:t>
            </a:r>
            <a:r>
              <a:rPr lang="it-IT" sz="1600" smtClean="0"/>
              <a:t> </a:t>
            </a:r>
            <a:r>
              <a:rPr lang="it-IT" sz="1600" err="1" smtClean="0"/>
              <a:t>reversible</a:t>
            </a:r>
            <a:r>
              <a:rPr lang="it-IT" sz="1600" smtClean="0"/>
              <a:t> work </a:t>
            </a:r>
            <a:r>
              <a:rPr lang="it-IT" sz="1600" err="1" smtClean="0"/>
              <a:t>that</a:t>
            </a:r>
            <a:r>
              <a:rPr lang="it-IT" sz="1600" smtClean="0"/>
              <a:t> can be </a:t>
            </a:r>
            <a:r>
              <a:rPr lang="it-IT" sz="1600" err="1" smtClean="0"/>
              <a:t>obtained</a:t>
            </a:r>
            <a:r>
              <a:rPr lang="it-IT" sz="1600" smtClean="0"/>
              <a:t> (in </a:t>
            </a:r>
            <a:r>
              <a:rPr lang="it-IT" sz="1600" err="1" smtClean="0"/>
              <a:t>principle</a:t>
            </a:r>
            <a:r>
              <a:rPr lang="it-IT" sz="1600" smtClean="0"/>
              <a:t>) </a:t>
            </a:r>
            <a:r>
              <a:rPr lang="it-IT" sz="1600" err="1" smtClean="0"/>
              <a:t>is</a:t>
            </a:r>
            <a:r>
              <a:rPr lang="it-IT" sz="1600" smtClean="0"/>
              <a:t> the </a:t>
            </a:r>
            <a:r>
              <a:rPr lang="it-IT" sz="1600" err="1" smtClean="0"/>
              <a:t>variation</a:t>
            </a:r>
            <a:r>
              <a:rPr lang="it-IT" sz="1600" smtClean="0"/>
              <a:t> in the GIBBS </a:t>
            </a:r>
            <a:r>
              <a:rPr lang="it-IT" sz="1600" err="1" smtClean="0"/>
              <a:t>function</a:t>
            </a:r>
            <a:r>
              <a:rPr lang="it-IT" sz="1600" smtClean="0"/>
              <a:t> (</a:t>
            </a:r>
            <a:r>
              <a:rPr lang="it-IT" sz="1800" i="1" smtClean="0">
                <a:latin typeface="Times New Roman" panose="02020603050405020304" pitchFamily="18" charset="0"/>
                <a:cs typeface="Times New Roman" panose="02020603050405020304" pitchFamily="18" charset="0"/>
              </a:rPr>
              <a:t>g=h-</a:t>
            </a:r>
            <a:r>
              <a:rPr lang="it-IT" sz="1800" i="1" err="1" smtClean="0">
                <a:latin typeface="Times New Roman" panose="02020603050405020304" pitchFamily="18" charset="0"/>
                <a:cs typeface="Times New Roman" panose="02020603050405020304" pitchFamily="18" charset="0"/>
              </a:rPr>
              <a:t>Ts</a:t>
            </a:r>
            <a:r>
              <a:rPr lang="it-IT" sz="1600" smtClean="0"/>
              <a:t>). </a:t>
            </a:r>
            <a:r>
              <a:rPr lang="en-US" sz="1600" smtClean="0"/>
              <a:t>Regarding kinetic </a:t>
            </a:r>
            <a:r>
              <a:rPr lang="en-US" sz="1600"/>
              <a:t>and potential energy </a:t>
            </a:r>
            <a:r>
              <a:rPr lang="en-US" sz="1600" smtClean="0"/>
              <a:t>effects as negligible:</a:t>
            </a:r>
            <a:endParaRPr lang="en-US" sz="1600"/>
          </a:p>
          <a:p>
            <a:endParaRPr lang="it-IT" sz="1600"/>
          </a:p>
        </p:txBody>
      </p:sp>
      <p:sp>
        <p:nvSpPr>
          <p:cNvPr id="4" name="Titolo 2"/>
          <p:cNvSpPr>
            <a:spLocks noGrp="1"/>
          </p:cNvSpPr>
          <p:nvPr>
            <p:ph type="title"/>
          </p:nvPr>
        </p:nvSpPr>
        <p:spPr>
          <a:xfrm>
            <a:off x="288521" y="139166"/>
            <a:ext cx="8581043" cy="481522"/>
          </a:xfrm>
        </p:spPr>
        <p:txBody>
          <a:bodyPr/>
          <a:lstStyle/>
          <a:p>
            <a:r>
              <a:rPr lang="it-IT" smtClean="0"/>
              <a:t>EXERGY – </a:t>
            </a:r>
            <a:r>
              <a:rPr lang="it-IT" err="1" smtClean="0"/>
              <a:t>chemical</a:t>
            </a:r>
            <a:r>
              <a:rPr lang="it-IT" smtClean="0"/>
              <a:t> </a:t>
            </a:r>
            <a:r>
              <a:rPr lang="it-IT" err="1" smtClean="0"/>
              <a:t>exergy</a:t>
            </a:r>
            <a:r>
              <a:rPr lang="it-IT" smtClean="0"/>
              <a:t> of an </a:t>
            </a:r>
            <a:r>
              <a:rPr lang="it-IT" err="1" smtClean="0"/>
              <a:t>hydrocarbon</a:t>
            </a:r>
            <a:r>
              <a:rPr lang="it-IT" smtClean="0"/>
              <a:t> (</a:t>
            </a:r>
            <a:r>
              <a:rPr lang="it-IT"/>
              <a:t>CH</a:t>
            </a:r>
            <a:r>
              <a:rPr lang="it-IT" baseline="-25000"/>
              <a:t>4</a:t>
            </a:r>
            <a:r>
              <a:rPr lang="it-IT" smtClean="0"/>
              <a:t>)</a:t>
            </a:r>
            <a:endParaRPr lang="it-IT"/>
          </a:p>
        </p:txBody>
      </p:sp>
      <p:grpSp>
        <p:nvGrpSpPr>
          <p:cNvPr id="25" name="Gruppo 24"/>
          <p:cNvGrpSpPr/>
          <p:nvPr/>
        </p:nvGrpSpPr>
        <p:grpSpPr>
          <a:xfrm>
            <a:off x="323528" y="1790419"/>
            <a:ext cx="4199402" cy="2070629"/>
            <a:chOff x="1979712" y="1556792"/>
            <a:chExt cx="4199402" cy="2070629"/>
          </a:xfrm>
        </p:grpSpPr>
        <p:grpSp>
          <p:nvGrpSpPr>
            <p:cNvPr id="5" name="Group 31"/>
            <p:cNvGrpSpPr>
              <a:grpSpLocks/>
            </p:cNvGrpSpPr>
            <p:nvPr/>
          </p:nvGrpSpPr>
          <p:grpSpPr bwMode="auto">
            <a:xfrm>
              <a:off x="2122474" y="1556792"/>
              <a:ext cx="4056640" cy="2070629"/>
              <a:chOff x="1200" y="1680"/>
              <a:chExt cx="4068" cy="2072"/>
            </a:xfrm>
          </p:grpSpPr>
          <p:sp>
            <p:nvSpPr>
              <p:cNvPr id="6" name="Rectangle 4"/>
              <p:cNvSpPr>
                <a:spLocks noChangeArrowheads="1"/>
              </p:cNvSpPr>
              <p:nvPr/>
            </p:nvSpPr>
            <p:spPr bwMode="auto">
              <a:xfrm>
                <a:off x="1824" y="2016"/>
                <a:ext cx="2304" cy="1392"/>
              </a:xfrm>
              <a:prstGeom prst="rect">
                <a:avLst/>
              </a:prstGeom>
              <a:noFill/>
              <a:ln w="19050">
                <a:solidFill>
                  <a:schemeClr val="accent1"/>
                </a:solidFill>
                <a:prstDash val="dash"/>
                <a:miter lim="800000"/>
                <a:headEnd/>
                <a:tailEnd/>
              </a:ln>
            </p:spPr>
            <p:txBody>
              <a:bodyPr wrap="none" anchor="ctr"/>
              <a:lstStyle/>
              <a:p>
                <a:pPr algn="ctr"/>
                <a:endParaRPr lang="it-IT" sz="1400">
                  <a:solidFill>
                    <a:srgbClr val="FF0000"/>
                  </a:solidFill>
                </a:endParaRPr>
              </a:p>
            </p:txBody>
          </p:sp>
          <p:sp>
            <p:nvSpPr>
              <p:cNvPr id="7" name="Rectangle 5"/>
              <p:cNvSpPr>
                <a:spLocks noChangeArrowheads="1"/>
              </p:cNvSpPr>
              <p:nvPr/>
            </p:nvSpPr>
            <p:spPr bwMode="auto">
              <a:xfrm>
                <a:off x="2196" y="2340"/>
                <a:ext cx="1584" cy="768"/>
              </a:xfrm>
              <a:prstGeom prst="rect">
                <a:avLst/>
              </a:prstGeom>
              <a:noFill/>
              <a:ln w="28575">
                <a:solidFill>
                  <a:srgbClr val="009900"/>
                </a:solidFill>
                <a:miter lim="800000"/>
                <a:headEnd/>
                <a:tailEnd/>
              </a:ln>
            </p:spPr>
            <p:txBody>
              <a:bodyPr wrap="none" anchor="ctr"/>
              <a:lstStyle/>
              <a:p>
                <a:endParaRPr lang="it-IT" sz="1400"/>
              </a:p>
            </p:txBody>
          </p:sp>
          <p:sp>
            <p:nvSpPr>
              <p:cNvPr id="8" name="Line 6"/>
              <p:cNvSpPr>
                <a:spLocks noChangeShapeType="1"/>
              </p:cNvSpPr>
              <p:nvPr/>
            </p:nvSpPr>
            <p:spPr bwMode="auto">
              <a:xfrm flipV="1">
                <a:off x="2976" y="1872"/>
                <a:ext cx="480" cy="528"/>
              </a:xfrm>
              <a:prstGeom prst="line">
                <a:avLst/>
              </a:prstGeom>
              <a:noFill/>
              <a:ln w="28575">
                <a:solidFill>
                  <a:srgbClr val="A50021"/>
                </a:solidFill>
                <a:round/>
                <a:headEnd/>
                <a:tailEnd type="arrow" w="med" len="med"/>
              </a:ln>
            </p:spPr>
            <p:txBody>
              <a:bodyPr wrap="none"/>
              <a:lstStyle/>
              <a:p>
                <a:endParaRPr lang="it-IT" sz="1400"/>
              </a:p>
            </p:txBody>
          </p:sp>
          <p:sp>
            <p:nvSpPr>
              <p:cNvPr id="9" name="Line 7"/>
              <p:cNvSpPr>
                <a:spLocks noChangeShapeType="1"/>
              </p:cNvSpPr>
              <p:nvPr/>
            </p:nvSpPr>
            <p:spPr bwMode="auto">
              <a:xfrm>
                <a:off x="3696" y="2544"/>
                <a:ext cx="576" cy="0"/>
              </a:xfrm>
              <a:prstGeom prst="line">
                <a:avLst/>
              </a:prstGeom>
              <a:noFill/>
              <a:ln w="28575">
                <a:solidFill>
                  <a:srgbClr val="009900"/>
                </a:solidFill>
                <a:round/>
                <a:headEnd/>
                <a:tailEnd type="arrow" w="med" len="med"/>
              </a:ln>
            </p:spPr>
            <p:txBody>
              <a:bodyPr wrap="none"/>
              <a:lstStyle/>
              <a:p>
                <a:endParaRPr lang="it-IT" sz="1400"/>
              </a:p>
            </p:txBody>
          </p:sp>
          <p:sp>
            <p:nvSpPr>
              <p:cNvPr id="10" name="Line 8"/>
              <p:cNvSpPr>
                <a:spLocks noChangeShapeType="1"/>
              </p:cNvSpPr>
              <p:nvPr/>
            </p:nvSpPr>
            <p:spPr bwMode="auto">
              <a:xfrm>
                <a:off x="3720" y="2880"/>
                <a:ext cx="576" cy="0"/>
              </a:xfrm>
              <a:prstGeom prst="line">
                <a:avLst/>
              </a:prstGeom>
              <a:noFill/>
              <a:ln w="28575">
                <a:solidFill>
                  <a:srgbClr val="009900"/>
                </a:solidFill>
                <a:round/>
                <a:headEnd/>
                <a:tailEnd type="arrow" w="med" len="med"/>
              </a:ln>
            </p:spPr>
            <p:txBody>
              <a:bodyPr wrap="none"/>
              <a:lstStyle/>
              <a:p>
                <a:endParaRPr lang="it-IT" sz="1400"/>
              </a:p>
            </p:txBody>
          </p:sp>
          <p:sp>
            <p:nvSpPr>
              <p:cNvPr id="11" name="Line 9"/>
              <p:cNvSpPr>
                <a:spLocks noChangeShapeType="1"/>
              </p:cNvSpPr>
              <p:nvPr/>
            </p:nvSpPr>
            <p:spPr bwMode="auto">
              <a:xfrm>
                <a:off x="1680" y="2544"/>
                <a:ext cx="528" cy="0"/>
              </a:xfrm>
              <a:prstGeom prst="line">
                <a:avLst/>
              </a:prstGeom>
              <a:noFill/>
              <a:ln w="28575">
                <a:solidFill>
                  <a:srgbClr val="009900"/>
                </a:solidFill>
                <a:round/>
                <a:headEnd/>
                <a:tailEnd/>
              </a:ln>
            </p:spPr>
            <p:txBody>
              <a:bodyPr wrap="none"/>
              <a:lstStyle/>
              <a:p>
                <a:endParaRPr lang="it-IT" sz="1400"/>
              </a:p>
            </p:txBody>
          </p:sp>
          <p:sp>
            <p:nvSpPr>
              <p:cNvPr id="12" name="Line 10"/>
              <p:cNvSpPr>
                <a:spLocks noChangeShapeType="1"/>
              </p:cNvSpPr>
              <p:nvPr/>
            </p:nvSpPr>
            <p:spPr bwMode="auto">
              <a:xfrm>
                <a:off x="1680" y="2880"/>
                <a:ext cx="528" cy="0"/>
              </a:xfrm>
              <a:prstGeom prst="line">
                <a:avLst/>
              </a:prstGeom>
              <a:noFill/>
              <a:ln w="28575">
                <a:solidFill>
                  <a:srgbClr val="009900"/>
                </a:solidFill>
                <a:round/>
                <a:headEnd/>
                <a:tailEnd/>
              </a:ln>
            </p:spPr>
            <p:txBody>
              <a:bodyPr wrap="none"/>
              <a:lstStyle/>
              <a:p>
                <a:endParaRPr lang="it-IT" sz="1400"/>
              </a:p>
            </p:txBody>
          </p:sp>
          <p:sp>
            <p:nvSpPr>
              <p:cNvPr id="13" name="Line 11"/>
              <p:cNvSpPr>
                <a:spLocks noChangeShapeType="1"/>
              </p:cNvSpPr>
              <p:nvPr/>
            </p:nvSpPr>
            <p:spPr bwMode="auto">
              <a:xfrm>
                <a:off x="1536" y="2880"/>
                <a:ext cx="384" cy="0"/>
              </a:xfrm>
              <a:prstGeom prst="line">
                <a:avLst/>
              </a:prstGeom>
              <a:noFill/>
              <a:ln w="28575">
                <a:solidFill>
                  <a:srgbClr val="009900"/>
                </a:solidFill>
                <a:round/>
                <a:headEnd/>
                <a:tailEnd type="arrow" w="med" len="med"/>
              </a:ln>
            </p:spPr>
            <p:txBody>
              <a:bodyPr wrap="none"/>
              <a:lstStyle/>
              <a:p>
                <a:endParaRPr lang="it-IT" sz="1400"/>
              </a:p>
            </p:txBody>
          </p:sp>
          <p:sp>
            <p:nvSpPr>
              <p:cNvPr id="14" name="Line 12"/>
              <p:cNvSpPr>
                <a:spLocks noChangeShapeType="1"/>
              </p:cNvSpPr>
              <p:nvPr/>
            </p:nvSpPr>
            <p:spPr bwMode="auto">
              <a:xfrm>
                <a:off x="1560" y="2544"/>
                <a:ext cx="384" cy="0"/>
              </a:xfrm>
              <a:prstGeom prst="line">
                <a:avLst/>
              </a:prstGeom>
              <a:noFill/>
              <a:ln w="28575">
                <a:solidFill>
                  <a:srgbClr val="009900"/>
                </a:solidFill>
                <a:round/>
                <a:headEnd/>
                <a:tailEnd type="arrow" w="med" len="med"/>
              </a:ln>
            </p:spPr>
            <p:txBody>
              <a:bodyPr wrap="none"/>
              <a:lstStyle/>
              <a:p>
                <a:endParaRPr lang="it-IT" sz="1400"/>
              </a:p>
            </p:txBody>
          </p:sp>
          <p:sp>
            <p:nvSpPr>
              <p:cNvPr id="15" name="Freeform 18"/>
              <p:cNvSpPr>
                <a:spLocks/>
              </p:cNvSpPr>
              <p:nvPr/>
            </p:nvSpPr>
            <p:spPr bwMode="auto">
              <a:xfrm>
                <a:off x="2856" y="2880"/>
                <a:ext cx="128" cy="816"/>
              </a:xfrm>
              <a:custGeom>
                <a:avLst/>
                <a:gdLst>
                  <a:gd name="T0" fmla="*/ 64 w 128"/>
                  <a:gd name="T1" fmla="*/ 816 h 816"/>
                  <a:gd name="T2" fmla="*/ 112 w 128"/>
                  <a:gd name="T3" fmla="*/ 720 h 816"/>
                  <a:gd name="T4" fmla="*/ 16 w 128"/>
                  <a:gd name="T5" fmla="*/ 672 h 816"/>
                  <a:gd name="T6" fmla="*/ 16 w 128"/>
                  <a:gd name="T7" fmla="*/ 576 h 816"/>
                  <a:gd name="T8" fmla="*/ 112 w 128"/>
                  <a:gd name="T9" fmla="*/ 576 h 816"/>
                  <a:gd name="T10" fmla="*/ 112 w 128"/>
                  <a:gd name="T11" fmla="*/ 480 h 816"/>
                  <a:gd name="T12" fmla="*/ 16 w 128"/>
                  <a:gd name="T13" fmla="*/ 480 h 816"/>
                  <a:gd name="T14" fmla="*/ 16 w 128"/>
                  <a:gd name="T15" fmla="*/ 384 h 816"/>
                  <a:gd name="T16" fmla="*/ 112 w 128"/>
                  <a:gd name="T17" fmla="*/ 384 h 816"/>
                  <a:gd name="T18" fmla="*/ 112 w 128"/>
                  <a:gd name="T19" fmla="*/ 288 h 816"/>
                  <a:gd name="T20" fmla="*/ 16 w 128"/>
                  <a:gd name="T21" fmla="*/ 288 h 816"/>
                  <a:gd name="T22" fmla="*/ 16 w 128"/>
                  <a:gd name="T23" fmla="*/ 192 h 816"/>
                  <a:gd name="T24" fmla="*/ 112 w 128"/>
                  <a:gd name="T25" fmla="*/ 144 h 816"/>
                  <a:gd name="T26" fmla="*/ 112 w 128"/>
                  <a:gd name="T27" fmla="*/ 0 h 8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8"/>
                  <a:gd name="T43" fmla="*/ 0 h 816"/>
                  <a:gd name="T44" fmla="*/ 128 w 128"/>
                  <a:gd name="T45" fmla="*/ 816 h 8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8" h="816">
                    <a:moveTo>
                      <a:pt x="64" y="816"/>
                    </a:moveTo>
                    <a:cubicBezTo>
                      <a:pt x="92" y="780"/>
                      <a:pt x="120" y="744"/>
                      <a:pt x="112" y="720"/>
                    </a:cubicBezTo>
                    <a:cubicBezTo>
                      <a:pt x="104" y="696"/>
                      <a:pt x="32" y="696"/>
                      <a:pt x="16" y="672"/>
                    </a:cubicBezTo>
                    <a:cubicBezTo>
                      <a:pt x="0" y="648"/>
                      <a:pt x="0" y="592"/>
                      <a:pt x="16" y="576"/>
                    </a:cubicBezTo>
                    <a:cubicBezTo>
                      <a:pt x="32" y="560"/>
                      <a:pt x="96" y="592"/>
                      <a:pt x="112" y="576"/>
                    </a:cubicBezTo>
                    <a:cubicBezTo>
                      <a:pt x="128" y="560"/>
                      <a:pt x="128" y="496"/>
                      <a:pt x="112" y="480"/>
                    </a:cubicBezTo>
                    <a:cubicBezTo>
                      <a:pt x="96" y="464"/>
                      <a:pt x="32" y="496"/>
                      <a:pt x="16" y="480"/>
                    </a:cubicBezTo>
                    <a:cubicBezTo>
                      <a:pt x="0" y="464"/>
                      <a:pt x="0" y="400"/>
                      <a:pt x="16" y="384"/>
                    </a:cubicBezTo>
                    <a:cubicBezTo>
                      <a:pt x="32" y="368"/>
                      <a:pt x="96" y="400"/>
                      <a:pt x="112" y="384"/>
                    </a:cubicBezTo>
                    <a:cubicBezTo>
                      <a:pt x="128" y="368"/>
                      <a:pt x="128" y="304"/>
                      <a:pt x="112" y="288"/>
                    </a:cubicBezTo>
                    <a:cubicBezTo>
                      <a:pt x="96" y="272"/>
                      <a:pt x="32" y="304"/>
                      <a:pt x="16" y="288"/>
                    </a:cubicBezTo>
                    <a:cubicBezTo>
                      <a:pt x="0" y="272"/>
                      <a:pt x="0" y="216"/>
                      <a:pt x="16" y="192"/>
                    </a:cubicBezTo>
                    <a:cubicBezTo>
                      <a:pt x="32" y="168"/>
                      <a:pt x="96" y="176"/>
                      <a:pt x="112" y="144"/>
                    </a:cubicBezTo>
                    <a:cubicBezTo>
                      <a:pt x="128" y="112"/>
                      <a:pt x="112" y="24"/>
                      <a:pt x="112" y="0"/>
                    </a:cubicBezTo>
                  </a:path>
                </a:pathLst>
              </a:custGeom>
              <a:noFill/>
              <a:ln w="28575" cmpd="sng">
                <a:solidFill>
                  <a:srgbClr val="A50021"/>
                </a:solidFill>
                <a:round/>
                <a:headEnd type="none" w="med" len="med"/>
                <a:tailEnd type="arrow" w="med" len="med"/>
              </a:ln>
            </p:spPr>
            <p:txBody>
              <a:bodyPr wrap="none"/>
              <a:lstStyle/>
              <a:p>
                <a:endParaRPr lang="it-IT" sz="1400"/>
              </a:p>
            </p:txBody>
          </p:sp>
          <p:sp>
            <p:nvSpPr>
              <p:cNvPr id="16" name="Text Box 19"/>
              <p:cNvSpPr txBox="1">
                <a:spLocks noChangeArrowheads="1"/>
              </p:cNvSpPr>
              <p:nvPr/>
            </p:nvSpPr>
            <p:spPr bwMode="auto">
              <a:xfrm>
                <a:off x="1201" y="2689"/>
                <a:ext cx="408" cy="308"/>
              </a:xfrm>
              <a:prstGeom prst="rect">
                <a:avLst/>
              </a:prstGeom>
              <a:noFill/>
              <a:ln w="9525">
                <a:noFill/>
                <a:miter lim="800000"/>
                <a:headEnd/>
                <a:tailEnd/>
              </a:ln>
            </p:spPr>
            <p:txBody>
              <a:bodyPr wrap="square">
                <a:spAutoFit/>
              </a:bodyPr>
              <a:lstStyle/>
              <a:p>
                <a:pPr>
                  <a:spcBef>
                    <a:spcPct val="50000"/>
                  </a:spcBef>
                </a:pPr>
                <a:r>
                  <a:rPr lang="en-US" sz="1400" b="1">
                    <a:solidFill>
                      <a:srgbClr val="990099"/>
                    </a:solidFill>
                    <a:latin typeface="Arial" charset="0"/>
                  </a:rPr>
                  <a:t>O</a:t>
                </a:r>
                <a:r>
                  <a:rPr lang="en-US" sz="1400" b="1" baseline="-25000">
                    <a:solidFill>
                      <a:srgbClr val="990099"/>
                    </a:solidFill>
                    <a:latin typeface="Arial" charset="0"/>
                  </a:rPr>
                  <a:t>2</a:t>
                </a:r>
                <a:endParaRPr lang="en-US" sz="1400" b="1">
                  <a:solidFill>
                    <a:srgbClr val="990099"/>
                  </a:solidFill>
                  <a:latin typeface="Arial" charset="0"/>
                </a:endParaRPr>
              </a:p>
            </p:txBody>
          </p:sp>
          <p:sp>
            <p:nvSpPr>
              <p:cNvPr id="17" name="Text Box 20"/>
              <p:cNvSpPr txBox="1">
                <a:spLocks noChangeArrowheads="1"/>
              </p:cNvSpPr>
              <p:nvPr/>
            </p:nvSpPr>
            <p:spPr bwMode="auto">
              <a:xfrm>
                <a:off x="1200" y="2256"/>
                <a:ext cx="672" cy="308"/>
              </a:xfrm>
              <a:prstGeom prst="rect">
                <a:avLst/>
              </a:prstGeom>
              <a:noFill/>
              <a:ln w="9525">
                <a:noFill/>
                <a:miter lim="800000"/>
                <a:headEnd/>
                <a:tailEnd/>
              </a:ln>
            </p:spPr>
            <p:txBody>
              <a:bodyPr>
                <a:spAutoFit/>
              </a:bodyPr>
              <a:lstStyle/>
              <a:p>
                <a:pPr>
                  <a:spcBef>
                    <a:spcPct val="50000"/>
                  </a:spcBef>
                </a:pPr>
                <a:r>
                  <a:rPr lang="en-US" sz="1400" b="1">
                    <a:solidFill>
                      <a:srgbClr val="990099"/>
                    </a:solidFill>
                    <a:latin typeface="Arial" charset="0"/>
                  </a:rPr>
                  <a:t>C</a:t>
                </a:r>
                <a:r>
                  <a:rPr lang="en-US" sz="1400" b="1" baseline="-25000">
                    <a:solidFill>
                      <a:srgbClr val="990099"/>
                    </a:solidFill>
                    <a:latin typeface="Arial" charset="0"/>
                  </a:rPr>
                  <a:t>a</a:t>
                </a:r>
                <a:r>
                  <a:rPr lang="en-US" sz="1400" b="1">
                    <a:solidFill>
                      <a:srgbClr val="990099"/>
                    </a:solidFill>
                    <a:latin typeface="Arial" charset="0"/>
                  </a:rPr>
                  <a:t> </a:t>
                </a:r>
                <a:r>
                  <a:rPr lang="en-US" sz="1400" b="1" err="1">
                    <a:solidFill>
                      <a:srgbClr val="990099"/>
                    </a:solidFill>
                    <a:latin typeface="Arial" charset="0"/>
                  </a:rPr>
                  <a:t>H</a:t>
                </a:r>
                <a:r>
                  <a:rPr lang="en-US" sz="1400" b="1" baseline="-25000" err="1">
                    <a:solidFill>
                      <a:srgbClr val="990099"/>
                    </a:solidFill>
                    <a:latin typeface="Arial" charset="0"/>
                  </a:rPr>
                  <a:t>b</a:t>
                </a:r>
                <a:endParaRPr lang="en-US" sz="1400" b="1">
                  <a:solidFill>
                    <a:srgbClr val="990099"/>
                  </a:solidFill>
                  <a:latin typeface="Arial" charset="0"/>
                </a:endParaRPr>
              </a:p>
            </p:txBody>
          </p:sp>
          <p:sp>
            <p:nvSpPr>
              <p:cNvPr id="18" name="Text Box 21"/>
              <p:cNvSpPr txBox="1">
                <a:spLocks noChangeArrowheads="1"/>
              </p:cNvSpPr>
              <p:nvPr/>
            </p:nvSpPr>
            <p:spPr bwMode="auto">
              <a:xfrm>
                <a:off x="2952" y="3444"/>
                <a:ext cx="632" cy="308"/>
              </a:xfrm>
              <a:prstGeom prst="rect">
                <a:avLst/>
              </a:prstGeom>
              <a:noFill/>
              <a:ln w="9525">
                <a:noFill/>
                <a:miter lim="800000"/>
                <a:headEnd/>
                <a:tailEnd/>
              </a:ln>
            </p:spPr>
            <p:txBody>
              <a:bodyPr wrap="square">
                <a:spAutoFit/>
              </a:bodyPr>
              <a:lstStyle/>
              <a:p>
                <a:pPr>
                  <a:spcBef>
                    <a:spcPct val="50000"/>
                  </a:spcBef>
                </a:pPr>
                <a:r>
                  <a:rPr lang="en-US" sz="1400" b="1" smtClean="0">
                    <a:solidFill>
                      <a:srgbClr val="00B050"/>
                    </a:solidFill>
                    <a:latin typeface="Arial" charset="0"/>
                  </a:rPr>
                  <a:t>Q</a:t>
                </a:r>
                <a:r>
                  <a:rPr lang="en-US" sz="1400" b="1" baseline="-25000" smtClean="0">
                    <a:solidFill>
                      <a:srgbClr val="00B050"/>
                    </a:solidFill>
                    <a:latin typeface="Arial" charset="0"/>
                  </a:rPr>
                  <a:t>0</a:t>
                </a:r>
                <a:endParaRPr lang="en-US" sz="1400" b="1" baseline="-25000">
                  <a:solidFill>
                    <a:srgbClr val="00B050"/>
                  </a:solidFill>
                  <a:latin typeface="Arial" charset="0"/>
                </a:endParaRPr>
              </a:p>
            </p:txBody>
          </p:sp>
          <p:sp>
            <p:nvSpPr>
              <p:cNvPr id="19" name="Text Box 22"/>
              <p:cNvSpPr txBox="1">
                <a:spLocks noChangeArrowheads="1"/>
              </p:cNvSpPr>
              <p:nvPr/>
            </p:nvSpPr>
            <p:spPr bwMode="auto">
              <a:xfrm>
                <a:off x="3456" y="1680"/>
                <a:ext cx="624" cy="308"/>
              </a:xfrm>
              <a:prstGeom prst="rect">
                <a:avLst/>
              </a:prstGeom>
              <a:noFill/>
              <a:ln w="9525">
                <a:noFill/>
                <a:miter lim="800000"/>
                <a:headEnd/>
                <a:tailEnd/>
              </a:ln>
            </p:spPr>
            <p:txBody>
              <a:bodyPr>
                <a:spAutoFit/>
              </a:bodyPr>
              <a:lstStyle/>
              <a:p>
                <a:pPr>
                  <a:spcBef>
                    <a:spcPct val="50000"/>
                  </a:spcBef>
                </a:pPr>
                <a:r>
                  <a:rPr lang="en-US" sz="1400" b="1" i="1" err="1">
                    <a:solidFill>
                      <a:schemeClr val="tx2"/>
                    </a:solidFill>
                    <a:latin typeface="Arial" charset="0"/>
                  </a:rPr>
                  <a:t>W</a:t>
                </a:r>
                <a:r>
                  <a:rPr lang="en-US" sz="1400" b="1" i="1" baseline="-25000" err="1">
                    <a:solidFill>
                      <a:schemeClr val="tx2"/>
                    </a:solidFill>
                    <a:latin typeface="Arial" charset="0"/>
                  </a:rPr>
                  <a:t>sh</a:t>
                </a:r>
                <a:endParaRPr lang="en-US" sz="1400" b="1" i="1">
                  <a:solidFill>
                    <a:schemeClr val="tx2"/>
                  </a:solidFill>
                  <a:latin typeface="Arial" charset="0"/>
                </a:endParaRPr>
              </a:p>
            </p:txBody>
          </p:sp>
          <p:sp>
            <p:nvSpPr>
              <p:cNvPr id="20" name="Text Box 23"/>
              <p:cNvSpPr txBox="1">
                <a:spLocks noChangeArrowheads="1"/>
              </p:cNvSpPr>
              <p:nvPr/>
            </p:nvSpPr>
            <p:spPr bwMode="auto">
              <a:xfrm>
                <a:off x="4356" y="2748"/>
                <a:ext cx="912" cy="308"/>
              </a:xfrm>
              <a:prstGeom prst="rect">
                <a:avLst/>
              </a:prstGeom>
              <a:noFill/>
              <a:ln w="9525">
                <a:noFill/>
                <a:miter lim="800000"/>
                <a:headEnd/>
                <a:tailEnd/>
              </a:ln>
            </p:spPr>
            <p:txBody>
              <a:bodyPr>
                <a:spAutoFit/>
              </a:bodyPr>
              <a:lstStyle/>
              <a:p>
                <a:pPr>
                  <a:spcBef>
                    <a:spcPct val="50000"/>
                  </a:spcBef>
                </a:pPr>
                <a:r>
                  <a:rPr lang="en-US" sz="1400" b="1">
                    <a:solidFill>
                      <a:srgbClr val="990099"/>
                    </a:solidFill>
                    <a:latin typeface="Arial" charset="0"/>
                  </a:rPr>
                  <a:t>H</a:t>
                </a:r>
                <a:r>
                  <a:rPr lang="en-US" sz="1400" b="1" baseline="-25000">
                    <a:solidFill>
                      <a:srgbClr val="990099"/>
                    </a:solidFill>
                    <a:latin typeface="Arial" charset="0"/>
                  </a:rPr>
                  <a:t>2</a:t>
                </a:r>
                <a:r>
                  <a:rPr lang="en-US" sz="1400" b="1">
                    <a:solidFill>
                      <a:srgbClr val="990099"/>
                    </a:solidFill>
                    <a:latin typeface="Arial" charset="0"/>
                  </a:rPr>
                  <a:t>O (</a:t>
                </a:r>
                <a:r>
                  <a:rPr lang="en-US" sz="1400" b="1" smtClean="0">
                    <a:solidFill>
                      <a:srgbClr val="990099"/>
                    </a:solidFill>
                    <a:latin typeface="Arial" charset="0"/>
                  </a:rPr>
                  <a:t>l)</a:t>
                </a:r>
                <a:endParaRPr lang="en-US" sz="1400" b="1">
                  <a:solidFill>
                    <a:srgbClr val="990099"/>
                  </a:solidFill>
                  <a:latin typeface="Arial" charset="0"/>
                </a:endParaRPr>
              </a:p>
            </p:txBody>
          </p:sp>
          <p:sp>
            <p:nvSpPr>
              <p:cNvPr id="21" name="Text Box 24"/>
              <p:cNvSpPr txBox="1">
                <a:spLocks noChangeArrowheads="1"/>
              </p:cNvSpPr>
              <p:nvPr/>
            </p:nvSpPr>
            <p:spPr bwMode="auto">
              <a:xfrm>
                <a:off x="4320" y="2400"/>
                <a:ext cx="708" cy="308"/>
              </a:xfrm>
              <a:prstGeom prst="rect">
                <a:avLst/>
              </a:prstGeom>
              <a:noFill/>
              <a:ln w="9525">
                <a:noFill/>
                <a:miter lim="800000"/>
                <a:headEnd/>
                <a:tailEnd/>
              </a:ln>
            </p:spPr>
            <p:txBody>
              <a:bodyPr wrap="square">
                <a:spAutoFit/>
              </a:bodyPr>
              <a:lstStyle/>
              <a:p>
                <a:pPr>
                  <a:spcBef>
                    <a:spcPct val="50000"/>
                  </a:spcBef>
                </a:pPr>
                <a:r>
                  <a:rPr lang="en-US" sz="1400" b="1">
                    <a:solidFill>
                      <a:srgbClr val="990099"/>
                    </a:solidFill>
                    <a:latin typeface="Arial" charset="0"/>
                  </a:rPr>
                  <a:t>CO</a:t>
                </a:r>
                <a:r>
                  <a:rPr lang="en-US" sz="1400" b="1" baseline="-25000">
                    <a:solidFill>
                      <a:srgbClr val="990099"/>
                    </a:solidFill>
                    <a:latin typeface="Arial" charset="0"/>
                  </a:rPr>
                  <a:t>2</a:t>
                </a:r>
                <a:r>
                  <a:rPr lang="en-US" sz="1400" b="1">
                    <a:solidFill>
                      <a:srgbClr val="990099"/>
                    </a:solidFill>
                    <a:latin typeface="Arial" charset="0"/>
                  </a:rPr>
                  <a:t> </a:t>
                </a:r>
              </a:p>
            </p:txBody>
          </p:sp>
          <p:sp>
            <p:nvSpPr>
              <p:cNvPr id="22" name="Text Box 25"/>
              <p:cNvSpPr txBox="1">
                <a:spLocks noChangeArrowheads="1"/>
              </p:cNvSpPr>
              <p:nvPr/>
            </p:nvSpPr>
            <p:spPr bwMode="auto">
              <a:xfrm>
                <a:off x="4306" y="2112"/>
                <a:ext cx="781" cy="308"/>
              </a:xfrm>
              <a:prstGeom prst="rect">
                <a:avLst/>
              </a:prstGeom>
              <a:noFill/>
              <a:ln w="9525">
                <a:noFill/>
                <a:miter lim="800000"/>
                <a:headEnd/>
                <a:tailEnd/>
              </a:ln>
            </p:spPr>
            <p:txBody>
              <a:bodyPr wrap="square">
                <a:spAutoFit/>
              </a:bodyPr>
              <a:lstStyle/>
              <a:p>
                <a:pPr>
                  <a:spcBef>
                    <a:spcPct val="50000"/>
                  </a:spcBef>
                </a:pPr>
                <a:r>
                  <a:rPr lang="en-US" sz="1400" b="1">
                    <a:solidFill>
                      <a:srgbClr val="990099"/>
                    </a:solidFill>
                    <a:latin typeface="Arial" charset="0"/>
                  </a:rPr>
                  <a:t>(T</a:t>
                </a:r>
                <a:r>
                  <a:rPr lang="en-US" sz="1400" b="1" baseline="-25000">
                    <a:solidFill>
                      <a:srgbClr val="990099"/>
                    </a:solidFill>
                    <a:latin typeface="Arial" charset="0"/>
                  </a:rPr>
                  <a:t>0</a:t>
                </a:r>
                <a:r>
                  <a:rPr lang="en-US" sz="1400" b="1">
                    <a:solidFill>
                      <a:srgbClr val="990099"/>
                    </a:solidFill>
                    <a:latin typeface="Arial" charset="0"/>
                  </a:rPr>
                  <a:t>, P</a:t>
                </a:r>
                <a:r>
                  <a:rPr lang="en-US" sz="1400" b="1" baseline="-25000">
                    <a:solidFill>
                      <a:srgbClr val="990099"/>
                    </a:solidFill>
                    <a:latin typeface="Arial" charset="0"/>
                  </a:rPr>
                  <a:t>0</a:t>
                </a:r>
                <a:r>
                  <a:rPr lang="en-US" sz="1400" b="1">
                    <a:solidFill>
                      <a:srgbClr val="990099"/>
                    </a:solidFill>
                    <a:latin typeface="Arial" charset="0"/>
                  </a:rPr>
                  <a:t>)</a:t>
                </a:r>
              </a:p>
            </p:txBody>
          </p:sp>
        </p:grpSp>
        <p:sp>
          <p:nvSpPr>
            <p:cNvPr id="24" name="Text Box 25"/>
            <p:cNvSpPr txBox="1">
              <a:spLocks noChangeArrowheads="1"/>
            </p:cNvSpPr>
            <p:nvPr/>
          </p:nvSpPr>
          <p:spPr bwMode="auto">
            <a:xfrm>
              <a:off x="1979712" y="1844825"/>
              <a:ext cx="792087" cy="307777"/>
            </a:xfrm>
            <a:prstGeom prst="rect">
              <a:avLst/>
            </a:prstGeom>
            <a:noFill/>
            <a:ln w="9525">
              <a:noFill/>
              <a:miter lim="800000"/>
              <a:headEnd/>
              <a:tailEnd/>
            </a:ln>
          </p:spPr>
          <p:txBody>
            <a:bodyPr wrap="square">
              <a:spAutoFit/>
            </a:bodyPr>
            <a:lstStyle/>
            <a:p>
              <a:pPr>
                <a:spcBef>
                  <a:spcPct val="50000"/>
                </a:spcBef>
              </a:pPr>
              <a:r>
                <a:rPr lang="en-US" sz="1400" b="1">
                  <a:solidFill>
                    <a:srgbClr val="990099"/>
                  </a:solidFill>
                  <a:latin typeface="Arial" charset="0"/>
                </a:rPr>
                <a:t>(T</a:t>
              </a:r>
              <a:r>
                <a:rPr lang="en-US" sz="1400" b="1" baseline="-25000">
                  <a:solidFill>
                    <a:srgbClr val="990099"/>
                  </a:solidFill>
                  <a:latin typeface="Arial" charset="0"/>
                </a:rPr>
                <a:t>0</a:t>
              </a:r>
              <a:r>
                <a:rPr lang="en-US" sz="1400" b="1">
                  <a:solidFill>
                    <a:srgbClr val="990099"/>
                  </a:solidFill>
                  <a:latin typeface="Arial" charset="0"/>
                </a:rPr>
                <a:t>, P</a:t>
              </a:r>
              <a:r>
                <a:rPr lang="en-US" sz="1400" b="1" baseline="-25000">
                  <a:solidFill>
                    <a:srgbClr val="990099"/>
                  </a:solidFill>
                  <a:latin typeface="Arial" charset="0"/>
                </a:rPr>
                <a:t>0</a:t>
              </a:r>
              <a:r>
                <a:rPr lang="en-US" sz="1400" b="1">
                  <a:solidFill>
                    <a:srgbClr val="990099"/>
                  </a:solidFill>
                  <a:latin typeface="Arial" charset="0"/>
                </a:rPr>
                <a:t>)</a:t>
              </a:r>
            </a:p>
          </p:txBody>
        </p:sp>
      </p:grpSp>
      <p:graphicFrame>
        <p:nvGraphicFramePr>
          <p:cNvPr id="59396" name="Object 4"/>
          <p:cNvGraphicFramePr>
            <a:graphicFrameLocks noChangeAspect="1"/>
          </p:cNvGraphicFramePr>
          <p:nvPr/>
        </p:nvGraphicFramePr>
        <p:xfrm>
          <a:off x="4499992" y="2204864"/>
          <a:ext cx="2540893" cy="317968"/>
        </p:xfrm>
        <a:graphic>
          <a:graphicData uri="http://schemas.openxmlformats.org/presentationml/2006/ole">
            <mc:AlternateContent xmlns:mc="http://schemas.openxmlformats.org/markup-compatibility/2006">
              <mc:Choice xmlns:v="urn:schemas-microsoft-com:vml" Requires="v">
                <p:oleObj spid="_x0000_s46953" name="Equazione" r:id="rId3" imgW="1688760" imgH="215640" progId="Equation.3">
                  <p:embed/>
                </p:oleObj>
              </mc:Choice>
              <mc:Fallback>
                <p:oleObj name="Equazione" r:id="rId3" imgW="168876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204864"/>
                        <a:ext cx="2540893" cy="317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3" name="Object 7"/>
          <p:cNvGraphicFramePr>
            <a:graphicFrameLocks noChangeAspect="1"/>
          </p:cNvGraphicFramePr>
          <p:nvPr>
            <p:extLst>
              <p:ext uri="{D42A27DB-BD31-4B8C-83A1-F6EECF244321}">
                <p14:modId xmlns:p14="http://schemas.microsoft.com/office/powerpoint/2010/main" val="1018082003"/>
              </p:ext>
            </p:extLst>
          </p:nvPr>
        </p:nvGraphicFramePr>
        <p:xfrm>
          <a:off x="539552" y="4458121"/>
          <a:ext cx="4165600" cy="460375"/>
        </p:xfrm>
        <a:graphic>
          <a:graphicData uri="http://schemas.openxmlformats.org/presentationml/2006/ole">
            <mc:AlternateContent xmlns:mc="http://schemas.openxmlformats.org/markup-compatibility/2006">
              <mc:Choice xmlns:v="urn:schemas-microsoft-com:vml" Requires="v">
                <p:oleObj spid="_x0000_s46954" name="Equazione" r:id="rId5" imgW="2425680" imgH="253800" progId="Equation.3">
                  <p:embed/>
                </p:oleObj>
              </mc:Choice>
              <mc:Fallback>
                <p:oleObj name="Equazione" r:id="rId5" imgW="2425680" imgH="253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458121"/>
                        <a:ext cx="41656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4" name="Object 6"/>
          <p:cNvGraphicFramePr>
            <a:graphicFrameLocks noChangeAspect="1"/>
          </p:cNvGraphicFramePr>
          <p:nvPr>
            <p:extLst>
              <p:ext uri="{D42A27DB-BD31-4B8C-83A1-F6EECF244321}">
                <p14:modId xmlns:p14="http://schemas.microsoft.com/office/powerpoint/2010/main" val="2455263117"/>
              </p:ext>
            </p:extLst>
          </p:nvPr>
        </p:nvGraphicFramePr>
        <p:xfrm>
          <a:off x="4784527" y="4277146"/>
          <a:ext cx="2422525" cy="808038"/>
        </p:xfrm>
        <a:graphic>
          <a:graphicData uri="http://schemas.openxmlformats.org/presentationml/2006/ole">
            <mc:AlternateContent xmlns:mc="http://schemas.openxmlformats.org/markup-compatibility/2006">
              <mc:Choice xmlns:v="urn:schemas-microsoft-com:vml" Requires="v">
                <p:oleObj spid="_x0000_s46955" name="Equazione" r:id="rId7" imgW="1523880" imgH="507960" progId="Equation.3">
                  <p:embed/>
                </p:oleObj>
              </mc:Choice>
              <mc:Fallback>
                <p:oleObj name="Equazione" r:id="rId7" imgW="1523880" imgH="50796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4527" y="4277146"/>
                        <a:ext cx="2422525"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6" name="Object 7"/>
          <p:cNvGraphicFramePr>
            <a:graphicFrameLocks noChangeAspect="1"/>
          </p:cNvGraphicFramePr>
          <p:nvPr/>
        </p:nvGraphicFramePr>
        <p:xfrm>
          <a:off x="4491038" y="2708275"/>
          <a:ext cx="3824287" cy="430213"/>
        </p:xfrm>
        <a:graphic>
          <a:graphicData uri="http://schemas.openxmlformats.org/presentationml/2006/ole">
            <mc:AlternateContent xmlns:mc="http://schemas.openxmlformats.org/markup-compatibility/2006">
              <mc:Choice xmlns:v="urn:schemas-microsoft-com:vml" Requires="v">
                <p:oleObj spid="_x0000_s46956" name="Equazione" r:id="rId9" imgW="2273040" imgH="241200" progId="Equation.3">
                  <p:embed/>
                </p:oleObj>
              </mc:Choice>
              <mc:Fallback>
                <p:oleObj name="Equazione" r:id="rId9" imgW="2273040" imgH="2412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1038" y="2708275"/>
                        <a:ext cx="3824287"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nvGraphicFramePr>
        <p:xfrm>
          <a:off x="4499992" y="1570038"/>
          <a:ext cx="2744788" cy="419100"/>
        </p:xfrm>
        <a:graphic>
          <a:graphicData uri="http://schemas.openxmlformats.org/presentationml/2006/ole">
            <mc:AlternateContent xmlns:mc="http://schemas.openxmlformats.org/markup-compatibility/2006">
              <mc:Choice xmlns:v="urn:schemas-microsoft-com:vml" Requires="v">
                <p:oleObj spid="_x0000_s46957" name="Equazione" r:id="rId11" imgW="1498320" imgH="253800" progId="Equation.3">
                  <p:embed/>
                </p:oleObj>
              </mc:Choice>
              <mc:Fallback>
                <p:oleObj name="Equazione" r:id="rId11" imgW="1498320" imgH="2538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9992" y="1570038"/>
                        <a:ext cx="274478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4"/>
          <p:cNvGraphicFramePr>
            <a:graphicFrameLocks noChangeAspect="1"/>
          </p:cNvGraphicFramePr>
          <p:nvPr/>
        </p:nvGraphicFramePr>
        <p:xfrm>
          <a:off x="4513263" y="3213100"/>
          <a:ext cx="4616450" cy="760413"/>
        </p:xfrm>
        <a:graphic>
          <a:graphicData uri="http://schemas.openxmlformats.org/presentationml/2006/ole">
            <mc:AlternateContent xmlns:mc="http://schemas.openxmlformats.org/markup-compatibility/2006">
              <mc:Choice xmlns:v="urn:schemas-microsoft-com:vml" Requires="v">
                <p:oleObj spid="_x0000_s46958" name="Equazione" r:id="rId13" imgW="2158920" imgH="507960" progId="Equation.3">
                  <p:embed/>
                </p:oleObj>
              </mc:Choice>
              <mc:Fallback>
                <p:oleObj name="Equazione" r:id="rId13" imgW="2158920" imgH="50796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3263" y="3213100"/>
                        <a:ext cx="461645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7" name="Connettore 2 36"/>
          <p:cNvCxnSpPr/>
          <p:nvPr/>
        </p:nvCxnSpPr>
        <p:spPr>
          <a:xfrm>
            <a:off x="4860032" y="1124744"/>
            <a:ext cx="864096"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Parentesi graffa aperta 47"/>
          <p:cNvSpPr/>
          <p:nvPr/>
        </p:nvSpPr>
        <p:spPr>
          <a:xfrm>
            <a:off x="4283968" y="1484784"/>
            <a:ext cx="288032" cy="237626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pic>
        <p:nvPicPr>
          <p:cNvPr id="3" name="Immagine 2"/>
          <p:cNvPicPr>
            <a:picLocks noChangeAspect="1"/>
          </p:cNvPicPr>
          <p:nvPr/>
        </p:nvPicPr>
        <p:blipFill rotWithShape="1">
          <a:blip r:embed="rId15"/>
          <a:srcRect l="36890" t="32881" r="57866" b="50000"/>
          <a:stretch/>
        </p:blipFill>
        <p:spPr>
          <a:xfrm>
            <a:off x="6139978" y="2734962"/>
            <a:ext cx="144016" cy="72008"/>
          </a:xfrm>
          <a:prstGeom prst="rect">
            <a:avLst/>
          </a:prstGeom>
        </p:spPr>
      </p:pic>
      <p:pic>
        <p:nvPicPr>
          <p:cNvPr id="40" name="Immagine 39"/>
          <p:cNvPicPr>
            <a:picLocks noChangeAspect="1"/>
          </p:cNvPicPr>
          <p:nvPr/>
        </p:nvPicPr>
        <p:blipFill rotWithShape="1">
          <a:blip r:embed="rId15"/>
          <a:srcRect l="36890" t="32881" r="57866" b="50000"/>
          <a:stretch/>
        </p:blipFill>
        <p:spPr>
          <a:xfrm>
            <a:off x="2506027" y="4510087"/>
            <a:ext cx="144016" cy="72008"/>
          </a:xfrm>
          <a:prstGeom prst="rect">
            <a:avLst/>
          </a:prstGeom>
        </p:spPr>
      </p:pic>
      <p:pic>
        <p:nvPicPr>
          <p:cNvPr id="41" name="Immagine 40"/>
          <p:cNvPicPr>
            <a:picLocks noChangeAspect="1"/>
          </p:cNvPicPr>
          <p:nvPr/>
        </p:nvPicPr>
        <p:blipFill rotWithShape="1">
          <a:blip r:embed="rId15"/>
          <a:srcRect l="36890" t="32881" r="57866" b="50000"/>
          <a:stretch/>
        </p:blipFill>
        <p:spPr>
          <a:xfrm>
            <a:off x="7740352" y="3376137"/>
            <a:ext cx="144016" cy="72008"/>
          </a:xfrm>
          <a:prstGeom prst="rect">
            <a:avLst/>
          </a:prstGeom>
        </p:spPr>
      </p:pic>
      <p:pic>
        <p:nvPicPr>
          <p:cNvPr id="42" name="Immagine 41"/>
          <p:cNvPicPr>
            <a:picLocks noChangeAspect="1"/>
          </p:cNvPicPr>
          <p:nvPr/>
        </p:nvPicPr>
        <p:blipFill rotWithShape="1">
          <a:blip r:embed="rId15"/>
          <a:srcRect l="36890" t="32881" r="57866" b="50000"/>
          <a:stretch/>
        </p:blipFill>
        <p:spPr>
          <a:xfrm>
            <a:off x="5469855" y="3376137"/>
            <a:ext cx="144016" cy="72008"/>
          </a:xfrm>
          <a:prstGeom prst="rect">
            <a:avLst/>
          </a:prstGeom>
        </p:spPr>
      </p:pic>
      <p:pic>
        <p:nvPicPr>
          <p:cNvPr id="28" name="Immagine 27"/>
          <p:cNvPicPr>
            <a:picLocks noChangeAspect="1"/>
          </p:cNvPicPr>
          <p:nvPr/>
        </p:nvPicPr>
        <p:blipFill rotWithShape="1">
          <a:blip r:embed="rId16"/>
          <a:srcRect l="19127"/>
          <a:stretch/>
        </p:blipFill>
        <p:spPr>
          <a:xfrm>
            <a:off x="7246358" y="4350457"/>
            <a:ext cx="1623206" cy="661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ipe(left)">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wipe(left)">
                                      <p:cBhvr>
                                        <p:cTn id="1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a:spLocks noGrp="1"/>
          </p:cNvSpPr>
          <p:nvPr>
            <p:ph type="title"/>
          </p:nvPr>
        </p:nvSpPr>
        <p:spPr>
          <a:xfrm>
            <a:off x="288521" y="139166"/>
            <a:ext cx="8581043" cy="481522"/>
          </a:xfrm>
        </p:spPr>
        <p:txBody>
          <a:bodyPr/>
          <a:lstStyle/>
          <a:p>
            <a:r>
              <a:rPr lang="it-IT" smtClean="0"/>
              <a:t>EXERGY – </a:t>
            </a:r>
            <a:r>
              <a:rPr lang="it-IT" err="1" smtClean="0"/>
              <a:t>chemical</a:t>
            </a:r>
            <a:r>
              <a:rPr lang="it-IT" smtClean="0"/>
              <a:t> </a:t>
            </a:r>
            <a:r>
              <a:rPr lang="it-IT" err="1" smtClean="0"/>
              <a:t>exergy</a:t>
            </a:r>
            <a:r>
              <a:rPr lang="it-IT" smtClean="0"/>
              <a:t> of </a:t>
            </a:r>
            <a:r>
              <a:rPr lang="it-IT" err="1" smtClean="0"/>
              <a:t>hydrocarbons</a:t>
            </a:r>
            <a:r>
              <a:rPr lang="it-IT" smtClean="0"/>
              <a:t> </a:t>
            </a:r>
            <a:r>
              <a:rPr lang="it-IT"/>
              <a:t>(</a:t>
            </a:r>
            <a:r>
              <a:rPr lang="it-IT" err="1" smtClean="0"/>
              <a:t>C</a:t>
            </a:r>
            <a:r>
              <a:rPr lang="it-IT" baseline="-25000" err="1" smtClean="0"/>
              <a:t>a</a:t>
            </a:r>
            <a:r>
              <a:rPr lang="it-IT" err="1" smtClean="0"/>
              <a:t>H</a:t>
            </a:r>
            <a:r>
              <a:rPr lang="it-IT" baseline="-25000" err="1" smtClean="0"/>
              <a:t>b</a:t>
            </a:r>
            <a:r>
              <a:rPr lang="it-IT" err="1" smtClean="0"/>
              <a:t>O</a:t>
            </a:r>
            <a:r>
              <a:rPr lang="it-IT" baseline="-25000" err="1" smtClean="0"/>
              <a:t>c</a:t>
            </a:r>
            <a:r>
              <a:rPr lang="it-IT" smtClean="0"/>
              <a:t>)</a:t>
            </a:r>
            <a:endParaRPr lang="it-IT"/>
          </a:p>
        </p:txBody>
      </p:sp>
      <p:pic>
        <p:nvPicPr>
          <p:cNvPr id="43"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410724" y="692696"/>
            <a:ext cx="3458840" cy="5315840"/>
          </a:xfrm>
          <a:noFill/>
        </p:spPr>
      </p:pic>
      <p:sp>
        <p:nvSpPr>
          <p:cNvPr id="44" name="Rectangle 6"/>
          <p:cNvSpPr>
            <a:spLocks noChangeArrowheads="1"/>
          </p:cNvSpPr>
          <p:nvPr/>
        </p:nvSpPr>
        <p:spPr bwMode="auto">
          <a:xfrm>
            <a:off x="5508104" y="1754594"/>
            <a:ext cx="1105695" cy="98764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45" name="Rectangle 7"/>
          <p:cNvSpPr>
            <a:spLocks noChangeArrowheads="1"/>
          </p:cNvSpPr>
          <p:nvPr/>
        </p:nvSpPr>
        <p:spPr bwMode="auto">
          <a:xfrm>
            <a:off x="5508103" y="3189964"/>
            <a:ext cx="1105695" cy="49382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46" name="Rectangle 8"/>
          <p:cNvSpPr>
            <a:spLocks noChangeArrowheads="1"/>
          </p:cNvSpPr>
          <p:nvPr/>
        </p:nvSpPr>
        <p:spPr bwMode="auto">
          <a:xfrm>
            <a:off x="7453357" y="3415022"/>
            <a:ext cx="1190748" cy="49382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49" name="Rectangle 9"/>
          <p:cNvSpPr>
            <a:spLocks noChangeArrowheads="1"/>
          </p:cNvSpPr>
          <p:nvPr/>
        </p:nvSpPr>
        <p:spPr bwMode="auto">
          <a:xfrm>
            <a:off x="7452320" y="2636912"/>
            <a:ext cx="1190748" cy="49382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0" name="Text Box 3"/>
          <p:cNvSpPr txBox="1">
            <a:spLocks noChangeArrowheads="1"/>
          </p:cNvSpPr>
          <p:nvPr/>
        </p:nvSpPr>
        <p:spPr bwMode="auto">
          <a:xfrm>
            <a:off x="323528" y="908720"/>
            <a:ext cx="4566592"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800100" indent="-342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257300" indent="-3429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714500" indent="-3429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171700" indent="-3429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628900" indent="-3429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3086100" indent="-3429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543300" indent="-3429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4000500" indent="-3429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marL="0" indent="0">
              <a:buFontTx/>
              <a:buNone/>
              <a:defRPr/>
            </a:pPr>
            <a:r>
              <a:rPr lang="en-US" altLang="en-US" sz="1600">
                <a:solidFill>
                  <a:schemeClr val="tx1"/>
                </a:solidFill>
                <a:latin typeface="Arial"/>
                <a:ea typeface="+mn-ea"/>
                <a:cs typeface="Arial"/>
              </a:rPr>
              <a:t>The logarithmic term typically contributes only a few percent to the chemical exergy </a:t>
            </a:r>
            <a:r>
              <a:rPr lang="en-US" altLang="en-US" sz="1600" smtClean="0">
                <a:solidFill>
                  <a:schemeClr val="tx1"/>
                </a:solidFill>
                <a:latin typeface="Arial"/>
                <a:ea typeface="+mn-ea"/>
                <a:cs typeface="Arial"/>
              </a:rPr>
              <a:t>magnitude.</a:t>
            </a:r>
          </a:p>
          <a:p>
            <a:pPr marL="0" indent="0">
              <a:buFontTx/>
              <a:buNone/>
              <a:defRPr/>
            </a:pPr>
            <a:endParaRPr lang="en-US" altLang="en-US" sz="1600" smtClean="0">
              <a:solidFill>
                <a:schemeClr val="tx1"/>
              </a:solidFill>
              <a:latin typeface="Arial"/>
              <a:ea typeface="+mn-ea"/>
              <a:cs typeface="Arial"/>
            </a:endParaRPr>
          </a:p>
          <a:p>
            <a:pPr marL="0" indent="0">
              <a:buFontTx/>
              <a:buNone/>
              <a:defRPr/>
            </a:pPr>
            <a:r>
              <a:rPr lang="en-US" sz="1600">
                <a:solidFill>
                  <a:schemeClr val="tx1"/>
                </a:solidFill>
                <a:latin typeface="Arial"/>
                <a:ea typeface="+mn-ea"/>
                <a:cs typeface="Arial"/>
              </a:rPr>
              <a:t>The standard chemical exergy is chemical exergy at T= 298.15 K and P=1 </a:t>
            </a:r>
            <a:r>
              <a:rPr lang="en-US" sz="1600" smtClean="0">
                <a:solidFill>
                  <a:schemeClr val="tx1"/>
                </a:solidFill>
                <a:latin typeface="Arial"/>
                <a:ea typeface="+mn-ea"/>
                <a:cs typeface="Arial"/>
              </a:rPr>
              <a:t>atm.</a:t>
            </a:r>
            <a:endParaRPr lang="en-US" sz="1600">
              <a:solidFill>
                <a:schemeClr val="tx1"/>
              </a:solidFill>
              <a:latin typeface="Arial"/>
              <a:ea typeface="+mn-ea"/>
              <a:cs typeface="Arial"/>
            </a:endParaRPr>
          </a:p>
          <a:p>
            <a:pPr marL="0" indent="0">
              <a:buFontTx/>
              <a:buNone/>
              <a:defRPr/>
            </a:pPr>
            <a:endParaRPr lang="en-GB" sz="1600">
              <a:solidFill>
                <a:schemeClr val="tx1"/>
              </a:solidFill>
              <a:latin typeface="Arial"/>
              <a:ea typeface="+mn-ea"/>
              <a:cs typeface="Arial"/>
            </a:endParaRPr>
          </a:p>
        </p:txBody>
      </p:sp>
      <p:grpSp>
        <p:nvGrpSpPr>
          <p:cNvPr id="51" name="Group 4"/>
          <p:cNvGrpSpPr>
            <a:grpSpLocks noChangeAspect="1"/>
          </p:cNvGrpSpPr>
          <p:nvPr/>
        </p:nvGrpSpPr>
        <p:grpSpPr bwMode="auto">
          <a:xfrm>
            <a:off x="256130" y="3028782"/>
            <a:ext cx="4938508" cy="1408330"/>
            <a:chOff x="855" y="3230"/>
            <a:chExt cx="3696" cy="1054"/>
          </a:xfrm>
          <a:noFill/>
        </p:grpSpPr>
        <p:sp>
          <p:nvSpPr>
            <p:cNvPr id="52" name="AutoShape 3"/>
            <p:cNvSpPr>
              <a:spLocks noChangeAspect="1" noChangeArrowheads="1" noTextEdit="1"/>
            </p:cNvSpPr>
            <p:nvPr/>
          </p:nvSpPr>
          <p:spPr bwMode="auto">
            <a:xfrm>
              <a:off x="855" y="3230"/>
              <a:ext cx="3696" cy="10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 y="3230"/>
              <a:ext cx="3696" cy="10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02408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a:spLocks noGrp="1"/>
          </p:cNvSpPr>
          <p:nvPr>
            <p:ph type="title"/>
          </p:nvPr>
        </p:nvSpPr>
        <p:spPr>
          <a:xfrm>
            <a:off x="288521" y="139166"/>
            <a:ext cx="8581043" cy="481522"/>
          </a:xfrm>
        </p:spPr>
        <p:txBody>
          <a:bodyPr/>
          <a:lstStyle/>
          <a:p>
            <a:r>
              <a:rPr lang="it-IT" smtClean="0"/>
              <a:t>EXERGY – </a:t>
            </a:r>
            <a:r>
              <a:rPr lang="it-IT" err="1" smtClean="0"/>
              <a:t>chemical</a:t>
            </a:r>
            <a:r>
              <a:rPr lang="it-IT" smtClean="0"/>
              <a:t> </a:t>
            </a:r>
            <a:r>
              <a:rPr lang="it-IT" err="1" smtClean="0"/>
              <a:t>exergy</a:t>
            </a:r>
            <a:r>
              <a:rPr lang="it-IT" smtClean="0"/>
              <a:t> of </a:t>
            </a:r>
            <a:r>
              <a:rPr lang="it-IT" err="1" smtClean="0"/>
              <a:t>hydrocarbons</a:t>
            </a:r>
            <a:r>
              <a:rPr lang="it-IT" smtClean="0"/>
              <a:t> </a:t>
            </a:r>
            <a:endParaRPr lang="it-IT"/>
          </a:p>
        </p:txBody>
      </p:sp>
      <p:pic>
        <p:nvPicPr>
          <p:cNvPr id="38" name="Picture 14"/>
          <p:cNvPicPr>
            <a:picLocks noChangeAspect="1" noChangeArrowheads="1"/>
          </p:cNvPicPr>
          <p:nvPr/>
        </p:nvPicPr>
        <p:blipFill>
          <a:blip r:embed="rId2" cstate="print"/>
          <a:srcRect r="12651" b="58539"/>
          <a:stretch>
            <a:fillRect/>
          </a:stretch>
        </p:blipFill>
        <p:spPr>
          <a:xfrm>
            <a:off x="228600" y="5229200"/>
            <a:ext cx="8686800" cy="905699"/>
          </a:xfrm>
          <a:prstGeom prst="rect">
            <a:avLst/>
          </a:prstGeom>
          <a:noFill/>
        </p:spPr>
      </p:pic>
      <p:sp>
        <p:nvSpPr>
          <p:cNvPr id="39" name="Rectangle 18"/>
          <p:cNvSpPr>
            <a:spLocks noChangeAspect="1" noChangeArrowheads="1"/>
          </p:cNvSpPr>
          <p:nvPr/>
        </p:nvSpPr>
        <p:spPr bwMode="auto">
          <a:xfrm>
            <a:off x="228600" y="5229199"/>
            <a:ext cx="8686800" cy="905699"/>
          </a:xfrm>
          <a:prstGeom prst="rect">
            <a:avLst/>
          </a:prstGeom>
          <a:noFill/>
          <a:ln w="19050">
            <a:solidFill>
              <a:schemeClr val="tx1"/>
            </a:solidFill>
            <a:miter lim="800000"/>
            <a:headEnd/>
            <a:tailEnd/>
          </a:ln>
        </p:spPr>
        <p:txBody>
          <a:bodyPr wrap="none" anchor="ctr"/>
          <a:lstStyle/>
          <a:p>
            <a:endParaRPr lang="it-IT"/>
          </a:p>
        </p:txBody>
      </p:sp>
      <p:sp>
        <p:nvSpPr>
          <p:cNvPr id="47" name="CasellaDiTesto 46"/>
          <p:cNvSpPr txBox="1"/>
          <p:nvPr/>
        </p:nvSpPr>
        <p:spPr>
          <a:xfrm>
            <a:off x="8244408" y="5184000"/>
            <a:ext cx="899592" cy="307777"/>
          </a:xfrm>
          <a:prstGeom prst="rect">
            <a:avLst/>
          </a:prstGeom>
          <a:noFill/>
        </p:spPr>
        <p:txBody>
          <a:bodyPr wrap="square" rtlCol="0">
            <a:spAutoFit/>
          </a:bodyPr>
          <a:lstStyle/>
          <a:p>
            <a:r>
              <a:rPr lang="en-US" sz="1400" b="1" smtClean="0">
                <a:solidFill>
                  <a:srgbClr val="CC6600"/>
                </a:solidFill>
              </a:rPr>
              <a:t>[kJ/kg]</a:t>
            </a:r>
            <a:endParaRPr lang="it-IT" sz="1400" b="1">
              <a:solidFill>
                <a:srgbClr val="CC6600"/>
              </a:solidFill>
            </a:endParaRPr>
          </a:p>
        </p:txBody>
      </p:sp>
      <p:pic>
        <p:nvPicPr>
          <p:cNvPr id="44"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r="17377" b="9023"/>
          <a:stretch>
            <a:fillRect/>
          </a:stretch>
        </p:blipFill>
        <p:spPr bwMode="auto">
          <a:xfrm>
            <a:off x="290306" y="642117"/>
            <a:ext cx="7989888"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10"/>
          <p:cNvSpPr>
            <a:spLocks noChangeArrowheads="1"/>
          </p:cNvSpPr>
          <p:nvPr/>
        </p:nvSpPr>
        <p:spPr bwMode="auto">
          <a:xfrm>
            <a:off x="290306" y="2260104"/>
            <a:ext cx="8001000" cy="3048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46" name="CasellaDiTesto 45"/>
          <p:cNvSpPr txBox="1"/>
          <p:nvPr/>
        </p:nvSpPr>
        <p:spPr>
          <a:xfrm>
            <a:off x="490377" y="3258973"/>
            <a:ext cx="5214166" cy="1600438"/>
          </a:xfrm>
          <a:prstGeom prst="rect">
            <a:avLst/>
          </a:prstGeom>
          <a:noFill/>
        </p:spPr>
        <p:txBody>
          <a:bodyPr wrap="square" rtlCol="0">
            <a:spAutoFit/>
          </a:bodyPr>
          <a:lstStyle/>
          <a:p>
            <a:r>
              <a:rPr lang="it-IT" sz="1400" b="1" i="1" dirty="0" smtClean="0">
                <a:solidFill>
                  <a:srgbClr val="F88008"/>
                </a:solidFill>
              </a:rPr>
              <a:t>a</a:t>
            </a:r>
            <a:r>
              <a:rPr lang="it-IT" sz="1400" b="1" dirty="0" smtClean="0">
                <a:solidFill>
                  <a:srgbClr val="F88008"/>
                </a:solidFill>
              </a:rPr>
              <a:t>: </a:t>
            </a:r>
            <a:r>
              <a:rPr lang="it-IT" sz="1400" b="1" dirty="0" err="1" smtClean="0">
                <a:solidFill>
                  <a:srgbClr val="F88008"/>
                </a:solidFill>
              </a:rPr>
              <a:t>Ahrendts</a:t>
            </a:r>
            <a:r>
              <a:rPr lang="it-IT" sz="1400" b="1" dirty="0" smtClean="0">
                <a:solidFill>
                  <a:srgbClr val="F88008"/>
                </a:solidFill>
              </a:rPr>
              <a:t>, </a:t>
            </a:r>
            <a:r>
              <a:rPr lang="it-IT" sz="1400" dirty="0" err="1" smtClean="0"/>
              <a:t>liquid</a:t>
            </a:r>
            <a:r>
              <a:rPr lang="it-IT" sz="1400" dirty="0" smtClean="0"/>
              <a:t> </a:t>
            </a:r>
            <a:r>
              <a:rPr lang="it-IT" sz="1400" dirty="0" smtClean="0"/>
              <a:t>water in </a:t>
            </a:r>
            <a:r>
              <a:rPr lang="it-IT" sz="1400" dirty="0" err="1" smtClean="0"/>
              <a:t>equilibrium</a:t>
            </a:r>
            <a:r>
              <a:rPr lang="it-IT" sz="1400" dirty="0" smtClean="0"/>
              <a:t> with the </a:t>
            </a:r>
            <a:r>
              <a:rPr lang="it-IT" sz="1400" dirty="0"/>
              <a:t>gas </a:t>
            </a:r>
            <a:r>
              <a:rPr lang="it-IT" sz="1400" dirty="0" err="1" smtClean="0"/>
              <a:t>mixture</a:t>
            </a:r>
            <a:r>
              <a:rPr lang="it-IT" sz="1400" dirty="0" smtClean="0"/>
              <a:t> </a:t>
            </a:r>
            <a:r>
              <a:rPr lang="it-IT" sz="1400" dirty="0" err="1" smtClean="0"/>
              <a:t>as</a:t>
            </a:r>
            <a:r>
              <a:rPr lang="it-IT" sz="1400" dirty="0" smtClean="0"/>
              <a:t> the Reference Environment. </a:t>
            </a:r>
            <a:r>
              <a:rPr lang="it-IT" sz="1400" dirty="0" err="1" smtClean="0"/>
              <a:t>Only</a:t>
            </a:r>
            <a:r>
              <a:rPr lang="it-IT" sz="1400" dirty="0" smtClean="0"/>
              <a:t> a small </a:t>
            </a:r>
            <a:r>
              <a:rPr lang="it-IT" sz="1400" dirty="0" err="1" smtClean="0"/>
              <a:t>fraction</a:t>
            </a:r>
            <a:r>
              <a:rPr lang="it-IT" sz="1400" dirty="0" smtClean="0"/>
              <a:t> </a:t>
            </a:r>
            <a:r>
              <a:rPr lang="it-IT" sz="1400" dirty="0" err="1" smtClean="0"/>
              <a:t>evaporates</a:t>
            </a:r>
            <a:r>
              <a:rPr lang="it-IT" sz="1400" dirty="0" smtClean="0"/>
              <a:t> and </a:t>
            </a:r>
            <a:r>
              <a:rPr lang="it-IT" sz="1400" dirty="0" err="1" smtClean="0"/>
              <a:t>reaches</a:t>
            </a:r>
            <a:r>
              <a:rPr lang="it-IT" sz="1400" dirty="0" smtClean="0"/>
              <a:t> the </a:t>
            </a:r>
            <a:r>
              <a:rPr lang="it-IT" sz="1400" dirty="0" err="1" smtClean="0"/>
              <a:t>partial</a:t>
            </a:r>
            <a:r>
              <a:rPr lang="it-IT" sz="1400" dirty="0" smtClean="0"/>
              <a:t> pressure in the gas </a:t>
            </a:r>
            <a:r>
              <a:rPr lang="it-IT" sz="1400" dirty="0" err="1" smtClean="0"/>
              <a:t>mixture</a:t>
            </a:r>
            <a:r>
              <a:rPr lang="it-IT" sz="1400" dirty="0" smtClean="0"/>
              <a:t>;</a:t>
            </a:r>
          </a:p>
          <a:p>
            <a:r>
              <a:rPr lang="it-IT" sz="1400" b="1" i="1" dirty="0" smtClean="0">
                <a:solidFill>
                  <a:srgbClr val="F88008"/>
                </a:solidFill>
              </a:rPr>
              <a:t>b</a:t>
            </a:r>
            <a:r>
              <a:rPr lang="it-IT" sz="1400" b="1" dirty="0" smtClean="0">
                <a:solidFill>
                  <a:srgbClr val="F88008"/>
                </a:solidFill>
              </a:rPr>
              <a:t>: </a:t>
            </a:r>
            <a:r>
              <a:rPr lang="it-IT" sz="1400" b="1" dirty="0" err="1" smtClean="0">
                <a:solidFill>
                  <a:srgbClr val="F88008"/>
                </a:solidFill>
              </a:rPr>
              <a:t>Szatgut</a:t>
            </a:r>
            <a:r>
              <a:rPr lang="it-IT" sz="1400" b="1" dirty="0" smtClean="0">
                <a:solidFill>
                  <a:srgbClr val="F88008"/>
                </a:solidFill>
              </a:rPr>
              <a:t>, </a:t>
            </a:r>
            <a:r>
              <a:rPr lang="it-IT" sz="1400" dirty="0" smtClean="0"/>
              <a:t>NO </a:t>
            </a:r>
            <a:r>
              <a:rPr lang="it-IT" sz="1400" dirty="0" err="1"/>
              <a:t>liquid</a:t>
            </a:r>
            <a:r>
              <a:rPr lang="it-IT" sz="1400" dirty="0"/>
              <a:t> water in </a:t>
            </a:r>
            <a:r>
              <a:rPr lang="it-IT" sz="1400" dirty="0" smtClean="0"/>
              <a:t>the </a:t>
            </a:r>
            <a:r>
              <a:rPr lang="it-IT" sz="1400" dirty="0"/>
              <a:t>Reference </a:t>
            </a:r>
            <a:r>
              <a:rPr lang="it-IT" sz="1400" dirty="0" smtClean="0"/>
              <a:t>Environment. ALL water </a:t>
            </a:r>
            <a:r>
              <a:rPr lang="it-IT" sz="1400" dirty="0" err="1" smtClean="0"/>
              <a:t>has</a:t>
            </a:r>
            <a:r>
              <a:rPr lang="it-IT" sz="1400" dirty="0" smtClean="0"/>
              <a:t> to evaporate and to </a:t>
            </a:r>
            <a:r>
              <a:rPr lang="it-IT" sz="1400" dirty="0" err="1" smtClean="0"/>
              <a:t>reach</a:t>
            </a:r>
            <a:r>
              <a:rPr lang="it-IT" sz="1400" dirty="0" smtClean="0"/>
              <a:t> </a:t>
            </a:r>
            <a:r>
              <a:rPr lang="it-IT" sz="1400" dirty="0"/>
              <a:t>the </a:t>
            </a:r>
            <a:r>
              <a:rPr lang="it-IT" sz="1400" dirty="0" err="1"/>
              <a:t>partial</a:t>
            </a:r>
            <a:r>
              <a:rPr lang="it-IT" sz="1400" dirty="0"/>
              <a:t> pressure in the gas </a:t>
            </a:r>
            <a:r>
              <a:rPr lang="it-IT" sz="1400" dirty="0" err="1"/>
              <a:t>mixture</a:t>
            </a:r>
            <a:r>
              <a:rPr lang="it-IT" sz="1400" dirty="0" smtClean="0"/>
              <a:t>;</a:t>
            </a:r>
          </a:p>
          <a:p>
            <a:endParaRPr lang="it-IT" sz="1400" dirty="0" smtClean="0"/>
          </a:p>
          <a:p>
            <a:r>
              <a:rPr lang="it-IT" sz="1400" dirty="0" smtClean="0"/>
              <a:t>831,650 </a:t>
            </a:r>
            <a:r>
              <a:rPr lang="it-IT" sz="1400" dirty="0" err="1" smtClean="0"/>
              <a:t>kJ</a:t>
            </a:r>
            <a:r>
              <a:rPr lang="it-IT" sz="1400" dirty="0" smtClean="0"/>
              <a:t>/</a:t>
            </a:r>
            <a:r>
              <a:rPr lang="it-IT" sz="1400" dirty="0" err="1" smtClean="0"/>
              <a:t>kmol</a:t>
            </a:r>
            <a:r>
              <a:rPr lang="it-IT" sz="1400" dirty="0" smtClean="0"/>
              <a:t> CH</a:t>
            </a:r>
            <a:r>
              <a:rPr lang="it-IT" sz="1400" baseline="-25000" dirty="0" smtClean="0"/>
              <a:t>4</a:t>
            </a:r>
            <a:r>
              <a:rPr lang="it-IT" sz="1400" dirty="0" smtClean="0"/>
              <a:t>= 51,980 </a:t>
            </a:r>
            <a:r>
              <a:rPr lang="it-IT" sz="1400" dirty="0" err="1" smtClean="0"/>
              <a:t>kJ</a:t>
            </a:r>
            <a:r>
              <a:rPr lang="it-IT" sz="1400" dirty="0" smtClean="0"/>
              <a:t>/kg </a:t>
            </a:r>
            <a:r>
              <a:rPr lang="it-IT" sz="1400" dirty="0"/>
              <a:t>CH</a:t>
            </a:r>
            <a:r>
              <a:rPr lang="it-IT" sz="1400" baseline="-25000" dirty="0"/>
              <a:t>4</a:t>
            </a:r>
            <a:endParaRPr lang="en-US" sz="1400" dirty="0"/>
          </a:p>
        </p:txBody>
      </p:sp>
    </p:spTree>
    <p:extLst>
      <p:ext uri="{BB962C8B-B14F-4D97-AF65-F5344CB8AC3E}">
        <p14:creationId xmlns:p14="http://schemas.microsoft.com/office/powerpoint/2010/main" val="332963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88521" y="139166"/>
            <a:ext cx="8581043" cy="553530"/>
          </a:xfrm>
        </p:spPr>
        <p:txBody>
          <a:bodyPr/>
          <a:lstStyle/>
          <a:p>
            <a:r>
              <a:rPr lang="en-US" dirty="0"/>
              <a:t>EXERGY – </a:t>
            </a:r>
            <a:r>
              <a:rPr lang="en-US" dirty="0" smtClean="0"/>
              <a:t>standard chemical </a:t>
            </a:r>
            <a:r>
              <a:rPr lang="en-US" dirty="0"/>
              <a:t>exergy of </a:t>
            </a:r>
            <a:r>
              <a:rPr lang="en-US" dirty="0" smtClean="0"/>
              <a:t>other substances </a:t>
            </a:r>
            <a:endParaRPr lang="en-US" dirty="0"/>
          </a:p>
        </p:txBody>
      </p:sp>
      <p:pic>
        <p:nvPicPr>
          <p:cNvPr id="4" name="Picture 1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b="5374"/>
          <a:stretch>
            <a:fillRect/>
          </a:stretch>
        </p:blipFill>
        <p:spPr>
          <a:xfrm>
            <a:off x="228600" y="563935"/>
            <a:ext cx="8686800" cy="3513137"/>
          </a:xfrm>
          <a:noFill/>
        </p:spPr>
      </p:pic>
      <p:sp>
        <p:nvSpPr>
          <p:cNvPr id="5" name="Rectangle 21"/>
          <p:cNvSpPr>
            <a:spLocks noChangeArrowheads="1"/>
          </p:cNvSpPr>
          <p:nvPr/>
        </p:nvSpPr>
        <p:spPr bwMode="auto">
          <a:xfrm>
            <a:off x="4876800" y="800472"/>
            <a:ext cx="1219200" cy="3276600"/>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6" name="Rectangle 22"/>
          <p:cNvSpPr>
            <a:spLocks noChangeArrowheads="1"/>
          </p:cNvSpPr>
          <p:nvPr/>
        </p:nvSpPr>
        <p:spPr bwMode="auto">
          <a:xfrm>
            <a:off x="228600" y="1943472"/>
            <a:ext cx="8686800" cy="2286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 name="Rectangle 23"/>
          <p:cNvSpPr>
            <a:spLocks noChangeArrowheads="1"/>
          </p:cNvSpPr>
          <p:nvPr/>
        </p:nvSpPr>
        <p:spPr bwMode="auto">
          <a:xfrm>
            <a:off x="228600" y="2400672"/>
            <a:ext cx="8686800" cy="2286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8" name="Rectangle 24"/>
          <p:cNvSpPr>
            <a:spLocks noChangeArrowheads="1"/>
          </p:cNvSpPr>
          <p:nvPr/>
        </p:nvSpPr>
        <p:spPr bwMode="auto">
          <a:xfrm>
            <a:off x="228600" y="3315072"/>
            <a:ext cx="8686800" cy="2286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9" name="Rectangle 25"/>
          <p:cNvSpPr>
            <a:spLocks noChangeArrowheads="1"/>
          </p:cNvSpPr>
          <p:nvPr/>
        </p:nvSpPr>
        <p:spPr bwMode="auto">
          <a:xfrm>
            <a:off x="4876800" y="1943472"/>
            <a:ext cx="1219200" cy="228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10" name="Rectangle 26"/>
          <p:cNvSpPr>
            <a:spLocks noChangeArrowheads="1"/>
          </p:cNvSpPr>
          <p:nvPr/>
        </p:nvSpPr>
        <p:spPr bwMode="auto">
          <a:xfrm>
            <a:off x="4876800" y="2400672"/>
            <a:ext cx="1219200" cy="228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11" name="Rectangle 27"/>
          <p:cNvSpPr>
            <a:spLocks noChangeArrowheads="1"/>
          </p:cNvSpPr>
          <p:nvPr/>
        </p:nvSpPr>
        <p:spPr bwMode="auto">
          <a:xfrm>
            <a:off x="4876800" y="3315072"/>
            <a:ext cx="1219200" cy="228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2B82"/>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pic>
        <p:nvPicPr>
          <p:cNvPr id="26" name="Immagine 25"/>
          <p:cNvPicPr>
            <a:picLocks noChangeAspect="1"/>
          </p:cNvPicPr>
          <p:nvPr/>
        </p:nvPicPr>
        <p:blipFill>
          <a:blip r:embed="rId3"/>
          <a:stretch>
            <a:fillRect/>
          </a:stretch>
        </p:blipFill>
        <p:spPr>
          <a:xfrm>
            <a:off x="257556" y="4163524"/>
            <a:ext cx="6258660" cy="1974588"/>
          </a:xfrm>
          <a:prstGeom prst="rect">
            <a:avLst/>
          </a:prstGeom>
        </p:spPr>
      </p:pic>
      <p:sp>
        <p:nvSpPr>
          <p:cNvPr id="27" name="CasellaDiTesto 26"/>
          <p:cNvSpPr txBox="1"/>
          <p:nvPr/>
        </p:nvSpPr>
        <p:spPr>
          <a:xfrm>
            <a:off x="6948264" y="4458320"/>
            <a:ext cx="2088232" cy="1600438"/>
          </a:xfrm>
          <a:prstGeom prst="rect">
            <a:avLst/>
          </a:prstGeom>
          <a:noFill/>
        </p:spPr>
        <p:txBody>
          <a:bodyPr wrap="square" rtlCol="0">
            <a:spAutoFit/>
          </a:bodyPr>
          <a:lstStyle/>
          <a:p>
            <a:r>
              <a:rPr lang="it-IT" sz="1400" b="1" i="1" dirty="0" smtClean="0">
                <a:solidFill>
                  <a:srgbClr val="F88008"/>
                </a:solidFill>
              </a:rPr>
              <a:t>a</a:t>
            </a:r>
            <a:r>
              <a:rPr lang="it-IT" sz="1400" b="1" dirty="0" smtClean="0">
                <a:solidFill>
                  <a:srgbClr val="F88008"/>
                </a:solidFill>
              </a:rPr>
              <a:t>: </a:t>
            </a:r>
            <a:r>
              <a:rPr lang="it-IT" sz="1400" b="1" dirty="0" err="1">
                <a:solidFill>
                  <a:srgbClr val="F88008"/>
                </a:solidFill>
              </a:rPr>
              <a:t>Ahrendts</a:t>
            </a:r>
            <a:r>
              <a:rPr lang="it-IT" sz="1400" b="1" dirty="0">
                <a:solidFill>
                  <a:srgbClr val="F88008"/>
                </a:solidFill>
              </a:rPr>
              <a:t>, </a:t>
            </a:r>
            <a:r>
              <a:rPr lang="it-IT" sz="1400" dirty="0" err="1" smtClean="0"/>
              <a:t>liquid</a:t>
            </a:r>
            <a:r>
              <a:rPr lang="it-IT" sz="1400" dirty="0" smtClean="0"/>
              <a:t> </a:t>
            </a:r>
            <a:r>
              <a:rPr lang="it-IT" sz="1400" dirty="0" smtClean="0"/>
              <a:t>water in </a:t>
            </a:r>
            <a:r>
              <a:rPr lang="it-IT" sz="1400" dirty="0" err="1" smtClean="0"/>
              <a:t>equilibrium</a:t>
            </a:r>
            <a:r>
              <a:rPr lang="it-IT" sz="1400" dirty="0" smtClean="0"/>
              <a:t> with the </a:t>
            </a:r>
            <a:r>
              <a:rPr lang="it-IT" sz="1400" dirty="0"/>
              <a:t>gas </a:t>
            </a:r>
            <a:r>
              <a:rPr lang="it-IT" sz="1400" dirty="0" err="1" smtClean="0"/>
              <a:t>mixture</a:t>
            </a:r>
            <a:r>
              <a:rPr lang="it-IT" sz="1400" dirty="0" smtClean="0"/>
              <a:t> </a:t>
            </a:r>
            <a:r>
              <a:rPr lang="it-IT" sz="1400" dirty="0" err="1" smtClean="0"/>
              <a:t>as</a:t>
            </a:r>
            <a:r>
              <a:rPr lang="it-IT" sz="1400" dirty="0" smtClean="0"/>
              <a:t> the Reference Environment.;</a:t>
            </a:r>
          </a:p>
          <a:p>
            <a:r>
              <a:rPr lang="it-IT" sz="1400" b="1" i="1" dirty="0" smtClean="0">
                <a:solidFill>
                  <a:srgbClr val="F88008"/>
                </a:solidFill>
              </a:rPr>
              <a:t>b</a:t>
            </a:r>
            <a:r>
              <a:rPr lang="it-IT" sz="1400" b="1" dirty="0" smtClean="0">
                <a:solidFill>
                  <a:srgbClr val="F88008"/>
                </a:solidFill>
              </a:rPr>
              <a:t>: </a:t>
            </a:r>
            <a:r>
              <a:rPr lang="it-IT" sz="1400" b="1" dirty="0" err="1" smtClean="0">
                <a:solidFill>
                  <a:srgbClr val="F88008"/>
                </a:solidFill>
              </a:rPr>
              <a:t>Szargut</a:t>
            </a:r>
            <a:r>
              <a:rPr lang="it-IT" sz="1400" b="1" dirty="0" smtClean="0">
                <a:solidFill>
                  <a:srgbClr val="F88008"/>
                </a:solidFill>
              </a:rPr>
              <a:t>, </a:t>
            </a:r>
            <a:r>
              <a:rPr lang="it-IT" sz="1400" dirty="0" smtClean="0"/>
              <a:t>NO </a:t>
            </a:r>
            <a:r>
              <a:rPr lang="it-IT" sz="1400" dirty="0" err="1"/>
              <a:t>liquid</a:t>
            </a:r>
            <a:r>
              <a:rPr lang="it-IT" sz="1400" dirty="0"/>
              <a:t> water in </a:t>
            </a:r>
            <a:r>
              <a:rPr lang="it-IT" sz="1400" dirty="0" smtClean="0"/>
              <a:t>the </a:t>
            </a:r>
            <a:r>
              <a:rPr lang="it-IT" sz="1400" dirty="0"/>
              <a:t>Reference </a:t>
            </a:r>
            <a:r>
              <a:rPr lang="it-IT" sz="1400" dirty="0" smtClean="0"/>
              <a:t>Environment. </a:t>
            </a:r>
            <a:endParaRPr lang="en-US" sz="1400" dirty="0"/>
          </a:p>
        </p:txBody>
      </p:sp>
    </p:spTree>
    <p:extLst>
      <p:ext uri="{BB962C8B-B14F-4D97-AF65-F5344CB8AC3E}">
        <p14:creationId xmlns:p14="http://schemas.microsoft.com/office/powerpoint/2010/main" val="2320847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74150"/>
          <a:stretch/>
        </p:blipFill>
        <p:spPr>
          <a:xfrm>
            <a:off x="37273" y="665248"/>
            <a:ext cx="9071231" cy="3195800"/>
          </a:xfrm>
          <a:prstGeom prst="rect">
            <a:avLst/>
          </a:prstGeom>
        </p:spPr>
      </p:pic>
      <p:sp>
        <p:nvSpPr>
          <p:cNvPr id="5" name="Titolo 2"/>
          <p:cNvSpPr txBox="1">
            <a:spLocks/>
          </p:cNvSpPr>
          <p:nvPr/>
        </p:nvSpPr>
        <p:spPr>
          <a:xfrm>
            <a:off x="288521" y="139166"/>
            <a:ext cx="8581043" cy="553530"/>
          </a:xfrm>
          <a:prstGeom prst="rect">
            <a:avLst/>
          </a:prstGeom>
          <a:noFill/>
        </p:spPr>
        <p:txBody>
          <a:bodyPr vert="horz" lIns="91440" tIns="45720" rIns="91440" bIns="45720" rtlCol="0" anchor="t" anchorCtr="0">
            <a:normAutofit/>
          </a:bodyPr>
          <a:lstStyle>
            <a:lvl1pPr marL="0" indent="0" algn="l" defTabSz="457200" rtl="0" eaLnBrk="1" latinLnBrk="0" hangingPunct="1">
              <a:spcBef>
                <a:spcPct val="0"/>
              </a:spcBef>
              <a:buNone/>
              <a:defRPr sz="2200" b="1" kern="1200">
                <a:solidFill>
                  <a:srgbClr val="003399"/>
                </a:solidFill>
                <a:latin typeface="Arial"/>
                <a:ea typeface="+mj-ea"/>
                <a:cs typeface="Arial"/>
              </a:defRPr>
            </a:lvl1pPr>
          </a:lstStyle>
          <a:p>
            <a:pPr fontAlgn="auto">
              <a:spcAft>
                <a:spcPts val="0"/>
              </a:spcAft>
            </a:pPr>
            <a:r>
              <a:rPr lang="en-US" dirty="0" smtClean="0"/>
              <a:t>EXERGY – standard chemical exergy of other substances </a:t>
            </a:r>
            <a:endParaRPr lang="en-US" dirty="0"/>
          </a:p>
        </p:txBody>
      </p:sp>
      <p:pic>
        <p:nvPicPr>
          <p:cNvPr id="2" name="Immagine 1"/>
          <p:cNvPicPr>
            <a:picLocks noChangeAspect="1"/>
          </p:cNvPicPr>
          <p:nvPr/>
        </p:nvPicPr>
        <p:blipFill>
          <a:blip r:embed="rId3"/>
          <a:stretch>
            <a:fillRect/>
          </a:stretch>
        </p:blipFill>
        <p:spPr>
          <a:xfrm>
            <a:off x="4723999" y="3861049"/>
            <a:ext cx="4420001" cy="2996952"/>
          </a:xfrm>
          <a:prstGeom prst="rect">
            <a:avLst/>
          </a:prstGeom>
        </p:spPr>
      </p:pic>
    </p:spTree>
    <p:extLst>
      <p:ext uri="{BB962C8B-B14F-4D97-AF65-F5344CB8AC3E}">
        <p14:creationId xmlns:p14="http://schemas.microsoft.com/office/powerpoint/2010/main" val="2482333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l="2862" t="3800" b="28279"/>
          <a:stretch/>
        </p:blipFill>
        <p:spPr>
          <a:xfrm>
            <a:off x="611559" y="476672"/>
            <a:ext cx="6696573" cy="6381328"/>
          </a:xfrm>
          <a:prstGeom prst="rect">
            <a:avLst/>
          </a:prstGeom>
        </p:spPr>
      </p:pic>
      <p:sp>
        <p:nvSpPr>
          <p:cNvPr id="6" name="Titolo 2"/>
          <p:cNvSpPr>
            <a:spLocks noGrp="1"/>
          </p:cNvSpPr>
          <p:nvPr>
            <p:ph type="title"/>
          </p:nvPr>
        </p:nvSpPr>
        <p:spPr>
          <a:xfrm>
            <a:off x="288521" y="139166"/>
            <a:ext cx="8581043" cy="553530"/>
          </a:xfrm>
        </p:spPr>
        <p:txBody>
          <a:bodyPr/>
          <a:lstStyle/>
          <a:p>
            <a:r>
              <a:rPr lang="en-US" dirty="0"/>
              <a:t>EXERGY – </a:t>
            </a:r>
            <a:r>
              <a:rPr lang="en-US" dirty="0" smtClean="0"/>
              <a:t>standard chemical </a:t>
            </a:r>
            <a:r>
              <a:rPr lang="en-US" dirty="0"/>
              <a:t>exergy of </a:t>
            </a:r>
            <a:r>
              <a:rPr lang="en-US" dirty="0" smtClean="0"/>
              <a:t>other substances </a:t>
            </a:r>
            <a:endParaRPr lang="en-US" dirty="0"/>
          </a:p>
        </p:txBody>
      </p:sp>
    </p:spTree>
    <p:extLst>
      <p:ext uri="{BB962C8B-B14F-4D97-AF65-F5344CB8AC3E}">
        <p14:creationId xmlns:p14="http://schemas.microsoft.com/office/powerpoint/2010/main" val="8681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620688"/>
            <a:ext cx="8640960" cy="2232248"/>
          </a:xfrm>
        </p:spPr>
        <p:txBody>
          <a:bodyPr>
            <a:normAutofit/>
          </a:bodyPr>
          <a:lstStyle/>
          <a:p>
            <a:pPr>
              <a:spcBef>
                <a:spcPts val="0"/>
              </a:spcBef>
            </a:pPr>
            <a:r>
              <a:rPr lang="en-US" sz="1600" smtClean="0"/>
              <a:t>To answer the question: </a:t>
            </a:r>
            <a:r>
              <a:rPr lang="en-US" sz="1600" i="1" smtClean="0"/>
              <a:t>How much energy are we actually consuming?  </a:t>
            </a:r>
          </a:p>
          <a:p>
            <a:pPr>
              <a:spcBef>
                <a:spcPts val="0"/>
              </a:spcBef>
            </a:pPr>
            <a:endParaRPr lang="en-US" sz="800" smtClean="0"/>
          </a:p>
          <a:p>
            <a:pPr>
              <a:spcBef>
                <a:spcPts val="0"/>
              </a:spcBef>
            </a:pPr>
            <a:r>
              <a:rPr lang="en-US" sz="1600"/>
              <a:t>The exergy evaluation therefore, focuses on the actual "use value" of the various energy and material flows, depending on the conditions (thermodynamic state) in which they are "here and now</a:t>
            </a:r>
            <a:r>
              <a:rPr lang="en-US" sz="1600" smtClean="0"/>
              <a:t>".</a:t>
            </a:r>
          </a:p>
          <a:p>
            <a:pPr>
              <a:spcBef>
                <a:spcPts val="0"/>
              </a:spcBef>
            </a:pPr>
            <a:endParaRPr lang="en-US" sz="800" smtClean="0"/>
          </a:p>
          <a:p>
            <a:pPr>
              <a:spcBef>
                <a:spcPts val="0"/>
              </a:spcBef>
            </a:pPr>
            <a:r>
              <a:rPr lang="en-US" sz="1600"/>
              <a:t>The EMERGY Analysis, on the other hand, aims to identify </a:t>
            </a:r>
            <a:r>
              <a:rPr lang="en-US" sz="1600" b="1" i="1">
                <a:solidFill>
                  <a:srgbClr val="FF0000"/>
                </a:solidFill>
              </a:rPr>
              <a:t>indirect consumption</a:t>
            </a:r>
            <a:r>
              <a:rPr lang="en-US" sz="1600"/>
              <a:t>, up to a primary input, which is generally identified with the solar energy that arrived on Earth.</a:t>
            </a:r>
            <a:endParaRPr lang="en-US" sz="1600" smtClean="0"/>
          </a:p>
        </p:txBody>
      </p:sp>
      <p:sp>
        <p:nvSpPr>
          <p:cNvPr id="3" name="Titolo 2"/>
          <p:cNvSpPr>
            <a:spLocks noGrp="1"/>
          </p:cNvSpPr>
          <p:nvPr>
            <p:ph type="title"/>
          </p:nvPr>
        </p:nvSpPr>
        <p:spPr>
          <a:xfrm>
            <a:off x="288521" y="139166"/>
            <a:ext cx="8581043" cy="553530"/>
          </a:xfrm>
        </p:spPr>
        <p:txBody>
          <a:bodyPr/>
          <a:lstStyle/>
          <a:p>
            <a:r>
              <a:rPr lang="it-IT" smtClean="0"/>
              <a:t>EMERGY</a:t>
            </a:r>
            <a:endParaRPr lang="it-IT"/>
          </a:p>
        </p:txBody>
      </p:sp>
      <p:grpSp>
        <p:nvGrpSpPr>
          <p:cNvPr id="7" name="Gruppo 6"/>
          <p:cNvGrpSpPr/>
          <p:nvPr/>
        </p:nvGrpSpPr>
        <p:grpSpPr>
          <a:xfrm>
            <a:off x="2333710" y="2492896"/>
            <a:ext cx="6630778" cy="3691862"/>
            <a:chOff x="2333710" y="2492896"/>
            <a:chExt cx="6630778" cy="3691862"/>
          </a:xfrm>
        </p:grpSpPr>
        <p:pic>
          <p:nvPicPr>
            <p:cNvPr id="4" name="Picture 3" descr="DirectIndirect"/>
            <p:cNvPicPr>
              <a:picLocks noChangeAspect="1" noChangeArrowheads="1"/>
            </p:cNvPicPr>
            <p:nvPr/>
          </p:nvPicPr>
          <p:blipFill>
            <a:blip r:embed="rId2" cstate="print"/>
            <a:srcRect/>
            <a:stretch>
              <a:fillRect/>
            </a:stretch>
          </p:blipFill>
          <p:spPr>
            <a:xfrm>
              <a:off x="2333710" y="2492896"/>
              <a:ext cx="6630778" cy="3691862"/>
            </a:xfrm>
            <a:prstGeom prst="rect">
              <a:avLst/>
            </a:prstGeom>
          </p:spPr>
        </p:pic>
        <p:sp>
          <p:nvSpPr>
            <p:cNvPr id="5" name="Rectangle 4"/>
            <p:cNvSpPr>
              <a:spLocks noChangeArrowheads="1"/>
            </p:cNvSpPr>
            <p:nvPr/>
          </p:nvSpPr>
          <p:spPr bwMode="auto">
            <a:xfrm>
              <a:off x="6444208" y="4077072"/>
              <a:ext cx="615777" cy="165472"/>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p>
              <a:pPr algn="ctr"/>
              <a:r>
                <a:rPr lang="en-US" sz="1200">
                  <a:latin typeface="Arial" pitchFamily="34" charset="0"/>
                  <a:cs typeface="Arial" pitchFamily="34" charset="0"/>
                </a:rPr>
                <a:t>Goods</a:t>
              </a:r>
            </a:p>
          </p:txBody>
        </p:sp>
        <p:sp>
          <p:nvSpPr>
            <p:cNvPr id="6" name="Rectangle 5"/>
            <p:cNvSpPr>
              <a:spLocks noChangeArrowheads="1"/>
            </p:cNvSpPr>
            <p:nvPr/>
          </p:nvSpPr>
          <p:spPr bwMode="auto">
            <a:xfrm>
              <a:off x="7164288" y="4509120"/>
              <a:ext cx="615777" cy="165472"/>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p>
              <a:pPr algn="ctr"/>
              <a:r>
                <a:rPr lang="en-US" sz="1200">
                  <a:latin typeface="Arial" pitchFamily="34" charset="0"/>
                  <a:cs typeface="Arial" pitchFamily="34" charset="0"/>
                </a:rPr>
                <a:t>Services</a:t>
              </a:r>
            </a:p>
          </p:txBody>
        </p:sp>
      </p:grpSp>
      <p:grpSp>
        <p:nvGrpSpPr>
          <p:cNvPr id="14" name="Gruppo 13"/>
          <p:cNvGrpSpPr/>
          <p:nvPr/>
        </p:nvGrpSpPr>
        <p:grpSpPr>
          <a:xfrm>
            <a:off x="1691680" y="2420888"/>
            <a:ext cx="4319388" cy="3024336"/>
            <a:chOff x="1691680" y="2420888"/>
            <a:chExt cx="4319388" cy="3024336"/>
          </a:xfrm>
        </p:grpSpPr>
        <p:sp>
          <p:nvSpPr>
            <p:cNvPr id="8" name="Rettangolo 7"/>
            <p:cNvSpPr/>
            <p:nvPr/>
          </p:nvSpPr>
          <p:spPr>
            <a:xfrm>
              <a:off x="1691680" y="2420888"/>
              <a:ext cx="3456384" cy="1008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2195736" y="3356992"/>
              <a:ext cx="2520280"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2483768" y="4005064"/>
              <a:ext cx="1908608"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979712" y="4725144"/>
              <a:ext cx="2052664"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3995936" y="2420888"/>
              <a:ext cx="16926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rot="18960569">
              <a:off x="5503159" y="2500966"/>
              <a:ext cx="507909" cy="191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620688"/>
            <a:ext cx="8640960" cy="2232248"/>
          </a:xfrm>
        </p:spPr>
        <p:txBody>
          <a:bodyPr>
            <a:normAutofit/>
          </a:bodyPr>
          <a:lstStyle/>
          <a:p>
            <a:pPr>
              <a:spcBef>
                <a:spcPts val="0"/>
              </a:spcBef>
            </a:pPr>
            <a:r>
              <a:rPr lang="en-US" sz="1600"/>
              <a:t>EMERGY is defined as the amount of available energy (exergy ??) of the same type (</a:t>
            </a:r>
            <a:r>
              <a:rPr lang="en-US" sz="1600" smtClean="0"/>
              <a:t>generally, </a:t>
            </a:r>
            <a:r>
              <a:rPr lang="en-US" sz="1600"/>
              <a:t>solar) that is directly or indirectly invested to generate a given flow or amount of matter or </a:t>
            </a:r>
            <a:r>
              <a:rPr lang="en-US" sz="1600" smtClean="0"/>
              <a:t>energy. </a:t>
            </a:r>
            <a:r>
              <a:rPr lang="en-US" sz="1600" err="1" smtClean="0"/>
              <a:t>EMergy</a:t>
            </a:r>
            <a:r>
              <a:rPr lang="en-US" sz="1600" smtClean="0"/>
              <a:t> </a:t>
            </a:r>
            <a:r>
              <a:rPr lang="en-US" sz="1600"/>
              <a:t>is measured in </a:t>
            </a:r>
            <a:r>
              <a:rPr lang="en-US" sz="1600" err="1"/>
              <a:t>seJ</a:t>
            </a:r>
            <a:r>
              <a:rPr lang="en-US" sz="1600"/>
              <a:t> (Joule of equivalent solar energy</a:t>
            </a:r>
            <a:r>
              <a:rPr lang="en-US" sz="1600" smtClean="0"/>
              <a:t>).</a:t>
            </a:r>
          </a:p>
          <a:p>
            <a:pPr>
              <a:spcBef>
                <a:spcPts val="0"/>
              </a:spcBef>
            </a:pPr>
            <a:endParaRPr lang="it-IT" sz="1600" smtClean="0"/>
          </a:p>
          <a:p>
            <a:pPr>
              <a:spcBef>
                <a:spcPts val="0"/>
              </a:spcBef>
            </a:pPr>
            <a:r>
              <a:rPr lang="it-IT" sz="1600" smtClean="0"/>
              <a:t>The  TRANSFORMITY </a:t>
            </a:r>
            <a:r>
              <a:rPr lang="it-IT" sz="1600" err="1" smtClean="0"/>
              <a:t>is</a:t>
            </a:r>
            <a:r>
              <a:rPr lang="it-IT" sz="1600" smtClean="0"/>
              <a:t> the </a:t>
            </a:r>
            <a:r>
              <a:rPr lang="en-US" sz="1600" err="1"/>
              <a:t>EMergy</a:t>
            </a:r>
            <a:r>
              <a:rPr lang="en-US" sz="1600"/>
              <a:t> </a:t>
            </a:r>
            <a:r>
              <a:rPr lang="en-US" sz="1600" smtClean="0"/>
              <a:t>needed </a:t>
            </a:r>
            <a:r>
              <a:rPr lang="en-US" sz="1600"/>
              <a:t>to generate an output unit. It </a:t>
            </a:r>
            <a:r>
              <a:rPr lang="en-US" sz="1600" smtClean="0"/>
              <a:t>may be regarded as the "environmental </a:t>
            </a:r>
            <a:r>
              <a:rPr lang="en-US" sz="1600"/>
              <a:t>cost of production" (expressed as </a:t>
            </a:r>
            <a:r>
              <a:rPr lang="en-US" sz="1600" err="1"/>
              <a:t>seJ</a:t>
            </a:r>
            <a:r>
              <a:rPr lang="en-US" sz="1600"/>
              <a:t> / J, </a:t>
            </a:r>
            <a:r>
              <a:rPr lang="en-US" sz="1600" err="1"/>
              <a:t>seJ</a:t>
            </a:r>
            <a:r>
              <a:rPr lang="en-US" sz="1600"/>
              <a:t> / g, </a:t>
            </a:r>
            <a:r>
              <a:rPr lang="en-US" sz="1600" err="1"/>
              <a:t>etc</a:t>
            </a:r>
            <a:r>
              <a:rPr lang="en-US" sz="1600" smtClean="0"/>
              <a:t>).</a:t>
            </a:r>
            <a:endParaRPr lang="it-IT" sz="1600" smtClean="0"/>
          </a:p>
        </p:txBody>
      </p:sp>
      <p:sp>
        <p:nvSpPr>
          <p:cNvPr id="3" name="Titolo 2"/>
          <p:cNvSpPr>
            <a:spLocks noGrp="1"/>
          </p:cNvSpPr>
          <p:nvPr>
            <p:ph type="title"/>
          </p:nvPr>
        </p:nvSpPr>
        <p:spPr>
          <a:xfrm>
            <a:off x="288521" y="139166"/>
            <a:ext cx="8581043" cy="553530"/>
          </a:xfrm>
        </p:spPr>
        <p:txBody>
          <a:bodyPr/>
          <a:lstStyle/>
          <a:p>
            <a:r>
              <a:rPr lang="it-IT" smtClean="0"/>
              <a:t>EMERGY - </a:t>
            </a:r>
            <a:r>
              <a:rPr lang="it-IT" err="1" smtClean="0"/>
              <a:t>Transformity</a:t>
            </a:r>
            <a:r>
              <a:rPr lang="it-IT" smtClean="0"/>
              <a:t> </a:t>
            </a:r>
            <a:endParaRPr lang="it-IT"/>
          </a:p>
        </p:txBody>
      </p:sp>
      <p:grpSp>
        <p:nvGrpSpPr>
          <p:cNvPr id="7" name="Gruppo 6"/>
          <p:cNvGrpSpPr/>
          <p:nvPr/>
        </p:nvGrpSpPr>
        <p:grpSpPr>
          <a:xfrm>
            <a:off x="2333710" y="2492896"/>
            <a:ext cx="6630778" cy="3691862"/>
            <a:chOff x="2333710" y="2492896"/>
            <a:chExt cx="6630778" cy="3691862"/>
          </a:xfrm>
        </p:grpSpPr>
        <p:pic>
          <p:nvPicPr>
            <p:cNvPr id="4" name="Picture 3" descr="DirectIndirect"/>
            <p:cNvPicPr>
              <a:picLocks noChangeAspect="1" noChangeArrowheads="1"/>
            </p:cNvPicPr>
            <p:nvPr/>
          </p:nvPicPr>
          <p:blipFill>
            <a:blip r:embed="rId2" cstate="print"/>
            <a:srcRect/>
            <a:stretch>
              <a:fillRect/>
            </a:stretch>
          </p:blipFill>
          <p:spPr>
            <a:xfrm>
              <a:off x="2333710" y="2492896"/>
              <a:ext cx="6630778" cy="3691862"/>
            </a:xfrm>
            <a:prstGeom prst="rect">
              <a:avLst/>
            </a:prstGeom>
          </p:spPr>
        </p:pic>
        <p:sp>
          <p:nvSpPr>
            <p:cNvPr id="5" name="Rectangle 4"/>
            <p:cNvSpPr>
              <a:spLocks noChangeArrowheads="1"/>
            </p:cNvSpPr>
            <p:nvPr/>
          </p:nvSpPr>
          <p:spPr bwMode="auto">
            <a:xfrm>
              <a:off x="6444208" y="4077072"/>
              <a:ext cx="615777" cy="165472"/>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p>
              <a:pPr algn="ctr"/>
              <a:r>
                <a:rPr lang="en-US" sz="1200">
                  <a:latin typeface="Arial" pitchFamily="34" charset="0"/>
                  <a:cs typeface="Arial" pitchFamily="34" charset="0"/>
                </a:rPr>
                <a:t>Goods</a:t>
              </a:r>
            </a:p>
          </p:txBody>
        </p:sp>
        <p:sp>
          <p:nvSpPr>
            <p:cNvPr id="6" name="Rectangle 5"/>
            <p:cNvSpPr>
              <a:spLocks noChangeArrowheads="1"/>
            </p:cNvSpPr>
            <p:nvPr/>
          </p:nvSpPr>
          <p:spPr bwMode="auto">
            <a:xfrm>
              <a:off x="7164288" y="4509120"/>
              <a:ext cx="615777" cy="165472"/>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p>
              <a:pPr algn="ctr"/>
              <a:r>
                <a:rPr lang="en-US" sz="1200">
                  <a:latin typeface="Arial" pitchFamily="34" charset="0"/>
                  <a:cs typeface="Arial" pitchFamily="34" charset="0"/>
                </a:rPr>
                <a:t>Services</a:t>
              </a:r>
            </a:p>
          </p:txBody>
        </p:sp>
      </p:grpSp>
      <p:sp>
        <p:nvSpPr>
          <p:cNvPr id="15" name="CasellaDiTesto 14"/>
          <p:cNvSpPr txBox="1"/>
          <p:nvPr/>
        </p:nvSpPr>
        <p:spPr>
          <a:xfrm>
            <a:off x="144016" y="4293096"/>
            <a:ext cx="2771800" cy="1815882"/>
          </a:xfrm>
          <a:prstGeom prst="rect">
            <a:avLst/>
          </a:prstGeom>
          <a:noFill/>
        </p:spPr>
        <p:txBody>
          <a:bodyPr wrap="square" rtlCol="0">
            <a:spAutoFit/>
          </a:bodyPr>
          <a:lstStyle/>
          <a:p>
            <a:r>
              <a:rPr lang="it-IT" sz="1600" smtClean="0"/>
              <a:t>NB: </a:t>
            </a:r>
          </a:p>
          <a:p>
            <a:r>
              <a:rPr lang="en-US" sz="1600"/>
              <a:t>This approach, proposed by H.T. </a:t>
            </a:r>
            <a:r>
              <a:rPr lang="en-US" sz="1600" err="1"/>
              <a:t>Odum</a:t>
            </a:r>
            <a:r>
              <a:rPr lang="en-US" sz="1600"/>
              <a:t> in the 1970s, is applicable to both ecological systems (biological, geological, etc.) and production systems, in principle, of any type.</a:t>
            </a:r>
            <a:endParaRPr lang="it-IT" sz="1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srcRect t="10689" b="16634"/>
          <a:stretch/>
        </p:blipFill>
        <p:spPr bwMode="auto">
          <a:xfrm>
            <a:off x="1259632" y="3717032"/>
            <a:ext cx="7086600" cy="2448272"/>
          </a:xfrm>
          <a:prstGeom prst="rect">
            <a:avLst/>
          </a:prstGeom>
          <a:noFill/>
          <a:effectLst/>
        </p:spPr>
      </p:pic>
      <p:sp>
        <p:nvSpPr>
          <p:cNvPr id="5" name="Titolo 2"/>
          <p:cNvSpPr>
            <a:spLocks noGrp="1"/>
          </p:cNvSpPr>
          <p:nvPr>
            <p:ph type="title"/>
          </p:nvPr>
        </p:nvSpPr>
        <p:spPr>
          <a:xfrm>
            <a:off x="288521" y="139166"/>
            <a:ext cx="8581043" cy="553530"/>
          </a:xfrm>
        </p:spPr>
        <p:txBody>
          <a:bodyPr/>
          <a:lstStyle/>
          <a:p>
            <a:r>
              <a:rPr lang="it-IT" smtClean="0"/>
              <a:t>EMERGY - </a:t>
            </a:r>
            <a:r>
              <a:rPr lang="it-IT" err="1" smtClean="0"/>
              <a:t>Transformity</a:t>
            </a:r>
            <a:r>
              <a:rPr lang="it-IT" smtClean="0"/>
              <a:t> </a:t>
            </a:r>
            <a:endParaRPr lang="it-IT"/>
          </a:p>
        </p:txBody>
      </p:sp>
      <p:sp>
        <p:nvSpPr>
          <p:cNvPr id="2" name="Segnaposto contenuto 1"/>
          <p:cNvSpPr>
            <a:spLocks noGrp="1"/>
          </p:cNvSpPr>
          <p:nvPr>
            <p:ph idx="1"/>
          </p:nvPr>
        </p:nvSpPr>
        <p:spPr>
          <a:xfrm>
            <a:off x="72008" y="548680"/>
            <a:ext cx="9036496" cy="2304256"/>
          </a:xfrm>
        </p:spPr>
        <p:txBody>
          <a:bodyPr>
            <a:noAutofit/>
          </a:bodyPr>
          <a:lstStyle/>
          <a:p>
            <a:r>
              <a:rPr lang="en-US" sz="1600" dirty="0"/>
              <a:t>From the very beginning, the </a:t>
            </a:r>
            <a:r>
              <a:rPr lang="en-US" sz="1600" dirty="0" err="1"/>
              <a:t>eMergetic</a:t>
            </a:r>
            <a:r>
              <a:rPr lang="en-US" sz="1600" dirty="0"/>
              <a:t> Analysis (EMA) has recognized how, in every transformation, part of the energy is degraded into low-temperature heat and only a part is transferred to the next stage of the conversion chain.</a:t>
            </a:r>
          </a:p>
          <a:p>
            <a:endParaRPr lang="en-US" sz="1050" dirty="0"/>
          </a:p>
          <a:p>
            <a:r>
              <a:rPr lang="en-US" sz="1600" dirty="0"/>
              <a:t>This reason, jointly with the reference to primary solar energy, which is an electromagnetic radiation i.e. in practice pure exergy, it has suggested the existence of some analogy with the </a:t>
            </a:r>
            <a:r>
              <a:rPr lang="en-US" sz="1600" dirty="0" err="1"/>
              <a:t>Exergetic</a:t>
            </a:r>
            <a:r>
              <a:rPr lang="en-US" sz="1600" dirty="0"/>
              <a:t> Analysis:</a:t>
            </a:r>
          </a:p>
          <a:p>
            <a:endParaRPr lang="en-US" sz="1050" dirty="0"/>
          </a:p>
          <a:p>
            <a:r>
              <a:rPr lang="en-US" sz="1600" dirty="0"/>
              <a:t>This analogy is senseless, as the spatial and temporal boundaries of the two approaches are different and </a:t>
            </a:r>
            <a:r>
              <a:rPr lang="en-US" sz="1600" dirty="0" smtClean="0"/>
              <a:t>because </a:t>
            </a:r>
            <a:r>
              <a:rPr lang="en-US" sz="1600" dirty="0" err="1"/>
              <a:t>emergy</a:t>
            </a:r>
            <a:r>
              <a:rPr lang="en-US" sz="1600" dirty="0"/>
              <a:t> depends on the </a:t>
            </a:r>
            <a:r>
              <a:rPr lang="en-US" sz="1600" dirty="0" smtClean="0"/>
              <a:t>history </a:t>
            </a:r>
            <a:r>
              <a:rPr lang="en-US" sz="1600" dirty="0"/>
              <a:t>of the supply chains of a process, </a:t>
            </a:r>
            <a:r>
              <a:rPr lang="en-US" sz="1600" dirty="0" smtClean="0"/>
              <a:t>whilst </a:t>
            </a:r>
            <a:r>
              <a:rPr lang="en-US" sz="1600" dirty="0"/>
              <a:t>exergy depends on the entropy generation inside the process and on the reference environment (an analogy exists instead with the </a:t>
            </a:r>
            <a:r>
              <a:rPr lang="en-US" sz="1600" dirty="0" err="1"/>
              <a:t>Exergetic</a:t>
            </a:r>
            <a:r>
              <a:rPr lang="en-US" sz="1600" dirty="0"/>
              <a:t> COST Analysis, as will be seen later).</a:t>
            </a:r>
            <a:endParaRPr lang="it-IT"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867638"/>
            <a:ext cx="8208912" cy="723038"/>
          </a:xfrm>
          <a:gradFill>
            <a:gsLst>
              <a:gs pos="0">
                <a:schemeClr val="accent5">
                  <a:lumMod val="20000"/>
                  <a:lumOff val="80000"/>
                </a:schemeClr>
              </a:gs>
              <a:gs pos="100000">
                <a:schemeClr val="accent1">
                  <a:tint val="50000"/>
                  <a:shade val="100000"/>
                  <a:satMod val="350000"/>
                </a:schemeClr>
              </a:gs>
            </a:gsLst>
            <a:lin ang="16200000" scaled="0"/>
          </a:gradFill>
          <a:ln w="25400">
            <a:solidFill>
              <a:schemeClr val="accent5">
                <a:lumMod val="75000"/>
              </a:schemeClr>
            </a:solidFill>
          </a:ln>
        </p:spPr>
        <p:txBody>
          <a:bodyPr>
            <a:normAutofit/>
          </a:bodyPr>
          <a:lstStyle/>
          <a:p>
            <a:r>
              <a:rPr lang="en-US" sz="1800" b="1" dirty="0"/>
              <a:t>How much primary energy has been used, directly or indirectly by the macro-system to maintain each of its internal flows at a defined value?</a:t>
            </a:r>
            <a:endParaRPr lang="it-IT" sz="1800" b="1" dirty="0"/>
          </a:p>
        </p:txBody>
      </p:sp>
      <p:sp>
        <p:nvSpPr>
          <p:cNvPr id="3" name="Titolo 2"/>
          <p:cNvSpPr>
            <a:spLocks noGrp="1"/>
          </p:cNvSpPr>
          <p:nvPr>
            <p:ph type="title"/>
          </p:nvPr>
        </p:nvSpPr>
        <p:spPr>
          <a:xfrm>
            <a:off x="288521" y="139166"/>
            <a:ext cx="8581043" cy="553530"/>
          </a:xfrm>
        </p:spPr>
        <p:txBody>
          <a:bodyPr/>
          <a:lstStyle/>
          <a:p>
            <a:r>
              <a:rPr lang="it-IT" dirty="0" smtClean="0"/>
              <a:t>EMERGY – </a:t>
            </a:r>
            <a:r>
              <a:rPr lang="it-IT" dirty="0"/>
              <a:t>the </a:t>
            </a:r>
            <a:r>
              <a:rPr lang="it-IT" dirty="0" err="1"/>
              <a:t>fundamental</a:t>
            </a:r>
            <a:r>
              <a:rPr lang="it-IT" dirty="0"/>
              <a:t> </a:t>
            </a:r>
            <a:r>
              <a:rPr lang="it-IT" dirty="0" err="1"/>
              <a:t>issue</a:t>
            </a:r>
            <a:endParaRPr lang="it-IT" dirty="0"/>
          </a:p>
        </p:txBody>
      </p:sp>
      <p:sp>
        <p:nvSpPr>
          <p:cNvPr id="5" name="CasellaDiTesto 4"/>
          <p:cNvSpPr txBox="1"/>
          <p:nvPr/>
        </p:nvSpPr>
        <p:spPr>
          <a:xfrm>
            <a:off x="467544" y="3897630"/>
            <a:ext cx="8352928" cy="2200602"/>
          </a:xfrm>
          <a:prstGeom prst="rect">
            <a:avLst/>
          </a:prstGeom>
          <a:noFill/>
        </p:spPr>
        <p:txBody>
          <a:bodyPr wrap="square" rtlCol="0">
            <a:spAutoFit/>
          </a:bodyPr>
          <a:lstStyle/>
          <a:p>
            <a:pPr marL="350838" indent="-350838">
              <a:spcAft>
                <a:spcPts val="600"/>
              </a:spcAft>
            </a:pPr>
            <a:r>
              <a:rPr lang="en-US" sz="1600" dirty="0">
                <a:latin typeface="Arial" pitchFamily="34" charset="0"/>
                <a:cs typeface="Arial" pitchFamily="34" charset="0"/>
              </a:rPr>
              <a:t>If the system is a linear chain operating in stationary conditions, the answer is easy to be obtained </a:t>
            </a:r>
            <a:r>
              <a:rPr lang="it-IT" sz="1600" dirty="0" smtClean="0">
                <a:latin typeface="Arial" pitchFamily="34" charset="0"/>
                <a:cs typeface="Arial" pitchFamily="34" charset="0"/>
              </a:rPr>
              <a:t>:</a:t>
            </a:r>
          </a:p>
          <a:p>
            <a:pPr marL="350838" indent="-350838">
              <a:spcAft>
                <a:spcPts val="600"/>
              </a:spcAft>
              <a:buFont typeface="Arial" pitchFamily="34" charset="0"/>
              <a:buChar char="•"/>
            </a:pPr>
            <a:r>
              <a:rPr lang="it-IT" sz="1600" dirty="0" smtClean="0">
                <a:latin typeface="Arial" pitchFamily="34" charset="0"/>
                <a:cs typeface="Arial" pitchFamily="34" charset="0"/>
              </a:rPr>
              <a:t>E</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 and E</a:t>
            </a:r>
            <a:r>
              <a:rPr lang="it-IT" sz="1600" baseline="-25000" dirty="0" smtClean="0">
                <a:latin typeface="Arial" pitchFamily="34" charset="0"/>
                <a:cs typeface="Arial" pitchFamily="34" charset="0"/>
              </a:rPr>
              <a:t>2 </a:t>
            </a:r>
            <a:r>
              <a:rPr lang="en-US" sz="1600" dirty="0">
                <a:latin typeface="Arial" pitchFamily="34" charset="0"/>
                <a:cs typeface="Arial" pitchFamily="34" charset="0"/>
              </a:rPr>
              <a:t>correspond directly to the primary energies </a:t>
            </a:r>
            <a:r>
              <a:rPr lang="en-US" sz="1600" dirty="0" smtClean="0">
                <a:latin typeface="Arial" pitchFamily="34" charset="0"/>
                <a:cs typeface="Arial" pitchFamily="34" charset="0"/>
              </a:rPr>
              <a:t>sources </a:t>
            </a:r>
            <a:r>
              <a:rPr lang="it-IT" sz="1600" dirty="0" smtClean="0">
                <a:latin typeface="Arial" pitchFamily="34" charset="0"/>
                <a:cs typeface="Arial" pitchFamily="34" charset="0"/>
              </a:rPr>
              <a:t>F</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 and F</a:t>
            </a:r>
            <a:r>
              <a:rPr lang="it-IT" sz="1600" baseline="-25000" dirty="0" smtClean="0">
                <a:latin typeface="Arial" pitchFamily="34" charset="0"/>
                <a:cs typeface="Arial" pitchFamily="34" charset="0"/>
              </a:rPr>
              <a:t>2</a:t>
            </a:r>
            <a:r>
              <a:rPr lang="it-IT" sz="1600" dirty="0" smtClean="0">
                <a:latin typeface="Arial" pitchFamily="34" charset="0"/>
                <a:cs typeface="Arial" pitchFamily="34" charset="0"/>
              </a:rPr>
              <a:t>,</a:t>
            </a:r>
          </a:p>
          <a:p>
            <a:pPr marL="350838" indent="-350838">
              <a:spcAft>
                <a:spcPts val="600"/>
              </a:spcAft>
              <a:buFont typeface="Arial" pitchFamily="34" charset="0"/>
              <a:buChar char="•"/>
            </a:pPr>
            <a:r>
              <a:rPr lang="it-IT" sz="1600" dirty="0" smtClean="0">
                <a:latin typeface="Arial" pitchFamily="34" charset="0"/>
                <a:cs typeface="Arial" pitchFamily="34" charset="0"/>
              </a:rPr>
              <a:t>the flow E</a:t>
            </a:r>
            <a:r>
              <a:rPr lang="it-IT" sz="1600" baseline="-25000" dirty="0" smtClean="0">
                <a:latin typeface="Arial" pitchFamily="34" charset="0"/>
                <a:cs typeface="Arial" pitchFamily="34" charset="0"/>
              </a:rPr>
              <a:t>3</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is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manteined</a:t>
            </a:r>
            <a:r>
              <a:rPr lang="it-IT" sz="1600" dirty="0" smtClean="0">
                <a:latin typeface="Arial" pitchFamily="34" charset="0"/>
                <a:cs typeface="Arial" pitchFamily="34" charset="0"/>
              </a:rPr>
              <a:t> by F</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a:t>
            </a:r>
            <a:r>
              <a:rPr lang="it-IT" sz="1600" dirty="0" err="1" smtClean="0">
                <a:latin typeface="Arial" pitchFamily="34" charset="0"/>
                <a:cs typeface="Arial" pitchFamily="34" charset="0"/>
              </a:rPr>
              <a:t>trasformity</a:t>
            </a:r>
            <a:r>
              <a:rPr lang="it-IT" sz="1600" dirty="0" smtClean="0">
                <a:latin typeface="Arial" pitchFamily="34" charset="0"/>
                <a:cs typeface="Arial" pitchFamily="34" charset="0"/>
              </a:rPr>
              <a:t>, or </a:t>
            </a:r>
            <a:r>
              <a:rPr lang="it-IT" sz="1600" i="1" dirty="0" err="1" smtClean="0">
                <a:latin typeface="Arial" pitchFamily="34" charset="0"/>
                <a:cs typeface="Arial" pitchFamily="34" charset="0"/>
              </a:rPr>
              <a:t>unit</a:t>
            </a:r>
            <a:r>
              <a:rPr lang="it-IT" sz="1600" i="1" dirty="0" smtClean="0">
                <a:latin typeface="Arial" pitchFamily="34" charset="0"/>
                <a:cs typeface="Arial" pitchFamily="34" charset="0"/>
              </a:rPr>
              <a:t> </a:t>
            </a:r>
            <a:r>
              <a:rPr lang="it-IT" sz="1600" i="1" dirty="0" err="1" smtClean="0">
                <a:latin typeface="Arial" pitchFamily="34" charset="0"/>
                <a:cs typeface="Arial" pitchFamily="34" charset="0"/>
              </a:rPr>
              <a:t>energy</a:t>
            </a:r>
            <a:r>
              <a:rPr lang="it-IT" sz="1600" i="1" dirty="0" smtClean="0">
                <a:latin typeface="Arial" pitchFamily="34" charset="0"/>
                <a:cs typeface="Arial" pitchFamily="34" charset="0"/>
              </a:rPr>
              <a:t> </a:t>
            </a:r>
            <a:r>
              <a:rPr lang="it-IT" sz="1600" i="1" dirty="0" err="1" smtClean="0">
                <a:latin typeface="Arial" pitchFamily="34" charset="0"/>
                <a:cs typeface="Arial" pitchFamily="34" charset="0"/>
              </a:rPr>
              <a:t>cost</a:t>
            </a:r>
            <a:r>
              <a:rPr lang="it-IT" sz="1600" i="1" dirty="0" smtClean="0">
                <a:latin typeface="Arial" pitchFamily="34" charset="0"/>
                <a:cs typeface="Arial" pitchFamily="34" charset="0"/>
              </a:rPr>
              <a:t>,</a:t>
            </a:r>
            <a:r>
              <a:rPr lang="it-IT" sz="1600" dirty="0" smtClean="0">
                <a:latin typeface="Arial" pitchFamily="34" charset="0"/>
                <a:cs typeface="Arial" pitchFamily="34" charset="0"/>
              </a:rPr>
              <a:t> k*</a:t>
            </a:r>
            <a:r>
              <a:rPr lang="it-IT" sz="1600" baseline="-25000" dirty="0" smtClean="0">
                <a:latin typeface="Arial" pitchFamily="34" charset="0"/>
                <a:cs typeface="Arial" pitchFamily="34" charset="0"/>
              </a:rPr>
              <a:t>3 </a:t>
            </a:r>
            <a:r>
              <a:rPr lang="it-IT" sz="1600" dirty="0" smtClean="0">
                <a:latin typeface="Arial" pitchFamily="34" charset="0"/>
                <a:cs typeface="Arial" pitchFamily="34" charset="0"/>
              </a:rPr>
              <a:t>= F</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3</a:t>
            </a:r>
            <a:r>
              <a:rPr lang="it-IT" sz="1600" dirty="0" smtClean="0">
                <a:latin typeface="Arial" pitchFamily="34" charset="0"/>
                <a:cs typeface="Arial" pitchFamily="34" charset="0"/>
              </a:rPr>
              <a:t>),</a:t>
            </a:r>
          </a:p>
          <a:p>
            <a:pPr marL="350838" indent="-350838">
              <a:spcAft>
                <a:spcPts val="600"/>
              </a:spcAft>
              <a:buFont typeface="Arial" pitchFamily="34" charset="0"/>
              <a:buChar char="•"/>
            </a:pPr>
            <a:r>
              <a:rPr lang="it-IT" sz="1600" dirty="0">
                <a:latin typeface="Arial" pitchFamily="34" charset="0"/>
                <a:cs typeface="Arial" pitchFamily="34" charset="0"/>
              </a:rPr>
              <a:t>the flow E</a:t>
            </a:r>
            <a:r>
              <a:rPr lang="it-IT" sz="1600" baseline="-25000" dirty="0" smtClean="0">
                <a:latin typeface="Arial" pitchFamily="34" charset="0"/>
                <a:cs typeface="Arial" pitchFamily="34" charset="0"/>
              </a:rPr>
              <a:t>7</a:t>
            </a:r>
            <a:r>
              <a:rPr lang="it-IT" sz="1600" dirty="0">
                <a:latin typeface="Arial" pitchFamily="34" charset="0"/>
                <a:cs typeface="Arial" pitchFamily="34" charset="0"/>
              </a:rPr>
              <a:t> </a:t>
            </a:r>
            <a:r>
              <a:rPr lang="it-IT" sz="1600" dirty="0" err="1">
                <a:latin typeface="Arial" pitchFamily="34" charset="0"/>
                <a:cs typeface="Arial" pitchFamily="34" charset="0"/>
              </a:rPr>
              <a:t>is</a:t>
            </a:r>
            <a:r>
              <a:rPr lang="it-IT" sz="1600" dirty="0">
                <a:latin typeface="Arial" pitchFamily="34" charset="0"/>
                <a:cs typeface="Arial" pitchFamily="34" charset="0"/>
              </a:rPr>
              <a:t> </a:t>
            </a:r>
            <a:r>
              <a:rPr lang="it-IT" sz="1600" dirty="0" err="1">
                <a:latin typeface="Arial" pitchFamily="34" charset="0"/>
                <a:cs typeface="Arial" pitchFamily="34" charset="0"/>
              </a:rPr>
              <a:t>manteined</a:t>
            </a:r>
            <a:r>
              <a:rPr lang="it-IT" sz="1600" dirty="0">
                <a:latin typeface="Arial" pitchFamily="34" charset="0"/>
                <a:cs typeface="Arial" pitchFamily="34" charset="0"/>
              </a:rPr>
              <a:t> by </a:t>
            </a:r>
            <a:r>
              <a:rPr lang="it-IT" sz="1600" dirty="0" smtClean="0">
                <a:latin typeface="Arial" pitchFamily="34" charset="0"/>
                <a:cs typeface="Arial" pitchFamily="34" charset="0"/>
              </a:rPr>
              <a:t>a </a:t>
            </a:r>
            <a:r>
              <a:rPr lang="it-IT" sz="1600" dirty="0" err="1" smtClean="0">
                <a:latin typeface="Arial" pitchFamily="34" charset="0"/>
                <a:cs typeface="Arial" pitchFamily="34" charset="0"/>
              </a:rPr>
              <a:t>fraction</a:t>
            </a:r>
            <a:r>
              <a:rPr lang="it-IT" sz="1600" dirty="0" smtClean="0">
                <a:latin typeface="Arial" pitchFamily="34" charset="0"/>
                <a:cs typeface="Arial" pitchFamily="34" charset="0"/>
              </a:rPr>
              <a:t> </a:t>
            </a:r>
            <a:r>
              <a:rPr lang="it-IT" sz="1600" dirty="0">
                <a:latin typeface="Arial" pitchFamily="34" charset="0"/>
                <a:cs typeface="Arial" pitchFamily="34" charset="0"/>
              </a:rPr>
              <a:t>of </a:t>
            </a:r>
            <a:r>
              <a:rPr lang="it-IT" sz="1600" dirty="0" smtClean="0">
                <a:latin typeface="Arial" pitchFamily="34" charset="0"/>
                <a:cs typeface="Arial" pitchFamily="34" charset="0"/>
              </a:rPr>
              <a:t>F</a:t>
            </a:r>
            <a:r>
              <a:rPr lang="it-IT" sz="1600" baseline="-25000" dirty="0" smtClean="0">
                <a:latin typeface="Arial" pitchFamily="34" charset="0"/>
                <a:cs typeface="Arial" pitchFamily="34" charset="0"/>
              </a:rPr>
              <a:t>1 </a:t>
            </a:r>
            <a:r>
              <a:rPr lang="it-IT" sz="1600" dirty="0" err="1" smtClean="0">
                <a:latin typeface="Arial" pitchFamily="34" charset="0"/>
                <a:cs typeface="Arial" pitchFamily="34" charset="0"/>
              </a:rPr>
              <a:t>equal</a:t>
            </a:r>
            <a:r>
              <a:rPr lang="it-IT" sz="1600" dirty="0" smtClean="0">
                <a:latin typeface="Arial" pitchFamily="34" charset="0"/>
                <a:cs typeface="Arial" pitchFamily="34" charset="0"/>
              </a:rPr>
              <a:t> to E</a:t>
            </a:r>
            <a:r>
              <a:rPr lang="it-IT" sz="1600" baseline="-25000" dirty="0" smtClean="0">
                <a:latin typeface="Arial" pitchFamily="34" charset="0"/>
                <a:cs typeface="Arial" pitchFamily="34" charset="0"/>
              </a:rPr>
              <a:t>7</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3</a:t>
            </a:r>
            <a:r>
              <a:rPr lang="it-IT" sz="1600" dirty="0" smtClean="0">
                <a:latin typeface="Arial" pitchFamily="34" charset="0"/>
                <a:cs typeface="Arial" pitchFamily="34" charset="0"/>
              </a:rPr>
              <a:t>; k*</a:t>
            </a:r>
            <a:r>
              <a:rPr lang="it-IT" sz="1600" baseline="-25000" dirty="0" smtClean="0">
                <a:latin typeface="Arial" pitchFamily="34" charset="0"/>
                <a:cs typeface="Arial" pitchFamily="34" charset="0"/>
              </a:rPr>
              <a:t>7 </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7</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3</a:t>
            </a:r>
            <a:r>
              <a:rPr lang="it-IT" sz="1600" dirty="0" smtClean="0">
                <a:latin typeface="Arial" pitchFamily="34" charset="0"/>
                <a:cs typeface="Arial" pitchFamily="34" charset="0"/>
              </a:rPr>
              <a:t>) (F</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7</a:t>
            </a:r>
            <a:r>
              <a:rPr lang="it-IT" sz="1600" dirty="0" smtClean="0">
                <a:latin typeface="Arial" pitchFamily="34" charset="0"/>
                <a:cs typeface="Arial" pitchFamily="34" charset="0"/>
              </a:rPr>
              <a:t>) = k*</a:t>
            </a:r>
            <a:r>
              <a:rPr lang="it-IT" sz="1600" baseline="-25000" dirty="0" smtClean="0">
                <a:latin typeface="Arial" pitchFamily="34" charset="0"/>
                <a:cs typeface="Arial" pitchFamily="34" charset="0"/>
              </a:rPr>
              <a:t>3</a:t>
            </a:r>
            <a:r>
              <a:rPr lang="it-IT" sz="1600" dirty="0" smtClean="0">
                <a:latin typeface="Arial" pitchFamily="34" charset="0"/>
                <a:cs typeface="Arial" pitchFamily="34" charset="0"/>
              </a:rPr>
              <a:t>,</a:t>
            </a:r>
          </a:p>
          <a:p>
            <a:pPr marL="350838" indent="-350838">
              <a:spcAft>
                <a:spcPts val="600"/>
              </a:spcAft>
              <a:buFont typeface="Arial" pitchFamily="34" charset="0"/>
              <a:buChar char="•"/>
            </a:pPr>
            <a:r>
              <a:rPr lang="it-IT" sz="1600" dirty="0">
                <a:latin typeface="Arial" pitchFamily="34" charset="0"/>
                <a:cs typeface="Arial" pitchFamily="34" charset="0"/>
              </a:rPr>
              <a:t>the flow </a:t>
            </a:r>
            <a:r>
              <a:rPr lang="it-IT" sz="1600" dirty="0" smtClean="0">
                <a:latin typeface="Arial" pitchFamily="34" charset="0"/>
                <a:cs typeface="Arial" pitchFamily="34" charset="0"/>
              </a:rPr>
              <a:t>E</a:t>
            </a:r>
            <a:r>
              <a:rPr lang="it-IT" sz="1600" baseline="-25000" dirty="0" smtClean="0">
                <a:latin typeface="Arial" pitchFamily="34" charset="0"/>
                <a:cs typeface="Arial" pitchFamily="34" charset="0"/>
              </a:rPr>
              <a:t>8</a:t>
            </a:r>
            <a:r>
              <a:rPr lang="it-IT" sz="1600" dirty="0">
                <a:latin typeface="Arial" pitchFamily="34" charset="0"/>
                <a:cs typeface="Arial" pitchFamily="34" charset="0"/>
              </a:rPr>
              <a:t> </a:t>
            </a:r>
            <a:r>
              <a:rPr lang="it-IT" sz="1600" dirty="0" err="1">
                <a:latin typeface="Arial" pitchFamily="34" charset="0"/>
                <a:cs typeface="Arial" pitchFamily="34" charset="0"/>
              </a:rPr>
              <a:t>is</a:t>
            </a:r>
            <a:r>
              <a:rPr lang="it-IT" sz="1600" dirty="0">
                <a:latin typeface="Arial" pitchFamily="34" charset="0"/>
                <a:cs typeface="Arial" pitchFamily="34" charset="0"/>
              </a:rPr>
              <a:t> </a:t>
            </a:r>
            <a:r>
              <a:rPr lang="it-IT" sz="1600" dirty="0" err="1">
                <a:latin typeface="Arial" pitchFamily="34" charset="0"/>
                <a:cs typeface="Arial" pitchFamily="34" charset="0"/>
              </a:rPr>
              <a:t>manteined</a:t>
            </a:r>
            <a:r>
              <a:rPr lang="it-IT" sz="1600" dirty="0">
                <a:latin typeface="Arial" pitchFamily="34" charset="0"/>
                <a:cs typeface="Arial" pitchFamily="34" charset="0"/>
              </a:rPr>
              <a:t> by </a:t>
            </a:r>
            <a:r>
              <a:rPr lang="it-IT" sz="1600" dirty="0" smtClean="0">
                <a:latin typeface="Arial" pitchFamily="34" charset="0"/>
                <a:cs typeface="Arial" pitchFamily="34" charset="0"/>
              </a:rPr>
              <a:t>the </a:t>
            </a:r>
            <a:r>
              <a:rPr lang="it-IT" sz="1600" dirty="0" err="1" smtClean="0">
                <a:latin typeface="Arial" pitchFamily="34" charset="0"/>
                <a:cs typeface="Arial" pitchFamily="34" charset="0"/>
              </a:rPr>
              <a:t>remainig</a:t>
            </a:r>
            <a:r>
              <a:rPr lang="it-IT" sz="1600" dirty="0" smtClean="0">
                <a:latin typeface="Arial" pitchFamily="34" charset="0"/>
                <a:cs typeface="Arial" pitchFamily="34" charset="0"/>
              </a:rPr>
              <a:t> part of F</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 by the </a:t>
            </a:r>
            <a:r>
              <a:rPr lang="it-IT" sz="1600" dirty="0" err="1" smtClean="0">
                <a:latin typeface="Arial" pitchFamily="34" charset="0"/>
                <a:cs typeface="Arial" pitchFamily="34" charset="0"/>
              </a:rPr>
              <a:t>whole</a:t>
            </a:r>
            <a:r>
              <a:rPr lang="it-IT" sz="1600" dirty="0" smtClean="0">
                <a:latin typeface="Arial" pitchFamily="34" charset="0"/>
                <a:cs typeface="Arial" pitchFamily="34" charset="0"/>
              </a:rPr>
              <a:t> flow F</a:t>
            </a:r>
            <a:r>
              <a:rPr lang="it-IT" sz="1600" baseline="-25000" dirty="0" smtClean="0">
                <a:latin typeface="Arial" pitchFamily="34" charset="0"/>
                <a:cs typeface="Arial" pitchFamily="34" charset="0"/>
              </a:rPr>
              <a:t>2</a:t>
            </a:r>
            <a:r>
              <a:rPr lang="it-IT" sz="1600" dirty="0" smtClean="0">
                <a:latin typeface="Arial" pitchFamily="34" charset="0"/>
                <a:cs typeface="Arial" pitchFamily="34" charset="0"/>
              </a:rPr>
              <a:t>:</a:t>
            </a:r>
          </a:p>
          <a:p>
            <a:pPr marL="350838" indent="-350838">
              <a:spcAft>
                <a:spcPts val="600"/>
              </a:spcAft>
            </a:pPr>
            <a:r>
              <a:rPr lang="it-IT" sz="1600" dirty="0" smtClean="0">
                <a:latin typeface="Arial" pitchFamily="34" charset="0"/>
                <a:cs typeface="Arial" pitchFamily="34" charset="0"/>
              </a:rPr>
              <a:t>	 k*</a:t>
            </a:r>
            <a:r>
              <a:rPr lang="it-IT" sz="1600" baseline="-25000" dirty="0" smtClean="0">
                <a:latin typeface="Arial" pitchFamily="34" charset="0"/>
                <a:cs typeface="Arial" pitchFamily="34" charset="0"/>
              </a:rPr>
              <a:t>8</a:t>
            </a:r>
            <a:r>
              <a:rPr lang="it-IT" sz="1600" dirty="0" smtClean="0">
                <a:latin typeface="Arial" pitchFamily="34" charset="0"/>
                <a:cs typeface="Arial" pitchFamily="34" charset="0"/>
              </a:rPr>
              <a:t> = k*</a:t>
            </a:r>
            <a:r>
              <a:rPr lang="it-IT" sz="1600" baseline="-25000" dirty="0" smtClean="0">
                <a:latin typeface="Arial" pitchFamily="34" charset="0"/>
                <a:cs typeface="Arial" pitchFamily="34" charset="0"/>
              </a:rPr>
              <a:t>3</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6</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8</a:t>
            </a:r>
            <a:r>
              <a:rPr lang="it-IT" sz="1600" dirty="0" smtClean="0">
                <a:latin typeface="Arial" pitchFamily="34" charset="0"/>
                <a:cs typeface="Arial" pitchFamily="34" charset="0"/>
              </a:rPr>
              <a:t>)</a:t>
            </a:r>
            <a:r>
              <a:rPr lang="it-IT" sz="1600" baseline="-25000" dirty="0" smtClean="0">
                <a:latin typeface="Arial" pitchFamily="34" charset="0"/>
                <a:cs typeface="Arial" pitchFamily="34" charset="0"/>
              </a:rPr>
              <a:t> </a:t>
            </a:r>
            <a:r>
              <a:rPr lang="it-IT" sz="1600" dirty="0" smtClean="0">
                <a:latin typeface="Arial" pitchFamily="34" charset="0"/>
                <a:cs typeface="Arial" pitchFamily="34" charset="0"/>
              </a:rPr>
              <a:t>+ k*</a:t>
            </a:r>
            <a:r>
              <a:rPr lang="it-IT" sz="1600" baseline="-25000" dirty="0" smtClean="0">
                <a:latin typeface="Arial" pitchFamily="34" charset="0"/>
                <a:cs typeface="Arial" pitchFamily="34" charset="0"/>
              </a:rPr>
              <a:t>5</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5</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8</a:t>
            </a:r>
            <a:r>
              <a:rPr lang="it-IT" sz="1600" dirty="0" smtClean="0">
                <a:latin typeface="Arial" pitchFamily="34" charset="0"/>
                <a:cs typeface="Arial" pitchFamily="34" charset="0"/>
              </a:rPr>
              <a:t>).</a:t>
            </a:r>
            <a:endParaRPr lang="it-IT" dirty="0"/>
          </a:p>
        </p:txBody>
      </p:sp>
      <p:grpSp>
        <p:nvGrpSpPr>
          <p:cNvPr id="51204" name="Group 4"/>
          <p:cNvGrpSpPr>
            <a:grpSpLocks noChangeAspect="1"/>
          </p:cNvGrpSpPr>
          <p:nvPr/>
        </p:nvGrpSpPr>
        <p:grpSpPr bwMode="auto">
          <a:xfrm>
            <a:off x="1417638" y="1814513"/>
            <a:ext cx="5767388" cy="1908176"/>
            <a:chOff x="893" y="1143"/>
            <a:chExt cx="3633" cy="1202"/>
          </a:xfrm>
        </p:grpSpPr>
        <p:sp>
          <p:nvSpPr>
            <p:cNvPr id="51203" name="AutoShape 3"/>
            <p:cNvSpPr>
              <a:spLocks noChangeAspect="1" noChangeArrowheads="1" noTextEdit="1"/>
            </p:cNvSpPr>
            <p:nvPr/>
          </p:nvSpPr>
          <p:spPr bwMode="auto">
            <a:xfrm>
              <a:off x="1020" y="1238"/>
              <a:ext cx="3506" cy="11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05" name="Rectangle 5"/>
            <p:cNvSpPr>
              <a:spLocks noChangeArrowheads="1"/>
            </p:cNvSpPr>
            <p:nvPr/>
          </p:nvSpPr>
          <p:spPr bwMode="auto">
            <a:xfrm>
              <a:off x="893" y="1143"/>
              <a:ext cx="33"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6" name="Rectangle 6"/>
            <p:cNvSpPr>
              <a:spLocks noChangeArrowheads="1"/>
            </p:cNvSpPr>
            <p:nvPr/>
          </p:nvSpPr>
          <p:spPr bwMode="auto">
            <a:xfrm>
              <a:off x="893" y="1366"/>
              <a:ext cx="33"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7" name="Rectangle 7"/>
            <p:cNvSpPr>
              <a:spLocks noChangeArrowheads="1"/>
            </p:cNvSpPr>
            <p:nvPr/>
          </p:nvSpPr>
          <p:spPr bwMode="auto">
            <a:xfrm>
              <a:off x="893" y="1589"/>
              <a:ext cx="33"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8" name="Freeform 8"/>
            <p:cNvSpPr>
              <a:spLocks noEditPoints="1"/>
            </p:cNvSpPr>
            <p:nvPr/>
          </p:nvSpPr>
          <p:spPr bwMode="auto">
            <a:xfrm>
              <a:off x="1292" y="1311"/>
              <a:ext cx="2874" cy="1034"/>
            </a:xfrm>
            <a:custGeom>
              <a:avLst/>
              <a:gdLst/>
              <a:ahLst/>
              <a:cxnLst>
                <a:cxn ang="0">
                  <a:pos x="2744" y="0"/>
                </a:cxn>
                <a:cxn ang="0">
                  <a:pos x="2632" y="11"/>
                </a:cxn>
                <a:cxn ang="0">
                  <a:pos x="2553" y="0"/>
                </a:cxn>
                <a:cxn ang="0">
                  <a:pos x="2350" y="11"/>
                </a:cxn>
                <a:cxn ang="0">
                  <a:pos x="2316" y="11"/>
                </a:cxn>
                <a:cxn ang="0">
                  <a:pos x="2113" y="0"/>
                </a:cxn>
                <a:cxn ang="0">
                  <a:pos x="2001" y="11"/>
                </a:cxn>
                <a:cxn ang="0">
                  <a:pos x="1922" y="0"/>
                </a:cxn>
                <a:cxn ang="0">
                  <a:pos x="1719" y="11"/>
                </a:cxn>
                <a:cxn ang="0">
                  <a:pos x="1685" y="11"/>
                </a:cxn>
                <a:cxn ang="0">
                  <a:pos x="1482" y="0"/>
                </a:cxn>
                <a:cxn ang="0">
                  <a:pos x="1370" y="11"/>
                </a:cxn>
                <a:cxn ang="0">
                  <a:pos x="1291" y="0"/>
                </a:cxn>
                <a:cxn ang="0">
                  <a:pos x="1088" y="11"/>
                </a:cxn>
                <a:cxn ang="0">
                  <a:pos x="1054" y="11"/>
                </a:cxn>
                <a:cxn ang="0">
                  <a:pos x="851" y="0"/>
                </a:cxn>
                <a:cxn ang="0">
                  <a:pos x="739" y="11"/>
                </a:cxn>
                <a:cxn ang="0">
                  <a:pos x="660" y="0"/>
                </a:cxn>
                <a:cxn ang="0">
                  <a:pos x="457" y="11"/>
                </a:cxn>
                <a:cxn ang="0">
                  <a:pos x="423" y="11"/>
                </a:cxn>
                <a:cxn ang="0">
                  <a:pos x="220" y="0"/>
                </a:cxn>
                <a:cxn ang="0">
                  <a:pos x="107" y="11"/>
                </a:cxn>
                <a:cxn ang="0">
                  <a:pos x="12" y="28"/>
                </a:cxn>
                <a:cxn ang="0">
                  <a:pos x="0" y="61"/>
                </a:cxn>
                <a:cxn ang="0">
                  <a:pos x="12" y="260"/>
                </a:cxn>
                <a:cxn ang="0">
                  <a:pos x="12" y="293"/>
                </a:cxn>
                <a:cxn ang="0">
                  <a:pos x="0" y="492"/>
                </a:cxn>
                <a:cxn ang="0">
                  <a:pos x="12" y="603"/>
                </a:cxn>
                <a:cxn ang="0">
                  <a:pos x="0" y="680"/>
                </a:cxn>
                <a:cxn ang="0">
                  <a:pos x="12" y="879"/>
                </a:cxn>
                <a:cxn ang="0">
                  <a:pos x="12" y="912"/>
                </a:cxn>
                <a:cxn ang="0">
                  <a:pos x="12" y="989"/>
                </a:cxn>
                <a:cxn ang="0">
                  <a:pos x="169" y="1034"/>
                </a:cxn>
                <a:cxn ang="0">
                  <a:pos x="282" y="1023"/>
                </a:cxn>
                <a:cxn ang="0">
                  <a:pos x="361" y="1034"/>
                </a:cxn>
                <a:cxn ang="0">
                  <a:pos x="564" y="1023"/>
                </a:cxn>
                <a:cxn ang="0">
                  <a:pos x="598" y="1023"/>
                </a:cxn>
                <a:cxn ang="0">
                  <a:pos x="800" y="1034"/>
                </a:cxn>
                <a:cxn ang="0">
                  <a:pos x="913" y="1023"/>
                </a:cxn>
                <a:cxn ang="0">
                  <a:pos x="992" y="1034"/>
                </a:cxn>
                <a:cxn ang="0">
                  <a:pos x="1195" y="1023"/>
                </a:cxn>
                <a:cxn ang="0">
                  <a:pos x="1229" y="1023"/>
                </a:cxn>
                <a:cxn ang="0">
                  <a:pos x="1432" y="1034"/>
                </a:cxn>
                <a:cxn ang="0">
                  <a:pos x="1544" y="1023"/>
                </a:cxn>
                <a:cxn ang="0">
                  <a:pos x="1623" y="1034"/>
                </a:cxn>
                <a:cxn ang="0">
                  <a:pos x="1826" y="1023"/>
                </a:cxn>
                <a:cxn ang="0">
                  <a:pos x="1860" y="1023"/>
                </a:cxn>
                <a:cxn ang="0">
                  <a:pos x="2063" y="1034"/>
                </a:cxn>
                <a:cxn ang="0">
                  <a:pos x="2175" y="1023"/>
                </a:cxn>
                <a:cxn ang="0">
                  <a:pos x="2254" y="1034"/>
                </a:cxn>
                <a:cxn ang="0">
                  <a:pos x="2457" y="1023"/>
                </a:cxn>
                <a:cxn ang="0">
                  <a:pos x="2491" y="1023"/>
                </a:cxn>
                <a:cxn ang="0">
                  <a:pos x="2694" y="1034"/>
                </a:cxn>
                <a:cxn ang="0">
                  <a:pos x="2806" y="1023"/>
                </a:cxn>
                <a:cxn ang="0">
                  <a:pos x="2874" y="1012"/>
                </a:cxn>
                <a:cxn ang="0">
                  <a:pos x="2863" y="813"/>
                </a:cxn>
                <a:cxn ang="0">
                  <a:pos x="2863" y="780"/>
                </a:cxn>
                <a:cxn ang="0">
                  <a:pos x="2874" y="581"/>
                </a:cxn>
                <a:cxn ang="0">
                  <a:pos x="2863" y="470"/>
                </a:cxn>
                <a:cxn ang="0">
                  <a:pos x="2874" y="393"/>
                </a:cxn>
                <a:cxn ang="0">
                  <a:pos x="2863" y="194"/>
                </a:cxn>
                <a:cxn ang="0">
                  <a:pos x="2863" y="161"/>
                </a:cxn>
              </a:cxnLst>
              <a:rect l="0" t="0" r="r" b="b"/>
              <a:pathLst>
                <a:path w="2874" h="1034">
                  <a:moveTo>
                    <a:pt x="2868" y="11"/>
                  </a:moveTo>
                  <a:lnTo>
                    <a:pt x="2823" y="11"/>
                  </a:lnTo>
                  <a:lnTo>
                    <a:pt x="2823" y="0"/>
                  </a:lnTo>
                  <a:lnTo>
                    <a:pt x="2868" y="0"/>
                  </a:lnTo>
                  <a:lnTo>
                    <a:pt x="2868" y="11"/>
                  </a:lnTo>
                  <a:close/>
                  <a:moveTo>
                    <a:pt x="2789" y="11"/>
                  </a:moveTo>
                  <a:lnTo>
                    <a:pt x="2744" y="11"/>
                  </a:lnTo>
                  <a:lnTo>
                    <a:pt x="2744" y="0"/>
                  </a:lnTo>
                  <a:lnTo>
                    <a:pt x="2789" y="0"/>
                  </a:lnTo>
                  <a:lnTo>
                    <a:pt x="2789" y="11"/>
                  </a:lnTo>
                  <a:close/>
                  <a:moveTo>
                    <a:pt x="2710" y="11"/>
                  </a:moveTo>
                  <a:lnTo>
                    <a:pt x="2666" y="11"/>
                  </a:lnTo>
                  <a:lnTo>
                    <a:pt x="2666" y="0"/>
                  </a:lnTo>
                  <a:lnTo>
                    <a:pt x="2710" y="0"/>
                  </a:lnTo>
                  <a:lnTo>
                    <a:pt x="2710" y="11"/>
                  </a:lnTo>
                  <a:close/>
                  <a:moveTo>
                    <a:pt x="2632" y="11"/>
                  </a:moveTo>
                  <a:lnTo>
                    <a:pt x="2587" y="11"/>
                  </a:lnTo>
                  <a:lnTo>
                    <a:pt x="2587" y="0"/>
                  </a:lnTo>
                  <a:lnTo>
                    <a:pt x="2632" y="0"/>
                  </a:lnTo>
                  <a:lnTo>
                    <a:pt x="2632" y="11"/>
                  </a:lnTo>
                  <a:close/>
                  <a:moveTo>
                    <a:pt x="2553" y="11"/>
                  </a:moveTo>
                  <a:lnTo>
                    <a:pt x="2508" y="11"/>
                  </a:lnTo>
                  <a:lnTo>
                    <a:pt x="2508" y="0"/>
                  </a:lnTo>
                  <a:lnTo>
                    <a:pt x="2553" y="0"/>
                  </a:lnTo>
                  <a:lnTo>
                    <a:pt x="2553" y="11"/>
                  </a:lnTo>
                  <a:close/>
                  <a:moveTo>
                    <a:pt x="2474" y="11"/>
                  </a:moveTo>
                  <a:lnTo>
                    <a:pt x="2429" y="11"/>
                  </a:lnTo>
                  <a:lnTo>
                    <a:pt x="2429" y="0"/>
                  </a:lnTo>
                  <a:lnTo>
                    <a:pt x="2474" y="0"/>
                  </a:lnTo>
                  <a:lnTo>
                    <a:pt x="2474" y="11"/>
                  </a:lnTo>
                  <a:close/>
                  <a:moveTo>
                    <a:pt x="2395" y="11"/>
                  </a:moveTo>
                  <a:lnTo>
                    <a:pt x="2350" y="11"/>
                  </a:lnTo>
                  <a:lnTo>
                    <a:pt x="2350" y="0"/>
                  </a:lnTo>
                  <a:lnTo>
                    <a:pt x="2395" y="0"/>
                  </a:lnTo>
                  <a:lnTo>
                    <a:pt x="2395" y="11"/>
                  </a:lnTo>
                  <a:close/>
                  <a:moveTo>
                    <a:pt x="2316" y="11"/>
                  </a:moveTo>
                  <a:lnTo>
                    <a:pt x="2271" y="11"/>
                  </a:lnTo>
                  <a:lnTo>
                    <a:pt x="2271" y="0"/>
                  </a:lnTo>
                  <a:lnTo>
                    <a:pt x="2316" y="0"/>
                  </a:lnTo>
                  <a:lnTo>
                    <a:pt x="2316" y="11"/>
                  </a:lnTo>
                  <a:close/>
                  <a:moveTo>
                    <a:pt x="2237" y="11"/>
                  </a:moveTo>
                  <a:lnTo>
                    <a:pt x="2192" y="11"/>
                  </a:lnTo>
                  <a:lnTo>
                    <a:pt x="2192" y="0"/>
                  </a:lnTo>
                  <a:lnTo>
                    <a:pt x="2237" y="0"/>
                  </a:lnTo>
                  <a:lnTo>
                    <a:pt x="2237" y="11"/>
                  </a:lnTo>
                  <a:close/>
                  <a:moveTo>
                    <a:pt x="2158" y="11"/>
                  </a:moveTo>
                  <a:lnTo>
                    <a:pt x="2113" y="11"/>
                  </a:lnTo>
                  <a:lnTo>
                    <a:pt x="2113" y="0"/>
                  </a:lnTo>
                  <a:lnTo>
                    <a:pt x="2158" y="0"/>
                  </a:lnTo>
                  <a:lnTo>
                    <a:pt x="2158" y="11"/>
                  </a:lnTo>
                  <a:close/>
                  <a:moveTo>
                    <a:pt x="2079" y="11"/>
                  </a:moveTo>
                  <a:lnTo>
                    <a:pt x="2034" y="11"/>
                  </a:lnTo>
                  <a:lnTo>
                    <a:pt x="2034" y="0"/>
                  </a:lnTo>
                  <a:lnTo>
                    <a:pt x="2079" y="0"/>
                  </a:lnTo>
                  <a:lnTo>
                    <a:pt x="2079" y="11"/>
                  </a:lnTo>
                  <a:close/>
                  <a:moveTo>
                    <a:pt x="2001" y="11"/>
                  </a:moveTo>
                  <a:lnTo>
                    <a:pt x="1956" y="11"/>
                  </a:lnTo>
                  <a:lnTo>
                    <a:pt x="1956" y="0"/>
                  </a:lnTo>
                  <a:lnTo>
                    <a:pt x="2001" y="0"/>
                  </a:lnTo>
                  <a:lnTo>
                    <a:pt x="2001" y="11"/>
                  </a:lnTo>
                  <a:close/>
                  <a:moveTo>
                    <a:pt x="1922" y="11"/>
                  </a:moveTo>
                  <a:lnTo>
                    <a:pt x="1877" y="11"/>
                  </a:lnTo>
                  <a:lnTo>
                    <a:pt x="1877" y="0"/>
                  </a:lnTo>
                  <a:lnTo>
                    <a:pt x="1922" y="0"/>
                  </a:lnTo>
                  <a:lnTo>
                    <a:pt x="1922" y="11"/>
                  </a:lnTo>
                  <a:close/>
                  <a:moveTo>
                    <a:pt x="1843" y="11"/>
                  </a:moveTo>
                  <a:lnTo>
                    <a:pt x="1798" y="11"/>
                  </a:lnTo>
                  <a:lnTo>
                    <a:pt x="1798" y="0"/>
                  </a:lnTo>
                  <a:lnTo>
                    <a:pt x="1843" y="0"/>
                  </a:lnTo>
                  <a:lnTo>
                    <a:pt x="1843" y="11"/>
                  </a:lnTo>
                  <a:close/>
                  <a:moveTo>
                    <a:pt x="1764" y="11"/>
                  </a:moveTo>
                  <a:lnTo>
                    <a:pt x="1719" y="11"/>
                  </a:lnTo>
                  <a:lnTo>
                    <a:pt x="1719" y="0"/>
                  </a:lnTo>
                  <a:lnTo>
                    <a:pt x="1764" y="0"/>
                  </a:lnTo>
                  <a:lnTo>
                    <a:pt x="1764" y="11"/>
                  </a:lnTo>
                  <a:close/>
                  <a:moveTo>
                    <a:pt x="1685" y="11"/>
                  </a:moveTo>
                  <a:lnTo>
                    <a:pt x="1640" y="11"/>
                  </a:lnTo>
                  <a:lnTo>
                    <a:pt x="1640" y="0"/>
                  </a:lnTo>
                  <a:lnTo>
                    <a:pt x="1685" y="0"/>
                  </a:lnTo>
                  <a:lnTo>
                    <a:pt x="1685" y="11"/>
                  </a:lnTo>
                  <a:close/>
                  <a:moveTo>
                    <a:pt x="1606" y="11"/>
                  </a:moveTo>
                  <a:lnTo>
                    <a:pt x="1561" y="11"/>
                  </a:lnTo>
                  <a:lnTo>
                    <a:pt x="1561" y="0"/>
                  </a:lnTo>
                  <a:lnTo>
                    <a:pt x="1606" y="0"/>
                  </a:lnTo>
                  <a:lnTo>
                    <a:pt x="1606" y="11"/>
                  </a:lnTo>
                  <a:close/>
                  <a:moveTo>
                    <a:pt x="1527" y="11"/>
                  </a:moveTo>
                  <a:lnTo>
                    <a:pt x="1482" y="11"/>
                  </a:lnTo>
                  <a:lnTo>
                    <a:pt x="1482" y="0"/>
                  </a:lnTo>
                  <a:lnTo>
                    <a:pt x="1527" y="0"/>
                  </a:lnTo>
                  <a:lnTo>
                    <a:pt x="1527" y="11"/>
                  </a:lnTo>
                  <a:close/>
                  <a:moveTo>
                    <a:pt x="1449" y="11"/>
                  </a:moveTo>
                  <a:lnTo>
                    <a:pt x="1403" y="11"/>
                  </a:lnTo>
                  <a:lnTo>
                    <a:pt x="1403" y="0"/>
                  </a:lnTo>
                  <a:lnTo>
                    <a:pt x="1449" y="0"/>
                  </a:lnTo>
                  <a:lnTo>
                    <a:pt x="1449" y="11"/>
                  </a:lnTo>
                  <a:close/>
                  <a:moveTo>
                    <a:pt x="1370" y="11"/>
                  </a:moveTo>
                  <a:lnTo>
                    <a:pt x="1324" y="11"/>
                  </a:lnTo>
                  <a:lnTo>
                    <a:pt x="1324" y="0"/>
                  </a:lnTo>
                  <a:lnTo>
                    <a:pt x="1370" y="0"/>
                  </a:lnTo>
                  <a:lnTo>
                    <a:pt x="1370" y="11"/>
                  </a:lnTo>
                  <a:close/>
                  <a:moveTo>
                    <a:pt x="1291" y="11"/>
                  </a:moveTo>
                  <a:lnTo>
                    <a:pt x="1246" y="11"/>
                  </a:lnTo>
                  <a:lnTo>
                    <a:pt x="1246" y="0"/>
                  </a:lnTo>
                  <a:lnTo>
                    <a:pt x="1291" y="0"/>
                  </a:lnTo>
                  <a:lnTo>
                    <a:pt x="1291" y="11"/>
                  </a:lnTo>
                  <a:close/>
                  <a:moveTo>
                    <a:pt x="1212" y="11"/>
                  </a:moveTo>
                  <a:lnTo>
                    <a:pt x="1167" y="11"/>
                  </a:lnTo>
                  <a:lnTo>
                    <a:pt x="1167" y="0"/>
                  </a:lnTo>
                  <a:lnTo>
                    <a:pt x="1212" y="0"/>
                  </a:lnTo>
                  <a:lnTo>
                    <a:pt x="1212" y="11"/>
                  </a:lnTo>
                  <a:close/>
                  <a:moveTo>
                    <a:pt x="1133" y="11"/>
                  </a:moveTo>
                  <a:lnTo>
                    <a:pt x="1088" y="11"/>
                  </a:lnTo>
                  <a:lnTo>
                    <a:pt x="1088" y="0"/>
                  </a:lnTo>
                  <a:lnTo>
                    <a:pt x="1133" y="0"/>
                  </a:lnTo>
                  <a:lnTo>
                    <a:pt x="1133" y="11"/>
                  </a:lnTo>
                  <a:close/>
                  <a:moveTo>
                    <a:pt x="1054" y="11"/>
                  </a:moveTo>
                  <a:lnTo>
                    <a:pt x="1009" y="11"/>
                  </a:lnTo>
                  <a:lnTo>
                    <a:pt x="1009" y="0"/>
                  </a:lnTo>
                  <a:lnTo>
                    <a:pt x="1054" y="0"/>
                  </a:lnTo>
                  <a:lnTo>
                    <a:pt x="1054" y="11"/>
                  </a:lnTo>
                  <a:close/>
                  <a:moveTo>
                    <a:pt x="975" y="11"/>
                  </a:moveTo>
                  <a:lnTo>
                    <a:pt x="930" y="11"/>
                  </a:lnTo>
                  <a:lnTo>
                    <a:pt x="930" y="0"/>
                  </a:lnTo>
                  <a:lnTo>
                    <a:pt x="975" y="0"/>
                  </a:lnTo>
                  <a:lnTo>
                    <a:pt x="975" y="11"/>
                  </a:lnTo>
                  <a:close/>
                  <a:moveTo>
                    <a:pt x="896" y="11"/>
                  </a:moveTo>
                  <a:lnTo>
                    <a:pt x="851" y="11"/>
                  </a:lnTo>
                  <a:lnTo>
                    <a:pt x="851" y="0"/>
                  </a:lnTo>
                  <a:lnTo>
                    <a:pt x="896" y="0"/>
                  </a:lnTo>
                  <a:lnTo>
                    <a:pt x="896" y="11"/>
                  </a:lnTo>
                  <a:close/>
                  <a:moveTo>
                    <a:pt x="817" y="11"/>
                  </a:moveTo>
                  <a:lnTo>
                    <a:pt x="772" y="11"/>
                  </a:lnTo>
                  <a:lnTo>
                    <a:pt x="772" y="0"/>
                  </a:lnTo>
                  <a:lnTo>
                    <a:pt x="817" y="0"/>
                  </a:lnTo>
                  <a:lnTo>
                    <a:pt x="817" y="11"/>
                  </a:lnTo>
                  <a:close/>
                  <a:moveTo>
                    <a:pt x="739" y="11"/>
                  </a:moveTo>
                  <a:lnTo>
                    <a:pt x="693" y="11"/>
                  </a:lnTo>
                  <a:lnTo>
                    <a:pt x="693" y="0"/>
                  </a:lnTo>
                  <a:lnTo>
                    <a:pt x="739" y="0"/>
                  </a:lnTo>
                  <a:lnTo>
                    <a:pt x="739" y="11"/>
                  </a:lnTo>
                  <a:close/>
                  <a:moveTo>
                    <a:pt x="660" y="11"/>
                  </a:moveTo>
                  <a:lnTo>
                    <a:pt x="615" y="11"/>
                  </a:lnTo>
                  <a:lnTo>
                    <a:pt x="615" y="0"/>
                  </a:lnTo>
                  <a:lnTo>
                    <a:pt x="660" y="0"/>
                  </a:lnTo>
                  <a:lnTo>
                    <a:pt x="660" y="11"/>
                  </a:lnTo>
                  <a:close/>
                  <a:moveTo>
                    <a:pt x="581" y="11"/>
                  </a:moveTo>
                  <a:lnTo>
                    <a:pt x="536" y="11"/>
                  </a:lnTo>
                  <a:lnTo>
                    <a:pt x="536" y="0"/>
                  </a:lnTo>
                  <a:lnTo>
                    <a:pt x="581" y="0"/>
                  </a:lnTo>
                  <a:lnTo>
                    <a:pt x="581" y="11"/>
                  </a:lnTo>
                  <a:close/>
                  <a:moveTo>
                    <a:pt x="502" y="11"/>
                  </a:moveTo>
                  <a:lnTo>
                    <a:pt x="457" y="11"/>
                  </a:lnTo>
                  <a:lnTo>
                    <a:pt x="457" y="0"/>
                  </a:lnTo>
                  <a:lnTo>
                    <a:pt x="502" y="0"/>
                  </a:lnTo>
                  <a:lnTo>
                    <a:pt x="502" y="11"/>
                  </a:lnTo>
                  <a:close/>
                  <a:moveTo>
                    <a:pt x="423" y="11"/>
                  </a:moveTo>
                  <a:lnTo>
                    <a:pt x="378" y="11"/>
                  </a:lnTo>
                  <a:lnTo>
                    <a:pt x="378" y="0"/>
                  </a:lnTo>
                  <a:lnTo>
                    <a:pt x="423" y="0"/>
                  </a:lnTo>
                  <a:lnTo>
                    <a:pt x="423" y="11"/>
                  </a:lnTo>
                  <a:close/>
                  <a:moveTo>
                    <a:pt x="344" y="11"/>
                  </a:moveTo>
                  <a:lnTo>
                    <a:pt x="299" y="11"/>
                  </a:lnTo>
                  <a:lnTo>
                    <a:pt x="299" y="0"/>
                  </a:lnTo>
                  <a:lnTo>
                    <a:pt x="344" y="0"/>
                  </a:lnTo>
                  <a:lnTo>
                    <a:pt x="344" y="11"/>
                  </a:lnTo>
                  <a:close/>
                  <a:moveTo>
                    <a:pt x="265" y="11"/>
                  </a:moveTo>
                  <a:lnTo>
                    <a:pt x="220" y="11"/>
                  </a:lnTo>
                  <a:lnTo>
                    <a:pt x="220" y="0"/>
                  </a:lnTo>
                  <a:lnTo>
                    <a:pt x="265" y="0"/>
                  </a:lnTo>
                  <a:lnTo>
                    <a:pt x="265" y="11"/>
                  </a:lnTo>
                  <a:close/>
                  <a:moveTo>
                    <a:pt x="186" y="11"/>
                  </a:moveTo>
                  <a:lnTo>
                    <a:pt x="141" y="11"/>
                  </a:lnTo>
                  <a:lnTo>
                    <a:pt x="141" y="0"/>
                  </a:lnTo>
                  <a:lnTo>
                    <a:pt x="186" y="0"/>
                  </a:lnTo>
                  <a:lnTo>
                    <a:pt x="186" y="11"/>
                  </a:lnTo>
                  <a:close/>
                  <a:moveTo>
                    <a:pt x="107" y="11"/>
                  </a:moveTo>
                  <a:lnTo>
                    <a:pt x="62" y="11"/>
                  </a:lnTo>
                  <a:lnTo>
                    <a:pt x="62" y="0"/>
                  </a:lnTo>
                  <a:lnTo>
                    <a:pt x="107" y="0"/>
                  </a:lnTo>
                  <a:lnTo>
                    <a:pt x="107" y="11"/>
                  </a:lnTo>
                  <a:close/>
                  <a:moveTo>
                    <a:pt x="29" y="11"/>
                  </a:moveTo>
                  <a:lnTo>
                    <a:pt x="6" y="11"/>
                  </a:lnTo>
                  <a:lnTo>
                    <a:pt x="12" y="6"/>
                  </a:lnTo>
                  <a:lnTo>
                    <a:pt x="12" y="28"/>
                  </a:lnTo>
                  <a:lnTo>
                    <a:pt x="0" y="28"/>
                  </a:lnTo>
                  <a:lnTo>
                    <a:pt x="0" y="0"/>
                  </a:lnTo>
                  <a:lnTo>
                    <a:pt x="29" y="0"/>
                  </a:lnTo>
                  <a:lnTo>
                    <a:pt x="29" y="11"/>
                  </a:lnTo>
                  <a:close/>
                  <a:moveTo>
                    <a:pt x="12" y="61"/>
                  </a:moveTo>
                  <a:lnTo>
                    <a:pt x="12" y="105"/>
                  </a:lnTo>
                  <a:lnTo>
                    <a:pt x="0" y="105"/>
                  </a:lnTo>
                  <a:lnTo>
                    <a:pt x="0" y="61"/>
                  </a:lnTo>
                  <a:lnTo>
                    <a:pt x="12" y="61"/>
                  </a:lnTo>
                  <a:close/>
                  <a:moveTo>
                    <a:pt x="12" y="139"/>
                  </a:moveTo>
                  <a:lnTo>
                    <a:pt x="12" y="183"/>
                  </a:lnTo>
                  <a:lnTo>
                    <a:pt x="0" y="183"/>
                  </a:lnTo>
                  <a:lnTo>
                    <a:pt x="0" y="139"/>
                  </a:lnTo>
                  <a:lnTo>
                    <a:pt x="12" y="139"/>
                  </a:lnTo>
                  <a:close/>
                  <a:moveTo>
                    <a:pt x="12" y="216"/>
                  </a:moveTo>
                  <a:lnTo>
                    <a:pt x="12" y="260"/>
                  </a:lnTo>
                  <a:lnTo>
                    <a:pt x="0" y="260"/>
                  </a:lnTo>
                  <a:lnTo>
                    <a:pt x="0" y="216"/>
                  </a:lnTo>
                  <a:lnTo>
                    <a:pt x="12" y="216"/>
                  </a:lnTo>
                  <a:close/>
                  <a:moveTo>
                    <a:pt x="12" y="293"/>
                  </a:moveTo>
                  <a:lnTo>
                    <a:pt x="12" y="337"/>
                  </a:lnTo>
                  <a:lnTo>
                    <a:pt x="0" y="337"/>
                  </a:lnTo>
                  <a:lnTo>
                    <a:pt x="0" y="293"/>
                  </a:lnTo>
                  <a:lnTo>
                    <a:pt x="12" y="293"/>
                  </a:lnTo>
                  <a:close/>
                  <a:moveTo>
                    <a:pt x="12" y="371"/>
                  </a:moveTo>
                  <a:lnTo>
                    <a:pt x="12" y="415"/>
                  </a:lnTo>
                  <a:lnTo>
                    <a:pt x="0" y="415"/>
                  </a:lnTo>
                  <a:lnTo>
                    <a:pt x="0" y="371"/>
                  </a:lnTo>
                  <a:lnTo>
                    <a:pt x="12" y="371"/>
                  </a:lnTo>
                  <a:close/>
                  <a:moveTo>
                    <a:pt x="12" y="448"/>
                  </a:moveTo>
                  <a:lnTo>
                    <a:pt x="12" y="492"/>
                  </a:lnTo>
                  <a:lnTo>
                    <a:pt x="0" y="492"/>
                  </a:lnTo>
                  <a:lnTo>
                    <a:pt x="0" y="448"/>
                  </a:lnTo>
                  <a:lnTo>
                    <a:pt x="12" y="448"/>
                  </a:lnTo>
                  <a:close/>
                  <a:moveTo>
                    <a:pt x="12" y="525"/>
                  </a:moveTo>
                  <a:lnTo>
                    <a:pt x="12" y="570"/>
                  </a:lnTo>
                  <a:lnTo>
                    <a:pt x="0" y="570"/>
                  </a:lnTo>
                  <a:lnTo>
                    <a:pt x="0" y="525"/>
                  </a:lnTo>
                  <a:lnTo>
                    <a:pt x="12" y="525"/>
                  </a:lnTo>
                  <a:close/>
                  <a:moveTo>
                    <a:pt x="12" y="603"/>
                  </a:moveTo>
                  <a:lnTo>
                    <a:pt x="12" y="647"/>
                  </a:lnTo>
                  <a:lnTo>
                    <a:pt x="0" y="647"/>
                  </a:lnTo>
                  <a:lnTo>
                    <a:pt x="0" y="603"/>
                  </a:lnTo>
                  <a:lnTo>
                    <a:pt x="12" y="603"/>
                  </a:lnTo>
                  <a:close/>
                  <a:moveTo>
                    <a:pt x="12" y="680"/>
                  </a:moveTo>
                  <a:lnTo>
                    <a:pt x="12" y="724"/>
                  </a:lnTo>
                  <a:lnTo>
                    <a:pt x="0" y="724"/>
                  </a:lnTo>
                  <a:lnTo>
                    <a:pt x="0" y="680"/>
                  </a:lnTo>
                  <a:lnTo>
                    <a:pt x="12" y="680"/>
                  </a:lnTo>
                  <a:close/>
                  <a:moveTo>
                    <a:pt x="12" y="757"/>
                  </a:moveTo>
                  <a:lnTo>
                    <a:pt x="12" y="802"/>
                  </a:lnTo>
                  <a:lnTo>
                    <a:pt x="0" y="802"/>
                  </a:lnTo>
                  <a:lnTo>
                    <a:pt x="0" y="757"/>
                  </a:lnTo>
                  <a:lnTo>
                    <a:pt x="12" y="757"/>
                  </a:lnTo>
                  <a:close/>
                  <a:moveTo>
                    <a:pt x="12" y="835"/>
                  </a:moveTo>
                  <a:lnTo>
                    <a:pt x="12" y="879"/>
                  </a:lnTo>
                  <a:lnTo>
                    <a:pt x="0" y="879"/>
                  </a:lnTo>
                  <a:lnTo>
                    <a:pt x="0" y="835"/>
                  </a:lnTo>
                  <a:lnTo>
                    <a:pt x="12" y="835"/>
                  </a:lnTo>
                  <a:close/>
                  <a:moveTo>
                    <a:pt x="12" y="912"/>
                  </a:moveTo>
                  <a:lnTo>
                    <a:pt x="12" y="956"/>
                  </a:lnTo>
                  <a:lnTo>
                    <a:pt x="0" y="956"/>
                  </a:lnTo>
                  <a:lnTo>
                    <a:pt x="0" y="912"/>
                  </a:lnTo>
                  <a:lnTo>
                    <a:pt x="12" y="912"/>
                  </a:lnTo>
                  <a:close/>
                  <a:moveTo>
                    <a:pt x="12" y="989"/>
                  </a:moveTo>
                  <a:lnTo>
                    <a:pt x="12" y="1028"/>
                  </a:lnTo>
                  <a:lnTo>
                    <a:pt x="6" y="1023"/>
                  </a:lnTo>
                  <a:lnTo>
                    <a:pt x="12" y="1023"/>
                  </a:lnTo>
                  <a:lnTo>
                    <a:pt x="12" y="1034"/>
                  </a:lnTo>
                  <a:lnTo>
                    <a:pt x="0" y="1034"/>
                  </a:lnTo>
                  <a:lnTo>
                    <a:pt x="0" y="989"/>
                  </a:lnTo>
                  <a:lnTo>
                    <a:pt x="12" y="989"/>
                  </a:lnTo>
                  <a:close/>
                  <a:moveTo>
                    <a:pt x="46" y="1023"/>
                  </a:moveTo>
                  <a:lnTo>
                    <a:pt x="91" y="1023"/>
                  </a:lnTo>
                  <a:lnTo>
                    <a:pt x="91" y="1034"/>
                  </a:lnTo>
                  <a:lnTo>
                    <a:pt x="46" y="1034"/>
                  </a:lnTo>
                  <a:lnTo>
                    <a:pt x="46" y="1023"/>
                  </a:lnTo>
                  <a:close/>
                  <a:moveTo>
                    <a:pt x="124" y="1023"/>
                  </a:moveTo>
                  <a:lnTo>
                    <a:pt x="169" y="1023"/>
                  </a:lnTo>
                  <a:lnTo>
                    <a:pt x="169" y="1034"/>
                  </a:lnTo>
                  <a:lnTo>
                    <a:pt x="124" y="1034"/>
                  </a:lnTo>
                  <a:lnTo>
                    <a:pt x="124" y="1023"/>
                  </a:lnTo>
                  <a:close/>
                  <a:moveTo>
                    <a:pt x="203" y="1023"/>
                  </a:moveTo>
                  <a:lnTo>
                    <a:pt x="248" y="1023"/>
                  </a:lnTo>
                  <a:lnTo>
                    <a:pt x="248" y="1034"/>
                  </a:lnTo>
                  <a:lnTo>
                    <a:pt x="203" y="1034"/>
                  </a:lnTo>
                  <a:lnTo>
                    <a:pt x="203" y="1023"/>
                  </a:lnTo>
                  <a:close/>
                  <a:moveTo>
                    <a:pt x="282" y="1023"/>
                  </a:moveTo>
                  <a:lnTo>
                    <a:pt x="327" y="1023"/>
                  </a:lnTo>
                  <a:lnTo>
                    <a:pt x="327" y="1034"/>
                  </a:lnTo>
                  <a:lnTo>
                    <a:pt x="282" y="1034"/>
                  </a:lnTo>
                  <a:lnTo>
                    <a:pt x="282" y="1023"/>
                  </a:lnTo>
                  <a:close/>
                  <a:moveTo>
                    <a:pt x="361" y="1023"/>
                  </a:moveTo>
                  <a:lnTo>
                    <a:pt x="406" y="1023"/>
                  </a:lnTo>
                  <a:lnTo>
                    <a:pt x="406" y="1034"/>
                  </a:lnTo>
                  <a:lnTo>
                    <a:pt x="361" y="1034"/>
                  </a:lnTo>
                  <a:lnTo>
                    <a:pt x="361" y="1023"/>
                  </a:lnTo>
                  <a:close/>
                  <a:moveTo>
                    <a:pt x="440" y="1023"/>
                  </a:moveTo>
                  <a:lnTo>
                    <a:pt x="485" y="1023"/>
                  </a:lnTo>
                  <a:lnTo>
                    <a:pt x="485" y="1034"/>
                  </a:lnTo>
                  <a:lnTo>
                    <a:pt x="440" y="1034"/>
                  </a:lnTo>
                  <a:lnTo>
                    <a:pt x="440" y="1023"/>
                  </a:lnTo>
                  <a:close/>
                  <a:moveTo>
                    <a:pt x="519" y="1023"/>
                  </a:moveTo>
                  <a:lnTo>
                    <a:pt x="564" y="1023"/>
                  </a:lnTo>
                  <a:lnTo>
                    <a:pt x="564" y="1034"/>
                  </a:lnTo>
                  <a:lnTo>
                    <a:pt x="519" y="1034"/>
                  </a:lnTo>
                  <a:lnTo>
                    <a:pt x="519" y="1023"/>
                  </a:lnTo>
                  <a:close/>
                  <a:moveTo>
                    <a:pt x="598" y="1023"/>
                  </a:moveTo>
                  <a:lnTo>
                    <a:pt x="643" y="1023"/>
                  </a:lnTo>
                  <a:lnTo>
                    <a:pt x="643" y="1034"/>
                  </a:lnTo>
                  <a:lnTo>
                    <a:pt x="598" y="1034"/>
                  </a:lnTo>
                  <a:lnTo>
                    <a:pt x="598" y="1023"/>
                  </a:lnTo>
                  <a:close/>
                  <a:moveTo>
                    <a:pt x="677" y="1023"/>
                  </a:moveTo>
                  <a:lnTo>
                    <a:pt x="722" y="1023"/>
                  </a:lnTo>
                  <a:lnTo>
                    <a:pt x="722" y="1034"/>
                  </a:lnTo>
                  <a:lnTo>
                    <a:pt x="677" y="1034"/>
                  </a:lnTo>
                  <a:lnTo>
                    <a:pt x="677" y="1023"/>
                  </a:lnTo>
                  <a:close/>
                  <a:moveTo>
                    <a:pt x="755" y="1023"/>
                  </a:moveTo>
                  <a:lnTo>
                    <a:pt x="800" y="1023"/>
                  </a:lnTo>
                  <a:lnTo>
                    <a:pt x="800" y="1034"/>
                  </a:lnTo>
                  <a:lnTo>
                    <a:pt x="755" y="1034"/>
                  </a:lnTo>
                  <a:lnTo>
                    <a:pt x="755" y="1023"/>
                  </a:lnTo>
                  <a:close/>
                  <a:moveTo>
                    <a:pt x="834" y="1023"/>
                  </a:moveTo>
                  <a:lnTo>
                    <a:pt x="879" y="1023"/>
                  </a:lnTo>
                  <a:lnTo>
                    <a:pt x="879" y="1034"/>
                  </a:lnTo>
                  <a:lnTo>
                    <a:pt x="834" y="1034"/>
                  </a:lnTo>
                  <a:lnTo>
                    <a:pt x="834" y="1023"/>
                  </a:lnTo>
                  <a:close/>
                  <a:moveTo>
                    <a:pt x="913" y="1023"/>
                  </a:moveTo>
                  <a:lnTo>
                    <a:pt x="958" y="1023"/>
                  </a:lnTo>
                  <a:lnTo>
                    <a:pt x="958" y="1034"/>
                  </a:lnTo>
                  <a:lnTo>
                    <a:pt x="913" y="1034"/>
                  </a:lnTo>
                  <a:lnTo>
                    <a:pt x="913" y="1023"/>
                  </a:lnTo>
                  <a:close/>
                  <a:moveTo>
                    <a:pt x="992" y="1023"/>
                  </a:moveTo>
                  <a:lnTo>
                    <a:pt x="1037" y="1023"/>
                  </a:lnTo>
                  <a:lnTo>
                    <a:pt x="1037" y="1034"/>
                  </a:lnTo>
                  <a:lnTo>
                    <a:pt x="992" y="1034"/>
                  </a:lnTo>
                  <a:lnTo>
                    <a:pt x="992" y="1023"/>
                  </a:lnTo>
                  <a:close/>
                  <a:moveTo>
                    <a:pt x="1071" y="1023"/>
                  </a:moveTo>
                  <a:lnTo>
                    <a:pt x="1116" y="1023"/>
                  </a:lnTo>
                  <a:lnTo>
                    <a:pt x="1116" y="1034"/>
                  </a:lnTo>
                  <a:lnTo>
                    <a:pt x="1071" y="1034"/>
                  </a:lnTo>
                  <a:lnTo>
                    <a:pt x="1071" y="1023"/>
                  </a:lnTo>
                  <a:close/>
                  <a:moveTo>
                    <a:pt x="1150" y="1023"/>
                  </a:moveTo>
                  <a:lnTo>
                    <a:pt x="1195" y="1023"/>
                  </a:lnTo>
                  <a:lnTo>
                    <a:pt x="1195" y="1034"/>
                  </a:lnTo>
                  <a:lnTo>
                    <a:pt x="1150" y="1034"/>
                  </a:lnTo>
                  <a:lnTo>
                    <a:pt x="1150" y="1023"/>
                  </a:lnTo>
                  <a:close/>
                  <a:moveTo>
                    <a:pt x="1229" y="1023"/>
                  </a:moveTo>
                  <a:lnTo>
                    <a:pt x="1274" y="1023"/>
                  </a:lnTo>
                  <a:lnTo>
                    <a:pt x="1274" y="1034"/>
                  </a:lnTo>
                  <a:lnTo>
                    <a:pt x="1229" y="1034"/>
                  </a:lnTo>
                  <a:lnTo>
                    <a:pt x="1229" y="1023"/>
                  </a:lnTo>
                  <a:close/>
                  <a:moveTo>
                    <a:pt x="1308" y="1023"/>
                  </a:moveTo>
                  <a:lnTo>
                    <a:pt x="1353" y="1023"/>
                  </a:lnTo>
                  <a:lnTo>
                    <a:pt x="1353" y="1034"/>
                  </a:lnTo>
                  <a:lnTo>
                    <a:pt x="1308" y="1034"/>
                  </a:lnTo>
                  <a:lnTo>
                    <a:pt x="1308" y="1023"/>
                  </a:lnTo>
                  <a:close/>
                  <a:moveTo>
                    <a:pt x="1386" y="1023"/>
                  </a:moveTo>
                  <a:lnTo>
                    <a:pt x="1432" y="1023"/>
                  </a:lnTo>
                  <a:lnTo>
                    <a:pt x="1432" y="1034"/>
                  </a:lnTo>
                  <a:lnTo>
                    <a:pt x="1386" y="1034"/>
                  </a:lnTo>
                  <a:lnTo>
                    <a:pt x="1386" y="1023"/>
                  </a:lnTo>
                  <a:close/>
                  <a:moveTo>
                    <a:pt x="1465" y="1023"/>
                  </a:moveTo>
                  <a:lnTo>
                    <a:pt x="1510" y="1023"/>
                  </a:lnTo>
                  <a:lnTo>
                    <a:pt x="1510" y="1034"/>
                  </a:lnTo>
                  <a:lnTo>
                    <a:pt x="1465" y="1034"/>
                  </a:lnTo>
                  <a:lnTo>
                    <a:pt x="1465" y="1023"/>
                  </a:lnTo>
                  <a:close/>
                  <a:moveTo>
                    <a:pt x="1544" y="1023"/>
                  </a:moveTo>
                  <a:lnTo>
                    <a:pt x="1589" y="1023"/>
                  </a:lnTo>
                  <a:lnTo>
                    <a:pt x="1589" y="1034"/>
                  </a:lnTo>
                  <a:lnTo>
                    <a:pt x="1544" y="1034"/>
                  </a:lnTo>
                  <a:lnTo>
                    <a:pt x="1544" y="1023"/>
                  </a:lnTo>
                  <a:close/>
                  <a:moveTo>
                    <a:pt x="1623" y="1023"/>
                  </a:moveTo>
                  <a:lnTo>
                    <a:pt x="1668" y="1023"/>
                  </a:lnTo>
                  <a:lnTo>
                    <a:pt x="1668" y="1034"/>
                  </a:lnTo>
                  <a:lnTo>
                    <a:pt x="1623" y="1034"/>
                  </a:lnTo>
                  <a:lnTo>
                    <a:pt x="1623" y="1023"/>
                  </a:lnTo>
                  <a:close/>
                  <a:moveTo>
                    <a:pt x="1702" y="1023"/>
                  </a:moveTo>
                  <a:lnTo>
                    <a:pt x="1747" y="1023"/>
                  </a:lnTo>
                  <a:lnTo>
                    <a:pt x="1747" y="1034"/>
                  </a:lnTo>
                  <a:lnTo>
                    <a:pt x="1702" y="1034"/>
                  </a:lnTo>
                  <a:lnTo>
                    <a:pt x="1702" y="1023"/>
                  </a:lnTo>
                  <a:close/>
                  <a:moveTo>
                    <a:pt x="1781" y="1023"/>
                  </a:moveTo>
                  <a:lnTo>
                    <a:pt x="1826" y="1023"/>
                  </a:lnTo>
                  <a:lnTo>
                    <a:pt x="1826" y="1034"/>
                  </a:lnTo>
                  <a:lnTo>
                    <a:pt x="1781" y="1034"/>
                  </a:lnTo>
                  <a:lnTo>
                    <a:pt x="1781" y="1023"/>
                  </a:lnTo>
                  <a:close/>
                  <a:moveTo>
                    <a:pt x="1860" y="1023"/>
                  </a:moveTo>
                  <a:lnTo>
                    <a:pt x="1905" y="1023"/>
                  </a:lnTo>
                  <a:lnTo>
                    <a:pt x="1905" y="1034"/>
                  </a:lnTo>
                  <a:lnTo>
                    <a:pt x="1860" y="1034"/>
                  </a:lnTo>
                  <a:lnTo>
                    <a:pt x="1860" y="1023"/>
                  </a:lnTo>
                  <a:close/>
                  <a:moveTo>
                    <a:pt x="1939" y="1023"/>
                  </a:moveTo>
                  <a:lnTo>
                    <a:pt x="1984" y="1023"/>
                  </a:lnTo>
                  <a:lnTo>
                    <a:pt x="1984" y="1034"/>
                  </a:lnTo>
                  <a:lnTo>
                    <a:pt x="1939" y="1034"/>
                  </a:lnTo>
                  <a:lnTo>
                    <a:pt x="1939" y="1023"/>
                  </a:lnTo>
                  <a:close/>
                  <a:moveTo>
                    <a:pt x="2017" y="1023"/>
                  </a:moveTo>
                  <a:lnTo>
                    <a:pt x="2063" y="1023"/>
                  </a:lnTo>
                  <a:lnTo>
                    <a:pt x="2063" y="1034"/>
                  </a:lnTo>
                  <a:lnTo>
                    <a:pt x="2017" y="1034"/>
                  </a:lnTo>
                  <a:lnTo>
                    <a:pt x="2017" y="1023"/>
                  </a:lnTo>
                  <a:close/>
                  <a:moveTo>
                    <a:pt x="2096" y="1023"/>
                  </a:moveTo>
                  <a:lnTo>
                    <a:pt x="2142" y="1023"/>
                  </a:lnTo>
                  <a:lnTo>
                    <a:pt x="2142" y="1034"/>
                  </a:lnTo>
                  <a:lnTo>
                    <a:pt x="2096" y="1034"/>
                  </a:lnTo>
                  <a:lnTo>
                    <a:pt x="2096" y="1023"/>
                  </a:lnTo>
                  <a:close/>
                  <a:moveTo>
                    <a:pt x="2175" y="1023"/>
                  </a:moveTo>
                  <a:lnTo>
                    <a:pt x="2220" y="1023"/>
                  </a:lnTo>
                  <a:lnTo>
                    <a:pt x="2220" y="1034"/>
                  </a:lnTo>
                  <a:lnTo>
                    <a:pt x="2175" y="1034"/>
                  </a:lnTo>
                  <a:lnTo>
                    <a:pt x="2175" y="1023"/>
                  </a:lnTo>
                  <a:close/>
                  <a:moveTo>
                    <a:pt x="2254" y="1023"/>
                  </a:moveTo>
                  <a:lnTo>
                    <a:pt x="2299" y="1023"/>
                  </a:lnTo>
                  <a:lnTo>
                    <a:pt x="2299" y="1034"/>
                  </a:lnTo>
                  <a:lnTo>
                    <a:pt x="2254" y="1034"/>
                  </a:lnTo>
                  <a:lnTo>
                    <a:pt x="2254" y="1023"/>
                  </a:lnTo>
                  <a:close/>
                  <a:moveTo>
                    <a:pt x="2333" y="1023"/>
                  </a:moveTo>
                  <a:lnTo>
                    <a:pt x="2378" y="1023"/>
                  </a:lnTo>
                  <a:lnTo>
                    <a:pt x="2378" y="1034"/>
                  </a:lnTo>
                  <a:lnTo>
                    <a:pt x="2333" y="1034"/>
                  </a:lnTo>
                  <a:lnTo>
                    <a:pt x="2333" y="1023"/>
                  </a:lnTo>
                  <a:close/>
                  <a:moveTo>
                    <a:pt x="2412" y="1023"/>
                  </a:moveTo>
                  <a:lnTo>
                    <a:pt x="2457" y="1023"/>
                  </a:lnTo>
                  <a:lnTo>
                    <a:pt x="2457" y="1034"/>
                  </a:lnTo>
                  <a:lnTo>
                    <a:pt x="2412" y="1034"/>
                  </a:lnTo>
                  <a:lnTo>
                    <a:pt x="2412" y="1023"/>
                  </a:lnTo>
                  <a:close/>
                  <a:moveTo>
                    <a:pt x="2491" y="1023"/>
                  </a:moveTo>
                  <a:lnTo>
                    <a:pt x="2536" y="1023"/>
                  </a:lnTo>
                  <a:lnTo>
                    <a:pt x="2536" y="1034"/>
                  </a:lnTo>
                  <a:lnTo>
                    <a:pt x="2491" y="1034"/>
                  </a:lnTo>
                  <a:lnTo>
                    <a:pt x="2491" y="1023"/>
                  </a:lnTo>
                  <a:close/>
                  <a:moveTo>
                    <a:pt x="2570" y="1023"/>
                  </a:moveTo>
                  <a:lnTo>
                    <a:pt x="2615" y="1023"/>
                  </a:lnTo>
                  <a:lnTo>
                    <a:pt x="2615" y="1034"/>
                  </a:lnTo>
                  <a:lnTo>
                    <a:pt x="2570" y="1034"/>
                  </a:lnTo>
                  <a:lnTo>
                    <a:pt x="2570" y="1023"/>
                  </a:lnTo>
                  <a:close/>
                  <a:moveTo>
                    <a:pt x="2649" y="1023"/>
                  </a:moveTo>
                  <a:lnTo>
                    <a:pt x="2694" y="1023"/>
                  </a:lnTo>
                  <a:lnTo>
                    <a:pt x="2694" y="1034"/>
                  </a:lnTo>
                  <a:lnTo>
                    <a:pt x="2649" y="1034"/>
                  </a:lnTo>
                  <a:lnTo>
                    <a:pt x="2649" y="1023"/>
                  </a:lnTo>
                  <a:close/>
                  <a:moveTo>
                    <a:pt x="2727" y="1023"/>
                  </a:moveTo>
                  <a:lnTo>
                    <a:pt x="2773" y="1023"/>
                  </a:lnTo>
                  <a:lnTo>
                    <a:pt x="2773" y="1034"/>
                  </a:lnTo>
                  <a:lnTo>
                    <a:pt x="2727" y="1034"/>
                  </a:lnTo>
                  <a:lnTo>
                    <a:pt x="2727" y="1023"/>
                  </a:lnTo>
                  <a:close/>
                  <a:moveTo>
                    <a:pt x="2806" y="1023"/>
                  </a:moveTo>
                  <a:lnTo>
                    <a:pt x="2851" y="1023"/>
                  </a:lnTo>
                  <a:lnTo>
                    <a:pt x="2851" y="1034"/>
                  </a:lnTo>
                  <a:lnTo>
                    <a:pt x="2806" y="1034"/>
                  </a:lnTo>
                  <a:lnTo>
                    <a:pt x="2806" y="1023"/>
                  </a:lnTo>
                  <a:close/>
                  <a:moveTo>
                    <a:pt x="2863" y="1012"/>
                  </a:moveTo>
                  <a:lnTo>
                    <a:pt x="2863" y="967"/>
                  </a:lnTo>
                  <a:lnTo>
                    <a:pt x="2874" y="967"/>
                  </a:lnTo>
                  <a:lnTo>
                    <a:pt x="2874" y="1012"/>
                  </a:lnTo>
                  <a:lnTo>
                    <a:pt x="2863" y="1012"/>
                  </a:lnTo>
                  <a:close/>
                  <a:moveTo>
                    <a:pt x="2863" y="934"/>
                  </a:moveTo>
                  <a:lnTo>
                    <a:pt x="2863" y="890"/>
                  </a:lnTo>
                  <a:lnTo>
                    <a:pt x="2874" y="890"/>
                  </a:lnTo>
                  <a:lnTo>
                    <a:pt x="2874" y="934"/>
                  </a:lnTo>
                  <a:lnTo>
                    <a:pt x="2863" y="934"/>
                  </a:lnTo>
                  <a:close/>
                  <a:moveTo>
                    <a:pt x="2863" y="857"/>
                  </a:moveTo>
                  <a:lnTo>
                    <a:pt x="2863" y="813"/>
                  </a:lnTo>
                  <a:lnTo>
                    <a:pt x="2874" y="813"/>
                  </a:lnTo>
                  <a:lnTo>
                    <a:pt x="2874" y="857"/>
                  </a:lnTo>
                  <a:lnTo>
                    <a:pt x="2863" y="857"/>
                  </a:lnTo>
                  <a:close/>
                  <a:moveTo>
                    <a:pt x="2863" y="780"/>
                  </a:moveTo>
                  <a:lnTo>
                    <a:pt x="2863" y="735"/>
                  </a:lnTo>
                  <a:lnTo>
                    <a:pt x="2874" y="735"/>
                  </a:lnTo>
                  <a:lnTo>
                    <a:pt x="2874" y="780"/>
                  </a:lnTo>
                  <a:lnTo>
                    <a:pt x="2863" y="780"/>
                  </a:lnTo>
                  <a:close/>
                  <a:moveTo>
                    <a:pt x="2863" y="702"/>
                  </a:moveTo>
                  <a:lnTo>
                    <a:pt x="2863" y="658"/>
                  </a:lnTo>
                  <a:lnTo>
                    <a:pt x="2874" y="658"/>
                  </a:lnTo>
                  <a:lnTo>
                    <a:pt x="2874" y="702"/>
                  </a:lnTo>
                  <a:lnTo>
                    <a:pt x="2863" y="702"/>
                  </a:lnTo>
                  <a:close/>
                  <a:moveTo>
                    <a:pt x="2863" y="625"/>
                  </a:moveTo>
                  <a:lnTo>
                    <a:pt x="2863" y="581"/>
                  </a:lnTo>
                  <a:lnTo>
                    <a:pt x="2874" y="581"/>
                  </a:lnTo>
                  <a:lnTo>
                    <a:pt x="2874" y="625"/>
                  </a:lnTo>
                  <a:lnTo>
                    <a:pt x="2863" y="625"/>
                  </a:lnTo>
                  <a:close/>
                  <a:moveTo>
                    <a:pt x="2863" y="547"/>
                  </a:moveTo>
                  <a:lnTo>
                    <a:pt x="2863" y="503"/>
                  </a:lnTo>
                  <a:lnTo>
                    <a:pt x="2874" y="503"/>
                  </a:lnTo>
                  <a:lnTo>
                    <a:pt x="2874" y="547"/>
                  </a:lnTo>
                  <a:lnTo>
                    <a:pt x="2863" y="547"/>
                  </a:lnTo>
                  <a:close/>
                  <a:moveTo>
                    <a:pt x="2863" y="470"/>
                  </a:moveTo>
                  <a:lnTo>
                    <a:pt x="2863" y="426"/>
                  </a:lnTo>
                  <a:lnTo>
                    <a:pt x="2874" y="426"/>
                  </a:lnTo>
                  <a:lnTo>
                    <a:pt x="2874" y="470"/>
                  </a:lnTo>
                  <a:lnTo>
                    <a:pt x="2863" y="470"/>
                  </a:lnTo>
                  <a:close/>
                  <a:moveTo>
                    <a:pt x="2863" y="393"/>
                  </a:moveTo>
                  <a:lnTo>
                    <a:pt x="2863" y="349"/>
                  </a:lnTo>
                  <a:lnTo>
                    <a:pt x="2874" y="349"/>
                  </a:lnTo>
                  <a:lnTo>
                    <a:pt x="2874" y="393"/>
                  </a:lnTo>
                  <a:lnTo>
                    <a:pt x="2863" y="393"/>
                  </a:lnTo>
                  <a:close/>
                  <a:moveTo>
                    <a:pt x="2863" y="315"/>
                  </a:moveTo>
                  <a:lnTo>
                    <a:pt x="2863" y="271"/>
                  </a:lnTo>
                  <a:lnTo>
                    <a:pt x="2874" y="271"/>
                  </a:lnTo>
                  <a:lnTo>
                    <a:pt x="2874" y="315"/>
                  </a:lnTo>
                  <a:lnTo>
                    <a:pt x="2863" y="315"/>
                  </a:lnTo>
                  <a:close/>
                  <a:moveTo>
                    <a:pt x="2863" y="238"/>
                  </a:moveTo>
                  <a:lnTo>
                    <a:pt x="2863" y="194"/>
                  </a:lnTo>
                  <a:lnTo>
                    <a:pt x="2874" y="194"/>
                  </a:lnTo>
                  <a:lnTo>
                    <a:pt x="2874" y="238"/>
                  </a:lnTo>
                  <a:lnTo>
                    <a:pt x="2863" y="238"/>
                  </a:lnTo>
                  <a:close/>
                  <a:moveTo>
                    <a:pt x="2863" y="161"/>
                  </a:moveTo>
                  <a:lnTo>
                    <a:pt x="2863" y="116"/>
                  </a:lnTo>
                  <a:lnTo>
                    <a:pt x="2874" y="116"/>
                  </a:lnTo>
                  <a:lnTo>
                    <a:pt x="2874" y="161"/>
                  </a:lnTo>
                  <a:lnTo>
                    <a:pt x="2863" y="161"/>
                  </a:lnTo>
                  <a:close/>
                  <a:moveTo>
                    <a:pt x="2863" y="83"/>
                  </a:moveTo>
                  <a:lnTo>
                    <a:pt x="2863" y="39"/>
                  </a:lnTo>
                  <a:lnTo>
                    <a:pt x="2874" y="39"/>
                  </a:lnTo>
                  <a:lnTo>
                    <a:pt x="2874" y="83"/>
                  </a:lnTo>
                  <a:lnTo>
                    <a:pt x="2863" y="83"/>
                  </a:lnTo>
                  <a:close/>
                </a:path>
              </a:pathLst>
            </a:custGeom>
            <a:solidFill>
              <a:srgbClr val="000000"/>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nvGrpSpPr>
            <p:cNvPr id="51211" name="Group 11"/>
            <p:cNvGrpSpPr>
              <a:grpSpLocks/>
            </p:cNvGrpSpPr>
            <p:nvPr/>
          </p:nvGrpSpPr>
          <p:grpSpPr bwMode="auto">
            <a:xfrm>
              <a:off x="1524" y="1966"/>
              <a:ext cx="557" cy="242"/>
              <a:chOff x="1524" y="1966"/>
              <a:chExt cx="557" cy="242"/>
            </a:xfrm>
          </p:grpSpPr>
          <p:sp>
            <p:nvSpPr>
              <p:cNvPr id="51209" name="Rectangle 9"/>
              <p:cNvSpPr>
                <a:spLocks noChangeArrowheads="1"/>
              </p:cNvSpPr>
              <p:nvPr/>
            </p:nvSpPr>
            <p:spPr bwMode="auto">
              <a:xfrm>
                <a:off x="1524" y="1966"/>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10" name="Rectangle 10"/>
              <p:cNvSpPr>
                <a:spLocks noChangeArrowheads="1"/>
              </p:cNvSpPr>
              <p:nvPr/>
            </p:nvSpPr>
            <p:spPr bwMode="auto">
              <a:xfrm>
                <a:off x="1524" y="1966"/>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51214" name="Group 14"/>
            <p:cNvGrpSpPr>
              <a:grpSpLocks/>
            </p:cNvGrpSpPr>
            <p:nvPr/>
          </p:nvGrpSpPr>
          <p:grpSpPr bwMode="auto">
            <a:xfrm>
              <a:off x="2407" y="1966"/>
              <a:ext cx="557" cy="242"/>
              <a:chOff x="2407" y="1966"/>
              <a:chExt cx="557" cy="242"/>
            </a:xfrm>
          </p:grpSpPr>
          <p:sp>
            <p:nvSpPr>
              <p:cNvPr id="51212" name="Rectangle 12"/>
              <p:cNvSpPr>
                <a:spLocks noChangeArrowheads="1"/>
              </p:cNvSpPr>
              <p:nvPr/>
            </p:nvSpPr>
            <p:spPr bwMode="auto">
              <a:xfrm>
                <a:off x="2407" y="1966"/>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13" name="Rectangle 13"/>
              <p:cNvSpPr>
                <a:spLocks noChangeArrowheads="1"/>
              </p:cNvSpPr>
              <p:nvPr/>
            </p:nvSpPr>
            <p:spPr bwMode="auto">
              <a:xfrm>
                <a:off x="2407" y="1966"/>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51217" name="Group 17"/>
            <p:cNvGrpSpPr>
              <a:grpSpLocks/>
            </p:cNvGrpSpPr>
            <p:nvPr/>
          </p:nvGrpSpPr>
          <p:grpSpPr bwMode="auto">
            <a:xfrm>
              <a:off x="3395" y="1966"/>
              <a:ext cx="557" cy="242"/>
              <a:chOff x="3395" y="1966"/>
              <a:chExt cx="557" cy="242"/>
            </a:xfrm>
          </p:grpSpPr>
          <p:sp>
            <p:nvSpPr>
              <p:cNvPr id="51215" name="Rectangle 15"/>
              <p:cNvSpPr>
                <a:spLocks noChangeArrowheads="1"/>
              </p:cNvSpPr>
              <p:nvPr/>
            </p:nvSpPr>
            <p:spPr bwMode="auto">
              <a:xfrm>
                <a:off x="3395" y="1966"/>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16" name="Rectangle 16"/>
              <p:cNvSpPr>
                <a:spLocks noChangeArrowheads="1"/>
              </p:cNvSpPr>
              <p:nvPr/>
            </p:nvSpPr>
            <p:spPr bwMode="auto">
              <a:xfrm>
                <a:off x="3395" y="1966"/>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51220" name="Group 20"/>
            <p:cNvGrpSpPr>
              <a:grpSpLocks/>
            </p:cNvGrpSpPr>
            <p:nvPr/>
          </p:nvGrpSpPr>
          <p:grpSpPr bwMode="auto">
            <a:xfrm>
              <a:off x="1977" y="1385"/>
              <a:ext cx="557" cy="242"/>
              <a:chOff x="1977" y="1385"/>
              <a:chExt cx="557" cy="242"/>
            </a:xfrm>
          </p:grpSpPr>
          <p:sp>
            <p:nvSpPr>
              <p:cNvPr id="51218" name="Rectangle 18"/>
              <p:cNvSpPr>
                <a:spLocks noChangeArrowheads="1"/>
              </p:cNvSpPr>
              <p:nvPr/>
            </p:nvSpPr>
            <p:spPr bwMode="auto">
              <a:xfrm>
                <a:off x="1977" y="1385"/>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19" name="Rectangle 19"/>
              <p:cNvSpPr>
                <a:spLocks noChangeArrowheads="1"/>
              </p:cNvSpPr>
              <p:nvPr/>
            </p:nvSpPr>
            <p:spPr bwMode="auto">
              <a:xfrm>
                <a:off x="1977" y="1385"/>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51223" name="Group 23"/>
            <p:cNvGrpSpPr>
              <a:grpSpLocks/>
            </p:cNvGrpSpPr>
            <p:nvPr/>
          </p:nvGrpSpPr>
          <p:grpSpPr bwMode="auto">
            <a:xfrm>
              <a:off x="3492" y="1426"/>
              <a:ext cx="92" cy="98"/>
              <a:chOff x="3492" y="1426"/>
              <a:chExt cx="92" cy="98"/>
            </a:xfrm>
          </p:grpSpPr>
          <p:sp>
            <p:nvSpPr>
              <p:cNvPr id="51221" name="Oval 21"/>
              <p:cNvSpPr>
                <a:spLocks noChangeArrowheads="1"/>
              </p:cNvSpPr>
              <p:nvPr/>
            </p:nvSpPr>
            <p:spPr bwMode="auto">
              <a:xfrm>
                <a:off x="3492" y="1426"/>
                <a:ext cx="92" cy="9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22" name="Oval 22"/>
              <p:cNvSpPr>
                <a:spLocks noChangeArrowheads="1"/>
              </p:cNvSpPr>
              <p:nvPr/>
            </p:nvSpPr>
            <p:spPr bwMode="auto">
              <a:xfrm>
                <a:off x="3492" y="1426"/>
                <a:ext cx="92" cy="98"/>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sp>
          <p:nvSpPr>
            <p:cNvPr id="51224" name="Freeform 24"/>
            <p:cNvSpPr>
              <a:spLocks noEditPoints="1"/>
            </p:cNvSpPr>
            <p:nvPr/>
          </p:nvSpPr>
          <p:spPr bwMode="auto">
            <a:xfrm>
              <a:off x="1093" y="1463"/>
              <a:ext cx="884" cy="67"/>
            </a:xfrm>
            <a:custGeom>
              <a:avLst/>
              <a:gdLst/>
              <a:ahLst/>
              <a:cxnLst>
                <a:cxn ang="0">
                  <a:pos x="67" y="334"/>
                </a:cxn>
                <a:cxn ang="0">
                  <a:pos x="9787" y="334"/>
                </a:cxn>
                <a:cxn ang="0">
                  <a:pos x="9854" y="400"/>
                </a:cxn>
                <a:cxn ang="0">
                  <a:pos x="9787" y="467"/>
                </a:cxn>
                <a:cxn ang="0">
                  <a:pos x="67" y="467"/>
                </a:cxn>
                <a:cxn ang="0">
                  <a:pos x="0" y="400"/>
                </a:cxn>
                <a:cxn ang="0">
                  <a:pos x="67" y="334"/>
                </a:cxn>
                <a:cxn ang="0">
                  <a:pos x="9654" y="0"/>
                </a:cxn>
                <a:cxn ang="0">
                  <a:pos x="10454" y="400"/>
                </a:cxn>
                <a:cxn ang="0">
                  <a:pos x="9654" y="800"/>
                </a:cxn>
                <a:cxn ang="0">
                  <a:pos x="9654" y="0"/>
                </a:cxn>
              </a:cxnLst>
              <a:rect l="0" t="0" r="r" b="b"/>
              <a:pathLst>
                <a:path w="10454" h="800">
                  <a:moveTo>
                    <a:pt x="67" y="334"/>
                  </a:moveTo>
                  <a:lnTo>
                    <a:pt x="9787" y="334"/>
                  </a:lnTo>
                  <a:cubicBezTo>
                    <a:pt x="9824" y="334"/>
                    <a:pt x="9854" y="364"/>
                    <a:pt x="9854" y="400"/>
                  </a:cubicBezTo>
                  <a:cubicBezTo>
                    <a:pt x="9854" y="437"/>
                    <a:pt x="9824" y="467"/>
                    <a:pt x="9787" y="467"/>
                  </a:cubicBezTo>
                  <a:lnTo>
                    <a:pt x="67" y="467"/>
                  </a:lnTo>
                  <a:cubicBezTo>
                    <a:pt x="30" y="467"/>
                    <a:pt x="0" y="437"/>
                    <a:pt x="0" y="400"/>
                  </a:cubicBezTo>
                  <a:cubicBezTo>
                    <a:pt x="0" y="364"/>
                    <a:pt x="30" y="334"/>
                    <a:pt x="67" y="334"/>
                  </a:cubicBezTo>
                  <a:close/>
                  <a:moveTo>
                    <a:pt x="9654" y="0"/>
                  </a:moveTo>
                  <a:lnTo>
                    <a:pt x="10454" y="400"/>
                  </a:lnTo>
                  <a:lnTo>
                    <a:pt x="9654" y="800"/>
                  </a:lnTo>
                  <a:lnTo>
                    <a:pt x="9654"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25" name="Freeform 25"/>
            <p:cNvSpPr>
              <a:spLocks noEditPoints="1"/>
            </p:cNvSpPr>
            <p:nvPr/>
          </p:nvSpPr>
          <p:spPr bwMode="auto">
            <a:xfrm>
              <a:off x="1093" y="2037"/>
              <a:ext cx="431" cy="67"/>
            </a:xfrm>
            <a:custGeom>
              <a:avLst/>
              <a:gdLst/>
              <a:ahLst/>
              <a:cxnLst>
                <a:cxn ang="0">
                  <a:pos x="67" y="333"/>
                </a:cxn>
                <a:cxn ang="0">
                  <a:pos x="4427" y="333"/>
                </a:cxn>
                <a:cxn ang="0">
                  <a:pos x="4494" y="400"/>
                </a:cxn>
                <a:cxn ang="0">
                  <a:pos x="4427" y="467"/>
                </a:cxn>
                <a:cxn ang="0">
                  <a:pos x="67" y="467"/>
                </a:cxn>
                <a:cxn ang="0">
                  <a:pos x="0" y="400"/>
                </a:cxn>
                <a:cxn ang="0">
                  <a:pos x="67" y="333"/>
                </a:cxn>
                <a:cxn ang="0">
                  <a:pos x="4294" y="0"/>
                </a:cxn>
                <a:cxn ang="0">
                  <a:pos x="5094" y="400"/>
                </a:cxn>
                <a:cxn ang="0">
                  <a:pos x="4294" y="800"/>
                </a:cxn>
                <a:cxn ang="0">
                  <a:pos x="4294" y="0"/>
                </a:cxn>
              </a:cxnLst>
              <a:rect l="0" t="0" r="r" b="b"/>
              <a:pathLst>
                <a:path w="5094" h="800">
                  <a:moveTo>
                    <a:pt x="67" y="333"/>
                  </a:moveTo>
                  <a:lnTo>
                    <a:pt x="4427" y="333"/>
                  </a:lnTo>
                  <a:cubicBezTo>
                    <a:pt x="4464" y="333"/>
                    <a:pt x="4494" y="363"/>
                    <a:pt x="4494" y="400"/>
                  </a:cubicBezTo>
                  <a:cubicBezTo>
                    <a:pt x="4494" y="437"/>
                    <a:pt x="4464" y="467"/>
                    <a:pt x="4427" y="467"/>
                  </a:cubicBezTo>
                  <a:lnTo>
                    <a:pt x="67" y="467"/>
                  </a:lnTo>
                  <a:cubicBezTo>
                    <a:pt x="30" y="467"/>
                    <a:pt x="0" y="437"/>
                    <a:pt x="0" y="400"/>
                  </a:cubicBezTo>
                  <a:cubicBezTo>
                    <a:pt x="0" y="363"/>
                    <a:pt x="30" y="333"/>
                    <a:pt x="67" y="333"/>
                  </a:cubicBezTo>
                  <a:close/>
                  <a:moveTo>
                    <a:pt x="4294" y="0"/>
                  </a:moveTo>
                  <a:lnTo>
                    <a:pt x="5094" y="400"/>
                  </a:lnTo>
                  <a:lnTo>
                    <a:pt x="4294" y="800"/>
                  </a:lnTo>
                  <a:lnTo>
                    <a:pt x="4294"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26" name="Freeform 26"/>
            <p:cNvSpPr>
              <a:spLocks noEditPoints="1"/>
            </p:cNvSpPr>
            <p:nvPr/>
          </p:nvSpPr>
          <p:spPr bwMode="auto">
            <a:xfrm>
              <a:off x="3578" y="1450"/>
              <a:ext cx="867" cy="66"/>
            </a:xfrm>
            <a:custGeom>
              <a:avLst/>
              <a:gdLst/>
              <a:ahLst/>
              <a:cxnLst>
                <a:cxn ang="0">
                  <a:pos x="34" y="167"/>
                </a:cxn>
                <a:cxn ang="0">
                  <a:pos x="4794" y="167"/>
                </a:cxn>
                <a:cxn ang="0">
                  <a:pos x="4827" y="200"/>
                </a:cxn>
                <a:cxn ang="0">
                  <a:pos x="4794" y="233"/>
                </a:cxn>
                <a:cxn ang="0">
                  <a:pos x="34" y="233"/>
                </a:cxn>
                <a:cxn ang="0">
                  <a:pos x="0" y="200"/>
                </a:cxn>
                <a:cxn ang="0">
                  <a:pos x="34" y="167"/>
                </a:cxn>
                <a:cxn ang="0">
                  <a:pos x="4727" y="0"/>
                </a:cxn>
                <a:cxn ang="0">
                  <a:pos x="5127" y="200"/>
                </a:cxn>
                <a:cxn ang="0">
                  <a:pos x="4727" y="400"/>
                </a:cxn>
                <a:cxn ang="0">
                  <a:pos x="4727" y="0"/>
                </a:cxn>
              </a:cxnLst>
              <a:rect l="0" t="0" r="r" b="b"/>
              <a:pathLst>
                <a:path w="5127" h="400">
                  <a:moveTo>
                    <a:pt x="34" y="167"/>
                  </a:moveTo>
                  <a:lnTo>
                    <a:pt x="4794" y="167"/>
                  </a:lnTo>
                  <a:cubicBezTo>
                    <a:pt x="4812" y="167"/>
                    <a:pt x="4827" y="182"/>
                    <a:pt x="4827" y="200"/>
                  </a:cubicBezTo>
                  <a:cubicBezTo>
                    <a:pt x="4827" y="219"/>
                    <a:pt x="4812" y="233"/>
                    <a:pt x="4794" y="233"/>
                  </a:cubicBezTo>
                  <a:lnTo>
                    <a:pt x="34" y="233"/>
                  </a:lnTo>
                  <a:cubicBezTo>
                    <a:pt x="15" y="233"/>
                    <a:pt x="0" y="219"/>
                    <a:pt x="0" y="200"/>
                  </a:cubicBezTo>
                  <a:cubicBezTo>
                    <a:pt x="0" y="182"/>
                    <a:pt x="15" y="167"/>
                    <a:pt x="34" y="167"/>
                  </a:cubicBezTo>
                  <a:close/>
                  <a:moveTo>
                    <a:pt x="4727" y="0"/>
                  </a:moveTo>
                  <a:lnTo>
                    <a:pt x="5127" y="200"/>
                  </a:lnTo>
                  <a:lnTo>
                    <a:pt x="4727" y="400"/>
                  </a:lnTo>
                  <a:lnTo>
                    <a:pt x="472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27" name="Freeform 27"/>
            <p:cNvSpPr>
              <a:spLocks noEditPoints="1"/>
            </p:cNvSpPr>
            <p:nvPr/>
          </p:nvSpPr>
          <p:spPr bwMode="auto">
            <a:xfrm>
              <a:off x="3946" y="2037"/>
              <a:ext cx="499" cy="67"/>
            </a:xfrm>
            <a:custGeom>
              <a:avLst/>
              <a:gdLst/>
              <a:ahLst/>
              <a:cxnLst>
                <a:cxn ang="0">
                  <a:pos x="33" y="166"/>
                </a:cxn>
                <a:cxn ang="0">
                  <a:pos x="2617" y="166"/>
                </a:cxn>
                <a:cxn ang="0">
                  <a:pos x="2650" y="200"/>
                </a:cxn>
                <a:cxn ang="0">
                  <a:pos x="2617" y="233"/>
                </a:cxn>
                <a:cxn ang="0">
                  <a:pos x="33" y="233"/>
                </a:cxn>
                <a:cxn ang="0">
                  <a:pos x="0" y="200"/>
                </a:cxn>
                <a:cxn ang="0">
                  <a:pos x="33" y="166"/>
                </a:cxn>
                <a:cxn ang="0">
                  <a:pos x="2550" y="0"/>
                </a:cxn>
                <a:cxn ang="0">
                  <a:pos x="2950" y="200"/>
                </a:cxn>
                <a:cxn ang="0">
                  <a:pos x="2550" y="400"/>
                </a:cxn>
                <a:cxn ang="0">
                  <a:pos x="2550" y="0"/>
                </a:cxn>
              </a:cxnLst>
              <a:rect l="0" t="0" r="r" b="b"/>
              <a:pathLst>
                <a:path w="2950" h="400">
                  <a:moveTo>
                    <a:pt x="33" y="166"/>
                  </a:moveTo>
                  <a:lnTo>
                    <a:pt x="2617" y="166"/>
                  </a:lnTo>
                  <a:cubicBezTo>
                    <a:pt x="2635" y="166"/>
                    <a:pt x="2650" y="181"/>
                    <a:pt x="2650" y="200"/>
                  </a:cubicBezTo>
                  <a:cubicBezTo>
                    <a:pt x="2650" y="218"/>
                    <a:pt x="2635" y="233"/>
                    <a:pt x="2617" y="233"/>
                  </a:cubicBezTo>
                  <a:lnTo>
                    <a:pt x="33" y="233"/>
                  </a:lnTo>
                  <a:cubicBezTo>
                    <a:pt x="15" y="233"/>
                    <a:pt x="0" y="218"/>
                    <a:pt x="0" y="200"/>
                  </a:cubicBezTo>
                  <a:cubicBezTo>
                    <a:pt x="0" y="181"/>
                    <a:pt x="15" y="166"/>
                    <a:pt x="33" y="166"/>
                  </a:cubicBezTo>
                  <a:close/>
                  <a:moveTo>
                    <a:pt x="2550" y="0"/>
                  </a:moveTo>
                  <a:lnTo>
                    <a:pt x="2950" y="200"/>
                  </a:lnTo>
                  <a:lnTo>
                    <a:pt x="2550" y="400"/>
                  </a:lnTo>
                  <a:lnTo>
                    <a:pt x="255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28" name="Freeform 28"/>
            <p:cNvSpPr>
              <a:spLocks noEditPoints="1"/>
            </p:cNvSpPr>
            <p:nvPr/>
          </p:nvSpPr>
          <p:spPr bwMode="auto">
            <a:xfrm>
              <a:off x="2958" y="2037"/>
              <a:ext cx="437" cy="67"/>
            </a:xfrm>
            <a:custGeom>
              <a:avLst/>
              <a:gdLst/>
              <a:ahLst/>
              <a:cxnLst>
                <a:cxn ang="0">
                  <a:pos x="67" y="328"/>
                </a:cxn>
                <a:cxn ang="0">
                  <a:pos x="4494" y="334"/>
                </a:cxn>
                <a:cxn ang="0">
                  <a:pos x="4560" y="400"/>
                </a:cxn>
                <a:cxn ang="0">
                  <a:pos x="4493" y="467"/>
                </a:cxn>
                <a:cxn ang="0">
                  <a:pos x="67" y="461"/>
                </a:cxn>
                <a:cxn ang="0">
                  <a:pos x="0" y="394"/>
                </a:cxn>
                <a:cxn ang="0">
                  <a:pos x="67" y="328"/>
                </a:cxn>
                <a:cxn ang="0">
                  <a:pos x="4361" y="0"/>
                </a:cxn>
                <a:cxn ang="0">
                  <a:pos x="5160" y="401"/>
                </a:cxn>
                <a:cxn ang="0">
                  <a:pos x="4360" y="800"/>
                </a:cxn>
                <a:cxn ang="0">
                  <a:pos x="4361" y="0"/>
                </a:cxn>
              </a:cxnLst>
              <a:rect l="0" t="0" r="r" b="b"/>
              <a:pathLst>
                <a:path w="5160" h="800">
                  <a:moveTo>
                    <a:pt x="67" y="328"/>
                  </a:moveTo>
                  <a:lnTo>
                    <a:pt x="4494" y="334"/>
                  </a:lnTo>
                  <a:cubicBezTo>
                    <a:pt x="4530" y="334"/>
                    <a:pt x="4560" y="364"/>
                    <a:pt x="4560" y="400"/>
                  </a:cubicBezTo>
                  <a:cubicBezTo>
                    <a:pt x="4560" y="437"/>
                    <a:pt x="4530" y="467"/>
                    <a:pt x="4493" y="467"/>
                  </a:cubicBezTo>
                  <a:lnTo>
                    <a:pt x="67" y="461"/>
                  </a:lnTo>
                  <a:cubicBezTo>
                    <a:pt x="30" y="461"/>
                    <a:pt x="0" y="431"/>
                    <a:pt x="0" y="394"/>
                  </a:cubicBezTo>
                  <a:cubicBezTo>
                    <a:pt x="0" y="358"/>
                    <a:pt x="30" y="328"/>
                    <a:pt x="67" y="328"/>
                  </a:cubicBezTo>
                  <a:close/>
                  <a:moveTo>
                    <a:pt x="4361" y="0"/>
                  </a:moveTo>
                  <a:lnTo>
                    <a:pt x="5160" y="401"/>
                  </a:lnTo>
                  <a:lnTo>
                    <a:pt x="4360" y="800"/>
                  </a:lnTo>
                  <a:lnTo>
                    <a:pt x="436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29" name="Freeform 29"/>
            <p:cNvSpPr>
              <a:spLocks noEditPoints="1"/>
            </p:cNvSpPr>
            <p:nvPr/>
          </p:nvSpPr>
          <p:spPr bwMode="auto">
            <a:xfrm>
              <a:off x="2076" y="2036"/>
              <a:ext cx="331" cy="67"/>
            </a:xfrm>
            <a:custGeom>
              <a:avLst/>
              <a:gdLst/>
              <a:ahLst/>
              <a:cxnLst>
                <a:cxn ang="0">
                  <a:pos x="67" y="333"/>
                </a:cxn>
                <a:cxn ang="0">
                  <a:pos x="3254" y="333"/>
                </a:cxn>
                <a:cxn ang="0">
                  <a:pos x="3320" y="400"/>
                </a:cxn>
                <a:cxn ang="0">
                  <a:pos x="3254" y="466"/>
                </a:cxn>
                <a:cxn ang="0">
                  <a:pos x="67" y="466"/>
                </a:cxn>
                <a:cxn ang="0">
                  <a:pos x="0" y="400"/>
                </a:cxn>
                <a:cxn ang="0">
                  <a:pos x="67" y="333"/>
                </a:cxn>
                <a:cxn ang="0">
                  <a:pos x="3120" y="0"/>
                </a:cxn>
                <a:cxn ang="0">
                  <a:pos x="3920" y="400"/>
                </a:cxn>
                <a:cxn ang="0">
                  <a:pos x="3120" y="800"/>
                </a:cxn>
                <a:cxn ang="0">
                  <a:pos x="3120" y="0"/>
                </a:cxn>
              </a:cxnLst>
              <a:rect l="0" t="0" r="r" b="b"/>
              <a:pathLst>
                <a:path w="3920" h="800">
                  <a:moveTo>
                    <a:pt x="67" y="333"/>
                  </a:moveTo>
                  <a:lnTo>
                    <a:pt x="3254" y="333"/>
                  </a:lnTo>
                  <a:cubicBezTo>
                    <a:pt x="3291" y="333"/>
                    <a:pt x="3320" y="363"/>
                    <a:pt x="3320" y="400"/>
                  </a:cubicBezTo>
                  <a:cubicBezTo>
                    <a:pt x="3320" y="437"/>
                    <a:pt x="3291" y="466"/>
                    <a:pt x="3254" y="466"/>
                  </a:cubicBezTo>
                  <a:lnTo>
                    <a:pt x="67" y="466"/>
                  </a:lnTo>
                  <a:cubicBezTo>
                    <a:pt x="30" y="466"/>
                    <a:pt x="0" y="437"/>
                    <a:pt x="0" y="400"/>
                  </a:cubicBezTo>
                  <a:cubicBezTo>
                    <a:pt x="0" y="363"/>
                    <a:pt x="30" y="333"/>
                    <a:pt x="67" y="333"/>
                  </a:cubicBezTo>
                  <a:close/>
                  <a:moveTo>
                    <a:pt x="3120" y="0"/>
                  </a:moveTo>
                  <a:lnTo>
                    <a:pt x="3920" y="400"/>
                  </a:lnTo>
                  <a:lnTo>
                    <a:pt x="3120" y="800"/>
                  </a:lnTo>
                  <a:lnTo>
                    <a:pt x="312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30" name="Freeform 30"/>
            <p:cNvSpPr>
              <a:spLocks noEditPoints="1"/>
            </p:cNvSpPr>
            <p:nvPr/>
          </p:nvSpPr>
          <p:spPr bwMode="auto">
            <a:xfrm>
              <a:off x="3506" y="1519"/>
              <a:ext cx="68" cy="447"/>
            </a:xfrm>
            <a:custGeom>
              <a:avLst/>
              <a:gdLst/>
              <a:ahLst/>
              <a:cxnLst>
                <a:cxn ang="0">
                  <a:pos x="467" y="67"/>
                </a:cxn>
                <a:cxn ang="0">
                  <a:pos x="467" y="4733"/>
                </a:cxn>
                <a:cxn ang="0">
                  <a:pos x="400" y="4800"/>
                </a:cxn>
                <a:cxn ang="0">
                  <a:pos x="333" y="4733"/>
                </a:cxn>
                <a:cxn ang="0">
                  <a:pos x="333" y="67"/>
                </a:cxn>
                <a:cxn ang="0">
                  <a:pos x="400" y="0"/>
                </a:cxn>
                <a:cxn ang="0">
                  <a:pos x="467" y="67"/>
                </a:cxn>
                <a:cxn ang="0">
                  <a:pos x="800" y="4600"/>
                </a:cxn>
                <a:cxn ang="0">
                  <a:pos x="400" y="5400"/>
                </a:cxn>
                <a:cxn ang="0">
                  <a:pos x="0" y="4600"/>
                </a:cxn>
                <a:cxn ang="0">
                  <a:pos x="800" y="4600"/>
                </a:cxn>
              </a:cxnLst>
              <a:rect l="0" t="0" r="r" b="b"/>
              <a:pathLst>
                <a:path w="800" h="5400">
                  <a:moveTo>
                    <a:pt x="467" y="67"/>
                  </a:moveTo>
                  <a:lnTo>
                    <a:pt x="467" y="4733"/>
                  </a:lnTo>
                  <a:cubicBezTo>
                    <a:pt x="467" y="4770"/>
                    <a:pt x="437" y="4800"/>
                    <a:pt x="400" y="4800"/>
                  </a:cubicBezTo>
                  <a:cubicBezTo>
                    <a:pt x="363" y="4800"/>
                    <a:pt x="333" y="4770"/>
                    <a:pt x="333" y="4733"/>
                  </a:cubicBezTo>
                  <a:lnTo>
                    <a:pt x="333" y="67"/>
                  </a:lnTo>
                  <a:cubicBezTo>
                    <a:pt x="333" y="30"/>
                    <a:pt x="363" y="0"/>
                    <a:pt x="400" y="0"/>
                  </a:cubicBezTo>
                  <a:cubicBezTo>
                    <a:pt x="437" y="0"/>
                    <a:pt x="467" y="30"/>
                    <a:pt x="467" y="67"/>
                  </a:cubicBezTo>
                  <a:close/>
                  <a:moveTo>
                    <a:pt x="800" y="4600"/>
                  </a:moveTo>
                  <a:lnTo>
                    <a:pt x="400" y="5400"/>
                  </a:lnTo>
                  <a:lnTo>
                    <a:pt x="0" y="4600"/>
                  </a:lnTo>
                  <a:lnTo>
                    <a:pt x="800" y="46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31" name="Rectangle 31"/>
            <p:cNvSpPr>
              <a:spLocks noChangeArrowheads="1"/>
            </p:cNvSpPr>
            <p:nvPr/>
          </p:nvSpPr>
          <p:spPr bwMode="auto">
            <a:xfrm>
              <a:off x="4209" y="1524"/>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32" name="Rectangle 32"/>
            <p:cNvSpPr>
              <a:spLocks noChangeArrowheads="1"/>
            </p:cNvSpPr>
            <p:nvPr/>
          </p:nvSpPr>
          <p:spPr bwMode="auto">
            <a:xfrm>
              <a:off x="4253" y="1526"/>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33" name="Rectangle 33"/>
            <p:cNvSpPr>
              <a:spLocks noChangeArrowheads="1"/>
            </p:cNvSpPr>
            <p:nvPr/>
          </p:nvSpPr>
          <p:spPr bwMode="auto">
            <a:xfrm>
              <a:off x="4317" y="1577"/>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7</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34" name="Rectangle 34"/>
            <p:cNvSpPr>
              <a:spLocks noChangeArrowheads="1"/>
            </p:cNvSpPr>
            <p:nvPr/>
          </p:nvSpPr>
          <p:spPr bwMode="auto">
            <a:xfrm>
              <a:off x="4352" y="1526"/>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35" name="Rectangle 35"/>
            <p:cNvSpPr>
              <a:spLocks noChangeArrowheads="1"/>
            </p:cNvSpPr>
            <p:nvPr/>
          </p:nvSpPr>
          <p:spPr bwMode="auto">
            <a:xfrm>
              <a:off x="4209" y="1867"/>
              <a:ext cx="186" cy="1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36" name="Rectangle 36"/>
            <p:cNvSpPr>
              <a:spLocks noChangeArrowheads="1"/>
            </p:cNvSpPr>
            <p:nvPr/>
          </p:nvSpPr>
          <p:spPr bwMode="auto">
            <a:xfrm>
              <a:off x="4253"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37" name="Rectangle 37"/>
            <p:cNvSpPr>
              <a:spLocks noChangeArrowheads="1"/>
            </p:cNvSpPr>
            <p:nvPr/>
          </p:nvSpPr>
          <p:spPr bwMode="auto">
            <a:xfrm>
              <a:off x="4317"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8</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38" name="Rectangle 38"/>
            <p:cNvSpPr>
              <a:spLocks noChangeArrowheads="1"/>
            </p:cNvSpPr>
            <p:nvPr/>
          </p:nvSpPr>
          <p:spPr bwMode="auto">
            <a:xfrm>
              <a:off x="4352"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39" name="Rectangle 39"/>
            <p:cNvSpPr>
              <a:spLocks noChangeArrowheads="1"/>
            </p:cNvSpPr>
            <p:nvPr/>
          </p:nvSpPr>
          <p:spPr bwMode="auto">
            <a:xfrm>
              <a:off x="1065" y="131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40" name="Rectangle 40"/>
            <p:cNvSpPr>
              <a:spLocks noChangeArrowheads="1"/>
            </p:cNvSpPr>
            <p:nvPr/>
          </p:nvSpPr>
          <p:spPr bwMode="auto">
            <a:xfrm>
              <a:off x="1109" y="1319"/>
              <a:ext cx="6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1" name="Rectangle 41"/>
            <p:cNvSpPr>
              <a:spLocks noChangeArrowheads="1"/>
            </p:cNvSpPr>
            <p:nvPr/>
          </p:nvSpPr>
          <p:spPr bwMode="auto">
            <a:xfrm>
              <a:off x="1172" y="1370"/>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2" name="Rectangle 42"/>
            <p:cNvSpPr>
              <a:spLocks noChangeArrowheads="1"/>
            </p:cNvSpPr>
            <p:nvPr/>
          </p:nvSpPr>
          <p:spPr bwMode="auto">
            <a:xfrm>
              <a:off x="1208" y="1319"/>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3" name="Rectangle 43"/>
            <p:cNvSpPr>
              <a:spLocks noChangeArrowheads="1"/>
            </p:cNvSpPr>
            <p:nvPr/>
          </p:nvSpPr>
          <p:spPr bwMode="auto">
            <a:xfrm>
              <a:off x="1053"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44" name="Rectangle 44"/>
            <p:cNvSpPr>
              <a:spLocks noChangeArrowheads="1"/>
            </p:cNvSpPr>
            <p:nvPr/>
          </p:nvSpPr>
          <p:spPr bwMode="auto">
            <a:xfrm>
              <a:off x="1097" y="1870"/>
              <a:ext cx="6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5" name="Rectangle 45"/>
            <p:cNvSpPr>
              <a:spLocks noChangeArrowheads="1"/>
            </p:cNvSpPr>
            <p:nvPr/>
          </p:nvSpPr>
          <p:spPr bwMode="auto">
            <a:xfrm>
              <a:off x="1159"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6" name="Rectangle 46"/>
            <p:cNvSpPr>
              <a:spLocks noChangeArrowheads="1"/>
            </p:cNvSpPr>
            <p:nvPr/>
          </p:nvSpPr>
          <p:spPr bwMode="auto">
            <a:xfrm>
              <a:off x="1196"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7" name="Rectangle 47"/>
            <p:cNvSpPr>
              <a:spLocks noChangeArrowheads="1"/>
            </p:cNvSpPr>
            <p:nvPr/>
          </p:nvSpPr>
          <p:spPr bwMode="auto">
            <a:xfrm>
              <a:off x="1432" y="1334"/>
              <a:ext cx="185" cy="1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48" name="Rectangle 48"/>
            <p:cNvSpPr>
              <a:spLocks noChangeArrowheads="1"/>
            </p:cNvSpPr>
            <p:nvPr/>
          </p:nvSpPr>
          <p:spPr bwMode="auto">
            <a:xfrm>
              <a:off x="1473" y="1336"/>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9" name="Rectangle 49"/>
            <p:cNvSpPr>
              <a:spLocks noChangeArrowheads="1"/>
            </p:cNvSpPr>
            <p:nvPr/>
          </p:nvSpPr>
          <p:spPr bwMode="auto">
            <a:xfrm>
              <a:off x="1542" y="1388"/>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0" name="Rectangle 50"/>
            <p:cNvSpPr>
              <a:spLocks noChangeArrowheads="1"/>
            </p:cNvSpPr>
            <p:nvPr/>
          </p:nvSpPr>
          <p:spPr bwMode="auto">
            <a:xfrm>
              <a:off x="1579" y="1336"/>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1" name="Rectangle 51"/>
            <p:cNvSpPr>
              <a:spLocks noChangeArrowheads="1"/>
            </p:cNvSpPr>
            <p:nvPr/>
          </p:nvSpPr>
          <p:spPr bwMode="auto">
            <a:xfrm>
              <a:off x="1313"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52" name="Rectangle 52"/>
            <p:cNvSpPr>
              <a:spLocks noChangeArrowheads="1"/>
            </p:cNvSpPr>
            <p:nvPr/>
          </p:nvSpPr>
          <p:spPr bwMode="auto">
            <a:xfrm>
              <a:off x="1354"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3" name="Rectangle 53"/>
            <p:cNvSpPr>
              <a:spLocks noChangeArrowheads="1"/>
            </p:cNvSpPr>
            <p:nvPr/>
          </p:nvSpPr>
          <p:spPr bwMode="auto">
            <a:xfrm>
              <a:off x="1423"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4" name="Rectangle 54"/>
            <p:cNvSpPr>
              <a:spLocks noChangeArrowheads="1"/>
            </p:cNvSpPr>
            <p:nvPr/>
          </p:nvSpPr>
          <p:spPr bwMode="auto">
            <a:xfrm>
              <a:off x="1460"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5" name="Rectangle 55"/>
            <p:cNvSpPr>
              <a:spLocks noChangeArrowheads="1"/>
            </p:cNvSpPr>
            <p:nvPr/>
          </p:nvSpPr>
          <p:spPr bwMode="auto">
            <a:xfrm>
              <a:off x="2964" y="1323"/>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56" name="Rectangle 56"/>
            <p:cNvSpPr>
              <a:spLocks noChangeArrowheads="1"/>
            </p:cNvSpPr>
            <p:nvPr/>
          </p:nvSpPr>
          <p:spPr bwMode="auto">
            <a:xfrm>
              <a:off x="3005" y="1324"/>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7" name="Rectangle 57"/>
            <p:cNvSpPr>
              <a:spLocks noChangeArrowheads="1"/>
            </p:cNvSpPr>
            <p:nvPr/>
          </p:nvSpPr>
          <p:spPr bwMode="auto">
            <a:xfrm>
              <a:off x="3074" y="1376"/>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8" name="Rectangle 58"/>
            <p:cNvSpPr>
              <a:spLocks noChangeArrowheads="1"/>
            </p:cNvSpPr>
            <p:nvPr/>
          </p:nvSpPr>
          <p:spPr bwMode="auto">
            <a:xfrm>
              <a:off x="3111" y="1324"/>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9" name="Rectangle 59"/>
            <p:cNvSpPr>
              <a:spLocks noChangeArrowheads="1"/>
            </p:cNvSpPr>
            <p:nvPr/>
          </p:nvSpPr>
          <p:spPr bwMode="auto">
            <a:xfrm>
              <a:off x="2147"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60" name="Rectangle 60"/>
            <p:cNvSpPr>
              <a:spLocks noChangeArrowheads="1"/>
            </p:cNvSpPr>
            <p:nvPr/>
          </p:nvSpPr>
          <p:spPr bwMode="auto">
            <a:xfrm>
              <a:off x="2188"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1" name="Rectangle 61"/>
            <p:cNvSpPr>
              <a:spLocks noChangeArrowheads="1"/>
            </p:cNvSpPr>
            <p:nvPr/>
          </p:nvSpPr>
          <p:spPr bwMode="auto">
            <a:xfrm>
              <a:off x="2257"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2" name="Rectangle 62"/>
            <p:cNvSpPr>
              <a:spLocks noChangeArrowheads="1"/>
            </p:cNvSpPr>
            <p:nvPr/>
          </p:nvSpPr>
          <p:spPr bwMode="auto">
            <a:xfrm>
              <a:off x="2294"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3" name="Rectangle 63"/>
            <p:cNvSpPr>
              <a:spLocks noChangeArrowheads="1"/>
            </p:cNvSpPr>
            <p:nvPr/>
          </p:nvSpPr>
          <p:spPr bwMode="auto">
            <a:xfrm>
              <a:off x="3043"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64" name="Rectangle 64"/>
            <p:cNvSpPr>
              <a:spLocks noChangeArrowheads="1"/>
            </p:cNvSpPr>
            <p:nvPr/>
          </p:nvSpPr>
          <p:spPr bwMode="auto">
            <a:xfrm>
              <a:off x="3085"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5" name="Rectangle 65"/>
            <p:cNvSpPr>
              <a:spLocks noChangeArrowheads="1"/>
            </p:cNvSpPr>
            <p:nvPr/>
          </p:nvSpPr>
          <p:spPr bwMode="auto">
            <a:xfrm>
              <a:off x="3154"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5</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6" name="Rectangle 66"/>
            <p:cNvSpPr>
              <a:spLocks noChangeArrowheads="1"/>
            </p:cNvSpPr>
            <p:nvPr/>
          </p:nvSpPr>
          <p:spPr bwMode="auto">
            <a:xfrm>
              <a:off x="3190"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7" name="Rectangle 67"/>
            <p:cNvSpPr>
              <a:spLocks noChangeArrowheads="1"/>
            </p:cNvSpPr>
            <p:nvPr/>
          </p:nvSpPr>
          <p:spPr bwMode="auto">
            <a:xfrm>
              <a:off x="3584" y="162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68" name="Rectangle 68"/>
            <p:cNvSpPr>
              <a:spLocks noChangeArrowheads="1"/>
            </p:cNvSpPr>
            <p:nvPr/>
          </p:nvSpPr>
          <p:spPr bwMode="auto">
            <a:xfrm>
              <a:off x="3626" y="163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9" name="Rectangle 69"/>
            <p:cNvSpPr>
              <a:spLocks noChangeArrowheads="1"/>
            </p:cNvSpPr>
            <p:nvPr/>
          </p:nvSpPr>
          <p:spPr bwMode="auto">
            <a:xfrm>
              <a:off x="3695" y="168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6</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0" name="Rectangle 70"/>
            <p:cNvSpPr>
              <a:spLocks noChangeArrowheads="1"/>
            </p:cNvSpPr>
            <p:nvPr/>
          </p:nvSpPr>
          <p:spPr bwMode="auto">
            <a:xfrm>
              <a:off x="3731" y="163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1" name="Rectangle 71"/>
            <p:cNvSpPr>
              <a:spLocks noChangeArrowheads="1"/>
            </p:cNvSpPr>
            <p:nvPr/>
          </p:nvSpPr>
          <p:spPr bwMode="auto">
            <a:xfrm>
              <a:off x="3973" y="1893"/>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72" name="Rectangle 72"/>
            <p:cNvSpPr>
              <a:spLocks noChangeArrowheads="1"/>
            </p:cNvSpPr>
            <p:nvPr/>
          </p:nvSpPr>
          <p:spPr bwMode="auto">
            <a:xfrm>
              <a:off x="4014" y="1895"/>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3" name="Rectangle 73"/>
            <p:cNvSpPr>
              <a:spLocks noChangeArrowheads="1"/>
            </p:cNvSpPr>
            <p:nvPr/>
          </p:nvSpPr>
          <p:spPr bwMode="auto">
            <a:xfrm>
              <a:off x="4083" y="1946"/>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8</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4" name="Rectangle 74"/>
            <p:cNvSpPr>
              <a:spLocks noChangeArrowheads="1"/>
            </p:cNvSpPr>
            <p:nvPr/>
          </p:nvSpPr>
          <p:spPr bwMode="auto">
            <a:xfrm>
              <a:off x="4119" y="1895"/>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5" name="Rectangle 75"/>
            <p:cNvSpPr>
              <a:spLocks noChangeArrowheads="1"/>
            </p:cNvSpPr>
            <p:nvPr/>
          </p:nvSpPr>
          <p:spPr bwMode="auto">
            <a:xfrm>
              <a:off x="3854" y="1494"/>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76" name="Rectangle 76"/>
            <p:cNvSpPr>
              <a:spLocks noChangeArrowheads="1"/>
            </p:cNvSpPr>
            <p:nvPr/>
          </p:nvSpPr>
          <p:spPr bwMode="auto">
            <a:xfrm>
              <a:off x="3896" y="1525"/>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7" name="Rectangle 77"/>
            <p:cNvSpPr>
              <a:spLocks noChangeArrowheads="1"/>
            </p:cNvSpPr>
            <p:nvPr/>
          </p:nvSpPr>
          <p:spPr bwMode="auto">
            <a:xfrm>
              <a:off x="3965" y="1574"/>
              <a:ext cx="29" cy="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7</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8" name="Rectangle 78"/>
            <p:cNvSpPr>
              <a:spLocks noChangeArrowheads="1"/>
            </p:cNvSpPr>
            <p:nvPr/>
          </p:nvSpPr>
          <p:spPr bwMode="auto">
            <a:xfrm>
              <a:off x="4002" y="1616"/>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9" name="Freeform 79"/>
            <p:cNvSpPr>
              <a:spLocks noEditPoints="1"/>
            </p:cNvSpPr>
            <p:nvPr/>
          </p:nvSpPr>
          <p:spPr bwMode="auto">
            <a:xfrm>
              <a:off x="2529" y="1449"/>
              <a:ext cx="963" cy="67"/>
            </a:xfrm>
            <a:custGeom>
              <a:avLst/>
              <a:gdLst/>
              <a:ahLst/>
              <a:cxnLst>
                <a:cxn ang="0">
                  <a:pos x="67" y="327"/>
                </a:cxn>
                <a:cxn ang="0">
                  <a:pos x="10734" y="334"/>
                </a:cxn>
                <a:cxn ang="0">
                  <a:pos x="10800" y="400"/>
                </a:cxn>
                <a:cxn ang="0">
                  <a:pos x="10734" y="467"/>
                </a:cxn>
                <a:cxn ang="0">
                  <a:pos x="67" y="461"/>
                </a:cxn>
                <a:cxn ang="0">
                  <a:pos x="0" y="394"/>
                </a:cxn>
                <a:cxn ang="0">
                  <a:pos x="67" y="327"/>
                </a:cxn>
                <a:cxn ang="0">
                  <a:pos x="10601" y="0"/>
                </a:cxn>
                <a:cxn ang="0">
                  <a:pos x="11400" y="401"/>
                </a:cxn>
                <a:cxn ang="0">
                  <a:pos x="10600" y="800"/>
                </a:cxn>
                <a:cxn ang="0">
                  <a:pos x="10601" y="0"/>
                </a:cxn>
              </a:cxnLst>
              <a:rect l="0" t="0" r="r" b="b"/>
              <a:pathLst>
                <a:path w="11400" h="800">
                  <a:moveTo>
                    <a:pt x="67" y="327"/>
                  </a:moveTo>
                  <a:lnTo>
                    <a:pt x="10734" y="334"/>
                  </a:lnTo>
                  <a:cubicBezTo>
                    <a:pt x="10771" y="334"/>
                    <a:pt x="10800" y="364"/>
                    <a:pt x="10800" y="400"/>
                  </a:cubicBezTo>
                  <a:cubicBezTo>
                    <a:pt x="10800" y="437"/>
                    <a:pt x="10771" y="467"/>
                    <a:pt x="10734" y="467"/>
                  </a:cubicBezTo>
                  <a:lnTo>
                    <a:pt x="67" y="461"/>
                  </a:lnTo>
                  <a:cubicBezTo>
                    <a:pt x="30" y="461"/>
                    <a:pt x="0" y="431"/>
                    <a:pt x="0" y="394"/>
                  </a:cubicBezTo>
                  <a:cubicBezTo>
                    <a:pt x="0" y="357"/>
                    <a:pt x="30" y="327"/>
                    <a:pt x="67" y="327"/>
                  </a:cubicBezTo>
                  <a:close/>
                  <a:moveTo>
                    <a:pt x="10601" y="0"/>
                  </a:moveTo>
                  <a:lnTo>
                    <a:pt x="11400" y="401"/>
                  </a:lnTo>
                  <a:lnTo>
                    <a:pt x="10600" y="800"/>
                  </a:lnTo>
                  <a:lnTo>
                    <a:pt x="1060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82575" y="115888"/>
            <a:ext cx="8577263" cy="554037"/>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r>
              <a:rPr lang="en-US" sz="2600" b="1" smtClean="0">
                <a:solidFill>
                  <a:srgbClr val="3333CC">
                    <a:lumMod val="50000"/>
                  </a:srgbClr>
                </a:solidFill>
                <a:latin typeface="Arial" panose="020B0604020202020204" pitchFamily="34" charset="0"/>
                <a:ea typeface="ＭＳ Ｐゴシック"/>
                <a:cs typeface="Arial" panose="020B0604020202020204" pitchFamily="34" charset="0"/>
              </a:rPr>
              <a:t>Outline</a:t>
            </a:r>
            <a:endParaRPr lang="en-US" sz="2600" b="1">
              <a:solidFill>
                <a:srgbClr val="3333CC">
                  <a:lumMod val="50000"/>
                </a:srgbClr>
              </a:solidFill>
              <a:latin typeface="Arial" panose="020B0604020202020204" pitchFamily="34" charset="0"/>
              <a:ea typeface="ＭＳ Ｐゴシック"/>
              <a:cs typeface="Arial" panose="020B0604020202020204" pitchFamily="34" charset="0"/>
            </a:endParaRPr>
          </a:p>
        </p:txBody>
      </p:sp>
      <p:sp>
        <p:nvSpPr>
          <p:cNvPr id="9" name="CasellaDiTesto 1"/>
          <p:cNvSpPr txBox="1">
            <a:spLocks noChangeArrowheads="1"/>
          </p:cNvSpPr>
          <p:nvPr/>
        </p:nvSpPr>
        <p:spPr bwMode="auto">
          <a:xfrm>
            <a:off x="635926" y="1196752"/>
            <a:ext cx="787056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b="1">
                <a:solidFill>
                  <a:schemeClr val="tx1"/>
                </a:solidFill>
                <a:latin typeface="Arial" pitchFamily="34" charset="0"/>
              </a:defRPr>
            </a:lvl1pPr>
            <a:lvl2pPr marL="742950" indent="-285750">
              <a:defRPr sz="900" b="1">
                <a:solidFill>
                  <a:schemeClr val="tx1"/>
                </a:solidFill>
                <a:latin typeface="Arial" pitchFamily="34" charset="0"/>
              </a:defRPr>
            </a:lvl2pPr>
            <a:lvl3pPr marL="1143000" indent="-228600">
              <a:defRPr sz="900" b="1">
                <a:solidFill>
                  <a:schemeClr val="tx1"/>
                </a:solidFill>
                <a:latin typeface="Arial" pitchFamily="34" charset="0"/>
              </a:defRPr>
            </a:lvl3pPr>
            <a:lvl4pPr marL="1600200" indent="-228600">
              <a:defRPr sz="900" b="1">
                <a:solidFill>
                  <a:schemeClr val="tx1"/>
                </a:solidFill>
                <a:latin typeface="Arial" pitchFamily="34" charset="0"/>
              </a:defRPr>
            </a:lvl4pPr>
            <a:lvl5pPr marL="2057400" indent="-228600">
              <a:defRPr sz="900" b="1">
                <a:solidFill>
                  <a:schemeClr val="tx1"/>
                </a:solidFill>
                <a:latin typeface="Arial" pitchFamily="34" charset="0"/>
              </a:defRPr>
            </a:lvl5pPr>
            <a:lvl6pPr marL="2514600" indent="-228600" algn="r" eaLnBrk="0" fontAlgn="base" hangingPunct="0">
              <a:spcBef>
                <a:spcPct val="20000"/>
              </a:spcBef>
              <a:spcAft>
                <a:spcPct val="0"/>
              </a:spcAft>
              <a:defRPr sz="900" b="1">
                <a:solidFill>
                  <a:schemeClr val="tx1"/>
                </a:solidFill>
                <a:latin typeface="Arial" pitchFamily="34" charset="0"/>
              </a:defRPr>
            </a:lvl6pPr>
            <a:lvl7pPr marL="2971800" indent="-228600" algn="r" eaLnBrk="0" fontAlgn="base" hangingPunct="0">
              <a:spcBef>
                <a:spcPct val="20000"/>
              </a:spcBef>
              <a:spcAft>
                <a:spcPct val="0"/>
              </a:spcAft>
              <a:defRPr sz="900" b="1">
                <a:solidFill>
                  <a:schemeClr val="tx1"/>
                </a:solidFill>
                <a:latin typeface="Arial" pitchFamily="34" charset="0"/>
              </a:defRPr>
            </a:lvl7pPr>
            <a:lvl8pPr marL="3429000" indent="-228600" algn="r" eaLnBrk="0" fontAlgn="base" hangingPunct="0">
              <a:spcBef>
                <a:spcPct val="20000"/>
              </a:spcBef>
              <a:spcAft>
                <a:spcPct val="0"/>
              </a:spcAft>
              <a:defRPr sz="900" b="1">
                <a:solidFill>
                  <a:schemeClr val="tx1"/>
                </a:solidFill>
                <a:latin typeface="Arial" pitchFamily="34" charset="0"/>
              </a:defRPr>
            </a:lvl8pPr>
            <a:lvl9pPr marL="3886200" indent="-228600" algn="r" eaLnBrk="0" fontAlgn="base" hangingPunct="0">
              <a:spcBef>
                <a:spcPct val="20000"/>
              </a:spcBef>
              <a:spcAft>
                <a:spcPct val="0"/>
              </a:spcAft>
              <a:defRPr sz="900" b="1">
                <a:solidFill>
                  <a:schemeClr val="tx1"/>
                </a:solidFill>
                <a:latin typeface="Arial" pitchFamily="34" charset="0"/>
              </a:defRPr>
            </a:lvl9pPr>
          </a:lstStyle>
          <a:p>
            <a:pPr marL="342900" indent="-342900" eaLnBrk="0" hangingPunct="0">
              <a:spcAft>
                <a:spcPts val="1800"/>
              </a:spcAft>
              <a:buFont typeface="+mj-lt"/>
              <a:buAutoNum type="arabicPeriod"/>
              <a:defRPr/>
            </a:pPr>
            <a:r>
              <a:rPr lang="en-US" sz="2000" smtClean="0">
                <a:solidFill>
                  <a:srgbClr val="3333CC">
                    <a:lumMod val="50000"/>
                  </a:srgbClr>
                </a:solidFill>
                <a:ea typeface="ＭＳ Ｐゴシック"/>
                <a:cs typeface="Arial" panose="020B0604020202020204" pitchFamily="34" charset="0"/>
              </a:rPr>
              <a:t>flow and non-flow exergy</a:t>
            </a:r>
          </a:p>
          <a:p>
            <a:pPr marL="342900" indent="-342900" eaLnBrk="0" hangingPunct="0">
              <a:spcAft>
                <a:spcPts val="1800"/>
              </a:spcAft>
              <a:buFont typeface="+mj-lt"/>
              <a:buAutoNum type="arabicPeriod"/>
              <a:defRPr/>
            </a:pPr>
            <a:r>
              <a:rPr lang="en-US" sz="2000" smtClean="0">
                <a:solidFill>
                  <a:srgbClr val="3333CC">
                    <a:lumMod val="50000"/>
                  </a:srgbClr>
                </a:solidFill>
                <a:ea typeface="ＭＳ Ｐゴシック"/>
                <a:cs typeface="Arial" panose="020B0604020202020204" pitchFamily="34" charset="0"/>
              </a:rPr>
              <a:t>exergy balance</a:t>
            </a:r>
          </a:p>
          <a:p>
            <a:pPr marL="342900" indent="-342900" eaLnBrk="0" hangingPunct="0">
              <a:spcAft>
                <a:spcPts val="1800"/>
              </a:spcAft>
              <a:buFont typeface="+mj-lt"/>
              <a:buAutoNum type="arabicPeriod"/>
              <a:defRPr/>
            </a:pPr>
            <a:r>
              <a:rPr lang="en-US" sz="2000" smtClean="0">
                <a:solidFill>
                  <a:srgbClr val="3333CC">
                    <a:lumMod val="50000"/>
                  </a:srgbClr>
                </a:solidFill>
                <a:ea typeface="ＭＳ Ｐゴシック"/>
                <a:cs typeface="Arial" panose="020B0604020202020204" pitchFamily="34" charset="0"/>
              </a:rPr>
              <a:t>chemical exergy</a:t>
            </a:r>
          </a:p>
          <a:p>
            <a:pPr marL="342900" indent="-342900" eaLnBrk="0" hangingPunct="0">
              <a:spcAft>
                <a:spcPts val="1800"/>
              </a:spcAft>
              <a:buFont typeface="+mj-lt"/>
              <a:buAutoNum type="arabicPeriod"/>
              <a:defRPr/>
            </a:pPr>
            <a:r>
              <a:rPr lang="en-US" sz="2000" smtClean="0">
                <a:solidFill>
                  <a:srgbClr val="3333CC">
                    <a:lumMod val="50000"/>
                  </a:srgbClr>
                </a:solidFill>
                <a:ea typeface="ＭＳ Ｐゴシック"/>
                <a:cs typeface="Arial" panose="020B0604020202020204" pitchFamily="34" charset="0"/>
              </a:rPr>
              <a:t>exergy of </a:t>
            </a:r>
            <a:r>
              <a:rPr lang="en-US" sz="2000" err="1" smtClean="0">
                <a:solidFill>
                  <a:srgbClr val="3333CC">
                    <a:lumMod val="50000"/>
                  </a:srgbClr>
                </a:solidFill>
                <a:ea typeface="ＭＳ Ｐゴシック"/>
                <a:cs typeface="Arial" panose="020B0604020202020204" pitchFamily="34" charset="0"/>
              </a:rPr>
              <a:t>idrocarbons</a:t>
            </a:r>
            <a:endParaRPr lang="en-US" sz="2000" smtClean="0">
              <a:solidFill>
                <a:srgbClr val="3333CC">
                  <a:lumMod val="50000"/>
                </a:srgbClr>
              </a:solidFill>
              <a:ea typeface="ＭＳ Ｐゴシック"/>
              <a:cs typeface="Arial" panose="020B0604020202020204" pitchFamily="34" charset="0"/>
            </a:endParaRPr>
          </a:p>
          <a:p>
            <a:pPr marL="342900" indent="-342900" eaLnBrk="0" hangingPunct="0">
              <a:spcAft>
                <a:spcPts val="1800"/>
              </a:spcAft>
              <a:buFont typeface="+mj-lt"/>
              <a:buAutoNum type="arabicPeriod"/>
              <a:defRPr/>
            </a:pPr>
            <a:r>
              <a:rPr lang="en-US" sz="2000" smtClean="0">
                <a:solidFill>
                  <a:srgbClr val="3333CC">
                    <a:lumMod val="50000"/>
                  </a:srgbClr>
                </a:solidFill>
                <a:ea typeface="ＭＳ Ｐゴシック"/>
                <a:cs typeface="Arial" panose="020B0604020202020204" pitchFamily="34" charset="0"/>
              </a:rPr>
              <a:t>Definition of </a:t>
            </a:r>
            <a:r>
              <a:rPr lang="en-US" sz="2000" err="1" smtClean="0">
                <a:solidFill>
                  <a:srgbClr val="3333CC">
                    <a:lumMod val="50000"/>
                  </a:srgbClr>
                </a:solidFill>
                <a:ea typeface="ＭＳ Ｐゴシック"/>
                <a:cs typeface="Arial" panose="020B0604020202020204" pitchFamily="34" charset="0"/>
              </a:rPr>
              <a:t>EMergy</a:t>
            </a:r>
            <a:endParaRPr lang="en-US" sz="2000" smtClean="0">
              <a:solidFill>
                <a:srgbClr val="3333CC">
                  <a:lumMod val="50000"/>
                </a:srgbClr>
              </a:solidFill>
              <a:ea typeface="ＭＳ Ｐゴシック"/>
              <a:cs typeface="Arial" panose="020B0604020202020204" pitchFamily="34" charset="0"/>
            </a:endParaRPr>
          </a:p>
          <a:p>
            <a:pPr marL="342900" indent="-342900" eaLnBrk="0" hangingPunct="0">
              <a:spcAft>
                <a:spcPts val="1800"/>
              </a:spcAft>
              <a:buFont typeface="+mj-lt"/>
              <a:buAutoNum type="arabicPeriod"/>
              <a:defRPr/>
            </a:pPr>
            <a:r>
              <a:rPr lang="en-US" sz="2000" smtClean="0">
                <a:solidFill>
                  <a:srgbClr val="3333CC">
                    <a:lumMod val="50000"/>
                  </a:srgbClr>
                </a:solidFill>
                <a:ea typeface="ＭＳ Ｐゴシック"/>
                <a:cs typeface="Arial" panose="020B0604020202020204" pitchFamily="34" charset="0"/>
              </a:rPr>
              <a:t>EMA</a:t>
            </a:r>
          </a:p>
          <a:p>
            <a:pPr marL="342900" indent="-342900" eaLnBrk="0" hangingPunct="0">
              <a:spcAft>
                <a:spcPts val="1800"/>
              </a:spcAft>
              <a:buFont typeface="+mj-lt"/>
              <a:buAutoNum type="arabicPeriod"/>
              <a:defRPr/>
            </a:pPr>
            <a:r>
              <a:rPr lang="en-US" sz="2000" smtClean="0">
                <a:solidFill>
                  <a:srgbClr val="3333CC">
                    <a:lumMod val="50000"/>
                  </a:srgbClr>
                </a:solidFill>
                <a:ea typeface="ＭＳ Ｐゴシック"/>
                <a:cs typeface="Arial" panose="020B0604020202020204" pitchFamily="34" charset="0"/>
              </a:rPr>
              <a:t>recycling and multi-product components</a:t>
            </a:r>
          </a:p>
          <a:p>
            <a:pPr marL="342900" indent="-342900" eaLnBrk="0" hangingPunct="0">
              <a:spcAft>
                <a:spcPts val="1800"/>
              </a:spcAft>
              <a:buFont typeface="+mj-lt"/>
              <a:buAutoNum type="arabicPeriod"/>
              <a:defRPr/>
            </a:pPr>
            <a:r>
              <a:rPr lang="en-US" sz="2000" smtClean="0">
                <a:solidFill>
                  <a:srgbClr val="3333CC">
                    <a:lumMod val="50000"/>
                  </a:srgbClr>
                </a:solidFill>
                <a:ea typeface="ＭＳ Ｐゴシック"/>
                <a:cs typeface="Arial" panose="020B0604020202020204" pitchFamily="34" charset="0"/>
              </a:rPr>
              <a:t>open questions</a:t>
            </a:r>
          </a:p>
        </p:txBody>
      </p:sp>
    </p:spTree>
    <p:extLst>
      <p:ext uri="{BB962C8B-B14F-4D97-AF65-F5344CB8AC3E}">
        <p14:creationId xmlns:p14="http://schemas.microsoft.com/office/powerpoint/2010/main" val="3906948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b="2073"/>
          <a:stretch>
            <a:fillRect/>
          </a:stretch>
        </p:blipFill>
        <p:spPr bwMode="auto">
          <a:xfrm>
            <a:off x="1619672" y="2990068"/>
            <a:ext cx="5328592" cy="3247244"/>
          </a:xfrm>
          <a:prstGeom prst="rect">
            <a:avLst/>
          </a:prstGeom>
          <a:noFill/>
          <a:ln w="9525">
            <a:noFill/>
            <a:miter lim="800000"/>
            <a:headEnd/>
            <a:tailEnd/>
          </a:ln>
        </p:spPr>
      </p:pic>
      <p:sp>
        <p:nvSpPr>
          <p:cNvPr id="2" name="Segnaposto contenuto 1"/>
          <p:cNvSpPr>
            <a:spLocks noGrp="1"/>
          </p:cNvSpPr>
          <p:nvPr>
            <p:ph idx="1"/>
          </p:nvPr>
        </p:nvSpPr>
        <p:spPr>
          <a:xfrm>
            <a:off x="179512" y="620688"/>
            <a:ext cx="8712968" cy="2952328"/>
          </a:xfrm>
        </p:spPr>
        <p:txBody>
          <a:bodyPr>
            <a:normAutofit fontScale="77500" lnSpcReduction="20000"/>
          </a:bodyPr>
          <a:lstStyle/>
          <a:p>
            <a:pPr marL="179388" indent="-179388">
              <a:lnSpc>
                <a:spcPct val="110000"/>
              </a:lnSpc>
              <a:spcBef>
                <a:spcPts val="0"/>
              </a:spcBef>
              <a:spcAft>
                <a:spcPts val="600"/>
              </a:spcAft>
            </a:pPr>
            <a:r>
              <a:rPr lang="en-US" sz="2100" dirty="0"/>
              <a:t>The EMA methodology is often presented as a set of axiomatic rules, in 4 points:</a:t>
            </a:r>
          </a:p>
          <a:p>
            <a:pPr marL="179388" indent="-179388">
              <a:lnSpc>
                <a:spcPct val="110000"/>
              </a:lnSpc>
              <a:spcBef>
                <a:spcPts val="0"/>
              </a:spcBef>
              <a:spcAft>
                <a:spcPts val="600"/>
              </a:spcAft>
            </a:pPr>
            <a:r>
              <a:rPr lang="en-US" sz="2100" dirty="0"/>
              <a:t>1) All the </a:t>
            </a:r>
            <a:r>
              <a:rPr lang="en-US" sz="2100" dirty="0" err="1"/>
              <a:t>emergy</a:t>
            </a:r>
            <a:r>
              <a:rPr lang="en-US" sz="2100" dirty="0"/>
              <a:t> input of a process is assigned to the output (or outputs) of the same process.</a:t>
            </a:r>
          </a:p>
          <a:p>
            <a:pPr marL="179388" indent="-179388">
              <a:lnSpc>
                <a:spcPct val="110000"/>
              </a:lnSpc>
              <a:spcBef>
                <a:spcPts val="0"/>
              </a:spcBef>
              <a:spcAft>
                <a:spcPts val="600"/>
              </a:spcAft>
            </a:pPr>
            <a:r>
              <a:rPr lang="en-US" sz="2100" dirty="0"/>
              <a:t>2) The co-products (multi-products) of a process have assigned the entire </a:t>
            </a:r>
            <a:r>
              <a:rPr lang="en-US" sz="2100" dirty="0" err="1"/>
              <a:t>emergy</a:t>
            </a:r>
            <a:r>
              <a:rPr lang="en-US" sz="2100" dirty="0"/>
              <a:t> input to each path.</a:t>
            </a:r>
          </a:p>
          <a:p>
            <a:pPr marL="179388" indent="-179388">
              <a:lnSpc>
                <a:spcPct val="110000"/>
              </a:lnSpc>
              <a:spcBef>
                <a:spcPts val="0"/>
              </a:spcBef>
              <a:spcAft>
                <a:spcPts val="600"/>
              </a:spcAft>
            </a:pPr>
            <a:r>
              <a:rPr lang="en-US" sz="2100" dirty="0"/>
              <a:t>3) When a flow splits, the two "branches" have the same </a:t>
            </a:r>
            <a:r>
              <a:rPr lang="en-US" sz="2100" dirty="0" err="1"/>
              <a:t>transformity</a:t>
            </a:r>
            <a:r>
              <a:rPr lang="en-US" sz="2100" dirty="0"/>
              <a:t> value.</a:t>
            </a:r>
          </a:p>
          <a:p>
            <a:pPr marL="179388" indent="-179388">
              <a:lnSpc>
                <a:spcPct val="110000"/>
              </a:lnSpc>
              <a:spcBef>
                <a:spcPts val="0"/>
              </a:spcBef>
              <a:spcAft>
                <a:spcPts val="600"/>
              </a:spcAft>
            </a:pPr>
            <a:r>
              <a:rPr lang="en-US" sz="2100" dirty="0"/>
              <a:t>4) The emergency cannot be counted twice: (a) the emergence of an upstream recirculating flow (feedback) cannot be accounted in the input of the component that receives it; (b) when two co-products are combined (</a:t>
            </a:r>
            <a:r>
              <a:rPr lang="en-US" sz="2100" dirty="0" smtClean="0"/>
              <a:t>totally </a:t>
            </a:r>
            <a:r>
              <a:rPr lang="en-US" sz="2100" dirty="0"/>
              <a:t>or partially) their </a:t>
            </a:r>
            <a:r>
              <a:rPr lang="en-US" sz="2100" dirty="0" err="1"/>
              <a:t>emergy</a:t>
            </a:r>
            <a:r>
              <a:rPr lang="en-US" sz="2100" dirty="0"/>
              <a:t> cannot be summed up generating a sum greater  than the source of </a:t>
            </a:r>
            <a:r>
              <a:rPr lang="en-US" sz="2100" dirty="0" err="1"/>
              <a:t>emergy</a:t>
            </a:r>
            <a:r>
              <a:rPr lang="en-US" sz="2100" dirty="0"/>
              <a:t> from which they were derived.</a:t>
            </a:r>
          </a:p>
          <a:p>
            <a:pPr marL="179388" indent="-179388">
              <a:lnSpc>
                <a:spcPct val="110000"/>
              </a:lnSpc>
              <a:spcBef>
                <a:spcPts val="0"/>
              </a:spcBef>
              <a:spcAft>
                <a:spcPts val="600"/>
              </a:spcAft>
            </a:pPr>
            <a:r>
              <a:rPr lang="en-US" sz="2100" dirty="0" smtClean="0"/>
              <a:t>	(</a:t>
            </a:r>
            <a:r>
              <a:rPr lang="en-US" sz="2100" dirty="0"/>
              <a:t>Brown and </a:t>
            </a:r>
            <a:r>
              <a:rPr lang="en-US" sz="2100" dirty="0" err="1"/>
              <a:t>Herendeen</a:t>
            </a:r>
            <a:r>
              <a:rPr lang="en-US" sz="2100" dirty="0"/>
              <a:t>)</a:t>
            </a:r>
            <a:endParaRPr lang="it-IT" dirty="0"/>
          </a:p>
        </p:txBody>
      </p:sp>
      <p:sp>
        <p:nvSpPr>
          <p:cNvPr id="4" name="Titolo 2"/>
          <p:cNvSpPr>
            <a:spLocks noGrp="1"/>
          </p:cNvSpPr>
          <p:nvPr>
            <p:ph type="title"/>
          </p:nvPr>
        </p:nvSpPr>
        <p:spPr>
          <a:xfrm>
            <a:off x="288521" y="139166"/>
            <a:ext cx="8855479" cy="913570"/>
          </a:xfrm>
        </p:spPr>
        <p:txBody>
          <a:bodyPr>
            <a:normAutofit/>
          </a:bodyPr>
          <a:lstStyle/>
          <a:p>
            <a:r>
              <a:rPr lang="it-IT" dirty="0" smtClean="0"/>
              <a:t>EMERGY – </a:t>
            </a:r>
            <a:r>
              <a:rPr lang="it-IT" dirty="0" err="1" smtClean="0"/>
              <a:t>Recycling</a:t>
            </a:r>
            <a:r>
              <a:rPr lang="it-IT" dirty="0" smtClean="0"/>
              <a:t> (feedback) and multi-</a:t>
            </a:r>
            <a:r>
              <a:rPr lang="it-IT" dirty="0" err="1" smtClean="0"/>
              <a:t>products</a:t>
            </a:r>
            <a:r>
              <a:rPr lang="it-IT" dirty="0" smtClean="0"/>
              <a:t> component</a:t>
            </a: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2" cstate="print"/>
          <a:srcRect/>
          <a:stretch>
            <a:fillRect/>
          </a:stretch>
        </p:blipFill>
        <p:spPr bwMode="auto">
          <a:xfrm>
            <a:off x="3184947" y="3177312"/>
            <a:ext cx="5923557" cy="3060000"/>
          </a:xfrm>
          <a:prstGeom prst="rect">
            <a:avLst/>
          </a:prstGeom>
          <a:noFill/>
          <a:ln w="9525">
            <a:noFill/>
            <a:miter lim="800000"/>
            <a:headEnd/>
            <a:tailEnd/>
          </a:ln>
        </p:spPr>
      </p:pic>
      <p:pic>
        <p:nvPicPr>
          <p:cNvPr id="54274" name="Picture 2"/>
          <p:cNvPicPr>
            <a:picLocks noChangeAspect="1" noChangeArrowheads="1"/>
          </p:cNvPicPr>
          <p:nvPr/>
        </p:nvPicPr>
        <p:blipFill>
          <a:blip r:embed="rId3" cstate="print"/>
          <a:srcRect/>
          <a:stretch>
            <a:fillRect/>
          </a:stretch>
        </p:blipFill>
        <p:spPr bwMode="auto">
          <a:xfrm>
            <a:off x="17489" y="620688"/>
            <a:ext cx="5418607" cy="3060000"/>
          </a:xfrm>
          <a:prstGeom prst="rect">
            <a:avLst/>
          </a:prstGeom>
          <a:noFill/>
          <a:ln w="9525">
            <a:noFill/>
            <a:miter lim="800000"/>
            <a:headEnd/>
            <a:tailEnd/>
          </a:ln>
        </p:spPr>
      </p:pic>
      <p:sp>
        <p:nvSpPr>
          <p:cNvPr id="6" name="CasellaDiTesto 5"/>
          <p:cNvSpPr txBox="1"/>
          <p:nvPr/>
        </p:nvSpPr>
        <p:spPr>
          <a:xfrm>
            <a:off x="5652120" y="1124744"/>
            <a:ext cx="3168352" cy="1200329"/>
          </a:xfrm>
          <a:prstGeom prst="rect">
            <a:avLst/>
          </a:prstGeom>
          <a:noFill/>
        </p:spPr>
        <p:txBody>
          <a:bodyPr wrap="square" rtlCol="0">
            <a:spAutoFit/>
          </a:bodyPr>
          <a:lstStyle/>
          <a:p>
            <a:r>
              <a:rPr lang="en-US" dirty="0"/>
              <a:t>Paths to be consider in the evaluation of the input </a:t>
            </a:r>
            <a:r>
              <a:rPr lang="en-US" dirty="0" err="1"/>
              <a:t>eMergy</a:t>
            </a:r>
            <a:r>
              <a:rPr lang="en-US" dirty="0"/>
              <a:t> of process A, as a consequence of the EMA rules</a:t>
            </a:r>
            <a:r>
              <a:rPr lang="it-IT" dirty="0" smtClean="0"/>
              <a:t>.</a:t>
            </a:r>
            <a:endParaRPr lang="it-IT" dirty="0"/>
          </a:p>
        </p:txBody>
      </p:sp>
      <p:sp>
        <p:nvSpPr>
          <p:cNvPr id="7" name="CasellaDiTesto 6"/>
          <p:cNvSpPr txBox="1"/>
          <p:nvPr/>
        </p:nvSpPr>
        <p:spPr>
          <a:xfrm>
            <a:off x="72008" y="3645024"/>
            <a:ext cx="3347864" cy="2554545"/>
          </a:xfrm>
          <a:prstGeom prst="rect">
            <a:avLst/>
          </a:prstGeom>
          <a:noFill/>
        </p:spPr>
        <p:txBody>
          <a:bodyPr wrap="square" rtlCol="0">
            <a:spAutoFit/>
          </a:bodyPr>
          <a:lstStyle/>
          <a:p>
            <a:pPr marL="185738" indent="-185738">
              <a:buSzPct val="150000"/>
              <a:buFont typeface="Arial" pitchFamily="34" charset="0"/>
              <a:buChar char="•"/>
            </a:pPr>
            <a:r>
              <a:rPr lang="en-US" sz="1600" dirty="0"/>
              <a:t>Energy is NOT a conservative quantity;</a:t>
            </a:r>
          </a:p>
          <a:p>
            <a:pPr marL="185738" indent="-185738">
              <a:buSzPct val="150000"/>
              <a:buFont typeface="Arial" pitchFamily="34" charset="0"/>
              <a:buChar char="•"/>
            </a:pPr>
            <a:r>
              <a:rPr lang="en-US" sz="1600" dirty="0"/>
              <a:t>All efforts to obtain an algebraic formulation of </a:t>
            </a:r>
            <a:r>
              <a:rPr lang="en-US" sz="1600" dirty="0" err="1"/>
              <a:t>eMergy</a:t>
            </a:r>
            <a:r>
              <a:rPr lang="en-US" sz="1600" dirty="0"/>
              <a:t> accounting are failed;</a:t>
            </a:r>
          </a:p>
          <a:p>
            <a:pPr marL="185738" indent="-185738">
              <a:buSzPct val="150000"/>
              <a:buFont typeface="Arial" pitchFamily="34" charset="0"/>
              <a:buChar char="•"/>
            </a:pPr>
            <a:r>
              <a:rPr lang="en-US" sz="1600" dirty="0"/>
              <a:t>There is a software that calculates </a:t>
            </a:r>
            <a:r>
              <a:rPr lang="en-US" sz="1600" dirty="0" err="1"/>
              <a:t>eMergy</a:t>
            </a:r>
            <a:r>
              <a:rPr lang="en-US" sz="1600" dirty="0"/>
              <a:t>, on the basis of the identification of the nature of co-product or split for the products </a:t>
            </a:r>
            <a:r>
              <a:rPr lang="en-US" sz="1600" dirty="0" smtClean="0"/>
              <a:t>obtained </a:t>
            </a:r>
            <a:r>
              <a:rPr lang="en-US" sz="1600" dirty="0"/>
              <a:t>simultaneously.</a:t>
            </a:r>
            <a:endParaRPr lang="it-IT" sz="1600" dirty="0"/>
          </a:p>
        </p:txBody>
      </p:sp>
      <p:sp>
        <p:nvSpPr>
          <p:cNvPr id="9" name="Titolo 2"/>
          <p:cNvSpPr>
            <a:spLocks noGrp="1"/>
          </p:cNvSpPr>
          <p:nvPr>
            <p:ph type="title"/>
          </p:nvPr>
        </p:nvSpPr>
        <p:spPr>
          <a:xfrm>
            <a:off x="288521" y="139166"/>
            <a:ext cx="8855479" cy="913570"/>
          </a:xfrm>
        </p:spPr>
        <p:txBody>
          <a:bodyPr>
            <a:normAutofit/>
          </a:bodyPr>
          <a:lstStyle/>
          <a:p>
            <a:r>
              <a:rPr lang="it-IT" dirty="0" smtClean="0"/>
              <a:t>EMERGY – </a:t>
            </a:r>
            <a:r>
              <a:rPr lang="it-IT" dirty="0" err="1" smtClean="0"/>
              <a:t>Recycling</a:t>
            </a:r>
            <a:r>
              <a:rPr lang="it-IT" dirty="0" smtClean="0"/>
              <a:t> (feedback) and multi-</a:t>
            </a:r>
            <a:r>
              <a:rPr lang="it-IT" dirty="0" err="1" smtClean="0"/>
              <a:t>products</a:t>
            </a:r>
            <a:r>
              <a:rPr lang="it-IT" dirty="0" smtClean="0"/>
              <a:t> component</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940152" y="548680"/>
            <a:ext cx="3203848" cy="6048672"/>
          </a:xfrm>
        </p:spPr>
        <p:txBody>
          <a:bodyPr>
            <a:normAutofit/>
          </a:bodyPr>
          <a:lstStyle/>
          <a:p>
            <a:pPr>
              <a:spcAft>
                <a:spcPts val="1200"/>
              </a:spcAft>
            </a:pPr>
            <a:r>
              <a:rPr lang="en-US" sz="1600" dirty="0"/>
              <a:t>Flows of Energy (or exergy) in a system with split, recirculation and co-product.</a:t>
            </a:r>
            <a:endParaRPr lang="it-IT" sz="800" dirty="0" smtClean="0"/>
          </a:p>
          <a:p>
            <a:r>
              <a:rPr lang="en-US" sz="1600" dirty="0"/>
              <a:t>Energy (or exergy) costs calculated without rules (2) and (4) to avoid double counting:</a:t>
            </a:r>
          </a:p>
          <a:p>
            <a:pPr marL="198438" indent="-198438">
              <a:buFont typeface="Arial" panose="020B0604020202020204" pitchFamily="34" charset="0"/>
              <a:buChar char="•"/>
            </a:pPr>
            <a:r>
              <a:rPr lang="en-US" sz="1600" dirty="0"/>
              <a:t>Budgets are conservative,</a:t>
            </a:r>
          </a:p>
          <a:p>
            <a:pPr marL="198438" indent="-198438">
              <a:buFont typeface="Arial" panose="020B0604020202020204" pitchFamily="34" charset="0"/>
              <a:buChar char="•"/>
            </a:pPr>
            <a:r>
              <a:rPr lang="en-US" sz="1600" dirty="0"/>
              <a:t>The budget of the system is consistent with those of the individual components,</a:t>
            </a:r>
          </a:p>
          <a:p>
            <a:pPr marL="198438" indent="-198438">
              <a:buFont typeface="Arial" panose="020B0604020202020204" pitchFamily="34" charset="0"/>
              <a:buChar char="•"/>
            </a:pPr>
            <a:r>
              <a:rPr lang="en-US" sz="1600" dirty="0"/>
              <a:t>An internal cost is greater than </a:t>
            </a:r>
            <a:r>
              <a:rPr lang="en-US" sz="1600" dirty="0" smtClean="0"/>
              <a:t>that of all the </a:t>
            </a:r>
            <a:r>
              <a:rPr lang="en-US" sz="1600" dirty="0"/>
              <a:t>incoming input.</a:t>
            </a:r>
            <a:endParaRPr lang="it-IT" sz="800" dirty="0" smtClean="0"/>
          </a:p>
          <a:p>
            <a:r>
              <a:rPr lang="it-IT" sz="1600" dirty="0" err="1" smtClean="0"/>
              <a:t>Emergy</a:t>
            </a:r>
            <a:r>
              <a:rPr lang="it-IT" sz="1600" dirty="0" smtClean="0"/>
              <a:t> and </a:t>
            </a:r>
            <a:r>
              <a:rPr lang="it-IT" sz="1600" dirty="0" err="1" smtClean="0"/>
              <a:t>Trasformity</a:t>
            </a:r>
            <a:r>
              <a:rPr lang="it-IT" sz="1600" dirty="0" smtClean="0"/>
              <a:t> </a:t>
            </a:r>
            <a:r>
              <a:rPr lang="en-US" sz="1600" dirty="0"/>
              <a:t>calculated without </a:t>
            </a:r>
            <a:r>
              <a:rPr lang="it-IT" sz="1600" dirty="0" smtClean="0"/>
              <a:t>EMA </a:t>
            </a:r>
            <a:r>
              <a:rPr lang="en-US" sz="1600" dirty="0" smtClean="0"/>
              <a:t>rules</a:t>
            </a:r>
            <a:r>
              <a:rPr lang="it-IT" sz="1600" dirty="0" smtClean="0"/>
              <a:t> :</a:t>
            </a:r>
          </a:p>
          <a:p>
            <a:pPr marL="179388" indent="-179388">
              <a:buFont typeface="Arial" pitchFamily="34" charset="0"/>
              <a:buChar char="•"/>
            </a:pPr>
            <a:r>
              <a:rPr lang="en-US" sz="1600" dirty="0"/>
              <a:t>Budgets are </a:t>
            </a:r>
            <a:r>
              <a:rPr lang="en-US" sz="1600" dirty="0" smtClean="0"/>
              <a:t>NOT conservative</a:t>
            </a:r>
            <a:r>
              <a:rPr lang="it-IT" sz="1600" dirty="0" smtClean="0"/>
              <a:t>,</a:t>
            </a:r>
          </a:p>
          <a:p>
            <a:pPr marL="198438" indent="-198438">
              <a:buFont typeface="Arial" panose="020B0604020202020204" pitchFamily="34" charset="0"/>
              <a:buChar char="•"/>
            </a:pPr>
            <a:r>
              <a:rPr lang="en-US" sz="1600" dirty="0"/>
              <a:t>The budget of the system is </a:t>
            </a:r>
            <a:r>
              <a:rPr lang="en-US" sz="1600" dirty="0" smtClean="0"/>
              <a:t>NOT consistent </a:t>
            </a:r>
            <a:r>
              <a:rPr lang="en-US" sz="1600" dirty="0"/>
              <a:t>with those of the individual components,</a:t>
            </a:r>
          </a:p>
          <a:p>
            <a:pPr marL="179388" indent="-179388">
              <a:buFont typeface="Arial" pitchFamily="34" charset="0"/>
              <a:buChar char="•"/>
            </a:pPr>
            <a:r>
              <a:rPr lang="en-US" sz="1600" dirty="0" smtClean="0"/>
              <a:t>NO internal </a:t>
            </a:r>
            <a:r>
              <a:rPr lang="en-US" sz="1600" dirty="0"/>
              <a:t>cost is greater than that of </a:t>
            </a:r>
            <a:r>
              <a:rPr lang="en-US" sz="1600" dirty="0" smtClean="0"/>
              <a:t>all the incoming </a:t>
            </a:r>
            <a:r>
              <a:rPr lang="en-US" sz="1600" dirty="0"/>
              <a:t>input.</a:t>
            </a:r>
            <a:endParaRPr lang="it-IT" sz="800" dirty="0"/>
          </a:p>
          <a:p>
            <a:pPr marL="179388" indent="-179388">
              <a:buFont typeface="Arial" pitchFamily="34" charset="0"/>
              <a:buChar char="•"/>
            </a:pPr>
            <a:endParaRPr lang="it-IT" sz="1600" dirty="0"/>
          </a:p>
        </p:txBody>
      </p:sp>
      <p:sp>
        <p:nvSpPr>
          <p:cNvPr id="3" name="Titolo 2"/>
          <p:cNvSpPr>
            <a:spLocks noGrp="1"/>
          </p:cNvSpPr>
          <p:nvPr>
            <p:ph type="title"/>
          </p:nvPr>
        </p:nvSpPr>
        <p:spPr>
          <a:xfrm>
            <a:off x="288521" y="139166"/>
            <a:ext cx="8581043" cy="481522"/>
          </a:xfrm>
        </p:spPr>
        <p:txBody>
          <a:bodyPr/>
          <a:lstStyle/>
          <a:p>
            <a:r>
              <a:rPr lang="it-IT" dirty="0" smtClean="0"/>
              <a:t>EMERGY – </a:t>
            </a:r>
            <a:r>
              <a:rPr lang="it-IT" dirty="0" err="1" smtClean="0"/>
              <a:t>avoiding</a:t>
            </a:r>
            <a:r>
              <a:rPr lang="it-IT" dirty="0" smtClean="0"/>
              <a:t> “double </a:t>
            </a:r>
            <a:r>
              <a:rPr lang="it-IT" dirty="0" err="1" smtClean="0"/>
              <a:t>counting</a:t>
            </a:r>
            <a:r>
              <a:rPr lang="it-IT" dirty="0" smtClean="0"/>
              <a:t>”?</a:t>
            </a:r>
            <a:endParaRPr lang="it-IT" dirty="0"/>
          </a:p>
        </p:txBody>
      </p:sp>
      <p:pic>
        <p:nvPicPr>
          <p:cNvPr id="14" name="Picture 1"/>
          <p:cNvPicPr>
            <a:picLocks noChangeAspect="1" noChangeArrowheads="1"/>
          </p:cNvPicPr>
          <p:nvPr/>
        </p:nvPicPr>
        <p:blipFill rotWithShape="1">
          <a:blip r:embed="rId2" cstate="print"/>
          <a:srcRect l="26536" t="4001" r="26536"/>
          <a:stretch/>
        </p:blipFill>
        <p:spPr bwMode="auto">
          <a:xfrm>
            <a:off x="539552" y="620688"/>
            <a:ext cx="5398800" cy="1727992"/>
          </a:xfrm>
          <a:prstGeom prst="rect">
            <a:avLst/>
          </a:prstGeom>
          <a:noFill/>
          <a:ln w="9525">
            <a:noFill/>
            <a:miter lim="800000"/>
            <a:headEnd/>
            <a:tailEnd/>
          </a:ln>
          <a:effectLst/>
        </p:spPr>
      </p:pic>
      <p:pic>
        <p:nvPicPr>
          <p:cNvPr id="25" name="Picture 1"/>
          <p:cNvPicPr>
            <a:picLocks noChangeAspect="1" noChangeArrowheads="1"/>
          </p:cNvPicPr>
          <p:nvPr/>
        </p:nvPicPr>
        <p:blipFill>
          <a:blip r:embed="rId2" cstate="print"/>
          <a:srcRect l="26536" r="26536"/>
          <a:stretch>
            <a:fillRect/>
          </a:stretch>
        </p:blipFill>
        <p:spPr bwMode="auto">
          <a:xfrm>
            <a:off x="541352" y="2348880"/>
            <a:ext cx="5398800" cy="1800000"/>
          </a:xfrm>
          <a:prstGeom prst="rect">
            <a:avLst/>
          </a:prstGeom>
          <a:noFill/>
          <a:ln w="9525">
            <a:noFill/>
            <a:miter lim="800000"/>
            <a:headEnd/>
            <a:tailEnd/>
          </a:ln>
          <a:effectLst/>
        </p:spPr>
      </p:pic>
      <p:sp>
        <p:nvSpPr>
          <p:cNvPr id="26" name="Figura a mano libera 25"/>
          <p:cNvSpPr/>
          <p:nvPr/>
        </p:nvSpPr>
        <p:spPr>
          <a:xfrm>
            <a:off x="2033609" y="2636912"/>
            <a:ext cx="2863702" cy="914459"/>
          </a:xfrm>
          <a:custGeom>
            <a:avLst/>
            <a:gdLst>
              <a:gd name="connsiteX0" fmla="*/ 26582 w 2863702"/>
              <a:gd name="connsiteY0" fmla="*/ 613144 h 893135"/>
              <a:gd name="connsiteX1" fmla="*/ 58479 w 2863702"/>
              <a:gd name="connsiteY1" fmla="*/ 815163 h 893135"/>
              <a:gd name="connsiteX2" fmla="*/ 377456 w 2863702"/>
              <a:gd name="connsiteY2" fmla="*/ 878958 h 893135"/>
              <a:gd name="connsiteX3" fmla="*/ 1493875 w 2863702"/>
              <a:gd name="connsiteY3" fmla="*/ 878958 h 893135"/>
              <a:gd name="connsiteX4" fmla="*/ 1982972 w 2863702"/>
              <a:gd name="connsiteY4" fmla="*/ 793897 h 893135"/>
              <a:gd name="connsiteX5" fmla="*/ 2163726 w 2863702"/>
              <a:gd name="connsiteY5" fmla="*/ 549349 h 893135"/>
              <a:gd name="connsiteX6" fmla="*/ 2674088 w 2863702"/>
              <a:gd name="connsiteY6" fmla="*/ 453656 h 893135"/>
              <a:gd name="connsiteX7" fmla="*/ 2822944 w 2863702"/>
              <a:gd name="connsiteY7" fmla="*/ 347330 h 893135"/>
              <a:gd name="connsiteX8" fmla="*/ 2833577 w 2863702"/>
              <a:gd name="connsiteY8" fmla="*/ 177209 h 893135"/>
              <a:gd name="connsiteX9" fmla="*/ 2642191 w 2863702"/>
              <a:gd name="connsiteY9" fmla="*/ 38986 h 893135"/>
              <a:gd name="connsiteX10" fmla="*/ 1844749 w 2863702"/>
              <a:gd name="connsiteY10" fmla="*/ 17721 h 893135"/>
              <a:gd name="connsiteX11" fmla="*/ 1153633 w 2863702"/>
              <a:gd name="connsiteY11" fmla="*/ 17721 h 893135"/>
              <a:gd name="connsiteX12" fmla="*/ 419986 w 2863702"/>
              <a:gd name="connsiteY12" fmla="*/ 17721 h 893135"/>
              <a:gd name="connsiteX13" fmla="*/ 164805 w 2863702"/>
              <a:gd name="connsiteY13" fmla="*/ 124046 h 893135"/>
              <a:gd name="connsiteX14" fmla="*/ 47847 w 2863702"/>
              <a:gd name="connsiteY14" fmla="*/ 389860 h 893135"/>
              <a:gd name="connsiteX15" fmla="*/ 26582 w 2863702"/>
              <a:gd name="connsiteY15" fmla="*/ 613144 h 89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702" h="893135">
                <a:moveTo>
                  <a:pt x="26582" y="613144"/>
                </a:moveTo>
                <a:cubicBezTo>
                  <a:pt x="28354" y="684028"/>
                  <a:pt x="0" y="770861"/>
                  <a:pt x="58479" y="815163"/>
                </a:cubicBezTo>
                <a:cubicBezTo>
                  <a:pt x="116958" y="859465"/>
                  <a:pt x="138223" y="868326"/>
                  <a:pt x="377456" y="878958"/>
                </a:cubicBezTo>
                <a:cubicBezTo>
                  <a:pt x="616689" y="889590"/>
                  <a:pt x="1226289" y="893135"/>
                  <a:pt x="1493875" y="878958"/>
                </a:cubicBezTo>
                <a:cubicBezTo>
                  <a:pt x="1761461" y="864781"/>
                  <a:pt x="1871330" y="848832"/>
                  <a:pt x="1982972" y="793897"/>
                </a:cubicBezTo>
                <a:cubicBezTo>
                  <a:pt x="2094614" y="738962"/>
                  <a:pt x="2048540" y="606056"/>
                  <a:pt x="2163726" y="549349"/>
                </a:cubicBezTo>
                <a:cubicBezTo>
                  <a:pt x="2278912" y="492642"/>
                  <a:pt x="2564218" y="487326"/>
                  <a:pt x="2674088" y="453656"/>
                </a:cubicBezTo>
                <a:cubicBezTo>
                  <a:pt x="2783958" y="419986"/>
                  <a:pt x="2796363" y="393405"/>
                  <a:pt x="2822944" y="347330"/>
                </a:cubicBezTo>
                <a:cubicBezTo>
                  <a:pt x="2849526" y="301256"/>
                  <a:pt x="2863702" y="228600"/>
                  <a:pt x="2833577" y="177209"/>
                </a:cubicBezTo>
                <a:cubicBezTo>
                  <a:pt x="2803452" y="125818"/>
                  <a:pt x="2806996" y="65567"/>
                  <a:pt x="2642191" y="38986"/>
                </a:cubicBezTo>
                <a:cubicBezTo>
                  <a:pt x="2477386" y="12405"/>
                  <a:pt x="2092842" y="21265"/>
                  <a:pt x="1844749" y="17721"/>
                </a:cubicBezTo>
                <a:cubicBezTo>
                  <a:pt x="1596656" y="14177"/>
                  <a:pt x="1153633" y="17721"/>
                  <a:pt x="1153633" y="17721"/>
                </a:cubicBezTo>
                <a:cubicBezTo>
                  <a:pt x="916173" y="17721"/>
                  <a:pt x="584791" y="0"/>
                  <a:pt x="419986" y="17721"/>
                </a:cubicBezTo>
                <a:cubicBezTo>
                  <a:pt x="255181" y="35442"/>
                  <a:pt x="226828" y="62023"/>
                  <a:pt x="164805" y="124046"/>
                </a:cubicBezTo>
                <a:cubicBezTo>
                  <a:pt x="102782" y="186069"/>
                  <a:pt x="70884" y="306572"/>
                  <a:pt x="47847" y="389860"/>
                </a:cubicBezTo>
                <a:cubicBezTo>
                  <a:pt x="24810" y="473148"/>
                  <a:pt x="24810" y="542260"/>
                  <a:pt x="26582" y="613144"/>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2 26"/>
          <p:cNvCxnSpPr>
            <a:stCxn id="26" idx="13"/>
          </p:cNvCxnSpPr>
          <p:nvPr/>
        </p:nvCxnSpPr>
        <p:spPr>
          <a:xfrm flipH="1">
            <a:off x="2053520" y="2763920"/>
            <a:ext cx="144894" cy="30504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a:endCxn id="26" idx="3"/>
          </p:cNvCxnSpPr>
          <p:nvPr/>
        </p:nvCxnSpPr>
        <p:spPr>
          <a:xfrm flipV="1">
            <a:off x="3205648" y="3536856"/>
            <a:ext cx="321836" cy="3616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a:stCxn id="26" idx="7"/>
          </p:cNvCxnSpPr>
          <p:nvPr/>
        </p:nvCxnSpPr>
        <p:spPr>
          <a:xfrm flipV="1">
            <a:off x="4856553" y="2852937"/>
            <a:ext cx="5279" cy="13959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a:stCxn id="26" idx="10"/>
          </p:cNvCxnSpPr>
          <p:nvPr/>
        </p:nvCxnSpPr>
        <p:spPr>
          <a:xfrm flipH="1" flipV="1">
            <a:off x="3709704" y="2636912"/>
            <a:ext cx="168654" cy="1814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Figura a mano libera 30"/>
          <p:cNvSpPr/>
          <p:nvPr/>
        </p:nvSpPr>
        <p:spPr>
          <a:xfrm>
            <a:off x="720488" y="3303010"/>
            <a:ext cx="4795284" cy="342014"/>
          </a:xfrm>
          <a:custGeom>
            <a:avLst/>
            <a:gdLst>
              <a:gd name="connsiteX0" fmla="*/ 0 w 4795284"/>
              <a:gd name="connsiteY0" fmla="*/ 342014 h 342014"/>
              <a:gd name="connsiteX1" fmla="*/ 2721935 w 4795284"/>
              <a:gd name="connsiteY1" fmla="*/ 310116 h 342014"/>
              <a:gd name="connsiteX2" fmla="*/ 2987749 w 4795284"/>
              <a:gd name="connsiteY2" fmla="*/ 256953 h 342014"/>
              <a:gd name="connsiteX3" fmla="*/ 3264196 w 4795284"/>
              <a:gd name="connsiteY3" fmla="*/ 225056 h 342014"/>
              <a:gd name="connsiteX4" fmla="*/ 3508744 w 4795284"/>
              <a:gd name="connsiteY4" fmla="*/ 129363 h 342014"/>
              <a:gd name="connsiteX5" fmla="*/ 3646968 w 4795284"/>
              <a:gd name="connsiteY5" fmla="*/ 86832 h 342014"/>
              <a:gd name="connsiteX6" fmla="*/ 3912782 w 4795284"/>
              <a:gd name="connsiteY6" fmla="*/ 33669 h 342014"/>
              <a:gd name="connsiteX7" fmla="*/ 4242391 w 4795284"/>
              <a:gd name="connsiteY7" fmla="*/ 12404 h 342014"/>
              <a:gd name="connsiteX8" fmla="*/ 4603898 w 4795284"/>
              <a:gd name="connsiteY8" fmla="*/ 1772 h 342014"/>
              <a:gd name="connsiteX9" fmla="*/ 4763386 w 4795284"/>
              <a:gd name="connsiteY9" fmla="*/ 1772 h 342014"/>
              <a:gd name="connsiteX10" fmla="*/ 4795284 w 4795284"/>
              <a:gd name="connsiteY10" fmla="*/ 1772 h 3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5284" h="342014">
                <a:moveTo>
                  <a:pt x="0" y="342014"/>
                </a:moveTo>
                <a:lnTo>
                  <a:pt x="2721935" y="310116"/>
                </a:lnTo>
                <a:cubicBezTo>
                  <a:pt x="3219893" y="295939"/>
                  <a:pt x="2897372" y="271130"/>
                  <a:pt x="2987749" y="256953"/>
                </a:cubicBezTo>
                <a:cubicBezTo>
                  <a:pt x="3078126" y="242776"/>
                  <a:pt x="3177364" y="246321"/>
                  <a:pt x="3264196" y="225056"/>
                </a:cubicBezTo>
                <a:cubicBezTo>
                  <a:pt x="3351028" y="203791"/>
                  <a:pt x="3444949" y="152400"/>
                  <a:pt x="3508744" y="129363"/>
                </a:cubicBezTo>
                <a:cubicBezTo>
                  <a:pt x="3572539" y="106326"/>
                  <a:pt x="3579628" y="102781"/>
                  <a:pt x="3646968" y="86832"/>
                </a:cubicBezTo>
                <a:cubicBezTo>
                  <a:pt x="3714308" y="70883"/>
                  <a:pt x="3813545" y="46074"/>
                  <a:pt x="3912782" y="33669"/>
                </a:cubicBezTo>
                <a:cubicBezTo>
                  <a:pt x="4012019" y="21264"/>
                  <a:pt x="4127205" y="17720"/>
                  <a:pt x="4242391" y="12404"/>
                </a:cubicBezTo>
                <a:cubicBezTo>
                  <a:pt x="4357577" y="7088"/>
                  <a:pt x="4517066" y="3544"/>
                  <a:pt x="4603898" y="1772"/>
                </a:cubicBezTo>
                <a:cubicBezTo>
                  <a:pt x="4690730" y="0"/>
                  <a:pt x="4763386" y="1772"/>
                  <a:pt x="4763386" y="1772"/>
                </a:cubicBezTo>
                <a:lnTo>
                  <a:pt x="4795284" y="1772"/>
                </a:ln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2" name="Figura a mano libera 31"/>
          <p:cNvSpPr/>
          <p:nvPr/>
        </p:nvSpPr>
        <p:spPr>
          <a:xfrm>
            <a:off x="3952786" y="3524522"/>
            <a:ext cx="1562986" cy="120502"/>
          </a:xfrm>
          <a:custGeom>
            <a:avLst/>
            <a:gdLst>
              <a:gd name="connsiteX0" fmla="*/ 0 w 1562986"/>
              <a:gd name="connsiteY0" fmla="*/ 0 h 120502"/>
              <a:gd name="connsiteX1" fmla="*/ 127591 w 1562986"/>
              <a:gd name="connsiteY1" fmla="*/ 53163 h 120502"/>
              <a:gd name="connsiteX2" fmla="*/ 329609 w 1562986"/>
              <a:gd name="connsiteY2" fmla="*/ 95693 h 120502"/>
              <a:gd name="connsiteX3" fmla="*/ 1297172 w 1562986"/>
              <a:gd name="connsiteY3" fmla="*/ 116958 h 120502"/>
              <a:gd name="connsiteX4" fmla="*/ 1562986 w 1562986"/>
              <a:gd name="connsiteY4" fmla="*/ 116958 h 120502"/>
              <a:gd name="connsiteX5" fmla="*/ 1562986 w 1562986"/>
              <a:gd name="connsiteY5" fmla="*/ 116958 h 1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986" h="120502">
                <a:moveTo>
                  <a:pt x="0" y="0"/>
                </a:moveTo>
                <a:cubicBezTo>
                  <a:pt x="36328" y="18607"/>
                  <a:pt x="72656" y="37214"/>
                  <a:pt x="127591" y="53163"/>
                </a:cubicBezTo>
                <a:cubicBezTo>
                  <a:pt x="182526" y="69112"/>
                  <a:pt x="134679" y="85061"/>
                  <a:pt x="329609" y="95693"/>
                </a:cubicBezTo>
                <a:cubicBezTo>
                  <a:pt x="524539" y="106326"/>
                  <a:pt x="1091609" y="113414"/>
                  <a:pt x="1297172" y="116958"/>
                </a:cubicBezTo>
                <a:cubicBezTo>
                  <a:pt x="1502735" y="120502"/>
                  <a:pt x="1562986" y="116958"/>
                  <a:pt x="1562986" y="116958"/>
                </a:cubicBezTo>
                <a:lnTo>
                  <a:pt x="1562986" y="116958"/>
                </a:ln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3" name="Connettore 2 32"/>
          <p:cNvCxnSpPr/>
          <p:nvPr/>
        </p:nvCxnSpPr>
        <p:spPr>
          <a:xfrm>
            <a:off x="685368" y="3645024"/>
            <a:ext cx="39384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a:off x="5221872" y="3645024"/>
            <a:ext cx="39384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a:stCxn id="31" idx="8"/>
          </p:cNvCxnSpPr>
          <p:nvPr/>
        </p:nvCxnSpPr>
        <p:spPr>
          <a:xfrm flipV="1">
            <a:off x="5324384" y="3284984"/>
            <a:ext cx="257528" cy="1979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1"/>
          <p:cNvPicPr>
            <a:picLocks noChangeAspect="1" noChangeArrowheads="1"/>
          </p:cNvPicPr>
          <p:nvPr/>
        </p:nvPicPr>
        <p:blipFill>
          <a:blip r:embed="rId2" cstate="print"/>
          <a:srcRect l="26536" r="26536"/>
          <a:stretch>
            <a:fillRect/>
          </a:stretch>
        </p:blipFill>
        <p:spPr bwMode="auto">
          <a:xfrm>
            <a:off x="541352" y="4365104"/>
            <a:ext cx="5398800" cy="1800000"/>
          </a:xfrm>
          <a:prstGeom prst="rect">
            <a:avLst/>
          </a:prstGeom>
          <a:noFill/>
          <a:ln w="9525">
            <a:noFill/>
            <a:miter lim="800000"/>
            <a:headEnd/>
            <a:tailEnd/>
          </a:ln>
          <a:effectLst/>
        </p:spPr>
      </p:pic>
      <p:sp>
        <p:nvSpPr>
          <p:cNvPr id="37" name="Figura a mano libera 36"/>
          <p:cNvSpPr/>
          <p:nvPr/>
        </p:nvSpPr>
        <p:spPr>
          <a:xfrm>
            <a:off x="2033609" y="4653136"/>
            <a:ext cx="2863702" cy="914459"/>
          </a:xfrm>
          <a:custGeom>
            <a:avLst/>
            <a:gdLst>
              <a:gd name="connsiteX0" fmla="*/ 26582 w 2863702"/>
              <a:gd name="connsiteY0" fmla="*/ 613144 h 893135"/>
              <a:gd name="connsiteX1" fmla="*/ 58479 w 2863702"/>
              <a:gd name="connsiteY1" fmla="*/ 815163 h 893135"/>
              <a:gd name="connsiteX2" fmla="*/ 377456 w 2863702"/>
              <a:gd name="connsiteY2" fmla="*/ 878958 h 893135"/>
              <a:gd name="connsiteX3" fmla="*/ 1493875 w 2863702"/>
              <a:gd name="connsiteY3" fmla="*/ 878958 h 893135"/>
              <a:gd name="connsiteX4" fmla="*/ 1982972 w 2863702"/>
              <a:gd name="connsiteY4" fmla="*/ 793897 h 893135"/>
              <a:gd name="connsiteX5" fmla="*/ 2163726 w 2863702"/>
              <a:gd name="connsiteY5" fmla="*/ 549349 h 893135"/>
              <a:gd name="connsiteX6" fmla="*/ 2674088 w 2863702"/>
              <a:gd name="connsiteY6" fmla="*/ 453656 h 893135"/>
              <a:gd name="connsiteX7" fmla="*/ 2822944 w 2863702"/>
              <a:gd name="connsiteY7" fmla="*/ 347330 h 893135"/>
              <a:gd name="connsiteX8" fmla="*/ 2833577 w 2863702"/>
              <a:gd name="connsiteY8" fmla="*/ 177209 h 893135"/>
              <a:gd name="connsiteX9" fmla="*/ 2642191 w 2863702"/>
              <a:gd name="connsiteY9" fmla="*/ 38986 h 893135"/>
              <a:gd name="connsiteX10" fmla="*/ 1844749 w 2863702"/>
              <a:gd name="connsiteY10" fmla="*/ 17721 h 893135"/>
              <a:gd name="connsiteX11" fmla="*/ 1153633 w 2863702"/>
              <a:gd name="connsiteY11" fmla="*/ 17721 h 893135"/>
              <a:gd name="connsiteX12" fmla="*/ 419986 w 2863702"/>
              <a:gd name="connsiteY12" fmla="*/ 17721 h 893135"/>
              <a:gd name="connsiteX13" fmla="*/ 164805 w 2863702"/>
              <a:gd name="connsiteY13" fmla="*/ 124046 h 893135"/>
              <a:gd name="connsiteX14" fmla="*/ 47847 w 2863702"/>
              <a:gd name="connsiteY14" fmla="*/ 389860 h 893135"/>
              <a:gd name="connsiteX15" fmla="*/ 26582 w 2863702"/>
              <a:gd name="connsiteY15" fmla="*/ 613144 h 89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702" h="893135">
                <a:moveTo>
                  <a:pt x="26582" y="613144"/>
                </a:moveTo>
                <a:cubicBezTo>
                  <a:pt x="28354" y="684028"/>
                  <a:pt x="0" y="770861"/>
                  <a:pt x="58479" y="815163"/>
                </a:cubicBezTo>
                <a:cubicBezTo>
                  <a:pt x="116958" y="859465"/>
                  <a:pt x="138223" y="868326"/>
                  <a:pt x="377456" y="878958"/>
                </a:cubicBezTo>
                <a:cubicBezTo>
                  <a:pt x="616689" y="889590"/>
                  <a:pt x="1226289" y="893135"/>
                  <a:pt x="1493875" y="878958"/>
                </a:cubicBezTo>
                <a:cubicBezTo>
                  <a:pt x="1761461" y="864781"/>
                  <a:pt x="1871330" y="848832"/>
                  <a:pt x="1982972" y="793897"/>
                </a:cubicBezTo>
                <a:cubicBezTo>
                  <a:pt x="2094614" y="738962"/>
                  <a:pt x="2048540" y="606056"/>
                  <a:pt x="2163726" y="549349"/>
                </a:cubicBezTo>
                <a:cubicBezTo>
                  <a:pt x="2278912" y="492642"/>
                  <a:pt x="2564218" y="487326"/>
                  <a:pt x="2674088" y="453656"/>
                </a:cubicBezTo>
                <a:cubicBezTo>
                  <a:pt x="2783958" y="419986"/>
                  <a:pt x="2796363" y="393405"/>
                  <a:pt x="2822944" y="347330"/>
                </a:cubicBezTo>
                <a:cubicBezTo>
                  <a:pt x="2849526" y="301256"/>
                  <a:pt x="2863702" y="228600"/>
                  <a:pt x="2833577" y="177209"/>
                </a:cubicBezTo>
                <a:cubicBezTo>
                  <a:pt x="2803452" y="125818"/>
                  <a:pt x="2806996" y="65567"/>
                  <a:pt x="2642191" y="38986"/>
                </a:cubicBezTo>
                <a:cubicBezTo>
                  <a:pt x="2477386" y="12405"/>
                  <a:pt x="2092842" y="21265"/>
                  <a:pt x="1844749" y="17721"/>
                </a:cubicBezTo>
                <a:cubicBezTo>
                  <a:pt x="1596656" y="14177"/>
                  <a:pt x="1153633" y="17721"/>
                  <a:pt x="1153633" y="17721"/>
                </a:cubicBezTo>
                <a:cubicBezTo>
                  <a:pt x="916173" y="17721"/>
                  <a:pt x="584791" y="0"/>
                  <a:pt x="419986" y="17721"/>
                </a:cubicBezTo>
                <a:cubicBezTo>
                  <a:pt x="255181" y="35442"/>
                  <a:pt x="226828" y="62023"/>
                  <a:pt x="164805" y="124046"/>
                </a:cubicBezTo>
                <a:cubicBezTo>
                  <a:pt x="102782" y="186069"/>
                  <a:pt x="70884" y="306572"/>
                  <a:pt x="47847" y="389860"/>
                </a:cubicBezTo>
                <a:cubicBezTo>
                  <a:pt x="24810" y="473148"/>
                  <a:pt x="24810" y="542260"/>
                  <a:pt x="26582" y="613144"/>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8" name="Connettore 2 37"/>
          <p:cNvCxnSpPr>
            <a:stCxn id="37" idx="13"/>
          </p:cNvCxnSpPr>
          <p:nvPr/>
        </p:nvCxnSpPr>
        <p:spPr>
          <a:xfrm flipH="1">
            <a:off x="2053520" y="4780144"/>
            <a:ext cx="144894" cy="30504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a:endCxn id="37" idx="3"/>
          </p:cNvCxnSpPr>
          <p:nvPr/>
        </p:nvCxnSpPr>
        <p:spPr>
          <a:xfrm flipV="1">
            <a:off x="3205648" y="5553080"/>
            <a:ext cx="321836" cy="3616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a:stCxn id="37" idx="7"/>
          </p:cNvCxnSpPr>
          <p:nvPr/>
        </p:nvCxnSpPr>
        <p:spPr>
          <a:xfrm flipV="1">
            <a:off x="4856553" y="4869161"/>
            <a:ext cx="5279" cy="13959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a:stCxn id="37" idx="10"/>
          </p:cNvCxnSpPr>
          <p:nvPr/>
        </p:nvCxnSpPr>
        <p:spPr>
          <a:xfrm flipH="1" flipV="1">
            <a:off x="3709704" y="4653136"/>
            <a:ext cx="168654" cy="1814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2" name="Figura a mano libera 41"/>
          <p:cNvSpPr/>
          <p:nvPr/>
        </p:nvSpPr>
        <p:spPr>
          <a:xfrm>
            <a:off x="720488" y="5319234"/>
            <a:ext cx="4795284" cy="342014"/>
          </a:xfrm>
          <a:custGeom>
            <a:avLst/>
            <a:gdLst>
              <a:gd name="connsiteX0" fmla="*/ 0 w 4795284"/>
              <a:gd name="connsiteY0" fmla="*/ 342014 h 342014"/>
              <a:gd name="connsiteX1" fmla="*/ 2721935 w 4795284"/>
              <a:gd name="connsiteY1" fmla="*/ 310116 h 342014"/>
              <a:gd name="connsiteX2" fmla="*/ 2987749 w 4795284"/>
              <a:gd name="connsiteY2" fmla="*/ 256953 h 342014"/>
              <a:gd name="connsiteX3" fmla="*/ 3264196 w 4795284"/>
              <a:gd name="connsiteY3" fmla="*/ 225056 h 342014"/>
              <a:gd name="connsiteX4" fmla="*/ 3508744 w 4795284"/>
              <a:gd name="connsiteY4" fmla="*/ 129363 h 342014"/>
              <a:gd name="connsiteX5" fmla="*/ 3646968 w 4795284"/>
              <a:gd name="connsiteY5" fmla="*/ 86832 h 342014"/>
              <a:gd name="connsiteX6" fmla="*/ 3912782 w 4795284"/>
              <a:gd name="connsiteY6" fmla="*/ 33669 h 342014"/>
              <a:gd name="connsiteX7" fmla="*/ 4242391 w 4795284"/>
              <a:gd name="connsiteY7" fmla="*/ 12404 h 342014"/>
              <a:gd name="connsiteX8" fmla="*/ 4603898 w 4795284"/>
              <a:gd name="connsiteY8" fmla="*/ 1772 h 342014"/>
              <a:gd name="connsiteX9" fmla="*/ 4763386 w 4795284"/>
              <a:gd name="connsiteY9" fmla="*/ 1772 h 342014"/>
              <a:gd name="connsiteX10" fmla="*/ 4795284 w 4795284"/>
              <a:gd name="connsiteY10" fmla="*/ 1772 h 3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5284" h="342014">
                <a:moveTo>
                  <a:pt x="0" y="342014"/>
                </a:moveTo>
                <a:lnTo>
                  <a:pt x="2721935" y="310116"/>
                </a:lnTo>
                <a:cubicBezTo>
                  <a:pt x="3219893" y="295939"/>
                  <a:pt x="2897372" y="271130"/>
                  <a:pt x="2987749" y="256953"/>
                </a:cubicBezTo>
                <a:cubicBezTo>
                  <a:pt x="3078126" y="242776"/>
                  <a:pt x="3177364" y="246321"/>
                  <a:pt x="3264196" y="225056"/>
                </a:cubicBezTo>
                <a:cubicBezTo>
                  <a:pt x="3351028" y="203791"/>
                  <a:pt x="3444949" y="152400"/>
                  <a:pt x="3508744" y="129363"/>
                </a:cubicBezTo>
                <a:cubicBezTo>
                  <a:pt x="3572539" y="106326"/>
                  <a:pt x="3579628" y="102781"/>
                  <a:pt x="3646968" y="86832"/>
                </a:cubicBezTo>
                <a:cubicBezTo>
                  <a:pt x="3714308" y="70883"/>
                  <a:pt x="3813545" y="46074"/>
                  <a:pt x="3912782" y="33669"/>
                </a:cubicBezTo>
                <a:cubicBezTo>
                  <a:pt x="4012019" y="21264"/>
                  <a:pt x="4127205" y="17720"/>
                  <a:pt x="4242391" y="12404"/>
                </a:cubicBezTo>
                <a:cubicBezTo>
                  <a:pt x="4357577" y="7088"/>
                  <a:pt x="4517066" y="3544"/>
                  <a:pt x="4603898" y="1772"/>
                </a:cubicBezTo>
                <a:cubicBezTo>
                  <a:pt x="4690730" y="0"/>
                  <a:pt x="4763386" y="1772"/>
                  <a:pt x="4763386" y="1772"/>
                </a:cubicBezTo>
                <a:lnTo>
                  <a:pt x="4795284" y="1772"/>
                </a:ln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3" name="Figura a mano libera 42"/>
          <p:cNvSpPr/>
          <p:nvPr/>
        </p:nvSpPr>
        <p:spPr>
          <a:xfrm>
            <a:off x="3952786" y="5540746"/>
            <a:ext cx="1562986" cy="120502"/>
          </a:xfrm>
          <a:custGeom>
            <a:avLst/>
            <a:gdLst>
              <a:gd name="connsiteX0" fmla="*/ 0 w 1562986"/>
              <a:gd name="connsiteY0" fmla="*/ 0 h 120502"/>
              <a:gd name="connsiteX1" fmla="*/ 127591 w 1562986"/>
              <a:gd name="connsiteY1" fmla="*/ 53163 h 120502"/>
              <a:gd name="connsiteX2" fmla="*/ 329609 w 1562986"/>
              <a:gd name="connsiteY2" fmla="*/ 95693 h 120502"/>
              <a:gd name="connsiteX3" fmla="*/ 1297172 w 1562986"/>
              <a:gd name="connsiteY3" fmla="*/ 116958 h 120502"/>
              <a:gd name="connsiteX4" fmla="*/ 1562986 w 1562986"/>
              <a:gd name="connsiteY4" fmla="*/ 116958 h 120502"/>
              <a:gd name="connsiteX5" fmla="*/ 1562986 w 1562986"/>
              <a:gd name="connsiteY5" fmla="*/ 116958 h 1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986" h="120502">
                <a:moveTo>
                  <a:pt x="0" y="0"/>
                </a:moveTo>
                <a:cubicBezTo>
                  <a:pt x="36328" y="18607"/>
                  <a:pt x="72656" y="37214"/>
                  <a:pt x="127591" y="53163"/>
                </a:cubicBezTo>
                <a:cubicBezTo>
                  <a:pt x="182526" y="69112"/>
                  <a:pt x="134679" y="85061"/>
                  <a:pt x="329609" y="95693"/>
                </a:cubicBezTo>
                <a:cubicBezTo>
                  <a:pt x="524539" y="106326"/>
                  <a:pt x="1091609" y="113414"/>
                  <a:pt x="1297172" y="116958"/>
                </a:cubicBezTo>
                <a:cubicBezTo>
                  <a:pt x="1502735" y="120502"/>
                  <a:pt x="1562986" y="116958"/>
                  <a:pt x="1562986" y="116958"/>
                </a:cubicBezTo>
                <a:lnTo>
                  <a:pt x="1562986" y="116958"/>
                </a:ln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4" name="Connettore 2 43"/>
          <p:cNvCxnSpPr/>
          <p:nvPr/>
        </p:nvCxnSpPr>
        <p:spPr>
          <a:xfrm>
            <a:off x="685368" y="5661248"/>
            <a:ext cx="39384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a:off x="5221872" y="5661248"/>
            <a:ext cx="39384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ttore 2 45"/>
          <p:cNvCxnSpPr>
            <a:stCxn id="42" idx="8"/>
          </p:cNvCxnSpPr>
          <p:nvPr/>
        </p:nvCxnSpPr>
        <p:spPr>
          <a:xfrm flipV="1">
            <a:off x="5324384" y="5301208"/>
            <a:ext cx="257528" cy="1979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827584" y="1772816"/>
            <a:ext cx="432048" cy="276999"/>
          </a:xfrm>
          <a:prstGeom prst="rect">
            <a:avLst/>
          </a:prstGeom>
          <a:noFill/>
        </p:spPr>
        <p:txBody>
          <a:bodyPr wrap="square" rtlCol="0">
            <a:spAutoFit/>
          </a:bodyPr>
          <a:lstStyle/>
          <a:p>
            <a:r>
              <a:rPr lang="it-IT" sz="1200" b="1" smtClean="0">
                <a:solidFill>
                  <a:schemeClr val="accent5">
                    <a:lumMod val="75000"/>
                  </a:schemeClr>
                </a:solidFill>
              </a:rPr>
              <a:t>100</a:t>
            </a:r>
            <a:endParaRPr lang="it-IT" sz="1200" b="1">
              <a:solidFill>
                <a:schemeClr val="accent5">
                  <a:lumMod val="75000"/>
                </a:schemeClr>
              </a:solidFill>
            </a:endParaRPr>
          </a:p>
        </p:txBody>
      </p:sp>
      <p:sp>
        <p:nvSpPr>
          <p:cNvPr id="48" name="CasellaDiTesto 47"/>
          <p:cNvSpPr txBox="1"/>
          <p:nvPr/>
        </p:nvSpPr>
        <p:spPr>
          <a:xfrm>
            <a:off x="2555776" y="1700808"/>
            <a:ext cx="432048" cy="276999"/>
          </a:xfrm>
          <a:prstGeom prst="rect">
            <a:avLst/>
          </a:prstGeom>
          <a:noFill/>
        </p:spPr>
        <p:txBody>
          <a:bodyPr wrap="square" rtlCol="0">
            <a:spAutoFit/>
          </a:bodyPr>
          <a:lstStyle/>
          <a:p>
            <a:r>
              <a:rPr lang="it-IT" sz="1200" b="1" smtClean="0">
                <a:solidFill>
                  <a:schemeClr val="accent5">
                    <a:lumMod val="75000"/>
                  </a:schemeClr>
                </a:solidFill>
              </a:rPr>
              <a:t>50</a:t>
            </a:r>
            <a:endParaRPr lang="it-IT" sz="1200" b="1">
              <a:solidFill>
                <a:schemeClr val="accent5">
                  <a:lumMod val="75000"/>
                </a:schemeClr>
              </a:solidFill>
            </a:endParaRPr>
          </a:p>
        </p:txBody>
      </p:sp>
      <p:sp>
        <p:nvSpPr>
          <p:cNvPr id="49" name="CasellaDiTesto 48"/>
          <p:cNvSpPr txBox="1"/>
          <p:nvPr/>
        </p:nvSpPr>
        <p:spPr>
          <a:xfrm>
            <a:off x="5076056" y="1844824"/>
            <a:ext cx="432048" cy="276999"/>
          </a:xfrm>
          <a:prstGeom prst="rect">
            <a:avLst/>
          </a:prstGeom>
          <a:noFill/>
        </p:spPr>
        <p:txBody>
          <a:bodyPr wrap="square" rtlCol="0">
            <a:spAutoFit/>
          </a:bodyPr>
          <a:lstStyle/>
          <a:p>
            <a:r>
              <a:rPr lang="it-IT" sz="1200" b="1" smtClean="0">
                <a:solidFill>
                  <a:schemeClr val="accent5">
                    <a:lumMod val="75000"/>
                  </a:schemeClr>
                </a:solidFill>
              </a:rPr>
              <a:t>10</a:t>
            </a:r>
            <a:endParaRPr lang="it-IT" sz="1200" b="1">
              <a:solidFill>
                <a:schemeClr val="accent5">
                  <a:lumMod val="75000"/>
                </a:schemeClr>
              </a:solidFill>
            </a:endParaRPr>
          </a:p>
        </p:txBody>
      </p:sp>
      <p:sp>
        <p:nvSpPr>
          <p:cNvPr id="50" name="CasellaDiTesto 49"/>
          <p:cNvSpPr txBox="1"/>
          <p:nvPr/>
        </p:nvSpPr>
        <p:spPr>
          <a:xfrm>
            <a:off x="4283968" y="1412776"/>
            <a:ext cx="432048" cy="276999"/>
          </a:xfrm>
          <a:prstGeom prst="rect">
            <a:avLst/>
          </a:prstGeom>
          <a:noFill/>
        </p:spPr>
        <p:txBody>
          <a:bodyPr wrap="square" rtlCol="0">
            <a:spAutoFit/>
          </a:bodyPr>
          <a:lstStyle/>
          <a:p>
            <a:r>
              <a:rPr lang="it-IT" sz="1200" b="1" smtClean="0">
                <a:solidFill>
                  <a:schemeClr val="accent5">
                    <a:lumMod val="75000"/>
                  </a:schemeClr>
                </a:solidFill>
              </a:rPr>
              <a:t>20</a:t>
            </a:r>
            <a:endParaRPr lang="it-IT" sz="1200" b="1">
              <a:solidFill>
                <a:schemeClr val="accent5">
                  <a:lumMod val="75000"/>
                </a:schemeClr>
              </a:solidFill>
            </a:endParaRPr>
          </a:p>
        </p:txBody>
      </p:sp>
      <p:sp>
        <p:nvSpPr>
          <p:cNvPr id="51" name="CasellaDiTesto 50"/>
          <p:cNvSpPr txBox="1"/>
          <p:nvPr/>
        </p:nvSpPr>
        <p:spPr>
          <a:xfrm>
            <a:off x="2987824" y="764704"/>
            <a:ext cx="432048" cy="276999"/>
          </a:xfrm>
          <a:prstGeom prst="rect">
            <a:avLst/>
          </a:prstGeom>
          <a:noFill/>
        </p:spPr>
        <p:txBody>
          <a:bodyPr wrap="square" rtlCol="0">
            <a:spAutoFit/>
          </a:bodyPr>
          <a:lstStyle/>
          <a:p>
            <a:r>
              <a:rPr lang="it-IT" sz="1200" b="1" smtClean="0">
                <a:solidFill>
                  <a:schemeClr val="accent5">
                    <a:lumMod val="75000"/>
                  </a:schemeClr>
                </a:solidFill>
              </a:rPr>
              <a:t>5</a:t>
            </a:r>
            <a:endParaRPr lang="it-IT" sz="1200" b="1">
              <a:solidFill>
                <a:schemeClr val="accent5">
                  <a:lumMod val="75000"/>
                </a:schemeClr>
              </a:solidFill>
            </a:endParaRPr>
          </a:p>
        </p:txBody>
      </p:sp>
      <p:sp>
        <p:nvSpPr>
          <p:cNvPr id="52" name="CasellaDiTesto 51"/>
          <p:cNvSpPr txBox="1"/>
          <p:nvPr/>
        </p:nvSpPr>
        <p:spPr>
          <a:xfrm>
            <a:off x="5292080" y="1412776"/>
            <a:ext cx="432048" cy="276999"/>
          </a:xfrm>
          <a:prstGeom prst="rect">
            <a:avLst/>
          </a:prstGeom>
          <a:noFill/>
        </p:spPr>
        <p:txBody>
          <a:bodyPr wrap="square" rtlCol="0">
            <a:spAutoFit/>
          </a:bodyPr>
          <a:lstStyle/>
          <a:p>
            <a:r>
              <a:rPr lang="it-IT" sz="1200" b="1" smtClean="0">
                <a:solidFill>
                  <a:schemeClr val="accent5">
                    <a:lumMod val="75000"/>
                  </a:schemeClr>
                </a:solidFill>
              </a:rPr>
              <a:t>15</a:t>
            </a:r>
            <a:endParaRPr lang="it-IT" sz="1200" b="1">
              <a:solidFill>
                <a:schemeClr val="accent5">
                  <a:lumMod val="75000"/>
                </a:schemeClr>
              </a:solidFill>
            </a:endParaRPr>
          </a:p>
        </p:txBody>
      </p:sp>
      <p:sp>
        <p:nvSpPr>
          <p:cNvPr id="53" name="CasellaDiTesto 52"/>
          <p:cNvSpPr txBox="1"/>
          <p:nvPr/>
        </p:nvSpPr>
        <p:spPr>
          <a:xfrm>
            <a:off x="611560" y="3645024"/>
            <a:ext cx="1008112" cy="276999"/>
          </a:xfrm>
          <a:prstGeom prst="rect">
            <a:avLst/>
          </a:prstGeom>
          <a:noFill/>
        </p:spPr>
        <p:txBody>
          <a:bodyPr wrap="square" rtlCol="0">
            <a:spAutoFit/>
          </a:bodyPr>
          <a:lstStyle/>
          <a:p>
            <a:r>
              <a:rPr lang="it-IT" sz="1200" b="1" smtClean="0">
                <a:solidFill>
                  <a:srgbClr val="FF0000"/>
                </a:solidFill>
              </a:rPr>
              <a:t>100 x 1=100</a:t>
            </a:r>
            <a:endParaRPr lang="it-IT" sz="1200" b="1">
              <a:solidFill>
                <a:srgbClr val="FF0000"/>
              </a:solidFill>
            </a:endParaRPr>
          </a:p>
        </p:txBody>
      </p:sp>
      <p:sp>
        <p:nvSpPr>
          <p:cNvPr id="54" name="CasellaDiTesto 53"/>
          <p:cNvSpPr txBox="1"/>
          <p:nvPr/>
        </p:nvSpPr>
        <p:spPr>
          <a:xfrm>
            <a:off x="2304000" y="3645024"/>
            <a:ext cx="1008112" cy="276999"/>
          </a:xfrm>
          <a:prstGeom prst="rect">
            <a:avLst/>
          </a:prstGeom>
          <a:noFill/>
        </p:spPr>
        <p:txBody>
          <a:bodyPr wrap="square" rtlCol="0">
            <a:spAutoFit/>
          </a:bodyPr>
          <a:lstStyle/>
          <a:p>
            <a:r>
              <a:rPr lang="it-IT" sz="1200" b="1" smtClean="0">
                <a:solidFill>
                  <a:srgbClr val="FF0000"/>
                </a:solidFill>
              </a:rPr>
              <a:t>50 x 2,4=120</a:t>
            </a:r>
            <a:endParaRPr lang="it-IT" sz="1200" b="1">
              <a:solidFill>
                <a:srgbClr val="FF0000"/>
              </a:solidFill>
            </a:endParaRPr>
          </a:p>
        </p:txBody>
      </p:sp>
      <p:sp>
        <p:nvSpPr>
          <p:cNvPr id="56" name="CasellaDiTesto 55"/>
          <p:cNvSpPr txBox="1"/>
          <p:nvPr/>
        </p:nvSpPr>
        <p:spPr>
          <a:xfrm>
            <a:off x="4427984" y="3717032"/>
            <a:ext cx="1008112" cy="276999"/>
          </a:xfrm>
          <a:prstGeom prst="rect">
            <a:avLst/>
          </a:prstGeom>
          <a:noFill/>
        </p:spPr>
        <p:txBody>
          <a:bodyPr wrap="square" rtlCol="0">
            <a:spAutoFit/>
          </a:bodyPr>
          <a:lstStyle/>
          <a:p>
            <a:r>
              <a:rPr lang="it-IT" sz="1200" b="1" smtClean="0">
                <a:solidFill>
                  <a:srgbClr val="FF0000"/>
                </a:solidFill>
              </a:rPr>
              <a:t>10 x 4=40</a:t>
            </a:r>
            <a:endParaRPr lang="it-IT" sz="1200" b="1">
              <a:solidFill>
                <a:srgbClr val="FF0000"/>
              </a:solidFill>
            </a:endParaRPr>
          </a:p>
        </p:txBody>
      </p:sp>
      <p:sp>
        <p:nvSpPr>
          <p:cNvPr id="57" name="CasellaDiTesto 56"/>
          <p:cNvSpPr txBox="1"/>
          <p:nvPr/>
        </p:nvSpPr>
        <p:spPr>
          <a:xfrm>
            <a:off x="5076056" y="3284984"/>
            <a:ext cx="792088" cy="276999"/>
          </a:xfrm>
          <a:prstGeom prst="rect">
            <a:avLst/>
          </a:prstGeom>
          <a:noFill/>
        </p:spPr>
        <p:txBody>
          <a:bodyPr wrap="square" rtlCol="0">
            <a:spAutoFit/>
          </a:bodyPr>
          <a:lstStyle/>
          <a:p>
            <a:r>
              <a:rPr lang="it-IT" sz="1200" b="1" smtClean="0">
                <a:solidFill>
                  <a:srgbClr val="FF0000"/>
                </a:solidFill>
              </a:rPr>
              <a:t>15 x 4=60</a:t>
            </a:r>
            <a:endParaRPr lang="it-IT" sz="1200" b="1">
              <a:solidFill>
                <a:srgbClr val="FF0000"/>
              </a:solidFill>
            </a:endParaRPr>
          </a:p>
        </p:txBody>
      </p:sp>
      <p:sp>
        <p:nvSpPr>
          <p:cNvPr id="58" name="CasellaDiTesto 57"/>
          <p:cNvSpPr txBox="1"/>
          <p:nvPr/>
        </p:nvSpPr>
        <p:spPr>
          <a:xfrm>
            <a:off x="2699792" y="2647945"/>
            <a:ext cx="1008112" cy="276999"/>
          </a:xfrm>
          <a:prstGeom prst="rect">
            <a:avLst/>
          </a:prstGeom>
          <a:noFill/>
        </p:spPr>
        <p:txBody>
          <a:bodyPr wrap="square" rtlCol="0">
            <a:spAutoFit/>
          </a:bodyPr>
          <a:lstStyle/>
          <a:p>
            <a:r>
              <a:rPr lang="it-IT" sz="1200" b="1" smtClean="0">
                <a:solidFill>
                  <a:srgbClr val="FF0000"/>
                </a:solidFill>
              </a:rPr>
              <a:t>5 x 4=20</a:t>
            </a:r>
            <a:endParaRPr lang="it-IT" sz="1200" b="1">
              <a:solidFill>
                <a:srgbClr val="FF0000"/>
              </a:solidFill>
            </a:endParaRPr>
          </a:p>
        </p:txBody>
      </p:sp>
      <p:sp>
        <p:nvSpPr>
          <p:cNvPr id="59" name="CasellaDiTesto 58"/>
          <p:cNvSpPr txBox="1"/>
          <p:nvPr/>
        </p:nvSpPr>
        <p:spPr>
          <a:xfrm>
            <a:off x="683568" y="5661248"/>
            <a:ext cx="1008112" cy="276999"/>
          </a:xfrm>
          <a:prstGeom prst="rect">
            <a:avLst/>
          </a:prstGeom>
          <a:noFill/>
        </p:spPr>
        <p:txBody>
          <a:bodyPr wrap="square" rtlCol="0">
            <a:spAutoFit/>
          </a:bodyPr>
          <a:lstStyle/>
          <a:p>
            <a:r>
              <a:rPr lang="it-IT" sz="1200" b="1" smtClean="0">
                <a:solidFill>
                  <a:schemeClr val="accent3">
                    <a:lumMod val="50000"/>
                  </a:schemeClr>
                </a:solidFill>
              </a:rPr>
              <a:t>100 x 1=100</a:t>
            </a:r>
            <a:endParaRPr lang="it-IT" sz="1200" b="1">
              <a:solidFill>
                <a:schemeClr val="accent3">
                  <a:lumMod val="50000"/>
                </a:schemeClr>
              </a:solidFill>
            </a:endParaRPr>
          </a:p>
        </p:txBody>
      </p:sp>
      <p:sp>
        <p:nvSpPr>
          <p:cNvPr id="60" name="CasellaDiTesto 59"/>
          <p:cNvSpPr txBox="1"/>
          <p:nvPr/>
        </p:nvSpPr>
        <p:spPr>
          <a:xfrm>
            <a:off x="2411760" y="5661248"/>
            <a:ext cx="1008112" cy="276999"/>
          </a:xfrm>
          <a:prstGeom prst="rect">
            <a:avLst/>
          </a:prstGeom>
          <a:noFill/>
        </p:spPr>
        <p:txBody>
          <a:bodyPr wrap="square" rtlCol="0">
            <a:spAutoFit/>
          </a:bodyPr>
          <a:lstStyle/>
          <a:p>
            <a:r>
              <a:rPr lang="it-IT" sz="1200" b="1" smtClean="0">
                <a:solidFill>
                  <a:schemeClr val="accent3">
                    <a:lumMod val="50000"/>
                  </a:schemeClr>
                </a:solidFill>
              </a:rPr>
              <a:t>50 x 2=100</a:t>
            </a:r>
            <a:endParaRPr lang="it-IT" sz="1200" b="1">
              <a:solidFill>
                <a:schemeClr val="accent3">
                  <a:lumMod val="50000"/>
                </a:schemeClr>
              </a:solidFill>
            </a:endParaRPr>
          </a:p>
        </p:txBody>
      </p:sp>
      <p:sp>
        <p:nvSpPr>
          <p:cNvPr id="61" name="CasellaDiTesto 60"/>
          <p:cNvSpPr txBox="1"/>
          <p:nvPr/>
        </p:nvSpPr>
        <p:spPr>
          <a:xfrm>
            <a:off x="4427984" y="5301208"/>
            <a:ext cx="1008112" cy="276999"/>
          </a:xfrm>
          <a:prstGeom prst="rect">
            <a:avLst/>
          </a:prstGeom>
          <a:noFill/>
        </p:spPr>
        <p:txBody>
          <a:bodyPr wrap="square" rtlCol="0">
            <a:spAutoFit/>
          </a:bodyPr>
          <a:lstStyle/>
          <a:p>
            <a:r>
              <a:rPr lang="it-IT" sz="1200" b="1" smtClean="0">
                <a:solidFill>
                  <a:schemeClr val="accent3">
                    <a:lumMod val="50000"/>
                  </a:schemeClr>
                </a:solidFill>
              </a:rPr>
              <a:t>20 x 5=100</a:t>
            </a:r>
            <a:endParaRPr lang="it-IT" sz="1200" b="1">
              <a:solidFill>
                <a:schemeClr val="accent3">
                  <a:lumMod val="50000"/>
                </a:schemeClr>
              </a:solidFill>
            </a:endParaRPr>
          </a:p>
        </p:txBody>
      </p:sp>
      <p:sp>
        <p:nvSpPr>
          <p:cNvPr id="62" name="CasellaDiTesto 61"/>
          <p:cNvSpPr txBox="1"/>
          <p:nvPr/>
        </p:nvSpPr>
        <p:spPr>
          <a:xfrm>
            <a:off x="4355976" y="3284984"/>
            <a:ext cx="792088" cy="276999"/>
          </a:xfrm>
          <a:prstGeom prst="rect">
            <a:avLst/>
          </a:prstGeom>
          <a:noFill/>
        </p:spPr>
        <p:txBody>
          <a:bodyPr wrap="square" rtlCol="0">
            <a:spAutoFit/>
          </a:bodyPr>
          <a:lstStyle/>
          <a:p>
            <a:r>
              <a:rPr lang="it-IT" sz="1200" b="1" smtClean="0">
                <a:solidFill>
                  <a:srgbClr val="FF0000"/>
                </a:solidFill>
              </a:rPr>
              <a:t>20 x 4=80</a:t>
            </a:r>
            <a:endParaRPr lang="it-IT" sz="1200" b="1">
              <a:solidFill>
                <a:srgbClr val="FF0000"/>
              </a:solidFill>
            </a:endParaRPr>
          </a:p>
        </p:txBody>
      </p:sp>
      <p:sp>
        <p:nvSpPr>
          <p:cNvPr id="63" name="CasellaDiTesto 62"/>
          <p:cNvSpPr txBox="1"/>
          <p:nvPr/>
        </p:nvSpPr>
        <p:spPr>
          <a:xfrm>
            <a:off x="5220072" y="5301208"/>
            <a:ext cx="1008112" cy="276999"/>
          </a:xfrm>
          <a:prstGeom prst="rect">
            <a:avLst/>
          </a:prstGeom>
          <a:noFill/>
        </p:spPr>
        <p:txBody>
          <a:bodyPr wrap="square" rtlCol="0">
            <a:spAutoFit/>
          </a:bodyPr>
          <a:lstStyle/>
          <a:p>
            <a:r>
              <a:rPr lang="it-IT" sz="1200" b="1" smtClean="0">
                <a:solidFill>
                  <a:schemeClr val="accent3">
                    <a:lumMod val="50000"/>
                  </a:schemeClr>
                </a:solidFill>
              </a:rPr>
              <a:t>15 x 5=75</a:t>
            </a:r>
            <a:endParaRPr lang="it-IT" sz="1200" b="1">
              <a:solidFill>
                <a:schemeClr val="accent3">
                  <a:lumMod val="50000"/>
                </a:schemeClr>
              </a:solidFill>
            </a:endParaRPr>
          </a:p>
        </p:txBody>
      </p:sp>
      <p:sp>
        <p:nvSpPr>
          <p:cNvPr id="64" name="CasellaDiTesto 63"/>
          <p:cNvSpPr txBox="1"/>
          <p:nvPr/>
        </p:nvSpPr>
        <p:spPr>
          <a:xfrm>
            <a:off x="4499992" y="5733256"/>
            <a:ext cx="1008112" cy="276999"/>
          </a:xfrm>
          <a:prstGeom prst="rect">
            <a:avLst/>
          </a:prstGeom>
          <a:noFill/>
        </p:spPr>
        <p:txBody>
          <a:bodyPr wrap="square" rtlCol="0">
            <a:spAutoFit/>
          </a:bodyPr>
          <a:lstStyle/>
          <a:p>
            <a:r>
              <a:rPr lang="it-IT" sz="1200" b="1" smtClean="0">
                <a:solidFill>
                  <a:schemeClr val="accent3">
                    <a:lumMod val="50000"/>
                  </a:schemeClr>
                </a:solidFill>
              </a:rPr>
              <a:t>10 x 10=100</a:t>
            </a:r>
            <a:endParaRPr lang="it-IT" sz="1200" b="1">
              <a:solidFill>
                <a:schemeClr val="accent3">
                  <a:lumMod val="50000"/>
                </a:schemeClr>
              </a:solidFill>
            </a:endParaRPr>
          </a:p>
        </p:txBody>
      </p:sp>
      <p:sp>
        <p:nvSpPr>
          <p:cNvPr id="65" name="CasellaDiTesto 64"/>
          <p:cNvSpPr txBox="1"/>
          <p:nvPr/>
        </p:nvSpPr>
        <p:spPr>
          <a:xfrm>
            <a:off x="2915816" y="4653136"/>
            <a:ext cx="1008112" cy="276999"/>
          </a:xfrm>
          <a:prstGeom prst="rect">
            <a:avLst/>
          </a:prstGeom>
          <a:noFill/>
        </p:spPr>
        <p:txBody>
          <a:bodyPr wrap="square" rtlCol="0">
            <a:spAutoFit/>
          </a:bodyPr>
          <a:lstStyle/>
          <a:p>
            <a:r>
              <a:rPr lang="it-IT" sz="1200" b="1" smtClean="0">
                <a:solidFill>
                  <a:schemeClr val="accent3">
                    <a:lumMod val="50000"/>
                  </a:schemeClr>
                </a:solidFill>
              </a:rPr>
              <a:t>5 x 5=25</a:t>
            </a:r>
            <a:endParaRPr lang="it-IT" sz="1200" b="1">
              <a:solidFill>
                <a:schemeClr val="accent3">
                  <a:lumMod val="50000"/>
                </a:schemeClr>
              </a:solidFill>
            </a:endParaRPr>
          </a:p>
        </p:txBody>
      </p:sp>
      <p:sp>
        <p:nvSpPr>
          <p:cNvPr id="66" name="Rettangolo 65"/>
          <p:cNvSpPr/>
          <p:nvPr/>
        </p:nvSpPr>
        <p:spPr>
          <a:xfrm>
            <a:off x="1331640" y="4437112"/>
            <a:ext cx="3744416" cy="1656184"/>
          </a:xfrm>
          <a:prstGeom prst="rect">
            <a:avLst/>
          </a:prstGeom>
          <a:noFill/>
          <a:ln w="1270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620688"/>
            <a:ext cx="8323726" cy="1152128"/>
          </a:xfrm>
        </p:spPr>
        <p:txBody>
          <a:bodyPr>
            <a:noAutofit/>
          </a:bodyPr>
          <a:lstStyle/>
          <a:p>
            <a:r>
              <a:rPr lang="it-IT" sz="1600" dirty="0" smtClean="0"/>
              <a:t>A </a:t>
            </a:r>
            <a:r>
              <a:rPr lang="it-IT" sz="1600" dirty="0" err="1" smtClean="0"/>
              <a:t>generic</a:t>
            </a:r>
            <a:r>
              <a:rPr lang="it-IT" sz="1600" dirty="0" smtClean="0"/>
              <a:t> industrial </a:t>
            </a:r>
            <a:r>
              <a:rPr lang="it-IT" sz="1600" dirty="0" err="1" smtClean="0"/>
              <a:t>process</a:t>
            </a:r>
            <a:r>
              <a:rPr lang="it-IT" sz="1600" dirty="0" smtClean="0"/>
              <a:t>.</a:t>
            </a:r>
          </a:p>
          <a:p>
            <a:endParaRPr lang="it-IT" sz="800" dirty="0" smtClean="0"/>
          </a:p>
          <a:p>
            <a:r>
              <a:rPr lang="it-IT" sz="1600" dirty="0" smtClean="0"/>
              <a:t>NB: the </a:t>
            </a:r>
            <a:r>
              <a:rPr lang="it-IT" sz="1600" dirty="0" err="1" smtClean="0"/>
              <a:t>eMergy</a:t>
            </a:r>
            <a:r>
              <a:rPr lang="it-IT" sz="1600" dirty="0" smtClean="0"/>
              <a:t> </a:t>
            </a:r>
            <a:r>
              <a:rPr lang="en-US" sz="1600" dirty="0"/>
              <a:t>of all the resources considered must be known, including the </a:t>
            </a:r>
            <a:r>
              <a:rPr lang="it-IT" sz="1600" dirty="0" err="1"/>
              <a:t>eMergy</a:t>
            </a:r>
            <a:r>
              <a:rPr lang="en-US" sz="1600" dirty="0" smtClean="0"/>
              <a:t> </a:t>
            </a:r>
            <a:r>
              <a:rPr lang="en-US" sz="1600" dirty="0"/>
              <a:t>equivalent of the human work and </a:t>
            </a:r>
            <a:r>
              <a:rPr lang="en-US" sz="1600" dirty="0" smtClean="0"/>
              <a:t>of the financial </a:t>
            </a:r>
            <a:r>
              <a:rPr lang="en-US" sz="1600" dirty="0"/>
              <a:t>services used by the </a:t>
            </a:r>
            <a:r>
              <a:rPr lang="en-US" sz="1600" dirty="0" smtClean="0"/>
              <a:t>process.</a:t>
            </a:r>
            <a:endParaRPr lang="it-IT" sz="1600" dirty="0"/>
          </a:p>
        </p:txBody>
      </p:sp>
      <p:sp>
        <p:nvSpPr>
          <p:cNvPr id="3" name="Titolo 2"/>
          <p:cNvSpPr>
            <a:spLocks noGrp="1"/>
          </p:cNvSpPr>
          <p:nvPr>
            <p:ph type="title"/>
          </p:nvPr>
        </p:nvSpPr>
        <p:spPr>
          <a:xfrm>
            <a:off x="288521" y="139166"/>
            <a:ext cx="8581043" cy="481522"/>
          </a:xfrm>
        </p:spPr>
        <p:txBody>
          <a:bodyPr/>
          <a:lstStyle/>
          <a:p>
            <a:r>
              <a:rPr lang="it-IT" dirty="0" smtClean="0"/>
              <a:t>EMERGY -  </a:t>
            </a:r>
            <a:r>
              <a:rPr lang="it-IT" dirty="0" err="1" smtClean="0"/>
              <a:t>Exemple</a:t>
            </a:r>
            <a:r>
              <a:rPr lang="it-IT" dirty="0" smtClean="0"/>
              <a:t> of </a:t>
            </a:r>
            <a:r>
              <a:rPr lang="it-IT" dirty="0" err="1" smtClean="0"/>
              <a:t>eMergy</a:t>
            </a:r>
            <a:r>
              <a:rPr lang="it-IT" dirty="0" smtClean="0"/>
              <a:t> model</a:t>
            </a:r>
            <a:endParaRPr lang="it-IT" dirty="0"/>
          </a:p>
        </p:txBody>
      </p:sp>
      <p:pic>
        <p:nvPicPr>
          <p:cNvPr id="53250" name="Picture 2"/>
          <p:cNvPicPr>
            <a:picLocks noChangeAspect="1" noChangeArrowheads="1"/>
          </p:cNvPicPr>
          <p:nvPr/>
        </p:nvPicPr>
        <p:blipFill>
          <a:blip r:embed="rId2" cstate="print"/>
          <a:srcRect/>
          <a:stretch>
            <a:fillRect/>
          </a:stretch>
        </p:blipFill>
        <p:spPr bwMode="auto">
          <a:xfrm>
            <a:off x="695234" y="1772816"/>
            <a:ext cx="7549174" cy="4417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836712"/>
            <a:ext cx="8323726" cy="5328592"/>
          </a:xfrm>
        </p:spPr>
        <p:txBody>
          <a:bodyPr>
            <a:normAutofit/>
          </a:bodyPr>
          <a:lstStyle/>
          <a:p>
            <a:pPr marL="179388" indent="-179388">
              <a:spcBef>
                <a:spcPts val="0"/>
              </a:spcBef>
              <a:spcAft>
                <a:spcPts val="1200"/>
              </a:spcAft>
              <a:buFont typeface="Arial" pitchFamily="34" charset="0"/>
              <a:buChar char="•"/>
            </a:pPr>
            <a:r>
              <a:rPr lang="en-US" sz="1800"/>
              <a:t>The </a:t>
            </a:r>
            <a:r>
              <a:rPr lang="en-US" sz="1800" err="1"/>
              <a:t>exergetic</a:t>
            </a:r>
            <a:r>
              <a:rPr lang="en-US" sz="1800"/>
              <a:t> analysis allows you to evaluate on a common basis the different flows of energy and raw materials exchanged within a system, or between it and the outside;</a:t>
            </a:r>
          </a:p>
          <a:p>
            <a:pPr marL="179388" indent="-179388">
              <a:spcBef>
                <a:spcPts val="0"/>
              </a:spcBef>
              <a:spcAft>
                <a:spcPts val="1200"/>
              </a:spcAft>
              <a:buFont typeface="Arial" pitchFamily="34" charset="0"/>
              <a:buChar char="•"/>
            </a:pPr>
            <a:r>
              <a:rPr lang="en-US" sz="1800"/>
              <a:t>It also allows </a:t>
            </a:r>
            <a:r>
              <a:rPr lang="en-US" sz="1800" smtClean="0"/>
              <a:t>the </a:t>
            </a:r>
            <a:r>
              <a:rPr lang="en-US" sz="1800"/>
              <a:t>processes where the greatest irreversibility occurs to </a:t>
            </a:r>
            <a:r>
              <a:rPr lang="en-US" sz="1800" smtClean="0"/>
              <a:t>be identified and </a:t>
            </a:r>
            <a:r>
              <a:rPr lang="en-US" sz="1800"/>
              <a:t>certainly constitutes a rational criterion for improving the efficiency of the components;</a:t>
            </a:r>
          </a:p>
          <a:p>
            <a:pPr marL="179388" indent="-179388">
              <a:spcBef>
                <a:spcPts val="0"/>
              </a:spcBef>
              <a:spcAft>
                <a:spcPts val="1200"/>
              </a:spcAft>
              <a:buFont typeface="Arial" pitchFamily="34" charset="0"/>
              <a:buChar char="•"/>
            </a:pPr>
            <a:r>
              <a:rPr lang="en-US" sz="1800"/>
              <a:t>It does not take into account indirect consumption and the interactions between individual components and the </a:t>
            </a:r>
            <a:r>
              <a:rPr lang="en-US" sz="1800" smtClean="0"/>
              <a:t>whole </a:t>
            </a:r>
            <a:r>
              <a:rPr lang="en-US" sz="1800"/>
              <a:t>system.</a:t>
            </a:r>
          </a:p>
          <a:p>
            <a:pPr marL="179388" indent="-179388">
              <a:spcBef>
                <a:spcPts val="0"/>
              </a:spcBef>
              <a:spcAft>
                <a:spcPts val="1200"/>
              </a:spcAft>
              <a:buFont typeface="Arial" pitchFamily="34" charset="0"/>
              <a:buChar char="•"/>
            </a:pPr>
            <a:endParaRPr lang="en-US" sz="1800"/>
          </a:p>
          <a:p>
            <a:pPr marL="179388" indent="-179388">
              <a:spcBef>
                <a:spcPts val="0"/>
              </a:spcBef>
              <a:spcAft>
                <a:spcPts val="1200"/>
              </a:spcAft>
              <a:buFont typeface="Arial" pitchFamily="34" charset="0"/>
              <a:buChar char="•"/>
            </a:pPr>
            <a:r>
              <a:rPr lang="en-US" sz="1800"/>
              <a:t>The </a:t>
            </a:r>
            <a:r>
              <a:rPr lang="en-US" sz="1800" err="1" smtClean="0"/>
              <a:t>EMergetic</a:t>
            </a:r>
            <a:r>
              <a:rPr lang="en-US" sz="1800" smtClean="0"/>
              <a:t> </a:t>
            </a:r>
            <a:r>
              <a:rPr lang="en-US" sz="1800"/>
              <a:t>analysis specifically studies indirect consumption;</a:t>
            </a:r>
          </a:p>
          <a:p>
            <a:pPr marL="179388" indent="-179388">
              <a:spcBef>
                <a:spcPts val="0"/>
              </a:spcBef>
              <a:spcAft>
                <a:spcPts val="1200"/>
              </a:spcAft>
              <a:buFont typeface="Arial" pitchFamily="34" charset="0"/>
              <a:buChar char="•"/>
            </a:pPr>
            <a:r>
              <a:rPr lang="en-US" sz="1800"/>
              <a:t>But it obliges us to </a:t>
            </a:r>
            <a:r>
              <a:rPr lang="en-US" sz="1800" smtClean="0"/>
              <a:t>trace-back the </a:t>
            </a:r>
            <a:r>
              <a:rPr lang="en-US" sz="1800"/>
              <a:t>primary solar input also for those resources that are actually available in the environment;</a:t>
            </a:r>
          </a:p>
          <a:p>
            <a:pPr marL="179388" indent="-179388">
              <a:spcBef>
                <a:spcPts val="0"/>
              </a:spcBef>
              <a:spcAft>
                <a:spcPts val="1200"/>
              </a:spcAft>
              <a:buFont typeface="Arial" pitchFamily="34" charset="0"/>
              <a:buChar char="•"/>
            </a:pPr>
            <a:r>
              <a:rPr lang="en-US" sz="1800"/>
              <a:t>It introduces its own rules of cost accounting (EMA) that make the energy non-conservative and the budgets of the components are not always consistent with those of the entire system.</a:t>
            </a:r>
            <a:endParaRPr lang="it-IT" sz="1800" smtClean="0"/>
          </a:p>
          <a:p>
            <a:endParaRPr lang="it-IT"/>
          </a:p>
        </p:txBody>
      </p:sp>
      <p:sp>
        <p:nvSpPr>
          <p:cNvPr id="3" name="Titolo 2"/>
          <p:cNvSpPr>
            <a:spLocks noGrp="1"/>
          </p:cNvSpPr>
          <p:nvPr>
            <p:ph type="title"/>
          </p:nvPr>
        </p:nvSpPr>
        <p:spPr>
          <a:xfrm>
            <a:off x="288521" y="139166"/>
            <a:ext cx="8581043" cy="553530"/>
          </a:xfrm>
        </p:spPr>
        <p:txBody>
          <a:bodyPr/>
          <a:lstStyle/>
          <a:p>
            <a:r>
              <a:rPr lang="it-IT" dirty="0" err="1" smtClean="0"/>
              <a:t>Conclusions</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1052736"/>
            <a:ext cx="8181648" cy="1368152"/>
          </a:xfrm>
        </p:spPr>
        <p:txBody>
          <a:bodyPr>
            <a:normAutofit/>
          </a:bodyPr>
          <a:lstStyle/>
          <a:p>
            <a:pPr>
              <a:buNone/>
            </a:pPr>
            <a:r>
              <a:rPr lang="en-US" sz="4400" b="1" smtClean="0"/>
              <a:t>Thank you for your attention!</a:t>
            </a:r>
            <a:endParaRPr lang="en-US" sz="4400" b="1"/>
          </a:p>
        </p:txBody>
      </p:sp>
      <p:sp>
        <p:nvSpPr>
          <p:cNvPr id="5" name="Rettangolo 4"/>
          <p:cNvSpPr/>
          <p:nvPr/>
        </p:nvSpPr>
        <p:spPr>
          <a:xfrm>
            <a:off x="611560" y="2276872"/>
            <a:ext cx="7776864" cy="4801314"/>
          </a:xfrm>
          <a:prstGeom prst="rect">
            <a:avLst/>
          </a:prstGeom>
        </p:spPr>
        <p:txBody>
          <a:bodyPr wrap="square">
            <a:spAutoFit/>
          </a:bodyPr>
          <a:lstStyle/>
          <a:p>
            <a:pPr algn="ctr"/>
            <a:endParaRPr lang="en-GB" sz="3600" b="1" cap="all" smtClean="0">
              <a:effectLst>
                <a:outerShdw blurRad="38100" dist="38100" dir="2700000" algn="tl">
                  <a:srgbClr val="000000">
                    <a:alpha val="43137"/>
                  </a:srgbClr>
                </a:outerShdw>
              </a:effectLst>
            </a:endParaRPr>
          </a:p>
          <a:p>
            <a:pPr algn="ctr"/>
            <a:r>
              <a:rPr lang="en-US" smtClean="0"/>
              <a:t>Prof. Mauro Reini</a:t>
            </a:r>
          </a:p>
          <a:p>
            <a:pPr algn="ctr"/>
            <a:endParaRPr lang="en-US" smtClean="0"/>
          </a:p>
          <a:p>
            <a:pPr algn="ctr"/>
            <a:r>
              <a:rPr lang="en-US" smtClean="0">
                <a:solidFill>
                  <a:schemeClr val="accent1"/>
                </a:solidFill>
                <a:hlinkClick r:id="rId2"/>
              </a:rPr>
              <a:t>reini@units.it</a:t>
            </a:r>
            <a:endParaRPr lang="en-US" smtClean="0">
              <a:solidFill>
                <a:schemeClr val="accent1"/>
              </a:solidFill>
            </a:endParaRPr>
          </a:p>
          <a:p>
            <a:pPr algn="ctr"/>
            <a:endParaRPr lang="en-US">
              <a:solidFill>
                <a:schemeClr val="accent1"/>
              </a:solidFill>
            </a:endParaRPr>
          </a:p>
          <a:p>
            <a:pPr algn="ctr"/>
            <a:endParaRPr lang="en-US" smtClean="0">
              <a:solidFill>
                <a:schemeClr val="accent1"/>
              </a:solidFill>
            </a:endParaRPr>
          </a:p>
          <a:p>
            <a:pPr algn="ctr"/>
            <a:endParaRPr lang="en-US">
              <a:solidFill>
                <a:schemeClr val="accent1"/>
              </a:solidFill>
            </a:endParaRPr>
          </a:p>
          <a:p>
            <a:pPr algn="ctr"/>
            <a:endParaRPr lang="en-US" smtClean="0">
              <a:solidFill>
                <a:schemeClr val="accent1"/>
              </a:solidFill>
            </a:endParaRPr>
          </a:p>
          <a:p>
            <a:pPr algn="ctr"/>
            <a:r>
              <a:rPr lang="en-US" smtClean="0"/>
              <a:t>Suggestions:</a:t>
            </a:r>
            <a:endParaRPr lang="en-US"/>
          </a:p>
          <a:p>
            <a:pPr algn="ctr"/>
            <a:endParaRPr lang="en-US" smtClean="0">
              <a:solidFill>
                <a:schemeClr val="accent1"/>
              </a:solidFill>
            </a:endParaRPr>
          </a:p>
          <a:p>
            <a:pPr algn="ctr"/>
            <a:r>
              <a:rPr lang="en-US">
                <a:solidFill>
                  <a:schemeClr val="accent1"/>
                </a:solidFill>
                <a:hlinkClick r:id="rId3"/>
              </a:rPr>
              <a:t>https://</a:t>
            </a:r>
            <a:r>
              <a:rPr lang="en-US" smtClean="0">
                <a:solidFill>
                  <a:schemeClr val="accent1"/>
                </a:solidFill>
                <a:hlinkClick r:id="rId3"/>
              </a:rPr>
              <a:t>www.youtube.com/watch?v=Iehgm8GyDOs</a:t>
            </a:r>
            <a:endParaRPr lang="en-US" smtClean="0">
              <a:solidFill>
                <a:schemeClr val="accent1"/>
              </a:solidFill>
            </a:endParaRPr>
          </a:p>
          <a:p>
            <a:pPr algn="ctr"/>
            <a:r>
              <a:rPr lang="en-US">
                <a:solidFill>
                  <a:schemeClr val="accent1"/>
                </a:solidFill>
                <a:hlinkClick r:id="rId4"/>
              </a:rPr>
              <a:t>https://</a:t>
            </a:r>
            <a:r>
              <a:rPr lang="en-US" smtClean="0">
                <a:solidFill>
                  <a:schemeClr val="accent1"/>
                </a:solidFill>
                <a:hlinkClick r:id="rId4"/>
              </a:rPr>
              <a:t>www.sciencedirect.com/science/article/abs/pii/S0360544218309423</a:t>
            </a:r>
            <a:endParaRPr lang="en-US" smtClean="0">
              <a:solidFill>
                <a:schemeClr val="accent1"/>
              </a:solidFill>
            </a:endParaRPr>
          </a:p>
          <a:p>
            <a:pPr algn="ctr"/>
            <a:r>
              <a:rPr lang="en-US">
                <a:solidFill>
                  <a:schemeClr val="accent1"/>
                </a:solidFill>
                <a:hlinkClick r:id="rId5"/>
              </a:rPr>
              <a:t>http://</a:t>
            </a:r>
            <a:r>
              <a:rPr lang="en-US" smtClean="0">
                <a:solidFill>
                  <a:schemeClr val="accent1"/>
                </a:solidFill>
                <a:hlinkClick r:id="rId5"/>
              </a:rPr>
              <a:t>web.mit.edu/2.813/www/readings/APPENDIX.pdf</a:t>
            </a:r>
            <a:endParaRPr lang="en-US" smtClean="0">
              <a:solidFill>
                <a:schemeClr val="accent1"/>
              </a:solidFill>
            </a:endParaRPr>
          </a:p>
          <a:p>
            <a:pPr algn="ctr"/>
            <a:endParaRPr lang="en-US" smtClean="0">
              <a:solidFill>
                <a:schemeClr val="accent1"/>
              </a:solidFill>
            </a:endParaRPr>
          </a:p>
          <a:p>
            <a:pPr algn="ctr"/>
            <a:endParaRPr lang="en-US" smtClean="0">
              <a:solidFill>
                <a:schemeClr val="accent1"/>
              </a:solidFill>
            </a:endParaRPr>
          </a:p>
          <a:p>
            <a:pPr algn="ctr"/>
            <a:r>
              <a:rPr lang="en-US" smtClean="0">
                <a:solidFill>
                  <a:schemeClr val="accent1"/>
                </a:solidFill>
              </a:rPr>
              <a:t> </a:t>
            </a:r>
            <a:endParaRPr lang="it-IT" smtClean="0">
              <a:solidFill>
                <a:schemeClr val="accent1"/>
              </a:solidFill>
            </a:endParaRPr>
          </a:p>
        </p:txBody>
      </p:sp>
    </p:spTree>
    <p:extLst>
      <p:ext uri="{BB962C8B-B14F-4D97-AF65-F5344CB8AC3E}">
        <p14:creationId xmlns:p14="http://schemas.microsoft.com/office/powerpoint/2010/main" val="343945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1144" y="764704"/>
            <a:ext cx="8323726" cy="5400600"/>
          </a:xfrm>
        </p:spPr>
        <p:txBody>
          <a:bodyPr>
            <a:normAutofit lnSpcReduction="10000"/>
          </a:bodyPr>
          <a:lstStyle/>
          <a:p>
            <a:r>
              <a:rPr lang="en-US" smtClean="0"/>
              <a:t>Why the amount of energy actually consumed by a process, a plant or an industrial system is not immediately evident?</a:t>
            </a:r>
          </a:p>
          <a:p>
            <a:endParaRPr lang="en-US" smtClean="0"/>
          </a:p>
          <a:p>
            <a:r>
              <a:rPr lang="en-US" smtClean="0"/>
              <a:t>Because, agreeing with Second Law, different forms of energy have different quality, therefore it is better to </a:t>
            </a:r>
            <a:r>
              <a:rPr lang="en-US"/>
              <a:t>wonder </a:t>
            </a:r>
            <a:r>
              <a:rPr lang="en-US" smtClean="0"/>
              <a:t>how </a:t>
            </a:r>
            <a:r>
              <a:rPr lang="en-US"/>
              <a:t>much </a:t>
            </a:r>
            <a:r>
              <a:rPr lang="en-US" b="1" i="1" smtClean="0">
                <a:solidFill>
                  <a:srgbClr val="FF0000"/>
                </a:solidFill>
              </a:rPr>
              <a:t>high quality energy </a:t>
            </a:r>
            <a:r>
              <a:rPr lang="en-US"/>
              <a:t>are we actually </a:t>
            </a:r>
            <a:r>
              <a:rPr lang="en-US" smtClean="0"/>
              <a:t>consuming.</a:t>
            </a:r>
          </a:p>
          <a:p>
            <a:endParaRPr lang="en-US"/>
          </a:p>
          <a:p>
            <a:pPr marL="342900" indent="-342900">
              <a:buFont typeface="Arial" panose="020B0604020202020204" pitchFamily="34" charset="0"/>
              <a:buChar char="•"/>
            </a:pPr>
            <a:r>
              <a:rPr lang="en-US" smtClean="0"/>
              <a:t>Exergy is the answer.</a:t>
            </a:r>
            <a:endParaRPr lang="en-US"/>
          </a:p>
          <a:p>
            <a:endParaRPr lang="en-US" smtClean="0"/>
          </a:p>
          <a:p>
            <a:r>
              <a:rPr lang="en-US" smtClean="0"/>
              <a:t>Because </a:t>
            </a:r>
            <a:r>
              <a:rPr lang="en-US" b="1" i="1">
                <a:solidFill>
                  <a:srgbClr val="FF0000"/>
                </a:solidFill>
              </a:rPr>
              <a:t>high quality energy</a:t>
            </a:r>
            <a:r>
              <a:rPr lang="en-US" smtClean="0"/>
              <a:t> is consumed </a:t>
            </a:r>
            <a:r>
              <a:rPr lang="en-US" b="1" i="1" smtClean="0">
                <a:solidFill>
                  <a:srgbClr val="FF0000"/>
                </a:solidFill>
              </a:rPr>
              <a:t>indirectly</a:t>
            </a:r>
            <a:r>
              <a:rPr lang="en-US" smtClean="0"/>
              <a:t>, outside the considered control volume, for producing and operating all physical components making up processes, plants </a:t>
            </a:r>
            <a:r>
              <a:rPr lang="en-US"/>
              <a:t>or </a:t>
            </a:r>
            <a:r>
              <a:rPr lang="en-US" smtClean="0"/>
              <a:t>industrial systems, or for converting energy in the proper form required.</a:t>
            </a:r>
          </a:p>
          <a:p>
            <a:endParaRPr lang="en-US" smtClean="0"/>
          </a:p>
          <a:p>
            <a:pPr marL="342900" indent="-342900">
              <a:buFont typeface="Arial" panose="020B0604020202020204" pitchFamily="34" charset="0"/>
              <a:buChar char="•"/>
            </a:pPr>
            <a:r>
              <a:rPr lang="en-US" err="1" smtClean="0"/>
              <a:t>Emergy</a:t>
            </a:r>
            <a:r>
              <a:rPr lang="en-US" smtClean="0"/>
              <a:t> or Exergy Cost may be </a:t>
            </a:r>
            <a:r>
              <a:rPr lang="en-US"/>
              <a:t>the </a:t>
            </a:r>
            <a:r>
              <a:rPr lang="en-US" smtClean="0"/>
              <a:t>answer.</a:t>
            </a:r>
          </a:p>
          <a:p>
            <a:endParaRPr lang="en-US"/>
          </a:p>
        </p:txBody>
      </p:sp>
      <p:sp>
        <p:nvSpPr>
          <p:cNvPr id="3" name="Titolo 2"/>
          <p:cNvSpPr>
            <a:spLocks noGrp="1"/>
          </p:cNvSpPr>
          <p:nvPr>
            <p:ph type="title"/>
          </p:nvPr>
        </p:nvSpPr>
        <p:spPr/>
        <p:txBody>
          <a:bodyPr/>
          <a:lstStyle/>
          <a:p>
            <a:r>
              <a:rPr lang="it-IT" err="1" smtClean="0"/>
              <a:t>Introduction</a:t>
            </a:r>
            <a:endParaRPr lang="en-US"/>
          </a:p>
        </p:txBody>
      </p:sp>
    </p:spTree>
    <p:extLst>
      <p:ext uri="{BB962C8B-B14F-4D97-AF65-F5344CB8AC3E}">
        <p14:creationId xmlns:p14="http://schemas.microsoft.com/office/powerpoint/2010/main" val="40192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620688"/>
            <a:ext cx="8856984" cy="5760640"/>
          </a:xfrm>
        </p:spPr>
        <p:txBody>
          <a:bodyPr>
            <a:normAutofit/>
          </a:bodyPr>
          <a:lstStyle/>
          <a:p>
            <a:pPr marL="179388" indent="-179388">
              <a:buFont typeface="Arial" pitchFamily="34" charset="0"/>
              <a:buChar char="•"/>
            </a:pPr>
            <a:r>
              <a:rPr lang="en-US" sz="1800"/>
              <a:t>Energy can neither be created nor destroyed: why it is missing?</a:t>
            </a:r>
          </a:p>
          <a:p>
            <a:pPr marL="179388" indent="-179388">
              <a:buFont typeface="Arial" pitchFamily="34" charset="0"/>
              <a:buChar char="•"/>
            </a:pPr>
            <a:r>
              <a:rPr lang="en-US" sz="1800"/>
              <a:t>The capability of producing mechanical work is the "actual" measure of energy</a:t>
            </a:r>
            <a:endParaRPr lang="it-IT" sz="1800"/>
          </a:p>
          <a:p>
            <a:endParaRPr lang="it-IT" sz="1800"/>
          </a:p>
          <a:p>
            <a:endParaRPr lang="it-IT" sz="2000" smtClean="0"/>
          </a:p>
          <a:p>
            <a:endParaRPr lang="it-IT" sz="2000" smtClean="0"/>
          </a:p>
          <a:p>
            <a:endParaRPr lang="it-IT" sz="2000"/>
          </a:p>
          <a:p>
            <a:endParaRPr lang="it-IT" sz="2000" smtClean="0"/>
          </a:p>
          <a:p>
            <a:endParaRPr lang="it-IT" sz="2000"/>
          </a:p>
          <a:p>
            <a:pPr marL="342900" lvl="0" indent="-342900">
              <a:buFont typeface="Arial" panose="020B0604020202020204" pitchFamily="34" charset="0"/>
              <a:buChar char="•"/>
            </a:pPr>
            <a:endParaRPr lang="it-IT" sz="2000" smtClean="0"/>
          </a:p>
          <a:p>
            <a:endParaRPr lang="it-IT"/>
          </a:p>
        </p:txBody>
      </p:sp>
      <p:sp>
        <p:nvSpPr>
          <p:cNvPr id="3" name="Titolo 2"/>
          <p:cNvSpPr>
            <a:spLocks noGrp="1"/>
          </p:cNvSpPr>
          <p:nvPr>
            <p:ph type="title"/>
          </p:nvPr>
        </p:nvSpPr>
        <p:spPr>
          <a:xfrm>
            <a:off x="288521" y="139166"/>
            <a:ext cx="8581043" cy="625538"/>
          </a:xfrm>
        </p:spPr>
        <p:txBody>
          <a:bodyPr>
            <a:normAutofit/>
          </a:bodyPr>
          <a:lstStyle/>
          <a:p>
            <a:r>
              <a:rPr lang="en-US"/>
              <a:t>Exergy Reference Environment (RE)</a:t>
            </a:r>
            <a:endParaRPr lang="it-IT"/>
          </a:p>
        </p:txBody>
      </p:sp>
      <p:sp>
        <p:nvSpPr>
          <p:cNvPr id="5" name="Rettangolo 4"/>
          <p:cNvSpPr/>
          <p:nvPr/>
        </p:nvSpPr>
        <p:spPr>
          <a:xfrm rot="10800000">
            <a:off x="1907704" y="3333589"/>
            <a:ext cx="4608512" cy="720080"/>
          </a:xfrm>
          <a:prstGeom prst="rect">
            <a:avLst/>
          </a:prstGeom>
          <a:blipFill>
            <a:blip r:embed="rId2"/>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4" name="Cubo 3"/>
          <p:cNvSpPr/>
          <p:nvPr/>
        </p:nvSpPr>
        <p:spPr>
          <a:xfrm>
            <a:off x="3274188" y="1628800"/>
            <a:ext cx="1368152" cy="1224136"/>
          </a:xfrm>
          <a:prstGeom prst="cub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p:nvSpPr>
        <p:spPr>
          <a:xfrm>
            <a:off x="1835696" y="3552723"/>
            <a:ext cx="5040560" cy="369332"/>
          </a:xfrm>
          <a:prstGeom prst="rect">
            <a:avLst/>
          </a:prstGeom>
          <a:noFill/>
        </p:spPr>
        <p:txBody>
          <a:bodyPr wrap="square" rtlCol="0">
            <a:spAutoFit/>
          </a:bodyPr>
          <a:lstStyle/>
          <a:p>
            <a:r>
              <a:rPr lang="it-IT" smtClean="0"/>
              <a:t>      RE (Temperature, Pressure, </a:t>
            </a:r>
            <a:r>
              <a:rPr lang="it-IT" err="1" smtClean="0"/>
              <a:t>composition</a:t>
            </a:r>
            <a:r>
              <a:rPr lang="it-IT" smtClean="0"/>
              <a:t>)</a:t>
            </a:r>
            <a:endParaRPr lang="it-IT"/>
          </a:p>
        </p:txBody>
      </p:sp>
      <p:sp>
        <p:nvSpPr>
          <p:cNvPr id="10" name="CasellaDiTesto 9"/>
          <p:cNvSpPr txBox="1"/>
          <p:nvPr/>
        </p:nvSpPr>
        <p:spPr>
          <a:xfrm>
            <a:off x="3347864" y="2116394"/>
            <a:ext cx="932768" cy="369332"/>
          </a:xfrm>
          <a:prstGeom prst="rect">
            <a:avLst/>
          </a:prstGeom>
          <a:noFill/>
        </p:spPr>
        <p:txBody>
          <a:bodyPr wrap="square" rtlCol="0">
            <a:spAutoFit/>
          </a:bodyPr>
          <a:lstStyle/>
          <a:p>
            <a:r>
              <a:rPr lang="it-IT" smtClean="0"/>
              <a:t>System</a:t>
            </a:r>
            <a:endParaRPr lang="it-IT"/>
          </a:p>
        </p:txBody>
      </p:sp>
    </p:spTree>
    <p:extLst>
      <p:ext uri="{BB962C8B-B14F-4D97-AF65-F5344CB8AC3E}">
        <p14:creationId xmlns:p14="http://schemas.microsoft.com/office/powerpoint/2010/main" val="4142489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contenuto 1"/>
          <p:cNvSpPr txBox="1">
            <a:spLocks/>
          </p:cNvSpPr>
          <p:nvPr/>
        </p:nvSpPr>
        <p:spPr>
          <a:xfrm>
            <a:off x="179512" y="620688"/>
            <a:ext cx="8856984" cy="576064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1800" smtClean="0"/>
              <a:t>EXERGY is the maximum </a:t>
            </a:r>
            <a:r>
              <a:rPr lang="en-US" sz="1800" b="1" smtClean="0"/>
              <a:t>mechanical</a:t>
            </a:r>
            <a:r>
              <a:rPr lang="en-US" sz="1800" smtClean="0"/>
              <a:t> work that can be obtained from the System + Reference Environment combination:</a:t>
            </a:r>
            <a:endParaRPr lang="it-IT" sz="1800" smtClean="0"/>
          </a:p>
          <a:p>
            <a:pPr fontAlgn="auto">
              <a:spcAft>
                <a:spcPts val="0"/>
              </a:spcAft>
            </a:pPr>
            <a:endParaRPr lang="it-IT" sz="2000" smtClean="0"/>
          </a:p>
          <a:p>
            <a:pPr fontAlgn="auto">
              <a:spcAft>
                <a:spcPts val="0"/>
              </a:spcAft>
            </a:pPr>
            <a:endParaRPr lang="it-IT" sz="2000" smtClean="0"/>
          </a:p>
          <a:p>
            <a:pPr fontAlgn="auto">
              <a:spcAft>
                <a:spcPts val="0"/>
              </a:spcAft>
            </a:pPr>
            <a:endParaRPr lang="it-IT" sz="2000" smtClean="0"/>
          </a:p>
          <a:p>
            <a:pPr fontAlgn="auto">
              <a:spcAft>
                <a:spcPts val="0"/>
              </a:spcAft>
            </a:pPr>
            <a:endParaRPr lang="it-IT" sz="2000" smtClean="0"/>
          </a:p>
          <a:p>
            <a:pPr fontAlgn="auto">
              <a:spcAft>
                <a:spcPts val="0"/>
              </a:spcAft>
            </a:pPr>
            <a:endParaRPr lang="it-IT" sz="2000" smtClean="0"/>
          </a:p>
          <a:p>
            <a:pPr fontAlgn="auto">
              <a:spcAft>
                <a:spcPts val="0"/>
              </a:spcAft>
            </a:pPr>
            <a:endParaRPr lang="it-IT" sz="2000" smtClean="0"/>
          </a:p>
          <a:p>
            <a:pPr marL="342900" indent="-342900" fontAlgn="auto">
              <a:spcAft>
                <a:spcPts val="0"/>
              </a:spcAft>
              <a:buFont typeface="Arial" panose="020B0604020202020204" pitchFamily="34" charset="0"/>
              <a:buChar char="•"/>
            </a:pPr>
            <a:endParaRPr lang="it-IT" sz="2000" smtClean="0"/>
          </a:p>
          <a:p>
            <a:pPr fontAlgn="auto">
              <a:spcAft>
                <a:spcPts val="0"/>
              </a:spcAft>
            </a:pPr>
            <a:endParaRPr lang="it-IT"/>
          </a:p>
        </p:txBody>
      </p:sp>
      <p:sp>
        <p:nvSpPr>
          <p:cNvPr id="3" name="Titolo 2"/>
          <p:cNvSpPr>
            <a:spLocks noGrp="1"/>
          </p:cNvSpPr>
          <p:nvPr>
            <p:ph type="title"/>
          </p:nvPr>
        </p:nvSpPr>
        <p:spPr>
          <a:xfrm>
            <a:off x="288521" y="139166"/>
            <a:ext cx="8581043" cy="625538"/>
          </a:xfrm>
        </p:spPr>
        <p:txBody>
          <a:bodyPr>
            <a:normAutofit/>
          </a:bodyPr>
          <a:lstStyle/>
          <a:p>
            <a:r>
              <a:rPr lang="en-US"/>
              <a:t>Exergy Reference Environment (RE)</a:t>
            </a:r>
            <a:endParaRPr lang="it-IT"/>
          </a:p>
        </p:txBody>
      </p:sp>
      <p:sp>
        <p:nvSpPr>
          <p:cNvPr id="6" name="Freccia circolare a sinistra 5"/>
          <p:cNvSpPr/>
          <p:nvPr/>
        </p:nvSpPr>
        <p:spPr>
          <a:xfrm rot="11300247">
            <a:off x="2440814" y="2061495"/>
            <a:ext cx="879664" cy="1435034"/>
          </a:xfrm>
          <a:prstGeom prst="curvedLef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5" name="Rettangolo 4"/>
          <p:cNvSpPr/>
          <p:nvPr/>
        </p:nvSpPr>
        <p:spPr>
          <a:xfrm rot="10800000">
            <a:off x="1907704" y="3333589"/>
            <a:ext cx="4608512" cy="720080"/>
          </a:xfrm>
          <a:prstGeom prst="rect">
            <a:avLst/>
          </a:prstGeom>
          <a:blipFill>
            <a:blip r:embed="rId2"/>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4" name="Cubo 3"/>
          <p:cNvSpPr/>
          <p:nvPr/>
        </p:nvSpPr>
        <p:spPr>
          <a:xfrm>
            <a:off x="3274188" y="1628800"/>
            <a:ext cx="1368152" cy="1224136"/>
          </a:xfrm>
          <a:prstGeom prst="cub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Freccia circolare a sinistra 6"/>
          <p:cNvSpPr/>
          <p:nvPr/>
        </p:nvSpPr>
        <p:spPr>
          <a:xfrm rot="193639">
            <a:off x="4539689" y="2140018"/>
            <a:ext cx="879664" cy="1435034"/>
          </a:xfrm>
          <a:prstGeom prst="curvedLef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8" name="Freccia a destra 7"/>
          <p:cNvSpPr/>
          <p:nvPr/>
        </p:nvSpPr>
        <p:spPr>
          <a:xfrm>
            <a:off x="4579042" y="1723115"/>
            <a:ext cx="1584176" cy="3960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p:nvSpPr>
        <p:spPr>
          <a:xfrm>
            <a:off x="1835696" y="3552723"/>
            <a:ext cx="5040560" cy="369332"/>
          </a:xfrm>
          <a:prstGeom prst="rect">
            <a:avLst/>
          </a:prstGeom>
          <a:noFill/>
        </p:spPr>
        <p:txBody>
          <a:bodyPr wrap="square" rtlCol="0">
            <a:spAutoFit/>
          </a:bodyPr>
          <a:lstStyle/>
          <a:p>
            <a:r>
              <a:rPr lang="it-IT" smtClean="0"/>
              <a:t>      RE (Temperature, Pressure, </a:t>
            </a:r>
            <a:r>
              <a:rPr lang="it-IT" err="1" smtClean="0"/>
              <a:t>composition</a:t>
            </a:r>
            <a:r>
              <a:rPr lang="it-IT" smtClean="0"/>
              <a:t>)</a:t>
            </a:r>
            <a:endParaRPr lang="it-IT"/>
          </a:p>
        </p:txBody>
      </p:sp>
      <p:sp>
        <p:nvSpPr>
          <p:cNvPr id="10" name="CasellaDiTesto 9"/>
          <p:cNvSpPr txBox="1"/>
          <p:nvPr/>
        </p:nvSpPr>
        <p:spPr>
          <a:xfrm>
            <a:off x="3347864" y="2116394"/>
            <a:ext cx="932768" cy="369332"/>
          </a:xfrm>
          <a:prstGeom prst="rect">
            <a:avLst/>
          </a:prstGeom>
          <a:noFill/>
        </p:spPr>
        <p:txBody>
          <a:bodyPr wrap="square" rtlCol="0">
            <a:spAutoFit/>
          </a:bodyPr>
          <a:lstStyle/>
          <a:p>
            <a:r>
              <a:rPr lang="it-IT" smtClean="0"/>
              <a:t>System</a:t>
            </a:r>
            <a:endParaRPr lang="it-IT"/>
          </a:p>
        </p:txBody>
      </p:sp>
      <p:sp>
        <p:nvSpPr>
          <p:cNvPr id="11" name="CasellaDiTesto 10"/>
          <p:cNvSpPr txBox="1"/>
          <p:nvPr/>
        </p:nvSpPr>
        <p:spPr>
          <a:xfrm>
            <a:off x="6337864" y="1562395"/>
            <a:ext cx="2338592" cy="923330"/>
          </a:xfrm>
          <a:prstGeom prst="rect">
            <a:avLst/>
          </a:prstGeom>
          <a:noFill/>
        </p:spPr>
        <p:txBody>
          <a:bodyPr wrap="square" rtlCol="0">
            <a:spAutoFit/>
          </a:bodyPr>
          <a:lstStyle/>
          <a:p>
            <a:r>
              <a:rPr lang="it-IT" smtClean="0">
                <a:solidFill>
                  <a:srgbClr val="002060"/>
                </a:solidFill>
              </a:rPr>
              <a:t>Maximum </a:t>
            </a:r>
            <a:r>
              <a:rPr lang="it-IT" err="1" smtClean="0">
                <a:solidFill>
                  <a:srgbClr val="002060"/>
                </a:solidFill>
              </a:rPr>
              <a:t>possible</a:t>
            </a:r>
            <a:r>
              <a:rPr lang="it-IT" smtClean="0">
                <a:solidFill>
                  <a:srgbClr val="002060"/>
                </a:solidFill>
              </a:rPr>
              <a:t> production of </a:t>
            </a:r>
            <a:r>
              <a:rPr lang="en-US" b="1">
                <a:solidFill>
                  <a:srgbClr val="002060"/>
                </a:solidFill>
              </a:rPr>
              <a:t>mechanical</a:t>
            </a:r>
            <a:r>
              <a:rPr lang="en-US">
                <a:solidFill>
                  <a:srgbClr val="002060"/>
                </a:solidFill>
              </a:rPr>
              <a:t> work</a:t>
            </a:r>
            <a:endParaRPr lang="it-IT">
              <a:solidFill>
                <a:srgbClr val="002060"/>
              </a:solidFill>
            </a:endParaRPr>
          </a:p>
        </p:txBody>
      </p:sp>
    </p:spTree>
    <p:extLst>
      <p:ext uri="{BB962C8B-B14F-4D97-AF65-F5344CB8AC3E}">
        <p14:creationId xmlns:p14="http://schemas.microsoft.com/office/powerpoint/2010/main" val="3915884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620687"/>
            <a:ext cx="8856984" cy="5762695"/>
          </a:xfrm>
        </p:spPr>
        <p:txBody>
          <a:bodyPr>
            <a:normAutofit lnSpcReduction="10000"/>
          </a:bodyPr>
          <a:lstStyle/>
          <a:p>
            <a:pPr fontAlgn="auto">
              <a:spcAft>
                <a:spcPts val="0"/>
              </a:spcAft>
            </a:pPr>
            <a:r>
              <a:rPr lang="en-US" sz="1800"/>
              <a:t>EXERGY is the maximum </a:t>
            </a:r>
            <a:r>
              <a:rPr lang="en-US" sz="1800" b="1"/>
              <a:t>mechanical</a:t>
            </a:r>
            <a:r>
              <a:rPr lang="en-US" sz="1800"/>
              <a:t> work that can be obtained from the System + Reference Environment combination:</a:t>
            </a:r>
            <a:endParaRPr lang="it-IT" sz="1800"/>
          </a:p>
          <a:p>
            <a:endParaRPr lang="it-IT" sz="2000" smtClean="0"/>
          </a:p>
          <a:p>
            <a:endParaRPr lang="it-IT" sz="2000"/>
          </a:p>
          <a:p>
            <a:endParaRPr lang="it-IT" sz="2000" smtClean="0"/>
          </a:p>
          <a:p>
            <a:endParaRPr lang="it-IT" sz="2000" smtClean="0"/>
          </a:p>
          <a:p>
            <a:endParaRPr lang="it-IT" sz="2000"/>
          </a:p>
          <a:p>
            <a:endParaRPr lang="it-IT" sz="2000" smtClean="0"/>
          </a:p>
          <a:p>
            <a:endParaRPr lang="it-IT" sz="2000"/>
          </a:p>
          <a:p>
            <a:pPr marL="342900" lvl="0" indent="-342900">
              <a:buFont typeface="Arial" panose="020B0604020202020204" pitchFamily="34" charset="0"/>
              <a:buChar char="•"/>
            </a:pPr>
            <a:endParaRPr lang="it-IT" sz="2000" smtClean="0"/>
          </a:p>
          <a:p>
            <a:pPr marL="342900" lvl="0" indent="-342900">
              <a:buFont typeface="Arial" panose="020B0604020202020204" pitchFamily="34" charset="0"/>
              <a:buChar char="•"/>
            </a:pPr>
            <a:endParaRPr lang="it-IT" sz="2000" smtClean="0"/>
          </a:p>
          <a:p>
            <a:r>
              <a:rPr lang="en-US" sz="1800" smtClean="0"/>
              <a:t>The RE is </a:t>
            </a:r>
            <a:r>
              <a:rPr lang="en-US" sz="1800"/>
              <a:t>NOT suited to </a:t>
            </a:r>
            <a:r>
              <a:rPr lang="en-US" sz="1800" smtClean="0"/>
              <a:t>be </a:t>
            </a:r>
            <a:r>
              <a:rPr lang="en-US" sz="1800"/>
              <a:t>the source of production process flows (both artificial </a:t>
            </a:r>
            <a:r>
              <a:rPr lang="en-US" sz="1800" smtClean="0"/>
              <a:t>– economic, or </a:t>
            </a:r>
            <a:r>
              <a:rPr lang="en-US" sz="1800"/>
              <a:t>natural - biological</a:t>
            </a:r>
            <a:r>
              <a:rPr lang="en-US" sz="1800" smtClean="0"/>
              <a:t>), but it is the </a:t>
            </a:r>
            <a:r>
              <a:rPr lang="en-US" sz="1800" i="1" smtClean="0"/>
              <a:t>background</a:t>
            </a:r>
            <a:r>
              <a:rPr lang="en-US" sz="1800" smtClean="0"/>
              <a:t> where both </a:t>
            </a:r>
            <a:r>
              <a:rPr lang="en-US" sz="1800"/>
              <a:t>the production process </a:t>
            </a:r>
            <a:r>
              <a:rPr lang="en-US" sz="1800" smtClean="0"/>
              <a:t>and its resources interact. In fact the RE:</a:t>
            </a:r>
            <a:endParaRPr lang="en-US" sz="1800"/>
          </a:p>
          <a:p>
            <a:endParaRPr lang="en-US" sz="800"/>
          </a:p>
          <a:p>
            <a:pPr marL="342900" indent="-342900">
              <a:buFont typeface="Arial" panose="020B0604020202020204" pitchFamily="34" charset="0"/>
              <a:buChar char="•"/>
            </a:pPr>
            <a:r>
              <a:rPr lang="en-US" sz="1800"/>
              <a:t>It is homogeneous, so it does not contain any resources,</a:t>
            </a:r>
          </a:p>
          <a:p>
            <a:pPr marL="342900" indent="-342900">
              <a:buFont typeface="Arial" panose="020B0604020202020204" pitchFamily="34" charset="0"/>
              <a:buChar char="•"/>
            </a:pPr>
            <a:r>
              <a:rPr lang="en-US" sz="1800"/>
              <a:t>It is by definition characterized by constant </a:t>
            </a:r>
            <a:r>
              <a:rPr lang="en-US" sz="1800" smtClean="0"/>
              <a:t>Temperature</a:t>
            </a:r>
            <a:r>
              <a:rPr lang="en-US" sz="1800"/>
              <a:t>, </a:t>
            </a:r>
            <a:r>
              <a:rPr lang="en-US" sz="1800" smtClean="0"/>
              <a:t>Pressure, composition</a:t>
            </a:r>
            <a:r>
              <a:rPr lang="en-US" sz="1800"/>
              <a:t>, so it cannot be affected in any way by the interaction with production processes.</a:t>
            </a:r>
            <a:endParaRPr lang="it-IT" sz="1800"/>
          </a:p>
        </p:txBody>
      </p:sp>
      <p:sp>
        <p:nvSpPr>
          <p:cNvPr id="3" name="Titolo 2"/>
          <p:cNvSpPr>
            <a:spLocks noGrp="1"/>
          </p:cNvSpPr>
          <p:nvPr>
            <p:ph type="title"/>
          </p:nvPr>
        </p:nvSpPr>
        <p:spPr>
          <a:xfrm>
            <a:off x="288521" y="139166"/>
            <a:ext cx="8581043" cy="625538"/>
          </a:xfrm>
        </p:spPr>
        <p:txBody>
          <a:bodyPr>
            <a:normAutofit/>
          </a:bodyPr>
          <a:lstStyle/>
          <a:p>
            <a:r>
              <a:rPr lang="en-US"/>
              <a:t>Exergy Reference Environment (RE)</a:t>
            </a:r>
            <a:endParaRPr lang="it-IT"/>
          </a:p>
        </p:txBody>
      </p:sp>
      <p:sp>
        <p:nvSpPr>
          <p:cNvPr id="6" name="Freccia circolare a sinistra 5"/>
          <p:cNvSpPr/>
          <p:nvPr/>
        </p:nvSpPr>
        <p:spPr>
          <a:xfrm rot="11300247">
            <a:off x="2440814" y="2061495"/>
            <a:ext cx="879664" cy="1435034"/>
          </a:xfrm>
          <a:prstGeom prst="curvedLef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5" name="Rettangolo 4"/>
          <p:cNvSpPr/>
          <p:nvPr/>
        </p:nvSpPr>
        <p:spPr>
          <a:xfrm rot="10800000">
            <a:off x="1907704" y="3333589"/>
            <a:ext cx="4608512" cy="720080"/>
          </a:xfrm>
          <a:prstGeom prst="rect">
            <a:avLst/>
          </a:prstGeom>
          <a:blipFill>
            <a:blip r:embed="rId2"/>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4" name="Cubo 3"/>
          <p:cNvSpPr/>
          <p:nvPr/>
        </p:nvSpPr>
        <p:spPr>
          <a:xfrm>
            <a:off x="3274188" y="1628800"/>
            <a:ext cx="1368152" cy="1224136"/>
          </a:xfrm>
          <a:prstGeom prst="cube">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Freccia circolare a sinistra 6"/>
          <p:cNvSpPr/>
          <p:nvPr/>
        </p:nvSpPr>
        <p:spPr>
          <a:xfrm rot="193639">
            <a:off x="4539689" y="2140018"/>
            <a:ext cx="879664" cy="1435034"/>
          </a:xfrm>
          <a:prstGeom prst="curvedLef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9" name="CasellaDiTesto 8"/>
          <p:cNvSpPr txBox="1"/>
          <p:nvPr/>
        </p:nvSpPr>
        <p:spPr>
          <a:xfrm>
            <a:off x="1835696" y="3552723"/>
            <a:ext cx="5040560" cy="369332"/>
          </a:xfrm>
          <a:prstGeom prst="rect">
            <a:avLst/>
          </a:prstGeom>
          <a:noFill/>
        </p:spPr>
        <p:txBody>
          <a:bodyPr wrap="square" rtlCol="0">
            <a:spAutoFit/>
          </a:bodyPr>
          <a:lstStyle/>
          <a:p>
            <a:r>
              <a:rPr lang="it-IT" smtClean="0"/>
              <a:t>      RE (Temperature, Pressure, </a:t>
            </a:r>
            <a:r>
              <a:rPr lang="it-IT" err="1" smtClean="0"/>
              <a:t>composition</a:t>
            </a:r>
            <a:r>
              <a:rPr lang="it-IT" smtClean="0"/>
              <a:t>)</a:t>
            </a:r>
            <a:endParaRPr lang="it-IT"/>
          </a:p>
        </p:txBody>
      </p:sp>
      <p:sp>
        <p:nvSpPr>
          <p:cNvPr id="10" name="CasellaDiTesto 9"/>
          <p:cNvSpPr txBox="1"/>
          <p:nvPr/>
        </p:nvSpPr>
        <p:spPr>
          <a:xfrm>
            <a:off x="3203848" y="1916123"/>
            <a:ext cx="1368152" cy="923330"/>
          </a:xfrm>
          <a:prstGeom prst="rect">
            <a:avLst/>
          </a:prstGeom>
          <a:noFill/>
        </p:spPr>
        <p:txBody>
          <a:bodyPr wrap="square" rtlCol="0">
            <a:spAutoFit/>
          </a:bodyPr>
          <a:lstStyle/>
          <a:p>
            <a:r>
              <a:rPr lang="it-IT" smtClean="0"/>
              <a:t>System in equilibrium with the RE</a:t>
            </a:r>
            <a:endParaRPr lang="it-IT"/>
          </a:p>
        </p:txBody>
      </p:sp>
      <p:sp>
        <p:nvSpPr>
          <p:cNvPr id="11" name="CasellaDiTesto 10"/>
          <p:cNvSpPr txBox="1"/>
          <p:nvPr/>
        </p:nvSpPr>
        <p:spPr>
          <a:xfrm>
            <a:off x="5940152" y="1468347"/>
            <a:ext cx="3096344" cy="1754326"/>
          </a:xfrm>
          <a:prstGeom prst="rect">
            <a:avLst/>
          </a:prstGeom>
          <a:noFill/>
        </p:spPr>
        <p:txBody>
          <a:bodyPr wrap="square" rtlCol="0">
            <a:spAutoFit/>
          </a:bodyPr>
          <a:lstStyle/>
          <a:p>
            <a:r>
              <a:rPr lang="it-IT">
                <a:solidFill>
                  <a:srgbClr val="002060"/>
                </a:solidFill>
              </a:rPr>
              <a:t>No </a:t>
            </a:r>
            <a:r>
              <a:rPr lang="it-IT" err="1" smtClean="0">
                <a:solidFill>
                  <a:srgbClr val="002060"/>
                </a:solidFill>
              </a:rPr>
              <a:t>additional</a:t>
            </a:r>
            <a:r>
              <a:rPr lang="it-IT" smtClean="0">
                <a:solidFill>
                  <a:srgbClr val="002060"/>
                </a:solidFill>
              </a:rPr>
              <a:t> </a:t>
            </a:r>
            <a:r>
              <a:rPr lang="it-IT" b="1" err="1" smtClean="0">
                <a:solidFill>
                  <a:srgbClr val="002060"/>
                </a:solidFill>
              </a:rPr>
              <a:t>mechanical</a:t>
            </a:r>
            <a:r>
              <a:rPr lang="it-IT" smtClean="0">
                <a:solidFill>
                  <a:srgbClr val="002060"/>
                </a:solidFill>
              </a:rPr>
              <a:t> </a:t>
            </a:r>
            <a:r>
              <a:rPr lang="it-IT">
                <a:solidFill>
                  <a:srgbClr val="002060"/>
                </a:solidFill>
              </a:rPr>
              <a:t>work </a:t>
            </a:r>
            <a:r>
              <a:rPr lang="it-IT" smtClean="0">
                <a:solidFill>
                  <a:srgbClr val="002060"/>
                </a:solidFill>
              </a:rPr>
              <a:t>can be </a:t>
            </a:r>
            <a:r>
              <a:rPr lang="it-IT" err="1" smtClean="0">
                <a:solidFill>
                  <a:srgbClr val="002060"/>
                </a:solidFill>
              </a:rPr>
              <a:t>produced</a:t>
            </a:r>
            <a:r>
              <a:rPr lang="it-IT" smtClean="0">
                <a:solidFill>
                  <a:srgbClr val="002060"/>
                </a:solidFill>
              </a:rPr>
              <a:t>: </a:t>
            </a:r>
            <a:r>
              <a:rPr lang="en-US" smtClean="0">
                <a:solidFill>
                  <a:srgbClr val="002060"/>
                </a:solidFill>
              </a:rPr>
              <a:t>EXERGY </a:t>
            </a:r>
            <a:r>
              <a:rPr lang="en-US">
                <a:solidFill>
                  <a:srgbClr val="002060"/>
                </a:solidFill>
              </a:rPr>
              <a:t>extraction is theoretically possible when there is an </a:t>
            </a:r>
            <a:r>
              <a:rPr lang="en-US" i="1">
                <a:solidFill>
                  <a:srgbClr val="002060"/>
                </a:solidFill>
              </a:rPr>
              <a:t>imbalance</a:t>
            </a:r>
            <a:r>
              <a:rPr lang="en-US">
                <a:solidFill>
                  <a:srgbClr val="002060"/>
                </a:solidFill>
              </a:rPr>
              <a:t> with the </a:t>
            </a:r>
            <a:r>
              <a:rPr lang="it-IT" smtClean="0">
                <a:solidFill>
                  <a:srgbClr val="002060"/>
                </a:solidFill>
              </a:rPr>
              <a:t>RE - </a:t>
            </a:r>
            <a:r>
              <a:rPr lang="en-US" smtClean="0">
                <a:solidFill>
                  <a:srgbClr val="002060"/>
                </a:solidFill>
              </a:rPr>
              <a:t>thermal/chemical/mechanical</a:t>
            </a:r>
            <a:endParaRPr lang="it-IT">
              <a:solidFill>
                <a:srgbClr val="002060"/>
              </a:solidFill>
            </a:endParaRPr>
          </a:p>
        </p:txBody>
      </p:sp>
    </p:spTree>
    <p:extLst>
      <p:ext uri="{BB962C8B-B14F-4D97-AF65-F5344CB8AC3E}">
        <p14:creationId xmlns:p14="http://schemas.microsoft.com/office/powerpoint/2010/main" val="784200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692697"/>
            <a:ext cx="8784976" cy="720080"/>
          </a:xfrm>
        </p:spPr>
        <p:txBody>
          <a:bodyPr>
            <a:normAutofit/>
          </a:bodyPr>
          <a:lstStyle/>
          <a:p>
            <a:r>
              <a:rPr lang="en-US" sz="1800"/>
              <a:t>EXERGY is the maximum </a:t>
            </a:r>
            <a:r>
              <a:rPr lang="en-US" sz="1800" b="1"/>
              <a:t>mechanical</a:t>
            </a:r>
            <a:r>
              <a:rPr lang="en-US" sz="1800"/>
              <a:t> work that can be obtained from the System + Reference Environment </a:t>
            </a:r>
            <a:r>
              <a:rPr lang="en-US" sz="1800" smtClean="0"/>
              <a:t>combination. Let’s consider a generic control volume:</a:t>
            </a:r>
            <a:endParaRPr lang="it-IT" sz="1800"/>
          </a:p>
          <a:p>
            <a:endParaRPr lang="it-IT"/>
          </a:p>
        </p:txBody>
      </p:sp>
      <p:sp>
        <p:nvSpPr>
          <p:cNvPr id="3" name="Titolo 2"/>
          <p:cNvSpPr>
            <a:spLocks noGrp="1"/>
          </p:cNvSpPr>
          <p:nvPr>
            <p:ph type="title"/>
          </p:nvPr>
        </p:nvSpPr>
        <p:spPr>
          <a:xfrm>
            <a:off x="288521" y="139166"/>
            <a:ext cx="8581043" cy="481522"/>
          </a:xfrm>
        </p:spPr>
        <p:txBody>
          <a:bodyPr/>
          <a:lstStyle/>
          <a:p>
            <a:r>
              <a:rPr lang="it-IT" smtClean="0"/>
              <a:t>EXERGY – First and Second Law of </a:t>
            </a:r>
            <a:r>
              <a:rPr lang="it-IT" err="1" smtClean="0"/>
              <a:t>Thermodynamics</a:t>
            </a:r>
            <a:endParaRPr lang="it-IT"/>
          </a:p>
        </p:txBody>
      </p:sp>
      <p:grpSp>
        <p:nvGrpSpPr>
          <p:cNvPr id="6" name="Gruppo 5"/>
          <p:cNvGrpSpPr>
            <a:grpSpLocks noChangeAspect="1"/>
          </p:cNvGrpSpPr>
          <p:nvPr/>
        </p:nvGrpSpPr>
        <p:grpSpPr>
          <a:xfrm>
            <a:off x="467544" y="1747838"/>
            <a:ext cx="8161932" cy="4417466"/>
            <a:chOff x="467544" y="1747838"/>
            <a:chExt cx="8161932" cy="4417466"/>
          </a:xfrm>
        </p:grpSpPr>
        <p:pic>
          <p:nvPicPr>
            <p:cNvPr id="18434" name="Picture 2"/>
            <p:cNvPicPr>
              <a:picLocks noChangeAspect="1" noChangeArrowheads="1"/>
            </p:cNvPicPr>
            <p:nvPr/>
          </p:nvPicPr>
          <p:blipFill>
            <a:blip r:embed="rId2" cstate="print"/>
            <a:srcRect r="576"/>
            <a:stretch>
              <a:fillRect/>
            </a:stretch>
          </p:blipFill>
          <p:spPr bwMode="auto">
            <a:xfrm>
              <a:off x="467544" y="1747838"/>
              <a:ext cx="8161932" cy="4417466"/>
            </a:xfrm>
            <a:prstGeom prst="rect">
              <a:avLst/>
            </a:prstGeom>
            <a:noFill/>
            <a:ln w="9525">
              <a:noFill/>
              <a:miter lim="800000"/>
              <a:headEnd/>
              <a:tailEnd/>
            </a:ln>
          </p:spPr>
        </p:pic>
        <p:pic>
          <p:nvPicPr>
            <p:cNvPr id="5121" name="Picture 1"/>
            <p:cNvPicPr>
              <a:picLocks noChangeAspect="1" noChangeArrowheads="1"/>
            </p:cNvPicPr>
            <p:nvPr/>
          </p:nvPicPr>
          <p:blipFill>
            <a:blip r:embed="rId3" cstate="print"/>
            <a:srcRect l="21597" t="6999"/>
            <a:stretch>
              <a:fillRect/>
            </a:stretch>
          </p:blipFill>
          <p:spPr bwMode="auto">
            <a:xfrm>
              <a:off x="6660223" y="3987056"/>
              <a:ext cx="261378" cy="2391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88521" y="139166"/>
            <a:ext cx="8581043" cy="481522"/>
          </a:xfrm>
        </p:spPr>
        <p:txBody>
          <a:bodyPr/>
          <a:lstStyle/>
          <a:p>
            <a:r>
              <a:rPr lang="it-IT" smtClean="0"/>
              <a:t>EXERGY - </a:t>
            </a:r>
            <a:r>
              <a:rPr lang="it-IT"/>
              <a:t>First and Second Law of </a:t>
            </a:r>
            <a:r>
              <a:rPr lang="it-IT" err="1"/>
              <a:t>Thermodynamics</a:t>
            </a:r>
            <a:endParaRPr lang="it-IT"/>
          </a:p>
        </p:txBody>
      </p:sp>
      <p:grpSp>
        <p:nvGrpSpPr>
          <p:cNvPr id="16" name="Gruppo 15"/>
          <p:cNvGrpSpPr>
            <a:grpSpLocks noChangeAspect="1"/>
          </p:cNvGrpSpPr>
          <p:nvPr/>
        </p:nvGrpSpPr>
        <p:grpSpPr>
          <a:xfrm>
            <a:off x="-1" y="548680"/>
            <a:ext cx="6519235" cy="3528392"/>
            <a:chOff x="467544" y="1747838"/>
            <a:chExt cx="8161932" cy="4417466"/>
          </a:xfrm>
        </p:grpSpPr>
        <p:pic>
          <p:nvPicPr>
            <p:cNvPr id="17" name="Picture 2"/>
            <p:cNvPicPr>
              <a:picLocks noChangeAspect="1" noChangeArrowheads="1"/>
            </p:cNvPicPr>
            <p:nvPr/>
          </p:nvPicPr>
          <p:blipFill>
            <a:blip r:embed="rId3" cstate="print"/>
            <a:srcRect r="576"/>
            <a:stretch>
              <a:fillRect/>
            </a:stretch>
          </p:blipFill>
          <p:spPr bwMode="auto">
            <a:xfrm>
              <a:off x="467544" y="1747838"/>
              <a:ext cx="8161932" cy="4417466"/>
            </a:xfrm>
            <a:prstGeom prst="rect">
              <a:avLst/>
            </a:prstGeom>
            <a:noFill/>
            <a:ln w="9525">
              <a:noFill/>
              <a:miter lim="800000"/>
              <a:headEnd/>
              <a:tailEnd/>
            </a:ln>
          </p:spPr>
        </p:pic>
        <p:pic>
          <p:nvPicPr>
            <p:cNvPr id="18" name="Picture 1"/>
            <p:cNvPicPr>
              <a:picLocks noChangeAspect="1" noChangeArrowheads="1"/>
            </p:cNvPicPr>
            <p:nvPr/>
          </p:nvPicPr>
          <p:blipFill>
            <a:blip r:embed="rId4" cstate="print"/>
            <a:srcRect l="21597" t="6999"/>
            <a:stretch>
              <a:fillRect/>
            </a:stretch>
          </p:blipFill>
          <p:spPr bwMode="auto">
            <a:xfrm>
              <a:off x="6660223" y="3987056"/>
              <a:ext cx="261378" cy="239175"/>
            </a:xfrm>
            <a:prstGeom prst="rect">
              <a:avLst/>
            </a:prstGeom>
            <a:noFill/>
            <a:ln w="9525">
              <a:noFill/>
              <a:miter lim="800000"/>
              <a:headEnd/>
              <a:tailEnd/>
            </a:ln>
          </p:spPr>
        </p:pic>
      </p:grpSp>
      <p:sp>
        <p:nvSpPr>
          <p:cNvPr id="12" name="Segnaposto contenuto 1"/>
          <p:cNvSpPr>
            <a:spLocks noGrp="1"/>
          </p:cNvSpPr>
          <p:nvPr>
            <p:ph idx="1"/>
          </p:nvPr>
        </p:nvSpPr>
        <p:spPr>
          <a:xfrm>
            <a:off x="5155091" y="2564904"/>
            <a:ext cx="3988909" cy="1048762"/>
          </a:xfrm>
        </p:spPr>
        <p:txBody>
          <a:bodyPr>
            <a:normAutofit fontScale="92500" lnSpcReduction="10000"/>
          </a:bodyPr>
          <a:lstStyle/>
          <a:p>
            <a:pPr marL="179388" indent="-179388">
              <a:buFont typeface="Arial" pitchFamily="34" charset="0"/>
              <a:buChar char="•"/>
            </a:pPr>
            <a:r>
              <a:rPr lang="en-US" sz="1700" smtClean="0"/>
              <a:t>Enthalpy balance (Energy conservation)</a:t>
            </a:r>
          </a:p>
          <a:p>
            <a:pPr marL="179388" indent="-179388">
              <a:buFont typeface="Arial" pitchFamily="34" charset="0"/>
              <a:buChar char="•"/>
            </a:pPr>
            <a:r>
              <a:rPr lang="en-US" sz="1700" smtClean="0"/>
              <a:t>Entropy balance (Second Law) showing entropy generation in all real/irreversible processes</a:t>
            </a:r>
          </a:p>
          <a:p>
            <a:endParaRPr lang="en-US"/>
          </a:p>
        </p:txBody>
      </p:sp>
      <p:pic>
        <p:nvPicPr>
          <p:cNvPr id="5" name="Immagine 4"/>
          <p:cNvPicPr>
            <a:picLocks noChangeAspect="1"/>
          </p:cNvPicPr>
          <p:nvPr/>
        </p:nvPicPr>
        <p:blipFill>
          <a:blip r:embed="rId5"/>
          <a:stretch>
            <a:fillRect/>
          </a:stretch>
        </p:blipFill>
        <p:spPr>
          <a:xfrm>
            <a:off x="1043608" y="5107311"/>
            <a:ext cx="3195373" cy="981912"/>
          </a:xfrm>
          <a:prstGeom prst="rect">
            <a:avLst/>
          </a:prstGeom>
        </p:spPr>
      </p:pic>
      <p:pic>
        <p:nvPicPr>
          <p:cNvPr id="7" name="Immagine 6"/>
          <p:cNvPicPr>
            <a:picLocks noChangeAspect="1"/>
          </p:cNvPicPr>
          <p:nvPr/>
        </p:nvPicPr>
        <p:blipFill>
          <a:blip r:embed="rId6"/>
          <a:stretch>
            <a:fillRect/>
          </a:stretch>
        </p:blipFill>
        <p:spPr>
          <a:xfrm>
            <a:off x="3259616" y="5157192"/>
            <a:ext cx="812233" cy="492026"/>
          </a:xfrm>
          <a:prstGeom prst="rect">
            <a:avLst/>
          </a:prstGeom>
        </p:spPr>
      </p:pic>
      <p:pic>
        <p:nvPicPr>
          <p:cNvPr id="11" name="Immagine 10"/>
          <p:cNvPicPr>
            <a:picLocks noChangeAspect="1"/>
          </p:cNvPicPr>
          <p:nvPr/>
        </p:nvPicPr>
        <p:blipFill>
          <a:blip r:embed="rId7"/>
          <a:stretch>
            <a:fillRect/>
          </a:stretch>
        </p:blipFill>
        <p:spPr>
          <a:xfrm>
            <a:off x="3075718" y="5301208"/>
            <a:ext cx="183898" cy="165507"/>
          </a:xfrm>
          <a:prstGeom prst="rect">
            <a:avLst/>
          </a:prstGeom>
        </p:spPr>
      </p:pic>
      <p:pic>
        <p:nvPicPr>
          <p:cNvPr id="14" name="Immagine 13"/>
          <p:cNvPicPr>
            <a:picLocks noChangeAspect="1"/>
          </p:cNvPicPr>
          <p:nvPr/>
        </p:nvPicPr>
        <p:blipFill>
          <a:blip r:embed="rId8"/>
          <a:stretch>
            <a:fillRect/>
          </a:stretch>
        </p:blipFill>
        <p:spPr>
          <a:xfrm>
            <a:off x="3259616" y="5629300"/>
            <a:ext cx="1183604" cy="456532"/>
          </a:xfrm>
          <a:prstGeom prst="rect">
            <a:avLst/>
          </a:prstGeom>
        </p:spPr>
      </p:pic>
      <p:pic>
        <p:nvPicPr>
          <p:cNvPr id="15" name="Immagine 14"/>
          <p:cNvPicPr>
            <a:picLocks noChangeAspect="1"/>
          </p:cNvPicPr>
          <p:nvPr/>
        </p:nvPicPr>
        <p:blipFill>
          <a:blip r:embed="rId9"/>
          <a:stretch>
            <a:fillRect/>
          </a:stretch>
        </p:blipFill>
        <p:spPr>
          <a:xfrm>
            <a:off x="1040093" y="4089048"/>
            <a:ext cx="6264696" cy="1064077"/>
          </a:xfrm>
          <a:prstGeom prst="rect">
            <a:avLst/>
          </a:prstGeom>
        </p:spPr>
      </p:pic>
      <p:sp>
        <p:nvSpPr>
          <p:cNvPr id="20" name="CasellaDiTesto 19"/>
          <p:cNvSpPr txBox="1"/>
          <p:nvPr/>
        </p:nvSpPr>
        <p:spPr>
          <a:xfrm>
            <a:off x="5101570" y="4938034"/>
            <a:ext cx="1918702" cy="369332"/>
          </a:xfrm>
          <a:prstGeom prst="rect">
            <a:avLst/>
          </a:prstGeom>
          <a:noFill/>
        </p:spPr>
        <p:txBody>
          <a:bodyPr wrap="square" rtlCol="0">
            <a:spAutoFit/>
          </a:bodyPr>
          <a:lstStyle/>
          <a:p>
            <a:pPr algn="ctr"/>
            <a:r>
              <a:rPr lang="it-IT" sz="1600" smtClean="0"/>
              <a:t>Total </a:t>
            </a:r>
            <a:r>
              <a:rPr lang="it-IT" sz="1600" err="1" smtClean="0"/>
              <a:t>entalpy</a:t>
            </a:r>
            <a:r>
              <a:rPr lang="it-IT" sz="1600" smtClean="0"/>
              <a:t> </a:t>
            </a:r>
            <a:r>
              <a:rPr lang="it-IT" i="1" smtClean="0">
                <a:latin typeface="Times New Roman" panose="02020603050405020304" pitchFamily="18" charset="0"/>
                <a:cs typeface="Times New Roman" panose="02020603050405020304" pitchFamily="18" charset="0"/>
              </a:rPr>
              <a:t>h°</a:t>
            </a:r>
            <a:endParaRPr lang="it-IT" sz="1600" i="1">
              <a:latin typeface="Times New Roman" panose="02020603050405020304" pitchFamily="18" charset="0"/>
              <a:cs typeface="Times New Roman" panose="02020603050405020304" pitchFamily="18" charset="0"/>
            </a:endParaRPr>
          </a:p>
        </p:txBody>
      </p:sp>
      <p:cxnSp>
        <p:nvCxnSpPr>
          <p:cNvPr id="21" name="Connettore 2 20"/>
          <p:cNvCxnSpPr/>
          <p:nvPr/>
        </p:nvCxnSpPr>
        <p:spPr>
          <a:xfrm flipH="1" flipV="1">
            <a:off x="4817053" y="4581128"/>
            <a:ext cx="428533" cy="526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ettangolo 21"/>
          <p:cNvSpPr/>
          <p:nvPr/>
        </p:nvSpPr>
        <p:spPr>
          <a:xfrm>
            <a:off x="3779912" y="4144515"/>
            <a:ext cx="1166407" cy="48662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19852</TotalTime>
  <Words>2776</Words>
  <Application>Microsoft Office PowerPoint</Application>
  <PresentationFormat>Presentazione su schermo (4:3)</PresentationFormat>
  <Paragraphs>344</Paragraphs>
  <Slides>35</Slides>
  <Notes>4</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35</vt:i4>
      </vt:variant>
    </vt:vector>
  </HeadingPairs>
  <TitlesOfParts>
    <vt:vector size="45" baseType="lpstr">
      <vt:lpstr>ＭＳ Ｐゴシック</vt:lpstr>
      <vt:lpstr>ＭＳ Ｐゴシック</vt:lpstr>
      <vt:lpstr>Arial</vt:lpstr>
      <vt:lpstr>Calibri</vt:lpstr>
      <vt:lpstr>Symbol</vt:lpstr>
      <vt:lpstr>Times New Roman</vt:lpstr>
      <vt:lpstr>TimesNewRomanPSMT</vt:lpstr>
      <vt:lpstr>Wingdings</vt:lpstr>
      <vt:lpstr>POLI</vt:lpstr>
      <vt:lpstr>Equazione</vt:lpstr>
      <vt:lpstr>Presentazione standard di PowerPoint</vt:lpstr>
      <vt:lpstr>Presentazione standard di PowerPoint</vt:lpstr>
      <vt:lpstr>Presentazione standard di PowerPoint</vt:lpstr>
      <vt:lpstr>Introduction</vt:lpstr>
      <vt:lpstr>Exergy Reference Environment (RE)</vt:lpstr>
      <vt:lpstr>Exergy Reference Environment (RE)</vt:lpstr>
      <vt:lpstr>Exergy Reference Environment (RE)</vt:lpstr>
      <vt:lpstr>EXERGY – First and Second Law of Thermodynamics</vt:lpstr>
      <vt:lpstr>EXERGY - First and Second Law of Thermodynamics</vt:lpstr>
      <vt:lpstr>EXERGY - First and Second Law of Thermodynamics</vt:lpstr>
      <vt:lpstr>EXERGY – flow and non-flow exergy</vt:lpstr>
      <vt:lpstr>EXERGY – reversible processes</vt:lpstr>
      <vt:lpstr>EXERGY – exergy balance</vt:lpstr>
      <vt:lpstr>EXERGY – exergy efficiency</vt:lpstr>
      <vt:lpstr>EXERGY – exergy efficiency</vt:lpstr>
      <vt:lpstr>EXERGY – exergy efficiency</vt:lpstr>
      <vt:lpstr>EXERGY – chemical exergy</vt:lpstr>
      <vt:lpstr>Evaluating Chemical Exergy</vt:lpstr>
      <vt:lpstr>EXERGY – chemical exergy of substances in the RE</vt:lpstr>
      <vt:lpstr>EXERGY – chemical exergy of an hydrocarbon (CH4)</vt:lpstr>
      <vt:lpstr>EXERGY – chemical exergy of hydrocarbons (CaHbOc)</vt:lpstr>
      <vt:lpstr>EXERGY – chemical exergy of hydrocarbons </vt:lpstr>
      <vt:lpstr>EXERGY – standard chemical exergy of other substances </vt:lpstr>
      <vt:lpstr>Presentazione standard di PowerPoint</vt:lpstr>
      <vt:lpstr>EXERGY – standard chemical exergy of other substances </vt:lpstr>
      <vt:lpstr>EMERGY</vt:lpstr>
      <vt:lpstr>EMERGY - Transformity </vt:lpstr>
      <vt:lpstr>EMERGY - Transformity </vt:lpstr>
      <vt:lpstr>EMERGY – the fundamental issue</vt:lpstr>
      <vt:lpstr>EMERGY – Recycling (feedback) and multi-products component</vt:lpstr>
      <vt:lpstr>EMERGY – Recycling (feedback) and multi-products component</vt:lpstr>
      <vt:lpstr>EMERGY – avoiding “double counting”?</vt:lpstr>
      <vt:lpstr>EMERGY -  Exemple of eMergy model</vt:lpstr>
      <vt:lpstr>Conclusions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Emy</dc:creator>
  <cp:lastModifiedBy>Windows User</cp:lastModifiedBy>
  <cp:revision>1131</cp:revision>
  <cp:lastPrinted>2015-07-19T17:20:15Z</cp:lastPrinted>
  <dcterms:created xsi:type="dcterms:W3CDTF">2012-03-26T08:44:55Z</dcterms:created>
  <dcterms:modified xsi:type="dcterms:W3CDTF">2020-11-22T16:25:53Z</dcterms:modified>
</cp:coreProperties>
</file>