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1"/>
  </p:notesMasterIdLst>
  <p:handoutMasterIdLst>
    <p:handoutMasterId r:id="rId32"/>
  </p:handoutMasterIdLst>
  <p:sldIdLst>
    <p:sldId id="545" r:id="rId2"/>
    <p:sldId id="482" r:id="rId3"/>
    <p:sldId id="483" r:id="rId4"/>
    <p:sldId id="484" r:id="rId5"/>
    <p:sldId id="486" r:id="rId6"/>
    <p:sldId id="487" r:id="rId7"/>
    <p:sldId id="488" r:id="rId8"/>
    <p:sldId id="490" r:id="rId9"/>
    <p:sldId id="491" r:id="rId10"/>
    <p:sldId id="493" r:id="rId11"/>
    <p:sldId id="495" r:id="rId12"/>
    <p:sldId id="496" r:id="rId13"/>
    <p:sldId id="497" r:id="rId14"/>
    <p:sldId id="498" r:id="rId15"/>
    <p:sldId id="500" r:id="rId16"/>
    <p:sldId id="502" r:id="rId17"/>
    <p:sldId id="505" r:id="rId18"/>
    <p:sldId id="506" r:id="rId19"/>
    <p:sldId id="507" r:id="rId20"/>
    <p:sldId id="508" r:id="rId21"/>
    <p:sldId id="509" r:id="rId22"/>
    <p:sldId id="510" r:id="rId23"/>
    <p:sldId id="511" r:id="rId24"/>
    <p:sldId id="512" r:id="rId25"/>
    <p:sldId id="515" r:id="rId26"/>
    <p:sldId id="516" r:id="rId27"/>
    <p:sldId id="518" r:id="rId28"/>
    <p:sldId id="519" r:id="rId29"/>
    <p:sldId id="543" r:id="rId3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ppo Ran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6600"/>
    <a:srgbClr val="A50021"/>
    <a:srgbClr val="F69305"/>
    <a:srgbClr val="EB9303"/>
    <a:srgbClr val="000048"/>
    <a:srgbClr val="BFE23E"/>
    <a:srgbClr val="FFFF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6412" autoAdjust="0"/>
  </p:normalViewPr>
  <p:slideViewPr>
    <p:cSldViewPr>
      <p:cViewPr varScale="1">
        <p:scale>
          <a:sx n="98" d="100"/>
          <a:sy n="98" d="100"/>
        </p:scale>
        <p:origin x="442" y="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541"/>
    </p:cViewPr>
  </p:sorterViewPr>
  <p:notesViewPr>
    <p:cSldViewPr>
      <p:cViewPr varScale="1">
        <p:scale>
          <a:sx n="49" d="100"/>
          <a:sy n="49" d="100"/>
        </p:scale>
        <p:origin x="-289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sz="quarter"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96EC208C-96C5-4D66-BCE6-A7F2FD6DC9FF}" type="datetimeFigureOut">
              <a:rPr lang="en-US" altLang="it-IT"/>
              <a:pPr>
                <a:defRPr/>
              </a:pPr>
              <a:t>11/20/2020</a:t>
            </a:fld>
            <a:endParaRPr lang="es-CO" altLang="it-IT"/>
          </a:p>
        </p:txBody>
      </p:sp>
      <p:sp>
        <p:nvSpPr>
          <p:cNvPr id="4" name="Footer Placeholder 3"/>
          <p:cNvSpPr>
            <a:spLocks noGrp="1"/>
          </p:cNvSpPr>
          <p:nvPr>
            <p:ph type="ftr" sz="quarter" idx="2"/>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5" name="Slide Number Placeholder 4"/>
          <p:cNvSpPr>
            <a:spLocks noGrp="1"/>
          </p:cNvSpPr>
          <p:nvPr>
            <p:ph type="sldNum" sz="quarter" idx="3"/>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5733A118-9AE6-47F8-9B35-1868207A0B49}" type="slidenum">
              <a:rPr lang="es-CO" altLang="it-IT"/>
              <a:pPr>
                <a:defRPr/>
              </a:pPr>
              <a:t>‹N›</a:t>
            </a:fld>
            <a:endParaRPr lang="es-CO" altLang="it-IT"/>
          </a:p>
        </p:txBody>
      </p:sp>
    </p:spTree>
    <p:extLst>
      <p:ext uri="{BB962C8B-B14F-4D97-AF65-F5344CB8AC3E}">
        <p14:creationId xmlns:p14="http://schemas.microsoft.com/office/powerpoint/2010/main" val="257524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7011"/>
          </a:xfrm>
          <a:prstGeom prst="rect">
            <a:avLst/>
          </a:prstGeom>
        </p:spPr>
        <p:txBody>
          <a:bodyPr vert="horz" lIns="94689" tIns="47346" rIns="94689" bIns="47346" rtlCol="0"/>
          <a:lstStyle>
            <a:lvl1pPr algn="l" fontAlgn="auto">
              <a:spcBef>
                <a:spcPts val="0"/>
              </a:spcBef>
              <a:spcAft>
                <a:spcPts val="0"/>
              </a:spcAft>
              <a:defRPr sz="1300">
                <a:latin typeface="+mn-lt"/>
                <a:ea typeface="+mn-ea"/>
                <a:cs typeface="+mn-cs"/>
              </a:defRPr>
            </a:lvl1pPr>
          </a:lstStyle>
          <a:p>
            <a:pPr>
              <a:defRPr/>
            </a:pPr>
            <a:endParaRPr lang="es-CO"/>
          </a:p>
        </p:txBody>
      </p:sp>
      <p:sp>
        <p:nvSpPr>
          <p:cNvPr id="3" name="Date Placeholder 2"/>
          <p:cNvSpPr>
            <a:spLocks noGrp="1"/>
          </p:cNvSpPr>
          <p:nvPr>
            <p:ph type="dt" idx="1"/>
          </p:nvPr>
        </p:nvSpPr>
        <p:spPr>
          <a:xfrm>
            <a:off x="3850444" y="2"/>
            <a:ext cx="2945659" cy="497011"/>
          </a:xfrm>
          <a:prstGeom prst="rect">
            <a:avLst/>
          </a:prstGeom>
        </p:spPr>
        <p:txBody>
          <a:bodyPr vert="horz" wrap="square" lIns="94689" tIns="47346" rIns="94689" bIns="47346" numCol="1" anchor="t" anchorCtr="0" compatLnSpc="1">
            <a:prstTxWarp prst="textNoShape">
              <a:avLst/>
            </a:prstTxWarp>
          </a:bodyPr>
          <a:lstStyle>
            <a:lvl1pPr algn="r">
              <a:defRPr sz="1300"/>
            </a:lvl1pPr>
          </a:lstStyle>
          <a:p>
            <a:pPr>
              <a:defRPr/>
            </a:pPr>
            <a:fld id="{1C8863A6-B975-418E-96C5-E37EBB1CADB2}" type="datetimeFigureOut">
              <a:rPr lang="en-US" altLang="it-IT"/>
              <a:pPr>
                <a:defRPr/>
              </a:pPr>
              <a:t>11/20/2020</a:t>
            </a:fld>
            <a:endParaRPr lang="es-CO" alt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689" tIns="47346" rIns="94689" bIns="47346" rtlCol="0" anchor="ctr"/>
          <a:lstStyle/>
          <a:p>
            <a:pPr lvl="0"/>
            <a:endParaRPr lang="es-CO" noProof="0"/>
          </a:p>
        </p:txBody>
      </p:sp>
      <p:sp>
        <p:nvSpPr>
          <p:cNvPr id="5" name="Notes Placeholder 4"/>
          <p:cNvSpPr>
            <a:spLocks noGrp="1"/>
          </p:cNvSpPr>
          <p:nvPr>
            <p:ph type="body" sz="quarter" idx="3"/>
          </p:nvPr>
        </p:nvSpPr>
        <p:spPr>
          <a:xfrm>
            <a:off x="679768" y="4715664"/>
            <a:ext cx="5438140" cy="4466309"/>
          </a:xfrm>
          <a:prstGeom prst="rect">
            <a:avLst/>
          </a:prstGeom>
        </p:spPr>
        <p:txBody>
          <a:bodyPr vert="horz" lIns="94689" tIns="47346" rIns="94689" bIns="473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O" noProof="0"/>
          </a:p>
        </p:txBody>
      </p:sp>
      <p:sp>
        <p:nvSpPr>
          <p:cNvPr id="6" name="Footer Placeholder 5"/>
          <p:cNvSpPr>
            <a:spLocks noGrp="1"/>
          </p:cNvSpPr>
          <p:nvPr>
            <p:ph type="ftr" sz="quarter" idx="4"/>
          </p:nvPr>
        </p:nvSpPr>
        <p:spPr>
          <a:xfrm>
            <a:off x="1" y="9427933"/>
            <a:ext cx="2945659" cy="497011"/>
          </a:xfrm>
          <a:prstGeom prst="rect">
            <a:avLst/>
          </a:prstGeom>
        </p:spPr>
        <p:txBody>
          <a:bodyPr vert="horz" lIns="94689" tIns="47346" rIns="94689" bIns="47346" rtlCol="0" anchor="b"/>
          <a:lstStyle>
            <a:lvl1pPr algn="l" fontAlgn="auto">
              <a:spcBef>
                <a:spcPts val="0"/>
              </a:spcBef>
              <a:spcAft>
                <a:spcPts val="0"/>
              </a:spcAft>
              <a:defRPr sz="1300">
                <a:latin typeface="+mn-lt"/>
                <a:ea typeface="+mn-ea"/>
                <a:cs typeface="+mn-cs"/>
              </a:defRPr>
            </a:lvl1pPr>
          </a:lstStyle>
          <a:p>
            <a:pPr>
              <a:defRPr/>
            </a:pPr>
            <a:endParaRPr lang="es-CO"/>
          </a:p>
        </p:txBody>
      </p:sp>
      <p:sp>
        <p:nvSpPr>
          <p:cNvPr id="7" name="Slide Number Placeholder 6"/>
          <p:cNvSpPr>
            <a:spLocks noGrp="1"/>
          </p:cNvSpPr>
          <p:nvPr>
            <p:ph type="sldNum" sz="quarter" idx="5"/>
          </p:nvPr>
        </p:nvSpPr>
        <p:spPr>
          <a:xfrm>
            <a:off x="3850444" y="9427933"/>
            <a:ext cx="2945659" cy="497011"/>
          </a:xfrm>
          <a:prstGeom prst="rect">
            <a:avLst/>
          </a:prstGeom>
        </p:spPr>
        <p:txBody>
          <a:bodyPr vert="horz" wrap="square" lIns="94689" tIns="47346" rIns="94689" bIns="47346" numCol="1" anchor="b" anchorCtr="0" compatLnSpc="1">
            <a:prstTxWarp prst="textNoShape">
              <a:avLst/>
            </a:prstTxWarp>
          </a:bodyPr>
          <a:lstStyle>
            <a:lvl1pPr algn="r">
              <a:defRPr sz="1300"/>
            </a:lvl1pPr>
          </a:lstStyle>
          <a:p>
            <a:pPr>
              <a:defRPr/>
            </a:pPr>
            <a:fld id="{72AF8E41-D8B1-49C4-8803-CE4B40CA2E44}" type="slidenum">
              <a:rPr lang="es-CO" altLang="it-IT"/>
              <a:pPr>
                <a:defRPr/>
              </a:pPr>
              <a:t>‹N›</a:t>
            </a:fld>
            <a:endParaRPr lang="es-CO" altLang="it-IT"/>
          </a:p>
        </p:txBody>
      </p:sp>
    </p:spTree>
    <p:extLst>
      <p:ext uri="{BB962C8B-B14F-4D97-AF65-F5344CB8AC3E}">
        <p14:creationId xmlns:p14="http://schemas.microsoft.com/office/powerpoint/2010/main" val="4288586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1</a:t>
            </a:fld>
            <a:endParaRPr lang="es-CO" altLang="it-IT"/>
          </a:p>
        </p:txBody>
      </p:sp>
    </p:spTree>
    <p:extLst>
      <p:ext uri="{BB962C8B-B14F-4D97-AF65-F5344CB8AC3E}">
        <p14:creationId xmlns:p14="http://schemas.microsoft.com/office/powerpoint/2010/main" val="34059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72AF8E41-D8B1-49C4-8803-CE4B40CA2E44}" type="slidenum">
              <a:rPr lang="es-CO" altLang="it-IT" smtClean="0"/>
              <a:pPr>
                <a:defRPr/>
              </a:pPr>
              <a:t>2</a:t>
            </a:fld>
            <a:endParaRPr lang="es-CO" altLang="it-IT"/>
          </a:p>
        </p:txBody>
      </p:sp>
    </p:spTree>
    <p:extLst>
      <p:ext uri="{BB962C8B-B14F-4D97-AF65-F5344CB8AC3E}">
        <p14:creationId xmlns:p14="http://schemas.microsoft.com/office/powerpoint/2010/main" val="337040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9F317-FD67-46C0-A42F-FE009A50B6F9}" type="slidenum">
              <a:rPr lang="it-IT"/>
              <a:pPr/>
              <a:t>25</a:t>
            </a:fld>
            <a:endParaRPr lang="it-IT"/>
          </a:p>
        </p:txBody>
      </p:sp>
      <p:sp>
        <p:nvSpPr>
          <p:cNvPr id="62466" name="Rectangle 2"/>
          <p:cNvSpPr>
            <a:spLocks noGrp="1" noRot="1" noChangeAspect="1" noChangeArrowheads="1" noTextEdit="1"/>
          </p:cNvSpPr>
          <p:nvPr>
            <p:ph type="sldImg"/>
          </p:nvPr>
        </p:nvSpPr>
        <p:spPr>
          <a:xfrm>
            <a:off x="868363" y="776288"/>
            <a:ext cx="5067300" cy="3800475"/>
          </a:xfrm>
          <a:ln/>
        </p:spPr>
      </p:sp>
      <p:sp>
        <p:nvSpPr>
          <p:cNvPr id="62467" name="Rectangle 3"/>
          <p:cNvSpPr>
            <a:spLocks noGrp="1" noChangeArrowheads="1"/>
          </p:cNvSpPr>
          <p:nvPr>
            <p:ph type="body" idx="1"/>
          </p:nvPr>
        </p:nvSpPr>
        <p:spPr>
          <a:xfrm>
            <a:off x="915798" y="4722046"/>
            <a:ext cx="4951918" cy="4501455"/>
          </a:xfrm>
          <a:ln/>
        </p:spPr>
        <p:txBody>
          <a:bodyPr lIns="96039" tIns="48020" rIns="96039" bIns="48020"/>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68" name="Rettangolo 167"/>
          <p:cNvSpPr/>
          <p:nvPr userDrawn="1"/>
        </p:nvSpPr>
        <p:spPr>
          <a:xfrm>
            <a:off x="0" y="0"/>
            <a:ext cx="9144000" cy="1847850"/>
          </a:xfrm>
          <a:prstGeom prst="rect">
            <a:avLst/>
          </a:prstGeom>
          <a:solidFill>
            <a:srgbClr val="0C11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48007" y="1654176"/>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7512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323726" cy="452596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29" name="Rettangolo 128"/>
          <p:cNvSpPr/>
          <p:nvPr userDrawn="1"/>
        </p:nvSpPr>
        <p:spPr>
          <a:xfrm>
            <a:off x="0" y="6229350"/>
            <a:ext cx="9144000" cy="638175"/>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it-IT" smtClean="0"/>
              <a:t>            </a:t>
            </a:r>
            <a:r>
              <a:rPr lang="it-IT" b="1" smtClean="0"/>
              <a:t>Dipartimento di Ingegneria e Architettura</a:t>
            </a:r>
            <a:endParaRPr lang="it-IT" b="1"/>
          </a:p>
        </p:txBody>
      </p:sp>
      <p:sp>
        <p:nvSpPr>
          <p:cNvPr id="7" name="Titolo 1"/>
          <p:cNvSpPr>
            <a:spLocks noGrp="1"/>
          </p:cNvSpPr>
          <p:nvPr>
            <p:ph type="title"/>
          </p:nvPr>
        </p:nvSpPr>
        <p:spPr>
          <a:xfrm>
            <a:off x="288521" y="139166"/>
            <a:ext cx="8581043" cy="840400"/>
          </a:xfrm>
          <a:noFill/>
        </p:spPr>
        <p:txBody>
          <a:bodyPr/>
          <a:lstStyle/>
          <a:p>
            <a:endParaRPr lang="it-IT" dirty="0">
              <a:solidFill>
                <a:schemeClr val="tx2"/>
              </a:solidFill>
            </a:endParaRPr>
          </a:p>
        </p:txBody>
      </p:sp>
      <p:pic>
        <p:nvPicPr>
          <p:cNvPr id="10" name="Picture 6" descr="http://www2.units.it/eussc/index_file/image004.jpg"/>
          <p:cNvPicPr>
            <a:picLocks noChangeAspect="1" noChangeArrowheads="1"/>
          </p:cNvPicPr>
          <p:nvPr userDrawn="1"/>
        </p:nvPicPr>
        <p:blipFill>
          <a:blip r:embed="rId2" cstate="print"/>
          <a:srcRect/>
          <a:stretch>
            <a:fillRect/>
          </a:stretch>
        </p:blipFill>
        <p:spPr bwMode="auto">
          <a:xfrm>
            <a:off x="6762" y="6222825"/>
            <a:ext cx="604798" cy="635176"/>
          </a:xfrm>
          <a:prstGeom prst="rect">
            <a:avLst/>
          </a:prstGeom>
          <a:noFill/>
        </p:spPr>
      </p:pic>
    </p:spTree>
    <p:extLst>
      <p:ext uri="{BB962C8B-B14F-4D97-AF65-F5344CB8AC3E}">
        <p14:creationId xmlns:p14="http://schemas.microsoft.com/office/powerpoint/2010/main" val="2312072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85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7331221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8" r:id="rId3"/>
  </p:sldLayoutIdLst>
  <p:timing>
    <p:tnLst>
      <p:par>
        <p:cTn id="1" dur="indefinite" restart="never" nodeType="tmRoot"/>
      </p:par>
    </p:tnLst>
  </p:timing>
  <p:hf hdr="0" ftr="0" dt="0"/>
  <p:txStyles>
    <p:titleStyle>
      <a:lvl1pPr marL="0" indent="0" algn="l" defTabSz="457200" rtl="0" eaLnBrk="1" latinLnBrk="0" hangingPunct="1">
        <a:spcBef>
          <a:spcPct val="0"/>
        </a:spcBef>
        <a:buNone/>
        <a:defRPr sz="2200" b="1" kern="1200">
          <a:solidFill>
            <a:srgbClr val="003399"/>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xergoecology.com/" TargetMode="External"/><Relationship Id="rId2" Type="http://schemas.openxmlformats.org/officeDocument/2006/relationships/hyperlink" Target="mailto:reini@units.it" TargetMode="External"/><Relationship Id="rId1" Type="http://schemas.openxmlformats.org/officeDocument/2006/relationships/slideLayout" Target="../slideLayouts/slideLayout2.xml"/><Relationship Id="rId5" Type="http://schemas.openxmlformats.org/officeDocument/2006/relationships/hyperlink" Target="https://www.sciencedirect.com/science/article/pii/S0360544204003561" TargetMode="External"/><Relationship Id="rId4" Type="http://schemas.openxmlformats.org/officeDocument/2006/relationships/hyperlink" Target="https://www.researchgate.net/publication/200729141_Theory_of_the_exergetic_co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smtClean="0"/>
              <a:t>Exergy </a:t>
            </a:r>
            <a:r>
              <a:rPr lang="en-US"/>
              <a:t>Analysis and Exergy-based Cost Accounting &amp; Optimization</a:t>
            </a:r>
            <a:endParaRPr lang="pt-BR">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smtClean="0">
                <a:solidFill>
                  <a:prstClr val="white"/>
                </a:solidFill>
              </a:rPr>
              <a:t>Prof. M. Reini, Ph.D</a:t>
            </a:r>
            <a:endParaRPr lang="it-IT" sz="1800" b="1" smtClean="0">
              <a:solidFill>
                <a:prstClr val="white"/>
              </a:solidFill>
            </a:endParaRPr>
          </a:p>
          <a:p>
            <a:r>
              <a:rPr lang="it-IT" sz="1600" b="1" smtClean="0">
                <a:solidFill>
                  <a:prstClr val="white"/>
                </a:solidFill>
              </a:rPr>
              <a:t>Università degli Studi di Trieste</a:t>
            </a:r>
          </a:p>
          <a:p>
            <a:r>
              <a:rPr lang="it-IT" sz="1600" b="1" smtClean="0">
                <a:solidFill>
                  <a:prstClr val="white"/>
                </a:solidFill>
              </a:rPr>
              <a:t>Dipartimento di Ingegneria e Architettura – Polo di Pordenone</a:t>
            </a:r>
          </a:p>
          <a:p>
            <a:r>
              <a:rPr lang="it-IT" sz="1600" b="1" smtClean="0">
                <a:solidFill>
                  <a:prstClr val="white"/>
                </a:solidFill>
              </a:rPr>
              <a:t>reini@units.it</a:t>
            </a:r>
          </a:p>
          <a:p>
            <a:endParaRPr lang="it-IT" sz="1600" b="1" smtClean="0">
              <a:solidFill>
                <a:prstClr val="white"/>
              </a:solidFill>
            </a:endParaRPr>
          </a:p>
          <a:p>
            <a:endParaRPr lang="it-IT" sz="1600" b="1" smtClean="0">
              <a:solidFill>
                <a:prstClr val="white"/>
              </a:solidFill>
            </a:endParaRPr>
          </a:p>
          <a:p>
            <a:endParaRPr lang="it-IT" sz="1600" b="1" smtClean="0">
              <a:solidFill>
                <a:prstClr val="white"/>
              </a:solidFill>
            </a:endParaRPr>
          </a:p>
          <a:p>
            <a:endParaRPr lang="it-IT" sz="160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smtClean="0">
                <a:solidFill>
                  <a:schemeClr val="bg2">
                    <a:lumMod val="50000"/>
                  </a:schemeClr>
                </a:solidFill>
                <a:latin typeface="Arial" pitchFamily="34" charset="0"/>
                <a:cs typeface="Arial" pitchFamily="34" charset="0"/>
              </a:rPr>
              <a:t>UNIVERSITÀ DEGLI STUDI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TRIESTE</a:t>
            </a:r>
          </a:p>
          <a:p>
            <a:r>
              <a:rPr lang="it-IT" sz="1600" b="1" smtClean="0">
                <a:solidFill>
                  <a:schemeClr val="bg2">
                    <a:lumMod val="50000"/>
                  </a:schemeClr>
                </a:solidFill>
                <a:latin typeface="Arial" pitchFamily="34" charset="0"/>
                <a:cs typeface="Arial" pitchFamily="34" charset="0"/>
              </a:rPr>
              <a:t>DIPARTIMENTO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INGEGNERIA E ARCHITETTURA</a:t>
            </a:r>
          </a:p>
          <a:p>
            <a:endParaRPr lang="it-IT"/>
          </a:p>
        </p:txBody>
      </p:sp>
      <p:pic>
        <p:nvPicPr>
          <p:cNvPr id="89090"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6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err="1" smtClean="0"/>
              <a:t>Diagnosis</a:t>
            </a:r>
            <a:endParaRPr lang="en-US"/>
          </a:p>
        </p:txBody>
      </p:sp>
      <p:sp>
        <p:nvSpPr>
          <p:cNvPr id="19459" name="Rectangle 3"/>
          <p:cNvSpPr>
            <a:spLocks noGrp="1" noChangeArrowheads="1"/>
          </p:cNvSpPr>
          <p:nvPr>
            <p:ph type="body" idx="1"/>
          </p:nvPr>
        </p:nvSpPr>
        <p:spPr>
          <a:xfrm>
            <a:off x="251520" y="1988840"/>
            <a:ext cx="2082854" cy="1080120"/>
          </a:xfrm>
          <a:ln>
            <a:solidFill>
              <a:schemeClr val="accent1"/>
            </a:solidFill>
          </a:ln>
        </p:spPr>
        <p:txBody>
          <a:bodyPr>
            <a:normAutofit fontScale="92500" lnSpcReduction="20000"/>
          </a:bodyPr>
          <a:lstStyle/>
          <a:p>
            <a:r>
              <a:rPr lang="en-US" sz="1600" smtClean="0"/>
              <a:t>Is it correct to allocate </a:t>
            </a:r>
            <a:r>
              <a:rPr lang="en-US" sz="1600"/>
              <a:t>on each component </a:t>
            </a:r>
            <a:r>
              <a:rPr lang="en-US" sz="1600" smtClean="0"/>
              <a:t>a </a:t>
            </a:r>
            <a:r>
              <a:rPr lang="en-US" sz="1600"/>
              <a:t>share of the greatest global consumption </a:t>
            </a:r>
            <a:r>
              <a:rPr lang="en-US" sz="1600" smtClean="0"/>
              <a:t>equal to </a:t>
            </a:r>
            <a:r>
              <a:rPr lang="it-IT" sz="1600" err="1" smtClean="0"/>
              <a:t>dF</a:t>
            </a:r>
            <a:r>
              <a:rPr lang="it-IT" sz="1600" baseline="-25000" err="1" smtClean="0"/>
              <a:t>T</a:t>
            </a:r>
            <a:r>
              <a:rPr lang="it-IT" sz="1600" smtClean="0"/>
              <a:t> </a:t>
            </a:r>
            <a:r>
              <a:rPr lang="it-IT" sz="1600"/>
              <a:t>= </a:t>
            </a:r>
            <a:r>
              <a:rPr lang="it-IT" sz="1600" err="1"/>
              <a:t>dI</a:t>
            </a:r>
            <a:r>
              <a:rPr lang="it-IT" sz="1600" baseline="-25000" err="1"/>
              <a:t>i</a:t>
            </a:r>
            <a:r>
              <a:rPr lang="it-IT" sz="1600"/>
              <a:t> ?</a:t>
            </a:r>
            <a:endParaRPr lang="en-US" sz="1600"/>
          </a:p>
        </p:txBody>
      </p:sp>
      <p:pic>
        <p:nvPicPr>
          <p:cNvPr id="19461" name="Picture 5"/>
          <p:cNvPicPr>
            <a:picLocks noChangeAspect="1" noChangeArrowheads="1"/>
          </p:cNvPicPr>
          <p:nvPr/>
        </p:nvPicPr>
        <p:blipFill>
          <a:blip r:embed="rId2" cstate="print"/>
          <a:srcRect/>
          <a:stretch>
            <a:fillRect/>
          </a:stretch>
        </p:blipFill>
        <p:spPr bwMode="auto">
          <a:xfrm>
            <a:off x="1139825" y="476672"/>
            <a:ext cx="6756400" cy="1287463"/>
          </a:xfrm>
          <a:prstGeom prst="rect">
            <a:avLst/>
          </a:prstGeom>
          <a:noFill/>
          <a:ln w="9525">
            <a:noFill/>
            <a:miter lim="800000"/>
            <a:headEnd/>
            <a:tailEnd/>
          </a:ln>
          <a:effectLst/>
        </p:spPr>
      </p:pic>
      <p:grpSp>
        <p:nvGrpSpPr>
          <p:cNvPr id="197" name="Gruppo 196"/>
          <p:cNvGrpSpPr/>
          <p:nvPr/>
        </p:nvGrpSpPr>
        <p:grpSpPr>
          <a:xfrm>
            <a:off x="1835696" y="1988840"/>
            <a:ext cx="6111328" cy="1241722"/>
            <a:chOff x="1235075" y="1935163"/>
            <a:chExt cx="6711950" cy="1295400"/>
          </a:xfrm>
        </p:grpSpPr>
        <p:sp>
          <p:nvSpPr>
            <p:cNvPr id="86018" name="AutoShape 2"/>
            <p:cNvSpPr>
              <a:spLocks noChangeAspect="1" noChangeArrowheads="1" noTextEdit="1"/>
            </p:cNvSpPr>
            <p:nvPr/>
          </p:nvSpPr>
          <p:spPr bwMode="auto">
            <a:xfrm>
              <a:off x="1235075" y="1935163"/>
              <a:ext cx="671195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6021" name="Rectangle 5"/>
            <p:cNvSpPr>
              <a:spLocks noChangeArrowheads="1"/>
            </p:cNvSpPr>
            <p:nvPr/>
          </p:nvSpPr>
          <p:spPr bwMode="auto">
            <a:xfrm>
              <a:off x="21653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2" name="Rectangle 6"/>
            <p:cNvSpPr>
              <a:spLocks noChangeArrowheads="1"/>
            </p:cNvSpPr>
            <p:nvPr/>
          </p:nvSpPr>
          <p:spPr bwMode="auto">
            <a:xfrm>
              <a:off x="23225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3" name="Rectangle 7"/>
            <p:cNvSpPr>
              <a:spLocks noChangeArrowheads="1"/>
            </p:cNvSpPr>
            <p:nvPr/>
          </p:nvSpPr>
          <p:spPr bwMode="auto">
            <a:xfrm>
              <a:off x="25082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4" name="Rectangle 8"/>
            <p:cNvSpPr>
              <a:spLocks noChangeArrowheads="1"/>
            </p:cNvSpPr>
            <p:nvPr/>
          </p:nvSpPr>
          <p:spPr bwMode="auto">
            <a:xfrm>
              <a:off x="26146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5" name="Rectangle 9"/>
            <p:cNvSpPr>
              <a:spLocks noChangeArrowheads="1"/>
            </p:cNvSpPr>
            <p:nvPr/>
          </p:nvSpPr>
          <p:spPr bwMode="auto">
            <a:xfrm>
              <a:off x="26939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Symbol" pitchFamily="18" charset="2"/>
                  <a:cs typeface="Arial" pitchFamily="34" charset="0"/>
                </a:rPr>
                <a:t>¹</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6" name="Rectangle 10"/>
            <p:cNvSpPr>
              <a:spLocks noChangeArrowheads="1"/>
            </p:cNvSpPr>
            <p:nvPr/>
          </p:nvSpPr>
          <p:spPr bwMode="auto">
            <a:xfrm>
              <a:off x="2865438"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7" name="Rectangle 11"/>
            <p:cNvSpPr>
              <a:spLocks noChangeArrowheads="1"/>
            </p:cNvSpPr>
            <p:nvPr/>
          </p:nvSpPr>
          <p:spPr bwMode="auto">
            <a:xfrm>
              <a:off x="31019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8" name="Rectangle 12"/>
            <p:cNvSpPr>
              <a:spLocks noChangeArrowheads="1"/>
            </p:cNvSpPr>
            <p:nvPr/>
          </p:nvSpPr>
          <p:spPr bwMode="auto">
            <a:xfrm>
              <a:off x="3176588"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29" name="Rectangle 13"/>
            <p:cNvSpPr>
              <a:spLocks noChangeArrowheads="1"/>
            </p:cNvSpPr>
            <p:nvPr/>
          </p:nvSpPr>
          <p:spPr bwMode="auto">
            <a:xfrm>
              <a:off x="40195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0" name="Rectangle 14"/>
            <p:cNvSpPr>
              <a:spLocks noChangeArrowheads="1"/>
            </p:cNvSpPr>
            <p:nvPr/>
          </p:nvSpPr>
          <p:spPr bwMode="auto">
            <a:xfrm>
              <a:off x="41767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1" name="Rectangle 15"/>
            <p:cNvSpPr>
              <a:spLocks noChangeArrowheads="1"/>
            </p:cNvSpPr>
            <p:nvPr/>
          </p:nvSpPr>
          <p:spPr bwMode="auto">
            <a:xfrm>
              <a:off x="43624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2" name="Rectangle 16"/>
            <p:cNvSpPr>
              <a:spLocks noChangeArrowheads="1"/>
            </p:cNvSpPr>
            <p:nvPr/>
          </p:nvSpPr>
          <p:spPr bwMode="auto">
            <a:xfrm>
              <a:off x="44688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3" name="Rectangle 17"/>
            <p:cNvSpPr>
              <a:spLocks noChangeArrowheads="1"/>
            </p:cNvSpPr>
            <p:nvPr/>
          </p:nvSpPr>
          <p:spPr bwMode="auto">
            <a:xfrm>
              <a:off x="45481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Symbol" pitchFamily="18" charset="2"/>
                  <a:cs typeface="Arial" pitchFamily="34" charset="0"/>
                </a:rPr>
                <a:t>¹</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4" name="Rectangle 18"/>
            <p:cNvSpPr>
              <a:spLocks noChangeArrowheads="1"/>
            </p:cNvSpPr>
            <p:nvPr/>
          </p:nvSpPr>
          <p:spPr bwMode="auto">
            <a:xfrm>
              <a:off x="4719638"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5" name="Rectangle 19"/>
            <p:cNvSpPr>
              <a:spLocks noChangeArrowheads="1"/>
            </p:cNvSpPr>
            <p:nvPr/>
          </p:nvSpPr>
          <p:spPr bwMode="auto">
            <a:xfrm>
              <a:off x="49561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6" name="Rectangle 20"/>
            <p:cNvSpPr>
              <a:spLocks noChangeArrowheads="1"/>
            </p:cNvSpPr>
            <p:nvPr/>
          </p:nvSpPr>
          <p:spPr bwMode="auto">
            <a:xfrm>
              <a:off x="5030788"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7" name="Rectangle 21"/>
            <p:cNvSpPr>
              <a:spLocks noChangeArrowheads="1"/>
            </p:cNvSpPr>
            <p:nvPr/>
          </p:nvSpPr>
          <p:spPr bwMode="auto">
            <a:xfrm>
              <a:off x="5873750" y="198596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8" name="Rectangle 22"/>
            <p:cNvSpPr>
              <a:spLocks noChangeArrowheads="1"/>
            </p:cNvSpPr>
            <p:nvPr/>
          </p:nvSpPr>
          <p:spPr bwMode="auto">
            <a:xfrm>
              <a:off x="6030913" y="1938338"/>
              <a:ext cx="3397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39" name="Rectangle 23"/>
            <p:cNvSpPr>
              <a:spLocks noChangeArrowheads="1"/>
            </p:cNvSpPr>
            <p:nvPr/>
          </p:nvSpPr>
          <p:spPr bwMode="auto">
            <a:xfrm>
              <a:off x="6216650" y="2120901"/>
              <a:ext cx="1920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0" name="Rectangle 24"/>
            <p:cNvSpPr>
              <a:spLocks noChangeArrowheads="1"/>
            </p:cNvSpPr>
            <p:nvPr/>
          </p:nvSpPr>
          <p:spPr bwMode="auto">
            <a:xfrm>
              <a:off x="6323013"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1" name="Rectangle 25"/>
            <p:cNvSpPr>
              <a:spLocks noChangeArrowheads="1"/>
            </p:cNvSpPr>
            <p:nvPr/>
          </p:nvSpPr>
          <p:spPr bwMode="auto">
            <a:xfrm>
              <a:off x="6402388" y="1954213"/>
              <a:ext cx="361950" cy="4556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Symbol" pitchFamily="18" charset="2"/>
                  <a:cs typeface="Arial" pitchFamily="34" charset="0"/>
                </a:rPr>
                <a:t>¹</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2" name="Rectangle 26"/>
            <p:cNvSpPr>
              <a:spLocks noChangeArrowheads="1"/>
            </p:cNvSpPr>
            <p:nvPr/>
          </p:nvSpPr>
          <p:spPr bwMode="auto">
            <a:xfrm>
              <a:off x="6575425" y="1985963"/>
              <a:ext cx="365125"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0</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3" name="Rectangle 27"/>
            <p:cNvSpPr>
              <a:spLocks noChangeArrowheads="1"/>
            </p:cNvSpPr>
            <p:nvPr/>
          </p:nvSpPr>
          <p:spPr bwMode="auto">
            <a:xfrm>
              <a:off x="6810375" y="198596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4" name="Rectangle 28"/>
            <p:cNvSpPr>
              <a:spLocks noChangeArrowheads="1"/>
            </p:cNvSpPr>
            <p:nvPr/>
          </p:nvSpPr>
          <p:spPr bwMode="auto">
            <a:xfrm>
              <a:off x="1238250" y="2422526"/>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5" name="Rectangle 29"/>
            <p:cNvSpPr>
              <a:spLocks noChangeArrowheads="1"/>
            </p:cNvSpPr>
            <p:nvPr/>
          </p:nvSpPr>
          <p:spPr bwMode="auto">
            <a:xfrm>
              <a:off x="1238250"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6" name="Rectangle 30"/>
            <p:cNvSpPr>
              <a:spLocks noChangeArrowheads="1"/>
            </p:cNvSpPr>
            <p:nvPr/>
          </p:nvSpPr>
          <p:spPr bwMode="auto">
            <a:xfrm>
              <a:off x="2165350"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7" name="Rectangle 31"/>
            <p:cNvSpPr>
              <a:spLocks noChangeArrowheads="1"/>
            </p:cNvSpPr>
            <p:nvPr/>
          </p:nvSpPr>
          <p:spPr bwMode="auto">
            <a:xfrm>
              <a:off x="3092450" y="250661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8" name="Rectangle 32"/>
            <p:cNvSpPr>
              <a:spLocks noChangeArrowheads="1"/>
            </p:cNvSpPr>
            <p:nvPr/>
          </p:nvSpPr>
          <p:spPr bwMode="auto">
            <a:xfrm>
              <a:off x="3249613" y="2458988"/>
              <a:ext cx="361950"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49" name="Rectangle 33"/>
            <p:cNvSpPr>
              <a:spLocks noChangeArrowheads="1"/>
            </p:cNvSpPr>
            <p:nvPr/>
          </p:nvSpPr>
          <p:spPr bwMode="auto">
            <a:xfrm>
              <a:off x="3454400" y="2641551"/>
              <a:ext cx="2174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0" name="Rectangle 34"/>
            <p:cNvSpPr>
              <a:spLocks noChangeArrowheads="1"/>
            </p:cNvSpPr>
            <p:nvPr/>
          </p:nvSpPr>
          <p:spPr bwMode="auto">
            <a:xfrm>
              <a:off x="3579813" y="2506613"/>
              <a:ext cx="62230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1" name="Rectangle 35"/>
            <p:cNvSpPr>
              <a:spLocks noChangeArrowheads="1"/>
            </p:cNvSpPr>
            <p:nvPr/>
          </p:nvSpPr>
          <p:spPr bwMode="auto">
            <a:xfrm>
              <a:off x="4070350" y="2458988"/>
              <a:ext cx="2762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2" name="Rectangle 36"/>
            <p:cNvSpPr>
              <a:spLocks noChangeArrowheads="1"/>
            </p:cNvSpPr>
            <p:nvPr/>
          </p:nvSpPr>
          <p:spPr bwMode="auto">
            <a:xfrm>
              <a:off x="4195763" y="2641551"/>
              <a:ext cx="217488"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3" name="Rectangle 37"/>
            <p:cNvSpPr>
              <a:spLocks noChangeArrowheads="1"/>
            </p:cNvSpPr>
            <p:nvPr/>
          </p:nvSpPr>
          <p:spPr bwMode="auto">
            <a:xfrm>
              <a:off x="4321175" y="2506613"/>
              <a:ext cx="461963"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4" name="Rectangle 38"/>
            <p:cNvSpPr>
              <a:spLocks noChangeArrowheads="1"/>
            </p:cNvSpPr>
            <p:nvPr/>
          </p:nvSpPr>
          <p:spPr bwMode="auto">
            <a:xfrm>
              <a:off x="4654550" y="2420888"/>
              <a:ext cx="452438" cy="554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1" i="0" u="none" strike="noStrike" cap="none" normalizeH="0" baseline="0" smtClean="0">
                  <a:ln>
                    <a:noFill/>
                  </a:ln>
                  <a:solidFill>
                    <a:srgbClr val="000000"/>
                  </a:solidFill>
                  <a:effectLst/>
                  <a:latin typeface="Symbol" pitchFamily="18" charset="2"/>
                  <a:cs typeface="Arial" pitchFamily="34" charset="0"/>
                </a:rPr>
                <a:t>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5" name="Rectangle 39"/>
            <p:cNvSpPr>
              <a:spLocks noChangeArrowheads="1"/>
            </p:cNvSpPr>
            <p:nvPr/>
          </p:nvSpPr>
          <p:spPr bwMode="auto">
            <a:xfrm>
              <a:off x="4873625" y="2458988"/>
              <a:ext cx="24447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6" name="Rectangle 40"/>
            <p:cNvSpPr>
              <a:spLocks noChangeArrowheads="1"/>
            </p:cNvSpPr>
            <p:nvPr/>
          </p:nvSpPr>
          <p:spPr bwMode="auto">
            <a:xfrm>
              <a:off x="4965700" y="2506613"/>
              <a:ext cx="285750"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7" name="Rectangle 41"/>
            <p:cNvSpPr>
              <a:spLocks noChangeArrowheads="1"/>
            </p:cNvSpPr>
            <p:nvPr/>
          </p:nvSpPr>
          <p:spPr bwMode="auto">
            <a:xfrm>
              <a:off x="5122863" y="2458988"/>
              <a:ext cx="276225" cy="5095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9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8" name="Rectangle 42"/>
            <p:cNvSpPr>
              <a:spLocks noChangeArrowheads="1"/>
            </p:cNvSpPr>
            <p:nvPr/>
          </p:nvSpPr>
          <p:spPr bwMode="auto">
            <a:xfrm>
              <a:off x="5245100" y="2641551"/>
              <a:ext cx="144463" cy="293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59" name="Rectangle 43"/>
            <p:cNvSpPr>
              <a:spLocks noChangeArrowheads="1"/>
            </p:cNvSpPr>
            <p:nvPr/>
          </p:nvSpPr>
          <p:spPr bwMode="auto">
            <a:xfrm>
              <a:off x="5305425"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060" name="Rectangle 44"/>
            <p:cNvSpPr>
              <a:spLocks noChangeArrowheads="1"/>
            </p:cNvSpPr>
            <p:nvPr/>
          </p:nvSpPr>
          <p:spPr bwMode="auto">
            <a:xfrm>
              <a:off x="5383213" y="2506613"/>
              <a:ext cx="204788" cy="423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1" name="Rectangle 3"/>
          <p:cNvSpPr txBox="1">
            <a:spLocks noChangeArrowheads="1"/>
          </p:cNvSpPr>
          <p:nvPr/>
        </p:nvSpPr>
        <p:spPr>
          <a:xfrm>
            <a:off x="5002878" y="3811390"/>
            <a:ext cx="2737474" cy="1057770"/>
          </a:xfrm>
          <a:prstGeom prst="rect">
            <a:avLst/>
          </a:prstGeom>
        </p:spPr>
        <p:txBody>
          <a:bodyPr vert="horz" lIns="91440" tIns="45720" rIns="91440" bIns="45720" rtlCol="0">
            <a:normAutofit fontScale="92500" lnSpcReduction="10000"/>
          </a:bodyPr>
          <a:lstStyle/>
          <a:p>
            <a:pPr lvl="0" defTabSz="457200" fontAlgn="auto">
              <a:lnSpc>
                <a:spcPct val="80000"/>
              </a:lnSpc>
              <a:spcBef>
                <a:spcPct val="20000"/>
              </a:spcBef>
              <a:spcAft>
                <a:spcPts val="0"/>
              </a:spcAft>
              <a:defRPr/>
            </a:pPr>
            <a:r>
              <a:rPr lang="it-IT" sz="1600" smtClean="0">
                <a:latin typeface="Arial"/>
                <a:ea typeface="+mn-ea"/>
                <a:cs typeface="Arial"/>
              </a:rPr>
              <a:t>By e</a:t>
            </a:r>
            <a:r>
              <a:rPr kumimoji="0" lang="it-IT" sz="1600" b="0" i="0" u="none" strike="noStrike" kern="1200" cap="none" spc="0" normalizeH="0" baseline="0" noProof="0" err="1" smtClean="0">
                <a:ln>
                  <a:noFill/>
                </a:ln>
                <a:solidFill>
                  <a:schemeClr val="tx1"/>
                </a:solidFill>
                <a:effectLst/>
                <a:uLnTx/>
                <a:uFillTx/>
                <a:latin typeface="Arial"/>
                <a:ea typeface="+mn-ea"/>
                <a:cs typeface="Arial"/>
              </a:rPr>
              <a:t>liminating</a:t>
            </a:r>
            <a:r>
              <a:rPr kumimoji="0" lang="it-IT" sz="1600" b="0" i="0" u="none" strike="noStrike" kern="1200" cap="none" spc="0" normalizeH="0" baseline="0" noProof="0" smtClean="0">
                <a:ln>
                  <a:noFill/>
                </a:ln>
                <a:solidFill>
                  <a:schemeClr val="tx1"/>
                </a:solidFill>
                <a:effectLst/>
                <a:uLnTx/>
                <a:uFillTx/>
                <a:latin typeface="Arial"/>
                <a:ea typeface="+mn-ea"/>
                <a:cs typeface="Arial"/>
              </a:rPr>
              <a:t>:</a:t>
            </a:r>
          </a:p>
          <a:p>
            <a:pPr lvl="0" defTabSz="457200" fontAlgn="auto">
              <a:lnSpc>
                <a:spcPct val="80000"/>
              </a:lnSpc>
              <a:spcBef>
                <a:spcPct val="20000"/>
              </a:spcBef>
              <a:spcAft>
                <a:spcPts val="0"/>
              </a:spcAft>
              <a:defRPr/>
            </a:pPr>
            <a:endParaRPr kumimoji="0" lang="it-IT" sz="1200" b="0" i="0" u="none" strike="noStrike" kern="1200" cap="none" spc="0" normalizeH="0" baseline="0" noProof="0" smtClean="0">
              <a:ln>
                <a:noFill/>
              </a:ln>
              <a:solidFill>
                <a:schemeClr val="tx1"/>
              </a:solidFill>
              <a:effectLst/>
              <a:uLnTx/>
              <a:uFillTx/>
              <a:latin typeface="Arial"/>
              <a:ea typeface="+mn-ea"/>
              <a:cs typeface="Arial"/>
            </a:endParaRPr>
          </a:p>
          <a:p>
            <a:pPr lvl="0" defTabSz="457200" fontAlgn="auto">
              <a:lnSpc>
                <a:spcPct val="80000"/>
              </a:lnSpc>
              <a:spcBef>
                <a:spcPct val="20000"/>
              </a:spcBef>
              <a:spcAft>
                <a:spcPts val="0"/>
              </a:spcAft>
              <a:defRPr/>
            </a:pPr>
            <a:r>
              <a:rPr kumimoji="0" lang="it-IT" sz="1600" b="0" i="0" u="none" strike="noStrike" kern="1200" cap="none" spc="0" normalizeH="0" baseline="0" noProof="0" err="1" smtClean="0">
                <a:ln>
                  <a:noFill/>
                </a:ln>
                <a:solidFill>
                  <a:schemeClr val="tx1"/>
                </a:solidFill>
                <a:effectLst/>
                <a:uLnTx/>
                <a:uFillTx/>
                <a:latin typeface="Arial"/>
                <a:ea typeface="+mn-ea"/>
                <a:cs typeface="Arial"/>
              </a:rPr>
              <a:t>dE</a:t>
            </a:r>
            <a:r>
              <a:rPr lang="it-IT" sz="1600" baseline="-25000" smtClean="0">
                <a:latin typeface="Arial"/>
                <a:ea typeface="+mn-ea"/>
                <a:cs typeface="Arial"/>
              </a:rPr>
              <a:t>3</a:t>
            </a:r>
            <a:r>
              <a:rPr lang="it-IT" sz="1600" smtClean="0">
                <a:latin typeface="Arial"/>
                <a:ea typeface="+mn-ea"/>
                <a:cs typeface="Arial"/>
              </a:rPr>
              <a:t>=</a:t>
            </a:r>
            <a:r>
              <a:rPr kumimoji="0" lang="it-IT" sz="1600" b="0" i="0" u="none" strike="noStrike" kern="1200" cap="none" spc="0" normalizeH="0" baseline="0" noProof="0" smtClean="0">
                <a:ln>
                  <a:noFill/>
                </a:ln>
                <a:solidFill>
                  <a:schemeClr val="tx1"/>
                </a:solidFill>
                <a:effectLst/>
                <a:uLnTx/>
                <a:uFillTx/>
                <a:latin typeface="Arial"/>
                <a:ea typeface="+mn-ea"/>
                <a:cs typeface="Arial"/>
              </a:rPr>
              <a:t> </a:t>
            </a:r>
            <a:r>
              <a:rPr lang="it-IT" sz="1600" smtClean="0">
                <a:latin typeface="Arial"/>
                <a:cs typeface="Arial"/>
              </a:rPr>
              <a:t>dk</a:t>
            </a:r>
            <a:r>
              <a:rPr lang="it-IT" sz="1600" baseline="-25000" smtClean="0">
                <a:latin typeface="Arial"/>
                <a:cs typeface="Arial"/>
              </a:rPr>
              <a:t>3</a:t>
            </a:r>
            <a:r>
              <a:rPr lang="it-IT" sz="1600" smtClean="0">
                <a:latin typeface="Arial"/>
                <a:cs typeface="Arial"/>
              </a:rPr>
              <a:t>P</a:t>
            </a:r>
            <a:r>
              <a:rPr lang="it-IT" sz="1600" baseline="-25000" smtClean="0">
                <a:latin typeface="Arial"/>
                <a:cs typeface="Arial"/>
              </a:rPr>
              <a:t>T </a:t>
            </a:r>
            <a:r>
              <a:rPr lang="it-IT" sz="1600" smtClean="0">
                <a:latin typeface="Arial"/>
                <a:ea typeface="+mn-ea"/>
                <a:cs typeface="Arial"/>
              </a:rPr>
              <a:t>;</a:t>
            </a:r>
          </a:p>
          <a:p>
            <a:pPr lvl="0" defTabSz="457200" fontAlgn="auto">
              <a:lnSpc>
                <a:spcPct val="80000"/>
              </a:lnSpc>
              <a:spcBef>
                <a:spcPct val="20000"/>
              </a:spcBef>
              <a:spcAft>
                <a:spcPts val="0"/>
              </a:spcAft>
              <a:defRPr/>
            </a:pPr>
            <a:endParaRPr lang="it-IT" sz="1500" smtClean="0">
              <a:latin typeface="Arial"/>
              <a:ea typeface="+mn-ea"/>
              <a:cs typeface="Arial"/>
            </a:endParaRPr>
          </a:p>
          <a:p>
            <a:pPr lvl="0" defTabSz="457200" fontAlgn="auto">
              <a:lnSpc>
                <a:spcPct val="80000"/>
              </a:lnSpc>
              <a:spcBef>
                <a:spcPct val="20000"/>
              </a:spcBef>
              <a:spcAft>
                <a:spcPts val="0"/>
              </a:spcAft>
              <a:defRPr/>
            </a:pPr>
            <a:r>
              <a:rPr lang="it-IT" sz="1600" smtClean="0">
                <a:latin typeface="Arial"/>
                <a:cs typeface="Arial"/>
              </a:rPr>
              <a:t>dE</a:t>
            </a:r>
            <a:r>
              <a:rPr lang="it-IT" sz="1600" baseline="-25000" smtClean="0">
                <a:latin typeface="Arial"/>
                <a:cs typeface="Arial"/>
              </a:rPr>
              <a:t>2</a:t>
            </a:r>
            <a:r>
              <a:rPr lang="it-IT" sz="1600" smtClean="0">
                <a:latin typeface="Arial"/>
                <a:cs typeface="Arial"/>
              </a:rPr>
              <a:t>= dk</a:t>
            </a:r>
            <a:r>
              <a:rPr lang="it-IT" sz="1600" baseline="-25000" smtClean="0">
                <a:latin typeface="Arial"/>
                <a:cs typeface="Arial"/>
              </a:rPr>
              <a:t>2</a:t>
            </a:r>
            <a:r>
              <a:rPr lang="it-IT" sz="1600" smtClean="0">
                <a:latin typeface="Arial"/>
                <a:cs typeface="Arial"/>
              </a:rPr>
              <a:t>E</a:t>
            </a:r>
            <a:r>
              <a:rPr lang="it-IT" sz="1600" baseline="-25000" smtClean="0">
                <a:latin typeface="Arial"/>
                <a:cs typeface="Arial"/>
              </a:rPr>
              <a:t>3</a:t>
            </a:r>
            <a:r>
              <a:rPr lang="it-IT" sz="1600" smtClean="0">
                <a:latin typeface="Arial"/>
                <a:ea typeface="+mn-ea"/>
                <a:cs typeface="Arial"/>
              </a:rPr>
              <a:t> + </a:t>
            </a:r>
            <a:r>
              <a:rPr lang="it-IT" sz="1600" smtClean="0">
                <a:latin typeface="Arial"/>
                <a:cs typeface="Arial"/>
              </a:rPr>
              <a:t>k</a:t>
            </a:r>
            <a:r>
              <a:rPr lang="it-IT" sz="1600" baseline="-25000" smtClean="0">
                <a:latin typeface="Arial"/>
                <a:cs typeface="Arial"/>
              </a:rPr>
              <a:t>2</a:t>
            </a:r>
            <a:r>
              <a:rPr lang="it-IT" sz="1600" smtClean="0">
                <a:latin typeface="Arial"/>
                <a:cs typeface="Arial"/>
              </a:rPr>
              <a:t>dE</a:t>
            </a:r>
            <a:r>
              <a:rPr lang="it-IT" sz="1600" baseline="-25000" smtClean="0">
                <a:latin typeface="Arial"/>
                <a:cs typeface="Arial"/>
              </a:rPr>
              <a:t>3</a:t>
            </a:r>
            <a:endParaRPr kumimoji="0" lang="en-US" sz="1600" b="0" i="0" u="none" strike="noStrike" kern="1200" cap="none" spc="0" normalizeH="0" baseline="0" noProof="0">
              <a:ln>
                <a:noFill/>
              </a:ln>
              <a:solidFill>
                <a:schemeClr val="tx1"/>
              </a:solidFill>
              <a:effectLst/>
              <a:uLnTx/>
              <a:uFillTx/>
              <a:latin typeface="Arial"/>
              <a:ea typeface="+mn-ea"/>
              <a:cs typeface="Arial"/>
            </a:endParaRPr>
          </a:p>
        </p:txBody>
      </p:sp>
      <p:pic>
        <p:nvPicPr>
          <p:cNvPr id="72" name="Picture 5"/>
          <p:cNvPicPr>
            <a:picLocks noChangeAspect="1" noChangeArrowheads="1"/>
          </p:cNvPicPr>
          <p:nvPr/>
        </p:nvPicPr>
        <p:blipFill>
          <a:blip r:embed="rId3" cstate="print"/>
          <a:srcRect r="17606"/>
          <a:stretch>
            <a:fillRect/>
          </a:stretch>
        </p:blipFill>
        <p:spPr bwMode="auto">
          <a:xfrm>
            <a:off x="293688" y="5027637"/>
            <a:ext cx="9234487" cy="1120775"/>
          </a:xfrm>
          <a:prstGeom prst="rect">
            <a:avLst/>
          </a:prstGeom>
          <a:noFill/>
          <a:ln w="9525">
            <a:noFill/>
            <a:miter lim="800000"/>
            <a:headEnd/>
            <a:tailEnd/>
          </a:ln>
          <a:effectLst/>
        </p:spPr>
      </p:pic>
      <p:sp>
        <p:nvSpPr>
          <p:cNvPr id="73" name="Oval 7"/>
          <p:cNvSpPr>
            <a:spLocks noChangeArrowheads="1"/>
          </p:cNvSpPr>
          <p:nvPr/>
        </p:nvSpPr>
        <p:spPr bwMode="auto">
          <a:xfrm>
            <a:off x="1693863" y="5686450"/>
            <a:ext cx="538162" cy="550862"/>
          </a:xfrm>
          <a:prstGeom prst="ellipse">
            <a:avLst/>
          </a:prstGeom>
          <a:noFill/>
          <a:ln w="25400">
            <a:solidFill>
              <a:srgbClr val="FF0000"/>
            </a:solidFill>
            <a:round/>
            <a:headEnd/>
            <a:tailEnd/>
          </a:ln>
          <a:effectLst/>
        </p:spPr>
        <p:txBody>
          <a:bodyPr wrap="none" anchor="ctr"/>
          <a:lstStyle/>
          <a:p>
            <a:endParaRPr lang="it-IT"/>
          </a:p>
        </p:txBody>
      </p:sp>
      <p:sp>
        <p:nvSpPr>
          <p:cNvPr id="74" name="Oval 8"/>
          <p:cNvSpPr>
            <a:spLocks noChangeArrowheads="1"/>
          </p:cNvSpPr>
          <p:nvPr/>
        </p:nvSpPr>
        <p:spPr bwMode="auto">
          <a:xfrm>
            <a:off x="4025900" y="5394350"/>
            <a:ext cx="538163" cy="550862"/>
          </a:xfrm>
          <a:prstGeom prst="ellipse">
            <a:avLst/>
          </a:prstGeom>
          <a:noFill/>
          <a:ln w="25400">
            <a:solidFill>
              <a:srgbClr val="FF0000"/>
            </a:solidFill>
            <a:round/>
            <a:headEnd/>
            <a:tailEnd/>
          </a:ln>
          <a:effectLst/>
        </p:spPr>
        <p:txBody>
          <a:bodyPr wrap="none" anchor="ctr"/>
          <a:lstStyle/>
          <a:p>
            <a:endParaRPr lang="it-IT"/>
          </a:p>
        </p:txBody>
      </p:sp>
      <p:sp>
        <p:nvSpPr>
          <p:cNvPr id="75" name="Oval 9"/>
          <p:cNvSpPr>
            <a:spLocks noChangeArrowheads="1"/>
          </p:cNvSpPr>
          <p:nvPr/>
        </p:nvSpPr>
        <p:spPr bwMode="auto">
          <a:xfrm>
            <a:off x="7231063" y="5022875"/>
            <a:ext cx="538162" cy="550862"/>
          </a:xfrm>
          <a:prstGeom prst="ellipse">
            <a:avLst/>
          </a:prstGeom>
          <a:noFill/>
          <a:ln w="25400">
            <a:solidFill>
              <a:srgbClr val="FF0000"/>
            </a:solidFill>
            <a:round/>
            <a:headEnd/>
            <a:tailEnd/>
          </a:ln>
          <a:effectLst/>
        </p:spPr>
        <p:txBody>
          <a:bodyPr wrap="none" anchor="ctr"/>
          <a:lstStyle/>
          <a:p>
            <a:endParaRPr lang="it-IT"/>
          </a:p>
        </p:txBody>
      </p:sp>
      <p:sp>
        <p:nvSpPr>
          <p:cNvPr id="76" name="Oval 10"/>
          <p:cNvSpPr>
            <a:spLocks noChangeArrowheads="1"/>
          </p:cNvSpPr>
          <p:nvPr/>
        </p:nvSpPr>
        <p:spPr bwMode="auto">
          <a:xfrm>
            <a:off x="3082925" y="5381650"/>
            <a:ext cx="538163" cy="550862"/>
          </a:xfrm>
          <a:prstGeom prst="ellipse">
            <a:avLst/>
          </a:prstGeom>
          <a:noFill/>
          <a:ln w="25400">
            <a:solidFill>
              <a:srgbClr val="FF0000"/>
            </a:solidFill>
            <a:round/>
            <a:headEnd/>
            <a:tailEnd/>
          </a:ln>
          <a:effectLst/>
        </p:spPr>
        <p:txBody>
          <a:bodyPr wrap="none" anchor="ctr"/>
          <a:lstStyle/>
          <a:p>
            <a:endParaRPr lang="it-IT"/>
          </a:p>
        </p:txBody>
      </p:sp>
      <p:sp>
        <p:nvSpPr>
          <p:cNvPr id="77" name="Oval 11"/>
          <p:cNvSpPr>
            <a:spLocks noChangeArrowheads="1"/>
          </p:cNvSpPr>
          <p:nvPr/>
        </p:nvSpPr>
        <p:spPr bwMode="auto">
          <a:xfrm>
            <a:off x="4770438" y="5035575"/>
            <a:ext cx="538162" cy="550862"/>
          </a:xfrm>
          <a:prstGeom prst="ellipse">
            <a:avLst/>
          </a:prstGeom>
          <a:noFill/>
          <a:ln w="25400">
            <a:solidFill>
              <a:srgbClr val="FF0000"/>
            </a:solidFill>
            <a:round/>
            <a:headEnd/>
            <a:tailEnd/>
          </a:ln>
          <a:effectLst/>
        </p:spPr>
        <p:txBody>
          <a:bodyPr wrap="none" anchor="ctr"/>
          <a:lstStyle/>
          <a:p>
            <a:endParaRPr lang="it-IT"/>
          </a:p>
        </p:txBody>
      </p:sp>
      <p:grpSp>
        <p:nvGrpSpPr>
          <p:cNvPr id="78" name="Gruppo 77"/>
          <p:cNvGrpSpPr/>
          <p:nvPr/>
        </p:nvGrpSpPr>
        <p:grpSpPr>
          <a:xfrm>
            <a:off x="358775" y="3316982"/>
            <a:ext cx="8785225" cy="1771650"/>
            <a:chOff x="358775" y="3028950"/>
            <a:chExt cx="8785225" cy="1771650"/>
          </a:xfrm>
        </p:grpSpPr>
        <p:sp>
          <p:nvSpPr>
            <p:cNvPr id="79" name="AutoShape 2"/>
            <p:cNvSpPr>
              <a:spLocks noChangeAspect="1" noChangeArrowheads="1" noTextEdit="1"/>
            </p:cNvSpPr>
            <p:nvPr/>
          </p:nvSpPr>
          <p:spPr bwMode="auto">
            <a:xfrm>
              <a:off x="358775" y="3028950"/>
              <a:ext cx="8785225"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0" name="Rectangle 4"/>
            <p:cNvSpPr>
              <a:spLocks noChangeArrowheads="1"/>
            </p:cNvSpPr>
            <p:nvPr/>
          </p:nvSpPr>
          <p:spPr bwMode="auto">
            <a:xfrm>
              <a:off x="361950"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5"/>
            <p:cNvSpPr>
              <a:spLocks noChangeArrowheads="1"/>
            </p:cNvSpPr>
            <p:nvPr/>
          </p:nvSpPr>
          <p:spPr bwMode="auto">
            <a:xfrm>
              <a:off x="11430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6"/>
            <p:cNvSpPr>
              <a:spLocks noChangeArrowheads="1"/>
            </p:cNvSpPr>
            <p:nvPr/>
          </p:nvSpPr>
          <p:spPr bwMode="auto">
            <a:xfrm>
              <a:off x="124618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
            <p:cNvSpPr>
              <a:spLocks noChangeArrowheads="1"/>
            </p:cNvSpPr>
            <p:nvPr/>
          </p:nvSpPr>
          <p:spPr bwMode="auto">
            <a:xfrm>
              <a:off x="1296988" y="303371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8"/>
            <p:cNvSpPr>
              <a:spLocks noChangeArrowheads="1"/>
            </p:cNvSpPr>
            <p:nvPr/>
          </p:nvSpPr>
          <p:spPr bwMode="auto">
            <a:xfrm>
              <a:off x="1373188" y="3071813"/>
              <a:ext cx="325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9"/>
            <p:cNvSpPr>
              <a:spLocks noChangeArrowheads="1"/>
            </p:cNvSpPr>
            <p:nvPr/>
          </p:nvSpPr>
          <p:spPr bwMode="auto">
            <a:xfrm>
              <a:off x="1587500"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10"/>
            <p:cNvSpPr>
              <a:spLocks noChangeArrowheads="1"/>
            </p:cNvSpPr>
            <p:nvPr/>
          </p:nvSpPr>
          <p:spPr bwMode="auto">
            <a:xfrm>
              <a:off x="17605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11"/>
            <p:cNvSpPr>
              <a:spLocks noChangeArrowheads="1"/>
            </p:cNvSpPr>
            <p:nvPr/>
          </p:nvSpPr>
          <p:spPr bwMode="auto">
            <a:xfrm>
              <a:off x="1809750"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12"/>
            <p:cNvSpPr>
              <a:spLocks noChangeArrowheads="1"/>
            </p:cNvSpPr>
            <p:nvPr/>
          </p:nvSpPr>
          <p:spPr bwMode="auto">
            <a:xfrm>
              <a:off x="1876425"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13"/>
            <p:cNvSpPr>
              <a:spLocks noChangeArrowheads="1"/>
            </p:cNvSpPr>
            <p:nvPr/>
          </p:nvSpPr>
          <p:spPr bwMode="auto">
            <a:xfrm>
              <a:off x="196373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14"/>
            <p:cNvSpPr>
              <a:spLocks noChangeArrowheads="1"/>
            </p:cNvSpPr>
            <p:nvPr/>
          </p:nvSpPr>
          <p:spPr bwMode="auto">
            <a:xfrm>
              <a:off x="2030413"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15"/>
            <p:cNvSpPr>
              <a:spLocks noChangeArrowheads="1"/>
            </p:cNvSpPr>
            <p:nvPr/>
          </p:nvSpPr>
          <p:spPr bwMode="auto">
            <a:xfrm>
              <a:off x="2201863"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16"/>
            <p:cNvSpPr>
              <a:spLocks noChangeArrowheads="1"/>
            </p:cNvSpPr>
            <p:nvPr/>
          </p:nvSpPr>
          <p:spPr bwMode="auto">
            <a:xfrm>
              <a:off x="2252663" y="3071813"/>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17"/>
            <p:cNvSpPr>
              <a:spLocks noChangeArrowheads="1"/>
            </p:cNvSpPr>
            <p:nvPr/>
          </p:nvSpPr>
          <p:spPr bwMode="auto">
            <a:xfrm>
              <a:off x="2620963"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18"/>
            <p:cNvSpPr>
              <a:spLocks noChangeArrowheads="1"/>
            </p:cNvSpPr>
            <p:nvPr/>
          </p:nvSpPr>
          <p:spPr bwMode="auto">
            <a:xfrm>
              <a:off x="27765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19"/>
            <p:cNvSpPr>
              <a:spLocks noChangeArrowheads="1"/>
            </p:cNvSpPr>
            <p:nvPr/>
          </p:nvSpPr>
          <p:spPr bwMode="auto">
            <a:xfrm>
              <a:off x="282733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20"/>
            <p:cNvSpPr>
              <a:spLocks noChangeArrowheads="1"/>
            </p:cNvSpPr>
            <p:nvPr/>
          </p:nvSpPr>
          <p:spPr bwMode="auto">
            <a:xfrm>
              <a:off x="2894013"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21"/>
            <p:cNvSpPr>
              <a:spLocks noChangeArrowheads="1"/>
            </p:cNvSpPr>
            <p:nvPr/>
          </p:nvSpPr>
          <p:spPr bwMode="auto">
            <a:xfrm>
              <a:off x="29813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22"/>
            <p:cNvSpPr>
              <a:spLocks noChangeArrowheads="1"/>
            </p:cNvSpPr>
            <p:nvPr/>
          </p:nvSpPr>
          <p:spPr bwMode="auto">
            <a:xfrm>
              <a:off x="3044825"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Rectangle 23"/>
            <p:cNvSpPr>
              <a:spLocks noChangeArrowheads="1"/>
            </p:cNvSpPr>
            <p:nvPr/>
          </p:nvSpPr>
          <p:spPr bwMode="auto">
            <a:xfrm>
              <a:off x="3200400" y="3071813"/>
              <a:ext cx="265113"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Rectangle 24"/>
            <p:cNvSpPr>
              <a:spLocks noChangeArrowheads="1"/>
            </p:cNvSpPr>
            <p:nvPr/>
          </p:nvSpPr>
          <p:spPr bwMode="auto">
            <a:xfrm>
              <a:off x="335438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Rectangle 25"/>
            <p:cNvSpPr>
              <a:spLocks noChangeArrowheads="1"/>
            </p:cNvSpPr>
            <p:nvPr/>
          </p:nvSpPr>
          <p:spPr bwMode="auto">
            <a:xfrm>
              <a:off x="352583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26"/>
            <p:cNvSpPr>
              <a:spLocks noChangeArrowheads="1"/>
            </p:cNvSpPr>
            <p:nvPr/>
          </p:nvSpPr>
          <p:spPr bwMode="auto">
            <a:xfrm>
              <a:off x="357346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27"/>
            <p:cNvSpPr>
              <a:spLocks noChangeArrowheads="1"/>
            </p:cNvSpPr>
            <p:nvPr/>
          </p:nvSpPr>
          <p:spPr bwMode="auto">
            <a:xfrm>
              <a:off x="4268788" y="3041650"/>
              <a:ext cx="427038"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Symbol" pitchFamily="18" charset="2"/>
                  <a:cs typeface="Arial" pitchFamily="34" charset="0"/>
                </a:rPr>
                <a:t>Þ</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28"/>
            <p:cNvSpPr>
              <a:spLocks noChangeArrowheads="1"/>
            </p:cNvSpPr>
            <p:nvPr/>
          </p:nvSpPr>
          <p:spPr bwMode="auto">
            <a:xfrm>
              <a:off x="45307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29"/>
            <p:cNvSpPr>
              <a:spLocks noChangeArrowheads="1"/>
            </p:cNvSpPr>
            <p:nvPr/>
          </p:nvSpPr>
          <p:spPr bwMode="auto">
            <a:xfrm>
              <a:off x="5049838" y="307181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30"/>
            <p:cNvSpPr>
              <a:spLocks noChangeArrowheads="1"/>
            </p:cNvSpPr>
            <p:nvPr/>
          </p:nvSpPr>
          <p:spPr bwMode="auto">
            <a:xfrm>
              <a:off x="51816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31"/>
            <p:cNvSpPr>
              <a:spLocks noChangeArrowheads="1"/>
            </p:cNvSpPr>
            <p:nvPr/>
          </p:nvSpPr>
          <p:spPr bwMode="auto">
            <a:xfrm>
              <a:off x="5284788"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32"/>
            <p:cNvSpPr>
              <a:spLocks noChangeArrowheads="1"/>
            </p:cNvSpPr>
            <p:nvPr/>
          </p:nvSpPr>
          <p:spPr bwMode="auto">
            <a:xfrm>
              <a:off x="5335588" y="303371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33"/>
            <p:cNvSpPr>
              <a:spLocks noChangeArrowheads="1"/>
            </p:cNvSpPr>
            <p:nvPr/>
          </p:nvSpPr>
          <p:spPr bwMode="auto">
            <a:xfrm>
              <a:off x="5411788" y="3071813"/>
              <a:ext cx="325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34"/>
            <p:cNvSpPr>
              <a:spLocks noChangeArrowheads="1"/>
            </p:cNvSpPr>
            <p:nvPr/>
          </p:nvSpPr>
          <p:spPr bwMode="auto">
            <a:xfrm>
              <a:off x="562610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35"/>
            <p:cNvSpPr>
              <a:spLocks noChangeArrowheads="1"/>
            </p:cNvSpPr>
            <p:nvPr/>
          </p:nvSpPr>
          <p:spPr bwMode="auto">
            <a:xfrm>
              <a:off x="5730875" y="307181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36"/>
            <p:cNvSpPr>
              <a:spLocks noChangeArrowheads="1"/>
            </p:cNvSpPr>
            <p:nvPr/>
          </p:nvSpPr>
          <p:spPr bwMode="auto">
            <a:xfrm>
              <a:off x="5862638"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37"/>
            <p:cNvSpPr>
              <a:spLocks noChangeArrowheads="1"/>
            </p:cNvSpPr>
            <p:nvPr/>
          </p:nvSpPr>
          <p:spPr bwMode="auto">
            <a:xfrm>
              <a:off x="6018213"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38"/>
            <p:cNvSpPr>
              <a:spLocks noChangeArrowheads="1"/>
            </p:cNvSpPr>
            <p:nvPr/>
          </p:nvSpPr>
          <p:spPr bwMode="auto">
            <a:xfrm>
              <a:off x="606901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39"/>
            <p:cNvSpPr>
              <a:spLocks noChangeArrowheads="1"/>
            </p:cNvSpPr>
            <p:nvPr/>
          </p:nvSpPr>
          <p:spPr bwMode="auto">
            <a:xfrm>
              <a:off x="613568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40"/>
            <p:cNvSpPr>
              <a:spLocks noChangeArrowheads="1"/>
            </p:cNvSpPr>
            <p:nvPr/>
          </p:nvSpPr>
          <p:spPr bwMode="auto">
            <a:xfrm>
              <a:off x="6305550"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41"/>
            <p:cNvSpPr>
              <a:spLocks noChangeArrowheads="1"/>
            </p:cNvSpPr>
            <p:nvPr/>
          </p:nvSpPr>
          <p:spPr bwMode="auto">
            <a:xfrm>
              <a:off x="6354763"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42"/>
            <p:cNvSpPr>
              <a:spLocks noChangeArrowheads="1"/>
            </p:cNvSpPr>
            <p:nvPr/>
          </p:nvSpPr>
          <p:spPr bwMode="auto">
            <a:xfrm>
              <a:off x="6456363" y="3071813"/>
              <a:ext cx="392113"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43"/>
            <p:cNvSpPr>
              <a:spLocks noChangeArrowheads="1"/>
            </p:cNvSpPr>
            <p:nvPr/>
          </p:nvSpPr>
          <p:spPr bwMode="auto">
            <a:xfrm>
              <a:off x="6737350"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44"/>
            <p:cNvSpPr>
              <a:spLocks noChangeArrowheads="1"/>
            </p:cNvSpPr>
            <p:nvPr/>
          </p:nvSpPr>
          <p:spPr bwMode="auto">
            <a:xfrm>
              <a:off x="6840538"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45"/>
            <p:cNvSpPr>
              <a:spLocks noChangeArrowheads="1"/>
            </p:cNvSpPr>
            <p:nvPr/>
          </p:nvSpPr>
          <p:spPr bwMode="auto">
            <a:xfrm>
              <a:off x="6927850"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46"/>
            <p:cNvSpPr>
              <a:spLocks noChangeArrowheads="1"/>
            </p:cNvSpPr>
            <p:nvPr/>
          </p:nvSpPr>
          <p:spPr bwMode="auto">
            <a:xfrm>
              <a:off x="7083425"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47"/>
            <p:cNvSpPr>
              <a:spLocks noChangeArrowheads="1"/>
            </p:cNvSpPr>
            <p:nvPr/>
          </p:nvSpPr>
          <p:spPr bwMode="auto">
            <a:xfrm>
              <a:off x="7134225"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48"/>
            <p:cNvSpPr>
              <a:spLocks noChangeArrowheads="1"/>
            </p:cNvSpPr>
            <p:nvPr/>
          </p:nvSpPr>
          <p:spPr bwMode="auto">
            <a:xfrm>
              <a:off x="7200900" y="3071813"/>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49"/>
            <p:cNvSpPr>
              <a:spLocks noChangeArrowheads="1"/>
            </p:cNvSpPr>
            <p:nvPr/>
          </p:nvSpPr>
          <p:spPr bwMode="auto">
            <a:xfrm>
              <a:off x="7288213"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50"/>
            <p:cNvSpPr>
              <a:spLocks noChangeArrowheads="1"/>
            </p:cNvSpPr>
            <p:nvPr/>
          </p:nvSpPr>
          <p:spPr bwMode="auto">
            <a:xfrm>
              <a:off x="7353300" y="303371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51"/>
            <p:cNvSpPr>
              <a:spLocks noChangeArrowheads="1"/>
            </p:cNvSpPr>
            <p:nvPr/>
          </p:nvSpPr>
          <p:spPr bwMode="auto">
            <a:xfrm>
              <a:off x="7510463" y="3071813"/>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52"/>
            <p:cNvSpPr>
              <a:spLocks noChangeArrowheads="1"/>
            </p:cNvSpPr>
            <p:nvPr/>
          </p:nvSpPr>
          <p:spPr bwMode="auto">
            <a:xfrm>
              <a:off x="7793038" y="303371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53"/>
            <p:cNvSpPr>
              <a:spLocks noChangeArrowheads="1"/>
            </p:cNvSpPr>
            <p:nvPr/>
          </p:nvSpPr>
          <p:spPr bwMode="auto">
            <a:xfrm>
              <a:off x="7966075" y="3186113"/>
              <a:ext cx="122238"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54"/>
            <p:cNvSpPr>
              <a:spLocks noChangeArrowheads="1"/>
            </p:cNvSpPr>
            <p:nvPr/>
          </p:nvSpPr>
          <p:spPr bwMode="auto">
            <a:xfrm>
              <a:off x="8015288" y="303371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55"/>
            <p:cNvSpPr>
              <a:spLocks noChangeArrowheads="1"/>
            </p:cNvSpPr>
            <p:nvPr/>
          </p:nvSpPr>
          <p:spPr bwMode="auto">
            <a:xfrm>
              <a:off x="8116888" y="307181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56"/>
            <p:cNvSpPr>
              <a:spLocks noChangeArrowheads="1"/>
            </p:cNvSpPr>
            <p:nvPr/>
          </p:nvSpPr>
          <p:spPr bwMode="auto">
            <a:xfrm>
              <a:off x="361950" y="3436938"/>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57"/>
            <p:cNvSpPr>
              <a:spLocks noChangeArrowheads="1"/>
            </p:cNvSpPr>
            <p:nvPr/>
          </p:nvSpPr>
          <p:spPr bwMode="auto">
            <a:xfrm>
              <a:off x="361950"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58"/>
            <p:cNvSpPr>
              <a:spLocks noChangeArrowheads="1"/>
            </p:cNvSpPr>
            <p:nvPr/>
          </p:nvSpPr>
          <p:spPr bwMode="auto">
            <a:xfrm>
              <a:off x="1143000" y="3480990"/>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59"/>
            <p:cNvSpPr>
              <a:spLocks noChangeArrowheads="1"/>
            </p:cNvSpPr>
            <p:nvPr/>
          </p:nvSpPr>
          <p:spPr bwMode="auto">
            <a:xfrm>
              <a:off x="1274763" y="3442890"/>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60"/>
            <p:cNvSpPr>
              <a:spLocks noChangeArrowheads="1"/>
            </p:cNvSpPr>
            <p:nvPr/>
          </p:nvSpPr>
          <p:spPr bwMode="auto">
            <a:xfrm>
              <a:off x="1377950"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61"/>
            <p:cNvSpPr>
              <a:spLocks noChangeArrowheads="1"/>
            </p:cNvSpPr>
            <p:nvPr/>
          </p:nvSpPr>
          <p:spPr bwMode="auto">
            <a:xfrm>
              <a:off x="1468438" y="3442890"/>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62"/>
            <p:cNvSpPr>
              <a:spLocks noChangeArrowheads="1"/>
            </p:cNvSpPr>
            <p:nvPr/>
          </p:nvSpPr>
          <p:spPr bwMode="auto">
            <a:xfrm>
              <a:off x="1544638" y="3480990"/>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63"/>
            <p:cNvSpPr>
              <a:spLocks noChangeArrowheads="1"/>
            </p:cNvSpPr>
            <p:nvPr/>
          </p:nvSpPr>
          <p:spPr bwMode="auto">
            <a:xfrm>
              <a:off x="1892300"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64"/>
            <p:cNvSpPr>
              <a:spLocks noChangeArrowheads="1"/>
            </p:cNvSpPr>
            <p:nvPr/>
          </p:nvSpPr>
          <p:spPr bwMode="auto">
            <a:xfrm>
              <a:off x="2046288"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65"/>
            <p:cNvSpPr>
              <a:spLocks noChangeArrowheads="1"/>
            </p:cNvSpPr>
            <p:nvPr/>
          </p:nvSpPr>
          <p:spPr bwMode="auto">
            <a:xfrm>
              <a:off x="2136775"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66"/>
            <p:cNvSpPr>
              <a:spLocks noChangeArrowheads="1"/>
            </p:cNvSpPr>
            <p:nvPr/>
          </p:nvSpPr>
          <p:spPr bwMode="auto">
            <a:xfrm>
              <a:off x="2201863" y="34428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67"/>
            <p:cNvSpPr>
              <a:spLocks noChangeArrowheads="1"/>
            </p:cNvSpPr>
            <p:nvPr/>
          </p:nvSpPr>
          <p:spPr bwMode="auto">
            <a:xfrm>
              <a:off x="2390775"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68"/>
            <p:cNvSpPr>
              <a:spLocks noChangeArrowheads="1"/>
            </p:cNvSpPr>
            <p:nvPr/>
          </p:nvSpPr>
          <p:spPr bwMode="auto">
            <a:xfrm>
              <a:off x="2479675" y="3480990"/>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69"/>
            <p:cNvSpPr>
              <a:spLocks noChangeArrowheads="1"/>
            </p:cNvSpPr>
            <p:nvPr/>
          </p:nvSpPr>
          <p:spPr bwMode="auto">
            <a:xfrm>
              <a:off x="2847975"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70"/>
            <p:cNvSpPr>
              <a:spLocks noChangeArrowheads="1"/>
            </p:cNvSpPr>
            <p:nvPr/>
          </p:nvSpPr>
          <p:spPr bwMode="auto">
            <a:xfrm>
              <a:off x="3001963"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71"/>
            <p:cNvSpPr>
              <a:spLocks noChangeArrowheads="1"/>
            </p:cNvSpPr>
            <p:nvPr/>
          </p:nvSpPr>
          <p:spPr bwMode="auto">
            <a:xfrm>
              <a:off x="3092450"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72"/>
            <p:cNvSpPr>
              <a:spLocks noChangeArrowheads="1"/>
            </p:cNvSpPr>
            <p:nvPr/>
          </p:nvSpPr>
          <p:spPr bwMode="auto">
            <a:xfrm>
              <a:off x="3159125" y="3480990"/>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73"/>
            <p:cNvSpPr>
              <a:spLocks noChangeArrowheads="1"/>
            </p:cNvSpPr>
            <p:nvPr/>
          </p:nvSpPr>
          <p:spPr bwMode="auto">
            <a:xfrm>
              <a:off x="3246438"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74"/>
            <p:cNvSpPr>
              <a:spLocks noChangeArrowheads="1"/>
            </p:cNvSpPr>
            <p:nvPr/>
          </p:nvSpPr>
          <p:spPr bwMode="auto">
            <a:xfrm>
              <a:off x="3311525" y="34428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75"/>
            <p:cNvSpPr>
              <a:spLocks noChangeArrowheads="1"/>
            </p:cNvSpPr>
            <p:nvPr/>
          </p:nvSpPr>
          <p:spPr bwMode="auto">
            <a:xfrm>
              <a:off x="3468688" y="3480990"/>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76"/>
            <p:cNvSpPr>
              <a:spLocks noChangeArrowheads="1"/>
            </p:cNvSpPr>
            <p:nvPr/>
          </p:nvSpPr>
          <p:spPr bwMode="auto">
            <a:xfrm>
              <a:off x="3751263" y="34428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77"/>
            <p:cNvSpPr>
              <a:spLocks noChangeArrowheads="1"/>
            </p:cNvSpPr>
            <p:nvPr/>
          </p:nvSpPr>
          <p:spPr bwMode="auto">
            <a:xfrm>
              <a:off x="3940175" y="3595290"/>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78"/>
            <p:cNvSpPr>
              <a:spLocks noChangeArrowheads="1"/>
            </p:cNvSpPr>
            <p:nvPr/>
          </p:nvSpPr>
          <p:spPr bwMode="auto">
            <a:xfrm>
              <a:off x="4029075" y="34809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79"/>
            <p:cNvSpPr>
              <a:spLocks noChangeArrowheads="1"/>
            </p:cNvSpPr>
            <p:nvPr/>
          </p:nvSpPr>
          <p:spPr bwMode="auto">
            <a:xfrm>
              <a:off x="361950"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Rectangle 80"/>
            <p:cNvSpPr>
              <a:spLocks noChangeArrowheads="1"/>
            </p:cNvSpPr>
            <p:nvPr/>
          </p:nvSpPr>
          <p:spPr bwMode="auto">
            <a:xfrm>
              <a:off x="1143000" y="3836590"/>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81"/>
            <p:cNvSpPr>
              <a:spLocks noChangeArrowheads="1"/>
            </p:cNvSpPr>
            <p:nvPr/>
          </p:nvSpPr>
          <p:spPr bwMode="auto">
            <a:xfrm>
              <a:off x="1274763" y="3798490"/>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82"/>
            <p:cNvSpPr>
              <a:spLocks noChangeArrowheads="1"/>
            </p:cNvSpPr>
            <p:nvPr/>
          </p:nvSpPr>
          <p:spPr bwMode="auto">
            <a:xfrm>
              <a:off x="1377950"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83"/>
            <p:cNvSpPr>
              <a:spLocks noChangeArrowheads="1"/>
            </p:cNvSpPr>
            <p:nvPr/>
          </p:nvSpPr>
          <p:spPr bwMode="auto">
            <a:xfrm>
              <a:off x="1468438" y="3798490"/>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84"/>
            <p:cNvSpPr>
              <a:spLocks noChangeArrowheads="1"/>
            </p:cNvSpPr>
            <p:nvPr/>
          </p:nvSpPr>
          <p:spPr bwMode="auto">
            <a:xfrm>
              <a:off x="1544638" y="3836590"/>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85"/>
            <p:cNvSpPr>
              <a:spLocks noChangeArrowheads="1"/>
            </p:cNvSpPr>
            <p:nvPr/>
          </p:nvSpPr>
          <p:spPr bwMode="auto">
            <a:xfrm>
              <a:off x="1892300"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86"/>
            <p:cNvSpPr>
              <a:spLocks noChangeArrowheads="1"/>
            </p:cNvSpPr>
            <p:nvPr/>
          </p:nvSpPr>
          <p:spPr bwMode="auto">
            <a:xfrm>
              <a:off x="2046288"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87"/>
            <p:cNvSpPr>
              <a:spLocks noChangeArrowheads="1"/>
            </p:cNvSpPr>
            <p:nvPr/>
          </p:nvSpPr>
          <p:spPr bwMode="auto">
            <a:xfrm>
              <a:off x="2136775"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88"/>
            <p:cNvSpPr>
              <a:spLocks noChangeArrowheads="1"/>
            </p:cNvSpPr>
            <p:nvPr/>
          </p:nvSpPr>
          <p:spPr bwMode="auto">
            <a:xfrm>
              <a:off x="2201863" y="37984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89"/>
            <p:cNvSpPr>
              <a:spLocks noChangeArrowheads="1"/>
            </p:cNvSpPr>
            <p:nvPr/>
          </p:nvSpPr>
          <p:spPr bwMode="auto">
            <a:xfrm>
              <a:off x="2390775"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6" name="Rectangle 90"/>
            <p:cNvSpPr>
              <a:spLocks noChangeArrowheads="1"/>
            </p:cNvSpPr>
            <p:nvPr/>
          </p:nvSpPr>
          <p:spPr bwMode="auto">
            <a:xfrm>
              <a:off x="2479675" y="3836590"/>
              <a:ext cx="48260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91"/>
            <p:cNvSpPr>
              <a:spLocks noChangeArrowheads="1"/>
            </p:cNvSpPr>
            <p:nvPr/>
          </p:nvSpPr>
          <p:spPr bwMode="auto">
            <a:xfrm>
              <a:off x="2847975"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92"/>
            <p:cNvSpPr>
              <a:spLocks noChangeArrowheads="1"/>
            </p:cNvSpPr>
            <p:nvPr/>
          </p:nvSpPr>
          <p:spPr bwMode="auto">
            <a:xfrm>
              <a:off x="3001963"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93"/>
            <p:cNvSpPr>
              <a:spLocks noChangeArrowheads="1"/>
            </p:cNvSpPr>
            <p:nvPr/>
          </p:nvSpPr>
          <p:spPr bwMode="auto">
            <a:xfrm>
              <a:off x="3092450"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94"/>
            <p:cNvSpPr>
              <a:spLocks noChangeArrowheads="1"/>
            </p:cNvSpPr>
            <p:nvPr/>
          </p:nvSpPr>
          <p:spPr bwMode="auto">
            <a:xfrm>
              <a:off x="3159125" y="3836590"/>
              <a:ext cx="19843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95"/>
            <p:cNvSpPr>
              <a:spLocks noChangeArrowheads="1"/>
            </p:cNvSpPr>
            <p:nvPr/>
          </p:nvSpPr>
          <p:spPr bwMode="auto">
            <a:xfrm>
              <a:off x="3246438"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96"/>
            <p:cNvSpPr>
              <a:spLocks noChangeArrowheads="1"/>
            </p:cNvSpPr>
            <p:nvPr/>
          </p:nvSpPr>
          <p:spPr bwMode="auto">
            <a:xfrm>
              <a:off x="3311525" y="3798490"/>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3" name="Rectangle 97"/>
            <p:cNvSpPr>
              <a:spLocks noChangeArrowheads="1"/>
            </p:cNvSpPr>
            <p:nvPr/>
          </p:nvSpPr>
          <p:spPr bwMode="auto">
            <a:xfrm>
              <a:off x="3468688" y="3836590"/>
              <a:ext cx="400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98"/>
            <p:cNvSpPr>
              <a:spLocks noChangeArrowheads="1"/>
            </p:cNvSpPr>
            <p:nvPr/>
          </p:nvSpPr>
          <p:spPr bwMode="auto">
            <a:xfrm>
              <a:off x="3751263" y="3798490"/>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Rectangle 99"/>
            <p:cNvSpPr>
              <a:spLocks noChangeArrowheads="1"/>
            </p:cNvSpPr>
            <p:nvPr/>
          </p:nvSpPr>
          <p:spPr bwMode="auto">
            <a:xfrm>
              <a:off x="3940175" y="39493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6" name="Rectangle 100"/>
            <p:cNvSpPr>
              <a:spLocks noChangeArrowheads="1"/>
            </p:cNvSpPr>
            <p:nvPr/>
          </p:nvSpPr>
          <p:spPr bwMode="auto">
            <a:xfrm>
              <a:off x="4029075" y="3836590"/>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7" name="Rectangle 101"/>
            <p:cNvSpPr>
              <a:spLocks noChangeArrowheads="1"/>
            </p:cNvSpPr>
            <p:nvPr/>
          </p:nvSpPr>
          <p:spPr bwMode="auto">
            <a:xfrm>
              <a:off x="36195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8" name="Rectangle 102"/>
            <p:cNvSpPr>
              <a:spLocks noChangeArrowheads="1"/>
            </p:cNvSpPr>
            <p:nvPr/>
          </p:nvSpPr>
          <p:spPr bwMode="auto">
            <a:xfrm>
              <a:off x="1143000" y="4190603"/>
              <a:ext cx="242888"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Rectangle 103"/>
            <p:cNvSpPr>
              <a:spLocks noChangeArrowheads="1"/>
            </p:cNvSpPr>
            <p:nvPr/>
          </p:nvSpPr>
          <p:spPr bwMode="auto">
            <a:xfrm>
              <a:off x="1274763" y="4152503"/>
              <a:ext cx="233363"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Rectangle 104"/>
            <p:cNvSpPr>
              <a:spLocks noChangeArrowheads="1"/>
            </p:cNvSpPr>
            <p:nvPr/>
          </p:nvSpPr>
          <p:spPr bwMode="auto">
            <a:xfrm>
              <a:off x="1377950"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1" name="Rectangle 105"/>
            <p:cNvSpPr>
              <a:spLocks noChangeArrowheads="1"/>
            </p:cNvSpPr>
            <p:nvPr/>
          </p:nvSpPr>
          <p:spPr bwMode="auto">
            <a:xfrm>
              <a:off x="1468438" y="4152503"/>
              <a:ext cx="2063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2" name="Rectangle 106"/>
            <p:cNvSpPr>
              <a:spLocks noChangeArrowheads="1"/>
            </p:cNvSpPr>
            <p:nvPr/>
          </p:nvSpPr>
          <p:spPr bwMode="auto">
            <a:xfrm>
              <a:off x="1544638" y="4190603"/>
              <a:ext cx="46037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Rectangle 107"/>
            <p:cNvSpPr>
              <a:spLocks noChangeArrowheads="1"/>
            </p:cNvSpPr>
            <p:nvPr/>
          </p:nvSpPr>
          <p:spPr bwMode="auto">
            <a:xfrm>
              <a:off x="1892300" y="415250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4" name="Rectangle 108"/>
            <p:cNvSpPr>
              <a:spLocks noChangeArrowheads="1"/>
            </p:cNvSpPr>
            <p:nvPr/>
          </p:nvSpPr>
          <p:spPr bwMode="auto">
            <a:xfrm>
              <a:off x="2046288"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Rectangle 109"/>
            <p:cNvSpPr>
              <a:spLocks noChangeArrowheads="1"/>
            </p:cNvSpPr>
            <p:nvPr/>
          </p:nvSpPr>
          <p:spPr bwMode="auto">
            <a:xfrm>
              <a:off x="2136775"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Rectangle 110"/>
            <p:cNvSpPr>
              <a:spLocks noChangeArrowheads="1"/>
            </p:cNvSpPr>
            <p:nvPr/>
          </p:nvSpPr>
          <p:spPr bwMode="auto">
            <a:xfrm>
              <a:off x="2201863" y="4152503"/>
              <a:ext cx="320675"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7" name="Rectangle 111"/>
            <p:cNvSpPr>
              <a:spLocks noChangeArrowheads="1"/>
            </p:cNvSpPr>
            <p:nvPr/>
          </p:nvSpPr>
          <p:spPr bwMode="auto">
            <a:xfrm>
              <a:off x="2390775"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Rectangle 112"/>
            <p:cNvSpPr>
              <a:spLocks noChangeArrowheads="1"/>
            </p:cNvSpPr>
            <p:nvPr/>
          </p:nvSpPr>
          <p:spPr bwMode="auto">
            <a:xfrm>
              <a:off x="2479675" y="4190603"/>
              <a:ext cx="527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 d</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9" name="Rectangle 113"/>
            <p:cNvSpPr>
              <a:spLocks noChangeArrowheads="1"/>
            </p:cNvSpPr>
            <p:nvPr/>
          </p:nvSpPr>
          <p:spPr bwMode="auto">
            <a:xfrm>
              <a:off x="2894013" y="4152503"/>
              <a:ext cx="28575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Rectangle 114"/>
            <p:cNvSpPr>
              <a:spLocks noChangeArrowheads="1"/>
            </p:cNvSpPr>
            <p:nvPr/>
          </p:nvSpPr>
          <p:spPr bwMode="auto">
            <a:xfrm>
              <a:off x="3046413" y="4304903"/>
              <a:ext cx="161925" cy="244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Rectangle 115"/>
            <p:cNvSpPr>
              <a:spLocks noChangeArrowheads="1"/>
            </p:cNvSpPr>
            <p:nvPr/>
          </p:nvSpPr>
          <p:spPr bwMode="auto">
            <a:xfrm>
              <a:off x="313690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116"/>
            <p:cNvSpPr>
              <a:spLocks noChangeArrowheads="1"/>
            </p:cNvSpPr>
            <p:nvPr/>
          </p:nvSpPr>
          <p:spPr bwMode="auto">
            <a:xfrm>
              <a:off x="3203575" y="4152503"/>
              <a:ext cx="304800" cy="428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rgbClr val="000000"/>
                  </a:solidFill>
                  <a:effectLst/>
                  <a:latin typeface="Times New Roman"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117"/>
            <p:cNvSpPr>
              <a:spLocks noChangeArrowheads="1"/>
            </p:cNvSpPr>
            <p:nvPr/>
          </p:nvSpPr>
          <p:spPr bwMode="auto">
            <a:xfrm>
              <a:off x="3375025" y="4190603"/>
              <a:ext cx="273050"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118"/>
            <p:cNvSpPr>
              <a:spLocks noChangeArrowheads="1"/>
            </p:cNvSpPr>
            <p:nvPr/>
          </p:nvSpPr>
          <p:spPr bwMode="auto">
            <a:xfrm>
              <a:off x="3536950" y="4190603"/>
              <a:ext cx="174625" cy="3651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5" name="Parentesi graffa aperta 194"/>
          <p:cNvSpPr/>
          <p:nvPr/>
        </p:nvSpPr>
        <p:spPr>
          <a:xfrm>
            <a:off x="827584" y="5013176"/>
            <a:ext cx="360040" cy="1224136"/>
          </a:xfrm>
          <a:prstGeom prst="leftBrace">
            <a:avLst>
              <a:gd name="adj1" fmla="val 4296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6" name="Parentesi graffa aperta 195"/>
          <p:cNvSpPr/>
          <p:nvPr/>
        </p:nvSpPr>
        <p:spPr>
          <a:xfrm>
            <a:off x="827584" y="3717032"/>
            <a:ext cx="360040" cy="1232520"/>
          </a:xfrm>
          <a:prstGeom prst="leftBrace">
            <a:avLst>
              <a:gd name="adj1" fmla="val 4296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t-IT"/>
              <a:t>Impatto in Fuel </a:t>
            </a:r>
            <a:endParaRPr lang="en-US"/>
          </a:p>
        </p:txBody>
      </p:sp>
      <p:sp>
        <p:nvSpPr>
          <p:cNvPr id="21507" name="Rectangle 3"/>
          <p:cNvSpPr>
            <a:spLocks noGrp="1" noChangeArrowheads="1"/>
          </p:cNvSpPr>
          <p:nvPr>
            <p:ph type="body" idx="1"/>
          </p:nvPr>
        </p:nvSpPr>
        <p:spPr>
          <a:xfrm>
            <a:off x="263525" y="2225204"/>
            <a:ext cx="8052891" cy="2043113"/>
          </a:xfrm>
        </p:spPr>
        <p:txBody>
          <a:bodyPr>
            <a:normAutofit/>
          </a:bodyPr>
          <a:lstStyle/>
          <a:p>
            <a:r>
              <a:rPr lang="en-US" sz="1800" smtClean="0"/>
              <a:t>The </a:t>
            </a:r>
            <a:r>
              <a:rPr lang="en-US" sz="1800"/>
              <a:t>modification dk</a:t>
            </a:r>
            <a:r>
              <a:rPr lang="en-US" sz="1800" baseline="-25000"/>
              <a:t>3</a:t>
            </a:r>
            <a:r>
              <a:rPr lang="en-US" sz="1800"/>
              <a:t> affects the irreversibility of all </a:t>
            </a:r>
            <a:r>
              <a:rPr lang="en-US" sz="1800" smtClean="0"/>
              <a:t>components.</a:t>
            </a:r>
            <a:endParaRPr lang="en-US" sz="1800"/>
          </a:p>
          <a:p>
            <a:r>
              <a:rPr lang="en-US" sz="1800" smtClean="0"/>
              <a:t>Summing </a:t>
            </a:r>
            <a:r>
              <a:rPr lang="en-US" sz="1800"/>
              <a:t>up the local losses, we obtain </a:t>
            </a:r>
            <a:r>
              <a:rPr lang="it-IT" sz="1800" err="1"/>
              <a:t>dI</a:t>
            </a:r>
            <a:r>
              <a:rPr lang="it-IT" sz="1800" baseline="-25000" err="1"/>
              <a:t>T</a:t>
            </a:r>
            <a:r>
              <a:rPr lang="en-US" sz="1800" smtClean="0"/>
              <a:t> </a:t>
            </a:r>
            <a:r>
              <a:rPr lang="en-US" sz="1800"/>
              <a:t>as a function of </a:t>
            </a:r>
            <a:r>
              <a:rPr lang="it-IT" sz="1800"/>
              <a:t>E</a:t>
            </a:r>
            <a:r>
              <a:rPr lang="it-IT" sz="1800" baseline="-25000"/>
              <a:t>i</a:t>
            </a:r>
            <a:r>
              <a:rPr lang="it-IT" sz="1800"/>
              <a:t>, </a:t>
            </a:r>
            <a:r>
              <a:rPr lang="it-IT" sz="1800" err="1"/>
              <a:t>k</a:t>
            </a:r>
            <a:r>
              <a:rPr lang="it-IT" sz="1800" baseline="-25000" err="1"/>
              <a:t>i</a:t>
            </a:r>
            <a:r>
              <a:rPr lang="en-US" sz="1800" smtClean="0"/>
              <a:t> </a:t>
            </a:r>
            <a:r>
              <a:rPr lang="en-US" sz="1800"/>
              <a:t>in the reference conditions and of the modifications </a:t>
            </a:r>
            <a:r>
              <a:rPr lang="it-IT" sz="1800" err="1"/>
              <a:t>dk</a:t>
            </a:r>
            <a:r>
              <a:rPr lang="it-IT" sz="1800" baseline="-25000" err="1"/>
              <a:t>i</a:t>
            </a:r>
            <a:r>
              <a:rPr lang="it-IT" sz="1800" smtClean="0"/>
              <a:t>.</a:t>
            </a:r>
            <a:endParaRPr lang="en-US" sz="1800"/>
          </a:p>
        </p:txBody>
      </p:sp>
      <p:pic>
        <p:nvPicPr>
          <p:cNvPr id="21508" name="Picture 4"/>
          <p:cNvPicPr>
            <a:picLocks noChangeAspect="1" noChangeArrowheads="1"/>
          </p:cNvPicPr>
          <p:nvPr/>
        </p:nvPicPr>
        <p:blipFill>
          <a:blip r:embed="rId2" cstate="print"/>
          <a:srcRect/>
          <a:stretch>
            <a:fillRect/>
          </a:stretch>
        </p:blipFill>
        <p:spPr bwMode="auto">
          <a:xfrm>
            <a:off x="1139825" y="764704"/>
            <a:ext cx="6756400" cy="1287463"/>
          </a:xfrm>
          <a:prstGeom prst="rect">
            <a:avLst/>
          </a:prstGeom>
          <a:noFill/>
          <a:ln w="9525">
            <a:noFill/>
            <a:miter lim="800000"/>
            <a:headEnd/>
            <a:tailEnd/>
          </a:ln>
          <a:effectLst/>
        </p:spPr>
      </p:pic>
      <p:sp>
        <p:nvSpPr>
          <p:cNvPr id="21509" name="Oval 5"/>
          <p:cNvSpPr>
            <a:spLocks noChangeArrowheads="1"/>
          </p:cNvSpPr>
          <p:nvPr/>
        </p:nvSpPr>
        <p:spPr bwMode="auto">
          <a:xfrm>
            <a:off x="1979712" y="2204864"/>
            <a:ext cx="520130" cy="493142"/>
          </a:xfrm>
          <a:prstGeom prst="ellipse">
            <a:avLst/>
          </a:prstGeom>
          <a:noFill/>
          <a:ln w="25400">
            <a:solidFill>
              <a:srgbClr val="FF0000"/>
            </a:solidFill>
            <a:round/>
            <a:headEnd/>
            <a:tailEnd/>
          </a:ln>
          <a:effectLst/>
        </p:spPr>
        <p:txBody>
          <a:bodyPr wrap="none" anchor="ctr"/>
          <a:lstStyle/>
          <a:p>
            <a:endParaRPr lang="it-IT"/>
          </a:p>
        </p:txBody>
      </p:sp>
      <p:pic>
        <p:nvPicPr>
          <p:cNvPr id="21510" name="Picture 6"/>
          <p:cNvPicPr>
            <a:picLocks noChangeAspect="1" noChangeArrowheads="1"/>
          </p:cNvPicPr>
          <p:nvPr/>
        </p:nvPicPr>
        <p:blipFill>
          <a:blip r:embed="rId3" cstate="print"/>
          <a:srcRect r="23473"/>
          <a:stretch>
            <a:fillRect/>
          </a:stretch>
        </p:blipFill>
        <p:spPr bwMode="auto">
          <a:xfrm>
            <a:off x="0" y="3501008"/>
            <a:ext cx="9266238" cy="1200150"/>
          </a:xfrm>
          <a:prstGeom prst="rect">
            <a:avLst/>
          </a:prstGeom>
          <a:noFill/>
          <a:ln w="9525">
            <a:noFill/>
            <a:miter lim="800000"/>
            <a:headEnd/>
            <a:tailEnd/>
          </a:ln>
          <a:effectLst/>
        </p:spPr>
      </p:pic>
      <p:sp>
        <p:nvSpPr>
          <p:cNvPr id="7" name="CasellaDiTesto 6"/>
          <p:cNvSpPr txBox="1"/>
          <p:nvPr/>
        </p:nvSpPr>
        <p:spPr>
          <a:xfrm>
            <a:off x="1835696" y="5013176"/>
            <a:ext cx="5256584" cy="523220"/>
          </a:xfrm>
          <a:prstGeom prst="rect">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solidFill>
              <a:srgbClr val="002060"/>
            </a:solidFill>
          </a:ln>
        </p:spPr>
        <p:txBody>
          <a:bodyPr wrap="square" rtlCol="0">
            <a:spAutoFit/>
          </a:bodyPr>
          <a:lstStyle/>
          <a:p>
            <a:r>
              <a:rPr lang="it-IT" sz="2800" smtClean="0">
                <a:latin typeface="Times New Roman" pitchFamily="18" charset="0"/>
                <a:cs typeface="Times New Roman" pitchFamily="18" charset="0"/>
              </a:rPr>
              <a:t>dF</a:t>
            </a:r>
            <a:r>
              <a:rPr lang="it-IT" sz="2800" baseline="-25000" smtClean="0">
                <a:latin typeface="Times New Roman" pitchFamily="18" charset="0"/>
                <a:cs typeface="Times New Roman" pitchFamily="18" charset="0"/>
              </a:rPr>
              <a:t>T</a:t>
            </a:r>
            <a:r>
              <a:rPr lang="it-IT" sz="2800" smtClean="0">
                <a:latin typeface="Times New Roman" pitchFamily="18" charset="0"/>
                <a:cs typeface="Times New Roman" pitchFamily="18" charset="0"/>
              </a:rPr>
              <a:t>=k</a:t>
            </a:r>
            <a:r>
              <a:rPr lang="it-IT" sz="2800" baseline="-25000" smtClean="0">
                <a:latin typeface="Times New Roman" pitchFamily="18" charset="0"/>
                <a:cs typeface="Times New Roman" pitchFamily="18" charset="0"/>
              </a:rPr>
              <a:t>1</a:t>
            </a:r>
            <a:r>
              <a:rPr lang="it-IT" sz="2800" baseline="30000" smtClean="0">
                <a:latin typeface="Times New Roman" pitchFamily="18" charset="0"/>
                <a:cs typeface="Times New Roman" pitchFamily="18" charset="0"/>
              </a:rPr>
              <a:t>*</a:t>
            </a:r>
            <a:r>
              <a:rPr lang="it-IT" sz="2800" smtClean="0">
                <a:latin typeface="Times New Roman" pitchFamily="18" charset="0"/>
                <a:cs typeface="Times New Roman" pitchFamily="18" charset="0"/>
              </a:rPr>
              <a:t>dk</a:t>
            </a:r>
            <a:r>
              <a:rPr lang="it-IT" sz="2800" baseline="-25000" smtClean="0">
                <a:latin typeface="Times New Roman" pitchFamily="18" charset="0"/>
                <a:cs typeface="Times New Roman" pitchFamily="18" charset="0"/>
              </a:rPr>
              <a:t>1</a:t>
            </a:r>
            <a:r>
              <a:rPr lang="it-IT" sz="2800" smtClean="0">
                <a:latin typeface="Times New Roman" pitchFamily="18" charset="0"/>
                <a:cs typeface="Times New Roman" pitchFamily="18" charset="0"/>
              </a:rPr>
              <a:t>E</a:t>
            </a:r>
            <a:r>
              <a:rPr lang="it-IT" sz="2800" baseline="-25000" smtClean="0">
                <a:latin typeface="Times New Roman" pitchFamily="18" charset="0"/>
                <a:cs typeface="Times New Roman" pitchFamily="18" charset="0"/>
              </a:rPr>
              <a:t>2</a:t>
            </a:r>
            <a:r>
              <a:rPr lang="it-IT" sz="2800" smtClean="0">
                <a:latin typeface="Times New Roman" pitchFamily="18" charset="0"/>
                <a:cs typeface="Times New Roman" pitchFamily="18" charset="0"/>
              </a:rPr>
              <a:t>+k</a:t>
            </a:r>
            <a:r>
              <a:rPr lang="it-IT" sz="2800" baseline="-25000" smtClean="0">
                <a:latin typeface="Times New Roman" pitchFamily="18" charset="0"/>
                <a:cs typeface="Times New Roman" pitchFamily="18" charset="0"/>
              </a:rPr>
              <a:t>2</a:t>
            </a:r>
            <a:r>
              <a:rPr lang="it-IT" sz="2800" baseline="30000" smtClean="0">
                <a:latin typeface="Times New Roman" pitchFamily="18" charset="0"/>
                <a:cs typeface="Times New Roman" pitchFamily="18" charset="0"/>
              </a:rPr>
              <a:t>*</a:t>
            </a:r>
            <a:r>
              <a:rPr lang="it-IT" sz="2800" smtClean="0">
                <a:latin typeface="Times New Roman" pitchFamily="18" charset="0"/>
                <a:cs typeface="Times New Roman" pitchFamily="18" charset="0"/>
              </a:rPr>
              <a:t>dk</a:t>
            </a:r>
            <a:r>
              <a:rPr lang="it-IT" sz="2800" baseline="-25000" smtClean="0">
                <a:latin typeface="Times New Roman" pitchFamily="18" charset="0"/>
                <a:cs typeface="Times New Roman" pitchFamily="18" charset="0"/>
              </a:rPr>
              <a:t>2</a:t>
            </a:r>
            <a:r>
              <a:rPr lang="it-IT" sz="2800" smtClean="0">
                <a:latin typeface="Times New Roman" pitchFamily="18" charset="0"/>
                <a:cs typeface="Times New Roman" pitchFamily="18" charset="0"/>
              </a:rPr>
              <a:t>E</a:t>
            </a:r>
            <a:r>
              <a:rPr lang="it-IT" sz="2800" baseline="-25000" smtClean="0">
                <a:latin typeface="Times New Roman" pitchFamily="18" charset="0"/>
                <a:cs typeface="Times New Roman" pitchFamily="18" charset="0"/>
              </a:rPr>
              <a:t>3</a:t>
            </a:r>
            <a:r>
              <a:rPr lang="it-IT" sz="2800" smtClean="0">
                <a:latin typeface="Times New Roman" pitchFamily="18" charset="0"/>
                <a:cs typeface="Times New Roman" pitchFamily="18" charset="0"/>
              </a:rPr>
              <a:t>+k</a:t>
            </a:r>
            <a:r>
              <a:rPr lang="it-IT" sz="2800" baseline="-25000" smtClean="0">
                <a:latin typeface="Times New Roman" pitchFamily="18" charset="0"/>
                <a:cs typeface="Times New Roman" pitchFamily="18" charset="0"/>
              </a:rPr>
              <a:t>3</a:t>
            </a:r>
            <a:r>
              <a:rPr lang="it-IT" sz="2800" baseline="30000" smtClean="0">
                <a:latin typeface="Times New Roman" pitchFamily="18" charset="0"/>
                <a:cs typeface="Times New Roman" pitchFamily="18" charset="0"/>
              </a:rPr>
              <a:t>*</a:t>
            </a:r>
            <a:r>
              <a:rPr lang="it-IT" sz="2800" smtClean="0">
                <a:latin typeface="Times New Roman" pitchFamily="18" charset="0"/>
                <a:cs typeface="Times New Roman" pitchFamily="18" charset="0"/>
              </a:rPr>
              <a:t>dk</a:t>
            </a:r>
            <a:r>
              <a:rPr lang="it-IT" sz="2800" baseline="-25000" smtClean="0">
                <a:latin typeface="Times New Roman" pitchFamily="18" charset="0"/>
                <a:cs typeface="Times New Roman" pitchFamily="18" charset="0"/>
              </a:rPr>
              <a:t>3</a:t>
            </a:r>
            <a:r>
              <a:rPr lang="it-IT" sz="2800" smtClean="0">
                <a:latin typeface="Times New Roman" pitchFamily="18" charset="0"/>
                <a:cs typeface="Times New Roman" pitchFamily="18" charset="0"/>
              </a:rPr>
              <a:t>P</a:t>
            </a:r>
            <a:r>
              <a:rPr lang="it-IT" sz="2800" baseline="-25000" smtClean="0">
                <a:latin typeface="Times New Roman" pitchFamily="18" charset="0"/>
                <a:cs typeface="Times New Roman" pitchFamily="18" charset="0"/>
              </a:rPr>
              <a:t>T</a:t>
            </a:r>
            <a:endParaRPr lang="it-IT" sz="2800" baseline="-25000">
              <a:latin typeface="Times New Roman" pitchFamily="18" charset="0"/>
              <a:cs typeface="Times New Roman" pitchFamily="18" charset="0"/>
            </a:endParaRPr>
          </a:p>
        </p:txBody>
      </p:sp>
      <p:sp>
        <p:nvSpPr>
          <p:cNvPr id="8" name="CasellaDiTesto 7"/>
          <p:cNvSpPr txBox="1"/>
          <p:nvPr/>
        </p:nvSpPr>
        <p:spPr>
          <a:xfrm>
            <a:off x="3203848" y="5663748"/>
            <a:ext cx="2304256" cy="369332"/>
          </a:xfrm>
          <a:prstGeom prst="rect">
            <a:avLst/>
          </a:prstGeom>
          <a:noFill/>
        </p:spPr>
        <p:txBody>
          <a:bodyPr wrap="square" rtlCol="0">
            <a:spAutoFit/>
          </a:bodyPr>
          <a:lstStyle/>
          <a:p>
            <a:r>
              <a:rPr lang="it-IT" b="1" i="1" err="1" smtClean="0"/>
              <a:t>Fuel</a:t>
            </a:r>
            <a:r>
              <a:rPr lang="it-IT" b="1" i="1" smtClean="0"/>
              <a:t> Impact Relation</a:t>
            </a:r>
            <a:endParaRPr lang="it-IT" b="1"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8521" y="139166"/>
            <a:ext cx="8581043" cy="553530"/>
          </a:xfrm>
        </p:spPr>
        <p:txBody>
          <a:bodyPr/>
          <a:lstStyle/>
          <a:p>
            <a:r>
              <a:rPr lang="it-IT" smtClean="0"/>
              <a:t>Local </a:t>
            </a:r>
            <a:r>
              <a:rPr lang="it-IT" err="1" smtClean="0"/>
              <a:t>Optimization</a:t>
            </a:r>
            <a:endParaRPr lang="en-US"/>
          </a:p>
        </p:txBody>
      </p:sp>
      <p:sp>
        <p:nvSpPr>
          <p:cNvPr id="23555" name="Rectangle 3"/>
          <p:cNvSpPr>
            <a:spLocks noGrp="1" noChangeArrowheads="1"/>
          </p:cNvSpPr>
          <p:nvPr>
            <p:ph type="body" idx="1"/>
          </p:nvPr>
        </p:nvSpPr>
        <p:spPr>
          <a:xfrm>
            <a:off x="1475656" y="5013176"/>
            <a:ext cx="5472608" cy="792088"/>
          </a:xfrm>
        </p:spPr>
        <p:txBody>
          <a:bodyPr>
            <a:normAutofit/>
          </a:bodyPr>
          <a:lstStyle/>
          <a:p>
            <a:pPr>
              <a:lnSpc>
                <a:spcPct val="80000"/>
              </a:lnSpc>
            </a:pPr>
            <a:r>
              <a:rPr lang="en-US" sz="1600"/>
              <a:t>IF (2) is the only component that has to be </a:t>
            </a:r>
            <a:r>
              <a:rPr lang="en-US" sz="1600" smtClean="0"/>
              <a:t>optimized, what </a:t>
            </a:r>
            <a:r>
              <a:rPr lang="en-US" sz="1600"/>
              <a:t>is the right cost to be used for the </a:t>
            </a:r>
            <a:r>
              <a:rPr lang="en-US" sz="1600" smtClean="0"/>
              <a:t>energy consumed? It is NOT </a:t>
            </a:r>
            <a:r>
              <a:rPr lang="en-US" sz="1800" smtClean="0"/>
              <a:t>c</a:t>
            </a:r>
            <a:r>
              <a:rPr lang="en-US" sz="1800" baseline="-25000" smtClean="0"/>
              <a:t>1</a:t>
            </a:r>
            <a:r>
              <a:rPr lang="en-US" sz="1600" smtClean="0"/>
              <a:t>, but:</a:t>
            </a:r>
            <a:endParaRPr lang="en-US" sz="1600"/>
          </a:p>
        </p:txBody>
      </p:sp>
      <p:pic>
        <p:nvPicPr>
          <p:cNvPr id="23556" name="Picture 4"/>
          <p:cNvPicPr>
            <a:picLocks noChangeAspect="1" noChangeArrowheads="1"/>
          </p:cNvPicPr>
          <p:nvPr/>
        </p:nvPicPr>
        <p:blipFill>
          <a:blip r:embed="rId2" cstate="print"/>
          <a:srcRect/>
          <a:stretch>
            <a:fillRect/>
          </a:stretch>
        </p:blipFill>
        <p:spPr bwMode="auto">
          <a:xfrm>
            <a:off x="1069975" y="3169618"/>
            <a:ext cx="6538913" cy="1789112"/>
          </a:xfrm>
          <a:prstGeom prst="rect">
            <a:avLst/>
          </a:prstGeom>
          <a:noFill/>
          <a:ln w="9525">
            <a:noFill/>
            <a:miter lim="800000"/>
            <a:headEnd/>
            <a:tailEnd/>
          </a:ln>
          <a:effectLst/>
        </p:spPr>
      </p:pic>
      <p:pic>
        <p:nvPicPr>
          <p:cNvPr id="23558" name="Picture 6"/>
          <p:cNvPicPr>
            <a:picLocks noChangeAspect="1" noChangeArrowheads="1"/>
          </p:cNvPicPr>
          <p:nvPr/>
        </p:nvPicPr>
        <p:blipFill>
          <a:blip r:embed="rId3" cstate="print"/>
          <a:srcRect r="46947"/>
          <a:stretch>
            <a:fillRect/>
          </a:stretch>
        </p:blipFill>
        <p:spPr bwMode="auto">
          <a:xfrm>
            <a:off x="1619672" y="5733256"/>
            <a:ext cx="5506641" cy="343756"/>
          </a:xfrm>
          <a:prstGeom prst="rect">
            <a:avLst/>
          </a:prstGeom>
          <a:noFill/>
          <a:ln w="9525">
            <a:noFill/>
            <a:miter lim="800000"/>
            <a:headEnd/>
            <a:tailEnd/>
          </a:ln>
          <a:effectLst/>
        </p:spPr>
      </p:pic>
      <p:sp>
        <p:nvSpPr>
          <p:cNvPr id="23559" name="Oval 7"/>
          <p:cNvSpPr>
            <a:spLocks noChangeArrowheads="1"/>
          </p:cNvSpPr>
          <p:nvPr/>
        </p:nvSpPr>
        <p:spPr bwMode="auto">
          <a:xfrm>
            <a:off x="2267744" y="5661248"/>
            <a:ext cx="792088" cy="504056"/>
          </a:xfrm>
          <a:prstGeom prst="ellipse">
            <a:avLst/>
          </a:prstGeom>
          <a:noFill/>
          <a:ln w="25400">
            <a:solidFill>
              <a:srgbClr val="FF0000"/>
            </a:solidFill>
            <a:round/>
            <a:headEnd/>
            <a:tailEnd/>
          </a:ln>
          <a:effectLst/>
        </p:spPr>
        <p:txBody>
          <a:bodyPr wrap="none" anchor="ctr"/>
          <a:lstStyle/>
          <a:p>
            <a:endParaRPr lang="it-IT"/>
          </a:p>
        </p:txBody>
      </p:sp>
      <p:sp>
        <p:nvSpPr>
          <p:cNvPr id="10" name="CasellaDiTesto 9"/>
          <p:cNvSpPr txBox="1"/>
          <p:nvPr/>
        </p:nvSpPr>
        <p:spPr>
          <a:xfrm>
            <a:off x="179512" y="548680"/>
            <a:ext cx="8748464"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 the optimization of an energy system, the costs associated with the direct consumption of external  resources and the costs to have the production plant available (for making, maintaining and managing thee plant) must be taken into account simultaneously.</a:t>
            </a:r>
          </a:p>
          <a:p>
            <a:r>
              <a:rPr lang="en-US" sz="1600">
                <a:latin typeface="Arial" panose="020B0604020202020204" pitchFamily="34" charset="0"/>
                <a:cs typeface="Arial" panose="020B0604020202020204" pitchFamily="34" charset="0"/>
              </a:rPr>
              <a:t>These costs are difficult to convert into </a:t>
            </a:r>
            <a:r>
              <a:rPr lang="en-US" sz="1600" err="1">
                <a:latin typeface="Arial" panose="020B0604020202020204" pitchFamily="34" charset="0"/>
                <a:cs typeface="Arial" panose="020B0604020202020204" pitchFamily="34" charset="0"/>
              </a:rPr>
              <a:t>exergetic</a:t>
            </a:r>
            <a:r>
              <a:rPr lang="en-US" sz="1600">
                <a:latin typeface="Arial" panose="020B0604020202020204" pitchFamily="34" charset="0"/>
                <a:cs typeface="Arial" panose="020B0604020202020204" pitchFamily="34" charset="0"/>
              </a:rPr>
              <a:t> terms, therefore, the classic approach of </a:t>
            </a:r>
            <a:r>
              <a:rPr lang="en-US" sz="1600" err="1">
                <a:latin typeface="Arial" panose="020B0604020202020204" pitchFamily="34" charset="0"/>
                <a:cs typeface="Arial" panose="020B0604020202020204" pitchFamily="34" charset="0"/>
              </a:rPr>
              <a:t>thermoeconomics</a:t>
            </a:r>
            <a:r>
              <a:rPr lang="en-US" sz="1600">
                <a:latin typeface="Arial" panose="020B0604020202020204" pitchFamily="34" charset="0"/>
                <a:cs typeface="Arial" panose="020B0604020202020204" pitchFamily="34" charset="0"/>
              </a:rPr>
              <a:t> consider to evaluate all flows on an economic basis (!) Using the monetary cost of exergy for direct resources, too.</a:t>
            </a:r>
            <a:endParaRPr lang="it-IT">
              <a:latin typeface="Arial" panose="020B0604020202020204" pitchFamily="34" charset="0"/>
              <a:cs typeface="Arial" panose="020B0604020202020204" pitchFamily="34" charset="0"/>
            </a:endParaRPr>
          </a:p>
        </p:txBody>
      </p:sp>
      <p:sp>
        <p:nvSpPr>
          <p:cNvPr id="2" name="Rettangolo 1"/>
          <p:cNvSpPr/>
          <p:nvPr/>
        </p:nvSpPr>
        <p:spPr>
          <a:xfrm>
            <a:off x="377788" y="2276872"/>
            <a:ext cx="8370676" cy="721864"/>
          </a:xfrm>
          <a:prstGeom prst="rect">
            <a:avLst/>
          </a:prstGeom>
        </p:spPr>
        <p:txBody>
          <a:bodyPr wrap="square">
            <a:spAutoFit/>
          </a:bodyPr>
          <a:lstStyle/>
          <a:p>
            <a:pPr>
              <a:lnSpc>
                <a:spcPct val="107000"/>
              </a:lnSpc>
              <a:spcAft>
                <a:spcPts val="800"/>
              </a:spcAft>
            </a:pPr>
            <a:r>
              <a:rPr lang="en-US" sz="1600" b="1">
                <a:latin typeface="Arial" panose="020B0604020202020204" pitchFamily="34" charset="0"/>
                <a:ea typeface="Calibri" panose="020F0502020204030204" pitchFamily="34" charset="0"/>
                <a:cs typeface="Arial" panose="020B0604020202020204" pitchFamily="34" charset="0"/>
              </a:rPr>
              <a:t>Minimize</a:t>
            </a:r>
            <a:r>
              <a:rPr lang="en-US" sz="1600">
                <a:latin typeface="Arial" panose="020B0604020202020204" pitchFamily="34" charset="0"/>
                <a:ea typeface="Calibri" panose="020F0502020204030204" pitchFamily="34" charset="0"/>
                <a:cs typeface="Arial" panose="020B0604020202020204" pitchFamily="34" charset="0"/>
              </a:rPr>
              <a:t>: cost of energy consumed [$/h] + cost </a:t>
            </a:r>
            <a:r>
              <a:rPr lang="en-US" sz="1600" b="1">
                <a:latin typeface="Arial" panose="020B0604020202020204" pitchFamily="34" charset="0"/>
                <a:ea typeface="Calibri" panose="020F0502020204030204" pitchFamily="34" charset="0"/>
                <a:cs typeface="Arial" panose="020B0604020202020204" pitchFamily="34" charset="0"/>
              </a:rPr>
              <a:t>Z</a:t>
            </a:r>
            <a:r>
              <a:rPr lang="en-US" sz="1600" b="1" baseline="-25000">
                <a:latin typeface="Arial" panose="020B0604020202020204" pitchFamily="34" charset="0"/>
                <a:ea typeface="Calibri" panose="020F0502020204030204" pitchFamily="34" charset="0"/>
                <a:cs typeface="Arial" panose="020B0604020202020204" pitchFamily="34" charset="0"/>
              </a:rPr>
              <a:t>2</a:t>
            </a:r>
            <a:r>
              <a:rPr lang="en-US" sz="1600">
                <a:latin typeface="Arial" panose="020B0604020202020204" pitchFamily="34" charset="0"/>
                <a:ea typeface="Calibri" panose="020F0502020204030204" pitchFamily="34" charset="0"/>
                <a:cs typeface="Arial" panose="020B0604020202020204" pitchFamily="34" charset="0"/>
              </a:rPr>
              <a:t> associated to the component [$/h]</a:t>
            </a:r>
            <a:endParaRPr lang="en-US" sz="10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a:latin typeface="Arial" panose="020B0604020202020204" pitchFamily="34" charset="0"/>
                <a:ea typeface="Calibri" panose="020F0502020204030204" pitchFamily="34" charset="0"/>
                <a:cs typeface="Arial" panose="020B0604020202020204" pitchFamily="34" charset="0"/>
              </a:rPr>
              <a:t>                  </a:t>
            </a:r>
            <a:r>
              <a:rPr lang="en-US" sz="1600" smtClean="0">
                <a:latin typeface="Arial" panose="020B0604020202020204" pitchFamily="34" charset="0"/>
                <a:ea typeface="Calibri" panose="020F0502020204030204" pitchFamily="34" charset="0"/>
                <a:cs typeface="Arial" panose="020B0604020202020204" pitchFamily="34" charset="0"/>
              </a:rPr>
              <a:t> </a:t>
            </a:r>
            <a:r>
              <a:rPr lang="en-US" sz="1600">
                <a:latin typeface="Arial" panose="020B0604020202020204" pitchFamily="34" charset="0"/>
                <a:ea typeface="Calibri" panose="020F0502020204030204" pitchFamily="34" charset="0"/>
                <a:cs typeface="Arial" panose="020B0604020202020204" pitchFamily="34" charset="0"/>
              </a:rPr>
              <a:t>(Increases IF k2 increases)                  </a:t>
            </a:r>
            <a:r>
              <a:rPr lang="en-US" sz="1600" smtClean="0">
                <a:latin typeface="Arial" panose="020B0604020202020204" pitchFamily="34" charset="0"/>
                <a:ea typeface="Calibri" panose="020F0502020204030204" pitchFamily="34" charset="0"/>
                <a:cs typeface="Arial" panose="020B0604020202020204" pitchFamily="34" charset="0"/>
              </a:rPr>
              <a:t>  </a:t>
            </a:r>
            <a:r>
              <a:rPr lang="en-US" sz="1600">
                <a:latin typeface="Arial" panose="020B0604020202020204" pitchFamily="34" charset="0"/>
                <a:ea typeface="Calibri" panose="020F0502020204030204" pitchFamily="34" charset="0"/>
                <a:cs typeface="Arial" panose="020B0604020202020204" pitchFamily="34" charset="0"/>
              </a:rPr>
              <a:t>(</a:t>
            </a:r>
            <a:r>
              <a:rPr lang="en-US" sz="1600" err="1">
                <a:latin typeface="Arial" panose="020B0604020202020204" pitchFamily="34" charset="0"/>
                <a:ea typeface="Calibri" panose="020F0502020204030204" pitchFamily="34" charset="0"/>
                <a:cs typeface="Arial" panose="020B0604020202020204" pitchFamily="34" charset="0"/>
              </a:rPr>
              <a:t>Dencreases</a:t>
            </a:r>
            <a:r>
              <a:rPr lang="en-US" sz="1600">
                <a:latin typeface="Arial" panose="020B0604020202020204" pitchFamily="34" charset="0"/>
                <a:ea typeface="Calibri" panose="020F0502020204030204" pitchFamily="34" charset="0"/>
                <a:cs typeface="Arial" panose="020B0604020202020204" pitchFamily="34" charset="0"/>
              </a:rPr>
              <a:t> IF k2 increases)</a:t>
            </a:r>
            <a:endParaRPr lang="en-US" sz="1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a:t>Local </a:t>
            </a:r>
            <a:r>
              <a:rPr lang="it-IT" err="1"/>
              <a:t>Optimization</a:t>
            </a:r>
            <a:endParaRPr lang="en-US"/>
          </a:p>
        </p:txBody>
      </p:sp>
      <p:sp>
        <p:nvSpPr>
          <p:cNvPr id="24579" name="Rectangle 3"/>
          <p:cNvSpPr>
            <a:spLocks noGrp="1" noChangeArrowheads="1"/>
          </p:cNvSpPr>
          <p:nvPr>
            <p:ph type="body" idx="1"/>
          </p:nvPr>
        </p:nvSpPr>
        <p:spPr>
          <a:xfrm>
            <a:off x="236538" y="2553816"/>
            <a:ext cx="8642350" cy="3467472"/>
          </a:xfrm>
        </p:spPr>
        <p:txBody>
          <a:bodyPr>
            <a:normAutofit lnSpcReduction="10000"/>
          </a:bodyPr>
          <a:lstStyle/>
          <a:p>
            <a:pPr>
              <a:lnSpc>
                <a:spcPct val="90000"/>
              </a:lnSpc>
            </a:pPr>
            <a:r>
              <a:rPr lang="en-US" sz="1600" smtClean="0"/>
              <a:t>The internal </a:t>
            </a:r>
            <a:r>
              <a:rPr lang="en-US" sz="1600" err="1" smtClean="0"/>
              <a:t>Thermoeconomic</a:t>
            </a:r>
            <a:r>
              <a:rPr lang="en-US" sz="1600" smtClean="0"/>
              <a:t> costs (c</a:t>
            </a:r>
            <a:r>
              <a:rPr lang="en-US" sz="1600" baseline="-25000" smtClean="0"/>
              <a:t>i</a:t>
            </a:r>
            <a:r>
              <a:rPr lang="en-US" sz="1600"/>
              <a:t>) </a:t>
            </a:r>
            <a:r>
              <a:rPr lang="en-US" sz="1600" smtClean="0"/>
              <a:t>obtained </a:t>
            </a:r>
            <a:r>
              <a:rPr lang="en-US" sz="1600"/>
              <a:t>by introducing the economic resources (</a:t>
            </a:r>
            <a:r>
              <a:rPr lang="en-US" sz="1600" err="1"/>
              <a:t>Z</a:t>
            </a:r>
            <a:r>
              <a:rPr lang="en-US" sz="1600" baseline="-25000" err="1"/>
              <a:t>i</a:t>
            </a:r>
            <a:r>
              <a:rPr lang="en-US" sz="1600" smtClean="0"/>
              <a:t>), </a:t>
            </a:r>
            <a:r>
              <a:rPr lang="en-US" sz="1600"/>
              <a:t>take into </a:t>
            </a:r>
            <a:r>
              <a:rPr lang="en-US" sz="1600" smtClean="0"/>
              <a:t>account of:</a:t>
            </a:r>
            <a:endParaRPr lang="en-US" sz="1600"/>
          </a:p>
          <a:p>
            <a:pPr marL="285750" indent="-285750">
              <a:lnSpc>
                <a:spcPct val="90000"/>
              </a:lnSpc>
              <a:buFont typeface="Arial" panose="020B0604020202020204" pitchFamily="34" charset="0"/>
              <a:buChar char="•"/>
            </a:pPr>
            <a:r>
              <a:rPr lang="en-US" sz="1600" smtClean="0"/>
              <a:t>any </a:t>
            </a:r>
            <a:r>
              <a:rPr lang="en-US" sz="1600"/>
              <a:t>further losses induced in the "upstream" conversion chain,</a:t>
            </a:r>
          </a:p>
          <a:p>
            <a:pPr marL="285750" indent="-285750">
              <a:lnSpc>
                <a:spcPct val="90000"/>
              </a:lnSpc>
              <a:buFont typeface="Arial" panose="020B0604020202020204" pitchFamily="34" charset="0"/>
              <a:buChar char="•"/>
            </a:pPr>
            <a:r>
              <a:rPr lang="en-US" sz="1600"/>
              <a:t>the different cost associated with the O&amp;M of the "upstream" components, which have to process more energy, </a:t>
            </a:r>
            <a:r>
              <a:rPr lang="en-US" sz="1600" smtClean="0"/>
              <a:t>i.e. to change </a:t>
            </a:r>
            <a:r>
              <a:rPr lang="en-US" sz="1600"/>
              <a:t>their "size".</a:t>
            </a:r>
          </a:p>
          <a:p>
            <a:pPr>
              <a:lnSpc>
                <a:spcPct val="90000"/>
              </a:lnSpc>
            </a:pPr>
            <a:endParaRPr lang="en-US" sz="1600"/>
          </a:p>
          <a:p>
            <a:pPr>
              <a:lnSpc>
                <a:spcPct val="90000"/>
              </a:lnSpc>
            </a:pPr>
            <a:r>
              <a:rPr lang="en-US" sz="1600"/>
              <a:t>Therefore, they allow you to locally optimize an internal component of a system even in the design phase</a:t>
            </a:r>
            <a:r>
              <a:rPr lang="en-US" sz="1600" smtClean="0"/>
              <a:t>!</a:t>
            </a:r>
          </a:p>
          <a:p>
            <a:pPr>
              <a:lnSpc>
                <a:spcPct val="90000"/>
              </a:lnSpc>
            </a:pPr>
            <a:endParaRPr lang="it-IT" sz="1600"/>
          </a:p>
          <a:p>
            <a:pPr>
              <a:lnSpc>
                <a:spcPct val="90000"/>
              </a:lnSpc>
            </a:pPr>
            <a:r>
              <a:rPr lang="it-IT" sz="1600" smtClean="0"/>
              <a:t>An iterative procedure can be </a:t>
            </a:r>
            <a:r>
              <a:rPr lang="it-IT" sz="1600" err="1" smtClean="0"/>
              <a:t>defined</a:t>
            </a:r>
            <a:r>
              <a:rPr lang="it-IT" sz="1600" smtClean="0"/>
              <a:t> </a:t>
            </a:r>
            <a:r>
              <a:rPr lang="it-IT" sz="1600" err="1" smtClean="0"/>
              <a:t>where</a:t>
            </a:r>
            <a:r>
              <a:rPr lang="it-IT" sz="1600" smtClean="0"/>
              <a:t>, </a:t>
            </a:r>
            <a:r>
              <a:rPr lang="it-IT" sz="1600" err="1" smtClean="0"/>
              <a:t>after</a:t>
            </a:r>
            <a:r>
              <a:rPr lang="it-IT" sz="1600" smtClean="0"/>
              <a:t> the </a:t>
            </a:r>
            <a:r>
              <a:rPr lang="it-IT" sz="1600" err="1" smtClean="0"/>
              <a:t>evaluation</a:t>
            </a:r>
            <a:r>
              <a:rPr lang="it-IT" sz="1600" smtClean="0"/>
              <a:t> of the </a:t>
            </a:r>
            <a:r>
              <a:rPr lang="en-US" sz="1600"/>
              <a:t>internal </a:t>
            </a:r>
            <a:r>
              <a:rPr lang="en-US" sz="1600" err="1"/>
              <a:t>Thermoeconomic</a:t>
            </a:r>
            <a:r>
              <a:rPr lang="en-US" sz="1600"/>
              <a:t> costs (c</a:t>
            </a:r>
            <a:r>
              <a:rPr lang="en-US" sz="1600" baseline="-25000"/>
              <a:t>i</a:t>
            </a:r>
            <a:r>
              <a:rPr lang="en-US" sz="1600" smtClean="0"/>
              <a:t>), the components are optimized “one by one”:</a:t>
            </a:r>
          </a:p>
          <a:p>
            <a:pPr marL="285750" indent="-285750">
              <a:lnSpc>
                <a:spcPct val="90000"/>
              </a:lnSpc>
              <a:buFont typeface="Arial" panose="020B0604020202020204" pitchFamily="34" charset="0"/>
              <a:buChar char="•"/>
            </a:pPr>
            <a:r>
              <a:rPr lang="en-US" sz="1600" smtClean="0"/>
              <a:t>reducing the computational effort </a:t>
            </a:r>
          </a:p>
          <a:p>
            <a:pPr marL="285750" indent="-285750">
              <a:lnSpc>
                <a:spcPct val="90000"/>
              </a:lnSpc>
              <a:buFont typeface="Arial" panose="020B0604020202020204" pitchFamily="34" charset="0"/>
              <a:buChar char="•"/>
            </a:pPr>
            <a:r>
              <a:rPr lang="en-US" sz="1600" smtClean="0"/>
              <a:t>allowing different, specific </a:t>
            </a:r>
            <a:r>
              <a:rPr lang="en-US" sz="1600" err="1" smtClean="0"/>
              <a:t>softwer</a:t>
            </a:r>
            <a:r>
              <a:rPr lang="en-US" sz="1600" smtClean="0"/>
              <a:t> to be used for each of them, without the need of the integration inside a BIG system model</a:t>
            </a:r>
            <a:r>
              <a:rPr lang="it-IT" sz="1600" smtClean="0"/>
              <a:t>.</a:t>
            </a:r>
            <a:endParaRPr lang="en-US" sz="1600"/>
          </a:p>
        </p:txBody>
      </p:sp>
      <p:pic>
        <p:nvPicPr>
          <p:cNvPr id="24580" name="Picture 4"/>
          <p:cNvPicPr>
            <a:picLocks noChangeAspect="1" noChangeArrowheads="1"/>
          </p:cNvPicPr>
          <p:nvPr/>
        </p:nvPicPr>
        <p:blipFill>
          <a:blip r:embed="rId2" cstate="print"/>
          <a:srcRect/>
          <a:stretch>
            <a:fillRect/>
          </a:stretch>
        </p:blipFill>
        <p:spPr bwMode="auto">
          <a:xfrm>
            <a:off x="1203325" y="620688"/>
            <a:ext cx="6538913" cy="1789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smtClean="0"/>
              <a:t>The </a:t>
            </a:r>
            <a:r>
              <a:rPr lang="it-IT" err="1" smtClean="0"/>
              <a:t>Productive</a:t>
            </a:r>
            <a:r>
              <a:rPr lang="it-IT" smtClean="0"/>
              <a:t> </a:t>
            </a:r>
            <a:r>
              <a:rPr lang="it-IT" err="1" smtClean="0"/>
              <a:t>Structure</a:t>
            </a:r>
            <a:endParaRPr lang="en-US"/>
          </a:p>
        </p:txBody>
      </p:sp>
      <p:sp>
        <p:nvSpPr>
          <p:cNvPr id="25603" name="Rectangle 3"/>
          <p:cNvSpPr>
            <a:spLocks noGrp="1" noChangeArrowheads="1"/>
          </p:cNvSpPr>
          <p:nvPr>
            <p:ph type="body" idx="1"/>
          </p:nvPr>
        </p:nvSpPr>
        <p:spPr>
          <a:xfrm>
            <a:off x="107504" y="476672"/>
            <a:ext cx="8910637" cy="4997450"/>
          </a:xfrm>
        </p:spPr>
        <p:txBody>
          <a:bodyPr>
            <a:normAutofit/>
          </a:bodyPr>
          <a:lstStyle/>
          <a:p>
            <a:pPr marL="179388" indent="-179388">
              <a:spcBef>
                <a:spcPts val="0"/>
              </a:spcBef>
              <a:buFont typeface="Arial" pitchFamily="34" charset="0"/>
              <a:buChar char="•"/>
            </a:pPr>
            <a:r>
              <a:rPr lang="en-US" sz="1600"/>
              <a:t>Energy systems </a:t>
            </a:r>
            <a:r>
              <a:rPr lang="en-US" sz="1600" b="1"/>
              <a:t>cannot</a:t>
            </a:r>
            <a:r>
              <a:rPr lang="en-US" sz="1600"/>
              <a:t> be </a:t>
            </a:r>
            <a:r>
              <a:rPr lang="en-US" sz="1600" smtClean="0"/>
              <a:t>always schematized </a:t>
            </a:r>
            <a:r>
              <a:rPr lang="en-US" sz="1600"/>
              <a:t>as linear chains;</a:t>
            </a:r>
          </a:p>
          <a:p>
            <a:pPr marL="179388" indent="-179388">
              <a:spcBef>
                <a:spcPts val="0"/>
              </a:spcBef>
              <a:buFont typeface="Arial" pitchFamily="34" charset="0"/>
              <a:buChar char="•"/>
            </a:pPr>
            <a:r>
              <a:rPr lang="en-US" sz="1600"/>
              <a:t>it is necessary to carry out a "re-aggregation" of </a:t>
            </a:r>
            <a:r>
              <a:rPr lang="en-US" sz="1600" err="1"/>
              <a:t>exergetic</a:t>
            </a:r>
            <a:r>
              <a:rPr lang="en-US" sz="1600"/>
              <a:t> flows;</a:t>
            </a:r>
          </a:p>
          <a:p>
            <a:pPr marL="179388" indent="-179388">
              <a:spcBef>
                <a:spcPts val="0"/>
              </a:spcBef>
              <a:buFont typeface="Arial" pitchFamily="34" charset="0"/>
              <a:buChar char="•"/>
            </a:pPr>
            <a:r>
              <a:rPr lang="en-US" sz="1600"/>
              <a:t>Here </a:t>
            </a:r>
            <a:r>
              <a:rPr lang="en-US" sz="1600" smtClean="0"/>
              <a:t>the </a:t>
            </a:r>
            <a:r>
              <a:rPr lang="en-US" sz="1600"/>
              <a:t>concepts of Fuel and Product </a:t>
            </a:r>
            <a:r>
              <a:rPr lang="en-US" sz="1600" smtClean="0"/>
              <a:t>has to be applied, in order of identifying the specific consumptions which transmit the effects of local irreversibility backward in the production chain,</a:t>
            </a:r>
            <a:endParaRPr lang="en-US" sz="1600"/>
          </a:p>
          <a:p>
            <a:pPr marL="179388" indent="-179388">
              <a:spcBef>
                <a:spcPts val="0"/>
              </a:spcBef>
              <a:buFont typeface="Arial" pitchFamily="34" charset="0"/>
              <a:buChar char="•"/>
            </a:pPr>
            <a:r>
              <a:rPr lang="en-US" sz="1600"/>
              <a:t>two or more fuels per </a:t>
            </a:r>
            <a:r>
              <a:rPr lang="en-US" sz="1600" smtClean="0"/>
              <a:t>component may be considered, </a:t>
            </a:r>
            <a:r>
              <a:rPr lang="en-US" sz="1600" err="1" smtClean="0"/>
              <a:t>bacause</a:t>
            </a:r>
            <a:r>
              <a:rPr lang="en-US" sz="1600" smtClean="0"/>
              <a:t> </a:t>
            </a:r>
            <a:r>
              <a:rPr lang="en-US" sz="1600"/>
              <a:t>having a different cost for each cause of irreversibility (</a:t>
            </a:r>
            <a:r>
              <a:rPr lang="en-US" sz="1600" smtClean="0"/>
              <a:t>i.e. </a:t>
            </a:r>
            <a:r>
              <a:rPr lang="en-US" sz="1600"/>
              <a:t>for each Fuel) makes it possible to clearly identify the production chain involved in each modification </a:t>
            </a:r>
            <a:r>
              <a:rPr lang="en-US" sz="1600" smtClean="0"/>
              <a:t>considered in </a:t>
            </a:r>
            <a:r>
              <a:rPr lang="en-US" sz="1600"/>
              <a:t>the </a:t>
            </a:r>
            <a:r>
              <a:rPr lang="en-US" sz="1600" smtClean="0"/>
              <a:t>design, </a:t>
            </a:r>
            <a:r>
              <a:rPr lang="en-US" sz="1600"/>
              <a:t>or in the operation </a:t>
            </a:r>
            <a:r>
              <a:rPr lang="en-US" sz="1600" smtClean="0"/>
              <a:t>phases.</a:t>
            </a:r>
            <a:endParaRPr lang="en-US" sz="1600"/>
          </a:p>
          <a:p>
            <a:pPr marL="179388" indent="-179388">
              <a:spcBef>
                <a:spcPts val="0"/>
              </a:spcBef>
              <a:buFont typeface="Arial" pitchFamily="34" charset="0"/>
              <a:buChar char="•"/>
            </a:pPr>
            <a:r>
              <a:rPr lang="en-US" sz="1600"/>
              <a:t>The F-P paradigm corresponds to the introduction of fictitious components (Junctions and Branches</a:t>
            </a:r>
            <a:r>
              <a:rPr lang="en-US" sz="1600" smtClean="0"/>
              <a:t>), or of introducing additional equations in the exergy cost balance of components;</a:t>
            </a:r>
            <a:endParaRPr lang="en-US" sz="1600"/>
          </a:p>
          <a:p>
            <a:pPr marL="179388" indent="-179388">
              <a:spcBef>
                <a:spcPts val="0"/>
              </a:spcBef>
              <a:buFont typeface="Arial" pitchFamily="34" charset="0"/>
              <a:buChar char="•"/>
            </a:pPr>
            <a:r>
              <a:rPr lang="en-US" sz="1600"/>
              <a:t>the network of flows obtained in this way is the "Productive Structure"</a:t>
            </a:r>
            <a:endParaRPr lang="en-US" sz="1800" smtClean="0"/>
          </a:p>
          <a:p>
            <a:pPr lvl="1">
              <a:lnSpc>
                <a:spcPct val="90000"/>
              </a:lnSpc>
            </a:pPr>
            <a:endParaRPr lang="it-IT" sz="1800" smtClean="0"/>
          </a:p>
        </p:txBody>
      </p:sp>
      <p:pic>
        <p:nvPicPr>
          <p:cNvPr id="5" name="Picture 4"/>
          <p:cNvPicPr>
            <a:picLocks noChangeAspect="1" noChangeArrowheads="1"/>
          </p:cNvPicPr>
          <p:nvPr/>
        </p:nvPicPr>
        <p:blipFill>
          <a:blip r:embed="rId2" cstate="print"/>
          <a:srcRect/>
          <a:stretch>
            <a:fillRect/>
          </a:stretch>
        </p:blipFill>
        <p:spPr bwMode="auto">
          <a:xfrm>
            <a:off x="3707904" y="3311859"/>
            <a:ext cx="5153322" cy="2997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The </a:t>
            </a:r>
            <a:r>
              <a:rPr lang="it-IT" err="1"/>
              <a:t>Productive</a:t>
            </a:r>
            <a:r>
              <a:rPr lang="it-IT"/>
              <a:t> </a:t>
            </a:r>
            <a:r>
              <a:rPr lang="it-IT" err="1"/>
              <a:t>Structure</a:t>
            </a:r>
            <a:endParaRPr lang="en-US"/>
          </a:p>
        </p:txBody>
      </p:sp>
      <p:sp>
        <p:nvSpPr>
          <p:cNvPr id="27651" name="Rectangle 3"/>
          <p:cNvSpPr>
            <a:spLocks noGrp="1" noChangeArrowheads="1"/>
          </p:cNvSpPr>
          <p:nvPr>
            <p:ph type="body" idx="1"/>
          </p:nvPr>
        </p:nvSpPr>
        <p:spPr>
          <a:xfrm>
            <a:off x="250825" y="620688"/>
            <a:ext cx="8893175" cy="4773613"/>
          </a:xfrm>
        </p:spPr>
        <p:txBody>
          <a:bodyPr>
            <a:normAutofit/>
          </a:bodyPr>
          <a:lstStyle/>
          <a:p>
            <a:pPr marL="179388" indent="-179388">
              <a:buFont typeface="Arial" pitchFamily="34" charset="0"/>
              <a:buChar char="•"/>
            </a:pPr>
            <a:r>
              <a:rPr lang="en-US" sz="1600"/>
              <a:t>In many cases it is useful to proceed with a disaggregation of the </a:t>
            </a:r>
            <a:r>
              <a:rPr lang="en-US" sz="1600" err="1"/>
              <a:t>exergetic</a:t>
            </a:r>
            <a:r>
              <a:rPr lang="en-US" sz="1600"/>
              <a:t> flows, separating the mechanical exergy from the thermal exergy.</a:t>
            </a:r>
          </a:p>
          <a:p>
            <a:pPr marL="179388" indent="-179388">
              <a:buFont typeface="Arial" pitchFamily="34" charset="0"/>
              <a:buChar char="•"/>
            </a:pPr>
            <a:r>
              <a:rPr lang="en-US" sz="1600"/>
              <a:t>Fuel and Product are defined on the basis of the concept of Exergy donor - Exergy acceptor.</a:t>
            </a:r>
          </a:p>
          <a:p>
            <a:pPr marL="179388" indent="-179388">
              <a:buFont typeface="Arial" pitchFamily="34" charset="0"/>
              <a:buChar char="•"/>
            </a:pPr>
            <a:r>
              <a:rPr lang="en-US" sz="1600"/>
              <a:t>Formalizing the product concept dealing with multi-product components may be much complex, whilst dissipative components (like condenser and throttling valves) have no clear products (!)</a:t>
            </a:r>
          </a:p>
          <a:p>
            <a:pPr marL="179388" indent="-179388">
              <a:buFont typeface="Arial" pitchFamily="34" charset="0"/>
              <a:buChar char="•"/>
            </a:pPr>
            <a:r>
              <a:rPr lang="en-US" sz="1600"/>
              <a:t>In practice, however, the analyst has ample freedom in defining the Production Structure, in particular the control volumes of the components.</a:t>
            </a:r>
          </a:p>
        </p:txBody>
      </p:sp>
      <p:grpSp>
        <p:nvGrpSpPr>
          <p:cNvPr id="4" name="Group 202"/>
          <p:cNvGrpSpPr>
            <a:grpSpLocks/>
          </p:cNvGrpSpPr>
          <p:nvPr/>
        </p:nvGrpSpPr>
        <p:grpSpPr bwMode="auto">
          <a:xfrm>
            <a:off x="4283968" y="2636912"/>
            <a:ext cx="4681513" cy="3503414"/>
            <a:chOff x="776" y="1092"/>
            <a:chExt cx="3919" cy="2912"/>
          </a:xfrm>
        </p:grpSpPr>
        <p:pic>
          <p:nvPicPr>
            <p:cNvPr id="5" name="Picture 4"/>
            <p:cNvPicPr>
              <a:picLocks noChangeAspect="1" noChangeArrowheads="1"/>
            </p:cNvPicPr>
            <p:nvPr/>
          </p:nvPicPr>
          <p:blipFill>
            <a:blip r:embed="rId2" cstate="print"/>
            <a:srcRect/>
            <a:stretch>
              <a:fillRect/>
            </a:stretch>
          </p:blipFill>
          <p:spPr bwMode="auto">
            <a:xfrm>
              <a:off x="1061" y="1256"/>
              <a:ext cx="3634" cy="2748"/>
            </a:xfrm>
            <a:prstGeom prst="rect">
              <a:avLst/>
            </a:prstGeom>
            <a:noFill/>
            <a:ln>
              <a:noFill/>
            </a:ln>
            <a:effectLst/>
          </p:spPr>
        </p:pic>
        <p:sp>
          <p:nvSpPr>
            <p:cNvPr id="6" name="Line 190"/>
            <p:cNvSpPr>
              <a:spLocks noChangeShapeType="1"/>
            </p:cNvSpPr>
            <p:nvPr/>
          </p:nvSpPr>
          <p:spPr bwMode="auto">
            <a:xfrm flipV="1">
              <a:off x="776" y="1906"/>
              <a:ext cx="503" cy="1"/>
            </a:xfrm>
            <a:prstGeom prst="line">
              <a:avLst/>
            </a:prstGeom>
            <a:noFill/>
            <a:ln w="50800">
              <a:solidFill>
                <a:schemeClr val="tx1"/>
              </a:solidFill>
              <a:round/>
              <a:headEnd/>
              <a:tailEnd type="triangle" w="med" len="lg"/>
            </a:ln>
            <a:effectLst/>
          </p:spPr>
          <p:txBody>
            <a:bodyPr/>
            <a:lstStyle/>
            <a:p>
              <a:endParaRPr lang="it-IT"/>
            </a:p>
          </p:txBody>
        </p:sp>
        <p:sp>
          <p:nvSpPr>
            <p:cNvPr id="7" name="Text Box 191"/>
            <p:cNvSpPr txBox="1">
              <a:spLocks noChangeArrowheads="1"/>
            </p:cNvSpPr>
            <p:nvPr/>
          </p:nvSpPr>
          <p:spPr bwMode="auto">
            <a:xfrm>
              <a:off x="3860" y="239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10</a:t>
              </a:r>
            </a:p>
          </p:txBody>
        </p:sp>
        <p:sp>
          <p:nvSpPr>
            <p:cNvPr id="8" name="Text Box 192"/>
            <p:cNvSpPr txBox="1">
              <a:spLocks noChangeArrowheads="1"/>
            </p:cNvSpPr>
            <p:nvPr/>
          </p:nvSpPr>
          <p:spPr bwMode="auto">
            <a:xfrm>
              <a:off x="3701" y="1205"/>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11</a:t>
              </a:r>
            </a:p>
          </p:txBody>
        </p:sp>
        <p:sp>
          <p:nvSpPr>
            <p:cNvPr id="9" name="Text Box 193"/>
            <p:cNvSpPr txBox="1">
              <a:spLocks noChangeArrowheads="1"/>
            </p:cNvSpPr>
            <p:nvPr/>
          </p:nvSpPr>
          <p:spPr bwMode="auto">
            <a:xfrm>
              <a:off x="1964" y="109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9</a:t>
              </a:r>
            </a:p>
          </p:txBody>
        </p:sp>
        <p:sp>
          <p:nvSpPr>
            <p:cNvPr id="10" name="Text Box 194"/>
            <p:cNvSpPr txBox="1">
              <a:spLocks noChangeArrowheads="1"/>
            </p:cNvSpPr>
            <p:nvPr/>
          </p:nvSpPr>
          <p:spPr bwMode="auto">
            <a:xfrm>
              <a:off x="1512" y="109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8</a:t>
              </a:r>
            </a:p>
          </p:txBody>
        </p:sp>
        <p:sp>
          <p:nvSpPr>
            <p:cNvPr id="11" name="Text Box 195"/>
            <p:cNvSpPr txBox="1">
              <a:spLocks noChangeArrowheads="1"/>
            </p:cNvSpPr>
            <p:nvPr/>
          </p:nvSpPr>
          <p:spPr bwMode="auto">
            <a:xfrm>
              <a:off x="2168" y="373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7</a:t>
              </a:r>
            </a:p>
          </p:txBody>
        </p:sp>
        <p:sp>
          <p:nvSpPr>
            <p:cNvPr id="12" name="Text Box 196"/>
            <p:cNvSpPr txBox="1">
              <a:spLocks noChangeArrowheads="1"/>
            </p:cNvSpPr>
            <p:nvPr/>
          </p:nvSpPr>
          <p:spPr bwMode="auto">
            <a:xfrm>
              <a:off x="3484" y="3040"/>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6</a:t>
              </a:r>
            </a:p>
          </p:txBody>
        </p:sp>
        <p:sp>
          <p:nvSpPr>
            <p:cNvPr id="13" name="Text Box 197"/>
            <p:cNvSpPr txBox="1">
              <a:spLocks noChangeArrowheads="1"/>
            </p:cNvSpPr>
            <p:nvPr/>
          </p:nvSpPr>
          <p:spPr bwMode="auto">
            <a:xfrm>
              <a:off x="2912" y="2916"/>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5</a:t>
              </a:r>
            </a:p>
          </p:txBody>
        </p:sp>
        <p:sp>
          <p:nvSpPr>
            <p:cNvPr id="14" name="Text Box 198"/>
            <p:cNvSpPr txBox="1">
              <a:spLocks noChangeArrowheads="1"/>
            </p:cNvSpPr>
            <p:nvPr/>
          </p:nvSpPr>
          <p:spPr bwMode="auto">
            <a:xfrm>
              <a:off x="2952" y="2264"/>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4</a:t>
              </a:r>
            </a:p>
          </p:txBody>
        </p:sp>
        <p:sp>
          <p:nvSpPr>
            <p:cNvPr id="15" name="Text Box 199"/>
            <p:cNvSpPr txBox="1">
              <a:spLocks noChangeArrowheads="1"/>
            </p:cNvSpPr>
            <p:nvPr/>
          </p:nvSpPr>
          <p:spPr bwMode="auto">
            <a:xfrm>
              <a:off x="3132" y="1540"/>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3</a:t>
              </a:r>
            </a:p>
          </p:txBody>
        </p:sp>
        <p:sp>
          <p:nvSpPr>
            <p:cNvPr id="16" name="Text Box 200"/>
            <p:cNvSpPr txBox="1">
              <a:spLocks noChangeArrowheads="1"/>
            </p:cNvSpPr>
            <p:nvPr/>
          </p:nvSpPr>
          <p:spPr bwMode="auto">
            <a:xfrm>
              <a:off x="2524" y="1544"/>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2</a:t>
              </a:r>
            </a:p>
          </p:txBody>
        </p:sp>
        <p:sp>
          <p:nvSpPr>
            <p:cNvPr id="17" name="Text Box 201"/>
            <p:cNvSpPr txBox="1">
              <a:spLocks noChangeArrowheads="1"/>
            </p:cNvSpPr>
            <p:nvPr/>
          </p:nvSpPr>
          <p:spPr bwMode="auto">
            <a:xfrm>
              <a:off x="1356" y="1792"/>
              <a:ext cx="248" cy="198"/>
            </a:xfrm>
            <a:prstGeom prst="rect">
              <a:avLst/>
            </a:prstGeom>
            <a:noFill/>
            <a:ln w="9525">
              <a:solidFill>
                <a:schemeClr val="tx1"/>
              </a:solidFill>
              <a:miter lim="800000"/>
              <a:headEnd/>
              <a:tailEnd/>
            </a:ln>
            <a:effectLst/>
          </p:spPr>
          <p:txBody>
            <a:bodyPr>
              <a:spAutoFit/>
            </a:bodyPr>
            <a:lstStyle/>
            <a:p>
              <a:pPr algn="ctr">
                <a:spcBef>
                  <a:spcPct val="50000"/>
                </a:spcBef>
              </a:pPr>
              <a:r>
                <a:rPr lang="it-IT" sz="1400"/>
                <a:t>1</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t>The </a:t>
            </a:r>
            <a:r>
              <a:rPr lang="it-IT" err="1"/>
              <a:t>Productive</a:t>
            </a:r>
            <a:r>
              <a:rPr lang="it-IT"/>
              <a:t> </a:t>
            </a:r>
            <a:r>
              <a:rPr lang="it-IT" err="1"/>
              <a:t>Structure</a:t>
            </a:r>
            <a:endParaRPr lang="en-US"/>
          </a:p>
        </p:txBody>
      </p:sp>
      <p:pic>
        <p:nvPicPr>
          <p:cNvPr id="31749" name="Picture 5"/>
          <p:cNvPicPr>
            <a:picLocks noChangeAspect="1" noChangeArrowheads="1"/>
          </p:cNvPicPr>
          <p:nvPr/>
        </p:nvPicPr>
        <p:blipFill>
          <a:blip r:embed="rId2" cstate="print"/>
          <a:srcRect b="57283"/>
          <a:stretch>
            <a:fillRect/>
          </a:stretch>
        </p:blipFill>
        <p:spPr bwMode="auto">
          <a:xfrm>
            <a:off x="124098" y="908719"/>
            <a:ext cx="9019902" cy="52850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a:t>The </a:t>
            </a:r>
            <a:r>
              <a:rPr lang="it-IT" err="1"/>
              <a:t>Productive</a:t>
            </a:r>
            <a:r>
              <a:rPr lang="it-IT"/>
              <a:t> </a:t>
            </a:r>
            <a:r>
              <a:rPr lang="it-IT" err="1"/>
              <a:t>Structure</a:t>
            </a:r>
            <a:endParaRPr lang="en-US"/>
          </a:p>
        </p:txBody>
      </p:sp>
      <p:sp>
        <p:nvSpPr>
          <p:cNvPr id="29699" name="Rectangle 3"/>
          <p:cNvSpPr>
            <a:spLocks noGrp="1" noChangeArrowheads="1"/>
          </p:cNvSpPr>
          <p:nvPr>
            <p:ph type="body" idx="1"/>
          </p:nvPr>
        </p:nvSpPr>
        <p:spPr>
          <a:xfrm>
            <a:off x="251520" y="692696"/>
            <a:ext cx="8712968" cy="5010150"/>
          </a:xfrm>
        </p:spPr>
        <p:txBody>
          <a:bodyPr>
            <a:normAutofit/>
          </a:bodyPr>
          <a:lstStyle/>
          <a:p>
            <a:pPr>
              <a:spcBef>
                <a:spcPts val="0"/>
              </a:spcBef>
              <a:spcAft>
                <a:spcPts val="600"/>
              </a:spcAft>
            </a:pPr>
            <a:r>
              <a:rPr lang="en-US" sz="1800"/>
              <a:t>The major problems in defining the SP concern the dissipative components, residues, by-products</a:t>
            </a:r>
            <a:r>
              <a:rPr lang="en-US" sz="1800" smtClean="0"/>
              <a:t>.</a:t>
            </a:r>
            <a:endParaRPr lang="en-US" sz="1800"/>
          </a:p>
          <a:p>
            <a:pPr>
              <a:spcBef>
                <a:spcPts val="0"/>
              </a:spcBef>
              <a:spcAft>
                <a:spcPts val="600"/>
              </a:spcAft>
            </a:pPr>
            <a:r>
              <a:rPr lang="en-US" sz="1800"/>
              <a:t>OPTIONS to properly define the condenser productive relation inside the </a:t>
            </a:r>
            <a:r>
              <a:rPr lang="en-US" sz="1800" smtClean="0"/>
              <a:t>PS </a:t>
            </a:r>
            <a:r>
              <a:rPr lang="en-US" sz="1800"/>
              <a:t>of steam plant may </a:t>
            </a:r>
            <a:r>
              <a:rPr lang="en-US" sz="1800" smtClean="0"/>
              <a:t>be:</a:t>
            </a:r>
          </a:p>
          <a:p>
            <a:pPr>
              <a:spcBef>
                <a:spcPts val="0"/>
              </a:spcBef>
              <a:spcAft>
                <a:spcPts val="600"/>
              </a:spcAft>
            </a:pPr>
            <a:endParaRPr lang="it-IT" sz="800"/>
          </a:p>
          <a:p>
            <a:pPr lvl="1">
              <a:spcBef>
                <a:spcPts val="0"/>
              </a:spcBef>
              <a:spcAft>
                <a:spcPts val="600"/>
              </a:spcAft>
            </a:pPr>
            <a:r>
              <a:rPr lang="en-US" sz="1800"/>
              <a:t>Incorporate it </a:t>
            </a:r>
            <a:r>
              <a:rPr lang="en-US" sz="1800" b="1"/>
              <a:t>into the control volume </a:t>
            </a:r>
            <a:r>
              <a:rPr lang="en-US" sz="1800"/>
              <a:t>of the LP turbine </a:t>
            </a:r>
            <a:r>
              <a:rPr lang="en-US" sz="1800" smtClean="0"/>
              <a:t>(this does </a:t>
            </a:r>
            <a:r>
              <a:rPr lang="en-US" sz="1800"/>
              <a:t>not allow to develop "local" considerations for the condenser alone)</a:t>
            </a:r>
          </a:p>
          <a:p>
            <a:pPr lvl="1">
              <a:spcBef>
                <a:spcPts val="0"/>
              </a:spcBef>
              <a:spcAft>
                <a:spcPts val="600"/>
              </a:spcAft>
            </a:pPr>
            <a:r>
              <a:rPr lang="en-US" sz="1800"/>
              <a:t>define the Fuel as the exergy lost from the condensing flow and the product as </a:t>
            </a:r>
            <a:r>
              <a:rPr lang="en-US" sz="1800" b="1"/>
              <a:t>part of the exergy entering the turbine </a:t>
            </a:r>
            <a:r>
              <a:rPr lang="en-US" sz="1800"/>
              <a:t>(the part in question is not uniquely defined</a:t>
            </a:r>
            <a:r>
              <a:rPr lang="en-US" sz="1800" smtClean="0"/>
              <a:t>), so that the LP turbine is able to “produce more”, thank to the contribution of the condenser.</a:t>
            </a:r>
            <a:endParaRPr lang="en-US" sz="1800"/>
          </a:p>
          <a:p>
            <a:pPr lvl="1">
              <a:spcBef>
                <a:spcPts val="0"/>
              </a:spcBef>
              <a:spcAft>
                <a:spcPts val="600"/>
              </a:spcAft>
            </a:pPr>
            <a:r>
              <a:rPr lang="en-US" sz="1800"/>
              <a:t>define the Fuel as the exergy lost by the condensing flow and the product as </a:t>
            </a:r>
            <a:r>
              <a:rPr lang="en-US" sz="1800" smtClean="0"/>
              <a:t>a </a:t>
            </a:r>
            <a:r>
              <a:rPr lang="en-US" sz="1800" b="1" smtClean="0"/>
              <a:t>new</a:t>
            </a:r>
            <a:r>
              <a:rPr lang="en-US" sz="1800" smtClean="0"/>
              <a:t> </a:t>
            </a:r>
            <a:r>
              <a:rPr lang="en-US" sz="1800"/>
              <a:t>flow of the </a:t>
            </a:r>
            <a:r>
              <a:rPr lang="it-IT" sz="1800" b="1" err="1"/>
              <a:t>Negentropy</a:t>
            </a:r>
            <a:r>
              <a:rPr lang="it-IT" sz="1800"/>
              <a:t> = </a:t>
            </a:r>
            <a:r>
              <a:rPr lang="it-IT" sz="1800" err="1"/>
              <a:t>mT</a:t>
            </a:r>
            <a:r>
              <a:rPr lang="it-IT" sz="1800"/>
              <a:t>°(</a:t>
            </a:r>
            <a:r>
              <a:rPr lang="it-IT" sz="1800" err="1"/>
              <a:t>s</a:t>
            </a:r>
            <a:r>
              <a:rPr lang="it-IT" sz="1800" baseline="-25000" err="1"/>
              <a:t>liq</a:t>
            </a:r>
            <a:r>
              <a:rPr lang="it-IT" sz="1800" err="1"/>
              <a:t>-s</a:t>
            </a:r>
            <a:r>
              <a:rPr lang="it-IT" sz="1800" baseline="-25000" err="1"/>
              <a:t>vap</a:t>
            </a:r>
            <a:r>
              <a:rPr lang="it-IT" sz="1800" smtClean="0"/>
              <a:t>), </a:t>
            </a:r>
            <a:r>
              <a:rPr lang="en-US" sz="1800" smtClean="0"/>
              <a:t>which </a:t>
            </a:r>
            <a:r>
              <a:rPr lang="en-US" sz="1800"/>
              <a:t>must reach all the other </a:t>
            </a:r>
            <a:r>
              <a:rPr lang="en-US" sz="1800" smtClean="0"/>
              <a:t>components, </a:t>
            </a:r>
            <a:r>
              <a:rPr lang="en-US" sz="1800"/>
              <a:t>crossed by the same mass flow (in this case, some fluxes are added in the </a:t>
            </a:r>
            <a:r>
              <a:rPr lang="en-US" sz="1800" smtClean="0"/>
              <a:t>PS </a:t>
            </a:r>
            <a:r>
              <a:rPr lang="en-US" sz="1800"/>
              <a:t>of the </a:t>
            </a:r>
            <a:r>
              <a:rPr lang="en-US" sz="1800" smtClean="0"/>
              <a:t>other components </a:t>
            </a:r>
            <a:r>
              <a:rPr lang="en-US" sz="1800"/>
              <a:t>which must not be accounted in the </a:t>
            </a:r>
            <a:r>
              <a:rPr lang="en-US" sz="1800" smtClean="0"/>
              <a:t>exergy balance of the individual components, but only in the calculation of the </a:t>
            </a:r>
            <a:r>
              <a:rPr lang="en-US" sz="1800" err="1" smtClean="0"/>
              <a:t>Thermoeconomic</a:t>
            </a:r>
            <a:r>
              <a:rPr lang="en-US" sz="1800" smtClean="0"/>
              <a:t> costs).</a:t>
            </a:r>
            <a:endParaRPr lang="it-IT"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smtClean="0"/>
              <a:t>The </a:t>
            </a:r>
            <a:r>
              <a:rPr lang="it-IT" err="1" smtClean="0"/>
              <a:t>Thermoeconomic</a:t>
            </a:r>
            <a:r>
              <a:rPr lang="it-IT" smtClean="0"/>
              <a:t> relations in Matrix </a:t>
            </a:r>
            <a:r>
              <a:rPr lang="it-IT" err="1" smtClean="0"/>
              <a:t>form</a:t>
            </a:r>
            <a:endParaRPr lang="en-US"/>
          </a:p>
        </p:txBody>
      </p:sp>
      <p:sp>
        <p:nvSpPr>
          <p:cNvPr id="30723" name="Rectangle 3"/>
          <p:cNvSpPr>
            <a:spLocks noGrp="1" noChangeArrowheads="1"/>
          </p:cNvSpPr>
          <p:nvPr>
            <p:ph type="body" idx="1"/>
          </p:nvPr>
        </p:nvSpPr>
        <p:spPr>
          <a:xfrm>
            <a:off x="1885950" y="1052736"/>
            <a:ext cx="5308600" cy="523875"/>
          </a:xfrm>
        </p:spPr>
        <p:txBody>
          <a:bodyPr/>
          <a:lstStyle/>
          <a:p>
            <a:r>
              <a:rPr lang="it-IT" sz="2800" err="1" smtClean="0"/>
              <a:t>Characteristic</a:t>
            </a:r>
            <a:r>
              <a:rPr lang="it-IT" sz="2800" smtClean="0"/>
              <a:t> Equation</a:t>
            </a:r>
            <a:endParaRPr lang="en-US" sz="2800"/>
          </a:p>
        </p:txBody>
      </p:sp>
      <p:pic>
        <p:nvPicPr>
          <p:cNvPr id="30724" name="Picture 4"/>
          <p:cNvPicPr>
            <a:picLocks noChangeAspect="1" noChangeArrowheads="1"/>
          </p:cNvPicPr>
          <p:nvPr/>
        </p:nvPicPr>
        <p:blipFill>
          <a:blip r:embed="rId2" cstate="print"/>
          <a:srcRect/>
          <a:stretch>
            <a:fillRect/>
          </a:stretch>
        </p:blipFill>
        <p:spPr bwMode="auto">
          <a:xfrm>
            <a:off x="428625" y="2073498"/>
            <a:ext cx="8496300" cy="3919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it-IT"/>
              <a:t>The </a:t>
            </a:r>
            <a:r>
              <a:rPr lang="it-IT" err="1"/>
              <a:t>Thermoeconomic</a:t>
            </a:r>
            <a:r>
              <a:rPr lang="it-IT"/>
              <a:t> relations in Matrix </a:t>
            </a:r>
            <a:r>
              <a:rPr lang="it-IT" err="1"/>
              <a:t>form</a:t>
            </a:r>
            <a:endParaRPr lang="en-US"/>
          </a:p>
        </p:txBody>
      </p:sp>
      <p:sp>
        <p:nvSpPr>
          <p:cNvPr id="41987" name="Rectangle 3"/>
          <p:cNvSpPr>
            <a:spLocks noGrp="1" noChangeArrowheads="1"/>
          </p:cNvSpPr>
          <p:nvPr>
            <p:ph type="body" idx="1"/>
          </p:nvPr>
        </p:nvSpPr>
        <p:spPr>
          <a:xfrm>
            <a:off x="1885950" y="1052736"/>
            <a:ext cx="5308600" cy="442912"/>
          </a:xfrm>
        </p:spPr>
        <p:txBody>
          <a:bodyPr/>
          <a:lstStyle/>
          <a:p>
            <a:pPr>
              <a:lnSpc>
                <a:spcPct val="80000"/>
              </a:lnSpc>
            </a:pPr>
            <a:r>
              <a:rPr lang="it-IT" sz="2800" err="1" smtClean="0"/>
              <a:t>Fuel</a:t>
            </a:r>
            <a:r>
              <a:rPr lang="it-IT" sz="2800" smtClean="0"/>
              <a:t> Impact Formula</a:t>
            </a:r>
            <a:endParaRPr lang="en-US" sz="2800"/>
          </a:p>
        </p:txBody>
      </p:sp>
      <p:pic>
        <p:nvPicPr>
          <p:cNvPr id="41989" name="Picture 5"/>
          <p:cNvPicPr>
            <a:picLocks noChangeAspect="1" noChangeArrowheads="1"/>
          </p:cNvPicPr>
          <p:nvPr/>
        </p:nvPicPr>
        <p:blipFill>
          <a:blip r:embed="rId2" cstate="print"/>
          <a:srcRect/>
          <a:stretch>
            <a:fillRect/>
          </a:stretch>
        </p:blipFill>
        <p:spPr bwMode="auto">
          <a:xfrm>
            <a:off x="571500" y="1752823"/>
            <a:ext cx="5872163" cy="1609725"/>
          </a:xfrm>
          <a:prstGeom prst="rect">
            <a:avLst/>
          </a:prstGeom>
          <a:noFill/>
          <a:ln w="9525">
            <a:noFill/>
            <a:miter lim="800000"/>
            <a:headEnd/>
            <a:tailEnd/>
          </a:ln>
          <a:effectLst/>
        </p:spPr>
      </p:pic>
      <p:pic>
        <p:nvPicPr>
          <p:cNvPr id="41990" name="Picture 6"/>
          <p:cNvPicPr>
            <a:picLocks noChangeAspect="1" noChangeArrowheads="1"/>
          </p:cNvPicPr>
          <p:nvPr/>
        </p:nvPicPr>
        <p:blipFill>
          <a:blip r:embed="rId3" cstate="print"/>
          <a:srcRect/>
          <a:stretch>
            <a:fillRect/>
          </a:stretch>
        </p:blipFill>
        <p:spPr bwMode="auto">
          <a:xfrm>
            <a:off x="688975" y="3687986"/>
            <a:ext cx="5375275" cy="636587"/>
          </a:xfrm>
          <a:prstGeom prst="rect">
            <a:avLst/>
          </a:prstGeom>
          <a:noFill/>
          <a:ln w="9525">
            <a:noFill/>
            <a:miter lim="800000"/>
            <a:headEnd/>
            <a:tailEnd/>
          </a:ln>
          <a:effectLst/>
        </p:spPr>
      </p:pic>
      <p:sp>
        <p:nvSpPr>
          <p:cNvPr id="41993" name="Rectangle 9"/>
          <p:cNvSpPr>
            <a:spLocks noChangeArrowheads="1"/>
          </p:cNvSpPr>
          <p:nvPr/>
        </p:nvSpPr>
        <p:spPr bwMode="auto">
          <a:xfrm>
            <a:off x="0" y="2630711"/>
            <a:ext cx="9144000" cy="0"/>
          </a:xfrm>
          <a:prstGeom prst="rect">
            <a:avLst/>
          </a:prstGeom>
          <a:noFill/>
          <a:ln w="9525">
            <a:noFill/>
            <a:miter lim="800000"/>
            <a:headEnd/>
            <a:tailEnd/>
          </a:ln>
          <a:effectLst/>
        </p:spPr>
        <p:txBody>
          <a:bodyPr wrap="none" anchor="ctr">
            <a:spAutoFit/>
          </a:bodyPr>
          <a:lstStyle/>
          <a:p>
            <a:endParaRPr lang="it-IT"/>
          </a:p>
        </p:txBody>
      </p:sp>
      <p:sp>
        <p:nvSpPr>
          <p:cNvPr id="41994" name="Text Box 10"/>
          <p:cNvSpPr txBox="1">
            <a:spLocks noChangeArrowheads="1"/>
          </p:cNvSpPr>
          <p:nvPr/>
        </p:nvSpPr>
        <p:spPr bwMode="auto">
          <a:xfrm>
            <a:off x="3914775" y="4491261"/>
            <a:ext cx="5040313" cy="1569660"/>
          </a:xfrm>
          <a:prstGeom prst="rect">
            <a:avLst/>
          </a:prstGeom>
          <a:noFill/>
          <a:ln w="9525">
            <a:noFill/>
            <a:miter lim="800000"/>
            <a:headEnd/>
            <a:tailEnd/>
          </a:ln>
          <a:effectLst/>
        </p:spPr>
        <p:txBody>
          <a:bodyPr>
            <a:spAutoFit/>
          </a:bodyPr>
          <a:lstStyle/>
          <a:p>
            <a:pPr>
              <a:spcBef>
                <a:spcPct val="50000"/>
              </a:spcBef>
            </a:pPr>
            <a:r>
              <a:rPr lang="it-IT" sz="2400" b="1"/>
              <a:t>k* </a:t>
            </a:r>
            <a:r>
              <a:rPr lang="en-US" sz="2400" smtClean="0"/>
              <a:t>is </a:t>
            </a:r>
            <a:r>
              <a:rPr lang="en-US" sz="2400"/>
              <a:t>the vector of the </a:t>
            </a:r>
            <a:r>
              <a:rPr lang="en-US" sz="2400" smtClean="0"/>
              <a:t>exergy </a:t>
            </a:r>
            <a:r>
              <a:rPr lang="en-US" sz="2400"/>
              <a:t>costs calculated from the cost balance of all the components (real and fictitious) of the Productive </a:t>
            </a:r>
            <a:r>
              <a:rPr lang="en-US" sz="2400" smtClean="0"/>
              <a:t>Structure!</a:t>
            </a:r>
            <a:endParaRPr lang="en-US" sz="2400"/>
          </a:p>
        </p:txBody>
      </p:sp>
      <p:sp>
        <p:nvSpPr>
          <p:cNvPr id="41995" name="Rectangle 11"/>
          <p:cNvSpPr>
            <a:spLocks noChangeArrowheads="1"/>
          </p:cNvSpPr>
          <p:nvPr/>
        </p:nvSpPr>
        <p:spPr bwMode="auto">
          <a:xfrm>
            <a:off x="484188" y="3645123"/>
            <a:ext cx="6118225" cy="700088"/>
          </a:xfrm>
          <a:prstGeom prst="rect">
            <a:avLst/>
          </a:prstGeom>
          <a:noFill/>
          <a:ln w="25400">
            <a:solidFill>
              <a:srgbClr val="FF0000"/>
            </a:solidFill>
            <a:miter lim="800000"/>
            <a:headEnd/>
            <a:tailEnd/>
          </a:ln>
          <a:effectLst/>
        </p:spPr>
        <p:txBody>
          <a:bodyPr wrap="none" anchor="ctr"/>
          <a:lstStyle/>
          <a:p>
            <a:endParaRPr lang="it-IT"/>
          </a:p>
        </p:txBody>
      </p:sp>
      <p:grpSp>
        <p:nvGrpSpPr>
          <p:cNvPr id="2" name="Group 13"/>
          <p:cNvGrpSpPr>
            <a:grpSpLocks/>
          </p:cNvGrpSpPr>
          <p:nvPr/>
        </p:nvGrpSpPr>
        <p:grpSpPr bwMode="auto">
          <a:xfrm>
            <a:off x="471488" y="4676998"/>
            <a:ext cx="2970212" cy="700088"/>
            <a:chOff x="280" y="3548"/>
            <a:chExt cx="1871" cy="441"/>
          </a:xfrm>
        </p:grpSpPr>
        <p:pic>
          <p:nvPicPr>
            <p:cNvPr id="41991" name="Picture 7"/>
            <p:cNvPicPr>
              <a:picLocks noChangeAspect="1" noChangeArrowheads="1"/>
            </p:cNvPicPr>
            <p:nvPr/>
          </p:nvPicPr>
          <p:blipFill>
            <a:blip r:embed="rId4" cstate="print"/>
            <a:srcRect/>
            <a:stretch>
              <a:fillRect/>
            </a:stretch>
          </p:blipFill>
          <p:spPr bwMode="auto">
            <a:xfrm>
              <a:off x="420" y="3579"/>
              <a:ext cx="1584" cy="353"/>
            </a:xfrm>
            <a:prstGeom prst="rect">
              <a:avLst/>
            </a:prstGeom>
            <a:noFill/>
            <a:ln w="9525">
              <a:noFill/>
              <a:miter lim="800000"/>
              <a:headEnd/>
              <a:tailEnd/>
            </a:ln>
            <a:effectLst/>
          </p:spPr>
        </p:pic>
        <p:sp>
          <p:nvSpPr>
            <p:cNvPr id="41996" name="Rectangle 12"/>
            <p:cNvSpPr>
              <a:spLocks noChangeArrowheads="1"/>
            </p:cNvSpPr>
            <p:nvPr/>
          </p:nvSpPr>
          <p:spPr bwMode="auto">
            <a:xfrm>
              <a:off x="280" y="3548"/>
              <a:ext cx="1871" cy="441"/>
            </a:xfrm>
            <a:prstGeom prst="rect">
              <a:avLst/>
            </a:prstGeom>
            <a:noFill/>
            <a:ln w="25400">
              <a:solidFill>
                <a:srgbClr val="FF0000"/>
              </a:solidFill>
              <a:miter lim="800000"/>
              <a:headEnd/>
              <a:tailEnd/>
            </a:ln>
            <a:effectLst/>
          </p:spPr>
          <p:txBody>
            <a:bodyPr wrap="none" anchor="ctr"/>
            <a:lstStyle/>
            <a:p>
              <a:endParaRPr lang="it-IT"/>
            </a:p>
          </p:txBody>
        </p:sp>
      </p:grpSp>
      <p:sp>
        <p:nvSpPr>
          <p:cNvPr id="41998" name="AutoShape 14"/>
          <p:cNvSpPr>
            <a:spLocks noChangeArrowheads="1"/>
          </p:cNvSpPr>
          <p:nvPr/>
        </p:nvSpPr>
        <p:spPr bwMode="auto">
          <a:xfrm>
            <a:off x="3389313" y="4840511"/>
            <a:ext cx="471487" cy="336550"/>
          </a:xfrm>
          <a:prstGeom prst="rightArrow">
            <a:avLst>
              <a:gd name="adj1" fmla="val 50000"/>
              <a:gd name="adj2" fmla="val 35024"/>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dia.units.it/sites/dia.units.it/files/all_lifi/SAM_2821a.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1628800"/>
            <a:ext cx="9144000" cy="5229200"/>
          </a:xfrm>
          <a:prstGeom prst="rect">
            <a:avLst/>
          </a:prstGeom>
          <a:noFill/>
        </p:spPr>
      </p:pic>
      <p:grpSp>
        <p:nvGrpSpPr>
          <p:cNvPr id="2" name="Gruppo 7"/>
          <p:cNvGrpSpPr/>
          <p:nvPr/>
        </p:nvGrpSpPr>
        <p:grpSpPr>
          <a:xfrm>
            <a:off x="35496" y="1628800"/>
            <a:ext cx="9036647" cy="180000"/>
            <a:chOff x="1218340" y="275867"/>
            <a:chExt cx="17715122" cy="567843"/>
          </a:xfrm>
        </p:grpSpPr>
        <p:cxnSp>
          <p:nvCxnSpPr>
            <p:cNvPr id="9" name="Connettore 1 8"/>
            <p:cNvCxnSpPr/>
            <p:nvPr/>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9" name="Connettore 1 128"/>
            <p:cNvCxnSpPr/>
            <p:nvPr/>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0" name="Titolo 1"/>
          <p:cNvSpPr txBox="1">
            <a:spLocks/>
          </p:cNvSpPr>
          <p:nvPr/>
        </p:nvSpPr>
        <p:spPr>
          <a:xfrm>
            <a:off x="491126" y="3140968"/>
            <a:ext cx="8277289" cy="1512168"/>
          </a:xfrm>
          <a:prstGeom prst="rect">
            <a:avLst/>
          </a:prstGeom>
        </p:spPr>
        <p:txBody>
          <a:bodyPr>
            <a:noAutofit/>
          </a:bodyPr>
          <a:lstStyle>
            <a:lvl1pPr marL="0" indent="0" algn="l" defTabSz="457200" rtl="0" eaLnBrk="1" latinLnBrk="0" hangingPunct="1">
              <a:spcBef>
                <a:spcPct val="0"/>
              </a:spcBef>
              <a:buNone/>
              <a:defRPr sz="3600" b="1" kern="1200">
                <a:solidFill>
                  <a:schemeClr val="bg1"/>
                </a:solidFill>
                <a:latin typeface="Arial"/>
                <a:ea typeface="+mj-ea"/>
                <a:cs typeface="Arial"/>
              </a:defRPr>
            </a:lvl1pPr>
          </a:lstStyle>
          <a:p>
            <a:r>
              <a:rPr lang="en-US" smtClean="0"/>
              <a:t>Exergy Based Cost Accounting:</a:t>
            </a:r>
          </a:p>
          <a:p>
            <a:r>
              <a:rPr lang="en-US" err="1" smtClean="0"/>
              <a:t>Thermoeconomics</a:t>
            </a:r>
            <a:r>
              <a:rPr lang="en-US" smtClean="0"/>
              <a:t> </a:t>
            </a:r>
            <a:endParaRPr lang="pt-BR">
              <a:solidFill>
                <a:prstClr val="white"/>
              </a:solidFill>
              <a:latin typeface="Arial" panose="020B0604020202020204" pitchFamily="34" charset="0"/>
              <a:cs typeface="Arial" panose="020B0604020202020204" pitchFamily="34" charset="0"/>
            </a:endParaRPr>
          </a:p>
        </p:txBody>
      </p:sp>
      <p:sp>
        <p:nvSpPr>
          <p:cNvPr id="131" name="Sottotitolo 2"/>
          <p:cNvSpPr txBox="1">
            <a:spLocks/>
          </p:cNvSpPr>
          <p:nvPr/>
        </p:nvSpPr>
        <p:spPr>
          <a:xfrm>
            <a:off x="477147" y="4941168"/>
            <a:ext cx="4526901" cy="1681806"/>
          </a:xfrm>
          <a:prstGeom prst="rect">
            <a:avLst/>
          </a:prstGeom>
        </p:spPr>
        <p:txBody>
          <a:bodyPr/>
          <a:lstStyle>
            <a:lvl1pPr marL="0" indent="0" algn="l" defTabSz="457200" rtl="0" eaLnBrk="1" latinLnBrk="0" hangingPunct="1">
              <a:spcBef>
                <a:spcPct val="20000"/>
              </a:spcBef>
              <a:buFont typeface="Wingdings" charset="2"/>
              <a:buNone/>
              <a:defRPr sz="2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b="1" smtClean="0">
                <a:solidFill>
                  <a:prstClr val="white"/>
                </a:solidFill>
              </a:rPr>
              <a:t>Prof. M. Reini, Ph.D</a:t>
            </a:r>
            <a:endParaRPr lang="it-IT" sz="1800" b="1" smtClean="0">
              <a:solidFill>
                <a:prstClr val="white"/>
              </a:solidFill>
            </a:endParaRPr>
          </a:p>
          <a:p>
            <a:r>
              <a:rPr lang="it-IT" sz="1600" b="1" smtClean="0">
                <a:solidFill>
                  <a:prstClr val="white"/>
                </a:solidFill>
              </a:rPr>
              <a:t>Università degli Studi di Trieste</a:t>
            </a:r>
          </a:p>
          <a:p>
            <a:r>
              <a:rPr lang="it-IT" sz="1600" b="1" smtClean="0">
                <a:solidFill>
                  <a:prstClr val="white"/>
                </a:solidFill>
              </a:rPr>
              <a:t>Dipartimento di Ingegneria e Architettura – Polo di Pordenone</a:t>
            </a:r>
          </a:p>
          <a:p>
            <a:r>
              <a:rPr lang="it-IT" sz="1600" b="1" smtClean="0">
                <a:solidFill>
                  <a:prstClr val="white"/>
                </a:solidFill>
              </a:rPr>
              <a:t>reini@units.it</a:t>
            </a:r>
          </a:p>
          <a:p>
            <a:endParaRPr lang="it-IT" sz="1600" b="1" smtClean="0">
              <a:solidFill>
                <a:prstClr val="white"/>
              </a:solidFill>
            </a:endParaRPr>
          </a:p>
          <a:p>
            <a:endParaRPr lang="it-IT" sz="1600" b="1" smtClean="0">
              <a:solidFill>
                <a:prstClr val="white"/>
              </a:solidFill>
            </a:endParaRPr>
          </a:p>
          <a:p>
            <a:endParaRPr lang="it-IT" sz="1600" b="1" smtClean="0">
              <a:solidFill>
                <a:prstClr val="white"/>
              </a:solidFill>
            </a:endParaRPr>
          </a:p>
          <a:p>
            <a:endParaRPr lang="it-IT" sz="1600">
              <a:solidFill>
                <a:prstClr val="white"/>
              </a:solidFill>
            </a:endParaRPr>
          </a:p>
        </p:txBody>
      </p:sp>
      <p:pic>
        <p:nvPicPr>
          <p:cNvPr id="28676" name="Picture 4" descr="http://www.sidways.altervista.org/Joomla/upload_d/logo%20units.png"/>
          <p:cNvPicPr>
            <a:picLocks noChangeAspect="1" noChangeArrowheads="1"/>
          </p:cNvPicPr>
          <p:nvPr/>
        </p:nvPicPr>
        <p:blipFill>
          <a:blip r:embed="rId4" cstate="print"/>
          <a:srcRect/>
          <a:stretch>
            <a:fillRect/>
          </a:stretch>
        </p:blipFill>
        <p:spPr bwMode="auto">
          <a:xfrm>
            <a:off x="516377" y="116632"/>
            <a:ext cx="1089656" cy="1080120"/>
          </a:xfrm>
          <a:prstGeom prst="rect">
            <a:avLst/>
          </a:prstGeom>
          <a:noFill/>
        </p:spPr>
      </p:pic>
      <p:sp>
        <p:nvSpPr>
          <p:cNvPr id="133" name="CasellaDiTesto 132"/>
          <p:cNvSpPr txBox="1"/>
          <p:nvPr/>
        </p:nvSpPr>
        <p:spPr>
          <a:xfrm>
            <a:off x="1763688" y="332656"/>
            <a:ext cx="5328592" cy="861774"/>
          </a:xfrm>
          <a:prstGeom prst="rect">
            <a:avLst/>
          </a:prstGeom>
          <a:noFill/>
        </p:spPr>
        <p:txBody>
          <a:bodyPr wrap="square" rtlCol="0">
            <a:spAutoFit/>
          </a:bodyPr>
          <a:lstStyle/>
          <a:p>
            <a:r>
              <a:rPr lang="it-IT" sz="1600" b="1" smtClean="0">
                <a:solidFill>
                  <a:schemeClr val="bg2">
                    <a:lumMod val="50000"/>
                  </a:schemeClr>
                </a:solidFill>
                <a:latin typeface="Arial" pitchFamily="34" charset="0"/>
                <a:cs typeface="Arial" pitchFamily="34" charset="0"/>
              </a:rPr>
              <a:t>UNIVERSITÀ DEGLI STUDI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TRIESTE</a:t>
            </a:r>
          </a:p>
          <a:p>
            <a:r>
              <a:rPr lang="it-IT" sz="1600" b="1" smtClean="0">
                <a:solidFill>
                  <a:schemeClr val="bg2">
                    <a:lumMod val="50000"/>
                  </a:schemeClr>
                </a:solidFill>
                <a:latin typeface="Arial" pitchFamily="34" charset="0"/>
                <a:cs typeface="Arial" pitchFamily="34" charset="0"/>
              </a:rPr>
              <a:t>DIPARTIMENTO </a:t>
            </a:r>
            <a:r>
              <a:rPr lang="it-IT" sz="1600" b="1" err="1" smtClean="0">
                <a:solidFill>
                  <a:schemeClr val="bg2">
                    <a:lumMod val="50000"/>
                  </a:schemeClr>
                </a:solidFill>
                <a:latin typeface="Arial" pitchFamily="34" charset="0"/>
                <a:cs typeface="Arial" pitchFamily="34" charset="0"/>
              </a:rPr>
              <a:t>DI</a:t>
            </a:r>
            <a:r>
              <a:rPr lang="it-IT" sz="1600" b="1" smtClean="0">
                <a:solidFill>
                  <a:schemeClr val="bg2">
                    <a:lumMod val="50000"/>
                  </a:schemeClr>
                </a:solidFill>
                <a:latin typeface="Arial" pitchFamily="34" charset="0"/>
                <a:cs typeface="Arial" pitchFamily="34" charset="0"/>
              </a:rPr>
              <a:t> INGEGNERIA E ARCHITETTURA</a:t>
            </a:r>
          </a:p>
          <a:p>
            <a:endParaRPr lang="it-IT"/>
          </a:p>
        </p:txBody>
      </p:sp>
      <p:pic>
        <p:nvPicPr>
          <p:cNvPr id="132" name="Picture 2" descr="Risultati immagini per logo dia un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890" y="116632"/>
            <a:ext cx="1362253" cy="102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6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8521" y="97602"/>
            <a:ext cx="8581043" cy="840400"/>
          </a:xfrm>
        </p:spPr>
        <p:txBody>
          <a:bodyPr/>
          <a:lstStyle/>
          <a:p>
            <a:r>
              <a:rPr lang="it-IT"/>
              <a:t>The </a:t>
            </a:r>
            <a:r>
              <a:rPr lang="it-IT" err="1"/>
              <a:t>Thermoeconomic</a:t>
            </a:r>
            <a:r>
              <a:rPr lang="it-IT"/>
              <a:t> relations in Matrix </a:t>
            </a:r>
            <a:r>
              <a:rPr lang="it-IT" err="1"/>
              <a:t>form</a:t>
            </a:r>
            <a:endParaRPr lang="en-US"/>
          </a:p>
        </p:txBody>
      </p:sp>
      <p:sp>
        <p:nvSpPr>
          <p:cNvPr id="32772" name="Rectangle 4"/>
          <p:cNvSpPr>
            <a:spLocks noChangeArrowheads="1"/>
          </p:cNvSpPr>
          <p:nvPr/>
        </p:nvSpPr>
        <p:spPr bwMode="auto">
          <a:xfrm>
            <a:off x="539750" y="872109"/>
            <a:ext cx="5980112" cy="442912"/>
          </a:xfrm>
          <a:prstGeom prst="rect">
            <a:avLst/>
          </a:prstGeom>
          <a:noFill/>
          <a:ln w="9525">
            <a:noFill/>
            <a:miter lim="800000"/>
            <a:headEnd/>
            <a:tailEnd/>
          </a:ln>
          <a:effectLst/>
        </p:spPr>
        <p:txBody>
          <a:bodyPr/>
          <a:lstStyle/>
          <a:p>
            <a:pPr>
              <a:lnSpc>
                <a:spcPct val="80000"/>
              </a:lnSpc>
              <a:spcBef>
                <a:spcPct val="20000"/>
              </a:spcBef>
              <a:buClr>
                <a:schemeClr val="accent1"/>
              </a:buClr>
              <a:buSzPct val="70000"/>
            </a:pPr>
            <a:r>
              <a:rPr lang="it-IT" sz="2000" smtClean="0">
                <a:latin typeface="Arial" panose="020B0604020202020204" pitchFamily="34" charset="0"/>
                <a:cs typeface="Arial" panose="020B0604020202020204" pitchFamily="34" charset="0"/>
              </a:rPr>
              <a:t>The THERMOECONOMIC MODEL</a:t>
            </a:r>
            <a:endParaRPr lang="en-US" sz="2000">
              <a:latin typeface="Arial" panose="020B0604020202020204" pitchFamily="34" charset="0"/>
              <a:cs typeface="Arial" panose="020B0604020202020204" pitchFamily="34" charset="0"/>
            </a:endParaRPr>
          </a:p>
        </p:txBody>
      </p:sp>
      <p:pic>
        <p:nvPicPr>
          <p:cNvPr id="32773" name="Picture 5"/>
          <p:cNvPicPr>
            <a:picLocks noChangeAspect="1" noChangeArrowheads="1"/>
          </p:cNvPicPr>
          <p:nvPr/>
        </p:nvPicPr>
        <p:blipFill>
          <a:blip r:embed="rId2" cstate="print"/>
          <a:srcRect/>
          <a:stretch>
            <a:fillRect/>
          </a:stretch>
        </p:blipFill>
        <p:spPr bwMode="auto">
          <a:xfrm>
            <a:off x="539750" y="1726977"/>
            <a:ext cx="7031038" cy="2124075"/>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cstate="print"/>
          <a:srcRect/>
          <a:stretch>
            <a:fillRect/>
          </a:stretch>
        </p:blipFill>
        <p:spPr bwMode="auto">
          <a:xfrm>
            <a:off x="517525" y="4333652"/>
            <a:ext cx="7920038" cy="871537"/>
          </a:xfrm>
          <a:prstGeom prst="rect">
            <a:avLst/>
          </a:prstGeom>
          <a:noFill/>
          <a:ln w="9525">
            <a:noFill/>
            <a:miter lim="800000"/>
            <a:headEnd/>
            <a:tailEnd/>
          </a:ln>
          <a:effectLst/>
        </p:spPr>
      </p:pic>
      <p:sp>
        <p:nvSpPr>
          <p:cNvPr id="32775" name="Rectangle 7"/>
          <p:cNvSpPr>
            <a:spLocks noChangeArrowheads="1"/>
          </p:cNvSpPr>
          <p:nvPr/>
        </p:nvSpPr>
        <p:spPr bwMode="auto">
          <a:xfrm>
            <a:off x="336550" y="4232052"/>
            <a:ext cx="8337550" cy="1292225"/>
          </a:xfrm>
          <a:prstGeom prst="rect">
            <a:avLst/>
          </a:prstGeom>
          <a:noFill/>
          <a:ln w="25400">
            <a:solidFill>
              <a:srgbClr val="FF0000"/>
            </a:solidFill>
            <a:miter lim="800000"/>
            <a:headEnd/>
            <a:tailEnd/>
          </a:ln>
          <a:effectLst/>
        </p:spPr>
        <p:txBody>
          <a:bodyPr wrap="none" anchor="ctr"/>
          <a:lstStyle/>
          <a:p>
            <a:endParaRPr lang="it-IT"/>
          </a:p>
        </p:txBody>
      </p:sp>
      <p:sp>
        <p:nvSpPr>
          <p:cNvPr id="2" name="CasellaDiTesto 1"/>
          <p:cNvSpPr txBox="1"/>
          <p:nvPr/>
        </p:nvSpPr>
        <p:spPr>
          <a:xfrm>
            <a:off x="539750" y="1835998"/>
            <a:ext cx="1296144" cy="369332"/>
          </a:xfrm>
          <a:prstGeom prst="rect">
            <a:avLst/>
          </a:prstGeom>
          <a:solidFill>
            <a:schemeClr val="bg1"/>
          </a:solidFill>
        </p:spPr>
        <p:txBody>
          <a:bodyPr wrap="square" rtlCol="0">
            <a:spAutoFit/>
          </a:bodyPr>
          <a:lstStyle/>
          <a:p>
            <a:r>
              <a:rPr lang="it-IT" smtClean="0"/>
              <a:t>Total </a:t>
            </a:r>
            <a:r>
              <a:rPr lang="it-IT" err="1" smtClean="0"/>
              <a:t>cost</a:t>
            </a:r>
            <a:r>
              <a:rPr lang="it-IT" smtClean="0"/>
              <a:t>:</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it-IT"/>
              <a:t>The </a:t>
            </a:r>
            <a:r>
              <a:rPr lang="it-IT" err="1"/>
              <a:t>Thermoeconomic</a:t>
            </a:r>
            <a:r>
              <a:rPr lang="it-IT"/>
              <a:t> relations in Matrix </a:t>
            </a:r>
            <a:r>
              <a:rPr lang="it-IT" err="1"/>
              <a:t>form</a:t>
            </a:r>
            <a:endParaRPr lang="en-US"/>
          </a:p>
        </p:txBody>
      </p:sp>
      <p:pic>
        <p:nvPicPr>
          <p:cNvPr id="43016" name="Picture 8"/>
          <p:cNvPicPr>
            <a:picLocks noChangeAspect="1" noChangeArrowheads="1"/>
          </p:cNvPicPr>
          <p:nvPr/>
        </p:nvPicPr>
        <p:blipFill>
          <a:blip r:embed="rId2" cstate="print"/>
          <a:srcRect r="58684"/>
          <a:stretch>
            <a:fillRect/>
          </a:stretch>
        </p:blipFill>
        <p:spPr bwMode="auto">
          <a:xfrm>
            <a:off x="4187825" y="2389287"/>
            <a:ext cx="4956175" cy="909637"/>
          </a:xfrm>
          <a:prstGeom prst="rect">
            <a:avLst/>
          </a:prstGeom>
          <a:noFill/>
          <a:ln w="9525">
            <a:noFill/>
            <a:miter lim="800000"/>
            <a:headEnd/>
            <a:tailEnd/>
          </a:ln>
          <a:effectLst/>
        </p:spPr>
      </p:pic>
      <p:pic>
        <p:nvPicPr>
          <p:cNvPr id="43017" name="Picture 9"/>
          <p:cNvPicPr>
            <a:picLocks noChangeAspect="1" noChangeArrowheads="1"/>
          </p:cNvPicPr>
          <p:nvPr/>
        </p:nvPicPr>
        <p:blipFill>
          <a:blip r:embed="rId3" cstate="print"/>
          <a:srcRect/>
          <a:stretch>
            <a:fillRect/>
          </a:stretch>
        </p:blipFill>
        <p:spPr bwMode="auto">
          <a:xfrm>
            <a:off x="1187624" y="1464663"/>
            <a:ext cx="4752528" cy="702374"/>
          </a:xfrm>
          <a:prstGeom prst="rect">
            <a:avLst/>
          </a:prstGeom>
          <a:noFill/>
          <a:ln w="9525">
            <a:noFill/>
            <a:miter lim="800000"/>
            <a:headEnd/>
            <a:tailEnd/>
          </a:ln>
          <a:effectLst/>
        </p:spPr>
      </p:pic>
      <p:pic>
        <p:nvPicPr>
          <p:cNvPr id="43018" name="Picture 10"/>
          <p:cNvPicPr>
            <a:picLocks noChangeAspect="1" noChangeArrowheads="1"/>
          </p:cNvPicPr>
          <p:nvPr/>
        </p:nvPicPr>
        <p:blipFill>
          <a:blip r:embed="rId4" cstate="print"/>
          <a:srcRect r="58684"/>
          <a:stretch>
            <a:fillRect/>
          </a:stretch>
        </p:blipFill>
        <p:spPr bwMode="auto">
          <a:xfrm>
            <a:off x="512763" y="3346549"/>
            <a:ext cx="4865687" cy="417513"/>
          </a:xfrm>
          <a:prstGeom prst="rect">
            <a:avLst/>
          </a:prstGeom>
          <a:noFill/>
          <a:ln w="9525">
            <a:noFill/>
            <a:miter lim="800000"/>
            <a:headEnd/>
            <a:tailEnd/>
          </a:ln>
          <a:effectLst/>
        </p:spPr>
      </p:pic>
      <p:pic>
        <p:nvPicPr>
          <p:cNvPr id="43019" name="Picture 11"/>
          <p:cNvPicPr>
            <a:picLocks noChangeAspect="1" noChangeArrowheads="1"/>
          </p:cNvPicPr>
          <p:nvPr/>
        </p:nvPicPr>
        <p:blipFill>
          <a:blip r:embed="rId5" cstate="print"/>
          <a:srcRect r="46947"/>
          <a:stretch>
            <a:fillRect/>
          </a:stretch>
        </p:blipFill>
        <p:spPr bwMode="auto">
          <a:xfrm>
            <a:off x="534988" y="4232374"/>
            <a:ext cx="6080125" cy="406400"/>
          </a:xfrm>
          <a:prstGeom prst="rect">
            <a:avLst/>
          </a:prstGeom>
          <a:noFill/>
          <a:ln w="9525">
            <a:noFill/>
            <a:miter lim="800000"/>
            <a:headEnd/>
            <a:tailEnd/>
          </a:ln>
          <a:effectLst/>
        </p:spPr>
      </p:pic>
      <p:sp>
        <p:nvSpPr>
          <p:cNvPr id="43020" name="AutoShape 12"/>
          <p:cNvSpPr>
            <a:spLocks noChangeArrowheads="1"/>
          </p:cNvSpPr>
          <p:nvPr/>
        </p:nvSpPr>
        <p:spPr bwMode="auto">
          <a:xfrm>
            <a:off x="4195763" y="2084487"/>
            <a:ext cx="241300" cy="536575"/>
          </a:xfrm>
          <a:prstGeom prst="downArrow">
            <a:avLst>
              <a:gd name="adj1" fmla="val 50000"/>
              <a:gd name="adj2" fmla="val 55592"/>
            </a:avLst>
          </a:prstGeom>
          <a:solidFill>
            <a:schemeClr val="accent1"/>
          </a:solidFill>
          <a:ln w="9525">
            <a:solidFill>
              <a:schemeClr val="tx1"/>
            </a:solidFill>
            <a:miter lim="800000"/>
            <a:headEnd/>
            <a:tailEnd/>
          </a:ln>
          <a:effectLst/>
        </p:spPr>
        <p:txBody>
          <a:bodyPr wrap="none" anchor="ctr"/>
          <a:lstStyle/>
          <a:p>
            <a:endParaRPr lang="it-IT"/>
          </a:p>
        </p:txBody>
      </p:sp>
      <p:sp>
        <p:nvSpPr>
          <p:cNvPr id="43021" name="AutoShape 13"/>
          <p:cNvSpPr>
            <a:spLocks noChangeArrowheads="1"/>
          </p:cNvSpPr>
          <p:nvPr/>
        </p:nvSpPr>
        <p:spPr bwMode="auto">
          <a:xfrm>
            <a:off x="2586038" y="3689449"/>
            <a:ext cx="241300" cy="536575"/>
          </a:xfrm>
          <a:prstGeom prst="downArrow">
            <a:avLst>
              <a:gd name="adj1" fmla="val 50000"/>
              <a:gd name="adj2" fmla="val 55592"/>
            </a:avLst>
          </a:prstGeom>
          <a:solidFill>
            <a:schemeClr val="accent1"/>
          </a:solidFill>
          <a:ln w="9525">
            <a:solidFill>
              <a:schemeClr val="tx1"/>
            </a:solidFill>
            <a:miter lim="800000"/>
            <a:headEnd/>
            <a:tailEnd/>
          </a:ln>
          <a:effectLst/>
        </p:spPr>
        <p:txBody>
          <a:bodyPr wrap="none" anchor="ctr"/>
          <a:lstStyle/>
          <a:p>
            <a:endParaRPr lang="it-IT"/>
          </a:p>
        </p:txBody>
      </p:sp>
      <p:sp>
        <p:nvSpPr>
          <p:cNvPr id="43022" name="Text Box 14"/>
          <p:cNvSpPr txBox="1">
            <a:spLocks noChangeArrowheads="1"/>
          </p:cNvSpPr>
          <p:nvPr/>
        </p:nvSpPr>
        <p:spPr bwMode="auto">
          <a:xfrm>
            <a:off x="390525" y="4813399"/>
            <a:ext cx="8429947" cy="1261884"/>
          </a:xfrm>
          <a:prstGeom prst="rect">
            <a:avLst/>
          </a:prstGeom>
          <a:noFill/>
          <a:ln w="9525">
            <a:noFill/>
            <a:miter lim="800000"/>
            <a:headEnd/>
            <a:tailEnd/>
          </a:ln>
          <a:effectLst/>
        </p:spPr>
        <p:txBody>
          <a:bodyPr wrap="square">
            <a:spAutoFit/>
          </a:bodyPr>
          <a:lstStyle/>
          <a:p>
            <a:pPr>
              <a:spcBef>
                <a:spcPct val="50000"/>
              </a:spcBef>
            </a:pPr>
            <a:r>
              <a:rPr lang="it-IT" sz="2400" i="1" smtClean="0"/>
              <a:t>The </a:t>
            </a:r>
            <a:r>
              <a:rPr lang="it-IT" sz="2400" b="1" i="1" err="1" smtClean="0"/>
              <a:t>costs</a:t>
            </a:r>
            <a:r>
              <a:rPr lang="it-IT" sz="2400" b="1" i="1" smtClean="0"/>
              <a:t> </a:t>
            </a:r>
            <a:r>
              <a:rPr lang="it-IT" sz="2800" b="1" i="1" smtClean="0">
                <a:latin typeface="Symbol" pitchFamily="18" charset="2"/>
              </a:rPr>
              <a:t>l</a:t>
            </a:r>
            <a:r>
              <a:rPr lang="it-IT" sz="2400" i="1" smtClean="0"/>
              <a:t> </a:t>
            </a:r>
            <a:r>
              <a:rPr lang="it-IT" sz="2400" b="1" i="1"/>
              <a:t>(</a:t>
            </a:r>
            <a:r>
              <a:rPr lang="it-IT" sz="2400" b="1" i="1" err="1"/>
              <a:t>structural</a:t>
            </a:r>
            <a:r>
              <a:rPr lang="it-IT" sz="2400" b="1" i="1"/>
              <a:t> or </a:t>
            </a:r>
            <a:r>
              <a:rPr lang="it-IT" sz="2400" b="1" i="1" err="1"/>
              <a:t>marginal</a:t>
            </a:r>
            <a:r>
              <a:rPr lang="it-IT" sz="2400" b="1" i="1"/>
              <a:t>)</a:t>
            </a:r>
            <a:r>
              <a:rPr lang="it-IT" sz="2400" i="1"/>
              <a:t> </a:t>
            </a:r>
            <a:r>
              <a:rPr lang="it-IT" sz="2400" i="1" smtClean="0"/>
              <a:t>are </a:t>
            </a:r>
            <a:r>
              <a:rPr lang="it-IT" sz="2400" i="1" err="1" smtClean="0"/>
              <a:t>obtained</a:t>
            </a:r>
            <a:r>
              <a:rPr lang="it-IT" sz="2400" i="1" smtClean="0"/>
              <a:t> from the </a:t>
            </a:r>
            <a:r>
              <a:rPr lang="it-IT" sz="2400" b="1" i="1" err="1" smtClean="0"/>
              <a:t>same</a:t>
            </a:r>
            <a:r>
              <a:rPr lang="it-IT" sz="2400" b="1" i="1" smtClean="0"/>
              <a:t> balance </a:t>
            </a:r>
            <a:r>
              <a:rPr lang="it-IT" sz="2400" b="1" i="1" err="1" smtClean="0"/>
              <a:t>equations</a:t>
            </a:r>
            <a:r>
              <a:rPr lang="it-IT" sz="2400" b="1" i="1" smtClean="0"/>
              <a:t> </a:t>
            </a:r>
            <a:r>
              <a:rPr lang="it-IT" sz="2400" i="1" err="1" smtClean="0"/>
              <a:t>which</a:t>
            </a:r>
            <a:r>
              <a:rPr lang="it-IT" sz="2400" i="1" smtClean="0"/>
              <a:t> </a:t>
            </a:r>
            <a:r>
              <a:rPr lang="it-IT" sz="2400" i="1" err="1" smtClean="0"/>
              <a:t>supply</a:t>
            </a:r>
            <a:r>
              <a:rPr lang="it-IT" sz="2400" i="1" smtClean="0"/>
              <a:t> the </a:t>
            </a:r>
            <a:r>
              <a:rPr lang="it-IT" sz="2400" i="1" err="1" smtClean="0"/>
              <a:t>costs</a:t>
            </a:r>
            <a:r>
              <a:rPr lang="it-IT" sz="2400" i="1" smtClean="0"/>
              <a:t> </a:t>
            </a:r>
            <a:r>
              <a:rPr lang="it-IT" sz="2400" b="1" i="1" smtClean="0"/>
              <a:t>k</a:t>
            </a:r>
            <a:r>
              <a:rPr lang="it-IT" sz="2400" b="1" i="1"/>
              <a:t>*</a:t>
            </a:r>
            <a:r>
              <a:rPr lang="it-IT" sz="2400" i="1"/>
              <a:t>, </a:t>
            </a:r>
            <a:r>
              <a:rPr lang="it-IT" sz="2400" i="1" smtClean="0"/>
              <a:t>by </a:t>
            </a:r>
            <a:r>
              <a:rPr lang="it-IT" sz="2400" i="1" err="1" smtClean="0"/>
              <a:t>modifying</a:t>
            </a:r>
            <a:r>
              <a:rPr lang="it-IT" sz="2400" i="1" smtClean="0"/>
              <a:t> </a:t>
            </a:r>
            <a:r>
              <a:rPr lang="it-IT" sz="2400" i="1" err="1" smtClean="0"/>
              <a:t>only</a:t>
            </a:r>
            <a:r>
              <a:rPr lang="it-IT" sz="2400" i="1" smtClean="0"/>
              <a:t> the </a:t>
            </a:r>
            <a:r>
              <a:rPr lang="it-IT" sz="2400" i="1" err="1" smtClean="0"/>
              <a:t>constant</a:t>
            </a:r>
            <a:r>
              <a:rPr lang="it-IT" sz="2400" i="1" smtClean="0"/>
              <a:t> </a:t>
            </a:r>
            <a:r>
              <a:rPr lang="it-IT" sz="2400" i="1" err="1" smtClean="0"/>
              <a:t>term</a:t>
            </a:r>
            <a:r>
              <a:rPr lang="it-IT" sz="2400" i="1" smtClean="0"/>
              <a:t> of the </a:t>
            </a:r>
            <a:r>
              <a:rPr lang="it-IT" sz="2400" i="1" err="1" smtClean="0"/>
              <a:t>equation</a:t>
            </a:r>
            <a:r>
              <a:rPr lang="it-IT" sz="2400" i="1" smtClean="0"/>
              <a:t> </a:t>
            </a:r>
            <a:r>
              <a:rPr lang="it-IT" sz="2400" i="1" err="1" smtClean="0"/>
              <a:t>system</a:t>
            </a:r>
            <a:r>
              <a:rPr lang="it-IT" sz="2400" i="1" smtClean="0"/>
              <a:t>!</a:t>
            </a:r>
            <a:endParaRPr lang="en-US" sz="2400" i="1"/>
          </a:p>
        </p:txBody>
      </p:sp>
      <p:sp>
        <p:nvSpPr>
          <p:cNvPr id="11" name="Rectangle 4"/>
          <p:cNvSpPr>
            <a:spLocks noChangeArrowheads="1"/>
          </p:cNvSpPr>
          <p:nvPr/>
        </p:nvSpPr>
        <p:spPr bwMode="auto">
          <a:xfrm>
            <a:off x="539750" y="872109"/>
            <a:ext cx="5980112" cy="442912"/>
          </a:xfrm>
          <a:prstGeom prst="rect">
            <a:avLst/>
          </a:prstGeom>
          <a:noFill/>
          <a:ln w="9525">
            <a:noFill/>
            <a:miter lim="800000"/>
            <a:headEnd/>
            <a:tailEnd/>
          </a:ln>
          <a:effectLst/>
        </p:spPr>
        <p:txBody>
          <a:bodyPr/>
          <a:lstStyle/>
          <a:p>
            <a:pPr>
              <a:lnSpc>
                <a:spcPct val="80000"/>
              </a:lnSpc>
              <a:spcBef>
                <a:spcPct val="20000"/>
              </a:spcBef>
              <a:buClr>
                <a:schemeClr val="accent1"/>
              </a:buClr>
              <a:buSzPct val="70000"/>
            </a:pPr>
            <a:r>
              <a:rPr lang="it-IT" sz="2000" smtClean="0">
                <a:latin typeface="Arial" panose="020B0604020202020204" pitchFamily="34" charset="0"/>
                <a:cs typeface="Arial" panose="020B0604020202020204" pitchFamily="34" charset="0"/>
              </a:rPr>
              <a:t>The THERMOECONOMIC MODEL</a:t>
            </a:r>
            <a:endParaRPr 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t>The </a:t>
            </a:r>
            <a:r>
              <a:rPr lang="it-IT" err="1" smtClean="0"/>
              <a:t>limits</a:t>
            </a:r>
            <a:r>
              <a:rPr lang="it-IT" smtClean="0"/>
              <a:t> of the </a:t>
            </a:r>
            <a:r>
              <a:rPr lang="it-IT" err="1" smtClean="0"/>
              <a:t>Thermoeconomic</a:t>
            </a:r>
            <a:r>
              <a:rPr lang="it-IT" smtClean="0"/>
              <a:t> </a:t>
            </a:r>
            <a:r>
              <a:rPr lang="it-IT"/>
              <a:t>relations</a:t>
            </a:r>
            <a:endParaRPr lang="en-US"/>
          </a:p>
        </p:txBody>
      </p:sp>
      <p:sp>
        <p:nvSpPr>
          <p:cNvPr id="33795" name="Rectangle 3"/>
          <p:cNvSpPr>
            <a:spLocks noGrp="1" noChangeArrowheads="1"/>
          </p:cNvSpPr>
          <p:nvPr>
            <p:ph type="body" idx="1"/>
          </p:nvPr>
        </p:nvSpPr>
        <p:spPr>
          <a:xfrm>
            <a:off x="251520" y="620688"/>
            <a:ext cx="8784976" cy="5760640"/>
          </a:xfrm>
        </p:spPr>
        <p:txBody>
          <a:bodyPr>
            <a:normAutofit fontScale="85000" lnSpcReduction="20000"/>
          </a:bodyPr>
          <a:lstStyle/>
          <a:p>
            <a:pPr marL="285750" indent="-285750">
              <a:lnSpc>
                <a:spcPct val="120000"/>
              </a:lnSpc>
              <a:spcBef>
                <a:spcPts val="0"/>
              </a:spcBef>
              <a:spcAft>
                <a:spcPts val="600"/>
              </a:spcAft>
              <a:buFont typeface="Arial" pitchFamily="34" charset="0"/>
              <a:buChar char="•"/>
            </a:pPr>
            <a:r>
              <a:rPr lang="en-US" sz="1900"/>
              <a:t>Differential relations are used to evaluate finite variations of the state of the system.</a:t>
            </a:r>
          </a:p>
          <a:p>
            <a:pPr marL="285750" indent="-285750">
              <a:lnSpc>
                <a:spcPct val="120000"/>
              </a:lnSpc>
              <a:spcBef>
                <a:spcPts val="0"/>
              </a:spcBef>
              <a:spcAft>
                <a:spcPts val="600"/>
              </a:spcAft>
              <a:buFont typeface="Arial" pitchFamily="34" charset="0"/>
              <a:buChar char="•"/>
            </a:pPr>
            <a:r>
              <a:rPr lang="en-US" sz="1900"/>
              <a:t>The Impact relationships are globally exact, but each term can actually be allocated on a defined component only if the specific consumptions </a:t>
            </a:r>
            <a:r>
              <a:rPr lang="en-US" sz="1900" err="1"/>
              <a:t>k</a:t>
            </a:r>
            <a:r>
              <a:rPr lang="en-US" sz="1900" baseline="-25000" err="1"/>
              <a:t>i</a:t>
            </a:r>
            <a:r>
              <a:rPr lang="en-US" sz="1900" baseline="-25000"/>
              <a:t> </a:t>
            </a:r>
            <a:r>
              <a:rPr lang="en-US" sz="1900"/>
              <a:t>are independent each other.</a:t>
            </a:r>
          </a:p>
          <a:p>
            <a:pPr marL="285750" indent="-285750">
              <a:lnSpc>
                <a:spcPct val="120000"/>
              </a:lnSpc>
              <a:spcBef>
                <a:spcPts val="0"/>
              </a:spcBef>
              <a:spcAft>
                <a:spcPts val="600"/>
              </a:spcAft>
              <a:buFont typeface="Arial" pitchFamily="34" charset="0"/>
              <a:buChar char="•"/>
            </a:pPr>
            <a:r>
              <a:rPr lang="en-US" sz="1900" smtClean="0"/>
              <a:t>The </a:t>
            </a:r>
            <a:r>
              <a:rPr lang="en-US" sz="1900" err="1" smtClean="0"/>
              <a:t>thermoeconomic</a:t>
            </a:r>
            <a:r>
              <a:rPr lang="en-US" sz="1900" smtClean="0"/>
              <a:t> </a:t>
            </a:r>
            <a:r>
              <a:rPr lang="en-US" sz="1900"/>
              <a:t>methods may obtain a precise allocation on the perturbed component of the losses which it is responsible for ,</a:t>
            </a:r>
          </a:p>
          <a:p>
            <a:pPr marL="285750" indent="-285750">
              <a:lnSpc>
                <a:spcPct val="120000"/>
              </a:lnSpc>
              <a:spcBef>
                <a:spcPts val="0"/>
              </a:spcBef>
              <a:spcAft>
                <a:spcPts val="600"/>
              </a:spcAft>
              <a:buFont typeface="Arial" pitchFamily="34" charset="0"/>
              <a:buChar char="•"/>
            </a:pPr>
            <a:r>
              <a:rPr lang="en-US" sz="1900"/>
              <a:t>Unfortunately, even components that have not experienced an actual perturbation may exhibit a non-zero impact term, </a:t>
            </a:r>
            <a:r>
              <a:rPr lang="en-US" sz="1900" smtClean="0"/>
              <a:t>because </a:t>
            </a:r>
            <a:r>
              <a:rPr lang="en-US" sz="1900"/>
              <a:t>their performance parameters depend by some physical variable associated to a different </a:t>
            </a:r>
            <a:r>
              <a:rPr lang="en-US" sz="1900" smtClean="0"/>
              <a:t>component. </a:t>
            </a:r>
            <a:r>
              <a:rPr lang="en-US" sz="1900"/>
              <a:t>(pressure losses downstream a turbine may affect its discharge pressure, therefor its isentropic efficiency, its exergy consumption, so that an </a:t>
            </a:r>
            <a:r>
              <a:rPr lang="en-US" sz="1900" smtClean="0"/>
              <a:t>impact </a:t>
            </a:r>
            <a:r>
              <a:rPr lang="en-US" sz="1900"/>
              <a:t>term arises in the Impact Formula.</a:t>
            </a:r>
            <a:r>
              <a:rPr lang="it-IT" sz="1900" smtClean="0"/>
              <a:t>(</a:t>
            </a:r>
            <a:r>
              <a:rPr lang="it-IT" sz="1900" b="1" err="1" smtClean="0"/>
              <a:t>Induced</a:t>
            </a:r>
            <a:r>
              <a:rPr lang="it-IT" sz="1900" b="1" smtClean="0"/>
              <a:t> </a:t>
            </a:r>
            <a:r>
              <a:rPr lang="it-IT" sz="1900" b="1" err="1" smtClean="0"/>
              <a:t>malfunctions</a:t>
            </a:r>
            <a:r>
              <a:rPr lang="it-IT" sz="1900" b="1" smtClean="0"/>
              <a:t>),</a:t>
            </a:r>
          </a:p>
          <a:p>
            <a:pPr marL="285750" indent="-285750">
              <a:lnSpc>
                <a:spcPct val="120000"/>
              </a:lnSpc>
              <a:spcBef>
                <a:spcPts val="0"/>
              </a:spcBef>
              <a:spcAft>
                <a:spcPts val="600"/>
              </a:spcAft>
              <a:buFont typeface="Arial" pitchFamily="34" charset="0"/>
              <a:buChar char="•"/>
            </a:pPr>
            <a:endParaRPr lang="it-IT" sz="1200" b="1" smtClean="0"/>
          </a:p>
          <a:p>
            <a:pPr marL="285750" indent="-285750">
              <a:lnSpc>
                <a:spcPct val="120000"/>
              </a:lnSpc>
              <a:spcBef>
                <a:spcPts val="0"/>
              </a:spcBef>
              <a:spcAft>
                <a:spcPts val="600"/>
              </a:spcAft>
            </a:pPr>
            <a:r>
              <a:rPr lang="it-IT" sz="1900" b="1" smtClean="0"/>
              <a:t>	</a:t>
            </a:r>
            <a:r>
              <a:rPr lang="en-US" sz="1900"/>
              <a:t>The "filtering" of the induced malfunction is currently the main objective in the development of </a:t>
            </a:r>
            <a:r>
              <a:rPr lang="en-US" sz="1900" err="1"/>
              <a:t>thermoeconomic</a:t>
            </a:r>
            <a:r>
              <a:rPr lang="en-US" sz="1900"/>
              <a:t> diagnostics. For example:</a:t>
            </a:r>
          </a:p>
          <a:p>
            <a:pPr marL="285750" indent="-285750">
              <a:lnSpc>
                <a:spcPct val="120000"/>
              </a:lnSpc>
              <a:spcBef>
                <a:spcPts val="0"/>
              </a:spcBef>
              <a:spcAft>
                <a:spcPts val="600"/>
              </a:spcAft>
            </a:pPr>
            <a:r>
              <a:rPr lang="en-US" sz="1900" smtClean="0"/>
              <a:t>	the </a:t>
            </a:r>
            <a:r>
              <a:rPr lang="en-US" sz="1900"/>
              <a:t>re-allocation of the impact terms associated to the junctions (which generally have a non-zero impact, even though they are fictitious components),</a:t>
            </a:r>
          </a:p>
          <a:p>
            <a:pPr marL="285750" indent="-285750">
              <a:lnSpc>
                <a:spcPct val="120000"/>
              </a:lnSpc>
              <a:spcBef>
                <a:spcPts val="0"/>
              </a:spcBef>
              <a:spcAft>
                <a:spcPts val="600"/>
              </a:spcAft>
            </a:pPr>
            <a:r>
              <a:rPr lang="en-US" sz="1900" smtClean="0"/>
              <a:t>	the </a:t>
            </a:r>
            <a:r>
              <a:rPr lang="en-US" sz="1900"/>
              <a:t>unbundling of pre-calculated impact </a:t>
            </a:r>
            <a:r>
              <a:rPr lang="en-US" sz="1900" smtClean="0"/>
              <a:t>terms</a:t>
            </a:r>
            <a:r>
              <a:rPr lang="en-US" sz="1900"/>
              <a:t>:</a:t>
            </a:r>
            <a:endParaRPr lang="en-US" sz="1900" smtClean="0"/>
          </a:p>
          <a:p>
            <a:pPr marL="609600" indent="-342900">
              <a:lnSpc>
                <a:spcPct val="120000"/>
              </a:lnSpc>
              <a:spcBef>
                <a:spcPts val="0"/>
              </a:spcBef>
              <a:spcAft>
                <a:spcPts val="600"/>
              </a:spcAft>
              <a:buFont typeface="Arial" panose="020B0604020202020204" pitchFamily="34" charset="0"/>
              <a:buChar char="•"/>
            </a:pPr>
            <a:r>
              <a:rPr lang="en-US" sz="1900" smtClean="0"/>
              <a:t>related </a:t>
            </a:r>
            <a:r>
              <a:rPr lang="en-US" sz="1900"/>
              <a:t>to the variation of T </a:t>
            </a:r>
            <a:r>
              <a:rPr lang="en-US" sz="1900" smtClean="0"/>
              <a:t>°,</a:t>
            </a:r>
          </a:p>
          <a:p>
            <a:pPr marL="609600" indent="-342900">
              <a:lnSpc>
                <a:spcPct val="120000"/>
              </a:lnSpc>
              <a:spcBef>
                <a:spcPts val="0"/>
              </a:spcBef>
              <a:spcAft>
                <a:spcPts val="600"/>
              </a:spcAft>
              <a:buFont typeface="Arial" panose="020B0604020202020204" pitchFamily="34" charset="0"/>
              <a:buChar char="•"/>
            </a:pPr>
            <a:r>
              <a:rPr lang="en-US" sz="1900" smtClean="0"/>
              <a:t>related </a:t>
            </a:r>
            <a:r>
              <a:rPr lang="en-US" sz="1900"/>
              <a:t>to the effect of the relationship between </a:t>
            </a:r>
            <a:r>
              <a:rPr lang="en-US" sz="1900" err="1"/>
              <a:t>k</a:t>
            </a:r>
            <a:r>
              <a:rPr lang="en-US" sz="1900" baseline="-25000" err="1"/>
              <a:t>i</a:t>
            </a:r>
            <a:r>
              <a:rPr lang="en-US" sz="1900" baseline="-25000"/>
              <a:t> </a:t>
            </a:r>
            <a:r>
              <a:rPr lang="en-US" sz="1900"/>
              <a:t>and P</a:t>
            </a:r>
            <a:r>
              <a:rPr lang="en-US" sz="1900" baseline="-25000"/>
              <a:t>i</a:t>
            </a:r>
            <a:r>
              <a:rPr lang="en-US" sz="1900"/>
              <a:t> </a:t>
            </a:r>
            <a:endParaRPr lang="en-US" sz="1900" smtClean="0"/>
          </a:p>
          <a:p>
            <a:pPr marL="609600" indent="-342900">
              <a:lnSpc>
                <a:spcPct val="120000"/>
              </a:lnSpc>
              <a:spcBef>
                <a:spcPts val="0"/>
              </a:spcBef>
              <a:spcAft>
                <a:spcPts val="600"/>
              </a:spcAft>
              <a:buFont typeface="Arial" panose="020B0604020202020204" pitchFamily="34" charset="0"/>
              <a:buChar char="•"/>
            </a:pPr>
            <a:r>
              <a:rPr lang="en-US" sz="1900" smtClean="0"/>
              <a:t>related </a:t>
            </a:r>
            <a:r>
              <a:rPr lang="en-US" sz="1900"/>
              <a:t>to the dependence of the impact term on the effect of the system's regulation system alone.</a:t>
            </a:r>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t-IT" smtClean="0"/>
              <a:t>EXEMPLE OF DIAGNOSIS</a:t>
            </a:r>
            <a:r>
              <a:rPr lang="it-IT"/>
              <a:t/>
            </a:r>
            <a:br>
              <a:rPr lang="it-IT"/>
            </a:br>
            <a:r>
              <a:rPr lang="it-IT"/>
              <a:t> </a:t>
            </a:r>
            <a:endParaRPr lang="en-US"/>
          </a:p>
        </p:txBody>
      </p:sp>
      <p:pic>
        <p:nvPicPr>
          <p:cNvPr id="34820" name="Picture 4"/>
          <p:cNvPicPr>
            <a:picLocks noChangeAspect="1" noChangeArrowheads="1"/>
          </p:cNvPicPr>
          <p:nvPr/>
        </p:nvPicPr>
        <p:blipFill>
          <a:blip r:embed="rId2" cstate="print"/>
          <a:srcRect/>
          <a:stretch>
            <a:fillRect/>
          </a:stretch>
        </p:blipFill>
        <p:spPr bwMode="auto">
          <a:xfrm>
            <a:off x="1425575" y="676746"/>
            <a:ext cx="6243638" cy="541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t>EXEMPLE OF DIAGNOSIS</a:t>
            </a:r>
            <a:br>
              <a:rPr lang="it-IT"/>
            </a:br>
            <a:endParaRPr lang="en-US"/>
          </a:p>
        </p:txBody>
      </p:sp>
      <p:pic>
        <p:nvPicPr>
          <p:cNvPr id="35844" name="Picture 4"/>
          <p:cNvPicPr>
            <a:picLocks noChangeAspect="1" noChangeArrowheads="1"/>
          </p:cNvPicPr>
          <p:nvPr/>
        </p:nvPicPr>
        <p:blipFill>
          <a:blip r:embed="rId2" cstate="print"/>
          <a:srcRect/>
          <a:stretch>
            <a:fillRect/>
          </a:stretch>
        </p:blipFill>
        <p:spPr bwMode="auto">
          <a:xfrm>
            <a:off x="1397000" y="764704"/>
            <a:ext cx="6243638" cy="5414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egnaposto piè di pagina 4"/>
          <p:cNvSpPr>
            <a:spLocks noGrp="1"/>
          </p:cNvSpPr>
          <p:nvPr>
            <p:ph type="ftr" sz="quarter" idx="4294967295"/>
          </p:nvPr>
        </p:nvSpPr>
        <p:spPr>
          <a:xfrm>
            <a:off x="3352800" y="5555704"/>
            <a:ext cx="2895600" cy="457200"/>
          </a:xfrm>
          <a:prstGeom prst="rect">
            <a:avLst/>
          </a:prstGeom>
        </p:spPr>
        <p:txBody>
          <a:bodyPr/>
          <a:lstStyle/>
          <a:p>
            <a:r>
              <a:rPr lang="en-US"/>
              <a:t>Pordenone Energia scpa</a:t>
            </a:r>
          </a:p>
        </p:txBody>
      </p:sp>
      <p:sp>
        <p:nvSpPr>
          <p:cNvPr id="12" name="Segnaposto numero diapositiva 5"/>
          <p:cNvSpPr>
            <a:spLocks noGrp="1"/>
          </p:cNvSpPr>
          <p:nvPr>
            <p:ph type="sldNum" sz="quarter" idx="4294967295"/>
          </p:nvPr>
        </p:nvSpPr>
        <p:spPr>
          <a:xfrm>
            <a:off x="6705600" y="5555704"/>
            <a:ext cx="1905000" cy="457200"/>
          </a:xfrm>
          <a:prstGeom prst="rect">
            <a:avLst/>
          </a:prstGeom>
        </p:spPr>
        <p:txBody>
          <a:bodyPr/>
          <a:lstStyle/>
          <a:p>
            <a:fld id="{59A03595-0016-4E75-9E2B-902C7EE2A006}" type="slidenum">
              <a:rPr lang="en-US"/>
              <a:pPr/>
              <a:t>25</a:t>
            </a:fld>
            <a:endParaRPr lang="en-US"/>
          </a:p>
        </p:txBody>
      </p:sp>
      <p:sp>
        <p:nvSpPr>
          <p:cNvPr id="61444" name="Rectangle 4"/>
          <p:cNvSpPr>
            <a:spLocks noChangeArrowheads="1"/>
          </p:cNvSpPr>
          <p:nvPr/>
        </p:nvSpPr>
        <p:spPr bwMode="auto">
          <a:xfrm>
            <a:off x="633413" y="831304"/>
            <a:ext cx="7905750" cy="5334000"/>
          </a:xfrm>
          <a:prstGeom prst="rect">
            <a:avLst/>
          </a:prstGeom>
          <a:solidFill>
            <a:srgbClr val="FFFF99"/>
          </a:solidFill>
          <a:ln w="12700">
            <a:solidFill>
              <a:schemeClr val="tx1"/>
            </a:solidFill>
            <a:miter lim="800000"/>
            <a:headEnd type="none" w="sm" len="sm"/>
            <a:tailEnd type="none" w="sm" len="sm"/>
          </a:ln>
          <a:effectLst/>
        </p:spPr>
        <p:txBody>
          <a:bodyPr wrap="none" anchor="ctr"/>
          <a:lstStyle/>
          <a:p>
            <a:endParaRPr lang="it-IT"/>
          </a:p>
        </p:txBody>
      </p:sp>
      <p:graphicFrame>
        <p:nvGraphicFramePr>
          <p:cNvPr id="61445" name="Object 5"/>
          <p:cNvGraphicFramePr>
            <a:graphicFrameLocks noChangeAspect="1"/>
          </p:cNvGraphicFramePr>
          <p:nvPr/>
        </p:nvGraphicFramePr>
        <p:xfrm>
          <a:off x="633413" y="899567"/>
          <a:ext cx="8018462" cy="5259387"/>
        </p:xfrm>
        <a:graphic>
          <a:graphicData uri="http://schemas.openxmlformats.org/presentationml/2006/ole">
            <mc:AlternateContent xmlns:mc="http://schemas.openxmlformats.org/markup-compatibility/2006">
              <mc:Choice xmlns:v="urn:schemas-microsoft-com:vml" Requires="v">
                <p:oleObj spid="_x0000_s57483" name="Documento" r:id="rId4" imgW="9353092" imgH="6065036" progId="Word.Document.8">
                  <p:embed/>
                </p:oleObj>
              </mc:Choice>
              <mc:Fallback>
                <p:oleObj name="Documento" r:id="rId4" imgW="9353092" imgH="6065036"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4155"/>
                      <a:stretch>
                        <a:fillRect/>
                      </a:stretch>
                    </p:blipFill>
                    <p:spPr bwMode="auto">
                      <a:xfrm>
                        <a:off x="633413" y="899567"/>
                        <a:ext cx="8018462" cy="525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Rectangle 6"/>
          <p:cNvSpPr>
            <a:spLocks noChangeArrowheads="1"/>
          </p:cNvSpPr>
          <p:nvPr/>
        </p:nvSpPr>
        <p:spPr bwMode="auto">
          <a:xfrm>
            <a:off x="7173913" y="2279104"/>
            <a:ext cx="1196975" cy="838200"/>
          </a:xfrm>
          <a:prstGeom prst="rect">
            <a:avLst/>
          </a:prstGeom>
          <a:noFill/>
          <a:ln w="38100">
            <a:solidFill>
              <a:schemeClr val="tx1"/>
            </a:solidFill>
            <a:miter lim="800000"/>
            <a:headEnd type="none" w="sm" len="sm"/>
            <a:tailEnd type="none" w="sm" len="sm"/>
          </a:ln>
          <a:effectLst/>
        </p:spPr>
        <p:txBody>
          <a:bodyPr wrap="none" anchor="ctr"/>
          <a:lstStyle/>
          <a:p>
            <a:endParaRPr lang="it-IT"/>
          </a:p>
        </p:txBody>
      </p:sp>
      <p:grpSp>
        <p:nvGrpSpPr>
          <p:cNvPr id="4" name="Gruppo 3"/>
          <p:cNvGrpSpPr/>
          <p:nvPr/>
        </p:nvGrpSpPr>
        <p:grpSpPr>
          <a:xfrm>
            <a:off x="7852871" y="488404"/>
            <a:ext cx="1125537" cy="685800"/>
            <a:chOff x="9340100" y="1714499"/>
            <a:chExt cx="1125537" cy="685800"/>
          </a:xfrm>
        </p:grpSpPr>
        <p:sp>
          <p:nvSpPr>
            <p:cNvPr id="61449" name="Rectangle 9"/>
            <p:cNvSpPr>
              <a:spLocks noChangeArrowheads="1"/>
            </p:cNvSpPr>
            <p:nvPr/>
          </p:nvSpPr>
          <p:spPr bwMode="auto">
            <a:xfrm>
              <a:off x="9340100" y="1714499"/>
              <a:ext cx="1125537" cy="685800"/>
            </a:xfrm>
            <a:prstGeom prst="rect">
              <a:avLst/>
            </a:prstGeom>
            <a:solidFill>
              <a:schemeClr val="accent2"/>
            </a:solidFill>
            <a:ln w="12700">
              <a:solidFill>
                <a:schemeClr val="accent2"/>
              </a:solidFill>
              <a:miter lim="800000"/>
              <a:headEnd type="none" w="sm" len="sm"/>
              <a:tailEnd type="none" w="sm" len="sm"/>
            </a:ln>
            <a:effectLst/>
          </p:spPr>
          <p:txBody>
            <a:bodyPr wrap="none" anchor="ctr"/>
            <a:lstStyle/>
            <a:p>
              <a:endParaRPr lang="it-IT"/>
            </a:p>
          </p:txBody>
        </p:sp>
        <p:sp>
          <p:nvSpPr>
            <p:cNvPr id="61450" name="Text Box 10"/>
            <p:cNvSpPr txBox="1">
              <a:spLocks noChangeArrowheads="1"/>
            </p:cNvSpPr>
            <p:nvPr/>
          </p:nvSpPr>
          <p:spPr bwMode="auto">
            <a:xfrm>
              <a:off x="9340100" y="1804535"/>
              <a:ext cx="1125537" cy="461963"/>
            </a:xfrm>
            <a:prstGeom prst="rect">
              <a:avLst/>
            </a:prstGeom>
            <a:noFill/>
            <a:ln w="12700">
              <a:noFill/>
              <a:miter lim="800000"/>
              <a:headEnd type="none" w="sm" len="sm"/>
              <a:tailEnd type="none" w="sm" len="sm"/>
            </a:ln>
            <a:effectLst/>
          </p:spPr>
          <p:txBody>
            <a:bodyPr>
              <a:spAutoFit/>
            </a:bodyPr>
            <a:lstStyle/>
            <a:p>
              <a:pPr>
                <a:spcBef>
                  <a:spcPct val="50000"/>
                </a:spcBef>
              </a:pPr>
              <a:r>
                <a:rPr lang="it-IT" sz="2400" smtClean="0">
                  <a:latin typeface="Symbol" pitchFamily="18" charset="2"/>
                </a:rPr>
                <a:t>e </a:t>
              </a:r>
              <a:r>
                <a:rPr lang="it-IT" sz="2400" err="1" smtClean="0">
                  <a:latin typeface="Symbol" pitchFamily="18" charset="2"/>
                </a:rPr>
                <a:t>h</a:t>
              </a:r>
              <a:r>
                <a:rPr lang="it-IT" sz="2400" baseline="-25000" err="1" smtClean="0">
                  <a:latin typeface="+mj-lt"/>
                </a:rPr>
                <a:t>is</a:t>
              </a:r>
              <a:r>
                <a:rPr lang="it-IT" sz="2400" err="1" smtClean="0"/>
                <a:t>T</a:t>
              </a:r>
              <a:r>
                <a:rPr lang="it-IT" sz="2400" baseline="-25000" err="1" smtClean="0"/>
                <a:t>c</a:t>
              </a:r>
              <a:r>
                <a:rPr lang="it-IT" sz="2400" smtClean="0"/>
                <a:t> </a:t>
              </a:r>
              <a:r>
                <a:rPr lang="it-IT" sz="2400"/>
                <a:t>c</a:t>
              </a:r>
              <a:endParaRPr lang="it-IT" sz="2400">
                <a:latin typeface="Symbol" pitchFamily="18" charset="2"/>
              </a:endParaRPr>
            </a:p>
          </p:txBody>
        </p:sp>
      </p:grpSp>
      <p:cxnSp>
        <p:nvCxnSpPr>
          <p:cNvPr id="61451" name="AutoShape 11"/>
          <p:cNvCxnSpPr>
            <a:cxnSpLocks noChangeShapeType="1"/>
          </p:cNvCxnSpPr>
          <p:nvPr/>
        </p:nvCxnSpPr>
        <p:spPr bwMode="auto">
          <a:xfrm rot="5400000">
            <a:off x="7810461" y="1529016"/>
            <a:ext cx="1485900" cy="386903"/>
          </a:xfrm>
          <a:prstGeom prst="bentConnector2">
            <a:avLst/>
          </a:prstGeom>
          <a:noFill/>
          <a:ln w="57150">
            <a:solidFill>
              <a:schemeClr val="accent2"/>
            </a:solidFill>
            <a:miter lim="800000"/>
            <a:headEnd type="none" w="sm" len="sm"/>
            <a:tailEnd type="triangle" w="sm" len="sm"/>
          </a:ln>
          <a:effectLst/>
        </p:spPr>
      </p:cxnSp>
      <p:sp>
        <p:nvSpPr>
          <p:cNvPr id="61453" name="Rectangle 13"/>
          <p:cNvSpPr>
            <a:spLocks noGrp="1" noChangeArrowheads="1"/>
          </p:cNvSpPr>
          <p:nvPr>
            <p:ph type="title"/>
          </p:nvPr>
        </p:nvSpPr>
        <p:spPr>
          <a:noFill/>
          <a:ln/>
        </p:spPr>
        <p:txBody>
          <a:bodyPr/>
          <a:lstStyle/>
          <a:p>
            <a:r>
              <a:rPr lang="it-IT"/>
              <a:t>EXEMPLE OF </a:t>
            </a:r>
            <a:r>
              <a:rPr lang="it-IT" smtClean="0"/>
              <a:t>LOCAL OPTIMIZATION</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ox(out)">
                                      <p:cBhvr>
                                        <p:cTn id="7"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t-IT"/>
              <a:t>EXEMPLE OF LOCAL OPTIMIZATION</a:t>
            </a:r>
            <a:endParaRPr lang="en-US"/>
          </a:p>
        </p:txBody>
      </p:sp>
      <p:sp>
        <p:nvSpPr>
          <p:cNvPr id="37891" name="Rectangle 3"/>
          <p:cNvSpPr>
            <a:spLocks noGrp="1" noChangeArrowheads="1"/>
          </p:cNvSpPr>
          <p:nvPr>
            <p:ph type="body" idx="1"/>
          </p:nvPr>
        </p:nvSpPr>
        <p:spPr>
          <a:xfrm>
            <a:off x="251520" y="764704"/>
            <a:ext cx="8615363" cy="5146675"/>
          </a:xfrm>
        </p:spPr>
        <p:txBody>
          <a:bodyPr>
            <a:normAutofit/>
          </a:bodyPr>
          <a:lstStyle/>
          <a:p>
            <a:pPr marL="179388" indent="-179388">
              <a:spcBef>
                <a:spcPts val="0"/>
              </a:spcBef>
              <a:spcAft>
                <a:spcPts val="600"/>
              </a:spcAft>
              <a:buFont typeface="Arial" pitchFamily="34" charset="0"/>
              <a:buChar char="•"/>
            </a:pPr>
            <a:r>
              <a:rPr lang="en-US" sz="1600"/>
              <a:t>“Locality test” on the project variables, to identify those that are actually local (those that influence a single impact term);</a:t>
            </a:r>
          </a:p>
          <a:p>
            <a:pPr marL="179388" indent="-179388">
              <a:spcBef>
                <a:spcPts val="0"/>
              </a:spcBef>
              <a:spcAft>
                <a:spcPts val="600"/>
              </a:spcAft>
              <a:buFont typeface="Arial" pitchFamily="34" charset="0"/>
              <a:buChar char="•"/>
            </a:pPr>
            <a:r>
              <a:rPr lang="en-US" sz="1600"/>
              <a:t>globally optimize the system with respect to the remaining variables (achieving a useful reduction in their number),</a:t>
            </a:r>
          </a:p>
          <a:p>
            <a:pPr marL="179388" indent="-179388">
              <a:spcBef>
                <a:spcPts val="0"/>
              </a:spcBef>
              <a:spcAft>
                <a:spcPts val="600"/>
              </a:spcAft>
              <a:buFont typeface="Arial" pitchFamily="34" charset="0"/>
              <a:buChar char="•"/>
            </a:pPr>
            <a:r>
              <a:rPr lang="en-US" sz="1600"/>
              <a:t>optimize the other variables "locally", proceeding in the iteration until convergence,</a:t>
            </a:r>
          </a:p>
          <a:p>
            <a:pPr>
              <a:spcBef>
                <a:spcPts val="0"/>
              </a:spcBef>
              <a:spcAft>
                <a:spcPts val="600"/>
              </a:spcAft>
            </a:pPr>
            <a:r>
              <a:rPr lang="en-US" sz="1600"/>
              <a:t>the advantage is to deal with simpler problems at each step, and to be able to use different models </a:t>
            </a:r>
            <a:r>
              <a:rPr lang="en-US" sz="1600" smtClean="0"/>
              <a:t>(in term of </a:t>
            </a:r>
            <a:r>
              <a:rPr lang="en-US" sz="1600"/>
              <a:t>complexity, </a:t>
            </a:r>
            <a:r>
              <a:rPr lang="en-US" sz="1600" smtClean="0"/>
              <a:t>software, </a:t>
            </a:r>
            <a:r>
              <a:rPr lang="en-US" sz="1600"/>
              <a:t>platform,….) for the different components.</a:t>
            </a:r>
          </a:p>
        </p:txBody>
      </p:sp>
      <p:sp>
        <p:nvSpPr>
          <p:cNvPr id="4" name="Rectangle 3"/>
          <p:cNvSpPr txBox="1">
            <a:spLocks noChangeArrowheads="1"/>
          </p:cNvSpPr>
          <p:nvPr/>
        </p:nvSpPr>
        <p:spPr>
          <a:xfrm>
            <a:off x="249238" y="3091929"/>
            <a:ext cx="8615362" cy="292935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ct val="20000"/>
              </a:spcBef>
              <a:spcAft>
                <a:spcPts val="0"/>
              </a:spcAft>
              <a:buClrTx/>
              <a:buSzTx/>
              <a:buFont typeface="Wingdings" charset="2"/>
              <a:buNone/>
              <a:tabLst/>
              <a:defRPr/>
            </a:pPr>
            <a:r>
              <a:rPr kumimoji="0" lang="it-IT" sz="1600" b="0" i="0" u="none" strike="noStrike" kern="1200" cap="none" spc="0" normalizeH="0" baseline="0" noProof="0" err="1" smtClean="0">
                <a:ln>
                  <a:noFill/>
                </a:ln>
                <a:solidFill>
                  <a:schemeClr val="tx1"/>
                </a:solidFill>
                <a:effectLst/>
                <a:uLnTx/>
                <a:uFillTx/>
                <a:latin typeface="Arial"/>
                <a:ea typeface="+mn-ea"/>
                <a:cs typeface="Arial"/>
              </a:rPr>
              <a:t>Exemple</a:t>
            </a:r>
            <a:endParaRPr kumimoji="0" lang="it-IT" sz="1600" b="0" i="0" u="none" strike="noStrike" kern="1200" cap="none" spc="0" normalizeH="0" baseline="0" noProof="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90000"/>
              </a:lnSpc>
              <a:spcBef>
                <a:spcPct val="20000"/>
              </a:spcBef>
              <a:spcAft>
                <a:spcPts val="0"/>
              </a:spcAft>
              <a:buClrTx/>
              <a:buSzTx/>
              <a:buFont typeface="Wingdings" charset="2"/>
              <a:buNone/>
              <a:tabLst/>
              <a:defRPr/>
            </a:pPr>
            <a:endParaRPr kumimoji="0" lang="it-IT" sz="1600" b="0" i="0" u="none" strike="noStrike" kern="1200" cap="none" spc="0" normalizeH="0" baseline="0" noProof="0" smtClean="0">
              <a:ln>
                <a:noFill/>
              </a:ln>
              <a:solidFill>
                <a:schemeClr val="tx1"/>
              </a:solidFill>
              <a:effectLst/>
              <a:uLnTx/>
              <a:uFillTx/>
              <a:latin typeface="Arial"/>
              <a:ea typeface="+mn-ea"/>
              <a:cs typeface="Arial"/>
            </a:endParaRPr>
          </a:p>
          <a:p>
            <a:pPr lvl="0" defTabSz="457200" fontAlgn="auto">
              <a:lnSpc>
                <a:spcPct val="90000"/>
              </a:lnSpc>
              <a:spcBef>
                <a:spcPct val="20000"/>
              </a:spcBef>
              <a:spcAft>
                <a:spcPts val="0"/>
              </a:spcAft>
              <a:defRPr/>
            </a:pPr>
            <a:r>
              <a:rPr lang="en-US" sz="1600">
                <a:latin typeface="Arial"/>
                <a:ea typeface="+mn-ea"/>
                <a:cs typeface="Arial"/>
              </a:rPr>
              <a:t>4 free variables of the thermodynamic model, </a:t>
            </a:r>
            <a:r>
              <a:rPr lang="en-US" sz="1600" smtClean="0">
                <a:latin typeface="Arial"/>
                <a:ea typeface="+mn-ea"/>
                <a:cs typeface="Arial"/>
              </a:rPr>
              <a:t>resulted to be local with </a:t>
            </a:r>
            <a:r>
              <a:rPr lang="en-US" sz="1600">
                <a:latin typeface="Arial"/>
                <a:ea typeface="+mn-ea"/>
                <a:cs typeface="Arial"/>
              </a:rPr>
              <a:t>different degrees of approximation, relative to the condenser and the condensate extraction pump:</a:t>
            </a:r>
            <a:endParaRPr kumimoji="0" lang="it-IT" sz="1600" b="0" i="0" u="none" strike="noStrike" kern="1200" cap="none" spc="0" normalizeH="0" baseline="0" noProof="0" smtClean="0">
              <a:ln>
                <a:noFill/>
              </a:ln>
              <a:solidFill>
                <a:schemeClr val="tx1"/>
              </a:solidFill>
              <a:effectLst/>
              <a:uLnTx/>
              <a:uFillTx/>
              <a:latin typeface="Arial"/>
              <a:ea typeface="+mn-ea"/>
              <a:cs typeface="Arial"/>
            </a:endParaRPr>
          </a:p>
          <a:p>
            <a:pPr marL="742950" lvl="1" indent="-285750" defTabSz="457200" fontAlgn="auto">
              <a:lnSpc>
                <a:spcPct val="90000"/>
              </a:lnSpc>
              <a:spcBef>
                <a:spcPct val="20000"/>
              </a:spcBef>
              <a:spcAft>
                <a:spcPts val="0"/>
              </a:spcAft>
              <a:buFont typeface="Arial"/>
              <a:buChar char="–"/>
              <a:defRPr/>
            </a:pPr>
            <a:r>
              <a:rPr lang="en-US" sz="1600">
                <a:latin typeface="Arial"/>
                <a:ea typeface="+mn-ea"/>
                <a:cs typeface="Arial"/>
              </a:rPr>
              <a:t>the isentropic efficiency of the condensate pump,</a:t>
            </a:r>
          </a:p>
          <a:p>
            <a:pPr marL="742950" lvl="1" indent="-285750" defTabSz="457200" fontAlgn="auto">
              <a:lnSpc>
                <a:spcPct val="90000"/>
              </a:lnSpc>
              <a:spcBef>
                <a:spcPct val="20000"/>
              </a:spcBef>
              <a:spcAft>
                <a:spcPts val="0"/>
              </a:spcAft>
              <a:buFont typeface="Arial"/>
              <a:buChar char="–"/>
              <a:defRPr/>
            </a:pPr>
            <a:r>
              <a:rPr lang="en-US" sz="1600">
                <a:latin typeface="Arial"/>
                <a:ea typeface="+mn-ea"/>
                <a:cs typeface="Arial"/>
              </a:rPr>
              <a:t>the </a:t>
            </a:r>
            <a:r>
              <a:rPr lang="en-US" sz="1600" err="1">
                <a:latin typeface="Arial"/>
                <a:ea typeface="+mn-ea"/>
                <a:cs typeface="Arial"/>
              </a:rPr>
              <a:t>neg</a:t>
            </a:r>
            <a:r>
              <a:rPr lang="en-US" sz="1600">
                <a:latin typeface="Arial"/>
                <a:ea typeface="+mn-ea"/>
                <a:cs typeface="Arial"/>
              </a:rPr>
              <a:t>-entropic efficiency of the condenser, (T °</a:t>
            </a:r>
            <a:r>
              <a:rPr lang="en-US" sz="1600" smtClean="0">
                <a:latin typeface="Arial"/>
                <a:ea typeface="+mn-ea"/>
                <a:cs typeface="Arial"/>
              </a:rPr>
              <a:t>/ </a:t>
            </a:r>
            <a:r>
              <a:rPr lang="en-US" sz="1600" err="1" smtClean="0">
                <a:latin typeface="Arial"/>
                <a:ea typeface="+mn-ea"/>
                <a:cs typeface="Arial"/>
              </a:rPr>
              <a:t>T</a:t>
            </a:r>
            <a:r>
              <a:rPr lang="en-US" sz="1600" baseline="-25000" err="1" smtClean="0">
                <a:latin typeface="Arial"/>
                <a:ea typeface="+mn-ea"/>
                <a:cs typeface="Arial"/>
              </a:rPr>
              <a:t>condensate</a:t>
            </a:r>
            <a:r>
              <a:rPr lang="en-US" sz="1600" smtClean="0">
                <a:latin typeface="Arial"/>
                <a:ea typeface="+mn-ea"/>
                <a:cs typeface="Arial"/>
              </a:rPr>
              <a:t>),</a:t>
            </a:r>
            <a:endParaRPr lang="en-US" sz="1600">
              <a:latin typeface="Arial"/>
              <a:ea typeface="+mn-ea"/>
              <a:cs typeface="Arial"/>
            </a:endParaRPr>
          </a:p>
          <a:p>
            <a:pPr marL="742950" lvl="1" indent="-285750" defTabSz="457200" fontAlgn="auto">
              <a:lnSpc>
                <a:spcPct val="90000"/>
              </a:lnSpc>
              <a:spcBef>
                <a:spcPct val="20000"/>
              </a:spcBef>
              <a:spcAft>
                <a:spcPts val="0"/>
              </a:spcAft>
              <a:buFont typeface="Arial"/>
              <a:buChar char="–"/>
              <a:defRPr/>
            </a:pPr>
            <a:r>
              <a:rPr lang="en-US" sz="1600">
                <a:latin typeface="Arial"/>
                <a:ea typeface="+mn-ea"/>
                <a:cs typeface="Arial"/>
              </a:rPr>
              <a:t>the </a:t>
            </a:r>
            <a:r>
              <a:rPr lang="en-US" sz="1600" smtClean="0">
                <a:latin typeface="Arial"/>
                <a:ea typeface="+mn-ea"/>
                <a:cs typeface="Arial"/>
              </a:rPr>
              <a:t>efficacy (effectiveness) </a:t>
            </a:r>
            <a:r>
              <a:rPr lang="en-US" sz="1600">
                <a:latin typeface="Arial"/>
                <a:ea typeface="+mn-ea"/>
                <a:cs typeface="Arial"/>
              </a:rPr>
              <a:t>of the </a:t>
            </a:r>
            <a:r>
              <a:rPr lang="en-US" sz="1600" smtClean="0">
                <a:latin typeface="Arial"/>
                <a:ea typeface="+mn-ea"/>
                <a:cs typeface="Arial"/>
              </a:rPr>
              <a:t>condenser,</a:t>
            </a:r>
            <a:endParaRPr lang="en-US" sz="1600">
              <a:latin typeface="Arial"/>
              <a:ea typeface="+mn-ea"/>
              <a:cs typeface="Arial"/>
            </a:endParaRPr>
          </a:p>
          <a:p>
            <a:pPr marL="742950" lvl="1" indent="-285750" defTabSz="457200" fontAlgn="auto">
              <a:lnSpc>
                <a:spcPct val="90000"/>
              </a:lnSpc>
              <a:spcBef>
                <a:spcPct val="20000"/>
              </a:spcBef>
              <a:spcAft>
                <a:spcPts val="0"/>
              </a:spcAft>
              <a:buFont typeface="Arial"/>
              <a:buChar char="–"/>
              <a:defRPr/>
            </a:pPr>
            <a:r>
              <a:rPr lang="en-US" sz="1600">
                <a:latin typeface="Arial"/>
                <a:ea typeface="+mn-ea"/>
                <a:cs typeface="Arial"/>
              </a:rPr>
              <a:t>the speed of the cooling water in the condenser.</a:t>
            </a:r>
            <a:endParaRPr kumimoji="0" lang="en-US" sz="1600" b="0" i="0" u="none" strike="noStrike" kern="1200" cap="none" spc="0" normalizeH="0" baseline="0" noProof="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a:t>EXEMPLE OF LOCAL OPTIMIZATION</a:t>
            </a:r>
            <a:endParaRPr lang="en-US"/>
          </a:p>
        </p:txBody>
      </p:sp>
      <p:sp>
        <p:nvSpPr>
          <p:cNvPr id="38915" name="Rectangle 3"/>
          <p:cNvSpPr>
            <a:spLocks noGrp="1" noChangeArrowheads="1"/>
          </p:cNvSpPr>
          <p:nvPr>
            <p:ph type="body" idx="1"/>
          </p:nvPr>
        </p:nvSpPr>
        <p:spPr>
          <a:xfrm>
            <a:off x="168275" y="1052736"/>
            <a:ext cx="8975725" cy="696913"/>
          </a:xfrm>
        </p:spPr>
        <p:txBody>
          <a:bodyPr>
            <a:normAutofit/>
          </a:bodyPr>
          <a:lstStyle/>
          <a:p>
            <a:pPr>
              <a:lnSpc>
                <a:spcPct val="90000"/>
              </a:lnSpc>
            </a:pPr>
            <a:r>
              <a:rPr lang="it-IT" sz="1800" smtClean="0"/>
              <a:t>Capital </a:t>
            </a:r>
            <a:r>
              <a:rPr lang="it-IT" sz="1800" err="1" smtClean="0"/>
              <a:t>cost</a:t>
            </a:r>
            <a:r>
              <a:rPr lang="it-IT" sz="1800" smtClean="0"/>
              <a:t> </a:t>
            </a:r>
            <a:r>
              <a:rPr lang="it-IT" sz="1800" err="1" smtClean="0"/>
              <a:t>Z</a:t>
            </a:r>
            <a:r>
              <a:rPr lang="it-IT" sz="1800" baseline="-25000" err="1" smtClean="0"/>
              <a:t>h</a:t>
            </a:r>
            <a:r>
              <a:rPr lang="it-IT" sz="1800" smtClean="0"/>
              <a:t> </a:t>
            </a:r>
            <a:r>
              <a:rPr lang="it-IT" sz="1800" err="1" smtClean="0"/>
              <a:t>have</a:t>
            </a:r>
            <a:r>
              <a:rPr lang="it-IT" sz="1800" smtClean="0"/>
              <a:t> </a:t>
            </a:r>
            <a:r>
              <a:rPr lang="it-IT" sz="1800" err="1" smtClean="0"/>
              <a:t>been</a:t>
            </a:r>
            <a:r>
              <a:rPr lang="it-IT" sz="1800" smtClean="0"/>
              <a:t> </a:t>
            </a:r>
            <a:r>
              <a:rPr lang="it-IT" sz="1800" err="1" smtClean="0"/>
              <a:t>expressed</a:t>
            </a:r>
            <a:r>
              <a:rPr lang="it-IT" sz="1800" smtClean="0"/>
              <a:t> by </a:t>
            </a:r>
            <a:r>
              <a:rPr lang="it-IT" sz="1800" err="1" smtClean="0"/>
              <a:t>means</a:t>
            </a:r>
            <a:r>
              <a:rPr lang="it-IT" sz="1800" smtClean="0"/>
              <a:t> of </a:t>
            </a:r>
            <a:r>
              <a:rPr lang="it-IT" sz="1800" err="1" smtClean="0"/>
              <a:t>equations</a:t>
            </a:r>
            <a:r>
              <a:rPr lang="it-IT" sz="1800" smtClean="0"/>
              <a:t> </a:t>
            </a:r>
            <a:r>
              <a:rPr lang="it-IT" sz="1800" err="1" smtClean="0"/>
              <a:t>ot</a:t>
            </a:r>
            <a:r>
              <a:rPr lang="it-IT" sz="1800"/>
              <a:t> </a:t>
            </a:r>
            <a:r>
              <a:rPr lang="it-IT" sz="1800" smtClean="0"/>
              <a:t>the </a:t>
            </a:r>
            <a:r>
              <a:rPr lang="it-IT" sz="1800" err="1" smtClean="0"/>
              <a:t>kind</a:t>
            </a:r>
            <a:r>
              <a:rPr lang="it-IT" sz="1800" smtClean="0"/>
              <a:t>:</a:t>
            </a:r>
            <a:endParaRPr lang="en-US" sz="1800"/>
          </a:p>
        </p:txBody>
      </p:sp>
      <p:pic>
        <p:nvPicPr>
          <p:cNvPr id="38916" name="Picture 4"/>
          <p:cNvPicPr>
            <a:picLocks noChangeAspect="1" noChangeArrowheads="1"/>
          </p:cNvPicPr>
          <p:nvPr/>
        </p:nvPicPr>
        <p:blipFill>
          <a:blip r:embed="rId2" cstate="print"/>
          <a:srcRect r="58684"/>
          <a:stretch>
            <a:fillRect/>
          </a:stretch>
        </p:blipFill>
        <p:spPr bwMode="auto">
          <a:xfrm>
            <a:off x="3025155" y="1530574"/>
            <a:ext cx="5075237" cy="436562"/>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 cstate="print"/>
          <a:srcRect/>
          <a:stretch>
            <a:fillRect/>
          </a:stretch>
        </p:blipFill>
        <p:spPr bwMode="auto">
          <a:xfrm>
            <a:off x="1043955" y="2178274"/>
            <a:ext cx="7056437" cy="3816350"/>
          </a:xfrm>
          <a:prstGeom prst="rect">
            <a:avLst/>
          </a:prstGeom>
          <a:noFill/>
          <a:ln w="9525">
            <a:noFill/>
            <a:miter lim="800000"/>
            <a:headEnd/>
            <a:tailEnd/>
          </a:ln>
          <a:effectLst/>
        </p:spPr>
      </p:pic>
      <p:sp>
        <p:nvSpPr>
          <p:cNvPr id="2" name="Rettangolo 1"/>
          <p:cNvSpPr/>
          <p:nvPr/>
        </p:nvSpPr>
        <p:spPr>
          <a:xfrm>
            <a:off x="-41176" y="2636912"/>
            <a:ext cx="1084784" cy="553998"/>
          </a:xfrm>
          <a:prstGeom prst="rect">
            <a:avLst/>
          </a:prstGeom>
        </p:spPr>
        <p:txBody>
          <a:bodyPr wrap="none">
            <a:spAutoFit/>
          </a:bodyPr>
          <a:lstStyle/>
          <a:p>
            <a:pPr algn="r"/>
            <a:r>
              <a:rPr lang="en-US" sz="1400">
                <a:latin typeface="Arial"/>
                <a:cs typeface="Arial"/>
              </a:rPr>
              <a:t>(T °/ </a:t>
            </a:r>
            <a:r>
              <a:rPr lang="en-US" sz="1400" err="1" smtClean="0">
                <a:latin typeface="Arial"/>
                <a:cs typeface="Arial"/>
              </a:rPr>
              <a:t>T</a:t>
            </a:r>
            <a:r>
              <a:rPr lang="en-US" sz="1400" baseline="-25000" err="1" smtClean="0">
                <a:latin typeface="Arial"/>
                <a:cs typeface="Arial"/>
              </a:rPr>
              <a:t>cond</a:t>
            </a:r>
            <a:r>
              <a:rPr lang="en-US" sz="1400" smtClean="0">
                <a:latin typeface="Arial"/>
                <a:cs typeface="Arial"/>
              </a:rPr>
              <a:t>)</a:t>
            </a:r>
          </a:p>
          <a:p>
            <a:pPr algn="r"/>
            <a:endParaRPr lang="it-IT" sz="500">
              <a:latin typeface="Arial"/>
              <a:cs typeface="Arial"/>
            </a:endParaRPr>
          </a:p>
          <a:p>
            <a:pPr algn="r"/>
            <a:r>
              <a:rPr lang="en-US" sz="1100">
                <a:latin typeface="Arial"/>
                <a:cs typeface="Arial"/>
              </a:rPr>
              <a:t>efficacy</a:t>
            </a:r>
            <a:endParaRPr lang="en-US"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b="1" smtClean="0"/>
              <a:t>CONCLUSIONS</a:t>
            </a:r>
            <a:endParaRPr lang="en-US" b="1"/>
          </a:p>
        </p:txBody>
      </p:sp>
      <p:sp>
        <p:nvSpPr>
          <p:cNvPr id="39939" name="Rectangle 3"/>
          <p:cNvSpPr>
            <a:spLocks noGrp="1" noChangeArrowheads="1"/>
          </p:cNvSpPr>
          <p:nvPr>
            <p:ph type="body" idx="1"/>
          </p:nvPr>
        </p:nvSpPr>
        <p:spPr>
          <a:xfrm>
            <a:off x="288521" y="764704"/>
            <a:ext cx="8690379" cy="5472608"/>
          </a:xfrm>
        </p:spPr>
        <p:txBody>
          <a:bodyPr>
            <a:normAutofit fontScale="85000" lnSpcReduction="20000"/>
          </a:bodyPr>
          <a:lstStyle/>
          <a:p>
            <a:pPr>
              <a:lnSpc>
                <a:spcPct val="110000"/>
              </a:lnSpc>
              <a:spcBef>
                <a:spcPts val="0"/>
              </a:spcBef>
              <a:spcAft>
                <a:spcPts val="600"/>
              </a:spcAft>
            </a:pPr>
            <a:r>
              <a:rPr lang="it-IT" sz="1900" b="1"/>
              <a:t>k*</a:t>
            </a:r>
            <a:r>
              <a:rPr lang="it-IT" sz="1900"/>
              <a:t> </a:t>
            </a:r>
            <a:r>
              <a:rPr lang="en-US" sz="1900"/>
              <a:t>is a new </a:t>
            </a:r>
            <a:r>
              <a:rPr lang="en-US" sz="1900" b="1"/>
              <a:t>thermodynamic magnitude</a:t>
            </a:r>
            <a:r>
              <a:rPr lang="en-US" sz="1900"/>
              <a:t>, which allows to take into account, through the </a:t>
            </a:r>
            <a:r>
              <a:rPr lang="en-US" sz="1900" b="1" smtClean="0"/>
              <a:t>Productive </a:t>
            </a:r>
            <a:r>
              <a:rPr lang="en-US" sz="1900" b="1"/>
              <a:t>Structure</a:t>
            </a:r>
            <a:r>
              <a:rPr lang="en-US" sz="1900"/>
              <a:t>, the global effect associated with a local modification of the components.</a:t>
            </a:r>
          </a:p>
          <a:p>
            <a:pPr>
              <a:lnSpc>
                <a:spcPct val="110000"/>
              </a:lnSpc>
              <a:spcBef>
                <a:spcPts val="0"/>
              </a:spcBef>
              <a:spcAft>
                <a:spcPts val="600"/>
              </a:spcAft>
            </a:pPr>
            <a:endParaRPr lang="en-US" sz="1900"/>
          </a:p>
          <a:p>
            <a:pPr>
              <a:lnSpc>
                <a:spcPct val="110000"/>
              </a:lnSpc>
              <a:spcBef>
                <a:spcPts val="0"/>
              </a:spcBef>
              <a:spcAft>
                <a:spcPts val="600"/>
              </a:spcAft>
            </a:pPr>
            <a:r>
              <a:rPr lang="en-US" sz="1900"/>
              <a:t>Energy diagnosis </a:t>
            </a:r>
            <a:r>
              <a:rPr lang="en-US" sz="1900" smtClean="0"/>
              <a:t>would be of </a:t>
            </a:r>
            <a:r>
              <a:rPr lang="en-US" sz="1900"/>
              <a:t>the most </a:t>
            </a:r>
            <a:r>
              <a:rPr lang="en-US" sz="1900" smtClean="0"/>
              <a:t>promising </a:t>
            </a:r>
            <a:r>
              <a:rPr lang="en-US" sz="1900"/>
              <a:t>applications, if it </a:t>
            </a:r>
            <a:r>
              <a:rPr lang="en-US" sz="1900" smtClean="0"/>
              <a:t>were </a:t>
            </a:r>
            <a:r>
              <a:rPr lang="en-US" sz="1900"/>
              <a:t>possible to avoid the need to simulate the entire system and </a:t>
            </a:r>
            <a:r>
              <a:rPr lang="en-US" sz="1900" smtClean="0"/>
              <a:t>to fully </a:t>
            </a:r>
            <a:r>
              <a:rPr lang="en-US" sz="1900"/>
              <a:t>identify the physical variables actually perturbed.</a:t>
            </a:r>
          </a:p>
          <a:p>
            <a:pPr>
              <a:lnSpc>
                <a:spcPct val="110000"/>
              </a:lnSpc>
              <a:spcBef>
                <a:spcPts val="0"/>
              </a:spcBef>
              <a:spcAft>
                <a:spcPts val="600"/>
              </a:spcAft>
            </a:pPr>
            <a:endParaRPr lang="en-US" sz="1900"/>
          </a:p>
          <a:p>
            <a:pPr>
              <a:lnSpc>
                <a:spcPct val="110000"/>
              </a:lnSpc>
              <a:spcBef>
                <a:spcPts val="0"/>
              </a:spcBef>
              <a:spcAft>
                <a:spcPts val="600"/>
              </a:spcAft>
            </a:pPr>
            <a:r>
              <a:rPr lang="en-US" sz="1900"/>
              <a:t>Unfortunately, the presence of the </a:t>
            </a:r>
            <a:r>
              <a:rPr lang="en-US" sz="1900" b="1"/>
              <a:t>induced malfunction </a:t>
            </a:r>
            <a:r>
              <a:rPr lang="en-US" sz="1900"/>
              <a:t>often forces the </a:t>
            </a:r>
            <a:r>
              <a:rPr lang="en-US" sz="1900" smtClean="0"/>
              <a:t>analyst </a:t>
            </a:r>
            <a:r>
              <a:rPr lang="en-US" sz="1900"/>
              <a:t>to define complex filtering strategies, which do not always provide adequate </a:t>
            </a:r>
            <a:r>
              <a:rPr lang="en-US" sz="1900" smtClean="0"/>
              <a:t>results, in spite of </a:t>
            </a:r>
            <a:r>
              <a:rPr lang="en-US" sz="1900"/>
              <a:t>the required effort.</a:t>
            </a:r>
          </a:p>
          <a:p>
            <a:pPr>
              <a:lnSpc>
                <a:spcPct val="110000"/>
              </a:lnSpc>
              <a:spcBef>
                <a:spcPts val="0"/>
              </a:spcBef>
              <a:spcAft>
                <a:spcPts val="600"/>
              </a:spcAft>
            </a:pPr>
            <a:endParaRPr lang="en-US" sz="1900"/>
          </a:p>
          <a:p>
            <a:pPr>
              <a:lnSpc>
                <a:spcPct val="110000"/>
              </a:lnSpc>
              <a:spcBef>
                <a:spcPts val="0"/>
              </a:spcBef>
              <a:spcAft>
                <a:spcPts val="600"/>
              </a:spcAft>
            </a:pPr>
            <a:r>
              <a:rPr lang="en-US" sz="1900"/>
              <a:t>Structural </a:t>
            </a:r>
            <a:r>
              <a:rPr lang="en-US" sz="1900" smtClean="0"/>
              <a:t>(marginal) costs </a:t>
            </a:r>
            <a:r>
              <a:rPr lang="it-IT" sz="1900" b="1">
                <a:latin typeface="Symbol" pitchFamily="18" charset="2"/>
              </a:rPr>
              <a:t>l</a:t>
            </a:r>
            <a:r>
              <a:rPr lang="en-US" sz="1900" smtClean="0"/>
              <a:t> </a:t>
            </a:r>
            <a:r>
              <a:rPr lang="en-US" sz="1900"/>
              <a:t>are a </a:t>
            </a:r>
            <a:r>
              <a:rPr lang="en-US" sz="1900" b="1"/>
              <a:t>generalization </a:t>
            </a:r>
            <a:r>
              <a:rPr lang="en-US" sz="1900"/>
              <a:t>of </a:t>
            </a:r>
            <a:r>
              <a:rPr lang="en-US" sz="1900" smtClean="0"/>
              <a:t>exergy </a:t>
            </a:r>
            <a:r>
              <a:rPr lang="en-US" sz="1900"/>
              <a:t>costs, BUT in monetary terms.</a:t>
            </a:r>
          </a:p>
          <a:p>
            <a:pPr>
              <a:lnSpc>
                <a:spcPct val="110000"/>
              </a:lnSpc>
              <a:spcBef>
                <a:spcPts val="0"/>
              </a:spcBef>
              <a:spcAft>
                <a:spcPts val="600"/>
              </a:spcAft>
            </a:pPr>
            <a:endParaRPr lang="en-US" sz="1900"/>
          </a:p>
          <a:p>
            <a:pPr>
              <a:lnSpc>
                <a:spcPct val="110000"/>
              </a:lnSpc>
              <a:spcBef>
                <a:spcPts val="0"/>
              </a:spcBef>
              <a:spcAft>
                <a:spcPts val="600"/>
              </a:spcAft>
            </a:pPr>
            <a:r>
              <a:rPr lang="en-US" sz="1900"/>
              <a:t>Through an appropriate formulation of costs Z, the structural costs take into account the effect of any local modification of a </a:t>
            </a:r>
            <a:r>
              <a:rPr lang="en-US" sz="1900" smtClean="0"/>
              <a:t>component on </a:t>
            </a:r>
            <a:r>
              <a:rPr lang="en-US" sz="1900"/>
              <a:t>the overall cost of the system, </a:t>
            </a:r>
          </a:p>
          <a:p>
            <a:pPr>
              <a:lnSpc>
                <a:spcPct val="110000"/>
              </a:lnSpc>
              <a:spcBef>
                <a:spcPts val="0"/>
              </a:spcBef>
              <a:spcAft>
                <a:spcPts val="600"/>
              </a:spcAft>
            </a:pPr>
            <a:endParaRPr lang="en-US" sz="1900"/>
          </a:p>
          <a:p>
            <a:pPr>
              <a:lnSpc>
                <a:spcPct val="110000"/>
              </a:lnSpc>
              <a:spcBef>
                <a:spcPts val="0"/>
              </a:spcBef>
              <a:spcAft>
                <a:spcPts val="600"/>
              </a:spcAft>
            </a:pPr>
            <a:r>
              <a:rPr lang="en-US" sz="1900"/>
              <a:t>The </a:t>
            </a:r>
            <a:r>
              <a:rPr lang="en-US" sz="1900" smtClean="0"/>
              <a:t>costs </a:t>
            </a:r>
            <a:r>
              <a:rPr lang="it-IT" sz="1900" b="1">
                <a:latin typeface="Symbol" pitchFamily="18" charset="2"/>
              </a:rPr>
              <a:t>l </a:t>
            </a:r>
            <a:r>
              <a:rPr lang="en-US" sz="1900" smtClean="0"/>
              <a:t>allow </a:t>
            </a:r>
            <a:r>
              <a:rPr lang="en-US" sz="1900"/>
              <a:t>the local optimization of the </a:t>
            </a:r>
            <a:r>
              <a:rPr lang="en-US" sz="1900" smtClean="0"/>
              <a:t>components </a:t>
            </a:r>
            <a:r>
              <a:rPr lang="en-US" sz="1900"/>
              <a:t>inside the system, obtaining a compromise technical solution between greater efficiency and lower costs, that is very close to the optimal solution for the entire </a:t>
            </a:r>
            <a:r>
              <a:rPr lang="en-US" sz="1900" smtClean="0"/>
              <a:t>plant, </a:t>
            </a:r>
            <a:r>
              <a:rPr lang="en-US" sz="1900"/>
              <a:t>in a very small number of iterations</a:t>
            </a:r>
            <a:r>
              <a:rPr lang="en-US" sz="1900" smtClean="0"/>
              <a:t>.</a:t>
            </a:r>
          </a:p>
          <a:p>
            <a:pPr>
              <a:lnSpc>
                <a:spcPct val="90000"/>
              </a:lnSpc>
            </a:pPr>
            <a:endParaRPr 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1052736"/>
            <a:ext cx="8181648" cy="1368152"/>
          </a:xfrm>
        </p:spPr>
        <p:txBody>
          <a:bodyPr>
            <a:normAutofit/>
          </a:bodyPr>
          <a:lstStyle/>
          <a:p>
            <a:pPr>
              <a:buNone/>
            </a:pPr>
            <a:r>
              <a:rPr lang="en-US" sz="4400" b="1" smtClean="0"/>
              <a:t>Thank you for your attention!</a:t>
            </a:r>
            <a:endParaRPr lang="en-US" sz="4400" b="1"/>
          </a:p>
        </p:txBody>
      </p:sp>
      <p:sp>
        <p:nvSpPr>
          <p:cNvPr id="5" name="Rettangolo 4"/>
          <p:cNvSpPr/>
          <p:nvPr/>
        </p:nvSpPr>
        <p:spPr>
          <a:xfrm>
            <a:off x="179512" y="2276872"/>
            <a:ext cx="8784976" cy="4247317"/>
          </a:xfrm>
          <a:prstGeom prst="rect">
            <a:avLst/>
          </a:prstGeom>
        </p:spPr>
        <p:txBody>
          <a:bodyPr wrap="square">
            <a:spAutoFit/>
          </a:bodyPr>
          <a:lstStyle/>
          <a:p>
            <a:pPr algn="ctr"/>
            <a:endParaRPr lang="en-GB" sz="3600" b="1" cap="all" dirty="0" smtClean="0">
              <a:effectLst>
                <a:outerShdw blurRad="38100" dist="38100" dir="2700000" algn="tl">
                  <a:srgbClr val="000000">
                    <a:alpha val="43137"/>
                  </a:srgbClr>
                </a:outerShdw>
              </a:effectLst>
            </a:endParaRPr>
          </a:p>
          <a:p>
            <a:pPr algn="ctr"/>
            <a:r>
              <a:rPr lang="en-US" dirty="0" smtClean="0"/>
              <a:t>Prof. Mauro </a:t>
            </a:r>
            <a:r>
              <a:rPr lang="en-US" dirty="0" err="1" smtClean="0"/>
              <a:t>Reini</a:t>
            </a:r>
            <a:endParaRPr lang="en-US" dirty="0" smtClean="0"/>
          </a:p>
          <a:p>
            <a:pPr algn="ctr"/>
            <a:endParaRPr lang="en-US" dirty="0" smtClean="0"/>
          </a:p>
          <a:p>
            <a:pPr algn="ctr"/>
            <a:r>
              <a:rPr lang="en-US" dirty="0" smtClean="0">
                <a:solidFill>
                  <a:schemeClr val="accent1"/>
                </a:solidFill>
                <a:hlinkClick r:id="rId2"/>
              </a:rPr>
              <a:t>reini@units.it</a:t>
            </a:r>
            <a:endParaRPr lang="en-US" dirty="0" smtClean="0">
              <a:solidFill>
                <a:schemeClr val="accent1"/>
              </a:solidFill>
            </a:endParaRPr>
          </a:p>
          <a:p>
            <a:pPr algn="ctr"/>
            <a:endParaRPr lang="en-US" dirty="0">
              <a:solidFill>
                <a:schemeClr val="accent1"/>
              </a:solidFill>
            </a:endParaRPr>
          </a:p>
          <a:p>
            <a:pPr algn="ctr"/>
            <a:endParaRPr lang="en-US" dirty="0" smtClean="0">
              <a:solidFill>
                <a:schemeClr val="accent1"/>
              </a:solidFill>
            </a:endParaRPr>
          </a:p>
          <a:p>
            <a:pPr algn="ctr"/>
            <a:endParaRPr lang="en-US" dirty="0">
              <a:solidFill>
                <a:schemeClr val="accent1"/>
              </a:solidFill>
            </a:endParaRPr>
          </a:p>
          <a:p>
            <a:pPr algn="ctr"/>
            <a:endParaRPr lang="en-US" dirty="0" smtClean="0">
              <a:solidFill>
                <a:schemeClr val="accent1"/>
              </a:solidFill>
            </a:endParaRPr>
          </a:p>
          <a:p>
            <a:pPr algn="ctr"/>
            <a:r>
              <a:rPr lang="en-US" dirty="0" smtClean="0"/>
              <a:t>Suggestions:</a:t>
            </a:r>
            <a:endParaRPr lang="en-US" dirty="0"/>
          </a:p>
          <a:p>
            <a:pPr algn="ctr"/>
            <a:endParaRPr lang="en-US" dirty="0" smtClean="0">
              <a:solidFill>
                <a:schemeClr val="accent1"/>
              </a:solidFill>
            </a:endParaRPr>
          </a:p>
          <a:p>
            <a:pPr algn="ctr"/>
            <a:r>
              <a:rPr lang="en-US" dirty="0" smtClean="0">
                <a:hlinkClick r:id="rId3"/>
              </a:rPr>
              <a:t>www.exergoecology.com</a:t>
            </a:r>
            <a:r>
              <a:rPr lang="en-US" dirty="0" smtClean="0"/>
              <a:t> </a:t>
            </a:r>
            <a:endParaRPr lang="en-US" dirty="0" smtClean="0">
              <a:solidFill>
                <a:schemeClr val="accent1"/>
              </a:solidFill>
            </a:endParaRPr>
          </a:p>
          <a:p>
            <a:pPr algn="ctr"/>
            <a:r>
              <a:rPr lang="en-US" dirty="0">
                <a:solidFill>
                  <a:schemeClr val="accent1"/>
                </a:solidFill>
                <a:hlinkClick r:id="rId4"/>
              </a:rPr>
              <a:t>https://</a:t>
            </a:r>
            <a:r>
              <a:rPr lang="en-US" dirty="0" smtClean="0">
                <a:solidFill>
                  <a:schemeClr val="accent1"/>
                </a:solidFill>
                <a:hlinkClick r:id="rId4"/>
              </a:rPr>
              <a:t>www.researchgate.net/publication/200729141_Theory_of_the_exergetic_cost</a:t>
            </a:r>
            <a:endParaRPr lang="en-US" dirty="0" smtClean="0">
              <a:solidFill>
                <a:schemeClr val="accent1"/>
              </a:solidFill>
            </a:endParaRPr>
          </a:p>
          <a:p>
            <a:pPr algn="ctr"/>
            <a:r>
              <a:rPr lang="en-US">
                <a:solidFill>
                  <a:schemeClr val="accent1"/>
                </a:solidFill>
                <a:hlinkClick r:id="rId5"/>
              </a:rPr>
              <a:t>https</a:t>
            </a:r>
            <a:r>
              <a:rPr lang="en-US">
                <a:solidFill>
                  <a:schemeClr val="accent1"/>
                </a:solidFill>
                <a:hlinkClick r:id="rId5"/>
              </a:rPr>
              <a:t>://</a:t>
            </a:r>
            <a:r>
              <a:rPr lang="en-US" smtClean="0">
                <a:solidFill>
                  <a:schemeClr val="accent1"/>
                </a:solidFill>
                <a:hlinkClick r:id="rId5"/>
              </a:rPr>
              <a:t>www.sciencedirect.com/science/article/pii/S0360544204003561</a:t>
            </a:r>
            <a:r>
              <a:rPr lang="en-US" smtClean="0">
                <a:solidFill>
                  <a:schemeClr val="accent1"/>
                </a:solidFill>
              </a:rPr>
              <a:t>  </a:t>
            </a:r>
            <a:endParaRPr lang="en-US" dirty="0" smtClean="0">
              <a:solidFill>
                <a:schemeClr val="accent1"/>
              </a:solidFill>
            </a:endParaRPr>
          </a:p>
          <a:p>
            <a:pPr algn="ctr"/>
            <a:r>
              <a:rPr lang="en-US" dirty="0" smtClean="0">
                <a:solidFill>
                  <a:schemeClr val="accent1"/>
                </a:solidFill>
              </a:rPr>
              <a:t> </a:t>
            </a:r>
            <a:endParaRPr lang="it-IT" dirty="0" smtClean="0">
              <a:solidFill>
                <a:schemeClr val="accent1"/>
              </a:solidFill>
            </a:endParaRPr>
          </a:p>
        </p:txBody>
      </p:sp>
    </p:spTree>
    <p:extLst>
      <p:ext uri="{BB962C8B-B14F-4D97-AF65-F5344CB8AC3E}">
        <p14:creationId xmlns:p14="http://schemas.microsoft.com/office/powerpoint/2010/main" val="34394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82575" y="115888"/>
            <a:ext cx="8577263" cy="5540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r>
              <a:rPr lang="en-US" sz="2600" b="1" smtClean="0">
                <a:solidFill>
                  <a:srgbClr val="3333CC">
                    <a:lumMod val="50000"/>
                  </a:srgbClr>
                </a:solidFill>
                <a:latin typeface="Arial" panose="020B0604020202020204" pitchFamily="34" charset="0"/>
                <a:ea typeface="ＭＳ Ｐゴシック"/>
                <a:cs typeface="Arial" panose="020B0604020202020204" pitchFamily="34" charset="0"/>
              </a:rPr>
              <a:t>Outline</a:t>
            </a:r>
            <a:endParaRPr lang="en-US" sz="2600" b="1">
              <a:solidFill>
                <a:srgbClr val="3333CC">
                  <a:lumMod val="50000"/>
                </a:srgbClr>
              </a:solidFill>
              <a:latin typeface="Arial" panose="020B0604020202020204" pitchFamily="34" charset="0"/>
              <a:ea typeface="ＭＳ Ｐゴシック"/>
              <a:cs typeface="Arial" panose="020B0604020202020204" pitchFamily="34" charset="0"/>
            </a:endParaRPr>
          </a:p>
        </p:txBody>
      </p:sp>
      <p:sp>
        <p:nvSpPr>
          <p:cNvPr id="9" name="CasellaDiTesto 1"/>
          <p:cNvSpPr txBox="1">
            <a:spLocks noChangeArrowheads="1"/>
          </p:cNvSpPr>
          <p:nvPr/>
        </p:nvSpPr>
        <p:spPr bwMode="auto">
          <a:xfrm>
            <a:off x="635926" y="1196752"/>
            <a:ext cx="787056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b="1">
                <a:solidFill>
                  <a:schemeClr val="tx1"/>
                </a:solidFill>
                <a:latin typeface="Arial" pitchFamily="34" charset="0"/>
              </a:defRPr>
            </a:lvl1pPr>
            <a:lvl2pPr marL="742950" indent="-285750">
              <a:defRPr sz="900" b="1">
                <a:solidFill>
                  <a:schemeClr val="tx1"/>
                </a:solidFill>
                <a:latin typeface="Arial" pitchFamily="34" charset="0"/>
              </a:defRPr>
            </a:lvl2pPr>
            <a:lvl3pPr marL="1143000" indent="-228600">
              <a:defRPr sz="900" b="1">
                <a:solidFill>
                  <a:schemeClr val="tx1"/>
                </a:solidFill>
                <a:latin typeface="Arial" pitchFamily="34" charset="0"/>
              </a:defRPr>
            </a:lvl3pPr>
            <a:lvl4pPr marL="1600200" indent="-228600">
              <a:defRPr sz="900" b="1">
                <a:solidFill>
                  <a:schemeClr val="tx1"/>
                </a:solidFill>
                <a:latin typeface="Arial" pitchFamily="34" charset="0"/>
              </a:defRPr>
            </a:lvl4pPr>
            <a:lvl5pPr marL="2057400" indent="-228600">
              <a:defRPr sz="900" b="1">
                <a:solidFill>
                  <a:schemeClr val="tx1"/>
                </a:solidFill>
                <a:latin typeface="Arial" pitchFamily="34" charset="0"/>
              </a:defRPr>
            </a:lvl5pPr>
            <a:lvl6pPr marL="2514600" indent="-228600" algn="r" eaLnBrk="0" fontAlgn="base" hangingPunct="0">
              <a:spcBef>
                <a:spcPct val="20000"/>
              </a:spcBef>
              <a:spcAft>
                <a:spcPct val="0"/>
              </a:spcAft>
              <a:defRPr sz="900" b="1">
                <a:solidFill>
                  <a:schemeClr val="tx1"/>
                </a:solidFill>
                <a:latin typeface="Arial" pitchFamily="34" charset="0"/>
              </a:defRPr>
            </a:lvl6pPr>
            <a:lvl7pPr marL="2971800" indent="-228600" algn="r" eaLnBrk="0" fontAlgn="base" hangingPunct="0">
              <a:spcBef>
                <a:spcPct val="20000"/>
              </a:spcBef>
              <a:spcAft>
                <a:spcPct val="0"/>
              </a:spcAft>
              <a:defRPr sz="900" b="1">
                <a:solidFill>
                  <a:schemeClr val="tx1"/>
                </a:solidFill>
                <a:latin typeface="Arial" pitchFamily="34" charset="0"/>
              </a:defRPr>
            </a:lvl7pPr>
            <a:lvl8pPr marL="3429000" indent="-228600" algn="r" eaLnBrk="0" fontAlgn="base" hangingPunct="0">
              <a:spcBef>
                <a:spcPct val="20000"/>
              </a:spcBef>
              <a:spcAft>
                <a:spcPct val="0"/>
              </a:spcAft>
              <a:defRPr sz="900" b="1">
                <a:solidFill>
                  <a:schemeClr val="tx1"/>
                </a:solidFill>
                <a:latin typeface="Arial" pitchFamily="34" charset="0"/>
              </a:defRPr>
            </a:lvl8pPr>
            <a:lvl9pPr marL="3886200" indent="-228600" algn="r" eaLnBrk="0" fontAlgn="base" hangingPunct="0">
              <a:spcBef>
                <a:spcPct val="20000"/>
              </a:spcBef>
              <a:spcAft>
                <a:spcPct val="0"/>
              </a:spcAft>
              <a:defRPr sz="900" b="1">
                <a:solidFill>
                  <a:schemeClr val="tx1"/>
                </a:solidFill>
                <a:latin typeface="Arial" pitchFamily="34" charset="0"/>
              </a:defRPr>
            </a:lvl9pPr>
          </a:lstStyle>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Basic ideas</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The </a:t>
            </a:r>
            <a:r>
              <a:rPr lang="en-US" sz="2000">
                <a:solidFill>
                  <a:srgbClr val="3333CC">
                    <a:lumMod val="50000"/>
                  </a:srgbClr>
                </a:solidFill>
                <a:ea typeface="ＭＳ Ｐゴシック"/>
                <a:cs typeface="Arial" panose="020B0604020202020204" pitchFamily="34" charset="0"/>
              </a:rPr>
              <a:t>linear chain</a:t>
            </a:r>
          </a:p>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3 illustrated problems for the linear chain</a:t>
            </a:r>
          </a:p>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Exergy cost</a:t>
            </a:r>
          </a:p>
          <a:p>
            <a:pPr marL="342900" indent="-342900" eaLnBrk="0" hangingPunct="0">
              <a:spcAft>
                <a:spcPts val="1800"/>
              </a:spcAft>
              <a:buFont typeface="+mj-lt"/>
              <a:buAutoNum type="arabicPeriod"/>
              <a:defRPr/>
            </a:pPr>
            <a:r>
              <a:rPr lang="en-US" sz="2000" smtClean="0">
                <a:solidFill>
                  <a:srgbClr val="3333CC">
                    <a:lumMod val="50000"/>
                  </a:srgbClr>
                </a:solidFill>
                <a:ea typeface="ＭＳ Ｐゴシック"/>
                <a:cs typeface="Arial" panose="020B0604020202020204" pitchFamily="34" charset="0"/>
              </a:rPr>
              <a:t>Fuel Impact Formula</a:t>
            </a:r>
            <a:endParaRPr lang="en-US" sz="200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The production structure</a:t>
            </a:r>
          </a:p>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Algebraic relations of </a:t>
            </a:r>
            <a:r>
              <a:rPr lang="en-US" sz="2000" err="1" smtClean="0">
                <a:solidFill>
                  <a:srgbClr val="3333CC">
                    <a:lumMod val="50000"/>
                  </a:srgbClr>
                </a:solidFill>
                <a:ea typeface="ＭＳ Ｐゴシック"/>
                <a:cs typeface="Arial" panose="020B0604020202020204" pitchFamily="34" charset="0"/>
              </a:rPr>
              <a:t>thermoeconomics</a:t>
            </a:r>
            <a:endParaRPr lang="en-US" sz="2000">
              <a:solidFill>
                <a:srgbClr val="3333CC">
                  <a:lumMod val="50000"/>
                </a:srgbClr>
              </a:solidFill>
              <a:ea typeface="ＭＳ Ｐゴシック"/>
              <a:cs typeface="Arial" panose="020B0604020202020204" pitchFamily="34" charset="0"/>
            </a:endParaRPr>
          </a:p>
          <a:p>
            <a:pPr marL="342900" indent="-342900" eaLnBrk="0" hangingPunct="0">
              <a:spcAft>
                <a:spcPts val="1800"/>
              </a:spcAft>
              <a:buFont typeface="+mj-lt"/>
              <a:buAutoNum type="arabicPeriod"/>
              <a:defRPr/>
            </a:pPr>
            <a:r>
              <a:rPr lang="en-US" sz="2000">
                <a:solidFill>
                  <a:srgbClr val="3333CC">
                    <a:lumMod val="50000"/>
                  </a:srgbClr>
                </a:solidFill>
                <a:ea typeface="ＭＳ Ｐゴシック"/>
                <a:cs typeface="Arial" panose="020B0604020202020204" pitchFamily="34" charset="0"/>
              </a:rPr>
              <a:t>Examples</a:t>
            </a:r>
            <a:endParaRPr lang="en-US" sz="2000" smtClean="0">
              <a:solidFill>
                <a:srgbClr val="3333CC">
                  <a:lumMod val="50000"/>
                </a:srgbClr>
              </a:solidFill>
              <a:ea typeface="ＭＳ Ｐゴシック"/>
              <a:cs typeface="Arial" panose="020B0604020202020204" pitchFamily="34" charset="0"/>
            </a:endParaRPr>
          </a:p>
        </p:txBody>
      </p:sp>
    </p:spTree>
    <p:extLst>
      <p:ext uri="{BB962C8B-B14F-4D97-AF65-F5344CB8AC3E}">
        <p14:creationId xmlns:p14="http://schemas.microsoft.com/office/powerpoint/2010/main" val="390694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3645024"/>
            <a:ext cx="8640960" cy="2520280"/>
          </a:xfrm>
        </p:spPr>
        <p:txBody>
          <a:bodyPr>
            <a:normAutofit fontScale="92500" lnSpcReduction="10000"/>
          </a:bodyPr>
          <a:lstStyle/>
          <a:p>
            <a:r>
              <a:rPr lang="en-US" sz="1700"/>
              <a:t>It is the same fundamental question that the </a:t>
            </a:r>
            <a:r>
              <a:rPr lang="en-US" sz="1700" err="1" smtClean="0"/>
              <a:t>eMergy</a:t>
            </a:r>
            <a:r>
              <a:rPr lang="en-US" sz="1700" smtClean="0"/>
              <a:t> </a:t>
            </a:r>
            <a:r>
              <a:rPr lang="en-US" sz="1700"/>
              <a:t>Analysis wants to </a:t>
            </a:r>
            <a:r>
              <a:rPr lang="en-US" sz="1700" smtClean="0"/>
              <a:t>answer to, </a:t>
            </a:r>
            <a:r>
              <a:rPr lang="en-US" sz="1700"/>
              <a:t>but:</a:t>
            </a:r>
          </a:p>
          <a:p>
            <a:endParaRPr lang="en-US" sz="1200"/>
          </a:p>
          <a:p>
            <a:r>
              <a:rPr lang="en-US" sz="1700"/>
              <a:t>All flows (energy and matter) are measured in a coherent and unambiguous way by their exergy which, </a:t>
            </a:r>
            <a:r>
              <a:rPr lang="en-US" sz="1700" smtClean="0"/>
              <a:t>once the </a:t>
            </a:r>
            <a:r>
              <a:rPr lang="en-US" sz="1700"/>
              <a:t>conditions of the reference </a:t>
            </a:r>
            <a:r>
              <a:rPr lang="en-US" sz="1700" smtClean="0"/>
              <a:t>environment have been established, </a:t>
            </a:r>
            <a:r>
              <a:rPr lang="en-US" sz="1700"/>
              <a:t>is a thermodynamic quantity that depends on the state of the flows.</a:t>
            </a:r>
          </a:p>
          <a:p>
            <a:endParaRPr lang="en-US" sz="1200"/>
          </a:p>
          <a:p>
            <a:r>
              <a:rPr lang="en-US" sz="1700"/>
              <a:t>The evaluation of the </a:t>
            </a:r>
            <a:r>
              <a:rPr lang="en-US" sz="1700" smtClean="0"/>
              <a:t>exergy </a:t>
            </a:r>
            <a:r>
              <a:rPr lang="en-US" sz="1700"/>
              <a:t>cost (</a:t>
            </a:r>
            <a:r>
              <a:rPr lang="en-US" sz="1700" err="1"/>
              <a:t>exergetic</a:t>
            </a:r>
            <a:r>
              <a:rPr lang="en-US" sz="1700"/>
              <a:t> cost </a:t>
            </a:r>
            <a:r>
              <a:rPr lang="en-US" sz="1700" b="1">
                <a:latin typeface="Symbol" panose="05050102010706020507" pitchFamily="18" charset="2"/>
                <a:ea typeface="Segoe UI Symbol" panose="020B0502040204020203" pitchFamily="34" charset="0"/>
              </a:rPr>
              <a:t>P</a:t>
            </a:r>
            <a:r>
              <a:rPr lang="en-US" sz="1700" baseline="-25000"/>
              <a:t>i</a:t>
            </a:r>
            <a:r>
              <a:rPr lang="en-US" sz="1700"/>
              <a:t> and </a:t>
            </a:r>
            <a:r>
              <a:rPr lang="en-US" sz="1700" err="1"/>
              <a:t>exergetic</a:t>
            </a:r>
            <a:r>
              <a:rPr lang="en-US" sz="1700"/>
              <a:t> unit cost </a:t>
            </a:r>
            <a:r>
              <a:rPr lang="en-US" sz="1700" smtClean="0"/>
              <a:t>k*</a:t>
            </a:r>
            <a:r>
              <a:rPr lang="en-US" sz="1700" baseline="-25000" err="1" smtClean="0"/>
              <a:t>i</a:t>
            </a:r>
            <a:r>
              <a:rPr lang="en-US" sz="1700" smtClean="0"/>
              <a:t>) </a:t>
            </a:r>
            <a:r>
              <a:rPr lang="en-US" sz="1700"/>
              <a:t>of all flows (internal and final products) takes place on the basis of conservative and consistent cost balances for each component and for the entire system, without worrying about the "double counting" problem.</a:t>
            </a:r>
            <a:endParaRPr lang="it-IT" sz="1600"/>
          </a:p>
        </p:txBody>
      </p:sp>
      <p:sp>
        <p:nvSpPr>
          <p:cNvPr id="3" name="Titolo 2"/>
          <p:cNvSpPr>
            <a:spLocks noGrp="1"/>
          </p:cNvSpPr>
          <p:nvPr>
            <p:ph type="title"/>
          </p:nvPr>
        </p:nvSpPr>
        <p:spPr>
          <a:xfrm>
            <a:off x="288521" y="139166"/>
            <a:ext cx="8581043" cy="625538"/>
          </a:xfrm>
        </p:spPr>
        <p:txBody>
          <a:bodyPr/>
          <a:lstStyle/>
          <a:p>
            <a:r>
              <a:rPr lang="it-IT" smtClean="0"/>
              <a:t>The </a:t>
            </a:r>
            <a:r>
              <a:rPr lang="it-IT" err="1" smtClean="0"/>
              <a:t>basic</a:t>
            </a:r>
            <a:r>
              <a:rPr lang="it-IT" smtClean="0"/>
              <a:t> </a:t>
            </a:r>
            <a:r>
              <a:rPr lang="it-IT" err="1" smtClean="0"/>
              <a:t>ideas</a:t>
            </a:r>
            <a:r>
              <a:rPr lang="it-IT" smtClean="0"/>
              <a:t> of </a:t>
            </a:r>
            <a:r>
              <a:rPr lang="it-IT" err="1" smtClean="0"/>
              <a:t>Thermoeconomics</a:t>
            </a:r>
            <a:endParaRPr lang="it-IT"/>
          </a:p>
        </p:txBody>
      </p:sp>
      <p:sp>
        <p:nvSpPr>
          <p:cNvPr id="5" name="Segnaposto contenuto 1"/>
          <p:cNvSpPr txBox="1">
            <a:spLocks/>
          </p:cNvSpPr>
          <p:nvPr/>
        </p:nvSpPr>
        <p:spPr>
          <a:xfrm>
            <a:off x="539552" y="782098"/>
            <a:ext cx="8208912" cy="877986"/>
          </a:xfrm>
          <a:prstGeom prst="rect">
            <a:avLst/>
          </a:prstGeom>
          <a:gradFill>
            <a:gsLst>
              <a:gs pos="0">
                <a:schemeClr val="accent5">
                  <a:lumMod val="20000"/>
                  <a:lumOff val="80000"/>
                </a:schemeClr>
              </a:gs>
              <a:gs pos="100000">
                <a:schemeClr val="accent1">
                  <a:tint val="50000"/>
                  <a:shade val="100000"/>
                  <a:satMod val="350000"/>
                </a:schemeClr>
              </a:gs>
            </a:gsLst>
            <a:lin ang="16200000" scaled="0"/>
          </a:gradFill>
          <a:ln w="25400">
            <a:solidFill>
              <a:schemeClr val="accent5">
                <a:lumMod val="75000"/>
              </a:schemeClr>
            </a:solidFill>
          </a:ln>
        </p:spPr>
        <p:txBody>
          <a:bodyPr vert="horz" lIns="91440" tIns="45720" rIns="91440" bIns="45720" rtlCol="0">
            <a:normAutofit/>
          </a:bodyPr>
          <a:lstStyle/>
          <a:p>
            <a:pPr lvl="0" defTabSz="457200" fontAlgn="auto">
              <a:spcBef>
                <a:spcPct val="20000"/>
              </a:spcBef>
              <a:spcAft>
                <a:spcPts val="0"/>
              </a:spcAft>
              <a:defRPr/>
            </a:pPr>
            <a:r>
              <a:rPr lang="en-US" b="1">
                <a:latin typeface="Arial"/>
                <a:ea typeface="+mn-ea"/>
                <a:cs typeface="Arial"/>
              </a:rPr>
              <a:t>How much primary energy has been used, directly or indirectly by the macro-system to maintain each of its internal flows at a defined value?</a:t>
            </a:r>
            <a:endParaRPr kumimoji="0" lang="it-IT" sz="1800" b="1" i="0" u="none" strike="noStrike" kern="1200" cap="none" spc="0" normalizeH="0" baseline="0" noProof="0">
              <a:ln>
                <a:noFill/>
              </a:ln>
              <a:solidFill>
                <a:schemeClr val="tx1"/>
              </a:solidFill>
              <a:effectLst/>
              <a:uLnTx/>
              <a:uFillTx/>
              <a:latin typeface="Arial"/>
              <a:ea typeface="+mn-ea"/>
              <a:cs typeface="Arial"/>
            </a:endParaRPr>
          </a:p>
        </p:txBody>
      </p:sp>
      <p:grpSp>
        <p:nvGrpSpPr>
          <p:cNvPr id="6" name="Group 4"/>
          <p:cNvGrpSpPr>
            <a:grpSpLocks noChangeAspect="1"/>
          </p:cNvGrpSpPr>
          <p:nvPr/>
        </p:nvGrpSpPr>
        <p:grpSpPr bwMode="auto">
          <a:xfrm>
            <a:off x="1417638" y="1628800"/>
            <a:ext cx="5767388" cy="1908176"/>
            <a:chOff x="893" y="1143"/>
            <a:chExt cx="3633" cy="1202"/>
          </a:xfrm>
        </p:grpSpPr>
        <p:sp>
          <p:nvSpPr>
            <p:cNvPr id="7" name="AutoShape 3"/>
            <p:cNvSpPr>
              <a:spLocks noChangeAspect="1" noChangeArrowheads="1" noTextEdit="1"/>
            </p:cNvSpPr>
            <p:nvPr/>
          </p:nvSpPr>
          <p:spPr bwMode="auto">
            <a:xfrm>
              <a:off x="1020" y="1238"/>
              <a:ext cx="3506" cy="1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 name="Rectangle 5"/>
            <p:cNvSpPr>
              <a:spLocks noChangeArrowheads="1"/>
            </p:cNvSpPr>
            <p:nvPr/>
          </p:nvSpPr>
          <p:spPr bwMode="auto">
            <a:xfrm>
              <a:off x="893" y="1143"/>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893" y="1366"/>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893" y="1589"/>
              <a:ext cx="33"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Freeform 8"/>
            <p:cNvSpPr>
              <a:spLocks noEditPoints="1"/>
            </p:cNvSpPr>
            <p:nvPr/>
          </p:nvSpPr>
          <p:spPr bwMode="auto">
            <a:xfrm>
              <a:off x="1292" y="1311"/>
              <a:ext cx="2874" cy="1034"/>
            </a:xfrm>
            <a:custGeom>
              <a:avLst/>
              <a:gdLst/>
              <a:ahLst/>
              <a:cxnLst>
                <a:cxn ang="0">
                  <a:pos x="2744" y="0"/>
                </a:cxn>
                <a:cxn ang="0">
                  <a:pos x="2632" y="11"/>
                </a:cxn>
                <a:cxn ang="0">
                  <a:pos x="2553" y="0"/>
                </a:cxn>
                <a:cxn ang="0">
                  <a:pos x="2350" y="11"/>
                </a:cxn>
                <a:cxn ang="0">
                  <a:pos x="2316" y="11"/>
                </a:cxn>
                <a:cxn ang="0">
                  <a:pos x="2113" y="0"/>
                </a:cxn>
                <a:cxn ang="0">
                  <a:pos x="2001" y="11"/>
                </a:cxn>
                <a:cxn ang="0">
                  <a:pos x="1922" y="0"/>
                </a:cxn>
                <a:cxn ang="0">
                  <a:pos x="1719" y="11"/>
                </a:cxn>
                <a:cxn ang="0">
                  <a:pos x="1685" y="11"/>
                </a:cxn>
                <a:cxn ang="0">
                  <a:pos x="1482" y="0"/>
                </a:cxn>
                <a:cxn ang="0">
                  <a:pos x="1370" y="11"/>
                </a:cxn>
                <a:cxn ang="0">
                  <a:pos x="1291" y="0"/>
                </a:cxn>
                <a:cxn ang="0">
                  <a:pos x="1088" y="11"/>
                </a:cxn>
                <a:cxn ang="0">
                  <a:pos x="1054" y="11"/>
                </a:cxn>
                <a:cxn ang="0">
                  <a:pos x="851" y="0"/>
                </a:cxn>
                <a:cxn ang="0">
                  <a:pos x="739" y="11"/>
                </a:cxn>
                <a:cxn ang="0">
                  <a:pos x="660" y="0"/>
                </a:cxn>
                <a:cxn ang="0">
                  <a:pos x="457" y="11"/>
                </a:cxn>
                <a:cxn ang="0">
                  <a:pos x="423" y="11"/>
                </a:cxn>
                <a:cxn ang="0">
                  <a:pos x="220" y="0"/>
                </a:cxn>
                <a:cxn ang="0">
                  <a:pos x="107" y="11"/>
                </a:cxn>
                <a:cxn ang="0">
                  <a:pos x="12" y="28"/>
                </a:cxn>
                <a:cxn ang="0">
                  <a:pos x="0" y="61"/>
                </a:cxn>
                <a:cxn ang="0">
                  <a:pos x="12" y="260"/>
                </a:cxn>
                <a:cxn ang="0">
                  <a:pos x="12" y="293"/>
                </a:cxn>
                <a:cxn ang="0">
                  <a:pos x="0" y="492"/>
                </a:cxn>
                <a:cxn ang="0">
                  <a:pos x="12" y="603"/>
                </a:cxn>
                <a:cxn ang="0">
                  <a:pos x="0" y="680"/>
                </a:cxn>
                <a:cxn ang="0">
                  <a:pos x="12" y="879"/>
                </a:cxn>
                <a:cxn ang="0">
                  <a:pos x="12" y="912"/>
                </a:cxn>
                <a:cxn ang="0">
                  <a:pos x="12" y="989"/>
                </a:cxn>
                <a:cxn ang="0">
                  <a:pos x="169" y="1034"/>
                </a:cxn>
                <a:cxn ang="0">
                  <a:pos x="282" y="1023"/>
                </a:cxn>
                <a:cxn ang="0">
                  <a:pos x="361" y="1034"/>
                </a:cxn>
                <a:cxn ang="0">
                  <a:pos x="564" y="1023"/>
                </a:cxn>
                <a:cxn ang="0">
                  <a:pos x="598" y="1023"/>
                </a:cxn>
                <a:cxn ang="0">
                  <a:pos x="800" y="1034"/>
                </a:cxn>
                <a:cxn ang="0">
                  <a:pos x="913" y="1023"/>
                </a:cxn>
                <a:cxn ang="0">
                  <a:pos x="992" y="1034"/>
                </a:cxn>
                <a:cxn ang="0">
                  <a:pos x="1195" y="1023"/>
                </a:cxn>
                <a:cxn ang="0">
                  <a:pos x="1229" y="1023"/>
                </a:cxn>
                <a:cxn ang="0">
                  <a:pos x="1432" y="1034"/>
                </a:cxn>
                <a:cxn ang="0">
                  <a:pos x="1544" y="1023"/>
                </a:cxn>
                <a:cxn ang="0">
                  <a:pos x="1623" y="1034"/>
                </a:cxn>
                <a:cxn ang="0">
                  <a:pos x="1826" y="1023"/>
                </a:cxn>
                <a:cxn ang="0">
                  <a:pos x="1860" y="1023"/>
                </a:cxn>
                <a:cxn ang="0">
                  <a:pos x="2063" y="1034"/>
                </a:cxn>
                <a:cxn ang="0">
                  <a:pos x="2175" y="1023"/>
                </a:cxn>
                <a:cxn ang="0">
                  <a:pos x="2254" y="1034"/>
                </a:cxn>
                <a:cxn ang="0">
                  <a:pos x="2457" y="1023"/>
                </a:cxn>
                <a:cxn ang="0">
                  <a:pos x="2491" y="1023"/>
                </a:cxn>
                <a:cxn ang="0">
                  <a:pos x="2694" y="1034"/>
                </a:cxn>
                <a:cxn ang="0">
                  <a:pos x="2806" y="1023"/>
                </a:cxn>
                <a:cxn ang="0">
                  <a:pos x="2874" y="1012"/>
                </a:cxn>
                <a:cxn ang="0">
                  <a:pos x="2863" y="813"/>
                </a:cxn>
                <a:cxn ang="0">
                  <a:pos x="2863" y="780"/>
                </a:cxn>
                <a:cxn ang="0">
                  <a:pos x="2874" y="581"/>
                </a:cxn>
                <a:cxn ang="0">
                  <a:pos x="2863" y="470"/>
                </a:cxn>
                <a:cxn ang="0">
                  <a:pos x="2874" y="393"/>
                </a:cxn>
                <a:cxn ang="0">
                  <a:pos x="2863" y="194"/>
                </a:cxn>
                <a:cxn ang="0">
                  <a:pos x="2863" y="161"/>
                </a:cxn>
              </a:cxnLst>
              <a:rect l="0" t="0" r="r" b="b"/>
              <a:pathLst>
                <a:path w="2874" h="1034">
                  <a:moveTo>
                    <a:pt x="2868" y="11"/>
                  </a:moveTo>
                  <a:lnTo>
                    <a:pt x="2823" y="11"/>
                  </a:lnTo>
                  <a:lnTo>
                    <a:pt x="2823" y="0"/>
                  </a:lnTo>
                  <a:lnTo>
                    <a:pt x="2868" y="0"/>
                  </a:lnTo>
                  <a:lnTo>
                    <a:pt x="2868" y="11"/>
                  </a:lnTo>
                  <a:close/>
                  <a:moveTo>
                    <a:pt x="2789" y="11"/>
                  </a:moveTo>
                  <a:lnTo>
                    <a:pt x="2744" y="11"/>
                  </a:lnTo>
                  <a:lnTo>
                    <a:pt x="2744" y="0"/>
                  </a:lnTo>
                  <a:lnTo>
                    <a:pt x="2789" y="0"/>
                  </a:lnTo>
                  <a:lnTo>
                    <a:pt x="2789" y="11"/>
                  </a:lnTo>
                  <a:close/>
                  <a:moveTo>
                    <a:pt x="2710" y="11"/>
                  </a:moveTo>
                  <a:lnTo>
                    <a:pt x="2666" y="11"/>
                  </a:lnTo>
                  <a:lnTo>
                    <a:pt x="2666" y="0"/>
                  </a:lnTo>
                  <a:lnTo>
                    <a:pt x="2710" y="0"/>
                  </a:lnTo>
                  <a:lnTo>
                    <a:pt x="2710" y="11"/>
                  </a:lnTo>
                  <a:close/>
                  <a:moveTo>
                    <a:pt x="2632" y="11"/>
                  </a:moveTo>
                  <a:lnTo>
                    <a:pt x="2587" y="11"/>
                  </a:lnTo>
                  <a:lnTo>
                    <a:pt x="2587" y="0"/>
                  </a:lnTo>
                  <a:lnTo>
                    <a:pt x="2632" y="0"/>
                  </a:lnTo>
                  <a:lnTo>
                    <a:pt x="2632" y="11"/>
                  </a:lnTo>
                  <a:close/>
                  <a:moveTo>
                    <a:pt x="2553" y="11"/>
                  </a:moveTo>
                  <a:lnTo>
                    <a:pt x="2508" y="11"/>
                  </a:lnTo>
                  <a:lnTo>
                    <a:pt x="2508" y="0"/>
                  </a:lnTo>
                  <a:lnTo>
                    <a:pt x="2553" y="0"/>
                  </a:lnTo>
                  <a:lnTo>
                    <a:pt x="2553" y="11"/>
                  </a:lnTo>
                  <a:close/>
                  <a:moveTo>
                    <a:pt x="2474" y="11"/>
                  </a:moveTo>
                  <a:lnTo>
                    <a:pt x="2429" y="11"/>
                  </a:lnTo>
                  <a:lnTo>
                    <a:pt x="2429" y="0"/>
                  </a:lnTo>
                  <a:lnTo>
                    <a:pt x="2474" y="0"/>
                  </a:lnTo>
                  <a:lnTo>
                    <a:pt x="2474" y="11"/>
                  </a:lnTo>
                  <a:close/>
                  <a:moveTo>
                    <a:pt x="2395" y="11"/>
                  </a:moveTo>
                  <a:lnTo>
                    <a:pt x="2350" y="11"/>
                  </a:lnTo>
                  <a:lnTo>
                    <a:pt x="2350" y="0"/>
                  </a:lnTo>
                  <a:lnTo>
                    <a:pt x="2395" y="0"/>
                  </a:lnTo>
                  <a:lnTo>
                    <a:pt x="2395" y="11"/>
                  </a:lnTo>
                  <a:close/>
                  <a:moveTo>
                    <a:pt x="2316" y="11"/>
                  </a:moveTo>
                  <a:lnTo>
                    <a:pt x="2271" y="11"/>
                  </a:lnTo>
                  <a:lnTo>
                    <a:pt x="2271" y="0"/>
                  </a:lnTo>
                  <a:lnTo>
                    <a:pt x="2316" y="0"/>
                  </a:lnTo>
                  <a:lnTo>
                    <a:pt x="2316" y="11"/>
                  </a:lnTo>
                  <a:close/>
                  <a:moveTo>
                    <a:pt x="2237" y="11"/>
                  </a:moveTo>
                  <a:lnTo>
                    <a:pt x="2192" y="11"/>
                  </a:lnTo>
                  <a:lnTo>
                    <a:pt x="2192" y="0"/>
                  </a:lnTo>
                  <a:lnTo>
                    <a:pt x="2237" y="0"/>
                  </a:lnTo>
                  <a:lnTo>
                    <a:pt x="2237" y="11"/>
                  </a:lnTo>
                  <a:close/>
                  <a:moveTo>
                    <a:pt x="2158" y="11"/>
                  </a:moveTo>
                  <a:lnTo>
                    <a:pt x="2113" y="11"/>
                  </a:lnTo>
                  <a:lnTo>
                    <a:pt x="2113" y="0"/>
                  </a:lnTo>
                  <a:lnTo>
                    <a:pt x="2158" y="0"/>
                  </a:lnTo>
                  <a:lnTo>
                    <a:pt x="2158" y="11"/>
                  </a:lnTo>
                  <a:close/>
                  <a:moveTo>
                    <a:pt x="2079" y="11"/>
                  </a:moveTo>
                  <a:lnTo>
                    <a:pt x="2034" y="11"/>
                  </a:lnTo>
                  <a:lnTo>
                    <a:pt x="2034" y="0"/>
                  </a:lnTo>
                  <a:lnTo>
                    <a:pt x="2079" y="0"/>
                  </a:lnTo>
                  <a:lnTo>
                    <a:pt x="2079" y="11"/>
                  </a:lnTo>
                  <a:close/>
                  <a:moveTo>
                    <a:pt x="2001" y="11"/>
                  </a:moveTo>
                  <a:lnTo>
                    <a:pt x="1956" y="11"/>
                  </a:lnTo>
                  <a:lnTo>
                    <a:pt x="1956" y="0"/>
                  </a:lnTo>
                  <a:lnTo>
                    <a:pt x="2001" y="0"/>
                  </a:lnTo>
                  <a:lnTo>
                    <a:pt x="2001" y="11"/>
                  </a:lnTo>
                  <a:close/>
                  <a:moveTo>
                    <a:pt x="1922" y="11"/>
                  </a:moveTo>
                  <a:lnTo>
                    <a:pt x="1877" y="11"/>
                  </a:lnTo>
                  <a:lnTo>
                    <a:pt x="1877" y="0"/>
                  </a:lnTo>
                  <a:lnTo>
                    <a:pt x="1922" y="0"/>
                  </a:lnTo>
                  <a:lnTo>
                    <a:pt x="1922" y="11"/>
                  </a:lnTo>
                  <a:close/>
                  <a:moveTo>
                    <a:pt x="1843" y="11"/>
                  </a:moveTo>
                  <a:lnTo>
                    <a:pt x="1798" y="11"/>
                  </a:lnTo>
                  <a:lnTo>
                    <a:pt x="1798" y="0"/>
                  </a:lnTo>
                  <a:lnTo>
                    <a:pt x="1843" y="0"/>
                  </a:lnTo>
                  <a:lnTo>
                    <a:pt x="1843" y="11"/>
                  </a:lnTo>
                  <a:close/>
                  <a:moveTo>
                    <a:pt x="1764" y="11"/>
                  </a:moveTo>
                  <a:lnTo>
                    <a:pt x="1719" y="11"/>
                  </a:lnTo>
                  <a:lnTo>
                    <a:pt x="1719" y="0"/>
                  </a:lnTo>
                  <a:lnTo>
                    <a:pt x="1764" y="0"/>
                  </a:lnTo>
                  <a:lnTo>
                    <a:pt x="1764" y="11"/>
                  </a:lnTo>
                  <a:close/>
                  <a:moveTo>
                    <a:pt x="1685" y="11"/>
                  </a:moveTo>
                  <a:lnTo>
                    <a:pt x="1640" y="11"/>
                  </a:lnTo>
                  <a:lnTo>
                    <a:pt x="1640" y="0"/>
                  </a:lnTo>
                  <a:lnTo>
                    <a:pt x="1685" y="0"/>
                  </a:lnTo>
                  <a:lnTo>
                    <a:pt x="1685" y="11"/>
                  </a:lnTo>
                  <a:close/>
                  <a:moveTo>
                    <a:pt x="1606" y="11"/>
                  </a:moveTo>
                  <a:lnTo>
                    <a:pt x="1561" y="11"/>
                  </a:lnTo>
                  <a:lnTo>
                    <a:pt x="1561" y="0"/>
                  </a:lnTo>
                  <a:lnTo>
                    <a:pt x="1606" y="0"/>
                  </a:lnTo>
                  <a:lnTo>
                    <a:pt x="1606" y="11"/>
                  </a:lnTo>
                  <a:close/>
                  <a:moveTo>
                    <a:pt x="1527" y="11"/>
                  </a:moveTo>
                  <a:lnTo>
                    <a:pt x="1482" y="11"/>
                  </a:lnTo>
                  <a:lnTo>
                    <a:pt x="1482" y="0"/>
                  </a:lnTo>
                  <a:lnTo>
                    <a:pt x="1527" y="0"/>
                  </a:lnTo>
                  <a:lnTo>
                    <a:pt x="1527" y="11"/>
                  </a:lnTo>
                  <a:close/>
                  <a:moveTo>
                    <a:pt x="1449" y="11"/>
                  </a:moveTo>
                  <a:lnTo>
                    <a:pt x="1403" y="11"/>
                  </a:lnTo>
                  <a:lnTo>
                    <a:pt x="1403" y="0"/>
                  </a:lnTo>
                  <a:lnTo>
                    <a:pt x="1449" y="0"/>
                  </a:lnTo>
                  <a:lnTo>
                    <a:pt x="1449" y="11"/>
                  </a:lnTo>
                  <a:close/>
                  <a:moveTo>
                    <a:pt x="1370" y="11"/>
                  </a:moveTo>
                  <a:lnTo>
                    <a:pt x="1324" y="11"/>
                  </a:lnTo>
                  <a:lnTo>
                    <a:pt x="1324" y="0"/>
                  </a:lnTo>
                  <a:lnTo>
                    <a:pt x="1370" y="0"/>
                  </a:lnTo>
                  <a:lnTo>
                    <a:pt x="1370" y="11"/>
                  </a:lnTo>
                  <a:close/>
                  <a:moveTo>
                    <a:pt x="1291" y="11"/>
                  </a:moveTo>
                  <a:lnTo>
                    <a:pt x="1246" y="11"/>
                  </a:lnTo>
                  <a:lnTo>
                    <a:pt x="1246" y="0"/>
                  </a:lnTo>
                  <a:lnTo>
                    <a:pt x="1291" y="0"/>
                  </a:lnTo>
                  <a:lnTo>
                    <a:pt x="1291" y="11"/>
                  </a:lnTo>
                  <a:close/>
                  <a:moveTo>
                    <a:pt x="1212" y="11"/>
                  </a:moveTo>
                  <a:lnTo>
                    <a:pt x="1167" y="11"/>
                  </a:lnTo>
                  <a:lnTo>
                    <a:pt x="1167" y="0"/>
                  </a:lnTo>
                  <a:lnTo>
                    <a:pt x="1212" y="0"/>
                  </a:lnTo>
                  <a:lnTo>
                    <a:pt x="1212" y="11"/>
                  </a:lnTo>
                  <a:close/>
                  <a:moveTo>
                    <a:pt x="1133" y="11"/>
                  </a:moveTo>
                  <a:lnTo>
                    <a:pt x="1088" y="11"/>
                  </a:lnTo>
                  <a:lnTo>
                    <a:pt x="1088" y="0"/>
                  </a:lnTo>
                  <a:lnTo>
                    <a:pt x="1133" y="0"/>
                  </a:lnTo>
                  <a:lnTo>
                    <a:pt x="1133" y="11"/>
                  </a:lnTo>
                  <a:close/>
                  <a:moveTo>
                    <a:pt x="1054" y="11"/>
                  </a:moveTo>
                  <a:lnTo>
                    <a:pt x="1009" y="11"/>
                  </a:lnTo>
                  <a:lnTo>
                    <a:pt x="1009" y="0"/>
                  </a:lnTo>
                  <a:lnTo>
                    <a:pt x="1054" y="0"/>
                  </a:lnTo>
                  <a:lnTo>
                    <a:pt x="1054" y="11"/>
                  </a:lnTo>
                  <a:close/>
                  <a:moveTo>
                    <a:pt x="975" y="11"/>
                  </a:moveTo>
                  <a:lnTo>
                    <a:pt x="930" y="11"/>
                  </a:lnTo>
                  <a:lnTo>
                    <a:pt x="930" y="0"/>
                  </a:lnTo>
                  <a:lnTo>
                    <a:pt x="975" y="0"/>
                  </a:lnTo>
                  <a:lnTo>
                    <a:pt x="975" y="11"/>
                  </a:lnTo>
                  <a:close/>
                  <a:moveTo>
                    <a:pt x="896" y="11"/>
                  </a:moveTo>
                  <a:lnTo>
                    <a:pt x="851" y="11"/>
                  </a:lnTo>
                  <a:lnTo>
                    <a:pt x="851" y="0"/>
                  </a:lnTo>
                  <a:lnTo>
                    <a:pt x="896" y="0"/>
                  </a:lnTo>
                  <a:lnTo>
                    <a:pt x="896" y="11"/>
                  </a:lnTo>
                  <a:close/>
                  <a:moveTo>
                    <a:pt x="817" y="11"/>
                  </a:moveTo>
                  <a:lnTo>
                    <a:pt x="772" y="11"/>
                  </a:lnTo>
                  <a:lnTo>
                    <a:pt x="772" y="0"/>
                  </a:lnTo>
                  <a:lnTo>
                    <a:pt x="817" y="0"/>
                  </a:lnTo>
                  <a:lnTo>
                    <a:pt x="817" y="11"/>
                  </a:lnTo>
                  <a:close/>
                  <a:moveTo>
                    <a:pt x="739" y="11"/>
                  </a:moveTo>
                  <a:lnTo>
                    <a:pt x="693" y="11"/>
                  </a:lnTo>
                  <a:lnTo>
                    <a:pt x="693" y="0"/>
                  </a:lnTo>
                  <a:lnTo>
                    <a:pt x="739" y="0"/>
                  </a:lnTo>
                  <a:lnTo>
                    <a:pt x="739" y="11"/>
                  </a:lnTo>
                  <a:close/>
                  <a:moveTo>
                    <a:pt x="660" y="11"/>
                  </a:moveTo>
                  <a:lnTo>
                    <a:pt x="615" y="11"/>
                  </a:lnTo>
                  <a:lnTo>
                    <a:pt x="615" y="0"/>
                  </a:lnTo>
                  <a:lnTo>
                    <a:pt x="660" y="0"/>
                  </a:lnTo>
                  <a:lnTo>
                    <a:pt x="660" y="11"/>
                  </a:lnTo>
                  <a:close/>
                  <a:moveTo>
                    <a:pt x="581" y="11"/>
                  </a:moveTo>
                  <a:lnTo>
                    <a:pt x="536" y="11"/>
                  </a:lnTo>
                  <a:lnTo>
                    <a:pt x="536" y="0"/>
                  </a:lnTo>
                  <a:lnTo>
                    <a:pt x="581" y="0"/>
                  </a:lnTo>
                  <a:lnTo>
                    <a:pt x="581" y="11"/>
                  </a:lnTo>
                  <a:close/>
                  <a:moveTo>
                    <a:pt x="502" y="11"/>
                  </a:moveTo>
                  <a:lnTo>
                    <a:pt x="457" y="11"/>
                  </a:lnTo>
                  <a:lnTo>
                    <a:pt x="457" y="0"/>
                  </a:lnTo>
                  <a:lnTo>
                    <a:pt x="502" y="0"/>
                  </a:lnTo>
                  <a:lnTo>
                    <a:pt x="502" y="11"/>
                  </a:lnTo>
                  <a:close/>
                  <a:moveTo>
                    <a:pt x="423" y="11"/>
                  </a:moveTo>
                  <a:lnTo>
                    <a:pt x="378" y="11"/>
                  </a:lnTo>
                  <a:lnTo>
                    <a:pt x="378" y="0"/>
                  </a:lnTo>
                  <a:lnTo>
                    <a:pt x="423" y="0"/>
                  </a:lnTo>
                  <a:lnTo>
                    <a:pt x="423" y="11"/>
                  </a:lnTo>
                  <a:close/>
                  <a:moveTo>
                    <a:pt x="344" y="11"/>
                  </a:moveTo>
                  <a:lnTo>
                    <a:pt x="299" y="11"/>
                  </a:lnTo>
                  <a:lnTo>
                    <a:pt x="299" y="0"/>
                  </a:lnTo>
                  <a:lnTo>
                    <a:pt x="344" y="0"/>
                  </a:lnTo>
                  <a:lnTo>
                    <a:pt x="344" y="11"/>
                  </a:lnTo>
                  <a:close/>
                  <a:moveTo>
                    <a:pt x="265" y="11"/>
                  </a:moveTo>
                  <a:lnTo>
                    <a:pt x="220" y="11"/>
                  </a:lnTo>
                  <a:lnTo>
                    <a:pt x="220" y="0"/>
                  </a:lnTo>
                  <a:lnTo>
                    <a:pt x="265" y="0"/>
                  </a:lnTo>
                  <a:lnTo>
                    <a:pt x="265" y="11"/>
                  </a:lnTo>
                  <a:close/>
                  <a:moveTo>
                    <a:pt x="186" y="11"/>
                  </a:moveTo>
                  <a:lnTo>
                    <a:pt x="141" y="11"/>
                  </a:lnTo>
                  <a:lnTo>
                    <a:pt x="141" y="0"/>
                  </a:lnTo>
                  <a:lnTo>
                    <a:pt x="186" y="0"/>
                  </a:lnTo>
                  <a:lnTo>
                    <a:pt x="186" y="11"/>
                  </a:lnTo>
                  <a:close/>
                  <a:moveTo>
                    <a:pt x="107" y="11"/>
                  </a:moveTo>
                  <a:lnTo>
                    <a:pt x="62" y="11"/>
                  </a:lnTo>
                  <a:lnTo>
                    <a:pt x="62" y="0"/>
                  </a:lnTo>
                  <a:lnTo>
                    <a:pt x="107" y="0"/>
                  </a:lnTo>
                  <a:lnTo>
                    <a:pt x="107" y="11"/>
                  </a:lnTo>
                  <a:close/>
                  <a:moveTo>
                    <a:pt x="29" y="11"/>
                  </a:moveTo>
                  <a:lnTo>
                    <a:pt x="6" y="11"/>
                  </a:lnTo>
                  <a:lnTo>
                    <a:pt x="12" y="6"/>
                  </a:lnTo>
                  <a:lnTo>
                    <a:pt x="12" y="28"/>
                  </a:lnTo>
                  <a:lnTo>
                    <a:pt x="0" y="28"/>
                  </a:lnTo>
                  <a:lnTo>
                    <a:pt x="0" y="0"/>
                  </a:lnTo>
                  <a:lnTo>
                    <a:pt x="29" y="0"/>
                  </a:lnTo>
                  <a:lnTo>
                    <a:pt x="29" y="11"/>
                  </a:lnTo>
                  <a:close/>
                  <a:moveTo>
                    <a:pt x="12" y="61"/>
                  </a:moveTo>
                  <a:lnTo>
                    <a:pt x="12" y="105"/>
                  </a:lnTo>
                  <a:lnTo>
                    <a:pt x="0" y="105"/>
                  </a:lnTo>
                  <a:lnTo>
                    <a:pt x="0" y="61"/>
                  </a:lnTo>
                  <a:lnTo>
                    <a:pt x="12" y="61"/>
                  </a:lnTo>
                  <a:close/>
                  <a:moveTo>
                    <a:pt x="12" y="139"/>
                  </a:moveTo>
                  <a:lnTo>
                    <a:pt x="12" y="183"/>
                  </a:lnTo>
                  <a:lnTo>
                    <a:pt x="0" y="183"/>
                  </a:lnTo>
                  <a:lnTo>
                    <a:pt x="0" y="139"/>
                  </a:lnTo>
                  <a:lnTo>
                    <a:pt x="12" y="139"/>
                  </a:lnTo>
                  <a:close/>
                  <a:moveTo>
                    <a:pt x="12" y="216"/>
                  </a:moveTo>
                  <a:lnTo>
                    <a:pt x="12" y="260"/>
                  </a:lnTo>
                  <a:lnTo>
                    <a:pt x="0" y="260"/>
                  </a:lnTo>
                  <a:lnTo>
                    <a:pt x="0" y="216"/>
                  </a:lnTo>
                  <a:lnTo>
                    <a:pt x="12" y="216"/>
                  </a:lnTo>
                  <a:close/>
                  <a:moveTo>
                    <a:pt x="12" y="293"/>
                  </a:moveTo>
                  <a:lnTo>
                    <a:pt x="12" y="337"/>
                  </a:lnTo>
                  <a:lnTo>
                    <a:pt x="0" y="337"/>
                  </a:lnTo>
                  <a:lnTo>
                    <a:pt x="0" y="293"/>
                  </a:lnTo>
                  <a:lnTo>
                    <a:pt x="12" y="293"/>
                  </a:lnTo>
                  <a:close/>
                  <a:moveTo>
                    <a:pt x="12" y="371"/>
                  </a:moveTo>
                  <a:lnTo>
                    <a:pt x="12" y="415"/>
                  </a:lnTo>
                  <a:lnTo>
                    <a:pt x="0" y="415"/>
                  </a:lnTo>
                  <a:lnTo>
                    <a:pt x="0" y="371"/>
                  </a:lnTo>
                  <a:lnTo>
                    <a:pt x="12" y="371"/>
                  </a:lnTo>
                  <a:close/>
                  <a:moveTo>
                    <a:pt x="12" y="448"/>
                  </a:moveTo>
                  <a:lnTo>
                    <a:pt x="12" y="492"/>
                  </a:lnTo>
                  <a:lnTo>
                    <a:pt x="0" y="492"/>
                  </a:lnTo>
                  <a:lnTo>
                    <a:pt x="0" y="448"/>
                  </a:lnTo>
                  <a:lnTo>
                    <a:pt x="12" y="448"/>
                  </a:lnTo>
                  <a:close/>
                  <a:moveTo>
                    <a:pt x="12" y="525"/>
                  </a:moveTo>
                  <a:lnTo>
                    <a:pt x="12" y="570"/>
                  </a:lnTo>
                  <a:lnTo>
                    <a:pt x="0" y="570"/>
                  </a:lnTo>
                  <a:lnTo>
                    <a:pt x="0" y="525"/>
                  </a:lnTo>
                  <a:lnTo>
                    <a:pt x="12" y="525"/>
                  </a:lnTo>
                  <a:close/>
                  <a:moveTo>
                    <a:pt x="12" y="603"/>
                  </a:moveTo>
                  <a:lnTo>
                    <a:pt x="12" y="647"/>
                  </a:lnTo>
                  <a:lnTo>
                    <a:pt x="0" y="647"/>
                  </a:lnTo>
                  <a:lnTo>
                    <a:pt x="0" y="603"/>
                  </a:lnTo>
                  <a:lnTo>
                    <a:pt x="12" y="603"/>
                  </a:lnTo>
                  <a:close/>
                  <a:moveTo>
                    <a:pt x="12" y="680"/>
                  </a:moveTo>
                  <a:lnTo>
                    <a:pt x="12" y="724"/>
                  </a:lnTo>
                  <a:lnTo>
                    <a:pt x="0" y="724"/>
                  </a:lnTo>
                  <a:lnTo>
                    <a:pt x="0" y="680"/>
                  </a:lnTo>
                  <a:lnTo>
                    <a:pt x="12" y="680"/>
                  </a:lnTo>
                  <a:close/>
                  <a:moveTo>
                    <a:pt x="12" y="757"/>
                  </a:moveTo>
                  <a:lnTo>
                    <a:pt x="12" y="802"/>
                  </a:lnTo>
                  <a:lnTo>
                    <a:pt x="0" y="802"/>
                  </a:lnTo>
                  <a:lnTo>
                    <a:pt x="0" y="757"/>
                  </a:lnTo>
                  <a:lnTo>
                    <a:pt x="12" y="757"/>
                  </a:lnTo>
                  <a:close/>
                  <a:moveTo>
                    <a:pt x="12" y="835"/>
                  </a:moveTo>
                  <a:lnTo>
                    <a:pt x="12" y="879"/>
                  </a:lnTo>
                  <a:lnTo>
                    <a:pt x="0" y="879"/>
                  </a:lnTo>
                  <a:lnTo>
                    <a:pt x="0" y="835"/>
                  </a:lnTo>
                  <a:lnTo>
                    <a:pt x="12" y="835"/>
                  </a:lnTo>
                  <a:close/>
                  <a:moveTo>
                    <a:pt x="12" y="912"/>
                  </a:moveTo>
                  <a:lnTo>
                    <a:pt x="12" y="956"/>
                  </a:lnTo>
                  <a:lnTo>
                    <a:pt x="0" y="956"/>
                  </a:lnTo>
                  <a:lnTo>
                    <a:pt x="0" y="912"/>
                  </a:lnTo>
                  <a:lnTo>
                    <a:pt x="12" y="912"/>
                  </a:lnTo>
                  <a:close/>
                  <a:moveTo>
                    <a:pt x="12" y="989"/>
                  </a:moveTo>
                  <a:lnTo>
                    <a:pt x="12" y="1028"/>
                  </a:lnTo>
                  <a:lnTo>
                    <a:pt x="6" y="1023"/>
                  </a:lnTo>
                  <a:lnTo>
                    <a:pt x="12" y="1023"/>
                  </a:lnTo>
                  <a:lnTo>
                    <a:pt x="12" y="1034"/>
                  </a:lnTo>
                  <a:lnTo>
                    <a:pt x="0" y="1034"/>
                  </a:lnTo>
                  <a:lnTo>
                    <a:pt x="0" y="989"/>
                  </a:lnTo>
                  <a:lnTo>
                    <a:pt x="12" y="989"/>
                  </a:lnTo>
                  <a:close/>
                  <a:moveTo>
                    <a:pt x="46" y="1023"/>
                  </a:moveTo>
                  <a:lnTo>
                    <a:pt x="91" y="1023"/>
                  </a:lnTo>
                  <a:lnTo>
                    <a:pt x="91" y="1034"/>
                  </a:lnTo>
                  <a:lnTo>
                    <a:pt x="46" y="1034"/>
                  </a:lnTo>
                  <a:lnTo>
                    <a:pt x="46" y="1023"/>
                  </a:lnTo>
                  <a:close/>
                  <a:moveTo>
                    <a:pt x="124" y="1023"/>
                  </a:moveTo>
                  <a:lnTo>
                    <a:pt x="169" y="1023"/>
                  </a:lnTo>
                  <a:lnTo>
                    <a:pt x="169" y="1034"/>
                  </a:lnTo>
                  <a:lnTo>
                    <a:pt x="124" y="1034"/>
                  </a:lnTo>
                  <a:lnTo>
                    <a:pt x="124" y="1023"/>
                  </a:lnTo>
                  <a:close/>
                  <a:moveTo>
                    <a:pt x="203" y="1023"/>
                  </a:moveTo>
                  <a:lnTo>
                    <a:pt x="248" y="1023"/>
                  </a:lnTo>
                  <a:lnTo>
                    <a:pt x="248" y="1034"/>
                  </a:lnTo>
                  <a:lnTo>
                    <a:pt x="203" y="1034"/>
                  </a:lnTo>
                  <a:lnTo>
                    <a:pt x="203" y="1023"/>
                  </a:lnTo>
                  <a:close/>
                  <a:moveTo>
                    <a:pt x="282" y="1023"/>
                  </a:moveTo>
                  <a:lnTo>
                    <a:pt x="327" y="1023"/>
                  </a:lnTo>
                  <a:lnTo>
                    <a:pt x="327" y="1034"/>
                  </a:lnTo>
                  <a:lnTo>
                    <a:pt x="282" y="1034"/>
                  </a:lnTo>
                  <a:lnTo>
                    <a:pt x="282" y="1023"/>
                  </a:lnTo>
                  <a:close/>
                  <a:moveTo>
                    <a:pt x="361" y="1023"/>
                  </a:moveTo>
                  <a:lnTo>
                    <a:pt x="406" y="1023"/>
                  </a:lnTo>
                  <a:lnTo>
                    <a:pt x="406" y="1034"/>
                  </a:lnTo>
                  <a:lnTo>
                    <a:pt x="361" y="1034"/>
                  </a:lnTo>
                  <a:lnTo>
                    <a:pt x="361" y="1023"/>
                  </a:lnTo>
                  <a:close/>
                  <a:moveTo>
                    <a:pt x="440" y="1023"/>
                  </a:moveTo>
                  <a:lnTo>
                    <a:pt x="485" y="1023"/>
                  </a:lnTo>
                  <a:lnTo>
                    <a:pt x="485" y="1034"/>
                  </a:lnTo>
                  <a:lnTo>
                    <a:pt x="440" y="1034"/>
                  </a:lnTo>
                  <a:lnTo>
                    <a:pt x="440" y="1023"/>
                  </a:lnTo>
                  <a:close/>
                  <a:moveTo>
                    <a:pt x="519" y="1023"/>
                  </a:moveTo>
                  <a:lnTo>
                    <a:pt x="564" y="1023"/>
                  </a:lnTo>
                  <a:lnTo>
                    <a:pt x="564" y="1034"/>
                  </a:lnTo>
                  <a:lnTo>
                    <a:pt x="519" y="1034"/>
                  </a:lnTo>
                  <a:lnTo>
                    <a:pt x="519" y="1023"/>
                  </a:lnTo>
                  <a:close/>
                  <a:moveTo>
                    <a:pt x="598" y="1023"/>
                  </a:moveTo>
                  <a:lnTo>
                    <a:pt x="643" y="1023"/>
                  </a:lnTo>
                  <a:lnTo>
                    <a:pt x="643" y="1034"/>
                  </a:lnTo>
                  <a:lnTo>
                    <a:pt x="598" y="1034"/>
                  </a:lnTo>
                  <a:lnTo>
                    <a:pt x="598" y="1023"/>
                  </a:lnTo>
                  <a:close/>
                  <a:moveTo>
                    <a:pt x="677" y="1023"/>
                  </a:moveTo>
                  <a:lnTo>
                    <a:pt x="722" y="1023"/>
                  </a:lnTo>
                  <a:lnTo>
                    <a:pt x="722" y="1034"/>
                  </a:lnTo>
                  <a:lnTo>
                    <a:pt x="677" y="1034"/>
                  </a:lnTo>
                  <a:lnTo>
                    <a:pt x="677" y="1023"/>
                  </a:lnTo>
                  <a:close/>
                  <a:moveTo>
                    <a:pt x="755" y="1023"/>
                  </a:moveTo>
                  <a:lnTo>
                    <a:pt x="800" y="1023"/>
                  </a:lnTo>
                  <a:lnTo>
                    <a:pt x="800" y="1034"/>
                  </a:lnTo>
                  <a:lnTo>
                    <a:pt x="755" y="1034"/>
                  </a:lnTo>
                  <a:lnTo>
                    <a:pt x="755" y="1023"/>
                  </a:lnTo>
                  <a:close/>
                  <a:moveTo>
                    <a:pt x="834" y="1023"/>
                  </a:moveTo>
                  <a:lnTo>
                    <a:pt x="879" y="1023"/>
                  </a:lnTo>
                  <a:lnTo>
                    <a:pt x="879" y="1034"/>
                  </a:lnTo>
                  <a:lnTo>
                    <a:pt x="834" y="1034"/>
                  </a:lnTo>
                  <a:lnTo>
                    <a:pt x="834" y="1023"/>
                  </a:lnTo>
                  <a:close/>
                  <a:moveTo>
                    <a:pt x="913" y="1023"/>
                  </a:moveTo>
                  <a:lnTo>
                    <a:pt x="958" y="1023"/>
                  </a:lnTo>
                  <a:lnTo>
                    <a:pt x="958" y="1034"/>
                  </a:lnTo>
                  <a:lnTo>
                    <a:pt x="913" y="1034"/>
                  </a:lnTo>
                  <a:lnTo>
                    <a:pt x="913" y="1023"/>
                  </a:lnTo>
                  <a:close/>
                  <a:moveTo>
                    <a:pt x="992" y="1023"/>
                  </a:moveTo>
                  <a:lnTo>
                    <a:pt x="1037" y="1023"/>
                  </a:lnTo>
                  <a:lnTo>
                    <a:pt x="1037" y="1034"/>
                  </a:lnTo>
                  <a:lnTo>
                    <a:pt x="992" y="1034"/>
                  </a:lnTo>
                  <a:lnTo>
                    <a:pt x="992" y="1023"/>
                  </a:lnTo>
                  <a:close/>
                  <a:moveTo>
                    <a:pt x="1071" y="1023"/>
                  </a:moveTo>
                  <a:lnTo>
                    <a:pt x="1116" y="1023"/>
                  </a:lnTo>
                  <a:lnTo>
                    <a:pt x="1116" y="1034"/>
                  </a:lnTo>
                  <a:lnTo>
                    <a:pt x="1071" y="1034"/>
                  </a:lnTo>
                  <a:lnTo>
                    <a:pt x="1071" y="1023"/>
                  </a:lnTo>
                  <a:close/>
                  <a:moveTo>
                    <a:pt x="1150" y="1023"/>
                  </a:moveTo>
                  <a:lnTo>
                    <a:pt x="1195" y="1023"/>
                  </a:lnTo>
                  <a:lnTo>
                    <a:pt x="1195" y="1034"/>
                  </a:lnTo>
                  <a:lnTo>
                    <a:pt x="1150" y="1034"/>
                  </a:lnTo>
                  <a:lnTo>
                    <a:pt x="1150" y="1023"/>
                  </a:lnTo>
                  <a:close/>
                  <a:moveTo>
                    <a:pt x="1229" y="1023"/>
                  </a:moveTo>
                  <a:lnTo>
                    <a:pt x="1274" y="1023"/>
                  </a:lnTo>
                  <a:lnTo>
                    <a:pt x="1274" y="1034"/>
                  </a:lnTo>
                  <a:lnTo>
                    <a:pt x="1229" y="1034"/>
                  </a:lnTo>
                  <a:lnTo>
                    <a:pt x="1229" y="1023"/>
                  </a:lnTo>
                  <a:close/>
                  <a:moveTo>
                    <a:pt x="1308" y="1023"/>
                  </a:moveTo>
                  <a:lnTo>
                    <a:pt x="1353" y="1023"/>
                  </a:lnTo>
                  <a:lnTo>
                    <a:pt x="1353" y="1034"/>
                  </a:lnTo>
                  <a:lnTo>
                    <a:pt x="1308" y="1034"/>
                  </a:lnTo>
                  <a:lnTo>
                    <a:pt x="1308" y="1023"/>
                  </a:lnTo>
                  <a:close/>
                  <a:moveTo>
                    <a:pt x="1386" y="1023"/>
                  </a:moveTo>
                  <a:lnTo>
                    <a:pt x="1432" y="1023"/>
                  </a:lnTo>
                  <a:lnTo>
                    <a:pt x="1432" y="1034"/>
                  </a:lnTo>
                  <a:lnTo>
                    <a:pt x="1386" y="1034"/>
                  </a:lnTo>
                  <a:lnTo>
                    <a:pt x="1386" y="1023"/>
                  </a:lnTo>
                  <a:close/>
                  <a:moveTo>
                    <a:pt x="1465" y="1023"/>
                  </a:moveTo>
                  <a:lnTo>
                    <a:pt x="1510" y="1023"/>
                  </a:lnTo>
                  <a:lnTo>
                    <a:pt x="1510" y="1034"/>
                  </a:lnTo>
                  <a:lnTo>
                    <a:pt x="1465" y="1034"/>
                  </a:lnTo>
                  <a:lnTo>
                    <a:pt x="1465" y="1023"/>
                  </a:lnTo>
                  <a:close/>
                  <a:moveTo>
                    <a:pt x="1544" y="1023"/>
                  </a:moveTo>
                  <a:lnTo>
                    <a:pt x="1589" y="1023"/>
                  </a:lnTo>
                  <a:lnTo>
                    <a:pt x="1589" y="1034"/>
                  </a:lnTo>
                  <a:lnTo>
                    <a:pt x="1544" y="1034"/>
                  </a:lnTo>
                  <a:lnTo>
                    <a:pt x="1544" y="1023"/>
                  </a:lnTo>
                  <a:close/>
                  <a:moveTo>
                    <a:pt x="1623" y="1023"/>
                  </a:moveTo>
                  <a:lnTo>
                    <a:pt x="1668" y="1023"/>
                  </a:lnTo>
                  <a:lnTo>
                    <a:pt x="1668" y="1034"/>
                  </a:lnTo>
                  <a:lnTo>
                    <a:pt x="1623" y="1034"/>
                  </a:lnTo>
                  <a:lnTo>
                    <a:pt x="1623" y="1023"/>
                  </a:lnTo>
                  <a:close/>
                  <a:moveTo>
                    <a:pt x="1702" y="1023"/>
                  </a:moveTo>
                  <a:lnTo>
                    <a:pt x="1747" y="1023"/>
                  </a:lnTo>
                  <a:lnTo>
                    <a:pt x="1747" y="1034"/>
                  </a:lnTo>
                  <a:lnTo>
                    <a:pt x="1702" y="1034"/>
                  </a:lnTo>
                  <a:lnTo>
                    <a:pt x="1702" y="1023"/>
                  </a:lnTo>
                  <a:close/>
                  <a:moveTo>
                    <a:pt x="1781" y="1023"/>
                  </a:moveTo>
                  <a:lnTo>
                    <a:pt x="1826" y="1023"/>
                  </a:lnTo>
                  <a:lnTo>
                    <a:pt x="1826" y="1034"/>
                  </a:lnTo>
                  <a:lnTo>
                    <a:pt x="1781" y="1034"/>
                  </a:lnTo>
                  <a:lnTo>
                    <a:pt x="1781" y="1023"/>
                  </a:lnTo>
                  <a:close/>
                  <a:moveTo>
                    <a:pt x="1860" y="1023"/>
                  </a:moveTo>
                  <a:lnTo>
                    <a:pt x="1905" y="1023"/>
                  </a:lnTo>
                  <a:lnTo>
                    <a:pt x="1905" y="1034"/>
                  </a:lnTo>
                  <a:lnTo>
                    <a:pt x="1860" y="1034"/>
                  </a:lnTo>
                  <a:lnTo>
                    <a:pt x="1860" y="1023"/>
                  </a:lnTo>
                  <a:close/>
                  <a:moveTo>
                    <a:pt x="1939" y="1023"/>
                  </a:moveTo>
                  <a:lnTo>
                    <a:pt x="1984" y="1023"/>
                  </a:lnTo>
                  <a:lnTo>
                    <a:pt x="1984" y="1034"/>
                  </a:lnTo>
                  <a:lnTo>
                    <a:pt x="1939" y="1034"/>
                  </a:lnTo>
                  <a:lnTo>
                    <a:pt x="1939" y="1023"/>
                  </a:lnTo>
                  <a:close/>
                  <a:moveTo>
                    <a:pt x="2017" y="1023"/>
                  </a:moveTo>
                  <a:lnTo>
                    <a:pt x="2063" y="1023"/>
                  </a:lnTo>
                  <a:lnTo>
                    <a:pt x="2063" y="1034"/>
                  </a:lnTo>
                  <a:lnTo>
                    <a:pt x="2017" y="1034"/>
                  </a:lnTo>
                  <a:lnTo>
                    <a:pt x="2017" y="1023"/>
                  </a:lnTo>
                  <a:close/>
                  <a:moveTo>
                    <a:pt x="2096" y="1023"/>
                  </a:moveTo>
                  <a:lnTo>
                    <a:pt x="2142" y="1023"/>
                  </a:lnTo>
                  <a:lnTo>
                    <a:pt x="2142" y="1034"/>
                  </a:lnTo>
                  <a:lnTo>
                    <a:pt x="2096" y="1034"/>
                  </a:lnTo>
                  <a:lnTo>
                    <a:pt x="2096" y="1023"/>
                  </a:lnTo>
                  <a:close/>
                  <a:moveTo>
                    <a:pt x="2175" y="1023"/>
                  </a:moveTo>
                  <a:lnTo>
                    <a:pt x="2220" y="1023"/>
                  </a:lnTo>
                  <a:lnTo>
                    <a:pt x="2220" y="1034"/>
                  </a:lnTo>
                  <a:lnTo>
                    <a:pt x="2175" y="1034"/>
                  </a:lnTo>
                  <a:lnTo>
                    <a:pt x="2175" y="1023"/>
                  </a:lnTo>
                  <a:close/>
                  <a:moveTo>
                    <a:pt x="2254" y="1023"/>
                  </a:moveTo>
                  <a:lnTo>
                    <a:pt x="2299" y="1023"/>
                  </a:lnTo>
                  <a:lnTo>
                    <a:pt x="2299" y="1034"/>
                  </a:lnTo>
                  <a:lnTo>
                    <a:pt x="2254" y="1034"/>
                  </a:lnTo>
                  <a:lnTo>
                    <a:pt x="2254" y="1023"/>
                  </a:lnTo>
                  <a:close/>
                  <a:moveTo>
                    <a:pt x="2333" y="1023"/>
                  </a:moveTo>
                  <a:lnTo>
                    <a:pt x="2378" y="1023"/>
                  </a:lnTo>
                  <a:lnTo>
                    <a:pt x="2378" y="1034"/>
                  </a:lnTo>
                  <a:lnTo>
                    <a:pt x="2333" y="1034"/>
                  </a:lnTo>
                  <a:lnTo>
                    <a:pt x="2333" y="1023"/>
                  </a:lnTo>
                  <a:close/>
                  <a:moveTo>
                    <a:pt x="2412" y="1023"/>
                  </a:moveTo>
                  <a:lnTo>
                    <a:pt x="2457" y="1023"/>
                  </a:lnTo>
                  <a:lnTo>
                    <a:pt x="2457" y="1034"/>
                  </a:lnTo>
                  <a:lnTo>
                    <a:pt x="2412" y="1034"/>
                  </a:lnTo>
                  <a:lnTo>
                    <a:pt x="2412" y="1023"/>
                  </a:lnTo>
                  <a:close/>
                  <a:moveTo>
                    <a:pt x="2491" y="1023"/>
                  </a:moveTo>
                  <a:lnTo>
                    <a:pt x="2536" y="1023"/>
                  </a:lnTo>
                  <a:lnTo>
                    <a:pt x="2536" y="1034"/>
                  </a:lnTo>
                  <a:lnTo>
                    <a:pt x="2491" y="1034"/>
                  </a:lnTo>
                  <a:lnTo>
                    <a:pt x="2491" y="1023"/>
                  </a:lnTo>
                  <a:close/>
                  <a:moveTo>
                    <a:pt x="2570" y="1023"/>
                  </a:moveTo>
                  <a:lnTo>
                    <a:pt x="2615" y="1023"/>
                  </a:lnTo>
                  <a:lnTo>
                    <a:pt x="2615" y="1034"/>
                  </a:lnTo>
                  <a:lnTo>
                    <a:pt x="2570" y="1034"/>
                  </a:lnTo>
                  <a:lnTo>
                    <a:pt x="2570" y="1023"/>
                  </a:lnTo>
                  <a:close/>
                  <a:moveTo>
                    <a:pt x="2649" y="1023"/>
                  </a:moveTo>
                  <a:lnTo>
                    <a:pt x="2694" y="1023"/>
                  </a:lnTo>
                  <a:lnTo>
                    <a:pt x="2694" y="1034"/>
                  </a:lnTo>
                  <a:lnTo>
                    <a:pt x="2649" y="1034"/>
                  </a:lnTo>
                  <a:lnTo>
                    <a:pt x="2649" y="1023"/>
                  </a:lnTo>
                  <a:close/>
                  <a:moveTo>
                    <a:pt x="2727" y="1023"/>
                  </a:moveTo>
                  <a:lnTo>
                    <a:pt x="2773" y="1023"/>
                  </a:lnTo>
                  <a:lnTo>
                    <a:pt x="2773" y="1034"/>
                  </a:lnTo>
                  <a:lnTo>
                    <a:pt x="2727" y="1034"/>
                  </a:lnTo>
                  <a:lnTo>
                    <a:pt x="2727" y="1023"/>
                  </a:lnTo>
                  <a:close/>
                  <a:moveTo>
                    <a:pt x="2806" y="1023"/>
                  </a:moveTo>
                  <a:lnTo>
                    <a:pt x="2851" y="1023"/>
                  </a:lnTo>
                  <a:lnTo>
                    <a:pt x="2851" y="1034"/>
                  </a:lnTo>
                  <a:lnTo>
                    <a:pt x="2806" y="1034"/>
                  </a:lnTo>
                  <a:lnTo>
                    <a:pt x="2806" y="1023"/>
                  </a:lnTo>
                  <a:close/>
                  <a:moveTo>
                    <a:pt x="2863" y="1012"/>
                  </a:moveTo>
                  <a:lnTo>
                    <a:pt x="2863" y="967"/>
                  </a:lnTo>
                  <a:lnTo>
                    <a:pt x="2874" y="967"/>
                  </a:lnTo>
                  <a:lnTo>
                    <a:pt x="2874" y="1012"/>
                  </a:lnTo>
                  <a:lnTo>
                    <a:pt x="2863" y="1012"/>
                  </a:lnTo>
                  <a:close/>
                  <a:moveTo>
                    <a:pt x="2863" y="934"/>
                  </a:moveTo>
                  <a:lnTo>
                    <a:pt x="2863" y="890"/>
                  </a:lnTo>
                  <a:lnTo>
                    <a:pt x="2874" y="890"/>
                  </a:lnTo>
                  <a:lnTo>
                    <a:pt x="2874" y="934"/>
                  </a:lnTo>
                  <a:lnTo>
                    <a:pt x="2863" y="934"/>
                  </a:lnTo>
                  <a:close/>
                  <a:moveTo>
                    <a:pt x="2863" y="857"/>
                  </a:moveTo>
                  <a:lnTo>
                    <a:pt x="2863" y="813"/>
                  </a:lnTo>
                  <a:lnTo>
                    <a:pt x="2874" y="813"/>
                  </a:lnTo>
                  <a:lnTo>
                    <a:pt x="2874" y="857"/>
                  </a:lnTo>
                  <a:lnTo>
                    <a:pt x="2863" y="857"/>
                  </a:lnTo>
                  <a:close/>
                  <a:moveTo>
                    <a:pt x="2863" y="780"/>
                  </a:moveTo>
                  <a:lnTo>
                    <a:pt x="2863" y="735"/>
                  </a:lnTo>
                  <a:lnTo>
                    <a:pt x="2874" y="735"/>
                  </a:lnTo>
                  <a:lnTo>
                    <a:pt x="2874" y="780"/>
                  </a:lnTo>
                  <a:lnTo>
                    <a:pt x="2863" y="780"/>
                  </a:lnTo>
                  <a:close/>
                  <a:moveTo>
                    <a:pt x="2863" y="702"/>
                  </a:moveTo>
                  <a:lnTo>
                    <a:pt x="2863" y="658"/>
                  </a:lnTo>
                  <a:lnTo>
                    <a:pt x="2874" y="658"/>
                  </a:lnTo>
                  <a:lnTo>
                    <a:pt x="2874" y="702"/>
                  </a:lnTo>
                  <a:lnTo>
                    <a:pt x="2863" y="702"/>
                  </a:lnTo>
                  <a:close/>
                  <a:moveTo>
                    <a:pt x="2863" y="625"/>
                  </a:moveTo>
                  <a:lnTo>
                    <a:pt x="2863" y="581"/>
                  </a:lnTo>
                  <a:lnTo>
                    <a:pt x="2874" y="581"/>
                  </a:lnTo>
                  <a:lnTo>
                    <a:pt x="2874" y="625"/>
                  </a:lnTo>
                  <a:lnTo>
                    <a:pt x="2863" y="625"/>
                  </a:lnTo>
                  <a:close/>
                  <a:moveTo>
                    <a:pt x="2863" y="547"/>
                  </a:moveTo>
                  <a:lnTo>
                    <a:pt x="2863" y="503"/>
                  </a:lnTo>
                  <a:lnTo>
                    <a:pt x="2874" y="503"/>
                  </a:lnTo>
                  <a:lnTo>
                    <a:pt x="2874" y="547"/>
                  </a:lnTo>
                  <a:lnTo>
                    <a:pt x="2863" y="547"/>
                  </a:lnTo>
                  <a:close/>
                  <a:moveTo>
                    <a:pt x="2863" y="470"/>
                  </a:moveTo>
                  <a:lnTo>
                    <a:pt x="2863" y="426"/>
                  </a:lnTo>
                  <a:lnTo>
                    <a:pt x="2874" y="426"/>
                  </a:lnTo>
                  <a:lnTo>
                    <a:pt x="2874" y="470"/>
                  </a:lnTo>
                  <a:lnTo>
                    <a:pt x="2863" y="470"/>
                  </a:lnTo>
                  <a:close/>
                  <a:moveTo>
                    <a:pt x="2863" y="393"/>
                  </a:moveTo>
                  <a:lnTo>
                    <a:pt x="2863" y="349"/>
                  </a:lnTo>
                  <a:lnTo>
                    <a:pt x="2874" y="349"/>
                  </a:lnTo>
                  <a:lnTo>
                    <a:pt x="2874" y="393"/>
                  </a:lnTo>
                  <a:lnTo>
                    <a:pt x="2863" y="393"/>
                  </a:lnTo>
                  <a:close/>
                  <a:moveTo>
                    <a:pt x="2863" y="315"/>
                  </a:moveTo>
                  <a:lnTo>
                    <a:pt x="2863" y="271"/>
                  </a:lnTo>
                  <a:lnTo>
                    <a:pt x="2874" y="271"/>
                  </a:lnTo>
                  <a:lnTo>
                    <a:pt x="2874" y="315"/>
                  </a:lnTo>
                  <a:lnTo>
                    <a:pt x="2863" y="315"/>
                  </a:lnTo>
                  <a:close/>
                  <a:moveTo>
                    <a:pt x="2863" y="238"/>
                  </a:moveTo>
                  <a:lnTo>
                    <a:pt x="2863" y="194"/>
                  </a:lnTo>
                  <a:lnTo>
                    <a:pt x="2874" y="194"/>
                  </a:lnTo>
                  <a:lnTo>
                    <a:pt x="2874" y="238"/>
                  </a:lnTo>
                  <a:lnTo>
                    <a:pt x="2863" y="238"/>
                  </a:lnTo>
                  <a:close/>
                  <a:moveTo>
                    <a:pt x="2863" y="161"/>
                  </a:moveTo>
                  <a:lnTo>
                    <a:pt x="2863" y="116"/>
                  </a:lnTo>
                  <a:lnTo>
                    <a:pt x="2874" y="116"/>
                  </a:lnTo>
                  <a:lnTo>
                    <a:pt x="2874" y="161"/>
                  </a:lnTo>
                  <a:lnTo>
                    <a:pt x="2863" y="161"/>
                  </a:lnTo>
                  <a:close/>
                  <a:moveTo>
                    <a:pt x="2863" y="83"/>
                  </a:moveTo>
                  <a:lnTo>
                    <a:pt x="2863" y="39"/>
                  </a:lnTo>
                  <a:lnTo>
                    <a:pt x="2874" y="39"/>
                  </a:lnTo>
                  <a:lnTo>
                    <a:pt x="2874" y="83"/>
                  </a:lnTo>
                  <a:lnTo>
                    <a:pt x="2863" y="83"/>
                  </a:lnTo>
                  <a:close/>
                </a:path>
              </a:pathLst>
            </a:custGeom>
            <a:solidFill>
              <a:srgbClr val="000000"/>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nvGrpSpPr>
            <p:cNvPr id="12" name="Group 11"/>
            <p:cNvGrpSpPr>
              <a:grpSpLocks/>
            </p:cNvGrpSpPr>
            <p:nvPr/>
          </p:nvGrpSpPr>
          <p:grpSpPr bwMode="auto">
            <a:xfrm>
              <a:off x="1524" y="1966"/>
              <a:ext cx="557" cy="242"/>
              <a:chOff x="1524" y="1966"/>
              <a:chExt cx="557" cy="242"/>
            </a:xfrm>
          </p:grpSpPr>
          <p:sp>
            <p:nvSpPr>
              <p:cNvPr id="81" name="Rectangle 9"/>
              <p:cNvSpPr>
                <a:spLocks noChangeArrowheads="1"/>
              </p:cNvSpPr>
              <p:nvPr/>
            </p:nvSpPr>
            <p:spPr bwMode="auto">
              <a:xfrm>
                <a:off x="1524"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2" name="Rectangle 10"/>
              <p:cNvSpPr>
                <a:spLocks noChangeArrowheads="1"/>
              </p:cNvSpPr>
              <p:nvPr/>
            </p:nvSpPr>
            <p:spPr bwMode="auto">
              <a:xfrm>
                <a:off x="1524"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3" name="Group 14"/>
            <p:cNvGrpSpPr>
              <a:grpSpLocks/>
            </p:cNvGrpSpPr>
            <p:nvPr/>
          </p:nvGrpSpPr>
          <p:grpSpPr bwMode="auto">
            <a:xfrm>
              <a:off x="2407" y="1966"/>
              <a:ext cx="557" cy="242"/>
              <a:chOff x="2407" y="1966"/>
              <a:chExt cx="557" cy="242"/>
            </a:xfrm>
          </p:grpSpPr>
          <p:sp>
            <p:nvSpPr>
              <p:cNvPr id="79" name="Rectangle 12"/>
              <p:cNvSpPr>
                <a:spLocks noChangeArrowheads="1"/>
              </p:cNvSpPr>
              <p:nvPr/>
            </p:nvSpPr>
            <p:spPr bwMode="auto">
              <a:xfrm>
                <a:off x="2407"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80" name="Rectangle 13"/>
              <p:cNvSpPr>
                <a:spLocks noChangeArrowheads="1"/>
              </p:cNvSpPr>
              <p:nvPr/>
            </p:nvSpPr>
            <p:spPr bwMode="auto">
              <a:xfrm>
                <a:off x="2407"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4" name="Group 17"/>
            <p:cNvGrpSpPr>
              <a:grpSpLocks/>
            </p:cNvGrpSpPr>
            <p:nvPr/>
          </p:nvGrpSpPr>
          <p:grpSpPr bwMode="auto">
            <a:xfrm>
              <a:off x="3395" y="1966"/>
              <a:ext cx="557" cy="242"/>
              <a:chOff x="3395" y="1966"/>
              <a:chExt cx="557" cy="242"/>
            </a:xfrm>
          </p:grpSpPr>
          <p:sp>
            <p:nvSpPr>
              <p:cNvPr id="77" name="Rectangle 15"/>
              <p:cNvSpPr>
                <a:spLocks noChangeArrowheads="1"/>
              </p:cNvSpPr>
              <p:nvPr/>
            </p:nvSpPr>
            <p:spPr bwMode="auto">
              <a:xfrm>
                <a:off x="3395" y="1966"/>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8" name="Rectangle 16"/>
              <p:cNvSpPr>
                <a:spLocks noChangeArrowheads="1"/>
              </p:cNvSpPr>
              <p:nvPr/>
            </p:nvSpPr>
            <p:spPr bwMode="auto">
              <a:xfrm>
                <a:off x="3395" y="1966"/>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5" name="Group 20"/>
            <p:cNvGrpSpPr>
              <a:grpSpLocks/>
            </p:cNvGrpSpPr>
            <p:nvPr/>
          </p:nvGrpSpPr>
          <p:grpSpPr bwMode="auto">
            <a:xfrm>
              <a:off x="1977" y="1385"/>
              <a:ext cx="557" cy="242"/>
              <a:chOff x="1977" y="1385"/>
              <a:chExt cx="557" cy="242"/>
            </a:xfrm>
          </p:grpSpPr>
          <p:sp>
            <p:nvSpPr>
              <p:cNvPr id="75" name="Rectangle 18"/>
              <p:cNvSpPr>
                <a:spLocks noChangeArrowheads="1"/>
              </p:cNvSpPr>
              <p:nvPr/>
            </p:nvSpPr>
            <p:spPr bwMode="auto">
              <a:xfrm>
                <a:off x="1977" y="1385"/>
                <a:ext cx="557"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6" name="Rectangle 19"/>
              <p:cNvSpPr>
                <a:spLocks noChangeArrowheads="1"/>
              </p:cNvSpPr>
              <p:nvPr/>
            </p:nvSpPr>
            <p:spPr bwMode="auto">
              <a:xfrm>
                <a:off x="1977" y="1385"/>
                <a:ext cx="557" cy="242"/>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grpSp>
          <p:nvGrpSpPr>
            <p:cNvPr id="16" name="Group 23"/>
            <p:cNvGrpSpPr>
              <a:grpSpLocks/>
            </p:cNvGrpSpPr>
            <p:nvPr/>
          </p:nvGrpSpPr>
          <p:grpSpPr bwMode="auto">
            <a:xfrm>
              <a:off x="3492" y="1426"/>
              <a:ext cx="92" cy="98"/>
              <a:chOff x="3492" y="1426"/>
              <a:chExt cx="92" cy="98"/>
            </a:xfrm>
          </p:grpSpPr>
          <p:sp>
            <p:nvSpPr>
              <p:cNvPr id="73" name="Oval 21"/>
              <p:cNvSpPr>
                <a:spLocks noChangeArrowheads="1"/>
              </p:cNvSpPr>
              <p:nvPr/>
            </p:nvSpPr>
            <p:spPr bwMode="auto">
              <a:xfrm>
                <a:off x="3492" y="1426"/>
                <a:ext cx="92" cy="9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74" name="Oval 22"/>
              <p:cNvSpPr>
                <a:spLocks noChangeArrowheads="1"/>
              </p:cNvSpPr>
              <p:nvPr/>
            </p:nvSpPr>
            <p:spPr bwMode="auto">
              <a:xfrm>
                <a:off x="3492" y="1426"/>
                <a:ext cx="92" cy="98"/>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
          <p:nvSpPr>
            <p:cNvPr id="17" name="Freeform 24"/>
            <p:cNvSpPr>
              <a:spLocks noEditPoints="1"/>
            </p:cNvSpPr>
            <p:nvPr/>
          </p:nvSpPr>
          <p:spPr bwMode="auto">
            <a:xfrm>
              <a:off x="1093" y="1463"/>
              <a:ext cx="884" cy="67"/>
            </a:xfrm>
            <a:custGeom>
              <a:avLst/>
              <a:gdLst/>
              <a:ahLst/>
              <a:cxnLst>
                <a:cxn ang="0">
                  <a:pos x="67" y="334"/>
                </a:cxn>
                <a:cxn ang="0">
                  <a:pos x="9787" y="334"/>
                </a:cxn>
                <a:cxn ang="0">
                  <a:pos x="9854" y="400"/>
                </a:cxn>
                <a:cxn ang="0">
                  <a:pos x="9787" y="467"/>
                </a:cxn>
                <a:cxn ang="0">
                  <a:pos x="67" y="467"/>
                </a:cxn>
                <a:cxn ang="0">
                  <a:pos x="0" y="400"/>
                </a:cxn>
                <a:cxn ang="0">
                  <a:pos x="67" y="334"/>
                </a:cxn>
                <a:cxn ang="0">
                  <a:pos x="9654" y="0"/>
                </a:cxn>
                <a:cxn ang="0">
                  <a:pos x="10454" y="400"/>
                </a:cxn>
                <a:cxn ang="0">
                  <a:pos x="9654" y="800"/>
                </a:cxn>
                <a:cxn ang="0">
                  <a:pos x="9654" y="0"/>
                </a:cxn>
              </a:cxnLst>
              <a:rect l="0" t="0" r="r" b="b"/>
              <a:pathLst>
                <a:path w="10454" h="800">
                  <a:moveTo>
                    <a:pt x="67" y="334"/>
                  </a:moveTo>
                  <a:lnTo>
                    <a:pt x="9787" y="334"/>
                  </a:lnTo>
                  <a:cubicBezTo>
                    <a:pt x="9824" y="334"/>
                    <a:pt x="9854" y="364"/>
                    <a:pt x="9854" y="400"/>
                  </a:cubicBezTo>
                  <a:cubicBezTo>
                    <a:pt x="9854" y="437"/>
                    <a:pt x="9824" y="467"/>
                    <a:pt x="9787" y="467"/>
                  </a:cubicBezTo>
                  <a:lnTo>
                    <a:pt x="67" y="467"/>
                  </a:lnTo>
                  <a:cubicBezTo>
                    <a:pt x="30" y="467"/>
                    <a:pt x="0" y="437"/>
                    <a:pt x="0" y="400"/>
                  </a:cubicBezTo>
                  <a:cubicBezTo>
                    <a:pt x="0" y="364"/>
                    <a:pt x="30" y="334"/>
                    <a:pt x="67" y="334"/>
                  </a:cubicBezTo>
                  <a:close/>
                  <a:moveTo>
                    <a:pt x="9654" y="0"/>
                  </a:moveTo>
                  <a:lnTo>
                    <a:pt x="10454" y="400"/>
                  </a:lnTo>
                  <a:lnTo>
                    <a:pt x="9654" y="800"/>
                  </a:lnTo>
                  <a:lnTo>
                    <a:pt x="965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18" name="Freeform 25"/>
            <p:cNvSpPr>
              <a:spLocks noEditPoints="1"/>
            </p:cNvSpPr>
            <p:nvPr/>
          </p:nvSpPr>
          <p:spPr bwMode="auto">
            <a:xfrm>
              <a:off x="1093" y="2037"/>
              <a:ext cx="431" cy="67"/>
            </a:xfrm>
            <a:custGeom>
              <a:avLst/>
              <a:gdLst/>
              <a:ahLst/>
              <a:cxnLst>
                <a:cxn ang="0">
                  <a:pos x="67" y="333"/>
                </a:cxn>
                <a:cxn ang="0">
                  <a:pos x="4427" y="333"/>
                </a:cxn>
                <a:cxn ang="0">
                  <a:pos x="4494" y="400"/>
                </a:cxn>
                <a:cxn ang="0">
                  <a:pos x="4427" y="467"/>
                </a:cxn>
                <a:cxn ang="0">
                  <a:pos x="67" y="467"/>
                </a:cxn>
                <a:cxn ang="0">
                  <a:pos x="0" y="400"/>
                </a:cxn>
                <a:cxn ang="0">
                  <a:pos x="67" y="333"/>
                </a:cxn>
                <a:cxn ang="0">
                  <a:pos x="4294" y="0"/>
                </a:cxn>
                <a:cxn ang="0">
                  <a:pos x="5094" y="400"/>
                </a:cxn>
                <a:cxn ang="0">
                  <a:pos x="4294" y="800"/>
                </a:cxn>
                <a:cxn ang="0">
                  <a:pos x="4294" y="0"/>
                </a:cxn>
              </a:cxnLst>
              <a:rect l="0" t="0" r="r" b="b"/>
              <a:pathLst>
                <a:path w="5094" h="800">
                  <a:moveTo>
                    <a:pt x="67" y="333"/>
                  </a:moveTo>
                  <a:lnTo>
                    <a:pt x="4427" y="333"/>
                  </a:lnTo>
                  <a:cubicBezTo>
                    <a:pt x="4464" y="333"/>
                    <a:pt x="4494" y="363"/>
                    <a:pt x="4494" y="400"/>
                  </a:cubicBezTo>
                  <a:cubicBezTo>
                    <a:pt x="4494" y="437"/>
                    <a:pt x="4464" y="467"/>
                    <a:pt x="4427" y="467"/>
                  </a:cubicBezTo>
                  <a:lnTo>
                    <a:pt x="67" y="467"/>
                  </a:lnTo>
                  <a:cubicBezTo>
                    <a:pt x="30" y="467"/>
                    <a:pt x="0" y="437"/>
                    <a:pt x="0" y="400"/>
                  </a:cubicBezTo>
                  <a:cubicBezTo>
                    <a:pt x="0" y="363"/>
                    <a:pt x="30" y="333"/>
                    <a:pt x="67" y="333"/>
                  </a:cubicBezTo>
                  <a:close/>
                  <a:moveTo>
                    <a:pt x="4294" y="0"/>
                  </a:moveTo>
                  <a:lnTo>
                    <a:pt x="5094" y="400"/>
                  </a:lnTo>
                  <a:lnTo>
                    <a:pt x="4294" y="800"/>
                  </a:lnTo>
                  <a:lnTo>
                    <a:pt x="4294"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19" name="Freeform 26"/>
            <p:cNvSpPr>
              <a:spLocks noEditPoints="1"/>
            </p:cNvSpPr>
            <p:nvPr/>
          </p:nvSpPr>
          <p:spPr bwMode="auto">
            <a:xfrm>
              <a:off x="3578" y="1450"/>
              <a:ext cx="867" cy="66"/>
            </a:xfrm>
            <a:custGeom>
              <a:avLst/>
              <a:gdLst/>
              <a:ahLst/>
              <a:cxnLst>
                <a:cxn ang="0">
                  <a:pos x="34" y="167"/>
                </a:cxn>
                <a:cxn ang="0">
                  <a:pos x="4794" y="167"/>
                </a:cxn>
                <a:cxn ang="0">
                  <a:pos x="4827" y="200"/>
                </a:cxn>
                <a:cxn ang="0">
                  <a:pos x="4794" y="233"/>
                </a:cxn>
                <a:cxn ang="0">
                  <a:pos x="34" y="233"/>
                </a:cxn>
                <a:cxn ang="0">
                  <a:pos x="0" y="200"/>
                </a:cxn>
                <a:cxn ang="0">
                  <a:pos x="34" y="167"/>
                </a:cxn>
                <a:cxn ang="0">
                  <a:pos x="4727" y="0"/>
                </a:cxn>
                <a:cxn ang="0">
                  <a:pos x="5127" y="200"/>
                </a:cxn>
                <a:cxn ang="0">
                  <a:pos x="4727" y="400"/>
                </a:cxn>
                <a:cxn ang="0">
                  <a:pos x="4727" y="0"/>
                </a:cxn>
              </a:cxnLst>
              <a:rect l="0" t="0" r="r" b="b"/>
              <a:pathLst>
                <a:path w="5127" h="400">
                  <a:moveTo>
                    <a:pt x="34" y="167"/>
                  </a:moveTo>
                  <a:lnTo>
                    <a:pt x="4794" y="167"/>
                  </a:lnTo>
                  <a:cubicBezTo>
                    <a:pt x="4812" y="167"/>
                    <a:pt x="4827" y="182"/>
                    <a:pt x="4827" y="200"/>
                  </a:cubicBezTo>
                  <a:cubicBezTo>
                    <a:pt x="4827" y="219"/>
                    <a:pt x="4812" y="233"/>
                    <a:pt x="4794" y="233"/>
                  </a:cubicBezTo>
                  <a:lnTo>
                    <a:pt x="34" y="233"/>
                  </a:lnTo>
                  <a:cubicBezTo>
                    <a:pt x="15" y="233"/>
                    <a:pt x="0" y="219"/>
                    <a:pt x="0" y="200"/>
                  </a:cubicBezTo>
                  <a:cubicBezTo>
                    <a:pt x="0" y="182"/>
                    <a:pt x="15" y="167"/>
                    <a:pt x="34" y="167"/>
                  </a:cubicBezTo>
                  <a:close/>
                  <a:moveTo>
                    <a:pt x="4727" y="0"/>
                  </a:moveTo>
                  <a:lnTo>
                    <a:pt x="5127" y="200"/>
                  </a:lnTo>
                  <a:lnTo>
                    <a:pt x="4727" y="400"/>
                  </a:lnTo>
                  <a:lnTo>
                    <a:pt x="472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0" name="Freeform 27"/>
            <p:cNvSpPr>
              <a:spLocks noEditPoints="1"/>
            </p:cNvSpPr>
            <p:nvPr/>
          </p:nvSpPr>
          <p:spPr bwMode="auto">
            <a:xfrm>
              <a:off x="3946" y="2037"/>
              <a:ext cx="499" cy="67"/>
            </a:xfrm>
            <a:custGeom>
              <a:avLst/>
              <a:gdLst/>
              <a:ahLst/>
              <a:cxnLst>
                <a:cxn ang="0">
                  <a:pos x="33" y="166"/>
                </a:cxn>
                <a:cxn ang="0">
                  <a:pos x="2617" y="166"/>
                </a:cxn>
                <a:cxn ang="0">
                  <a:pos x="2650" y="200"/>
                </a:cxn>
                <a:cxn ang="0">
                  <a:pos x="2617" y="233"/>
                </a:cxn>
                <a:cxn ang="0">
                  <a:pos x="33" y="233"/>
                </a:cxn>
                <a:cxn ang="0">
                  <a:pos x="0" y="200"/>
                </a:cxn>
                <a:cxn ang="0">
                  <a:pos x="33" y="166"/>
                </a:cxn>
                <a:cxn ang="0">
                  <a:pos x="2550" y="0"/>
                </a:cxn>
                <a:cxn ang="0">
                  <a:pos x="2950" y="200"/>
                </a:cxn>
                <a:cxn ang="0">
                  <a:pos x="2550" y="400"/>
                </a:cxn>
                <a:cxn ang="0">
                  <a:pos x="2550" y="0"/>
                </a:cxn>
              </a:cxnLst>
              <a:rect l="0" t="0" r="r" b="b"/>
              <a:pathLst>
                <a:path w="2950" h="400">
                  <a:moveTo>
                    <a:pt x="33" y="166"/>
                  </a:moveTo>
                  <a:lnTo>
                    <a:pt x="2617" y="166"/>
                  </a:lnTo>
                  <a:cubicBezTo>
                    <a:pt x="2635" y="166"/>
                    <a:pt x="2650" y="181"/>
                    <a:pt x="2650" y="200"/>
                  </a:cubicBezTo>
                  <a:cubicBezTo>
                    <a:pt x="2650" y="218"/>
                    <a:pt x="2635" y="233"/>
                    <a:pt x="2617" y="233"/>
                  </a:cubicBezTo>
                  <a:lnTo>
                    <a:pt x="33" y="233"/>
                  </a:lnTo>
                  <a:cubicBezTo>
                    <a:pt x="15" y="233"/>
                    <a:pt x="0" y="218"/>
                    <a:pt x="0" y="200"/>
                  </a:cubicBezTo>
                  <a:cubicBezTo>
                    <a:pt x="0" y="181"/>
                    <a:pt x="15" y="166"/>
                    <a:pt x="33" y="166"/>
                  </a:cubicBezTo>
                  <a:close/>
                  <a:moveTo>
                    <a:pt x="2550" y="0"/>
                  </a:moveTo>
                  <a:lnTo>
                    <a:pt x="2950" y="200"/>
                  </a:lnTo>
                  <a:lnTo>
                    <a:pt x="2550" y="400"/>
                  </a:lnTo>
                  <a:lnTo>
                    <a:pt x="255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1" name="Freeform 28"/>
            <p:cNvSpPr>
              <a:spLocks noEditPoints="1"/>
            </p:cNvSpPr>
            <p:nvPr/>
          </p:nvSpPr>
          <p:spPr bwMode="auto">
            <a:xfrm>
              <a:off x="2958" y="2037"/>
              <a:ext cx="437" cy="67"/>
            </a:xfrm>
            <a:custGeom>
              <a:avLst/>
              <a:gdLst/>
              <a:ahLst/>
              <a:cxnLst>
                <a:cxn ang="0">
                  <a:pos x="67" y="328"/>
                </a:cxn>
                <a:cxn ang="0">
                  <a:pos x="4494" y="334"/>
                </a:cxn>
                <a:cxn ang="0">
                  <a:pos x="4560" y="400"/>
                </a:cxn>
                <a:cxn ang="0">
                  <a:pos x="4493" y="467"/>
                </a:cxn>
                <a:cxn ang="0">
                  <a:pos x="67" y="461"/>
                </a:cxn>
                <a:cxn ang="0">
                  <a:pos x="0" y="394"/>
                </a:cxn>
                <a:cxn ang="0">
                  <a:pos x="67" y="328"/>
                </a:cxn>
                <a:cxn ang="0">
                  <a:pos x="4361" y="0"/>
                </a:cxn>
                <a:cxn ang="0">
                  <a:pos x="5160" y="401"/>
                </a:cxn>
                <a:cxn ang="0">
                  <a:pos x="4360" y="800"/>
                </a:cxn>
                <a:cxn ang="0">
                  <a:pos x="4361" y="0"/>
                </a:cxn>
              </a:cxnLst>
              <a:rect l="0" t="0" r="r" b="b"/>
              <a:pathLst>
                <a:path w="5160" h="800">
                  <a:moveTo>
                    <a:pt x="67" y="328"/>
                  </a:moveTo>
                  <a:lnTo>
                    <a:pt x="4494" y="334"/>
                  </a:lnTo>
                  <a:cubicBezTo>
                    <a:pt x="4530" y="334"/>
                    <a:pt x="4560" y="364"/>
                    <a:pt x="4560" y="400"/>
                  </a:cubicBezTo>
                  <a:cubicBezTo>
                    <a:pt x="4560" y="437"/>
                    <a:pt x="4530" y="467"/>
                    <a:pt x="4493" y="467"/>
                  </a:cubicBezTo>
                  <a:lnTo>
                    <a:pt x="67" y="461"/>
                  </a:lnTo>
                  <a:cubicBezTo>
                    <a:pt x="30" y="461"/>
                    <a:pt x="0" y="431"/>
                    <a:pt x="0" y="394"/>
                  </a:cubicBezTo>
                  <a:cubicBezTo>
                    <a:pt x="0" y="358"/>
                    <a:pt x="30" y="328"/>
                    <a:pt x="67" y="328"/>
                  </a:cubicBezTo>
                  <a:close/>
                  <a:moveTo>
                    <a:pt x="4361" y="0"/>
                  </a:moveTo>
                  <a:lnTo>
                    <a:pt x="5160" y="401"/>
                  </a:lnTo>
                  <a:lnTo>
                    <a:pt x="4360" y="800"/>
                  </a:lnTo>
                  <a:lnTo>
                    <a:pt x="436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2" name="Freeform 29"/>
            <p:cNvSpPr>
              <a:spLocks noEditPoints="1"/>
            </p:cNvSpPr>
            <p:nvPr/>
          </p:nvSpPr>
          <p:spPr bwMode="auto">
            <a:xfrm>
              <a:off x="2076" y="2036"/>
              <a:ext cx="331" cy="67"/>
            </a:xfrm>
            <a:custGeom>
              <a:avLst/>
              <a:gdLst/>
              <a:ahLst/>
              <a:cxnLst>
                <a:cxn ang="0">
                  <a:pos x="67" y="333"/>
                </a:cxn>
                <a:cxn ang="0">
                  <a:pos x="3254" y="333"/>
                </a:cxn>
                <a:cxn ang="0">
                  <a:pos x="3320" y="400"/>
                </a:cxn>
                <a:cxn ang="0">
                  <a:pos x="3254" y="466"/>
                </a:cxn>
                <a:cxn ang="0">
                  <a:pos x="67" y="466"/>
                </a:cxn>
                <a:cxn ang="0">
                  <a:pos x="0" y="400"/>
                </a:cxn>
                <a:cxn ang="0">
                  <a:pos x="67" y="333"/>
                </a:cxn>
                <a:cxn ang="0">
                  <a:pos x="3120" y="0"/>
                </a:cxn>
                <a:cxn ang="0">
                  <a:pos x="3920" y="400"/>
                </a:cxn>
                <a:cxn ang="0">
                  <a:pos x="3120" y="800"/>
                </a:cxn>
                <a:cxn ang="0">
                  <a:pos x="3120" y="0"/>
                </a:cxn>
              </a:cxnLst>
              <a:rect l="0" t="0" r="r" b="b"/>
              <a:pathLst>
                <a:path w="3920" h="800">
                  <a:moveTo>
                    <a:pt x="67" y="333"/>
                  </a:moveTo>
                  <a:lnTo>
                    <a:pt x="3254" y="333"/>
                  </a:lnTo>
                  <a:cubicBezTo>
                    <a:pt x="3291" y="333"/>
                    <a:pt x="3320" y="363"/>
                    <a:pt x="3320" y="400"/>
                  </a:cubicBezTo>
                  <a:cubicBezTo>
                    <a:pt x="3320" y="437"/>
                    <a:pt x="3291" y="466"/>
                    <a:pt x="3254" y="466"/>
                  </a:cubicBezTo>
                  <a:lnTo>
                    <a:pt x="67" y="466"/>
                  </a:lnTo>
                  <a:cubicBezTo>
                    <a:pt x="30" y="466"/>
                    <a:pt x="0" y="437"/>
                    <a:pt x="0" y="400"/>
                  </a:cubicBezTo>
                  <a:cubicBezTo>
                    <a:pt x="0" y="363"/>
                    <a:pt x="30" y="333"/>
                    <a:pt x="67" y="333"/>
                  </a:cubicBezTo>
                  <a:close/>
                  <a:moveTo>
                    <a:pt x="3120" y="0"/>
                  </a:moveTo>
                  <a:lnTo>
                    <a:pt x="3920" y="400"/>
                  </a:lnTo>
                  <a:lnTo>
                    <a:pt x="3120" y="800"/>
                  </a:lnTo>
                  <a:lnTo>
                    <a:pt x="312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3" name="Freeform 30"/>
            <p:cNvSpPr>
              <a:spLocks noEditPoints="1"/>
            </p:cNvSpPr>
            <p:nvPr/>
          </p:nvSpPr>
          <p:spPr bwMode="auto">
            <a:xfrm>
              <a:off x="3506" y="1519"/>
              <a:ext cx="68" cy="447"/>
            </a:xfrm>
            <a:custGeom>
              <a:avLst/>
              <a:gdLst/>
              <a:ahLst/>
              <a:cxnLst>
                <a:cxn ang="0">
                  <a:pos x="467" y="67"/>
                </a:cxn>
                <a:cxn ang="0">
                  <a:pos x="467" y="4733"/>
                </a:cxn>
                <a:cxn ang="0">
                  <a:pos x="400" y="4800"/>
                </a:cxn>
                <a:cxn ang="0">
                  <a:pos x="333" y="4733"/>
                </a:cxn>
                <a:cxn ang="0">
                  <a:pos x="333" y="67"/>
                </a:cxn>
                <a:cxn ang="0">
                  <a:pos x="400" y="0"/>
                </a:cxn>
                <a:cxn ang="0">
                  <a:pos x="467" y="67"/>
                </a:cxn>
                <a:cxn ang="0">
                  <a:pos x="800" y="4600"/>
                </a:cxn>
                <a:cxn ang="0">
                  <a:pos x="400" y="5400"/>
                </a:cxn>
                <a:cxn ang="0">
                  <a:pos x="0" y="4600"/>
                </a:cxn>
                <a:cxn ang="0">
                  <a:pos x="800" y="4600"/>
                </a:cxn>
              </a:cxnLst>
              <a:rect l="0" t="0" r="r" b="b"/>
              <a:pathLst>
                <a:path w="800" h="5400">
                  <a:moveTo>
                    <a:pt x="467" y="67"/>
                  </a:moveTo>
                  <a:lnTo>
                    <a:pt x="467" y="4733"/>
                  </a:lnTo>
                  <a:cubicBezTo>
                    <a:pt x="467" y="4770"/>
                    <a:pt x="437" y="4800"/>
                    <a:pt x="400" y="4800"/>
                  </a:cubicBezTo>
                  <a:cubicBezTo>
                    <a:pt x="363" y="4800"/>
                    <a:pt x="333" y="4770"/>
                    <a:pt x="333" y="4733"/>
                  </a:cubicBezTo>
                  <a:lnTo>
                    <a:pt x="333" y="67"/>
                  </a:lnTo>
                  <a:cubicBezTo>
                    <a:pt x="333" y="30"/>
                    <a:pt x="363" y="0"/>
                    <a:pt x="400" y="0"/>
                  </a:cubicBezTo>
                  <a:cubicBezTo>
                    <a:pt x="437" y="0"/>
                    <a:pt x="467" y="30"/>
                    <a:pt x="467" y="67"/>
                  </a:cubicBezTo>
                  <a:close/>
                  <a:moveTo>
                    <a:pt x="800" y="4600"/>
                  </a:moveTo>
                  <a:lnTo>
                    <a:pt x="400" y="5400"/>
                  </a:lnTo>
                  <a:lnTo>
                    <a:pt x="0" y="4600"/>
                  </a:lnTo>
                  <a:lnTo>
                    <a:pt x="800" y="46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4" name="Rectangle 31"/>
            <p:cNvSpPr>
              <a:spLocks noChangeArrowheads="1"/>
            </p:cNvSpPr>
            <p:nvPr/>
          </p:nvSpPr>
          <p:spPr bwMode="auto">
            <a:xfrm>
              <a:off x="4209" y="152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5" name="Rectangle 32"/>
            <p:cNvSpPr>
              <a:spLocks noChangeArrowheads="1"/>
            </p:cNvSpPr>
            <p:nvPr/>
          </p:nvSpPr>
          <p:spPr bwMode="auto">
            <a:xfrm>
              <a:off x="4253" y="152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3"/>
            <p:cNvSpPr>
              <a:spLocks noChangeArrowheads="1"/>
            </p:cNvSpPr>
            <p:nvPr/>
          </p:nvSpPr>
          <p:spPr bwMode="auto">
            <a:xfrm>
              <a:off x="4317" y="1577"/>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4"/>
            <p:cNvSpPr>
              <a:spLocks noChangeArrowheads="1"/>
            </p:cNvSpPr>
            <p:nvPr/>
          </p:nvSpPr>
          <p:spPr bwMode="auto">
            <a:xfrm>
              <a:off x="4352" y="152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35"/>
            <p:cNvSpPr>
              <a:spLocks noChangeArrowheads="1"/>
            </p:cNvSpPr>
            <p:nvPr/>
          </p:nvSpPr>
          <p:spPr bwMode="auto">
            <a:xfrm>
              <a:off x="4209" y="1867"/>
              <a:ext cx="186" cy="1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29" name="Rectangle 36"/>
            <p:cNvSpPr>
              <a:spLocks noChangeArrowheads="1"/>
            </p:cNvSpPr>
            <p:nvPr/>
          </p:nvSpPr>
          <p:spPr bwMode="auto">
            <a:xfrm>
              <a:off x="4253"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7"/>
            <p:cNvSpPr>
              <a:spLocks noChangeArrowheads="1"/>
            </p:cNvSpPr>
            <p:nvPr/>
          </p:nvSpPr>
          <p:spPr bwMode="auto">
            <a:xfrm>
              <a:off x="431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8"/>
            <p:cNvSpPr>
              <a:spLocks noChangeArrowheads="1"/>
            </p:cNvSpPr>
            <p:nvPr/>
          </p:nvSpPr>
          <p:spPr bwMode="auto">
            <a:xfrm>
              <a:off x="4352"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9"/>
            <p:cNvSpPr>
              <a:spLocks noChangeArrowheads="1"/>
            </p:cNvSpPr>
            <p:nvPr/>
          </p:nvSpPr>
          <p:spPr bwMode="auto">
            <a:xfrm>
              <a:off x="1065" y="131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33" name="Rectangle 40"/>
            <p:cNvSpPr>
              <a:spLocks noChangeArrowheads="1"/>
            </p:cNvSpPr>
            <p:nvPr/>
          </p:nvSpPr>
          <p:spPr bwMode="auto">
            <a:xfrm>
              <a:off x="1109" y="1319"/>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41"/>
            <p:cNvSpPr>
              <a:spLocks noChangeArrowheads="1"/>
            </p:cNvSpPr>
            <p:nvPr/>
          </p:nvSpPr>
          <p:spPr bwMode="auto">
            <a:xfrm>
              <a:off x="1172" y="1370"/>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42"/>
            <p:cNvSpPr>
              <a:spLocks noChangeArrowheads="1"/>
            </p:cNvSpPr>
            <p:nvPr/>
          </p:nvSpPr>
          <p:spPr bwMode="auto">
            <a:xfrm>
              <a:off x="1208" y="1319"/>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43"/>
            <p:cNvSpPr>
              <a:spLocks noChangeArrowheads="1"/>
            </p:cNvSpPr>
            <p:nvPr/>
          </p:nvSpPr>
          <p:spPr bwMode="auto">
            <a:xfrm>
              <a:off x="105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37" name="Rectangle 44"/>
            <p:cNvSpPr>
              <a:spLocks noChangeArrowheads="1"/>
            </p:cNvSpPr>
            <p:nvPr/>
          </p:nvSpPr>
          <p:spPr bwMode="auto">
            <a:xfrm>
              <a:off x="1097" y="1870"/>
              <a:ext cx="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45"/>
            <p:cNvSpPr>
              <a:spLocks noChangeArrowheads="1"/>
            </p:cNvSpPr>
            <p:nvPr/>
          </p:nvSpPr>
          <p:spPr bwMode="auto">
            <a:xfrm>
              <a:off x="1159"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46"/>
            <p:cNvSpPr>
              <a:spLocks noChangeArrowheads="1"/>
            </p:cNvSpPr>
            <p:nvPr/>
          </p:nvSpPr>
          <p:spPr bwMode="auto">
            <a:xfrm>
              <a:off x="1196"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47"/>
            <p:cNvSpPr>
              <a:spLocks noChangeArrowheads="1"/>
            </p:cNvSpPr>
            <p:nvPr/>
          </p:nvSpPr>
          <p:spPr bwMode="auto">
            <a:xfrm>
              <a:off x="1432" y="1334"/>
              <a:ext cx="185"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1" name="Rectangle 48"/>
            <p:cNvSpPr>
              <a:spLocks noChangeArrowheads="1"/>
            </p:cNvSpPr>
            <p:nvPr/>
          </p:nvSpPr>
          <p:spPr bwMode="auto">
            <a:xfrm>
              <a:off x="1473" y="1336"/>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9"/>
            <p:cNvSpPr>
              <a:spLocks noChangeArrowheads="1"/>
            </p:cNvSpPr>
            <p:nvPr/>
          </p:nvSpPr>
          <p:spPr bwMode="auto">
            <a:xfrm>
              <a:off x="1542" y="1388"/>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50"/>
            <p:cNvSpPr>
              <a:spLocks noChangeArrowheads="1"/>
            </p:cNvSpPr>
            <p:nvPr/>
          </p:nvSpPr>
          <p:spPr bwMode="auto">
            <a:xfrm>
              <a:off x="1579" y="133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51"/>
            <p:cNvSpPr>
              <a:spLocks noChangeArrowheads="1"/>
            </p:cNvSpPr>
            <p:nvPr/>
          </p:nvSpPr>
          <p:spPr bwMode="auto">
            <a:xfrm>
              <a:off x="131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5" name="Rectangle 52"/>
            <p:cNvSpPr>
              <a:spLocks noChangeArrowheads="1"/>
            </p:cNvSpPr>
            <p:nvPr/>
          </p:nvSpPr>
          <p:spPr bwMode="auto">
            <a:xfrm>
              <a:off x="1354"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53"/>
            <p:cNvSpPr>
              <a:spLocks noChangeArrowheads="1"/>
            </p:cNvSpPr>
            <p:nvPr/>
          </p:nvSpPr>
          <p:spPr bwMode="auto">
            <a:xfrm>
              <a:off x="1423"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54"/>
            <p:cNvSpPr>
              <a:spLocks noChangeArrowheads="1"/>
            </p:cNvSpPr>
            <p:nvPr/>
          </p:nvSpPr>
          <p:spPr bwMode="auto">
            <a:xfrm>
              <a:off x="146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55"/>
            <p:cNvSpPr>
              <a:spLocks noChangeArrowheads="1"/>
            </p:cNvSpPr>
            <p:nvPr/>
          </p:nvSpPr>
          <p:spPr bwMode="auto">
            <a:xfrm>
              <a:off x="2964" y="132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49" name="Rectangle 56"/>
            <p:cNvSpPr>
              <a:spLocks noChangeArrowheads="1"/>
            </p:cNvSpPr>
            <p:nvPr/>
          </p:nvSpPr>
          <p:spPr bwMode="auto">
            <a:xfrm>
              <a:off x="3005" y="1324"/>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57"/>
            <p:cNvSpPr>
              <a:spLocks noChangeArrowheads="1"/>
            </p:cNvSpPr>
            <p:nvPr/>
          </p:nvSpPr>
          <p:spPr bwMode="auto">
            <a:xfrm>
              <a:off x="3074" y="137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8"/>
            <p:cNvSpPr>
              <a:spLocks noChangeArrowheads="1"/>
            </p:cNvSpPr>
            <p:nvPr/>
          </p:nvSpPr>
          <p:spPr bwMode="auto">
            <a:xfrm>
              <a:off x="3111" y="1324"/>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9"/>
            <p:cNvSpPr>
              <a:spLocks noChangeArrowheads="1"/>
            </p:cNvSpPr>
            <p:nvPr/>
          </p:nvSpPr>
          <p:spPr bwMode="auto">
            <a:xfrm>
              <a:off x="2147"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3" name="Rectangle 60"/>
            <p:cNvSpPr>
              <a:spLocks noChangeArrowheads="1"/>
            </p:cNvSpPr>
            <p:nvPr/>
          </p:nvSpPr>
          <p:spPr bwMode="auto">
            <a:xfrm>
              <a:off x="2188"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61"/>
            <p:cNvSpPr>
              <a:spLocks noChangeArrowheads="1"/>
            </p:cNvSpPr>
            <p:nvPr/>
          </p:nvSpPr>
          <p:spPr bwMode="auto">
            <a:xfrm>
              <a:off x="2257"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62"/>
            <p:cNvSpPr>
              <a:spLocks noChangeArrowheads="1"/>
            </p:cNvSpPr>
            <p:nvPr/>
          </p:nvSpPr>
          <p:spPr bwMode="auto">
            <a:xfrm>
              <a:off x="2294"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63"/>
            <p:cNvSpPr>
              <a:spLocks noChangeArrowheads="1"/>
            </p:cNvSpPr>
            <p:nvPr/>
          </p:nvSpPr>
          <p:spPr bwMode="auto">
            <a:xfrm>
              <a:off x="3043" y="186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57" name="Rectangle 64"/>
            <p:cNvSpPr>
              <a:spLocks noChangeArrowheads="1"/>
            </p:cNvSpPr>
            <p:nvPr/>
          </p:nvSpPr>
          <p:spPr bwMode="auto">
            <a:xfrm>
              <a:off x="3085" y="187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65"/>
            <p:cNvSpPr>
              <a:spLocks noChangeArrowheads="1"/>
            </p:cNvSpPr>
            <p:nvPr/>
          </p:nvSpPr>
          <p:spPr bwMode="auto">
            <a:xfrm>
              <a:off x="3154" y="192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66"/>
            <p:cNvSpPr>
              <a:spLocks noChangeArrowheads="1"/>
            </p:cNvSpPr>
            <p:nvPr/>
          </p:nvSpPr>
          <p:spPr bwMode="auto">
            <a:xfrm>
              <a:off x="3190" y="187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67"/>
            <p:cNvSpPr>
              <a:spLocks noChangeArrowheads="1"/>
            </p:cNvSpPr>
            <p:nvPr/>
          </p:nvSpPr>
          <p:spPr bwMode="auto">
            <a:xfrm>
              <a:off x="3584" y="1627"/>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1" name="Rectangle 68"/>
            <p:cNvSpPr>
              <a:spLocks noChangeArrowheads="1"/>
            </p:cNvSpPr>
            <p:nvPr/>
          </p:nvSpPr>
          <p:spPr bwMode="auto">
            <a:xfrm>
              <a:off x="3626" y="1630"/>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9"/>
            <p:cNvSpPr>
              <a:spLocks noChangeArrowheads="1"/>
            </p:cNvSpPr>
            <p:nvPr/>
          </p:nvSpPr>
          <p:spPr bwMode="auto">
            <a:xfrm>
              <a:off x="3695" y="168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70"/>
            <p:cNvSpPr>
              <a:spLocks noChangeArrowheads="1"/>
            </p:cNvSpPr>
            <p:nvPr/>
          </p:nvSpPr>
          <p:spPr bwMode="auto">
            <a:xfrm>
              <a:off x="3731" y="1630"/>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71"/>
            <p:cNvSpPr>
              <a:spLocks noChangeArrowheads="1"/>
            </p:cNvSpPr>
            <p:nvPr/>
          </p:nvSpPr>
          <p:spPr bwMode="auto">
            <a:xfrm>
              <a:off x="3973" y="1893"/>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5" name="Rectangle 72"/>
            <p:cNvSpPr>
              <a:spLocks noChangeArrowheads="1"/>
            </p:cNvSpPr>
            <p:nvPr/>
          </p:nvSpPr>
          <p:spPr bwMode="auto">
            <a:xfrm>
              <a:off x="4014" y="189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73"/>
            <p:cNvSpPr>
              <a:spLocks noChangeArrowheads="1"/>
            </p:cNvSpPr>
            <p:nvPr/>
          </p:nvSpPr>
          <p:spPr bwMode="auto">
            <a:xfrm>
              <a:off x="4083" y="1946"/>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74"/>
            <p:cNvSpPr>
              <a:spLocks noChangeArrowheads="1"/>
            </p:cNvSpPr>
            <p:nvPr/>
          </p:nvSpPr>
          <p:spPr bwMode="auto">
            <a:xfrm>
              <a:off x="4119" y="1895"/>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75"/>
            <p:cNvSpPr>
              <a:spLocks noChangeArrowheads="1"/>
            </p:cNvSpPr>
            <p:nvPr/>
          </p:nvSpPr>
          <p:spPr bwMode="auto">
            <a:xfrm>
              <a:off x="3854" y="1494"/>
              <a:ext cx="186" cy="1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sp>
          <p:nvSpPr>
            <p:cNvPr id="69" name="Rectangle 76"/>
            <p:cNvSpPr>
              <a:spLocks noChangeArrowheads="1"/>
            </p:cNvSpPr>
            <p:nvPr/>
          </p:nvSpPr>
          <p:spPr bwMode="auto">
            <a:xfrm>
              <a:off x="3896" y="1525"/>
              <a:ext cx="7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77"/>
            <p:cNvSpPr>
              <a:spLocks noChangeArrowheads="1"/>
            </p:cNvSpPr>
            <p:nvPr/>
          </p:nvSpPr>
          <p:spPr bwMode="auto">
            <a:xfrm>
              <a:off x="3965" y="1574"/>
              <a:ext cx="29" cy="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78"/>
            <p:cNvSpPr>
              <a:spLocks noChangeArrowheads="1"/>
            </p:cNvSpPr>
            <p:nvPr/>
          </p:nvSpPr>
          <p:spPr bwMode="auto">
            <a:xfrm>
              <a:off x="4002" y="1616"/>
              <a:ext cx="3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Freeform 79"/>
            <p:cNvSpPr>
              <a:spLocks noEditPoints="1"/>
            </p:cNvSpPr>
            <p:nvPr/>
          </p:nvSpPr>
          <p:spPr bwMode="auto">
            <a:xfrm>
              <a:off x="2529" y="1449"/>
              <a:ext cx="963" cy="67"/>
            </a:xfrm>
            <a:custGeom>
              <a:avLst/>
              <a:gdLst/>
              <a:ahLst/>
              <a:cxnLst>
                <a:cxn ang="0">
                  <a:pos x="67" y="327"/>
                </a:cxn>
                <a:cxn ang="0">
                  <a:pos x="10734" y="334"/>
                </a:cxn>
                <a:cxn ang="0">
                  <a:pos x="10800" y="400"/>
                </a:cxn>
                <a:cxn ang="0">
                  <a:pos x="10734" y="467"/>
                </a:cxn>
                <a:cxn ang="0">
                  <a:pos x="67" y="461"/>
                </a:cxn>
                <a:cxn ang="0">
                  <a:pos x="0" y="394"/>
                </a:cxn>
                <a:cxn ang="0">
                  <a:pos x="67" y="327"/>
                </a:cxn>
                <a:cxn ang="0">
                  <a:pos x="10601" y="0"/>
                </a:cxn>
                <a:cxn ang="0">
                  <a:pos x="11400" y="401"/>
                </a:cxn>
                <a:cxn ang="0">
                  <a:pos x="10600" y="800"/>
                </a:cxn>
                <a:cxn ang="0">
                  <a:pos x="10601" y="0"/>
                </a:cxn>
              </a:cxnLst>
              <a:rect l="0" t="0" r="r" b="b"/>
              <a:pathLst>
                <a:path w="11400" h="800">
                  <a:moveTo>
                    <a:pt x="67" y="327"/>
                  </a:moveTo>
                  <a:lnTo>
                    <a:pt x="10734" y="334"/>
                  </a:lnTo>
                  <a:cubicBezTo>
                    <a:pt x="10771" y="334"/>
                    <a:pt x="10800" y="364"/>
                    <a:pt x="10800" y="400"/>
                  </a:cubicBezTo>
                  <a:cubicBezTo>
                    <a:pt x="10800" y="437"/>
                    <a:pt x="10771" y="467"/>
                    <a:pt x="10734" y="467"/>
                  </a:cubicBezTo>
                  <a:lnTo>
                    <a:pt x="67" y="461"/>
                  </a:lnTo>
                  <a:cubicBezTo>
                    <a:pt x="30" y="461"/>
                    <a:pt x="0" y="431"/>
                    <a:pt x="0" y="394"/>
                  </a:cubicBezTo>
                  <a:cubicBezTo>
                    <a:pt x="0" y="357"/>
                    <a:pt x="30" y="327"/>
                    <a:pt x="67" y="327"/>
                  </a:cubicBezTo>
                  <a:close/>
                  <a:moveTo>
                    <a:pt x="10601" y="0"/>
                  </a:moveTo>
                  <a:lnTo>
                    <a:pt x="11400" y="401"/>
                  </a:lnTo>
                  <a:lnTo>
                    <a:pt x="10600" y="800"/>
                  </a:lnTo>
                  <a:lnTo>
                    <a:pt x="1060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620688"/>
            <a:ext cx="5112568" cy="5616624"/>
          </a:xfrm>
        </p:spPr>
        <p:txBody>
          <a:bodyPr>
            <a:normAutofit lnSpcReduction="10000"/>
          </a:bodyPr>
          <a:lstStyle/>
          <a:p>
            <a:pPr marL="179388" indent="-179388">
              <a:lnSpc>
                <a:spcPct val="110000"/>
              </a:lnSpc>
              <a:spcBef>
                <a:spcPts val="0"/>
              </a:spcBef>
              <a:spcAft>
                <a:spcPts val="600"/>
              </a:spcAft>
              <a:buFont typeface="Arial" pitchFamily="34" charset="0"/>
              <a:buChar char="•"/>
            </a:pPr>
            <a:r>
              <a:rPr lang="en-US" sz="1600"/>
              <a:t>The term was introduced by </a:t>
            </a:r>
            <a:r>
              <a:rPr lang="en-US" sz="1600" err="1"/>
              <a:t>Tribus</a:t>
            </a:r>
            <a:r>
              <a:rPr lang="en-US" sz="1600"/>
              <a:t> and Evans, in 1962.</a:t>
            </a:r>
          </a:p>
          <a:p>
            <a:pPr marL="179388" indent="-179388">
              <a:lnSpc>
                <a:spcPct val="110000"/>
              </a:lnSpc>
              <a:spcBef>
                <a:spcPts val="0"/>
              </a:spcBef>
              <a:spcAft>
                <a:spcPts val="600"/>
              </a:spcAft>
              <a:buFont typeface="Arial" pitchFamily="34" charset="0"/>
              <a:buChar char="•"/>
            </a:pPr>
            <a:r>
              <a:rPr lang="en-US" sz="1600"/>
              <a:t>It was later developed by </a:t>
            </a:r>
            <a:r>
              <a:rPr lang="en-US" sz="1600" err="1"/>
              <a:t>Gaggioli</a:t>
            </a:r>
            <a:r>
              <a:rPr lang="en-US" sz="1600"/>
              <a:t>, El-Sayed.</a:t>
            </a:r>
          </a:p>
          <a:p>
            <a:pPr marL="179388" indent="-179388">
              <a:lnSpc>
                <a:spcPct val="110000"/>
              </a:lnSpc>
              <a:spcBef>
                <a:spcPts val="0"/>
              </a:spcBef>
              <a:spcAft>
                <a:spcPts val="600"/>
              </a:spcAft>
              <a:buFont typeface="Arial" pitchFamily="34" charset="0"/>
              <a:buChar char="•"/>
            </a:pPr>
            <a:r>
              <a:rPr lang="en-US" sz="1600"/>
              <a:t>In 1986 a fully algebraic version was introduced by Valero &amp; Lozano, </a:t>
            </a:r>
            <a:r>
              <a:rPr lang="en-US" sz="1600" smtClean="0"/>
              <a:t>and then reformulated </a:t>
            </a:r>
            <a:r>
              <a:rPr lang="en-US" sz="1600"/>
              <a:t>more generally in 1992.</a:t>
            </a:r>
          </a:p>
          <a:p>
            <a:pPr marL="179388" indent="-179388">
              <a:lnSpc>
                <a:spcPct val="110000"/>
              </a:lnSpc>
              <a:spcBef>
                <a:spcPts val="0"/>
              </a:spcBef>
              <a:spcAft>
                <a:spcPts val="600"/>
              </a:spcAft>
              <a:buFont typeface="Arial" pitchFamily="34" charset="0"/>
              <a:buChar char="•"/>
            </a:pPr>
            <a:r>
              <a:rPr lang="en-US" sz="1600"/>
              <a:t>In 1994, the </a:t>
            </a:r>
            <a:r>
              <a:rPr lang="en-US" sz="1600" smtClean="0"/>
              <a:t>“Fuel Impact Formula" </a:t>
            </a:r>
            <a:r>
              <a:rPr lang="en-US" sz="1600"/>
              <a:t>was presented by </a:t>
            </a:r>
            <a:r>
              <a:rPr lang="en-US" sz="1600" err="1"/>
              <a:t>Reini</a:t>
            </a:r>
            <a:r>
              <a:rPr lang="en-US" sz="1600"/>
              <a:t> and Lozano (with different formalisms), which constitutes the conceptual framework for the application of the </a:t>
            </a:r>
            <a:r>
              <a:rPr lang="en-US" sz="1600" err="1" smtClean="0"/>
              <a:t>thermoeconomy</a:t>
            </a:r>
            <a:r>
              <a:rPr lang="en-US" sz="1600" smtClean="0"/>
              <a:t> </a:t>
            </a:r>
            <a:r>
              <a:rPr lang="en-US" sz="1600"/>
              <a:t>to diagnostics and optimization of energy systems.</a:t>
            </a:r>
          </a:p>
          <a:p>
            <a:pPr marL="179388" indent="-179388">
              <a:lnSpc>
                <a:spcPct val="110000"/>
              </a:lnSpc>
              <a:spcBef>
                <a:spcPts val="0"/>
              </a:spcBef>
              <a:spcAft>
                <a:spcPts val="600"/>
              </a:spcAft>
              <a:buFont typeface="Arial" pitchFamily="34" charset="0"/>
              <a:buChar char="•"/>
            </a:pPr>
            <a:r>
              <a:rPr lang="en-US" sz="1600"/>
              <a:t>More recently, applications have also been proposed to ecological systems and to the analysis of the environmental interaction of industrial systems.</a:t>
            </a:r>
          </a:p>
          <a:p>
            <a:pPr marL="179388" indent="-179388">
              <a:lnSpc>
                <a:spcPct val="110000"/>
              </a:lnSpc>
              <a:spcBef>
                <a:spcPts val="0"/>
              </a:spcBef>
              <a:spcAft>
                <a:spcPts val="600"/>
              </a:spcAft>
              <a:buFont typeface="Arial" pitchFamily="34" charset="0"/>
              <a:buChar char="•"/>
            </a:pPr>
            <a:r>
              <a:rPr lang="en-US" sz="1600"/>
              <a:t>However, </a:t>
            </a:r>
            <a:r>
              <a:rPr lang="en-US" sz="1600" err="1"/>
              <a:t>Thermoeconomics</a:t>
            </a:r>
            <a:r>
              <a:rPr lang="en-US" sz="1600"/>
              <a:t> was born in the engineering </a:t>
            </a:r>
            <a:r>
              <a:rPr lang="en-US" sz="1600" smtClean="0"/>
              <a:t>field and therefore, the </a:t>
            </a:r>
            <a:r>
              <a:rPr lang="en-US" sz="1600"/>
              <a:t>classic areas of application are energy conversion systems and the control volume of the original applications is that of a classic production </a:t>
            </a:r>
            <a:r>
              <a:rPr lang="en-US" sz="1600" smtClean="0"/>
              <a:t>plant.</a:t>
            </a:r>
            <a:endParaRPr lang="it-IT" sz="1600" smtClean="0"/>
          </a:p>
          <a:p>
            <a:endParaRPr lang="it-IT" sz="1700" smtClean="0"/>
          </a:p>
          <a:p>
            <a:endParaRPr lang="it-IT" sz="1600"/>
          </a:p>
        </p:txBody>
      </p:sp>
      <p:sp>
        <p:nvSpPr>
          <p:cNvPr id="3" name="Titolo 2"/>
          <p:cNvSpPr>
            <a:spLocks noGrp="1"/>
          </p:cNvSpPr>
          <p:nvPr>
            <p:ph type="title"/>
          </p:nvPr>
        </p:nvSpPr>
        <p:spPr>
          <a:xfrm>
            <a:off x="288521" y="139166"/>
            <a:ext cx="8581043" cy="625538"/>
          </a:xfrm>
        </p:spPr>
        <p:txBody>
          <a:bodyPr/>
          <a:lstStyle/>
          <a:p>
            <a:r>
              <a:rPr lang="it-IT"/>
              <a:t>The </a:t>
            </a:r>
            <a:r>
              <a:rPr lang="it-IT" err="1"/>
              <a:t>basic</a:t>
            </a:r>
            <a:r>
              <a:rPr lang="it-IT"/>
              <a:t> </a:t>
            </a:r>
            <a:r>
              <a:rPr lang="it-IT" err="1"/>
              <a:t>ideas</a:t>
            </a:r>
            <a:r>
              <a:rPr lang="it-IT"/>
              <a:t> of </a:t>
            </a:r>
            <a:r>
              <a:rPr lang="it-IT" err="1"/>
              <a:t>Thermoeconomics</a:t>
            </a:r>
            <a:endParaRPr lang="it-IT"/>
          </a:p>
        </p:txBody>
      </p:sp>
      <p:pic>
        <p:nvPicPr>
          <p:cNvPr id="93186" name="Picture 2" descr="http://www.a2a.eu/gruppo/export/sites/default/a2a/it/impianti_reti/termoelettrica/monfalcone/immagini/Centrale.jpg"/>
          <p:cNvPicPr>
            <a:picLocks noChangeAspect="1" noChangeArrowheads="1"/>
          </p:cNvPicPr>
          <p:nvPr/>
        </p:nvPicPr>
        <p:blipFill>
          <a:blip r:embed="rId2" cstate="print"/>
          <a:srcRect/>
          <a:stretch>
            <a:fillRect/>
          </a:stretch>
        </p:blipFill>
        <p:spPr bwMode="auto">
          <a:xfrm>
            <a:off x="5652120" y="548679"/>
            <a:ext cx="2952478" cy="2845419"/>
          </a:xfrm>
          <a:prstGeom prst="rect">
            <a:avLst/>
          </a:prstGeom>
          <a:noFill/>
        </p:spPr>
      </p:pic>
      <p:pic>
        <p:nvPicPr>
          <p:cNvPr id="93187" name="Picture 3"/>
          <p:cNvPicPr>
            <a:picLocks noChangeAspect="1" noChangeArrowheads="1"/>
          </p:cNvPicPr>
          <p:nvPr/>
        </p:nvPicPr>
        <p:blipFill>
          <a:blip r:embed="rId3" cstate="print"/>
          <a:srcRect/>
          <a:stretch>
            <a:fillRect/>
          </a:stretch>
        </p:blipFill>
        <p:spPr bwMode="auto">
          <a:xfrm>
            <a:off x="5364088" y="3573016"/>
            <a:ext cx="3486548" cy="2592288"/>
          </a:xfrm>
          <a:prstGeom prst="rect">
            <a:avLst/>
          </a:prstGeom>
          <a:noFill/>
          <a:ln w="9525">
            <a:noFill/>
            <a:miter lim="800000"/>
            <a:headEnd/>
            <a:tailEnd/>
          </a:ln>
          <a:effectLst/>
        </p:spPr>
      </p:pic>
      <p:sp>
        <p:nvSpPr>
          <p:cNvPr id="98" name="Rettangolo 97"/>
          <p:cNvSpPr/>
          <p:nvPr/>
        </p:nvSpPr>
        <p:spPr>
          <a:xfrm>
            <a:off x="5580112" y="3501008"/>
            <a:ext cx="3096344" cy="2664296"/>
          </a:xfrm>
          <a:prstGeom prst="rect">
            <a:avLst/>
          </a:prstGeom>
          <a:noFill/>
          <a:ln w="127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smtClean="0"/>
              <a:t>The Linear </a:t>
            </a:r>
            <a:r>
              <a:rPr lang="it-IT" err="1" smtClean="0"/>
              <a:t>chain</a:t>
            </a:r>
            <a:r>
              <a:rPr lang="it-IT" smtClean="0"/>
              <a:t> in the </a:t>
            </a:r>
            <a:r>
              <a:rPr lang="it-IT" err="1" smtClean="0"/>
              <a:t>Thermoeconomic</a:t>
            </a:r>
            <a:r>
              <a:rPr lang="it-IT" smtClean="0"/>
              <a:t> </a:t>
            </a:r>
            <a:r>
              <a:rPr lang="it-IT" err="1" smtClean="0"/>
              <a:t>description</a:t>
            </a:r>
            <a:endParaRPr lang="en-US"/>
          </a:p>
        </p:txBody>
      </p:sp>
      <p:sp>
        <p:nvSpPr>
          <p:cNvPr id="14339" name="Rectangle 3"/>
          <p:cNvSpPr>
            <a:spLocks noGrp="1" noChangeArrowheads="1"/>
          </p:cNvSpPr>
          <p:nvPr>
            <p:ph type="body" idx="1"/>
          </p:nvPr>
        </p:nvSpPr>
        <p:spPr>
          <a:xfrm>
            <a:off x="263525" y="2391693"/>
            <a:ext cx="8602663" cy="741362"/>
          </a:xfrm>
        </p:spPr>
        <p:txBody>
          <a:bodyPr/>
          <a:lstStyle/>
          <a:p>
            <a:pPr>
              <a:lnSpc>
                <a:spcPct val="80000"/>
              </a:lnSpc>
            </a:pPr>
            <a:r>
              <a:rPr lang="it-IT" sz="2000" err="1" smtClean="0"/>
              <a:t>Internal</a:t>
            </a:r>
            <a:r>
              <a:rPr lang="it-IT" sz="2000" smtClean="0"/>
              <a:t> </a:t>
            </a:r>
            <a:r>
              <a:rPr lang="it-IT" sz="2000" err="1" smtClean="0"/>
              <a:t>conbustion</a:t>
            </a:r>
            <a:r>
              <a:rPr lang="it-IT" sz="2000" smtClean="0"/>
              <a:t> </a:t>
            </a:r>
            <a:r>
              <a:rPr lang="it-IT" sz="2000" err="1" smtClean="0"/>
              <a:t>engine</a:t>
            </a:r>
            <a:r>
              <a:rPr lang="it-IT" sz="2000"/>
              <a:t> </a:t>
            </a:r>
            <a:r>
              <a:rPr lang="it-IT" sz="2000" smtClean="0"/>
              <a:t>   </a:t>
            </a:r>
            <a:r>
              <a:rPr lang="it-IT" sz="2000" smtClean="0">
                <a:sym typeface="Symbol" pitchFamily="18" charset="2"/>
              </a:rPr>
              <a:t>     </a:t>
            </a:r>
            <a:r>
              <a:rPr lang="it-IT" sz="2000" err="1" smtClean="0">
                <a:sym typeface="Symbol" pitchFamily="18" charset="2"/>
              </a:rPr>
              <a:t>G</a:t>
            </a:r>
            <a:r>
              <a:rPr lang="it-IT" sz="2000" err="1" smtClean="0"/>
              <a:t>earbox</a:t>
            </a:r>
            <a:r>
              <a:rPr lang="it-IT" sz="2000" smtClean="0"/>
              <a:t>       </a:t>
            </a:r>
            <a:r>
              <a:rPr lang="it-IT" sz="2000" smtClean="0">
                <a:sym typeface="Symbol" pitchFamily="18" charset="2"/>
              </a:rPr>
              <a:t>      </a:t>
            </a:r>
            <a:r>
              <a:rPr lang="it-IT" sz="2000" err="1" smtClean="0"/>
              <a:t>Alternator</a:t>
            </a:r>
            <a:endParaRPr lang="it-IT" sz="2000"/>
          </a:p>
          <a:p>
            <a:pPr>
              <a:lnSpc>
                <a:spcPct val="80000"/>
              </a:lnSpc>
            </a:pPr>
            <a:r>
              <a:rPr lang="it-IT" sz="2000" err="1"/>
              <a:t>Internal</a:t>
            </a:r>
            <a:r>
              <a:rPr lang="it-IT" sz="2000"/>
              <a:t> </a:t>
            </a:r>
            <a:r>
              <a:rPr lang="it-IT" sz="2000" err="1"/>
              <a:t>conbustion</a:t>
            </a:r>
            <a:r>
              <a:rPr lang="it-IT" sz="2000"/>
              <a:t> </a:t>
            </a:r>
            <a:r>
              <a:rPr lang="it-IT" sz="2000" err="1"/>
              <a:t>engine</a:t>
            </a:r>
            <a:r>
              <a:rPr lang="it-IT" sz="2000"/>
              <a:t>    </a:t>
            </a:r>
            <a:r>
              <a:rPr lang="it-IT" sz="2000">
                <a:sym typeface="Symbol" pitchFamily="18" charset="2"/>
              </a:rPr>
              <a:t>     </a:t>
            </a:r>
            <a:r>
              <a:rPr lang="it-IT" sz="2000" err="1">
                <a:sym typeface="Symbol" pitchFamily="18" charset="2"/>
              </a:rPr>
              <a:t>G</a:t>
            </a:r>
            <a:r>
              <a:rPr lang="it-IT" sz="2000" err="1"/>
              <a:t>earbox</a:t>
            </a:r>
            <a:r>
              <a:rPr lang="it-IT" sz="2000"/>
              <a:t>       </a:t>
            </a:r>
            <a:r>
              <a:rPr lang="it-IT" sz="2000">
                <a:sym typeface="Symbol" pitchFamily="18" charset="2"/>
              </a:rPr>
              <a:t> </a:t>
            </a:r>
            <a:r>
              <a:rPr lang="it-IT" sz="2000" smtClean="0">
                <a:sym typeface="Symbol" pitchFamily="18" charset="2"/>
              </a:rPr>
              <a:t>    </a:t>
            </a:r>
            <a:r>
              <a:rPr lang="it-IT" sz="2000" err="1" smtClean="0">
                <a:sym typeface="Symbol" pitchFamily="18" charset="2"/>
              </a:rPr>
              <a:t>Heat</a:t>
            </a:r>
            <a:r>
              <a:rPr lang="it-IT" sz="2000" smtClean="0">
                <a:sym typeface="Symbol" pitchFamily="18" charset="2"/>
              </a:rPr>
              <a:t> </a:t>
            </a:r>
            <a:r>
              <a:rPr lang="it-IT" sz="2000" err="1" smtClean="0">
                <a:sym typeface="Symbol" pitchFamily="18" charset="2"/>
              </a:rPr>
              <a:t>Pump</a:t>
            </a:r>
            <a:endParaRPr lang="en-GB" sz="2000"/>
          </a:p>
          <a:p>
            <a:pPr>
              <a:lnSpc>
                <a:spcPct val="80000"/>
              </a:lnSpc>
              <a:buFont typeface="Wingdings" pitchFamily="2" charset="2"/>
              <a:buNone/>
            </a:pPr>
            <a:endParaRPr lang="en-GB" sz="2000"/>
          </a:p>
        </p:txBody>
      </p:sp>
      <p:pic>
        <p:nvPicPr>
          <p:cNvPr id="14340" name="Picture 4"/>
          <p:cNvPicPr>
            <a:picLocks noChangeAspect="1" noChangeArrowheads="1"/>
          </p:cNvPicPr>
          <p:nvPr/>
        </p:nvPicPr>
        <p:blipFill>
          <a:blip r:embed="rId2" cstate="print"/>
          <a:srcRect/>
          <a:stretch>
            <a:fillRect/>
          </a:stretch>
        </p:blipFill>
        <p:spPr bwMode="auto">
          <a:xfrm>
            <a:off x="990600" y="910555"/>
            <a:ext cx="7562850" cy="144145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cstate="print"/>
          <a:srcRect r="35315"/>
          <a:stretch>
            <a:fillRect/>
          </a:stretch>
        </p:blipFill>
        <p:spPr bwMode="auto">
          <a:xfrm>
            <a:off x="1155278" y="3093368"/>
            <a:ext cx="6369050" cy="166370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4" cstate="print"/>
          <a:srcRect r="58858"/>
          <a:stretch>
            <a:fillRect/>
          </a:stretch>
        </p:blipFill>
        <p:spPr bwMode="auto">
          <a:xfrm>
            <a:off x="1210047" y="4649118"/>
            <a:ext cx="4010025" cy="1300162"/>
          </a:xfrm>
          <a:prstGeom prst="rect">
            <a:avLst/>
          </a:prstGeom>
          <a:noFill/>
          <a:ln w="9525">
            <a:noFill/>
            <a:miter lim="800000"/>
            <a:headEnd/>
            <a:tailEnd/>
          </a:ln>
          <a:effectLst/>
        </p:spPr>
      </p:pic>
      <p:pic>
        <p:nvPicPr>
          <p:cNvPr id="14344" name="Picture 8"/>
          <p:cNvPicPr>
            <a:picLocks noChangeAspect="1" noChangeArrowheads="1"/>
          </p:cNvPicPr>
          <p:nvPr/>
        </p:nvPicPr>
        <p:blipFill>
          <a:blip r:embed="rId5" cstate="print"/>
          <a:srcRect r="70630"/>
          <a:stretch>
            <a:fillRect/>
          </a:stretch>
        </p:blipFill>
        <p:spPr bwMode="auto">
          <a:xfrm>
            <a:off x="5436096" y="5109118"/>
            <a:ext cx="2861890" cy="349626"/>
          </a:xfrm>
          <a:prstGeom prst="rect">
            <a:avLst/>
          </a:prstGeom>
          <a:noFill/>
          <a:ln w="9525">
            <a:noFill/>
            <a:miter lim="800000"/>
            <a:headEnd/>
            <a:tailEnd/>
          </a:ln>
          <a:effectLst/>
        </p:spPr>
      </p:pic>
      <p:sp>
        <p:nvSpPr>
          <p:cNvPr id="14345" name="Rectangle 9"/>
          <p:cNvSpPr>
            <a:spLocks noChangeArrowheads="1"/>
          </p:cNvSpPr>
          <p:nvPr/>
        </p:nvSpPr>
        <p:spPr bwMode="auto">
          <a:xfrm>
            <a:off x="5364088" y="4914230"/>
            <a:ext cx="2664296" cy="700088"/>
          </a:xfrm>
          <a:prstGeom prst="rect">
            <a:avLst/>
          </a:prstGeom>
          <a:noFill/>
          <a:ln w="25400">
            <a:solidFill>
              <a:srgbClr val="FF0000"/>
            </a:solidFill>
            <a:miter lim="800000"/>
            <a:headEnd/>
            <a:tailEnd/>
          </a:ln>
          <a:effectLst/>
        </p:spPr>
        <p:txBody>
          <a:bodyPr wrap="none" anchor="ctr"/>
          <a:lstStyle/>
          <a:p>
            <a:endParaRPr lang="it-IT"/>
          </a:p>
        </p:txBody>
      </p:sp>
      <p:sp>
        <p:nvSpPr>
          <p:cNvPr id="2" name="CasellaDiTesto 1"/>
          <p:cNvSpPr txBox="1"/>
          <p:nvPr/>
        </p:nvSpPr>
        <p:spPr>
          <a:xfrm>
            <a:off x="604191" y="3035185"/>
            <a:ext cx="1917924" cy="1077218"/>
          </a:xfrm>
          <a:prstGeom prst="rect">
            <a:avLst/>
          </a:prstGeom>
          <a:solidFill>
            <a:schemeClr val="bg1"/>
          </a:solidFill>
        </p:spPr>
        <p:txBody>
          <a:bodyPr wrap="square" rtlCol="0">
            <a:spAutoFit/>
          </a:bodyPr>
          <a:lstStyle/>
          <a:p>
            <a:pPr algn="r">
              <a:spcBef>
                <a:spcPts val="600"/>
              </a:spcBef>
            </a:pPr>
            <a:r>
              <a:rPr lang="it-IT" smtClean="0">
                <a:latin typeface="Arial" panose="020B0604020202020204" pitchFamily="34" charset="0"/>
                <a:cs typeface="Arial" panose="020B0604020202020204" pitchFamily="34" charset="0"/>
              </a:rPr>
              <a:t>SYSTEM:</a:t>
            </a:r>
          </a:p>
          <a:p>
            <a:pPr algn="r">
              <a:spcBef>
                <a:spcPts val="600"/>
              </a:spcBef>
            </a:pPr>
            <a:r>
              <a:rPr lang="it-IT" err="1" smtClean="0">
                <a:latin typeface="Arial" panose="020B0604020202020204" pitchFamily="34" charset="0"/>
                <a:cs typeface="Arial" panose="020B0604020202020204" pitchFamily="34" charset="0"/>
              </a:rPr>
              <a:t>Exergy</a:t>
            </a:r>
            <a:r>
              <a:rPr lang="it-IT" smtClean="0">
                <a:latin typeface="Arial" panose="020B0604020202020204" pitchFamily="34" charset="0"/>
                <a:cs typeface="Arial" panose="020B0604020202020204" pitchFamily="34" charset="0"/>
              </a:rPr>
              <a:t> Balance</a:t>
            </a:r>
          </a:p>
          <a:p>
            <a:pPr algn="r">
              <a:spcBef>
                <a:spcPts val="600"/>
              </a:spcBef>
            </a:pPr>
            <a:r>
              <a:rPr lang="it-IT" err="1" smtClean="0">
                <a:latin typeface="Arial" panose="020B0604020202020204" pitchFamily="34" charset="0"/>
                <a:cs typeface="Arial" panose="020B0604020202020204" pitchFamily="34" charset="0"/>
              </a:rPr>
              <a:t>Exergy</a:t>
            </a:r>
            <a:r>
              <a:rPr lang="it-IT" smtClean="0">
                <a:latin typeface="Arial" panose="020B0604020202020204" pitchFamily="34" charset="0"/>
                <a:cs typeface="Arial" panose="020B0604020202020204" pitchFamily="34" charset="0"/>
              </a:rPr>
              <a:t> </a:t>
            </a:r>
            <a:r>
              <a:rPr lang="it-IT" err="1" smtClean="0">
                <a:latin typeface="Arial" panose="020B0604020202020204" pitchFamily="34" charset="0"/>
                <a:cs typeface="Arial" panose="020B0604020202020204" pitchFamily="34" charset="0"/>
              </a:rPr>
              <a:t>efficiency</a:t>
            </a:r>
            <a:endParaRPr lang="en-US">
              <a:latin typeface="Arial" panose="020B0604020202020204" pitchFamily="34" charset="0"/>
              <a:cs typeface="Arial" panose="020B0604020202020204" pitchFamily="34" charset="0"/>
            </a:endParaRPr>
          </a:p>
        </p:txBody>
      </p:sp>
      <p:sp>
        <p:nvSpPr>
          <p:cNvPr id="14346" name="Rectangle 10"/>
          <p:cNvSpPr>
            <a:spLocks noChangeArrowheads="1"/>
          </p:cNvSpPr>
          <p:nvPr/>
        </p:nvSpPr>
        <p:spPr bwMode="auto">
          <a:xfrm>
            <a:off x="1155278" y="3052261"/>
            <a:ext cx="1357312" cy="336550"/>
          </a:xfrm>
          <a:prstGeom prst="rect">
            <a:avLst/>
          </a:prstGeom>
          <a:noFill/>
          <a:ln w="25400">
            <a:solidFill>
              <a:srgbClr val="FF0000"/>
            </a:solidFill>
            <a:miter lim="800000"/>
            <a:headEnd/>
            <a:tailEnd/>
          </a:ln>
          <a:effectLst/>
        </p:spPr>
        <p:txBody>
          <a:bodyPr wrap="none" anchor="ctr"/>
          <a:lstStyle/>
          <a:p>
            <a:endParaRPr lang="it-IT"/>
          </a:p>
        </p:txBody>
      </p:sp>
      <p:sp>
        <p:nvSpPr>
          <p:cNvPr id="12" name="CasellaDiTesto 11"/>
          <p:cNvSpPr txBox="1"/>
          <p:nvPr/>
        </p:nvSpPr>
        <p:spPr>
          <a:xfrm>
            <a:off x="604191" y="4537100"/>
            <a:ext cx="1917924" cy="1077218"/>
          </a:xfrm>
          <a:prstGeom prst="rect">
            <a:avLst/>
          </a:prstGeom>
          <a:solidFill>
            <a:schemeClr val="bg1"/>
          </a:solidFill>
        </p:spPr>
        <p:txBody>
          <a:bodyPr wrap="square" rtlCol="0">
            <a:spAutoFit/>
          </a:bodyPr>
          <a:lstStyle/>
          <a:p>
            <a:pPr algn="r">
              <a:spcBef>
                <a:spcPts val="600"/>
              </a:spcBef>
            </a:pPr>
            <a:r>
              <a:rPr lang="it-IT" smtClean="0">
                <a:latin typeface="Arial" panose="020B0604020202020204" pitchFamily="34" charset="0"/>
                <a:cs typeface="Arial" panose="020B0604020202020204" pitchFamily="34" charset="0"/>
              </a:rPr>
              <a:t>Component:</a:t>
            </a:r>
          </a:p>
          <a:p>
            <a:pPr algn="r">
              <a:spcBef>
                <a:spcPts val="600"/>
              </a:spcBef>
            </a:pPr>
            <a:r>
              <a:rPr lang="it-IT" err="1" smtClean="0">
                <a:latin typeface="Arial" panose="020B0604020202020204" pitchFamily="34" charset="0"/>
                <a:cs typeface="Arial" panose="020B0604020202020204" pitchFamily="34" charset="0"/>
              </a:rPr>
              <a:t>Exergy</a:t>
            </a:r>
            <a:r>
              <a:rPr lang="it-IT" smtClean="0">
                <a:latin typeface="Arial" panose="020B0604020202020204" pitchFamily="34" charset="0"/>
                <a:cs typeface="Arial" panose="020B0604020202020204" pitchFamily="34" charset="0"/>
              </a:rPr>
              <a:t> Balance</a:t>
            </a:r>
          </a:p>
          <a:p>
            <a:pPr algn="r">
              <a:spcBef>
                <a:spcPts val="600"/>
              </a:spcBef>
            </a:pPr>
            <a:r>
              <a:rPr lang="it-IT" err="1" smtClean="0">
                <a:latin typeface="Arial" panose="020B0604020202020204" pitchFamily="34" charset="0"/>
                <a:cs typeface="Arial" panose="020B0604020202020204" pitchFamily="34" charset="0"/>
              </a:rPr>
              <a:t>Exergy</a:t>
            </a:r>
            <a:r>
              <a:rPr lang="it-IT" smtClean="0">
                <a:latin typeface="Arial" panose="020B0604020202020204" pitchFamily="34" charset="0"/>
                <a:cs typeface="Arial" panose="020B0604020202020204" pitchFamily="34" charset="0"/>
              </a:rPr>
              <a:t> </a:t>
            </a:r>
            <a:r>
              <a:rPr lang="it-IT" err="1" smtClean="0">
                <a:latin typeface="Arial" panose="020B0604020202020204" pitchFamily="34" charset="0"/>
                <a:cs typeface="Arial" panose="020B0604020202020204" pitchFamily="34" charset="0"/>
              </a:rPr>
              <a:t>efficiency</a:t>
            </a:r>
            <a:endParaRPr lang="en-US">
              <a:latin typeface="Arial" panose="020B0604020202020204" pitchFamily="34" charset="0"/>
              <a:cs typeface="Arial" panose="020B0604020202020204" pitchFamily="34" charset="0"/>
            </a:endParaRPr>
          </a:p>
        </p:txBody>
      </p:sp>
      <p:sp>
        <p:nvSpPr>
          <p:cNvPr id="14347" name="Rectangle 11"/>
          <p:cNvSpPr>
            <a:spLocks noChangeArrowheads="1"/>
          </p:cNvSpPr>
          <p:nvPr/>
        </p:nvSpPr>
        <p:spPr bwMode="auto">
          <a:xfrm>
            <a:off x="1115035" y="4545182"/>
            <a:ext cx="1357312" cy="336550"/>
          </a:xfrm>
          <a:prstGeom prst="rect">
            <a:avLst/>
          </a:prstGeom>
          <a:noFill/>
          <a:ln w="25400">
            <a:solidFill>
              <a:srgbClr val="FF0000"/>
            </a:solidFill>
            <a:miter lim="800000"/>
            <a:headEnd/>
            <a:tailEnd/>
          </a:ln>
          <a:effectLst/>
        </p:spPr>
        <p:txBody>
          <a:bodyPr wrap="none" anchor="ctr"/>
          <a:lstStyle/>
          <a:p>
            <a:endParaRPr lang="it-IT"/>
          </a:p>
        </p:txBody>
      </p:sp>
      <p:sp>
        <p:nvSpPr>
          <p:cNvPr id="13" name="CasellaDiTesto 12"/>
          <p:cNvSpPr txBox="1"/>
          <p:nvPr/>
        </p:nvSpPr>
        <p:spPr>
          <a:xfrm>
            <a:off x="5436096" y="5109117"/>
            <a:ext cx="1224107" cy="369332"/>
          </a:xfrm>
          <a:prstGeom prst="rect">
            <a:avLst/>
          </a:prstGeom>
          <a:solidFill>
            <a:schemeClr val="bg1"/>
          </a:solidFill>
        </p:spPr>
        <p:txBody>
          <a:bodyPr wrap="square" rtlCol="0">
            <a:spAutoFit/>
          </a:bodyPr>
          <a:lstStyle/>
          <a:p>
            <a:pPr algn="r">
              <a:spcBef>
                <a:spcPts val="600"/>
              </a:spcBef>
            </a:pPr>
            <a:r>
              <a:rPr lang="it-IT" smtClean="0">
                <a:latin typeface="Arial" panose="020B0604020202020204" pitchFamily="34" charset="0"/>
                <a:cs typeface="Arial" panose="020B0604020202020204" pitchFamily="34" charset="0"/>
              </a:rPr>
              <a:t>LOSSES: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8521" y="139166"/>
            <a:ext cx="8855479" cy="625538"/>
          </a:xfrm>
        </p:spPr>
        <p:txBody>
          <a:bodyPr/>
          <a:lstStyle/>
          <a:p>
            <a:r>
              <a:rPr lang="en-US" err="1" smtClean="0"/>
              <a:t>Thermoeconomics</a:t>
            </a:r>
            <a:r>
              <a:rPr lang="en-US" smtClean="0"/>
              <a:t> can face 3 kinds of problems</a:t>
            </a:r>
            <a:endParaRPr lang="en-US"/>
          </a:p>
        </p:txBody>
      </p:sp>
      <p:sp>
        <p:nvSpPr>
          <p:cNvPr id="15363" name="Rectangle 3"/>
          <p:cNvSpPr>
            <a:spLocks noGrp="1" noChangeArrowheads="1"/>
          </p:cNvSpPr>
          <p:nvPr>
            <p:ph type="body" idx="1"/>
          </p:nvPr>
        </p:nvSpPr>
        <p:spPr>
          <a:xfrm>
            <a:off x="179512" y="836712"/>
            <a:ext cx="8615363" cy="2952328"/>
          </a:xfrm>
        </p:spPr>
        <p:txBody>
          <a:bodyPr>
            <a:normAutofit/>
          </a:bodyPr>
          <a:lstStyle/>
          <a:p>
            <a:pPr>
              <a:spcBef>
                <a:spcPts val="0"/>
              </a:spcBef>
              <a:spcAft>
                <a:spcPts val="600"/>
              </a:spcAft>
            </a:pPr>
            <a:r>
              <a:rPr lang="en-US" sz="1600" u="sng"/>
              <a:t>Costing</a:t>
            </a:r>
            <a:r>
              <a:rPr lang="en-US" sz="1600"/>
              <a:t> - evaluating the (additional) consumption of resources of the global system  to obtain one (more) unit of a defined flow, or  as a consequence of a variation (deterioration) of the performance of one of its internal components, keeping constant the final product.</a:t>
            </a:r>
          </a:p>
          <a:p>
            <a:pPr>
              <a:spcBef>
                <a:spcPts val="0"/>
              </a:spcBef>
              <a:spcAft>
                <a:spcPts val="600"/>
              </a:spcAft>
            </a:pPr>
            <a:endParaRPr lang="en-US" sz="1600" u="sng"/>
          </a:p>
          <a:p>
            <a:pPr>
              <a:spcBef>
                <a:spcPts val="0"/>
              </a:spcBef>
              <a:spcAft>
                <a:spcPts val="600"/>
              </a:spcAft>
            </a:pPr>
            <a:r>
              <a:rPr lang="en-US" sz="1600"/>
              <a:t>Diagnosis - having a plant in operating conditions different from the reference ones, allocate on each component the share of the greatest global consumption which it is responsible for.</a:t>
            </a:r>
          </a:p>
          <a:p>
            <a:pPr>
              <a:spcBef>
                <a:spcPts val="0"/>
              </a:spcBef>
              <a:spcAft>
                <a:spcPts val="600"/>
              </a:spcAft>
            </a:pPr>
            <a:endParaRPr lang="en-US" sz="1600" u="sng"/>
          </a:p>
          <a:p>
            <a:pPr>
              <a:spcBef>
                <a:spcPts val="0"/>
              </a:spcBef>
              <a:spcAft>
                <a:spcPts val="600"/>
              </a:spcAft>
            </a:pPr>
            <a:r>
              <a:rPr lang="en-US" sz="1600" u="sng"/>
              <a:t>Local optimization of a component </a:t>
            </a:r>
            <a:r>
              <a:rPr lang="en-US" sz="1600"/>
              <a:t>- </a:t>
            </a:r>
            <a:r>
              <a:rPr lang="en-US" sz="1600" smtClean="0"/>
              <a:t>defining </a:t>
            </a:r>
            <a:r>
              <a:rPr lang="en-US" sz="1600"/>
              <a:t>an optimization procedure which, while considering only the component in hand as if it were an isolated element, allows to obtain a solution that minimizes the overall consumption of system resources.</a:t>
            </a:r>
          </a:p>
        </p:txBody>
      </p:sp>
      <p:sp>
        <p:nvSpPr>
          <p:cNvPr id="4" name="Rectangle 3"/>
          <p:cNvSpPr txBox="1">
            <a:spLocks noChangeArrowheads="1"/>
          </p:cNvSpPr>
          <p:nvPr/>
        </p:nvSpPr>
        <p:spPr>
          <a:xfrm>
            <a:off x="251520" y="4149080"/>
            <a:ext cx="8568952" cy="2160240"/>
          </a:xfrm>
          <a:prstGeom prst="rect">
            <a:avLst/>
          </a:prstGeom>
        </p:spPr>
        <p:txBody>
          <a:bodyPr vert="horz" lIns="91440" tIns="45720" rIns="91440" bIns="45720" rtlCol="0">
            <a:normAutofit/>
          </a:bodyPr>
          <a:lstStyle/>
          <a:p>
            <a:pPr lvl="0" defTabSz="457200" fontAlgn="auto">
              <a:spcBef>
                <a:spcPct val="20000"/>
              </a:spcBef>
              <a:spcAft>
                <a:spcPts val="0"/>
              </a:spcAft>
              <a:defRPr/>
            </a:pPr>
            <a:r>
              <a:rPr lang="en-US" sz="1600" smtClean="0">
                <a:latin typeface="Arial"/>
                <a:ea typeface="+mn-ea"/>
                <a:cs typeface="Arial"/>
              </a:rPr>
              <a:t>NB:</a:t>
            </a:r>
          </a:p>
          <a:p>
            <a:pPr lvl="0" defTabSz="457200" fontAlgn="auto">
              <a:spcBef>
                <a:spcPct val="20000"/>
              </a:spcBef>
              <a:spcAft>
                <a:spcPts val="0"/>
              </a:spcAft>
              <a:defRPr/>
            </a:pPr>
            <a:r>
              <a:rPr lang="en-US" sz="1600" smtClean="0">
                <a:latin typeface="Arial"/>
                <a:ea typeface="+mn-ea"/>
                <a:cs typeface="Arial"/>
              </a:rPr>
              <a:t>They all can </a:t>
            </a:r>
            <a:r>
              <a:rPr lang="en-US" sz="1600">
                <a:latin typeface="Arial"/>
                <a:ea typeface="+mn-ea"/>
                <a:cs typeface="Arial"/>
              </a:rPr>
              <a:t>be faced with the "classic" tools of energy </a:t>
            </a:r>
            <a:r>
              <a:rPr lang="en-US" sz="1600" smtClean="0">
                <a:latin typeface="Arial"/>
                <a:ea typeface="+mn-ea"/>
                <a:cs typeface="Arial"/>
              </a:rPr>
              <a:t>engineering </a:t>
            </a:r>
            <a:r>
              <a:rPr lang="en-US" sz="1600">
                <a:latin typeface="Arial"/>
                <a:ea typeface="+mn-ea"/>
                <a:cs typeface="Arial"/>
              </a:rPr>
              <a:t>(balance equations of mass, energy, entropy, thermo-fluid dynamics relations and </a:t>
            </a:r>
            <a:r>
              <a:rPr lang="en-US" sz="1600" smtClean="0">
                <a:latin typeface="Arial"/>
                <a:ea typeface="+mn-ea"/>
                <a:cs typeface="Arial"/>
              </a:rPr>
              <a:t>component characteristic </a:t>
            </a:r>
            <a:r>
              <a:rPr lang="en-US" sz="1600">
                <a:latin typeface="Arial"/>
                <a:ea typeface="+mn-ea"/>
                <a:cs typeface="Arial"/>
              </a:rPr>
              <a:t>curves</a:t>
            </a:r>
            <a:r>
              <a:rPr lang="en-US" sz="1600" smtClean="0">
                <a:latin typeface="Arial"/>
                <a:ea typeface="+mn-ea"/>
                <a:cs typeface="Arial"/>
              </a:rPr>
              <a:t>);</a:t>
            </a:r>
          </a:p>
          <a:p>
            <a:pPr lvl="0" defTabSz="457200" fontAlgn="auto">
              <a:spcBef>
                <a:spcPct val="20000"/>
              </a:spcBef>
              <a:spcAft>
                <a:spcPts val="0"/>
              </a:spcAft>
              <a:defRPr/>
            </a:pPr>
            <a:r>
              <a:rPr lang="en-US" sz="1600" smtClean="0">
                <a:latin typeface="Arial"/>
                <a:ea typeface="+mn-ea"/>
                <a:cs typeface="Arial"/>
              </a:rPr>
              <a:t>BUT </a:t>
            </a:r>
            <a:r>
              <a:rPr lang="en-US" sz="1600">
                <a:latin typeface="Arial"/>
                <a:ea typeface="+mn-ea"/>
                <a:cs typeface="Arial"/>
              </a:rPr>
              <a:t>one is  forced to consider always the entire system, </a:t>
            </a:r>
            <a:r>
              <a:rPr lang="en-US" sz="1600" smtClean="0">
                <a:latin typeface="Arial"/>
                <a:ea typeface="+mn-ea"/>
                <a:cs typeface="Arial"/>
              </a:rPr>
              <a:t>and no </a:t>
            </a:r>
            <a:r>
              <a:rPr lang="en-US" sz="1600">
                <a:latin typeface="Arial"/>
                <a:ea typeface="+mn-ea"/>
                <a:cs typeface="Arial"/>
              </a:rPr>
              <a:t>direct </a:t>
            </a:r>
            <a:r>
              <a:rPr lang="en-US" sz="1600" smtClean="0">
                <a:latin typeface="Arial"/>
                <a:ea typeface="+mn-ea"/>
                <a:cs typeface="Arial"/>
              </a:rPr>
              <a:t>correspondence, </a:t>
            </a:r>
            <a:r>
              <a:rPr lang="en-US" sz="1600">
                <a:latin typeface="Arial"/>
                <a:ea typeface="+mn-ea"/>
                <a:cs typeface="Arial"/>
              </a:rPr>
              <a:t>between the “local” performance of the components and the overall performance of the </a:t>
            </a:r>
            <a:r>
              <a:rPr lang="en-US" sz="1600" smtClean="0">
                <a:latin typeface="Arial"/>
                <a:ea typeface="+mn-ea"/>
                <a:cs typeface="Arial"/>
              </a:rPr>
              <a:t>system, </a:t>
            </a:r>
            <a:r>
              <a:rPr lang="en-US" sz="1600">
                <a:latin typeface="Arial"/>
                <a:ea typeface="+mn-ea"/>
                <a:cs typeface="Arial"/>
              </a:rPr>
              <a:t>is highlighted.</a:t>
            </a:r>
            <a:endParaRPr kumimoji="0" lang="en-US" sz="1600" b="0" i="0" u="none" strike="noStrike" kern="1200" cap="none" spc="0" normalizeH="0" baseline="0" noProof="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err="1" smtClean="0"/>
              <a:t>Costing</a:t>
            </a:r>
            <a:endParaRPr lang="en-US"/>
          </a:p>
        </p:txBody>
      </p:sp>
      <p:sp>
        <p:nvSpPr>
          <p:cNvPr id="17411" name="Rectangle 3"/>
          <p:cNvSpPr>
            <a:spLocks noGrp="1" noChangeArrowheads="1"/>
          </p:cNvSpPr>
          <p:nvPr>
            <p:ph type="body" idx="1"/>
          </p:nvPr>
        </p:nvSpPr>
        <p:spPr>
          <a:xfrm>
            <a:off x="288925" y="4575969"/>
            <a:ext cx="8459539" cy="1157287"/>
          </a:xfrm>
        </p:spPr>
        <p:txBody>
          <a:bodyPr>
            <a:normAutofit/>
          </a:bodyPr>
          <a:lstStyle/>
          <a:p>
            <a:pPr>
              <a:spcBef>
                <a:spcPts val="0"/>
              </a:spcBef>
              <a:spcAft>
                <a:spcPts val="600"/>
              </a:spcAft>
            </a:pPr>
            <a:r>
              <a:rPr lang="it-IT" sz="1600" err="1" smtClean="0"/>
              <a:t>Costing</a:t>
            </a:r>
            <a:r>
              <a:rPr lang="it-IT" sz="1600"/>
              <a:t>: </a:t>
            </a:r>
            <a:r>
              <a:rPr lang="en-US" sz="1600"/>
              <a:t>evaluating the (additional) consumption of resources of the global system  to obtain one (more) unit of a defined flow, or  as a consequence of a variation (deterioration) of the performance of one of its internal components, keeping constant the final product.</a:t>
            </a:r>
          </a:p>
        </p:txBody>
      </p:sp>
      <p:pic>
        <p:nvPicPr>
          <p:cNvPr id="17413" name="Picture 5"/>
          <p:cNvPicPr>
            <a:picLocks noChangeAspect="1" noChangeArrowheads="1"/>
          </p:cNvPicPr>
          <p:nvPr/>
        </p:nvPicPr>
        <p:blipFill>
          <a:blip r:embed="rId2" cstate="print"/>
          <a:srcRect/>
          <a:stretch>
            <a:fillRect/>
          </a:stretch>
        </p:blipFill>
        <p:spPr bwMode="auto">
          <a:xfrm>
            <a:off x="485775" y="2463006"/>
            <a:ext cx="9683750" cy="2266950"/>
          </a:xfrm>
          <a:prstGeom prst="rect">
            <a:avLst/>
          </a:prstGeom>
          <a:noFill/>
          <a:ln w="9525">
            <a:noFill/>
            <a:miter lim="800000"/>
            <a:headEnd/>
            <a:tailEnd/>
          </a:ln>
          <a:effectLst/>
        </p:spPr>
      </p:pic>
      <p:grpSp>
        <p:nvGrpSpPr>
          <p:cNvPr id="89091" name="Group 3"/>
          <p:cNvGrpSpPr>
            <a:grpSpLocks noChangeAspect="1"/>
          </p:cNvGrpSpPr>
          <p:nvPr/>
        </p:nvGrpSpPr>
        <p:grpSpPr bwMode="auto">
          <a:xfrm>
            <a:off x="1179513" y="868363"/>
            <a:ext cx="6756400" cy="1289050"/>
            <a:chOff x="743" y="547"/>
            <a:chExt cx="4256" cy="812"/>
          </a:xfrm>
        </p:grpSpPr>
        <p:sp>
          <p:nvSpPr>
            <p:cNvPr id="89090" name="AutoShape 2"/>
            <p:cNvSpPr>
              <a:spLocks noChangeAspect="1" noChangeArrowheads="1" noTextEdit="1"/>
            </p:cNvSpPr>
            <p:nvPr/>
          </p:nvSpPr>
          <p:spPr bwMode="auto">
            <a:xfrm>
              <a:off x="743" y="547"/>
              <a:ext cx="4256" cy="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2" name="Rectangle 4"/>
            <p:cNvSpPr>
              <a:spLocks noChangeArrowheads="1"/>
            </p:cNvSpPr>
            <p:nvPr/>
          </p:nvSpPr>
          <p:spPr bwMode="auto">
            <a:xfrm>
              <a:off x="743" y="54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9157" name="Group 69"/>
            <p:cNvGrpSpPr>
              <a:grpSpLocks/>
            </p:cNvGrpSpPr>
            <p:nvPr/>
          </p:nvGrpSpPr>
          <p:grpSpPr bwMode="auto">
            <a:xfrm>
              <a:off x="763" y="571"/>
              <a:ext cx="4229" cy="783"/>
              <a:chOff x="763" y="571"/>
              <a:chExt cx="4229" cy="783"/>
            </a:xfrm>
          </p:grpSpPr>
          <p:sp>
            <p:nvSpPr>
              <p:cNvPr id="89093" name="Rectangle 5"/>
              <p:cNvSpPr>
                <a:spLocks noChangeArrowheads="1"/>
              </p:cNvSpPr>
              <p:nvPr/>
            </p:nvSpPr>
            <p:spPr bwMode="auto">
              <a:xfrm>
                <a:off x="1379"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4" name="Rectangle 6"/>
              <p:cNvSpPr>
                <a:spLocks noChangeArrowheads="1"/>
              </p:cNvSpPr>
              <p:nvPr/>
            </p:nvSpPr>
            <p:spPr bwMode="auto">
              <a:xfrm>
                <a:off x="1379" y="740"/>
                <a:ext cx="618"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5" name="Rectangle 7"/>
              <p:cNvSpPr>
                <a:spLocks noChangeArrowheads="1"/>
              </p:cNvSpPr>
              <p:nvPr/>
            </p:nvSpPr>
            <p:spPr bwMode="auto">
              <a:xfrm>
                <a:off x="2525"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6" name="Rectangle 8"/>
              <p:cNvSpPr>
                <a:spLocks noChangeArrowheads="1"/>
              </p:cNvSpPr>
              <p:nvPr/>
            </p:nvSpPr>
            <p:spPr bwMode="auto">
              <a:xfrm>
                <a:off x="2524" y="740"/>
                <a:ext cx="619"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7" name="Rectangle 9"/>
              <p:cNvSpPr>
                <a:spLocks noChangeArrowheads="1"/>
              </p:cNvSpPr>
              <p:nvPr/>
            </p:nvSpPr>
            <p:spPr bwMode="auto">
              <a:xfrm>
                <a:off x="3671" y="740"/>
                <a:ext cx="617"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8" name="Rectangle 10"/>
              <p:cNvSpPr>
                <a:spLocks noChangeArrowheads="1"/>
              </p:cNvSpPr>
              <p:nvPr/>
            </p:nvSpPr>
            <p:spPr bwMode="auto">
              <a:xfrm>
                <a:off x="3670" y="740"/>
                <a:ext cx="618" cy="436"/>
              </a:xfrm>
              <a:prstGeom prst="rect">
                <a:avLst/>
              </a:prstGeom>
              <a:noFill/>
              <a:ln w="301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099" name="Rectangle 11"/>
              <p:cNvSpPr>
                <a:spLocks noChangeArrowheads="1"/>
              </p:cNvSpPr>
              <p:nvPr/>
            </p:nvSpPr>
            <p:spPr bwMode="auto">
              <a:xfrm>
                <a:off x="1032" y="571"/>
                <a:ext cx="3613" cy="783"/>
              </a:xfrm>
              <a:prstGeom prst="rect">
                <a:avLst/>
              </a:prstGeom>
              <a:noFill/>
              <a:ln w="158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9100" name="Freeform 12"/>
              <p:cNvSpPr>
                <a:spLocks/>
              </p:cNvSpPr>
              <p:nvPr/>
            </p:nvSpPr>
            <p:spPr bwMode="auto">
              <a:xfrm>
                <a:off x="880"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1" name="Line 13"/>
              <p:cNvSpPr>
                <a:spLocks noChangeShapeType="1"/>
              </p:cNvSpPr>
              <p:nvPr/>
            </p:nvSpPr>
            <p:spPr bwMode="auto">
              <a:xfrm>
                <a:off x="763" y="914"/>
                <a:ext cx="117"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2" name="Freeform 14"/>
              <p:cNvSpPr>
                <a:spLocks/>
              </p:cNvSpPr>
              <p:nvPr/>
            </p:nvSpPr>
            <p:spPr bwMode="auto">
              <a:xfrm>
                <a:off x="1233" y="876"/>
                <a:ext cx="146" cy="67"/>
              </a:xfrm>
              <a:custGeom>
                <a:avLst/>
                <a:gdLst/>
                <a:ahLst/>
                <a:cxnLst>
                  <a:cxn ang="0">
                    <a:pos x="146" y="38"/>
                  </a:cxn>
                  <a:cxn ang="0">
                    <a:pos x="0" y="67"/>
                  </a:cxn>
                  <a:cxn ang="0">
                    <a:pos x="0" y="38"/>
                  </a:cxn>
                  <a:cxn ang="0">
                    <a:pos x="0" y="0"/>
                  </a:cxn>
                  <a:cxn ang="0">
                    <a:pos x="146" y="38"/>
                  </a:cxn>
                </a:cxnLst>
                <a:rect l="0" t="0" r="r" b="b"/>
                <a:pathLst>
                  <a:path w="146" h="67">
                    <a:moveTo>
                      <a:pt x="146" y="38"/>
                    </a:moveTo>
                    <a:lnTo>
                      <a:pt x="0" y="67"/>
                    </a:lnTo>
                    <a:lnTo>
                      <a:pt x="0" y="38"/>
                    </a:lnTo>
                    <a:lnTo>
                      <a:pt x="0" y="0"/>
                    </a:lnTo>
                    <a:lnTo>
                      <a:pt x="146"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3" name="Line 15"/>
              <p:cNvSpPr>
                <a:spLocks noChangeShapeType="1"/>
              </p:cNvSpPr>
              <p:nvPr/>
            </p:nvSpPr>
            <p:spPr bwMode="auto">
              <a:xfrm>
                <a:off x="1027" y="914"/>
                <a:ext cx="20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4" name="Freeform 16"/>
              <p:cNvSpPr>
                <a:spLocks/>
              </p:cNvSpPr>
              <p:nvPr/>
            </p:nvSpPr>
            <p:spPr bwMode="auto">
              <a:xfrm>
                <a:off x="2378"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5" name="Line 17"/>
              <p:cNvSpPr>
                <a:spLocks noChangeShapeType="1"/>
              </p:cNvSpPr>
              <p:nvPr/>
            </p:nvSpPr>
            <p:spPr bwMode="auto">
              <a:xfrm>
                <a:off x="1996" y="914"/>
                <a:ext cx="38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6" name="Freeform 18"/>
              <p:cNvSpPr>
                <a:spLocks/>
              </p:cNvSpPr>
              <p:nvPr/>
            </p:nvSpPr>
            <p:spPr bwMode="auto">
              <a:xfrm>
                <a:off x="3524"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7" name="Line 19"/>
              <p:cNvSpPr>
                <a:spLocks noChangeShapeType="1"/>
              </p:cNvSpPr>
              <p:nvPr/>
            </p:nvSpPr>
            <p:spPr bwMode="auto">
              <a:xfrm>
                <a:off x="3142" y="914"/>
                <a:ext cx="382"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8" name="Freeform 20"/>
              <p:cNvSpPr>
                <a:spLocks/>
              </p:cNvSpPr>
              <p:nvPr/>
            </p:nvSpPr>
            <p:spPr bwMode="auto">
              <a:xfrm>
                <a:off x="4493" y="876"/>
                <a:ext cx="147" cy="67"/>
              </a:xfrm>
              <a:custGeom>
                <a:avLst/>
                <a:gdLst/>
                <a:ahLst/>
                <a:cxnLst>
                  <a:cxn ang="0">
                    <a:pos x="147" y="38"/>
                  </a:cxn>
                  <a:cxn ang="0">
                    <a:pos x="0" y="67"/>
                  </a:cxn>
                  <a:cxn ang="0">
                    <a:pos x="0" y="38"/>
                  </a:cxn>
                  <a:cxn ang="0">
                    <a:pos x="0" y="0"/>
                  </a:cxn>
                  <a:cxn ang="0">
                    <a:pos x="147" y="38"/>
                  </a:cxn>
                </a:cxnLst>
                <a:rect l="0" t="0" r="r" b="b"/>
                <a:pathLst>
                  <a:path w="147" h="67">
                    <a:moveTo>
                      <a:pt x="147" y="38"/>
                    </a:moveTo>
                    <a:lnTo>
                      <a:pt x="0" y="67"/>
                    </a:lnTo>
                    <a:lnTo>
                      <a:pt x="0" y="38"/>
                    </a:lnTo>
                    <a:lnTo>
                      <a:pt x="0" y="0"/>
                    </a:lnTo>
                    <a:lnTo>
                      <a:pt x="14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09" name="Line 21"/>
              <p:cNvSpPr>
                <a:spLocks noChangeShapeType="1"/>
              </p:cNvSpPr>
              <p:nvPr/>
            </p:nvSpPr>
            <p:spPr bwMode="auto">
              <a:xfrm>
                <a:off x="4288" y="914"/>
                <a:ext cx="205"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0" name="Freeform 22"/>
              <p:cNvSpPr>
                <a:spLocks/>
              </p:cNvSpPr>
              <p:nvPr/>
            </p:nvSpPr>
            <p:spPr bwMode="auto">
              <a:xfrm>
                <a:off x="4846" y="876"/>
                <a:ext cx="146" cy="67"/>
              </a:xfrm>
              <a:custGeom>
                <a:avLst/>
                <a:gdLst/>
                <a:ahLst/>
                <a:cxnLst>
                  <a:cxn ang="0">
                    <a:pos x="146" y="38"/>
                  </a:cxn>
                  <a:cxn ang="0">
                    <a:pos x="0" y="67"/>
                  </a:cxn>
                  <a:cxn ang="0">
                    <a:pos x="0" y="38"/>
                  </a:cxn>
                  <a:cxn ang="0">
                    <a:pos x="0" y="0"/>
                  </a:cxn>
                  <a:cxn ang="0">
                    <a:pos x="146" y="38"/>
                  </a:cxn>
                </a:cxnLst>
                <a:rect l="0" t="0" r="r" b="b"/>
                <a:pathLst>
                  <a:path w="146" h="67">
                    <a:moveTo>
                      <a:pt x="146" y="38"/>
                    </a:moveTo>
                    <a:lnTo>
                      <a:pt x="0" y="67"/>
                    </a:lnTo>
                    <a:lnTo>
                      <a:pt x="0" y="38"/>
                    </a:lnTo>
                    <a:lnTo>
                      <a:pt x="0" y="0"/>
                    </a:lnTo>
                    <a:lnTo>
                      <a:pt x="146"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1" name="Line 23"/>
              <p:cNvSpPr>
                <a:spLocks noChangeShapeType="1"/>
              </p:cNvSpPr>
              <p:nvPr/>
            </p:nvSpPr>
            <p:spPr bwMode="auto">
              <a:xfrm>
                <a:off x="4640" y="914"/>
                <a:ext cx="206" cy="1"/>
              </a:xfrm>
              <a:prstGeom prst="lin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12" name="Rectangle 24"/>
              <p:cNvSpPr>
                <a:spLocks noChangeArrowheads="1"/>
              </p:cNvSpPr>
              <p:nvPr/>
            </p:nvSpPr>
            <p:spPr bwMode="auto">
              <a:xfrm>
                <a:off x="772" y="702"/>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3" name="Rectangle 25"/>
              <p:cNvSpPr>
                <a:spLocks noChangeArrowheads="1"/>
              </p:cNvSpPr>
              <p:nvPr/>
            </p:nvSpPr>
            <p:spPr bwMode="auto">
              <a:xfrm>
                <a:off x="851" y="721"/>
                <a:ext cx="117"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4" name="Rectangle 26"/>
              <p:cNvSpPr>
                <a:spLocks noChangeArrowheads="1"/>
              </p:cNvSpPr>
              <p:nvPr/>
            </p:nvSpPr>
            <p:spPr bwMode="auto">
              <a:xfrm>
                <a:off x="1144" y="72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5" name="Rectangle 27"/>
              <p:cNvSpPr>
                <a:spLocks noChangeArrowheads="1"/>
              </p:cNvSpPr>
              <p:nvPr/>
            </p:nvSpPr>
            <p:spPr bwMode="auto">
              <a:xfrm>
                <a:off x="1233" y="74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6" name="Rectangle 28"/>
              <p:cNvSpPr>
                <a:spLocks noChangeArrowheads="1"/>
              </p:cNvSpPr>
              <p:nvPr/>
            </p:nvSpPr>
            <p:spPr bwMode="auto">
              <a:xfrm>
                <a:off x="2182"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7" name="Rectangle 29"/>
              <p:cNvSpPr>
                <a:spLocks noChangeArrowheads="1"/>
              </p:cNvSpPr>
              <p:nvPr/>
            </p:nvSpPr>
            <p:spPr bwMode="auto">
              <a:xfrm>
                <a:off x="2270"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8" name="Rectangle 30"/>
              <p:cNvSpPr>
                <a:spLocks noChangeArrowheads="1"/>
              </p:cNvSpPr>
              <p:nvPr/>
            </p:nvSpPr>
            <p:spPr bwMode="auto">
              <a:xfrm>
                <a:off x="3240"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19" name="Rectangle 31"/>
              <p:cNvSpPr>
                <a:spLocks noChangeArrowheads="1"/>
              </p:cNvSpPr>
              <p:nvPr/>
            </p:nvSpPr>
            <p:spPr bwMode="auto">
              <a:xfrm>
                <a:off x="3328"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0" name="Rectangle 32"/>
              <p:cNvSpPr>
                <a:spLocks noChangeArrowheads="1"/>
              </p:cNvSpPr>
              <p:nvPr/>
            </p:nvSpPr>
            <p:spPr bwMode="auto">
              <a:xfrm>
                <a:off x="4385" y="702"/>
                <a:ext cx="14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1" name="Rectangle 33"/>
              <p:cNvSpPr>
                <a:spLocks noChangeArrowheads="1"/>
              </p:cNvSpPr>
              <p:nvPr/>
            </p:nvSpPr>
            <p:spPr bwMode="auto">
              <a:xfrm>
                <a:off x="4474" y="721"/>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2" name="Rectangle 34"/>
              <p:cNvSpPr>
                <a:spLocks noChangeArrowheads="1"/>
              </p:cNvSpPr>
              <p:nvPr/>
            </p:nvSpPr>
            <p:spPr bwMode="auto">
              <a:xfrm>
                <a:off x="4748" y="664"/>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3" name="Rectangle 35"/>
              <p:cNvSpPr>
                <a:spLocks noChangeArrowheads="1"/>
              </p:cNvSpPr>
              <p:nvPr/>
            </p:nvSpPr>
            <p:spPr bwMode="auto">
              <a:xfrm>
                <a:off x="4826" y="683"/>
                <a:ext cx="117"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4" name="Rectangle 36"/>
              <p:cNvSpPr>
                <a:spLocks noChangeArrowheads="1"/>
              </p:cNvSpPr>
              <p:nvPr/>
            </p:nvSpPr>
            <p:spPr bwMode="auto">
              <a:xfrm>
                <a:off x="1174"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5" name="Rectangle 37"/>
              <p:cNvSpPr>
                <a:spLocks noChangeArrowheads="1"/>
              </p:cNvSpPr>
              <p:nvPr/>
            </p:nvSpPr>
            <p:spPr bwMode="auto">
              <a:xfrm>
                <a:off x="1252"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6" name="Rectangle 38"/>
              <p:cNvSpPr>
                <a:spLocks noChangeArrowheads="1"/>
              </p:cNvSpPr>
              <p:nvPr/>
            </p:nvSpPr>
            <p:spPr bwMode="auto">
              <a:xfrm>
                <a:off x="2094"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7" name="Rectangle 39"/>
              <p:cNvSpPr>
                <a:spLocks noChangeArrowheads="1"/>
              </p:cNvSpPr>
              <p:nvPr/>
            </p:nvSpPr>
            <p:spPr bwMode="auto">
              <a:xfrm>
                <a:off x="2173"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8" name="Rectangle 40"/>
              <p:cNvSpPr>
                <a:spLocks noChangeArrowheads="1"/>
              </p:cNvSpPr>
              <p:nvPr/>
            </p:nvSpPr>
            <p:spPr bwMode="auto">
              <a:xfrm>
                <a:off x="2231" y="963"/>
                <a:ext cx="21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29" name="Rectangle 41"/>
              <p:cNvSpPr>
                <a:spLocks noChangeArrowheads="1"/>
              </p:cNvSpPr>
              <p:nvPr/>
            </p:nvSpPr>
            <p:spPr bwMode="auto">
              <a:xfrm>
                <a:off x="2378"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0" name="Rectangle 42"/>
              <p:cNvSpPr>
                <a:spLocks noChangeArrowheads="1"/>
              </p:cNvSpPr>
              <p:nvPr/>
            </p:nvSpPr>
            <p:spPr bwMode="auto">
              <a:xfrm>
                <a:off x="3240" y="954"/>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1" name="Rectangle 43"/>
              <p:cNvSpPr>
                <a:spLocks noChangeArrowheads="1"/>
              </p:cNvSpPr>
              <p:nvPr/>
            </p:nvSpPr>
            <p:spPr bwMode="auto">
              <a:xfrm>
                <a:off x="3318"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2" name="Rectangle 44"/>
              <p:cNvSpPr>
                <a:spLocks noChangeArrowheads="1"/>
              </p:cNvSpPr>
              <p:nvPr/>
            </p:nvSpPr>
            <p:spPr bwMode="auto">
              <a:xfrm>
                <a:off x="3377" y="954"/>
                <a:ext cx="21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3" name="Rectangle 45"/>
              <p:cNvSpPr>
                <a:spLocks noChangeArrowheads="1"/>
              </p:cNvSpPr>
              <p:nvPr/>
            </p:nvSpPr>
            <p:spPr bwMode="auto">
              <a:xfrm>
                <a:off x="3524"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4" name="Rectangle 46"/>
              <p:cNvSpPr>
                <a:spLocks noChangeArrowheads="1"/>
              </p:cNvSpPr>
              <p:nvPr/>
            </p:nvSpPr>
            <p:spPr bwMode="auto">
              <a:xfrm>
                <a:off x="4385" y="963"/>
                <a:ext cx="13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P</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5" name="Rectangle 47"/>
              <p:cNvSpPr>
                <a:spLocks noChangeArrowheads="1"/>
              </p:cNvSpPr>
              <p:nvPr/>
            </p:nvSpPr>
            <p:spPr bwMode="auto">
              <a:xfrm>
                <a:off x="4464"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6" name="Rectangle 48"/>
              <p:cNvSpPr>
                <a:spLocks noChangeArrowheads="1"/>
              </p:cNvSpPr>
              <p:nvPr/>
            </p:nvSpPr>
            <p:spPr bwMode="auto">
              <a:xfrm>
                <a:off x="1448" y="954"/>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7" name="Rectangle 49"/>
              <p:cNvSpPr>
                <a:spLocks noChangeArrowheads="1"/>
              </p:cNvSpPr>
              <p:nvPr/>
            </p:nvSpPr>
            <p:spPr bwMode="auto">
              <a:xfrm>
                <a:off x="1517"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8" name="Rectangle 50"/>
              <p:cNvSpPr>
                <a:spLocks noChangeArrowheads="1"/>
              </p:cNvSpPr>
              <p:nvPr/>
            </p:nvSpPr>
            <p:spPr bwMode="auto">
              <a:xfrm>
                <a:off x="1575" y="954"/>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39" name="Rectangle 51"/>
              <p:cNvSpPr>
                <a:spLocks noChangeArrowheads="1"/>
              </p:cNvSpPr>
              <p:nvPr/>
            </p:nvSpPr>
            <p:spPr bwMode="auto">
              <a:xfrm>
                <a:off x="1761" y="944"/>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0" name="Rectangle 52"/>
              <p:cNvSpPr>
                <a:spLocks noChangeArrowheads="1"/>
              </p:cNvSpPr>
              <p:nvPr/>
            </p:nvSpPr>
            <p:spPr bwMode="auto">
              <a:xfrm>
                <a:off x="1840" y="973"/>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1" name="Rectangle 53"/>
              <p:cNvSpPr>
                <a:spLocks noChangeArrowheads="1"/>
              </p:cNvSpPr>
              <p:nvPr/>
            </p:nvSpPr>
            <p:spPr bwMode="auto">
              <a:xfrm>
                <a:off x="1840" y="77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2" name="Oval 54"/>
              <p:cNvSpPr>
                <a:spLocks noChangeArrowheads="1"/>
              </p:cNvSpPr>
              <p:nvPr/>
            </p:nvSpPr>
            <p:spPr bwMode="auto">
              <a:xfrm>
                <a:off x="1786"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3" name="Rectangle 55"/>
              <p:cNvSpPr>
                <a:spLocks noChangeArrowheads="1"/>
              </p:cNvSpPr>
              <p:nvPr/>
            </p:nvSpPr>
            <p:spPr bwMode="auto">
              <a:xfrm>
                <a:off x="2995" y="78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4" name="Oval 56"/>
              <p:cNvSpPr>
                <a:spLocks noChangeArrowheads="1"/>
              </p:cNvSpPr>
              <p:nvPr/>
            </p:nvSpPr>
            <p:spPr bwMode="auto">
              <a:xfrm>
                <a:off x="2941"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5" name="Rectangle 57"/>
              <p:cNvSpPr>
                <a:spLocks noChangeArrowheads="1"/>
              </p:cNvSpPr>
              <p:nvPr/>
            </p:nvSpPr>
            <p:spPr bwMode="auto">
              <a:xfrm>
                <a:off x="4131" y="780"/>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6" name="Oval 58"/>
              <p:cNvSpPr>
                <a:spLocks noChangeArrowheads="1"/>
              </p:cNvSpPr>
              <p:nvPr/>
            </p:nvSpPr>
            <p:spPr bwMode="auto">
              <a:xfrm>
                <a:off x="4077" y="774"/>
                <a:ext cx="176" cy="174"/>
              </a:xfrm>
              <a:prstGeom prst="ellipse">
                <a:avLst/>
              </a:pr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9147" name="Rectangle 59"/>
              <p:cNvSpPr>
                <a:spLocks noChangeArrowheads="1"/>
              </p:cNvSpPr>
              <p:nvPr/>
            </p:nvSpPr>
            <p:spPr bwMode="auto">
              <a:xfrm>
                <a:off x="2603" y="973"/>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8" name="Rectangle 60"/>
              <p:cNvSpPr>
                <a:spLocks noChangeArrowheads="1"/>
              </p:cNvSpPr>
              <p:nvPr/>
            </p:nvSpPr>
            <p:spPr bwMode="auto">
              <a:xfrm>
                <a:off x="2672" y="99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49" name="Rectangle 61"/>
              <p:cNvSpPr>
                <a:spLocks noChangeArrowheads="1"/>
              </p:cNvSpPr>
              <p:nvPr/>
            </p:nvSpPr>
            <p:spPr bwMode="auto">
              <a:xfrm>
                <a:off x="2731" y="973"/>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0" name="Rectangle 62"/>
              <p:cNvSpPr>
                <a:spLocks noChangeArrowheads="1"/>
              </p:cNvSpPr>
              <p:nvPr/>
            </p:nvSpPr>
            <p:spPr bwMode="auto">
              <a:xfrm>
                <a:off x="2917" y="963"/>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1" name="Rectangle 63"/>
              <p:cNvSpPr>
                <a:spLocks noChangeArrowheads="1"/>
              </p:cNvSpPr>
              <p:nvPr/>
            </p:nvSpPr>
            <p:spPr bwMode="auto">
              <a:xfrm>
                <a:off x="2995" y="99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2" name="Rectangle 64"/>
              <p:cNvSpPr>
                <a:spLocks noChangeArrowheads="1"/>
              </p:cNvSpPr>
              <p:nvPr/>
            </p:nvSpPr>
            <p:spPr bwMode="auto">
              <a:xfrm>
                <a:off x="3749" y="963"/>
                <a:ext cx="12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k</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3" name="Rectangle 65"/>
              <p:cNvSpPr>
                <a:spLocks noChangeArrowheads="1"/>
              </p:cNvSpPr>
              <p:nvPr/>
            </p:nvSpPr>
            <p:spPr bwMode="auto">
              <a:xfrm>
                <a:off x="3818"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4" name="Rectangle 66"/>
              <p:cNvSpPr>
                <a:spLocks noChangeArrowheads="1"/>
              </p:cNvSpPr>
              <p:nvPr/>
            </p:nvSpPr>
            <p:spPr bwMode="auto">
              <a:xfrm>
                <a:off x="3876" y="963"/>
                <a:ext cx="24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Times"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5" name="Rectangle 67"/>
              <p:cNvSpPr>
                <a:spLocks noChangeArrowheads="1"/>
              </p:cNvSpPr>
              <p:nvPr/>
            </p:nvSpPr>
            <p:spPr bwMode="auto">
              <a:xfrm>
                <a:off x="4062" y="953"/>
                <a:ext cx="156"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Symbol" pitchFamily="18" charset="2"/>
                    <a:cs typeface="Arial" pitchFamily="34" charset="0"/>
                  </a:rPr>
                  <a:t>h</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9156" name="Rectangle 68"/>
              <p:cNvSpPr>
                <a:spLocks noChangeArrowheads="1"/>
              </p:cNvSpPr>
              <p:nvPr/>
            </p:nvSpPr>
            <p:spPr bwMode="auto">
              <a:xfrm>
                <a:off x="4141" y="982"/>
                <a:ext cx="108" cy="1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Times"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4" name="Ovale 73"/>
          <p:cNvSpPr/>
          <p:nvPr/>
        </p:nvSpPr>
        <p:spPr>
          <a:xfrm>
            <a:off x="2987824" y="2420888"/>
            <a:ext cx="504056"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5" name="Ovale 74"/>
          <p:cNvSpPr/>
          <p:nvPr/>
        </p:nvSpPr>
        <p:spPr>
          <a:xfrm>
            <a:off x="2699792" y="3140968"/>
            <a:ext cx="504056" cy="4320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6" name="Ovale 75"/>
          <p:cNvSpPr/>
          <p:nvPr/>
        </p:nvSpPr>
        <p:spPr>
          <a:xfrm>
            <a:off x="6228184" y="3789040"/>
            <a:ext cx="720080" cy="648072"/>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7" name="Ovale 76"/>
          <p:cNvSpPr/>
          <p:nvPr/>
        </p:nvSpPr>
        <p:spPr>
          <a:xfrm>
            <a:off x="3275856" y="2996952"/>
            <a:ext cx="792088" cy="720080"/>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188640"/>
            <a:ext cx="8568952" cy="687388"/>
          </a:xfrm>
        </p:spPr>
        <p:txBody>
          <a:bodyPr>
            <a:normAutofit/>
          </a:bodyPr>
          <a:lstStyle/>
          <a:p>
            <a:r>
              <a:rPr lang="it-IT" smtClean="0"/>
              <a:t>The </a:t>
            </a:r>
            <a:r>
              <a:rPr lang="it-IT" err="1" smtClean="0"/>
              <a:t>unit</a:t>
            </a:r>
            <a:r>
              <a:rPr lang="it-IT" smtClean="0"/>
              <a:t> </a:t>
            </a:r>
            <a:r>
              <a:rPr lang="it-IT" err="1" smtClean="0"/>
              <a:t>exergy</a:t>
            </a:r>
            <a:r>
              <a:rPr lang="it-IT" smtClean="0"/>
              <a:t> </a:t>
            </a:r>
            <a:r>
              <a:rPr lang="it-IT" err="1" smtClean="0"/>
              <a:t>cost</a:t>
            </a:r>
            <a:r>
              <a:rPr lang="it-IT" smtClean="0"/>
              <a:t> &amp; the non-</a:t>
            </a:r>
            <a:r>
              <a:rPr lang="it-IT" err="1" smtClean="0"/>
              <a:t>equivalence</a:t>
            </a:r>
            <a:r>
              <a:rPr lang="it-IT" smtClean="0"/>
              <a:t> of </a:t>
            </a:r>
            <a:r>
              <a:rPr lang="it-IT" err="1" smtClean="0"/>
              <a:t>losses</a:t>
            </a:r>
            <a:endParaRPr lang="en-US"/>
          </a:p>
        </p:txBody>
      </p:sp>
      <p:sp>
        <p:nvSpPr>
          <p:cNvPr id="18435" name="Rectangle 3"/>
          <p:cNvSpPr>
            <a:spLocks noGrp="1" noChangeArrowheads="1"/>
          </p:cNvSpPr>
          <p:nvPr>
            <p:ph type="body" idx="1"/>
          </p:nvPr>
        </p:nvSpPr>
        <p:spPr>
          <a:xfrm>
            <a:off x="395536" y="4077073"/>
            <a:ext cx="8496944" cy="936103"/>
          </a:xfrm>
          <a:gradFill>
            <a:gsLst>
              <a:gs pos="0">
                <a:schemeClr val="accent1">
                  <a:tint val="100000"/>
                  <a:shade val="100000"/>
                  <a:satMod val="130000"/>
                </a:schemeClr>
              </a:gs>
              <a:gs pos="100000">
                <a:schemeClr val="accent1">
                  <a:tint val="50000"/>
                  <a:shade val="100000"/>
                  <a:satMod val="350000"/>
                </a:schemeClr>
              </a:gs>
            </a:gsLst>
            <a:lin ang="16200000" scaled="0"/>
          </a:gradFill>
          <a:ln>
            <a:solidFill>
              <a:srgbClr val="002060"/>
            </a:solidFill>
          </a:ln>
        </p:spPr>
        <p:txBody>
          <a:bodyPr>
            <a:normAutofit/>
          </a:bodyPr>
          <a:lstStyle/>
          <a:p>
            <a:pPr>
              <a:spcBef>
                <a:spcPts val="0"/>
              </a:spcBef>
              <a:spcAft>
                <a:spcPts val="600"/>
              </a:spcAft>
            </a:pPr>
            <a:r>
              <a:rPr lang="en-US" sz="1800"/>
              <a:t>the additional global consumption corresponds exactly to the product of the additional local losses, by the unit </a:t>
            </a:r>
            <a:r>
              <a:rPr lang="en-US" sz="1800" err="1"/>
              <a:t>exergetic</a:t>
            </a:r>
            <a:r>
              <a:rPr lang="en-US" sz="1800"/>
              <a:t> cost, </a:t>
            </a:r>
            <a:r>
              <a:rPr lang="it-IT" sz="1800" b="1" err="1"/>
              <a:t>k</a:t>
            </a:r>
            <a:r>
              <a:rPr lang="it-IT" sz="1800" b="1" baseline="-25000" err="1"/>
              <a:t>i</a:t>
            </a:r>
            <a:r>
              <a:rPr lang="it-IT" sz="1800" b="1"/>
              <a:t>* </a:t>
            </a:r>
            <a:r>
              <a:rPr lang="en-US" sz="1800" smtClean="0"/>
              <a:t>of </a:t>
            </a:r>
            <a:r>
              <a:rPr lang="en-US" sz="1800"/>
              <a:t>the local resource, so that the problem of additional resource consumption is equivalent to that of "Costing".</a:t>
            </a:r>
          </a:p>
        </p:txBody>
      </p:sp>
      <p:pic>
        <p:nvPicPr>
          <p:cNvPr id="18436" name="Picture 4"/>
          <p:cNvPicPr>
            <a:picLocks noChangeAspect="1" noChangeArrowheads="1"/>
          </p:cNvPicPr>
          <p:nvPr/>
        </p:nvPicPr>
        <p:blipFill>
          <a:blip r:embed="rId2" cstate="print"/>
          <a:srcRect/>
          <a:stretch>
            <a:fillRect/>
          </a:stretch>
        </p:blipFill>
        <p:spPr bwMode="auto">
          <a:xfrm>
            <a:off x="755576" y="2104500"/>
            <a:ext cx="9636199" cy="2167165"/>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cstate="print"/>
          <a:srcRect/>
          <a:stretch>
            <a:fillRect/>
          </a:stretch>
        </p:blipFill>
        <p:spPr bwMode="auto">
          <a:xfrm>
            <a:off x="1139825" y="692696"/>
            <a:ext cx="6756400" cy="1287463"/>
          </a:xfrm>
          <a:prstGeom prst="rect">
            <a:avLst/>
          </a:prstGeom>
          <a:noFill/>
          <a:ln w="9525">
            <a:noFill/>
            <a:miter lim="800000"/>
            <a:headEnd/>
            <a:tailEnd/>
          </a:ln>
          <a:effectLst/>
        </p:spPr>
      </p:pic>
      <p:sp>
        <p:nvSpPr>
          <p:cNvPr id="77" name="CasellaDiTesto 76"/>
          <p:cNvSpPr txBox="1"/>
          <p:nvPr/>
        </p:nvSpPr>
        <p:spPr>
          <a:xfrm>
            <a:off x="395536" y="5241974"/>
            <a:ext cx="8496944" cy="923330"/>
          </a:xfrm>
          <a:prstGeom prst="rect">
            <a:avLst/>
          </a:prstGeom>
          <a:noFill/>
        </p:spPr>
        <p:txBody>
          <a:bodyPr wrap="square" rtlCol="0">
            <a:spAutoFit/>
          </a:bodyPr>
          <a:lstStyle/>
          <a:p>
            <a:r>
              <a:rPr lang="en-US" b="1" i="1"/>
              <a:t>"The additional global losses induced by the degradation of a component are the grater the higher the exergy cost of the flows used by the deteriorated component" (Principle of non-equivalence of losses)</a:t>
            </a:r>
            <a:endParaRPr lang="it-IT"/>
          </a:p>
        </p:txBody>
      </p:sp>
      <p:sp>
        <p:nvSpPr>
          <p:cNvPr id="78" name="CasellaDiTesto 77"/>
          <p:cNvSpPr txBox="1"/>
          <p:nvPr/>
        </p:nvSpPr>
        <p:spPr>
          <a:xfrm>
            <a:off x="4716016" y="2204864"/>
            <a:ext cx="3456384" cy="1077218"/>
          </a:xfrm>
          <a:prstGeom prst="rect">
            <a:avLst/>
          </a:prstGeom>
          <a:noFill/>
        </p:spPr>
        <p:txBody>
          <a:bodyPr wrap="square" rtlCol="0">
            <a:spAutoFit/>
          </a:bodyPr>
          <a:lstStyle/>
          <a:p>
            <a:r>
              <a:rPr lang="it-IT" sz="1600" b="1" err="1" smtClean="0"/>
              <a:t>k</a:t>
            </a:r>
            <a:r>
              <a:rPr lang="it-IT" sz="1600" b="1" baseline="-25000" err="1" smtClean="0"/>
              <a:t>i</a:t>
            </a:r>
            <a:r>
              <a:rPr lang="it-IT" sz="1600" b="1" smtClean="0"/>
              <a:t>*</a:t>
            </a:r>
            <a:r>
              <a:rPr lang="en-US" sz="1600" smtClean="0"/>
              <a:t> </a:t>
            </a:r>
            <a:r>
              <a:rPr lang="en-US" sz="1600"/>
              <a:t>is a thermodynamic magnitude, which depends on the state of the system and on the definition of </a:t>
            </a:r>
            <a:r>
              <a:rPr lang="en-US" sz="1600" err="1"/>
              <a:t>exergetic</a:t>
            </a:r>
            <a:r>
              <a:rPr lang="en-US" sz="1600"/>
              <a:t> </a:t>
            </a:r>
            <a:r>
              <a:rPr lang="en-US" sz="1600" smtClean="0"/>
              <a:t>flows </a:t>
            </a:r>
            <a:r>
              <a:rPr lang="it-IT" sz="1600" smtClean="0"/>
              <a:t>E</a:t>
            </a:r>
            <a:r>
              <a:rPr lang="it-IT" sz="1600" b="1" smtClean="0"/>
              <a:t> </a:t>
            </a:r>
            <a:r>
              <a:rPr lang="it-IT" sz="1600" baseline="-25000" smtClean="0"/>
              <a:t>i</a:t>
            </a:r>
            <a:r>
              <a:rPr lang="it-IT" sz="1600" smtClean="0"/>
              <a:t>.</a:t>
            </a:r>
            <a:endParaRPr lang="it-IT" sz="1600"/>
          </a:p>
        </p:txBody>
      </p:sp>
      <p:sp>
        <p:nvSpPr>
          <p:cNvPr id="79" name="Parentesi graffa aperta 78"/>
          <p:cNvSpPr/>
          <p:nvPr/>
        </p:nvSpPr>
        <p:spPr>
          <a:xfrm>
            <a:off x="899592" y="2060848"/>
            <a:ext cx="360040" cy="1800200"/>
          </a:xfrm>
          <a:prstGeom prst="leftBrace">
            <a:avLst>
              <a:gd name="adj1" fmla="val 3526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19800</TotalTime>
  <Words>2655</Words>
  <Application>Microsoft Office PowerPoint</Application>
  <PresentationFormat>Presentazione su schermo (4:3)</PresentationFormat>
  <Paragraphs>439</Paragraphs>
  <Slides>29</Slides>
  <Notes>3</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40" baseType="lpstr">
      <vt:lpstr>ＭＳ Ｐゴシック</vt:lpstr>
      <vt:lpstr>ＭＳ Ｐゴシック</vt:lpstr>
      <vt:lpstr>Arial</vt:lpstr>
      <vt:lpstr>Calibri</vt:lpstr>
      <vt:lpstr>Segoe UI Symbol</vt:lpstr>
      <vt:lpstr>Symbol</vt:lpstr>
      <vt:lpstr>Times</vt:lpstr>
      <vt:lpstr>Times New Roman</vt:lpstr>
      <vt:lpstr>Wingdings</vt:lpstr>
      <vt:lpstr>POLI</vt:lpstr>
      <vt:lpstr>Documento</vt:lpstr>
      <vt:lpstr>Presentazione standard di PowerPoint</vt:lpstr>
      <vt:lpstr>Presentazione standard di PowerPoint</vt:lpstr>
      <vt:lpstr>Presentazione standard di PowerPoint</vt:lpstr>
      <vt:lpstr>The basic ideas of Thermoeconomics</vt:lpstr>
      <vt:lpstr>The basic ideas of Thermoeconomics</vt:lpstr>
      <vt:lpstr>The Linear chain in the Thermoeconomic description</vt:lpstr>
      <vt:lpstr>Thermoeconomics can face 3 kinds of problems</vt:lpstr>
      <vt:lpstr>Costing</vt:lpstr>
      <vt:lpstr>The unit exergy cost &amp; the non-equivalence of losses</vt:lpstr>
      <vt:lpstr>Diagnosis</vt:lpstr>
      <vt:lpstr>Impatto in Fuel </vt:lpstr>
      <vt:lpstr>Local Optimization</vt:lpstr>
      <vt:lpstr>Local Optimization</vt:lpstr>
      <vt:lpstr>The Productive Structure</vt:lpstr>
      <vt:lpstr>The Productive Structure</vt:lpstr>
      <vt:lpstr>The Productive Structure</vt:lpstr>
      <vt:lpstr>The Productive Structure</vt:lpstr>
      <vt:lpstr>The Thermoeconomic relations in Matrix form</vt:lpstr>
      <vt:lpstr>The Thermoeconomic relations in Matrix form</vt:lpstr>
      <vt:lpstr>The Thermoeconomic relations in Matrix form</vt:lpstr>
      <vt:lpstr>The Thermoeconomic relations in Matrix form</vt:lpstr>
      <vt:lpstr>The limits of the Thermoeconomic relations</vt:lpstr>
      <vt:lpstr>EXEMPLE OF DIAGNOSIS  </vt:lpstr>
      <vt:lpstr>EXEMPLE OF DIAGNOSIS </vt:lpstr>
      <vt:lpstr>EXEMPLE OF LOCAL OPTIMIZATION</vt:lpstr>
      <vt:lpstr>EXEMPLE OF LOCAL OPTIMIZATION</vt:lpstr>
      <vt:lpstr>EXEMPLE OF LOCAL OPTIMIZATION</vt:lpstr>
      <vt:lpstr>CONCLUSIONS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Emy</dc:creator>
  <cp:lastModifiedBy>Windows User</cp:lastModifiedBy>
  <cp:revision>1128</cp:revision>
  <cp:lastPrinted>2015-07-19T17:20:15Z</cp:lastPrinted>
  <dcterms:created xsi:type="dcterms:W3CDTF">2012-03-26T08:44:55Z</dcterms:created>
  <dcterms:modified xsi:type="dcterms:W3CDTF">2020-11-20T12:14:28Z</dcterms:modified>
</cp:coreProperties>
</file>