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a:p>
        </p:txBody>
      </p:sp>
      <p:sp>
        <p:nvSpPr>
          <p:cNvPr id="25" name="Shape 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 name="Shape 34"/>
          <p:cNvSpPr/>
          <p:nvPr>
            <p:ph type="sldImg"/>
          </p:nvPr>
        </p:nvSpPr>
        <p:spPr>
          <a:prstGeom prst="rect">
            <a:avLst/>
          </a:prstGeom>
        </p:spPr>
        <p:txBody>
          <a:bodyPr/>
          <a:lstStyle/>
          <a:p>
            <a:pPr/>
          </a:p>
        </p:txBody>
      </p:sp>
      <p:sp>
        <p:nvSpPr>
          <p:cNvPr id="35" name="Shape 35"/>
          <p:cNvSpPr/>
          <p:nvPr>
            <p:ph type="body" sz="quarter" idx="1"/>
          </p:nvPr>
        </p:nvSpPr>
        <p:spPr>
          <a:prstGeom prst="rect">
            <a:avLst/>
          </a:prstGeom>
        </p:spPr>
        <p:txBody>
          <a:bodyPr/>
          <a:lstStyle/>
          <a:p>
            <a:pPr/>
            <a:r>
              <a:t>HOW LONG LASTING???</a:t>
            </a:r>
          </a:p>
          <a:p>
            <a:pPr/>
            <a:r>
              <a:t>aby from other human beings - a few weeks to a few months</a:t>
            </a:r>
          </a:p>
          <a:p>
            <a:pPr/>
          </a:p>
          <a:p>
            <a:pPr/>
            <a:r>
              <a:t>IgG from mom 3-6months</a:t>
            </a:r>
          </a:p>
          <a:p>
            <a:pPr/>
            <a:r>
              <a:t>	used for:	botulism</a:t>
            </a:r>
          </a:p>
          <a:p>
            <a:pPr/>
            <a:r>
              <a:t>			diphtheria</a:t>
            </a:r>
          </a:p>
          <a:p>
            <a:pPr/>
            <a:r>
              <a:t>			hepatitis</a:t>
            </a:r>
          </a:p>
          <a:p>
            <a:pPr/>
            <a:r>
              <a:t>			measles</a:t>
            </a:r>
          </a:p>
          <a:p>
            <a:pPr/>
            <a:r>
              <a:t>			rabies</a:t>
            </a:r>
          </a:p>
          <a:p>
            <a:pPr/>
            <a:r>
              <a:t>			snake/spiders bites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a:p>
        </p:txBody>
      </p:sp>
      <p:sp>
        <p:nvSpPr>
          <p:cNvPr id="51" name="Shape 51"/>
          <p:cNvSpPr/>
          <p:nvPr>
            <p:ph type="body" sz="quarter" idx="1"/>
          </p:nvPr>
        </p:nvSpPr>
        <p:spPr>
          <a:prstGeom prst="rect">
            <a:avLst/>
          </a:prstGeom>
        </p:spPr>
        <p:txBody>
          <a:bodyPr/>
          <a:lstStyle/>
          <a:p>
            <a:pPr/>
            <a:r>
              <a:t>HOW LONG LASTING???</a:t>
            </a:r>
          </a:p>
          <a:p>
            <a:pPr/>
            <a:r>
              <a:t>aby from other human beings - a few weeks to a few months</a:t>
            </a:r>
          </a:p>
          <a:p>
            <a:pPr/>
          </a:p>
          <a:p>
            <a:pPr/>
            <a:r>
              <a:t>IgG from mom 3-6months</a:t>
            </a:r>
          </a:p>
          <a:p>
            <a:pPr/>
            <a:r>
              <a:t>	used for:	botulism</a:t>
            </a:r>
          </a:p>
          <a:p>
            <a:pPr/>
            <a:r>
              <a:t>			diphtheria</a:t>
            </a:r>
          </a:p>
          <a:p>
            <a:pPr/>
            <a:r>
              <a:t>			hepatitis</a:t>
            </a:r>
          </a:p>
          <a:p>
            <a:pPr/>
            <a:r>
              <a:t>			measles</a:t>
            </a:r>
          </a:p>
          <a:p>
            <a:pPr/>
            <a:r>
              <a:t>			rabies</a:t>
            </a:r>
          </a:p>
          <a:p>
            <a:pPr/>
            <a:r>
              <a:t>			snake/spiders bites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a:p>
        </p:txBody>
      </p:sp>
      <p:sp>
        <p:nvSpPr>
          <p:cNvPr id="56" name="Shape 56"/>
          <p:cNvSpPr/>
          <p:nvPr>
            <p:ph type="body" sz="quarter" idx="1"/>
          </p:nvPr>
        </p:nvSpPr>
        <p:spPr>
          <a:prstGeom prst="rect">
            <a:avLst/>
          </a:prstGeom>
        </p:spPr>
        <p:txBody>
          <a:bodyPr/>
          <a:lstStyle/>
          <a:p>
            <a:pPr/>
            <a:r>
              <a:t>Regardless of the nature of the immunizing substance, the mechanism of active immunization is the same:</a:t>
            </a:r>
          </a:p>
          <a:p>
            <a:pPr/>
            <a:r>
              <a:t>When administred, the immune system recognizes it as foreign and produces antibodies or cytotoxic Tcells or both AND memory cells.  The immune response is the same as the one that occurs during the course of a disease.  The disease doesn</a:t>
            </a:r>
            <a:r>
              <a:t>’</a:t>
            </a:r>
            <a:r>
              <a:t>t occur because whole organisms aren</a:t>
            </a:r>
            <a:r>
              <a:t>’</a:t>
            </a:r>
            <a:r>
              <a:t>t used or (if whole orgare used) they have been weaked so that they are no longer virulent.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Problem:  These microbes are dead!  Living organisms, b/c they replicate in the body, usually elicit a more robust immune response and are more likely than killed organisms to cause production of memory cells.  Living organism provide longer stimulation of the immune system.  Despite this limitation, there have been a number of effective killed microbe vaccines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Attenuation is usually achieved by modfying the growth conditions or manipulating microbial genes in a way that eliminates virulence factors.</a:t>
            </a:r>
          </a:p>
          <a:p>
            <a:pPr/>
          </a:p>
          <a:p>
            <a:pPr/>
            <a:r>
              <a:t>Attenuation methods include long-term cultivation, selection of mutant strains that grow at lower (or higher) temperatures, passage of the microbe through unnatural hosts or tissue culture</a:t>
            </a:r>
          </a:p>
          <a:p>
            <a:pPr/>
          </a:p>
          <a:p>
            <a:pPr/>
            <a:r>
              <a:t>TB vaccine was obtained after 13 years of subculturing an agent of bovine TB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side effects - both live and dead whole cell vaccines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Provide an alternative to whole microbes vaccines in cases where the Whole microbes are toxic.  Subunit vaccines have two drawbacks. </a:t>
            </a:r>
          </a:p>
          <a:p>
            <a:pPr/>
            <a:r>
              <a:t>COST: it is much more expensive to extract and purify isolated antigens than to use intact microbes.  </a:t>
            </a:r>
          </a:p>
          <a:p>
            <a:pPr/>
            <a:r>
              <a:t>BOOSTERS: must be administered more than once to mimic the repeated stimulation of the immune system by a living organism.  </a:t>
            </a:r>
          </a:p>
          <a:p>
            <a:pPr/>
          </a:p>
          <a:p>
            <a:pPr/>
            <a:r>
              <a:t>Their safety has made them very popular.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DTp - p was killed bacteria for whooping cough (Bordetella pertussis)</a:t>
            </a:r>
          </a:p>
          <a:p>
            <a:pPr/>
            <a:r>
              <a:t>aP - acellular pertussis is now a toxoid - as effective as killed whole cells</a:t>
            </a:r>
          </a:p>
          <a:p>
            <a:pPr/>
          </a:p>
          <a:p>
            <a:pPr/>
            <a:r>
              <a:t>Usually require a series of injections (boosters) b/c cannot replicate -  THIS IS A PROBLEM!!</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b="0"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Prevention and Control –  passive and active immunization"/>
          <p:cNvSpPr txBox="1"/>
          <p:nvPr>
            <p:ph type="title" idx="4294967295"/>
          </p:nvPr>
        </p:nvSpPr>
        <p:spPr>
          <a:xfrm>
            <a:off x="-1" y="1425575"/>
            <a:ext cx="9144002" cy="1470025"/>
          </a:xfrm>
          <a:prstGeom prst="rect">
            <a:avLst/>
          </a:prstGeom>
        </p:spPr>
        <p:txBody>
          <a:bodyPr>
            <a:normAutofit fontScale="100000" lnSpcReduction="0"/>
          </a:bodyPr>
          <a:lstStyle/>
          <a:p>
            <a:pPr>
              <a:defRPr b="1"/>
            </a:pPr>
            <a:r>
              <a:t>Prevention and Control </a:t>
            </a:r>
            <a:r>
              <a:t>–</a:t>
            </a:r>
            <a:br/>
            <a:r>
              <a:t> passive and active immunization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Childhood vaccines"/>
          <p:cNvSpPr txBox="1"/>
          <p:nvPr>
            <p:ph type="title" idx="4294967295"/>
          </p:nvPr>
        </p:nvSpPr>
        <p:spPr>
          <a:xfrm>
            <a:off x="685800" y="304800"/>
            <a:ext cx="7772400" cy="762000"/>
          </a:xfrm>
          <a:prstGeom prst="rect">
            <a:avLst/>
          </a:prstGeom>
        </p:spPr>
        <p:txBody>
          <a:bodyPr>
            <a:normAutofit fontScale="100000" lnSpcReduction="0"/>
          </a:bodyPr>
          <a:lstStyle>
            <a:lvl1pPr>
              <a:defRPr b="1"/>
            </a:lvl1pPr>
          </a:lstStyle>
          <a:p>
            <a:pPr/>
            <a:r>
              <a:t>Childhood vaccines</a:t>
            </a:r>
          </a:p>
        </p:txBody>
      </p:sp>
      <p:sp>
        <p:nvSpPr>
          <p:cNvPr id="65" name="7 major vaccines:…"/>
          <p:cNvSpPr txBox="1"/>
          <p:nvPr>
            <p:ph type="body" idx="4294967295"/>
          </p:nvPr>
        </p:nvSpPr>
        <p:spPr>
          <a:xfrm>
            <a:off x="685800" y="1295400"/>
            <a:ext cx="7772400" cy="4495800"/>
          </a:xfrm>
          <a:prstGeom prst="rect">
            <a:avLst/>
          </a:prstGeom>
        </p:spPr>
        <p:txBody>
          <a:bodyPr>
            <a:normAutofit fontScale="100000" lnSpcReduction="0"/>
          </a:bodyPr>
          <a:lstStyle/>
          <a:p>
            <a:pPr>
              <a:spcBef>
                <a:spcPts val="600"/>
              </a:spcBef>
              <a:buChar char="•"/>
              <a:defRPr sz="2800"/>
            </a:pPr>
            <a:r>
              <a:t>7 major vaccines:</a:t>
            </a:r>
          </a:p>
          <a:p>
            <a:pPr lvl="1" marL="742950" indent="-285750">
              <a:spcBef>
                <a:spcPts val="0"/>
              </a:spcBef>
              <a:defRPr b="1" sz="2400"/>
            </a:pPr>
            <a:r>
              <a:t>HepB</a:t>
            </a:r>
          </a:p>
          <a:p>
            <a:pPr lvl="1" marL="742950" indent="-285750">
              <a:spcBef>
                <a:spcPts val="0"/>
              </a:spcBef>
              <a:defRPr b="1" sz="2400"/>
            </a:pPr>
            <a:r>
              <a:t>DTaP (</a:t>
            </a:r>
            <a:r>
              <a:rPr b="0"/>
              <a:t>Diphtheria, Tetanus, Pertussis)</a:t>
            </a:r>
          </a:p>
          <a:p>
            <a:pPr lvl="1" marL="742950" indent="-285750">
              <a:spcBef>
                <a:spcPts val="0"/>
              </a:spcBef>
              <a:defRPr b="1" sz="2400"/>
            </a:pPr>
            <a:r>
              <a:t>IPV </a:t>
            </a:r>
            <a:r>
              <a:rPr b="0"/>
              <a:t>(smallpox /vaiolo)</a:t>
            </a:r>
          </a:p>
          <a:p>
            <a:pPr lvl="1" marL="742950" indent="-285750">
              <a:spcBef>
                <a:spcPts val="0"/>
              </a:spcBef>
              <a:defRPr b="1" sz="2400"/>
            </a:pPr>
            <a:r>
              <a:t>MMR (</a:t>
            </a:r>
            <a:r>
              <a:rPr b="0"/>
              <a:t>measles, mumps, and rubella </a:t>
            </a:r>
            <a:r>
              <a:rPr b="0" sz="2800"/>
              <a:t>/ morbillo, parotite, rosolia</a:t>
            </a:r>
            <a:r>
              <a:rPr b="0"/>
              <a:t>)</a:t>
            </a:r>
          </a:p>
          <a:p>
            <a:pPr lvl="1" marL="742950" indent="-285750">
              <a:spcBef>
                <a:spcPts val="0"/>
              </a:spcBef>
              <a:defRPr b="1" sz="2400"/>
            </a:pPr>
            <a:r>
              <a:t>Hib (</a:t>
            </a:r>
            <a:r>
              <a:rPr b="0"/>
              <a:t>Haemophilus influenzae type B)</a:t>
            </a:r>
          </a:p>
          <a:p>
            <a:pPr lvl="1" marL="742950" indent="-285750">
              <a:spcBef>
                <a:spcPts val="0"/>
              </a:spcBef>
              <a:defRPr b="1" sz="2400"/>
            </a:pPr>
            <a:r>
              <a:t>Var </a:t>
            </a:r>
            <a:r>
              <a:rPr b="0"/>
              <a:t>(Varicella)</a:t>
            </a:r>
          </a:p>
          <a:p>
            <a:pPr lvl="1" marL="742950" indent="-285750">
              <a:spcBef>
                <a:spcPts val="0"/>
              </a:spcBef>
              <a:defRPr b="1" sz="2400"/>
            </a:pPr>
            <a:r>
              <a:t>PCV (</a:t>
            </a:r>
            <a:r>
              <a:rPr b="0"/>
              <a:t>Pneumococcal Conjugate Vaccine)</a:t>
            </a:r>
          </a:p>
          <a:p>
            <a:pPr lvl="1" marL="285750" indent="171450">
              <a:spcBef>
                <a:spcPts val="0"/>
              </a:spcBef>
              <a:buSzTx/>
              <a:buNone/>
              <a:defRPr sz="2400"/>
            </a:pPr>
            <a:r>
              <a:t>*children require booster shots for most…</a:t>
            </a:r>
          </a:p>
          <a:p>
            <a:pPr lvl="1" marL="285750" indent="171450">
              <a:spcBef>
                <a:spcPts val="0"/>
              </a:spcBef>
              <a:buSzTx/>
              <a:buNone/>
              <a:defRPr sz="2400"/>
            </a:pPr>
            <a:r>
              <a:t>(American Academy of Pediatrics, 2002)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Adult vaccines  (dependent on risk group)"/>
          <p:cNvSpPr txBox="1"/>
          <p:nvPr>
            <p:ph type="title" idx="4294967295"/>
          </p:nvPr>
        </p:nvSpPr>
        <p:spPr>
          <a:xfrm>
            <a:off x="-1" y="457200"/>
            <a:ext cx="9144002" cy="990600"/>
          </a:xfrm>
          <a:prstGeom prst="rect">
            <a:avLst/>
          </a:prstGeom>
        </p:spPr>
        <p:txBody>
          <a:bodyPr>
            <a:normAutofit fontScale="100000" lnSpcReduction="0"/>
          </a:bodyPr>
          <a:lstStyle/>
          <a:p>
            <a:pPr defTabSz="713231">
              <a:defRPr b="1" sz="3120"/>
            </a:pPr>
            <a:r>
              <a:t>Adult vaccines </a:t>
            </a:r>
            <a:br/>
            <a:r>
              <a:t>(dependent on risk group)</a:t>
            </a:r>
          </a:p>
        </p:txBody>
      </p:sp>
      <p:sp>
        <p:nvSpPr>
          <p:cNvPr id="68" name="For those living in close quarters…"/>
          <p:cNvSpPr txBox="1"/>
          <p:nvPr>
            <p:ph type="body" idx="4294967295"/>
          </p:nvPr>
        </p:nvSpPr>
        <p:spPr>
          <a:xfrm>
            <a:off x="685800" y="1981200"/>
            <a:ext cx="8153400" cy="4114800"/>
          </a:xfrm>
          <a:prstGeom prst="rect">
            <a:avLst/>
          </a:prstGeom>
        </p:spPr>
        <p:txBody>
          <a:bodyPr>
            <a:normAutofit fontScale="100000" lnSpcReduction="0"/>
          </a:bodyPr>
          <a:lstStyle/>
          <a:p>
            <a:pPr>
              <a:spcBef>
                <a:spcPts val="600"/>
              </a:spcBef>
              <a:buChar char="•"/>
              <a:defRPr sz="2800"/>
            </a:pPr>
            <a:r>
              <a:t>For those living in close quarters</a:t>
            </a:r>
          </a:p>
          <a:p>
            <a:pPr lvl="1" marL="742950" indent="-285750">
              <a:spcBef>
                <a:spcPts val="0"/>
              </a:spcBef>
              <a:defRPr sz="2400"/>
            </a:pPr>
            <a:r>
              <a:t>Meningitis (Hib)</a:t>
            </a:r>
          </a:p>
          <a:p>
            <a:pPr lvl="1" marL="742950" indent="-285750">
              <a:spcBef>
                <a:spcPts val="0"/>
              </a:spcBef>
              <a:defRPr sz="2400"/>
            </a:pPr>
            <a:r>
              <a:t>Pneumonia (PCV)</a:t>
            </a:r>
          </a:p>
          <a:p>
            <a:pPr lvl="1" marL="742950" indent="-285750">
              <a:spcBef>
                <a:spcPts val="0"/>
              </a:spcBef>
              <a:defRPr sz="2400"/>
            </a:pPr>
            <a:r>
              <a:t>Influenza </a:t>
            </a:r>
          </a:p>
          <a:p>
            <a:pPr lvl="1" marL="285750" indent="171450">
              <a:spcBef>
                <a:spcPts val="0"/>
              </a:spcBef>
              <a:buSzTx/>
              <a:buNone/>
              <a:defRPr sz="2400"/>
            </a:pPr>
          </a:p>
          <a:p>
            <a:pPr>
              <a:spcBef>
                <a:spcPts val="600"/>
              </a:spcBef>
              <a:buChar char="•"/>
              <a:defRPr sz="2800"/>
            </a:pPr>
            <a:r>
              <a:t>For travelers to endemic areas:</a:t>
            </a:r>
          </a:p>
          <a:p>
            <a:pPr lvl="1" marL="742950" indent="-285750">
              <a:spcBef>
                <a:spcPts val="0"/>
              </a:spcBef>
              <a:defRPr sz="2400"/>
            </a:pPr>
            <a:r>
              <a:t>Cholera			 Meningits</a:t>
            </a:r>
          </a:p>
          <a:p>
            <a:pPr lvl="1" marL="742950" indent="-285750">
              <a:spcBef>
                <a:spcPts val="0"/>
              </a:spcBef>
              <a:defRPr sz="2400"/>
            </a:pPr>
            <a:r>
              <a:t>Typhus                        Yellow fever</a:t>
            </a:r>
          </a:p>
          <a:p>
            <a:pPr lvl="1" marL="742950" indent="-285750">
              <a:spcBef>
                <a:spcPts val="0"/>
              </a:spcBef>
              <a:defRPr sz="2400"/>
            </a:pPr>
            <a:r>
              <a:t>Typhoid			  Polio</a:t>
            </a:r>
          </a:p>
          <a:p>
            <a:pPr lvl="1" marL="742950" indent="-285750">
              <a:spcBef>
                <a:spcPts val="0"/>
              </a:spcBef>
              <a:defRPr sz="2400"/>
            </a:pPr>
            <a:r>
              <a:t>Hepatitis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68">
                                            <p:bg/>
                                          </p:spTgt>
                                        </p:tgtEl>
                                        <p:attrNameLst>
                                          <p:attrName>style.visibility</p:attrName>
                                        </p:attrNameLst>
                                      </p:cBhvr>
                                      <p:to>
                                        <p:strVal val="visible"/>
                                      </p:to>
                                    </p:set>
                                    <p:anim calcmode="lin" valueType="num">
                                      <p:cBhvr>
                                        <p:cTn id="7" dur="500" fill="hold"/>
                                        <p:tgtEl>
                                          <p:spTgt spid="68">
                                            <p:bg/>
                                          </p:spTgt>
                                        </p:tgtEl>
                                        <p:attrNameLst>
                                          <p:attrName>ppt_x</p:attrName>
                                        </p:attrNameLst>
                                      </p:cBhvr>
                                      <p:tavLst>
                                        <p:tav tm="0">
                                          <p:val>
                                            <p:strVal val="1+#ppt_w/2"/>
                                          </p:val>
                                        </p:tav>
                                        <p:tav tm="100000">
                                          <p:val>
                                            <p:strVal val="#ppt_x"/>
                                          </p:val>
                                        </p:tav>
                                      </p:tavLst>
                                    </p:anim>
                                    <p:anim calcmode="lin" valueType="num">
                                      <p:cBhvr>
                                        <p:cTn id="8" dur="500" fill="hold"/>
                                        <p:tgtEl>
                                          <p:spTgt spid="68">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68">
                                            <p:txEl>
                                              <p:pRg st="0" end="0"/>
                                            </p:txEl>
                                          </p:spTgt>
                                        </p:tgtEl>
                                        <p:attrNameLst>
                                          <p:attrName>style.visibility</p:attrName>
                                        </p:attrNameLst>
                                      </p:cBhvr>
                                      <p:to>
                                        <p:strVal val="visible"/>
                                      </p:to>
                                    </p:set>
                                    <p:anim calcmode="lin" valueType="num">
                                      <p:cBhvr>
                                        <p:cTn id="11" dur="500" fill="hold"/>
                                        <p:tgtEl>
                                          <p:spTgt spid="68">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68">
                                            <p:txEl>
                                              <p:pRg st="0" end="0"/>
                                            </p:txEl>
                                          </p:spTgt>
                                        </p:tgtEl>
                                        <p:attrNameLst>
                                          <p:attrName>ppt_y</p:attrName>
                                        </p:attrNameLst>
                                      </p:cBhvr>
                                      <p:tavLst>
                                        <p:tav tm="0">
                                          <p:val>
                                            <p:strVal val="#ppt_y"/>
                                          </p:val>
                                        </p:tav>
                                        <p:tav tm="100000">
                                          <p:val>
                                            <p:strVal val="#ppt_y"/>
                                          </p:val>
                                        </p:tav>
                                      </p:tavLst>
                                    </p:anim>
                                  </p:childTnLst>
                                </p:cTn>
                              </p:par>
                              <p:par>
                                <p:cTn id="13" presetClass="entr" nodeType="withEffect" presetSubtype="2" presetID="2" grpId="1" fill="hold">
                                  <p:stCondLst>
                                    <p:cond delay="0"/>
                                  </p:stCondLst>
                                  <p:iterate type="el" backwards="0">
                                    <p:tmAbs val="0"/>
                                  </p:iterate>
                                  <p:childTnLst>
                                    <p:set>
                                      <p:cBhvr>
                                        <p:cTn id="14" fill="hold"/>
                                        <p:tgtEl>
                                          <p:spTgt spid="68">
                                            <p:txEl>
                                              <p:pRg st="1" end="1"/>
                                            </p:txEl>
                                          </p:spTgt>
                                        </p:tgtEl>
                                        <p:attrNameLst>
                                          <p:attrName>style.visibility</p:attrName>
                                        </p:attrNameLst>
                                      </p:cBhvr>
                                      <p:to>
                                        <p:strVal val="visible"/>
                                      </p:to>
                                    </p:set>
                                    <p:anim calcmode="lin" valueType="num">
                                      <p:cBhvr>
                                        <p:cTn id="15" dur="500" fill="hold"/>
                                        <p:tgtEl>
                                          <p:spTgt spid="68">
                                            <p:txEl>
                                              <p:pRg st="1" end="1"/>
                                            </p:txEl>
                                          </p:spTgt>
                                        </p:tgtEl>
                                        <p:attrNameLst>
                                          <p:attrName>ppt_x</p:attrName>
                                        </p:attrNameLst>
                                      </p:cBhvr>
                                      <p:tavLst>
                                        <p:tav tm="0">
                                          <p:val>
                                            <p:strVal val="1+#ppt_w/2"/>
                                          </p:val>
                                        </p:tav>
                                        <p:tav tm="100000">
                                          <p:val>
                                            <p:strVal val="#ppt_x"/>
                                          </p:val>
                                        </p:tav>
                                      </p:tavLst>
                                    </p:anim>
                                    <p:anim calcmode="lin" valueType="num">
                                      <p:cBhvr>
                                        <p:cTn id="16" dur="500" fill="hold"/>
                                        <p:tgtEl>
                                          <p:spTgt spid="68">
                                            <p:txEl>
                                              <p:pRg st="1" end="1"/>
                                            </p:txEl>
                                          </p:spTgt>
                                        </p:tgtEl>
                                        <p:attrNameLst>
                                          <p:attrName>ppt_y</p:attrName>
                                        </p:attrNameLst>
                                      </p:cBhvr>
                                      <p:tavLst>
                                        <p:tav tm="0">
                                          <p:val>
                                            <p:strVal val="#ppt_y"/>
                                          </p:val>
                                        </p:tav>
                                        <p:tav tm="100000">
                                          <p:val>
                                            <p:strVal val="#ppt_y"/>
                                          </p:val>
                                        </p:tav>
                                      </p:tavLst>
                                    </p:anim>
                                  </p:childTnLst>
                                </p:cTn>
                              </p:par>
                              <p:par>
                                <p:cTn id="17" presetClass="entr" nodeType="withEffect" presetSubtype="2" presetID="2" grpId="1" fill="hold">
                                  <p:stCondLst>
                                    <p:cond delay="0"/>
                                  </p:stCondLst>
                                  <p:iterate type="el" backwards="0">
                                    <p:tmAbs val="0"/>
                                  </p:iterate>
                                  <p:childTnLst>
                                    <p:set>
                                      <p:cBhvr>
                                        <p:cTn id="18" fill="hold"/>
                                        <p:tgtEl>
                                          <p:spTgt spid="68">
                                            <p:txEl>
                                              <p:pRg st="2" end="2"/>
                                            </p:txEl>
                                          </p:spTgt>
                                        </p:tgtEl>
                                        <p:attrNameLst>
                                          <p:attrName>style.visibility</p:attrName>
                                        </p:attrNameLst>
                                      </p:cBhvr>
                                      <p:to>
                                        <p:strVal val="visible"/>
                                      </p:to>
                                    </p:set>
                                    <p:anim calcmode="lin" valueType="num">
                                      <p:cBhvr>
                                        <p:cTn id="19" dur="500" fill="hold"/>
                                        <p:tgtEl>
                                          <p:spTgt spid="68">
                                            <p:txEl>
                                              <p:pRg st="2" end="2"/>
                                            </p:txEl>
                                          </p:spTgt>
                                        </p:tgtEl>
                                        <p:attrNameLst>
                                          <p:attrName>ppt_x</p:attrName>
                                        </p:attrNameLst>
                                      </p:cBhvr>
                                      <p:tavLst>
                                        <p:tav tm="0">
                                          <p:val>
                                            <p:strVal val="1+#ppt_w/2"/>
                                          </p:val>
                                        </p:tav>
                                        <p:tav tm="100000">
                                          <p:val>
                                            <p:strVal val="#ppt_x"/>
                                          </p:val>
                                        </p:tav>
                                      </p:tavLst>
                                    </p:anim>
                                    <p:anim calcmode="lin" valueType="num">
                                      <p:cBhvr>
                                        <p:cTn id="20" dur="500" fill="hold"/>
                                        <p:tgtEl>
                                          <p:spTgt spid="68">
                                            <p:txEl>
                                              <p:pRg st="2" end="2"/>
                                            </p:txEl>
                                          </p:spTgt>
                                        </p:tgtEl>
                                        <p:attrNameLst>
                                          <p:attrName>ppt_y</p:attrName>
                                        </p:attrNameLst>
                                      </p:cBhvr>
                                      <p:tavLst>
                                        <p:tav tm="0">
                                          <p:val>
                                            <p:strVal val="#ppt_y"/>
                                          </p:val>
                                        </p:tav>
                                        <p:tav tm="100000">
                                          <p:val>
                                            <p:strVal val="#ppt_y"/>
                                          </p:val>
                                        </p:tav>
                                      </p:tavLst>
                                    </p:anim>
                                  </p:childTnLst>
                                </p:cTn>
                              </p:par>
                              <p:par>
                                <p:cTn id="21" presetClass="entr" nodeType="withEffect" presetSubtype="2" presetID="2" grpId="1" fill="hold">
                                  <p:stCondLst>
                                    <p:cond delay="0"/>
                                  </p:stCondLst>
                                  <p:iterate type="el" backwards="0">
                                    <p:tmAbs val="0"/>
                                  </p:iterate>
                                  <p:childTnLst>
                                    <p:set>
                                      <p:cBhvr>
                                        <p:cTn id="22" fill="hold"/>
                                        <p:tgtEl>
                                          <p:spTgt spid="68">
                                            <p:txEl>
                                              <p:pRg st="3" end="3"/>
                                            </p:txEl>
                                          </p:spTgt>
                                        </p:tgtEl>
                                        <p:attrNameLst>
                                          <p:attrName>style.visibility</p:attrName>
                                        </p:attrNameLst>
                                      </p:cBhvr>
                                      <p:to>
                                        <p:strVal val="visible"/>
                                      </p:to>
                                    </p:set>
                                    <p:anim calcmode="lin" valueType="num">
                                      <p:cBhvr>
                                        <p:cTn id="23" dur="500" fill="hold"/>
                                        <p:tgtEl>
                                          <p:spTgt spid="68">
                                            <p:txEl>
                                              <p:pRg st="3" end="3"/>
                                            </p:txEl>
                                          </p:spTgt>
                                        </p:tgtEl>
                                        <p:attrNameLst>
                                          <p:attrName>ppt_x</p:attrName>
                                        </p:attrNameLst>
                                      </p:cBhvr>
                                      <p:tavLst>
                                        <p:tav tm="0">
                                          <p:val>
                                            <p:strVal val="1+#ppt_w/2"/>
                                          </p:val>
                                        </p:tav>
                                        <p:tav tm="100000">
                                          <p:val>
                                            <p:strVal val="#ppt_x"/>
                                          </p:val>
                                        </p:tav>
                                      </p:tavLst>
                                    </p:anim>
                                    <p:anim calcmode="lin" valueType="num">
                                      <p:cBhvr>
                                        <p:cTn id="24" dur="500" fill="hold"/>
                                        <p:tgtEl>
                                          <p:spTgt spid="68">
                                            <p:txEl>
                                              <p:pRg st="3" end="3"/>
                                            </p:txEl>
                                          </p:spTgt>
                                        </p:tgtEl>
                                        <p:attrNameLst>
                                          <p:attrName>ppt_y</p:attrName>
                                        </p:attrNameLst>
                                      </p:cBhvr>
                                      <p:tavLst>
                                        <p:tav tm="0">
                                          <p:val>
                                            <p:strVal val="#ppt_y"/>
                                          </p:val>
                                        </p:tav>
                                        <p:tav tm="100000">
                                          <p:val>
                                            <p:strVal val="#ppt_y"/>
                                          </p:val>
                                        </p:tav>
                                      </p:tavLst>
                                    </p:anim>
                                  </p:childTnLst>
                                </p:cTn>
                              </p:par>
                              <p:par>
                                <p:cTn id="25" presetClass="entr" nodeType="withEffect" presetSubtype="2" presetID="2" grpId="1" fill="hold">
                                  <p:stCondLst>
                                    <p:cond delay="0"/>
                                  </p:stCondLst>
                                  <p:iterate type="el" backwards="0">
                                    <p:tmAbs val="0"/>
                                  </p:iterate>
                                  <p:childTnLst>
                                    <p:set>
                                      <p:cBhvr>
                                        <p:cTn id="26" fill="hold"/>
                                        <p:tgtEl>
                                          <p:spTgt spid="68">
                                            <p:txEl>
                                              <p:pRg st="4" end="4"/>
                                            </p:txEl>
                                          </p:spTgt>
                                        </p:tgtEl>
                                        <p:attrNameLst>
                                          <p:attrName>style.visibility</p:attrName>
                                        </p:attrNameLst>
                                      </p:cBhvr>
                                      <p:to>
                                        <p:strVal val="visible"/>
                                      </p:to>
                                    </p:set>
                                    <p:anim calcmode="lin" valueType="num">
                                      <p:cBhvr>
                                        <p:cTn id="27" dur="500" fill="hold"/>
                                        <p:tgtEl>
                                          <p:spTgt spid="68">
                                            <p:txEl>
                                              <p:pRg st="4" end="4"/>
                                            </p:txEl>
                                          </p:spTgt>
                                        </p:tgtEl>
                                        <p:attrNameLst>
                                          <p:attrName>ppt_x</p:attrName>
                                        </p:attrNameLst>
                                      </p:cBhvr>
                                      <p:tavLst>
                                        <p:tav tm="0">
                                          <p:val>
                                            <p:strVal val="1+#ppt_w/2"/>
                                          </p:val>
                                        </p:tav>
                                        <p:tav tm="100000">
                                          <p:val>
                                            <p:strVal val="#ppt_x"/>
                                          </p:val>
                                        </p:tav>
                                      </p:tavLst>
                                    </p:anim>
                                    <p:anim calcmode="lin" valueType="num">
                                      <p:cBhvr>
                                        <p:cTn id="28" dur="500" fill="hold"/>
                                        <p:tgtEl>
                                          <p:spTgt spid="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2" grpId="1" fill="hold">
                                  <p:stCondLst>
                                    <p:cond delay="0"/>
                                  </p:stCondLst>
                                  <p:iterate type="el" backwards="0">
                                    <p:tmAbs val="0"/>
                                  </p:iterate>
                                  <p:childTnLst>
                                    <p:set>
                                      <p:cBhvr>
                                        <p:cTn id="32" fill="hold"/>
                                        <p:tgtEl>
                                          <p:spTgt spid="68">
                                            <p:txEl>
                                              <p:pRg st="5" end="5"/>
                                            </p:txEl>
                                          </p:spTgt>
                                        </p:tgtEl>
                                        <p:attrNameLst>
                                          <p:attrName>style.visibility</p:attrName>
                                        </p:attrNameLst>
                                      </p:cBhvr>
                                      <p:to>
                                        <p:strVal val="visible"/>
                                      </p:to>
                                    </p:set>
                                    <p:anim calcmode="lin" valueType="num">
                                      <p:cBhvr>
                                        <p:cTn id="33" dur="500" fill="hold"/>
                                        <p:tgtEl>
                                          <p:spTgt spid="68">
                                            <p:txEl>
                                              <p:pRg st="5" end="5"/>
                                            </p:txEl>
                                          </p:spTgt>
                                        </p:tgtEl>
                                        <p:attrNameLst>
                                          <p:attrName>ppt_x</p:attrName>
                                        </p:attrNameLst>
                                      </p:cBhvr>
                                      <p:tavLst>
                                        <p:tav tm="0">
                                          <p:val>
                                            <p:strVal val="1+#ppt_w/2"/>
                                          </p:val>
                                        </p:tav>
                                        <p:tav tm="100000">
                                          <p:val>
                                            <p:strVal val="#ppt_x"/>
                                          </p:val>
                                        </p:tav>
                                      </p:tavLst>
                                    </p:anim>
                                    <p:anim calcmode="lin" valueType="num">
                                      <p:cBhvr>
                                        <p:cTn id="34" dur="500" fill="hold"/>
                                        <p:tgtEl>
                                          <p:spTgt spid="68">
                                            <p:txEl>
                                              <p:pRg st="5" end="5"/>
                                            </p:txEl>
                                          </p:spTgt>
                                        </p:tgtEl>
                                        <p:attrNameLst>
                                          <p:attrName>ppt_y</p:attrName>
                                        </p:attrNameLst>
                                      </p:cBhvr>
                                      <p:tavLst>
                                        <p:tav tm="0">
                                          <p:val>
                                            <p:strVal val="#ppt_y"/>
                                          </p:val>
                                        </p:tav>
                                        <p:tav tm="100000">
                                          <p:val>
                                            <p:strVal val="#ppt_y"/>
                                          </p:val>
                                        </p:tav>
                                      </p:tavLst>
                                    </p:anim>
                                  </p:childTnLst>
                                </p:cTn>
                              </p:par>
                              <p:par>
                                <p:cTn id="35" presetClass="entr" nodeType="withEffect" presetSubtype="2" presetID="2" grpId="1" fill="hold">
                                  <p:stCondLst>
                                    <p:cond delay="0"/>
                                  </p:stCondLst>
                                  <p:iterate type="el" backwards="0">
                                    <p:tmAbs val="0"/>
                                  </p:iterate>
                                  <p:childTnLst>
                                    <p:set>
                                      <p:cBhvr>
                                        <p:cTn id="36" fill="hold"/>
                                        <p:tgtEl>
                                          <p:spTgt spid="68">
                                            <p:txEl>
                                              <p:pRg st="6" end="6"/>
                                            </p:txEl>
                                          </p:spTgt>
                                        </p:tgtEl>
                                        <p:attrNameLst>
                                          <p:attrName>style.visibility</p:attrName>
                                        </p:attrNameLst>
                                      </p:cBhvr>
                                      <p:to>
                                        <p:strVal val="visible"/>
                                      </p:to>
                                    </p:set>
                                    <p:anim calcmode="lin" valueType="num">
                                      <p:cBhvr>
                                        <p:cTn id="37" dur="500" fill="hold"/>
                                        <p:tgtEl>
                                          <p:spTgt spid="68">
                                            <p:txEl>
                                              <p:pRg st="6" end="6"/>
                                            </p:txEl>
                                          </p:spTgt>
                                        </p:tgtEl>
                                        <p:attrNameLst>
                                          <p:attrName>ppt_x</p:attrName>
                                        </p:attrNameLst>
                                      </p:cBhvr>
                                      <p:tavLst>
                                        <p:tav tm="0">
                                          <p:val>
                                            <p:strVal val="1+#ppt_w/2"/>
                                          </p:val>
                                        </p:tav>
                                        <p:tav tm="100000">
                                          <p:val>
                                            <p:strVal val="#ppt_x"/>
                                          </p:val>
                                        </p:tav>
                                      </p:tavLst>
                                    </p:anim>
                                    <p:anim calcmode="lin" valueType="num">
                                      <p:cBhvr>
                                        <p:cTn id="38" dur="500" fill="hold"/>
                                        <p:tgtEl>
                                          <p:spTgt spid="68">
                                            <p:txEl>
                                              <p:pRg st="6" end="6"/>
                                            </p:txEl>
                                          </p:spTgt>
                                        </p:tgtEl>
                                        <p:attrNameLst>
                                          <p:attrName>ppt_y</p:attrName>
                                        </p:attrNameLst>
                                      </p:cBhvr>
                                      <p:tavLst>
                                        <p:tav tm="0">
                                          <p:val>
                                            <p:strVal val="#ppt_y"/>
                                          </p:val>
                                        </p:tav>
                                        <p:tav tm="100000">
                                          <p:val>
                                            <p:strVal val="#ppt_y"/>
                                          </p:val>
                                        </p:tav>
                                      </p:tavLst>
                                    </p:anim>
                                  </p:childTnLst>
                                </p:cTn>
                              </p:par>
                              <p:par>
                                <p:cTn id="39" presetClass="entr" nodeType="withEffect" presetSubtype="2" presetID="2" grpId="1" fill="hold">
                                  <p:stCondLst>
                                    <p:cond delay="0"/>
                                  </p:stCondLst>
                                  <p:iterate type="el" backwards="0">
                                    <p:tmAbs val="0"/>
                                  </p:iterate>
                                  <p:childTnLst>
                                    <p:set>
                                      <p:cBhvr>
                                        <p:cTn id="40" fill="hold"/>
                                        <p:tgtEl>
                                          <p:spTgt spid="68">
                                            <p:txEl>
                                              <p:pRg st="7" end="7"/>
                                            </p:txEl>
                                          </p:spTgt>
                                        </p:tgtEl>
                                        <p:attrNameLst>
                                          <p:attrName>style.visibility</p:attrName>
                                        </p:attrNameLst>
                                      </p:cBhvr>
                                      <p:to>
                                        <p:strVal val="visible"/>
                                      </p:to>
                                    </p:set>
                                    <p:anim calcmode="lin" valueType="num">
                                      <p:cBhvr>
                                        <p:cTn id="41" dur="500" fill="hold"/>
                                        <p:tgtEl>
                                          <p:spTgt spid="68">
                                            <p:txEl>
                                              <p:pRg st="7" end="7"/>
                                            </p:txEl>
                                          </p:spTgt>
                                        </p:tgtEl>
                                        <p:attrNameLst>
                                          <p:attrName>ppt_x</p:attrName>
                                        </p:attrNameLst>
                                      </p:cBhvr>
                                      <p:tavLst>
                                        <p:tav tm="0">
                                          <p:val>
                                            <p:strVal val="1+#ppt_w/2"/>
                                          </p:val>
                                        </p:tav>
                                        <p:tav tm="100000">
                                          <p:val>
                                            <p:strVal val="#ppt_x"/>
                                          </p:val>
                                        </p:tav>
                                      </p:tavLst>
                                    </p:anim>
                                    <p:anim calcmode="lin" valueType="num">
                                      <p:cBhvr>
                                        <p:cTn id="42" dur="500" fill="hold"/>
                                        <p:tgtEl>
                                          <p:spTgt spid="68">
                                            <p:txEl>
                                              <p:pRg st="7" end="7"/>
                                            </p:txEl>
                                          </p:spTgt>
                                        </p:tgtEl>
                                        <p:attrNameLst>
                                          <p:attrName>ppt_y</p:attrName>
                                        </p:attrNameLst>
                                      </p:cBhvr>
                                      <p:tavLst>
                                        <p:tav tm="0">
                                          <p:val>
                                            <p:strVal val="#ppt_y"/>
                                          </p:val>
                                        </p:tav>
                                        <p:tav tm="100000">
                                          <p:val>
                                            <p:strVal val="#ppt_y"/>
                                          </p:val>
                                        </p:tav>
                                      </p:tavLst>
                                    </p:anim>
                                  </p:childTnLst>
                                </p:cTn>
                              </p:par>
                              <p:par>
                                <p:cTn id="43" presetClass="entr" nodeType="withEffect" presetSubtype="2" presetID="2" grpId="1" fill="hold">
                                  <p:stCondLst>
                                    <p:cond delay="0"/>
                                  </p:stCondLst>
                                  <p:iterate type="el" backwards="0">
                                    <p:tmAbs val="0"/>
                                  </p:iterate>
                                  <p:childTnLst>
                                    <p:set>
                                      <p:cBhvr>
                                        <p:cTn id="44" fill="hold"/>
                                        <p:tgtEl>
                                          <p:spTgt spid="68">
                                            <p:txEl>
                                              <p:pRg st="8" end="8"/>
                                            </p:txEl>
                                          </p:spTgt>
                                        </p:tgtEl>
                                        <p:attrNameLst>
                                          <p:attrName>style.visibility</p:attrName>
                                        </p:attrNameLst>
                                      </p:cBhvr>
                                      <p:to>
                                        <p:strVal val="visible"/>
                                      </p:to>
                                    </p:set>
                                    <p:anim calcmode="lin" valueType="num">
                                      <p:cBhvr>
                                        <p:cTn id="45" dur="500" fill="hold"/>
                                        <p:tgtEl>
                                          <p:spTgt spid="68">
                                            <p:txEl>
                                              <p:pRg st="8" end="8"/>
                                            </p:txEl>
                                          </p:spTgt>
                                        </p:tgtEl>
                                        <p:attrNameLst>
                                          <p:attrName>ppt_x</p:attrName>
                                        </p:attrNameLst>
                                      </p:cBhvr>
                                      <p:tavLst>
                                        <p:tav tm="0">
                                          <p:val>
                                            <p:strVal val="1+#ppt_w/2"/>
                                          </p:val>
                                        </p:tav>
                                        <p:tav tm="100000">
                                          <p:val>
                                            <p:strVal val="#ppt_x"/>
                                          </p:val>
                                        </p:tav>
                                      </p:tavLst>
                                    </p:anim>
                                    <p:anim calcmode="lin" valueType="num">
                                      <p:cBhvr>
                                        <p:cTn id="46" dur="500" fill="hold"/>
                                        <p:tgtEl>
                                          <p:spTgt spid="68">
                                            <p:txEl>
                                              <p:pRg st="8" end="8"/>
                                            </p:txEl>
                                          </p:spTgt>
                                        </p:tgtEl>
                                        <p:attrNameLst>
                                          <p:attrName>ppt_y</p:attrName>
                                        </p:attrNameLst>
                                      </p:cBhvr>
                                      <p:tavLst>
                                        <p:tav tm="0">
                                          <p:val>
                                            <p:strVal val="#ppt_y"/>
                                          </p:val>
                                        </p:tav>
                                        <p:tav tm="100000">
                                          <p:val>
                                            <p:strVal val="#ppt_y"/>
                                          </p:val>
                                        </p:tav>
                                      </p:tavLst>
                                    </p:anim>
                                  </p:childTnLst>
                                </p:cTn>
                              </p:par>
                              <p:par>
                                <p:cTn id="47" presetClass="entr" nodeType="withEffect" presetSubtype="2" presetID="2" grpId="1" fill="hold">
                                  <p:stCondLst>
                                    <p:cond delay="0"/>
                                  </p:stCondLst>
                                  <p:iterate type="el" backwards="0">
                                    <p:tmAbs val="0"/>
                                  </p:iterate>
                                  <p:childTnLst>
                                    <p:set>
                                      <p:cBhvr>
                                        <p:cTn id="48" fill="hold"/>
                                        <p:tgtEl>
                                          <p:spTgt spid="68">
                                            <p:txEl>
                                              <p:pRg st="9" end="9"/>
                                            </p:txEl>
                                          </p:spTgt>
                                        </p:tgtEl>
                                        <p:attrNameLst>
                                          <p:attrName>style.visibility</p:attrName>
                                        </p:attrNameLst>
                                      </p:cBhvr>
                                      <p:to>
                                        <p:strVal val="visible"/>
                                      </p:to>
                                    </p:set>
                                    <p:anim calcmode="lin" valueType="num">
                                      <p:cBhvr>
                                        <p:cTn id="49" dur="500" fill="hold"/>
                                        <p:tgtEl>
                                          <p:spTgt spid="68">
                                            <p:txEl>
                                              <p:pRg st="9" end="9"/>
                                            </p:txEl>
                                          </p:spTgt>
                                        </p:tgtEl>
                                        <p:attrNameLst>
                                          <p:attrName>ppt_x</p:attrName>
                                        </p:attrNameLst>
                                      </p:cBhvr>
                                      <p:tavLst>
                                        <p:tav tm="0">
                                          <p:val>
                                            <p:strVal val="1+#ppt_w/2"/>
                                          </p:val>
                                        </p:tav>
                                        <p:tav tm="100000">
                                          <p:val>
                                            <p:strVal val="#ppt_x"/>
                                          </p:val>
                                        </p:tav>
                                      </p:tavLst>
                                    </p:anim>
                                    <p:anim calcmode="lin" valueType="num">
                                      <p:cBhvr>
                                        <p:cTn id="50" dur="500" fill="hold"/>
                                        <p:tgtEl>
                                          <p:spTgt spid="6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Large scale vaccination programs"/>
          <p:cNvSpPr txBox="1"/>
          <p:nvPr>
            <p:ph type="title" idx="4294967295"/>
          </p:nvPr>
        </p:nvSpPr>
        <p:spPr>
          <a:xfrm>
            <a:off x="-1" y="-1"/>
            <a:ext cx="9144002" cy="1143002"/>
          </a:xfrm>
          <a:prstGeom prst="rect">
            <a:avLst/>
          </a:prstGeom>
        </p:spPr>
        <p:txBody>
          <a:bodyPr>
            <a:normAutofit fontScale="100000" lnSpcReduction="0"/>
          </a:bodyPr>
          <a:lstStyle>
            <a:lvl1pPr>
              <a:defRPr b="1" sz="4000"/>
            </a:lvl1pPr>
          </a:lstStyle>
          <a:p>
            <a:pPr/>
            <a:r>
              <a:t>Large scale vaccination programs</a:t>
            </a:r>
          </a:p>
        </p:txBody>
      </p:sp>
      <p:sp>
        <p:nvSpPr>
          <p:cNvPr id="71" name="Dramatic improvements in public health.…"/>
          <p:cNvSpPr txBox="1"/>
          <p:nvPr>
            <p:ph type="body" sz="half" idx="4294967295"/>
          </p:nvPr>
        </p:nvSpPr>
        <p:spPr>
          <a:xfrm>
            <a:off x="0" y="1676400"/>
            <a:ext cx="4038600" cy="4525963"/>
          </a:xfrm>
          <a:prstGeom prst="rect">
            <a:avLst/>
          </a:prstGeom>
        </p:spPr>
        <p:txBody>
          <a:bodyPr>
            <a:normAutofit fontScale="100000" lnSpcReduction="0"/>
          </a:bodyPr>
          <a:lstStyle/>
          <a:p>
            <a:pPr>
              <a:lnSpc>
                <a:spcPct val="80000"/>
              </a:lnSpc>
              <a:spcBef>
                <a:spcPts val="500"/>
              </a:spcBef>
              <a:buChar char="•"/>
              <a:defRPr sz="2400"/>
            </a:pPr>
            <a:r>
              <a:t>Dramatic improvements in public health.</a:t>
            </a:r>
          </a:p>
          <a:p>
            <a:pPr>
              <a:lnSpc>
                <a:spcPct val="80000"/>
              </a:lnSpc>
              <a:spcBef>
                <a:spcPts val="500"/>
              </a:spcBef>
              <a:buChar char="•"/>
              <a:defRPr sz="2400"/>
            </a:pPr>
            <a:r>
              <a:t>Nobody in this room has had…</a:t>
            </a:r>
          </a:p>
          <a:p>
            <a:pPr lvl="1" marL="742950" indent="-285750">
              <a:lnSpc>
                <a:spcPct val="80000"/>
              </a:lnSpc>
              <a:spcBef>
                <a:spcPts val="0"/>
              </a:spcBef>
              <a:defRPr sz="2000"/>
            </a:pPr>
            <a:r>
              <a:t>Smallpox, Polio, Measles, Chickenpox</a:t>
            </a:r>
          </a:p>
          <a:p>
            <a:pPr lvl="1" marL="742950" indent="-285750">
              <a:lnSpc>
                <a:spcPct val="80000"/>
              </a:lnSpc>
              <a:spcBef>
                <a:spcPts val="0"/>
              </a:spcBef>
              <a:defRPr sz="2000"/>
            </a:pPr>
            <a:r>
              <a:t>Mumps, Rubella</a:t>
            </a:r>
          </a:p>
          <a:p>
            <a:pPr lvl="1" marL="742950" indent="-285750">
              <a:lnSpc>
                <a:spcPct val="80000"/>
              </a:lnSpc>
              <a:spcBef>
                <a:spcPts val="0"/>
              </a:spcBef>
              <a:defRPr sz="2000"/>
            </a:pPr>
          </a:p>
          <a:p>
            <a:pPr>
              <a:lnSpc>
                <a:spcPct val="80000"/>
              </a:lnSpc>
              <a:spcBef>
                <a:spcPts val="500"/>
              </a:spcBef>
              <a:buChar char="•"/>
              <a:defRPr sz="2400"/>
            </a:pPr>
            <a:r>
              <a:t>…Because of vaccination</a:t>
            </a:r>
          </a:p>
          <a:p>
            <a:pPr>
              <a:lnSpc>
                <a:spcPct val="80000"/>
              </a:lnSpc>
              <a:spcBef>
                <a:spcPts val="600"/>
              </a:spcBef>
              <a:buChar char="•"/>
              <a:defRPr sz="2400"/>
            </a:pPr>
          </a:p>
          <a:p>
            <a:pPr>
              <a:lnSpc>
                <a:spcPct val="80000"/>
              </a:lnSpc>
              <a:spcBef>
                <a:spcPts val="500"/>
              </a:spcBef>
              <a:buChar char="•"/>
              <a:defRPr sz="2400"/>
            </a:pPr>
            <a:r>
              <a:t>Smallpox is the only human disease to ever  be eradicated</a:t>
            </a:r>
          </a:p>
        </p:txBody>
      </p:sp>
      <p:pic>
        <p:nvPicPr>
          <p:cNvPr id="72" name="image.png" descr="image.png"/>
          <p:cNvPicPr>
            <a:picLocks noChangeAspect="1"/>
          </p:cNvPicPr>
          <p:nvPr/>
        </p:nvPicPr>
        <p:blipFill>
          <a:blip r:embed="rId2">
            <a:extLst/>
          </a:blip>
          <a:srcRect l="0" t="0" r="0" b="15818"/>
          <a:stretch>
            <a:fillRect/>
          </a:stretch>
        </p:blipFill>
        <p:spPr>
          <a:xfrm>
            <a:off x="4051300" y="1295400"/>
            <a:ext cx="5207000" cy="54102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Characteristics of a good vaccine"/>
          <p:cNvSpPr txBox="1"/>
          <p:nvPr>
            <p:ph type="title" idx="4294967295"/>
          </p:nvPr>
        </p:nvSpPr>
        <p:spPr>
          <a:xfrm>
            <a:off x="-1" y="274637"/>
            <a:ext cx="9144002" cy="1143001"/>
          </a:xfrm>
          <a:prstGeom prst="rect">
            <a:avLst/>
          </a:prstGeom>
        </p:spPr>
        <p:txBody>
          <a:bodyPr>
            <a:normAutofit fontScale="100000" lnSpcReduction="0"/>
          </a:bodyPr>
          <a:lstStyle>
            <a:lvl1pPr>
              <a:defRPr b="1"/>
            </a:lvl1pPr>
          </a:lstStyle>
          <a:p>
            <a:pPr/>
            <a:r>
              <a:t>Characteristics of a good vaccine</a:t>
            </a:r>
          </a:p>
        </p:txBody>
      </p:sp>
      <p:sp>
        <p:nvSpPr>
          <p:cNvPr id="75" name="Safe / Few side effects…"/>
          <p:cNvSpPr txBox="1"/>
          <p:nvPr>
            <p:ph type="body" idx="4294967295"/>
          </p:nvPr>
        </p:nvSpPr>
        <p:spPr>
          <a:xfrm>
            <a:off x="457200" y="1600200"/>
            <a:ext cx="8077200" cy="4525963"/>
          </a:xfrm>
          <a:prstGeom prst="rect">
            <a:avLst/>
          </a:prstGeom>
        </p:spPr>
        <p:txBody>
          <a:bodyPr>
            <a:normAutofit fontScale="100000" lnSpcReduction="0"/>
          </a:bodyPr>
          <a:lstStyle/>
          <a:p>
            <a:pPr>
              <a:lnSpc>
                <a:spcPct val="90000"/>
              </a:lnSpc>
              <a:spcBef>
                <a:spcPts val="600"/>
              </a:spcBef>
              <a:buChar char="•"/>
              <a:defRPr b="1" sz="2800"/>
            </a:pPr>
            <a:r>
              <a:t>Safe / Few side effects</a:t>
            </a:r>
          </a:p>
          <a:p>
            <a:pPr>
              <a:lnSpc>
                <a:spcPct val="90000"/>
              </a:lnSpc>
              <a:spcBef>
                <a:spcPts val="600"/>
              </a:spcBef>
              <a:buChar char="•"/>
              <a:defRPr sz="2800"/>
            </a:pPr>
            <a:r>
              <a:t>Give long lasting, appropriate protection</a:t>
            </a:r>
          </a:p>
          <a:p>
            <a:pPr>
              <a:lnSpc>
                <a:spcPct val="90000"/>
              </a:lnSpc>
              <a:spcBef>
                <a:spcPts val="600"/>
              </a:spcBef>
              <a:buChar char="•"/>
              <a:defRPr sz="2800"/>
            </a:pPr>
            <a:r>
              <a:t>Low in cost</a:t>
            </a:r>
          </a:p>
          <a:p>
            <a:pPr>
              <a:lnSpc>
                <a:spcPct val="90000"/>
              </a:lnSpc>
              <a:spcBef>
                <a:spcPts val="600"/>
              </a:spcBef>
              <a:buChar char="•"/>
              <a:defRPr sz="2800"/>
            </a:pPr>
            <a:r>
              <a:t>Stable with long shelf life (no special storage requirements)</a:t>
            </a:r>
          </a:p>
          <a:p>
            <a:pPr>
              <a:lnSpc>
                <a:spcPct val="90000"/>
              </a:lnSpc>
              <a:spcBef>
                <a:spcPts val="600"/>
              </a:spcBef>
              <a:buChar char="•"/>
              <a:defRPr sz="2800"/>
            </a:pPr>
            <a:r>
              <a:t>Easy to administer</a:t>
            </a:r>
          </a:p>
          <a:p>
            <a:pPr>
              <a:lnSpc>
                <a:spcPct val="90000"/>
              </a:lnSpc>
              <a:spcBef>
                <a:spcPts val="600"/>
              </a:spcBef>
              <a:buChar char="•"/>
              <a:defRPr sz="2800"/>
            </a:pPr>
          </a:p>
          <a:p>
            <a:pPr>
              <a:lnSpc>
                <a:spcPct val="90000"/>
              </a:lnSpc>
              <a:spcBef>
                <a:spcPts val="600"/>
              </a:spcBef>
              <a:buChar char="•"/>
              <a:defRPr sz="2800"/>
            </a:pPr>
            <a:r>
              <a:t>Public must see more benefit than risk</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 name="image.png" descr="image.png"/>
          <p:cNvPicPr>
            <a:picLocks noChangeAspect="1"/>
          </p:cNvPicPr>
          <p:nvPr/>
        </p:nvPicPr>
        <p:blipFill>
          <a:blip r:embed="rId2">
            <a:extLst/>
          </a:blip>
          <a:stretch>
            <a:fillRect/>
          </a:stretch>
        </p:blipFill>
        <p:spPr>
          <a:xfrm>
            <a:off x="1447800" y="0"/>
            <a:ext cx="6708775" cy="6858000"/>
          </a:xfrm>
          <a:prstGeom prst="rect">
            <a:avLst/>
          </a:prstGeom>
          <a:ln w="12700">
            <a:miter lim="400000"/>
          </a:ln>
        </p:spPr>
      </p:pic>
      <p:sp>
        <p:nvSpPr>
          <p:cNvPr id="78" name="Rettangolo arrotondato"/>
          <p:cNvSpPr/>
          <p:nvPr/>
        </p:nvSpPr>
        <p:spPr>
          <a:xfrm>
            <a:off x="1219200" y="3276600"/>
            <a:ext cx="6400800" cy="1600200"/>
          </a:xfrm>
          <a:prstGeom prst="roundRect">
            <a:avLst>
              <a:gd name="adj" fmla="val 16667"/>
            </a:avLst>
          </a:prstGeom>
          <a:solidFill>
            <a:srgbClr val="FFFFFF"/>
          </a:solidFill>
          <a:ln w="12700">
            <a:miter lim="400000"/>
          </a:ln>
        </p:spPr>
        <p:txBody>
          <a:bodyPr lIns="45719" rIns="45719"/>
          <a:lstStyle/>
          <a:p>
            <a:pPr>
              <a:defRPr b="0" sz="1800"/>
            </a:pPr>
          </a:p>
        </p:txBody>
      </p:sp>
      <p:sp>
        <p:nvSpPr>
          <p:cNvPr id="79" name="Rettangolo arrotondato"/>
          <p:cNvSpPr/>
          <p:nvPr/>
        </p:nvSpPr>
        <p:spPr>
          <a:xfrm>
            <a:off x="1295400" y="5021262"/>
            <a:ext cx="7010400" cy="1760538"/>
          </a:xfrm>
          <a:prstGeom prst="roundRect">
            <a:avLst>
              <a:gd name="adj" fmla="val 16667"/>
            </a:avLst>
          </a:prstGeom>
          <a:solidFill>
            <a:srgbClr val="FFFFFF"/>
          </a:solidFill>
          <a:ln w="12700">
            <a:miter lim="400000"/>
          </a:ln>
        </p:spPr>
        <p:txBody>
          <a:bodyPr lIns="45719" rIns="45719"/>
          <a:lstStyle/>
          <a:p>
            <a:pPr>
              <a:defRPr b="0" sz="18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78"/>
                                        </p:tgtEl>
                                      </p:cBhvr>
                                    </p:animEffect>
                                    <p:set>
                                      <p:cBhvr>
                                        <p:cTn id="7" fill="hold">
                                          <p:stCondLst>
                                            <p:cond delay="499"/>
                                          </p:stCondLst>
                                        </p:cTn>
                                        <p:tgtEl>
                                          <p:spTgt spid="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500" fill="hold"/>
                                        <p:tgtEl>
                                          <p:spTgt spid="79"/>
                                        </p:tgtEl>
                                      </p:cBhvr>
                                    </p:animEffect>
                                    <p:set>
                                      <p:cBhvr>
                                        <p:cTn id="12"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2"/>
      <p:bldP build="whole" bldLvl="1" animBg="1" rev="0" advAuto="0" spid="7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Types of vaccines"/>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Types of vaccines</a:t>
            </a:r>
          </a:p>
        </p:txBody>
      </p:sp>
      <p:sp>
        <p:nvSpPr>
          <p:cNvPr id="82" name="whole agent…"/>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whole agent</a:t>
            </a:r>
          </a:p>
          <a:p>
            <a:pPr>
              <a:buChar char="•"/>
            </a:pPr>
          </a:p>
          <a:p>
            <a:pPr>
              <a:buChar char="•"/>
            </a:pPr>
            <a:r>
              <a:t>subunit of the agent</a:t>
            </a:r>
          </a:p>
          <a:p>
            <a:pPr lvl="1" marL="742950" indent="-285750">
              <a:spcBef>
                <a:spcPts val="0"/>
              </a:spcBef>
              <a:defRPr sz="2800"/>
            </a:pPr>
            <a:r>
              <a:t> recombinant</a:t>
            </a:r>
          </a:p>
          <a:p>
            <a:pPr lvl="1" marL="742950" indent="-285750">
              <a:spcBef>
                <a:spcPts val="0"/>
              </a:spcBef>
              <a:defRPr sz="2800"/>
            </a:pPr>
            <a:r>
              <a:t> individual parts alone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Whole agent vaccines Killed using heat or formaldehyde"/>
          <p:cNvSpPr txBox="1"/>
          <p:nvPr>
            <p:ph type="title" idx="4294967295"/>
          </p:nvPr>
        </p:nvSpPr>
        <p:spPr>
          <a:xfrm>
            <a:off x="-1" y="274637"/>
            <a:ext cx="9144002" cy="1143001"/>
          </a:xfrm>
          <a:prstGeom prst="rect">
            <a:avLst/>
          </a:prstGeom>
        </p:spPr>
        <p:txBody>
          <a:bodyPr>
            <a:normAutofit fontScale="100000" lnSpcReduction="0"/>
          </a:bodyPr>
          <a:lstStyle/>
          <a:p>
            <a:pPr defTabSz="804672">
              <a:defRPr b="1" sz="3872"/>
            </a:pPr>
            <a:r>
              <a:t>Whole agent vaccines</a:t>
            </a:r>
            <a:br/>
            <a:r>
              <a:rPr sz="3520"/>
              <a:t>Killed using heat or formaldehyde</a:t>
            </a:r>
          </a:p>
        </p:txBody>
      </p:sp>
      <p:sp>
        <p:nvSpPr>
          <p:cNvPr id="85" name="Freccia"/>
          <p:cNvSpPr/>
          <p:nvPr/>
        </p:nvSpPr>
        <p:spPr>
          <a:xfrm>
            <a:off x="4495800" y="4419600"/>
            <a:ext cx="838200" cy="228600"/>
          </a:xfrm>
          <a:prstGeom prst="rightArrow">
            <a:avLst>
              <a:gd name="adj1" fmla="val 50000"/>
              <a:gd name="adj2" fmla="val 91667"/>
            </a:avLst>
          </a:prstGeom>
          <a:solidFill>
            <a:srgbClr val="FF00FF"/>
          </a:solidFill>
          <a:ln>
            <a:solidFill>
              <a:srgbClr val="FF00FF"/>
            </a:solidFill>
          </a:ln>
        </p:spPr>
        <p:txBody>
          <a:bodyPr lIns="45719" rIns="45719" anchor="ctr"/>
          <a:lstStyle/>
          <a:p>
            <a:pPr>
              <a:defRPr b="0" sz="1800"/>
            </a:pPr>
          </a:p>
        </p:txBody>
      </p:sp>
      <p:sp>
        <p:nvSpPr>
          <p:cNvPr id="86" name="Inactivated polio vaccine (Salk)…"/>
          <p:cNvSpPr txBox="1"/>
          <p:nvPr/>
        </p:nvSpPr>
        <p:spPr>
          <a:xfrm>
            <a:off x="1828800" y="5715000"/>
            <a:ext cx="7239000" cy="7545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000"/>
              </a:spcBef>
              <a:defRPr b="0" sz="1800"/>
            </a:pPr>
            <a:r>
              <a:t>Inactivated polio vaccine (Salk)</a:t>
            </a:r>
          </a:p>
          <a:p>
            <a:pPr algn="r">
              <a:spcBef>
                <a:spcPts val="1000"/>
              </a:spcBef>
              <a:defRPr b="0" sz="1800"/>
            </a:pPr>
            <a:r>
              <a:t>Influenza (Classic)</a:t>
            </a:r>
          </a:p>
        </p:txBody>
      </p:sp>
      <p:grpSp>
        <p:nvGrpSpPr>
          <p:cNvPr id="109" name="Gruppo"/>
          <p:cNvGrpSpPr/>
          <p:nvPr/>
        </p:nvGrpSpPr>
        <p:grpSpPr>
          <a:xfrm>
            <a:off x="0" y="3276600"/>
            <a:ext cx="3810001" cy="2209800"/>
            <a:chOff x="0" y="0"/>
            <a:chExt cx="3810000" cy="2209800"/>
          </a:xfrm>
        </p:grpSpPr>
        <p:grpSp>
          <p:nvGrpSpPr>
            <p:cNvPr id="104" name="Gruppo"/>
            <p:cNvGrpSpPr/>
            <p:nvPr/>
          </p:nvGrpSpPr>
          <p:grpSpPr>
            <a:xfrm>
              <a:off x="1523999" y="0"/>
              <a:ext cx="2286002" cy="2209800"/>
              <a:chOff x="0" y="0"/>
              <a:chExt cx="2286000" cy="2209800"/>
            </a:xfrm>
          </p:grpSpPr>
          <p:grpSp>
            <p:nvGrpSpPr>
              <p:cNvPr id="93" name="Gruppo"/>
              <p:cNvGrpSpPr/>
              <p:nvPr/>
            </p:nvGrpSpPr>
            <p:grpSpPr>
              <a:xfrm>
                <a:off x="-1" y="0"/>
                <a:ext cx="2286002" cy="2209800"/>
                <a:chOff x="0" y="0"/>
                <a:chExt cx="2286000" cy="2209800"/>
              </a:xfrm>
            </p:grpSpPr>
            <p:sp>
              <p:nvSpPr>
                <p:cNvPr id="87" name="Forma"/>
                <p:cNvSpPr/>
                <p:nvPr/>
              </p:nvSpPr>
              <p:spPr>
                <a:xfrm>
                  <a:off x="-1" y="0"/>
                  <a:ext cx="2286002" cy="2209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nvGrpSpPr>
                <p:cNvPr id="92" name="Gruppo"/>
                <p:cNvGrpSpPr/>
                <p:nvPr/>
              </p:nvGrpSpPr>
              <p:grpSpPr>
                <a:xfrm>
                  <a:off x="457200" y="381000"/>
                  <a:ext cx="1371600" cy="1371600"/>
                  <a:chOff x="0" y="0"/>
                  <a:chExt cx="1371600" cy="1371600"/>
                </a:xfrm>
              </p:grpSpPr>
              <p:sp>
                <p:nvSpPr>
                  <p:cNvPr id="88" name="Cerchio"/>
                  <p:cNvSpPr/>
                  <p:nvPr/>
                </p:nvSpPr>
                <p:spPr>
                  <a:xfrm>
                    <a:off x="0" y="0"/>
                    <a:ext cx="1371600" cy="13716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89" name="Cerchio"/>
                  <p:cNvSpPr/>
                  <p:nvPr/>
                </p:nvSpPr>
                <p:spPr>
                  <a:xfrm>
                    <a:off x="39465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90" name="Cerchio"/>
                  <p:cNvSpPr/>
                  <p:nvPr/>
                </p:nvSpPr>
                <p:spPr>
                  <a:xfrm>
                    <a:off x="83407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91" name="Forma"/>
                  <p:cNvSpPr/>
                  <p:nvPr/>
                </p:nvSpPr>
                <p:spPr>
                  <a:xfrm>
                    <a:off x="314960" y="409257"/>
                    <a:ext cx="741680" cy="703263"/>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03" name="Gruppo"/>
              <p:cNvGrpSpPr/>
              <p:nvPr/>
            </p:nvGrpSpPr>
            <p:grpSpPr>
              <a:xfrm>
                <a:off x="685800" y="990599"/>
                <a:ext cx="990600" cy="609601"/>
                <a:chOff x="0" y="101599"/>
                <a:chExt cx="990600" cy="609600"/>
              </a:xfrm>
            </p:grpSpPr>
            <p:sp>
              <p:nvSpPr>
                <p:cNvPr id="94" name="Ovale"/>
                <p:cNvSpPr/>
                <p:nvPr/>
              </p:nvSpPr>
              <p:spPr>
                <a:xfrm>
                  <a:off x="0" y="101600"/>
                  <a:ext cx="990600" cy="609600"/>
                </a:xfrm>
                <a:prstGeom prst="ellipse">
                  <a:avLst/>
                </a:prstGeom>
                <a:solidFill>
                  <a:srgbClr val="FF33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5" name="Triangolo"/>
                <p:cNvSpPr/>
                <p:nvPr/>
              </p:nvSpPr>
              <p:spPr>
                <a:xfrm>
                  <a:off x="228600" y="3302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6" name="Triangolo"/>
                <p:cNvSpPr/>
                <p:nvPr/>
              </p:nvSpPr>
              <p:spPr>
                <a:xfrm>
                  <a:off x="304800" y="4064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7" name="Triangolo"/>
                <p:cNvSpPr/>
                <p:nvPr/>
              </p:nvSpPr>
              <p:spPr>
                <a:xfrm>
                  <a:off x="457200" y="4064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8" name="Triangolo"/>
                <p:cNvSpPr/>
                <p:nvPr/>
              </p:nvSpPr>
              <p:spPr>
                <a:xfrm>
                  <a:off x="609600" y="3302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99" name="Triangolo"/>
                <p:cNvSpPr/>
                <p:nvPr/>
              </p:nvSpPr>
              <p:spPr>
                <a:xfrm>
                  <a:off x="76200" y="3302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0" name="Triangolo"/>
                <p:cNvSpPr/>
                <p:nvPr/>
              </p:nvSpPr>
              <p:spPr>
                <a:xfrm flipH="1" rot="10800000">
                  <a:off x="381000" y="1016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1" name="Triangolo"/>
                <p:cNvSpPr/>
                <p:nvPr/>
              </p:nvSpPr>
              <p:spPr>
                <a:xfrm flipH="1" rot="10800000">
                  <a:off x="152400" y="177800"/>
                  <a:ext cx="228600" cy="304801"/>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02" name="Triangolo"/>
                <p:cNvSpPr/>
                <p:nvPr/>
              </p:nvSpPr>
              <p:spPr>
                <a:xfrm flipH="1" rot="10800000">
                  <a:off x="609600" y="1778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08" name="Gruppo"/>
            <p:cNvGrpSpPr/>
            <p:nvPr/>
          </p:nvGrpSpPr>
          <p:grpSpPr>
            <a:xfrm>
              <a:off x="0" y="380999"/>
              <a:ext cx="2039621" cy="725428"/>
              <a:chOff x="0" y="0"/>
              <a:chExt cx="2039620" cy="725426"/>
            </a:xfrm>
          </p:grpSpPr>
          <p:sp>
            <p:nvSpPr>
              <p:cNvPr id="105" name="Linea"/>
              <p:cNvSpPr/>
              <p:nvPr/>
            </p:nvSpPr>
            <p:spPr>
              <a:xfrm flipH="1">
                <a:off x="1313179" y="38161"/>
                <a:ext cx="726442" cy="230066"/>
              </a:xfrm>
              <a:prstGeom prst="line">
                <a:avLst/>
              </a:prstGeom>
              <a:noFill/>
              <a:ln w="57150" cap="flat">
                <a:solidFill>
                  <a:srgbClr val="FF00FF"/>
                </a:solidFill>
                <a:prstDash val="solid"/>
                <a:round/>
                <a:tailEnd type="triangle" w="med" len="med"/>
              </a:ln>
              <a:effectLst/>
            </p:spPr>
            <p:txBody>
              <a:bodyPr wrap="square" lIns="45719" tIns="45719" rIns="45719" bIns="45719" numCol="1" anchor="t">
                <a:noAutofit/>
              </a:bodyPr>
              <a:lstStyle/>
              <a:p>
                <a:pPr/>
              </a:p>
            </p:txBody>
          </p:sp>
          <p:sp>
            <p:nvSpPr>
              <p:cNvPr id="106" name="Linea"/>
              <p:cNvSpPr/>
              <p:nvPr/>
            </p:nvSpPr>
            <p:spPr>
              <a:xfrm flipH="1" flipV="1">
                <a:off x="1084579" y="495361"/>
                <a:ext cx="726442" cy="230066"/>
              </a:xfrm>
              <a:prstGeom prst="line">
                <a:avLst/>
              </a:prstGeom>
              <a:noFill/>
              <a:ln w="57150" cap="flat">
                <a:solidFill>
                  <a:srgbClr val="FF00FF"/>
                </a:solidFill>
                <a:prstDash val="solid"/>
                <a:round/>
                <a:tailEnd type="triangle" w="med" len="med"/>
              </a:ln>
              <a:effectLst/>
            </p:spPr>
            <p:txBody>
              <a:bodyPr wrap="square" lIns="45719" tIns="45719" rIns="45719" bIns="45719" numCol="1" anchor="t">
                <a:noAutofit/>
              </a:bodyPr>
              <a:lstStyle/>
              <a:p>
                <a:pPr/>
              </a:p>
            </p:txBody>
          </p:sp>
          <p:sp>
            <p:nvSpPr>
              <p:cNvPr id="107" name="epitopes"/>
              <p:cNvSpPr txBox="1"/>
              <p:nvPr/>
            </p:nvSpPr>
            <p:spPr>
              <a:xfrm>
                <a:off x="0" y="0"/>
                <a:ext cx="160020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b="0" sz="1800"/>
                </a:lvl1pPr>
              </a:lstStyle>
              <a:p>
                <a:pPr/>
                <a:r>
                  <a:t>epitopes</a:t>
                </a:r>
              </a:p>
            </p:txBody>
          </p:sp>
        </p:grpSp>
      </p:grpSp>
      <p:grpSp>
        <p:nvGrpSpPr>
          <p:cNvPr id="123" name="Gruppo"/>
          <p:cNvGrpSpPr/>
          <p:nvPr/>
        </p:nvGrpSpPr>
        <p:grpSpPr>
          <a:xfrm>
            <a:off x="5867400" y="2819400"/>
            <a:ext cx="3276601" cy="2638640"/>
            <a:chOff x="0" y="0"/>
            <a:chExt cx="3276600" cy="2638639"/>
          </a:xfrm>
        </p:grpSpPr>
        <p:grpSp>
          <p:nvGrpSpPr>
            <p:cNvPr id="119" name="Gruppo"/>
            <p:cNvGrpSpPr/>
            <p:nvPr/>
          </p:nvGrpSpPr>
          <p:grpSpPr>
            <a:xfrm>
              <a:off x="0" y="381000"/>
              <a:ext cx="2286001" cy="2257640"/>
              <a:chOff x="0" y="0"/>
              <a:chExt cx="2286000" cy="2257639"/>
            </a:xfrm>
          </p:grpSpPr>
          <p:grpSp>
            <p:nvGrpSpPr>
              <p:cNvPr id="116" name="Gruppo"/>
              <p:cNvGrpSpPr/>
              <p:nvPr/>
            </p:nvGrpSpPr>
            <p:grpSpPr>
              <a:xfrm>
                <a:off x="0" y="0"/>
                <a:ext cx="2286001" cy="2209800"/>
                <a:chOff x="0" y="0"/>
                <a:chExt cx="2286000" cy="2209800"/>
              </a:xfrm>
            </p:grpSpPr>
            <p:sp>
              <p:nvSpPr>
                <p:cNvPr id="110" name="Forma"/>
                <p:cNvSpPr/>
                <p:nvPr/>
              </p:nvSpPr>
              <p:spPr>
                <a:xfrm>
                  <a:off x="-1" y="0"/>
                  <a:ext cx="2286002" cy="2209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nvGrpSpPr>
                <p:cNvPr id="115" name="Gruppo"/>
                <p:cNvGrpSpPr/>
                <p:nvPr/>
              </p:nvGrpSpPr>
              <p:grpSpPr>
                <a:xfrm>
                  <a:off x="457200" y="381000"/>
                  <a:ext cx="1371600" cy="1371600"/>
                  <a:chOff x="0" y="0"/>
                  <a:chExt cx="1371600" cy="1371600"/>
                </a:xfrm>
              </p:grpSpPr>
              <p:sp>
                <p:nvSpPr>
                  <p:cNvPr id="111" name="Cerchio"/>
                  <p:cNvSpPr/>
                  <p:nvPr/>
                </p:nvSpPr>
                <p:spPr>
                  <a:xfrm>
                    <a:off x="0" y="0"/>
                    <a:ext cx="1371600" cy="13716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2" name="Cerchio"/>
                  <p:cNvSpPr/>
                  <p:nvPr/>
                </p:nvSpPr>
                <p:spPr>
                  <a:xfrm>
                    <a:off x="39465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113" name="Cerchio"/>
                  <p:cNvSpPr/>
                  <p:nvPr/>
                </p:nvSpPr>
                <p:spPr>
                  <a:xfrm>
                    <a:off x="83407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114" name="Forma"/>
                  <p:cNvSpPr/>
                  <p:nvPr/>
                </p:nvSpPr>
                <p:spPr>
                  <a:xfrm>
                    <a:off x="314960" y="409257"/>
                    <a:ext cx="741680" cy="703263"/>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sp>
            <p:nvSpPr>
              <p:cNvPr id="117" name="Cerchio"/>
              <p:cNvSpPr/>
              <p:nvPr/>
            </p:nvSpPr>
            <p:spPr>
              <a:xfrm>
                <a:off x="457200" y="381000"/>
                <a:ext cx="1371601" cy="13716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18" name="Più"/>
              <p:cNvSpPr/>
              <p:nvPr/>
            </p:nvSpPr>
            <p:spPr>
              <a:xfrm rot="2677159">
                <a:off x="381000" y="381000"/>
                <a:ext cx="1501776" cy="1576388"/>
              </a:xfrm>
              <a:prstGeom prst="plus">
                <a:avLst>
                  <a:gd name="adj" fmla="val 47037"/>
                </a:avLst>
              </a:prstGeom>
              <a:solidFill>
                <a:srgbClr val="FF33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nvGrpSpPr>
            <p:cNvPr id="122" name="Gruppo"/>
            <p:cNvGrpSpPr/>
            <p:nvPr/>
          </p:nvGrpSpPr>
          <p:grpSpPr>
            <a:xfrm>
              <a:off x="1008379" y="0"/>
              <a:ext cx="2268222" cy="573027"/>
              <a:chOff x="0" y="0"/>
              <a:chExt cx="2268220" cy="573026"/>
            </a:xfrm>
          </p:grpSpPr>
          <p:sp>
            <p:nvSpPr>
              <p:cNvPr id="120" name="Linea"/>
              <p:cNvSpPr/>
              <p:nvPr/>
            </p:nvSpPr>
            <p:spPr>
              <a:xfrm flipV="1">
                <a:off x="-1" y="342961"/>
                <a:ext cx="726443" cy="230066"/>
              </a:xfrm>
              <a:prstGeom prst="line">
                <a:avLst/>
              </a:prstGeom>
              <a:noFill/>
              <a:ln w="57150" cap="flat">
                <a:solidFill>
                  <a:srgbClr val="FF00FF"/>
                </a:solidFill>
                <a:prstDash val="solid"/>
                <a:round/>
                <a:tailEnd type="triangle" w="med" len="med"/>
              </a:ln>
              <a:effectLst/>
            </p:spPr>
            <p:txBody>
              <a:bodyPr wrap="square" lIns="45719" tIns="45719" rIns="45719" bIns="45719" numCol="1" anchor="t">
                <a:noAutofit/>
              </a:bodyPr>
              <a:lstStyle/>
              <a:p>
                <a:pPr/>
              </a:p>
            </p:txBody>
          </p:sp>
          <p:sp>
            <p:nvSpPr>
              <p:cNvPr id="121" name="epitopes"/>
              <p:cNvSpPr txBox="1"/>
              <p:nvPr/>
            </p:nvSpPr>
            <p:spPr>
              <a:xfrm>
                <a:off x="668020" y="0"/>
                <a:ext cx="160020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b="0" sz="1800"/>
                </a:lvl1pPr>
              </a:lstStyle>
              <a:p>
                <a:pPr/>
                <a:r>
                  <a:t>epitopes</a:t>
                </a:r>
              </a:p>
            </p:txBody>
          </p:sp>
        </p:grpSp>
      </p:grpSp>
      <p:sp>
        <p:nvSpPr>
          <p:cNvPr id="124" name="Live virus"/>
          <p:cNvSpPr txBox="1"/>
          <p:nvPr/>
        </p:nvSpPr>
        <p:spPr>
          <a:xfrm>
            <a:off x="1524000" y="2362200"/>
            <a:ext cx="106966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Live virus</a:t>
            </a:r>
          </a:p>
        </p:txBody>
      </p:sp>
      <p:sp>
        <p:nvSpPr>
          <p:cNvPr id="125" name="Killed virus"/>
          <p:cNvSpPr txBox="1"/>
          <p:nvPr/>
        </p:nvSpPr>
        <p:spPr>
          <a:xfrm>
            <a:off x="6248400" y="2286000"/>
            <a:ext cx="120941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Killed virus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Whole agent vaccines Attenuated"/>
          <p:cNvSpPr txBox="1"/>
          <p:nvPr>
            <p:ph type="title" idx="4294967295"/>
          </p:nvPr>
        </p:nvSpPr>
        <p:spPr>
          <a:xfrm>
            <a:off x="457200" y="274637"/>
            <a:ext cx="8229600" cy="1143001"/>
          </a:xfrm>
          <a:prstGeom prst="rect">
            <a:avLst/>
          </a:prstGeom>
        </p:spPr>
        <p:txBody>
          <a:bodyPr>
            <a:normAutofit fontScale="100000" lnSpcReduction="0"/>
          </a:bodyPr>
          <a:lstStyle/>
          <a:p>
            <a:pPr defTabSz="859536">
              <a:defRPr b="1" sz="4136"/>
            </a:pPr>
            <a:r>
              <a:t>Whole agent vaccines </a:t>
            </a:r>
            <a:r>
              <a:rPr sz="3759"/>
              <a:t>Attenuated</a:t>
            </a:r>
          </a:p>
        </p:txBody>
      </p:sp>
      <p:sp>
        <p:nvSpPr>
          <p:cNvPr id="130" name="attenuated - a process that lessens the virulence of a microbe"/>
          <p:cNvSpPr txBox="1"/>
          <p:nvPr>
            <p:ph type="body" idx="4294967295"/>
          </p:nvPr>
        </p:nvSpPr>
        <p:spPr>
          <a:xfrm>
            <a:off x="457200" y="1600200"/>
            <a:ext cx="8229600" cy="4525963"/>
          </a:xfrm>
          <a:prstGeom prst="rect">
            <a:avLst/>
          </a:prstGeom>
        </p:spPr>
        <p:txBody>
          <a:bodyPr>
            <a:normAutofit fontScale="100000" lnSpcReduction="0"/>
          </a:bodyPr>
          <a:lstStyle>
            <a:lvl1pPr>
              <a:buChar char="•"/>
            </a:lvl1pPr>
          </a:lstStyle>
          <a:p>
            <a:pPr/>
            <a:r>
              <a:t>attenuated - a process that lessens the virulence of a microbe</a:t>
            </a:r>
          </a:p>
        </p:txBody>
      </p:sp>
      <p:grpSp>
        <p:nvGrpSpPr>
          <p:cNvPr id="148" name="Gruppo"/>
          <p:cNvGrpSpPr/>
          <p:nvPr/>
        </p:nvGrpSpPr>
        <p:grpSpPr>
          <a:xfrm>
            <a:off x="380999" y="2895600"/>
            <a:ext cx="2286002" cy="2209800"/>
            <a:chOff x="0" y="0"/>
            <a:chExt cx="2286000" cy="2209800"/>
          </a:xfrm>
        </p:grpSpPr>
        <p:grpSp>
          <p:nvGrpSpPr>
            <p:cNvPr id="137" name="Gruppo"/>
            <p:cNvGrpSpPr/>
            <p:nvPr/>
          </p:nvGrpSpPr>
          <p:grpSpPr>
            <a:xfrm>
              <a:off x="-1" y="0"/>
              <a:ext cx="2286002" cy="2209800"/>
              <a:chOff x="0" y="0"/>
              <a:chExt cx="2286000" cy="2209800"/>
            </a:xfrm>
          </p:grpSpPr>
          <p:sp>
            <p:nvSpPr>
              <p:cNvPr id="131" name="Forma"/>
              <p:cNvSpPr/>
              <p:nvPr/>
            </p:nvSpPr>
            <p:spPr>
              <a:xfrm>
                <a:off x="-1" y="0"/>
                <a:ext cx="2286002" cy="2209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nvGrpSpPr>
              <p:cNvPr id="136" name="Gruppo"/>
              <p:cNvGrpSpPr/>
              <p:nvPr/>
            </p:nvGrpSpPr>
            <p:grpSpPr>
              <a:xfrm>
                <a:off x="457200" y="381000"/>
                <a:ext cx="1371600" cy="1371600"/>
                <a:chOff x="0" y="0"/>
                <a:chExt cx="1371600" cy="1371600"/>
              </a:xfrm>
            </p:grpSpPr>
            <p:sp>
              <p:nvSpPr>
                <p:cNvPr id="132" name="Cerchio"/>
                <p:cNvSpPr/>
                <p:nvPr/>
              </p:nvSpPr>
              <p:spPr>
                <a:xfrm>
                  <a:off x="0" y="0"/>
                  <a:ext cx="1371600" cy="13716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3" name="Cerchio"/>
                <p:cNvSpPr/>
                <p:nvPr/>
              </p:nvSpPr>
              <p:spPr>
                <a:xfrm>
                  <a:off x="39465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134" name="Cerchio"/>
                <p:cNvSpPr/>
                <p:nvPr/>
              </p:nvSpPr>
              <p:spPr>
                <a:xfrm>
                  <a:off x="83407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135" name="Forma"/>
                <p:cNvSpPr/>
                <p:nvPr/>
              </p:nvSpPr>
              <p:spPr>
                <a:xfrm>
                  <a:off x="314960" y="409257"/>
                  <a:ext cx="741680" cy="703263"/>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47" name="Gruppo"/>
            <p:cNvGrpSpPr/>
            <p:nvPr/>
          </p:nvGrpSpPr>
          <p:grpSpPr>
            <a:xfrm>
              <a:off x="685800" y="990599"/>
              <a:ext cx="990600" cy="609601"/>
              <a:chOff x="0" y="101599"/>
              <a:chExt cx="990600" cy="609600"/>
            </a:xfrm>
          </p:grpSpPr>
          <p:sp>
            <p:nvSpPr>
              <p:cNvPr id="138" name="Ovale"/>
              <p:cNvSpPr/>
              <p:nvPr/>
            </p:nvSpPr>
            <p:spPr>
              <a:xfrm>
                <a:off x="0" y="101600"/>
                <a:ext cx="990600" cy="609600"/>
              </a:xfrm>
              <a:prstGeom prst="ellipse">
                <a:avLst/>
              </a:prstGeom>
              <a:solidFill>
                <a:srgbClr val="FF33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39" name="Triangolo"/>
              <p:cNvSpPr/>
              <p:nvPr/>
            </p:nvSpPr>
            <p:spPr>
              <a:xfrm>
                <a:off x="228600" y="3302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0" name="Triangolo"/>
              <p:cNvSpPr/>
              <p:nvPr/>
            </p:nvSpPr>
            <p:spPr>
              <a:xfrm>
                <a:off x="304800" y="4064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1" name="Triangolo"/>
              <p:cNvSpPr/>
              <p:nvPr/>
            </p:nvSpPr>
            <p:spPr>
              <a:xfrm>
                <a:off x="457200" y="4064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2" name="Triangolo"/>
              <p:cNvSpPr/>
              <p:nvPr/>
            </p:nvSpPr>
            <p:spPr>
              <a:xfrm>
                <a:off x="609600" y="3302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3" name="Triangolo"/>
              <p:cNvSpPr/>
              <p:nvPr/>
            </p:nvSpPr>
            <p:spPr>
              <a:xfrm>
                <a:off x="76200" y="3302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4" name="Triangolo"/>
              <p:cNvSpPr/>
              <p:nvPr/>
            </p:nvSpPr>
            <p:spPr>
              <a:xfrm flipH="1" rot="10800000">
                <a:off x="381000" y="1016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5" name="Triangolo"/>
              <p:cNvSpPr/>
              <p:nvPr/>
            </p:nvSpPr>
            <p:spPr>
              <a:xfrm flipH="1" rot="10800000">
                <a:off x="152400" y="177800"/>
                <a:ext cx="228600" cy="304801"/>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46" name="Triangolo"/>
              <p:cNvSpPr/>
              <p:nvPr/>
            </p:nvSpPr>
            <p:spPr>
              <a:xfrm flipH="1" rot="10800000">
                <a:off x="609600" y="177800"/>
                <a:ext cx="228600" cy="304800"/>
              </a:xfrm>
              <a:prstGeom prst="triangl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55" name="Gruppo"/>
          <p:cNvGrpSpPr/>
          <p:nvPr/>
        </p:nvGrpSpPr>
        <p:grpSpPr>
          <a:xfrm>
            <a:off x="6172199" y="2895600"/>
            <a:ext cx="2286002" cy="2209800"/>
            <a:chOff x="0" y="0"/>
            <a:chExt cx="2286000" cy="2209800"/>
          </a:xfrm>
        </p:grpSpPr>
        <p:sp>
          <p:nvSpPr>
            <p:cNvPr id="149" name="Forma"/>
            <p:cNvSpPr/>
            <p:nvPr/>
          </p:nvSpPr>
          <p:spPr>
            <a:xfrm>
              <a:off x="-1" y="0"/>
              <a:ext cx="2286002" cy="2209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9250"/>
                  </a:lnTo>
                  <a:lnTo>
                    <a:pt x="17242" y="12350"/>
                  </a:lnTo>
                  <a:close/>
                  <a:moveTo>
                    <a:pt x="18436" y="3163"/>
                  </a:moveTo>
                  <a:lnTo>
                    <a:pt x="14259" y="5149"/>
                  </a:lnTo>
                  <a:lnTo>
                    <a:pt x="16451" y="7341"/>
                  </a:lnTo>
                  <a:close/>
                  <a:moveTo>
                    <a:pt x="10800" y="0"/>
                  </a:moveTo>
                  <a:lnTo>
                    <a:pt x="9250" y="4358"/>
                  </a:lnTo>
                  <a:lnTo>
                    <a:pt x="12350" y="4358"/>
                  </a:lnTo>
                  <a:close/>
                  <a:moveTo>
                    <a:pt x="3163" y="3163"/>
                  </a:moveTo>
                  <a:lnTo>
                    <a:pt x="5149" y="7341"/>
                  </a:lnTo>
                  <a:lnTo>
                    <a:pt x="7341" y="5149"/>
                  </a:lnTo>
                  <a:close/>
                  <a:moveTo>
                    <a:pt x="0" y="10800"/>
                  </a:moveTo>
                  <a:lnTo>
                    <a:pt x="4358" y="12350"/>
                  </a:lnTo>
                  <a:lnTo>
                    <a:pt x="4358" y="9250"/>
                  </a:lnTo>
                  <a:close/>
                  <a:moveTo>
                    <a:pt x="3163" y="18436"/>
                  </a:moveTo>
                  <a:lnTo>
                    <a:pt x="7341" y="16451"/>
                  </a:lnTo>
                  <a:lnTo>
                    <a:pt x="5149" y="14259"/>
                  </a:lnTo>
                  <a:close/>
                  <a:moveTo>
                    <a:pt x="10800" y="21600"/>
                  </a:moveTo>
                  <a:lnTo>
                    <a:pt x="12350" y="17242"/>
                  </a:lnTo>
                  <a:lnTo>
                    <a:pt x="9250" y="17242"/>
                  </a:lnTo>
                  <a:close/>
                  <a:moveTo>
                    <a:pt x="18436" y="18436"/>
                  </a:moveTo>
                  <a:lnTo>
                    <a:pt x="16451" y="14259"/>
                  </a:lnTo>
                  <a:lnTo>
                    <a:pt x="14259" y="16451"/>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path>
              </a:pathLst>
            </a:custGeom>
            <a:solidFill>
              <a:srgbClr val="FFFF99"/>
            </a:solidFill>
            <a:ln w="9525" cap="flat">
              <a:solidFill>
                <a:srgbClr val="000000"/>
              </a:solidFill>
              <a:prstDash val="solid"/>
              <a:round/>
            </a:ln>
            <a:effectLst/>
          </p:spPr>
          <p:txBody>
            <a:bodyPr wrap="square" lIns="45719" tIns="45719" rIns="45719" bIns="45719" numCol="1" anchor="ctr">
              <a:noAutofit/>
            </a:bodyPr>
            <a:lstStyle/>
            <a:p>
              <a:pPr>
                <a:defRPr b="0" sz="1800"/>
              </a:pPr>
            </a:p>
          </p:txBody>
        </p:sp>
        <p:grpSp>
          <p:nvGrpSpPr>
            <p:cNvPr id="154" name="Gruppo"/>
            <p:cNvGrpSpPr/>
            <p:nvPr/>
          </p:nvGrpSpPr>
          <p:grpSpPr>
            <a:xfrm>
              <a:off x="457200" y="381000"/>
              <a:ext cx="1371600" cy="1371600"/>
              <a:chOff x="0" y="0"/>
              <a:chExt cx="1371600" cy="1371600"/>
            </a:xfrm>
          </p:grpSpPr>
          <p:sp>
            <p:nvSpPr>
              <p:cNvPr id="150" name="Cerchio"/>
              <p:cNvSpPr/>
              <p:nvPr/>
            </p:nvSpPr>
            <p:spPr>
              <a:xfrm>
                <a:off x="0" y="0"/>
                <a:ext cx="1371600" cy="13716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b="0" sz="1800"/>
                </a:pPr>
              </a:p>
            </p:txBody>
          </p:sp>
          <p:sp>
            <p:nvSpPr>
              <p:cNvPr id="151" name="Cerchio"/>
              <p:cNvSpPr/>
              <p:nvPr/>
            </p:nvSpPr>
            <p:spPr>
              <a:xfrm>
                <a:off x="39465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152" name="Cerchio"/>
              <p:cNvSpPr/>
              <p:nvPr/>
            </p:nvSpPr>
            <p:spPr>
              <a:xfrm>
                <a:off x="834072" y="409257"/>
                <a:ext cx="142876" cy="142876"/>
              </a:xfrm>
              <a:prstGeom prst="ellipse">
                <a:avLst/>
              </a:prstGeom>
              <a:solidFill>
                <a:schemeClr val="accent1">
                  <a:satOff val="-23769"/>
                  <a:lumOff val="-16235"/>
                </a:schemeClr>
              </a:solidFill>
              <a:ln w="12700" cap="flat">
                <a:noFill/>
                <a:miter lim="400000"/>
              </a:ln>
              <a:effectLst/>
            </p:spPr>
            <p:txBody>
              <a:bodyPr wrap="square" lIns="45719" tIns="45719" rIns="45719" bIns="45719" numCol="1" anchor="ctr">
                <a:noAutofit/>
              </a:bodyPr>
              <a:lstStyle/>
              <a:p>
                <a:pPr>
                  <a:defRPr b="0" sz="1800"/>
                </a:pPr>
              </a:p>
            </p:txBody>
          </p:sp>
          <p:sp>
            <p:nvSpPr>
              <p:cNvPr id="153" name="Forma"/>
              <p:cNvSpPr/>
              <p:nvPr/>
            </p:nvSpPr>
            <p:spPr>
              <a:xfrm>
                <a:off x="314960" y="409257"/>
                <a:ext cx="741680" cy="703263"/>
              </a:xfrm>
              <a:custGeom>
                <a:avLst/>
                <a:gdLst/>
                <a:ahLst/>
                <a:cxnLst>
                  <a:cxn ang="0">
                    <a:pos x="wd2" y="hd2"/>
                  </a:cxn>
                  <a:cxn ang="5400000">
                    <a:pos x="wd2" y="hd2"/>
                  </a:cxn>
                  <a:cxn ang="10800000">
                    <a:pos x="wd2" y="hd2"/>
                  </a:cxn>
                  <a:cxn ang="16200000">
                    <a:pos x="wd2" y="hd2"/>
                  </a:cxn>
                </a:cxnLst>
                <a:rect l="0" t="0" r="r" b="b"/>
                <a:pathLst>
                  <a:path w="21600" h="20368" fill="norm" stroke="1" extrusionOk="0">
                    <a:moveTo>
                      <a:pt x="4401" y="0"/>
                    </a:moveTo>
                    <a:cubicBezTo>
                      <a:pt x="3252" y="0"/>
                      <a:pt x="2321" y="926"/>
                      <a:pt x="2321" y="2069"/>
                    </a:cubicBezTo>
                    <a:cubicBezTo>
                      <a:pt x="2321" y="3212"/>
                      <a:pt x="3252" y="4138"/>
                      <a:pt x="4401" y="4138"/>
                    </a:cubicBezTo>
                    <a:cubicBezTo>
                      <a:pt x="5550" y="4138"/>
                      <a:pt x="6482" y="3212"/>
                      <a:pt x="6482" y="2069"/>
                    </a:cubicBezTo>
                    <a:cubicBezTo>
                      <a:pt x="6482" y="926"/>
                      <a:pt x="5550" y="0"/>
                      <a:pt x="4401" y="0"/>
                    </a:cubicBezTo>
                    <a:close/>
                    <a:moveTo>
                      <a:pt x="17199" y="0"/>
                    </a:moveTo>
                    <a:cubicBezTo>
                      <a:pt x="16050" y="0"/>
                      <a:pt x="15118" y="926"/>
                      <a:pt x="15118" y="2069"/>
                    </a:cubicBezTo>
                    <a:cubicBezTo>
                      <a:pt x="15118" y="3212"/>
                      <a:pt x="16050" y="4138"/>
                      <a:pt x="17199" y="4138"/>
                    </a:cubicBezTo>
                    <a:cubicBezTo>
                      <a:pt x="18348" y="4138"/>
                      <a:pt x="19279" y="3212"/>
                      <a:pt x="19279" y="2069"/>
                    </a:cubicBezTo>
                    <a:cubicBezTo>
                      <a:pt x="19279" y="926"/>
                      <a:pt x="18348" y="0"/>
                      <a:pt x="17199" y="0"/>
                    </a:cubicBezTo>
                    <a:close/>
                    <a:moveTo>
                      <a:pt x="0" y="16671"/>
                    </a:moveTo>
                    <a:cubicBezTo>
                      <a:pt x="7199" y="21600"/>
                      <a:pt x="14401" y="21600"/>
                      <a:pt x="21600" y="16671"/>
                    </a:cubicBezTo>
                  </a:path>
                </a:pathLst>
              </a:custGeom>
              <a:noFill/>
              <a:ln w="9525" cap="flat">
                <a:solidFill>
                  <a:srgbClr val="000000"/>
                </a:solidFill>
                <a:prstDash val="solid"/>
                <a:round/>
              </a:ln>
              <a:effectLst/>
            </p:spPr>
            <p:txBody>
              <a:bodyPr wrap="square" lIns="45719" tIns="45719" rIns="45719" bIns="45719" numCol="1" anchor="ctr">
                <a:noAutofit/>
              </a:bodyPr>
              <a:lstStyle/>
              <a:p>
                <a:pPr>
                  <a:defRPr b="0" sz="1800"/>
                </a:pPr>
              </a:p>
            </p:txBody>
          </p:sp>
        </p:grpSp>
      </p:grpSp>
      <p:grpSp>
        <p:nvGrpSpPr>
          <p:cNvPr id="161" name="Gruppo"/>
          <p:cNvGrpSpPr/>
          <p:nvPr/>
        </p:nvGrpSpPr>
        <p:grpSpPr>
          <a:xfrm>
            <a:off x="3048000" y="3962400"/>
            <a:ext cx="2667000" cy="228600"/>
            <a:chOff x="0" y="0"/>
            <a:chExt cx="2667000" cy="228600"/>
          </a:xfrm>
        </p:grpSpPr>
        <p:sp>
          <p:nvSpPr>
            <p:cNvPr id="156" name="Freccia"/>
            <p:cNvSpPr/>
            <p:nvPr/>
          </p:nvSpPr>
          <p:spPr>
            <a:xfrm>
              <a:off x="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9" tIns="45719" rIns="45719" bIns="45719" numCol="1" anchor="ctr">
              <a:noAutofit/>
            </a:bodyPr>
            <a:lstStyle/>
            <a:p>
              <a:pPr>
                <a:defRPr b="0" sz="1800"/>
              </a:pPr>
            </a:p>
          </p:txBody>
        </p:sp>
        <p:sp>
          <p:nvSpPr>
            <p:cNvPr id="157" name="Freccia"/>
            <p:cNvSpPr/>
            <p:nvPr/>
          </p:nvSpPr>
          <p:spPr>
            <a:xfrm>
              <a:off x="5334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9" tIns="45719" rIns="45719" bIns="45719" numCol="1" anchor="ctr">
              <a:noAutofit/>
            </a:bodyPr>
            <a:lstStyle/>
            <a:p>
              <a:pPr>
                <a:defRPr b="0" sz="1800"/>
              </a:pPr>
            </a:p>
          </p:txBody>
        </p:sp>
        <p:sp>
          <p:nvSpPr>
            <p:cNvPr id="158" name="Freccia"/>
            <p:cNvSpPr/>
            <p:nvPr/>
          </p:nvSpPr>
          <p:spPr>
            <a:xfrm>
              <a:off x="10668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9" tIns="45719" rIns="45719" bIns="45719" numCol="1" anchor="ctr">
              <a:noAutofit/>
            </a:bodyPr>
            <a:lstStyle/>
            <a:p>
              <a:pPr>
                <a:defRPr b="0" sz="1800"/>
              </a:pPr>
            </a:p>
          </p:txBody>
        </p:sp>
        <p:sp>
          <p:nvSpPr>
            <p:cNvPr id="159" name="Freccia"/>
            <p:cNvSpPr/>
            <p:nvPr/>
          </p:nvSpPr>
          <p:spPr>
            <a:xfrm>
              <a:off x="22098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9" tIns="45719" rIns="45719" bIns="45719" numCol="1" anchor="ctr">
              <a:noAutofit/>
            </a:bodyPr>
            <a:lstStyle/>
            <a:p>
              <a:pPr>
                <a:defRPr b="0" sz="1800"/>
              </a:pPr>
            </a:p>
          </p:txBody>
        </p:sp>
        <p:sp>
          <p:nvSpPr>
            <p:cNvPr id="160" name="Freccia"/>
            <p:cNvSpPr/>
            <p:nvPr/>
          </p:nvSpPr>
          <p:spPr>
            <a:xfrm>
              <a:off x="1600200" y="0"/>
              <a:ext cx="457200" cy="228600"/>
            </a:xfrm>
            <a:prstGeom prst="rightArrow">
              <a:avLst>
                <a:gd name="adj1" fmla="val 50000"/>
                <a:gd name="adj2" fmla="val 50000"/>
              </a:avLst>
            </a:prstGeom>
            <a:solidFill>
              <a:srgbClr val="FF00FF"/>
            </a:solidFill>
            <a:ln w="9525" cap="flat">
              <a:solidFill>
                <a:srgbClr val="FF00FF"/>
              </a:solidFill>
              <a:prstDash val="solid"/>
              <a:round/>
            </a:ln>
            <a:effectLst/>
          </p:spPr>
          <p:txBody>
            <a:bodyPr wrap="square" lIns="45719" tIns="45719" rIns="45719" bIns="45719" numCol="1" anchor="ctr">
              <a:noAutofit/>
            </a:bodyPr>
            <a:lstStyle/>
            <a:p>
              <a:pPr>
                <a:defRPr b="0" sz="1800"/>
              </a:pPr>
            </a:p>
          </p:txBody>
        </p:sp>
      </p:grpSp>
      <p:sp>
        <p:nvSpPr>
          <p:cNvPr id="162" name="Gruppo"/>
          <p:cNvSpPr txBox="1"/>
          <p:nvPr/>
        </p:nvSpPr>
        <p:spPr>
          <a:xfrm>
            <a:off x="1905000" y="5056187"/>
            <a:ext cx="6934200" cy="17257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600"/>
              </a:spcBef>
              <a:defRPr b="0" sz="2800"/>
            </a:pPr>
            <a:r>
              <a:t>oral  polio vaccine (Sabin)</a:t>
            </a:r>
            <a:r>
              <a:rPr sz="1800"/>
              <a:t>, </a:t>
            </a:r>
            <a:endParaRPr sz="1800"/>
          </a:p>
          <a:p>
            <a:pPr algn="r">
              <a:spcBef>
                <a:spcPts val="1600"/>
              </a:spcBef>
              <a:defRPr b="0" sz="2800"/>
            </a:pPr>
            <a:r>
              <a:t>MMR (measles, mumps, rubella)</a:t>
            </a:r>
          </a:p>
          <a:p>
            <a:pPr algn="r">
              <a:spcBef>
                <a:spcPts val="1600"/>
              </a:spcBef>
              <a:defRPr b="0" sz="2800"/>
            </a:pPr>
            <a:r>
              <a:t>Influenza -- Flumist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Attenuation of viruses by passage through non-human cells"/>
          <p:cNvSpPr txBox="1"/>
          <p:nvPr>
            <p:ph type="title" idx="4294967295"/>
          </p:nvPr>
        </p:nvSpPr>
        <p:spPr>
          <a:xfrm>
            <a:off x="304800" y="152399"/>
            <a:ext cx="8686800" cy="1143002"/>
          </a:xfrm>
          <a:prstGeom prst="rect">
            <a:avLst/>
          </a:prstGeom>
        </p:spPr>
        <p:txBody>
          <a:bodyPr>
            <a:normAutofit fontScale="100000" lnSpcReduction="0"/>
          </a:bodyPr>
          <a:lstStyle>
            <a:lvl1pPr defTabSz="841247">
              <a:defRPr b="1" sz="3680"/>
            </a:lvl1pPr>
          </a:lstStyle>
          <a:p>
            <a:pPr/>
            <a:r>
              <a:t>Attenuation of viruses by passage through non-human cells</a:t>
            </a:r>
          </a:p>
        </p:txBody>
      </p:sp>
      <p:pic>
        <p:nvPicPr>
          <p:cNvPr id="167" name="image.png" descr="image.png"/>
          <p:cNvPicPr>
            <a:picLocks noChangeAspect="1"/>
          </p:cNvPicPr>
          <p:nvPr/>
        </p:nvPicPr>
        <p:blipFill>
          <a:blip r:embed="rId2">
            <a:extLst/>
          </a:blip>
          <a:srcRect l="0" t="0" r="49057" b="40292"/>
          <a:stretch>
            <a:fillRect/>
          </a:stretch>
        </p:blipFill>
        <p:spPr>
          <a:xfrm>
            <a:off x="76200" y="1447800"/>
            <a:ext cx="5102226" cy="2057400"/>
          </a:xfrm>
          <a:prstGeom prst="rect">
            <a:avLst/>
          </a:prstGeom>
          <a:ln w="12700">
            <a:miter lim="400000"/>
          </a:ln>
        </p:spPr>
      </p:pic>
      <p:pic>
        <p:nvPicPr>
          <p:cNvPr id="168" name="image.png" descr="image.png"/>
          <p:cNvPicPr>
            <a:picLocks noChangeAspect="1"/>
          </p:cNvPicPr>
          <p:nvPr/>
        </p:nvPicPr>
        <p:blipFill>
          <a:blip r:embed="rId2">
            <a:extLst/>
          </a:blip>
          <a:srcRect l="49057" t="0" r="0" b="40292"/>
          <a:stretch>
            <a:fillRect/>
          </a:stretch>
        </p:blipFill>
        <p:spPr>
          <a:xfrm>
            <a:off x="76200" y="4038600"/>
            <a:ext cx="5105400" cy="2057400"/>
          </a:xfrm>
          <a:prstGeom prst="rect">
            <a:avLst/>
          </a:prstGeom>
          <a:ln w="12700">
            <a:miter lim="400000"/>
          </a:ln>
        </p:spPr>
      </p:pic>
      <p:sp>
        <p:nvSpPr>
          <p:cNvPr id="169" name="Pathogenic virus isolated from patient, grown in human cells…"/>
          <p:cNvSpPr txBox="1"/>
          <p:nvPr/>
        </p:nvSpPr>
        <p:spPr>
          <a:xfrm>
            <a:off x="5257800" y="2679700"/>
            <a:ext cx="3825875" cy="2750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AutoNum type="arabicPeriod" startAt="1"/>
              <a:defRPr b="0" sz="1800"/>
            </a:pPr>
            <a:r>
              <a:t>Pathogenic virus isolated from patient, grown in human cells</a:t>
            </a:r>
          </a:p>
          <a:p>
            <a:pPr marL="342900" indent="-342900">
              <a:buSzPct val="100000"/>
              <a:buAutoNum type="arabicPeriod" startAt="1"/>
              <a:defRPr b="0" sz="1800"/>
            </a:pPr>
            <a:r>
              <a:t>Infect monkey cells with cultured virus</a:t>
            </a:r>
          </a:p>
          <a:p>
            <a:pPr marL="342900" indent="-342900">
              <a:buSzPct val="100000"/>
              <a:buAutoNum type="arabicPeriod" startAt="1"/>
              <a:defRPr b="0" sz="1800"/>
            </a:pPr>
            <a:r>
              <a:t>Virus acquires many mutations that allow it to grow well in monkey cells</a:t>
            </a:r>
          </a:p>
          <a:p>
            <a:pPr marL="342900" indent="-342900">
              <a:buSzPct val="100000"/>
              <a:buAutoNum type="arabicPeriod" startAt="1"/>
              <a:defRPr b="0" sz="1800"/>
            </a:pPr>
            <a:r>
              <a:t>Mutations make the virus unable to grow well in human cells</a:t>
            </a:r>
          </a:p>
          <a:p>
            <a:pPr marL="342900" indent="-342900">
              <a:defRPr b="0" sz="1800"/>
            </a:pPr>
            <a:r>
              <a:rPr>
                <a:latin typeface="Wingdings"/>
                <a:ea typeface="Wingdings"/>
                <a:cs typeface="Wingdings"/>
                <a:sym typeface="Wingdings"/>
              </a:rPr>
              <a:t> </a:t>
            </a:r>
            <a:r>
              <a:t>Vaccine candidate </a:t>
            </a:r>
          </a:p>
        </p:txBody>
      </p:sp>
      <p:sp>
        <p:nvSpPr>
          <p:cNvPr id="170" name="4"/>
          <p:cNvSpPr txBox="1"/>
          <p:nvPr/>
        </p:nvSpPr>
        <p:spPr>
          <a:xfrm>
            <a:off x="2819400" y="5892800"/>
            <a:ext cx="23127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a:r>
              <a:t>4</a:t>
            </a:r>
          </a:p>
        </p:txBody>
      </p:sp>
      <p:sp>
        <p:nvSpPr>
          <p:cNvPr id="171" name="3"/>
          <p:cNvSpPr txBox="1"/>
          <p:nvPr/>
        </p:nvSpPr>
        <p:spPr>
          <a:xfrm>
            <a:off x="381000" y="5892800"/>
            <a:ext cx="23127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a:r>
              <a:t>3</a:t>
            </a:r>
          </a:p>
        </p:txBody>
      </p:sp>
      <p:sp>
        <p:nvSpPr>
          <p:cNvPr id="172" name="1"/>
          <p:cNvSpPr txBox="1"/>
          <p:nvPr/>
        </p:nvSpPr>
        <p:spPr>
          <a:xfrm>
            <a:off x="228600" y="3276600"/>
            <a:ext cx="23127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a:r>
              <a:t>1</a:t>
            </a:r>
          </a:p>
        </p:txBody>
      </p:sp>
      <p:sp>
        <p:nvSpPr>
          <p:cNvPr id="173" name="2"/>
          <p:cNvSpPr txBox="1"/>
          <p:nvPr/>
        </p:nvSpPr>
        <p:spPr>
          <a:xfrm>
            <a:off x="2743200" y="3289300"/>
            <a:ext cx="23127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a:r>
              <a:t>2</a:t>
            </a:r>
          </a:p>
        </p:txBody>
      </p:sp>
      <p:sp>
        <p:nvSpPr>
          <p:cNvPr id="174" name="Linea"/>
          <p:cNvSpPr/>
          <p:nvPr/>
        </p:nvSpPr>
        <p:spPr>
          <a:xfrm flipH="1">
            <a:off x="838200" y="3428999"/>
            <a:ext cx="3352800" cy="1066802"/>
          </a:xfrm>
          <a:prstGeom prst="line">
            <a:avLst/>
          </a:prstGeom>
          <a:ln w="28575">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png" descr="image.png"/>
          <p:cNvPicPr>
            <a:picLocks noChangeAspect="1"/>
          </p:cNvPicPr>
          <p:nvPr/>
        </p:nvPicPr>
        <p:blipFill>
          <a:blip r:embed="rId2">
            <a:extLst/>
          </a:blip>
          <a:srcRect l="0" t="0" r="0" b="19375"/>
          <a:stretch>
            <a:fillRect/>
          </a:stretch>
        </p:blipFill>
        <p:spPr>
          <a:xfrm>
            <a:off x="6350" y="914400"/>
            <a:ext cx="5175250" cy="5410200"/>
          </a:xfrm>
          <a:prstGeom prst="rect">
            <a:avLst/>
          </a:prstGeom>
          <a:ln w="12700">
            <a:miter lim="400000"/>
          </a:ln>
        </p:spPr>
      </p:pic>
      <p:sp>
        <p:nvSpPr>
          <p:cNvPr id="177" name="Construction of recombinant attenuated virus"/>
          <p:cNvSpPr txBox="1"/>
          <p:nvPr/>
        </p:nvSpPr>
        <p:spPr>
          <a:xfrm>
            <a:off x="0" y="152400"/>
            <a:ext cx="8191461" cy="54804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3200"/>
            </a:lvl1pPr>
          </a:lstStyle>
          <a:p>
            <a:pPr/>
            <a:r>
              <a:t>Construction of recombinant attenuated virus</a:t>
            </a:r>
          </a:p>
        </p:txBody>
      </p:sp>
      <p:sp>
        <p:nvSpPr>
          <p:cNvPr id="178" name="Isolate virus…"/>
          <p:cNvSpPr txBox="1"/>
          <p:nvPr/>
        </p:nvSpPr>
        <p:spPr>
          <a:xfrm>
            <a:off x="5373092" y="1752600"/>
            <a:ext cx="3783608" cy="2750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AutoNum type="arabicPeriod" startAt="1"/>
              <a:defRPr sz="1800"/>
            </a:pPr>
            <a:r>
              <a:t>Isolate virus</a:t>
            </a:r>
          </a:p>
          <a:p>
            <a:pPr marL="342900" indent="-342900">
              <a:buSzPct val="100000"/>
              <a:buAutoNum type="arabicPeriod" startAt="1"/>
              <a:defRPr sz="1800"/>
            </a:pPr>
            <a:r>
              <a:t>Clone genome</a:t>
            </a:r>
          </a:p>
          <a:p>
            <a:pPr marL="342900" indent="-342900">
              <a:buSzPct val="100000"/>
              <a:buAutoNum type="arabicPeriod" startAt="1"/>
              <a:defRPr sz="1800"/>
            </a:pPr>
            <a:r>
              <a:t>Isolate virulence gene</a:t>
            </a:r>
          </a:p>
          <a:p>
            <a:pPr marL="342900" indent="-342900">
              <a:buSzPct val="100000"/>
              <a:buAutoNum type="arabicPeriod" startAt="1"/>
              <a:defRPr sz="1800"/>
            </a:pPr>
            <a:r>
              <a:t>Mutate or delete virulence gene</a:t>
            </a:r>
          </a:p>
          <a:p>
            <a:pPr marL="342900" indent="-342900">
              <a:buSzPct val="100000"/>
              <a:buAutoNum type="arabicPeriod" startAt="1"/>
              <a:defRPr sz="1800"/>
            </a:pPr>
            <a:r>
              <a:t>Resulting virus is</a:t>
            </a:r>
          </a:p>
          <a:p>
            <a:pPr lvl="1" marL="800100" indent="-342900">
              <a:buSzPct val="100000"/>
              <a:buChar char="•"/>
              <a:defRPr sz="1800"/>
            </a:pPr>
            <a:r>
              <a:t>Viable</a:t>
            </a:r>
          </a:p>
          <a:p>
            <a:pPr lvl="1" marL="800100" indent="-342900">
              <a:buSzPct val="100000"/>
              <a:buChar char="•"/>
              <a:defRPr sz="1800"/>
            </a:pPr>
            <a:r>
              <a:t>Immunogenic</a:t>
            </a:r>
          </a:p>
          <a:p>
            <a:pPr lvl="1" marL="800100" indent="-342900">
              <a:buSzPct val="100000"/>
              <a:buChar char="•"/>
              <a:defRPr sz="1800"/>
            </a:pPr>
            <a:r>
              <a:t>Not virulent</a:t>
            </a:r>
          </a:p>
          <a:p>
            <a:pPr lvl="1" marL="800100" indent="-342900">
              <a:buSzPct val="100000"/>
              <a:buChar char="•"/>
              <a:defRPr sz="1800"/>
            </a:pPr>
            <a:r>
              <a:t>Can be used as a vaccine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 name="Gruppo"/>
          <p:cNvGrpSpPr/>
          <p:nvPr/>
        </p:nvGrpSpPr>
        <p:grpSpPr>
          <a:xfrm>
            <a:off x="380999" y="1524000"/>
            <a:ext cx="8382001" cy="4495800"/>
            <a:chOff x="0" y="0"/>
            <a:chExt cx="8382000" cy="4495800"/>
          </a:xfrm>
        </p:grpSpPr>
        <p:pic>
          <p:nvPicPr>
            <p:cNvPr id="29" name="F17_01" descr="F17_01"/>
            <p:cNvPicPr>
              <a:picLocks noChangeAspect="1"/>
            </p:cNvPicPr>
            <p:nvPr/>
          </p:nvPicPr>
          <p:blipFill>
            <a:blip r:embed="rId3">
              <a:extLst/>
            </a:blip>
            <a:srcRect l="12174" t="27020" r="0" b="0"/>
            <a:stretch>
              <a:fillRect/>
            </a:stretch>
          </p:blipFill>
          <p:spPr>
            <a:xfrm>
              <a:off x="0" y="0"/>
              <a:ext cx="8382000" cy="4495800"/>
            </a:xfrm>
            <a:prstGeom prst="rect">
              <a:avLst/>
            </a:prstGeom>
            <a:ln w="12700" cap="flat">
              <a:noFill/>
              <a:miter lim="400000"/>
            </a:ln>
            <a:effectLst/>
          </p:spPr>
        </p:pic>
        <p:sp>
          <p:nvSpPr>
            <p:cNvPr id="30" name="Rettangolo"/>
            <p:cNvSpPr/>
            <p:nvPr/>
          </p:nvSpPr>
          <p:spPr>
            <a:xfrm>
              <a:off x="-1" y="0"/>
              <a:ext cx="1327843" cy="1276914"/>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0" sz="1800"/>
              </a:pPr>
            </a:p>
          </p:txBody>
        </p:sp>
      </p:grpSp>
      <p:sp>
        <p:nvSpPr>
          <p:cNvPr id="32" name="How do we acquire immunity?"/>
          <p:cNvSpPr txBox="1"/>
          <p:nvPr/>
        </p:nvSpPr>
        <p:spPr>
          <a:xfrm>
            <a:off x="381000" y="381000"/>
            <a:ext cx="7557899" cy="70815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4400"/>
            </a:lvl1pPr>
          </a:lstStyle>
          <a:p>
            <a:pPr/>
            <a:r>
              <a:t>How do we acquire immunity?</a:t>
            </a:r>
          </a:p>
        </p:txBody>
      </p:sp>
      <p:sp>
        <p:nvSpPr>
          <p:cNvPr id="33" name="Rettangolo"/>
          <p:cNvSpPr/>
          <p:nvPr/>
        </p:nvSpPr>
        <p:spPr>
          <a:xfrm>
            <a:off x="228600" y="2635250"/>
            <a:ext cx="4343400" cy="3657600"/>
          </a:xfrm>
          <a:prstGeom prst="rect">
            <a:avLst/>
          </a:prstGeom>
          <a:solidFill>
            <a:srgbClr val="FFFFFF"/>
          </a:solidFill>
          <a:ln w="12700">
            <a:miter lim="400000"/>
          </a:ln>
        </p:spPr>
        <p:txBody>
          <a:bodyPr lIns="45719" rIns="45719"/>
          <a:lstStyle/>
          <a:p>
            <a:pPr>
              <a:defRPr b="0" sz="1800"/>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image.png" descr="image.png"/>
          <p:cNvPicPr>
            <a:picLocks noChangeAspect="1"/>
          </p:cNvPicPr>
          <p:nvPr/>
        </p:nvPicPr>
        <p:blipFill>
          <a:blip r:embed="rId2">
            <a:extLst/>
          </a:blip>
          <a:srcRect l="0" t="0" r="0" b="62728"/>
          <a:stretch>
            <a:fillRect/>
          </a:stretch>
        </p:blipFill>
        <p:spPr>
          <a:xfrm>
            <a:off x="76200" y="762000"/>
            <a:ext cx="4495800" cy="2835276"/>
          </a:xfrm>
          <a:prstGeom prst="rect">
            <a:avLst/>
          </a:prstGeom>
          <a:ln w="12700">
            <a:miter lim="400000"/>
          </a:ln>
        </p:spPr>
      </p:pic>
      <p:sp>
        <p:nvSpPr>
          <p:cNvPr id="181" name="Vaccines stimulate immune memory"/>
          <p:cNvSpPr txBox="1"/>
          <p:nvPr>
            <p:ph type="title" idx="4294967295"/>
          </p:nvPr>
        </p:nvSpPr>
        <p:spPr>
          <a:xfrm>
            <a:off x="-1" y="-152401"/>
            <a:ext cx="9144002" cy="1143002"/>
          </a:xfrm>
          <a:prstGeom prst="rect">
            <a:avLst/>
          </a:prstGeom>
        </p:spPr>
        <p:txBody>
          <a:bodyPr>
            <a:normAutofit fontScale="100000" lnSpcReduction="0"/>
          </a:bodyPr>
          <a:lstStyle/>
          <a:p>
            <a:pPr>
              <a:defRPr b="1" sz="4000"/>
            </a:pPr>
            <a:r>
              <a:t>Vaccines stimulate immune </a:t>
            </a:r>
            <a:r>
              <a:rPr sz="3600"/>
              <a:t>memory</a:t>
            </a:r>
          </a:p>
        </p:txBody>
      </p:sp>
      <p:pic>
        <p:nvPicPr>
          <p:cNvPr id="182" name="image.png" descr="image.png"/>
          <p:cNvPicPr>
            <a:picLocks noChangeAspect="1"/>
          </p:cNvPicPr>
          <p:nvPr/>
        </p:nvPicPr>
        <p:blipFill>
          <a:blip r:embed="rId3">
            <a:extLst/>
          </a:blip>
          <a:srcRect l="0" t="38723" r="0" b="17655"/>
          <a:stretch>
            <a:fillRect/>
          </a:stretch>
        </p:blipFill>
        <p:spPr>
          <a:xfrm>
            <a:off x="0" y="3657600"/>
            <a:ext cx="4495800" cy="2895600"/>
          </a:xfrm>
          <a:prstGeom prst="rect">
            <a:avLst/>
          </a:prstGeom>
          <a:ln w="12700">
            <a:miter lim="400000"/>
          </a:ln>
        </p:spPr>
      </p:pic>
      <p:sp>
        <p:nvSpPr>
          <p:cNvPr id="183" name="Killed virus vaccine requires multiple doses (booster shots) to adequately stimulate a protective immune response"/>
          <p:cNvSpPr txBox="1"/>
          <p:nvPr/>
        </p:nvSpPr>
        <p:spPr>
          <a:xfrm>
            <a:off x="4479925" y="1411287"/>
            <a:ext cx="458787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buSzPct val="100000"/>
              <a:buChar char="•"/>
              <a:defRPr b="0" sz="1800"/>
            </a:lvl1pPr>
          </a:lstStyle>
          <a:p>
            <a:pPr/>
            <a:r>
              <a:t>Killed virus vaccine requires multiple doses (booster shots) to adequately stimulate a protective immune response</a:t>
            </a:r>
          </a:p>
        </p:txBody>
      </p:sp>
      <p:sp>
        <p:nvSpPr>
          <p:cNvPr id="184" name="Live virus vaccines replicate in the host.…"/>
          <p:cNvSpPr txBox="1"/>
          <p:nvPr/>
        </p:nvSpPr>
        <p:spPr>
          <a:xfrm>
            <a:off x="4419600" y="3621087"/>
            <a:ext cx="45720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0" sz="1800"/>
            </a:pPr>
            <a:r>
              <a:t>Live virus vaccines replicate in the host.</a:t>
            </a:r>
          </a:p>
          <a:p>
            <a:pPr>
              <a:buSzPct val="100000"/>
              <a:buChar char="•"/>
              <a:defRPr b="0" sz="1800"/>
            </a:pPr>
            <a:r>
              <a:t>No requirement for boosters.</a:t>
            </a:r>
          </a:p>
        </p:txBody>
      </p:sp>
      <p:sp>
        <p:nvSpPr>
          <p:cNvPr id="185" name="Rettangolo"/>
          <p:cNvSpPr/>
          <p:nvPr/>
        </p:nvSpPr>
        <p:spPr>
          <a:xfrm>
            <a:off x="0" y="3657600"/>
            <a:ext cx="8839200" cy="3200400"/>
          </a:xfrm>
          <a:prstGeom prst="rect">
            <a:avLst/>
          </a:prstGeom>
          <a:solidFill>
            <a:srgbClr val="FFFFFF"/>
          </a:solidFill>
          <a:ln>
            <a:solidFill>
              <a:srgbClr val="FFFFFF"/>
            </a:solidFill>
          </a:ln>
        </p:spPr>
        <p:txBody>
          <a:bodyPr lIns="45719" rIns="45719"/>
          <a:lstStyle/>
          <a:p>
            <a:pPr>
              <a:defRPr b="0" sz="1800"/>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S9781416031239-001-f004" descr="S9781416031239-001-f004"/>
          <p:cNvPicPr>
            <a:picLocks noChangeAspect="1"/>
          </p:cNvPicPr>
          <p:nvPr/>
        </p:nvPicPr>
        <p:blipFill>
          <a:blip r:embed="rId2">
            <a:extLst/>
          </a:blip>
          <a:stretch>
            <a:fillRect/>
          </a:stretch>
        </p:blipFill>
        <p:spPr>
          <a:xfrm>
            <a:off x="457200" y="217487"/>
            <a:ext cx="7772400" cy="641191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image.png" descr="image.png"/>
          <p:cNvPicPr>
            <a:picLocks noChangeAspect="1"/>
          </p:cNvPicPr>
          <p:nvPr/>
        </p:nvPicPr>
        <p:blipFill>
          <a:blip r:embed="rId2">
            <a:extLst/>
          </a:blip>
          <a:srcRect l="0" t="0" r="0" b="62728"/>
          <a:stretch>
            <a:fillRect/>
          </a:stretch>
        </p:blipFill>
        <p:spPr>
          <a:xfrm>
            <a:off x="76200" y="762000"/>
            <a:ext cx="4495800" cy="2835276"/>
          </a:xfrm>
          <a:prstGeom prst="rect">
            <a:avLst/>
          </a:prstGeom>
          <a:ln w="12700">
            <a:miter lim="400000"/>
          </a:ln>
        </p:spPr>
      </p:pic>
      <p:sp>
        <p:nvSpPr>
          <p:cNvPr id="190" name="Vaccines stimulate immune memory"/>
          <p:cNvSpPr txBox="1"/>
          <p:nvPr>
            <p:ph type="title" idx="4294967295"/>
          </p:nvPr>
        </p:nvSpPr>
        <p:spPr>
          <a:xfrm>
            <a:off x="-1" y="-152401"/>
            <a:ext cx="9144002" cy="1143002"/>
          </a:xfrm>
          <a:prstGeom prst="rect">
            <a:avLst/>
          </a:prstGeom>
        </p:spPr>
        <p:txBody>
          <a:bodyPr>
            <a:normAutofit fontScale="100000" lnSpcReduction="0"/>
          </a:bodyPr>
          <a:lstStyle/>
          <a:p>
            <a:pPr>
              <a:defRPr b="1" sz="4000"/>
            </a:pPr>
            <a:r>
              <a:t>Vaccines stimulate immune </a:t>
            </a:r>
            <a:r>
              <a:rPr sz="3600"/>
              <a:t>memory</a:t>
            </a:r>
          </a:p>
        </p:txBody>
      </p:sp>
      <p:pic>
        <p:nvPicPr>
          <p:cNvPr id="191" name="image.png" descr="image.png"/>
          <p:cNvPicPr>
            <a:picLocks noChangeAspect="1"/>
          </p:cNvPicPr>
          <p:nvPr/>
        </p:nvPicPr>
        <p:blipFill>
          <a:blip r:embed="rId3">
            <a:extLst/>
          </a:blip>
          <a:srcRect l="0" t="38723" r="0" b="17655"/>
          <a:stretch>
            <a:fillRect/>
          </a:stretch>
        </p:blipFill>
        <p:spPr>
          <a:xfrm>
            <a:off x="0" y="3657600"/>
            <a:ext cx="4495800" cy="2895600"/>
          </a:xfrm>
          <a:prstGeom prst="rect">
            <a:avLst/>
          </a:prstGeom>
          <a:ln w="12700">
            <a:miter lim="400000"/>
          </a:ln>
        </p:spPr>
      </p:pic>
      <p:sp>
        <p:nvSpPr>
          <p:cNvPr id="192" name="Killed virus vaccine requires multiple doses (booster shots) to adequately stimulate a protective immune response"/>
          <p:cNvSpPr txBox="1"/>
          <p:nvPr/>
        </p:nvSpPr>
        <p:spPr>
          <a:xfrm>
            <a:off x="4479925" y="1411287"/>
            <a:ext cx="458787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buSzPct val="100000"/>
              <a:buChar char="•"/>
              <a:defRPr b="0" sz="1800"/>
            </a:lvl1pPr>
          </a:lstStyle>
          <a:p>
            <a:pPr/>
            <a:r>
              <a:t>Killed virus vaccine requires multiple doses (booster shots) to adequately stimulate a protective immune response</a:t>
            </a:r>
          </a:p>
        </p:txBody>
      </p:sp>
      <p:sp>
        <p:nvSpPr>
          <p:cNvPr id="193" name="Live virus vaccines replicate in the host.…"/>
          <p:cNvSpPr txBox="1"/>
          <p:nvPr/>
        </p:nvSpPr>
        <p:spPr>
          <a:xfrm>
            <a:off x="4419600" y="3621087"/>
            <a:ext cx="45720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0" sz="1800"/>
            </a:pPr>
            <a:r>
              <a:t>Live virus vaccines replicate in the host.</a:t>
            </a:r>
          </a:p>
          <a:p>
            <a:pPr>
              <a:buSzPct val="100000"/>
              <a:buChar char="•"/>
              <a:defRPr b="0" sz="1800"/>
            </a:pPr>
            <a:r>
              <a:t>No requirement for boosters.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Advantages for live vaccines…"/>
          <p:cNvSpPr txBox="1"/>
          <p:nvPr>
            <p:ph type="body" idx="4294967295"/>
          </p:nvPr>
        </p:nvSpPr>
        <p:spPr>
          <a:xfrm>
            <a:off x="533400" y="990600"/>
            <a:ext cx="8229600" cy="4525963"/>
          </a:xfrm>
          <a:prstGeom prst="rect">
            <a:avLst/>
          </a:prstGeom>
        </p:spPr>
        <p:txBody>
          <a:bodyPr>
            <a:normAutofit fontScale="100000" lnSpcReduction="0"/>
          </a:bodyPr>
          <a:lstStyle/>
          <a:p>
            <a:pPr marL="339470" indent="-339470" defTabSz="905255">
              <a:spcBef>
                <a:spcPts val="800"/>
              </a:spcBef>
              <a:buChar char="•"/>
              <a:defRPr sz="3564"/>
            </a:pPr>
            <a:r>
              <a:t>Advantages for live vaccines</a:t>
            </a:r>
          </a:p>
          <a:p>
            <a:pPr lvl="1" marL="735520" indent="-282892" defTabSz="905255">
              <a:spcBef>
                <a:spcPts val="0"/>
              </a:spcBef>
              <a:defRPr sz="3168"/>
            </a:pPr>
            <a:r>
              <a:t> multiply like natural organism</a:t>
            </a:r>
          </a:p>
          <a:p>
            <a:pPr lvl="1" marL="735520" indent="-282892" defTabSz="905255">
              <a:spcBef>
                <a:spcPts val="0"/>
              </a:spcBef>
              <a:defRPr sz="3168"/>
            </a:pPr>
            <a:r>
              <a:t> require fewer doses and boosters</a:t>
            </a:r>
          </a:p>
          <a:p>
            <a:pPr lvl="1" marL="735520" indent="-282892" defTabSz="905255">
              <a:spcBef>
                <a:spcPts val="0"/>
              </a:spcBef>
              <a:defRPr sz="3168"/>
            </a:pPr>
            <a:r>
              <a:t> long-lasting</a:t>
            </a:r>
          </a:p>
          <a:p>
            <a:pPr lvl="1" marL="735520" indent="-282892" defTabSz="905255">
              <a:spcBef>
                <a:spcPts val="0"/>
              </a:spcBef>
              <a:defRPr sz="3168"/>
            </a:pPr>
          </a:p>
          <a:p>
            <a:pPr marL="339470" indent="-339470" defTabSz="905255">
              <a:spcBef>
                <a:spcPts val="800"/>
              </a:spcBef>
              <a:buChar char="•"/>
              <a:defRPr sz="3564"/>
            </a:pPr>
            <a:r>
              <a:t>Disadvantages for live vaccines</a:t>
            </a:r>
          </a:p>
          <a:p>
            <a:pPr lvl="1" marL="735520" indent="-282892" defTabSz="905255">
              <a:spcBef>
                <a:spcPts val="0"/>
              </a:spcBef>
              <a:defRPr sz="3168"/>
            </a:pPr>
            <a:r>
              <a:t> special storage</a:t>
            </a:r>
          </a:p>
          <a:p>
            <a:pPr lvl="1" marL="735520" indent="-282892" defTabSz="905255">
              <a:spcBef>
                <a:spcPts val="0"/>
              </a:spcBef>
              <a:defRPr sz="3168"/>
            </a:pPr>
            <a:r>
              <a:t> back mutation</a:t>
            </a:r>
          </a:p>
          <a:p>
            <a:pPr lvl="1" marL="735520" indent="-282892" defTabSz="905255">
              <a:spcBef>
                <a:spcPts val="0"/>
              </a:spcBef>
              <a:defRPr sz="3168"/>
            </a:pPr>
            <a:r>
              <a:t> side effects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5">
                                            <p:txEl>
                                              <p:pRg st="5" end="5"/>
                                            </p:txEl>
                                          </p:spTgt>
                                        </p:tgtEl>
                                        <p:attrNameLst>
                                          <p:attrName>style.visibility</p:attrName>
                                        </p:attrNameLst>
                                      </p:cBhvr>
                                      <p:to>
                                        <p:strVal val="visible"/>
                                      </p:to>
                                    </p:set>
                                    <p:animEffect filter="fade" transition="in">
                                      <p:cBhvr>
                                        <p:cTn id="7" dur="500"/>
                                        <p:tgtEl>
                                          <p:spTgt spid="195">
                                            <p:txEl>
                                              <p:pRg st="5" end="5"/>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195">
                                            <p:txEl>
                                              <p:pRg st="6" end="6"/>
                                            </p:txEl>
                                          </p:spTgt>
                                        </p:tgtEl>
                                        <p:attrNameLst>
                                          <p:attrName>style.visibility</p:attrName>
                                        </p:attrNameLst>
                                      </p:cBhvr>
                                      <p:to>
                                        <p:strVal val="visible"/>
                                      </p:to>
                                    </p:set>
                                    <p:animEffect filter="fade" transition="in">
                                      <p:cBhvr>
                                        <p:cTn id="11" dur="500"/>
                                        <p:tgtEl>
                                          <p:spTgt spid="195">
                                            <p:txEl>
                                              <p:pRg st="6" end="6"/>
                                            </p:txEl>
                                          </p:spTgt>
                                        </p:tgtEl>
                                      </p:cBhvr>
                                    </p:animEffect>
                                  </p:childTnLst>
                                </p:cTn>
                              </p:par>
                            </p:childTnLst>
                          </p:cTn>
                        </p:par>
                        <p:par>
                          <p:cTn id="12" fill="hold">
                            <p:stCondLst>
                              <p:cond delay="1000"/>
                            </p:stCondLst>
                            <p:childTnLst>
                              <p:par>
                                <p:cTn id="13" presetClass="entr" nodeType="afterEffect" presetID="10" grpId="1" fill="hold">
                                  <p:stCondLst>
                                    <p:cond delay="0"/>
                                  </p:stCondLst>
                                  <p:iterate type="el" backwards="0">
                                    <p:tmAbs val="0"/>
                                  </p:iterate>
                                  <p:childTnLst>
                                    <p:set>
                                      <p:cBhvr>
                                        <p:cTn id="14" fill="hold"/>
                                        <p:tgtEl>
                                          <p:spTgt spid="195">
                                            <p:txEl>
                                              <p:pRg st="7" end="7"/>
                                            </p:txEl>
                                          </p:spTgt>
                                        </p:tgtEl>
                                        <p:attrNameLst>
                                          <p:attrName>style.visibility</p:attrName>
                                        </p:attrNameLst>
                                      </p:cBhvr>
                                      <p:to>
                                        <p:strVal val="visible"/>
                                      </p:to>
                                    </p:set>
                                    <p:animEffect filter="fade" transition="in">
                                      <p:cBhvr>
                                        <p:cTn id="15" dur="500"/>
                                        <p:tgtEl>
                                          <p:spTgt spid="195">
                                            <p:txEl>
                                              <p:pRg st="7" end="7"/>
                                            </p:txEl>
                                          </p:spTgt>
                                        </p:tgtEl>
                                      </p:cBhvr>
                                    </p:animEffect>
                                  </p:childTnLst>
                                </p:cTn>
                              </p:par>
                            </p:childTnLst>
                          </p:cTn>
                        </p:par>
                        <p:par>
                          <p:cTn id="16" fill="hold">
                            <p:stCondLst>
                              <p:cond delay="1500"/>
                            </p:stCondLst>
                            <p:childTnLst>
                              <p:par>
                                <p:cTn id="17" presetClass="entr" nodeType="afterEffect" presetID="10" grpId="1" fill="hold">
                                  <p:stCondLst>
                                    <p:cond delay="0"/>
                                  </p:stCondLst>
                                  <p:iterate type="el" backwards="0">
                                    <p:tmAbs val="0"/>
                                  </p:iterate>
                                  <p:childTnLst>
                                    <p:set>
                                      <p:cBhvr>
                                        <p:cTn id="18" fill="hold"/>
                                        <p:tgtEl>
                                          <p:spTgt spid="195">
                                            <p:txEl>
                                              <p:pRg st="8" end="8"/>
                                            </p:txEl>
                                          </p:spTgt>
                                        </p:tgtEl>
                                        <p:attrNameLst>
                                          <p:attrName>style.visibility</p:attrName>
                                        </p:attrNameLst>
                                      </p:cBhvr>
                                      <p:to>
                                        <p:strVal val="visible"/>
                                      </p:to>
                                    </p:set>
                                    <p:animEffect filter="fade" transition="in">
                                      <p:cBhvr>
                                        <p:cTn id="19" dur="500"/>
                                        <p:tgtEl>
                                          <p:spTgt spid="195">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ubunit vaccines"/>
          <p:cNvSpPr txBox="1"/>
          <p:nvPr>
            <p:ph type="title" idx="4294967295"/>
          </p:nvPr>
        </p:nvSpPr>
        <p:spPr>
          <a:xfrm>
            <a:off x="228600" y="242887"/>
            <a:ext cx="5867400" cy="1143001"/>
          </a:xfrm>
          <a:prstGeom prst="rect">
            <a:avLst/>
          </a:prstGeom>
        </p:spPr>
        <p:txBody>
          <a:bodyPr>
            <a:normAutofit fontScale="100000" lnSpcReduction="0"/>
          </a:bodyPr>
          <a:lstStyle>
            <a:lvl1pPr algn="l">
              <a:defRPr b="1"/>
            </a:lvl1pPr>
          </a:lstStyle>
          <a:p>
            <a:pPr/>
            <a:r>
              <a:t>Subunit vaccines </a:t>
            </a:r>
          </a:p>
        </p:txBody>
      </p:sp>
      <p:pic>
        <p:nvPicPr>
          <p:cNvPr id="200" name="http://www-scf.usc.edu/~uscience/images/Recombinant-vaccine_resized.png" descr="http://www-scf.usc.edu/~uscience/images/Recombinant-vaccine_resized.png"/>
          <p:cNvPicPr>
            <a:picLocks noChangeAspect="1"/>
          </p:cNvPicPr>
          <p:nvPr/>
        </p:nvPicPr>
        <p:blipFill>
          <a:blip r:embed="rId3">
            <a:extLst/>
          </a:blip>
          <a:stretch>
            <a:fillRect/>
          </a:stretch>
        </p:blipFill>
        <p:spPr>
          <a:xfrm>
            <a:off x="5008562" y="2276475"/>
            <a:ext cx="3613151" cy="4575175"/>
          </a:xfrm>
          <a:prstGeom prst="rect">
            <a:avLst/>
          </a:prstGeom>
          <a:ln w="12700">
            <a:miter lim="400000"/>
          </a:ln>
        </p:spPr>
      </p:pic>
      <p:pic>
        <p:nvPicPr>
          <p:cNvPr id="201" name="http://www-scf.usc.edu/~uscience/images/Gardasil_vaccine.png" descr="http://www-scf.usc.edu/~uscience/images/Gardasil_vaccine.png"/>
          <p:cNvPicPr>
            <a:picLocks noChangeAspect="1"/>
          </p:cNvPicPr>
          <p:nvPr/>
        </p:nvPicPr>
        <p:blipFill>
          <a:blip r:embed="rId4">
            <a:extLst/>
          </a:blip>
          <a:stretch>
            <a:fillRect/>
          </a:stretch>
        </p:blipFill>
        <p:spPr>
          <a:xfrm>
            <a:off x="7218362" y="33337"/>
            <a:ext cx="1905001" cy="3609976"/>
          </a:xfrm>
          <a:prstGeom prst="rect">
            <a:avLst/>
          </a:prstGeom>
          <a:ln w="12700">
            <a:miter lim="400000"/>
          </a:ln>
        </p:spPr>
      </p:pic>
      <p:sp>
        <p:nvSpPr>
          <p:cNvPr id="202" name="Single antigen or mixture of antigens…"/>
          <p:cNvSpPr txBox="1"/>
          <p:nvPr>
            <p:ph type="body" sz="half" idx="4294967295"/>
          </p:nvPr>
        </p:nvSpPr>
        <p:spPr>
          <a:xfrm>
            <a:off x="381000" y="1752600"/>
            <a:ext cx="5181600" cy="2743200"/>
          </a:xfrm>
          <a:prstGeom prst="rect">
            <a:avLst/>
          </a:prstGeom>
        </p:spPr>
        <p:txBody>
          <a:bodyPr>
            <a:normAutofit fontScale="100000" lnSpcReduction="0"/>
          </a:bodyPr>
          <a:lstStyle/>
          <a:p>
            <a:pPr marL="250317" indent="-250317" defTabSz="667512">
              <a:spcBef>
                <a:spcPts val="500"/>
              </a:spcBef>
              <a:buChar char="•"/>
              <a:defRPr sz="2336"/>
            </a:pPr>
            <a:r>
              <a:t>Single antigen or mixture of antigens</a:t>
            </a:r>
          </a:p>
          <a:p>
            <a:pPr marL="250317" indent="-250317" defTabSz="667512">
              <a:spcBef>
                <a:spcPts val="500"/>
              </a:spcBef>
              <a:buChar char="•"/>
              <a:defRPr sz="2336"/>
            </a:pPr>
            <a:r>
              <a:t>Safer (cannot reproduce) </a:t>
            </a:r>
          </a:p>
          <a:p>
            <a:pPr marL="250317" indent="-250317" defTabSz="667512">
              <a:spcBef>
                <a:spcPts val="500"/>
              </a:spcBef>
              <a:buChar char="•"/>
              <a:defRPr sz="2336"/>
            </a:pPr>
            <a:r>
              <a:t>However, often less effective than whole agent vaccines</a:t>
            </a:r>
          </a:p>
          <a:p>
            <a:pPr marL="250317" indent="-250317" defTabSz="667512">
              <a:spcBef>
                <a:spcPts val="500"/>
              </a:spcBef>
              <a:buChar char="•"/>
              <a:defRPr sz="2336"/>
            </a:pPr>
            <a:r>
              <a:t>Can be costly</a:t>
            </a:r>
          </a:p>
          <a:p>
            <a:pPr marL="250317" indent="-250317" defTabSz="667512">
              <a:spcBef>
                <a:spcPts val="500"/>
              </a:spcBef>
              <a:buChar char="•"/>
              <a:defRPr sz="2336"/>
            </a:pPr>
            <a:r>
              <a:t>Always require boosters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Overcoming Subunit vaccine problems"/>
          <p:cNvSpPr txBox="1"/>
          <p:nvPr>
            <p:ph type="title" idx="4294967295"/>
          </p:nvPr>
        </p:nvSpPr>
        <p:spPr>
          <a:xfrm>
            <a:off x="457200" y="274637"/>
            <a:ext cx="8229600" cy="1143001"/>
          </a:xfrm>
          <a:prstGeom prst="rect">
            <a:avLst/>
          </a:prstGeom>
        </p:spPr>
        <p:txBody>
          <a:bodyPr>
            <a:normAutofit fontScale="100000" lnSpcReduction="0"/>
          </a:bodyPr>
          <a:lstStyle>
            <a:lvl1pPr defTabSz="768095">
              <a:defRPr b="1" sz="3696"/>
            </a:lvl1pPr>
          </a:lstStyle>
          <a:p>
            <a:pPr/>
            <a:r>
              <a:t>Overcoming Subunit vaccine problems</a:t>
            </a:r>
          </a:p>
        </p:txBody>
      </p:sp>
      <p:sp>
        <p:nvSpPr>
          <p:cNvPr id="207" name="Multiple doses…"/>
          <p:cNvSpPr txBox="1"/>
          <p:nvPr>
            <p:ph type="body" idx="4294967295"/>
          </p:nvPr>
        </p:nvSpPr>
        <p:spPr>
          <a:xfrm>
            <a:off x="457200" y="1600200"/>
            <a:ext cx="7696200" cy="4525963"/>
          </a:xfrm>
          <a:prstGeom prst="rect">
            <a:avLst/>
          </a:prstGeom>
        </p:spPr>
        <p:txBody>
          <a:bodyPr>
            <a:normAutofit fontScale="100000" lnSpcReduction="0"/>
          </a:bodyPr>
          <a:lstStyle/>
          <a:p>
            <a:pPr marL="609600" indent="-609600">
              <a:spcBef>
                <a:spcPts val="800"/>
              </a:spcBef>
              <a:buAutoNum type="arabicPeriod" startAt="1"/>
              <a:defRPr sz="3600"/>
            </a:pPr>
            <a:r>
              <a:t>Multiple doses </a:t>
            </a:r>
          </a:p>
          <a:p>
            <a:pPr marL="609600" indent="-609600">
              <a:spcBef>
                <a:spcPts val="800"/>
              </a:spcBef>
              <a:buAutoNum type="arabicPeriod" startAt="1"/>
              <a:defRPr sz="3600"/>
            </a:pPr>
            <a:r>
              <a:t>Use adjuvants</a:t>
            </a:r>
          </a:p>
          <a:p>
            <a:pPr lvl="1" marL="990600" indent="-533400">
              <a:spcBef>
                <a:spcPts val="0"/>
              </a:spcBef>
              <a:buChar char="•"/>
            </a:pPr>
            <a:r>
              <a:t>prolongs stimulation of immune response</a:t>
            </a:r>
          </a:p>
          <a:p>
            <a:pPr lvl="1" marL="990600" indent="-533400">
              <a:spcBef>
                <a:spcPts val="0"/>
              </a:spcBef>
              <a:buChar char="•"/>
            </a:pPr>
            <a:r>
              <a:t>works by trapping the antigens in a chemical complex and releases them slowly</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ypes of vaccines"/>
          <p:cNvSpPr txBox="1"/>
          <p:nvPr>
            <p:ph type="title" idx="4294967295"/>
          </p:nvPr>
        </p:nvSpPr>
        <p:spPr>
          <a:xfrm>
            <a:off x="457200" y="-152401"/>
            <a:ext cx="8229600" cy="1143002"/>
          </a:xfrm>
          <a:prstGeom prst="rect">
            <a:avLst/>
          </a:prstGeom>
        </p:spPr>
        <p:txBody>
          <a:bodyPr>
            <a:normAutofit fontScale="100000" lnSpcReduction="0"/>
          </a:bodyPr>
          <a:lstStyle>
            <a:lvl1pPr>
              <a:defRPr b="1"/>
            </a:lvl1pPr>
          </a:lstStyle>
          <a:p>
            <a:pPr/>
            <a:r>
              <a:t>Types of vaccines</a:t>
            </a:r>
          </a:p>
        </p:txBody>
      </p:sp>
      <p:graphicFrame>
        <p:nvGraphicFramePr>
          <p:cNvPr id="212" name="Tabella"/>
          <p:cNvGraphicFramePr/>
          <p:nvPr/>
        </p:nvGraphicFramePr>
        <p:xfrm>
          <a:off x="152400" y="990600"/>
          <a:ext cx="8915400" cy="56784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1600"/>
                <a:gridCol w="1295400"/>
                <a:gridCol w="1447800"/>
                <a:gridCol w="1371600"/>
                <a:gridCol w="1828800"/>
                <a:gridCol w="1600200"/>
              </a:tblGrid>
              <a:tr h="1143000">
                <a:tc>
                  <a:txBody>
                    <a:bodyPr/>
                    <a:lstStyle/>
                    <a:p>
                      <a:pPr algn="l">
                        <a:spcBef>
                          <a:spcPts val="400"/>
                        </a:spcBef>
                        <a:defRPr sz="1800"/>
                      </a:pPr>
                      <a:r>
                        <a:t>Live</a:t>
                      </a:r>
                    </a:p>
                    <a:p>
                      <a:pPr algn="l">
                        <a:spcBef>
                          <a:spcPts val="400"/>
                        </a:spcBef>
                        <a:defRPr sz="1800"/>
                      </a:pPr>
                      <a:r>
                        <a:t>vaccines</a:t>
                      </a:r>
                    </a:p>
                  </a:txBody>
                  <a:tcPr marL="45721" marR="45721" marT="45721" marB="45721"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Live</a:t>
                      </a:r>
                    </a:p>
                    <a:p>
                      <a:pPr algn="l">
                        <a:spcBef>
                          <a:spcPts val="400"/>
                        </a:spcBef>
                        <a:defRPr sz="1800"/>
                      </a:pPr>
                      <a:r>
                        <a:t>Attenuated vaccines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Killed</a:t>
                      </a:r>
                    </a:p>
                    <a:p>
                      <a:pPr algn="l">
                        <a:spcBef>
                          <a:spcPts val="400"/>
                        </a:spcBef>
                        <a:defRPr sz="1800"/>
                      </a:pPr>
                      <a:r>
                        <a:t>Inactivated vaccines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Toxoids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Cellular fraction vaccines</a:t>
                      </a:r>
                    </a:p>
                  </a:txBody>
                  <a:tcPr marL="45721" marR="45721" marT="45721" marB="45721"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400"/>
                        </a:spcBef>
                        <a:defRPr sz="1800"/>
                      </a:pPr>
                      <a:r>
                        <a:t>Recombinant vaccines</a:t>
                      </a:r>
                    </a:p>
                  </a:txBody>
                  <a:tcPr marL="45721" marR="45721" marT="45721" marB="45721"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4535487">
                <a:tc>
                  <a:txBody>
                    <a:bodyPr/>
                    <a:lstStyle/>
                    <a:p>
                      <a:pPr algn="l">
                        <a:spcBef>
                          <a:spcPts val="400"/>
                        </a:spcBef>
                        <a:buClr>
                          <a:srgbClr val="000000"/>
                        </a:buClr>
                        <a:buSzPct val="100000"/>
                        <a:buChar char="•"/>
                        <a:defRPr sz="1800"/>
                      </a:pPr>
                      <a:r>
                        <a:t>Small pox variola vaccine</a:t>
                      </a:r>
                    </a:p>
                  </a:txBody>
                  <a:tcPr marL="45721" marR="45721" marT="45721" marB="45721"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BCG</a:t>
                      </a:r>
                    </a:p>
                    <a:p>
                      <a:pPr algn="l">
                        <a:spcBef>
                          <a:spcPts val="400"/>
                        </a:spcBef>
                        <a:buClr>
                          <a:srgbClr val="000000"/>
                        </a:buClr>
                        <a:buSzPct val="100000"/>
                        <a:buChar char="•"/>
                        <a:defRPr sz="1800"/>
                      </a:pPr>
                      <a:r>
                        <a:t>Typhoid oral</a:t>
                      </a:r>
                    </a:p>
                    <a:p>
                      <a:pPr algn="l">
                        <a:spcBef>
                          <a:spcPts val="400"/>
                        </a:spcBef>
                        <a:buClr>
                          <a:srgbClr val="000000"/>
                        </a:buClr>
                        <a:buSzPct val="100000"/>
                        <a:buChar char="•"/>
                        <a:defRPr sz="1800"/>
                      </a:pPr>
                      <a:r>
                        <a:t>Plague</a:t>
                      </a:r>
                    </a:p>
                    <a:p>
                      <a:pPr algn="l">
                        <a:spcBef>
                          <a:spcPts val="400"/>
                        </a:spcBef>
                        <a:buClr>
                          <a:srgbClr val="000000"/>
                        </a:buClr>
                        <a:buSzPct val="100000"/>
                        <a:buChar char="•"/>
                        <a:defRPr sz="1800"/>
                      </a:pPr>
                      <a:r>
                        <a:t>Oral polio</a:t>
                      </a:r>
                    </a:p>
                    <a:p>
                      <a:pPr algn="l">
                        <a:spcBef>
                          <a:spcPts val="400"/>
                        </a:spcBef>
                        <a:buClr>
                          <a:srgbClr val="000000"/>
                        </a:buClr>
                        <a:buSzPct val="100000"/>
                        <a:buChar char="•"/>
                        <a:defRPr sz="1800"/>
                      </a:pPr>
                      <a:r>
                        <a:t>Yellow fever</a:t>
                      </a:r>
                    </a:p>
                    <a:p>
                      <a:pPr algn="l">
                        <a:spcBef>
                          <a:spcPts val="400"/>
                        </a:spcBef>
                        <a:buClr>
                          <a:srgbClr val="000000"/>
                        </a:buClr>
                        <a:buSzPct val="100000"/>
                        <a:buChar char="•"/>
                        <a:defRPr sz="1800"/>
                      </a:pPr>
                      <a:r>
                        <a:t>Measles</a:t>
                      </a:r>
                    </a:p>
                    <a:p>
                      <a:pPr algn="l">
                        <a:spcBef>
                          <a:spcPts val="400"/>
                        </a:spcBef>
                        <a:buClr>
                          <a:srgbClr val="000000"/>
                        </a:buClr>
                        <a:buSzPct val="100000"/>
                        <a:buChar char="•"/>
                        <a:defRPr sz="1800"/>
                      </a:pPr>
                      <a:r>
                        <a:t>Mumps</a:t>
                      </a:r>
                    </a:p>
                    <a:p>
                      <a:pPr algn="l">
                        <a:spcBef>
                          <a:spcPts val="400"/>
                        </a:spcBef>
                        <a:buClr>
                          <a:srgbClr val="000000"/>
                        </a:buClr>
                        <a:buSzPct val="100000"/>
                        <a:buChar char="•"/>
                        <a:defRPr sz="1800"/>
                      </a:pPr>
                      <a:r>
                        <a:t>Rubella</a:t>
                      </a:r>
                    </a:p>
                    <a:p>
                      <a:pPr algn="l">
                        <a:spcBef>
                          <a:spcPts val="400"/>
                        </a:spcBef>
                        <a:buClr>
                          <a:srgbClr val="000000"/>
                        </a:buClr>
                        <a:buSzPct val="100000"/>
                        <a:buChar char="•"/>
                        <a:defRPr sz="1800"/>
                      </a:pPr>
                      <a:r>
                        <a:t>Intranasal</a:t>
                      </a:r>
                    </a:p>
                    <a:p>
                      <a:pPr algn="l">
                        <a:spcBef>
                          <a:spcPts val="400"/>
                        </a:spcBef>
                        <a:defRPr sz="1800"/>
                      </a:pPr>
                      <a:r>
                        <a:t>Influenza</a:t>
                      </a:r>
                    </a:p>
                    <a:p>
                      <a:pPr algn="l">
                        <a:spcBef>
                          <a:spcPts val="400"/>
                        </a:spcBef>
                        <a:buClr>
                          <a:srgbClr val="000000"/>
                        </a:buClr>
                        <a:buSzPct val="100000"/>
                        <a:buChar char="•"/>
                        <a:defRPr sz="1800"/>
                      </a:pPr>
                      <a:r>
                        <a:t>Typhus</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Typhoid</a:t>
                      </a:r>
                    </a:p>
                    <a:p>
                      <a:pPr algn="l">
                        <a:spcBef>
                          <a:spcPts val="400"/>
                        </a:spcBef>
                        <a:buClr>
                          <a:srgbClr val="000000"/>
                        </a:buClr>
                        <a:buSzPct val="100000"/>
                        <a:buChar char="•"/>
                        <a:defRPr sz="1800"/>
                      </a:pPr>
                      <a:r>
                        <a:t>Cholera</a:t>
                      </a:r>
                    </a:p>
                    <a:p>
                      <a:pPr algn="l">
                        <a:spcBef>
                          <a:spcPts val="400"/>
                        </a:spcBef>
                        <a:buClr>
                          <a:srgbClr val="000000"/>
                        </a:buClr>
                        <a:buSzPct val="100000"/>
                        <a:buChar char="•"/>
                        <a:defRPr sz="1800"/>
                      </a:pPr>
                      <a:r>
                        <a:t>Pertussis</a:t>
                      </a:r>
                    </a:p>
                    <a:p>
                      <a:pPr algn="l">
                        <a:spcBef>
                          <a:spcPts val="400"/>
                        </a:spcBef>
                        <a:buClr>
                          <a:srgbClr val="000000"/>
                        </a:buClr>
                        <a:buSzPct val="100000"/>
                        <a:buChar char="•"/>
                        <a:defRPr sz="1800"/>
                      </a:pPr>
                      <a:r>
                        <a:t>Plague</a:t>
                      </a:r>
                    </a:p>
                    <a:p>
                      <a:pPr algn="l">
                        <a:spcBef>
                          <a:spcPts val="400"/>
                        </a:spcBef>
                        <a:buClr>
                          <a:srgbClr val="000000"/>
                        </a:buClr>
                        <a:buSzPct val="100000"/>
                        <a:buChar char="•"/>
                        <a:defRPr sz="1800"/>
                      </a:pPr>
                      <a:r>
                        <a:t>Rabies</a:t>
                      </a:r>
                    </a:p>
                    <a:p>
                      <a:pPr algn="l">
                        <a:spcBef>
                          <a:spcPts val="400"/>
                        </a:spcBef>
                        <a:buClr>
                          <a:srgbClr val="000000"/>
                        </a:buClr>
                        <a:buSzPct val="100000"/>
                        <a:buChar char="•"/>
                        <a:defRPr sz="1800"/>
                      </a:pPr>
                      <a:r>
                        <a:t>Salk polio</a:t>
                      </a:r>
                    </a:p>
                    <a:p>
                      <a:pPr algn="l">
                        <a:spcBef>
                          <a:spcPts val="400"/>
                        </a:spcBef>
                        <a:buClr>
                          <a:srgbClr val="000000"/>
                        </a:buClr>
                        <a:buSzPct val="100000"/>
                        <a:buChar char="•"/>
                        <a:defRPr sz="1800"/>
                      </a:pPr>
                      <a:r>
                        <a:t>Intra-muscular influenza</a:t>
                      </a:r>
                    </a:p>
                    <a:p>
                      <a:pPr algn="l">
                        <a:spcBef>
                          <a:spcPts val="400"/>
                        </a:spcBef>
                        <a:buClr>
                          <a:srgbClr val="000000"/>
                        </a:buClr>
                        <a:buSzPct val="100000"/>
                        <a:buChar char="•"/>
                        <a:defRPr sz="1800"/>
                      </a:pPr>
                      <a:r>
                        <a:t>Japanise encephalitis</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Diphtheria</a:t>
                      </a:r>
                    </a:p>
                    <a:p>
                      <a:pPr algn="l">
                        <a:spcBef>
                          <a:spcPts val="400"/>
                        </a:spcBef>
                        <a:buClr>
                          <a:srgbClr val="000000"/>
                        </a:buClr>
                        <a:buSzPct val="100000"/>
                        <a:buChar char="•"/>
                        <a:defRPr sz="1800"/>
                      </a:pPr>
                      <a:r>
                        <a:t>Tetanus </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Meningococcal polysaccharide vaccine</a:t>
                      </a:r>
                    </a:p>
                    <a:p>
                      <a:pPr algn="l">
                        <a:spcBef>
                          <a:spcPts val="400"/>
                        </a:spcBef>
                        <a:buClr>
                          <a:srgbClr val="000000"/>
                        </a:buClr>
                        <a:buSzPct val="100000"/>
                        <a:buChar char="•"/>
                        <a:defRPr sz="1800"/>
                      </a:pPr>
                      <a:r>
                        <a:t>Pneumococcal polysaccharide vaccine</a:t>
                      </a:r>
                    </a:p>
                    <a:p>
                      <a:pPr algn="l">
                        <a:spcBef>
                          <a:spcPts val="400"/>
                        </a:spcBef>
                        <a:buClr>
                          <a:srgbClr val="000000"/>
                        </a:buClr>
                        <a:buSzPct val="100000"/>
                        <a:buChar char="•"/>
                        <a:defRPr sz="1800"/>
                      </a:pPr>
                      <a:r>
                        <a:t>Hepatitis B polypeptide vaccine</a:t>
                      </a:r>
                    </a:p>
                  </a:txBody>
                  <a:tcPr marL="45721" marR="45721" marT="45721" marB="45721"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buClr>
                          <a:srgbClr val="000000"/>
                        </a:buClr>
                        <a:buSzPct val="100000"/>
                        <a:buChar char="•"/>
                        <a:defRPr sz="1800"/>
                      </a:pPr>
                      <a:r>
                        <a:t>Hepatitis B vaccine</a:t>
                      </a:r>
                    </a:p>
                  </a:txBody>
                  <a:tcPr marL="45721" marR="45721" marT="45721" marB="45721"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image.png" descr="image.png"/>
          <p:cNvPicPr>
            <a:picLocks noChangeAspect="1"/>
          </p:cNvPicPr>
          <p:nvPr/>
        </p:nvPicPr>
        <p:blipFill>
          <a:blip r:embed="rId2">
            <a:extLst/>
          </a:blip>
          <a:srcRect l="0" t="0" r="0" b="8326"/>
          <a:stretch>
            <a:fillRect/>
          </a:stretch>
        </p:blipFill>
        <p:spPr>
          <a:xfrm>
            <a:off x="228600" y="533400"/>
            <a:ext cx="8610600" cy="3810001"/>
          </a:xfrm>
          <a:prstGeom prst="rect">
            <a:avLst/>
          </a:prstGeom>
          <a:ln w="12700">
            <a:miter lim="400000"/>
          </a:ln>
        </p:spPr>
      </p:pic>
      <p:sp>
        <p:nvSpPr>
          <p:cNvPr id="215" name="Vaccine delivery systems and adjuvants"/>
          <p:cNvSpPr txBox="1"/>
          <p:nvPr>
            <p:ph type="title" idx="4294967295"/>
          </p:nvPr>
        </p:nvSpPr>
        <p:spPr>
          <a:xfrm>
            <a:off x="152400" y="-304801"/>
            <a:ext cx="8229600" cy="1143002"/>
          </a:xfrm>
          <a:prstGeom prst="rect">
            <a:avLst/>
          </a:prstGeom>
        </p:spPr>
        <p:txBody>
          <a:bodyPr>
            <a:normAutofit fontScale="100000" lnSpcReduction="0"/>
          </a:bodyPr>
          <a:lstStyle>
            <a:lvl1pPr>
              <a:defRPr b="1" sz="3200"/>
            </a:lvl1pPr>
          </a:lstStyle>
          <a:p>
            <a:pPr/>
            <a:r>
              <a:t>Vaccine delivery systems and adjuvants</a:t>
            </a:r>
          </a:p>
        </p:txBody>
      </p:sp>
      <p:sp>
        <p:nvSpPr>
          <p:cNvPr id="216" name="Rettangolo"/>
          <p:cNvSpPr/>
          <p:nvPr/>
        </p:nvSpPr>
        <p:spPr>
          <a:xfrm>
            <a:off x="228599" y="3200400"/>
            <a:ext cx="8763002" cy="1828800"/>
          </a:xfrm>
          <a:prstGeom prst="rect">
            <a:avLst/>
          </a:prstGeom>
          <a:solidFill>
            <a:srgbClr val="FFFFFF"/>
          </a:solidFill>
          <a:ln>
            <a:solidFill>
              <a:srgbClr val="FFFFFF"/>
            </a:solidFill>
          </a:ln>
        </p:spPr>
        <p:txBody>
          <a:bodyPr lIns="45719" rIns="45719"/>
          <a:lstStyle/>
          <a:p>
            <a:pPr>
              <a:defRPr b="0" sz="1800"/>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Vaccine delivery systems and adjuvants"/>
          <p:cNvSpPr txBox="1"/>
          <p:nvPr>
            <p:ph type="title" idx="4294967295"/>
          </p:nvPr>
        </p:nvSpPr>
        <p:spPr>
          <a:xfrm>
            <a:off x="381000" y="-304801"/>
            <a:ext cx="8229600" cy="1143002"/>
          </a:xfrm>
          <a:prstGeom prst="rect">
            <a:avLst/>
          </a:prstGeom>
        </p:spPr>
        <p:txBody>
          <a:bodyPr>
            <a:normAutofit fontScale="100000" lnSpcReduction="0"/>
          </a:bodyPr>
          <a:lstStyle>
            <a:lvl1pPr>
              <a:defRPr b="1" sz="3200"/>
            </a:lvl1pPr>
          </a:lstStyle>
          <a:p>
            <a:pPr/>
            <a:r>
              <a:t>Vaccine delivery systems and adjuvants</a:t>
            </a:r>
          </a:p>
        </p:txBody>
      </p:sp>
      <p:pic>
        <p:nvPicPr>
          <p:cNvPr id="219" name="image.png" descr="image.png"/>
          <p:cNvPicPr>
            <a:picLocks noChangeAspect="1"/>
          </p:cNvPicPr>
          <p:nvPr/>
        </p:nvPicPr>
        <p:blipFill>
          <a:blip r:embed="rId2">
            <a:extLst/>
          </a:blip>
          <a:srcRect l="0" t="0" r="0" b="20965"/>
          <a:stretch>
            <a:fillRect/>
          </a:stretch>
        </p:blipFill>
        <p:spPr>
          <a:xfrm>
            <a:off x="214312" y="1981200"/>
            <a:ext cx="8624888" cy="2974975"/>
          </a:xfrm>
          <a:prstGeom prst="rect">
            <a:avLst/>
          </a:prstGeom>
          <a:ln w="12700">
            <a:miter lim="400000"/>
          </a:ln>
        </p:spPr>
      </p:pic>
      <p:sp>
        <p:nvSpPr>
          <p:cNvPr id="220" name="ISCOMS as peptide delivery systems"/>
          <p:cNvSpPr txBox="1"/>
          <p:nvPr/>
        </p:nvSpPr>
        <p:spPr>
          <a:xfrm>
            <a:off x="2286000" y="762000"/>
            <a:ext cx="387738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800"/>
            </a:lvl1pPr>
          </a:lstStyle>
          <a:p>
            <a:pPr/>
            <a:r>
              <a:t>ISCOMS as peptide delivery systems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image.png" descr="image.png"/>
          <p:cNvPicPr>
            <a:picLocks noChangeAspect="1"/>
          </p:cNvPicPr>
          <p:nvPr/>
        </p:nvPicPr>
        <p:blipFill>
          <a:blip r:embed="rId2">
            <a:extLst/>
          </a:blip>
          <a:srcRect l="0" t="0" r="0" b="8326"/>
          <a:stretch>
            <a:fillRect/>
          </a:stretch>
        </p:blipFill>
        <p:spPr>
          <a:xfrm>
            <a:off x="228600" y="533400"/>
            <a:ext cx="8610600" cy="3810001"/>
          </a:xfrm>
          <a:prstGeom prst="rect">
            <a:avLst/>
          </a:prstGeom>
          <a:ln w="12700">
            <a:miter lim="400000"/>
          </a:ln>
        </p:spPr>
      </p:pic>
      <p:sp>
        <p:nvSpPr>
          <p:cNvPr id="223" name="Vaccine delivery systems and adjuvants"/>
          <p:cNvSpPr txBox="1"/>
          <p:nvPr>
            <p:ph type="title" idx="4294967295"/>
          </p:nvPr>
        </p:nvSpPr>
        <p:spPr>
          <a:xfrm>
            <a:off x="152400" y="-304801"/>
            <a:ext cx="8229600" cy="1143002"/>
          </a:xfrm>
          <a:prstGeom prst="rect">
            <a:avLst/>
          </a:prstGeom>
        </p:spPr>
        <p:txBody>
          <a:bodyPr>
            <a:normAutofit fontScale="100000" lnSpcReduction="0"/>
          </a:bodyPr>
          <a:lstStyle>
            <a:lvl1pPr>
              <a:defRPr b="1" sz="3200"/>
            </a:lvl1pPr>
          </a:lstStyle>
          <a:p>
            <a:pPr/>
            <a:r>
              <a:t>Vaccine delivery systems and adjuvants</a:t>
            </a:r>
          </a:p>
        </p:txBody>
      </p:sp>
      <p:sp>
        <p:nvSpPr>
          <p:cNvPr id="224" name="Rettangolo"/>
          <p:cNvSpPr/>
          <p:nvPr/>
        </p:nvSpPr>
        <p:spPr>
          <a:xfrm>
            <a:off x="228599" y="3810000"/>
            <a:ext cx="8763002" cy="1828800"/>
          </a:xfrm>
          <a:prstGeom prst="rect">
            <a:avLst/>
          </a:prstGeom>
          <a:solidFill>
            <a:srgbClr val="FFFFFF"/>
          </a:solidFill>
          <a:ln>
            <a:solidFill>
              <a:srgbClr val="FFFFFF"/>
            </a:solidFill>
          </a:ln>
        </p:spPr>
        <p:txBody>
          <a:bodyPr lIns="45719" rIns="45719"/>
          <a:lstStyle/>
          <a:p>
            <a:pPr>
              <a:defRPr b="0" sz="1800"/>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Passive Immunity in Infants"/>
          <p:cNvSpPr txBox="1"/>
          <p:nvPr>
            <p:ph type="title" idx="4294967295"/>
          </p:nvPr>
        </p:nvSpPr>
        <p:spPr>
          <a:xfrm>
            <a:off x="304800" y="-152401"/>
            <a:ext cx="8229600" cy="1143002"/>
          </a:xfrm>
          <a:prstGeom prst="rect">
            <a:avLst/>
          </a:prstGeom>
        </p:spPr>
        <p:txBody>
          <a:bodyPr>
            <a:normAutofit fontScale="100000" lnSpcReduction="0"/>
          </a:bodyPr>
          <a:lstStyle>
            <a:lvl1pPr>
              <a:defRPr b="1"/>
            </a:lvl1pPr>
          </a:lstStyle>
          <a:p>
            <a:pPr/>
            <a:r>
              <a:t>Passive Immunity in Infants</a:t>
            </a:r>
          </a:p>
        </p:txBody>
      </p:sp>
      <p:pic>
        <p:nvPicPr>
          <p:cNvPr id="38" name="16_07" descr="16_07"/>
          <p:cNvPicPr>
            <a:picLocks noChangeAspect="1"/>
          </p:cNvPicPr>
          <p:nvPr/>
        </p:nvPicPr>
        <p:blipFill>
          <a:blip r:embed="rId2">
            <a:extLst/>
          </a:blip>
          <a:stretch>
            <a:fillRect/>
          </a:stretch>
        </p:blipFill>
        <p:spPr>
          <a:xfrm>
            <a:off x="1066800" y="838200"/>
            <a:ext cx="6858000" cy="575151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image.png" descr="image.png"/>
          <p:cNvPicPr>
            <a:picLocks noChangeAspect="1"/>
          </p:cNvPicPr>
          <p:nvPr/>
        </p:nvPicPr>
        <p:blipFill>
          <a:blip r:embed="rId2">
            <a:extLst/>
          </a:blip>
          <a:srcRect l="827" t="0" r="2479" b="10363"/>
          <a:stretch>
            <a:fillRect/>
          </a:stretch>
        </p:blipFill>
        <p:spPr>
          <a:xfrm>
            <a:off x="228599" y="2209800"/>
            <a:ext cx="8915401" cy="3048000"/>
          </a:xfrm>
          <a:prstGeom prst="rect">
            <a:avLst/>
          </a:prstGeom>
          <a:ln w="12700">
            <a:miter lim="400000"/>
          </a:ln>
        </p:spPr>
      </p:pic>
      <p:sp>
        <p:nvSpPr>
          <p:cNvPr id="227" name="Representative results of DNA vaccine trials"/>
          <p:cNvSpPr txBox="1"/>
          <p:nvPr/>
        </p:nvSpPr>
        <p:spPr>
          <a:xfrm>
            <a:off x="0" y="725487"/>
            <a:ext cx="9147175"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3200"/>
            </a:lvl1pPr>
          </a:lstStyle>
          <a:p>
            <a:pPr/>
            <a:r>
              <a:t>Representative results of DNA vaccine trials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DNA vaccines Vs Traditional vaccines"/>
          <p:cNvSpPr txBox="1"/>
          <p:nvPr>
            <p:ph type="title" idx="4294967295"/>
          </p:nvPr>
        </p:nvSpPr>
        <p:spPr>
          <a:xfrm>
            <a:off x="-1" y="274637"/>
            <a:ext cx="9144002" cy="1143001"/>
          </a:xfrm>
          <a:prstGeom prst="rect">
            <a:avLst/>
          </a:prstGeom>
        </p:spPr>
        <p:txBody>
          <a:bodyPr>
            <a:normAutofit fontScale="100000" lnSpcReduction="0"/>
          </a:bodyPr>
          <a:lstStyle>
            <a:lvl1pPr defTabSz="886968">
              <a:defRPr b="1" i="1" sz="3880">
                <a:effectLst>
                  <a:outerShdw sx="100000" sy="100000" kx="0" ky="0" algn="b" rotWithShape="0" blurRad="12319" dist="24638" dir="2700000">
                    <a:srgbClr val="DDDDDD"/>
                  </a:outerShdw>
                </a:effectLst>
              </a:defRPr>
            </a:lvl1pPr>
          </a:lstStyle>
          <a:p>
            <a:pPr/>
            <a:r>
              <a:t> DNA vaccines Vs Traditional vaccines</a:t>
            </a:r>
          </a:p>
        </p:txBody>
      </p:sp>
      <p:sp>
        <p:nvSpPr>
          <p:cNvPr id="230" name="Uses only the DNA from infectious organisms.…"/>
          <p:cNvSpPr txBox="1"/>
          <p:nvPr>
            <p:ph type="body" sz="half" idx="4294967295"/>
          </p:nvPr>
        </p:nvSpPr>
        <p:spPr>
          <a:xfrm>
            <a:off x="762000" y="2514600"/>
            <a:ext cx="3775075" cy="3724275"/>
          </a:xfrm>
          <a:prstGeom prst="rect">
            <a:avLst/>
          </a:prstGeom>
        </p:spPr>
        <p:txBody>
          <a:bodyPr>
            <a:normAutofit fontScale="100000" lnSpcReduction="0"/>
          </a:bodyPr>
          <a:lstStyle/>
          <a:p>
            <a:pPr>
              <a:lnSpc>
                <a:spcPct val="90000"/>
              </a:lnSpc>
              <a:spcBef>
                <a:spcPts val="500"/>
              </a:spcBef>
              <a:buClr>
                <a:srgbClr val="FF9933"/>
              </a:buClr>
              <a:buChar char="❑"/>
              <a:defRPr sz="2400">
                <a:solidFill>
                  <a:srgbClr val="0000FF"/>
                </a:solidFill>
              </a:defRPr>
            </a:pPr>
            <a:r>
              <a:t>Uses only the DNA from infectious organisms.</a:t>
            </a:r>
          </a:p>
          <a:p>
            <a:pPr>
              <a:lnSpc>
                <a:spcPct val="90000"/>
              </a:lnSpc>
              <a:spcBef>
                <a:spcPts val="500"/>
              </a:spcBef>
              <a:buClr>
                <a:srgbClr val="FF9933"/>
              </a:buClr>
              <a:buChar char="❑"/>
              <a:defRPr sz="2400">
                <a:solidFill>
                  <a:srgbClr val="0000FF"/>
                </a:solidFill>
              </a:defRPr>
            </a:pPr>
            <a:r>
              <a:t>Avoid the risk of using actual infectious organism.</a:t>
            </a:r>
          </a:p>
          <a:p>
            <a:pPr>
              <a:lnSpc>
                <a:spcPct val="90000"/>
              </a:lnSpc>
              <a:spcBef>
                <a:spcPts val="500"/>
              </a:spcBef>
              <a:buClr>
                <a:srgbClr val="FF9933"/>
              </a:buClr>
              <a:buChar char="❑"/>
              <a:defRPr sz="2400">
                <a:solidFill>
                  <a:srgbClr val="0000FF"/>
                </a:solidFill>
              </a:defRPr>
            </a:pPr>
            <a:r>
              <a:t>Provide both Humoral &amp; Cell mediated immunity</a:t>
            </a:r>
          </a:p>
          <a:p>
            <a:pPr>
              <a:lnSpc>
                <a:spcPct val="90000"/>
              </a:lnSpc>
              <a:spcBef>
                <a:spcPts val="500"/>
              </a:spcBef>
              <a:buClr>
                <a:srgbClr val="FF9933"/>
              </a:buClr>
              <a:buChar char="❑"/>
              <a:defRPr sz="2400">
                <a:solidFill>
                  <a:srgbClr val="0000FF"/>
                </a:solidFill>
              </a:defRPr>
            </a:pPr>
            <a:r>
              <a:t>Refrigeration is not required</a:t>
            </a:r>
          </a:p>
        </p:txBody>
      </p:sp>
      <p:sp>
        <p:nvSpPr>
          <p:cNvPr id="231" name="Uses weakened or killed form of infectious organism.…"/>
          <p:cNvSpPr txBox="1"/>
          <p:nvPr/>
        </p:nvSpPr>
        <p:spPr>
          <a:xfrm>
            <a:off x="4835525" y="2514600"/>
            <a:ext cx="3775075" cy="37242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500"/>
              </a:spcBef>
              <a:buClr>
                <a:srgbClr val="FF9933"/>
              </a:buClr>
              <a:buSzPct val="100000"/>
              <a:buChar char="❑"/>
              <a:defRPr b="0">
                <a:solidFill>
                  <a:srgbClr val="0000FF"/>
                </a:solidFill>
              </a:defRPr>
            </a:pPr>
            <a:r>
              <a:t>Uses weakened or killed form of infectious organism.</a:t>
            </a:r>
          </a:p>
          <a:p>
            <a:pPr marL="342900" indent="-342900">
              <a:lnSpc>
                <a:spcPct val="90000"/>
              </a:lnSpc>
              <a:spcBef>
                <a:spcPts val="500"/>
              </a:spcBef>
              <a:buClr>
                <a:srgbClr val="FF9933"/>
              </a:buClr>
              <a:buSzPct val="100000"/>
              <a:buChar char="❑"/>
              <a:defRPr b="0">
                <a:solidFill>
                  <a:srgbClr val="0000FF"/>
                </a:solidFill>
              </a:defRPr>
            </a:pPr>
            <a:r>
              <a:t>Create possible risk of the vaccine being fatal.</a:t>
            </a:r>
          </a:p>
          <a:p>
            <a:pPr marL="342900" indent="-342900">
              <a:lnSpc>
                <a:spcPct val="90000"/>
              </a:lnSpc>
              <a:spcBef>
                <a:spcPts val="600"/>
              </a:spcBef>
              <a:defRPr b="0">
                <a:solidFill>
                  <a:srgbClr val="0000FF"/>
                </a:solidFill>
              </a:defRPr>
            </a:pPr>
          </a:p>
          <a:p>
            <a:pPr marL="342900" indent="-342900">
              <a:lnSpc>
                <a:spcPct val="90000"/>
              </a:lnSpc>
              <a:spcBef>
                <a:spcPts val="500"/>
              </a:spcBef>
              <a:buClr>
                <a:srgbClr val="FF9933"/>
              </a:buClr>
              <a:buSzPct val="100000"/>
              <a:buChar char="❑"/>
              <a:defRPr b="0">
                <a:solidFill>
                  <a:srgbClr val="0000FF"/>
                </a:solidFill>
              </a:defRPr>
            </a:pPr>
            <a:r>
              <a:t>Provide primarily Humoral immunity</a:t>
            </a:r>
          </a:p>
          <a:p>
            <a:pPr marL="342900" indent="-342900">
              <a:lnSpc>
                <a:spcPct val="90000"/>
              </a:lnSpc>
              <a:spcBef>
                <a:spcPts val="500"/>
              </a:spcBef>
              <a:buClr>
                <a:srgbClr val="FF9933"/>
              </a:buClr>
              <a:buSzPct val="100000"/>
              <a:buChar char="❑"/>
              <a:defRPr b="0">
                <a:solidFill>
                  <a:srgbClr val="0000FF"/>
                </a:solidFill>
              </a:defRPr>
            </a:pPr>
            <a:r>
              <a:t>Usually requires Refrigeration.</a:t>
            </a:r>
          </a:p>
        </p:txBody>
      </p:sp>
      <p:sp>
        <p:nvSpPr>
          <p:cNvPr id="232" name="DNA vaccines"/>
          <p:cNvSpPr txBox="1"/>
          <p:nvPr/>
        </p:nvSpPr>
        <p:spPr>
          <a:xfrm>
            <a:off x="990600" y="1919287"/>
            <a:ext cx="4038600"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0" i="1" sz="2800" u="sng">
                <a:solidFill>
                  <a:srgbClr val="008000"/>
                </a:solidFill>
              </a:defRPr>
            </a:lvl1pPr>
          </a:lstStyle>
          <a:p>
            <a:pPr/>
            <a:r>
              <a:t>DNA vaccines</a:t>
            </a:r>
          </a:p>
        </p:txBody>
      </p:sp>
      <p:sp>
        <p:nvSpPr>
          <p:cNvPr id="233" name="Traditional vaccines"/>
          <p:cNvSpPr txBox="1"/>
          <p:nvPr/>
        </p:nvSpPr>
        <p:spPr>
          <a:xfrm>
            <a:off x="4953000" y="1905000"/>
            <a:ext cx="36576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0" i="1" sz="2800" u="sng">
                <a:solidFill>
                  <a:srgbClr val="008000"/>
                </a:solidFill>
              </a:defRPr>
            </a:lvl1pPr>
          </a:lstStyle>
          <a:p>
            <a:pPr/>
            <a:r>
              <a:t>Traditional vaccines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DISADVANTAGES"/>
          <p:cNvSpPr txBox="1"/>
          <p:nvPr>
            <p:ph type="title" idx="4294967295"/>
          </p:nvPr>
        </p:nvSpPr>
        <p:spPr>
          <a:xfrm>
            <a:off x="457200" y="274637"/>
            <a:ext cx="8229600" cy="1143001"/>
          </a:xfrm>
          <a:prstGeom prst="rect">
            <a:avLst/>
          </a:prstGeom>
        </p:spPr>
        <p:txBody>
          <a:bodyPr>
            <a:normAutofit fontScale="100000" lnSpcReduction="0"/>
          </a:bodyPr>
          <a:lstStyle>
            <a:lvl1pPr>
              <a:defRPr b="1" sz="4000">
                <a:effectLst>
                  <a:outerShdw sx="100000" sy="100000" kx="0" ky="0" algn="b" rotWithShape="0" blurRad="12700" dist="25400" dir="2700000">
                    <a:srgbClr val="DDDDDD"/>
                  </a:outerShdw>
                </a:effectLst>
              </a:defRPr>
            </a:lvl1pPr>
          </a:lstStyle>
          <a:p>
            <a:pPr/>
            <a:r>
              <a:t>DISADVANTAGES</a:t>
            </a:r>
          </a:p>
        </p:txBody>
      </p:sp>
      <p:sp>
        <p:nvSpPr>
          <p:cNvPr id="236" name="Limited to protein immunogen only…"/>
          <p:cNvSpPr txBox="1"/>
          <p:nvPr>
            <p:ph type="body" idx="4294967295"/>
          </p:nvPr>
        </p:nvSpPr>
        <p:spPr>
          <a:xfrm>
            <a:off x="457200" y="1600200"/>
            <a:ext cx="8229600" cy="4525963"/>
          </a:xfrm>
          <a:prstGeom prst="rect">
            <a:avLst/>
          </a:prstGeom>
        </p:spPr>
        <p:txBody>
          <a:bodyPr>
            <a:normAutofit fontScale="100000" lnSpcReduction="0"/>
          </a:bodyPr>
          <a:lstStyle/>
          <a:p>
            <a:pPr>
              <a:spcBef>
                <a:spcPts val="800"/>
              </a:spcBef>
              <a:buClr>
                <a:srgbClr val="FF9933"/>
              </a:buClr>
              <a:buChar char="❑"/>
              <a:defRPr sz="3600">
                <a:solidFill>
                  <a:srgbClr val="0000FF"/>
                </a:solidFill>
              </a:defRPr>
            </a:pPr>
            <a:r>
              <a:t>Limited to protein immunogen only</a:t>
            </a:r>
          </a:p>
          <a:p>
            <a:pPr>
              <a:spcBef>
                <a:spcPts val="800"/>
              </a:spcBef>
              <a:buClr>
                <a:srgbClr val="FF9933"/>
              </a:buClr>
              <a:buChar char="❑"/>
              <a:defRPr sz="3600">
                <a:solidFill>
                  <a:srgbClr val="0000FF"/>
                </a:solidFill>
              </a:defRPr>
            </a:pPr>
            <a:r>
              <a:t>Extended immunostimulation leads to chronic inflammation</a:t>
            </a:r>
          </a:p>
          <a:p>
            <a:pPr>
              <a:spcBef>
                <a:spcPts val="800"/>
              </a:spcBef>
              <a:buClr>
                <a:srgbClr val="FF9933"/>
              </a:buClr>
              <a:buChar char="❑"/>
              <a:defRPr sz="3600">
                <a:solidFill>
                  <a:srgbClr val="0000FF"/>
                </a:solidFill>
              </a:defRPr>
            </a:pPr>
            <a:r>
              <a:t>Some antigen require processing    which sometime does not occur</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image.png" descr="image.png"/>
          <p:cNvPicPr>
            <a:picLocks noChangeAspect="1"/>
          </p:cNvPicPr>
          <p:nvPr/>
        </p:nvPicPr>
        <p:blipFill>
          <a:blip r:embed="rId2">
            <a:extLst/>
          </a:blip>
          <a:srcRect l="0" t="0" r="0" b="8326"/>
          <a:stretch>
            <a:fillRect/>
          </a:stretch>
        </p:blipFill>
        <p:spPr>
          <a:xfrm>
            <a:off x="228600" y="533400"/>
            <a:ext cx="8610600" cy="3810001"/>
          </a:xfrm>
          <a:prstGeom prst="rect">
            <a:avLst/>
          </a:prstGeom>
          <a:ln w="12700">
            <a:miter lim="400000"/>
          </a:ln>
        </p:spPr>
      </p:pic>
      <p:sp>
        <p:nvSpPr>
          <p:cNvPr id="239" name="Vaccine delivery systems and adjuvants"/>
          <p:cNvSpPr txBox="1"/>
          <p:nvPr>
            <p:ph type="title" idx="4294967295"/>
          </p:nvPr>
        </p:nvSpPr>
        <p:spPr>
          <a:xfrm>
            <a:off x="152400" y="-304801"/>
            <a:ext cx="8229600" cy="1143002"/>
          </a:xfrm>
          <a:prstGeom prst="rect">
            <a:avLst/>
          </a:prstGeom>
        </p:spPr>
        <p:txBody>
          <a:bodyPr>
            <a:normAutofit fontScale="100000" lnSpcReduction="0"/>
          </a:bodyPr>
          <a:lstStyle>
            <a:lvl1pPr>
              <a:defRPr sz="3200"/>
            </a:lvl1pPr>
          </a:lstStyle>
          <a:p>
            <a:pPr/>
            <a:r>
              <a:t>Vaccine delivery systems and adjuvants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outes of administration"/>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Routes of administration</a:t>
            </a:r>
          </a:p>
        </p:txBody>
      </p:sp>
      <p:sp>
        <p:nvSpPr>
          <p:cNvPr id="242" name="Deep subcutaneous or intramuscular route (most vaccines)…"/>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Deep subcutaneous or intramuscular route (most vaccines)</a:t>
            </a:r>
          </a:p>
          <a:p>
            <a:pPr>
              <a:buChar char="•"/>
            </a:pPr>
            <a:r>
              <a:t>Oral route (sabine vaccine, oral BCG vaccine)</a:t>
            </a:r>
          </a:p>
          <a:p>
            <a:pPr>
              <a:buChar char="•"/>
            </a:pPr>
            <a:r>
              <a:t>Intradermal route (BCG vaccine)</a:t>
            </a:r>
          </a:p>
          <a:p>
            <a:pPr>
              <a:buChar char="•"/>
            </a:pPr>
            <a:r>
              <a:t>Scarification (small pox vaccine)</a:t>
            </a:r>
          </a:p>
          <a:p>
            <a:pPr>
              <a:buChar char="•"/>
            </a:pPr>
            <a:r>
              <a:t>Intranasal route (live attenuated influenza vaccine)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Gene gun delivery:-"/>
          <p:cNvSpPr txBox="1"/>
          <p:nvPr>
            <p:ph type="body" idx="4294967295"/>
          </p:nvPr>
        </p:nvSpPr>
        <p:spPr>
          <a:xfrm>
            <a:off x="457200" y="1600200"/>
            <a:ext cx="8229600" cy="4525963"/>
          </a:xfrm>
          <a:prstGeom prst="rect">
            <a:avLst/>
          </a:prstGeom>
        </p:spPr>
        <p:txBody>
          <a:bodyPr>
            <a:normAutofit fontScale="100000" lnSpcReduction="0"/>
          </a:bodyPr>
          <a:lstStyle>
            <a:lvl1pPr>
              <a:buClr>
                <a:srgbClr val="FF9933"/>
              </a:buClr>
              <a:buChar char="❑"/>
              <a:defRPr b="1" i="1" u="sng">
                <a:solidFill>
                  <a:srgbClr val="008000"/>
                </a:solidFill>
              </a:defRPr>
            </a:lvl1pPr>
          </a:lstStyle>
          <a:p>
            <a:pPr/>
            <a:r>
              <a:t>Gene gun delivery:-</a:t>
            </a:r>
          </a:p>
        </p:txBody>
      </p:sp>
      <p:sp>
        <p:nvSpPr>
          <p:cNvPr id="245" name="Adsorbed plasmid DNA into gold particles…"/>
          <p:cNvSpPr txBox="1"/>
          <p:nvPr/>
        </p:nvSpPr>
        <p:spPr>
          <a:xfrm>
            <a:off x="4800600" y="3200400"/>
            <a:ext cx="3810000" cy="1287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buClr>
                <a:srgbClr val="FF9933"/>
              </a:buClr>
              <a:buSzPct val="100000"/>
              <a:buChar char="❑"/>
              <a:defRPr b="0" sz="1800">
                <a:solidFill>
                  <a:srgbClr val="0000FF"/>
                </a:solidFill>
              </a:defRPr>
            </a:pPr>
            <a:r>
              <a:t>Adsorbed plasmid DNA into gold particles</a:t>
            </a:r>
          </a:p>
          <a:p>
            <a:pPr>
              <a:spcBef>
                <a:spcPts val="1000"/>
              </a:spcBef>
              <a:buClr>
                <a:srgbClr val="FF9933"/>
              </a:buClr>
              <a:buSzPct val="100000"/>
              <a:buChar char="❑"/>
              <a:defRPr b="0" sz="1800">
                <a:solidFill>
                  <a:srgbClr val="0000FF"/>
                </a:solidFill>
              </a:defRPr>
            </a:pPr>
            <a:r>
              <a:t>Ballistically accelerated into body with gene gun.</a:t>
            </a:r>
          </a:p>
        </p:txBody>
      </p:sp>
      <p:pic>
        <p:nvPicPr>
          <p:cNvPr id="246" name="image.png" descr="image.png"/>
          <p:cNvPicPr>
            <a:picLocks noChangeAspect="1"/>
          </p:cNvPicPr>
          <p:nvPr/>
        </p:nvPicPr>
        <p:blipFill>
          <a:blip r:embed="rId2">
            <a:extLst/>
          </a:blip>
          <a:stretch>
            <a:fillRect/>
          </a:stretch>
        </p:blipFill>
        <p:spPr>
          <a:xfrm>
            <a:off x="2971800" y="3352800"/>
            <a:ext cx="1836738" cy="1905000"/>
          </a:xfrm>
          <a:prstGeom prst="rect">
            <a:avLst/>
          </a:prstGeom>
          <a:ln w="12700">
            <a:miter lim="400000"/>
          </a:ln>
        </p:spPr>
      </p:pic>
      <p:pic>
        <p:nvPicPr>
          <p:cNvPr id="247" name="Helios" descr="Helios"/>
          <p:cNvPicPr>
            <a:picLocks noChangeAspect="1"/>
          </p:cNvPicPr>
          <p:nvPr/>
        </p:nvPicPr>
        <p:blipFill>
          <a:blip r:embed="rId3">
            <a:extLst/>
          </a:blip>
          <a:stretch>
            <a:fillRect/>
          </a:stretch>
        </p:blipFill>
        <p:spPr>
          <a:xfrm>
            <a:off x="990600" y="3429000"/>
            <a:ext cx="1755775" cy="1819275"/>
          </a:xfrm>
          <a:prstGeom prst="rect">
            <a:avLst/>
          </a:prstGeom>
          <a:ln w="12700">
            <a:miter lim="400000"/>
          </a:ln>
        </p:spPr>
      </p:pic>
      <p:sp>
        <p:nvSpPr>
          <p:cNvPr id="248" name="Routes of administration"/>
          <p:cNvSpPr txBox="1"/>
          <p:nvPr/>
        </p:nvSpPr>
        <p:spPr>
          <a:xfrm>
            <a:off x="609600" y="644458"/>
            <a:ext cx="8229600" cy="70815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0" sz="4400"/>
            </a:lvl1pPr>
          </a:lstStyle>
          <a:p>
            <a:pPr/>
            <a:r>
              <a:t>Routes of administration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HOW DNA VACCINE WORKS"/>
          <p:cNvSpPr txBox="1"/>
          <p:nvPr>
            <p:ph type="title" idx="4294967295"/>
          </p:nvPr>
        </p:nvSpPr>
        <p:spPr>
          <a:xfrm>
            <a:off x="457200" y="274637"/>
            <a:ext cx="8229600" cy="1143001"/>
          </a:xfrm>
          <a:prstGeom prst="rect">
            <a:avLst/>
          </a:prstGeom>
        </p:spPr>
        <p:txBody>
          <a:bodyPr>
            <a:normAutofit fontScale="100000" lnSpcReduction="0"/>
          </a:bodyPr>
          <a:lstStyle>
            <a:lvl1pPr>
              <a:defRPr b="1" sz="4000">
                <a:effectLst>
                  <a:outerShdw sx="100000" sy="100000" kx="0" ky="0" algn="b" rotWithShape="0" blurRad="12700" dist="25400" dir="2700000">
                    <a:srgbClr val="DDDDDD"/>
                  </a:outerShdw>
                </a:effectLst>
              </a:defRPr>
            </a:lvl1pPr>
          </a:lstStyle>
          <a:p>
            <a:pPr/>
            <a:r>
              <a:t>HOW DNA VACCINE WORKS</a:t>
            </a:r>
          </a:p>
        </p:txBody>
      </p:sp>
      <p:sp>
        <p:nvSpPr>
          <p:cNvPr id="251" name="BY TWO PATHWAYS…"/>
          <p:cNvSpPr txBox="1"/>
          <p:nvPr/>
        </p:nvSpPr>
        <p:spPr>
          <a:xfrm>
            <a:off x="762000" y="1752600"/>
            <a:ext cx="8001000" cy="3718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0" i="1" sz="3200" u="sng">
                <a:solidFill>
                  <a:srgbClr val="008000"/>
                </a:solidFill>
              </a:defRPr>
            </a:pPr>
            <a:r>
              <a:t>BY TWO PATHWAYS</a:t>
            </a:r>
          </a:p>
          <a:p>
            <a:pPr>
              <a:spcBef>
                <a:spcPts val="1900"/>
              </a:spcBef>
              <a:defRPr b="0" i="1" sz="3200" u="sng">
                <a:solidFill>
                  <a:srgbClr val="008000"/>
                </a:solidFill>
              </a:defRPr>
            </a:pPr>
          </a:p>
          <a:p>
            <a:pPr>
              <a:spcBef>
                <a:spcPts val="1600"/>
              </a:spcBef>
              <a:defRPr b="0" i="1" sz="2800" u="sng">
                <a:solidFill>
                  <a:srgbClr val="008000"/>
                </a:solidFill>
              </a:defRPr>
            </a:pPr>
            <a:r>
              <a:t>ENDOGENOUS</a:t>
            </a:r>
            <a:r>
              <a:rPr i="0" u="none">
                <a:solidFill>
                  <a:srgbClr val="4715FD"/>
                </a:solidFill>
              </a:rPr>
              <a:t> :-</a:t>
            </a:r>
            <a:r>
              <a:rPr i="0" sz="1800" u="none">
                <a:solidFill>
                  <a:srgbClr val="4715FD"/>
                </a:solidFill>
              </a:rPr>
              <a:t> Antigenic Protein is presented by</a:t>
            </a:r>
            <a:endParaRPr sz="1800">
              <a:solidFill>
                <a:srgbClr val="4715FD"/>
              </a:solidFill>
            </a:endParaRPr>
          </a:p>
          <a:p>
            <a:pPr>
              <a:spcBef>
                <a:spcPts val="1000"/>
              </a:spcBef>
              <a:defRPr b="0" sz="1800">
                <a:solidFill>
                  <a:srgbClr val="4715FD"/>
                </a:solidFill>
              </a:defRPr>
            </a:pPr>
            <a:r>
              <a:t>                                   cell in which it is produced</a:t>
            </a:r>
          </a:p>
          <a:p>
            <a:pPr>
              <a:spcBef>
                <a:spcPts val="1000"/>
              </a:spcBef>
              <a:defRPr b="0" sz="1800">
                <a:solidFill>
                  <a:srgbClr val="4715FD"/>
                </a:solidFill>
              </a:defRPr>
            </a:pPr>
          </a:p>
          <a:p>
            <a:pPr>
              <a:spcBef>
                <a:spcPts val="1600"/>
              </a:spcBef>
              <a:defRPr b="0" i="1" sz="2800" u="sng">
                <a:solidFill>
                  <a:srgbClr val="008000"/>
                </a:solidFill>
              </a:defRPr>
            </a:pPr>
            <a:r>
              <a:t>EXOGENOUS </a:t>
            </a:r>
            <a:r>
              <a:rPr i="0" u="none">
                <a:solidFill>
                  <a:srgbClr val="4715FD"/>
                </a:solidFill>
              </a:rPr>
              <a:t>:-</a:t>
            </a:r>
            <a:r>
              <a:rPr i="0" sz="1800" u="none">
                <a:solidFill>
                  <a:srgbClr val="4715FD"/>
                </a:solidFill>
              </a:rPr>
              <a:t>     Antigenic Protein is formed in </a:t>
            </a:r>
            <a:endParaRPr sz="1800">
              <a:solidFill>
                <a:srgbClr val="4715FD"/>
              </a:solidFill>
            </a:endParaRPr>
          </a:p>
          <a:p>
            <a:pPr>
              <a:spcBef>
                <a:spcPts val="1000"/>
              </a:spcBef>
              <a:defRPr b="0" sz="1800">
                <a:solidFill>
                  <a:srgbClr val="4715FD"/>
                </a:solidFill>
              </a:defRPr>
            </a:pPr>
            <a:r>
              <a:t>                                  one cell but presented by different cell</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cheme of immunization"/>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Scheme of immunization</a:t>
            </a:r>
          </a:p>
        </p:txBody>
      </p:sp>
      <p:sp>
        <p:nvSpPr>
          <p:cNvPr id="254" name="Primary vaccination…"/>
          <p:cNvSpPr txBox="1"/>
          <p:nvPr>
            <p:ph type="body" idx="4294967295"/>
          </p:nvPr>
        </p:nvSpPr>
        <p:spPr>
          <a:xfrm>
            <a:off x="457200" y="1600200"/>
            <a:ext cx="8382000" cy="4495800"/>
          </a:xfrm>
          <a:prstGeom prst="rect">
            <a:avLst/>
          </a:prstGeom>
        </p:spPr>
        <p:txBody>
          <a:bodyPr>
            <a:normAutofit fontScale="100000" lnSpcReduction="0"/>
          </a:bodyPr>
          <a:lstStyle/>
          <a:p>
            <a:pPr>
              <a:buChar char="•"/>
            </a:pPr>
            <a:r>
              <a:t>Primary vaccination</a:t>
            </a:r>
          </a:p>
          <a:p>
            <a:pPr lvl="1" marL="742950" indent="-285750">
              <a:spcBef>
                <a:spcPts val="0"/>
              </a:spcBef>
              <a:defRPr sz="2800"/>
            </a:pPr>
            <a:r>
              <a:t>One dose vaccines (BCG, variola, measles, mumps, rubella, yellow fever)</a:t>
            </a:r>
          </a:p>
          <a:p>
            <a:pPr lvl="1" marL="742950" indent="-285750">
              <a:spcBef>
                <a:spcPts val="0"/>
              </a:spcBef>
              <a:defRPr sz="2800"/>
            </a:pPr>
            <a:r>
              <a:t>Multiple dose vaccines (polio, DPT, hepatitis B)</a:t>
            </a:r>
          </a:p>
          <a:p>
            <a:pPr>
              <a:buChar char="•"/>
            </a:pPr>
            <a:r>
              <a:t>Booster vaccination</a:t>
            </a:r>
          </a:p>
          <a:p>
            <a:pPr lvl="1" marL="285750" indent="171450">
              <a:spcBef>
                <a:spcPts val="0"/>
              </a:spcBef>
              <a:buSzTx/>
              <a:buNone/>
              <a:defRPr sz="2800"/>
            </a:pPr>
            <a:r>
              <a:t>To maintain immunity level after it declines after some time has elapsed (DT, MMR).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Periods of maintained immunity due to vaccines"/>
          <p:cNvSpPr txBox="1"/>
          <p:nvPr>
            <p:ph type="title" idx="4294967295"/>
          </p:nvPr>
        </p:nvSpPr>
        <p:spPr>
          <a:xfrm>
            <a:off x="457200" y="274637"/>
            <a:ext cx="8229600" cy="1143001"/>
          </a:xfrm>
          <a:prstGeom prst="rect">
            <a:avLst/>
          </a:prstGeom>
        </p:spPr>
        <p:txBody>
          <a:bodyPr>
            <a:normAutofit fontScale="100000" lnSpcReduction="0"/>
          </a:bodyPr>
          <a:lstStyle>
            <a:lvl1pPr defTabSz="841247">
              <a:defRPr b="1" sz="3680"/>
            </a:lvl1pPr>
          </a:lstStyle>
          <a:p>
            <a:pPr/>
            <a:r>
              <a:t>Periods of maintained immunity due to vaccines</a:t>
            </a:r>
          </a:p>
        </p:txBody>
      </p:sp>
      <p:sp>
        <p:nvSpPr>
          <p:cNvPr id="257" name="Short period (months): cholera vaccine…"/>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Short period (months): cholera vaccine</a:t>
            </a:r>
          </a:p>
          <a:p>
            <a:pPr>
              <a:buChar char="•"/>
            </a:pPr>
            <a:r>
              <a:t>Two years: TAB vaccine</a:t>
            </a:r>
          </a:p>
          <a:p>
            <a:pPr>
              <a:buChar char="•"/>
            </a:pPr>
            <a:r>
              <a:t>Three to five years: DPT vaccine</a:t>
            </a:r>
          </a:p>
          <a:p>
            <a:pPr>
              <a:buChar char="•"/>
            </a:pPr>
            <a:r>
              <a:t>Five or more years: BCG vaccine</a:t>
            </a:r>
          </a:p>
          <a:p>
            <a:pPr>
              <a:buChar char="•"/>
            </a:pPr>
            <a:r>
              <a:t>Ten years: yellow fever vaccine</a:t>
            </a:r>
          </a:p>
          <a:p>
            <a:pPr>
              <a:buChar char="•"/>
            </a:pPr>
            <a:r>
              <a:t>Solid immunity: measles, mumps, and rubella vaccines.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Levels of effectiveness"/>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Levels of effectiveness</a:t>
            </a:r>
          </a:p>
        </p:txBody>
      </p:sp>
      <p:sp>
        <p:nvSpPr>
          <p:cNvPr id="260" name="Absolutely protective(100%): yellow fever vaccine…"/>
          <p:cNvSpPr txBox="1"/>
          <p:nvPr>
            <p:ph type="body" idx="4294967295"/>
          </p:nvPr>
        </p:nvSpPr>
        <p:spPr>
          <a:xfrm>
            <a:off x="457200" y="1600200"/>
            <a:ext cx="8229600" cy="4525963"/>
          </a:xfrm>
          <a:prstGeom prst="rect">
            <a:avLst/>
          </a:prstGeom>
        </p:spPr>
        <p:txBody>
          <a:bodyPr>
            <a:normAutofit fontScale="100000" lnSpcReduction="0"/>
          </a:bodyPr>
          <a:lstStyle/>
          <a:p>
            <a:pPr>
              <a:spcBef>
                <a:spcPts val="600"/>
              </a:spcBef>
              <a:buChar char="•"/>
              <a:defRPr sz="2800"/>
            </a:pPr>
            <a:r>
              <a:t>Absolutely protective(100%): yellow fever vaccine</a:t>
            </a:r>
          </a:p>
          <a:p>
            <a:pPr>
              <a:spcBef>
                <a:spcPts val="600"/>
              </a:spcBef>
              <a:buChar char="•"/>
              <a:defRPr sz="2800"/>
            </a:pPr>
            <a:r>
              <a:t>Almost absolutely protective (99%): Variola, measles, mumps, rubella vaccines, and diphtheria and tetanus toxoids.</a:t>
            </a:r>
          </a:p>
          <a:p>
            <a:pPr>
              <a:spcBef>
                <a:spcPts val="600"/>
              </a:spcBef>
              <a:buChar char="•"/>
              <a:defRPr sz="2800"/>
            </a:pPr>
            <a:r>
              <a:t>Highly protective (80-95%): polio, BCG, Hepatitis B, and pertussis vaccines.</a:t>
            </a:r>
          </a:p>
          <a:p>
            <a:pPr>
              <a:spcBef>
                <a:spcPts val="600"/>
              </a:spcBef>
              <a:buChar char="•"/>
              <a:defRPr sz="2800"/>
            </a:pPr>
            <a:r>
              <a:t>Moderately protective (40-60%) TAB, cholera vaccine, and influenza killed vaccine.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Artificial Passive Immunity"/>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Artificial Passive Immunity</a:t>
            </a:r>
          </a:p>
        </p:txBody>
      </p:sp>
      <p:sp>
        <p:nvSpPr>
          <p:cNvPr id="41" name="Gamma globulin…"/>
          <p:cNvSpPr txBox="1"/>
          <p:nvPr>
            <p:ph type="body" idx="4294967295"/>
          </p:nvPr>
        </p:nvSpPr>
        <p:spPr>
          <a:xfrm>
            <a:off x="381000" y="1676400"/>
            <a:ext cx="8077200" cy="4114800"/>
          </a:xfrm>
          <a:prstGeom prst="rect">
            <a:avLst/>
          </a:prstGeom>
        </p:spPr>
        <p:txBody>
          <a:bodyPr>
            <a:normAutofit fontScale="100000" lnSpcReduction="0"/>
          </a:bodyPr>
          <a:lstStyle/>
          <a:p>
            <a:pPr>
              <a:buChar char="•"/>
            </a:pPr>
            <a:r>
              <a:t>Gamma globulin </a:t>
            </a:r>
          </a:p>
          <a:p>
            <a:pPr lvl="1" marL="742950" indent="-285750">
              <a:spcBef>
                <a:spcPts val="0"/>
              </a:spcBef>
              <a:defRPr sz="2800"/>
            </a:pPr>
            <a:r>
              <a:t> Ig</a:t>
            </a:r>
            <a:r>
              <a:t>’</a:t>
            </a:r>
            <a:r>
              <a:t>s from pooled blood of at least 1,000 human donors</a:t>
            </a:r>
          </a:p>
          <a:p>
            <a:pPr lvl="2" marL="1143000" indent="-228600">
              <a:spcBef>
                <a:spcPts val="0"/>
              </a:spcBef>
              <a:defRPr sz="2400"/>
            </a:pPr>
            <a:r>
              <a:t>variable content</a:t>
            </a:r>
          </a:p>
          <a:p>
            <a:pPr lvl="2" marL="1143000" indent="-228600">
              <a:spcBef>
                <a:spcPts val="0"/>
              </a:spcBef>
              <a:defRPr sz="2400"/>
            </a:pPr>
            <a:r>
              <a:t>non-specific</a:t>
            </a:r>
          </a:p>
          <a:p>
            <a:pPr lvl="2" marL="1143000" indent="-228600">
              <a:spcBef>
                <a:spcPts val="0"/>
              </a:spcBef>
              <a:defRPr sz="2400"/>
            </a:pPr>
          </a:p>
          <a:p>
            <a:pPr>
              <a:buChar char="•"/>
            </a:pPr>
            <a:r>
              <a:t>Specific immune globulin</a:t>
            </a:r>
          </a:p>
          <a:p>
            <a:pPr lvl="1" marL="742950" indent="-285750">
              <a:spcBef>
                <a:spcPts val="0"/>
              </a:spcBef>
              <a:defRPr sz="2800"/>
            </a:pPr>
            <a:r>
              <a:t> higher titers of specific antibodies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1">
                                            <p:bg/>
                                          </p:spTgt>
                                        </p:tgtEl>
                                        <p:attrNameLst>
                                          <p:attrName>style.visibility</p:attrName>
                                        </p:attrNameLst>
                                      </p:cBhvr>
                                      <p:to>
                                        <p:strVal val="visible"/>
                                      </p:to>
                                    </p:set>
                                    <p:animEffect filter="fade" transition="in">
                                      <p:cBhvr>
                                        <p:cTn id="7" dur="500"/>
                                        <p:tgtEl>
                                          <p:spTgt spid="4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41">
                                            <p:txEl>
                                              <p:pRg st="0" end="0"/>
                                            </p:txEl>
                                          </p:spTgt>
                                        </p:tgtEl>
                                        <p:attrNameLst>
                                          <p:attrName>style.visibility</p:attrName>
                                        </p:attrNameLst>
                                      </p:cBhvr>
                                      <p:to>
                                        <p:strVal val="visible"/>
                                      </p:to>
                                    </p:set>
                                    <p:animEffect filter="fade" transition="in">
                                      <p:cBhvr>
                                        <p:cTn id="10" dur="500"/>
                                        <p:tgtEl>
                                          <p:spTgt spid="41">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41">
                                            <p:txEl>
                                              <p:pRg st="1" end="1"/>
                                            </p:txEl>
                                          </p:spTgt>
                                        </p:tgtEl>
                                        <p:attrNameLst>
                                          <p:attrName>style.visibility</p:attrName>
                                        </p:attrNameLst>
                                      </p:cBhvr>
                                      <p:to>
                                        <p:strVal val="visible"/>
                                      </p:to>
                                    </p:set>
                                    <p:animEffect filter="fade" transition="in">
                                      <p:cBhvr>
                                        <p:cTn id="13" dur="500"/>
                                        <p:tgtEl>
                                          <p:spTgt spid="41">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41">
                                            <p:txEl>
                                              <p:pRg st="2" end="2"/>
                                            </p:txEl>
                                          </p:spTgt>
                                        </p:tgtEl>
                                        <p:attrNameLst>
                                          <p:attrName>style.visibility</p:attrName>
                                        </p:attrNameLst>
                                      </p:cBhvr>
                                      <p:to>
                                        <p:strVal val="visible"/>
                                      </p:to>
                                    </p:set>
                                    <p:animEffect filter="fade" transition="in">
                                      <p:cBhvr>
                                        <p:cTn id="16" dur="500"/>
                                        <p:tgtEl>
                                          <p:spTgt spid="41">
                                            <p:txEl>
                                              <p:pRg st="2" end="2"/>
                                            </p:txEl>
                                          </p:spTgt>
                                        </p:tgtEl>
                                      </p:cBhvr>
                                    </p:animEffect>
                                  </p:childTnLst>
                                </p:cTn>
                              </p:par>
                              <p:par>
                                <p:cTn id="17" presetClass="entr" nodeType="withEffect" presetSubtype="0" presetID="10" grpId="1" fill="hold">
                                  <p:stCondLst>
                                    <p:cond delay="0"/>
                                  </p:stCondLst>
                                  <p:iterate type="el" backwards="0">
                                    <p:tmAbs val="0"/>
                                  </p:iterate>
                                  <p:childTnLst>
                                    <p:set>
                                      <p:cBhvr>
                                        <p:cTn id="18" fill="hold"/>
                                        <p:tgtEl>
                                          <p:spTgt spid="41">
                                            <p:txEl>
                                              <p:pRg st="3" end="3"/>
                                            </p:txEl>
                                          </p:spTgt>
                                        </p:tgtEl>
                                        <p:attrNameLst>
                                          <p:attrName>style.visibility</p:attrName>
                                        </p:attrNameLst>
                                      </p:cBhvr>
                                      <p:to>
                                        <p:strVal val="visible"/>
                                      </p:to>
                                    </p:set>
                                    <p:animEffect filter="fade" transition="in">
                                      <p:cBhvr>
                                        <p:cTn id="19" dur="500"/>
                                        <p:tgtEl>
                                          <p:spTgt spid="41">
                                            <p:txEl>
                                              <p:pRg st="3" end="3"/>
                                            </p:txEl>
                                          </p:spTgt>
                                        </p:tgtEl>
                                      </p:cBhvr>
                                    </p:animEffect>
                                  </p:childTnLst>
                                </p:cTn>
                              </p:par>
                              <p:par>
                                <p:cTn id="20" presetClass="entr" nodeType="withEffect" presetSubtype="0" presetID="10" grpId="1" fill="hold">
                                  <p:stCondLst>
                                    <p:cond delay="0"/>
                                  </p:stCondLst>
                                  <p:iterate type="el" backwards="0">
                                    <p:tmAbs val="0"/>
                                  </p:iterate>
                                  <p:childTnLst>
                                    <p:set>
                                      <p:cBhvr>
                                        <p:cTn id="21" fill="hold"/>
                                        <p:tgtEl>
                                          <p:spTgt spid="41">
                                            <p:txEl>
                                              <p:pRg st="4" end="4"/>
                                            </p:txEl>
                                          </p:spTgt>
                                        </p:tgtEl>
                                        <p:attrNameLst>
                                          <p:attrName>style.visibility</p:attrName>
                                        </p:attrNameLst>
                                      </p:cBhvr>
                                      <p:to>
                                        <p:strVal val="visible"/>
                                      </p:to>
                                    </p:set>
                                    <p:animEffect filter="fade" transition="in">
                                      <p:cBhvr>
                                        <p:cTn id="22" dur="500"/>
                                        <p:tgtEl>
                                          <p:spTgt spid="4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41">
                                            <p:txEl>
                                              <p:pRg st="5" end="5"/>
                                            </p:txEl>
                                          </p:spTgt>
                                        </p:tgtEl>
                                        <p:attrNameLst>
                                          <p:attrName>style.visibility</p:attrName>
                                        </p:attrNameLst>
                                      </p:cBhvr>
                                      <p:to>
                                        <p:strVal val="visible"/>
                                      </p:to>
                                    </p:set>
                                    <p:animEffect filter="fade" transition="in">
                                      <p:cBhvr>
                                        <p:cTn id="27" dur="500"/>
                                        <p:tgtEl>
                                          <p:spTgt spid="41">
                                            <p:txEl>
                                              <p:pRg st="5" end="5"/>
                                            </p:txEl>
                                          </p:spTgt>
                                        </p:tgtEl>
                                      </p:cBhvr>
                                    </p:animEffect>
                                  </p:childTnLst>
                                </p:cTn>
                              </p:par>
                              <p:par>
                                <p:cTn id="28" presetClass="entr" nodeType="withEffect" presetSubtype="0" presetID="10" grpId="1" fill="hold">
                                  <p:stCondLst>
                                    <p:cond delay="0"/>
                                  </p:stCondLst>
                                  <p:iterate type="el" backwards="0">
                                    <p:tmAbs val="0"/>
                                  </p:iterate>
                                  <p:childTnLst>
                                    <p:set>
                                      <p:cBhvr>
                                        <p:cTn id="29" fill="hold"/>
                                        <p:tgtEl>
                                          <p:spTgt spid="41">
                                            <p:txEl>
                                              <p:pRg st="6" end="6"/>
                                            </p:txEl>
                                          </p:spTgt>
                                        </p:tgtEl>
                                        <p:attrNameLst>
                                          <p:attrName>style.visibility</p:attrName>
                                        </p:attrNameLst>
                                      </p:cBhvr>
                                      <p:to>
                                        <p:strVal val="visible"/>
                                      </p:to>
                                    </p:set>
                                    <p:animEffect filter="fade" transition="in">
                                      <p:cBhvr>
                                        <p:cTn id="30" dur="500"/>
                                        <p:tgtEl>
                                          <p:spTgt spid="4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Vaccination Coverage"/>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Vaccination Coverage</a:t>
            </a:r>
          </a:p>
        </p:txBody>
      </p:sp>
      <p:sp>
        <p:nvSpPr>
          <p:cNvPr id="263" name="Vaccination coverage is the percent of at risk or susceptible individuals, or population who have been fully immunized against particular diseases by vaccines or toxoids. To be significantly effective in prevention of disease on mass or community level a"/>
          <p:cNvSpPr txBox="1"/>
          <p:nvPr>
            <p:ph type="body" idx="4294967295"/>
          </p:nvPr>
        </p:nvSpPr>
        <p:spPr>
          <a:xfrm>
            <a:off x="457200" y="1600200"/>
            <a:ext cx="8229600" cy="4525963"/>
          </a:xfrm>
          <a:prstGeom prst="rect">
            <a:avLst/>
          </a:prstGeom>
        </p:spPr>
        <p:txBody>
          <a:bodyPr>
            <a:normAutofit fontScale="100000" lnSpcReduction="0"/>
          </a:bodyPr>
          <a:lstStyle>
            <a:lvl1pPr>
              <a:buChar char="•"/>
            </a:lvl1pPr>
          </a:lstStyle>
          <a:p>
            <a:pPr/>
            <a:r>
              <a:t>Vaccination coverage is the percent of at risk or susceptible individuals, or population who have been fully immunized against particular diseases by vaccines or toxoids. To be significantly effective in prevention of disease on mass or community level at least a satisfactory proportion (75% or more) of the “at risk” population must be immunized.</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New approaches"/>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New approaches</a:t>
            </a:r>
          </a:p>
        </p:txBody>
      </p:sp>
      <p:sp>
        <p:nvSpPr>
          <p:cNvPr id="266" name="Cancer…"/>
          <p:cNvSpPr txBox="1"/>
          <p:nvPr>
            <p:ph type="body" idx="4294967295"/>
          </p:nvPr>
        </p:nvSpPr>
        <p:spPr>
          <a:xfrm>
            <a:off x="457200" y="1143000"/>
            <a:ext cx="8229600" cy="4525963"/>
          </a:xfrm>
          <a:prstGeom prst="rect">
            <a:avLst/>
          </a:prstGeom>
        </p:spPr>
        <p:txBody>
          <a:bodyPr>
            <a:normAutofit fontScale="100000" lnSpcReduction="0"/>
          </a:bodyPr>
          <a:lstStyle/>
          <a:p>
            <a:pPr>
              <a:buChar char="•"/>
            </a:pPr>
            <a:r>
              <a:t>Cancer</a:t>
            </a:r>
          </a:p>
          <a:p>
            <a:pPr>
              <a:buChar char="•"/>
            </a:pPr>
            <a:r>
              <a:t>HIV/AIDS</a:t>
            </a:r>
          </a:p>
          <a:p>
            <a:pPr>
              <a:buChar char="•"/>
            </a:pPr>
            <a:r>
              <a:t>Malaria </a:t>
            </a:r>
          </a:p>
        </p:txBody>
      </p:sp>
      <p:sp>
        <p:nvSpPr>
          <p:cNvPr id="267" name="Vaccines against bioterrorism"/>
          <p:cNvSpPr txBox="1"/>
          <p:nvPr/>
        </p:nvSpPr>
        <p:spPr>
          <a:xfrm>
            <a:off x="609600" y="3758302"/>
            <a:ext cx="82296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b="0" sz="4000"/>
            </a:pPr>
            <a:r>
              <a:t>Vaccines against bioterrorism</a:t>
            </a:r>
            <a:br/>
          </a:p>
        </p:txBody>
      </p:sp>
      <p:sp>
        <p:nvSpPr>
          <p:cNvPr id="268" name="Anthrax…"/>
          <p:cNvSpPr txBox="1"/>
          <p:nvPr/>
        </p:nvSpPr>
        <p:spPr>
          <a:xfrm>
            <a:off x="609600" y="4541837"/>
            <a:ext cx="8229600" cy="16829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700"/>
              </a:spcBef>
              <a:buSzPct val="100000"/>
              <a:buChar char="•"/>
              <a:defRPr b="0" sz="3200"/>
            </a:pPr>
            <a:r>
              <a:t>Anthrax</a:t>
            </a:r>
          </a:p>
          <a:p>
            <a:pPr marL="342900" indent="-342900">
              <a:spcBef>
                <a:spcPts val="700"/>
              </a:spcBef>
              <a:buSzPct val="100000"/>
              <a:buChar char="•"/>
              <a:defRPr b="0" sz="3200"/>
            </a:pPr>
            <a:r>
              <a:t>Small pox</a:t>
            </a:r>
          </a:p>
          <a:p>
            <a:pPr marL="342900" indent="-342900">
              <a:spcBef>
                <a:spcPts val="700"/>
              </a:spcBef>
              <a:buSzPct val="100000"/>
              <a:buChar char="•"/>
              <a:defRPr b="0" sz="3200"/>
            </a:pPr>
            <a:r>
              <a:t>plague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fade" transition="in">
                                      <p:cBhvr>
                                        <p:cTn id="7" dur="500"/>
                                        <p:tgtEl>
                                          <p:spTgt spid="268"/>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267"/>
                                        </p:tgtEl>
                                        <p:attrNameLst>
                                          <p:attrName>style.visibility</p:attrName>
                                        </p:attrNameLst>
                                      </p:cBhvr>
                                      <p:to>
                                        <p:strVal val="visible"/>
                                      </p:to>
                                    </p:set>
                                    <p:animEffect filter="fade" transition="in">
                                      <p:cBhvr>
                                        <p:cTn id="11"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P build="whole" bldLvl="1" animBg="1" rev="0" advAuto="0" spid="267" grpId="2"/>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wfX1E5d.jpg" descr="wfX1E5d.jpg"/>
          <p:cNvPicPr>
            <a:picLocks noChangeAspect="1"/>
          </p:cNvPicPr>
          <p:nvPr/>
        </p:nvPicPr>
        <p:blipFill>
          <a:blip r:embed="rId2">
            <a:extLst/>
          </a:blip>
          <a:stretch>
            <a:fillRect/>
          </a:stretch>
        </p:blipFill>
        <p:spPr>
          <a:xfrm>
            <a:off x="685800" y="0"/>
            <a:ext cx="7751763" cy="6858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Artificial Passive Immunity"/>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Artificial Passive Immunity</a:t>
            </a:r>
          </a:p>
        </p:txBody>
      </p:sp>
      <p:sp>
        <p:nvSpPr>
          <p:cNvPr id="44" name="Gamma globulin…"/>
          <p:cNvSpPr txBox="1"/>
          <p:nvPr>
            <p:ph type="body" idx="4294967295"/>
          </p:nvPr>
        </p:nvSpPr>
        <p:spPr>
          <a:xfrm>
            <a:off x="381000" y="1676400"/>
            <a:ext cx="8077200" cy="4114800"/>
          </a:xfrm>
          <a:prstGeom prst="rect">
            <a:avLst/>
          </a:prstGeom>
        </p:spPr>
        <p:txBody>
          <a:bodyPr>
            <a:normAutofit fontScale="100000" lnSpcReduction="0"/>
          </a:bodyPr>
          <a:lstStyle/>
          <a:p>
            <a:pPr>
              <a:buChar char="•"/>
            </a:pPr>
            <a:r>
              <a:t>Gamma globulin </a:t>
            </a:r>
          </a:p>
          <a:p>
            <a:pPr lvl="1" marL="742950" indent="-285750">
              <a:spcBef>
                <a:spcPts val="0"/>
              </a:spcBef>
              <a:defRPr sz="2800"/>
            </a:pPr>
            <a:r>
              <a:t> Ig</a:t>
            </a:r>
            <a:r>
              <a:t>’</a:t>
            </a:r>
            <a:r>
              <a:t>s from pooled blood of at least 1,000 human donors</a:t>
            </a:r>
          </a:p>
          <a:p>
            <a:pPr lvl="2" marL="1143000" indent="-228600">
              <a:spcBef>
                <a:spcPts val="0"/>
              </a:spcBef>
              <a:defRPr sz="2400"/>
            </a:pPr>
            <a:r>
              <a:t>variable content</a:t>
            </a:r>
          </a:p>
          <a:p>
            <a:pPr lvl="2" marL="1143000" indent="-228600">
              <a:spcBef>
                <a:spcPts val="0"/>
              </a:spcBef>
              <a:defRPr sz="2400"/>
            </a:pPr>
            <a:r>
              <a:t>non-specific</a:t>
            </a:r>
          </a:p>
          <a:p>
            <a:pPr lvl="2" marL="1143000" indent="-228600">
              <a:spcBef>
                <a:spcPts val="0"/>
              </a:spcBef>
              <a:defRPr sz="2400"/>
            </a:pPr>
          </a:p>
          <a:p>
            <a:pPr>
              <a:buChar char="•"/>
            </a:pPr>
            <a:r>
              <a:t>Specific immune globulin</a:t>
            </a:r>
          </a:p>
          <a:p>
            <a:pPr lvl="1" marL="742950" indent="-285750">
              <a:spcBef>
                <a:spcPts val="0"/>
              </a:spcBef>
              <a:defRPr sz="2800"/>
            </a:pPr>
            <a:r>
              <a:t> higher titers of specific antibodies</a:t>
            </a:r>
          </a:p>
          <a:p>
            <a:pPr>
              <a:buChar char="•"/>
            </a:pPr>
            <a:r>
              <a:t>Antisera and antitoxins of animal origin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 name="Gruppo"/>
          <p:cNvGrpSpPr/>
          <p:nvPr/>
        </p:nvGrpSpPr>
        <p:grpSpPr>
          <a:xfrm>
            <a:off x="380999" y="1524000"/>
            <a:ext cx="8382001" cy="4495800"/>
            <a:chOff x="0" y="0"/>
            <a:chExt cx="8382000" cy="4495800"/>
          </a:xfrm>
        </p:grpSpPr>
        <p:pic>
          <p:nvPicPr>
            <p:cNvPr id="46" name="F17_01" descr="F17_01"/>
            <p:cNvPicPr>
              <a:picLocks noChangeAspect="1"/>
            </p:cNvPicPr>
            <p:nvPr/>
          </p:nvPicPr>
          <p:blipFill>
            <a:blip r:embed="rId3">
              <a:extLst/>
            </a:blip>
            <a:srcRect l="12174" t="27020" r="0" b="0"/>
            <a:stretch>
              <a:fillRect/>
            </a:stretch>
          </p:blipFill>
          <p:spPr>
            <a:xfrm>
              <a:off x="0" y="0"/>
              <a:ext cx="8382000" cy="4495800"/>
            </a:xfrm>
            <a:prstGeom prst="rect">
              <a:avLst/>
            </a:prstGeom>
            <a:ln w="12700" cap="flat">
              <a:noFill/>
              <a:miter lim="400000"/>
            </a:ln>
            <a:effectLst/>
          </p:spPr>
        </p:pic>
        <p:sp>
          <p:nvSpPr>
            <p:cNvPr id="47" name="Rettangolo"/>
            <p:cNvSpPr/>
            <p:nvPr/>
          </p:nvSpPr>
          <p:spPr>
            <a:xfrm>
              <a:off x="-1" y="0"/>
              <a:ext cx="1327843" cy="1276914"/>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0" sz="1800"/>
              </a:pPr>
            </a:p>
          </p:txBody>
        </p:sp>
      </p:grpSp>
      <p:sp>
        <p:nvSpPr>
          <p:cNvPr id="49" name="How do we acquire immunity?"/>
          <p:cNvSpPr txBox="1"/>
          <p:nvPr/>
        </p:nvSpPr>
        <p:spPr>
          <a:xfrm>
            <a:off x="381000" y="381000"/>
            <a:ext cx="7557899" cy="70815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4400"/>
            </a:lvl1pPr>
          </a:lstStyle>
          <a:p>
            <a:pPr/>
            <a:r>
              <a:t>How do we acquire immunity?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Artificial Active Immunity"/>
          <p:cNvSpPr txBox="1"/>
          <p:nvPr>
            <p:ph type="title" idx="4294967295"/>
          </p:nvPr>
        </p:nvSpPr>
        <p:spPr>
          <a:xfrm>
            <a:off x="457200" y="274637"/>
            <a:ext cx="8229600" cy="1143001"/>
          </a:xfrm>
          <a:prstGeom prst="rect">
            <a:avLst/>
          </a:prstGeom>
        </p:spPr>
        <p:txBody>
          <a:bodyPr>
            <a:normAutofit fontScale="100000" lnSpcReduction="0"/>
          </a:bodyPr>
          <a:lstStyle>
            <a:lvl1pPr>
              <a:defRPr b="1"/>
            </a:lvl1pPr>
          </a:lstStyle>
          <a:p>
            <a:pPr/>
            <a:r>
              <a:t>Artificial Active Immunity</a:t>
            </a:r>
          </a:p>
        </p:txBody>
      </p:sp>
      <p:sp>
        <p:nvSpPr>
          <p:cNvPr id="54" name="Vaccination (Immunization)…"/>
          <p:cNvSpPr txBox="1"/>
          <p:nvPr>
            <p:ph type="body" idx="4294967295"/>
          </p:nvPr>
        </p:nvSpPr>
        <p:spPr>
          <a:xfrm>
            <a:off x="457200" y="1600200"/>
            <a:ext cx="8229600" cy="4525963"/>
          </a:xfrm>
          <a:prstGeom prst="rect">
            <a:avLst/>
          </a:prstGeom>
        </p:spPr>
        <p:txBody>
          <a:bodyPr>
            <a:normAutofit fontScale="100000" lnSpcReduction="0"/>
          </a:bodyPr>
          <a:lstStyle>
            <a:lvl1pPr>
              <a:buChar char="•"/>
            </a:lvl1pPr>
            <a:lvl2pPr marL="742950" indent="-285750">
              <a:spcBef>
                <a:spcPts val="0"/>
              </a:spcBef>
              <a:defRPr sz="2800"/>
            </a:lvl2pPr>
          </a:lstStyle>
          <a:p>
            <a:pPr/>
            <a:r>
              <a:t>Vaccination (Immunization)</a:t>
            </a:r>
          </a:p>
          <a:p>
            <a:pPr lvl="1"/>
            <a:r>
              <a:t> exposing a person to material that is an antigen but NOT pathogenic.</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 name=" S9781416031239-001-f006" descr=" S9781416031239-001-f006"/>
          <p:cNvPicPr>
            <a:picLocks noChangeAspect="1"/>
          </p:cNvPicPr>
          <p:nvPr/>
        </p:nvPicPr>
        <p:blipFill>
          <a:blip r:embed="rId2">
            <a:extLst/>
          </a:blip>
          <a:stretch>
            <a:fillRect/>
          </a:stretch>
        </p:blipFill>
        <p:spPr>
          <a:xfrm>
            <a:off x="760412" y="846137"/>
            <a:ext cx="7621588" cy="5935663"/>
          </a:xfrm>
          <a:prstGeom prst="rect">
            <a:avLst/>
          </a:prstGeom>
          <a:ln w="12700">
            <a:miter lim="400000"/>
          </a:ln>
        </p:spPr>
      </p:pic>
      <p:sp>
        <p:nvSpPr>
          <p:cNvPr id="59" name="Phases of immune response"/>
          <p:cNvSpPr txBox="1"/>
          <p:nvPr/>
        </p:nvSpPr>
        <p:spPr>
          <a:xfrm>
            <a:off x="152399" y="200024"/>
            <a:ext cx="8763002"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0" sz="3200"/>
            </a:lvl1pPr>
          </a:lstStyle>
          <a:p>
            <a:pPr/>
            <a:r>
              <a:t>Phases of immune response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Designing vaccines"/>
          <p:cNvSpPr txBox="1"/>
          <p:nvPr>
            <p:ph type="title" idx="4294967295"/>
          </p:nvPr>
        </p:nvSpPr>
        <p:spPr>
          <a:xfrm>
            <a:off x="685800" y="457200"/>
            <a:ext cx="7772400" cy="762000"/>
          </a:xfrm>
          <a:prstGeom prst="rect">
            <a:avLst/>
          </a:prstGeom>
        </p:spPr>
        <p:txBody>
          <a:bodyPr>
            <a:normAutofit fontScale="100000" lnSpcReduction="0"/>
          </a:bodyPr>
          <a:lstStyle>
            <a:lvl1pPr>
              <a:defRPr b="1"/>
            </a:lvl1pPr>
          </a:lstStyle>
          <a:p>
            <a:pPr/>
            <a:r>
              <a:t>Designing vaccines</a:t>
            </a:r>
          </a:p>
        </p:txBody>
      </p:sp>
      <p:sp>
        <p:nvSpPr>
          <p:cNvPr id="62" name="Important questions to consider:…"/>
          <p:cNvSpPr txBox="1"/>
          <p:nvPr>
            <p:ph type="body" idx="4294967295"/>
          </p:nvPr>
        </p:nvSpPr>
        <p:spPr>
          <a:xfrm>
            <a:off x="685800" y="1600200"/>
            <a:ext cx="7772400" cy="4495800"/>
          </a:xfrm>
          <a:prstGeom prst="rect">
            <a:avLst/>
          </a:prstGeom>
        </p:spPr>
        <p:txBody>
          <a:bodyPr>
            <a:normAutofit fontScale="100000" lnSpcReduction="0"/>
          </a:bodyPr>
          <a:lstStyle/>
          <a:p>
            <a:pPr marL="318897" indent="-318897" defTabSz="850391">
              <a:spcBef>
                <a:spcPts val="600"/>
              </a:spcBef>
              <a:buSzTx/>
              <a:buNone/>
              <a:defRPr sz="2604"/>
            </a:pPr>
            <a:r>
              <a:t>Important questions to consider:</a:t>
            </a:r>
          </a:p>
          <a:p>
            <a:pPr marL="318897" indent="-318897" defTabSz="850391">
              <a:spcBef>
                <a:spcPts val="600"/>
              </a:spcBef>
              <a:buSzTx/>
              <a:buNone/>
              <a:defRPr sz="2604"/>
            </a:pPr>
            <a:r>
              <a:t>	1- Which part of the immune system should be activated?</a:t>
            </a:r>
          </a:p>
          <a:p>
            <a:pPr marL="318897" indent="-318897" defTabSz="850391">
              <a:spcBef>
                <a:spcPts val="600"/>
              </a:spcBef>
              <a:buSzTx/>
              <a:buNone/>
              <a:defRPr sz="2604"/>
            </a:pPr>
            <a:r>
              <a:t>	2- Is immunologic memory sufficiently stimulated?</a:t>
            </a:r>
          </a:p>
          <a:p>
            <a:pPr marL="318897" indent="-318897" defTabSz="850391">
              <a:buSzTx/>
              <a:buNone/>
              <a:defRPr sz="2604"/>
            </a:pPr>
          </a:p>
          <a:p>
            <a:pPr marL="318897" indent="-318897" defTabSz="850391">
              <a:spcBef>
                <a:spcPts val="600"/>
              </a:spcBef>
              <a:buSzTx/>
              <a:buNone/>
              <a:defRPr sz="2604"/>
            </a:pPr>
            <a:r>
              <a:t>This depends on the disease..  </a:t>
            </a:r>
          </a:p>
          <a:p>
            <a:pPr marL="318897" indent="-318897" defTabSz="850391">
              <a:spcBef>
                <a:spcPts val="600"/>
              </a:spcBef>
              <a:buSzTx/>
              <a:buNone/>
              <a:defRPr sz="2604"/>
            </a:pPr>
            <a:r>
              <a:t>	- </a:t>
            </a:r>
            <a:r>
              <a:rPr sz="1860"/>
              <a:t>Influenza has a short incubation (1-2 d); effective immunity against flu depends on maintaining high levels of Ig through repeat immunizations</a:t>
            </a:r>
            <a:endParaRPr sz="1860"/>
          </a:p>
          <a:p>
            <a:pPr marL="318897" indent="-318897" defTabSz="850391">
              <a:spcBef>
                <a:spcPts val="400"/>
              </a:spcBef>
              <a:buSzTx/>
              <a:buNone/>
              <a:defRPr sz="1860"/>
            </a:pPr>
            <a:r>
              <a:t>	- Polio virus has a longer incubation (&gt;3d) and gives memory cells time to produce </a:t>
            </a:r>
            <a:r>
              <a:rPr>
                <a:latin typeface="Symbol"/>
                <a:ea typeface="Symbol"/>
                <a:cs typeface="Symbol"/>
                <a:sym typeface="Symbol"/>
              </a:rPr>
              <a:t>­</a:t>
            </a:r>
            <a:r>
              <a:t>serum Ig and activate immune cell effectors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2">
                                            <p:txEl>
                                              <p:pRg st="4" end="4"/>
                                            </p:txEl>
                                          </p:spTgt>
                                        </p:tgtEl>
                                        <p:attrNameLst>
                                          <p:attrName>style.visibility</p:attrName>
                                        </p:attrNameLst>
                                      </p:cBhvr>
                                      <p:to>
                                        <p:strVal val="visible"/>
                                      </p:to>
                                    </p:set>
                                    <p:animEffect filter="fade" transition="in">
                                      <p:cBhvr>
                                        <p:cTn id="7" dur="500"/>
                                        <p:tgtEl>
                                          <p:spTgt spid="62">
                                            <p:txEl>
                                              <p:pRg st="4" end="4"/>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62">
                                            <p:txEl>
                                              <p:pRg st="5" end="5"/>
                                            </p:txEl>
                                          </p:spTgt>
                                        </p:tgtEl>
                                        <p:attrNameLst>
                                          <p:attrName>style.visibility</p:attrName>
                                        </p:attrNameLst>
                                      </p:cBhvr>
                                      <p:to>
                                        <p:strVal val="visible"/>
                                      </p:to>
                                    </p:set>
                                    <p:animEffect filter="fade" transition="in">
                                      <p:cBhvr>
                                        <p:cTn id="11" dur="500"/>
                                        <p:tgtEl>
                                          <p:spTgt spid="62">
                                            <p:txEl>
                                              <p:pRg st="5" end="5"/>
                                            </p:txEl>
                                          </p:spTgt>
                                        </p:tgtEl>
                                      </p:cBhvr>
                                    </p:animEffect>
                                  </p:childTnLst>
                                </p:cTn>
                              </p:par>
                            </p:childTnLst>
                          </p:cTn>
                        </p:par>
                        <p:par>
                          <p:cTn id="12" fill="hold">
                            <p:stCondLst>
                              <p:cond delay="1000"/>
                            </p:stCondLst>
                            <p:childTnLst>
                              <p:par>
                                <p:cTn id="13" presetClass="entr" nodeType="afterEffect" presetID="10" grpId="1" fill="hold">
                                  <p:stCondLst>
                                    <p:cond delay="0"/>
                                  </p:stCondLst>
                                  <p:iterate type="el" backwards="0">
                                    <p:tmAbs val="0"/>
                                  </p:iterate>
                                  <p:childTnLst>
                                    <p:set>
                                      <p:cBhvr>
                                        <p:cTn id="14" fill="hold"/>
                                        <p:tgtEl>
                                          <p:spTgt spid="62">
                                            <p:txEl>
                                              <p:pRg st="6" end="6"/>
                                            </p:txEl>
                                          </p:spTgt>
                                        </p:tgtEl>
                                        <p:attrNameLst>
                                          <p:attrName>style.visibility</p:attrName>
                                        </p:attrNameLst>
                                      </p:cBhvr>
                                      <p:to>
                                        <p:strVal val="visible"/>
                                      </p:to>
                                    </p:set>
                                    <p:animEffect filter="fade" transition="in">
                                      <p:cBhvr>
                                        <p:cTn id="15" dur="500"/>
                                        <p:tgtEl>
                                          <p:spTgt spid="6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1"/>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