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0"/>
  </p:notesMasterIdLst>
  <p:sldIdLst>
    <p:sldId id="256" r:id="rId2"/>
    <p:sldId id="257" r:id="rId3"/>
    <p:sldId id="297" r:id="rId4"/>
    <p:sldId id="298" r:id="rId5"/>
    <p:sldId id="305" r:id="rId6"/>
    <p:sldId id="299" r:id="rId7"/>
    <p:sldId id="307" r:id="rId8"/>
    <p:sldId id="258" r:id="rId9"/>
    <p:sldId id="301" r:id="rId10"/>
    <p:sldId id="314" r:id="rId11"/>
    <p:sldId id="263" r:id="rId12"/>
    <p:sldId id="290" r:id="rId13"/>
    <p:sldId id="304" r:id="rId14"/>
    <p:sldId id="289" r:id="rId15"/>
    <p:sldId id="268" r:id="rId16"/>
    <p:sldId id="317" r:id="rId17"/>
    <p:sldId id="318" r:id="rId18"/>
    <p:sldId id="319" r:id="rId19"/>
    <p:sldId id="320" r:id="rId20"/>
    <p:sldId id="321" r:id="rId21"/>
    <p:sldId id="322" r:id="rId22"/>
    <p:sldId id="324" r:id="rId23"/>
    <p:sldId id="325" r:id="rId24"/>
    <p:sldId id="326" r:id="rId25"/>
    <p:sldId id="327" r:id="rId26"/>
    <p:sldId id="341" r:id="rId27"/>
    <p:sldId id="342" r:id="rId28"/>
    <p:sldId id="279" r:id="rId29"/>
  </p:sldIdLst>
  <p:sldSz cx="9144000" cy="5143500" type="screen16x9"/>
  <p:notesSz cx="6858000" cy="9144000"/>
  <p:embeddedFontLst>
    <p:embeddedFont>
      <p:font typeface="Amatic SC" pitchFamily="2" charset="-79"/>
      <p:regular r:id="rId31"/>
      <p:bold r:id="rId32"/>
    </p:embeddedFont>
    <p:embeddedFont>
      <p:font typeface="Baskerville Old Face" panose="02020602080505020303" pitchFamily="18" charset="77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8"/>
    <p:restoredTop sz="92543"/>
  </p:normalViewPr>
  <p:slideViewPr>
    <p:cSldViewPr snapToGrid="0" snapToObjects="1">
      <p:cViewPr varScale="1">
        <p:scale>
          <a:sx n="161" d="100"/>
          <a:sy n="161" d="100"/>
        </p:scale>
        <p:origin x="10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13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640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705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46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50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469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720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252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361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0789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77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50974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6647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6241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97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0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_f7HOH1igAg?feature=oembed" TargetMode="Externa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4FAB79BE-2ECB-0E40-913C-EA2025300395}"/>
              </a:ext>
            </a:extLst>
          </p:cNvPr>
          <p:cNvSpPr txBox="1">
            <a:spLocks/>
          </p:cNvSpPr>
          <p:nvPr/>
        </p:nvSpPr>
        <p:spPr>
          <a:xfrm>
            <a:off x="393589" y="718015"/>
            <a:ext cx="8356820" cy="40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Este ano, o Miguel vai ficar			num apartamento.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num hotel.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num parque de campismo.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 Praia de Porto Santo fica			no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perto de Lisboa.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perto da Ilha de Madeira.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 estadia no hotel de Porto Santo inclui		o pequeno-almoço, o almoço e o jantar. [pensão completa]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o pequeno-almoço e o almoço.  [meia pensão]</a:t>
            </a:r>
          </a:p>
          <a:p>
            <a:pPr marL="88900" indent="0"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 o pequeno-almoço.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 Miguel vai de férias			com a mulher e com os filhos.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com a namorada.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com os pais.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 Miguel				vai ver o João antes das férias.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ver o João depois das férias.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este ano não vai ver o João.</a:t>
            </a:r>
            <a:endParaRPr lang="pt-BR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4698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890200" y="943277"/>
            <a:ext cx="7839814" cy="357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Visitar um museu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Fazer atividades ao ar livre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Tomar banho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Brincar com a areia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Dar mergulhos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Comer gelados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Jogar à bola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Ir às compras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Apanhar sol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Praticar desportos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ATIVIDADES NAS FÉRIAS</a:t>
            </a:r>
            <a:endParaRPr lang="pt-PT" u="sng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3043970" y="239842"/>
            <a:ext cx="3056058" cy="510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MAIS VERBOS IRREGULARES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1240CC25-EB90-0F47-9F0D-5120EAFAB7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028258"/>
              </p:ext>
            </p:extLst>
          </p:nvPr>
        </p:nvGraphicFramePr>
        <p:xfrm>
          <a:off x="2819399" y="750605"/>
          <a:ext cx="3505199" cy="2235200"/>
        </p:xfrm>
        <a:graphic>
          <a:graphicData uri="http://schemas.openxmlformats.org/drawingml/2006/table">
            <a:tbl>
              <a:tblPr/>
              <a:tblGrid>
                <a:gridCol w="826429">
                  <a:extLst>
                    <a:ext uri="{9D8B030D-6E8A-4147-A177-3AD203B41FA5}">
                      <a16:colId xmlns:a16="http://schemas.microsoft.com/office/drawing/2014/main" val="592230493"/>
                    </a:ext>
                  </a:extLst>
                </a:gridCol>
                <a:gridCol w="826429">
                  <a:extLst>
                    <a:ext uri="{9D8B030D-6E8A-4147-A177-3AD203B41FA5}">
                      <a16:colId xmlns:a16="http://schemas.microsoft.com/office/drawing/2014/main" val="4164002737"/>
                    </a:ext>
                  </a:extLst>
                </a:gridCol>
                <a:gridCol w="826429">
                  <a:extLst>
                    <a:ext uri="{9D8B030D-6E8A-4147-A177-3AD203B41FA5}">
                      <a16:colId xmlns:a16="http://schemas.microsoft.com/office/drawing/2014/main" val="4114665356"/>
                    </a:ext>
                  </a:extLst>
                </a:gridCol>
                <a:gridCol w="1025912">
                  <a:extLst>
                    <a:ext uri="{9D8B030D-6E8A-4147-A177-3AD203B41FA5}">
                      <a16:colId xmlns:a16="http://schemas.microsoft.com/office/drawing/2014/main" val="1481679849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2390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FAÇO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9624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5964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4833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0697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736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8648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0574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56678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 dirty="0" err="1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92543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BBBD39-A078-3E43-B9CE-9E67D7AC100E}"/>
              </a:ext>
            </a:extLst>
          </p:cNvPr>
          <p:cNvSpPr txBox="1"/>
          <p:nvPr/>
        </p:nvSpPr>
        <p:spPr>
          <a:xfrm>
            <a:off x="528762" y="3496568"/>
            <a:ext cx="8086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>
                <a:solidFill>
                  <a:schemeClr val="tx1"/>
                </a:solidFill>
                <a:latin typeface="Baskerville Old Face" panose="02020602080505020303" pitchFamily="18" charset="77"/>
              </a:rPr>
              <a:t>Aos sábados, eu sempre ____ um bolo para a minha mãe. </a:t>
            </a:r>
          </a:p>
          <a:p>
            <a:r>
              <a:rPr lang="pt-PT">
                <a:solidFill>
                  <a:schemeClr val="tx1"/>
                </a:solidFill>
                <a:latin typeface="Baskerville Old Face" panose="02020602080505020303" pitchFamily="18" charset="77"/>
              </a:rPr>
              <a:t>Você ____ anos em dezembro?</a:t>
            </a:r>
          </a:p>
          <a:p>
            <a:r>
              <a:rPr lang="pt-PT">
                <a:solidFill>
                  <a:schemeClr val="tx1"/>
                </a:solidFill>
                <a:latin typeface="Baskerville Old Face" panose="02020602080505020303" pitchFamily="18" charset="77"/>
              </a:rPr>
              <a:t>Ele ____ muitas mentiras, mas eu ____ que agora é sincero.</a:t>
            </a:r>
          </a:p>
          <a:p>
            <a:r>
              <a:rPr lang="pt-PT">
                <a:solidFill>
                  <a:schemeClr val="tx1"/>
                </a:solidFill>
                <a:latin typeface="Baskerville Old Face" panose="02020602080505020303" pitchFamily="18" charset="77"/>
              </a:rPr>
              <a:t>Eu sempre ____ presentes quando volto do Brasil.</a:t>
            </a:r>
          </a:p>
          <a:p>
            <a:r>
              <a:rPr lang="pt-PT">
                <a:solidFill>
                  <a:schemeClr val="tx1"/>
                </a:solidFill>
                <a:latin typeface="Baskerville Old Face" panose="02020602080505020303" pitchFamily="18" charset="77"/>
              </a:rPr>
              <a:t>Elas ____ muita comida quando voltam das férias na Itália.</a:t>
            </a:r>
          </a:p>
        </p:txBody>
      </p:sp>
    </p:spTree>
    <p:extLst>
      <p:ext uri="{BB962C8B-B14F-4D97-AF65-F5344CB8AC3E}">
        <p14:creationId xmlns:p14="http://schemas.microsoft.com/office/powerpoint/2010/main" val="587462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80061" y="796729"/>
            <a:ext cx="8382276" cy="40456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No verão os dias são </a:t>
            </a:r>
            <a:r>
              <a:rPr lang="pt-PT" sz="1400" b="1" u="sng" dirty="0">
                <a:latin typeface="Baskerville Old Face" panose="02020602080505020303" pitchFamily="18" charset="77"/>
              </a:rPr>
              <a:t>mais</a:t>
            </a:r>
            <a:r>
              <a:rPr lang="pt-PT" sz="1400" dirty="0">
                <a:latin typeface="Baskerville Old Face" panose="02020602080505020303" pitchFamily="18" charset="77"/>
              </a:rPr>
              <a:t> longos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 </a:t>
            </a:r>
            <a:r>
              <a:rPr lang="pt-PT" sz="1400" dirty="0">
                <a:latin typeface="Baskerville Old Face" panose="02020602080505020303" pitchFamily="18" charset="77"/>
              </a:rPr>
              <a:t>no inverno.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No inverno os dias são </a:t>
            </a:r>
            <a:r>
              <a:rPr lang="pt-PT" sz="1400" b="1" u="sng" dirty="0">
                <a:latin typeface="Baskerville Old Face" panose="02020602080505020303" pitchFamily="18" charset="77"/>
              </a:rPr>
              <a:t>mais</a:t>
            </a:r>
            <a:r>
              <a:rPr lang="pt-PT" sz="1400" dirty="0">
                <a:latin typeface="Baskerville Old Face" panose="02020602080505020303" pitchFamily="18" charset="77"/>
              </a:rPr>
              <a:t> curtos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</a:t>
            </a:r>
            <a:r>
              <a:rPr lang="pt-PT" sz="1400" dirty="0">
                <a:latin typeface="Baskerville Old Face" panose="02020602080505020303" pitchFamily="18" charset="77"/>
              </a:rPr>
              <a:t> no verão.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praia de Porto Santo é </a:t>
            </a:r>
            <a:r>
              <a:rPr lang="pt-PT" sz="1400" b="1" u="sng" dirty="0">
                <a:latin typeface="Baskerville Old Face" panose="02020602080505020303" pitchFamily="18" charset="77"/>
              </a:rPr>
              <a:t>maior</a:t>
            </a:r>
            <a:r>
              <a:rPr lang="pt-PT" sz="1400" dirty="0">
                <a:latin typeface="Baskerville Old Face" panose="02020602080505020303" pitchFamily="18" charset="77"/>
              </a:rPr>
              <a:t>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</a:t>
            </a:r>
            <a:r>
              <a:rPr lang="pt-PT" sz="1400" dirty="0">
                <a:latin typeface="Baskerville Old Face" panose="02020602080505020303" pitchFamily="18" charset="77"/>
              </a:rPr>
              <a:t> a praia de Sesimbra. [grande]</a:t>
            </a: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 praia de Sesimbra é </a:t>
            </a:r>
            <a:r>
              <a:rPr lang="pt-PT" sz="1400" b="1" u="sng" dirty="0">
                <a:latin typeface="Baskerville Old Face" panose="02020602080505020303" pitchFamily="18" charset="77"/>
              </a:rPr>
              <a:t>menor</a:t>
            </a:r>
            <a:r>
              <a:rPr lang="pt-PT" sz="1400" dirty="0">
                <a:latin typeface="Baskerville Old Face" panose="02020602080505020303" pitchFamily="18" charset="77"/>
              </a:rPr>
              <a:t>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 </a:t>
            </a:r>
            <a:r>
              <a:rPr lang="pt-PT" sz="1400" dirty="0">
                <a:latin typeface="Baskerville Old Face" panose="02020602080505020303" pitchFamily="18" charset="77"/>
              </a:rPr>
              <a:t>a praia de Porto Santo. [pequeno]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As férias no hotel são </a:t>
            </a:r>
            <a:r>
              <a:rPr lang="pt-PT" sz="1400" b="1" u="sng" dirty="0">
                <a:latin typeface="Baskerville Old Face" panose="02020602080505020303" pitchFamily="18" charset="77"/>
              </a:rPr>
              <a:t>melhores</a:t>
            </a:r>
            <a:r>
              <a:rPr lang="pt-PT" sz="1400" dirty="0">
                <a:latin typeface="Baskerville Old Face" panose="02020602080505020303" pitchFamily="18" charset="77"/>
              </a:rPr>
              <a:t>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</a:t>
            </a:r>
            <a:r>
              <a:rPr lang="pt-PT" sz="1400" dirty="0">
                <a:latin typeface="Baskerville Old Face" panose="02020602080505020303" pitchFamily="18" charset="77"/>
              </a:rPr>
              <a:t> no apartamento. [bom]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As férias num apartamento são </a:t>
            </a:r>
            <a:r>
              <a:rPr lang="pt-PT" sz="1400" b="1" u="sng" dirty="0">
                <a:latin typeface="Baskerville Old Face" panose="02020602080505020303" pitchFamily="18" charset="77"/>
              </a:rPr>
              <a:t>piores</a:t>
            </a:r>
            <a:r>
              <a:rPr lang="pt-PT" sz="1400" dirty="0">
                <a:latin typeface="Baskerville Old Face" panose="02020602080505020303" pitchFamily="18" charset="77"/>
              </a:rPr>
              <a:t> </a:t>
            </a:r>
            <a:r>
              <a:rPr lang="pt-PT" sz="1400" b="1" u="sng" dirty="0">
                <a:latin typeface="Baskerville Old Face" panose="02020602080505020303" pitchFamily="18" charset="77"/>
              </a:rPr>
              <a:t>do que</a:t>
            </a:r>
            <a:r>
              <a:rPr lang="pt-PT" sz="1400" dirty="0">
                <a:latin typeface="Baskerville Old Face" panose="02020602080505020303" pitchFamily="18" charset="77"/>
              </a:rPr>
              <a:t> num hotel. [mau]</a:t>
            </a:r>
          </a:p>
          <a:p>
            <a:pPr marL="0" lv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As férias vão ser </a:t>
            </a:r>
            <a:r>
              <a:rPr lang="pt-PT" sz="1400" b="1" u="sng" dirty="0">
                <a:latin typeface="Baskerville Old Face" panose="02020602080505020303" pitchFamily="18" charset="77"/>
              </a:rPr>
              <a:t>interessantíssimas</a:t>
            </a:r>
            <a:r>
              <a:rPr lang="pt-PT" sz="1400" dirty="0">
                <a:latin typeface="Baskerville Old Face" panose="02020602080505020303" pitchFamily="18" charset="77"/>
              </a:rPr>
              <a:t>. A água é </a:t>
            </a:r>
            <a:r>
              <a:rPr lang="pt-PT" sz="1400" b="1" u="sng" dirty="0">
                <a:latin typeface="Baskerville Old Face" panose="02020602080505020303" pitchFamily="18" charset="77"/>
              </a:rPr>
              <a:t>quentíssima</a:t>
            </a:r>
            <a:r>
              <a:rPr lang="pt-PT" sz="1400" dirty="0">
                <a:latin typeface="Baskerville Old Face" panose="02020602080505020303" pitchFamily="18" charset="77"/>
              </a:rPr>
              <a:t>.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Grande &gt; enorme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Bom &gt; ótimo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Mau &gt;  péssimo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Fácil &gt; facílimo</a:t>
            </a:r>
          </a:p>
          <a:p>
            <a:pPr marL="0" lv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Difícil &gt; dificílimo</a:t>
            </a:r>
          </a:p>
          <a:p>
            <a:pPr marL="0" lv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pt-PT" sz="1400" dirty="0">
              <a:latin typeface="Baskerville Old Face" panose="02020602080505020303" pitchFamily="18" charset="77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2615290" y="207574"/>
            <a:ext cx="3913420" cy="5891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Grau Comparativo e SUPERLATIVO (ex. 6)</a:t>
            </a:r>
          </a:p>
        </p:txBody>
      </p:sp>
    </p:spTree>
    <p:extLst>
      <p:ext uri="{BB962C8B-B14F-4D97-AF65-F5344CB8AC3E}">
        <p14:creationId xmlns:p14="http://schemas.microsoft.com/office/powerpoint/2010/main" val="2490719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MESES DO ANO E NÚMEROS ORDINAIS</a:t>
            </a:r>
            <a:endParaRPr dirty="0"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34312" y="963837"/>
            <a:ext cx="8224658" cy="3817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Janeiro		primeiro				20 vigésimo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Fevereiro		segundo				30 trigésimo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Março		terceiro				40 quadragésimo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Abril		quarto				50 quinquagésimo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Maio		quinto				60 sexagésimo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Junho		sexto				70 septuagésimo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Julho		sétimo				80 octogésimo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Agosto 		oitavo				90 nonagésimo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Setembro		nono				100 centésimo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Outubro		décimo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Novembro		décimo primeiro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1400" b="1" dirty="0">
                <a:latin typeface="Baskerville Old Face" panose="02020602080505020303" pitchFamily="18" charset="77"/>
              </a:rPr>
              <a:t>Dezembro 		décimo segundo</a:t>
            </a:r>
            <a:endParaRPr lang="en" sz="14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05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295021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VERBOS IRREGULARES</a:t>
            </a:r>
            <a:endParaRPr dirty="0"/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806C588C-6395-A147-B6C0-F9AA2C927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2612"/>
              </p:ext>
            </p:extLst>
          </p:nvPr>
        </p:nvGraphicFramePr>
        <p:xfrm>
          <a:off x="3232585" y="677527"/>
          <a:ext cx="2678829" cy="2235200"/>
        </p:xfrm>
        <a:graphic>
          <a:graphicData uri="http://schemas.openxmlformats.org/drawingml/2006/table">
            <a:tbl>
              <a:tblPr/>
              <a:tblGrid>
                <a:gridCol w="892943">
                  <a:extLst>
                    <a:ext uri="{9D8B030D-6E8A-4147-A177-3AD203B41FA5}">
                      <a16:colId xmlns:a16="http://schemas.microsoft.com/office/drawing/2014/main" val="592230493"/>
                    </a:ext>
                  </a:extLst>
                </a:gridCol>
                <a:gridCol w="892943">
                  <a:extLst>
                    <a:ext uri="{9D8B030D-6E8A-4147-A177-3AD203B41FA5}">
                      <a16:colId xmlns:a16="http://schemas.microsoft.com/office/drawing/2014/main" val="4164002737"/>
                    </a:ext>
                  </a:extLst>
                </a:gridCol>
                <a:gridCol w="892943">
                  <a:extLst>
                    <a:ext uri="{9D8B030D-6E8A-4147-A177-3AD203B41FA5}">
                      <a16:colId xmlns:a16="http://schemas.microsoft.com/office/drawing/2014/main" val="4114665356"/>
                    </a:ext>
                  </a:extLst>
                </a:gridCol>
              </a:tblGrid>
              <a:tr h="292100"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PÔR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SAIR </a:t>
                      </a:r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(</a:t>
                      </a:r>
                      <a:r>
                        <a:rPr lang="it-IT" sz="1200" b="1" i="0" u="none" strike="noStrike" dirty="0" err="1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cair</a:t>
                      </a:r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)</a:t>
                      </a:r>
                      <a:endParaRPr lang="it-IT" sz="1600" b="1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2390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 dirty="0" err="1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PONHO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9624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5964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24833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0697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3736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SAÍMOS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48648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0574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756678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 dirty="0" err="1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692543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866D1E-83C6-DC4D-A1E2-858D1ED9D09F}"/>
              </a:ext>
            </a:extLst>
          </p:cNvPr>
          <p:cNvSpPr txBox="1"/>
          <p:nvPr/>
        </p:nvSpPr>
        <p:spPr>
          <a:xfrm>
            <a:off x="528762" y="3496568"/>
            <a:ext cx="80864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Eu ____ a caneta dentro do estojo.			Eu ____ com os meus amigos.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Tu ____ um casa mais quente.			Tu ____ da escola às 18 horas.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Ele ____ a mala no quarto.			Ele ____ de casa cedo.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Nós ____ a máquina fotográfica no saco.		Nós ____ de Cascais às 8 horas.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Eles ____ a roupa na mala.			Eles ____ da camioneta para tomar café.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619262" y="361897"/>
            <a:ext cx="5905476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TEXTO P. 85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404737" y="963838"/>
            <a:ext cx="4461461" cy="35842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escola secundária de Cascais vai organizar pela primeira vez uma viagem à serra da Estrela durante as próximas férias de Natal. Os alunos vão passar alguns dias na neve.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serra da Estrela fica no Norte de Portugal e é o único local no país onde se pode fazer esqui, porque no inverno neva muito naquela região. As pessoas que vivem em Lisboa e em muitas outras cidades, vilas e aldeias de Portugal nunca têm muitas possibilidades de ver neve. Então, muitos portugueses põem as suas roupas mais quentes e viajam até a Serra da Estrela para uns dias diferentes: fazem esqui, fazem bonecos de neve ou atiram bolas de neve uns aos outros. 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Os alunos da escola de Cascais vão viajar de camioneta e vão ficar num hotel que tem piscina interior. Vai ser divertido.</a:t>
            </a:r>
          </a:p>
          <a:p>
            <a:pPr>
              <a:spcBef>
                <a:spcPts val="600"/>
              </a:spcBef>
            </a:pPr>
            <a:endParaRPr lang="pt-PT" dirty="0">
              <a:solidFill>
                <a:srgbClr val="7C7F91"/>
              </a:solidFill>
              <a:latin typeface="Baskerville Old Face" panose="02020602080505020303" pitchFamily="18" charset="77"/>
              <a:sym typeface="Muli"/>
            </a:endParaRPr>
          </a:p>
        </p:txBody>
      </p:sp>
      <p:pic>
        <p:nvPicPr>
          <p:cNvPr id="4102" name="Picture 6" descr="Conheça a Serra da Estrela, destino de neve em Portugal">
            <a:extLst>
              <a:ext uri="{FF2B5EF4-FFF2-40B4-BE49-F238E27FC236}">
                <a16:creationId xmlns:a16="http://schemas.microsoft.com/office/drawing/2014/main" id="{044181AC-47AE-774E-8E4E-4920AC33A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09" y="1561945"/>
            <a:ext cx="3809454" cy="238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71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VOCABULÁRIO PEÇAS DE VESTUÁRIO E CORES</a:t>
            </a:r>
            <a:endParaRPr dirty="0"/>
          </a:p>
        </p:txBody>
      </p:sp>
      <p:sp>
        <p:nvSpPr>
          <p:cNvPr id="11" name="Google Shape;112;p19">
            <a:extLst>
              <a:ext uri="{FF2B5EF4-FFF2-40B4-BE49-F238E27FC236}">
                <a16:creationId xmlns:a16="http://schemas.microsoft.com/office/drawing/2014/main" id="{EE9BEFAA-4C29-814A-BAA1-DA68FCA557DA}"/>
              </a:ext>
            </a:extLst>
          </p:cNvPr>
          <p:cNvSpPr txBox="1">
            <a:spLocks/>
          </p:cNvSpPr>
          <p:nvPr/>
        </p:nvSpPr>
        <p:spPr>
          <a:xfrm>
            <a:off x="419725" y="963838"/>
            <a:ext cx="8304550" cy="3817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cachecol		As calças		A blusa (de gola alta)		castanho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fato de banho	Os sapatos		O casaco de trespasse		amarelo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gorro		As ténis		A saia-casaco 			preto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Os calções		As calças de ganga				cinzento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camisola (de lã)	O biquíni		A lã			vermelho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 camisa		O blusão		O algodão			branco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As luvas		O casaco		A seda			azul (claro ou escuro)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As sandálias		A saia		O couro (casaco, sola)		cor de rosa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As t-shirt		A gabardina		A pele (sapato, casaco)			verde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As botas (os botins)	O pijama					cor de laranja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As meias (os collants)		O vestido de manga curta				roxo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							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O provador		O tamanho</a:t>
            </a:r>
          </a:p>
          <a:p>
            <a:pPr>
              <a:spcBef>
                <a:spcPts val="600"/>
              </a:spcBef>
            </a:pPr>
            <a:r>
              <a:rPr lang="pt-PT" sz="1200" dirty="0">
                <a:solidFill>
                  <a:srgbClr val="7C7F91"/>
                </a:solidFill>
                <a:latin typeface="Baskerville Old Face" panose="02020602080505020303" pitchFamily="18" charset="77"/>
                <a:sym typeface="Muli"/>
              </a:rPr>
              <a:t>Largo, apertado, comprido, curto</a:t>
            </a:r>
          </a:p>
        </p:txBody>
      </p:sp>
    </p:spTree>
    <p:extLst>
      <p:ext uri="{BB962C8B-B14F-4D97-AF65-F5344CB8AC3E}">
        <p14:creationId xmlns:p14="http://schemas.microsoft.com/office/powerpoint/2010/main" val="3370594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/>
              <a:t>Respondam às perguntas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829159"/>
            <a:ext cx="7685809" cy="37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Ouve música no seu tempo livre?		Dorme até muito tarde nas férias?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Põe o seu carro na garagem?		Sai com a sua família ao fim de semana?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Traz sempre o seu livro para aula?		Prefere passar férias na praia?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Faz sempre a cama de manhã?		Veste calções quando está calor?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Diz aos seus amigos para onde vai nas férias?	Sabe nadar bem?	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Pede dinheiro quando precisa?		Lê jornal todos os dias?</a:t>
            </a: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Nos tempos livres, os portugueses gostam de sair com a família ou com os amigos. Ao fim de semana, à noite, os restaurantes e os bares estão sempre cheios. Ao jantar, todos gostam de passar um tempo agradável num restaurante com uma boa comida, enquanto conversam.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No verão, quando o tempo está bom e faz calor, a praia é um dos locais preferidos. Mas também há pessoas que preferem ir passear pelas vilas e aldeias.</a:t>
            </a:r>
          </a:p>
        </p:txBody>
      </p:sp>
    </p:spTree>
    <p:extLst>
      <p:ext uri="{BB962C8B-B14F-4D97-AF65-F5344CB8AC3E}">
        <p14:creationId xmlns:p14="http://schemas.microsoft.com/office/powerpoint/2010/main" val="692397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O QUE VOCÊS FAZEM NO TEMPO LIVRE / NAS FÉRIAS </a:t>
            </a:r>
            <a:endParaRPr dirty="0"/>
          </a:p>
        </p:txBody>
      </p:sp>
      <p:sp>
        <p:nvSpPr>
          <p:cNvPr id="11" name="Google Shape;95;p17">
            <a:extLst>
              <a:ext uri="{FF2B5EF4-FFF2-40B4-BE49-F238E27FC236}">
                <a16:creationId xmlns:a16="http://schemas.microsoft.com/office/drawing/2014/main" id="{6F2B9898-CE97-AF4D-97AA-6014BFB5B7EC}"/>
              </a:ext>
            </a:extLst>
          </p:cNvPr>
          <p:cNvSpPr txBox="1">
            <a:spLocks/>
          </p:cNvSpPr>
          <p:nvPr/>
        </p:nvSpPr>
        <p:spPr>
          <a:xfrm>
            <a:off x="622965" y="829159"/>
            <a:ext cx="7898069" cy="382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Jogar computador			Visitar museus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Nadar				Correr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Apanhar sol			Praticar desporto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Andar na montanha			Conhecer novas cidades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Pescar				Pintar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Ir ao restaurante			Cozinhar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Ver televisão			Esquiar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Ir ao cinema			Tratar do jardim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Ler				Tirar fotografias</a:t>
            </a:r>
          </a:p>
          <a:p>
            <a:pPr marL="88900" indent="0">
              <a:buFont typeface="Muli"/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Ouvir música			Fazer campismo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Tomar banho			Brincar com a areia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Dar mergulhos			Comer gelados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Jogar à bola			Ir às compras</a:t>
            </a:r>
          </a:p>
          <a:p>
            <a:pPr marL="88900" indent="0">
              <a:buFont typeface="Muli"/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4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785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90250" y="485487"/>
            <a:ext cx="7363500" cy="7146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it-IT" dirty="0"/>
              <a:t>boa tarde</a:t>
            </a:r>
            <a:br>
              <a:rPr lang="it-IT" dirty="0"/>
            </a:br>
            <a:r>
              <a:rPr lang="it-IT" dirty="0"/>
              <a:t>O QUE VAMOS FAZER HOJE?</a:t>
            </a:r>
            <a:endParaRPr dirty="0"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890299" y="1200150"/>
            <a:ext cx="7577839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Revisão de gramática (Unidade 4)</a:t>
            </a: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Unidade 5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______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b="1" i="1" dirty="0">
                <a:latin typeface="Baskerville Old Face" panose="02020602080505020303" pitchFamily="18" charset="77"/>
              </a:rPr>
              <a:t>O paraíso são os outros </a:t>
            </a:r>
            <a:r>
              <a:rPr lang="pt-BR" sz="1200" b="1" dirty="0">
                <a:latin typeface="Baskerville Old Face" panose="02020602080505020303" pitchFamily="18" charset="77"/>
              </a:rPr>
              <a:t>de Valter Hugo Mãe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 dirty="0">
                <a:latin typeface="Baskerville Old Face" panose="02020602080505020303" pitchFamily="18" charset="77"/>
              </a:rPr>
              <a:t>Intercompreensão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7373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TEXTOS P. 89</a:t>
            </a:r>
            <a:endParaRPr lang="pt-PT" u="sng" dirty="0"/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9EF4632D-2A13-8C4A-B6E9-479E452CC784}"/>
              </a:ext>
            </a:extLst>
          </p:cNvPr>
          <p:cNvSpPr txBox="1">
            <a:spLocks/>
          </p:cNvSpPr>
          <p:nvPr/>
        </p:nvSpPr>
        <p:spPr>
          <a:xfrm>
            <a:off x="635180" y="943276"/>
            <a:ext cx="7873639" cy="357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000"/>
              <a:buFont typeface="Muli"/>
              <a:buChar char="‐"/>
              <a:defRPr sz="20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Olá Marta! Já estás de férias?</a:t>
            </a:r>
          </a:p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Ainda não. Tenho férias em julho.</a:t>
            </a:r>
          </a:p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Para onde vais?</a:t>
            </a:r>
          </a:p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Vou para a casa dos meus avós, no norte de Portugal. A casa fica perto da praia e tem uma boa piscina. Posso nadar e apanhar sol.</a:t>
            </a:r>
          </a:p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Que bom. Boas férias!</a:t>
            </a:r>
          </a:p>
          <a:p>
            <a:pPr marL="285750" indent="-285750">
              <a:buFontTx/>
              <a:buChar char="-"/>
            </a:pPr>
            <a:r>
              <a:rPr lang="pt-PT" sz="1400" dirty="0">
                <a:latin typeface="Baskerville Old Face" panose="02020602080505020303" pitchFamily="18" charset="77"/>
              </a:rPr>
              <a:t>Obrigada</a:t>
            </a:r>
          </a:p>
          <a:p>
            <a:pPr marL="285750" indent="-285750">
              <a:buFontTx/>
              <a:buChar char="-"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285750" indent="-285750">
              <a:buFontTx/>
              <a:buChar char="-"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indent="0"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Eu sou a </a:t>
            </a:r>
            <a:r>
              <a:rPr lang="pt-PT" sz="1400" dirty="0" err="1">
                <a:latin typeface="Baskerville Old Face" panose="02020602080505020303" pitchFamily="18" charset="77"/>
              </a:rPr>
              <a:t>Kate</a:t>
            </a:r>
            <a:r>
              <a:rPr lang="pt-PT" sz="1400" dirty="0">
                <a:latin typeface="Baskerville Old Face" panose="02020602080505020303" pitchFamily="18" charset="77"/>
              </a:rPr>
              <a:t> e sou inglesa, mas estou de férias em Lisboa. Vou conhecer a cidade e vou visitar Sintra e as praias perto de Lisboa. Também gosto muito de dançar. Por isso, à noite vou à discoteca com os meus amigos.</a:t>
            </a:r>
          </a:p>
        </p:txBody>
      </p:sp>
      <p:pic>
        <p:nvPicPr>
          <p:cNvPr id="2" name="Portuguˆs XXI 1 Faixa 44" descr="Portuguˆs XXI 1 Faixa 44">
            <a:hlinkClick r:id="" action="ppaction://media"/>
            <a:extLst>
              <a:ext uri="{FF2B5EF4-FFF2-40B4-BE49-F238E27FC236}">
                <a16:creationId xmlns:a16="http://schemas.microsoft.com/office/drawing/2014/main" id="{0231695A-183E-F546-B135-B64782EF7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0770" y="823714"/>
            <a:ext cx="564308" cy="564308"/>
          </a:xfrm>
          <a:prstGeom prst="rect">
            <a:avLst/>
          </a:prstGeom>
        </p:spPr>
      </p:pic>
      <p:pic>
        <p:nvPicPr>
          <p:cNvPr id="3" name="Portuguˆs XXI 1 Faixa 45" descr="Portuguˆs XXI 1 Faixa 45">
            <a:hlinkClick r:id="" action="ppaction://media"/>
            <a:extLst>
              <a:ext uri="{FF2B5EF4-FFF2-40B4-BE49-F238E27FC236}">
                <a16:creationId xmlns:a16="http://schemas.microsoft.com/office/drawing/2014/main" id="{CBBF208D-C3B2-EF49-9833-25BC65CBF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0770" y="4076504"/>
            <a:ext cx="564308" cy="5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3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7C4E40-5011-3E48-9839-1A813C7B8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1658" y="418119"/>
            <a:ext cx="4407694" cy="408817"/>
          </a:xfrm>
        </p:spPr>
        <p:txBody>
          <a:bodyPr/>
          <a:lstStyle/>
          <a:p>
            <a:r>
              <a:rPr lang="pt-PT" dirty="0"/>
              <a:t>VERBOS IRREGULARES</a:t>
            </a:r>
          </a:p>
        </p:txBody>
      </p:sp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71B7E8E5-EC78-A446-B5BB-3757B2E6D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226194"/>
              </p:ext>
            </p:extLst>
          </p:nvPr>
        </p:nvGraphicFramePr>
        <p:xfrm>
          <a:off x="318050" y="1252379"/>
          <a:ext cx="8639999" cy="1522626"/>
        </p:xfrm>
        <a:graphic>
          <a:graphicData uri="http://schemas.openxmlformats.org/drawingml/2006/table">
            <a:tbl>
              <a:tblPr/>
              <a:tblGrid>
                <a:gridCol w="887672">
                  <a:extLst>
                    <a:ext uri="{9D8B030D-6E8A-4147-A177-3AD203B41FA5}">
                      <a16:colId xmlns:a16="http://schemas.microsoft.com/office/drawing/2014/main" val="3189854244"/>
                    </a:ext>
                  </a:extLst>
                </a:gridCol>
                <a:gridCol w="778054">
                  <a:extLst>
                    <a:ext uri="{9D8B030D-6E8A-4147-A177-3AD203B41FA5}">
                      <a16:colId xmlns:a16="http://schemas.microsoft.com/office/drawing/2014/main" val="885789250"/>
                    </a:ext>
                  </a:extLst>
                </a:gridCol>
                <a:gridCol w="778054">
                  <a:extLst>
                    <a:ext uri="{9D8B030D-6E8A-4147-A177-3AD203B41FA5}">
                      <a16:colId xmlns:a16="http://schemas.microsoft.com/office/drawing/2014/main" val="2044242834"/>
                    </a:ext>
                  </a:extLst>
                </a:gridCol>
                <a:gridCol w="816257">
                  <a:extLst>
                    <a:ext uri="{9D8B030D-6E8A-4147-A177-3AD203B41FA5}">
                      <a16:colId xmlns:a16="http://schemas.microsoft.com/office/drawing/2014/main" val="1856434825"/>
                    </a:ext>
                  </a:extLst>
                </a:gridCol>
                <a:gridCol w="244413">
                  <a:extLst>
                    <a:ext uri="{9D8B030D-6E8A-4147-A177-3AD203B41FA5}">
                      <a16:colId xmlns:a16="http://schemas.microsoft.com/office/drawing/2014/main" val="1832269850"/>
                    </a:ext>
                  </a:extLst>
                </a:gridCol>
                <a:gridCol w="898990">
                  <a:extLst>
                    <a:ext uri="{9D8B030D-6E8A-4147-A177-3AD203B41FA5}">
                      <a16:colId xmlns:a16="http://schemas.microsoft.com/office/drawing/2014/main" val="2065569017"/>
                    </a:ext>
                  </a:extLst>
                </a:gridCol>
                <a:gridCol w="898990">
                  <a:extLst>
                    <a:ext uri="{9D8B030D-6E8A-4147-A177-3AD203B41FA5}">
                      <a16:colId xmlns:a16="http://schemas.microsoft.com/office/drawing/2014/main" val="1024929615"/>
                    </a:ext>
                  </a:extLst>
                </a:gridCol>
                <a:gridCol w="898990">
                  <a:extLst>
                    <a:ext uri="{9D8B030D-6E8A-4147-A177-3AD203B41FA5}">
                      <a16:colId xmlns:a16="http://schemas.microsoft.com/office/drawing/2014/main" val="5450754"/>
                    </a:ext>
                  </a:extLst>
                </a:gridCol>
                <a:gridCol w="201869">
                  <a:extLst>
                    <a:ext uri="{9D8B030D-6E8A-4147-A177-3AD203B41FA5}">
                      <a16:colId xmlns:a16="http://schemas.microsoft.com/office/drawing/2014/main" val="715171258"/>
                    </a:ext>
                  </a:extLst>
                </a:gridCol>
                <a:gridCol w="745570">
                  <a:extLst>
                    <a:ext uri="{9D8B030D-6E8A-4147-A177-3AD203B41FA5}">
                      <a16:colId xmlns:a16="http://schemas.microsoft.com/office/drawing/2014/main" val="2235370843"/>
                    </a:ext>
                  </a:extLst>
                </a:gridCol>
                <a:gridCol w="745570">
                  <a:extLst>
                    <a:ext uri="{9D8B030D-6E8A-4147-A177-3AD203B41FA5}">
                      <a16:colId xmlns:a16="http://schemas.microsoft.com/office/drawing/2014/main" val="3586449361"/>
                    </a:ext>
                  </a:extLst>
                </a:gridCol>
                <a:gridCol w="745570">
                  <a:extLst>
                    <a:ext uri="{9D8B030D-6E8A-4147-A177-3AD203B41FA5}">
                      <a16:colId xmlns:a16="http://schemas.microsoft.com/office/drawing/2014/main" val="2617284797"/>
                    </a:ext>
                  </a:extLst>
                </a:gridCol>
              </a:tblGrid>
              <a:tr h="294874">
                <a:tc>
                  <a:txBody>
                    <a:bodyPr/>
                    <a:lstStyle/>
                    <a:p>
                      <a:pPr algn="ctr" fontAlgn="b"/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200" b="1" i="1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PEDIR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OUVIR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DORMIR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CAIR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PÔR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601338"/>
                  </a:ext>
                </a:extLst>
              </a:tr>
              <a:tr h="24283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FAÇO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DIGO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TRAGO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PEÇO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OUÇO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DURMO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CAIO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PONHO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54291"/>
                  </a:ext>
                </a:extLst>
              </a:tr>
              <a:tr h="24283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OUVES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DORMES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CAIS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659063"/>
                  </a:ext>
                </a:extLst>
              </a:tr>
              <a:tr h="256412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você, ele, ela</a:t>
                      </a: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PEDE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OUVE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DORME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SAI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CAI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1189968"/>
                  </a:ext>
                </a:extLst>
              </a:tr>
              <a:tr h="24283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PEDIMOS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OUVIMOS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DORMIMOS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SAÍMOS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CAÍMOS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POMOS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7500596"/>
                  </a:ext>
                </a:extLst>
              </a:tr>
              <a:tr h="24283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vocês, eles, elas</a:t>
                      </a: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FAZEM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DIZEM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TRAZEM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PEDEM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OUVEM 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DORMEM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598" marR="6598" marT="659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SAEM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CAEM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PÕEM</a:t>
                      </a:r>
                    </a:p>
                  </a:txBody>
                  <a:tcPr marL="6598" marR="6598" marT="659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459510"/>
                  </a:ext>
                </a:extLst>
              </a:tr>
            </a:tbl>
          </a:graphicData>
        </a:graphic>
      </p:graphicFrame>
      <p:graphicFrame>
        <p:nvGraphicFramePr>
          <p:cNvPr id="12" name="Tabella 11">
            <a:extLst>
              <a:ext uri="{FF2B5EF4-FFF2-40B4-BE49-F238E27FC236}">
                <a16:creationId xmlns:a16="http://schemas.microsoft.com/office/drawing/2014/main" id="{AD0C611A-154E-004B-AE99-F77310133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83528"/>
              </p:ext>
            </p:extLst>
          </p:nvPr>
        </p:nvGraphicFramePr>
        <p:xfrm>
          <a:off x="890588" y="3200448"/>
          <a:ext cx="7362824" cy="1522627"/>
        </p:xfrm>
        <a:graphic>
          <a:graphicData uri="http://schemas.openxmlformats.org/drawingml/2006/table">
            <a:tbl>
              <a:tblPr/>
              <a:tblGrid>
                <a:gridCol w="1041909">
                  <a:extLst>
                    <a:ext uri="{9D8B030D-6E8A-4147-A177-3AD203B41FA5}">
                      <a16:colId xmlns:a16="http://schemas.microsoft.com/office/drawing/2014/main" val="485861901"/>
                    </a:ext>
                  </a:extLst>
                </a:gridCol>
                <a:gridCol w="788227">
                  <a:extLst>
                    <a:ext uri="{9D8B030D-6E8A-4147-A177-3AD203B41FA5}">
                      <a16:colId xmlns:a16="http://schemas.microsoft.com/office/drawing/2014/main" val="2644129397"/>
                    </a:ext>
                  </a:extLst>
                </a:gridCol>
                <a:gridCol w="788227">
                  <a:extLst>
                    <a:ext uri="{9D8B030D-6E8A-4147-A177-3AD203B41FA5}">
                      <a16:colId xmlns:a16="http://schemas.microsoft.com/office/drawing/2014/main" val="3037739206"/>
                    </a:ext>
                  </a:extLst>
                </a:gridCol>
                <a:gridCol w="978488">
                  <a:extLst>
                    <a:ext uri="{9D8B030D-6E8A-4147-A177-3AD203B41FA5}">
                      <a16:colId xmlns:a16="http://schemas.microsoft.com/office/drawing/2014/main" val="602389806"/>
                    </a:ext>
                  </a:extLst>
                </a:gridCol>
                <a:gridCol w="374483">
                  <a:extLst>
                    <a:ext uri="{9D8B030D-6E8A-4147-A177-3AD203B41FA5}">
                      <a16:colId xmlns:a16="http://schemas.microsoft.com/office/drawing/2014/main" val="1027014069"/>
                    </a:ext>
                  </a:extLst>
                </a:gridCol>
                <a:gridCol w="788227">
                  <a:extLst>
                    <a:ext uri="{9D8B030D-6E8A-4147-A177-3AD203B41FA5}">
                      <a16:colId xmlns:a16="http://schemas.microsoft.com/office/drawing/2014/main" val="3783682179"/>
                    </a:ext>
                  </a:extLst>
                </a:gridCol>
                <a:gridCol w="788227">
                  <a:extLst>
                    <a:ext uri="{9D8B030D-6E8A-4147-A177-3AD203B41FA5}">
                      <a16:colId xmlns:a16="http://schemas.microsoft.com/office/drawing/2014/main" val="2280219745"/>
                    </a:ext>
                  </a:extLst>
                </a:gridCol>
                <a:gridCol w="788227">
                  <a:extLst>
                    <a:ext uri="{9D8B030D-6E8A-4147-A177-3AD203B41FA5}">
                      <a16:colId xmlns:a16="http://schemas.microsoft.com/office/drawing/2014/main" val="3823293399"/>
                    </a:ext>
                  </a:extLst>
                </a:gridCol>
                <a:gridCol w="1026809">
                  <a:extLst>
                    <a:ext uri="{9D8B030D-6E8A-4147-A177-3AD203B41FA5}">
                      <a16:colId xmlns:a16="http://schemas.microsoft.com/office/drawing/2014/main" val="2481677398"/>
                    </a:ext>
                  </a:extLst>
                </a:gridCol>
              </a:tblGrid>
              <a:tr h="315500">
                <a:tc>
                  <a:txBody>
                    <a:bodyPr/>
                    <a:lstStyle/>
                    <a:p>
                      <a:pPr algn="ctr" fontAlgn="b"/>
                      <a:endParaRPr lang="it-IT" sz="1200" b="0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200" b="1" i="1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IR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1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VIR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835126"/>
                  </a:ext>
                </a:extLst>
              </a:tr>
              <a:tr h="23319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POSSO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SEI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VOU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LEIO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VEJO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VENHO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5770704"/>
                  </a:ext>
                </a:extLst>
              </a:tr>
              <a:tr h="23319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72280"/>
                  </a:ext>
                </a:extLst>
              </a:tr>
              <a:tr h="274347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você, ele, ela</a:t>
                      </a: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265726"/>
                  </a:ext>
                </a:extLst>
              </a:tr>
              <a:tr h="23319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VIMOS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388589"/>
                  </a:ext>
                </a:extLst>
              </a:tr>
              <a:tr h="233195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1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vocês, eles, elas</a:t>
                      </a:r>
                    </a:p>
                  </a:txBody>
                  <a:tcPr marL="9082" marR="9082" marT="90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0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 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it-IT" sz="1050" b="1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VÃO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LEEM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VEEM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05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VÊM</a:t>
                      </a:r>
                    </a:p>
                  </a:txBody>
                  <a:tcPr marL="9082" marR="9082" marT="908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2794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460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13230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POSSESSIVOS E DEMONSTRATIVOS</a:t>
            </a:r>
            <a:endParaRPr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53A3232E-A74B-F942-B798-07D9893C3A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63819"/>
              </p:ext>
            </p:extLst>
          </p:nvPr>
        </p:nvGraphicFramePr>
        <p:xfrm>
          <a:off x="1157249" y="963838"/>
          <a:ext cx="6829502" cy="2284095"/>
        </p:xfrm>
        <a:graphic>
          <a:graphicData uri="http://schemas.openxmlformats.org/drawingml/2006/table">
            <a:tbl>
              <a:tblPr/>
              <a:tblGrid>
                <a:gridCol w="1033334">
                  <a:extLst>
                    <a:ext uri="{9D8B030D-6E8A-4147-A177-3AD203B41FA5}">
                      <a16:colId xmlns:a16="http://schemas.microsoft.com/office/drawing/2014/main" val="29973483"/>
                    </a:ext>
                  </a:extLst>
                </a:gridCol>
                <a:gridCol w="1472797">
                  <a:extLst>
                    <a:ext uri="{9D8B030D-6E8A-4147-A177-3AD203B41FA5}">
                      <a16:colId xmlns:a16="http://schemas.microsoft.com/office/drawing/2014/main" val="675203320"/>
                    </a:ext>
                  </a:extLst>
                </a:gridCol>
                <a:gridCol w="1330268">
                  <a:extLst>
                    <a:ext uri="{9D8B030D-6E8A-4147-A177-3AD203B41FA5}">
                      <a16:colId xmlns:a16="http://schemas.microsoft.com/office/drawing/2014/main" val="1992406038"/>
                    </a:ext>
                  </a:extLst>
                </a:gridCol>
                <a:gridCol w="1520306">
                  <a:extLst>
                    <a:ext uri="{9D8B030D-6E8A-4147-A177-3AD203B41FA5}">
                      <a16:colId xmlns:a16="http://schemas.microsoft.com/office/drawing/2014/main" val="147276981"/>
                    </a:ext>
                  </a:extLst>
                </a:gridCol>
                <a:gridCol w="1472797">
                  <a:extLst>
                    <a:ext uri="{9D8B030D-6E8A-4147-A177-3AD203B41FA5}">
                      <a16:colId xmlns:a16="http://schemas.microsoft.com/office/drawing/2014/main" val="578473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SINGULAR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PLURAL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9270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9278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meu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livro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</a:t>
                      </a:r>
                      <a:r>
                        <a:rPr lang="it-IT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minha</a:t>
                      </a:r>
                      <a:r>
                        <a:rPr lang="it-IT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meus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livros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minhas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7802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teu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tua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teus 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amigos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tuas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amigas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498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seu 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casaco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sua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camisa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seus 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sapatos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suas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meias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71514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colegas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6088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quarto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sofás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plantas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38909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nosso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escritório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nossa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nossos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quartos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nossas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salas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7555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vosso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jardim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vossa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piscina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vossos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carros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 vossas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plantas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004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trabalho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diretora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trabalhos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cadeiras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deles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02800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hotel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viagem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</a:t>
                      </a:r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bilhetes </a:t>
                      </a:r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as</a:t>
                      </a:r>
                      <a:r>
                        <a:rPr lang="it-IT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3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malas</a:t>
                      </a:r>
                      <a:r>
                        <a:rPr lang="it-IT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r>
                        <a:rPr lang="it-IT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delas</a:t>
                      </a:r>
                      <a:endParaRPr lang="it-IT" sz="13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495131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2CA89CAB-FBA6-6E41-AA00-E863DBA02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79732"/>
              </p:ext>
            </p:extLst>
          </p:nvPr>
        </p:nvGraphicFramePr>
        <p:xfrm>
          <a:off x="1835150" y="3597570"/>
          <a:ext cx="5473700" cy="1038225"/>
        </p:xfrm>
        <a:graphic>
          <a:graphicData uri="http://schemas.openxmlformats.org/drawingml/2006/table">
            <a:tbl>
              <a:tblPr/>
              <a:tblGrid>
                <a:gridCol w="828195">
                  <a:extLst>
                    <a:ext uri="{9D8B030D-6E8A-4147-A177-3AD203B41FA5}">
                      <a16:colId xmlns:a16="http://schemas.microsoft.com/office/drawing/2014/main" val="2692115630"/>
                    </a:ext>
                  </a:extLst>
                </a:gridCol>
                <a:gridCol w="1180415">
                  <a:extLst>
                    <a:ext uri="{9D8B030D-6E8A-4147-A177-3AD203B41FA5}">
                      <a16:colId xmlns:a16="http://schemas.microsoft.com/office/drawing/2014/main" val="2563498393"/>
                    </a:ext>
                  </a:extLst>
                </a:gridCol>
                <a:gridCol w="1066182">
                  <a:extLst>
                    <a:ext uri="{9D8B030D-6E8A-4147-A177-3AD203B41FA5}">
                      <a16:colId xmlns:a16="http://schemas.microsoft.com/office/drawing/2014/main" val="213761822"/>
                    </a:ext>
                  </a:extLst>
                </a:gridCol>
                <a:gridCol w="1218493">
                  <a:extLst>
                    <a:ext uri="{9D8B030D-6E8A-4147-A177-3AD203B41FA5}">
                      <a16:colId xmlns:a16="http://schemas.microsoft.com/office/drawing/2014/main" val="1042623743"/>
                    </a:ext>
                  </a:extLst>
                </a:gridCol>
                <a:gridCol w="1180415">
                  <a:extLst>
                    <a:ext uri="{9D8B030D-6E8A-4147-A177-3AD203B41FA5}">
                      <a16:colId xmlns:a16="http://schemas.microsoft.com/office/drawing/2014/main" val="24093485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SINGULAR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PLURAL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6642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it-IT" sz="1300" b="0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MASCULINO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FEMININO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6895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76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9648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ali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3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aquelas</a:t>
                      </a:r>
                      <a:endParaRPr lang="it-IT" sz="1300" b="1" i="0" u="none" strike="noStrike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4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39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PREPOSIÇÃO COM + pronome</a:t>
            </a:r>
            <a:endParaRPr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D62C40FA-8C05-024B-8C13-0C076A91F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264736"/>
              </p:ext>
            </p:extLst>
          </p:nvPr>
        </p:nvGraphicFramePr>
        <p:xfrm>
          <a:off x="1676399" y="1088603"/>
          <a:ext cx="5791201" cy="1114425"/>
        </p:xfrm>
        <a:graphic>
          <a:graphicData uri="http://schemas.openxmlformats.org/drawingml/2006/table">
            <a:tbl>
              <a:tblPr/>
              <a:tblGrid>
                <a:gridCol w="1647387">
                  <a:extLst>
                    <a:ext uri="{9D8B030D-6E8A-4147-A177-3AD203B41FA5}">
                      <a16:colId xmlns:a16="http://schemas.microsoft.com/office/drawing/2014/main" val="2591621938"/>
                    </a:ext>
                  </a:extLst>
                </a:gridCol>
                <a:gridCol w="826862">
                  <a:extLst>
                    <a:ext uri="{9D8B030D-6E8A-4147-A177-3AD203B41FA5}">
                      <a16:colId xmlns:a16="http://schemas.microsoft.com/office/drawing/2014/main" val="857682320"/>
                    </a:ext>
                  </a:extLst>
                </a:gridCol>
                <a:gridCol w="826862">
                  <a:extLst>
                    <a:ext uri="{9D8B030D-6E8A-4147-A177-3AD203B41FA5}">
                      <a16:colId xmlns:a16="http://schemas.microsoft.com/office/drawing/2014/main" val="1700783872"/>
                    </a:ext>
                  </a:extLst>
                </a:gridCol>
                <a:gridCol w="1663228">
                  <a:extLst>
                    <a:ext uri="{9D8B030D-6E8A-4147-A177-3AD203B41FA5}">
                      <a16:colId xmlns:a16="http://schemas.microsoft.com/office/drawing/2014/main" val="578341333"/>
                    </a:ext>
                  </a:extLst>
                </a:gridCol>
                <a:gridCol w="826862">
                  <a:extLst>
                    <a:ext uri="{9D8B030D-6E8A-4147-A177-3AD203B41FA5}">
                      <a16:colId xmlns:a16="http://schemas.microsoft.com/office/drawing/2014/main" val="374996745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comigo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connosco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03480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contigo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5733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consigo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os srs / as sras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1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convosco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9653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6132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4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+ 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 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8546579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1B2EE10-1C31-7E4E-BC73-0490584CD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935634"/>
              </p:ext>
            </p:extLst>
          </p:nvPr>
        </p:nvGraphicFramePr>
        <p:xfrm>
          <a:off x="357807" y="2940473"/>
          <a:ext cx="8428383" cy="1547735"/>
        </p:xfrm>
        <a:graphic>
          <a:graphicData uri="http://schemas.openxmlformats.org/drawingml/2006/table">
            <a:tbl>
              <a:tblPr/>
              <a:tblGrid>
                <a:gridCol w="936487">
                  <a:extLst>
                    <a:ext uri="{9D8B030D-6E8A-4147-A177-3AD203B41FA5}">
                      <a16:colId xmlns:a16="http://schemas.microsoft.com/office/drawing/2014/main" val="321399531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3300542365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1741737835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3734078528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960950711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2275493931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2515021701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619231877"/>
                    </a:ext>
                  </a:extLst>
                </a:gridCol>
                <a:gridCol w="936487">
                  <a:extLst>
                    <a:ext uri="{9D8B030D-6E8A-4147-A177-3AD203B41FA5}">
                      <a16:colId xmlns:a16="http://schemas.microsoft.com/office/drawing/2014/main" val="3462695524"/>
                    </a:ext>
                  </a:extLst>
                </a:gridCol>
              </a:tblGrid>
              <a:tr h="185878">
                <a:tc>
                  <a:txBody>
                    <a:bodyPr/>
                    <a:lstStyle/>
                    <a:p>
                      <a:pPr algn="l" rtl="0" fontAlgn="b"/>
                      <a:endParaRPr lang="it-IT" sz="1400" b="0" i="0" u="none" strike="noStrike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DE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EM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  <a:ea typeface="+mn-ea"/>
                          <a:cs typeface="+mn-cs"/>
                          <a:sym typeface="Arial"/>
                        </a:rPr>
                        <a:t>DE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  <a:ea typeface="+mn-ea"/>
                          <a:cs typeface="+mn-cs"/>
                          <a:sym typeface="Arial"/>
                        </a:rPr>
                        <a:t>EM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i="0" u="none" strike="noStrike" cap="non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  <a:ea typeface="+mn-ea"/>
                          <a:cs typeface="+mn-cs"/>
                          <a:sym typeface="Arial"/>
                        </a:rPr>
                        <a:t>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5796091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DESTE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NESTE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ESTE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estes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DESTES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NESTES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ESTES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668946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DESSE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NESSE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ESSE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esses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DESTES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NESSES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ESSES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658425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DAQUELE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NAQUELE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ÀQUELE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aqueles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DAQUELES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NAQUELES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ÀQUELES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1220308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DESTA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NESTA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ESTA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estas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DESTAS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NESTAS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ESTAS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5061770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DESSA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NESSA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ESSA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essas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DESSAS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NESSAS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A ESSAS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74900"/>
                  </a:ext>
                </a:extLst>
              </a:tr>
              <a:tr h="185878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DAQUELA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NAQUELA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ÀQUELA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400" b="0" i="0" u="none" strike="noStrike" dirty="0" err="1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aquelas</a:t>
                      </a:r>
                      <a:endParaRPr lang="it-IT" sz="1400" b="0" i="0" u="none" strike="noStrike" dirty="0">
                        <a:solidFill>
                          <a:schemeClr val="bg2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DAQUELAS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NAQUELAS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ÀQUELAS</a:t>
                      </a:r>
                    </a:p>
                  </a:txBody>
                  <a:tcPr marL="7745" marR="7745" marT="774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69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688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it-IT" dirty="0"/>
              <a:t>O PARAÍSO SÃO OS OUTROS</a:t>
            </a:r>
            <a:br>
              <a:rPr lang="it-IT" dirty="0"/>
            </a:br>
            <a:r>
              <a:rPr lang="it-IT" sz="2400" dirty="0"/>
              <a:t>VALTER HUGO MÃE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6068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5;p17">
            <a:extLst>
              <a:ext uri="{FF2B5EF4-FFF2-40B4-BE49-F238E27FC236}">
                <a16:creationId xmlns:a16="http://schemas.microsoft.com/office/drawing/2014/main" id="{6F2B9898-CE97-AF4D-97AA-6014BFB5B7EC}"/>
              </a:ext>
            </a:extLst>
          </p:cNvPr>
          <p:cNvSpPr txBox="1">
            <a:spLocks/>
          </p:cNvSpPr>
          <p:nvPr/>
        </p:nvSpPr>
        <p:spPr>
          <a:xfrm>
            <a:off x="622965" y="866692"/>
            <a:ext cx="7898069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None/>
            </a:pPr>
            <a:r>
              <a:rPr lang="pt-BR" sz="1600" b="1" i="1" dirty="0">
                <a:solidFill>
                  <a:schemeClr val="accent5"/>
                </a:solidFill>
                <a:latin typeface="Baskerville Old Face" panose="02020602080505020303" pitchFamily="18" charset="77"/>
              </a:rPr>
              <a:t>O paraíso são os outros </a:t>
            </a:r>
          </a:p>
          <a:p>
            <a:pPr marL="88900" indent="0">
              <a:buNone/>
            </a:pPr>
            <a:endParaRPr lang="pt-BR" sz="1600" b="1" i="1" dirty="0">
              <a:solidFill>
                <a:schemeClr val="accent5"/>
              </a:solidFill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Literatura infanto-juvenil</a:t>
            </a:r>
          </a:p>
          <a:p>
            <a:pPr marL="88900" indent="0">
              <a:buNone/>
            </a:pPr>
            <a:endParaRPr lang="pt-BR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[2014] 2018</a:t>
            </a:r>
          </a:p>
          <a:p>
            <a:pPr marL="88900" indent="0">
              <a:buNone/>
            </a:pPr>
            <a:endParaRPr lang="pt-BR" sz="1600" dirty="0">
              <a:solidFill>
                <a:schemeClr val="bg2"/>
              </a:solidFill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600" dirty="0">
                <a:solidFill>
                  <a:schemeClr val="bg2"/>
                </a:solidFill>
                <a:latin typeface="Baskerville Old Face" panose="02020602080505020303" pitchFamily="18" charset="77"/>
              </a:rPr>
              <a:t>Valter Hugo Mãe (1971)</a:t>
            </a:r>
          </a:p>
          <a:p>
            <a:pPr marL="88900" indent="0">
              <a:buNone/>
            </a:pPr>
            <a:endParaRPr lang="pt-BR" sz="1600" dirty="0">
              <a:solidFill>
                <a:schemeClr val="accent5"/>
              </a:solidFill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1ECE5C0-7427-F541-B7E2-9B93FE0BE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207" y="507470"/>
            <a:ext cx="3974658" cy="397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26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dirty="0"/>
              <a:t>NOTA DO AUTOR</a:t>
            </a:r>
            <a:endParaRPr dirty="0"/>
          </a:p>
        </p:txBody>
      </p:sp>
      <p:sp>
        <p:nvSpPr>
          <p:cNvPr id="11" name="Google Shape;95;p17">
            <a:extLst>
              <a:ext uri="{FF2B5EF4-FFF2-40B4-BE49-F238E27FC236}">
                <a16:creationId xmlns:a16="http://schemas.microsoft.com/office/drawing/2014/main" id="{6F2B9898-CE97-AF4D-97AA-6014BFB5B7EC}"/>
              </a:ext>
            </a:extLst>
          </p:cNvPr>
          <p:cNvSpPr txBox="1">
            <a:spLocks/>
          </p:cNvSpPr>
          <p:nvPr/>
        </p:nvSpPr>
        <p:spPr>
          <a:xfrm>
            <a:off x="622965" y="829159"/>
            <a:ext cx="7898069" cy="382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Este livro surge depois de, no romance intitulado </a:t>
            </a:r>
            <a:r>
              <a:rPr lang="pt-BR" sz="1600" i="1" dirty="0">
                <a:latin typeface="Baskerville Old Face" panose="02020602080505020303" pitchFamily="18" charset="77"/>
              </a:rPr>
              <a:t>A desumanização</a:t>
            </a:r>
            <a:r>
              <a:rPr lang="pt-BR" sz="1600" dirty="0">
                <a:latin typeface="Baskerville Old Face" panose="02020602080505020303" pitchFamily="18" charset="77"/>
              </a:rPr>
              <a:t>, refletir acerca da popular expressão de Sartre. Como acontece ali, decidi que também esta história seria narrada por uma menina. A passagem que me trouxe a este resultado diz:</a:t>
            </a:r>
          </a:p>
          <a:p>
            <a:pPr marL="88900" indent="0">
              <a:buNone/>
            </a:pPr>
            <a:r>
              <a:rPr lang="pt-BR" sz="1600" dirty="0">
                <a:latin typeface="Baskerville Old Face" panose="02020602080505020303" pitchFamily="18" charset="77"/>
              </a:rPr>
              <a:t>“O inferno não são os outros, pequena </a:t>
            </a:r>
            <a:r>
              <a:rPr lang="pt-BR" sz="1600" dirty="0" err="1">
                <a:latin typeface="Baskerville Old Face" panose="02020602080505020303" pitchFamily="18" charset="77"/>
              </a:rPr>
              <a:t>Halla</a:t>
            </a:r>
            <a:r>
              <a:rPr lang="pt-BR" sz="1600" dirty="0">
                <a:latin typeface="Baskerville Old Face" panose="02020602080505020303" pitchFamily="18" charset="77"/>
              </a:rPr>
              <a:t>. Eles são o paraíso, porque um homem sozinho é apenas um animal. A humanidade começa nos que te rodeiam, e não exatamente em ti. Ser-se pessoa implica a tua mãe, as nossas pessoas, um desconhecido ou a sua expectativa. Sem ninguém no presente nem no futuro, o indivíduo pensa tão sem razão quanto pensam os peixes. Dura pelo engenho que tiver e perece como um atributo indiferenciado do planeta. Perece como uma coisa qualquer.”</a:t>
            </a:r>
          </a:p>
        </p:txBody>
      </p:sp>
    </p:spTree>
    <p:extLst>
      <p:ext uri="{BB962C8B-B14F-4D97-AF65-F5344CB8AC3E}">
        <p14:creationId xmlns:p14="http://schemas.microsoft.com/office/powerpoint/2010/main" val="1301825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BR" dirty="0"/>
              <a:t>O PARAÍSO SÃO OS OUTROS</a:t>
            </a:r>
            <a:endParaRPr dirty="0"/>
          </a:p>
        </p:txBody>
      </p:sp>
      <p:pic>
        <p:nvPicPr>
          <p:cNvPr id="7" name="Elementi multimediali online 6" descr="“O Paraíso são os outros” - lido com os Sotaques da Língua Portuguesa no Mundo">
            <a:hlinkClick r:id="" action="ppaction://media"/>
            <a:extLst>
              <a:ext uri="{FF2B5EF4-FFF2-40B4-BE49-F238E27FC236}">
                <a16:creationId xmlns:a16="http://schemas.microsoft.com/office/drawing/2014/main" id="{2AE27B2C-2DF3-7347-A81F-3A95154614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1831" y="1033670"/>
            <a:ext cx="5840338" cy="3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DBB8E-DB8D-A747-81F5-7B9E166EB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3786" y="1991850"/>
            <a:ext cx="6256427" cy="1159800"/>
          </a:xfrm>
        </p:spPr>
        <p:txBody>
          <a:bodyPr/>
          <a:lstStyle/>
          <a:p>
            <a:r>
              <a:rPr lang="it-IT" dirty="0"/>
              <a:t>REVISÃO GRAMÁTICA E EXPRESSÕES</a:t>
            </a:r>
          </a:p>
        </p:txBody>
      </p:sp>
    </p:spTree>
    <p:extLst>
      <p:ext uri="{BB962C8B-B14F-4D97-AF65-F5344CB8AC3E}">
        <p14:creationId xmlns:p14="http://schemas.microsoft.com/office/powerpoint/2010/main" val="2711666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50" y="500544"/>
            <a:ext cx="73635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EXPRESSÕES</a:t>
            </a:r>
            <a:endParaRPr dirty="0"/>
          </a:p>
        </p:txBody>
      </p:sp>
      <p:sp>
        <p:nvSpPr>
          <p:cNvPr id="6" name="Google Shape;112;p19">
            <a:extLst>
              <a:ext uri="{FF2B5EF4-FFF2-40B4-BE49-F238E27FC236}">
                <a16:creationId xmlns:a16="http://schemas.microsoft.com/office/drawing/2014/main" id="{CC99197A-7EF6-8440-8F11-0BD16B017EE6}"/>
              </a:ext>
            </a:extLst>
          </p:cNvPr>
          <p:cNvSpPr txBox="1">
            <a:spLocks/>
          </p:cNvSpPr>
          <p:nvPr/>
        </p:nvSpPr>
        <p:spPr>
          <a:xfrm>
            <a:off x="475934" y="1025717"/>
            <a:ext cx="8192132" cy="38219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Queres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 ir ao concerto?			Não </a:t>
            </a:r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sei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queres ir ao cinema?			Hoje não </a:t>
            </a:r>
            <a:r>
              <a:rPr lang="pt-PT" b="1" u="sng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posso</a:t>
            </a:r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Preferes tomar um café na pastelaria Central?	Prefiro. 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Queres ir à praia?			Quero. É uma ótima ideia.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 achas que os bilhetes são caros?		Acho que são, sim. 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Podes ir ao teatro na próxima semana?	Prefiro ficar em casa.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Quando é que vamos sair?		Desculpa, mas não tenho tempo.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Onde é que queres ir à noite?		Queria ir ao cinema.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Está? [ao telefone]			Estou. Daqui fala o Paulo / a Mariana.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Que pena!				Está combinado!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Acho que tens razão.			Acho que vale a pena.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Também acho.			O que achas? 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Ótimo!				É verdade.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Há quanto tempo moras aqui?		Desde quando moras aqui?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Moro aqui há 3 meses.			Moro aqui desde setembro.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Vou de carro / de comboio / de bicicleta.	Vais no autocarro n. 23 / na camioneta das 15 / neste barco.</a:t>
            </a:r>
          </a:p>
        </p:txBody>
      </p:sp>
    </p:spTree>
    <p:extLst>
      <p:ext uri="{BB962C8B-B14F-4D97-AF65-F5344CB8AC3E}">
        <p14:creationId xmlns:p14="http://schemas.microsoft.com/office/powerpoint/2010/main" val="124268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5336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VERBOS IRREGULARES PRESENTE INDICATIVO</a:t>
            </a:r>
            <a:endParaRPr lang="pt-PT" u="sng" dirty="0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21316B44-779A-4B44-9B41-E86976549C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02196"/>
              </p:ext>
            </p:extLst>
          </p:nvPr>
        </p:nvGraphicFramePr>
        <p:xfrm>
          <a:off x="890200" y="739588"/>
          <a:ext cx="6807198" cy="2717800"/>
        </p:xfrm>
        <a:graphic>
          <a:graphicData uri="http://schemas.openxmlformats.org/drawingml/2006/table">
            <a:tbl>
              <a:tblPr/>
              <a:tblGrid>
                <a:gridCol w="825978">
                  <a:extLst>
                    <a:ext uri="{9D8B030D-6E8A-4147-A177-3AD203B41FA5}">
                      <a16:colId xmlns:a16="http://schemas.microsoft.com/office/drawing/2014/main" val="4253279590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3590008738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1474599032"/>
                    </a:ext>
                  </a:extLst>
                </a:gridCol>
                <a:gridCol w="1025352">
                  <a:extLst>
                    <a:ext uri="{9D8B030D-6E8A-4147-A177-3AD203B41FA5}">
                      <a16:colId xmlns:a16="http://schemas.microsoft.com/office/drawing/2014/main" val="3300894555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1511110569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1206428398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2735617239"/>
                    </a:ext>
                  </a:extLst>
                </a:gridCol>
                <a:gridCol w="825978">
                  <a:extLst>
                    <a:ext uri="{9D8B030D-6E8A-4147-A177-3AD203B41FA5}">
                      <a16:colId xmlns:a16="http://schemas.microsoft.com/office/drawing/2014/main" val="3194860042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IR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VIR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30554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POSSO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SEI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VEJO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9921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VENS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79384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LÊ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2386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14323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345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QUEREMOS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VAMOS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VIMOS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1876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PODEM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SABEM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QUEREM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LEEM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VEEM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it-IT" sz="1200" b="1" i="0" u="none" strike="noStrike" dirty="0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VÊM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91101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2518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rtl="0" fontAlgn="b"/>
                      <a:r>
                        <a:rPr lang="it-IT" sz="1200" b="0" i="0" u="none" strike="noStrike" dirty="0" err="1">
                          <a:solidFill>
                            <a:srgbClr val="494B58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200" b="0" i="0" u="none" strike="noStrike" dirty="0">
                        <a:solidFill>
                          <a:srgbClr val="494B58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5614479"/>
                  </a:ext>
                </a:extLst>
              </a:tr>
            </a:tbl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8D958B-3656-8841-9AA5-13986A2E22A0}"/>
              </a:ext>
            </a:extLst>
          </p:cNvPr>
          <p:cNvSpPr txBox="1"/>
          <p:nvPr/>
        </p:nvSpPr>
        <p:spPr>
          <a:xfrm>
            <a:off x="811032" y="3681455"/>
            <a:ext cx="77525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Alternância vocálica I pessoa: 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Sentir &gt; S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NTO (aderir, competir, conferir, despir, digerir, ferir, mentir, inserir, preferir, referir,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reflectir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, repetir, revestir, seguir, servir, sugerir) ECCEZIONI: medir, pedir (meço, peço) +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composti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(impedir, despedir)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Dormir &gt; D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U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RMO (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verbi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III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coniugazione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pt-PT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con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O: cobrir, engolir, tossir) ECCEZIONI: ouvir (ouço)</a:t>
            </a:r>
          </a:p>
        </p:txBody>
      </p:sp>
    </p:spTree>
    <p:extLst>
      <p:ext uri="{BB962C8B-B14F-4D97-AF65-F5344CB8AC3E}">
        <p14:creationId xmlns:p14="http://schemas.microsoft.com/office/powerpoint/2010/main" val="1660077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2;p24">
            <a:extLst>
              <a:ext uri="{FF2B5EF4-FFF2-40B4-BE49-F238E27FC236}">
                <a16:creationId xmlns:a16="http://schemas.microsoft.com/office/drawing/2014/main" id="{ACB2F2C9-2AD8-0C43-B26A-FC0B74EF74CA}"/>
              </a:ext>
            </a:extLst>
          </p:cNvPr>
          <p:cNvSpPr txBox="1">
            <a:spLocks/>
          </p:cNvSpPr>
          <p:nvPr/>
        </p:nvSpPr>
        <p:spPr>
          <a:xfrm>
            <a:off x="532737" y="357419"/>
            <a:ext cx="8070574" cy="4421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FDDDAA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l"/>
            <a:r>
              <a:rPr lang="pt-BR" dirty="0"/>
              <a:t>ESTAR A + INFINITIVO			(estou, estás, está, estamos, estão)</a:t>
            </a:r>
          </a:p>
          <a:p>
            <a:pPr algn="l"/>
            <a:r>
              <a:rPr lang="pt-BR" sz="14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Ação no momento, realização prolongada no presente</a:t>
            </a:r>
          </a:p>
          <a:p>
            <a:pPr algn="l"/>
            <a:endParaRPr lang="pt-BR" sz="1400" b="0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algn="l"/>
            <a:r>
              <a:rPr lang="pt-BR" sz="1400" b="0" dirty="0">
                <a:solidFill>
                  <a:schemeClr val="tx1"/>
                </a:solidFill>
                <a:latin typeface="Baskerville Old Face" panose="02020602080505020303" pitchFamily="18" charset="77"/>
              </a:rPr>
              <a:t>Agora </a:t>
            </a:r>
            <a:r>
              <a:rPr lang="pt-BR" sz="14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 a estudar</a:t>
            </a:r>
            <a:r>
              <a:rPr lang="pt-BR" sz="1400" b="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português. </a:t>
            </a:r>
          </a:p>
          <a:p>
            <a:pPr algn="l"/>
            <a:r>
              <a:rPr lang="pt-BR" sz="1400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Estou a fazer</a:t>
            </a:r>
            <a:r>
              <a:rPr lang="pt-BR" sz="1400" b="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o jantar.</a:t>
            </a:r>
          </a:p>
          <a:p>
            <a:pPr algn="l"/>
            <a:endParaRPr lang="pt-BR" sz="1400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algn="l"/>
            <a:r>
              <a:rPr lang="pt-BR" dirty="0"/>
              <a:t>IR + INFINITIVO			(vou, vais, vai, vamos, vão)</a:t>
            </a:r>
          </a:p>
          <a:p>
            <a:pPr lvl="0" algn="l">
              <a:buClr>
                <a:srgbClr val="000000"/>
              </a:buClr>
              <a:buSzTx/>
            </a:pPr>
            <a:r>
              <a:rPr lang="pt-BR" sz="140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Ação num futuro próximo</a:t>
            </a:r>
          </a:p>
          <a:p>
            <a:pPr lvl="0" algn="l">
              <a:buClr>
                <a:srgbClr val="000000"/>
              </a:buClr>
              <a:buSzTx/>
            </a:pPr>
            <a:endParaRPr lang="pt-BR" sz="1400" b="0" dirty="0">
              <a:solidFill>
                <a:srgbClr val="494B58"/>
              </a:solidFill>
              <a:latin typeface="Baskerville Old Face" panose="02020602080505020303" pitchFamily="18" charset="77"/>
              <a:cs typeface="Arial"/>
              <a:sym typeface="Arial"/>
            </a:endParaRPr>
          </a:p>
          <a:p>
            <a:pPr lvl="0" algn="l">
              <a:buClr>
                <a:srgbClr val="000000"/>
              </a:buClr>
              <a:buSzTx/>
            </a:pP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Amanhã </a:t>
            </a:r>
            <a:r>
              <a:rPr lang="pt-BR" sz="14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vou fazer</a:t>
            </a: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 os pastéis de nata.</a:t>
            </a:r>
          </a:p>
          <a:p>
            <a:pPr lvl="0" algn="l">
              <a:buClr>
                <a:srgbClr val="000000"/>
              </a:buClr>
              <a:buSzTx/>
            </a:pP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Hoje à noite </a:t>
            </a:r>
            <a:r>
              <a:rPr lang="pt-BR" sz="14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vou ver</a:t>
            </a: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 O Gambito da Rainha.</a:t>
            </a:r>
          </a:p>
          <a:p>
            <a:pPr lvl="0" algn="l">
              <a:buClr>
                <a:srgbClr val="000000"/>
              </a:buClr>
              <a:buSzTx/>
            </a:pPr>
            <a:endParaRPr lang="pt-BR" sz="1400" dirty="0"/>
          </a:p>
          <a:p>
            <a:pPr algn="l"/>
            <a:r>
              <a:rPr lang="pt-BR" dirty="0"/>
              <a:t>TER DE + INFINITIVO			(tenho, tens, tem, temos, têm)</a:t>
            </a:r>
          </a:p>
          <a:p>
            <a:pPr lvl="0" algn="l">
              <a:buClr>
                <a:srgbClr val="000000"/>
              </a:buClr>
              <a:buSzTx/>
            </a:pPr>
            <a:r>
              <a:rPr lang="pt-BR" sz="140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Ideia de obrigação</a:t>
            </a:r>
          </a:p>
          <a:p>
            <a:pPr lvl="0" algn="l">
              <a:buClr>
                <a:srgbClr val="000000"/>
              </a:buClr>
              <a:buSzTx/>
            </a:pPr>
            <a:endParaRPr lang="pt-BR" sz="1400" dirty="0">
              <a:solidFill>
                <a:srgbClr val="494B58"/>
              </a:solidFill>
              <a:latin typeface="Baskerville Old Face" panose="02020602080505020303" pitchFamily="18" charset="77"/>
              <a:cs typeface="Arial"/>
              <a:sym typeface="Arial"/>
            </a:endParaRPr>
          </a:p>
          <a:p>
            <a:pPr lvl="0" algn="l">
              <a:buClr>
                <a:srgbClr val="000000"/>
              </a:buClr>
              <a:buSzTx/>
            </a:pPr>
            <a:r>
              <a:rPr lang="pt-BR" sz="14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Tenho de estudar</a:t>
            </a: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 muito para o exame. </a:t>
            </a:r>
          </a:p>
          <a:p>
            <a:pPr lvl="0" algn="l">
              <a:buClr>
                <a:srgbClr val="000000"/>
              </a:buClr>
              <a:buSzTx/>
            </a:pPr>
            <a:r>
              <a:rPr lang="pt-BR" sz="1400" u="sng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Tenho de telefonar-lhe</a:t>
            </a:r>
            <a:r>
              <a:rPr lang="pt-BR" sz="1400" b="0" dirty="0">
                <a:solidFill>
                  <a:srgbClr val="494B58"/>
                </a:solidFill>
                <a:latin typeface="Baskerville Old Face" panose="02020602080505020303" pitchFamily="18" charset="77"/>
                <a:cs typeface="Arial"/>
                <a:sym typeface="Arial"/>
              </a:rPr>
              <a:t> de novo.</a:t>
            </a:r>
          </a:p>
          <a:p>
            <a:pPr lvl="0" algn="l">
              <a:buClr>
                <a:srgbClr val="000000"/>
              </a:buClr>
              <a:buSzTx/>
            </a:pPr>
            <a:endParaRPr lang="pt-BR" sz="1400" b="0" dirty="0">
              <a:solidFill>
                <a:srgbClr val="494B58"/>
              </a:solidFill>
              <a:latin typeface="Baskerville Old Face" panose="02020602080505020303" pitchFamily="18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674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288FCF-8339-BB43-B4C7-80701574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00" y="205975"/>
            <a:ext cx="7363500" cy="587401"/>
          </a:xfrm>
        </p:spPr>
        <p:txBody>
          <a:bodyPr/>
          <a:lstStyle/>
          <a:p>
            <a:r>
              <a:rPr lang="it-IT" dirty="0"/>
              <a:t>PRONOMES PESSOAIS DE COMPLEMENTO INDIRETO</a:t>
            </a: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E09DE71F-3486-3841-ADF1-381C1C24912F}"/>
              </a:ext>
            </a:extLst>
          </p:cNvPr>
          <p:cNvSpPr txBox="1">
            <a:spLocks/>
          </p:cNvSpPr>
          <p:nvPr/>
        </p:nvSpPr>
        <p:spPr>
          <a:xfrm>
            <a:off x="475934" y="3331597"/>
            <a:ext cx="8192132" cy="1516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minha tia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manda-me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uma carta de Natal. Eu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mando-lhe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um postal.</a:t>
            </a:r>
          </a:p>
          <a:p>
            <a:pPr>
              <a:spcBef>
                <a:spcPts val="600"/>
              </a:spcBef>
            </a:pP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Apetece-te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alguma coisa?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Apetece-me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um gelado.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Vou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fazer-vos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uma pergunta. </a:t>
            </a:r>
          </a:p>
          <a:p>
            <a:pPr>
              <a:spcBef>
                <a:spcPts val="600"/>
              </a:spcBef>
            </a:pP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Querem </a:t>
            </a: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dizer-nos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que gostam da ideia.</a:t>
            </a:r>
          </a:p>
          <a:p>
            <a:pPr>
              <a:spcBef>
                <a:spcPts val="600"/>
              </a:spcBef>
            </a:pPr>
            <a:r>
              <a:rPr lang="pt-PT" b="1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Telefona-lhes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agora, mais tarde eles não vão estar em casa.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35E80E2-7A2E-734E-AFBE-46871F266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283677"/>
              </p:ext>
            </p:extLst>
          </p:nvPr>
        </p:nvGraphicFramePr>
        <p:xfrm>
          <a:off x="2933451" y="793376"/>
          <a:ext cx="3277097" cy="2451735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168473">
                  <a:extLst>
                    <a:ext uri="{9D8B030D-6E8A-4147-A177-3AD203B41FA5}">
                      <a16:colId xmlns:a16="http://schemas.microsoft.com/office/drawing/2014/main" val="750774425"/>
                    </a:ext>
                  </a:extLst>
                </a:gridCol>
                <a:gridCol w="2108624">
                  <a:extLst>
                    <a:ext uri="{9D8B030D-6E8A-4147-A177-3AD203B41FA5}">
                      <a16:colId xmlns:a16="http://schemas.microsoft.com/office/drawing/2014/main" val="409085534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Sujeito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Complemento </a:t>
                      </a:r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indireto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7613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ME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4893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TE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48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LHE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7526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163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20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5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7234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LHES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9886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</a:t>
                      </a:r>
                      <a:r>
                        <a:rPr lang="it-IT" sz="1400" b="0" u="none" strike="noStrike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832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u="none" strike="noStrike" dirty="0" err="1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elas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603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003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Vais</a:t>
            </a:r>
            <a:r>
              <a:rPr lang="en" dirty="0"/>
              <a:t> para o Algarve?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Baskerville Old Face" panose="02020602080505020303" pitchFamily="18" charset="77"/>
              </a:rPr>
              <a:t>DIÁLOGO P. 80</a:t>
            </a:r>
          </a:p>
        </p:txBody>
      </p:sp>
      <p:pic>
        <p:nvPicPr>
          <p:cNvPr id="5" name="Portuguˆs XXI 1 Faixa 43" descr="Portuguˆs XXI 1 Faixa 43">
            <a:hlinkClick r:id="" action="ppaction://media"/>
            <a:extLst>
              <a:ext uri="{FF2B5EF4-FFF2-40B4-BE49-F238E27FC236}">
                <a16:creationId xmlns:a16="http://schemas.microsoft.com/office/drawing/2014/main" id="{2DD95822-39AD-6C43-B043-D46823710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2699" y="4079475"/>
            <a:ext cx="518602" cy="518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EXERCÍCIO 2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829159"/>
            <a:ext cx="7685809" cy="377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800" dirty="0">
              <a:latin typeface="Baskerville Old Face" panose="02020602080505020303" pitchFamily="18" charset="77"/>
            </a:endParaRPr>
          </a:p>
        </p:txBody>
      </p:sp>
      <p:sp>
        <p:nvSpPr>
          <p:cNvPr id="5" name="Google Shape;95;p17">
            <a:extLst>
              <a:ext uri="{FF2B5EF4-FFF2-40B4-BE49-F238E27FC236}">
                <a16:creationId xmlns:a16="http://schemas.microsoft.com/office/drawing/2014/main" id="{EC7DC449-0281-5D4E-ABEB-5A4341389426}"/>
              </a:ext>
            </a:extLst>
          </p:cNvPr>
          <p:cNvSpPr txBox="1">
            <a:spLocks/>
          </p:cNvSpPr>
          <p:nvPr/>
        </p:nvSpPr>
        <p:spPr>
          <a:xfrm>
            <a:off x="393589" y="718015"/>
            <a:ext cx="8356820" cy="402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 João está a				</a:t>
            </a:r>
            <a:r>
              <a:rPr lang="pt-BR" sz="1200" b="1" u="sng" dirty="0">
                <a:latin typeface="Baskerville Old Face" panose="02020602080505020303" pitchFamily="18" charset="77"/>
              </a:rPr>
              <a:t>passar férias </a:t>
            </a:r>
            <a:r>
              <a:rPr lang="pt-BR" sz="1200" b="1" dirty="0">
                <a:latin typeface="Baskerville Old Face" panose="02020602080505020303" pitchFamily="18" charset="77"/>
              </a:rPr>
              <a:t>em Viseu.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trabalhar em Viseu.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telefonar de Lisboa.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 Miguel 				nunca vai de férias para 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este ano vai de férias para 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</a:t>
            </a:r>
            <a:r>
              <a:rPr lang="pt-BR" sz="1200" b="1" u="sng" dirty="0">
                <a:latin typeface="Baskerville Old Face" panose="02020602080505020303" pitchFamily="18" charset="77"/>
              </a:rPr>
              <a:t>costuma ir</a:t>
            </a:r>
            <a:r>
              <a:rPr lang="pt-BR" sz="1200" b="1" dirty="0">
                <a:latin typeface="Baskerville Old Face" panose="02020602080505020303" pitchFamily="18" charset="77"/>
              </a:rPr>
              <a:t> de férias para 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O Miguel				</a:t>
            </a:r>
            <a:r>
              <a:rPr lang="pt-BR" sz="1200" b="1" u="sng" dirty="0">
                <a:latin typeface="Baskerville Old Face" panose="02020602080505020303" pitchFamily="18" charset="77"/>
              </a:rPr>
              <a:t>habitualmente</a:t>
            </a:r>
            <a:r>
              <a:rPr lang="pt-BR" sz="1200" b="1" dirty="0">
                <a:latin typeface="Baskerville Old Face" panose="02020602080505020303" pitchFamily="18" charset="77"/>
              </a:rPr>
              <a:t> aluga um apartamento no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</a:t>
            </a:r>
            <a:r>
              <a:rPr lang="pt-BR" sz="1200" b="1" u="sng" dirty="0">
                <a:latin typeface="Baskerville Old Face" panose="02020602080505020303" pitchFamily="18" charset="77"/>
              </a:rPr>
              <a:t>às vezes</a:t>
            </a:r>
            <a:r>
              <a:rPr lang="pt-BR" sz="1200" b="1" dirty="0">
                <a:latin typeface="Baskerville Old Face" panose="02020602080505020303" pitchFamily="18" charset="77"/>
              </a:rPr>
              <a:t> aluga um apartamento no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alugar um apartamento no Algarve.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Este ano, o Miguel			vai passar quatro semanas de férias na praia.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passar duas semanas de férias na praia.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passar as férias no campo.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Este ano, o João			vai fazer férias na praia.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fazer férias na cidade.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				vai fazer férias na praia e na cidade.</a:t>
            </a:r>
            <a:endParaRPr lang="pt-BR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4097427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11050</TotalTime>
  <Words>2787</Words>
  <Application>Microsoft Macintosh PowerPoint</Application>
  <PresentationFormat>Presentazione su schermo (16:9)</PresentationFormat>
  <Paragraphs>591</Paragraphs>
  <Slides>28</Slides>
  <Notes>24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Baskerville Old Face</vt:lpstr>
      <vt:lpstr>Calibri</vt:lpstr>
      <vt:lpstr>Amatic SC</vt:lpstr>
      <vt:lpstr>Arial</vt:lpstr>
      <vt:lpstr>Muli</vt:lpstr>
      <vt:lpstr>Quickly template</vt:lpstr>
      <vt:lpstr>LINGUA E TRADUZIONE PORTOGHESE I</vt:lpstr>
      <vt:lpstr>boa tarde O QUE VAMOS FAZER HOJE?</vt:lpstr>
      <vt:lpstr>REVISÃO GRAMÁTICA E EXPRESSÕES</vt:lpstr>
      <vt:lpstr>EXPRESSÕES</vt:lpstr>
      <vt:lpstr>VERBOS IRREGULARES PRESENTE INDICATIVO</vt:lpstr>
      <vt:lpstr>Presentazione standard di PowerPoint</vt:lpstr>
      <vt:lpstr>PRONOMES PESSOAIS DE COMPLEMENTO INDIRETO</vt:lpstr>
      <vt:lpstr>Vais para o Algarve?</vt:lpstr>
      <vt:lpstr>EXERCÍCIO 2</vt:lpstr>
      <vt:lpstr>Presentazione standard di PowerPoint</vt:lpstr>
      <vt:lpstr>ATIVIDADES NAS FÉRIAS</vt:lpstr>
      <vt:lpstr>MAIS VERBOS IRREGULARES</vt:lpstr>
      <vt:lpstr>Grau Comparativo e SUPERLATIVO (ex. 6)</vt:lpstr>
      <vt:lpstr>MESES DO ANO E NÚMEROS ORDINAIS</vt:lpstr>
      <vt:lpstr>VERBOS IRREGULARES</vt:lpstr>
      <vt:lpstr>TEXTO P. 85</vt:lpstr>
      <vt:lpstr>VOCABULÁRIO PEÇAS DE VESTUÁRIO E CORES</vt:lpstr>
      <vt:lpstr>Respondam às perguntas</vt:lpstr>
      <vt:lpstr>O QUE VOCÊS FAZEM NO TEMPO LIVRE / NAS FÉRIAS </vt:lpstr>
      <vt:lpstr>TEXTOS P. 89</vt:lpstr>
      <vt:lpstr>VERBOS IRREGULARES</vt:lpstr>
      <vt:lpstr>POSSESSIVOS E DEMONSTRATIVOS</vt:lpstr>
      <vt:lpstr>PREPOSIÇÃO COM + pronome</vt:lpstr>
      <vt:lpstr>O PARAÍSO SÃO OS OUTROS VALTER HUGO MÃE</vt:lpstr>
      <vt:lpstr>Presentazione standard di PowerPoint</vt:lpstr>
      <vt:lpstr>NOTA DO AUTOR</vt:lpstr>
      <vt:lpstr>O PARAÍSO SÃO OS OUTROS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171</cp:revision>
  <dcterms:modified xsi:type="dcterms:W3CDTF">2020-12-22T12:05:46Z</dcterms:modified>
</cp:coreProperties>
</file>