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88" r:id="rId3"/>
    <p:sldId id="291" r:id="rId4"/>
    <p:sldId id="292" r:id="rId5"/>
    <p:sldId id="293" r:id="rId6"/>
    <p:sldId id="296" r:id="rId7"/>
    <p:sldId id="278" r:id="rId8"/>
    <p:sldId id="295" r:id="rId9"/>
    <p:sldId id="286" r:id="rId10"/>
    <p:sldId id="312" r:id="rId11"/>
    <p:sldId id="314" r:id="rId12"/>
    <p:sldId id="316" r:id="rId13"/>
    <p:sldId id="315" r:id="rId14"/>
    <p:sldId id="313" r:id="rId15"/>
    <p:sldId id="317" r:id="rId16"/>
    <p:sldId id="319" r:id="rId17"/>
    <p:sldId id="320" r:id="rId18"/>
    <p:sldId id="311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lla Bernard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9"/>
    <a:srgbClr val="FF008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 autoAdjust="0"/>
  </p:normalViewPr>
  <p:slideViewPr>
    <p:cSldViewPr snapToGrid="0" showGuides="1">
      <p:cViewPr varScale="1">
        <p:scale>
          <a:sx n="103" d="100"/>
          <a:sy n="103" d="100"/>
        </p:scale>
        <p:origin x="-568" y="-112"/>
      </p:cViewPr>
      <p:guideLst>
        <p:guide orient="horz"/>
        <p:guide pos="34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4B01-4F40-4D6F-9230-92E3B9B21171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77CFB-D0A0-4AFD-ACED-112C33FDC9B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00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0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6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8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7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72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9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6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03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A9C3-F230-4F77-97E9-4D6B3F30E302}" type="datetimeFigureOut">
              <a:rPr lang="it-IT" smtClean="0"/>
              <a:t>27/12/20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6B0DE-77FC-4CC4-BCD4-A3E9F8AEB15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37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2130426"/>
            <a:ext cx="8640960" cy="14700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Tiroide e patologia tiroidea</a:t>
            </a:r>
            <a:endParaRPr lang="it-IT" sz="3600" b="1" dirty="0">
              <a:solidFill>
                <a:srgbClr val="0000C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Stella Bernardi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RTB Endocrinologia </a:t>
            </a:r>
          </a:p>
          <a:p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Università degli Studi di Trieste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r="9928"/>
          <a:stretch/>
        </p:blipFill>
        <p:spPr>
          <a:xfrm>
            <a:off x="8668766" y="261540"/>
            <a:ext cx="1675706" cy="1571567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9" name="Connettore 1 8"/>
          <p:cNvCxnSpPr/>
          <p:nvPr/>
        </p:nvCxnSpPr>
        <p:spPr>
          <a:xfrm>
            <a:off x="1775520" y="5949280"/>
            <a:ext cx="8640960" cy="7200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0"/>
    </mc:Choice>
    <mc:Fallback xmlns="">
      <p:transition xmlns:p14="http://schemas.microsoft.com/office/powerpoint/2010/main" spd="slow" advTm="94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Funzione tiroidea in gravidanza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l="-27269" r="-27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58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79"/>
    </mc:Choice>
    <mc:Fallback xmlns="">
      <p:transition xmlns:p14="http://schemas.microsoft.com/office/powerpoint/2010/main" spd="slow" advTm="925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Funzione tiroidea in gravidanza (1)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09" y="1274618"/>
            <a:ext cx="11508509" cy="505229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Gli ESTROGENI stimolano l’aumento delle concentrazioni della GLOBULINA LEGANTE LA TIROXINA (</a:t>
            </a:r>
            <a:r>
              <a:rPr lang="it-IT" b="1" dirty="0" smtClean="0">
                <a:solidFill>
                  <a:srgbClr val="0000CC"/>
                </a:solidFill>
              </a:rPr>
              <a:t>TBG</a:t>
            </a:r>
            <a:r>
              <a:rPr lang="it-IT" dirty="0" smtClean="0">
                <a:solidFill>
                  <a:srgbClr val="0000CC"/>
                </a:solidFill>
              </a:rPr>
              <a:t>) – per aumento sintesi epatica e rallentamento del catabolismo</a:t>
            </a:r>
            <a:endParaRPr lang="it-IT" dirty="0" smtClean="0"/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La TBG lega il 75% della T4 e l’80% della T3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Questo porta ad un aumento della quota ormonale legata alla TBG con riduzione della quota libera con attivazione dell’asse ipotalamo-ipofisario e secrezione di TSH che stimola la tiroide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Inoltre la 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placenta ha la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deiodasi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3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, che è un enzima che inattiva T3 e T4, questo contribuisce alla riduzione della quota di T4 circolante e ulteriore stimolazione dell’asse ipotalamo-ipofisi </a:t>
            </a:r>
            <a:endParaRPr lang="it-IT" dirty="0" smtClean="0"/>
          </a:p>
          <a:p>
            <a:pPr algn="just"/>
            <a:endParaRPr lang="it-IT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1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Funzione tiroidea in gravidanza (2)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09" y="1274618"/>
            <a:ext cx="11508509" cy="505229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In gravidanza </a:t>
            </a:r>
            <a:r>
              <a:rPr lang="it-IT" b="1" dirty="0" smtClean="0">
                <a:solidFill>
                  <a:srgbClr val="0000CC"/>
                </a:solidFill>
              </a:rPr>
              <a:t>AUMENTA il FABBISOGNO DI IODIO </a:t>
            </a:r>
            <a:r>
              <a:rPr lang="it-IT" dirty="0" smtClean="0">
                <a:solidFill>
                  <a:srgbClr val="0000CC"/>
                </a:solidFill>
              </a:rPr>
              <a:t>per l’AUMENTATA FILTRAZIONE RENALE e CLEARANCE DELLO IODIO e per il PASSAGGIO di parte dello IODIO </a:t>
            </a:r>
            <a:r>
              <a:rPr lang="it-IT" dirty="0" err="1" smtClean="0">
                <a:solidFill>
                  <a:srgbClr val="0000CC"/>
                </a:solidFill>
              </a:rPr>
              <a:t>all’UNITA’</a:t>
            </a:r>
            <a:r>
              <a:rPr lang="it-IT" dirty="0" smtClean="0">
                <a:solidFill>
                  <a:srgbClr val="0000CC"/>
                </a:solidFill>
              </a:rPr>
              <a:t> FETO-PLACENTARE</a:t>
            </a:r>
            <a:endParaRPr lang="it-IT" dirty="0" smtClean="0"/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Fabbisogno di 220-250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ug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/die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Nelle aree a carenza iodica, vi è una progressiva riduzione della FT4 e secrezione preferenziale FT3, con attivazione asse ipotalamo-ipofisario e secrezione di TSH, formazione di gozzo, fino all’instaurarsi di un ipotiroidismo franco </a:t>
            </a:r>
            <a:endParaRPr lang="it-IT" dirty="0" smtClean="0"/>
          </a:p>
          <a:p>
            <a:pPr algn="just"/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600" y="4415665"/>
            <a:ext cx="4085239" cy="224522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060" y="4440127"/>
            <a:ext cx="3393986" cy="2175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8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Funzione tiroidea in gravidanza (3)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09" y="1274618"/>
            <a:ext cx="11508509" cy="5052290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La funzione tiroidea è anche stimolata dalla HCG</a:t>
            </a:r>
            <a:endParaRPr lang="it-IT" dirty="0" smtClean="0"/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La HCG ha una affinità strutturale con il TSH per cui ha una attività tireostimolante. I livelli massimi si raggiungono durante il terzo mese di gravidanza. L’effetto più importante è l’incremento lieve della FT4 e conseguente speculare riduzione del TSH</a:t>
            </a:r>
          </a:p>
          <a:p>
            <a:pPr algn="just"/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266" y="3460144"/>
            <a:ext cx="6864365" cy="3313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48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Funzione tiroidea in gravidanza (4) </a:t>
            </a:r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/>
          <a:srcRect l="-80615" r="-80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35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79"/>
    </mc:Choice>
    <mc:Fallback xmlns="">
      <p:transition xmlns:p14="http://schemas.microsoft.com/office/powerpoint/2010/main" spd="slow" advTm="925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Fisiologia tiroidea fetale (1)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09" y="1274618"/>
            <a:ext cx="11508509" cy="505229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Gli ormoni tiroidei sono indispensabili per la crescita dei tessuti e per la differenziazione e maturazione del sistema nervoso centrale. 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La placenta regola il passaggio degli ormoni tiroidei dalla madre al feto</a:t>
            </a:r>
            <a:endParaRPr lang="it-IT" dirty="0" smtClean="0"/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La comparsa delle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deiodasi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e dei recettori per gli ormoni tiroidei nella  corteccia cerebrale fetale inizia intorno alla 7-8° settimana di gestazione (ormoni tiroidei sono importanti per le prime fasi dello sviluppo neurologico del feto).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Una produzione significativa di ormoni tiroidei da parte del feto inizia alla 20° settimana e poi è regolato in modo indipendente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Piccole quantità di T4 materna raggiungono comunque il feto (questo è importante nel caso in cui il feto abbia una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disgenesia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o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disormonogenesi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ghiandolare.)</a:t>
            </a:r>
            <a:endParaRPr lang="it-IT" dirty="0" smtClean="0"/>
          </a:p>
          <a:p>
            <a:pPr algn="just"/>
            <a:endParaRPr lang="it-IT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5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Fisiologia tiroidea fetale (2)</a:t>
            </a:r>
            <a:endParaRPr lang="it-IT" b="1" dirty="0"/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3"/>
          <a:srcRect l="-31934" r="-31934"/>
          <a:stretch>
            <a:fillRect/>
          </a:stretch>
        </p:blipFill>
        <p:spPr>
          <a:xfrm>
            <a:off x="331788" y="1274763"/>
            <a:ext cx="11509375" cy="50514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4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Fisiologia tiroidea fetale (3)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313524" y="1274618"/>
            <a:ext cx="7527494" cy="50522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>
                <a:solidFill>
                  <a:srgbClr val="000000"/>
                </a:solidFill>
              </a:rPr>
              <a:t>Adeguato apporto di ormoni tiroidei è indispensabile per la maturazione del SNC.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Il cretinismo endemico è una malattia caratterizzata da carenza iodica grave nella madre e nel feto.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Le lesioni si instaurano in un arco di tempo dalla 10° settimana alla fine del 3° trimestre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La carenza degli ormoni materni nella fasi precoci e la successiva ipofunzione della tiroide fetale portano a deficit neurologici più gravi rispetto all’ipotiroidismo congenito dove la carenza fetale è vicariata dal passaggio ormonale materno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Il cretinismo è caratterizzato da grave ritardo mentale, sordomutismo, disfunzioni piramidale e extrapiramidali, disturbi di deambulazione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92" y="1078557"/>
            <a:ext cx="4076700" cy="523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7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41260" r="-41260"/>
          <a:stretch>
            <a:fillRect/>
          </a:stretch>
        </p:blipFill>
        <p:spPr>
          <a:xfrm>
            <a:off x="-1" y="1071563"/>
            <a:ext cx="12337893" cy="5105400"/>
          </a:xfrm>
        </p:spPr>
      </p:pic>
    </p:spTree>
    <p:extLst>
      <p:ext uri="{BB962C8B-B14F-4D97-AF65-F5344CB8AC3E}">
        <p14:creationId xmlns:p14="http://schemas.microsoft.com/office/powerpoint/2010/main" val="421981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tiroide - generalità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760" r="665"/>
          <a:stretch/>
        </p:blipFill>
        <p:spPr>
          <a:xfrm rot="10800000">
            <a:off x="842999" y="1792779"/>
            <a:ext cx="4926614" cy="435133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6688433" y="1817516"/>
            <a:ext cx="4679978" cy="43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72"/>
    </mc:Choice>
    <mc:Fallback xmlns="">
      <p:transition xmlns:p14="http://schemas.microsoft.com/office/powerpoint/2010/main" spd="slow" advTm="1565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43339" y="274638"/>
            <a:ext cx="11905323" cy="1283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po 4"/>
          <p:cNvGrpSpPr/>
          <p:nvPr/>
        </p:nvGrpSpPr>
        <p:grpSpPr>
          <a:xfrm>
            <a:off x="3390849" y="1844824"/>
            <a:ext cx="5681482" cy="1025348"/>
            <a:chOff x="3059832" y="4705322"/>
            <a:chExt cx="4471849" cy="1025348"/>
          </a:xfrm>
        </p:grpSpPr>
        <p:grpSp>
          <p:nvGrpSpPr>
            <p:cNvPr id="5" name="Gruppo 5"/>
            <p:cNvGrpSpPr/>
            <p:nvPr/>
          </p:nvGrpSpPr>
          <p:grpSpPr>
            <a:xfrm>
              <a:off x="4218224" y="4941091"/>
              <a:ext cx="3313457" cy="706019"/>
              <a:chOff x="3202759" y="260648"/>
              <a:chExt cx="3313457" cy="706019"/>
            </a:xfrm>
          </p:grpSpPr>
          <p:grpSp>
            <p:nvGrpSpPr>
              <p:cNvPr id="6" name="Gruppo 16"/>
              <p:cNvGrpSpPr/>
              <p:nvPr/>
            </p:nvGrpSpPr>
            <p:grpSpPr>
              <a:xfrm>
                <a:off x="3202759" y="260648"/>
                <a:ext cx="3313457" cy="706019"/>
                <a:chOff x="3202759" y="260648"/>
                <a:chExt cx="3313457" cy="706019"/>
              </a:xfrm>
            </p:grpSpPr>
            <p:sp>
              <p:nvSpPr>
                <p:cNvPr id="21" name="Esagono 20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sellaDiTesto 21"/>
                <p:cNvSpPr txBox="1"/>
                <p:nvPr/>
              </p:nvSpPr>
              <p:spPr>
                <a:xfrm>
                  <a:off x="4860032" y="658890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NH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3" name="CasellaDiTesto 22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 smtClean="0">
                      <a:latin typeface="Verdana" panose="020B0604030504040204" pitchFamily="34" charset="0"/>
                    </a:rPr>
                    <a:t>O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24" name="CasellaDiTesto 23"/>
                <p:cNvSpPr txBox="1"/>
                <p:nvPr/>
              </p:nvSpPr>
              <p:spPr>
                <a:xfrm>
                  <a:off x="4499992" y="33265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CH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CH-COOH</a:t>
                  </a:r>
                  <a:endParaRPr lang="en-US" sz="1400" b="1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18" name="Connettore 1 17"/>
              <p:cNvCxnSpPr>
                <a:stCxn id="21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 flipV="1">
                <a:off x="5002959" y="586890"/>
                <a:ext cx="0" cy="14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9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o 6"/>
            <p:cNvGrpSpPr/>
            <p:nvPr/>
          </p:nvGrpSpPr>
          <p:grpSpPr>
            <a:xfrm>
              <a:off x="3059832" y="4953492"/>
              <a:ext cx="1369241" cy="504056"/>
              <a:chOff x="3202759" y="260648"/>
              <a:chExt cx="1369241" cy="504056"/>
            </a:xfrm>
          </p:grpSpPr>
          <p:grpSp>
            <p:nvGrpSpPr>
              <p:cNvPr id="12" name="Gruppo 11"/>
              <p:cNvGrpSpPr/>
              <p:nvPr/>
            </p:nvGrpSpPr>
            <p:grpSpPr>
              <a:xfrm>
                <a:off x="3202759" y="260648"/>
                <a:ext cx="1225225" cy="504056"/>
                <a:chOff x="3202759" y="260648"/>
                <a:chExt cx="1225225" cy="504056"/>
              </a:xfrm>
            </p:grpSpPr>
            <p:sp>
              <p:nvSpPr>
                <p:cNvPr id="15" name="Esagono 14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CasellaDiTesto 15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latin typeface="Verdana" panose="020B0604030504040204" pitchFamily="34" charset="0"/>
                    </a:rPr>
                    <a:t>O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H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13" name="Connettore 1 12"/>
              <p:cNvCxnSpPr>
                <a:stCxn id="15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1 13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CasellaDiTesto 7"/>
            <p:cNvSpPr txBox="1"/>
            <p:nvPr/>
          </p:nvSpPr>
          <p:spPr>
            <a:xfrm>
              <a:off x="4782516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607340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608429" y="5422893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782516" y="5418206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7" name="Gruppo 24"/>
          <p:cNvGrpSpPr/>
          <p:nvPr/>
        </p:nvGrpSpPr>
        <p:grpSpPr>
          <a:xfrm>
            <a:off x="3377757" y="4203877"/>
            <a:ext cx="5694574" cy="1025348"/>
            <a:chOff x="3059832" y="4705322"/>
            <a:chExt cx="4471849" cy="1025348"/>
          </a:xfrm>
        </p:grpSpPr>
        <p:grpSp>
          <p:nvGrpSpPr>
            <p:cNvPr id="25" name="Gruppo 25"/>
            <p:cNvGrpSpPr/>
            <p:nvPr/>
          </p:nvGrpSpPr>
          <p:grpSpPr>
            <a:xfrm>
              <a:off x="4218224" y="4941091"/>
              <a:ext cx="3313457" cy="706019"/>
              <a:chOff x="3202759" y="260648"/>
              <a:chExt cx="3313457" cy="706019"/>
            </a:xfrm>
          </p:grpSpPr>
          <p:grpSp>
            <p:nvGrpSpPr>
              <p:cNvPr id="26" name="Gruppo 36"/>
              <p:cNvGrpSpPr/>
              <p:nvPr/>
            </p:nvGrpSpPr>
            <p:grpSpPr>
              <a:xfrm>
                <a:off x="3202759" y="260648"/>
                <a:ext cx="3313457" cy="706019"/>
                <a:chOff x="3202759" y="260648"/>
                <a:chExt cx="3313457" cy="706019"/>
              </a:xfrm>
            </p:grpSpPr>
            <p:sp>
              <p:nvSpPr>
                <p:cNvPr id="41" name="Esagono 40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CasellaDiTesto 41"/>
                <p:cNvSpPr txBox="1"/>
                <p:nvPr/>
              </p:nvSpPr>
              <p:spPr>
                <a:xfrm>
                  <a:off x="4860032" y="658890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NH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3" name="CasellaDiTesto 42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 smtClean="0">
                      <a:latin typeface="Verdana" panose="020B0604030504040204" pitchFamily="34" charset="0"/>
                    </a:rPr>
                    <a:t>O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44" name="CasellaDiTesto 43"/>
                <p:cNvSpPr txBox="1"/>
                <p:nvPr/>
              </p:nvSpPr>
              <p:spPr>
                <a:xfrm>
                  <a:off x="4499992" y="33265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CH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CH-COOH</a:t>
                  </a:r>
                  <a:endParaRPr lang="en-US" sz="1400" b="1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38" name="Connettore 1 37"/>
              <p:cNvCxnSpPr>
                <a:stCxn id="41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 flipV="1">
                <a:off x="5002959" y="586890"/>
                <a:ext cx="0" cy="14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o 26"/>
            <p:cNvGrpSpPr/>
            <p:nvPr/>
          </p:nvGrpSpPr>
          <p:grpSpPr>
            <a:xfrm>
              <a:off x="3059832" y="4953492"/>
              <a:ext cx="1369241" cy="504056"/>
              <a:chOff x="3202759" y="260648"/>
              <a:chExt cx="1369241" cy="504056"/>
            </a:xfrm>
          </p:grpSpPr>
          <p:grpSp>
            <p:nvGrpSpPr>
              <p:cNvPr id="32" name="Gruppo 31"/>
              <p:cNvGrpSpPr/>
              <p:nvPr/>
            </p:nvGrpSpPr>
            <p:grpSpPr>
              <a:xfrm>
                <a:off x="3202759" y="260648"/>
                <a:ext cx="1225225" cy="504056"/>
                <a:chOff x="3202759" y="260648"/>
                <a:chExt cx="1225225" cy="504056"/>
              </a:xfrm>
            </p:grpSpPr>
            <p:sp>
              <p:nvSpPr>
                <p:cNvPr id="35" name="Esagono 34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CasellaDiTesto 35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>
                      <a:latin typeface="Verdana" panose="020B0604030504040204" pitchFamily="34" charset="0"/>
                    </a:rPr>
                    <a:t>O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H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33" name="Connettore 1 32"/>
              <p:cNvCxnSpPr>
                <a:stCxn id="35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asellaDiTesto 27"/>
            <p:cNvSpPr txBox="1"/>
            <p:nvPr/>
          </p:nvSpPr>
          <p:spPr>
            <a:xfrm>
              <a:off x="4782516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607340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608429" y="5422893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4782516" y="5418206"/>
              <a:ext cx="345143" cy="23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119670" y="3068960"/>
            <a:ext cx="595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3,5,3I,5I – TETRAIODOTIRONINA (tiroxina T</a:t>
            </a:r>
            <a:r>
              <a:rPr lang="it-IT" b="1" baseline="-25000" dirty="0" smtClean="0"/>
              <a:t>4</a:t>
            </a:r>
            <a:r>
              <a:rPr lang="it-IT" b="1" dirty="0" smtClean="0"/>
              <a:t>)</a:t>
            </a:r>
            <a:endParaRPr lang="en-US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3091819" y="5445224"/>
            <a:ext cx="595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3,5,3I – TRIIODOTIRONINA (T</a:t>
            </a:r>
            <a:r>
              <a:rPr lang="it-IT" b="1" baseline="-25000" dirty="0" smtClean="0"/>
              <a:t>3</a:t>
            </a:r>
            <a:r>
              <a:rPr lang="it-IT" b="1" dirty="0" smtClean="0"/>
              <a:t>)</a:t>
            </a:r>
            <a:endParaRPr lang="en-US" b="1" dirty="0"/>
          </a:p>
        </p:txBody>
      </p:sp>
      <p:sp>
        <p:nvSpPr>
          <p:cNvPr id="37" name="Titolo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Ormoni tiroidei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73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72"/>
    </mc:Choice>
    <mc:Fallback xmlns="">
      <p:transition xmlns:p14="http://schemas.microsoft.com/office/powerpoint/2010/main" spd="slow" advTm="221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vale 149"/>
          <p:cNvSpPr/>
          <p:nvPr/>
        </p:nvSpPr>
        <p:spPr>
          <a:xfrm>
            <a:off x="5726311" y="3155217"/>
            <a:ext cx="3935643" cy="11346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6" name="Ovale 2065"/>
          <p:cNvSpPr/>
          <p:nvPr/>
        </p:nvSpPr>
        <p:spPr>
          <a:xfrm>
            <a:off x="5736684" y="13094"/>
            <a:ext cx="3833627" cy="11346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7" name="Picture 2" descr="Epit cub semp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2" t="35049" r="20557" b="7705"/>
          <a:stretch/>
        </p:blipFill>
        <p:spPr bwMode="auto">
          <a:xfrm rot="5400000">
            <a:off x="-551607" y="551608"/>
            <a:ext cx="6816619" cy="571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7"/>
          <p:cNvGrpSpPr/>
          <p:nvPr/>
        </p:nvGrpSpPr>
        <p:grpSpPr>
          <a:xfrm>
            <a:off x="4270346" y="260649"/>
            <a:ext cx="3702731" cy="706019"/>
            <a:chOff x="3202759" y="260648"/>
            <a:chExt cx="3313457" cy="706019"/>
          </a:xfrm>
        </p:grpSpPr>
        <p:grpSp>
          <p:nvGrpSpPr>
            <p:cNvPr id="4" name="Gruppo 16"/>
            <p:cNvGrpSpPr/>
            <p:nvPr/>
          </p:nvGrpSpPr>
          <p:grpSpPr>
            <a:xfrm>
              <a:off x="3202759" y="260648"/>
              <a:ext cx="3313457" cy="706019"/>
              <a:chOff x="3202759" y="260648"/>
              <a:chExt cx="3313457" cy="706019"/>
            </a:xfrm>
          </p:grpSpPr>
          <p:sp>
            <p:nvSpPr>
              <p:cNvPr id="3" name="Esagono 2"/>
              <p:cNvSpPr/>
              <p:nvPr/>
            </p:nvSpPr>
            <p:spPr>
              <a:xfrm>
                <a:off x="3851920" y="260648"/>
                <a:ext cx="576064" cy="504056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asellaDiTesto 11"/>
              <p:cNvSpPr txBox="1"/>
              <p:nvPr/>
            </p:nvSpPr>
            <p:spPr>
              <a:xfrm>
                <a:off x="4860032" y="658890"/>
                <a:ext cx="7211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NH</a:t>
                </a:r>
                <a:r>
                  <a:rPr lang="it-IT" sz="1400" b="1" baseline="-25000" dirty="0" smtClean="0">
                    <a:latin typeface="Verdana" panose="020B0604030504040204" pitchFamily="34" charset="0"/>
                  </a:rPr>
                  <a:t>2</a:t>
                </a:r>
                <a:endParaRPr lang="en-US" sz="1400" b="1" baseline="-25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3202759" y="345049"/>
                <a:ext cx="7211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latin typeface="Verdana" panose="020B0604030504040204" pitchFamily="34" charset="0"/>
                  </a:rPr>
                  <a:t>O</a:t>
                </a:r>
                <a:r>
                  <a:rPr lang="it-IT" sz="1400" b="1" dirty="0" smtClean="0">
                    <a:latin typeface="Verdana" panose="020B0604030504040204" pitchFamily="34" charset="0"/>
                  </a:rPr>
                  <a:t>H</a:t>
                </a:r>
                <a:endParaRPr lang="en-US" sz="1400" b="1" baseline="-25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4499992" y="332656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CH</a:t>
                </a:r>
                <a:r>
                  <a:rPr lang="it-IT" sz="1400" b="1" baseline="-25000" dirty="0" smtClean="0">
                    <a:latin typeface="Verdana" panose="020B0604030504040204" pitchFamily="34" charset="0"/>
                  </a:rPr>
                  <a:t>2</a:t>
                </a:r>
                <a:r>
                  <a:rPr lang="it-IT" sz="1400" b="1" dirty="0" smtClean="0">
                    <a:latin typeface="Verdana" panose="020B0604030504040204" pitchFamily="34" charset="0"/>
                  </a:rPr>
                  <a:t>CH-COOH</a:t>
                </a:r>
                <a:endParaRPr lang="en-US" sz="1400" b="1" dirty="0">
                  <a:latin typeface="Verdana" panose="020B0604030504040204" pitchFamily="34" charset="0"/>
                </a:endParaRPr>
              </a:p>
            </p:txBody>
          </p:sp>
        </p:grpSp>
        <p:cxnSp>
          <p:nvCxnSpPr>
            <p:cNvPr id="6" name="Connettore 1 5"/>
            <p:cNvCxnSpPr>
              <a:stCxn id="3" idx="0"/>
            </p:cNvCxnSpPr>
            <p:nvPr/>
          </p:nvCxnSpPr>
          <p:spPr>
            <a:xfrm>
              <a:off x="4427984" y="512676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V="1">
              <a:off x="5002959" y="586890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/>
          </p:nvCxnSpPr>
          <p:spPr>
            <a:xfrm>
              <a:off x="3707904" y="513609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sellaDiTesto 13"/>
          <p:cNvSpPr txBox="1"/>
          <p:nvPr/>
        </p:nvSpPr>
        <p:spPr>
          <a:xfrm>
            <a:off x="7056107" y="548680"/>
            <a:ext cx="378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TIREOGLOBULINA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425206" y="1321815"/>
            <a:ext cx="92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anose="020B0604030504040204" pitchFamily="34" charset="0"/>
              </a:rPr>
              <a:t>TPO</a:t>
            </a:r>
            <a:endParaRPr lang="en-US" baseline="30000" dirty="0">
              <a:latin typeface="Verdana" panose="020B0604030504040204" pitchFamily="34" charset="0"/>
            </a:endParaRPr>
          </a:p>
        </p:txBody>
      </p:sp>
      <p:cxnSp>
        <p:nvCxnSpPr>
          <p:cNvPr id="2048" name="Connettore 2 2047"/>
          <p:cNvCxnSpPr/>
          <p:nvPr/>
        </p:nvCxnSpPr>
        <p:spPr>
          <a:xfrm>
            <a:off x="5519936" y="917104"/>
            <a:ext cx="0" cy="11787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3009481" y="1870319"/>
            <a:ext cx="131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H</a:t>
            </a:r>
            <a:r>
              <a:rPr lang="it-IT" sz="1400" b="1" baseline="-25000" dirty="0" smtClean="0">
                <a:latin typeface="Verdana" panose="020B0604030504040204" pitchFamily="34" charset="0"/>
              </a:rPr>
              <a:t>2</a:t>
            </a:r>
            <a:r>
              <a:rPr lang="it-IT" sz="1400" b="1" dirty="0" smtClean="0">
                <a:latin typeface="Verdana" panose="020B0604030504040204" pitchFamily="34" charset="0"/>
              </a:rPr>
              <a:t>O</a:t>
            </a:r>
            <a:r>
              <a:rPr lang="it-IT" sz="1400" b="1" baseline="-25000" dirty="0" smtClean="0">
                <a:latin typeface="Verdana" panose="020B0604030504040204" pitchFamily="34" charset="0"/>
              </a:rPr>
              <a:t>2</a:t>
            </a:r>
            <a:endParaRPr lang="en-US" sz="1400" b="1" baseline="-25000" dirty="0">
              <a:latin typeface="Verdana" panose="020B0604030504040204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2995341" y="1506482"/>
            <a:ext cx="131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H</a:t>
            </a:r>
            <a:r>
              <a:rPr lang="it-IT" sz="1400" b="1" baseline="-25000" dirty="0" smtClean="0">
                <a:latin typeface="Verdana" panose="020B0604030504040204" pitchFamily="34" charset="0"/>
              </a:rPr>
              <a:t>2</a:t>
            </a:r>
            <a:r>
              <a:rPr lang="it-IT" sz="1400" b="1" dirty="0" smtClean="0">
                <a:latin typeface="Verdana" panose="020B0604030504040204" pitchFamily="34" charset="0"/>
              </a:rPr>
              <a:t>O</a:t>
            </a:r>
            <a:r>
              <a:rPr lang="it-IT" sz="1400" b="1" baseline="-25000" dirty="0" smtClean="0">
                <a:latin typeface="Verdana" panose="020B0604030504040204" pitchFamily="34" charset="0"/>
              </a:rPr>
              <a:t>2</a:t>
            </a:r>
            <a:endParaRPr lang="en-US" sz="1400" b="1" baseline="-25000" dirty="0">
              <a:latin typeface="Verdana" panose="020B0604030504040204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5500074" y="1537259"/>
            <a:ext cx="1310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2H</a:t>
            </a:r>
            <a:r>
              <a:rPr lang="it-IT" sz="1400" b="1" baseline="-25000" dirty="0" smtClean="0">
                <a:latin typeface="Verdana" panose="020B0604030504040204" pitchFamily="34" charset="0"/>
              </a:rPr>
              <a:t>2</a:t>
            </a:r>
            <a:r>
              <a:rPr lang="it-IT" sz="1400" b="1" dirty="0" smtClean="0">
                <a:latin typeface="Verdana" panose="020B0604030504040204" pitchFamily="34" charset="0"/>
              </a:rPr>
              <a:t>O</a:t>
            </a:r>
            <a:endParaRPr lang="en-US" sz="1400" b="1" baseline="-25000" dirty="0">
              <a:latin typeface="Verdana" panose="020B0604030504040204" pitchFamily="34" charset="0"/>
            </a:endParaRPr>
          </a:p>
        </p:txBody>
      </p:sp>
      <p:grpSp>
        <p:nvGrpSpPr>
          <p:cNvPr id="5" name="Gruppo 2068"/>
          <p:cNvGrpSpPr/>
          <p:nvPr/>
        </p:nvGrpSpPr>
        <p:grpSpPr>
          <a:xfrm>
            <a:off x="4283219" y="1881842"/>
            <a:ext cx="6583211" cy="1134660"/>
            <a:chOff x="3212413" y="1881842"/>
            <a:chExt cx="6020070" cy="1134660"/>
          </a:xfrm>
        </p:grpSpPr>
        <p:sp>
          <p:nvSpPr>
            <p:cNvPr id="48" name="CasellaDiTesto 47"/>
            <p:cNvSpPr txBox="1"/>
            <p:nvPr/>
          </p:nvSpPr>
          <p:spPr>
            <a:xfrm>
              <a:off x="3779912" y="2645105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grpSp>
          <p:nvGrpSpPr>
            <p:cNvPr id="8" name="Gruppo 2067"/>
            <p:cNvGrpSpPr/>
            <p:nvPr/>
          </p:nvGrpSpPr>
          <p:grpSpPr>
            <a:xfrm>
              <a:off x="3212413" y="1881842"/>
              <a:ext cx="6020070" cy="1134660"/>
              <a:chOff x="3212413" y="1881842"/>
              <a:chExt cx="6020070" cy="1134660"/>
            </a:xfrm>
          </p:grpSpPr>
          <p:sp>
            <p:nvSpPr>
              <p:cNvPr id="149" name="Ovale 148"/>
              <p:cNvSpPr/>
              <p:nvPr/>
            </p:nvSpPr>
            <p:spPr>
              <a:xfrm>
                <a:off x="4546244" y="1881842"/>
                <a:ext cx="3455295" cy="113466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asellaDiTesto 45"/>
              <p:cNvSpPr txBox="1"/>
              <p:nvPr/>
            </p:nvSpPr>
            <p:spPr>
              <a:xfrm>
                <a:off x="8158768" y="2218625"/>
                <a:ext cx="10737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 smtClean="0">
                    <a:latin typeface="Verdana" panose="020B0604030504040204" pitchFamily="34" charset="0"/>
                  </a:rPr>
                  <a:t>DIT</a:t>
                </a:r>
                <a:endParaRPr lang="en-US" baseline="30000" dirty="0">
                  <a:latin typeface="Verdana" panose="020B0604030504040204" pitchFamily="34" charset="0"/>
                </a:endParaRPr>
              </a:p>
            </p:txBody>
          </p:sp>
          <p:grpSp>
            <p:nvGrpSpPr>
              <p:cNvPr id="9" name="Gruppo 2052"/>
              <p:cNvGrpSpPr/>
              <p:nvPr/>
            </p:nvGrpSpPr>
            <p:grpSpPr>
              <a:xfrm>
                <a:off x="3212413" y="1954720"/>
                <a:ext cx="3313457" cy="929395"/>
                <a:chOff x="3212413" y="1954720"/>
                <a:chExt cx="3313457" cy="929395"/>
              </a:xfrm>
            </p:grpSpPr>
            <p:sp>
              <p:nvSpPr>
                <p:cNvPr id="47" name="CasellaDiTesto 46"/>
                <p:cNvSpPr txBox="1"/>
                <p:nvPr/>
              </p:nvSpPr>
              <p:spPr>
                <a:xfrm>
                  <a:off x="3771347" y="1954720"/>
                  <a:ext cx="34514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I</a:t>
                  </a:r>
                  <a:endParaRPr lang="en-US" sz="1400" b="1" baseline="30000" dirty="0">
                    <a:latin typeface="Verdana" panose="020B0604030504040204" pitchFamily="34" charset="0"/>
                  </a:endParaRPr>
                </a:p>
              </p:txBody>
            </p:sp>
            <p:grpSp>
              <p:nvGrpSpPr>
                <p:cNvPr id="11" name="Gruppo 30"/>
                <p:cNvGrpSpPr/>
                <p:nvPr/>
              </p:nvGrpSpPr>
              <p:grpSpPr>
                <a:xfrm>
                  <a:off x="3212413" y="2178096"/>
                  <a:ext cx="3313457" cy="706019"/>
                  <a:chOff x="3202759" y="260648"/>
                  <a:chExt cx="3313457" cy="706019"/>
                </a:xfrm>
              </p:grpSpPr>
              <p:grpSp>
                <p:nvGrpSpPr>
                  <p:cNvPr id="13" name="Gruppo 31"/>
                  <p:cNvGrpSpPr/>
                  <p:nvPr/>
                </p:nvGrpSpPr>
                <p:grpSpPr>
                  <a:xfrm>
                    <a:off x="3202759" y="260648"/>
                    <a:ext cx="3313457" cy="706019"/>
                    <a:chOff x="3202759" y="260648"/>
                    <a:chExt cx="3313457" cy="706019"/>
                  </a:xfrm>
                </p:grpSpPr>
                <p:sp>
                  <p:nvSpPr>
                    <p:cNvPr id="36" name="Esagono 35"/>
                    <p:cNvSpPr/>
                    <p:nvPr/>
                  </p:nvSpPr>
                  <p:spPr>
                    <a:xfrm>
                      <a:off x="3851920" y="260648"/>
                      <a:ext cx="576064" cy="504056"/>
                    </a:xfrm>
                    <a:prstGeom prst="hexagon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CasellaDiTesto 36"/>
                    <p:cNvSpPr txBox="1"/>
                    <p:nvPr/>
                  </p:nvSpPr>
                  <p:spPr>
                    <a:xfrm>
                      <a:off x="4860032" y="658890"/>
                      <a:ext cx="72116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</a:rPr>
                        <a:t>NH</a:t>
                      </a:r>
                      <a:r>
                        <a:rPr lang="it-IT" sz="1400" b="1" baseline="-25000" dirty="0" smtClean="0">
                          <a:latin typeface="Verdana" panose="020B0604030504040204" pitchFamily="34" charset="0"/>
                        </a:rPr>
                        <a:t>2</a:t>
                      </a:r>
                      <a:endParaRPr lang="en-US" sz="1400" b="1" baseline="-25000" dirty="0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8" name="CasellaDiTesto 37"/>
                    <p:cNvSpPr txBox="1"/>
                    <p:nvPr/>
                  </p:nvSpPr>
                  <p:spPr>
                    <a:xfrm>
                      <a:off x="3202759" y="345049"/>
                      <a:ext cx="72116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it-IT" sz="1400" b="1" dirty="0">
                          <a:latin typeface="Verdana" panose="020B0604030504040204" pitchFamily="34" charset="0"/>
                        </a:rPr>
                        <a:t>O</a:t>
                      </a:r>
                      <a:r>
                        <a:rPr lang="it-IT" sz="1400" b="1" dirty="0" smtClean="0">
                          <a:latin typeface="Verdana" panose="020B0604030504040204" pitchFamily="34" charset="0"/>
                        </a:rPr>
                        <a:t>H</a:t>
                      </a:r>
                      <a:endParaRPr lang="en-US" sz="1400" b="1" baseline="-25000" dirty="0">
                        <a:latin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39" name="CasellaDiTesto 38"/>
                    <p:cNvSpPr txBox="1"/>
                    <p:nvPr/>
                  </p:nvSpPr>
                  <p:spPr>
                    <a:xfrm>
                      <a:off x="4499992" y="332656"/>
                      <a:ext cx="201622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</a:rPr>
                        <a:t>CH</a:t>
                      </a:r>
                      <a:r>
                        <a:rPr lang="it-IT" sz="1400" b="1" baseline="-25000" dirty="0" smtClean="0">
                          <a:latin typeface="Verdana" panose="020B0604030504040204" pitchFamily="34" charset="0"/>
                        </a:rPr>
                        <a:t>2</a:t>
                      </a:r>
                      <a:r>
                        <a:rPr lang="it-IT" sz="1400" b="1" dirty="0" smtClean="0">
                          <a:latin typeface="Verdana" panose="020B0604030504040204" pitchFamily="34" charset="0"/>
                        </a:rPr>
                        <a:t>CH-COOH</a:t>
                      </a:r>
                      <a:endParaRPr lang="en-US" sz="1400" b="1" dirty="0">
                        <a:latin typeface="Verdana" panose="020B0604030504040204" pitchFamily="34" charset="0"/>
                      </a:endParaRPr>
                    </a:p>
                  </p:txBody>
                </p:sp>
              </p:grpSp>
              <p:cxnSp>
                <p:nvCxnSpPr>
                  <p:cNvPr id="33" name="Connettore 1 32"/>
                  <p:cNvCxnSpPr>
                    <a:stCxn id="36" idx="0"/>
                  </p:cNvCxnSpPr>
                  <p:nvPr/>
                </p:nvCxnSpPr>
                <p:spPr>
                  <a:xfrm>
                    <a:off x="4427984" y="512676"/>
                    <a:ext cx="14401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ttore 1 33"/>
                  <p:cNvCxnSpPr/>
                  <p:nvPr/>
                </p:nvCxnSpPr>
                <p:spPr>
                  <a:xfrm flipV="1">
                    <a:off x="5002959" y="586890"/>
                    <a:ext cx="0" cy="144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ttore 1 34"/>
                  <p:cNvCxnSpPr/>
                  <p:nvPr/>
                </p:nvCxnSpPr>
                <p:spPr>
                  <a:xfrm>
                    <a:off x="3707904" y="513609"/>
                    <a:ext cx="144016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7" name="Gruppo 69"/>
          <p:cNvGrpSpPr/>
          <p:nvPr/>
        </p:nvGrpSpPr>
        <p:grpSpPr>
          <a:xfrm>
            <a:off x="4271799" y="3193232"/>
            <a:ext cx="3609634" cy="931551"/>
            <a:chOff x="3212413" y="1952564"/>
            <a:chExt cx="3313457" cy="931551"/>
          </a:xfrm>
        </p:grpSpPr>
        <p:sp>
          <p:nvSpPr>
            <p:cNvPr id="72" name="CasellaDiTesto 71"/>
            <p:cNvSpPr txBox="1"/>
            <p:nvPr/>
          </p:nvSpPr>
          <p:spPr>
            <a:xfrm>
              <a:off x="3779912" y="1952564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grpSp>
          <p:nvGrpSpPr>
            <p:cNvPr id="18" name="Gruppo 72"/>
            <p:cNvGrpSpPr/>
            <p:nvPr/>
          </p:nvGrpSpPr>
          <p:grpSpPr>
            <a:xfrm>
              <a:off x="3212413" y="2178096"/>
              <a:ext cx="3313457" cy="706019"/>
              <a:chOff x="3202759" y="260648"/>
              <a:chExt cx="3313457" cy="706019"/>
            </a:xfrm>
          </p:grpSpPr>
          <p:grpSp>
            <p:nvGrpSpPr>
              <p:cNvPr id="19" name="Gruppo 73"/>
              <p:cNvGrpSpPr/>
              <p:nvPr/>
            </p:nvGrpSpPr>
            <p:grpSpPr>
              <a:xfrm>
                <a:off x="3202759" y="260648"/>
                <a:ext cx="3313457" cy="706019"/>
                <a:chOff x="3202759" y="260648"/>
                <a:chExt cx="3313457" cy="706019"/>
              </a:xfrm>
            </p:grpSpPr>
            <p:sp>
              <p:nvSpPr>
                <p:cNvPr id="78" name="Esagono 77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CasellaDiTesto 78"/>
                <p:cNvSpPr txBox="1"/>
                <p:nvPr/>
              </p:nvSpPr>
              <p:spPr>
                <a:xfrm>
                  <a:off x="4860032" y="658890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NH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0" name="CasellaDiTesto 79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latin typeface="Verdana" panose="020B0604030504040204" pitchFamily="34" charset="0"/>
                    </a:rPr>
                    <a:t>O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H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" name="CasellaDiTesto 80"/>
                <p:cNvSpPr txBox="1"/>
                <p:nvPr/>
              </p:nvSpPr>
              <p:spPr>
                <a:xfrm>
                  <a:off x="4499992" y="33265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CH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CH-COOH</a:t>
                  </a:r>
                  <a:endParaRPr lang="en-US" sz="1400" b="1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75" name="Connettore 1 74"/>
              <p:cNvCxnSpPr>
                <a:stCxn id="78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ttore 1 75"/>
              <p:cNvCxnSpPr/>
              <p:nvPr/>
            </p:nvCxnSpPr>
            <p:spPr>
              <a:xfrm flipV="1">
                <a:off x="5002959" y="586890"/>
                <a:ext cx="0" cy="14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ttore 1 76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CasellaDiTesto 81"/>
          <p:cNvSpPr txBox="1"/>
          <p:nvPr/>
        </p:nvSpPr>
        <p:spPr>
          <a:xfrm>
            <a:off x="9754673" y="3482975"/>
            <a:ext cx="114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Verdana" panose="020B0604030504040204" pitchFamily="34" charset="0"/>
              </a:rPr>
              <a:t>MIT</a:t>
            </a:r>
            <a:endParaRPr lang="en-US" baseline="30000" dirty="0">
              <a:latin typeface="Verdana" panose="020B0604030504040204" pitchFamily="34" charset="0"/>
            </a:endParaRPr>
          </a:p>
        </p:txBody>
      </p:sp>
      <p:grpSp>
        <p:nvGrpSpPr>
          <p:cNvPr id="21" name="Gruppo 2063"/>
          <p:cNvGrpSpPr/>
          <p:nvPr/>
        </p:nvGrpSpPr>
        <p:grpSpPr>
          <a:xfrm rot="21448669">
            <a:off x="-51165" y="3249293"/>
            <a:ext cx="4543017" cy="1517000"/>
            <a:chOff x="-36512" y="1067945"/>
            <a:chExt cx="3407263" cy="1517000"/>
          </a:xfrm>
        </p:grpSpPr>
        <p:sp>
          <p:nvSpPr>
            <p:cNvPr id="49" name="CasellaDiTesto 48"/>
            <p:cNvSpPr txBox="1"/>
            <p:nvPr/>
          </p:nvSpPr>
          <p:spPr>
            <a:xfrm rot="151331">
              <a:off x="2204273" y="1578784"/>
              <a:ext cx="696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r>
                <a:rPr lang="it-IT" sz="1400" b="1" baseline="30000" dirty="0" smtClean="0">
                  <a:latin typeface="Verdana" panose="020B0604030504040204" pitchFamily="34" charset="0"/>
                </a:rPr>
                <a:t>-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 rot="151331">
              <a:off x="2674430" y="1574065"/>
              <a:ext cx="6963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r>
                <a:rPr lang="it-IT" sz="1400" b="1" baseline="30000" dirty="0" smtClean="0">
                  <a:latin typeface="Verdana" panose="020B0604030504040204" pitchFamily="34" charset="0"/>
                </a:rPr>
                <a:t>-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grpSp>
          <p:nvGrpSpPr>
            <p:cNvPr id="22" name="Gruppo 2062"/>
            <p:cNvGrpSpPr/>
            <p:nvPr/>
          </p:nvGrpSpPr>
          <p:grpSpPr>
            <a:xfrm>
              <a:off x="-36512" y="1067945"/>
              <a:ext cx="1996750" cy="1517000"/>
              <a:chOff x="-36512" y="1067945"/>
              <a:chExt cx="1996750" cy="1517000"/>
            </a:xfrm>
          </p:grpSpPr>
          <p:sp>
            <p:nvSpPr>
              <p:cNvPr id="20" name="CasellaDiTesto 19"/>
              <p:cNvSpPr txBox="1"/>
              <p:nvPr/>
            </p:nvSpPr>
            <p:spPr>
              <a:xfrm>
                <a:off x="1403648" y="1075592"/>
                <a:ext cx="556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Na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1415528" y="1508826"/>
                <a:ext cx="348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I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-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054" name="Ovale 2053"/>
              <p:cNvSpPr/>
              <p:nvPr/>
            </p:nvSpPr>
            <p:spPr>
              <a:xfrm>
                <a:off x="642250" y="1247813"/>
                <a:ext cx="473366" cy="414902"/>
              </a:xfrm>
              <a:prstGeom prst="ellipse">
                <a:avLst/>
              </a:prstGeom>
              <a:solidFill>
                <a:srgbClr val="FA064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e 84"/>
              <p:cNvSpPr/>
              <p:nvPr/>
            </p:nvSpPr>
            <p:spPr>
              <a:xfrm>
                <a:off x="601774" y="2005986"/>
                <a:ext cx="473366" cy="41490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57" name="Connettore 2 2056"/>
              <p:cNvCxnSpPr/>
              <p:nvPr/>
            </p:nvCxnSpPr>
            <p:spPr>
              <a:xfrm>
                <a:off x="444289" y="1247813"/>
                <a:ext cx="95935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ttore 2 87"/>
              <p:cNvCxnSpPr/>
              <p:nvPr/>
            </p:nvCxnSpPr>
            <p:spPr>
              <a:xfrm>
                <a:off x="444288" y="1660369"/>
                <a:ext cx="95935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ttore 2 88"/>
              <p:cNvCxnSpPr/>
              <p:nvPr/>
            </p:nvCxnSpPr>
            <p:spPr>
              <a:xfrm>
                <a:off x="410671" y="2420888"/>
                <a:ext cx="95935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2 89"/>
              <p:cNvCxnSpPr/>
              <p:nvPr/>
            </p:nvCxnSpPr>
            <p:spPr>
              <a:xfrm flipH="1" flipV="1">
                <a:off x="395536" y="2005987"/>
                <a:ext cx="967635" cy="14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CasellaDiTesto 132"/>
              <p:cNvSpPr txBox="1"/>
              <p:nvPr/>
            </p:nvSpPr>
            <p:spPr>
              <a:xfrm>
                <a:off x="119384" y="1507337"/>
                <a:ext cx="348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I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-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4" name="CasellaDiTesto 133"/>
              <p:cNvSpPr txBox="1"/>
              <p:nvPr/>
            </p:nvSpPr>
            <p:spPr>
              <a:xfrm>
                <a:off x="21978" y="1067945"/>
                <a:ext cx="556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Na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5" name="CasellaDiTesto 134"/>
              <p:cNvSpPr txBox="1"/>
              <p:nvPr/>
            </p:nvSpPr>
            <p:spPr>
              <a:xfrm>
                <a:off x="-36512" y="1825079"/>
                <a:ext cx="556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Na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6" name="CasellaDiTesto 135"/>
              <p:cNvSpPr txBox="1"/>
              <p:nvPr/>
            </p:nvSpPr>
            <p:spPr>
              <a:xfrm>
                <a:off x="1311313" y="1842482"/>
                <a:ext cx="556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Na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7" name="CasellaDiTesto 136"/>
              <p:cNvSpPr txBox="1"/>
              <p:nvPr/>
            </p:nvSpPr>
            <p:spPr>
              <a:xfrm>
                <a:off x="1338623" y="2266999"/>
                <a:ext cx="529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K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138" name="CasellaDiTesto 137"/>
              <p:cNvSpPr txBox="1"/>
              <p:nvPr/>
            </p:nvSpPr>
            <p:spPr>
              <a:xfrm>
                <a:off x="82280" y="2277168"/>
                <a:ext cx="529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K</a:t>
                </a:r>
                <a:r>
                  <a:rPr lang="it-IT" sz="1400" b="1" baseline="30000" dirty="0" smtClean="0">
                    <a:latin typeface="Verdana" panose="020B0604030504040204" pitchFamily="34" charset="0"/>
                  </a:rPr>
                  <a:t>+</a:t>
                </a:r>
                <a:endParaRPr lang="en-US" sz="1400" b="1" baseline="30000" dirty="0"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151" name="Ovale 150"/>
          <p:cNvSpPr/>
          <p:nvPr/>
        </p:nvSpPr>
        <p:spPr>
          <a:xfrm>
            <a:off x="6943466" y="4384735"/>
            <a:ext cx="3477830" cy="11346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uppo 2059"/>
          <p:cNvGrpSpPr/>
          <p:nvPr/>
        </p:nvGrpSpPr>
        <p:grpSpPr>
          <a:xfrm>
            <a:off x="4079778" y="4480539"/>
            <a:ext cx="5110863" cy="1025348"/>
            <a:chOff x="3059832" y="4705322"/>
            <a:chExt cx="4471849" cy="1025348"/>
          </a:xfrm>
        </p:grpSpPr>
        <p:grpSp>
          <p:nvGrpSpPr>
            <p:cNvPr id="31" name="Gruppo 56"/>
            <p:cNvGrpSpPr/>
            <p:nvPr/>
          </p:nvGrpSpPr>
          <p:grpSpPr>
            <a:xfrm>
              <a:off x="4218224" y="4941091"/>
              <a:ext cx="3313457" cy="706019"/>
              <a:chOff x="3202759" y="260648"/>
              <a:chExt cx="3313457" cy="706019"/>
            </a:xfrm>
          </p:grpSpPr>
          <p:grpSp>
            <p:nvGrpSpPr>
              <p:cNvPr id="2049" name="Gruppo 57"/>
              <p:cNvGrpSpPr/>
              <p:nvPr/>
            </p:nvGrpSpPr>
            <p:grpSpPr>
              <a:xfrm>
                <a:off x="3202759" y="260648"/>
                <a:ext cx="3313457" cy="706019"/>
                <a:chOff x="3202759" y="260648"/>
                <a:chExt cx="3313457" cy="706019"/>
              </a:xfrm>
            </p:grpSpPr>
            <p:sp>
              <p:nvSpPr>
                <p:cNvPr id="62" name="Esagono 61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CasellaDiTesto 62"/>
                <p:cNvSpPr txBox="1"/>
                <p:nvPr/>
              </p:nvSpPr>
              <p:spPr>
                <a:xfrm>
                  <a:off x="4860032" y="658890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NH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64" name="CasellaDiTesto 63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 smtClean="0">
                      <a:latin typeface="Verdana" panose="020B0604030504040204" pitchFamily="34" charset="0"/>
                    </a:rPr>
                    <a:t>O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65" name="CasellaDiTesto 64"/>
                <p:cNvSpPr txBox="1"/>
                <p:nvPr/>
              </p:nvSpPr>
              <p:spPr>
                <a:xfrm>
                  <a:off x="4499992" y="33265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CH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CH-COOH</a:t>
                  </a:r>
                  <a:endParaRPr lang="en-US" sz="1400" b="1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59" name="Connettore 1 58"/>
              <p:cNvCxnSpPr>
                <a:stCxn id="62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 flipV="1">
                <a:off x="5002959" y="586890"/>
                <a:ext cx="0" cy="14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0" name="Gruppo 92"/>
            <p:cNvGrpSpPr/>
            <p:nvPr/>
          </p:nvGrpSpPr>
          <p:grpSpPr>
            <a:xfrm>
              <a:off x="3059832" y="4953492"/>
              <a:ext cx="1369241" cy="504056"/>
              <a:chOff x="3202759" y="260648"/>
              <a:chExt cx="1369241" cy="504056"/>
            </a:xfrm>
          </p:grpSpPr>
          <p:grpSp>
            <p:nvGrpSpPr>
              <p:cNvPr id="2051" name="Gruppo 93"/>
              <p:cNvGrpSpPr/>
              <p:nvPr/>
            </p:nvGrpSpPr>
            <p:grpSpPr>
              <a:xfrm>
                <a:off x="3202759" y="260648"/>
                <a:ext cx="1225225" cy="504056"/>
                <a:chOff x="3202759" y="260648"/>
                <a:chExt cx="1225225" cy="504056"/>
              </a:xfrm>
            </p:grpSpPr>
            <p:sp>
              <p:nvSpPr>
                <p:cNvPr id="98" name="Esagono 97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CasellaDiTesto 99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latin typeface="Verdana" panose="020B0604030504040204" pitchFamily="34" charset="0"/>
                    </a:rPr>
                    <a:t>O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H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95" name="Connettore 1 94"/>
              <p:cNvCxnSpPr>
                <a:stCxn id="98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ttore 1 96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CasellaDiTesto 101"/>
            <p:cNvSpPr txBox="1"/>
            <p:nvPr/>
          </p:nvSpPr>
          <p:spPr>
            <a:xfrm>
              <a:off x="4782516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03" name="CasellaDiTesto 102"/>
            <p:cNvSpPr txBox="1"/>
            <p:nvPr/>
          </p:nvSpPr>
          <p:spPr>
            <a:xfrm>
              <a:off x="3607340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04" name="CasellaDiTesto 103"/>
            <p:cNvSpPr txBox="1"/>
            <p:nvPr/>
          </p:nvSpPr>
          <p:spPr>
            <a:xfrm>
              <a:off x="3608429" y="5422893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05" name="CasellaDiTesto 104"/>
            <p:cNvSpPr txBox="1"/>
            <p:nvPr/>
          </p:nvSpPr>
          <p:spPr>
            <a:xfrm>
              <a:off x="4782516" y="5418206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</p:grpSp>
      <p:sp>
        <p:nvSpPr>
          <p:cNvPr id="139" name="CasellaDiTesto 138"/>
          <p:cNvSpPr txBox="1"/>
          <p:nvPr/>
        </p:nvSpPr>
        <p:spPr>
          <a:xfrm>
            <a:off x="380883" y="4896502"/>
            <a:ext cx="371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latin typeface="Verdana" panose="020B0604030504040204" pitchFamily="34" charset="0"/>
              </a:rPr>
              <a:t>T4</a:t>
            </a:r>
            <a:endParaRPr lang="en-US" b="1" baseline="30000" dirty="0">
              <a:latin typeface="Verdana" panose="020B0604030504040204" pitchFamily="34" charset="0"/>
            </a:endParaRPr>
          </a:p>
        </p:txBody>
      </p:sp>
      <p:sp>
        <p:nvSpPr>
          <p:cNvPr id="155" name="Ovale 154"/>
          <p:cNvSpPr/>
          <p:nvPr/>
        </p:nvSpPr>
        <p:spPr>
          <a:xfrm>
            <a:off x="7043083" y="5474703"/>
            <a:ext cx="3417489" cy="11346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2" name="Gruppo 106"/>
          <p:cNvGrpSpPr/>
          <p:nvPr/>
        </p:nvGrpSpPr>
        <p:grpSpPr>
          <a:xfrm>
            <a:off x="4079778" y="5525104"/>
            <a:ext cx="5215600" cy="1025348"/>
            <a:chOff x="3059832" y="4705322"/>
            <a:chExt cx="4471849" cy="1025348"/>
          </a:xfrm>
        </p:grpSpPr>
        <p:grpSp>
          <p:nvGrpSpPr>
            <p:cNvPr id="2053" name="Gruppo 107"/>
            <p:cNvGrpSpPr/>
            <p:nvPr/>
          </p:nvGrpSpPr>
          <p:grpSpPr>
            <a:xfrm>
              <a:off x="4218224" y="4941091"/>
              <a:ext cx="3313457" cy="706019"/>
              <a:chOff x="3202759" y="260648"/>
              <a:chExt cx="3313457" cy="706019"/>
            </a:xfrm>
          </p:grpSpPr>
          <p:grpSp>
            <p:nvGrpSpPr>
              <p:cNvPr id="2055" name="Gruppo 118"/>
              <p:cNvGrpSpPr/>
              <p:nvPr/>
            </p:nvGrpSpPr>
            <p:grpSpPr>
              <a:xfrm>
                <a:off x="3202759" y="260648"/>
                <a:ext cx="3313457" cy="706019"/>
                <a:chOff x="3202759" y="260648"/>
                <a:chExt cx="3313457" cy="706019"/>
              </a:xfrm>
            </p:grpSpPr>
            <p:sp>
              <p:nvSpPr>
                <p:cNvPr id="123" name="Esagono 122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CasellaDiTesto 123"/>
                <p:cNvSpPr txBox="1"/>
                <p:nvPr/>
              </p:nvSpPr>
              <p:spPr>
                <a:xfrm>
                  <a:off x="4860032" y="658890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NH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25" name="CasellaDiTesto 124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 smtClean="0">
                      <a:latin typeface="Verdana" panose="020B0604030504040204" pitchFamily="34" charset="0"/>
                    </a:rPr>
                    <a:t>O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126" name="CasellaDiTesto 125"/>
                <p:cNvSpPr txBox="1"/>
                <p:nvPr/>
              </p:nvSpPr>
              <p:spPr>
                <a:xfrm>
                  <a:off x="4499992" y="332656"/>
                  <a:ext cx="20162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Verdana" panose="020B0604030504040204" pitchFamily="34" charset="0"/>
                    </a:rPr>
                    <a:t>CH</a:t>
                  </a:r>
                  <a:r>
                    <a:rPr lang="it-IT" sz="1400" b="1" baseline="-25000" dirty="0" smtClean="0">
                      <a:latin typeface="Verdana" panose="020B0604030504040204" pitchFamily="34" charset="0"/>
                    </a:rPr>
                    <a:t>2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CH-COOH</a:t>
                  </a:r>
                  <a:endParaRPr lang="en-US" sz="1400" b="1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120" name="Connettore 1 119"/>
              <p:cNvCxnSpPr>
                <a:stCxn id="123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1 120"/>
              <p:cNvCxnSpPr/>
              <p:nvPr/>
            </p:nvCxnSpPr>
            <p:spPr>
              <a:xfrm flipV="1">
                <a:off x="5002959" y="586890"/>
                <a:ext cx="0" cy="144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ttore 1 121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6" name="Gruppo 108"/>
            <p:cNvGrpSpPr/>
            <p:nvPr/>
          </p:nvGrpSpPr>
          <p:grpSpPr>
            <a:xfrm>
              <a:off x="3059832" y="4953492"/>
              <a:ext cx="1369241" cy="504056"/>
              <a:chOff x="3202759" y="260648"/>
              <a:chExt cx="1369241" cy="504056"/>
            </a:xfrm>
          </p:grpSpPr>
          <p:grpSp>
            <p:nvGrpSpPr>
              <p:cNvPr id="2058" name="Gruppo 113"/>
              <p:cNvGrpSpPr/>
              <p:nvPr/>
            </p:nvGrpSpPr>
            <p:grpSpPr>
              <a:xfrm>
                <a:off x="3202759" y="260648"/>
                <a:ext cx="1225225" cy="504056"/>
                <a:chOff x="3202759" y="260648"/>
                <a:chExt cx="1225225" cy="504056"/>
              </a:xfrm>
            </p:grpSpPr>
            <p:sp>
              <p:nvSpPr>
                <p:cNvPr id="117" name="Esagono 116"/>
                <p:cNvSpPr/>
                <p:nvPr/>
              </p:nvSpPr>
              <p:spPr>
                <a:xfrm>
                  <a:off x="3851920" y="260648"/>
                  <a:ext cx="576064" cy="504056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CasellaDiTesto 117"/>
                <p:cNvSpPr txBox="1"/>
                <p:nvPr/>
              </p:nvSpPr>
              <p:spPr>
                <a:xfrm>
                  <a:off x="3202759" y="345049"/>
                  <a:ext cx="7211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400" b="1" dirty="0">
                      <a:latin typeface="Verdana" panose="020B0604030504040204" pitchFamily="34" charset="0"/>
                    </a:rPr>
                    <a:t>O</a:t>
                  </a:r>
                  <a:r>
                    <a:rPr lang="it-IT" sz="1400" b="1" dirty="0" smtClean="0">
                      <a:latin typeface="Verdana" panose="020B0604030504040204" pitchFamily="34" charset="0"/>
                    </a:rPr>
                    <a:t>H</a:t>
                  </a:r>
                  <a:endParaRPr lang="en-US" sz="1400" b="1" baseline="-25000" dirty="0">
                    <a:latin typeface="Verdana" panose="020B0604030504040204" pitchFamily="34" charset="0"/>
                  </a:endParaRPr>
                </a:p>
              </p:txBody>
            </p:sp>
          </p:grpSp>
          <p:cxnSp>
            <p:nvCxnSpPr>
              <p:cNvPr id="115" name="Connettore 1 114"/>
              <p:cNvCxnSpPr>
                <a:stCxn id="117" idx="0"/>
              </p:cNvCxnSpPr>
              <p:nvPr/>
            </p:nvCxnSpPr>
            <p:spPr>
              <a:xfrm>
                <a:off x="4427984" y="512676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1 115"/>
              <p:cNvCxnSpPr/>
              <p:nvPr/>
            </p:nvCxnSpPr>
            <p:spPr>
              <a:xfrm>
                <a:off x="3707904" y="513609"/>
                <a:ext cx="144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CasellaDiTesto 109"/>
            <p:cNvSpPr txBox="1"/>
            <p:nvPr/>
          </p:nvSpPr>
          <p:spPr>
            <a:xfrm>
              <a:off x="4782516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11" name="CasellaDiTesto 110"/>
            <p:cNvSpPr txBox="1"/>
            <p:nvPr/>
          </p:nvSpPr>
          <p:spPr>
            <a:xfrm>
              <a:off x="3607340" y="4705322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12" name="CasellaDiTesto 111"/>
            <p:cNvSpPr txBox="1"/>
            <p:nvPr/>
          </p:nvSpPr>
          <p:spPr>
            <a:xfrm>
              <a:off x="3608429" y="5422893"/>
              <a:ext cx="345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Verdana" panose="020B0604030504040204" pitchFamily="34" charset="0"/>
                </a:rPr>
                <a:t>I</a:t>
              </a:r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  <p:sp>
          <p:nvSpPr>
            <p:cNvPr id="113" name="CasellaDiTesto 112"/>
            <p:cNvSpPr txBox="1"/>
            <p:nvPr/>
          </p:nvSpPr>
          <p:spPr>
            <a:xfrm>
              <a:off x="4782516" y="5418206"/>
              <a:ext cx="345143" cy="235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baseline="30000" dirty="0">
                <a:latin typeface="Verdana" panose="020B0604030504040204" pitchFamily="34" charset="0"/>
              </a:endParaRPr>
            </a:p>
          </p:txBody>
        </p:sp>
      </p:grpSp>
      <p:sp>
        <p:nvSpPr>
          <p:cNvPr id="140" name="CasellaDiTesto 139"/>
          <p:cNvSpPr txBox="1"/>
          <p:nvPr/>
        </p:nvSpPr>
        <p:spPr>
          <a:xfrm>
            <a:off x="3503713" y="6093296"/>
            <a:ext cx="73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Verdana" panose="020B0604030504040204" pitchFamily="34" charset="0"/>
              </a:rPr>
              <a:t>T3</a:t>
            </a:r>
            <a:endParaRPr lang="en-US" b="1" baseline="30000" dirty="0">
              <a:latin typeface="Verdana" panose="020B0604030504040204" pitchFamily="34" charset="0"/>
            </a:endParaRPr>
          </a:p>
        </p:txBody>
      </p:sp>
      <p:sp>
        <p:nvSpPr>
          <p:cNvPr id="2067" name="Rettangolo 2066"/>
          <p:cNvSpPr/>
          <p:nvPr/>
        </p:nvSpPr>
        <p:spPr>
          <a:xfrm>
            <a:off x="1" y="2"/>
            <a:ext cx="3957476" cy="125214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uppo 21"/>
          <p:cNvGrpSpPr/>
          <p:nvPr/>
        </p:nvGrpSpPr>
        <p:grpSpPr>
          <a:xfrm>
            <a:off x="98109" y="160600"/>
            <a:ext cx="4417943" cy="706019"/>
            <a:chOff x="3202759" y="260648"/>
            <a:chExt cx="3313457" cy="706019"/>
          </a:xfrm>
        </p:grpSpPr>
        <p:grpSp>
          <p:nvGrpSpPr>
            <p:cNvPr id="2060" name="Gruppo 22"/>
            <p:cNvGrpSpPr/>
            <p:nvPr/>
          </p:nvGrpSpPr>
          <p:grpSpPr>
            <a:xfrm>
              <a:off x="3202759" y="260648"/>
              <a:ext cx="3313457" cy="706019"/>
              <a:chOff x="3202759" y="260648"/>
              <a:chExt cx="3313457" cy="706019"/>
            </a:xfrm>
          </p:grpSpPr>
          <p:sp>
            <p:nvSpPr>
              <p:cNvPr id="27" name="Esagono 26"/>
              <p:cNvSpPr/>
              <p:nvPr/>
            </p:nvSpPr>
            <p:spPr>
              <a:xfrm>
                <a:off x="3851920" y="260648"/>
                <a:ext cx="576064" cy="504056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4860032" y="658890"/>
                <a:ext cx="7211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NH</a:t>
                </a:r>
                <a:r>
                  <a:rPr lang="it-IT" sz="1400" b="1" baseline="-25000" dirty="0" smtClean="0">
                    <a:latin typeface="Verdana" panose="020B0604030504040204" pitchFamily="34" charset="0"/>
                  </a:rPr>
                  <a:t>2</a:t>
                </a:r>
                <a:endParaRPr lang="en-US" sz="1400" b="1" baseline="-25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3202759" y="345049"/>
                <a:ext cx="7211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dirty="0">
                    <a:latin typeface="Verdana" panose="020B0604030504040204" pitchFamily="34" charset="0"/>
                  </a:rPr>
                  <a:t>O</a:t>
                </a:r>
                <a:r>
                  <a:rPr lang="it-IT" sz="1400" b="1" dirty="0" smtClean="0">
                    <a:latin typeface="Verdana" panose="020B0604030504040204" pitchFamily="34" charset="0"/>
                  </a:rPr>
                  <a:t>H</a:t>
                </a:r>
                <a:endParaRPr lang="en-US" sz="1400" b="1" baseline="-25000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4499992" y="332656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smtClean="0">
                    <a:latin typeface="Verdana" panose="020B0604030504040204" pitchFamily="34" charset="0"/>
                  </a:rPr>
                  <a:t>CH</a:t>
                </a:r>
                <a:r>
                  <a:rPr lang="it-IT" sz="1400" b="1" baseline="-25000" dirty="0" smtClean="0">
                    <a:latin typeface="Verdana" panose="020B0604030504040204" pitchFamily="34" charset="0"/>
                  </a:rPr>
                  <a:t>2</a:t>
                </a:r>
                <a:r>
                  <a:rPr lang="it-IT" sz="1400" b="1" dirty="0" smtClean="0">
                    <a:latin typeface="Verdana" panose="020B0604030504040204" pitchFamily="34" charset="0"/>
                  </a:rPr>
                  <a:t>CH-COOH</a:t>
                </a:r>
                <a:endParaRPr lang="en-US" sz="1400" b="1" dirty="0">
                  <a:latin typeface="Verdana" panose="020B0604030504040204" pitchFamily="34" charset="0"/>
                </a:endParaRPr>
              </a:p>
            </p:txBody>
          </p:sp>
        </p:grpSp>
        <p:cxnSp>
          <p:nvCxnSpPr>
            <p:cNvPr id="24" name="Connettore 1 23"/>
            <p:cNvCxnSpPr>
              <a:stCxn id="27" idx="0"/>
            </p:cNvCxnSpPr>
            <p:nvPr/>
          </p:nvCxnSpPr>
          <p:spPr>
            <a:xfrm>
              <a:off x="4427984" y="512676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V="1">
              <a:off x="5002959" y="586890"/>
              <a:ext cx="0" cy="14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>
              <a:off x="3707904" y="513609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asellaDiTesto 55"/>
          <p:cNvSpPr txBox="1"/>
          <p:nvPr/>
        </p:nvSpPr>
        <p:spPr>
          <a:xfrm>
            <a:off x="162989" y="800787"/>
            <a:ext cx="199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anose="020B0604030504040204" pitchFamily="34" charset="0"/>
              </a:rPr>
              <a:t>TIROSINA</a:t>
            </a:r>
            <a:endParaRPr lang="en-US" baseline="30000" dirty="0">
              <a:latin typeface="Verdana" panose="020B0604030504040204" pitchFamily="34" charset="0"/>
            </a:endParaRPr>
          </a:p>
        </p:txBody>
      </p:sp>
      <p:sp>
        <p:nvSpPr>
          <p:cNvPr id="153" name="CasellaDiTesto 152"/>
          <p:cNvSpPr txBox="1"/>
          <p:nvPr/>
        </p:nvSpPr>
        <p:spPr>
          <a:xfrm>
            <a:off x="3018325" y="2951986"/>
            <a:ext cx="92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I</a:t>
            </a:r>
            <a:r>
              <a:rPr lang="it-IT" sz="1400" b="1" baseline="30000" dirty="0" smtClean="0">
                <a:latin typeface="Verdana" panose="020B0604030504040204" pitchFamily="34" charset="0"/>
              </a:rPr>
              <a:t>-</a:t>
            </a:r>
            <a:endParaRPr lang="en-US" sz="1400" b="1" baseline="30000" dirty="0">
              <a:latin typeface="Verdana" panose="020B0604030504040204" pitchFamily="34" charset="0"/>
            </a:endParaRPr>
          </a:p>
        </p:txBody>
      </p:sp>
      <p:sp>
        <p:nvSpPr>
          <p:cNvPr id="154" name="CasellaDiTesto 153"/>
          <p:cNvSpPr txBox="1"/>
          <p:nvPr/>
        </p:nvSpPr>
        <p:spPr>
          <a:xfrm>
            <a:off x="3470554" y="2576338"/>
            <a:ext cx="92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I</a:t>
            </a:r>
            <a:r>
              <a:rPr lang="it-IT" sz="1400" b="1" baseline="30000" dirty="0" smtClean="0">
                <a:latin typeface="Verdana" panose="020B0604030504040204" pitchFamily="34" charset="0"/>
              </a:rPr>
              <a:t>-</a:t>
            </a:r>
            <a:endParaRPr lang="en-US" sz="1400" b="1" baseline="30000" dirty="0">
              <a:latin typeface="Verdana" panose="020B0604030504040204" pitchFamily="34" charset="0"/>
            </a:endParaRPr>
          </a:p>
        </p:txBody>
      </p:sp>
      <p:sp>
        <p:nvSpPr>
          <p:cNvPr id="127" name="CasellaDiTesto 126"/>
          <p:cNvSpPr txBox="1"/>
          <p:nvPr/>
        </p:nvSpPr>
        <p:spPr>
          <a:xfrm>
            <a:off x="143339" y="6334780"/>
            <a:ext cx="211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Verdana" panose="020B0604030504040204" pitchFamily="34" charset="0"/>
              </a:rPr>
              <a:t>Cellule follicolari</a:t>
            </a:r>
            <a:endParaRPr lang="en-US" sz="1400" b="1" baseline="-25000" dirty="0">
              <a:latin typeface="Verdana" panose="020B0604030504040204" pitchFamily="34" charset="0"/>
            </a:endParaRPr>
          </a:p>
        </p:txBody>
      </p:sp>
      <p:sp>
        <p:nvSpPr>
          <p:cNvPr id="128" name="CasellaDiTesto 127"/>
          <p:cNvSpPr txBox="1"/>
          <p:nvPr/>
        </p:nvSpPr>
        <p:spPr>
          <a:xfrm>
            <a:off x="5039883" y="6505600"/>
            <a:ext cx="2112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Verdana" panose="020B0604030504040204" pitchFamily="34" charset="0"/>
              </a:rPr>
              <a:t>Colloide</a:t>
            </a:r>
            <a:endParaRPr lang="en-US" sz="1400" b="1" baseline="-25000" dirty="0">
              <a:latin typeface="Verdana" panose="020B0604030504040204" pitchFamily="34" charset="0"/>
            </a:endParaRPr>
          </a:p>
        </p:txBody>
      </p:sp>
      <p:sp>
        <p:nvSpPr>
          <p:cNvPr id="129" name="CasellaDiTesto 128"/>
          <p:cNvSpPr txBox="1"/>
          <p:nvPr/>
        </p:nvSpPr>
        <p:spPr>
          <a:xfrm>
            <a:off x="4175787" y="4077072"/>
            <a:ext cx="92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anose="020B0604030504040204" pitchFamily="34" charset="0"/>
              </a:rPr>
              <a:t>TPO</a:t>
            </a:r>
            <a:endParaRPr lang="en-US" baseline="30000" dirty="0">
              <a:latin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9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47"/>
    </mc:Choice>
    <mc:Fallback xmlns="">
      <p:transition xmlns:p14="http://schemas.microsoft.com/office/powerpoint/2010/main" spd="slow" advTm="896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41" grpId="0"/>
      <p:bldP spid="52" grpId="0"/>
      <p:bldP spid="53" grpId="0"/>
      <p:bldP spid="55" grpId="0"/>
      <p:bldP spid="82" grpId="0"/>
      <p:bldP spid="151" grpId="0" animBg="1"/>
      <p:bldP spid="151" grpId="1" animBg="1"/>
      <p:bldP spid="139" grpId="0"/>
      <p:bldP spid="155" grpId="0" animBg="1"/>
      <p:bldP spid="155" grpId="1" animBg="1"/>
      <p:bldP spid="140" grpId="0"/>
      <p:bldP spid="153" grpId="0"/>
      <p:bldP spid="154" grpId="0"/>
      <p:bldP spid="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liccascienze.it/files/ts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571192"/>
            <a:ext cx="6105944" cy="52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965085" y="1913314"/>
            <a:ext cx="5807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u="sng" dirty="0" smtClean="0"/>
              <a:t>Effetti del TSH sulla </a:t>
            </a:r>
            <a:r>
              <a:rPr lang="it-IT" sz="2000" b="1" u="sng" dirty="0" err="1" smtClean="0"/>
              <a:t>tireocita</a:t>
            </a:r>
            <a:endParaRPr lang="it-IT" sz="2000" b="1" u="sng" dirty="0" smtClean="0"/>
          </a:p>
          <a:p>
            <a:pPr marL="342900" indent="-342900">
              <a:buAutoNum type="arabicPeriod"/>
            </a:pPr>
            <a:r>
              <a:rPr lang="it-IT" sz="2000" dirty="0" smtClean="0"/>
              <a:t>Riassorbimento e idrolisi della </a:t>
            </a:r>
            <a:r>
              <a:rPr lang="it-IT" sz="2000" dirty="0" err="1" smtClean="0"/>
              <a:t>tireoglobulina</a:t>
            </a:r>
            <a:endParaRPr lang="it-IT" sz="2000" dirty="0" smtClean="0"/>
          </a:p>
          <a:p>
            <a:pPr marL="342900" indent="-342900">
              <a:buAutoNum type="arabicPeriod"/>
            </a:pPr>
            <a:r>
              <a:rPr lang="it-IT" sz="2000" dirty="0" smtClean="0"/>
              <a:t>Aumento dell’attività lisosomiale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Aumento di volume della cellula tiroidea</a:t>
            </a:r>
          </a:p>
          <a:p>
            <a:pPr marL="342900" indent="-342900">
              <a:buAutoNum type="arabicPeriod"/>
            </a:pPr>
            <a:r>
              <a:rPr lang="it-IT" sz="2000" dirty="0" smtClean="0"/>
              <a:t>Aumento della captazione e del trasporto dello iodio</a:t>
            </a:r>
            <a:endParaRPr lang="en-US" sz="2000" dirty="0" smtClean="0"/>
          </a:p>
          <a:p>
            <a:pPr marL="342900" indent="-342900">
              <a:buAutoNum type="arabicPeriod"/>
            </a:pPr>
            <a:r>
              <a:rPr lang="it-IT" sz="2000" dirty="0" smtClean="0"/>
              <a:t>Aumento della </a:t>
            </a:r>
            <a:r>
              <a:rPr lang="it-IT" sz="2000" dirty="0" err="1" smtClean="0"/>
              <a:t>iodinazione</a:t>
            </a:r>
            <a:r>
              <a:rPr lang="it-IT" sz="2000" dirty="0" smtClean="0"/>
              <a:t> della </a:t>
            </a:r>
            <a:r>
              <a:rPr lang="it-IT" sz="2000" dirty="0" err="1" smtClean="0"/>
              <a:t>tireoglobulina</a:t>
            </a:r>
            <a:endParaRPr lang="it-IT" sz="2000" dirty="0" smtClean="0"/>
          </a:p>
          <a:p>
            <a:pPr marL="342900" indent="-342900">
              <a:buAutoNum type="arabicPeriod"/>
            </a:pPr>
            <a:r>
              <a:rPr lang="it-IT" sz="2000" dirty="0" smtClean="0"/>
              <a:t>Aumento della espressione dei geni della </a:t>
            </a:r>
            <a:r>
              <a:rPr lang="it-IT" sz="2000" dirty="0" err="1" smtClean="0"/>
              <a:t>tireoglobulina</a:t>
            </a:r>
            <a:r>
              <a:rPr lang="it-IT" sz="2000" dirty="0" smtClean="0"/>
              <a:t> e della </a:t>
            </a:r>
            <a:r>
              <a:rPr lang="it-IT" sz="2000" dirty="0" err="1" smtClean="0"/>
              <a:t>tireoperossidasi</a:t>
            </a:r>
            <a:endParaRPr lang="it-IT" sz="2000" dirty="0" smtClean="0"/>
          </a:p>
          <a:p>
            <a:pPr marL="342900" indent="-342900">
              <a:buAutoNum type="arabicPeriod"/>
            </a:pPr>
            <a:endParaRPr lang="it-IT" dirty="0" smtClean="0">
              <a:latin typeface="Verdana" panose="020B0604030504040204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Controllo sintesi ormoni tiroidei (1) </a:t>
            </a:r>
            <a:br>
              <a:rPr lang="it-IT" dirty="0" smtClean="0"/>
            </a:br>
            <a:r>
              <a:rPr lang="it-IT" dirty="0" smtClean="0"/>
              <a:t>– </a:t>
            </a:r>
            <a:r>
              <a:rPr lang="it-IT" dirty="0" smtClean="0">
                <a:solidFill>
                  <a:srgbClr val="FF0080"/>
                </a:solidFill>
              </a:rPr>
              <a:t>asse ipotalamo ipofisi</a:t>
            </a:r>
            <a:endParaRPr lang="it-IT" dirty="0">
              <a:solidFill>
                <a:srgbClr val="FF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78"/>
    </mc:Choice>
    <mc:Fallback xmlns="">
      <p:transition xmlns:p14="http://schemas.microsoft.com/office/powerpoint/2010/main" spd="slow" advTm="989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5719" y="1774991"/>
            <a:ext cx="4932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Se vi è un </a:t>
            </a:r>
            <a:r>
              <a:rPr lang="it-IT" sz="2000" b="1" dirty="0" smtClean="0">
                <a:solidFill>
                  <a:srgbClr val="0000CC"/>
                </a:solidFill>
              </a:rPr>
              <a:t>eccesso di iodio </a:t>
            </a:r>
            <a:r>
              <a:rPr lang="it-IT" sz="2000" dirty="0" smtClean="0"/>
              <a:t>la concentrazione </a:t>
            </a:r>
            <a:r>
              <a:rPr lang="it-IT" sz="2000" dirty="0" err="1" smtClean="0"/>
              <a:t>intratiroidea</a:t>
            </a:r>
            <a:r>
              <a:rPr lang="it-IT" sz="2000" dirty="0" smtClean="0"/>
              <a:t> di iodio è eccessiva si ha un </a:t>
            </a:r>
            <a:r>
              <a:rPr lang="it-IT" sz="2000" b="1" dirty="0" smtClean="0"/>
              <a:t>blocco dell’</a:t>
            </a:r>
            <a:r>
              <a:rPr lang="it-IT" sz="2000" b="1" dirty="0" err="1" smtClean="0"/>
              <a:t>organificazione</a:t>
            </a:r>
            <a:r>
              <a:rPr lang="it-IT" sz="2000" b="1" dirty="0" smtClean="0"/>
              <a:t> dello iodio e della sintesi ormonale (che dura 10 giorni) 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Controllo sintesi ormoni tiroidei (2) </a:t>
            </a:r>
            <a:br>
              <a:rPr lang="it-IT" dirty="0" smtClean="0"/>
            </a:br>
            <a:r>
              <a:rPr lang="it-IT" dirty="0" smtClean="0"/>
              <a:t>– </a:t>
            </a:r>
            <a:r>
              <a:rPr lang="it-IT" dirty="0" smtClean="0">
                <a:solidFill>
                  <a:srgbClr val="FF0080"/>
                </a:solidFill>
              </a:rPr>
              <a:t>iodio</a:t>
            </a:r>
            <a:endParaRPr lang="it-IT" dirty="0">
              <a:solidFill>
                <a:srgbClr val="FF0080"/>
              </a:solidFill>
            </a:endParaRPr>
          </a:p>
        </p:txBody>
      </p:sp>
      <p:pic>
        <p:nvPicPr>
          <p:cNvPr id="7" name="Picture 28" descr="nrend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1"/>
          <a:stretch/>
        </p:blipFill>
        <p:spPr bwMode="auto">
          <a:xfrm>
            <a:off x="1820414" y="3227457"/>
            <a:ext cx="3658049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613888" y="1752123"/>
            <a:ext cx="4564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Quando vi è un </a:t>
            </a:r>
            <a:r>
              <a:rPr lang="it-IT" sz="2000" b="1" dirty="0" smtClean="0">
                <a:solidFill>
                  <a:srgbClr val="FF0080"/>
                </a:solidFill>
              </a:rPr>
              <a:t>carenza iodica</a:t>
            </a:r>
            <a:r>
              <a:rPr lang="it-IT" sz="2000" dirty="0" smtClean="0"/>
              <a:t>, invece, si ha un</a:t>
            </a:r>
            <a:r>
              <a:rPr lang="it-IT" sz="2000" b="1" dirty="0" smtClean="0"/>
              <a:t> aumento della produzione di T3 e un aumento della proteolisi della </a:t>
            </a:r>
            <a:r>
              <a:rPr lang="it-IT" sz="2000" b="1" dirty="0" err="1" smtClean="0"/>
              <a:t>tireoglobulina</a:t>
            </a:r>
            <a:r>
              <a:rPr lang="it-IT" sz="2000" b="1" dirty="0" smtClean="0"/>
              <a:t> </a:t>
            </a:r>
            <a:r>
              <a:rPr lang="it-IT" sz="2000" dirty="0" smtClean="0"/>
              <a:t>con conseguente liberazione della </a:t>
            </a:r>
            <a:r>
              <a:rPr lang="it-IT" sz="2000" dirty="0" err="1" smtClean="0"/>
              <a:t>tireoglobulina</a:t>
            </a:r>
            <a:r>
              <a:rPr lang="it-IT" sz="2000" dirty="0" smtClean="0"/>
              <a:t> </a:t>
            </a:r>
            <a:r>
              <a:rPr lang="it-IT" sz="2000" u="sng" dirty="0" smtClean="0"/>
              <a:t> </a:t>
            </a:r>
            <a:endParaRPr lang="it-IT" sz="2000" u="sng" dirty="0"/>
          </a:p>
        </p:txBody>
      </p:sp>
    </p:spTree>
    <p:extLst>
      <p:ext uri="{BB962C8B-B14F-4D97-AF65-F5344CB8AC3E}">
        <p14:creationId xmlns:p14="http://schemas.microsoft.com/office/powerpoint/2010/main" val="12901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78"/>
    </mc:Choice>
    <mc:Fallback xmlns="">
      <p:transition xmlns:p14="http://schemas.microsoft.com/office/powerpoint/2010/main" spd="slow" advTm="9897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Fabbisogno iodico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32509" y="1274618"/>
            <a:ext cx="11508509" cy="505229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solidFill>
                  <a:srgbClr val="0000CC"/>
                </a:solidFill>
              </a:rPr>
              <a:t>Lo iodio è l’elemento fondamentale per la sintesi degli ormoni tiroidei</a:t>
            </a:r>
            <a:endParaRPr lang="it-IT" dirty="0" smtClean="0"/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Il fabbisogno di iodio è di circa </a:t>
            </a:r>
            <a:r>
              <a:rPr lang="it-IT" b="1" dirty="0" smtClean="0">
                <a:solidFill>
                  <a:srgbClr val="000000"/>
                </a:solidFill>
              </a:rPr>
              <a:t>150 </a:t>
            </a:r>
            <a:r>
              <a:rPr lang="it-IT" b="1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μ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g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e </a:t>
            </a:r>
            <a:r>
              <a:rPr lang="it-IT" b="1" dirty="0" smtClean="0">
                <a:solidFill>
                  <a:srgbClr val="0000CC"/>
                </a:solidFill>
                <a:sym typeface="Wingdings"/>
              </a:rPr>
              <a:t>aumenta in gravidanza e allattamento fino a 220-250 </a:t>
            </a:r>
            <a:r>
              <a:rPr lang="it-IT" b="1" dirty="0" err="1" smtClean="0">
                <a:solidFill>
                  <a:srgbClr val="0000CC"/>
                </a:solidFill>
                <a:latin typeface="Wingdings"/>
                <a:ea typeface="Wingdings"/>
                <a:cs typeface="Wingdings"/>
                <a:sym typeface="Wingdings"/>
              </a:rPr>
              <a:t>μ</a:t>
            </a:r>
            <a:r>
              <a:rPr lang="it-IT" b="1" dirty="0" err="1" smtClean="0">
                <a:solidFill>
                  <a:srgbClr val="0000CC"/>
                </a:solidFill>
                <a:sym typeface="Wingdings"/>
              </a:rPr>
              <a:t>g</a:t>
            </a:r>
            <a:r>
              <a:rPr lang="it-IT" b="1" dirty="0" smtClean="0">
                <a:solidFill>
                  <a:srgbClr val="0000CC"/>
                </a:solidFill>
                <a:sym typeface="Wingdings"/>
              </a:rPr>
              <a:t> 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per aumentata clearance renale e per il comparto materno-fetale e  per l’aumento della captazione dello iodio nella ghiandola mammaria dove è espresso il NIS.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sym typeface="Wingdings"/>
              </a:rPr>
              <a:t>Al di sotto dei 60 </a:t>
            </a:r>
            <a:r>
              <a:rPr lang="it-IT" dirty="0" err="1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μ</a:t>
            </a:r>
            <a:r>
              <a:rPr lang="it-IT" dirty="0" err="1">
                <a:solidFill>
                  <a:srgbClr val="000000"/>
                </a:solidFill>
                <a:sym typeface="Wingdings"/>
              </a:rPr>
              <a:t>g</a:t>
            </a:r>
            <a:r>
              <a:rPr lang="it-IT" dirty="0">
                <a:solidFill>
                  <a:srgbClr val="000000"/>
                </a:solidFill>
                <a:sym typeface="Wingdings"/>
              </a:rPr>
              <a:t> 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/die si sviluppa gozzo e se i meccanismi di compenso non bastano ipotiroidismo: si riducono i livelli ormonali ed aumenta il TSH, aumenta il NIS, aumenta la captazione di iodio, aumenta la scissione della </a:t>
            </a:r>
            <a:r>
              <a:rPr lang="it-IT" dirty="0" err="1" smtClean="0">
                <a:solidFill>
                  <a:srgbClr val="000000"/>
                </a:solidFill>
                <a:sym typeface="Wingdings"/>
              </a:rPr>
              <a:t>tireoglobulina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 con rilascio preferenziale T3</a:t>
            </a:r>
            <a:r>
              <a:rPr lang="it-IT" dirty="0" smtClean="0"/>
              <a:t>. </a:t>
            </a:r>
            <a:r>
              <a:rPr lang="it-IT" b="1" dirty="0" smtClean="0">
                <a:solidFill>
                  <a:srgbClr val="0000CC"/>
                </a:solidFill>
              </a:rPr>
              <a:t>Il maggior impatto della </a:t>
            </a:r>
            <a:r>
              <a:rPr lang="it-IT" b="1" dirty="0" err="1" smtClean="0">
                <a:solidFill>
                  <a:srgbClr val="0000CC"/>
                </a:solidFill>
              </a:rPr>
              <a:t>iodocarenza</a:t>
            </a:r>
            <a:r>
              <a:rPr lang="it-IT" b="1" dirty="0" smtClean="0">
                <a:solidFill>
                  <a:srgbClr val="0000CC"/>
                </a:solidFill>
              </a:rPr>
              <a:t> è durante la vita fetale/infanzia: complicanze materno-fetali, alterato sviluppo cognitivo fino al cretinismo. </a:t>
            </a:r>
            <a:endParaRPr lang="it-IT" b="1" dirty="0">
              <a:solidFill>
                <a:srgbClr val="0000CC"/>
              </a:solidFill>
            </a:endParaRPr>
          </a:p>
          <a:p>
            <a:pPr algn="just"/>
            <a:r>
              <a:rPr lang="it-IT" dirty="0" smtClean="0"/>
              <a:t>Metodi di </a:t>
            </a:r>
            <a:r>
              <a:rPr lang="it-IT" dirty="0" err="1" smtClean="0"/>
              <a:t>iodoprofilassi</a:t>
            </a:r>
            <a:r>
              <a:rPr lang="it-IT" dirty="0" smtClean="0"/>
              <a:t>: sale iodato, </a:t>
            </a:r>
            <a:r>
              <a:rPr lang="it-IT" dirty="0" err="1" smtClean="0"/>
              <a:t>iodazione</a:t>
            </a:r>
            <a:r>
              <a:rPr lang="it-IT" dirty="0" smtClean="0"/>
              <a:t> delle acque, olio iodato, panificazione iodata, addizione di iodio ai mangimi per animali</a:t>
            </a:r>
          </a:p>
          <a:p>
            <a:pPr algn="just"/>
            <a:endParaRPr lang="it-IT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59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984"/>
    </mc:Choice>
    <mc:Fallback xmlns="">
      <p:transition xmlns:p14="http://schemas.microsoft.com/office/powerpoint/2010/main" spd="slow" advTm="2329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05" y="44624"/>
            <a:ext cx="8364295" cy="948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06" y="908721"/>
            <a:ext cx="761127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47328" y="3268388"/>
            <a:ext cx="9601067" cy="2978216"/>
            <a:chOff x="35496" y="3268388"/>
            <a:chExt cx="7200800" cy="2978216"/>
          </a:xfrm>
        </p:grpSpPr>
        <p:sp>
          <p:nvSpPr>
            <p:cNvPr id="5" name="Triangolo rettangolo 4"/>
            <p:cNvSpPr/>
            <p:nvPr/>
          </p:nvSpPr>
          <p:spPr>
            <a:xfrm>
              <a:off x="251520" y="5589240"/>
              <a:ext cx="4032448" cy="648072"/>
            </a:xfrm>
            <a:prstGeom prst="rtTriangle">
              <a:avLst/>
            </a:prstGeom>
            <a:solidFill>
              <a:srgbClr val="00CC99"/>
            </a:solidFill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51520" y="587727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Verdana" panose="020B0604030504040204" pitchFamily="34" charset="0"/>
                </a:rPr>
                <a:t>IODIO</a:t>
              </a:r>
              <a:endParaRPr lang="en-US" b="1" dirty="0">
                <a:latin typeface="Verdana" panose="020B0604030504040204" pitchFamily="34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5496" y="4509120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Verdana" panose="020B0604030504040204" pitchFamily="34" charset="0"/>
                </a:rPr>
                <a:t>NECROSI TIREOCITI</a:t>
              </a:r>
              <a:endParaRPr lang="en-US" sz="1600" b="1" dirty="0">
                <a:latin typeface="Verdana" panose="020B0604030504040204" pitchFamily="34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2987824" y="4509120"/>
              <a:ext cx="42484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600" b="1" dirty="0" smtClean="0">
                  <a:latin typeface="Verdana" panose="020B0604030504040204" pitchFamily="34" charset="0"/>
                </a:rPr>
                <a:t>IDD (</a:t>
              </a:r>
              <a:r>
                <a:rPr lang="it-IT" sz="1600" b="1" i="1" dirty="0" err="1" smtClean="0">
                  <a:latin typeface="Verdana" panose="020B0604030504040204" pitchFamily="34" charset="0"/>
                </a:rPr>
                <a:t>iodine</a:t>
              </a:r>
              <a:r>
                <a:rPr lang="it-IT" sz="1600" b="1" i="1" dirty="0" smtClean="0">
                  <a:latin typeface="Verdana" panose="020B0604030504040204" pitchFamily="34" charset="0"/>
                </a:rPr>
                <a:t> </a:t>
              </a:r>
              <a:r>
                <a:rPr lang="it-IT" sz="1600" b="1" i="1" dirty="0" err="1" smtClean="0">
                  <a:latin typeface="Verdana" panose="020B0604030504040204" pitchFamily="34" charset="0"/>
                </a:rPr>
                <a:t>deficiency</a:t>
              </a:r>
              <a:r>
                <a:rPr lang="it-IT" sz="1600" b="1" i="1" dirty="0" smtClean="0">
                  <a:latin typeface="Verdana" panose="020B0604030504040204" pitchFamily="34" charset="0"/>
                </a:rPr>
                <a:t> </a:t>
              </a:r>
              <a:r>
                <a:rPr lang="it-IT" sz="1600" b="1" i="1" dirty="0" err="1" smtClean="0">
                  <a:latin typeface="Verdana" panose="020B0604030504040204" pitchFamily="34" charset="0"/>
                </a:rPr>
                <a:t>disorders</a:t>
              </a:r>
              <a:r>
                <a:rPr lang="it-IT" sz="1600" b="1" dirty="0" smtClean="0">
                  <a:latin typeface="Verdana" panose="020B0604030504040204" pitchFamily="34" charset="0"/>
                </a:rPr>
                <a:t>)</a:t>
              </a:r>
              <a:endParaRPr lang="en-US" sz="1600" b="1" dirty="0">
                <a:latin typeface="Verdana" panose="020B060403050404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39552" y="5034662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Verdana" panose="020B0604030504040204" pitchFamily="34" charset="0"/>
                </a:rPr>
                <a:t>AUTOIMMUNITÀ</a:t>
              </a:r>
              <a:endParaRPr lang="en-US" sz="1600" b="1" dirty="0">
                <a:latin typeface="Verdana" panose="020B060403050404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131840" y="5034662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Verdana" panose="020B0604030504040204" pitchFamily="34" charset="0"/>
                </a:rPr>
                <a:t>GOZZO</a:t>
              </a:r>
              <a:endParaRPr lang="en-US" sz="1600" b="1" dirty="0">
                <a:latin typeface="Verdana" panose="020B0604030504040204" pitchFamily="34" charset="0"/>
              </a:endParaRPr>
            </a:p>
          </p:txBody>
        </p:sp>
        <p:sp>
          <p:nvSpPr>
            <p:cNvPr id="9" name="Arco 8"/>
            <p:cNvSpPr/>
            <p:nvPr/>
          </p:nvSpPr>
          <p:spPr>
            <a:xfrm rot="8483091">
              <a:off x="1123855" y="3268388"/>
              <a:ext cx="3246705" cy="2832245"/>
            </a:xfrm>
            <a:prstGeom prst="arc">
              <a:avLst>
                <a:gd name="adj1" fmla="val 13277639"/>
                <a:gd name="adj2" fmla="val 1857899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9103527" y="876945"/>
            <a:ext cx="2889413" cy="5624818"/>
            <a:chOff x="6163966" y="876945"/>
            <a:chExt cx="2830740" cy="5624818"/>
          </a:xfrm>
        </p:grpSpPr>
        <p:grpSp>
          <p:nvGrpSpPr>
            <p:cNvPr id="13" name="Gruppo 12"/>
            <p:cNvGrpSpPr/>
            <p:nvPr/>
          </p:nvGrpSpPr>
          <p:grpSpPr>
            <a:xfrm>
              <a:off x="6163966" y="876945"/>
              <a:ext cx="2830740" cy="5624818"/>
              <a:chOff x="6277764" y="116632"/>
              <a:chExt cx="2830740" cy="5624818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9579" y="799306"/>
                <a:ext cx="2828925" cy="4933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7764" y="116632"/>
                <a:ext cx="2809875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7288" y="3093500"/>
                <a:ext cx="2790825" cy="2647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CasellaDiTesto 9"/>
            <p:cNvSpPr txBox="1"/>
            <p:nvPr/>
          </p:nvSpPr>
          <p:spPr>
            <a:xfrm>
              <a:off x="6660232" y="3645024"/>
              <a:ext cx="8341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 smtClean="0">
                  <a:latin typeface="Verdana" panose="020B0604030504040204" pitchFamily="34" charset="0"/>
                </a:rPr>
                <a:t>(…)</a:t>
              </a:r>
              <a:endParaRPr lang="en-US" sz="1000" b="1" dirty="0">
                <a:latin typeface="Verdan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54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45"/>
    </mc:Choice>
    <mc:Fallback xmlns="">
      <p:transition xmlns:p14="http://schemas.microsoft.com/office/powerpoint/2010/main" spd="slow" advTm="18734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365125"/>
            <a:ext cx="10515600" cy="734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/>
              <a:t>Azione biologica </a:t>
            </a:r>
            <a:r>
              <a:rPr lang="it-IT" b="1" dirty="0" err="1" smtClean="0"/>
              <a:t>oo</a:t>
            </a:r>
            <a:r>
              <a:rPr lang="it-IT" b="1" dirty="0" smtClean="0"/>
              <a:t> tiroidei</a:t>
            </a:r>
            <a:endParaRPr lang="it-IT" b="1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341745" y="1263669"/>
            <a:ext cx="11508509" cy="50522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000000"/>
                </a:solidFill>
              </a:rPr>
              <a:t>Gli ormoni tiroidei entrano nelle cellule attraverso recettori di membrana TRα TRβ. Tali recettori agiscono legandosi a specifici siti sul DNA dove regolano l’espressione di geni bersaglio.</a:t>
            </a:r>
          </a:p>
          <a:p>
            <a:pPr algn="just"/>
            <a:r>
              <a:rPr lang="it-IT" dirty="0" smtClean="0">
                <a:solidFill>
                  <a:srgbClr val="0000CC"/>
                </a:solidFill>
              </a:rPr>
              <a:t>Sviluppo neuronale e scheletrico (crescita) del feto/bambino</a:t>
            </a:r>
            <a:r>
              <a:rPr lang="it-IT" dirty="0" smtClean="0">
                <a:solidFill>
                  <a:srgbClr val="000000"/>
                </a:solidFill>
              </a:rPr>
              <a:t>. Difetto di T3 in fase fetale causa ritardo mentale e nanismo. 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Aumento del </a:t>
            </a:r>
            <a:r>
              <a:rPr lang="it-IT" dirty="0" smtClean="0">
                <a:solidFill>
                  <a:srgbClr val="0000CC"/>
                </a:solidFill>
              </a:rPr>
              <a:t>consumo di ossigeno e metabolismo basale tessuti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A livello </a:t>
            </a:r>
            <a:r>
              <a:rPr lang="it-IT" dirty="0" smtClean="0">
                <a:solidFill>
                  <a:srgbClr val="0000CC"/>
                </a:solidFill>
              </a:rPr>
              <a:t>cardiaco </a:t>
            </a:r>
            <a:r>
              <a:rPr lang="it-IT" dirty="0" smtClean="0"/>
              <a:t>e</a:t>
            </a:r>
            <a:r>
              <a:rPr lang="it-IT" dirty="0" smtClean="0">
                <a:solidFill>
                  <a:srgbClr val="000000"/>
                </a:solidFill>
              </a:rPr>
              <a:t>ffetto cronotropo e inotropo positivi (diretti e indiretti per aumento dei recettori βadrenergici)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dirty="0" smtClean="0">
                <a:solidFill>
                  <a:srgbClr val="0000CC"/>
                </a:solidFill>
              </a:rPr>
              <a:t>Proteolisi</a:t>
            </a:r>
            <a:r>
              <a:rPr lang="it-IT" dirty="0" smtClean="0">
                <a:solidFill>
                  <a:srgbClr val="000000"/>
                </a:solidFill>
              </a:rPr>
              <a:t>, </a:t>
            </a:r>
            <a:r>
              <a:rPr lang="it-IT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dirty="0" smtClean="0">
                <a:solidFill>
                  <a:srgbClr val="0000CC"/>
                </a:solidFill>
              </a:rPr>
              <a:t>Clearance insulina</a:t>
            </a:r>
            <a:r>
              <a:rPr lang="it-IT" dirty="0" smtClean="0">
                <a:solidFill>
                  <a:srgbClr val="000000"/>
                </a:solidFill>
              </a:rPr>
              <a:t>, </a:t>
            </a:r>
            <a:r>
              <a:rPr lang="it-IT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dirty="0" smtClean="0">
                <a:solidFill>
                  <a:srgbClr val="0000CC"/>
                </a:solidFill>
              </a:rPr>
              <a:t>Lipolisi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Aumento del </a:t>
            </a:r>
            <a:r>
              <a:rPr lang="it-IT" dirty="0" smtClean="0">
                <a:solidFill>
                  <a:srgbClr val="0000CC"/>
                </a:solidFill>
              </a:rPr>
              <a:t>turnover osseo </a:t>
            </a:r>
            <a:r>
              <a:rPr lang="it-IT" dirty="0" smtClean="0">
                <a:solidFill>
                  <a:srgbClr val="000000"/>
                </a:solidFill>
              </a:rPr>
              <a:t>in favore della demineralizzazione con associata ipercalcemia (esempio nell’ipertiroidismo grave)</a:t>
            </a:r>
          </a:p>
          <a:p>
            <a:pPr algn="just"/>
            <a:r>
              <a:rPr lang="it-IT" dirty="0" smtClean="0">
                <a:solidFill>
                  <a:srgbClr val="000000"/>
                </a:solidFill>
              </a:rPr>
              <a:t>Aumento della </a:t>
            </a:r>
            <a:r>
              <a:rPr lang="it-IT" dirty="0" smtClean="0">
                <a:solidFill>
                  <a:srgbClr val="0000CC"/>
                </a:solidFill>
              </a:rPr>
              <a:t>velocità di contrazione e rilasciamento a livello muscolare </a:t>
            </a:r>
            <a:r>
              <a:rPr lang="it-IT" dirty="0" smtClean="0">
                <a:solidFill>
                  <a:srgbClr val="000000"/>
                </a:solidFill>
              </a:rPr>
              <a:t>con conseguenti </a:t>
            </a:r>
            <a:r>
              <a:rPr lang="it-IT" dirty="0" err="1" smtClean="0">
                <a:solidFill>
                  <a:srgbClr val="000000"/>
                </a:solidFill>
              </a:rPr>
              <a:t>iperreflessia</a:t>
            </a:r>
            <a:r>
              <a:rPr lang="it-IT" dirty="0" smtClean="0">
                <a:solidFill>
                  <a:srgbClr val="000000"/>
                </a:solidFill>
              </a:rPr>
              <a:t> nell’ipertiroidismo e </a:t>
            </a:r>
            <a:r>
              <a:rPr lang="it-IT" dirty="0" err="1" smtClean="0">
                <a:solidFill>
                  <a:srgbClr val="000000"/>
                </a:solidFill>
              </a:rPr>
              <a:t>iporeflessia</a:t>
            </a:r>
            <a:r>
              <a:rPr lang="it-IT" dirty="0" smtClean="0">
                <a:solidFill>
                  <a:srgbClr val="000000"/>
                </a:solidFill>
              </a:rPr>
              <a:t> nell’ipotiroidismo</a:t>
            </a:r>
          </a:p>
          <a:p>
            <a:pPr algn="just"/>
            <a:endParaRPr lang="it-IT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5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3"/>
    </mc:Choice>
    <mc:Fallback xmlns="">
      <p:transition xmlns:p14="http://schemas.microsoft.com/office/powerpoint/2010/main" spd="slow" advTm="1699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14.6|7.9|24.3|1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2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6.5|24.2|8.4|18.4|45.5|1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2|38.4|125.4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1052</Words>
  <Application>Microsoft Macintosh PowerPoint</Application>
  <PresentationFormat>Personalizzato</PresentationFormat>
  <Paragraphs>135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Tiroide e patologia tiroidea</vt:lpstr>
      <vt:lpstr>La tiroide - generalità </vt:lpstr>
      <vt:lpstr>Ormoni tiroidei</vt:lpstr>
      <vt:lpstr>Presentazione di PowerPoint</vt:lpstr>
      <vt:lpstr>Controllo sintesi ormoni tiroidei (1)  – asse ipotalamo ipofisi</vt:lpstr>
      <vt:lpstr>Controllo sintesi ormoni tiroidei (2)  – iodio</vt:lpstr>
      <vt:lpstr>Presentazione di PowerPoint</vt:lpstr>
      <vt:lpstr>Presentazione di PowerPoint</vt:lpstr>
      <vt:lpstr>Presentazione di PowerPoint</vt:lpstr>
      <vt:lpstr>Funzione tiroidea in gravidanza </vt:lpstr>
      <vt:lpstr>Presentazione di PowerPoint</vt:lpstr>
      <vt:lpstr>Presentazione di PowerPoint</vt:lpstr>
      <vt:lpstr>Presentazione di PowerPoint</vt:lpstr>
      <vt:lpstr>Funzione tiroidea in gravidanza (4) </vt:lpstr>
      <vt:lpstr>Presentazione di PowerPoint</vt:lpstr>
      <vt:lpstr>Presentazione di PowerPoint</vt:lpstr>
      <vt:lpstr>Presentazione di PowerPoint</vt:lpstr>
      <vt:lpstr>Presentazione di PowerPoint</vt:lpstr>
    </vt:vector>
  </TitlesOfParts>
  <Company>ASUITS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 Bernardi</dc:creator>
  <cp:lastModifiedBy>Stella Bernardi</cp:lastModifiedBy>
  <cp:revision>105</cp:revision>
  <dcterms:created xsi:type="dcterms:W3CDTF">2020-03-12T17:27:23Z</dcterms:created>
  <dcterms:modified xsi:type="dcterms:W3CDTF">2020-12-27T08:54:55Z</dcterms:modified>
</cp:coreProperties>
</file>