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7" r:id="rId2"/>
    <p:sldId id="298" r:id="rId3"/>
    <p:sldId id="299" r:id="rId4"/>
    <p:sldId id="300" r:id="rId5"/>
    <p:sldId id="309" r:id="rId6"/>
    <p:sldId id="303" r:id="rId7"/>
    <p:sldId id="305" r:id="rId8"/>
    <p:sldId id="333" r:id="rId9"/>
    <p:sldId id="334" r:id="rId10"/>
    <p:sldId id="335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lla Bernardi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ED9"/>
    <a:srgbClr val="FF008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 autoAdjust="0"/>
  </p:normalViewPr>
  <p:slideViewPr>
    <p:cSldViewPr snapToGrid="0" showGuides="1">
      <p:cViewPr varScale="1">
        <p:scale>
          <a:sx n="103" d="100"/>
          <a:sy n="103" d="100"/>
        </p:scale>
        <p:origin x="-568" y="-112"/>
      </p:cViewPr>
      <p:guideLst>
        <p:guide orient="horz"/>
        <p:guide pos="34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commentAuthors" Target="commentAuthors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84B01-4F40-4D6F-9230-92E3B9B21171}" type="datetimeFigureOut">
              <a:rPr lang="it-IT" smtClean="0"/>
              <a:t>27/12/20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77CFB-D0A0-4AFD-ACED-112C33FDC9B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005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27/12/20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1447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27/12/20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6098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27/12/20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31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27/12/20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06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27/12/20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38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27/12/20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621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27/12/20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972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27/12/20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72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27/12/20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90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27/12/20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163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27/12/20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803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9A9C3-F230-4F77-97E9-4D6B3F30E302}" type="datetimeFigureOut">
              <a:rPr lang="it-IT" smtClean="0"/>
              <a:t>27/12/20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37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microsoft.com/office/2007/relationships/hdphoto" Target="../media/hdphoto2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Le patologie tiroidee 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Alterazioni di funzione	</a:t>
            </a:r>
            <a:r>
              <a:rPr lang="it-IT" dirty="0" smtClean="0">
                <a:solidFill>
                  <a:srgbClr val="0000CC"/>
                </a:solidFill>
              </a:rPr>
              <a:t>IPOTIROIDISMO </a:t>
            </a:r>
            <a:r>
              <a:rPr lang="it-IT" dirty="0" smtClean="0"/>
              <a:t>(riduzione quantità OO)</a:t>
            </a:r>
          </a:p>
          <a:p>
            <a:pPr marL="3657600" lvl="8" indent="0">
              <a:buNone/>
            </a:pPr>
            <a:r>
              <a:rPr lang="it-IT" sz="2800" dirty="0" smtClean="0">
                <a:solidFill>
                  <a:srgbClr val="0000CC"/>
                </a:solidFill>
              </a:rPr>
              <a:t>IPERTIROIDISMO</a:t>
            </a:r>
            <a:r>
              <a:rPr lang="it-IT" sz="2800" dirty="0" smtClean="0"/>
              <a:t> (aumento quantità OO)</a:t>
            </a:r>
          </a:p>
          <a:p>
            <a:pPr marL="3657600" lvl="8" indent="0">
              <a:buNone/>
            </a:pPr>
            <a:endParaRPr lang="it-IT" sz="2800" dirty="0" smtClean="0"/>
          </a:p>
          <a:p>
            <a:r>
              <a:rPr lang="it-IT" dirty="0" smtClean="0"/>
              <a:t>Alterazioni di struttura	GOZZO diffuso/</a:t>
            </a:r>
            <a:r>
              <a:rPr lang="it-IT" dirty="0" err="1" smtClean="0"/>
              <a:t>uninodulare</a:t>
            </a:r>
            <a:r>
              <a:rPr lang="it-IT" dirty="0" smtClean="0"/>
              <a:t>/</a:t>
            </a:r>
            <a:r>
              <a:rPr lang="it-IT" dirty="0" err="1" smtClean="0"/>
              <a:t>multinodulare</a:t>
            </a:r>
            <a:endParaRPr lang="it-IT" dirty="0" smtClean="0"/>
          </a:p>
          <a:p>
            <a:pPr marL="3657600" lvl="8" indent="0">
              <a:buNone/>
            </a:pPr>
            <a:r>
              <a:rPr lang="it-IT" sz="2800" dirty="0" smtClean="0"/>
              <a:t>PATOLOGIA NODULARE 	benigna 90%</a:t>
            </a:r>
          </a:p>
          <a:p>
            <a:pPr marL="3657600" lvl="8" indent="0">
              <a:buNone/>
            </a:pPr>
            <a:r>
              <a:rPr lang="it-IT" sz="2800" dirty="0"/>
              <a:t>	</a:t>
            </a:r>
            <a:r>
              <a:rPr lang="it-IT" sz="2800" dirty="0" smtClean="0"/>
              <a:t>			maligna 10%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25448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79"/>
    </mc:Choice>
    <mc:Fallback xmlns="">
      <p:transition xmlns:p14="http://schemas.microsoft.com/office/powerpoint/2010/main" spd="slow" advTm="9257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sellaDiTesto 26"/>
          <p:cNvSpPr txBox="1"/>
          <p:nvPr/>
        </p:nvSpPr>
        <p:spPr>
          <a:xfrm>
            <a:off x="335360" y="6309320"/>
            <a:ext cx="480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Rotondi M, </a:t>
            </a:r>
            <a:r>
              <a:rPr lang="it-IT" i="1" dirty="0" err="1" smtClean="0"/>
              <a:t>Thyroid</a:t>
            </a:r>
            <a:r>
              <a:rPr lang="it-IT" i="1" dirty="0" smtClean="0"/>
              <a:t> 2017</a:t>
            </a:r>
            <a:endParaRPr lang="it-IT" i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295467" y="332657"/>
            <a:ext cx="9601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IN HIGH RISK women, </a:t>
            </a:r>
            <a:r>
              <a:rPr lang="it-IT" dirty="0" err="1" smtClean="0"/>
              <a:t>check</a:t>
            </a:r>
            <a:r>
              <a:rPr lang="it-IT" dirty="0" smtClean="0"/>
              <a:t> TSH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soon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pregnancy</a:t>
            </a:r>
            <a:r>
              <a:rPr lang="it-IT" dirty="0" smtClean="0"/>
              <a:t> </a:t>
            </a:r>
            <a:r>
              <a:rPr lang="it-IT" dirty="0" err="1" smtClean="0"/>
              <a:t>confirmed</a:t>
            </a:r>
            <a:r>
              <a:rPr lang="it-IT" dirty="0" smtClean="0"/>
              <a:t>, </a:t>
            </a:r>
            <a:r>
              <a:rPr lang="it-IT" dirty="0" err="1" smtClean="0"/>
              <a:t>with</a:t>
            </a:r>
            <a:r>
              <a:rPr lang="it-IT" dirty="0" smtClean="0"/>
              <a:t> reflex TPOAB </a:t>
            </a:r>
            <a:r>
              <a:rPr lang="it-IT" dirty="0" err="1" smtClean="0"/>
              <a:t>if</a:t>
            </a:r>
            <a:r>
              <a:rPr lang="it-IT" dirty="0" smtClean="0"/>
              <a:t> TSH </a:t>
            </a:r>
            <a:r>
              <a:rPr lang="it-IT" dirty="0" err="1" smtClean="0"/>
              <a:t>is</a:t>
            </a:r>
            <a:r>
              <a:rPr lang="it-IT" dirty="0" smtClean="0"/>
              <a:t> 2.5-10 </a:t>
            </a:r>
            <a:r>
              <a:rPr lang="it-IT" dirty="0" err="1" smtClean="0"/>
              <a:t>mUI</a:t>
            </a:r>
            <a:r>
              <a:rPr lang="it-IT" dirty="0" smtClean="0"/>
              <a:t>/L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847861" y="1268761"/>
            <a:ext cx="240026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TSH</a:t>
            </a:r>
          </a:p>
          <a:p>
            <a:pPr algn="ctr"/>
            <a:r>
              <a:rPr lang="it-IT" dirty="0" smtClean="0"/>
              <a:t>2.5-10 </a:t>
            </a:r>
            <a:r>
              <a:rPr lang="it-IT" dirty="0" err="1" smtClean="0"/>
              <a:t>mUI</a:t>
            </a:r>
            <a:r>
              <a:rPr lang="it-IT" dirty="0" smtClean="0"/>
              <a:t>/L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255573" y="2204864"/>
            <a:ext cx="24002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TPOAb</a:t>
            </a:r>
            <a:r>
              <a:rPr lang="it-IT" dirty="0" smtClean="0"/>
              <a:t> </a:t>
            </a:r>
            <a:r>
              <a:rPr lang="it-IT" dirty="0" smtClean="0">
                <a:solidFill>
                  <a:srgbClr val="FF0000"/>
                </a:solidFill>
              </a:rPr>
              <a:t>positive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536160" y="2204864"/>
            <a:ext cx="24002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TPOAb</a:t>
            </a:r>
            <a:r>
              <a:rPr lang="it-IT" dirty="0" smtClean="0"/>
              <a:t> </a:t>
            </a:r>
            <a:r>
              <a:rPr lang="it-IT" dirty="0" smtClean="0">
                <a:solidFill>
                  <a:srgbClr val="0000CC"/>
                </a:solidFill>
              </a:rPr>
              <a:t>negative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27381" y="2926686"/>
            <a:ext cx="240026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TSH</a:t>
            </a:r>
          </a:p>
          <a:p>
            <a:pPr algn="ctr"/>
            <a:r>
              <a:rPr lang="it-IT" dirty="0" smtClean="0"/>
              <a:t>2.5-4 </a:t>
            </a:r>
            <a:r>
              <a:rPr lang="it-IT" dirty="0" err="1" smtClean="0"/>
              <a:t>mUI</a:t>
            </a:r>
            <a:r>
              <a:rPr lang="it-IT" dirty="0" smtClean="0"/>
              <a:t>/L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119669" y="2924945"/>
            <a:ext cx="240026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TSH</a:t>
            </a:r>
          </a:p>
          <a:p>
            <a:pPr algn="ctr"/>
            <a:r>
              <a:rPr lang="it-IT" dirty="0" smtClean="0"/>
              <a:t>4-10 </a:t>
            </a:r>
            <a:r>
              <a:rPr lang="it-IT" dirty="0" err="1" smtClean="0"/>
              <a:t>mUI</a:t>
            </a:r>
            <a:r>
              <a:rPr lang="it-IT" dirty="0" smtClean="0"/>
              <a:t>/L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672064" y="2926686"/>
            <a:ext cx="240026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TSH</a:t>
            </a:r>
          </a:p>
          <a:p>
            <a:pPr algn="ctr"/>
            <a:r>
              <a:rPr lang="it-IT" dirty="0" smtClean="0"/>
              <a:t>2.5-4 </a:t>
            </a:r>
            <a:r>
              <a:rPr lang="it-IT" dirty="0" err="1" smtClean="0"/>
              <a:t>mUI</a:t>
            </a:r>
            <a:r>
              <a:rPr lang="it-IT" dirty="0" smtClean="0"/>
              <a:t>/L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9264352" y="2924945"/>
            <a:ext cx="240026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TSH</a:t>
            </a:r>
          </a:p>
          <a:p>
            <a:pPr algn="ctr"/>
            <a:r>
              <a:rPr lang="it-IT" dirty="0" smtClean="0"/>
              <a:t>4-10 </a:t>
            </a:r>
            <a:r>
              <a:rPr lang="it-IT" dirty="0" err="1" smtClean="0"/>
              <a:t>mUI</a:t>
            </a:r>
            <a:r>
              <a:rPr lang="it-IT" dirty="0" smtClean="0"/>
              <a:t>/L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119669" y="3717032"/>
            <a:ext cx="24002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Treat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with</a:t>
            </a:r>
            <a:r>
              <a:rPr lang="it-IT" dirty="0" smtClean="0">
                <a:solidFill>
                  <a:srgbClr val="FF0000"/>
                </a:solidFill>
              </a:rPr>
              <a:t> L-T4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672064" y="3717032"/>
            <a:ext cx="24002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CC"/>
                </a:solidFill>
              </a:rPr>
              <a:t>No treatment</a:t>
            </a:r>
            <a:endParaRPr lang="it-IT" dirty="0">
              <a:solidFill>
                <a:srgbClr val="0000CC"/>
              </a:solidFill>
            </a:endParaRPr>
          </a:p>
        </p:txBody>
      </p:sp>
      <p:cxnSp>
        <p:nvCxnSpPr>
          <p:cNvPr id="15" name="Connettore 2 14"/>
          <p:cNvCxnSpPr/>
          <p:nvPr/>
        </p:nvCxnSpPr>
        <p:spPr>
          <a:xfrm>
            <a:off x="6096000" y="836712"/>
            <a:ext cx="0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>
            <a:off x="4175787" y="1988840"/>
            <a:ext cx="1920213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6096000" y="1988840"/>
            <a:ext cx="1920213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>
            <a:off x="1103445" y="2708920"/>
            <a:ext cx="1920213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3023659" y="2708920"/>
            <a:ext cx="1920213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H="1">
            <a:off x="7344139" y="2708920"/>
            <a:ext cx="1920213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9264352" y="2708920"/>
            <a:ext cx="1920213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527381" y="4365104"/>
            <a:ext cx="2400267" cy="147732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ATA</a:t>
            </a:r>
          </a:p>
          <a:p>
            <a:r>
              <a:rPr lang="it-IT" dirty="0" err="1" smtClean="0"/>
              <a:t>Consider</a:t>
            </a:r>
            <a:r>
              <a:rPr lang="it-IT" dirty="0" smtClean="0"/>
              <a:t> L-T4</a:t>
            </a:r>
          </a:p>
          <a:p>
            <a:endParaRPr lang="it-IT" dirty="0" smtClean="0"/>
          </a:p>
          <a:p>
            <a:r>
              <a:rPr lang="it-IT" dirty="0" smtClean="0"/>
              <a:t>SIE/AIT</a:t>
            </a:r>
          </a:p>
          <a:p>
            <a:r>
              <a:rPr lang="it-IT" dirty="0" err="1" smtClean="0"/>
              <a:t>Treat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L-T4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9264352" y="4399944"/>
            <a:ext cx="2400267" cy="147732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ATA</a:t>
            </a:r>
          </a:p>
          <a:p>
            <a:r>
              <a:rPr lang="it-IT" dirty="0" err="1" smtClean="0"/>
              <a:t>Consider</a:t>
            </a:r>
            <a:r>
              <a:rPr lang="it-IT" dirty="0" smtClean="0"/>
              <a:t> L-T4</a:t>
            </a:r>
          </a:p>
          <a:p>
            <a:endParaRPr lang="it-IT" dirty="0" smtClean="0"/>
          </a:p>
          <a:p>
            <a:r>
              <a:rPr lang="it-IT" dirty="0" smtClean="0"/>
              <a:t>SIE/AIT</a:t>
            </a:r>
          </a:p>
          <a:p>
            <a:r>
              <a:rPr lang="it-IT" dirty="0" err="1" smtClean="0"/>
              <a:t>Treat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L-T4</a:t>
            </a:r>
            <a:endParaRPr lang="it-IT" dirty="0"/>
          </a:p>
        </p:txBody>
      </p:sp>
      <p:cxnSp>
        <p:nvCxnSpPr>
          <p:cNvPr id="26" name="Connettore 1 25"/>
          <p:cNvCxnSpPr/>
          <p:nvPr/>
        </p:nvCxnSpPr>
        <p:spPr>
          <a:xfrm>
            <a:off x="335360" y="6309320"/>
            <a:ext cx="48005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38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51292" y="2289948"/>
            <a:ext cx="10515600" cy="1325563"/>
          </a:xfrm>
        </p:spPr>
        <p:txBody>
          <a:bodyPr/>
          <a:lstStyle/>
          <a:p>
            <a:pPr algn="ctr"/>
            <a:r>
              <a:rPr lang="it-IT" dirty="0" smtClean="0"/>
              <a:t>IPOTIROIDISMO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011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8"/>
    </mc:Choice>
    <mc:Fallback xmlns="">
      <p:transition xmlns:p14="http://schemas.microsoft.com/office/powerpoint/2010/main" spd="slow" advTm="766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 rot="21430573">
            <a:off x="447822" y="427651"/>
            <a:ext cx="177907" cy="113655"/>
          </a:xfrm>
        </p:spPr>
        <p:txBody>
          <a:bodyPr>
            <a:normAutofit fontScale="90000"/>
          </a:bodyPr>
          <a:lstStyle/>
          <a:p>
            <a:pPr algn="ctr"/>
            <a:endParaRPr lang="it-IT" dirty="0"/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8433709"/>
              </p:ext>
            </p:extLst>
          </p:nvPr>
        </p:nvGraphicFramePr>
        <p:xfrm>
          <a:off x="746554" y="516255"/>
          <a:ext cx="10565003" cy="59334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0565003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EZIOLOGIA delle VARIE FORME di</a:t>
                      </a:r>
                      <a:r>
                        <a:rPr lang="it-IT" baseline="0" dirty="0" smtClean="0"/>
                        <a:t> IPOTIROIDISMO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FF0080"/>
                          </a:solidFill>
                        </a:rPr>
                        <a:t>A. PRIMITIVO</a:t>
                      </a:r>
                      <a:endParaRPr lang="it-IT" b="1" dirty="0">
                        <a:solidFill>
                          <a:srgbClr val="FF008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/>
                        <a:t>CONGENITO</a:t>
                      </a:r>
                      <a:endParaRPr lang="it-IT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Ipoplasia,</a:t>
                      </a:r>
                      <a:r>
                        <a:rPr lang="it-IT" baseline="0" dirty="0" smtClean="0"/>
                        <a:t> aplasia, ectopia</a:t>
                      </a:r>
                      <a:endParaRPr lang="it-IT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Disormonogenesi</a:t>
                      </a:r>
                      <a:r>
                        <a:rPr lang="it-IT" dirty="0" smtClean="0"/>
                        <a:t> (difetti genici NIS,</a:t>
                      </a:r>
                      <a:r>
                        <a:rPr lang="it-IT" baseline="0" dirty="0" smtClean="0"/>
                        <a:t> PDS, TG, TPO, DUOX1/2, TSH-R</a:t>
                      </a:r>
                      <a:r>
                        <a:rPr lang="it-IT" dirty="0" smtClean="0"/>
                        <a:t>)</a:t>
                      </a:r>
                      <a:endParaRPr lang="it-IT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/>
                        <a:t>ACQUISITO</a:t>
                      </a:r>
                      <a:endParaRPr lang="it-IT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0000CC"/>
                          </a:solidFill>
                        </a:rPr>
                        <a:t>Iatrogeno</a:t>
                      </a:r>
                      <a:r>
                        <a:rPr lang="it-IT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it-IT" dirty="0" smtClean="0"/>
                        <a:t>(chirurgia, 131-iodio, farmaci: </a:t>
                      </a:r>
                      <a:r>
                        <a:rPr lang="it-IT" dirty="0" err="1" smtClean="0"/>
                        <a:t>tionamidi</a:t>
                      </a:r>
                      <a:r>
                        <a:rPr lang="it-IT" dirty="0" smtClean="0"/>
                        <a:t>, iodio, citochine,</a:t>
                      </a:r>
                      <a:r>
                        <a:rPr lang="it-IT" baseline="0" dirty="0" smtClean="0"/>
                        <a:t> litio, </a:t>
                      </a:r>
                      <a:r>
                        <a:rPr lang="it-IT" baseline="0" dirty="0" err="1" smtClean="0"/>
                        <a:t>amiodarone</a:t>
                      </a:r>
                      <a:r>
                        <a:rPr lang="it-IT" baseline="0" dirty="0" smtClean="0"/>
                        <a:t>)</a:t>
                      </a:r>
                      <a:endParaRPr lang="it-IT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0000CC"/>
                          </a:solidFill>
                        </a:rPr>
                        <a:t>Tireopatie autoimmuni (</a:t>
                      </a:r>
                      <a:r>
                        <a:rPr lang="it-IT" b="1" dirty="0" err="1" smtClean="0">
                          <a:solidFill>
                            <a:srgbClr val="0000CC"/>
                          </a:solidFill>
                        </a:rPr>
                        <a:t>Hashimoto</a:t>
                      </a:r>
                      <a:r>
                        <a:rPr lang="it-IT" b="1" dirty="0" smtClean="0">
                          <a:solidFill>
                            <a:srgbClr val="0000CC"/>
                          </a:solidFill>
                        </a:rPr>
                        <a:t>)</a:t>
                      </a:r>
                      <a:endParaRPr lang="it-IT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Tireopatie non autoimmuni (De </a:t>
                      </a:r>
                      <a:r>
                        <a:rPr lang="it-IT" dirty="0" err="1" smtClean="0"/>
                        <a:t>Quervain</a:t>
                      </a:r>
                      <a:r>
                        <a:rPr lang="it-IT" dirty="0" smtClean="0"/>
                        <a:t>)</a:t>
                      </a:r>
                      <a:endParaRPr lang="it-IT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0000CC"/>
                          </a:solidFill>
                        </a:rPr>
                        <a:t>Carenza iodica</a:t>
                      </a:r>
                      <a:endParaRPr lang="it-IT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FF0080"/>
                          </a:solidFill>
                        </a:rPr>
                        <a:t>B. SECONDARIO o CENTRALE</a:t>
                      </a:r>
                      <a:endParaRPr lang="it-IT" b="1" dirty="0">
                        <a:solidFill>
                          <a:srgbClr val="FF008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Ipotalamico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Ipofisario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Iatrogeno: somatostatina</a:t>
                      </a:r>
                      <a:r>
                        <a:rPr lang="it-IT" baseline="0" dirty="0" smtClean="0"/>
                        <a:t> dopamina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FF0080"/>
                          </a:solidFill>
                        </a:rPr>
                        <a:t>C. PERIFERICO</a:t>
                      </a:r>
                      <a:endParaRPr lang="it-IT" b="1" dirty="0">
                        <a:solidFill>
                          <a:srgbClr val="FF008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Resistenza all’azione degli ormoni tiroidei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223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421"/>
    </mc:Choice>
    <mc:Fallback xmlns="">
      <p:transition xmlns:p14="http://schemas.microsoft.com/office/powerpoint/2010/main" spd="slow" advTm="22742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Ipotiroidismo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566087" y="984006"/>
            <a:ext cx="5157787" cy="823912"/>
          </a:xfrm>
        </p:spPr>
        <p:txBody>
          <a:bodyPr/>
          <a:lstStyle/>
          <a:p>
            <a:r>
              <a:rPr lang="it-IT" dirty="0" smtClean="0"/>
              <a:t>Neonato/bambino</a:t>
            </a:r>
            <a:endParaRPr lang="it-IT" dirty="0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75570" l="17130" r="80456">
                        <a14:backgroundMark x1="49239" y1="48239" x2="49239" y2="48239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1588" t="8716" r="17893" b="22643"/>
          <a:stretch/>
        </p:blipFill>
        <p:spPr>
          <a:xfrm rot="10800000">
            <a:off x="6212379" y="1798685"/>
            <a:ext cx="2108131" cy="2736000"/>
          </a:xfrm>
        </p:spPr>
      </p:pic>
      <p:sp>
        <p:nvSpPr>
          <p:cNvPr id="7" name="Segnaposto testo 6"/>
          <p:cNvSpPr>
            <a:spLocks noGrp="1"/>
          </p:cNvSpPr>
          <p:nvPr>
            <p:ph type="body" sz="quarter" idx="3"/>
          </p:nvPr>
        </p:nvSpPr>
        <p:spPr>
          <a:xfrm>
            <a:off x="6172200" y="971431"/>
            <a:ext cx="5183188" cy="823912"/>
          </a:xfrm>
        </p:spPr>
        <p:txBody>
          <a:bodyPr/>
          <a:lstStyle/>
          <a:p>
            <a:r>
              <a:rPr lang="it-IT" dirty="0" smtClean="0"/>
              <a:t>Adulto/anziano</a:t>
            </a:r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53596" l="25331" r="71197">
                        <a14:foregroundMark x1="11872" y1="85392" x2="11872" y2="85392"/>
                        <a14:foregroundMark x1="11872" y1="85392" x2="11872" y2="85392"/>
                        <a14:foregroundMark x1="11872" y1="85392" x2="11872" y2="85392"/>
                        <a14:foregroundMark x1="11872" y1="85392" x2="11872" y2="85392"/>
                        <a14:foregroundMark x1="11872" y1="85392" x2="11872" y2="85392"/>
                        <a14:foregroundMark x1="11872" y1="85392" x2="11872" y2="85392"/>
                        <a14:foregroundMark x1="22983" y1="61310" x2="22983" y2="61310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6631" r="27510" b="46415"/>
          <a:stretch/>
        </p:blipFill>
        <p:spPr>
          <a:xfrm rot="10800000">
            <a:off x="871595" y="1825857"/>
            <a:ext cx="2139112" cy="2735999"/>
          </a:xfrm>
        </p:spPr>
      </p:pic>
      <p:sp>
        <p:nvSpPr>
          <p:cNvPr id="11" name="CasellaDiTesto 10"/>
          <p:cNvSpPr txBox="1"/>
          <p:nvPr/>
        </p:nvSpPr>
        <p:spPr>
          <a:xfrm>
            <a:off x="2715112" y="1811605"/>
            <a:ext cx="3273461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All’inizio i disturbi possono non essere presenti per passaggio transplacentare degli ormoni tiroidei materni. Dopo un paio di mesi dalla nascita compaiono </a:t>
            </a:r>
            <a:r>
              <a:rPr lang="it-IT" dirty="0" smtClean="0">
                <a:solidFill>
                  <a:srgbClr val="0000CC"/>
                </a:solidFill>
              </a:rPr>
              <a:t>la difficoltà di suzione, l’ittero prolungato, la macroglossia, la stipsi, le fontanelle ampie</a:t>
            </a:r>
            <a:r>
              <a:rPr lang="it-IT" dirty="0" smtClean="0"/>
              <a:t>. </a:t>
            </a:r>
          </a:p>
          <a:p>
            <a:pPr algn="just"/>
            <a:r>
              <a:rPr lang="it-IT" dirty="0" smtClean="0"/>
              <a:t>Verso 4-6 mesi </a:t>
            </a:r>
            <a:r>
              <a:rPr lang="it-IT" dirty="0" smtClean="0">
                <a:solidFill>
                  <a:srgbClr val="0000CC"/>
                </a:solidFill>
              </a:rPr>
              <a:t>ritardo dello sviluppo e rallentamento della crescita lineare</a:t>
            </a:r>
            <a:r>
              <a:rPr lang="it-IT" dirty="0" smtClean="0"/>
              <a:t>. </a:t>
            </a:r>
          </a:p>
          <a:p>
            <a:pPr algn="just"/>
            <a:r>
              <a:rPr lang="it-IT" dirty="0" smtClean="0"/>
              <a:t>Se non trattato, l’ipotiroidismo congenito porta a </a:t>
            </a:r>
            <a:r>
              <a:rPr lang="it-IT" dirty="0" smtClean="0">
                <a:solidFill>
                  <a:srgbClr val="0000CC"/>
                </a:solidFill>
              </a:rPr>
              <a:t>ritardo mentale e bassa statura grave</a:t>
            </a:r>
          </a:p>
          <a:p>
            <a:pPr algn="just"/>
            <a:endParaRPr lang="it-IT" dirty="0">
              <a:solidFill>
                <a:srgbClr val="0000CC"/>
              </a:solidFill>
            </a:endParaRPr>
          </a:p>
          <a:p>
            <a:pPr algn="just"/>
            <a:r>
              <a:rPr lang="it-IT" i="1" dirty="0" smtClean="0">
                <a:solidFill>
                  <a:srgbClr val="FF0080"/>
                </a:solidFill>
              </a:rPr>
              <a:t>Screening con dosaggio TSH e FT4 a 2-5 giorni dalla nascita</a:t>
            </a:r>
            <a:endParaRPr lang="it-IT" i="1" dirty="0">
              <a:solidFill>
                <a:srgbClr val="FF008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320504" y="1799030"/>
            <a:ext cx="3601902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0000CC"/>
                </a:solidFill>
              </a:rPr>
              <a:t>Cute</a:t>
            </a:r>
            <a:r>
              <a:rPr lang="it-IT" dirty="0" smtClean="0"/>
              <a:t>: mixedema, cute secca, capelli fragili e facili alla caduta. Perdita terzo esterno sopracciglia. Voce rauca</a:t>
            </a:r>
          </a:p>
          <a:p>
            <a:pPr algn="just"/>
            <a:r>
              <a:rPr lang="it-IT" dirty="0" smtClean="0">
                <a:solidFill>
                  <a:srgbClr val="0000CC"/>
                </a:solidFill>
              </a:rPr>
              <a:t>Metabolismo</a:t>
            </a:r>
            <a:r>
              <a:rPr lang="it-IT" dirty="0" smtClean="0"/>
              <a:t>: aumento ponderale e intolleranza al freddo. Dislipidemia</a:t>
            </a:r>
          </a:p>
          <a:p>
            <a:pPr algn="just"/>
            <a:r>
              <a:rPr lang="it-IT" dirty="0" err="1" smtClean="0">
                <a:solidFill>
                  <a:srgbClr val="0000CC"/>
                </a:solidFill>
              </a:rPr>
              <a:t>App</a:t>
            </a:r>
            <a:r>
              <a:rPr lang="it-IT" dirty="0" smtClean="0">
                <a:solidFill>
                  <a:srgbClr val="0000CC"/>
                </a:solidFill>
              </a:rPr>
              <a:t> cardiovascolare</a:t>
            </a:r>
            <a:r>
              <a:rPr lang="it-IT" dirty="0" smtClean="0"/>
              <a:t>: IA diastolica, bradicardia, riduzione della FE</a:t>
            </a:r>
          </a:p>
          <a:p>
            <a:pPr algn="just"/>
            <a:r>
              <a:rPr lang="it-IT" dirty="0" err="1" smtClean="0">
                <a:solidFill>
                  <a:srgbClr val="0000CC"/>
                </a:solidFill>
              </a:rPr>
              <a:t>App</a:t>
            </a:r>
            <a:r>
              <a:rPr lang="it-IT" dirty="0" smtClean="0">
                <a:solidFill>
                  <a:srgbClr val="0000CC"/>
                </a:solidFill>
              </a:rPr>
              <a:t> gastrointestinale</a:t>
            </a:r>
            <a:r>
              <a:rPr lang="it-IT" dirty="0" smtClean="0"/>
              <a:t>: stipsi</a:t>
            </a:r>
          </a:p>
          <a:p>
            <a:pPr algn="just"/>
            <a:r>
              <a:rPr lang="it-IT" dirty="0" smtClean="0">
                <a:solidFill>
                  <a:srgbClr val="0000CC"/>
                </a:solidFill>
              </a:rPr>
              <a:t>Sistema muscolo-scheletrico</a:t>
            </a:r>
            <a:r>
              <a:rPr lang="it-IT" dirty="0" smtClean="0"/>
              <a:t>: ipostenia, </a:t>
            </a:r>
            <a:r>
              <a:rPr lang="it-IT" dirty="0" err="1" smtClean="0"/>
              <a:t>iporeflessia</a:t>
            </a:r>
            <a:r>
              <a:rPr lang="it-IT" dirty="0" smtClean="0"/>
              <a:t>, il paziente riferisce ipostenia prossimale, rallentamento dei movimenti, rigidità, mialgie, crampi.</a:t>
            </a:r>
          </a:p>
          <a:p>
            <a:pPr algn="just"/>
            <a:r>
              <a:rPr lang="it-IT" dirty="0" smtClean="0">
                <a:solidFill>
                  <a:srgbClr val="0000CC"/>
                </a:solidFill>
              </a:rPr>
              <a:t>Sistema nervoso</a:t>
            </a:r>
            <a:r>
              <a:rPr lang="it-IT" dirty="0" smtClean="0"/>
              <a:t>: sonnolenza, adinamia, </a:t>
            </a:r>
            <a:r>
              <a:rPr lang="it-IT" dirty="0" err="1" smtClean="0"/>
              <a:t>bradipsichia</a:t>
            </a:r>
            <a:r>
              <a:rPr lang="it-IT" dirty="0" smtClean="0"/>
              <a:t>, bradilalia</a:t>
            </a:r>
          </a:p>
          <a:p>
            <a:pPr algn="just"/>
            <a:r>
              <a:rPr lang="it-IT" dirty="0" smtClean="0">
                <a:solidFill>
                  <a:srgbClr val="0000CC"/>
                </a:solidFill>
              </a:rPr>
              <a:t>Sistema riproduttivo</a:t>
            </a:r>
            <a:r>
              <a:rPr lang="it-IT" dirty="0" smtClean="0"/>
              <a:t>: oligomenorrea</a:t>
            </a:r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62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690"/>
    </mc:Choice>
    <mc:Fallback xmlns="">
      <p:transition xmlns:p14="http://schemas.microsoft.com/office/powerpoint/2010/main" spd="slow" advTm="25869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79898" y="1528336"/>
            <a:ext cx="4753127" cy="1018184"/>
            <a:chOff x="97201" y="660664"/>
            <a:chExt cx="3564845" cy="1018184"/>
          </a:xfrm>
        </p:grpSpPr>
        <p:grpSp>
          <p:nvGrpSpPr>
            <p:cNvPr id="25" name="Gruppo 24"/>
            <p:cNvGrpSpPr/>
            <p:nvPr/>
          </p:nvGrpSpPr>
          <p:grpSpPr>
            <a:xfrm>
              <a:off x="97201" y="1327405"/>
              <a:ext cx="3564845" cy="351443"/>
              <a:chOff x="309226" y="1986696"/>
              <a:chExt cx="3068888" cy="226122"/>
            </a:xfrm>
          </p:grpSpPr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132"/>
              <a:stretch/>
            </p:blipFill>
            <p:spPr bwMode="auto">
              <a:xfrm>
                <a:off x="2339752" y="1986696"/>
                <a:ext cx="1038362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r="15704" b="-31888"/>
              <a:stretch/>
            </p:blipFill>
            <p:spPr bwMode="auto">
              <a:xfrm>
                <a:off x="395536" y="1986696"/>
                <a:ext cx="2244189" cy="226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90382" b="-10136"/>
              <a:stretch/>
            </p:blipFill>
            <p:spPr bwMode="auto">
              <a:xfrm>
                <a:off x="309226" y="1986696"/>
                <a:ext cx="629373" cy="188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CasellaDiTesto 5"/>
            <p:cNvSpPr txBox="1"/>
            <p:nvPr/>
          </p:nvSpPr>
          <p:spPr>
            <a:xfrm>
              <a:off x="122595" y="660664"/>
              <a:ext cx="27576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AUMENTATO &gt; 10 </a:t>
              </a:r>
              <a:r>
                <a:rPr lang="it-IT" b="1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uU</a:t>
              </a:r>
              <a:r>
                <a:rPr lang="it-IT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  <a:r>
                <a:rPr lang="it-IT" b="1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mL</a:t>
              </a:r>
              <a:endParaRPr lang="it-I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it-IT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= ipotiroidismo clinico</a:t>
              </a:r>
              <a:endPara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3" name="Connettore 2 22"/>
            <p:cNvCxnSpPr/>
            <p:nvPr/>
          </p:nvCxnSpPr>
          <p:spPr>
            <a:xfrm flipH="1">
              <a:off x="2837873" y="1014859"/>
              <a:ext cx="530486" cy="65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Connettore 1 33"/>
          <p:cNvCxnSpPr/>
          <p:nvPr/>
        </p:nvCxnSpPr>
        <p:spPr>
          <a:xfrm>
            <a:off x="239349" y="6597352"/>
            <a:ext cx="11617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olo 1"/>
          <p:cNvSpPr txBox="1">
            <a:spLocks/>
          </p:cNvSpPr>
          <p:nvPr/>
        </p:nvSpPr>
        <p:spPr>
          <a:xfrm>
            <a:off x="335360" y="27670"/>
            <a:ext cx="11617291" cy="1141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DOSAGGIO degli ORMONI TIROIDEI per </a:t>
            </a:r>
          </a:p>
          <a:p>
            <a:r>
              <a:rPr lang="it-IT" sz="2800" b="1" dirty="0" smtClean="0">
                <a:solidFill>
                  <a:srgbClr val="FA06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DIAGNOSI DI IPOTIROIDISMO PRIMARIO</a:t>
            </a:r>
            <a:endParaRPr lang="en-US" sz="2800" b="1" dirty="0">
              <a:solidFill>
                <a:srgbClr val="FA06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7192729" y="1386948"/>
            <a:ext cx="4999271" cy="1094023"/>
            <a:chOff x="5336344" y="733049"/>
            <a:chExt cx="3809374" cy="890110"/>
          </a:xfrm>
        </p:grpSpPr>
        <p:grpSp>
          <p:nvGrpSpPr>
            <p:cNvPr id="59" name="Gruppo 58"/>
            <p:cNvGrpSpPr/>
            <p:nvPr/>
          </p:nvGrpSpPr>
          <p:grpSpPr>
            <a:xfrm>
              <a:off x="5336344" y="1327401"/>
              <a:ext cx="3700152" cy="295758"/>
              <a:chOff x="2858219" y="6145160"/>
              <a:chExt cx="3700152" cy="286008"/>
            </a:xfrm>
          </p:grpSpPr>
          <p:pic>
            <p:nvPicPr>
              <p:cNvPr id="65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7" r="89217"/>
              <a:stretch/>
            </p:blipFill>
            <p:spPr bwMode="auto">
              <a:xfrm>
                <a:off x="2858219" y="6145161"/>
                <a:ext cx="925061" cy="286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678" t="66517"/>
              <a:stretch/>
            </p:blipFill>
            <p:spPr bwMode="auto">
              <a:xfrm>
                <a:off x="5587096" y="6145160"/>
                <a:ext cx="971275" cy="286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1" name="Connettore 2 30"/>
            <p:cNvCxnSpPr/>
            <p:nvPr/>
          </p:nvCxnSpPr>
          <p:spPr>
            <a:xfrm>
              <a:off x="5724128" y="1198467"/>
              <a:ext cx="57606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31"/>
            <p:cNvSpPr txBox="1"/>
            <p:nvPr/>
          </p:nvSpPr>
          <p:spPr>
            <a:xfrm>
              <a:off x="6326592" y="733049"/>
              <a:ext cx="28191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AUMENTATO &lt; 10 </a:t>
              </a:r>
              <a:r>
                <a:rPr lang="it-IT" b="1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uU</a:t>
              </a:r>
              <a:r>
                <a:rPr lang="it-IT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  <a:r>
                <a:rPr lang="it-IT" b="1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mL</a:t>
              </a:r>
              <a:endParaRPr lang="it-IT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it-IT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= ipotiroidismo subclinico</a:t>
              </a:r>
              <a:endParaRPr lang="it-IT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435953" y="2628148"/>
            <a:ext cx="4320943" cy="1048035"/>
            <a:chOff x="251520" y="1628800"/>
            <a:chExt cx="3240707" cy="1116838"/>
          </a:xfrm>
        </p:grpSpPr>
        <p:sp>
          <p:nvSpPr>
            <p:cNvPr id="8" name="CasellaDiTesto 7"/>
            <p:cNvSpPr txBox="1"/>
            <p:nvPr/>
          </p:nvSpPr>
          <p:spPr>
            <a:xfrm>
              <a:off x="251520" y="2376306"/>
              <a:ext cx="3240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</a:t>
              </a:r>
              <a:r>
                <a:rPr lang="it-IT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osaggio FT4 (+/-FT3)</a:t>
              </a:r>
              <a:endParaRPr lang="it-IT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38" name="Connettore 2 37"/>
            <p:cNvCxnSpPr/>
            <p:nvPr/>
          </p:nvCxnSpPr>
          <p:spPr>
            <a:xfrm flipH="1">
              <a:off x="1907703" y="1628800"/>
              <a:ext cx="1" cy="7200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o 11"/>
          <p:cNvGrpSpPr/>
          <p:nvPr/>
        </p:nvGrpSpPr>
        <p:grpSpPr>
          <a:xfrm>
            <a:off x="7660106" y="2631119"/>
            <a:ext cx="4320943" cy="1066277"/>
            <a:chOff x="5688496" y="1687997"/>
            <a:chExt cx="3240707" cy="1066277"/>
          </a:xfrm>
        </p:grpSpPr>
        <p:cxnSp>
          <p:nvCxnSpPr>
            <p:cNvPr id="39" name="Connettore 2 38"/>
            <p:cNvCxnSpPr/>
            <p:nvPr/>
          </p:nvCxnSpPr>
          <p:spPr>
            <a:xfrm flipH="1">
              <a:off x="7295296" y="1687997"/>
              <a:ext cx="1" cy="7200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asellaDiTesto 39"/>
            <p:cNvSpPr txBox="1"/>
            <p:nvPr/>
          </p:nvSpPr>
          <p:spPr>
            <a:xfrm>
              <a:off x="5688496" y="2384942"/>
              <a:ext cx="3240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</a:t>
              </a:r>
              <a:r>
                <a:rPr lang="it-IT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osaggio FT4 (+/-FT3)</a:t>
              </a:r>
              <a:endParaRPr lang="it-IT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4784423" y="4168941"/>
            <a:ext cx="2592288" cy="2058615"/>
            <a:chOff x="3588317" y="3515040"/>
            <a:chExt cx="1944216" cy="2058615"/>
          </a:xfrm>
        </p:grpSpPr>
        <p:sp>
          <p:nvSpPr>
            <p:cNvPr id="5" name="CasellaDiTesto 4"/>
            <p:cNvSpPr txBox="1"/>
            <p:nvPr/>
          </p:nvSpPr>
          <p:spPr>
            <a:xfrm>
              <a:off x="3588317" y="4342549"/>
              <a:ext cx="1944216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STOP</a:t>
              </a:r>
            </a:p>
            <a:p>
              <a:pPr algn="ctr"/>
              <a:r>
                <a:rPr lang="it-IT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(eccetto ipotiroidismo centrale)</a:t>
              </a:r>
              <a:endPara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37" name="Connettore 2 36"/>
            <p:cNvCxnSpPr/>
            <p:nvPr/>
          </p:nvCxnSpPr>
          <p:spPr>
            <a:xfrm flipH="1">
              <a:off x="4571999" y="3515040"/>
              <a:ext cx="1" cy="7200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po 13"/>
          <p:cNvGrpSpPr/>
          <p:nvPr/>
        </p:nvGrpSpPr>
        <p:grpSpPr>
          <a:xfrm>
            <a:off x="4680836" y="2498725"/>
            <a:ext cx="2799461" cy="1621843"/>
            <a:chOff x="3510627" y="1844824"/>
            <a:chExt cx="2099596" cy="1621843"/>
          </a:xfrm>
        </p:grpSpPr>
        <p:sp>
          <p:nvSpPr>
            <p:cNvPr id="4" name="CasellaDiTesto 3"/>
            <p:cNvSpPr txBox="1"/>
            <p:nvPr/>
          </p:nvSpPr>
          <p:spPr>
            <a:xfrm>
              <a:off x="3588317" y="2326885"/>
              <a:ext cx="1944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NORMALE</a:t>
              </a:r>
            </a:p>
            <a:p>
              <a:pPr algn="ctr"/>
              <a:r>
                <a:rPr lang="it-IT" sz="2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0,4-4</a:t>
              </a:r>
              <a:r>
                <a:rPr lang="el-GR" sz="2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μ</a:t>
              </a:r>
              <a:r>
                <a:rPr lang="it-IT" sz="2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U/</a:t>
              </a:r>
              <a:r>
                <a:rPr lang="it-IT" sz="2000" b="1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mL</a:t>
              </a:r>
              <a:endParaRPr lang="it-IT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33" name="Connettore 2 32"/>
            <p:cNvCxnSpPr/>
            <p:nvPr/>
          </p:nvCxnSpPr>
          <p:spPr>
            <a:xfrm flipH="1">
              <a:off x="4572000" y="1844824"/>
              <a:ext cx="2" cy="3693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uppo 62"/>
            <p:cNvGrpSpPr/>
            <p:nvPr/>
          </p:nvGrpSpPr>
          <p:grpSpPr>
            <a:xfrm>
              <a:off x="3510627" y="3088594"/>
              <a:ext cx="2099596" cy="378073"/>
              <a:chOff x="5085346" y="5952458"/>
              <a:chExt cx="1787092" cy="244472"/>
            </a:xfrm>
          </p:grpSpPr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993" r="15345"/>
              <a:stretch/>
            </p:blipFill>
            <p:spPr bwMode="auto">
              <a:xfrm>
                <a:off x="5130265" y="5952458"/>
                <a:ext cx="1742173" cy="212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1326"/>
              <a:stretch/>
            </p:blipFill>
            <p:spPr bwMode="auto">
              <a:xfrm>
                <a:off x="5085346" y="5963501"/>
                <a:ext cx="566774" cy="233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" name="Gruppo 9"/>
          <p:cNvGrpSpPr/>
          <p:nvPr/>
        </p:nvGrpSpPr>
        <p:grpSpPr>
          <a:xfrm>
            <a:off x="157605" y="3688759"/>
            <a:ext cx="4465094" cy="1844782"/>
            <a:chOff x="71051" y="2745638"/>
            <a:chExt cx="3348821" cy="1844782"/>
          </a:xfrm>
        </p:grpSpPr>
        <p:cxnSp>
          <p:nvCxnSpPr>
            <p:cNvPr id="41" name="Connettore 2 40"/>
            <p:cNvCxnSpPr/>
            <p:nvPr/>
          </p:nvCxnSpPr>
          <p:spPr>
            <a:xfrm flipH="1">
              <a:off x="1907703" y="2745638"/>
              <a:ext cx="1" cy="7200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uppo 43"/>
            <p:cNvGrpSpPr/>
            <p:nvPr/>
          </p:nvGrpSpPr>
          <p:grpSpPr>
            <a:xfrm>
              <a:off x="71051" y="3498863"/>
              <a:ext cx="3348821" cy="736257"/>
              <a:chOff x="703833" y="4149080"/>
              <a:chExt cx="2896058" cy="617841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r="15704"/>
              <a:stretch/>
            </p:blipFill>
            <p:spPr bwMode="auto">
              <a:xfrm>
                <a:off x="703833" y="4149080"/>
                <a:ext cx="2244189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9211"/>
              <a:stretch/>
            </p:blipFill>
            <p:spPr bwMode="auto">
              <a:xfrm>
                <a:off x="703833" y="4157321"/>
                <a:ext cx="706012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58"/>
              <a:stretch/>
            </p:blipFill>
            <p:spPr bwMode="auto">
              <a:xfrm>
                <a:off x="2923169" y="4149080"/>
                <a:ext cx="676722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3" name="CasellaDiTesto 52"/>
            <p:cNvSpPr txBox="1"/>
            <p:nvPr/>
          </p:nvSpPr>
          <p:spPr>
            <a:xfrm>
              <a:off x="363572" y="4221088"/>
              <a:ext cx="3056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=</a:t>
              </a:r>
              <a:r>
                <a:rPr lang="it-IT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Ipotiroidismo clinico</a:t>
              </a:r>
              <a:endPara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0" name="Gruppo 59"/>
          <p:cNvGrpSpPr/>
          <p:nvPr/>
        </p:nvGrpSpPr>
        <p:grpSpPr>
          <a:xfrm>
            <a:off x="4953471" y="1350038"/>
            <a:ext cx="2281855" cy="1080120"/>
            <a:chOff x="3707903" y="620688"/>
            <a:chExt cx="1656185" cy="1080120"/>
          </a:xfrm>
        </p:grpSpPr>
        <p:sp>
          <p:nvSpPr>
            <p:cNvPr id="2" name="Ovale 1"/>
            <p:cNvSpPr/>
            <p:nvPr/>
          </p:nvSpPr>
          <p:spPr>
            <a:xfrm>
              <a:off x="3707903" y="620688"/>
              <a:ext cx="1656185" cy="10801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3707904" y="725795"/>
              <a:ext cx="16561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800" b="1" dirty="0" smtClean="0">
                  <a:solidFill>
                    <a:srgbClr val="FA064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TSH</a:t>
              </a:r>
              <a:endParaRPr lang="it-IT" sz="4800" b="1" dirty="0">
                <a:solidFill>
                  <a:srgbClr val="FA06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6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8" t="67561" r="15200"/>
          <a:stretch/>
        </p:blipFill>
        <p:spPr bwMode="auto">
          <a:xfrm>
            <a:off x="8448692" y="2169981"/>
            <a:ext cx="2416471" cy="27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" name="Gruppo 67"/>
          <p:cNvGrpSpPr/>
          <p:nvPr/>
        </p:nvGrpSpPr>
        <p:grpSpPr>
          <a:xfrm>
            <a:off x="7389130" y="3690261"/>
            <a:ext cx="4465094" cy="1844782"/>
            <a:chOff x="71051" y="2745638"/>
            <a:chExt cx="3348821" cy="1844782"/>
          </a:xfrm>
        </p:grpSpPr>
        <p:cxnSp>
          <p:nvCxnSpPr>
            <p:cNvPr id="74" name="Connettore 2 73"/>
            <p:cNvCxnSpPr/>
            <p:nvPr/>
          </p:nvCxnSpPr>
          <p:spPr>
            <a:xfrm flipH="1">
              <a:off x="1907703" y="2745638"/>
              <a:ext cx="1" cy="7200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uppo 74"/>
            <p:cNvGrpSpPr/>
            <p:nvPr/>
          </p:nvGrpSpPr>
          <p:grpSpPr>
            <a:xfrm>
              <a:off x="71051" y="3498863"/>
              <a:ext cx="3348821" cy="736257"/>
              <a:chOff x="703833" y="4149080"/>
              <a:chExt cx="2896058" cy="617841"/>
            </a:xfrm>
          </p:grpSpPr>
          <p:pic>
            <p:nvPicPr>
              <p:cNvPr id="91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9211"/>
              <a:stretch/>
            </p:blipFill>
            <p:spPr bwMode="auto">
              <a:xfrm>
                <a:off x="703833" y="4157321"/>
                <a:ext cx="706012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58"/>
              <a:stretch/>
            </p:blipFill>
            <p:spPr bwMode="auto">
              <a:xfrm>
                <a:off x="2923169" y="4149080"/>
                <a:ext cx="676722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6" name="CasellaDiTesto 75"/>
            <p:cNvSpPr txBox="1"/>
            <p:nvPr/>
          </p:nvSpPr>
          <p:spPr>
            <a:xfrm>
              <a:off x="363572" y="4221088"/>
              <a:ext cx="3056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=</a:t>
              </a:r>
              <a:r>
                <a:rPr lang="it-IT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Ipotiroidismo subclinico</a:t>
              </a:r>
              <a:endPara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7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8" r="15200"/>
            <a:stretch/>
          </p:blipFill>
          <p:spPr bwMode="auto">
            <a:xfrm>
              <a:off x="878008" y="3532769"/>
              <a:ext cx="1812353" cy="687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1495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0000CC"/>
                </a:solidFill>
              </a:rPr>
              <a:t>Tiroidite di </a:t>
            </a:r>
            <a:r>
              <a:rPr lang="it-IT" b="1" dirty="0" err="1" smtClean="0">
                <a:solidFill>
                  <a:srgbClr val="0000CC"/>
                </a:solidFill>
              </a:rPr>
              <a:t>Hashimoto</a:t>
            </a:r>
            <a:endParaRPr lang="it-IT" b="1" dirty="0">
              <a:solidFill>
                <a:srgbClr val="0000CC"/>
              </a:solidFill>
            </a:endParaRPr>
          </a:p>
        </p:txBody>
      </p:sp>
      <p:sp>
        <p:nvSpPr>
          <p:cNvPr id="13" name="Segnaposto contenuto 12"/>
          <p:cNvSpPr>
            <a:spLocks noGrp="1"/>
          </p:cNvSpPr>
          <p:nvPr>
            <p:ph idx="1"/>
          </p:nvPr>
        </p:nvSpPr>
        <p:spPr>
          <a:xfrm>
            <a:off x="825108" y="1485180"/>
            <a:ext cx="10515600" cy="477376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it-IT" dirty="0" smtClean="0"/>
              <a:t>Malattia AUTOIMMUNITARIA caratterizzata da INFIAMMAZIONE CRONICA con infiltrazione </a:t>
            </a:r>
            <a:r>
              <a:rPr lang="it-IT" dirty="0" err="1" smtClean="0"/>
              <a:t>linfo-monocitaria</a:t>
            </a:r>
            <a:r>
              <a:rPr lang="it-IT" dirty="0" smtClean="0"/>
              <a:t> policlonale della tiroide. </a:t>
            </a:r>
          </a:p>
          <a:p>
            <a:pPr algn="just"/>
            <a:r>
              <a:rPr lang="it-IT" dirty="0" smtClean="0"/>
              <a:t>Causa più frequente di ipotiroidismo (nelle aree a sufficiente apporto di iodio). </a:t>
            </a:r>
            <a:r>
              <a:rPr lang="it-IT" dirty="0" err="1" smtClean="0"/>
              <a:t>F</a:t>
            </a:r>
            <a:r>
              <a:rPr lang="it-IT" dirty="0" smtClean="0"/>
              <a:t>: &gt;21% dopo 60 anni; M: &gt;16% dopo i 60 anni.</a:t>
            </a:r>
          </a:p>
          <a:p>
            <a:pPr algn="just"/>
            <a:r>
              <a:rPr lang="it-IT" dirty="0" smtClean="0"/>
              <a:t>Eziopatogenesi MULTIFATTORIALE. Presente autoimmunità </a:t>
            </a:r>
            <a:r>
              <a:rPr lang="it-IT" dirty="0" smtClean="0">
                <a:solidFill>
                  <a:srgbClr val="0000CC"/>
                </a:solidFill>
              </a:rPr>
              <a:t>Anticorpi anti-</a:t>
            </a:r>
            <a:r>
              <a:rPr lang="it-IT" dirty="0" err="1" smtClean="0">
                <a:solidFill>
                  <a:srgbClr val="0000CC"/>
                </a:solidFill>
              </a:rPr>
              <a:t>tireoperossidasi</a:t>
            </a:r>
            <a:r>
              <a:rPr lang="it-IT" dirty="0" smtClean="0">
                <a:solidFill>
                  <a:srgbClr val="0000CC"/>
                </a:solidFill>
              </a:rPr>
              <a:t> </a:t>
            </a:r>
            <a:r>
              <a:rPr lang="it-IT" dirty="0" smtClean="0"/>
              <a:t>(ATPO) 90%, </a:t>
            </a:r>
            <a:r>
              <a:rPr lang="it-IT" dirty="0" smtClean="0">
                <a:solidFill>
                  <a:srgbClr val="0000CC"/>
                </a:solidFill>
              </a:rPr>
              <a:t>Anticorpi anti-</a:t>
            </a:r>
            <a:r>
              <a:rPr lang="it-IT" dirty="0" err="1" smtClean="0">
                <a:solidFill>
                  <a:srgbClr val="0000CC"/>
                </a:solidFill>
              </a:rPr>
              <a:t>tireoglobulina</a:t>
            </a:r>
            <a:r>
              <a:rPr lang="it-IT" dirty="0" smtClean="0">
                <a:solidFill>
                  <a:srgbClr val="0000CC"/>
                </a:solidFill>
              </a:rPr>
              <a:t> </a:t>
            </a:r>
            <a:r>
              <a:rPr lang="it-IT" dirty="0" smtClean="0"/>
              <a:t>(ATG) 20-50% (questi sono i primi a comparire e si possono negativizzare).</a:t>
            </a:r>
          </a:p>
          <a:p>
            <a:pPr algn="just"/>
            <a:r>
              <a:rPr lang="it-IT" dirty="0" smtClean="0"/>
              <a:t>CLINICA dipende dall’entità del deficit ghiandolare. 17-25% altre malattie autoimmuni (sindromi </a:t>
            </a:r>
            <a:r>
              <a:rPr lang="it-IT" dirty="0" err="1" smtClean="0"/>
              <a:t>poliendocrine</a:t>
            </a:r>
            <a:r>
              <a:rPr lang="it-IT" dirty="0" smtClean="0"/>
              <a:t> autoimmuni).</a:t>
            </a:r>
          </a:p>
          <a:p>
            <a:pPr algn="just"/>
            <a:r>
              <a:rPr lang="it-IT" dirty="0" smtClean="0"/>
              <a:t>DIAGNOSI si basa sulla presenza di almeno </a:t>
            </a:r>
            <a:r>
              <a:rPr lang="it-IT" dirty="0" smtClean="0">
                <a:solidFill>
                  <a:srgbClr val="0000CC"/>
                </a:solidFill>
              </a:rPr>
              <a:t>2 dei seguenti: aumento del TSH, positività autoanticorpi, ecografia suggestiva per tiroidite</a:t>
            </a:r>
          </a:p>
          <a:p>
            <a:pPr algn="just"/>
            <a:r>
              <a:rPr lang="it-IT" dirty="0" smtClean="0"/>
              <a:t>TERAPIA </a:t>
            </a:r>
            <a:r>
              <a:rPr lang="it-IT" dirty="0" smtClean="0">
                <a:solidFill>
                  <a:srgbClr val="0000CC"/>
                </a:solidFill>
              </a:rPr>
              <a:t>Levo-tiroxina</a:t>
            </a:r>
            <a:endParaRPr lang="it-IT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5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502"/>
    </mc:Choice>
    <mc:Fallback xmlns="">
      <p:transition xmlns:p14="http://schemas.microsoft.com/office/powerpoint/2010/main" spd="slow" advTm="26050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50" y="0"/>
            <a:ext cx="6803011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247554"/>
            <a:ext cx="1204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80"/>
                </a:solidFill>
              </a:rPr>
              <a:t>APS-1: autoimmune </a:t>
            </a:r>
            <a:r>
              <a:rPr lang="it-IT" sz="2400" b="1" dirty="0" err="1" smtClean="0">
                <a:solidFill>
                  <a:srgbClr val="FF0080"/>
                </a:solidFill>
              </a:rPr>
              <a:t>polyendocrine</a:t>
            </a:r>
            <a:r>
              <a:rPr lang="it-IT" sz="2400" b="1" dirty="0" smtClean="0">
                <a:solidFill>
                  <a:srgbClr val="FF0080"/>
                </a:solidFill>
              </a:rPr>
              <a:t> </a:t>
            </a:r>
            <a:r>
              <a:rPr lang="it-IT" sz="2400" b="1" dirty="0" err="1" smtClean="0">
                <a:solidFill>
                  <a:srgbClr val="FF0080"/>
                </a:solidFill>
              </a:rPr>
              <a:t>syndrome</a:t>
            </a:r>
            <a:r>
              <a:rPr lang="it-IT" sz="2400" b="1" dirty="0" smtClean="0">
                <a:solidFill>
                  <a:srgbClr val="FF0080"/>
                </a:solidFill>
              </a:rPr>
              <a:t> </a:t>
            </a:r>
            <a:r>
              <a:rPr lang="it-IT" sz="2400" b="1" dirty="0" err="1" smtClean="0">
                <a:solidFill>
                  <a:srgbClr val="FF0080"/>
                </a:solidFill>
              </a:rPr>
              <a:t>type</a:t>
            </a:r>
            <a:r>
              <a:rPr lang="it-IT" sz="2400" b="1" dirty="0" smtClean="0">
                <a:solidFill>
                  <a:srgbClr val="FF0080"/>
                </a:solidFill>
              </a:rPr>
              <a:t> 1 </a:t>
            </a:r>
            <a:endParaRPr lang="en-US" sz="2400" b="1" dirty="0">
              <a:solidFill>
                <a:srgbClr val="FF008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4704676" y="1506682"/>
            <a:ext cx="1560512" cy="432048"/>
          </a:xfrm>
          <a:prstGeom prst="ellipse">
            <a:avLst/>
          </a:prstGeom>
          <a:noFill/>
          <a:ln>
            <a:solidFill>
              <a:srgbClr val="FA06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e 7"/>
          <p:cNvSpPr/>
          <p:nvPr/>
        </p:nvSpPr>
        <p:spPr>
          <a:xfrm>
            <a:off x="1823494" y="2719869"/>
            <a:ext cx="1560512" cy="432048"/>
          </a:xfrm>
          <a:prstGeom prst="ellipse">
            <a:avLst/>
          </a:prstGeom>
          <a:noFill/>
          <a:ln>
            <a:solidFill>
              <a:srgbClr val="FA06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e 8"/>
          <p:cNvSpPr/>
          <p:nvPr/>
        </p:nvSpPr>
        <p:spPr>
          <a:xfrm>
            <a:off x="5244075" y="3334545"/>
            <a:ext cx="1560512" cy="432048"/>
          </a:xfrm>
          <a:prstGeom prst="ellipse">
            <a:avLst/>
          </a:prstGeom>
          <a:noFill/>
          <a:ln>
            <a:solidFill>
              <a:srgbClr val="FA06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uppo 5"/>
          <p:cNvGrpSpPr/>
          <p:nvPr/>
        </p:nvGrpSpPr>
        <p:grpSpPr>
          <a:xfrm>
            <a:off x="6870634" y="969690"/>
            <a:ext cx="4650397" cy="4978142"/>
            <a:chOff x="5152975" y="620688"/>
            <a:chExt cx="3739505" cy="497814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975" y="620688"/>
              <a:ext cx="3739505" cy="4978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Connettore 1 6"/>
            <p:cNvCxnSpPr/>
            <p:nvPr/>
          </p:nvCxnSpPr>
          <p:spPr>
            <a:xfrm>
              <a:off x="5152975" y="1566382"/>
              <a:ext cx="3739505" cy="0"/>
            </a:xfrm>
            <a:prstGeom prst="line">
              <a:avLst/>
            </a:prstGeom>
            <a:ln w="25400">
              <a:solidFill>
                <a:srgbClr val="FA06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>
              <a:off x="5152975" y="1782406"/>
              <a:ext cx="3739505" cy="0"/>
            </a:xfrm>
            <a:prstGeom prst="line">
              <a:avLst/>
            </a:prstGeom>
            <a:ln w="25400">
              <a:solidFill>
                <a:srgbClr val="FA06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5152975" y="1988840"/>
              <a:ext cx="3739505" cy="0"/>
            </a:xfrm>
            <a:prstGeom prst="line">
              <a:avLst/>
            </a:prstGeom>
            <a:ln w="25400">
              <a:solidFill>
                <a:srgbClr val="FA06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CasellaDiTesto 1"/>
            <p:cNvSpPr txBox="1"/>
            <p:nvPr/>
          </p:nvSpPr>
          <p:spPr>
            <a:xfrm>
              <a:off x="5152975" y="2060848"/>
              <a:ext cx="3739505" cy="2893100"/>
            </a:xfrm>
            <a:prstGeom prst="rect">
              <a:avLst/>
            </a:prstGeom>
            <a:solidFill>
              <a:srgbClr val="CCECFF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400" b="1" dirty="0" err="1" smtClean="0">
                  <a:cs typeface="Times New Roman" panose="02020603050405020304" pitchFamily="18" charset="0"/>
                </a:rPr>
                <a:t>Diagnostic</a:t>
              </a:r>
              <a:r>
                <a:rPr lang="it-IT" sz="1400" b="1" dirty="0" smtClean="0">
                  <a:cs typeface="Times New Roman" panose="02020603050405020304" pitchFamily="18" charset="0"/>
                </a:rPr>
                <a:t> </a:t>
              </a:r>
              <a:r>
                <a:rPr lang="it-IT" sz="1400" b="1" dirty="0" err="1" smtClean="0">
                  <a:cs typeface="Times New Roman" panose="02020603050405020304" pitchFamily="18" charset="0"/>
                </a:rPr>
                <a:t>criteria</a:t>
              </a:r>
              <a:r>
                <a:rPr lang="it-IT" sz="1400" b="1" dirty="0" smtClean="0">
                  <a:cs typeface="Times New Roman" panose="02020603050405020304" pitchFamily="18" charset="0"/>
                </a:rPr>
                <a:t> of APS-2</a:t>
              </a:r>
            </a:p>
            <a:p>
              <a:pPr algn="just"/>
              <a:r>
                <a:rPr lang="it-IT" sz="1400" dirty="0" err="1" smtClean="0">
                  <a:cs typeface="Times New Roman" panose="02020603050405020304" pitchFamily="18" charset="0"/>
                </a:rPr>
                <a:t>Addison’s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disease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Graves</a:t>
              </a:r>
              <a:r>
                <a:rPr lang="it-IT" sz="1400" dirty="0" smtClean="0">
                  <a:cs typeface="Times New Roman" panose="02020603050405020304" pitchFamily="18" charset="0"/>
                </a:rPr>
                <a:t>’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disease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primary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hypothyroidism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primary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hypogonadism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hypopituitarism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IgA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deficiency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insuin-dependent</a:t>
              </a:r>
              <a:r>
                <a:rPr lang="it-IT" sz="1400" dirty="0" smtClean="0">
                  <a:cs typeface="Times New Roman" panose="02020603050405020304" pitchFamily="18" charset="0"/>
                </a:rPr>
                <a:t> or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type</a:t>
              </a:r>
              <a:r>
                <a:rPr lang="it-IT" sz="1400" dirty="0" smtClean="0">
                  <a:cs typeface="Times New Roman" panose="02020603050405020304" pitchFamily="18" charset="0"/>
                </a:rPr>
                <a:t> 1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diabetes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mellitus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Parkinson’s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disease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myasthenia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gravis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celiac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disease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vitiligo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serositis</a:t>
              </a:r>
              <a:r>
                <a:rPr lang="it-IT" sz="1400" dirty="0" smtClean="0">
                  <a:cs typeface="Times New Roman" panose="02020603050405020304" pitchFamily="18" charset="0"/>
                </a:rPr>
                <a:t>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stiff</a:t>
              </a:r>
              <a:r>
                <a:rPr lang="it-IT" sz="1400" dirty="0" smtClean="0">
                  <a:cs typeface="Times New Roman" panose="02020603050405020304" pitchFamily="18" charset="0"/>
                </a:rPr>
                <a:t>-man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syndrome</a:t>
              </a:r>
              <a:r>
                <a:rPr lang="it-IT" sz="1400" dirty="0" smtClean="0">
                  <a:cs typeface="Times New Roman" panose="02020603050405020304" pitchFamily="18" charset="0"/>
                </a:rPr>
                <a:t>, alopecia,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pernicious</a:t>
              </a:r>
              <a:r>
                <a:rPr lang="it-IT" sz="1400" dirty="0" smtClean="0">
                  <a:cs typeface="Times New Roman" panose="02020603050405020304" pitchFamily="18" charset="0"/>
                </a:rPr>
                <a:t> anemia, and autoimmune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thyroiditis</a:t>
              </a:r>
              <a:endParaRPr lang="it-IT" sz="1400" dirty="0" smtClean="0">
                <a:cs typeface="Times New Roman" panose="02020603050405020304" pitchFamily="18" charset="0"/>
              </a:endParaRPr>
            </a:p>
            <a:p>
              <a:pPr algn="just"/>
              <a:r>
                <a:rPr lang="it-IT" sz="1400" b="1" dirty="0" err="1" smtClean="0">
                  <a:cs typeface="Times New Roman" panose="02020603050405020304" pitchFamily="18" charset="0"/>
                </a:rPr>
                <a:t>Diagnostic</a:t>
              </a:r>
              <a:r>
                <a:rPr lang="it-IT" sz="1400" b="1" dirty="0" smtClean="0">
                  <a:cs typeface="Times New Roman" panose="02020603050405020304" pitchFamily="18" charset="0"/>
                </a:rPr>
                <a:t> </a:t>
              </a:r>
              <a:r>
                <a:rPr lang="it-IT" sz="1400" b="1" dirty="0" err="1" smtClean="0">
                  <a:cs typeface="Times New Roman" panose="02020603050405020304" pitchFamily="18" charset="0"/>
                </a:rPr>
                <a:t>criteria</a:t>
              </a:r>
              <a:r>
                <a:rPr lang="it-IT" sz="1400" b="1" dirty="0" smtClean="0">
                  <a:cs typeface="Times New Roman" panose="02020603050405020304" pitchFamily="18" charset="0"/>
                </a:rPr>
                <a:t> of APS-3</a:t>
              </a:r>
            </a:p>
            <a:p>
              <a:pPr algn="just"/>
              <a:r>
                <a:rPr lang="it-IT" sz="1400" dirty="0" err="1" smtClean="0">
                  <a:cs typeface="Times New Roman" panose="02020603050405020304" pitchFamily="18" charset="0"/>
                </a:rPr>
                <a:t>Same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disorders</a:t>
              </a:r>
              <a:r>
                <a:rPr lang="it-IT" sz="1400" dirty="0" smtClean="0">
                  <a:cs typeface="Times New Roman" panose="02020603050405020304" pitchFamily="18" charset="0"/>
                </a:rPr>
                <a:t> of APS-2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but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without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any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defect</a:t>
              </a:r>
              <a:r>
                <a:rPr lang="it-IT" sz="1400" dirty="0" smtClean="0">
                  <a:cs typeface="Times New Roman" panose="02020603050405020304" pitchFamily="18" charset="0"/>
                </a:rPr>
                <a:t> of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adrenal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cortex</a:t>
              </a:r>
              <a:endParaRPr lang="it-IT" sz="1400" dirty="0" smtClean="0">
                <a:cs typeface="Times New Roman" panose="02020603050405020304" pitchFamily="18" charset="0"/>
              </a:endParaRPr>
            </a:p>
            <a:p>
              <a:pPr algn="just"/>
              <a:r>
                <a:rPr lang="it-IT" sz="1400" b="1" dirty="0" err="1" smtClean="0">
                  <a:cs typeface="Times New Roman" panose="02020603050405020304" pitchFamily="18" charset="0"/>
                </a:rPr>
                <a:t>Diagnostic</a:t>
              </a:r>
              <a:r>
                <a:rPr lang="it-IT" sz="1400" b="1" dirty="0" smtClean="0">
                  <a:cs typeface="Times New Roman" panose="02020603050405020304" pitchFamily="18" charset="0"/>
                </a:rPr>
                <a:t> </a:t>
              </a:r>
              <a:r>
                <a:rPr lang="it-IT" sz="1400" b="1" dirty="0" err="1" smtClean="0">
                  <a:cs typeface="Times New Roman" panose="02020603050405020304" pitchFamily="18" charset="0"/>
                </a:rPr>
                <a:t>criteria</a:t>
              </a:r>
              <a:r>
                <a:rPr lang="it-IT" sz="1400" b="1" dirty="0" smtClean="0">
                  <a:cs typeface="Times New Roman" panose="02020603050405020304" pitchFamily="18" charset="0"/>
                </a:rPr>
                <a:t> of APS-4</a:t>
              </a:r>
            </a:p>
            <a:p>
              <a:pPr algn="just"/>
              <a:r>
                <a:rPr lang="it-IT" sz="1400" dirty="0" smtClean="0">
                  <a:cs typeface="Times New Roman" panose="02020603050405020304" pitchFamily="18" charset="0"/>
                </a:rPr>
                <a:t>Autoimmune endocrine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gland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disorder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that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does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not</a:t>
              </a:r>
              <a:r>
                <a:rPr lang="it-IT" sz="1400" dirty="0" smtClean="0">
                  <a:cs typeface="Times New Roman" panose="02020603050405020304" pitchFamily="18" charset="0"/>
                </a:rPr>
                <a:t>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fulfill</a:t>
              </a:r>
              <a:r>
                <a:rPr lang="it-IT" sz="1400" dirty="0" smtClean="0">
                  <a:cs typeface="Times New Roman" panose="02020603050405020304" pitchFamily="18" charset="0"/>
                </a:rPr>
                <a:t> the </a:t>
              </a:r>
              <a:r>
                <a:rPr lang="it-IT" sz="1400" dirty="0" err="1" smtClean="0">
                  <a:cs typeface="Times New Roman" panose="02020603050405020304" pitchFamily="18" charset="0"/>
                </a:rPr>
                <a:t>criteria</a:t>
              </a:r>
              <a:r>
                <a:rPr lang="it-IT" sz="1400" dirty="0" smtClean="0">
                  <a:cs typeface="Times New Roman" panose="02020603050405020304" pitchFamily="18" charset="0"/>
                </a:rPr>
                <a:t> APS1-3</a:t>
              </a:r>
              <a:endParaRPr lang="en-US" sz="1400" dirty="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6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706"/>
    </mc:Choice>
    <mc:Fallback xmlns="">
      <p:transition xmlns:p14="http://schemas.microsoft.com/office/powerpoint/2010/main" spd="slow" advTm="15370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0000CC"/>
                </a:solidFill>
              </a:rPr>
              <a:t>Approccio alla paziente con desiderio di maternità (1)</a:t>
            </a:r>
            <a:endParaRPr lang="it-IT" b="1" dirty="0">
              <a:solidFill>
                <a:srgbClr val="0000CC"/>
              </a:solidFill>
            </a:endParaRPr>
          </a:p>
        </p:txBody>
      </p:sp>
      <p:sp>
        <p:nvSpPr>
          <p:cNvPr id="13" name="Segnaposto contenuto 12"/>
          <p:cNvSpPr>
            <a:spLocks noGrp="1"/>
          </p:cNvSpPr>
          <p:nvPr>
            <p:ph idx="1"/>
          </p:nvPr>
        </p:nvSpPr>
        <p:spPr>
          <a:xfrm>
            <a:off x="536453" y="1616564"/>
            <a:ext cx="11057511" cy="477376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it-IT" dirty="0" smtClean="0">
                <a:solidFill>
                  <a:srgbClr val="0000CC"/>
                </a:solidFill>
              </a:rPr>
              <a:t>Controllo della </a:t>
            </a:r>
            <a:r>
              <a:rPr lang="it-IT" b="1" dirty="0" smtClean="0">
                <a:solidFill>
                  <a:srgbClr val="0000CC"/>
                </a:solidFill>
              </a:rPr>
              <a:t>funzione tiroidea </a:t>
            </a:r>
            <a:r>
              <a:rPr lang="it-IT" dirty="0" err="1" smtClean="0">
                <a:solidFill>
                  <a:srgbClr val="0000CC"/>
                </a:solidFill>
              </a:rPr>
              <a:t>pre</a:t>
            </a:r>
            <a:r>
              <a:rPr lang="it-IT" dirty="0" smtClean="0">
                <a:solidFill>
                  <a:srgbClr val="0000CC"/>
                </a:solidFill>
              </a:rPr>
              <a:t>-concepimento </a:t>
            </a:r>
            <a:r>
              <a:rPr lang="it-IT" dirty="0" smtClean="0"/>
              <a:t>in chi ha:</a:t>
            </a:r>
          </a:p>
          <a:p>
            <a:pPr algn="just"/>
            <a:r>
              <a:rPr lang="it-IT" dirty="0" smtClean="0">
                <a:solidFill>
                  <a:srgbClr val="0000CC"/>
                </a:solidFill>
              </a:rPr>
              <a:t>NOTA TIREOPATIA</a:t>
            </a:r>
          </a:p>
          <a:p>
            <a:pPr algn="just"/>
            <a:r>
              <a:rPr lang="it-IT" dirty="0" smtClean="0">
                <a:solidFill>
                  <a:srgbClr val="0000CC"/>
                </a:solidFill>
              </a:rPr>
              <a:t>SEGUENTI CONDIZIONI</a:t>
            </a:r>
            <a:r>
              <a:rPr lang="it-IT" dirty="0" smtClean="0"/>
              <a:t>:</a:t>
            </a:r>
          </a:p>
          <a:p>
            <a:pPr marL="0" indent="0" algn="just">
              <a:buNone/>
            </a:pPr>
            <a:r>
              <a:rPr lang="it-IT" dirty="0" smtClean="0"/>
              <a:t>Età&gt;30 anni</a:t>
            </a:r>
          </a:p>
          <a:p>
            <a:pPr marL="0" indent="0" algn="just">
              <a:buNone/>
            </a:pPr>
            <a:r>
              <a:rPr lang="it-IT" dirty="0" smtClean="0"/>
              <a:t>Gozzo o segni e sintomi da disfunzione tiroidea</a:t>
            </a:r>
          </a:p>
          <a:p>
            <a:pPr marL="0" indent="0" algn="just">
              <a:buNone/>
            </a:pPr>
            <a:r>
              <a:rPr lang="it-IT" dirty="0" smtClean="0"/>
              <a:t>Anticorpi anti tiroide</a:t>
            </a:r>
          </a:p>
          <a:p>
            <a:pPr marL="0" indent="0" algn="just">
              <a:buNone/>
            </a:pPr>
            <a:r>
              <a:rPr lang="it-IT" dirty="0" smtClean="0"/>
              <a:t>DM di tipo 1 o altre malattie autoimmuni</a:t>
            </a:r>
          </a:p>
          <a:p>
            <a:pPr marL="0" indent="0" algn="just">
              <a:buNone/>
            </a:pPr>
            <a:r>
              <a:rPr lang="it-IT" dirty="0" smtClean="0"/>
              <a:t>Storia parto </a:t>
            </a:r>
            <a:r>
              <a:rPr lang="it-IT" dirty="0" err="1" smtClean="0"/>
              <a:t>pre</a:t>
            </a:r>
            <a:r>
              <a:rPr lang="it-IT" dirty="0" smtClean="0"/>
              <a:t>-termine, infertilità</a:t>
            </a:r>
          </a:p>
          <a:p>
            <a:pPr marL="0" indent="0" algn="just">
              <a:buNone/>
            </a:pPr>
            <a:r>
              <a:rPr lang="it-IT" dirty="0" smtClean="0"/>
              <a:t>Familiarità per distiroidismo</a:t>
            </a:r>
          </a:p>
          <a:p>
            <a:pPr marL="0" indent="0" algn="just">
              <a:buNone/>
            </a:pPr>
            <a:r>
              <a:rPr lang="it-IT" dirty="0" smtClean="0"/>
              <a:t>Residenza in area di iodo-carenza moderata-severa</a:t>
            </a:r>
          </a:p>
          <a:p>
            <a:pPr marL="0" indent="0" algn="just">
              <a:buNone/>
            </a:pPr>
            <a:r>
              <a:rPr lang="it-IT" dirty="0" smtClean="0"/>
              <a:t>Esposizione a radiazioni ionizzanti o farmaci che alterano la funzione tiroidea</a:t>
            </a:r>
          </a:p>
        </p:txBody>
      </p:sp>
    </p:spTree>
    <p:extLst>
      <p:ext uri="{BB962C8B-B14F-4D97-AF65-F5344CB8AC3E}">
        <p14:creationId xmlns:p14="http://schemas.microsoft.com/office/powerpoint/2010/main" val="9054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502"/>
    </mc:Choice>
    <mc:Fallback xmlns="">
      <p:transition xmlns:p14="http://schemas.microsoft.com/office/powerpoint/2010/main" spd="slow" advTm="26050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0000CC"/>
                </a:solidFill>
              </a:rPr>
              <a:t>Approccio alla paziente con desiderio di maternità (2)</a:t>
            </a:r>
            <a:endParaRPr lang="it-IT" b="1" dirty="0">
              <a:solidFill>
                <a:srgbClr val="0000CC"/>
              </a:solidFill>
            </a:endParaRPr>
          </a:p>
        </p:txBody>
      </p:sp>
      <p:sp>
        <p:nvSpPr>
          <p:cNvPr id="13" name="Segnaposto contenuto 12"/>
          <p:cNvSpPr>
            <a:spLocks noGrp="1"/>
          </p:cNvSpPr>
          <p:nvPr>
            <p:ph idx="1"/>
          </p:nvPr>
        </p:nvSpPr>
        <p:spPr>
          <a:xfrm>
            <a:off x="536453" y="1780795"/>
            <a:ext cx="11057511" cy="47737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 smtClean="0"/>
              <a:t>Le pazienti affette da ipotiroidismo in trattamento sostitutivo già nella fase di </a:t>
            </a:r>
            <a:r>
              <a:rPr lang="it-IT" dirty="0" err="1" smtClean="0"/>
              <a:t>pre</a:t>
            </a:r>
            <a:r>
              <a:rPr lang="it-IT" dirty="0" smtClean="0"/>
              <a:t>-concepimento devono essere istruite a:</a:t>
            </a:r>
          </a:p>
          <a:p>
            <a:pPr algn="just"/>
            <a:r>
              <a:rPr lang="it-IT" dirty="0" smtClean="0"/>
              <a:t>Controllare il TSH il prima possibile</a:t>
            </a:r>
          </a:p>
          <a:p>
            <a:pPr algn="just"/>
            <a:r>
              <a:rPr lang="it-IT" dirty="0" smtClean="0">
                <a:solidFill>
                  <a:srgbClr val="0000CC"/>
                </a:solidFill>
              </a:rPr>
              <a:t>Necessità di aumentare la dose di </a:t>
            </a:r>
            <a:r>
              <a:rPr lang="it-IT" dirty="0" err="1" smtClean="0">
                <a:solidFill>
                  <a:srgbClr val="0000CC"/>
                </a:solidFill>
              </a:rPr>
              <a:t>levotiroxina</a:t>
            </a:r>
            <a:r>
              <a:rPr lang="it-IT" dirty="0" smtClean="0">
                <a:solidFill>
                  <a:srgbClr val="0000CC"/>
                </a:solidFill>
              </a:rPr>
              <a:t> del 20-30% </a:t>
            </a:r>
            <a:r>
              <a:rPr lang="it-IT" dirty="0" smtClean="0"/>
              <a:t>in attesa del dato di laboratorio</a:t>
            </a:r>
          </a:p>
          <a:p>
            <a:pPr algn="just"/>
            <a:r>
              <a:rPr lang="it-IT" dirty="0" smtClean="0"/>
              <a:t>Informare il medico appena nota la gravidanza</a:t>
            </a:r>
          </a:p>
          <a:p>
            <a:pPr marL="0" indent="0" algn="just">
              <a:buNone/>
            </a:pPr>
            <a:r>
              <a:rPr lang="it-IT" dirty="0" smtClean="0"/>
              <a:t>Nella popolazione femminile residente in Italia è inoltre raccomandato </a:t>
            </a:r>
          </a:p>
          <a:p>
            <a:pPr algn="just"/>
            <a:r>
              <a:rPr lang="it-IT" dirty="0" smtClean="0"/>
              <a:t>Uso di sale iodato</a:t>
            </a:r>
          </a:p>
          <a:p>
            <a:pPr algn="just"/>
            <a:r>
              <a:rPr lang="it-IT" dirty="0" smtClean="0"/>
              <a:t>Dieta ad elevato contenuto iodico (latte pesce uova)</a:t>
            </a:r>
          </a:p>
        </p:txBody>
      </p:sp>
    </p:spTree>
    <p:extLst>
      <p:ext uri="{BB962C8B-B14F-4D97-AF65-F5344CB8AC3E}">
        <p14:creationId xmlns:p14="http://schemas.microsoft.com/office/powerpoint/2010/main" val="201427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502"/>
    </mc:Choice>
    <mc:Fallback xmlns="">
      <p:transition xmlns:p14="http://schemas.microsoft.com/office/powerpoint/2010/main" spd="slow" advTm="26050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2016</TotalTime>
  <Words>841</Words>
  <Application>Microsoft Macintosh PowerPoint</Application>
  <PresentationFormat>Personalizzato</PresentationFormat>
  <Paragraphs>114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Tema di Office</vt:lpstr>
      <vt:lpstr>Le patologie tiroidee </vt:lpstr>
      <vt:lpstr>IPOTIROIDISMO</vt:lpstr>
      <vt:lpstr>Presentazione di PowerPoint</vt:lpstr>
      <vt:lpstr>Ipotiroidismo</vt:lpstr>
      <vt:lpstr>Presentazione di PowerPoint</vt:lpstr>
      <vt:lpstr>Tiroidite di Hashimoto</vt:lpstr>
      <vt:lpstr>Presentazione di PowerPoint</vt:lpstr>
      <vt:lpstr>Approccio alla paziente con desiderio di maternità (1)</vt:lpstr>
      <vt:lpstr>Approccio alla paziente con desiderio di maternità (2)</vt:lpstr>
      <vt:lpstr>Presentazione di PowerPoint</vt:lpstr>
    </vt:vector>
  </TitlesOfParts>
  <Company>ASUITS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Stella Bernardi</dc:creator>
  <cp:lastModifiedBy>Stella Bernardi</cp:lastModifiedBy>
  <cp:revision>106</cp:revision>
  <dcterms:created xsi:type="dcterms:W3CDTF">2020-03-12T17:27:23Z</dcterms:created>
  <dcterms:modified xsi:type="dcterms:W3CDTF">2020-12-27T08:57:58Z</dcterms:modified>
</cp:coreProperties>
</file>