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360" r:id="rId3"/>
    <p:sldId id="322" r:id="rId4"/>
    <p:sldId id="365" r:id="rId5"/>
    <p:sldId id="348" r:id="rId6"/>
    <p:sldId id="361" r:id="rId7"/>
    <p:sldId id="353" r:id="rId8"/>
    <p:sldId id="362" r:id="rId9"/>
    <p:sldId id="352" r:id="rId10"/>
    <p:sldId id="349" r:id="rId11"/>
    <p:sldId id="350" r:id="rId12"/>
    <p:sldId id="355" r:id="rId13"/>
    <p:sldId id="351" r:id="rId14"/>
    <p:sldId id="354" r:id="rId15"/>
    <p:sldId id="364" r:id="rId16"/>
    <p:sldId id="367" r:id="rId17"/>
    <p:sldId id="368" r:id="rId18"/>
    <p:sldId id="366" r:id="rId19"/>
    <p:sldId id="369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E4"/>
    <a:srgbClr val="FFC9E6"/>
    <a:srgbClr val="FF00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 autoAdjust="0"/>
  </p:normalViewPr>
  <p:slideViewPr>
    <p:cSldViewPr snapToGrid="0" showGuides="1">
      <p:cViewPr varScale="1">
        <p:scale>
          <a:sx n="103" d="100"/>
          <a:sy n="103" d="100"/>
        </p:scale>
        <p:origin x="-568" y="-112"/>
      </p:cViewPr>
      <p:guideLst>
        <p:guide orient="horz" pos="2007"/>
        <p:guide pos="19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84B01-4F40-4D6F-9230-92E3B9B21171}" type="datetimeFigureOut">
              <a:rPr lang="it-IT" smtClean="0"/>
              <a:t>21/12/20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77CFB-D0A0-4AFD-ACED-112C33FDC9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00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0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6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3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21/12/20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21/12/20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21/12/20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9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6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21/12/20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3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A9C3-F230-4F77-97E9-4D6B3F30E302}" type="datetimeFigureOut">
              <a:rPr lang="it-IT" smtClean="0"/>
              <a:t>21/12/20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3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2130426"/>
            <a:ext cx="8640960" cy="147002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Corticale surrene</a:t>
            </a:r>
            <a:endParaRPr lang="it-IT" sz="3600" b="1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Stella Bernardi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RTB Endocrinologia 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Università degli Studi di Trieste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9928"/>
          <a:stretch/>
        </p:blipFill>
        <p:spPr>
          <a:xfrm>
            <a:off x="8668766" y="261540"/>
            <a:ext cx="1675706" cy="1571567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Connettore 1 8"/>
          <p:cNvCxnSpPr/>
          <p:nvPr/>
        </p:nvCxnSpPr>
        <p:spPr>
          <a:xfrm>
            <a:off x="1775520" y="5949280"/>
            <a:ext cx="8640960" cy="7200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4"/>
    </mc:Choice>
    <mc:Fallback xmlns="">
      <p:transition xmlns:p14="http://schemas.microsoft.com/office/powerpoint/2010/main" spd="slow" advTm="109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- AUTOIMMUNE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252" y="1821754"/>
            <a:ext cx="4616286" cy="4647775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/>
              <a:t>Forma autoimmune è la più frequente nei paesi industrializzati</a:t>
            </a:r>
          </a:p>
          <a:p>
            <a:pPr algn="just"/>
            <a:r>
              <a:rPr lang="it-IT" sz="2000" dirty="0" smtClean="0"/>
              <a:t>80% dei casi associata ad altre malattie autoimmuni (POF, </a:t>
            </a:r>
            <a:r>
              <a:rPr lang="it-IT" sz="2000" dirty="0" err="1" smtClean="0"/>
              <a:t>ipoparatiroidismo</a:t>
            </a:r>
            <a:r>
              <a:rPr lang="it-IT" sz="2000" dirty="0" smtClean="0"/>
              <a:t>, </a:t>
            </a:r>
            <a:r>
              <a:rPr lang="it-IT" sz="2000" dirty="0" err="1" smtClean="0"/>
              <a:t>candidiasi</a:t>
            </a:r>
            <a:r>
              <a:rPr lang="it-IT" sz="2000" dirty="0" smtClean="0"/>
              <a:t>). </a:t>
            </a:r>
          </a:p>
          <a:p>
            <a:pPr algn="just"/>
            <a:r>
              <a:rPr lang="it-IT" sz="2000" dirty="0" smtClean="0"/>
              <a:t>Esordio 30-40 anni, femmine. </a:t>
            </a:r>
          </a:p>
          <a:p>
            <a:pPr algn="just"/>
            <a:r>
              <a:rPr lang="it-IT" sz="2000" dirty="0" smtClean="0"/>
              <a:t>Distruzione </a:t>
            </a:r>
            <a:r>
              <a:rPr lang="it-IT" sz="2000" dirty="0" err="1" smtClean="0"/>
              <a:t>linfomonocitaria</a:t>
            </a:r>
            <a:r>
              <a:rPr lang="it-IT" sz="2000" dirty="0" smtClean="0"/>
              <a:t> ghiandole.</a:t>
            </a:r>
          </a:p>
          <a:p>
            <a:pPr algn="just"/>
            <a:r>
              <a:rPr lang="it-IT" sz="2000" dirty="0" smtClean="0"/>
              <a:t>Presenti Ab contro corteccia e enzima 21-idrossilasi (no patogenetici).</a:t>
            </a:r>
          </a:p>
          <a:p>
            <a:pPr algn="just"/>
            <a:r>
              <a:rPr lang="it-IT" sz="2000" dirty="0" smtClean="0"/>
              <a:t>3 FASI POTENZIALE; SUBCLINICA e CLINICA.   </a:t>
            </a:r>
          </a:p>
          <a:p>
            <a:pPr algn="just"/>
            <a:r>
              <a:rPr lang="it-IT" sz="2000" dirty="0" smtClean="0"/>
              <a:t>Diagnosi laboratorio compatibile con Morbo di Addison + Ab anti surrene</a:t>
            </a:r>
          </a:p>
          <a:p>
            <a:pPr algn="just"/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23" y="1784350"/>
            <a:ext cx="6529701" cy="44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8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- GENETICO (I)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CC"/>
                </a:solidFill>
              </a:rPr>
              <a:t>Iperplasia surrenalica congenita </a:t>
            </a:r>
            <a:r>
              <a:rPr lang="it-IT" dirty="0" smtClean="0"/>
              <a:t>comprende disordini a trasmissione AR che risultano dal deficit di uno o più enzimi necessari per la sintesi di cortisolo da parte della corteccia. 1/10.000-1/20.000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>
                <a:solidFill>
                  <a:srgbClr val="0000CC"/>
                </a:solidFill>
              </a:rPr>
              <a:t>Deficit di 21-idrossilasi (95% casi) </a:t>
            </a:r>
          </a:p>
          <a:p>
            <a:r>
              <a:rPr lang="it-IT" dirty="0"/>
              <a:t>D</a:t>
            </a:r>
            <a:r>
              <a:rPr lang="it-IT" dirty="0" smtClean="0"/>
              <a:t>eficit di 11β-</a:t>
            </a:r>
            <a:r>
              <a:rPr lang="it-IT" dirty="0" err="1" smtClean="0"/>
              <a:t>idrossilasi</a:t>
            </a:r>
            <a:r>
              <a:rPr lang="it-IT" dirty="0" smtClean="0"/>
              <a:t> </a:t>
            </a:r>
          </a:p>
          <a:p>
            <a:r>
              <a:rPr lang="it-IT" dirty="0" smtClean="0"/>
              <a:t>Deficit di 17α-</a:t>
            </a:r>
            <a:r>
              <a:rPr lang="it-IT" dirty="0" err="1" smtClean="0"/>
              <a:t>idrossilasi</a:t>
            </a:r>
            <a:endParaRPr lang="it-IT" dirty="0" smtClean="0"/>
          </a:p>
          <a:p>
            <a:r>
              <a:rPr lang="it-IT" dirty="0" smtClean="0"/>
              <a:t>Deficit di 3β-HSD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 rotWithShape="1">
          <a:blip r:embed="rId2"/>
          <a:srcRect l="2678" t="2015" r="2716"/>
          <a:stretch/>
        </p:blipFill>
        <p:spPr>
          <a:xfrm>
            <a:off x="6290235" y="3197225"/>
            <a:ext cx="5020236" cy="294477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288421" y="4358105"/>
            <a:ext cx="1430421" cy="26736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78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- GENETICO (II)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CC"/>
                </a:solidFill>
              </a:rPr>
              <a:t>Adrenoleucodistrofia</a:t>
            </a:r>
            <a:r>
              <a:rPr lang="it-IT" dirty="0" smtClean="0"/>
              <a:t> patologia ereditaria legata al cromosoma X</a:t>
            </a:r>
          </a:p>
          <a:p>
            <a:r>
              <a:rPr lang="it-IT" dirty="0" smtClean="0"/>
              <a:t>1/20.000 maschi</a:t>
            </a:r>
          </a:p>
          <a:p>
            <a:r>
              <a:rPr lang="it-IT" dirty="0" smtClean="0"/>
              <a:t>Si manifesta già dall’infanzia con Morbo di Addison e manifestazioni neurologiche</a:t>
            </a:r>
          </a:p>
          <a:p>
            <a:r>
              <a:rPr lang="it-IT" dirty="0" smtClean="0"/>
              <a:t>Alla base c’è un difetto </a:t>
            </a:r>
            <a:r>
              <a:rPr lang="it-IT" dirty="0" err="1" smtClean="0"/>
              <a:t>perossisomiale</a:t>
            </a:r>
            <a:r>
              <a:rPr lang="it-IT" dirty="0" smtClean="0"/>
              <a:t> della beta ossidazione degli acidi grassi a catena lunghissima (</a:t>
            </a:r>
            <a:r>
              <a:rPr lang="it-IT" i="1" dirty="0" err="1" smtClean="0">
                <a:solidFill>
                  <a:srgbClr val="FF0000"/>
                </a:solidFill>
              </a:rPr>
              <a:t>very</a:t>
            </a:r>
            <a:r>
              <a:rPr lang="it-IT" i="1" dirty="0" smtClean="0">
                <a:solidFill>
                  <a:srgbClr val="FF0000"/>
                </a:solidFill>
              </a:rPr>
              <a:t> long </a:t>
            </a:r>
            <a:r>
              <a:rPr lang="it-IT" i="1" dirty="0" err="1" smtClean="0">
                <a:solidFill>
                  <a:srgbClr val="FF0000"/>
                </a:solidFill>
              </a:rPr>
              <a:t>chain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fatty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acids</a:t>
            </a:r>
            <a:r>
              <a:rPr lang="it-IT" dirty="0" smtClean="0"/>
              <a:t>) nelle membrane citoplasmatiche di vari organi tra cui anche il surrene.</a:t>
            </a:r>
          </a:p>
          <a:p>
            <a:r>
              <a:rPr lang="it-IT" dirty="0" smtClean="0"/>
              <a:t>Laboratorio: </a:t>
            </a:r>
            <a:r>
              <a:rPr lang="it-IT" dirty="0" smtClean="0">
                <a:solidFill>
                  <a:srgbClr val="0000CC"/>
                </a:solidFill>
              </a:rPr>
              <a:t>alti livelli di VLCFA</a:t>
            </a:r>
          </a:p>
        </p:txBody>
      </p:sp>
    </p:spTree>
    <p:extLst>
      <p:ext uri="{BB962C8B-B14F-4D97-AF65-F5344CB8AC3E}">
        <p14:creationId xmlns:p14="http://schemas.microsoft.com/office/powerpoint/2010/main" val="69826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–clinica (III)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CLINICA: manifestazioni dipendono dall’</a:t>
            </a:r>
            <a:r>
              <a:rPr lang="it-IT" dirty="0" smtClean="0">
                <a:solidFill>
                  <a:srgbClr val="0000CC"/>
                </a:solidFill>
              </a:rPr>
              <a:t>entità </a:t>
            </a:r>
            <a:r>
              <a:rPr lang="it-IT" dirty="0" smtClean="0"/>
              <a:t>del deficit ormonale, dalla </a:t>
            </a:r>
            <a:r>
              <a:rPr lang="it-IT" dirty="0" smtClean="0">
                <a:solidFill>
                  <a:srgbClr val="0000CC"/>
                </a:solidFill>
              </a:rPr>
              <a:t>rapidità</a:t>
            </a:r>
            <a:r>
              <a:rPr lang="it-IT" dirty="0" smtClean="0"/>
              <a:t> di comparsa, e dall’</a:t>
            </a:r>
            <a:r>
              <a:rPr lang="it-IT" dirty="0" smtClean="0">
                <a:solidFill>
                  <a:srgbClr val="0000CC"/>
                </a:solidFill>
              </a:rPr>
              <a:t>eziologia</a:t>
            </a:r>
            <a:r>
              <a:rPr lang="it-IT" dirty="0" smtClean="0"/>
              <a:t> (autoimmune vs genetico). Spesso non ci sono sintomi fino alla distruzione del 90% del tessuto ghiandolare. Il Morbo di Addison che compare in acuto non ha l’</a:t>
            </a:r>
            <a:r>
              <a:rPr lang="it-IT" dirty="0" err="1" smtClean="0"/>
              <a:t>iperpigmentazione</a:t>
            </a:r>
            <a:r>
              <a:rPr lang="it-IT" dirty="0" smtClean="0"/>
              <a:t> è caratterizzato da ipotensione con shock </a:t>
            </a:r>
            <a:r>
              <a:rPr lang="it-IT" dirty="0" err="1" smtClean="0"/>
              <a:t>ipovolemico</a:t>
            </a:r>
            <a:r>
              <a:rPr lang="it-IT" dirty="0" smtClean="0"/>
              <a:t> ed è una emergenza. </a:t>
            </a:r>
          </a:p>
          <a:p>
            <a:pPr algn="just"/>
            <a:r>
              <a:rPr lang="it-IT" dirty="0" smtClean="0"/>
              <a:t>DIAGNOSI: </a:t>
            </a:r>
            <a:r>
              <a:rPr lang="it-IT" dirty="0" smtClean="0">
                <a:solidFill>
                  <a:srgbClr val="0000CC"/>
                </a:solidFill>
              </a:rPr>
              <a:t>bassi livelli di cortisolo e aldosterone </a:t>
            </a:r>
            <a:r>
              <a:rPr lang="it-IT" dirty="0" smtClean="0"/>
              <a:t>con </a:t>
            </a:r>
            <a:r>
              <a:rPr lang="it-IT" dirty="0" smtClean="0">
                <a:solidFill>
                  <a:srgbClr val="0000CC"/>
                </a:solidFill>
              </a:rPr>
              <a:t>aumento dell’ACTH e della renina</a:t>
            </a:r>
            <a:r>
              <a:rPr lang="it-IT" dirty="0" smtClean="0"/>
              <a:t>. </a:t>
            </a:r>
            <a:r>
              <a:rPr lang="it-IT" dirty="0" err="1" smtClean="0"/>
              <a:t>Cortisolemia</a:t>
            </a:r>
            <a:r>
              <a:rPr lang="it-IT" dirty="0" smtClean="0"/>
              <a:t> non aumenta &gt; 500 </a:t>
            </a:r>
            <a:r>
              <a:rPr lang="it-IT" dirty="0" err="1" smtClean="0"/>
              <a:t>nmol</a:t>
            </a:r>
            <a:r>
              <a:rPr lang="it-IT" dirty="0" smtClean="0"/>
              <a:t>/L (180 </a:t>
            </a:r>
            <a:r>
              <a:rPr lang="it-IT" dirty="0" err="1" smtClean="0"/>
              <a:t>ug</a:t>
            </a:r>
            <a:r>
              <a:rPr lang="it-IT" dirty="0" smtClean="0"/>
              <a:t>/L) dopo stimolo con ACTH. Per identificare eziologia:  autoimmunità, 17OHprogesterone, </a:t>
            </a:r>
            <a:r>
              <a:rPr lang="it-IT" dirty="0" err="1" smtClean="0"/>
              <a:t>very</a:t>
            </a:r>
            <a:r>
              <a:rPr lang="it-IT" dirty="0" smtClean="0"/>
              <a:t> long </a:t>
            </a:r>
            <a:r>
              <a:rPr lang="it-IT" dirty="0" err="1" smtClean="0"/>
              <a:t>chain</a:t>
            </a:r>
            <a:r>
              <a:rPr lang="it-IT" dirty="0" smtClean="0"/>
              <a:t> </a:t>
            </a:r>
            <a:r>
              <a:rPr lang="it-IT" dirty="0" err="1" smtClean="0"/>
              <a:t>fatty</a:t>
            </a:r>
            <a:r>
              <a:rPr lang="it-IT" dirty="0" smtClean="0"/>
              <a:t> acid, TC e/o RM solo nelle forme non autoimmuni</a:t>
            </a:r>
          </a:p>
          <a:p>
            <a:pPr algn="just"/>
            <a:r>
              <a:rPr lang="it-IT" dirty="0" smtClean="0"/>
              <a:t>TERAPIA: IDROCORTISONE o CORTONE ACETATO </a:t>
            </a:r>
            <a:r>
              <a:rPr lang="it-IT" dirty="0" smtClean="0"/>
              <a:t>(=cortisolo) + FLUDROCORTISONE (=aldosterone)   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43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- diagnosi</a:t>
            </a:r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63" y="2349499"/>
            <a:ext cx="7510481" cy="26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2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in gravidanza (I)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Non ci sono tanti dati sulla associazione fra Morbo di Addison e gravidanza. 1. Morbo di Addison tende a manifestarsi intorno ai 40 anni (dopo che la donna ha già avuto figli); 2. Spesso si associa a POF che compromette fertilità; 3. </a:t>
            </a:r>
            <a:r>
              <a:rPr lang="it-IT" dirty="0" smtClean="0">
                <a:solidFill>
                  <a:srgbClr val="FF0000"/>
                </a:solidFill>
              </a:rPr>
              <a:t>se la terapia è adeguata non comporta sostanziali alterazioni gravidanza</a:t>
            </a:r>
          </a:p>
          <a:p>
            <a:pPr algn="just"/>
            <a:r>
              <a:rPr lang="it-IT" dirty="0" smtClean="0"/>
              <a:t>In uno studio Italiano su 93 pazienti addisoniane, 54 hanno avuto figli (totale 104), tasso di aborto del 16%</a:t>
            </a:r>
          </a:p>
          <a:p>
            <a:pPr algn="just"/>
            <a:r>
              <a:rPr lang="it-IT" dirty="0" smtClean="0"/>
              <a:t>Fondamentale corretta gestione clinica dell’Addison in gravidanza per ridurre il rischio di complicanze materne (crisi surrenalica) e fetali (ritardo di crescita intrauterino) che possono essere causati da iposurrenalismo. </a:t>
            </a:r>
          </a:p>
          <a:p>
            <a:pPr algn="just"/>
            <a:r>
              <a:rPr lang="it-IT" dirty="0" smtClean="0"/>
              <a:t>Prima dell’introduzione degli estratti surrenalici la mortalità materna era del 35% 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84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in gravidanza (II)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Durante la gravidanza si ha un’attivazione dell’asse ipotalamo-ipofisi-surrene con </a:t>
            </a:r>
            <a:r>
              <a:rPr lang="it-IT" b="1" dirty="0" smtClean="0">
                <a:solidFill>
                  <a:srgbClr val="0000CC"/>
                </a:solidFill>
              </a:rPr>
              <a:t>incremento delle concentrazioni di cortisolo </a:t>
            </a:r>
            <a:r>
              <a:rPr lang="it-IT" dirty="0" smtClean="0"/>
              <a:t>(3x 26° settimana). Questo ha una duplice funzione: 1. favorisce l’espansione del volume circolante effettivo materno; 2. assicura un adeguato sviluppo fetale. Il cortisolo passa al feto fino a che non matura il surrene fetale e l’attività della </a:t>
            </a:r>
            <a:r>
              <a:rPr lang="it-IT" dirty="0" smtClean="0">
                <a:solidFill>
                  <a:srgbClr val="FF0000"/>
                </a:solidFill>
              </a:rPr>
              <a:t>11betaHSDtipo2</a:t>
            </a:r>
            <a:r>
              <a:rPr lang="it-IT" dirty="0" smtClean="0"/>
              <a:t> che inattiva il cortisolo materno. </a:t>
            </a:r>
          </a:p>
          <a:p>
            <a:pPr algn="just"/>
            <a:r>
              <a:rPr lang="it-IT" dirty="0" err="1" smtClean="0"/>
              <a:t>Iperestrogenismo</a:t>
            </a:r>
            <a:r>
              <a:rPr lang="it-IT" dirty="0" smtClean="0"/>
              <a:t> è </a:t>
            </a:r>
            <a:r>
              <a:rPr lang="it-IT" dirty="0" err="1" smtClean="0"/>
              <a:t>respondabile</a:t>
            </a:r>
            <a:r>
              <a:rPr lang="it-IT" dirty="0" smtClean="0"/>
              <a:t> dell’</a:t>
            </a:r>
            <a:r>
              <a:rPr lang="it-IT" b="1" dirty="0" smtClean="0">
                <a:solidFill>
                  <a:srgbClr val="0000CC"/>
                </a:solidFill>
              </a:rPr>
              <a:t>aumento della produzione epatica di </a:t>
            </a:r>
            <a:r>
              <a:rPr lang="it-IT" b="1" dirty="0" err="1" smtClean="0">
                <a:solidFill>
                  <a:srgbClr val="0000CC"/>
                </a:solidFill>
              </a:rPr>
              <a:t>angiotensinogeno</a:t>
            </a:r>
            <a:r>
              <a:rPr lang="it-IT" b="1" dirty="0" smtClean="0">
                <a:solidFill>
                  <a:srgbClr val="0000CC"/>
                </a:solidFill>
              </a:rPr>
              <a:t> con attivazione del RAAS</a:t>
            </a:r>
            <a:r>
              <a:rPr lang="it-IT" dirty="0" smtClean="0"/>
              <a:t>. I livelli di aldosterone raggiungono il picco a metà gestazione e si mantengono tali fino al parto.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85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in gravidanza (III)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Diagnosi è più difficile </a:t>
            </a:r>
            <a:r>
              <a:rPr lang="it-IT" dirty="0" smtClean="0"/>
              <a:t>– sintomi astenia nausea vomito ipotensione e </a:t>
            </a:r>
            <a:r>
              <a:rPr lang="it-IT" dirty="0" err="1" smtClean="0"/>
              <a:t>iperpigmentazione</a:t>
            </a:r>
            <a:r>
              <a:rPr lang="it-IT" dirty="0" smtClean="0"/>
              <a:t> possono comparire anche in gravidanza. </a:t>
            </a:r>
          </a:p>
          <a:p>
            <a:pPr algn="just"/>
            <a:r>
              <a:rPr lang="it-IT" dirty="0" smtClean="0"/>
              <a:t>Vanno considerati sospetti livelli </a:t>
            </a:r>
            <a:r>
              <a:rPr lang="it-IT" dirty="0" smtClean="0">
                <a:solidFill>
                  <a:srgbClr val="FF0000"/>
                </a:solidFill>
              </a:rPr>
              <a:t>“</a:t>
            </a:r>
            <a:r>
              <a:rPr lang="it-IT" dirty="0" err="1" smtClean="0">
                <a:solidFill>
                  <a:srgbClr val="FF0000"/>
                </a:solidFill>
              </a:rPr>
              <a:t>inappropriatamente</a:t>
            </a:r>
            <a:r>
              <a:rPr lang="it-IT" dirty="0" smtClean="0">
                <a:solidFill>
                  <a:srgbClr val="FF0000"/>
                </a:solidFill>
              </a:rPr>
              <a:t>” normali di cortisolo ed elevati di ACTH</a:t>
            </a:r>
            <a:r>
              <a:rPr lang="it-IT" dirty="0" smtClean="0"/>
              <a:t>, o livelli bassi di aldosterone nonostante la renina sia aumentata</a:t>
            </a:r>
          </a:p>
          <a:p>
            <a:pPr algn="just"/>
            <a:r>
              <a:rPr lang="it-IT" dirty="0"/>
              <a:t>Sospetto se </a:t>
            </a:r>
            <a:r>
              <a:rPr lang="it-IT" dirty="0">
                <a:solidFill>
                  <a:srgbClr val="FF0000"/>
                </a:solidFill>
              </a:rPr>
              <a:t>ipoglicemia, </a:t>
            </a:r>
            <a:r>
              <a:rPr lang="it-IT" dirty="0" err="1">
                <a:solidFill>
                  <a:srgbClr val="FF0000"/>
                </a:solidFill>
              </a:rPr>
              <a:t>iponatriemia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iperkaliemia</a:t>
            </a:r>
            <a:r>
              <a:rPr lang="it-IT" dirty="0">
                <a:solidFill>
                  <a:srgbClr val="FF0000"/>
                </a:solidFill>
              </a:rPr>
              <a:t> </a:t>
            </a:r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/>
              <a:t>Test da stimolo con ACTH</a:t>
            </a:r>
          </a:p>
          <a:p>
            <a:pPr algn="just"/>
            <a:r>
              <a:rPr lang="it-IT" dirty="0" smtClean="0"/>
              <a:t>Nonostante le </a:t>
            </a:r>
            <a:r>
              <a:rPr lang="it-IT" dirty="0" err="1" smtClean="0"/>
              <a:t>modfiche</a:t>
            </a:r>
            <a:r>
              <a:rPr lang="it-IT" dirty="0" smtClean="0"/>
              <a:t> ormonali della gravidanza la terapia dell’Addison non differisce da quella delle pazienti non gravide</a:t>
            </a:r>
          </a:p>
        </p:txBody>
      </p:sp>
    </p:spTree>
    <p:extLst>
      <p:ext uri="{BB962C8B-B14F-4D97-AF65-F5344CB8AC3E}">
        <p14:creationId xmlns:p14="http://schemas.microsoft.com/office/powerpoint/2010/main" val="4673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in gravidanza (IV)</a:t>
            </a:r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31008" r="-31008"/>
          <a:stretch>
            <a:fillRect/>
          </a:stretch>
        </p:blipFill>
        <p:spPr>
          <a:xfrm>
            <a:off x="1407496" y="1825625"/>
            <a:ext cx="10515600" cy="4351338"/>
          </a:xfrm>
        </p:spPr>
      </p:pic>
      <p:sp>
        <p:nvSpPr>
          <p:cNvPr id="5" name="Rettangolo 4"/>
          <p:cNvSpPr/>
          <p:nvPr/>
        </p:nvSpPr>
        <p:spPr>
          <a:xfrm>
            <a:off x="3284407" y="3186113"/>
            <a:ext cx="6820623" cy="83206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295355" y="5627638"/>
            <a:ext cx="6995792" cy="4817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9388" y="3186113"/>
            <a:ext cx="316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Idrocortisone 30 mg/die o </a:t>
            </a:r>
            <a:r>
              <a:rPr lang="it-IT" dirty="0" err="1"/>
              <a:t>C</a:t>
            </a:r>
            <a:r>
              <a:rPr lang="it-IT" dirty="0" err="1" smtClean="0"/>
              <a:t>ortone</a:t>
            </a:r>
            <a:r>
              <a:rPr lang="it-IT" dirty="0" smtClean="0"/>
              <a:t> acetato 37.5 mg/die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0765" y="5627638"/>
            <a:ext cx="206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9-Fluoridrocortisolo 0.05-0.2 mg/die</a:t>
            </a:r>
            <a:endParaRPr lang="it-IT" dirty="0"/>
          </a:p>
        </p:txBody>
      </p:sp>
      <p:sp>
        <p:nvSpPr>
          <p:cNvPr id="3" name="Per 2"/>
          <p:cNvSpPr/>
          <p:nvPr/>
        </p:nvSpPr>
        <p:spPr>
          <a:xfrm>
            <a:off x="5672131" y="5005569"/>
            <a:ext cx="776836" cy="55480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923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in gravidanza (V)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Terapia sostitutiva si basa sull’uso di idrocortisone o </a:t>
            </a:r>
            <a:r>
              <a:rPr lang="it-IT" dirty="0" err="1" smtClean="0"/>
              <a:t>cortone</a:t>
            </a:r>
            <a:r>
              <a:rPr lang="it-IT" dirty="0" smtClean="0"/>
              <a:t> acetato. Possono andare anche bene il prednisone, il prednisolone, o il </a:t>
            </a:r>
            <a:r>
              <a:rPr lang="it-IT" dirty="0" err="1" smtClean="0"/>
              <a:t>metilprednisolone</a:t>
            </a:r>
            <a:r>
              <a:rPr lang="it-IT" dirty="0" smtClean="0"/>
              <a:t>. </a:t>
            </a:r>
            <a:r>
              <a:rPr lang="it-IT" dirty="0" smtClean="0">
                <a:solidFill>
                  <a:srgbClr val="0000CC"/>
                </a:solidFill>
              </a:rPr>
              <a:t>NO </a:t>
            </a:r>
            <a:r>
              <a:rPr lang="it-IT" dirty="0" err="1" smtClean="0">
                <a:solidFill>
                  <a:srgbClr val="0000CC"/>
                </a:solidFill>
              </a:rPr>
              <a:t>desametasone</a:t>
            </a:r>
            <a:r>
              <a:rPr lang="it-IT" dirty="0" smtClean="0">
                <a:solidFill>
                  <a:srgbClr val="0000CC"/>
                </a:solidFill>
              </a:rPr>
              <a:t> o </a:t>
            </a:r>
            <a:r>
              <a:rPr lang="it-IT" dirty="0" err="1" smtClean="0">
                <a:solidFill>
                  <a:srgbClr val="0000CC"/>
                </a:solidFill>
              </a:rPr>
              <a:t>betametasone</a:t>
            </a:r>
            <a:r>
              <a:rPr lang="it-IT" dirty="0" smtClean="0">
                <a:solidFill>
                  <a:srgbClr val="0000CC"/>
                </a:solidFill>
              </a:rPr>
              <a:t> </a:t>
            </a:r>
            <a:r>
              <a:rPr lang="it-IT" dirty="0" smtClean="0"/>
              <a:t>perché non sono inattivati dalla 11betaHSDtipo2 del feto e se in quantità eccessiva sopprimono l’asse ipotalamo-ipofisi-surrene del feto. </a:t>
            </a:r>
          </a:p>
          <a:p>
            <a:pPr algn="just"/>
            <a:r>
              <a:rPr lang="it-IT" dirty="0" smtClean="0"/>
              <a:t>La terapia con steroide deve essere aumentata in caso di eventi stressanti. </a:t>
            </a:r>
            <a:r>
              <a:rPr lang="it-IT" dirty="0" smtClean="0">
                <a:solidFill>
                  <a:srgbClr val="0000CC"/>
                </a:solidFill>
              </a:rPr>
              <a:t>50 mg di idrocortisone vanno somministrati durante il travaglio.</a:t>
            </a:r>
            <a:r>
              <a:rPr lang="it-IT" dirty="0" smtClean="0"/>
              <a:t> In caso di </a:t>
            </a:r>
            <a:r>
              <a:rPr lang="it-IT" dirty="0" smtClean="0">
                <a:solidFill>
                  <a:srgbClr val="0000CC"/>
                </a:solidFill>
              </a:rPr>
              <a:t>parto cesareo 50 mg di idrocortisone ogni 6 ore</a:t>
            </a:r>
          </a:p>
          <a:p>
            <a:pPr algn="just"/>
            <a:r>
              <a:rPr lang="it-IT" dirty="0" smtClean="0"/>
              <a:t>La dose del </a:t>
            </a:r>
            <a:r>
              <a:rPr lang="it-IT" dirty="0" err="1" smtClean="0"/>
              <a:t>mineralattivo</a:t>
            </a:r>
            <a:r>
              <a:rPr lang="it-IT" dirty="0" smtClean="0"/>
              <a:t> va aumentata nel 3° trimestre</a:t>
            </a:r>
          </a:p>
          <a:p>
            <a:pPr algn="just"/>
            <a:r>
              <a:rPr lang="it-IT" dirty="0" smtClean="0"/>
              <a:t>Nel caso in cui vi sia iperemesi gravidica si passa a somministrazioni parenterali</a:t>
            </a:r>
          </a:p>
        </p:txBody>
      </p:sp>
    </p:spTree>
    <p:extLst>
      <p:ext uri="{BB962C8B-B14F-4D97-AF65-F5344CB8AC3E}">
        <p14:creationId xmlns:p14="http://schemas.microsoft.com/office/powerpoint/2010/main" val="14369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6726" t="3211" r="1240" b="4494"/>
          <a:stretch/>
        </p:blipFill>
        <p:spPr bwMode="auto">
          <a:xfrm rot="10800000">
            <a:off x="955719" y="2042667"/>
            <a:ext cx="5053544" cy="352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306" y="2290146"/>
            <a:ext cx="3775292" cy="336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8980487" y="445038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CC"/>
                </a:solidFill>
              </a:rPr>
              <a:t>Androgeni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80487" y="344227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00CC"/>
                </a:solidFill>
              </a:rPr>
              <a:t>Cortisolo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980487" y="265018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00CC"/>
                </a:solidFill>
              </a:rPr>
              <a:t>Aldosterone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88456" y="487584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CC"/>
                </a:solidFill>
              </a:rPr>
              <a:t>Catecolamine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696568" y="41884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CC"/>
                </a:solidFill>
              </a:rPr>
              <a:t>Androgeni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64738" y="3455277"/>
            <a:ext cx="147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00CC"/>
                </a:solidFill>
              </a:rPr>
              <a:t>Cortisolo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984376" y="2858464"/>
            <a:ext cx="144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00CC"/>
                </a:solidFill>
              </a:rPr>
              <a:t>Aldosterone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La corticale del surrene</a:t>
            </a:r>
            <a:endParaRPr lang="it-IT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85"/>
    </mc:Choice>
    <mc:Fallback xmlns="">
      <p:transition xmlns:p14="http://schemas.microsoft.com/office/powerpoint/2010/main" spd="slow" advTm="1309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Insufficienza corticosurrene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Forma </a:t>
            </a:r>
            <a:r>
              <a:rPr lang="it-IT" dirty="0" smtClean="0">
                <a:solidFill>
                  <a:srgbClr val="0000CC"/>
                </a:solidFill>
              </a:rPr>
              <a:t>primaria</a:t>
            </a:r>
            <a:r>
              <a:rPr lang="it-IT" dirty="0" smtClean="0"/>
              <a:t> - disfunzione di entrambe le ghiandole con deficit di tutti gli ormoni prodotti dalla corticale e aumento dei livelli di ACTH (120 casi/1.000.000/anno)</a:t>
            </a:r>
          </a:p>
          <a:p>
            <a:pPr marL="0" indent="0" algn="just">
              <a:buNone/>
            </a:pPr>
            <a:r>
              <a:rPr lang="it-IT" dirty="0" smtClean="0"/>
              <a:t>(</a:t>
            </a:r>
            <a:r>
              <a:rPr lang="it-IT" i="1" dirty="0" smtClean="0"/>
              <a:t>Forma </a:t>
            </a:r>
            <a:r>
              <a:rPr lang="it-IT" i="1" dirty="0" smtClean="0">
                <a:solidFill>
                  <a:srgbClr val="0000CC"/>
                </a:solidFill>
              </a:rPr>
              <a:t>centrale</a:t>
            </a:r>
            <a:r>
              <a:rPr lang="it-IT" i="1" dirty="0" smtClean="0"/>
              <a:t> – mancata stimolazione da parte ACTH (irradiazioni, interventi chirurgici, tumori, ipofisiti, </a:t>
            </a:r>
            <a:r>
              <a:rPr lang="it-IT" i="1" dirty="0" err="1" smtClean="0"/>
              <a:t>glucocorticoidi</a:t>
            </a:r>
            <a:r>
              <a:rPr lang="it-IT" i="1" dirty="0" smtClean="0"/>
              <a:t> esogeni</a:t>
            </a:r>
            <a:r>
              <a:rPr lang="it-IT" i="1" dirty="0" smtClean="0"/>
              <a:t>)</a:t>
            </a:r>
            <a:r>
              <a:rPr lang="it-IT" dirty="0" smtClean="0"/>
              <a:t>)  </a:t>
            </a:r>
            <a:endParaRPr lang="it-IT" dirty="0" smtClean="0"/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Insufficienza corticosurrene primaria </a:t>
            </a:r>
            <a:r>
              <a:rPr lang="it-IT" dirty="0"/>
              <a:t>o</a:t>
            </a:r>
            <a:r>
              <a:rPr lang="it-IT" dirty="0" smtClean="0">
                <a:solidFill>
                  <a:srgbClr val="0000CC"/>
                </a:solidFill>
              </a:rPr>
              <a:t> Morbo di Addison</a:t>
            </a:r>
            <a:r>
              <a:rPr lang="it-IT" dirty="0"/>
              <a:t> </a:t>
            </a:r>
            <a:r>
              <a:rPr lang="it-IT" dirty="0" smtClean="0"/>
              <a:t>è stata descritta per la prima volta da </a:t>
            </a:r>
            <a:r>
              <a:rPr lang="it-IT" dirty="0" smtClean="0">
                <a:solidFill>
                  <a:srgbClr val="0000CC"/>
                </a:solidFill>
              </a:rPr>
              <a:t>Thomas Addison nel 1855</a:t>
            </a:r>
            <a:r>
              <a:rPr lang="it-IT" dirty="0" smtClean="0"/>
              <a:t>, in cui segnalava 11 casi di pazienti che avevano sofferto di anemia, astenia, ipotensione, calo ponderale e particolare </a:t>
            </a:r>
            <a:r>
              <a:rPr lang="it-IT" dirty="0" err="1" smtClean="0"/>
              <a:t>iperpigmentazione</a:t>
            </a:r>
            <a:endParaRPr lang="it-IT" dirty="0" smtClean="0"/>
          </a:p>
          <a:p>
            <a:pPr algn="just"/>
            <a:r>
              <a:rPr lang="it-IT" dirty="0" smtClean="0"/>
              <a:t>Secolo scorso forma </a:t>
            </a:r>
            <a:r>
              <a:rPr lang="it-IT" dirty="0" smtClean="0">
                <a:solidFill>
                  <a:srgbClr val="0000CC"/>
                </a:solidFill>
              </a:rPr>
              <a:t>tubercolare</a:t>
            </a:r>
            <a:r>
              <a:rPr lang="it-IT" dirty="0" smtClean="0"/>
              <a:t> più frequente, ora forma </a:t>
            </a:r>
            <a:r>
              <a:rPr lang="it-IT" dirty="0" smtClean="0">
                <a:solidFill>
                  <a:srgbClr val="0000CC"/>
                </a:solidFill>
              </a:rPr>
              <a:t>autoimmune</a:t>
            </a:r>
            <a:r>
              <a:rPr lang="it-IT" dirty="0" smtClean="0"/>
              <a:t> più frequente nell’adulto. In età pediatrica, cause più frequenti </a:t>
            </a:r>
            <a:r>
              <a:rPr lang="it-IT" dirty="0" smtClean="0">
                <a:solidFill>
                  <a:srgbClr val="0000CC"/>
                </a:solidFill>
              </a:rPr>
              <a:t>deficit enzimatici </a:t>
            </a:r>
            <a:r>
              <a:rPr lang="it-IT" dirty="0" smtClean="0"/>
              <a:t>e </a:t>
            </a:r>
            <a:r>
              <a:rPr lang="it-IT" dirty="0" smtClean="0">
                <a:solidFill>
                  <a:srgbClr val="0000CC"/>
                </a:solidFill>
              </a:rPr>
              <a:t>adrenoleucodistrofia</a:t>
            </a:r>
            <a:r>
              <a:rPr lang="it-IT" dirty="0" smtClean="0"/>
              <a:t>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36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0"/>
            <a:ext cx="6763797" cy="6858000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4379212" y="5288228"/>
            <a:ext cx="6568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2726059" y="5440628"/>
            <a:ext cx="2462435" cy="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2714239" y="5593028"/>
            <a:ext cx="2462435" cy="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725187" y="5747196"/>
            <a:ext cx="4467669" cy="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703291" y="5889533"/>
            <a:ext cx="4544305" cy="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2713367" y="6032741"/>
            <a:ext cx="4523281" cy="9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2712495" y="6193451"/>
            <a:ext cx="2462435" cy="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2711623" y="6772862"/>
            <a:ext cx="2462435" cy="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15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552348" y="82690"/>
            <a:ext cx="9176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CC"/>
                </a:solidFill>
              </a:rPr>
              <a:t>CAUSE DI INSUFFICIENZA CORTICOSURRENALICA PRIMARIA o MORBO DI ADDISON</a:t>
            </a:r>
            <a:endParaRPr lang="it-IT" b="1" dirty="0">
              <a:solidFill>
                <a:srgbClr val="0000CC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00" y="489640"/>
            <a:ext cx="3327229" cy="6368359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061719" y="1675153"/>
            <a:ext cx="2463307" cy="33941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32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– fisiopatologia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8318" y="1616449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Deficit di </a:t>
            </a:r>
            <a:r>
              <a:rPr lang="it-IT" dirty="0" err="1" smtClean="0">
                <a:solidFill>
                  <a:srgbClr val="0000CC"/>
                </a:solidFill>
              </a:rPr>
              <a:t>mineralocorticoidi</a:t>
            </a:r>
            <a:r>
              <a:rPr lang="it-IT" dirty="0" smtClean="0">
                <a:solidFill>
                  <a:srgbClr val="0000CC"/>
                </a:solidFill>
              </a:rPr>
              <a:t> </a:t>
            </a:r>
            <a:r>
              <a:rPr lang="it-IT" dirty="0" smtClean="0"/>
              <a:t>– Deficit di aldosterone provoca la perdita di sodio, cloro e H</a:t>
            </a:r>
            <a:r>
              <a:rPr lang="it-IT" baseline="-25000" dirty="0" smtClean="0"/>
              <a:t>2</a:t>
            </a:r>
            <a:r>
              <a:rPr lang="it-IT" dirty="0" smtClean="0"/>
              <a:t>O con le urine, con conseguente riduzione del volume circolante effettivo. Oltre alla </a:t>
            </a:r>
            <a:r>
              <a:rPr lang="it-IT" dirty="0" err="1" smtClean="0"/>
              <a:t>iponatriemia</a:t>
            </a:r>
            <a:r>
              <a:rPr lang="it-IT" dirty="0" smtClean="0"/>
              <a:t>, si instaurano </a:t>
            </a:r>
            <a:r>
              <a:rPr lang="it-IT" dirty="0" err="1" smtClean="0"/>
              <a:t>iperkaliemia</a:t>
            </a:r>
            <a:r>
              <a:rPr lang="it-IT" dirty="0" smtClean="0"/>
              <a:t> e acidosi metabolica per impossibilità ad eliminarli correttamente a livello renale. La riduzione del volume circolante effettivo porta ad un abbassamento dei valori di PA e riduzione della gittata per cui il paziente muore in stato di shock (dai 4 ai 14 giorni dopo assenza completa di aldosterone).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Deficit di </a:t>
            </a:r>
            <a:r>
              <a:rPr lang="it-IT" dirty="0" err="1" smtClean="0">
                <a:solidFill>
                  <a:srgbClr val="0000CC"/>
                </a:solidFill>
              </a:rPr>
              <a:t>glucocorticoidi</a:t>
            </a:r>
            <a:r>
              <a:rPr lang="it-IT" dirty="0" smtClean="0">
                <a:solidFill>
                  <a:srgbClr val="0000CC"/>
                </a:solidFill>
              </a:rPr>
              <a:t> </a:t>
            </a:r>
            <a:r>
              <a:rPr lang="it-IT" dirty="0" smtClean="0"/>
              <a:t>– Deficit di cortisolo provoca riduzione della glicemia per alterata </a:t>
            </a:r>
            <a:r>
              <a:rPr lang="it-IT" dirty="0" err="1" smtClean="0"/>
              <a:t>gluconeogenesi</a:t>
            </a:r>
            <a:r>
              <a:rPr lang="it-IT" dirty="0" smtClean="0"/>
              <a:t>. Ridotta mobilizzazione di proteine e acidi grassi, per cui mancano i substrati energetici. Questo rende l’organismo particolarmente fragile in corso di infezioni.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896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– clinica (I)</a:t>
            </a:r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537" y="1796249"/>
            <a:ext cx="7035800" cy="45847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54" y="1359646"/>
            <a:ext cx="4228824" cy="529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3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Addison – clinica (II)</a:t>
            </a:r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177" l="7093" r="91522">
                        <a14:foregroundMark x1="13495" y1="15136" x2="13495" y2="15136"/>
                      </a14:backgroundRemoval>
                    </a14:imgEffect>
                  </a14:imgLayer>
                </a14:imgProps>
              </a:ext>
            </a:extLst>
          </a:blip>
          <a:srcRect t="36604" b="6835"/>
          <a:stretch/>
        </p:blipFill>
        <p:spPr>
          <a:xfrm>
            <a:off x="1667972" y="1413104"/>
            <a:ext cx="8892000" cy="51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9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Crisi surrenalica 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/>
              <a:t>6-8% pazienti con Morbo di Addison</a:t>
            </a:r>
          </a:p>
          <a:p>
            <a:pPr algn="just"/>
            <a:r>
              <a:rPr lang="it-IT" dirty="0" smtClean="0"/>
              <a:t>Cause: sospensione o riduzione terapia, infezioni, vomito diarrea, traumi, interventi chirurgici, IMA, tireotossicosi.</a:t>
            </a:r>
          </a:p>
          <a:p>
            <a:pPr algn="just"/>
            <a:r>
              <a:rPr lang="it-IT" dirty="0" smtClean="0"/>
              <a:t>Sintomi: </a:t>
            </a:r>
            <a:r>
              <a:rPr lang="it-IT" dirty="0" smtClean="0">
                <a:solidFill>
                  <a:srgbClr val="0000CC"/>
                </a:solidFill>
              </a:rPr>
              <a:t>malessere, astenia, nausea, vomito, dolore addominale, dolori o crampi muscolari, e disidratazione con ipotensione e shock </a:t>
            </a:r>
            <a:r>
              <a:rPr lang="it-IT" dirty="0" err="1" smtClean="0">
                <a:solidFill>
                  <a:srgbClr val="0000CC"/>
                </a:solidFill>
              </a:rPr>
              <a:t>ipovolemico</a:t>
            </a:r>
            <a:endParaRPr lang="it-IT" dirty="0" smtClean="0">
              <a:solidFill>
                <a:srgbClr val="0000CC"/>
              </a:solidFill>
            </a:endParaRPr>
          </a:p>
          <a:p>
            <a:pPr algn="just"/>
            <a:r>
              <a:rPr lang="it-IT" dirty="0" smtClean="0"/>
              <a:t>L’ipotensione e l’ipoglicemia sono i fattori maggiormente responsabili della morbilità e mortalità portando a compromissione del SNC, cardiovascolare e renale</a:t>
            </a:r>
          </a:p>
          <a:p>
            <a:pPr algn="just"/>
            <a:r>
              <a:rPr lang="it-IT" dirty="0" smtClean="0"/>
              <a:t>L’ipotensione deriva da deplezione di liquidi per deficit di aldosterone, ridotta contrattilità miocardica, ridotta risposta vascolare alle catecolamine indotta dal cortisolo</a:t>
            </a:r>
          </a:p>
          <a:p>
            <a:pPr algn="just"/>
            <a:r>
              <a:rPr lang="it-IT" dirty="0" smtClean="0"/>
              <a:t>Terapia: subito idrocortisone 100 mg </a:t>
            </a:r>
            <a:r>
              <a:rPr lang="it-IT" dirty="0" err="1" smtClean="0"/>
              <a:t>ev</a:t>
            </a:r>
            <a:r>
              <a:rPr lang="it-IT" dirty="0" smtClean="0"/>
              <a:t> e 1 litro di soluzione fisiologica in un’ora – poi infusioni continue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85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0"/>
    </mc:Choice>
    <mc:Fallback xmlns="">
      <p:transition xmlns:p14="http://schemas.microsoft.com/office/powerpoint/2010/main" spd="slow" advTm="3437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1261</Words>
  <Application>Microsoft Macintosh PowerPoint</Application>
  <PresentationFormat>Personalizzato</PresentationFormat>
  <Paragraphs>79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Corticale surrene</vt:lpstr>
      <vt:lpstr>La corticale del surrene</vt:lpstr>
      <vt:lpstr>Insufficienza corticosurrene </vt:lpstr>
      <vt:lpstr>Presentazione di PowerPoint</vt:lpstr>
      <vt:lpstr>Presentazione di PowerPoint</vt:lpstr>
      <vt:lpstr>Morbo di Addison – fisiopatologia</vt:lpstr>
      <vt:lpstr>Morbo di Addison – clinica (I)</vt:lpstr>
      <vt:lpstr>Morbo di Addison – clinica (II)</vt:lpstr>
      <vt:lpstr>Crisi surrenalica </vt:lpstr>
      <vt:lpstr>Morbo di Addison - AUTOIMMUNE</vt:lpstr>
      <vt:lpstr>Morbo di Addison - GENETICO (I)</vt:lpstr>
      <vt:lpstr>Morbo di Addison - GENETICO (II)</vt:lpstr>
      <vt:lpstr>Morbo di Addison –clinica (III) </vt:lpstr>
      <vt:lpstr>Morbo di Addison - diagnosi</vt:lpstr>
      <vt:lpstr>Morbo di Addison in gravidanza (I) </vt:lpstr>
      <vt:lpstr>Morbo di Addison in gravidanza (II) </vt:lpstr>
      <vt:lpstr>Morbo di Addison in gravidanza (III) </vt:lpstr>
      <vt:lpstr>Morbo di Addison in gravidanza (IV)</vt:lpstr>
      <vt:lpstr>Morbo di Addison in gravidanza (V) </vt:lpstr>
    </vt:vector>
  </TitlesOfParts>
  <Company>ASUITS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Stella Bernardi</dc:creator>
  <cp:lastModifiedBy>Stella Bernardi</cp:lastModifiedBy>
  <cp:revision>189</cp:revision>
  <dcterms:created xsi:type="dcterms:W3CDTF">2020-03-12T17:27:23Z</dcterms:created>
  <dcterms:modified xsi:type="dcterms:W3CDTF">2020-12-21T16:09:17Z</dcterms:modified>
</cp:coreProperties>
</file>