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70" r:id="rId2"/>
    <p:sldId id="281" r:id="rId3"/>
    <p:sldId id="257" r:id="rId4"/>
    <p:sldId id="296" r:id="rId5"/>
    <p:sldId id="352" r:id="rId6"/>
    <p:sldId id="297" r:id="rId7"/>
    <p:sldId id="293" r:id="rId8"/>
    <p:sldId id="353" r:id="rId9"/>
    <p:sldId id="269" r:id="rId10"/>
    <p:sldId id="331" r:id="rId11"/>
    <p:sldId id="355" r:id="rId12"/>
    <p:sldId id="356" r:id="rId13"/>
    <p:sldId id="359" r:id="rId14"/>
    <p:sldId id="357" r:id="rId15"/>
    <p:sldId id="358" r:id="rId16"/>
    <p:sldId id="340" r:id="rId17"/>
    <p:sldId id="342" r:id="rId18"/>
    <p:sldId id="362" r:id="rId19"/>
    <p:sldId id="363" r:id="rId20"/>
    <p:sldId id="364" r:id="rId21"/>
    <p:sldId id="365" r:id="rId22"/>
    <p:sldId id="282" r:id="rId23"/>
    <p:sldId id="366" r:id="rId24"/>
    <p:sldId id="367" r:id="rId25"/>
    <p:sldId id="321" r:id="rId26"/>
    <p:sldId id="368" r:id="rId2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89" autoAdjust="0"/>
    <p:restoredTop sz="90925" autoAdjust="0"/>
  </p:normalViewPr>
  <p:slideViewPr>
    <p:cSldViewPr>
      <p:cViewPr>
        <p:scale>
          <a:sx n="60" d="100"/>
          <a:sy n="60" d="100"/>
        </p:scale>
        <p:origin x="-1638" y="-1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it-IT" altLang="it-IT"/>
          </a:p>
        </p:txBody>
      </p:sp>
      <p:sp>
        <p:nvSpPr>
          <p:cNvPr id="235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ltLang="it-IT"/>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noProof="0" smtClean="0"/>
              <a:t>Fare clic per modificare gli stili del testo dello schema</a:t>
            </a:r>
          </a:p>
          <a:p>
            <a:pPr lvl="1"/>
            <a:r>
              <a:rPr lang="it-IT" altLang="it-IT" noProof="0" smtClean="0"/>
              <a:t>Secondo livello</a:t>
            </a:r>
          </a:p>
          <a:p>
            <a:pPr lvl="2"/>
            <a:r>
              <a:rPr lang="it-IT" altLang="it-IT" noProof="0" smtClean="0"/>
              <a:t>Terzo livello</a:t>
            </a:r>
          </a:p>
          <a:p>
            <a:pPr lvl="3"/>
            <a:r>
              <a:rPr lang="it-IT" altLang="it-IT" noProof="0" smtClean="0"/>
              <a:t>Quarto livello</a:t>
            </a:r>
          </a:p>
          <a:p>
            <a:pPr lvl="4"/>
            <a:r>
              <a:rPr lang="it-IT" altLang="it-IT" noProof="0" smtClean="0"/>
              <a:t>Quinto livello</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it-IT" altLang="it-IT"/>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596FD35C-08E3-4E9F-AA23-7F1E3DA2E013}" type="slidenum">
              <a:rPr lang="it-IT" altLang="it-IT"/>
              <a:pPr>
                <a:defRPr/>
              </a:pPr>
              <a:t>‹N›</a:t>
            </a:fld>
            <a:endParaRPr lang="it-IT" altLang="it-IT"/>
          </a:p>
        </p:txBody>
      </p:sp>
    </p:spTree>
    <p:extLst>
      <p:ext uri="{BB962C8B-B14F-4D97-AF65-F5344CB8AC3E}">
        <p14:creationId xmlns:p14="http://schemas.microsoft.com/office/powerpoint/2010/main" val="36728162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p:cNvSpPr>
            <a:spLocks noGrp="1" noRot="1" noChangeAspect="1" noTextEdit="1"/>
          </p:cNvSpPr>
          <p:nvPr>
            <p:ph type="sldImg"/>
          </p:nvPr>
        </p:nvSpPr>
        <p:spPr>
          <a:ln/>
        </p:spPr>
      </p:sp>
      <p:sp>
        <p:nvSpPr>
          <p:cNvPr id="63491" name="Segnaposto note 2"/>
          <p:cNvSpPr>
            <a:spLocks noGrp="1"/>
          </p:cNvSpPr>
          <p:nvPr>
            <p:ph type="body" idx="1"/>
          </p:nvPr>
        </p:nvSpPr>
        <p:spPr>
          <a:noFill/>
        </p:spPr>
        <p:txBody>
          <a:bodyPr/>
          <a:lstStyle/>
          <a:p>
            <a:pPr defTabSz="449263">
              <a:tabLst>
                <a:tab pos="723900" algn="l"/>
                <a:tab pos="1447800" algn="l"/>
                <a:tab pos="2171700" algn="l"/>
                <a:tab pos="2895600" algn="l"/>
                <a:tab pos="3619500" algn="l"/>
                <a:tab pos="4343400" algn="l"/>
              </a:tabLst>
            </a:pPr>
            <a:endParaRPr lang="it-IT" altLang="it-IT" dirty="0" smtClean="0"/>
          </a:p>
        </p:txBody>
      </p:sp>
      <p:sp>
        <p:nvSpPr>
          <p:cNvPr id="63492"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F67762C-6781-4B33-9D35-9856AA635223}" type="slidenum">
              <a:rPr lang="it-IT" altLang="it-IT" smtClean="0"/>
              <a:pPr eaLnBrk="1" hangingPunct="1">
                <a:spcBef>
                  <a:spcPct val="0"/>
                </a:spcBef>
              </a:pPr>
              <a:t>6</a:t>
            </a:fld>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a:ln/>
        </p:spPr>
      </p:sp>
      <p:sp>
        <p:nvSpPr>
          <p:cNvPr id="64515" name="Segnaposto note 2"/>
          <p:cNvSpPr>
            <a:spLocks noGrp="1"/>
          </p:cNvSpPr>
          <p:nvPr>
            <p:ph type="body" idx="1"/>
          </p:nvPr>
        </p:nvSpPr>
        <p:spPr>
          <a:noFill/>
        </p:spPr>
        <p:txBody>
          <a:bodyPr/>
          <a:lstStyle/>
          <a:p>
            <a:endParaRPr lang="it-IT" altLang="it-IT" dirty="0" smtClean="0"/>
          </a:p>
        </p:txBody>
      </p:sp>
      <p:sp>
        <p:nvSpPr>
          <p:cNvPr id="64516" name="Segnaposto numero diapositiva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012E548-F795-49D9-B9A8-82FB997596B0}" type="slidenum">
              <a:rPr lang="it-IT" altLang="it-IT" smtClean="0"/>
              <a:pPr eaLnBrk="1" hangingPunct="1">
                <a:spcBef>
                  <a:spcPct val="0"/>
                </a:spcBef>
              </a:pPr>
              <a:t>7</a:t>
            </a:fld>
            <a:endParaRPr lang="it-IT" alt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36C3FA5-D288-4CF0-AF49-C2F47A48E09F}" type="slidenum">
              <a:rPr lang="it-IT" altLang="it-IT" smtClean="0"/>
              <a:pPr eaLnBrk="1" hangingPunct="1">
                <a:spcBef>
                  <a:spcPct val="0"/>
                </a:spcBef>
              </a:pPr>
              <a:t>22</a:t>
            </a:fld>
            <a:endParaRPr lang="it-IT" altLang="it-IT" smtClean="0"/>
          </a:p>
        </p:txBody>
      </p:sp>
      <p:sp>
        <p:nvSpPr>
          <p:cNvPr id="65539"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it-IT" altLang="it-IT" sz="1800"/>
          </a:p>
        </p:txBody>
      </p:sp>
      <p:sp>
        <p:nvSpPr>
          <p:cNvPr id="65540" name="Rectangle 3"/>
          <p:cNvSpPr>
            <a:spLocks noGrp="1" noChangeArrowheads="1"/>
          </p:cNvSpPr>
          <p:nvPr>
            <p:ph type="body"/>
          </p:nvPr>
        </p:nvSpPr>
        <p:spPr>
          <a:xfrm>
            <a:off x="914400" y="4343400"/>
            <a:ext cx="5026025" cy="4111625"/>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281C85A1-E5DD-404F-A442-2B53AB1660A8}" type="slidenum">
              <a:rPr lang="it-IT" altLang="it-IT"/>
              <a:pPr>
                <a:defRPr/>
              </a:pPr>
              <a:t>‹N›</a:t>
            </a:fld>
            <a:endParaRPr lang="it-IT" altLang="it-IT"/>
          </a:p>
        </p:txBody>
      </p:sp>
    </p:spTree>
    <p:extLst>
      <p:ext uri="{BB962C8B-B14F-4D97-AF65-F5344CB8AC3E}">
        <p14:creationId xmlns:p14="http://schemas.microsoft.com/office/powerpoint/2010/main" val="224470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6904DF08-1533-414A-BB5E-4DDF96A23465}" type="slidenum">
              <a:rPr lang="it-IT" altLang="it-IT"/>
              <a:pPr>
                <a:defRPr/>
              </a:pPr>
              <a:t>‹N›</a:t>
            </a:fld>
            <a:endParaRPr lang="it-IT" altLang="it-IT"/>
          </a:p>
        </p:txBody>
      </p:sp>
    </p:spTree>
    <p:extLst>
      <p:ext uri="{BB962C8B-B14F-4D97-AF65-F5344CB8AC3E}">
        <p14:creationId xmlns:p14="http://schemas.microsoft.com/office/powerpoint/2010/main" val="750013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9E7C35FE-5E6B-4794-BA47-64759DB39129}" type="slidenum">
              <a:rPr lang="it-IT" altLang="it-IT"/>
              <a:pPr>
                <a:defRPr/>
              </a:pPr>
              <a:t>‹N›</a:t>
            </a:fld>
            <a:endParaRPr lang="it-IT" altLang="it-IT"/>
          </a:p>
        </p:txBody>
      </p:sp>
    </p:spTree>
    <p:extLst>
      <p:ext uri="{BB962C8B-B14F-4D97-AF65-F5344CB8AC3E}">
        <p14:creationId xmlns:p14="http://schemas.microsoft.com/office/powerpoint/2010/main" val="2889758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3" name="Holder 3"/>
          <p:cNvSpPr>
            <a:spLocks noGrp="1"/>
          </p:cNvSpPr>
          <p:nvPr>
            <p:ph type="dt" sz="half" idx="11"/>
          </p:nvPr>
        </p:nvSpPr>
        <p:spPr/>
        <p:txBody>
          <a:bodyPr lIns="0" tIns="0" rIns="0" bIns="0"/>
          <a:lstStyle>
            <a:lvl1pPr algn="l">
              <a:defRPr>
                <a:solidFill>
                  <a:schemeClr val="tx1">
                    <a:tint val="75000"/>
                  </a:schemeClr>
                </a:solidFill>
              </a:defRPr>
            </a:lvl1pPr>
          </a:lstStyle>
          <a:p>
            <a:pPr>
              <a:defRPr/>
            </a:pPr>
            <a:fld id="{D4295E53-F260-4F04-8E30-A1FD0FF6FBB3}" type="datetimeFigureOut">
              <a:rPr lang="en-US"/>
              <a:pPr>
                <a:defRPr/>
              </a:pPr>
              <a:t>4/8/2020</a:t>
            </a:fld>
            <a:endParaRPr lang="en-US"/>
          </a:p>
        </p:txBody>
      </p:sp>
      <p:sp>
        <p:nvSpPr>
          <p:cNvPr id="4" name="Holder 4"/>
          <p:cNvSpPr>
            <a:spLocks noGrp="1"/>
          </p:cNvSpPr>
          <p:nvPr>
            <p:ph type="sldNum" sz="quarter" idx="12"/>
          </p:nvPr>
        </p:nvSpPr>
        <p:spPr/>
        <p:txBody>
          <a:bodyPr lIns="0" tIns="0" rIns="0" bIns="0"/>
          <a:lstStyle>
            <a:lvl1pPr algn="r">
              <a:defRPr>
                <a:solidFill>
                  <a:schemeClr val="tx1">
                    <a:tint val="75000"/>
                  </a:schemeClr>
                </a:solidFill>
              </a:defRPr>
            </a:lvl1pPr>
          </a:lstStyle>
          <a:p>
            <a:pPr>
              <a:defRPr/>
            </a:pPr>
            <a:fld id="{8ED221BE-BF54-4158-9334-4FF9D08749EE}" type="slidenum">
              <a:rPr/>
              <a:pPr>
                <a:defRPr/>
              </a:pPr>
              <a:t>‹N›</a:t>
            </a:fld>
            <a:endParaRPr/>
          </a:p>
        </p:txBody>
      </p:sp>
    </p:spTree>
    <p:extLst>
      <p:ext uri="{BB962C8B-B14F-4D97-AF65-F5344CB8AC3E}">
        <p14:creationId xmlns:p14="http://schemas.microsoft.com/office/powerpoint/2010/main" val="4002166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4" name="Holder 4"/>
          <p:cNvSpPr>
            <a:spLocks noGrp="1"/>
          </p:cNvSpPr>
          <p:nvPr>
            <p:ph type="dt" sz="half" idx="11"/>
          </p:nvPr>
        </p:nvSpPr>
        <p:spPr/>
        <p:txBody>
          <a:bodyPr lIns="0" tIns="0" rIns="0" bIns="0"/>
          <a:lstStyle>
            <a:lvl1pPr algn="l">
              <a:defRPr>
                <a:solidFill>
                  <a:schemeClr val="tx1">
                    <a:tint val="75000"/>
                  </a:schemeClr>
                </a:solidFill>
              </a:defRPr>
            </a:lvl1pPr>
          </a:lstStyle>
          <a:p>
            <a:pPr>
              <a:defRPr/>
            </a:pPr>
            <a:fld id="{0FC1F273-EFB4-4EF5-BCCE-28A69B4C0BB9}" type="datetimeFigureOut">
              <a:rPr lang="en-US"/>
              <a:pPr>
                <a:defRPr/>
              </a:pPr>
              <a:t>4/8/2020</a:t>
            </a:fld>
            <a:endParaRPr lang="en-US"/>
          </a:p>
        </p:txBody>
      </p:sp>
      <p:sp>
        <p:nvSpPr>
          <p:cNvPr id="5" name="Holder 5"/>
          <p:cNvSpPr>
            <a:spLocks noGrp="1"/>
          </p:cNvSpPr>
          <p:nvPr>
            <p:ph type="sldNum" sz="quarter" idx="12"/>
          </p:nvPr>
        </p:nvSpPr>
        <p:spPr/>
        <p:txBody>
          <a:bodyPr lIns="0" tIns="0" rIns="0" bIns="0"/>
          <a:lstStyle>
            <a:lvl1pPr algn="r">
              <a:defRPr>
                <a:solidFill>
                  <a:schemeClr val="tx1">
                    <a:tint val="75000"/>
                  </a:schemeClr>
                </a:solidFill>
              </a:defRPr>
            </a:lvl1pPr>
          </a:lstStyle>
          <a:p>
            <a:pPr>
              <a:defRPr/>
            </a:pPr>
            <a:fld id="{382735B6-E6BA-4F97-BE23-76C656101661}" type="slidenum">
              <a:rPr/>
              <a:pPr>
                <a:defRPr/>
              </a:pPr>
              <a:t>‹N›</a:t>
            </a:fld>
            <a:endParaRPr/>
          </a:p>
        </p:txBody>
      </p:sp>
    </p:spTree>
    <p:extLst>
      <p:ext uri="{BB962C8B-B14F-4D97-AF65-F5344CB8AC3E}">
        <p14:creationId xmlns:p14="http://schemas.microsoft.com/office/powerpoint/2010/main" val="73320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7606F5A9-70D4-49A2-904E-752B06FF4785}" type="slidenum">
              <a:rPr lang="it-IT" altLang="it-IT"/>
              <a:pPr>
                <a:defRPr/>
              </a:pPr>
              <a:t>‹N›</a:t>
            </a:fld>
            <a:endParaRPr lang="it-IT" altLang="it-IT"/>
          </a:p>
        </p:txBody>
      </p:sp>
    </p:spTree>
    <p:extLst>
      <p:ext uri="{BB962C8B-B14F-4D97-AF65-F5344CB8AC3E}">
        <p14:creationId xmlns:p14="http://schemas.microsoft.com/office/powerpoint/2010/main" val="221644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4B2FD891-AC2A-47C4-BC40-28F5556F3E1F}" type="slidenum">
              <a:rPr lang="it-IT" altLang="it-IT"/>
              <a:pPr>
                <a:defRPr/>
              </a:pPr>
              <a:t>‹N›</a:t>
            </a:fld>
            <a:endParaRPr lang="it-IT" altLang="it-IT"/>
          </a:p>
        </p:txBody>
      </p:sp>
    </p:spTree>
    <p:extLst>
      <p:ext uri="{BB962C8B-B14F-4D97-AF65-F5344CB8AC3E}">
        <p14:creationId xmlns:p14="http://schemas.microsoft.com/office/powerpoint/2010/main" val="428136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95807AD8-6976-45BD-A198-FB06A1DCCEE7}" type="slidenum">
              <a:rPr lang="it-IT" altLang="it-IT"/>
              <a:pPr>
                <a:defRPr/>
              </a:pPr>
              <a:t>‹N›</a:t>
            </a:fld>
            <a:endParaRPr lang="it-IT" altLang="it-IT"/>
          </a:p>
        </p:txBody>
      </p:sp>
    </p:spTree>
    <p:extLst>
      <p:ext uri="{BB962C8B-B14F-4D97-AF65-F5344CB8AC3E}">
        <p14:creationId xmlns:p14="http://schemas.microsoft.com/office/powerpoint/2010/main" val="4165704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06627359-9F25-48B2-BEF6-0282F6734224}" type="slidenum">
              <a:rPr lang="it-IT" altLang="it-IT"/>
              <a:pPr>
                <a:defRPr/>
              </a:pPr>
              <a:t>‹N›</a:t>
            </a:fld>
            <a:endParaRPr lang="it-IT" altLang="it-IT"/>
          </a:p>
        </p:txBody>
      </p:sp>
    </p:spTree>
    <p:extLst>
      <p:ext uri="{BB962C8B-B14F-4D97-AF65-F5344CB8AC3E}">
        <p14:creationId xmlns:p14="http://schemas.microsoft.com/office/powerpoint/2010/main" val="1099081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22B3EF31-2955-4BA9-A3A9-F641BC26D4C8}" type="slidenum">
              <a:rPr lang="it-IT" altLang="it-IT"/>
              <a:pPr>
                <a:defRPr/>
              </a:pPr>
              <a:t>‹N›</a:t>
            </a:fld>
            <a:endParaRPr lang="it-IT" altLang="it-IT"/>
          </a:p>
        </p:txBody>
      </p:sp>
    </p:spTree>
    <p:extLst>
      <p:ext uri="{BB962C8B-B14F-4D97-AF65-F5344CB8AC3E}">
        <p14:creationId xmlns:p14="http://schemas.microsoft.com/office/powerpoint/2010/main" val="181076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78D33F72-C668-44F1-BC1C-0818DCA4262D}" type="slidenum">
              <a:rPr lang="it-IT" altLang="it-IT"/>
              <a:pPr>
                <a:defRPr/>
              </a:pPr>
              <a:t>‹N›</a:t>
            </a:fld>
            <a:endParaRPr lang="it-IT" altLang="it-IT"/>
          </a:p>
        </p:txBody>
      </p:sp>
    </p:spTree>
    <p:extLst>
      <p:ext uri="{BB962C8B-B14F-4D97-AF65-F5344CB8AC3E}">
        <p14:creationId xmlns:p14="http://schemas.microsoft.com/office/powerpoint/2010/main" val="2004217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AC518C80-AFD5-486A-8D7F-B5BD442BEF08}" type="slidenum">
              <a:rPr lang="it-IT" altLang="it-IT"/>
              <a:pPr>
                <a:defRPr/>
              </a:pPr>
              <a:t>‹N›</a:t>
            </a:fld>
            <a:endParaRPr lang="it-IT" altLang="it-IT"/>
          </a:p>
        </p:txBody>
      </p:sp>
    </p:spTree>
    <p:extLst>
      <p:ext uri="{BB962C8B-B14F-4D97-AF65-F5344CB8AC3E}">
        <p14:creationId xmlns:p14="http://schemas.microsoft.com/office/powerpoint/2010/main" val="2907325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5CA255A6-E68F-4B1E-B2B9-43709AF8D0F3}" type="slidenum">
              <a:rPr lang="it-IT" altLang="it-IT"/>
              <a:pPr>
                <a:defRPr/>
              </a:pPr>
              <a:t>‹N›</a:t>
            </a:fld>
            <a:endParaRPr lang="it-IT" altLang="it-IT"/>
          </a:p>
        </p:txBody>
      </p:sp>
    </p:spTree>
    <p:extLst>
      <p:ext uri="{BB962C8B-B14F-4D97-AF65-F5344CB8AC3E}">
        <p14:creationId xmlns:p14="http://schemas.microsoft.com/office/powerpoint/2010/main" val="3170844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it-IT" alt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lt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50F64D0-2D17-4534-B164-83848D4F196E}"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p:txBody>
          <a:bodyPr/>
          <a:lstStyle/>
          <a:p>
            <a:endParaRPr lang="it-IT" altLang="it-IT" smtClean="0"/>
          </a:p>
        </p:txBody>
      </p:sp>
      <p:sp>
        <p:nvSpPr>
          <p:cNvPr id="4099" name="Segnaposto contenuto 2"/>
          <p:cNvSpPr>
            <a:spLocks noGrp="1"/>
          </p:cNvSpPr>
          <p:nvPr>
            <p:ph idx="1"/>
          </p:nvPr>
        </p:nvSpPr>
        <p:spPr/>
        <p:txBody>
          <a:bodyPr/>
          <a:lstStyle/>
          <a:p>
            <a:endParaRPr lang="it-IT" altLang="it-IT" smtClean="0"/>
          </a:p>
        </p:txBody>
      </p:sp>
      <p:pic>
        <p:nvPicPr>
          <p:cNvPr id="4100" name="Picture 2" descr="Risultati immagini per papillomavi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1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bject 2"/>
          <p:cNvSpPr>
            <a:spLocks noChangeArrowheads="1"/>
          </p:cNvSpPr>
          <p:nvPr/>
        </p:nvSpPr>
        <p:spPr bwMode="auto">
          <a:xfrm>
            <a:off x="1538287" y="3048000"/>
            <a:ext cx="7072313" cy="30130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it-IT" altLang="it-IT" sz="1800" dirty="0"/>
          </a:p>
        </p:txBody>
      </p:sp>
      <p:sp>
        <p:nvSpPr>
          <p:cNvPr id="13315" name="object 3"/>
          <p:cNvSpPr txBox="1">
            <a:spLocks noChangeArrowheads="1"/>
          </p:cNvSpPr>
          <p:nvPr/>
        </p:nvSpPr>
        <p:spPr bwMode="auto">
          <a:xfrm>
            <a:off x="619125" y="1428750"/>
            <a:ext cx="7758113" cy="155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100"/>
              </a:spcBef>
              <a:buFontTx/>
              <a:buNone/>
            </a:pPr>
            <a:r>
              <a:rPr lang="it-IT" altLang="it-IT" sz="2000" dirty="0">
                <a:latin typeface="Carlito" pitchFamily="34" charset="0"/>
                <a:cs typeface="Carlito" pitchFamily="34" charset="0"/>
              </a:rPr>
              <a:t>Nelle lesioni ad alto grado indotte da HPV ad alto rischio,</a:t>
            </a:r>
          </a:p>
          <a:p>
            <a:pPr eaLnBrk="1" hangingPunct="1">
              <a:spcBef>
                <a:spcPct val="0"/>
              </a:spcBef>
              <a:buFontTx/>
              <a:buNone/>
            </a:pPr>
            <a:r>
              <a:rPr lang="it-IT" altLang="it-IT" sz="2000" dirty="0">
                <a:latin typeface="Carlito" pitchFamily="34" charset="0"/>
                <a:cs typeface="Carlito" pitchFamily="34" charset="0"/>
              </a:rPr>
              <a:t>quali HPV-16 e HPV-</a:t>
            </a:r>
            <a:r>
              <a:rPr lang="it-IT" altLang="it-IT" sz="2000" dirty="0"/>
              <a:t>18, può avvenire l’integrazione del DNA virale nel DNA  </a:t>
            </a:r>
            <a:r>
              <a:rPr lang="it-IT" altLang="it-IT" sz="2000" dirty="0">
                <a:latin typeface="Carlito" pitchFamily="34" charset="0"/>
                <a:cs typeface="Carlito" pitchFamily="34" charset="0"/>
              </a:rPr>
              <a:t>cellulare, con mancata produzione di una progenie virale completa e  trasformazione neoplastica della </a:t>
            </a:r>
            <a:r>
              <a:rPr lang="it-IT" altLang="it-IT" sz="2000" dirty="0" smtClean="0">
                <a:latin typeface="Carlito" pitchFamily="34" charset="0"/>
                <a:cs typeface="Carlito" pitchFamily="34" charset="0"/>
              </a:rPr>
              <a:t>cellula</a:t>
            </a:r>
          </a:p>
          <a:p>
            <a:pPr eaLnBrk="1" hangingPunct="1">
              <a:spcBef>
                <a:spcPct val="0"/>
              </a:spcBef>
              <a:buFontTx/>
              <a:buNone/>
            </a:pPr>
            <a:endParaRPr lang="it-IT" altLang="it-IT" sz="2000" dirty="0">
              <a:latin typeface="Carlito" pitchFamily="34" charset="0"/>
              <a:cs typeface="Carlito" pitchFamily="34" charset="0"/>
            </a:endParaRPr>
          </a:p>
        </p:txBody>
      </p:sp>
      <p:grpSp>
        <p:nvGrpSpPr>
          <p:cNvPr id="13316" name="object 4"/>
          <p:cNvGrpSpPr>
            <a:grpSpLocks/>
          </p:cNvGrpSpPr>
          <p:nvPr/>
        </p:nvGrpSpPr>
        <p:grpSpPr bwMode="auto">
          <a:xfrm>
            <a:off x="269875" y="160338"/>
            <a:ext cx="8210550" cy="831850"/>
            <a:chOff x="269747" y="160020"/>
            <a:chExt cx="8209915" cy="832485"/>
          </a:xfrm>
        </p:grpSpPr>
        <p:sp>
          <p:nvSpPr>
            <p:cNvPr id="13319" name="object 5"/>
            <p:cNvSpPr>
              <a:spLocks noChangeArrowheads="1"/>
            </p:cNvSpPr>
            <p:nvPr/>
          </p:nvSpPr>
          <p:spPr bwMode="auto">
            <a:xfrm>
              <a:off x="394717" y="224050"/>
              <a:ext cx="7956800" cy="60041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it-IT" altLang="it-IT" sz="1800"/>
            </a:p>
          </p:txBody>
        </p:sp>
        <p:sp>
          <p:nvSpPr>
            <p:cNvPr id="13320" name="object 6"/>
            <p:cNvSpPr>
              <a:spLocks noChangeArrowheads="1"/>
            </p:cNvSpPr>
            <p:nvPr/>
          </p:nvSpPr>
          <p:spPr bwMode="auto">
            <a:xfrm>
              <a:off x="269747" y="160020"/>
              <a:ext cx="8209788" cy="83210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it-IT" altLang="it-IT" sz="1800"/>
            </a:p>
          </p:txBody>
        </p:sp>
        <p:sp>
          <p:nvSpPr>
            <p:cNvPr id="13321" name="object 7"/>
            <p:cNvSpPr>
              <a:spLocks noChangeArrowheads="1"/>
            </p:cNvSpPr>
            <p:nvPr/>
          </p:nvSpPr>
          <p:spPr bwMode="auto">
            <a:xfrm>
              <a:off x="433666" y="242976"/>
              <a:ext cx="7879333" cy="523214"/>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it-IT" altLang="it-IT" sz="1800"/>
            </a:p>
          </p:txBody>
        </p:sp>
      </p:grpSp>
      <p:sp>
        <p:nvSpPr>
          <p:cNvPr id="8" name="object 8"/>
          <p:cNvSpPr txBox="1">
            <a:spLocks noGrp="1"/>
          </p:cNvSpPr>
          <p:nvPr>
            <p:ph type="title"/>
          </p:nvPr>
        </p:nvSpPr>
        <p:spPr>
          <a:xfrm>
            <a:off x="433388" y="277813"/>
            <a:ext cx="7880350" cy="454025"/>
          </a:xfrm>
          <a:ln>
            <a:solidFill>
              <a:srgbClr val="BD4A47"/>
            </a:solidFill>
          </a:ln>
        </p:spPr>
        <p:txBody>
          <a:bodyPr lIns="0" tIns="22225" rIns="0" bIns="0" rtlCol="0">
            <a:spAutoFit/>
          </a:bodyPr>
          <a:lstStyle/>
          <a:p>
            <a:pPr marL="91440">
              <a:spcBef>
                <a:spcPts val="175"/>
              </a:spcBef>
              <a:defRPr/>
            </a:pPr>
            <a:r>
              <a:rPr sz="2800" spc="-25" dirty="0">
                <a:latin typeface="Carlito"/>
                <a:cs typeface="Carlito"/>
              </a:rPr>
              <a:t>Fase </a:t>
            </a:r>
            <a:r>
              <a:rPr sz="2800" spc="-5" dirty="0">
                <a:latin typeface="Carlito"/>
                <a:cs typeface="Carlito"/>
              </a:rPr>
              <a:t>di </a:t>
            </a:r>
            <a:r>
              <a:rPr sz="2800" spc="-15" dirty="0" err="1" smtClean="0">
                <a:latin typeface="Carlito"/>
                <a:cs typeface="Carlito"/>
              </a:rPr>
              <a:t>integrazione</a:t>
            </a:r>
            <a:endParaRPr sz="2800" dirty="0">
              <a:latin typeface="Carlito"/>
              <a:cs typeface="Carlito"/>
            </a:endParaRPr>
          </a:p>
        </p:txBody>
      </p:sp>
      <p:sp>
        <p:nvSpPr>
          <p:cNvPr id="3" name="CasellaDiTesto 2"/>
          <p:cNvSpPr txBox="1"/>
          <p:nvPr/>
        </p:nvSpPr>
        <p:spPr>
          <a:xfrm>
            <a:off x="609600" y="4114799"/>
            <a:ext cx="813043" cy="646331"/>
          </a:xfrm>
          <a:prstGeom prst="rect">
            <a:avLst/>
          </a:prstGeom>
          <a:noFill/>
        </p:spPr>
        <p:txBody>
          <a:bodyPr wrap="none" rtlCol="0">
            <a:spAutoFit/>
          </a:bodyPr>
          <a:lstStyle/>
          <a:p>
            <a:r>
              <a:rPr lang="it-IT" dirty="0"/>
              <a:t>c</a:t>
            </a:r>
            <a:r>
              <a:rPr lang="it-IT" dirty="0" smtClean="0"/>
              <a:t>-</a:t>
            </a:r>
            <a:r>
              <a:rPr lang="it-IT" dirty="0" err="1" smtClean="0"/>
              <a:t>myc</a:t>
            </a:r>
            <a:endParaRPr lang="it-IT" dirty="0" smtClean="0"/>
          </a:p>
          <a:p>
            <a:r>
              <a:rPr lang="it-IT" dirty="0" smtClean="0"/>
              <a:t>n-</a:t>
            </a:r>
            <a:r>
              <a:rPr lang="it-IT" dirty="0" err="1" smtClean="0"/>
              <a:t>myc</a:t>
            </a:r>
            <a:endParaRPr lang="it-IT" dirty="0"/>
          </a:p>
        </p:txBody>
      </p:sp>
    </p:spTree>
  </p:cSld>
  <p:clrMapOvr>
    <a:masterClrMapping/>
  </p:clrMapOvr>
  <p:transition spd="slow" advTm="87994"/>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uppo 1"/>
          <p:cNvGrpSpPr>
            <a:grpSpLocks/>
          </p:cNvGrpSpPr>
          <p:nvPr/>
        </p:nvGrpSpPr>
        <p:grpSpPr bwMode="auto">
          <a:xfrm>
            <a:off x="1189038" y="244475"/>
            <a:ext cx="7040562" cy="3946525"/>
            <a:chOff x="457200" y="363537"/>
            <a:chExt cx="7039769" cy="3946525"/>
          </a:xfrm>
        </p:grpSpPr>
        <p:sp>
          <p:nvSpPr>
            <p:cNvPr id="14341" name="object 2"/>
            <p:cNvSpPr>
              <a:spLocks noChangeArrowheads="1"/>
            </p:cNvSpPr>
            <p:nvPr/>
          </p:nvSpPr>
          <p:spPr bwMode="auto">
            <a:xfrm>
              <a:off x="685800" y="363537"/>
              <a:ext cx="6202363" cy="39465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it-IT" altLang="it-IT" sz="1800"/>
            </a:p>
          </p:txBody>
        </p:sp>
        <p:sp>
          <p:nvSpPr>
            <p:cNvPr id="14342" name="object 3"/>
            <p:cNvSpPr txBox="1">
              <a:spLocks noChangeArrowheads="1"/>
            </p:cNvSpPr>
            <p:nvPr/>
          </p:nvSpPr>
          <p:spPr bwMode="auto">
            <a:xfrm>
              <a:off x="6279357" y="1721181"/>
              <a:ext cx="1217612"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100"/>
                </a:spcBef>
                <a:buFontTx/>
                <a:buNone/>
              </a:pPr>
              <a:r>
                <a:rPr lang="it-IT" altLang="it-IT" sz="1800">
                  <a:latin typeface="Carlito" pitchFamily="34" charset="0"/>
                  <a:cs typeface="Carlito" pitchFamily="34" charset="0"/>
                </a:rPr>
                <a:t>40/42/43/44</a:t>
              </a:r>
            </a:p>
            <a:p>
              <a:pPr eaLnBrk="1" hangingPunct="1">
                <a:spcBef>
                  <a:spcPct val="0"/>
                </a:spcBef>
                <a:buFontTx/>
                <a:buNone/>
              </a:pPr>
              <a:r>
                <a:rPr lang="it-IT" altLang="it-IT" sz="1800">
                  <a:latin typeface="Carlito" pitchFamily="34" charset="0"/>
                  <a:cs typeface="Carlito" pitchFamily="34" charset="0"/>
                </a:rPr>
                <a:t>54/61/72</a:t>
              </a:r>
            </a:p>
          </p:txBody>
        </p:sp>
        <p:sp>
          <p:nvSpPr>
            <p:cNvPr id="14343" name="object 4"/>
            <p:cNvSpPr txBox="1">
              <a:spLocks noChangeArrowheads="1"/>
            </p:cNvSpPr>
            <p:nvPr/>
          </p:nvSpPr>
          <p:spPr bwMode="auto">
            <a:xfrm>
              <a:off x="457200" y="1704501"/>
              <a:ext cx="1538287" cy="50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100"/>
                </a:spcBef>
                <a:buFontTx/>
                <a:buNone/>
              </a:pPr>
              <a:r>
                <a:rPr lang="it-IT" altLang="it-IT" sz="1600">
                  <a:latin typeface="Carlito" pitchFamily="34" charset="0"/>
                  <a:cs typeface="Carlito" pitchFamily="34" charset="0"/>
                </a:rPr>
                <a:t>31/33/35/39/51</a:t>
              </a:r>
            </a:p>
            <a:p>
              <a:pPr eaLnBrk="1" hangingPunct="1">
                <a:spcBef>
                  <a:spcPct val="0"/>
                </a:spcBef>
                <a:buFontTx/>
                <a:buNone/>
              </a:pPr>
              <a:r>
                <a:rPr lang="it-IT" altLang="it-IT" sz="1600">
                  <a:latin typeface="Carlito" pitchFamily="34" charset="0"/>
                  <a:cs typeface="Carlito" pitchFamily="34" charset="0"/>
                </a:rPr>
                <a:t>52/56/58/66/68</a:t>
              </a:r>
            </a:p>
          </p:txBody>
        </p:sp>
      </p:grpSp>
      <p:sp>
        <p:nvSpPr>
          <p:cNvPr id="14339" name="Rectangle 2"/>
          <p:cNvSpPr>
            <a:spLocks noChangeArrowheads="1"/>
          </p:cNvSpPr>
          <p:nvPr/>
        </p:nvSpPr>
        <p:spPr bwMode="auto">
          <a:xfrm>
            <a:off x="685800" y="4495800"/>
            <a:ext cx="7705725"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spAutoFit/>
          </a:bodyPr>
          <a:lstStyle>
            <a:lvl1pPr defTabSz="44926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Lst>
              <a:defRPr sz="3200">
                <a:solidFill>
                  <a:schemeClr val="tx1"/>
                </a:solidFill>
                <a:latin typeface="Arial" charset="0"/>
                <a:cs typeface="Arial" charset="0"/>
              </a:defRPr>
            </a:lvl1pPr>
            <a:lvl2pPr marL="742950" indent="-285750" defTabSz="44926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Lst>
              <a:defRPr sz="2800">
                <a:solidFill>
                  <a:schemeClr val="tx1"/>
                </a:solidFill>
                <a:latin typeface="Arial" charset="0"/>
                <a:cs typeface="Arial" charset="0"/>
              </a:defRPr>
            </a:lvl2pPr>
            <a:lvl3pPr marL="1143000" indent="-228600" defTabSz="44926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Arial" charset="0"/>
                <a:cs typeface="Arial" charset="0"/>
              </a:defRPr>
            </a:lvl3pPr>
            <a:lvl4pPr marL="1600200" indent="-228600" defTabSz="44926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Lst>
              <a:defRPr sz="2000">
                <a:solidFill>
                  <a:schemeClr val="tx1"/>
                </a:solidFill>
                <a:latin typeface="Arial" charset="0"/>
                <a:cs typeface="Arial" charset="0"/>
              </a:defRPr>
            </a:lvl4pPr>
            <a:lvl5pPr marL="2057400" indent="-228600" defTabSz="449263" eaLnBrk="0" hangingPunct="0">
              <a:spcBef>
                <a:spcPct val="20000"/>
              </a:spcBef>
              <a:buChar char="»"/>
              <a:tabLst>
                <a:tab pos="723900" algn="l"/>
                <a:tab pos="1447800" algn="l"/>
                <a:tab pos="2171700" algn="l"/>
                <a:tab pos="2895600" algn="l"/>
                <a:tab pos="3619500" algn="l"/>
                <a:tab pos="4343400" algn="l"/>
                <a:tab pos="5067300" algn="l"/>
                <a:tab pos="5791200" algn="l"/>
                <a:tab pos="6515100" algn="l"/>
                <a:tab pos="7239000" algn="l"/>
              </a:tabLst>
              <a:defRPr sz="2000">
                <a:solidFill>
                  <a:schemeClr val="tx1"/>
                </a:solidFill>
                <a:latin typeface="Arial" charset="0"/>
                <a:cs typeface="Arial" charset="0"/>
              </a:defRPr>
            </a:lvl5pPr>
            <a:lvl6pPr marL="2514600" indent="-228600" defTabSz="449263"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Lst>
              <a:defRPr sz="2000">
                <a:solidFill>
                  <a:schemeClr val="tx1"/>
                </a:solidFill>
                <a:latin typeface="Arial" charset="0"/>
                <a:cs typeface="Arial" charset="0"/>
              </a:defRPr>
            </a:lvl6pPr>
            <a:lvl7pPr marL="2971800" indent="-228600" defTabSz="449263"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Lst>
              <a:defRPr sz="2000">
                <a:solidFill>
                  <a:schemeClr val="tx1"/>
                </a:solidFill>
                <a:latin typeface="Arial" charset="0"/>
                <a:cs typeface="Arial" charset="0"/>
              </a:defRPr>
            </a:lvl7pPr>
            <a:lvl8pPr marL="3429000" indent="-228600" defTabSz="449263"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Lst>
              <a:defRPr sz="2000">
                <a:solidFill>
                  <a:schemeClr val="tx1"/>
                </a:solidFill>
                <a:latin typeface="Arial" charset="0"/>
                <a:cs typeface="Arial" charset="0"/>
              </a:defRPr>
            </a:lvl8pPr>
            <a:lvl9pPr marL="3886200" indent="-228600" defTabSz="449263"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Lst>
              <a:defRPr sz="2000">
                <a:solidFill>
                  <a:schemeClr val="tx1"/>
                </a:solidFill>
                <a:latin typeface="Arial" charset="0"/>
                <a:cs typeface="Arial" charset="0"/>
              </a:defRPr>
            </a:lvl9pPr>
          </a:lstStyle>
          <a:p>
            <a:pPr algn="just" eaLnBrk="1" hangingPunct="1">
              <a:spcBef>
                <a:spcPct val="0"/>
              </a:spcBef>
              <a:buClr>
                <a:srgbClr val="000000"/>
              </a:buClr>
              <a:buSzPct val="45000"/>
              <a:buFont typeface="Symbol" pitchFamily="18" charset="2"/>
              <a:buChar char=""/>
            </a:pPr>
            <a:r>
              <a:rPr lang="it-IT" altLang="it-IT" sz="1600" b="1">
                <a:solidFill>
                  <a:srgbClr val="000066"/>
                </a:solidFill>
                <a:ea typeface="SimSun" pitchFamily="2" charset="-122"/>
              </a:rPr>
              <a:t> </a:t>
            </a:r>
            <a:r>
              <a:rPr lang="it-IT" altLang="it-IT" sz="1600" b="1">
                <a:solidFill>
                  <a:srgbClr val="FF9900"/>
                </a:solidFill>
                <a:ea typeface="SimSun" pitchFamily="2" charset="-122"/>
              </a:rPr>
              <a:t>basso rischio</a:t>
            </a:r>
            <a:r>
              <a:rPr lang="it-IT" altLang="it-IT" sz="1600">
                <a:solidFill>
                  <a:srgbClr val="000066"/>
                </a:solidFill>
                <a:ea typeface="SimSun" pitchFamily="2" charset="-122"/>
              </a:rPr>
              <a:t> (6, 11, 42, 43, 44 ecc.) quasi mai associati a carcinomi invasivi della cervice</a:t>
            </a:r>
          </a:p>
          <a:p>
            <a:pPr algn="just" eaLnBrk="1" hangingPunct="1">
              <a:spcBef>
                <a:spcPct val="0"/>
              </a:spcBef>
              <a:buFontTx/>
              <a:buNone/>
            </a:pPr>
            <a:endParaRPr lang="it-IT" altLang="it-IT" sz="1600">
              <a:solidFill>
                <a:srgbClr val="000066"/>
              </a:solidFill>
              <a:ea typeface="SimSun" pitchFamily="2" charset="-122"/>
            </a:endParaRPr>
          </a:p>
          <a:p>
            <a:pPr algn="just" eaLnBrk="1" hangingPunct="1">
              <a:spcBef>
                <a:spcPct val="0"/>
              </a:spcBef>
              <a:buClr>
                <a:srgbClr val="000000"/>
              </a:buClr>
              <a:buSzPct val="45000"/>
              <a:buFont typeface="Symbol" pitchFamily="18" charset="2"/>
              <a:buChar char=""/>
            </a:pPr>
            <a:r>
              <a:rPr lang="it-IT" altLang="it-IT" sz="1600" b="1">
                <a:solidFill>
                  <a:srgbClr val="000066"/>
                </a:solidFill>
                <a:ea typeface="SimSun" pitchFamily="2" charset="-122"/>
              </a:rPr>
              <a:t> </a:t>
            </a:r>
            <a:r>
              <a:rPr lang="it-IT" altLang="it-IT" sz="1600" b="1">
                <a:solidFill>
                  <a:srgbClr val="FF9900"/>
                </a:solidFill>
                <a:ea typeface="SimSun" pitchFamily="2" charset="-122"/>
              </a:rPr>
              <a:t>medio rischio</a:t>
            </a:r>
            <a:r>
              <a:rPr lang="it-IT" altLang="it-IT" sz="1600">
                <a:solidFill>
                  <a:srgbClr val="000066"/>
                </a:solidFill>
                <a:ea typeface="SimSun" pitchFamily="2" charset="-122"/>
              </a:rPr>
              <a:t> (35, 39, 51, 56, 59 ecc.) associati, ma non di frequente, con il carcinoma della cervice </a:t>
            </a:r>
          </a:p>
          <a:p>
            <a:pPr algn="just" eaLnBrk="1" hangingPunct="1">
              <a:spcBef>
                <a:spcPct val="0"/>
              </a:spcBef>
              <a:buFontTx/>
              <a:buNone/>
            </a:pPr>
            <a:endParaRPr lang="it-IT" altLang="it-IT" sz="1600">
              <a:solidFill>
                <a:srgbClr val="000066"/>
              </a:solidFill>
              <a:ea typeface="SimSun" pitchFamily="2" charset="-122"/>
            </a:endParaRPr>
          </a:p>
          <a:p>
            <a:pPr algn="just" eaLnBrk="1" hangingPunct="1">
              <a:spcBef>
                <a:spcPct val="0"/>
              </a:spcBef>
              <a:buClr>
                <a:srgbClr val="000000"/>
              </a:buClr>
              <a:buSzPct val="45000"/>
              <a:buFont typeface="Symbol" pitchFamily="18" charset="2"/>
              <a:buChar char=""/>
            </a:pPr>
            <a:r>
              <a:rPr lang="it-IT" altLang="it-IT" sz="1600" b="1">
                <a:solidFill>
                  <a:srgbClr val="000066"/>
                </a:solidFill>
                <a:ea typeface="SimSun" pitchFamily="2" charset="-122"/>
              </a:rPr>
              <a:t> </a:t>
            </a:r>
            <a:r>
              <a:rPr lang="it-IT" altLang="it-IT" sz="1600" b="1">
                <a:solidFill>
                  <a:srgbClr val="FF9900"/>
                </a:solidFill>
                <a:ea typeface="SimSun" pitchFamily="2" charset="-122"/>
              </a:rPr>
              <a:t>alto rischio</a:t>
            </a:r>
            <a:r>
              <a:rPr lang="it-IT" altLang="it-IT" sz="1600">
                <a:solidFill>
                  <a:srgbClr val="000066"/>
                </a:solidFill>
                <a:ea typeface="SimSun" pitchFamily="2" charset="-122"/>
              </a:rPr>
              <a:t> (16, 18, 31, 33, 45, 52, 58 ecc.) frequentemente associati ai carcinomi della cervice</a:t>
            </a:r>
          </a:p>
        </p:txBody>
      </p:sp>
    </p:spTree>
  </p:cSld>
  <p:clrMapOvr>
    <a:masterClrMapping/>
  </p:clrMapOvr>
  <p:transition spd="slow" advTm="92376"/>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object 2"/>
          <p:cNvGrpSpPr>
            <a:grpSpLocks/>
          </p:cNvGrpSpPr>
          <p:nvPr/>
        </p:nvGrpSpPr>
        <p:grpSpPr bwMode="auto">
          <a:xfrm>
            <a:off x="1801813" y="0"/>
            <a:ext cx="2525712" cy="936625"/>
            <a:chOff x="1801367" y="0"/>
            <a:chExt cx="2525395" cy="935990"/>
          </a:xfrm>
        </p:grpSpPr>
        <p:sp>
          <p:nvSpPr>
            <p:cNvPr id="15367" name="object 3"/>
            <p:cNvSpPr>
              <a:spLocks noChangeArrowheads="1"/>
            </p:cNvSpPr>
            <p:nvPr/>
          </p:nvSpPr>
          <p:spPr bwMode="auto">
            <a:xfrm>
              <a:off x="1988813" y="0"/>
              <a:ext cx="2065033" cy="70408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it-IT" altLang="it-IT" sz="1800"/>
            </a:p>
          </p:txBody>
        </p:sp>
        <p:sp>
          <p:nvSpPr>
            <p:cNvPr id="15368" name="object 4"/>
            <p:cNvSpPr>
              <a:spLocks noChangeArrowheads="1"/>
            </p:cNvSpPr>
            <p:nvPr/>
          </p:nvSpPr>
          <p:spPr bwMode="auto">
            <a:xfrm>
              <a:off x="1801367" y="0"/>
              <a:ext cx="2525268" cy="9311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it-IT" altLang="it-IT" sz="1800"/>
            </a:p>
          </p:txBody>
        </p:sp>
        <p:sp>
          <p:nvSpPr>
            <p:cNvPr id="15369" name="object 5"/>
            <p:cNvSpPr>
              <a:spLocks noChangeArrowheads="1"/>
            </p:cNvSpPr>
            <p:nvPr/>
          </p:nvSpPr>
          <p:spPr bwMode="auto">
            <a:xfrm>
              <a:off x="2027300" y="0"/>
              <a:ext cx="1988947" cy="64632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it-IT" altLang="it-IT" sz="1800"/>
            </a:p>
          </p:txBody>
        </p:sp>
        <p:sp>
          <p:nvSpPr>
            <p:cNvPr id="15370" name="object 6"/>
            <p:cNvSpPr>
              <a:spLocks/>
            </p:cNvSpPr>
            <p:nvPr/>
          </p:nvSpPr>
          <p:spPr bwMode="auto">
            <a:xfrm>
              <a:off x="2027300" y="0"/>
              <a:ext cx="1989455" cy="646430"/>
            </a:xfrm>
            <a:custGeom>
              <a:avLst/>
              <a:gdLst>
                <a:gd name="T0" fmla="*/ 0 w 1989454"/>
                <a:gd name="T1" fmla="*/ 646328 h 646430"/>
                <a:gd name="T2" fmla="*/ 1988956 w 1989454"/>
                <a:gd name="T3" fmla="*/ 646328 h 646430"/>
                <a:gd name="T4" fmla="*/ 1988956 w 1989454"/>
                <a:gd name="T5" fmla="*/ 0 h 646430"/>
                <a:gd name="T6" fmla="*/ 0 w 1989454"/>
                <a:gd name="T7" fmla="*/ 0 h 646430"/>
                <a:gd name="T8" fmla="*/ 0 w 1989454"/>
                <a:gd name="T9" fmla="*/ 646328 h 646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9454" h="646430">
                  <a:moveTo>
                    <a:pt x="0" y="646328"/>
                  </a:moveTo>
                  <a:lnTo>
                    <a:pt x="1988947" y="646328"/>
                  </a:lnTo>
                  <a:lnTo>
                    <a:pt x="1988947" y="0"/>
                  </a:lnTo>
                  <a:lnTo>
                    <a:pt x="0" y="0"/>
                  </a:lnTo>
                  <a:lnTo>
                    <a:pt x="0" y="646328"/>
                  </a:lnTo>
                  <a:close/>
                </a:path>
              </a:pathLst>
            </a:custGeom>
            <a:noFill/>
            <a:ln w="9525">
              <a:solidFill>
                <a:srgbClr val="497DB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it-IT"/>
            </a:p>
          </p:txBody>
        </p:sp>
      </p:grpSp>
      <p:sp>
        <p:nvSpPr>
          <p:cNvPr id="7" name="object 7"/>
          <p:cNvSpPr txBox="1">
            <a:spLocks noGrp="1"/>
          </p:cNvSpPr>
          <p:nvPr>
            <p:ph type="title"/>
          </p:nvPr>
        </p:nvSpPr>
        <p:spPr>
          <a:xfrm>
            <a:off x="2106613" y="4763"/>
            <a:ext cx="1812925" cy="573087"/>
          </a:xfrm>
        </p:spPr>
        <p:txBody>
          <a:bodyPr lIns="0" tIns="12700" rIns="0" bIns="0" rtlCol="0">
            <a:spAutoFit/>
          </a:bodyPr>
          <a:lstStyle/>
          <a:p>
            <a:pPr marL="12700">
              <a:spcBef>
                <a:spcPts val="100"/>
              </a:spcBef>
              <a:defRPr/>
            </a:pPr>
            <a:r>
              <a:rPr sz="3600" dirty="0">
                <a:latin typeface="Carlito"/>
                <a:cs typeface="Carlito"/>
              </a:rPr>
              <a:t>Il </a:t>
            </a:r>
            <a:r>
              <a:rPr sz="3600" spc="-10" dirty="0">
                <a:latin typeface="Carlito"/>
                <a:cs typeface="Carlito"/>
              </a:rPr>
              <a:t>gene</a:t>
            </a:r>
            <a:r>
              <a:rPr sz="3600" spc="-95" dirty="0">
                <a:latin typeface="Carlito"/>
                <a:cs typeface="Carlito"/>
              </a:rPr>
              <a:t> </a:t>
            </a:r>
            <a:r>
              <a:rPr sz="3600" spc="-5" dirty="0">
                <a:latin typeface="Carlito"/>
                <a:cs typeface="Carlito"/>
              </a:rPr>
              <a:t>E6</a:t>
            </a:r>
            <a:endParaRPr sz="3600">
              <a:latin typeface="Carlito"/>
              <a:cs typeface="Carlito"/>
            </a:endParaRPr>
          </a:p>
        </p:txBody>
      </p:sp>
      <p:sp>
        <p:nvSpPr>
          <p:cNvPr id="15364" name="object 8"/>
          <p:cNvSpPr>
            <a:spLocks noChangeArrowheads="1"/>
          </p:cNvSpPr>
          <p:nvPr/>
        </p:nvSpPr>
        <p:spPr bwMode="auto">
          <a:xfrm>
            <a:off x="304800" y="2514600"/>
            <a:ext cx="5446713" cy="41148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it-IT" altLang="it-IT" sz="1800"/>
          </a:p>
        </p:txBody>
      </p:sp>
      <p:sp>
        <p:nvSpPr>
          <p:cNvPr id="15365" name="object 9"/>
          <p:cNvSpPr txBox="1">
            <a:spLocks noChangeArrowheads="1"/>
          </p:cNvSpPr>
          <p:nvPr/>
        </p:nvSpPr>
        <p:spPr bwMode="auto">
          <a:xfrm>
            <a:off x="266700" y="784225"/>
            <a:ext cx="84582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844800" indent="-2833688"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100"/>
              </a:spcBef>
              <a:buFontTx/>
              <a:buNone/>
            </a:pPr>
            <a:r>
              <a:rPr lang="it-IT" altLang="it-IT" sz="2400"/>
              <a:t>Uno dei meccanismi di risposta dell’organismo ad un’infezione virale  è l’innesco di </a:t>
            </a:r>
            <a:r>
              <a:rPr lang="it-IT" altLang="it-IT" sz="2400">
                <a:latin typeface="Carlito" pitchFamily="34" charset="0"/>
                <a:cs typeface="Carlito" pitchFamily="34" charset="0"/>
              </a:rPr>
              <a:t>apoptosi</a:t>
            </a:r>
          </a:p>
          <a:p>
            <a:pPr eaLnBrk="1" hangingPunct="1">
              <a:spcBef>
                <a:spcPts val="600"/>
              </a:spcBef>
              <a:buFontTx/>
              <a:buNone/>
            </a:pPr>
            <a:r>
              <a:rPr lang="it-IT" altLang="it-IT" sz="1600">
                <a:latin typeface="Carlito" pitchFamily="34" charset="0"/>
                <a:cs typeface="Carlito" pitchFamily="34" charset="0"/>
              </a:rPr>
              <a:t>E6 lega p53 </a:t>
            </a:r>
            <a:r>
              <a:rPr lang="it-IT" altLang="it-IT" sz="1600"/>
              <a:t>attraverso l’</a:t>
            </a:r>
            <a:r>
              <a:rPr lang="it-IT" altLang="it-IT" sz="1600">
                <a:latin typeface="Carlito" pitchFamily="34" charset="0"/>
                <a:cs typeface="Carlito" pitchFamily="34" charset="0"/>
              </a:rPr>
              <a:t>ubiquitina ligasi </a:t>
            </a:r>
            <a:r>
              <a:rPr lang="it-IT" altLang="it-IT" sz="1600"/>
              <a:t>E6AP,</a:t>
            </a:r>
          </a:p>
          <a:p>
            <a:pPr lvl="1" eaLnBrk="1" hangingPunct="1">
              <a:spcBef>
                <a:spcPts val="600"/>
              </a:spcBef>
              <a:buFontTx/>
              <a:buNone/>
            </a:pPr>
            <a:r>
              <a:rPr lang="it-IT" altLang="it-IT" sz="1200"/>
              <a:t>l’</a:t>
            </a:r>
            <a:r>
              <a:rPr lang="it-IT" altLang="it-IT" sz="1200">
                <a:latin typeface="Carlito" pitchFamily="34" charset="0"/>
                <a:cs typeface="Carlito" pitchFamily="34" charset="0"/>
              </a:rPr>
              <a:t>ubiquitinazione di  p53 da parte di E6AP porta alla sua degradazione  attraverso il sistema del proteosoma 26S,</a:t>
            </a:r>
          </a:p>
          <a:p>
            <a:pPr lvl="1" eaLnBrk="1" hangingPunct="1">
              <a:spcBef>
                <a:spcPts val="600"/>
              </a:spcBef>
              <a:buFontTx/>
              <a:buNone/>
            </a:pPr>
            <a:r>
              <a:rPr lang="it-IT" altLang="it-IT" sz="1200">
                <a:latin typeface="Carlito" pitchFamily="34" charset="0"/>
                <a:cs typeface="Carlito" pitchFamily="34" charset="0"/>
              </a:rPr>
              <a:t>con  conseguente diminuzione della vita media di p53 nei  cheratinociti</a:t>
            </a:r>
          </a:p>
        </p:txBody>
      </p:sp>
      <p:sp>
        <p:nvSpPr>
          <p:cNvPr id="3" name="CasellaDiTesto 2"/>
          <p:cNvSpPr txBox="1"/>
          <p:nvPr/>
        </p:nvSpPr>
        <p:spPr>
          <a:xfrm>
            <a:off x="3951764" y="2831068"/>
            <a:ext cx="1723549" cy="369332"/>
          </a:xfrm>
          <a:prstGeom prst="rect">
            <a:avLst/>
          </a:prstGeom>
          <a:noFill/>
        </p:spPr>
        <p:txBody>
          <a:bodyPr wrap="none" rtlCol="0">
            <a:spAutoFit/>
          </a:bodyPr>
          <a:lstStyle/>
          <a:p>
            <a:r>
              <a:rPr lang="it-IT" dirty="0" smtClean="0"/>
              <a:t>Oncogene Ras</a:t>
            </a:r>
            <a:endParaRPr lang="it-IT" dirty="0"/>
          </a:p>
        </p:txBody>
      </p:sp>
      <p:sp>
        <p:nvSpPr>
          <p:cNvPr id="12" name="object 2"/>
          <p:cNvSpPr txBox="1">
            <a:spLocks noChangeArrowheads="1"/>
          </p:cNvSpPr>
          <p:nvPr/>
        </p:nvSpPr>
        <p:spPr bwMode="auto">
          <a:xfrm>
            <a:off x="6046225" y="4916208"/>
            <a:ext cx="2463421" cy="173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065" rIns="0" bIns="0">
            <a:spAutoFit/>
          </a:bodyPr>
          <a:lstStyle>
            <a:lvl1pPr marL="127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ts val="100"/>
              </a:spcBef>
              <a:buFontTx/>
              <a:buNone/>
              <a:defRPr/>
            </a:pPr>
            <a:r>
              <a:rPr lang="it-IT" altLang="it-IT" sz="1600" dirty="0" smtClean="0">
                <a:latin typeface="+mj-lt"/>
                <a:cs typeface="Carlito" pitchFamily="34" charset="0"/>
              </a:rPr>
              <a:t>Vengono deregolati i  meccanismi di controllo  del ciclo cellulare in  G1/S e G2/M, con  anomalie a livello della  duplicazione e della  struttura dei  cromosomi.</a:t>
            </a:r>
          </a:p>
        </p:txBody>
      </p:sp>
      <p:sp>
        <p:nvSpPr>
          <p:cNvPr id="13" name="object 3"/>
          <p:cNvSpPr>
            <a:spLocks noChangeAspect="1" noChangeArrowheads="1"/>
          </p:cNvSpPr>
          <p:nvPr/>
        </p:nvSpPr>
        <p:spPr bwMode="auto">
          <a:xfrm>
            <a:off x="6248400" y="2438400"/>
            <a:ext cx="1914526" cy="2411414"/>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it-IT" altLang="it-IT" sz="1800" dirty="0"/>
          </a:p>
        </p:txBody>
      </p:sp>
    </p:spTree>
  </p:cSld>
  <p:clrMapOvr>
    <a:masterClrMapping/>
  </p:clrMapOvr>
  <p:transition spd="slow" advTm="170928"/>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bject 2"/>
          <p:cNvSpPr txBox="1">
            <a:spLocks noChangeArrowheads="1"/>
          </p:cNvSpPr>
          <p:nvPr/>
        </p:nvSpPr>
        <p:spPr bwMode="auto">
          <a:xfrm>
            <a:off x="6019800" y="1550988"/>
            <a:ext cx="2973388" cy="36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100"/>
              </a:spcBef>
              <a:buFontTx/>
              <a:buNone/>
            </a:pPr>
            <a:r>
              <a:rPr lang="it-IT" altLang="it-IT" sz="2000">
                <a:latin typeface="Carlito" pitchFamily="34" charset="0"/>
                <a:cs typeface="Carlito" pitchFamily="34" charset="0"/>
              </a:rPr>
              <a:t>Queste proteine  appartengono a quattro  gruppi generali:</a:t>
            </a:r>
          </a:p>
          <a:p>
            <a:pPr eaLnBrk="1" hangingPunct="1">
              <a:spcBef>
                <a:spcPts val="25"/>
              </a:spcBef>
              <a:buFontTx/>
              <a:buNone/>
            </a:pPr>
            <a:endParaRPr lang="it-IT" altLang="it-IT" sz="1900">
              <a:latin typeface="Carlito" pitchFamily="34" charset="0"/>
              <a:cs typeface="Carlito" pitchFamily="34" charset="0"/>
            </a:endParaRPr>
          </a:p>
          <a:p>
            <a:pPr eaLnBrk="1" hangingPunct="1">
              <a:spcBef>
                <a:spcPct val="0"/>
              </a:spcBef>
              <a:buSzPct val="95000"/>
            </a:pPr>
            <a:r>
              <a:rPr lang="it-IT" altLang="it-IT" sz="2000">
                <a:latin typeface="Carlito" pitchFamily="34" charset="0"/>
                <a:cs typeface="Carlito" pitchFamily="34" charset="0"/>
              </a:rPr>
              <a:t>fattori di trascrizione,</a:t>
            </a:r>
          </a:p>
          <a:p>
            <a:pPr eaLnBrk="1" hangingPunct="1">
              <a:spcBef>
                <a:spcPct val="0"/>
              </a:spcBef>
              <a:buSzPct val="95000"/>
            </a:pPr>
            <a:r>
              <a:rPr lang="it-IT" altLang="it-IT" sz="2000">
                <a:latin typeface="Carlito" pitchFamily="34" charset="0"/>
                <a:cs typeface="Carlito" pitchFamily="34" charset="0"/>
              </a:rPr>
              <a:t>proteine pro-apoptotiche,</a:t>
            </a:r>
          </a:p>
          <a:p>
            <a:pPr eaLnBrk="1" hangingPunct="1">
              <a:spcBef>
                <a:spcPct val="0"/>
              </a:spcBef>
              <a:buSzPct val="95000"/>
            </a:pPr>
            <a:r>
              <a:rPr lang="it-IT" altLang="it-IT" sz="2000">
                <a:latin typeface="Carlito" pitchFamily="34" charset="0"/>
                <a:cs typeface="Carlito" pitchFamily="34" charset="0"/>
              </a:rPr>
              <a:t>proteine coinvolte nella  formazione e mantenimento  della architettura cellulare,  polarità e adesione,</a:t>
            </a:r>
          </a:p>
          <a:p>
            <a:pPr eaLnBrk="1" hangingPunct="1">
              <a:spcBef>
                <a:spcPct val="0"/>
              </a:spcBef>
              <a:buSzPct val="95000"/>
            </a:pPr>
            <a:r>
              <a:rPr lang="it-IT" altLang="it-IT" sz="2000">
                <a:latin typeface="Carlito" pitchFamily="34" charset="0"/>
                <a:cs typeface="Carlito" pitchFamily="34" charset="0"/>
              </a:rPr>
              <a:t>fattori di replicazione e</a:t>
            </a:r>
          </a:p>
          <a:p>
            <a:pPr eaLnBrk="1" hangingPunct="1">
              <a:spcBef>
                <a:spcPct val="0"/>
              </a:spcBef>
              <a:buFontTx/>
              <a:buNone/>
            </a:pPr>
            <a:r>
              <a:rPr lang="it-IT" altLang="it-IT" sz="2000">
                <a:latin typeface="Carlito" pitchFamily="34" charset="0"/>
                <a:cs typeface="Carlito" pitchFamily="34" charset="0"/>
              </a:rPr>
              <a:t>riparo del DNA.</a:t>
            </a:r>
          </a:p>
        </p:txBody>
      </p:sp>
      <p:sp>
        <p:nvSpPr>
          <p:cNvPr id="16387" name="object 3"/>
          <p:cNvSpPr>
            <a:spLocks noGrp="1"/>
          </p:cNvSpPr>
          <p:nvPr>
            <p:ph type="title"/>
          </p:nvPr>
        </p:nvSpPr>
        <p:spPr>
          <a:xfrm>
            <a:off x="2668588" y="333375"/>
            <a:ext cx="4005262" cy="1123950"/>
          </a:xfrm>
        </p:spPr>
        <p:txBody>
          <a:bodyPr lIns="0" tIns="12700" rIns="0" bIns="0">
            <a:spAutoFit/>
          </a:bodyPr>
          <a:lstStyle/>
          <a:p>
            <a:pPr marL="12700">
              <a:spcBef>
                <a:spcPts val="100"/>
              </a:spcBef>
            </a:pPr>
            <a:r>
              <a:rPr lang="it-IT" altLang="it-IT" sz="2400" smtClean="0">
                <a:latin typeface="Carlito" pitchFamily="34" charset="0"/>
                <a:cs typeface="Carlito" pitchFamily="34" charset="0"/>
              </a:rPr>
              <a:t>La proteina interagisce con  numerose proteine cellulari e  interferisce con la loro funzione.</a:t>
            </a:r>
          </a:p>
        </p:txBody>
      </p:sp>
      <p:sp>
        <p:nvSpPr>
          <p:cNvPr id="16388" name="object 4"/>
          <p:cNvSpPr txBox="1">
            <a:spLocks noChangeArrowheads="1"/>
          </p:cNvSpPr>
          <p:nvPr/>
        </p:nvSpPr>
        <p:spPr bwMode="auto">
          <a:xfrm>
            <a:off x="798513" y="5451475"/>
            <a:ext cx="7418387"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100"/>
              </a:spcBef>
              <a:buFontTx/>
              <a:buNone/>
            </a:pPr>
            <a:r>
              <a:rPr lang="it-IT" altLang="it-IT" b="1">
                <a:solidFill>
                  <a:srgbClr val="FF0000"/>
                </a:solidFill>
                <a:latin typeface="Carlito" pitchFamily="34" charset="0"/>
                <a:cs typeface="Carlito" pitchFamily="34" charset="0"/>
              </a:rPr>
              <a:t>E6 è capace di sovvertire numerose funzioni  cellulari</a:t>
            </a:r>
            <a:endParaRPr lang="it-IT" altLang="it-IT">
              <a:latin typeface="Carlito" pitchFamily="34" charset="0"/>
              <a:cs typeface="Carlito" pitchFamily="34" charset="0"/>
            </a:endParaRPr>
          </a:p>
        </p:txBody>
      </p:sp>
      <p:sp>
        <p:nvSpPr>
          <p:cNvPr id="16389" name="object 5"/>
          <p:cNvSpPr>
            <a:spLocks noChangeArrowheads="1"/>
          </p:cNvSpPr>
          <p:nvPr/>
        </p:nvSpPr>
        <p:spPr bwMode="auto">
          <a:xfrm>
            <a:off x="468313" y="1730375"/>
            <a:ext cx="5238750" cy="36703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it-IT" altLang="it-IT" sz="1800"/>
          </a:p>
        </p:txBody>
      </p:sp>
      <p:sp>
        <p:nvSpPr>
          <p:cNvPr id="3" name="Rettangolo 2"/>
          <p:cNvSpPr/>
          <p:nvPr/>
        </p:nvSpPr>
        <p:spPr>
          <a:xfrm>
            <a:off x="798513" y="4419600"/>
            <a:ext cx="573087"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advTm="52402"/>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object 2"/>
          <p:cNvGrpSpPr>
            <a:grpSpLocks/>
          </p:cNvGrpSpPr>
          <p:nvPr/>
        </p:nvGrpSpPr>
        <p:grpSpPr bwMode="auto">
          <a:xfrm>
            <a:off x="962025" y="3495675"/>
            <a:ext cx="3740150" cy="3152775"/>
            <a:chOff x="962475" y="3496055"/>
            <a:chExt cx="3739515" cy="3152775"/>
          </a:xfrm>
        </p:grpSpPr>
        <p:sp>
          <p:nvSpPr>
            <p:cNvPr id="17414" name="object 3"/>
            <p:cNvSpPr>
              <a:spLocks noChangeArrowheads="1"/>
            </p:cNvSpPr>
            <p:nvPr/>
          </p:nvSpPr>
          <p:spPr bwMode="auto">
            <a:xfrm>
              <a:off x="962475" y="3496055"/>
              <a:ext cx="3621881" cy="31527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it-IT" altLang="it-IT" sz="1800"/>
            </a:p>
          </p:txBody>
        </p:sp>
        <p:sp>
          <p:nvSpPr>
            <p:cNvPr id="17415" name="object 4"/>
            <p:cNvSpPr>
              <a:spLocks/>
            </p:cNvSpPr>
            <p:nvPr/>
          </p:nvSpPr>
          <p:spPr bwMode="auto">
            <a:xfrm>
              <a:off x="3734434" y="5107177"/>
              <a:ext cx="955040" cy="892175"/>
            </a:xfrm>
            <a:custGeom>
              <a:avLst/>
              <a:gdLst>
                <a:gd name="T0" fmla="*/ 671076 w 955039"/>
                <a:gd name="T1" fmla="*/ 0 h 892175"/>
                <a:gd name="T2" fmla="*/ 0 w 955039"/>
                <a:gd name="T3" fmla="*/ 179959 h 892175"/>
                <a:gd name="T4" fmla="*/ 154559 w 955039"/>
                <a:gd name="T5" fmla="*/ 857288 h 892175"/>
                <a:gd name="T6" fmla="*/ 283590 w 955039"/>
                <a:gd name="T7" fmla="*/ 642962 h 892175"/>
                <a:gd name="T8" fmla="*/ 696476 w 955039"/>
                <a:gd name="T9" fmla="*/ 891705 h 892175"/>
                <a:gd name="T10" fmla="*/ 954668 w 955039"/>
                <a:gd name="T11" fmla="*/ 463042 h 892175"/>
                <a:gd name="T12" fmla="*/ 541918 w 955039"/>
                <a:gd name="T13" fmla="*/ 214376 h 892175"/>
                <a:gd name="T14" fmla="*/ 671076 w 955039"/>
                <a:gd name="T15" fmla="*/ 0 h 892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5039" h="892175">
                  <a:moveTo>
                    <a:pt x="671067" y="0"/>
                  </a:moveTo>
                  <a:lnTo>
                    <a:pt x="0" y="179959"/>
                  </a:lnTo>
                  <a:lnTo>
                    <a:pt x="154559" y="857288"/>
                  </a:lnTo>
                  <a:lnTo>
                    <a:pt x="283590" y="642962"/>
                  </a:lnTo>
                  <a:lnTo>
                    <a:pt x="696467" y="891705"/>
                  </a:lnTo>
                  <a:lnTo>
                    <a:pt x="954659" y="463042"/>
                  </a:lnTo>
                  <a:lnTo>
                    <a:pt x="541909" y="214376"/>
                  </a:lnTo>
                  <a:lnTo>
                    <a:pt x="67106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t-IT"/>
            </a:p>
          </p:txBody>
        </p:sp>
        <p:sp>
          <p:nvSpPr>
            <p:cNvPr id="17416" name="object 5"/>
            <p:cNvSpPr>
              <a:spLocks/>
            </p:cNvSpPr>
            <p:nvPr/>
          </p:nvSpPr>
          <p:spPr bwMode="auto">
            <a:xfrm>
              <a:off x="3734434" y="5107177"/>
              <a:ext cx="955040" cy="892175"/>
            </a:xfrm>
            <a:custGeom>
              <a:avLst/>
              <a:gdLst>
                <a:gd name="T0" fmla="*/ 154559 w 955039"/>
                <a:gd name="T1" fmla="*/ 857288 h 892175"/>
                <a:gd name="T2" fmla="*/ 0 w 955039"/>
                <a:gd name="T3" fmla="*/ 179959 h 892175"/>
                <a:gd name="T4" fmla="*/ 671076 w 955039"/>
                <a:gd name="T5" fmla="*/ 0 h 892175"/>
                <a:gd name="T6" fmla="*/ 541918 w 955039"/>
                <a:gd name="T7" fmla="*/ 214376 h 892175"/>
                <a:gd name="T8" fmla="*/ 954668 w 955039"/>
                <a:gd name="T9" fmla="*/ 463042 h 892175"/>
                <a:gd name="T10" fmla="*/ 696476 w 955039"/>
                <a:gd name="T11" fmla="*/ 891705 h 892175"/>
                <a:gd name="T12" fmla="*/ 283590 w 955039"/>
                <a:gd name="T13" fmla="*/ 642962 h 892175"/>
                <a:gd name="T14" fmla="*/ 154559 w 955039"/>
                <a:gd name="T15" fmla="*/ 857288 h 892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5039" h="892175">
                  <a:moveTo>
                    <a:pt x="154559" y="857288"/>
                  </a:moveTo>
                  <a:lnTo>
                    <a:pt x="0" y="179959"/>
                  </a:lnTo>
                  <a:lnTo>
                    <a:pt x="671067" y="0"/>
                  </a:lnTo>
                  <a:lnTo>
                    <a:pt x="541909" y="214376"/>
                  </a:lnTo>
                  <a:lnTo>
                    <a:pt x="954659" y="463042"/>
                  </a:lnTo>
                  <a:lnTo>
                    <a:pt x="696467" y="891705"/>
                  </a:lnTo>
                  <a:lnTo>
                    <a:pt x="283590" y="642962"/>
                  </a:lnTo>
                  <a:lnTo>
                    <a:pt x="154559" y="857288"/>
                  </a:lnTo>
                  <a:close/>
                </a:path>
              </a:pathLst>
            </a:custGeom>
            <a:noFill/>
            <a:ln w="25399">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it-IT"/>
            </a:p>
          </p:txBody>
        </p:sp>
      </p:grpSp>
      <p:sp>
        <p:nvSpPr>
          <p:cNvPr id="17411" name="object 6"/>
          <p:cNvSpPr>
            <a:spLocks noGrp="1"/>
          </p:cNvSpPr>
          <p:nvPr>
            <p:ph type="title"/>
          </p:nvPr>
        </p:nvSpPr>
        <p:spPr>
          <a:xfrm>
            <a:off x="2071688" y="288925"/>
            <a:ext cx="5549900" cy="757238"/>
          </a:xfrm>
        </p:spPr>
        <p:txBody>
          <a:bodyPr lIns="0" tIns="12700" rIns="0" bIns="0">
            <a:spAutoFit/>
          </a:bodyPr>
          <a:lstStyle/>
          <a:p>
            <a:pPr marL="12700">
              <a:spcBef>
                <a:spcPts val="100"/>
              </a:spcBef>
            </a:pPr>
            <a:r>
              <a:rPr lang="it-IT" altLang="it-IT" sz="2400" smtClean="0">
                <a:latin typeface="Carlito" pitchFamily="34" charset="0"/>
                <a:cs typeface="Carlito" pitchFamily="34" charset="0"/>
              </a:rPr>
              <a:t>E6 interagisce con proteine appartenenti alla  famiglia delle PDZ (MUPP-1, hDLG, hSCRIB)</a:t>
            </a:r>
          </a:p>
        </p:txBody>
      </p:sp>
      <p:sp>
        <p:nvSpPr>
          <p:cNvPr id="17412" name="object 7"/>
          <p:cNvSpPr txBox="1">
            <a:spLocks noChangeArrowheads="1"/>
          </p:cNvSpPr>
          <p:nvPr/>
        </p:nvSpPr>
        <p:spPr bwMode="auto">
          <a:xfrm>
            <a:off x="195263" y="1279525"/>
            <a:ext cx="8636000"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indent="79375" eaLnBrk="0" hangingPunct="0">
              <a:spcBef>
                <a:spcPct val="20000"/>
              </a:spcBef>
              <a:buChar char="•"/>
              <a:tabLst>
                <a:tab pos="1565275" algn="l"/>
              </a:tabLst>
              <a:defRPr sz="3200">
                <a:solidFill>
                  <a:schemeClr val="tx1"/>
                </a:solidFill>
                <a:latin typeface="Arial" charset="0"/>
                <a:cs typeface="Arial" charset="0"/>
              </a:defRPr>
            </a:lvl1pPr>
            <a:lvl2pPr marL="742950" indent="-285750" eaLnBrk="0" hangingPunct="0">
              <a:spcBef>
                <a:spcPct val="20000"/>
              </a:spcBef>
              <a:buChar char="–"/>
              <a:tabLst>
                <a:tab pos="1565275" algn="l"/>
              </a:tabLst>
              <a:defRPr sz="2800">
                <a:solidFill>
                  <a:schemeClr val="tx1"/>
                </a:solidFill>
                <a:latin typeface="Arial" charset="0"/>
                <a:cs typeface="Arial" charset="0"/>
              </a:defRPr>
            </a:lvl2pPr>
            <a:lvl3pPr marL="1143000" indent="-228600" eaLnBrk="0" hangingPunct="0">
              <a:spcBef>
                <a:spcPct val="20000"/>
              </a:spcBef>
              <a:buChar char="•"/>
              <a:tabLst>
                <a:tab pos="1565275" algn="l"/>
              </a:tabLst>
              <a:defRPr sz="2400">
                <a:solidFill>
                  <a:schemeClr val="tx1"/>
                </a:solidFill>
                <a:latin typeface="Arial" charset="0"/>
                <a:cs typeface="Arial" charset="0"/>
              </a:defRPr>
            </a:lvl3pPr>
            <a:lvl4pPr marL="1600200" indent="-228600" eaLnBrk="0" hangingPunct="0">
              <a:spcBef>
                <a:spcPct val="20000"/>
              </a:spcBef>
              <a:buChar char="–"/>
              <a:tabLst>
                <a:tab pos="1565275" algn="l"/>
              </a:tabLst>
              <a:defRPr sz="2000">
                <a:solidFill>
                  <a:schemeClr val="tx1"/>
                </a:solidFill>
                <a:latin typeface="Arial" charset="0"/>
                <a:cs typeface="Arial" charset="0"/>
              </a:defRPr>
            </a:lvl4pPr>
            <a:lvl5pPr marL="2057400" indent="-228600" eaLnBrk="0" hangingPunct="0">
              <a:spcBef>
                <a:spcPct val="20000"/>
              </a:spcBef>
              <a:buChar char="»"/>
              <a:tabLst>
                <a:tab pos="1565275" algn="l"/>
              </a:tabLst>
              <a:defRPr sz="2000">
                <a:solidFill>
                  <a:schemeClr val="tx1"/>
                </a:solidFill>
                <a:latin typeface="Arial" charset="0"/>
                <a:cs typeface="Arial" charset="0"/>
              </a:defRPr>
            </a:lvl5pPr>
            <a:lvl6pPr marL="2514600" indent="-228600" eaLnBrk="0" fontAlgn="base" hangingPunct="0">
              <a:spcBef>
                <a:spcPct val="20000"/>
              </a:spcBef>
              <a:spcAft>
                <a:spcPct val="0"/>
              </a:spcAft>
              <a:buChar char="»"/>
              <a:tabLst>
                <a:tab pos="1565275" algn="l"/>
              </a:tabLst>
              <a:defRPr sz="2000">
                <a:solidFill>
                  <a:schemeClr val="tx1"/>
                </a:solidFill>
                <a:latin typeface="Arial" charset="0"/>
                <a:cs typeface="Arial" charset="0"/>
              </a:defRPr>
            </a:lvl6pPr>
            <a:lvl7pPr marL="2971800" indent="-228600" eaLnBrk="0" fontAlgn="base" hangingPunct="0">
              <a:spcBef>
                <a:spcPct val="20000"/>
              </a:spcBef>
              <a:spcAft>
                <a:spcPct val="0"/>
              </a:spcAft>
              <a:buChar char="»"/>
              <a:tabLst>
                <a:tab pos="1565275" algn="l"/>
              </a:tabLst>
              <a:defRPr sz="2000">
                <a:solidFill>
                  <a:schemeClr val="tx1"/>
                </a:solidFill>
                <a:latin typeface="Arial" charset="0"/>
                <a:cs typeface="Arial" charset="0"/>
              </a:defRPr>
            </a:lvl7pPr>
            <a:lvl8pPr marL="3429000" indent="-228600" eaLnBrk="0" fontAlgn="base" hangingPunct="0">
              <a:spcBef>
                <a:spcPct val="20000"/>
              </a:spcBef>
              <a:spcAft>
                <a:spcPct val="0"/>
              </a:spcAft>
              <a:buChar char="»"/>
              <a:tabLst>
                <a:tab pos="1565275" algn="l"/>
              </a:tabLst>
              <a:defRPr sz="2000">
                <a:solidFill>
                  <a:schemeClr val="tx1"/>
                </a:solidFill>
                <a:latin typeface="Arial" charset="0"/>
                <a:cs typeface="Arial" charset="0"/>
              </a:defRPr>
            </a:lvl8pPr>
            <a:lvl9pPr marL="3886200" indent="-228600" eaLnBrk="0" fontAlgn="base" hangingPunct="0">
              <a:spcBef>
                <a:spcPct val="20000"/>
              </a:spcBef>
              <a:spcAft>
                <a:spcPct val="0"/>
              </a:spcAft>
              <a:buChar char="»"/>
              <a:tabLst>
                <a:tab pos="1565275" algn="l"/>
              </a:tabLst>
              <a:defRPr sz="2000">
                <a:solidFill>
                  <a:schemeClr val="tx1"/>
                </a:solidFill>
                <a:latin typeface="Arial" charset="0"/>
                <a:cs typeface="Arial" charset="0"/>
              </a:defRPr>
            </a:lvl9pPr>
          </a:lstStyle>
          <a:p>
            <a:pPr eaLnBrk="1" hangingPunct="1">
              <a:spcBef>
                <a:spcPts val="100"/>
              </a:spcBef>
              <a:buFontTx/>
              <a:buNone/>
            </a:pPr>
            <a:r>
              <a:rPr lang="it-IT" altLang="it-IT" sz="2800">
                <a:latin typeface="Carlito" pitchFamily="34" charset="0"/>
                <a:cs typeface="Carlito" pitchFamily="34" charset="0"/>
              </a:rPr>
              <a:t>Le proteine PDZ sono proteine coinvolte nella formazione e  mantenimento della architettura cellulare, polarità e  adesione,	rendono possibile </a:t>
            </a:r>
            <a:r>
              <a:rPr lang="it-IT" altLang="it-IT" sz="2800" b="1">
                <a:solidFill>
                  <a:srgbClr val="FF0000"/>
                </a:solidFill>
                <a:latin typeface="Carlito" pitchFamily="34" charset="0"/>
                <a:cs typeface="Carlito" pitchFamily="34" charset="0"/>
              </a:rPr>
              <a:t>la trasmissione del segnale </a:t>
            </a:r>
            <a:r>
              <a:rPr lang="it-IT" altLang="it-IT" sz="2800">
                <a:latin typeface="Carlito" pitchFamily="34" charset="0"/>
                <a:cs typeface="Carlito" pitchFamily="34" charset="0"/>
              </a:rPr>
              <a:t>ed  hanno una funzione di controllo sulla crescita.</a:t>
            </a:r>
          </a:p>
        </p:txBody>
      </p:sp>
    </p:spTree>
  </p:cSld>
  <p:clrMapOvr>
    <a:masterClrMapping/>
  </p:clrMapOvr>
  <p:transition spd="slow" advTm="70517"/>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bject 2"/>
          <p:cNvSpPr txBox="1">
            <a:spLocks noChangeArrowheads="1"/>
          </p:cNvSpPr>
          <p:nvPr/>
        </p:nvSpPr>
        <p:spPr bwMode="auto">
          <a:xfrm>
            <a:off x="942975" y="228600"/>
            <a:ext cx="7515225" cy="7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12700" eaLnBrk="0" hangingPunct="0">
              <a:spcBef>
                <a:spcPct val="20000"/>
              </a:spcBef>
              <a:buChar char="•"/>
              <a:tabLst>
                <a:tab pos="825500" algn="l"/>
              </a:tabLst>
              <a:defRPr sz="3200">
                <a:solidFill>
                  <a:schemeClr val="tx1"/>
                </a:solidFill>
                <a:latin typeface="Arial" charset="0"/>
                <a:cs typeface="Arial" charset="0"/>
              </a:defRPr>
            </a:lvl1pPr>
            <a:lvl2pPr marL="742950" indent="-285750" eaLnBrk="0" hangingPunct="0">
              <a:spcBef>
                <a:spcPct val="20000"/>
              </a:spcBef>
              <a:buChar char="–"/>
              <a:tabLst>
                <a:tab pos="825500" algn="l"/>
              </a:tabLst>
              <a:defRPr sz="2800">
                <a:solidFill>
                  <a:schemeClr val="tx1"/>
                </a:solidFill>
                <a:latin typeface="Arial" charset="0"/>
                <a:cs typeface="Arial" charset="0"/>
              </a:defRPr>
            </a:lvl2pPr>
            <a:lvl3pPr marL="1143000" indent="-228600" eaLnBrk="0" hangingPunct="0">
              <a:spcBef>
                <a:spcPct val="20000"/>
              </a:spcBef>
              <a:buChar char="•"/>
              <a:tabLst>
                <a:tab pos="825500" algn="l"/>
              </a:tabLst>
              <a:defRPr sz="2400">
                <a:solidFill>
                  <a:schemeClr val="tx1"/>
                </a:solidFill>
                <a:latin typeface="Arial" charset="0"/>
                <a:cs typeface="Arial" charset="0"/>
              </a:defRPr>
            </a:lvl3pPr>
            <a:lvl4pPr marL="1600200" indent="-228600" eaLnBrk="0" hangingPunct="0">
              <a:spcBef>
                <a:spcPct val="20000"/>
              </a:spcBef>
              <a:buChar char="–"/>
              <a:tabLst>
                <a:tab pos="825500" algn="l"/>
              </a:tabLst>
              <a:defRPr sz="2000">
                <a:solidFill>
                  <a:schemeClr val="tx1"/>
                </a:solidFill>
                <a:latin typeface="Arial" charset="0"/>
                <a:cs typeface="Arial" charset="0"/>
              </a:defRPr>
            </a:lvl4pPr>
            <a:lvl5pPr marL="2057400" indent="-228600" eaLnBrk="0" hangingPunct="0">
              <a:spcBef>
                <a:spcPct val="20000"/>
              </a:spcBef>
              <a:buChar char="»"/>
              <a:tabLst>
                <a:tab pos="825500" algn="l"/>
              </a:tabLst>
              <a:defRPr sz="2000">
                <a:solidFill>
                  <a:schemeClr val="tx1"/>
                </a:solidFill>
                <a:latin typeface="Arial" charset="0"/>
                <a:cs typeface="Arial" charset="0"/>
              </a:defRPr>
            </a:lvl5pPr>
            <a:lvl6pPr marL="2514600" indent="-228600" eaLnBrk="0" fontAlgn="base" hangingPunct="0">
              <a:spcBef>
                <a:spcPct val="20000"/>
              </a:spcBef>
              <a:spcAft>
                <a:spcPct val="0"/>
              </a:spcAft>
              <a:buChar char="»"/>
              <a:tabLst>
                <a:tab pos="825500" algn="l"/>
              </a:tabLst>
              <a:defRPr sz="2000">
                <a:solidFill>
                  <a:schemeClr val="tx1"/>
                </a:solidFill>
                <a:latin typeface="Arial" charset="0"/>
                <a:cs typeface="Arial" charset="0"/>
              </a:defRPr>
            </a:lvl6pPr>
            <a:lvl7pPr marL="2971800" indent="-228600" eaLnBrk="0" fontAlgn="base" hangingPunct="0">
              <a:spcBef>
                <a:spcPct val="20000"/>
              </a:spcBef>
              <a:spcAft>
                <a:spcPct val="0"/>
              </a:spcAft>
              <a:buChar char="»"/>
              <a:tabLst>
                <a:tab pos="825500" algn="l"/>
              </a:tabLst>
              <a:defRPr sz="2000">
                <a:solidFill>
                  <a:schemeClr val="tx1"/>
                </a:solidFill>
                <a:latin typeface="Arial" charset="0"/>
                <a:cs typeface="Arial" charset="0"/>
              </a:defRPr>
            </a:lvl7pPr>
            <a:lvl8pPr marL="3429000" indent="-228600" eaLnBrk="0" fontAlgn="base" hangingPunct="0">
              <a:spcBef>
                <a:spcPct val="20000"/>
              </a:spcBef>
              <a:spcAft>
                <a:spcPct val="0"/>
              </a:spcAft>
              <a:buChar char="»"/>
              <a:tabLst>
                <a:tab pos="825500" algn="l"/>
              </a:tabLst>
              <a:defRPr sz="2000">
                <a:solidFill>
                  <a:schemeClr val="tx1"/>
                </a:solidFill>
                <a:latin typeface="Arial" charset="0"/>
                <a:cs typeface="Arial" charset="0"/>
              </a:defRPr>
            </a:lvl8pPr>
            <a:lvl9pPr marL="3886200" indent="-228600" eaLnBrk="0" fontAlgn="base" hangingPunct="0">
              <a:spcBef>
                <a:spcPct val="20000"/>
              </a:spcBef>
              <a:spcAft>
                <a:spcPct val="0"/>
              </a:spcAft>
              <a:buChar char="»"/>
              <a:tabLst>
                <a:tab pos="825500" algn="l"/>
              </a:tabLst>
              <a:defRPr sz="2000">
                <a:solidFill>
                  <a:schemeClr val="tx1"/>
                </a:solidFill>
                <a:latin typeface="Arial" charset="0"/>
                <a:cs typeface="Arial" charset="0"/>
              </a:defRPr>
            </a:lvl9pPr>
          </a:lstStyle>
          <a:p>
            <a:pPr eaLnBrk="1" hangingPunct="1">
              <a:spcBef>
                <a:spcPts val="100"/>
              </a:spcBef>
              <a:buFontTx/>
              <a:buNone/>
            </a:pPr>
            <a:r>
              <a:rPr lang="it-IT" altLang="it-IT" sz="2400" dirty="0"/>
              <a:t>E6 </a:t>
            </a:r>
            <a:r>
              <a:rPr lang="it-IT" altLang="it-IT" sz="2400" dirty="0" smtClean="0"/>
              <a:t>ha </a:t>
            </a:r>
            <a:r>
              <a:rPr lang="it-IT" altLang="it-IT" sz="2400" dirty="0"/>
              <a:t>	la capacità di attivare l’espressione della  </a:t>
            </a:r>
            <a:r>
              <a:rPr lang="it-IT" altLang="it-IT" sz="2400" dirty="0" err="1">
                <a:latin typeface="Carlito" pitchFamily="34" charset="0"/>
                <a:cs typeface="Carlito" pitchFamily="34" charset="0"/>
              </a:rPr>
              <a:t>subunità</a:t>
            </a:r>
            <a:r>
              <a:rPr lang="it-IT" altLang="it-IT" sz="2400" dirty="0">
                <a:latin typeface="Carlito" pitchFamily="34" charset="0"/>
                <a:cs typeface="Carlito" pitchFamily="34" charset="0"/>
              </a:rPr>
              <a:t> catalitica della telomerasi, </a:t>
            </a:r>
            <a:r>
              <a:rPr lang="it-IT" altLang="it-IT" sz="2400" dirty="0" err="1">
                <a:latin typeface="Carlito" pitchFamily="34" charset="0"/>
                <a:cs typeface="Carlito" pitchFamily="34" charset="0"/>
              </a:rPr>
              <a:t>hTERT</a:t>
            </a:r>
            <a:endParaRPr lang="it-IT" altLang="it-IT" sz="2400" dirty="0">
              <a:latin typeface="Carlito" pitchFamily="34" charset="0"/>
              <a:cs typeface="Carlito" pitchFamily="34" charset="0"/>
            </a:endParaRPr>
          </a:p>
        </p:txBody>
      </p:sp>
      <p:sp>
        <p:nvSpPr>
          <p:cNvPr id="18435" name="object 3"/>
          <p:cNvSpPr txBox="1">
            <a:spLocks noChangeArrowheads="1"/>
          </p:cNvSpPr>
          <p:nvPr/>
        </p:nvSpPr>
        <p:spPr bwMode="auto">
          <a:xfrm>
            <a:off x="6178550" y="2316163"/>
            <a:ext cx="2273300" cy="222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100"/>
              </a:spcBef>
              <a:buFontTx/>
              <a:buNone/>
            </a:pPr>
            <a:r>
              <a:rPr lang="it-IT" altLang="it-IT" sz="2400" b="1" dirty="0">
                <a:solidFill>
                  <a:srgbClr val="FF0000"/>
                </a:solidFill>
                <a:latin typeface="Carlito" pitchFamily="34" charset="0"/>
                <a:cs typeface="Carlito" pitchFamily="34" charset="0"/>
              </a:rPr>
              <a:t>E6 attiva</a:t>
            </a:r>
            <a:endParaRPr lang="it-IT" altLang="it-IT" sz="2400" dirty="0">
              <a:latin typeface="Carlito" pitchFamily="34" charset="0"/>
              <a:cs typeface="Carlito" pitchFamily="34" charset="0"/>
            </a:endParaRPr>
          </a:p>
          <a:p>
            <a:pPr eaLnBrk="1" hangingPunct="1">
              <a:spcBef>
                <a:spcPct val="0"/>
              </a:spcBef>
              <a:buFontTx/>
              <a:buNone/>
            </a:pPr>
            <a:r>
              <a:rPr lang="it-IT" altLang="it-IT" sz="2400" b="1" dirty="0">
                <a:solidFill>
                  <a:srgbClr val="FF0000"/>
                </a:solidFill>
                <a:latin typeface="Carlito" pitchFamily="34" charset="0"/>
                <a:cs typeface="Carlito" pitchFamily="34" charset="0"/>
              </a:rPr>
              <a:t>La trascrizione di  </a:t>
            </a:r>
            <a:r>
              <a:rPr lang="it-IT" altLang="it-IT" sz="2400" b="1" dirty="0" err="1">
                <a:solidFill>
                  <a:srgbClr val="FF0000"/>
                </a:solidFill>
                <a:latin typeface="Carlito" pitchFamily="34" charset="0"/>
                <a:cs typeface="Carlito" pitchFamily="34" charset="0"/>
              </a:rPr>
              <a:t>hTERT</a:t>
            </a:r>
            <a:r>
              <a:rPr lang="it-IT" altLang="it-IT" sz="2400" b="1" dirty="0">
                <a:solidFill>
                  <a:srgbClr val="FF0000"/>
                </a:solidFill>
                <a:latin typeface="Carlito" pitchFamily="34" charset="0"/>
                <a:cs typeface="Carlito" pitchFamily="34" charset="0"/>
              </a:rPr>
              <a:t> attraverso  </a:t>
            </a:r>
            <a:r>
              <a:rPr lang="it-IT" altLang="it-IT" sz="2400" b="1" dirty="0">
                <a:solidFill>
                  <a:srgbClr val="FF0000"/>
                </a:solidFill>
              </a:rPr>
              <a:t>l’azione  </a:t>
            </a:r>
            <a:r>
              <a:rPr lang="it-IT" altLang="it-IT" sz="2400" b="1" dirty="0">
                <a:solidFill>
                  <a:srgbClr val="FF0000"/>
                </a:solidFill>
                <a:latin typeface="Carlito" pitchFamily="34" charset="0"/>
                <a:cs typeface="Carlito" pitchFamily="34" charset="0"/>
              </a:rPr>
              <a:t>combinata di </a:t>
            </a:r>
            <a:r>
              <a:rPr lang="it-IT" altLang="it-IT" sz="2400" b="1" dirty="0" err="1" smtClean="0">
                <a:solidFill>
                  <a:srgbClr val="FF0000"/>
                </a:solidFill>
                <a:latin typeface="Carlito" pitchFamily="34" charset="0"/>
                <a:cs typeface="Carlito" pitchFamily="34" charset="0"/>
              </a:rPr>
              <a:t>Myc</a:t>
            </a:r>
            <a:endParaRPr lang="it-IT" altLang="it-IT" sz="2400" b="1" dirty="0" smtClean="0">
              <a:solidFill>
                <a:srgbClr val="FF0000"/>
              </a:solidFill>
              <a:latin typeface="Carlito" pitchFamily="34" charset="0"/>
              <a:cs typeface="Carlito" pitchFamily="34" charset="0"/>
            </a:endParaRPr>
          </a:p>
          <a:p>
            <a:pPr eaLnBrk="1" hangingPunct="1">
              <a:spcBef>
                <a:spcPct val="0"/>
              </a:spcBef>
              <a:buFontTx/>
              <a:buNone/>
            </a:pPr>
            <a:r>
              <a:rPr lang="it-IT" altLang="it-IT" sz="2400" b="1" dirty="0">
                <a:solidFill>
                  <a:srgbClr val="FF0000"/>
                </a:solidFill>
                <a:latin typeface="Carlito" pitchFamily="34" charset="0"/>
                <a:cs typeface="Carlito" pitchFamily="34" charset="0"/>
              </a:rPr>
              <a:t>e</a:t>
            </a:r>
            <a:r>
              <a:rPr lang="it-IT" altLang="it-IT" sz="2400" b="1" dirty="0" smtClean="0">
                <a:solidFill>
                  <a:srgbClr val="FF0000"/>
                </a:solidFill>
                <a:latin typeface="Carlito" pitchFamily="34" charset="0"/>
                <a:cs typeface="Carlito" pitchFamily="34" charset="0"/>
              </a:rPr>
              <a:t> cofattore </a:t>
            </a:r>
            <a:r>
              <a:rPr lang="it-IT" altLang="it-IT" sz="2400" b="1" dirty="0" err="1" smtClean="0">
                <a:solidFill>
                  <a:srgbClr val="FF0000"/>
                </a:solidFill>
                <a:latin typeface="Carlito" pitchFamily="34" charset="0"/>
                <a:cs typeface="Carlito" pitchFamily="34" charset="0"/>
              </a:rPr>
              <a:t>Max</a:t>
            </a:r>
            <a:endParaRPr lang="it-IT" altLang="it-IT" sz="2400" dirty="0">
              <a:latin typeface="Carlito" pitchFamily="34" charset="0"/>
              <a:cs typeface="Carlito" pitchFamily="34" charset="0"/>
            </a:endParaRPr>
          </a:p>
        </p:txBody>
      </p:sp>
      <p:sp>
        <p:nvSpPr>
          <p:cNvPr id="18436" name="object 4"/>
          <p:cNvSpPr txBox="1">
            <a:spLocks noChangeArrowheads="1"/>
          </p:cNvSpPr>
          <p:nvPr/>
        </p:nvSpPr>
        <p:spPr bwMode="auto">
          <a:xfrm>
            <a:off x="468313" y="5573713"/>
            <a:ext cx="8050212"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100"/>
              </a:spcBef>
              <a:buFontTx/>
              <a:buNone/>
            </a:pPr>
            <a:r>
              <a:rPr lang="it-IT" altLang="it-IT" sz="2800" b="1" dirty="0">
                <a:solidFill>
                  <a:srgbClr val="FF0000"/>
                </a:solidFill>
              </a:rPr>
              <a:t>Per determinare l’</a:t>
            </a:r>
            <a:r>
              <a:rPr lang="it-IT" altLang="it-IT" sz="2800" b="1" dirty="0" err="1">
                <a:solidFill>
                  <a:srgbClr val="FF0000"/>
                </a:solidFill>
                <a:latin typeface="Carlito" pitchFamily="34" charset="0"/>
                <a:cs typeface="Carlito" pitchFamily="34" charset="0"/>
              </a:rPr>
              <a:t>immortalizzazione</a:t>
            </a:r>
            <a:r>
              <a:rPr lang="it-IT" altLang="it-IT" sz="2800" b="1" dirty="0">
                <a:solidFill>
                  <a:srgbClr val="FF0000"/>
                </a:solidFill>
                <a:latin typeface="Carlito" pitchFamily="34" charset="0"/>
                <a:cs typeface="Carlito" pitchFamily="34" charset="0"/>
              </a:rPr>
              <a:t> delle cellule è più  </a:t>
            </a:r>
            <a:r>
              <a:rPr lang="it-IT" altLang="it-IT" sz="2800" b="1" dirty="0">
                <a:solidFill>
                  <a:srgbClr val="FF0000"/>
                </a:solidFill>
              </a:rPr>
              <a:t>importante l’azione su </a:t>
            </a:r>
            <a:r>
              <a:rPr lang="it-IT" altLang="it-IT" sz="2800" b="1" dirty="0" err="1">
                <a:solidFill>
                  <a:srgbClr val="FF0000"/>
                </a:solidFill>
                <a:latin typeface="Carlito" pitchFamily="34" charset="0"/>
                <a:cs typeface="Carlito" pitchFamily="34" charset="0"/>
              </a:rPr>
              <a:t>hTERT</a:t>
            </a:r>
            <a:r>
              <a:rPr lang="it-IT" altLang="it-IT" sz="2800" b="1" dirty="0">
                <a:solidFill>
                  <a:srgbClr val="FF0000"/>
                </a:solidFill>
                <a:latin typeface="Carlito" pitchFamily="34" charset="0"/>
                <a:cs typeface="Carlito" pitchFamily="34" charset="0"/>
              </a:rPr>
              <a:t> rispetto a quella su p53</a:t>
            </a:r>
            <a:endParaRPr lang="it-IT" altLang="it-IT" sz="2800" dirty="0">
              <a:latin typeface="Carlito" pitchFamily="34" charset="0"/>
              <a:cs typeface="Carlito" pitchFamily="34" charset="0"/>
            </a:endParaRPr>
          </a:p>
        </p:txBody>
      </p:sp>
      <p:sp>
        <p:nvSpPr>
          <p:cNvPr id="18437" name="object 5"/>
          <p:cNvSpPr>
            <a:spLocks noChangeArrowheads="1"/>
          </p:cNvSpPr>
          <p:nvPr/>
        </p:nvSpPr>
        <p:spPr bwMode="auto">
          <a:xfrm>
            <a:off x="1427163" y="984250"/>
            <a:ext cx="4244975" cy="45767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it-IT" altLang="it-IT" sz="1800"/>
          </a:p>
        </p:txBody>
      </p:sp>
    </p:spTree>
  </p:cSld>
  <p:clrMapOvr>
    <a:masterClrMapping/>
  </p:clrMapOvr>
  <p:transition spd="slow" advTm="95292"/>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bject 2"/>
          <p:cNvSpPr>
            <a:spLocks noChangeArrowheads="1"/>
          </p:cNvSpPr>
          <p:nvPr/>
        </p:nvSpPr>
        <p:spPr bwMode="auto">
          <a:xfrm>
            <a:off x="228600" y="2617788"/>
            <a:ext cx="4911725" cy="401161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it-IT" altLang="it-IT" sz="1800" dirty="0"/>
          </a:p>
        </p:txBody>
      </p:sp>
      <p:sp>
        <p:nvSpPr>
          <p:cNvPr id="3" name="object 3"/>
          <p:cNvSpPr txBox="1">
            <a:spLocks noGrp="1"/>
          </p:cNvSpPr>
          <p:nvPr>
            <p:ph type="title"/>
          </p:nvPr>
        </p:nvSpPr>
        <p:spPr>
          <a:xfrm>
            <a:off x="990600" y="-71641"/>
            <a:ext cx="7772400" cy="1367041"/>
          </a:xfrm>
        </p:spPr>
        <p:txBody>
          <a:bodyPr lIns="0" tIns="12700" rIns="0" bIns="0" rtlCol="0">
            <a:spAutoFit/>
          </a:bodyPr>
          <a:lstStyle/>
          <a:p>
            <a:pPr marL="12700">
              <a:spcBef>
                <a:spcPts val="100"/>
              </a:spcBef>
              <a:defRPr/>
            </a:pPr>
            <a:r>
              <a:rPr dirty="0">
                <a:solidFill>
                  <a:srgbClr val="FF0000"/>
                </a:solidFill>
                <a:latin typeface="Comic Sans MS"/>
                <a:cs typeface="Comic Sans MS"/>
              </a:rPr>
              <a:t>Interazione </a:t>
            </a:r>
            <a:r>
              <a:rPr dirty="0" err="1">
                <a:solidFill>
                  <a:srgbClr val="FF0000"/>
                </a:solidFill>
                <a:latin typeface="Comic Sans MS"/>
                <a:cs typeface="Comic Sans MS"/>
              </a:rPr>
              <a:t>Rb</a:t>
            </a:r>
            <a:r>
              <a:rPr spc="-90" dirty="0">
                <a:solidFill>
                  <a:srgbClr val="FF0000"/>
                </a:solidFill>
                <a:latin typeface="Comic Sans MS"/>
                <a:cs typeface="Comic Sans MS"/>
              </a:rPr>
              <a:t> </a:t>
            </a:r>
            <a:r>
              <a:rPr lang="it-IT" spc="-90" dirty="0" smtClean="0">
                <a:solidFill>
                  <a:srgbClr val="FF0000"/>
                </a:solidFill>
                <a:latin typeface="Comic Sans MS"/>
                <a:cs typeface="Comic Sans MS"/>
              </a:rPr>
              <a:t>(</a:t>
            </a:r>
            <a:r>
              <a:rPr lang="it-IT" spc="-90" dirty="0" err="1" smtClean="0">
                <a:solidFill>
                  <a:srgbClr val="FF0000"/>
                </a:solidFill>
                <a:latin typeface="Comic Sans MS"/>
                <a:cs typeface="Comic Sans MS"/>
              </a:rPr>
              <a:t>Retinoblastoma</a:t>
            </a:r>
            <a:r>
              <a:rPr lang="it-IT" spc="-90" dirty="0" smtClean="0">
                <a:solidFill>
                  <a:srgbClr val="FF0000"/>
                </a:solidFill>
                <a:latin typeface="Comic Sans MS"/>
                <a:cs typeface="Comic Sans MS"/>
              </a:rPr>
              <a:t>)-</a:t>
            </a:r>
            <a:r>
              <a:rPr dirty="0" smtClean="0">
                <a:solidFill>
                  <a:srgbClr val="FF0000"/>
                </a:solidFill>
                <a:latin typeface="Comic Sans MS"/>
                <a:cs typeface="Comic Sans MS"/>
              </a:rPr>
              <a:t>HPV-E7</a:t>
            </a:r>
            <a:endParaRPr dirty="0">
              <a:solidFill>
                <a:srgbClr val="FF0000"/>
              </a:solidFill>
              <a:latin typeface="Comic Sans MS"/>
              <a:cs typeface="Comic Sans MS"/>
            </a:endParaRPr>
          </a:p>
        </p:txBody>
      </p:sp>
      <p:sp>
        <p:nvSpPr>
          <p:cNvPr id="19460" name="object 4"/>
          <p:cNvSpPr txBox="1">
            <a:spLocks noChangeArrowheads="1"/>
          </p:cNvSpPr>
          <p:nvPr/>
        </p:nvSpPr>
        <p:spPr bwMode="auto">
          <a:xfrm>
            <a:off x="457200" y="1538287"/>
            <a:ext cx="85344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100"/>
              </a:spcBef>
              <a:buFontTx/>
              <a:buNone/>
            </a:pPr>
            <a:r>
              <a:rPr lang="it-IT" altLang="it-IT" sz="1800" b="1" dirty="0"/>
              <a:t>E7 è importante per l’</a:t>
            </a:r>
            <a:r>
              <a:rPr lang="it-IT" altLang="it-IT" sz="1800" b="1" dirty="0" err="1">
                <a:latin typeface="Carlito" pitchFamily="34" charset="0"/>
                <a:cs typeface="Carlito" pitchFamily="34" charset="0"/>
              </a:rPr>
              <a:t>immortalizzazione</a:t>
            </a:r>
            <a:r>
              <a:rPr lang="it-IT" altLang="it-IT" sz="1800" b="1" dirty="0">
                <a:latin typeface="Carlito" pitchFamily="34" charset="0"/>
                <a:cs typeface="Carlito" pitchFamily="34" charset="0"/>
              </a:rPr>
              <a:t> delle cellule,</a:t>
            </a:r>
            <a:endParaRPr lang="it-IT" altLang="it-IT" sz="1800" dirty="0">
              <a:latin typeface="Carlito" pitchFamily="34" charset="0"/>
              <a:cs typeface="Carlito" pitchFamily="34" charset="0"/>
            </a:endParaRPr>
          </a:p>
          <a:p>
            <a:pPr eaLnBrk="1" hangingPunct="1">
              <a:spcBef>
                <a:spcPts val="2550"/>
              </a:spcBef>
              <a:buFontTx/>
              <a:buNone/>
            </a:pPr>
            <a:r>
              <a:rPr lang="it-IT" altLang="it-IT" sz="1800" dirty="0">
                <a:latin typeface="Carlito" pitchFamily="34" charset="0"/>
                <a:cs typeface="Carlito" pitchFamily="34" charset="0"/>
              </a:rPr>
              <a:t>Induce la  cellula a  replicarsi (alla  fase M)  perdendo il  controllo sul  numero delle  copie.</a:t>
            </a:r>
          </a:p>
        </p:txBody>
      </p:sp>
      <p:sp>
        <p:nvSpPr>
          <p:cNvPr id="8" name="object 2"/>
          <p:cNvSpPr txBox="1">
            <a:spLocks noChangeArrowheads="1"/>
          </p:cNvSpPr>
          <p:nvPr/>
        </p:nvSpPr>
        <p:spPr bwMode="auto">
          <a:xfrm>
            <a:off x="5491163" y="5233988"/>
            <a:ext cx="32575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ts val="100"/>
              </a:spcBef>
              <a:buFontTx/>
              <a:buNone/>
              <a:defRPr/>
            </a:pPr>
            <a:r>
              <a:rPr lang="it-IT" altLang="it-IT" sz="1600" dirty="0" smtClean="0">
                <a:latin typeface="+mj-lt"/>
                <a:cs typeface="Carlito" pitchFamily="34" charset="0"/>
              </a:rPr>
              <a:t>Vengono deregolati i  meccanismi di controllo  del ciclo cellulare in  G1/S e G2/M, con  anomalie a livello della  duplicazione e della  struttura dei  cromosomi.</a:t>
            </a:r>
          </a:p>
        </p:txBody>
      </p:sp>
      <p:sp>
        <p:nvSpPr>
          <p:cNvPr id="19462" name="object 3"/>
          <p:cNvSpPr>
            <a:spLocks noChangeAspect="1" noChangeArrowheads="1"/>
          </p:cNvSpPr>
          <p:nvPr/>
        </p:nvSpPr>
        <p:spPr bwMode="auto">
          <a:xfrm>
            <a:off x="6162675" y="2667000"/>
            <a:ext cx="1914525" cy="241141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it-IT" altLang="it-IT" sz="1800" dirty="0"/>
          </a:p>
        </p:txBody>
      </p:sp>
      <p:sp>
        <p:nvSpPr>
          <p:cNvPr id="2" name="CasellaDiTesto 1"/>
          <p:cNvSpPr txBox="1"/>
          <p:nvPr/>
        </p:nvSpPr>
        <p:spPr>
          <a:xfrm>
            <a:off x="4333557" y="3964426"/>
            <a:ext cx="646331" cy="923330"/>
          </a:xfrm>
          <a:prstGeom prst="rect">
            <a:avLst/>
          </a:prstGeom>
          <a:noFill/>
        </p:spPr>
        <p:txBody>
          <a:bodyPr wrap="none" rtlCol="0">
            <a:spAutoFit/>
          </a:bodyPr>
          <a:lstStyle/>
          <a:p>
            <a:r>
              <a:rPr lang="it-IT" dirty="0" smtClean="0"/>
              <a:t>CR1</a:t>
            </a:r>
          </a:p>
          <a:p>
            <a:r>
              <a:rPr lang="it-IT" dirty="0" smtClean="0"/>
              <a:t>CR2</a:t>
            </a:r>
          </a:p>
          <a:p>
            <a:r>
              <a:rPr lang="it-IT" dirty="0" smtClean="0"/>
              <a:t>CR3</a:t>
            </a:r>
            <a:endParaRPr lang="it-IT" dirty="0"/>
          </a:p>
        </p:txBody>
      </p:sp>
      <p:sp>
        <p:nvSpPr>
          <p:cNvPr id="5" name="CasellaDiTesto 4"/>
          <p:cNvSpPr txBox="1"/>
          <p:nvPr/>
        </p:nvSpPr>
        <p:spPr>
          <a:xfrm>
            <a:off x="7989173" y="2841234"/>
            <a:ext cx="697627" cy="369332"/>
          </a:xfrm>
          <a:prstGeom prst="rect">
            <a:avLst/>
          </a:prstGeom>
          <a:noFill/>
        </p:spPr>
        <p:txBody>
          <a:bodyPr wrap="none" rtlCol="0">
            <a:spAutoFit/>
          </a:bodyPr>
          <a:lstStyle/>
          <a:p>
            <a:r>
              <a:rPr lang="it-IT" dirty="0" smtClean="0"/>
              <a:t>p130</a:t>
            </a:r>
            <a:endParaRPr lang="it-IT" dirty="0"/>
          </a:p>
        </p:txBody>
      </p:sp>
      <p:sp>
        <p:nvSpPr>
          <p:cNvPr id="10" name="CasellaDiTesto 9"/>
          <p:cNvSpPr txBox="1"/>
          <p:nvPr/>
        </p:nvSpPr>
        <p:spPr>
          <a:xfrm>
            <a:off x="7531973" y="4890384"/>
            <a:ext cx="697627" cy="369332"/>
          </a:xfrm>
          <a:prstGeom prst="rect">
            <a:avLst/>
          </a:prstGeom>
          <a:noFill/>
        </p:spPr>
        <p:txBody>
          <a:bodyPr wrap="none" rtlCol="0">
            <a:spAutoFit/>
          </a:bodyPr>
          <a:lstStyle/>
          <a:p>
            <a:r>
              <a:rPr lang="it-IT" dirty="0" smtClean="0"/>
              <a:t>p107</a:t>
            </a:r>
            <a:endParaRPr lang="it-IT" dirty="0"/>
          </a:p>
        </p:txBody>
      </p:sp>
      <p:sp>
        <p:nvSpPr>
          <p:cNvPr id="6" name="CasellaDiTesto 5"/>
          <p:cNvSpPr txBox="1"/>
          <p:nvPr/>
        </p:nvSpPr>
        <p:spPr>
          <a:xfrm>
            <a:off x="2438400" y="5075050"/>
            <a:ext cx="1120820" cy="369332"/>
          </a:xfrm>
          <a:prstGeom prst="rect">
            <a:avLst/>
          </a:prstGeom>
          <a:noFill/>
        </p:spPr>
        <p:txBody>
          <a:bodyPr wrap="none" rtlCol="0">
            <a:spAutoFit/>
          </a:bodyPr>
          <a:lstStyle/>
          <a:p>
            <a:r>
              <a:rPr lang="it-IT" dirty="0" smtClean="0"/>
              <a:t>E2F/DP1</a:t>
            </a:r>
            <a:endParaRPr lang="it-IT" dirty="0"/>
          </a:p>
        </p:txBody>
      </p:sp>
    </p:spTree>
  </p:cSld>
  <p:clrMapOvr>
    <a:masterClrMapping/>
  </p:clrMapOvr>
  <p:transition spd="slow" advTm="246243"/>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bject 2"/>
          <p:cNvSpPr>
            <a:spLocks noGrp="1"/>
          </p:cNvSpPr>
          <p:nvPr>
            <p:ph type="title"/>
          </p:nvPr>
        </p:nvSpPr>
        <p:spPr>
          <a:xfrm>
            <a:off x="676275" y="158423"/>
            <a:ext cx="7954963" cy="1031875"/>
          </a:xfrm>
        </p:spPr>
        <p:txBody>
          <a:bodyPr lIns="0" tIns="12065" rIns="0" bIns="0">
            <a:spAutoFit/>
          </a:bodyPr>
          <a:lstStyle/>
          <a:p>
            <a:pPr marL="3175"/>
            <a:r>
              <a:rPr lang="it-IT" altLang="it-IT" sz="2200" dirty="0" smtClean="0">
                <a:latin typeface="Carlito" pitchFamily="34" charset="0"/>
                <a:cs typeface="Carlito" pitchFamily="34" charset="0"/>
              </a:rPr>
              <a:t>E7 interagisce anche con le proteine istone </a:t>
            </a:r>
            <a:r>
              <a:rPr lang="it-IT" altLang="it-IT" sz="2200" dirty="0" err="1" smtClean="0">
                <a:latin typeface="Carlito" pitchFamily="34" charset="0"/>
                <a:cs typeface="Carlito" pitchFamily="34" charset="0"/>
              </a:rPr>
              <a:t>deacetilasi</a:t>
            </a:r>
            <a:r>
              <a:rPr lang="it-IT" altLang="it-IT" sz="2200" dirty="0" smtClean="0">
                <a:latin typeface="Carlito" pitchFamily="34" charset="0"/>
                <a:cs typeface="Carlito" pitchFamily="34" charset="0"/>
              </a:rPr>
              <a:t> (HDAC).</a:t>
            </a:r>
            <a:br>
              <a:rPr lang="it-IT" altLang="it-IT" sz="2200" dirty="0" smtClean="0">
                <a:latin typeface="Carlito" pitchFamily="34" charset="0"/>
                <a:cs typeface="Carlito" pitchFamily="34" charset="0"/>
              </a:rPr>
            </a:br>
            <a:r>
              <a:rPr lang="it-IT" altLang="it-IT" sz="2200" dirty="0" smtClean="0">
                <a:latin typeface="Carlito" pitchFamily="34" charset="0"/>
                <a:cs typeface="Carlito" pitchFamily="34" charset="0"/>
              </a:rPr>
              <a:t>Le proteine HDAC agiscono per rimuovere i gruppi acetile dagli istoni  bloccando così la replicazione di sequenze </a:t>
            </a:r>
            <a:r>
              <a:rPr lang="it-IT" altLang="it-IT" sz="2200" dirty="0" err="1" smtClean="0">
                <a:latin typeface="Carlito" pitchFamily="34" charset="0"/>
                <a:cs typeface="Carlito" pitchFamily="34" charset="0"/>
              </a:rPr>
              <a:t>regolatorie</a:t>
            </a:r>
            <a:r>
              <a:rPr lang="it-IT" altLang="it-IT" sz="2200" dirty="0" smtClean="0">
                <a:latin typeface="Carlito" pitchFamily="34" charset="0"/>
                <a:cs typeface="Carlito" pitchFamily="34" charset="0"/>
              </a:rPr>
              <a:t>.</a:t>
            </a:r>
          </a:p>
        </p:txBody>
      </p:sp>
      <p:sp>
        <p:nvSpPr>
          <p:cNvPr id="27651" name="object 3"/>
          <p:cNvSpPr>
            <a:spLocks noChangeArrowheads="1"/>
          </p:cNvSpPr>
          <p:nvPr/>
        </p:nvSpPr>
        <p:spPr bwMode="auto">
          <a:xfrm>
            <a:off x="4489450" y="2057400"/>
            <a:ext cx="5035550" cy="3522709"/>
          </a:xfrm>
          <a:prstGeom prst="rect">
            <a:avLst/>
          </a:prstGeom>
          <a:blipFill dpi="0" rotWithShape="1">
            <a:blip r:embed="rId2"/>
            <a:srcRect/>
            <a:stretch>
              <a:fillRect t="-1" b="-1252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it-IT" altLang="it-IT" sz="1800" smtClean="0"/>
          </a:p>
        </p:txBody>
      </p:sp>
      <p:sp>
        <p:nvSpPr>
          <p:cNvPr id="20486" name="object 4"/>
          <p:cNvSpPr txBox="1">
            <a:spLocks noChangeArrowheads="1"/>
          </p:cNvSpPr>
          <p:nvPr/>
        </p:nvSpPr>
        <p:spPr bwMode="auto">
          <a:xfrm>
            <a:off x="685800" y="1152464"/>
            <a:ext cx="7848600" cy="112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ts val="100"/>
              </a:spcBef>
              <a:buFontTx/>
              <a:buNone/>
            </a:pPr>
            <a:r>
              <a:rPr lang="it-IT" altLang="it-IT" sz="1800" dirty="0">
                <a:latin typeface="Carlito" pitchFamily="34" charset="0"/>
                <a:cs typeface="Carlito" pitchFamily="34" charset="0"/>
              </a:rPr>
              <a:t>Quando questi enzimi agiscono in modo "scorretto," possono impedire la  trascrizione di geni fondamentali. Questa sembra essere una fase molto importante  nel complesso processo di formazione di una massa in molte forme di </a:t>
            </a:r>
            <a:r>
              <a:rPr lang="it-IT" altLang="it-IT" sz="1800" dirty="0" smtClean="0">
                <a:latin typeface="Carlito" pitchFamily="34" charset="0"/>
                <a:cs typeface="Carlito" pitchFamily="34" charset="0"/>
              </a:rPr>
              <a:t>cancro.</a:t>
            </a:r>
            <a:endParaRPr lang="it-IT" altLang="it-IT" sz="1300" dirty="0">
              <a:latin typeface="Carlito" pitchFamily="34" charset="0"/>
              <a:cs typeface="Carlito" pitchFamily="34" charset="0"/>
            </a:endParaRPr>
          </a:p>
          <a:p>
            <a:pPr eaLnBrk="1" hangingPunct="1">
              <a:spcBef>
                <a:spcPct val="0"/>
              </a:spcBef>
              <a:buFontTx/>
              <a:buNone/>
            </a:pPr>
            <a:r>
              <a:rPr lang="it-IT" altLang="it-IT" sz="1800" dirty="0">
                <a:latin typeface="Carlito" pitchFamily="34" charset="0"/>
                <a:cs typeface="Carlito" pitchFamily="34" charset="0"/>
              </a:rPr>
              <a:t>CADM 1  </a:t>
            </a:r>
            <a:r>
              <a:rPr lang="it-IT" altLang="it-IT" sz="1800" dirty="0" smtClean="0">
                <a:latin typeface="Carlito" pitchFamily="34" charset="0"/>
                <a:cs typeface="Carlito" pitchFamily="34" charset="0"/>
              </a:rPr>
              <a:t>MIP2  cdc25</a:t>
            </a:r>
            <a:endParaRPr lang="it-IT" altLang="it-IT" sz="1800" dirty="0">
              <a:latin typeface="Carlito" pitchFamily="34" charset="0"/>
              <a:cs typeface="Carlito" pitchFamily="34" charset="0"/>
            </a:endParaRPr>
          </a:p>
        </p:txBody>
      </p:sp>
      <p:pic>
        <p:nvPicPr>
          <p:cNvPr id="20490" name="Picture 1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368" y="3505200"/>
            <a:ext cx="4346432"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219897"/>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bject 2"/>
          <p:cNvSpPr>
            <a:spLocks noChangeArrowheads="1"/>
          </p:cNvSpPr>
          <p:nvPr/>
        </p:nvSpPr>
        <p:spPr bwMode="auto">
          <a:xfrm>
            <a:off x="704850" y="1285875"/>
            <a:ext cx="7429500" cy="55721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it-IT" altLang="it-IT" sz="1800"/>
          </a:p>
        </p:txBody>
      </p:sp>
      <p:sp>
        <p:nvSpPr>
          <p:cNvPr id="3" name="object 3"/>
          <p:cNvSpPr txBox="1">
            <a:spLocks noGrp="1"/>
          </p:cNvSpPr>
          <p:nvPr>
            <p:ph type="title"/>
          </p:nvPr>
        </p:nvSpPr>
        <p:spPr/>
        <p:txBody>
          <a:bodyPr tIns="13335" rtlCol="0">
            <a:spAutoFit/>
          </a:bodyPr>
          <a:lstStyle/>
          <a:p>
            <a:pPr marL="1191895">
              <a:spcBef>
                <a:spcPts val="105"/>
              </a:spcBef>
              <a:defRPr/>
            </a:pPr>
            <a:r>
              <a:rPr spc="-270" dirty="0"/>
              <a:t>Complessità </a:t>
            </a:r>
            <a:r>
              <a:rPr spc="-220" dirty="0"/>
              <a:t>d’azione </a:t>
            </a:r>
            <a:r>
              <a:rPr spc="-170" dirty="0"/>
              <a:t>di</a:t>
            </a:r>
            <a:r>
              <a:rPr spc="-95" dirty="0"/>
              <a:t> </a:t>
            </a:r>
            <a:r>
              <a:rPr spc="-365" dirty="0"/>
              <a:t>E7</a:t>
            </a:r>
          </a:p>
        </p:txBody>
      </p:sp>
    </p:spTree>
  </p:cSld>
  <p:clrMapOvr>
    <a:masterClrMapping/>
  </p:clrMapOvr>
  <p:transition spd="slow" advTm="89937"/>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657225"/>
            <a:ext cx="8096250"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175478"/>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asellaDiTesto 2"/>
          <p:cNvSpPr txBox="1">
            <a:spLocks noChangeArrowheads="1"/>
          </p:cNvSpPr>
          <p:nvPr/>
        </p:nvSpPr>
        <p:spPr bwMode="auto">
          <a:xfrm>
            <a:off x="304800" y="865287"/>
            <a:ext cx="80772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b="1" dirty="0" smtClean="0"/>
              <a:t>Famiglia</a:t>
            </a:r>
          </a:p>
          <a:p>
            <a:pPr eaLnBrk="1" hangingPunct="1"/>
            <a:r>
              <a:rPr lang="it-IT" altLang="it-IT" dirty="0" err="1" smtClean="0"/>
              <a:t>Papillomaviridae</a:t>
            </a:r>
            <a:endParaRPr lang="it-IT" altLang="it-IT" dirty="0" smtClean="0"/>
          </a:p>
          <a:p>
            <a:pPr eaLnBrk="1" hangingPunct="1"/>
            <a:endParaRPr lang="it-IT" altLang="it-IT" dirty="0" smtClean="0"/>
          </a:p>
          <a:p>
            <a:pPr eaLnBrk="1" hangingPunct="1"/>
            <a:r>
              <a:rPr lang="it-IT" altLang="it-IT" b="1" dirty="0" smtClean="0"/>
              <a:t>Genere</a:t>
            </a:r>
          </a:p>
          <a:p>
            <a:pPr eaLnBrk="1" hangingPunct="1"/>
            <a:r>
              <a:rPr lang="it-IT" altLang="it-IT" dirty="0" err="1" smtClean="0"/>
              <a:t>Papillomavirus</a:t>
            </a:r>
            <a:endParaRPr lang="it-IT" altLang="it-IT" dirty="0" smtClean="0"/>
          </a:p>
          <a:p>
            <a:pPr eaLnBrk="1" hangingPunct="1"/>
            <a:endParaRPr lang="it-IT" altLang="it-IT" dirty="0"/>
          </a:p>
          <a:p>
            <a:pPr eaLnBrk="1" hangingPunct="1"/>
            <a:endParaRPr lang="it-IT" altLang="it-IT" dirty="0" smtClean="0"/>
          </a:p>
          <a:p>
            <a:pPr eaLnBrk="1" hangingPunct="1"/>
            <a:endParaRPr lang="it-IT" altLang="it-IT" dirty="0"/>
          </a:p>
          <a:p>
            <a:pPr eaLnBrk="1" hangingPunct="1"/>
            <a:r>
              <a:rPr lang="it-IT" altLang="it-IT" dirty="0" smtClean="0"/>
              <a:t>Precedentemente classificati nella famiglia dei </a:t>
            </a:r>
            <a:r>
              <a:rPr lang="it-IT" altLang="it-IT" i="1" dirty="0" err="1" smtClean="0"/>
              <a:t>Papoviridae</a:t>
            </a:r>
            <a:r>
              <a:rPr lang="it-IT" altLang="it-IT" dirty="0" smtClean="0"/>
              <a:t>,</a:t>
            </a:r>
          </a:p>
          <a:p>
            <a:pPr eaLnBrk="1" hangingPunct="1"/>
            <a:r>
              <a:rPr lang="it-IT" altLang="it-IT" dirty="0" smtClean="0"/>
              <a:t>Composta da </a:t>
            </a:r>
            <a:r>
              <a:rPr lang="it-IT" altLang="it-IT" i="1" dirty="0" smtClean="0"/>
              <a:t>Papilloma-</a:t>
            </a:r>
            <a:r>
              <a:rPr lang="it-IT" altLang="it-IT" dirty="0" smtClean="0"/>
              <a:t> e </a:t>
            </a:r>
            <a:r>
              <a:rPr lang="it-IT" altLang="it-IT" i="1" dirty="0" err="1" smtClean="0"/>
              <a:t>Polyomavirus</a:t>
            </a:r>
            <a:endParaRPr lang="it-IT" altLang="it-IT" i="1" dirty="0" smtClean="0"/>
          </a:p>
          <a:p>
            <a:pPr eaLnBrk="1" hangingPunct="1"/>
            <a:endParaRPr lang="it-IT" altLang="it-IT" dirty="0" smtClean="0"/>
          </a:p>
          <a:p>
            <a:pPr eaLnBrk="1" hangingPunct="1"/>
            <a:endParaRPr lang="it-IT" altLang="it-IT" dirty="0"/>
          </a:p>
          <a:p>
            <a:pPr eaLnBrk="1" hangingPunct="1"/>
            <a:r>
              <a:rPr lang="it-IT" altLang="it-IT" dirty="0" smtClean="0"/>
              <a:t>Genoma a DNA a doppio filamento,</a:t>
            </a:r>
          </a:p>
          <a:p>
            <a:pPr eaLnBrk="1" hangingPunct="1"/>
            <a:r>
              <a:rPr lang="it-IT" altLang="it-IT" dirty="0" smtClean="0"/>
              <a:t>assenza di </a:t>
            </a:r>
            <a:r>
              <a:rPr lang="it-IT" altLang="it-IT" dirty="0" err="1" smtClean="0"/>
              <a:t>envelope</a:t>
            </a:r>
            <a:r>
              <a:rPr lang="it-IT" altLang="it-IT" dirty="0" smtClean="0"/>
              <a:t>,</a:t>
            </a:r>
          </a:p>
          <a:p>
            <a:pPr eaLnBrk="1" hangingPunct="1"/>
            <a:r>
              <a:rPr lang="it-IT" altLang="it-IT" dirty="0"/>
              <a:t>c</a:t>
            </a:r>
            <a:r>
              <a:rPr lang="it-IT" altLang="it-IT" dirty="0" smtClean="0"/>
              <a:t>apside a simmetria icosaedrica</a:t>
            </a:r>
          </a:p>
          <a:p>
            <a:pPr eaLnBrk="1" hangingPunct="1"/>
            <a:endParaRPr lang="it-IT" altLang="it-IT" dirty="0"/>
          </a:p>
          <a:p>
            <a:pPr eaLnBrk="1" hangingPunct="1"/>
            <a:endParaRPr lang="it-IT" altLang="it-IT" dirty="0" smtClean="0"/>
          </a:p>
          <a:p>
            <a:pPr eaLnBrk="1" hangingPunct="1"/>
            <a:r>
              <a:rPr lang="it-IT" altLang="it-IT" i="1" dirty="0" err="1" smtClean="0"/>
              <a:t>Polyomavirus</a:t>
            </a:r>
            <a:r>
              <a:rPr lang="it-IT" altLang="it-IT" dirty="0" smtClean="0"/>
              <a:t> (5 kb) e </a:t>
            </a:r>
            <a:r>
              <a:rPr lang="it-IT" altLang="it-IT" i="1" dirty="0" err="1" smtClean="0"/>
              <a:t>Papillomavirus</a:t>
            </a:r>
            <a:r>
              <a:rPr lang="it-IT" altLang="it-IT" dirty="0" smtClean="0"/>
              <a:t> (8 kb)</a:t>
            </a:r>
            <a:endParaRPr lang="it-IT" altLang="it-IT"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721" y="304800"/>
            <a:ext cx="3916279"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83745"/>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clrChange>
              <a:clrFrom>
                <a:srgbClr val="CCFFFF"/>
              </a:clrFrom>
              <a:clrTo>
                <a:srgbClr val="CCFFFF">
                  <a:alpha val="0"/>
                </a:srgbClr>
              </a:clrTo>
            </a:clrChange>
            <a:grayscl/>
            <a:biLevel thresh="50000"/>
            <a:extLst>
              <a:ext uri="{28A0092B-C50C-407E-A947-70E740481C1C}">
                <a14:useLocalDpi xmlns:a14="http://schemas.microsoft.com/office/drawing/2010/main" val="0"/>
              </a:ext>
            </a:extLst>
          </a:blip>
          <a:srcRect l="12785"/>
          <a:stretch>
            <a:fillRect/>
          </a:stretch>
        </p:blipFill>
        <p:spPr bwMode="auto">
          <a:xfrm>
            <a:off x="228600" y="152400"/>
            <a:ext cx="7975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182769"/>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66294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713" y="3813175"/>
            <a:ext cx="3886200" cy="305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e 2"/>
          <p:cNvSpPr/>
          <p:nvPr/>
        </p:nvSpPr>
        <p:spPr>
          <a:xfrm>
            <a:off x="1600200" y="2819400"/>
            <a:ext cx="1219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 name="Ovale 5"/>
          <p:cNvSpPr/>
          <p:nvPr/>
        </p:nvSpPr>
        <p:spPr>
          <a:xfrm>
            <a:off x="3581400" y="2819400"/>
            <a:ext cx="1219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ransition spd="slow" advTm="357548"/>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57200" y="838200"/>
            <a:ext cx="96012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marL="757238" indent="-757238" defTabSz="449263" eaLnBrk="0" hangingPunct="0">
              <a:spcBef>
                <a:spcPct val="20000"/>
              </a:spcBef>
              <a:buChar char="•"/>
              <a:tabLst>
                <a:tab pos="757238"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 pos="9740900" algn="l"/>
              </a:tabLst>
              <a:defRPr sz="3200">
                <a:solidFill>
                  <a:schemeClr val="tx1"/>
                </a:solidFill>
                <a:latin typeface="Arial" charset="0"/>
                <a:cs typeface="Arial" charset="0"/>
              </a:defRPr>
            </a:lvl1pPr>
            <a:lvl2pPr marL="742950" indent="-285750" defTabSz="449263" eaLnBrk="0" hangingPunct="0">
              <a:spcBef>
                <a:spcPct val="20000"/>
              </a:spcBef>
              <a:buChar char="–"/>
              <a:tabLst>
                <a:tab pos="757238"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 pos="9740900" algn="l"/>
              </a:tabLst>
              <a:defRPr sz="2800">
                <a:solidFill>
                  <a:schemeClr val="tx1"/>
                </a:solidFill>
                <a:latin typeface="Arial" charset="0"/>
                <a:cs typeface="Arial" charset="0"/>
              </a:defRPr>
            </a:lvl2pPr>
            <a:lvl3pPr marL="1143000" indent="-228600" defTabSz="449263" eaLnBrk="0" hangingPunct="0">
              <a:spcBef>
                <a:spcPct val="20000"/>
              </a:spcBef>
              <a:buChar char="•"/>
              <a:tabLst>
                <a:tab pos="757238"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 pos="9740900" algn="l"/>
              </a:tabLst>
              <a:defRPr sz="2400">
                <a:solidFill>
                  <a:schemeClr val="tx1"/>
                </a:solidFill>
                <a:latin typeface="Arial" charset="0"/>
                <a:cs typeface="Arial" charset="0"/>
              </a:defRPr>
            </a:lvl3pPr>
            <a:lvl4pPr marL="1600200" indent="-228600" defTabSz="449263" eaLnBrk="0" hangingPunct="0">
              <a:spcBef>
                <a:spcPct val="20000"/>
              </a:spcBef>
              <a:buChar char="–"/>
              <a:tabLst>
                <a:tab pos="757238"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 pos="9740900" algn="l"/>
              </a:tabLst>
              <a:defRPr sz="2000">
                <a:solidFill>
                  <a:schemeClr val="tx1"/>
                </a:solidFill>
                <a:latin typeface="Arial" charset="0"/>
                <a:cs typeface="Arial" charset="0"/>
              </a:defRPr>
            </a:lvl4pPr>
            <a:lvl5pPr marL="2057400" indent="-228600" defTabSz="449263" eaLnBrk="0" hangingPunct="0">
              <a:spcBef>
                <a:spcPct val="20000"/>
              </a:spcBef>
              <a:buChar char="»"/>
              <a:tabLst>
                <a:tab pos="757238"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 pos="9740900" algn="l"/>
              </a:tabLst>
              <a:defRPr sz="2000">
                <a:solidFill>
                  <a:schemeClr val="tx1"/>
                </a:solidFill>
                <a:latin typeface="Arial" charset="0"/>
                <a:cs typeface="Arial" charset="0"/>
              </a:defRPr>
            </a:lvl5pPr>
            <a:lvl6pPr marL="2514600" indent="-228600" defTabSz="449263" eaLnBrk="0" fontAlgn="base" hangingPunct="0">
              <a:spcBef>
                <a:spcPct val="20000"/>
              </a:spcBef>
              <a:spcAft>
                <a:spcPct val="0"/>
              </a:spcAft>
              <a:buChar char="»"/>
              <a:tabLst>
                <a:tab pos="757238"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 pos="9740900" algn="l"/>
              </a:tabLst>
              <a:defRPr sz="2000">
                <a:solidFill>
                  <a:schemeClr val="tx1"/>
                </a:solidFill>
                <a:latin typeface="Arial" charset="0"/>
                <a:cs typeface="Arial" charset="0"/>
              </a:defRPr>
            </a:lvl6pPr>
            <a:lvl7pPr marL="2971800" indent="-228600" defTabSz="449263" eaLnBrk="0" fontAlgn="base" hangingPunct="0">
              <a:spcBef>
                <a:spcPct val="20000"/>
              </a:spcBef>
              <a:spcAft>
                <a:spcPct val="0"/>
              </a:spcAft>
              <a:buChar char="»"/>
              <a:tabLst>
                <a:tab pos="757238"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 pos="9740900" algn="l"/>
              </a:tabLst>
              <a:defRPr sz="2000">
                <a:solidFill>
                  <a:schemeClr val="tx1"/>
                </a:solidFill>
                <a:latin typeface="Arial" charset="0"/>
                <a:cs typeface="Arial" charset="0"/>
              </a:defRPr>
            </a:lvl7pPr>
            <a:lvl8pPr marL="3429000" indent="-228600" defTabSz="449263" eaLnBrk="0" fontAlgn="base" hangingPunct="0">
              <a:spcBef>
                <a:spcPct val="20000"/>
              </a:spcBef>
              <a:spcAft>
                <a:spcPct val="0"/>
              </a:spcAft>
              <a:buChar char="»"/>
              <a:tabLst>
                <a:tab pos="757238"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 pos="9740900" algn="l"/>
              </a:tabLst>
              <a:defRPr sz="2000">
                <a:solidFill>
                  <a:schemeClr val="tx1"/>
                </a:solidFill>
                <a:latin typeface="Arial" charset="0"/>
                <a:cs typeface="Arial" charset="0"/>
              </a:defRPr>
            </a:lvl8pPr>
            <a:lvl9pPr marL="3886200" indent="-228600" defTabSz="449263" eaLnBrk="0" fontAlgn="base" hangingPunct="0">
              <a:spcBef>
                <a:spcPct val="20000"/>
              </a:spcBef>
              <a:spcAft>
                <a:spcPct val="0"/>
              </a:spcAft>
              <a:buChar char="»"/>
              <a:tabLst>
                <a:tab pos="757238"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 pos="9740900" algn="l"/>
              </a:tabLst>
              <a:defRPr sz="2000">
                <a:solidFill>
                  <a:schemeClr val="tx1"/>
                </a:solidFill>
                <a:latin typeface="Arial" charset="0"/>
                <a:cs typeface="Arial" charset="0"/>
              </a:defRPr>
            </a:lvl9pPr>
          </a:lstStyle>
          <a:p>
            <a:pPr algn="ctr" eaLnBrk="1" hangingPunct="1">
              <a:lnSpc>
                <a:spcPct val="90000"/>
              </a:lnSpc>
              <a:spcBef>
                <a:spcPts val="800"/>
              </a:spcBef>
              <a:buClr>
                <a:srgbClr val="FFFFFF"/>
              </a:buClr>
              <a:buFont typeface="Comic Sans MS" pitchFamily="66" charset="0"/>
              <a:buNone/>
            </a:pPr>
            <a:r>
              <a:rPr lang="en-GB" altLang="it-IT" b="1">
                <a:latin typeface="Comic Sans MS" pitchFamily="66" charset="0"/>
              </a:rPr>
              <a:t>HPV e carcinoma della cervice</a:t>
            </a:r>
          </a:p>
        </p:txBody>
      </p:sp>
      <p:sp>
        <p:nvSpPr>
          <p:cNvPr id="25603" name="WordArt 3"/>
          <p:cNvSpPr>
            <a:spLocks noChangeArrowheads="1" noChangeShapeType="1" noTextEdit="1"/>
          </p:cNvSpPr>
          <p:nvPr/>
        </p:nvSpPr>
        <p:spPr bwMode="auto">
          <a:xfrm rot="180000">
            <a:off x="1600200" y="228600"/>
            <a:ext cx="3429000" cy="646113"/>
          </a:xfrm>
          <a:prstGeom prst="rect">
            <a:avLst/>
          </a:prstGeom>
        </p:spPr>
        <p:txBody>
          <a:bodyPr wrap="none" fromWordArt="1">
            <a:prstTxWarp prst="textPlain">
              <a:avLst>
                <a:gd name="adj" fmla="val 50000"/>
              </a:avLst>
            </a:prstTxWarp>
            <a:scene3d>
              <a:camera prst="legacyPerspectiveFront">
                <a:rot lat="20519979" lon="1080000" rev="0"/>
              </a:camera>
              <a:lightRig rig="legacyHarsh2" dir="b"/>
            </a:scene3d>
            <a:sp3d extrusionH="163500" prstMaterial="legacyMatte">
              <a:extrusionClr>
                <a:srgbClr val="FF6600"/>
              </a:extrusionClr>
            </a:sp3d>
          </a:bodyPr>
          <a:lstStyle/>
          <a:p>
            <a:pPr algn="ctr"/>
            <a:r>
              <a:rPr lang="it-IT" sz="3600" b="1" kern="10">
                <a:ln w="9525">
                  <a:round/>
                  <a:headEnd/>
                  <a:tailEnd/>
                </a:ln>
                <a:gradFill rotWithShape="1">
                  <a:gsLst>
                    <a:gs pos="0">
                      <a:srgbClr val="FFE701"/>
                    </a:gs>
                    <a:gs pos="100000">
                      <a:srgbClr val="FE3E02"/>
                    </a:gs>
                  </a:gsLst>
                  <a:lin ang="5220000" scaled="1"/>
                </a:gradFill>
                <a:latin typeface="Comic Sans MS"/>
              </a:rPr>
              <a:t>STORIA NATURALE</a:t>
            </a:r>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l="9833" t="60741" r="65900" b="5188"/>
          <a:stretch>
            <a:fillRect/>
          </a:stretch>
        </p:blipFill>
        <p:spPr bwMode="auto">
          <a:xfrm>
            <a:off x="180975" y="152400"/>
            <a:ext cx="1203325" cy="1098550"/>
          </a:xfrm>
          <a:prstGeom prst="rect">
            <a:avLst/>
          </a:prstGeom>
          <a:noFill/>
          <a:ln w="9360">
            <a:solidFill>
              <a:srgbClr val="FFFF00"/>
            </a:solidFill>
            <a:miter lim="800000"/>
            <a:headEnd/>
            <a:tailEnd/>
          </a:ln>
          <a:effectLst/>
          <a:extLst>
            <a:ext uri="{909E8E84-426E-40DD-AFC4-6F175D3DCCD1}">
              <a14:hiddenFill xmlns:a14="http://schemas.microsoft.com/office/drawing/2010/main">
                <a:blipFill dpi="0" rotWithShape="0">
                  <a:blip/>
                  <a:srcRect l="9833" t="60741" r="65900" b="5188"/>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Text Box 5"/>
          <p:cNvSpPr txBox="1">
            <a:spLocks noChangeArrowheads="1"/>
          </p:cNvSpPr>
          <p:nvPr/>
        </p:nvSpPr>
        <p:spPr bwMode="auto">
          <a:xfrm>
            <a:off x="1219200" y="1905000"/>
            <a:ext cx="6910388"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charset="0"/>
                <a:cs typeface="Arial" charset="0"/>
              </a:defRPr>
            </a:lvl1pPr>
            <a:lvl2pPr marL="742950" indent="-28575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charset="0"/>
                <a:cs typeface="Arial" charset="0"/>
              </a:defRPr>
            </a:lvl2pPr>
            <a:lvl3pPr marL="11430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3pPr>
            <a:lvl4pPr marL="16002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4pPr>
            <a:lvl5pPr marL="20574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9pPr>
          </a:lstStyle>
          <a:p>
            <a:pPr algn="ctr" eaLnBrk="1" hangingPunct="1">
              <a:spcBef>
                <a:spcPct val="0"/>
              </a:spcBef>
              <a:buClr>
                <a:srgbClr val="FFFFFF"/>
              </a:buClr>
              <a:buFont typeface="Comic Sans MS" pitchFamily="66" charset="0"/>
              <a:buNone/>
            </a:pPr>
            <a:r>
              <a:rPr lang="en-GB" altLang="it-IT" sz="2700" b="1">
                <a:latin typeface="Comic Sans MS" pitchFamily="66" charset="0"/>
              </a:rPr>
              <a:t>INFEZIONE PERSISTENTE (10%)</a:t>
            </a:r>
            <a:r>
              <a:rPr lang="ar-SA" altLang="it-IT" sz="2700" b="1">
                <a:latin typeface="Comic Sans MS" pitchFamily="66" charset="0"/>
              </a:rPr>
              <a:t>‏</a:t>
            </a:r>
            <a:endParaRPr lang="en-GB" altLang="it-IT" sz="2700" b="1">
              <a:latin typeface="Comic Sans MS" pitchFamily="66" charset="0"/>
            </a:endParaRPr>
          </a:p>
        </p:txBody>
      </p:sp>
      <p:sp>
        <p:nvSpPr>
          <p:cNvPr id="25606" name="Text Box 7"/>
          <p:cNvSpPr txBox="1">
            <a:spLocks noChangeArrowheads="1"/>
          </p:cNvSpPr>
          <p:nvPr/>
        </p:nvSpPr>
        <p:spPr bwMode="auto">
          <a:xfrm>
            <a:off x="2438400" y="2743200"/>
            <a:ext cx="387667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charset="0"/>
                <a:cs typeface="Arial" charset="0"/>
              </a:defRPr>
            </a:lvl1pPr>
            <a:lvl2pPr marL="742950" indent="-28575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charset="0"/>
                <a:cs typeface="Arial" charset="0"/>
              </a:defRPr>
            </a:lvl2pPr>
            <a:lvl3pPr marL="11430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3pPr>
            <a:lvl4pPr marL="16002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4pPr>
            <a:lvl5pPr marL="20574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9pPr>
          </a:lstStyle>
          <a:p>
            <a:pPr algn="ctr" eaLnBrk="1" hangingPunct="1">
              <a:spcBef>
                <a:spcPct val="0"/>
              </a:spcBef>
              <a:buClr>
                <a:srgbClr val="FFFF00"/>
              </a:buClr>
              <a:buFont typeface="Arial Unicode MS" pitchFamily="34" charset="-128"/>
              <a:buNone/>
            </a:pPr>
            <a:r>
              <a:rPr lang="en-GB" altLang="it-IT" sz="2700" b="1">
                <a:latin typeface="Arial Unicode MS" pitchFamily="34" charset="-128"/>
              </a:rPr>
              <a:t>Displasia / CIN</a:t>
            </a:r>
          </a:p>
        </p:txBody>
      </p:sp>
      <p:sp>
        <p:nvSpPr>
          <p:cNvPr id="25607" name="AutoShape 8"/>
          <p:cNvSpPr>
            <a:spLocks noChangeArrowheads="1"/>
          </p:cNvSpPr>
          <p:nvPr/>
        </p:nvSpPr>
        <p:spPr bwMode="auto">
          <a:xfrm>
            <a:off x="3886200" y="2362200"/>
            <a:ext cx="384175" cy="406400"/>
          </a:xfrm>
          <a:prstGeom prst="downArrow">
            <a:avLst>
              <a:gd name="adj1" fmla="val 50148"/>
              <a:gd name="adj2" fmla="val 33778"/>
            </a:avLst>
          </a:prstGeom>
          <a:gradFill rotWithShape="0">
            <a:gsLst>
              <a:gs pos="0">
                <a:srgbClr val="FFFF99"/>
              </a:gs>
              <a:gs pos="100000">
                <a:srgbClr val="757546"/>
              </a:gs>
            </a:gsLst>
            <a:lin ang="5400000" scaled="1"/>
          </a:gradFill>
          <a:ln w="9360">
            <a:solidFill>
              <a:srgbClr val="FFFF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it-IT" altLang="it-IT" sz="1800"/>
          </a:p>
        </p:txBody>
      </p:sp>
      <p:grpSp>
        <p:nvGrpSpPr>
          <p:cNvPr id="25608" name="Group 9"/>
          <p:cNvGrpSpPr>
            <a:grpSpLocks/>
          </p:cNvGrpSpPr>
          <p:nvPr/>
        </p:nvGrpSpPr>
        <p:grpSpPr bwMode="auto">
          <a:xfrm>
            <a:off x="3124200" y="3124200"/>
            <a:ext cx="4524375" cy="1933575"/>
            <a:chOff x="1692" y="1668"/>
            <a:chExt cx="2850" cy="1218"/>
          </a:xfrm>
        </p:grpSpPr>
        <p:grpSp>
          <p:nvGrpSpPr>
            <p:cNvPr id="25626" name="Group 10"/>
            <p:cNvGrpSpPr>
              <a:grpSpLocks/>
            </p:cNvGrpSpPr>
            <p:nvPr/>
          </p:nvGrpSpPr>
          <p:grpSpPr bwMode="auto">
            <a:xfrm>
              <a:off x="1692" y="1995"/>
              <a:ext cx="1395" cy="317"/>
              <a:chOff x="1692" y="1995"/>
              <a:chExt cx="1395" cy="317"/>
            </a:xfrm>
          </p:grpSpPr>
          <p:sp>
            <p:nvSpPr>
              <p:cNvPr id="25636" name="Line 11"/>
              <p:cNvSpPr>
                <a:spLocks noChangeShapeType="1"/>
              </p:cNvSpPr>
              <p:nvPr/>
            </p:nvSpPr>
            <p:spPr bwMode="auto">
              <a:xfrm flipV="1">
                <a:off x="1692" y="2296"/>
                <a:ext cx="1395" cy="14"/>
              </a:xfrm>
              <a:prstGeom prst="line">
                <a:avLst/>
              </a:prstGeom>
              <a:noFill/>
              <a:ln w="57240">
                <a:solidFill>
                  <a:srgbClr val="CC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5637" name="Text Box 12"/>
              <p:cNvSpPr txBox="1">
                <a:spLocks noChangeArrowheads="1"/>
              </p:cNvSpPr>
              <p:nvPr/>
            </p:nvSpPr>
            <p:spPr bwMode="auto">
              <a:xfrm>
                <a:off x="2117" y="1995"/>
                <a:ext cx="606" cy="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charset="0"/>
                    <a:cs typeface="Arial" charset="0"/>
                  </a:defRPr>
                </a:lvl1pPr>
                <a:lvl2pPr marL="742950" indent="-28575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charset="0"/>
                    <a:cs typeface="Arial" charset="0"/>
                  </a:defRPr>
                </a:lvl2pPr>
                <a:lvl3pPr marL="11430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3pPr>
                <a:lvl4pPr marL="16002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4pPr>
                <a:lvl5pPr marL="20574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9pPr>
              </a:lstStyle>
              <a:p>
                <a:pPr eaLnBrk="1" hangingPunct="1">
                  <a:spcBef>
                    <a:spcPct val="0"/>
                  </a:spcBef>
                  <a:buClr>
                    <a:srgbClr val="00FFFF"/>
                  </a:buClr>
                  <a:buFont typeface="Arial Unicode MS" pitchFamily="34" charset="-128"/>
                  <a:buNone/>
                </a:pPr>
                <a:r>
                  <a:rPr lang="en-GB" altLang="it-IT" sz="2700" b="1">
                    <a:latin typeface="Arial Unicode MS" pitchFamily="34" charset="-128"/>
                  </a:rPr>
                  <a:t>40%</a:t>
                </a:r>
                <a:r>
                  <a:rPr lang="en-GB" altLang="it-IT" sz="2700" b="1">
                    <a:solidFill>
                      <a:srgbClr val="FFFFFF"/>
                    </a:solidFill>
                    <a:latin typeface="Arial Unicode MS" pitchFamily="34" charset="-128"/>
                  </a:rPr>
                  <a:t> </a:t>
                </a:r>
              </a:p>
            </p:txBody>
          </p:sp>
        </p:grpSp>
        <p:grpSp>
          <p:nvGrpSpPr>
            <p:cNvPr id="25627" name="Group 13"/>
            <p:cNvGrpSpPr>
              <a:grpSpLocks/>
            </p:cNvGrpSpPr>
            <p:nvPr/>
          </p:nvGrpSpPr>
          <p:grpSpPr bwMode="auto">
            <a:xfrm>
              <a:off x="3213" y="1668"/>
              <a:ext cx="1329" cy="1218"/>
              <a:chOff x="3213" y="1668"/>
              <a:chExt cx="1329" cy="1218"/>
            </a:xfrm>
          </p:grpSpPr>
          <p:sp>
            <p:nvSpPr>
              <p:cNvPr id="25628" name="Text Box 14"/>
              <p:cNvSpPr txBox="1">
                <a:spLocks noChangeArrowheads="1"/>
              </p:cNvSpPr>
              <p:nvPr/>
            </p:nvSpPr>
            <p:spPr bwMode="auto">
              <a:xfrm>
                <a:off x="3459" y="2053"/>
                <a:ext cx="858" cy="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charset="0"/>
                    <a:cs typeface="Arial" charset="0"/>
                  </a:defRPr>
                </a:lvl1pPr>
                <a:lvl2pPr marL="742950" indent="-28575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charset="0"/>
                    <a:cs typeface="Arial" charset="0"/>
                  </a:defRPr>
                </a:lvl2pPr>
                <a:lvl3pPr marL="11430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3pPr>
                <a:lvl4pPr marL="16002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4pPr>
                <a:lvl5pPr marL="20574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9pPr>
              </a:lstStyle>
              <a:p>
                <a:pPr eaLnBrk="1" hangingPunct="1">
                  <a:spcBef>
                    <a:spcPct val="0"/>
                  </a:spcBef>
                  <a:buClr>
                    <a:srgbClr val="FF9933"/>
                  </a:buClr>
                  <a:buFont typeface="Arial Unicode MS" pitchFamily="34" charset="-128"/>
                  <a:buNone/>
                </a:pPr>
                <a:r>
                  <a:rPr lang="en-GB" altLang="it-IT" sz="2700" b="1">
                    <a:solidFill>
                      <a:srgbClr val="FF9933"/>
                    </a:solidFill>
                    <a:latin typeface="Arial Unicode MS" pitchFamily="34" charset="-128"/>
                  </a:rPr>
                  <a:t>CIN 2-3</a:t>
                </a:r>
              </a:p>
            </p:txBody>
          </p:sp>
          <p:sp>
            <p:nvSpPr>
              <p:cNvPr id="25629" name="Text Box 15"/>
              <p:cNvSpPr txBox="1">
                <a:spLocks noChangeArrowheads="1"/>
              </p:cNvSpPr>
              <p:nvPr/>
            </p:nvSpPr>
            <p:spPr bwMode="auto">
              <a:xfrm flipH="1">
                <a:off x="3213" y="2309"/>
                <a:ext cx="1329" cy="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charset="0"/>
                    <a:cs typeface="Arial" charset="0"/>
                  </a:defRPr>
                </a:lvl1pPr>
                <a:lvl2pPr marL="742950" indent="-28575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charset="0"/>
                    <a:cs typeface="Arial" charset="0"/>
                  </a:defRPr>
                </a:lvl2pPr>
                <a:lvl3pPr marL="11430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3pPr>
                <a:lvl4pPr marL="16002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4pPr>
                <a:lvl5pPr marL="20574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9pPr>
              </a:lstStyle>
              <a:p>
                <a:pPr algn="ctr" eaLnBrk="1" hangingPunct="1">
                  <a:lnSpc>
                    <a:spcPct val="90000"/>
                  </a:lnSpc>
                  <a:spcBef>
                    <a:spcPct val="0"/>
                  </a:spcBef>
                  <a:buClr>
                    <a:srgbClr val="FF9933"/>
                  </a:buClr>
                  <a:buFont typeface="Arial Unicode MS" pitchFamily="34" charset="-128"/>
                  <a:buNone/>
                </a:pPr>
                <a:r>
                  <a:rPr lang="en-GB" altLang="it-IT" sz="2000" b="1">
                    <a:solidFill>
                      <a:srgbClr val="FF9933"/>
                    </a:solidFill>
                    <a:latin typeface="Arial Unicode MS" pitchFamily="34" charset="-128"/>
                  </a:rPr>
                  <a:t>Scompare spontaneamente nel 30% dei casi </a:t>
                </a:r>
              </a:p>
            </p:txBody>
          </p:sp>
          <p:grpSp>
            <p:nvGrpSpPr>
              <p:cNvPr id="25630" name="Group 16"/>
              <p:cNvGrpSpPr>
                <a:grpSpLocks/>
              </p:cNvGrpSpPr>
              <p:nvPr/>
            </p:nvGrpSpPr>
            <p:grpSpPr bwMode="auto">
              <a:xfrm>
                <a:off x="3517" y="1668"/>
                <a:ext cx="443" cy="407"/>
                <a:chOff x="3517" y="1668"/>
                <a:chExt cx="443" cy="407"/>
              </a:xfrm>
            </p:grpSpPr>
            <p:sp>
              <p:nvSpPr>
                <p:cNvPr id="25631" name="Freeform 17"/>
                <p:cNvSpPr>
                  <a:spLocks noChangeArrowheads="1"/>
                </p:cNvSpPr>
                <p:nvPr/>
              </p:nvSpPr>
              <p:spPr bwMode="auto">
                <a:xfrm rot="-10560000" flipH="1" flipV="1">
                  <a:off x="3820" y="1897"/>
                  <a:ext cx="125" cy="176"/>
                </a:xfrm>
                <a:custGeom>
                  <a:avLst/>
                  <a:gdLst>
                    <a:gd name="T0" fmla="*/ 0 w 493"/>
                    <a:gd name="T1" fmla="*/ 0 h 434"/>
                    <a:gd name="T2" fmla="*/ 0 w 493"/>
                    <a:gd name="T3" fmla="*/ 0 h 434"/>
                    <a:gd name="T4" fmla="*/ 0 w 493"/>
                    <a:gd name="T5" fmla="*/ 0 h 434"/>
                    <a:gd name="T6" fmla="*/ 0 w 493"/>
                    <a:gd name="T7" fmla="*/ 0 h 434"/>
                    <a:gd name="T8" fmla="*/ 0 w 493"/>
                    <a:gd name="T9" fmla="*/ 0 h 434"/>
                    <a:gd name="T10" fmla="*/ 0 w 493"/>
                    <a:gd name="T11" fmla="*/ 0 h 434"/>
                    <a:gd name="T12" fmla="*/ 0 w 493"/>
                    <a:gd name="T13" fmla="*/ 0 h 434"/>
                    <a:gd name="T14" fmla="*/ 0 w 493"/>
                    <a:gd name="T15" fmla="*/ 0 h 434"/>
                    <a:gd name="T16" fmla="*/ 0 w 493"/>
                    <a:gd name="T17" fmla="*/ 0 h 434"/>
                    <a:gd name="T18" fmla="*/ 0 w 493"/>
                    <a:gd name="T19" fmla="*/ 0 h 434"/>
                    <a:gd name="T20" fmla="*/ 0 w 493"/>
                    <a:gd name="T21" fmla="*/ 0 h 434"/>
                    <a:gd name="T22" fmla="*/ 0 w 493"/>
                    <a:gd name="T23" fmla="*/ 0 h 434"/>
                    <a:gd name="T24" fmla="*/ 0 w 493"/>
                    <a:gd name="T25" fmla="*/ 0 h 434"/>
                    <a:gd name="T26" fmla="*/ 0 w 493"/>
                    <a:gd name="T27" fmla="*/ 0 h 434"/>
                    <a:gd name="T28" fmla="*/ 0 w 493"/>
                    <a:gd name="T29" fmla="*/ 0 h 434"/>
                    <a:gd name="T30" fmla="*/ 0 w 493"/>
                    <a:gd name="T31" fmla="*/ 0 h 434"/>
                    <a:gd name="T32" fmla="*/ 0 w 493"/>
                    <a:gd name="T33" fmla="*/ 0 h 434"/>
                    <a:gd name="T34" fmla="*/ 0 w 493"/>
                    <a:gd name="T35" fmla="*/ 0 h 434"/>
                    <a:gd name="T36" fmla="*/ 0 w 493"/>
                    <a:gd name="T37" fmla="*/ 0 h 434"/>
                    <a:gd name="T38" fmla="*/ 0 w 493"/>
                    <a:gd name="T39" fmla="*/ 0 h 434"/>
                    <a:gd name="T40" fmla="*/ 0 w 493"/>
                    <a:gd name="T41" fmla="*/ 0 h 434"/>
                    <a:gd name="T42" fmla="*/ 0 w 493"/>
                    <a:gd name="T43" fmla="*/ 0 h 434"/>
                    <a:gd name="T44" fmla="*/ 0 w 493"/>
                    <a:gd name="T45" fmla="*/ 0 h 434"/>
                    <a:gd name="T46" fmla="*/ 0 w 493"/>
                    <a:gd name="T47" fmla="*/ 0 h 434"/>
                    <a:gd name="T48" fmla="*/ 0 w 493"/>
                    <a:gd name="T49" fmla="*/ 0 h 434"/>
                    <a:gd name="T50" fmla="*/ 0 w 493"/>
                    <a:gd name="T51" fmla="*/ 0 h 434"/>
                    <a:gd name="T52" fmla="*/ 0 w 493"/>
                    <a:gd name="T53" fmla="*/ 0 h 434"/>
                    <a:gd name="T54" fmla="*/ 0 w 493"/>
                    <a:gd name="T55" fmla="*/ 0 h 4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93" h="434">
                      <a:moveTo>
                        <a:pt x="0" y="335"/>
                      </a:moveTo>
                      <a:lnTo>
                        <a:pt x="0" y="434"/>
                      </a:lnTo>
                      <a:lnTo>
                        <a:pt x="20" y="409"/>
                      </a:lnTo>
                      <a:lnTo>
                        <a:pt x="42" y="383"/>
                      </a:lnTo>
                      <a:lnTo>
                        <a:pt x="71" y="356"/>
                      </a:lnTo>
                      <a:lnTo>
                        <a:pt x="107" y="325"/>
                      </a:lnTo>
                      <a:lnTo>
                        <a:pt x="142" y="291"/>
                      </a:lnTo>
                      <a:lnTo>
                        <a:pt x="178" y="259"/>
                      </a:lnTo>
                      <a:lnTo>
                        <a:pt x="211" y="232"/>
                      </a:lnTo>
                      <a:lnTo>
                        <a:pt x="241" y="208"/>
                      </a:lnTo>
                      <a:lnTo>
                        <a:pt x="274" y="186"/>
                      </a:lnTo>
                      <a:lnTo>
                        <a:pt x="308" y="164"/>
                      </a:lnTo>
                      <a:lnTo>
                        <a:pt x="348" y="141"/>
                      </a:lnTo>
                      <a:lnTo>
                        <a:pt x="385" y="123"/>
                      </a:lnTo>
                      <a:lnTo>
                        <a:pt x="423" y="107"/>
                      </a:lnTo>
                      <a:lnTo>
                        <a:pt x="463" y="90"/>
                      </a:lnTo>
                      <a:lnTo>
                        <a:pt x="493" y="76"/>
                      </a:lnTo>
                      <a:lnTo>
                        <a:pt x="493" y="0"/>
                      </a:lnTo>
                      <a:lnTo>
                        <a:pt x="439" y="15"/>
                      </a:lnTo>
                      <a:lnTo>
                        <a:pt x="360" y="49"/>
                      </a:lnTo>
                      <a:lnTo>
                        <a:pt x="259" y="92"/>
                      </a:lnTo>
                      <a:lnTo>
                        <a:pt x="185" y="138"/>
                      </a:lnTo>
                      <a:lnTo>
                        <a:pt x="117" y="204"/>
                      </a:lnTo>
                      <a:lnTo>
                        <a:pt x="50" y="259"/>
                      </a:lnTo>
                      <a:lnTo>
                        <a:pt x="0" y="312"/>
                      </a:lnTo>
                      <a:lnTo>
                        <a:pt x="0" y="433"/>
                      </a:lnTo>
                      <a:lnTo>
                        <a:pt x="0" y="431"/>
                      </a:lnTo>
                      <a:lnTo>
                        <a:pt x="0" y="335"/>
                      </a:lnTo>
                      <a:close/>
                    </a:path>
                  </a:pathLst>
                </a:custGeom>
                <a:gradFill rotWithShape="0">
                  <a:gsLst>
                    <a:gs pos="0">
                      <a:srgbClr val="FFFF00"/>
                    </a:gs>
                    <a:gs pos="100000">
                      <a:srgbClr val="FF9933"/>
                    </a:gs>
                  </a:gsLst>
                  <a:lin ang="10800000" scaled="1"/>
                </a:gradFill>
                <a:ln w="936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25632" name="Group 18"/>
                <p:cNvGrpSpPr>
                  <a:grpSpLocks/>
                </p:cNvGrpSpPr>
                <p:nvPr/>
              </p:nvGrpSpPr>
              <p:grpSpPr bwMode="auto">
                <a:xfrm>
                  <a:off x="3517" y="1668"/>
                  <a:ext cx="443" cy="398"/>
                  <a:chOff x="3517" y="1668"/>
                  <a:chExt cx="443" cy="398"/>
                </a:xfrm>
              </p:grpSpPr>
              <p:sp>
                <p:nvSpPr>
                  <p:cNvPr id="25633" name="Freeform 19"/>
                  <p:cNvSpPr>
                    <a:spLocks noChangeArrowheads="1"/>
                  </p:cNvSpPr>
                  <p:nvPr/>
                </p:nvSpPr>
                <p:spPr bwMode="auto">
                  <a:xfrm rot="-10560000" flipH="1" flipV="1">
                    <a:off x="3532" y="1677"/>
                    <a:ext cx="244" cy="247"/>
                  </a:xfrm>
                  <a:custGeom>
                    <a:avLst/>
                    <a:gdLst>
                      <a:gd name="T0" fmla="*/ 0 w 952"/>
                      <a:gd name="T1" fmla="*/ 0 h 607"/>
                      <a:gd name="T2" fmla="*/ 0 w 952"/>
                      <a:gd name="T3" fmla="*/ 0 h 607"/>
                      <a:gd name="T4" fmla="*/ 0 w 952"/>
                      <a:gd name="T5" fmla="*/ 0 h 607"/>
                      <a:gd name="T6" fmla="*/ 0 w 952"/>
                      <a:gd name="T7" fmla="*/ 0 h 607"/>
                      <a:gd name="T8" fmla="*/ 0 w 952"/>
                      <a:gd name="T9" fmla="*/ 0 h 607"/>
                      <a:gd name="T10" fmla="*/ 0 w 952"/>
                      <a:gd name="T11" fmla="*/ 0 h 607"/>
                      <a:gd name="T12" fmla="*/ 0 w 952"/>
                      <a:gd name="T13" fmla="*/ 0 h 607"/>
                      <a:gd name="T14" fmla="*/ 0 w 952"/>
                      <a:gd name="T15" fmla="*/ 0 h 607"/>
                      <a:gd name="T16" fmla="*/ 0 w 952"/>
                      <a:gd name="T17" fmla="*/ 0 h 607"/>
                      <a:gd name="T18" fmla="*/ 0 w 952"/>
                      <a:gd name="T19" fmla="*/ 0 h 607"/>
                      <a:gd name="T20" fmla="*/ 0 w 952"/>
                      <a:gd name="T21" fmla="*/ 0 h 607"/>
                      <a:gd name="T22" fmla="*/ 0 w 952"/>
                      <a:gd name="T23" fmla="*/ 0 h 607"/>
                      <a:gd name="T24" fmla="*/ 0 w 952"/>
                      <a:gd name="T25" fmla="*/ 0 h 607"/>
                      <a:gd name="T26" fmla="*/ 0 w 952"/>
                      <a:gd name="T27" fmla="*/ 0 h 607"/>
                      <a:gd name="T28" fmla="*/ 0 w 952"/>
                      <a:gd name="T29" fmla="*/ 0 h 607"/>
                      <a:gd name="T30" fmla="*/ 0 w 952"/>
                      <a:gd name="T31" fmla="*/ 0 h 607"/>
                      <a:gd name="T32" fmla="*/ 0 w 952"/>
                      <a:gd name="T33" fmla="*/ 0 h 607"/>
                      <a:gd name="T34" fmla="*/ 0 w 952"/>
                      <a:gd name="T35" fmla="*/ 0 h 607"/>
                      <a:gd name="T36" fmla="*/ 0 w 952"/>
                      <a:gd name="T37" fmla="*/ 0 h 607"/>
                      <a:gd name="T38" fmla="*/ 0 w 952"/>
                      <a:gd name="T39" fmla="*/ 0 h 607"/>
                      <a:gd name="T40" fmla="*/ 0 w 952"/>
                      <a:gd name="T41" fmla="*/ 0 h 607"/>
                      <a:gd name="T42" fmla="*/ 0 w 952"/>
                      <a:gd name="T43" fmla="*/ 0 h 607"/>
                      <a:gd name="T44" fmla="*/ 0 w 952"/>
                      <a:gd name="T45" fmla="*/ 0 h 607"/>
                      <a:gd name="T46" fmla="*/ 0 w 952"/>
                      <a:gd name="T47" fmla="*/ 0 h 607"/>
                      <a:gd name="T48" fmla="*/ 0 w 952"/>
                      <a:gd name="T49" fmla="*/ 0 h 607"/>
                      <a:gd name="T50" fmla="*/ 0 w 952"/>
                      <a:gd name="T51" fmla="*/ 0 h 607"/>
                      <a:gd name="T52" fmla="*/ 0 w 952"/>
                      <a:gd name="T53" fmla="*/ 0 h 607"/>
                      <a:gd name="T54" fmla="*/ 0 w 952"/>
                      <a:gd name="T55" fmla="*/ 0 h 607"/>
                      <a:gd name="T56" fmla="*/ 0 w 952"/>
                      <a:gd name="T57" fmla="*/ 0 h 607"/>
                      <a:gd name="T58" fmla="*/ 0 w 952"/>
                      <a:gd name="T59" fmla="*/ 0 h 607"/>
                      <a:gd name="T60" fmla="*/ 0 w 952"/>
                      <a:gd name="T61" fmla="*/ 0 h 607"/>
                      <a:gd name="T62" fmla="*/ 0 w 952"/>
                      <a:gd name="T63" fmla="*/ 0 h 607"/>
                      <a:gd name="T64" fmla="*/ 0 w 952"/>
                      <a:gd name="T65" fmla="*/ 0 h 607"/>
                      <a:gd name="T66" fmla="*/ 0 w 952"/>
                      <a:gd name="T67" fmla="*/ 0 h 607"/>
                      <a:gd name="T68" fmla="*/ 0 w 952"/>
                      <a:gd name="T69" fmla="*/ 0 h 6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52" h="607">
                        <a:moveTo>
                          <a:pt x="0" y="0"/>
                        </a:moveTo>
                        <a:lnTo>
                          <a:pt x="0" y="45"/>
                        </a:lnTo>
                        <a:lnTo>
                          <a:pt x="69" y="57"/>
                        </a:lnTo>
                        <a:lnTo>
                          <a:pt x="132" y="72"/>
                        </a:lnTo>
                        <a:lnTo>
                          <a:pt x="189" y="90"/>
                        </a:lnTo>
                        <a:lnTo>
                          <a:pt x="248" y="108"/>
                        </a:lnTo>
                        <a:lnTo>
                          <a:pt x="298" y="126"/>
                        </a:lnTo>
                        <a:lnTo>
                          <a:pt x="340" y="144"/>
                        </a:lnTo>
                        <a:lnTo>
                          <a:pt x="379" y="160"/>
                        </a:lnTo>
                        <a:lnTo>
                          <a:pt x="424" y="181"/>
                        </a:lnTo>
                        <a:lnTo>
                          <a:pt x="463" y="205"/>
                        </a:lnTo>
                        <a:lnTo>
                          <a:pt x="508" y="235"/>
                        </a:lnTo>
                        <a:lnTo>
                          <a:pt x="544" y="262"/>
                        </a:lnTo>
                        <a:lnTo>
                          <a:pt x="580" y="289"/>
                        </a:lnTo>
                        <a:lnTo>
                          <a:pt x="613" y="319"/>
                        </a:lnTo>
                        <a:lnTo>
                          <a:pt x="655" y="355"/>
                        </a:lnTo>
                        <a:lnTo>
                          <a:pt x="700" y="397"/>
                        </a:lnTo>
                        <a:lnTo>
                          <a:pt x="726" y="427"/>
                        </a:lnTo>
                        <a:lnTo>
                          <a:pt x="753" y="459"/>
                        </a:lnTo>
                        <a:lnTo>
                          <a:pt x="780" y="490"/>
                        </a:lnTo>
                        <a:lnTo>
                          <a:pt x="804" y="520"/>
                        </a:lnTo>
                        <a:lnTo>
                          <a:pt x="834" y="568"/>
                        </a:lnTo>
                        <a:lnTo>
                          <a:pt x="852" y="607"/>
                        </a:lnTo>
                        <a:lnTo>
                          <a:pt x="952" y="595"/>
                        </a:lnTo>
                        <a:lnTo>
                          <a:pt x="919" y="529"/>
                        </a:lnTo>
                        <a:lnTo>
                          <a:pt x="870" y="459"/>
                        </a:lnTo>
                        <a:lnTo>
                          <a:pt x="819" y="400"/>
                        </a:lnTo>
                        <a:lnTo>
                          <a:pt x="753" y="337"/>
                        </a:lnTo>
                        <a:lnTo>
                          <a:pt x="664" y="247"/>
                        </a:lnTo>
                        <a:lnTo>
                          <a:pt x="565" y="172"/>
                        </a:lnTo>
                        <a:lnTo>
                          <a:pt x="460" y="108"/>
                        </a:lnTo>
                        <a:lnTo>
                          <a:pt x="367" y="69"/>
                        </a:lnTo>
                        <a:lnTo>
                          <a:pt x="251" y="30"/>
                        </a:lnTo>
                        <a:lnTo>
                          <a:pt x="156" y="15"/>
                        </a:lnTo>
                        <a:lnTo>
                          <a:pt x="0" y="0"/>
                        </a:lnTo>
                        <a:close/>
                      </a:path>
                    </a:pathLst>
                  </a:custGeom>
                  <a:gradFill rotWithShape="0">
                    <a:gsLst>
                      <a:gs pos="0">
                        <a:srgbClr val="FFFF00"/>
                      </a:gs>
                      <a:gs pos="100000">
                        <a:srgbClr val="FF9933"/>
                      </a:gs>
                    </a:gsLst>
                    <a:lin ang="10800000" scaled="1"/>
                  </a:gradFill>
                  <a:ln w="936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5634" name="Freeform 20"/>
                  <p:cNvSpPr>
                    <a:spLocks noChangeArrowheads="1"/>
                  </p:cNvSpPr>
                  <p:nvPr/>
                </p:nvSpPr>
                <p:spPr bwMode="auto">
                  <a:xfrm rot="-10560000" flipH="1" flipV="1">
                    <a:off x="3665" y="1954"/>
                    <a:ext cx="151" cy="109"/>
                  </a:xfrm>
                  <a:custGeom>
                    <a:avLst/>
                    <a:gdLst>
                      <a:gd name="T0" fmla="*/ 0 w 589"/>
                      <a:gd name="T1" fmla="*/ 0 h 270"/>
                      <a:gd name="T2" fmla="*/ 0 w 589"/>
                      <a:gd name="T3" fmla="*/ 0 h 270"/>
                      <a:gd name="T4" fmla="*/ 0 w 589"/>
                      <a:gd name="T5" fmla="*/ 0 h 270"/>
                      <a:gd name="T6" fmla="*/ 0 w 589"/>
                      <a:gd name="T7" fmla="*/ 0 h 270"/>
                      <a:gd name="T8" fmla="*/ 0 w 589"/>
                      <a:gd name="T9" fmla="*/ 0 h 270"/>
                      <a:gd name="T10" fmla="*/ 0 w 589"/>
                      <a:gd name="T11" fmla="*/ 0 h 270"/>
                      <a:gd name="T12" fmla="*/ 0 w 589"/>
                      <a:gd name="T13" fmla="*/ 0 h 270"/>
                      <a:gd name="T14" fmla="*/ 0 w 589"/>
                      <a:gd name="T15" fmla="*/ 0 h 270"/>
                      <a:gd name="T16" fmla="*/ 0 w 589"/>
                      <a:gd name="T17" fmla="*/ 0 h 270"/>
                      <a:gd name="T18" fmla="*/ 0 w 589"/>
                      <a:gd name="T19" fmla="*/ 0 h 270"/>
                      <a:gd name="T20" fmla="*/ 0 w 589"/>
                      <a:gd name="T21" fmla="*/ 0 h 270"/>
                      <a:gd name="T22" fmla="*/ 0 w 589"/>
                      <a:gd name="T23" fmla="*/ 0 h 270"/>
                      <a:gd name="T24" fmla="*/ 0 w 589"/>
                      <a:gd name="T25" fmla="*/ 0 h 270"/>
                      <a:gd name="T26" fmla="*/ 0 w 589"/>
                      <a:gd name="T27" fmla="*/ 0 h 270"/>
                      <a:gd name="T28" fmla="*/ 0 w 589"/>
                      <a:gd name="T29" fmla="*/ 0 h 270"/>
                      <a:gd name="T30" fmla="*/ 0 w 589"/>
                      <a:gd name="T31" fmla="*/ 0 h 270"/>
                      <a:gd name="T32" fmla="*/ 0 w 589"/>
                      <a:gd name="T33" fmla="*/ 0 h 270"/>
                      <a:gd name="T34" fmla="*/ 0 w 589"/>
                      <a:gd name="T35" fmla="*/ 0 h 270"/>
                      <a:gd name="T36" fmla="*/ 0 w 589"/>
                      <a:gd name="T37" fmla="*/ 0 h 270"/>
                      <a:gd name="T38" fmla="*/ 0 w 589"/>
                      <a:gd name="T39" fmla="*/ 0 h 270"/>
                      <a:gd name="T40" fmla="*/ 0 w 589"/>
                      <a:gd name="T41" fmla="*/ 0 h 270"/>
                      <a:gd name="T42" fmla="*/ 0 w 589"/>
                      <a:gd name="T43" fmla="*/ 0 h 270"/>
                      <a:gd name="T44" fmla="*/ 0 w 589"/>
                      <a:gd name="T45" fmla="*/ 0 h 270"/>
                      <a:gd name="T46" fmla="*/ 0 w 589"/>
                      <a:gd name="T47" fmla="*/ 0 h 270"/>
                      <a:gd name="T48" fmla="*/ 0 w 589"/>
                      <a:gd name="T49" fmla="*/ 0 h 2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9" h="270">
                        <a:moveTo>
                          <a:pt x="0" y="0"/>
                        </a:moveTo>
                        <a:lnTo>
                          <a:pt x="0" y="83"/>
                        </a:lnTo>
                        <a:lnTo>
                          <a:pt x="38" y="90"/>
                        </a:lnTo>
                        <a:lnTo>
                          <a:pt x="77" y="97"/>
                        </a:lnTo>
                        <a:lnTo>
                          <a:pt x="114" y="106"/>
                        </a:lnTo>
                        <a:lnTo>
                          <a:pt x="152" y="115"/>
                        </a:lnTo>
                        <a:lnTo>
                          <a:pt x="196" y="126"/>
                        </a:lnTo>
                        <a:lnTo>
                          <a:pt x="244" y="138"/>
                        </a:lnTo>
                        <a:lnTo>
                          <a:pt x="304" y="156"/>
                        </a:lnTo>
                        <a:lnTo>
                          <a:pt x="362" y="172"/>
                        </a:lnTo>
                        <a:lnTo>
                          <a:pt x="400" y="185"/>
                        </a:lnTo>
                        <a:lnTo>
                          <a:pt x="445" y="203"/>
                        </a:lnTo>
                        <a:lnTo>
                          <a:pt x="494" y="223"/>
                        </a:lnTo>
                        <a:lnTo>
                          <a:pt x="538" y="243"/>
                        </a:lnTo>
                        <a:lnTo>
                          <a:pt x="570" y="259"/>
                        </a:lnTo>
                        <a:lnTo>
                          <a:pt x="589" y="270"/>
                        </a:lnTo>
                        <a:lnTo>
                          <a:pt x="589" y="167"/>
                        </a:lnTo>
                        <a:lnTo>
                          <a:pt x="552" y="141"/>
                        </a:lnTo>
                        <a:lnTo>
                          <a:pt x="478" y="105"/>
                        </a:lnTo>
                        <a:lnTo>
                          <a:pt x="392" y="69"/>
                        </a:lnTo>
                        <a:lnTo>
                          <a:pt x="315" y="49"/>
                        </a:lnTo>
                        <a:lnTo>
                          <a:pt x="226" y="24"/>
                        </a:lnTo>
                        <a:lnTo>
                          <a:pt x="137" y="7"/>
                        </a:lnTo>
                        <a:lnTo>
                          <a:pt x="74" y="1"/>
                        </a:lnTo>
                        <a:lnTo>
                          <a:pt x="0" y="0"/>
                        </a:lnTo>
                        <a:close/>
                      </a:path>
                    </a:pathLst>
                  </a:custGeom>
                  <a:gradFill rotWithShape="0">
                    <a:gsLst>
                      <a:gs pos="0">
                        <a:srgbClr val="FFFF00"/>
                      </a:gs>
                      <a:gs pos="100000">
                        <a:srgbClr val="FF9933"/>
                      </a:gs>
                    </a:gsLst>
                    <a:lin ang="10800000" scaled="1"/>
                  </a:gradFill>
                  <a:ln w="936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5635" name="Freeform 21"/>
                  <p:cNvSpPr>
                    <a:spLocks noChangeArrowheads="1"/>
                  </p:cNvSpPr>
                  <p:nvPr/>
                </p:nvSpPr>
                <p:spPr bwMode="auto">
                  <a:xfrm rot="-10560000" flipH="1" flipV="1">
                    <a:off x="3529" y="1684"/>
                    <a:ext cx="422" cy="334"/>
                  </a:xfrm>
                  <a:custGeom>
                    <a:avLst/>
                    <a:gdLst>
                      <a:gd name="T0" fmla="*/ 0 w 1645"/>
                      <a:gd name="T1" fmla="*/ 0 h 823"/>
                      <a:gd name="T2" fmla="*/ 0 w 1645"/>
                      <a:gd name="T3" fmla="*/ 0 h 823"/>
                      <a:gd name="T4" fmla="*/ 0 w 1645"/>
                      <a:gd name="T5" fmla="*/ 0 h 823"/>
                      <a:gd name="T6" fmla="*/ 0 w 1645"/>
                      <a:gd name="T7" fmla="*/ 0 h 823"/>
                      <a:gd name="T8" fmla="*/ 0 w 1645"/>
                      <a:gd name="T9" fmla="*/ 0 h 823"/>
                      <a:gd name="T10" fmla="*/ 0 w 1645"/>
                      <a:gd name="T11" fmla="*/ 0 h 823"/>
                      <a:gd name="T12" fmla="*/ 0 w 1645"/>
                      <a:gd name="T13" fmla="*/ 0 h 823"/>
                      <a:gd name="T14" fmla="*/ 0 w 1645"/>
                      <a:gd name="T15" fmla="*/ 0 h 823"/>
                      <a:gd name="T16" fmla="*/ 0 w 1645"/>
                      <a:gd name="T17" fmla="*/ 0 h 823"/>
                      <a:gd name="T18" fmla="*/ 0 w 1645"/>
                      <a:gd name="T19" fmla="*/ 0 h 823"/>
                      <a:gd name="T20" fmla="*/ 0 w 1645"/>
                      <a:gd name="T21" fmla="*/ 0 h 823"/>
                      <a:gd name="T22" fmla="*/ 0 w 1645"/>
                      <a:gd name="T23" fmla="*/ 0 h 823"/>
                      <a:gd name="T24" fmla="*/ 0 w 1645"/>
                      <a:gd name="T25" fmla="*/ 0 h 823"/>
                      <a:gd name="T26" fmla="*/ 0 w 1645"/>
                      <a:gd name="T27" fmla="*/ 0 h 823"/>
                      <a:gd name="T28" fmla="*/ 0 w 1645"/>
                      <a:gd name="T29" fmla="*/ 0 h 823"/>
                      <a:gd name="T30" fmla="*/ 0 w 1645"/>
                      <a:gd name="T31" fmla="*/ 0 h 823"/>
                      <a:gd name="T32" fmla="*/ 0 w 1645"/>
                      <a:gd name="T33" fmla="*/ 0 h 823"/>
                      <a:gd name="T34" fmla="*/ 0 w 1645"/>
                      <a:gd name="T35" fmla="*/ 0 h 823"/>
                      <a:gd name="T36" fmla="*/ 0 w 1645"/>
                      <a:gd name="T37" fmla="*/ 0 h 823"/>
                      <a:gd name="T38" fmla="*/ 0 w 1645"/>
                      <a:gd name="T39" fmla="*/ 0 h 823"/>
                      <a:gd name="T40" fmla="*/ 0 w 1645"/>
                      <a:gd name="T41" fmla="*/ 0 h 823"/>
                      <a:gd name="T42" fmla="*/ 0 w 1645"/>
                      <a:gd name="T43" fmla="*/ 0 h 823"/>
                      <a:gd name="T44" fmla="*/ 0 w 1645"/>
                      <a:gd name="T45" fmla="*/ 0 h 823"/>
                      <a:gd name="T46" fmla="*/ 0 w 1645"/>
                      <a:gd name="T47" fmla="*/ 0 h 823"/>
                      <a:gd name="T48" fmla="*/ 0 w 1645"/>
                      <a:gd name="T49" fmla="*/ 0 h 823"/>
                      <a:gd name="T50" fmla="*/ 0 w 1645"/>
                      <a:gd name="T51" fmla="*/ 0 h 823"/>
                      <a:gd name="T52" fmla="*/ 0 w 1645"/>
                      <a:gd name="T53" fmla="*/ 0 h 823"/>
                      <a:gd name="T54" fmla="*/ 0 w 1645"/>
                      <a:gd name="T55" fmla="*/ 0 h 823"/>
                      <a:gd name="T56" fmla="*/ 0 w 1645"/>
                      <a:gd name="T57" fmla="*/ 0 h 823"/>
                      <a:gd name="T58" fmla="*/ 0 w 1645"/>
                      <a:gd name="T59" fmla="*/ 0 h 823"/>
                      <a:gd name="T60" fmla="*/ 0 w 1645"/>
                      <a:gd name="T61" fmla="*/ 0 h 823"/>
                      <a:gd name="T62" fmla="*/ 0 w 1645"/>
                      <a:gd name="T63" fmla="*/ 0 h 823"/>
                      <a:gd name="T64" fmla="*/ 0 w 1645"/>
                      <a:gd name="T65" fmla="*/ 0 h 823"/>
                      <a:gd name="T66" fmla="*/ 0 w 1645"/>
                      <a:gd name="T67" fmla="*/ 0 h 823"/>
                      <a:gd name="T68" fmla="*/ 0 w 1645"/>
                      <a:gd name="T69" fmla="*/ 0 h 823"/>
                      <a:gd name="T70" fmla="*/ 0 w 1645"/>
                      <a:gd name="T71" fmla="*/ 0 h 823"/>
                      <a:gd name="T72" fmla="*/ 0 w 1645"/>
                      <a:gd name="T73" fmla="*/ 0 h 823"/>
                      <a:gd name="T74" fmla="*/ 0 w 1645"/>
                      <a:gd name="T75" fmla="*/ 0 h 823"/>
                      <a:gd name="T76" fmla="*/ 0 w 1645"/>
                      <a:gd name="T77" fmla="*/ 0 h 823"/>
                      <a:gd name="T78" fmla="*/ 0 w 1645"/>
                      <a:gd name="T79" fmla="*/ 0 h 823"/>
                      <a:gd name="T80" fmla="*/ 0 w 1645"/>
                      <a:gd name="T81" fmla="*/ 0 h 8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gradFill rotWithShape="0">
                    <a:gsLst>
                      <a:gs pos="0">
                        <a:srgbClr val="FFFF00"/>
                      </a:gs>
                      <a:gs pos="100000">
                        <a:srgbClr val="FF9933"/>
                      </a:gs>
                    </a:gsLst>
                    <a:lin ang="10800000" scaled="1"/>
                  </a:gradFill>
                  <a:ln w="936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grpSp>
      </p:grpSp>
      <p:grpSp>
        <p:nvGrpSpPr>
          <p:cNvPr id="25609" name="Group 22"/>
          <p:cNvGrpSpPr>
            <a:grpSpLocks/>
          </p:cNvGrpSpPr>
          <p:nvPr/>
        </p:nvGrpSpPr>
        <p:grpSpPr bwMode="auto">
          <a:xfrm>
            <a:off x="381000" y="3124200"/>
            <a:ext cx="2351088" cy="1865313"/>
            <a:chOff x="262" y="1674"/>
            <a:chExt cx="1481" cy="1175"/>
          </a:xfrm>
        </p:grpSpPr>
        <p:sp>
          <p:nvSpPr>
            <p:cNvPr id="25619" name="Text Box 23"/>
            <p:cNvSpPr txBox="1">
              <a:spLocks noChangeArrowheads="1"/>
            </p:cNvSpPr>
            <p:nvPr/>
          </p:nvSpPr>
          <p:spPr bwMode="auto">
            <a:xfrm>
              <a:off x="699" y="2029"/>
              <a:ext cx="666" cy="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charset="0"/>
                  <a:cs typeface="Arial" charset="0"/>
                </a:defRPr>
              </a:lvl1pPr>
              <a:lvl2pPr marL="742950" indent="-28575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charset="0"/>
                  <a:cs typeface="Arial" charset="0"/>
                </a:defRPr>
              </a:lvl2pPr>
              <a:lvl3pPr marL="11430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3pPr>
              <a:lvl4pPr marL="16002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4pPr>
              <a:lvl5pPr marL="20574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9pPr>
            </a:lstStyle>
            <a:p>
              <a:pPr eaLnBrk="1" hangingPunct="1">
                <a:spcBef>
                  <a:spcPct val="0"/>
                </a:spcBef>
                <a:buClr>
                  <a:srgbClr val="00FFFF"/>
                </a:buClr>
                <a:buFont typeface="Arial Unicode MS" pitchFamily="34" charset="-128"/>
                <a:buNone/>
              </a:pPr>
              <a:r>
                <a:rPr lang="en-GB" altLang="it-IT" sz="2700" b="1">
                  <a:latin typeface="Arial Unicode MS" pitchFamily="34" charset="-128"/>
                </a:rPr>
                <a:t>CIN 1</a:t>
              </a:r>
            </a:p>
          </p:txBody>
        </p:sp>
        <p:grpSp>
          <p:nvGrpSpPr>
            <p:cNvPr id="25620" name="Group 24"/>
            <p:cNvGrpSpPr>
              <a:grpSpLocks/>
            </p:cNvGrpSpPr>
            <p:nvPr/>
          </p:nvGrpSpPr>
          <p:grpSpPr bwMode="auto">
            <a:xfrm>
              <a:off x="1084" y="1674"/>
              <a:ext cx="421" cy="368"/>
              <a:chOff x="1084" y="1674"/>
              <a:chExt cx="421" cy="368"/>
            </a:xfrm>
          </p:grpSpPr>
          <p:sp>
            <p:nvSpPr>
              <p:cNvPr id="25622" name="Freeform 25"/>
              <p:cNvSpPr>
                <a:spLocks noChangeArrowheads="1"/>
              </p:cNvSpPr>
              <p:nvPr/>
            </p:nvSpPr>
            <p:spPr bwMode="auto">
              <a:xfrm rot="10920000" flipV="1">
                <a:off x="1268" y="1685"/>
                <a:ext cx="235" cy="238"/>
              </a:xfrm>
              <a:custGeom>
                <a:avLst/>
                <a:gdLst>
                  <a:gd name="T0" fmla="*/ 0 w 952"/>
                  <a:gd name="T1" fmla="*/ 0 h 607"/>
                  <a:gd name="T2" fmla="*/ 0 w 952"/>
                  <a:gd name="T3" fmla="*/ 0 h 607"/>
                  <a:gd name="T4" fmla="*/ 0 w 952"/>
                  <a:gd name="T5" fmla="*/ 0 h 607"/>
                  <a:gd name="T6" fmla="*/ 0 w 952"/>
                  <a:gd name="T7" fmla="*/ 0 h 607"/>
                  <a:gd name="T8" fmla="*/ 0 w 952"/>
                  <a:gd name="T9" fmla="*/ 0 h 607"/>
                  <a:gd name="T10" fmla="*/ 0 w 952"/>
                  <a:gd name="T11" fmla="*/ 0 h 607"/>
                  <a:gd name="T12" fmla="*/ 0 w 952"/>
                  <a:gd name="T13" fmla="*/ 0 h 607"/>
                  <a:gd name="T14" fmla="*/ 0 w 952"/>
                  <a:gd name="T15" fmla="*/ 0 h 607"/>
                  <a:gd name="T16" fmla="*/ 0 w 952"/>
                  <a:gd name="T17" fmla="*/ 0 h 607"/>
                  <a:gd name="T18" fmla="*/ 0 w 952"/>
                  <a:gd name="T19" fmla="*/ 0 h 607"/>
                  <a:gd name="T20" fmla="*/ 0 w 952"/>
                  <a:gd name="T21" fmla="*/ 0 h 607"/>
                  <a:gd name="T22" fmla="*/ 0 w 952"/>
                  <a:gd name="T23" fmla="*/ 0 h 607"/>
                  <a:gd name="T24" fmla="*/ 0 w 952"/>
                  <a:gd name="T25" fmla="*/ 0 h 607"/>
                  <a:gd name="T26" fmla="*/ 0 w 952"/>
                  <a:gd name="T27" fmla="*/ 0 h 607"/>
                  <a:gd name="T28" fmla="*/ 0 w 952"/>
                  <a:gd name="T29" fmla="*/ 0 h 607"/>
                  <a:gd name="T30" fmla="*/ 0 w 952"/>
                  <a:gd name="T31" fmla="*/ 0 h 607"/>
                  <a:gd name="T32" fmla="*/ 0 w 952"/>
                  <a:gd name="T33" fmla="*/ 0 h 607"/>
                  <a:gd name="T34" fmla="*/ 0 w 952"/>
                  <a:gd name="T35" fmla="*/ 0 h 607"/>
                  <a:gd name="T36" fmla="*/ 0 w 952"/>
                  <a:gd name="T37" fmla="*/ 0 h 607"/>
                  <a:gd name="T38" fmla="*/ 0 w 952"/>
                  <a:gd name="T39" fmla="*/ 0 h 607"/>
                  <a:gd name="T40" fmla="*/ 0 w 952"/>
                  <a:gd name="T41" fmla="*/ 0 h 607"/>
                  <a:gd name="T42" fmla="*/ 0 w 952"/>
                  <a:gd name="T43" fmla="*/ 0 h 607"/>
                  <a:gd name="T44" fmla="*/ 0 w 952"/>
                  <a:gd name="T45" fmla="*/ 0 h 607"/>
                  <a:gd name="T46" fmla="*/ 0 w 952"/>
                  <a:gd name="T47" fmla="*/ 0 h 607"/>
                  <a:gd name="T48" fmla="*/ 0 w 952"/>
                  <a:gd name="T49" fmla="*/ 0 h 607"/>
                  <a:gd name="T50" fmla="*/ 0 w 952"/>
                  <a:gd name="T51" fmla="*/ 0 h 607"/>
                  <a:gd name="T52" fmla="*/ 0 w 952"/>
                  <a:gd name="T53" fmla="*/ 0 h 607"/>
                  <a:gd name="T54" fmla="*/ 0 w 952"/>
                  <a:gd name="T55" fmla="*/ 0 h 607"/>
                  <a:gd name="T56" fmla="*/ 0 w 952"/>
                  <a:gd name="T57" fmla="*/ 0 h 607"/>
                  <a:gd name="T58" fmla="*/ 0 w 952"/>
                  <a:gd name="T59" fmla="*/ 0 h 607"/>
                  <a:gd name="T60" fmla="*/ 0 w 952"/>
                  <a:gd name="T61" fmla="*/ 0 h 607"/>
                  <a:gd name="T62" fmla="*/ 0 w 952"/>
                  <a:gd name="T63" fmla="*/ 0 h 607"/>
                  <a:gd name="T64" fmla="*/ 0 w 952"/>
                  <a:gd name="T65" fmla="*/ 0 h 607"/>
                  <a:gd name="T66" fmla="*/ 0 w 952"/>
                  <a:gd name="T67" fmla="*/ 0 h 607"/>
                  <a:gd name="T68" fmla="*/ 0 w 952"/>
                  <a:gd name="T69" fmla="*/ 0 h 6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52" h="607">
                    <a:moveTo>
                      <a:pt x="0" y="0"/>
                    </a:moveTo>
                    <a:lnTo>
                      <a:pt x="0" y="45"/>
                    </a:lnTo>
                    <a:lnTo>
                      <a:pt x="69" y="57"/>
                    </a:lnTo>
                    <a:lnTo>
                      <a:pt x="132" y="72"/>
                    </a:lnTo>
                    <a:lnTo>
                      <a:pt x="189" y="90"/>
                    </a:lnTo>
                    <a:lnTo>
                      <a:pt x="248" y="108"/>
                    </a:lnTo>
                    <a:lnTo>
                      <a:pt x="298" y="126"/>
                    </a:lnTo>
                    <a:lnTo>
                      <a:pt x="340" y="144"/>
                    </a:lnTo>
                    <a:lnTo>
                      <a:pt x="379" y="160"/>
                    </a:lnTo>
                    <a:lnTo>
                      <a:pt x="424" y="181"/>
                    </a:lnTo>
                    <a:lnTo>
                      <a:pt x="463" y="205"/>
                    </a:lnTo>
                    <a:lnTo>
                      <a:pt x="508" y="235"/>
                    </a:lnTo>
                    <a:lnTo>
                      <a:pt x="544" y="262"/>
                    </a:lnTo>
                    <a:lnTo>
                      <a:pt x="580" y="289"/>
                    </a:lnTo>
                    <a:lnTo>
                      <a:pt x="613" y="319"/>
                    </a:lnTo>
                    <a:lnTo>
                      <a:pt x="655" y="355"/>
                    </a:lnTo>
                    <a:lnTo>
                      <a:pt x="700" y="397"/>
                    </a:lnTo>
                    <a:lnTo>
                      <a:pt x="726" y="427"/>
                    </a:lnTo>
                    <a:lnTo>
                      <a:pt x="753" y="459"/>
                    </a:lnTo>
                    <a:lnTo>
                      <a:pt x="780" y="490"/>
                    </a:lnTo>
                    <a:lnTo>
                      <a:pt x="804" y="520"/>
                    </a:lnTo>
                    <a:lnTo>
                      <a:pt x="834" y="568"/>
                    </a:lnTo>
                    <a:lnTo>
                      <a:pt x="852" y="607"/>
                    </a:lnTo>
                    <a:lnTo>
                      <a:pt x="952" y="595"/>
                    </a:lnTo>
                    <a:lnTo>
                      <a:pt x="919" y="529"/>
                    </a:lnTo>
                    <a:lnTo>
                      <a:pt x="870" y="459"/>
                    </a:lnTo>
                    <a:lnTo>
                      <a:pt x="819" y="400"/>
                    </a:lnTo>
                    <a:lnTo>
                      <a:pt x="753" y="337"/>
                    </a:lnTo>
                    <a:lnTo>
                      <a:pt x="664" y="247"/>
                    </a:lnTo>
                    <a:lnTo>
                      <a:pt x="565" y="172"/>
                    </a:lnTo>
                    <a:lnTo>
                      <a:pt x="460" y="108"/>
                    </a:lnTo>
                    <a:lnTo>
                      <a:pt x="367" y="69"/>
                    </a:lnTo>
                    <a:lnTo>
                      <a:pt x="251" y="30"/>
                    </a:lnTo>
                    <a:lnTo>
                      <a:pt x="156" y="15"/>
                    </a:lnTo>
                    <a:lnTo>
                      <a:pt x="0" y="0"/>
                    </a:lnTo>
                    <a:close/>
                  </a:path>
                </a:pathLst>
              </a:custGeom>
              <a:gradFill rotWithShape="0">
                <a:gsLst>
                  <a:gs pos="0">
                    <a:srgbClr val="FFFF00"/>
                  </a:gs>
                  <a:gs pos="100000">
                    <a:srgbClr val="FF9933"/>
                  </a:gs>
                </a:gsLst>
                <a:lin ang="10800000" scaled="1"/>
              </a:gradFill>
              <a:ln w="936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5623" name="Freeform 26"/>
              <p:cNvSpPr>
                <a:spLocks noChangeArrowheads="1"/>
              </p:cNvSpPr>
              <p:nvPr/>
            </p:nvSpPr>
            <p:spPr bwMode="auto">
              <a:xfrm rot="10920000" flipV="1">
                <a:off x="1088" y="1869"/>
                <a:ext cx="122" cy="170"/>
              </a:xfrm>
              <a:custGeom>
                <a:avLst/>
                <a:gdLst>
                  <a:gd name="T0" fmla="*/ 0 w 493"/>
                  <a:gd name="T1" fmla="*/ 0 h 434"/>
                  <a:gd name="T2" fmla="*/ 0 w 493"/>
                  <a:gd name="T3" fmla="*/ 0 h 434"/>
                  <a:gd name="T4" fmla="*/ 0 w 493"/>
                  <a:gd name="T5" fmla="*/ 0 h 434"/>
                  <a:gd name="T6" fmla="*/ 0 w 493"/>
                  <a:gd name="T7" fmla="*/ 0 h 434"/>
                  <a:gd name="T8" fmla="*/ 0 w 493"/>
                  <a:gd name="T9" fmla="*/ 0 h 434"/>
                  <a:gd name="T10" fmla="*/ 0 w 493"/>
                  <a:gd name="T11" fmla="*/ 0 h 434"/>
                  <a:gd name="T12" fmla="*/ 0 w 493"/>
                  <a:gd name="T13" fmla="*/ 0 h 434"/>
                  <a:gd name="T14" fmla="*/ 0 w 493"/>
                  <a:gd name="T15" fmla="*/ 0 h 434"/>
                  <a:gd name="T16" fmla="*/ 0 w 493"/>
                  <a:gd name="T17" fmla="*/ 0 h 434"/>
                  <a:gd name="T18" fmla="*/ 0 w 493"/>
                  <a:gd name="T19" fmla="*/ 0 h 434"/>
                  <a:gd name="T20" fmla="*/ 0 w 493"/>
                  <a:gd name="T21" fmla="*/ 0 h 434"/>
                  <a:gd name="T22" fmla="*/ 0 w 493"/>
                  <a:gd name="T23" fmla="*/ 0 h 434"/>
                  <a:gd name="T24" fmla="*/ 0 w 493"/>
                  <a:gd name="T25" fmla="*/ 0 h 434"/>
                  <a:gd name="T26" fmla="*/ 0 w 493"/>
                  <a:gd name="T27" fmla="*/ 0 h 434"/>
                  <a:gd name="T28" fmla="*/ 0 w 493"/>
                  <a:gd name="T29" fmla="*/ 0 h 434"/>
                  <a:gd name="T30" fmla="*/ 0 w 493"/>
                  <a:gd name="T31" fmla="*/ 0 h 434"/>
                  <a:gd name="T32" fmla="*/ 0 w 493"/>
                  <a:gd name="T33" fmla="*/ 0 h 434"/>
                  <a:gd name="T34" fmla="*/ 0 w 493"/>
                  <a:gd name="T35" fmla="*/ 0 h 434"/>
                  <a:gd name="T36" fmla="*/ 0 w 493"/>
                  <a:gd name="T37" fmla="*/ 0 h 434"/>
                  <a:gd name="T38" fmla="*/ 0 w 493"/>
                  <a:gd name="T39" fmla="*/ 0 h 434"/>
                  <a:gd name="T40" fmla="*/ 0 w 493"/>
                  <a:gd name="T41" fmla="*/ 0 h 434"/>
                  <a:gd name="T42" fmla="*/ 0 w 493"/>
                  <a:gd name="T43" fmla="*/ 0 h 434"/>
                  <a:gd name="T44" fmla="*/ 0 w 493"/>
                  <a:gd name="T45" fmla="*/ 0 h 434"/>
                  <a:gd name="T46" fmla="*/ 0 w 493"/>
                  <a:gd name="T47" fmla="*/ 0 h 434"/>
                  <a:gd name="T48" fmla="*/ 0 w 493"/>
                  <a:gd name="T49" fmla="*/ 0 h 434"/>
                  <a:gd name="T50" fmla="*/ 0 w 493"/>
                  <a:gd name="T51" fmla="*/ 0 h 434"/>
                  <a:gd name="T52" fmla="*/ 0 w 493"/>
                  <a:gd name="T53" fmla="*/ 0 h 434"/>
                  <a:gd name="T54" fmla="*/ 0 w 493"/>
                  <a:gd name="T55" fmla="*/ 0 h 4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93" h="434">
                    <a:moveTo>
                      <a:pt x="0" y="335"/>
                    </a:moveTo>
                    <a:lnTo>
                      <a:pt x="0" y="434"/>
                    </a:lnTo>
                    <a:lnTo>
                      <a:pt x="20" y="409"/>
                    </a:lnTo>
                    <a:lnTo>
                      <a:pt x="42" y="383"/>
                    </a:lnTo>
                    <a:lnTo>
                      <a:pt x="71" y="356"/>
                    </a:lnTo>
                    <a:lnTo>
                      <a:pt x="107" y="325"/>
                    </a:lnTo>
                    <a:lnTo>
                      <a:pt x="142" y="291"/>
                    </a:lnTo>
                    <a:lnTo>
                      <a:pt x="178" y="259"/>
                    </a:lnTo>
                    <a:lnTo>
                      <a:pt x="211" y="232"/>
                    </a:lnTo>
                    <a:lnTo>
                      <a:pt x="241" y="208"/>
                    </a:lnTo>
                    <a:lnTo>
                      <a:pt x="274" y="186"/>
                    </a:lnTo>
                    <a:lnTo>
                      <a:pt x="308" y="164"/>
                    </a:lnTo>
                    <a:lnTo>
                      <a:pt x="348" y="141"/>
                    </a:lnTo>
                    <a:lnTo>
                      <a:pt x="385" y="123"/>
                    </a:lnTo>
                    <a:lnTo>
                      <a:pt x="423" y="107"/>
                    </a:lnTo>
                    <a:lnTo>
                      <a:pt x="463" y="90"/>
                    </a:lnTo>
                    <a:lnTo>
                      <a:pt x="493" y="76"/>
                    </a:lnTo>
                    <a:lnTo>
                      <a:pt x="493" y="0"/>
                    </a:lnTo>
                    <a:lnTo>
                      <a:pt x="439" y="15"/>
                    </a:lnTo>
                    <a:lnTo>
                      <a:pt x="360" y="49"/>
                    </a:lnTo>
                    <a:lnTo>
                      <a:pt x="259" y="92"/>
                    </a:lnTo>
                    <a:lnTo>
                      <a:pt x="185" y="138"/>
                    </a:lnTo>
                    <a:lnTo>
                      <a:pt x="117" y="204"/>
                    </a:lnTo>
                    <a:lnTo>
                      <a:pt x="50" y="259"/>
                    </a:lnTo>
                    <a:lnTo>
                      <a:pt x="0" y="312"/>
                    </a:lnTo>
                    <a:lnTo>
                      <a:pt x="0" y="433"/>
                    </a:lnTo>
                    <a:lnTo>
                      <a:pt x="0" y="431"/>
                    </a:lnTo>
                    <a:lnTo>
                      <a:pt x="0" y="335"/>
                    </a:lnTo>
                    <a:close/>
                  </a:path>
                </a:pathLst>
              </a:custGeom>
              <a:gradFill rotWithShape="0">
                <a:gsLst>
                  <a:gs pos="0">
                    <a:srgbClr val="FFFF00"/>
                  </a:gs>
                  <a:gs pos="100000">
                    <a:srgbClr val="FF9933"/>
                  </a:gs>
                </a:gsLst>
                <a:lin ang="10800000" scaled="1"/>
              </a:gradFill>
              <a:ln w="936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5624" name="Freeform 27"/>
              <p:cNvSpPr>
                <a:spLocks noChangeArrowheads="1"/>
              </p:cNvSpPr>
              <p:nvPr/>
            </p:nvSpPr>
            <p:spPr bwMode="auto">
              <a:xfrm rot="10920000" flipV="1">
                <a:off x="1210" y="1935"/>
                <a:ext cx="146" cy="106"/>
              </a:xfrm>
              <a:custGeom>
                <a:avLst/>
                <a:gdLst>
                  <a:gd name="T0" fmla="*/ 0 w 589"/>
                  <a:gd name="T1" fmla="*/ 0 h 270"/>
                  <a:gd name="T2" fmla="*/ 0 w 589"/>
                  <a:gd name="T3" fmla="*/ 0 h 270"/>
                  <a:gd name="T4" fmla="*/ 0 w 589"/>
                  <a:gd name="T5" fmla="*/ 0 h 270"/>
                  <a:gd name="T6" fmla="*/ 0 w 589"/>
                  <a:gd name="T7" fmla="*/ 0 h 270"/>
                  <a:gd name="T8" fmla="*/ 0 w 589"/>
                  <a:gd name="T9" fmla="*/ 0 h 270"/>
                  <a:gd name="T10" fmla="*/ 0 w 589"/>
                  <a:gd name="T11" fmla="*/ 0 h 270"/>
                  <a:gd name="T12" fmla="*/ 0 w 589"/>
                  <a:gd name="T13" fmla="*/ 0 h 270"/>
                  <a:gd name="T14" fmla="*/ 0 w 589"/>
                  <a:gd name="T15" fmla="*/ 0 h 270"/>
                  <a:gd name="T16" fmla="*/ 0 w 589"/>
                  <a:gd name="T17" fmla="*/ 0 h 270"/>
                  <a:gd name="T18" fmla="*/ 0 w 589"/>
                  <a:gd name="T19" fmla="*/ 0 h 270"/>
                  <a:gd name="T20" fmla="*/ 0 w 589"/>
                  <a:gd name="T21" fmla="*/ 0 h 270"/>
                  <a:gd name="T22" fmla="*/ 0 w 589"/>
                  <a:gd name="T23" fmla="*/ 0 h 270"/>
                  <a:gd name="T24" fmla="*/ 0 w 589"/>
                  <a:gd name="T25" fmla="*/ 0 h 270"/>
                  <a:gd name="T26" fmla="*/ 0 w 589"/>
                  <a:gd name="T27" fmla="*/ 0 h 270"/>
                  <a:gd name="T28" fmla="*/ 0 w 589"/>
                  <a:gd name="T29" fmla="*/ 0 h 270"/>
                  <a:gd name="T30" fmla="*/ 0 w 589"/>
                  <a:gd name="T31" fmla="*/ 0 h 270"/>
                  <a:gd name="T32" fmla="*/ 0 w 589"/>
                  <a:gd name="T33" fmla="*/ 0 h 270"/>
                  <a:gd name="T34" fmla="*/ 0 w 589"/>
                  <a:gd name="T35" fmla="*/ 0 h 270"/>
                  <a:gd name="T36" fmla="*/ 0 w 589"/>
                  <a:gd name="T37" fmla="*/ 0 h 270"/>
                  <a:gd name="T38" fmla="*/ 0 w 589"/>
                  <a:gd name="T39" fmla="*/ 0 h 270"/>
                  <a:gd name="T40" fmla="*/ 0 w 589"/>
                  <a:gd name="T41" fmla="*/ 0 h 270"/>
                  <a:gd name="T42" fmla="*/ 0 w 589"/>
                  <a:gd name="T43" fmla="*/ 0 h 270"/>
                  <a:gd name="T44" fmla="*/ 0 w 589"/>
                  <a:gd name="T45" fmla="*/ 0 h 270"/>
                  <a:gd name="T46" fmla="*/ 0 w 589"/>
                  <a:gd name="T47" fmla="*/ 0 h 270"/>
                  <a:gd name="T48" fmla="*/ 0 w 589"/>
                  <a:gd name="T49" fmla="*/ 0 h 2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9" h="270">
                    <a:moveTo>
                      <a:pt x="0" y="0"/>
                    </a:moveTo>
                    <a:lnTo>
                      <a:pt x="0" y="83"/>
                    </a:lnTo>
                    <a:lnTo>
                      <a:pt x="38" y="90"/>
                    </a:lnTo>
                    <a:lnTo>
                      <a:pt x="77" y="97"/>
                    </a:lnTo>
                    <a:lnTo>
                      <a:pt x="114" y="106"/>
                    </a:lnTo>
                    <a:lnTo>
                      <a:pt x="152" y="115"/>
                    </a:lnTo>
                    <a:lnTo>
                      <a:pt x="196" y="126"/>
                    </a:lnTo>
                    <a:lnTo>
                      <a:pt x="244" y="138"/>
                    </a:lnTo>
                    <a:lnTo>
                      <a:pt x="304" y="156"/>
                    </a:lnTo>
                    <a:lnTo>
                      <a:pt x="362" y="172"/>
                    </a:lnTo>
                    <a:lnTo>
                      <a:pt x="400" y="185"/>
                    </a:lnTo>
                    <a:lnTo>
                      <a:pt x="445" y="203"/>
                    </a:lnTo>
                    <a:lnTo>
                      <a:pt x="494" y="223"/>
                    </a:lnTo>
                    <a:lnTo>
                      <a:pt x="538" y="243"/>
                    </a:lnTo>
                    <a:lnTo>
                      <a:pt x="570" y="259"/>
                    </a:lnTo>
                    <a:lnTo>
                      <a:pt x="589" y="270"/>
                    </a:lnTo>
                    <a:lnTo>
                      <a:pt x="589" y="167"/>
                    </a:lnTo>
                    <a:lnTo>
                      <a:pt x="552" y="141"/>
                    </a:lnTo>
                    <a:lnTo>
                      <a:pt x="478" y="105"/>
                    </a:lnTo>
                    <a:lnTo>
                      <a:pt x="392" y="69"/>
                    </a:lnTo>
                    <a:lnTo>
                      <a:pt x="315" y="49"/>
                    </a:lnTo>
                    <a:lnTo>
                      <a:pt x="226" y="24"/>
                    </a:lnTo>
                    <a:lnTo>
                      <a:pt x="137" y="7"/>
                    </a:lnTo>
                    <a:lnTo>
                      <a:pt x="74" y="1"/>
                    </a:lnTo>
                    <a:lnTo>
                      <a:pt x="0" y="0"/>
                    </a:lnTo>
                    <a:close/>
                  </a:path>
                </a:pathLst>
              </a:custGeom>
              <a:gradFill rotWithShape="0">
                <a:gsLst>
                  <a:gs pos="0">
                    <a:srgbClr val="FFFF00"/>
                  </a:gs>
                  <a:gs pos="100000">
                    <a:srgbClr val="FF9933"/>
                  </a:gs>
                </a:gsLst>
                <a:lin ang="10800000" scaled="1"/>
              </a:gradFill>
              <a:ln w="936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5625" name="Freeform 28"/>
              <p:cNvSpPr>
                <a:spLocks noChangeArrowheads="1"/>
              </p:cNvSpPr>
              <p:nvPr/>
            </p:nvSpPr>
            <p:spPr bwMode="auto">
              <a:xfrm rot="10920000" flipV="1">
                <a:off x="1095" y="1683"/>
                <a:ext cx="407" cy="323"/>
              </a:xfrm>
              <a:custGeom>
                <a:avLst/>
                <a:gdLst>
                  <a:gd name="T0" fmla="*/ 0 w 1645"/>
                  <a:gd name="T1" fmla="*/ 0 h 823"/>
                  <a:gd name="T2" fmla="*/ 0 w 1645"/>
                  <a:gd name="T3" fmla="*/ 0 h 823"/>
                  <a:gd name="T4" fmla="*/ 0 w 1645"/>
                  <a:gd name="T5" fmla="*/ 0 h 823"/>
                  <a:gd name="T6" fmla="*/ 0 w 1645"/>
                  <a:gd name="T7" fmla="*/ 0 h 823"/>
                  <a:gd name="T8" fmla="*/ 0 w 1645"/>
                  <a:gd name="T9" fmla="*/ 0 h 823"/>
                  <a:gd name="T10" fmla="*/ 0 w 1645"/>
                  <a:gd name="T11" fmla="*/ 0 h 823"/>
                  <a:gd name="T12" fmla="*/ 0 w 1645"/>
                  <a:gd name="T13" fmla="*/ 0 h 823"/>
                  <a:gd name="T14" fmla="*/ 0 w 1645"/>
                  <a:gd name="T15" fmla="*/ 0 h 823"/>
                  <a:gd name="T16" fmla="*/ 0 w 1645"/>
                  <a:gd name="T17" fmla="*/ 0 h 823"/>
                  <a:gd name="T18" fmla="*/ 0 w 1645"/>
                  <a:gd name="T19" fmla="*/ 0 h 823"/>
                  <a:gd name="T20" fmla="*/ 0 w 1645"/>
                  <a:gd name="T21" fmla="*/ 0 h 823"/>
                  <a:gd name="T22" fmla="*/ 0 w 1645"/>
                  <a:gd name="T23" fmla="*/ 0 h 823"/>
                  <a:gd name="T24" fmla="*/ 0 w 1645"/>
                  <a:gd name="T25" fmla="*/ 0 h 823"/>
                  <a:gd name="T26" fmla="*/ 0 w 1645"/>
                  <a:gd name="T27" fmla="*/ 0 h 823"/>
                  <a:gd name="T28" fmla="*/ 0 w 1645"/>
                  <a:gd name="T29" fmla="*/ 0 h 823"/>
                  <a:gd name="T30" fmla="*/ 0 w 1645"/>
                  <a:gd name="T31" fmla="*/ 0 h 823"/>
                  <a:gd name="T32" fmla="*/ 0 w 1645"/>
                  <a:gd name="T33" fmla="*/ 0 h 823"/>
                  <a:gd name="T34" fmla="*/ 0 w 1645"/>
                  <a:gd name="T35" fmla="*/ 0 h 823"/>
                  <a:gd name="T36" fmla="*/ 0 w 1645"/>
                  <a:gd name="T37" fmla="*/ 0 h 823"/>
                  <a:gd name="T38" fmla="*/ 0 w 1645"/>
                  <a:gd name="T39" fmla="*/ 0 h 823"/>
                  <a:gd name="T40" fmla="*/ 0 w 1645"/>
                  <a:gd name="T41" fmla="*/ 0 h 823"/>
                  <a:gd name="T42" fmla="*/ 0 w 1645"/>
                  <a:gd name="T43" fmla="*/ 0 h 823"/>
                  <a:gd name="T44" fmla="*/ 0 w 1645"/>
                  <a:gd name="T45" fmla="*/ 0 h 823"/>
                  <a:gd name="T46" fmla="*/ 0 w 1645"/>
                  <a:gd name="T47" fmla="*/ 0 h 823"/>
                  <a:gd name="T48" fmla="*/ 0 w 1645"/>
                  <a:gd name="T49" fmla="*/ 0 h 823"/>
                  <a:gd name="T50" fmla="*/ 0 w 1645"/>
                  <a:gd name="T51" fmla="*/ 0 h 823"/>
                  <a:gd name="T52" fmla="*/ 0 w 1645"/>
                  <a:gd name="T53" fmla="*/ 0 h 823"/>
                  <a:gd name="T54" fmla="*/ 0 w 1645"/>
                  <a:gd name="T55" fmla="*/ 0 h 823"/>
                  <a:gd name="T56" fmla="*/ 0 w 1645"/>
                  <a:gd name="T57" fmla="*/ 0 h 823"/>
                  <a:gd name="T58" fmla="*/ 0 w 1645"/>
                  <a:gd name="T59" fmla="*/ 0 h 823"/>
                  <a:gd name="T60" fmla="*/ 0 w 1645"/>
                  <a:gd name="T61" fmla="*/ 0 h 823"/>
                  <a:gd name="T62" fmla="*/ 0 w 1645"/>
                  <a:gd name="T63" fmla="*/ 0 h 823"/>
                  <a:gd name="T64" fmla="*/ 0 w 1645"/>
                  <a:gd name="T65" fmla="*/ 0 h 823"/>
                  <a:gd name="T66" fmla="*/ 0 w 1645"/>
                  <a:gd name="T67" fmla="*/ 0 h 823"/>
                  <a:gd name="T68" fmla="*/ 0 w 1645"/>
                  <a:gd name="T69" fmla="*/ 0 h 823"/>
                  <a:gd name="T70" fmla="*/ 0 w 1645"/>
                  <a:gd name="T71" fmla="*/ 0 h 823"/>
                  <a:gd name="T72" fmla="*/ 0 w 1645"/>
                  <a:gd name="T73" fmla="*/ 0 h 823"/>
                  <a:gd name="T74" fmla="*/ 0 w 1645"/>
                  <a:gd name="T75" fmla="*/ 0 h 823"/>
                  <a:gd name="T76" fmla="*/ 0 w 1645"/>
                  <a:gd name="T77" fmla="*/ 0 h 823"/>
                  <a:gd name="T78" fmla="*/ 0 w 1645"/>
                  <a:gd name="T79" fmla="*/ 0 h 823"/>
                  <a:gd name="T80" fmla="*/ 0 w 1645"/>
                  <a:gd name="T81" fmla="*/ 0 h 8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gradFill rotWithShape="0">
                <a:gsLst>
                  <a:gs pos="0">
                    <a:srgbClr val="FFFF00"/>
                  </a:gs>
                  <a:gs pos="100000">
                    <a:srgbClr val="FF9933"/>
                  </a:gs>
                </a:gsLst>
                <a:lin ang="10800000" scaled="1"/>
              </a:gradFill>
              <a:ln w="936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25621" name="Text Box 29"/>
            <p:cNvSpPr txBox="1">
              <a:spLocks noChangeArrowheads="1"/>
            </p:cNvSpPr>
            <p:nvPr/>
          </p:nvSpPr>
          <p:spPr bwMode="auto">
            <a:xfrm flipH="1">
              <a:off x="262" y="2273"/>
              <a:ext cx="1482" cy="5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charset="0"/>
                  <a:cs typeface="Arial" charset="0"/>
                </a:defRPr>
              </a:lvl1pPr>
              <a:lvl2pPr marL="742950" indent="-28575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charset="0"/>
                  <a:cs typeface="Arial" charset="0"/>
                </a:defRPr>
              </a:lvl2pPr>
              <a:lvl3pPr marL="11430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3pPr>
              <a:lvl4pPr marL="16002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4pPr>
              <a:lvl5pPr marL="20574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9pPr>
            </a:lstStyle>
            <a:p>
              <a:pPr algn="ctr" eaLnBrk="1" hangingPunct="1">
                <a:lnSpc>
                  <a:spcPct val="90000"/>
                </a:lnSpc>
                <a:spcBef>
                  <a:spcPct val="0"/>
                </a:spcBef>
                <a:buClr>
                  <a:srgbClr val="66FFFF"/>
                </a:buClr>
                <a:buFont typeface="Arial Unicode MS" pitchFamily="34" charset="-128"/>
                <a:buNone/>
              </a:pPr>
              <a:r>
                <a:rPr lang="en-GB" altLang="it-IT" sz="2000" b="1">
                  <a:latin typeface="Arial Unicode MS" pitchFamily="34" charset="-128"/>
                </a:rPr>
                <a:t>Scompare spontaneamente</a:t>
              </a:r>
              <a:r>
                <a:rPr lang="en-GB" altLang="it-IT" sz="2000" b="1">
                  <a:solidFill>
                    <a:srgbClr val="66FFFF"/>
                  </a:solidFill>
                  <a:latin typeface="Arial Unicode MS" pitchFamily="34" charset="-128"/>
                </a:rPr>
                <a:t> </a:t>
              </a:r>
              <a:r>
                <a:rPr lang="en-GB" altLang="it-IT" sz="2000" b="1">
                  <a:latin typeface="Arial Unicode MS" pitchFamily="34" charset="-128"/>
                </a:rPr>
                <a:t>nel 60% dei casi </a:t>
              </a:r>
            </a:p>
          </p:txBody>
        </p:sp>
      </p:grpSp>
      <p:sp>
        <p:nvSpPr>
          <p:cNvPr id="25610" name="Text Box 30"/>
          <p:cNvSpPr txBox="1">
            <a:spLocks noChangeArrowheads="1"/>
          </p:cNvSpPr>
          <p:nvPr/>
        </p:nvSpPr>
        <p:spPr bwMode="auto">
          <a:xfrm flipH="1">
            <a:off x="412750" y="6313488"/>
            <a:ext cx="8807450" cy="43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charset="0"/>
                <a:cs typeface="Arial" charset="0"/>
              </a:defRPr>
            </a:lvl1pPr>
            <a:lvl2pPr marL="742950" indent="-28575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charset="0"/>
                <a:cs typeface="Arial" charset="0"/>
              </a:defRPr>
            </a:lvl2pPr>
            <a:lvl3pPr marL="11430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3pPr>
            <a:lvl4pPr marL="16002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4pPr>
            <a:lvl5pPr marL="20574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9pPr>
          </a:lstStyle>
          <a:p>
            <a:pPr eaLnBrk="1" hangingPunct="1">
              <a:lnSpc>
                <a:spcPct val="90000"/>
              </a:lnSpc>
              <a:spcBef>
                <a:spcPct val="0"/>
              </a:spcBef>
              <a:buClr>
                <a:srgbClr val="FFFFFF"/>
              </a:buClr>
              <a:buFont typeface="Comic Sans MS" pitchFamily="66" charset="0"/>
              <a:buNone/>
            </a:pPr>
            <a:r>
              <a:rPr lang="en-GB" altLang="it-IT" sz="2500" b="1">
                <a:solidFill>
                  <a:srgbClr val="FFFFFF"/>
                </a:solidFill>
                <a:latin typeface="Comic Sans MS" pitchFamily="66" charset="0"/>
              </a:rPr>
              <a:t>Età media donne con carcinoma cervice </a:t>
            </a:r>
            <a:r>
              <a:rPr lang="en-GB" altLang="it-IT" sz="2500" b="1">
                <a:solidFill>
                  <a:srgbClr val="FFFFFF"/>
                </a:solidFill>
                <a:latin typeface="Symbol" pitchFamily="18" charset="2"/>
              </a:rPr>
              <a:t></a:t>
            </a:r>
            <a:r>
              <a:rPr lang="en-GB" altLang="it-IT" sz="2500" b="1">
                <a:solidFill>
                  <a:srgbClr val="FFFFFF"/>
                </a:solidFill>
                <a:latin typeface="Comic Sans MS" pitchFamily="66" charset="0"/>
              </a:rPr>
              <a:t> 48 aa</a:t>
            </a:r>
          </a:p>
        </p:txBody>
      </p:sp>
      <p:sp>
        <p:nvSpPr>
          <p:cNvPr id="25611" name="Text Box 31"/>
          <p:cNvSpPr txBox="1">
            <a:spLocks noChangeArrowheads="1"/>
          </p:cNvSpPr>
          <p:nvPr/>
        </p:nvSpPr>
        <p:spPr bwMode="auto">
          <a:xfrm>
            <a:off x="3276600" y="5715000"/>
            <a:ext cx="235267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charset="0"/>
                <a:cs typeface="Arial" charset="0"/>
              </a:defRPr>
            </a:lvl1pPr>
            <a:lvl2pPr marL="742950" indent="-28575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charset="0"/>
                <a:cs typeface="Arial" charset="0"/>
              </a:defRPr>
            </a:lvl2pPr>
            <a:lvl3pPr marL="11430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charset="0"/>
                <a:cs typeface="Arial" charset="0"/>
              </a:defRPr>
            </a:lvl3pPr>
            <a:lvl4pPr marL="16002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4pPr>
            <a:lvl5pPr marL="2057400" indent="-228600" defTabSz="449263"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charset="0"/>
                <a:cs typeface="Arial" charset="0"/>
              </a:defRPr>
            </a:lvl9pPr>
          </a:lstStyle>
          <a:p>
            <a:pPr eaLnBrk="1" hangingPunct="1">
              <a:spcBef>
                <a:spcPct val="0"/>
              </a:spcBef>
              <a:buClr>
                <a:srgbClr val="FF3300"/>
              </a:buClr>
              <a:buFont typeface="Arial Unicode MS" pitchFamily="34" charset="-128"/>
              <a:buNone/>
            </a:pPr>
            <a:r>
              <a:rPr lang="en-GB" altLang="it-IT" sz="2700" b="1">
                <a:solidFill>
                  <a:srgbClr val="FF3300"/>
                </a:solidFill>
                <a:latin typeface="Arial Unicode MS" pitchFamily="34" charset="-128"/>
              </a:rPr>
              <a:t>1% carcinoma</a:t>
            </a:r>
          </a:p>
        </p:txBody>
      </p:sp>
      <p:grpSp>
        <p:nvGrpSpPr>
          <p:cNvPr id="25612" name="Group 34"/>
          <p:cNvGrpSpPr>
            <a:grpSpLocks/>
          </p:cNvGrpSpPr>
          <p:nvPr/>
        </p:nvGrpSpPr>
        <p:grpSpPr bwMode="auto">
          <a:xfrm>
            <a:off x="5410200" y="5029200"/>
            <a:ext cx="979488" cy="1157288"/>
            <a:chOff x="3309" y="2899"/>
            <a:chExt cx="617" cy="729"/>
          </a:xfrm>
        </p:grpSpPr>
        <p:sp>
          <p:nvSpPr>
            <p:cNvPr id="25614" name="Freeform 35"/>
            <p:cNvSpPr>
              <a:spLocks noChangeArrowheads="1"/>
            </p:cNvSpPr>
            <p:nvPr/>
          </p:nvSpPr>
          <p:spPr bwMode="auto">
            <a:xfrm rot="-7080000" flipH="1" flipV="1">
              <a:off x="3505" y="3403"/>
              <a:ext cx="180" cy="200"/>
            </a:xfrm>
            <a:custGeom>
              <a:avLst/>
              <a:gdLst>
                <a:gd name="T0" fmla="*/ 0 w 493"/>
                <a:gd name="T1" fmla="*/ 0 h 434"/>
                <a:gd name="T2" fmla="*/ 0 w 493"/>
                <a:gd name="T3" fmla="*/ 0 h 434"/>
                <a:gd name="T4" fmla="*/ 0 w 493"/>
                <a:gd name="T5" fmla="*/ 0 h 434"/>
                <a:gd name="T6" fmla="*/ 0 w 493"/>
                <a:gd name="T7" fmla="*/ 0 h 434"/>
                <a:gd name="T8" fmla="*/ 0 w 493"/>
                <a:gd name="T9" fmla="*/ 0 h 434"/>
                <a:gd name="T10" fmla="*/ 0 w 493"/>
                <a:gd name="T11" fmla="*/ 0 h 434"/>
                <a:gd name="T12" fmla="*/ 0 w 493"/>
                <a:gd name="T13" fmla="*/ 0 h 434"/>
                <a:gd name="T14" fmla="*/ 0 w 493"/>
                <a:gd name="T15" fmla="*/ 0 h 434"/>
                <a:gd name="T16" fmla="*/ 0 w 493"/>
                <a:gd name="T17" fmla="*/ 0 h 434"/>
                <a:gd name="T18" fmla="*/ 0 w 493"/>
                <a:gd name="T19" fmla="*/ 0 h 434"/>
                <a:gd name="T20" fmla="*/ 0 w 493"/>
                <a:gd name="T21" fmla="*/ 0 h 434"/>
                <a:gd name="T22" fmla="*/ 0 w 493"/>
                <a:gd name="T23" fmla="*/ 0 h 434"/>
                <a:gd name="T24" fmla="*/ 0 w 493"/>
                <a:gd name="T25" fmla="*/ 0 h 434"/>
                <a:gd name="T26" fmla="*/ 0 w 493"/>
                <a:gd name="T27" fmla="*/ 0 h 434"/>
                <a:gd name="T28" fmla="*/ 0 w 493"/>
                <a:gd name="T29" fmla="*/ 0 h 434"/>
                <a:gd name="T30" fmla="*/ 0 w 493"/>
                <a:gd name="T31" fmla="*/ 0 h 434"/>
                <a:gd name="T32" fmla="*/ 0 w 493"/>
                <a:gd name="T33" fmla="*/ 0 h 434"/>
                <a:gd name="T34" fmla="*/ 0 w 493"/>
                <a:gd name="T35" fmla="*/ 0 h 434"/>
                <a:gd name="T36" fmla="*/ 0 w 493"/>
                <a:gd name="T37" fmla="*/ 0 h 434"/>
                <a:gd name="T38" fmla="*/ 0 w 493"/>
                <a:gd name="T39" fmla="*/ 0 h 434"/>
                <a:gd name="T40" fmla="*/ 0 w 493"/>
                <a:gd name="T41" fmla="*/ 0 h 434"/>
                <a:gd name="T42" fmla="*/ 0 w 493"/>
                <a:gd name="T43" fmla="*/ 0 h 434"/>
                <a:gd name="T44" fmla="*/ 0 w 493"/>
                <a:gd name="T45" fmla="*/ 0 h 434"/>
                <a:gd name="T46" fmla="*/ 0 w 493"/>
                <a:gd name="T47" fmla="*/ 0 h 434"/>
                <a:gd name="T48" fmla="*/ 0 w 493"/>
                <a:gd name="T49" fmla="*/ 0 h 434"/>
                <a:gd name="T50" fmla="*/ 0 w 493"/>
                <a:gd name="T51" fmla="*/ 0 h 434"/>
                <a:gd name="T52" fmla="*/ 0 w 493"/>
                <a:gd name="T53" fmla="*/ 0 h 434"/>
                <a:gd name="T54" fmla="*/ 0 w 493"/>
                <a:gd name="T55" fmla="*/ 0 h 4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93" h="434">
                  <a:moveTo>
                    <a:pt x="0" y="335"/>
                  </a:moveTo>
                  <a:lnTo>
                    <a:pt x="0" y="434"/>
                  </a:lnTo>
                  <a:lnTo>
                    <a:pt x="20" y="409"/>
                  </a:lnTo>
                  <a:lnTo>
                    <a:pt x="42" y="383"/>
                  </a:lnTo>
                  <a:lnTo>
                    <a:pt x="71" y="356"/>
                  </a:lnTo>
                  <a:lnTo>
                    <a:pt x="107" y="325"/>
                  </a:lnTo>
                  <a:lnTo>
                    <a:pt x="142" y="291"/>
                  </a:lnTo>
                  <a:lnTo>
                    <a:pt x="178" y="259"/>
                  </a:lnTo>
                  <a:lnTo>
                    <a:pt x="211" y="232"/>
                  </a:lnTo>
                  <a:lnTo>
                    <a:pt x="241" y="208"/>
                  </a:lnTo>
                  <a:lnTo>
                    <a:pt x="274" y="186"/>
                  </a:lnTo>
                  <a:lnTo>
                    <a:pt x="308" y="164"/>
                  </a:lnTo>
                  <a:lnTo>
                    <a:pt x="348" y="141"/>
                  </a:lnTo>
                  <a:lnTo>
                    <a:pt x="385" y="123"/>
                  </a:lnTo>
                  <a:lnTo>
                    <a:pt x="423" y="107"/>
                  </a:lnTo>
                  <a:lnTo>
                    <a:pt x="463" y="90"/>
                  </a:lnTo>
                  <a:lnTo>
                    <a:pt x="493" y="76"/>
                  </a:lnTo>
                  <a:lnTo>
                    <a:pt x="493" y="0"/>
                  </a:lnTo>
                  <a:lnTo>
                    <a:pt x="439" y="15"/>
                  </a:lnTo>
                  <a:lnTo>
                    <a:pt x="360" y="49"/>
                  </a:lnTo>
                  <a:lnTo>
                    <a:pt x="259" y="92"/>
                  </a:lnTo>
                  <a:lnTo>
                    <a:pt x="185" y="138"/>
                  </a:lnTo>
                  <a:lnTo>
                    <a:pt x="117" y="204"/>
                  </a:lnTo>
                  <a:lnTo>
                    <a:pt x="50" y="259"/>
                  </a:lnTo>
                  <a:lnTo>
                    <a:pt x="0" y="312"/>
                  </a:lnTo>
                  <a:lnTo>
                    <a:pt x="0" y="433"/>
                  </a:lnTo>
                  <a:lnTo>
                    <a:pt x="0" y="431"/>
                  </a:lnTo>
                  <a:lnTo>
                    <a:pt x="0" y="335"/>
                  </a:lnTo>
                  <a:close/>
                </a:path>
              </a:pathLst>
            </a:custGeom>
            <a:gradFill rotWithShape="0">
              <a:gsLst>
                <a:gs pos="0">
                  <a:srgbClr val="FFFF00"/>
                </a:gs>
                <a:gs pos="100000">
                  <a:srgbClr val="FF9933"/>
                </a:gs>
              </a:gsLst>
              <a:lin ang="10800000" scaled="1"/>
            </a:gradFill>
            <a:ln w="936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25615" name="Group 36"/>
            <p:cNvGrpSpPr>
              <a:grpSpLocks/>
            </p:cNvGrpSpPr>
            <p:nvPr/>
          </p:nvGrpSpPr>
          <p:grpSpPr bwMode="auto">
            <a:xfrm>
              <a:off x="3309" y="2899"/>
              <a:ext cx="617" cy="710"/>
              <a:chOff x="3309" y="2899"/>
              <a:chExt cx="617" cy="710"/>
            </a:xfrm>
          </p:grpSpPr>
          <p:sp>
            <p:nvSpPr>
              <p:cNvPr id="25616" name="Freeform 37"/>
              <p:cNvSpPr>
                <a:spLocks noChangeArrowheads="1"/>
              </p:cNvSpPr>
              <p:nvPr/>
            </p:nvSpPr>
            <p:spPr bwMode="auto">
              <a:xfrm rot="-7080000" flipH="1" flipV="1">
                <a:off x="3427" y="2980"/>
                <a:ext cx="349" cy="281"/>
              </a:xfrm>
              <a:custGeom>
                <a:avLst/>
                <a:gdLst>
                  <a:gd name="T0" fmla="*/ 0 w 952"/>
                  <a:gd name="T1" fmla="*/ 0 h 607"/>
                  <a:gd name="T2" fmla="*/ 0 w 952"/>
                  <a:gd name="T3" fmla="*/ 0 h 607"/>
                  <a:gd name="T4" fmla="*/ 0 w 952"/>
                  <a:gd name="T5" fmla="*/ 0 h 607"/>
                  <a:gd name="T6" fmla="*/ 0 w 952"/>
                  <a:gd name="T7" fmla="*/ 0 h 607"/>
                  <a:gd name="T8" fmla="*/ 0 w 952"/>
                  <a:gd name="T9" fmla="*/ 0 h 607"/>
                  <a:gd name="T10" fmla="*/ 0 w 952"/>
                  <a:gd name="T11" fmla="*/ 0 h 607"/>
                  <a:gd name="T12" fmla="*/ 0 w 952"/>
                  <a:gd name="T13" fmla="*/ 0 h 607"/>
                  <a:gd name="T14" fmla="*/ 0 w 952"/>
                  <a:gd name="T15" fmla="*/ 0 h 607"/>
                  <a:gd name="T16" fmla="*/ 0 w 952"/>
                  <a:gd name="T17" fmla="*/ 0 h 607"/>
                  <a:gd name="T18" fmla="*/ 0 w 952"/>
                  <a:gd name="T19" fmla="*/ 0 h 607"/>
                  <a:gd name="T20" fmla="*/ 0 w 952"/>
                  <a:gd name="T21" fmla="*/ 0 h 607"/>
                  <a:gd name="T22" fmla="*/ 0 w 952"/>
                  <a:gd name="T23" fmla="*/ 0 h 607"/>
                  <a:gd name="T24" fmla="*/ 0 w 952"/>
                  <a:gd name="T25" fmla="*/ 0 h 607"/>
                  <a:gd name="T26" fmla="*/ 0 w 952"/>
                  <a:gd name="T27" fmla="*/ 0 h 607"/>
                  <a:gd name="T28" fmla="*/ 0 w 952"/>
                  <a:gd name="T29" fmla="*/ 0 h 607"/>
                  <a:gd name="T30" fmla="*/ 0 w 952"/>
                  <a:gd name="T31" fmla="*/ 0 h 607"/>
                  <a:gd name="T32" fmla="*/ 0 w 952"/>
                  <a:gd name="T33" fmla="*/ 0 h 607"/>
                  <a:gd name="T34" fmla="*/ 0 w 952"/>
                  <a:gd name="T35" fmla="*/ 0 h 607"/>
                  <a:gd name="T36" fmla="*/ 0 w 952"/>
                  <a:gd name="T37" fmla="*/ 0 h 607"/>
                  <a:gd name="T38" fmla="*/ 0 w 952"/>
                  <a:gd name="T39" fmla="*/ 0 h 607"/>
                  <a:gd name="T40" fmla="*/ 0 w 952"/>
                  <a:gd name="T41" fmla="*/ 0 h 607"/>
                  <a:gd name="T42" fmla="*/ 0 w 952"/>
                  <a:gd name="T43" fmla="*/ 0 h 607"/>
                  <a:gd name="T44" fmla="*/ 0 w 952"/>
                  <a:gd name="T45" fmla="*/ 0 h 607"/>
                  <a:gd name="T46" fmla="*/ 0 w 952"/>
                  <a:gd name="T47" fmla="*/ 0 h 607"/>
                  <a:gd name="T48" fmla="*/ 0 w 952"/>
                  <a:gd name="T49" fmla="*/ 0 h 607"/>
                  <a:gd name="T50" fmla="*/ 0 w 952"/>
                  <a:gd name="T51" fmla="*/ 0 h 607"/>
                  <a:gd name="T52" fmla="*/ 0 w 952"/>
                  <a:gd name="T53" fmla="*/ 0 h 607"/>
                  <a:gd name="T54" fmla="*/ 0 w 952"/>
                  <a:gd name="T55" fmla="*/ 0 h 607"/>
                  <a:gd name="T56" fmla="*/ 0 w 952"/>
                  <a:gd name="T57" fmla="*/ 0 h 607"/>
                  <a:gd name="T58" fmla="*/ 0 w 952"/>
                  <a:gd name="T59" fmla="*/ 0 h 607"/>
                  <a:gd name="T60" fmla="*/ 0 w 952"/>
                  <a:gd name="T61" fmla="*/ 0 h 607"/>
                  <a:gd name="T62" fmla="*/ 0 w 952"/>
                  <a:gd name="T63" fmla="*/ 0 h 607"/>
                  <a:gd name="T64" fmla="*/ 0 w 952"/>
                  <a:gd name="T65" fmla="*/ 0 h 607"/>
                  <a:gd name="T66" fmla="*/ 0 w 952"/>
                  <a:gd name="T67" fmla="*/ 0 h 607"/>
                  <a:gd name="T68" fmla="*/ 0 w 952"/>
                  <a:gd name="T69" fmla="*/ 0 h 6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52" h="607">
                    <a:moveTo>
                      <a:pt x="0" y="0"/>
                    </a:moveTo>
                    <a:lnTo>
                      <a:pt x="0" y="45"/>
                    </a:lnTo>
                    <a:lnTo>
                      <a:pt x="69" y="57"/>
                    </a:lnTo>
                    <a:lnTo>
                      <a:pt x="132" y="72"/>
                    </a:lnTo>
                    <a:lnTo>
                      <a:pt x="189" y="90"/>
                    </a:lnTo>
                    <a:lnTo>
                      <a:pt x="248" y="108"/>
                    </a:lnTo>
                    <a:lnTo>
                      <a:pt x="298" y="126"/>
                    </a:lnTo>
                    <a:lnTo>
                      <a:pt x="340" y="144"/>
                    </a:lnTo>
                    <a:lnTo>
                      <a:pt x="379" y="160"/>
                    </a:lnTo>
                    <a:lnTo>
                      <a:pt x="424" y="181"/>
                    </a:lnTo>
                    <a:lnTo>
                      <a:pt x="463" y="205"/>
                    </a:lnTo>
                    <a:lnTo>
                      <a:pt x="508" y="235"/>
                    </a:lnTo>
                    <a:lnTo>
                      <a:pt x="544" y="262"/>
                    </a:lnTo>
                    <a:lnTo>
                      <a:pt x="580" y="289"/>
                    </a:lnTo>
                    <a:lnTo>
                      <a:pt x="613" y="319"/>
                    </a:lnTo>
                    <a:lnTo>
                      <a:pt x="655" y="355"/>
                    </a:lnTo>
                    <a:lnTo>
                      <a:pt x="700" y="397"/>
                    </a:lnTo>
                    <a:lnTo>
                      <a:pt x="726" y="427"/>
                    </a:lnTo>
                    <a:lnTo>
                      <a:pt x="753" y="459"/>
                    </a:lnTo>
                    <a:lnTo>
                      <a:pt x="780" y="490"/>
                    </a:lnTo>
                    <a:lnTo>
                      <a:pt x="804" y="520"/>
                    </a:lnTo>
                    <a:lnTo>
                      <a:pt x="834" y="568"/>
                    </a:lnTo>
                    <a:lnTo>
                      <a:pt x="852" y="607"/>
                    </a:lnTo>
                    <a:lnTo>
                      <a:pt x="952" y="595"/>
                    </a:lnTo>
                    <a:lnTo>
                      <a:pt x="919" y="529"/>
                    </a:lnTo>
                    <a:lnTo>
                      <a:pt x="870" y="459"/>
                    </a:lnTo>
                    <a:lnTo>
                      <a:pt x="819" y="400"/>
                    </a:lnTo>
                    <a:lnTo>
                      <a:pt x="753" y="337"/>
                    </a:lnTo>
                    <a:lnTo>
                      <a:pt x="664" y="247"/>
                    </a:lnTo>
                    <a:lnTo>
                      <a:pt x="565" y="172"/>
                    </a:lnTo>
                    <a:lnTo>
                      <a:pt x="460" y="108"/>
                    </a:lnTo>
                    <a:lnTo>
                      <a:pt x="367" y="69"/>
                    </a:lnTo>
                    <a:lnTo>
                      <a:pt x="251" y="30"/>
                    </a:lnTo>
                    <a:lnTo>
                      <a:pt x="156" y="15"/>
                    </a:lnTo>
                    <a:lnTo>
                      <a:pt x="0" y="0"/>
                    </a:lnTo>
                    <a:close/>
                  </a:path>
                </a:pathLst>
              </a:custGeom>
              <a:gradFill rotWithShape="0">
                <a:gsLst>
                  <a:gs pos="0">
                    <a:srgbClr val="FFFF00"/>
                  </a:gs>
                  <a:gs pos="100000">
                    <a:srgbClr val="FF9933"/>
                  </a:gs>
                </a:gsLst>
                <a:lin ang="10800000" scaled="1"/>
              </a:gradFill>
              <a:ln w="936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5617" name="Freeform 38"/>
              <p:cNvSpPr>
                <a:spLocks noChangeArrowheads="1"/>
              </p:cNvSpPr>
              <p:nvPr/>
            </p:nvSpPr>
            <p:spPr bwMode="auto">
              <a:xfrm rot="-7080000" flipH="1" flipV="1">
                <a:off x="3360" y="3282"/>
                <a:ext cx="217" cy="125"/>
              </a:xfrm>
              <a:custGeom>
                <a:avLst/>
                <a:gdLst>
                  <a:gd name="T0" fmla="*/ 0 w 589"/>
                  <a:gd name="T1" fmla="*/ 0 h 270"/>
                  <a:gd name="T2" fmla="*/ 0 w 589"/>
                  <a:gd name="T3" fmla="*/ 0 h 270"/>
                  <a:gd name="T4" fmla="*/ 0 w 589"/>
                  <a:gd name="T5" fmla="*/ 0 h 270"/>
                  <a:gd name="T6" fmla="*/ 0 w 589"/>
                  <a:gd name="T7" fmla="*/ 0 h 270"/>
                  <a:gd name="T8" fmla="*/ 0 w 589"/>
                  <a:gd name="T9" fmla="*/ 0 h 270"/>
                  <a:gd name="T10" fmla="*/ 0 w 589"/>
                  <a:gd name="T11" fmla="*/ 0 h 270"/>
                  <a:gd name="T12" fmla="*/ 0 w 589"/>
                  <a:gd name="T13" fmla="*/ 0 h 270"/>
                  <a:gd name="T14" fmla="*/ 0 w 589"/>
                  <a:gd name="T15" fmla="*/ 0 h 270"/>
                  <a:gd name="T16" fmla="*/ 0 w 589"/>
                  <a:gd name="T17" fmla="*/ 0 h 270"/>
                  <a:gd name="T18" fmla="*/ 0 w 589"/>
                  <a:gd name="T19" fmla="*/ 0 h 270"/>
                  <a:gd name="T20" fmla="*/ 0 w 589"/>
                  <a:gd name="T21" fmla="*/ 0 h 270"/>
                  <a:gd name="T22" fmla="*/ 0 w 589"/>
                  <a:gd name="T23" fmla="*/ 0 h 270"/>
                  <a:gd name="T24" fmla="*/ 0 w 589"/>
                  <a:gd name="T25" fmla="*/ 0 h 270"/>
                  <a:gd name="T26" fmla="*/ 0 w 589"/>
                  <a:gd name="T27" fmla="*/ 0 h 270"/>
                  <a:gd name="T28" fmla="*/ 0 w 589"/>
                  <a:gd name="T29" fmla="*/ 0 h 270"/>
                  <a:gd name="T30" fmla="*/ 0 w 589"/>
                  <a:gd name="T31" fmla="*/ 0 h 270"/>
                  <a:gd name="T32" fmla="*/ 0 w 589"/>
                  <a:gd name="T33" fmla="*/ 0 h 270"/>
                  <a:gd name="T34" fmla="*/ 0 w 589"/>
                  <a:gd name="T35" fmla="*/ 0 h 270"/>
                  <a:gd name="T36" fmla="*/ 0 w 589"/>
                  <a:gd name="T37" fmla="*/ 0 h 270"/>
                  <a:gd name="T38" fmla="*/ 0 w 589"/>
                  <a:gd name="T39" fmla="*/ 0 h 270"/>
                  <a:gd name="T40" fmla="*/ 0 w 589"/>
                  <a:gd name="T41" fmla="*/ 0 h 270"/>
                  <a:gd name="T42" fmla="*/ 0 w 589"/>
                  <a:gd name="T43" fmla="*/ 0 h 270"/>
                  <a:gd name="T44" fmla="*/ 0 w 589"/>
                  <a:gd name="T45" fmla="*/ 0 h 270"/>
                  <a:gd name="T46" fmla="*/ 0 w 589"/>
                  <a:gd name="T47" fmla="*/ 0 h 270"/>
                  <a:gd name="T48" fmla="*/ 0 w 589"/>
                  <a:gd name="T49" fmla="*/ 0 h 2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9" h="270">
                    <a:moveTo>
                      <a:pt x="0" y="0"/>
                    </a:moveTo>
                    <a:lnTo>
                      <a:pt x="0" y="83"/>
                    </a:lnTo>
                    <a:lnTo>
                      <a:pt x="38" y="90"/>
                    </a:lnTo>
                    <a:lnTo>
                      <a:pt x="77" y="97"/>
                    </a:lnTo>
                    <a:lnTo>
                      <a:pt x="114" y="106"/>
                    </a:lnTo>
                    <a:lnTo>
                      <a:pt x="152" y="115"/>
                    </a:lnTo>
                    <a:lnTo>
                      <a:pt x="196" y="126"/>
                    </a:lnTo>
                    <a:lnTo>
                      <a:pt x="244" y="138"/>
                    </a:lnTo>
                    <a:lnTo>
                      <a:pt x="304" y="156"/>
                    </a:lnTo>
                    <a:lnTo>
                      <a:pt x="362" y="172"/>
                    </a:lnTo>
                    <a:lnTo>
                      <a:pt x="400" y="185"/>
                    </a:lnTo>
                    <a:lnTo>
                      <a:pt x="445" y="203"/>
                    </a:lnTo>
                    <a:lnTo>
                      <a:pt x="494" y="223"/>
                    </a:lnTo>
                    <a:lnTo>
                      <a:pt x="538" y="243"/>
                    </a:lnTo>
                    <a:lnTo>
                      <a:pt x="570" y="259"/>
                    </a:lnTo>
                    <a:lnTo>
                      <a:pt x="589" y="270"/>
                    </a:lnTo>
                    <a:lnTo>
                      <a:pt x="589" y="167"/>
                    </a:lnTo>
                    <a:lnTo>
                      <a:pt x="552" y="141"/>
                    </a:lnTo>
                    <a:lnTo>
                      <a:pt x="478" y="105"/>
                    </a:lnTo>
                    <a:lnTo>
                      <a:pt x="392" y="69"/>
                    </a:lnTo>
                    <a:lnTo>
                      <a:pt x="315" y="49"/>
                    </a:lnTo>
                    <a:lnTo>
                      <a:pt x="226" y="24"/>
                    </a:lnTo>
                    <a:lnTo>
                      <a:pt x="137" y="7"/>
                    </a:lnTo>
                    <a:lnTo>
                      <a:pt x="74" y="1"/>
                    </a:lnTo>
                    <a:lnTo>
                      <a:pt x="0" y="0"/>
                    </a:lnTo>
                    <a:close/>
                  </a:path>
                </a:pathLst>
              </a:custGeom>
              <a:gradFill rotWithShape="0">
                <a:gsLst>
                  <a:gs pos="0">
                    <a:srgbClr val="FFFF00"/>
                  </a:gs>
                  <a:gs pos="100000">
                    <a:srgbClr val="FF9933"/>
                  </a:gs>
                </a:gsLst>
                <a:lin ang="10800000" scaled="1"/>
              </a:gradFill>
              <a:ln w="936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5618" name="Freeform 39"/>
              <p:cNvSpPr>
                <a:spLocks noChangeArrowheads="1"/>
              </p:cNvSpPr>
              <p:nvPr/>
            </p:nvSpPr>
            <p:spPr bwMode="auto">
              <a:xfrm rot="-7080000" flipH="1" flipV="1">
                <a:off x="3316" y="3067"/>
                <a:ext cx="603" cy="380"/>
              </a:xfrm>
              <a:custGeom>
                <a:avLst/>
                <a:gdLst>
                  <a:gd name="T0" fmla="*/ 0 w 1645"/>
                  <a:gd name="T1" fmla="*/ 0 h 823"/>
                  <a:gd name="T2" fmla="*/ 0 w 1645"/>
                  <a:gd name="T3" fmla="*/ 0 h 823"/>
                  <a:gd name="T4" fmla="*/ 0 w 1645"/>
                  <a:gd name="T5" fmla="*/ 0 h 823"/>
                  <a:gd name="T6" fmla="*/ 0 w 1645"/>
                  <a:gd name="T7" fmla="*/ 0 h 823"/>
                  <a:gd name="T8" fmla="*/ 0 w 1645"/>
                  <a:gd name="T9" fmla="*/ 0 h 823"/>
                  <a:gd name="T10" fmla="*/ 0 w 1645"/>
                  <a:gd name="T11" fmla="*/ 0 h 823"/>
                  <a:gd name="T12" fmla="*/ 0 w 1645"/>
                  <a:gd name="T13" fmla="*/ 0 h 823"/>
                  <a:gd name="T14" fmla="*/ 0 w 1645"/>
                  <a:gd name="T15" fmla="*/ 0 h 823"/>
                  <a:gd name="T16" fmla="*/ 0 w 1645"/>
                  <a:gd name="T17" fmla="*/ 0 h 823"/>
                  <a:gd name="T18" fmla="*/ 0 w 1645"/>
                  <a:gd name="T19" fmla="*/ 0 h 823"/>
                  <a:gd name="T20" fmla="*/ 0 w 1645"/>
                  <a:gd name="T21" fmla="*/ 0 h 823"/>
                  <a:gd name="T22" fmla="*/ 0 w 1645"/>
                  <a:gd name="T23" fmla="*/ 0 h 823"/>
                  <a:gd name="T24" fmla="*/ 0 w 1645"/>
                  <a:gd name="T25" fmla="*/ 0 h 823"/>
                  <a:gd name="T26" fmla="*/ 0 w 1645"/>
                  <a:gd name="T27" fmla="*/ 0 h 823"/>
                  <a:gd name="T28" fmla="*/ 0 w 1645"/>
                  <a:gd name="T29" fmla="*/ 0 h 823"/>
                  <a:gd name="T30" fmla="*/ 0 w 1645"/>
                  <a:gd name="T31" fmla="*/ 0 h 823"/>
                  <a:gd name="T32" fmla="*/ 0 w 1645"/>
                  <a:gd name="T33" fmla="*/ 0 h 823"/>
                  <a:gd name="T34" fmla="*/ 0 w 1645"/>
                  <a:gd name="T35" fmla="*/ 0 h 823"/>
                  <a:gd name="T36" fmla="*/ 0 w 1645"/>
                  <a:gd name="T37" fmla="*/ 0 h 823"/>
                  <a:gd name="T38" fmla="*/ 0 w 1645"/>
                  <a:gd name="T39" fmla="*/ 0 h 823"/>
                  <a:gd name="T40" fmla="*/ 0 w 1645"/>
                  <a:gd name="T41" fmla="*/ 0 h 823"/>
                  <a:gd name="T42" fmla="*/ 0 w 1645"/>
                  <a:gd name="T43" fmla="*/ 0 h 823"/>
                  <a:gd name="T44" fmla="*/ 0 w 1645"/>
                  <a:gd name="T45" fmla="*/ 0 h 823"/>
                  <a:gd name="T46" fmla="*/ 0 w 1645"/>
                  <a:gd name="T47" fmla="*/ 0 h 823"/>
                  <a:gd name="T48" fmla="*/ 0 w 1645"/>
                  <a:gd name="T49" fmla="*/ 0 h 823"/>
                  <a:gd name="T50" fmla="*/ 0 w 1645"/>
                  <a:gd name="T51" fmla="*/ 0 h 823"/>
                  <a:gd name="T52" fmla="*/ 0 w 1645"/>
                  <a:gd name="T53" fmla="*/ 0 h 823"/>
                  <a:gd name="T54" fmla="*/ 0 w 1645"/>
                  <a:gd name="T55" fmla="*/ 0 h 823"/>
                  <a:gd name="T56" fmla="*/ 0 w 1645"/>
                  <a:gd name="T57" fmla="*/ 0 h 823"/>
                  <a:gd name="T58" fmla="*/ 0 w 1645"/>
                  <a:gd name="T59" fmla="*/ 0 h 823"/>
                  <a:gd name="T60" fmla="*/ 0 w 1645"/>
                  <a:gd name="T61" fmla="*/ 0 h 823"/>
                  <a:gd name="T62" fmla="*/ 0 w 1645"/>
                  <a:gd name="T63" fmla="*/ 0 h 823"/>
                  <a:gd name="T64" fmla="*/ 0 w 1645"/>
                  <a:gd name="T65" fmla="*/ 0 h 823"/>
                  <a:gd name="T66" fmla="*/ 0 w 1645"/>
                  <a:gd name="T67" fmla="*/ 0 h 823"/>
                  <a:gd name="T68" fmla="*/ 0 w 1645"/>
                  <a:gd name="T69" fmla="*/ 0 h 823"/>
                  <a:gd name="T70" fmla="*/ 0 w 1645"/>
                  <a:gd name="T71" fmla="*/ 0 h 823"/>
                  <a:gd name="T72" fmla="*/ 0 w 1645"/>
                  <a:gd name="T73" fmla="*/ 0 h 823"/>
                  <a:gd name="T74" fmla="*/ 0 w 1645"/>
                  <a:gd name="T75" fmla="*/ 0 h 823"/>
                  <a:gd name="T76" fmla="*/ 0 w 1645"/>
                  <a:gd name="T77" fmla="*/ 0 h 823"/>
                  <a:gd name="T78" fmla="*/ 0 w 1645"/>
                  <a:gd name="T79" fmla="*/ 0 h 823"/>
                  <a:gd name="T80" fmla="*/ 0 w 1645"/>
                  <a:gd name="T81" fmla="*/ 0 h 8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45" h="823">
                    <a:moveTo>
                      <a:pt x="0" y="6"/>
                    </a:moveTo>
                    <a:lnTo>
                      <a:pt x="90" y="0"/>
                    </a:lnTo>
                    <a:lnTo>
                      <a:pt x="135" y="0"/>
                    </a:lnTo>
                    <a:lnTo>
                      <a:pt x="189" y="0"/>
                    </a:lnTo>
                    <a:lnTo>
                      <a:pt x="240" y="3"/>
                    </a:lnTo>
                    <a:lnTo>
                      <a:pt x="291" y="6"/>
                    </a:lnTo>
                    <a:lnTo>
                      <a:pt x="341" y="12"/>
                    </a:lnTo>
                    <a:lnTo>
                      <a:pt x="386" y="21"/>
                    </a:lnTo>
                    <a:lnTo>
                      <a:pt x="436" y="30"/>
                    </a:lnTo>
                    <a:lnTo>
                      <a:pt x="496" y="45"/>
                    </a:lnTo>
                    <a:lnTo>
                      <a:pt x="550" y="63"/>
                    </a:lnTo>
                    <a:lnTo>
                      <a:pt x="601" y="78"/>
                    </a:lnTo>
                    <a:lnTo>
                      <a:pt x="658" y="99"/>
                    </a:lnTo>
                    <a:lnTo>
                      <a:pt x="712" y="123"/>
                    </a:lnTo>
                    <a:lnTo>
                      <a:pt x="766" y="147"/>
                    </a:lnTo>
                    <a:lnTo>
                      <a:pt x="811" y="170"/>
                    </a:lnTo>
                    <a:lnTo>
                      <a:pt x="862" y="194"/>
                    </a:lnTo>
                    <a:lnTo>
                      <a:pt x="905" y="217"/>
                    </a:lnTo>
                    <a:lnTo>
                      <a:pt x="953" y="244"/>
                    </a:lnTo>
                    <a:lnTo>
                      <a:pt x="1001" y="271"/>
                    </a:lnTo>
                    <a:lnTo>
                      <a:pt x="1049" y="304"/>
                    </a:lnTo>
                    <a:lnTo>
                      <a:pt x="1091" y="331"/>
                    </a:lnTo>
                    <a:lnTo>
                      <a:pt x="1136" y="367"/>
                    </a:lnTo>
                    <a:lnTo>
                      <a:pt x="1178" y="400"/>
                    </a:lnTo>
                    <a:lnTo>
                      <a:pt x="1217" y="433"/>
                    </a:lnTo>
                    <a:lnTo>
                      <a:pt x="1249" y="469"/>
                    </a:lnTo>
                    <a:lnTo>
                      <a:pt x="1276" y="500"/>
                    </a:lnTo>
                    <a:lnTo>
                      <a:pt x="1297" y="533"/>
                    </a:lnTo>
                    <a:lnTo>
                      <a:pt x="1645" y="489"/>
                    </a:lnTo>
                    <a:lnTo>
                      <a:pt x="1596" y="512"/>
                    </a:lnTo>
                    <a:lnTo>
                      <a:pt x="1539" y="536"/>
                    </a:lnTo>
                    <a:lnTo>
                      <a:pt x="1494" y="557"/>
                    </a:lnTo>
                    <a:lnTo>
                      <a:pt x="1460" y="573"/>
                    </a:lnTo>
                    <a:lnTo>
                      <a:pt x="1423" y="593"/>
                    </a:lnTo>
                    <a:lnTo>
                      <a:pt x="1393" y="611"/>
                    </a:lnTo>
                    <a:lnTo>
                      <a:pt x="1364" y="630"/>
                    </a:lnTo>
                    <a:lnTo>
                      <a:pt x="1335" y="653"/>
                    </a:lnTo>
                    <a:lnTo>
                      <a:pt x="1307" y="676"/>
                    </a:lnTo>
                    <a:lnTo>
                      <a:pt x="1273" y="705"/>
                    </a:lnTo>
                    <a:lnTo>
                      <a:pt x="1240" y="736"/>
                    </a:lnTo>
                    <a:lnTo>
                      <a:pt x="1211" y="762"/>
                    </a:lnTo>
                    <a:lnTo>
                      <a:pt x="1178" y="796"/>
                    </a:lnTo>
                    <a:lnTo>
                      <a:pt x="1151" y="823"/>
                    </a:lnTo>
                    <a:lnTo>
                      <a:pt x="1124" y="811"/>
                    </a:lnTo>
                    <a:lnTo>
                      <a:pt x="1097" y="796"/>
                    </a:lnTo>
                    <a:lnTo>
                      <a:pt x="1068" y="783"/>
                    </a:lnTo>
                    <a:lnTo>
                      <a:pt x="1034" y="769"/>
                    </a:lnTo>
                    <a:lnTo>
                      <a:pt x="999" y="755"/>
                    </a:lnTo>
                    <a:lnTo>
                      <a:pt x="967" y="744"/>
                    </a:lnTo>
                    <a:lnTo>
                      <a:pt x="936" y="735"/>
                    </a:lnTo>
                    <a:lnTo>
                      <a:pt x="901" y="724"/>
                    </a:lnTo>
                    <a:lnTo>
                      <a:pt x="864" y="715"/>
                    </a:lnTo>
                    <a:lnTo>
                      <a:pt x="826" y="705"/>
                    </a:lnTo>
                    <a:lnTo>
                      <a:pt x="791" y="696"/>
                    </a:lnTo>
                    <a:lnTo>
                      <a:pt x="757" y="687"/>
                    </a:lnTo>
                    <a:lnTo>
                      <a:pt x="720" y="681"/>
                    </a:lnTo>
                    <a:lnTo>
                      <a:pt x="685" y="673"/>
                    </a:lnTo>
                    <a:lnTo>
                      <a:pt x="652" y="666"/>
                    </a:lnTo>
                    <a:lnTo>
                      <a:pt x="613" y="658"/>
                    </a:lnTo>
                    <a:lnTo>
                      <a:pt x="560" y="652"/>
                    </a:lnTo>
                    <a:lnTo>
                      <a:pt x="920" y="590"/>
                    </a:lnTo>
                    <a:lnTo>
                      <a:pt x="896" y="542"/>
                    </a:lnTo>
                    <a:lnTo>
                      <a:pt x="868" y="506"/>
                    </a:lnTo>
                    <a:lnTo>
                      <a:pt x="817" y="439"/>
                    </a:lnTo>
                    <a:lnTo>
                      <a:pt x="787" y="409"/>
                    </a:lnTo>
                    <a:lnTo>
                      <a:pt x="757" y="379"/>
                    </a:lnTo>
                    <a:lnTo>
                      <a:pt x="703" y="328"/>
                    </a:lnTo>
                    <a:lnTo>
                      <a:pt x="670" y="298"/>
                    </a:lnTo>
                    <a:lnTo>
                      <a:pt x="631" y="262"/>
                    </a:lnTo>
                    <a:lnTo>
                      <a:pt x="595" y="235"/>
                    </a:lnTo>
                    <a:lnTo>
                      <a:pt x="565" y="211"/>
                    </a:lnTo>
                    <a:lnTo>
                      <a:pt x="535" y="188"/>
                    </a:lnTo>
                    <a:lnTo>
                      <a:pt x="499" y="164"/>
                    </a:lnTo>
                    <a:lnTo>
                      <a:pt x="460" y="141"/>
                    </a:lnTo>
                    <a:lnTo>
                      <a:pt x="421" y="123"/>
                    </a:lnTo>
                    <a:lnTo>
                      <a:pt x="383" y="102"/>
                    </a:lnTo>
                    <a:lnTo>
                      <a:pt x="335" y="84"/>
                    </a:lnTo>
                    <a:lnTo>
                      <a:pt x="291" y="69"/>
                    </a:lnTo>
                    <a:lnTo>
                      <a:pt x="240" y="57"/>
                    </a:lnTo>
                    <a:lnTo>
                      <a:pt x="192" y="45"/>
                    </a:lnTo>
                    <a:lnTo>
                      <a:pt x="141" y="33"/>
                    </a:lnTo>
                    <a:lnTo>
                      <a:pt x="87" y="24"/>
                    </a:lnTo>
                    <a:lnTo>
                      <a:pt x="0" y="6"/>
                    </a:lnTo>
                    <a:close/>
                  </a:path>
                </a:pathLst>
              </a:custGeom>
              <a:gradFill rotWithShape="0">
                <a:gsLst>
                  <a:gs pos="0">
                    <a:srgbClr val="FFFF00"/>
                  </a:gs>
                  <a:gs pos="100000">
                    <a:srgbClr val="FF9933"/>
                  </a:gs>
                </a:gsLst>
                <a:lin ang="10800000" scaled="1"/>
              </a:gradFill>
              <a:ln w="936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spTree>
  </p:cSld>
  <p:clrMapOvr>
    <a:masterClrMapping/>
  </p:clrMapOvr>
  <p:transition advTm="270125">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l="19881" t="2251" r="18558"/>
          <a:stretch>
            <a:fillRect/>
          </a:stretch>
        </p:blipFill>
        <p:spPr bwMode="auto">
          <a:xfrm>
            <a:off x="3236187" y="2162506"/>
            <a:ext cx="5907813" cy="465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4305" r="43596"/>
          <a:stretch/>
        </p:blipFill>
        <p:spPr bwMode="auto">
          <a:xfrm>
            <a:off x="91966" y="1951635"/>
            <a:ext cx="3200400" cy="490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105104" y="111158"/>
            <a:ext cx="3232680" cy="1200329"/>
          </a:xfrm>
          <a:prstGeom prst="rect">
            <a:avLst/>
          </a:prstGeom>
          <a:noFill/>
        </p:spPr>
        <p:txBody>
          <a:bodyPr wrap="none" rtlCol="0">
            <a:spAutoFit/>
          </a:bodyPr>
          <a:lstStyle/>
          <a:p>
            <a:r>
              <a:rPr lang="it-IT" dirty="0" smtClean="0"/>
              <a:t>Linfociti:</a:t>
            </a:r>
          </a:p>
          <a:p>
            <a:r>
              <a:rPr lang="it-IT" dirty="0" smtClean="0"/>
              <a:t>T </a:t>
            </a:r>
            <a:r>
              <a:rPr lang="it-IT" dirty="0" err="1" smtClean="0"/>
              <a:t>Helper</a:t>
            </a:r>
            <a:r>
              <a:rPr lang="it-IT" dirty="0" smtClean="0"/>
              <a:t> (TH) o CD4+</a:t>
            </a:r>
          </a:p>
          <a:p>
            <a:r>
              <a:rPr lang="it-IT" dirty="0" smtClean="0"/>
              <a:t>T Citotossici (TC) o CD8+</a:t>
            </a:r>
          </a:p>
          <a:p>
            <a:r>
              <a:rPr lang="it-IT" dirty="0" smtClean="0"/>
              <a:t>T regolatori /Soppressori </a:t>
            </a:r>
            <a:r>
              <a:rPr lang="it-IT" dirty="0" err="1" smtClean="0"/>
              <a:t>Treg</a:t>
            </a:r>
            <a:endParaRPr lang="it-IT" dirty="0"/>
          </a:p>
        </p:txBody>
      </p:sp>
      <p:sp>
        <p:nvSpPr>
          <p:cNvPr id="5" name="CasellaDiTesto 4"/>
          <p:cNvSpPr txBox="1"/>
          <p:nvPr/>
        </p:nvSpPr>
        <p:spPr>
          <a:xfrm>
            <a:off x="105104" y="1379806"/>
            <a:ext cx="2005677" cy="369332"/>
          </a:xfrm>
          <a:prstGeom prst="rect">
            <a:avLst/>
          </a:prstGeom>
          <a:noFill/>
        </p:spPr>
        <p:txBody>
          <a:bodyPr wrap="none" rtlCol="0">
            <a:spAutoFit/>
          </a:bodyPr>
          <a:lstStyle/>
          <a:p>
            <a:r>
              <a:rPr lang="it-IT" dirty="0" smtClean="0"/>
              <a:t>Caseina </a:t>
            </a:r>
            <a:r>
              <a:rPr lang="it-IT" dirty="0" err="1" smtClean="0"/>
              <a:t>chinasi</a:t>
            </a:r>
            <a:r>
              <a:rPr lang="it-IT" dirty="0" smtClean="0"/>
              <a:t> II</a:t>
            </a:r>
            <a:endParaRPr lang="it-IT" dirty="0"/>
          </a:p>
        </p:txBody>
      </p:sp>
      <p:pic>
        <p:nvPicPr>
          <p:cNvPr id="266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66615"/>
          <a:stretch/>
        </p:blipFill>
        <p:spPr bwMode="auto">
          <a:xfrm>
            <a:off x="4527332" y="0"/>
            <a:ext cx="4541112" cy="2118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31574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70"/>
            <a:ext cx="8458200" cy="6530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2624962" y="2769125"/>
            <a:ext cx="1333500" cy="307777"/>
          </a:xfrm>
          <a:prstGeom prst="rect">
            <a:avLst/>
          </a:prstGeom>
          <a:noFill/>
        </p:spPr>
        <p:txBody>
          <a:bodyPr wrap="square" rtlCol="0">
            <a:spAutoFit/>
          </a:bodyPr>
          <a:lstStyle/>
          <a:p>
            <a:r>
              <a:rPr lang="it-IT" sz="1400" dirty="0" smtClean="0"/>
              <a:t>HPV test</a:t>
            </a:r>
            <a:endParaRPr lang="it-IT" sz="1400" dirty="0"/>
          </a:p>
        </p:txBody>
      </p:sp>
      <p:sp>
        <p:nvSpPr>
          <p:cNvPr id="5" name="CasellaDiTesto 4"/>
          <p:cNvSpPr txBox="1"/>
          <p:nvPr/>
        </p:nvSpPr>
        <p:spPr>
          <a:xfrm>
            <a:off x="4294144" y="4202658"/>
            <a:ext cx="1665221" cy="261610"/>
          </a:xfrm>
          <a:prstGeom prst="rect">
            <a:avLst/>
          </a:prstGeom>
          <a:noFill/>
        </p:spPr>
        <p:txBody>
          <a:bodyPr wrap="square" rtlCol="0">
            <a:spAutoFit/>
          </a:bodyPr>
          <a:lstStyle/>
          <a:p>
            <a:r>
              <a:rPr lang="it-IT" sz="1100" dirty="0" err="1" smtClean="0"/>
              <a:t>Pap</a:t>
            </a:r>
            <a:r>
              <a:rPr lang="it-IT" sz="1100" dirty="0" smtClean="0"/>
              <a:t> test di triage</a:t>
            </a:r>
            <a:endParaRPr lang="it-IT" sz="1100" dirty="0"/>
          </a:p>
        </p:txBody>
      </p:sp>
    </p:spTree>
  </p:cSld>
  <p:clrMapOvr>
    <a:masterClrMapping/>
  </p:clrMapOvr>
  <p:transition spd="slow" advTm="160512"/>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609600" y="865188"/>
          <a:ext cx="7878763" cy="2981326"/>
        </p:xfrm>
        <a:graphic>
          <a:graphicData uri="http://schemas.openxmlformats.org/drawingml/2006/table">
            <a:tbl>
              <a:tblPr/>
              <a:tblGrid>
                <a:gridCol w="2716213"/>
                <a:gridCol w="1612900"/>
                <a:gridCol w="1774825"/>
                <a:gridCol w="1774825"/>
              </a:tblGrid>
              <a:tr h="944563">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27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C"/>
                    </a:solidFill>
                  </a:tcPr>
                </a:tc>
                <a:tc>
                  <a:txBody>
                    <a:bodyPr/>
                    <a:lstStyle>
                      <a:lvl1pPr marL="252413" indent="228600"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252413" marR="0" lvl="0" indent="228600" algn="l" defTabSz="914400" rtl="0" eaLnBrk="1" fontAlgn="base" latinLnBrk="0" hangingPunct="1">
                        <a:lnSpc>
                          <a:spcPct val="100000"/>
                        </a:lnSpc>
                        <a:spcBef>
                          <a:spcPts val="175"/>
                        </a:spcBef>
                        <a:spcAft>
                          <a:spcPct val="0"/>
                        </a:spcAft>
                        <a:buClrTx/>
                        <a:buSzTx/>
                        <a:buFontTx/>
                        <a:buNone/>
                        <a:tabLst/>
                      </a:pPr>
                      <a:r>
                        <a:rPr kumimoji="0" lang="it-IT" altLang="it-IT" sz="2800" b="1" i="0" u="none" strike="noStrike" cap="none" normalizeH="0" baseline="0" smtClean="0">
                          <a:ln>
                            <a:noFill/>
                          </a:ln>
                          <a:solidFill>
                            <a:srgbClr val="FFFFFF"/>
                          </a:solidFill>
                          <a:effectLst/>
                          <a:latin typeface="Carlito" pitchFamily="34" charset="0"/>
                          <a:cs typeface="Carlito" pitchFamily="34" charset="0"/>
                        </a:rPr>
                        <a:t>Fase  Latente</a:t>
                      </a:r>
                      <a:endParaRPr kumimoji="0" lang="it-IT" altLang="it-IT" sz="2800" b="0" i="0" u="none" strike="noStrike" cap="none" normalizeH="0" baseline="0" smtClean="0">
                        <a:ln>
                          <a:noFill/>
                        </a:ln>
                        <a:solidFill>
                          <a:schemeClr val="tx1"/>
                        </a:solidFill>
                        <a:effectLst/>
                        <a:latin typeface="Carlito" pitchFamily="34" charset="0"/>
                        <a:cs typeface="Carlito" pitchFamily="34" charset="0"/>
                      </a:endParaRPr>
                    </a:p>
                  </a:txBody>
                  <a:tcPr marL="0" marR="0" marT="2222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C"/>
                    </a:solidFill>
                  </a:tcPr>
                </a:tc>
                <a:tc>
                  <a:txBody>
                    <a:bodyPr/>
                    <a:lstStyle>
                      <a:lvl1pPr marL="111125" indent="450850"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111125" marR="0" lvl="0" indent="450850" algn="l" defTabSz="914400" rtl="0" eaLnBrk="1" fontAlgn="base" latinLnBrk="0" hangingPunct="1">
                        <a:lnSpc>
                          <a:spcPct val="100000"/>
                        </a:lnSpc>
                        <a:spcBef>
                          <a:spcPts val="175"/>
                        </a:spcBef>
                        <a:spcAft>
                          <a:spcPct val="0"/>
                        </a:spcAft>
                        <a:buClrTx/>
                        <a:buSzTx/>
                        <a:buFontTx/>
                        <a:buNone/>
                        <a:tabLst/>
                      </a:pPr>
                      <a:r>
                        <a:rPr kumimoji="0" lang="it-IT" altLang="it-IT" sz="2800" b="1" i="0" u="none" strike="noStrike" cap="none" normalizeH="0" baseline="0" smtClean="0">
                          <a:ln>
                            <a:noFill/>
                          </a:ln>
                          <a:solidFill>
                            <a:srgbClr val="FFFFFF"/>
                          </a:solidFill>
                          <a:effectLst/>
                          <a:latin typeface="Carlito" pitchFamily="34" charset="0"/>
                          <a:cs typeface="Carlito" pitchFamily="34" charset="0"/>
                        </a:rPr>
                        <a:t>Fase  produttiva</a:t>
                      </a:r>
                      <a:endParaRPr kumimoji="0" lang="it-IT" altLang="it-IT" sz="2800" b="0" i="0" u="none" strike="noStrike" cap="none" normalizeH="0" baseline="0" smtClean="0">
                        <a:ln>
                          <a:noFill/>
                        </a:ln>
                        <a:solidFill>
                          <a:schemeClr val="tx1"/>
                        </a:solidFill>
                        <a:effectLst/>
                        <a:latin typeface="Carlito" pitchFamily="34" charset="0"/>
                        <a:cs typeface="Carlito" pitchFamily="34" charset="0"/>
                      </a:endParaRPr>
                    </a:p>
                  </a:txBody>
                  <a:tcPr marL="0" marR="0" marT="2222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C"/>
                    </a:solidFill>
                  </a:tcPr>
                </a:tc>
                <a:tc>
                  <a:txBody>
                    <a:bodyPr/>
                    <a:lstStyle>
                      <a:lvl1pPr marL="223838" indent="338138"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223838" marR="0" lvl="0" indent="338138" algn="l" defTabSz="914400" rtl="0" eaLnBrk="1" fontAlgn="base" latinLnBrk="0" hangingPunct="1">
                        <a:lnSpc>
                          <a:spcPct val="100000"/>
                        </a:lnSpc>
                        <a:spcBef>
                          <a:spcPts val="175"/>
                        </a:spcBef>
                        <a:spcAft>
                          <a:spcPct val="0"/>
                        </a:spcAft>
                        <a:buClrTx/>
                        <a:buSzTx/>
                        <a:buFontTx/>
                        <a:buNone/>
                        <a:tabLst/>
                      </a:pPr>
                      <a:r>
                        <a:rPr kumimoji="0" lang="it-IT" altLang="it-IT" sz="2800" b="1" i="0" u="none" strike="noStrike" cap="none" normalizeH="0" baseline="0" smtClean="0">
                          <a:ln>
                            <a:noFill/>
                          </a:ln>
                          <a:solidFill>
                            <a:srgbClr val="FFFFFF"/>
                          </a:solidFill>
                          <a:effectLst/>
                          <a:latin typeface="Carlito" pitchFamily="34" charset="0"/>
                          <a:cs typeface="Carlito" pitchFamily="34" charset="0"/>
                        </a:rPr>
                        <a:t>Fase  integrata</a:t>
                      </a:r>
                      <a:endParaRPr kumimoji="0" lang="it-IT" altLang="it-IT" sz="2800" b="0" i="0" u="none" strike="noStrike" cap="none" normalizeH="0" baseline="0" smtClean="0">
                        <a:ln>
                          <a:noFill/>
                        </a:ln>
                        <a:solidFill>
                          <a:schemeClr val="tx1"/>
                        </a:solidFill>
                        <a:effectLst/>
                        <a:latin typeface="Carlito" pitchFamily="34" charset="0"/>
                        <a:cs typeface="Carlito" pitchFamily="34" charset="0"/>
                      </a:endParaRPr>
                    </a:p>
                  </a:txBody>
                  <a:tcPr marL="0" marR="0" marT="2222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C"/>
                    </a:solidFill>
                  </a:tcPr>
                </a:tc>
              </a:tr>
              <a:tr h="546100">
                <a:tc>
                  <a:txBody>
                    <a:bodyPr/>
                    <a:lstStyle>
                      <a:lvl1pPr marL="68263"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68263" marR="0" lvl="0" indent="0" algn="l" defTabSz="914400" rtl="0" eaLnBrk="1" fontAlgn="base" latinLnBrk="0" hangingPunct="1">
                        <a:lnSpc>
                          <a:spcPct val="100000"/>
                        </a:lnSpc>
                        <a:spcBef>
                          <a:spcPts val="175"/>
                        </a:spcBef>
                        <a:spcAft>
                          <a:spcPct val="0"/>
                        </a:spcAft>
                        <a:buClrTx/>
                        <a:buSzTx/>
                        <a:buFontTx/>
                        <a:buNone/>
                        <a:tabLst/>
                      </a:pPr>
                      <a:r>
                        <a:rPr kumimoji="0" lang="it-IT" altLang="it-IT" sz="2800" b="0" i="0" u="none" strike="noStrike" cap="none" normalizeH="0" baseline="0" smtClean="0">
                          <a:ln>
                            <a:noFill/>
                          </a:ln>
                          <a:solidFill>
                            <a:schemeClr val="tx1"/>
                          </a:solidFill>
                          <a:effectLst/>
                          <a:latin typeface="Carlito" pitchFamily="34" charset="0"/>
                          <a:cs typeface="Carlito" pitchFamily="34" charset="0"/>
                        </a:rPr>
                        <a:t>Pap test</a:t>
                      </a:r>
                    </a:p>
                  </a:txBody>
                  <a:tcPr marL="0" marR="0" marT="2222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7E8"/>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75"/>
                        </a:spcBef>
                        <a:spcAft>
                          <a:spcPct val="0"/>
                        </a:spcAft>
                        <a:buClrTx/>
                        <a:buSzTx/>
                        <a:buFontTx/>
                        <a:buNone/>
                        <a:tabLst/>
                      </a:pPr>
                      <a:r>
                        <a:rPr kumimoji="0" lang="it-IT" altLang="it-IT" sz="2800" b="0" i="0" u="none" strike="noStrike" cap="none" normalizeH="0" baseline="0" smtClean="0">
                          <a:ln>
                            <a:noFill/>
                          </a:ln>
                          <a:solidFill>
                            <a:schemeClr val="tx1"/>
                          </a:solidFill>
                          <a:effectLst/>
                          <a:latin typeface="Carlito" pitchFamily="34" charset="0"/>
                          <a:cs typeface="Carlito" pitchFamily="34" charset="0"/>
                        </a:rPr>
                        <a:t>no</a:t>
                      </a:r>
                    </a:p>
                  </a:txBody>
                  <a:tcPr marL="0" marR="0" marT="2222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7E8"/>
                    </a:solidFill>
                  </a:tcPr>
                </a:tc>
                <a:tc>
                  <a:txBody>
                    <a:bodyPr/>
                    <a:lstStyle>
                      <a:lvl1pPr marL="1588"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1588" marR="0" lvl="0" indent="0" algn="ctr" defTabSz="914400" rtl="0" eaLnBrk="1" fontAlgn="base" latinLnBrk="0" hangingPunct="1">
                        <a:lnSpc>
                          <a:spcPct val="100000"/>
                        </a:lnSpc>
                        <a:spcBef>
                          <a:spcPts val="175"/>
                        </a:spcBef>
                        <a:spcAft>
                          <a:spcPct val="0"/>
                        </a:spcAft>
                        <a:buClrTx/>
                        <a:buSzTx/>
                        <a:buFontTx/>
                        <a:buNone/>
                        <a:tabLst/>
                      </a:pPr>
                      <a:r>
                        <a:rPr kumimoji="0" lang="it-IT" altLang="it-IT" sz="2800" b="0" i="0" u="none" strike="noStrike" cap="none" normalizeH="0" baseline="0" smtClean="0">
                          <a:ln>
                            <a:noFill/>
                          </a:ln>
                          <a:solidFill>
                            <a:schemeClr val="tx1"/>
                          </a:solidFill>
                          <a:effectLst/>
                          <a:latin typeface="Carlito" pitchFamily="34" charset="0"/>
                          <a:cs typeface="Carlito" pitchFamily="34" charset="0"/>
                        </a:rPr>
                        <a:t>si</a:t>
                      </a:r>
                    </a:p>
                  </a:txBody>
                  <a:tcPr marL="0" marR="0" marT="2222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7E8"/>
                    </a:solidFill>
                  </a:tcPr>
                </a:tc>
                <a:tc>
                  <a:txBody>
                    <a:bodyPr/>
                    <a:lstStyle>
                      <a:lvl1pPr marL="3175"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3175" marR="0" lvl="0" indent="0" algn="ctr" defTabSz="914400" rtl="0" eaLnBrk="1" fontAlgn="base" latinLnBrk="0" hangingPunct="1">
                        <a:lnSpc>
                          <a:spcPct val="100000"/>
                        </a:lnSpc>
                        <a:spcBef>
                          <a:spcPts val="175"/>
                        </a:spcBef>
                        <a:spcAft>
                          <a:spcPct val="0"/>
                        </a:spcAft>
                        <a:buClrTx/>
                        <a:buSzTx/>
                        <a:buFontTx/>
                        <a:buNone/>
                        <a:tabLst/>
                      </a:pPr>
                      <a:r>
                        <a:rPr kumimoji="0" lang="it-IT" altLang="it-IT" sz="2800" b="0" i="0" u="none" strike="noStrike" cap="none" normalizeH="0" baseline="0" smtClean="0">
                          <a:ln>
                            <a:noFill/>
                          </a:ln>
                          <a:solidFill>
                            <a:schemeClr val="tx1"/>
                          </a:solidFill>
                          <a:effectLst/>
                          <a:latin typeface="Carlito" pitchFamily="34" charset="0"/>
                          <a:cs typeface="Carlito" pitchFamily="34" charset="0"/>
                        </a:rPr>
                        <a:t>si</a:t>
                      </a:r>
                    </a:p>
                  </a:txBody>
                  <a:tcPr marL="0" marR="0" marT="2222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7E8"/>
                    </a:solidFill>
                  </a:tcPr>
                </a:tc>
              </a:tr>
              <a:tr h="546100">
                <a:tc>
                  <a:txBody>
                    <a:bodyPr/>
                    <a:lstStyle>
                      <a:lvl1pPr marL="68263"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68263" marR="0" lvl="0" indent="0" algn="l" defTabSz="914400" rtl="0" eaLnBrk="1" fontAlgn="base" latinLnBrk="0" hangingPunct="1">
                        <a:lnSpc>
                          <a:spcPct val="100000"/>
                        </a:lnSpc>
                        <a:spcBef>
                          <a:spcPts val="175"/>
                        </a:spcBef>
                        <a:spcAft>
                          <a:spcPct val="0"/>
                        </a:spcAft>
                        <a:buClrTx/>
                        <a:buSzTx/>
                        <a:buFontTx/>
                        <a:buNone/>
                        <a:tabLst/>
                      </a:pPr>
                      <a:r>
                        <a:rPr kumimoji="0" lang="it-IT" altLang="it-IT" sz="2800" b="0" i="0" u="none" strike="noStrike" cap="none" normalizeH="0" baseline="0" smtClean="0">
                          <a:ln>
                            <a:noFill/>
                          </a:ln>
                          <a:solidFill>
                            <a:schemeClr val="tx1"/>
                          </a:solidFill>
                          <a:effectLst/>
                          <a:latin typeface="Carlito" pitchFamily="34" charset="0"/>
                          <a:cs typeface="Carlito" pitchFamily="34" charset="0"/>
                        </a:rPr>
                        <a:t>Istologia</a:t>
                      </a:r>
                    </a:p>
                  </a:txBody>
                  <a:tcPr marL="0" marR="0" marT="228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75"/>
                        </a:spcBef>
                        <a:spcAft>
                          <a:spcPct val="0"/>
                        </a:spcAft>
                        <a:buClrTx/>
                        <a:buSzTx/>
                        <a:buFontTx/>
                        <a:buNone/>
                        <a:tabLst/>
                      </a:pPr>
                      <a:r>
                        <a:rPr kumimoji="0" lang="it-IT" altLang="it-IT" sz="2800" b="0" i="0" u="none" strike="noStrike" cap="none" normalizeH="0" baseline="0" smtClean="0">
                          <a:ln>
                            <a:noFill/>
                          </a:ln>
                          <a:solidFill>
                            <a:schemeClr val="tx1"/>
                          </a:solidFill>
                          <a:effectLst/>
                          <a:latin typeface="Carlito" pitchFamily="34" charset="0"/>
                          <a:cs typeface="Carlito" pitchFamily="34" charset="0"/>
                        </a:rPr>
                        <a:t>no</a:t>
                      </a:r>
                    </a:p>
                  </a:txBody>
                  <a:tcPr marL="0" marR="0" marT="228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marL="1588"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1588" marR="0" lvl="0" indent="0" algn="ctr" defTabSz="914400" rtl="0" eaLnBrk="1" fontAlgn="base" latinLnBrk="0" hangingPunct="1">
                        <a:lnSpc>
                          <a:spcPct val="100000"/>
                        </a:lnSpc>
                        <a:spcBef>
                          <a:spcPts val="175"/>
                        </a:spcBef>
                        <a:spcAft>
                          <a:spcPct val="0"/>
                        </a:spcAft>
                        <a:buClrTx/>
                        <a:buSzTx/>
                        <a:buFontTx/>
                        <a:buNone/>
                        <a:tabLst/>
                      </a:pPr>
                      <a:r>
                        <a:rPr kumimoji="0" lang="it-IT" altLang="it-IT" sz="2800" b="0" i="0" u="none" strike="noStrike" cap="none" normalizeH="0" baseline="0" smtClean="0">
                          <a:ln>
                            <a:noFill/>
                          </a:ln>
                          <a:solidFill>
                            <a:schemeClr val="tx1"/>
                          </a:solidFill>
                          <a:effectLst/>
                          <a:latin typeface="Carlito" pitchFamily="34" charset="0"/>
                          <a:cs typeface="Carlito" pitchFamily="34" charset="0"/>
                        </a:rPr>
                        <a:t>si</a:t>
                      </a:r>
                    </a:p>
                  </a:txBody>
                  <a:tcPr marL="0" marR="0" marT="228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lvl1pPr marL="3175"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3175" marR="0" lvl="0" indent="0" algn="ctr" defTabSz="914400" rtl="0" eaLnBrk="1" fontAlgn="base" latinLnBrk="0" hangingPunct="1">
                        <a:lnSpc>
                          <a:spcPct val="100000"/>
                        </a:lnSpc>
                        <a:spcBef>
                          <a:spcPts val="175"/>
                        </a:spcBef>
                        <a:spcAft>
                          <a:spcPct val="0"/>
                        </a:spcAft>
                        <a:buClrTx/>
                        <a:buSzTx/>
                        <a:buFontTx/>
                        <a:buNone/>
                        <a:tabLst/>
                      </a:pPr>
                      <a:r>
                        <a:rPr kumimoji="0" lang="it-IT" altLang="it-IT" sz="2800" b="0" i="0" u="none" strike="noStrike" cap="none" normalizeH="0" baseline="0" smtClean="0">
                          <a:ln>
                            <a:noFill/>
                          </a:ln>
                          <a:solidFill>
                            <a:schemeClr val="tx1"/>
                          </a:solidFill>
                          <a:effectLst/>
                          <a:latin typeface="Carlito" pitchFamily="34" charset="0"/>
                          <a:cs typeface="Carlito" pitchFamily="34" charset="0"/>
                        </a:rPr>
                        <a:t>si</a:t>
                      </a:r>
                    </a:p>
                  </a:txBody>
                  <a:tcPr marL="0" marR="0" marT="228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r>
              <a:tr h="944563">
                <a:tc>
                  <a:txBody>
                    <a:bodyPr/>
                    <a:lstStyle>
                      <a:lvl1pPr marL="68263"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68263" marR="0" lvl="0" indent="0" algn="l" defTabSz="914400" rtl="0" eaLnBrk="1" fontAlgn="base" latinLnBrk="0" hangingPunct="1">
                        <a:lnSpc>
                          <a:spcPct val="100000"/>
                        </a:lnSpc>
                        <a:spcBef>
                          <a:spcPts val="175"/>
                        </a:spcBef>
                        <a:spcAft>
                          <a:spcPct val="0"/>
                        </a:spcAft>
                        <a:buClrTx/>
                        <a:buSzTx/>
                        <a:buFontTx/>
                        <a:buNone/>
                        <a:tabLst/>
                      </a:pPr>
                      <a:r>
                        <a:rPr kumimoji="0" lang="it-IT" altLang="it-IT" sz="2800" b="0" i="0" u="none" strike="noStrike" cap="none" normalizeH="0" baseline="0" smtClean="0">
                          <a:ln>
                            <a:noFill/>
                          </a:ln>
                          <a:solidFill>
                            <a:schemeClr val="tx1"/>
                          </a:solidFill>
                          <a:effectLst/>
                          <a:latin typeface="Carlito" pitchFamily="34" charset="0"/>
                          <a:cs typeface="Carlito" pitchFamily="34" charset="0"/>
                        </a:rPr>
                        <a:t>Biologia  molecolare</a:t>
                      </a:r>
                    </a:p>
                  </a:txBody>
                  <a:tcPr marL="0" marR="0" marT="228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EADA"/>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75"/>
                        </a:spcBef>
                        <a:spcAft>
                          <a:spcPct val="0"/>
                        </a:spcAft>
                        <a:buClrTx/>
                        <a:buSzTx/>
                        <a:buFontTx/>
                        <a:buNone/>
                        <a:tabLst/>
                      </a:pPr>
                      <a:r>
                        <a:rPr kumimoji="0" lang="it-IT" altLang="it-IT" sz="2800" b="0" i="0" u="none" strike="noStrike" cap="none" normalizeH="0" baseline="0" smtClean="0">
                          <a:ln>
                            <a:noFill/>
                          </a:ln>
                          <a:solidFill>
                            <a:schemeClr val="tx1"/>
                          </a:solidFill>
                          <a:effectLst/>
                          <a:latin typeface="Carlito" pitchFamily="34" charset="0"/>
                          <a:cs typeface="Carlito" pitchFamily="34" charset="0"/>
                        </a:rPr>
                        <a:t>si</a:t>
                      </a:r>
                    </a:p>
                  </a:txBody>
                  <a:tcPr marL="0" marR="0" marT="228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EADA"/>
                    </a:solidFill>
                  </a:tcPr>
                </a:tc>
                <a:tc>
                  <a:txBody>
                    <a:bodyPr/>
                    <a:lstStyle>
                      <a:lvl1pPr marL="1588"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1588" marR="0" lvl="0" indent="0" algn="ctr" defTabSz="914400" rtl="0" eaLnBrk="1" fontAlgn="base" latinLnBrk="0" hangingPunct="1">
                        <a:lnSpc>
                          <a:spcPct val="100000"/>
                        </a:lnSpc>
                        <a:spcBef>
                          <a:spcPts val="175"/>
                        </a:spcBef>
                        <a:spcAft>
                          <a:spcPct val="0"/>
                        </a:spcAft>
                        <a:buClrTx/>
                        <a:buSzTx/>
                        <a:buFontTx/>
                        <a:buNone/>
                        <a:tabLst/>
                      </a:pPr>
                      <a:r>
                        <a:rPr kumimoji="0" lang="it-IT" altLang="it-IT" sz="2800" b="0" i="0" u="none" strike="noStrike" cap="none" normalizeH="0" baseline="0" smtClean="0">
                          <a:ln>
                            <a:noFill/>
                          </a:ln>
                          <a:solidFill>
                            <a:schemeClr val="tx1"/>
                          </a:solidFill>
                          <a:effectLst/>
                          <a:latin typeface="Carlito" pitchFamily="34" charset="0"/>
                          <a:cs typeface="Carlito" pitchFamily="34" charset="0"/>
                        </a:rPr>
                        <a:t>si</a:t>
                      </a:r>
                    </a:p>
                  </a:txBody>
                  <a:tcPr marL="0" marR="0" marT="228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EADA"/>
                    </a:solidFill>
                  </a:tcPr>
                </a:tc>
                <a:tc>
                  <a:txBody>
                    <a:bodyPr/>
                    <a:lstStyle>
                      <a:lvl1pPr marL="3175"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3175" marR="0" lvl="0" indent="0" algn="ctr" defTabSz="914400" rtl="0" eaLnBrk="1" fontAlgn="base" latinLnBrk="0" hangingPunct="1">
                        <a:lnSpc>
                          <a:spcPct val="100000"/>
                        </a:lnSpc>
                        <a:spcBef>
                          <a:spcPts val="175"/>
                        </a:spcBef>
                        <a:spcAft>
                          <a:spcPct val="0"/>
                        </a:spcAft>
                        <a:buClrTx/>
                        <a:buSzTx/>
                        <a:buFontTx/>
                        <a:buNone/>
                        <a:tabLst/>
                      </a:pPr>
                      <a:r>
                        <a:rPr kumimoji="0" lang="it-IT" altLang="it-IT" sz="2800" b="0" i="0" u="none" strike="noStrike" cap="none" normalizeH="0" baseline="0" dirty="0" smtClean="0">
                          <a:ln>
                            <a:noFill/>
                          </a:ln>
                          <a:solidFill>
                            <a:schemeClr val="tx1"/>
                          </a:solidFill>
                          <a:effectLst/>
                          <a:latin typeface="Carlito" pitchFamily="34" charset="0"/>
                          <a:cs typeface="Carlito" pitchFamily="34" charset="0"/>
                        </a:rPr>
                        <a:t>si</a:t>
                      </a:r>
                    </a:p>
                  </a:txBody>
                  <a:tcPr marL="0" marR="0" marT="228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CEADA"/>
                    </a:solidFill>
                  </a:tcPr>
                </a:tc>
              </a:tr>
            </a:tbl>
          </a:graphicData>
        </a:graphic>
      </p:graphicFrame>
    </p:spTree>
  </p:cSld>
  <p:clrMapOvr>
    <a:masterClrMapping/>
  </p:clrMapOvr>
  <p:transition spd="slow" advTm="43622"/>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85903"/>
            <a:ext cx="8991600" cy="3776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685800" y="2082204"/>
            <a:ext cx="1043876" cy="369332"/>
          </a:xfrm>
          <a:prstGeom prst="rect">
            <a:avLst/>
          </a:prstGeom>
          <a:noFill/>
        </p:spPr>
        <p:txBody>
          <a:bodyPr wrap="none" rtlCol="0">
            <a:spAutoFit/>
          </a:bodyPr>
          <a:lstStyle/>
          <a:p>
            <a:r>
              <a:rPr lang="it-IT" dirty="0" err="1" smtClean="0"/>
              <a:t>Cervarix</a:t>
            </a:r>
            <a:endParaRPr lang="it-IT" dirty="0"/>
          </a:p>
        </p:txBody>
      </p:sp>
      <p:sp>
        <p:nvSpPr>
          <p:cNvPr id="5" name="CasellaDiTesto 4"/>
          <p:cNvSpPr txBox="1"/>
          <p:nvPr/>
        </p:nvSpPr>
        <p:spPr>
          <a:xfrm>
            <a:off x="695356" y="2768785"/>
            <a:ext cx="1043876" cy="369332"/>
          </a:xfrm>
          <a:prstGeom prst="rect">
            <a:avLst/>
          </a:prstGeom>
          <a:noFill/>
        </p:spPr>
        <p:txBody>
          <a:bodyPr wrap="none" rtlCol="0">
            <a:spAutoFit/>
          </a:bodyPr>
          <a:lstStyle/>
          <a:p>
            <a:r>
              <a:rPr lang="it-IT" dirty="0" err="1" smtClean="0"/>
              <a:t>Gardasil</a:t>
            </a:r>
            <a:endParaRPr lang="it-IT" dirty="0"/>
          </a:p>
        </p:txBody>
      </p:sp>
      <p:sp>
        <p:nvSpPr>
          <p:cNvPr id="6" name="CasellaDiTesto 5"/>
          <p:cNvSpPr txBox="1"/>
          <p:nvPr/>
        </p:nvSpPr>
        <p:spPr>
          <a:xfrm>
            <a:off x="672664" y="3516868"/>
            <a:ext cx="1249060" cy="369332"/>
          </a:xfrm>
          <a:prstGeom prst="rect">
            <a:avLst/>
          </a:prstGeom>
          <a:noFill/>
        </p:spPr>
        <p:txBody>
          <a:bodyPr wrap="none" rtlCol="0">
            <a:spAutoFit/>
          </a:bodyPr>
          <a:lstStyle/>
          <a:p>
            <a:r>
              <a:rPr lang="it-IT" dirty="0" smtClean="0"/>
              <a:t>Gardasil-9</a:t>
            </a:r>
            <a:endParaRPr lang="it-IT" dirty="0"/>
          </a:p>
        </p:txBody>
      </p:sp>
    </p:spTree>
  </p:cSld>
  <p:clrMapOvr>
    <a:masterClrMapping/>
  </p:clrMapOvr>
  <p:transition spd="slow" advTm="207111"/>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152400" y="1066800"/>
            <a:ext cx="4572000" cy="529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it-IT" altLang="it-IT" sz="2000" b="1" dirty="0"/>
              <a:t>Famiglia</a:t>
            </a:r>
          </a:p>
          <a:p>
            <a:pPr eaLnBrk="1" hangingPunct="1">
              <a:spcBef>
                <a:spcPct val="0"/>
              </a:spcBef>
              <a:buFontTx/>
              <a:buNone/>
            </a:pPr>
            <a:r>
              <a:rPr lang="it-IT" altLang="it-IT" sz="2000" dirty="0" err="1"/>
              <a:t>Papillomaviridae</a:t>
            </a:r>
            <a:endParaRPr lang="it-IT" altLang="it-IT" sz="2000" dirty="0"/>
          </a:p>
          <a:p>
            <a:pPr eaLnBrk="1" hangingPunct="1">
              <a:spcBef>
                <a:spcPct val="0"/>
              </a:spcBef>
              <a:buFontTx/>
              <a:buNone/>
            </a:pPr>
            <a:endParaRPr lang="it-IT" altLang="it-IT" sz="2000" dirty="0"/>
          </a:p>
          <a:p>
            <a:pPr eaLnBrk="1" hangingPunct="1">
              <a:spcBef>
                <a:spcPct val="0"/>
              </a:spcBef>
              <a:buFontTx/>
              <a:buNone/>
            </a:pPr>
            <a:r>
              <a:rPr lang="it-IT" altLang="it-IT" sz="2000" b="1" dirty="0"/>
              <a:t>Genere</a:t>
            </a:r>
          </a:p>
          <a:p>
            <a:pPr eaLnBrk="1" hangingPunct="1">
              <a:spcBef>
                <a:spcPct val="0"/>
              </a:spcBef>
              <a:buFontTx/>
              <a:buNone/>
            </a:pPr>
            <a:r>
              <a:rPr lang="it-IT" altLang="it-IT" sz="2000" dirty="0" err="1"/>
              <a:t>Papillomavirus</a:t>
            </a:r>
            <a:endParaRPr lang="it-IT" altLang="it-IT" sz="2000" dirty="0"/>
          </a:p>
          <a:p>
            <a:pPr eaLnBrk="1" hangingPunct="1">
              <a:spcBef>
                <a:spcPct val="0"/>
              </a:spcBef>
              <a:buFontTx/>
              <a:buNone/>
            </a:pPr>
            <a:endParaRPr lang="it-IT" altLang="it-IT" sz="1800" dirty="0"/>
          </a:p>
          <a:p>
            <a:pPr eaLnBrk="1" hangingPunct="1">
              <a:spcBef>
                <a:spcPct val="0"/>
              </a:spcBef>
              <a:buFontTx/>
              <a:buNone/>
            </a:pPr>
            <a:r>
              <a:rPr lang="it-IT" altLang="it-IT" sz="2000" b="1" dirty="0"/>
              <a:t>Morfologia</a:t>
            </a:r>
          </a:p>
          <a:p>
            <a:pPr eaLnBrk="1" hangingPunct="1">
              <a:spcBef>
                <a:spcPct val="0"/>
              </a:spcBef>
              <a:buFontTx/>
              <a:buNone/>
            </a:pPr>
            <a:r>
              <a:rPr lang="it-IT" altLang="it-IT" sz="2000" dirty="0"/>
              <a:t>virione nudo</a:t>
            </a:r>
          </a:p>
          <a:p>
            <a:pPr eaLnBrk="1" hangingPunct="1">
              <a:spcBef>
                <a:spcPct val="0"/>
              </a:spcBef>
              <a:buFontTx/>
              <a:buNone/>
            </a:pPr>
            <a:r>
              <a:rPr lang="it-IT" altLang="it-IT" sz="2000" dirty="0"/>
              <a:t>simmetria icosaedrica</a:t>
            </a:r>
          </a:p>
          <a:p>
            <a:pPr eaLnBrk="1" hangingPunct="1">
              <a:spcBef>
                <a:spcPct val="0"/>
              </a:spcBef>
              <a:buFontTx/>
              <a:buNone/>
            </a:pPr>
            <a:r>
              <a:rPr lang="it-IT" altLang="it-IT" sz="2000" dirty="0"/>
              <a:t>72 capsomeri (12 pentameri e 60 </a:t>
            </a:r>
            <a:r>
              <a:rPr lang="it-IT" altLang="it-IT" sz="2000" dirty="0" err="1"/>
              <a:t>esameri</a:t>
            </a:r>
            <a:r>
              <a:rPr lang="it-IT" altLang="it-IT" sz="2000" dirty="0"/>
              <a:t>)</a:t>
            </a:r>
          </a:p>
          <a:p>
            <a:pPr eaLnBrk="1" hangingPunct="1">
              <a:spcBef>
                <a:spcPct val="0"/>
              </a:spcBef>
              <a:buFontTx/>
              <a:buNone/>
            </a:pPr>
            <a:r>
              <a:rPr lang="it-IT" altLang="it-IT" sz="2000" dirty="0"/>
              <a:t>L1 (55 </a:t>
            </a:r>
            <a:r>
              <a:rPr lang="it-IT" altLang="it-IT" sz="2000" dirty="0" err="1"/>
              <a:t>kD</a:t>
            </a:r>
            <a:r>
              <a:rPr lang="it-IT" altLang="it-IT" sz="2000" dirty="0"/>
              <a:t>)</a:t>
            </a:r>
          </a:p>
          <a:p>
            <a:pPr eaLnBrk="1" hangingPunct="1">
              <a:spcBef>
                <a:spcPct val="0"/>
              </a:spcBef>
              <a:buFontTx/>
              <a:buNone/>
            </a:pPr>
            <a:r>
              <a:rPr lang="it-IT" altLang="it-IT" sz="2000" dirty="0"/>
              <a:t>L2 (70 </a:t>
            </a:r>
            <a:r>
              <a:rPr lang="it-IT" altLang="it-IT" sz="2000" dirty="0" err="1"/>
              <a:t>kD</a:t>
            </a:r>
            <a:r>
              <a:rPr lang="it-IT" altLang="it-IT" sz="2000" dirty="0"/>
              <a:t>)</a:t>
            </a:r>
          </a:p>
          <a:p>
            <a:pPr eaLnBrk="1" hangingPunct="1">
              <a:spcBef>
                <a:spcPct val="0"/>
              </a:spcBef>
              <a:buFontTx/>
              <a:buNone/>
            </a:pPr>
            <a:endParaRPr lang="it-IT" altLang="it-IT" sz="2000" dirty="0"/>
          </a:p>
          <a:p>
            <a:pPr eaLnBrk="1" hangingPunct="1">
              <a:spcBef>
                <a:spcPct val="0"/>
              </a:spcBef>
              <a:buFontTx/>
              <a:buNone/>
            </a:pPr>
            <a:r>
              <a:rPr lang="it-IT" altLang="it-IT" sz="2000" b="1" dirty="0"/>
              <a:t>Genoma: </a:t>
            </a:r>
            <a:r>
              <a:rPr lang="it-IT" altLang="it-IT" sz="2000" dirty="0"/>
              <a:t>DNA circolare bicatenario</a:t>
            </a:r>
          </a:p>
          <a:p>
            <a:pPr eaLnBrk="1" hangingPunct="1">
              <a:spcBef>
                <a:spcPct val="0"/>
              </a:spcBef>
              <a:buFontTx/>
              <a:buNone/>
            </a:pPr>
            <a:r>
              <a:rPr lang="it-IT" altLang="it-IT" sz="2000" b="1" dirty="0"/>
              <a:t>dimensioni: </a:t>
            </a:r>
            <a:r>
              <a:rPr lang="it-IT" altLang="it-IT" sz="2000" dirty="0"/>
              <a:t>55 nm</a:t>
            </a:r>
          </a:p>
          <a:p>
            <a:pPr eaLnBrk="1" hangingPunct="1">
              <a:spcBef>
                <a:spcPct val="0"/>
              </a:spcBef>
              <a:buFontTx/>
              <a:buNone/>
            </a:pPr>
            <a:r>
              <a:rPr lang="it-IT" altLang="it-IT" sz="2000" dirty="0" smtClean="0"/>
              <a:t>Oltre 100 genotipi conosciuti</a:t>
            </a:r>
            <a:endParaRPr lang="it-IT" altLang="it-IT" sz="2000" dirty="0"/>
          </a:p>
        </p:txBody>
      </p:sp>
      <p:pic>
        <p:nvPicPr>
          <p:cNvPr id="614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19200"/>
            <a:ext cx="48006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Rectangle 6"/>
          <p:cNvSpPr>
            <a:spLocks noChangeArrowheads="1"/>
          </p:cNvSpPr>
          <p:nvPr/>
        </p:nvSpPr>
        <p:spPr bwMode="auto">
          <a:xfrm>
            <a:off x="3429000" y="203200"/>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it-IT" altLang="it-IT" sz="3600" b="1"/>
              <a:t>HPV</a:t>
            </a:r>
          </a:p>
        </p:txBody>
      </p:sp>
    </p:spTree>
  </p:cSld>
  <p:clrMapOvr>
    <a:masterClrMapping/>
  </p:clrMapOvr>
  <p:transition spd="slow" advTm="70458"/>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2478088" y="381000"/>
            <a:ext cx="3859212"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it-IT" altLang="it-IT" sz="2400"/>
              <a:t>Il DNA (~8000 paia di basi)</a:t>
            </a:r>
          </a:p>
          <a:p>
            <a:pPr eaLnBrk="1" hangingPunct="1">
              <a:spcBef>
                <a:spcPct val="0"/>
              </a:spcBef>
              <a:buFontTx/>
              <a:buNone/>
            </a:pPr>
            <a:endParaRPr lang="it-IT" altLang="it-IT" sz="2400"/>
          </a:p>
        </p:txBody>
      </p:sp>
      <p:sp>
        <p:nvSpPr>
          <p:cNvPr id="7171" name="Rectangle 6"/>
          <p:cNvSpPr>
            <a:spLocks noChangeArrowheads="1"/>
          </p:cNvSpPr>
          <p:nvPr/>
        </p:nvSpPr>
        <p:spPr bwMode="auto">
          <a:xfrm>
            <a:off x="2286000" y="1524000"/>
            <a:ext cx="47640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fr-FR" altLang="it-IT" sz="1800" b="1"/>
              <a:t>Scaffold Attachment Regions (SARs)</a:t>
            </a:r>
          </a:p>
          <a:p>
            <a:pPr eaLnBrk="1" hangingPunct="1">
              <a:spcBef>
                <a:spcPct val="0"/>
              </a:spcBef>
              <a:buFontTx/>
              <a:buNone/>
            </a:pPr>
            <a:r>
              <a:rPr lang="fr-FR" altLang="it-IT" sz="1800" b="1"/>
              <a:t>o “Matrix Attachment Regions” (MARs)</a:t>
            </a:r>
          </a:p>
        </p:txBody>
      </p:sp>
      <p:pic>
        <p:nvPicPr>
          <p:cNvPr id="717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667000"/>
            <a:ext cx="6834188" cy="224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48512"/>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3124200" y="914400"/>
            <a:ext cx="5943600" cy="5943600"/>
            <a:chOff x="-672" y="-624"/>
            <a:chExt cx="6616" cy="5645"/>
          </a:xfrm>
        </p:grpSpPr>
        <p:pic>
          <p:nvPicPr>
            <p:cNvPr id="820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 y="1536"/>
              <a:ext cx="6616" cy="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624"/>
              <a:ext cx="6616" cy="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195" name="Text Box 5"/>
          <p:cNvSpPr txBox="1">
            <a:spLocks noChangeArrowheads="1"/>
          </p:cNvSpPr>
          <p:nvPr/>
        </p:nvSpPr>
        <p:spPr bwMode="auto">
          <a:xfrm>
            <a:off x="223838" y="914400"/>
            <a:ext cx="259556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it-IT" altLang="it-IT" sz="1800" b="1" dirty="0"/>
              <a:t>*6-8 geni precoci</a:t>
            </a:r>
          </a:p>
          <a:p>
            <a:pPr eaLnBrk="1" hangingPunct="1">
              <a:spcBef>
                <a:spcPct val="0"/>
              </a:spcBef>
              <a:buFontTx/>
              <a:buNone/>
            </a:pPr>
            <a:r>
              <a:rPr lang="it-IT" altLang="it-IT" sz="1800" b="1" dirty="0"/>
              <a:t>(</a:t>
            </a:r>
            <a:r>
              <a:rPr lang="it-IT" altLang="it-IT" sz="1800" b="1" dirty="0" err="1"/>
              <a:t>early</a:t>
            </a:r>
            <a:r>
              <a:rPr lang="it-IT" altLang="it-IT" sz="1800" b="1" dirty="0"/>
              <a:t>, E1-E8, proteine</a:t>
            </a:r>
          </a:p>
          <a:p>
            <a:pPr eaLnBrk="1" hangingPunct="1">
              <a:spcBef>
                <a:spcPct val="0"/>
              </a:spcBef>
              <a:buFontTx/>
              <a:buNone/>
            </a:pPr>
            <a:r>
              <a:rPr lang="it-IT" altLang="it-IT" sz="1800" b="1" dirty="0"/>
              <a:t>che promuovono la</a:t>
            </a:r>
          </a:p>
          <a:p>
            <a:pPr eaLnBrk="1" hangingPunct="1">
              <a:spcBef>
                <a:spcPct val="0"/>
              </a:spcBef>
              <a:buFontTx/>
              <a:buNone/>
            </a:pPr>
            <a:r>
              <a:rPr lang="it-IT" altLang="it-IT" sz="1800" b="1" dirty="0"/>
              <a:t>replicazione cellulare)</a:t>
            </a:r>
          </a:p>
        </p:txBody>
      </p:sp>
      <p:sp>
        <p:nvSpPr>
          <p:cNvPr id="8196" name="Rectangle 6"/>
          <p:cNvSpPr>
            <a:spLocks noChangeArrowheads="1"/>
          </p:cNvSpPr>
          <p:nvPr/>
        </p:nvSpPr>
        <p:spPr bwMode="auto">
          <a:xfrm>
            <a:off x="239713" y="2190750"/>
            <a:ext cx="3276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it-IT" altLang="it-IT" sz="1800" b="1"/>
              <a:t>*2 geni tardivi (late)</a:t>
            </a:r>
          </a:p>
          <a:p>
            <a:pPr eaLnBrk="1" hangingPunct="1">
              <a:spcBef>
                <a:spcPct val="0"/>
              </a:spcBef>
              <a:buFontTx/>
              <a:buNone/>
            </a:pPr>
            <a:r>
              <a:rPr lang="it-IT" altLang="it-IT" sz="1800" b="1"/>
              <a:t>che codificano per 2</a:t>
            </a:r>
          </a:p>
          <a:p>
            <a:pPr eaLnBrk="1" hangingPunct="1">
              <a:spcBef>
                <a:spcPct val="0"/>
              </a:spcBef>
              <a:buFontTx/>
              <a:buNone/>
            </a:pPr>
            <a:r>
              <a:rPr lang="it-IT" altLang="it-IT" sz="1800" b="1"/>
              <a:t>proteine strutturali:</a:t>
            </a:r>
          </a:p>
          <a:p>
            <a:pPr eaLnBrk="1" hangingPunct="1">
              <a:spcBef>
                <a:spcPct val="0"/>
              </a:spcBef>
              <a:buFontTx/>
              <a:buNone/>
            </a:pPr>
            <a:r>
              <a:rPr lang="it-IT" altLang="it-IT" sz="1800" b="1"/>
              <a:t>L1 e L2.</a:t>
            </a:r>
          </a:p>
        </p:txBody>
      </p:sp>
      <p:sp>
        <p:nvSpPr>
          <p:cNvPr id="8197" name="Text Box 7"/>
          <p:cNvSpPr txBox="1">
            <a:spLocks noChangeArrowheads="1"/>
          </p:cNvSpPr>
          <p:nvPr/>
        </p:nvSpPr>
        <p:spPr bwMode="auto">
          <a:xfrm>
            <a:off x="239713" y="3429000"/>
            <a:ext cx="2895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it-IT" altLang="it-IT" sz="1800" b="1" dirty="0"/>
              <a:t>*E6 e E7</a:t>
            </a:r>
          </a:p>
          <a:p>
            <a:pPr eaLnBrk="1" hangingPunct="1">
              <a:spcBef>
                <a:spcPct val="0"/>
              </a:spcBef>
              <a:buFontTx/>
              <a:buNone/>
            </a:pPr>
            <a:r>
              <a:rPr lang="it-IT" altLang="it-IT" sz="1800" dirty="0"/>
              <a:t>E6 e E7 interagiscono con molte proteine,</a:t>
            </a:r>
          </a:p>
          <a:p>
            <a:pPr eaLnBrk="1" hangingPunct="1">
              <a:spcBef>
                <a:spcPct val="0"/>
              </a:spcBef>
              <a:buFontTx/>
              <a:buNone/>
            </a:pPr>
            <a:r>
              <a:rPr lang="it-IT" altLang="it-IT" sz="1800" dirty="0"/>
              <a:t>influenzando l’evoluzione dell’ infezione</a:t>
            </a:r>
            <a:r>
              <a:rPr lang="it-IT" altLang="it-IT" sz="1800" dirty="0" smtClean="0"/>
              <a:t>.</a:t>
            </a:r>
            <a:endParaRPr lang="it-IT" altLang="it-IT" sz="1800" dirty="0"/>
          </a:p>
          <a:p>
            <a:pPr eaLnBrk="1" hangingPunct="1">
              <a:spcBef>
                <a:spcPct val="0"/>
              </a:spcBef>
              <a:buFontTx/>
              <a:buNone/>
            </a:pPr>
            <a:r>
              <a:rPr lang="it-IT" altLang="it-IT" sz="1800" dirty="0"/>
              <a:t>E6 e E7 agiscono come </a:t>
            </a:r>
            <a:r>
              <a:rPr lang="it-IT" altLang="it-IT" sz="1800" dirty="0" err="1"/>
              <a:t>oncoproteine</a:t>
            </a:r>
            <a:r>
              <a:rPr lang="it-IT" altLang="it-IT" sz="1800" dirty="0"/>
              <a:t> virali negli HPV ad alto rischio</a:t>
            </a:r>
          </a:p>
        </p:txBody>
      </p:sp>
      <p:sp>
        <p:nvSpPr>
          <p:cNvPr id="8198" name="Rettangolo 1"/>
          <p:cNvSpPr>
            <a:spLocks noChangeArrowheads="1"/>
          </p:cNvSpPr>
          <p:nvPr/>
        </p:nvSpPr>
        <p:spPr bwMode="auto">
          <a:xfrm>
            <a:off x="304800" y="457200"/>
            <a:ext cx="312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it-IT" altLang="it-IT" sz="1800" b="1" dirty="0"/>
              <a:t>Open Reading Frame, ORF</a:t>
            </a:r>
          </a:p>
        </p:txBody>
      </p:sp>
      <p:sp>
        <p:nvSpPr>
          <p:cNvPr id="8199" name="CasellaDiTesto 1"/>
          <p:cNvSpPr txBox="1">
            <a:spLocks noChangeArrowheads="1"/>
          </p:cNvSpPr>
          <p:nvPr/>
        </p:nvSpPr>
        <p:spPr bwMode="auto">
          <a:xfrm>
            <a:off x="3390900" y="1076325"/>
            <a:ext cx="3281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it-IT" altLang="it-IT" sz="1400"/>
              <a:t>Long Control Region (LCR) or Upstream Regulatory Region (URR)</a:t>
            </a:r>
          </a:p>
        </p:txBody>
      </p:sp>
      <p:sp>
        <p:nvSpPr>
          <p:cNvPr id="11" name="Rettangolo 1"/>
          <p:cNvSpPr>
            <a:spLocks noChangeArrowheads="1"/>
          </p:cNvSpPr>
          <p:nvPr/>
        </p:nvSpPr>
        <p:spPr bwMode="auto">
          <a:xfrm>
            <a:off x="228600" y="5906869"/>
            <a:ext cx="37754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it-IT" altLang="it-IT" sz="1800" b="1" dirty="0" smtClean="0"/>
              <a:t>P97: </a:t>
            </a:r>
            <a:r>
              <a:rPr lang="it-IT" altLang="it-IT" sz="1800" dirty="0" smtClean="0"/>
              <a:t>promotore precoce di HPV-31</a:t>
            </a:r>
          </a:p>
          <a:p>
            <a:pPr eaLnBrk="1" hangingPunct="1">
              <a:spcBef>
                <a:spcPct val="0"/>
              </a:spcBef>
              <a:buFontTx/>
              <a:buNone/>
            </a:pPr>
            <a:r>
              <a:rPr lang="it-IT" altLang="it-IT" sz="1800" b="1" dirty="0" smtClean="0"/>
              <a:t>P742: </a:t>
            </a:r>
            <a:r>
              <a:rPr lang="it-IT" altLang="it-IT" sz="1800" dirty="0" smtClean="0"/>
              <a:t>promotore tardivo di HPV-31</a:t>
            </a:r>
            <a:endParaRPr lang="it-IT" altLang="it-IT" sz="1800" dirty="0"/>
          </a:p>
        </p:txBody>
      </p:sp>
    </p:spTree>
  </p:cSld>
  <p:clrMapOvr>
    <a:masterClrMapping/>
  </p:clrMapOvr>
  <p:transition spd="slow" advTm="189682"/>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41275"/>
            <a:ext cx="6099175"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CasellaDiTesto 1"/>
          <p:cNvSpPr txBox="1">
            <a:spLocks noChangeArrowheads="1"/>
          </p:cNvSpPr>
          <p:nvPr/>
        </p:nvSpPr>
        <p:spPr bwMode="auto">
          <a:xfrm>
            <a:off x="685800" y="4619625"/>
            <a:ext cx="1408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it-IT" altLang="it-IT" sz="1800"/>
              <a:t>Integrine </a:t>
            </a:r>
            <a:r>
              <a:rPr lang="el-GR" altLang="it-IT" sz="1800"/>
              <a:t>α</a:t>
            </a:r>
            <a:r>
              <a:rPr lang="it-IT" altLang="it-IT" sz="1800"/>
              <a:t>6</a:t>
            </a:r>
          </a:p>
          <a:p>
            <a:pPr eaLnBrk="1" hangingPunct="1">
              <a:spcBef>
                <a:spcPct val="0"/>
              </a:spcBef>
              <a:buFontTx/>
              <a:buNone/>
            </a:pPr>
            <a:r>
              <a:rPr lang="el-GR" altLang="it-IT" sz="1800"/>
              <a:t>β</a:t>
            </a:r>
            <a:r>
              <a:rPr lang="it-IT" altLang="it-IT" sz="1800"/>
              <a:t>1,</a:t>
            </a:r>
            <a:r>
              <a:rPr lang="el-GR" altLang="it-IT" sz="1800"/>
              <a:t> β</a:t>
            </a:r>
            <a:r>
              <a:rPr lang="it-IT" altLang="it-IT" sz="1800"/>
              <a:t>4</a:t>
            </a:r>
          </a:p>
        </p:txBody>
      </p:sp>
      <p:pic>
        <p:nvPicPr>
          <p:cNvPr id="9221"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886200" y="4092575"/>
            <a:ext cx="5181600" cy="276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38576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6962" y="-228600"/>
            <a:ext cx="9342438" cy="680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3657600"/>
            <a:ext cx="378142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0" y="-22324"/>
            <a:ext cx="3200400" cy="2308324"/>
          </a:xfrm>
          <a:prstGeom prst="rect">
            <a:avLst/>
          </a:prstGeom>
          <a:noFill/>
        </p:spPr>
        <p:txBody>
          <a:bodyPr wrap="square" rtlCol="0">
            <a:spAutoFit/>
          </a:bodyPr>
          <a:lstStyle/>
          <a:p>
            <a:endParaRPr lang="it-IT" sz="1600" dirty="0" smtClean="0"/>
          </a:p>
          <a:p>
            <a:r>
              <a:rPr lang="it-IT" sz="1600" dirty="0" smtClean="0"/>
              <a:t>AP-1 (</a:t>
            </a:r>
            <a:r>
              <a:rPr lang="it-IT" sz="1600" dirty="0" err="1" smtClean="0"/>
              <a:t>activator</a:t>
            </a:r>
            <a:r>
              <a:rPr lang="it-IT" sz="1600" dirty="0" smtClean="0"/>
              <a:t> protein-1)</a:t>
            </a:r>
            <a:endParaRPr lang="it-IT" sz="1600" dirty="0"/>
          </a:p>
          <a:p>
            <a:r>
              <a:rPr lang="it-IT" sz="1600" dirty="0" smtClean="0"/>
              <a:t>YY1 (</a:t>
            </a:r>
            <a:r>
              <a:rPr lang="it-IT" sz="1600" dirty="0" err="1" smtClean="0"/>
              <a:t>yin</a:t>
            </a:r>
            <a:r>
              <a:rPr lang="it-IT" sz="1600" dirty="0" smtClean="0"/>
              <a:t> yang-1)</a:t>
            </a:r>
          </a:p>
          <a:p>
            <a:r>
              <a:rPr lang="it-IT" sz="1600" dirty="0" smtClean="0"/>
              <a:t>NF-1 (</a:t>
            </a:r>
            <a:r>
              <a:rPr lang="it-IT" sz="1600" dirty="0" err="1" smtClean="0"/>
              <a:t>nuclear</a:t>
            </a:r>
            <a:r>
              <a:rPr lang="it-IT" sz="1600" dirty="0" smtClean="0"/>
              <a:t> factor-1)</a:t>
            </a:r>
          </a:p>
          <a:p>
            <a:r>
              <a:rPr lang="it-IT" sz="1600" dirty="0" smtClean="0"/>
              <a:t>GRE (</a:t>
            </a:r>
            <a:r>
              <a:rPr lang="it-IT" sz="1600" dirty="0" err="1" smtClean="0"/>
              <a:t>Glucocorticoid</a:t>
            </a:r>
            <a:r>
              <a:rPr lang="it-IT" sz="1600" dirty="0" smtClean="0"/>
              <a:t> </a:t>
            </a:r>
            <a:r>
              <a:rPr lang="it-IT" sz="1600" dirty="0" err="1" smtClean="0"/>
              <a:t>Response</a:t>
            </a:r>
            <a:r>
              <a:rPr lang="it-IT" sz="1600" dirty="0" smtClean="0"/>
              <a:t> </a:t>
            </a:r>
            <a:r>
              <a:rPr lang="it-IT" sz="1600" dirty="0" err="1" smtClean="0"/>
              <a:t>Elements</a:t>
            </a:r>
            <a:r>
              <a:rPr lang="it-IT" sz="1600" dirty="0" smtClean="0"/>
              <a:t> )</a:t>
            </a:r>
          </a:p>
          <a:p>
            <a:endParaRPr lang="it-IT" sz="1600" dirty="0"/>
          </a:p>
          <a:p>
            <a:endParaRPr lang="it-IT" sz="1600" dirty="0" smtClean="0"/>
          </a:p>
          <a:p>
            <a:r>
              <a:rPr lang="it-IT" sz="1600" dirty="0" smtClean="0"/>
              <a:t>Corpi PML</a:t>
            </a:r>
            <a:endParaRPr lang="it-IT" sz="1600" dirty="0"/>
          </a:p>
        </p:txBody>
      </p:sp>
    </p:spTree>
  </p:cSld>
  <p:clrMapOvr>
    <a:masterClrMapping/>
  </p:clrMapOvr>
  <p:transition spd="slow" advTm="468282"/>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r="58923"/>
          <a:stretch>
            <a:fillRect/>
          </a:stretch>
        </p:blipFill>
        <p:spPr bwMode="auto">
          <a:xfrm>
            <a:off x="914400" y="820738"/>
            <a:ext cx="7080250" cy="4913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7815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62000" y="304800"/>
            <a:ext cx="676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it-IT" altLang="it-IT" sz="1800" b="1"/>
              <a:t>HPV PUO’ ESSERE PRESENTE NELLE CELLULE IN FORMA:</a:t>
            </a:r>
          </a:p>
        </p:txBody>
      </p:sp>
      <p:sp>
        <p:nvSpPr>
          <p:cNvPr id="12291" name="Rectangle 3"/>
          <p:cNvSpPr>
            <a:spLocks noChangeArrowheads="1"/>
          </p:cNvSpPr>
          <p:nvPr/>
        </p:nvSpPr>
        <p:spPr bwMode="auto">
          <a:xfrm>
            <a:off x="685800" y="838200"/>
            <a:ext cx="80010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it-IT" altLang="it-IT" sz="1800" b="1"/>
              <a:t>a) RESIDENZIALE</a:t>
            </a:r>
          </a:p>
          <a:p>
            <a:pPr eaLnBrk="1" hangingPunct="1">
              <a:spcBef>
                <a:spcPct val="0"/>
              </a:spcBef>
              <a:buFontTx/>
              <a:buNone/>
            </a:pPr>
            <a:r>
              <a:rPr lang="it-IT" altLang="it-IT" sz="1800"/>
              <a:t>•minima quantità</a:t>
            </a:r>
          </a:p>
          <a:p>
            <a:pPr eaLnBrk="1" hangingPunct="1">
              <a:spcBef>
                <a:spcPct val="0"/>
              </a:spcBef>
              <a:buFontTx/>
              <a:buNone/>
            </a:pPr>
            <a:r>
              <a:rPr lang="it-IT" altLang="it-IT" sz="1800"/>
              <a:t>• può persistere non rilevato per anni</a:t>
            </a:r>
          </a:p>
          <a:p>
            <a:pPr eaLnBrk="1" hangingPunct="1">
              <a:spcBef>
                <a:spcPct val="0"/>
              </a:spcBef>
              <a:buFontTx/>
              <a:buNone/>
            </a:pPr>
            <a:r>
              <a:rPr lang="it-IT" altLang="it-IT" sz="1800"/>
              <a:t>• può essere a basso rischio o alto rischio</a:t>
            </a:r>
          </a:p>
          <a:p>
            <a:pPr eaLnBrk="1" hangingPunct="1">
              <a:spcBef>
                <a:spcPct val="0"/>
              </a:spcBef>
              <a:buFontTx/>
              <a:buNone/>
            </a:pPr>
            <a:endParaRPr lang="it-IT" altLang="it-IT" sz="1800"/>
          </a:p>
          <a:p>
            <a:pPr eaLnBrk="1" hangingPunct="1">
              <a:spcBef>
                <a:spcPct val="0"/>
              </a:spcBef>
              <a:buFontTx/>
              <a:buNone/>
            </a:pPr>
            <a:r>
              <a:rPr lang="it-IT" altLang="it-IT" sz="1800" b="1"/>
              <a:t>b) EPISOMALE</a:t>
            </a:r>
          </a:p>
          <a:p>
            <a:pPr eaLnBrk="1" hangingPunct="1">
              <a:spcBef>
                <a:spcPct val="0"/>
              </a:spcBef>
              <a:buFontTx/>
              <a:buNone/>
            </a:pPr>
            <a:r>
              <a:rPr lang="it-IT" altLang="it-IT" sz="1800"/>
              <a:t>• l’HPV è attivo localizzato nel nucleo della cellula</a:t>
            </a:r>
          </a:p>
          <a:p>
            <a:pPr eaLnBrk="1" hangingPunct="1">
              <a:spcBef>
                <a:spcPct val="0"/>
              </a:spcBef>
              <a:buFontTx/>
              <a:buNone/>
            </a:pPr>
            <a:r>
              <a:rPr lang="it-IT" altLang="it-IT" sz="1800"/>
              <a:t>• è separato dal DNA umano</a:t>
            </a:r>
          </a:p>
          <a:p>
            <a:pPr eaLnBrk="1" hangingPunct="1">
              <a:spcBef>
                <a:spcPct val="0"/>
              </a:spcBef>
              <a:buFontTx/>
              <a:buNone/>
            </a:pPr>
            <a:r>
              <a:rPr lang="it-IT" altLang="it-IT" sz="1800"/>
              <a:t>• può essere a basso rischio o ad alto rischio</a:t>
            </a:r>
          </a:p>
          <a:p>
            <a:pPr eaLnBrk="1" hangingPunct="1">
              <a:spcBef>
                <a:spcPct val="0"/>
              </a:spcBef>
              <a:buFontTx/>
              <a:buNone/>
            </a:pPr>
            <a:r>
              <a:rPr lang="it-IT" altLang="it-IT" sz="1800"/>
              <a:t>• può causare pap test anormali</a:t>
            </a:r>
          </a:p>
          <a:p>
            <a:pPr eaLnBrk="1" hangingPunct="1">
              <a:spcBef>
                <a:spcPct val="0"/>
              </a:spcBef>
              <a:buFontTx/>
              <a:buNone/>
            </a:pPr>
            <a:r>
              <a:rPr lang="it-IT" altLang="it-IT" sz="1800"/>
              <a:t>• può essere visto colposcopicamente</a:t>
            </a:r>
          </a:p>
          <a:p>
            <a:pPr eaLnBrk="1" hangingPunct="1">
              <a:spcBef>
                <a:spcPct val="0"/>
              </a:spcBef>
              <a:buFontTx/>
              <a:buNone/>
            </a:pPr>
            <a:endParaRPr lang="it-IT" altLang="it-IT" sz="1800"/>
          </a:p>
          <a:p>
            <a:pPr eaLnBrk="1" hangingPunct="1">
              <a:spcBef>
                <a:spcPct val="0"/>
              </a:spcBef>
              <a:buFontTx/>
              <a:buNone/>
            </a:pPr>
            <a:r>
              <a:rPr lang="it-IT" altLang="it-IT" sz="1800" b="1"/>
              <a:t>c) INTEGRATA</a:t>
            </a:r>
          </a:p>
          <a:p>
            <a:pPr eaLnBrk="1" hangingPunct="1">
              <a:spcBef>
                <a:spcPct val="0"/>
              </a:spcBef>
              <a:buFontTx/>
              <a:buNone/>
            </a:pPr>
            <a:r>
              <a:rPr lang="it-IT" altLang="it-IT" sz="1800"/>
              <a:t>•HPV-DNA circolare: è aperto e s’integra nel DNA umano</a:t>
            </a:r>
          </a:p>
          <a:p>
            <a:pPr eaLnBrk="1" hangingPunct="1">
              <a:spcBef>
                <a:spcPct val="0"/>
              </a:spcBef>
              <a:buFontTx/>
              <a:buNone/>
            </a:pPr>
            <a:r>
              <a:rPr lang="it-IT" altLang="it-IT" sz="1800"/>
              <a:t>• solo tipi ad alto rischio</a:t>
            </a:r>
          </a:p>
          <a:p>
            <a:pPr eaLnBrk="1" hangingPunct="1">
              <a:spcBef>
                <a:spcPct val="0"/>
              </a:spcBef>
              <a:buFontTx/>
              <a:buNone/>
            </a:pPr>
            <a:r>
              <a:rPr lang="it-IT" altLang="it-IT" sz="1800"/>
              <a:t>• causa Pap test anormali</a:t>
            </a:r>
          </a:p>
          <a:p>
            <a:pPr eaLnBrk="1" hangingPunct="1">
              <a:spcBef>
                <a:spcPct val="0"/>
              </a:spcBef>
              <a:buFontTx/>
              <a:buNone/>
            </a:pPr>
            <a:r>
              <a:rPr lang="it-IT" altLang="it-IT" sz="1800"/>
              <a:t>• visti colposcopicamente - possono essere trattati per</a:t>
            </a:r>
          </a:p>
          <a:p>
            <a:pPr eaLnBrk="1" hangingPunct="1">
              <a:spcBef>
                <a:spcPct val="0"/>
              </a:spcBef>
              <a:buFontTx/>
              <a:buNone/>
            </a:pPr>
            <a:r>
              <a:rPr lang="it-IT" altLang="it-IT" sz="1800"/>
              <a:t>prevenire il tumore</a:t>
            </a:r>
          </a:p>
        </p:txBody>
      </p:sp>
    </p:spTree>
  </p:cSld>
  <p:clrMapOvr>
    <a:masterClrMapping/>
  </p:clrMapOvr>
  <p:transition spd="slow" advTm="227647"/>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2033</TotalTime>
  <Words>895</Words>
  <Application>Microsoft Office PowerPoint</Application>
  <PresentationFormat>Presentazione su schermo (4:3)</PresentationFormat>
  <Paragraphs>173</Paragraphs>
  <Slides>26</Slides>
  <Notes>3</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Fase di integrazione</vt:lpstr>
      <vt:lpstr>Presentazione standard di PowerPoint</vt:lpstr>
      <vt:lpstr>Il gene E6</vt:lpstr>
      <vt:lpstr>La proteina interagisce con  numerose proteine cellulari e  interferisce con la loro funzione.</vt:lpstr>
      <vt:lpstr>E6 interagisce con proteine appartenenti alla  famiglia delle PDZ (MUPP-1, hDLG, hSCRIB)</vt:lpstr>
      <vt:lpstr>Presentazione standard di PowerPoint</vt:lpstr>
      <vt:lpstr>Interazione Rb (Retinoblastoma)-HPV-E7</vt:lpstr>
      <vt:lpstr>E7 interagisce anche con le proteine istone deacetilasi (HDAC). Le proteine HDAC agiscono per rimuovere i gruppi acetile dagli istoni  bloccando così la replicazione di sequenze regolatorie.</vt:lpstr>
      <vt:lpstr>Complessità d’azione di E7</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utente virologia</dc:creator>
  <cp:lastModifiedBy>Giusi Campisciano</cp:lastModifiedBy>
  <cp:revision>110</cp:revision>
  <cp:lastPrinted>1601-01-01T00:00:00Z</cp:lastPrinted>
  <dcterms:created xsi:type="dcterms:W3CDTF">2016-10-18T12:07:22Z</dcterms:created>
  <dcterms:modified xsi:type="dcterms:W3CDTF">2020-04-08T13:09:51Z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