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84" r:id="rId2"/>
    <p:sldId id="305" r:id="rId3"/>
    <p:sldId id="304" r:id="rId4"/>
    <p:sldId id="278" r:id="rId5"/>
    <p:sldId id="279" r:id="rId6"/>
    <p:sldId id="258" r:id="rId7"/>
    <p:sldId id="269" r:id="rId8"/>
    <p:sldId id="280" r:id="rId9"/>
    <p:sldId id="265" r:id="rId10"/>
    <p:sldId id="275" r:id="rId11"/>
    <p:sldId id="281" r:id="rId12"/>
    <p:sldId id="282" r:id="rId13"/>
    <p:sldId id="286" r:id="rId14"/>
    <p:sldId id="283" r:id="rId15"/>
    <p:sldId id="287" r:id="rId16"/>
    <p:sldId id="288" r:id="rId17"/>
    <p:sldId id="289" r:id="rId18"/>
    <p:sldId id="290" r:id="rId19"/>
    <p:sldId id="291" r:id="rId20"/>
    <p:sldId id="292" r:id="rId21"/>
    <p:sldId id="293" r:id="rId22"/>
    <p:sldId id="296" r:id="rId23"/>
    <p:sldId id="297" r:id="rId24"/>
    <p:sldId id="298" r:id="rId25"/>
    <p:sldId id="268" r:id="rId26"/>
    <p:sldId id="299" r:id="rId27"/>
    <p:sldId id="267" r:id="rId28"/>
    <p:sldId id="300" r:id="rId29"/>
    <p:sldId id="301" r:id="rId30"/>
    <p:sldId id="306" r:id="rId31"/>
    <p:sldId id="270" r:id="rId32"/>
    <p:sldId id="277" r:id="rId33"/>
    <p:sldId id="302" r:id="rId34"/>
    <p:sldId id="273" r:id="rId35"/>
    <p:sldId id="303" r:id="rId36"/>
    <p:sldId id="294" r:id="rId37"/>
  </p:sldIdLst>
  <p:sldSz cx="9144000" cy="6858000" type="screen4x3"/>
  <p:notesSz cx="6858000" cy="9144000"/>
  <p:defaultTextStyle>
    <a:defPPr>
      <a:defRPr lang="it-IT"/>
    </a:defPPr>
    <a:lvl1pPr algn="l" rtl="0" fontAlgn="base">
      <a:spcBef>
        <a:spcPct val="0"/>
      </a:spcBef>
      <a:spcAft>
        <a:spcPct val="0"/>
      </a:spcAft>
      <a:defRPr sz="3000" kern="1200">
        <a:solidFill>
          <a:schemeClr val="tx1"/>
        </a:solidFill>
        <a:latin typeface="Arial" charset="0"/>
        <a:ea typeface="+mn-ea"/>
        <a:cs typeface="+mn-cs"/>
      </a:defRPr>
    </a:lvl1pPr>
    <a:lvl2pPr marL="457200" algn="l" rtl="0" fontAlgn="base">
      <a:spcBef>
        <a:spcPct val="0"/>
      </a:spcBef>
      <a:spcAft>
        <a:spcPct val="0"/>
      </a:spcAft>
      <a:defRPr sz="3000" kern="1200">
        <a:solidFill>
          <a:schemeClr val="tx1"/>
        </a:solidFill>
        <a:latin typeface="Arial" charset="0"/>
        <a:ea typeface="+mn-ea"/>
        <a:cs typeface="+mn-cs"/>
      </a:defRPr>
    </a:lvl2pPr>
    <a:lvl3pPr marL="914400" algn="l" rtl="0" fontAlgn="base">
      <a:spcBef>
        <a:spcPct val="0"/>
      </a:spcBef>
      <a:spcAft>
        <a:spcPct val="0"/>
      </a:spcAft>
      <a:defRPr sz="3000" kern="1200">
        <a:solidFill>
          <a:schemeClr val="tx1"/>
        </a:solidFill>
        <a:latin typeface="Arial" charset="0"/>
        <a:ea typeface="+mn-ea"/>
        <a:cs typeface="+mn-cs"/>
      </a:defRPr>
    </a:lvl3pPr>
    <a:lvl4pPr marL="1371600" algn="l" rtl="0" fontAlgn="base">
      <a:spcBef>
        <a:spcPct val="0"/>
      </a:spcBef>
      <a:spcAft>
        <a:spcPct val="0"/>
      </a:spcAft>
      <a:defRPr sz="3000" kern="1200">
        <a:solidFill>
          <a:schemeClr val="tx1"/>
        </a:solidFill>
        <a:latin typeface="Arial" charset="0"/>
        <a:ea typeface="+mn-ea"/>
        <a:cs typeface="+mn-cs"/>
      </a:defRPr>
    </a:lvl4pPr>
    <a:lvl5pPr marL="1828800" algn="l" rtl="0" fontAlgn="base">
      <a:spcBef>
        <a:spcPct val="0"/>
      </a:spcBef>
      <a:spcAft>
        <a:spcPct val="0"/>
      </a:spcAft>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50021"/>
    <a:srgbClr val="CC0099"/>
    <a:srgbClr val="00CC00"/>
    <a:srgbClr val="FFFF00"/>
    <a:srgbClr val="FFCC66"/>
    <a:srgbClr val="00FF99"/>
    <a:srgbClr val="CC99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93783" autoAdjust="0"/>
  </p:normalViewPr>
  <p:slideViewPr>
    <p:cSldViewPr>
      <p:cViewPr>
        <p:scale>
          <a:sx n="75" d="100"/>
          <a:sy n="75" d="100"/>
        </p:scale>
        <p:origin x="-918"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1" d="100"/>
          <a:sy n="61" d="100"/>
        </p:scale>
        <p:origin x="-2724" y="-3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0D11D87-D808-4760-BEEE-431287E97629}" type="datetimeFigureOut">
              <a:rPr lang="it-IT"/>
              <a:pPr>
                <a:defRPr/>
              </a:pPr>
              <a:t>23/03/2020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6F5214B-942B-44B6-BF3F-5CED4B7AF141}" type="slidenum">
              <a:rPr lang="it-IT"/>
              <a:pPr>
                <a:defRPr/>
              </a:pPr>
              <a:t>‹N›</a:t>
            </a:fld>
            <a:endParaRPr lang="it-IT"/>
          </a:p>
        </p:txBody>
      </p:sp>
    </p:spTree>
    <p:extLst>
      <p:ext uri="{BB962C8B-B14F-4D97-AF65-F5344CB8AC3E}">
        <p14:creationId xmlns:p14="http://schemas.microsoft.com/office/powerpoint/2010/main" val="1252072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en-US" dirty="0" smtClean="0"/>
          </a:p>
        </p:txBody>
      </p:sp>
      <p:sp>
        <p:nvSpPr>
          <p:cNvPr id="399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fld id="{F59A0411-160D-469C-B286-82B86B581E31}" type="slidenum">
              <a:rPr lang="it-IT" altLang="en-US" sz="1200" smtClean="0"/>
              <a:pPr eaLnBrk="1" hangingPunct="1"/>
              <a:t>1</a:t>
            </a:fld>
            <a:endParaRPr lang="it-IT"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en-US" dirty="0" smtClean="0"/>
          </a:p>
        </p:txBody>
      </p:sp>
      <p:sp>
        <p:nvSpPr>
          <p:cNvPr id="491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fld id="{F730CFED-6D3D-4C46-8B35-B4CB7E15B958}" type="slidenum">
              <a:rPr lang="it-IT" altLang="en-US" sz="1200" smtClean="0"/>
              <a:pPr eaLnBrk="1" hangingPunct="1"/>
              <a:t>15</a:t>
            </a:fld>
            <a:endParaRPr lang="it-IT"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en-US" dirty="0" smtClean="0"/>
          </a:p>
        </p:txBody>
      </p:sp>
      <p:sp>
        <p:nvSpPr>
          <p:cNvPr id="501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fld id="{A6398406-E084-44AE-A530-20FEF24E3BE3}" type="slidenum">
              <a:rPr lang="it-IT" altLang="en-US" sz="1200" smtClean="0"/>
              <a:pPr eaLnBrk="1" hangingPunct="1"/>
              <a:t>16</a:t>
            </a:fld>
            <a:endParaRPr lang="it-IT"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en-US" dirty="0" smtClean="0"/>
          </a:p>
        </p:txBody>
      </p:sp>
      <p:sp>
        <p:nvSpPr>
          <p:cNvPr id="512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fld id="{0A63531B-5299-49A9-A7E4-E0D2C46817B6}" type="slidenum">
              <a:rPr lang="it-IT" altLang="en-US" sz="1200" smtClean="0"/>
              <a:pPr eaLnBrk="1" hangingPunct="1"/>
              <a:t>17</a:t>
            </a:fld>
            <a:endParaRPr lang="it-IT"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en-US" dirty="0" smtClean="0"/>
          </a:p>
        </p:txBody>
      </p:sp>
      <p:sp>
        <p:nvSpPr>
          <p:cNvPr id="5222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fld id="{ACABC7EF-B14F-43B1-B76F-40A00F913194}" type="slidenum">
              <a:rPr lang="it-IT" altLang="en-US" sz="1200" smtClean="0"/>
              <a:pPr eaLnBrk="1" hangingPunct="1"/>
              <a:t>18</a:t>
            </a:fld>
            <a:endParaRPr lang="it-IT"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egnaposto note 2"/>
          <p:cNvSpPr>
            <a:spLocks noGrp="1"/>
          </p:cNvSpPr>
          <p:nvPr>
            <p:ph type="body" idx="1"/>
          </p:nvPr>
        </p:nvSpPr>
        <p:spPr/>
        <p:txBody>
          <a:bodyPr>
            <a:normAutofit fontScale="92500" lnSpcReduction="20000"/>
          </a:bodyPr>
          <a:lstStyle/>
          <a:p>
            <a:pPr eaLnBrk="1" fontAlgn="auto" hangingPunct="1">
              <a:spcBef>
                <a:spcPts val="0"/>
              </a:spcBef>
              <a:spcAft>
                <a:spcPts val="0"/>
              </a:spcAft>
              <a:defRPr/>
            </a:pPr>
            <a:endParaRPr lang="it-IT" dirty="0" smtClean="0"/>
          </a:p>
        </p:txBody>
      </p:sp>
      <p:sp>
        <p:nvSpPr>
          <p:cNvPr id="5325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fld id="{115EBE22-5FEF-4CEB-AF5D-BBBDFA925F5E}" type="slidenum">
              <a:rPr lang="it-IT" altLang="en-US" sz="1200" smtClean="0"/>
              <a:pPr eaLnBrk="1" hangingPunct="1"/>
              <a:t>21</a:t>
            </a:fld>
            <a:endParaRPr lang="it-IT"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en-US" dirty="0" smtClean="0"/>
          </a:p>
        </p:txBody>
      </p:sp>
      <p:sp>
        <p:nvSpPr>
          <p:cNvPr id="542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fld id="{295A268A-81CF-431F-9E1E-D2F383D4FB69}" type="slidenum">
              <a:rPr lang="it-IT" altLang="en-US" sz="1200" smtClean="0"/>
              <a:pPr eaLnBrk="1" hangingPunct="1"/>
              <a:t>22</a:t>
            </a:fld>
            <a:endParaRPr lang="it-IT"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fld id="{4489160E-68DF-407D-B54B-5B103FA5AA5A}" type="slidenum">
              <a:rPr lang="it-IT" altLang="en-US" sz="1200" smtClean="0"/>
              <a:pPr eaLnBrk="1" hangingPunct="1"/>
              <a:t>25</a:t>
            </a:fld>
            <a:endParaRPr lang="it-IT"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en-US" dirty="0" smtClean="0"/>
          </a:p>
        </p:txBody>
      </p:sp>
      <p:sp>
        <p:nvSpPr>
          <p:cNvPr id="563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fld id="{180582D4-A71B-4967-AA84-C5CD989759EC}" type="slidenum">
              <a:rPr lang="it-IT" altLang="en-US" sz="1200" smtClean="0"/>
              <a:pPr eaLnBrk="1" hangingPunct="1"/>
              <a:t>28</a:t>
            </a:fld>
            <a:endParaRPr lang="it-IT" alt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en-US" dirty="0" smtClean="0"/>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fld id="{8E82DCAF-8CD5-487A-872A-29F416B1ED00}" type="slidenum">
              <a:rPr lang="it-IT" altLang="en-US" sz="1200" smtClean="0"/>
              <a:pPr eaLnBrk="1" hangingPunct="1"/>
              <a:t>29</a:t>
            </a:fld>
            <a:endParaRPr lang="it-IT" alt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en-US" dirty="0" smtClean="0"/>
          </a:p>
        </p:txBody>
      </p:sp>
      <p:sp>
        <p:nvSpPr>
          <p:cNvPr id="583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fld id="{D150F432-E6EF-45A9-8ACC-75CEE34CE9D1}" type="slidenum">
              <a:rPr lang="it-IT" altLang="en-US" sz="1200" smtClean="0"/>
              <a:pPr eaLnBrk="1" hangingPunct="1"/>
              <a:t>33</a:t>
            </a:fld>
            <a:endParaRPr lang="it-IT"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en-US" dirty="0" smtClean="0"/>
          </a:p>
        </p:txBody>
      </p:sp>
      <p:sp>
        <p:nvSpPr>
          <p:cNvPr id="409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fld id="{BE5491A7-5292-41B4-AC0A-5838C74A0CF3}" type="slidenum">
              <a:rPr lang="it-IT" altLang="en-US" sz="1200" smtClean="0"/>
              <a:pPr eaLnBrk="1" hangingPunct="1"/>
              <a:t>2</a:t>
            </a:fld>
            <a:endParaRPr lang="it-IT"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en-US" dirty="0" smtClean="0"/>
          </a:p>
        </p:txBody>
      </p:sp>
      <p:sp>
        <p:nvSpPr>
          <p:cNvPr id="593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fld id="{2C311B0E-B1FE-4A35-ACDD-93E1574C3CAF}" type="slidenum">
              <a:rPr lang="it-IT" altLang="en-US" sz="1200" smtClean="0"/>
              <a:pPr eaLnBrk="1" hangingPunct="1"/>
              <a:t>35</a:t>
            </a:fld>
            <a:endParaRPr lang="it-IT" alt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en-US" dirty="0" smtClean="0"/>
          </a:p>
        </p:txBody>
      </p:sp>
      <p:sp>
        <p:nvSpPr>
          <p:cNvPr id="604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fld id="{5ADD0FB4-B93E-4DF0-90F1-94EEB5435DBB}" type="slidenum">
              <a:rPr lang="it-IT" altLang="en-US" sz="1200" smtClean="0"/>
              <a:pPr eaLnBrk="1" hangingPunct="1"/>
              <a:t>36</a:t>
            </a:fld>
            <a:endParaRPr lang="it-IT"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egnaposto note 2"/>
          <p:cNvSpPr>
            <a:spLocks noGrp="1"/>
          </p:cNvSpPr>
          <p:nvPr>
            <p:ph type="body" idx="1"/>
          </p:nvPr>
        </p:nvSpPr>
        <p:spPr/>
        <p:txBody>
          <a:bodyPr>
            <a:normAutofit lnSpcReduction="10000"/>
          </a:bodyPr>
          <a:lstStyle/>
          <a:p>
            <a:pPr eaLnBrk="1" hangingPunct="1">
              <a:defRPr/>
            </a:pPr>
            <a:endParaRPr lang="it-IT" dirty="0"/>
          </a:p>
        </p:txBody>
      </p:sp>
      <p:sp>
        <p:nvSpPr>
          <p:cNvPr id="419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fld id="{472EDAAA-CFDE-478D-9331-4CDD971BDE31}" type="slidenum">
              <a:rPr lang="it-IT" altLang="en-US" sz="1200" smtClean="0"/>
              <a:pPr eaLnBrk="1" hangingPunct="1"/>
              <a:t>3</a:t>
            </a:fld>
            <a:endParaRPr lang="it-IT"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egnaposto note 2"/>
          <p:cNvSpPr>
            <a:spLocks noGrp="1"/>
          </p:cNvSpPr>
          <p:nvPr>
            <p:ph type="body" idx="1"/>
          </p:nvPr>
        </p:nvSpPr>
        <p:spPr/>
        <p:txBody>
          <a:bodyPr>
            <a:normAutofit fontScale="92500" lnSpcReduction="10000"/>
          </a:bodyPr>
          <a:lstStyle/>
          <a:p>
            <a:pPr eaLnBrk="1" fontAlgn="auto" hangingPunct="1">
              <a:spcBef>
                <a:spcPts val="0"/>
              </a:spcBef>
              <a:spcAft>
                <a:spcPts val="0"/>
              </a:spcAft>
              <a:defRPr/>
            </a:pPr>
            <a:endParaRPr lang="it-IT" dirty="0" smtClean="0"/>
          </a:p>
        </p:txBody>
      </p:sp>
      <p:sp>
        <p:nvSpPr>
          <p:cNvPr id="4301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fld id="{6ACCA8D0-6479-412C-BD0A-50A28C46B72A}" type="slidenum">
              <a:rPr lang="it-IT" altLang="en-US" sz="1200" smtClean="0"/>
              <a:pPr eaLnBrk="1" hangingPunct="1"/>
              <a:t>4</a:t>
            </a:fld>
            <a:endParaRPr lang="it-IT"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en-US" dirty="0" smtClean="0"/>
          </a:p>
        </p:txBody>
      </p:sp>
      <p:sp>
        <p:nvSpPr>
          <p:cNvPr id="440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fld id="{82B7C370-1B38-441A-ADD1-DD7F59EA5DFF}" type="slidenum">
              <a:rPr lang="it-IT" altLang="en-US" sz="1200" smtClean="0"/>
              <a:pPr eaLnBrk="1" hangingPunct="1"/>
              <a:t>5</a:t>
            </a:fld>
            <a:endParaRPr lang="it-IT"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egnaposto note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it-IT" dirty="0" smtClean="0"/>
          </a:p>
        </p:txBody>
      </p:sp>
      <p:sp>
        <p:nvSpPr>
          <p:cNvPr id="4506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fld id="{E79323C0-2690-465E-BAE0-BF6F83290E0C}" type="slidenum">
              <a:rPr lang="it-IT" altLang="en-US" sz="1200" smtClean="0"/>
              <a:pPr eaLnBrk="1" hangingPunct="1"/>
              <a:t>6</a:t>
            </a:fld>
            <a:endParaRPr lang="it-IT"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en-US" dirty="0" smtClean="0"/>
          </a:p>
        </p:txBody>
      </p:sp>
      <p:sp>
        <p:nvSpPr>
          <p:cNvPr id="4608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fld id="{B762EAEB-B6F6-4B9F-8718-EAF0F93CF844}" type="slidenum">
              <a:rPr lang="it-IT" altLang="en-US" sz="1200" smtClean="0"/>
              <a:pPr eaLnBrk="1" hangingPunct="1"/>
              <a:t>8</a:t>
            </a:fld>
            <a:endParaRPr lang="it-IT"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en-US" dirty="0" smtClean="0"/>
          </a:p>
        </p:txBody>
      </p:sp>
      <p:sp>
        <p:nvSpPr>
          <p:cNvPr id="471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fld id="{AB13B86D-1037-4101-ADDA-A399D819A4DA}" type="slidenum">
              <a:rPr lang="it-IT" altLang="en-US" sz="1200" smtClean="0"/>
              <a:pPr eaLnBrk="1" hangingPunct="1"/>
              <a:t>9</a:t>
            </a:fld>
            <a:endParaRPr lang="it-IT"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en-US" dirty="0" smtClean="0"/>
          </a:p>
        </p:txBody>
      </p:sp>
      <p:sp>
        <p:nvSpPr>
          <p:cNvPr id="481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fld id="{EB132EDE-5299-4439-A978-79AF34C4566D}" type="slidenum">
              <a:rPr lang="it-IT" altLang="en-US" sz="1200" smtClean="0"/>
              <a:pPr eaLnBrk="1" hangingPunct="1"/>
              <a:t>12</a:t>
            </a:fld>
            <a:endParaRPr lang="it-IT"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E7835C4-6D7E-4731-AD0A-7C701B6227B2}" type="slidenum">
              <a:rPr lang="it-IT"/>
              <a:pPr>
                <a:defRPr/>
              </a:pPr>
              <a:t>‹N›</a:t>
            </a:fld>
            <a:endParaRPr lang="it-IT"/>
          </a:p>
        </p:txBody>
      </p:sp>
    </p:spTree>
    <p:extLst>
      <p:ext uri="{BB962C8B-B14F-4D97-AF65-F5344CB8AC3E}">
        <p14:creationId xmlns:p14="http://schemas.microsoft.com/office/powerpoint/2010/main" val="2212407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DFB8F54-695E-4DA8-9FED-A99C74E1E368}" type="slidenum">
              <a:rPr lang="it-IT"/>
              <a:pPr>
                <a:defRPr/>
              </a:pPr>
              <a:t>‹N›</a:t>
            </a:fld>
            <a:endParaRPr lang="it-IT"/>
          </a:p>
        </p:txBody>
      </p:sp>
    </p:spTree>
    <p:extLst>
      <p:ext uri="{BB962C8B-B14F-4D97-AF65-F5344CB8AC3E}">
        <p14:creationId xmlns:p14="http://schemas.microsoft.com/office/powerpoint/2010/main" val="1700460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35F3B67-5015-47A7-AA6B-CD636841C5A3}" type="slidenum">
              <a:rPr lang="it-IT"/>
              <a:pPr>
                <a:defRPr/>
              </a:pPr>
              <a:t>‹N›</a:t>
            </a:fld>
            <a:endParaRPr lang="it-IT"/>
          </a:p>
        </p:txBody>
      </p:sp>
    </p:spTree>
    <p:extLst>
      <p:ext uri="{BB962C8B-B14F-4D97-AF65-F5344CB8AC3E}">
        <p14:creationId xmlns:p14="http://schemas.microsoft.com/office/powerpoint/2010/main" val="2755744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522537A-3F27-4022-B4D0-79FF70F44715}" type="slidenum">
              <a:rPr lang="it-IT"/>
              <a:pPr>
                <a:defRPr/>
              </a:pPr>
              <a:t>‹N›</a:t>
            </a:fld>
            <a:endParaRPr lang="it-IT"/>
          </a:p>
        </p:txBody>
      </p:sp>
    </p:spTree>
    <p:extLst>
      <p:ext uri="{BB962C8B-B14F-4D97-AF65-F5344CB8AC3E}">
        <p14:creationId xmlns:p14="http://schemas.microsoft.com/office/powerpoint/2010/main" val="51233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A5C546D-E7E1-422E-9A13-82F9183513A6}" type="slidenum">
              <a:rPr lang="it-IT"/>
              <a:pPr>
                <a:defRPr/>
              </a:pPr>
              <a:t>‹N›</a:t>
            </a:fld>
            <a:endParaRPr lang="it-IT"/>
          </a:p>
        </p:txBody>
      </p:sp>
    </p:spTree>
    <p:extLst>
      <p:ext uri="{BB962C8B-B14F-4D97-AF65-F5344CB8AC3E}">
        <p14:creationId xmlns:p14="http://schemas.microsoft.com/office/powerpoint/2010/main" val="1898409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9EB09D54-EF0D-4609-88FD-1E95820BB961}" type="slidenum">
              <a:rPr lang="it-IT"/>
              <a:pPr>
                <a:defRPr/>
              </a:pPr>
              <a:t>‹N›</a:t>
            </a:fld>
            <a:endParaRPr lang="it-IT"/>
          </a:p>
        </p:txBody>
      </p:sp>
    </p:spTree>
    <p:extLst>
      <p:ext uri="{BB962C8B-B14F-4D97-AF65-F5344CB8AC3E}">
        <p14:creationId xmlns:p14="http://schemas.microsoft.com/office/powerpoint/2010/main" val="713789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1551396F-29B2-4FF3-BEB0-239B818FDB93}" type="slidenum">
              <a:rPr lang="it-IT"/>
              <a:pPr>
                <a:defRPr/>
              </a:pPr>
              <a:t>‹N›</a:t>
            </a:fld>
            <a:endParaRPr lang="it-IT"/>
          </a:p>
        </p:txBody>
      </p:sp>
    </p:spTree>
    <p:extLst>
      <p:ext uri="{BB962C8B-B14F-4D97-AF65-F5344CB8AC3E}">
        <p14:creationId xmlns:p14="http://schemas.microsoft.com/office/powerpoint/2010/main" val="2460840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01F1337F-B7E6-4C77-BA05-D967D4447008}" type="slidenum">
              <a:rPr lang="it-IT"/>
              <a:pPr>
                <a:defRPr/>
              </a:pPr>
              <a:t>‹N›</a:t>
            </a:fld>
            <a:endParaRPr lang="it-IT"/>
          </a:p>
        </p:txBody>
      </p:sp>
    </p:spTree>
    <p:extLst>
      <p:ext uri="{BB962C8B-B14F-4D97-AF65-F5344CB8AC3E}">
        <p14:creationId xmlns:p14="http://schemas.microsoft.com/office/powerpoint/2010/main" val="208729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C453F078-C6B6-4D3A-AD7A-6E10D2F47241}" type="slidenum">
              <a:rPr lang="it-IT"/>
              <a:pPr>
                <a:defRPr/>
              </a:pPr>
              <a:t>‹N›</a:t>
            </a:fld>
            <a:endParaRPr lang="it-IT"/>
          </a:p>
        </p:txBody>
      </p:sp>
    </p:spTree>
    <p:extLst>
      <p:ext uri="{BB962C8B-B14F-4D97-AF65-F5344CB8AC3E}">
        <p14:creationId xmlns:p14="http://schemas.microsoft.com/office/powerpoint/2010/main" val="1612369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4E06F24-AC6D-44C0-B385-BD163C217D53}" type="slidenum">
              <a:rPr lang="it-IT"/>
              <a:pPr>
                <a:defRPr/>
              </a:pPr>
              <a:t>‹N›</a:t>
            </a:fld>
            <a:endParaRPr lang="it-IT"/>
          </a:p>
        </p:txBody>
      </p:sp>
    </p:spTree>
    <p:extLst>
      <p:ext uri="{BB962C8B-B14F-4D97-AF65-F5344CB8AC3E}">
        <p14:creationId xmlns:p14="http://schemas.microsoft.com/office/powerpoint/2010/main" val="3329628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C4131D5E-B6E7-4DDE-AA32-2DCE734DA464}" type="slidenum">
              <a:rPr lang="it-IT"/>
              <a:pPr>
                <a:defRPr/>
              </a:pPr>
              <a:t>‹N›</a:t>
            </a:fld>
            <a:endParaRPr lang="it-IT"/>
          </a:p>
        </p:txBody>
      </p:sp>
    </p:spTree>
    <p:extLst>
      <p:ext uri="{BB962C8B-B14F-4D97-AF65-F5344CB8AC3E}">
        <p14:creationId xmlns:p14="http://schemas.microsoft.com/office/powerpoint/2010/main" val="3942615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smtClean="0"/>
              <a:t>Fare clic per modificare gli stili del testo dello schema</a:t>
            </a:r>
          </a:p>
          <a:p>
            <a:pPr lvl="1"/>
            <a:r>
              <a:rPr lang="it-IT" altLang="en-US" smtClean="0"/>
              <a:t>Secondo livello</a:t>
            </a:r>
          </a:p>
          <a:p>
            <a:pPr lvl="2"/>
            <a:r>
              <a:rPr lang="it-IT" altLang="en-US" smtClean="0"/>
              <a:t>Terzo livello</a:t>
            </a:r>
          </a:p>
          <a:p>
            <a:pPr lvl="3"/>
            <a:r>
              <a:rPr lang="it-IT" altLang="en-US" smtClean="0"/>
              <a:t>Quarto livello</a:t>
            </a:r>
          </a:p>
          <a:p>
            <a:pPr lvl="4"/>
            <a:r>
              <a:rPr lang="it-IT" altLang="en-US"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4040F98-A915-4F1D-B6DB-F1DE6940EB9F}"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700" y="2857500"/>
            <a:ext cx="397827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ttangolo 58"/>
          <p:cNvSpPr>
            <a:spLocks noChangeArrowheads="1"/>
          </p:cNvSpPr>
          <p:nvPr/>
        </p:nvSpPr>
        <p:spPr bwMode="auto">
          <a:xfrm>
            <a:off x="5072063" y="1571625"/>
            <a:ext cx="3143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r>
              <a:rPr lang="it-IT" altLang="en-US" b="1">
                <a:solidFill>
                  <a:srgbClr val="FF0000"/>
                </a:solidFill>
              </a:rPr>
              <a:t>ONCOVIRUS</a:t>
            </a:r>
          </a:p>
        </p:txBody>
      </p:sp>
      <p:pic>
        <p:nvPicPr>
          <p:cNvPr id="20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89113"/>
            <a:ext cx="4500563"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516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2916238" y="61913"/>
            <a:ext cx="3135312" cy="55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r>
              <a:rPr lang="it-IT" altLang="en-US"/>
              <a:t>RIASSUMENDO:</a:t>
            </a:r>
          </a:p>
        </p:txBody>
      </p:sp>
      <p:sp>
        <p:nvSpPr>
          <p:cNvPr id="11267" name="Text Box 7"/>
          <p:cNvSpPr txBox="1">
            <a:spLocks noChangeArrowheads="1"/>
          </p:cNvSpPr>
          <p:nvPr/>
        </p:nvSpPr>
        <p:spPr bwMode="auto">
          <a:xfrm>
            <a:off x="-36513" y="4797425"/>
            <a:ext cx="9237663"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just" eaLnBrk="1" hangingPunct="1"/>
            <a:r>
              <a:rPr lang="it-IT" altLang="en-US" sz="1800"/>
              <a:t>Tutte le cellule che contengono un nucleo possono essere infettate da un virus. Il materiale genetico inserito dal virus codifica per la sintesi “de novo” di peptidi che verranno poi incorporati dentro nuove particelle virali. Alcuni di questi peptidi vengo presentati alle cellule T citotossiche (Tc) attraverso molecole del sistema MHC di classe I, presente su tutte le cellule. Le Tc, insieme con le cellule Natural Killers (NK), uccidono le cellule infette. Alcune cellule possono sfuggire al controllo del sistema immunitario e promuovere la crescita tumorale.</a:t>
            </a:r>
          </a:p>
        </p:txBody>
      </p:sp>
      <p:pic>
        <p:nvPicPr>
          <p:cNvPr id="11268" name="Picture 8" descr="Viral infection and can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836613"/>
            <a:ext cx="4200525" cy="37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47357"/>
    </mc:Choice>
    <mc:Fallback xmlns="">
      <p:transition spd="slow" advTm="4735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ttangolo 1"/>
          <p:cNvSpPr>
            <a:spLocks noChangeArrowheads="1"/>
          </p:cNvSpPr>
          <p:nvPr/>
        </p:nvSpPr>
        <p:spPr bwMode="auto">
          <a:xfrm>
            <a:off x="1214438" y="3357563"/>
            <a:ext cx="67865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r>
              <a:rPr lang="it-IT" altLang="en-US" b="1" i="1">
                <a:solidFill>
                  <a:srgbClr val="FF0000"/>
                </a:solidFill>
              </a:rPr>
              <a:t>Come si può collegare la tumorigenesi con l'infezione virale? </a:t>
            </a:r>
          </a:p>
          <a:p>
            <a:pPr eaLnBrk="1" hangingPunct="1"/>
            <a:endParaRPr lang="it-IT" altLang="en-US"/>
          </a:p>
        </p:txBody>
      </p:sp>
      <p:pic>
        <p:nvPicPr>
          <p:cNvPr id="12291" name="Picture 3" descr="f063_001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2188" y="428625"/>
            <a:ext cx="22415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8173"/>
    </mc:Choice>
    <mc:Fallback xmlns="">
      <p:transition spd="slow" advTm="817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ttangolo 1"/>
          <p:cNvSpPr>
            <a:spLocks noChangeArrowheads="1"/>
          </p:cNvSpPr>
          <p:nvPr/>
        </p:nvSpPr>
        <p:spPr bwMode="auto">
          <a:xfrm>
            <a:off x="428625" y="1500188"/>
            <a:ext cx="8715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r>
              <a:rPr lang="it-IT" altLang="en-US" sz="2800" b="1"/>
              <a:t>-</a:t>
            </a:r>
            <a:r>
              <a:rPr lang="it-IT" altLang="en-US" sz="2800" b="1">
                <a:solidFill>
                  <a:srgbClr val="FF0000"/>
                </a:solidFill>
              </a:rPr>
              <a:t>L'infezione permissiva </a:t>
            </a:r>
            <a:r>
              <a:rPr lang="it-IT" altLang="en-US" sz="2800"/>
              <a:t>è quella cui il virus può infettare la cellula e produrre una progenie virale. </a:t>
            </a:r>
          </a:p>
        </p:txBody>
      </p:sp>
      <p:sp>
        <p:nvSpPr>
          <p:cNvPr id="13315" name="Rettangolo 2"/>
          <p:cNvSpPr>
            <a:spLocks noChangeArrowheads="1"/>
          </p:cNvSpPr>
          <p:nvPr/>
        </p:nvSpPr>
        <p:spPr bwMode="auto">
          <a:xfrm>
            <a:off x="500063" y="2928938"/>
            <a:ext cx="8501062"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just" eaLnBrk="1" hangingPunct="1"/>
            <a:r>
              <a:rPr lang="it-IT" altLang="en-US" sz="2800" b="1"/>
              <a:t>-</a:t>
            </a:r>
            <a:r>
              <a:rPr lang="it-IT" altLang="en-US" sz="2800" b="1">
                <a:solidFill>
                  <a:srgbClr val="FF0000"/>
                </a:solidFill>
              </a:rPr>
              <a:t>L'infezione semipermissiva </a:t>
            </a:r>
            <a:r>
              <a:rPr lang="it-IT" altLang="en-US" sz="2800"/>
              <a:t>è quella in cui l’efficienza della replicazione virale è minore e si verifica pertanto una scarsa produzione di progenie virale</a:t>
            </a:r>
            <a:r>
              <a:rPr lang="it-IT" altLang="en-US"/>
              <a:t>. </a:t>
            </a:r>
          </a:p>
        </p:txBody>
      </p:sp>
      <p:sp>
        <p:nvSpPr>
          <p:cNvPr id="13316" name="Rettangolo 4"/>
          <p:cNvSpPr>
            <a:spLocks noChangeArrowheads="1"/>
          </p:cNvSpPr>
          <p:nvPr/>
        </p:nvSpPr>
        <p:spPr bwMode="auto">
          <a:xfrm>
            <a:off x="428625" y="5143500"/>
            <a:ext cx="56340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r>
              <a:rPr lang="it-IT" altLang="en-US"/>
              <a:t>-</a:t>
            </a:r>
            <a:r>
              <a:rPr lang="it-IT" altLang="en-US" sz="2800" b="1">
                <a:solidFill>
                  <a:srgbClr val="FF0000"/>
                </a:solidFill>
              </a:rPr>
              <a:t>L’infezione non permissiva</a:t>
            </a:r>
            <a:r>
              <a:rPr lang="it-IT" altLang="en-US"/>
              <a:t>. </a:t>
            </a:r>
          </a:p>
        </p:txBody>
      </p:sp>
    </p:spTree>
  </p:cSld>
  <p:clrMapOvr>
    <a:masterClrMapping/>
  </p:clrMapOvr>
  <mc:AlternateContent xmlns:mc="http://schemas.openxmlformats.org/markup-compatibility/2006" xmlns:p14="http://schemas.microsoft.com/office/powerpoint/2010/main">
    <mc:Choice Requires="p14">
      <p:transition spd="slow" p14:dur="2000" advTm="50966"/>
    </mc:Choice>
    <mc:Fallback xmlns="">
      <p:transition spd="slow" advTm="5096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ttangolo 1"/>
          <p:cNvSpPr>
            <a:spLocks noChangeArrowheads="1"/>
          </p:cNvSpPr>
          <p:nvPr/>
        </p:nvSpPr>
        <p:spPr bwMode="auto">
          <a:xfrm>
            <a:off x="428625" y="1428750"/>
            <a:ext cx="82867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just" eaLnBrk="1" hangingPunct="1"/>
            <a:r>
              <a:rPr lang="it-IT" altLang="en-US" sz="2800"/>
              <a:t>Un possibile risultato dell'infezione virale è la </a:t>
            </a:r>
            <a:r>
              <a:rPr lang="it-IT" altLang="en-US" sz="2800" i="1"/>
              <a:t>trasformazione virale della cellula. Questa forma di infezione riguarda tutti i virus tumorali. </a:t>
            </a:r>
          </a:p>
          <a:p>
            <a:pPr algn="just" eaLnBrk="1" hangingPunct="1"/>
            <a:endParaRPr lang="it-IT" altLang="en-US" sz="2800" i="1"/>
          </a:p>
          <a:p>
            <a:pPr algn="just" eaLnBrk="1" hangingPunct="1"/>
            <a:r>
              <a:rPr lang="it-IT" altLang="en-US" sz="2800" i="1"/>
              <a:t>Il virus infetta la cellula, ma invece di causarne la lisi con conseguente rilascio di virioni, esso ne modifica le proprietà di crescita portandola, infine, verso la proliferazione incontrollata. </a:t>
            </a:r>
          </a:p>
        </p:txBody>
      </p:sp>
    </p:spTree>
  </p:cSld>
  <p:clrMapOvr>
    <a:masterClrMapping/>
  </p:clrMapOvr>
  <mc:AlternateContent xmlns:mc="http://schemas.openxmlformats.org/markup-compatibility/2006" xmlns:p14="http://schemas.microsoft.com/office/powerpoint/2010/main">
    <mc:Choice Requires="p14">
      <p:transition spd="slow" p14:dur="2000" advTm="27272"/>
    </mc:Choice>
    <mc:Fallback xmlns="">
      <p:transition spd="slow" advTm="2727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785813"/>
            <a:ext cx="7072313"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31963"/>
    </mc:Choice>
    <mc:Fallback xmlns="">
      <p:transition spd="slow" advTm="3196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ttangolo 1"/>
          <p:cNvSpPr>
            <a:spLocks noChangeArrowheads="1"/>
          </p:cNvSpPr>
          <p:nvPr/>
        </p:nvSpPr>
        <p:spPr bwMode="auto">
          <a:xfrm>
            <a:off x="857250" y="3000375"/>
            <a:ext cx="71437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r>
              <a:rPr lang="it-IT" altLang="en-US" b="1" i="1">
                <a:solidFill>
                  <a:srgbClr val="FF0000"/>
                </a:solidFill>
              </a:rPr>
              <a:t>I virus tumorali possono agire in maniera diretta o indiretta sulla cancerogenesi. </a:t>
            </a:r>
          </a:p>
        </p:txBody>
      </p:sp>
      <p:pic>
        <p:nvPicPr>
          <p:cNvPr id="16387" name="Picture 3" descr="f063_00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785813"/>
            <a:ext cx="21018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3385"/>
    </mc:Choice>
    <mc:Fallback xmlns="">
      <p:transition spd="slow" advTm="1338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ttangolo 1"/>
          <p:cNvSpPr>
            <a:spLocks noChangeArrowheads="1"/>
          </p:cNvSpPr>
          <p:nvPr/>
        </p:nvSpPr>
        <p:spPr bwMode="auto">
          <a:xfrm>
            <a:off x="428625" y="1214438"/>
            <a:ext cx="8143875"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just" eaLnBrk="1" hangingPunct="1"/>
            <a:r>
              <a:rPr lang="it-IT" altLang="en-US" sz="2800"/>
              <a:t>Un virus oncogeno che agisce come agente della </a:t>
            </a:r>
            <a:r>
              <a:rPr lang="it-IT" altLang="en-US" sz="2800" b="1">
                <a:solidFill>
                  <a:srgbClr val="FF0000"/>
                </a:solidFill>
              </a:rPr>
              <a:t>cancerogenesi diretta </a:t>
            </a:r>
            <a:r>
              <a:rPr lang="it-IT" altLang="en-US" sz="2800"/>
              <a:t>esplica la propria azione </a:t>
            </a:r>
          </a:p>
          <a:p>
            <a:pPr algn="just" eaLnBrk="1" hangingPunct="1"/>
            <a:endParaRPr lang="it-IT" altLang="en-US" sz="2800"/>
          </a:p>
          <a:p>
            <a:pPr algn="just" eaLnBrk="1" hangingPunct="1"/>
            <a:r>
              <a:rPr lang="it-IT" altLang="en-US" sz="2800"/>
              <a:t>o attraverso l'inserimento e l’espressione di oncogeni virali (v-onc) nella cellula ospite </a:t>
            </a:r>
          </a:p>
          <a:p>
            <a:pPr algn="just" eaLnBrk="1" hangingPunct="1"/>
            <a:endParaRPr lang="it-IT" altLang="en-US" sz="2800"/>
          </a:p>
          <a:p>
            <a:pPr algn="just" eaLnBrk="1" hangingPunct="1"/>
            <a:r>
              <a:rPr lang="it-IT" altLang="en-US" sz="2800"/>
              <a:t>o aumentando l'espressione dei proto-oncogèni cellulari (c-onc), </a:t>
            </a:r>
          </a:p>
          <a:p>
            <a:pPr algn="just" eaLnBrk="1" hangingPunct="1"/>
            <a:endParaRPr lang="it-IT" altLang="en-US" sz="2800"/>
          </a:p>
          <a:p>
            <a:pPr algn="just" eaLnBrk="1" hangingPunct="1"/>
            <a:r>
              <a:rPr lang="it-IT" altLang="en-US" sz="2800"/>
              <a:t>o esprimendo le proteine trasformanti virali</a:t>
            </a:r>
          </a:p>
          <a:p>
            <a:pPr algn="just" eaLnBrk="1" hangingPunct="1"/>
            <a:endParaRPr lang="it-IT" altLang="en-US" sz="2800"/>
          </a:p>
          <a:p>
            <a:pPr algn="just" eaLnBrk="1" hangingPunct="1"/>
            <a:endParaRPr lang="it-IT" altLang="en-US" sz="2800"/>
          </a:p>
        </p:txBody>
      </p:sp>
      <p:sp>
        <p:nvSpPr>
          <p:cNvPr id="17411" name="Rettangolo 2"/>
          <p:cNvSpPr>
            <a:spLocks noChangeArrowheads="1"/>
          </p:cNvSpPr>
          <p:nvPr/>
        </p:nvSpPr>
        <p:spPr bwMode="auto">
          <a:xfrm>
            <a:off x="357188" y="5715000"/>
            <a:ext cx="8786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ctr" eaLnBrk="1" hangingPunct="1"/>
            <a:r>
              <a:rPr lang="it-IT" altLang="en-US" sz="2800" b="1">
                <a:solidFill>
                  <a:srgbClr val="FF0000"/>
                </a:solidFill>
              </a:rPr>
              <a:t>tumori HPV-, MCPyV-, EBV e KSHV- correlati</a:t>
            </a:r>
            <a:r>
              <a:rPr lang="it-IT" altLang="en-US" sz="3200"/>
              <a:t> </a:t>
            </a:r>
            <a:endParaRPr lang="it-IT" altLang="en-US"/>
          </a:p>
        </p:txBody>
      </p:sp>
    </p:spTree>
  </p:cSld>
  <p:clrMapOvr>
    <a:masterClrMapping/>
  </p:clrMapOvr>
  <mc:AlternateContent xmlns:mc="http://schemas.openxmlformats.org/markup-compatibility/2006" xmlns:p14="http://schemas.microsoft.com/office/powerpoint/2010/main">
    <mc:Choice Requires="p14">
      <p:transition spd="slow" p14:dur="2000" advTm="119250"/>
    </mc:Choice>
    <mc:Fallback xmlns="">
      <p:transition spd="slow" advTm="11925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tangolo 1"/>
          <p:cNvSpPr>
            <a:spLocks noChangeArrowheads="1"/>
          </p:cNvSpPr>
          <p:nvPr/>
        </p:nvSpPr>
        <p:spPr bwMode="auto">
          <a:xfrm>
            <a:off x="357188" y="1304925"/>
            <a:ext cx="835818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just" eaLnBrk="1" hangingPunct="1"/>
            <a:r>
              <a:rPr lang="it-IT" altLang="en-US" sz="2800"/>
              <a:t>I virus che inducono tumori in </a:t>
            </a:r>
            <a:r>
              <a:rPr lang="it-IT" altLang="en-US" sz="2800" b="1" i="1">
                <a:solidFill>
                  <a:srgbClr val="FF0000"/>
                </a:solidFill>
              </a:rPr>
              <a:t>maniera indiretta, </a:t>
            </a:r>
            <a:r>
              <a:rPr lang="it-IT" altLang="en-US" sz="2800"/>
              <a:t>presumibilmente provocano alterazioni che predispongono alla cancerogenesi semplicemente attraverso il processo di infezione cronica ed infiammazione </a:t>
            </a:r>
          </a:p>
        </p:txBody>
      </p:sp>
      <p:sp>
        <p:nvSpPr>
          <p:cNvPr id="18435" name="Rettangolo 2"/>
          <p:cNvSpPr>
            <a:spLocks noChangeArrowheads="1"/>
          </p:cNvSpPr>
          <p:nvPr/>
        </p:nvSpPr>
        <p:spPr bwMode="auto">
          <a:xfrm rot="10800000" flipV="1">
            <a:off x="2965450" y="3924300"/>
            <a:ext cx="32131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ctr" eaLnBrk="1" hangingPunct="1"/>
            <a:r>
              <a:rPr lang="it-IT" altLang="en-US" b="1">
                <a:solidFill>
                  <a:srgbClr val="FF0000"/>
                </a:solidFill>
              </a:rPr>
              <a:t>'hit-and-run' </a:t>
            </a:r>
          </a:p>
        </p:txBody>
      </p:sp>
    </p:spTree>
  </p:cSld>
  <p:clrMapOvr>
    <a:masterClrMapping/>
  </p:clrMapOvr>
  <mc:AlternateContent xmlns:mc="http://schemas.openxmlformats.org/markup-compatibility/2006" xmlns:p14="http://schemas.microsoft.com/office/powerpoint/2010/main">
    <mc:Choice Requires="p14">
      <p:transition spd="slow" p14:dur="2000" advTm="45955"/>
    </mc:Choice>
    <mc:Fallback xmlns="">
      <p:transition spd="slow" advTm="45955"/>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ttangolo 1"/>
          <p:cNvSpPr>
            <a:spLocks noChangeArrowheads="1"/>
          </p:cNvSpPr>
          <p:nvPr/>
        </p:nvSpPr>
        <p:spPr bwMode="auto">
          <a:xfrm>
            <a:off x="428625" y="2428875"/>
            <a:ext cx="82867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just" eaLnBrk="1" hangingPunct="1"/>
            <a:r>
              <a:rPr lang="it-IT" altLang="en-US" sz="2800"/>
              <a:t>Tuttavia alcuni agenti infettivi come HBV, HCV e HTLV-I, non sembrano rientrare esattamente né nella categoria dei virus ad azione oncogena indiretta né in quella diretta </a:t>
            </a:r>
          </a:p>
        </p:txBody>
      </p:sp>
    </p:spTree>
  </p:cSld>
  <p:clrMapOvr>
    <a:masterClrMapping/>
  </p:clrMapOvr>
  <mc:AlternateContent xmlns:mc="http://schemas.openxmlformats.org/markup-compatibility/2006" xmlns:p14="http://schemas.microsoft.com/office/powerpoint/2010/main">
    <mc:Choice Requires="p14">
      <p:transition spd="slow" p14:dur="2000" advTm="35271"/>
    </mc:Choice>
    <mc:Fallback xmlns="">
      <p:transition spd="slow" advTm="3527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ttangolo 1"/>
          <p:cNvSpPr>
            <a:spLocks noChangeArrowheads="1"/>
          </p:cNvSpPr>
          <p:nvPr/>
        </p:nvSpPr>
        <p:spPr bwMode="auto">
          <a:xfrm>
            <a:off x="500063" y="1074738"/>
            <a:ext cx="8001000"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just" eaLnBrk="1" hangingPunct="1"/>
            <a:r>
              <a:rPr lang="it-IT" altLang="en-US" sz="2800"/>
              <a:t>Una caratteristica comune dei virus tumorali umani è che essi, a livello dei tessuti tumorali, instaurano </a:t>
            </a:r>
            <a:r>
              <a:rPr lang="it-IT" altLang="en-US" sz="2800" b="1">
                <a:solidFill>
                  <a:srgbClr val="FF0000"/>
                </a:solidFill>
              </a:rPr>
              <a:t>infezioni latenti persistenti o pseudo-latenti </a:t>
            </a:r>
            <a:r>
              <a:rPr lang="it-IT" altLang="en-US" sz="2800"/>
              <a:t>dove, generalmente, non replicano per formare particelle virali infettive</a:t>
            </a:r>
            <a:r>
              <a:rPr lang="it-IT" altLang="en-US"/>
              <a:t>. </a:t>
            </a:r>
          </a:p>
        </p:txBody>
      </p:sp>
      <p:sp>
        <p:nvSpPr>
          <p:cNvPr id="20483" name="Rettangolo 2"/>
          <p:cNvSpPr>
            <a:spLocks noChangeArrowheads="1"/>
          </p:cNvSpPr>
          <p:nvPr/>
        </p:nvSpPr>
        <p:spPr bwMode="auto">
          <a:xfrm>
            <a:off x="428625" y="4143375"/>
            <a:ext cx="84296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just" eaLnBrk="1" hangingPunct="1"/>
            <a:r>
              <a:rPr lang="it-IT" altLang="en-US" sz="2800" b="1">
                <a:solidFill>
                  <a:srgbClr val="FF0000"/>
                </a:solidFill>
              </a:rPr>
              <a:t>Il virus persiste come acido nucleico nudo, spesso in forma plasmidica o episomiale</a:t>
            </a:r>
            <a:r>
              <a:rPr lang="it-IT" altLang="en-US" sz="2800" i="1"/>
              <a:t>, </a:t>
            </a:r>
          </a:p>
          <a:p>
            <a:pPr algn="just" eaLnBrk="1" hangingPunct="1"/>
            <a:r>
              <a:rPr lang="it-IT" altLang="en-US" sz="2800" i="1"/>
              <a:t>che usa la cellula ospite  per replicarsi quando la cellula si divide. </a:t>
            </a:r>
          </a:p>
        </p:txBody>
      </p:sp>
    </p:spTree>
  </p:cSld>
  <p:clrMapOvr>
    <a:masterClrMapping/>
  </p:clrMapOvr>
  <mc:AlternateContent xmlns:mc="http://schemas.openxmlformats.org/markup-compatibility/2006" xmlns:p14="http://schemas.microsoft.com/office/powerpoint/2010/main">
    <mc:Choice Requires="p14">
      <p:transition spd="slow" p14:dur="2000" advTm="27865"/>
    </mc:Choice>
    <mc:Fallback xmlns="">
      <p:transition spd="slow" advTm="2786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642938"/>
            <a:ext cx="8072437"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77368"/>
    </mc:Choice>
    <mc:Fallback xmlns="">
      <p:transition spd="slow" advTm="7736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ttangolo 1"/>
          <p:cNvSpPr>
            <a:spLocks noChangeArrowheads="1"/>
          </p:cNvSpPr>
          <p:nvPr/>
        </p:nvSpPr>
        <p:spPr bwMode="auto">
          <a:xfrm>
            <a:off x="857250" y="1714500"/>
            <a:ext cx="77152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just" eaLnBrk="1" hangingPunct="1"/>
            <a:r>
              <a:rPr lang="it-IT" altLang="en-US">
                <a:solidFill>
                  <a:srgbClr val="FF0000"/>
                </a:solidFill>
              </a:rPr>
              <a:t>la tumorigenesi virale </a:t>
            </a:r>
            <a:r>
              <a:rPr lang="it-IT" altLang="en-US"/>
              <a:t>potrebbe essere considerata un raro evento che avviene nel momento in cui il virus non riesce ad instaurare una infezione produttiva e le cellule che sopravvivono si trovano ad esprimere in maniera continuativa solo un sottogruppo di geni virali </a:t>
            </a:r>
          </a:p>
        </p:txBody>
      </p:sp>
    </p:spTree>
  </p:cSld>
  <p:clrMapOvr>
    <a:masterClrMapping/>
  </p:clrMapOvr>
  <mc:AlternateContent xmlns:mc="http://schemas.openxmlformats.org/markup-compatibility/2006" xmlns:p14="http://schemas.microsoft.com/office/powerpoint/2010/main">
    <mc:Choice Requires="p14">
      <p:transition spd="slow" p14:dur="2000" advTm="22595"/>
    </mc:Choice>
    <mc:Fallback xmlns="">
      <p:transition spd="slow" advTm="22595"/>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1076325"/>
            <a:ext cx="82772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05158"/>
    </mc:Choice>
    <mc:Fallback xmlns="">
      <p:transition spd="slow" advTm="10515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ttangolo 1"/>
          <p:cNvSpPr>
            <a:spLocks noChangeArrowheads="1"/>
          </p:cNvSpPr>
          <p:nvPr/>
        </p:nvSpPr>
        <p:spPr bwMode="auto">
          <a:xfrm>
            <a:off x="428625" y="428625"/>
            <a:ext cx="85725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just" eaLnBrk="1" hangingPunct="1"/>
            <a:r>
              <a:rPr lang="it-IT" altLang="en-US" sz="2400"/>
              <a:t>I virus oncogeni </a:t>
            </a:r>
            <a:r>
              <a:rPr lang="it-IT" altLang="en-US" sz="2400" b="1" i="1">
                <a:solidFill>
                  <a:srgbClr val="FF0000"/>
                </a:solidFill>
              </a:rPr>
              <a:t>non creano nuove vie di trasmissione del segnale,</a:t>
            </a:r>
            <a:r>
              <a:rPr lang="it-IT" altLang="en-US" sz="2400"/>
              <a:t> ma reindirizzano quelle già esistenti al miglioramento della produzione e della diffusione virale, attuando una serie di meccanismi di trasformazione, tra cui: </a:t>
            </a:r>
          </a:p>
          <a:p>
            <a:pPr algn="just" eaLnBrk="1" hangingPunct="1"/>
            <a:endParaRPr lang="it-IT" altLang="en-US" sz="2400"/>
          </a:p>
          <a:p>
            <a:pPr algn="just" eaLnBrk="1" hangingPunct="1"/>
            <a:r>
              <a:rPr lang="it-IT" altLang="en-US" sz="2400"/>
              <a:t>-l’attivazione degli oncogeni </a:t>
            </a:r>
          </a:p>
          <a:p>
            <a:pPr algn="just" eaLnBrk="1" hangingPunct="1"/>
            <a:endParaRPr lang="it-IT" altLang="en-US" sz="2400"/>
          </a:p>
          <a:p>
            <a:pPr algn="just" eaLnBrk="1" hangingPunct="1"/>
            <a:r>
              <a:rPr lang="it-IT" altLang="en-US" sz="2400"/>
              <a:t>-l’inattivazione dei soppressori tumorali</a:t>
            </a:r>
          </a:p>
          <a:p>
            <a:pPr algn="just" eaLnBrk="1" hangingPunct="1"/>
            <a:endParaRPr lang="it-IT" altLang="en-US" sz="2400"/>
          </a:p>
          <a:p>
            <a:pPr algn="just" eaLnBrk="1" hangingPunct="1"/>
            <a:r>
              <a:rPr lang="it-IT" altLang="en-US" sz="2400"/>
              <a:t>-la stimolazione paracrina della sopravvivenza e della </a:t>
            </a:r>
          </a:p>
          <a:p>
            <a:pPr algn="just" eaLnBrk="1" hangingPunct="1"/>
            <a:r>
              <a:rPr lang="it-IT" altLang="en-US" sz="2400"/>
              <a:t>proliferazione cellulare </a:t>
            </a:r>
          </a:p>
          <a:p>
            <a:pPr algn="just" eaLnBrk="1" hangingPunct="1"/>
            <a:endParaRPr lang="it-IT" altLang="en-US" sz="2400"/>
          </a:p>
          <a:p>
            <a:pPr algn="just" eaLnBrk="1" hangingPunct="1"/>
            <a:r>
              <a:rPr lang="it-IT" altLang="en-US" sz="2400"/>
              <a:t>-l’evasione dal sistema immunitario</a:t>
            </a:r>
          </a:p>
        </p:txBody>
      </p:sp>
    </p:spTree>
  </p:cSld>
  <p:clrMapOvr>
    <a:masterClrMapping/>
  </p:clrMapOvr>
  <mc:AlternateContent xmlns:mc="http://schemas.openxmlformats.org/markup-compatibility/2006" xmlns:p14="http://schemas.microsoft.com/office/powerpoint/2010/main">
    <mc:Choice Requires="p14">
      <p:transition spd="slow" p14:dur="2000" advTm="68363"/>
    </mc:Choice>
    <mc:Fallback xmlns="">
      <p:transition spd="slow" advTm="68363"/>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ttangolo 1"/>
          <p:cNvSpPr>
            <a:spLocks noChangeArrowheads="1"/>
          </p:cNvSpPr>
          <p:nvPr/>
        </p:nvSpPr>
        <p:spPr bwMode="auto">
          <a:xfrm>
            <a:off x="285750" y="1357313"/>
            <a:ext cx="87153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r>
              <a:rPr lang="it-IT" altLang="en-US"/>
              <a:t>-si stima che l’80% dei tumori ad eziologia infettiva siano associati ad infezioni da virus oncogeni; </a:t>
            </a:r>
          </a:p>
          <a:p>
            <a:pPr eaLnBrk="1" hangingPunct="1"/>
            <a:endParaRPr lang="it-IT" altLang="en-US"/>
          </a:p>
          <a:p>
            <a:pPr eaLnBrk="1" hangingPunct="1"/>
            <a:endParaRPr lang="it-IT" altLang="en-US"/>
          </a:p>
          <a:p>
            <a:pPr eaLnBrk="1" hangingPunct="1"/>
            <a:r>
              <a:rPr lang="it-IT" altLang="en-US"/>
              <a:t>-si ritiene che il 10-15% dei tumori umani possa essere attribuito ad infezioni da parte di oncovirus </a:t>
            </a:r>
          </a:p>
        </p:txBody>
      </p:sp>
    </p:spTree>
  </p:cSld>
  <p:clrMapOvr>
    <a:masterClrMapping/>
  </p:clrMapOvr>
  <mc:AlternateContent xmlns:mc="http://schemas.openxmlformats.org/markup-compatibility/2006" xmlns:p14="http://schemas.microsoft.com/office/powerpoint/2010/main">
    <mc:Choice Requires="p14">
      <p:transition spd="slow" p14:dur="2000" advTm="16276"/>
    </mc:Choice>
    <mc:Fallback xmlns="">
      <p:transition spd="slow" advTm="1627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ttangolo 1"/>
          <p:cNvSpPr>
            <a:spLocks noChangeArrowheads="1"/>
          </p:cNvSpPr>
          <p:nvPr/>
        </p:nvSpPr>
        <p:spPr bwMode="auto">
          <a:xfrm>
            <a:off x="642938" y="1285875"/>
            <a:ext cx="807243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r>
              <a:rPr lang="it-IT" altLang="en-US" sz="2800" b="1" dirty="0">
                <a:solidFill>
                  <a:srgbClr val="FF0000"/>
                </a:solidFill>
              </a:rPr>
              <a:t>HBV</a:t>
            </a:r>
            <a:r>
              <a:rPr lang="it-IT" altLang="en-US" sz="2800" dirty="0"/>
              <a:t> e </a:t>
            </a:r>
            <a:r>
              <a:rPr lang="it-IT" altLang="en-US" sz="2800" b="1" dirty="0">
                <a:solidFill>
                  <a:srgbClr val="FF0000"/>
                </a:solidFill>
              </a:rPr>
              <a:t>HCV</a:t>
            </a:r>
            <a:r>
              <a:rPr lang="it-IT" altLang="en-US" sz="2800" dirty="0">
                <a:solidFill>
                  <a:srgbClr val="FF0000"/>
                </a:solidFill>
              </a:rPr>
              <a:t> </a:t>
            </a:r>
            <a:r>
              <a:rPr lang="it-IT" altLang="en-US" sz="2800" dirty="0"/>
              <a:t>infettano, rispettivamente, oltre 300 milioni e 170 milioni di persone in tutto il mondo, soprattutto in Asia e in Africa. </a:t>
            </a:r>
          </a:p>
          <a:p>
            <a:pPr eaLnBrk="1" hangingPunct="1"/>
            <a:endParaRPr lang="it-IT" altLang="en-US" sz="2800" dirty="0"/>
          </a:p>
          <a:p>
            <a:pPr algn="just" eaLnBrk="1" hangingPunct="1"/>
            <a:r>
              <a:rPr lang="it-IT" altLang="en-US" sz="2800" dirty="0"/>
              <a:t>L'infezione cronica di questi virus costituisce, nel loro </a:t>
            </a:r>
            <a:r>
              <a:rPr lang="it-IT" altLang="en-US" sz="2800" dirty="0" smtClean="0"/>
              <a:t>complesso, </a:t>
            </a:r>
            <a:r>
              <a:rPr lang="it-IT" altLang="en-US" sz="2800" dirty="0"/>
              <a:t>circa il 25% di tutti i tumori ad eziologia infettiva, ed è correlata a circa l’80% di tutti i carcinomi </a:t>
            </a:r>
            <a:r>
              <a:rPr lang="it-IT" altLang="en-US" sz="2800" dirty="0" err="1"/>
              <a:t>epatocellulari</a:t>
            </a:r>
            <a:r>
              <a:rPr lang="it-IT" altLang="en-US" sz="2800" dirty="0"/>
              <a:t> </a:t>
            </a:r>
          </a:p>
        </p:txBody>
      </p:sp>
    </p:spTree>
  </p:cSld>
  <p:clrMapOvr>
    <a:masterClrMapping/>
  </p:clrMapOvr>
  <mc:AlternateContent xmlns:mc="http://schemas.openxmlformats.org/markup-compatibility/2006" xmlns:p14="http://schemas.microsoft.com/office/powerpoint/2010/main">
    <mc:Choice Requires="p14">
      <p:transition spd="slow" p14:dur="2000" advTm="21014"/>
    </mc:Choice>
    <mc:Fallback xmlns="">
      <p:transition spd="slow" advTm="21014"/>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2339975" y="60325"/>
            <a:ext cx="4511675" cy="55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r>
              <a:rPr lang="it-IT" altLang="en-US" b="1">
                <a:solidFill>
                  <a:srgbClr val="FF0000"/>
                </a:solidFill>
              </a:rPr>
              <a:t>VIRUS DELL’EPATITE B</a:t>
            </a:r>
          </a:p>
        </p:txBody>
      </p:sp>
      <p:pic>
        <p:nvPicPr>
          <p:cNvPr id="26627" name="Picture 5" descr="epatite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692150"/>
            <a:ext cx="5507037"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6"/>
          <p:cNvSpPr txBox="1">
            <a:spLocks noChangeArrowheads="1"/>
          </p:cNvSpPr>
          <p:nvPr/>
        </p:nvSpPr>
        <p:spPr bwMode="auto">
          <a:xfrm>
            <a:off x="-36513" y="4365625"/>
            <a:ext cx="9274176"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r>
              <a:rPr lang="it-IT" altLang="en-US" sz="1800"/>
              <a:t>Studi epidemiologici suggeriscono l’esistenza di una stretta correlazione tra infezione da virus dell’epatite B (HBV) ed insorgenza dell’epatocarcinoma.</a:t>
            </a:r>
          </a:p>
          <a:p>
            <a:pPr eaLnBrk="1" hangingPunct="1"/>
            <a:r>
              <a:rPr lang="it-IT" altLang="en-US" sz="1800"/>
              <a:t>E’ verosimile che l’effetto dell’HBV sia indiretto e forse multifattoriale:</a:t>
            </a:r>
          </a:p>
          <a:p>
            <a:pPr eaLnBrk="1" hangingPunct="1">
              <a:buFontTx/>
              <a:buAutoNum type="arabicPeriod"/>
            </a:pPr>
            <a:r>
              <a:rPr lang="it-IT" altLang="en-US" sz="1800"/>
              <a:t>provocando un danno cronico al fegato con conseguente iperplasia rigenerativa, l’HBV aumenta il numero di cellule a rischio di subire successive alterazioni genetiche;</a:t>
            </a:r>
          </a:p>
          <a:p>
            <a:pPr eaLnBrk="1" hangingPunct="1">
              <a:buFontTx/>
              <a:buAutoNum type="arabicPeriod"/>
            </a:pPr>
            <a:r>
              <a:rPr lang="it-IT" altLang="en-US" sz="1800"/>
              <a:t>L’HBV codifica per la proteina </a:t>
            </a:r>
            <a:r>
              <a:rPr lang="it-IT" altLang="en-US" sz="1800" i="1"/>
              <a:t>HBx </a:t>
            </a:r>
            <a:r>
              <a:rPr lang="it-IT" altLang="en-US" sz="1800"/>
              <a:t>che altera il normale controllo della crescita delle cellule infettate;</a:t>
            </a:r>
          </a:p>
          <a:p>
            <a:pPr eaLnBrk="1" hangingPunct="1">
              <a:buFontTx/>
              <a:buAutoNum type="arabicPeriod"/>
            </a:pPr>
            <a:r>
              <a:rPr lang="it-IT" altLang="en-US" sz="1800" i="1"/>
              <a:t>HBx</a:t>
            </a:r>
            <a:r>
              <a:rPr lang="it-IT" altLang="en-US" sz="1800"/>
              <a:t> lega </a:t>
            </a:r>
            <a:r>
              <a:rPr lang="it-IT" altLang="en-US" sz="1800" i="1"/>
              <a:t>p53</a:t>
            </a:r>
            <a:r>
              <a:rPr lang="it-IT" altLang="en-US" sz="1800"/>
              <a:t> e sembra interferire con la sua azione sopprimente la crescita.</a:t>
            </a:r>
            <a:endParaRPr lang="it-IT" altLang="en-US" sz="1800" i="1"/>
          </a:p>
        </p:txBody>
      </p:sp>
      <p:pic>
        <p:nvPicPr>
          <p:cNvPr id="26629" name="Picture 7" descr="epat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981075"/>
            <a:ext cx="2792412"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36219"/>
    </mc:Choice>
    <mc:Fallback xmlns="">
      <p:transition spd="slow" advTm="36219"/>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ttangolo 1"/>
          <p:cNvSpPr>
            <a:spLocks noChangeArrowheads="1"/>
          </p:cNvSpPr>
          <p:nvPr/>
        </p:nvSpPr>
        <p:spPr bwMode="auto">
          <a:xfrm>
            <a:off x="357188" y="500063"/>
            <a:ext cx="8358187"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r>
              <a:rPr lang="it-IT" altLang="en-US" sz="2800"/>
              <a:t>L’infezione da </a:t>
            </a:r>
            <a:r>
              <a:rPr lang="it-IT" altLang="en-US" sz="2800" b="1" i="1">
                <a:solidFill>
                  <a:srgbClr val="FF0000"/>
                </a:solidFill>
              </a:rPr>
              <a:t>EBV</a:t>
            </a:r>
            <a:r>
              <a:rPr lang="it-IT" altLang="en-US" sz="2800" b="1" i="1"/>
              <a:t> </a:t>
            </a:r>
            <a:r>
              <a:rPr lang="it-IT" altLang="en-US" sz="2800"/>
              <a:t>costituisce circa il 10% di tutti i tumori ad eziologia infettiva </a:t>
            </a:r>
          </a:p>
          <a:p>
            <a:pPr eaLnBrk="1" hangingPunct="1"/>
            <a:endParaRPr lang="it-IT" altLang="en-US" sz="2800"/>
          </a:p>
          <a:p>
            <a:pPr eaLnBrk="1" hangingPunct="1"/>
            <a:r>
              <a:rPr lang="it-IT" altLang="en-US" sz="2800"/>
              <a:t>è comune in tutta la popolazione mondiale ed è associata a diversi tipi di cancro, tra cui:</a:t>
            </a:r>
          </a:p>
          <a:p>
            <a:pPr eaLnBrk="1" hangingPunct="1"/>
            <a:r>
              <a:rPr lang="it-IT" altLang="en-US" sz="2800"/>
              <a:t> </a:t>
            </a:r>
          </a:p>
          <a:p>
            <a:pPr eaLnBrk="1" hangingPunct="1"/>
            <a:r>
              <a:rPr lang="it-IT" altLang="en-US" sz="2800"/>
              <a:t>-il carcinoma nasofaringeo</a:t>
            </a:r>
          </a:p>
          <a:p>
            <a:pPr eaLnBrk="1" hangingPunct="1"/>
            <a:r>
              <a:rPr lang="it-IT" altLang="en-US" sz="2800"/>
              <a:t>-il linfoma di Burkitt nei bambini africani </a:t>
            </a:r>
          </a:p>
          <a:p>
            <a:pPr eaLnBrk="1" hangingPunct="1"/>
            <a:r>
              <a:rPr lang="it-IT" altLang="en-US" sz="2800"/>
              <a:t>-il linfoma non-Hodgkin AIDS-associato</a:t>
            </a:r>
          </a:p>
          <a:p>
            <a:pPr eaLnBrk="1" hangingPunct="1"/>
            <a:endParaRPr lang="it-IT" altLang="en-US" sz="2800"/>
          </a:p>
          <a:p>
            <a:pPr eaLnBrk="1" hangingPunct="1"/>
            <a:r>
              <a:rPr lang="it-IT" altLang="en-US" sz="2800"/>
              <a:t>Inoltre, ci sono prove che attestano il ruolo di EBV nel 5-10% dei carcinomi gastrici in tutto il mondo</a:t>
            </a:r>
          </a:p>
        </p:txBody>
      </p:sp>
    </p:spTree>
  </p:cSld>
  <p:clrMapOvr>
    <a:masterClrMapping/>
  </p:clrMapOvr>
  <mc:AlternateContent xmlns:mc="http://schemas.openxmlformats.org/markup-compatibility/2006" xmlns:p14="http://schemas.microsoft.com/office/powerpoint/2010/main">
    <mc:Choice Requires="p14">
      <p:transition spd="slow" p14:dur="2000" advTm="28149"/>
    </mc:Choice>
    <mc:Fallback xmlns="">
      <p:transition spd="slow" advTm="28149"/>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2192338" y="115888"/>
            <a:ext cx="4843462" cy="554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r>
              <a:rPr lang="it-IT" altLang="en-US" b="1">
                <a:solidFill>
                  <a:srgbClr val="FF0000"/>
                </a:solidFill>
              </a:rPr>
              <a:t>VIRUS DI EPSTEIN-BARR</a:t>
            </a:r>
          </a:p>
        </p:txBody>
      </p:sp>
      <p:sp>
        <p:nvSpPr>
          <p:cNvPr id="28675" name="Text Box 5"/>
          <p:cNvSpPr txBox="1">
            <a:spLocks noChangeArrowheads="1"/>
          </p:cNvSpPr>
          <p:nvPr/>
        </p:nvSpPr>
        <p:spPr bwMode="auto">
          <a:xfrm>
            <a:off x="34925" y="1090613"/>
            <a:ext cx="9056688"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r>
              <a:rPr lang="it-IT" altLang="en-US" sz="1900"/>
              <a:t>L’EBV, un membro della famiglia degli herpesvirus, è implicato nella patogenesi di 4 tipi di neoplasie umane:</a:t>
            </a:r>
          </a:p>
          <a:p>
            <a:pPr eaLnBrk="1" hangingPunct="1">
              <a:buFontTx/>
              <a:buAutoNum type="arabicPeriod"/>
            </a:pPr>
            <a:r>
              <a:rPr lang="it-IT" altLang="en-US" sz="1900"/>
              <a:t>La forma africana del linfoma di Burkitt [t(8;14)];</a:t>
            </a:r>
          </a:p>
          <a:p>
            <a:pPr eaLnBrk="1" hangingPunct="1">
              <a:buFontTx/>
              <a:buAutoNum type="arabicPeriod"/>
            </a:pPr>
            <a:r>
              <a:rPr lang="it-IT" altLang="en-US" sz="1900"/>
              <a:t>Il linfoma a cellule B dei soggetti immunodepressi, in particolare quelli infettati dall’HIV ed in quelli che hanno subito un trapianto d’organo;</a:t>
            </a:r>
          </a:p>
          <a:p>
            <a:pPr eaLnBrk="1" hangingPunct="1">
              <a:buFontTx/>
              <a:buAutoNum type="arabicPeriod"/>
            </a:pPr>
            <a:r>
              <a:rPr lang="it-IT" altLang="en-US" sz="1900"/>
              <a:t>Alcuni casi della malattia di Hodgkin;</a:t>
            </a:r>
          </a:p>
          <a:p>
            <a:pPr eaLnBrk="1" hangingPunct="1">
              <a:buFontTx/>
              <a:buAutoNum type="arabicPeriod"/>
            </a:pPr>
            <a:r>
              <a:rPr lang="it-IT" altLang="en-US" sz="1900"/>
              <a:t>I carcinomi nasofaringei.</a:t>
            </a:r>
          </a:p>
          <a:p>
            <a:pPr algn="just" eaLnBrk="1" hangingPunct="1"/>
            <a:r>
              <a:rPr lang="it-IT" altLang="en-US" sz="1900"/>
              <a:t>Sembra che diversi geni virali siano in grado di modificare i normali segnali proliferativi e di sopravvivenza delle cellule infettate in maniera latente (il virus non si replica e le cellule non vengono uccise).</a:t>
            </a:r>
          </a:p>
          <a:p>
            <a:pPr algn="just" eaLnBrk="1" hangingPunct="1"/>
            <a:r>
              <a:rPr lang="it-IT" altLang="en-US" sz="1900"/>
              <a:t>L’EBV da solo non ha una azione oncogena diretta, ma agisce semplicemente come mitogeno policlonale delle cellule B favorendo il verificarsi della traslocazione t(8;14) e di altre mutazioni che liberano i sistemi di controllo della crescita.</a:t>
            </a:r>
          </a:p>
          <a:p>
            <a:pPr algn="just" eaLnBrk="1" hangingPunct="1"/>
            <a:r>
              <a:rPr lang="it-IT" altLang="en-US" sz="1900"/>
              <a:t>Non bisogna comunque dimenticare che cofattori genetici e/o ambientali contribuiscono sempre alla formazione dei tumori.</a:t>
            </a:r>
          </a:p>
        </p:txBody>
      </p:sp>
    </p:spTree>
  </p:cSld>
  <p:clrMapOvr>
    <a:masterClrMapping/>
  </p:clrMapOvr>
  <mc:AlternateContent xmlns:mc="http://schemas.openxmlformats.org/markup-compatibility/2006" xmlns:p14="http://schemas.microsoft.com/office/powerpoint/2010/main">
    <mc:Choice Requires="p14">
      <p:transition spd="slow" p14:dur="2000" advTm="54332"/>
    </mc:Choice>
    <mc:Fallback xmlns="">
      <p:transition spd="slow" advTm="54332"/>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ttangolo 1"/>
          <p:cNvSpPr>
            <a:spLocks noChangeArrowheads="1"/>
          </p:cNvSpPr>
          <p:nvPr/>
        </p:nvSpPr>
        <p:spPr bwMode="auto">
          <a:xfrm>
            <a:off x="785813" y="1500188"/>
            <a:ext cx="6072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r>
              <a:rPr lang="it-IT" altLang="en-US" sz="2800"/>
              <a:t>KSHV causa il sarcoma di Kaposi </a:t>
            </a:r>
          </a:p>
        </p:txBody>
      </p:sp>
      <p:sp>
        <p:nvSpPr>
          <p:cNvPr id="29699" name="Rettangolo 2"/>
          <p:cNvSpPr>
            <a:spLocks noChangeArrowheads="1"/>
          </p:cNvSpPr>
          <p:nvPr/>
        </p:nvSpPr>
        <p:spPr bwMode="auto">
          <a:xfrm>
            <a:off x="785813" y="2357438"/>
            <a:ext cx="7929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r>
              <a:rPr lang="it-IT" altLang="en-US" sz="2800"/>
              <a:t>KSHV causa il linfoma ad effusione primaria </a:t>
            </a:r>
          </a:p>
        </p:txBody>
      </p:sp>
      <p:sp>
        <p:nvSpPr>
          <p:cNvPr id="29700" name="Rettangolo 3"/>
          <p:cNvSpPr>
            <a:spLocks noChangeArrowheads="1"/>
          </p:cNvSpPr>
          <p:nvPr/>
        </p:nvSpPr>
        <p:spPr bwMode="auto">
          <a:xfrm rot="10800000" flipV="1">
            <a:off x="785813" y="3330575"/>
            <a:ext cx="70723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r>
              <a:rPr lang="it-IT" altLang="en-US" sz="2800"/>
              <a:t>KSHV è anche associato alla Malattia di Castleman </a:t>
            </a:r>
          </a:p>
        </p:txBody>
      </p:sp>
      <p:sp>
        <p:nvSpPr>
          <p:cNvPr id="29701" name="Rettangolo 4"/>
          <p:cNvSpPr>
            <a:spLocks noChangeArrowheads="1"/>
          </p:cNvSpPr>
          <p:nvPr/>
        </p:nvSpPr>
        <p:spPr bwMode="auto">
          <a:xfrm>
            <a:off x="3000375" y="428625"/>
            <a:ext cx="2643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ctr" eaLnBrk="1" hangingPunct="1"/>
            <a:r>
              <a:rPr lang="it-IT" altLang="en-US" sz="3200" b="1">
                <a:solidFill>
                  <a:srgbClr val="FF0000"/>
                </a:solidFill>
              </a:rPr>
              <a:t>KSHV</a:t>
            </a:r>
            <a:endParaRPr lang="it-IT" altLang="en-US" b="1">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53338"/>
    </mc:Choice>
    <mc:Fallback xmlns="">
      <p:transition spd="slow" advTm="53338"/>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ttangolo 1"/>
          <p:cNvSpPr>
            <a:spLocks noChangeArrowheads="1"/>
          </p:cNvSpPr>
          <p:nvPr/>
        </p:nvSpPr>
        <p:spPr bwMode="auto">
          <a:xfrm>
            <a:off x="642938" y="2286000"/>
            <a:ext cx="77866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just" eaLnBrk="1" hangingPunct="1"/>
            <a:r>
              <a:rPr lang="it-IT" altLang="en-US"/>
              <a:t>L’infezione da </a:t>
            </a:r>
            <a:r>
              <a:rPr lang="it-IT" altLang="en-US" b="1">
                <a:solidFill>
                  <a:srgbClr val="FF0000"/>
                </a:solidFill>
              </a:rPr>
              <a:t>HPV</a:t>
            </a:r>
            <a:r>
              <a:rPr lang="it-IT" altLang="en-US"/>
              <a:t> è correlata all’insorgenza di circa il 5% di tutti i tumori umani a livello mondiale e a circa il 28% di tutti i tumori umani ad eziologia infettiva </a:t>
            </a:r>
          </a:p>
        </p:txBody>
      </p:sp>
    </p:spTree>
  </p:cSld>
  <p:clrMapOvr>
    <a:masterClrMapping/>
  </p:clrMapOvr>
  <mc:AlternateContent xmlns:mc="http://schemas.openxmlformats.org/markup-compatibility/2006" xmlns:p14="http://schemas.microsoft.com/office/powerpoint/2010/main">
    <mc:Choice Requires="p14">
      <p:transition spd="slow" p14:dur="2000" advTm="56226"/>
    </mc:Choice>
    <mc:Fallback xmlns="">
      <p:transition spd="slow" advTm="5622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286000"/>
            <a:ext cx="7929563"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785813"/>
            <a:ext cx="76438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50330"/>
    </mc:Choice>
    <mc:Fallback xmlns="">
      <p:transition spd="slow" advTm="5033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1989138" y="115888"/>
            <a:ext cx="5040312" cy="55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r>
              <a:rPr lang="it-IT" altLang="en-US">
                <a:solidFill>
                  <a:srgbClr val="FF0000"/>
                </a:solidFill>
              </a:rPr>
              <a:t>PAPILLOMAVIRUS UMANO</a:t>
            </a:r>
          </a:p>
        </p:txBody>
      </p:sp>
      <p:sp>
        <p:nvSpPr>
          <p:cNvPr id="31747" name="Text Box 5"/>
          <p:cNvSpPr txBox="1">
            <a:spLocks noChangeArrowheads="1"/>
          </p:cNvSpPr>
          <p:nvPr/>
        </p:nvSpPr>
        <p:spPr bwMode="auto">
          <a:xfrm>
            <a:off x="123825" y="1081088"/>
            <a:ext cx="891222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just" eaLnBrk="1" hangingPunct="1">
              <a:buFontTx/>
              <a:buChar char="•"/>
            </a:pPr>
            <a:r>
              <a:rPr lang="it-IT" altLang="en-US" sz="1900"/>
              <a:t> Sono circa 70 i tipi geneticamente diversi di HPV. Alcuni di essi causano papillomi squamosi benigni (verruche). Sono stati implicati, inoltre, nella genesi di diverse neoplasie, come i carcinomi a cellule squamose della cervice e della regione ano-genitale, carcinomi del cavo orale e della laringe.</a:t>
            </a:r>
          </a:p>
          <a:p>
            <a:pPr algn="just" eaLnBrk="1" hangingPunct="1">
              <a:buFontTx/>
              <a:buChar char="•"/>
            </a:pPr>
            <a:endParaRPr lang="it-IT" altLang="en-US" sz="600">
              <a:solidFill>
                <a:schemeClr val="bg1"/>
              </a:solidFill>
            </a:endParaRPr>
          </a:p>
        </p:txBody>
      </p:sp>
      <p:pic>
        <p:nvPicPr>
          <p:cNvPr id="31748" name="Picture 7" descr="papillomavi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762250"/>
            <a:ext cx="5556250" cy="28273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6370"/>
    </mc:Choice>
    <mc:Fallback xmlns="">
      <p:transition spd="slow" advTm="1637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0" y="908050"/>
            <a:ext cx="9145588"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just" eaLnBrk="1" hangingPunct="1">
              <a:buFontTx/>
              <a:buChar char="•"/>
            </a:pPr>
            <a:endParaRPr lang="it-IT" altLang="en-US" sz="2500">
              <a:solidFill>
                <a:srgbClr val="FFFF00"/>
              </a:solidFill>
            </a:endParaRPr>
          </a:p>
          <a:p>
            <a:pPr algn="just" eaLnBrk="1" hangingPunct="1">
              <a:buFontTx/>
              <a:buChar char="•"/>
            </a:pPr>
            <a:r>
              <a:rPr lang="it-IT" altLang="en-US" sz="2500"/>
              <a:t>Nelle verruche benigne e nelle lesioni preneoplastiche il genoma dell’HPV rimane allo stato episomale (non integrato), mentre nei carcinomi esso è generalmente integrato nel genoma della cellula ospite. Questo indica che l’integrazione del DNA virale è importante per la trasformazione maligna.</a:t>
            </a:r>
          </a:p>
          <a:p>
            <a:pPr algn="just" eaLnBrk="1" hangingPunct="1"/>
            <a:r>
              <a:rPr lang="it-IT" altLang="en-US" sz="2500"/>
              <a:t> </a:t>
            </a:r>
          </a:p>
          <a:p>
            <a:pPr algn="just" eaLnBrk="1" hangingPunct="1"/>
            <a:endParaRPr lang="it-IT" altLang="en-US" sz="2500"/>
          </a:p>
          <a:p>
            <a:pPr algn="just" eaLnBrk="1" hangingPunct="1">
              <a:buFontTx/>
              <a:buChar char="•"/>
            </a:pPr>
            <a:r>
              <a:rPr lang="it-IT" altLang="en-US" sz="2500"/>
              <a:t> Sebbene il sito di integrazione del DNA virale nei cromosomi della cellula ospite sia casuale, il tipo di integrazione è clonale: lo stesso in tutte le cellule che compongono una determinata neoplasia.</a:t>
            </a:r>
          </a:p>
          <a:p>
            <a:pPr algn="just" eaLnBrk="1" hangingPunct="1"/>
            <a:endParaRPr lang="it-IT" altLang="en-US" sz="2500"/>
          </a:p>
        </p:txBody>
      </p:sp>
    </p:spTree>
  </p:cSld>
  <p:clrMapOvr>
    <a:masterClrMapping/>
  </p:clrMapOvr>
  <mc:AlternateContent xmlns:mc="http://schemas.openxmlformats.org/markup-compatibility/2006" xmlns:p14="http://schemas.microsoft.com/office/powerpoint/2010/main">
    <mc:Choice Requires="p14">
      <p:transition spd="slow" p14:dur="2000" advTm="37765"/>
    </mc:Choice>
    <mc:Fallback xmlns="">
      <p:transition spd="slow" advTm="37765"/>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07950" y="836613"/>
            <a:ext cx="900112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just" eaLnBrk="1" hangingPunct="1">
              <a:buFontTx/>
              <a:buChar char="•"/>
            </a:pPr>
            <a:r>
              <a:rPr lang="it-IT" altLang="en-US" sz="2500">
                <a:solidFill>
                  <a:schemeClr val="bg1"/>
                </a:solidFill>
              </a:rPr>
              <a:t> </a:t>
            </a:r>
            <a:r>
              <a:rPr lang="it-IT" altLang="en-US" sz="2500"/>
              <a:t>Una volta avvenuta l’integrazione, ha inizio la trascrizione di geni virali precoci come E6 ed E7. I prodotti di tali geni si legano, rispettivamente, alle proteine p53 e pRb inattivandole.</a:t>
            </a:r>
          </a:p>
          <a:p>
            <a:pPr algn="just" eaLnBrk="1" hangingPunct="1"/>
            <a:endParaRPr lang="it-IT" altLang="en-US" sz="2500"/>
          </a:p>
          <a:p>
            <a:pPr algn="just" eaLnBrk="1" hangingPunct="1"/>
            <a:endParaRPr lang="it-IT" altLang="en-US" sz="2500"/>
          </a:p>
          <a:p>
            <a:pPr algn="just" eaLnBrk="1" hangingPunct="1"/>
            <a:endParaRPr lang="it-IT" altLang="en-US" sz="2500"/>
          </a:p>
          <a:p>
            <a:pPr algn="just" eaLnBrk="1" hangingPunct="1">
              <a:buFontTx/>
              <a:buChar char="•"/>
            </a:pPr>
            <a:r>
              <a:rPr lang="it-IT" altLang="en-US" sz="2500"/>
              <a:t> Sembra comunque che l’infezione da HPV costituisca solo un evento iniziante, e che per la trasformazione maligna sia necessaria l’acquisizione di altre mutazioni somatiche quali quelle che si determinano in seguito a fumo di sigaretta, infezioni microbiche concomitanti, deficit nutrizionali ed alterazioni endocrine.</a:t>
            </a:r>
          </a:p>
        </p:txBody>
      </p:sp>
    </p:spTree>
  </p:cSld>
  <p:clrMapOvr>
    <a:masterClrMapping/>
  </p:clrMapOvr>
  <mc:AlternateContent xmlns:mc="http://schemas.openxmlformats.org/markup-compatibility/2006" xmlns:p14="http://schemas.microsoft.com/office/powerpoint/2010/main">
    <mc:Choice Requires="p14">
      <p:transition spd="slow" p14:dur="2000" advTm="44244"/>
    </mc:Choice>
    <mc:Fallback xmlns="">
      <p:transition spd="slow" advTm="44244"/>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ttangolo 1"/>
          <p:cNvSpPr>
            <a:spLocks noChangeArrowheads="1"/>
          </p:cNvSpPr>
          <p:nvPr/>
        </p:nvSpPr>
        <p:spPr bwMode="auto">
          <a:xfrm>
            <a:off x="857250" y="1285875"/>
            <a:ext cx="75723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r>
              <a:rPr lang="it-IT" altLang="en-US" sz="2800" b="1">
                <a:solidFill>
                  <a:srgbClr val="FF0000"/>
                </a:solidFill>
              </a:rPr>
              <a:t>HTLV-1 </a:t>
            </a:r>
            <a:r>
              <a:rPr lang="it-IT" altLang="en-US" sz="2800"/>
              <a:t>viene rilevato in forma monoclonale integrata in più del 90% dei casi di ATLL </a:t>
            </a:r>
          </a:p>
        </p:txBody>
      </p:sp>
      <p:sp>
        <p:nvSpPr>
          <p:cNvPr id="34819" name="Rettangolo 2"/>
          <p:cNvSpPr>
            <a:spLocks noChangeArrowheads="1"/>
          </p:cNvSpPr>
          <p:nvPr/>
        </p:nvSpPr>
        <p:spPr bwMode="auto">
          <a:xfrm rot="10800000" flipV="1">
            <a:off x="285750" y="3071813"/>
            <a:ext cx="864393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r>
              <a:rPr lang="it-IT" altLang="en-US" sz="2800"/>
              <a:t>Il virus si diffonde attraverso il contatto con i fluidi corporei contenenti cellule infette attraverso:</a:t>
            </a:r>
          </a:p>
          <a:p>
            <a:pPr eaLnBrk="1" hangingPunct="1"/>
            <a:r>
              <a:rPr lang="it-IT" altLang="en-US" sz="2800"/>
              <a:t> </a:t>
            </a:r>
          </a:p>
          <a:p>
            <a:pPr eaLnBrk="1" hangingPunct="1"/>
            <a:r>
              <a:rPr lang="it-IT" altLang="en-US" sz="2800"/>
              <a:t>-rapporti sessuali </a:t>
            </a:r>
          </a:p>
          <a:p>
            <a:pPr eaLnBrk="1" hangingPunct="1"/>
            <a:r>
              <a:rPr lang="it-IT" altLang="en-US" sz="2800"/>
              <a:t>-dalla madre al bambino attraverso il latte materno, </a:t>
            </a:r>
          </a:p>
          <a:p>
            <a:pPr eaLnBrk="1" hangingPunct="1"/>
            <a:r>
              <a:rPr lang="it-IT" altLang="en-US" sz="2800"/>
              <a:t>-tramite trasfusione di sangue </a:t>
            </a:r>
          </a:p>
          <a:p>
            <a:pPr eaLnBrk="1" hangingPunct="1"/>
            <a:r>
              <a:rPr lang="it-IT" altLang="en-US" sz="2800"/>
              <a:t>-condivisione di siringhe. </a:t>
            </a:r>
          </a:p>
        </p:txBody>
      </p:sp>
    </p:spTree>
  </p:cSld>
  <p:clrMapOvr>
    <a:masterClrMapping/>
  </p:clrMapOvr>
  <mc:AlternateContent xmlns:mc="http://schemas.openxmlformats.org/markup-compatibility/2006" xmlns:p14="http://schemas.microsoft.com/office/powerpoint/2010/main">
    <mc:Choice Requires="p14">
      <p:transition spd="slow" p14:dur="2000" advTm="45234"/>
    </mc:Choice>
    <mc:Fallback xmlns="">
      <p:transition spd="slow" advTm="45234"/>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6-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333375"/>
            <a:ext cx="480060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5"/>
          <p:cNvSpPr txBox="1">
            <a:spLocks noChangeArrowheads="1"/>
          </p:cNvSpPr>
          <p:nvPr/>
        </p:nvSpPr>
        <p:spPr bwMode="auto">
          <a:xfrm>
            <a:off x="-36513" y="38100"/>
            <a:ext cx="4321176"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just" eaLnBrk="1" hangingPunct="1"/>
            <a:r>
              <a:rPr lang="it-IT" altLang="en-US" sz="1900">
                <a:solidFill>
                  <a:schemeClr val="hlink"/>
                </a:solidFill>
              </a:rPr>
              <a:t>Patogenesi della leucemia/linfoma causata dal virus HTLV-1. </a:t>
            </a:r>
          </a:p>
          <a:p>
            <a:pPr algn="just" eaLnBrk="1" hangingPunct="1"/>
            <a:r>
              <a:rPr lang="it-IT" altLang="en-US" sz="1900">
                <a:solidFill>
                  <a:schemeClr val="hlink"/>
                </a:solidFill>
              </a:rPr>
              <a:t>Il virus infetta molte cellule T ed inizialmente causa una proliferazione policlonale sostenuta da una stimolazione autocrina e paracrina. Quando una cellula T proliferante sviluppa ulteriori mutazioni, allora si produce una leucemia/linfoma a cellule T di tipo monoclonale.</a:t>
            </a:r>
          </a:p>
        </p:txBody>
      </p:sp>
    </p:spTree>
  </p:cSld>
  <p:clrMapOvr>
    <a:masterClrMapping/>
  </p:clrMapOvr>
  <mc:AlternateContent xmlns:mc="http://schemas.openxmlformats.org/markup-compatibility/2006" xmlns:p14="http://schemas.microsoft.com/office/powerpoint/2010/main">
    <mc:Choice Requires="p14">
      <p:transition spd="slow" p14:dur="2000" advTm="21159"/>
    </mc:Choice>
    <mc:Fallback xmlns="">
      <p:transition spd="slow" advTm="21159"/>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ttangolo 1"/>
          <p:cNvSpPr>
            <a:spLocks noChangeArrowheads="1"/>
          </p:cNvSpPr>
          <p:nvPr/>
        </p:nvSpPr>
        <p:spPr bwMode="auto">
          <a:xfrm>
            <a:off x="785813" y="1766888"/>
            <a:ext cx="80724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r>
              <a:rPr lang="it-IT" altLang="en-US" sz="2800" b="1">
                <a:solidFill>
                  <a:srgbClr val="FF0000"/>
                </a:solidFill>
              </a:rPr>
              <a:t>MCPyV</a:t>
            </a:r>
            <a:r>
              <a:rPr lang="it-IT" altLang="en-US" sz="2800" b="1"/>
              <a:t> </a:t>
            </a:r>
            <a:r>
              <a:rPr lang="it-IT" altLang="en-US" sz="2800"/>
              <a:t>è un poliomavirus recentemente scoperto (2008) nell’80% dei casi di un raro cancro della pelle,</a:t>
            </a:r>
            <a:r>
              <a:rPr lang="it-IT" altLang="en-US" sz="2800" b="1"/>
              <a:t> </a:t>
            </a:r>
            <a:r>
              <a:rPr lang="it-IT" altLang="en-US" sz="2800" b="1">
                <a:solidFill>
                  <a:srgbClr val="FF0000"/>
                </a:solidFill>
              </a:rPr>
              <a:t>il carcinoma umano a cellule di Merkel (MCC). </a:t>
            </a:r>
          </a:p>
        </p:txBody>
      </p:sp>
      <p:pic>
        <p:nvPicPr>
          <p:cNvPr id="36867" name="Picture 7" descr="f064_00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3571875"/>
            <a:ext cx="292893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ttangolo 3"/>
          <p:cNvSpPr>
            <a:spLocks noChangeArrowheads="1"/>
          </p:cNvSpPr>
          <p:nvPr/>
        </p:nvSpPr>
        <p:spPr bwMode="auto">
          <a:xfrm>
            <a:off x="142875" y="4071938"/>
            <a:ext cx="60007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r>
              <a:rPr lang="en-GB" altLang="en-US" sz="2800"/>
              <a:t>MCPyV esprime la proteina LTag promuovendo l’integrazione monoclonale che precede l’induzione e l’espansione tumorale</a:t>
            </a:r>
            <a:endParaRPr lang="it-IT" altLang="en-US" sz="2800"/>
          </a:p>
        </p:txBody>
      </p:sp>
    </p:spTree>
  </p:cSld>
  <p:clrMapOvr>
    <a:masterClrMapping/>
  </p:clrMapOvr>
  <mc:AlternateContent xmlns:mc="http://schemas.openxmlformats.org/markup-compatibility/2006" xmlns:p14="http://schemas.microsoft.com/office/powerpoint/2010/main">
    <mc:Choice Requires="p14">
      <p:transition spd="slow" p14:dur="2000" advTm="28290"/>
    </mc:Choice>
    <mc:Fallback xmlns="">
      <p:transition spd="slow" advTm="2829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ttangolo 1"/>
          <p:cNvSpPr>
            <a:spLocks noChangeArrowheads="1"/>
          </p:cNvSpPr>
          <p:nvPr/>
        </p:nvSpPr>
        <p:spPr bwMode="auto">
          <a:xfrm rot="10800000" flipV="1">
            <a:off x="428625" y="3336925"/>
            <a:ext cx="8001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just" eaLnBrk="1" hangingPunct="1"/>
            <a:r>
              <a:rPr lang="it-IT" altLang="en-US" b="1" i="1">
                <a:solidFill>
                  <a:srgbClr val="FF0000"/>
                </a:solidFill>
              </a:rPr>
              <a:t>I tumori causati da virus – così come quelli non infettivi - sono incidenti biologici</a:t>
            </a:r>
            <a:r>
              <a:rPr lang="it-IT" altLang="en-US"/>
              <a:t> </a:t>
            </a:r>
          </a:p>
        </p:txBody>
      </p:sp>
      <p:pic>
        <p:nvPicPr>
          <p:cNvPr id="37891" name="Picture 3" descr="f063_00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785813"/>
            <a:ext cx="21018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48124"/>
    </mc:Choice>
    <mc:Fallback xmlns="">
      <p:transition spd="slow" advTm="4812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82260"/>
    </mc:Choice>
    <mc:Fallback xmlns="">
      <p:transition spd="slow" advTm="8226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285875"/>
            <a:ext cx="8723312"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87172"/>
    </mc:Choice>
    <mc:Fallback xmlns="">
      <p:transition spd="slow" advTm="8717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124075" y="61913"/>
            <a:ext cx="5167313" cy="5588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r>
              <a:rPr lang="it-IT" altLang="en-US" b="1">
                <a:solidFill>
                  <a:schemeClr val="accent2"/>
                </a:solidFill>
              </a:rPr>
              <a:t>CANCEROGENESI VIRALE</a:t>
            </a:r>
            <a:r>
              <a:rPr lang="it-IT" altLang="en-US" b="1"/>
              <a:t> </a:t>
            </a:r>
          </a:p>
        </p:txBody>
      </p:sp>
      <p:sp>
        <p:nvSpPr>
          <p:cNvPr id="7171" name="Text Box 11"/>
          <p:cNvSpPr txBox="1">
            <a:spLocks noChangeArrowheads="1"/>
          </p:cNvSpPr>
          <p:nvPr/>
        </p:nvSpPr>
        <p:spPr bwMode="auto">
          <a:xfrm>
            <a:off x="0" y="700088"/>
            <a:ext cx="89646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just" eaLnBrk="1" hangingPunct="1"/>
            <a:r>
              <a:rPr lang="en-US" altLang="en-US" sz="1800">
                <a:cs typeface="Arial" charset="0"/>
              </a:rPr>
              <a:t>I</a:t>
            </a:r>
            <a:r>
              <a:rPr lang="it-IT" altLang="en-US" sz="1800"/>
              <a:t> virus giocano un ruolo importante nello sviluppo del cancro degli animali. Numerose sono le manifestazioni neoplastiche derivate da virus a DNA, e da retrovirus. </a:t>
            </a:r>
          </a:p>
        </p:txBody>
      </p:sp>
      <p:pic>
        <p:nvPicPr>
          <p:cNvPr id="7172" name="Picture 14" descr="Proto-oncoge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341438"/>
            <a:ext cx="8878888" cy="5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60087"/>
    </mc:Choice>
    <mc:Fallback xmlns="">
      <p:transition spd="slow" advTm="6008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2220913" y="44450"/>
            <a:ext cx="4808537" cy="55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r>
              <a:rPr lang="it-IT" altLang="en-US"/>
              <a:t>VIRUS ONCOGENI A RNA</a:t>
            </a:r>
          </a:p>
        </p:txBody>
      </p:sp>
      <p:sp>
        <p:nvSpPr>
          <p:cNvPr id="8195" name="Text Box 5"/>
          <p:cNvSpPr txBox="1">
            <a:spLocks noChangeArrowheads="1"/>
          </p:cNvSpPr>
          <p:nvPr/>
        </p:nvSpPr>
        <p:spPr bwMode="auto">
          <a:xfrm>
            <a:off x="34925" y="620713"/>
            <a:ext cx="8985250"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just" eaLnBrk="1" hangingPunct="1"/>
            <a:r>
              <a:rPr lang="it-IT" altLang="en-US" sz="1800"/>
              <a:t>Il virus della leucemia umana a cellule T di tipo 1  (HTLV-1) è associato ad una forma di leucemia/linfoma a cellule T che è endemica in certe zone del Giappone e del bacino caraibico, ma che altrove si manifesta in forma sporadica. Come il virus dell’AIDS ha un marcato tropismo per le cellule T CD4 positive, e perciò questo sottogruppo di cellule è il principale bersaglio della trasformazione neoplastica. L’HTLV-1 è associato anche ad una malattia neurologica demielinizzante chiamata paraparesi spastica tropicale.</a:t>
            </a:r>
          </a:p>
          <a:p>
            <a:pPr algn="just" eaLnBrk="1" hangingPunct="1"/>
            <a:r>
              <a:rPr lang="it-IT" altLang="en-US" sz="1800"/>
              <a:t>I meccanismi molecolari della trasformazione delle cellule T non sono chiari. Nelle cellule leucemiche, comunque, l’integrazione virale è di tipo clonale.</a:t>
            </a:r>
          </a:p>
        </p:txBody>
      </p:sp>
      <p:pic>
        <p:nvPicPr>
          <p:cNvPr id="8196" name="Picture 6" descr="HTLV1%20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688" y="3141663"/>
            <a:ext cx="5707062"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51317"/>
    </mc:Choice>
    <mc:Fallback xmlns="">
      <p:transition spd="slow" advTm="5131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2038"/>
            <a:ext cx="9144000" cy="579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29379"/>
    </mc:Choice>
    <mc:Fallback xmlns="">
      <p:transition spd="slow" advTm="12937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908175" y="71438"/>
            <a:ext cx="4808538" cy="55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r>
              <a:rPr lang="it-IT" altLang="en-US"/>
              <a:t>VIRUS ONCOGENI A DNA</a:t>
            </a:r>
          </a:p>
        </p:txBody>
      </p:sp>
      <p:sp>
        <p:nvSpPr>
          <p:cNvPr id="10243" name="Text Box 5"/>
          <p:cNvSpPr txBox="1">
            <a:spLocks noChangeArrowheads="1"/>
          </p:cNvSpPr>
          <p:nvPr/>
        </p:nvSpPr>
        <p:spPr bwMode="auto">
          <a:xfrm>
            <a:off x="158750" y="692150"/>
            <a:ext cx="898525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just" eaLnBrk="1" hangingPunct="1">
              <a:buFontTx/>
              <a:buChar char="•"/>
            </a:pPr>
            <a:r>
              <a:rPr lang="it-IT" altLang="en-US" sz="1800"/>
              <a:t>I virus trasformanti a DNA si associano stabilmente al genoma della cellula ospite. Il virus integrato non è in grado di completare il suo ciclo replicativo poiché i geni virali indispensabili alla replicazione vengono interrotti durante il processo di integrazione del DNA virale.</a:t>
            </a:r>
          </a:p>
          <a:p>
            <a:pPr algn="just" eaLnBrk="1" hangingPunct="1">
              <a:buFontTx/>
              <a:buChar char="•"/>
            </a:pPr>
            <a:r>
              <a:rPr lang="it-IT" altLang="en-US" sz="1800"/>
              <a:t>I geni virali che vengono trascritti nelle prime fasi del ciclo replicativo virale (geni precoci) sono importanti per la trasformazione. Essi sono infatti espressi nelle cellule trasformate.</a:t>
            </a:r>
          </a:p>
        </p:txBody>
      </p:sp>
      <p:sp>
        <p:nvSpPr>
          <p:cNvPr id="10244" name="Text Box 6"/>
          <p:cNvSpPr txBox="1">
            <a:spLocks noChangeArrowheads="1"/>
          </p:cNvSpPr>
          <p:nvPr/>
        </p:nvSpPr>
        <p:spPr bwMode="auto">
          <a:xfrm>
            <a:off x="107950" y="4076700"/>
            <a:ext cx="518477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just" eaLnBrk="1" hangingPunct="1"/>
            <a:r>
              <a:rPr lang="it-IT" altLang="en-US" sz="1800"/>
              <a:t>Fra i diversi virus umani a DNA, 4 sono di particolare interesse in quanto implicati nell’insorgenza di neoplasie nell’uomo:</a:t>
            </a:r>
          </a:p>
          <a:p>
            <a:pPr algn="just" eaLnBrk="1" hangingPunct="1">
              <a:buFontTx/>
              <a:buAutoNum type="arabicPeriod"/>
            </a:pPr>
            <a:r>
              <a:rPr lang="it-IT" altLang="en-US" sz="1800"/>
              <a:t> Papillomavirus (HPV);</a:t>
            </a:r>
          </a:p>
          <a:p>
            <a:pPr algn="just" eaLnBrk="1" hangingPunct="1">
              <a:buFontTx/>
              <a:buAutoNum type="arabicPeriod"/>
            </a:pPr>
            <a:r>
              <a:rPr lang="it-IT" altLang="en-US" sz="1800"/>
              <a:t> Virus di Epstein-Barr (EBV);</a:t>
            </a:r>
          </a:p>
          <a:p>
            <a:pPr algn="just" eaLnBrk="1" hangingPunct="1">
              <a:buFontTx/>
              <a:buAutoNum type="arabicPeriod"/>
            </a:pPr>
            <a:r>
              <a:rPr lang="it-IT" altLang="en-US" sz="1800"/>
              <a:t> Virus dell’Epatite B (HBV);</a:t>
            </a:r>
          </a:p>
          <a:p>
            <a:pPr algn="just" eaLnBrk="1" hangingPunct="1">
              <a:buFontTx/>
              <a:buAutoNum type="arabicPeriod"/>
            </a:pPr>
            <a:r>
              <a:rPr lang="it-IT" altLang="en-US" sz="1800"/>
              <a:t> Herpes virus del Sarcoma di Kaposi (KSHV).</a:t>
            </a:r>
          </a:p>
        </p:txBody>
      </p:sp>
      <p:pic>
        <p:nvPicPr>
          <p:cNvPr id="10245" name="Picture 7" descr="Viru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825750"/>
            <a:ext cx="320357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60577"/>
    </mc:Choice>
    <mc:Fallback xmlns="">
      <p:transition spd="slow" advTm="60577"/>
    </mc:Fallback>
  </mc:AlternateContent>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2244</TotalTime>
  <Words>1665</Words>
  <Application>Microsoft Office PowerPoint</Application>
  <PresentationFormat>Presentazione su schermo (4:3)</PresentationFormat>
  <Paragraphs>130</Paragraphs>
  <Slides>36</Slides>
  <Notes>21</Notes>
  <HiddenSlides>0</HiddenSlides>
  <MMClips>0</MMClips>
  <ScaleCrop>false</ScaleCrop>
  <HeadingPairs>
    <vt:vector size="4" baseType="variant">
      <vt:variant>
        <vt:lpstr>Tema</vt:lpstr>
      </vt:variant>
      <vt:variant>
        <vt:i4>1</vt:i4>
      </vt:variant>
      <vt:variant>
        <vt:lpstr>Titoli diapositive</vt:lpstr>
      </vt:variant>
      <vt:variant>
        <vt:i4>36</vt:i4>
      </vt:variant>
    </vt:vector>
  </HeadingPairs>
  <TitlesOfParts>
    <vt:vector size="37" baseType="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Giusi</dc:creator>
  <cp:lastModifiedBy>Giusi Campisciano</cp:lastModifiedBy>
  <cp:revision>123</cp:revision>
  <dcterms:created xsi:type="dcterms:W3CDTF">2004-11-06T15:02:24Z</dcterms:created>
  <dcterms:modified xsi:type="dcterms:W3CDTF">2020-03-23T09:20:20Z</dcterms:modified>
</cp:coreProperties>
</file>