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17"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6" r:id="rId57"/>
    <p:sldId id="311" r:id="rId58"/>
    <p:sldId id="313" r:id="rId59"/>
    <p:sldId id="314" r:id="rId60"/>
    <p:sldId id="315" r:id="rId61"/>
  </p:sldIdLst>
  <p:sldSz cx="9144000" cy="6858000" type="screen4x3"/>
  <p:notesSz cx="9144000" cy="6858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1" autoAdjust="0"/>
    <p:restoredTop sz="85053" autoAdjust="0"/>
  </p:normalViewPr>
  <p:slideViewPr>
    <p:cSldViewPr>
      <p:cViewPr>
        <p:scale>
          <a:sx n="65" d="100"/>
          <a:sy n="65" d="100"/>
        </p:scale>
        <p:origin x="-1458" y="-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7065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30D72DE-EFA2-43B1-9B2E-5702DED6FA2D}" type="datetimeFigureOut">
              <a:rPr lang="it-IT"/>
              <a:pPr>
                <a:defRPr/>
              </a:pPr>
              <a:t>23/03/2020</a:t>
            </a:fld>
            <a:endParaRPr lang="it-IT"/>
          </a:p>
        </p:txBody>
      </p:sp>
      <p:sp>
        <p:nvSpPr>
          <p:cNvPr id="717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066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7066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34A25AC-81F6-4DD7-AD08-084B214AEA01}" type="slidenum">
              <a:rPr lang="it-IT"/>
              <a:pPr>
                <a:defRPr/>
              </a:pPr>
              <a:t>‹N›</a:t>
            </a:fld>
            <a:endParaRPr lang="it-IT"/>
          </a:p>
        </p:txBody>
      </p:sp>
    </p:spTree>
    <p:extLst>
      <p:ext uri="{BB962C8B-B14F-4D97-AF65-F5344CB8AC3E}">
        <p14:creationId xmlns:p14="http://schemas.microsoft.com/office/powerpoint/2010/main" val="3057636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pPr eaLnBrk="1" hangingPunct="1">
              <a:lnSpc>
                <a:spcPct val="80000"/>
              </a:lnSpc>
            </a:pPr>
            <a:endParaRPr lang="it-IT" sz="9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it-IT" dirty="0" smtClean="0">
              <a:solidFill>
                <a:srgbClr val="FFFF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lnSpc>
                <a:spcPct val="90000"/>
              </a:lnSpc>
            </a:pPr>
            <a:endParaRPr lang="it-IT" sz="900" dirty="0" smtClean="0"/>
          </a:p>
          <a:p>
            <a:pPr eaLnBrk="1" hangingPunct="1">
              <a:lnSpc>
                <a:spcPct val="90000"/>
              </a:lnSpc>
            </a:pPr>
            <a:endParaRPr lang="it-IT" sz="900" dirty="0" smtClean="0"/>
          </a:p>
          <a:p>
            <a:pPr eaLnBrk="1" hangingPunct="1">
              <a:lnSpc>
                <a:spcPct val="90000"/>
              </a:lnSpc>
            </a:pPr>
            <a:endParaRPr lang="it-IT" sz="9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it-IT"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a:lnSpc>
                <a:spcPct val="90000"/>
              </a:lnSpc>
            </a:pPr>
            <a:endParaRPr lang="it-IT" sz="1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a:spcBef>
                <a:spcPct val="0"/>
              </a:spcBef>
            </a:pPr>
            <a:endParaRPr lang="it-IT" sz="2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lnSpc>
                <a:spcPts val="2388"/>
              </a:lnSpc>
              <a:spcBef>
                <a:spcPct val="0"/>
              </a:spcBef>
            </a:pPr>
            <a:endParaRPr lang="it-IT"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a:lnSpc>
                <a:spcPct val="80000"/>
              </a:lnSpc>
              <a:spcBef>
                <a:spcPct val="0"/>
              </a:spcBef>
            </a:pPr>
            <a:endParaRPr lang="it-IT" sz="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pPr eaLnBrk="1" hangingPunct="1"/>
            <a:r>
              <a:rPr lang="it-IT" dirty="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a:lnSpc>
                <a:spcPct val="90000"/>
              </a:lnSpc>
            </a:pPr>
            <a:endParaRPr lang="it-IT" sz="1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spcBef>
                <a:spcPct val="0"/>
              </a:spcBef>
            </a:pPr>
            <a:endParaRPr lang="it-IT"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it-IT" sz="20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algn="ctr" eaLnBrk="1" hangingPunct="1">
              <a:spcBef>
                <a:spcPct val="0"/>
              </a:spcBef>
            </a:pPr>
            <a:endParaRPr lang="it-IT" sz="1800" dirty="0" smtClean="0">
              <a:solidFill>
                <a:srgbClr val="00FF00"/>
              </a:solidFill>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it-IT" sz="1800" b="1" dirty="0" smtClean="0">
              <a:solidFill>
                <a:srgbClr val="00FF00"/>
              </a:solidFill>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pPr eaLnBrk="1" hangingPunct="1"/>
            <a:endParaRPr lang="it-IT" dirty="0" smtClean="0">
              <a:solidFill>
                <a:srgbClr val="FFFFFF"/>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spcBef>
                <a:spcPct val="0"/>
              </a:spcBef>
              <a:buFont typeface="Wingdings" pitchFamily="2" charset="2"/>
              <a:buChar char=""/>
            </a:pPr>
            <a:endParaRPr lang="it-IT" dirty="0" smtClean="0">
              <a:solidFill>
                <a:srgbClr val="FFFFFF"/>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pPr eaLnBrk="1" hangingPunct="1">
              <a:spcBef>
                <a:spcPct val="0"/>
              </a:spcBef>
            </a:pPr>
            <a:endParaRPr lang="it-IT"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pPr eaLnBrk="1" hangingPunct="1">
              <a:spcBef>
                <a:spcPct val="0"/>
              </a:spcBef>
              <a:buFont typeface="Wingdings" pitchFamily="2" charset="2"/>
              <a:buChar char=""/>
            </a:pPr>
            <a:endParaRPr lang="it-IT"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pPr>
              <a:lnSpc>
                <a:spcPct val="90000"/>
              </a:lnSpc>
            </a:pPr>
            <a:endParaRPr lang="it-IT" sz="9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lnSpc>
                <a:spcPct val="90000"/>
              </a:lnSpc>
            </a:pPr>
            <a:endParaRPr lang="it-IT" sz="1000" dirty="0" smtClean="0"/>
          </a:p>
          <a:p>
            <a:pPr eaLnBrk="1" hangingPunct="1">
              <a:lnSpc>
                <a:spcPct val="90000"/>
              </a:lnSpc>
            </a:pPr>
            <a:r>
              <a:rPr lang="it-IT" sz="1000" b="1" dirty="0"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pPr>
              <a:lnSpc>
                <a:spcPct val="90000"/>
              </a:lnSpc>
            </a:pPr>
            <a:endParaRPr lang="it-IT" sz="9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pPr>
              <a:lnSpc>
                <a:spcPct val="90000"/>
              </a:lnSpc>
            </a:pPr>
            <a:endParaRPr lang="it-IT" sz="10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spcBef>
                <a:spcPct val="0"/>
              </a:spcBef>
            </a:pPr>
            <a:endParaRPr lang="it-IT" b="1" dirty="0" smtClean="0">
              <a:solidFill>
                <a:srgbClr val="000066"/>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endParaRPr lang="it-IT" dirty="0" smtClean="0"/>
          </a:p>
          <a:p>
            <a:endParaRPr lang="it-IT"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r>
              <a:rPr lang="it-IT" smtClean="0"/>
              <a:t>Infatti, recentemente questa patologia è stata associata a un virus, che è stato isolato per la prima volta in un paziente immunocompromesso, e, in seguito a isolamento ed analisi filogenetica, si è vista la sua appartenenza alla famiglia dei poliomavirus.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it-IT"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4"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66"/>
          </a:solidFill>
        </p:spPr>
        <p:txBody>
          <a:bodyPr lIns="0" tIns="0" rIns="0" bIns="0"/>
          <a:lstStyle/>
          <a:p>
            <a:pPr fontAlgn="auto">
              <a:spcBef>
                <a:spcPts val="0"/>
              </a:spcBef>
              <a:spcAft>
                <a:spcPts val="0"/>
              </a:spcAft>
              <a:defRPr/>
            </a:pPr>
            <a:endParaRPr>
              <a:latin typeface="+mn-lt"/>
              <a:cs typeface="+mn-cs"/>
            </a:endParaRPr>
          </a:p>
        </p:txBody>
      </p:sp>
      <p:sp>
        <p:nvSpPr>
          <p:cNvPr id="5" name="bk object 17"/>
          <p:cNvSpPr/>
          <p:nvPr/>
        </p:nvSpPr>
        <p:spPr>
          <a:xfrm>
            <a:off x="439738" y="365125"/>
            <a:ext cx="4029075" cy="2779713"/>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2" name="Holder 2"/>
          <p:cNvSpPr>
            <a:spLocks noGrp="1"/>
          </p:cNvSpPr>
          <p:nvPr>
            <p:ph type="ctrTitle"/>
          </p:nvPr>
        </p:nvSpPr>
        <p:spPr>
          <a:xfrm>
            <a:off x="772541" y="837438"/>
            <a:ext cx="7598917" cy="926464"/>
          </a:xfrm>
          <a:prstGeom prst="rect">
            <a:avLst/>
          </a:prstGeom>
        </p:spPr>
        <p:txBody>
          <a:bodyPr/>
          <a:lstStyle>
            <a:lvl1pPr>
              <a:defRPr sz="2000" b="0"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a:lstStyle>
            <a:lvl1pPr>
              <a:defRPr/>
            </a:lvl1pPr>
          </a:lstStyle>
          <a:p>
            <a:endParaRPr/>
          </a:p>
        </p:txBody>
      </p:sp>
      <p:sp>
        <p:nvSpPr>
          <p:cNvPr id="6" name="Holder 4"/>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7" name="Holder 5"/>
          <p:cNvSpPr>
            <a:spLocks noGrp="1"/>
          </p:cNvSpPr>
          <p:nvPr>
            <p:ph type="dt" sz="half" idx="11"/>
          </p:nvPr>
        </p:nvSpPr>
        <p:spPr/>
        <p:txBody>
          <a:bodyPr/>
          <a:lstStyle>
            <a:lvl1pPr algn="l">
              <a:defRPr>
                <a:solidFill>
                  <a:schemeClr val="tx1">
                    <a:tint val="75000"/>
                  </a:schemeClr>
                </a:solidFill>
              </a:defRPr>
            </a:lvl1pPr>
          </a:lstStyle>
          <a:p>
            <a:pPr>
              <a:defRPr/>
            </a:pPr>
            <a:fld id="{BA32B9EA-593B-4C87-9B25-BF598A09E551}" type="datetimeFigureOut">
              <a:rPr lang="en-US"/>
              <a:pPr>
                <a:defRPr/>
              </a:pPr>
              <a:t>3/23/2020</a:t>
            </a:fld>
            <a:endParaRPr lang="en-US"/>
          </a:p>
        </p:txBody>
      </p:sp>
      <p:sp>
        <p:nvSpPr>
          <p:cNvPr id="8" name="Holder 6"/>
          <p:cNvSpPr>
            <a:spLocks noGrp="1"/>
          </p:cNvSpPr>
          <p:nvPr>
            <p:ph type="sldNum" sz="quarter" idx="12"/>
          </p:nvPr>
        </p:nvSpPr>
        <p:spPr/>
        <p:txBody>
          <a:bodyPr/>
          <a:lstStyle>
            <a:lvl1pPr algn="r">
              <a:defRPr>
                <a:solidFill>
                  <a:schemeClr val="tx1">
                    <a:tint val="75000"/>
                  </a:schemeClr>
                </a:solidFill>
              </a:defRPr>
            </a:lvl1pPr>
          </a:lstStyle>
          <a:p>
            <a:pPr>
              <a:defRPr/>
            </a:pPr>
            <a:fld id="{59A162FE-6534-40EF-9AA7-3E648C0B5A79}" type="slidenum">
              <a:rPr/>
              <a:pPr>
                <a:def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a:lstStyle>
            <a:lvl1pPr>
              <a:defRPr sz="2000" b="1" i="0">
                <a:solidFill>
                  <a:srgbClr val="FF9900"/>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629FCC33-5B51-4C28-BB6E-13F3556AE8F9}" type="datetimeFigureOut">
              <a:rPr lang="en-US"/>
              <a:pPr>
                <a:defRPr/>
              </a:pPr>
              <a:t>3/23/2020</a:t>
            </a:fld>
            <a:endParaRPr lang="en-US"/>
          </a:p>
        </p:txBody>
      </p:sp>
      <p:sp>
        <p:nvSpPr>
          <p:cNvPr id="6" name="Holder 6"/>
          <p:cNvSpPr>
            <a:spLocks noGrp="1"/>
          </p:cNvSpPr>
          <p:nvPr>
            <p:ph type="sldNum" sz="quarter" idx="12"/>
          </p:nvPr>
        </p:nvSpPr>
        <p:spPr/>
        <p:txBody>
          <a:bodyPr/>
          <a:lstStyle>
            <a:lvl1pPr>
              <a:defRPr/>
            </a:lvl1pPr>
          </a:lstStyle>
          <a:p>
            <a:pPr>
              <a:defRPr/>
            </a:pPr>
            <a:fld id="{AFA58F35-5894-47A8-A2BD-2D2092D9EE18}" type="slidenum">
              <a:rPr/>
              <a:pPr>
                <a:def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4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4FC7CBFE-A238-4B17-9461-940FBD9455F5}" type="datetimeFigureOut">
              <a:rPr lang="en-US"/>
              <a:pPr>
                <a:defRPr/>
              </a:pPr>
              <a:t>3/23/2020</a:t>
            </a:fld>
            <a:endParaRPr lang="en-US"/>
          </a:p>
        </p:txBody>
      </p:sp>
      <p:sp>
        <p:nvSpPr>
          <p:cNvPr id="7" name="Holder 6"/>
          <p:cNvSpPr>
            <a:spLocks noGrp="1"/>
          </p:cNvSpPr>
          <p:nvPr>
            <p:ph type="sldNum" sz="quarter" idx="12"/>
          </p:nvPr>
        </p:nvSpPr>
        <p:spPr/>
        <p:txBody>
          <a:bodyPr/>
          <a:lstStyle>
            <a:lvl1pPr>
              <a:defRPr/>
            </a:lvl1pPr>
          </a:lstStyle>
          <a:p>
            <a:pPr>
              <a:defRPr/>
            </a:pPr>
            <a:fld id="{091C4D89-539C-4FA5-BF78-3ADF26FDEE08}" type="slidenum">
              <a:rPr/>
              <a:pPr>
                <a:def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400" b="0" i="0">
                <a:solidFill>
                  <a:schemeClr val="tx1"/>
                </a:solidFill>
                <a:latin typeface="Times New Roman"/>
                <a:cs typeface="Times New Roman"/>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1C6E0CF5-A3C2-4B39-98F5-24B58EF3C5B6}" type="datetimeFigureOut">
              <a:rPr lang="en-US"/>
              <a:pPr>
                <a:defRPr/>
              </a:pPr>
              <a:t>3/23/2020</a:t>
            </a:fld>
            <a:endParaRPr lang="en-US"/>
          </a:p>
        </p:txBody>
      </p:sp>
      <p:sp>
        <p:nvSpPr>
          <p:cNvPr id="5" name="Holder 6"/>
          <p:cNvSpPr>
            <a:spLocks noGrp="1"/>
          </p:cNvSpPr>
          <p:nvPr>
            <p:ph type="sldNum" sz="quarter" idx="12"/>
          </p:nvPr>
        </p:nvSpPr>
        <p:spPr/>
        <p:txBody>
          <a:bodyPr/>
          <a:lstStyle>
            <a:lvl1pPr>
              <a:defRPr/>
            </a:lvl1pPr>
          </a:lstStyle>
          <a:p>
            <a:pPr>
              <a:defRPr/>
            </a:pPr>
            <a:fld id="{582992D9-782E-409E-A4AC-8DF9C669809F}" type="slidenum">
              <a:rPr/>
              <a:pPr>
                <a:def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a:lstStyle>
            <a:lvl1pPr algn="l">
              <a:defRPr>
                <a:solidFill>
                  <a:schemeClr val="tx1">
                    <a:tint val="75000"/>
                  </a:schemeClr>
                </a:solidFill>
              </a:defRPr>
            </a:lvl1pPr>
          </a:lstStyle>
          <a:p>
            <a:pPr>
              <a:defRPr/>
            </a:pPr>
            <a:fld id="{097C59E3-CF19-4880-9A3C-E93A47BC0FDD}" type="datetimeFigureOut">
              <a:rPr lang="en-US"/>
              <a:pPr>
                <a:defRPr/>
              </a:pPr>
              <a:t>3/23/2020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C02FA224-9936-44F4-A77B-729F3CC4E1DD}" type="slidenum">
              <a:rPr/>
              <a:pPr>
                <a:def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66"/>
          </a:solidFill>
        </p:spPr>
        <p:txBody>
          <a:bodyPr lIns="0" tIns="0" rIns="0" bIns="0"/>
          <a:lstStyle/>
          <a:p>
            <a:pPr fontAlgn="auto">
              <a:spcBef>
                <a:spcPts val="0"/>
              </a:spcBef>
              <a:spcAft>
                <a:spcPts val="0"/>
              </a:spcAft>
              <a:defRPr/>
            </a:pPr>
            <a:endParaRPr>
              <a:latin typeface="+mn-lt"/>
              <a:cs typeface="+mn-cs"/>
            </a:endParaRPr>
          </a:p>
        </p:txBody>
      </p:sp>
      <p:sp>
        <p:nvSpPr>
          <p:cNvPr id="1027" name="Holder 2"/>
          <p:cNvSpPr>
            <a:spLocks noGrp="1"/>
          </p:cNvSpPr>
          <p:nvPr>
            <p:ph type="title"/>
          </p:nvPr>
        </p:nvSpPr>
        <p:spPr bwMode="auto">
          <a:xfrm>
            <a:off x="1493838" y="131763"/>
            <a:ext cx="6156325" cy="14747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it-IT" smtClean="0"/>
          </a:p>
        </p:txBody>
      </p:sp>
      <p:sp>
        <p:nvSpPr>
          <p:cNvPr id="1028" name="Holder 3"/>
          <p:cNvSpPr>
            <a:spLocks noGrp="1"/>
          </p:cNvSpPr>
          <p:nvPr>
            <p:ph type="body" idx="1"/>
          </p:nvPr>
        </p:nvSpPr>
        <p:spPr bwMode="auto">
          <a:xfrm>
            <a:off x="276225" y="1119188"/>
            <a:ext cx="8591550" cy="42799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it-IT"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678B2FE2-9245-4752-8550-E63A23117455}" type="datetimeFigureOut">
              <a:rPr lang="en-US"/>
              <a:pPr>
                <a:defRPr/>
              </a:pPr>
              <a:t>3/23/2020</a:t>
            </a:fld>
            <a:endParaRPr lang="en-US"/>
          </a:p>
        </p:txBody>
      </p:sp>
      <p:sp>
        <p:nvSpPr>
          <p:cNvPr id="6" name="Holder 6"/>
          <p:cNvSpPr>
            <a:spLocks noGrp="1"/>
          </p:cNvSpPr>
          <p:nvPr>
            <p:ph type="sldNum" sz="quarter" idx="7"/>
          </p:nvPr>
        </p:nvSpPr>
        <p:spPr>
          <a:xfrm>
            <a:off x="6583363" y="6378575"/>
            <a:ext cx="2103437"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F58CE005-996B-4AC3-811D-F18FC40F140F}"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 id="2147483655"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sites/entrez?Db=pubmed&amp;amp;Cmd=Search&amp;amp;Term=%22Bjerkner%20A%22%5bAuthor%5d&amp;amp;itool=EntrezSystem2.PEntrez.Pubmed.Pubmed_ResultsPanel.Pubmed_DiscoveryPanel.Pubmed_RVAbstractPlus" TargetMode="External"/><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www.ncbi.nlm.nih.gov/pubmed?term=%22Major%20EO%22%5bAuthor%5d" TargetMode="External"/><Relationship Id="rId4" Type="http://schemas.openxmlformats.org/officeDocument/2006/relationships/hyperlink" Target="http://www.ncbi.nlm.nih.gov/pubmed?term=%22Monaco%20MC%22%5bAuthor%5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dx.doi.org/10.1016/j.transproceed.2013.11.11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ncbi.nlm.nih.gov/sites/entrez?Db=pubmed&amp;amp;Cmd=Search&amp;amp;Term=%22Dalianis%20T%22%5bAuthor%5d&amp;amp;itool=EntrezSystem2.PEntrez.Pubmed.Pubmed_ResultsPanel.Pubmed_DiscoveryPanel.Pubmed_RVAbstractPlus" TargetMode="External"/><Relationship Id="rId7" Type="http://schemas.openxmlformats.org/officeDocument/2006/relationships/hyperlink" Target="http://www.ncbi.nlm.nih.gov/pubmed?term=%22Gaudino%20G%22%5bAuthor%5d"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www.ncbi.nlm.nih.gov/pubmed?term=%22Yang%20H%22%5bAuthor%5d" TargetMode="External"/><Relationship Id="rId5" Type="http://schemas.openxmlformats.org/officeDocument/2006/relationships/hyperlink" Target="http://www.ncbi.nlm.nih.gov/pubmed?term=%22Carbone%20M%22%5bAuthor%5d" TargetMode="External"/><Relationship Id="rId4" Type="http://schemas.openxmlformats.org/officeDocument/2006/relationships/hyperlink" Target="http://www.ncbi.nlm.nih.gov/pubmed?term=%22Qi%20F%22%5bAuthor%5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hyperlink" Target="http://www.ncbi.nlm.nih.gov/sites/entrez?Db=pubmed&amp;amp;Cmd=Search&amp;amp;Term=%22Persson%20MA%22%5bAuthor%5d&amp;amp;itool=EntrezSystem2.PEntrez.Pubmed.Pubmed_ResultsPanel.Pubmed_DiscoveryPanel.Pubmed_RVAbstractPlus" TargetMode="External"/><Relationship Id="rId3" Type="http://schemas.openxmlformats.org/officeDocument/2006/relationships/hyperlink" Target="http://www.ncbi.nlm.nih.gov/sites/entrez?Db=pubmed&amp;amp;Cmd=Search&amp;amp;Term=%22Allander%20T%22%5bAuthor%5d&amp;amp;itool=EntrezSystem2.PEntrez.Pubmed.Pubmed_ResultsPanel.Pubmed_DiscoveryPanel.Pubmed_RVAbstractPlus" TargetMode="External"/><Relationship Id="rId7" Type="http://schemas.openxmlformats.org/officeDocument/2006/relationships/hyperlink" Target="http://www.ncbi.nlm.nih.gov/sites/entrez?Db=pubmed&amp;amp;Cmd=Search&amp;amp;Term=%22Bogdanovic%20G%22%5bAuthor%5d&amp;amp;itool=EntrezSystem2.PEntrez.Pubmed.Pubmed_ResultsPanel.Pubmed_DiscoveryPanel.Pubmed_RVAbstractPlus" TargetMode="External"/><Relationship Id="rId12" Type="http://schemas.openxmlformats.org/officeDocument/2006/relationships/hyperlink" Target="mailto:tobias.allander@karolinska.s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ncbi.nlm.nih.gov/sites/entrez?Db=pubmed&amp;amp;Cmd=Search&amp;amp;Term=%22Bjerkner%20A%22%5bAuthor%5d&amp;amp;itool=EntrezSystem2.PEntrez.Pubmed.Pubmed_ResultsPanel.Pubmed_DiscoveryPanel.Pubmed_RVAbstractPlus" TargetMode="External"/><Relationship Id="rId11" Type="http://schemas.openxmlformats.org/officeDocument/2006/relationships/hyperlink" Target="http://www.ncbi.nlm.nih.gov/sites/entrez?Db=pubmed&amp;amp;Cmd=Search&amp;amp;Term=%22Andersson%20B%22%5bAuthor%5d&amp;amp;itool=EntrezSystem2.PEntrez.Pubmed.Pubmed_ResultsPanel.Pubmed_DiscoveryPanel.Pubmed_RVAbstractPlus" TargetMode="External"/><Relationship Id="rId5" Type="http://schemas.openxmlformats.org/officeDocument/2006/relationships/hyperlink" Target="http://www.ncbi.nlm.nih.gov/sites/entrez?Db=pubmed&amp;amp;Cmd=Search&amp;amp;Term=%22Gupta%20S%22%5bAuthor%5d&amp;amp;itool=EntrezSystem2.PEntrez.Pubmed.Pubmed_ResultsPanel.Pubmed_DiscoveryPanel.Pubmed_RVAbstractPlus" TargetMode="External"/><Relationship Id="rId10" Type="http://schemas.openxmlformats.org/officeDocument/2006/relationships/hyperlink" Target="http://www.ncbi.nlm.nih.gov/sites/entrez?Db=pubmed&amp;amp;Cmd=Search&amp;amp;Term=%22Ramqvist%20T%22%5bAuthor%5d&amp;amp;itool=EntrezSystem2.PEntrez.Pubmed.Pubmed_ResultsPanel.Pubmed_DiscoveryPanel.Pubmed_RVAbstractPlus" TargetMode="External"/><Relationship Id="rId4" Type="http://schemas.openxmlformats.org/officeDocument/2006/relationships/hyperlink" Target="http://www.ncbi.nlm.nih.gov/sites/entrez?Db=pubmed&amp;amp;Cmd=Search&amp;amp;Term=%22Andreasson%20K%22%5bAuthor%5d&amp;amp;itool=EntrezSystem2.PEntrez.Pubmed.Pubmed_ResultsPanel.Pubmed_DiscoveryPanel.Pubmed_RVAbstractPlus" TargetMode="External"/><Relationship Id="rId9" Type="http://schemas.openxmlformats.org/officeDocument/2006/relationships/hyperlink" Target="http://www.ncbi.nlm.nih.gov/sites/entrez?Db=pubmed&amp;amp;Cmd=Search&amp;amp;Term=%22Dalianis%20T%22%5bAuthor%5d&amp;amp;itool=EntrezSystem2.PEntrez.Pubmed.Pubmed_ResultsPanel.Pubmed_DiscoveryPanel.Pubmed_RVAbstractPlu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ncbi.nlm.nih.gov/sites/entrez?Db=pubmed&amp;amp;Cmd=Search&amp;amp;Term=%22Wu%20G%22%5bAuthor%5d&amp;amp;itool=EntrezSystem2.PEntrez.Pubmed.Pubmed_ResultsPanel.Pubmed_DiscoveryPanel.Pubmed_RVAbstractPlus" TargetMode="External"/><Relationship Id="rId3" Type="http://schemas.openxmlformats.org/officeDocument/2006/relationships/hyperlink" Target="http://www.ncbi.nlm.nih.gov/sites/entrez?Db=pubmed&amp;amp;Cmd=Search&amp;amp;Term=%22Gaynor%20AM%22%5bAuthor%5d&amp;amp;itool=EntrezSystem2.PEntrez.Pubmed.Pubmed_ResultsPanel.Pubmed_DiscoveryPanel.Pubmed_RVAbstractPlus" TargetMode="External"/><Relationship Id="rId7" Type="http://schemas.openxmlformats.org/officeDocument/2006/relationships/hyperlink" Target="http://www.ncbi.nlm.nih.gov/sites/entrez?Db=pubmed&amp;amp;Cmd=Search&amp;amp;Term=%22Lambert%20SB%22%5bAuthor%5d&amp;amp;itool=EntrezSystem2.PEntrez.Pubmed.Pubmed_ResultsPanel.Pubmed_DiscoveryPanel.Pubmed_RVAbstractPlus" TargetMode="External"/><Relationship Id="rId12" Type="http://schemas.openxmlformats.org/officeDocument/2006/relationships/hyperlink" Target="http://www.ncbi.nlm.nih.gov/sites/entrez?Db=pubmed&amp;amp;Cmd=Search&amp;amp;Term=%22Wang%20D%22%5bAuthor%5d&amp;amp;itool=EntrezSystem2.PEntrez.Pubmed.Pubmed_ResultsPanel.Pubmed_DiscoveryPanel.Pubmed_RVAbstractPlu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ncbi.nlm.nih.gov/sites/entrez?Db=pubmed&amp;amp;Cmd=Search&amp;amp;Term=%22Mackay%20IM%22%5bAuthor%5d&amp;amp;itool=EntrezSystem2.PEntrez.Pubmed.Pubmed_ResultsPanel.Pubmed_DiscoveryPanel.Pubmed_RVAbstractPlus" TargetMode="External"/><Relationship Id="rId11" Type="http://schemas.openxmlformats.org/officeDocument/2006/relationships/hyperlink" Target="http://www.ncbi.nlm.nih.gov/sites/entrez?Db=pubmed&amp;amp;Cmd=Search&amp;amp;Term=%22Sloots%20TP%22%5bAuthor%5d&amp;amp;itool=EntrezSystem2.PEntrez.Pubmed.Pubmed_ResultsPanel.Pubmed_DiscoveryPanel.Pubmed_RVAbstractPlus" TargetMode="External"/><Relationship Id="rId5" Type="http://schemas.openxmlformats.org/officeDocument/2006/relationships/hyperlink" Target="http://www.ncbi.nlm.nih.gov/sites/entrez?Db=pubmed&amp;amp;Cmd=Search&amp;amp;Term=%22Whiley%20DM%22%5bAuthor%5d&amp;amp;itool=EntrezSystem2.PEntrez.Pubmed.Pubmed_ResultsPanel.Pubmed_DiscoveryPanel.Pubmed_RVAbstractPlus" TargetMode="External"/><Relationship Id="rId10" Type="http://schemas.openxmlformats.org/officeDocument/2006/relationships/hyperlink" Target="http://www.ncbi.nlm.nih.gov/sites/entrez?Db=pubmed&amp;amp;Cmd=Search&amp;amp;Term=%22Storch%20GA%22%5bAuthor%5d&amp;amp;itool=EntrezSystem2.PEntrez.Pubmed.Pubmed_ResultsPanel.Pubmed_DiscoveryPanel.Pubmed_RVAbstractPlus" TargetMode="External"/><Relationship Id="rId4" Type="http://schemas.openxmlformats.org/officeDocument/2006/relationships/hyperlink" Target="http://www.ncbi.nlm.nih.gov/sites/entrez?Db=pubmed&amp;amp;Cmd=Search&amp;amp;Term=%22Nissen%20MD%22%5bAuthor%5d&amp;amp;itool=EntrezSystem2.PEntrez.Pubmed.Pubmed_ResultsPanel.Pubmed_DiscoveryPanel.Pubmed_RVAbstractPlus" TargetMode="External"/><Relationship Id="rId9" Type="http://schemas.openxmlformats.org/officeDocument/2006/relationships/hyperlink" Target="http://www.ncbi.nlm.nih.gov/sites/entrez?Db=pubmed&amp;amp;Cmd=Search&amp;amp;Term=%22Brennan%20DC%22%5bAuthor%5d&amp;amp;itool=EntrezSystem2.PEntrez.Pubmed.Pubmed_ResultsPanel.Pubmed_DiscoveryPanel.Pubmed_RVAbstractPlu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ncbi.nlm.nih.gov/sites/entrez?Db=pubmed&amp;amp;Cmd=Search&amp;amp;Term=%22Feng%20H%22%5bAuthor%5d&amp;amp;itool=EntrezSystem2.PEntrez.Pubmed.Pubmed_ResultsPanel.Pubmed_DiscoveryPanel.Pubmed_RVAbstractPlu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ncbi.nlm.nih.gov/sites/entrez?Db=pubmed&amp;amp;Cmd=Search&amp;amp;Term=%22Moore%20PS%22%5bAuthor%5d&amp;amp;itool=EntrezSystem2.PEntrez.Pubmed.Pubmed_ResultsPanel.Pubmed_DiscoveryPanel.Pubmed_RVAbstractPlus" TargetMode="External"/><Relationship Id="rId5" Type="http://schemas.openxmlformats.org/officeDocument/2006/relationships/hyperlink" Target="http://www.ncbi.nlm.nih.gov/sites/entrez?Db=pubmed&amp;amp;Cmd=Search&amp;amp;Term=%22Chang%20Y%22%5bAuthor%5d&amp;amp;itool=EntrezSystem2.PEntrez.Pubmed.Pubmed_ResultsPanel.Pubmed_DiscoveryPanel.Pubmed_RVAbstractPlus" TargetMode="External"/><Relationship Id="rId4" Type="http://schemas.openxmlformats.org/officeDocument/2006/relationships/hyperlink" Target="http://www.ncbi.nlm.nih.gov/sites/entrez?Db=pubmed&amp;amp;Cmd=Search&amp;amp;Term=%22Shuda%20M%22%5bAuthor%5d&amp;amp;itool=EntrezSystem2.PEntrez.Pubmed.Pubmed_ResultsPanel.Pubmed_DiscoveryPanel.Pubmed_RVAbstractPlu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hyperlink" Target="http://www.nature.com/reviews/mic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object 2"/>
          <p:cNvSpPr>
            <a:spLocks noGrp="1"/>
          </p:cNvSpPr>
          <p:nvPr>
            <p:ph type="title"/>
          </p:nvPr>
        </p:nvSpPr>
        <p:spPr/>
        <p:txBody>
          <a:bodyPr tIns="84709"/>
          <a:lstStyle/>
          <a:p>
            <a:pPr marL="1490663" eaLnBrk="1" hangingPunct="1"/>
            <a:r>
              <a:rPr lang="it-IT" b="1" dirty="0" err="1" smtClean="0">
                <a:solidFill>
                  <a:srgbClr val="33CC33"/>
                </a:solidFill>
                <a:latin typeface="Times New Roman" pitchFamily="18" charset="0"/>
                <a:cs typeface="Times New Roman" pitchFamily="18" charset="0"/>
              </a:rPr>
              <a:t>Poliomavirus</a:t>
            </a:r>
            <a:endParaRPr lang="it-IT" b="1" dirty="0" smtClean="0">
              <a:solidFill>
                <a:srgbClr val="33CC33"/>
              </a:solidFill>
              <a:latin typeface="Times New Roman" pitchFamily="18" charset="0"/>
              <a:cs typeface="Times New Roman" pitchFamily="18" charset="0"/>
            </a:endParaRPr>
          </a:p>
        </p:txBody>
      </p:sp>
      <p:sp>
        <p:nvSpPr>
          <p:cNvPr id="8194" name="object 3"/>
          <p:cNvSpPr txBox="1">
            <a:spLocks noChangeArrowheads="1"/>
          </p:cNvSpPr>
          <p:nvPr/>
        </p:nvSpPr>
        <p:spPr bwMode="auto">
          <a:xfrm>
            <a:off x="258763" y="1219200"/>
            <a:ext cx="8445500" cy="5229225"/>
          </a:xfrm>
          <a:prstGeom prst="rect">
            <a:avLst/>
          </a:prstGeom>
          <a:noFill/>
          <a:ln w="9525">
            <a:noFill/>
            <a:miter lim="800000"/>
            <a:headEnd/>
            <a:tailEnd/>
          </a:ln>
        </p:spPr>
        <p:txBody>
          <a:bodyPr lIns="0" tIns="0" rIns="0" bIns="0">
            <a:spAutoFit/>
          </a:bodyPr>
          <a:lstStyle/>
          <a:p>
            <a:pPr marL="12700">
              <a:tabLst>
                <a:tab pos="1301750" algn="l"/>
              </a:tabLst>
            </a:pPr>
            <a:r>
              <a:rPr lang="it-IT" sz="2200" b="1" dirty="0">
                <a:solidFill>
                  <a:srgbClr val="FFFFFF"/>
                </a:solidFill>
                <a:latin typeface="Times New Roman" pitchFamily="18" charset="0"/>
                <a:cs typeface="Times New Roman" pitchFamily="18" charset="0"/>
              </a:rPr>
              <a:t>Famiglia:	</a:t>
            </a:r>
            <a:r>
              <a:rPr lang="it-IT" sz="2200" i="1" dirty="0" err="1">
                <a:solidFill>
                  <a:srgbClr val="FFFFFF"/>
                </a:solidFill>
                <a:latin typeface="Times New Roman" pitchFamily="18" charset="0"/>
                <a:cs typeface="Times New Roman" pitchFamily="18" charset="0"/>
              </a:rPr>
              <a:t>Polyomaviridae</a:t>
            </a:r>
            <a:endParaRPr lang="it-IT" sz="2200" dirty="0">
              <a:latin typeface="Times New Roman" pitchFamily="18" charset="0"/>
              <a:cs typeface="Times New Roman" pitchFamily="18" charset="0"/>
            </a:endParaRPr>
          </a:p>
          <a:p>
            <a:pPr marL="12700">
              <a:spcBef>
                <a:spcPts val="1325"/>
              </a:spcBef>
              <a:tabLst>
                <a:tab pos="1301750" algn="l"/>
              </a:tabLst>
            </a:pPr>
            <a:r>
              <a:rPr lang="it-IT" sz="2200" b="1" dirty="0">
                <a:solidFill>
                  <a:srgbClr val="FFFFFF"/>
                </a:solidFill>
                <a:latin typeface="Times New Roman" pitchFamily="18" charset="0"/>
                <a:cs typeface="Times New Roman" pitchFamily="18" charset="0"/>
              </a:rPr>
              <a:t>Generi: </a:t>
            </a:r>
            <a:r>
              <a:rPr lang="it-IT" sz="2200" i="1" dirty="0" err="1">
                <a:solidFill>
                  <a:srgbClr val="FFFFFF"/>
                </a:solidFill>
                <a:latin typeface="Times New Roman" pitchFamily="18" charset="0"/>
                <a:cs typeface="Times New Roman" pitchFamily="18" charset="0"/>
              </a:rPr>
              <a:t>Orthopolyomavirus</a:t>
            </a:r>
            <a:r>
              <a:rPr lang="it-IT" sz="2200" i="1" dirty="0">
                <a:solidFill>
                  <a:srgbClr val="FFFFFF"/>
                </a:solidFill>
                <a:latin typeface="Times New Roman" pitchFamily="18" charset="0"/>
                <a:cs typeface="Times New Roman" pitchFamily="18" charset="0"/>
              </a:rPr>
              <a:t> e </a:t>
            </a:r>
            <a:r>
              <a:rPr lang="it-IT" sz="2200" i="1" dirty="0" err="1">
                <a:solidFill>
                  <a:srgbClr val="FFFFFF"/>
                </a:solidFill>
                <a:latin typeface="Times New Roman" pitchFamily="18" charset="0"/>
                <a:cs typeface="Times New Roman" pitchFamily="18" charset="0"/>
              </a:rPr>
              <a:t>Wukipolyomavirus</a:t>
            </a:r>
            <a:r>
              <a:rPr lang="it-IT" sz="2200" i="1" dirty="0">
                <a:solidFill>
                  <a:srgbClr val="FFFFFF"/>
                </a:solidFill>
                <a:latin typeface="Times New Roman" pitchFamily="18" charset="0"/>
                <a:cs typeface="Times New Roman" pitchFamily="18" charset="0"/>
              </a:rPr>
              <a:t> (virus dei mammiferi)</a:t>
            </a:r>
            <a:endParaRPr lang="it-IT" sz="2200" dirty="0">
              <a:latin typeface="Times New Roman" pitchFamily="18" charset="0"/>
              <a:cs typeface="Times New Roman" pitchFamily="18" charset="0"/>
            </a:endParaRPr>
          </a:p>
          <a:p>
            <a:pPr marL="12700">
              <a:spcBef>
                <a:spcPts val="1325"/>
              </a:spcBef>
              <a:tabLst>
                <a:tab pos="1301750" algn="l"/>
              </a:tabLst>
            </a:pPr>
            <a:r>
              <a:rPr lang="it-IT" sz="2200" i="1" dirty="0" err="1">
                <a:solidFill>
                  <a:srgbClr val="FFFFFF"/>
                </a:solidFill>
                <a:latin typeface="Times New Roman" pitchFamily="18" charset="0"/>
                <a:cs typeface="Times New Roman" pitchFamily="18" charset="0"/>
              </a:rPr>
              <a:t>Avipolyomavirus</a:t>
            </a:r>
            <a:r>
              <a:rPr lang="it-IT" sz="2200" i="1" dirty="0">
                <a:solidFill>
                  <a:srgbClr val="FFFFFF"/>
                </a:solidFill>
                <a:latin typeface="Times New Roman" pitchFamily="18" charset="0"/>
                <a:cs typeface="Times New Roman" pitchFamily="18" charset="0"/>
              </a:rPr>
              <a:t>	(virus aviari)</a:t>
            </a:r>
            <a:endParaRPr lang="it-IT" sz="2200" dirty="0">
              <a:latin typeface="Times New Roman" pitchFamily="18" charset="0"/>
              <a:cs typeface="Times New Roman" pitchFamily="18" charset="0"/>
            </a:endParaRPr>
          </a:p>
          <a:p>
            <a:pPr marL="12700">
              <a:spcBef>
                <a:spcPts val="1325"/>
              </a:spcBef>
              <a:tabLst>
                <a:tab pos="1301750" algn="l"/>
              </a:tabLst>
            </a:pPr>
            <a:r>
              <a:rPr lang="it-IT" sz="2200" b="1" dirty="0">
                <a:solidFill>
                  <a:srgbClr val="33CC33"/>
                </a:solidFill>
                <a:latin typeface="Times New Roman" pitchFamily="18" charset="0"/>
                <a:cs typeface="Times New Roman" pitchFamily="18" charset="0"/>
              </a:rPr>
              <a:t>POLIOMAVIRUS UMANI </a:t>
            </a:r>
            <a:r>
              <a:rPr lang="it-IT" sz="2200" b="1" dirty="0">
                <a:solidFill>
                  <a:srgbClr val="FFFFFF"/>
                </a:solidFill>
                <a:latin typeface="Times New Roman" pitchFamily="18" charset="0"/>
                <a:cs typeface="Times New Roman" pitchFamily="18" charset="0"/>
              </a:rPr>
              <a:t>(BK, JC, SV40, e recenti KI, WU, </a:t>
            </a:r>
            <a:r>
              <a:rPr lang="it-IT" sz="2200" b="1" dirty="0" err="1">
                <a:solidFill>
                  <a:srgbClr val="FFFFFF"/>
                </a:solidFill>
                <a:latin typeface="Times New Roman" pitchFamily="18" charset="0"/>
                <a:cs typeface="Times New Roman" pitchFamily="18" charset="0"/>
              </a:rPr>
              <a:t>MCV</a:t>
            </a:r>
            <a:r>
              <a:rPr lang="it-IT" sz="2200" b="1" dirty="0">
                <a:solidFill>
                  <a:srgbClr val="FFFFFF"/>
                </a:solidFill>
                <a:latin typeface="Times New Roman" pitchFamily="18" charset="0"/>
                <a:cs typeface="Times New Roman" pitchFamily="18" charset="0"/>
              </a:rPr>
              <a:t>,</a:t>
            </a:r>
            <a:endParaRPr lang="it-IT" sz="2200" dirty="0">
              <a:latin typeface="Times New Roman" pitchFamily="18" charset="0"/>
              <a:cs typeface="Times New Roman" pitchFamily="18" charset="0"/>
            </a:endParaRPr>
          </a:p>
          <a:p>
            <a:pPr marL="12700">
              <a:spcBef>
                <a:spcPts val="788"/>
              </a:spcBef>
              <a:tabLst>
                <a:tab pos="1301750" algn="l"/>
              </a:tabLst>
            </a:pPr>
            <a:r>
              <a:rPr lang="it-IT" sz="2200" b="1" dirty="0" err="1">
                <a:solidFill>
                  <a:srgbClr val="FFFFFF"/>
                </a:solidFill>
                <a:latin typeface="Times New Roman" pitchFamily="18" charset="0"/>
                <a:cs typeface="Times New Roman" pitchFamily="18" charset="0"/>
              </a:rPr>
              <a:t>TSpyV</a:t>
            </a:r>
            <a:r>
              <a:rPr lang="it-IT" sz="2200" b="1" dirty="0">
                <a:solidFill>
                  <a:srgbClr val="FFFFFF"/>
                </a:solidFill>
                <a:latin typeface="Times New Roman" pitchFamily="18" charset="0"/>
                <a:cs typeface="Times New Roman" pitchFamily="18" charset="0"/>
              </a:rPr>
              <a:t>, </a:t>
            </a:r>
            <a:r>
              <a:rPr lang="it-IT" sz="2200" b="1" dirty="0" err="1">
                <a:solidFill>
                  <a:srgbClr val="FFFFFF"/>
                </a:solidFill>
                <a:latin typeface="Times New Roman" pitchFamily="18" charset="0"/>
                <a:cs typeface="Times New Roman" pitchFamily="18" charset="0"/>
              </a:rPr>
              <a:t>MWPyV</a:t>
            </a:r>
            <a:r>
              <a:rPr lang="it-IT" sz="2200" b="1" dirty="0">
                <a:solidFill>
                  <a:srgbClr val="FFFFFF"/>
                </a:solidFill>
                <a:latin typeface="Times New Roman" pitchFamily="18" charset="0"/>
                <a:cs typeface="Times New Roman" pitchFamily="18" charset="0"/>
              </a:rPr>
              <a:t>)</a:t>
            </a:r>
            <a:endParaRPr lang="it-IT" sz="2200" dirty="0">
              <a:latin typeface="Times New Roman" pitchFamily="18" charset="0"/>
              <a:cs typeface="Times New Roman" pitchFamily="18" charset="0"/>
            </a:endParaRPr>
          </a:p>
          <a:p>
            <a:pPr marL="12700">
              <a:spcBef>
                <a:spcPts val="1325"/>
              </a:spcBef>
              <a:buClr>
                <a:srgbClr val="00FF00"/>
              </a:buClr>
              <a:buSzPct val="68000"/>
              <a:buFont typeface="Wingdings" pitchFamily="2" charset="2"/>
              <a:buChar char=""/>
              <a:tabLst>
                <a:tab pos="1301750" algn="l"/>
              </a:tabLst>
            </a:pPr>
            <a:r>
              <a:rPr lang="it-IT" sz="2200" dirty="0">
                <a:solidFill>
                  <a:srgbClr val="FFFFFF"/>
                </a:solidFill>
                <a:latin typeface="Times New Roman" pitchFamily="18" charset="0"/>
                <a:cs typeface="Times New Roman" pitchFamily="18" charset="0"/>
              </a:rPr>
              <a:t>40-60 </a:t>
            </a:r>
            <a:r>
              <a:rPr lang="it-IT" sz="2200" dirty="0" err="1">
                <a:solidFill>
                  <a:srgbClr val="FFFFFF"/>
                </a:solidFill>
                <a:latin typeface="Times New Roman" pitchFamily="18" charset="0"/>
                <a:cs typeface="Times New Roman" pitchFamily="18" charset="0"/>
              </a:rPr>
              <a:t>nm</a:t>
            </a:r>
            <a:r>
              <a:rPr lang="it-IT" sz="2200" dirty="0">
                <a:solidFill>
                  <a:srgbClr val="FFFFFF"/>
                </a:solidFill>
                <a:latin typeface="Times New Roman" pitchFamily="18" charset="0"/>
                <a:cs typeface="Times New Roman" pitchFamily="18" charset="0"/>
              </a:rPr>
              <a:t> di diametro</a:t>
            </a:r>
            <a:endParaRPr lang="it-IT" sz="2200" dirty="0">
              <a:latin typeface="Times New Roman" pitchFamily="18" charset="0"/>
              <a:cs typeface="Times New Roman" pitchFamily="18" charset="0"/>
            </a:endParaRPr>
          </a:p>
          <a:p>
            <a:pPr marL="12700">
              <a:spcBef>
                <a:spcPts val="1325"/>
              </a:spcBef>
              <a:buClr>
                <a:srgbClr val="00FF00"/>
              </a:buClr>
              <a:buSzPct val="68000"/>
              <a:buFont typeface="Wingdings" pitchFamily="2" charset="2"/>
              <a:buChar char=""/>
              <a:tabLst>
                <a:tab pos="1301750" algn="l"/>
              </a:tabLst>
            </a:pPr>
            <a:r>
              <a:rPr lang="it-IT" sz="2200" dirty="0">
                <a:solidFill>
                  <a:srgbClr val="FFFFFF"/>
                </a:solidFill>
                <a:latin typeface="Times New Roman" pitchFamily="18" charset="0"/>
                <a:cs typeface="Times New Roman" pitchFamily="18" charset="0"/>
              </a:rPr>
              <a:t>Capside icosaedrico</a:t>
            </a:r>
            <a:endParaRPr lang="it-IT" sz="2200" dirty="0">
              <a:latin typeface="Times New Roman" pitchFamily="18" charset="0"/>
              <a:cs typeface="Times New Roman" pitchFamily="18" charset="0"/>
            </a:endParaRPr>
          </a:p>
          <a:p>
            <a:pPr marL="12700">
              <a:spcBef>
                <a:spcPts val="1325"/>
              </a:spcBef>
              <a:buClr>
                <a:srgbClr val="00FF00"/>
              </a:buClr>
              <a:buSzPct val="68000"/>
              <a:buFont typeface="Wingdings" pitchFamily="2" charset="2"/>
              <a:buChar char=""/>
              <a:tabLst>
                <a:tab pos="1301750" algn="l"/>
              </a:tabLst>
            </a:pPr>
            <a:r>
              <a:rPr lang="it-IT" sz="2200" dirty="0">
                <a:solidFill>
                  <a:srgbClr val="FFFFFF"/>
                </a:solidFill>
                <a:latin typeface="Times New Roman" pitchFamily="18" charset="0"/>
                <a:cs typeface="Times New Roman" pitchFamily="18" charset="0"/>
              </a:rPr>
              <a:t>Senza </a:t>
            </a:r>
            <a:r>
              <a:rPr lang="it-IT" sz="2200" dirty="0" err="1">
                <a:solidFill>
                  <a:srgbClr val="FFFFFF"/>
                </a:solidFill>
                <a:latin typeface="Times New Roman" pitchFamily="18" charset="0"/>
                <a:cs typeface="Times New Roman" pitchFamily="18" charset="0"/>
              </a:rPr>
              <a:t>envelope</a:t>
            </a:r>
            <a:endParaRPr lang="it-IT" sz="2200" dirty="0">
              <a:latin typeface="Times New Roman" pitchFamily="18" charset="0"/>
              <a:cs typeface="Times New Roman" pitchFamily="18" charset="0"/>
            </a:endParaRPr>
          </a:p>
          <a:p>
            <a:pPr marL="12700">
              <a:lnSpc>
                <a:spcPct val="130000"/>
              </a:lnSpc>
              <a:spcBef>
                <a:spcPts val="525"/>
              </a:spcBef>
              <a:buClr>
                <a:srgbClr val="00FF00"/>
              </a:buClr>
              <a:buSzPct val="68000"/>
              <a:buFont typeface="Wingdings" pitchFamily="2" charset="2"/>
              <a:buChar char=""/>
              <a:tabLst>
                <a:tab pos="1301750" algn="l"/>
              </a:tabLst>
            </a:pPr>
            <a:r>
              <a:rPr lang="it-IT" sz="2200" dirty="0">
                <a:solidFill>
                  <a:srgbClr val="FFFFFF"/>
                </a:solidFill>
                <a:latin typeface="Times New Roman" pitchFamily="18" charset="0"/>
                <a:cs typeface="Times New Roman" pitchFamily="18" charset="0"/>
              </a:rPr>
              <a:t>DNA circolare a doppia elica (circa 5000 </a:t>
            </a:r>
            <a:r>
              <a:rPr lang="it-IT" sz="2200" dirty="0" err="1">
                <a:solidFill>
                  <a:srgbClr val="FFFFFF"/>
                </a:solidFill>
                <a:latin typeface="Times New Roman" pitchFamily="18" charset="0"/>
                <a:cs typeface="Times New Roman" pitchFamily="18" charset="0"/>
              </a:rPr>
              <a:t>bp</a:t>
            </a:r>
            <a:r>
              <a:rPr lang="it-IT" sz="2200" dirty="0">
                <a:solidFill>
                  <a:srgbClr val="FFFFFF"/>
                </a:solidFill>
                <a:latin typeface="Times New Roman" pitchFamily="18" charset="0"/>
                <a:cs typeface="Times New Roman" pitchFamily="18" charset="0"/>
              </a:rPr>
              <a:t>)	associato a istoni cellulari  che codifica proteine precoci e tardive</a:t>
            </a:r>
            <a:endParaRPr lang="it-IT" sz="2200" dirty="0">
              <a:latin typeface="Times New Roman" pitchFamily="18" charset="0"/>
              <a:cs typeface="Times New Roman" pitchFamily="18" charset="0"/>
            </a:endParaRPr>
          </a:p>
          <a:p>
            <a:pPr marL="12700">
              <a:spcBef>
                <a:spcPts val="1325"/>
              </a:spcBef>
              <a:buClr>
                <a:srgbClr val="00FF00"/>
              </a:buClr>
              <a:buSzPct val="68000"/>
              <a:buFont typeface="Wingdings" pitchFamily="2" charset="2"/>
              <a:buChar char=""/>
              <a:tabLst>
                <a:tab pos="1301750" algn="l"/>
              </a:tabLst>
            </a:pPr>
            <a:r>
              <a:rPr lang="it-IT" sz="2200" dirty="0">
                <a:solidFill>
                  <a:srgbClr val="FFFFFF"/>
                </a:solidFill>
                <a:latin typeface="Times New Roman" pitchFamily="18" charset="0"/>
                <a:cs typeface="Times New Roman" pitchFamily="18" charset="0"/>
              </a:rPr>
              <a:t>Replicano nel nucleo della cellula</a:t>
            </a:r>
            <a:endParaRPr lang="it-IT" sz="2200" dirty="0">
              <a:latin typeface="Times New Roman" pitchFamily="18" charset="0"/>
              <a:cs typeface="Times New Roman" pitchFamily="18" charset="0"/>
            </a:endParaRPr>
          </a:p>
        </p:txBody>
      </p:sp>
    </p:spTree>
  </p:cSld>
  <p:clrMapOvr>
    <a:masterClrMapping/>
  </p:clrMapOvr>
  <p:transition advTm="23568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3" name="object 3"/>
          <p:cNvSpPr txBox="1"/>
          <p:nvPr/>
        </p:nvSpPr>
        <p:spPr>
          <a:xfrm>
            <a:off x="596900" y="415925"/>
            <a:ext cx="7546975" cy="5605463"/>
          </a:xfrm>
          <a:prstGeom prst="rect">
            <a:avLst/>
          </a:prstGeom>
        </p:spPr>
        <p:txBody>
          <a:bodyPr lIns="0" tIns="0" rIns="0" bIns="0">
            <a:spAutoFit/>
          </a:bodyPr>
          <a:lstStyle/>
          <a:p>
            <a:pPr marL="12700" fontAlgn="auto">
              <a:spcBef>
                <a:spcPts val="0"/>
              </a:spcBef>
              <a:spcAft>
                <a:spcPts val="0"/>
              </a:spcAft>
              <a:defRPr/>
            </a:pPr>
            <a:r>
              <a:rPr sz="2400" b="1" dirty="0">
                <a:solidFill>
                  <a:srgbClr val="33CC33"/>
                </a:solidFill>
                <a:latin typeface="Times New Roman"/>
                <a:cs typeface="Times New Roman"/>
              </a:rPr>
              <a:t>Antigene</a:t>
            </a:r>
            <a:r>
              <a:rPr sz="2400" b="1" spc="-100" dirty="0">
                <a:solidFill>
                  <a:srgbClr val="33CC33"/>
                </a:solidFill>
                <a:latin typeface="Times New Roman"/>
                <a:cs typeface="Times New Roman"/>
              </a:rPr>
              <a:t> </a:t>
            </a:r>
            <a:r>
              <a:rPr sz="2400" b="1" dirty="0">
                <a:solidFill>
                  <a:srgbClr val="33CC33"/>
                </a:solidFill>
                <a:latin typeface="Times New Roman"/>
                <a:cs typeface="Times New Roman"/>
              </a:rPr>
              <a:t>t</a:t>
            </a:r>
            <a:endParaRPr sz="2400">
              <a:latin typeface="Times New Roman"/>
              <a:cs typeface="Times New Roman"/>
            </a:endParaRPr>
          </a:p>
          <a:p>
            <a:pPr fontAlgn="auto">
              <a:spcBef>
                <a:spcPts val="40"/>
              </a:spcBef>
              <a:spcAft>
                <a:spcPts val="0"/>
              </a:spcAft>
              <a:defRPr/>
            </a:pPr>
            <a:endParaRPr sz="3200">
              <a:latin typeface="Times New Roman"/>
              <a:cs typeface="Times New Roman"/>
            </a:endParaRPr>
          </a:p>
          <a:p>
            <a:pPr marL="363220" indent="-335280" fontAlgn="auto">
              <a:spcBef>
                <a:spcPts val="0"/>
              </a:spcBef>
              <a:spcAft>
                <a:spcPts val="0"/>
              </a:spcAft>
              <a:buClr>
                <a:srgbClr val="33CC33"/>
              </a:buClr>
              <a:buFontTx/>
              <a:buChar char="•"/>
              <a:tabLst>
                <a:tab pos="363220" algn="l"/>
                <a:tab pos="363855" algn="l"/>
              </a:tabLst>
              <a:defRPr/>
            </a:pPr>
            <a:r>
              <a:rPr sz="2400" dirty="0">
                <a:solidFill>
                  <a:srgbClr val="FFFFFF"/>
                </a:solidFill>
                <a:latin typeface="Times New Roman"/>
                <a:cs typeface="Times New Roman"/>
              </a:rPr>
              <a:t>19</a:t>
            </a:r>
            <a:r>
              <a:rPr sz="2400" spc="-95" dirty="0">
                <a:solidFill>
                  <a:srgbClr val="FFFFFF"/>
                </a:solidFill>
                <a:latin typeface="Times New Roman"/>
                <a:cs typeface="Times New Roman"/>
              </a:rPr>
              <a:t> </a:t>
            </a:r>
            <a:r>
              <a:rPr sz="2400" spc="-5" dirty="0">
                <a:solidFill>
                  <a:srgbClr val="FFFFFF"/>
                </a:solidFill>
                <a:latin typeface="Times New Roman"/>
                <a:cs typeface="Times New Roman"/>
              </a:rPr>
              <a:t>kD</a:t>
            </a:r>
            <a:endParaRPr sz="2400">
              <a:latin typeface="Times New Roman"/>
              <a:cs typeface="Times New Roman"/>
            </a:endParaRPr>
          </a:p>
          <a:p>
            <a:pPr fontAlgn="auto">
              <a:spcBef>
                <a:spcPts val="5"/>
              </a:spcBef>
              <a:spcAft>
                <a:spcPts val="0"/>
              </a:spcAft>
              <a:buClr>
                <a:srgbClr val="33CC33"/>
              </a:buClr>
              <a:buFont typeface="Times New Roman"/>
              <a:buChar char="•"/>
              <a:defRPr/>
            </a:pPr>
            <a:endParaRPr sz="2500">
              <a:latin typeface="Times New Roman"/>
              <a:cs typeface="Times New Roman"/>
            </a:endParaRPr>
          </a:p>
          <a:p>
            <a:pPr marL="363220" indent="-335280" fontAlgn="auto">
              <a:spcBef>
                <a:spcPts val="0"/>
              </a:spcBef>
              <a:spcAft>
                <a:spcPts val="0"/>
              </a:spcAft>
              <a:buClr>
                <a:srgbClr val="33CC33"/>
              </a:buClr>
              <a:buFontTx/>
              <a:buChar char="•"/>
              <a:tabLst>
                <a:tab pos="363220" algn="l"/>
                <a:tab pos="363855" algn="l"/>
              </a:tabLst>
              <a:defRPr/>
            </a:pPr>
            <a:r>
              <a:rPr sz="2400" dirty="0">
                <a:solidFill>
                  <a:srgbClr val="FFFFFF"/>
                </a:solidFill>
                <a:latin typeface="Times New Roman"/>
                <a:cs typeface="Times New Roman"/>
              </a:rPr>
              <a:t>Localizzazione nucleare e</a:t>
            </a:r>
            <a:r>
              <a:rPr sz="2400" spc="-125" dirty="0">
                <a:solidFill>
                  <a:srgbClr val="FFFFFF"/>
                </a:solidFill>
                <a:latin typeface="Times New Roman"/>
                <a:cs typeface="Times New Roman"/>
              </a:rPr>
              <a:t> </a:t>
            </a:r>
            <a:r>
              <a:rPr sz="2400" spc="-5" dirty="0">
                <a:solidFill>
                  <a:srgbClr val="FFFFFF"/>
                </a:solidFill>
                <a:latin typeface="Times New Roman"/>
                <a:cs typeface="Times New Roman"/>
              </a:rPr>
              <a:t>citoplasmatica</a:t>
            </a:r>
            <a:endParaRPr sz="2400">
              <a:latin typeface="Times New Roman"/>
              <a:cs typeface="Times New Roman"/>
            </a:endParaRPr>
          </a:p>
          <a:p>
            <a:pPr fontAlgn="auto">
              <a:spcBef>
                <a:spcPts val="5"/>
              </a:spcBef>
              <a:spcAft>
                <a:spcPts val="0"/>
              </a:spcAft>
              <a:buClr>
                <a:srgbClr val="33CC33"/>
              </a:buClr>
              <a:buFont typeface="Times New Roman"/>
              <a:buChar char="•"/>
              <a:defRPr/>
            </a:pPr>
            <a:endParaRPr sz="2500">
              <a:latin typeface="Times New Roman"/>
              <a:cs typeface="Times New Roman"/>
            </a:endParaRPr>
          </a:p>
          <a:p>
            <a:pPr marL="363220" indent="-335280" fontAlgn="auto">
              <a:spcBef>
                <a:spcPts val="0"/>
              </a:spcBef>
              <a:spcAft>
                <a:spcPts val="0"/>
              </a:spcAft>
              <a:buClr>
                <a:srgbClr val="33CC33"/>
              </a:buClr>
              <a:buFontTx/>
              <a:buChar char="•"/>
              <a:tabLst>
                <a:tab pos="363220" algn="l"/>
                <a:tab pos="363855" algn="l"/>
              </a:tabLst>
              <a:defRPr/>
            </a:pPr>
            <a:r>
              <a:rPr sz="2400" dirty="0">
                <a:solidFill>
                  <a:srgbClr val="FFFFFF"/>
                </a:solidFill>
                <a:latin typeface="Times New Roman"/>
                <a:cs typeface="Times New Roman"/>
              </a:rPr>
              <a:t>Potenzia l’azione </a:t>
            </a:r>
            <a:r>
              <a:rPr sz="2400" spc="-5" dirty="0">
                <a:solidFill>
                  <a:srgbClr val="FFFFFF"/>
                </a:solidFill>
                <a:latin typeface="Times New Roman"/>
                <a:cs typeface="Times New Roman"/>
              </a:rPr>
              <a:t>dell’antigen</a:t>
            </a:r>
            <a:r>
              <a:rPr sz="2400" spc="-180" dirty="0">
                <a:solidFill>
                  <a:srgbClr val="FFFFFF"/>
                </a:solidFill>
                <a:latin typeface="Times New Roman"/>
                <a:cs typeface="Times New Roman"/>
              </a:rPr>
              <a:t> </a:t>
            </a:r>
            <a:r>
              <a:rPr sz="2400" spc="-65" dirty="0">
                <a:solidFill>
                  <a:srgbClr val="FFFFFF"/>
                </a:solidFill>
                <a:latin typeface="Times New Roman"/>
                <a:cs typeface="Times New Roman"/>
              </a:rPr>
              <a:t>T:</a:t>
            </a:r>
            <a:endParaRPr sz="2400">
              <a:latin typeface="Times New Roman"/>
              <a:cs typeface="Times New Roman"/>
            </a:endParaRPr>
          </a:p>
          <a:p>
            <a:pPr marL="561975" fontAlgn="auto">
              <a:spcBef>
                <a:spcPts val="0"/>
              </a:spcBef>
              <a:spcAft>
                <a:spcPts val="0"/>
              </a:spcAft>
              <a:defRPr/>
            </a:pPr>
            <a:r>
              <a:rPr sz="2400" spc="-5" dirty="0">
                <a:solidFill>
                  <a:srgbClr val="FFFFFF"/>
                </a:solidFill>
                <a:latin typeface="Times New Roman"/>
                <a:cs typeface="Times New Roman"/>
              </a:rPr>
              <a:t>aumenta l’efficienza </a:t>
            </a:r>
            <a:r>
              <a:rPr sz="2400" dirty="0">
                <a:solidFill>
                  <a:srgbClr val="FFFFFF"/>
                </a:solidFill>
                <a:latin typeface="Times New Roman"/>
                <a:cs typeface="Times New Roman"/>
              </a:rPr>
              <a:t>della </a:t>
            </a:r>
            <a:r>
              <a:rPr sz="2400" spc="-5" dirty="0">
                <a:solidFill>
                  <a:srgbClr val="FFFFFF"/>
                </a:solidFill>
                <a:latin typeface="Times New Roman"/>
                <a:cs typeface="Times New Roman"/>
              </a:rPr>
              <a:t>trasformazione dell’antigene</a:t>
            </a:r>
            <a:r>
              <a:rPr sz="2400" spc="-110" dirty="0">
                <a:solidFill>
                  <a:srgbClr val="FFFFFF"/>
                </a:solidFill>
                <a:latin typeface="Times New Roman"/>
                <a:cs typeface="Times New Roman"/>
              </a:rPr>
              <a:t> </a:t>
            </a:r>
            <a:r>
              <a:rPr sz="2400" dirty="0">
                <a:solidFill>
                  <a:srgbClr val="FFFFFF"/>
                </a:solidFill>
                <a:latin typeface="Times New Roman"/>
                <a:cs typeface="Times New Roman"/>
              </a:rPr>
              <a:t>T</a:t>
            </a:r>
            <a:endParaRPr sz="2400">
              <a:latin typeface="Times New Roman"/>
              <a:cs typeface="Times New Roman"/>
            </a:endParaRPr>
          </a:p>
          <a:p>
            <a:pPr marL="561975" fontAlgn="auto">
              <a:spcBef>
                <a:spcPts val="0"/>
              </a:spcBef>
              <a:spcAft>
                <a:spcPts val="0"/>
              </a:spcAft>
              <a:defRPr/>
            </a:pPr>
            <a:r>
              <a:rPr sz="2400" dirty="0">
                <a:solidFill>
                  <a:srgbClr val="FFFFFF"/>
                </a:solidFill>
                <a:latin typeface="Times New Roman"/>
                <a:cs typeface="Times New Roman"/>
              </a:rPr>
              <a:t>lega e inibisce </a:t>
            </a:r>
            <a:r>
              <a:rPr sz="2400" spc="-5" dirty="0">
                <a:solidFill>
                  <a:srgbClr val="FFFFFF"/>
                </a:solidFill>
                <a:latin typeface="Times New Roman"/>
                <a:cs typeface="Times New Roman"/>
              </a:rPr>
              <a:t>PP2A </a:t>
            </a:r>
            <a:r>
              <a:rPr sz="2400" dirty="0">
                <a:solidFill>
                  <a:srgbClr val="FFFFFF"/>
                </a:solidFill>
                <a:latin typeface="Times New Roman"/>
                <a:cs typeface="Times New Roman"/>
              </a:rPr>
              <a:t>(che inibisce</a:t>
            </a:r>
            <a:r>
              <a:rPr sz="2400" spc="-290" dirty="0">
                <a:solidFill>
                  <a:srgbClr val="FFFFFF"/>
                </a:solidFill>
                <a:latin typeface="Times New Roman"/>
                <a:cs typeface="Times New Roman"/>
              </a:rPr>
              <a:t> </a:t>
            </a:r>
            <a:r>
              <a:rPr sz="2400" dirty="0">
                <a:solidFill>
                  <a:srgbClr val="FFFFFF"/>
                </a:solidFill>
                <a:latin typeface="Times New Roman"/>
                <a:cs typeface="Times New Roman"/>
              </a:rPr>
              <a:t>cdk)</a:t>
            </a:r>
            <a:endParaRPr sz="2400">
              <a:latin typeface="Times New Roman"/>
              <a:cs typeface="Times New Roman"/>
            </a:endParaRPr>
          </a:p>
          <a:p>
            <a:pPr fontAlgn="auto">
              <a:spcBef>
                <a:spcPts val="5"/>
              </a:spcBef>
              <a:spcAft>
                <a:spcPts val="0"/>
              </a:spcAft>
              <a:defRPr/>
            </a:pPr>
            <a:endParaRPr sz="2500">
              <a:latin typeface="Times New Roman"/>
              <a:cs typeface="Times New Roman"/>
            </a:endParaRPr>
          </a:p>
          <a:p>
            <a:pPr marL="27940" fontAlgn="auto">
              <a:spcBef>
                <a:spcPts val="0"/>
              </a:spcBef>
              <a:spcAft>
                <a:spcPts val="0"/>
              </a:spcAft>
              <a:defRPr/>
            </a:pPr>
            <a:r>
              <a:rPr sz="2400" b="1" spc="-5" dirty="0">
                <a:solidFill>
                  <a:srgbClr val="33CC33"/>
                </a:solidFill>
                <a:latin typeface="Times New Roman"/>
                <a:cs typeface="Times New Roman"/>
              </a:rPr>
              <a:t>Agnoprotein</a:t>
            </a:r>
            <a:endParaRPr sz="2400">
              <a:latin typeface="Times New Roman"/>
              <a:cs typeface="Times New Roman"/>
            </a:endParaRPr>
          </a:p>
          <a:p>
            <a:pPr fontAlgn="auto">
              <a:spcBef>
                <a:spcPts val="5"/>
              </a:spcBef>
              <a:spcAft>
                <a:spcPts val="0"/>
              </a:spcAft>
              <a:defRPr/>
            </a:pPr>
            <a:endParaRPr sz="2500">
              <a:latin typeface="Times New Roman"/>
              <a:cs typeface="Times New Roman"/>
            </a:endParaRPr>
          </a:p>
          <a:p>
            <a:pPr marL="287020" indent="-259079" fontAlgn="auto">
              <a:spcBef>
                <a:spcPts val="0"/>
              </a:spcBef>
              <a:spcAft>
                <a:spcPts val="0"/>
              </a:spcAft>
              <a:buClr>
                <a:srgbClr val="33CC33"/>
              </a:buClr>
              <a:buFontTx/>
              <a:buChar char="•"/>
              <a:tabLst>
                <a:tab pos="287020" algn="l"/>
                <a:tab pos="287655" algn="l"/>
              </a:tabLst>
              <a:defRPr/>
            </a:pPr>
            <a:r>
              <a:rPr sz="2400" dirty="0">
                <a:solidFill>
                  <a:srgbClr val="FFFFFF"/>
                </a:solidFill>
                <a:latin typeface="Times New Roman"/>
                <a:cs typeface="Times New Roman"/>
              </a:rPr>
              <a:t>17</a:t>
            </a:r>
            <a:r>
              <a:rPr sz="2400" spc="-95" dirty="0">
                <a:solidFill>
                  <a:srgbClr val="FFFFFF"/>
                </a:solidFill>
                <a:latin typeface="Times New Roman"/>
                <a:cs typeface="Times New Roman"/>
              </a:rPr>
              <a:t> </a:t>
            </a:r>
            <a:r>
              <a:rPr sz="2400" spc="-5" dirty="0">
                <a:solidFill>
                  <a:srgbClr val="FFFFFF"/>
                </a:solidFill>
                <a:latin typeface="Times New Roman"/>
                <a:cs typeface="Times New Roman"/>
              </a:rPr>
              <a:t>kD</a:t>
            </a:r>
            <a:endParaRPr sz="2400">
              <a:latin typeface="Times New Roman"/>
              <a:cs typeface="Times New Roman"/>
            </a:endParaRPr>
          </a:p>
          <a:p>
            <a:pPr fontAlgn="auto">
              <a:spcBef>
                <a:spcPts val="5"/>
              </a:spcBef>
              <a:spcAft>
                <a:spcPts val="0"/>
              </a:spcAft>
              <a:buClr>
                <a:srgbClr val="33CC33"/>
              </a:buClr>
              <a:buFont typeface="Times New Roman"/>
              <a:buChar char="•"/>
              <a:defRPr/>
            </a:pPr>
            <a:endParaRPr sz="2500">
              <a:latin typeface="Times New Roman"/>
              <a:cs typeface="Times New Roman"/>
            </a:endParaRPr>
          </a:p>
          <a:p>
            <a:pPr marL="287020" indent="-259079" fontAlgn="auto">
              <a:spcBef>
                <a:spcPts val="0"/>
              </a:spcBef>
              <a:spcAft>
                <a:spcPts val="0"/>
              </a:spcAft>
              <a:buClr>
                <a:srgbClr val="33CC33"/>
              </a:buClr>
              <a:buFontTx/>
              <a:buChar char="•"/>
              <a:tabLst>
                <a:tab pos="287020" algn="l"/>
                <a:tab pos="287655" algn="l"/>
              </a:tabLst>
              <a:defRPr/>
            </a:pPr>
            <a:r>
              <a:rPr sz="2400" dirty="0">
                <a:solidFill>
                  <a:srgbClr val="FFFFFF"/>
                </a:solidFill>
                <a:latin typeface="Times New Roman"/>
                <a:cs typeface="Times New Roman"/>
              </a:rPr>
              <a:t>Necessaria per </a:t>
            </a:r>
            <a:r>
              <a:rPr sz="2400" spc="-5" dirty="0">
                <a:solidFill>
                  <a:srgbClr val="FFFFFF"/>
                </a:solidFill>
                <a:latin typeface="Times New Roman"/>
                <a:cs typeface="Times New Roman"/>
              </a:rPr>
              <a:t>l’assemblaggio </a:t>
            </a:r>
            <a:r>
              <a:rPr sz="2400" dirty="0">
                <a:solidFill>
                  <a:srgbClr val="FFFFFF"/>
                </a:solidFill>
                <a:latin typeface="Times New Roman"/>
                <a:cs typeface="Times New Roman"/>
              </a:rPr>
              <a:t>(trasporta </a:t>
            </a:r>
            <a:r>
              <a:rPr sz="2400" spc="-5" dirty="0">
                <a:solidFill>
                  <a:srgbClr val="FFFFFF"/>
                </a:solidFill>
                <a:latin typeface="Times New Roman"/>
                <a:cs typeface="Times New Roman"/>
              </a:rPr>
              <a:t>VP1 </a:t>
            </a:r>
            <a:r>
              <a:rPr sz="2400" dirty="0">
                <a:solidFill>
                  <a:srgbClr val="FFFFFF"/>
                </a:solidFill>
                <a:latin typeface="Times New Roman"/>
                <a:cs typeface="Times New Roman"/>
              </a:rPr>
              <a:t>al</a:t>
            </a:r>
            <a:r>
              <a:rPr sz="2400" spc="-170" dirty="0">
                <a:solidFill>
                  <a:srgbClr val="FFFFFF"/>
                </a:solidFill>
                <a:latin typeface="Times New Roman"/>
                <a:cs typeface="Times New Roman"/>
              </a:rPr>
              <a:t> </a:t>
            </a:r>
            <a:r>
              <a:rPr sz="2400" dirty="0">
                <a:solidFill>
                  <a:srgbClr val="FFFFFF"/>
                </a:solidFill>
                <a:latin typeface="Times New Roman"/>
                <a:cs typeface="Times New Roman"/>
              </a:rPr>
              <a:t>nucleo)</a:t>
            </a:r>
            <a:endParaRPr sz="2400">
              <a:latin typeface="Times New Roman"/>
              <a:cs typeface="Times New Roman"/>
            </a:endParaRPr>
          </a:p>
        </p:txBody>
      </p:sp>
    </p:spTree>
  </p:cSld>
  <p:clrMapOvr>
    <a:masterClrMapping/>
  </p:clrMapOvr>
  <p:transition advTm="21597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8825" y="263525"/>
            <a:ext cx="2455863" cy="742950"/>
          </a:xfrm>
        </p:spPr>
        <p:txBody>
          <a:bodyPr rtlCol="0"/>
          <a:lstStyle/>
          <a:p>
            <a:pPr marL="1905" eaLnBrk="1" fontAlgn="auto" hangingPunct="1">
              <a:spcBef>
                <a:spcPts val="0"/>
              </a:spcBef>
              <a:spcAft>
                <a:spcPts val="0"/>
              </a:spcAft>
              <a:defRPr/>
            </a:pPr>
            <a:r>
              <a:rPr sz="2400" b="1" spc="-5" dirty="0">
                <a:solidFill>
                  <a:srgbClr val="33CC33"/>
                </a:solidFill>
              </a:rPr>
              <a:t>BKV </a:t>
            </a:r>
            <a:r>
              <a:rPr sz="2400" b="1" dirty="0">
                <a:solidFill>
                  <a:srgbClr val="33CC33"/>
                </a:solidFill>
              </a:rPr>
              <a:t>e</a:t>
            </a:r>
            <a:r>
              <a:rPr sz="2400" b="1" spc="-125" dirty="0">
                <a:solidFill>
                  <a:srgbClr val="33CC33"/>
                </a:solidFill>
              </a:rPr>
              <a:t> </a:t>
            </a:r>
            <a:r>
              <a:rPr sz="2400" b="1" spc="-5" dirty="0">
                <a:solidFill>
                  <a:srgbClr val="33CC33"/>
                </a:solidFill>
              </a:rPr>
              <a:t>JCV</a:t>
            </a:r>
            <a:r>
              <a:rPr sz="2400"/>
              <a:t/>
            </a:r>
            <a:br>
              <a:rPr sz="2400"/>
            </a:br>
            <a:r>
              <a:rPr sz="2400" b="1" spc="-30" dirty="0">
                <a:solidFill>
                  <a:srgbClr val="33CC33"/>
                </a:solidFill>
              </a:rPr>
              <a:t>Tropismo</a:t>
            </a:r>
            <a:r>
              <a:rPr sz="2400" b="1" spc="-90" dirty="0">
                <a:solidFill>
                  <a:srgbClr val="33CC33"/>
                </a:solidFill>
              </a:rPr>
              <a:t> </a:t>
            </a:r>
            <a:r>
              <a:rPr sz="2400" b="1" spc="-5" dirty="0">
                <a:solidFill>
                  <a:srgbClr val="33CC33"/>
                </a:solidFill>
              </a:rPr>
              <a:t>cellulare</a:t>
            </a:r>
            <a:endParaRPr sz="2400"/>
          </a:p>
        </p:txBody>
      </p:sp>
      <p:sp>
        <p:nvSpPr>
          <p:cNvPr id="28674" name="object 3"/>
          <p:cNvSpPr txBox="1">
            <a:spLocks noChangeArrowheads="1"/>
          </p:cNvSpPr>
          <p:nvPr/>
        </p:nvSpPr>
        <p:spPr bwMode="auto">
          <a:xfrm>
            <a:off x="79375" y="1409700"/>
            <a:ext cx="6303963" cy="2146300"/>
          </a:xfrm>
          <a:prstGeom prst="rect">
            <a:avLst/>
          </a:prstGeom>
          <a:noFill/>
          <a:ln w="9525">
            <a:noFill/>
            <a:miter lim="800000"/>
            <a:headEnd/>
            <a:tailEnd/>
          </a:ln>
        </p:spPr>
        <p:txBody>
          <a:bodyPr lIns="0" tIns="0" rIns="0" bIns="0">
            <a:spAutoFit/>
          </a:bodyPr>
          <a:lstStyle/>
          <a:p>
            <a:pPr marL="328613" indent="-315913">
              <a:buFontTx/>
              <a:buChar char="-"/>
              <a:tabLst>
                <a:tab pos="222250" algn="l"/>
              </a:tabLst>
            </a:pPr>
            <a:r>
              <a:rPr lang="it-IT" sz="2000">
                <a:solidFill>
                  <a:srgbClr val="FFFFFF"/>
                </a:solidFill>
                <a:latin typeface="Times New Roman" pitchFamily="18" charset="0"/>
                <a:cs typeface="Times New Roman" pitchFamily="18" charset="0"/>
              </a:rPr>
              <a:t>Recettore:  glicoproteine O-linked (BKV) e N-linked (JCV)</a:t>
            </a:r>
            <a:endParaRPr lang="it-IT" sz="2000">
              <a:latin typeface="Times New Roman" pitchFamily="18" charset="0"/>
              <a:cs typeface="Times New Roman" pitchFamily="18" charset="0"/>
            </a:endParaRPr>
          </a:p>
          <a:p>
            <a:pPr marL="328613" indent="-315913">
              <a:lnSpc>
                <a:spcPct val="200000"/>
              </a:lnSpc>
              <a:buFontTx/>
              <a:buChar char="-"/>
              <a:tabLst>
                <a:tab pos="222250" algn="l"/>
              </a:tabLst>
            </a:pPr>
            <a:r>
              <a:rPr lang="it-IT" sz="2000">
                <a:solidFill>
                  <a:srgbClr val="FFFFFF"/>
                </a:solidFill>
                <a:latin typeface="Times New Roman" pitchFamily="18" charset="0"/>
                <a:cs typeface="Times New Roman" pitchFamily="18" charset="0"/>
              </a:rPr>
              <a:t>Regione regolatrice promotore-enhancers (strain variation)  JCV promotore:</a:t>
            </a:r>
            <a:endParaRPr lang="it-IT" sz="2000">
              <a:latin typeface="Times New Roman" pitchFamily="18" charset="0"/>
              <a:cs typeface="Times New Roman" pitchFamily="18" charset="0"/>
            </a:endParaRPr>
          </a:p>
          <a:p>
            <a:pPr marL="328613" indent="-315913">
              <a:tabLst>
                <a:tab pos="222250" algn="l"/>
              </a:tabLst>
            </a:pPr>
            <a:r>
              <a:rPr lang="it-IT" sz="2000">
                <a:solidFill>
                  <a:srgbClr val="FFFFFF"/>
                </a:solidFill>
                <a:latin typeface="Times New Roman" pitchFamily="18" charset="0"/>
                <a:cs typeface="Times New Roman" pitchFamily="18" charset="0"/>
              </a:rPr>
              <a:t>TATA box, siti di legame	per Sp1, AP-1, or c-jun/c-fos,</a:t>
            </a:r>
            <a:endParaRPr lang="it-IT" sz="2000">
              <a:latin typeface="Times New Roman" pitchFamily="18" charset="0"/>
              <a:cs typeface="Times New Roman" pitchFamily="18" charset="0"/>
            </a:endParaRPr>
          </a:p>
          <a:p>
            <a:pPr marL="328613" indent="-315913">
              <a:tabLst>
                <a:tab pos="222250" algn="l"/>
              </a:tabLst>
            </a:pPr>
            <a:r>
              <a:rPr lang="it-IT" sz="2000">
                <a:solidFill>
                  <a:srgbClr val="FFFFFF"/>
                </a:solidFill>
                <a:latin typeface="Times New Roman" pitchFamily="18" charset="0"/>
                <a:cs typeface="Times New Roman" pitchFamily="18" charset="0"/>
              </a:rPr>
              <a:t>YB1, pura, NF-1</a:t>
            </a:r>
            <a:endParaRPr lang="it-IT" sz="2000">
              <a:latin typeface="Times New Roman" pitchFamily="18" charset="0"/>
              <a:cs typeface="Times New Roman" pitchFamily="18" charset="0"/>
            </a:endParaRPr>
          </a:p>
        </p:txBody>
      </p:sp>
      <p:sp>
        <p:nvSpPr>
          <p:cNvPr id="28675" name="object 4"/>
          <p:cNvSpPr>
            <a:spLocks noChangeArrowheads="1"/>
          </p:cNvSpPr>
          <p:nvPr/>
        </p:nvSpPr>
        <p:spPr bwMode="auto">
          <a:xfrm>
            <a:off x="266700" y="4191000"/>
            <a:ext cx="8877300" cy="21336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5" name="object 5"/>
          <p:cNvSpPr txBox="1"/>
          <p:nvPr/>
        </p:nvSpPr>
        <p:spPr>
          <a:xfrm>
            <a:off x="7531100" y="39688"/>
            <a:ext cx="1287463" cy="225425"/>
          </a:xfrm>
          <a:prstGeom prst="rect">
            <a:avLst/>
          </a:prstGeom>
        </p:spPr>
        <p:txBody>
          <a:bodyPr lIns="0" tIns="0" rIns="0" bIns="0">
            <a:spAutoFit/>
          </a:bodyPr>
          <a:lstStyle/>
          <a:p>
            <a:pPr marL="12700" fontAlgn="auto">
              <a:spcBef>
                <a:spcPts val="0"/>
              </a:spcBef>
              <a:spcAft>
                <a:spcPts val="0"/>
              </a:spcAft>
              <a:defRPr/>
            </a:pPr>
            <a:r>
              <a:rPr sz="1400" i="1" spc="-5" dirty="0">
                <a:solidFill>
                  <a:srgbClr val="FFFFFF"/>
                </a:solidFill>
                <a:latin typeface="Times New Roman"/>
                <a:cs typeface="Times New Roman"/>
              </a:rPr>
              <a:t>Antonella</a:t>
            </a:r>
            <a:r>
              <a:rPr sz="1400" i="1" spc="-95" dirty="0">
                <a:solidFill>
                  <a:srgbClr val="FFFFFF"/>
                </a:solidFill>
                <a:latin typeface="Times New Roman"/>
                <a:cs typeface="Times New Roman"/>
              </a:rPr>
              <a:t> </a:t>
            </a:r>
            <a:r>
              <a:rPr sz="1400" i="1" dirty="0">
                <a:solidFill>
                  <a:srgbClr val="FFFFFF"/>
                </a:solidFill>
                <a:latin typeface="Times New Roman"/>
                <a:cs typeface="Times New Roman"/>
              </a:rPr>
              <a:t>Caputo</a:t>
            </a:r>
            <a:endParaRPr sz="1400">
              <a:latin typeface="Times New Roman"/>
              <a:cs typeface="Times New Roman"/>
            </a:endParaRPr>
          </a:p>
        </p:txBody>
      </p:sp>
    </p:spTree>
  </p:cSld>
  <p:clrMapOvr>
    <a:masterClrMapping/>
  </p:clrMapOvr>
  <p:transition advTm="28638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 2"/>
          <p:cNvSpPr>
            <a:spLocks noChangeArrowheads="1"/>
          </p:cNvSpPr>
          <p:nvPr/>
        </p:nvSpPr>
        <p:spPr bwMode="auto">
          <a:xfrm>
            <a:off x="1905000" y="1066800"/>
            <a:ext cx="5334000" cy="52546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 name="object 3"/>
          <p:cNvSpPr txBox="1">
            <a:spLocks noGrp="1"/>
          </p:cNvSpPr>
          <p:nvPr>
            <p:ph type="title"/>
          </p:nvPr>
        </p:nvSpPr>
        <p:spPr/>
        <p:txBody>
          <a:bodyPr tIns="208280" rtlCol="0"/>
          <a:lstStyle/>
          <a:p>
            <a:pPr marL="2103120" eaLnBrk="1" fontAlgn="auto" hangingPunct="1">
              <a:spcBef>
                <a:spcPts val="0"/>
              </a:spcBef>
              <a:spcAft>
                <a:spcPts val="0"/>
              </a:spcAft>
              <a:defRPr/>
            </a:pPr>
            <a:r>
              <a:rPr sz="2400" b="1" dirty="0">
                <a:solidFill>
                  <a:srgbClr val="33CC33"/>
                </a:solidFill>
              </a:rPr>
              <a:t>Ciclo</a:t>
            </a:r>
            <a:r>
              <a:rPr sz="2400" b="1" spc="-105" dirty="0">
                <a:solidFill>
                  <a:srgbClr val="33CC33"/>
                </a:solidFill>
              </a:rPr>
              <a:t> </a:t>
            </a:r>
            <a:r>
              <a:rPr sz="2400" b="1" spc="-5" dirty="0">
                <a:solidFill>
                  <a:srgbClr val="33CC33"/>
                </a:solidFill>
              </a:rPr>
              <a:t>replicativo</a:t>
            </a:r>
            <a:endParaRPr sz="2400"/>
          </a:p>
        </p:txBody>
      </p:sp>
    </p:spTree>
  </p:cSld>
  <p:clrMapOvr>
    <a:masterClrMapping/>
  </p:clrMapOvr>
  <p:transition advTm="18695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9063" y="34925"/>
            <a:ext cx="4206875" cy="377825"/>
          </a:xfrm>
        </p:spPr>
        <p:txBody>
          <a:bodyPr rtlCol="0"/>
          <a:lstStyle/>
          <a:p>
            <a:pPr marL="12700" eaLnBrk="1" fontAlgn="auto" hangingPunct="1">
              <a:spcBef>
                <a:spcPts val="0"/>
              </a:spcBef>
              <a:spcAft>
                <a:spcPts val="0"/>
              </a:spcAft>
              <a:defRPr/>
            </a:pPr>
            <a:r>
              <a:rPr sz="2400" b="1" dirty="0">
                <a:solidFill>
                  <a:srgbClr val="33CC33"/>
                </a:solidFill>
              </a:rPr>
              <a:t>Ciclo litico in cellule</a:t>
            </a:r>
            <a:r>
              <a:rPr sz="2400" b="1" spc="-140" dirty="0">
                <a:solidFill>
                  <a:srgbClr val="33CC33"/>
                </a:solidFill>
              </a:rPr>
              <a:t> </a:t>
            </a:r>
            <a:r>
              <a:rPr sz="2400" b="1" dirty="0">
                <a:solidFill>
                  <a:srgbClr val="33CC33"/>
                </a:solidFill>
              </a:rPr>
              <a:t>permissive</a:t>
            </a:r>
            <a:r>
              <a:rPr sz="2000" b="1" dirty="0">
                <a:solidFill>
                  <a:srgbClr val="33CC33"/>
                </a:solidFill>
              </a:rPr>
              <a:t>:</a:t>
            </a:r>
            <a:endParaRPr sz="2000"/>
          </a:p>
        </p:txBody>
      </p:sp>
      <p:sp>
        <p:nvSpPr>
          <p:cNvPr id="32770" name="object 3"/>
          <p:cNvSpPr txBox="1">
            <a:spLocks noChangeArrowheads="1"/>
          </p:cNvSpPr>
          <p:nvPr/>
        </p:nvSpPr>
        <p:spPr bwMode="auto">
          <a:xfrm>
            <a:off x="460375" y="1155700"/>
            <a:ext cx="252413" cy="1108075"/>
          </a:xfrm>
          <a:prstGeom prst="rect">
            <a:avLst/>
          </a:prstGeom>
          <a:noFill/>
          <a:ln w="9525">
            <a:noFill/>
            <a:miter lim="800000"/>
            <a:headEnd/>
            <a:tailEnd/>
          </a:ln>
        </p:spPr>
        <p:txBody>
          <a:bodyPr lIns="0" tIns="0" rIns="0" bIns="0">
            <a:spAutoFit/>
          </a:bodyPr>
          <a:lstStyle/>
          <a:p>
            <a:pPr marL="12700"/>
            <a:r>
              <a:rPr lang="it-IT" sz="2000">
                <a:solidFill>
                  <a:srgbClr val="33CC33"/>
                </a:solidFill>
                <a:latin typeface="Wingdings" pitchFamily="2" charset="2"/>
              </a:rPr>
              <a:t></a:t>
            </a:r>
            <a:endParaRPr lang="it-IT" sz="2000">
              <a:latin typeface="Wingdings" pitchFamily="2" charset="2"/>
            </a:endParaRPr>
          </a:p>
          <a:p>
            <a:pPr marL="12700">
              <a:spcBef>
                <a:spcPts val="725"/>
              </a:spcBef>
            </a:pPr>
            <a:r>
              <a:rPr lang="it-IT" sz="2000">
                <a:solidFill>
                  <a:srgbClr val="33CC33"/>
                </a:solidFill>
                <a:latin typeface="Wingdings" pitchFamily="2" charset="2"/>
              </a:rPr>
              <a:t></a:t>
            </a:r>
            <a:endParaRPr lang="it-IT" sz="2000">
              <a:latin typeface="Wingdings" pitchFamily="2" charset="2"/>
            </a:endParaRPr>
          </a:p>
          <a:p>
            <a:pPr marL="12700">
              <a:spcBef>
                <a:spcPts val="725"/>
              </a:spcBef>
            </a:pPr>
            <a:r>
              <a:rPr lang="it-IT" sz="2000">
                <a:solidFill>
                  <a:srgbClr val="33CC33"/>
                </a:solidFill>
                <a:latin typeface="Wingdings" pitchFamily="2" charset="2"/>
              </a:rPr>
              <a:t></a:t>
            </a:r>
            <a:endParaRPr lang="it-IT" sz="2000">
              <a:latin typeface="Wingdings" pitchFamily="2" charset="2"/>
            </a:endParaRPr>
          </a:p>
        </p:txBody>
      </p:sp>
      <p:sp>
        <p:nvSpPr>
          <p:cNvPr id="4" name="object 4"/>
          <p:cNvSpPr txBox="1"/>
          <p:nvPr/>
        </p:nvSpPr>
        <p:spPr>
          <a:xfrm>
            <a:off x="460375" y="3138488"/>
            <a:ext cx="252413" cy="314325"/>
          </a:xfrm>
          <a:prstGeom prst="rect">
            <a:avLst/>
          </a:prstGeom>
        </p:spPr>
        <p:txBody>
          <a:bodyPr lIns="0" tIns="0" rIns="0" bIns="0">
            <a:spAutoFit/>
          </a:bodyPr>
          <a:lstStyle/>
          <a:p>
            <a:pPr marL="12700" fontAlgn="auto">
              <a:spcBef>
                <a:spcPts val="0"/>
              </a:spcBef>
              <a:spcAft>
                <a:spcPts val="0"/>
              </a:spcAft>
              <a:defRPr/>
            </a:pPr>
            <a:r>
              <a:rPr sz="2000" spc="5" dirty="0">
                <a:solidFill>
                  <a:srgbClr val="33CC33"/>
                </a:solidFill>
                <a:latin typeface="Wingdings"/>
                <a:cs typeface="Wingdings"/>
              </a:rPr>
              <a:t></a:t>
            </a:r>
            <a:endParaRPr sz="2000">
              <a:latin typeface="Wingdings"/>
              <a:cs typeface="Wingdings"/>
            </a:endParaRPr>
          </a:p>
        </p:txBody>
      </p:sp>
      <p:sp>
        <p:nvSpPr>
          <p:cNvPr id="5" name="object 5"/>
          <p:cNvSpPr txBox="1"/>
          <p:nvPr/>
        </p:nvSpPr>
        <p:spPr>
          <a:xfrm>
            <a:off x="460375" y="4327525"/>
            <a:ext cx="252413" cy="1108075"/>
          </a:xfrm>
          <a:prstGeom prst="rect">
            <a:avLst/>
          </a:prstGeom>
        </p:spPr>
        <p:txBody>
          <a:bodyPr lIns="0" tIns="0" rIns="0" bIns="0">
            <a:spAutoFit/>
          </a:bodyPr>
          <a:lstStyle/>
          <a:p>
            <a:pPr marL="12700" fontAlgn="auto">
              <a:spcBef>
                <a:spcPts val="0"/>
              </a:spcBef>
              <a:spcAft>
                <a:spcPts val="0"/>
              </a:spcAft>
              <a:defRPr/>
            </a:pPr>
            <a:r>
              <a:rPr sz="2000" spc="5" dirty="0">
                <a:solidFill>
                  <a:srgbClr val="33CC33"/>
                </a:solidFill>
                <a:latin typeface="Wingdings"/>
                <a:cs typeface="Wingdings"/>
              </a:rPr>
              <a:t></a:t>
            </a:r>
            <a:endParaRPr sz="2000">
              <a:latin typeface="Wingdings"/>
              <a:cs typeface="Wingdings"/>
            </a:endParaRPr>
          </a:p>
          <a:p>
            <a:pPr marL="12700" fontAlgn="auto">
              <a:spcBef>
                <a:spcPts val="720"/>
              </a:spcBef>
              <a:spcAft>
                <a:spcPts val="0"/>
              </a:spcAft>
              <a:defRPr/>
            </a:pPr>
            <a:r>
              <a:rPr sz="2000" dirty="0">
                <a:solidFill>
                  <a:srgbClr val="33CC33"/>
                </a:solidFill>
                <a:latin typeface="Wingdings"/>
                <a:cs typeface="Wingdings"/>
              </a:rPr>
              <a:t></a:t>
            </a:r>
            <a:endParaRPr sz="2000">
              <a:latin typeface="Wingdings"/>
              <a:cs typeface="Wingdings"/>
            </a:endParaRPr>
          </a:p>
          <a:p>
            <a:pPr marL="12700" fontAlgn="auto">
              <a:spcBef>
                <a:spcPts val="720"/>
              </a:spcBef>
              <a:spcAft>
                <a:spcPts val="0"/>
              </a:spcAft>
              <a:defRPr/>
            </a:pPr>
            <a:r>
              <a:rPr sz="2000" dirty="0">
                <a:solidFill>
                  <a:srgbClr val="33CC33"/>
                </a:solidFill>
                <a:latin typeface="Wingdings"/>
                <a:cs typeface="Wingdings"/>
              </a:rPr>
              <a:t></a:t>
            </a:r>
            <a:endParaRPr sz="2000">
              <a:latin typeface="Wingdings"/>
              <a:cs typeface="Wingdings"/>
            </a:endParaRPr>
          </a:p>
        </p:txBody>
      </p:sp>
      <p:sp>
        <p:nvSpPr>
          <p:cNvPr id="32773" name="object 6"/>
          <p:cNvSpPr txBox="1">
            <a:spLocks noChangeArrowheads="1"/>
          </p:cNvSpPr>
          <p:nvPr/>
        </p:nvSpPr>
        <p:spPr bwMode="auto">
          <a:xfrm>
            <a:off x="460375" y="5911850"/>
            <a:ext cx="252413" cy="315913"/>
          </a:xfrm>
          <a:prstGeom prst="rect">
            <a:avLst/>
          </a:prstGeom>
          <a:noFill/>
          <a:ln w="9525">
            <a:noFill/>
            <a:miter lim="800000"/>
            <a:headEnd/>
            <a:tailEnd/>
          </a:ln>
        </p:spPr>
        <p:txBody>
          <a:bodyPr lIns="0" tIns="0" rIns="0" bIns="0">
            <a:spAutoFit/>
          </a:bodyPr>
          <a:lstStyle/>
          <a:p>
            <a:pPr marL="12700"/>
            <a:r>
              <a:rPr lang="it-IT" sz="2000">
                <a:solidFill>
                  <a:srgbClr val="33CC33"/>
                </a:solidFill>
                <a:latin typeface="Wingdings" pitchFamily="2" charset="2"/>
              </a:rPr>
              <a:t></a:t>
            </a:r>
            <a:endParaRPr lang="it-IT" sz="2000">
              <a:latin typeface="Wingdings" pitchFamily="2" charset="2"/>
            </a:endParaRPr>
          </a:p>
        </p:txBody>
      </p:sp>
      <p:sp>
        <p:nvSpPr>
          <p:cNvPr id="32774" name="object 7"/>
          <p:cNvSpPr txBox="1">
            <a:spLocks noChangeArrowheads="1"/>
          </p:cNvSpPr>
          <p:nvPr/>
        </p:nvSpPr>
        <p:spPr bwMode="auto">
          <a:xfrm>
            <a:off x="1285875" y="760413"/>
            <a:ext cx="7223125" cy="5468937"/>
          </a:xfrm>
          <a:prstGeom prst="rect">
            <a:avLst/>
          </a:prstGeom>
          <a:noFill/>
          <a:ln w="9525">
            <a:noFill/>
            <a:miter lim="800000"/>
            <a:headEnd/>
            <a:tailEnd/>
          </a:ln>
        </p:spPr>
        <p:txBody>
          <a:bodyPr lIns="0" tIns="0" rIns="0" bIns="0">
            <a:spAutoFit/>
          </a:bodyPr>
          <a:lstStyle/>
          <a:p>
            <a:pPr algn="ctr"/>
            <a:r>
              <a:rPr lang="it-IT" sz="2000">
                <a:solidFill>
                  <a:srgbClr val="FFFFFF"/>
                </a:solidFill>
                <a:latin typeface="Times New Roman" pitchFamily="18" charset="0"/>
                <a:cs typeface="Times New Roman" pitchFamily="18" charset="0"/>
              </a:rPr>
              <a:t>BKV</a:t>
            </a:r>
            <a:endParaRPr lang="it-IT" sz="2000">
              <a:latin typeface="Times New Roman" pitchFamily="18" charset="0"/>
              <a:cs typeface="Times New Roman" pitchFamily="18" charset="0"/>
            </a:endParaRPr>
          </a:p>
          <a:p>
            <a:pPr>
              <a:lnSpc>
                <a:spcPct val="130000"/>
              </a:lnSpc>
            </a:pPr>
            <a:r>
              <a:rPr lang="it-IT" sz="2000">
                <a:solidFill>
                  <a:srgbClr val="FFFFFF"/>
                </a:solidFill>
                <a:latin typeface="Times New Roman" pitchFamily="18" charset="0"/>
                <a:cs typeface="Times New Roman" pitchFamily="18" charset="0"/>
              </a:rPr>
              <a:t>umane renali embrionali, cerebrali, fibroblasti, linfociti, e di scimmia  T Ag compare dopo 24 ore</a:t>
            </a:r>
            <a:endParaRPr lang="it-IT" sz="2000">
              <a:latin typeface="Times New Roman" pitchFamily="18" charset="0"/>
              <a:cs typeface="Times New Roman" pitchFamily="18" charset="0"/>
            </a:endParaRPr>
          </a:p>
          <a:p>
            <a:pPr>
              <a:lnSpc>
                <a:spcPct val="130000"/>
              </a:lnSpc>
            </a:pPr>
            <a:r>
              <a:rPr lang="it-IT" sz="2000">
                <a:solidFill>
                  <a:srgbClr val="FFFFFF"/>
                </a:solidFill>
                <a:latin typeface="Times New Roman" pitchFamily="18" charset="0"/>
                <a:cs typeface="Times New Roman" pitchFamily="18" charset="0"/>
              </a:rPr>
              <a:t>elevata progenie virale dopo qualche giorno (effetto citopatico e lisi  cellulare)</a:t>
            </a:r>
            <a:endParaRPr lang="it-IT" sz="2000">
              <a:latin typeface="Times New Roman" pitchFamily="18" charset="0"/>
              <a:cs typeface="Times New Roman" pitchFamily="18" charset="0"/>
            </a:endParaRPr>
          </a:p>
          <a:p>
            <a:pPr algn="ctr">
              <a:spcBef>
                <a:spcPts val="725"/>
              </a:spcBef>
            </a:pPr>
            <a:r>
              <a:rPr lang="it-IT" sz="2000">
                <a:solidFill>
                  <a:srgbClr val="FFFFFF"/>
                </a:solidFill>
                <a:latin typeface="Times New Roman" pitchFamily="18" charset="0"/>
                <a:cs typeface="Times New Roman" pitchFamily="18" charset="0"/>
              </a:rPr>
              <a:t>JCV</a:t>
            </a:r>
            <a:endParaRPr lang="it-IT" sz="2000">
              <a:latin typeface="Times New Roman" pitchFamily="18" charset="0"/>
              <a:cs typeface="Times New Roman" pitchFamily="18" charset="0"/>
            </a:endParaRPr>
          </a:p>
          <a:p>
            <a:pPr>
              <a:spcBef>
                <a:spcPts val="725"/>
              </a:spcBef>
            </a:pPr>
            <a:r>
              <a:rPr lang="it-IT" sz="2000">
                <a:solidFill>
                  <a:srgbClr val="FFFFFF"/>
                </a:solidFill>
                <a:latin typeface="Times New Roman" pitchFamily="18" charset="0"/>
                <a:cs typeface="Times New Roman" pitchFamily="18" charset="0"/>
              </a:rPr>
              <a:t>umane cerebrali fetali embrionali (astrociti, neuroni,</a:t>
            </a:r>
            <a:endParaRPr lang="it-IT" sz="2000">
              <a:latin typeface="Times New Roman" pitchFamily="18" charset="0"/>
              <a:cs typeface="Times New Roman" pitchFamily="18" charset="0"/>
            </a:endParaRPr>
          </a:p>
          <a:p>
            <a:pPr>
              <a:lnSpc>
                <a:spcPct val="130000"/>
              </a:lnSpc>
            </a:pPr>
            <a:r>
              <a:rPr lang="it-IT" sz="2000">
                <a:solidFill>
                  <a:srgbClr val="FFFFFF"/>
                </a:solidFill>
                <a:latin typeface="Times New Roman" pitchFamily="18" charset="0"/>
                <a:cs typeface="Times New Roman" pitchFamily="18" charset="0"/>
              </a:rPr>
              <a:t>precursori), linee di neuroblastoma, linfociti, precursori ematopoietici,  cellule renali, cellule stromali delle tonsille e di scimmia</a:t>
            </a:r>
            <a:endParaRPr lang="it-IT" sz="2000">
              <a:latin typeface="Times New Roman" pitchFamily="18" charset="0"/>
              <a:cs typeface="Times New Roman" pitchFamily="18" charset="0"/>
            </a:endParaRPr>
          </a:p>
          <a:p>
            <a:pPr>
              <a:spcBef>
                <a:spcPts val="725"/>
              </a:spcBef>
            </a:pPr>
            <a:r>
              <a:rPr lang="it-IT" sz="2000">
                <a:solidFill>
                  <a:srgbClr val="FFFFFF"/>
                </a:solidFill>
                <a:latin typeface="Times New Roman" pitchFamily="18" charset="0"/>
                <a:cs typeface="Times New Roman" pitchFamily="18" charset="0"/>
              </a:rPr>
              <a:t>T g compare dopo 48 ore</a:t>
            </a:r>
            <a:endParaRPr lang="it-IT" sz="2000">
              <a:latin typeface="Times New Roman" pitchFamily="18" charset="0"/>
              <a:cs typeface="Times New Roman" pitchFamily="18" charset="0"/>
            </a:endParaRPr>
          </a:p>
          <a:p>
            <a:pPr>
              <a:spcBef>
                <a:spcPts val="725"/>
              </a:spcBef>
            </a:pPr>
            <a:r>
              <a:rPr lang="it-IT" sz="2000">
                <a:solidFill>
                  <a:srgbClr val="FFFFFF"/>
                </a:solidFill>
                <a:latin typeface="Times New Roman" pitchFamily="18" charset="0"/>
                <a:cs typeface="Times New Roman" pitchFamily="18" charset="0"/>
              </a:rPr>
              <a:t>scarsa progenie virale dopo qualche settimana</a:t>
            </a:r>
            <a:endParaRPr lang="it-IT" sz="2000">
              <a:latin typeface="Times New Roman" pitchFamily="18" charset="0"/>
              <a:cs typeface="Times New Roman" pitchFamily="18" charset="0"/>
            </a:endParaRPr>
          </a:p>
          <a:p>
            <a:pPr>
              <a:lnSpc>
                <a:spcPct val="130000"/>
              </a:lnSpc>
            </a:pPr>
            <a:r>
              <a:rPr lang="it-IT" sz="2000">
                <a:solidFill>
                  <a:srgbClr val="FFFFFF"/>
                </a:solidFill>
                <a:latin typeface="Times New Roman" pitchFamily="18" charset="0"/>
                <a:cs typeface="Times New Roman" pitchFamily="18" charset="0"/>
              </a:rPr>
              <a:t>solo poche cellule replicano DNA e producono virioni  (assenza di vero effetto citopatico e di lisi cellulare)  trasmissione cellula-cellula</a:t>
            </a:r>
            <a:endParaRPr lang="it-IT" sz="2000">
              <a:latin typeface="Times New Roman" pitchFamily="18" charset="0"/>
              <a:cs typeface="Times New Roman" pitchFamily="18" charset="0"/>
            </a:endParaRPr>
          </a:p>
        </p:txBody>
      </p:sp>
    </p:spTree>
  </p:cSld>
  <p:clrMapOvr>
    <a:masterClrMapping/>
  </p:clrMapOvr>
  <p:transition advTm="30654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52222" rtlCol="0"/>
          <a:lstStyle/>
          <a:p>
            <a:pPr marL="332740" eaLnBrk="1" fontAlgn="auto" hangingPunct="1">
              <a:spcBef>
                <a:spcPts val="0"/>
              </a:spcBef>
              <a:spcAft>
                <a:spcPts val="0"/>
              </a:spcAft>
              <a:defRPr/>
            </a:pPr>
            <a:r>
              <a:rPr sz="2800" b="1" spc="-5" dirty="0">
                <a:solidFill>
                  <a:srgbClr val="33CC33"/>
                </a:solidFill>
              </a:rPr>
              <a:t>Ciclo replicativo in cellule</a:t>
            </a:r>
            <a:r>
              <a:rPr sz="2800" b="1" dirty="0">
                <a:solidFill>
                  <a:srgbClr val="33CC33"/>
                </a:solidFill>
              </a:rPr>
              <a:t> </a:t>
            </a:r>
            <a:r>
              <a:rPr sz="2800" b="1" spc="-5" dirty="0">
                <a:solidFill>
                  <a:srgbClr val="33CC33"/>
                </a:solidFill>
              </a:rPr>
              <a:t>permissive</a:t>
            </a:r>
            <a:endParaRPr sz="2800"/>
          </a:p>
        </p:txBody>
      </p:sp>
      <p:sp>
        <p:nvSpPr>
          <p:cNvPr id="34818" name="object 3"/>
          <p:cNvSpPr txBox="1">
            <a:spLocks noChangeArrowheads="1"/>
          </p:cNvSpPr>
          <p:nvPr/>
        </p:nvSpPr>
        <p:spPr bwMode="auto">
          <a:xfrm>
            <a:off x="4575175" y="1981200"/>
            <a:ext cx="4403725" cy="3060700"/>
          </a:xfrm>
          <a:prstGeom prst="rect">
            <a:avLst/>
          </a:prstGeom>
          <a:noFill/>
          <a:ln w="9525">
            <a:noFill/>
            <a:miter lim="800000"/>
            <a:headEnd/>
            <a:tailEnd/>
          </a:ln>
        </p:spPr>
        <p:txBody>
          <a:bodyPr lIns="0" tIns="0" rIns="0" bIns="0">
            <a:spAutoFit/>
          </a:bodyPr>
          <a:lstStyle/>
          <a:p>
            <a:pPr marL="12700"/>
            <a:r>
              <a:rPr lang="it-IT" sz="2000">
                <a:solidFill>
                  <a:srgbClr val="FFFF66"/>
                </a:solidFill>
                <a:latin typeface="Times New Roman" pitchFamily="18" charset="0"/>
                <a:cs typeface="Times New Roman" pitchFamily="18" charset="0"/>
              </a:rPr>
              <a:t>Infezione di BK virus </a:t>
            </a:r>
            <a:r>
              <a:rPr lang="it-IT" sz="2000">
                <a:solidFill>
                  <a:srgbClr val="FFFFFF"/>
                </a:solidFill>
                <a:latin typeface="Times New Roman" pitchFamily="18" charset="0"/>
                <a:cs typeface="Times New Roman" pitchFamily="18" charset="0"/>
              </a:rPr>
              <a:t>in HEK (human  embryonic kidney cells): nuclei picnotici,  allungamento del citoplasma,  rigonfiamento cellualare</a:t>
            </a:r>
            <a:endParaRPr lang="it-IT" sz="2000">
              <a:latin typeface="Times New Roman" pitchFamily="18" charset="0"/>
              <a:cs typeface="Times New Roman" pitchFamily="18" charset="0"/>
            </a:endParaRPr>
          </a:p>
          <a:p>
            <a:pPr marL="12700"/>
            <a:endParaRPr lang="it-IT" sz="2000">
              <a:latin typeface="Times New Roman" pitchFamily="18" charset="0"/>
              <a:cs typeface="Times New Roman" pitchFamily="18" charset="0"/>
            </a:endParaRPr>
          </a:p>
          <a:p>
            <a:pPr marL="12700">
              <a:spcBef>
                <a:spcPts val="25"/>
              </a:spcBef>
            </a:pPr>
            <a:endParaRPr lang="it-IT" sz="2100">
              <a:latin typeface="Times New Roman" pitchFamily="18" charset="0"/>
              <a:cs typeface="Times New Roman" pitchFamily="18" charset="0"/>
            </a:endParaRPr>
          </a:p>
          <a:p>
            <a:pPr marL="12700"/>
            <a:r>
              <a:rPr lang="it-IT" sz="2000">
                <a:solidFill>
                  <a:srgbClr val="FFFF66"/>
                </a:solidFill>
                <a:latin typeface="Times New Roman" pitchFamily="18" charset="0"/>
                <a:cs typeface="Times New Roman" pitchFamily="18" charset="0"/>
              </a:rPr>
              <a:t>Infezione di JC virus </a:t>
            </a:r>
            <a:r>
              <a:rPr lang="it-IT" sz="2000">
                <a:solidFill>
                  <a:srgbClr val="FFFFFF"/>
                </a:solidFill>
                <a:latin typeface="Times New Roman" pitchFamily="18" charset="0"/>
                <a:cs typeface="Times New Roman" pitchFamily="18" charset="0"/>
              </a:rPr>
              <a:t>in HFB (human fetal  brain) principalmente astrociti  rigonfiamento cellulare, e diminuzione del  citopalsma</a:t>
            </a:r>
            <a:endParaRPr lang="it-IT" sz="2000">
              <a:latin typeface="Times New Roman" pitchFamily="18" charset="0"/>
              <a:cs typeface="Times New Roman" pitchFamily="18" charset="0"/>
            </a:endParaRPr>
          </a:p>
        </p:txBody>
      </p:sp>
      <p:sp>
        <p:nvSpPr>
          <p:cNvPr id="34819" name="object 4"/>
          <p:cNvSpPr>
            <a:spLocks noChangeArrowheads="1"/>
          </p:cNvSpPr>
          <p:nvPr/>
        </p:nvSpPr>
        <p:spPr bwMode="auto">
          <a:xfrm>
            <a:off x="350838" y="1236663"/>
            <a:ext cx="3878262" cy="2566987"/>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4820" name="object 5"/>
          <p:cNvSpPr>
            <a:spLocks noChangeArrowheads="1"/>
          </p:cNvSpPr>
          <p:nvPr/>
        </p:nvSpPr>
        <p:spPr bwMode="auto">
          <a:xfrm>
            <a:off x="349250" y="3871913"/>
            <a:ext cx="3833813" cy="2859087"/>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5231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6613" y="55563"/>
            <a:ext cx="7618412" cy="377825"/>
          </a:xfrm>
        </p:spPr>
        <p:txBody>
          <a:bodyPr rtlCol="0"/>
          <a:lstStyle/>
          <a:p>
            <a:pPr marL="12700" eaLnBrk="1" fontAlgn="auto" hangingPunct="1">
              <a:spcBef>
                <a:spcPts val="0"/>
              </a:spcBef>
              <a:spcAft>
                <a:spcPts val="0"/>
              </a:spcAft>
              <a:defRPr/>
            </a:pPr>
            <a:r>
              <a:rPr sz="2400" b="1" dirty="0">
                <a:solidFill>
                  <a:srgbClr val="FFFFFF"/>
                </a:solidFill>
              </a:rPr>
              <a:t>Meccanismo di diffusione dei poliomavirus</a:t>
            </a:r>
            <a:r>
              <a:rPr sz="2400" b="1" spc="-155" dirty="0">
                <a:solidFill>
                  <a:srgbClr val="FFFFFF"/>
                </a:solidFill>
              </a:rPr>
              <a:t> </a:t>
            </a:r>
            <a:r>
              <a:rPr sz="2400" b="1" dirty="0">
                <a:solidFill>
                  <a:srgbClr val="FFFFFF"/>
                </a:solidFill>
              </a:rPr>
              <a:t>nell’organismo</a:t>
            </a:r>
            <a:endParaRPr sz="2400"/>
          </a:p>
        </p:txBody>
      </p:sp>
      <p:sp>
        <p:nvSpPr>
          <p:cNvPr id="36866" name="object 3"/>
          <p:cNvSpPr>
            <a:spLocks noChangeArrowheads="1"/>
          </p:cNvSpPr>
          <p:nvPr/>
        </p:nvSpPr>
        <p:spPr bwMode="auto">
          <a:xfrm>
            <a:off x="61913" y="1306513"/>
            <a:ext cx="1362075" cy="40005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67" name="object 4"/>
          <p:cNvSpPr>
            <a:spLocks noChangeArrowheads="1"/>
          </p:cNvSpPr>
          <p:nvPr/>
        </p:nvSpPr>
        <p:spPr bwMode="auto">
          <a:xfrm>
            <a:off x="36513" y="1281113"/>
            <a:ext cx="1362075" cy="400050"/>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68" name="object 5"/>
          <p:cNvSpPr>
            <a:spLocks/>
          </p:cNvSpPr>
          <p:nvPr/>
        </p:nvSpPr>
        <p:spPr bwMode="auto">
          <a:xfrm>
            <a:off x="50800" y="1295400"/>
            <a:ext cx="1358900" cy="396875"/>
          </a:xfrm>
          <a:custGeom>
            <a:avLst/>
            <a:gdLst>
              <a:gd name="T0" fmla="*/ 0 w 1358900"/>
              <a:gd name="T1" fmla="*/ 396875 h 396875"/>
              <a:gd name="T2" fmla="*/ 1358900 w 1358900"/>
              <a:gd name="T3" fmla="*/ 396875 h 396875"/>
              <a:gd name="T4" fmla="*/ 1358900 w 1358900"/>
              <a:gd name="T5" fmla="*/ 0 h 396875"/>
              <a:gd name="T6" fmla="*/ 0 w 1358900"/>
              <a:gd name="T7" fmla="*/ 0 h 396875"/>
              <a:gd name="T8" fmla="*/ 0 w 1358900"/>
              <a:gd name="T9" fmla="*/ 396875 h 396875"/>
              <a:gd name="T10" fmla="*/ 0 60000 65536"/>
              <a:gd name="T11" fmla="*/ 0 60000 65536"/>
              <a:gd name="T12" fmla="*/ 0 60000 65536"/>
              <a:gd name="T13" fmla="*/ 0 60000 65536"/>
              <a:gd name="T14" fmla="*/ 0 60000 65536"/>
              <a:gd name="T15" fmla="*/ 0 w 1358900"/>
              <a:gd name="T16" fmla="*/ 0 h 396875"/>
              <a:gd name="T17" fmla="*/ 1358900 w 1358900"/>
              <a:gd name="T18" fmla="*/ 396875 h 396875"/>
            </a:gdLst>
            <a:ahLst/>
            <a:cxnLst>
              <a:cxn ang="T10">
                <a:pos x="T0" y="T1"/>
              </a:cxn>
              <a:cxn ang="T11">
                <a:pos x="T2" y="T3"/>
              </a:cxn>
              <a:cxn ang="T12">
                <a:pos x="T4" y="T5"/>
              </a:cxn>
              <a:cxn ang="T13">
                <a:pos x="T6" y="T7"/>
              </a:cxn>
              <a:cxn ang="T14">
                <a:pos x="T8" y="T9"/>
              </a:cxn>
            </a:cxnLst>
            <a:rect l="T15" t="T16" r="T17" b="T18"/>
            <a:pathLst>
              <a:path w="1358900" h="396875">
                <a:moveTo>
                  <a:pt x="0" y="396875"/>
                </a:moveTo>
                <a:lnTo>
                  <a:pt x="1358900" y="396875"/>
                </a:lnTo>
                <a:lnTo>
                  <a:pt x="1358900" y="0"/>
                </a:lnTo>
                <a:lnTo>
                  <a:pt x="0" y="0"/>
                </a:lnTo>
                <a:lnTo>
                  <a:pt x="0" y="396875"/>
                </a:lnTo>
                <a:close/>
              </a:path>
            </a:pathLst>
          </a:custGeom>
          <a:solidFill>
            <a:srgbClr val="CCCCFF"/>
          </a:solidFill>
          <a:ln w="9525">
            <a:noFill/>
            <a:round/>
            <a:headEnd/>
            <a:tailEnd/>
          </a:ln>
        </p:spPr>
        <p:txBody>
          <a:bodyPr lIns="0" tIns="0" rIns="0" bIns="0"/>
          <a:lstStyle/>
          <a:p>
            <a:endParaRPr lang="it-IT"/>
          </a:p>
        </p:txBody>
      </p:sp>
      <p:sp>
        <p:nvSpPr>
          <p:cNvPr id="6" name="object 6"/>
          <p:cNvSpPr txBox="1"/>
          <p:nvPr/>
        </p:nvSpPr>
        <p:spPr>
          <a:xfrm>
            <a:off x="187325" y="1333500"/>
            <a:ext cx="1084263" cy="315913"/>
          </a:xfrm>
          <a:prstGeom prst="rect">
            <a:avLst/>
          </a:prstGeom>
        </p:spPr>
        <p:txBody>
          <a:bodyPr lIns="0" tIns="0" rIns="0" bIns="0">
            <a:spAutoFit/>
          </a:bodyPr>
          <a:lstStyle/>
          <a:p>
            <a:pPr marL="12700" fontAlgn="auto">
              <a:spcBef>
                <a:spcPts val="0"/>
              </a:spcBef>
              <a:spcAft>
                <a:spcPts val="0"/>
              </a:spcAft>
              <a:defRPr/>
            </a:pPr>
            <a:r>
              <a:rPr sz="2000" dirty="0">
                <a:solidFill>
                  <a:srgbClr val="000066"/>
                </a:solidFill>
                <a:latin typeface="Times New Roman"/>
                <a:cs typeface="Times New Roman"/>
              </a:rPr>
              <a:t>JCV/</a:t>
            </a:r>
            <a:r>
              <a:rPr sz="2000" spc="-10" dirty="0">
                <a:solidFill>
                  <a:srgbClr val="000066"/>
                </a:solidFill>
                <a:latin typeface="Times New Roman"/>
                <a:cs typeface="Times New Roman"/>
              </a:rPr>
              <a:t>B</a:t>
            </a:r>
            <a:r>
              <a:rPr sz="2000" dirty="0">
                <a:solidFill>
                  <a:srgbClr val="000066"/>
                </a:solidFill>
                <a:latin typeface="Times New Roman"/>
                <a:cs typeface="Times New Roman"/>
              </a:rPr>
              <a:t>KV</a:t>
            </a:r>
            <a:endParaRPr sz="2000">
              <a:latin typeface="Times New Roman"/>
              <a:cs typeface="Times New Roman"/>
            </a:endParaRPr>
          </a:p>
        </p:txBody>
      </p:sp>
      <p:sp>
        <p:nvSpPr>
          <p:cNvPr id="36870" name="object 7"/>
          <p:cNvSpPr>
            <a:spLocks noChangeArrowheads="1"/>
          </p:cNvSpPr>
          <p:nvPr/>
        </p:nvSpPr>
        <p:spPr bwMode="auto">
          <a:xfrm>
            <a:off x="2982913" y="1154113"/>
            <a:ext cx="1971675" cy="1635125"/>
          </a:xfrm>
          <a:prstGeom prst="rect">
            <a:avLst/>
          </a:prstGeom>
          <a:blipFill dpi="0" rotWithShape="1">
            <a:blip r:embed="rId5"/>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71" name="object 8"/>
          <p:cNvSpPr>
            <a:spLocks noChangeArrowheads="1"/>
          </p:cNvSpPr>
          <p:nvPr/>
        </p:nvSpPr>
        <p:spPr bwMode="auto">
          <a:xfrm>
            <a:off x="2957513" y="1128713"/>
            <a:ext cx="1971675" cy="1633537"/>
          </a:xfrm>
          <a:prstGeom prst="rect">
            <a:avLst/>
          </a:prstGeom>
          <a:blipFill dpi="0" rotWithShape="1">
            <a:blip r:embed="rId6"/>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72" name="object 9"/>
          <p:cNvSpPr txBox="1">
            <a:spLocks noChangeArrowheads="1"/>
          </p:cNvSpPr>
          <p:nvPr/>
        </p:nvSpPr>
        <p:spPr bwMode="auto">
          <a:xfrm>
            <a:off x="2971800" y="1143000"/>
            <a:ext cx="1968500" cy="1631950"/>
          </a:xfrm>
          <a:prstGeom prst="rect">
            <a:avLst/>
          </a:prstGeom>
          <a:solidFill>
            <a:srgbClr val="CCCCFF"/>
          </a:solidFill>
          <a:ln w="9525">
            <a:noFill/>
            <a:miter lim="800000"/>
            <a:headEnd/>
            <a:tailEnd/>
          </a:ln>
        </p:spPr>
        <p:txBody>
          <a:bodyPr lIns="0" tIns="37465" rIns="0" bIns="0">
            <a:spAutoFit/>
          </a:bodyPr>
          <a:lstStyle/>
          <a:p>
            <a:pPr marL="174625" indent="1588" algn="ctr">
              <a:spcBef>
                <a:spcPts val="300"/>
              </a:spcBef>
            </a:pPr>
            <a:r>
              <a:rPr lang="it-IT" sz="2000">
                <a:solidFill>
                  <a:srgbClr val="000066"/>
                </a:solidFill>
                <a:latin typeface="Times New Roman" pitchFamily="18" charset="0"/>
                <a:cs typeface="Times New Roman" pitchFamily="18" charset="0"/>
              </a:rPr>
              <a:t>Moltiplicazione  nel tratto  respiratorio o in  altre sedi di  ingresso</a:t>
            </a:r>
            <a:endParaRPr lang="it-IT" sz="2000">
              <a:latin typeface="Times New Roman" pitchFamily="18" charset="0"/>
              <a:cs typeface="Times New Roman" pitchFamily="18" charset="0"/>
            </a:endParaRPr>
          </a:p>
        </p:txBody>
      </p:sp>
      <p:sp>
        <p:nvSpPr>
          <p:cNvPr id="36873" name="object 10"/>
          <p:cNvSpPr>
            <a:spLocks noChangeArrowheads="1"/>
          </p:cNvSpPr>
          <p:nvPr/>
        </p:nvSpPr>
        <p:spPr bwMode="auto">
          <a:xfrm>
            <a:off x="6284913" y="1255713"/>
            <a:ext cx="1971675" cy="704850"/>
          </a:xfrm>
          <a:prstGeom prst="rect">
            <a:avLst/>
          </a:prstGeom>
          <a:blipFill dpi="0" rotWithShape="1">
            <a:blip r:embed="rId7"/>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74" name="object 11"/>
          <p:cNvSpPr>
            <a:spLocks noChangeArrowheads="1"/>
          </p:cNvSpPr>
          <p:nvPr/>
        </p:nvSpPr>
        <p:spPr bwMode="auto">
          <a:xfrm>
            <a:off x="6259513" y="1230313"/>
            <a:ext cx="1971675" cy="704850"/>
          </a:xfrm>
          <a:prstGeom prst="rect">
            <a:avLst/>
          </a:prstGeom>
          <a:blipFill dpi="0" rotWithShape="1">
            <a:blip r:embed="rId8"/>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 name="object 12"/>
          <p:cNvSpPr txBox="1"/>
          <p:nvPr/>
        </p:nvSpPr>
        <p:spPr>
          <a:xfrm>
            <a:off x="6273800" y="1244600"/>
            <a:ext cx="1968500" cy="701675"/>
          </a:xfrm>
          <a:prstGeom prst="rect">
            <a:avLst/>
          </a:prstGeom>
          <a:solidFill>
            <a:srgbClr val="CCCCFF"/>
          </a:solidFill>
        </p:spPr>
        <p:txBody>
          <a:bodyPr lIns="0" tIns="37465" rIns="0" bIns="0">
            <a:spAutoFit/>
          </a:bodyPr>
          <a:lstStyle/>
          <a:p>
            <a:pPr marL="1270" algn="ctr" fontAlgn="auto">
              <a:spcBef>
                <a:spcPts val="295"/>
              </a:spcBef>
              <a:spcAft>
                <a:spcPts val="0"/>
              </a:spcAft>
              <a:defRPr/>
            </a:pPr>
            <a:r>
              <a:rPr sz="2000" spc="-5" dirty="0">
                <a:solidFill>
                  <a:srgbClr val="000066"/>
                </a:solidFill>
                <a:latin typeface="Times New Roman"/>
                <a:cs typeface="Times New Roman"/>
              </a:rPr>
              <a:t>Moltiplicazione</a:t>
            </a:r>
            <a:r>
              <a:rPr sz="2000" spc="-80" dirty="0">
                <a:solidFill>
                  <a:srgbClr val="000066"/>
                </a:solidFill>
                <a:latin typeface="Times New Roman"/>
                <a:cs typeface="Times New Roman"/>
              </a:rPr>
              <a:t> </a:t>
            </a:r>
            <a:r>
              <a:rPr sz="2000" dirty="0">
                <a:solidFill>
                  <a:srgbClr val="000066"/>
                </a:solidFill>
                <a:latin typeface="Times New Roman"/>
                <a:cs typeface="Times New Roman"/>
              </a:rPr>
              <a:t>a</a:t>
            </a:r>
            <a:endParaRPr sz="2000">
              <a:latin typeface="Times New Roman"/>
              <a:cs typeface="Times New Roman"/>
            </a:endParaRPr>
          </a:p>
          <a:p>
            <a:pPr marL="635" algn="ctr" fontAlgn="auto">
              <a:spcBef>
                <a:spcPts val="0"/>
              </a:spcBef>
              <a:spcAft>
                <a:spcPts val="0"/>
              </a:spcAft>
              <a:defRPr/>
            </a:pPr>
            <a:r>
              <a:rPr sz="2000" dirty="0">
                <a:solidFill>
                  <a:srgbClr val="000066"/>
                </a:solidFill>
                <a:latin typeface="Times New Roman"/>
                <a:cs typeface="Times New Roman"/>
              </a:rPr>
              <a:t>livello</a:t>
            </a:r>
            <a:r>
              <a:rPr sz="2000" spc="-114" dirty="0">
                <a:solidFill>
                  <a:srgbClr val="000066"/>
                </a:solidFill>
                <a:latin typeface="Times New Roman"/>
                <a:cs typeface="Times New Roman"/>
              </a:rPr>
              <a:t> </a:t>
            </a:r>
            <a:r>
              <a:rPr sz="2000" dirty="0">
                <a:solidFill>
                  <a:srgbClr val="000066"/>
                </a:solidFill>
                <a:latin typeface="Times New Roman"/>
                <a:cs typeface="Times New Roman"/>
              </a:rPr>
              <a:t>renale</a:t>
            </a:r>
            <a:endParaRPr sz="2000">
              <a:latin typeface="Times New Roman"/>
              <a:cs typeface="Times New Roman"/>
            </a:endParaRPr>
          </a:p>
        </p:txBody>
      </p:sp>
      <p:sp>
        <p:nvSpPr>
          <p:cNvPr id="36876" name="object 13"/>
          <p:cNvSpPr>
            <a:spLocks noChangeArrowheads="1"/>
          </p:cNvSpPr>
          <p:nvPr/>
        </p:nvSpPr>
        <p:spPr bwMode="auto">
          <a:xfrm>
            <a:off x="6183313" y="3516313"/>
            <a:ext cx="2378075" cy="704850"/>
          </a:xfrm>
          <a:prstGeom prst="rect">
            <a:avLst/>
          </a:prstGeom>
          <a:blipFill dpi="0" rotWithShape="1">
            <a:blip r:embed="rId9"/>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77" name="object 14"/>
          <p:cNvSpPr>
            <a:spLocks noChangeArrowheads="1"/>
          </p:cNvSpPr>
          <p:nvPr/>
        </p:nvSpPr>
        <p:spPr bwMode="auto">
          <a:xfrm>
            <a:off x="6157913" y="3490913"/>
            <a:ext cx="2378075" cy="704850"/>
          </a:xfrm>
          <a:prstGeom prst="rect">
            <a:avLst/>
          </a:prstGeom>
          <a:blipFill dpi="0" rotWithShape="1">
            <a:blip r:embed="rId10"/>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78" name="object 15"/>
          <p:cNvSpPr txBox="1">
            <a:spLocks noChangeArrowheads="1"/>
          </p:cNvSpPr>
          <p:nvPr/>
        </p:nvSpPr>
        <p:spPr bwMode="auto">
          <a:xfrm>
            <a:off x="6172200" y="3505200"/>
            <a:ext cx="2374900" cy="701675"/>
          </a:xfrm>
          <a:prstGeom prst="rect">
            <a:avLst/>
          </a:prstGeom>
          <a:solidFill>
            <a:srgbClr val="CCCCFF"/>
          </a:solidFill>
          <a:ln w="9525">
            <a:noFill/>
            <a:miter lim="800000"/>
            <a:headEnd/>
            <a:tailEnd/>
          </a:ln>
        </p:spPr>
        <p:txBody>
          <a:bodyPr lIns="0" tIns="38100" rIns="0" bIns="0">
            <a:spAutoFit/>
          </a:bodyPr>
          <a:lstStyle/>
          <a:p>
            <a:pPr marL="509588" indent="-331788">
              <a:spcBef>
                <a:spcPts val="300"/>
              </a:spcBef>
            </a:pPr>
            <a:r>
              <a:rPr lang="it-IT" sz="2000">
                <a:solidFill>
                  <a:srgbClr val="000066"/>
                </a:solidFill>
                <a:latin typeface="Times New Roman" pitchFamily="18" charset="0"/>
                <a:cs typeface="Times New Roman" pitchFamily="18" charset="0"/>
              </a:rPr>
              <a:t>Deficit immunitario  Riattivazione</a:t>
            </a:r>
            <a:endParaRPr lang="it-IT" sz="2000">
              <a:latin typeface="Times New Roman" pitchFamily="18" charset="0"/>
              <a:cs typeface="Times New Roman" pitchFamily="18" charset="0"/>
            </a:endParaRPr>
          </a:p>
        </p:txBody>
      </p:sp>
      <p:sp>
        <p:nvSpPr>
          <p:cNvPr id="36879" name="object 16"/>
          <p:cNvSpPr>
            <a:spLocks noChangeArrowheads="1"/>
          </p:cNvSpPr>
          <p:nvPr/>
        </p:nvSpPr>
        <p:spPr bwMode="auto">
          <a:xfrm>
            <a:off x="6546850" y="5038725"/>
            <a:ext cx="1638300" cy="587375"/>
          </a:xfrm>
          <a:prstGeom prst="rect">
            <a:avLst/>
          </a:prstGeom>
          <a:blipFill dpi="0" rotWithShape="1">
            <a:blip r:embed="rId11"/>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80" name="object 17"/>
          <p:cNvSpPr>
            <a:spLocks noChangeArrowheads="1"/>
          </p:cNvSpPr>
          <p:nvPr/>
        </p:nvSpPr>
        <p:spPr bwMode="auto">
          <a:xfrm>
            <a:off x="6521450" y="5013325"/>
            <a:ext cx="1638300" cy="587375"/>
          </a:xfrm>
          <a:prstGeom prst="rect">
            <a:avLst/>
          </a:prstGeom>
          <a:blipFill dpi="0" rotWithShape="1">
            <a:blip r:embed="rId12"/>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81" name="object 18"/>
          <p:cNvSpPr txBox="1">
            <a:spLocks noChangeArrowheads="1"/>
          </p:cNvSpPr>
          <p:nvPr/>
        </p:nvSpPr>
        <p:spPr bwMode="auto">
          <a:xfrm>
            <a:off x="6535738" y="5027613"/>
            <a:ext cx="1635125" cy="584200"/>
          </a:xfrm>
          <a:prstGeom prst="rect">
            <a:avLst/>
          </a:prstGeom>
          <a:solidFill>
            <a:srgbClr val="CCCCFF"/>
          </a:solidFill>
          <a:ln w="9525">
            <a:noFill/>
            <a:miter lim="800000"/>
            <a:headEnd/>
            <a:tailEnd/>
          </a:ln>
        </p:spPr>
        <p:txBody>
          <a:bodyPr lIns="0" tIns="40005" rIns="0" bIns="0">
            <a:spAutoFit/>
          </a:bodyPr>
          <a:lstStyle/>
          <a:p>
            <a:pPr marL="619125" indent="-495300">
              <a:spcBef>
                <a:spcPts val="313"/>
              </a:spcBef>
            </a:pPr>
            <a:r>
              <a:rPr lang="it-IT" sz="1600">
                <a:solidFill>
                  <a:srgbClr val="000066"/>
                </a:solidFill>
                <a:latin typeface="Times New Roman" pitchFamily="18" charset="0"/>
                <a:cs typeface="Times New Roman" pitchFamily="18" charset="0"/>
              </a:rPr>
              <a:t>Riattivazione nel  SNC</a:t>
            </a:r>
            <a:endParaRPr lang="it-IT" sz="1600">
              <a:latin typeface="Times New Roman" pitchFamily="18" charset="0"/>
              <a:cs typeface="Times New Roman" pitchFamily="18" charset="0"/>
            </a:endParaRPr>
          </a:p>
        </p:txBody>
      </p:sp>
      <p:sp>
        <p:nvSpPr>
          <p:cNvPr id="36882" name="object 19"/>
          <p:cNvSpPr>
            <a:spLocks noChangeArrowheads="1"/>
          </p:cNvSpPr>
          <p:nvPr/>
        </p:nvSpPr>
        <p:spPr bwMode="auto">
          <a:xfrm>
            <a:off x="2387600" y="4933950"/>
            <a:ext cx="1765300" cy="1828800"/>
          </a:xfrm>
          <a:prstGeom prst="rect">
            <a:avLst/>
          </a:prstGeom>
          <a:blipFill dpi="0" rotWithShape="1">
            <a:blip r:embed="rId1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83" name="object 20"/>
          <p:cNvSpPr>
            <a:spLocks noChangeArrowheads="1"/>
          </p:cNvSpPr>
          <p:nvPr/>
        </p:nvSpPr>
        <p:spPr bwMode="auto">
          <a:xfrm>
            <a:off x="2362200" y="4908550"/>
            <a:ext cx="1765300" cy="1828800"/>
          </a:xfrm>
          <a:prstGeom prst="rect">
            <a:avLst/>
          </a:prstGeom>
          <a:blipFill dpi="0" rotWithShape="1">
            <a:blip r:embed="rId1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6884" name="object 21"/>
          <p:cNvSpPr txBox="1">
            <a:spLocks noChangeArrowheads="1"/>
          </p:cNvSpPr>
          <p:nvPr/>
        </p:nvSpPr>
        <p:spPr bwMode="auto">
          <a:xfrm>
            <a:off x="2381250" y="4927600"/>
            <a:ext cx="1752600" cy="1816100"/>
          </a:xfrm>
          <a:prstGeom prst="rect">
            <a:avLst/>
          </a:prstGeom>
          <a:solidFill>
            <a:srgbClr val="CCCCFF"/>
          </a:solidFill>
          <a:ln w="9525">
            <a:solidFill>
              <a:srgbClr val="3333CC"/>
            </a:solidFill>
            <a:miter lim="800000"/>
            <a:headEnd/>
            <a:tailEnd/>
          </a:ln>
        </p:spPr>
        <p:txBody>
          <a:bodyPr lIns="0" tIns="36195" rIns="0" bIns="0">
            <a:spAutoFit/>
          </a:bodyPr>
          <a:lstStyle/>
          <a:p>
            <a:pPr marL="557213">
              <a:spcBef>
                <a:spcPts val="288"/>
              </a:spcBef>
            </a:pPr>
            <a:r>
              <a:rPr lang="it-IT" sz="1400">
                <a:solidFill>
                  <a:srgbClr val="000066"/>
                </a:solidFill>
                <a:latin typeface="Times New Roman" pitchFamily="18" charset="0"/>
                <a:cs typeface="Times New Roman" pitchFamily="18" charset="0"/>
              </a:rPr>
              <a:t>Viruria e</a:t>
            </a:r>
            <a:endParaRPr lang="it-IT" sz="1400">
              <a:latin typeface="Times New Roman" pitchFamily="18" charset="0"/>
              <a:cs typeface="Times New Roman" pitchFamily="18" charset="0"/>
            </a:endParaRPr>
          </a:p>
          <a:p>
            <a:pPr marL="557213" algn="ctr">
              <a:spcBef>
                <a:spcPts val="838"/>
              </a:spcBef>
            </a:pPr>
            <a:r>
              <a:rPr lang="it-IT" sz="1400" b="1">
                <a:solidFill>
                  <a:srgbClr val="000066"/>
                </a:solidFill>
                <a:latin typeface="Times New Roman" pitchFamily="18" charset="0"/>
                <a:cs typeface="Times New Roman" pitchFamily="18" charset="0"/>
              </a:rPr>
              <a:t>cistite emorragica  </a:t>
            </a:r>
            <a:r>
              <a:rPr lang="it-IT" sz="1400">
                <a:solidFill>
                  <a:srgbClr val="000066"/>
                </a:solidFill>
                <a:latin typeface="Times New Roman" pitchFamily="18" charset="0"/>
                <a:cs typeface="Times New Roman" pitchFamily="18" charset="0"/>
              </a:rPr>
              <a:t>(trapiantati di  midollo)</a:t>
            </a:r>
            <a:endParaRPr lang="it-IT" sz="1400">
              <a:latin typeface="Times New Roman" pitchFamily="18" charset="0"/>
              <a:cs typeface="Times New Roman" pitchFamily="18" charset="0"/>
            </a:endParaRPr>
          </a:p>
          <a:p>
            <a:pPr marL="557213" algn="ctr">
              <a:spcBef>
                <a:spcPts val="838"/>
              </a:spcBef>
            </a:pPr>
            <a:r>
              <a:rPr lang="it-IT" sz="1400" b="1">
                <a:solidFill>
                  <a:srgbClr val="000066"/>
                </a:solidFill>
                <a:latin typeface="Times New Roman" pitchFamily="18" charset="0"/>
                <a:cs typeface="Times New Roman" pitchFamily="18" charset="0"/>
              </a:rPr>
              <a:t>nefropatia e stenosi  uretrale</a:t>
            </a:r>
            <a:r>
              <a:rPr lang="it-IT" sz="1400">
                <a:solidFill>
                  <a:srgbClr val="000066"/>
                </a:solidFill>
                <a:latin typeface="Times New Roman" pitchFamily="18" charset="0"/>
                <a:cs typeface="Times New Roman" pitchFamily="18" charset="0"/>
              </a:rPr>
              <a:t>(trapianti  renali)</a:t>
            </a:r>
            <a:endParaRPr lang="it-IT" sz="1400">
              <a:latin typeface="Times New Roman" pitchFamily="18" charset="0"/>
              <a:cs typeface="Times New Roman" pitchFamily="18" charset="0"/>
            </a:endParaRPr>
          </a:p>
        </p:txBody>
      </p:sp>
      <p:sp>
        <p:nvSpPr>
          <p:cNvPr id="36885" name="object 22"/>
          <p:cNvSpPr>
            <a:spLocks/>
          </p:cNvSpPr>
          <p:nvPr/>
        </p:nvSpPr>
        <p:spPr bwMode="auto">
          <a:xfrm>
            <a:off x="1714500" y="1435100"/>
            <a:ext cx="927100" cy="228600"/>
          </a:xfrm>
          <a:custGeom>
            <a:avLst/>
            <a:gdLst>
              <a:gd name="T0" fmla="*/ 698500 w 927100"/>
              <a:gd name="T1" fmla="*/ 0 h 228600"/>
              <a:gd name="T2" fmla="*/ 698500 w 927100"/>
              <a:gd name="T3" fmla="*/ 228600 h 228600"/>
              <a:gd name="T4" fmla="*/ 850900 w 927100"/>
              <a:gd name="T5" fmla="*/ 152400 h 228600"/>
              <a:gd name="T6" fmla="*/ 736600 w 927100"/>
              <a:gd name="T7" fmla="*/ 152400 h 228600"/>
              <a:gd name="T8" fmla="*/ 736600 w 927100"/>
              <a:gd name="T9" fmla="*/ 76200 h 228600"/>
              <a:gd name="T10" fmla="*/ 850900 w 927100"/>
              <a:gd name="T11" fmla="*/ 76200 h 228600"/>
              <a:gd name="T12" fmla="*/ 698500 w 927100"/>
              <a:gd name="T13" fmla="*/ 0 h 228600"/>
              <a:gd name="T14" fmla="*/ 698500 w 927100"/>
              <a:gd name="T15" fmla="*/ 76200 h 228600"/>
              <a:gd name="T16" fmla="*/ 0 w 927100"/>
              <a:gd name="T17" fmla="*/ 76200 h 228600"/>
              <a:gd name="T18" fmla="*/ 0 w 927100"/>
              <a:gd name="T19" fmla="*/ 152400 h 228600"/>
              <a:gd name="T20" fmla="*/ 698500 w 927100"/>
              <a:gd name="T21" fmla="*/ 152400 h 228600"/>
              <a:gd name="T22" fmla="*/ 698500 w 927100"/>
              <a:gd name="T23" fmla="*/ 76200 h 228600"/>
              <a:gd name="T24" fmla="*/ 850900 w 927100"/>
              <a:gd name="T25" fmla="*/ 76200 h 228600"/>
              <a:gd name="T26" fmla="*/ 736600 w 927100"/>
              <a:gd name="T27" fmla="*/ 76200 h 228600"/>
              <a:gd name="T28" fmla="*/ 736600 w 927100"/>
              <a:gd name="T29" fmla="*/ 152400 h 228600"/>
              <a:gd name="T30" fmla="*/ 850900 w 927100"/>
              <a:gd name="T31" fmla="*/ 152400 h 228600"/>
              <a:gd name="T32" fmla="*/ 927100 w 927100"/>
              <a:gd name="T33" fmla="*/ 114300 h 228600"/>
              <a:gd name="T34" fmla="*/ 850900 w 927100"/>
              <a:gd name="T35" fmla="*/ 76200 h 228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7100"/>
              <a:gd name="T55" fmla="*/ 0 h 228600"/>
              <a:gd name="T56" fmla="*/ 927100 w 927100"/>
              <a:gd name="T57" fmla="*/ 228600 h 228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7100" h="228600">
                <a:moveTo>
                  <a:pt x="698500" y="0"/>
                </a:moveTo>
                <a:lnTo>
                  <a:pt x="698500" y="228600"/>
                </a:lnTo>
                <a:lnTo>
                  <a:pt x="850900" y="152400"/>
                </a:lnTo>
                <a:lnTo>
                  <a:pt x="736600" y="152400"/>
                </a:lnTo>
                <a:lnTo>
                  <a:pt x="736600" y="76200"/>
                </a:lnTo>
                <a:lnTo>
                  <a:pt x="850900" y="76200"/>
                </a:lnTo>
                <a:lnTo>
                  <a:pt x="698500" y="0"/>
                </a:lnTo>
                <a:close/>
              </a:path>
              <a:path w="927100" h="228600">
                <a:moveTo>
                  <a:pt x="698500" y="76200"/>
                </a:moveTo>
                <a:lnTo>
                  <a:pt x="0" y="76200"/>
                </a:lnTo>
                <a:lnTo>
                  <a:pt x="0" y="152400"/>
                </a:lnTo>
                <a:lnTo>
                  <a:pt x="698500" y="152400"/>
                </a:lnTo>
                <a:lnTo>
                  <a:pt x="698500" y="76200"/>
                </a:lnTo>
                <a:close/>
              </a:path>
              <a:path w="927100" h="228600">
                <a:moveTo>
                  <a:pt x="850900" y="76200"/>
                </a:moveTo>
                <a:lnTo>
                  <a:pt x="736600" y="76200"/>
                </a:lnTo>
                <a:lnTo>
                  <a:pt x="736600" y="152400"/>
                </a:lnTo>
                <a:lnTo>
                  <a:pt x="850900" y="152400"/>
                </a:lnTo>
                <a:lnTo>
                  <a:pt x="927100" y="114300"/>
                </a:lnTo>
                <a:lnTo>
                  <a:pt x="850900" y="76200"/>
                </a:lnTo>
                <a:close/>
              </a:path>
            </a:pathLst>
          </a:custGeom>
          <a:solidFill>
            <a:srgbClr val="FF0000"/>
          </a:solidFill>
          <a:ln w="9525">
            <a:noFill/>
            <a:round/>
            <a:headEnd/>
            <a:tailEnd/>
          </a:ln>
        </p:spPr>
        <p:txBody>
          <a:bodyPr lIns="0" tIns="0" rIns="0" bIns="0"/>
          <a:lstStyle/>
          <a:p>
            <a:endParaRPr lang="it-IT"/>
          </a:p>
        </p:txBody>
      </p:sp>
      <p:sp>
        <p:nvSpPr>
          <p:cNvPr id="36886" name="object 23"/>
          <p:cNvSpPr>
            <a:spLocks/>
          </p:cNvSpPr>
          <p:nvPr/>
        </p:nvSpPr>
        <p:spPr bwMode="auto">
          <a:xfrm>
            <a:off x="5067300" y="1473200"/>
            <a:ext cx="927100" cy="228600"/>
          </a:xfrm>
          <a:custGeom>
            <a:avLst/>
            <a:gdLst>
              <a:gd name="T0" fmla="*/ 698500 w 927100"/>
              <a:gd name="T1" fmla="*/ 0 h 228600"/>
              <a:gd name="T2" fmla="*/ 698500 w 927100"/>
              <a:gd name="T3" fmla="*/ 228600 h 228600"/>
              <a:gd name="T4" fmla="*/ 850900 w 927100"/>
              <a:gd name="T5" fmla="*/ 152400 h 228600"/>
              <a:gd name="T6" fmla="*/ 736600 w 927100"/>
              <a:gd name="T7" fmla="*/ 152400 h 228600"/>
              <a:gd name="T8" fmla="*/ 736600 w 927100"/>
              <a:gd name="T9" fmla="*/ 76200 h 228600"/>
              <a:gd name="T10" fmla="*/ 850900 w 927100"/>
              <a:gd name="T11" fmla="*/ 76200 h 228600"/>
              <a:gd name="T12" fmla="*/ 698500 w 927100"/>
              <a:gd name="T13" fmla="*/ 0 h 228600"/>
              <a:gd name="T14" fmla="*/ 698500 w 927100"/>
              <a:gd name="T15" fmla="*/ 76200 h 228600"/>
              <a:gd name="T16" fmla="*/ 0 w 927100"/>
              <a:gd name="T17" fmla="*/ 76200 h 228600"/>
              <a:gd name="T18" fmla="*/ 0 w 927100"/>
              <a:gd name="T19" fmla="*/ 152400 h 228600"/>
              <a:gd name="T20" fmla="*/ 698500 w 927100"/>
              <a:gd name="T21" fmla="*/ 152400 h 228600"/>
              <a:gd name="T22" fmla="*/ 698500 w 927100"/>
              <a:gd name="T23" fmla="*/ 76200 h 228600"/>
              <a:gd name="T24" fmla="*/ 850900 w 927100"/>
              <a:gd name="T25" fmla="*/ 76200 h 228600"/>
              <a:gd name="T26" fmla="*/ 736600 w 927100"/>
              <a:gd name="T27" fmla="*/ 76200 h 228600"/>
              <a:gd name="T28" fmla="*/ 736600 w 927100"/>
              <a:gd name="T29" fmla="*/ 152400 h 228600"/>
              <a:gd name="T30" fmla="*/ 850900 w 927100"/>
              <a:gd name="T31" fmla="*/ 152400 h 228600"/>
              <a:gd name="T32" fmla="*/ 927100 w 927100"/>
              <a:gd name="T33" fmla="*/ 114300 h 228600"/>
              <a:gd name="T34" fmla="*/ 850900 w 927100"/>
              <a:gd name="T35" fmla="*/ 76200 h 228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7100"/>
              <a:gd name="T55" fmla="*/ 0 h 228600"/>
              <a:gd name="T56" fmla="*/ 927100 w 927100"/>
              <a:gd name="T57" fmla="*/ 228600 h 228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7100" h="228600">
                <a:moveTo>
                  <a:pt x="698500" y="0"/>
                </a:moveTo>
                <a:lnTo>
                  <a:pt x="698500" y="228600"/>
                </a:lnTo>
                <a:lnTo>
                  <a:pt x="850900" y="152400"/>
                </a:lnTo>
                <a:lnTo>
                  <a:pt x="736600" y="152400"/>
                </a:lnTo>
                <a:lnTo>
                  <a:pt x="736600" y="76200"/>
                </a:lnTo>
                <a:lnTo>
                  <a:pt x="850900" y="76200"/>
                </a:lnTo>
                <a:lnTo>
                  <a:pt x="698500" y="0"/>
                </a:lnTo>
                <a:close/>
              </a:path>
              <a:path w="927100" h="228600">
                <a:moveTo>
                  <a:pt x="698500" y="76200"/>
                </a:moveTo>
                <a:lnTo>
                  <a:pt x="0" y="76200"/>
                </a:lnTo>
                <a:lnTo>
                  <a:pt x="0" y="152400"/>
                </a:lnTo>
                <a:lnTo>
                  <a:pt x="698500" y="152400"/>
                </a:lnTo>
                <a:lnTo>
                  <a:pt x="698500" y="76200"/>
                </a:lnTo>
                <a:close/>
              </a:path>
              <a:path w="927100" h="228600">
                <a:moveTo>
                  <a:pt x="850900" y="76200"/>
                </a:moveTo>
                <a:lnTo>
                  <a:pt x="736600" y="76200"/>
                </a:lnTo>
                <a:lnTo>
                  <a:pt x="736600" y="152400"/>
                </a:lnTo>
                <a:lnTo>
                  <a:pt x="850900" y="152400"/>
                </a:lnTo>
                <a:lnTo>
                  <a:pt x="927100" y="114300"/>
                </a:lnTo>
                <a:lnTo>
                  <a:pt x="850900" y="76200"/>
                </a:lnTo>
                <a:close/>
              </a:path>
            </a:pathLst>
          </a:custGeom>
          <a:solidFill>
            <a:srgbClr val="FF0000"/>
          </a:solidFill>
          <a:ln w="9525">
            <a:noFill/>
            <a:round/>
            <a:headEnd/>
            <a:tailEnd/>
          </a:ln>
        </p:spPr>
        <p:txBody>
          <a:bodyPr lIns="0" tIns="0" rIns="0" bIns="0"/>
          <a:lstStyle/>
          <a:p>
            <a:endParaRPr lang="it-IT"/>
          </a:p>
        </p:txBody>
      </p:sp>
      <p:sp>
        <p:nvSpPr>
          <p:cNvPr id="36887" name="object 24"/>
          <p:cNvSpPr>
            <a:spLocks/>
          </p:cNvSpPr>
          <p:nvPr/>
        </p:nvSpPr>
        <p:spPr bwMode="auto">
          <a:xfrm>
            <a:off x="7099300" y="2146300"/>
            <a:ext cx="228600" cy="1346200"/>
          </a:xfrm>
          <a:custGeom>
            <a:avLst/>
            <a:gdLst>
              <a:gd name="T0" fmla="*/ 76200 w 228600"/>
              <a:gd name="T1" fmla="*/ 1117600 h 1346200"/>
              <a:gd name="T2" fmla="*/ 0 w 228600"/>
              <a:gd name="T3" fmla="*/ 1117600 h 1346200"/>
              <a:gd name="T4" fmla="*/ 114300 w 228600"/>
              <a:gd name="T5" fmla="*/ 1346200 h 1346200"/>
              <a:gd name="T6" fmla="*/ 209550 w 228600"/>
              <a:gd name="T7" fmla="*/ 1155700 h 1346200"/>
              <a:gd name="T8" fmla="*/ 76200 w 228600"/>
              <a:gd name="T9" fmla="*/ 1155700 h 1346200"/>
              <a:gd name="T10" fmla="*/ 76200 w 228600"/>
              <a:gd name="T11" fmla="*/ 1117600 h 1346200"/>
              <a:gd name="T12" fmla="*/ 152400 w 228600"/>
              <a:gd name="T13" fmla="*/ 0 h 1346200"/>
              <a:gd name="T14" fmla="*/ 76200 w 228600"/>
              <a:gd name="T15" fmla="*/ 0 h 1346200"/>
              <a:gd name="T16" fmla="*/ 76200 w 228600"/>
              <a:gd name="T17" fmla="*/ 1155700 h 1346200"/>
              <a:gd name="T18" fmla="*/ 152400 w 228600"/>
              <a:gd name="T19" fmla="*/ 1155700 h 1346200"/>
              <a:gd name="T20" fmla="*/ 152400 w 228600"/>
              <a:gd name="T21" fmla="*/ 0 h 1346200"/>
              <a:gd name="T22" fmla="*/ 228600 w 228600"/>
              <a:gd name="T23" fmla="*/ 1117600 h 1346200"/>
              <a:gd name="T24" fmla="*/ 152400 w 228600"/>
              <a:gd name="T25" fmla="*/ 1117600 h 1346200"/>
              <a:gd name="T26" fmla="*/ 152400 w 228600"/>
              <a:gd name="T27" fmla="*/ 1155700 h 1346200"/>
              <a:gd name="T28" fmla="*/ 209550 w 228600"/>
              <a:gd name="T29" fmla="*/ 1155700 h 1346200"/>
              <a:gd name="T30" fmla="*/ 228600 w 228600"/>
              <a:gd name="T31" fmla="*/ 1117600 h 1346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600"/>
              <a:gd name="T49" fmla="*/ 0 h 1346200"/>
              <a:gd name="T50" fmla="*/ 228600 w 228600"/>
              <a:gd name="T51" fmla="*/ 1346200 h 1346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600" h="1346200">
                <a:moveTo>
                  <a:pt x="76200" y="1117600"/>
                </a:moveTo>
                <a:lnTo>
                  <a:pt x="0" y="1117600"/>
                </a:lnTo>
                <a:lnTo>
                  <a:pt x="114300" y="1346200"/>
                </a:lnTo>
                <a:lnTo>
                  <a:pt x="209550" y="1155700"/>
                </a:lnTo>
                <a:lnTo>
                  <a:pt x="76200" y="1155700"/>
                </a:lnTo>
                <a:lnTo>
                  <a:pt x="76200" y="1117600"/>
                </a:lnTo>
                <a:close/>
              </a:path>
              <a:path w="228600" h="1346200">
                <a:moveTo>
                  <a:pt x="152400" y="0"/>
                </a:moveTo>
                <a:lnTo>
                  <a:pt x="76200" y="0"/>
                </a:lnTo>
                <a:lnTo>
                  <a:pt x="76200" y="1155700"/>
                </a:lnTo>
                <a:lnTo>
                  <a:pt x="152400" y="1155700"/>
                </a:lnTo>
                <a:lnTo>
                  <a:pt x="152400" y="0"/>
                </a:lnTo>
                <a:close/>
              </a:path>
              <a:path w="228600" h="1346200">
                <a:moveTo>
                  <a:pt x="228600" y="1117600"/>
                </a:moveTo>
                <a:lnTo>
                  <a:pt x="152400" y="1117600"/>
                </a:lnTo>
                <a:lnTo>
                  <a:pt x="152400" y="1155700"/>
                </a:lnTo>
                <a:lnTo>
                  <a:pt x="209550" y="1155700"/>
                </a:lnTo>
                <a:lnTo>
                  <a:pt x="228600" y="1117600"/>
                </a:lnTo>
                <a:close/>
              </a:path>
            </a:pathLst>
          </a:custGeom>
          <a:solidFill>
            <a:srgbClr val="FF0000"/>
          </a:solidFill>
          <a:ln w="9525">
            <a:noFill/>
            <a:round/>
            <a:headEnd/>
            <a:tailEnd/>
          </a:ln>
        </p:spPr>
        <p:txBody>
          <a:bodyPr lIns="0" tIns="0" rIns="0" bIns="0"/>
          <a:lstStyle/>
          <a:p>
            <a:endParaRPr lang="it-IT"/>
          </a:p>
        </p:txBody>
      </p:sp>
      <p:sp>
        <p:nvSpPr>
          <p:cNvPr id="36888" name="object 25"/>
          <p:cNvSpPr>
            <a:spLocks/>
          </p:cNvSpPr>
          <p:nvPr/>
        </p:nvSpPr>
        <p:spPr bwMode="auto">
          <a:xfrm>
            <a:off x="3835400" y="2959100"/>
            <a:ext cx="2974975" cy="398463"/>
          </a:xfrm>
          <a:custGeom>
            <a:avLst/>
            <a:gdLst>
              <a:gd name="T0" fmla="*/ 217194 w 2975609"/>
              <a:gd name="T1" fmla="*/ 171115 h 398145"/>
              <a:gd name="T2" fmla="*/ 0 w 2975609"/>
              <a:gd name="T3" fmla="*/ 305892 h 398145"/>
              <a:gd name="T4" fmla="*/ 237616 w 2975609"/>
              <a:gd name="T5" fmla="*/ 399610 h 398145"/>
              <a:gd name="T6" fmla="*/ 231122 w 2975609"/>
              <a:gd name="T7" fmla="*/ 326930 h 398145"/>
              <a:gd name="T8" fmla="*/ 192961 w 2975609"/>
              <a:gd name="T9" fmla="*/ 326930 h 398145"/>
              <a:gd name="T10" fmla="*/ 186109 w 2975609"/>
              <a:gd name="T11" fmla="*/ 250681 h 398145"/>
              <a:gd name="T12" fmla="*/ 223998 w 2975609"/>
              <a:gd name="T13" fmla="*/ 247262 h 398145"/>
              <a:gd name="T14" fmla="*/ 217194 w 2975609"/>
              <a:gd name="T15" fmla="*/ 171115 h 398145"/>
              <a:gd name="T16" fmla="*/ 223998 w 2975609"/>
              <a:gd name="T17" fmla="*/ 247262 h 398145"/>
              <a:gd name="T18" fmla="*/ 186109 w 2975609"/>
              <a:gd name="T19" fmla="*/ 250681 h 398145"/>
              <a:gd name="T20" fmla="*/ 192961 w 2975609"/>
              <a:gd name="T21" fmla="*/ 326930 h 398145"/>
              <a:gd name="T22" fmla="*/ 230816 w 2975609"/>
              <a:gd name="T23" fmla="*/ 323516 h 398145"/>
              <a:gd name="T24" fmla="*/ 223998 w 2975609"/>
              <a:gd name="T25" fmla="*/ 247262 h 398145"/>
              <a:gd name="T26" fmla="*/ 230816 w 2975609"/>
              <a:gd name="T27" fmla="*/ 323516 h 398145"/>
              <a:gd name="T28" fmla="*/ 192961 w 2975609"/>
              <a:gd name="T29" fmla="*/ 326930 h 398145"/>
              <a:gd name="T30" fmla="*/ 231122 w 2975609"/>
              <a:gd name="T31" fmla="*/ 326930 h 398145"/>
              <a:gd name="T32" fmla="*/ 230816 w 2975609"/>
              <a:gd name="T33" fmla="*/ 323516 h 398145"/>
              <a:gd name="T34" fmla="*/ 2965211 w 2975609"/>
              <a:gd name="T35" fmla="*/ 0 h 398145"/>
              <a:gd name="T36" fmla="*/ 223998 w 2975609"/>
              <a:gd name="T37" fmla="*/ 247262 h 398145"/>
              <a:gd name="T38" fmla="*/ 230816 w 2975609"/>
              <a:gd name="T39" fmla="*/ 323516 h 398145"/>
              <a:gd name="T40" fmla="*/ 2972060 w 2975609"/>
              <a:gd name="T41" fmla="*/ 76251 h 398145"/>
              <a:gd name="T42" fmla="*/ 2965211 w 2975609"/>
              <a:gd name="T43" fmla="*/ 0 h 398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75609"/>
              <a:gd name="T67" fmla="*/ 0 h 398145"/>
              <a:gd name="T68" fmla="*/ 2975609 w 2975609"/>
              <a:gd name="T69" fmla="*/ 398145 h 398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75609" h="398145">
                <a:moveTo>
                  <a:pt x="217424" y="170434"/>
                </a:moveTo>
                <a:lnTo>
                  <a:pt x="0" y="304673"/>
                </a:lnTo>
                <a:lnTo>
                  <a:pt x="237871" y="398018"/>
                </a:lnTo>
                <a:lnTo>
                  <a:pt x="231367" y="325627"/>
                </a:lnTo>
                <a:lnTo>
                  <a:pt x="193166" y="325627"/>
                </a:lnTo>
                <a:lnTo>
                  <a:pt x="186309" y="249682"/>
                </a:lnTo>
                <a:lnTo>
                  <a:pt x="224238" y="246277"/>
                </a:lnTo>
                <a:lnTo>
                  <a:pt x="217424" y="170434"/>
                </a:lnTo>
                <a:close/>
              </a:path>
              <a:path w="2975609" h="398145">
                <a:moveTo>
                  <a:pt x="224238" y="246277"/>
                </a:moveTo>
                <a:lnTo>
                  <a:pt x="186309" y="249682"/>
                </a:lnTo>
                <a:lnTo>
                  <a:pt x="193166" y="325627"/>
                </a:lnTo>
                <a:lnTo>
                  <a:pt x="231061" y="322227"/>
                </a:lnTo>
                <a:lnTo>
                  <a:pt x="224238" y="246277"/>
                </a:lnTo>
                <a:close/>
              </a:path>
              <a:path w="2975609" h="398145">
                <a:moveTo>
                  <a:pt x="231061" y="322227"/>
                </a:moveTo>
                <a:lnTo>
                  <a:pt x="193166" y="325627"/>
                </a:lnTo>
                <a:lnTo>
                  <a:pt x="231367" y="325627"/>
                </a:lnTo>
                <a:lnTo>
                  <a:pt x="231061" y="322227"/>
                </a:lnTo>
                <a:close/>
              </a:path>
              <a:path w="2975609" h="398145">
                <a:moveTo>
                  <a:pt x="2968371" y="0"/>
                </a:moveTo>
                <a:lnTo>
                  <a:pt x="224238" y="246277"/>
                </a:lnTo>
                <a:lnTo>
                  <a:pt x="231061" y="322227"/>
                </a:lnTo>
                <a:lnTo>
                  <a:pt x="2975229" y="75946"/>
                </a:lnTo>
                <a:lnTo>
                  <a:pt x="2968371" y="0"/>
                </a:lnTo>
                <a:close/>
              </a:path>
            </a:pathLst>
          </a:custGeom>
          <a:solidFill>
            <a:srgbClr val="FF0000"/>
          </a:solidFill>
          <a:ln w="9525">
            <a:noFill/>
            <a:round/>
            <a:headEnd/>
            <a:tailEnd/>
          </a:ln>
        </p:spPr>
        <p:txBody>
          <a:bodyPr lIns="0" tIns="0" rIns="0" bIns="0"/>
          <a:lstStyle/>
          <a:p>
            <a:endParaRPr lang="it-IT"/>
          </a:p>
        </p:txBody>
      </p:sp>
      <p:sp>
        <p:nvSpPr>
          <p:cNvPr id="36889" name="object 26"/>
          <p:cNvSpPr txBox="1">
            <a:spLocks noChangeArrowheads="1"/>
          </p:cNvSpPr>
          <p:nvPr/>
        </p:nvSpPr>
        <p:spPr bwMode="auto">
          <a:xfrm>
            <a:off x="5248275" y="1730375"/>
            <a:ext cx="642938" cy="971550"/>
          </a:xfrm>
          <a:prstGeom prst="rect">
            <a:avLst/>
          </a:prstGeom>
          <a:noFill/>
          <a:ln w="9525">
            <a:noFill/>
            <a:miter lim="800000"/>
            <a:headEnd/>
            <a:tailEnd/>
          </a:ln>
        </p:spPr>
        <p:txBody>
          <a:bodyPr lIns="0" tIns="0" rIns="0" bIns="0">
            <a:spAutoFit/>
          </a:bodyPr>
          <a:lstStyle/>
          <a:p>
            <a:pPr marL="12700" indent="22225"/>
            <a:r>
              <a:rPr lang="it-IT" sz="1400">
                <a:solidFill>
                  <a:srgbClr val="FFFFFF"/>
                </a:solidFill>
                <a:latin typeface="Times New Roman" pitchFamily="18" charset="0"/>
                <a:cs typeface="Times New Roman" pitchFamily="18" charset="0"/>
              </a:rPr>
              <a:t>Viremia  primaria</a:t>
            </a:r>
            <a:endParaRPr lang="it-IT" sz="1400">
              <a:latin typeface="Times New Roman" pitchFamily="18" charset="0"/>
              <a:cs typeface="Times New Roman" pitchFamily="18" charset="0"/>
            </a:endParaRPr>
          </a:p>
          <a:p>
            <a:pPr marL="12700" indent="22225">
              <a:spcBef>
                <a:spcPts val="838"/>
              </a:spcBef>
            </a:pPr>
            <a:r>
              <a:rPr lang="it-IT" sz="1400">
                <a:solidFill>
                  <a:srgbClr val="FFFFFF"/>
                </a:solidFill>
                <a:latin typeface="Times New Roman" pitchFamily="18" charset="0"/>
                <a:cs typeface="Times New Roman" pitchFamily="18" charset="0"/>
              </a:rPr>
              <a:t>Risposta</a:t>
            </a:r>
            <a:endParaRPr lang="it-IT" sz="1400">
              <a:latin typeface="Times New Roman" pitchFamily="18" charset="0"/>
              <a:cs typeface="Times New Roman" pitchFamily="18" charset="0"/>
            </a:endParaRPr>
          </a:p>
          <a:p>
            <a:pPr marL="12700" indent="22225"/>
            <a:r>
              <a:rPr lang="it-IT" sz="1400">
                <a:solidFill>
                  <a:srgbClr val="FFFFFF"/>
                </a:solidFill>
                <a:latin typeface="Times New Roman" pitchFamily="18" charset="0"/>
                <a:cs typeface="Times New Roman" pitchFamily="18" charset="0"/>
              </a:rPr>
              <a:t>immune</a:t>
            </a:r>
            <a:endParaRPr lang="it-IT" sz="1400">
              <a:latin typeface="Times New Roman" pitchFamily="18" charset="0"/>
              <a:cs typeface="Times New Roman" pitchFamily="18" charset="0"/>
            </a:endParaRPr>
          </a:p>
        </p:txBody>
      </p:sp>
      <p:sp>
        <p:nvSpPr>
          <p:cNvPr id="36890" name="object 27"/>
          <p:cNvSpPr txBox="1">
            <a:spLocks noChangeArrowheads="1"/>
          </p:cNvSpPr>
          <p:nvPr/>
        </p:nvSpPr>
        <p:spPr bwMode="auto">
          <a:xfrm>
            <a:off x="7432675" y="2289175"/>
            <a:ext cx="750888" cy="650875"/>
          </a:xfrm>
          <a:prstGeom prst="rect">
            <a:avLst/>
          </a:prstGeom>
          <a:noFill/>
          <a:ln w="9525">
            <a:noFill/>
            <a:miter lim="800000"/>
            <a:headEnd/>
            <a:tailEnd/>
          </a:ln>
        </p:spPr>
        <p:txBody>
          <a:bodyPr lIns="0" tIns="0" rIns="0" bIns="0">
            <a:spAutoFit/>
          </a:bodyPr>
          <a:lstStyle/>
          <a:p>
            <a:pPr marL="12700"/>
            <a:r>
              <a:rPr lang="it-IT" sz="1400">
                <a:solidFill>
                  <a:srgbClr val="FFFFFF"/>
                </a:solidFill>
                <a:latin typeface="Times New Roman" pitchFamily="18" charset="0"/>
                <a:cs typeface="Times New Roman" pitchFamily="18" charset="0"/>
              </a:rPr>
              <a:t>Seconda  viremia  transitoria</a:t>
            </a:r>
            <a:endParaRPr lang="it-IT" sz="1400">
              <a:latin typeface="Times New Roman" pitchFamily="18" charset="0"/>
              <a:cs typeface="Times New Roman" pitchFamily="18" charset="0"/>
            </a:endParaRPr>
          </a:p>
        </p:txBody>
      </p:sp>
      <p:sp>
        <p:nvSpPr>
          <p:cNvPr id="28" name="object 28"/>
          <p:cNvSpPr txBox="1"/>
          <p:nvPr/>
        </p:nvSpPr>
        <p:spPr>
          <a:xfrm>
            <a:off x="4587875" y="3267075"/>
            <a:ext cx="1447800" cy="225425"/>
          </a:xfrm>
          <a:prstGeom prst="rect">
            <a:avLst/>
          </a:prstGeom>
        </p:spPr>
        <p:txBody>
          <a:bodyPr lIns="0" tIns="0" rIns="0" bIns="0">
            <a:spAutoFit/>
          </a:bodyPr>
          <a:lstStyle/>
          <a:p>
            <a:pPr marL="12700" fontAlgn="auto">
              <a:spcBef>
                <a:spcPts val="0"/>
              </a:spcBef>
              <a:spcAft>
                <a:spcPts val="0"/>
              </a:spcAft>
              <a:defRPr/>
            </a:pPr>
            <a:r>
              <a:rPr sz="1400" spc="-5" dirty="0">
                <a:solidFill>
                  <a:srgbClr val="FFFFFF"/>
                </a:solidFill>
                <a:latin typeface="Times New Roman"/>
                <a:cs typeface="Times New Roman"/>
              </a:rPr>
              <a:t>Immunocompetente</a:t>
            </a:r>
            <a:endParaRPr sz="1400">
              <a:latin typeface="Times New Roman"/>
              <a:cs typeface="Times New Roman"/>
            </a:endParaRPr>
          </a:p>
        </p:txBody>
      </p:sp>
      <p:sp>
        <p:nvSpPr>
          <p:cNvPr id="36892" name="object 29"/>
          <p:cNvSpPr txBox="1">
            <a:spLocks noChangeArrowheads="1"/>
          </p:cNvSpPr>
          <p:nvPr/>
        </p:nvSpPr>
        <p:spPr bwMode="auto">
          <a:xfrm>
            <a:off x="1752600" y="2959100"/>
            <a:ext cx="1993900" cy="1816100"/>
          </a:xfrm>
          <a:prstGeom prst="rect">
            <a:avLst/>
          </a:prstGeom>
          <a:solidFill>
            <a:srgbClr val="000066"/>
          </a:solidFill>
          <a:ln w="9525">
            <a:solidFill>
              <a:srgbClr val="FFFFFF"/>
            </a:solidFill>
            <a:miter lim="800000"/>
            <a:headEnd/>
            <a:tailEnd/>
          </a:ln>
        </p:spPr>
        <p:txBody>
          <a:bodyPr lIns="0" tIns="36194" rIns="0" bIns="0">
            <a:spAutoFit/>
          </a:bodyPr>
          <a:lstStyle/>
          <a:p>
            <a:pPr marL="95250" indent="-1588" algn="ctr">
              <a:spcBef>
                <a:spcPts val="288"/>
              </a:spcBef>
            </a:pPr>
            <a:r>
              <a:rPr lang="it-IT" sz="1400">
                <a:solidFill>
                  <a:srgbClr val="FFFFFF"/>
                </a:solidFill>
                <a:latin typeface="Times New Roman" pitchFamily="18" charset="0"/>
                <a:cs typeface="Times New Roman" pitchFamily="18" charset="0"/>
              </a:rPr>
              <a:t>Virus latenti/persistenti  (?) indefinitamente nel  rene (linfociti e altre  cell?) – episodi di viruria  asintomatica</a:t>
            </a:r>
            <a:endParaRPr lang="it-IT" sz="1400">
              <a:latin typeface="Times New Roman" pitchFamily="18" charset="0"/>
              <a:cs typeface="Times New Roman" pitchFamily="18" charset="0"/>
            </a:endParaRPr>
          </a:p>
          <a:p>
            <a:pPr marL="95250" indent="-1588" algn="ctr">
              <a:lnSpc>
                <a:spcPct val="150000"/>
              </a:lnSpc>
            </a:pPr>
            <a:r>
              <a:rPr lang="it-IT" sz="1400">
                <a:solidFill>
                  <a:srgbClr val="FFFFFF"/>
                </a:solidFill>
                <a:latin typeface="Times New Roman" pitchFamily="18" charset="0"/>
                <a:cs typeface="Times New Roman" pitchFamily="18" charset="0"/>
              </a:rPr>
              <a:t>DNA episomiale  [meccanismi ??]</a:t>
            </a:r>
            <a:endParaRPr lang="it-IT" sz="1400">
              <a:latin typeface="Times New Roman" pitchFamily="18" charset="0"/>
              <a:cs typeface="Times New Roman" pitchFamily="18" charset="0"/>
            </a:endParaRPr>
          </a:p>
        </p:txBody>
      </p:sp>
      <p:sp>
        <p:nvSpPr>
          <p:cNvPr id="36893" name="object 30"/>
          <p:cNvSpPr>
            <a:spLocks/>
          </p:cNvSpPr>
          <p:nvPr/>
        </p:nvSpPr>
        <p:spPr bwMode="auto">
          <a:xfrm>
            <a:off x="7124700" y="4292600"/>
            <a:ext cx="228600" cy="635000"/>
          </a:xfrm>
          <a:custGeom>
            <a:avLst/>
            <a:gdLst>
              <a:gd name="T0" fmla="*/ 76200 w 228600"/>
              <a:gd name="T1" fmla="*/ 406400 h 635000"/>
              <a:gd name="T2" fmla="*/ 0 w 228600"/>
              <a:gd name="T3" fmla="*/ 406400 h 635000"/>
              <a:gd name="T4" fmla="*/ 114300 w 228600"/>
              <a:gd name="T5" fmla="*/ 635000 h 635000"/>
              <a:gd name="T6" fmla="*/ 209550 w 228600"/>
              <a:gd name="T7" fmla="*/ 444500 h 635000"/>
              <a:gd name="T8" fmla="*/ 76200 w 228600"/>
              <a:gd name="T9" fmla="*/ 444500 h 635000"/>
              <a:gd name="T10" fmla="*/ 76200 w 228600"/>
              <a:gd name="T11" fmla="*/ 406400 h 635000"/>
              <a:gd name="T12" fmla="*/ 152400 w 228600"/>
              <a:gd name="T13" fmla="*/ 0 h 635000"/>
              <a:gd name="T14" fmla="*/ 76200 w 228600"/>
              <a:gd name="T15" fmla="*/ 0 h 635000"/>
              <a:gd name="T16" fmla="*/ 76200 w 228600"/>
              <a:gd name="T17" fmla="*/ 444500 h 635000"/>
              <a:gd name="T18" fmla="*/ 152400 w 228600"/>
              <a:gd name="T19" fmla="*/ 444500 h 635000"/>
              <a:gd name="T20" fmla="*/ 152400 w 228600"/>
              <a:gd name="T21" fmla="*/ 0 h 635000"/>
              <a:gd name="T22" fmla="*/ 228600 w 228600"/>
              <a:gd name="T23" fmla="*/ 406400 h 635000"/>
              <a:gd name="T24" fmla="*/ 152400 w 228600"/>
              <a:gd name="T25" fmla="*/ 406400 h 635000"/>
              <a:gd name="T26" fmla="*/ 152400 w 228600"/>
              <a:gd name="T27" fmla="*/ 444500 h 635000"/>
              <a:gd name="T28" fmla="*/ 209550 w 228600"/>
              <a:gd name="T29" fmla="*/ 444500 h 635000"/>
              <a:gd name="T30" fmla="*/ 228600 w 228600"/>
              <a:gd name="T31" fmla="*/ 406400 h 635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600"/>
              <a:gd name="T49" fmla="*/ 0 h 635000"/>
              <a:gd name="T50" fmla="*/ 228600 w 228600"/>
              <a:gd name="T51" fmla="*/ 635000 h 635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600" h="635000">
                <a:moveTo>
                  <a:pt x="76200" y="406400"/>
                </a:moveTo>
                <a:lnTo>
                  <a:pt x="0" y="406400"/>
                </a:lnTo>
                <a:lnTo>
                  <a:pt x="114300" y="635000"/>
                </a:lnTo>
                <a:lnTo>
                  <a:pt x="209550" y="444500"/>
                </a:lnTo>
                <a:lnTo>
                  <a:pt x="76200" y="444500"/>
                </a:lnTo>
                <a:lnTo>
                  <a:pt x="76200" y="406400"/>
                </a:lnTo>
                <a:close/>
              </a:path>
              <a:path w="228600" h="635000">
                <a:moveTo>
                  <a:pt x="152400" y="0"/>
                </a:moveTo>
                <a:lnTo>
                  <a:pt x="76200" y="0"/>
                </a:lnTo>
                <a:lnTo>
                  <a:pt x="76200" y="444500"/>
                </a:lnTo>
                <a:lnTo>
                  <a:pt x="152400" y="444500"/>
                </a:lnTo>
                <a:lnTo>
                  <a:pt x="152400" y="0"/>
                </a:lnTo>
                <a:close/>
              </a:path>
              <a:path w="228600" h="635000">
                <a:moveTo>
                  <a:pt x="228600" y="406400"/>
                </a:moveTo>
                <a:lnTo>
                  <a:pt x="152400" y="406400"/>
                </a:lnTo>
                <a:lnTo>
                  <a:pt x="152400" y="444500"/>
                </a:lnTo>
                <a:lnTo>
                  <a:pt x="209550" y="444500"/>
                </a:lnTo>
                <a:lnTo>
                  <a:pt x="228600" y="406400"/>
                </a:lnTo>
                <a:close/>
              </a:path>
            </a:pathLst>
          </a:custGeom>
          <a:solidFill>
            <a:srgbClr val="FF0000"/>
          </a:solidFill>
          <a:ln w="9525">
            <a:noFill/>
            <a:round/>
            <a:headEnd/>
            <a:tailEnd/>
          </a:ln>
        </p:spPr>
        <p:txBody>
          <a:bodyPr lIns="0" tIns="0" rIns="0" bIns="0"/>
          <a:lstStyle/>
          <a:p>
            <a:endParaRPr lang="it-IT"/>
          </a:p>
        </p:txBody>
      </p:sp>
      <p:sp>
        <p:nvSpPr>
          <p:cNvPr id="31" name="object 31"/>
          <p:cNvSpPr txBox="1"/>
          <p:nvPr/>
        </p:nvSpPr>
        <p:spPr>
          <a:xfrm>
            <a:off x="7508875" y="4549775"/>
            <a:ext cx="927100" cy="225425"/>
          </a:xfrm>
          <a:prstGeom prst="rect">
            <a:avLst/>
          </a:prstGeom>
        </p:spPr>
        <p:txBody>
          <a:bodyPr lIns="0" tIns="0" rIns="0" bIns="0">
            <a:spAutoFit/>
          </a:bodyPr>
          <a:lstStyle/>
          <a:p>
            <a:pPr marL="12700" fontAlgn="auto">
              <a:spcBef>
                <a:spcPts val="0"/>
              </a:spcBef>
              <a:spcAft>
                <a:spcPts val="0"/>
              </a:spcAft>
              <a:defRPr/>
            </a:pPr>
            <a:r>
              <a:rPr sz="1400" dirty="0">
                <a:solidFill>
                  <a:srgbClr val="FFFFFF"/>
                </a:solidFill>
                <a:latin typeface="Times New Roman"/>
                <a:cs typeface="Times New Roman"/>
              </a:rPr>
              <a:t>JCV</a:t>
            </a:r>
            <a:r>
              <a:rPr sz="1400" spc="-100" dirty="0">
                <a:solidFill>
                  <a:srgbClr val="FFFFFF"/>
                </a:solidFill>
                <a:latin typeface="Times New Roman"/>
                <a:cs typeface="Times New Roman"/>
              </a:rPr>
              <a:t> </a:t>
            </a:r>
            <a:r>
              <a:rPr sz="1400" spc="-5" dirty="0">
                <a:solidFill>
                  <a:srgbClr val="FFFFFF"/>
                </a:solidFill>
                <a:latin typeface="Times New Roman"/>
                <a:cs typeface="Times New Roman"/>
              </a:rPr>
              <a:t>viremia</a:t>
            </a:r>
            <a:endParaRPr sz="1400">
              <a:latin typeface="Times New Roman"/>
              <a:cs typeface="Times New Roman"/>
            </a:endParaRPr>
          </a:p>
        </p:txBody>
      </p:sp>
      <p:sp>
        <p:nvSpPr>
          <p:cNvPr id="32" name="object 32"/>
          <p:cNvSpPr txBox="1"/>
          <p:nvPr/>
        </p:nvSpPr>
        <p:spPr>
          <a:xfrm>
            <a:off x="7011988" y="6376988"/>
            <a:ext cx="493712" cy="285750"/>
          </a:xfrm>
          <a:prstGeom prst="rect">
            <a:avLst/>
          </a:prstGeom>
        </p:spPr>
        <p:txBody>
          <a:bodyPr lIns="0" tIns="0" rIns="0" bIns="0">
            <a:spAutoFit/>
          </a:bodyPr>
          <a:lstStyle/>
          <a:p>
            <a:pPr marL="12700" fontAlgn="auto">
              <a:spcBef>
                <a:spcPts val="0"/>
              </a:spcBef>
              <a:spcAft>
                <a:spcPts val="0"/>
              </a:spcAft>
              <a:defRPr/>
            </a:pPr>
            <a:r>
              <a:rPr spc="-10" dirty="0">
                <a:solidFill>
                  <a:srgbClr val="FFFFFF"/>
                </a:solidFill>
                <a:latin typeface="Times New Roman"/>
                <a:cs typeface="Times New Roman"/>
              </a:rPr>
              <a:t>PML</a:t>
            </a:r>
            <a:endParaRPr>
              <a:latin typeface="Times New Roman"/>
              <a:cs typeface="Times New Roman"/>
            </a:endParaRPr>
          </a:p>
        </p:txBody>
      </p:sp>
      <p:sp>
        <p:nvSpPr>
          <p:cNvPr id="36896" name="object 33"/>
          <p:cNvSpPr>
            <a:spLocks/>
          </p:cNvSpPr>
          <p:nvPr/>
        </p:nvSpPr>
        <p:spPr bwMode="auto">
          <a:xfrm>
            <a:off x="7124700" y="5673725"/>
            <a:ext cx="228600" cy="635000"/>
          </a:xfrm>
          <a:custGeom>
            <a:avLst/>
            <a:gdLst>
              <a:gd name="T0" fmla="*/ 76200 w 228600"/>
              <a:gd name="T1" fmla="*/ 406400 h 635000"/>
              <a:gd name="T2" fmla="*/ 0 w 228600"/>
              <a:gd name="T3" fmla="*/ 406400 h 635000"/>
              <a:gd name="T4" fmla="*/ 114300 w 228600"/>
              <a:gd name="T5" fmla="*/ 635000 h 635000"/>
              <a:gd name="T6" fmla="*/ 209550 w 228600"/>
              <a:gd name="T7" fmla="*/ 444500 h 635000"/>
              <a:gd name="T8" fmla="*/ 76200 w 228600"/>
              <a:gd name="T9" fmla="*/ 444500 h 635000"/>
              <a:gd name="T10" fmla="*/ 76200 w 228600"/>
              <a:gd name="T11" fmla="*/ 406400 h 635000"/>
              <a:gd name="T12" fmla="*/ 152400 w 228600"/>
              <a:gd name="T13" fmla="*/ 0 h 635000"/>
              <a:gd name="T14" fmla="*/ 76200 w 228600"/>
              <a:gd name="T15" fmla="*/ 0 h 635000"/>
              <a:gd name="T16" fmla="*/ 76200 w 228600"/>
              <a:gd name="T17" fmla="*/ 444500 h 635000"/>
              <a:gd name="T18" fmla="*/ 152400 w 228600"/>
              <a:gd name="T19" fmla="*/ 444500 h 635000"/>
              <a:gd name="T20" fmla="*/ 152400 w 228600"/>
              <a:gd name="T21" fmla="*/ 0 h 635000"/>
              <a:gd name="T22" fmla="*/ 228600 w 228600"/>
              <a:gd name="T23" fmla="*/ 406400 h 635000"/>
              <a:gd name="T24" fmla="*/ 152400 w 228600"/>
              <a:gd name="T25" fmla="*/ 406400 h 635000"/>
              <a:gd name="T26" fmla="*/ 152400 w 228600"/>
              <a:gd name="T27" fmla="*/ 444500 h 635000"/>
              <a:gd name="T28" fmla="*/ 209550 w 228600"/>
              <a:gd name="T29" fmla="*/ 444500 h 635000"/>
              <a:gd name="T30" fmla="*/ 228600 w 228600"/>
              <a:gd name="T31" fmla="*/ 406400 h 635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600"/>
              <a:gd name="T49" fmla="*/ 0 h 635000"/>
              <a:gd name="T50" fmla="*/ 228600 w 228600"/>
              <a:gd name="T51" fmla="*/ 635000 h 635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600" h="635000">
                <a:moveTo>
                  <a:pt x="76200" y="406400"/>
                </a:moveTo>
                <a:lnTo>
                  <a:pt x="0" y="406400"/>
                </a:lnTo>
                <a:lnTo>
                  <a:pt x="114300" y="635000"/>
                </a:lnTo>
                <a:lnTo>
                  <a:pt x="209550" y="444500"/>
                </a:lnTo>
                <a:lnTo>
                  <a:pt x="76200" y="444500"/>
                </a:lnTo>
                <a:lnTo>
                  <a:pt x="76200" y="406400"/>
                </a:lnTo>
                <a:close/>
              </a:path>
              <a:path w="228600" h="635000">
                <a:moveTo>
                  <a:pt x="152400" y="0"/>
                </a:moveTo>
                <a:lnTo>
                  <a:pt x="76200" y="0"/>
                </a:lnTo>
                <a:lnTo>
                  <a:pt x="76200" y="444500"/>
                </a:lnTo>
                <a:lnTo>
                  <a:pt x="152400" y="444500"/>
                </a:lnTo>
                <a:lnTo>
                  <a:pt x="152400" y="0"/>
                </a:lnTo>
                <a:close/>
              </a:path>
              <a:path w="228600" h="635000">
                <a:moveTo>
                  <a:pt x="228600" y="406400"/>
                </a:moveTo>
                <a:lnTo>
                  <a:pt x="152400" y="406400"/>
                </a:lnTo>
                <a:lnTo>
                  <a:pt x="152400" y="444500"/>
                </a:lnTo>
                <a:lnTo>
                  <a:pt x="209550" y="444500"/>
                </a:lnTo>
                <a:lnTo>
                  <a:pt x="228600" y="406400"/>
                </a:lnTo>
                <a:close/>
              </a:path>
            </a:pathLst>
          </a:custGeom>
          <a:solidFill>
            <a:srgbClr val="FF0000"/>
          </a:solidFill>
          <a:ln w="9525">
            <a:noFill/>
            <a:round/>
            <a:headEnd/>
            <a:tailEnd/>
          </a:ln>
        </p:spPr>
        <p:txBody>
          <a:bodyPr lIns="0" tIns="0" rIns="0" bIns="0"/>
          <a:lstStyle/>
          <a:p>
            <a:endParaRPr lang="it-IT"/>
          </a:p>
        </p:txBody>
      </p:sp>
      <p:sp>
        <p:nvSpPr>
          <p:cNvPr id="36897" name="object 34"/>
          <p:cNvSpPr txBox="1">
            <a:spLocks noChangeArrowheads="1"/>
          </p:cNvSpPr>
          <p:nvPr/>
        </p:nvSpPr>
        <p:spPr bwMode="auto">
          <a:xfrm>
            <a:off x="4587875" y="5110163"/>
            <a:ext cx="1157288" cy="652462"/>
          </a:xfrm>
          <a:prstGeom prst="rect">
            <a:avLst/>
          </a:prstGeom>
          <a:noFill/>
          <a:ln w="9525">
            <a:noFill/>
            <a:miter lim="800000"/>
            <a:headEnd/>
            <a:tailEnd/>
          </a:ln>
        </p:spPr>
        <p:txBody>
          <a:bodyPr lIns="0" tIns="0" rIns="0" bIns="0">
            <a:spAutoFit/>
          </a:bodyPr>
          <a:lstStyle/>
          <a:p>
            <a:pPr marL="12700"/>
            <a:r>
              <a:rPr lang="it-IT" sz="1400">
                <a:solidFill>
                  <a:srgbClr val="FFFFFF"/>
                </a:solidFill>
                <a:latin typeface="Times New Roman" pitchFamily="18" charset="0"/>
                <a:cs typeface="Times New Roman" pitchFamily="18" charset="0"/>
              </a:rPr>
              <a:t>Riattivazione di  BKV nel tratto  urinario</a:t>
            </a:r>
            <a:endParaRPr lang="it-IT" sz="1400">
              <a:latin typeface="Times New Roman" pitchFamily="18" charset="0"/>
              <a:cs typeface="Times New Roman" pitchFamily="18" charset="0"/>
            </a:endParaRPr>
          </a:p>
        </p:txBody>
      </p:sp>
      <p:sp>
        <p:nvSpPr>
          <p:cNvPr id="36898" name="object 35"/>
          <p:cNvSpPr>
            <a:spLocks/>
          </p:cNvSpPr>
          <p:nvPr/>
        </p:nvSpPr>
        <p:spPr bwMode="auto">
          <a:xfrm>
            <a:off x="4470400" y="3965575"/>
            <a:ext cx="1641475" cy="814388"/>
          </a:xfrm>
          <a:custGeom>
            <a:avLst/>
            <a:gdLst>
              <a:gd name="T0" fmla="*/ 156920 w 1642110"/>
              <a:gd name="T1" fmla="*/ 608756 h 814070"/>
              <a:gd name="T2" fmla="*/ 0 w 1642110"/>
              <a:gd name="T3" fmla="*/ 810698 h 814070"/>
              <a:gd name="T4" fmla="*/ 255029 w 1642110"/>
              <a:gd name="T5" fmla="*/ 815533 h 814070"/>
              <a:gd name="T6" fmla="*/ 230096 w 1642110"/>
              <a:gd name="T7" fmla="*/ 762981 h 814070"/>
              <a:gd name="T8" fmla="*/ 187975 w 1642110"/>
              <a:gd name="T9" fmla="*/ 762981 h 814070"/>
              <a:gd name="T10" fmla="*/ 155275 w 1642110"/>
              <a:gd name="T11" fmla="*/ 694140 h 814070"/>
              <a:gd name="T12" fmla="*/ 189635 w 1642110"/>
              <a:gd name="T13" fmla="*/ 677700 h 814070"/>
              <a:gd name="T14" fmla="*/ 156920 w 1642110"/>
              <a:gd name="T15" fmla="*/ 608756 h 814070"/>
              <a:gd name="T16" fmla="*/ 189635 w 1642110"/>
              <a:gd name="T17" fmla="*/ 677700 h 814070"/>
              <a:gd name="T18" fmla="*/ 155275 w 1642110"/>
              <a:gd name="T19" fmla="*/ 694140 h 814070"/>
              <a:gd name="T20" fmla="*/ 187975 w 1642110"/>
              <a:gd name="T21" fmla="*/ 762981 h 814070"/>
              <a:gd name="T22" fmla="*/ 222305 w 1642110"/>
              <a:gd name="T23" fmla="*/ 746559 h 814070"/>
              <a:gd name="T24" fmla="*/ 189635 w 1642110"/>
              <a:gd name="T25" fmla="*/ 677700 h 814070"/>
              <a:gd name="T26" fmla="*/ 222305 w 1642110"/>
              <a:gd name="T27" fmla="*/ 746559 h 814070"/>
              <a:gd name="T28" fmla="*/ 187975 w 1642110"/>
              <a:gd name="T29" fmla="*/ 762981 h 814070"/>
              <a:gd name="T30" fmla="*/ 230096 w 1642110"/>
              <a:gd name="T31" fmla="*/ 762981 h 814070"/>
              <a:gd name="T32" fmla="*/ 222305 w 1642110"/>
              <a:gd name="T33" fmla="*/ 746559 h 814070"/>
              <a:gd name="T34" fmla="*/ 1606107 w 1642110"/>
              <a:gd name="T35" fmla="*/ 0 h 814070"/>
              <a:gd name="T36" fmla="*/ 189635 w 1642110"/>
              <a:gd name="T37" fmla="*/ 677700 h 814070"/>
              <a:gd name="T38" fmla="*/ 222305 w 1642110"/>
              <a:gd name="T39" fmla="*/ 746559 h 814070"/>
              <a:gd name="T40" fmla="*/ 1638811 w 1642110"/>
              <a:gd name="T41" fmla="*/ 68969 h 814070"/>
              <a:gd name="T42" fmla="*/ 1606107 w 1642110"/>
              <a:gd name="T43" fmla="*/ 0 h 8140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2110"/>
              <a:gd name="T67" fmla="*/ 0 h 814070"/>
              <a:gd name="T68" fmla="*/ 1642110 w 1642110"/>
              <a:gd name="T69" fmla="*/ 814070 h 8140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2110" h="814070">
                <a:moveTo>
                  <a:pt x="157225" y="607568"/>
                </a:moveTo>
                <a:lnTo>
                  <a:pt x="0" y="809117"/>
                </a:lnTo>
                <a:lnTo>
                  <a:pt x="255524" y="813943"/>
                </a:lnTo>
                <a:lnTo>
                  <a:pt x="230541" y="761492"/>
                </a:lnTo>
                <a:lnTo>
                  <a:pt x="188340" y="761492"/>
                </a:lnTo>
                <a:lnTo>
                  <a:pt x="155575" y="692785"/>
                </a:lnTo>
                <a:lnTo>
                  <a:pt x="190000" y="676378"/>
                </a:lnTo>
                <a:lnTo>
                  <a:pt x="157225" y="607568"/>
                </a:lnTo>
                <a:close/>
              </a:path>
              <a:path w="1642110" h="814070">
                <a:moveTo>
                  <a:pt x="190000" y="676378"/>
                </a:moveTo>
                <a:lnTo>
                  <a:pt x="155575" y="692785"/>
                </a:lnTo>
                <a:lnTo>
                  <a:pt x="188340" y="761492"/>
                </a:lnTo>
                <a:lnTo>
                  <a:pt x="222735" y="745103"/>
                </a:lnTo>
                <a:lnTo>
                  <a:pt x="190000" y="676378"/>
                </a:lnTo>
                <a:close/>
              </a:path>
              <a:path w="1642110" h="814070">
                <a:moveTo>
                  <a:pt x="222735" y="745103"/>
                </a:moveTo>
                <a:lnTo>
                  <a:pt x="188340" y="761492"/>
                </a:lnTo>
                <a:lnTo>
                  <a:pt x="230541" y="761492"/>
                </a:lnTo>
                <a:lnTo>
                  <a:pt x="222735" y="745103"/>
                </a:lnTo>
                <a:close/>
              </a:path>
              <a:path w="1642110" h="814070">
                <a:moveTo>
                  <a:pt x="1609216" y="0"/>
                </a:moveTo>
                <a:lnTo>
                  <a:pt x="190000" y="676378"/>
                </a:lnTo>
                <a:lnTo>
                  <a:pt x="222735" y="745103"/>
                </a:lnTo>
                <a:lnTo>
                  <a:pt x="1641983" y="68834"/>
                </a:lnTo>
                <a:lnTo>
                  <a:pt x="1609216" y="0"/>
                </a:lnTo>
                <a:close/>
              </a:path>
            </a:pathLst>
          </a:custGeom>
          <a:solidFill>
            <a:srgbClr val="FF0000"/>
          </a:solidFill>
          <a:ln w="9525">
            <a:noFill/>
            <a:round/>
            <a:headEnd/>
            <a:tailEnd/>
          </a:ln>
        </p:spPr>
        <p:txBody>
          <a:bodyPr lIns="0" tIns="0" rIns="0" bIns="0"/>
          <a:lstStyle/>
          <a:p>
            <a:endParaRPr lang="it-IT"/>
          </a:p>
        </p:txBody>
      </p:sp>
      <p:sp>
        <p:nvSpPr>
          <p:cNvPr id="36899" name="object 36"/>
          <p:cNvSpPr txBox="1">
            <a:spLocks noChangeArrowheads="1"/>
          </p:cNvSpPr>
          <p:nvPr/>
        </p:nvSpPr>
        <p:spPr bwMode="auto">
          <a:xfrm>
            <a:off x="1266825" y="1730375"/>
            <a:ext cx="1663700" cy="1103313"/>
          </a:xfrm>
          <a:prstGeom prst="rect">
            <a:avLst/>
          </a:prstGeom>
          <a:noFill/>
          <a:ln w="9525">
            <a:noFill/>
            <a:miter lim="800000"/>
            <a:headEnd/>
            <a:tailEnd/>
          </a:ln>
        </p:spPr>
        <p:txBody>
          <a:bodyPr lIns="0" tIns="0" rIns="0" bIns="0">
            <a:spAutoFit/>
          </a:bodyPr>
          <a:lstStyle/>
          <a:p>
            <a:pPr marL="30163"/>
            <a:r>
              <a:rPr lang="it-IT" sz="1400">
                <a:solidFill>
                  <a:srgbClr val="FFFFFF"/>
                </a:solidFill>
                <a:latin typeface="Times New Roman" pitchFamily="18" charset="0"/>
                <a:cs typeface="Times New Roman" pitchFamily="18" charset="0"/>
              </a:rPr>
              <a:t>Inoculazione nel  tratto respiratorio o  altro sito</a:t>
            </a:r>
            <a:endParaRPr lang="it-IT" sz="1400">
              <a:latin typeface="Times New Roman" pitchFamily="18" charset="0"/>
              <a:cs typeface="Times New Roman" pitchFamily="18" charset="0"/>
            </a:endParaRPr>
          </a:p>
          <a:p>
            <a:pPr marL="30163">
              <a:spcBef>
                <a:spcPts val="200"/>
              </a:spcBef>
            </a:pPr>
            <a:r>
              <a:rPr lang="it-IT" sz="1400">
                <a:solidFill>
                  <a:srgbClr val="FFFFFF"/>
                </a:solidFill>
                <a:latin typeface="Times New Roman" pitchFamily="18" charset="0"/>
                <a:cs typeface="Times New Roman" pitchFamily="18" charset="0"/>
              </a:rPr>
              <a:t>Lieve sintomatologia o  Infezioni silenti</a:t>
            </a:r>
            <a:endParaRPr lang="it-IT" sz="1400">
              <a:latin typeface="Times New Roman" pitchFamily="18" charset="0"/>
              <a:cs typeface="Times New Roman" pitchFamily="18" charset="0"/>
            </a:endParaRPr>
          </a:p>
        </p:txBody>
      </p:sp>
      <p:sp>
        <p:nvSpPr>
          <p:cNvPr id="37" name="object 37"/>
          <p:cNvSpPr txBox="1"/>
          <p:nvPr/>
        </p:nvSpPr>
        <p:spPr>
          <a:xfrm>
            <a:off x="258763" y="6334125"/>
            <a:ext cx="1285875" cy="225425"/>
          </a:xfrm>
          <a:prstGeom prst="rect">
            <a:avLst/>
          </a:prstGeom>
        </p:spPr>
        <p:txBody>
          <a:bodyPr lIns="0" tIns="0" rIns="0" bIns="0">
            <a:spAutoFit/>
          </a:bodyPr>
          <a:lstStyle/>
          <a:p>
            <a:pPr marL="12700" fontAlgn="auto">
              <a:spcBef>
                <a:spcPts val="0"/>
              </a:spcBef>
              <a:spcAft>
                <a:spcPts val="0"/>
              </a:spcAft>
              <a:defRPr/>
            </a:pPr>
            <a:r>
              <a:rPr sz="1400" i="1" spc="-5" dirty="0">
                <a:solidFill>
                  <a:srgbClr val="FFFFFF"/>
                </a:solidFill>
                <a:latin typeface="Times New Roman"/>
                <a:cs typeface="Times New Roman"/>
              </a:rPr>
              <a:t>Antonella</a:t>
            </a:r>
            <a:r>
              <a:rPr sz="1400" i="1" spc="-95" dirty="0">
                <a:solidFill>
                  <a:srgbClr val="FFFFFF"/>
                </a:solidFill>
                <a:latin typeface="Times New Roman"/>
                <a:cs typeface="Times New Roman"/>
              </a:rPr>
              <a:t> </a:t>
            </a:r>
            <a:r>
              <a:rPr sz="1400" i="1" dirty="0">
                <a:solidFill>
                  <a:srgbClr val="FFFFFF"/>
                </a:solidFill>
                <a:latin typeface="Times New Roman"/>
                <a:cs typeface="Times New Roman"/>
              </a:rPr>
              <a:t>Caputo</a:t>
            </a:r>
            <a:endParaRPr sz="1400">
              <a:latin typeface="Times New Roman"/>
              <a:cs typeface="Times New Roman"/>
            </a:endParaRPr>
          </a:p>
        </p:txBody>
      </p:sp>
    </p:spTree>
  </p:cSld>
  <p:clrMapOvr>
    <a:masterClrMapping/>
  </p:clrMapOvr>
  <p:transition advTm="10426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object 2"/>
          <p:cNvSpPr>
            <a:spLocks noGrp="1"/>
          </p:cNvSpPr>
          <p:nvPr>
            <p:ph type="title"/>
          </p:nvPr>
        </p:nvSpPr>
        <p:spPr>
          <a:xfrm>
            <a:off x="1781175" y="131763"/>
            <a:ext cx="5868988" cy="1474787"/>
          </a:xfrm>
        </p:spPr>
        <p:txBody>
          <a:bodyPr/>
          <a:lstStyle/>
          <a:p>
            <a:pPr marL="11113" eaLnBrk="1" hangingPunct="1"/>
            <a:r>
              <a:rPr lang="it-IT" sz="3200" b="1" smtClean="0">
                <a:solidFill>
                  <a:srgbClr val="00FF00"/>
                </a:solidFill>
                <a:latin typeface="Times New Roman" pitchFamily="18" charset="0"/>
                <a:cs typeface="Times New Roman" pitchFamily="18" charset="0"/>
              </a:rPr>
              <a:t>Poliomavirus umani e malattie ad  essi associate in individui  immunocompromessi</a:t>
            </a:r>
            <a:endParaRPr lang="it-IT" sz="3200" smtClean="0">
              <a:latin typeface="Times New Roman" pitchFamily="18" charset="0"/>
              <a:cs typeface="Times New Roman" pitchFamily="18" charset="0"/>
            </a:endParaRPr>
          </a:p>
        </p:txBody>
      </p:sp>
      <p:sp>
        <p:nvSpPr>
          <p:cNvPr id="3" name="object 3"/>
          <p:cNvSpPr txBox="1"/>
          <p:nvPr/>
        </p:nvSpPr>
        <p:spPr>
          <a:xfrm>
            <a:off x="307975" y="1954213"/>
            <a:ext cx="788988" cy="315912"/>
          </a:xfrm>
          <a:prstGeom prst="rect">
            <a:avLst/>
          </a:prstGeom>
        </p:spPr>
        <p:txBody>
          <a:bodyPr lIns="0" tIns="0" rIns="0" bIns="0">
            <a:spAutoFit/>
          </a:bodyPr>
          <a:lstStyle/>
          <a:p>
            <a:pPr marL="12700" fontAlgn="auto">
              <a:spcBef>
                <a:spcPts val="0"/>
              </a:spcBef>
              <a:spcAft>
                <a:spcPts val="0"/>
              </a:spcAft>
              <a:defRPr/>
            </a:pPr>
            <a:r>
              <a:rPr sz="2000" dirty="0">
                <a:solidFill>
                  <a:srgbClr val="FFFFFF"/>
                </a:solidFill>
                <a:latin typeface="Times New Roman"/>
                <a:cs typeface="Times New Roman"/>
              </a:rPr>
              <a:t>V</a:t>
            </a:r>
            <a:r>
              <a:rPr sz="2000" spc="5" dirty="0">
                <a:solidFill>
                  <a:srgbClr val="FFFFFF"/>
                </a:solidFill>
                <a:latin typeface="Times New Roman"/>
                <a:cs typeface="Times New Roman"/>
              </a:rPr>
              <a:t>I</a:t>
            </a:r>
            <a:r>
              <a:rPr sz="2000" dirty="0">
                <a:solidFill>
                  <a:srgbClr val="FFFFFF"/>
                </a:solidFill>
                <a:latin typeface="Times New Roman"/>
                <a:cs typeface="Times New Roman"/>
              </a:rPr>
              <a:t>RUS</a:t>
            </a:r>
            <a:endParaRPr sz="2000">
              <a:latin typeface="Times New Roman"/>
              <a:cs typeface="Times New Roman"/>
            </a:endParaRPr>
          </a:p>
        </p:txBody>
      </p:sp>
      <p:sp>
        <p:nvSpPr>
          <p:cNvPr id="4" name="object 4"/>
          <p:cNvSpPr txBox="1"/>
          <p:nvPr/>
        </p:nvSpPr>
        <p:spPr>
          <a:xfrm>
            <a:off x="3051175" y="1954213"/>
            <a:ext cx="1355725" cy="315912"/>
          </a:xfrm>
          <a:prstGeom prst="rect">
            <a:avLst/>
          </a:prstGeom>
        </p:spPr>
        <p:txBody>
          <a:bodyPr lIns="0" tIns="0" rIns="0" bIns="0">
            <a:spAutoFit/>
          </a:bodyPr>
          <a:lstStyle/>
          <a:p>
            <a:pPr marL="12700" fontAlgn="auto">
              <a:spcBef>
                <a:spcPts val="0"/>
              </a:spcBef>
              <a:spcAft>
                <a:spcPts val="0"/>
              </a:spcAft>
              <a:defRPr/>
            </a:pPr>
            <a:r>
              <a:rPr sz="2000" dirty="0">
                <a:solidFill>
                  <a:srgbClr val="FFFFFF"/>
                </a:solidFill>
                <a:latin typeface="Times New Roman"/>
                <a:cs typeface="Times New Roman"/>
              </a:rPr>
              <a:t>MALATT</a:t>
            </a:r>
            <a:r>
              <a:rPr sz="2000" spc="5" dirty="0">
                <a:solidFill>
                  <a:srgbClr val="FFFFFF"/>
                </a:solidFill>
                <a:latin typeface="Times New Roman"/>
                <a:cs typeface="Times New Roman"/>
              </a:rPr>
              <a:t>I</a:t>
            </a:r>
            <a:r>
              <a:rPr sz="2000" dirty="0">
                <a:solidFill>
                  <a:srgbClr val="FFFFFF"/>
                </a:solidFill>
                <a:latin typeface="Times New Roman"/>
                <a:cs typeface="Times New Roman"/>
              </a:rPr>
              <a:t>A</a:t>
            </a:r>
            <a:endParaRPr sz="2000">
              <a:latin typeface="Times New Roman"/>
              <a:cs typeface="Times New Roman"/>
            </a:endParaRPr>
          </a:p>
        </p:txBody>
      </p:sp>
      <p:sp>
        <p:nvSpPr>
          <p:cNvPr id="38916" name="object 5"/>
          <p:cNvSpPr txBox="1">
            <a:spLocks noChangeArrowheads="1"/>
          </p:cNvSpPr>
          <p:nvPr/>
        </p:nvSpPr>
        <p:spPr bwMode="auto">
          <a:xfrm>
            <a:off x="765175" y="2686050"/>
            <a:ext cx="849313" cy="315913"/>
          </a:xfrm>
          <a:prstGeom prst="rect">
            <a:avLst/>
          </a:prstGeom>
          <a:noFill/>
          <a:ln w="9525">
            <a:noFill/>
            <a:miter lim="800000"/>
            <a:headEnd/>
            <a:tailEnd/>
          </a:ln>
        </p:spPr>
        <p:txBody>
          <a:bodyPr lIns="0" tIns="0" rIns="0" bIns="0">
            <a:spAutoFit/>
          </a:bodyPr>
          <a:lstStyle/>
          <a:p>
            <a:pPr marL="12700">
              <a:tabLst>
                <a:tab pos="298450" algn="l"/>
              </a:tabLst>
            </a:pPr>
            <a:r>
              <a:rPr lang="it-IT" sz="2000">
                <a:solidFill>
                  <a:srgbClr val="FFFFFF"/>
                </a:solidFill>
                <a:latin typeface="Times New Roman" pitchFamily="18" charset="0"/>
                <a:cs typeface="Times New Roman" pitchFamily="18" charset="0"/>
              </a:rPr>
              <a:t>–	BKV</a:t>
            </a:r>
            <a:endParaRPr lang="it-IT" sz="2000">
              <a:latin typeface="Times New Roman" pitchFamily="18" charset="0"/>
              <a:cs typeface="Times New Roman" pitchFamily="18" charset="0"/>
            </a:endParaRPr>
          </a:p>
        </p:txBody>
      </p:sp>
      <p:sp>
        <p:nvSpPr>
          <p:cNvPr id="38917" name="object 6"/>
          <p:cNvSpPr txBox="1">
            <a:spLocks noChangeArrowheads="1"/>
          </p:cNvSpPr>
          <p:nvPr/>
        </p:nvSpPr>
        <p:spPr bwMode="auto">
          <a:xfrm>
            <a:off x="2098675" y="2624138"/>
            <a:ext cx="1739900" cy="744537"/>
          </a:xfrm>
          <a:prstGeom prst="rect">
            <a:avLst/>
          </a:prstGeom>
          <a:noFill/>
          <a:ln w="9525">
            <a:noFill/>
            <a:miter lim="800000"/>
            <a:headEnd/>
            <a:tailEnd/>
          </a:ln>
        </p:spPr>
        <p:txBody>
          <a:bodyPr lIns="0" tIns="0" rIns="0" bIns="0">
            <a:spAutoFit/>
          </a:bodyPr>
          <a:lstStyle/>
          <a:p>
            <a:pPr marL="12700" indent="38100">
              <a:lnSpc>
                <a:spcPct val="120000"/>
              </a:lnSpc>
            </a:pPr>
            <a:r>
              <a:rPr lang="it-IT" sz="2000">
                <a:solidFill>
                  <a:srgbClr val="FFFFFF"/>
                </a:solidFill>
                <a:latin typeface="Times New Roman" pitchFamily="18" charset="0"/>
                <a:cs typeface="Times New Roman" pitchFamily="18" charset="0"/>
              </a:rPr>
              <a:t>(frequenti)  (meno frequenti)</a:t>
            </a:r>
            <a:endParaRPr lang="it-IT" sz="2000">
              <a:latin typeface="Times New Roman" pitchFamily="18" charset="0"/>
              <a:cs typeface="Times New Roman" pitchFamily="18" charset="0"/>
            </a:endParaRPr>
          </a:p>
        </p:txBody>
      </p:sp>
      <p:sp>
        <p:nvSpPr>
          <p:cNvPr id="38918" name="object 7"/>
          <p:cNvSpPr txBox="1">
            <a:spLocks noChangeArrowheads="1"/>
          </p:cNvSpPr>
          <p:nvPr/>
        </p:nvSpPr>
        <p:spPr bwMode="auto">
          <a:xfrm>
            <a:off x="3965575" y="2624138"/>
            <a:ext cx="4656138" cy="744537"/>
          </a:xfrm>
          <a:prstGeom prst="rect">
            <a:avLst/>
          </a:prstGeom>
          <a:noFill/>
          <a:ln w="9525">
            <a:noFill/>
            <a:miter lim="800000"/>
            <a:headEnd/>
            <a:tailEnd/>
          </a:ln>
        </p:spPr>
        <p:txBody>
          <a:bodyPr lIns="0" tIns="0" rIns="0" bIns="0">
            <a:spAutoFit/>
          </a:bodyPr>
          <a:lstStyle/>
          <a:p>
            <a:pPr marL="44450" indent="-33338">
              <a:lnSpc>
                <a:spcPct val="120000"/>
              </a:lnSpc>
            </a:pPr>
            <a:r>
              <a:rPr lang="it-IT" sz="2000">
                <a:solidFill>
                  <a:srgbClr val="FFFFFF"/>
                </a:solidFill>
                <a:latin typeface="Times New Roman" pitchFamily="18" charset="0"/>
                <a:cs typeface="Times New Roman" pitchFamily="18" charset="0"/>
              </a:rPr>
              <a:t>nefropatia, stenosi uretrale, cistite emorragica  polmoniti, encefaliti, retinite e vasculopatia</a:t>
            </a:r>
            <a:endParaRPr lang="it-IT" sz="2000">
              <a:latin typeface="Times New Roman" pitchFamily="18" charset="0"/>
              <a:cs typeface="Times New Roman" pitchFamily="18" charset="0"/>
            </a:endParaRPr>
          </a:p>
        </p:txBody>
      </p:sp>
      <p:sp>
        <p:nvSpPr>
          <p:cNvPr id="8" name="object 8"/>
          <p:cNvSpPr txBox="1"/>
          <p:nvPr/>
        </p:nvSpPr>
        <p:spPr>
          <a:xfrm>
            <a:off x="765175" y="3783013"/>
            <a:ext cx="763588" cy="317500"/>
          </a:xfrm>
          <a:prstGeom prst="rect">
            <a:avLst/>
          </a:prstGeom>
        </p:spPr>
        <p:txBody>
          <a:bodyPr lIns="0" tIns="0" rIns="0" bIns="0">
            <a:spAutoFit/>
          </a:bodyPr>
          <a:lstStyle/>
          <a:p>
            <a:pPr marL="12700" fontAlgn="auto">
              <a:spcBef>
                <a:spcPts val="0"/>
              </a:spcBef>
              <a:spcAft>
                <a:spcPts val="0"/>
              </a:spcAft>
              <a:tabLst>
                <a:tab pos="299085" algn="l"/>
              </a:tabLst>
              <a:defRPr/>
            </a:pPr>
            <a:r>
              <a:rPr sz="2000" dirty="0">
                <a:solidFill>
                  <a:srgbClr val="FFFFFF"/>
                </a:solidFill>
                <a:latin typeface="Times New Roman"/>
                <a:cs typeface="Times New Roman"/>
              </a:rPr>
              <a:t>–	J</a:t>
            </a:r>
            <a:r>
              <a:rPr sz="2000" spc="-10" dirty="0">
                <a:solidFill>
                  <a:srgbClr val="FFFFFF"/>
                </a:solidFill>
                <a:latin typeface="Times New Roman"/>
                <a:cs typeface="Times New Roman"/>
              </a:rPr>
              <a:t>C</a:t>
            </a:r>
            <a:r>
              <a:rPr sz="2000" dirty="0">
                <a:solidFill>
                  <a:srgbClr val="FFFFFF"/>
                </a:solidFill>
                <a:latin typeface="Times New Roman"/>
                <a:cs typeface="Times New Roman"/>
              </a:rPr>
              <a:t>V</a:t>
            </a:r>
            <a:endParaRPr sz="2000">
              <a:latin typeface="Times New Roman"/>
              <a:cs typeface="Times New Roman"/>
            </a:endParaRPr>
          </a:p>
        </p:txBody>
      </p:sp>
      <p:sp>
        <p:nvSpPr>
          <p:cNvPr id="38920" name="object 9"/>
          <p:cNvSpPr txBox="1">
            <a:spLocks noChangeArrowheads="1"/>
          </p:cNvSpPr>
          <p:nvPr/>
        </p:nvSpPr>
        <p:spPr bwMode="auto">
          <a:xfrm>
            <a:off x="3965575" y="3783013"/>
            <a:ext cx="4892675" cy="987425"/>
          </a:xfrm>
          <a:prstGeom prst="rect">
            <a:avLst/>
          </a:prstGeom>
          <a:noFill/>
          <a:ln w="9525">
            <a:noFill/>
            <a:miter lim="800000"/>
            <a:headEnd/>
            <a:tailEnd/>
          </a:ln>
        </p:spPr>
        <p:txBody>
          <a:bodyPr lIns="0" tIns="0" rIns="0" bIns="0">
            <a:spAutoFit/>
          </a:bodyPr>
          <a:lstStyle/>
          <a:p>
            <a:pPr marL="12700"/>
            <a:r>
              <a:rPr lang="it-IT" sz="2000">
                <a:solidFill>
                  <a:srgbClr val="FFFFFF"/>
                </a:solidFill>
                <a:latin typeface="Times New Roman" pitchFamily="18" charset="0"/>
                <a:cs typeface="Times New Roman" pitchFamily="18" charset="0"/>
              </a:rPr>
              <a:t>leucoencefalopatia multifocale</a:t>
            </a:r>
            <a:endParaRPr lang="it-IT" sz="2000">
              <a:latin typeface="Times New Roman" pitchFamily="18" charset="0"/>
              <a:cs typeface="Times New Roman" pitchFamily="18" charset="0"/>
            </a:endParaRPr>
          </a:p>
          <a:p>
            <a:pPr marL="12700">
              <a:spcBef>
                <a:spcPts val="475"/>
              </a:spcBef>
            </a:pPr>
            <a:r>
              <a:rPr lang="it-IT" sz="2000">
                <a:solidFill>
                  <a:srgbClr val="FFFFFF"/>
                </a:solidFill>
                <a:latin typeface="Times New Roman" pitchFamily="18" charset="0"/>
                <a:cs typeface="Times New Roman" pitchFamily="18" charset="0"/>
              </a:rPr>
              <a:t>progressiva (PML) in AIDS e in pazienti trattati  con Natalizumab</a:t>
            </a:r>
            <a:endParaRPr lang="it-IT" sz="2000">
              <a:latin typeface="Times New Roman" pitchFamily="18" charset="0"/>
              <a:cs typeface="Times New Roman" pitchFamily="18" charset="0"/>
            </a:endParaRPr>
          </a:p>
        </p:txBody>
      </p:sp>
      <p:sp>
        <p:nvSpPr>
          <p:cNvPr id="38921" name="object 10"/>
          <p:cNvSpPr txBox="1">
            <a:spLocks noChangeArrowheads="1"/>
          </p:cNvSpPr>
          <p:nvPr/>
        </p:nvSpPr>
        <p:spPr bwMode="auto">
          <a:xfrm>
            <a:off x="765175" y="4819650"/>
            <a:ext cx="7854950" cy="925513"/>
          </a:xfrm>
          <a:prstGeom prst="rect">
            <a:avLst/>
          </a:prstGeom>
          <a:noFill/>
          <a:ln w="9525">
            <a:noFill/>
            <a:miter lim="800000"/>
            <a:headEnd/>
            <a:tailEnd/>
          </a:ln>
        </p:spPr>
        <p:txBody>
          <a:bodyPr lIns="0" tIns="0" rIns="0" bIns="0">
            <a:spAutoFit/>
          </a:bodyPr>
          <a:lstStyle/>
          <a:p>
            <a:pPr marL="298450" indent="-285750"/>
            <a:r>
              <a:rPr lang="it-IT" sz="2000">
                <a:solidFill>
                  <a:srgbClr val="FFFFFF"/>
                </a:solidFill>
                <a:latin typeface="Times New Roman" pitchFamily="18" charset="0"/>
                <a:cs typeface="Times New Roman" pitchFamily="18" charset="0"/>
              </a:rPr>
              <a:t>- Possibile ruolo nella patogenesi di malattie autoimmuni come il Lupus  eritematoso sistemico (LES) per induzione di anticorpi contro Tag-DNA e  nucleosomi</a:t>
            </a:r>
            <a:endParaRPr lang="it-IT" sz="2000">
              <a:latin typeface="Times New Roman" pitchFamily="18" charset="0"/>
              <a:cs typeface="Times New Roman" pitchFamily="18" charset="0"/>
            </a:endParaRPr>
          </a:p>
        </p:txBody>
      </p:sp>
      <p:sp>
        <p:nvSpPr>
          <p:cNvPr id="11" name="object 11"/>
          <p:cNvSpPr txBox="1"/>
          <p:nvPr/>
        </p:nvSpPr>
        <p:spPr>
          <a:xfrm>
            <a:off x="765175" y="6161088"/>
            <a:ext cx="1289050" cy="317500"/>
          </a:xfrm>
          <a:prstGeom prst="rect">
            <a:avLst/>
          </a:prstGeom>
        </p:spPr>
        <p:txBody>
          <a:bodyPr lIns="0" tIns="0" rIns="0" bIns="0">
            <a:spAutoFit/>
          </a:bodyPr>
          <a:lstStyle/>
          <a:p>
            <a:pPr marL="12700" fontAlgn="auto">
              <a:spcBef>
                <a:spcPts val="0"/>
              </a:spcBef>
              <a:spcAft>
                <a:spcPts val="0"/>
              </a:spcAft>
              <a:defRPr/>
            </a:pPr>
            <a:r>
              <a:rPr sz="2000" dirty="0">
                <a:solidFill>
                  <a:srgbClr val="FFFFFF"/>
                </a:solidFill>
                <a:latin typeface="Times New Roman"/>
                <a:cs typeface="Times New Roman"/>
              </a:rPr>
              <a:t>- BKV,</a:t>
            </a:r>
            <a:r>
              <a:rPr sz="2000" spc="-110" dirty="0">
                <a:solidFill>
                  <a:srgbClr val="FFFFFF"/>
                </a:solidFill>
                <a:latin typeface="Times New Roman"/>
                <a:cs typeface="Times New Roman"/>
              </a:rPr>
              <a:t> </a:t>
            </a:r>
            <a:r>
              <a:rPr sz="2000" dirty="0">
                <a:solidFill>
                  <a:srgbClr val="FFFFFF"/>
                </a:solidFill>
                <a:latin typeface="Times New Roman"/>
                <a:cs typeface="Times New Roman"/>
              </a:rPr>
              <a:t>JCV</a:t>
            </a:r>
            <a:endParaRPr sz="2000">
              <a:latin typeface="Times New Roman"/>
              <a:cs typeface="Times New Roman"/>
            </a:endParaRPr>
          </a:p>
        </p:txBody>
      </p:sp>
      <p:sp>
        <p:nvSpPr>
          <p:cNvPr id="12" name="object 12"/>
          <p:cNvSpPr txBox="1"/>
          <p:nvPr/>
        </p:nvSpPr>
        <p:spPr>
          <a:xfrm>
            <a:off x="3965575" y="6161088"/>
            <a:ext cx="1219200" cy="317500"/>
          </a:xfrm>
          <a:prstGeom prst="rect">
            <a:avLst/>
          </a:prstGeom>
        </p:spPr>
        <p:txBody>
          <a:bodyPr lIns="0" tIns="0" rIns="0" bIns="0">
            <a:spAutoFit/>
          </a:bodyPr>
          <a:lstStyle/>
          <a:p>
            <a:pPr marL="12700" fontAlgn="auto">
              <a:spcBef>
                <a:spcPts val="0"/>
              </a:spcBef>
              <a:spcAft>
                <a:spcPts val="0"/>
              </a:spcAft>
              <a:defRPr/>
            </a:pPr>
            <a:r>
              <a:rPr sz="2000" spc="-5" dirty="0">
                <a:solidFill>
                  <a:srgbClr val="FFFFFF"/>
                </a:solidFill>
                <a:latin typeface="Times New Roman"/>
                <a:cs typeface="Times New Roman"/>
              </a:rPr>
              <a:t>Tumori</a:t>
            </a:r>
            <a:r>
              <a:rPr sz="2000" spc="-70" dirty="0">
                <a:solidFill>
                  <a:srgbClr val="FFFFFF"/>
                </a:solidFill>
                <a:latin typeface="Times New Roman"/>
                <a:cs typeface="Times New Roman"/>
              </a:rPr>
              <a:t> </a:t>
            </a:r>
            <a:r>
              <a:rPr sz="2000" dirty="0">
                <a:solidFill>
                  <a:srgbClr val="FFFFFF"/>
                </a:solidFill>
                <a:latin typeface="Times New Roman"/>
                <a:cs typeface="Times New Roman"/>
              </a:rPr>
              <a:t>(!?)</a:t>
            </a:r>
            <a:endParaRPr sz="2000">
              <a:latin typeface="Times New Roman"/>
              <a:cs typeface="Times New Roman"/>
            </a:endParaRPr>
          </a:p>
        </p:txBody>
      </p:sp>
      <p:sp>
        <p:nvSpPr>
          <p:cNvPr id="38924" name="object 13"/>
          <p:cNvSpPr>
            <a:spLocks/>
          </p:cNvSpPr>
          <p:nvPr/>
        </p:nvSpPr>
        <p:spPr bwMode="auto">
          <a:xfrm>
            <a:off x="266700" y="1771650"/>
            <a:ext cx="8267700" cy="0"/>
          </a:xfrm>
          <a:custGeom>
            <a:avLst/>
            <a:gdLst>
              <a:gd name="T0" fmla="*/ 0 w 8267700"/>
              <a:gd name="T1" fmla="*/ 8267700 w 8267700"/>
              <a:gd name="T2" fmla="*/ 0 60000 65536"/>
              <a:gd name="T3" fmla="*/ 0 60000 65536"/>
              <a:gd name="T4" fmla="*/ 0 w 8267700"/>
              <a:gd name="T5" fmla="*/ 8267700 w 8267700"/>
            </a:gdLst>
            <a:ahLst/>
            <a:cxnLst>
              <a:cxn ang="T2">
                <a:pos x="T0" y="0"/>
              </a:cxn>
              <a:cxn ang="T3">
                <a:pos x="T1" y="0"/>
              </a:cxn>
            </a:cxnLst>
            <a:rect l="T4" t="0" r="T5" b="0"/>
            <a:pathLst>
              <a:path w="8267700">
                <a:moveTo>
                  <a:pt x="0" y="0"/>
                </a:moveTo>
                <a:lnTo>
                  <a:pt x="8267700" y="0"/>
                </a:lnTo>
              </a:path>
            </a:pathLst>
          </a:custGeom>
          <a:noFill/>
          <a:ln w="9525">
            <a:solidFill>
              <a:srgbClr val="FFFFFF"/>
            </a:solidFill>
            <a:round/>
            <a:headEnd/>
            <a:tailEnd/>
          </a:ln>
        </p:spPr>
        <p:txBody>
          <a:bodyPr lIns="0" tIns="0" rIns="0" bIns="0"/>
          <a:lstStyle/>
          <a:p>
            <a:endParaRPr lang="it-IT"/>
          </a:p>
        </p:txBody>
      </p:sp>
      <p:sp>
        <p:nvSpPr>
          <p:cNvPr id="38925" name="object 14"/>
          <p:cNvSpPr>
            <a:spLocks/>
          </p:cNvSpPr>
          <p:nvPr/>
        </p:nvSpPr>
        <p:spPr bwMode="auto">
          <a:xfrm>
            <a:off x="247650" y="2724150"/>
            <a:ext cx="8267700" cy="0"/>
          </a:xfrm>
          <a:custGeom>
            <a:avLst/>
            <a:gdLst>
              <a:gd name="T0" fmla="*/ 0 w 8267700"/>
              <a:gd name="T1" fmla="*/ 8267700 w 8267700"/>
              <a:gd name="T2" fmla="*/ 0 60000 65536"/>
              <a:gd name="T3" fmla="*/ 0 60000 65536"/>
              <a:gd name="T4" fmla="*/ 0 w 8267700"/>
              <a:gd name="T5" fmla="*/ 8267700 w 8267700"/>
            </a:gdLst>
            <a:ahLst/>
            <a:cxnLst>
              <a:cxn ang="T2">
                <a:pos x="T0" y="0"/>
              </a:cxn>
              <a:cxn ang="T3">
                <a:pos x="T1" y="0"/>
              </a:cxn>
            </a:cxnLst>
            <a:rect l="T4" t="0" r="T5" b="0"/>
            <a:pathLst>
              <a:path w="8267700">
                <a:moveTo>
                  <a:pt x="0" y="0"/>
                </a:moveTo>
                <a:lnTo>
                  <a:pt x="8267700" y="0"/>
                </a:lnTo>
              </a:path>
            </a:pathLst>
          </a:custGeom>
          <a:noFill/>
          <a:ln w="9525">
            <a:solidFill>
              <a:srgbClr val="FFFFFF"/>
            </a:solidFill>
            <a:round/>
            <a:headEnd/>
            <a:tailEnd/>
          </a:ln>
        </p:spPr>
        <p:txBody>
          <a:bodyPr lIns="0" tIns="0" rIns="0" bIns="0"/>
          <a:lstStyle/>
          <a:p>
            <a:endParaRPr lang="it-IT"/>
          </a:p>
        </p:txBody>
      </p:sp>
      <p:sp>
        <p:nvSpPr>
          <p:cNvPr id="38926" name="object 15"/>
          <p:cNvSpPr>
            <a:spLocks/>
          </p:cNvSpPr>
          <p:nvPr/>
        </p:nvSpPr>
        <p:spPr bwMode="auto">
          <a:xfrm>
            <a:off x="247650" y="6516688"/>
            <a:ext cx="8267700" cy="0"/>
          </a:xfrm>
          <a:custGeom>
            <a:avLst/>
            <a:gdLst>
              <a:gd name="T0" fmla="*/ 0 w 8267700"/>
              <a:gd name="T1" fmla="*/ 8267700 w 8267700"/>
              <a:gd name="T2" fmla="*/ 0 60000 65536"/>
              <a:gd name="T3" fmla="*/ 0 60000 65536"/>
              <a:gd name="T4" fmla="*/ 0 w 8267700"/>
              <a:gd name="T5" fmla="*/ 8267700 w 8267700"/>
            </a:gdLst>
            <a:ahLst/>
            <a:cxnLst>
              <a:cxn ang="T2">
                <a:pos x="T0" y="0"/>
              </a:cxn>
              <a:cxn ang="T3">
                <a:pos x="T1" y="0"/>
              </a:cxn>
            </a:cxnLst>
            <a:rect l="T4" t="0" r="T5" b="0"/>
            <a:pathLst>
              <a:path w="8267700">
                <a:moveTo>
                  <a:pt x="0" y="0"/>
                </a:moveTo>
                <a:lnTo>
                  <a:pt x="8267700" y="0"/>
                </a:lnTo>
              </a:path>
            </a:pathLst>
          </a:custGeom>
          <a:noFill/>
          <a:ln w="9525">
            <a:solidFill>
              <a:srgbClr val="FFFFFF"/>
            </a:solidFill>
            <a:round/>
            <a:headEnd/>
            <a:tailEnd/>
          </a:ln>
        </p:spPr>
        <p:txBody>
          <a:bodyPr lIns="0" tIns="0" rIns="0" bIns="0"/>
          <a:lstStyle/>
          <a:p>
            <a:endParaRPr lang="it-IT"/>
          </a:p>
        </p:txBody>
      </p:sp>
    </p:spTree>
  </p:cSld>
  <p:clrMapOvr>
    <a:masterClrMapping/>
  </p:clrMapOvr>
  <p:transition advTm="22815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55880" rtlCol="0"/>
          <a:lstStyle/>
          <a:p>
            <a:pPr marL="145415" eaLnBrk="1" fontAlgn="auto" hangingPunct="1">
              <a:spcBef>
                <a:spcPts val="0"/>
              </a:spcBef>
              <a:spcAft>
                <a:spcPts val="0"/>
              </a:spcAft>
              <a:defRPr/>
            </a:pPr>
            <a:r>
              <a:rPr sz="2400" b="1" dirty="0">
                <a:solidFill>
                  <a:srgbClr val="33CC33"/>
                </a:solidFill>
              </a:rPr>
              <a:t>Leucoencefalopatia multifocale</a:t>
            </a:r>
            <a:r>
              <a:rPr sz="2400" b="1" spc="-145" dirty="0">
                <a:solidFill>
                  <a:srgbClr val="33CC33"/>
                </a:solidFill>
              </a:rPr>
              <a:t> </a:t>
            </a:r>
            <a:r>
              <a:rPr sz="2400" b="1" spc="-10" dirty="0">
                <a:solidFill>
                  <a:srgbClr val="33CC33"/>
                </a:solidFill>
              </a:rPr>
              <a:t>progressiva</a:t>
            </a:r>
            <a:endParaRPr sz="2400"/>
          </a:p>
        </p:txBody>
      </p:sp>
      <p:sp>
        <p:nvSpPr>
          <p:cNvPr id="40962" name="object 3"/>
          <p:cNvSpPr txBox="1">
            <a:spLocks noChangeArrowheads="1"/>
          </p:cNvSpPr>
          <p:nvPr/>
        </p:nvSpPr>
        <p:spPr bwMode="auto">
          <a:xfrm>
            <a:off x="460375" y="876300"/>
            <a:ext cx="8059738" cy="4889500"/>
          </a:xfrm>
          <a:prstGeom prst="rect">
            <a:avLst/>
          </a:prstGeom>
          <a:noFill/>
          <a:ln w="9525">
            <a:noFill/>
            <a:miter lim="800000"/>
            <a:headEnd/>
            <a:tailEnd/>
          </a:ln>
        </p:spPr>
        <p:txBody>
          <a:bodyPr lIns="0" tIns="0" rIns="0" bIns="0">
            <a:spAutoFit/>
          </a:bodyPr>
          <a:lstStyle/>
          <a:p>
            <a:pPr marL="266700" indent="-254000">
              <a:buFont typeface="Wingdings" pitchFamily="2" charset="2"/>
              <a:buChar char=""/>
              <a:tabLst>
                <a:tab pos="303213" algn="l"/>
                <a:tab pos="2466975" algn="l"/>
              </a:tabLst>
            </a:pPr>
            <a:r>
              <a:rPr lang="it-IT" sz="2000">
                <a:solidFill>
                  <a:srgbClr val="FFFFFF"/>
                </a:solidFill>
                <a:latin typeface="Times New Roman" pitchFamily="18" charset="0"/>
                <a:cs typeface="Times New Roman" pitchFamily="18" charset="0"/>
              </a:rPr>
              <a:t>Riattivazione JCV e	infezione virale nel cervello</a:t>
            </a:r>
            <a:endParaRPr lang="it-IT" sz="2000">
              <a:latin typeface="Times New Roman" pitchFamily="18" charset="0"/>
              <a:cs typeface="Times New Roman" pitchFamily="18" charset="0"/>
            </a:endParaRPr>
          </a:p>
          <a:p>
            <a:pPr marL="266700" indent="-254000">
              <a:spcBef>
                <a:spcPts val="38"/>
              </a:spcBef>
              <a:buClr>
                <a:srgbClr val="FFFFFF"/>
              </a:buClr>
              <a:buFont typeface="Wingdings" pitchFamily="2" charset="2"/>
              <a:buChar char=""/>
              <a:tabLst>
                <a:tab pos="303213" algn="l"/>
                <a:tab pos="2466975" algn="l"/>
              </a:tabLst>
            </a:pPr>
            <a:endParaRPr lang="it-IT" sz="2000">
              <a:latin typeface="Times New Roman" pitchFamily="18" charset="0"/>
              <a:cs typeface="Times New Roman" pitchFamily="18" charset="0"/>
            </a:endParaRPr>
          </a:p>
          <a:p>
            <a:pPr marL="266700" indent="-254000">
              <a:buFont typeface="Wingdings" pitchFamily="2" charset="2"/>
              <a:buChar char=""/>
              <a:tabLst>
                <a:tab pos="303213" algn="l"/>
                <a:tab pos="2466975" algn="l"/>
              </a:tabLst>
            </a:pPr>
            <a:r>
              <a:rPr lang="it-IT" sz="2000">
                <a:solidFill>
                  <a:srgbClr val="FFFFFF"/>
                </a:solidFill>
                <a:latin typeface="Times New Roman" pitchFamily="18" charset="0"/>
                <a:cs typeface="Times New Roman" pitchFamily="18" charset="0"/>
              </a:rPr>
              <a:t>Lesioni multifocali a placche  (oligodendrociti, astrociti, macrofagi)</a:t>
            </a:r>
            <a:endParaRPr lang="it-IT" sz="2000">
              <a:latin typeface="Times New Roman" pitchFamily="18" charset="0"/>
              <a:cs typeface="Times New Roman" pitchFamily="18" charset="0"/>
            </a:endParaRPr>
          </a:p>
          <a:p>
            <a:pPr marL="266700" indent="-254000">
              <a:tabLst>
                <a:tab pos="303213" algn="l"/>
                <a:tab pos="2466975" algn="l"/>
              </a:tabLst>
            </a:pPr>
            <a:r>
              <a:rPr lang="it-IT" sz="2000">
                <a:solidFill>
                  <a:srgbClr val="FFFFFF"/>
                </a:solidFill>
                <a:latin typeface="Times New Roman" pitchFamily="18" charset="0"/>
                <a:cs typeface="Times New Roman" pitchFamily="18" charset="0"/>
              </a:rPr>
              <a:t>tra materia grigia e bianca</a:t>
            </a:r>
            <a:endParaRPr lang="it-IT" sz="2000">
              <a:latin typeface="Times New Roman" pitchFamily="18" charset="0"/>
              <a:cs typeface="Times New Roman" pitchFamily="18" charset="0"/>
            </a:endParaRPr>
          </a:p>
          <a:p>
            <a:pPr marL="266700" indent="-254000">
              <a:spcBef>
                <a:spcPts val="38"/>
              </a:spcBef>
              <a:tabLst>
                <a:tab pos="303213" algn="l"/>
                <a:tab pos="2466975" algn="l"/>
              </a:tabLst>
            </a:pPr>
            <a:endParaRPr lang="it-IT" sz="2000">
              <a:latin typeface="Times New Roman" pitchFamily="18" charset="0"/>
              <a:cs typeface="Times New Roman" pitchFamily="18" charset="0"/>
            </a:endParaRPr>
          </a:p>
          <a:p>
            <a:pPr marL="266700" indent="-254000">
              <a:buFont typeface="Wingdings" pitchFamily="2" charset="2"/>
              <a:buChar char=""/>
              <a:tabLst>
                <a:tab pos="303213" algn="l"/>
                <a:tab pos="2466975" algn="l"/>
              </a:tabLst>
            </a:pPr>
            <a:r>
              <a:rPr lang="it-IT" sz="2000">
                <a:solidFill>
                  <a:srgbClr val="FFFFFF"/>
                </a:solidFill>
                <a:latin typeface="Times New Roman" pitchFamily="18" charset="0"/>
                <a:cs typeface="Times New Roman" pitchFamily="18" charset="0"/>
              </a:rPr>
              <a:t>Aspettative di vita: qualche mese-1 anno (dipende dallo stato del sistema  immunitario)</a:t>
            </a:r>
            <a:endParaRPr lang="it-IT" sz="2000">
              <a:latin typeface="Times New Roman" pitchFamily="18" charset="0"/>
              <a:cs typeface="Times New Roman" pitchFamily="18" charset="0"/>
            </a:endParaRPr>
          </a:p>
          <a:p>
            <a:pPr marL="266700" indent="-254000">
              <a:spcBef>
                <a:spcPts val="38"/>
              </a:spcBef>
              <a:buClr>
                <a:srgbClr val="FFFFFF"/>
              </a:buClr>
              <a:buFont typeface="Wingdings" pitchFamily="2" charset="2"/>
              <a:buChar char=""/>
              <a:tabLst>
                <a:tab pos="303213" algn="l"/>
                <a:tab pos="2466975" algn="l"/>
              </a:tabLst>
            </a:pPr>
            <a:endParaRPr lang="it-IT" sz="2000">
              <a:latin typeface="Times New Roman" pitchFamily="18" charset="0"/>
              <a:cs typeface="Times New Roman" pitchFamily="18" charset="0"/>
            </a:endParaRPr>
          </a:p>
          <a:p>
            <a:pPr marL="266700" indent="-254000">
              <a:buFont typeface="Wingdings" pitchFamily="2" charset="2"/>
              <a:buChar char=""/>
              <a:tabLst>
                <a:tab pos="303213" algn="l"/>
                <a:tab pos="2466975" algn="l"/>
              </a:tabLst>
            </a:pPr>
            <a:r>
              <a:rPr lang="it-IT" sz="2000">
                <a:solidFill>
                  <a:srgbClr val="FFFFFF"/>
                </a:solidFill>
                <a:latin typeface="Times New Roman" pitchFamily="18" charset="0"/>
                <a:cs typeface="Times New Roman" pitchFamily="18" charset="0"/>
              </a:rPr>
              <a:t>Può svilupparsi a qualunque età</a:t>
            </a:r>
            <a:endParaRPr lang="it-IT" sz="2000">
              <a:latin typeface="Times New Roman" pitchFamily="18" charset="0"/>
              <a:cs typeface="Times New Roman" pitchFamily="18" charset="0"/>
            </a:endParaRPr>
          </a:p>
          <a:p>
            <a:pPr marL="266700" indent="-254000">
              <a:spcBef>
                <a:spcPts val="38"/>
              </a:spcBef>
              <a:buClr>
                <a:srgbClr val="FFFFFF"/>
              </a:buClr>
              <a:buFont typeface="Wingdings" pitchFamily="2" charset="2"/>
              <a:buChar char=""/>
              <a:tabLst>
                <a:tab pos="303213" algn="l"/>
                <a:tab pos="2466975" algn="l"/>
              </a:tabLst>
            </a:pPr>
            <a:endParaRPr lang="it-IT" sz="2000">
              <a:latin typeface="Times New Roman" pitchFamily="18" charset="0"/>
              <a:cs typeface="Times New Roman" pitchFamily="18" charset="0"/>
            </a:endParaRPr>
          </a:p>
          <a:p>
            <a:pPr marL="266700" indent="-254000">
              <a:buFont typeface="Wingdings" pitchFamily="2" charset="2"/>
              <a:buChar char=""/>
              <a:tabLst>
                <a:tab pos="303213" algn="l"/>
                <a:tab pos="2466975" algn="l"/>
              </a:tabLst>
            </a:pPr>
            <a:r>
              <a:rPr lang="it-IT" sz="2000">
                <a:solidFill>
                  <a:srgbClr val="FFFFFF"/>
                </a:solidFill>
                <a:latin typeface="Times New Roman" pitchFamily="18" charset="0"/>
                <a:cs typeface="Times New Roman" pitchFamily="18" charset="0"/>
              </a:rPr>
              <a:t>Risposta immune nel cervello (clearance virale)</a:t>
            </a:r>
            <a:endParaRPr lang="it-IT" sz="2000">
              <a:latin typeface="Times New Roman" pitchFamily="18" charset="0"/>
              <a:cs typeface="Times New Roman" pitchFamily="18" charset="0"/>
            </a:endParaRPr>
          </a:p>
          <a:p>
            <a:pPr marL="266700" indent="-254000">
              <a:tabLst>
                <a:tab pos="303213" algn="l"/>
                <a:tab pos="2466975" algn="l"/>
              </a:tabLst>
            </a:pPr>
            <a:r>
              <a:rPr lang="it-IT" sz="2000">
                <a:solidFill>
                  <a:srgbClr val="FFFFFF"/>
                </a:solidFill>
                <a:latin typeface="Times New Roman" pitchFamily="18" charset="0"/>
                <a:cs typeface="Times New Roman" pitchFamily="18" charset="0"/>
              </a:rPr>
              <a:t>MHC-I  negli astrociti</a:t>
            </a:r>
            <a:endParaRPr lang="it-IT" sz="2000">
              <a:latin typeface="Times New Roman" pitchFamily="18" charset="0"/>
              <a:cs typeface="Times New Roman" pitchFamily="18" charset="0"/>
            </a:endParaRPr>
          </a:p>
          <a:p>
            <a:pPr marL="266700" indent="-254000">
              <a:tabLst>
                <a:tab pos="303213" algn="l"/>
                <a:tab pos="2466975" algn="l"/>
              </a:tabLst>
            </a:pPr>
            <a:r>
              <a:rPr lang="it-IT" sz="2000">
                <a:solidFill>
                  <a:srgbClr val="FFFFFF"/>
                </a:solidFill>
                <a:latin typeface="Times New Roman" pitchFamily="18" charset="0"/>
                <a:cs typeface="Times New Roman" pitchFamily="18" charset="0"/>
              </a:rPr>
              <a:t>MHC-II su macrofagi, cellule microglia e endoteliali  Anticorpi anti VP1 nel cervello e nel CSF</a:t>
            </a:r>
            <a:endParaRPr lang="it-IT" sz="2000">
              <a:latin typeface="Times New Roman" pitchFamily="18" charset="0"/>
              <a:cs typeface="Times New Roman" pitchFamily="18" charset="0"/>
            </a:endParaRPr>
          </a:p>
          <a:p>
            <a:pPr marL="266700" indent="-254000">
              <a:spcBef>
                <a:spcPts val="38"/>
              </a:spcBef>
              <a:tabLst>
                <a:tab pos="303213" algn="l"/>
                <a:tab pos="2466975" algn="l"/>
              </a:tabLst>
            </a:pPr>
            <a:endParaRPr lang="it-IT" sz="2000">
              <a:latin typeface="Times New Roman" pitchFamily="18" charset="0"/>
              <a:cs typeface="Times New Roman" pitchFamily="18" charset="0"/>
            </a:endParaRPr>
          </a:p>
          <a:p>
            <a:pPr marL="266700" indent="-254000">
              <a:buFont typeface="Wingdings" pitchFamily="2" charset="2"/>
              <a:buChar char=""/>
              <a:tabLst>
                <a:tab pos="303213" algn="l"/>
                <a:tab pos="2466975" algn="l"/>
              </a:tabLst>
            </a:pPr>
            <a:r>
              <a:rPr lang="it-IT" sz="2000">
                <a:solidFill>
                  <a:srgbClr val="FFFFFF"/>
                </a:solidFill>
                <a:latin typeface="Times New Roman" pitchFamily="18" charset="0"/>
                <a:cs typeface="Times New Roman" pitchFamily="18" charset="0"/>
              </a:rPr>
              <a:t>Risposta immune CD4 e CD8 (dopo 12 mesi) correla con lenta progressione</a:t>
            </a:r>
            <a:endParaRPr lang="it-IT" sz="2000">
              <a:latin typeface="Times New Roman" pitchFamily="18" charset="0"/>
              <a:cs typeface="Times New Roman" pitchFamily="18" charset="0"/>
            </a:endParaRPr>
          </a:p>
        </p:txBody>
      </p:sp>
    </p:spTree>
  </p:cSld>
  <p:clrMapOvr>
    <a:masterClrMapping/>
  </p:clrMapOvr>
  <p:transition advTm="11151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4725" y="314325"/>
            <a:ext cx="7142163" cy="500063"/>
          </a:xfrm>
        </p:spPr>
        <p:txBody>
          <a:bodyPr rtlCol="0"/>
          <a:lstStyle/>
          <a:p>
            <a:pPr marL="12700" eaLnBrk="1" fontAlgn="auto" hangingPunct="1">
              <a:spcBef>
                <a:spcPts val="0"/>
              </a:spcBef>
              <a:spcAft>
                <a:spcPts val="0"/>
              </a:spcAft>
              <a:defRPr/>
            </a:pPr>
            <a:r>
              <a:rPr sz="3200" dirty="0">
                <a:solidFill>
                  <a:srgbClr val="FFFFFF"/>
                </a:solidFill>
              </a:rPr>
              <a:t>Leucoencefalopatia multifocale</a:t>
            </a:r>
            <a:r>
              <a:rPr sz="3200" spc="-65" dirty="0">
                <a:solidFill>
                  <a:srgbClr val="FFFFFF"/>
                </a:solidFill>
              </a:rPr>
              <a:t> </a:t>
            </a:r>
            <a:r>
              <a:rPr sz="3200" dirty="0">
                <a:solidFill>
                  <a:srgbClr val="FFFFFF"/>
                </a:solidFill>
              </a:rPr>
              <a:t>progressiva</a:t>
            </a:r>
            <a:endParaRPr sz="3200"/>
          </a:p>
        </p:txBody>
      </p:sp>
      <p:sp>
        <p:nvSpPr>
          <p:cNvPr id="43010" name="object 3"/>
          <p:cNvSpPr>
            <a:spLocks noGrp="1"/>
          </p:cNvSpPr>
          <p:nvPr>
            <p:ph type="body" idx="1"/>
          </p:nvPr>
        </p:nvSpPr>
        <p:spPr/>
        <p:txBody>
          <a:bodyPr tIns="398652"/>
          <a:lstStyle/>
          <a:p>
            <a:pPr marL="4049713" indent="0" eaLnBrk="1" hangingPunct="1">
              <a:lnSpc>
                <a:spcPts val="2388"/>
              </a:lnSpc>
              <a:spcBef>
                <a:spcPct val="0"/>
              </a:spcBef>
            </a:pPr>
            <a:r>
              <a:rPr lang="it-IT" b="0" smtClean="0">
                <a:solidFill>
                  <a:srgbClr val="FFFFFF"/>
                </a:solidFill>
                <a:latin typeface="Times New Roman" pitchFamily="18" charset="0"/>
                <a:cs typeface="Times New Roman" pitchFamily="18" charset="0"/>
              </a:rPr>
              <a:t>Istopatologia di una lesione demielinizzante</a:t>
            </a:r>
          </a:p>
          <a:p>
            <a:pPr marL="4049713" indent="0" eaLnBrk="1" hangingPunct="1">
              <a:lnSpc>
                <a:spcPts val="2388"/>
              </a:lnSpc>
              <a:spcBef>
                <a:spcPct val="0"/>
              </a:spcBef>
            </a:pPr>
            <a:r>
              <a:rPr lang="it-IT" b="0" smtClean="0">
                <a:solidFill>
                  <a:srgbClr val="FFFFFF"/>
                </a:solidFill>
                <a:latin typeface="Times New Roman" pitchFamily="18" charset="0"/>
                <a:cs typeface="Times New Roman" pitchFamily="18" charset="0"/>
              </a:rPr>
              <a:t>da cervello di un paziente con PML</a:t>
            </a:r>
          </a:p>
          <a:p>
            <a:pPr marL="4049713" indent="0" eaLnBrk="1" hangingPunct="1">
              <a:spcBef>
                <a:spcPts val="1225"/>
              </a:spcBef>
            </a:pPr>
            <a:r>
              <a:rPr lang="it-IT" b="0" smtClean="0">
                <a:solidFill>
                  <a:srgbClr val="FFFFFF"/>
                </a:solidFill>
                <a:latin typeface="Times New Roman" pitchFamily="18" charset="0"/>
                <a:cs typeface="Times New Roman" pitchFamily="18" charset="0"/>
              </a:rPr>
              <a:t>Colorazione (Luxol fast blue stain) della  materia bianca che dimostra le placche di  demielinizzazione</a:t>
            </a:r>
          </a:p>
        </p:txBody>
      </p:sp>
      <p:sp>
        <p:nvSpPr>
          <p:cNvPr id="43011" name="object 4"/>
          <p:cNvSpPr>
            <a:spLocks noChangeArrowheads="1"/>
          </p:cNvSpPr>
          <p:nvPr/>
        </p:nvSpPr>
        <p:spPr bwMode="auto">
          <a:xfrm>
            <a:off x="323850" y="1517650"/>
            <a:ext cx="3673475" cy="2525713"/>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43012" name="object 5"/>
          <p:cNvSpPr>
            <a:spLocks noChangeArrowheads="1"/>
          </p:cNvSpPr>
          <p:nvPr/>
        </p:nvSpPr>
        <p:spPr bwMode="auto">
          <a:xfrm>
            <a:off x="344488" y="4151313"/>
            <a:ext cx="3648075" cy="2441575"/>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43013" name="object 6"/>
          <p:cNvSpPr txBox="1">
            <a:spLocks noChangeArrowheads="1"/>
          </p:cNvSpPr>
          <p:nvPr/>
        </p:nvSpPr>
        <p:spPr bwMode="auto">
          <a:xfrm>
            <a:off x="4964113" y="5254625"/>
            <a:ext cx="3454400" cy="927100"/>
          </a:xfrm>
          <a:prstGeom prst="rect">
            <a:avLst/>
          </a:prstGeom>
          <a:noFill/>
          <a:ln w="9525">
            <a:noFill/>
            <a:miter lim="800000"/>
            <a:headEnd/>
            <a:tailEnd/>
          </a:ln>
        </p:spPr>
        <p:txBody>
          <a:bodyPr lIns="0" tIns="0" rIns="0" bIns="0">
            <a:spAutoFit/>
          </a:bodyPr>
          <a:lstStyle/>
          <a:p>
            <a:pPr marL="622300" indent="-609600">
              <a:lnSpc>
                <a:spcPct val="150000"/>
              </a:lnSpc>
            </a:pPr>
            <a:r>
              <a:rPr lang="it-IT" sz="2000">
                <a:solidFill>
                  <a:srgbClr val="FFFFFF"/>
                </a:solidFill>
                <a:latin typeface="Times New Roman" pitchFamily="18" charset="0"/>
                <a:cs typeface="Times New Roman" pitchFamily="18" charset="0"/>
              </a:rPr>
              <a:t>Immagine di risonanza magnetica  lesioni cerebrali PML</a:t>
            </a:r>
            <a:endParaRPr lang="it-IT" sz="2000">
              <a:latin typeface="Times New Roman" pitchFamily="18" charset="0"/>
              <a:cs typeface="Times New Roman" pitchFamily="18" charset="0"/>
            </a:endParaRPr>
          </a:p>
        </p:txBody>
      </p:sp>
    </p:spTree>
  </p:cSld>
  <p:clrMapOvr>
    <a:masterClrMapping/>
  </p:clrMapOvr>
  <p:transition advTm="3844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513334" rtlCol="0"/>
          <a:lstStyle/>
          <a:p>
            <a:pPr marL="2103120" eaLnBrk="1" fontAlgn="auto" hangingPunct="1">
              <a:spcBef>
                <a:spcPts val="0"/>
              </a:spcBef>
              <a:spcAft>
                <a:spcPts val="0"/>
              </a:spcAft>
              <a:defRPr/>
            </a:pPr>
            <a:r>
              <a:rPr sz="2400" b="1" spc="-5" dirty="0">
                <a:solidFill>
                  <a:srgbClr val="33CC33"/>
                </a:solidFill>
              </a:rPr>
              <a:t>JCV </a:t>
            </a:r>
            <a:r>
              <a:rPr sz="2400" b="1" dirty="0">
                <a:solidFill>
                  <a:srgbClr val="33CC33"/>
                </a:solidFill>
              </a:rPr>
              <a:t>e</a:t>
            </a:r>
            <a:r>
              <a:rPr sz="2400" b="1" spc="-260" dirty="0">
                <a:solidFill>
                  <a:srgbClr val="33CC33"/>
                </a:solidFill>
              </a:rPr>
              <a:t> </a:t>
            </a:r>
            <a:r>
              <a:rPr sz="2400" b="1" spc="-5" dirty="0">
                <a:solidFill>
                  <a:srgbClr val="33CC33"/>
                </a:solidFill>
              </a:rPr>
              <a:t>AIDS</a:t>
            </a:r>
            <a:endParaRPr sz="2400"/>
          </a:p>
        </p:txBody>
      </p:sp>
      <p:sp>
        <p:nvSpPr>
          <p:cNvPr id="45058" name="object 3"/>
          <p:cNvSpPr txBox="1">
            <a:spLocks noChangeArrowheads="1"/>
          </p:cNvSpPr>
          <p:nvPr/>
        </p:nvSpPr>
        <p:spPr bwMode="auto">
          <a:xfrm>
            <a:off x="1536700" y="1635125"/>
            <a:ext cx="6372225" cy="4402138"/>
          </a:xfrm>
          <a:prstGeom prst="rect">
            <a:avLst/>
          </a:prstGeom>
          <a:noFill/>
          <a:ln w="9525">
            <a:noFill/>
            <a:miter lim="800000"/>
            <a:headEnd/>
            <a:tailEnd/>
          </a:ln>
        </p:spPr>
        <p:txBody>
          <a:bodyPr lIns="0" tIns="0" rIns="0" bIns="0">
            <a:spAutoFit/>
          </a:bodyPr>
          <a:lstStyle/>
          <a:p>
            <a:pPr marL="96838"/>
            <a:r>
              <a:rPr lang="it-IT" sz="2400" b="1">
                <a:solidFill>
                  <a:srgbClr val="FFFFFF"/>
                </a:solidFill>
                <a:latin typeface="Times New Roman" pitchFamily="18" charset="0"/>
                <a:cs typeface="Times New Roman" pitchFamily="18" charset="0"/>
              </a:rPr>
              <a:t>Alta incidenza di PML in pazienti con AIDS:</a:t>
            </a:r>
            <a:endParaRPr lang="it-IT" sz="2400">
              <a:latin typeface="Times New Roman" pitchFamily="18" charset="0"/>
              <a:cs typeface="Times New Roman" pitchFamily="18" charset="0"/>
            </a:endParaRPr>
          </a:p>
          <a:p>
            <a:pPr marL="96838"/>
            <a:endParaRPr lang="it-IT" sz="2500">
              <a:latin typeface="Times New Roman" pitchFamily="18" charset="0"/>
              <a:cs typeface="Times New Roman" pitchFamily="18" charset="0"/>
            </a:endParaRPr>
          </a:p>
          <a:p>
            <a:pPr marL="96838"/>
            <a:r>
              <a:rPr lang="it-IT" sz="2400">
                <a:solidFill>
                  <a:srgbClr val="FFFFFF"/>
                </a:solidFill>
                <a:latin typeface="Times New Roman" pitchFamily="18" charset="0"/>
                <a:cs typeface="Times New Roman" pitchFamily="18" charset="0"/>
              </a:rPr>
              <a:t>80% PML in pazienti con AIDS è associata a JCV  1-3% diagnosi AIDS si basa sulla comparsa di PML</a:t>
            </a:r>
            <a:endParaRPr lang="it-IT" sz="2400">
              <a:latin typeface="Times New Roman" pitchFamily="18" charset="0"/>
              <a:cs typeface="Times New Roman" pitchFamily="18" charset="0"/>
            </a:endParaRPr>
          </a:p>
          <a:p>
            <a:pPr marL="96838"/>
            <a:endParaRPr lang="it-IT" sz="2500">
              <a:latin typeface="Times New Roman" pitchFamily="18" charset="0"/>
              <a:cs typeface="Times New Roman" pitchFamily="18" charset="0"/>
            </a:endParaRPr>
          </a:p>
          <a:p>
            <a:pPr marL="96838" algn="ctr"/>
            <a:r>
              <a:rPr lang="it-IT" sz="2400">
                <a:solidFill>
                  <a:srgbClr val="FFFFFF"/>
                </a:solidFill>
                <a:latin typeface="Times New Roman" pitchFamily="18" charset="0"/>
                <a:cs typeface="Times New Roman" pitchFamily="18" charset="0"/>
              </a:rPr>
              <a:t>Deficienza risposta immune anti-JCV?</a:t>
            </a:r>
            <a:endParaRPr lang="it-IT" sz="2400">
              <a:latin typeface="Times New Roman" pitchFamily="18" charset="0"/>
              <a:cs typeface="Times New Roman" pitchFamily="18" charset="0"/>
            </a:endParaRPr>
          </a:p>
          <a:p>
            <a:pPr marL="96838" algn="ctr"/>
            <a:r>
              <a:rPr lang="it-IT" sz="2400">
                <a:solidFill>
                  <a:srgbClr val="FFFFFF"/>
                </a:solidFill>
                <a:latin typeface="Times New Roman" pitchFamily="18" charset="0"/>
                <a:cs typeface="Times New Roman" pitchFamily="18" charset="0"/>
              </a:rPr>
              <a:t>Interazione tra JCV e HIV-1?</a:t>
            </a:r>
            <a:endParaRPr lang="it-IT" sz="2400">
              <a:latin typeface="Times New Roman" pitchFamily="18" charset="0"/>
              <a:cs typeface="Times New Roman" pitchFamily="18" charset="0"/>
            </a:endParaRPr>
          </a:p>
          <a:p>
            <a:pPr marL="96838"/>
            <a:endParaRPr lang="it-IT" sz="2500">
              <a:latin typeface="Times New Roman" pitchFamily="18" charset="0"/>
              <a:cs typeface="Times New Roman" pitchFamily="18" charset="0"/>
            </a:endParaRPr>
          </a:p>
          <a:p>
            <a:pPr marL="96838" algn="ctr"/>
            <a:r>
              <a:rPr lang="it-IT" sz="2400">
                <a:solidFill>
                  <a:srgbClr val="FFFFFF"/>
                </a:solidFill>
                <a:latin typeface="Times New Roman" pitchFamily="18" charset="0"/>
                <a:cs typeface="Times New Roman" pitchFamily="18" charset="0"/>
              </a:rPr>
              <a:t>JCV TAg transattiva LTR di HIV</a:t>
            </a:r>
            <a:endParaRPr lang="it-IT" sz="2400">
              <a:latin typeface="Times New Roman" pitchFamily="18" charset="0"/>
              <a:cs typeface="Times New Roman" pitchFamily="18" charset="0"/>
            </a:endParaRPr>
          </a:p>
          <a:p>
            <a:pPr marL="96838" algn="ctr">
              <a:lnSpc>
                <a:spcPts val="2888"/>
              </a:lnSpc>
              <a:spcBef>
                <a:spcPts val="88"/>
              </a:spcBef>
            </a:pPr>
            <a:r>
              <a:rPr lang="it-IT" sz="2400">
                <a:solidFill>
                  <a:srgbClr val="FFFFFF"/>
                </a:solidFill>
                <a:latin typeface="Times New Roman" pitchFamily="18" charset="0"/>
                <a:cs typeface="Times New Roman" pitchFamily="18" charset="0"/>
              </a:rPr>
              <a:t>HIV-1 Tat transattiva promotore tardivo di JCV  HIV-1 Tat lega nel cervello Pur </a:t>
            </a:r>
            <a:r>
              <a:rPr lang="it-IT" sz="2400">
                <a:solidFill>
                  <a:srgbClr val="FFFFFF"/>
                </a:solidFill>
                <a:latin typeface="Symbol" pitchFamily="18" charset="2"/>
              </a:rPr>
              <a:t></a:t>
            </a:r>
            <a:endParaRPr lang="it-IT" sz="2400">
              <a:latin typeface="Symbol" pitchFamily="18" charset="2"/>
            </a:endParaRPr>
          </a:p>
          <a:p>
            <a:pPr marL="96838" algn="ctr">
              <a:lnSpc>
                <a:spcPts val="2775"/>
              </a:lnSpc>
            </a:pPr>
            <a:r>
              <a:rPr lang="it-IT" sz="2400">
                <a:solidFill>
                  <a:srgbClr val="FFFFFF"/>
                </a:solidFill>
                <a:latin typeface="Times New Roman" pitchFamily="18" charset="0"/>
                <a:cs typeface="Times New Roman" pitchFamily="18" charset="0"/>
              </a:rPr>
              <a:t>Co-infezione di HIV-1 e JCV </a:t>
            </a:r>
            <a:r>
              <a:rPr lang="it-IT" sz="2400" i="1">
                <a:solidFill>
                  <a:srgbClr val="FFFFFF"/>
                </a:solidFill>
                <a:latin typeface="Times New Roman" pitchFamily="18" charset="0"/>
                <a:cs typeface="Times New Roman" pitchFamily="18" charset="0"/>
              </a:rPr>
              <a:t>in vitro</a:t>
            </a:r>
            <a:endParaRPr lang="it-IT" sz="2400">
              <a:latin typeface="Times New Roman" pitchFamily="18" charset="0"/>
              <a:cs typeface="Times New Roman" pitchFamily="18" charset="0"/>
            </a:endParaRPr>
          </a:p>
        </p:txBody>
      </p:sp>
    </p:spTree>
  </p:cSld>
  <p:clrMapOvr>
    <a:masterClrMapping/>
  </p:clrMapOvr>
  <p:transition advTm="20899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10242" name="object 3"/>
          <p:cNvSpPr>
            <a:spLocks noChangeArrowheads="1"/>
          </p:cNvSpPr>
          <p:nvPr/>
        </p:nvSpPr>
        <p:spPr bwMode="auto">
          <a:xfrm>
            <a:off x="152400" y="152400"/>
            <a:ext cx="3733800" cy="23336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243" name="object 4"/>
          <p:cNvSpPr>
            <a:spLocks noChangeArrowheads="1"/>
          </p:cNvSpPr>
          <p:nvPr/>
        </p:nvSpPr>
        <p:spPr bwMode="auto">
          <a:xfrm>
            <a:off x="6902450" y="3962400"/>
            <a:ext cx="2241550" cy="2286000"/>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5" name="object 5"/>
          <p:cNvSpPr txBox="1"/>
          <p:nvPr/>
        </p:nvSpPr>
        <p:spPr>
          <a:xfrm>
            <a:off x="5013325" y="631825"/>
            <a:ext cx="2560638" cy="620713"/>
          </a:xfrm>
          <a:prstGeom prst="rect">
            <a:avLst/>
          </a:prstGeom>
        </p:spPr>
        <p:txBody>
          <a:bodyPr lIns="0" tIns="0" rIns="0" bIns="0">
            <a:spAutoFit/>
          </a:bodyPr>
          <a:lstStyle/>
          <a:p>
            <a:pPr marL="44450" fontAlgn="auto">
              <a:spcBef>
                <a:spcPts val="0"/>
              </a:spcBef>
              <a:spcAft>
                <a:spcPts val="0"/>
              </a:spcAft>
              <a:defRPr/>
            </a:pPr>
            <a:r>
              <a:rPr sz="2000" dirty="0">
                <a:solidFill>
                  <a:srgbClr val="FFFFFF"/>
                </a:solidFill>
                <a:latin typeface="Times New Roman"/>
                <a:cs typeface="Times New Roman"/>
              </a:rPr>
              <a:t>Microscopia</a:t>
            </a:r>
            <a:r>
              <a:rPr sz="2000" spc="-130" dirty="0">
                <a:solidFill>
                  <a:srgbClr val="FFFFFF"/>
                </a:solidFill>
                <a:latin typeface="Times New Roman"/>
                <a:cs typeface="Times New Roman"/>
              </a:rPr>
              <a:t> </a:t>
            </a:r>
            <a:r>
              <a:rPr sz="2000" dirty="0">
                <a:solidFill>
                  <a:srgbClr val="FFFFFF"/>
                </a:solidFill>
                <a:latin typeface="Times New Roman"/>
                <a:cs typeface="Times New Roman"/>
              </a:rPr>
              <a:t>elettronica:</a:t>
            </a:r>
            <a:endParaRPr sz="2000">
              <a:latin typeface="Times New Roman"/>
              <a:cs typeface="Times New Roman"/>
            </a:endParaRPr>
          </a:p>
          <a:p>
            <a:pPr marL="12700" fontAlgn="auto">
              <a:spcBef>
                <a:spcPts val="0"/>
              </a:spcBef>
              <a:spcAft>
                <a:spcPts val="0"/>
              </a:spcAft>
              <a:defRPr/>
            </a:pPr>
            <a:r>
              <a:rPr sz="2000" spc="-5" dirty="0">
                <a:solidFill>
                  <a:srgbClr val="FFFFFF"/>
                </a:solidFill>
                <a:latin typeface="Times New Roman"/>
                <a:cs typeface="Times New Roman"/>
              </a:rPr>
              <a:t>Minicromosomi </a:t>
            </a:r>
            <a:r>
              <a:rPr sz="2000" dirty="0">
                <a:solidFill>
                  <a:srgbClr val="FFFFFF"/>
                </a:solidFill>
                <a:latin typeface="Times New Roman"/>
                <a:cs typeface="Times New Roman"/>
              </a:rPr>
              <a:t>di</a:t>
            </a:r>
            <a:r>
              <a:rPr sz="2000" spc="-90" dirty="0">
                <a:solidFill>
                  <a:srgbClr val="FFFFFF"/>
                </a:solidFill>
                <a:latin typeface="Times New Roman"/>
                <a:cs typeface="Times New Roman"/>
              </a:rPr>
              <a:t> </a:t>
            </a:r>
            <a:r>
              <a:rPr sz="2000" dirty="0">
                <a:solidFill>
                  <a:srgbClr val="FFFFFF"/>
                </a:solidFill>
                <a:latin typeface="Times New Roman"/>
                <a:cs typeface="Times New Roman"/>
              </a:rPr>
              <a:t>SV40</a:t>
            </a:r>
            <a:endParaRPr sz="2000">
              <a:latin typeface="Times New Roman"/>
              <a:cs typeface="Times New Roman"/>
            </a:endParaRPr>
          </a:p>
        </p:txBody>
      </p:sp>
      <p:sp>
        <p:nvSpPr>
          <p:cNvPr id="10245" name="object 6"/>
          <p:cNvSpPr txBox="1">
            <a:spLocks noChangeArrowheads="1"/>
          </p:cNvSpPr>
          <p:nvPr/>
        </p:nvSpPr>
        <p:spPr bwMode="auto">
          <a:xfrm>
            <a:off x="3535363" y="4686300"/>
            <a:ext cx="2843212" cy="927100"/>
          </a:xfrm>
          <a:prstGeom prst="rect">
            <a:avLst/>
          </a:prstGeom>
          <a:noFill/>
          <a:ln w="9525">
            <a:noFill/>
            <a:miter lim="800000"/>
            <a:headEnd/>
            <a:tailEnd/>
          </a:ln>
        </p:spPr>
        <p:txBody>
          <a:bodyPr lIns="0" tIns="0" rIns="0" bIns="0">
            <a:spAutoFit/>
          </a:bodyPr>
          <a:lstStyle/>
          <a:p>
            <a:pPr marL="12700" algn="ctr"/>
            <a:r>
              <a:rPr lang="it-IT" sz="2000">
                <a:solidFill>
                  <a:srgbClr val="FFFFFF"/>
                </a:solidFill>
                <a:latin typeface="Times New Roman" pitchFamily="18" charset="0"/>
                <a:cs typeface="Times New Roman" pitchFamily="18" charset="0"/>
              </a:rPr>
              <a:t>Rappresentazione grafica al  computer del caspide  icosaedrico di SV40</a:t>
            </a:r>
            <a:endParaRPr lang="it-IT" sz="2000">
              <a:latin typeface="Times New Roman" pitchFamily="18" charset="0"/>
              <a:cs typeface="Times New Roman" pitchFamily="18" charset="0"/>
            </a:endParaRPr>
          </a:p>
        </p:txBody>
      </p:sp>
      <p:sp>
        <p:nvSpPr>
          <p:cNvPr id="10246" name="object 7"/>
          <p:cNvSpPr>
            <a:spLocks/>
          </p:cNvSpPr>
          <p:nvPr/>
        </p:nvSpPr>
        <p:spPr bwMode="auto">
          <a:xfrm>
            <a:off x="4114800" y="762000"/>
            <a:ext cx="595313" cy="381000"/>
          </a:xfrm>
          <a:custGeom>
            <a:avLst/>
            <a:gdLst>
              <a:gd name="T0" fmla="*/ 148449 w 595629"/>
              <a:gd name="T1" fmla="*/ 0 h 381000"/>
              <a:gd name="T2" fmla="*/ 0 w 595629"/>
              <a:gd name="T3" fmla="*/ 190500 h 381000"/>
              <a:gd name="T4" fmla="*/ 148449 w 595629"/>
              <a:gd name="T5" fmla="*/ 381000 h 381000"/>
              <a:gd name="T6" fmla="*/ 148449 w 595629"/>
              <a:gd name="T7" fmla="*/ 285750 h 381000"/>
              <a:gd name="T8" fmla="*/ 593798 w 595629"/>
              <a:gd name="T9" fmla="*/ 285750 h 381000"/>
              <a:gd name="T10" fmla="*/ 593798 w 595629"/>
              <a:gd name="T11" fmla="*/ 95250 h 381000"/>
              <a:gd name="T12" fmla="*/ 148449 w 595629"/>
              <a:gd name="T13" fmla="*/ 95250 h 381000"/>
              <a:gd name="T14" fmla="*/ 148449 w 595629"/>
              <a:gd name="T15" fmla="*/ 0 h 381000"/>
              <a:gd name="T16" fmla="*/ 0 60000 65536"/>
              <a:gd name="T17" fmla="*/ 0 60000 65536"/>
              <a:gd name="T18" fmla="*/ 0 60000 65536"/>
              <a:gd name="T19" fmla="*/ 0 60000 65536"/>
              <a:gd name="T20" fmla="*/ 0 60000 65536"/>
              <a:gd name="T21" fmla="*/ 0 60000 65536"/>
              <a:gd name="T22" fmla="*/ 0 60000 65536"/>
              <a:gd name="T23" fmla="*/ 0 60000 65536"/>
              <a:gd name="T24" fmla="*/ 0 w 595629"/>
              <a:gd name="T25" fmla="*/ 0 h 381000"/>
              <a:gd name="T26" fmla="*/ 595629 w 595629"/>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629" h="381000">
                <a:moveTo>
                  <a:pt x="148844" y="0"/>
                </a:moveTo>
                <a:lnTo>
                  <a:pt x="0" y="190500"/>
                </a:lnTo>
                <a:lnTo>
                  <a:pt x="148844" y="381000"/>
                </a:lnTo>
                <a:lnTo>
                  <a:pt x="148844" y="285750"/>
                </a:lnTo>
                <a:lnTo>
                  <a:pt x="595376" y="285750"/>
                </a:lnTo>
                <a:lnTo>
                  <a:pt x="595376" y="95250"/>
                </a:lnTo>
                <a:lnTo>
                  <a:pt x="148844" y="95250"/>
                </a:lnTo>
                <a:lnTo>
                  <a:pt x="148844" y="0"/>
                </a:lnTo>
                <a:close/>
              </a:path>
            </a:pathLst>
          </a:custGeom>
          <a:solidFill>
            <a:srgbClr val="33CC33"/>
          </a:solidFill>
          <a:ln w="9525">
            <a:noFill/>
            <a:round/>
            <a:headEnd/>
            <a:tailEnd/>
          </a:ln>
        </p:spPr>
        <p:txBody>
          <a:bodyPr lIns="0" tIns="0" rIns="0" bIns="0"/>
          <a:lstStyle/>
          <a:p>
            <a:endParaRPr lang="it-IT"/>
          </a:p>
        </p:txBody>
      </p:sp>
      <p:sp>
        <p:nvSpPr>
          <p:cNvPr id="10247" name="object 8"/>
          <p:cNvSpPr>
            <a:spLocks/>
          </p:cNvSpPr>
          <p:nvPr/>
        </p:nvSpPr>
        <p:spPr bwMode="auto">
          <a:xfrm>
            <a:off x="4114800" y="762000"/>
            <a:ext cx="595313" cy="381000"/>
          </a:xfrm>
          <a:custGeom>
            <a:avLst/>
            <a:gdLst>
              <a:gd name="T0" fmla="*/ 0 w 595629"/>
              <a:gd name="T1" fmla="*/ 190500 h 381000"/>
              <a:gd name="T2" fmla="*/ 148449 w 595629"/>
              <a:gd name="T3" fmla="*/ 0 h 381000"/>
              <a:gd name="T4" fmla="*/ 148449 w 595629"/>
              <a:gd name="T5" fmla="*/ 95250 h 381000"/>
              <a:gd name="T6" fmla="*/ 593798 w 595629"/>
              <a:gd name="T7" fmla="*/ 95250 h 381000"/>
              <a:gd name="T8" fmla="*/ 593798 w 595629"/>
              <a:gd name="T9" fmla="*/ 285750 h 381000"/>
              <a:gd name="T10" fmla="*/ 148449 w 595629"/>
              <a:gd name="T11" fmla="*/ 285750 h 381000"/>
              <a:gd name="T12" fmla="*/ 148449 w 595629"/>
              <a:gd name="T13" fmla="*/ 381000 h 381000"/>
              <a:gd name="T14" fmla="*/ 0 w 595629"/>
              <a:gd name="T15" fmla="*/ 190500 h 381000"/>
              <a:gd name="T16" fmla="*/ 0 60000 65536"/>
              <a:gd name="T17" fmla="*/ 0 60000 65536"/>
              <a:gd name="T18" fmla="*/ 0 60000 65536"/>
              <a:gd name="T19" fmla="*/ 0 60000 65536"/>
              <a:gd name="T20" fmla="*/ 0 60000 65536"/>
              <a:gd name="T21" fmla="*/ 0 60000 65536"/>
              <a:gd name="T22" fmla="*/ 0 60000 65536"/>
              <a:gd name="T23" fmla="*/ 0 60000 65536"/>
              <a:gd name="T24" fmla="*/ 0 w 595629"/>
              <a:gd name="T25" fmla="*/ 0 h 381000"/>
              <a:gd name="T26" fmla="*/ 595629 w 595629"/>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5629" h="381000">
                <a:moveTo>
                  <a:pt x="0" y="190500"/>
                </a:moveTo>
                <a:lnTo>
                  <a:pt x="148844" y="0"/>
                </a:lnTo>
                <a:lnTo>
                  <a:pt x="148844" y="95250"/>
                </a:lnTo>
                <a:lnTo>
                  <a:pt x="595376" y="95250"/>
                </a:lnTo>
                <a:lnTo>
                  <a:pt x="595376" y="285750"/>
                </a:lnTo>
                <a:lnTo>
                  <a:pt x="148844" y="285750"/>
                </a:lnTo>
                <a:lnTo>
                  <a:pt x="148844" y="381000"/>
                </a:lnTo>
                <a:lnTo>
                  <a:pt x="0" y="190500"/>
                </a:lnTo>
                <a:close/>
              </a:path>
            </a:pathLst>
          </a:custGeom>
          <a:noFill/>
          <a:ln w="9525">
            <a:solidFill>
              <a:srgbClr val="33CC33"/>
            </a:solidFill>
            <a:round/>
            <a:headEnd/>
            <a:tailEnd/>
          </a:ln>
        </p:spPr>
        <p:txBody>
          <a:bodyPr lIns="0" tIns="0" rIns="0" bIns="0"/>
          <a:lstStyle/>
          <a:p>
            <a:endParaRPr lang="it-IT"/>
          </a:p>
        </p:txBody>
      </p:sp>
      <p:sp>
        <p:nvSpPr>
          <p:cNvPr id="10248" name="object 9"/>
          <p:cNvSpPr>
            <a:spLocks noChangeArrowheads="1"/>
          </p:cNvSpPr>
          <p:nvPr/>
        </p:nvSpPr>
        <p:spPr bwMode="auto">
          <a:xfrm>
            <a:off x="228600" y="2743200"/>
            <a:ext cx="2705100" cy="2895600"/>
          </a:xfrm>
          <a:prstGeom prst="rect">
            <a:avLst/>
          </a:prstGeom>
          <a:blipFill dpi="0" rotWithShape="1">
            <a:blip r:embed="rId5"/>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249" name="object 10"/>
          <p:cNvSpPr txBox="1">
            <a:spLocks noChangeArrowheads="1"/>
          </p:cNvSpPr>
          <p:nvPr/>
        </p:nvSpPr>
        <p:spPr bwMode="auto">
          <a:xfrm>
            <a:off x="4000500" y="3027363"/>
            <a:ext cx="2819400" cy="652462"/>
          </a:xfrm>
          <a:prstGeom prst="rect">
            <a:avLst/>
          </a:prstGeom>
          <a:noFill/>
          <a:ln w="9525">
            <a:noFill/>
            <a:miter lim="800000"/>
            <a:headEnd/>
            <a:tailEnd/>
          </a:ln>
        </p:spPr>
        <p:txBody>
          <a:bodyPr lIns="0" tIns="0" rIns="0" bIns="0">
            <a:spAutoFit/>
          </a:bodyPr>
          <a:lstStyle/>
          <a:p>
            <a:pPr marL="12700" indent="160338">
              <a:lnSpc>
                <a:spcPct val="105000"/>
              </a:lnSpc>
            </a:pPr>
            <a:r>
              <a:rPr lang="it-IT" sz="2000">
                <a:solidFill>
                  <a:srgbClr val="FFFFFF"/>
                </a:solidFill>
                <a:latin typeface="Times New Roman" pitchFamily="18" charset="0"/>
                <a:cs typeface="Times New Roman" pitchFamily="18" charset="0"/>
              </a:rPr>
              <a:t>Microscopia elettronica:  Capsidi icosaedrici di BKV</a:t>
            </a:r>
            <a:endParaRPr lang="it-IT" sz="2000">
              <a:latin typeface="Times New Roman" pitchFamily="18" charset="0"/>
              <a:cs typeface="Times New Roman" pitchFamily="18" charset="0"/>
            </a:endParaRPr>
          </a:p>
        </p:txBody>
      </p:sp>
      <p:sp>
        <p:nvSpPr>
          <p:cNvPr id="10250" name="object 11"/>
          <p:cNvSpPr>
            <a:spLocks/>
          </p:cNvSpPr>
          <p:nvPr/>
        </p:nvSpPr>
        <p:spPr bwMode="auto">
          <a:xfrm>
            <a:off x="3048000" y="3200400"/>
            <a:ext cx="685800" cy="381000"/>
          </a:xfrm>
          <a:custGeom>
            <a:avLst/>
            <a:gdLst>
              <a:gd name="T0" fmla="*/ 171450 w 685800"/>
              <a:gd name="T1" fmla="*/ 0 h 381000"/>
              <a:gd name="T2" fmla="*/ 0 w 685800"/>
              <a:gd name="T3" fmla="*/ 190500 h 381000"/>
              <a:gd name="T4" fmla="*/ 171450 w 685800"/>
              <a:gd name="T5" fmla="*/ 381000 h 381000"/>
              <a:gd name="T6" fmla="*/ 171450 w 685800"/>
              <a:gd name="T7" fmla="*/ 285750 h 381000"/>
              <a:gd name="T8" fmla="*/ 685800 w 685800"/>
              <a:gd name="T9" fmla="*/ 285750 h 381000"/>
              <a:gd name="T10" fmla="*/ 685800 w 685800"/>
              <a:gd name="T11" fmla="*/ 95250 h 381000"/>
              <a:gd name="T12" fmla="*/ 171450 w 685800"/>
              <a:gd name="T13" fmla="*/ 95250 h 381000"/>
              <a:gd name="T14" fmla="*/ 171450 w 685800"/>
              <a:gd name="T15" fmla="*/ 0 h 381000"/>
              <a:gd name="T16" fmla="*/ 0 60000 65536"/>
              <a:gd name="T17" fmla="*/ 0 60000 65536"/>
              <a:gd name="T18" fmla="*/ 0 60000 65536"/>
              <a:gd name="T19" fmla="*/ 0 60000 65536"/>
              <a:gd name="T20" fmla="*/ 0 60000 65536"/>
              <a:gd name="T21" fmla="*/ 0 60000 65536"/>
              <a:gd name="T22" fmla="*/ 0 60000 65536"/>
              <a:gd name="T23" fmla="*/ 0 60000 65536"/>
              <a:gd name="T24" fmla="*/ 0 w 685800"/>
              <a:gd name="T25" fmla="*/ 0 h 381000"/>
              <a:gd name="T26" fmla="*/ 685800 w 685800"/>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0" h="381000">
                <a:moveTo>
                  <a:pt x="171450" y="0"/>
                </a:moveTo>
                <a:lnTo>
                  <a:pt x="0" y="190500"/>
                </a:lnTo>
                <a:lnTo>
                  <a:pt x="171450" y="381000"/>
                </a:lnTo>
                <a:lnTo>
                  <a:pt x="171450" y="285750"/>
                </a:lnTo>
                <a:lnTo>
                  <a:pt x="685800" y="285750"/>
                </a:lnTo>
                <a:lnTo>
                  <a:pt x="685800" y="95250"/>
                </a:lnTo>
                <a:lnTo>
                  <a:pt x="171450" y="95250"/>
                </a:lnTo>
                <a:lnTo>
                  <a:pt x="171450" y="0"/>
                </a:lnTo>
                <a:close/>
              </a:path>
            </a:pathLst>
          </a:custGeom>
          <a:solidFill>
            <a:srgbClr val="33CC33"/>
          </a:solidFill>
          <a:ln w="9525">
            <a:noFill/>
            <a:round/>
            <a:headEnd/>
            <a:tailEnd/>
          </a:ln>
        </p:spPr>
        <p:txBody>
          <a:bodyPr lIns="0" tIns="0" rIns="0" bIns="0"/>
          <a:lstStyle/>
          <a:p>
            <a:endParaRPr lang="it-IT"/>
          </a:p>
        </p:txBody>
      </p:sp>
      <p:sp>
        <p:nvSpPr>
          <p:cNvPr id="10251" name="object 12"/>
          <p:cNvSpPr>
            <a:spLocks/>
          </p:cNvSpPr>
          <p:nvPr/>
        </p:nvSpPr>
        <p:spPr bwMode="auto">
          <a:xfrm>
            <a:off x="3048000" y="3200400"/>
            <a:ext cx="685800" cy="381000"/>
          </a:xfrm>
          <a:custGeom>
            <a:avLst/>
            <a:gdLst>
              <a:gd name="T0" fmla="*/ 0 w 685800"/>
              <a:gd name="T1" fmla="*/ 190500 h 381000"/>
              <a:gd name="T2" fmla="*/ 171450 w 685800"/>
              <a:gd name="T3" fmla="*/ 0 h 381000"/>
              <a:gd name="T4" fmla="*/ 171450 w 685800"/>
              <a:gd name="T5" fmla="*/ 95250 h 381000"/>
              <a:gd name="T6" fmla="*/ 685800 w 685800"/>
              <a:gd name="T7" fmla="*/ 95250 h 381000"/>
              <a:gd name="T8" fmla="*/ 685800 w 685800"/>
              <a:gd name="T9" fmla="*/ 285750 h 381000"/>
              <a:gd name="T10" fmla="*/ 171450 w 685800"/>
              <a:gd name="T11" fmla="*/ 285750 h 381000"/>
              <a:gd name="T12" fmla="*/ 171450 w 685800"/>
              <a:gd name="T13" fmla="*/ 381000 h 381000"/>
              <a:gd name="T14" fmla="*/ 0 w 685800"/>
              <a:gd name="T15" fmla="*/ 190500 h 381000"/>
              <a:gd name="T16" fmla="*/ 0 60000 65536"/>
              <a:gd name="T17" fmla="*/ 0 60000 65536"/>
              <a:gd name="T18" fmla="*/ 0 60000 65536"/>
              <a:gd name="T19" fmla="*/ 0 60000 65536"/>
              <a:gd name="T20" fmla="*/ 0 60000 65536"/>
              <a:gd name="T21" fmla="*/ 0 60000 65536"/>
              <a:gd name="T22" fmla="*/ 0 60000 65536"/>
              <a:gd name="T23" fmla="*/ 0 60000 65536"/>
              <a:gd name="T24" fmla="*/ 0 w 685800"/>
              <a:gd name="T25" fmla="*/ 0 h 381000"/>
              <a:gd name="T26" fmla="*/ 685800 w 685800"/>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0" h="381000">
                <a:moveTo>
                  <a:pt x="0" y="190500"/>
                </a:moveTo>
                <a:lnTo>
                  <a:pt x="171450" y="0"/>
                </a:lnTo>
                <a:lnTo>
                  <a:pt x="171450" y="95250"/>
                </a:lnTo>
                <a:lnTo>
                  <a:pt x="685800" y="95250"/>
                </a:lnTo>
                <a:lnTo>
                  <a:pt x="685800" y="285750"/>
                </a:lnTo>
                <a:lnTo>
                  <a:pt x="171450" y="285750"/>
                </a:lnTo>
                <a:lnTo>
                  <a:pt x="171450" y="381000"/>
                </a:lnTo>
                <a:lnTo>
                  <a:pt x="0" y="190500"/>
                </a:lnTo>
                <a:close/>
              </a:path>
            </a:pathLst>
          </a:custGeom>
          <a:noFill/>
          <a:ln w="9525">
            <a:solidFill>
              <a:srgbClr val="33CC33"/>
            </a:solidFill>
            <a:round/>
            <a:headEnd/>
            <a:tailEnd/>
          </a:ln>
        </p:spPr>
        <p:txBody>
          <a:bodyPr lIns="0" tIns="0" rIns="0" bIns="0"/>
          <a:lstStyle/>
          <a:p>
            <a:endParaRPr lang="it-IT"/>
          </a:p>
        </p:txBody>
      </p:sp>
      <p:sp>
        <p:nvSpPr>
          <p:cNvPr id="10252" name="object 13"/>
          <p:cNvSpPr>
            <a:spLocks/>
          </p:cNvSpPr>
          <p:nvPr/>
        </p:nvSpPr>
        <p:spPr bwMode="auto">
          <a:xfrm>
            <a:off x="6172200" y="5029200"/>
            <a:ext cx="685800" cy="381000"/>
          </a:xfrm>
          <a:custGeom>
            <a:avLst/>
            <a:gdLst>
              <a:gd name="T0" fmla="*/ 514350 w 685800"/>
              <a:gd name="T1" fmla="*/ 0 h 381000"/>
              <a:gd name="T2" fmla="*/ 514350 w 685800"/>
              <a:gd name="T3" fmla="*/ 95250 h 381000"/>
              <a:gd name="T4" fmla="*/ 0 w 685800"/>
              <a:gd name="T5" fmla="*/ 95250 h 381000"/>
              <a:gd name="T6" fmla="*/ 0 w 685800"/>
              <a:gd name="T7" fmla="*/ 285750 h 381000"/>
              <a:gd name="T8" fmla="*/ 514350 w 685800"/>
              <a:gd name="T9" fmla="*/ 285750 h 381000"/>
              <a:gd name="T10" fmla="*/ 514350 w 685800"/>
              <a:gd name="T11" fmla="*/ 381000 h 381000"/>
              <a:gd name="T12" fmla="*/ 685800 w 685800"/>
              <a:gd name="T13" fmla="*/ 190500 h 381000"/>
              <a:gd name="T14" fmla="*/ 514350 w 685800"/>
              <a:gd name="T15" fmla="*/ 0 h 381000"/>
              <a:gd name="T16" fmla="*/ 0 60000 65536"/>
              <a:gd name="T17" fmla="*/ 0 60000 65536"/>
              <a:gd name="T18" fmla="*/ 0 60000 65536"/>
              <a:gd name="T19" fmla="*/ 0 60000 65536"/>
              <a:gd name="T20" fmla="*/ 0 60000 65536"/>
              <a:gd name="T21" fmla="*/ 0 60000 65536"/>
              <a:gd name="T22" fmla="*/ 0 60000 65536"/>
              <a:gd name="T23" fmla="*/ 0 60000 65536"/>
              <a:gd name="T24" fmla="*/ 0 w 685800"/>
              <a:gd name="T25" fmla="*/ 0 h 381000"/>
              <a:gd name="T26" fmla="*/ 685800 w 685800"/>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0" h="381000">
                <a:moveTo>
                  <a:pt x="514350" y="0"/>
                </a:moveTo>
                <a:lnTo>
                  <a:pt x="514350" y="95250"/>
                </a:lnTo>
                <a:lnTo>
                  <a:pt x="0" y="95250"/>
                </a:lnTo>
                <a:lnTo>
                  <a:pt x="0" y="285750"/>
                </a:lnTo>
                <a:lnTo>
                  <a:pt x="514350" y="285750"/>
                </a:lnTo>
                <a:lnTo>
                  <a:pt x="514350" y="381000"/>
                </a:lnTo>
                <a:lnTo>
                  <a:pt x="685800" y="190500"/>
                </a:lnTo>
                <a:lnTo>
                  <a:pt x="514350" y="0"/>
                </a:lnTo>
                <a:close/>
              </a:path>
            </a:pathLst>
          </a:custGeom>
          <a:solidFill>
            <a:srgbClr val="33CC33"/>
          </a:solidFill>
          <a:ln w="9525">
            <a:noFill/>
            <a:round/>
            <a:headEnd/>
            <a:tailEnd/>
          </a:ln>
        </p:spPr>
        <p:txBody>
          <a:bodyPr lIns="0" tIns="0" rIns="0" bIns="0"/>
          <a:lstStyle/>
          <a:p>
            <a:endParaRPr lang="it-IT"/>
          </a:p>
        </p:txBody>
      </p:sp>
      <p:sp>
        <p:nvSpPr>
          <p:cNvPr id="10253" name="object 14"/>
          <p:cNvSpPr>
            <a:spLocks/>
          </p:cNvSpPr>
          <p:nvPr/>
        </p:nvSpPr>
        <p:spPr bwMode="auto">
          <a:xfrm>
            <a:off x="6172200" y="5029200"/>
            <a:ext cx="685800" cy="381000"/>
          </a:xfrm>
          <a:custGeom>
            <a:avLst/>
            <a:gdLst>
              <a:gd name="T0" fmla="*/ 685800 w 685800"/>
              <a:gd name="T1" fmla="*/ 190500 h 381000"/>
              <a:gd name="T2" fmla="*/ 514350 w 685800"/>
              <a:gd name="T3" fmla="*/ 381000 h 381000"/>
              <a:gd name="T4" fmla="*/ 514350 w 685800"/>
              <a:gd name="T5" fmla="*/ 285750 h 381000"/>
              <a:gd name="T6" fmla="*/ 0 w 685800"/>
              <a:gd name="T7" fmla="*/ 285750 h 381000"/>
              <a:gd name="T8" fmla="*/ 0 w 685800"/>
              <a:gd name="T9" fmla="*/ 95250 h 381000"/>
              <a:gd name="T10" fmla="*/ 514350 w 685800"/>
              <a:gd name="T11" fmla="*/ 95250 h 381000"/>
              <a:gd name="T12" fmla="*/ 514350 w 685800"/>
              <a:gd name="T13" fmla="*/ 0 h 381000"/>
              <a:gd name="T14" fmla="*/ 685800 w 685800"/>
              <a:gd name="T15" fmla="*/ 190500 h 381000"/>
              <a:gd name="T16" fmla="*/ 0 60000 65536"/>
              <a:gd name="T17" fmla="*/ 0 60000 65536"/>
              <a:gd name="T18" fmla="*/ 0 60000 65536"/>
              <a:gd name="T19" fmla="*/ 0 60000 65536"/>
              <a:gd name="T20" fmla="*/ 0 60000 65536"/>
              <a:gd name="T21" fmla="*/ 0 60000 65536"/>
              <a:gd name="T22" fmla="*/ 0 60000 65536"/>
              <a:gd name="T23" fmla="*/ 0 60000 65536"/>
              <a:gd name="T24" fmla="*/ 0 w 685800"/>
              <a:gd name="T25" fmla="*/ 0 h 381000"/>
              <a:gd name="T26" fmla="*/ 685800 w 685800"/>
              <a:gd name="T27" fmla="*/ 381000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0" h="381000">
                <a:moveTo>
                  <a:pt x="685800" y="190500"/>
                </a:moveTo>
                <a:lnTo>
                  <a:pt x="514350" y="381000"/>
                </a:lnTo>
                <a:lnTo>
                  <a:pt x="514350" y="285750"/>
                </a:lnTo>
                <a:lnTo>
                  <a:pt x="0" y="285750"/>
                </a:lnTo>
                <a:lnTo>
                  <a:pt x="0" y="95250"/>
                </a:lnTo>
                <a:lnTo>
                  <a:pt x="514350" y="95250"/>
                </a:lnTo>
                <a:lnTo>
                  <a:pt x="514350" y="0"/>
                </a:lnTo>
                <a:lnTo>
                  <a:pt x="685800" y="190500"/>
                </a:lnTo>
                <a:close/>
              </a:path>
            </a:pathLst>
          </a:custGeom>
          <a:noFill/>
          <a:ln w="9525">
            <a:solidFill>
              <a:srgbClr val="33CC33"/>
            </a:solidFill>
            <a:round/>
            <a:headEnd/>
            <a:tailEnd/>
          </a:ln>
        </p:spPr>
        <p:txBody>
          <a:bodyPr lIns="0" tIns="0" rIns="0" bIns="0"/>
          <a:lstStyle/>
          <a:p>
            <a:endParaRPr lang="it-IT"/>
          </a:p>
        </p:txBody>
      </p:sp>
    </p:spTree>
  </p:cSld>
  <p:clrMapOvr>
    <a:masterClrMapping/>
  </p:clrMapOvr>
  <p:transition advTm="3160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object 2"/>
          <p:cNvSpPr txBox="1">
            <a:spLocks noChangeArrowheads="1"/>
          </p:cNvSpPr>
          <p:nvPr/>
        </p:nvSpPr>
        <p:spPr bwMode="auto">
          <a:xfrm>
            <a:off x="295275" y="3168650"/>
            <a:ext cx="8107363" cy="2998788"/>
          </a:xfrm>
          <a:prstGeom prst="rect">
            <a:avLst/>
          </a:prstGeom>
          <a:noFill/>
          <a:ln w="9525">
            <a:noFill/>
            <a:miter lim="800000"/>
            <a:headEnd/>
            <a:tailEnd/>
          </a:ln>
        </p:spPr>
        <p:txBody>
          <a:bodyPr lIns="0" tIns="0" rIns="0" bIns="0">
            <a:spAutoFit/>
          </a:bodyPr>
          <a:lstStyle/>
          <a:p>
            <a:pPr marL="12700"/>
            <a:r>
              <a:rPr lang="it-IT" sz="1400" u="sng">
                <a:solidFill>
                  <a:srgbClr val="CCCCFF"/>
                </a:solidFill>
                <a:latin typeface="Times New Roman" pitchFamily="18" charset="0"/>
                <a:cs typeface="Times New Roman" pitchFamily="18" charset="0"/>
                <a:hlinkClick r:id="rId3"/>
              </a:rPr>
              <a:t>Expert Rev Clin Immunol. </a:t>
            </a:r>
            <a:r>
              <a:rPr lang="it-IT" sz="1400">
                <a:latin typeface="Times New Roman" pitchFamily="18" charset="0"/>
                <a:cs typeface="Times New Roman" pitchFamily="18" charset="0"/>
              </a:rPr>
              <a:t>2012 Jan;8(1):63-72.  The link between VLA-4 and JC virus reactivation.  </a:t>
            </a:r>
            <a:r>
              <a:rPr lang="it-IT" sz="1400" u="sng">
                <a:solidFill>
                  <a:srgbClr val="CCCCFF"/>
                </a:solidFill>
                <a:latin typeface="Times New Roman" pitchFamily="18" charset="0"/>
                <a:cs typeface="Times New Roman" pitchFamily="18" charset="0"/>
                <a:hlinkClick r:id="rId4"/>
              </a:rPr>
              <a:t>Monaco MC</a:t>
            </a:r>
            <a:r>
              <a:rPr lang="it-IT" sz="1400">
                <a:latin typeface="Times New Roman" pitchFamily="18" charset="0"/>
                <a:cs typeface="Times New Roman" pitchFamily="18" charset="0"/>
              </a:rPr>
              <a:t>, </a:t>
            </a:r>
            <a:r>
              <a:rPr lang="it-IT" sz="1400" u="sng">
                <a:solidFill>
                  <a:srgbClr val="CCCCFF"/>
                </a:solidFill>
                <a:latin typeface="Times New Roman" pitchFamily="18" charset="0"/>
                <a:cs typeface="Times New Roman" pitchFamily="18" charset="0"/>
                <a:hlinkClick r:id="rId5"/>
              </a:rPr>
              <a:t>Major EO</a:t>
            </a:r>
            <a:r>
              <a:rPr lang="it-IT" sz="1400">
                <a:latin typeface="Times New Roman" pitchFamily="18" charset="0"/>
                <a:cs typeface="Times New Roman" pitchFamily="18" charset="0"/>
              </a:rPr>
              <a:t>.</a:t>
            </a:r>
          </a:p>
          <a:p>
            <a:pPr marL="12700" algn="ctr"/>
            <a:r>
              <a:rPr lang="it-IT" sz="1400" b="1">
                <a:latin typeface="Times New Roman" pitchFamily="18" charset="0"/>
                <a:cs typeface="Times New Roman" pitchFamily="18" charset="0"/>
              </a:rPr>
              <a:t>Abstract</a:t>
            </a:r>
            <a:endParaRPr lang="it-IT" sz="1400">
              <a:latin typeface="Times New Roman" pitchFamily="18" charset="0"/>
              <a:cs typeface="Times New Roman" pitchFamily="18" charset="0"/>
            </a:endParaRPr>
          </a:p>
          <a:p>
            <a:pPr marL="12700"/>
            <a:r>
              <a:rPr lang="it-IT" sz="1400">
                <a:solidFill>
                  <a:srgbClr val="3333CC"/>
                </a:solidFill>
                <a:latin typeface="Times New Roman" pitchFamily="18" charset="0"/>
                <a:cs typeface="Times New Roman" pitchFamily="18" charset="0"/>
              </a:rPr>
              <a:t>Natalizumab </a:t>
            </a:r>
            <a:r>
              <a:rPr lang="it-IT" sz="1400">
                <a:latin typeface="Times New Roman" pitchFamily="18" charset="0"/>
                <a:cs typeface="Times New Roman" pitchFamily="18" charset="0"/>
              </a:rPr>
              <a:t>represents an effective biological therapy to treat relapsing-remitting forms of multiple sclerosis and  Crohn's disease by blocking the migration of inflammatory cells to the brain and gut. Natalizumab, however, </a:t>
            </a:r>
            <a:r>
              <a:rPr lang="it-IT" sz="1400" b="1">
                <a:solidFill>
                  <a:srgbClr val="3333CC"/>
                </a:solidFill>
                <a:latin typeface="Times New Roman" pitchFamily="18" charset="0"/>
                <a:cs typeface="Times New Roman" pitchFamily="18" charset="0"/>
              </a:rPr>
              <a:t>is  associated with a risk of progressive multifocal leukoencephalopathy (PML) caused by the reactivation of  JC virus. </a:t>
            </a:r>
            <a:r>
              <a:rPr lang="it-IT" sz="1400">
                <a:latin typeface="Times New Roman" pitchFamily="18" charset="0"/>
                <a:cs typeface="Times New Roman" pitchFamily="18" charset="0"/>
              </a:rPr>
              <a:t>The emergence of PML in this setting has moved PML from being a rare disease mostly seen in HIV-  infected individuals to become </a:t>
            </a:r>
            <a:r>
              <a:rPr lang="it-IT" sz="1400" b="1">
                <a:solidFill>
                  <a:srgbClr val="3333CC"/>
                </a:solidFill>
                <a:latin typeface="Times New Roman" pitchFamily="18" charset="0"/>
                <a:cs typeface="Times New Roman" pitchFamily="18" charset="0"/>
              </a:rPr>
              <a:t>an important cause of complications in patients receiving  immunomodulatory treatments</a:t>
            </a:r>
            <a:r>
              <a:rPr lang="it-IT" sz="1400">
                <a:solidFill>
                  <a:srgbClr val="3333CC"/>
                </a:solidFill>
                <a:latin typeface="Times New Roman" pitchFamily="18" charset="0"/>
                <a:cs typeface="Times New Roman" pitchFamily="18" charset="0"/>
              </a:rPr>
              <a:t>. </a:t>
            </a:r>
            <a:r>
              <a:rPr lang="it-IT" sz="1400">
                <a:latin typeface="Times New Roman" pitchFamily="18" charset="0"/>
                <a:cs typeface="Times New Roman" pitchFamily="18" charset="0"/>
              </a:rPr>
              <a:t>The incidence of PML associated with natalizumab treatment is approximately  1.5:750, but this increases to approximately 1:100 in patients after 24-36 doses based on available estimates of  individuals who have a prior history of immunosuppressive treatment and are antibody positive to JC virus.</a:t>
            </a:r>
          </a:p>
          <a:p>
            <a:pPr marL="12700"/>
            <a:r>
              <a:rPr lang="it-IT" sz="1400">
                <a:latin typeface="Times New Roman" pitchFamily="18" charset="0"/>
                <a:cs typeface="Times New Roman" pitchFamily="18" charset="0"/>
              </a:rPr>
              <a:t>Natalizumab treatment has raised questions about the pathogenesis of PML but also has provided the opportunity  to investigate sites of virus latency and mechanisms of trafficking to the brain.</a:t>
            </a:r>
          </a:p>
        </p:txBody>
      </p:sp>
      <p:sp>
        <p:nvSpPr>
          <p:cNvPr id="47106" name="object 3"/>
          <p:cNvSpPr>
            <a:spLocks noChangeArrowheads="1"/>
          </p:cNvSpPr>
          <p:nvPr/>
        </p:nvSpPr>
        <p:spPr bwMode="auto">
          <a:xfrm>
            <a:off x="5878513" y="1588"/>
            <a:ext cx="3101975" cy="4087812"/>
          </a:xfrm>
          <a:prstGeom prst="rect">
            <a:avLst/>
          </a:prstGeom>
          <a:blipFill dpi="0" rotWithShape="1">
            <a:blip r:embed="rId6"/>
            <a:srcRect/>
            <a:stretch>
              <a:fillRect/>
            </a:stretch>
          </a:blipFill>
          <a:ln w="9525">
            <a:noFill/>
            <a:miter lim="800000"/>
            <a:headEnd/>
            <a:tailEnd/>
          </a:ln>
        </p:spPr>
        <p:txBody>
          <a:bodyPr lIns="0" tIns="0" rIns="0" bIns="0"/>
          <a:lstStyle/>
          <a:p>
            <a:endParaRPr lang="it-IT">
              <a:latin typeface="Calibri" pitchFamily="34" charset="0"/>
            </a:endParaRPr>
          </a:p>
        </p:txBody>
      </p:sp>
      <p:sp>
        <p:nvSpPr>
          <p:cNvPr id="47107" name="object 4"/>
          <p:cNvSpPr>
            <a:spLocks noChangeArrowheads="1"/>
          </p:cNvSpPr>
          <p:nvPr/>
        </p:nvSpPr>
        <p:spPr bwMode="auto">
          <a:xfrm>
            <a:off x="5853113" y="0"/>
            <a:ext cx="3113087" cy="4075113"/>
          </a:xfrm>
          <a:prstGeom prst="rect">
            <a:avLst/>
          </a:prstGeom>
          <a:blipFill dpi="0" rotWithShape="1">
            <a:blip r:embed="rId7"/>
            <a:srcRect/>
            <a:stretch>
              <a:fillRect/>
            </a:stretch>
          </a:blipFill>
          <a:ln w="9525">
            <a:noFill/>
            <a:miter lim="800000"/>
            <a:headEnd/>
            <a:tailEnd/>
          </a:ln>
        </p:spPr>
        <p:txBody>
          <a:bodyPr lIns="0" tIns="0" rIns="0" bIns="0"/>
          <a:lstStyle/>
          <a:p>
            <a:endParaRPr lang="it-IT">
              <a:latin typeface="Calibri" pitchFamily="34" charset="0"/>
            </a:endParaRPr>
          </a:p>
        </p:txBody>
      </p:sp>
      <p:sp>
        <p:nvSpPr>
          <p:cNvPr id="47108" name="object 5"/>
          <p:cNvSpPr txBox="1">
            <a:spLocks noChangeArrowheads="1"/>
          </p:cNvSpPr>
          <p:nvPr/>
        </p:nvSpPr>
        <p:spPr bwMode="auto">
          <a:xfrm>
            <a:off x="295275" y="300038"/>
            <a:ext cx="5156200" cy="1474787"/>
          </a:xfrm>
          <a:prstGeom prst="rect">
            <a:avLst/>
          </a:prstGeom>
          <a:noFill/>
          <a:ln w="9525">
            <a:noFill/>
            <a:miter lim="800000"/>
            <a:headEnd/>
            <a:tailEnd/>
          </a:ln>
        </p:spPr>
        <p:txBody>
          <a:bodyPr lIns="0" tIns="0" rIns="0" bIns="0">
            <a:spAutoFit/>
          </a:bodyPr>
          <a:lstStyle/>
          <a:p>
            <a:pPr marL="12700"/>
            <a:r>
              <a:rPr lang="it-IT" sz="1600" b="1">
                <a:solidFill>
                  <a:srgbClr val="3333CC"/>
                </a:solidFill>
                <a:latin typeface="Times New Roman" pitchFamily="18" charset="0"/>
                <a:cs typeface="Times New Roman" pitchFamily="18" charset="0"/>
              </a:rPr>
              <a:t>Natalizumab </a:t>
            </a:r>
            <a:r>
              <a:rPr lang="it-IT" sz="1600">
                <a:solidFill>
                  <a:srgbClr val="3333CC"/>
                </a:solidFill>
                <a:latin typeface="Times New Roman" pitchFamily="18" charset="0"/>
                <a:cs typeface="Times New Roman" pitchFamily="18" charset="0"/>
              </a:rPr>
              <a:t>è un anticorpo monoclonale (Biogen) che lega  alfa4 integrina sui leucociti attivati, ne impedisce legame a  VCAM1 su endoteli bloccando il passaggio di leucociti attivati  (che contribuiscono ad infiammazione e a sviluppo di sclerosi  multipla o la malattia intestinale di Crhon) nel SNC o  nell’intestino</a:t>
            </a:r>
            <a:endParaRPr lang="it-IT" sz="1600">
              <a:latin typeface="Times New Roman" pitchFamily="18" charset="0"/>
              <a:cs typeface="Times New Roman" pitchFamily="18" charset="0"/>
            </a:endParaRPr>
          </a:p>
        </p:txBody>
      </p:sp>
    </p:spTree>
  </p:cSld>
  <p:clrMapOvr>
    <a:masterClrMapping/>
  </p:clrMapOvr>
  <p:transition advTm="5107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object 2"/>
          <p:cNvSpPr>
            <a:spLocks noChangeArrowheads="1"/>
          </p:cNvSpPr>
          <p:nvPr/>
        </p:nvSpPr>
        <p:spPr bwMode="auto">
          <a:xfrm>
            <a:off x="1476375" y="836613"/>
            <a:ext cx="6754813" cy="573405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 name="object 3"/>
          <p:cNvSpPr txBox="1">
            <a:spLocks noGrp="1"/>
          </p:cNvSpPr>
          <p:nvPr>
            <p:ph type="title"/>
          </p:nvPr>
        </p:nvSpPr>
        <p:spPr>
          <a:xfrm>
            <a:off x="184150" y="38100"/>
            <a:ext cx="8774113" cy="285750"/>
          </a:xfrm>
        </p:spPr>
        <p:txBody>
          <a:bodyPr rtlCol="0"/>
          <a:lstStyle/>
          <a:p>
            <a:pPr marL="12700" eaLnBrk="1" fontAlgn="auto" hangingPunct="1">
              <a:spcBef>
                <a:spcPts val="0"/>
              </a:spcBef>
              <a:spcAft>
                <a:spcPts val="0"/>
              </a:spcAft>
              <a:defRPr/>
            </a:pPr>
            <a:r>
              <a:rPr sz="1800" b="1" spc="-5" dirty="0">
                <a:solidFill>
                  <a:srgbClr val="3333CC"/>
                </a:solidFill>
                <a:latin typeface="Arial"/>
                <a:cs typeface="Arial"/>
              </a:rPr>
              <a:t>Mechanisms </a:t>
            </a:r>
            <a:r>
              <a:rPr sz="1800" b="1" dirty="0">
                <a:solidFill>
                  <a:srgbClr val="3333CC"/>
                </a:solidFill>
                <a:latin typeface="Arial"/>
                <a:cs typeface="Arial"/>
              </a:rPr>
              <a:t>of </a:t>
            </a:r>
            <a:r>
              <a:rPr sz="1800" b="1" spc="-5" dirty="0">
                <a:solidFill>
                  <a:srgbClr val="3333CC"/>
                </a:solidFill>
                <a:latin typeface="Arial"/>
                <a:cs typeface="Arial"/>
              </a:rPr>
              <a:t>JCV </a:t>
            </a:r>
            <a:r>
              <a:rPr sz="1800" b="1" spc="-10" dirty="0">
                <a:solidFill>
                  <a:srgbClr val="3333CC"/>
                </a:solidFill>
                <a:latin typeface="Arial"/>
                <a:cs typeface="Arial"/>
              </a:rPr>
              <a:t>T-antigen-mediated </a:t>
            </a:r>
            <a:r>
              <a:rPr sz="1800" b="1" spc="-5" dirty="0">
                <a:solidFill>
                  <a:srgbClr val="3333CC"/>
                </a:solidFill>
                <a:latin typeface="Arial"/>
                <a:cs typeface="Arial"/>
              </a:rPr>
              <a:t>cellular transformation or</a:t>
            </a:r>
            <a:r>
              <a:rPr sz="1800" b="1" spc="185" dirty="0">
                <a:solidFill>
                  <a:srgbClr val="3333CC"/>
                </a:solidFill>
                <a:latin typeface="Arial"/>
                <a:cs typeface="Arial"/>
              </a:rPr>
              <a:t> </a:t>
            </a:r>
            <a:r>
              <a:rPr sz="1800" b="1" spc="-5" dirty="0">
                <a:solidFill>
                  <a:srgbClr val="3333CC"/>
                </a:solidFill>
                <a:latin typeface="Arial"/>
                <a:cs typeface="Arial"/>
              </a:rPr>
              <a:t>demyelination</a:t>
            </a:r>
            <a:endParaRPr sz="1800">
              <a:latin typeface="Arial"/>
              <a:cs typeface="Arial"/>
            </a:endParaRPr>
          </a:p>
        </p:txBody>
      </p:sp>
    </p:spTree>
  </p:cSld>
  <p:clrMapOvr>
    <a:masterClrMapping/>
  </p:clrMapOvr>
  <p:transition advTm="12464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783082" rtlCol="0"/>
          <a:lstStyle/>
          <a:p>
            <a:pPr marL="2586355" eaLnBrk="1" fontAlgn="auto" hangingPunct="1">
              <a:spcBef>
                <a:spcPts val="0"/>
              </a:spcBef>
              <a:spcAft>
                <a:spcPts val="0"/>
              </a:spcAft>
              <a:defRPr/>
            </a:pPr>
            <a:r>
              <a:rPr sz="2400" b="1" spc="-5" dirty="0">
                <a:solidFill>
                  <a:srgbClr val="33CC33"/>
                </a:solidFill>
              </a:rPr>
              <a:t>Diagnosi</a:t>
            </a:r>
            <a:endParaRPr sz="2400"/>
          </a:p>
        </p:txBody>
      </p:sp>
      <p:sp>
        <p:nvSpPr>
          <p:cNvPr id="3" name="object 3"/>
          <p:cNvSpPr txBox="1"/>
          <p:nvPr/>
        </p:nvSpPr>
        <p:spPr>
          <a:xfrm>
            <a:off x="231775" y="1646238"/>
            <a:ext cx="8734425" cy="3303587"/>
          </a:xfrm>
          <a:prstGeom prst="rect">
            <a:avLst/>
          </a:prstGeom>
        </p:spPr>
        <p:txBody>
          <a:bodyPr lIns="0" tIns="0" rIns="0" bIns="0">
            <a:spAutoFit/>
          </a:bodyPr>
          <a:lstStyle/>
          <a:p>
            <a:pPr marL="12700" fontAlgn="auto">
              <a:spcBef>
                <a:spcPts val="0"/>
              </a:spcBef>
              <a:spcAft>
                <a:spcPts val="0"/>
              </a:spcAft>
              <a:defRPr/>
            </a:pPr>
            <a:r>
              <a:rPr sz="2400" b="1" spc="-5" dirty="0">
                <a:solidFill>
                  <a:srgbClr val="FFFFFF"/>
                </a:solidFill>
                <a:latin typeface="Times New Roman"/>
                <a:cs typeface="Times New Roman"/>
              </a:rPr>
              <a:t>JCV</a:t>
            </a:r>
            <a:r>
              <a:rPr sz="2400" b="1" spc="-130" dirty="0">
                <a:solidFill>
                  <a:srgbClr val="FFFFFF"/>
                </a:solidFill>
                <a:latin typeface="Times New Roman"/>
                <a:cs typeface="Times New Roman"/>
              </a:rPr>
              <a:t> </a:t>
            </a:r>
            <a:r>
              <a:rPr sz="2400" b="1" dirty="0">
                <a:solidFill>
                  <a:srgbClr val="FFFFFF"/>
                </a:solidFill>
                <a:latin typeface="Times New Roman"/>
                <a:cs typeface="Times New Roman"/>
              </a:rPr>
              <a:t>(PML)</a:t>
            </a:r>
            <a:endParaRPr sz="2400">
              <a:latin typeface="Times New Roman"/>
              <a:cs typeface="Times New Roman"/>
            </a:endParaRPr>
          </a:p>
          <a:p>
            <a:pPr marL="927100" fontAlgn="auto">
              <a:spcBef>
                <a:spcPts val="0"/>
              </a:spcBef>
              <a:spcAft>
                <a:spcPts val="0"/>
              </a:spcAft>
              <a:defRPr/>
            </a:pPr>
            <a:r>
              <a:rPr sz="2400" b="1" dirty="0">
                <a:solidFill>
                  <a:srgbClr val="FFFFFF"/>
                </a:solidFill>
                <a:latin typeface="Times New Roman"/>
                <a:cs typeface="Times New Roman"/>
              </a:rPr>
              <a:t>Clinica</a:t>
            </a:r>
            <a:endParaRPr sz="2400">
              <a:latin typeface="Times New Roman"/>
              <a:cs typeface="Times New Roman"/>
            </a:endParaRPr>
          </a:p>
          <a:p>
            <a:pPr marL="927100" fontAlgn="auto">
              <a:spcBef>
                <a:spcPts val="0"/>
              </a:spcBef>
              <a:spcAft>
                <a:spcPts val="0"/>
              </a:spcAft>
              <a:defRPr/>
            </a:pPr>
            <a:r>
              <a:rPr sz="2400" b="1" spc="-5" dirty="0">
                <a:solidFill>
                  <a:srgbClr val="FFFFFF"/>
                </a:solidFill>
                <a:latin typeface="Times New Roman"/>
                <a:cs typeface="Times New Roman"/>
              </a:rPr>
              <a:t>Ibridazione </a:t>
            </a:r>
            <a:r>
              <a:rPr sz="2400" b="1" i="1" dirty="0">
                <a:solidFill>
                  <a:srgbClr val="FFFFFF"/>
                </a:solidFill>
                <a:latin typeface="Times New Roman"/>
                <a:cs typeface="Times New Roman"/>
              </a:rPr>
              <a:t>in</a:t>
            </a:r>
            <a:r>
              <a:rPr sz="2400" b="1" i="1" spc="-55" dirty="0">
                <a:solidFill>
                  <a:srgbClr val="FFFFFF"/>
                </a:solidFill>
                <a:latin typeface="Times New Roman"/>
                <a:cs typeface="Times New Roman"/>
              </a:rPr>
              <a:t> </a:t>
            </a:r>
            <a:r>
              <a:rPr sz="2400" b="1" i="1" dirty="0">
                <a:solidFill>
                  <a:srgbClr val="FFFFFF"/>
                </a:solidFill>
                <a:latin typeface="Times New Roman"/>
                <a:cs typeface="Times New Roman"/>
              </a:rPr>
              <a:t>situ</a:t>
            </a:r>
            <a:endParaRPr sz="2400">
              <a:latin typeface="Times New Roman"/>
              <a:cs typeface="Times New Roman"/>
            </a:endParaRPr>
          </a:p>
          <a:p>
            <a:pPr marL="927100" fontAlgn="auto">
              <a:spcBef>
                <a:spcPts val="0"/>
              </a:spcBef>
              <a:spcAft>
                <a:spcPts val="0"/>
              </a:spcAft>
              <a:defRPr/>
            </a:pPr>
            <a:r>
              <a:rPr sz="2400" b="1" spc="-5" dirty="0">
                <a:solidFill>
                  <a:srgbClr val="FFFFFF"/>
                </a:solidFill>
                <a:latin typeface="Times New Roman"/>
                <a:cs typeface="Times New Roman"/>
              </a:rPr>
              <a:t>real-time PCR </a:t>
            </a:r>
            <a:r>
              <a:rPr sz="2400" b="1" dirty="0">
                <a:solidFill>
                  <a:srgbClr val="FFFFFF"/>
                </a:solidFill>
                <a:latin typeface="Times New Roman"/>
                <a:cs typeface="Times New Roman"/>
              </a:rPr>
              <a:t>(biopsie, </a:t>
            </a:r>
            <a:r>
              <a:rPr sz="2400" b="1" spc="-60" dirty="0">
                <a:solidFill>
                  <a:srgbClr val="FFFFFF"/>
                </a:solidFill>
                <a:latin typeface="Times New Roman"/>
                <a:cs typeface="Times New Roman"/>
              </a:rPr>
              <a:t>CSF, </a:t>
            </a:r>
            <a:r>
              <a:rPr sz="2400" b="1" dirty="0">
                <a:solidFill>
                  <a:srgbClr val="FFFFFF"/>
                </a:solidFill>
                <a:latin typeface="Times New Roman"/>
                <a:cs typeface="Times New Roman"/>
              </a:rPr>
              <a:t>midollo spinale, </a:t>
            </a:r>
            <a:r>
              <a:rPr sz="2400" b="1" spc="-5" dirty="0">
                <a:solidFill>
                  <a:srgbClr val="FFFFFF"/>
                </a:solidFill>
                <a:latin typeface="Times New Roman"/>
                <a:cs typeface="Times New Roman"/>
              </a:rPr>
              <a:t>sangue,</a:t>
            </a:r>
            <a:r>
              <a:rPr sz="2400" b="1" dirty="0">
                <a:solidFill>
                  <a:srgbClr val="FFFFFF"/>
                </a:solidFill>
                <a:latin typeface="Times New Roman"/>
                <a:cs typeface="Times New Roman"/>
              </a:rPr>
              <a:t> </a:t>
            </a:r>
            <a:r>
              <a:rPr sz="2400" b="1" spc="-5" dirty="0">
                <a:solidFill>
                  <a:srgbClr val="FFFFFF"/>
                </a:solidFill>
                <a:latin typeface="Times New Roman"/>
                <a:cs typeface="Times New Roman"/>
              </a:rPr>
              <a:t>urine)</a:t>
            </a:r>
            <a:endParaRPr sz="2400">
              <a:latin typeface="Times New Roman"/>
              <a:cs typeface="Times New Roman"/>
            </a:endParaRPr>
          </a:p>
          <a:p>
            <a:pPr fontAlgn="auto">
              <a:spcBef>
                <a:spcPts val="5"/>
              </a:spcBef>
              <a:spcAft>
                <a:spcPts val="0"/>
              </a:spcAft>
              <a:defRPr/>
            </a:pPr>
            <a:endParaRPr sz="2500">
              <a:latin typeface="Times New Roman"/>
              <a:cs typeface="Times New Roman"/>
            </a:endParaRPr>
          </a:p>
          <a:p>
            <a:pPr marL="12700" fontAlgn="auto">
              <a:spcBef>
                <a:spcPts val="0"/>
              </a:spcBef>
              <a:spcAft>
                <a:spcPts val="0"/>
              </a:spcAft>
              <a:defRPr/>
            </a:pPr>
            <a:r>
              <a:rPr sz="2400" b="1" spc="-5" dirty="0">
                <a:solidFill>
                  <a:srgbClr val="FFFFFF"/>
                </a:solidFill>
                <a:latin typeface="Times New Roman"/>
                <a:cs typeface="Times New Roman"/>
              </a:rPr>
              <a:t>BKV</a:t>
            </a:r>
            <a:endParaRPr sz="2400">
              <a:latin typeface="Times New Roman"/>
              <a:cs typeface="Times New Roman"/>
            </a:endParaRPr>
          </a:p>
          <a:p>
            <a:pPr marL="927100" fontAlgn="auto">
              <a:spcBef>
                <a:spcPts val="0"/>
              </a:spcBef>
              <a:spcAft>
                <a:spcPts val="0"/>
              </a:spcAft>
              <a:defRPr/>
            </a:pPr>
            <a:r>
              <a:rPr sz="2400" b="1" spc="-5" dirty="0">
                <a:solidFill>
                  <a:srgbClr val="FFFFFF"/>
                </a:solidFill>
                <a:latin typeface="Times New Roman"/>
                <a:cs typeface="Times New Roman"/>
              </a:rPr>
              <a:t>real-time PCR (sangue, urine,</a:t>
            </a:r>
            <a:r>
              <a:rPr sz="2400" b="1" spc="-40" dirty="0">
                <a:solidFill>
                  <a:srgbClr val="FFFFFF"/>
                </a:solidFill>
                <a:latin typeface="Times New Roman"/>
                <a:cs typeface="Times New Roman"/>
              </a:rPr>
              <a:t> </a:t>
            </a:r>
            <a:r>
              <a:rPr sz="2400" b="1" spc="-5" dirty="0">
                <a:solidFill>
                  <a:srgbClr val="FFFFFF"/>
                </a:solidFill>
                <a:latin typeface="Times New Roman"/>
                <a:cs typeface="Times New Roman"/>
              </a:rPr>
              <a:t>CSF)</a:t>
            </a:r>
            <a:endParaRPr sz="2400">
              <a:latin typeface="Times New Roman"/>
              <a:cs typeface="Times New Roman"/>
            </a:endParaRPr>
          </a:p>
          <a:p>
            <a:pPr fontAlgn="auto">
              <a:spcBef>
                <a:spcPts val="5"/>
              </a:spcBef>
              <a:spcAft>
                <a:spcPts val="0"/>
              </a:spcAft>
              <a:defRPr/>
            </a:pPr>
            <a:endParaRPr sz="2500">
              <a:latin typeface="Times New Roman"/>
              <a:cs typeface="Times New Roman"/>
            </a:endParaRPr>
          </a:p>
          <a:p>
            <a:pPr marL="12700" fontAlgn="auto">
              <a:spcBef>
                <a:spcPts val="0"/>
              </a:spcBef>
              <a:spcAft>
                <a:spcPts val="0"/>
              </a:spcAft>
              <a:defRPr/>
            </a:pPr>
            <a:r>
              <a:rPr sz="2400" b="1" spc="-10" dirty="0">
                <a:solidFill>
                  <a:srgbClr val="FFFFFF"/>
                </a:solidFill>
                <a:latin typeface="Times New Roman"/>
                <a:cs typeface="Times New Roman"/>
              </a:rPr>
              <a:t>Ricerca </a:t>
            </a:r>
            <a:r>
              <a:rPr sz="2400" b="1" dirty="0">
                <a:solidFill>
                  <a:srgbClr val="FFFFFF"/>
                </a:solidFill>
                <a:latin typeface="Times New Roman"/>
                <a:cs typeface="Times New Roman"/>
              </a:rPr>
              <a:t>anticorpi (boost da</a:t>
            </a:r>
            <a:r>
              <a:rPr sz="2400" b="1" spc="-30" dirty="0">
                <a:solidFill>
                  <a:srgbClr val="FFFFFF"/>
                </a:solidFill>
                <a:latin typeface="Times New Roman"/>
                <a:cs typeface="Times New Roman"/>
              </a:rPr>
              <a:t> </a:t>
            </a:r>
            <a:r>
              <a:rPr sz="2400" b="1" spc="-5" dirty="0">
                <a:solidFill>
                  <a:srgbClr val="FFFFFF"/>
                </a:solidFill>
                <a:latin typeface="Times New Roman"/>
                <a:cs typeface="Times New Roman"/>
              </a:rPr>
              <a:t>riattivazione)</a:t>
            </a:r>
            <a:endParaRPr sz="2400">
              <a:latin typeface="Times New Roman"/>
              <a:cs typeface="Times New Roman"/>
            </a:endParaRPr>
          </a:p>
        </p:txBody>
      </p:sp>
    </p:spTree>
  </p:cSld>
  <p:clrMapOvr>
    <a:masterClrMapping/>
  </p:clrMapOvr>
  <p:transition advTm="5633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object 2"/>
          <p:cNvSpPr>
            <a:spLocks noChangeArrowheads="1"/>
          </p:cNvSpPr>
          <p:nvPr/>
        </p:nvSpPr>
        <p:spPr bwMode="auto">
          <a:xfrm>
            <a:off x="2628900" y="635000"/>
            <a:ext cx="3898900" cy="33020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53250" name="object 3"/>
          <p:cNvSpPr txBox="1">
            <a:spLocks noChangeArrowheads="1"/>
          </p:cNvSpPr>
          <p:nvPr/>
        </p:nvSpPr>
        <p:spPr bwMode="auto">
          <a:xfrm>
            <a:off x="714375" y="4106863"/>
            <a:ext cx="7315200" cy="2133600"/>
          </a:xfrm>
          <a:prstGeom prst="rect">
            <a:avLst/>
          </a:prstGeom>
          <a:noFill/>
          <a:ln w="9525">
            <a:noFill/>
            <a:miter lim="800000"/>
            <a:headEnd/>
            <a:tailEnd/>
          </a:ln>
        </p:spPr>
        <p:txBody>
          <a:bodyPr lIns="0" tIns="0" rIns="0" bIns="0">
            <a:spAutoFit/>
          </a:bodyPr>
          <a:lstStyle/>
          <a:p>
            <a:pPr marL="12700" indent="34925"/>
            <a:r>
              <a:rPr lang="it-IT" sz="1000"/>
              <a:t>Fig 1 Viral loads in plasma of viremia without nephropathy and BK polyomavirus-associated nephropathy (BKVAN). Plasma viral  loads between viremia alone (n = 16) and BKVAN (n = 6) were statistically analyzed using a Mann-Whitney U test.. Plasma viral  loads were significantly higher in the BKVAN group than that of viremia alone (</a:t>
            </a:r>
            <a:r>
              <a:rPr lang="it-IT" sz="1000" i="1"/>
              <a:t>P </a:t>
            </a:r>
            <a:r>
              <a:rPr lang="it-IT" sz="1000"/>
              <a:t>&lt; .001). The interval between 5% and 95% of viral  loads corresponded to the range of 2.30 ×10</a:t>
            </a:r>
            <a:r>
              <a:rPr lang="it-IT" sz="900" baseline="26000"/>
              <a:t>4 </a:t>
            </a:r>
            <a:r>
              <a:rPr lang="it-IT" sz="1000"/>
              <a:t>to 7.75 ×10</a:t>
            </a:r>
            <a:r>
              <a:rPr lang="it-IT" sz="900" baseline="26000"/>
              <a:t>5 </a:t>
            </a:r>
            <a:r>
              <a:rPr lang="it-IT" sz="1000"/>
              <a:t>copies/mL in BKVAN and 1.15 ×10</a:t>
            </a:r>
            <a:r>
              <a:rPr lang="it-IT" sz="900" baseline="26000"/>
              <a:t>2 </a:t>
            </a:r>
            <a:r>
              <a:rPr lang="it-IT" sz="1000"/>
              <a:t>to 9.83 ×10</a:t>
            </a:r>
            <a:r>
              <a:rPr lang="it-IT" sz="900" baseline="26000"/>
              <a:t>3 </a:t>
            </a:r>
            <a:r>
              <a:rPr lang="it-IT" sz="1000"/>
              <a:t>in viremia alone,  respectively.</a:t>
            </a:r>
          </a:p>
          <a:p>
            <a:pPr marL="12700" indent="34925">
              <a:spcBef>
                <a:spcPts val="500"/>
              </a:spcBef>
            </a:pPr>
            <a:r>
              <a:rPr lang="it-IT" sz="1000"/>
              <a:t>M.  Hasegawa , T.  Ito , K.  Saigo , N.  Akutsu , M.  Maruyama , K.  Otsuki , H.  Aoyama , I.  Matsumoto , T.  Asano , H...</a:t>
            </a:r>
          </a:p>
          <a:p>
            <a:pPr marL="12700" indent="34925"/>
            <a:endParaRPr lang="it-IT" sz="1000">
              <a:latin typeface="Times New Roman" pitchFamily="18" charset="0"/>
              <a:cs typeface="Times New Roman" pitchFamily="18" charset="0"/>
            </a:endParaRPr>
          </a:p>
          <a:p>
            <a:pPr marL="12700" indent="34925">
              <a:spcBef>
                <a:spcPts val="650"/>
              </a:spcBef>
            </a:pPr>
            <a:r>
              <a:rPr lang="it-IT" sz="1000" b="1"/>
              <a:t>Association of DNA Amplification With Progress of BK Polyomavirus Infection and Nephropathy in Renal Transplant  Recipients</a:t>
            </a:r>
            <a:endParaRPr lang="it-IT" sz="1000"/>
          </a:p>
          <a:p>
            <a:pPr marL="12700" indent="34925">
              <a:spcBef>
                <a:spcPts val="600"/>
              </a:spcBef>
            </a:pPr>
            <a:r>
              <a:rPr lang="it-IT" sz="1000"/>
              <a:t>Transplantation Proceedings, Volume 46, Issue 2, 2014, 556 - 559</a:t>
            </a:r>
          </a:p>
          <a:p>
            <a:pPr marL="12700" indent="34925"/>
            <a:endParaRPr lang="it-IT" sz="1000">
              <a:latin typeface="Times New Roman" pitchFamily="18" charset="0"/>
              <a:cs typeface="Times New Roman" pitchFamily="18" charset="0"/>
            </a:endParaRPr>
          </a:p>
          <a:p>
            <a:pPr marL="12700" indent="34925">
              <a:spcBef>
                <a:spcPts val="650"/>
              </a:spcBef>
            </a:pPr>
            <a:r>
              <a:rPr lang="it-IT" sz="1000">
                <a:hlinkClick r:id="rId4"/>
              </a:rPr>
              <a:t>http://dx.doi.org/10.1016/j.transproceed.2013.11.114</a:t>
            </a:r>
            <a:endParaRPr lang="it-IT" sz="1000"/>
          </a:p>
        </p:txBody>
      </p:sp>
    </p:spTree>
  </p:cSld>
  <p:clrMapOvr>
    <a:masterClrMapping/>
  </p:clrMapOvr>
  <p:transition advTm="4154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8425" y="73025"/>
            <a:ext cx="1471613" cy="496888"/>
          </a:xfrm>
        </p:spPr>
        <p:txBody>
          <a:bodyPr rtlCol="0"/>
          <a:lstStyle/>
          <a:p>
            <a:pPr marL="12700" eaLnBrk="1" fontAlgn="auto" hangingPunct="1">
              <a:spcBef>
                <a:spcPts val="0"/>
              </a:spcBef>
              <a:spcAft>
                <a:spcPts val="0"/>
              </a:spcAft>
              <a:defRPr/>
            </a:pPr>
            <a:r>
              <a:rPr sz="3200" b="1" spc="-5" dirty="0">
                <a:solidFill>
                  <a:srgbClr val="3333CC"/>
                </a:solidFill>
                <a:latin typeface="Arial"/>
                <a:cs typeface="Arial"/>
              </a:rPr>
              <a:t>Terapia</a:t>
            </a:r>
            <a:endParaRPr sz="3200">
              <a:latin typeface="Arial"/>
              <a:cs typeface="Arial"/>
            </a:endParaRPr>
          </a:p>
        </p:txBody>
      </p:sp>
      <p:sp>
        <p:nvSpPr>
          <p:cNvPr id="55298" name="object 3"/>
          <p:cNvSpPr>
            <a:spLocks/>
          </p:cNvSpPr>
          <p:nvPr/>
        </p:nvSpPr>
        <p:spPr bwMode="auto">
          <a:xfrm>
            <a:off x="619125" y="2636838"/>
            <a:ext cx="8072438" cy="4114800"/>
          </a:xfrm>
          <a:custGeom>
            <a:avLst/>
            <a:gdLst>
              <a:gd name="T0" fmla="*/ 0 w 8072755"/>
              <a:gd name="T1" fmla="*/ 4114800 h 4114800"/>
              <a:gd name="T2" fmla="*/ 8070922 w 8072755"/>
              <a:gd name="T3" fmla="*/ 4114800 h 4114800"/>
              <a:gd name="T4" fmla="*/ 8070922 w 8072755"/>
              <a:gd name="T5" fmla="*/ 0 h 4114800"/>
              <a:gd name="T6" fmla="*/ 0 w 8072755"/>
              <a:gd name="T7" fmla="*/ 0 h 4114800"/>
              <a:gd name="T8" fmla="*/ 0 w 8072755"/>
              <a:gd name="T9" fmla="*/ 4114800 h 4114800"/>
              <a:gd name="T10" fmla="*/ 0 60000 65536"/>
              <a:gd name="T11" fmla="*/ 0 60000 65536"/>
              <a:gd name="T12" fmla="*/ 0 60000 65536"/>
              <a:gd name="T13" fmla="*/ 0 60000 65536"/>
              <a:gd name="T14" fmla="*/ 0 60000 65536"/>
              <a:gd name="T15" fmla="*/ 0 w 8072755"/>
              <a:gd name="T16" fmla="*/ 0 h 4114800"/>
              <a:gd name="T17" fmla="*/ 8072755 w 8072755"/>
              <a:gd name="T18" fmla="*/ 4114800 h 4114800"/>
            </a:gdLst>
            <a:ahLst/>
            <a:cxnLst>
              <a:cxn ang="T10">
                <a:pos x="T0" y="T1"/>
              </a:cxn>
              <a:cxn ang="T11">
                <a:pos x="T2" y="T3"/>
              </a:cxn>
              <a:cxn ang="T12">
                <a:pos x="T4" y="T5"/>
              </a:cxn>
              <a:cxn ang="T13">
                <a:pos x="T6" y="T7"/>
              </a:cxn>
              <a:cxn ang="T14">
                <a:pos x="T8" y="T9"/>
              </a:cxn>
            </a:cxnLst>
            <a:rect l="T15" t="T16" r="T17" b="T18"/>
            <a:pathLst>
              <a:path w="8072755" h="4114800">
                <a:moveTo>
                  <a:pt x="0" y="4114800"/>
                </a:moveTo>
                <a:lnTo>
                  <a:pt x="8072501" y="4114800"/>
                </a:lnTo>
                <a:lnTo>
                  <a:pt x="8072501" y="0"/>
                </a:lnTo>
                <a:lnTo>
                  <a:pt x="0" y="0"/>
                </a:lnTo>
                <a:lnTo>
                  <a:pt x="0" y="4114800"/>
                </a:lnTo>
                <a:close/>
              </a:path>
            </a:pathLst>
          </a:custGeom>
          <a:noFill/>
          <a:ln w="9525">
            <a:solidFill>
              <a:srgbClr val="FF3300"/>
            </a:solidFill>
            <a:round/>
            <a:headEnd/>
            <a:tailEnd/>
          </a:ln>
        </p:spPr>
        <p:txBody>
          <a:bodyPr lIns="0" tIns="0" rIns="0" bIns="0"/>
          <a:lstStyle/>
          <a:p>
            <a:endParaRPr lang="it-IT"/>
          </a:p>
        </p:txBody>
      </p:sp>
      <p:sp>
        <p:nvSpPr>
          <p:cNvPr id="4" name="object 4"/>
          <p:cNvSpPr txBox="1"/>
          <p:nvPr/>
        </p:nvSpPr>
        <p:spPr>
          <a:xfrm>
            <a:off x="711200" y="2676525"/>
            <a:ext cx="7797800" cy="3946525"/>
          </a:xfrm>
          <a:prstGeom prst="rect">
            <a:avLst/>
          </a:prstGeom>
        </p:spPr>
        <p:txBody>
          <a:bodyPr lIns="0" tIns="0" rIns="0" bIns="0">
            <a:spAutoFit/>
          </a:bodyPr>
          <a:lstStyle/>
          <a:p>
            <a:pPr marL="342900" indent="-342900" fontAlgn="auto">
              <a:spcBef>
                <a:spcPts val="0"/>
              </a:spcBef>
              <a:spcAft>
                <a:spcPts val="0"/>
              </a:spcAft>
              <a:buFont typeface="Arial"/>
              <a:buChar char="•"/>
              <a:tabLst>
                <a:tab pos="342265" algn="l"/>
                <a:tab pos="342900" algn="l"/>
              </a:tabLst>
              <a:defRPr/>
            </a:pPr>
            <a:r>
              <a:rPr b="1" spc="-5" dirty="0">
                <a:solidFill>
                  <a:srgbClr val="3333CC"/>
                </a:solidFill>
                <a:latin typeface="Arial"/>
                <a:cs typeface="Arial"/>
              </a:rPr>
              <a:t>Importante </a:t>
            </a:r>
            <a:r>
              <a:rPr b="1" dirty="0">
                <a:solidFill>
                  <a:srgbClr val="3333CC"/>
                </a:solidFill>
                <a:latin typeface="Arial"/>
                <a:cs typeface="Arial"/>
              </a:rPr>
              <a:t>diagnosi </a:t>
            </a:r>
            <a:r>
              <a:rPr b="1" spc="-5" dirty="0">
                <a:solidFill>
                  <a:srgbClr val="3333CC"/>
                </a:solidFill>
                <a:latin typeface="Arial"/>
                <a:cs typeface="Arial"/>
              </a:rPr>
              <a:t>e determinazione</a:t>
            </a:r>
            <a:r>
              <a:rPr b="1" spc="30" dirty="0">
                <a:solidFill>
                  <a:srgbClr val="3333CC"/>
                </a:solidFill>
                <a:latin typeface="Arial"/>
                <a:cs typeface="Arial"/>
              </a:rPr>
              <a:t> </a:t>
            </a:r>
            <a:r>
              <a:rPr b="1" spc="-10" dirty="0">
                <a:solidFill>
                  <a:srgbClr val="3333CC"/>
                </a:solidFill>
                <a:latin typeface="Arial"/>
                <a:cs typeface="Arial"/>
              </a:rPr>
              <a:t>viruria</a:t>
            </a:r>
            <a:endParaRPr>
              <a:latin typeface="Arial"/>
              <a:cs typeface="Arial"/>
            </a:endParaRPr>
          </a:p>
          <a:p>
            <a:pPr fontAlgn="auto">
              <a:spcBef>
                <a:spcPts val="0"/>
              </a:spcBef>
              <a:spcAft>
                <a:spcPts val="0"/>
              </a:spcAft>
              <a:buClr>
                <a:srgbClr val="3333CC"/>
              </a:buClr>
              <a:buFont typeface="Arial"/>
              <a:buChar char="•"/>
              <a:defRPr/>
            </a:pPr>
            <a:endParaRPr sz="2400">
              <a:latin typeface="Times New Roman"/>
              <a:cs typeface="Times New Roman"/>
            </a:endParaRPr>
          </a:p>
          <a:p>
            <a:pPr marL="342900" indent="-342900" fontAlgn="auto">
              <a:spcBef>
                <a:spcPts val="0"/>
              </a:spcBef>
              <a:spcAft>
                <a:spcPts val="0"/>
              </a:spcAft>
              <a:buFont typeface="Arial"/>
              <a:buChar char="•"/>
              <a:tabLst>
                <a:tab pos="342265" algn="l"/>
                <a:tab pos="342900" algn="l"/>
              </a:tabLst>
              <a:defRPr/>
            </a:pPr>
            <a:r>
              <a:rPr b="1" spc="-10" dirty="0">
                <a:solidFill>
                  <a:srgbClr val="3333CC"/>
                </a:solidFill>
                <a:latin typeface="Arial"/>
                <a:cs typeface="Arial"/>
              </a:rPr>
              <a:t>Abbassamento </a:t>
            </a:r>
            <a:r>
              <a:rPr b="1" spc="-5" dirty="0">
                <a:solidFill>
                  <a:srgbClr val="3333CC"/>
                </a:solidFill>
                <a:latin typeface="Arial"/>
                <a:cs typeface="Arial"/>
              </a:rPr>
              <a:t>immunoterapia </a:t>
            </a:r>
            <a:r>
              <a:rPr b="1" dirty="0">
                <a:solidFill>
                  <a:srgbClr val="3333CC"/>
                </a:solidFill>
                <a:latin typeface="Arial"/>
                <a:cs typeface="Arial"/>
              </a:rPr>
              <a:t>+ </a:t>
            </a:r>
            <a:r>
              <a:rPr b="1" spc="-5" dirty="0">
                <a:solidFill>
                  <a:srgbClr val="3333CC"/>
                </a:solidFill>
                <a:latin typeface="Arial"/>
                <a:cs typeface="Arial"/>
              </a:rPr>
              <a:t>cidofovir </a:t>
            </a:r>
            <a:r>
              <a:rPr b="1" dirty="0">
                <a:solidFill>
                  <a:srgbClr val="3333CC"/>
                </a:solidFill>
                <a:latin typeface="Arial"/>
                <a:cs typeface="Arial"/>
              </a:rPr>
              <a:t>(protocolli</a:t>
            </a:r>
            <a:r>
              <a:rPr b="1" spc="135" dirty="0">
                <a:solidFill>
                  <a:srgbClr val="3333CC"/>
                </a:solidFill>
                <a:latin typeface="Arial"/>
                <a:cs typeface="Arial"/>
              </a:rPr>
              <a:t> </a:t>
            </a:r>
            <a:r>
              <a:rPr b="1" spc="-5" dirty="0">
                <a:solidFill>
                  <a:srgbClr val="3333CC"/>
                </a:solidFill>
                <a:latin typeface="Arial"/>
                <a:cs typeface="Arial"/>
              </a:rPr>
              <a:t>recenti)</a:t>
            </a:r>
            <a:endParaRPr>
              <a:latin typeface="Arial"/>
              <a:cs typeface="Arial"/>
            </a:endParaRPr>
          </a:p>
          <a:p>
            <a:pPr fontAlgn="auto">
              <a:spcBef>
                <a:spcPts val="0"/>
              </a:spcBef>
              <a:spcAft>
                <a:spcPts val="0"/>
              </a:spcAft>
              <a:buClr>
                <a:srgbClr val="3333CC"/>
              </a:buClr>
              <a:buFont typeface="Arial"/>
              <a:buChar char="•"/>
              <a:defRPr/>
            </a:pPr>
            <a:endParaRPr sz="2400">
              <a:latin typeface="Times New Roman"/>
              <a:cs typeface="Times New Roman"/>
            </a:endParaRPr>
          </a:p>
          <a:p>
            <a:pPr marL="342900" indent="-342900" fontAlgn="auto">
              <a:spcBef>
                <a:spcPts val="0"/>
              </a:spcBef>
              <a:spcAft>
                <a:spcPts val="0"/>
              </a:spcAft>
              <a:buFont typeface="Arial"/>
              <a:buChar char="•"/>
              <a:tabLst>
                <a:tab pos="342265" algn="l"/>
                <a:tab pos="342900" algn="l"/>
              </a:tabLst>
              <a:defRPr/>
            </a:pPr>
            <a:r>
              <a:rPr b="1" dirty="0">
                <a:solidFill>
                  <a:srgbClr val="3333CC"/>
                </a:solidFill>
                <a:latin typeface="Arial"/>
                <a:cs typeface="Arial"/>
              </a:rPr>
              <a:t>Fluorichinoloni (in </a:t>
            </a:r>
            <a:r>
              <a:rPr b="1" spc="-20" dirty="0">
                <a:solidFill>
                  <a:srgbClr val="3333CC"/>
                </a:solidFill>
                <a:latin typeface="Arial"/>
                <a:cs typeface="Arial"/>
              </a:rPr>
              <a:t>via </a:t>
            </a:r>
            <a:r>
              <a:rPr b="1" spc="-5" dirty="0">
                <a:solidFill>
                  <a:srgbClr val="3333CC"/>
                </a:solidFill>
                <a:latin typeface="Arial"/>
                <a:cs typeface="Arial"/>
              </a:rPr>
              <a:t>sperimentale) (farmaci antibatterici che  interferiscono con l’attività </a:t>
            </a:r>
            <a:r>
              <a:rPr b="1" dirty="0">
                <a:solidFill>
                  <a:srgbClr val="3333CC"/>
                </a:solidFill>
                <a:latin typeface="Arial"/>
                <a:cs typeface="Arial"/>
              </a:rPr>
              <a:t>della </a:t>
            </a:r>
            <a:r>
              <a:rPr b="1" spc="-5" dirty="0">
                <a:solidFill>
                  <a:srgbClr val="3333CC"/>
                </a:solidFill>
                <a:latin typeface="Arial"/>
                <a:cs typeface="Arial"/>
              </a:rPr>
              <a:t>topoisomerasi </a:t>
            </a:r>
            <a:r>
              <a:rPr b="1" dirty="0">
                <a:solidFill>
                  <a:srgbClr val="3333CC"/>
                </a:solidFill>
                <a:latin typeface="Arial"/>
                <a:cs typeface="Arial"/>
              </a:rPr>
              <a:t>IV e II) </a:t>
            </a:r>
            <a:r>
              <a:rPr b="1" spc="-5" dirty="0">
                <a:solidFill>
                  <a:srgbClr val="3333CC"/>
                </a:solidFill>
                <a:latin typeface="Arial"/>
                <a:cs typeface="Arial"/>
              </a:rPr>
              <a:t>interferiscono  </a:t>
            </a:r>
            <a:r>
              <a:rPr b="1" dirty="0">
                <a:solidFill>
                  <a:srgbClr val="3333CC"/>
                </a:solidFill>
                <a:latin typeface="Arial"/>
                <a:cs typeface="Arial"/>
              </a:rPr>
              <a:t>con </a:t>
            </a:r>
            <a:r>
              <a:rPr b="1" spc="-10" dirty="0">
                <a:solidFill>
                  <a:srgbClr val="3333CC"/>
                </a:solidFill>
                <a:latin typeface="Arial"/>
                <a:cs typeface="Arial"/>
              </a:rPr>
              <a:t>attività </a:t>
            </a:r>
            <a:r>
              <a:rPr b="1" spc="-5" dirty="0">
                <a:solidFill>
                  <a:srgbClr val="3333CC"/>
                </a:solidFill>
                <a:latin typeface="Arial"/>
                <a:cs typeface="Arial"/>
              </a:rPr>
              <a:t>elicasica </a:t>
            </a:r>
            <a:r>
              <a:rPr b="1" dirty="0">
                <a:solidFill>
                  <a:srgbClr val="3333CC"/>
                </a:solidFill>
                <a:latin typeface="Arial"/>
                <a:cs typeface="Arial"/>
              </a:rPr>
              <a:t>dell’antigene</a:t>
            </a:r>
            <a:r>
              <a:rPr b="1" spc="10" dirty="0">
                <a:solidFill>
                  <a:srgbClr val="3333CC"/>
                </a:solidFill>
                <a:latin typeface="Arial"/>
                <a:cs typeface="Arial"/>
              </a:rPr>
              <a:t> </a:t>
            </a:r>
            <a:r>
              <a:rPr b="1" dirty="0">
                <a:solidFill>
                  <a:srgbClr val="3333CC"/>
                </a:solidFill>
                <a:latin typeface="Arial"/>
                <a:cs typeface="Arial"/>
              </a:rPr>
              <a:t>T</a:t>
            </a:r>
            <a:endParaRPr>
              <a:latin typeface="Arial"/>
              <a:cs typeface="Arial"/>
            </a:endParaRPr>
          </a:p>
          <a:p>
            <a:pPr fontAlgn="auto">
              <a:spcBef>
                <a:spcPts val="0"/>
              </a:spcBef>
              <a:spcAft>
                <a:spcPts val="0"/>
              </a:spcAft>
              <a:buClr>
                <a:srgbClr val="3333CC"/>
              </a:buClr>
              <a:buFont typeface="Arial"/>
              <a:buChar char="•"/>
              <a:defRPr/>
            </a:pPr>
            <a:endParaRPr sz="2400">
              <a:latin typeface="Times New Roman"/>
              <a:cs typeface="Times New Roman"/>
            </a:endParaRPr>
          </a:p>
          <a:p>
            <a:pPr marL="342900" indent="-342900" fontAlgn="auto">
              <a:spcBef>
                <a:spcPts val="0"/>
              </a:spcBef>
              <a:spcAft>
                <a:spcPts val="0"/>
              </a:spcAft>
              <a:buFont typeface="Arial"/>
              <a:buChar char="•"/>
              <a:tabLst>
                <a:tab pos="342265" algn="l"/>
                <a:tab pos="342900" algn="l"/>
              </a:tabLst>
              <a:defRPr/>
            </a:pPr>
            <a:r>
              <a:rPr b="1" spc="-5" dirty="0">
                <a:solidFill>
                  <a:srgbClr val="3333CC"/>
                </a:solidFill>
                <a:latin typeface="Arial"/>
                <a:cs typeface="Arial"/>
              </a:rPr>
              <a:t>Farmaci anti-malarici </a:t>
            </a:r>
            <a:r>
              <a:rPr b="1" dirty="0">
                <a:solidFill>
                  <a:srgbClr val="3333CC"/>
                </a:solidFill>
                <a:latin typeface="Arial"/>
                <a:cs typeface="Arial"/>
              </a:rPr>
              <a:t>(in </a:t>
            </a:r>
            <a:r>
              <a:rPr b="1" spc="-20" dirty="0">
                <a:solidFill>
                  <a:srgbClr val="3333CC"/>
                </a:solidFill>
                <a:latin typeface="Arial"/>
                <a:cs typeface="Arial"/>
              </a:rPr>
              <a:t>via</a:t>
            </a:r>
            <a:r>
              <a:rPr b="1" spc="75" dirty="0">
                <a:solidFill>
                  <a:srgbClr val="3333CC"/>
                </a:solidFill>
                <a:latin typeface="Arial"/>
                <a:cs typeface="Arial"/>
              </a:rPr>
              <a:t> </a:t>
            </a:r>
            <a:r>
              <a:rPr b="1" spc="-5" dirty="0">
                <a:solidFill>
                  <a:srgbClr val="3333CC"/>
                </a:solidFill>
                <a:latin typeface="Arial"/>
                <a:cs typeface="Arial"/>
              </a:rPr>
              <a:t>sperimentale)</a:t>
            </a:r>
            <a:endParaRPr>
              <a:latin typeface="Arial"/>
              <a:cs typeface="Arial"/>
            </a:endParaRPr>
          </a:p>
          <a:p>
            <a:pPr fontAlgn="auto">
              <a:spcBef>
                <a:spcPts val="0"/>
              </a:spcBef>
              <a:spcAft>
                <a:spcPts val="0"/>
              </a:spcAft>
              <a:buClr>
                <a:srgbClr val="3333CC"/>
              </a:buClr>
              <a:buFont typeface="Arial"/>
              <a:buChar char="•"/>
              <a:defRPr/>
            </a:pPr>
            <a:endParaRPr sz="2400">
              <a:latin typeface="Times New Roman"/>
              <a:cs typeface="Times New Roman"/>
            </a:endParaRPr>
          </a:p>
          <a:p>
            <a:pPr marL="342900" indent="-342900" fontAlgn="auto">
              <a:spcBef>
                <a:spcPts val="0"/>
              </a:spcBef>
              <a:spcAft>
                <a:spcPts val="0"/>
              </a:spcAft>
              <a:buFont typeface="Arial"/>
              <a:buChar char="•"/>
              <a:tabLst>
                <a:tab pos="342265" algn="l"/>
                <a:tab pos="342900" algn="l"/>
              </a:tabLst>
              <a:defRPr/>
            </a:pPr>
            <a:r>
              <a:rPr b="1" spc="-5" dirty="0">
                <a:solidFill>
                  <a:srgbClr val="3333CC"/>
                </a:solidFill>
                <a:latin typeface="Arial"/>
                <a:cs typeface="Arial"/>
              </a:rPr>
              <a:t>Ricerca </a:t>
            </a:r>
            <a:r>
              <a:rPr b="1" dirty="0">
                <a:solidFill>
                  <a:srgbClr val="3333CC"/>
                </a:solidFill>
                <a:latin typeface="Arial"/>
                <a:cs typeface="Arial"/>
              </a:rPr>
              <a:t>di </a:t>
            </a:r>
            <a:r>
              <a:rPr b="1" spc="-10" dirty="0">
                <a:solidFill>
                  <a:srgbClr val="3333CC"/>
                </a:solidFill>
                <a:latin typeface="Arial"/>
                <a:cs typeface="Arial"/>
              </a:rPr>
              <a:t>nuovi</a:t>
            </a:r>
            <a:r>
              <a:rPr b="1" spc="-30" dirty="0">
                <a:solidFill>
                  <a:srgbClr val="3333CC"/>
                </a:solidFill>
                <a:latin typeface="Arial"/>
                <a:cs typeface="Arial"/>
              </a:rPr>
              <a:t> </a:t>
            </a:r>
            <a:r>
              <a:rPr b="1" spc="-5" dirty="0">
                <a:solidFill>
                  <a:srgbClr val="3333CC"/>
                </a:solidFill>
                <a:latin typeface="Arial"/>
                <a:cs typeface="Arial"/>
              </a:rPr>
              <a:t>farmaci</a:t>
            </a:r>
            <a:endParaRPr>
              <a:latin typeface="Arial"/>
              <a:cs typeface="Arial"/>
            </a:endParaRPr>
          </a:p>
          <a:p>
            <a:pPr fontAlgn="auto">
              <a:spcBef>
                <a:spcPts val="0"/>
              </a:spcBef>
              <a:spcAft>
                <a:spcPts val="0"/>
              </a:spcAft>
              <a:buClr>
                <a:srgbClr val="3333CC"/>
              </a:buClr>
              <a:buFont typeface="Arial"/>
              <a:buChar char="•"/>
              <a:defRPr/>
            </a:pPr>
            <a:endParaRPr sz="2400">
              <a:latin typeface="Times New Roman"/>
              <a:cs typeface="Times New Roman"/>
            </a:endParaRPr>
          </a:p>
          <a:p>
            <a:pPr marL="342900" indent="-342900" fontAlgn="auto">
              <a:lnSpc>
                <a:spcPts val="2140"/>
              </a:lnSpc>
              <a:spcBef>
                <a:spcPts val="0"/>
              </a:spcBef>
              <a:spcAft>
                <a:spcPts val="0"/>
              </a:spcAft>
              <a:buFont typeface="Arial"/>
              <a:buChar char="•"/>
              <a:tabLst>
                <a:tab pos="342265" algn="l"/>
                <a:tab pos="342900" algn="l"/>
              </a:tabLst>
              <a:defRPr/>
            </a:pPr>
            <a:r>
              <a:rPr b="1" dirty="0">
                <a:solidFill>
                  <a:srgbClr val="3333CC"/>
                </a:solidFill>
                <a:latin typeface="Arial"/>
                <a:cs typeface="Arial"/>
              </a:rPr>
              <a:t>T </a:t>
            </a:r>
            <a:r>
              <a:rPr b="1" spc="-5" dirty="0">
                <a:solidFill>
                  <a:srgbClr val="3333CC"/>
                </a:solidFill>
                <a:latin typeface="Arial"/>
                <a:cs typeface="Arial"/>
              </a:rPr>
              <a:t>cell-transfer adoptive therapy</a:t>
            </a:r>
            <a:r>
              <a:rPr b="1" spc="70" dirty="0">
                <a:solidFill>
                  <a:srgbClr val="3333CC"/>
                </a:solidFill>
                <a:latin typeface="Arial"/>
                <a:cs typeface="Arial"/>
              </a:rPr>
              <a:t> </a:t>
            </a:r>
            <a:r>
              <a:rPr b="1" spc="-5" dirty="0">
                <a:solidFill>
                  <a:srgbClr val="3333CC"/>
                </a:solidFill>
                <a:latin typeface="Arial"/>
                <a:cs typeface="Arial"/>
              </a:rPr>
              <a:t>(sperimentale)</a:t>
            </a:r>
            <a:endParaRPr>
              <a:latin typeface="Arial"/>
              <a:cs typeface="Arial"/>
            </a:endParaRPr>
          </a:p>
        </p:txBody>
      </p:sp>
      <p:sp>
        <p:nvSpPr>
          <p:cNvPr id="55300" name="object 5"/>
          <p:cNvSpPr txBox="1">
            <a:spLocks noChangeArrowheads="1"/>
          </p:cNvSpPr>
          <p:nvPr/>
        </p:nvSpPr>
        <p:spPr bwMode="auto">
          <a:xfrm>
            <a:off x="619125" y="692150"/>
            <a:ext cx="8064500" cy="1754188"/>
          </a:xfrm>
          <a:prstGeom prst="rect">
            <a:avLst/>
          </a:prstGeom>
          <a:noFill/>
          <a:ln w="9525">
            <a:solidFill>
              <a:srgbClr val="33CC33"/>
            </a:solidFill>
            <a:miter lim="800000"/>
            <a:headEnd/>
            <a:tailEnd/>
          </a:ln>
        </p:spPr>
        <p:txBody>
          <a:bodyPr lIns="0" tIns="34925" rIns="0" bIns="0">
            <a:spAutoFit/>
          </a:bodyPr>
          <a:lstStyle/>
          <a:p>
            <a:pPr marL="85725">
              <a:spcBef>
                <a:spcPts val="275"/>
              </a:spcBef>
            </a:pPr>
            <a:r>
              <a:rPr lang="it-IT" b="1">
                <a:solidFill>
                  <a:srgbClr val="3333CC"/>
                </a:solidFill>
              </a:rPr>
              <a:t>Attualmentte non ci sono farmaci specifici licenziati per trattare</a:t>
            </a:r>
            <a:endParaRPr lang="it-IT"/>
          </a:p>
          <a:p>
            <a:pPr marL="85725"/>
            <a:r>
              <a:rPr lang="it-IT" b="1">
                <a:solidFill>
                  <a:srgbClr val="3333CC"/>
                </a:solidFill>
              </a:rPr>
              <a:t>infezione da BKV</a:t>
            </a:r>
            <a:endParaRPr lang="it-IT"/>
          </a:p>
          <a:p>
            <a:pPr marL="85725">
              <a:spcBef>
                <a:spcPts val="25"/>
              </a:spcBef>
            </a:pPr>
            <a:endParaRPr lang="it-IT">
              <a:latin typeface="Times New Roman" pitchFamily="18" charset="0"/>
              <a:cs typeface="Times New Roman" pitchFamily="18" charset="0"/>
            </a:endParaRPr>
          </a:p>
          <a:p>
            <a:pPr marL="85725"/>
            <a:r>
              <a:rPr lang="it-IT" b="1">
                <a:solidFill>
                  <a:srgbClr val="3333CC"/>
                </a:solidFill>
              </a:rPr>
              <a:t>La riduzione della immunosoppressione può funzionare solo per alcuni  pazienti o non essere sufficiente (importante monitorare le risposte  immuni anti-BKV umorali e cellulari)</a:t>
            </a:r>
            <a:endParaRPr lang="it-IT"/>
          </a:p>
        </p:txBody>
      </p:sp>
    </p:spTree>
  </p:cSld>
  <p:clrMapOvr>
    <a:masterClrMapping/>
  </p:clrMapOvr>
  <p:transition advTm="8244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object 2"/>
          <p:cNvSpPr>
            <a:spLocks noChangeArrowheads="1"/>
          </p:cNvSpPr>
          <p:nvPr/>
        </p:nvSpPr>
        <p:spPr bwMode="auto">
          <a:xfrm>
            <a:off x="11113" y="25400"/>
            <a:ext cx="8964612" cy="68326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57346" name="object 3"/>
          <p:cNvSpPr>
            <a:spLocks noChangeArrowheads="1"/>
          </p:cNvSpPr>
          <p:nvPr/>
        </p:nvSpPr>
        <p:spPr bwMode="auto">
          <a:xfrm>
            <a:off x="0" y="0"/>
            <a:ext cx="8961438" cy="6858000"/>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6136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3" name="object 3"/>
          <p:cNvSpPr txBox="1"/>
          <p:nvPr/>
        </p:nvSpPr>
        <p:spPr>
          <a:xfrm>
            <a:off x="1752600" y="1862138"/>
            <a:ext cx="5622925" cy="865187"/>
          </a:xfrm>
          <a:prstGeom prst="rect">
            <a:avLst/>
          </a:prstGeom>
        </p:spPr>
        <p:txBody>
          <a:bodyPr lIns="0" tIns="0" rIns="0" bIns="0">
            <a:spAutoFit/>
          </a:bodyPr>
          <a:lstStyle/>
          <a:p>
            <a:pPr marL="5080" algn="ctr" fontAlgn="auto">
              <a:spcBef>
                <a:spcPts val="0"/>
              </a:spcBef>
              <a:spcAft>
                <a:spcPts val="0"/>
              </a:spcAft>
              <a:defRPr/>
            </a:pPr>
            <a:r>
              <a:rPr sz="2800" b="1" spc="-5" dirty="0">
                <a:solidFill>
                  <a:srgbClr val="FFFFFF"/>
                </a:solidFill>
                <a:latin typeface="Times New Roman"/>
                <a:cs typeface="Times New Roman"/>
              </a:rPr>
              <a:t>BKV e</a:t>
            </a:r>
            <a:r>
              <a:rPr sz="2800" b="1" spc="-135" dirty="0">
                <a:solidFill>
                  <a:srgbClr val="FFFFFF"/>
                </a:solidFill>
                <a:latin typeface="Times New Roman"/>
                <a:cs typeface="Times New Roman"/>
              </a:rPr>
              <a:t> </a:t>
            </a:r>
            <a:r>
              <a:rPr sz="2800" b="1" spc="-5" dirty="0">
                <a:solidFill>
                  <a:srgbClr val="FFFFFF"/>
                </a:solidFill>
                <a:latin typeface="Times New Roman"/>
                <a:cs typeface="Times New Roman"/>
              </a:rPr>
              <a:t>JCV</a:t>
            </a:r>
            <a:endParaRPr sz="2800">
              <a:latin typeface="Times New Roman"/>
              <a:cs typeface="Times New Roman"/>
            </a:endParaRPr>
          </a:p>
          <a:p>
            <a:pPr algn="ctr" fontAlgn="auto">
              <a:spcBef>
                <a:spcPts val="0"/>
              </a:spcBef>
              <a:spcAft>
                <a:spcPts val="0"/>
              </a:spcAft>
              <a:defRPr/>
            </a:pPr>
            <a:r>
              <a:rPr sz="2800" b="1" spc="-20" dirty="0">
                <a:solidFill>
                  <a:srgbClr val="FFFFFF"/>
                </a:solidFill>
                <a:latin typeface="Times New Roman"/>
                <a:cs typeface="Times New Roman"/>
              </a:rPr>
              <a:t>Trasfomazione </a:t>
            </a:r>
            <a:r>
              <a:rPr sz="2800" b="1" spc="-10" dirty="0">
                <a:solidFill>
                  <a:srgbClr val="FFFFFF"/>
                </a:solidFill>
                <a:latin typeface="Times New Roman"/>
                <a:cs typeface="Times New Roman"/>
              </a:rPr>
              <a:t>cellulare </a:t>
            </a:r>
            <a:r>
              <a:rPr sz="2800" b="1" spc="-5" dirty="0">
                <a:solidFill>
                  <a:srgbClr val="FFFFFF"/>
                </a:solidFill>
                <a:latin typeface="Times New Roman"/>
                <a:cs typeface="Times New Roman"/>
              </a:rPr>
              <a:t>e</a:t>
            </a:r>
            <a:r>
              <a:rPr sz="2800" b="1" spc="-35" dirty="0">
                <a:solidFill>
                  <a:srgbClr val="FFFFFF"/>
                </a:solidFill>
                <a:latin typeface="Times New Roman"/>
                <a:cs typeface="Times New Roman"/>
              </a:rPr>
              <a:t> </a:t>
            </a:r>
            <a:r>
              <a:rPr sz="2800" b="1" spc="-5" dirty="0">
                <a:solidFill>
                  <a:srgbClr val="FFFFFF"/>
                </a:solidFill>
                <a:latin typeface="Times New Roman"/>
                <a:cs typeface="Times New Roman"/>
              </a:rPr>
              <a:t>oncogenesi</a:t>
            </a:r>
            <a:endParaRPr sz="2800">
              <a:latin typeface="Times New Roman"/>
              <a:cs typeface="Times New Roman"/>
            </a:endParaRPr>
          </a:p>
        </p:txBody>
      </p:sp>
    </p:spTree>
  </p:cSld>
  <p:clrMapOvr>
    <a:masterClrMapping/>
  </p:clrMapOvr>
  <p:transition advTm="6160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61442" name="object 3"/>
          <p:cNvSpPr txBox="1">
            <a:spLocks noChangeArrowheads="1"/>
          </p:cNvSpPr>
          <p:nvPr/>
        </p:nvSpPr>
        <p:spPr bwMode="auto">
          <a:xfrm>
            <a:off x="596900" y="609600"/>
            <a:ext cx="7886700" cy="2938463"/>
          </a:xfrm>
          <a:prstGeom prst="rect">
            <a:avLst/>
          </a:prstGeom>
          <a:noFill/>
          <a:ln w="9525">
            <a:noFill/>
            <a:miter lim="800000"/>
            <a:headEnd/>
            <a:tailEnd/>
          </a:ln>
        </p:spPr>
        <p:txBody>
          <a:bodyPr lIns="0" tIns="0" rIns="0" bIns="0">
            <a:spAutoFit/>
          </a:bodyPr>
          <a:lstStyle/>
          <a:p>
            <a:pPr marL="346075" algn="ctr"/>
            <a:r>
              <a:rPr lang="it-IT" sz="2400" b="1">
                <a:solidFill>
                  <a:srgbClr val="33CC33"/>
                </a:solidFill>
                <a:latin typeface="Times New Roman" pitchFamily="18" charset="0"/>
                <a:cs typeface="Times New Roman" pitchFamily="18" charset="0"/>
              </a:rPr>
              <a:t>Ciclo “abortivo” in cellule semipermissive/non permissive</a:t>
            </a:r>
            <a:endParaRPr lang="it-IT" sz="2400">
              <a:latin typeface="Times New Roman" pitchFamily="18" charset="0"/>
              <a:cs typeface="Times New Roman" pitchFamily="18" charset="0"/>
            </a:endParaRPr>
          </a:p>
          <a:p>
            <a:pPr marL="346075" algn="ctr">
              <a:spcBef>
                <a:spcPts val="13"/>
              </a:spcBef>
            </a:pPr>
            <a:r>
              <a:rPr lang="it-IT" sz="2400" b="1">
                <a:solidFill>
                  <a:srgbClr val="33CC33"/>
                </a:solidFill>
                <a:latin typeface="Symbol" pitchFamily="18" charset="2"/>
              </a:rPr>
              <a:t></a:t>
            </a:r>
            <a:r>
              <a:rPr lang="it-IT" sz="2400" b="1">
                <a:solidFill>
                  <a:srgbClr val="33CC33"/>
                </a:solidFill>
                <a:latin typeface="Times New Roman" pitchFamily="18" charset="0"/>
                <a:cs typeface="Times New Roman" pitchFamily="18" charset="0"/>
              </a:rPr>
              <a:t> Trasformazione cellulare</a:t>
            </a:r>
            <a:endParaRPr lang="it-IT" sz="2400">
              <a:latin typeface="Times New Roman" pitchFamily="18" charset="0"/>
              <a:cs typeface="Times New Roman" pitchFamily="18" charset="0"/>
            </a:endParaRPr>
          </a:p>
          <a:p>
            <a:pPr marL="346075"/>
            <a:endParaRPr lang="it-IT" sz="2400">
              <a:latin typeface="Times New Roman" pitchFamily="18" charset="0"/>
              <a:cs typeface="Times New Roman" pitchFamily="18" charset="0"/>
            </a:endParaRPr>
          </a:p>
          <a:p>
            <a:pPr marL="346075"/>
            <a:endParaRPr lang="it-IT" sz="2600">
              <a:latin typeface="Times New Roman" pitchFamily="18" charset="0"/>
              <a:cs typeface="Times New Roman" pitchFamily="18" charset="0"/>
            </a:endParaRPr>
          </a:p>
          <a:p>
            <a:pPr marL="346075">
              <a:buClr>
                <a:srgbClr val="33CC33"/>
              </a:buClr>
              <a:buFont typeface="Wingdings" pitchFamily="2" charset="2"/>
              <a:buChar char=""/>
            </a:pPr>
            <a:r>
              <a:rPr lang="it-IT" sz="2400">
                <a:solidFill>
                  <a:srgbClr val="FFFFFF"/>
                </a:solidFill>
                <a:latin typeface="Times New Roman" pitchFamily="18" charset="0"/>
                <a:cs typeface="Times New Roman" pitchFamily="18" charset="0"/>
              </a:rPr>
              <a:t>Blocco trascrizione mRNA precoci (cell-type specificity)</a:t>
            </a:r>
            <a:endParaRPr lang="it-IT" sz="2400">
              <a:latin typeface="Times New Roman" pitchFamily="18" charset="0"/>
              <a:cs typeface="Times New Roman" pitchFamily="18" charset="0"/>
            </a:endParaRPr>
          </a:p>
          <a:p>
            <a:pPr marL="346075">
              <a:buClr>
                <a:srgbClr val="33CC33"/>
              </a:buClr>
              <a:buFont typeface="Wingdings" pitchFamily="2" charset="2"/>
              <a:buChar char=""/>
            </a:pPr>
            <a:endParaRPr lang="it-IT" sz="2500">
              <a:latin typeface="Times New Roman" pitchFamily="18" charset="0"/>
              <a:cs typeface="Times New Roman" pitchFamily="18" charset="0"/>
            </a:endParaRPr>
          </a:p>
          <a:p>
            <a:pPr marL="346075">
              <a:buClr>
                <a:srgbClr val="33CC33"/>
              </a:buClr>
              <a:buFont typeface="Wingdings" pitchFamily="2" charset="2"/>
              <a:buChar char=""/>
            </a:pPr>
            <a:r>
              <a:rPr lang="it-IT" sz="2400">
                <a:solidFill>
                  <a:srgbClr val="FFFFFF"/>
                </a:solidFill>
                <a:latin typeface="Times New Roman" pitchFamily="18" charset="0"/>
                <a:cs typeface="Times New Roman" pitchFamily="18" charset="0"/>
              </a:rPr>
              <a:t>Restrizione di replicazione del DNA virale: DNA polimerasi  cellulare non lega antigene T) (species-specificity)</a:t>
            </a:r>
            <a:endParaRPr lang="it-IT" sz="2400">
              <a:latin typeface="Times New Roman" pitchFamily="18" charset="0"/>
              <a:cs typeface="Times New Roman" pitchFamily="18" charset="0"/>
            </a:endParaRPr>
          </a:p>
        </p:txBody>
      </p:sp>
    </p:spTree>
  </p:cSld>
  <p:clrMapOvr>
    <a:masterClrMapping/>
  </p:clrMapOvr>
  <p:transition advTm="8779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p:cNvSpPr>
            <a:spLocks noGrp="1"/>
          </p:cNvSpPr>
          <p:nvPr>
            <p:ph type="title"/>
          </p:nvPr>
        </p:nvSpPr>
        <p:spPr>
          <a:xfrm>
            <a:off x="723900" y="1404938"/>
            <a:ext cx="7693025" cy="865187"/>
          </a:xfrm>
        </p:spPr>
        <p:txBody>
          <a:bodyPr/>
          <a:lstStyle/>
          <a:p>
            <a:pPr marL="3055938" indent="-3043238" eaLnBrk="1" hangingPunct="1"/>
            <a:r>
              <a:rPr lang="it-IT" sz="2800" b="1" smtClean="0">
                <a:solidFill>
                  <a:srgbClr val="00FF00"/>
                </a:solidFill>
                <a:latin typeface="Times New Roman" pitchFamily="18" charset="0"/>
                <a:cs typeface="Times New Roman" pitchFamily="18" charset="0"/>
              </a:rPr>
              <a:t>La cellula trasformata possiede due caratteristiche  principali</a:t>
            </a:r>
            <a:r>
              <a:rPr lang="it-IT" sz="2800" smtClean="0">
                <a:solidFill>
                  <a:srgbClr val="00FF00"/>
                </a:solidFill>
                <a:latin typeface="Times New Roman" pitchFamily="18" charset="0"/>
                <a:cs typeface="Times New Roman" pitchFamily="18" charset="0"/>
              </a:rPr>
              <a:t>:</a:t>
            </a:r>
            <a:endParaRPr lang="it-IT" sz="2800" smtClean="0">
              <a:latin typeface="Times New Roman" pitchFamily="18" charset="0"/>
              <a:cs typeface="Times New Roman" pitchFamily="18" charset="0"/>
            </a:endParaRPr>
          </a:p>
        </p:txBody>
      </p:sp>
      <p:sp>
        <p:nvSpPr>
          <p:cNvPr id="63490" name="object 3"/>
          <p:cNvSpPr txBox="1">
            <a:spLocks noChangeArrowheads="1"/>
          </p:cNvSpPr>
          <p:nvPr/>
        </p:nvSpPr>
        <p:spPr bwMode="auto">
          <a:xfrm>
            <a:off x="1330325" y="2992438"/>
            <a:ext cx="6480175" cy="1841500"/>
          </a:xfrm>
          <a:prstGeom prst="rect">
            <a:avLst/>
          </a:prstGeom>
          <a:noFill/>
          <a:ln w="9525">
            <a:noFill/>
            <a:miter lim="800000"/>
            <a:headEnd/>
            <a:tailEnd/>
          </a:ln>
        </p:spPr>
        <p:txBody>
          <a:bodyPr lIns="0" tIns="0" rIns="0" bIns="0">
            <a:spAutoFit/>
          </a:bodyPr>
          <a:lstStyle/>
          <a:p>
            <a:pPr marL="327025" indent="-314325" algn="ctr">
              <a:buFont typeface="Wingdings" pitchFamily="2" charset="2"/>
              <a:buChar char=""/>
              <a:tabLst>
                <a:tab pos="327025" algn="l"/>
              </a:tabLst>
            </a:pPr>
            <a:r>
              <a:rPr lang="it-IT" sz="2400">
                <a:solidFill>
                  <a:srgbClr val="FFFFFF"/>
                </a:solidFill>
                <a:latin typeface="Times New Roman" pitchFamily="18" charset="0"/>
                <a:cs typeface="Times New Roman" pitchFamily="18" charset="0"/>
              </a:rPr>
              <a:t>Capacità di moltiplicarsi illimitatamente in coltura</a:t>
            </a:r>
            <a:endParaRPr lang="it-IT" sz="2400">
              <a:latin typeface="Times New Roman" pitchFamily="18" charset="0"/>
              <a:cs typeface="Times New Roman" pitchFamily="18" charset="0"/>
            </a:endParaRPr>
          </a:p>
          <a:p>
            <a:pPr marL="327025" indent="-314325" algn="ctr">
              <a:tabLst>
                <a:tab pos="327025" algn="l"/>
              </a:tabLst>
            </a:pPr>
            <a:r>
              <a:rPr lang="it-IT" sz="2400">
                <a:solidFill>
                  <a:srgbClr val="FFFFFF"/>
                </a:solidFill>
                <a:latin typeface="Times New Roman" pitchFamily="18" charset="0"/>
                <a:cs typeface="Times New Roman" pitchFamily="18" charset="0"/>
              </a:rPr>
              <a:t>(immortalizzazione)</a:t>
            </a:r>
            <a:endParaRPr lang="it-IT" sz="2400">
              <a:latin typeface="Times New Roman" pitchFamily="18" charset="0"/>
              <a:cs typeface="Times New Roman" pitchFamily="18" charset="0"/>
            </a:endParaRPr>
          </a:p>
          <a:p>
            <a:pPr marL="327025" indent="-314325">
              <a:tabLst>
                <a:tab pos="327025" algn="l"/>
              </a:tabLst>
            </a:pPr>
            <a:endParaRPr lang="it-IT" sz="2500">
              <a:latin typeface="Times New Roman" pitchFamily="18" charset="0"/>
              <a:cs typeface="Times New Roman" pitchFamily="18" charset="0"/>
            </a:endParaRPr>
          </a:p>
          <a:p>
            <a:pPr marL="327025" indent="-314325" algn="ctr">
              <a:tabLst>
                <a:tab pos="327025" algn="l"/>
              </a:tabLst>
            </a:pPr>
            <a:r>
              <a:rPr lang="it-IT" sz="2400">
                <a:solidFill>
                  <a:srgbClr val="FFFFFF"/>
                </a:solidFill>
                <a:latin typeface="Wingdings" pitchFamily="2" charset="2"/>
              </a:rPr>
              <a:t></a:t>
            </a:r>
            <a:r>
              <a:rPr lang="it-IT" sz="2400">
                <a:solidFill>
                  <a:srgbClr val="FFFFFF"/>
                </a:solidFill>
                <a:latin typeface="Times New Roman" pitchFamily="18" charset="0"/>
                <a:cs typeface="Times New Roman" pitchFamily="18" charset="0"/>
              </a:rPr>
              <a:t>Causare tumore in animale da esperimento  singenico o immunodepresso</a:t>
            </a:r>
            <a:endParaRPr lang="it-IT" sz="2400">
              <a:latin typeface="Times New Roman" pitchFamily="18" charset="0"/>
              <a:cs typeface="Times New Roman" pitchFamily="18" charset="0"/>
            </a:endParaRPr>
          </a:p>
        </p:txBody>
      </p:sp>
    </p:spTree>
  </p:cSld>
  <p:clrMapOvr>
    <a:masterClrMapping/>
  </p:clrMapOvr>
  <p:transition advTm="2848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113" y="608013"/>
            <a:ext cx="8605837" cy="865187"/>
          </a:xfrm>
        </p:spPr>
        <p:txBody>
          <a:bodyPr rtlCol="0"/>
          <a:lstStyle/>
          <a:p>
            <a:pPr eaLnBrk="1" fontAlgn="auto" hangingPunct="1">
              <a:spcBef>
                <a:spcPts val="0"/>
              </a:spcBef>
              <a:spcAft>
                <a:spcPts val="0"/>
              </a:spcAft>
              <a:defRPr/>
            </a:pPr>
            <a:r>
              <a:rPr sz="2800" b="1" spc="-5" dirty="0">
                <a:solidFill>
                  <a:srgbClr val="00FF00"/>
                </a:solidFill>
              </a:rPr>
              <a:t>La </a:t>
            </a:r>
            <a:r>
              <a:rPr sz="2800" b="1" spc="-10" dirty="0">
                <a:solidFill>
                  <a:srgbClr val="00FF00"/>
                </a:solidFill>
              </a:rPr>
              <a:t>proliferazione cellulare </a:t>
            </a:r>
            <a:r>
              <a:rPr sz="2800" b="1" spc="-5" dirty="0">
                <a:solidFill>
                  <a:srgbClr val="00FF00"/>
                </a:solidFill>
              </a:rPr>
              <a:t>è normalmente </a:t>
            </a:r>
            <a:r>
              <a:rPr sz="2800" b="1" spc="-10" dirty="0">
                <a:solidFill>
                  <a:srgbClr val="00FF00"/>
                </a:solidFill>
              </a:rPr>
              <a:t>controllata</a:t>
            </a:r>
            <a:r>
              <a:rPr sz="2800" b="1" spc="65" dirty="0">
                <a:solidFill>
                  <a:srgbClr val="00FF00"/>
                </a:solidFill>
              </a:rPr>
              <a:t> </a:t>
            </a:r>
            <a:r>
              <a:rPr sz="2800" b="1" spc="-5" dirty="0">
                <a:solidFill>
                  <a:srgbClr val="00FF00"/>
                </a:solidFill>
              </a:rPr>
              <a:t>da</a:t>
            </a:r>
            <a:r>
              <a:rPr sz="2800"/>
              <a:t/>
            </a:r>
            <a:br>
              <a:rPr sz="2800"/>
            </a:br>
            <a:r>
              <a:rPr sz="2800" b="1" dirty="0">
                <a:solidFill>
                  <a:srgbClr val="00FF00"/>
                </a:solidFill>
              </a:rPr>
              <a:t>fattori </a:t>
            </a:r>
            <a:r>
              <a:rPr sz="2800" b="1" spc="-5" dirty="0">
                <a:solidFill>
                  <a:srgbClr val="00FF00"/>
                </a:solidFill>
              </a:rPr>
              <a:t>inducenti o inibenti </a:t>
            </a:r>
            <a:r>
              <a:rPr sz="2800" b="1" dirty="0">
                <a:solidFill>
                  <a:srgbClr val="00FF00"/>
                </a:solidFill>
              </a:rPr>
              <a:t>denominati</a:t>
            </a:r>
            <a:r>
              <a:rPr sz="2800" b="1" spc="70" dirty="0">
                <a:solidFill>
                  <a:srgbClr val="00FF00"/>
                </a:solidFill>
              </a:rPr>
              <a:t> </a:t>
            </a:r>
            <a:r>
              <a:rPr sz="2800" b="1" spc="-5" dirty="0">
                <a:solidFill>
                  <a:srgbClr val="00FF00"/>
                </a:solidFill>
              </a:rPr>
              <a:t>rispettivamente:</a:t>
            </a:r>
            <a:endParaRPr sz="2800"/>
          </a:p>
        </p:txBody>
      </p:sp>
      <p:sp>
        <p:nvSpPr>
          <p:cNvPr id="65538" name="object 3"/>
          <p:cNvSpPr txBox="1">
            <a:spLocks noChangeArrowheads="1"/>
          </p:cNvSpPr>
          <p:nvPr/>
        </p:nvSpPr>
        <p:spPr bwMode="auto">
          <a:xfrm>
            <a:off x="257175" y="1828800"/>
            <a:ext cx="8626475" cy="3305175"/>
          </a:xfrm>
          <a:prstGeom prst="rect">
            <a:avLst/>
          </a:prstGeom>
          <a:noFill/>
          <a:ln w="9525">
            <a:noFill/>
            <a:miter lim="800000"/>
            <a:headEnd/>
            <a:tailEnd/>
          </a:ln>
        </p:spPr>
        <p:txBody>
          <a:bodyPr lIns="0" tIns="0" rIns="0" bIns="0">
            <a:spAutoFit/>
          </a:bodyPr>
          <a:lstStyle/>
          <a:p>
            <a:pPr algn="ctr"/>
            <a:r>
              <a:rPr lang="it-IT" sz="2400" b="1">
                <a:solidFill>
                  <a:srgbClr val="FF6600"/>
                </a:solidFill>
                <a:latin typeface="Times New Roman" pitchFamily="18" charset="0"/>
                <a:cs typeface="Times New Roman" pitchFamily="18" charset="0"/>
              </a:rPr>
              <a:t>Oncogeni</a:t>
            </a:r>
            <a:endParaRPr lang="it-IT" sz="2400">
              <a:latin typeface="Times New Roman" pitchFamily="18" charset="0"/>
              <a:cs typeface="Times New Roman" pitchFamily="18" charset="0"/>
            </a:endParaRPr>
          </a:p>
          <a:p>
            <a:pPr algn="ctr"/>
            <a:r>
              <a:rPr lang="it-IT" sz="2400">
                <a:solidFill>
                  <a:srgbClr val="FFFFFF"/>
                </a:solidFill>
                <a:latin typeface="Times New Roman" pitchFamily="18" charset="0"/>
                <a:cs typeface="Times New Roman" pitchFamily="18" charset="0"/>
              </a:rPr>
              <a:t>Promuovono la proliferazione, sopravvivenza, crescita e  differenziamento cellulare (</a:t>
            </a:r>
            <a:r>
              <a:rPr lang="it-IT" sz="2400" i="1">
                <a:solidFill>
                  <a:srgbClr val="FFFFFF"/>
                </a:solidFill>
                <a:latin typeface="Times New Roman" pitchFamily="18" charset="0"/>
                <a:cs typeface="Times New Roman" pitchFamily="18" charset="0"/>
              </a:rPr>
              <a:t>es. </a:t>
            </a:r>
            <a:r>
              <a:rPr lang="it-IT" sz="2400">
                <a:solidFill>
                  <a:srgbClr val="FFFFFF"/>
                </a:solidFill>
                <a:latin typeface="Times New Roman" pitchFamily="18" charset="0"/>
                <a:cs typeface="Times New Roman" pitchFamily="18" charset="0"/>
              </a:rPr>
              <a:t>fattori di crescita, recettori per fattori di  crescita, messaggeri secondari, fattori di trascrizione, inibitori  dell’apoptosi)</a:t>
            </a:r>
            <a:endParaRPr lang="it-IT" sz="2400">
              <a:latin typeface="Times New Roman" pitchFamily="18" charset="0"/>
              <a:cs typeface="Times New Roman" pitchFamily="18" charset="0"/>
            </a:endParaRPr>
          </a:p>
          <a:p>
            <a:endParaRPr lang="it-IT" sz="2500">
              <a:latin typeface="Times New Roman" pitchFamily="18" charset="0"/>
              <a:cs typeface="Times New Roman" pitchFamily="18" charset="0"/>
            </a:endParaRPr>
          </a:p>
          <a:p>
            <a:pPr algn="ctr"/>
            <a:r>
              <a:rPr lang="it-IT" sz="2400" b="1">
                <a:solidFill>
                  <a:srgbClr val="FF6600"/>
                </a:solidFill>
                <a:latin typeface="Times New Roman" pitchFamily="18" charset="0"/>
                <a:cs typeface="Times New Roman" pitchFamily="18" charset="0"/>
              </a:rPr>
              <a:t>Geni oncosoppressori</a:t>
            </a:r>
            <a:endParaRPr lang="it-IT" sz="2400">
              <a:latin typeface="Times New Roman" pitchFamily="18" charset="0"/>
              <a:cs typeface="Times New Roman" pitchFamily="18" charset="0"/>
            </a:endParaRPr>
          </a:p>
          <a:p>
            <a:pPr algn="ctr"/>
            <a:r>
              <a:rPr lang="it-IT" sz="2400">
                <a:solidFill>
                  <a:srgbClr val="FFFFFF"/>
                </a:solidFill>
                <a:latin typeface="Times New Roman" pitchFamily="18" charset="0"/>
                <a:cs typeface="Times New Roman" pitchFamily="18" charset="0"/>
              </a:rPr>
              <a:t>Controllano negativamente la proliferazione cellulare (</a:t>
            </a:r>
            <a:r>
              <a:rPr lang="it-IT" sz="2400" i="1">
                <a:solidFill>
                  <a:srgbClr val="FFFFFF"/>
                </a:solidFill>
                <a:latin typeface="Times New Roman" pitchFamily="18" charset="0"/>
                <a:cs typeface="Times New Roman" pitchFamily="18" charset="0"/>
              </a:rPr>
              <a:t>es</a:t>
            </a:r>
            <a:r>
              <a:rPr lang="it-IT" sz="2400">
                <a:solidFill>
                  <a:srgbClr val="FFFFFF"/>
                </a:solidFill>
                <a:latin typeface="Times New Roman" pitchFamily="18" charset="0"/>
                <a:cs typeface="Times New Roman" pitchFamily="18" charset="0"/>
              </a:rPr>
              <a:t>. p53 e Rb)  promuovendo in molti casi l’apoptosi</a:t>
            </a:r>
            <a:endParaRPr lang="it-IT" sz="2400">
              <a:latin typeface="Times New Roman" pitchFamily="18" charset="0"/>
              <a:cs typeface="Times New Roman" pitchFamily="18" charset="0"/>
            </a:endParaRPr>
          </a:p>
        </p:txBody>
      </p:sp>
    </p:spTree>
  </p:cSld>
  <p:clrMapOvr>
    <a:masterClrMapping/>
  </p:clrMapOvr>
  <p:transition advTm="9381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1563" y="42863"/>
            <a:ext cx="1906587" cy="731837"/>
          </a:xfrm>
        </p:spPr>
        <p:txBody>
          <a:bodyPr rtlCol="0"/>
          <a:lstStyle/>
          <a:p>
            <a:pPr marL="73025" eaLnBrk="1" fontAlgn="auto" hangingPunct="1">
              <a:spcBef>
                <a:spcPts val="0"/>
              </a:spcBef>
              <a:spcAft>
                <a:spcPts val="0"/>
              </a:spcAft>
              <a:defRPr/>
            </a:pPr>
            <a:r>
              <a:rPr sz="2400" b="1" spc="-5" dirty="0">
                <a:solidFill>
                  <a:srgbClr val="33CC33"/>
                </a:solidFill>
              </a:rPr>
              <a:t>BKV </a:t>
            </a:r>
            <a:r>
              <a:rPr sz="2400" b="1" dirty="0">
                <a:solidFill>
                  <a:srgbClr val="33CC33"/>
                </a:solidFill>
              </a:rPr>
              <a:t>e</a:t>
            </a:r>
            <a:r>
              <a:rPr sz="2400" b="1" spc="-125" dirty="0">
                <a:solidFill>
                  <a:srgbClr val="33CC33"/>
                </a:solidFill>
              </a:rPr>
              <a:t> </a:t>
            </a:r>
            <a:r>
              <a:rPr sz="2400" b="1" spc="-5" dirty="0">
                <a:solidFill>
                  <a:srgbClr val="33CC33"/>
                </a:solidFill>
              </a:rPr>
              <a:t>JCV</a:t>
            </a:r>
            <a:r>
              <a:rPr sz="2400"/>
              <a:t/>
            </a:r>
            <a:br>
              <a:rPr sz="2400"/>
            </a:br>
            <a:r>
              <a:rPr sz="2400" b="1" dirty="0">
                <a:solidFill>
                  <a:srgbClr val="33CC33"/>
                </a:solidFill>
              </a:rPr>
              <a:t>E</a:t>
            </a:r>
            <a:r>
              <a:rPr sz="2400" b="1" spc="-10" dirty="0">
                <a:solidFill>
                  <a:srgbClr val="33CC33"/>
                </a:solidFill>
              </a:rPr>
              <a:t>p</a:t>
            </a:r>
            <a:r>
              <a:rPr sz="2400" b="1" dirty="0">
                <a:solidFill>
                  <a:srgbClr val="33CC33"/>
                </a:solidFill>
              </a:rPr>
              <a:t>idem</a:t>
            </a:r>
            <a:r>
              <a:rPr sz="2400" b="1" spc="5" dirty="0">
                <a:solidFill>
                  <a:srgbClr val="33CC33"/>
                </a:solidFill>
              </a:rPr>
              <a:t>i</a:t>
            </a:r>
            <a:r>
              <a:rPr sz="2400" b="1" dirty="0">
                <a:solidFill>
                  <a:srgbClr val="33CC33"/>
                </a:solidFill>
              </a:rPr>
              <a:t>ologia</a:t>
            </a:r>
            <a:endParaRPr sz="2400"/>
          </a:p>
        </p:txBody>
      </p:sp>
      <p:sp>
        <p:nvSpPr>
          <p:cNvPr id="12290" name="object 3"/>
          <p:cNvSpPr txBox="1">
            <a:spLocks noChangeArrowheads="1"/>
          </p:cNvSpPr>
          <p:nvPr/>
        </p:nvSpPr>
        <p:spPr bwMode="auto">
          <a:xfrm>
            <a:off x="476250" y="936625"/>
            <a:ext cx="8359775" cy="5713413"/>
          </a:xfrm>
          <a:prstGeom prst="rect">
            <a:avLst/>
          </a:prstGeom>
          <a:noFill/>
          <a:ln w="9525">
            <a:noFill/>
            <a:miter lim="800000"/>
            <a:headEnd/>
            <a:tailEnd/>
          </a:ln>
        </p:spPr>
        <p:txBody>
          <a:bodyPr lIns="0" tIns="0" rIns="0" bIns="0">
            <a:spAutoFit/>
          </a:bodyPr>
          <a:lstStyle/>
          <a:p>
            <a:pPr marL="12700"/>
            <a:r>
              <a:rPr lang="it-IT" sz="2000">
                <a:solidFill>
                  <a:srgbClr val="FFFFFF"/>
                </a:solidFill>
                <a:latin typeface="Times New Roman" pitchFamily="18" charset="0"/>
                <a:cs typeface="Times New Roman" pitchFamily="18" charset="0"/>
              </a:rPr>
              <a:t>Isolati (anni 70) dalle urine (BKV e JCV) o tessuto cerebrale (JCV) con deficit  immunitari:</a:t>
            </a:r>
            <a:endParaRPr lang="it-IT" sz="2000">
              <a:latin typeface="Times New Roman" pitchFamily="18" charset="0"/>
              <a:cs typeface="Times New Roman" pitchFamily="18" charset="0"/>
            </a:endParaRPr>
          </a:p>
          <a:p>
            <a:pPr marL="12700"/>
            <a:r>
              <a:rPr lang="it-IT" sz="2000">
                <a:solidFill>
                  <a:srgbClr val="FFFFFF"/>
                </a:solidFill>
                <a:latin typeface="Times New Roman" pitchFamily="18" charset="0"/>
                <a:cs typeface="Times New Roman" pitchFamily="18" charset="0"/>
              </a:rPr>
              <a:t>sindrome di Wiskott-Aldrich </a:t>
            </a:r>
            <a:r>
              <a:rPr lang="it-IT" sz="1400">
                <a:solidFill>
                  <a:srgbClr val="FFFFFF"/>
                </a:solidFill>
                <a:latin typeface="Times New Roman" pitchFamily="18" charset="0"/>
                <a:cs typeface="Times New Roman" pitchFamily="18" charset="0"/>
              </a:rPr>
              <a:t>(rara malattia ereditaria recessiva associata al cr.X ,</a:t>
            </a:r>
            <a:endParaRPr lang="it-IT" sz="1400">
              <a:latin typeface="Times New Roman" pitchFamily="18" charset="0"/>
              <a:cs typeface="Times New Roman" pitchFamily="18" charset="0"/>
            </a:endParaRPr>
          </a:p>
          <a:p>
            <a:pPr marL="12700">
              <a:lnSpc>
                <a:spcPts val="1675"/>
              </a:lnSpc>
              <a:spcBef>
                <a:spcPts val="25"/>
              </a:spcBef>
            </a:pPr>
            <a:r>
              <a:rPr lang="it-IT" sz="1400">
                <a:solidFill>
                  <a:srgbClr val="FFFFFF"/>
                </a:solidFill>
                <a:latin typeface="Times New Roman" pitchFamily="18" charset="0"/>
                <a:cs typeface="Times New Roman" pitchFamily="18" charset="0"/>
              </a:rPr>
              <a:t>mutazione gene WASP che codifica proteina del citoscheletro nelle cellule prodotte da midollo ematopoietico)</a:t>
            </a:r>
            <a:endParaRPr lang="it-IT" sz="1400">
              <a:latin typeface="Times New Roman" pitchFamily="18" charset="0"/>
              <a:cs typeface="Times New Roman" pitchFamily="18" charset="0"/>
            </a:endParaRPr>
          </a:p>
          <a:p>
            <a:pPr marL="12700">
              <a:lnSpc>
                <a:spcPts val="2388"/>
              </a:lnSpc>
            </a:pPr>
            <a:r>
              <a:rPr lang="it-IT" sz="2000">
                <a:solidFill>
                  <a:srgbClr val="FFFFFF"/>
                </a:solidFill>
                <a:latin typeface="Times New Roman" pitchFamily="18" charset="0"/>
                <a:cs typeface="Times New Roman" pitchFamily="18" charset="0"/>
              </a:rPr>
              <a:t>terapie farmacologiche</a:t>
            </a:r>
            <a:endParaRPr lang="it-IT" sz="2000">
              <a:latin typeface="Times New Roman" pitchFamily="18" charset="0"/>
              <a:cs typeface="Times New Roman" pitchFamily="18" charset="0"/>
            </a:endParaRPr>
          </a:p>
          <a:p>
            <a:pPr marL="12700"/>
            <a:r>
              <a:rPr lang="it-IT" sz="2000">
                <a:solidFill>
                  <a:srgbClr val="FFFFFF"/>
                </a:solidFill>
                <a:latin typeface="Times New Roman" pitchFamily="18" charset="0"/>
                <a:cs typeface="Times New Roman" pitchFamily="18" charset="0"/>
              </a:rPr>
              <a:t>malattie croniche intercorrenti (PML, neoplasie)  AIDS</a:t>
            </a:r>
            <a:endParaRPr lang="it-IT" sz="2000">
              <a:latin typeface="Times New Roman" pitchFamily="18" charset="0"/>
              <a:cs typeface="Times New Roman" pitchFamily="18" charset="0"/>
            </a:endParaRPr>
          </a:p>
          <a:p>
            <a:pPr marL="12700">
              <a:spcBef>
                <a:spcPts val="38"/>
              </a:spcBef>
            </a:pPr>
            <a:endParaRPr lang="it-IT" sz="2000">
              <a:latin typeface="Times New Roman" pitchFamily="18" charset="0"/>
              <a:cs typeface="Times New Roman" pitchFamily="18" charset="0"/>
            </a:endParaRPr>
          </a:p>
          <a:p>
            <a:pPr marL="12700"/>
            <a:r>
              <a:rPr lang="it-IT" sz="2000">
                <a:solidFill>
                  <a:srgbClr val="FFFFFF"/>
                </a:solidFill>
                <a:latin typeface="Times New Roman" pitchFamily="18" charset="0"/>
                <a:cs typeface="Times New Roman" pitchFamily="18" charset="0"/>
              </a:rPr>
              <a:t>Virus ubiquitari nella popolazione umana:</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Sieroprevalenza JCV</a:t>
            </a:r>
            <a:endParaRPr lang="it-IT" sz="2000">
              <a:latin typeface="Times New Roman" pitchFamily="18" charset="0"/>
              <a:cs typeface="Times New Roman" pitchFamily="18" charset="0"/>
            </a:endParaRPr>
          </a:p>
          <a:p>
            <a:pPr marL="666750" lvl="1" indent="-147638">
              <a:buFontTx/>
              <a:buChar char="-"/>
            </a:pPr>
            <a:r>
              <a:rPr lang="it-IT" sz="2000">
                <a:solidFill>
                  <a:srgbClr val="FFFFFF"/>
                </a:solidFill>
                <a:latin typeface="Times New Roman" pitchFamily="18" charset="0"/>
                <a:cs typeface="Times New Roman" pitchFamily="18" charset="0"/>
              </a:rPr>
              <a:t>5-40% della popolazione adulta normale</a:t>
            </a:r>
            <a:endParaRPr lang="it-IT" sz="2000">
              <a:latin typeface="Times New Roman" pitchFamily="18" charset="0"/>
              <a:cs typeface="Times New Roman" pitchFamily="18" charset="0"/>
            </a:endParaRPr>
          </a:p>
          <a:p>
            <a:pPr marL="666750" lvl="1" indent="-147638">
              <a:buFontTx/>
              <a:buChar char="-"/>
            </a:pPr>
            <a:r>
              <a:rPr lang="it-IT" sz="2000">
                <a:solidFill>
                  <a:srgbClr val="FFFFFF"/>
                </a:solidFill>
                <a:latin typeface="Times New Roman" pitchFamily="18" charset="0"/>
                <a:cs typeface="Times New Roman" pitchFamily="18" charset="0"/>
              </a:rPr>
              <a:t>70-85% [pazienti con leucoencefalopatia multifocale progressiva (PML)]</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Sieroprevalenza BKV</a:t>
            </a:r>
            <a:endParaRPr lang="it-IT" sz="2000">
              <a:latin typeface="Times New Roman" pitchFamily="18" charset="0"/>
              <a:cs typeface="Times New Roman" pitchFamily="18" charset="0"/>
            </a:endParaRPr>
          </a:p>
          <a:p>
            <a:pPr marL="666750" lvl="1" indent="-147638">
              <a:buFontTx/>
              <a:buChar char="-"/>
            </a:pPr>
            <a:r>
              <a:rPr lang="it-IT" sz="2000">
                <a:solidFill>
                  <a:srgbClr val="FFFFFF"/>
                </a:solidFill>
                <a:latin typeface="Times New Roman" pitchFamily="18" charset="0"/>
                <a:cs typeface="Times New Roman" pitchFamily="18" charset="0"/>
              </a:rPr>
              <a:t>90% della popolazione adulta</a:t>
            </a:r>
            <a:endParaRPr lang="it-IT" sz="2000">
              <a:latin typeface="Times New Roman" pitchFamily="18" charset="0"/>
              <a:cs typeface="Times New Roman" pitchFamily="18" charset="0"/>
            </a:endParaRPr>
          </a:p>
          <a:p>
            <a:pPr marL="12700">
              <a:spcBef>
                <a:spcPts val="38"/>
              </a:spcBef>
            </a:pPr>
            <a:endParaRPr lang="it-IT" sz="2000">
              <a:latin typeface="Times New Roman" pitchFamily="18" charset="0"/>
              <a:cs typeface="Times New Roman" pitchFamily="18" charset="0"/>
            </a:endParaRPr>
          </a:p>
          <a:p>
            <a:pPr marL="12700"/>
            <a:r>
              <a:rPr lang="it-IT" sz="2000">
                <a:solidFill>
                  <a:srgbClr val="FFFFFF"/>
                </a:solidFill>
                <a:latin typeface="Times New Roman" pitchFamily="18" charset="0"/>
                <a:cs typeface="Times New Roman" pitchFamily="18" charset="0"/>
              </a:rPr>
              <a:t>L’infezione primaria (di solito asintomatica) si contrae nella prima infanzia</a:t>
            </a:r>
            <a:endParaRPr lang="it-IT" sz="2000">
              <a:latin typeface="Times New Roman" pitchFamily="18" charset="0"/>
              <a:cs typeface="Times New Roman" pitchFamily="18" charset="0"/>
            </a:endParaRPr>
          </a:p>
          <a:p>
            <a:pPr marL="12700"/>
            <a:r>
              <a:rPr lang="it-IT" sz="2000">
                <a:solidFill>
                  <a:srgbClr val="FFFFFF"/>
                </a:solidFill>
                <a:latin typeface="Times New Roman" pitchFamily="18" charset="0"/>
                <a:cs typeface="Times New Roman" pitchFamily="18" charset="0"/>
              </a:rPr>
              <a:t>(instaurano infezioni latenti e/o persistenti nel rene (?))</a:t>
            </a:r>
            <a:endParaRPr lang="it-IT" sz="2000">
              <a:latin typeface="Times New Roman" pitchFamily="18" charset="0"/>
              <a:cs typeface="Times New Roman" pitchFamily="18" charset="0"/>
            </a:endParaRPr>
          </a:p>
          <a:p>
            <a:pPr marL="12700">
              <a:spcBef>
                <a:spcPts val="38"/>
              </a:spcBef>
            </a:pPr>
            <a:endParaRPr lang="it-IT" sz="2000">
              <a:latin typeface="Times New Roman" pitchFamily="18" charset="0"/>
              <a:cs typeface="Times New Roman" pitchFamily="18" charset="0"/>
            </a:endParaRPr>
          </a:p>
          <a:p>
            <a:pPr marL="12700"/>
            <a:r>
              <a:rPr lang="it-IT" sz="2000">
                <a:solidFill>
                  <a:srgbClr val="FFFFFF"/>
                </a:solidFill>
                <a:latin typeface="Times New Roman" pitchFamily="18" charset="0"/>
                <a:cs typeface="Times New Roman" pitchFamily="18" charset="0"/>
              </a:rPr>
              <a:t>Identificati in linfociti, rene, cervello e CSF (JCV), cuore, milza, polmoni, fegato</a:t>
            </a:r>
            <a:endParaRPr lang="it-IT" sz="2000">
              <a:latin typeface="Times New Roman" pitchFamily="18" charset="0"/>
              <a:cs typeface="Times New Roman" pitchFamily="18" charset="0"/>
            </a:endParaRPr>
          </a:p>
        </p:txBody>
      </p:sp>
    </p:spTree>
  </p:cSld>
  <p:clrMapOvr>
    <a:masterClrMapping/>
  </p:clrMapOvr>
  <p:transition advTm="17142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67586" name="object 3"/>
          <p:cNvSpPr txBox="1">
            <a:spLocks noChangeArrowheads="1"/>
          </p:cNvSpPr>
          <p:nvPr/>
        </p:nvSpPr>
        <p:spPr bwMode="auto">
          <a:xfrm>
            <a:off x="885825" y="949325"/>
            <a:ext cx="7442200" cy="4402138"/>
          </a:xfrm>
          <a:prstGeom prst="rect">
            <a:avLst/>
          </a:prstGeom>
          <a:noFill/>
          <a:ln w="9525">
            <a:noFill/>
            <a:miter lim="800000"/>
            <a:headEnd/>
            <a:tailEnd/>
          </a:ln>
        </p:spPr>
        <p:txBody>
          <a:bodyPr lIns="0" tIns="0" rIns="0" bIns="0">
            <a:spAutoFit/>
          </a:bodyPr>
          <a:lstStyle/>
          <a:p>
            <a:pPr marL="11113" algn="ctr"/>
            <a:r>
              <a:rPr lang="it-IT" sz="2400">
                <a:solidFill>
                  <a:srgbClr val="FFFFFF"/>
                </a:solidFill>
                <a:latin typeface="Times New Roman" pitchFamily="18" charset="0"/>
                <a:cs typeface="Times New Roman" pitchFamily="18" charset="0"/>
              </a:rPr>
              <a:t>Le proteine virali devono promuovere uno stato proliferativo  della cellula per permettere la sintesi degli acidi nucleici e la  replicazione virali</a:t>
            </a:r>
            <a:endParaRPr lang="it-IT" sz="2400">
              <a:latin typeface="Times New Roman" pitchFamily="18" charset="0"/>
              <a:cs typeface="Times New Roman" pitchFamily="18" charset="0"/>
            </a:endParaRPr>
          </a:p>
          <a:p>
            <a:pPr marL="11113"/>
            <a:endParaRPr lang="it-IT" sz="2500">
              <a:latin typeface="Times New Roman" pitchFamily="18" charset="0"/>
              <a:cs typeface="Times New Roman" pitchFamily="18" charset="0"/>
            </a:endParaRPr>
          </a:p>
          <a:p>
            <a:pPr marL="11113"/>
            <a:r>
              <a:rPr lang="it-IT" sz="2400">
                <a:solidFill>
                  <a:srgbClr val="FFFFFF"/>
                </a:solidFill>
                <a:latin typeface="Times New Roman" pitchFamily="18" charset="0"/>
                <a:cs typeface="Times New Roman" pitchFamily="18" charset="0"/>
              </a:rPr>
              <a:t>Per fare ciò utilizzano diverse strategie:</a:t>
            </a:r>
            <a:endParaRPr lang="it-IT" sz="2400">
              <a:latin typeface="Times New Roman" pitchFamily="18" charset="0"/>
              <a:cs typeface="Times New Roman" pitchFamily="18" charset="0"/>
            </a:endParaRPr>
          </a:p>
          <a:p>
            <a:pPr marL="11113"/>
            <a:endParaRPr lang="it-IT" sz="2500">
              <a:latin typeface="Times New Roman" pitchFamily="18" charset="0"/>
              <a:cs typeface="Times New Roman" pitchFamily="18" charset="0"/>
            </a:endParaRPr>
          </a:p>
          <a:p>
            <a:pPr marL="11113" algn="ctr"/>
            <a:r>
              <a:rPr lang="it-IT" sz="2400" b="1">
                <a:solidFill>
                  <a:srgbClr val="00FF00"/>
                </a:solidFill>
                <a:latin typeface="Times New Roman" pitchFamily="18" charset="0"/>
                <a:cs typeface="Times New Roman" pitchFamily="18" charset="0"/>
              </a:rPr>
              <a:t>Disregolazione ciclo cellulare  Inibizione apoptosi cellulare  Interferenza con risposta immunitaria</a:t>
            </a:r>
            <a:endParaRPr lang="it-IT" sz="2400">
              <a:latin typeface="Times New Roman" pitchFamily="18" charset="0"/>
              <a:cs typeface="Times New Roman" pitchFamily="18" charset="0"/>
            </a:endParaRPr>
          </a:p>
          <a:p>
            <a:pPr marL="11113"/>
            <a:endParaRPr lang="it-IT" sz="2500">
              <a:latin typeface="Times New Roman" pitchFamily="18" charset="0"/>
              <a:cs typeface="Times New Roman" pitchFamily="18" charset="0"/>
            </a:endParaRPr>
          </a:p>
          <a:p>
            <a:pPr marL="11113" algn="ctr"/>
            <a:r>
              <a:rPr lang="it-IT" sz="2400">
                <a:solidFill>
                  <a:srgbClr val="FFFFFF"/>
                </a:solidFill>
                <a:latin typeface="Times New Roman" pitchFamily="18" charset="0"/>
                <a:cs typeface="Times New Roman" pitchFamily="18" charset="0"/>
              </a:rPr>
              <a:t>In questo modo un virus può inavvertitamente iniziare il  processo di trasformazione cellulare</a:t>
            </a:r>
            <a:endParaRPr lang="it-IT" sz="2400">
              <a:latin typeface="Times New Roman" pitchFamily="18" charset="0"/>
              <a:cs typeface="Times New Roman" pitchFamily="18" charset="0"/>
            </a:endParaRPr>
          </a:p>
        </p:txBody>
      </p:sp>
    </p:spTree>
  </p:cSld>
  <p:clrMapOvr>
    <a:masterClrMapping/>
  </p:clrMapOvr>
  <p:transition advTm="10760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0688" y="33338"/>
            <a:ext cx="2763837" cy="438150"/>
          </a:xfrm>
        </p:spPr>
        <p:txBody>
          <a:bodyPr rtlCol="0"/>
          <a:lstStyle/>
          <a:p>
            <a:pPr marL="12700" eaLnBrk="1" fontAlgn="auto" hangingPunct="1">
              <a:spcBef>
                <a:spcPts val="0"/>
              </a:spcBef>
              <a:spcAft>
                <a:spcPts val="0"/>
              </a:spcAft>
              <a:defRPr/>
            </a:pPr>
            <a:r>
              <a:rPr sz="2800" b="1" spc="-5" dirty="0">
                <a:solidFill>
                  <a:srgbClr val="33CC33"/>
                </a:solidFill>
              </a:rPr>
              <a:t>BKV e</a:t>
            </a:r>
            <a:r>
              <a:rPr sz="2800" b="1" spc="-110" dirty="0">
                <a:solidFill>
                  <a:srgbClr val="33CC33"/>
                </a:solidFill>
              </a:rPr>
              <a:t> </a:t>
            </a:r>
            <a:r>
              <a:rPr sz="2800" b="1" spc="-5" dirty="0">
                <a:solidFill>
                  <a:srgbClr val="33CC33"/>
                </a:solidFill>
              </a:rPr>
              <a:t>oncogenesi</a:t>
            </a:r>
            <a:endParaRPr sz="2800"/>
          </a:p>
        </p:txBody>
      </p:sp>
      <p:sp>
        <p:nvSpPr>
          <p:cNvPr id="69634" name="object 3"/>
          <p:cNvSpPr txBox="1">
            <a:spLocks noChangeArrowheads="1"/>
          </p:cNvSpPr>
          <p:nvPr/>
        </p:nvSpPr>
        <p:spPr bwMode="auto">
          <a:xfrm>
            <a:off x="79375" y="768350"/>
            <a:ext cx="7937500" cy="5495925"/>
          </a:xfrm>
          <a:prstGeom prst="rect">
            <a:avLst/>
          </a:prstGeom>
          <a:noFill/>
          <a:ln w="9525">
            <a:noFill/>
            <a:miter lim="800000"/>
            <a:headEnd/>
            <a:tailEnd/>
          </a:ln>
        </p:spPr>
        <p:txBody>
          <a:bodyPr lIns="0" tIns="0" rIns="0" bIns="0">
            <a:spAutoFit/>
          </a:bodyPr>
          <a:lstStyle/>
          <a:p>
            <a:pPr marL="12700"/>
            <a:r>
              <a:rPr lang="it-IT" sz="2000" b="1">
                <a:solidFill>
                  <a:srgbClr val="FF9900"/>
                </a:solidFill>
                <a:latin typeface="Times New Roman" pitchFamily="18" charset="0"/>
                <a:cs typeface="Times New Roman" pitchFamily="18" charset="0"/>
              </a:rPr>
              <a:t>Evidenze sperimentali</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Trasformazione di cellule semi permissive e non  permissive:</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DNA integrato stabilmente nel DNA cellulare</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Oligomeri, integrazioni a tandem e DNA episomiale, </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espressione antigeni T e t</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regione precoce integra necessaria per la trasformazione</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cooperazione con c-rasA</a:t>
            </a:r>
            <a:endParaRPr lang="it-IT" sz="2000">
              <a:latin typeface="Times New Roman" pitchFamily="18" charset="0"/>
              <a:cs typeface="Times New Roman" pitchFamily="18" charset="0"/>
            </a:endParaRPr>
          </a:p>
          <a:p>
            <a:pPr marL="12700">
              <a:spcBef>
                <a:spcPts val="38"/>
              </a:spcBef>
            </a:pP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Inoculazione endovenosa o intracerebrale (virus o DNA) induce tumori  (80%) di tre principali istotipi (sia in animali immuncompetenti che  immunodepressi)</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ependimomi, papillomi dei plessi corioidei</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carcinomi delle isole pancreatiche</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osteosarcomi</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linfomi, carcinomi renali (negli animali immunodepressi)</a:t>
            </a: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DNA integrato stabilmente,  espressione T, t</a:t>
            </a:r>
            <a:endParaRPr lang="it-IT" sz="2000">
              <a:latin typeface="Times New Roman" pitchFamily="18" charset="0"/>
              <a:cs typeface="Times New Roman" pitchFamily="18" charset="0"/>
            </a:endParaRPr>
          </a:p>
          <a:p>
            <a:pPr marL="12700">
              <a:spcBef>
                <a:spcPts val="38"/>
              </a:spcBef>
            </a:pPr>
            <a:endParaRPr lang="it-IT" sz="2000">
              <a:latin typeface="Times New Roman" pitchFamily="18" charset="0"/>
              <a:cs typeface="Times New Roman" pitchFamily="18" charset="0"/>
            </a:endParaRPr>
          </a:p>
          <a:p>
            <a:pPr marL="12700">
              <a:buFont typeface="Wingdings" pitchFamily="2" charset="2"/>
              <a:buChar char=""/>
            </a:pPr>
            <a:r>
              <a:rPr lang="it-IT" sz="2000">
                <a:solidFill>
                  <a:srgbClr val="FFFFFF"/>
                </a:solidFill>
                <a:latin typeface="Times New Roman" pitchFamily="18" charset="0"/>
                <a:cs typeface="Times New Roman" pitchFamily="18" charset="0"/>
              </a:rPr>
              <a:t>Topi transgenici BKV sviluppano tumori (principalmente renali)</a:t>
            </a:r>
            <a:endParaRPr lang="it-IT" sz="2000">
              <a:latin typeface="Times New Roman" pitchFamily="18" charset="0"/>
              <a:cs typeface="Times New Roman" pitchFamily="18" charset="0"/>
            </a:endParaRPr>
          </a:p>
        </p:txBody>
      </p:sp>
    </p:spTree>
  </p:cSld>
  <p:clrMapOvr>
    <a:masterClrMapping/>
  </p:clrMapOvr>
  <p:transition advTm="14893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3575" y="33338"/>
            <a:ext cx="2684463" cy="438150"/>
          </a:xfrm>
        </p:spPr>
        <p:txBody>
          <a:bodyPr rtlCol="0"/>
          <a:lstStyle/>
          <a:p>
            <a:pPr marL="12700" eaLnBrk="1" fontAlgn="auto" hangingPunct="1">
              <a:spcBef>
                <a:spcPts val="0"/>
              </a:spcBef>
              <a:spcAft>
                <a:spcPts val="0"/>
              </a:spcAft>
              <a:defRPr/>
            </a:pPr>
            <a:r>
              <a:rPr sz="2800" b="1" spc="-5" dirty="0">
                <a:solidFill>
                  <a:srgbClr val="33CC33"/>
                </a:solidFill>
              </a:rPr>
              <a:t>JCV e</a:t>
            </a:r>
            <a:r>
              <a:rPr sz="2800" b="1" spc="-95" dirty="0">
                <a:solidFill>
                  <a:srgbClr val="33CC33"/>
                </a:solidFill>
              </a:rPr>
              <a:t> </a:t>
            </a:r>
            <a:r>
              <a:rPr sz="2800" b="1" spc="-5" dirty="0">
                <a:solidFill>
                  <a:srgbClr val="33CC33"/>
                </a:solidFill>
              </a:rPr>
              <a:t>oncogenesi</a:t>
            </a:r>
            <a:endParaRPr sz="2800"/>
          </a:p>
        </p:txBody>
      </p:sp>
      <p:sp>
        <p:nvSpPr>
          <p:cNvPr id="3" name="object 3"/>
          <p:cNvSpPr txBox="1"/>
          <p:nvPr/>
        </p:nvSpPr>
        <p:spPr>
          <a:xfrm>
            <a:off x="79375" y="655638"/>
            <a:ext cx="6054725" cy="1963737"/>
          </a:xfrm>
          <a:prstGeom prst="rect">
            <a:avLst/>
          </a:prstGeom>
        </p:spPr>
        <p:txBody>
          <a:bodyPr lIns="0" tIns="0" rIns="0" bIns="0">
            <a:spAutoFit/>
          </a:bodyPr>
          <a:lstStyle/>
          <a:p>
            <a:pPr marL="12700" fontAlgn="auto">
              <a:spcBef>
                <a:spcPts val="0"/>
              </a:spcBef>
              <a:spcAft>
                <a:spcPts val="0"/>
              </a:spcAft>
              <a:defRPr/>
            </a:pPr>
            <a:r>
              <a:rPr sz="2000" b="1" spc="-5" dirty="0">
                <a:solidFill>
                  <a:srgbClr val="FF9900"/>
                </a:solidFill>
                <a:latin typeface="Times New Roman"/>
                <a:cs typeface="Times New Roman"/>
              </a:rPr>
              <a:t>Evidenze</a:t>
            </a:r>
            <a:r>
              <a:rPr sz="2000" b="1" spc="-60" dirty="0">
                <a:solidFill>
                  <a:srgbClr val="FF9900"/>
                </a:solidFill>
                <a:latin typeface="Times New Roman"/>
                <a:cs typeface="Times New Roman"/>
              </a:rPr>
              <a:t> </a:t>
            </a:r>
            <a:r>
              <a:rPr sz="2000" b="1" dirty="0">
                <a:solidFill>
                  <a:srgbClr val="FF9900"/>
                </a:solidFill>
                <a:latin typeface="Times New Roman"/>
                <a:cs typeface="Times New Roman"/>
              </a:rPr>
              <a:t>sperimentali</a:t>
            </a:r>
            <a:endParaRPr sz="2000">
              <a:latin typeface="Times New Roman"/>
              <a:cs typeface="Times New Roman"/>
            </a:endParaRPr>
          </a:p>
          <a:p>
            <a:pPr marL="382905" indent="-370205" fontAlgn="auto">
              <a:spcBef>
                <a:spcPts val="5"/>
              </a:spcBef>
              <a:spcAft>
                <a:spcPts val="0"/>
              </a:spcAft>
              <a:buFont typeface="Wingdings"/>
              <a:buChar char=""/>
              <a:tabLst>
                <a:tab pos="382905" algn="l"/>
                <a:tab pos="383540" algn="l"/>
              </a:tabLst>
              <a:defRPr/>
            </a:pPr>
            <a:r>
              <a:rPr spc="-5" dirty="0">
                <a:solidFill>
                  <a:srgbClr val="FFFFFF"/>
                </a:solidFill>
                <a:latin typeface="Times New Roman"/>
                <a:cs typeface="Times New Roman"/>
              </a:rPr>
              <a:t>Trasformazione maligna </a:t>
            </a:r>
            <a:r>
              <a:rPr dirty="0">
                <a:solidFill>
                  <a:srgbClr val="FFFFFF"/>
                </a:solidFill>
                <a:latin typeface="Times New Roman"/>
                <a:cs typeface="Times New Roman"/>
              </a:rPr>
              <a:t>di cellule di</a:t>
            </a:r>
            <a:r>
              <a:rPr spc="-80" dirty="0">
                <a:solidFill>
                  <a:srgbClr val="FFFFFF"/>
                </a:solidFill>
                <a:latin typeface="Times New Roman"/>
                <a:cs typeface="Times New Roman"/>
              </a:rPr>
              <a:t> </a:t>
            </a:r>
            <a:r>
              <a:rPr dirty="0">
                <a:solidFill>
                  <a:srgbClr val="FFFFFF"/>
                </a:solidFill>
                <a:latin typeface="Times New Roman"/>
                <a:cs typeface="Times New Roman"/>
              </a:rPr>
              <a:t>roditore</a:t>
            </a:r>
            <a:endParaRPr>
              <a:latin typeface="Times New Roman"/>
              <a:cs typeface="Times New Roman"/>
            </a:endParaRPr>
          </a:p>
          <a:p>
            <a:pPr marL="649605" indent="-636905" fontAlgn="auto">
              <a:spcBef>
                <a:spcPts val="0"/>
              </a:spcBef>
              <a:spcAft>
                <a:spcPts val="0"/>
              </a:spcAft>
              <a:buFont typeface="Wingdings"/>
              <a:buChar char=""/>
              <a:tabLst>
                <a:tab pos="649605" algn="l"/>
                <a:tab pos="650240" algn="l"/>
              </a:tabLst>
              <a:defRPr/>
            </a:pPr>
            <a:r>
              <a:rPr spc="-5" dirty="0">
                <a:solidFill>
                  <a:srgbClr val="FFFFFF"/>
                </a:solidFill>
                <a:latin typeface="Times New Roman"/>
                <a:cs typeface="Times New Roman"/>
              </a:rPr>
              <a:t>DNA </a:t>
            </a:r>
            <a:r>
              <a:rPr dirty="0">
                <a:solidFill>
                  <a:srgbClr val="FFFFFF"/>
                </a:solidFill>
                <a:latin typeface="Times New Roman"/>
                <a:cs typeface="Times New Roman"/>
              </a:rPr>
              <a:t>integrato casualmente nel </a:t>
            </a:r>
            <a:r>
              <a:rPr spc="-5" dirty="0">
                <a:solidFill>
                  <a:srgbClr val="FFFFFF"/>
                </a:solidFill>
                <a:latin typeface="Times New Roman"/>
                <a:cs typeface="Times New Roman"/>
              </a:rPr>
              <a:t>DNA</a:t>
            </a:r>
            <a:r>
              <a:rPr spc="-290" dirty="0">
                <a:solidFill>
                  <a:srgbClr val="FFFFFF"/>
                </a:solidFill>
                <a:latin typeface="Times New Roman"/>
                <a:cs typeface="Times New Roman"/>
              </a:rPr>
              <a:t> </a:t>
            </a:r>
            <a:r>
              <a:rPr dirty="0">
                <a:solidFill>
                  <a:srgbClr val="FFFFFF"/>
                </a:solidFill>
                <a:latin typeface="Times New Roman"/>
                <a:cs typeface="Times New Roman"/>
              </a:rPr>
              <a:t>cellulare</a:t>
            </a:r>
            <a:endParaRPr>
              <a:latin typeface="Times New Roman"/>
              <a:cs typeface="Times New Roman"/>
            </a:endParaRPr>
          </a:p>
          <a:p>
            <a:pPr marL="649605" indent="-636905" fontAlgn="auto">
              <a:spcBef>
                <a:spcPts val="0"/>
              </a:spcBef>
              <a:spcAft>
                <a:spcPts val="0"/>
              </a:spcAft>
              <a:buFont typeface="Wingdings"/>
              <a:buChar char=""/>
              <a:tabLst>
                <a:tab pos="649605" algn="l"/>
                <a:tab pos="650240" algn="l"/>
              </a:tabLst>
              <a:defRPr/>
            </a:pPr>
            <a:r>
              <a:rPr spc="-5" dirty="0">
                <a:solidFill>
                  <a:srgbClr val="FFFFFF"/>
                </a:solidFill>
                <a:latin typeface="Times New Roman"/>
                <a:cs typeface="Times New Roman"/>
              </a:rPr>
              <a:t>espressione </a:t>
            </a:r>
            <a:r>
              <a:rPr dirty="0">
                <a:solidFill>
                  <a:srgbClr val="FFFFFF"/>
                </a:solidFill>
                <a:latin typeface="Times New Roman"/>
                <a:cs typeface="Times New Roman"/>
              </a:rPr>
              <a:t>antigeni T e</a:t>
            </a:r>
            <a:r>
              <a:rPr spc="-125" dirty="0">
                <a:solidFill>
                  <a:srgbClr val="FFFFFF"/>
                </a:solidFill>
                <a:latin typeface="Times New Roman"/>
                <a:cs typeface="Times New Roman"/>
              </a:rPr>
              <a:t> </a:t>
            </a:r>
            <a:r>
              <a:rPr dirty="0">
                <a:solidFill>
                  <a:srgbClr val="FFFFFF"/>
                </a:solidFill>
                <a:latin typeface="Times New Roman"/>
                <a:cs typeface="Times New Roman"/>
              </a:rPr>
              <a:t>t</a:t>
            </a:r>
            <a:endParaRPr>
              <a:latin typeface="Times New Roman"/>
              <a:cs typeface="Times New Roman"/>
            </a:endParaRPr>
          </a:p>
          <a:p>
            <a:pPr fontAlgn="auto">
              <a:spcBef>
                <a:spcPts val="30"/>
              </a:spcBef>
              <a:spcAft>
                <a:spcPts val="0"/>
              </a:spcAft>
              <a:defRPr/>
            </a:pPr>
            <a:endParaRPr sz="1850">
              <a:latin typeface="Times New Roman"/>
              <a:cs typeface="Times New Roman"/>
            </a:endParaRPr>
          </a:p>
          <a:p>
            <a:pPr marL="443865" indent="-431165" fontAlgn="auto">
              <a:spcBef>
                <a:spcPts val="5"/>
              </a:spcBef>
              <a:spcAft>
                <a:spcPts val="0"/>
              </a:spcAft>
              <a:buFont typeface="Wingdings"/>
              <a:buChar char=""/>
              <a:tabLst>
                <a:tab pos="443865" algn="l"/>
                <a:tab pos="444500" algn="l"/>
              </a:tabLst>
              <a:defRPr/>
            </a:pPr>
            <a:r>
              <a:rPr dirty="0">
                <a:solidFill>
                  <a:srgbClr val="FFFFFF"/>
                </a:solidFill>
                <a:latin typeface="Times New Roman"/>
                <a:cs typeface="Times New Roman"/>
              </a:rPr>
              <a:t>Inoculazione intracerebrale e sottocutanea nel criceto</a:t>
            </a:r>
            <a:r>
              <a:rPr spc="-150" dirty="0">
                <a:solidFill>
                  <a:srgbClr val="FFFFFF"/>
                </a:solidFill>
                <a:latin typeface="Times New Roman"/>
                <a:cs typeface="Times New Roman"/>
              </a:rPr>
              <a:t> </a:t>
            </a:r>
            <a:r>
              <a:rPr dirty="0">
                <a:solidFill>
                  <a:srgbClr val="FFFFFF"/>
                </a:solidFill>
                <a:latin typeface="Times New Roman"/>
                <a:cs typeface="Times New Roman"/>
              </a:rPr>
              <a:t>induce:</a:t>
            </a:r>
            <a:endParaRPr>
              <a:latin typeface="Times New Roman"/>
              <a:cs typeface="Times New Roman"/>
            </a:endParaRPr>
          </a:p>
          <a:p>
            <a:pPr marL="927100" indent="-914400" fontAlgn="auto">
              <a:spcBef>
                <a:spcPts val="0"/>
              </a:spcBef>
              <a:spcAft>
                <a:spcPts val="0"/>
              </a:spcAft>
              <a:buFont typeface="Wingdings"/>
              <a:buChar char=""/>
              <a:tabLst>
                <a:tab pos="927100" algn="l"/>
                <a:tab pos="927735" algn="l"/>
              </a:tabLst>
              <a:defRPr/>
            </a:pPr>
            <a:r>
              <a:rPr dirty="0">
                <a:solidFill>
                  <a:srgbClr val="FFFFFF"/>
                </a:solidFill>
                <a:latin typeface="Times New Roman"/>
                <a:cs typeface="Times New Roman"/>
              </a:rPr>
              <a:t>medulloblastomi, glioblastomi,</a:t>
            </a:r>
            <a:r>
              <a:rPr spc="-120" dirty="0">
                <a:solidFill>
                  <a:srgbClr val="FFFFFF"/>
                </a:solidFill>
                <a:latin typeface="Times New Roman"/>
                <a:cs typeface="Times New Roman"/>
              </a:rPr>
              <a:t> </a:t>
            </a:r>
            <a:r>
              <a:rPr dirty="0">
                <a:solidFill>
                  <a:srgbClr val="FFFFFF"/>
                </a:solidFill>
                <a:latin typeface="Times New Roman"/>
                <a:cs typeface="Times New Roman"/>
              </a:rPr>
              <a:t>pineocitomi</a:t>
            </a:r>
            <a:endParaRPr>
              <a:latin typeface="Times New Roman"/>
              <a:cs typeface="Times New Roman"/>
            </a:endParaRPr>
          </a:p>
        </p:txBody>
      </p:sp>
      <p:sp>
        <p:nvSpPr>
          <p:cNvPr id="71683" name="object 4"/>
          <p:cNvSpPr txBox="1">
            <a:spLocks noChangeArrowheads="1"/>
          </p:cNvSpPr>
          <p:nvPr/>
        </p:nvSpPr>
        <p:spPr bwMode="auto">
          <a:xfrm>
            <a:off x="79375" y="3430588"/>
            <a:ext cx="204788" cy="558800"/>
          </a:xfrm>
          <a:prstGeom prst="rect">
            <a:avLst/>
          </a:prstGeom>
          <a:noFill/>
          <a:ln w="9525">
            <a:noFill/>
            <a:miter lim="800000"/>
            <a:headEnd/>
            <a:tailEnd/>
          </a:ln>
        </p:spPr>
        <p:txBody>
          <a:bodyPr lIns="0" tIns="0" rIns="0" bIns="0">
            <a:spAutoFit/>
          </a:bodyPr>
          <a:lstStyle/>
          <a:p>
            <a:pPr marL="12700"/>
            <a:r>
              <a:rPr lang="it-IT">
                <a:solidFill>
                  <a:srgbClr val="FFFFFF"/>
                </a:solidFill>
                <a:latin typeface="Wingdings" pitchFamily="2" charset="2"/>
              </a:rPr>
              <a:t></a:t>
            </a:r>
            <a:endParaRPr lang="it-IT">
              <a:latin typeface="Wingdings" pitchFamily="2" charset="2"/>
            </a:endParaRPr>
          </a:p>
          <a:p>
            <a:pPr marL="12700"/>
            <a:r>
              <a:rPr lang="it-IT">
                <a:solidFill>
                  <a:srgbClr val="FFFFFF"/>
                </a:solidFill>
                <a:latin typeface="Wingdings" pitchFamily="2" charset="2"/>
              </a:rPr>
              <a:t></a:t>
            </a:r>
            <a:endParaRPr lang="it-IT">
              <a:latin typeface="Wingdings" pitchFamily="2" charset="2"/>
            </a:endParaRPr>
          </a:p>
        </p:txBody>
      </p:sp>
      <p:sp>
        <p:nvSpPr>
          <p:cNvPr id="71684" name="object 5"/>
          <p:cNvSpPr txBox="1">
            <a:spLocks noChangeArrowheads="1"/>
          </p:cNvSpPr>
          <p:nvPr/>
        </p:nvSpPr>
        <p:spPr bwMode="auto">
          <a:xfrm>
            <a:off x="79375" y="2881313"/>
            <a:ext cx="7640638" cy="2206625"/>
          </a:xfrm>
          <a:prstGeom prst="rect">
            <a:avLst/>
          </a:prstGeom>
          <a:noFill/>
          <a:ln w="9525">
            <a:noFill/>
            <a:miter lim="800000"/>
            <a:headEnd/>
            <a:tailEnd/>
          </a:ln>
        </p:spPr>
        <p:txBody>
          <a:bodyPr lIns="0" tIns="0" rIns="0" bIns="0">
            <a:spAutoFit/>
          </a:bodyPr>
          <a:lstStyle/>
          <a:p>
            <a:pPr marL="442913" indent="-430213">
              <a:buFont typeface="Wingdings" pitchFamily="2" charset="2"/>
              <a:buChar char=""/>
              <a:tabLst>
                <a:tab pos="442913" algn="l"/>
                <a:tab pos="444500" algn="l"/>
              </a:tabLst>
            </a:pPr>
            <a:r>
              <a:rPr lang="it-IT">
                <a:solidFill>
                  <a:srgbClr val="FFFFFF"/>
                </a:solidFill>
                <a:latin typeface="Times New Roman" pitchFamily="18" charset="0"/>
                <a:cs typeface="Times New Roman" pitchFamily="18" charset="0"/>
              </a:rPr>
              <a:t>Inoculazione intracerebrale nelle scimmie (New World owl, squirrel monkeys)</a:t>
            </a:r>
            <a:endParaRPr lang="it-IT">
              <a:latin typeface="Times New Roman" pitchFamily="18" charset="0"/>
              <a:cs typeface="Times New Roman" pitchFamily="18" charset="0"/>
            </a:endParaRPr>
          </a:p>
          <a:p>
            <a:pPr marL="442913" indent="-430213">
              <a:tabLst>
                <a:tab pos="442913" algn="l"/>
                <a:tab pos="444500" algn="l"/>
              </a:tabLst>
            </a:pPr>
            <a:r>
              <a:rPr lang="it-IT">
                <a:solidFill>
                  <a:srgbClr val="FFFFFF"/>
                </a:solidFill>
                <a:latin typeface="Times New Roman" pitchFamily="18" charset="0"/>
                <a:cs typeface="Times New Roman" pitchFamily="18" charset="0"/>
              </a:rPr>
              <a:t>induce con una frequenza del 50% (no BKV o SV40):  glioblastoma multiforme e astrocitoma maligno e metastasi  linee derivate dai tumori contengono:</a:t>
            </a:r>
            <a:endParaRPr lang="it-IT">
              <a:latin typeface="Times New Roman" pitchFamily="18" charset="0"/>
              <a:cs typeface="Times New Roman" pitchFamily="18" charset="0"/>
            </a:endParaRPr>
          </a:p>
          <a:p>
            <a:pPr marL="442913" indent="-430213">
              <a:tabLst>
                <a:tab pos="442913" algn="l"/>
                <a:tab pos="444500" algn="l"/>
              </a:tabLst>
            </a:pPr>
            <a:r>
              <a:rPr lang="it-IT" i="1">
                <a:solidFill>
                  <a:srgbClr val="FFFFFF"/>
                </a:solidFill>
                <a:latin typeface="Times New Roman" pitchFamily="18" charset="0"/>
                <a:cs typeface="Times New Roman" pitchFamily="18" charset="0"/>
              </a:rPr>
              <a:t>DNA di JCV integrato e episomiale</a:t>
            </a:r>
            <a:endParaRPr lang="it-IT">
              <a:latin typeface="Times New Roman" pitchFamily="18" charset="0"/>
              <a:cs typeface="Times New Roman" pitchFamily="18" charset="0"/>
            </a:endParaRPr>
          </a:p>
          <a:p>
            <a:pPr marL="442913" indent="-430213">
              <a:tabLst>
                <a:tab pos="442913" algn="l"/>
                <a:tab pos="444500" algn="l"/>
              </a:tabLst>
            </a:pPr>
            <a:r>
              <a:rPr lang="it-IT" i="1">
                <a:solidFill>
                  <a:srgbClr val="FFFFFF"/>
                </a:solidFill>
                <a:latin typeface="Times New Roman" pitchFamily="18" charset="0"/>
                <a:cs typeface="Times New Roman" pitchFamily="18" charset="0"/>
              </a:rPr>
              <a:t>espressione T, t  complessi T-p53  infezione persistente</a:t>
            </a:r>
            <a:endParaRPr lang="it-IT">
              <a:latin typeface="Times New Roman" pitchFamily="18" charset="0"/>
              <a:cs typeface="Times New Roman" pitchFamily="18" charset="0"/>
            </a:endParaRPr>
          </a:p>
        </p:txBody>
      </p:sp>
      <p:sp>
        <p:nvSpPr>
          <p:cNvPr id="71685" name="object 6"/>
          <p:cNvSpPr txBox="1">
            <a:spLocks noChangeArrowheads="1"/>
          </p:cNvSpPr>
          <p:nvPr/>
        </p:nvSpPr>
        <p:spPr bwMode="auto">
          <a:xfrm>
            <a:off x="79375" y="5351463"/>
            <a:ext cx="8523288" cy="1108075"/>
          </a:xfrm>
          <a:prstGeom prst="rect">
            <a:avLst/>
          </a:prstGeom>
          <a:noFill/>
          <a:ln w="9525">
            <a:noFill/>
            <a:miter lim="800000"/>
            <a:headEnd/>
            <a:tailEnd/>
          </a:ln>
        </p:spPr>
        <p:txBody>
          <a:bodyPr lIns="0" tIns="0" rIns="0" bIns="0">
            <a:spAutoFit/>
          </a:bodyPr>
          <a:lstStyle/>
          <a:p>
            <a:pPr marL="438150" indent="-425450">
              <a:buFont typeface="Wingdings" pitchFamily="2" charset="2"/>
              <a:buChar char=""/>
              <a:tabLst>
                <a:tab pos="438150" algn="l"/>
              </a:tabLst>
            </a:pPr>
            <a:r>
              <a:rPr lang="it-IT">
                <a:solidFill>
                  <a:srgbClr val="FFFFFF"/>
                </a:solidFill>
                <a:latin typeface="Times New Roman" pitchFamily="18" charset="0"/>
                <a:cs typeface="Times New Roman" pitchFamily="18" charset="0"/>
              </a:rPr>
              <a:t>Topi transgenici:</a:t>
            </a:r>
            <a:endParaRPr lang="it-IT">
              <a:latin typeface="Times New Roman" pitchFamily="18" charset="0"/>
              <a:cs typeface="Times New Roman" pitchFamily="18" charset="0"/>
            </a:endParaRPr>
          </a:p>
          <a:p>
            <a:pPr marL="438150" indent="-425450">
              <a:tabLst>
                <a:tab pos="438150" algn="l"/>
              </a:tabLst>
            </a:pPr>
            <a:r>
              <a:rPr lang="it-IT">
                <a:solidFill>
                  <a:srgbClr val="FFFFFF"/>
                </a:solidFill>
                <a:latin typeface="Times New Roman" pitchFamily="18" charset="0"/>
                <a:cs typeface="Times New Roman" pitchFamily="18" charset="0"/>
              </a:rPr>
              <a:t>astrocitomi (rari)</a:t>
            </a:r>
            <a:endParaRPr lang="it-IT">
              <a:latin typeface="Times New Roman" pitchFamily="18" charset="0"/>
              <a:cs typeface="Times New Roman" pitchFamily="18" charset="0"/>
            </a:endParaRPr>
          </a:p>
          <a:p>
            <a:pPr marL="438150" indent="-425450">
              <a:tabLst>
                <a:tab pos="438150" algn="l"/>
              </a:tabLst>
            </a:pPr>
            <a:r>
              <a:rPr lang="it-IT">
                <a:solidFill>
                  <a:srgbClr val="FFFFFF"/>
                </a:solidFill>
                <a:latin typeface="Times New Roman" pitchFamily="18" charset="0"/>
                <a:cs typeface="Times New Roman" pitchFamily="18" charset="0"/>
              </a:rPr>
              <a:t>ipomielinizzazione (T interagisce con MEF-1/pura e riduce espressione di mielina)  tumori primitivi neuro-ectodermici (T-p53, T-Rb)</a:t>
            </a:r>
            <a:endParaRPr lang="it-IT">
              <a:latin typeface="Times New Roman" pitchFamily="18" charset="0"/>
              <a:cs typeface="Times New Roman" pitchFamily="18" charset="0"/>
            </a:endParaRPr>
          </a:p>
        </p:txBody>
      </p:sp>
    </p:spTree>
  </p:cSld>
  <p:clrMapOvr>
    <a:masterClrMapping/>
  </p:clrMapOvr>
  <p:transition advTm="11737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3" name="object 3"/>
          <p:cNvSpPr txBox="1"/>
          <p:nvPr/>
        </p:nvSpPr>
        <p:spPr>
          <a:xfrm>
            <a:off x="1647825" y="512763"/>
            <a:ext cx="6670675" cy="865187"/>
          </a:xfrm>
          <a:prstGeom prst="rect">
            <a:avLst/>
          </a:prstGeom>
        </p:spPr>
        <p:txBody>
          <a:bodyPr lIns="0" tIns="0" rIns="0" bIns="0">
            <a:spAutoFit/>
          </a:bodyPr>
          <a:lstStyle/>
          <a:p>
            <a:pPr marL="26034" fontAlgn="auto">
              <a:spcBef>
                <a:spcPts val="0"/>
              </a:spcBef>
              <a:spcAft>
                <a:spcPts val="0"/>
              </a:spcAft>
              <a:defRPr/>
            </a:pPr>
            <a:r>
              <a:rPr sz="2800" spc="-5" dirty="0">
                <a:solidFill>
                  <a:srgbClr val="FFFFFF"/>
                </a:solidFill>
                <a:latin typeface="Times New Roman"/>
                <a:cs typeface="Times New Roman"/>
              </a:rPr>
              <a:t>Glioblastoma multiforme </a:t>
            </a:r>
            <a:r>
              <a:rPr sz="2800" dirty="0">
                <a:solidFill>
                  <a:srgbClr val="FFFFFF"/>
                </a:solidFill>
                <a:latin typeface="Times New Roman"/>
                <a:cs typeface="Times New Roman"/>
              </a:rPr>
              <a:t>indotto </a:t>
            </a:r>
            <a:r>
              <a:rPr sz="2800" spc="-5" dirty="0">
                <a:solidFill>
                  <a:srgbClr val="FFFFFF"/>
                </a:solidFill>
                <a:latin typeface="Times New Roman"/>
                <a:cs typeface="Times New Roman"/>
              </a:rPr>
              <a:t>da JCV</a:t>
            </a:r>
            <a:r>
              <a:rPr sz="2800" spc="-55" dirty="0">
                <a:solidFill>
                  <a:srgbClr val="FFFFFF"/>
                </a:solidFill>
                <a:latin typeface="Times New Roman"/>
                <a:cs typeface="Times New Roman"/>
              </a:rPr>
              <a:t> </a:t>
            </a:r>
            <a:r>
              <a:rPr sz="2800" dirty="0">
                <a:solidFill>
                  <a:srgbClr val="FFFFFF"/>
                </a:solidFill>
                <a:latin typeface="Times New Roman"/>
                <a:cs typeface="Times New Roman"/>
              </a:rPr>
              <a:t>nella</a:t>
            </a:r>
            <a:endParaRPr sz="2800">
              <a:latin typeface="Times New Roman"/>
              <a:cs typeface="Times New Roman"/>
            </a:endParaRPr>
          </a:p>
          <a:p>
            <a:pPr marL="12700" fontAlgn="auto">
              <a:spcBef>
                <a:spcPts val="0"/>
              </a:spcBef>
              <a:spcAft>
                <a:spcPts val="0"/>
              </a:spcAft>
              <a:defRPr/>
            </a:pPr>
            <a:r>
              <a:rPr sz="2800" spc="-10" dirty="0">
                <a:solidFill>
                  <a:srgbClr val="FFFFFF"/>
                </a:solidFill>
                <a:latin typeface="Times New Roman"/>
                <a:cs typeface="Times New Roman"/>
              </a:rPr>
              <a:t>scimmia </a:t>
            </a:r>
            <a:r>
              <a:rPr sz="2800" spc="-5" dirty="0">
                <a:solidFill>
                  <a:srgbClr val="FFFFFF"/>
                </a:solidFill>
                <a:latin typeface="Times New Roman"/>
                <a:cs typeface="Times New Roman"/>
              </a:rPr>
              <a:t>12 </a:t>
            </a:r>
            <a:r>
              <a:rPr sz="2800" spc="-10" dirty="0">
                <a:solidFill>
                  <a:srgbClr val="FFFFFF"/>
                </a:solidFill>
                <a:latin typeface="Times New Roman"/>
                <a:cs typeface="Times New Roman"/>
              </a:rPr>
              <a:t>mesi </a:t>
            </a:r>
            <a:r>
              <a:rPr sz="2800" spc="-5" dirty="0">
                <a:solidFill>
                  <a:srgbClr val="FFFFFF"/>
                </a:solidFill>
                <a:latin typeface="Times New Roman"/>
                <a:cs typeface="Times New Roman"/>
              </a:rPr>
              <a:t>dopo l’inoculazione del</a:t>
            </a:r>
            <a:r>
              <a:rPr sz="2800" spc="40" dirty="0">
                <a:solidFill>
                  <a:srgbClr val="FFFFFF"/>
                </a:solidFill>
                <a:latin typeface="Times New Roman"/>
                <a:cs typeface="Times New Roman"/>
              </a:rPr>
              <a:t> </a:t>
            </a:r>
            <a:r>
              <a:rPr sz="2800" dirty="0">
                <a:solidFill>
                  <a:srgbClr val="FFFFFF"/>
                </a:solidFill>
                <a:latin typeface="Times New Roman"/>
                <a:cs typeface="Times New Roman"/>
              </a:rPr>
              <a:t>virus</a:t>
            </a:r>
            <a:endParaRPr sz="2800">
              <a:latin typeface="Times New Roman"/>
              <a:cs typeface="Times New Roman"/>
            </a:endParaRPr>
          </a:p>
        </p:txBody>
      </p:sp>
      <p:sp>
        <p:nvSpPr>
          <p:cNvPr id="73731" name="object 4"/>
          <p:cNvSpPr>
            <a:spLocks noChangeArrowheads="1"/>
          </p:cNvSpPr>
          <p:nvPr/>
        </p:nvSpPr>
        <p:spPr bwMode="auto">
          <a:xfrm>
            <a:off x="2514600" y="2286000"/>
            <a:ext cx="4938713" cy="351155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2269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775" y="1271588"/>
            <a:ext cx="8661400" cy="3975100"/>
          </a:xfrm>
          <a:prstGeom prst="rect">
            <a:avLst/>
          </a:prstGeom>
        </p:spPr>
        <p:txBody>
          <a:bodyPr lIns="0" tIns="0" rIns="0" bIns="0">
            <a:spAutoFit/>
          </a:bodyPr>
          <a:lstStyle/>
          <a:p>
            <a:pPr marL="12700" fontAlgn="auto">
              <a:spcBef>
                <a:spcPts val="0"/>
              </a:spcBef>
              <a:spcAft>
                <a:spcPts val="0"/>
              </a:spcAft>
              <a:defRPr/>
            </a:pPr>
            <a:r>
              <a:rPr sz="2000" b="1" spc="-5" dirty="0">
                <a:solidFill>
                  <a:srgbClr val="FF9900"/>
                </a:solidFill>
                <a:latin typeface="Times New Roman"/>
                <a:cs typeface="Times New Roman"/>
              </a:rPr>
              <a:t>Evidenze</a:t>
            </a:r>
            <a:r>
              <a:rPr sz="2000" b="1" spc="-60" dirty="0">
                <a:solidFill>
                  <a:srgbClr val="FF9900"/>
                </a:solidFill>
                <a:latin typeface="Times New Roman"/>
                <a:cs typeface="Times New Roman"/>
              </a:rPr>
              <a:t> </a:t>
            </a:r>
            <a:r>
              <a:rPr sz="2000" b="1" dirty="0">
                <a:solidFill>
                  <a:srgbClr val="FF9900"/>
                </a:solidFill>
                <a:latin typeface="Times New Roman"/>
                <a:cs typeface="Times New Roman"/>
              </a:rPr>
              <a:t>sperimentali</a:t>
            </a:r>
            <a:endParaRPr sz="2000">
              <a:latin typeface="Times New Roman"/>
              <a:cs typeface="Times New Roman"/>
            </a:endParaRPr>
          </a:p>
          <a:p>
            <a:pPr fontAlgn="auto">
              <a:spcBef>
                <a:spcPts val="45"/>
              </a:spcBef>
              <a:spcAft>
                <a:spcPts val="0"/>
              </a:spcAft>
              <a:defRPr/>
            </a:pPr>
            <a:endParaRPr sz="2050">
              <a:latin typeface="Times New Roman"/>
              <a:cs typeface="Times New Roman"/>
            </a:endParaRPr>
          </a:p>
          <a:p>
            <a:pPr marL="12700" fontAlgn="auto">
              <a:spcBef>
                <a:spcPts val="0"/>
              </a:spcBef>
              <a:spcAft>
                <a:spcPts val="0"/>
              </a:spcAft>
              <a:defRPr/>
            </a:pPr>
            <a:r>
              <a:rPr sz="2000" spc="-5" dirty="0">
                <a:solidFill>
                  <a:srgbClr val="FFFFFF"/>
                </a:solidFill>
                <a:latin typeface="Times New Roman"/>
                <a:cs typeface="Times New Roman"/>
              </a:rPr>
              <a:t>Immortalizzano cellule</a:t>
            </a:r>
            <a:r>
              <a:rPr sz="2000" spc="-50" dirty="0">
                <a:solidFill>
                  <a:srgbClr val="FFFFFF"/>
                </a:solidFill>
                <a:latin typeface="Times New Roman"/>
                <a:cs typeface="Times New Roman"/>
              </a:rPr>
              <a:t> </a:t>
            </a:r>
            <a:r>
              <a:rPr sz="2000" spc="-5" dirty="0">
                <a:solidFill>
                  <a:srgbClr val="FFFFFF"/>
                </a:solidFill>
                <a:latin typeface="Times New Roman"/>
                <a:cs typeface="Times New Roman"/>
              </a:rPr>
              <a:t>umane:</a:t>
            </a:r>
            <a:endParaRPr sz="2000">
              <a:latin typeface="Times New Roman"/>
              <a:cs typeface="Times New Roman"/>
            </a:endParaRPr>
          </a:p>
          <a:p>
            <a:pPr fontAlgn="auto">
              <a:spcBef>
                <a:spcPts val="40"/>
              </a:spcBef>
              <a:spcAft>
                <a:spcPts val="0"/>
              </a:spcAft>
              <a:defRPr/>
            </a:pPr>
            <a:endParaRPr sz="2050">
              <a:latin typeface="Times New Roman"/>
              <a:cs typeface="Times New Roman"/>
            </a:endParaRPr>
          </a:p>
          <a:p>
            <a:pPr marL="494030" indent="-481330" fontAlgn="auto">
              <a:spcBef>
                <a:spcPts val="0"/>
              </a:spcBef>
              <a:spcAft>
                <a:spcPts val="0"/>
              </a:spcAft>
              <a:buFont typeface="Wingdings"/>
              <a:buChar char=""/>
              <a:tabLst>
                <a:tab pos="494030" algn="l"/>
                <a:tab pos="494665" algn="l"/>
              </a:tabLst>
              <a:defRPr/>
            </a:pPr>
            <a:r>
              <a:rPr sz="2000" dirty="0">
                <a:solidFill>
                  <a:srgbClr val="FFFFFF"/>
                </a:solidFill>
                <a:latin typeface="Times New Roman"/>
                <a:cs typeface="Times New Roman"/>
              </a:rPr>
              <a:t>Regione precoce</a:t>
            </a:r>
            <a:r>
              <a:rPr sz="2000" spc="-120" dirty="0">
                <a:solidFill>
                  <a:srgbClr val="FFFFFF"/>
                </a:solidFill>
                <a:latin typeface="Times New Roman"/>
                <a:cs typeface="Times New Roman"/>
              </a:rPr>
              <a:t> </a:t>
            </a:r>
            <a:r>
              <a:rPr sz="2000" dirty="0">
                <a:solidFill>
                  <a:srgbClr val="FFFFFF"/>
                </a:solidFill>
                <a:latin typeface="Times New Roman"/>
                <a:cs typeface="Times New Roman"/>
              </a:rPr>
              <a:t>integra</a:t>
            </a:r>
            <a:endParaRPr sz="2000">
              <a:latin typeface="Times New Roman"/>
              <a:cs typeface="Times New Roman"/>
            </a:endParaRPr>
          </a:p>
          <a:p>
            <a:pPr fontAlgn="auto">
              <a:spcBef>
                <a:spcPts val="40"/>
              </a:spcBef>
              <a:spcAft>
                <a:spcPts val="0"/>
              </a:spcAft>
              <a:buClr>
                <a:srgbClr val="FFFFFF"/>
              </a:buClr>
              <a:buFont typeface="Wingdings"/>
              <a:buChar char=""/>
              <a:defRPr/>
            </a:pPr>
            <a:endParaRPr sz="2050">
              <a:latin typeface="Times New Roman"/>
              <a:cs typeface="Times New Roman"/>
            </a:endParaRPr>
          </a:p>
          <a:p>
            <a:pPr marL="556260" indent="-543560" fontAlgn="auto">
              <a:spcBef>
                <a:spcPts val="5"/>
              </a:spcBef>
              <a:spcAft>
                <a:spcPts val="0"/>
              </a:spcAft>
              <a:buFont typeface="Wingdings"/>
              <a:buChar char=""/>
              <a:tabLst>
                <a:tab pos="556260" algn="l"/>
                <a:tab pos="556895" algn="l"/>
              </a:tabLst>
              <a:defRPr/>
            </a:pPr>
            <a:r>
              <a:rPr sz="2000" dirty="0">
                <a:solidFill>
                  <a:srgbClr val="FFFFFF"/>
                </a:solidFill>
                <a:latin typeface="Times New Roman"/>
                <a:cs typeface="Times New Roman"/>
              </a:rPr>
              <a:t>Espressione di T</a:t>
            </a:r>
            <a:r>
              <a:rPr sz="2000" spc="-305" dirty="0">
                <a:solidFill>
                  <a:srgbClr val="FFFFFF"/>
                </a:solidFill>
                <a:latin typeface="Times New Roman"/>
                <a:cs typeface="Times New Roman"/>
              </a:rPr>
              <a:t> </a:t>
            </a:r>
            <a:r>
              <a:rPr sz="2000" dirty="0">
                <a:solidFill>
                  <a:srgbClr val="FFFFFF"/>
                </a:solidFill>
                <a:latin typeface="Times New Roman"/>
                <a:cs typeface="Times New Roman"/>
              </a:rPr>
              <a:t>Ag</a:t>
            </a:r>
            <a:endParaRPr sz="2000">
              <a:latin typeface="Times New Roman"/>
              <a:cs typeface="Times New Roman"/>
            </a:endParaRPr>
          </a:p>
          <a:p>
            <a:pPr fontAlgn="auto">
              <a:spcBef>
                <a:spcPts val="40"/>
              </a:spcBef>
              <a:spcAft>
                <a:spcPts val="0"/>
              </a:spcAft>
              <a:buClr>
                <a:srgbClr val="FFFFFF"/>
              </a:buClr>
              <a:buFont typeface="Wingdings"/>
              <a:buChar char=""/>
              <a:defRPr/>
            </a:pPr>
            <a:endParaRPr sz="2050">
              <a:latin typeface="Times New Roman"/>
              <a:cs typeface="Times New Roman"/>
            </a:endParaRPr>
          </a:p>
          <a:p>
            <a:pPr marL="429895" indent="-417195" fontAlgn="auto">
              <a:spcBef>
                <a:spcPts val="0"/>
              </a:spcBef>
              <a:spcAft>
                <a:spcPts val="0"/>
              </a:spcAft>
              <a:buFont typeface="Wingdings"/>
              <a:buChar char=""/>
              <a:tabLst>
                <a:tab pos="429895" algn="l"/>
                <a:tab pos="430530" algn="l"/>
              </a:tabLst>
              <a:defRPr/>
            </a:pPr>
            <a:r>
              <a:rPr sz="2000" spc="-5" dirty="0">
                <a:solidFill>
                  <a:srgbClr val="FFFFFF"/>
                </a:solidFill>
                <a:latin typeface="Times New Roman"/>
                <a:cs typeface="Times New Roman"/>
              </a:rPr>
              <a:t>Cambiamenti cromosomici </a:t>
            </a:r>
            <a:r>
              <a:rPr sz="2000" dirty="0">
                <a:solidFill>
                  <a:srgbClr val="FFFFFF"/>
                </a:solidFill>
                <a:latin typeface="Times New Roman"/>
                <a:cs typeface="Times New Roman"/>
              </a:rPr>
              <a:t>durante</a:t>
            </a:r>
            <a:r>
              <a:rPr sz="2000" spc="-70" dirty="0">
                <a:solidFill>
                  <a:srgbClr val="FFFFFF"/>
                </a:solidFill>
                <a:latin typeface="Times New Roman"/>
                <a:cs typeface="Times New Roman"/>
              </a:rPr>
              <a:t> </a:t>
            </a:r>
            <a:r>
              <a:rPr sz="2000" dirty="0">
                <a:solidFill>
                  <a:srgbClr val="FFFFFF"/>
                </a:solidFill>
                <a:latin typeface="Times New Roman"/>
                <a:cs typeface="Times New Roman"/>
              </a:rPr>
              <a:t>l’infezione</a:t>
            </a:r>
            <a:endParaRPr sz="2000">
              <a:latin typeface="Times New Roman"/>
              <a:cs typeface="Times New Roman"/>
            </a:endParaRPr>
          </a:p>
          <a:p>
            <a:pPr fontAlgn="auto">
              <a:spcBef>
                <a:spcPts val="40"/>
              </a:spcBef>
              <a:spcAft>
                <a:spcPts val="0"/>
              </a:spcAft>
              <a:buClr>
                <a:srgbClr val="FFFFFF"/>
              </a:buClr>
              <a:buFont typeface="Wingdings"/>
              <a:buChar char=""/>
              <a:defRPr/>
            </a:pPr>
            <a:endParaRPr sz="2050">
              <a:latin typeface="Times New Roman"/>
              <a:cs typeface="Times New Roman"/>
            </a:endParaRPr>
          </a:p>
          <a:p>
            <a:pPr marL="416559" indent="-403860" fontAlgn="auto">
              <a:spcBef>
                <a:spcPts val="5"/>
              </a:spcBef>
              <a:spcAft>
                <a:spcPts val="0"/>
              </a:spcAft>
              <a:buFont typeface="Wingdings"/>
              <a:buChar char=""/>
              <a:tabLst>
                <a:tab pos="415925" algn="l"/>
                <a:tab pos="416559" algn="l"/>
              </a:tabLst>
              <a:defRPr/>
            </a:pPr>
            <a:r>
              <a:rPr sz="2000" dirty="0">
                <a:solidFill>
                  <a:srgbClr val="FFFFFF"/>
                </a:solidFill>
                <a:latin typeface="Times New Roman"/>
                <a:cs typeface="Times New Roman"/>
              </a:rPr>
              <a:t>Alta incidenza di </a:t>
            </a:r>
            <a:r>
              <a:rPr sz="2000" spc="-5" dirty="0">
                <a:solidFill>
                  <a:srgbClr val="FFFFFF"/>
                </a:solidFill>
                <a:latin typeface="Times New Roman"/>
                <a:cs typeface="Times New Roman"/>
              </a:rPr>
              <a:t>mutazioni </a:t>
            </a:r>
            <a:r>
              <a:rPr sz="2000" dirty="0">
                <a:solidFill>
                  <a:srgbClr val="FFFFFF"/>
                </a:solidFill>
                <a:latin typeface="Times New Roman"/>
                <a:cs typeface="Times New Roman"/>
              </a:rPr>
              <a:t>in </a:t>
            </a:r>
            <a:r>
              <a:rPr sz="2000" spc="-5" dirty="0">
                <a:solidFill>
                  <a:srgbClr val="FFFFFF"/>
                </a:solidFill>
                <a:latin typeface="Times New Roman"/>
                <a:cs typeface="Times New Roman"/>
              </a:rPr>
              <a:t>linee</a:t>
            </a:r>
            <a:r>
              <a:rPr sz="2000" spc="-80" dirty="0">
                <a:solidFill>
                  <a:srgbClr val="FFFFFF"/>
                </a:solidFill>
                <a:latin typeface="Times New Roman"/>
                <a:cs typeface="Times New Roman"/>
              </a:rPr>
              <a:t> </a:t>
            </a:r>
            <a:r>
              <a:rPr sz="2000" spc="-5" dirty="0">
                <a:solidFill>
                  <a:srgbClr val="FFFFFF"/>
                </a:solidFill>
                <a:latin typeface="Times New Roman"/>
                <a:cs typeface="Times New Roman"/>
              </a:rPr>
              <a:t>cellulari</a:t>
            </a:r>
            <a:endParaRPr sz="2000">
              <a:latin typeface="Times New Roman"/>
              <a:cs typeface="Times New Roman"/>
            </a:endParaRPr>
          </a:p>
          <a:p>
            <a:pPr fontAlgn="auto">
              <a:spcBef>
                <a:spcPts val="40"/>
              </a:spcBef>
              <a:spcAft>
                <a:spcPts val="0"/>
              </a:spcAft>
              <a:buClr>
                <a:srgbClr val="FFFFFF"/>
              </a:buClr>
              <a:buFont typeface="Wingdings"/>
              <a:buChar char=""/>
              <a:defRPr/>
            </a:pPr>
            <a:endParaRPr sz="2050">
              <a:latin typeface="Times New Roman"/>
              <a:cs typeface="Times New Roman"/>
            </a:endParaRPr>
          </a:p>
          <a:p>
            <a:pPr marL="429895" indent="-417195" fontAlgn="auto">
              <a:spcBef>
                <a:spcPts val="0"/>
              </a:spcBef>
              <a:spcAft>
                <a:spcPts val="0"/>
              </a:spcAft>
              <a:buFont typeface="Wingdings"/>
              <a:buChar char=""/>
              <a:tabLst>
                <a:tab pos="429895" algn="l"/>
                <a:tab pos="430530" algn="l"/>
              </a:tabLst>
              <a:defRPr/>
            </a:pPr>
            <a:r>
              <a:rPr sz="2000" dirty="0">
                <a:solidFill>
                  <a:srgbClr val="FFFFFF"/>
                </a:solidFill>
                <a:latin typeface="Times New Roman"/>
                <a:cs typeface="Times New Roman"/>
              </a:rPr>
              <a:t>Danni </a:t>
            </a:r>
            <a:r>
              <a:rPr sz="2000" spc="-5" dirty="0">
                <a:solidFill>
                  <a:srgbClr val="FFFFFF"/>
                </a:solidFill>
                <a:latin typeface="Times New Roman"/>
                <a:cs typeface="Times New Roman"/>
              </a:rPr>
              <a:t>cromosomici </a:t>
            </a:r>
            <a:r>
              <a:rPr sz="2000" dirty="0">
                <a:solidFill>
                  <a:srgbClr val="FFFFFF"/>
                </a:solidFill>
                <a:latin typeface="Times New Roman"/>
                <a:cs typeface="Times New Roman"/>
              </a:rPr>
              <a:t>in fibroblasti </a:t>
            </a:r>
            <a:r>
              <a:rPr sz="2000" spc="-5" dirty="0">
                <a:solidFill>
                  <a:srgbClr val="FFFFFF"/>
                </a:solidFill>
                <a:latin typeface="Times New Roman"/>
                <a:cs typeface="Times New Roman"/>
              </a:rPr>
              <a:t>umani </a:t>
            </a:r>
            <a:r>
              <a:rPr sz="2000" dirty="0">
                <a:solidFill>
                  <a:srgbClr val="FFFFFF"/>
                </a:solidFill>
                <a:latin typeface="Times New Roman"/>
                <a:cs typeface="Times New Roman"/>
              </a:rPr>
              <a:t>(traslocazioni, </a:t>
            </a:r>
            <a:r>
              <a:rPr sz="2000" spc="-5" dirty="0">
                <a:solidFill>
                  <a:srgbClr val="FFFFFF"/>
                </a:solidFill>
                <a:latin typeface="Times New Roman"/>
                <a:cs typeface="Times New Roman"/>
              </a:rPr>
              <a:t>cromosomi</a:t>
            </a:r>
            <a:r>
              <a:rPr sz="2000" spc="-114" dirty="0">
                <a:solidFill>
                  <a:srgbClr val="FFFFFF"/>
                </a:solidFill>
                <a:latin typeface="Times New Roman"/>
                <a:cs typeface="Times New Roman"/>
              </a:rPr>
              <a:t> </a:t>
            </a:r>
            <a:r>
              <a:rPr sz="2000" spc="-5" dirty="0">
                <a:solidFill>
                  <a:srgbClr val="FFFFFF"/>
                </a:solidFill>
                <a:latin typeface="Times New Roman"/>
                <a:cs typeface="Times New Roman"/>
              </a:rPr>
              <a:t>multicentrici)</a:t>
            </a:r>
            <a:endParaRPr sz="2000">
              <a:latin typeface="Times New Roman"/>
              <a:cs typeface="Times New Roman"/>
            </a:endParaRPr>
          </a:p>
        </p:txBody>
      </p:sp>
      <p:sp>
        <p:nvSpPr>
          <p:cNvPr id="3" name="object 3"/>
          <p:cNvSpPr txBox="1">
            <a:spLocks noGrp="1"/>
          </p:cNvSpPr>
          <p:nvPr>
            <p:ph type="title"/>
          </p:nvPr>
        </p:nvSpPr>
        <p:spPr/>
        <p:txBody>
          <a:bodyPr tIns="187325" rtlCol="0"/>
          <a:lstStyle/>
          <a:p>
            <a:pPr marL="1403350" eaLnBrk="1" fontAlgn="auto" hangingPunct="1">
              <a:spcBef>
                <a:spcPts val="0"/>
              </a:spcBef>
              <a:spcAft>
                <a:spcPts val="0"/>
              </a:spcAft>
              <a:defRPr/>
            </a:pPr>
            <a:r>
              <a:rPr sz="2800" b="1" spc="-5" dirty="0">
                <a:solidFill>
                  <a:srgbClr val="33CC33"/>
                </a:solidFill>
              </a:rPr>
              <a:t>BKV e JCV</a:t>
            </a:r>
            <a:r>
              <a:rPr sz="2800" b="1" spc="-150" dirty="0">
                <a:solidFill>
                  <a:srgbClr val="33CC33"/>
                </a:solidFill>
              </a:rPr>
              <a:t> </a:t>
            </a:r>
            <a:r>
              <a:rPr sz="2800" b="1" spc="-5" dirty="0">
                <a:solidFill>
                  <a:srgbClr val="33CC33"/>
                </a:solidFill>
              </a:rPr>
              <a:t>oncogenesi</a:t>
            </a:r>
            <a:endParaRPr sz="2800"/>
          </a:p>
        </p:txBody>
      </p:sp>
    </p:spTree>
  </p:cSld>
  <p:clrMapOvr>
    <a:masterClrMapping/>
  </p:clrMapOvr>
  <p:transition advTm="8113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bject 2"/>
          <p:cNvSpPr>
            <a:spLocks noGrp="1"/>
          </p:cNvSpPr>
          <p:nvPr>
            <p:ph type="body" idx="1"/>
          </p:nvPr>
        </p:nvSpPr>
        <p:spPr/>
        <p:txBody>
          <a:bodyPr/>
          <a:lstStyle/>
          <a:p>
            <a:pPr marL="117475" indent="0" eaLnBrk="1" hangingPunct="1">
              <a:spcBef>
                <a:spcPct val="0"/>
              </a:spcBef>
            </a:pPr>
            <a:r>
              <a:rPr lang="it-IT" smtClean="0">
                <a:latin typeface="Times New Roman" pitchFamily="18" charset="0"/>
                <a:cs typeface="Times New Roman" pitchFamily="18" charset="0"/>
              </a:rPr>
              <a:t>Evidenze cliniche</a:t>
            </a:r>
          </a:p>
          <a:p>
            <a:pPr marL="117475" indent="0" eaLnBrk="1" hangingPunct="1">
              <a:spcBef>
                <a:spcPts val="38"/>
              </a:spcBef>
            </a:pPr>
            <a:endParaRPr lang="it-IT" smtClean="0">
              <a:latin typeface="Times New Roman" pitchFamily="18" charset="0"/>
              <a:cs typeface="Times New Roman" pitchFamily="18" charset="0"/>
            </a:endParaRPr>
          </a:p>
          <a:p>
            <a:pPr marL="117475" indent="0" eaLnBrk="1" hangingPunct="1">
              <a:spcBef>
                <a:spcPct val="0"/>
              </a:spcBef>
              <a:buFont typeface="Wingdings" pitchFamily="2" charset="2"/>
              <a:buChar char=""/>
            </a:pPr>
            <a:r>
              <a:rPr lang="it-IT" b="0" smtClean="0">
                <a:solidFill>
                  <a:srgbClr val="FFFFFF"/>
                </a:solidFill>
                <a:latin typeface="Times New Roman" pitchFamily="18" charset="0"/>
                <a:cs typeface="Times New Roman" pitchFamily="18" charset="0"/>
              </a:rPr>
              <a:t>DNA e T-Ag di BKV e JCV in tumori umani:</a:t>
            </a:r>
          </a:p>
          <a:p>
            <a:pPr marL="117475" indent="0" eaLnBrk="1" hangingPunct="1">
              <a:spcBef>
                <a:spcPts val="50"/>
              </a:spcBef>
            </a:pPr>
            <a:endParaRPr lang="it-IT" smtClean="0">
              <a:latin typeface="Times New Roman" pitchFamily="18" charset="0"/>
              <a:cs typeface="Times New Roman" pitchFamily="18" charset="0"/>
            </a:endParaRPr>
          </a:p>
          <a:p>
            <a:pPr marL="117475" indent="0" eaLnBrk="1" hangingPunct="1">
              <a:spcBef>
                <a:spcPct val="0"/>
              </a:spcBef>
            </a:pPr>
            <a:r>
              <a:rPr lang="it-IT" b="0" smtClean="0">
                <a:solidFill>
                  <a:srgbClr val="FFFFFF"/>
                </a:solidFill>
                <a:latin typeface="Times New Roman" pitchFamily="18" charset="0"/>
                <a:cs typeface="Times New Roman" pitchFamily="18" charset="0"/>
              </a:rPr>
              <a:t>BKV (cerebrali, osteosarcomi e meningiomi, insulinomi)  (</a:t>
            </a:r>
            <a:r>
              <a:rPr lang="it-IT" b="0" u="sng" smtClean="0">
                <a:solidFill>
                  <a:srgbClr val="FFFFFF"/>
                </a:solidFill>
                <a:latin typeface="Times New Roman" pitchFamily="18" charset="0"/>
                <a:cs typeface="Times New Roman" pitchFamily="18" charset="0"/>
              </a:rPr>
              <a:t>varianti virali, hit-run</a:t>
            </a:r>
            <a:r>
              <a:rPr lang="it-IT" b="0" smtClean="0">
                <a:solidFill>
                  <a:srgbClr val="FFFFFF"/>
                </a:solidFill>
                <a:latin typeface="Times New Roman" pitchFamily="18" charset="0"/>
                <a:cs typeface="Times New Roman" pitchFamily="18" charset="0"/>
              </a:rPr>
              <a:t>)</a:t>
            </a:r>
          </a:p>
          <a:p>
            <a:pPr marL="117475" indent="0" eaLnBrk="1" hangingPunct="1">
              <a:spcBef>
                <a:spcPts val="38"/>
              </a:spcBef>
            </a:pPr>
            <a:endParaRPr lang="it-IT" smtClean="0">
              <a:latin typeface="Times New Roman" pitchFamily="18" charset="0"/>
              <a:cs typeface="Times New Roman" pitchFamily="18" charset="0"/>
            </a:endParaRPr>
          </a:p>
          <a:p>
            <a:pPr marL="117475" indent="0" eaLnBrk="1" hangingPunct="1">
              <a:spcBef>
                <a:spcPct val="0"/>
              </a:spcBef>
            </a:pPr>
            <a:r>
              <a:rPr lang="it-IT" b="0" smtClean="0">
                <a:solidFill>
                  <a:srgbClr val="FFFFFF"/>
                </a:solidFill>
                <a:latin typeface="Times New Roman" pitchFamily="18" charset="0"/>
                <a:cs typeface="Times New Roman" pitchFamily="18" charset="0"/>
              </a:rPr>
              <a:t>BKV associato a 3 casi clinici di tumori uroteliali e dei tubuli renali dopo  nefropatia BKV-associata da trapianto renale (Emerson 2008, Getha 2002,  Narayanan 2007)</a:t>
            </a:r>
          </a:p>
          <a:p>
            <a:pPr marL="117475" indent="0" eaLnBrk="1" hangingPunct="1">
              <a:spcBef>
                <a:spcPts val="38"/>
              </a:spcBef>
            </a:pPr>
            <a:endParaRPr lang="it-IT" smtClean="0">
              <a:latin typeface="Times New Roman" pitchFamily="18" charset="0"/>
              <a:cs typeface="Times New Roman" pitchFamily="18" charset="0"/>
            </a:endParaRPr>
          </a:p>
          <a:p>
            <a:pPr marL="117475" indent="0" eaLnBrk="1" hangingPunct="1">
              <a:spcBef>
                <a:spcPct val="0"/>
              </a:spcBef>
            </a:pPr>
            <a:r>
              <a:rPr lang="it-IT" b="0" smtClean="0">
                <a:solidFill>
                  <a:srgbClr val="FFFFFF"/>
                </a:solidFill>
                <a:latin typeface="Times New Roman" pitchFamily="18" charset="0"/>
                <a:cs typeface="Times New Roman" pitchFamily="18" charset="0"/>
              </a:rPr>
              <a:t>JCV (astrocitomi, leucemie, linfomi e tumori del colon)</a:t>
            </a:r>
          </a:p>
          <a:p>
            <a:pPr marL="117475" indent="0" eaLnBrk="1" hangingPunct="1">
              <a:spcBef>
                <a:spcPts val="38"/>
              </a:spcBef>
            </a:pPr>
            <a:endParaRPr lang="it-IT" smtClean="0">
              <a:latin typeface="Times New Roman" pitchFamily="18" charset="0"/>
              <a:cs typeface="Times New Roman" pitchFamily="18" charset="0"/>
            </a:endParaRPr>
          </a:p>
          <a:p>
            <a:pPr marL="117475" indent="0" algn="ctr" eaLnBrk="1" hangingPunct="1">
              <a:spcBef>
                <a:spcPct val="0"/>
              </a:spcBef>
            </a:pPr>
            <a:r>
              <a:rPr lang="it-IT" b="0" smtClean="0">
                <a:solidFill>
                  <a:srgbClr val="FFFFFF"/>
                </a:solidFill>
                <a:latin typeface="Times New Roman" pitchFamily="18" charset="0"/>
                <a:cs typeface="Times New Roman" pitchFamily="18" charset="0"/>
              </a:rPr>
              <a:t>Complessi p53-BKV T-Ag nel citoplasma neuroblastomi</a:t>
            </a:r>
          </a:p>
        </p:txBody>
      </p:sp>
      <p:sp>
        <p:nvSpPr>
          <p:cNvPr id="3" name="object 3"/>
          <p:cNvSpPr txBox="1">
            <a:spLocks noGrp="1"/>
          </p:cNvSpPr>
          <p:nvPr>
            <p:ph type="title"/>
          </p:nvPr>
        </p:nvSpPr>
        <p:spPr/>
        <p:txBody>
          <a:bodyPr tIns="144399" rtlCol="0"/>
          <a:lstStyle/>
          <a:p>
            <a:pPr marL="1425575" eaLnBrk="1" fontAlgn="auto" hangingPunct="1">
              <a:spcBef>
                <a:spcPts val="0"/>
              </a:spcBef>
              <a:spcAft>
                <a:spcPts val="0"/>
              </a:spcAft>
              <a:defRPr/>
            </a:pPr>
            <a:r>
              <a:rPr sz="2800" b="1" spc="-5" dirty="0">
                <a:solidFill>
                  <a:srgbClr val="33CC33"/>
                </a:solidFill>
              </a:rPr>
              <a:t>BKV e JCV e</a:t>
            </a:r>
            <a:r>
              <a:rPr sz="2800" b="1" spc="-140" dirty="0">
                <a:solidFill>
                  <a:srgbClr val="33CC33"/>
                </a:solidFill>
              </a:rPr>
              <a:t> </a:t>
            </a:r>
            <a:r>
              <a:rPr sz="2800" b="1" spc="-5" dirty="0">
                <a:solidFill>
                  <a:srgbClr val="33CC33"/>
                </a:solidFill>
              </a:rPr>
              <a:t>oncogenesi</a:t>
            </a:r>
            <a:endParaRPr sz="2800"/>
          </a:p>
        </p:txBody>
      </p:sp>
    </p:spTree>
  </p:cSld>
  <p:clrMapOvr>
    <a:masterClrMapping/>
  </p:clrMapOvr>
  <p:transition advTm="14638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object 2"/>
          <p:cNvSpPr>
            <a:spLocks noGrp="1"/>
          </p:cNvSpPr>
          <p:nvPr>
            <p:ph type="ctrTitle"/>
          </p:nvPr>
        </p:nvSpPr>
        <p:spPr>
          <a:xfrm>
            <a:off x="773113" y="838200"/>
            <a:ext cx="7597775" cy="925513"/>
          </a:xfrm>
        </p:spPr>
        <p:txBody>
          <a:bodyPr/>
          <a:lstStyle/>
          <a:p>
            <a:pPr marL="4037013" eaLnBrk="1" hangingPunct="1"/>
            <a:r>
              <a:rPr lang="it-IT" smtClean="0">
                <a:latin typeface="Times New Roman" pitchFamily="18" charset="0"/>
                <a:cs typeface="Times New Roman" pitchFamily="18" charset="0"/>
              </a:rPr>
              <a:t>DNA di JCV in aspirato di midollo  osseo di un paziente con PML –  ibridazione </a:t>
            </a:r>
            <a:r>
              <a:rPr lang="it-IT" i="1" smtClean="0">
                <a:latin typeface="Times New Roman" pitchFamily="18" charset="0"/>
                <a:cs typeface="Times New Roman" pitchFamily="18" charset="0"/>
              </a:rPr>
              <a:t>in situ</a:t>
            </a:r>
          </a:p>
        </p:txBody>
      </p:sp>
      <p:sp>
        <p:nvSpPr>
          <p:cNvPr id="79874" name="object 3"/>
          <p:cNvSpPr>
            <a:spLocks noChangeArrowheads="1"/>
          </p:cNvSpPr>
          <p:nvPr/>
        </p:nvSpPr>
        <p:spPr bwMode="auto">
          <a:xfrm>
            <a:off x="458788" y="3670300"/>
            <a:ext cx="4008437" cy="2449513"/>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79875" name="object 4"/>
          <p:cNvSpPr txBox="1">
            <a:spLocks noChangeArrowheads="1"/>
          </p:cNvSpPr>
          <p:nvPr/>
        </p:nvSpPr>
        <p:spPr bwMode="auto">
          <a:xfrm>
            <a:off x="4797425" y="3771900"/>
            <a:ext cx="3592513" cy="622300"/>
          </a:xfrm>
          <a:prstGeom prst="rect">
            <a:avLst/>
          </a:prstGeom>
          <a:noFill/>
          <a:ln w="9525">
            <a:noFill/>
            <a:miter lim="800000"/>
            <a:headEnd/>
            <a:tailEnd/>
          </a:ln>
        </p:spPr>
        <p:txBody>
          <a:bodyPr lIns="0" tIns="0" rIns="0" bIns="0">
            <a:spAutoFit/>
          </a:bodyPr>
          <a:lstStyle/>
          <a:p>
            <a:pPr marL="12700"/>
            <a:r>
              <a:rPr lang="it-IT" sz="2000">
                <a:solidFill>
                  <a:srgbClr val="FFFFFF"/>
                </a:solidFill>
                <a:latin typeface="Times New Roman" pitchFamily="18" charset="0"/>
                <a:cs typeface="Times New Roman" pitchFamily="18" charset="0"/>
              </a:rPr>
              <a:t>T-Ag di BKV in cellule derivate da  glioma umano</a:t>
            </a:r>
            <a:endParaRPr lang="it-IT" sz="2000">
              <a:latin typeface="Times New Roman" pitchFamily="18" charset="0"/>
              <a:cs typeface="Times New Roman" pitchFamily="18" charset="0"/>
            </a:endParaRPr>
          </a:p>
        </p:txBody>
      </p:sp>
    </p:spTree>
  </p:cSld>
  <p:clrMapOvr>
    <a:masterClrMapping/>
  </p:clrMapOvr>
  <p:transition advTm="33698"/>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CCCCFF"/>
          </a:solidFill>
          <a:ln w="9525">
            <a:noFill/>
            <a:round/>
            <a:headEnd/>
            <a:tailEnd/>
          </a:ln>
        </p:spPr>
        <p:txBody>
          <a:bodyPr lIns="0" tIns="0" rIns="0" bIns="0"/>
          <a:lstStyle/>
          <a:p>
            <a:endParaRPr lang="it-IT"/>
          </a:p>
        </p:txBody>
      </p:sp>
      <p:sp>
        <p:nvSpPr>
          <p:cNvPr id="3" name="object 3"/>
          <p:cNvSpPr txBox="1"/>
          <p:nvPr/>
        </p:nvSpPr>
        <p:spPr>
          <a:xfrm>
            <a:off x="2257425" y="2736850"/>
            <a:ext cx="477838" cy="552450"/>
          </a:xfrm>
          <a:prstGeom prst="rect">
            <a:avLst/>
          </a:prstGeom>
        </p:spPr>
        <p:txBody>
          <a:bodyPr lIns="0" tIns="0" rIns="0" bIns="0">
            <a:spAutoFit/>
          </a:bodyPr>
          <a:lstStyle/>
          <a:p>
            <a:pPr marL="12700" fontAlgn="auto">
              <a:spcBef>
                <a:spcPts val="0"/>
              </a:spcBef>
              <a:spcAft>
                <a:spcPts val="0"/>
              </a:spcAft>
              <a:defRPr/>
            </a:pPr>
            <a:r>
              <a:rPr sz="3600" b="1" spc="-5" dirty="0">
                <a:latin typeface="Symbol"/>
                <a:cs typeface="Symbol"/>
              </a:rPr>
              <a:t></a:t>
            </a:r>
            <a:endParaRPr sz="3600">
              <a:latin typeface="Symbol"/>
              <a:cs typeface="Symbol"/>
            </a:endParaRPr>
          </a:p>
        </p:txBody>
      </p:sp>
      <p:sp>
        <p:nvSpPr>
          <p:cNvPr id="81923" name="object 4"/>
          <p:cNvSpPr txBox="1">
            <a:spLocks noChangeArrowheads="1"/>
          </p:cNvSpPr>
          <p:nvPr/>
        </p:nvSpPr>
        <p:spPr bwMode="auto">
          <a:xfrm>
            <a:off x="841375" y="2741613"/>
            <a:ext cx="1206500" cy="438150"/>
          </a:xfrm>
          <a:prstGeom prst="rect">
            <a:avLst/>
          </a:prstGeom>
          <a:noFill/>
          <a:ln w="9525">
            <a:noFill/>
            <a:miter lim="800000"/>
            <a:headEnd/>
            <a:tailEnd/>
          </a:ln>
        </p:spPr>
        <p:txBody>
          <a:bodyPr lIns="0" tIns="0" rIns="0" bIns="0">
            <a:spAutoFit/>
          </a:bodyPr>
          <a:lstStyle/>
          <a:p>
            <a:pPr marL="12700" indent="450850"/>
            <a:r>
              <a:rPr lang="it-IT" sz="1400" b="1">
                <a:latin typeface="Times New Roman" pitchFamily="18" charset="0"/>
                <a:cs typeface="Times New Roman" pitchFamily="18" charset="0"/>
              </a:rPr>
              <a:t>p53  (livelli normali)</a:t>
            </a:r>
            <a:endParaRPr lang="it-IT" sz="1400">
              <a:latin typeface="Times New Roman" pitchFamily="18" charset="0"/>
              <a:cs typeface="Times New Roman" pitchFamily="18" charset="0"/>
            </a:endParaRPr>
          </a:p>
        </p:txBody>
      </p:sp>
      <p:sp>
        <p:nvSpPr>
          <p:cNvPr id="5" name="object 5"/>
          <p:cNvSpPr txBox="1"/>
          <p:nvPr/>
        </p:nvSpPr>
        <p:spPr>
          <a:xfrm>
            <a:off x="2954338" y="2593975"/>
            <a:ext cx="1254125" cy="561975"/>
          </a:xfrm>
          <a:prstGeom prst="rect">
            <a:avLst/>
          </a:prstGeom>
        </p:spPr>
        <p:txBody>
          <a:bodyPr lIns="0" tIns="0" rIns="0" bIns="0">
            <a:spAutoFit/>
          </a:bodyPr>
          <a:lstStyle/>
          <a:p>
            <a:pPr algn="ctr" fontAlgn="auto">
              <a:spcBef>
                <a:spcPts val="0"/>
              </a:spcBef>
              <a:spcAft>
                <a:spcPts val="0"/>
              </a:spcAft>
              <a:defRPr/>
            </a:pPr>
            <a:r>
              <a:rPr sz="2000" b="1" dirty="0">
                <a:solidFill>
                  <a:srgbClr val="CC0000"/>
                </a:solidFill>
                <a:latin typeface="Times New Roman"/>
                <a:cs typeface="Times New Roman"/>
              </a:rPr>
              <a:t>p53</a:t>
            </a:r>
            <a:endParaRPr sz="2000">
              <a:latin typeface="Times New Roman"/>
              <a:cs typeface="Times New Roman"/>
            </a:endParaRPr>
          </a:p>
          <a:p>
            <a:pPr algn="ctr" fontAlgn="auto">
              <a:spcBef>
                <a:spcPts val="15"/>
              </a:spcBef>
              <a:spcAft>
                <a:spcPts val="0"/>
              </a:spcAft>
              <a:defRPr/>
            </a:pPr>
            <a:r>
              <a:rPr sz="1600" b="1" spc="-5" dirty="0">
                <a:solidFill>
                  <a:srgbClr val="CC0000"/>
                </a:solidFill>
                <a:latin typeface="Times New Roman"/>
                <a:cs typeface="Times New Roman"/>
              </a:rPr>
              <a:t>(livelli</a:t>
            </a:r>
            <a:r>
              <a:rPr sz="1600" b="1" dirty="0">
                <a:solidFill>
                  <a:srgbClr val="CC0000"/>
                </a:solidFill>
                <a:latin typeface="Times New Roman"/>
                <a:cs typeface="Times New Roman"/>
              </a:rPr>
              <a:t> </a:t>
            </a:r>
            <a:r>
              <a:rPr sz="1600" b="1" spc="-5" dirty="0">
                <a:solidFill>
                  <a:srgbClr val="CC0000"/>
                </a:solidFill>
                <a:latin typeface="Times New Roman"/>
                <a:cs typeface="Times New Roman"/>
              </a:rPr>
              <a:t>elevati)</a:t>
            </a:r>
            <a:endParaRPr sz="1600">
              <a:latin typeface="Times New Roman"/>
              <a:cs typeface="Times New Roman"/>
            </a:endParaRPr>
          </a:p>
        </p:txBody>
      </p:sp>
      <p:sp>
        <p:nvSpPr>
          <p:cNvPr id="81925" name="object 6"/>
          <p:cNvSpPr>
            <a:spLocks/>
          </p:cNvSpPr>
          <p:nvPr/>
        </p:nvSpPr>
        <p:spPr bwMode="auto">
          <a:xfrm>
            <a:off x="1984375" y="3352800"/>
            <a:ext cx="1673225" cy="1719263"/>
          </a:xfrm>
          <a:custGeom>
            <a:avLst/>
            <a:gdLst>
              <a:gd name="T0" fmla="*/ 1328 w 1672589"/>
              <a:gd name="T1" fmla="*/ 810128 h 1719579"/>
              <a:gd name="T2" fmla="*/ 11718 w 1672589"/>
              <a:gd name="T3" fmla="*/ 714856 h 1719579"/>
              <a:gd name="T4" fmla="*/ 31967 w 1672589"/>
              <a:gd name="T5" fmla="*/ 623018 h 1719579"/>
              <a:gd name="T6" fmla="*/ 61501 w 1672589"/>
              <a:gd name="T7" fmla="*/ 535198 h 1719579"/>
              <a:gd name="T8" fmla="*/ 99760 w 1672589"/>
              <a:gd name="T9" fmla="*/ 451971 h 1719579"/>
              <a:gd name="T10" fmla="*/ 146174 w 1672589"/>
              <a:gd name="T11" fmla="*/ 373919 h 1719579"/>
              <a:gd name="T12" fmla="*/ 200177 w 1672589"/>
              <a:gd name="T13" fmla="*/ 301628 h 1719579"/>
              <a:gd name="T14" fmla="*/ 261205 w 1672589"/>
              <a:gd name="T15" fmla="*/ 235667 h 1719579"/>
              <a:gd name="T16" fmla="*/ 328697 w 1672589"/>
              <a:gd name="T17" fmla="*/ 176622 h 1719579"/>
              <a:gd name="T18" fmla="*/ 402082 w 1672589"/>
              <a:gd name="T19" fmla="*/ 125067 h 1719579"/>
              <a:gd name="T20" fmla="*/ 480795 w 1672589"/>
              <a:gd name="T21" fmla="*/ 81588 h 1719579"/>
              <a:gd name="T22" fmla="*/ 564271 w 1672589"/>
              <a:gd name="T23" fmla="*/ 46761 h 1719579"/>
              <a:gd name="T24" fmla="*/ 651948 w 1672589"/>
              <a:gd name="T25" fmla="*/ 21169 h 1719579"/>
              <a:gd name="T26" fmla="*/ 743255 w 1672589"/>
              <a:gd name="T27" fmla="*/ 5389 h 1719579"/>
              <a:gd name="T28" fmla="*/ 837631 w 1672589"/>
              <a:gd name="T29" fmla="*/ 0 h 1719579"/>
              <a:gd name="T30" fmla="*/ 931984 w 1672589"/>
              <a:gd name="T31" fmla="*/ 5389 h 1719579"/>
              <a:gd name="T32" fmla="*/ 1023276 w 1672589"/>
              <a:gd name="T33" fmla="*/ 21169 h 1719579"/>
              <a:gd name="T34" fmla="*/ 1110941 w 1672589"/>
              <a:gd name="T35" fmla="*/ 46761 h 1719579"/>
              <a:gd name="T36" fmla="*/ 1194414 w 1672589"/>
              <a:gd name="T37" fmla="*/ 81588 h 1719579"/>
              <a:gd name="T38" fmla="*/ 1273125 w 1672589"/>
              <a:gd name="T39" fmla="*/ 125067 h 1719579"/>
              <a:gd name="T40" fmla="*/ 1346513 w 1672589"/>
              <a:gd name="T41" fmla="*/ 176622 h 1719579"/>
              <a:gd name="T42" fmla="*/ 1414007 w 1672589"/>
              <a:gd name="T43" fmla="*/ 235667 h 1719579"/>
              <a:gd name="T44" fmla="*/ 1475044 w 1672589"/>
              <a:gd name="T45" fmla="*/ 301628 h 1719579"/>
              <a:gd name="T46" fmla="*/ 1529056 w 1672589"/>
              <a:gd name="T47" fmla="*/ 373919 h 1719579"/>
              <a:gd name="T48" fmla="*/ 1575478 w 1672589"/>
              <a:gd name="T49" fmla="*/ 451971 h 1719579"/>
              <a:gd name="T50" fmla="*/ 1613742 w 1672589"/>
              <a:gd name="T51" fmla="*/ 535198 h 1719579"/>
              <a:gd name="T52" fmla="*/ 1643286 w 1672589"/>
              <a:gd name="T53" fmla="*/ 623018 h 1719579"/>
              <a:gd name="T54" fmla="*/ 1663539 w 1672589"/>
              <a:gd name="T55" fmla="*/ 714856 h 1719579"/>
              <a:gd name="T56" fmla="*/ 1673937 w 1672589"/>
              <a:gd name="T57" fmla="*/ 810128 h 1719579"/>
              <a:gd name="T58" fmla="*/ 1673937 w 1672589"/>
              <a:gd name="T59" fmla="*/ 907605 h 1719579"/>
              <a:gd name="T60" fmla="*/ 1663539 w 1672589"/>
              <a:gd name="T61" fmla="*/ 1002861 h 1719579"/>
              <a:gd name="T62" fmla="*/ 1643286 w 1672589"/>
              <a:gd name="T63" fmla="*/ 1094685 h 1719579"/>
              <a:gd name="T64" fmla="*/ 1613742 w 1672589"/>
              <a:gd name="T65" fmla="*/ 1182499 h 1719579"/>
              <a:gd name="T66" fmla="*/ 1575478 w 1672589"/>
              <a:gd name="T67" fmla="*/ 1265718 h 1719579"/>
              <a:gd name="T68" fmla="*/ 1529056 w 1672589"/>
              <a:gd name="T69" fmla="*/ 1343770 h 1719579"/>
              <a:gd name="T70" fmla="*/ 1475044 w 1672589"/>
              <a:gd name="T71" fmla="*/ 1416070 h 1719579"/>
              <a:gd name="T72" fmla="*/ 1414007 w 1672589"/>
              <a:gd name="T73" fmla="*/ 1482036 h 1719579"/>
              <a:gd name="T74" fmla="*/ 1346513 w 1672589"/>
              <a:gd name="T75" fmla="*/ 1541090 h 1719579"/>
              <a:gd name="T76" fmla="*/ 1273125 w 1672589"/>
              <a:gd name="T77" fmla="*/ 1592648 h 1719579"/>
              <a:gd name="T78" fmla="*/ 1194414 w 1672589"/>
              <a:gd name="T79" fmla="*/ 1636136 h 1719579"/>
              <a:gd name="T80" fmla="*/ 1110941 w 1672589"/>
              <a:gd name="T81" fmla="*/ 1670971 h 1719579"/>
              <a:gd name="T82" fmla="*/ 1023276 w 1672589"/>
              <a:gd name="T83" fmla="*/ 1696570 h 1719579"/>
              <a:gd name="T84" fmla="*/ 931984 w 1672589"/>
              <a:gd name="T85" fmla="*/ 1712355 h 1719579"/>
              <a:gd name="T86" fmla="*/ 837631 w 1672589"/>
              <a:gd name="T87" fmla="*/ 1717746 h 1719579"/>
              <a:gd name="T88" fmla="*/ 743255 w 1672589"/>
              <a:gd name="T89" fmla="*/ 1712355 h 1719579"/>
              <a:gd name="T90" fmla="*/ 651948 w 1672589"/>
              <a:gd name="T91" fmla="*/ 1696570 h 1719579"/>
              <a:gd name="T92" fmla="*/ 564271 w 1672589"/>
              <a:gd name="T93" fmla="*/ 1670971 h 1719579"/>
              <a:gd name="T94" fmla="*/ 480795 w 1672589"/>
              <a:gd name="T95" fmla="*/ 1636136 h 1719579"/>
              <a:gd name="T96" fmla="*/ 402082 w 1672589"/>
              <a:gd name="T97" fmla="*/ 1592648 h 1719579"/>
              <a:gd name="T98" fmla="*/ 328697 w 1672589"/>
              <a:gd name="T99" fmla="*/ 1541090 h 1719579"/>
              <a:gd name="T100" fmla="*/ 261205 w 1672589"/>
              <a:gd name="T101" fmla="*/ 1482036 h 1719579"/>
              <a:gd name="T102" fmla="*/ 200177 w 1672589"/>
              <a:gd name="T103" fmla="*/ 1416070 h 1719579"/>
              <a:gd name="T104" fmla="*/ 146174 w 1672589"/>
              <a:gd name="T105" fmla="*/ 1343770 h 1719579"/>
              <a:gd name="T106" fmla="*/ 99760 w 1672589"/>
              <a:gd name="T107" fmla="*/ 1265718 h 1719579"/>
              <a:gd name="T108" fmla="*/ 61501 w 1672589"/>
              <a:gd name="T109" fmla="*/ 1182499 h 1719579"/>
              <a:gd name="T110" fmla="*/ 31967 w 1672589"/>
              <a:gd name="T111" fmla="*/ 1094685 h 1719579"/>
              <a:gd name="T112" fmla="*/ 11718 w 1672589"/>
              <a:gd name="T113" fmla="*/ 1002861 h 1719579"/>
              <a:gd name="T114" fmla="*/ 1328 w 1672589"/>
              <a:gd name="T115" fmla="*/ 907605 h 17195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2589"/>
              <a:gd name="T175" fmla="*/ 0 h 1719579"/>
              <a:gd name="T176" fmla="*/ 1672589 w 1672589"/>
              <a:gd name="T177" fmla="*/ 1719579 h 17195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2589" h="1719579">
                <a:moveTo>
                  <a:pt x="0" y="859663"/>
                </a:moveTo>
                <a:lnTo>
                  <a:pt x="1323" y="810873"/>
                </a:lnTo>
                <a:lnTo>
                  <a:pt x="5246" y="762799"/>
                </a:lnTo>
                <a:lnTo>
                  <a:pt x="11698" y="715511"/>
                </a:lnTo>
                <a:lnTo>
                  <a:pt x="20608" y="669084"/>
                </a:lnTo>
                <a:lnTo>
                  <a:pt x="31907" y="623590"/>
                </a:lnTo>
                <a:lnTo>
                  <a:pt x="45523" y="579100"/>
                </a:lnTo>
                <a:lnTo>
                  <a:pt x="61386" y="535688"/>
                </a:lnTo>
                <a:lnTo>
                  <a:pt x="79425" y="493426"/>
                </a:lnTo>
                <a:lnTo>
                  <a:pt x="99570" y="452386"/>
                </a:lnTo>
                <a:lnTo>
                  <a:pt x="121750" y="412641"/>
                </a:lnTo>
                <a:lnTo>
                  <a:pt x="145895" y="374264"/>
                </a:lnTo>
                <a:lnTo>
                  <a:pt x="171934" y="337327"/>
                </a:lnTo>
                <a:lnTo>
                  <a:pt x="199797" y="301903"/>
                </a:lnTo>
                <a:lnTo>
                  <a:pt x="229412" y="268064"/>
                </a:lnTo>
                <a:lnTo>
                  <a:pt x="260710" y="235882"/>
                </a:lnTo>
                <a:lnTo>
                  <a:pt x="293621" y="205431"/>
                </a:lnTo>
                <a:lnTo>
                  <a:pt x="328072" y="176782"/>
                </a:lnTo>
                <a:lnTo>
                  <a:pt x="363995" y="150008"/>
                </a:lnTo>
                <a:lnTo>
                  <a:pt x="401317" y="125182"/>
                </a:lnTo>
                <a:lnTo>
                  <a:pt x="439970" y="102376"/>
                </a:lnTo>
                <a:lnTo>
                  <a:pt x="479881" y="81663"/>
                </a:lnTo>
                <a:lnTo>
                  <a:pt x="520982" y="63116"/>
                </a:lnTo>
                <a:lnTo>
                  <a:pt x="563200" y="46806"/>
                </a:lnTo>
                <a:lnTo>
                  <a:pt x="606466" y="32806"/>
                </a:lnTo>
                <a:lnTo>
                  <a:pt x="650709" y="21189"/>
                </a:lnTo>
                <a:lnTo>
                  <a:pt x="695859" y="12027"/>
                </a:lnTo>
                <a:lnTo>
                  <a:pt x="741844" y="5394"/>
                </a:lnTo>
                <a:lnTo>
                  <a:pt x="788595" y="1360"/>
                </a:lnTo>
                <a:lnTo>
                  <a:pt x="836041" y="0"/>
                </a:lnTo>
                <a:lnTo>
                  <a:pt x="883474" y="1360"/>
                </a:lnTo>
                <a:lnTo>
                  <a:pt x="930214" y="5394"/>
                </a:lnTo>
                <a:lnTo>
                  <a:pt x="976191" y="12027"/>
                </a:lnTo>
                <a:lnTo>
                  <a:pt x="1021333" y="21189"/>
                </a:lnTo>
                <a:lnTo>
                  <a:pt x="1065570" y="32806"/>
                </a:lnTo>
                <a:lnTo>
                  <a:pt x="1108831" y="46806"/>
                </a:lnTo>
                <a:lnTo>
                  <a:pt x="1151046" y="63116"/>
                </a:lnTo>
                <a:lnTo>
                  <a:pt x="1192145" y="81663"/>
                </a:lnTo>
                <a:lnTo>
                  <a:pt x="1232055" y="102376"/>
                </a:lnTo>
                <a:lnTo>
                  <a:pt x="1270707" y="125182"/>
                </a:lnTo>
                <a:lnTo>
                  <a:pt x="1308031" y="150008"/>
                </a:lnTo>
                <a:lnTo>
                  <a:pt x="1343955" y="176782"/>
                </a:lnTo>
                <a:lnTo>
                  <a:pt x="1378408" y="205431"/>
                </a:lnTo>
                <a:lnTo>
                  <a:pt x="1411321" y="235882"/>
                </a:lnTo>
                <a:lnTo>
                  <a:pt x="1442623" y="268064"/>
                </a:lnTo>
                <a:lnTo>
                  <a:pt x="1472242" y="301903"/>
                </a:lnTo>
                <a:lnTo>
                  <a:pt x="1500109" y="337327"/>
                </a:lnTo>
                <a:lnTo>
                  <a:pt x="1526152" y="374264"/>
                </a:lnTo>
                <a:lnTo>
                  <a:pt x="1550301" y="412641"/>
                </a:lnTo>
                <a:lnTo>
                  <a:pt x="1572486" y="452386"/>
                </a:lnTo>
                <a:lnTo>
                  <a:pt x="1592635" y="493426"/>
                </a:lnTo>
                <a:lnTo>
                  <a:pt x="1610678" y="535688"/>
                </a:lnTo>
                <a:lnTo>
                  <a:pt x="1626545" y="579100"/>
                </a:lnTo>
                <a:lnTo>
                  <a:pt x="1640165" y="623590"/>
                </a:lnTo>
                <a:lnTo>
                  <a:pt x="1651466" y="669084"/>
                </a:lnTo>
                <a:lnTo>
                  <a:pt x="1660380" y="715511"/>
                </a:lnTo>
                <a:lnTo>
                  <a:pt x="1666834" y="762799"/>
                </a:lnTo>
                <a:lnTo>
                  <a:pt x="1670758" y="810873"/>
                </a:lnTo>
                <a:lnTo>
                  <a:pt x="1672082" y="859663"/>
                </a:lnTo>
                <a:lnTo>
                  <a:pt x="1670758" y="908440"/>
                </a:lnTo>
                <a:lnTo>
                  <a:pt x="1666834" y="956504"/>
                </a:lnTo>
                <a:lnTo>
                  <a:pt x="1660380" y="1003782"/>
                </a:lnTo>
                <a:lnTo>
                  <a:pt x="1651466" y="1050202"/>
                </a:lnTo>
                <a:lnTo>
                  <a:pt x="1640165" y="1095690"/>
                </a:lnTo>
                <a:lnTo>
                  <a:pt x="1626545" y="1140175"/>
                </a:lnTo>
                <a:lnTo>
                  <a:pt x="1610678" y="1183584"/>
                </a:lnTo>
                <a:lnTo>
                  <a:pt x="1592635" y="1225844"/>
                </a:lnTo>
                <a:lnTo>
                  <a:pt x="1572486" y="1266883"/>
                </a:lnTo>
                <a:lnTo>
                  <a:pt x="1550301" y="1306627"/>
                </a:lnTo>
                <a:lnTo>
                  <a:pt x="1526152" y="1345005"/>
                </a:lnTo>
                <a:lnTo>
                  <a:pt x="1500109" y="1381944"/>
                </a:lnTo>
                <a:lnTo>
                  <a:pt x="1472242" y="1417370"/>
                </a:lnTo>
                <a:lnTo>
                  <a:pt x="1442623" y="1451212"/>
                </a:lnTo>
                <a:lnTo>
                  <a:pt x="1411321" y="1483397"/>
                </a:lnTo>
                <a:lnTo>
                  <a:pt x="1378408" y="1513852"/>
                </a:lnTo>
                <a:lnTo>
                  <a:pt x="1343955" y="1542505"/>
                </a:lnTo>
                <a:lnTo>
                  <a:pt x="1308031" y="1569283"/>
                </a:lnTo>
                <a:lnTo>
                  <a:pt x="1270707" y="1594113"/>
                </a:lnTo>
                <a:lnTo>
                  <a:pt x="1232055" y="1616923"/>
                </a:lnTo>
                <a:lnTo>
                  <a:pt x="1192145" y="1637641"/>
                </a:lnTo>
                <a:lnTo>
                  <a:pt x="1151046" y="1656193"/>
                </a:lnTo>
                <a:lnTo>
                  <a:pt x="1108831" y="1672506"/>
                </a:lnTo>
                <a:lnTo>
                  <a:pt x="1065570" y="1686510"/>
                </a:lnTo>
                <a:lnTo>
                  <a:pt x="1021333" y="1698130"/>
                </a:lnTo>
                <a:lnTo>
                  <a:pt x="976191" y="1707294"/>
                </a:lnTo>
                <a:lnTo>
                  <a:pt x="930214" y="1713930"/>
                </a:lnTo>
                <a:lnTo>
                  <a:pt x="883474" y="1717964"/>
                </a:lnTo>
                <a:lnTo>
                  <a:pt x="836041" y="1719326"/>
                </a:lnTo>
                <a:lnTo>
                  <a:pt x="788595" y="1717964"/>
                </a:lnTo>
                <a:lnTo>
                  <a:pt x="741844" y="1713930"/>
                </a:lnTo>
                <a:lnTo>
                  <a:pt x="695859" y="1707294"/>
                </a:lnTo>
                <a:lnTo>
                  <a:pt x="650709" y="1698130"/>
                </a:lnTo>
                <a:lnTo>
                  <a:pt x="606466" y="1686510"/>
                </a:lnTo>
                <a:lnTo>
                  <a:pt x="563200" y="1672506"/>
                </a:lnTo>
                <a:lnTo>
                  <a:pt x="520982" y="1656193"/>
                </a:lnTo>
                <a:lnTo>
                  <a:pt x="479881" y="1637641"/>
                </a:lnTo>
                <a:lnTo>
                  <a:pt x="439970" y="1616923"/>
                </a:lnTo>
                <a:lnTo>
                  <a:pt x="401317" y="1594113"/>
                </a:lnTo>
                <a:lnTo>
                  <a:pt x="363995" y="1569283"/>
                </a:lnTo>
                <a:lnTo>
                  <a:pt x="328072" y="1542505"/>
                </a:lnTo>
                <a:lnTo>
                  <a:pt x="293621" y="1513852"/>
                </a:lnTo>
                <a:lnTo>
                  <a:pt x="260710" y="1483397"/>
                </a:lnTo>
                <a:lnTo>
                  <a:pt x="229412" y="1451212"/>
                </a:lnTo>
                <a:lnTo>
                  <a:pt x="199797" y="1417370"/>
                </a:lnTo>
                <a:lnTo>
                  <a:pt x="171934" y="1381944"/>
                </a:lnTo>
                <a:lnTo>
                  <a:pt x="145895" y="1345005"/>
                </a:lnTo>
                <a:lnTo>
                  <a:pt x="121750" y="1306627"/>
                </a:lnTo>
                <a:lnTo>
                  <a:pt x="99570" y="1266883"/>
                </a:lnTo>
                <a:lnTo>
                  <a:pt x="79425" y="1225844"/>
                </a:lnTo>
                <a:lnTo>
                  <a:pt x="61386" y="1183584"/>
                </a:lnTo>
                <a:lnTo>
                  <a:pt x="45523" y="1140175"/>
                </a:lnTo>
                <a:lnTo>
                  <a:pt x="31907" y="1095690"/>
                </a:lnTo>
                <a:lnTo>
                  <a:pt x="20608" y="1050202"/>
                </a:lnTo>
                <a:lnTo>
                  <a:pt x="11698" y="1003782"/>
                </a:lnTo>
                <a:lnTo>
                  <a:pt x="5246" y="956504"/>
                </a:lnTo>
                <a:lnTo>
                  <a:pt x="1323" y="908440"/>
                </a:lnTo>
                <a:lnTo>
                  <a:pt x="0" y="859663"/>
                </a:lnTo>
                <a:close/>
              </a:path>
            </a:pathLst>
          </a:custGeom>
          <a:noFill/>
          <a:ln w="9525">
            <a:solidFill>
              <a:srgbClr val="000000"/>
            </a:solidFill>
            <a:round/>
            <a:headEnd/>
            <a:tailEnd/>
          </a:ln>
        </p:spPr>
        <p:txBody>
          <a:bodyPr lIns="0" tIns="0" rIns="0" bIns="0"/>
          <a:lstStyle/>
          <a:p>
            <a:endParaRPr lang="it-IT"/>
          </a:p>
        </p:txBody>
      </p:sp>
      <p:sp>
        <p:nvSpPr>
          <p:cNvPr id="81926" name="object 7"/>
          <p:cNvSpPr txBox="1">
            <a:spLocks noChangeArrowheads="1"/>
          </p:cNvSpPr>
          <p:nvPr/>
        </p:nvSpPr>
        <p:spPr bwMode="auto">
          <a:xfrm>
            <a:off x="2562225" y="3394075"/>
            <a:ext cx="531813" cy="225425"/>
          </a:xfrm>
          <a:prstGeom prst="rect">
            <a:avLst/>
          </a:prstGeom>
          <a:noFill/>
          <a:ln w="9525">
            <a:noFill/>
            <a:miter lim="800000"/>
            <a:headEnd/>
            <a:tailEnd/>
          </a:ln>
        </p:spPr>
        <p:txBody>
          <a:bodyPr lIns="0" tIns="0" rIns="0" bIns="0">
            <a:spAutoFit/>
          </a:bodyPr>
          <a:lstStyle/>
          <a:p>
            <a:pPr marL="12700"/>
            <a:r>
              <a:rPr lang="it-IT" sz="1400" b="1">
                <a:latin typeface="Times New Roman" pitchFamily="18" charset="0"/>
                <a:cs typeface="Times New Roman" pitchFamily="18" charset="0"/>
              </a:rPr>
              <a:t>G0/G1</a:t>
            </a:r>
            <a:endParaRPr lang="it-IT" sz="1400">
              <a:latin typeface="Times New Roman" pitchFamily="18" charset="0"/>
              <a:cs typeface="Times New Roman" pitchFamily="18" charset="0"/>
            </a:endParaRPr>
          </a:p>
        </p:txBody>
      </p:sp>
      <p:sp>
        <p:nvSpPr>
          <p:cNvPr id="81927" name="object 8"/>
          <p:cNvSpPr txBox="1">
            <a:spLocks noChangeArrowheads="1"/>
          </p:cNvSpPr>
          <p:nvPr/>
        </p:nvSpPr>
        <p:spPr bwMode="auto">
          <a:xfrm>
            <a:off x="3376613" y="4108450"/>
            <a:ext cx="125412" cy="225425"/>
          </a:xfrm>
          <a:prstGeom prst="rect">
            <a:avLst/>
          </a:prstGeom>
          <a:noFill/>
          <a:ln w="9525">
            <a:noFill/>
            <a:miter lim="800000"/>
            <a:headEnd/>
            <a:tailEnd/>
          </a:ln>
        </p:spPr>
        <p:txBody>
          <a:bodyPr lIns="0" tIns="0" rIns="0" bIns="0">
            <a:spAutoFit/>
          </a:bodyPr>
          <a:lstStyle/>
          <a:p>
            <a:pPr marL="12700"/>
            <a:r>
              <a:rPr lang="it-IT" sz="1400" b="1">
                <a:latin typeface="Times New Roman" pitchFamily="18" charset="0"/>
                <a:cs typeface="Times New Roman" pitchFamily="18" charset="0"/>
              </a:rPr>
              <a:t>S</a:t>
            </a:r>
            <a:endParaRPr lang="it-IT" sz="1400">
              <a:latin typeface="Times New Roman" pitchFamily="18" charset="0"/>
              <a:cs typeface="Times New Roman" pitchFamily="18" charset="0"/>
            </a:endParaRPr>
          </a:p>
        </p:txBody>
      </p:sp>
      <p:sp>
        <p:nvSpPr>
          <p:cNvPr id="9" name="object 9"/>
          <p:cNvSpPr txBox="1"/>
          <p:nvPr/>
        </p:nvSpPr>
        <p:spPr>
          <a:xfrm>
            <a:off x="2684463" y="4765675"/>
            <a:ext cx="282575" cy="255588"/>
          </a:xfrm>
          <a:prstGeom prst="rect">
            <a:avLst/>
          </a:prstGeom>
        </p:spPr>
        <p:txBody>
          <a:bodyPr lIns="0" tIns="0" rIns="0" bIns="0">
            <a:spAutoFit/>
          </a:bodyPr>
          <a:lstStyle/>
          <a:p>
            <a:pPr marL="12700" fontAlgn="auto">
              <a:spcBef>
                <a:spcPts val="0"/>
              </a:spcBef>
              <a:spcAft>
                <a:spcPts val="0"/>
              </a:spcAft>
              <a:defRPr/>
            </a:pPr>
            <a:r>
              <a:rPr sz="1600" b="1" spc="-15" dirty="0">
                <a:latin typeface="Times New Roman"/>
                <a:cs typeface="Times New Roman"/>
              </a:rPr>
              <a:t>G2</a:t>
            </a:r>
            <a:endParaRPr sz="1600">
              <a:latin typeface="Times New Roman"/>
              <a:cs typeface="Times New Roman"/>
            </a:endParaRPr>
          </a:p>
        </p:txBody>
      </p:sp>
      <p:sp>
        <p:nvSpPr>
          <p:cNvPr id="81929" name="object 10"/>
          <p:cNvSpPr txBox="1">
            <a:spLocks noChangeArrowheads="1"/>
          </p:cNvSpPr>
          <p:nvPr/>
        </p:nvSpPr>
        <p:spPr bwMode="auto">
          <a:xfrm>
            <a:off x="2062163" y="3952875"/>
            <a:ext cx="193675" cy="225425"/>
          </a:xfrm>
          <a:prstGeom prst="rect">
            <a:avLst/>
          </a:prstGeom>
          <a:noFill/>
          <a:ln w="9525">
            <a:noFill/>
            <a:miter lim="800000"/>
            <a:headEnd/>
            <a:tailEnd/>
          </a:ln>
        </p:spPr>
        <p:txBody>
          <a:bodyPr lIns="0" tIns="0" rIns="0" bIns="0">
            <a:spAutoFit/>
          </a:bodyPr>
          <a:lstStyle/>
          <a:p>
            <a:pPr marL="12700"/>
            <a:r>
              <a:rPr lang="it-IT" sz="1400" b="1">
                <a:latin typeface="Times New Roman" pitchFamily="18" charset="0"/>
                <a:cs typeface="Times New Roman" pitchFamily="18" charset="0"/>
              </a:rPr>
              <a:t>M</a:t>
            </a:r>
            <a:endParaRPr lang="it-IT" sz="1400">
              <a:latin typeface="Times New Roman" pitchFamily="18" charset="0"/>
              <a:cs typeface="Times New Roman" pitchFamily="18" charset="0"/>
            </a:endParaRPr>
          </a:p>
        </p:txBody>
      </p:sp>
      <p:sp>
        <p:nvSpPr>
          <p:cNvPr id="81930" name="object 11"/>
          <p:cNvSpPr>
            <a:spLocks/>
          </p:cNvSpPr>
          <p:nvPr/>
        </p:nvSpPr>
        <p:spPr bwMode="auto">
          <a:xfrm>
            <a:off x="3389313" y="3606800"/>
            <a:ext cx="287337" cy="285750"/>
          </a:xfrm>
          <a:custGeom>
            <a:avLst/>
            <a:gdLst>
              <a:gd name="T0" fmla="*/ 28923 w 287654"/>
              <a:gd name="T1" fmla="*/ 113911 h 285114"/>
              <a:gd name="T2" fmla="*/ 45626 w 287654"/>
              <a:gd name="T3" fmla="*/ 116238 h 285114"/>
              <a:gd name="T4" fmla="*/ 68961 w 287654"/>
              <a:gd name="T5" fmla="*/ 124056 h 285114"/>
              <a:gd name="T6" fmla="*/ 129079 w 287654"/>
              <a:gd name="T7" fmla="*/ 227179 h 285114"/>
              <a:gd name="T8" fmla="*/ 107356 w 287654"/>
              <a:gd name="T9" fmla="*/ 283686 h 285114"/>
              <a:gd name="T10" fmla="*/ 167092 w 287654"/>
              <a:gd name="T11" fmla="*/ 248626 h 285114"/>
              <a:gd name="T12" fmla="*/ 151436 w 287654"/>
              <a:gd name="T13" fmla="*/ 248498 h 285114"/>
              <a:gd name="T14" fmla="*/ 145498 w 287654"/>
              <a:gd name="T15" fmla="*/ 246828 h 285114"/>
              <a:gd name="T16" fmla="*/ 142467 w 287654"/>
              <a:gd name="T17" fmla="*/ 242462 h 285114"/>
              <a:gd name="T18" fmla="*/ 141457 w 287654"/>
              <a:gd name="T19" fmla="*/ 238352 h 285114"/>
              <a:gd name="T20" fmla="*/ 141079 w 287654"/>
              <a:gd name="T21" fmla="*/ 231546 h 285114"/>
              <a:gd name="T22" fmla="*/ 145625 w 287654"/>
              <a:gd name="T23" fmla="*/ 154749 h 285114"/>
              <a:gd name="T24" fmla="*/ 219512 w 287654"/>
              <a:gd name="T25" fmla="*/ 154107 h 285114"/>
              <a:gd name="T26" fmla="*/ 147922 w 287654"/>
              <a:gd name="T27" fmla="*/ 120460 h 285114"/>
              <a:gd name="T28" fmla="*/ 119398 w 287654"/>
              <a:gd name="T29" fmla="*/ 113911 h 285114"/>
              <a:gd name="T30" fmla="*/ 159644 w 287654"/>
              <a:gd name="T31" fmla="*/ 246700 h 285114"/>
              <a:gd name="T32" fmla="*/ 167092 w 287654"/>
              <a:gd name="T33" fmla="*/ 248626 h 285114"/>
              <a:gd name="T34" fmla="*/ 165959 w 287654"/>
              <a:gd name="T35" fmla="*/ 242590 h 285114"/>
              <a:gd name="T36" fmla="*/ 145625 w 287654"/>
              <a:gd name="T37" fmla="*/ 154749 h 285114"/>
              <a:gd name="T38" fmla="*/ 210672 w 287654"/>
              <a:gd name="T39" fmla="*/ 181461 h 285114"/>
              <a:gd name="T40" fmla="*/ 223426 w 287654"/>
              <a:gd name="T41" fmla="*/ 193021 h 285114"/>
              <a:gd name="T42" fmla="*/ 211933 w 287654"/>
              <a:gd name="T43" fmla="*/ 210483 h 285114"/>
              <a:gd name="T44" fmla="*/ 283131 w 287654"/>
              <a:gd name="T45" fmla="*/ 167592 h 285114"/>
              <a:gd name="T46" fmla="*/ 260434 w 287654"/>
              <a:gd name="T47" fmla="*/ 167078 h 285114"/>
              <a:gd name="T48" fmla="*/ 244709 w 287654"/>
              <a:gd name="T49" fmla="*/ 163338 h 285114"/>
              <a:gd name="T50" fmla="*/ 221183 w 287654"/>
              <a:gd name="T51" fmla="*/ 154749 h 285114"/>
              <a:gd name="T52" fmla="*/ 275338 w 287654"/>
              <a:gd name="T53" fmla="*/ 165537 h 285114"/>
              <a:gd name="T54" fmla="*/ 283131 w 287654"/>
              <a:gd name="T55" fmla="*/ 167592 h 285114"/>
              <a:gd name="T56" fmla="*/ 283041 w 287654"/>
              <a:gd name="T57" fmla="*/ 160914 h 285114"/>
              <a:gd name="T58" fmla="*/ 0 w 287654"/>
              <a:gd name="T59" fmla="*/ 117764 h 285114"/>
              <a:gd name="T60" fmla="*/ 9387 w 287654"/>
              <a:gd name="T61" fmla="*/ 118769 h 285114"/>
              <a:gd name="T62" fmla="*/ 22266 w 287654"/>
              <a:gd name="T63" fmla="*/ 114582 h 285114"/>
              <a:gd name="T64" fmla="*/ 119398 w 287654"/>
              <a:gd name="T65" fmla="*/ 113911 h 285114"/>
              <a:gd name="T66" fmla="*/ 67318 w 287654"/>
              <a:gd name="T67" fmla="*/ 85016 h 285114"/>
              <a:gd name="T68" fmla="*/ 73255 w 287654"/>
              <a:gd name="T69" fmla="*/ 73715 h 285114"/>
              <a:gd name="T70" fmla="*/ 76538 w 287654"/>
              <a:gd name="T71" fmla="*/ 64340 h 285114"/>
              <a:gd name="T72" fmla="*/ 127817 w 287654"/>
              <a:gd name="T73" fmla="*/ 38013 h 285114"/>
              <a:gd name="T74" fmla="*/ 134384 w 287654"/>
              <a:gd name="T75" fmla="*/ 39683 h 285114"/>
              <a:gd name="T76" fmla="*/ 139310 w 287654"/>
              <a:gd name="T77" fmla="*/ 62028 h 285114"/>
              <a:gd name="T78" fmla="*/ 147922 w 287654"/>
              <a:gd name="T79" fmla="*/ 120460 h 285114"/>
              <a:gd name="T80" fmla="*/ 152272 w 287654"/>
              <a:gd name="T81" fmla="*/ 50163 h 285114"/>
              <a:gd name="T82" fmla="*/ 153675 w 287654"/>
              <a:gd name="T83" fmla="*/ 38013 h 285114"/>
              <a:gd name="T84" fmla="*/ 110007 w 287654"/>
              <a:gd name="T85" fmla="*/ 40967 h 285114"/>
              <a:gd name="T86" fmla="*/ 118976 w 287654"/>
              <a:gd name="T87" fmla="*/ 41481 h 285114"/>
              <a:gd name="T88" fmla="*/ 125417 w 287654"/>
              <a:gd name="T89" fmla="*/ 38655 h 285114"/>
              <a:gd name="T90" fmla="*/ 153675 w 287654"/>
              <a:gd name="T91" fmla="*/ 38013 h 285114"/>
              <a:gd name="T92" fmla="*/ 168613 w 287654"/>
              <a:gd name="T93" fmla="*/ 0 h 285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7654"/>
              <a:gd name="T142" fmla="*/ 0 h 285114"/>
              <a:gd name="T143" fmla="*/ 287654 w 287654"/>
              <a:gd name="T144" fmla="*/ 285114 h 2851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7654" h="285114">
                <a:moveTo>
                  <a:pt x="120058" y="112649"/>
                </a:moveTo>
                <a:lnTo>
                  <a:pt x="29083" y="112649"/>
                </a:lnTo>
                <a:lnTo>
                  <a:pt x="36659" y="113127"/>
                </a:lnTo>
                <a:lnTo>
                  <a:pt x="45878" y="114950"/>
                </a:lnTo>
                <a:lnTo>
                  <a:pt x="56765" y="118131"/>
                </a:lnTo>
                <a:lnTo>
                  <a:pt x="69341" y="122682"/>
                </a:lnTo>
                <a:lnTo>
                  <a:pt x="135000" y="148082"/>
                </a:lnTo>
                <a:lnTo>
                  <a:pt x="129793" y="224663"/>
                </a:lnTo>
                <a:lnTo>
                  <a:pt x="120523" y="264922"/>
                </a:lnTo>
                <a:lnTo>
                  <a:pt x="107950" y="280543"/>
                </a:lnTo>
                <a:lnTo>
                  <a:pt x="110998" y="284988"/>
                </a:lnTo>
                <a:lnTo>
                  <a:pt x="168016" y="245872"/>
                </a:lnTo>
                <a:lnTo>
                  <a:pt x="155701" y="245872"/>
                </a:lnTo>
                <a:lnTo>
                  <a:pt x="152273" y="245745"/>
                </a:lnTo>
                <a:lnTo>
                  <a:pt x="148843" y="245491"/>
                </a:lnTo>
                <a:lnTo>
                  <a:pt x="146303" y="244094"/>
                </a:lnTo>
                <a:lnTo>
                  <a:pt x="144525" y="241427"/>
                </a:lnTo>
                <a:lnTo>
                  <a:pt x="143255" y="239776"/>
                </a:lnTo>
                <a:lnTo>
                  <a:pt x="142493" y="237871"/>
                </a:lnTo>
                <a:lnTo>
                  <a:pt x="142239" y="235712"/>
                </a:lnTo>
                <a:lnTo>
                  <a:pt x="141859" y="233680"/>
                </a:lnTo>
                <a:lnTo>
                  <a:pt x="141859" y="228981"/>
                </a:lnTo>
                <a:lnTo>
                  <a:pt x="142239" y="221615"/>
                </a:lnTo>
                <a:lnTo>
                  <a:pt x="146430" y="153035"/>
                </a:lnTo>
                <a:lnTo>
                  <a:pt x="222406" y="153035"/>
                </a:lnTo>
                <a:lnTo>
                  <a:pt x="220725" y="152400"/>
                </a:lnTo>
                <a:lnTo>
                  <a:pt x="148462" y="123698"/>
                </a:lnTo>
                <a:lnTo>
                  <a:pt x="148740" y="119126"/>
                </a:lnTo>
                <a:lnTo>
                  <a:pt x="136271" y="119126"/>
                </a:lnTo>
                <a:lnTo>
                  <a:pt x="120058" y="112649"/>
                </a:lnTo>
                <a:close/>
              </a:path>
              <a:path w="287654" h="285114">
                <a:moveTo>
                  <a:pt x="166877" y="239903"/>
                </a:moveTo>
                <a:lnTo>
                  <a:pt x="160527" y="243967"/>
                </a:lnTo>
                <a:lnTo>
                  <a:pt x="155701" y="245872"/>
                </a:lnTo>
                <a:lnTo>
                  <a:pt x="168016" y="245872"/>
                </a:lnTo>
                <a:lnTo>
                  <a:pt x="170052" y="244475"/>
                </a:lnTo>
                <a:lnTo>
                  <a:pt x="166877" y="239903"/>
                </a:lnTo>
                <a:close/>
              </a:path>
              <a:path w="287654" h="285114">
                <a:moveTo>
                  <a:pt x="222406" y="153035"/>
                </a:moveTo>
                <a:lnTo>
                  <a:pt x="146430" y="153035"/>
                </a:lnTo>
                <a:lnTo>
                  <a:pt x="203962" y="176403"/>
                </a:lnTo>
                <a:lnTo>
                  <a:pt x="211836" y="179451"/>
                </a:lnTo>
                <a:lnTo>
                  <a:pt x="216662" y="181610"/>
                </a:lnTo>
                <a:lnTo>
                  <a:pt x="224662" y="190881"/>
                </a:lnTo>
                <a:lnTo>
                  <a:pt x="224536" y="195453"/>
                </a:lnTo>
                <a:lnTo>
                  <a:pt x="213105" y="208153"/>
                </a:lnTo>
                <a:lnTo>
                  <a:pt x="216280" y="212725"/>
                </a:lnTo>
                <a:lnTo>
                  <a:pt x="284696" y="165735"/>
                </a:lnTo>
                <a:lnTo>
                  <a:pt x="269366" y="165735"/>
                </a:lnTo>
                <a:lnTo>
                  <a:pt x="261874" y="165227"/>
                </a:lnTo>
                <a:lnTo>
                  <a:pt x="255158" y="164062"/>
                </a:lnTo>
                <a:lnTo>
                  <a:pt x="246062" y="161528"/>
                </a:lnTo>
                <a:lnTo>
                  <a:pt x="234584" y="157636"/>
                </a:lnTo>
                <a:lnTo>
                  <a:pt x="222406" y="153035"/>
                </a:lnTo>
                <a:close/>
              </a:path>
              <a:path w="287654" h="285114">
                <a:moveTo>
                  <a:pt x="284606" y="159131"/>
                </a:moveTo>
                <a:lnTo>
                  <a:pt x="276860" y="163703"/>
                </a:lnTo>
                <a:lnTo>
                  <a:pt x="269366" y="165735"/>
                </a:lnTo>
                <a:lnTo>
                  <a:pt x="284696" y="165735"/>
                </a:lnTo>
                <a:lnTo>
                  <a:pt x="287654" y="163703"/>
                </a:lnTo>
                <a:lnTo>
                  <a:pt x="284606" y="159131"/>
                </a:lnTo>
                <a:close/>
              </a:path>
              <a:path w="287654" h="285114">
                <a:moveTo>
                  <a:pt x="76962" y="63627"/>
                </a:moveTo>
                <a:lnTo>
                  <a:pt x="0" y="116459"/>
                </a:lnTo>
                <a:lnTo>
                  <a:pt x="3175" y="120904"/>
                </a:lnTo>
                <a:lnTo>
                  <a:pt x="9437" y="117453"/>
                </a:lnTo>
                <a:lnTo>
                  <a:pt x="15843" y="114919"/>
                </a:lnTo>
                <a:lnTo>
                  <a:pt x="22391" y="113313"/>
                </a:lnTo>
                <a:lnTo>
                  <a:pt x="29083" y="112649"/>
                </a:lnTo>
                <a:lnTo>
                  <a:pt x="120058" y="112649"/>
                </a:lnTo>
                <a:lnTo>
                  <a:pt x="84454" y="98425"/>
                </a:lnTo>
                <a:lnTo>
                  <a:pt x="67690" y="84074"/>
                </a:lnTo>
                <a:lnTo>
                  <a:pt x="69976" y="76962"/>
                </a:lnTo>
                <a:lnTo>
                  <a:pt x="73660" y="72898"/>
                </a:lnTo>
                <a:lnTo>
                  <a:pt x="80137" y="68072"/>
                </a:lnTo>
                <a:lnTo>
                  <a:pt x="76962" y="63627"/>
                </a:lnTo>
                <a:close/>
              </a:path>
              <a:path w="287654" h="285114">
                <a:moveTo>
                  <a:pt x="154525" y="37592"/>
                </a:moveTo>
                <a:lnTo>
                  <a:pt x="128524" y="37592"/>
                </a:lnTo>
                <a:lnTo>
                  <a:pt x="130937" y="37719"/>
                </a:lnTo>
                <a:lnTo>
                  <a:pt x="135127" y="39243"/>
                </a:lnTo>
                <a:lnTo>
                  <a:pt x="140462" y="54610"/>
                </a:lnTo>
                <a:lnTo>
                  <a:pt x="140080" y="61341"/>
                </a:lnTo>
                <a:lnTo>
                  <a:pt x="136271" y="119126"/>
                </a:lnTo>
                <a:lnTo>
                  <a:pt x="148740" y="119126"/>
                </a:lnTo>
                <a:lnTo>
                  <a:pt x="152400" y="58801"/>
                </a:lnTo>
                <a:lnTo>
                  <a:pt x="153114" y="49607"/>
                </a:lnTo>
                <a:lnTo>
                  <a:pt x="153923" y="41830"/>
                </a:lnTo>
                <a:lnTo>
                  <a:pt x="154525" y="37592"/>
                </a:lnTo>
                <a:close/>
              </a:path>
              <a:path w="287654" h="285114">
                <a:moveTo>
                  <a:pt x="169545" y="0"/>
                </a:moveTo>
                <a:lnTo>
                  <a:pt x="110616" y="40513"/>
                </a:lnTo>
                <a:lnTo>
                  <a:pt x="113664" y="44958"/>
                </a:lnTo>
                <a:lnTo>
                  <a:pt x="119634" y="41021"/>
                </a:lnTo>
                <a:lnTo>
                  <a:pt x="123825" y="38735"/>
                </a:lnTo>
                <a:lnTo>
                  <a:pt x="126111" y="38227"/>
                </a:lnTo>
                <a:lnTo>
                  <a:pt x="128524" y="37592"/>
                </a:lnTo>
                <a:lnTo>
                  <a:pt x="154525" y="37592"/>
                </a:lnTo>
                <a:lnTo>
                  <a:pt x="172720" y="4445"/>
                </a:lnTo>
                <a:lnTo>
                  <a:pt x="169545" y="0"/>
                </a:lnTo>
                <a:close/>
              </a:path>
            </a:pathLst>
          </a:custGeom>
          <a:solidFill>
            <a:srgbClr val="000000"/>
          </a:solidFill>
          <a:ln w="9525">
            <a:noFill/>
            <a:round/>
            <a:headEnd/>
            <a:tailEnd/>
          </a:ln>
        </p:spPr>
        <p:txBody>
          <a:bodyPr lIns="0" tIns="0" rIns="0" bIns="0"/>
          <a:lstStyle/>
          <a:p>
            <a:endParaRPr lang="it-IT"/>
          </a:p>
        </p:txBody>
      </p:sp>
      <p:sp>
        <p:nvSpPr>
          <p:cNvPr id="12" name="object 12"/>
          <p:cNvSpPr txBox="1"/>
          <p:nvPr/>
        </p:nvSpPr>
        <p:spPr>
          <a:xfrm>
            <a:off x="3733800" y="3962400"/>
            <a:ext cx="1241425" cy="314325"/>
          </a:xfrm>
          <a:prstGeom prst="rect">
            <a:avLst/>
          </a:prstGeom>
          <a:solidFill>
            <a:srgbClr val="CCCCFF"/>
          </a:solidFill>
          <a:ln w="9525">
            <a:solidFill>
              <a:srgbClr val="000000"/>
            </a:solidFill>
          </a:ln>
        </p:spPr>
        <p:txBody>
          <a:bodyPr lIns="0" tIns="36195" rIns="0" bIns="0">
            <a:spAutoFit/>
          </a:bodyPr>
          <a:lstStyle/>
          <a:p>
            <a:pPr marL="93980" fontAlgn="auto">
              <a:spcBef>
                <a:spcPts val="285"/>
              </a:spcBef>
              <a:spcAft>
                <a:spcPts val="0"/>
              </a:spcAft>
              <a:defRPr/>
            </a:pPr>
            <a:r>
              <a:rPr sz="1400" b="1" spc="-5" dirty="0">
                <a:solidFill>
                  <a:srgbClr val="CC0000"/>
                </a:solidFill>
                <a:latin typeface="Times New Roman"/>
                <a:cs typeface="Times New Roman"/>
              </a:rPr>
              <a:t>Arresto </a:t>
            </a:r>
            <a:r>
              <a:rPr sz="1400" b="1" dirty="0">
                <a:solidFill>
                  <a:srgbClr val="CC0000"/>
                </a:solidFill>
                <a:latin typeface="Times New Roman"/>
                <a:cs typeface="Times New Roman"/>
              </a:rPr>
              <a:t>in</a:t>
            </a:r>
            <a:r>
              <a:rPr sz="1400" b="1" spc="-95" dirty="0">
                <a:solidFill>
                  <a:srgbClr val="CC0000"/>
                </a:solidFill>
                <a:latin typeface="Times New Roman"/>
                <a:cs typeface="Times New Roman"/>
              </a:rPr>
              <a:t> </a:t>
            </a:r>
            <a:r>
              <a:rPr sz="1400" b="1" dirty="0">
                <a:solidFill>
                  <a:srgbClr val="CC0000"/>
                </a:solidFill>
                <a:latin typeface="Times New Roman"/>
                <a:cs typeface="Times New Roman"/>
              </a:rPr>
              <a:t>G1</a:t>
            </a:r>
            <a:endParaRPr sz="1400">
              <a:latin typeface="Times New Roman"/>
              <a:cs typeface="Times New Roman"/>
            </a:endParaRPr>
          </a:p>
        </p:txBody>
      </p:sp>
      <p:sp>
        <p:nvSpPr>
          <p:cNvPr id="13" name="object 13"/>
          <p:cNvSpPr txBox="1"/>
          <p:nvPr/>
        </p:nvSpPr>
        <p:spPr>
          <a:xfrm>
            <a:off x="984250" y="1790700"/>
            <a:ext cx="3036888" cy="862013"/>
          </a:xfrm>
          <a:prstGeom prst="rect">
            <a:avLst/>
          </a:prstGeom>
        </p:spPr>
        <p:txBody>
          <a:bodyPr lIns="0" tIns="0" rIns="0" bIns="0">
            <a:spAutoFit/>
          </a:bodyPr>
          <a:lstStyle/>
          <a:p>
            <a:pPr algn="ctr" fontAlgn="auto">
              <a:spcBef>
                <a:spcPts val="0"/>
              </a:spcBef>
              <a:spcAft>
                <a:spcPts val="0"/>
              </a:spcAft>
              <a:defRPr/>
            </a:pPr>
            <a:r>
              <a:rPr b="1" spc="-10" dirty="0">
                <a:solidFill>
                  <a:srgbClr val="660033"/>
                </a:solidFill>
                <a:latin typeface="Times New Roman"/>
                <a:cs typeface="Times New Roman"/>
              </a:rPr>
              <a:t>Stress </a:t>
            </a:r>
            <a:r>
              <a:rPr b="1" dirty="0">
                <a:solidFill>
                  <a:srgbClr val="660033"/>
                </a:solidFill>
                <a:latin typeface="Times New Roman"/>
                <a:cs typeface="Times New Roman"/>
              </a:rPr>
              <a:t>– </a:t>
            </a:r>
            <a:r>
              <a:rPr b="1" spc="-5" dirty="0">
                <a:solidFill>
                  <a:srgbClr val="660033"/>
                </a:solidFill>
                <a:latin typeface="Times New Roman"/>
                <a:cs typeface="Times New Roman"/>
              </a:rPr>
              <a:t>Danneggiamento</a:t>
            </a:r>
            <a:r>
              <a:rPr b="1" spc="-25" dirty="0">
                <a:solidFill>
                  <a:srgbClr val="660033"/>
                </a:solidFill>
                <a:latin typeface="Times New Roman"/>
                <a:cs typeface="Times New Roman"/>
              </a:rPr>
              <a:t> </a:t>
            </a:r>
            <a:r>
              <a:rPr b="1" spc="-5" dirty="0">
                <a:solidFill>
                  <a:srgbClr val="660033"/>
                </a:solidFill>
                <a:latin typeface="Times New Roman"/>
                <a:cs typeface="Times New Roman"/>
              </a:rPr>
              <a:t>DNA</a:t>
            </a:r>
            <a:endParaRPr>
              <a:latin typeface="Times New Roman"/>
              <a:cs typeface="Times New Roman"/>
            </a:endParaRPr>
          </a:p>
          <a:p>
            <a:pPr algn="ctr" fontAlgn="auto">
              <a:spcBef>
                <a:spcPts val="0"/>
              </a:spcBef>
              <a:spcAft>
                <a:spcPts val="0"/>
              </a:spcAft>
              <a:defRPr/>
            </a:pPr>
            <a:r>
              <a:rPr b="1" spc="-5" dirty="0">
                <a:solidFill>
                  <a:srgbClr val="660033"/>
                </a:solidFill>
                <a:latin typeface="Times New Roman"/>
                <a:cs typeface="Times New Roman"/>
              </a:rPr>
              <a:t>Infezioni</a:t>
            </a:r>
            <a:r>
              <a:rPr b="1" spc="-70" dirty="0">
                <a:solidFill>
                  <a:srgbClr val="660033"/>
                </a:solidFill>
                <a:latin typeface="Times New Roman"/>
                <a:cs typeface="Times New Roman"/>
              </a:rPr>
              <a:t> </a:t>
            </a:r>
            <a:r>
              <a:rPr b="1" dirty="0">
                <a:solidFill>
                  <a:srgbClr val="660033"/>
                </a:solidFill>
                <a:latin typeface="Times New Roman"/>
                <a:cs typeface="Times New Roman"/>
              </a:rPr>
              <a:t>virali</a:t>
            </a:r>
            <a:endParaRPr>
              <a:latin typeface="Times New Roman"/>
              <a:cs typeface="Times New Roman"/>
            </a:endParaRPr>
          </a:p>
          <a:p>
            <a:pPr algn="ctr" fontAlgn="auto">
              <a:spcBef>
                <a:spcPts val="5"/>
              </a:spcBef>
              <a:spcAft>
                <a:spcPts val="0"/>
              </a:spcAft>
              <a:defRPr/>
            </a:pPr>
            <a:r>
              <a:rPr sz="2000" b="1" dirty="0">
                <a:latin typeface="Symbol"/>
                <a:cs typeface="Symbol"/>
              </a:rPr>
              <a:t></a:t>
            </a:r>
            <a:endParaRPr sz="2000">
              <a:latin typeface="Symbol"/>
              <a:cs typeface="Symbol"/>
            </a:endParaRPr>
          </a:p>
        </p:txBody>
      </p:sp>
      <p:sp>
        <p:nvSpPr>
          <p:cNvPr id="14" name="object 14"/>
          <p:cNvSpPr txBox="1"/>
          <p:nvPr/>
        </p:nvSpPr>
        <p:spPr>
          <a:xfrm>
            <a:off x="6523038" y="1485900"/>
            <a:ext cx="1295400" cy="287338"/>
          </a:xfrm>
          <a:prstGeom prst="rect">
            <a:avLst/>
          </a:prstGeom>
        </p:spPr>
        <p:txBody>
          <a:bodyPr lIns="0" tIns="0" rIns="0" bIns="0">
            <a:spAutoFit/>
          </a:bodyPr>
          <a:lstStyle/>
          <a:p>
            <a:pPr marL="12700" fontAlgn="auto">
              <a:spcBef>
                <a:spcPts val="0"/>
              </a:spcBef>
              <a:spcAft>
                <a:spcPts val="0"/>
              </a:spcAft>
              <a:defRPr/>
            </a:pPr>
            <a:r>
              <a:rPr dirty="0">
                <a:solidFill>
                  <a:srgbClr val="CC0000"/>
                </a:solidFill>
                <a:latin typeface="Times New Roman"/>
                <a:cs typeface="Times New Roman"/>
              </a:rPr>
              <a:t>Degr</a:t>
            </a:r>
            <a:r>
              <a:rPr spc="5" dirty="0">
                <a:solidFill>
                  <a:srgbClr val="CC0000"/>
                </a:solidFill>
                <a:latin typeface="Times New Roman"/>
                <a:cs typeface="Times New Roman"/>
              </a:rPr>
              <a:t>a</a:t>
            </a:r>
            <a:r>
              <a:rPr dirty="0">
                <a:solidFill>
                  <a:srgbClr val="CC0000"/>
                </a:solidFill>
                <a:latin typeface="Times New Roman"/>
                <a:cs typeface="Times New Roman"/>
              </a:rPr>
              <a:t>da</a:t>
            </a:r>
            <a:r>
              <a:rPr spc="5" dirty="0">
                <a:solidFill>
                  <a:srgbClr val="CC0000"/>
                </a:solidFill>
                <a:latin typeface="Times New Roman"/>
                <a:cs typeface="Times New Roman"/>
              </a:rPr>
              <a:t>z</a:t>
            </a:r>
            <a:r>
              <a:rPr dirty="0">
                <a:solidFill>
                  <a:srgbClr val="CC0000"/>
                </a:solidFill>
                <a:latin typeface="Times New Roman"/>
                <a:cs typeface="Times New Roman"/>
              </a:rPr>
              <a:t>io</a:t>
            </a:r>
            <a:r>
              <a:rPr spc="-10" dirty="0">
                <a:solidFill>
                  <a:srgbClr val="CC0000"/>
                </a:solidFill>
                <a:latin typeface="Times New Roman"/>
                <a:cs typeface="Times New Roman"/>
              </a:rPr>
              <a:t>n</a:t>
            </a:r>
            <a:r>
              <a:rPr dirty="0">
                <a:solidFill>
                  <a:srgbClr val="CC0000"/>
                </a:solidFill>
                <a:latin typeface="Times New Roman"/>
                <a:cs typeface="Times New Roman"/>
              </a:rPr>
              <a:t>e</a:t>
            </a:r>
            <a:endParaRPr>
              <a:latin typeface="Times New Roman"/>
              <a:cs typeface="Times New Roman"/>
            </a:endParaRPr>
          </a:p>
        </p:txBody>
      </p:sp>
      <p:sp>
        <p:nvSpPr>
          <p:cNvPr id="15" name="object 15"/>
          <p:cNvSpPr txBox="1"/>
          <p:nvPr/>
        </p:nvSpPr>
        <p:spPr>
          <a:xfrm>
            <a:off x="6677025" y="3205163"/>
            <a:ext cx="1697038" cy="287337"/>
          </a:xfrm>
          <a:prstGeom prst="rect">
            <a:avLst/>
          </a:prstGeom>
        </p:spPr>
        <p:txBody>
          <a:bodyPr lIns="0" tIns="0" rIns="0" bIns="0">
            <a:spAutoFit/>
          </a:bodyPr>
          <a:lstStyle/>
          <a:p>
            <a:pPr marL="12700" fontAlgn="auto">
              <a:spcBef>
                <a:spcPts val="0"/>
              </a:spcBef>
              <a:spcAft>
                <a:spcPts val="0"/>
              </a:spcAft>
              <a:defRPr/>
            </a:pPr>
            <a:r>
              <a:rPr spc="-5" dirty="0">
                <a:solidFill>
                  <a:srgbClr val="CC0000"/>
                </a:solidFill>
                <a:latin typeface="Times New Roman"/>
                <a:cs typeface="Times New Roman"/>
              </a:rPr>
              <a:t>Complessi</a:t>
            </a:r>
            <a:r>
              <a:rPr spc="-60" dirty="0">
                <a:solidFill>
                  <a:srgbClr val="CC0000"/>
                </a:solidFill>
                <a:latin typeface="Times New Roman"/>
                <a:cs typeface="Times New Roman"/>
              </a:rPr>
              <a:t> </a:t>
            </a:r>
            <a:r>
              <a:rPr dirty="0">
                <a:solidFill>
                  <a:srgbClr val="CC0000"/>
                </a:solidFill>
                <a:latin typeface="Times New Roman"/>
                <a:cs typeface="Times New Roman"/>
              </a:rPr>
              <a:t>inattivi</a:t>
            </a:r>
            <a:endParaRPr>
              <a:latin typeface="Times New Roman"/>
              <a:cs typeface="Times New Roman"/>
            </a:endParaRPr>
          </a:p>
        </p:txBody>
      </p:sp>
      <p:sp>
        <p:nvSpPr>
          <p:cNvPr id="81935" name="object 16"/>
          <p:cNvSpPr>
            <a:spLocks/>
          </p:cNvSpPr>
          <p:nvPr/>
        </p:nvSpPr>
        <p:spPr bwMode="auto">
          <a:xfrm>
            <a:off x="4229100" y="1706563"/>
            <a:ext cx="1981200" cy="847725"/>
          </a:xfrm>
          <a:custGeom>
            <a:avLst/>
            <a:gdLst>
              <a:gd name="T0" fmla="*/ 1983365 w 1980564"/>
              <a:gd name="T1" fmla="*/ 0 h 846455"/>
              <a:gd name="T2" fmla="*/ 1461321 w 1980564"/>
              <a:gd name="T3" fmla="*/ 130770 h 846455"/>
              <a:gd name="T4" fmla="*/ 1476331 w 1980564"/>
              <a:gd name="T5" fmla="*/ 167365 h 846455"/>
              <a:gd name="T6" fmla="*/ 0 w 1980564"/>
              <a:gd name="T7" fmla="*/ 779634 h 846455"/>
              <a:gd name="T8" fmla="*/ 30022 w 1980564"/>
              <a:gd name="T9" fmla="*/ 852824 h 846455"/>
              <a:gd name="T10" fmla="*/ 1506351 w 1980564"/>
              <a:gd name="T11" fmla="*/ 240684 h 846455"/>
              <a:gd name="T12" fmla="*/ 1582336 w 1980564"/>
              <a:gd name="T13" fmla="*/ 240684 h 846455"/>
              <a:gd name="T14" fmla="*/ 1983365 w 1980564"/>
              <a:gd name="T15" fmla="*/ 0 h 846455"/>
              <a:gd name="T16" fmla="*/ 1582336 w 1980564"/>
              <a:gd name="T17" fmla="*/ 240684 h 846455"/>
              <a:gd name="T18" fmla="*/ 1506351 w 1980564"/>
              <a:gd name="T19" fmla="*/ 240684 h 846455"/>
              <a:gd name="T20" fmla="*/ 1521360 w 1980564"/>
              <a:gd name="T21" fmla="*/ 277279 h 846455"/>
              <a:gd name="T22" fmla="*/ 1582336 w 1980564"/>
              <a:gd name="T23" fmla="*/ 240684 h 8464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0564"/>
              <a:gd name="T37" fmla="*/ 0 h 846455"/>
              <a:gd name="T38" fmla="*/ 1980564 w 1980564"/>
              <a:gd name="T39" fmla="*/ 846455 h 8464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0564" h="846455">
                <a:moveTo>
                  <a:pt x="1980184" y="0"/>
                </a:moveTo>
                <a:lnTo>
                  <a:pt x="1458976" y="129793"/>
                </a:lnTo>
                <a:lnTo>
                  <a:pt x="1473962" y="166115"/>
                </a:lnTo>
                <a:lnTo>
                  <a:pt x="0" y="773811"/>
                </a:lnTo>
                <a:lnTo>
                  <a:pt x="29972" y="846454"/>
                </a:lnTo>
                <a:lnTo>
                  <a:pt x="1503934" y="238887"/>
                </a:lnTo>
                <a:lnTo>
                  <a:pt x="1579797" y="238887"/>
                </a:lnTo>
                <a:lnTo>
                  <a:pt x="1980184" y="0"/>
                </a:lnTo>
                <a:close/>
              </a:path>
              <a:path w="1980564" h="846455">
                <a:moveTo>
                  <a:pt x="1579797" y="238887"/>
                </a:moveTo>
                <a:lnTo>
                  <a:pt x="1503934" y="238887"/>
                </a:lnTo>
                <a:lnTo>
                  <a:pt x="1518920" y="275208"/>
                </a:lnTo>
                <a:lnTo>
                  <a:pt x="1579797" y="238887"/>
                </a:lnTo>
                <a:close/>
              </a:path>
            </a:pathLst>
          </a:custGeom>
          <a:solidFill>
            <a:srgbClr val="00CC99"/>
          </a:solidFill>
          <a:ln w="9525">
            <a:noFill/>
            <a:round/>
            <a:headEnd/>
            <a:tailEnd/>
          </a:ln>
        </p:spPr>
        <p:txBody>
          <a:bodyPr lIns="0" tIns="0" rIns="0" bIns="0"/>
          <a:lstStyle/>
          <a:p>
            <a:endParaRPr lang="it-IT"/>
          </a:p>
        </p:txBody>
      </p:sp>
      <p:sp>
        <p:nvSpPr>
          <p:cNvPr id="81936" name="object 17"/>
          <p:cNvSpPr>
            <a:spLocks/>
          </p:cNvSpPr>
          <p:nvPr/>
        </p:nvSpPr>
        <p:spPr bwMode="auto">
          <a:xfrm>
            <a:off x="4229100" y="1706563"/>
            <a:ext cx="1981200" cy="847725"/>
          </a:xfrm>
          <a:custGeom>
            <a:avLst/>
            <a:gdLst>
              <a:gd name="T0" fmla="*/ 0 w 1980564"/>
              <a:gd name="T1" fmla="*/ 779634 h 846455"/>
              <a:gd name="T2" fmla="*/ 1476331 w 1980564"/>
              <a:gd name="T3" fmla="*/ 167365 h 846455"/>
              <a:gd name="T4" fmla="*/ 1461321 w 1980564"/>
              <a:gd name="T5" fmla="*/ 130770 h 846455"/>
              <a:gd name="T6" fmla="*/ 1983365 w 1980564"/>
              <a:gd name="T7" fmla="*/ 0 h 846455"/>
              <a:gd name="T8" fmla="*/ 1521360 w 1980564"/>
              <a:gd name="T9" fmla="*/ 277279 h 846455"/>
              <a:gd name="T10" fmla="*/ 1506351 w 1980564"/>
              <a:gd name="T11" fmla="*/ 240684 h 846455"/>
              <a:gd name="T12" fmla="*/ 30022 w 1980564"/>
              <a:gd name="T13" fmla="*/ 852824 h 846455"/>
              <a:gd name="T14" fmla="*/ 0 w 1980564"/>
              <a:gd name="T15" fmla="*/ 779634 h 846455"/>
              <a:gd name="T16" fmla="*/ 0 60000 65536"/>
              <a:gd name="T17" fmla="*/ 0 60000 65536"/>
              <a:gd name="T18" fmla="*/ 0 60000 65536"/>
              <a:gd name="T19" fmla="*/ 0 60000 65536"/>
              <a:gd name="T20" fmla="*/ 0 60000 65536"/>
              <a:gd name="T21" fmla="*/ 0 60000 65536"/>
              <a:gd name="T22" fmla="*/ 0 60000 65536"/>
              <a:gd name="T23" fmla="*/ 0 60000 65536"/>
              <a:gd name="T24" fmla="*/ 0 w 1980564"/>
              <a:gd name="T25" fmla="*/ 0 h 846455"/>
              <a:gd name="T26" fmla="*/ 1980564 w 1980564"/>
              <a:gd name="T27" fmla="*/ 846455 h 8464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0564" h="846455">
                <a:moveTo>
                  <a:pt x="0" y="773811"/>
                </a:moveTo>
                <a:lnTo>
                  <a:pt x="1473962" y="166115"/>
                </a:lnTo>
                <a:lnTo>
                  <a:pt x="1458976" y="129793"/>
                </a:lnTo>
                <a:lnTo>
                  <a:pt x="1980184" y="0"/>
                </a:lnTo>
                <a:lnTo>
                  <a:pt x="1518920" y="275208"/>
                </a:lnTo>
                <a:lnTo>
                  <a:pt x="1503934" y="238887"/>
                </a:lnTo>
                <a:lnTo>
                  <a:pt x="29972" y="846454"/>
                </a:lnTo>
                <a:lnTo>
                  <a:pt x="0" y="773811"/>
                </a:lnTo>
                <a:close/>
              </a:path>
            </a:pathLst>
          </a:custGeom>
          <a:noFill/>
          <a:ln w="9525">
            <a:solidFill>
              <a:srgbClr val="000000"/>
            </a:solidFill>
            <a:round/>
            <a:headEnd/>
            <a:tailEnd/>
          </a:ln>
        </p:spPr>
        <p:txBody>
          <a:bodyPr lIns="0" tIns="0" rIns="0" bIns="0"/>
          <a:lstStyle/>
          <a:p>
            <a:endParaRPr lang="it-IT"/>
          </a:p>
        </p:txBody>
      </p:sp>
      <p:sp>
        <p:nvSpPr>
          <p:cNvPr id="81937" name="object 18"/>
          <p:cNvSpPr>
            <a:spLocks/>
          </p:cNvSpPr>
          <p:nvPr/>
        </p:nvSpPr>
        <p:spPr bwMode="auto">
          <a:xfrm>
            <a:off x="4249738" y="2927350"/>
            <a:ext cx="2100262" cy="411163"/>
          </a:xfrm>
          <a:custGeom>
            <a:avLst/>
            <a:gdLst>
              <a:gd name="T0" fmla="*/ 13852 w 2099945"/>
              <a:gd name="T1" fmla="*/ 0 h 410845"/>
              <a:gd name="T2" fmla="*/ 0 w 2099945"/>
              <a:gd name="T3" fmla="*/ 77642 h 410845"/>
              <a:gd name="T4" fmla="*/ 1570908 w 2099945"/>
              <a:gd name="T5" fmla="*/ 357616 h 410845"/>
              <a:gd name="T6" fmla="*/ 1564044 w 2099945"/>
              <a:gd name="T7" fmla="*/ 396501 h 410845"/>
              <a:gd name="T8" fmla="*/ 2101406 w 2099945"/>
              <a:gd name="T9" fmla="*/ 412182 h 410845"/>
              <a:gd name="T10" fmla="*/ 1707091 w 2099945"/>
              <a:gd name="T11" fmla="*/ 279972 h 410845"/>
              <a:gd name="T12" fmla="*/ 1584636 w 2099945"/>
              <a:gd name="T13" fmla="*/ 279972 h 410845"/>
              <a:gd name="T14" fmla="*/ 13852 w 2099945"/>
              <a:gd name="T15" fmla="*/ 0 h 410845"/>
              <a:gd name="T16" fmla="*/ 1591498 w 2099945"/>
              <a:gd name="T17" fmla="*/ 241215 h 410845"/>
              <a:gd name="T18" fmla="*/ 1584636 w 2099945"/>
              <a:gd name="T19" fmla="*/ 279972 h 410845"/>
              <a:gd name="T20" fmla="*/ 1707091 w 2099945"/>
              <a:gd name="T21" fmla="*/ 279972 h 410845"/>
              <a:gd name="T22" fmla="*/ 1591498 w 2099945"/>
              <a:gd name="T23" fmla="*/ 241215 h 410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99945"/>
              <a:gd name="T37" fmla="*/ 0 h 410845"/>
              <a:gd name="T38" fmla="*/ 2099945 w 2099945"/>
              <a:gd name="T39" fmla="*/ 410845 h 4108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99945" h="410845">
                <a:moveTo>
                  <a:pt x="13842" y="0"/>
                </a:moveTo>
                <a:lnTo>
                  <a:pt x="0" y="77342"/>
                </a:lnTo>
                <a:lnTo>
                  <a:pt x="1569720" y="356235"/>
                </a:lnTo>
                <a:lnTo>
                  <a:pt x="1562862" y="394970"/>
                </a:lnTo>
                <a:lnTo>
                  <a:pt x="2099817" y="410590"/>
                </a:lnTo>
                <a:lnTo>
                  <a:pt x="1705801" y="278891"/>
                </a:lnTo>
                <a:lnTo>
                  <a:pt x="1583436" y="278891"/>
                </a:lnTo>
                <a:lnTo>
                  <a:pt x="13842" y="0"/>
                </a:lnTo>
                <a:close/>
              </a:path>
              <a:path w="2099945" h="410845">
                <a:moveTo>
                  <a:pt x="1590293" y="240284"/>
                </a:moveTo>
                <a:lnTo>
                  <a:pt x="1583436" y="278891"/>
                </a:lnTo>
                <a:lnTo>
                  <a:pt x="1705801" y="278891"/>
                </a:lnTo>
                <a:lnTo>
                  <a:pt x="1590293" y="240284"/>
                </a:lnTo>
                <a:close/>
              </a:path>
            </a:pathLst>
          </a:custGeom>
          <a:solidFill>
            <a:srgbClr val="00CC99"/>
          </a:solidFill>
          <a:ln w="9525">
            <a:noFill/>
            <a:round/>
            <a:headEnd/>
            <a:tailEnd/>
          </a:ln>
        </p:spPr>
        <p:txBody>
          <a:bodyPr lIns="0" tIns="0" rIns="0" bIns="0"/>
          <a:lstStyle/>
          <a:p>
            <a:endParaRPr lang="it-IT"/>
          </a:p>
        </p:txBody>
      </p:sp>
      <p:sp>
        <p:nvSpPr>
          <p:cNvPr id="81938" name="object 19"/>
          <p:cNvSpPr>
            <a:spLocks/>
          </p:cNvSpPr>
          <p:nvPr/>
        </p:nvSpPr>
        <p:spPr bwMode="auto">
          <a:xfrm>
            <a:off x="4249738" y="2927350"/>
            <a:ext cx="2100262" cy="411163"/>
          </a:xfrm>
          <a:custGeom>
            <a:avLst/>
            <a:gdLst>
              <a:gd name="T0" fmla="*/ 13852 w 2099945"/>
              <a:gd name="T1" fmla="*/ 0 h 410845"/>
              <a:gd name="T2" fmla="*/ 1584636 w 2099945"/>
              <a:gd name="T3" fmla="*/ 279972 h 410845"/>
              <a:gd name="T4" fmla="*/ 1591498 w 2099945"/>
              <a:gd name="T5" fmla="*/ 241215 h 410845"/>
              <a:gd name="T6" fmla="*/ 2101406 w 2099945"/>
              <a:gd name="T7" fmla="*/ 412182 h 410845"/>
              <a:gd name="T8" fmla="*/ 1564044 w 2099945"/>
              <a:gd name="T9" fmla="*/ 396501 h 410845"/>
              <a:gd name="T10" fmla="*/ 1570908 w 2099945"/>
              <a:gd name="T11" fmla="*/ 357616 h 410845"/>
              <a:gd name="T12" fmla="*/ 0 w 2099945"/>
              <a:gd name="T13" fmla="*/ 77642 h 410845"/>
              <a:gd name="T14" fmla="*/ 13852 w 2099945"/>
              <a:gd name="T15" fmla="*/ 0 h 410845"/>
              <a:gd name="T16" fmla="*/ 0 60000 65536"/>
              <a:gd name="T17" fmla="*/ 0 60000 65536"/>
              <a:gd name="T18" fmla="*/ 0 60000 65536"/>
              <a:gd name="T19" fmla="*/ 0 60000 65536"/>
              <a:gd name="T20" fmla="*/ 0 60000 65536"/>
              <a:gd name="T21" fmla="*/ 0 60000 65536"/>
              <a:gd name="T22" fmla="*/ 0 60000 65536"/>
              <a:gd name="T23" fmla="*/ 0 60000 65536"/>
              <a:gd name="T24" fmla="*/ 0 w 2099945"/>
              <a:gd name="T25" fmla="*/ 0 h 410845"/>
              <a:gd name="T26" fmla="*/ 2099945 w 2099945"/>
              <a:gd name="T27" fmla="*/ 410845 h 4108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9945" h="410845">
                <a:moveTo>
                  <a:pt x="13842" y="0"/>
                </a:moveTo>
                <a:lnTo>
                  <a:pt x="1583436" y="278891"/>
                </a:lnTo>
                <a:lnTo>
                  <a:pt x="1590293" y="240284"/>
                </a:lnTo>
                <a:lnTo>
                  <a:pt x="2099817" y="410590"/>
                </a:lnTo>
                <a:lnTo>
                  <a:pt x="1562862" y="394970"/>
                </a:lnTo>
                <a:lnTo>
                  <a:pt x="1569720" y="356235"/>
                </a:lnTo>
                <a:lnTo>
                  <a:pt x="0" y="77342"/>
                </a:lnTo>
                <a:lnTo>
                  <a:pt x="13842" y="0"/>
                </a:lnTo>
                <a:close/>
              </a:path>
            </a:pathLst>
          </a:custGeom>
          <a:noFill/>
          <a:ln w="9525">
            <a:solidFill>
              <a:srgbClr val="000000"/>
            </a:solidFill>
            <a:round/>
            <a:headEnd/>
            <a:tailEnd/>
          </a:ln>
        </p:spPr>
        <p:txBody>
          <a:bodyPr lIns="0" tIns="0" rIns="0" bIns="0"/>
          <a:lstStyle/>
          <a:p>
            <a:endParaRPr lang="it-IT"/>
          </a:p>
        </p:txBody>
      </p:sp>
      <p:sp>
        <p:nvSpPr>
          <p:cNvPr id="20" name="object 20"/>
          <p:cNvSpPr txBox="1"/>
          <p:nvPr/>
        </p:nvSpPr>
        <p:spPr>
          <a:xfrm>
            <a:off x="4683125" y="1536700"/>
            <a:ext cx="820738" cy="314325"/>
          </a:xfrm>
          <a:prstGeom prst="rect">
            <a:avLst/>
          </a:prstGeom>
          <a:solidFill>
            <a:srgbClr val="CCCCFF"/>
          </a:solidFill>
          <a:ln w="9525">
            <a:solidFill>
              <a:srgbClr val="000000"/>
            </a:solidFill>
          </a:ln>
        </p:spPr>
        <p:txBody>
          <a:bodyPr lIns="0" tIns="35560" rIns="0" bIns="0">
            <a:spAutoFit/>
          </a:bodyPr>
          <a:lstStyle/>
          <a:p>
            <a:pPr marL="93980" fontAlgn="auto">
              <a:spcBef>
                <a:spcPts val="280"/>
              </a:spcBef>
              <a:spcAft>
                <a:spcPts val="0"/>
              </a:spcAft>
              <a:defRPr/>
            </a:pPr>
            <a:r>
              <a:rPr sz="1400" b="1" spc="-5" dirty="0">
                <a:latin typeface="Times New Roman"/>
                <a:cs typeface="Times New Roman"/>
              </a:rPr>
              <a:t>HPV</a:t>
            </a:r>
            <a:r>
              <a:rPr sz="1400" b="1" spc="-114" dirty="0">
                <a:latin typeface="Times New Roman"/>
                <a:cs typeface="Times New Roman"/>
              </a:rPr>
              <a:t> </a:t>
            </a:r>
            <a:r>
              <a:rPr sz="1400" b="1" dirty="0">
                <a:latin typeface="Times New Roman"/>
                <a:cs typeface="Times New Roman"/>
              </a:rPr>
              <a:t>E6</a:t>
            </a:r>
            <a:endParaRPr sz="1400">
              <a:latin typeface="Times New Roman"/>
              <a:cs typeface="Times New Roman"/>
            </a:endParaRPr>
          </a:p>
        </p:txBody>
      </p:sp>
      <p:sp>
        <p:nvSpPr>
          <p:cNvPr id="81940" name="object 21"/>
          <p:cNvSpPr txBox="1">
            <a:spLocks noChangeArrowheads="1"/>
          </p:cNvSpPr>
          <p:nvPr/>
        </p:nvSpPr>
        <p:spPr bwMode="auto">
          <a:xfrm>
            <a:off x="5257800" y="2514600"/>
            <a:ext cx="1916113" cy="527050"/>
          </a:xfrm>
          <a:prstGeom prst="rect">
            <a:avLst/>
          </a:prstGeom>
          <a:solidFill>
            <a:srgbClr val="CCCCFF"/>
          </a:solidFill>
          <a:ln w="9525">
            <a:solidFill>
              <a:srgbClr val="000000"/>
            </a:solidFill>
            <a:miter lim="800000"/>
            <a:headEnd/>
            <a:tailEnd/>
          </a:ln>
        </p:spPr>
        <p:txBody>
          <a:bodyPr lIns="0" tIns="35560" rIns="0" bIns="0">
            <a:spAutoFit/>
          </a:bodyPr>
          <a:lstStyle/>
          <a:p>
            <a:pPr marL="588963" indent="-365125">
              <a:spcBef>
                <a:spcPts val="275"/>
              </a:spcBef>
            </a:pPr>
            <a:r>
              <a:rPr lang="it-IT" sz="1400" b="1">
                <a:latin typeface="Times New Roman" pitchFamily="18" charset="0"/>
                <a:cs typeface="Times New Roman" pitchFamily="18" charset="0"/>
              </a:rPr>
              <a:t>AdE1B, BKV, JCV,  SV40 Tag</a:t>
            </a:r>
            <a:endParaRPr lang="it-IT" sz="1400">
              <a:latin typeface="Times New Roman" pitchFamily="18" charset="0"/>
              <a:cs typeface="Times New Roman" pitchFamily="18" charset="0"/>
            </a:endParaRPr>
          </a:p>
        </p:txBody>
      </p:sp>
      <p:sp>
        <p:nvSpPr>
          <p:cNvPr id="81941" name="object 22"/>
          <p:cNvSpPr txBox="1">
            <a:spLocks noChangeArrowheads="1"/>
          </p:cNvSpPr>
          <p:nvPr/>
        </p:nvSpPr>
        <p:spPr bwMode="auto">
          <a:xfrm>
            <a:off x="5410200" y="3962400"/>
            <a:ext cx="835025" cy="314325"/>
          </a:xfrm>
          <a:prstGeom prst="rect">
            <a:avLst/>
          </a:prstGeom>
          <a:solidFill>
            <a:srgbClr val="CCCCFF"/>
          </a:solidFill>
          <a:ln w="9525">
            <a:solidFill>
              <a:srgbClr val="000000"/>
            </a:solidFill>
            <a:miter lim="800000"/>
            <a:headEnd/>
            <a:tailEnd/>
          </a:ln>
        </p:spPr>
        <p:txBody>
          <a:bodyPr lIns="0" tIns="36195" rIns="0" bIns="0">
            <a:spAutoFit/>
          </a:bodyPr>
          <a:lstStyle/>
          <a:p>
            <a:pPr marL="88900">
              <a:spcBef>
                <a:spcPts val="288"/>
              </a:spcBef>
            </a:pPr>
            <a:r>
              <a:rPr lang="it-IT" sz="1400" b="1">
                <a:solidFill>
                  <a:srgbClr val="CC0000"/>
                </a:solidFill>
                <a:latin typeface="Times New Roman" pitchFamily="18" charset="0"/>
                <a:cs typeface="Times New Roman" pitchFamily="18" charset="0"/>
              </a:rPr>
              <a:t>apoptosi</a:t>
            </a:r>
            <a:endParaRPr lang="it-IT" sz="1400">
              <a:latin typeface="Times New Roman" pitchFamily="18" charset="0"/>
              <a:cs typeface="Times New Roman" pitchFamily="18" charset="0"/>
            </a:endParaRPr>
          </a:p>
        </p:txBody>
      </p:sp>
      <p:sp>
        <p:nvSpPr>
          <p:cNvPr id="81942" name="object 23"/>
          <p:cNvSpPr>
            <a:spLocks/>
          </p:cNvSpPr>
          <p:nvPr/>
        </p:nvSpPr>
        <p:spPr bwMode="auto">
          <a:xfrm>
            <a:off x="4011613" y="3184525"/>
            <a:ext cx="1944687" cy="747713"/>
          </a:xfrm>
          <a:custGeom>
            <a:avLst/>
            <a:gdLst>
              <a:gd name="T0" fmla="*/ 27661 w 1945004"/>
              <a:gd name="T1" fmla="*/ 0 h 748029"/>
              <a:gd name="T2" fmla="*/ 0 w 1945004"/>
              <a:gd name="T3" fmla="*/ 75024 h 748029"/>
              <a:gd name="T4" fmla="*/ 1447001 w 1945004"/>
              <a:gd name="T5" fmla="*/ 606539 h 748029"/>
              <a:gd name="T6" fmla="*/ 1433169 w 1945004"/>
              <a:gd name="T7" fmla="*/ 644052 h 748029"/>
              <a:gd name="T8" fmla="*/ 1943166 w 1945004"/>
              <a:gd name="T9" fmla="*/ 746198 h 748029"/>
              <a:gd name="T10" fmla="*/ 1556090 w 1945004"/>
              <a:gd name="T11" fmla="*/ 531386 h 748029"/>
              <a:gd name="T12" fmla="*/ 1474667 w 1945004"/>
              <a:gd name="T13" fmla="*/ 531386 h 748029"/>
              <a:gd name="T14" fmla="*/ 27661 w 1945004"/>
              <a:gd name="T15" fmla="*/ 0 h 748029"/>
              <a:gd name="T16" fmla="*/ 1488495 w 1945004"/>
              <a:gd name="T17" fmla="*/ 493874 h 748029"/>
              <a:gd name="T18" fmla="*/ 1474667 w 1945004"/>
              <a:gd name="T19" fmla="*/ 531386 h 748029"/>
              <a:gd name="T20" fmla="*/ 1556090 w 1945004"/>
              <a:gd name="T21" fmla="*/ 531386 h 748029"/>
              <a:gd name="T22" fmla="*/ 1488495 w 1945004"/>
              <a:gd name="T23" fmla="*/ 493874 h 748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5004"/>
              <a:gd name="T37" fmla="*/ 0 h 748029"/>
              <a:gd name="T38" fmla="*/ 1945004 w 1945004"/>
              <a:gd name="T39" fmla="*/ 748029 h 748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5004" h="748029">
                <a:moveTo>
                  <a:pt x="27686" y="0"/>
                </a:moveTo>
                <a:lnTo>
                  <a:pt x="0" y="75184"/>
                </a:lnTo>
                <a:lnTo>
                  <a:pt x="1448181" y="607822"/>
                </a:lnTo>
                <a:lnTo>
                  <a:pt x="1434338" y="645414"/>
                </a:lnTo>
                <a:lnTo>
                  <a:pt x="1944751" y="747776"/>
                </a:lnTo>
                <a:lnTo>
                  <a:pt x="1557360" y="532511"/>
                </a:lnTo>
                <a:lnTo>
                  <a:pt x="1475867" y="532511"/>
                </a:lnTo>
                <a:lnTo>
                  <a:pt x="27686" y="0"/>
                </a:lnTo>
                <a:close/>
              </a:path>
              <a:path w="1945004" h="748029">
                <a:moveTo>
                  <a:pt x="1489710" y="494919"/>
                </a:moveTo>
                <a:lnTo>
                  <a:pt x="1475867" y="532511"/>
                </a:lnTo>
                <a:lnTo>
                  <a:pt x="1557360" y="532511"/>
                </a:lnTo>
                <a:lnTo>
                  <a:pt x="1489710" y="494919"/>
                </a:lnTo>
                <a:close/>
              </a:path>
            </a:pathLst>
          </a:custGeom>
          <a:solidFill>
            <a:srgbClr val="000000"/>
          </a:solidFill>
          <a:ln w="9525">
            <a:noFill/>
            <a:round/>
            <a:headEnd/>
            <a:tailEnd/>
          </a:ln>
        </p:spPr>
        <p:txBody>
          <a:bodyPr lIns="0" tIns="0" rIns="0" bIns="0"/>
          <a:lstStyle/>
          <a:p>
            <a:endParaRPr lang="it-IT"/>
          </a:p>
        </p:txBody>
      </p:sp>
      <p:sp>
        <p:nvSpPr>
          <p:cNvPr id="81943" name="object 24"/>
          <p:cNvSpPr>
            <a:spLocks/>
          </p:cNvSpPr>
          <p:nvPr/>
        </p:nvSpPr>
        <p:spPr bwMode="auto">
          <a:xfrm>
            <a:off x="4011613" y="3184525"/>
            <a:ext cx="1944687" cy="747713"/>
          </a:xfrm>
          <a:custGeom>
            <a:avLst/>
            <a:gdLst>
              <a:gd name="T0" fmla="*/ 27661 w 1945004"/>
              <a:gd name="T1" fmla="*/ 0 h 748029"/>
              <a:gd name="T2" fmla="*/ 1474667 w 1945004"/>
              <a:gd name="T3" fmla="*/ 531386 h 748029"/>
              <a:gd name="T4" fmla="*/ 1488495 w 1945004"/>
              <a:gd name="T5" fmla="*/ 493874 h 748029"/>
              <a:gd name="T6" fmla="*/ 1943166 w 1945004"/>
              <a:gd name="T7" fmla="*/ 746198 h 748029"/>
              <a:gd name="T8" fmla="*/ 1433169 w 1945004"/>
              <a:gd name="T9" fmla="*/ 644052 h 748029"/>
              <a:gd name="T10" fmla="*/ 1447001 w 1945004"/>
              <a:gd name="T11" fmla="*/ 606539 h 748029"/>
              <a:gd name="T12" fmla="*/ 0 w 1945004"/>
              <a:gd name="T13" fmla="*/ 75024 h 748029"/>
              <a:gd name="T14" fmla="*/ 27661 w 1945004"/>
              <a:gd name="T15" fmla="*/ 0 h 748029"/>
              <a:gd name="T16" fmla="*/ 0 60000 65536"/>
              <a:gd name="T17" fmla="*/ 0 60000 65536"/>
              <a:gd name="T18" fmla="*/ 0 60000 65536"/>
              <a:gd name="T19" fmla="*/ 0 60000 65536"/>
              <a:gd name="T20" fmla="*/ 0 60000 65536"/>
              <a:gd name="T21" fmla="*/ 0 60000 65536"/>
              <a:gd name="T22" fmla="*/ 0 60000 65536"/>
              <a:gd name="T23" fmla="*/ 0 60000 65536"/>
              <a:gd name="T24" fmla="*/ 0 w 1945004"/>
              <a:gd name="T25" fmla="*/ 0 h 748029"/>
              <a:gd name="T26" fmla="*/ 1945004 w 1945004"/>
              <a:gd name="T27" fmla="*/ 748029 h 7480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5004" h="748029">
                <a:moveTo>
                  <a:pt x="27686" y="0"/>
                </a:moveTo>
                <a:lnTo>
                  <a:pt x="1475867" y="532511"/>
                </a:lnTo>
                <a:lnTo>
                  <a:pt x="1489710" y="494919"/>
                </a:lnTo>
                <a:lnTo>
                  <a:pt x="1944751" y="747776"/>
                </a:lnTo>
                <a:lnTo>
                  <a:pt x="1434338" y="645414"/>
                </a:lnTo>
                <a:lnTo>
                  <a:pt x="1448181" y="607822"/>
                </a:lnTo>
                <a:lnTo>
                  <a:pt x="0" y="75184"/>
                </a:lnTo>
                <a:lnTo>
                  <a:pt x="27686" y="0"/>
                </a:lnTo>
                <a:close/>
              </a:path>
            </a:pathLst>
          </a:custGeom>
          <a:noFill/>
          <a:ln w="9525">
            <a:solidFill>
              <a:srgbClr val="000000"/>
            </a:solidFill>
            <a:round/>
            <a:headEnd/>
            <a:tailEnd/>
          </a:ln>
        </p:spPr>
        <p:txBody>
          <a:bodyPr lIns="0" tIns="0" rIns="0" bIns="0"/>
          <a:lstStyle/>
          <a:p>
            <a:endParaRPr lang="it-IT"/>
          </a:p>
        </p:txBody>
      </p:sp>
      <p:sp>
        <p:nvSpPr>
          <p:cNvPr id="81944" name="object 25"/>
          <p:cNvSpPr>
            <a:spLocks/>
          </p:cNvSpPr>
          <p:nvPr/>
        </p:nvSpPr>
        <p:spPr bwMode="auto">
          <a:xfrm>
            <a:off x="3810000" y="3276600"/>
            <a:ext cx="152400" cy="609600"/>
          </a:xfrm>
          <a:custGeom>
            <a:avLst/>
            <a:gdLst>
              <a:gd name="T0" fmla="*/ 152400 w 152400"/>
              <a:gd name="T1" fmla="*/ 457200 h 609600"/>
              <a:gd name="T2" fmla="*/ 0 w 152400"/>
              <a:gd name="T3" fmla="*/ 457200 h 609600"/>
              <a:gd name="T4" fmla="*/ 76200 w 152400"/>
              <a:gd name="T5" fmla="*/ 609600 h 609600"/>
              <a:gd name="T6" fmla="*/ 152400 w 152400"/>
              <a:gd name="T7" fmla="*/ 457200 h 609600"/>
              <a:gd name="T8" fmla="*/ 114300 w 152400"/>
              <a:gd name="T9" fmla="*/ 0 h 609600"/>
              <a:gd name="T10" fmla="*/ 38100 w 152400"/>
              <a:gd name="T11" fmla="*/ 0 h 609600"/>
              <a:gd name="T12" fmla="*/ 38100 w 152400"/>
              <a:gd name="T13" fmla="*/ 457200 h 609600"/>
              <a:gd name="T14" fmla="*/ 114300 w 152400"/>
              <a:gd name="T15" fmla="*/ 457200 h 609600"/>
              <a:gd name="T16" fmla="*/ 114300 w 152400"/>
              <a:gd name="T17" fmla="*/ 0 h 609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400"/>
              <a:gd name="T28" fmla="*/ 0 h 609600"/>
              <a:gd name="T29" fmla="*/ 152400 w 152400"/>
              <a:gd name="T30" fmla="*/ 609600 h 609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400" h="609600">
                <a:moveTo>
                  <a:pt x="152400" y="457200"/>
                </a:moveTo>
                <a:lnTo>
                  <a:pt x="0" y="457200"/>
                </a:lnTo>
                <a:lnTo>
                  <a:pt x="76200" y="609600"/>
                </a:lnTo>
                <a:lnTo>
                  <a:pt x="152400" y="457200"/>
                </a:lnTo>
                <a:close/>
              </a:path>
              <a:path w="152400" h="609600">
                <a:moveTo>
                  <a:pt x="114300" y="0"/>
                </a:moveTo>
                <a:lnTo>
                  <a:pt x="38100" y="0"/>
                </a:lnTo>
                <a:lnTo>
                  <a:pt x="38100" y="457200"/>
                </a:lnTo>
                <a:lnTo>
                  <a:pt x="114300" y="457200"/>
                </a:lnTo>
                <a:lnTo>
                  <a:pt x="114300" y="0"/>
                </a:lnTo>
                <a:close/>
              </a:path>
            </a:pathLst>
          </a:custGeom>
          <a:solidFill>
            <a:srgbClr val="000000"/>
          </a:solidFill>
          <a:ln w="9525">
            <a:noFill/>
            <a:round/>
            <a:headEnd/>
            <a:tailEnd/>
          </a:ln>
        </p:spPr>
        <p:txBody>
          <a:bodyPr lIns="0" tIns="0" rIns="0" bIns="0"/>
          <a:lstStyle/>
          <a:p>
            <a:endParaRPr lang="it-IT"/>
          </a:p>
        </p:txBody>
      </p:sp>
      <p:sp>
        <p:nvSpPr>
          <p:cNvPr id="81945" name="object 26"/>
          <p:cNvSpPr>
            <a:spLocks/>
          </p:cNvSpPr>
          <p:nvPr/>
        </p:nvSpPr>
        <p:spPr bwMode="auto">
          <a:xfrm>
            <a:off x="3810000" y="3276600"/>
            <a:ext cx="152400" cy="609600"/>
          </a:xfrm>
          <a:custGeom>
            <a:avLst/>
            <a:gdLst>
              <a:gd name="T0" fmla="*/ 0 w 152400"/>
              <a:gd name="T1" fmla="*/ 457200 h 609600"/>
              <a:gd name="T2" fmla="*/ 38100 w 152400"/>
              <a:gd name="T3" fmla="*/ 457200 h 609600"/>
              <a:gd name="T4" fmla="*/ 38100 w 152400"/>
              <a:gd name="T5" fmla="*/ 0 h 609600"/>
              <a:gd name="T6" fmla="*/ 114300 w 152400"/>
              <a:gd name="T7" fmla="*/ 0 h 609600"/>
              <a:gd name="T8" fmla="*/ 114300 w 152400"/>
              <a:gd name="T9" fmla="*/ 457200 h 609600"/>
              <a:gd name="T10" fmla="*/ 152400 w 152400"/>
              <a:gd name="T11" fmla="*/ 457200 h 609600"/>
              <a:gd name="T12" fmla="*/ 76200 w 152400"/>
              <a:gd name="T13" fmla="*/ 609600 h 609600"/>
              <a:gd name="T14" fmla="*/ 0 w 152400"/>
              <a:gd name="T15" fmla="*/ 457200 h 609600"/>
              <a:gd name="T16" fmla="*/ 0 60000 65536"/>
              <a:gd name="T17" fmla="*/ 0 60000 65536"/>
              <a:gd name="T18" fmla="*/ 0 60000 65536"/>
              <a:gd name="T19" fmla="*/ 0 60000 65536"/>
              <a:gd name="T20" fmla="*/ 0 60000 65536"/>
              <a:gd name="T21" fmla="*/ 0 60000 65536"/>
              <a:gd name="T22" fmla="*/ 0 60000 65536"/>
              <a:gd name="T23" fmla="*/ 0 60000 65536"/>
              <a:gd name="T24" fmla="*/ 0 w 152400"/>
              <a:gd name="T25" fmla="*/ 0 h 609600"/>
              <a:gd name="T26" fmla="*/ 152400 w 152400"/>
              <a:gd name="T27" fmla="*/ 609600 h 609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400" h="609600">
                <a:moveTo>
                  <a:pt x="0" y="457200"/>
                </a:moveTo>
                <a:lnTo>
                  <a:pt x="38100" y="457200"/>
                </a:lnTo>
                <a:lnTo>
                  <a:pt x="38100" y="0"/>
                </a:lnTo>
                <a:lnTo>
                  <a:pt x="114300" y="0"/>
                </a:lnTo>
                <a:lnTo>
                  <a:pt x="114300" y="457200"/>
                </a:lnTo>
                <a:lnTo>
                  <a:pt x="152400" y="457200"/>
                </a:lnTo>
                <a:lnTo>
                  <a:pt x="76200" y="609600"/>
                </a:lnTo>
                <a:lnTo>
                  <a:pt x="0" y="457200"/>
                </a:lnTo>
                <a:close/>
              </a:path>
            </a:pathLst>
          </a:custGeom>
          <a:noFill/>
          <a:ln w="9525">
            <a:solidFill>
              <a:srgbClr val="000000"/>
            </a:solidFill>
            <a:round/>
            <a:headEnd/>
            <a:tailEnd/>
          </a:ln>
        </p:spPr>
        <p:txBody>
          <a:bodyPr lIns="0" tIns="0" rIns="0" bIns="0"/>
          <a:lstStyle/>
          <a:p>
            <a:endParaRPr lang="it-IT"/>
          </a:p>
        </p:txBody>
      </p:sp>
      <p:sp>
        <p:nvSpPr>
          <p:cNvPr id="81946" name="object 27"/>
          <p:cNvSpPr txBox="1">
            <a:spLocks noChangeArrowheads="1"/>
          </p:cNvSpPr>
          <p:nvPr/>
        </p:nvSpPr>
        <p:spPr bwMode="auto">
          <a:xfrm>
            <a:off x="3965575" y="3546475"/>
            <a:ext cx="254000" cy="195263"/>
          </a:xfrm>
          <a:prstGeom prst="rect">
            <a:avLst/>
          </a:prstGeom>
          <a:noFill/>
          <a:ln w="9525">
            <a:noFill/>
            <a:miter lim="800000"/>
            <a:headEnd/>
            <a:tailEnd/>
          </a:ln>
        </p:spPr>
        <p:txBody>
          <a:bodyPr lIns="0" tIns="0" rIns="0" bIns="0">
            <a:spAutoFit/>
          </a:bodyPr>
          <a:lstStyle/>
          <a:p>
            <a:pPr marL="12700"/>
            <a:r>
              <a:rPr lang="it-IT" sz="1200">
                <a:latin typeface="Times New Roman" pitchFamily="18" charset="0"/>
                <a:cs typeface="Times New Roman" pitchFamily="18" charset="0"/>
              </a:rPr>
              <a:t>p21</a:t>
            </a:r>
          </a:p>
        </p:txBody>
      </p:sp>
      <p:sp>
        <p:nvSpPr>
          <p:cNvPr id="28" name="object 28"/>
          <p:cNvSpPr txBox="1"/>
          <p:nvPr/>
        </p:nvSpPr>
        <p:spPr>
          <a:xfrm>
            <a:off x="5032375" y="3394075"/>
            <a:ext cx="246063" cy="195263"/>
          </a:xfrm>
          <a:prstGeom prst="rect">
            <a:avLst/>
          </a:prstGeom>
        </p:spPr>
        <p:txBody>
          <a:bodyPr lIns="0" tIns="0" rIns="0" bIns="0">
            <a:spAutoFit/>
          </a:bodyPr>
          <a:lstStyle/>
          <a:p>
            <a:pPr marL="12700" fontAlgn="auto">
              <a:spcBef>
                <a:spcPts val="0"/>
              </a:spcBef>
              <a:spcAft>
                <a:spcPts val="0"/>
              </a:spcAft>
              <a:defRPr/>
            </a:pPr>
            <a:r>
              <a:rPr sz="1200" dirty="0">
                <a:latin typeface="Times New Roman"/>
                <a:cs typeface="Times New Roman"/>
              </a:rPr>
              <a:t>b</a:t>
            </a:r>
            <a:r>
              <a:rPr sz="1200" spc="-5" dirty="0">
                <a:latin typeface="Times New Roman"/>
                <a:cs typeface="Times New Roman"/>
              </a:rPr>
              <a:t>a</a:t>
            </a:r>
            <a:r>
              <a:rPr sz="1200" dirty="0">
                <a:latin typeface="Times New Roman"/>
                <a:cs typeface="Times New Roman"/>
              </a:rPr>
              <a:t>x</a:t>
            </a:r>
            <a:endParaRPr sz="1200">
              <a:latin typeface="Times New Roman"/>
              <a:cs typeface="Times New Roman"/>
            </a:endParaRPr>
          </a:p>
        </p:txBody>
      </p:sp>
    </p:spTree>
  </p:cSld>
  <p:clrMapOvr>
    <a:masterClrMapping/>
  </p:clrMapOvr>
  <p:transition advTm="27482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object 2"/>
          <p:cNvSpPr>
            <a:spLocks/>
          </p:cNvSpPr>
          <p:nvPr/>
        </p:nvSpPr>
        <p:spPr bwMode="auto">
          <a:xfrm>
            <a:off x="1143000" y="1981200"/>
            <a:ext cx="609600" cy="76200"/>
          </a:xfrm>
          <a:custGeom>
            <a:avLst/>
            <a:gdLst>
              <a:gd name="T0" fmla="*/ 457200 w 609600"/>
              <a:gd name="T1" fmla="*/ 0 h 76200"/>
              <a:gd name="T2" fmla="*/ 457200 w 609600"/>
              <a:gd name="T3" fmla="*/ 19050 h 76200"/>
              <a:gd name="T4" fmla="*/ 0 w 609600"/>
              <a:gd name="T5" fmla="*/ 19050 h 76200"/>
              <a:gd name="T6" fmla="*/ 0 w 609600"/>
              <a:gd name="T7" fmla="*/ 57150 h 76200"/>
              <a:gd name="T8" fmla="*/ 457200 w 609600"/>
              <a:gd name="T9" fmla="*/ 57150 h 76200"/>
              <a:gd name="T10" fmla="*/ 457200 w 609600"/>
              <a:gd name="T11" fmla="*/ 76200 h 76200"/>
              <a:gd name="T12" fmla="*/ 609600 w 609600"/>
              <a:gd name="T13" fmla="*/ 38100 h 76200"/>
              <a:gd name="T14" fmla="*/ 457200 w 609600"/>
              <a:gd name="T15" fmla="*/ 0 h 76200"/>
              <a:gd name="T16" fmla="*/ 0 60000 65536"/>
              <a:gd name="T17" fmla="*/ 0 60000 65536"/>
              <a:gd name="T18" fmla="*/ 0 60000 65536"/>
              <a:gd name="T19" fmla="*/ 0 60000 65536"/>
              <a:gd name="T20" fmla="*/ 0 60000 65536"/>
              <a:gd name="T21" fmla="*/ 0 60000 65536"/>
              <a:gd name="T22" fmla="*/ 0 60000 65536"/>
              <a:gd name="T23" fmla="*/ 0 60000 65536"/>
              <a:gd name="T24" fmla="*/ 0 w 609600"/>
              <a:gd name="T25" fmla="*/ 0 h 76200"/>
              <a:gd name="T26" fmla="*/ 609600 w 609600"/>
              <a:gd name="T27" fmla="*/ 76200 h 76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76200">
                <a:moveTo>
                  <a:pt x="457200" y="0"/>
                </a:moveTo>
                <a:lnTo>
                  <a:pt x="457200" y="19050"/>
                </a:lnTo>
                <a:lnTo>
                  <a:pt x="0" y="19050"/>
                </a:lnTo>
                <a:lnTo>
                  <a:pt x="0" y="57150"/>
                </a:lnTo>
                <a:lnTo>
                  <a:pt x="457200" y="57150"/>
                </a:lnTo>
                <a:lnTo>
                  <a:pt x="457200" y="76200"/>
                </a:lnTo>
                <a:lnTo>
                  <a:pt x="609600" y="38100"/>
                </a:lnTo>
                <a:lnTo>
                  <a:pt x="457200" y="0"/>
                </a:lnTo>
                <a:close/>
              </a:path>
            </a:pathLst>
          </a:custGeom>
          <a:solidFill>
            <a:srgbClr val="00CC99"/>
          </a:solidFill>
          <a:ln w="9525">
            <a:noFill/>
            <a:round/>
            <a:headEnd/>
            <a:tailEnd/>
          </a:ln>
        </p:spPr>
        <p:txBody>
          <a:bodyPr lIns="0" tIns="0" rIns="0" bIns="0"/>
          <a:lstStyle/>
          <a:p>
            <a:endParaRPr lang="it-IT"/>
          </a:p>
        </p:txBody>
      </p:sp>
      <p:sp>
        <p:nvSpPr>
          <p:cNvPr id="83970" name="object 3"/>
          <p:cNvSpPr>
            <a:spLocks/>
          </p:cNvSpPr>
          <p:nvPr/>
        </p:nvSpPr>
        <p:spPr bwMode="auto">
          <a:xfrm>
            <a:off x="1143000" y="1981200"/>
            <a:ext cx="609600" cy="76200"/>
          </a:xfrm>
          <a:custGeom>
            <a:avLst/>
            <a:gdLst>
              <a:gd name="T0" fmla="*/ 0 w 609600"/>
              <a:gd name="T1" fmla="*/ 19050 h 76200"/>
              <a:gd name="T2" fmla="*/ 457200 w 609600"/>
              <a:gd name="T3" fmla="*/ 19050 h 76200"/>
              <a:gd name="T4" fmla="*/ 457200 w 609600"/>
              <a:gd name="T5" fmla="*/ 0 h 76200"/>
              <a:gd name="T6" fmla="*/ 609600 w 609600"/>
              <a:gd name="T7" fmla="*/ 38100 h 76200"/>
              <a:gd name="T8" fmla="*/ 457200 w 609600"/>
              <a:gd name="T9" fmla="*/ 76200 h 76200"/>
              <a:gd name="T10" fmla="*/ 457200 w 609600"/>
              <a:gd name="T11" fmla="*/ 57150 h 76200"/>
              <a:gd name="T12" fmla="*/ 0 w 609600"/>
              <a:gd name="T13" fmla="*/ 57150 h 76200"/>
              <a:gd name="T14" fmla="*/ 0 w 609600"/>
              <a:gd name="T15" fmla="*/ 19050 h 76200"/>
              <a:gd name="T16" fmla="*/ 0 60000 65536"/>
              <a:gd name="T17" fmla="*/ 0 60000 65536"/>
              <a:gd name="T18" fmla="*/ 0 60000 65536"/>
              <a:gd name="T19" fmla="*/ 0 60000 65536"/>
              <a:gd name="T20" fmla="*/ 0 60000 65536"/>
              <a:gd name="T21" fmla="*/ 0 60000 65536"/>
              <a:gd name="T22" fmla="*/ 0 60000 65536"/>
              <a:gd name="T23" fmla="*/ 0 60000 65536"/>
              <a:gd name="T24" fmla="*/ 0 w 609600"/>
              <a:gd name="T25" fmla="*/ 0 h 76200"/>
              <a:gd name="T26" fmla="*/ 609600 w 609600"/>
              <a:gd name="T27" fmla="*/ 76200 h 76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76200">
                <a:moveTo>
                  <a:pt x="0" y="19050"/>
                </a:moveTo>
                <a:lnTo>
                  <a:pt x="457200" y="19050"/>
                </a:lnTo>
                <a:lnTo>
                  <a:pt x="457200" y="0"/>
                </a:lnTo>
                <a:lnTo>
                  <a:pt x="609600" y="38100"/>
                </a:lnTo>
                <a:lnTo>
                  <a:pt x="457200" y="76200"/>
                </a:lnTo>
                <a:lnTo>
                  <a:pt x="457200" y="57150"/>
                </a:lnTo>
                <a:lnTo>
                  <a:pt x="0" y="57150"/>
                </a:lnTo>
                <a:lnTo>
                  <a:pt x="0" y="19050"/>
                </a:lnTo>
                <a:close/>
              </a:path>
            </a:pathLst>
          </a:custGeom>
          <a:noFill/>
          <a:ln w="9525">
            <a:solidFill>
              <a:srgbClr val="000000"/>
            </a:solidFill>
            <a:round/>
            <a:headEnd/>
            <a:tailEnd/>
          </a:ln>
        </p:spPr>
        <p:txBody>
          <a:bodyPr lIns="0" tIns="0" rIns="0" bIns="0"/>
          <a:lstStyle/>
          <a:p>
            <a:endParaRPr lang="it-IT"/>
          </a:p>
        </p:txBody>
      </p:sp>
      <p:sp>
        <p:nvSpPr>
          <p:cNvPr id="83971" name="object 4"/>
          <p:cNvSpPr>
            <a:spLocks/>
          </p:cNvSpPr>
          <p:nvPr/>
        </p:nvSpPr>
        <p:spPr bwMode="auto">
          <a:xfrm>
            <a:off x="2108200" y="3340100"/>
            <a:ext cx="1587500" cy="1611313"/>
          </a:xfrm>
          <a:custGeom>
            <a:avLst/>
            <a:gdLst>
              <a:gd name="T0" fmla="*/ 1448 w 1587500"/>
              <a:gd name="T1" fmla="*/ 755863 h 1611629"/>
              <a:gd name="T2" fmla="*/ 12787 w 1587500"/>
              <a:gd name="T3" fmla="*/ 660207 h 1611629"/>
              <a:gd name="T4" fmla="*/ 34829 w 1587500"/>
              <a:gd name="T5" fmla="*/ 568337 h 1611629"/>
              <a:gd name="T6" fmla="*/ 66909 w 1587500"/>
              <a:gd name="T7" fmla="*/ 480920 h 1611629"/>
              <a:gd name="T8" fmla="*/ 108363 w 1587500"/>
              <a:gd name="T9" fmla="*/ 398634 h 1611629"/>
              <a:gd name="T10" fmla="*/ 158529 w 1587500"/>
              <a:gd name="T11" fmla="*/ 322152 h 1611629"/>
              <a:gd name="T12" fmla="*/ 216741 w 1587500"/>
              <a:gd name="T13" fmla="*/ 252146 h 1611629"/>
              <a:gd name="T14" fmla="*/ 282335 w 1587500"/>
              <a:gd name="T15" fmla="*/ 189289 h 1611629"/>
              <a:gd name="T16" fmla="*/ 354648 w 1587500"/>
              <a:gd name="T17" fmla="*/ 134257 h 1611629"/>
              <a:gd name="T18" fmla="*/ 433015 w 1587500"/>
              <a:gd name="T19" fmla="*/ 87720 h 1611629"/>
              <a:gd name="T20" fmla="*/ 516773 w 1587500"/>
              <a:gd name="T21" fmla="*/ 50351 h 1611629"/>
              <a:gd name="T22" fmla="*/ 605257 w 1587500"/>
              <a:gd name="T23" fmla="*/ 22829 h 1611629"/>
              <a:gd name="T24" fmla="*/ 697804 w 1587500"/>
              <a:gd name="T25" fmla="*/ 5819 h 1611629"/>
              <a:gd name="T26" fmla="*/ 793750 w 1587500"/>
              <a:gd name="T27" fmla="*/ 0 h 1611629"/>
              <a:gd name="T28" fmla="*/ 889695 w 1587500"/>
              <a:gd name="T29" fmla="*/ 5819 h 1611629"/>
              <a:gd name="T30" fmla="*/ 982242 w 1587500"/>
              <a:gd name="T31" fmla="*/ 22829 h 1611629"/>
              <a:gd name="T32" fmla="*/ 1070726 w 1587500"/>
              <a:gd name="T33" fmla="*/ 50351 h 1611629"/>
              <a:gd name="T34" fmla="*/ 1154484 w 1587500"/>
              <a:gd name="T35" fmla="*/ 87720 h 1611629"/>
              <a:gd name="T36" fmla="*/ 1232851 w 1587500"/>
              <a:gd name="T37" fmla="*/ 134257 h 1611629"/>
              <a:gd name="T38" fmla="*/ 1305164 w 1587500"/>
              <a:gd name="T39" fmla="*/ 189289 h 1611629"/>
              <a:gd name="T40" fmla="*/ 1370758 w 1587500"/>
              <a:gd name="T41" fmla="*/ 252146 h 1611629"/>
              <a:gd name="T42" fmla="*/ 1428970 w 1587500"/>
              <a:gd name="T43" fmla="*/ 322152 h 1611629"/>
              <a:gd name="T44" fmla="*/ 1479136 w 1587500"/>
              <a:gd name="T45" fmla="*/ 398634 h 1611629"/>
              <a:gd name="T46" fmla="*/ 1520590 w 1587500"/>
              <a:gd name="T47" fmla="*/ 480920 h 1611629"/>
              <a:gd name="T48" fmla="*/ 1552670 w 1587500"/>
              <a:gd name="T49" fmla="*/ 568337 h 1611629"/>
              <a:gd name="T50" fmla="*/ 1574712 w 1587500"/>
              <a:gd name="T51" fmla="*/ 660207 h 1611629"/>
              <a:gd name="T52" fmla="*/ 1586051 w 1587500"/>
              <a:gd name="T53" fmla="*/ 755863 h 1611629"/>
              <a:gd name="T54" fmla="*/ 1586051 w 1587500"/>
              <a:gd name="T55" fmla="*/ 853920 h 1611629"/>
              <a:gd name="T56" fmla="*/ 1574712 w 1587500"/>
              <a:gd name="T57" fmla="*/ 949558 h 1611629"/>
              <a:gd name="T58" fmla="*/ 1552670 w 1587500"/>
              <a:gd name="T59" fmla="*/ 1041417 h 1611629"/>
              <a:gd name="T60" fmla="*/ 1520590 w 1587500"/>
              <a:gd name="T61" fmla="*/ 1128825 h 1611629"/>
              <a:gd name="T62" fmla="*/ 1479136 w 1587500"/>
              <a:gd name="T63" fmla="*/ 1211107 h 1611629"/>
              <a:gd name="T64" fmla="*/ 1428970 w 1587500"/>
              <a:gd name="T65" fmla="*/ 1287591 h 1611629"/>
              <a:gd name="T66" fmla="*/ 1370758 w 1587500"/>
              <a:gd name="T67" fmla="*/ 1357603 h 1611629"/>
              <a:gd name="T68" fmla="*/ 1305164 w 1587500"/>
              <a:gd name="T69" fmla="*/ 1420464 h 1611629"/>
              <a:gd name="T70" fmla="*/ 1232851 w 1587500"/>
              <a:gd name="T71" fmla="*/ 1475509 h 1611629"/>
              <a:gd name="T72" fmla="*/ 1154484 w 1587500"/>
              <a:gd name="T73" fmla="*/ 1522053 h 1611629"/>
              <a:gd name="T74" fmla="*/ 1070726 w 1587500"/>
              <a:gd name="T75" fmla="*/ 1559429 h 1611629"/>
              <a:gd name="T76" fmla="*/ 982242 w 1587500"/>
              <a:gd name="T77" fmla="*/ 1586963 h 1611629"/>
              <a:gd name="T78" fmla="*/ 889695 w 1587500"/>
              <a:gd name="T79" fmla="*/ 1603974 h 1611629"/>
              <a:gd name="T80" fmla="*/ 793750 w 1587500"/>
              <a:gd name="T81" fmla="*/ 1609796 h 1611629"/>
              <a:gd name="T82" fmla="*/ 697804 w 1587500"/>
              <a:gd name="T83" fmla="*/ 1603974 h 1611629"/>
              <a:gd name="T84" fmla="*/ 605257 w 1587500"/>
              <a:gd name="T85" fmla="*/ 1586963 h 1611629"/>
              <a:gd name="T86" fmla="*/ 516773 w 1587500"/>
              <a:gd name="T87" fmla="*/ 1559429 h 1611629"/>
              <a:gd name="T88" fmla="*/ 433015 w 1587500"/>
              <a:gd name="T89" fmla="*/ 1522053 h 1611629"/>
              <a:gd name="T90" fmla="*/ 354648 w 1587500"/>
              <a:gd name="T91" fmla="*/ 1475509 h 1611629"/>
              <a:gd name="T92" fmla="*/ 282335 w 1587500"/>
              <a:gd name="T93" fmla="*/ 1420464 h 1611629"/>
              <a:gd name="T94" fmla="*/ 216741 w 1587500"/>
              <a:gd name="T95" fmla="*/ 1357603 h 1611629"/>
              <a:gd name="T96" fmla="*/ 158529 w 1587500"/>
              <a:gd name="T97" fmla="*/ 1287591 h 1611629"/>
              <a:gd name="T98" fmla="*/ 108363 w 1587500"/>
              <a:gd name="T99" fmla="*/ 1211107 h 1611629"/>
              <a:gd name="T100" fmla="*/ 66909 w 1587500"/>
              <a:gd name="T101" fmla="*/ 1128825 h 1611629"/>
              <a:gd name="T102" fmla="*/ 34829 w 1587500"/>
              <a:gd name="T103" fmla="*/ 1041417 h 1611629"/>
              <a:gd name="T104" fmla="*/ 12787 w 1587500"/>
              <a:gd name="T105" fmla="*/ 949558 h 1611629"/>
              <a:gd name="T106" fmla="*/ 1448 w 1587500"/>
              <a:gd name="T107" fmla="*/ 853920 h 1611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87500"/>
              <a:gd name="T163" fmla="*/ 0 h 1611629"/>
              <a:gd name="T164" fmla="*/ 1587500 w 1587500"/>
              <a:gd name="T165" fmla="*/ 1611629 h 1611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87500" h="1611629">
                <a:moveTo>
                  <a:pt x="0" y="805688"/>
                </a:moveTo>
                <a:lnTo>
                  <a:pt x="1448" y="756603"/>
                </a:lnTo>
                <a:lnTo>
                  <a:pt x="5738" y="708297"/>
                </a:lnTo>
                <a:lnTo>
                  <a:pt x="12787" y="660854"/>
                </a:lnTo>
                <a:lnTo>
                  <a:pt x="22511" y="614357"/>
                </a:lnTo>
                <a:lnTo>
                  <a:pt x="34829" y="568892"/>
                </a:lnTo>
                <a:lnTo>
                  <a:pt x="49655" y="524541"/>
                </a:lnTo>
                <a:lnTo>
                  <a:pt x="66909" y="481390"/>
                </a:lnTo>
                <a:lnTo>
                  <a:pt x="86506" y="439523"/>
                </a:lnTo>
                <a:lnTo>
                  <a:pt x="108363" y="399024"/>
                </a:lnTo>
                <a:lnTo>
                  <a:pt x="132399" y="359977"/>
                </a:lnTo>
                <a:lnTo>
                  <a:pt x="158529" y="322467"/>
                </a:lnTo>
                <a:lnTo>
                  <a:pt x="186670" y="286577"/>
                </a:lnTo>
                <a:lnTo>
                  <a:pt x="216741" y="252392"/>
                </a:lnTo>
                <a:lnTo>
                  <a:pt x="248656" y="219997"/>
                </a:lnTo>
                <a:lnTo>
                  <a:pt x="282335" y="189474"/>
                </a:lnTo>
                <a:lnTo>
                  <a:pt x="317693" y="160910"/>
                </a:lnTo>
                <a:lnTo>
                  <a:pt x="354648" y="134387"/>
                </a:lnTo>
                <a:lnTo>
                  <a:pt x="393116" y="109991"/>
                </a:lnTo>
                <a:lnTo>
                  <a:pt x="433015" y="87805"/>
                </a:lnTo>
                <a:lnTo>
                  <a:pt x="474262" y="67913"/>
                </a:lnTo>
                <a:lnTo>
                  <a:pt x="516773" y="50401"/>
                </a:lnTo>
                <a:lnTo>
                  <a:pt x="560466" y="35351"/>
                </a:lnTo>
                <a:lnTo>
                  <a:pt x="605257" y="22849"/>
                </a:lnTo>
                <a:lnTo>
                  <a:pt x="651065" y="12979"/>
                </a:lnTo>
                <a:lnTo>
                  <a:pt x="697804" y="5824"/>
                </a:lnTo>
                <a:lnTo>
                  <a:pt x="745394" y="1470"/>
                </a:lnTo>
                <a:lnTo>
                  <a:pt x="793750" y="0"/>
                </a:lnTo>
                <a:lnTo>
                  <a:pt x="842105" y="1470"/>
                </a:lnTo>
                <a:lnTo>
                  <a:pt x="889695" y="5824"/>
                </a:lnTo>
                <a:lnTo>
                  <a:pt x="936434" y="12979"/>
                </a:lnTo>
                <a:lnTo>
                  <a:pt x="982242" y="22849"/>
                </a:lnTo>
                <a:lnTo>
                  <a:pt x="1027033" y="35351"/>
                </a:lnTo>
                <a:lnTo>
                  <a:pt x="1070726" y="50401"/>
                </a:lnTo>
                <a:lnTo>
                  <a:pt x="1113237" y="67913"/>
                </a:lnTo>
                <a:lnTo>
                  <a:pt x="1154484" y="87805"/>
                </a:lnTo>
                <a:lnTo>
                  <a:pt x="1194383" y="109991"/>
                </a:lnTo>
                <a:lnTo>
                  <a:pt x="1232851" y="134387"/>
                </a:lnTo>
                <a:lnTo>
                  <a:pt x="1269806" y="160910"/>
                </a:lnTo>
                <a:lnTo>
                  <a:pt x="1305164" y="189474"/>
                </a:lnTo>
                <a:lnTo>
                  <a:pt x="1338843" y="219997"/>
                </a:lnTo>
                <a:lnTo>
                  <a:pt x="1370758" y="252392"/>
                </a:lnTo>
                <a:lnTo>
                  <a:pt x="1400829" y="286577"/>
                </a:lnTo>
                <a:lnTo>
                  <a:pt x="1428970" y="322467"/>
                </a:lnTo>
                <a:lnTo>
                  <a:pt x="1455100" y="359977"/>
                </a:lnTo>
                <a:lnTo>
                  <a:pt x="1479136" y="399024"/>
                </a:lnTo>
                <a:lnTo>
                  <a:pt x="1500993" y="439523"/>
                </a:lnTo>
                <a:lnTo>
                  <a:pt x="1520590" y="481390"/>
                </a:lnTo>
                <a:lnTo>
                  <a:pt x="1537844" y="524541"/>
                </a:lnTo>
                <a:lnTo>
                  <a:pt x="1552670" y="568892"/>
                </a:lnTo>
                <a:lnTo>
                  <a:pt x="1564988" y="614357"/>
                </a:lnTo>
                <a:lnTo>
                  <a:pt x="1574712" y="660854"/>
                </a:lnTo>
                <a:lnTo>
                  <a:pt x="1581761" y="708297"/>
                </a:lnTo>
                <a:lnTo>
                  <a:pt x="1586051" y="756603"/>
                </a:lnTo>
                <a:lnTo>
                  <a:pt x="1587500" y="805688"/>
                </a:lnTo>
                <a:lnTo>
                  <a:pt x="1586051" y="854759"/>
                </a:lnTo>
                <a:lnTo>
                  <a:pt x="1581761" y="903054"/>
                </a:lnTo>
                <a:lnTo>
                  <a:pt x="1574712" y="950488"/>
                </a:lnTo>
                <a:lnTo>
                  <a:pt x="1564988" y="996977"/>
                </a:lnTo>
                <a:lnTo>
                  <a:pt x="1552670" y="1042437"/>
                </a:lnTo>
                <a:lnTo>
                  <a:pt x="1537844" y="1086783"/>
                </a:lnTo>
                <a:lnTo>
                  <a:pt x="1520590" y="1129930"/>
                </a:lnTo>
                <a:lnTo>
                  <a:pt x="1500993" y="1171796"/>
                </a:lnTo>
                <a:lnTo>
                  <a:pt x="1479136" y="1212294"/>
                </a:lnTo>
                <a:lnTo>
                  <a:pt x="1455100" y="1251342"/>
                </a:lnTo>
                <a:lnTo>
                  <a:pt x="1428970" y="1288854"/>
                </a:lnTo>
                <a:lnTo>
                  <a:pt x="1400829" y="1324746"/>
                </a:lnTo>
                <a:lnTo>
                  <a:pt x="1370758" y="1358933"/>
                </a:lnTo>
                <a:lnTo>
                  <a:pt x="1338843" y="1391333"/>
                </a:lnTo>
                <a:lnTo>
                  <a:pt x="1305164" y="1421859"/>
                </a:lnTo>
                <a:lnTo>
                  <a:pt x="1269806" y="1450428"/>
                </a:lnTo>
                <a:lnTo>
                  <a:pt x="1232851" y="1476955"/>
                </a:lnTo>
                <a:lnTo>
                  <a:pt x="1194383" y="1501356"/>
                </a:lnTo>
                <a:lnTo>
                  <a:pt x="1154484" y="1523547"/>
                </a:lnTo>
                <a:lnTo>
                  <a:pt x="1113237" y="1543443"/>
                </a:lnTo>
                <a:lnTo>
                  <a:pt x="1070726" y="1560959"/>
                </a:lnTo>
                <a:lnTo>
                  <a:pt x="1027033" y="1576013"/>
                </a:lnTo>
                <a:lnTo>
                  <a:pt x="982242" y="1588518"/>
                </a:lnTo>
                <a:lnTo>
                  <a:pt x="936434" y="1598392"/>
                </a:lnTo>
                <a:lnTo>
                  <a:pt x="889695" y="1605549"/>
                </a:lnTo>
                <a:lnTo>
                  <a:pt x="842105" y="1609905"/>
                </a:lnTo>
                <a:lnTo>
                  <a:pt x="793750" y="1611376"/>
                </a:lnTo>
                <a:lnTo>
                  <a:pt x="745394" y="1609905"/>
                </a:lnTo>
                <a:lnTo>
                  <a:pt x="697804" y="1605549"/>
                </a:lnTo>
                <a:lnTo>
                  <a:pt x="651065" y="1598392"/>
                </a:lnTo>
                <a:lnTo>
                  <a:pt x="605257" y="1588518"/>
                </a:lnTo>
                <a:lnTo>
                  <a:pt x="560466" y="1576013"/>
                </a:lnTo>
                <a:lnTo>
                  <a:pt x="516773" y="1560959"/>
                </a:lnTo>
                <a:lnTo>
                  <a:pt x="474262" y="1543443"/>
                </a:lnTo>
                <a:lnTo>
                  <a:pt x="433015" y="1523547"/>
                </a:lnTo>
                <a:lnTo>
                  <a:pt x="393116" y="1501356"/>
                </a:lnTo>
                <a:lnTo>
                  <a:pt x="354648" y="1476955"/>
                </a:lnTo>
                <a:lnTo>
                  <a:pt x="317693" y="1450428"/>
                </a:lnTo>
                <a:lnTo>
                  <a:pt x="282335" y="1421859"/>
                </a:lnTo>
                <a:lnTo>
                  <a:pt x="248656" y="1391333"/>
                </a:lnTo>
                <a:lnTo>
                  <a:pt x="216741" y="1358933"/>
                </a:lnTo>
                <a:lnTo>
                  <a:pt x="186670" y="1324746"/>
                </a:lnTo>
                <a:lnTo>
                  <a:pt x="158529" y="1288854"/>
                </a:lnTo>
                <a:lnTo>
                  <a:pt x="132399" y="1251342"/>
                </a:lnTo>
                <a:lnTo>
                  <a:pt x="108363" y="1212294"/>
                </a:lnTo>
                <a:lnTo>
                  <a:pt x="86506" y="1171796"/>
                </a:lnTo>
                <a:lnTo>
                  <a:pt x="66909" y="1129930"/>
                </a:lnTo>
                <a:lnTo>
                  <a:pt x="49655" y="1086783"/>
                </a:lnTo>
                <a:lnTo>
                  <a:pt x="34829" y="1042437"/>
                </a:lnTo>
                <a:lnTo>
                  <a:pt x="22511" y="996977"/>
                </a:lnTo>
                <a:lnTo>
                  <a:pt x="12787" y="950488"/>
                </a:lnTo>
                <a:lnTo>
                  <a:pt x="5738" y="903054"/>
                </a:lnTo>
                <a:lnTo>
                  <a:pt x="1448" y="854759"/>
                </a:lnTo>
                <a:lnTo>
                  <a:pt x="0" y="805688"/>
                </a:lnTo>
                <a:close/>
              </a:path>
            </a:pathLst>
          </a:custGeom>
          <a:noFill/>
          <a:ln w="9525">
            <a:solidFill>
              <a:srgbClr val="000000"/>
            </a:solidFill>
            <a:round/>
            <a:headEnd/>
            <a:tailEnd/>
          </a:ln>
        </p:spPr>
        <p:txBody>
          <a:bodyPr lIns="0" tIns="0" rIns="0" bIns="0"/>
          <a:lstStyle/>
          <a:p>
            <a:endParaRPr lang="it-IT"/>
          </a:p>
        </p:txBody>
      </p:sp>
      <p:sp>
        <p:nvSpPr>
          <p:cNvPr id="83972" name="object 5"/>
          <p:cNvSpPr txBox="1">
            <a:spLocks noChangeArrowheads="1"/>
          </p:cNvSpPr>
          <p:nvPr/>
        </p:nvSpPr>
        <p:spPr bwMode="auto">
          <a:xfrm>
            <a:off x="2657475" y="3370263"/>
            <a:ext cx="531813" cy="225425"/>
          </a:xfrm>
          <a:prstGeom prst="rect">
            <a:avLst/>
          </a:prstGeom>
          <a:noFill/>
          <a:ln w="9525">
            <a:noFill/>
            <a:miter lim="800000"/>
            <a:headEnd/>
            <a:tailEnd/>
          </a:ln>
        </p:spPr>
        <p:txBody>
          <a:bodyPr lIns="0" tIns="0" rIns="0" bIns="0">
            <a:spAutoFit/>
          </a:bodyPr>
          <a:lstStyle/>
          <a:p>
            <a:pPr marL="12700"/>
            <a:r>
              <a:rPr lang="it-IT" sz="1400" b="1">
                <a:latin typeface="Times New Roman" pitchFamily="18" charset="0"/>
                <a:cs typeface="Times New Roman" pitchFamily="18" charset="0"/>
              </a:rPr>
              <a:t>G0/G1</a:t>
            </a:r>
            <a:endParaRPr lang="it-IT" sz="1400">
              <a:latin typeface="Times New Roman" pitchFamily="18" charset="0"/>
              <a:cs typeface="Times New Roman" pitchFamily="18" charset="0"/>
            </a:endParaRPr>
          </a:p>
        </p:txBody>
      </p:sp>
      <p:sp>
        <p:nvSpPr>
          <p:cNvPr id="83973" name="object 6"/>
          <p:cNvSpPr txBox="1">
            <a:spLocks noChangeArrowheads="1"/>
          </p:cNvSpPr>
          <p:nvPr/>
        </p:nvSpPr>
        <p:spPr bwMode="auto">
          <a:xfrm>
            <a:off x="3441700" y="4040188"/>
            <a:ext cx="125413" cy="225425"/>
          </a:xfrm>
          <a:prstGeom prst="rect">
            <a:avLst/>
          </a:prstGeom>
          <a:noFill/>
          <a:ln w="9525">
            <a:noFill/>
            <a:miter lim="800000"/>
            <a:headEnd/>
            <a:tailEnd/>
          </a:ln>
        </p:spPr>
        <p:txBody>
          <a:bodyPr lIns="0" tIns="0" rIns="0" bIns="0">
            <a:spAutoFit/>
          </a:bodyPr>
          <a:lstStyle/>
          <a:p>
            <a:pPr marL="12700"/>
            <a:r>
              <a:rPr lang="it-IT" sz="1400" b="1">
                <a:latin typeface="Times New Roman" pitchFamily="18" charset="0"/>
                <a:cs typeface="Times New Roman" pitchFamily="18" charset="0"/>
              </a:rPr>
              <a:t>S</a:t>
            </a:r>
            <a:endParaRPr lang="it-IT" sz="1400">
              <a:latin typeface="Times New Roman" pitchFamily="18" charset="0"/>
              <a:cs typeface="Times New Roman" pitchFamily="18" charset="0"/>
            </a:endParaRPr>
          </a:p>
        </p:txBody>
      </p:sp>
      <p:sp>
        <p:nvSpPr>
          <p:cNvPr id="7" name="object 7"/>
          <p:cNvSpPr txBox="1"/>
          <p:nvPr/>
        </p:nvSpPr>
        <p:spPr>
          <a:xfrm>
            <a:off x="2773363" y="4656138"/>
            <a:ext cx="284162" cy="257175"/>
          </a:xfrm>
          <a:prstGeom prst="rect">
            <a:avLst/>
          </a:prstGeom>
        </p:spPr>
        <p:txBody>
          <a:bodyPr lIns="0" tIns="0" rIns="0" bIns="0">
            <a:spAutoFit/>
          </a:bodyPr>
          <a:lstStyle/>
          <a:p>
            <a:pPr marL="12700" fontAlgn="auto">
              <a:spcBef>
                <a:spcPts val="0"/>
              </a:spcBef>
              <a:spcAft>
                <a:spcPts val="0"/>
              </a:spcAft>
              <a:defRPr/>
            </a:pPr>
            <a:r>
              <a:rPr sz="1600" b="1" spc="-15" dirty="0">
                <a:latin typeface="Times New Roman"/>
                <a:cs typeface="Times New Roman"/>
              </a:rPr>
              <a:t>G2</a:t>
            </a:r>
            <a:endParaRPr sz="1600">
              <a:latin typeface="Times New Roman"/>
              <a:cs typeface="Times New Roman"/>
            </a:endParaRPr>
          </a:p>
        </p:txBody>
      </p:sp>
      <p:sp>
        <p:nvSpPr>
          <p:cNvPr id="83975" name="object 8"/>
          <p:cNvSpPr txBox="1">
            <a:spLocks noChangeArrowheads="1"/>
          </p:cNvSpPr>
          <p:nvPr/>
        </p:nvSpPr>
        <p:spPr bwMode="auto">
          <a:xfrm>
            <a:off x="2192338" y="3894138"/>
            <a:ext cx="195262" cy="225425"/>
          </a:xfrm>
          <a:prstGeom prst="rect">
            <a:avLst/>
          </a:prstGeom>
          <a:noFill/>
          <a:ln w="9525">
            <a:noFill/>
            <a:miter lim="800000"/>
            <a:headEnd/>
            <a:tailEnd/>
          </a:ln>
        </p:spPr>
        <p:txBody>
          <a:bodyPr lIns="0" tIns="0" rIns="0" bIns="0">
            <a:spAutoFit/>
          </a:bodyPr>
          <a:lstStyle/>
          <a:p>
            <a:pPr marL="12700"/>
            <a:r>
              <a:rPr lang="it-IT" sz="1400" b="1">
                <a:latin typeface="Times New Roman" pitchFamily="18" charset="0"/>
                <a:cs typeface="Times New Roman" pitchFamily="18" charset="0"/>
              </a:rPr>
              <a:t>M</a:t>
            </a:r>
            <a:endParaRPr lang="it-IT" sz="1400">
              <a:latin typeface="Times New Roman" pitchFamily="18" charset="0"/>
              <a:cs typeface="Times New Roman" pitchFamily="18" charset="0"/>
            </a:endParaRPr>
          </a:p>
        </p:txBody>
      </p:sp>
      <p:sp>
        <p:nvSpPr>
          <p:cNvPr id="83976" name="object 9"/>
          <p:cNvSpPr>
            <a:spLocks/>
          </p:cNvSpPr>
          <p:nvPr/>
        </p:nvSpPr>
        <p:spPr bwMode="auto">
          <a:xfrm>
            <a:off x="2530475" y="2501900"/>
            <a:ext cx="838200" cy="457200"/>
          </a:xfrm>
          <a:custGeom>
            <a:avLst/>
            <a:gdLst>
              <a:gd name="T0" fmla="*/ 419100 w 838200"/>
              <a:gd name="T1" fmla="*/ 0 h 457200"/>
              <a:gd name="T2" fmla="*/ 357155 w 838200"/>
              <a:gd name="T3" fmla="*/ 2478 h 457200"/>
              <a:gd name="T4" fmla="*/ 298037 w 838200"/>
              <a:gd name="T5" fmla="*/ 9679 h 457200"/>
              <a:gd name="T6" fmla="*/ 242392 w 838200"/>
              <a:gd name="T7" fmla="*/ 21248 h 457200"/>
              <a:gd name="T8" fmla="*/ 190869 w 838200"/>
              <a:gd name="T9" fmla="*/ 36832 h 457200"/>
              <a:gd name="T10" fmla="*/ 144115 w 838200"/>
              <a:gd name="T11" fmla="*/ 56076 h 457200"/>
              <a:gd name="T12" fmla="*/ 102778 w 838200"/>
              <a:gd name="T13" fmla="*/ 78627 h 457200"/>
              <a:gd name="T14" fmla="*/ 67504 w 838200"/>
              <a:gd name="T15" fmla="*/ 104131 h 457200"/>
              <a:gd name="T16" fmla="*/ 38942 w 838200"/>
              <a:gd name="T17" fmla="*/ 132234 h 457200"/>
              <a:gd name="T18" fmla="*/ 4542 w 838200"/>
              <a:gd name="T19" fmla="*/ 194822 h 457200"/>
              <a:gd name="T20" fmla="*/ 0 w 838200"/>
              <a:gd name="T21" fmla="*/ 228600 h 457200"/>
              <a:gd name="T22" fmla="*/ 4542 w 838200"/>
              <a:gd name="T23" fmla="*/ 262377 h 457200"/>
              <a:gd name="T24" fmla="*/ 38942 w 838200"/>
              <a:gd name="T25" fmla="*/ 324965 h 457200"/>
              <a:gd name="T26" fmla="*/ 67504 w 838200"/>
              <a:gd name="T27" fmla="*/ 353068 h 457200"/>
              <a:gd name="T28" fmla="*/ 102778 w 838200"/>
              <a:gd name="T29" fmla="*/ 378572 h 457200"/>
              <a:gd name="T30" fmla="*/ 144115 w 838200"/>
              <a:gd name="T31" fmla="*/ 401123 h 457200"/>
              <a:gd name="T32" fmla="*/ 190869 w 838200"/>
              <a:gd name="T33" fmla="*/ 420367 h 457200"/>
              <a:gd name="T34" fmla="*/ 242392 w 838200"/>
              <a:gd name="T35" fmla="*/ 435951 h 457200"/>
              <a:gd name="T36" fmla="*/ 298037 w 838200"/>
              <a:gd name="T37" fmla="*/ 447520 h 457200"/>
              <a:gd name="T38" fmla="*/ 357155 w 838200"/>
              <a:gd name="T39" fmla="*/ 454721 h 457200"/>
              <a:gd name="T40" fmla="*/ 419100 w 838200"/>
              <a:gd name="T41" fmla="*/ 457200 h 457200"/>
              <a:gd name="T42" fmla="*/ 481044 w 838200"/>
              <a:gd name="T43" fmla="*/ 454721 h 457200"/>
              <a:gd name="T44" fmla="*/ 540162 w 838200"/>
              <a:gd name="T45" fmla="*/ 447520 h 457200"/>
              <a:gd name="T46" fmla="*/ 595807 w 838200"/>
              <a:gd name="T47" fmla="*/ 435951 h 457200"/>
              <a:gd name="T48" fmla="*/ 647330 w 838200"/>
              <a:gd name="T49" fmla="*/ 420367 h 457200"/>
              <a:gd name="T50" fmla="*/ 694084 w 838200"/>
              <a:gd name="T51" fmla="*/ 401123 h 457200"/>
              <a:gd name="T52" fmla="*/ 735421 w 838200"/>
              <a:gd name="T53" fmla="*/ 378572 h 457200"/>
              <a:gd name="T54" fmla="*/ 770695 w 838200"/>
              <a:gd name="T55" fmla="*/ 353068 h 457200"/>
              <a:gd name="T56" fmla="*/ 799257 w 838200"/>
              <a:gd name="T57" fmla="*/ 324965 h 457200"/>
              <a:gd name="T58" fmla="*/ 833657 w 838200"/>
              <a:gd name="T59" fmla="*/ 262377 h 457200"/>
              <a:gd name="T60" fmla="*/ 838200 w 838200"/>
              <a:gd name="T61" fmla="*/ 228600 h 457200"/>
              <a:gd name="T62" fmla="*/ 833657 w 838200"/>
              <a:gd name="T63" fmla="*/ 194822 h 457200"/>
              <a:gd name="T64" fmla="*/ 799257 w 838200"/>
              <a:gd name="T65" fmla="*/ 132234 h 457200"/>
              <a:gd name="T66" fmla="*/ 770695 w 838200"/>
              <a:gd name="T67" fmla="*/ 104131 h 457200"/>
              <a:gd name="T68" fmla="*/ 735421 w 838200"/>
              <a:gd name="T69" fmla="*/ 78627 h 457200"/>
              <a:gd name="T70" fmla="*/ 694084 w 838200"/>
              <a:gd name="T71" fmla="*/ 56076 h 457200"/>
              <a:gd name="T72" fmla="*/ 647330 w 838200"/>
              <a:gd name="T73" fmla="*/ 36832 h 457200"/>
              <a:gd name="T74" fmla="*/ 595807 w 838200"/>
              <a:gd name="T75" fmla="*/ 21248 h 457200"/>
              <a:gd name="T76" fmla="*/ 540162 w 838200"/>
              <a:gd name="T77" fmla="*/ 9679 h 457200"/>
              <a:gd name="T78" fmla="*/ 481044 w 838200"/>
              <a:gd name="T79" fmla="*/ 2478 h 457200"/>
              <a:gd name="T80" fmla="*/ 419100 w 838200"/>
              <a:gd name="T81" fmla="*/ 0 h 457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8200"/>
              <a:gd name="T124" fmla="*/ 0 h 457200"/>
              <a:gd name="T125" fmla="*/ 838200 w 838200"/>
              <a:gd name="T126" fmla="*/ 457200 h 457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8200" h="457200">
                <a:moveTo>
                  <a:pt x="419100" y="0"/>
                </a:moveTo>
                <a:lnTo>
                  <a:pt x="357155" y="2478"/>
                </a:lnTo>
                <a:lnTo>
                  <a:pt x="298037" y="9679"/>
                </a:lnTo>
                <a:lnTo>
                  <a:pt x="242392" y="21248"/>
                </a:lnTo>
                <a:lnTo>
                  <a:pt x="190869" y="36832"/>
                </a:lnTo>
                <a:lnTo>
                  <a:pt x="144115" y="56076"/>
                </a:lnTo>
                <a:lnTo>
                  <a:pt x="102778" y="78627"/>
                </a:lnTo>
                <a:lnTo>
                  <a:pt x="67504" y="104131"/>
                </a:lnTo>
                <a:lnTo>
                  <a:pt x="38942" y="132234"/>
                </a:lnTo>
                <a:lnTo>
                  <a:pt x="4542" y="194822"/>
                </a:lnTo>
                <a:lnTo>
                  <a:pt x="0" y="228600"/>
                </a:lnTo>
                <a:lnTo>
                  <a:pt x="4542" y="262377"/>
                </a:lnTo>
                <a:lnTo>
                  <a:pt x="38942" y="324965"/>
                </a:lnTo>
                <a:lnTo>
                  <a:pt x="67504" y="353068"/>
                </a:lnTo>
                <a:lnTo>
                  <a:pt x="102778" y="378572"/>
                </a:lnTo>
                <a:lnTo>
                  <a:pt x="144115" y="401123"/>
                </a:lnTo>
                <a:lnTo>
                  <a:pt x="190869" y="420367"/>
                </a:lnTo>
                <a:lnTo>
                  <a:pt x="242392" y="435951"/>
                </a:lnTo>
                <a:lnTo>
                  <a:pt x="298037" y="447520"/>
                </a:lnTo>
                <a:lnTo>
                  <a:pt x="357155" y="454721"/>
                </a:lnTo>
                <a:lnTo>
                  <a:pt x="419100" y="457200"/>
                </a:lnTo>
                <a:lnTo>
                  <a:pt x="481044" y="454721"/>
                </a:lnTo>
                <a:lnTo>
                  <a:pt x="540162" y="447520"/>
                </a:lnTo>
                <a:lnTo>
                  <a:pt x="595807" y="435951"/>
                </a:lnTo>
                <a:lnTo>
                  <a:pt x="647330" y="420367"/>
                </a:lnTo>
                <a:lnTo>
                  <a:pt x="694084" y="401123"/>
                </a:lnTo>
                <a:lnTo>
                  <a:pt x="735421" y="378572"/>
                </a:lnTo>
                <a:lnTo>
                  <a:pt x="770695" y="353068"/>
                </a:lnTo>
                <a:lnTo>
                  <a:pt x="799257" y="324965"/>
                </a:lnTo>
                <a:lnTo>
                  <a:pt x="833657" y="262377"/>
                </a:lnTo>
                <a:lnTo>
                  <a:pt x="838200" y="228600"/>
                </a:lnTo>
                <a:lnTo>
                  <a:pt x="833657" y="194822"/>
                </a:lnTo>
                <a:lnTo>
                  <a:pt x="799257" y="132234"/>
                </a:lnTo>
                <a:lnTo>
                  <a:pt x="770695" y="104131"/>
                </a:lnTo>
                <a:lnTo>
                  <a:pt x="735421" y="78627"/>
                </a:lnTo>
                <a:lnTo>
                  <a:pt x="694084" y="56076"/>
                </a:lnTo>
                <a:lnTo>
                  <a:pt x="647330" y="36832"/>
                </a:lnTo>
                <a:lnTo>
                  <a:pt x="595807" y="21248"/>
                </a:lnTo>
                <a:lnTo>
                  <a:pt x="540162" y="9679"/>
                </a:lnTo>
                <a:lnTo>
                  <a:pt x="481044" y="2478"/>
                </a:lnTo>
                <a:lnTo>
                  <a:pt x="419100" y="0"/>
                </a:lnTo>
                <a:close/>
              </a:path>
            </a:pathLst>
          </a:custGeom>
          <a:solidFill>
            <a:srgbClr val="CC66FF"/>
          </a:solidFill>
          <a:ln w="9525">
            <a:noFill/>
            <a:round/>
            <a:headEnd/>
            <a:tailEnd/>
          </a:ln>
        </p:spPr>
        <p:txBody>
          <a:bodyPr lIns="0" tIns="0" rIns="0" bIns="0"/>
          <a:lstStyle/>
          <a:p>
            <a:endParaRPr lang="it-IT"/>
          </a:p>
        </p:txBody>
      </p:sp>
      <p:sp>
        <p:nvSpPr>
          <p:cNvPr id="83977" name="object 10"/>
          <p:cNvSpPr>
            <a:spLocks/>
          </p:cNvSpPr>
          <p:nvPr/>
        </p:nvSpPr>
        <p:spPr bwMode="auto">
          <a:xfrm>
            <a:off x="2530475" y="2501900"/>
            <a:ext cx="838200" cy="457200"/>
          </a:xfrm>
          <a:custGeom>
            <a:avLst/>
            <a:gdLst>
              <a:gd name="T0" fmla="*/ 0 w 838200"/>
              <a:gd name="T1" fmla="*/ 228600 h 457200"/>
              <a:gd name="T2" fmla="*/ 17739 w 838200"/>
              <a:gd name="T3" fmla="*/ 162582 h 457200"/>
              <a:gd name="T4" fmla="*/ 67504 w 838200"/>
              <a:gd name="T5" fmla="*/ 104131 h 457200"/>
              <a:gd name="T6" fmla="*/ 102778 w 838200"/>
              <a:gd name="T7" fmla="*/ 78627 h 457200"/>
              <a:gd name="T8" fmla="*/ 144115 w 838200"/>
              <a:gd name="T9" fmla="*/ 56076 h 457200"/>
              <a:gd name="T10" fmla="*/ 190869 w 838200"/>
              <a:gd name="T11" fmla="*/ 36832 h 457200"/>
              <a:gd name="T12" fmla="*/ 242392 w 838200"/>
              <a:gd name="T13" fmla="*/ 21248 h 457200"/>
              <a:gd name="T14" fmla="*/ 298037 w 838200"/>
              <a:gd name="T15" fmla="*/ 9679 h 457200"/>
              <a:gd name="T16" fmla="*/ 357155 w 838200"/>
              <a:gd name="T17" fmla="*/ 2478 h 457200"/>
              <a:gd name="T18" fmla="*/ 419100 w 838200"/>
              <a:gd name="T19" fmla="*/ 0 h 457200"/>
              <a:gd name="T20" fmla="*/ 481044 w 838200"/>
              <a:gd name="T21" fmla="*/ 2478 h 457200"/>
              <a:gd name="T22" fmla="*/ 540162 w 838200"/>
              <a:gd name="T23" fmla="*/ 9679 h 457200"/>
              <a:gd name="T24" fmla="*/ 595807 w 838200"/>
              <a:gd name="T25" fmla="*/ 21248 h 457200"/>
              <a:gd name="T26" fmla="*/ 647330 w 838200"/>
              <a:gd name="T27" fmla="*/ 36832 h 457200"/>
              <a:gd name="T28" fmla="*/ 694084 w 838200"/>
              <a:gd name="T29" fmla="*/ 56076 h 457200"/>
              <a:gd name="T30" fmla="*/ 735421 w 838200"/>
              <a:gd name="T31" fmla="*/ 78627 h 457200"/>
              <a:gd name="T32" fmla="*/ 770695 w 838200"/>
              <a:gd name="T33" fmla="*/ 104131 h 457200"/>
              <a:gd name="T34" fmla="*/ 799257 w 838200"/>
              <a:gd name="T35" fmla="*/ 132234 h 457200"/>
              <a:gd name="T36" fmla="*/ 833657 w 838200"/>
              <a:gd name="T37" fmla="*/ 194822 h 457200"/>
              <a:gd name="T38" fmla="*/ 838200 w 838200"/>
              <a:gd name="T39" fmla="*/ 228600 h 457200"/>
              <a:gd name="T40" fmla="*/ 833657 w 838200"/>
              <a:gd name="T41" fmla="*/ 262377 h 457200"/>
              <a:gd name="T42" fmla="*/ 799257 w 838200"/>
              <a:gd name="T43" fmla="*/ 324965 h 457200"/>
              <a:gd name="T44" fmla="*/ 770695 w 838200"/>
              <a:gd name="T45" fmla="*/ 353068 h 457200"/>
              <a:gd name="T46" fmla="*/ 735421 w 838200"/>
              <a:gd name="T47" fmla="*/ 378572 h 457200"/>
              <a:gd name="T48" fmla="*/ 694084 w 838200"/>
              <a:gd name="T49" fmla="*/ 401123 h 457200"/>
              <a:gd name="T50" fmla="*/ 647330 w 838200"/>
              <a:gd name="T51" fmla="*/ 420367 h 457200"/>
              <a:gd name="T52" fmla="*/ 595807 w 838200"/>
              <a:gd name="T53" fmla="*/ 435951 h 457200"/>
              <a:gd name="T54" fmla="*/ 540162 w 838200"/>
              <a:gd name="T55" fmla="*/ 447520 h 457200"/>
              <a:gd name="T56" fmla="*/ 481044 w 838200"/>
              <a:gd name="T57" fmla="*/ 454721 h 457200"/>
              <a:gd name="T58" fmla="*/ 419100 w 838200"/>
              <a:gd name="T59" fmla="*/ 457200 h 457200"/>
              <a:gd name="T60" fmla="*/ 357155 w 838200"/>
              <a:gd name="T61" fmla="*/ 454721 h 457200"/>
              <a:gd name="T62" fmla="*/ 298037 w 838200"/>
              <a:gd name="T63" fmla="*/ 447520 h 457200"/>
              <a:gd name="T64" fmla="*/ 242392 w 838200"/>
              <a:gd name="T65" fmla="*/ 435951 h 457200"/>
              <a:gd name="T66" fmla="*/ 190869 w 838200"/>
              <a:gd name="T67" fmla="*/ 420367 h 457200"/>
              <a:gd name="T68" fmla="*/ 144115 w 838200"/>
              <a:gd name="T69" fmla="*/ 401123 h 457200"/>
              <a:gd name="T70" fmla="*/ 102778 w 838200"/>
              <a:gd name="T71" fmla="*/ 378572 h 457200"/>
              <a:gd name="T72" fmla="*/ 67504 w 838200"/>
              <a:gd name="T73" fmla="*/ 353068 h 457200"/>
              <a:gd name="T74" fmla="*/ 38942 w 838200"/>
              <a:gd name="T75" fmla="*/ 324965 h 457200"/>
              <a:gd name="T76" fmla="*/ 4542 w 838200"/>
              <a:gd name="T77" fmla="*/ 262377 h 457200"/>
              <a:gd name="T78" fmla="*/ 0 w 838200"/>
              <a:gd name="T79" fmla="*/ 228600 h 457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8200"/>
              <a:gd name="T121" fmla="*/ 0 h 457200"/>
              <a:gd name="T122" fmla="*/ 838200 w 838200"/>
              <a:gd name="T123" fmla="*/ 457200 h 457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8200" h="457200">
                <a:moveTo>
                  <a:pt x="0" y="228600"/>
                </a:moveTo>
                <a:lnTo>
                  <a:pt x="17739" y="162582"/>
                </a:lnTo>
                <a:lnTo>
                  <a:pt x="67504" y="104131"/>
                </a:lnTo>
                <a:lnTo>
                  <a:pt x="102778" y="78627"/>
                </a:lnTo>
                <a:lnTo>
                  <a:pt x="144115" y="56076"/>
                </a:lnTo>
                <a:lnTo>
                  <a:pt x="190869" y="36832"/>
                </a:lnTo>
                <a:lnTo>
                  <a:pt x="242392" y="21248"/>
                </a:lnTo>
                <a:lnTo>
                  <a:pt x="298037" y="9679"/>
                </a:lnTo>
                <a:lnTo>
                  <a:pt x="357155" y="2478"/>
                </a:lnTo>
                <a:lnTo>
                  <a:pt x="419100" y="0"/>
                </a:lnTo>
                <a:lnTo>
                  <a:pt x="481044" y="2478"/>
                </a:lnTo>
                <a:lnTo>
                  <a:pt x="540162" y="9679"/>
                </a:lnTo>
                <a:lnTo>
                  <a:pt x="595807" y="21248"/>
                </a:lnTo>
                <a:lnTo>
                  <a:pt x="647330" y="36832"/>
                </a:lnTo>
                <a:lnTo>
                  <a:pt x="694084" y="56076"/>
                </a:lnTo>
                <a:lnTo>
                  <a:pt x="735421" y="78627"/>
                </a:lnTo>
                <a:lnTo>
                  <a:pt x="770695" y="104131"/>
                </a:lnTo>
                <a:lnTo>
                  <a:pt x="799257" y="132234"/>
                </a:lnTo>
                <a:lnTo>
                  <a:pt x="833657" y="194822"/>
                </a:lnTo>
                <a:lnTo>
                  <a:pt x="838200" y="228600"/>
                </a:lnTo>
                <a:lnTo>
                  <a:pt x="833657" y="262377"/>
                </a:lnTo>
                <a:lnTo>
                  <a:pt x="799257" y="324965"/>
                </a:lnTo>
                <a:lnTo>
                  <a:pt x="770695" y="353068"/>
                </a:lnTo>
                <a:lnTo>
                  <a:pt x="735421" y="378572"/>
                </a:lnTo>
                <a:lnTo>
                  <a:pt x="694084" y="401123"/>
                </a:lnTo>
                <a:lnTo>
                  <a:pt x="647330" y="420367"/>
                </a:lnTo>
                <a:lnTo>
                  <a:pt x="595807" y="435951"/>
                </a:lnTo>
                <a:lnTo>
                  <a:pt x="540162" y="447520"/>
                </a:lnTo>
                <a:lnTo>
                  <a:pt x="481044" y="454721"/>
                </a:lnTo>
                <a:lnTo>
                  <a:pt x="419100" y="457200"/>
                </a:lnTo>
                <a:lnTo>
                  <a:pt x="357155" y="454721"/>
                </a:lnTo>
                <a:lnTo>
                  <a:pt x="298037" y="447520"/>
                </a:lnTo>
                <a:lnTo>
                  <a:pt x="242392" y="435951"/>
                </a:lnTo>
                <a:lnTo>
                  <a:pt x="190869" y="420367"/>
                </a:lnTo>
                <a:lnTo>
                  <a:pt x="144115" y="401123"/>
                </a:lnTo>
                <a:lnTo>
                  <a:pt x="102778" y="378572"/>
                </a:lnTo>
                <a:lnTo>
                  <a:pt x="67504" y="353068"/>
                </a:lnTo>
                <a:lnTo>
                  <a:pt x="38942" y="324965"/>
                </a:lnTo>
                <a:lnTo>
                  <a:pt x="4542" y="262377"/>
                </a:lnTo>
                <a:lnTo>
                  <a:pt x="0" y="228600"/>
                </a:lnTo>
                <a:close/>
              </a:path>
            </a:pathLst>
          </a:custGeom>
          <a:noFill/>
          <a:ln w="9525">
            <a:solidFill>
              <a:srgbClr val="000000"/>
            </a:solidFill>
            <a:round/>
            <a:headEnd/>
            <a:tailEnd/>
          </a:ln>
        </p:spPr>
        <p:txBody>
          <a:bodyPr lIns="0" tIns="0" rIns="0" bIns="0"/>
          <a:lstStyle/>
          <a:p>
            <a:endParaRPr lang="it-IT"/>
          </a:p>
        </p:txBody>
      </p:sp>
      <p:sp>
        <p:nvSpPr>
          <p:cNvPr id="11" name="object 11"/>
          <p:cNvSpPr txBox="1"/>
          <p:nvPr/>
        </p:nvSpPr>
        <p:spPr>
          <a:xfrm>
            <a:off x="2773363" y="2619375"/>
            <a:ext cx="352425" cy="225425"/>
          </a:xfrm>
          <a:prstGeom prst="rect">
            <a:avLst/>
          </a:prstGeom>
        </p:spPr>
        <p:txBody>
          <a:bodyPr lIns="0" tIns="0" rIns="0" bIns="0">
            <a:spAutoFit/>
          </a:bodyPr>
          <a:lstStyle/>
          <a:p>
            <a:pPr marL="12700" fontAlgn="auto">
              <a:spcBef>
                <a:spcPts val="0"/>
              </a:spcBef>
              <a:spcAft>
                <a:spcPts val="0"/>
              </a:spcAft>
              <a:defRPr/>
            </a:pPr>
            <a:r>
              <a:rPr sz="1400" b="1" dirty="0">
                <a:solidFill>
                  <a:srgbClr val="000066"/>
                </a:solidFill>
                <a:latin typeface="Times New Roman"/>
                <a:cs typeface="Times New Roman"/>
              </a:rPr>
              <a:t>p</a:t>
            </a:r>
            <a:r>
              <a:rPr sz="1400" b="1" spc="-10" dirty="0">
                <a:solidFill>
                  <a:srgbClr val="000066"/>
                </a:solidFill>
                <a:latin typeface="Times New Roman"/>
                <a:cs typeface="Times New Roman"/>
              </a:rPr>
              <a:t>R</a:t>
            </a:r>
            <a:r>
              <a:rPr sz="1400" b="1" dirty="0">
                <a:solidFill>
                  <a:srgbClr val="000066"/>
                </a:solidFill>
                <a:latin typeface="Times New Roman"/>
                <a:cs typeface="Times New Roman"/>
              </a:rPr>
              <a:t>b</a:t>
            </a:r>
            <a:endParaRPr sz="1400">
              <a:latin typeface="Times New Roman"/>
              <a:cs typeface="Times New Roman"/>
            </a:endParaRPr>
          </a:p>
        </p:txBody>
      </p:sp>
      <p:sp>
        <p:nvSpPr>
          <p:cNvPr id="83979" name="object 12"/>
          <p:cNvSpPr>
            <a:spLocks/>
          </p:cNvSpPr>
          <p:nvPr/>
        </p:nvSpPr>
        <p:spPr bwMode="auto">
          <a:xfrm>
            <a:off x="2530475" y="2044700"/>
            <a:ext cx="838200" cy="457200"/>
          </a:xfrm>
          <a:custGeom>
            <a:avLst/>
            <a:gdLst>
              <a:gd name="T0" fmla="*/ 419100 w 838200"/>
              <a:gd name="T1" fmla="*/ 0 h 457200"/>
              <a:gd name="T2" fmla="*/ 357155 w 838200"/>
              <a:gd name="T3" fmla="*/ 2478 h 457200"/>
              <a:gd name="T4" fmla="*/ 298037 w 838200"/>
              <a:gd name="T5" fmla="*/ 9679 h 457200"/>
              <a:gd name="T6" fmla="*/ 242392 w 838200"/>
              <a:gd name="T7" fmla="*/ 21248 h 457200"/>
              <a:gd name="T8" fmla="*/ 190869 w 838200"/>
              <a:gd name="T9" fmla="*/ 36832 h 457200"/>
              <a:gd name="T10" fmla="*/ 144115 w 838200"/>
              <a:gd name="T11" fmla="*/ 56076 h 457200"/>
              <a:gd name="T12" fmla="*/ 102778 w 838200"/>
              <a:gd name="T13" fmla="*/ 78627 h 457200"/>
              <a:gd name="T14" fmla="*/ 67504 w 838200"/>
              <a:gd name="T15" fmla="*/ 104131 h 457200"/>
              <a:gd name="T16" fmla="*/ 38942 w 838200"/>
              <a:gd name="T17" fmla="*/ 132234 h 457200"/>
              <a:gd name="T18" fmla="*/ 4542 w 838200"/>
              <a:gd name="T19" fmla="*/ 194822 h 457200"/>
              <a:gd name="T20" fmla="*/ 0 w 838200"/>
              <a:gd name="T21" fmla="*/ 228600 h 457200"/>
              <a:gd name="T22" fmla="*/ 4542 w 838200"/>
              <a:gd name="T23" fmla="*/ 262377 h 457200"/>
              <a:gd name="T24" fmla="*/ 38942 w 838200"/>
              <a:gd name="T25" fmla="*/ 324965 h 457200"/>
              <a:gd name="T26" fmla="*/ 67504 w 838200"/>
              <a:gd name="T27" fmla="*/ 353068 h 457200"/>
              <a:gd name="T28" fmla="*/ 102778 w 838200"/>
              <a:gd name="T29" fmla="*/ 378572 h 457200"/>
              <a:gd name="T30" fmla="*/ 144115 w 838200"/>
              <a:gd name="T31" fmla="*/ 401123 h 457200"/>
              <a:gd name="T32" fmla="*/ 190869 w 838200"/>
              <a:gd name="T33" fmla="*/ 420367 h 457200"/>
              <a:gd name="T34" fmla="*/ 242392 w 838200"/>
              <a:gd name="T35" fmla="*/ 435951 h 457200"/>
              <a:gd name="T36" fmla="*/ 298037 w 838200"/>
              <a:gd name="T37" fmla="*/ 447520 h 457200"/>
              <a:gd name="T38" fmla="*/ 357155 w 838200"/>
              <a:gd name="T39" fmla="*/ 454721 h 457200"/>
              <a:gd name="T40" fmla="*/ 419100 w 838200"/>
              <a:gd name="T41" fmla="*/ 457200 h 457200"/>
              <a:gd name="T42" fmla="*/ 481044 w 838200"/>
              <a:gd name="T43" fmla="*/ 454721 h 457200"/>
              <a:gd name="T44" fmla="*/ 540162 w 838200"/>
              <a:gd name="T45" fmla="*/ 447520 h 457200"/>
              <a:gd name="T46" fmla="*/ 595807 w 838200"/>
              <a:gd name="T47" fmla="*/ 435951 h 457200"/>
              <a:gd name="T48" fmla="*/ 647330 w 838200"/>
              <a:gd name="T49" fmla="*/ 420367 h 457200"/>
              <a:gd name="T50" fmla="*/ 694084 w 838200"/>
              <a:gd name="T51" fmla="*/ 401123 h 457200"/>
              <a:gd name="T52" fmla="*/ 735421 w 838200"/>
              <a:gd name="T53" fmla="*/ 378572 h 457200"/>
              <a:gd name="T54" fmla="*/ 770695 w 838200"/>
              <a:gd name="T55" fmla="*/ 353068 h 457200"/>
              <a:gd name="T56" fmla="*/ 799257 w 838200"/>
              <a:gd name="T57" fmla="*/ 324965 h 457200"/>
              <a:gd name="T58" fmla="*/ 833657 w 838200"/>
              <a:gd name="T59" fmla="*/ 262377 h 457200"/>
              <a:gd name="T60" fmla="*/ 838200 w 838200"/>
              <a:gd name="T61" fmla="*/ 228600 h 457200"/>
              <a:gd name="T62" fmla="*/ 833657 w 838200"/>
              <a:gd name="T63" fmla="*/ 194822 h 457200"/>
              <a:gd name="T64" fmla="*/ 799257 w 838200"/>
              <a:gd name="T65" fmla="*/ 132234 h 457200"/>
              <a:gd name="T66" fmla="*/ 770695 w 838200"/>
              <a:gd name="T67" fmla="*/ 104131 h 457200"/>
              <a:gd name="T68" fmla="*/ 735421 w 838200"/>
              <a:gd name="T69" fmla="*/ 78627 h 457200"/>
              <a:gd name="T70" fmla="*/ 694084 w 838200"/>
              <a:gd name="T71" fmla="*/ 56076 h 457200"/>
              <a:gd name="T72" fmla="*/ 647330 w 838200"/>
              <a:gd name="T73" fmla="*/ 36832 h 457200"/>
              <a:gd name="T74" fmla="*/ 595807 w 838200"/>
              <a:gd name="T75" fmla="*/ 21248 h 457200"/>
              <a:gd name="T76" fmla="*/ 540162 w 838200"/>
              <a:gd name="T77" fmla="*/ 9679 h 457200"/>
              <a:gd name="T78" fmla="*/ 481044 w 838200"/>
              <a:gd name="T79" fmla="*/ 2478 h 457200"/>
              <a:gd name="T80" fmla="*/ 419100 w 838200"/>
              <a:gd name="T81" fmla="*/ 0 h 457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8200"/>
              <a:gd name="T124" fmla="*/ 0 h 457200"/>
              <a:gd name="T125" fmla="*/ 838200 w 838200"/>
              <a:gd name="T126" fmla="*/ 457200 h 457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8200" h="457200">
                <a:moveTo>
                  <a:pt x="419100" y="0"/>
                </a:moveTo>
                <a:lnTo>
                  <a:pt x="357155" y="2478"/>
                </a:lnTo>
                <a:lnTo>
                  <a:pt x="298037" y="9679"/>
                </a:lnTo>
                <a:lnTo>
                  <a:pt x="242392" y="21248"/>
                </a:lnTo>
                <a:lnTo>
                  <a:pt x="190869" y="36832"/>
                </a:lnTo>
                <a:lnTo>
                  <a:pt x="144115" y="56076"/>
                </a:lnTo>
                <a:lnTo>
                  <a:pt x="102778" y="78627"/>
                </a:lnTo>
                <a:lnTo>
                  <a:pt x="67504" y="104131"/>
                </a:lnTo>
                <a:lnTo>
                  <a:pt x="38942" y="132234"/>
                </a:lnTo>
                <a:lnTo>
                  <a:pt x="4542" y="194822"/>
                </a:lnTo>
                <a:lnTo>
                  <a:pt x="0" y="228600"/>
                </a:lnTo>
                <a:lnTo>
                  <a:pt x="4542" y="262377"/>
                </a:lnTo>
                <a:lnTo>
                  <a:pt x="38942" y="324965"/>
                </a:lnTo>
                <a:lnTo>
                  <a:pt x="67504" y="353068"/>
                </a:lnTo>
                <a:lnTo>
                  <a:pt x="102778" y="378572"/>
                </a:lnTo>
                <a:lnTo>
                  <a:pt x="144115" y="401123"/>
                </a:lnTo>
                <a:lnTo>
                  <a:pt x="190869" y="420367"/>
                </a:lnTo>
                <a:lnTo>
                  <a:pt x="242392" y="435951"/>
                </a:lnTo>
                <a:lnTo>
                  <a:pt x="298037" y="447520"/>
                </a:lnTo>
                <a:lnTo>
                  <a:pt x="357155" y="454721"/>
                </a:lnTo>
                <a:lnTo>
                  <a:pt x="419100" y="457200"/>
                </a:lnTo>
                <a:lnTo>
                  <a:pt x="481044" y="454721"/>
                </a:lnTo>
                <a:lnTo>
                  <a:pt x="540162" y="447520"/>
                </a:lnTo>
                <a:lnTo>
                  <a:pt x="595807" y="435951"/>
                </a:lnTo>
                <a:lnTo>
                  <a:pt x="647330" y="420367"/>
                </a:lnTo>
                <a:lnTo>
                  <a:pt x="694084" y="401123"/>
                </a:lnTo>
                <a:lnTo>
                  <a:pt x="735421" y="378572"/>
                </a:lnTo>
                <a:lnTo>
                  <a:pt x="770695" y="353068"/>
                </a:lnTo>
                <a:lnTo>
                  <a:pt x="799257" y="324965"/>
                </a:lnTo>
                <a:lnTo>
                  <a:pt x="833657" y="262377"/>
                </a:lnTo>
                <a:lnTo>
                  <a:pt x="838200" y="228600"/>
                </a:lnTo>
                <a:lnTo>
                  <a:pt x="833657" y="194822"/>
                </a:lnTo>
                <a:lnTo>
                  <a:pt x="799257" y="132234"/>
                </a:lnTo>
                <a:lnTo>
                  <a:pt x="770695" y="104131"/>
                </a:lnTo>
                <a:lnTo>
                  <a:pt x="735421" y="78627"/>
                </a:lnTo>
                <a:lnTo>
                  <a:pt x="694084" y="56076"/>
                </a:lnTo>
                <a:lnTo>
                  <a:pt x="647330" y="36832"/>
                </a:lnTo>
                <a:lnTo>
                  <a:pt x="595807" y="21248"/>
                </a:lnTo>
                <a:lnTo>
                  <a:pt x="540162" y="9679"/>
                </a:lnTo>
                <a:lnTo>
                  <a:pt x="481044" y="2478"/>
                </a:lnTo>
                <a:lnTo>
                  <a:pt x="419100" y="0"/>
                </a:lnTo>
                <a:close/>
              </a:path>
            </a:pathLst>
          </a:custGeom>
          <a:solidFill>
            <a:srgbClr val="CCCCFF"/>
          </a:solidFill>
          <a:ln w="9525">
            <a:noFill/>
            <a:round/>
            <a:headEnd/>
            <a:tailEnd/>
          </a:ln>
        </p:spPr>
        <p:txBody>
          <a:bodyPr lIns="0" tIns="0" rIns="0" bIns="0"/>
          <a:lstStyle/>
          <a:p>
            <a:endParaRPr lang="it-IT"/>
          </a:p>
        </p:txBody>
      </p:sp>
      <p:sp>
        <p:nvSpPr>
          <p:cNvPr id="83980" name="object 13"/>
          <p:cNvSpPr>
            <a:spLocks/>
          </p:cNvSpPr>
          <p:nvPr/>
        </p:nvSpPr>
        <p:spPr bwMode="auto">
          <a:xfrm>
            <a:off x="2530475" y="2044700"/>
            <a:ext cx="838200" cy="457200"/>
          </a:xfrm>
          <a:custGeom>
            <a:avLst/>
            <a:gdLst>
              <a:gd name="T0" fmla="*/ 0 w 838200"/>
              <a:gd name="T1" fmla="*/ 228600 h 457200"/>
              <a:gd name="T2" fmla="*/ 17739 w 838200"/>
              <a:gd name="T3" fmla="*/ 162582 h 457200"/>
              <a:gd name="T4" fmla="*/ 67504 w 838200"/>
              <a:gd name="T5" fmla="*/ 104131 h 457200"/>
              <a:gd name="T6" fmla="*/ 102778 w 838200"/>
              <a:gd name="T7" fmla="*/ 78627 h 457200"/>
              <a:gd name="T8" fmla="*/ 144115 w 838200"/>
              <a:gd name="T9" fmla="*/ 56076 h 457200"/>
              <a:gd name="T10" fmla="*/ 190869 w 838200"/>
              <a:gd name="T11" fmla="*/ 36832 h 457200"/>
              <a:gd name="T12" fmla="*/ 242392 w 838200"/>
              <a:gd name="T13" fmla="*/ 21248 h 457200"/>
              <a:gd name="T14" fmla="*/ 298037 w 838200"/>
              <a:gd name="T15" fmla="*/ 9679 h 457200"/>
              <a:gd name="T16" fmla="*/ 357155 w 838200"/>
              <a:gd name="T17" fmla="*/ 2478 h 457200"/>
              <a:gd name="T18" fmla="*/ 419100 w 838200"/>
              <a:gd name="T19" fmla="*/ 0 h 457200"/>
              <a:gd name="T20" fmla="*/ 481044 w 838200"/>
              <a:gd name="T21" fmla="*/ 2478 h 457200"/>
              <a:gd name="T22" fmla="*/ 540162 w 838200"/>
              <a:gd name="T23" fmla="*/ 9679 h 457200"/>
              <a:gd name="T24" fmla="*/ 595807 w 838200"/>
              <a:gd name="T25" fmla="*/ 21248 h 457200"/>
              <a:gd name="T26" fmla="*/ 647330 w 838200"/>
              <a:gd name="T27" fmla="*/ 36832 h 457200"/>
              <a:gd name="T28" fmla="*/ 694084 w 838200"/>
              <a:gd name="T29" fmla="*/ 56076 h 457200"/>
              <a:gd name="T30" fmla="*/ 735421 w 838200"/>
              <a:gd name="T31" fmla="*/ 78627 h 457200"/>
              <a:gd name="T32" fmla="*/ 770695 w 838200"/>
              <a:gd name="T33" fmla="*/ 104131 h 457200"/>
              <a:gd name="T34" fmla="*/ 799257 w 838200"/>
              <a:gd name="T35" fmla="*/ 132234 h 457200"/>
              <a:gd name="T36" fmla="*/ 833657 w 838200"/>
              <a:gd name="T37" fmla="*/ 194822 h 457200"/>
              <a:gd name="T38" fmla="*/ 838200 w 838200"/>
              <a:gd name="T39" fmla="*/ 228600 h 457200"/>
              <a:gd name="T40" fmla="*/ 833657 w 838200"/>
              <a:gd name="T41" fmla="*/ 262377 h 457200"/>
              <a:gd name="T42" fmla="*/ 799257 w 838200"/>
              <a:gd name="T43" fmla="*/ 324965 h 457200"/>
              <a:gd name="T44" fmla="*/ 770695 w 838200"/>
              <a:gd name="T45" fmla="*/ 353068 h 457200"/>
              <a:gd name="T46" fmla="*/ 735421 w 838200"/>
              <a:gd name="T47" fmla="*/ 378572 h 457200"/>
              <a:gd name="T48" fmla="*/ 694084 w 838200"/>
              <a:gd name="T49" fmla="*/ 401123 h 457200"/>
              <a:gd name="T50" fmla="*/ 647330 w 838200"/>
              <a:gd name="T51" fmla="*/ 420367 h 457200"/>
              <a:gd name="T52" fmla="*/ 595807 w 838200"/>
              <a:gd name="T53" fmla="*/ 435951 h 457200"/>
              <a:gd name="T54" fmla="*/ 540162 w 838200"/>
              <a:gd name="T55" fmla="*/ 447520 h 457200"/>
              <a:gd name="T56" fmla="*/ 481044 w 838200"/>
              <a:gd name="T57" fmla="*/ 454721 h 457200"/>
              <a:gd name="T58" fmla="*/ 419100 w 838200"/>
              <a:gd name="T59" fmla="*/ 457200 h 457200"/>
              <a:gd name="T60" fmla="*/ 357155 w 838200"/>
              <a:gd name="T61" fmla="*/ 454721 h 457200"/>
              <a:gd name="T62" fmla="*/ 298037 w 838200"/>
              <a:gd name="T63" fmla="*/ 447520 h 457200"/>
              <a:gd name="T64" fmla="*/ 242392 w 838200"/>
              <a:gd name="T65" fmla="*/ 435951 h 457200"/>
              <a:gd name="T66" fmla="*/ 190869 w 838200"/>
              <a:gd name="T67" fmla="*/ 420367 h 457200"/>
              <a:gd name="T68" fmla="*/ 144115 w 838200"/>
              <a:gd name="T69" fmla="*/ 401123 h 457200"/>
              <a:gd name="T70" fmla="*/ 102778 w 838200"/>
              <a:gd name="T71" fmla="*/ 378572 h 457200"/>
              <a:gd name="T72" fmla="*/ 67504 w 838200"/>
              <a:gd name="T73" fmla="*/ 353068 h 457200"/>
              <a:gd name="T74" fmla="*/ 38942 w 838200"/>
              <a:gd name="T75" fmla="*/ 324965 h 457200"/>
              <a:gd name="T76" fmla="*/ 4542 w 838200"/>
              <a:gd name="T77" fmla="*/ 262377 h 457200"/>
              <a:gd name="T78" fmla="*/ 0 w 838200"/>
              <a:gd name="T79" fmla="*/ 228600 h 457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8200"/>
              <a:gd name="T121" fmla="*/ 0 h 457200"/>
              <a:gd name="T122" fmla="*/ 838200 w 838200"/>
              <a:gd name="T123" fmla="*/ 457200 h 457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8200" h="457200">
                <a:moveTo>
                  <a:pt x="0" y="228600"/>
                </a:moveTo>
                <a:lnTo>
                  <a:pt x="17739" y="162582"/>
                </a:lnTo>
                <a:lnTo>
                  <a:pt x="67504" y="104131"/>
                </a:lnTo>
                <a:lnTo>
                  <a:pt x="102778" y="78627"/>
                </a:lnTo>
                <a:lnTo>
                  <a:pt x="144115" y="56076"/>
                </a:lnTo>
                <a:lnTo>
                  <a:pt x="190869" y="36832"/>
                </a:lnTo>
                <a:lnTo>
                  <a:pt x="242392" y="21248"/>
                </a:lnTo>
                <a:lnTo>
                  <a:pt x="298037" y="9679"/>
                </a:lnTo>
                <a:lnTo>
                  <a:pt x="357155" y="2478"/>
                </a:lnTo>
                <a:lnTo>
                  <a:pt x="419100" y="0"/>
                </a:lnTo>
                <a:lnTo>
                  <a:pt x="481044" y="2478"/>
                </a:lnTo>
                <a:lnTo>
                  <a:pt x="540162" y="9679"/>
                </a:lnTo>
                <a:lnTo>
                  <a:pt x="595807" y="21248"/>
                </a:lnTo>
                <a:lnTo>
                  <a:pt x="647330" y="36832"/>
                </a:lnTo>
                <a:lnTo>
                  <a:pt x="694084" y="56076"/>
                </a:lnTo>
                <a:lnTo>
                  <a:pt x="735421" y="78627"/>
                </a:lnTo>
                <a:lnTo>
                  <a:pt x="770695" y="104131"/>
                </a:lnTo>
                <a:lnTo>
                  <a:pt x="799257" y="132234"/>
                </a:lnTo>
                <a:lnTo>
                  <a:pt x="833657" y="194822"/>
                </a:lnTo>
                <a:lnTo>
                  <a:pt x="838200" y="228600"/>
                </a:lnTo>
                <a:lnTo>
                  <a:pt x="833657" y="262377"/>
                </a:lnTo>
                <a:lnTo>
                  <a:pt x="799257" y="324965"/>
                </a:lnTo>
                <a:lnTo>
                  <a:pt x="770695" y="353068"/>
                </a:lnTo>
                <a:lnTo>
                  <a:pt x="735421" y="378572"/>
                </a:lnTo>
                <a:lnTo>
                  <a:pt x="694084" y="401123"/>
                </a:lnTo>
                <a:lnTo>
                  <a:pt x="647330" y="420367"/>
                </a:lnTo>
                <a:lnTo>
                  <a:pt x="595807" y="435951"/>
                </a:lnTo>
                <a:lnTo>
                  <a:pt x="540162" y="447520"/>
                </a:lnTo>
                <a:lnTo>
                  <a:pt x="481044" y="454721"/>
                </a:lnTo>
                <a:lnTo>
                  <a:pt x="419100" y="457200"/>
                </a:lnTo>
                <a:lnTo>
                  <a:pt x="357155" y="454721"/>
                </a:lnTo>
                <a:lnTo>
                  <a:pt x="298037" y="447520"/>
                </a:lnTo>
                <a:lnTo>
                  <a:pt x="242392" y="435951"/>
                </a:lnTo>
                <a:lnTo>
                  <a:pt x="190869" y="420367"/>
                </a:lnTo>
                <a:lnTo>
                  <a:pt x="144115" y="401123"/>
                </a:lnTo>
                <a:lnTo>
                  <a:pt x="102778" y="378572"/>
                </a:lnTo>
                <a:lnTo>
                  <a:pt x="67504" y="353068"/>
                </a:lnTo>
                <a:lnTo>
                  <a:pt x="38942" y="324965"/>
                </a:lnTo>
                <a:lnTo>
                  <a:pt x="4542" y="262377"/>
                </a:lnTo>
                <a:lnTo>
                  <a:pt x="0" y="228600"/>
                </a:lnTo>
                <a:close/>
              </a:path>
            </a:pathLst>
          </a:custGeom>
          <a:noFill/>
          <a:ln w="9525">
            <a:solidFill>
              <a:srgbClr val="000000"/>
            </a:solidFill>
            <a:round/>
            <a:headEnd/>
            <a:tailEnd/>
          </a:ln>
        </p:spPr>
        <p:txBody>
          <a:bodyPr lIns="0" tIns="0" rIns="0" bIns="0"/>
          <a:lstStyle/>
          <a:p>
            <a:endParaRPr lang="it-IT"/>
          </a:p>
        </p:txBody>
      </p:sp>
      <p:sp>
        <p:nvSpPr>
          <p:cNvPr id="14" name="object 14"/>
          <p:cNvSpPr txBox="1"/>
          <p:nvPr/>
        </p:nvSpPr>
        <p:spPr>
          <a:xfrm>
            <a:off x="2705100" y="2162175"/>
            <a:ext cx="492125" cy="225425"/>
          </a:xfrm>
          <a:prstGeom prst="rect">
            <a:avLst/>
          </a:prstGeom>
        </p:spPr>
        <p:txBody>
          <a:bodyPr lIns="0" tIns="0" rIns="0" bIns="0">
            <a:spAutoFit/>
          </a:bodyPr>
          <a:lstStyle/>
          <a:p>
            <a:pPr marL="12700" fontAlgn="auto">
              <a:spcBef>
                <a:spcPts val="0"/>
              </a:spcBef>
              <a:spcAft>
                <a:spcPts val="0"/>
              </a:spcAft>
              <a:defRPr/>
            </a:pPr>
            <a:r>
              <a:rPr sz="1400" b="1" dirty="0">
                <a:solidFill>
                  <a:srgbClr val="000066"/>
                </a:solidFill>
                <a:latin typeface="Times New Roman"/>
                <a:cs typeface="Times New Roman"/>
              </a:rPr>
              <a:t>E2</a:t>
            </a:r>
            <a:r>
              <a:rPr sz="1400" b="1" spc="-5" dirty="0">
                <a:solidFill>
                  <a:srgbClr val="000066"/>
                </a:solidFill>
                <a:latin typeface="Times New Roman"/>
                <a:cs typeface="Times New Roman"/>
              </a:rPr>
              <a:t>F</a:t>
            </a:r>
            <a:r>
              <a:rPr sz="1400" b="1" dirty="0">
                <a:solidFill>
                  <a:srgbClr val="000066"/>
                </a:solidFill>
                <a:latin typeface="Times New Roman"/>
                <a:cs typeface="Times New Roman"/>
              </a:rPr>
              <a:t>-1</a:t>
            </a:r>
            <a:endParaRPr sz="1400">
              <a:latin typeface="Times New Roman"/>
              <a:cs typeface="Times New Roman"/>
            </a:endParaRPr>
          </a:p>
        </p:txBody>
      </p:sp>
      <p:sp>
        <p:nvSpPr>
          <p:cNvPr id="15" name="object 15"/>
          <p:cNvSpPr txBox="1"/>
          <p:nvPr/>
        </p:nvSpPr>
        <p:spPr>
          <a:xfrm>
            <a:off x="2052638" y="1552575"/>
            <a:ext cx="1890712" cy="225425"/>
          </a:xfrm>
          <a:prstGeom prst="rect">
            <a:avLst/>
          </a:prstGeom>
        </p:spPr>
        <p:txBody>
          <a:bodyPr lIns="0" tIns="0" rIns="0" bIns="0">
            <a:spAutoFit/>
          </a:bodyPr>
          <a:lstStyle/>
          <a:p>
            <a:pPr marL="12700" fontAlgn="auto">
              <a:spcBef>
                <a:spcPts val="0"/>
              </a:spcBef>
              <a:spcAft>
                <a:spcPts val="0"/>
              </a:spcAft>
              <a:defRPr/>
            </a:pPr>
            <a:r>
              <a:rPr sz="1400" b="1" spc="-5" dirty="0">
                <a:solidFill>
                  <a:srgbClr val="000066"/>
                </a:solidFill>
                <a:latin typeface="Times New Roman"/>
                <a:cs typeface="Times New Roman"/>
              </a:rPr>
              <a:t>Repressione</a:t>
            </a:r>
            <a:r>
              <a:rPr sz="1400" b="1" spc="-60" dirty="0">
                <a:solidFill>
                  <a:srgbClr val="000066"/>
                </a:solidFill>
                <a:latin typeface="Times New Roman"/>
                <a:cs typeface="Times New Roman"/>
              </a:rPr>
              <a:t> </a:t>
            </a:r>
            <a:r>
              <a:rPr sz="1400" b="1" dirty="0">
                <a:solidFill>
                  <a:srgbClr val="000066"/>
                </a:solidFill>
                <a:latin typeface="Times New Roman"/>
                <a:cs typeface="Times New Roman"/>
              </a:rPr>
              <a:t>trascrizione</a:t>
            </a:r>
            <a:endParaRPr sz="1400">
              <a:latin typeface="Times New Roman"/>
              <a:cs typeface="Times New Roman"/>
            </a:endParaRPr>
          </a:p>
        </p:txBody>
      </p:sp>
      <p:sp>
        <p:nvSpPr>
          <p:cNvPr id="83983" name="object 16"/>
          <p:cNvSpPr>
            <a:spLocks/>
          </p:cNvSpPr>
          <p:nvPr/>
        </p:nvSpPr>
        <p:spPr bwMode="auto">
          <a:xfrm>
            <a:off x="203200" y="4178300"/>
            <a:ext cx="762000" cy="381000"/>
          </a:xfrm>
          <a:custGeom>
            <a:avLst/>
            <a:gdLst>
              <a:gd name="T0" fmla="*/ 381000 w 762000"/>
              <a:gd name="T1" fmla="*/ 0 h 381000"/>
              <a:gd name="T2" fmla="*/ 319198 w 762000"/>
              <a:gd name="T3" fmla="*/ 2494 h 381000"/>
              <a:gd name="T4" fmla="*/ 260572 w 762000"/>
              <a:gd name="T5" fmla="*/ 9717 h 381000"/>
              <a:gd name="T6" fmla="*/ 205906 w 762000"/>
              <a:gd name="T7" fmla="*/ 21273 h 381000"/>
              <a:gd name="T8" fmla="*/ 155983 w 762000"/>
              <a:gd name="T9" fmla="*/ 36771 h 381000"/>
              <a:gd name="T10" fmla="*/ 111590 w 762000"/>
              <a:gd name="T11" fmla="*/ 55816 h 381000"/>
              <a:gd name="T12" fmla="*/ 73509 w 762000"/>
              <a:gd name="T13" fmla="*/ 78016 h 381000"/>
              <a:gd name="T14" fmla="*/ 42525 w 762000"/>
              <a:gd name="T15" fmla="*/ 102978 h 381000"/>
              <a:gd name="T16" fmla="*/ 4986 w 762000"/>
              <a:gd name="T17" fmla="*/ 159613 h 381000"/>
              <a:gd name="T18" fmla="*/ 0 w 762000"/>
              <a:gd name="T19" fmla="*/ 190500 h 381000"/>
              <a:gd name="T20" fmla="*/ 4986 w 762000"/>
              <a:gd name="T21" fmla="*/ 221386 h 381000"/>
              <a:gd name="T22" fmla="*/ 42525 w 762000"/>
              <a:gd name="T23" fmla="*/ 278021 h 381000"/>
              <a:gd name="T24" fmla="*/ 73509 w 762000"/>
              <a:gd name="T25" fmla="*/ 302983 h 381000"/>
              <a:gd name="T26" fmla="*/ 111590 w 762000"/>
              <a:gd name="T27" fmla="*/ 325183 h 381000"/>
              <a:gd name="T28" fmla="*/ 155983 w 762000"/>
              <a:gd name="T29" fmla="*/ 344228 h 381000"/>
              <a:gd name="T30" fmla="*/ 205906 w 762000"/>
              <a:gd name="T31" fmla="*/ 359726 h 381000"/>
              <a:gd name="T32" fmla="*/ 260572 w 762000"/>
              <a:gd name="T33" fmla="*/ 371282 h 381000"/>
              <a:gd name="T34" fmla="*/ 319198 w 762000"/>
              <a:gd name="T35" fmla="*/ 378505 h 381000"/>
              <a:gd name="T36" fmla="*/ 381000 w 762000"/>
              <a:gd name="T37" fmla="*/ 381000 h 381000"/>
              <a:gd name="T38" fmla="*/ 442801 w 762000"/>
              <a:gd name="T39" fmla="*/ 378505 h 381000"/>
              <a:gd name="T40" fmla="*/ 501427 w 762000"/>
              <a:gd name="T41" fmla="*/ 371282 h 381000"/>
              <a:gd name="T42" fmla="*/ 556093 w 762000"/>
              <a:gd name="T43" fmla="*/ 359726 h 381000"/>
              <a:gd name="T44" fmla="*/ 606016 w 762000"/>
              <a:gd name="T45" fmla="*/ 344228 h 381000"/>
              <a:gd name="T46" fmla="*/ 650409 w 762000"/>
              <a:gd name="T47" fmla="*/ 325183 h 381000"/>
              <a:gd name="T48" fmla="*/ 688490 w 762000"/>
              <a:gd name="T49" fmla="*/ 302983 h 381000"/>
              <a:gd name="T50" fmla="*/ 719474 w 762000"/>
              <a:gd name="T51" fmla="*/ 278021 h 381000"/>
              <a:gd name="T52" fmla="*/ 757013 w 762000"/>
              <a:gd name="T53" fmla="*/ 221386 h 381000"/>
              <a:gd name="T54" fmla="*/ 762000 w 762000"/>
              <a:gd name="T55" fmla="*/ 190500 h 381000"/>
              <a:gd name="T56" fmla="*/ 757013 w 762000"/>
              <a:gd name="T57" fmla="*/ 159613 h 381000"/>
              <a:gd name="T58" fmla="*/ 719474 w 762000"/>
              <a:gd name="T59" fmla="*/ 102978 h 381000"/>
              <a:gd name="T60" fmla="*/ 688490 w 762000"/>
              <a:gd name="T61" fmla="*/ 78016 h 381000"/>
              <a:gd name="T62" fmla="*/ 650409 w 762000"/>
              <a:gd name="T63" fmla="*/ 55816 h 381000"/>
              <a:gd name="T64" fmla="*/ 606016 w 762000"/>
              <a:gd name="T65" fmla="*/ 36771 h 381000"/>
              <a:gd name="T66" fmla="*/ 556093 w 762000"/>
              <a:gd name="T67" fmla="*/ 21273 h 381000"/>
              <a:gd name="T68" fmla="*/ 501427 w 762000"/>
              <a:gd name="T69" fmla="*/ 9717 h 381000"/>
              <a:gd name="T70" fmla="*/ 442801 w 762000"/>
              <a:gd name="T71" fmla="*/ 2494 h 381000"/>
              <a:gd name="T72" fmla="*/ 381000 w 762000"/>
              <a:gd name="T73" fmla="*/ 0 h 381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2000"/>
              <a:gd name="T112" fmla="*/ 0 h 381000"/>
              <a:gd name="T113" fmla="*/ 762000 w 762000"/>
              <a:gd name="T114" fmla="*/ 381000 h 381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2000" h="381000">
                <a:moveTo>
                  <a:pt x="381000" y="0"/>
                </a:moveTo>
                <a:lnTo>
                  <a:pt x="319198" y="2494"/>
                </a:lnTo>
                <a:lnTo>
                  <a:pt x="260572" y="9717"/>
                </a:lnTo>
                <a:lnTo>
                  <a:pt x="205906" y="21273"/>
                </a:lnTo>
                <a:lnTo>
                  <a:pt x="155983" y="36771"/>
                </a:lnTo>
                <a:lnTo>
                  <a:pt x="111590" y="55816"/>
                </a:lnTo>
                <a:lnTo>
                  <a:pt x="73509" y="78016"/>
                </a:lnTo>
                <a:lnTo>
                  <a:pt x="42525" y="102978"/>
                </a:lnTo>
                <a:lnTo>
                  <a:pt x="4986" y="159613"/>
                </a:lnTo>
                <a:lnTo>
                  <a:pt x="0" y="190500"/>
                </a:lnTo>
                <a:lnTo>
                  <a:pt x="4986" y="221386"/>
                </a:lnTo>
                <a:lnTo>
                  <a:pt x="42525" y="278021"/>
                </a:lnTo>
                <a:lnTo>
                  <a:pt x="73509" y="302983"/>
                </a:lnTo>
                <a:lnTo>
                  <a:pt x="111590" y="325183"/>
                </a:lnTo>
                <a:lnTo>
                  <a:pt x="155983" y="344228"/>
                </a:lnTo>
                <a:lnTo>
                  <a:pt x="205906" y="359726"/>
                </a:lnTo>
                <a:lnTo>
                  <a:pt x="260572" y="371282"/>
                </a:lnTo>
                <a:lnTo>
                  <a:pt x="319198" y="378505"/>
                </a:lnTo>
                <a:lnTo>
                  <a:pt x="381000" y="381000"/>
                </a:lnTo>
                <a:lnTo>
                  <a:pt x="442801" y="378505"/>
                </a:lnTo>
                <a:lnTo>
                  <a:pt x="501427" y="371282"/>
                </a:lnTo>
                <a:lnTo>
                  <a:pt x="556093" y="359726"/>
                </a:lnTo>
                <a:lnTo>
                  <a:pt x="606016" y="344228"/>
                </a:lnTo>
                <a:lnTo>
                  <a:pt x="650409" y="325183"/>
                </a:lnTo>
                <a:lnTo>
                  <a:pt x="688490" y="302983"/>
                </a:lnTo>
                <a:lnTo>
                  <a:pt x="719474" y="278021"/>
                </a:lnTo>
                <a:lnTo>
                  <a:pt x="757013" y="221386"/>
                </a:lnTo>
                <a:lnTo>
                  <a:pt x="762000" y="190500"/>
                </a:lnTo>
                <a:lnTo>
                  <a:pt x="757013" y="159613"/>
                </a:lnTo>
                <a:lnTo>
                  <a:pt x="719474" y="102978"/>
                </a:lnTo>
                <a:lnTo>
                  <a:pt x="688490" y="78016"/>
                </a:lnTo>
                <a:lnTo>
                  <a:pt x="650409" y="55816"/>
                </a:lnTo>
                <a:lnTo>
                  <a:pt x="606016" y="36771"/>
                </a:lnTo>
                <a:lnTo>
                  <a:pt x="556093" y="21273"/>
                </a:lnTo>
                <a:lnTo>
                  <a:pt x="501427" y="9717"/>
                </a:lnTo>
                <a:lnTo>
                  <a:pt x="442801" y="2494"/>
                </a:lnTo>
                <a:lnTo>
                  <a:pt x="381000" y="0"/>
                </a:lnTo>
                <a:close/>
              </a:path>
            </a:pathLst>
          </a:custGeom>
          <a:solidFill>
            <a:srgbClr val="FF9933"/>
          </a:solidFill>
          <a:ln w="9525">
            <a:noFill/>
            <a:round/>
            <a:headEnd/>
            <a:tailEnd/>
          </a:ln>
        </p:spPr>
        <p:txBody>
          <a:bodyPr lIns="0" tIns="0" rIns="0" bIns="0"/>
          <a:lstStyle/>
          <a:p>
            <a:endParaRPr lang="it-IT"/>
          </a:p>
        </p:txBody>
      </p:sp>
      <p:sp>
        <p:nvSpPr>
          <p:cNvPr id="83984" name="object 17"/>
          <p:cNvSpPr>
            <a:spLocks/>
          </p:cNvSpPr>
          <p:nvPr/>
        </p:nvSpPr>
        <p:spPr bwMode="auto">
          <a:xfrm>
            <a:off x="203200" y="4178300"/>
            <a:ext cx="762000" cy="381000"/>
          </a:xfrm>
          <a:custGeom>
            <a:avLst/>
            <a:gdLst>
              <a:gd name="T0" fmla="*/ 0 w 762000"/>
              <a:gd name="T1" fmla="*/ 190500 h 381000"/>
              <a:gd name="T2" fmla="*/ 19423 w 762000"/>
              <a:gd name="T3" fmla="*/ 130308 h 381000"/>
              <a:gd name="T4" fmla="*/ 73509 w 762000"/>
              <a:gd name="T5" fmla="*/ 78016 h 381000"/>
              <a:gd name="T6" fmla="*/ 111590 w 762000"/>
              <a:gd name="T7" fmla="*/ 55816 h 381000"/>
              <a:gd name="T8" fmla="*/ 155983 w 762000"/>
              <a:gd name="T9" fmla="*/ 36771 h 381000"/>
              <a:gd name="T10" fmla="*/ 205906 w 762000"/>
              <a:gd name="T11" fmla="*/ 21273 h 381000"/>
              <a:gd name="T12" fmla="*/ 260572 w 762000"/>
              <a:gd name="T13" fmla="*/ 9717 h 381000"/>
              <a:gd name="T14" fmla="*/ 319198 w 762000"/>
              <a:gd name="T15" fmla="*/ 2494 h 381000"/>
              <a:gd name="T16" fmla="*/ 381000 w 762000"/>
              <a:gd name="T17" fmla="*/ 0 h 381000"/>
              <a:gd name="T18" fmla="*/ 442801 w 762000"/>
              <a:gd name="T19" fmla="*/ 2494 h 381000"/>
              <a:gd name="T20" fmla="*/ 501427 w 762000"/>
              <a:gd name="T21" fmla="*/ 9717 h 381000"/>
              <a:gd name="T22" fmla="*/ 556093 w 762000"/>
              <a:gd name="T23" fmla="*/ 21273 h 381000"/>
              <a:gd name="T24" fmla="*/ 606016 w 762000"/>
              <a:gd name="T25" fmla="*/ 36771 h 381000"/>
              <a:gd name="T26" fmla="*/ 650409 w 762000"/>
              <a:gd name="T27" fmla="*/ 55816 h 381000"/>
              <a:gd name="T28" fmla="*/ 688490 w 762000"/>
              <a:gd name="T29" fmla="*/ 78016 h 381000"/>
              <a:gd name="T30" fmla="*/ 719474 w 762000"/>
              <a:gd name="T31" fmla="*/ 102978 h 381000"/>
              <a:gd name="T32" fmla="*/ 757013 w 762000"/>
              <a:gd name="T33" fmla="*/ 159613 h 381000"/>
              <a:gd name="T34" fmla="*/ 762000 w 762000"/>
              <a:gd name="T35" fmla="*/ 190500 h 381000"/>
              <a:gd name="T36" fmla="*/ 757013 w 762000"/>
              <a:gd name="T37" fmla="*/ 221386 h 381000"/>
              <a:gd name="T38" fmla="*/ 719474 w 762000"/>
              <a:gd name="T39" fmla="*/ 278021 h 381000"/>
              <a:gd name="T40" fmla="*/ 688490 w 762000"/>
              <a:gd name="T41" fmla="*/ 302983 h 381000"/>
              <a:gd name="T42" fmla="*/ 650409 w 762000"/>
              <a:gd name="T43" fmla="*/ 325183 h 381000"/>
              <a:gd name="T44" fmla="*/ 606016 w 762000"/>
              <a:gd name="T45" fmla="*/ 344228 h 381000"/>
              <a:gd name="T46" fmla="*/ 556093 w 762000"/>
              <a:gd name="T47" fmla="*/ 359726 h 381000"/>
              <a:gd name="T48" fmla="*/ 501427 w 762000"/>
              <a:gd name="T49" fmla="*/ 371282 h 381000"/>
              <a:gd name="T50" fmla="*/ 442801 w 762000"/>
              <a:gd name="T51" fmla="*/ 378505 h 381000"/>
              <a:gd name="T52" fmla="*/ 381000 w 762000"/>
              <a:gd name="T53" fmla="*/ 381000 h 381000"/>
              <a:gd name="T54" fmla="*/ 319198 w 762000"/>
              <a:gd name="T55" fmla="*/ 378505 h 381000"/>
              <a:gd name="T56" fmla="*/ 260572 w 762000"/>
              <a:gd name="T57" fmla="*/ 371282 h 381000"/>
              <a:gd name="T58" fmla="*/ 205906 w 762000"/>
              <a:gd name="T59" fmla="*/ 359726 h 381000"/>
              <a:gd name="T60" fmla="*/ 155983 w 762000"/>
              <a:gd name="T61" fmla="*/ 344228 h 381000"/>
              <a:gd name="T62" fmla="*/ 111590 w 762000"/>
              <a:gd name="T63" fmla="*/ 325183 h 381000"/>
              <a:gd name="T64" fmla="*/ 73509 w 762000"/>
              <a:gd name="T65" fmla="*/ 302983 h 381000"/>
              <a:gd name="T66" fmla="*/ 42525 w 762000"/>
              <a:gd name="T67" fmla="*/ 278021 h 381000"/>
              <a:gd name="T68" fmla="*/ 4986 w 762000"/>
              <a:gd name="T69" fmla="*/ 221386 h 381000"/>
              <a:gd name="T70" fmla="*/ 0 w 762000"/>
              <a:gd name="T71" fmla="*/ 190500 h 381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2000"/>
              <a:gd name="T109" fmla="*/ 0 h 381000"/>
              <a:gd name="T110" fmla="*/ 762000 w 762000"/>
              <a:gd name="T111" fmla="*/ 381000 h 381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2000" h="381000">
                <a:moveTo>
                  <a:pt x="0" y="190500"/>
                </a:moveTo>
                <a:lnTo>
                  <a:pt x="19423" y="130308"/>
                </a:lnTo>
                <a:lnTo>
                  <a:pt x="73509" y="78016"/>
                </a:lnTo>
                <a:lnTo>
                  <a:pt x="111590" y="55816"/>
                </a:lnTo>
                <a:lnTo>
                  <a:pt x="155983" y="36771"/>
                </a:lnTo>
                <a:lnTo>
                  <a:pt x="205906" y="21273"/>
                </a:lnTo>
                <a:lnTo>
                  <a:pt x="260572" y="9717"/>
                </a:lnTo>
                <a:lnTo>
                  <a:pt x="319198" y="2494"/>
                </a:lnTo>
                <a:lnTo>
                  <a:pt x="381000" y="0"/>
                </a:lnTo>
                <a:lnTo>
                  <a:pt x="442801" y="2494"/>
                </a:lnTo>
                <a:lnTo>
                  <a:pt x="501427" y="9717"/>
                </a:lnTo>
                <a:lnTo>
                  <a:pt x="556093" y="21273"/>
                </a:lnTo>
                <a:lnTo>
                  <a:pt x="606016" y="36771"/>
                </a:lnTo>
                <a:lnTo>
                  <a:pt x="650409" y="55816"/>
                </a:lnTo>
                <a:lnTo>
                  <a:pt x="688490" y="78016"/>
                </a:lnTo>
                <a:lnTo>
                  <a:pt x="719474" y="102978"/>
                </a:lnTo>
                <a:lnTo>
                  <a:pt x="757013" y="159613"/>
                </a:lnTo>
                <a:lnTo>
                  <a:pt x="762000" y="190500"/>
                </a:lnTo>
                <a:lnTo>
                  <a:pt x="757013" y="221386"/>
                </a:lnTo>
                <a:lnTo>
                  <a:pt x="719474" y="278021"/>
                </a:lnTo>
                <a:lnTo>
                  <a:pt x="688490" y="302983"/>
                </a:lnTo>
                <a:lnTo>
                  <a:pt x="650409" y="325183"/>
                </a:lnTo>
                <a:lnTo>
                  <a:pt x="606016" y="344228"/>
                </a:lnTo>
                <a:lnTo>
                  <a:pt x="556093" y="359726"/>
                </a:lnTo>
                <a:lnTo>
                  <a:pt x="501427" y="371282"/>
                </a:lnTo>
                <a:lnTo>
                  <a:pt x="442801" y="378505"/>
                </a:lnTo>
                <a:lnTo>
                  <a:pt x="381000" y="381000"/>
                </a:lnTo>
                <a:lnTo>
                  <a:pt x="319198" y="378505"/>
                </a:lnTo>
                <a:lnTo>
                  <a:pt x="260572" y="371282"/>
                </a:lnTo>
                <a:lnTo>
                  <a:pt x="205906" y="359726"/>
                </a:lnTo>
                <a:lnTo>
                  <a:pt x="155983" y="344228"/>
                </a:lnTo>
                <a:lnTo>
                  <a:pt x="111590" y="325183"/>
                </a:lnTo>
                <a:lnTo>
                  <a:pt x="73509" y="302983"/>
                </a:lnTo>
                <a:lnTo>
                  <a:pt x="42525" y="278021"/>
                </a:lnTo>
                <a:lnTo>
                  <a:pt x="4986" y="221386"/>
                </a:lnTo>
                <a:lnTo>
                  <a:pt x="0" y="190500"/>
                </a:lnTo>
                <a:close/>
              </a:path>
            </a:pathLst>
          </a:custGeom>
          <a:noFill/>
          <a:ln w="9525">
            <a:solidFill>
              <a:srgbClr val="000000"/>
            </a:solidFill>
            <a:round/>
            <a:headEnd/>
            <a:tailEnd/>
          </a:ln>
        </p:spPr>
        <p:txBody>
          <a:bodyPr lIns="0" tIns="0" rIns="0" bIns="0"/>
          <a:lstStyle/>
          <a:p>
            <a:endParaRPr lang="it-IT"/>
          </a:p>
        </p:txBody>
      </p:sp>
      <p:sp>
        <p:nvSpPr>
          <p:cNvPr id="83985" name="object 18"/>
          <p:cNvSpPr txBox="1">
            <a:spLocks noChangeArrowheads="1"/>
          </p:cNvSpPr>
          <p:nvPr/>
        </p:nvSpPr>
        <p:spPr bwMode="auto">
          <a:xfrm>
            <a:off x="322263" y="4183063"/>
            <a:ext cx="525462" cy="377825"/>
          </a:xfrm>
          <a:prstGeom prst="rect">
            <a:avLst/>
          </a:prstGeom>
          <a:noFill/>
          <a:ln w="9525">
            <a:noFill/>
            <a:miter lim="800000"/>
            <a:headEnd/>
            <a:tailEnd/>
          </a:ln>
        </p:spPr>
        <p:txBody>
          <a:bodyPr lIns="0" tIns="0" rIns="0" bIns="0">
            <a:spAutoFit/>
          </a:bodyPr>
          <a:lstStyle/>
          <a:p>
            <a:pPr marL="12700" indent="66675"/>
            <a:r>
              <a:rPr lang="it-IT" sz="1200" b="1">
                <a:solidFill>
                  <a:srgbClr val="000066"/>
                </a:solidFill>
                <a:latin typeface="Times New Roman" pitchFamily="18" charset="0"/>
                <a:cs typeface="Times New Roman" pitchFamily="18" charset="0"/>
              </a:rPr>
              <a:t>ppRb  inattiva</a:t>
            </a:r>
            <a:endParaRPr lang="it-IT" sz="1200">
              <a:latin typeface="Times New Roman" pitchFamily="18" charset="0"/>
              <a:cs typeface="Times New Roman" pitchFamily="18" charset="0"/>
            </a:endParaRPr>
          </a:p>
        </p:txBody>
      </p:sp>
      <p:sp>
        <p:nvSpPr>
          <p:cNvPr id="83986" name="object 19"/>
          <p:cNvSpPr>
            <a:spLocks/>
          </p:cNvSpPr>
          <p:nvPr/>
        </p:nvSpPr>
        <p:spPr bwMode="auto">
          <a:xfrm>
            <a:off x="279400" y="2654300"/>
            <a:ext cx="685800" cy="381000"/>
          </a:xfrm>
          <a:custGeom>
            <a:avLst/>
            <a:gdLst>
              <a:gd name="T0" fmla="*/ 342900 w 685800"/>
              <a:gd name="T1" fmla="*/ 0 h 381000"/>
              <a:gd name="T2" fmla="*/ 281262 w 685800"/>
              <a:gd name="T3" fmla="*/ 3070 h 381000"/>
              <a:gd name="T4" fmla="*/ 223249 w 685800"/>
              <a:gd name="T5" fmla="*/ 11924 h 381000"/>
              <a:gd name="T6" fmla="*/ 169830 w 685800"/>
              <a:gd name="T7" fmla="*/ 26020 h 381000"/>
              <a:gd name="T8" fmla="*/ 121972 w 685800"/>
              <a:gd name="T9" fmla="*/ 44821 h 381000"/>
              <a:gd name="T10" fmla="*/ 80644 w 685800"/>
              <a:gd name="T11" fmla="*/ 67785 h 381000"/>
              <a:gd name="T12" fmla="*/ 46815 w 685800"/>
              <a:gd name="T13" fmla="*/ 94375 h 381000"/>
              <a:gd name="T14" fmla="*/ 21452 w 685800"/>
              <a:gd name="T15" fmla="*/ 124050 h 381000"/>
              <a:gd name="T16" fmla="*/ 0 w 685800"/>
              <a:gd name="T17" fmla="*/ 190500 h 381000"/>
              <a:gd name="T18" fmla="*/ 5524 w 685800"/>
              <a:gd name="T19" fmla="*/ 224728 h 381000"/>
              <a:gd name="T20" fmla="*/ 46815 w 685800"/>
              <a:gd name="T21" fmla="*/ 286624 h 381000"/>
              <a:gd name="T22" fmla="*/ 80644 w 685800"/>
              <a:gd name="T23" fmla="*/ 313214 h 381000"/>
              <a:gd name="T24" fmla="*/ 121972 w 685800"/>
              <a:gd name="T25" fmla="*/ 336178 h 381000"/>
              <a:gd name="T26" fmla="*/ 169830 w 685800"/>
              <a:gd name="T27" fmla="*/ 354979 h 381000"/>
              <a:gd name="T28" fmla="*/ 223249 w 685800"/>
              <a:gd name="T29" fmla="*/ 369075 h 381000"/>
              <a:gd name="T30" fmla="*/ 281262 w 685800"/>
              <a:gd name="T31" fmla="*/ 377929 h 381000"/>
              <a:gd name="T32" fmla="*/ 342900 w 685800"/>
              <a:gd name="T33" fmla="*/ 381000 h 381000"/>
              <a:gd name="T34" fmla="*/ 404537 w 685800"/>
              <a:gd name="T35" fmla="*/ 377929 h 381000"/>
              <a:gd name="T36" fmla="*/ 462550 w 685800"/>
              <a:gd name="T37" fmla="*/ 369075 h 381000"/>
              <a:gd name="T38" fmla="*/ 515969 w 685800"/>
              <a:gd name="T39" fmla="*/ 354979 h 381000"/>
              <a:gd name="T40" fmla="*/ 563827 w 685800"/>
              <a:gd name="T41" fmla="*/ 336178 h 381000"/>
              <a:gd name="T42" fmla="*/ 605155 w 685800"/>
              <a:gd name="T43" fmla="*/ 313214 h 381000"/>
              <a:gd name="T44" fmla="*/ 638984 w 685800"/>
              <a:gd name="T45" fmla="*/ 286624 h 381000"/>
              <a:gd name="T46" fmla="*/ 664347 w 685800"/>
              <a:gd name="T47" fmla="*/ 256949 h 381000"/>
              <a:gd name="T48" fmla="*/ 685800 w 685800"/>
              <a:gd name="T49" fmla="*/ 190500 h 381000"/>
              <a:gd name="T50" fmla="*/ 680275 w 685800"/>
              <a:gd name="T51" fmla="*/ 156271 h 381000"/>
              <a:gd name="T52" fmla="*/ 638984 w 685800"/>
              <a:gd name="T53" fmla="*/ 94375 h 381000"/>
              <a:gd name="T54" fmla="*/ 605155 w 685800"/>
              <a:gd name="T55" fmla="*/ 67785 h 381000"/>
              <a:gd name="T56" fmla="*/ 563827 w 685800"/>
              <a:gd name="T57" fmla="*/ 44821 h 381000"/>
              <a:gd name="T58" fmla="*/ 515969 w 685800"/>
              <a:gd name="T59" fmla="*/ 26020 h 381000"/>
              <a:gd name="T60" fmla="*/ 462550 w 685800"/>
              <a:gd name="T61" fmla="*/ 11924 h 381000"/>
              <a:gd name="T62" fmla="*/ 404537 w 685800"/>
              <a:gd name="T63" fmla="*/ 3070 h 381000"/>
              <a:gd name="T64" fmla="*/ 342900 w 685800"/>
              <a:gd name="T65" fmla="*/ 0 h 381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5800"/>
              <a:gd name="T100" fmla="*/ 0 h 381000"/>
              <a:gd name="T101" fmla="*/ 685800 w 685800"/>
              <a:gd name="T102" fmla="*/ 381000 h 381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5800" h="381000">
                <a:moveTo>
                  <a:pt x="342900" y="0"/>
                </a:moveTo>
                <a:lnTo>
                  <a:pt x="281262" y="3070"/>
                </a:lnTo>
                <a:lnTo>
                  <a:pt x="223249" y="11924"/>
                </a:lnTo>
                <a:lnTo>
                  <a:pt x="169830" y="26020"/>
                </a:lnTo>
                <a:lnTo>
                  <a:pt x="121972" y="44821"/>
                </a:lnTo>
                <a:lnTo>
                  <a:pt x="80644" y="67785"/>
                </a:lnTo>
                <a:lnTo>
                  <a:pt x="46815" y="94375"/>
                </a:lnTo>
                <a:lnTo>
                  <a:pt x="21452" y="124050"/>
                </a:lnTo>
                <a:lnTo>
                  <a:pt x="0" y="190500"/>
                </a:lnTo>
                <a:lnTo>
                  <a:pt x="5524" y="224728"/>
                </a:lnTo>
                <a:lnTo>
                  <a:pt x="46815" y="286624"/>
                </a:lnTo>
                <a:lnTo>
                  <a:pt x="80644" y="313214"/>
                </a:lnTo>
                <a:lnTo>
                  <a:pt x="121972" y="336178"/>
                </a:lnTo>
                <a:lnTo>
                  <a:pt x="169830" y="354979"/>
                </a:lnTo>
                <a:lnTo>
                  <a:pt x="223249" y="369075"/>
                </a:lnTo>
                <a:lnTo>
                  <a:pt x="281262" y="377929"/>
                </a:lnTo>
                <a:lnTo>
                  <a:pt x="342900" y="381000"/>
                </a:lnTo>
                <a:lnTo>
                  <a:pt x="404537" y="377929"/>
                </a:lnTo>
                <a:lnTo>
                  <a:pt x="462550" y="369075"/>
                </a:lnTo>
                <a:lnTo>
                  <a:pt x="515969" y="354979"/>
                </a:lnTo>
                <a:lnTo>
                  <a:pt x="563827" y="336178"/>
                </a:lnTo>
                <a:lnTo>
                  <a:pt x="605155" y="313214"/>
                </a:lnTo>
                <a:lnTo>
                  <a:pt x="638984" y="286624"/>
                </a:lnTo>
                <a:lnTo>
                  <a:pt x="664347" y="256949"/>
                </a:lnTo>
                <a:lnTo>
                  <a:pt x="685800" y="190500"/>
                </a:lnTo>
                <a:lnTo>
                  <a:pt x="680275" y="156271"/>
                </a:lnTo>
                <a:lnTo>
                  <a:pt x="638984" y="94375"/>
                </a:lnTo>
                <a:lnTo>
                  <a:pt x="605155" y="67785"/>
                </a:lnTo>
                <a:lnTo>
                  <a:pt x="563827" y="44821"/>
                </a:lnTo>
                <a:lnTo>
                  <a:pt x="515969" y="26020"/>
                </a:lnTo>
                <a:lnTo>
                  <a:pt x="462550" y="11924"/>
                </a:lnTo>
                <a:lnTo>
                  <a:pt x="404537" y="3070"/>
                </a:lnTo>
                <a:lnTo>
                  <a:pt x="342900" y="0"/>
                </a:lnTo>
                <a:close/>
              </a:path>
            </a:pathLst>
          </a:custGeom>
          <a:solidFill>
            <a:srgbClr val="CCCCFF"/>
          </a:solidFill>
          <a:ln w="9525">
            <a:noFill/>
            <a:round/>
            <a:headEnd/>
            <a:tailEnd/>
          </a:ln>
        </p:spPr>
        <p:txBody>
          <a:bodyPr lIns="0" tIns="0" rIns="0" bIns="0"/>
          <a:lstStyle/>
          <a:p>
            <a:endParaRPr lang="it-IT"/>
          </a:p>
        </p:txBody>
      </p:sp>
      <p:sp>
        <p:nvSpPr>
          <p:cNvPr id="83987" name="object 20"/>
          <p:cNvSpPr>
            <a:spLocks/>
          </p:cNvSpPr>
          <p:nvPr/>
        </p:nvSpPr>
        <p:spPr bwMode="auto">
          <a:xfrm>
            <a:off x="279400" y="2654300"/>
            <a:ext cx="685800" cy="381000"/>
          </a:xfrm>
          <a:custGeom>
            <a:avLst/>
            <a:gdLst>
              <a:gd name="T0" fmla="*/ 0 w 685800"/>
              <a:gd name="T1" fmla="*/ 190500 h 381000"/>
              <a:gd name="T2" fmla="*/ 21452 w 685800"/>
              <a:gd name="T3" fmla="*/ 124050 h 381000"/>
              <a:gd name="T4" fmla="*/ 46815 w 685800"/>
              <a:gd name="T5" fmla="*/ 94375 h 381000"/>
              <a:gd name="T6" fmla="*/ 80644 w 685800"/>
              <a:gd name="T7" fmla="*/ 67785 h 381000"/>
              <a:gd name="T8" fmla="*/ 121972 w 685800"/>
              <a:gd name="T9" fmla="*/ 44821 h 381000"/>
              <a:gd name="T10" fmla="*/ 169830 w 685800"/>
              <a:gd name="T11" fmla="*/ 26020 h 381000"/>
              <a:gd name="T12" fmla="*/ 223249 w 685800"/>
              <a:gd name="T13" fmla="*/ 11924 h 381000"/>
              <a:gd name="T14" fmla="*/ 281262 w 685800"/>
              <a:gd name="T15" fmla="*/ 3070 h 381000"/>
              <a:gd name="T16" fmla="*/ 342900 w 685800"/>
              <a:gd name="T17" fmla="*/ 0 h 381000"/>
              <a:gd name="T18" fmla="*/ 404537 w 685800"/>
              <a:gd name="T19" fmla="*/ 3070 h 381000"/>
              <a:gd name="T20" fmla="*/ 462550 w 685800"/>
              <a:gd name="T21" fmla="*/ 11924 h 381000"/>
              <a:gd name="T22" fmla="*/ 515969 w 685800"/>
              <a:gd name="T23" fmla="*/ 26020 h 381000"/>
              <a:gd name="T24" fmla="*/ 563827 w 685800"/>
              <a:gd name="T25" fmla="*/ 44821 h 381000"/>
              <a:gd name="T26" fmla="*/ 605155 w 685800"/>
              <a:gd name="T27" fmla="*/ 67785 h 381000"/>
              <a:gd name="T28" fmla="*/ 638984 w 685800"/>
              <a:gd name="T29" fmla="*/ 94375 h 381000"/>
              <a:gd name="T30" fmla="*/ 664347 w 685800"/>
              <a:gd name="T31" fmla="*/ 124050 h 381000"/>
              <a:gd name="T32" fmla="*/ 685800 w 685800"/>
              <a:gd name="T33" fmla="*/ 190500 h 381000"/>
              <a:gd name="T34" fmla="*/ 680275 w 685800"/>
              <a:gd name="T35" fmla="*/ 224728 h 381000"/>
              <a:gd name="T36" fmla="*/ 638984 w 685800"/>
              <a:gd name="T37" fmla="*/ 286624 h 381000"/>
              <a:gd name="T38" fmla="*/ 605155 w 685800"/>
              <a:gd name="T39" fmla="*/ 313214 h 381000"/>
              <a:gd name="T40" fmla="*/ 563827 w 685800"/>
              <a:gd name="T41" fmla="*/ 336178 h 381000"/>
              <a:gd name="T42" fmla="*/ 515969 w 685800"/>
              <a:gd name="T43" fmla="*/ 354979 h 381000"/>
              <a:gd name="T44" fmla="*/ 462550 w 685800"/>
              <a:gd name="T45" fmla="*/ 369075 h 381000"/>
              <a:gd name="T46" fmla="*/ 404537 w 685800"/>
              <a:gd name="T47" fmla="*/ 377929 h 381000"/>
              <a:gd name="T48" fmla="*/ 342900 w 685800"/>
              <a:gd name="T49" fmla="*/ 381000 h 381000"/>
              <a:gd name="T50" fmla="*/ 281262 w 685800"/>
              <a:gd name="T51" fmla="*/ 377929 h 381000"/>
              <a:gd name="T52" fmla="*/ 223249 w 685800"/>
              <a:gd name="T53" fmla="*/ 369075 h 381000"/>
              <a:gd name="T54" fmla="*/ 169830 w 685800"/>
              <a:gd name="T55" fmla="*/ 354979 h 381000"/>
              <a:gd name="T56" fmla="*/ 121972 w 685800"/>
              <a:gd name="T57" fmla="*/ 336178 h 381000"/>
              <a:gd name="T58" fmla="*/ 80644 w 685800"/>
              <a:gd name="T59" fmla="*/ 313214 h 381000"/>
              <a:gd name="T60" fmla="*/ 46815 w 685800"/>
              <a:gd name="T61" fmla="*/ 286624 h 381000"/>
              <a:gd name="T62" fmla="*/ 21452 w 685800"/>
              <a:gd name="T63" fmla="*/ 256949 h 381000"/>
              <a:gd name="T64" fmla="*/ 0 w 685800"/>
              <a:gd name="T65" fmla="*/ 190500 h 381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5800"/>
              <a:gd name="T100" fmla="*/ 0 h 381000"/>
              <a:gd name="T101" fmla="*/ 685800 w 685800"/>
              <a:gd name="T102" fmla="*/ 381000 h 381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5800" h="381000">
                <a:moveTo>
                  <a:pt x="0" y="190500"/>
                </a:moveTo>
                <a:lnTo>
                  <a:pt x="21452" y="124050"/>
                </a:lnTo>
                <a:lnTo>
                  <a:pt x="46815" y="94375"/>
                </a:lnTo>
                <a:lnTo>
                  <a:pt x="80644" y="67785"/>
                </a:lnTo>
                <a:lnTo>
                  <a:pt x="121972" y="44821"/>
                </a:lnTo>
                <a:lnTo>
                  <a:pt x="169830" y="26020"/>
                </a:lnTo>
                <a:lnTo>
                  <a:pt x="223249" y="11924"/>
                </a:lnTo>
                <a:lnTo>
                  <a:pt x="281262" y="3070"/>
                </a:lnTo>
                <a:lnTo>
                  <a:pt x="342900" y="0"/>
                </a:lnTo>
                <a:lnTo>
                  <a:pt x="404537" y="3070"/>
                </a:lnTo>
                <a:lnTo>
                  <a:pt x="462550" y="11924"/>
                </a:lnTo>
                <a:lnTo>
                  <a:pt x="515969" y="26020"/>
                </a:lnTo>
                <a:lnTo>
                  <a:pt x="563827" y="44821"/>
                </a:lnTo>
                <a:lnTo>
                  <a:pt x="605155" y="67785"/>
                </a:lnTo>
                <a:lnTo>
                  <a:pt x="638984" y="94375"/>
                </a:lnTo>
                <a:lnTo>
                  <a:pt x="664347" y="124050"/>
                </a:lnTo>
                <a:lnTo>
                  <a:pt x="685800" y="190500"/>
                </a:lnTo>
                <a:lnTo>
                  <a:pt x="680275" y="224728"/>
                </a:lnTo>
                <a:lnTo>
                  <a:pt x="638984" y="286624"/>
                </a:lnTo>
                <a:lnTo>
                  <a:pt x="605155" y="313214"/>
                </a:lnTo>
                <a:lnTo>
                  <a:pt x="563827" y="336178"/>
                </a:lnTo>
                <a:lnTo>
                  <a:pt x="515969" y="354979"/>
                </a:lnTo>
                <a:lnTo>
                  <a:pt x="462550" y="369075"/>
                </a:lnTo>
                <a:lnTo>
                  <a:pt x="404537" y="377929"/>
                </a:lnTo>
                <a:lnTo>
                  <a:pt x="342900" y="381000"/>
                </a:lnTo>
                <a:lnTo>
                  <a:pt x="281262" y="377929"/>
                </a:lnTo>
                <a:lnTo>
                  <a:pt x="223249" y="369075"/>
                </a:lnTo>
                <a:lnTo>
                  <a:pt x="169830" y="354979"/>
                </a:lnTo>
                <a:lnTo>
                  <a:pt x="121972" y="336178"/>
                </a:lnTo>
                <a:lnTo>
                  <a:pt x="80644" y="313214"/>
                </a:lnTo>
                <a:lnTo>
                  <a:pt x="46815" y="286624"/>
                </a:lnTo>
                <a:lnTo>
                  <a:pt x="21452" y="256949"/>
                </a:lnTo>
                <a:lnTo>
                  <a:pt x="0" y="190500"/>
                </a:lnTo>
                <a:close/>
              </a:path>
            </a:pathLst>
          </a:custGeom>
          <a:noFill/>
          <a:ln w="9525">
            <a:solidFill>
              <a:srgbClr val="000000"/>
            </a:solidFill>
            <a:round/>
            <a:headEnd/>
            <a:tailEnd/>
          </a:ln>
        </p:spPr>
        <p:txBody>
          <a:bodyPr lIns="0" tIns="0" rIns="0" bIns="0"/>
          <a:lstStyle/>
          <a:p>
            <a:endParaRPr lang="it-IT"/>
          </a:p>
        </p:txBody>
      </p:sp>
      <p:sp>
        <p:nvSpPr>
          <p:cNvPr id="21" name="object 21"/>
          <p:cNvSpPr txBox="1"/>
          <p:nvPr/>
        </p:nvSpPr>
        <p:spPr>
          <a:xfrm>
            <a:off x="376238" y="2733675"/>
            <a:ext cx="492125" cy="225425"/>
          </a:xfrm>
          <a:prstGeom prst="rect">
            <a:avLst/>
          </a:prstGeom>
        </p:spPr>
        <p:txBody>
          <a:bodyPr lIns="0" tIns="0" rIns="0" bIns="0">
            <a:spAutoFit/>
          </a:bodyPr>
          <a:lstStyle/>
          <a:p>
            <a:pPr marL="12700" fontAlgn="auto">
              <a:spcBef>
                <a:spcPts val="0"/>
              </a:spcBef>
              <a:spcAft>
                <a:spcPts val="0"/>
              </a:spcAft>
              <a:defRPr/>
            </a:pPr>
            <a:r>
              <a:rPr sz="1400" b="1" dirty="0">
                <a:solidFill>
                  <a:srgbClr val="000066"/>
                </a:solidFill>
                <a:latin typeface="Times New Roman"/>
                <a:cs typeface="Times New Roman"/>
              </a:rPr>
              <a:t>E2</a:t>
            </a:r>
            <a:r>
              <a:rPr sz="1400" b="1" spc="-5" dirty="0">
                <a:solidFill>
                  <a:srgbClr val="000066"/>
                </a:solidFill>
                <a:latin typeface="Times New Roman"/>
                <a:cs typeface="Times New Roman"/>
              </a:rPr>
              <a:t>F</a:t>
            </a:r>
            <a:r>
              <a:rPr sz="1400" b="1" dirty="0">
                <a:solidFill>
                  <a:srgbClr val="000066"/>
                </a:solidFill>
                <a:latin typeface="Times New Roman"/>
                <a:cs typeface="Times New Roman"/>
              </a:rPr>
              <a:t>-1</a:t>
            </a:r>
            <a:endParaRPr sz="1400">
              <a:latin typeface="Times New Roman"/>
              <a:cs typeface="Times New Roman"/>
            </a:endParaRPr>
          </a:p>
        </p:txBody>
      </p:sp>
      <p:sp>
        <p:nvSpPr>
          <p:cNvPr id="83989" name="object 22"/>
          <p:cNvSpPr>
            <a:spLocks/>
          </p:cNvSpPr>
          <p:nvPr/>
        </p:nvSpPr>
        <p:spPr bwMode="auto">
          <a:xfrm>
            <a:off x="1074738" y="2909888"/>
            <a:ext cx="1108075" cy="1085850"/>
          </a:xfrm>
          <a:custGeom>
            <a:avLst/>
            <a:gdLst>
              <a:gd name="T0" fmla="*/ 1107592 w 1108075"/>
              <a:gd name="T1" fmla="*/ 0 h 1086485"/>
              <a:gd name="T2" fmla="*/ 797204 w 1108075"/>
              <a:gd name="T3" fmla="*/ 226792 h 1086485"/>
              <a:gd name="T4" fmla="*/ 816381 w 1108075"/>
              <a:gd name="T5" fmla="*/ 246294 h 1086485"/>
              <a:gd name="T6" fmla="*/ 0 w 1108075"/>
              <a:gd name="T7" fmla="*/ 1044057 h 1086485"/>
              <a:gd name="T8" fmla="*/ 38328 w 1108075"/>
              <a:gd name="T9" fmla="*/ 1083061 h 1086485"/>
              <a:gd name="T10" fmla="*/ 854735 w 1108075"/>
              <a:gd name="T11" fmla="*/ 285296 h 1086485"/>
              <a:gd name="T12" fmla="*/ 888744 w 1108075"/>
              <a:gd name="T13" fmla="*/ 285296 h 1086485"/>
              <a:gd name="T14" fmla="*/ 1107592 w 1108075"/>
              <a:gd name="T15" fmla="*/ 0 h 1086485"/>
              <a:gd name="T16" fmla="*/ 888744 w 1108075"/>
              <a:gd name="T17" fmla="*/ 285296 h 1086485"/>
              <a:gd name="T18" fmla="*/ 854735 w 1108075"/>
              <a:gd name="T19" fmla="*/ 285296 h 1086485"/>
              <a:gd name="T20" fmla="*/ 873785 w 1108075"/>
              <a:gd name="T21" fmla="*/ 304796 h 1086485"/>
              <a:gd name="T22" fmla="*/ 888744 w 1108075"/>
              <a:gd name="T23" fmla="*/ 285296 h 10864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8075"/>
              <a:gd name="T37" fmla="*/ 0 h 1086485"/>
              <a:gd name="T38" fmla="*/ 1108075 w 1108075"/>
              <a:gd name="T39" fmla="*/ 1086485 h 10864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8075" h="1086485">
                <a:moveTo>
                  <a:pt x="1107592" y="0"/>
                </a:moveTo>
                <a:lnTo>
                  <a:pt x="797204" y="227457"/>
                </a:lnTo>
                <a:lnTo>
                  <a:pt x="816381" y="247014"/>
                </a:lnTo>
                <a:lnTo>
                  <a:pt x="0" y="1047115"/>
                </a:lnTo>
                <a:lnTo>
                  <a:pt x="38328" y="1086231"/>
                </a:lnTo>
                <a:lnTo>
                  <a:pt x="854735" y="286131"/>
                </a:lnTo>
                <a:lnTo>
                  <a:pt x="888744" y="286131"/>
                </a:lnTo>
                <a:lnTo>
                  <a:pt x="1107592" y="0"/>
                </a:lnTo>
                <a:close/>
              </a:path>
              <a:path w="1108075" h="1086485">
                <a:moveTo>
                  <a:pt x="888744" y="286131"/>
                </a:moveTo>
                <a:lnTo>
                  <a:pt x="854735" y="286131"/>
                </a:lnTo>
                <a:lnTo>
                  <a:pt x="873785" y="305688"/>
                </a:lnTo>
                <a:lnTo>
                  <a:pt x="888744" y="286131"/>
                </a:lnTo>
                <a:close/>
              </a:path>
            </a:pathLst>
          </a:custGeom>
          <a:solidFill>
            <a:srgbClr val="00CC99"/>
          </a:solidFill>
          <a:ln w="9525">
            <a:noFill/>
            <a:round/>
            <a:headEnd/>
            <a:tailEnd/>
          </a:ln>
        </p:spPr>
        <p:txBody>
          <a:bodyPr lIns="0" tIns="0" rIns="0" bIns="0"/>
          <a:lstStyle/>
          <a:p>
            <a:endParaRPr lang="it-IT"/>
          </a:p>
        </p:txBody>
      </p:sp>
      <p:sp>
        <p:nvSpPr>
          <p:cNvPr id="83990" name="object 23"/>
          <p:cNvSpPr>
            <a:spLocks/>
          </p:cNvSpPr>
          <p:nvPr/>
        </p:nvSpPr>
        <p:spPr bwMode="auto">
          <a:xfrm>
            <a:off x="1074738" y="2909888"/>
            <a:ext cx="1108075" cy="1085850"/>
          </a:xfrm>
          <a:custGeom>
            <a:avLst/>
            <a:gdLst>
              <a:gd name="T0" fmla="*/ 0 w 1108075"/>
              <a:gd name="T1" fmla="*/ 1044057 h 1086485"/>
              <a:gd name="T2" fmla="*/ 816381 w 1108075"/>
              <a:gd name="T3" fmla="*/ 246294 h 1086485"/>
              <a:gd name="T4" fmla="*/ 797204 w 1108075"/>
              <a:gd name="T5" fmla="*/ 226792 h 1086485"/>
              <a:gd name="T6" fmla="*/ 1107592 w 1108075"/>
              <a:gd name="T7" fmla="*/ 0 h 1086485"/>
              <a:gd name="T8" fmla="*/ 873785 w 1108075"/>
              <a:gd name="T9" fmla="*/ 304796 h 1086485"/>
              <a:gd name="T10" fmla="*/ 854735 w 1108075"/>
              <a:gd name="T11" fmla="*/ 285296 h 1086485"/>
              <a:gd name="T12" fmla="*/ 38328 w 1108075"/>
              <a:gd name="T13" fmla="*/ 1083061 h 1086485"/>
              <a:gd name="T14" fmla="*/ 0 w 1108075"/>
              <a:gd name="T15" fmla="*/ 1044057 h 1086485"/>
              <a:gd name="T16" fmla="*/ 0 60000 65536"/>
              <a:gd name="T17" fmla="*/ 0 60000 65536"/>
              <a:gd name="T18" fmla="*/ 0 60000 65536"/>
              <a:gd name="T19" fmla="*/ 0 60000 65536"/>
              <a:gd name="T20" fmla="*/ 0 60000 65536"/>
              <a:gd name="T21" fmla="*/ 0 60000 65536"/>
              <a:gd name="T22" fmla="*/ 0 60000 65536"/>
              <a:gd name="T23" fmla="*/ 0 60000 65536"/>
              <a:gd name="T24" fmla="*/ 0 w 1108075"/>
              <a:gd name="T25" fmla="*/ 0 h 1086485"/>
              <a:gd name="T26" fmla="*/ 1108075 w 1108075"/>
              <a:gd name="T27" fmla="*/ 1086485 h 10864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8075" h="1086485">
                <a:moveTo>
                  <a:pt x="0" y="1047115"/>
                </a:moveTo>
                <a:lnTo>
                  <a:pt x="816381" y="247014"/>
                </a:lnTo>
                <a:lnTo>
                  <a:pt x="797204" y="227457"/>
                </a:lnTo>
                <a:lnTo>
                  <a:pt x="1107592" y="0"/>
                </a:lnTo>
                <a:lnTo>
                  <a:pt x="873785" y="305688"/>
                </a:lnTo>
                <a:lnTo>
                  <a:pt x="854735" y="286131"/>
                </a:lnTo>
                <a:lnTo>
                  <a:pt x="38328" y="1086231"/>
                </a:lnTo>
                <a:lnTo>
                  <a:pt x="0" y="1047115"/>
                </a:lnTo>
                <a:close/>
              </a:path>
            </a:pathLst>
          </a:custGeom>
          <a:noFill/>
          <a:ln w="9525">
            <a:solidFill>
              <a:srgbClr val="000000"/>
            </a:solidFill>
            <a:round/>
            <a:headEnd/>
            <a:tailEnd/>
          </a:ln>
        </p:spPr>
        <p:txBody>
          <a:bodyPr lIns="0" tIns="0" rIns="0" bIns="0"/>
          <a:lstStyle/>
          <a:p>
            <a:endParaRPr lang="it-IT"/>
          </a:p>
        </p:txBody>
      </p:sp>
      <p:sp>
        <p:nvSpPr>
          <p:cNvPr id="83991" name="object 24"/>
          <p:cNvSpPr>
            <a:spLocks/>
          </p:cNvSpPr>
          <p:nvPr/>
        </p:nvSpPr>
        <p:spPr bwMode="auto">
          <a:xfrm>
            <a:off x="736600" y="3340100"/>
            <a:ext cx="609600" cy="76200"/>
          </a:xfrm>
          <a:custGeom>
            <a:avLst/>
            <a:gdLst>
              <a:gd name="T0" fmla="*/ 457200 w 609600"/>
              <a:gd name="T1" fmla="*/ 0 h 76200"/>
              <a:gd name="T2" fmla="*/ 457200 w 609600"/>
              <a:gd name="T3" fmla="*/ 19050 h 76200"/>
              <a:gd name="T4" fmla="*/ 0 w 609600"/>
              <a:gd name="T5" fmla="*/ 19050 h 76200"/>
              <a:gd name="T6" fmla="*/ 0 w 609600"/>
              <a:gd name="T7" fmla="*/ 57150 h 76200"/>
              <a:gd name="T8" fmla="*/ 457200 w 609600"/>
              <a:gd name="T9" fmla="*/ 57150 h 76200"/>
              <a:gd name="T10" fmla="*/ 457200 w 609600"/>
              <a:gd name="T11" fmla="*/ 76200 h 76200"/>
              <a:gd name="T12" fmla="*/ 609600 w 609600"/>
              <a:gd name="T13" fmla="*/ 38100 h 76200"/>
              <a:gd name="T14" fmla="*/ 457200 w 609600"/>
              <a:gd name="T15" fmla="*/ 0 h 76200"/>
              <a:gd name="T16" fmla="*/ 0 60000 65536"/>
              <a:gd name="T17" fmla="*/ 0 60000 65536"/>
              <a:gd name="T18" fmla="*/ 0 60000 65536"/>
              <a:gd name="T19" fmla="*/ 0 60000 65536"/>
              <a:gd name="T20" fmla="*/ 0 60000 65536"/>
              <a:gd name="T21" fmla="*/ 0 60000 65536"/>
              <a:gd name="T22" fmla="*/ 0 60000 65536"/>
              <a:gd name="T23" fmla="*/ 0 60000 65536"/>
              <a:gd name="T24" fmla="*/ 0 w 609600"/>
              <a:gd name="T25" fmla="*/ 0 h 76200"/>
              <a:gd name="T26" fmla="*/ 609600 w 609600"/>
              <a:gd name="T27" fmla="*/ 76200 h 76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76200">
                <a:moveTo>
                  <a:pt x="457200" y="0"/>
                </a:moveTo>
                <a:lnTo>
                  <a:pt x="457200" y="19050"/>
                </a:lnTo>
                <a:lnTo>
                  <a:pt x="0" y="19050"/>
                </a:lnTo>
                <a:lnTo>
                  <a:pt x="0" y="57150"/>
                </a:lnTo>
                <a:lnTo>
                  <a:pt x="457200" y="57150"/>
                </a:lnTo>
                <a:lnTo>
                  <a:pt x="457200" y="76200"/>
                </a:lnTo>
                <a:lnTo>
                  <a:pt x="609600" y="38100"/>
                </a:lnTo>
                <a:lnTo>
                  <a:pt x="457200" y="0"/>
                </a:lnTo>
                <a:close/>
              </a:path>
            </a:pathLst>
          </a:custGeom>
          <a:solidFill>
            <a:srgbClr val="00CC99"/>
          </a:solidFill>
          <a:ln w="9525">
            <a:noFill/>
            <a:round/>
            <a:headEnd/>
            <a:tailEnd/>
          </a:ln>
        </p:spPr>
        <p:txBody>
          <a:bodyPr lIns="0" tIns="0" rIns="0" bIns="0"/>
          <a:lstStyle/>
          <a:p>
            <a:endParaRPr lang="it-IT"/>
          </a:p>
        </p:txBody>
      </p:sp>
      <p:sp>
        <p:nvSpPr>
          <p:cNvPr id="83992" name="object 25"/>
          <p:cNvSpPr>
            <a:spLocks/>
          </p:cNvSpPr>
          <p:nvPr/>
        </p:nvSpPr>
        <p:spPr bwMode="auto">
          <a:xfrm>
            <a:off x="736600" y="3340100"/>
            <a:ext cx="609600" cy="76200"/>
          </a:xfrm>
          <a:custGeom>
            <a:avLst/>
            <a:gdLst>
              <a:gd name="T0" fmla="*/ 0 w 609600"/>
              <a:gd name="T1" fmla="*/ 19050 h 76200"/>
              <a:gd name="T2" fmla="*/ 457200 w 609600"/>
              <a:gd name="T3" fmla="*/ 19050 h 76200"/>
              <a:gd name="T4" fmla="*/ 457200 w 609600"/>
              <a:gd name="T5" fmla="*/ 0 h 76200"/>
              <a:gd name="T6" fmla="*/ 609600 w 609600"/>
              <a:gd name="T7" fmla="*/ 38100 h 76200"/>
              <a:gd name="T8" fmla="*/ 457200 w 609600"/>
              <a:gd name="T9" fmla="*/ 76200 h 76200"/>
              <a:gd name="T10" fmla="*/ 457200 w 609600"/>
              <a:gd name="T11" fmla="*/ 57150 h 76200"/>
              <a:gd name="T12" fmla="*/ 0 w 609600"/>
              <a:gd name="T13" fmla="*/ 57150 h 76200"/>
              <a:gd name="T14" fmla="*/ 0 w 609600"/>
              <a:gd name="T15" fmla="*/ 19050 h 76200"/>
              <a:gd name="T16" fmla="*/ 0 60000 65536"/>
              <a:gd name="T17" fmla="*/ 0 60000 65536"/>
              <a:gd name="T18" fmla="*/ 0 60000 65536"/>
              <a:gd name="T19" fmla="*/ 0 60000 65536"/>
              <a:gd name="T20" fmla="*/ 0 60000 65536"/>
              <a:gd name="T21" fmla="*/ 0 60000 65536"/>
              <a:gd name="T22" fmla="*/ 0 60000 65536"/>
              <a:gd name="T23" fmla="*/ 0 60000 65536"/>
              <a:gd name="T24" fmla="*/ 0 w 609600"/>
              <a:gd name="T25" fmla="*/ 0 h 76200"/>
              <a:gd name="T26" fmla="*/ 609600 w 609600"/>
              <a:gd name="T27" fmla="*/ 76200 h 76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76200">
                <a:moveTo>
                  <a:pt x="0" y="19050"/>
                </a:moveTo>
                <a:lnTo>
                  <a:pt x="457200" y="19050"/>
                </a:lnTo>
                <a:lnTo>
                  <a:pt x="457200" y="0"/>
                </a:lnTo>
                <a:lnTo>
                  <a:pt x="609600" y="38100"/>
                </a:lnTo>
                <a:lnTo>
                  <a:pt x="457200" y="76200"/>
                </a:lnTo>
                <a:lnTo>
                  <a:pt x="457200" y="57150"/>
                </a:lnTo>
                <a:lnTo>
                  <a:pt x="0" y="57150"/>
                </a:lnTo>
                <a:lnTo>
                  <a:pt x="0" y="19050"/>
                </a:lnTo>
                <a:close/>
              </a:path>
            </a:pathLst>
          </a:custGeom>
          <a:noFill/>
          <a:ln w="9525">
            <a:solidFill>
              <a:srgbClr val="000000"/>
            </a:solidFill>
            <a:round/>
            <a:headEnd/>
            <a:tailEnd/>
          </a:ln>
        </p:spPr>
        <p:txBody>
          <a:bodyPr lIns="0" tIns="0" rIns="0" bIns="0"/>
          <a:lstStyle/>
          <a:p>
            <a:endParaRPr lang="it-IT"/>
          </a:p>
        </p:txBody>
      </p:sp>
      <p:sp>
        <p:nvSpPr>
          <p:cNvPr id="83993" name="object 26"/>
          <p:cNvSpPr txBox="1">
            <a:spLocks noChangeArrowheads="1"/>
          </p:cNvSpPr>
          <p:nvPr/>
        </p:nvSpPr>
        <p:spPr bwMode="auto">
          <a:xfrm>
            <a:off x="52388" y="3240088"/>
            <a:ext cx="631825" cy="225425"/>
          </a:xfrm>
          <a:prstGeom prst="rect">
            <a:avLst/>
          </a:prstGeom>
          <a:noFill/>
          <a:ln w="9525">
            <a:noFill/>
            <a:miter lim="800000"/>
            <a:headEnd/>
            <a:tailEnd/>
          </a:ln>
        </p:spPr>
        <p:txBody>
          <a:bodyPr lIns="0" tIns="0" rIns="0" bIns="0">
            <a:spAutoFit/>
          </a:bodyPr>
          <a:lstStyle/>
          <a:p>
            <a:pPr marL="12700"/>
            <a:r>
              <a:rPr lang="it-IT" sz="1400">
                <a:latin typeface="Times New Roman" pitchFamily="18" charset="0"/>
                <a:cs typeface="Times New Roman" pitchFamily="18" charset="0"/>
              </a:rPr>
              <a:t>fosfatasi</a:t>
            </a:r>
          </a:p>
        </p:txBody>
      </p:sp>
      <p:sp>
        <p:nvSpPr>
          <p:cNvPr id="27" name="object 27"/>
          <p:cNvSpPr txBox="1"/>
          <p:nvPr/>
        </p:nvSpPr>
        <p:spPr>
          <a:xfrm>
            <a:off x="2300288" y="3000375"/>
            <a:ext cx="1328737" cy="225425"/>
          </a:xfrm>
          <a:prstGeom prst="rect">
            <a:avLst/>
          </a:prstGeom>
        </p:spPr>
        <p:txBody>
          <a:bodyPr lIns="0" tIns="0" rIns="0" bIns="0">
            <a:spAutoFit/>
          </a:bodyPr>
          <a:lstStyle/>
          <a:p>
            <a:pPr marL="12700" fontAlgn="auto">
              <a:spcBef>
                <a:spcPts val="0"/>
              </a:spcBef>
              <a:spcAft>
                <a:spcPts val="0"/>
              </a:spcAft>
              <a:defRPr/>
            </a:pPr>
            <a:r>
              <a:rPr sz="1400" b="1" spc="-5" dirty="0">
                <a:solidFill>
                  <a:srgbClr val="CC0000"/>
                </a:solidFill>
                <a:latin typeface="Times New Roman"/>
                <a:cs typeface="Times New Roman"/>
              </a:rPr>
              <a:t>Complesso</a:t>
            </a:r>
            <a:r>
              <a:rPr sz="1400" b="1" spc="-65" dirty="0">
                <a:solidFill>
                  <a:srgbClr val="CC0000"/>
                </a:solidFill>
                <a:latin typeface="Times New Roman"/>
                <a:cs typeface="Times New Roman"/>
              </a:rPr>
              <a:t> </a:t>
            </a:r>
            <a:r>
              <a:rPr sz="1400" b="1" dirty="0">
                <a:solidFill>
                  <a:srgbClr val="CC0000"/>
                </a:solidFill>
                <a:latin typeface="Times New Roman"/>
                <a:cs typeface="Times New Roman"/>
              </a:rPr>
              <a:t>attivo</a:t>
            </a:r>
            <a:endParaRPr sz="1400">
              <a:latin typeface="Times New Roman"/>
              <a:cs typeface="Times New Roman"/>
            </a:endParaRPr>
          </a:p>
        </p:txBody>
      </p:sp>
      <p:sp>
        <p:nvSpPr>
          <p:cNvPr id="83995" name="object 28"/>
          <p:cNvSpPr>
            <a:spLocks/>
          </p:cNvSpPr>
          <p:nvPr/>
        </p:nvSpPr>
        <p:spPr bwMode="auto">
          <a:xfrm>
            <a:off x="7953375" y="2989263"/>
            <a:ext cx="615950" cy="381000"/>
          </a:xfrm>
          <a:custGeom>
            <a:avLst/>
            <a:gdLst>
              <a:gd name="T0" fmla="*/ 307975 w 615950"/>
              <a:gd name="T1" fmla="*/ 0 h 381000"/>
              <a:gd name="T2" fmla="*/ 252625 w 615950"/>
              <a:gd name="T3" fmla="*/ 3070 h 381000"/>
              <a:gd name="T4" fmla="*/ 200527 w 615950"/>
              <a:gd name="T5" fmla="*/ 11924 h 381000"/>
              <a:gd name="T6" fmla="*/ 152550 w 615950"/>
              <a:gd name="T7" fmla="*/ 26020 h 381000"/>
              <a:gd name="T8" fmla="*/ 109565 w 615950"/>
              <a:gd name="T9" fmla="*/ 44821 h 381000"/>
              <a:gd name="T10" fmla="*/ 72444 w 615950"/>
              <a:gd name="T11" fmla="*/ 67785 h 381000"/>
              <a:gd name="T12" fmla="*/ 42055 w 615950"/>
              <a:gd name="T13" fmla="*/ 94375 h 381000"/>
              <a:gd name="T14" fmla="*/ 4963 w 615950"/>
              <a:gd name="T15" fmla="*/ 156271 h 381000"/>
              <a:gd name="T16" fmla="*/ 0 w 615950"/>
              <a:gd name="T17" fmla="*/ 190500 h 381000"/>
              <a:gd name="T18" fmla="*/ 4963 w 615950"/>
              <a:gd name="T19" fmla="*/ 224761 h 381000"/>
              <a:gd name="T20" fmla="*/ 42055 w 615950"/>
              <a:gd name="T21" fmla="*/ 286681 h 381000"/>
              <a:gd name="T22" fmla="*/ 72444 w 615950"/>
              <a:gd name="T23" fmla="*/ 313266 h 381000"/>
              <a:gd name="T24" fmla="*/ 109565 w 615950"/>
              <a:gd name="T25" fmla="*/ 336220 h 381000"/>
              <a:gd name="T26" fmla="*/ 152550 w 615950"/>
              <a:gd name="T27" fmla="*/ 355007 h 381000"/>
              <a:gd name="T28" fmla="*/ 200527 w 615950"/>
              <a:gd name="T29" fmla="*/ 369090 h 381000"/>
              <a:gd name="T30" fmla="*/ 252625 w 615950"/>
              <a:gd name="T31" fmla="*/ 377933 h 381000"/>
              <a:gd name="T32" fmla="*/ 307975 w 615950"/>
              <a:gd name="T33" fmla="*/ 381000 h 381000"/>
              <a:gd name="T34" fmla="*/ 363324 w 615950"/>
              <a:gd name="T35" fmla="*/ 377933 h 381000"/>
              <a:gd name="T36" fmla="*/ 415422 w 615950"/>
              <a:gd name="T37" fmla="*/ 369090 h 381000"/>
              <a:gd name="T38" fmla="*/ 463399 w 615950"/>
              <a:gd name="T39" fmla="*/ 355007 h 381000"/>
              <a:gd name="T40" fmla="*/ 506384 w 615950"/>
              <a:gd name="T41" fmla="*/ 336220 h 381000"/>
              <a:gd name="T42" fmla="*/ 543505 w 615950"/>
              <a:gd name="T43" fmla="*/ 313266 h 381000"/>
              <a:gd name="T44" fmla="*/ 573894 w 615950"/>
              <a:gd name="T45" fmla="*/ 286681 h 381000"/>
              <a:gd name="T46" fmla="*/ 610986 w 615950"/>
              <a:gd name="T47" fmla="*/ 224761 h 381000"/>
              <a:gd name="T48" fmla="*/ 615950 w 615950"/>
              <a:gd name="T49" fmla="*/ 190500 h 381000"/>
              <a:gd name="T50" fmla="*/ 610986 w 615950"/>
              <a:gd name="T51" fmla="*/ 156271 h 381000"/>
              <a:gd name="T52" fmla="*/ 573894 w 615950"/>
              <a:gd name="T53" fmla="*/ 94375 h 381000"/>
              <a:gd name="T54" fmla="*/ 543505 w 615950"/>
              <a:gd name="T55" fmla="*/ 67785 h 381000"/>
              <a:gd name="T56" fmla="*/ 506384 w 615950"/>
              <a:gd name="T57" fmla="*/ 44821 h 381000"/>
              <a:gd name="T58" fmla="*/ 463399 w 615950"/>
              <a:gd name="T59" fmla="*/ 26020 h 381000"/>
              <a:gd name="T60" fmla="*/ 415422 w 615950"/>
              <a:gd name="T61" fmla="*/ 11924 h 381000"/>
              <a:gd name="T62" fmla="*/ 363324 w 615950"/>
              <a:gd name="T63" fmla="*/ 3070 h 381000"/>
              <a:gd name="T64" fmla="*/ 307975 w 615950"/>
              <a:gd name="T65" fmla="*/ 0 h 381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5950"/>
              <a:gd name="T100" fmla="*/ 0 h 381000"/>
              <a:gd name="T101" fmla="*/ 615950 w 615950"/>
              <a:gd name="T102" fmla="*/ 381000 h 381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5950" h="381000">
                <a:moveTo>
                  <a:pt x="307975" y="0"/>
                </a:moveTo>
                <a:lnTo>
                  <a:pt x="252625" y="3070"/>
                </a:lnTo>
                <a:lnTo>
                  <a:pt x="200527" y="11924"/>
                </a:lnTo>
                <a:lnTo>
                  <a:pt x="152550" y="26020"/>
                </a:lnTo>
                <a:lnTo>
                  <a:pt x="109565" y="44821"/>
                </a:lnTo>
                <a:lnTo>
                  <a:pt x="72444" y="67785"/>
                </a:lnTo>
                <a:lnTo>
                  <a:pt x="42055" y="94375"/>
                </a:lnTo>
                <a:lnTo>
                  <a:pt x="4963" y="156271"/>
                </a:lnTo>
                <a:lnTo>
                  <a:pt x="0" y="190500"/>
                </a:lnTo>
                <a:lnTo>
                  <a:pt x="4963" y="224761"/>
                </a:lnTo>
                <a:lnTo>
                  <a:pt x="42055" y="286681"/>
                </a:lnTo>
                <a:lnTo>
                  <a:pt x="72444" y="313266"/>
                </a:lnTo>
                <a:lnTo>
                  <a:pt x="109565" y="336220"/>
                </a:lnTo>
                <a:lnTo>
                  <a:pt x="152550" y="355007"/>
                </a:lnTo>
                <a:lnTo>
                  <a:pt x="200527" y="369090"/>
                </a:lnTo>
                <a:lnTo>
                  <a:pt x="252625" y="377933"/>
                </a:lnTo>
                <a:lnTo>
                  <a:pt x="307975" y="381000"/>
                </a:lnTo>
                <a:lnTo>
                  <a:pt x="363324" y="377933"/>
                </a:lnTo>
                <a:lnTo>
                  <a:pt x="415422" y="369090"/>
                </a:lnTo>
                <a:lnTo>
                  <a:pt x="463399" y="355007"/>
                </a:lnTo>
                <a:lnTo>
                  <a:pt x="506384" y="336220"/>
                </a:lnTo>
                <a:lnTo>
                  <a:pt x="543505" y="313266"/>
                </a:lnTo>
                <a:lnTo>
                  <a:pt x="573894" y="286681"/>
                </a:lnTo>
                <a:lnTo>
                  <a:pt x="610986" y="224761"/>
                </a:lnTo>
                <a:lnTo>
                  <a:pt x="615950" y="190500"/>
                </a:lnTo>
                <a:lnTo>
                  <a:pt x="610986" y="156271"/>
                </a:lnTo>
                <a:lnTo>
                  <a:pt x="573894" y="94375"/>
                </a:lnTo>
                <a:lnTo>
                  <a:pt x="543505" y="67785"/>
                </a:lnTo>
                <a:lnTo>
                  <a:pt x="506384" y="44821"/>
                </a:lnTo>
                <a:lnTo>
                  <a:pt x="463399" y="26020"/>
                </a:lnTo>
                <a:lnTo>
                  <a:pt x="415422" y="11924"/>
                </a:lnTo>
                <a:lnTo>
                  <a:pt x="363324" y="3070"/>
                </a:lnTo>
                <a:lnTo>
                  <a:pt x="307975" y="0"/>
                </a:lnTo>
                <a:close/>
              </a:path>
            </a:pathLst>
          </a:custGeom>
          <a:solidFill>
            <a:srgbClr val="CCCCFF"/>
          </a:solidFill>
          <a:ln w="9525">
            <a:noFill/>
            <a:round/>
            <a:headEnd/>
            <a:tailEnd/>
          </a:ln>
        </p:spPr>
        <p:txBody>
          <a:bodyPr lIns="0" tIns="0" rIns="0" bIns="0"/>
          <a:lstStyle/>
          <a:p>
            <a:endParaRPr lang="it-IT"/>
          </a:p>
        </p:txBody>
      </p:sp>
      <p:sp>
        <p:nvSpPr>
          <p:cNvPr id="83996" name="object 29"/>
          <p:cNvSpPr>
            <a:spLocks/>
          </p:cNvSpPr>
          <p:nvPr/>
        </p:nvSpPr>
        <p:spPr bwMode="auto">
          <a:xfrm>
            <a:off x="7953375" y="2989263"/>
            <a:ext cx="615950" cy="381000"/>
          </a:xfrm>
          <a:custGeom>
            <a:avLst/>
            <a:gdLst>
              <a:gd name="T0" fmla="*/ 0 w 615950"/>
              <a:gd name="T1" fmla="*/ 190500 h 381000"/>
              <a:gd name="T2" fmla="*/ 19271 w 615950"/>
              <a:gd name="T3" fmla="*/ 124050 h 381000"/>
              <a:gd name="T4" fmla="*/ 72444 w 615950"/>
              <a:gd name="T5" fmla="*/ 67785 h 381000"/>
              <a:gd name="T6" fmla="*/ 109565 w 615950"/>
              <a:gd name="T7" fmla="*/ 44821 h 381000"/>
              <a:gd name="T8" fmla="*/ 152550 w 615950"/>
              <a:gd name="T9" fmla="*/ 26020 h 381000"/>
              <a:gd name="T10" fmla="*/ 200527 w 615950"/>
              <a:gd name="T11" fmla="*/ 11924 h 381000"/>
              <a:gd name="T12" fmla="*/ 252625 w 615950"/>
              <a:gd name="T13" fmla="*/ 3070 h 381000"/>
              <a:gd name="T14" fmla="*/ 307975 w 615950"/>
              <a:gd name="T15" fmla="*/ 0 h 381000"/>
              <a:gd name="T16" fmla="*/ 363324 w 615950"/>
              <a:gd name="T17" fmla="*/ 3070 h 381000"/>
              <a:gd name="T18" fmla="*/ 415422 w 615950"/>
              <a:gd name="T19" fmla="*/ 11924 h 381000"/>
              <a:gd name="T20" fmla="*/ 463399 w 615950"/>
              <a:gd name="T21" fmla="*/ 26020 h 381000"/>
              <a:gd name="T22" fmla="*/ 506384 w 615950"/>
              <a:gd name="T23" fmla="*/ 44821 h 381000"/>
              <a:gd name="T24" fmla="*/ 543505 w 615950"/>
              <a:gd name="T25" fmla="*/ 67785 h 381000"/>
              <a:gd name="T26" fmla="*/ 573894 w 615950"/>
              <a:gd name="T27" fmla="*/ 94375 h 381000"/>
              <a:gd name="T28" fmla="*/ 610986 w 615950"/>
              <a:gd name="T29" fmla="*/ 156271 h 381000"/>
              <a:gd name="T30" fmla="*/ 615950 w 615950"/>
              <a:gd name="T31" fmla="*/ 190500 h 381000"/>
              <a:gd name="T32" fmla="*/ 610986 w 615950"/>
              <a:gd name="T33" fmla="*/ 224761 h 381000"/>
              <a:gd name="T34" fmla="*/ 573894 w 615950"/>
              <a:gd name="T35" fmla="*/ 286681 h 381000"/>
              <a:gd name="T36" fmla="*/ 543505 w 615950"/>
              <a:gd name="T37" fmla="*/ 313266 h 381000"/>
              <a:gd name="T38" fmla="*/ 506384 w 615950"/>
              <a:gd name="T39" fmla="*/ 336220 h 381000"/>
              <a:gd name="T40" fmla="*/ 463399 w 615950"/>
              <a:gd name="T41" fmla="*/ 355007 h 381000"/>
              <a:gd name="T42" fmla="*/ 415422 w 615950"/>
              <a:gd name="T43" fmla="*/ 369090 h 381000"/>
              <a:gd name="T44" fmla="*/ 363324 w 615950"/>
              <a:gd name="T45" fmla="*/ 377933 h 381000"/>
              <a:gd name="T46" fmla="*/ 307975 w 615950"/>
              <a:gd name="T47" fmla="*/ 381000 h 381000"/>
              <a:gd name="T48" fmla="*/ 252625 w 615950"/>
              <a:gd name="T49" fmla="*/ 377933 h 381000"/>
              <a:gd name="T50" fmla="*/ 200527 w 615950"/>
              <a:gd name="T51" fmla="*/ 369090 h 381000"/>
              <a:gd name="T52" fmla="*/ 152550 w 615950"/>
              <a:gd name="T53" fmla="*/ 355007 h 381000"/>
              <a:gd name="T54" fmla="*/ 109565 w 615950"/>
              <a:gd name="T55" fmla="*/ 336220 h 381000"/>
              <a:gd name="T56" fmla="*/ 72444 w 615950"/>
              <a:gd name="T57" fmla="*/ 313266 h 381000"/>
              <a:gd name="T58" fmla="*/ 42055 w 615950"/>
              <a:gd name="T59" fmla="*/ 286681 h 381000"/>
              <a:gd name="T60" fmla="*/ 4963 w 615950"/>
              <a:gd name="T61" fmla="*/ 224761 h 381000"/>
              <a:gd name="T62" fmla="*/ 0 w 615950"/>
              <a:gd name="T63" fmla="*/ 190500 h 381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5950"/>
              <a:gd name="T97" fmla="*/ 0 h 381000"/>
              <a:gd name="T98" fmla="*/ 615950 w 615950"/>
              <a:gd name="T99" fmla="*/ 381000 h 381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5950" h="381000">
                <a:moveTo>
                  <a:pt x="0" y="190500"/>
                </a:moveTo>
                <a:lnTo>
                  <a:pt x="19271" y="124050"/>
                </a:lnTo>
                <a:lnTo>
                  <a:pt x="72444" y="67785"/>
                </a:lnTo>
                <a:lnTo>
                  <a:pt x="109565" y="44821"/>
                </a:lnTo>
                <a:lnTo>
                  <a:pt x="152550" y="26020"/>
                </a:lnTo>
                <a:lnTo>
                  <a:pt x="200527" y="11924"/>
                </a:lnTo>
                <a:lnTo>
                  <a:pt x="252625" y="3070"/>
                </a:lnTo>
                <a:lnTo>
                  <a:pt x="307975" y="0"/>
                </a:lnTo>
                <a:lnTo>
                  <a:pt x="363324" y="3070"/>
                </a:lnTo>
                <a:lnTo>
                  <a:pt x="415422" y="11924"/>
                </a:lnTo>
                <a:lnTo>
                  <a:pt x="463399" y="26020"/>
                </a:lnTo>
                <a:lnTo>
                  <a:pt x="506384" y="44821"/>
                </a:lnTo>
                <a:lnTo>
                  <a:pt x="543505" y="67785"/>
                </a:lnTo>
                <a:lnTo>
                  <a:pt x="573894" y="94375"/>
                </a:lnTo>
                <a:lnTo>
                  <a:pt x="610986" y="156271"/>
                </a:lnTo>
                <a:lnTo>
                  <a:pt x="615950" y="190500"/>
                </a:lnTo>
                <a:lnTo>
                  <a:pt x="610986" y="224761"/>
                </a:lnTo>
                <a:lnTo>
                  <a:pt x="573894" y="286681"/>
                </a:lnTo>
                <a:lnTo>
                  <a:pt x="543505" y="313266"/>
                </a:lnTo>
                <a:lnTo>
                  <a:pt x="506384" y="336220"/>
                </a:lnTo>
                <a:lnTo>
                  <a:pt x="463399" y="355007"/>
                </a:lnTo>
                <a:lnTo>
                  <a:pt x="415422" y="369090"/>
                </a:lnTo>
                <a:lnTo>
                  <a:pt x="363324" y="377933"/>
                </a:lnTo>
                <a:lnTo>
                  <a:pt x="307975" y="381000"/>
                </a:lnTo>
                <a:lnTo>
                  <a:pt x="252625" y="377933"/>
                </a:lnTo>
                <a:lnTo>
                  <a:pt x="200527" y="369090"/>
                </a:lnTo>
                <a:lnTo>
                  <a:pt x="152550" y="355007"/>
                </a:lnTo>
                <a:lnTo>
                  <a:pt x="109565" y="336220"/>
                </a:lnTo>
                <a:lnTo>
                  <a:pt x="72444" y="313266"/>
                </a:lnTo>
                <a:lnTo>
                  <a:pt x="42055" y="286681"/>
                </a:lnTo>
                <a:lnTo>
                  <a:pt x="4963" y="224761"/>
                </a:lnTo>
                <a:lnTo>
                  <a:pt x="0" y="190500"/>
                </a:lnTo>
                <a:close/>
              </a:path>
            </a:pathLst>
          </a:custGeom>
          <a:noFill/>
          <a:ln w="9525">
            <a:solidFill>
              <a:srgbClr val="000000"/>
            </a:solidFill>
            <a:round/>
            <a:headEnd/>
            <a:tailEnd/>
          </a:ln>
        </p:spPr>
        <p:txBody>
          <a:bodyPr lIns="0" tIns="0" rIns="0" bIns="0"/>
          <a:lstStyle/>
          <a:p>
            <a:endParaRPr lang="it-IT"/>
          </a:p>
        </p:txBody>
      </p:sp>
      <p:sp>
        <p:nvSpPr>
          <p:cNvPr id="30" name="object 30"/>
          <p:cNvSpPr txBox="1"/>
          <p:nvPr/>
        </p:nvSpPr>
        <p:spPr>
          <a:xfrm>
            <a:off x="7315200" y="3068638"/>
            <a:ext cx="1824038" cy="538162"/>
          </a:xfrm>
          <a:prstGeom prst="rect">
            <a:avLst/>
          </a:prstGeom>
        </p:spPr>
        <p:txBody>
          <a:bodyPr lIns="0" tIns="0" rIns="0" bIns="0">
            <a:spAutoFit/>
          </a:bodyPr>
          <a:lstStyle/>
          <a:p>
            <a:pPr marL="70485" algn="ctr" fontAlgn="auto">
              <a:spcBef>
                <a:spcPts val="0"/>
              </a:spcBef>
              <a:spcAft>
                <a:spcPts val="0"/>
              </a:spcAft>
              <a:defRPr/>
            </a:pPr>
            <a:r>
              <a:rPr sz="1400" b="1" dirty="0">
                <a:solidFill>
                  <a:srgbClr val="000066"/>
                </a:solidFill>
                <a:latin typeface="Times New Roman"/>
                <a:cs typeface="Times New Roman"/>
              </a:rPr>
              <a:t>E2F-1</a:t>
            </a:r>
            <a:endParaRPr sz="1400">
              <a:latin typeface="Times New Roman"/>
              <a:cs typeface="Times New Roman"/>
            </a:endParaRPr>
          </a:p>
          <a:p>
            <a:pPr algn="ctr" fontAlgn="auto">
              <a:spcBef>
                <a:spcPts val="1025"/>
              </a:spcBef>
              <a:spcAft>
                <a:spcPts val="0"/>
              </a:spcAft>
              <a:defRPr/>
            </a:pPr>
            <a:r>
              <a:rPr sz="1200" dirty="0">
                <a:solidFill>
                  <a:srgbClr val="000066"/>
                </a:solidFill>
                <a:latin typeface="Times New Roman"/>
                <a:cs typeface="Times New Roman"/>
              </a:rPr>
              <a:t>Attivazione </a:t>
            </a:r>
            <a:r>
              <a:rPr sz="1200" spc="-5" dirty="0">
                <a:solidFill>
                  <a:srgbClr val="000066"/>
                </a:solidFill>
                <a:latin typeface="Times New Roman"/>
                <a:cs typeface="Times New Roman"/>
              </a:rPr>
              <a:t>della</a:t>
            </a:r>
            <a:r>
              <a:rPr sz="1200" dirty="0">
                <a:solidFill>
                  <a:srgbClr val="000066"/>
                </a:solidFill>
                <a:latin typeface="Times New Roman"/>
                <a:cs typeface="Times New Roman"/>
              </a:rPr>
              <a:t> </a:t>
            </a:r>
            <a:r>
              <a:rPr sz="1200" spc="-5" dirty="0">
                <a:solidFill>
                  <a:srgbClr val="000066"/>
                </a:solidFill>
                <a:latin typeface="Times New Roman"/>
                <a:cs typeface="Times New Roman"/>
              </a:rPr>
              <a:t>trascrizione</a:t>
            </a:r>
            <a:endParaRPr sz="1200">
              <a:latin typeface="Times New Roman"/>
              <a:cs typeface="Times New Roman"/>
            </a:endParaRPr>
          </a:p>
        </p:txBody>
      </p:sp>
      <p:sp>
        <p:nvSpPr>
          <p:cNvPr id="83998" name="object 31"/>
          <p:cNvSpPr>
            <a:spLocks/>
          </p:cNvSpPr>
          <p:nvPr/>
        </p:nvSpPr>
        <p:spPr bwMode="auto">
          <a:xfrm>
            <a:off x="7869238" y="2671763"/>
            <a:ext cx="230187" cy="185737"/>
          </a:xfrm>
          <a:custGeom>
            <a:avLst/>
            <a:gdLst>
              <a:gd name="T0" fmla="*/ 8817 w 229234"/>
              <a:gd name="T1" fmla="*/ 0 h 184785"/>
              <a:gd name="T2" fmla="*/ 0 w 229234"/>
              <a:gd name="T3" fmla="*/ 11857 h 184785"/>
              <a:gd name="T4" fmla="*/ 186195 w 229234"/>
              <a:gd name="T5" fmla="*/ 152718 h 184785"/>
              <a:gd name="T6" fmla="*/ 171999 w 229234"/>
              <a:gd name="T7" fmla="*/ 155916 h 184785"/>
              <a:gd name="T8" fmla="*/ 131993 w 229234"/>
              <a:gd name="T9" fmla="*/ 168444 h 184785"/>
              <a:gd name="T10" fmla="*/ 105026 w 229234"/>
              <a:gd name="T11" fmla="*/ 182296 h 184785"/>
              <a:gd name="T12" fmla="*/ 114750 w 229234"/>
              <a:gd name="T13" fmla="*/ 189594 h 184785"/>
              <a:gd name="T14" fmla="*/ 128825 w 229234"/>
              <a:gd name="T15" fmla="*/ 186539 h 184785"/>
              <a:gd name="T16" fmla="*/ 143421 w 229234"/>
              <a:gd name="T17" fmla="*/ 184023 h 184785"/>
              <a:gd name="T18" fmla="*/ 158530 w 229234"/>
              <a:gd name="T19" fmla="*/ 182044 h 184785"/>
              <a:gd name="T20" fmla="*/ 174136 w 229234"/>
              <a:gd name="T21" fmla="*/ 180603 h 184785"/>
              <a:gd name="T22" fmla="*/ 189449 w 229234"/>
              <a:gd name="T23" fmla="*/ 179716 h 184785"/>
              <a:gd name="T24" fmla="*/ 230176 w 229234"/>
              <a:gd name="T25" fmla="*/ 179576 h 184785"/>
              <a:gd name="T26" fmla="*/ 233907 w 229234"/>
              <a:gd name="T27" fmla="*/ 174478 h 184785"/>
              <a:gd name="T28" fmla="*/ 230340 w 229234"/>
              <a:gd name="T29" fmla="*/ 165096 h 184785"/>
              <a:gd name="T30" fmla="*/ 226730 w 229234"/>
              <a:gd name="T31" fmla="*/ 153664 h 184785"/>
              <a:gd name="T32" fmla="*/ 223269 w 229234"/>
              <a:gd name="T33" fmla="*/ 140860 h 184785"/>
              <a:gd name="T34" fmla="*/ 195010 w 229234"/>
              <a:gd name="T35" fmla="*/ 140860 h 184785"/>
              <a:gd name="T36" fmla="*/ 8817 w 229234"/>
              <a:gd name="T37" fmla="*/ 0 h 184785"/>
              <a:gd name="T38" fmla="*/ 230176 w 229234"/>
              <a:gd name="T39" fmla="*/ 179576 h 184785"/>
              <a:gd name="T40" fmla="*/ 203682 w 229234"/>
              <a:gd name="T41" fmla="*/ 179576 h 184785"/>
              <a:gd name="T42" fmla="*/ 216821 w 229234"/>
              <a:gd name="T43" fmla="*/ 180145 h 184785"/>
              <a:gd name="T44" fmla="*/ 228853 w 229234"/>
              <a:gd name="T45" fmla="*/ 181384 h 184785"/>
              <a:gd name="T46" fmla="*/ 230176 w 229234"/>
              <a:gd name="T47" fmla="*/ 179576 h 184785"/>
              <a:gd name="T48" fmla="*/ 200847 w 229234"/>
              <a:gd name="T49" fmla="*/ 54337 h 184785"/>
              <a:gd name="T50" fmla="*/ 193607 w 229234"/>
              <a:gd name="T51" fmla="*/ 100821 h 184785"/>
              <a:gd name="T52" fmla="*/ 193666 w 229234"/>
              <a:gd name="T53" fmla="*/ 112046 h 184785"/>
              <a:gd name="T54" fmla="*/ 194138 w 229234"/>
              <a:gd name="T55" fmla="*/ 125396 h 184785"/>
              <a:gd name="T56" fmla="*/ 195010 w 229234"/>
              <a:gd name="T57" fmla="*/ 140860 h 184785"/>
              <a:gd name="T58" fmla="*/ 223269 w 229234"/>
              <a:gd name="T59" fmla="*/ 140860 h 184785"/>
              <a:gd name="T60" fmla="*/ 223024 w 229234"/>
              <a:gd name="T61" fmla="*/ 139955 h 184785"/>
              <a:gd name="T62" fmla="*/ 219258 w 229234"/>
              <a:gd name="T63" fmla="*/ 124050 h 184785"/>
              <a:gd name="T64" fmla="*/ 215877 w 229234"/>
              <a:gd name="T65" fmla="*/ 107391 h 184785"/>
              <a:gd name="T66" fmla="*/ 213309 w 229234"/>
              <a:gd name="T67" fmla="*/ 91442 h 184785"/>
              <a:gd name="T68" fmla="*/ 211545 w 229234"/>
              <a:gd name="T69" fmla="*/ 76226 h 184785"/>
              <a:gd name="T70" fmla="*/ 210571 w 229234"/>
              <a:gd name="T71" fmla="*/ 61764 h 184785"/>
              <a:gd name="T72" fmla="*/ 200847 w 229234"/>
              <a:gd name="T73" fmla="*/ 54337 h 184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234"/>
              <a:gd name="T112" fmla="*/ 0 h 184785"/>
              <a:gd name="T113" fmla="*/ 229234 w 229234"/>
              <a:gd name="T114" fmla="*/ 184785 h 184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234" h="184785">
                <a:moveTo>
                  <a:pt x="8636" y="0"/>
                </a:moveTo>
                <a:lnTo>
                  <a:pt x="0" y="11556"/>
                </a:lnTo>
                <a:lnTo>
                  <a:pt x="182372" y="148843"/>
                </a:lnTo>
                <a:lnTo>
                  <a:pt x="168469" y="151961"/>
                </a:lnTo>
                <a:lnTo>
                  <a:pt x="129284" y="164171"/>
                </a:lnTo>
                <a:lnTo>
                  <a:pt x="102870" y="177672"/>
                </a:lnTo>
                <a:lnTo>
                  <a:pt x="112395" y="184784"/>
                </a:lnTo>
                <a:lnTo>
                  <a:pt x="126180" y="181808"/>
                </a:lnTo>
                <a:lnTo>
                  <a:pt x="140477" y="179355"/>
                </a:lnTo>
                <a:lnTo>
                  <a:pt x="155275" y="177426"/>
                </a:lnTo>
                <a:lnTo>
                  <a:pt x="170561" y="176021"/>
                </a:lnTo>
                <a:lnTo>
                  <a:pt x="185560" y="175158"/>
                </a:lnTo>
                <a:lnTo>
                  <a:pt x="225451" y="175021"/>
                </a:lnTo>
                <a:lnTo>
                  <a:pt x="229107" y="170052"/>
                </a:lnTo>
                <a:lnTo>
                  <a:pt x="225610" y="160908"/>
                </a:lnTo>
                <a:lnTo>
                  <a:pt x="222075" y="149764"/>
                </a:lnTo>
                <a:lnTo>
                  <a:pt x="218685" y="137287"/>
                </a:lnTo>
                <a:lnTo>
                  <a:pt x="191007" y="137287"/>
                </a:lnTo>
                <a:lnTo>
                  <a:pt x="8636" y="0"/>
                </a:lnTo>
                <a:close/>
              </a:path>
              <a:path w="229234" h="184785">
                <a:moveTo>
                  <a:pt x="225451" y="175021"/>
                </a:moveTo>
                <a:lnTo>
                  <a:pt x="199501" y="175021"/>
                </a:lnTo>
                <a:lnTo>
                  <a:pt x="212369" y="175575"/>
                </a:lnTo>
                <a:lnTo>
                  <a:pt x="224154" y="176783"/>
                </a:lnTo>
                <a:lnTo>
                  <a:pt x="225451" y="175021"/>
                </a:lnTo>
                <a:close/>
              </a:path>
              <a:path w="229234" h="184785">
                <a:moveTo>
                  <a:pt x="196723" y="52958"/>
                </a:moveTo>
                <a:lnTo>
                  <a:pt x="189632" y="98264"/>
                </a:lnTo>
                <a:lnTo>
                  <a:pt x="189690" y="109204"/>
                </a:lnTo>
                <a:lnTo>
                  <a:pt x="190152" y="122215"/>
                </a:lnTo>
                <a:lnTo>
                  <a:pt x="191007" y="137287"/>
                </a:lnTo>
                <a:lnTo>
                  <a:pt x="218685" y="137287"/>
                </a:lnTo>
                <a:lnTo>
                  <a:pt x="218445" y="136405"/>
                </a:lnTo>
                <a:lnTo>
                  <a:pt x="214756" y="120903"/>
                </a:lnTo>
                <a:lnTo>
                  <a:pt x="211445" y="104667"/>
                </a:lnTo>
                <a:lnTo>
                  <a:pt x="208930" y="89122"/>
                </a:lnTo>
                <a:lnTo>
                  <a:pt x="207202" y="74291"/>
                </a:lnTo>
                <a:lnTo>
                  <a:pt x="206248" y="60197"/>
                </a:lnTo>
                <a:lnTo>
                  <a:pt x="196723" y="52958"/>
                </a:lnTo>
                <a:close/>
              </a:path>
            </a:pathLst>
          </a:custGeom>
          <a:solidFill>
            <a:srgbClr val="000000"/>
          </a:solidFill>
          <a:ln w="9525">
            <a:noFill/>
            <a:round/>
            <a:headEnd/>
            <a:tailEnd/>
          </a:ln>
        </p:spPr>
        <p:txBody>
          <a:bodyPr lIns="0" tIns="0" rIns="0" bIns="0"/>
          <a:lstStyle/>
          <a:p>
            <a:endParaRPr lang="it-IT"/>
          </a:p>
        </p:txBody>
      </p:sp>
      <p:sp>
        <p:nvSpPr>
          <p:cNvPr id="83999" name="object 32"/>
          <p:cNvSpPr>
            <a:spLocks/>
          </p:cNvSpPr>
          <p:nvPr/>
        </p:nvSpPr>
        <p:spPr bwMode="auto">
          <a:xfrm>
            <a:off x="7729538" y="4038600"/>
            <a:ext cx="239712" cy="177800"/>
          </a:xfrm>
          <a:custGeom>
            <a:avLst/>
            <a:gdLst>
              <a:gd name="T0" fmla="*/ 124519 w 239395"/>
              <a:gd name="T1" fmla="*/ 0 h 177800"/>
              <a:gd name="T2" fmla="*/ 114420 w 239395"/>
              <a:gd name="T3" fmla="*/ 6604 h 177800"/>
              <a:gd name="T4" fmla="*/ 123103 w 239395"/>
              <a:gd name="T5" fmla="*/ 12342 h 177800"/>
              <a:gd name="T6" fmla="*/ 131342 w 239395"/>
              <a:gd name="T7" fmla="*/ 17367 h 177800"/>
              <a:gd name="T8" fmla="*/ 177828 w 239395"/>
              <a:gd name="T9" fmla="*/ 36327 h 177800"/>
              <a:gd name="T10" fmla="*/ 192403 w 239395"/>
              <a:gd name="T11" fmla="*/ 40640 h 177800"/>
              <a:gd name="T12" fmla="*/ 0 w 239395"/>
              <a:gd name="T13" fmla="*/ 165608 h 177800"/>
              <a:gd name="T14" fmla="*/ 8055 w 239395"/>
              <a:gd name="T15" fmla="*/ 177673 h 177800"/>
              <a:gd name="T16" fmla="*/ 200330 w 239395"/>
              <a:gd name="T17" fmla="*/ 52705 h 177800"/>
              <a:gd name="T18" fmla="*/ 228356 w 239395"/>
              <a:gd name="T19" fmla="*/ 52705 h 177800"/>
              <a:gd name="T20" fmla="*/ 230932 w 239395"/>
              <a:gd name="T21" fmla="*/ 45402 h 177800"/>
              <a:gd name="T22" fmla="*/ 235832 w 239395"/>
              <a:gd name="T23" fmla="*/ 33500 h 177800"/>
              <a:gd name="T24" fmla="*/ 240984 w 239395"/>
              <a:gd name="T25" fmla="*/ 22860 h 177800"/>
              <a:gd name="T26" fmla="*/ 236525 w 239395"/>
              <a:gd name="T27" fmla="*/ 16093 h 177800"/>
              <a:gd name="T28" fmla="*/ 226626 w 239395"/>
              <a:gd name="T29" fmla="*/ 16093 h 177800"/>
              <a:gd name="T30" fmla="*/ 214808 w 239395"/>
              <a:gd name="T31" fmla="*/ 15621 h 177800"/>
              <a:gd name="T32" fmla="*/ 168476 w 239395"/>
              <a:gd name="T33" fmla="*/ 10322 h 177800"/>
              <a:gd name="T34" fmla="*/ 138228 w 239395"/>
              <a:gd name="T35" fmla="*/ 3948 h 177800"/>
              <a:gd name="T36" fmla="*/ 124519 w 239395"/>
              <a:gd name="T37" fmla="*/ 0 h 177800"/>
              <a:gd name="T38" fmla="*/ 228356 w 239395"/>
              <a:gd name="T39" fmla="*/ 52705 h 177800"/>
              <a:gd name="T40" fmla="*/ 200330 w 239395"/>
              <a:gd name="T41" fmla="*/ 52705 h 177800"/>
              <a:gd name="T42" fmla="*/ 198560 w 239395"/>
              <a:gd name="T43" fmla="*/ 66825 h 177800"/>
              <a:gd name="T44" fmla="*/ 197294 w 239395"/>
              <a:gd name="T45" fmla="*/ 79279 h 177800"/>
              <a:gd name="T46" fmla="*/ 196555 w 239395"/>
              <a:gd name="T47" fmla="*/ 90066 h 177800"/>
              <a:gd name="T48" fmla="*/ 196490 w 239395"/>
              <a:gd name="T49" fmla="*/ 102362 h 177800"/>
              <a:gd name="T50" fmla="*/ 196700 w 239395"/>
              <a:gd name="T51" fmla="*/ 107781 h 177800"/>
              <a:gd name="T52" fmla="*/ 197502 w 239395"/>
              <a:gd name="T53" fmla="*/ 116982 h 177800"/>
              <a:gd name="T54" fmla="*/ 198758 w 239395"/>
              <a:gd name="T55" fmla="*/ 126779 h 177800"/>
              <a:gd name="T56" fmla="*/ 200458 w 239395"/>
              <a:gd name="T57" fmla="*/ 137160 h 177800"/>
              <a:gd name="T58" fmla="*/ 210557 w 239395"/>
              <a:gd name="T59" fmla="*/ 130683 h 177800"/>
              <a:gd name="T60" fmla="*/ 212425 w 239395"/>
              <a:gd name="T61" fmla="*/ 116653 h 177800"/>
              <a:gd name="T62" fmla="*/ 214952 w 239395"/>
              <a:gd name="T63" fmla="*/ 102362 h 177800"/>
              <a:gd name="T64" fmla="*/ 218125 w 239395"/>
              <a:gd name="T65" fmla="*/ 87784 h 177800"/>
              <a:gd name="T66" fmla="*/ 221935 w 239395"/>
              <a:gd name="T67" fmla="*/ 72898 h 177800"/>
              <a:gd name="T68" fmla="*/ 226295 w 239395"/>
              <a:gd name="T69" fmla="*/ 58543 h 177800"/>
              <a:gd name="T70" fmla="*/ 228356 w 239395"/>
              <a:gd name="T71" fmla="*/ 52705 h 177800"/>
              <a:gd name="T72" fmla="*/ 236382 w 239395"/>
              <a:gd name="T73" fmla="*/ 15875 h 177800"/>
              <a:gd name="T74" fmla="*/ 226626 w 239395"/>
              <a:gd name="T75" fmla="*/ 16093 h 177800"/>
              <a:gd name="T76" fmla="*/ 236525 w 239395"/>
              <a:gd name="T77" fmla="*/ 16093 h 177800"/>
              <a:gd name="T78" fmla="*/ 236382 w 239395"/>
              <a:gd name="T79" fmla="*/ 15875 h 1778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9395"/>
              <a:gd name="T121" fmla="*/ 0 h 177800"/>
              <a:gd name="T122" fmla="*/ 239395 w 239395"/>
              <a:gd name="T123" fmla="*/ 177800 h 1778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9395" h="177800">
                <a:moveTo>
                  <a:pt x="123698" y="0"/>
                </a:moveTo>
                <a:lnTo>
                  <a:pt x="113665" y="6604"/>
                </a:lnTo>
                <a:lnTo>
                  <a:pt x="122291" y="12342"/>
                </a:lnTo>
                <a:lnTo>
                  <a:pt x="130476" y="17367"/>
                </a:lnTo>
                <a:lnTo>
                  <a:pt x="176655" y="36327"/>
                </a:lnTo>
                <a:lnTo>
                  <a:pt x="191135" y="40640"/>
                </a:lnTo>
                <a:lnTo>
                  <a:pt x="0" y="165608"/>
                </a:lnTo>
                <a:lnTo>
                  <a:pt x="8000" y="177673"/>
                </a:lnTo>
                <a:lnTo>
                  <a:pt x="199008" y="52705"/>
                </a:lnTo>
                <a:lnTo>
                  <a:pt x="226850" y="52705"/>
                </a:lnTo>
                <a:lnTo>
                  <a:pt x="229409" y="45402"/>
                </a:lnTo>
                <a:lnTo>
                  <a:pt x="234277" y="33500"/>
                </a:lnTo>
                <a:lnTo>
                  <a:pt x="239395" y="22860"/>
                </a:lnTo>
                <a:lnTo>
                  <a:pt x="234965" y="16093"/>
                </a:lnTo>
                <a:lnTo>
                  <a:pt x="225131" y="16093"/>
                </a:lnTo>
                <a:lnTo>
                  <a:pt x="213391" y="15621"/>
                </a:lnTo>
                <a:lnTo>
                  <a:pt x="167364" y="10322"/>
                </a:lnTo>
                <a:lnTo>
                  <a:pt x="137316" y="3948"/>
                </a:lnTo>
                <a:lnTo>
                  <a:pt x="123698" y="0"/>
                </a:lnTo>
                <a:close/>
              </a:path>
              <a:path w="239395" h="177800">
                <a:moveTo>
                  <a:pt x="226850" y="52705"/>
                </a:moveTo>
                <a:lnTo>
                  <a:pt x="199008" y="52705"/>
                </a:lnTo>
                <a:lnTo>
                  <a:pt x="197250" y="66825"/>
                </a:lnTo>
                <a:lnTo>
                  <a:pt x="195992" y="79279"/>
                </a:lnTo>
                <a:lnTo>
                  <a:pt x="195258" y="90066"/>
                </a:lnTo>
                <a:lnTo>
                  <a:pt x="195194" y="102362"/>
                </a:lnTo>
                <a:lnTo>
                  <a:pt x="195403" y="107781"/>
                </a:lnTo>
                <a:lnTo>
                  <a:pt x="196199" y="116982"/>
                </a:lnTo>
                <a:lnTo>
                  <a:pt x="197447" y="126779"/>
                </a:lnTo>
                <a:lnTo>
                  <a:pt x="199136" y="137160"/>
                </a:lnTo>
                <a:lnTo>
                  <a:pt x="209169" y="130683"/>
                </a:lnTo>
                <a:lnTo>
                  <a:pt x="211024" y="116653"/>
                </a:lnTo>
                <a:lnTo>
                  <a:pt x="213534" y="102362"/>
                </a:lnTo>
                <a:lnTo>
                  <a:pt x="216687" y="87784"/>
                </a:lnTo>
                <a:lnTo>
                  <a:pt x="220472" y="72898"/>
                </a:lnTo>
                <a:lnTo>
                  <a:pt x="224803" y="58543"/>
                </a:lnTo>
                <a:lnTo>
                  <a:pt x="226850" y="52705"/>
                </a:lnTo>
                <a:close/>
              </a:path>
              <a:path w="239395" h="177800">
                <a:moveTo>
                  <a:pt x="234823" y="15875"/>
                </a:moveTo>
                <a:lnTo>
                  <a:pt x="225131" y="16093"/>
                </a:lnTo>
                <a:lnTo>
                  <a:pt x="234965" y="16093"/>
                </a:lnTo>
                <a:lnTo>
                  <a:pt x="234823" y="15875"/>
                </a:lnTo>
                <a:close/>
              </a:path>
            </a:pathLst>
          </a:custGeom>
          <a:solidFill>
            <a:srgbClr val="000000"/>
          </a:solidFill>
          <a:ln w="9525">
            <a:noFill/>
            <a:round/>
            <a:headEnd/>
            <a:tailEnd/>
          </a:ln>
        </p:spPr>
        <p:txBody>
          <a:bodyPr lIns="0" tIns="0" rIns="0" bIns="0"/>
          <a:lstStyle/>
          <a:p>
            <a:endParaRPr lang="it-IT"/>
          </a:p>
        </p:txBody>
      </p:sp>
      <p:sp>
        <p:nvSpPr>
          <p:cNvPr id="84000" name="object 33"/>
          <p:cNvSpPr>
            <a:spLocks/>
          </p:cNvSpPr>
          <p:nvPr/>
        </p:nvSpPr>
        <p:spPr bwMode="auto">
          <a:xfrm>
            <a:off x="4384675" y="2347913"/>
            <a:ext cx="1447800" cy="107950"/>
          </a:xfrm>
          <a:custGeom>
            <a:avLst/>
            <a:gdLst>
              <a:gd name="T0" fmla="*/ 1263950 w 1447800"/>
              <a:gd name="T1" fmla="*/ 81025 h 107950"/>
              <a:gd name="T2" fmla="*/ 1085850 w 1447800"/>
              <a:gd name="T3" fmla="*/ 81025 h 107950"/>
              <a:gd name="T4" fmla="*/ 1085977 w 1447800"/>
              <a:gd name="T5" fmla="*/ 107950 h 107950"/>
              <a:gd name="T6" fmla="*/ 1263950 w 1447800"/>
              <a:gd name="T7" fmla="*/ 81025 h 107950"/>
              <a:gd name="T8" fmla="*/ 1085723 w 1447800"/>
              <a:gd name="T9" fmla="*/ 0 h 107950"/>
              <a:gd name="T10" fmla="*/ 1085850 w 1447800"/>
              <a:gd name="T11" fmla="*/ 27050 h 107950"/>
              <a:gd name="T12" fmla="*/ 0 w 1447800"/>
              <a:gd name="T13" fmla="*/ 29590 h 107950"/>
              <a:gd name="T14" fmla="*/ 126 w 1447800"/>
              <a:gd name="T15" fmla="*/ 83565 h 107950"/>
              <a:gd name="T16" fmla="*/ 1263950 w 1447800"/>
              <a:gd name="T17" fmla="*/ 81025 h 107950"/>
              <a:gd name="T18" fmla="*/ 1447800 w 1447800"/>
              <a:gd name="T19" fmla="*/ 53212 h 107950"/>
              <a:gd name="T20" fmla="*/ 1085723 w 1447800"/>
              <a:gd name="T21" fmla="*/ 0 h 107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7800"/>
              <a:gd name="T34" fmla="*/ 0 h 107950"/>
              <a:gd name="T35" fmla="*/ 1447800 w 1447800"/>
              <a:gd name="T36" fmla="*/ 107950 h 1079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7800" h="107950">
                <a:moveTo>
                  <a:pt x="1263950" y="81025"/>
                </a:moveTo>
                <a:lnTo>
                  <a:pt x="1085850" y="81025"/>
                </a:lnTo>
                <a:lnTo>
                  <a:pt x="1085977" y="107950"/>
                </a:lnTo>
                <a:lnTo>
                  <a:pt x="1263950" y="81025"/>
                </a:lnTo>
                <a:close/>
              </a:path>
              <a:path w="1447800" h="107950">
                <a:moveTo>
                  <a:pt x="1085723" y="0"/>
                </a:moveTo>
                <a:lnTo>
                  <a:pt x="1085850" y="27050"/>
                </a:lnTo>
                <a:lnTo>
                  <a:pt x="0" y="29590"/>
                </a:lnTo>
                <a:lnTo>
                  <a:pt x="126" y="83565"/>
                </a:lnTo>
                <a:lnTo>
                  <a:pt x="1263950" y="81025"/>
                </a:lnTo>
                <a:lnTo>
                  <a:pt x="1447800" y="53212"/>
                </a:lnTo>
                <a:lnTo>
                  <a:pt x="1085723" y="0"/>
                </a:lnTo>
                <a:close/>
              </a:path>
            </a:pathLst>
          </a:custGeom>
          <a:solidFill>
            <a:srgbClr val="00CC99"/>
          </a:solidFill>
          <a:ln w="9525">
            <a:noFill/>
            <a:round/>
            <a:headEnd/>
            <a:tailEnd/>
          </a:ln>
        </p:spPr>
        <p:txBody>
          <a:bodyPr lIns="0" tIns="0" rIns="0" bIns="0"/>
          <a:lstStyle/>
          <a:p>
            <a:endParaRPr lang="it-IT"/>
          </a:p>
        </p:txBody>
      </p:sp>
      <p:sp>
        <p:nvSpPr>
          <p:cNvPr id="84001" name="object 34"/>
          <p:cNvSpPr>
            <a:spLocks/>
          </p:cNvSpPr>
          <p:nvPr/>
        </p:nvSpPr>
        <p:spPr bwMode="auto">
          <a:xfrm>
            <a:off x="4384675" y="2347913"/>
            <a:ext cx="1447800" cy="107950"/>
          </a:xfrm>
          <a:custGeom>
            <a:avLst/>
            <a:gdLst>
              <a:gd name="T0" fmla="*/ 0 w 1447800"/>
              <a:gd name="T1" fmla="*/ 29590 h 107950"/>
              <a:gd name="T2" fmla="*/ 1085850 w 1447800"/>
              <a:gd name="T3" fmla="*/ 27050 h 107950"/>
              <a:gd name="T4" fmla="*/ 1085723 w 1447800"/>
              <a:gd name="T5" fmla="*/ 0 h 107950"/>
              <a:gd name="T6" fmla="*/ 1447800 w 1447800"/>
              <a:gd name="T7" fmla="*/ 53212 h 107950"/>
              <a:gd name="T8" fmla="*/ 1085977 w 1447800"/>
              <a:gd name="T9" fmla="*/ 107950 h 107950"/>
              <a:gd name="T10" fmla="*/ 1085850 w 1447800"/>
              <a:gd name="T11" fmla="*/ 81025 h 107950"/>
              <a:gd name="T12" fmla="*/ 126 w 1447800"/>
              <a:gd name="T13" fmla="*/ 83565 h 107950"/>
              <a:gd name="T14" fmla="*/ 0 w 1447800"/>
              <a:gd name="T15" fmla="*/ 29590 h 107950"/>
              <a:gd name="T16" fmla="*/ 0 60000 65536"/>
              <a:gd name="T17" fmla="*/ 0 60000 65536"/>
              <a:gd name="T18" fmla="*/ 0 60000 65536"/>
              <a:gd name="T19" fmla="*/ 0 60000 65536"/>
              <a:gd name="T20" fmla="*/ 0 60000 65536"/>
              <a:gd name="T21" fmla="*/ 0 60000 65536"/>
              <a:gd name="T22" fmla="*/ 0 60000 65536"/>
              <a:gd name="T23" fmla="*/ 0 60000 65536"/>
              <a:gd name="T24" fmla="*/ 0 w 1447800"/>
              <a:gd name="T25" fmla="*/ 0 h 107950"/>
              <a:gd name="T26" fmla="*/ 1447800 w 1447800"/>
              <a:gd name="T27" fmla="*/ 107950 h 1079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7800" h="107950">
                <a:moveTo>
                  <a:pt x="0" y="29590"/>
                </a:moveTo>
                <a:lnTo>
                  <a:pt x="1085850" y="27050"/>
                </a:lnTo>
                <a:lnTo>
                  <a:pt x="1085723" y="0"/>
                </a:lnTo>
                <a:lnTo>
                  <a:pt x="1447800" y="53212"/>
                </a:lnTo>
                <a:lnTo>
                  <a:pt x="1085977" y="107950"/>
                </a:lnTo>
                <a:lnTo>
                  <a:pt x="1085850" y="81025"/>
                </a:lnTo>
                <a:lnTo>
                  <a:pt x="126" y="83565"/>
                </a:lnTo>
                <a:lnTo>
                  <a:pt x="0" y="29590"/>
                </a:lnTo>
                <a:close/>
              </a:path>
            </a:pathLst>
          </a:custGeom>
          <a:noFill/>
          <a:ln w="9525">
            <a:solidFill>
              <a:srgbClr val="000000"/>
            </a:solidFill>
            <a:round/>
            <a:headEnd/>
            <a:tailEnd/>
          </a:ln>
        </p:spPr>
        <p:txBody>
          <a:bodyPr lIns="0" tIns="0" rIns="0" bIns="0"/>
          <a:lstStyle/>
          <a:p>
            <a:endParaRPr lang="it-IT"/>
          </a:p>
        </p:txBody>
      </p:sp>
      <p:sp>
        <p:nvSpPr>
          <p:cNvPr id="84002" name="object 35"/>
          <p:cNvSpPr>
            <a:spLocks/>
          </p:cNvSpPr>
          <p:nvPr/>
        </p:nvSpPr>
        <p:spPr bwMode="auto">
          <a:xfrm>
            <a:off x="6430963" y="2197100"/>
            <a:ext cx="838200" cy="457200"/>
          </a:xfrm>
          <a:custGeom>
            <a:avLst/>
            <a:gdLst>
              <a:gd name="T0" fmla="*/ 419100 w 838200"/>
              <a:gd name="T1" fmla="*/ 0 h 457200"/>
              <a:gd name="T2" fmla="*/ 357155 w 838200"/>
              <a:gd name="T3" fmla="*/ 2478 h 457200"/>
              <a:gd name="T4" fmla="*/ 298037 w 838200"/>
              <a:gd name="T5" fmla="*/ 9679 h 457200"/>
              <a:gd name="T6" fmla="*/ 242392 w 838200"/>
              <a:gd name="T7" fmla="*/ 21248 h 457200"/>
              <a:gd name="T8" fmla="*/ 190869 w 838200"/>
              <a:gd name="T9" fmla="*/ 36832 h 457200"/>
              <a:gd name="T10" fmla="*/ 144115 w 838200"/>
              <a:gd name="T11" fmla="*/ 56076 h 457200"/>
              <a:gd name="T12" fmla="*/ 102778 w 838200"/>
              <a:gd name="T13" fmla="*/ 78627 h 457200"/>
              <a:gd name="T14" fmla="*/ 67504 w 838200"/>
              <a:gd name="T15" fmla="*/ 104131 h 457200"/>
              <a:gd name="T16" fmla="*/ 38942 w 838200"/>
              <a:gd name="T17" fmla="*/ 132234 h 457200"/>
              <a:gd name="T18" fmla="*/ 4542 w 838200"/>
              <a:gd name="T19" fmla="*/ 194822 h 457200"/>
              <a:gd name="T20" fmla="*/ 0 w 838200"/>
              <a:gd name="T21" fmla="*/ 228600 h 457200"/>
              <a:gd name="T22" fmla="*/ 4542 w 838200"/>
              <a:gd name="T23" fmla="*/ 262377 h 457200"/>
              <a:gd name="T24" fmla="*/ 38942 w 838200"/>
              <a:gd name="T25" fmla="*/ 324965 h 457200"/>
              <a:gd name="T26" fmla="*/ 67504 w 838200"/>
              <a:gd name="T27" fmla="*/ 353068 h 457200"/>
              <a:gd name="T28" fmla="*/ 102778 w 838200"/>
              <a:gd name="T29" fmla="*/ 378572 h 457200"/>
              <a:gd name="T30" fmla="*/ 144115 w 838200"/>
              <a:gd name="T31" fmla="*/ 401123 h 457200"/>
              <a:gd name="T32" fmla="*/ 190869 w 838200"/>
              <a:gd name="T33" fmla="*/ 420367 h 457200"/>
              <a:gd name="T34" fmla="*/ 242392 w 838200"/>
              <a:gd name="T35" fmla="*/ 435951 h 457200"/>
              <a:gd name="T36" fmla="*/ 298037 w 838200"/>
              <a:gd name="T37" fmla="*/ 447520 h 457200"/>
              <a:gd name="T38" fmla="*/ 357155 w 838200"/>
              <a:gd name="T39" fmla="*/ 454721 h 457200"/>
              <a:gd name="T40" fmla="*/ 419100 w 838200"/>
              <a:gd name="T41" fmla="*/ 457200 h 457200"/>
              <a:gd name="T42" fmla="*/ 481016 w 838200"/>
              <a:gd name="T43" fmla="*/ 454721 h 457200"/>
              <a:gd name="T44" fmla="*/ 540116 w 838200"/>
              <a:gd name="T45" fmla="*/ 447520 h 457200"/>
              <a:gd name="T46" fmla="*/ 595752 w 838200"/>
              <a:gd name="T47" fmla="*/ 435951 h 457200"/>
              <a:gd name="T48" fmla="*/ 647274 w 838200"/>
              <a:gd name="T49" fmla="*/ 420367 h 457200"/>
              <a:gd name="T50" fmla="*/ 694032 w 838200"/>
              <a:gd name="T51" fmla="*/ 401123 h 457200"/>
              <a:gd name="T52" fmla="*/ 735378 w 838200"/>
              <a:gd name="T53" fmla="*/ 378572 h 457200"/>
              <a:gd name="T54" fmla="*/ 770663 w 838200"/>
              <a:gd name="T55" fmla="*/ 353068 h 457200"/>
              <a:gd name="T56" fmla="*/ 799236 w 838200"/>
              <a:gd name="T57" fmla="*/ 324965 h 457200"/>
              <a:gd name="T58" fmla="*/ 833654 w 838200"/>
              <a:gd name="T59" fmla="*/ 262377 h 457200"/>
              <a:gd name="T60" fmla="*/ 838200 w 838200"/>
              <a:gd name="T61" fmla="*/ 228600 h 457200"/>
              <a:gd name="T62" fmla="*/ 833654 w 838200"/>
              <a:gd name="T63" fmla="*/ 194822 h 457200"/>
              <a:gd name="T64" fmla="*/ 799236 w 838200"/>
              <a:gd name="T65" fmla="*/ 132234 h 457200"/>
              <a:gd name="T66" fmla="*/ 770663 w 838200"/>
              <a:gd name="T67" fmla="*/ 104131 h 457200"/>
              <a:gd name="T68" fmla="*/ 735378 w 838200"/>
              <a:gd name="T69" fmla="*/ 78627 h 457200"/>
              <a:gd name="T70" fmla="*/ 694032 w 838200"/>
              <a:gd name="T71" fmla="*/ 56076 h 457200"/>
              <a:gd name="T72" fmla="*/ 647274 w 838200"/>
              <a:gd name="T73" fmla="*/ 36832 h 457200"/>
              <a:gd name="T74" fmla="*/ 595752 w 838200"/>
              <a:gd name="T75" fmla="*/ 21248 h 457200"/>
              <a:gd name="T76" fmla="*/ 540116 w 838200"/>
              <a:gd name="T77" fmla="*/ 9679 h 457200"/>
              <a:gd name="T78" fmla="*/ 481016 w 838200"/>
              <a:gd name="T79" fmla="*/ 2478 h 457200"/>
              <a:gd name="T80" fmla="*/ 419100 w 838200"/>
              <a:gd name="T81" fmla="*/ 0 h 457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8200"/>
              <a:gd name="T124" fmla="*/ 0 h 457200"/>
              <a:gd name="T125" fmla="*/ 838200 w 838200"/>
              <a:gd name="T126" fmla="*/ 457200 h 457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8200" h="457200">
                <a:moveTo>
                  <a:pt x="419100" y="0"/>
                </a:moveTo>
                <a:lnTo>
                  <a:pt x="357155" y="2478"/>
                </a:lnTo>
                <a:lnTo>
                  <a:pt x="298037" y="9679"/>
                </a:lnTo>
                <a:lnTo>
                  <a:pt x="242392" y="21248"/>
                </a:lnTo>
                <a:lnTo>
                  <a:pt x="190869" y="36832"/>
                </a:lnTo>
                <a:lnTo>
                  <a:pt x="144115" y="56076"/>
                </a:lnTo>
                <a:lnTo>
                  <a:pt x="102778" y="78627"/>
                </a:lnTo>
                <a:lnTo>
                  <a:pt x="67504" y="104131"/>
                </a:lnTo>
                <a:lnTo>
                  <a:pt x="38942" y="132234"/>
                </a:lnTo>
                <a:lnTo>
                  <a:pt x="4542" y="194822"/>
                </a:lnTo>
                <a:lnTo>
                  <a:pt x="0" y="228600"/>
                </a:lnTo>
                <a:lnTo>
                  <a:pt x="4542" y="262377"/>
                </a:lnTo>
                <a:lnTo>
                  <a:pt x="38942" y="324965"/>
                </a:lnTo>
                <a:lnTo>
                  <a:pt x="67504" y="353068"/>
                </a:lnTo>
                <a:lnTo>
                  <a:pt x="102778" y="378572"/>
                </a:lnTo>
                <a:lnTo>
                  <a:pt x="144115" y="401123"/>
                </a:lnTo>
                <a:lnTo>
                  <a:pt x="190869" y="420367"/>
                </a:lnTo>
                <a:lnTo>
                  <a:pt x="242392" y="435951"/>
                </a:lnTo>
                <a:lnTo>
                  <a:pt x="298037" y="447520"/>
                </a:lnTo>
                <a:lnTo>
                  <a:pt x="357155" y="454721"/>
                </a:lnTo>
                <a:lnTo>
                  <a:pt x="419100" y="457200"/>
                </a:lnTo>
                <a:lnTo>
                  <a:pt x="481016" y="454721"/>
                </a:lnTo>
                <a:lnTo>
                  <a:pt x="540116" y="447520"/>
                </a:lnTo>
                <a:lnTo>
                  <a:pt x="595752" y="435951"/>
                </a:lnTo>
                <a:lnTo>
                  <a:pt x="647274" y="420367"/>
                </a:lnTo>
                <a:lnTo>
                  <a:pt x="694032" y="401123"/>
                </a:lnTo>
                <a:lnTo>
                  <a:pt x="735378" y="378572"/>
                </a:lnTo>
                <a:lnTo>
                  <a:pt x="770663" y="353068"/>
                </a:lnTo>
                <a:lnTo>
                  <a:pt x="799236" y="324965"/>
                </a:lnTo>
                <a:lnTo>
                  <a:pt x="833654" y="262377"/>
                </a:lnTo>
                <a:lnTo>
                  <a:pt x="838200" y="228600"/>
                </a:lnTo>
                <a:lnTo>
                  <a:pt x="833654" y="194822"/>
                </a:lnTo>
                <a:lnTo>
                  <a:pt x="799236" y="132234"/>
                </a:lnTo>
                <a:lnTo>
                  <a:pt x="770663" y="104131"/>
                </a:lnTo>
                <a:lnTo>
                  <a:pt x="735378" y="78627"/>
                </a:lnTo>
                <a:lnTo>
                  <a:pt x="694032" y="56076"/>
                </a:lnTo>
                <a:lnTo>
                  <a:pt x="647274" y="36832"/>
                </a:lnTo>
                <a:lnTo>
                  <a:pt x="595752" y="21248"/>
                </a:lnTo>
                <a:lnTo>
                  <a:pt x="540116" y="9679"/>
                </a:lnTo>
                <a:lnTo>
                  <a:pt x="481016" y="2478"/>
                </a:lnTo>
                <a:lnTo>
                  <a:pt x="419100" y="0"/>
                </a:lnTo>
                <a:close/>
              </a:path>
            </a:pathLst>
          </a:custGeom>
          <a:solidFill>
            <a:srgbClr val="CC66FF"/>
          </a:solidFill>
          <a:ln w="9525">
            <a:noFill/>
            <a:round/>
            <a:headEnd/>
            <a:tailEnd/>
          </a:ln>
        </p:spPr>
        <p:txBody>
          <a:bodyPr lIns="0" tIns="0" rIns="0" bIns="0"/>
          <a:lstStyle/>
          <a:p>
            <a:endParaRPr lang="it-IT"/>
          </a:p>
        </p:txBody>
      </p:sp>
      <p:sp>
        <p:nvSpPr>
          <p:cNvPr id="84003" name="object 36"/>
          <p:cNvSpPr>
            <a:spLocks/>
          </p:cNvSpPr>
          <p:nvPr/>
        </p:nvSpPr>
        <p:spPr bwMode="auto">
          <a:xfrm>
            <a:off x="6430963" y="2197100"/>
            <a:ext cx="838200" cy="457200"/>
          </a:xfrm>
          <a:custGeom>
            <a:avLst/>
            <a:gdLst>
              <a:gd name="T0" fmla="*/ 0 w 838200"/>
              <a:gd name="T1" fmla="*/ 228600 h 457200"/>
              <a:gd name="T2" fmla="*/ 17739 w 838200"/>
              <a:gd name="T3" fmla="*/ 162582 h 457200"/>
              <a:gd name="T4" fmla="*/ 67504 w 838200"/>
              <a:gd name="T5" fmla="*/ 104131 h 457200"/>
              <a:gd name="T6" fmla="*/ 102778 w 838200"/>
              <a:gd name="T7" fmla="*/ 78627 h 457200"/>
              <a:gd name="T8" fmla="*/ 144115 w 838200"/>
              <a:gd name="T9" fmla="*/ 56076 h 457200"/>
              <a:gd name="T10" fmla="*/ 190869 w 838200"/>
              <a:gd name="T11" fmla="*/ 36832 h 457200"/>
              <a:gd name="T12" fmla="*/ 242392 w 838200"/>
              <a:gd name="T13" fmla="*/ 21248 h 457200"/>
              <a:gd name="T14" fmla="*/ 298037 w 838200"/>
              <a:gd name="T15" fmla="*/ 9679 h 457200"/>
              <a:gd name="T16" fmla="*/ 357155 w 838200"/>
              <a:gd name="T17" fmla="*/ 2478 h 457200"/>
              <a:gd name="T18" fmla="*/ 419100 w 838200"/>
              <a:gd name="T19" fmla="*/ 0 h 457200"/>
              <a:gd name="T20" fmla="*/ 481016 w 838200"/>
              <a:gd name="T21" fmla="*/ 2478 h 457200"/>
              <a:gd name="T22" fmla="*/ 540116 w 838200"/>
              <a:gd name="T23" fmla="*/ 9679 h 457200"/>
              <a:gd name="T24" fmla="*/ 595752 w 838200"/>
              <a:gd name="T25" fmla="*/ 21248 h 457200"/>
              <a:gd name="T26" fmla="*/ 647274 w 838200"/>
              <a:gd name="T27" fmla="*/ 36832 h 457200"/>
              <a:gd name="T28" fmla="*/ 694032 w 838200"/>
              <a:gd name="T29" fmla="*/ 56076 h 457200"/>
              <a:gd name="T30" fmla="*/ 735378 w 838200"/>
              <a:gd name="T31" fmla="*/ 78627 h 457200"/>
              <a:gd name="T32" fmla="*/ 770663 w 838200"/>
              <a:gd name="T33" fmla="*/ 104131 h 457200"/>
              <a:gd name="T34" fmla="*/ 799236 w 838200"/>
              <a:gd name="T35" fmla="*/ 132234 h 457200"/>
              <a:gd name="T36" fmla="*/ 833654 w 838200"/>
              <a:gd name="T37" fmla="*/ 194822 h 457200"/>
              <a:gd name="T38" fmla="*/ 838200 w 838200"/>
              <a:gd name="T39" fmla="*/ 228600 h 457200"/>
              <a:gd name="T40" fmla="*/ 833654 w 838200"/>
              <a:gd name="T41" fmla="*/ 262377 h 457200"/>
              <a:gd name="T42" fmla="*/ 799236 w 838200"/>
              <a:gd name="T43" fmla="*/ 324965 h 457200"/>
              <a:gd name="T44" fmla="*/ 770663 w 838200"/>
              <a:gd name="T45" fmla="*/ 353068 h 457200"/>
              <a:gd name="T46" fmla="*/ 735378 w 838200"/>
              <a:gd name="T47" fmla="*/ 378572 h 457200"/>
              <a:gd name="T48" fmla="*/ 694032 w 838200"/>
              <a:gd name="T49" fmla="*/ 401123 h 457200"/>
              <a:gd name="T50" fmla="*/ 647274 w 838200"/>
              <a:gd name="T51" fmla="*/ 420367 h 457200"/>
              <a:gd name="T52" fmla="*/ 595752 w 838200"/>
              <a:gd name="T53" fmla="*/ 435951 h 457200"/>
              <a:gd name="T54" fmla="*/ 540116 w 838200"/>
              <a:gd name="T55" fmla="*/ 447520 h 457200"/>
              <a:gd name="T56" fmla="*/ 481016 w 838200"/>
              <a:gd name="T57" fmla="*/ 454721 h 457200"/>
              <a:gd name="T58" fmla="*/ 419100 w 838200"/>
              <a:gd name="T59" fmla="*/ 457200 h 457200"/>
              <a:gd name="T60" fmla="*/ 357155 w 838200"/>
              <a:gd name="T61" fmla="*/ 454721 h 457200"/>
              <a:gd name="T62" fmla="*/ 298037 w 838200"/>
              <a:gd name="T63" fmla="*/ 447520 h 457200"/>
              <a:gd name="T64" fmla="*/ 242392 w 838200"/>
              <a:gd name="T65" fmla="*/ 435951 h 457200"/>
              <a:gd name="T66" fmla="*/ 190869 w 838200"/>
              <a:gd name="T67" fmla="*/ 420367 h 457200"/>
              <a:gd name="T68" fmla="*/ 144115 w 838200"/>
              <a:gd name="T69" fmla="*/ 401123 h 457200"/>
              <a:gd name="T70" fmla="*/ 102778 w 838200"/>
              <a:gd name="T71" fmla="*/ 378572 h 457200"/>
              <a:gd name="T72" fmla="*/ 67504 w 838200"/>
              <a:gd name="T73" fmla="*/ 353068 h 457200"/>
              <a:gd name="T74" fmla="*/ 38942 w 838200"/>
              <a:gd name="T75" fmla="*/ 324965 h 457200"/>
              <a:gd name="T76" fmla="*/ 4542 w 838200"/>
              <a:gd name="T77" fmla="*/ 262377 h 457200"/>
              <a:gd name="T78" fmla="*/ 0 w 838200"/>
              <a:gd name="T79" fmla="*/ 228600 h 457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8200"/>
              <a:gd name="T121" fmla="*/ 0 h 457200"/>
              <a:gd name="T122" fmla="*/ 838200 w 838200"/>
              <a:gd name="T123" fmla="*/ 457200 h 4572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8200" h="457200">
                <a:moveTo>
                  <a:pt x="0" y="228600"/>
                </a:moveTo>
                <a:lnTo>
                  <a:pt x="17739" y="162582"/>
                </a:lnTo>
                <a:lnTo>
                  <a:pt x="67504" y="104131"/>
                </a:lnTo>
                <a:lnTo>
                  <a:pt x="102778" y="78627"/>
                </a:lnTo>
                <a:lnTo>
                  <a:pt x="144115" y="56076"/>
                </a:lnTo>
                <a:lnTo>
                  <a:pt x="190869" y="36832"/>
                </a:lnTo>
                <a:lnTo>
                  <a:pt x="242392" y="21248"/>
                </a:lnTo>
                <a:lnTo>
                  <a:pt x="298037" y="9679"/>
                </a:lnTo>
                <a:lnTo>
                  <a:pt x="357155" y="2478"/>
                </a:lnTo>
                <a:lnTo>
                  <a:pt x="419100" y="0"/>
                </a:lnTo>
                <a:lnTo>
                  <a:pt x="481016" y="2478"/>
                </a:lnTo>
                <a:lnTo>
                  <a:pt x="540116" y="9679"/>
                </a:lnTo>
                <a:lnTo>
                  <a:pt x="595752" y="21248"/>
                </a:lnTo>
                <a:lnTo>
                  <a:pt x="647274" y="36832"/>
                </a:lnTo>
                <a:lnTo>
                  <a:pt x="694032" y="56076"/>
                </a:lnTo>
                <a:lnTo>
                  <a:pt x="735378" y="78627"/>
                </a:lnTo>
                <a:lnTo>
                  <a:pt x="770663" y="104131"/>
                </a:lnTo>
                <a:lnTo>
                  <a:pt x="799236" y="132234"/>
                </a:lnTo>
                <a:lnTo>
                  <a:pt x="833654" y="194822"/>
                </a:lnTo>
                <a:lnTo>
                  <a:pt x="838200" y="228600"/>
                </a:lnTo>
                <a:lnTo>
                  <a:pt x="833654" y="262377"/>
                </a:lnTo>
                <a:lnTo>
                  <a:pt x="799236" y="324965"/>
                </a:lnTo>
                <a:lnTo>
                  <a:pt x="770663" y="353068"/>
                </a:lnTo>
                <a:lnTo>
                  <a:pt x="735378" y="378572"/>
                </a:lnTo>
                <a:lnTo>
                  <a:pt x="694032" y="401123"/>
                </a:lnTo>
                <a:lnTo>
                  <a:pt x="647274" y="420367"/>
                </a:lnTo>
                <a:lnTo>
                  <a:pt x="595752" y="435951"/>
                </a:lnTo>
                <a:lnTo>
                  <a:pt x="540116" y="447520"/>
                </a:lnTo>
                <a:lnTo>
                  <a:pt x="481016" y="454721"/>
                </a:lnTo>
                <a:lnTo>
                  <a:pt x="419100" y="457200"/>
                </a:lnTo>
                <a:lnTo>
                  <a:pt x="357155" y="454721"/>
                </a:lnTo>
                <a:lnTo>
                  <a:pt x="298037" y="447520"/>
                </a:lnTo>
                <a:lnTo>
                  <a:pt x="242392" y="435951"/>
                </a:lnTo>
                <a:lnTo>
                  <a:pt x="190869" y="420367"/>
                </a:lnTo>
                <a:lnTo>
                  <a:pt x="144115" y="401123"/>
                </a:lnTo>
                <a:lnTo>
                  <a:pt x="102778" y="378572"/>
                </a:lnTo>
                <a:lnTo>
                  <a:pt x="67504" y="353068"/>
                </a:lnTo>
                <a:lnTo>
                  <a:pt x="38942" y="324965"/>
                </a:lnTo>
                <a:lnTo>
                  <a:pt x="4542" y="262377"/>
                </a:lnTo>
                <a:lnTo>
                  <a:pt x="0" y="228600"/>
                </a:lnTo>
                <a:close/>
              </a:path>
            </a:pathLst>
          </a:custGeom>
          <a:noFill/>
          <a:ln w="9525">
            <a:solidFill>
              <a:srgbClr val="000000"/>
            </a:solidFill>
            <a:round/>
            <a:headEnd/>
            <a:tailEnd/>
          </a:ln>
        </p:spPr>
        <p:txBody>
          <a:bodyPr lIns="0" tIns="0" rIns="0" bIns="0"/>
          <a:lstStyle/>
          <a:p>
            <a:endParaRPr lang="it-IT"/>
          </a:p>
        </p:txBody>
      </p:sp>
      <p:sp>
        <p:nvSpPr>
          <p:cNvPr id="37" name="object 37"/>
          <p:cNvSpPr txBox="1"/>
          <p:nvPr/>
        </p:nvSpPr>
        <p:spPr>
          <a:xfrm>
            <a:off x="6688138" y="2314575"/>
            <a:ext cx="325437" cy="212725"/>
          </a:xfrm>
          <a:prstGeom prst="rect">
            <a:avLst/>
          </a:prstGeom>
        </p:spPr>
        <p:txBody>
          <a:bodyPr lIns="0" tIns="0" rIns="0" bIns="0">
            <a:spAutoFit/>
          </a:bodyPr>
          <a:lstStyle/>
          <a:p>
            <a:pPr fontAlgn="auto">
              <a:lnSpc>
                <a:spcPts val="1675"/>
              </a:lnSpc>
              <a:spcBef>
                <a:spcPts val="0"/>
              </a:spcBef>
              <a:spcAft>
                <a:spcPts val="0"/>
              </a:spcAft>
              <a:defRPr/>
            </a:pPr>
            <a:r>
              <a:rPr sz="1400" b="1" dirty="0">
                <a:solidFill>
                  <a:srgbClr val="000066"/>
                </a:solidFill>
                <a:latin typeface="Times New Roman"/>
                <a:cs typeface="Times New Roman"/>
              </a:rPr>
              <a:t>p</a:t>
            </a:r>
            <a:r>
              <a:rPr sz="1400" b="1" spc="-10" dirty="0">
                <a:solidFill>
                  <a:srgbClr val="000066"/>
                </a:solidFill>
                <a:latin typeface="Times New Roman"/>
                <a:cs typeface="Times New Roman"/>
              </a:rPr>
              <a:t>R</a:t>
            </a:r>
            <a:r>
              <a:rPr sz="1400" b="1" dirty="0">
                <a:solidFill>
                  <a:srgbClr val="000066"/>
                </a:solidFill>
                <a:latin typeface="Times New Roman"/>
                <a:cs typeface="Times New Roman"/>
              </a:rPr>
              <a:t>b</a:t>
            </a:r>
            <a:endParaRPr sz="1400">
              <a:latin typeface="Times New Roman"/>
              <a:cs typeface="Times New Roman"/>
            </a:endParaRPr>
          </a:p>
        </p:txBody>
      </p:sp>
      <p:sp>
        <p:nvSpPr>
          <p:cNvPr id="84005" name="object 38"/>
          <p:cNvSpPr>
            <a:spLocks/>
          </p:cNvSpPr>
          <p:nvPr/>
        </p:nvSpPr>
        <p:spPr bwMode="auto">
          <a:xfrm>
            <a:off x="6430963" y="1816100"/>
            <a:ext cx="838200" cy="381000"/>
          </a:xfrm>
          <a:custGeom>
            <a:avLst/>
            <a:gdLst>
              <a:gd name="T0" fmla="*/ 0 w 838200"/>
              <a:gd name="T1" fmla="*/ 381000 h 381000"/>
              <a:gd name="T2" fmla="*/ 838200 w 838200"/>
              <a:gd name="T3" fmla="*/ 381000 h 381000"/>
              <a:gd name="T4" fmla="*/ 838200 w 838200"/>
              <a:gd name="T5" fmla="*/ 0 h 381000"/>
              <a:gd name="T6" fmla="*/ 0 w 838200"/>
              <a:gd name="T7" fmla="*/ 0 h 381000"/>
              <a:gd name="T8" fmla="*/ 0 w 838200"/>
              <a:gd name="T9" fmla="*/ 381000 h 381000"/>
              <a:gd name="T10" fmla="*/ 0 60000 65536"/>
              <a:gd name="T11" fmla="*/ 0 60000 65536"/>
              <a:gd name="T12" fmla="*/ 0 60000 65536"/>
              <a:gd name="T13" fmla="*/ 0 60000 65536"/>
              <a:gd name="T14" fmla="*/ 0 60000 65536"/>
              <a:gd name="T15" fmla="*/ 0 w 838200"/>
              <a:gd name="T16" fmla="*/ 0 h 381000"/>
              <a:gd name="T17" fmla="*/ 838200 w 838200"/>
              <a:gd name="T18" fmla="*/ 381000 h 381000"/>
            </a:gdLst>
            <a:ahLst/>
            <a:cxnLst>
              <a:cxn ang="T10">
                <a:pos x="T0" y="T1"/>
              </a:cxn>
              <a:cxn ang="T11">
                <a:pos x="T2" y="T3"/>
              </a:cxn>
              <a:cxn ang="T12">
                <a:pos x="T4" y="T5"/>
              </a:cxn>
              <a:cxn ang="T13">
                <a:pos x="T6" y="T7"/>
              </a:cxn>
              <a:cxn ang="T14">
                <a:pos x="T8" y="T9"/>
              </a:cxn>
            </a:cxnLst>
            <a:rect l="T15" t="T16" r="T17" b="T18"/>
            <a:pathLst>
              <a:path w="838200" h="381000">
                <a:moveTo>
                  <a:pt x="0" y="381000"/>
                </a:moveTo>
                <a:lnTo>
                  <a:pt x="838200" y="381000"/>
                </a:lnTo>
                <a:lnTo>
                  <a:pt x="838200" y="0"/>
                </a:lnTo>
                <a:lnTo>
                  <a:pt x="0" y="0"/>
                </a:lnTo>
                <a:lnTo>
                  <a:pt x="0" y="381000"/>
                </a:lnTo>
                <a:close/>
              </a:path>
            </a:pathLst>
          </a:custGeom>
          <a:solidFill>
            <a:srgbClr val="00CC99"/>
          </a:solidFill>
          <a:ln w="9525">
            <a:noFill/>
            <a:round/>
            <a:headEnd/>
            <a:tailEnd/>
          </a:ln>
        </p:spPr>
        <p:txBody>
          <a:bodyPr lIns="0" tIns="0" rIns="0" bIns="0"/>
          <a:lstStyle/>
          <a:p>
            <a:endParaRPr lang="it-IT"/>
          </a:p>
        </p:txBody>
      </p:sp>
      <p:sp>
        <p:nvSpPr>
          <p:cNvPr id="84006" name="object 39"/>
          <p:cNvSpPr>
            <a:spLocks/>
          </p:cNvSpPr>
          <p:nvPr/>
        </p:nvSpPr>
        <p:spPr bwMode="auto">
          <a:xfrm>
            <a:off x="6430963" y="1816100"/>
            <a:ext cx="838200" cy="381000"/>
          </a:xfrm>
          <a:custGeom>
            <a:avLst/>
            <a:gdLst>
              <a:gd name="T0" fmla="*/ 0 w 838200"/>
              <a:gd name="T1" fmla="*/ 381000 h 381000"/>
              <a:gd name="T2" fmla="*/ 838200 w 838200"/>
              <a:gd name="T3" fmla="*/ 381000 h 381000"/>
              <a:gd name="T4" fmla="*/ 838200 w 838200"/>
              <a:gd name="T5" fmla="*/ 0 h 381000"/>
              <a:gd name="T6" fmla="*/ 0 w 838200"/>
              <a:gd name="T7" fmla="*/ 0 h 381000"/>
              <a:gd name="T8" fmla="*/ 0 w 838200"/>
              <a:gd name="T9" fmla="*/ 381000 h 381000"/>
              <a:gd name="T10" fmla="*/ 0 60000 65536"/>
              <a:gd name="T11" fmla="*/ 0 60000 65536"/>
              <a:gd name="T12" fmla="*/ 0 60000 65536"/>
              <a:gd name="T13" fmla="*/ 0 60000 65536"/>
              <a:gd name="T14" fmla="*/ 0 60000 65536"/>
              <a:gd name="T15" fmla="*/ 0 w 838200"/>
              <a:gd name="T16" fmla="*/ 0 h 381000"/>
              <a:gd name="T17" fmla="*/ 838200 w 838200"/>
              <a:gd name="T18" fmla="*/ 381000 h 381000"/>
            </a:gdLst>
            <a:ahLst/>
            <a:cxnLst>
              <a:cxn ang="T10">
                <a:pos x="T0" y="T1"/>
              </a:cxn>
              <a:cxn ang="T11">
                <a:pos x="T2" y="T3"/>
              </a:cxn>
              <a:cxn ang="T12">
                <a:pos x="T4" y="T5"/>
              </a:cxn>
              <a:cxn ang="T13">
                <a:pos x="T6" y="T7"/>
              </a:cxn>
              <a:cxn ang="T14">
                <a:pos x="T8" y="T9"/>
              </a:cxn>
            </a:cxnLst>
            <a:rect l="T15" t="T16" r="T17" b="T18"/>
            <a:pathLst>
              <a:path w="838200" h="381000">
                <a:moveTo>
                  <a:pt x="0" y="381000"/>
                </a:moveTo>
                <a:lnTo>
                  <a:pt x="838200" y="381000"/>
                </a:lnTo>
                <a:lnTo>
                  <a:pt x="838200" y="0"/>
                </a:lnTo>
                <a:lnTo>
                  <a:pt x="0" y="0"/>
                </a:lnTo>
                <a:lnTo>
                  <a:pt x="0" y="381000"/>
                </a:lnTo>
                <a:close/>
              </a:path>
            </a:pathLst>
          </a:custGeom>
          <a:noFill/>
          <a:ln w="9525">
            <a:solidFill>
              <a:srgbClr val="000000"/>
            </a:solidFill>
            <a:round/>
            <a:headEnd/>
            <a:tailEnd/>
          </a:ln>
        </p:spPr>
        <p:txBody>
          <a:bodyPr lIns="0" tIns="0" rIns="0" bIns="0"/>
          <a:lstStyle/>
          <a:p>
            <a:endParaRPr lang="it-IT"/>
          </a:p>
        </p:txBody>
      </p:sp>
      <p:sp>
        <p:nvSpPr>
          <p:cNvPr id="40" name="object 40"/>
          <p:cNvSpPr txBox="1"/>
          <p:nvPr/>
        </p:nvSpPr>
        <p:spPr>
          <a:xfrm>
            <a:off x="6403975" y="1819275"/>
            <a:ext cx="893763" cy="365125"/>
          </a:xfrm>
          <a:prstGeom prst="rect">
            <a:avLst/>
          </a:prstGeom>
        </p:spPr>
        <p:txBody>
          <a:bodyPr lIns="0" tIns="0" rIns="0" bIns="0">
            <a:spAutoFit/>
          </a:bodyPr>
          <a:lstStyle/>
          <a:p>
            <a:pPr marL="280035" indent="-280670" fontAlgn="auto">
              <a:spcBef>
                <a:spcPts val="0"/>
              </a:spcBef>
              <a:spcAft>
                <a:spcPts val="0"/>
              </a:spcAft>
              <a:defRPr/>
            </a:pPr>
            <a:r>
              <a:rPr sz="1200" b="1" spc="-5" dirty="0">
                <a:solidFill>
                  <a:srgbClr val="000066"/>
                </a:solidFill>
                <a:latin typeface="Times New Roman"/>
                <a:cs typeface="Times New Roman"/>
              </a:rPr>
              <a:t>O</a:t>
            </a:r>
            <a:r>
              <a:rPr sz="1200" b="1" spc="5" dirty="0">
                <a:solidFill>
                  <a:srgbClr val="000066"/>
                </a:solidFill>
                <a:latin typeface="Times New Roman"/>
                <a:cs typeface="Times New Roman"/>
              </a:rPr>
              <a:t>n</a:t>
            </a:r>
            <a:r>
              <a:rPr sz="1200" b="1" spc="-5" dirty="0">
                <a:solidFill>
                  <a:srgbClr val="000066"/>
                </a:solidFill>
                <a:latin typeface="Times New Roman"/>
                <a:cs typeface="Times New Roman"/>
              </a:rPr>
              <a:t>c</a:t>
            </a:r>
            <a:r>
              <a:rPr sz="1200" b="1" dirty="0">
                <a:solidFill>
                  <a:srgbClr val="000066"/>
                </a:solidFill>
                <a:latin typeface="Times New Roman"/>
                <a:cs typeface="Times New Roman"/>
              </a:rPr>
              <a:t>op</a:t>
            </a:r>
            <a:r>
              <a:rPr sz="1200" b="1" spc="-30" dirty="0">
                <a:solidFill>
                  <a:srgbClr val="000066"/>
                </a:solidFill>
                <a:latin typeface="Times New Roman"/>
                <a:cs typeface="Times New Roman"/>
              </a:rPr>
              <a:t>r</a:t>
            </a:r>
            <a:r>
              <a:rPr sz="1200" b="1" dirty="0">
                <a:solidFill>
                  <a:srgbClr val="000066"/>
                </a:solidFill>
                <a:latin typeface="Times New Roman"/>
                <a:cs typeface="Times New Roman"/>
              </a:rPr>
              <a:t>o</a:t>
            </a:r>
            <a:r>
              <a:rPr sz="1200" b="1" spc="-5" dirty="0">
                <a:solidFill>
                  <a:srgbClr val="000066"/>
                </a:solidFill>
                <a:latin typeface="Times New Roman"/>
                <a:cs typeface="Times New Roman"/>
              </a:rPr>
              <a:t>te</a:t>
            </a:r>
            <a:r>
              <a:rPr sz="1200" b="1" dirty="0">
                <a:solidFill>
                  <a:srgbClr val="000066"/>
                </a:solidFill>
                <a:latin typeface="Times New Roman"/>
                <a:cs typeface="Times New Roman"/>
              </a:rPr>
              <a:t>ina  virale</a:t>
            </a:r>
            <a:endParaRPr sz="1200">
              <a:latin typeface="Times New Roman"/>
              <a:cs typeface="Times New Roman"/>
            </a:endParaRPr>
          </a:p>
        </p:txBody>
      </p:sp>
      <p:sp>
        <p:nvSpPr>
          <p:cNvPr id="41" name="object 41"/>
          <p:cNvSpPr txBox="1"/>
          <p:nvPr/>
        </p:nvSpPr>
        <p:spPr>
          <a:xfrm>
            <a:off x="4376738" y="1908175"/>
            <a:ext cx="1535112" cy="425450"/>
          </a:xfrm>
          <a:prstGeom prst="rect">
            <a:avLst/>
          </a:prstGeom>
        </p:spPr>
        <p:txBody>
          <a:bodyPr lIns="0" tIns="0" rIns="0" bIns="0">
            <a:spAutoFit/>
          </a:bodyPr>
          <a:lstStyle/>
          <a:p>
            <a:pPr indent="88265" fontAlgn="auto">
              <a:spcBef>
                <a:spcPts val="0"/>
              </a:spcBef>
              <a:spcAft>
                <a:spcPts val="0"/>
              </a:spcAft>
              <a:defRPr/>
            </a:pPr>
            <a:r>
              <a:rPr sz="1400" spc="-5" dirty="0">
                <a:latin typeface="Times New Roman"/>
                <a:cs typeface="Times New Roman"/>
              </a:rPr>
              <a:t>Ad E1A, HPV E7,  </a:t>
            </a:r>
            <a:r>
              <a:rPr sz="1400" spc="-50" dirty="0">
                <a:latin typeface="Times New Roman"/>
                <a:cs typeface="Times New Roman"/>
              </a:rPr>
              <a:t>BKV, JCV, </a:t>
            </a:r>
            <a:r>
              <a:rPr sz="1400" spc="-5" dirty="0">
                <a:latin typeface="Times New Roman"/>
                <a:cs typeface="Times New Roman"/>
              </a:rPr>
              <a:t>SV40</a:t>
            </a:r>
            <a:r>
              <a:rPr sz="1400" spc="10" dirty="0">
                <a:latin typeface="Times New Roman"/>
                <a:cs typeface="Times New Roman"/>
              </a:rPr>
              <a:t> </a:t>
            </a:r>
            <a:r>
              <a:rPr sz="1400" spc="-35" dirty="0">
                <a:latin typeface="Times New Roman"/>
                <a:cs typeface="Times New Roman"/>
              </a:rPr>
              <a:t>Tag</a:t>
            </a:r>
            <a:endParaRPr sz="1400">
              <a:latin typeface="Times New Roman"/>
              <a:cs typeface="Times New Roman"/>
            </a:endParaRPr>
          </a:p>
        </p:txBody>
      </p:sp>
      <p:sp>
        <p:nvSpPr>
          <p:cNvPr id="42" name="object 42"/>
          <p:cNvSpPr txBox="1"/>
          <p:nvPr/>
        </p:nvSpPr>
        <p:spPr>
          <a:xfrm>
            <a:off x="6108700" y="1476375"/>
            <a:ext cx="1449388" cy="212725"/>
          </a:xfrm>
          <a:prstGeom prst="rect">
            <a:avLst/>
          </a:prstGeom>
        </p:spPr>
        <p:txBody>
          <a:bodyPr lIns="0" tIns="0" rIns="0" bIns="0">
            <a:spAutoFit/>
          </a:bodyPr>
          <a:lstStyle/>
          <a:p>
            <a:pPr fontAlgn="auto">
              <a:lnSpc>
                <a:spcPts val="1675"/>
              </a:lnSpc>
              <a:spcBef>
                <a:spcPts val="0"/>
              </a:spcBef>
              <a:spcAft>
                <a:spcPts val="0"/>
              </a:spcAft>
              <a:defRPr/>
            </a:pPr>
            <a:r>
              <a:rPr sz="1400" b="1" spc="-5" dirty="0">
                <a:solidFill>
                  <a:srgbClr val="CC0000"/>
                </a:solidFill>
                <a:latin typeface="Times New Roman"/>
                <a:cs typeface="Times New Roman"/>
              </a:rPr>
              <a:t>Complesso</a:t>
            </a:r>
            <a:r>
              <a:rPr sz="1400" b="1" spc="-75" dirty="0">
                <a:solidFill>
                  <a:srgbClr val="CC0000"/>
                </a:solidFill>
                <a:latin typeface="Times New Roman"/>
                <a:cs typeface="Times New Roman"/>
              </a:rPr>
              <a:t> </a:t>
            </a:r>
            <a:r>
              <a:rPr sz="1400" b="1" dirty="0">
                <a:solidFill>
                  <a:srgbClr val="CC0000"/>
                </a:solidFill>
                <a:latin typeface="Times New Roman"/>
                <a:cs typeface="Times New Roman"/>
              </a:rPr>
              <a:t>inattivo</a:t>
            </a:r>
            <a:endParaRPr sz="1400">
              <a:latin typeface="Times New Roman"/>
              <a:cs typeface="Times New Roman"/>
            </a:endParaRPr>
          </a:p>
        </p:txBody>
      </p:sp>
      <p:sp>
        <p:nvSpPr>
          <p:cNvPr id="84010" name="object 43"/>
          <p:cNvSpPr>
            <a:spLocks/>
          </p:cNvSpPr>
          <p:nvPr/>
        </p:nvSpPr>
        <p:spPr bwMode="auto">
          <a:xfrm>
            <a:off x="3956050" y="1435100"/>
            <a:ext cx="3733800" cy="1295400"/>
          </a:xfrm>
          <a:custGeom>
            <a:avLst/>
            <a:gdLst>
              <a:gd name="T0" fmla="*/ 0 w 3733800"/>
              <a:gd name="T1" fmla="*/ 1295400 h 1295400"/>
              <a:gd name="T2" fmla="*/ 3733800 w 3733800"/>
              <a:gd name="T3" fmla="*/ 1295400 h 1295400"/>
              <a:gd name="T4" fmla="*/ 3733800 w 3733800"/>
              <a:gd name="T5" fmla="*/ 0 h 1295400"/>
              <a:gd name="T6" fmla="*/ 0 w 3733800"/>
              <a:gd name="T7" fmla="*/ 0 h 1295400"/>
              <a:gd name="T8" fmla="*/ 0 w 3733800"/>
              <a:gd name="T9" fmla="*/ 1295400 h 1295400"/>
              <a:gd name="T10" fmla="*/ 0 60000 65536"/>
              <a:gd name="T11" fmla="*/ 0 60000 65536"/>
              <a:gd name="T12" fmla="*/ 0 60000 65536"/>
              <a:gd name="T13" fmla="*/ 0 60000 65536"/>
              <a:gd name="T14" fmla="*/ 0 60000 65536"/>
              <a:gd name="T15" fmla="*/ 0 w 3733800"/>
              <a:gd name="T16" fmla="*/ 0 h 1295400"/>
              <a:gd name="T17" fmla="*/ 3733800 w 3733800"/>
              <a:gd name="T18" fmla="*/ 1295400 h 1295400"/>
            </a:gdLst>
            <a:ahLst/>
            <a:cxnLst>
              <a:cxn ang="T10">
                <a:pos x="T0" y="T1"/>
              </a:cxn>
              <a:cxn ang="T11">
                <a:pos x="T2" y="T3"/>
              </a:cxn>
              <a:cxn ang="T12">
                <a:pos x="T4" y="T5"/>
              </a:cxn>
              <a:cxn ang="T13">
                <a:pos x="T6" y="T7"/>
              </a:cxn>
              <a:cxn ang="T14">
                <a:pos x="T8" y="T9"/>
              </a:cxn>
            </a:cxnLst>
            <a:rect l="T15" t="T16" r="T17" b="T18"/>
            <a:pathLst>
              <a:path w="3733800" h="1295400">
                <a:moveTo>
                  <a:pt x="0" y="1295400"/>
                </a:moveTo>
                <a:lnTo>
                  <a:pt x="3733800" y="1295400"/>
                </a:lnTo>
                <a:lnTo>
                  <a:pt x="3733800" y="0"/>
                </a:lnTo>
                <a:lnTo>
                  <a:pt x="0" y="0"/>
                </a:lnTo>
                <a:lnTo>
                  <a:pt x="0" y="1295400"/>
                </a:lnTo>
                <a:close/>
              </a:path>
            </a:pathLst>
          </a:custGeom>
          <a:noFill/>
          <a:ln w="9525">
            <a:solidFill>
              <a:srgbClr val="000000"/>
            </a:solidFill>
            <a:round/>
            <a:headEnd/>
            <a:tailEnd/>
          </a:ln>
        </p:spPr>
        <p:txBody>
          <a:bodyPr lIns="0" tIns="0" rIns="0" bIns="0"/>
          <a:lstStyle/>
          <a:p>
            <a:endParaRPr lang="it-IT"/>
          </a:p>
        </p:txBody>
      </p:sp>
      <p:sp>
        <p:nvSpPr>
          <p:cNvPr id="84011" name="object 44"/>
          <p:cNvSpPr>
            <a:spLocks/>
          </p:cNvSpPr>
          <p:nvPr/>
        </p:nvSpPr>
        <p:spPr bwMode="auto">
          <a:xfrm>
            <a:off x="4062413" y="3732213"/>
            <a:ext cx="1220787" cy="825500"/>
          </a:xfrm>
          <a:custGeom>
            <a:avLst/>
            <a:gdLst>
              <a:gd name="T0" fmla="*/ 29885 w 1220470"/>
              <a:gd name="T1" fmla="*/ 0 h 824864"/>
              <a:gd name="T2" fmla="*/ 0 w 1220470"/>
              <a:gd name="T3" fmla="*/ 45133 h 824864"/>
              <a:gd name="T4" fmla="*/ 904907 w 1220470"/>
              <a:gd name="T5" fmla="*/ 649181 h 824864"/>
              <a:gd name="T6" fmla="*/ 890028 w 1220470"/>
              <a:gd name="T7" fmla="*/ 671747 h 824864"/>
              <a:gd name="T8" fmla="*/ 1221674 w 1220470"/>
              <a:gd name="T9" fmla="*/ 828049 h 824864"/>
              <a:gd name="T10" fmla="*/ 974806 w 1220470"/>
              <a:gd name="T11" fmla="*/ 604177 h 824864"/>
              <a:gd name="T12" fmla="*/ 934916 w 1220470"/>
              <a:gd name="T13" fmla="*/ 604177 h 824864"/>
              <a:gd name="T14" fmla="*/ 29885 w 1220470"/>
              <a:gd name="T15" fmla="*/ 0 h 824864"/>
              <a:gd name="T16" fmla="*/ 949920 w 1220470"/>
              <a:gd name="T17" fmla="*/ 581611 h 824864"/>
              <a:gd name="T18" fmla="*/ 934916 w 1220470"/>
              <a:gd name="T19" fmla="*/ 604177 h 824864"/>
              <a:gd name="T20" fmla="*/ 974806 w 1220470"/>
              <a:gd name="T21" fmla="*/ 604177 h 824864"/>
              <a:gd name="T22" fmla="*/ 949920 w 1220470"/>
              <a:gd name="T23" fmla="*/ 581611 h 8248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0470"/>
              <a:gd name="T37" fmla="*/ 0 h 824864"/>
              <a:gd name="T38" fmla="*/ 1220470 w 1220470"/>
              <a:gd name="T39" fmla="*/ 824864 h 8248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0470" h="824864">
                <a:moveTo>
                  <a:pt x="29845" y="0"/>
                </a:moveTo>
                <a:lnTo>
                  <a:pt x="0" y="44958"/>
                </a:lnTo>
                <a:lnTo>
                  <a:pt x="903732" y="646684"/>
                </a:lnTo>
                <a:lnTo>
                  <a:pt x="888873" y="669163"/>
                </a:lnTo>
                <a:lnTo>
                  <a:pt x="1220089" y="824865"/>
                </a:lnTo>
                <a:lnTo>
                  <a:pt x="973541" y="601853"/>
                </a:lnTo>
                <a:lnTo>
                  <a:pt x="933703" y="601853"/>
                </a:lnTo>
                <a:lnTo>
                  <a:pt x="29845" y="0"/>
                </a:lnTo>
                <a:close/>
              </a:path>
              <a:path w="1220470" h="824864">
                <a:moveTo>
                  <a:pt x="948689" y="579374"/>
                </a:moveTo>
                <a:lnTo>
                  <a:pt x="933703" y="601853"/>
                </a:lnTo>
                <a:lnTo>
                  <a:pt x="973541" y="601853"/>
                </a:lnTo>
                <a:lnTo>
                  <a:pt x="948689" y="579374"/>
                </a:lnTo>
                <a:close/>
              </a:path>
            </a:pathLst>
          </a:custGeom>
          <a:solidFill>
            <a:srgbClr val="00CC99"/>
          </a:solidFill>
          <a:ln w="9525">
            <a:noFill/>
            <a:round/>
            <a:headEnd/>
            <a:tailEnd/>
          </a:ln>
        </p:spPr>
        <p:txBody>
          <a:bodyPr lIns="0" tIns="0" rIns="0" bIns="0"/>
          <a:lstStyle/>
          <a:p>
            <a:endParaRPr lang="it-IT"/>
          </a:p>
        </p:txBody>
      </p:sp>
      <p:sp>
        <p:nvSpPr>
          <p:cNvPr id="84012" name="object 45"/>
          <p:cNvSpPr>
            <a:spLocks/>
          </p:cNvSpPr>
          <p:nvPr/>
        </p:nvSpPr>
        <p:spPr bwMode="auto">
          <a:xfrm>
            <a:off x="4062413" y="3732213"/>
            <a:ext cx="1220787" cy="825500"/>
          </a:xfrm>
          <a:custGeom>
            <a:avLst/>
            <a:gdLst>
              <a:gd name="T0" fmla="*/ 29885 w 1220470"/>
              <a:gd name="T1" fmla="*/ 0 h 824864"/>
              <a:gd name="T2" fmla="*/ 934916 w 1220470"/>
              <a:gd name="T3" fmla="*/ 604177 h 824864"/>
              <a:gd name="T4" fmla="*/ 949920 w 1220470"/>
              <a:gd name="T5" fmla="*/ 581611 h 824864"/>
              <a:gd name="T6" fmla="*/ 1221674 w 1220470"/>
              <a:gd name="T7" fmla="*/ 828049 h 824864"/>
              <a:gd name="T8" fmla="*/ 890028 w 1220470"/>
              <a:gd name="T9" fmla="*/ 671747 h 824864"/>
              <a:gd name="T10" fmla="*/ 904907 w 1220470"/>
              <a:gd name="T11" fmla="*/ 649181 h 824864"/>
              <a:gd name="T12" fmla="*/ 0 w 1220470"/>
              <a:gd name="T13" fmla="*/ 45133 h 824864"/>
              <a:gd name="T14" fmla="*/ 29885 w 1220470"/>
              <a:gd name="T15" fmla="*/ 0 h 824864"/>
              <a:gd name="T16" fmla="*/ 0 60000 65536"/>
              <a:gd name="T17" fmla="*/ 0 60000 65536"/>
              <a:gd name="T18" fmla="*/ 0 60000 65536"/>
              <a:gd name="T19" fmla="*/ 0 60000 65536"/>
              <a:gd name="T20" fmla="*/ 0 60000 65536"/>
              <a:gd name="T21" fmla="*/ 0 60000 65536"/>
              <a:gd name="T22" fmla="*/ 0 60000 65536"/>
              <a:gd name="T23" fmla="*/ 0 60000 65536"/>
              <a:gd name="T24" fmla="*/ 0 w 1220470"/>
              <a:gd name="T25" fmla="*/ 0 h 824864"/>
              <a:gd name="T26" fmla="*/ 1220470 w 1220470"/>
              <a:gd name="T27" fmla="*/ 824864 h 824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0470" h="824864">
                <a:moveTo>
                  <a:pt x="29845" y="0"/>
                </a:moveTo>
                <a:lnTo>
                  <a:pt x="933703" y="601853"/>
                </a:lnTo>
                <a:lnTo>
                  <a:pt x="948689" y="579374"/>
                </a:lnTo>
                <a:lnTo>
                  <a:pt x="1220089" y="824865"/>
                </a:lnTo>
                <a:lnTo>
                  <a:pt x="888873" y="669163"/>
                </a:lnTo>
                <a:lnTo>
                  <a:pt x="903732" y="646684"/>
                </a:lnTo>
                <a:lnTo>
                  <a:pt x="0" y="44958"/>
                </a:lnTo>
                <a:lnTo>
                  <a:pt x="29845" y="0"/>
                </a:lnTo>
                <a:close/>
              </a:path>
            </a:pathLst>
          </a:custGeom>
          <a:noFill/>
          <a:ln w="9525">
            <a:solidFill>
              <a:srgbClr val="000000"/>
            </a:solidFill>
            <a:round/>
            <a:headEnd/>
            <a:tailEnd/>
          </a:ln>
        </p:spPr>
        <p:txBody>
          <a:bodyPr lIns="0" tIns="0" rIns="0" bIns="0"/>
          <a:lstStyle/>
          <a:p>
            <a:endParaRPr lang="it-IT"/>
          </a:p>
        </p:txBody>
      </p:sp>
      <p:sp>
        <p:nvSpPr>
          <p:cNvPr id="84013" name="object 46"/>
          <p:cNvSpPr>
            <a:spLocks/>
          </p:cNvSpPr>
          <p:nvPr/>
        </p:nvSpPr>
        <p:spPr bwMode="auto">
          <a:xfrm>
            <a:off x="4870450" y="3937000"/>
            <a:ext cx="611188" cy="76200"/>
          </a:xfrm>
          <a:custGeom>
            <a:avLst/>
            <a:gdLst>
              <a:gd name="T0" fmla="*/ 152057 w 610235"/>
              <a:gd name="T1" fmla="*/ 0 h 76200"/>
              <a:gd name="T2" fmla="*/ 0 w 610235"/>
              <a:gd name="T3" fmla="*/ 43687 h 76200"/>
              <a:gd name="T4" fmla="*/ 154873 w 610235"/>
              <a:gd name="T5" fmla="*/ 76200 h 76200"/>
              <a:gd name="T6" fmla="*/ 154106 w 610235"/>
              <a:gd name="T7" fmla="*/ 57150 h 76200"/>
              <a:gd name="T8" fmla="*/ 614630 w 610235"/>
              <a:gd name="T9" fmla="*/ 40512 h 76200"/>
              <a:gd name="T10" fmla="*/ 613838 w 610235"/>
              <a:gd name="T11" fmla="*/ 19050 h 76200"/>
              <a:gd name="T12" fmla="*/ 152698 w 610235"/>
              <a:gd name="T13" fmla="*/ 19050 h 76200"/>
              <a:gd name="T14" fmla="*/ 152057 w 610235"/>
              <a:gd name="T15" fmla="*/ 0 h 76200"/>
              <a:gd name="T16" fmla="*/ 613223 w 610235"/>
              <a:gd name="T17" fmla="*/ 2412 h 76200"/>
              <a:gd name="T18" fmla="*/ 152698 w 610235"/>
              <a:gd name="T19" fmla="*/ 19050 h 76200"/>
              <a:gd name="T20" fmla="*/ 613838 w 610235"/>
              <a:gd name="T21" fmla="*/ 19050 h 76200"/>
              <a:gd name="T22" fmla="*/ 613223 w 610235"/>
              <a:gd name="T23" fmla="*/ 2412 h 76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0235"/>
              <a:gd name="T37" fmla="*/ 0 h 76200"/>
              <a:gd name="T38" fmla="*/ 610235 w 610235"/>
              <a:gd name="T39" fmla="*/ 76200 h 76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0235" h="76200">
                <a:moveTo>
                  <a:pt x="150875" y="0"/>
                </a:moveTo>
                <a:lnTo>
                  <a:pt x="0" y="43687"/>
                </a:lnTo>
                <a:lnTo>
                  <a:pt x="153670" y="76200"/>
                </a:lnTo>
                <a:lnTo>
                  <a:pt x="152908" y="57150"/>
                </a:lnTo>
                <a:lnTo>
                  <a:pt x="609854" y="40512"/>
                </a:lnTo>
                <a:lnTo>
                  <a:pt x="609067" y="19050"/>
                </a:lnTo>
                <a:lnTo>
                  <a:pt x="151511" y="19050"/>
                </a:lnTo>
                <a:lnTo>
                  <a:pt x="150875" y="0"/>
                </a:lnTo>
                <a:close/>
              </a:path>
              <a:path w="610235" h="76200">
                <a:moveTo>
                  <a:pt x="608457" y="2412"/>
                </a:moveTo>
                <a:lnTo>
                  <a:pt x="151511" y="19050"/>
                </a:lnTo>
                <a:lnTo>
                  <a:pt x="609067" y="19050"/>
                </a:lnTo>
                <a:lnTo>
                  <a:pt x="608457" y="2412"/>
                </a:lnTo>
                <a:close/>
              </a:path>
            </a:pathLst>
          </a:custGeom>
          <a:solidFill>
            <a:srgbClr val="00CC99"/>
          </a:solidFill>
          <a:ln w="9525">
            <a:noFill/>
            <a:round/>
            <a:headEnd/>
            <a:tailEnd/>
          </a:ln>
        </p:spPr>
        <p:txBody>
          <a:bodyPr lIns="0" tIns="0" rIns="0" bIns="0"/>
          <a:lstStyle/>
          <a:p>
            <a:endParaRPr lang="it-IT"/>
          </a:p>
        </p:txBody>
      </p:sp>
      <p:sp>
        <p:nvSpPr>
          <p:cNvPr id="84014" name="object 47"/>
          <p:cNvSpPr>
            <a:spLocks/>
          </p:cNvSpPr>
          <p:nvPr/>
        </p:nvSpPr>
        <p:spPr bwMode="auto">
          <a:xfrm>
            <a:off x="4870450" y="3937000"/>
            <a:ext cx="611188" cy="76200"/>
          </a:xfrm>
          <a:custGeom>
            <a:avLst/>
            <a:gdLst>
              <a:gd name="T0" fmla="*/ 614630 w 610235"/>
              <a:gd name="T1" fmla="*/ 40512 h 76200"/>
              <a:gd name="T2" fmla="*/ 154106 w 610235"/>
              <a:gd name="T3" fmla="*/ 57150 h 76200"/>
              <a:gd name="T4" fmla="*/ 154873 w 610235"/>
              <a:gd name="T5" fmla="*/ 76200 h 76200"/>
              <a:gd name="T6" fmla="*/ 0 w 610235"/>
              <a:gd name="T7" fmla="*/ 43687 h 76200"/>
              <a:gd name="T8" fmla="*/ 152057 w 610235"/>
              <a:gd name="T9" fmla="*/ 0 h 76200"/>
              <a:gd name="T10" fmla="*/ 152698 w 610235"/>
              <a:gd name="T11" fmla="*/ 19050 h 76200"/>
              <a:gd name="T12" fmla="*/ 613223 w 610235"/>
              <a:gd name="T13" fmla="*/ 2412 h 76200"/>
              <a:gd name="T14" fmla="*/ 614630 w 610235"/>
              <a:gd name="T15" fmla="*/ 40512 h 76200"/>
              <a:gd name="T16" fmla="*/ 0 60000 65536"/>
              <a:gd name="T17" fmla="*/ 0 60000 65536"/>
              <a:gd name="T18" fmla="*/ 0 60000 65536"/>
              <a:gd name="T19" fmla="*/ 0 60000 65536"/>
              <a:gd name="T20" fmla="*/ 0 60000 65536"/>
              <a:gd name="T21" fmla="*/ 0 60000 65536"/>
              <a:gd name="T22" fmla="*/ 0 60000 65536"/>
              <a:gd name="T23" fmla="*/ 0 60000 65536"/>
              <a:gd name="T24" fmla="*/ 0 w 610235"/>
              <a:gd name="T25" fmla="*/ 0 h 76200"/>
              <a:gd name="T26" fmla="*/ 610235 w 610235"/>
              <a:gd name="T27" fmla="*/ 76200 h 76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0235" h="76200">
                <a:moveTo>
                  <a:pt x="609854" y="40512"/>
                </a:moveTo>
                <a:lnTo>
                  <a:pt x="152908" y="57150"/>
                </a:lnTo>
                <a:lnTo>
                  <a:pt x="153670" y="76200"/>
                </a:lnTo>
                <a:lnTo>
                  <a:pt x="0" y="43687"/>
                </a:lnTo>
                <a:lnTo>
                  <a:pt x="150875" y="0"/>
                </a:lnTo>
                <a:lnTo>
                  <a:pt x="151511" y="19050"/>
                </a:lnTo>
                <a:lnTo>
                  <a:pt x="608457" y="2412"/>
                </a:lnTo>
                <a:lnTo>
                  <a:pt x="609854" y="40512"/>
                </a:lnTo>
              </a:path>
            </a:pathLst>
          </a:custGeom>
          <a:noFill/>
          <a:ln w="9525">
            <a:solidFill>
              <a:srgbClr val="000000"/>
            </a:solidFill>
            <a:round/>
            <a:headEnd/>
            <a:tailEnd/>
          </a:ln>
        </p:spPr>
        <p:txBody>
          <a:bodyPr lIns="0" tIns="0" rIns="0" bIns="0"/>
          <a:lstStyle/>
          <a:p>
            <a:endParaRPr lang="it-IT"/>
          </a:p>
        </p:txBody>
      </p:sp>
      <p:sp>
        <p:nvSpPr>
          <p:cNvPr id="84015" name="object 48"/>
          <p:cNvSpPr>
            <a:spLocks/>
          </p:cNvSpPr>
          <p:nvPr/>
        </p:nvSpPr>
        <p:spPr bwMode="auto">
          <a:xfrm>
            <a:off x="5480050" y="4483100"/>
            <a:ext cx="762000" cy="381000"/>
          </a:xfrm>
          <a:custGeom>
            <a:avLst/>
            <a:gdLst>
              <a:gd name="T0" fmla="*/ 381000 w 762000"/>
              <a:gd name="T1" fmla="*/ 0 h 381000"/>
              <a:gd name="T2" fmla="*/ 319195 w 762000"/>
              <a:gd name="T3" fmla="*/ 2494 h 381000"/>
              <a:gd name="T4" fmla="*/ 260567 w 762000"/>
              <a:gd name="T5" fmla="*/ 9717 h 381000"/>
              <a:gd name="T6" fmla="*/ 205900 w 762000"/>
              <a:gd name="T7" fmla="*/ 21273 h 381000"/>
              <a:gd name="T8" fmla="*/ 155978 w 762000"/>
              <a:gd name="T9" fmla="*/ 36771 h 381000"/>
              <a:gd name="T10" fmla="*/ 111585 w 762000"/>
              <a:gd name="T11" fmla="*/ 55816 h 381000"/>
              <a:gd name="T12" fmla="*/ 73505 w 762000"/>
              <a:gd name="T13" fmla="*/ 78016 h 381000"/>
              <a:gd name="T14" fmla="*/ 42523 w 762000"/>
              <a:gd name="T15" fmla="*/ 102978 h 381000"/>
              <a:gd name="T16" fmla="*/ 4986 w 762000"/>
              <a:gd name="T17" fmla="*/ 159613 h 381000"/>
              <a:gd name="T18" fmla="*/ 0 w 762000"/>
              <a:gd name="T19" fmla="*/ 190500 h 381000"/>
              <a:gd name="T20" fmla="*/ 4986 w 762000"/>
              <a:gd name="T21" fmla="*/ 221386 h 381000"/>
              <a:gd name="T22" fmla="*/ 42523 w 762000"/>
              <a:gd name="T23" fmla="*/ 278021 h 381000"/>
              <a:gd name="T24" fmla="*/ 73505 w 762000"/>
              <a:gd name="T25" fmla="*/ 302983 h 381000"/>
              <a:gd name="T26" fmla="*/ 111585 w 762000"/>
              <a:gd name="T27" fmla="*/ 325183 h 381000"/>
              <a:gd name="T28" fmla="*/ 155978 w 762000"/>
              <a:gd name="T29" fmla="*/ 344228 h 381000"/>
              <a:gd name="T30" fmla="*/ 205900 w 762000"/>
              <a:gd name="T31" fmla="*/ 359726 h 381000"/>
              <a:gd name="T32" fmla="*/ 260567 w 762000"/>
              <a:gd name="T33" fmla="*/ 371282 h 381000"/>
              <a:gd name="T34" fmla="*/ 319195 w 762000"/>
              <a:gd name="T35" fmla="*/ 378505 h 381000"/>
              <a:gd name="T36" fmla="*/ 381000 w 762000"/>
              <a:gd name="T37" fmla="*/ 381000 h 381000"/>
              <a:gd name="T38" fmla="*/ 442804 w 762000"/>
              <a:gd name="T39" fmla="*/ 378505 h 381000"/>
              <a:gd name="T40" fmla="*/ 501432 w 762000"/>
              <a:gd name="T41" fmla="*/ 371282 h 381000"/>
              <a:gd name="T42" fmla="*/ 556099 w 762000"/>
              <a:gd name="T43" fmla="*/ 359726 h 381000"/>
              <a:gd name="T44" fmla="*/ 606021 w 762000"/>
              <a:gd name="T45" fmla="*/ 344228 h 381000"/>
              <a:gd name="T46" fmla="*/ 650414 w 762000"/>
              <a:gd name="T47" fmla="*/ 325183 h 381000"/>
              <a:gd name="T48" fmla="*/ 688494 w 762000"/>
              <a:gd name="T49" fmla="*/ 302983 h 381000"/>
              <a:gd name="T50" fmla="*/ 719476 w 762000"/>
              <a:gd name="T51" fmla="*/ 278021 h 381000"/>
              <a:gd name="T52" fmla="*/ 757013 w 762000"/>
              <a:gd name="T53" fmla="*/ 221386 h 381000"/>
              <a:gd name="T54" fmla="*/ 762000 w 762000"/>
              <a:gd name="T55" fmla="*/ 190500 h 381000"/>
              <a:gd name="T56" fmla="*/ 757013 w 762000"/>
              <a:gd name="T57" fmla="*/ 159613 h 381000"/>
              <a:gd name="T58" fmla="*/ 719476 w 762000"/>
              <a:gd name="T59" fmla="*/ 102978 h 381000"/>
              <a:gd name="T60" fmla="*/ 688494 w 762000"/>
              <a:gd name="T61" fmla="*/ 78016 h 381000"/>
              <a:gd name="T62" fmla="*/ 650414 w 762000"/>
              <a:gd name="T63" fmla="*/ 55816 h 381000"/>
              <a:gd name="T64" fmla="*/ 606021 w 762000"/>
              <a:gd name="T65" fmla="*/ 36771 h 381000"/>
              <a:gd name="T66" fmla="*/ 556099 w 762000"/>
              <a:gd name="T67" fmla="*/ 21273 h 381000"/>
              <a:gd name="T68" fmla="*/ 501432 w 762000"/>
              <a:gd name="T69" fmla="*/ 9717 h 381000"/>
              <a:gd name="T70" fmla="*/ 442804 w 762000"/>
              <a:gd name="T71" fmla="*/ 2494 h 381000"/>
              <a:gd name="T72" fmla="*/ 381000 w 762000"/>
              <a:gd name="T73" fmla="*/ 0 h 381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2000"/>
              <a:gd name="T112" fmla="*/ 0 h 381000"/>
              <a:gd name="T113" fmla="*/ 762000 w 762000"/>
              <a:gd name="T114" fmla="*/ 381000 h 381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2000" h="381000">
                <a:moveTo>
                  <a:pt x="381000" y="0"/>
                </a:moveTo>
                <a:lnTo>
                  <a:pt x="319195" y="2494"/>
                </a:lnTo>
                <a:lnTo>
                  <a:pt x="260567" y="9717"/>
                </a:lnTo>
                <a:lnTo>
                  <a:pt x="205900" y="21273"/>
                </a:lnTo>
                <a:lnTo>
                  <a:pt x="155978" y="36771"/>
                </a:lnTo>
                <a:lnTo>
                  <a:pt x="111585" y="55816"/>
                </a:lnTo>
                <a:lnTo>
                  <a:pt x="73505" y="78016"/>
                </a:lnTo>
                <a:lnTo>
                  <a:pt x="42523" y="102978"/>
                </a:lnTo>
                <a:lnTo>
                  <a:pt x="4986" y="159613"/>
                </a:lnTo>
                <a:lnTo>
                  <a:pt x="0" y="190500"/>
                </a:lnTo>
                <a:lnTo>
                  <a:pt x="4986" y="221386"/>
                </a:lnTo>
                <a:lnTo>
                  <a:pt x="42523" y="278021"/>
                </a:lnTo>
                <a:lnTo>
                  <a:pt x="73505" y="302983"/>
                </a:lnTo>
                <a:lnTo>
                  <a:pt x="111585" y="325183"/>
                </a:lnTo>
                <a:lnTo>
                  <a:pt x="155978" y="344228"/>
                </a:lnTo>
                <a:lnTo>
                  <a:pt x="205900" y="359726"/>
                </a:lnTo>
                <a:lnTo>
                  <a:pt x="260567" y="371282"/>
                </a:lnTo>
                <a:lnTo>
                  <a:pt x="319195" y="378505"/>
                </a:lnTo>
                <a:lnTo>
                  <a:pt x="381000" y="381000"/>
                </a:lnTo>
                <a:lnTo>
                  <a:pt x="442804" y="378505"/>
                </a:lnTo>
                <a:lnTo>
                  <a:pt x="501432" y="371282"/>
                </a:lnTo>
                <a:lnTo>
                  <a:pt x="556099" y="359726"/>
                </a:lnTo>
                <a:lnTo>
                  <a:pt x="606021" y="344228"/>
                </a:lnTo>
                <a:lnTo>
                  <a:pt x="650414" y="325183"/>
                </a:lnTo>
                <a:lnTo>
                  <a:pt x="688494" y="302983"/>
                </a:lnTo>
                <a:lnTo>
                  <a:pt x="719476" y="278021"/>
                </a:lnTo>
                <a:lnTo>
                  <a:pt x="757013" y="221386"/>
                </a:lnTo>
                <a:lnTo>
                  <a:pt x="762000" y="190500"/>
                </a:lnTo>
                <a:lnTo>
                  <a:pt x="757013" y="159613"/>
                </a:lnTo>
                <a:lnTo>
                  <a:pt x="719476" y="102978"/>
                </a:lnTo>
                <a:lnTo>
                  <a:pt x="688494" y="78016"/>
                </a:lnTo>
                <a:lnTo>
                  <a:pt x="650414" y="55816"/>
                </a:lnTo>
                <a:lnTo>
                  <a:pt x="606021" y="36771"/>
                </a:lnTo>
                <a:lnTo>
                  <a:pt x="556099" y="21273"/>
                </a:lnTo>
                <a:lnTo>
                  <a:pt x="501432" y="9717"/>
                </a:lnTo>
                <a:lnTo>
                  <a:pt x="442804" y="2494"/>
                </a:lnTo>
                <a:lnTo>
                  <a:pt x="381000" y="0"/>
                </a:lnTo>
                <a:close/>
              </a:path>
            </a:pathLst>
          </a:custGeom>
          <a:solidFill>
            <a:srgbClr val="FF9933"/>
          </a:solidFill>
          <a:ln w="9525">
            <a:noFill/>
            <a:round/>
            <a:headEnd/>
            <a:tailEnd/>
          </a:ln>
        </p:spPr>
        <p:txBody>
          <a:bodyPr lIns="0" tIns="0" rIns="0" bIns="0"/>
          <a:lstStyle/>
          <a:p>
            <a:endParaRPr lang="it-IT"/>
          </a:p>
        </p:txBody>
      </p:sp>
      <p:sp>
        <p:nvSpPr>
          <p:cNvPr id="84016" name="object 49"/>
          <p:cNvSpPr>
            <a:spLocks/>
          </p:cNvSpPr>
          <p:nvPr/>
        </p:nvSpPr>
        <p:spPr bwMode="auto">
          <a:xfrm>
            <a:off x="5480050" y="4483100"/>
            <a:ext cx="762000" cy="381000"/>
          </a:xfrm>
          <a:custGeom>
            <a:avLst/>
            <a:gdLst>
              <a:gd name="T0" fmla="*/ 0 w 762000"/>
              <a:gd name="T1" fmla="*/ 190500 h 381000"/>
              <a:gd name="T2" fmla="*/ 19421 w 762000"/>
              <a:gd name="T3" fmla="*/ 130308 h 381000"/>
              <a:gd name="T4" fmla="*/ 73505 w 762000"/>
              <a:gd name="T5" fmla="*/ 78016 h 381000"/>
              <a:gd name="T6" fmla="*/ 111585 w 762000"/>
              <a:gd name="T7" fmla="*/ 55816 h 381000"/>
              <a:gd name="T8" fmla="*/ 155978 w 762000"/>
              <a:gd name="T9" fmla="*/ 36771 h 381000"/>
              <a:gd name="T10" fmla="*/ 205900 w 762000"/>
              <a:gd name="T11" fmla="*/ 21273 h 381000"/>
              <a:gd name="T12" fmla="*/ 260567 w 762000"/>
              <a:gd name="T13" fmla="*/ 9717 h 381000"/>
              <a:gd name="T14" fmla="*/ 319195 w 762000"/>
              <a:gd name="T15" fmla="*/ 2494 h 381000"/>
              <a:gd name="T16" fmla="*/ 381000 w 762000"/>
              <a:gd name="T17" fmla="*/ 0 h 381000"/>
              <a:gd name="T18" fmla="*/ 442804 w 762000"/>
              <a:gd name="T19" fmla="*/ 2494 h 381000"/>
              <a:gd name="T20" fmla="*/ 501432 w 762000"/>
              <a:gd name="T21" fmla="*/ 9717 h 381000"/>
              <a:gd name="T22" fmla="*/ 556099 w 762000"/>
              <a:gd name="T23" fmla="*/ 21273 h 381000"/>
              <a:gd name="T24" fmla="*/ 606021 w 762000"/>
              <a:gd name="T25" fmla="*/ 36771 h 381000"/>
              <a:gd name="T26" fmla="*/ 650414 w 762000"/>
              <a:gd name="T27" fmla="*/ 55816 h 381000"/>
              <a:gd name="T28" fmla="*/ 688494 w 762000"/>
              <a:gd name="T29" fmla="*/ 78016 h 381000"/>
              <a:gd name="T30" fmla="*/ 719476 w 762000"/>
              <a:gd name="T31" fmla="*/ 102978 h 381000"/>
              <a:gd name="T32" fmla="*/ 757013 w 762000"/>
              <a:gd name="T33" fmla="*/ 159613 h 381000"/>
              <a:gd name="T34" fmla="*/ 762000 w 762000"/>
              <a:gd name="T35" fmla="*/ 190500 h 381000"/>
              <a:gd name="T36" fmla="*/ 757013 w 762000"/>
              <a:gd name="T37" fmla="*/ 221386 h 381000"/>
              <a:gd name="T38" fmla="*/ 719476 w 762000"/>
              <a:gd name="T39" fmla="*/ 278021 h 381000"/>
              <a:gd name="T40" fmla="*/ 688494 w 762000"/>
              <a:gd name="T41" fmla="*/ 302983 h 381000"/>
              <a:gd name="T42" fmla="*/ 650414 w 762000"/>
              <a:gd name="T43" fmla="*/ 325183 h 381000"/>
              <a:gd name="T44" fmla="*/ 606021 w 762000"/>
              <a:gd name="T45" fmla="*/ 344228 h 381000"/>
              <a:gd name="T46" fmla="*/ 556099 w 762000"/>
              <a:gd name="T47" fmla="*/ 359726 h 381000"/>
              <a:gd name="T48" fmla="*/ 501432 w 762000"/>
              <a:gd name="T49" fmla="*/ 371282 h 381000"/>
              <a:gd name="T50" fmla="*/ 442804 w 762000"/>
              <a:gd name="T51" fmla="*/ 378505 h 381000"/>
              <a:gd name="T52" fmla="*/ 381000 w 762000"/>
              <a:gd name="T53" fmla="*/ 381000 h 381000"/>
              <a:gd name="T54" fmla="*/ 319195 w 762000"/>
              <a:gd name="T55" fmla="*/ 378505 h 381000"/>
              <a:gd name="T56" fmla="*/ 260567 w 762000"/>
              <a:gd name="T57" fmla="*/ 371282 h 381000"/>
              <a:gd name="T58" fmla="*/ 205900 w 762000"/>
              <a:gd name="T59" fmla="*/ 359726 h 381000"/>
              <a:gd name="T60" fmla="*/ 155978 w 762000"/>
              <a:gd name="T61" fmla="*/ 344228 h 381000"/>
              <a:gd name="T62" fmla="*/ 111585 w 762000"/>
              <a:gd name="T63" fmla="*/ 325183 h 381000"/>
              <a:gd name="T64" fmla="*/ 73505 w 762000"/>
              <a:gd name="T65" fmla="*/ 302983 h 381000"/>
              <a:gd name="T66" fmla="*/ 42523 w 762000"/>
              <a:gd name="T67" fmla="*/ 278021 h 381000"/>
              <a:gd name="T68" fmla="*/ 4986 w 762000"/>
              <a:gd name="T69" fmla="*/ 221386 h 381000"/>
              <a:gd name="T70" fmla="*/ 0 w 762000"/>
              <a:gd name="T71" fmla="*/ 190500 h 381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2000"/>
              <a:gd name="T109" fmla="*/ 0 h 381000"/>
              <a:gd name="T110" fmla="*/ 762000 w 762000"/>
              <a:gd name="T111" fmla="*/ 381000 h 381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2000" h="381000">
                <a:moveTo>
                  <a:pt x="0" y="190500"/>
                </a:moveTo>
                <a:lnTo>
                  <a:pt x="19421" y="130308"/>
                </a:lnTo>
                <a:lnTo>
                  <a:pt x="73505" y="78016"/>
                </a:lnTo>
                <a:lnTo>
                  <a:pt x="111585" y="55816"/>
                </a:lnTo>
                <a:lnTo>
                  <a:pt x="155978" y="36771"/>
                </a:lnTo>
                <a:lnTo>
                  <a:pt x="205900" y="21273"/>
                </a:lnTo>
                <a:lnTo>
                  <a:pt x="260567" y="9717"/>
                </a:lnTo>
                <a:lnTo>
                  <a:pt x="319195" y="2494"/>
                </a:lnTo>
                <a:lnTo>
                  <a:pt x="381000" y="0"/>
                </a:lnTo>
                <a:lnTo>
                  <a:pt x="442804" y="2494"/>
                </a:lnTo>
                <a:lnTo>
                  <a:pt x="501432" y="9717"/>
                </a:lnTo>
                <a:lnTo>
                  <a:pt x="556099" y="21273"/>
                </a:lnTo>
                <a:lnTo>
                  <a:pt x="606021" y="36771"/>
                </a:lnTo>
                <a:lnTo>
                  <a:pt x="650414" y="55816"/>
                </a:lnTo>
                <a:lnTo>
                  <a:pt x="688494" y="78016"/>
                </a:lnTo>
                <a:lnTo>
                  <a:pt x="719476" y="102978"/>
                </a:lnTo>
                <a:lnTo>
                  <a:pt x="757013" y="159613"/>
                </a:lnTo>
                <a:lnTo>
                  <a:pt x="762000" y="190500"/>
                </a:lnTo>
                <a:lnTo>
                  <a:pt x="757013" y="221386"/>
                </a:lnTo>
                <a:lnTo>
                  <a:pt x="719476" y="278021"/>
                </a:lnTo>
                <a:lnTo>
                  <a:pt x="688494" y="302983"/>
                </a:lnTo>
                <a:lnTo>
                  <a:pt x="650414" y="325183"/>
                </a:lnTo>
                <a:lnTo>
                  <a:pt x="606021" y="344228"/>
                </a:lnTo>
                <a:lnTo>
                  <a:pt x="556099" y="359726"/>
                </a:lnTo>
                <a:lnTo>
                  <a:pt x="501432" y="371282"/>
                </a:lnTo>
                <a:lnTo>
                  <a:pt x="442804" y="378505"/>
                </a:lnTo>
                <a:lnTo>
                  <a:pt x="381000" y="381000"/>
                </a:lnTo>
                <a:lnTo>
                  <a:pt x="319195" y="378505"/>
                </a:lnTo>
                <a:lnTo>
                  <a:pt x="260567" y="371282"/>
                </a:lnTo>
                <a:lnTo>
                  <a:pt x="205900" y="359726"/>
                </a:lnTo>
                <a:lnTo>
                  <a:pt x="155978" y="344228"/>
                </a:lnTo>
                <a:lnTo>
                  <a:pt x="111585" y="325183"/>
                </a:lnTo>
                <a:lnTo>
                  <a:pt x="73505" y="302983"/>
                </a:lnTo>
                <a:lnTo>
                  <a:pt x="42523" y="278021"/>
                </a:lnTo>
                <a:lnTo>
                  <a:pt x="4986" y="221386"/>
                </a:lnTo>
                <a:lnTo>
                  <a:pt x="0" y="190500"/>
                </a:lnTo>
                <a:close/>
              </a:path>
            </a:pathLst>
          </a:custGeom>
          <a:noFill/>
          <a:ln w="9525">
            <a:solidFill>
              <a:srgbClr val="000000"/>
            </a:solidFill>
            <a:round/>
            <a:headEnd/>
            <a:tailEnd/>
          </a:ln>
        </p:spPr>
        <p:txBody>
          <a:bodyPr lIns="0" tIns="0" rIns="0" bIns="0"/>
          <a:lstStyle/>
          <a:p>
            <a:endParaRPr lang="it-IT"/>
          </a:p>
        </p:txBody>
      </p:sp>
      <p:sp>
        <p:nvSpPr>
          <p:cNvPr id="84017" name="object 50"/>
          <p:cNvSpPr txBox="1">
            <a:spLocks noChangeArrowheads="1"/>
          </p:cNvSpPr>
          <p:nvPr/>
        </p:nvSpPr>
        <p:spPr bwMode="auto">
          <a:xfrm>
            <a:off x="4032250" y="3644900"/>
            <a:ext cx="3429000" cy="1295400"/>
          </a:xfrm>
          <a:prstGeom prst="rect">
            <a:avLst/>
          </a:prstGeom>
          <a:noFill/>
          <a:ln w="9525">
            <a:solidFill>
              <a:srgbClr val="000000"/>
            </a:solidFill>
            <a:miter lim="800000"/>
            <a:headEnd/>
            <a:tailEnd/>
          </a:ln>
        </p:spPr>
        <p:txBody>
          <a:bodyPr lIns="0" tIns="155575" rIns="0" bIns="0">
            <a:spAutoFit/>
          </a:bodyPr>
          <a:lstStyle/>
          <a:p>
            <a:pPr marL="1717675">
              <a:spcBef>
                <a:spcPts val="1225"/>
              </a:spcBef>
            </a:pPr>
            <a:r>
              <a:rPr lang="it-IT" sz="1600">
                <a:latin typeface="Times New Roman" pitchFamily="18" charset="0"/>
                <a:cs typeface="Times New Roman" pitchFamily="18" charset="0"/>
              </a:rPr>
              <a:t>Protein-chinasi</a:t>
            </a:r>
          </a:p>
          <a:p>
            <a:pPr marL="1717675"/>
            <a:endParaRPr lang="it-IT" sz="1600">
              <a:latin typeface="Times New Roman" pitchFamily="18" charset="0"/>
              <a:cs typeface="Times New Roman" pitchFamily="18" charset="0"/>
            </a:endParaRPr>
          </a:p>
          <a:p>
            <a:pPr marL="1717675">
              <a:spcBef>
                <a:spcPts val="50"/>
              </a:spcBef>
            </a:pPr>
            <a:endParaRPr lang="it-IT" sz="1300">
              <a:latin typeface="Times New Roman" pitchFamily="18" charset="0"/>
              <a:cs typeface="Times New Roman" pitchFamily="18" charset="0"/>
            </a:endParaRPr>
          </a:p>
          <a:p>
            <a:pPr marL="1717675" algn="ctr"/>
            <a:r>
              <a:rPr lang="it-IT" sz="1200" b="1">
                <a:solidFill>
                  <a:srgbClr val="000066"/>
                </a:solidFill>
                <a:latin typeface="Times New Roman" pitchFamily="18" charset="0"/>
                <a:cs typeface="Times New Roman" pitchFamily="18" charset="0"/>
              </a:rPr>
              <a:t>ppRb  inattiva</a:t>
            </a:r>
            <a:endParaRPr lang="it-IT" sz="1200">
              <a:latin typeface="Times New Roman" pitchFamily="18" charset="0"/>
              <a:cs typeface="Times New Roman" pitchFamily="18" charset="0"/>
            </a:endParaRPr>
          </a:p>
        </p:txBody>
      </p:sp>
    </p:spTree>
  </p:cSld>
  <p:clrMapOvr>
    <a:masterClrMapping/>
  </p:clrMapOvr>
  <p:transition advTm="13819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53848" rtlCol="0"/>
          <a:lstStyle/>
          <a:p>
            <a:pPr marL="1412875" eaLnBrk="1" fontAlgn="auto" hangingPunct="1">
              <a:spcBef>
                <a:spcPts val="0"/>
              </a:spcBef>
              <a:spcAft>
                <a:spcPts val="0"/>
              </a:spcAft>
              <a:defRPr/>
            </a:pPr>
            <a:r>
              <a:rPr sz="2800" b="1" spc="-5" dirty="0">
                <a:solidFill>
                  <a:srgbClr val="33CC33"/>
                </a:solidFill>
              </a:rPr>
              <a:t>SV40 e tumori</a:t>
            </a:r>
            <a:r>
              <a:rPr sz="2800" b="1" spc="-30" dirty="0">
                <a:solidFill>
                  <a:srgbClr val="33CC33"/>
                </a:solidFill>
              </a:rPr>
              <a:t> </a:t>
            </a:r>
            <a:r>
              <a:rPr sz="2800" b="1" spc="-5" dirty="0">
                <a:solidFill>
                  <a:srgbClr val="33CC33"/>
                </a:solidFill>
              </a:rPr>
              <a:t>umani</a:t>
            </a:r>
            <a:endParaRPr sz="2800"/>
          </a:p>
        </p:txBody>
      </p:sp>
      <p:sp>
        <p:nvSpPr>
          <p:cNvPr id="86018" name="object 3"/>
          <p:cNvSpPr txBox="1">
            <a:spLocks noChangeArrowheads="1"/>
          </p:cNvSpPr>
          <p:nvPr/>
        </p:nvSpPr>
        <p:spPr bwMode="auto">
          <a:xfrm>
            <a:off x="307975" y="1041400"/>
            <a:ext cx="8274050" cy="5132388"/>
          </a:xfrm>
          <a:prstGeom prst="rect">
            <a:avLst/>
          </a:prstGeom>
          <a:noFill/>
          <a:ln w="9525">
            <a:noFill/>
            <a:miter lim="800000"/>
            <a:headEnd/>
            <a:tailEnd/>
          </a:ln>
        </p:spPr>
        <p:txBody>
          <a:bodyPr lIns="0" tIns="0" rIns="0" bIns="0">
            <a:spAutoFit/>
          </a:bodyPr>
          <a:lstStyle/>
          <a:p>
            <a:pPr marL="698500" indent="-685800">
              <a:buSzPct val="83000"/>
              <a:buFont typeface="Wingdings" pitchFamily="2" charset="2"/>
              <a:buChar char=""/>
              <a:tabLst>
                <a:tab pos="493713" algn="l"/>
              </a:tabLst>
            </a:pPr>
            <a:r>
              <a:rPr lang="it-IT" sz="2400">
                <a:solidFill>
                  <a:srgbClr val="FFFFFF"/>
                </a:solidFill>
                <a:latin typeface="Times New Roman" pitchFamily="18" charset="0"/>
                <a:cs typeface="Times New Roman" pitchFamily="18" charset="0"/>
              </a:rPr>
              <a:t>Introdotto nella popolazione con vaccini anti-polio contaminati</a:t>
            </a:r>
            <a:endParaRPr lang="it-IT" sz="2400">
              <a:latin typeface="Times New Roman" pitchFamily="18" charset="0"/>
              <a:cs typeface="Times New Roman" pitchFamily="18" charset="0"/>
            </a:endParaRPr>
          </a:p>
          <a:p>
            <a:pPr marL="698500" indent="-685800">
              <a:buFontTx/>
              <a:buChar char=""/>
              <a:tabLst>
                <a:tab pos="493713" algn="l"/>
              </a:tabLst>
            </a:pPr>
            <a:endParaRPr lang="it-IT" sz="2500">
              <a:latin typeface="Times New Roman" pitchFamily="18" charset="0"/>
              <a:cs typeface="Times New Roman" pitchFamily="18" charset="0"/>
            </a:endParaRPr>
          </a:p>
          <a:p>
            <a:pPr marL="698500" indent="-685800">
              <a:buFont typeface="Wingdings" pitchFamily="2" charset="2"/>
              <a:buChar char=""/>
              <a:tabLst>
                <a:tab pos="493713" algn="l"/>
              </a:tabLst>
            </a:pPr>
            <a:r>
              <a:rPr lang="it-IT" sz="2400">
                <a:solidFill>
                  <a:srgbClr val="FFFFFF"/>
                </a:solidFill>
                <a:latin typeface="Times New Roman" pitchFamily="18" charset="0"/>
                <a:cs typeface="Times New Roman" pitchFamily="18" charset="0"/>
              </a:rPr>
              <a:t>Tumorigenico nei roditori</a:t>
            </a:r>
            <a:endParaRPr lang="it-IT" sz="2400">
              <a:latin typeface="Times New Roman" pitchFamily="18" charset="0"/>
              <a:cs typeface="Times New Roman" pitchFamily="18" charset="0"/>
            </a:endParaRPr>
          </a:p>
          <a:p>
            <a:pPr marL="698500" indent="-685800">
              <a:buFontTx/>
              <a:buChar char=""/>
              <a:tabLst>
                <a:tab pos="493713" algn="l"/>
              </a:tabLst>
            </a:pPr>
            <a:endParaRPr lang="it-IT" sz="2500">
              <a:latin typeface="Times New Roman" pitchFamily="18" charset="0"/>
              <a:cs typeface="Times New Roman" pitchFamily="18" charset="0"/>
            </a:endParaRPr>
          </a:p>
          <a:p>
            <a:pPr marL="698500" indent="-685800">
              <a:buFont typeface="Wingdings" pitchFamily="2" charset="2"/>
              <a:buChar char=""/>
              <a:tabLst>
                <a:tab pos="493713" algn="l"/>
              </a:tabLst>
            </a:pPr>
            <a:r>
              <a:rPr lang="it-IT" sz="2400">
                <a:solidFill>
                  <a:srgbClr val="FFFFFF"/>
                </a:solidFill>
                <a:latin typeface="Times New Roman" pitchFamily="18" charset="0"/>
                <a:cs typeface="Times New Roman" pitchFamily="18" charset="0"/>
              </a:rPr>
              <a:t>Trasforma cellule umane in colture</a:t>
            </a:r>
            <a:endParaRPr lang="it-IT" sz="2400">
              <a:latin typeface="Times New Roman" pitchFamily="18" charset="0"/>
              <a:cs typeface="Times New Roman" pitchFamily="18" charset="0"/>
            </a:endParaRPr>
          </a:p>
          <a:p>
            <a:pPr marL="698500" indent="-685800">
              <a:buFontTx/>
              <a:buChar char=""/>
              <a:tabLst>
                <a:tab pos="493713" algn="l"/>
              </a:tabLst>
            </a:pPr>
            <a:endParaRPr lang="it-IT" sz="2500">
              <a:latin typeface="Times New Roman" pitchFamily="18" charset="0"/>
              <a:cs typeface="Times New Roman" pitchFamily="18" charset="0"/>
            </a:endParaRPr>
          </a:p>
          <a:p>
            <a:pPr marL="698500" indent="-685800">
              <a:buFont typeface="Wingdings" pitchFamily="2" charset="2"/>
              <a:buChar char=""/>
              <a:tabLst>
                <a:tab pos="493713" algn="l"/>
              </a:tabLst>
            </a:pPr>
            <a:r>
              <a:rPr lang="it-IT" sz="2400">
                <a:solidFill>
                  <a:srgbClr val="FFFFFF"/>
                </a:solidFill>
                <a:latin typeface="Times New Roman" pitchFamily="18" charset="0"/>
                <a:cs typeface="Times New Roman" pitchFamily="18" charset="0"/>
              </a:rPr>
              <a:t>DNA e T-Ag evidenziati in tumori umani:</a:t>
            </a:r>
            <a:endParaRPr lang="it-IT" sz="2400">
              <a:latin typeface="Times New Roman" pitchFamily="18" charset="0"/>
              <a:cs typeface="Times New Roman" pitchFamily="18" charset="0"/>
            </a:endParaRPr>
          </a:p>
          <a:p>
            <a:pPr marL="698500" indent="-685800">
              <a:tabLst>
                <a:tab pos="493713" algn="l"/>
              </a:tabLst>
            </a:pPr>
            <a:r>
              <a:rPr lang="it-IT" sz="2400">
                <a:solidFill>
                  <a:srgbClr val="FFFFFF"/>
                </a:solidFill>
                <a:latin typeface="Times New Roman" pitchFamily="18" charset="0"/>
                <a:cs typeface="Times New Roman" pitchFamily="18" charset="0"/>
              </a:rPr>
              <a:t>osteosarcomi, mesosteliomi, ependimoni e papillomi dei plessi  corioidei, tumori della tiroide, linfomi</a:t>
            </a:r>
            <a:endParaRPr lang="it-IT" sz="2400">
              <a:latin typeface="Times New Roman" pitchFamily="18" charset="0"/>
              <a:cs typeface="Times New Roman" pitchFamily="18" charset="0"/>
            </a:endParaRPr>
          </a:p>
          <a:p>
            <a:pPr marL="698500" indent="-685800">
              <a:tabLst>
                <a:tab pos="493713" algn="l"/>
              </a:tabLst>
            </a:pPr>
            <a:endParaRPr lang="it-IT" sz="2500">
              <a:latin typeface="Times New Roman" pitchFamily="18" charset="0"/>
              <a:cs typeface="Times New Roman" pitchFamily="18" charset="0"/>
            </a:endParaRPr>
          </a:p>
          <a:p>
            <a:pPr marL="698500" indent="-685800">
              <a:buFont typeface="Wingdings" pitchFamily="2" charset="2"/>
              <a:buChar char=""/>
              <a:tabLst>
                <a:tab pos="493713" algn="l"/>
              </a:tabLst>
            </a:pPr>
            <a:r>
              <a:rPr lang="it-IT" sz="2400">
                <a:solidFill>
                  <a:srgbClr val="FFFFFF"/>
                </a:solidFill>
                <a:latin typeface="Times New Roman" pitchFamily="18" charset="0"/>
                <a:cs typeface="Times New Roman" pitchFamily="18" charset="0"/>
              </a:rPr>
              <a:t>Induce loop autocrino-paracrino (es.HGF/MET in cellule  mesoteliali trasformate)</a:t>
            </a:r>
            <a:endParaRPr lang="it-IT" sz="2400">
              <a:latin typeface="Times New Roman" pitchFamily="18" charset="0"/>
              <a:cs typeface="Times New Roman" pitchFamily="18" charset="0"/>
            </a:endParaRPr>
          </a:p>
          <a:p>
            <a:pPr marL="698500" indent="-685800">
              <a:buFontTx/>
              <a:buChar char=""/>
              <a:tabLst>
                <a:tab pos="493713" algn="l"/>
              </a:tabLst>
            </a:pPr>
            <a:endParaRPr lang="it-IT" sz="2500">
              <a:latin typeface="Times New Roman" pitchFamily="18" charset="0"/>
              <a:cs typeface="Times New Roman" pitchFamily="18" charset="0"/>
            </a:endParaRPr>
          </a:p>
          <a:p>
            <a:pPr marL="698500" indent="-685800">
              <a:buFont typeface="Wingdings" pitchFamily="2" charset="2"/>
              <a:buChar char=""/>
              <a:tabLst>
                <a:tab pos="493713" algn="l"/>
              </a:tabLst>
            </a:pPr>
            <a:r>
              <a:rPr lang="it-IT" sz="2400">
                <a:solidFill>
                  <a:srgbClr val="FFFFFF"/>
                </a:solidFill>
                <a:latin typeface="Times New Roman" pitchFamily="18" charset="0"/>
                <a:cs typeface="Times New Roman" pitchFamily="18" charset="0"/>
              </a:rPr>
              <a:t>DNA e complessi T-Ag e p53 o Rb in mesoteliomi umani</a:t>
            </a:r>
            <a:endParaRPr lang="it-IT" sz="2400">
              <a:latin typeface="Times New Roman" pitchFamily="18" charset="0"/>
              <a:cs typeface="Times New Roman" pitchFamily="18" charset="0"/>
            </a:endParaRPr>
          </a:p>
        </p:txBody>
      </p:sp>
    </p:spTree>
  </p:cSld>
  <p:clrMapOvr>
    <a:masterClrMapping/>
  </p:clrMapOvr>
  <p:transition advTm="21098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794258" rtlCol="0"/>
          <a:lstStyle/>
          <a:p>
            <a:pPr marL="1768475" eaLnBrk="1" fontAlgn="auto" hangingPunct="1">
              <a:spcBef>
                <a:spcPts val="0"/>
              </a:spcBef>
              <a:spcAft>
                <a:spcPts val="0"/>
              </a:spcAft>
              <a:defRPr/>
            </a:pPr>
            <a:r>
              <a:rPr sz="3200" b="1" spc="-5" dirty="0">
                <a:solidFill>
                  <a:srgbClr val="3333CC"/>
                </a:solidFill>
                <a:latin typeface="Arial"/>
                <a:cs typeface="Arial"/>
              </a:rPr>
              <a:t>Trasmissione</a:t>
            </a:r>
            <a:endParaRPr sz="3200">
              <a:latin typeface="Arial"/>
              <a:cs typeface="Arial"/>
            </a:endParaRPr>
          </a:p>
        </p:txBody>
      </p:sp>
      <p:sp>
        <p:nvSpPr>
          <p:cNvPr id="3" name="object 3"/>
          <p:cNvSpPr txBox="1"/>
          <p:nvPr/>
        </p:nvSpPr>
        <p:spPr>
          <a:xfrm>
            <a:off x="765175" y="2019300"/>
            <a:ext cx="2417763" cy="2132013"/>
          </a:xfrm>
          <a:prstGeom prst="rect">
            <a:avLst/>
          </a:prstGeom>
        </p:spPr>
        <p:txBody>
          <a:bodyPr lIns="0" tIns="0" rIns="0" bIns="0">
            <a:spAutoFit/>
          </a:bodyPr>
          <a:lstStyle/>
          <a:p>
            <a:pPr marL="355600" indent="-342900" fontAlgn="auto">
              <a:spcBef>
                <a:spcPts val="0"/>
              </a:spcBef>
              <a:spcAft>
                <a:spcPts val="0"/>
              </a:spcAft>
              <a:buFontTx/>
              <a:buChar char="•"/>
              <a:tabLst>
                <a:tab pos="355600" algn="l"/>
                <a:tab pos="356235" algn="l"/>
              </a:tabLst>
              <a:defRPr/>
            </a:pPr>
            <a:r>
              <a:rPr sz="2400" spc="-5" dirty="0">
                <a:solidFill>
                  <a:srgbClr val="3333CC"/>
                </a:solidFill>
                <a:latin typeface="Arial"/>
                <a:cs typeface="Arial"/>
              </a:rPr>
              <a:t>Vie</a:t>
            </a:r>
            <a:r>
              <a:rPr sz="2400" spc="-30" dirty="0">
                <a:solidFill>
                  <a:srgbClr val="3333CC"/>
                </a:solidFill>
                <a:latin typeface="Arial"/>
                <a:cs typeface="Arial"/>
              </a:rPr>
              <a:t> </a:t>
            </a:r>
            <a:r>
              <a:rPr sz="2400" spc="-5" dirty="0">
                <a:solidFill>
                  <a:srgbClr val="3333CC"/>
                </a:solidFill>
                <a:latin typeface="Arial"/>
                <a:cs typeface="Arial"/>
              </a:rPr>
              <a:t>respiratorie</a:t>
            </a:r>
            <a:endParaRPr sz="2400">
              <a:latin typeface="Arial"/>
              <a:cs typeface="Arial"/>
            </a:endParaRPr>
          </a:p>
          <a:p>
            <a:pPr marL="355600" indent="-342900" fontAlgn="auto">
              <a:spcBef>
                <a:spcPts val="575"/>
              </a:spcBef>
              <a:spcAft>
                <a:spcPts val="0"/>
              </a:spcAft>
              <a:buFontTx/>
              <a:buChar char="•"/>
              <a:tabLst>
                <a:tab pos="355600" algn="l"/>
                <a:tab pos="356235" algn="l"/>
              </a:tabLst>
              <a:defRPr/>
            </a:pPr>
            <a:r>
              <a:rPr sz="2400" spc="-5" dirty="0">
                <a:solidFill>
                  <a:srgbClr val="3333CC"/>
                </a:solidFill>
                <a:latin typeface="Arial"/>
                <a:cs typeface="Arial"/>
              </a:rPr>
              <a:t>Oro-fecale</a:t>
            </a:r>
            <a:endParaRPr sz="2400">
              <a:latin typeface="Arial"/>
              <a:cs typeface="Arial"/>
            </a:endParaRPr>
          </a:p>
          <a:p>
            <a:pPr marL="355600" indent="-342900" fontAlgn="auto">
              <a:spcBef>
                <a:spcPts val="575"/>
              </a:spcBef>
              <a:spcAft>
                <a:spcPts val="0"/>
              </a:spcAft>
              <a:buFontTx/>
              <a:buChar char="•"/>
              <a:tabLst>
                <a:tab pos="355600" algn="l"/>
                <a:tab pos="356235" algn="l"/>
              </a:tabLst>
              <a:defRPr/>
            </a:pPr>
            <a:r>
              <a:rPr sz="2400" spc="-5" dirty="0">
                <a:solidFill>
                  <a:srgbClr val="3333CC"/>
                </a:solidFill>
                <a:latin typeface="Arial"/>
                <a:cs typeface="Arial"/>
              </a:rPr>
              <a:t>Trasplacentare</a:t>
            </a:r>
            <a:endParaRPr sz="2400">
              <a:latin typeface="Arial"/>
              <a:cs typeface="Arial"/>
            </a:endParaRPr>
          </a:p>
          <a:p>
            <a:pPr marL="355600" indent="-342900" fontAlgn="auto">
              <a:spcBef>
                <a:spcPts val="575"/>
              </a:spcBef>
              <a:spcAft>
                <a:spcPts val="0"/>
              </a:spcAft>
              <a:buFontTx/>
              <a:buChar char="•"/>
              <a:tabLst>
                <a:tab pos="355600" algn="l"/>
                <a:tab pos="356235" algn="l"/>
              </a:tabLst>
              <a:defRPr/>
            </a:pPr>
            <a:r>
              <a:rPr sz="2400" spc="-5" dirty="0">
                <a:solidFill>
                  <a:srgbClr val="3333CC"/>
                </a:solidFill>
                <a:latin typeface="Arial"/>
                <a:cs typeface="Arial"/>
              </a:rPr>
              <a:t>Sangue</a:t>
            </a:r>
            <a:endParaRPr sz="2400">
              <a:latin typeface="Arial"/>
              <a:cs typeface="Arial"/>
            </a:endParaRPr>
          </a:p>
          <a:p>
            <a:pPr marL="355600" indent="-342900" fontAlgn="auto">
              <a:spcBef>
                <a:spcPts val="575"/>
              </a:spcBef>
              <a:spcAft>
                <a:spcPts val="0"/>
              </a:spcAft>
              <a:buFontTx/>
              <a:buChar char="•"/>
              <a:tabLst>
                <a:tab pos="355600" algn="l"/>
                <a:tab pos="356235" algn="l"/>
              </a:tabLst>
              <a:defRPr/>
            </a:pPr>
            <a:r>
              <a:rPr sz="2400" spc="-5" dirty="0">
                <a:solidFill>
                  <a:srgbClr val="3333CC"/>
                </a:solidFill>
                <a:latin typeface="Arial"/>
                <a:cs typeface="Arial"/>
              </a:rPr>
              <a:t>trapianti</a:t>
            </a:r>
            <a:endParaRPr sz="24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9938" y="528638"/>
            <a:ext cx="7602537" cy="985837"/>
          </a:xfrm>
        </p:spPr>
        <p:txBody>
          <a:bodyPr rtlCol="0"/>
          <a:lstStyle/>
          <a:p>
            <a:pPr eaLnBrk="1" fontAlgn="auto" hangingPunct="1">
              <a:spcBef>
                <a:spcPts val="0"/>
              </a:spcBef>
              <a:spcAft>
                <a:spcPts val="0"/>
              </a:spcAft>
              <a:defRPr/>
            </a:pPr>
            <a:r>
              <a:rPr sz="3200" dirty="0">
                <a:solidFill>
                  <a:srgbClr val="FFFFFF"/>
                </a:solidFill>
              </a:rPr>
              <a:t>Simian virus 40 è presente nella maggior</a:t>
            </a:r>
            <a:r>
              <a:rPr sz="3200" spc="-105" dirty="0">
                <a:solidFill>
                  <a:srgbClr val="FFFFFF"/>
                </a:solidFill>
              </a:rPr>
              <a:t> </a:t>
            </a:r>
            <a:r>
              <a:rPr sz="3200" dirty="0">
                <a:solidFill>
                  <a:srgbClr val="FFFFFF"/>
                </a:solidFill>
              </a:rPr>
              <a:t>parte</a:t>
            </a:r>
            <a:r>
              <a:rPr sz="3200"/>
              <a:t/>
            </a:r>
            <a:br>
              <a:rPr sz="3200"/>
            </a:br>
            <a:r>
              <a:rPr sz="3200" spc="5" dirty="0">
                <a:solidFill>
                  <a:srgbClr val="FFFFFF"/>
                </a:solidFill>
              </a:rPr>
              <a:t>dei </a:t>
            </a:r>
            <a:r>
              <a:rPr sz="3200" dirty="0">
                <a:solidFill>
                  <a:srgbClr val="FFFFFF"/>
                </a:solidFill>
              </a:rPr>
              <a:t>mesoteliomi</a:t>
            </a:r>
            <a:r>
              <a:rPr sz="3200" spc="-120" dirty="0">
                <a:solidFill>
                  <a:srgbClr val="FFFFFF"/>
                </a:solidFill>
              </a:rPr>
              <a:t> </a:t>
            </a:r>
            <a:r>
              <a:rPr sz="3200" dirty="0">
                <a:solidFill>
                  <a:srgbClr val="FFFFFF"/>
                </a:solidFill>
              </a:rPr>
              <a:t>umani</a:t>
            </a:r>
            <a:endParaRPr sz="3200"/>
          </a:p>
        </p:txBody>
      </p:sp>
      <p:sp>
        <p:nvSpPr>
          <p:cNvPr id="88066" name="object 3"/>
          <p:cNvSpPr>
            <a:spLocks noChangeArrowheads="1"/>
          </p:cNvSpPr>
          <p:nvPr/>
        </p:nvSpPr>
        <p:spPr bwMode="auto">
          <a:xfrm>
            <a:off x="931863" y="1747838"/>
            <a:ext cx="7200900" cy="370205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4" name="object 4"/>
          <p:cNvSpPr txBox="1"/>
          <p:nvPr/>
        </p:nvSpPr>
        <p:spPr>
          <a:xfrm>
            <a:off x="1108075" y="5754688"/>
            <a:ext cx="6810375" cy="377825"/>
          </a:xfrm>
          <a:prstGeom prst="rect">
            <a:avLst/>
          </a:prstGeom>
        </p:spPr>
        <p:txBody>
          <a:bodyPr lIns="0" tIns="0" rIns="0" bIns="0">
            <a:spAutoFit/>
          </a:bodyPr>
          <a:lstStyle/>
          <a:p>
            <a:pPr marL="12700" fontAlgn="auto">
              <a:spcBef>
                <a:spcPts val="0"/>
              </a:spcBef>
              <a:spcAft>
                <a:spcPts val="0"/>
              </a:spcAft>
              <a:defRPr/>
            </a:pPr>
            <a:r>
              <a:rPr sz="2400" dirty="0">
                <a:solidFill>
                  <a:srgbClr val="FFFFFF"/>
                </a:solidFill>
                <a:latin typeface="Times New Roman"/>
                <a:cs typeface="Times New Roman"/>
              </a:rPr>
              <a:t>Ibridazione dei prodotti di PCR ottenuti da</a:t>
            </a:r>
            <a:r>
              <a:rPr sz="2400" spc="-180" dirty="0">
                <a:solidFill>
                  <a:srgbClr val="FFFFFF"/>
                </a:solidFill>
                <a:latin typeface="Times New Roman"/>
                <a:cs typeface="Times New Roman"/>
              </a:rPr>
              <a:t> </a:t>
            </a:r>
            <a:r>
              <a:rPr sz="2400" spc="-5" dirty="0">
                <a:solidFill>
                  <a:srgbClr val="FFFFFF"/>
                </a:solidFill>
                <a:latin typeface="Times New Roman"/>
                <a:cs typeface="Times New Roman"/>
              </a:rPr>
              <a:t>mesoteliomi</a:t>
            </a:r>
            <a:endParaRPr sz="2400">
              <a:latin typeface="Times New Roman"/>
              <a:cs typeface="Times New Roman"/>
            </a:endParaRPr>
          </a:p>
        </p:txBody>
      </p:sp>
    </p:spTree>
  </p:cSld>
  <p:clrMapOvr>
    <a:masterClrMapping/>
  </p:clrMapOvr>
  <p:transition advTm="33478"/>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3" name="object 3"/>
          <p:cNvSpPr txBox="1"/>
          <p:nvPr/>
        </p:nvSpPr>
        <p:spPr>
          <a:xfrm>
            <a:off x="4821238" y="950913"/>
            <a:ext cx="3979862" cy="987425"/>
          </a:xfrm>
          <a:prstGeom prst="rect">
            <a:avLst/>
          </a:prstGeom>
        </p:spPr>
        <p:txBody>
          <a:bodyPr lIns="0" tIns="0" rIns="0" bIns="0">
            <a:spAutoFit/>
          </a:bodyPr>
          <a:lstStyle/>
          <a:p>
            <a:pPr algn="ctr" fontAlgn="auto">
              <a:spcBef>
                <a:spcPts val="0"/>
              </a:spcBef>
              <a:spcAft>
                <a:spcPts val="0"/>
              </a:spcAft>
              <a:defRPr/>
            </a:pPr>
            <a:r>
              <a:rPr sz="3200" b="1" dirty="0">
                <a:solidFill>
                  <a:srgbClr val="33CC33"/>
                </a:solidFill>
                <a:latin typeface="Times New Roman"/>
                <a:cs typeface="Times New Roman"/>
              </a:rPr>
              <a:t>SV40 e</a:t>
            </a:r>
            <a:r>
              <a:rPr sz="3200" b="1" spc="-70" dirty="0">
                <a:solidFill>
                  <a:srgbClr val="33CC33"/>
                </a:solidFill>
                <a:latin typeface="Times New Roman"/>
                <a:cs typeface="Times New Roman"/>
              </a:rPr>
              <a:t> </a:t>
            </a:r>
            <a:r>
              <a:rPr sz="3200" b="1" dirty="0">
                <a:solidFill>
                  <a:srgbClr val="33CC33"/>
                </a:solidFill>
                <a:latin typeface="Times New Roman"/>
                <a:cs typeface="Times New Roman"/>
              </a:rPr>
              <a:t>trasformazione</a:t>
            </a:r>
            <a:endParaRPr sz="3200">
              <a:latin typeface="Times New Roman"/>
              <a:cs typeface="Times New Roman"/>
            </a:endParaRPr>
          </a:p>
          <a:p>
            <a:pPr algn="ctr" fontAlgn="auto">
              <a:spcBef>
                <a:spcPts val="0"/>
              </a:spcBef>
              <a:spcAft>
                <a:spcPts val="0"/>
              </a:spcAft>
              <a:defRPr/>
            </a:pPr>
            <a:r>
              <a:rPr sz="3200" b="1" dirty="0">
                <a:solidFill>
                  <a:srgbClr val="33CC33"/>
                </a:solidFill>
                <a:latin typeface="Times New Roman"/>
                <a:cs typeface="Times New Roman"/>
              </a:rPr>
              <a:t>cellulare</a:t>
            </a:r>
            <a:endParaRPr sz="3200">
              <a:latin typeface="Times New Roman"/>
              <a:cs typeface="Times New Roman"/>
            </a:endParaRPr>
          </a:p>
        </p:txBody>
      </p:sp>
      <p:sp>
        <p:nvSpPr>
          <p:cNvPr id="90115" name="object 4"/>
          <p:cNvSpPr>
            <a:spLocks noChangeArrowheads="1"/>
          </p:cNvSpPr>
          <p:nvPr/>
        </p:nvSpPr>
        <p:spPr bwMode="auto">
          <a:xfrm>
            <a:off x="95250" y="95250"/>
            <a:ext cx="4103688" cy="6659563"/>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12683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1"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3" name="object 3"/>
          <p:cNvSpPr txBox="1"/>
          <p:nvPr/>
        </p:nvSpPr>
        <p:spPr>
          <a:xfrm>
            <a:off x="4784725" y="874713"/>
            <a:ext cx="3786188" cy="1098550"/>
          </a:xfrm>
          <a:prstGeom prst="rect">
            <a:avLst/>
          </a:prstGeom>
        </p:spPr>
        <p:txBody>
          <a:bodyPr lIns="0" tIns="0" rIns="0" bIns="0">
            <a:spAutoFit/>
          </a:bodyPr>
          <a:lstStyle/>
          <a:p>
            <a:pPr marL="751205" indent="-739140" fontAlgn="auto">
              <a:spcBef>
                <a:spcPts val="0"/>
              </a:spcBef>
              <a:spcAft>
                <a:spcPts val="0"/>
              </a:spcAft>
              <a:defRPr/>
            </a:pPr>
            <a:r>
              <a:rPr sz="3200" b="1" dirty="0">
                <a:solidFill>
                  <a:srgbClr val="33CC33"/>
                </a:solidFill>
                <a:latin typeface="Times New Roman"/>
                <a:cs typeface="Times New Roman"/>
              </a:rPr>
              <a:t>SV40 e patogenesi</a:t>
            </a:r>
            <a:r>
              <a:rPr sz="3200" b="1" spc="-110" dirty="0">
                <a:solidFill>
                  <a:srgbClr val="33CC33"/>
                </a:solidFill>
                <a:latin typeface="Times New Roman"/>
                <a:cs typeface="Times New Roman"/>
              </a:rPr>
              <a:t> </a:t>
            </a:r>
            <a:r>
              <a:rPr sz="3200" b="1" dirty="0">
                <a:solidFill>
                  <a:srgbClr val="33CC33"/>
                </a:solidFill>
                <a:latin typeface="Times New Roman"/>
                <a:cs typeface="Times New Roman"/>
              </a:rPr>
              <a:t>dei</a:t>
            </a:r>
            <a:endParaRPr sz="3200">
              <a:latin typeface="Times New Roman"/>
              <a:cs typeface="Times New Roman"/>
            </a:endParaRPr>
          </a:p>
          <a:p>
            <a:pPr marL="751205" fontAlgn="auto">
              <a:spcBef>
                <a:spcPts val="875"/>
              </a:spcBef>
              <a:spcAft>
                <a:spcPts val="0"/>
              </a:spcAft>
              <a:defRPr/>
            </a:pPr>
            <a:r>
              <a:rPr sz="3200" b="1" dirty="0">
                <a:solidFill>
                  <a:srgbClr val="33CC33"/>
                </a:solidFill>
                <a:latin typeface="Times New Roman"/>
                <a:cs typeface="Times New Roman"/>
              </a:rPr>
              <a:t>mesoteliomi</a:t>
            </a:r>
            <a:endParaRPr sz="3200">
              <a:latin typeface="Times New Roman"/>
              <a:cs typeface="Times New Roman"/>
            </a:endParaRPr>
          </a:p>
        </p:txBody>
      </p:sp>
      <p:sp>
        <p:nvSpPr>
          <p:cNvPr id="92163" name="object 4"/>
          <p:cNvSpPr>
            <a:spLocks noChangeArrowheads="1"/>
          </p:cNvSpPr>
          <p:nvPr/>
        </p:nvSpPr>
        <p:spPr bwMode="auto">
          <a:xfrm>
            <a:off x="228600" y="41275"/>
            <a:ext cx="4133850" cy="68167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111868"/>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object 2"/>
          <p:cNvSpPr txBox="1">
            <a:spLocks noChangeArrowheads="1"/>
          </p:cNvSpPr>
          <p:nvPr/>
        </p:nvSpPr>
        <p:spPr bwMode="auto">
          <a:xfrm>
            <a:off x="838200" y="863600"/>
            <a:ext cx="7599363" cy="4157663"/>
          </a:xfrm>
          <a:prstGeom prst="rect">
            <a:avLst/>
          </a:prstGeom>
          <a:noFill/>
          <a:ln w="9525">
            <a:noFill/>
            <a:miter lim="800000"/>
            <a:headEnd/>
            <a:tailEnd/>
          </a:ln>
        </p:spPr>
        <p:txBody>
          <a:bodyPr lIns="0" tIns="0" rIns="0" bIns="0">
            <a:spAutoFit/>
          </a:bodyPr>
          <a:lstStyle/>
          <a:p>
            <a:pPr marL="9525" algn="ctr"/>
            <a:r>
              <a:rPr lang="it-IT" sz="1600" u="sng">
                <a:solidFill>
                  <a:srgbClr val="CCCCFF"/>
                </a:solidFill>
                <a:latin typeface="Times New Roman" pitchFamily="18" charset="0"/>
                <a:cs typeface="Times New Roman" pitchFamily="18" charset="0"/>
                <a:hlinkClick r:id="rId3"/>
              </a:rPr>
              <a:t>Expert Rev Respir Med. </a:t>
            </a:r>
            <a:r>
              <a:rPr lang="it-IT" sz="1600">
                <a:latin typeface="Times New Roman" pitchFamily="18" charset="0"/>
                <a:cs typeface="Times New Roman" pitchFamily="18" charset="0"/>
              </a:rPr>
              <a:t>2011 Oct;5(5):683-97.</a:t>
            </a:r>
          </a:p>
          <a:p>
            <a:pPr marL="9525" algn="ctr"/>
            <a:r>
              <a:rPr lang="it-IT" sz="1600" b="1">
                <a:latin typeface="Times New Roman" pitchFamily="18" charset="0"/>
                <a:cs typeface="Times New Roman" pitchFamily="18" charset="0"/>
              </a:rPr>
              <a:t>Simian virus 40 transformation, malignant mesothelioma and brain tumors.</a:t>
            </a:r>
            <a:endParaRPr lang="it-IT" sz="1600">
              <a:latin typeface="Times New Roman" pitchFamily="18" charset="0"/>
              <a:cs typeface="Times New Roman" pitchFamily="18" charset="0"/>
            </a:endParaRPr>
          </a:p>
          <a:p>
            <a:pPr marL="9525" algn="ctr"/>
            <a:r>
              <a:rPr lang="it-IT" sz="1600" u="sng">
                <a:solidFill>
                  <a:srgbClr val="CCCCFF"/>
                </a:solidFill>
                <a:latin typeface="Times New Roman" pitchFamily="18" charset="0"/>
                <a:cs typeface="Times New Roman" pitchFamily="18" charset="0"/>
                <a:hlinkClick r:id="rId4"/>
              </a:rPr>
              <a:t>Qi F</a:t>
            </a:r>
            <a:r>
              <a:rPr lang="it-IT" sz="1600">
                <a:latin typeface="Times New Roman" pitchFamily="18" charset="0"/>
                <a:cs typeface="Times New Roman" pitchFamily="18" charset="0"/>
              </a:rPr>
              <a:t>, </a:t>
            </a:r>
            <a:r>
              <a:rPr lang="it-IT" sz="1600" u="sng">
                <a:solidFill>
                  <a:srgbClr val="CCCCFF"/>
                </a:solidFill>
                <a:latin typeface="Times New Roman" pitchFamily="18" charset="0"/>
                <a:cs typeface="Times New Roman" pitchFamily="18" charset="0"/>
                <a:hlinkClick r:id="rId5"/>
              </a:rPr>
              <a:t>Carbone M</a:t>
            </a:r>
            <a:r>
              <a:rPr lang="it-IT" sz="1600">
                <a:latin typeface="Times New Roman" pitchFamily="18" charset="0"/>
                <a:cs typeface="Times New Roman" pitchFamily="18" charset="0"/>
              </a:rPr>
              <a:t>, </a:t>
            </a:r>
            <a:r>
              <a:rPr lang="it-IT" sz="1600" u="sng">
                <a:solidFill>
                  <a:srgbClr val="CCCCFF"/>
                </a:solidFill>
                <a:latin typeface="Times New Roman" pitchFamily="18" charset="0"/>
                <a:cs typeface="Times New Roman" pitchFamily="18" charset="0"/>
                <a:hlinkClick r:id="rId6"/>
              </a:rPr>
              <a:t>Yang H</a:t>
            </a:r>
            <a:r>
              <a:rPr lang="it-IT" sz="1600">
                <a:latin typeface="Times New Roman" pitchFamily="18" charset="0"/>
                <a:cs typeface="Times New Roman" pitchFamily="18" charset="0"/>
              </a:rPr>
              <a:t>, </a:t>
            </a:r>
            <a:r>
              <a:rPr lang="it-IT" sz="1600" u="sng">
                <a:solidFill>
                  <a:srgbClr val="CCCCFF"/>
                </a:solidFill>
                <a:latin typeface="Times New Roman" pitchFamily="18" charset="0"/>
                <a:cs typeface="Times New Roman" pitchFamily="18" charset="0"/>
                <a:hlinkClick r:id="rId7"/>
              </a:rPr>
              <a:t>Gaudino G</a:t>
            </a:r>
            <a:r>
              <a:rPr lang="it-IT" sz="1600">
                <a:latin typeface="Times New Roman" pitchFamily="18" charset="0"/>
                <a:cs typeface="Times New Roman" pitchFamily="18" charset="0"/>
              </a:rPr>
              <a:t>.</a:t>
            </a:r>
          </a:p>
          <a:p>
            <a:pPr marL="9525" algn="ctr"/>
            <a:r>
              <a:rPr lang="it-IT" sz="1600" b="1">
                <a:latin typeface="Times New Roman" pitchFamily="18" charset="0"/>
                <a:cs typeface="Times New Roman" pitchFamily="18" charset="0"/>
              </a:rPr>
              <a:t>Source</a:t>
            </a:r>
            <a:endParaRPr lang="it-IT" sz="1600">
              <a:latin typeface="Times New Roman" pitchFamily="18" charset="0"/>
              <a:cs typeface="Times New Roman" pitchFamily="18" charset="0"/>
            </a:endParaRPr>
          </a:p>
          <a:p>
            <a:pPr marL="9525" algn="ctr"/>
            <a:r>
              <a:rPr lang="it-IT" sz="1600">
                <a:latin typeface="Times New Roman" pitchFamily="18" charset="0"/>
                <a:cs typeface="Times New Roman" pitchFamily="18" charset="0"/>
              </a:rPr>
              <a:t>University of Hawaii Cancer Center, Honolulu, HI, USA.</a:t>
            </a:r>
          </a:p>
          <a:p>
            <a:pPr marL="9525" algn="ctr"/>
            <a:r>
              <a:rPr lang="it-IT" sz="1600" b="1">
                <a:latin typeface="Times New Roman" pitchFamily="18" charset="0"/>
                <a:cs typeface="Times New Roman" pitchFamily="18" charset="0"/>
              </a:rPr>
              <a:t>Abstract</a:t>
            </a:r>
            <a:endParaRPr lang="it-IT" sz="1600">
              <a:latin typeface="Times New Roman" pitchFamily="18" charset="0"/>
              <a:cs typeface="Times New Roman" pitchFamily="18" charset="0"/>
            </a:endParaRPr>
          </a:p>
          <a:p>
            <a:pPr marL="9525" algn="ctr"/>
            <a:r>
              <a:rPr lang="it-IT" sz="1600">
                <a:latin typeface="Times New Roman" pitchFamily="18" charset="0"/>
                <a:cs typeface="Times New Roman" pitchFamily="18" charset="0"/>
              </a:rPr>
              <a:t>Simian virus 40 (SV40) is a DNA virus isolated in 1960 from contaminated polio vaccines,  that induces mesotheliomas, lymphomas, brain and bone tumors, and sarcomas, including  osteosarcomas, in hamsters. These same tumor types have been found to contain SV40 DNA  and proteins in humans. Mesotheliomas and brain tumors are the two tumor types that have  been most consistently associated with SV40, and the range of positivity has varied about  from 6 to 60%, although a few reported 100% of positivity and a few reported 0%.</a:t>
            </a:r>
          </a:p>
          <a:p>
            <a:pPr marL="9525" algn="ctr"/>
            <a:r>
              <a:rPr lang="it-IT" sz="1600">
                <a:solidFill>
                  <a:srgbClr val="3333CC"/>
                </a:solidFill>
                <a:latin typeface="Times New Roman" pitchFamily="18" charset="0"/>
                <a:cs typeface="Times New Roman" pitchFamily="18" charset="0"/>
              </a:rPr>
              <a:t>It appears unlikely that SV40 infection alone is sufficient to cause human malignancy, as we  did not observe an epidemic of cancers following the administration of SV40-contaminated  vaccines. However, it seems possible that SV40 may act as a cofactor in the pathogenesis of  some tumors. In vitro and animal experiments showing cocarcinogenicity between SV40 and  asbestos support this hypothesis</a:t>
            </a:r>
            <a:endParaRPr lang="it-IT" sz="1600">
              <a:latin typeface="Times New Roman" pitchFamily="18" charset="0"/>
              <a:cs typeface="Times New Roman" pitchFamily="18" charset="0"/>
            </a:endParaRPr>
          </a:p>
        </p:txBody>
      </p:sp>
    </p:spTree>
  </p:cSld>
  <p:clrMapOvr>
    <a:masterClrMapping/>
  </p:clrMapOvr>
  <p:transition advTm="29038"/>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object 2"/>
          <p:cNvSpPr txBox="1">
            <a:spLocks noChangeArrowheads="1"/>
          </p:cNvSpPr>
          <p:nvPr/>
        </p:nvSpPr>
        <p:spPr bwMode="auto">
          <a:xfrm>
            <a:off x="561975" y="1714500"/>
            <a:ext cx="8015288" cy="2573338"/>
          </a:xfrm>
          <a:prstGeom prst="rect">
            <a:avLst/>
          </a:prstGeom>
          <a:noFill/>
          <a:ln w="9525">
            <a:noFill/>
            <a:miter lim="800000"/>
            <a:headEnd/>
            <a:tailEnd/>
          </a:ln>
        </p:spPr>
        <p:txBody>
          <a:bodyPr lIns="0" tIns="0" rIns="0" bIns="0">
            <a:spAutoFit/>
          </a:bodyPr>
          <a:lstStyle/>
          <a:p>
            <a:pPr marL="12700" indent="1588" algn="ctr"/>
            <a:r>
              <a:rPr lang="it-IT" sz="2400" b="1">
                <a:solidFill>
                  <a:srgbClr val="FFFFFF"/>
                </a:solidFill>
                <a:latin typeface="Times New Roman" pitchFamily="18" charset="0"/>
                <a:cs typeface="Times New Roman" pitchFamily="18" charset="0"/>
              </a:rPr>
              <a:t>Le evidenze sperimentali e molecolari suggeriscono che i  poliomavirus BK, JC ed SV40 possano essere agenti favorenti  l’insorgenza dei tumori umani.</a:t>
            </a:r>
            <a:endParaRPr lang="it-IT" sz="2400">
              <a:latin typeface="Times New Roman" pitchFamily="18" charset="0"/>
              <a:cs typeface="Times New Roman" pitchFamily="18" charset="0"/>
            </a:endParaRPr>
          </a:p>
          <a:p>
            <a:pPr marL="12700" indent="1588"/>
            <a:endParaRPr lang="it-IT" sz="2500">
              <a:latin typeface="Times New Roman" pitchFamily="18" charset="0"/>
              <a:cs typeface="Times New Roman" pitchFamily="18" charset="0"/>
            </a:endParaRPr>
          </a:p>
          <a:p>
            <a:pPr marL="12700" indent="1588" algn="ctr"/>
            <a:r>
              <a:rPr lang="it-IT" sz="2400" b="1">
                <a:solidFill>
                  <a:srgbClr val="FFFFFF"/>
                </a:solidFill>
                <a:latin typeface="Times New Roman" pitchFamily="18" charset="0"/>
                <a:cs typeface="Times New Roman" pitchFamily="18" charset="0"/>
              </a:rPr>
              <a:t>WHO in base alle evidenze precliniche e cliniche indica  BK e JC come «</a:t>
            </a:r>
            <a:r>
              <a:rPr lang="it-IT" sz="2400" b="1" u="sng">
                <a:solidFill>
                  <a:srgbClr val="FFFFFF"/>
                </a:solidFill>
                <a:latin typeface="Times New Roman" pitchFamily="18" charset="0"/>
                <a:cs typeface="Times New Roman" pitchFamily="18" charset="0"/>
              </a:rPr>
              <a:t>possile carcinogenic to humans</a:t>
            </a:r>
            <a:r>
              <a:rPr lang="it-IT" sz="2400" b="1">
                <a:solidFill>
                  <a:srgbClr val="FFFFFF"/>
                </a:solidFill>
                <a:latin typeface="Times New Roman" pitchFamily="18" charset="0"/>
                <a:cs typeface="Times New Roman" pitchFamily="18" charset="0"/>
              </a:rPr>
              <a:t>» (Group 2)  Lancet Oncol 2012</a:t>
            </a:r>
            <a:endParaRPr lang="it-IT" sz="2400">
              <a:latin typeface="Times New Roman" pitchFamily="18" charset="0"/>
              <a:cs typeface="Times New Roman" pitchFamily="18" charset="0"/>
            </a:endParaRPr>
          </a:p>
        </p:txBody>
      </p:sp>
      <p:sp>
        <p:nvSpPr>
          <p:cNvPr id="3" name="object 3"/>
          <p:cNvSpPr txBox="1">
            <a:spLocks noGrp="1"/>
          </p:cNvSpPr>
          <p:nvPr>
            <p:ph type="title"/>
          </p:nvPr>
        </p:nvSpPr>
        <p:spPr/>
        <p:txBody>
          <a:bodyPr tIns="358902" rtlCol="0"/>
          <a:lstStyle/>
          <a:p>
            <a:pPr marL="1900555" eaLnBrk="1" fontAlgn="auto" hangingPunct="1">
              <a:spcBef>
                <a:spcPts val="0"/>
              </a:spcBef>
              <a:spcAft>
                <a:spcPts val="0"/>
              </a:spcAft>
              <a:defRPr/>
            </a:pPr>
            <a:r>
              <a:rPr sz="2800" b="1" spc="-5" dirty="0">
                <a:solidFill>
                  <a:srgbClr val="33CC33"/>
                </a:solidFill>
              </a:rPr>
              <a:t>Conclus</a:t>
            </a:r>
            <a:r>
              <a:rPr sz="2800" b="1" dirty="0">
                <a:solidFill>
                  <a:srgbClr val="33CC33"/>
                </a:solidFill>
              </a:rPr>
              <a:t>i</a:t>
            </a:r>
            <a:r>
              <a:rPr sz="2800" b="1" spc="-5" dirty="0">
                <a:solidFill>
                  <a:srgbClr val="33CC33"/>
                </a:solidFill>
              </a:rPr>
              <a:t>o</a:t>
            </a:r>
            <a:r>
              <a:rPr sz="2800" b="1" dirty="0">
                <a:solidFill>
                  <a:srgbClr val="33CC33"/>
                </a:solidFill>
              </a:rPr>
              <a:t>n</a:t>
            </a:r>
            <a:r>
              <a:rPr sz="2800" b="1" spc="-5" dirty="0">
                <a:solidFill>
                  <a:srgbClr val="33CC33"/>
                </a:solidFill>
              </a:rPr>
              <a:t>i</a:t>
            </a:r>
            <a:endParaRPr sz="2800"/>
          </a:p>
        </p:txBody>
      </p:sp>
      <p:sp>
        <p:nvSpPr>
          <p:cNvPr id="96259" name="object 4"/>
          <p:cNvSpPr>
            <a:spLocks noChangeArrowheads="1"/>
          </p:cNvSpPr>
          <p:nvPr/>
        </p:nvSpPr>
        <p:spPr bwMode="auto">
          <a:xfrm>
            <a:off x="552450" y="4592638"/>
            <a:ext cx="8283575" cy="2265362"/>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96260" name="object 5"/>
          <p:cNvSpPr>
            <a:spLocks noChangeArrowheads="1"/>
          </p:cNvSpPr>
          <p:nvPr/>
        </p:nvSpPr>
        <p:spPr bwMode="auto">
          <a:xfrm>
            <a:off x="525463" y="4567238"/>
            <a:ext cx="8296275" cy="2290762"/>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38568"/>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object 2"/>
          <p:cNvSpPr txBox="1">
            <a:spLocks noChangeArrowheads="1"/>
          </p:cNvSpPr>
          <p:nvPr/>
        </p:nvSpPr>
        <p:spPr bwMode="auto">
          <a:xfrm>
            <a:off x="403225" y="1376363"/>
            <a:ext cx="8412163" cy="1963737"/>
          </a:xfrm>
          <a:prstGeom prst="rect">
            <a:avLst/>
          </a:prstGeom>
          <a:noFill/>
          <a:ln w="9525">
            <a:noFill/>
            <a:miter lim="800000"/>
            <a:headEnd/>
            <a:tailEnd/>
          </a:ln>
        </p:spPr>
        <p:txBody>
          <a:bodyPr lIns="0" tIns="0" rIns="0" bIns="0">
            <a:spAutoFit/>
          </a:bodyPr>
          <a:lstStyle/>
          <a:p>
            <a:pPr marL="12700" algn="just"/>
            <a:r>
              <a:rPr lang="it-IT" sz="2400" b="1">
                <a:solidFill>
                  <a:srgbClr val="C00000"/>
                </a:solidFill>
                <a:latin typeface="Times New Roman" pitchFamily="18" charset="0"/>
                <a:cs typeface="Times New Roman" pitchFamily="18" charset="0"/>
              </a:rPr>
              <a:t>Bladder carcinoma in a transplant recipient: evidence to  implicate the BK human polyomavirus as a causal transforming  agent</a:t>
            </a:r>
            <a:endParaRPr lang="it-IT" sz="2400">
              <a:latin typeface="Times New Roman" pitchFamily="18" charset="0"/>
              <a:cs typeface="Times New Roman" pitchFamily="18" charset="0"/>
            </a:endParaRPr>
          </a:p>
          <a:p>
            <a:pPr marL="12700">
              <a:spcBef>
                <a:spcPts val="50"/>
              </a:spcBef>
            </a:pPr>
            <a:endParaRPr lang="it-IT" sz="3300">
              <a:latin typeface="Times New Roman" pitchFamily="18" charset="0"/>
              <a:cs typeface="Times New Roman" pitchFamily="18" charset="0"/>
            </a:endParaRPr>
          </a:p>
          <a:p>
            <a:pPr marL="12700" algn="just"/>
            <a:r>
              <a:rPr lang="it-IT" sz="2400">
                <a:latin typeface="Times New Roman" pitchFamily="18" charset="0"/>
                <a:cs typeface="Times New Roman" pitchFamily="18" charset="0"/>
              </a:rPr>
              <a:t>Transplantation 2002 Jun 27;73(12):1933-6.</a:t>
            </a:r>
          </a:p>
        </p:txBody>
      </p:sp>
    </p:spTree>
  </p:cSld>
  <p:clrMapOvr>
    <a:masterClrMapping/>
  </p:clrMapOvr>
  <p:transition advTm="35968"/>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object 2"/>
          <p:cNvSpPr txBox="1">
            <a:spLocks noChangeArrowheads="1"/>
          </p:cNvSpPr>
          <p:nvPr/>
        </p:nvSpPr>
        <p:spPr bwMode="auto">
          <a:xfrm>
            <a:off x="403225" y="187325"/>
            <a:ext cx="8364538" cy="6597650"/>
          </a:xfrm>
          <a:prstGeom prst="rect">
            <a:avLst/>
          </a:prstGeom>
          <a:noFill/>
          <a:ln w="9525">
            <a:noFill/>
            <a:miter lim="800000"/>
            <a:headEnd/>
            <a:tailEnd/>
          </a:ln>
        </p:spPr>
        <p:txBody>
          <a:bodyPr lIns="0" tIns="0" rIns="0" bIns="0">
            <a:spAutoFit/>
          </a:bodyPr>
          <a:lstStyle/>
          <a:p>
            <a:pPr marL="12700"/>
            <a:r>
              <a:rPr lang="it-IT" b="1">
                <a:latin typeface="Times New Roman" pitchFamily="18" charset="0"/>
                <a:cs typeface="Times New Roman" pitchFamily="18" charset="0"/>
              </a:rPr>
              <a:t>Case Report</a:t>
            </a:r>
            <a:endParaRPr lang="it-IT">
              <a:latin typeface="Times New Roman" pitchFamily="18" charset="0"/>
              <a:cs typeface="Times New Roman" pitchFamily="18" charset="0"/>
            </a:endParaRPr>
          </a:p>
          <a:p>
            <a:pPr marL="12700"/>
            <a:r>
              <a:rPr lang="it-IT">
                <a:latin typeface="Times New Roman" pitchFamily="18" charset="0"/>
                <a:cs typeface="Times New Roman" pitchFamily="18" charset="0"/>
              </a:rPr>
              <a:t>A 53-year-old Caucasian man underwent a simultaneous </a:t>
            </a:r>
            <a:r>
              <a:rPr lang="it-IT">
                <a:solidFill>
                  <a:srgbClr val="C00000"/>
                </a:solidFill>
                <a:latin typeface="Times New Roman" pitchFamily="18" charset="0"/>
                <a:cs typeface="Times New Roman" pitchFamily="18" charset="0"/>
              </a:rPr>
              <a:t>pancreas and kidney transplant </a:t>
            </a:r>
            <a:r>
              <a:rPr lang="it-IT">
                <a:latin typeface="Times New Roman" pitchFamily="18" charset="0"/>
                <a:cs typeface="Times New Roman" pitchFamily="18" charset="0"/>
              </a:rPr>
              <a:t>in  January 1996. He received OKT3 induction and was maintained on a variety of  immunosuppressive agents including Tacrolimus, corticosteroids, and mycophenolate  mofetil. In August 1997 , he developed a </a:t>
            </a:r>
            <a:r>
              <a:rPr lang="it-IT">
                <a:solidFill>
                  <a:srgbClr val="C00000"/>
                </a:solidFill>
                <a:latin typeface="Times New Roman" pitchFamily="18" charset="0"/>
                <a:cs typeface="Times New Roman" pitchFamily="18" charset="0"/>
              </a:rPr>
              <a:t>severe BK polyomavirus (BKV)-induced  interstitial nephritis</a:t>
            </a:r>
            <a:r>
              <a:rPr lang="it-IT">
                <a:latin typeface="Times New Roman" pitchFamily="18" charset="0"/>
                <a:cs typeface="Times New Roman" pitchFamily="18" charset="0"/>
              </a:rPr>
              <a:t>. A kidney biopsy demonstrated the characteristic findings of BKV-  induced interstitial nephritis including tubule epithelial cells with the typical BKV  inclusions. Urine cytology also performed at that time demonstrated markedly atypical  transitional cells. Although the possibility of a transitional cell carcinoma was raised by the  cytopathologist, the atypia was felt to be related to BKV and ultimately dismissed as  degenerative atypia. In an effort to control the BKV-related interstitial nephritis, the  mycophenolate mofetil was discontinued and the tacrolimus dose was reduced. The renal  allograft became nonfunctional and the patient became dialysis-dependent 22 months after  transplantation. His pancreas allograft continued with good function.</a:t>
            </a:r>
          </a:p>
          <a:p>
            <a:pPr marL="12700"/>
            <a:r>
              <a:rPr lang="it-IT">
                <a:latin typeface="Times New Roman" pitchFamily="18" charset="0"/>
                <a:cs typeface="Times New Roman" pitchFamily="18" charset="0"/>
              </a:rPr>
              <a:t>In March 2000, the patient underwent cystoscopy for evaluation of urinary urgency and  hematuria. </a:t>
            </a:r>
            <a:r>
              <a:rPr lang="it-IT">
                <a:solidFill>
                  <a:srgbClr val="C00000"/>
                </a:solidFill>
                <a:latin typeface="Times New Roman" pitchFamily="18" charset="0"/>
                <a:cs typeface="Times New Roman" pitchFamily="18" charset="0"/>
              </a:rPr>
              <a:t>A 4-cm sessile mass was noted in the right lateral wall of the bladder</a:t>
            </a:r>
            <a:r>
              <a:rPr lang="it-IT">
                <a:latin typeface="Times New Roman" pitchFamily="18" charset="0"/>
                <a:cs typeface="Times New Roman" pitchFamily="18" charset="0"/>
              </a:rPr>
              <a:t>, and a  transurethral resection was performed. A staging evaluation including abdominal and  pelvic computed tomography revealed full thickness involvement of the bladder wall with  tumor extension into perivesicular fat, enlarged iliac lymph nodes, and a lytic lesion of the  left femur consistent with metastatic dissemination. The bone metastasis was treated with  radiation, but the patient subsequently developed widespread dissemination to multiple  sites. A biopsy of an implant in the anterior abdominal wall confirmed the presence of  metastatic urothelial carcinoma. </a:t>
            </a:r>
            <a:r>
              <a:rPr lang="it-IT">
                <a:solidFill>
                  <a:srgbClr val="C00000"/>
                </a:solidFill>
                <a:latin typeface="Times New Roman" pitchFamily="18" charset="0"/>
                <a:cs typeface="Times New Roman" pitchFamily="18" charset="0"/>
              </a:rPr>
              <a:t>The patient died of widely metastatic carcinoma in August  2001.</a:t>
            </a:r>
            <a:endParaRPr lang="it-IT">
              <a:latin typeface="Times New Roman" pitchFamily="18" charset="0"/>
              <a:cs typeface="Times New Roman" pitchFamily="18" charset="0"/>
            </a:endParaRPr>
          </a:p>
        </p:txBody>
      </p:sp>
    </p:spTree>
  </p:cSld>
  <p:clrMapOvr>
    <a:masterClrMapping/>
  </p:clrMapOvr>
  <p:transition advTm="69838"/>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1" name="object 2"/>
          <p:cNvSpPr>
            <a:spLocks noChangeArrowheads="1"/>
          </p:cNvSpPr>
          <p:nvPr/>
        </p:nvSpPr>
        <p:spPr bwMode="auto">
          <a:xfrm>
            <a:off x="1419225" y="404813"/>
            <a:ext cx="6346825" cy="47593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2402" name="object 3"/>
          <p:cNvSpPr txBox="1">
            <a:spLocks noChangeArrowheads="1"/>
          </p:cNvSpPr>
          <p:nvPr/>
        </p:nvSpPr>
        <p:spPr bwMode="auto">
          <a:xfrm>
            <a:off x="228600" y="5500688"/>
            <a:ext cx="7827963" cy="927100"/>
          </a:xfrm>
          <a:prstGeom prst="rect">
            <a:avLst/>
          </a:prstGeom>
          <a:noFill/>
          <a:ln w="9525">
            <a:noFill/>
            <a:miter lim="800000"/>
            <a:headEnd/>
            <a:tailEnd/>
          </a:ln>
        </p:spPr>
        <p:txBody>
          <a:bodyPr lIns="0" tIns="0" rIns="0" bIns="0">
            <a:spAutoFit/>
          </a:bodyPr>
          <a:lstStyle/>
          <a:p>
            <a:pPr marL="12700"/>
            <a:r>
              <a:rPr lang="it-IT" sz="2000" b="1">
                <a:latin typeface="Times New Roman" pitchFamily="18" charset="0"/>
                <a:cs typeface="Times New Roman" pitchFamily="18" charset="0"/>
              </a:rPr>
              <a:t>Figure 1. Infiltrating high-grade urothelial carcinoma undermining  nondysplastic urothelium (hematoxylin and eosin stain). Normal surface  urothelium (arrows).</a:t>
            </a:r>
            <a:endParaRPr lang="it-IT" sz="2000">
              <a:latin typeface="Times New Roman" pitchFamily="18" charset="0"/>
              <a:cs typeface="Times New Roman" pitchFamily="18" charset="0"/>
            </a:endParaRPr>
          </a:p>
        </p:txBody>
      </p:sp>
    </p:spTree>
  </p:cSld>
  <p:clrMapOvr>
    <a:masterClrMapping/>
  </p:clrMapOvr>
  <p:transition advTm="36918"/>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object 2"/>
          <p:cNvSpPr>
            <a:spLocks noChangeArrowheads="1"/>
          </p:cNvSpPr>
          <p:nvPr/>
        </p:nvSpPr>
        <p:spPr bwMode="auto">
          <a:xfrm>
            <a:off x="900113" y="188913"/>
            <a:ext cx="7542212" cy="5097462"/>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4450" name="object 3"/>
          <p:cNvSpPr txBox="1">
            <a:spLocks noChangeArrowheads="1"/>
          </p:cNvSpPr>
          <p:nvPr/>
        </p:nvSpPr>
        <p:spPr bwMode="auto">
          <a:xfrm>
            <a:off x="258763" y="5484813"/>
            <a:ext cx="8459787" cy="1382712"/>
          </a:xfrm>
          <a:prstGeom prst="rect">
            <a:avLst/>
          </a:prstGeom>
          <a:noFill/>
          <a:ln w="9525">
            <a:noFill/>
            <a:miter lim="800000"/>
            <a:headEnd/>
            <a:tailEnd/>
          </a:ln>
        </p:spPr>
        <p:txBody>
          <a:bodyPr lIns="0" tIns="0" rIns="0" bIns="0">
            <a:spAutoFit/>
          </a:bodyPr>
          <a:lstStyle/>
          <a:p>
            <a:pPr marL="12700"/>
            <a:r>
              <a:rPr lang="it-IT" b="1">
                <a:latin typeface="Times New Roman" pitchFamily="18" charset="0"/>
                <a:cs typeface="Times New Roman" pitchFamily="18" charset="0"/>
              </a:rPr>
              <a:t>Figure 2. Immunohistochemical staining of the high-grade urothelial carcinoma for  large T antigen expression. The presence of BKV was confirmed by PCR-amplification  of tumor DNA followed by dot blot hybridization with a BKV-specific oligonucleotide  probe (insert). Abbreviations: *normal urothelium; BK-C, BK plasmid control; T,  bladder tumor.</a:t>
            </a:r>
            <a:endParaRPr lang="it-IT">
              <a:latin typeface="Times New Roman" pitchFamily="18" charset="0"/>
              <a:cs typeface="Times New Roman" pitchFamily="18" charset="0"/>
            </a:endParaRPr>
          </a:p>
        </p:txBody>
      </p:sp>
    </p:spTree>
  </p:cSld>
  <p:clrMapOvr>
    <a:masterClrMapping/>
  </p:clrMapOvr>
  <p:transition advTm="4798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object 2"/>
          <p:cNvSpPr>
            <a:spLocks noChangeArrowheads="1"/>
          </p:cNvSpPr>
          <p:nvPr/>
        </p:nvSpPr>
        <p:spPr bwMode="auto">
          <a:xfrm>
            <a:off x="598488" y="0"/>
            <a:ext cx="4473575" cy="68580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6498" name="object 3"/>
          <p:cNvSpPr txBox="1">
            <a:spLocks noChangeArrowheads="1"/>
          </p:cNvSpPr>
          <p:nvPr/>
        </p:nvSpPr>
        <p:spPr bwMode="auto">
          <a:xfrm>
            <a:off x="5299075" y="2239963"/>
            <a:ext cx="3319463" cy="2206625"/>
          </a:xfrm>
          <a:prstGeom prst="rect">
            <a:avLst/>
          </a:prstGeom>
          <a:noFill/>
          <a:ln w="9525">
            <a:noFill/>
            <a:miter lim="800000"/>
            <a:headEnd/>
            <a:tailEnd/>
          </a:ln>
        </p:spPr>
        <p:txBody>
          <a:bodyPr lIns="0" tIns="0" rIns="0" bIns="0">
            <a:spAutoFit/>
          </a:bodyPr>
          <a:lstStyle/>
          <a:p>
            <a:pPr marL="12700"/>
            <a:r>
              <a:rPr lang="it-IT" sz="2400" b="1">
                <a:latin typeface="Times New Roman" pitchFamily="18" charset="0"/>
                <a:cs typeface="Times New Roman" pitchFamily="18" charset="0"/>
              </a:rPr>
              <a:t>Figure 3.  Immunohistochemical  staining of the metastatic  urothelial carcinoma for  BKV (A) and p53 protein  (B).</a:t>
            </a:r>
            <a:endParaRPr lang="it-IT" sz="2400">
              <a:latin typeface="Times New Roman" pitchFamily="18" charset="0"/>
              <a:cs typeface="Times New Roman" pitchFamily="18" charset="0"/>
            </a:endParaRPr>
          </a:p>
        </p:txBody>
      </p:sp>
    </p:spTree>
  </p:cSld>
  <p:clrMapOvr>
    <a:masterClrMapping/>
  </p:clrMapOvr>
  <p:transition advTm="5071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B1B1B1"/>
          </a:solidFill>
          <a:ln w="9525">
            <a:noFill/>
            <a:round/>
            <a:headEnd/>
            <a:tailEnd/>
          </a:ln>
        </p:spPr>
        <p:txBody>
          <a:bodyPr lIns="0" tIns="0" rIns="0" bIns="0"/>
          <a:lstStyle/>
          <a:p>
            <a:endParaRPr lang="it-IT"/>
          </a:p>
        </p:txBody>
      </p:sp>
      <p:sp>
        <p:nvSpPr>
          <p:cNvPr id="16386" name="object 3"/>
          <p:cNvSpPr>
            <a:spLocks noChangeArrowheads="1"/>
          </p:cNvSpPr>
          <p:nvPr/>
        </p:nvSpPr>
        <p:spPr bwMode="auto">
          <a:xfrm>
            <a:off x="990600" y="685800"/>
            <a:ext cx="3429000" cy="24352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387" name="object 4"/>
          <p:cNvSpPr>
            <a:spLocks noChangeArrowheads="1"/>
          </p:cNvSpPr>
          <p:nvPr/>
        </p:nvSpPr>
        <p:spPr bwMode="auto">
          <a:xfrm>
            <a:off x="1143000" y="3581400"/>
            <a:ext cx="3124200" cy="2987675"/>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5" name="object 5"/>
          <p:cNvSpPr txBox="1"/>
          <p:nvPr/>
        </p:nvSpPr>
        <p:spPr>
          <a:xfrm>
            <a:off x="5118100" y="966788"/>
            <a:ext cx="3695700" cy="620712"/>
          </a:xfrm>
          <a:prstGeom prst="rect">
            <a:avLst/>
          </a:prstGeom>
        </p:spPr>
        <p:txBody>
          <a:bodyPr lIns="0" tIns="0" rIns="0" bIns="0">
            <a:spAutoFit/>
          </a:bodyPr>
          <a:lstStyle/>
          <a:p>
            <a:pPr algn="ctr" fontAlgn="auto">
              <a:spcBef>
                <a:spcPts val="0"/>
              </a:spcBef>
              <a:spcAft>
                <a:spcPts val="0"/>
              </a:spcAft>
              <a:defRPr/>
            </a:pPr>
            <a:r>
              <a:rPr sz="2000" b="1" dirty="0">
                <a:solidFill>
                  <a:srgbClr val="000066"/>
                </a:solidFill>
                <a:latin typeface="Times New Roman"/>
                <a:cs typeface="Times New Roman"/>
              </a:rPr>
              <a:t>Colorazione</a:t>
            </a:r>
            <a:r>
              <a:rPr sz="2000" b="1" spc="-95" dirty="0">
                <a:solidFill>
                  <a:srgbClr val="000066"/>
                </a:solidFill>
                <a:latin typeface="Times New Roman"/>
                <a:cs typeface="Times New Roman"/>
              </a:rPr>
              <a:t> </a:t>
            </a:r>
            <a:r>
              <a:rPr sz="2000" b="1" dirty="0">
                <a:solidFill>
                  <a:srgbClr val="000066"/>
                </a:solidFill>
                <a:latin typeface="Times New Roman"/>
                <a:cs typeface="Times New Roman"/>
              </a:rPr>
              <a:t>negativa</a:t>
            </a:r>
            <a:endParaRPr sz="2000">
              <a:latin typeface="Times New Roman"/>
              <a:cs typeface="Times New Roman"/>
            </a:endParaRPr>
          </a:p>
          <a:p>
            <a:pPr algn="ctr" fontAlgn="auto">
              <a:spcBef>
                <a:spcPts val="0"/>
              </a:spcBef>
              <a:spcAft>
                <a:spcPts val="0"/>
              </a:spcAft>
              <a:defRPr/>
            </a:pPr>
            <a:r>
              <a:rPr sz="2000" b="1" dirty="0">
                <a:solidFill>
                  <a:srgbClr val="000066"/>
                </a:solidFill>
                <a:latin typeface="Times New Roman"/>
                <a:cs typeface="Times New Roman"/>
              </a:rPr>
              <a:t>BKV </a:t>
            </a:r>
            <a:r>
              <a:rPr sz="2000" b="1" spc="-5" dirty="0">
                <a:solidFill>
                  <a:srgbClr val="000066"/>
                </a:solidFill>
                <a:latin typeface="Times New Roman"/>
                <a:cs typeface="Times New Roman"/>
              </a:rPr>
              <a:t>nelle </a:t>
            </a:r>
            <a:r>
              <a:rPr sz="2000" b="1" dirty="0">
                <a:solidFill>
                  <a:srgbClr val="000066"/>
                </a:solidFill>
                <a:latin typeface="Times New Roman"/>
                <a:cs typeface="Times New Roman"/>
              </a:rPr>
              <a:t>urine</a:t>
            </a:r>
            <a:r>
              <a:rPr sz="2000" b="1" spc="-50" dirty="0">
                <a:solidFill>
                  <a:srgbClr val="000066"/>
                </a:solidFill>
                <a:latin typeface="Times New Roman"/>
                <a:cs typeface="Times New Roman"/>
              </a:rPr>
              <a:t> </a:t>
            </a:r>
            <a:r>
              <a:rPr sz="2000" b="1" spc="-5" dirty="0">
                <a:solidFill>
                  <a:srgbClr val="000066"/>
                </a:solidFill>
                <a:latin typeface="Times New Roman"/>
                <a:cs typeface="Times New Roman"/>
              </a:rPr>
              <a:t>ultracentrifugate</a:t>
            </a:r>
            <a:endParaRPr sz="2000">
              <a:latin typeface="Times New Roman"/>
              <a:cs typeface="Times New Roman"/>
            </a:endParaRPr>
          </a:p>
        </p:txBody>
      </p:sp>
      <p:sp>
        <p:nvSpPr>
          <p:cNvPr id="16389" name="object 6"/>
          <p:cNvSpPr txBox="1">
            <a:spLocks noChangeArrowheads="1"/>
          </p:cNvSpPr>
          <p:nvPr/>
        </p:nvSpPr>
        <p:spPr bwMode="auto">
          <a:xfrm>
            <a:off x="5003800" y="4243388"/>
            <a:ext cx="3643313" cy="927100"/>
          </a:xfrm>
          <a:prstGeom prst="rect">
            <a:avLst/>
          </a:prstGeom>
          <a:noFill/>
          <a:ln w="9525">
            <a:noFill/>
            <a:miter lim="800000"/>
            <a:headEnd/>
            <a:tailEnd/>
          </a:ln>
        </p:spPr>
        <p:txBody>
          <a:bodyPr lIns="0" tIns="0" rIns="0" bIns="0">
            <a:spAutoFit/>
          </a:bodyPr>
          <a:lstStyle/>
          <a:p>
            <a:pPr marL="12700" indent="533400"/>
            <a:r>
              <a:rPr lang="it-IT" sz="2000" b="1">
                <a:solidFill>
                  <a:srgbClr val="000066"/>
                </a:solidFill>
                <a:latin typeface="Times New Roman" pitchFamily="18" charset="0"/>
                <a:cs typeface="Times New Roman" pitchFamily="18" charset="0"/>
              </a:rPr>
              <a:t>Microscopia elettronica  JCV nel nucleo di oligodendrociti</a:t>
            </a:r>
            <a:endParaRPr lang="it-IT" sz="2000">
              <a:latin typeface="Times New Roman" pitchFamily="18" charset="0"/>
              <a:cs typeface="Times New Roman" pitchFamily="18" charset="0"/>
            </a:endParaRPr>
          </a:p>
          <a:p>
            <a:pPr marL="12700" indent="533400"/>
            <a:r>
              <a:rPr lang="it-IT" sz="2000" b="1">
                <a:solidFill>
                  <a:srgbClr val="000066"/>
                </a:solidFill>
                <a:latin typeface="Times New Roman" pitchFamily="18" charset="0"/>
                <a:cs typeface="Times New Roman" pitchFamily="18" charset="0"/>
              </a:rPr>
              <a:t>di un paziente con PML</a:t>
            </a:r>
            <a:endParaRPr lang="it-IT" sz="2000">
              <a:latin typeface="Times New Roman" pitchFamily="18" charset="0"/>
              <a:cs typeface="Times New Roman" pitchFamily="18" charset="0"/>
            </a:endParaRPr>
          </a:p>
        </p:txBody>
      </p:sp>
    </p:spTree>
  </p:cSld>
  <p:clrMapOvr>
    <a:masterClrMapping/>
  </p:clrMapOvr>
  <p:transition advTm="42848"/>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5" name="object 2"/>
          <p:cNvSpPr txBox="1">
            <a:spLocks noChangeArrowheads="1"/>
          </p:cNvSpPr>
          <p:nvPr/>
        </p:nvSpPr>
        <p:spPr bwMode="auto">
          <a:xfrm>
            <a:off x="330200" y="371475"/>
            <a:ext cx="8345488" cy="6172200"/>
          </a:xfrm>
          <a:prstGeom prst="rect">
            <a:avLst/>
          </a:prstGeom>
          <a:noFill/>
          <a:ln w="9525">
            <a:noFill/>
            <a:miter lim="800000"/>
            <a:headEnd/>
            <a:tailEnd/>
          </a:ln>
        </p:spPr>
        <p:txBody>
          <a:bodyPr lIns="0" tIns="0" rIns="0" bIns="0">
            <a:spAutoFit/>
          </a:bodyPr>
          <a:lstStyle/>
          <a:p>
            <a:pPr marL="127000"/>
            <a:r>
              <a:rPr lang="it-IT" sz="2400">
                <a:solidFill>
                  <a:srgbClr val="006FC0"/>
                </a:solidFill>
              </a:rPr>
              <a:t>For both the primary bladder carcinoma and its metastatic  implant, accumulation of the large T antigen was noted in  the nucleus of virtually every tumor cell, but it was not  detected in the surrounding stromal cells or in nondysplastic  urothelium. This differential expression of BKV large T  antigen in the malignant cells supports the view that BKV  may indeed play a role in the development of bladder  cancer</a:t>
            </a:r>
            <a:endParaRPr lang="it-IT" sz="2400"/>
          </a:p>
          <a:p>
            <a:pPr marL="127000"/>
            <a:endParaRPr lang="it-IT" sz="2400">
              <a:latin typeface="Times New Roman" pitchFamily="18" charset="0"/>
              <a:cs typeface="Times New Roman" pitchFamily="18" charset="0"/>
            </a:endParaRPr>
          </a:p>
          <a:p>
            <a:pPr marL="127000">
              <a:spcBef>
                <a:spcPts val="25"/>
              </a:spcBef>
            </a:pPr>
            <a:endParaRPr lang="it-IT" sz="2200">
              <a:latin typeface="Times New Roman" pitchFamily="18" charset="0"/>
              <a:cs typeface="Times New Roman" pitchFamily="18" charset="0"/>
            </a:endParaRPr>
          </a:p>
          <a:p>
            <a:pPr marL="127000"/>
            <a:r>
              <a:rPr lang="it-IT" sz="2400">
                <a:solidFill>
                  <a:srgbClr val="006FC0"/>
                </a:solidFill>
              </a:rPr>
              <a:t>In immunocompetent patients, BKV-associated malignant  transformation may be restrained by functional immunologic  surveillance mechanisms. Indeed, most bladder carcinomas  that arise in the general population are not associated with  BKV infection. </a:t>
            </a:r>
            <a:r>
              <a:rPr lang="it-IT" sz="2400" u="sng">
                <a:solidFill>
                  <a:srgbClr val="006FC0"/>
                </a:solidFill>
              </a:rPr>
              <a:t>The potential for BKV-mediated malignant  transformation may be highest in immunosuppressed patients  with reactivated BKV infection.</a:t>
            </a:r>
            <a:endParaRPr lang="it-IT" sz="2400"/>
          </a:p>
        </p:txBody>
      </p:sp>
    </p:spTree>
  </p:cSld>
  <p:clrMapOvr>
    <a:masterClrMapping/>
  </p:clrMapOvr>
  <p:transition advTm="118768"/>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33600" y="3186113"/>
            <a:ext cx="4876800" cy="1082675"/>
          </a:xfrm>
          <a:prstGeom prst="rect">
            <a:avLst/>
          </a:prstGeom>
        </p:spPr>
        <p:txBody>
          <a:bodyPr lIns="0" tIns="0" rIns="0" bIns="0">
            <a:spAutoFit/>
          </a:bodyPr>
          <a:lstStyle/>
          <a:p>
            <a:pPr algn="ctr" fontAlgn="auto">
              <a:spcBef>
                <a:spcPts val="0"/>
              </a:spcBef>
              <a:spcAft>
                <a:spcPts val="0"/>
              </a:spcAft>
              <a:defRPr/>
            </a:pPr>
            <a:r>
              <a:rPr sz="3200" b="1" dirty="0">
                <a:solidFill>
                  <a:srgbClr val="3333CC"/>
                </a:solidFill>
                <a:latin typeface="Arial"/>
                <a:cs typeface="Arial"/>
              </a:rPr>
              <a:t>Poliomavirus</a:t>
            </a:r>
            <a:r>
              <a:rPr sz="3200" b="1" spc="-110" dirty="0">
                <a:solidFill>
                  <a:srgbClr val="3333CC"/>
                </a:solidFill>
                <a:latin typeface="Arial"/>
                <a:cs typeface="Arial"/>
              </a:rPr>
              <a:t> </a:t>
            </a:r>
            <a:r>
              <a:rPr sz="3200" b="1" spc="-5" dirty="0">
                <a:solidFill>
                  <a:srgbClr val="3333CC"/>
                </a:solidFill>
                <a:latin typeface="Arial"/>
                <a:cs typeface="Arial"/>
              </a:rPr>
              <a:t>umani</a:t>
            </a:r>
            <a:endParaRPr sz="3200">
              <a:latin typeface="Arial"/>
              <a:cs typeface="Arial"/>
            </a:endParaRPr>
          </a:p>
          <a:p>
            <a:pPr algn="ctr" fontAlgn="auto">
              <a:spcBef>
                <a:spcPts val="765"/>
              </a:spcBef>
              <a:spcAft>
                <a:spcPts val="0"/>
              </a:spcAft>
              <a:defRPr/>
            </a:pPr>
            <a:r>
              <a:rPr sz="3200" b="1" dirty="0">
                <a:solidFill>
                  <a:srgbClr val="3333CC"/>
                </a:solidFill>
                <a:latin typeface="Arial"/>
                <a:cs typeface="Arial"/>
              </a:rPr>
              <a:t>di </a:t>
            </a:r>
            <a:r>
              <a:rPr sz="3200" b="1" spc="-5" dirty="0">
                <a:solidFill>
                  <a:srgbClr val="3333CC"/>
                </a:solidFill>
                <a:latin typeface="Arial"/>
                <a:cs typeface="Arial"/>
              </a:rPr>
              <a:t>recente</a:t>
            </a:r>
            <a:r>
              <a:rPr sz="3200" b="1" spc="-45" dirty="0">
                <a:solidFill>
                  <a:srgbClr val="3333CC"/>
                </a:solidFill>
                <a:latin typeface="Arial"/>
                <a:cs typeface="Arial"/>
              </a:rPr>
              <a:t> </a:t>
            </a:r>
            <a:r>
              <a:rPr sz="3200" b="1" spc="-5" dirty="0">
                <a:solidFill>
                  <a:srgbClr val="3333CC"/>
                </a:solidFill>
                <a:latin typeface="Arial"/>
                <a:cs typeface="Arial"/>
              </a:rPr>
              <a:t>identificazione</a:t>
            </a:r>
            <a:endParaRPr sz="3200">
              <a:latin typeface="Arial"/>
              <a:cs typeface="Arial"/>
            </a:endParaRPr>
          </a:p>
        </p:txBody>
      </p:sp>
    </p:spTree>
  </p:cSld>
  <p:clrMapOvr>
    <a:masterClrMapping/>
  </p:clrMapOvr>
  <p:transition advTm="17748"/>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695198" rtlCol="0"/>
          <a:lstStyle/>
          <a:p>
            <a:pPr marL="486409" eaLnBrk="1" fontAlgn="auto" hangingPunct="1">
              <a:spcBef>
                <a:spcPts val="0"/>
              </a:spcBef>
              <a:spcAft>
                <a:spcPts val="0"/>
              </a:spcAft>
              <a:defRPr/>
            </a:pPr>
            <a:r>
              <a:rPr dirty="0"/>
              <a:t>KI poliomavirus</a:t>
            </a:r>
            <a:r>
              <a:rPr spc="-100" dirty="0"/>
              <a:t> </a:t>
            </a:r>
            <a:r>
              <a:rPr dirty="0"/>
              <a:t>(KIV)</a:t>
            </a:r>
          </a:p>
        </p:txBody>
      </p:sp>
      <p:sp>
        <p:nvSpPr>
          <p:cNvPr id="112642" name="object 3"/>
          <p:cNvSpPr>
            <a:spLocks/>
          </p:cNvSpPr>
          <p:nvPr/>
        </p:nvSpPr>
        <p:spPr bwMode="auto">
          <a:xfrm>
            <a:off x="179388" y="1981200"/>
            <a:ext cx="8964612" cy="4687888"/>
          </a:xfrm>
          <a:custGeom>
            <a:avLst/>
            <a:gdLst>
              <a:gd name="T0" fmla="*/ 0 w 8964930"/>
              <a:gd name="T1" fmla="*/ 4686368 h 4688205"/>
              <a:gd name="T2" fmla="*/ 8962948 w 8964930"/>
              <a:gd name="T3" fmla="*/ 4686368 h 4688205"/>
              <a:gd name="T4" fmla="*/ 8962948 w 8964930"/>
              <a:gd name="T5" fmla="*/ 0 h 4688205"/>
              <a:gd name="T6" fmla="*/ 0 w 8964930"/>
              <a:gd name="T7" fmla="*/ 0 h 4688205"/>
              <a:gd name="T8" fmla="*/ 0 w 8964930"/>
              <a:gd name="T9" fmla="*/ 4686368 h 4688205"/>
              <a:gd name="T10" fmla="*/ 0 60000 65536"/>
              <a:gd name="T11" fmla="*/ 0 60000 65536"/>
              <a:gd name="T12" fmla="*/ 0 60000 65536"/>
              <a:gd name="T13" fmla="*/ 0 60000 65536"/>
              <a:gd name="T14" fmla="*/ 0 60000 65536"/>
              <a:gd name="T15" fmla="*/ 0 w 8964930"/>
              <a:gd name="T16" fmla="*/ 0 h 4688205"/>
              <a:gd name="T17" fmla="*/ 8964930 w 8964930"/>
              <a:gd name="T18" fmla="*/ 4688205 h 4688205"/>
            </a:gdLst>
            <a:ahLst/>
            <a:cxnLst>
              <a:cxn ang="T10">
                <a:pos x="T0" y="T1"/>
              </a:cxn>
              <a:cxn ang="T11">
                <a:pos x="T2" y="T3"/>
              </a:cxn>
              <a:cxn ang="T12">
                <a:pos x="T4" y="T5"/>
              </a:cxn>
              <a:cxn ang="T13">
                <a:pos x="T6" y="T7"/>
              </a:cxn>
              <a:cxn ang="T14">
                <a:pos x="T8" y="T9"/>
              </a:cxn>
            </a:cxnLst>
            <a:rect l="T15" t="T16" r="T17" b="T18"/>
            <a:pathLst>
              <a:path w="8964930" h="4688205">
                <a:moveTo>
                  <a:pt x="0" y="4687951"/>
                </a:moveTo>
                <a:lnTo>
                  <a:pt x="8964549" y="4687951"/>
                </a:lnTo>
                <a:lnTo>
                  <a:pt x="8964549" y="0"/>
                </a:lnTo>
                <a:lnTo>
                  <a:pt x="0" y="0"/>
                </a:lnTo>
                <a:lnTo>
                  <a:pt x="0" y="4687951"/>
                </a:lnTo>
                <a:close/>
              </a:path>
            </a:pathLst>
          </a:custGeom>
          <a:solidFill>
            <a:srgbClr val="000066"/>
          </a:solidFill>
          <a:ln w="9525">
            <a:noFill/>
            <a:round/>
            <a:headEnd/>
            <a:tailEnd/>
          </a:ln>
        </p:spPr>
        <p:txBody>
          <a:bodyPr lIns="0" tIns="0" rIns="0" bIns="0"/>
          <a:lstStyle/>
          <a:p>
            <a:endParaRPr lang="it-IT"/>
          </a:p>
        </p:txBody>
      </p:sp>
      <p:sp>
        <p:nvSpPr>
          <p:cNvPr id="112643" name="object 4"/>
          <p:cNvSpPr txBox="1">
            <a:spLocks noChangeArrowheads="1"/>
          </p:cNvSpPr>
          <p:nvPr/>
        </p:nvSpPr>
        <p:spPr bwMode="auto">
          <a:xfrm>
            <a:off x="258763" y="1971675"/>
            <a:ext cx="8729662" cy="3773488"/>
          </a:xfrm>
          <a:prstGeom prst="rect">
            <a:avLst/>
          </a:prstGeom>
          <a:noFill/>
          <a:ln w="9525">
            <a:noFill/>
            <a:miter lim="800000"/>
            <a:headEnd/>
            <a:tailEnd/>
          </a:ln>
        </p:spPr>
        <p:txBody>
          <a:bodyPr lIns="0" tIns="0" rIns="0" bIns="0">
            <a:spAutoFit/>
          </a:bodyPr>
          <a:lstStyle/>
          <a:p>
            <a:pPr marL="12700"/>
            <a:r>
              <a:rPr lang="it-IT" sz="1600" b="1">
                <a:solidFill>
                  <a:srgbClr val="FFFFFF"/>
                </a:solidFill>
                <a:latin typeface="Times New Roman" pitchFamily="18" charset="0"/>
                <a:cs typeface="Times New Roman" pitchFamily="18" charset="0"/>
              </a:rPr>
              <a:t>Identification of a third human polyomavirus. </a:t>
            </a:r>
            <a:r>
              <a:rPr lang="it-IT" sz="1600">
                <a:solidFill>
                  <a:srgbClr val="FFFFFF"/>
                </a:solidFill>
                <a:latin typeface="Times New Roman" pitchFamily="18" charset="0"/>
                <a:cs typeface="Times New Roman" pitchFamily="18" charset="0"/>
              </a:rPr>
              <a:t>J Virol. 2007</a:t>
            </a:r>
            <a:endParaRPr lang="it-IT" sz="1600">
              <a:latin typeface="Times New Roman" pitchFamily="18" charset="0"/>
              <a:cs typeface="Times New Roman" pitchFamily="18" charset="0"/>
            </a:endParaRPr>
          </a:p>
          <a:p>
            <a:pPr marL="12700">
              <a:spcBef>
                <a:spcPts val="25"/>
              </a:spcBef>
            </a:pPr>
            <a:endParaRPr lang="it-IT" sz="1600">
              <a:latin typeface="Times New Roman" pitchFamily="18" charset="0"/>
              <a:cs typeface="Times New Roman" pitchFamily="18" charset="0"/>
            </a:endParaRPr>
          </a:p>
          <a:p>
            <a:pPr marL="12700">
              <a:lnSpc>
                <a:spcPct val="80000"/>
              </a:lnSpc>
            </a:pPr>
            <a:r>
              <a:rPr lang="it-IT" sz="1600" b="1" u="sng">
                <a:solidFill>
                  <a:srgbClr val="CCCCFF"/>
                </a:solidFill>
                <a:latin typeface="Times New Roman" pitchFamily="18" charset="0"/>
                <a:cs typeface="Times New Roman" pitchFamily="18" charset="0"/>
                <a:hlinkClick r:id="rId3"/>
              </a:rPr>
              <a:t>Allander T</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4"/>
              </a:rPr>
              <a:t>Andreasson K</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5"/>
              </a:rPr>
              <a:t>Gupta S</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6"/>
              </a:rPr>
              <a:t>Bjerkner A</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7"/>
              </a:rPr>
              <a:t>Bogdanovic G</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8"/>
              </a:rPr>
              <a:t>Persson MA</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9"/>
              </a:rPr>
              <a:t>Dalianis T</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10"/>
              </a:rPr>
              <a:t>Ramqvist </a:t>
            </a:r>
            <a:r>
              <a:rPr lang="it-IT" sz="1600" b="1" u="sng">
                <a:solidFill>
                  <a:srgbClr val="CCCC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10"/>
              </a:rPr>
              <a:t>T</a:t>
            </a:r>
            <a:r>
              <a:rPr lang="it-IT" sz="1600">
                <a:solidFill>
                  <a:srgbClr val="FFFFFF"/>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11"/>
              </a:rPr>
              <a:t>Andersson B</a:t>
            </a:r>
            <a:r>
              <a:rPr lang="it-IT" sz="1600">
                <a:solidFill>
                  <a:srgbClr val="FFFFFF"/>
                </a:solidFill>
                <a:latin typeface="Times New Roman" pitchFamily="18" charset="0"/>
                <a:cs typeface="Times New Roman" pitchFamily="18" charset="0"/>
              </a:rPr>
              <a:t>.</a:t>
            </a:r>
            <a:endParaRPr lang="it-IT" sz="1600">
              <a:latin typeface="Times New Roman" pitchFamily="18" charset="0"/>
              <a:cs typeface="Times New Roman" pitchFamily="18" charset="0"/>
            </a:endParaRPr>
          </a:p>
          <a:p>
            <a:pPr marL="12700">
              <a:lnSpc>
                <a:spcPts val="1538"/>
              </a:lnSpc>
              <a:spcBef>
                <a:spcPts val="363"/>
              </a:spcBef>
            </a:pPr>
            <a:r>
              <a:rPr lang="it-IT" sz="1600">
                <a:solidFill>
                  <a:srgbClr val="FFFFFF"/>
                </a:solidFill>
                <a:latin typeface="Times New Roman" pitchFamily="18" charset="0"/>
                <a:cs typeface="Times New Roman" pitchFamily="18" charset="0"/>
              </a:rPr>
              <a:t>Laboratory for Clinical Microbiology, Department of Clinical Microbiology, Tumor and Cell Biology,  L2:02, Karolinska University Hospital, SE-171 76 Stockholm, Sweden. </a:t>
            </a:r>
            <a:r>
              <a:rPr lang="it-IT" sz="1600">
                <a:solidFill>
                  <a:srgbClr val="FFFFFF"/>
                </a:solidFill>
                <a:latin typeface="Times New Roman" pitchFamily="18" charset="0"/>
                <a:cs typeface="Times New Roman" pitchFamily="18" charset="0"/>
                <a:hlinkClick r:id="rId12"/>
              </a:rPr>
              <a:t>tobias.allander@karolinska.se</a:t>
            </a:r>
            <a:endParaRPr lang="it-IT" sz="1600">
              <a:latin typeface="Times New Roman" pitchFamily="18" charset="0"/>
              <a:cs typeface="Times New Roman" pitchFamily="18" charset="0"/>
            </a:endParaRPr>
          </a:p>
          <a:p>
            <a:pPr marL="12700">
              <a:spcBef>
                <a:spcPts val="13"/>
              </a:spcBef>
            </a:pPr>
            <a:endParaRPr lang="it-IT" sz="2000">
              <a:latin typeface="Times New Roman" pitchFamily="18" charset="0"/>
              <a:cs typeface="Times New Roman" pitchFamily="18" charset="0"/>
            </a:endParaRPr>
          </a:p>
          <a:p>
            <a:pPr marL="12700">
              <a:lnSpc>
                <a:spcPct val="80000"/>
              </a:lnSpc>
            </a:pPr>
            <a:r>
              <a:rPr lang="it-IT" sz="1600">
                <a:solidFill>
                  <a:srgbClr val="FFFFFF"/>
                </a:solidFill>
                <a:latin typeface="Times New Roman" pitchFamily="18" charset="0"/>
                <a:cs typeface="Times New Roman" pitchFamily="18" charset="0"/>
              </a:rPr>
              <a:t>We have previously reported on a system for large-scale molecular virus screening of clinical samples. As  part of an effort to systematically search for unrecognized human pathogens, the technology was applied  for virus screening of human respiratory tract samples. This resulted in the identification of a previously  unknown polyomavirus provisionally named </a:t>
            </a:r>
            <a:r>
              <a:rPr lang="it-IT" sz="1600" b="1">
                <a:solidFill>
                  <a:srgbClr val="FFFFFF"/>
                </a:solidFill>
                <a:latin typeface="Times New Roman" pitchFamily="18" charset="0"/>
                <a:cs typeface="Times New Roman" pitchFamily="18" charset="0"/>
              </a:rPr>
              <a:t>KI polyomavirus</a:t>
            </a:r>
            <a:r>
              <a:rPr lang="it-IT" sz="1600">
                <a:solidFill>
                  <a:srgbClr val="FFFFFF"/>
                </a:solidFill>
                <a:latin typeface="Times New Roman" pitchFamily="18" charset="0"/>
                <a:cs typeface="Times New Roman" pitchFamily="18" charset="0"/>
              </a:rPr>
              <a:t>. The virus is phylogenetically related to  other primate polyomaviruses in the early region of the genome but has very little homology (&lt;30% amino  acid identity) to known polyomaviruses in the late region. </a:t>
            </a:r>
            <a:r>
              <a:rPr lang="it-IT" sz="1600" b="1">
                <a:solidFill>
                  <a:srgbClr val="FFFFFF"/>
                </a:solidFill>
                <a:latin typeface="Times New Roman" pitchFamily="18" charset="0"/>
                <a:cs typeface="Times New Roman" pitchFamily="18" charset="0"/>
              </a:rPr>
              <a:t>The virus was found by PCR in 6 (1%) of 637  nasopharyngeal aspirates and in 1 (0.5%) of 192 fecal samples </a:t>
            </a:r>
            <a:r>
              <a:rPr lang="it-IT" sz="1600">
                <a:solidFill>
                  <a:srgbClr val="FFFFFF"/>
                </a:solidFill>
                <a:latin typeface="Times New Roman" pitchFamily="18" charset="0"/>
                <a:cs typeface="Times New Roman" pitchFamily="18" charset="0"/>
              </a:rPr>
              <a:t>but was not detected in sets of urine and  blood samples. Since polyomaviruses have oncogenic potential and may produce severe disease in  immunosuppressed individuals, continued searching for the virus in different medical contexts is  important. This finding further illustrates how unbiased screening of respiratory tract samples can be used  for the discovery of diverse virus types.</a:t>
            </a:r>
            <a:endParaRPr lang="it-IT" sz="1600">
              <a:latin typeface="Times New Roman" pitchFamily="18" charset="0"/>
              <a:cs typeface="Times New Roman" pitchFamily="18" charset="0"/>
            </a:endParaRPr>
          </a:p>
        </p:txBody>
      </p:sp>
    </p:spTree>
  </p:cSld>
  <p:clrMapOvr>
    <a:masterClrMapping/>
  </p:clrMapOvr>
  <p:transition advTm="31968"/>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58547" rtlCol="0"/>
          <a:lstStyle/>
          <a:p>
            <a:pPr marL="145415" eaLnBrk="1" fontAlgn="auto" hangingPunct="1">
              <a:spcBef>
                <a:spcPts val="0"/>
              </a:spcBef>
              <a:spcAft>
                <a:spcPts val="0"/>
              </a:spcAft>
              <a:defRPr/>
            </a:pPr>
            <a:r>
              <a:rPr dirty="0"/>
              <a:t>WU poliomavirus</a:t>
            </a:r>
            <a:r>
              <a:rPr spc="-114" dirty="0"/>
              <a:t> </a:t>
            </a:r>
            <a:r>
              <a:rPr dirty="0"/>
              <a:t>(WUV)</a:t>
            </a:r>
          </a:p>
        </p:txBody>
      </p:sp>
      <p:sp>
        <p:nvSpPr>
          <p:cNvPr id="114690" name="object 3"/>
          <p:cNvSpPr txBox="1">
            <a:spLocks noChangeArrowheads="1"/>
          </p:cNvSpPr>
          <p:nvPr/>
        </p:nvSpPr>
        <p:spPr bwMode="auto">
          <a:xfrm>
            <a:off x="1222375" y="1160463"/>
            <a:ext cx="7126288" cy="3940175"/>
          </a:xfrm>
          <a:prstGeom prst="rect">
            <a:avLst/>
          </a:prstGeom>
          <a:noFill/>
          <a:ln w="9525">
            <a:noFill/>
            <a:miter lim="800000"/>
            <a:headEnd/>
            <a:tailEnd/>
          </a:ln>
        </p:spPr>
        <p:txBody>
          <a:bodyPr lIns="0" tIns="0" rIns="0" bIns="0">
            <a:spAutoFit/>
          </a:bodyPr>
          <a:lstStyle/>
          <a:p>
            <a:pPr marL="77788" indent="-65088">
              <a:lnSpc>
                <a:spcPts val="1338"/>
              </a:lnSpc>
            </a:pPr>
            <a:r>
              <a:rPr lang="it-IT" sz="1400" b="1">
                <a:solidFill>
                  <a:srgbClr val="FF3300"/>
                </a:solidFill>
                <a:latin typeface="Times New Roman" pitchFamily="18" charset="0"/>
                <a:cs typeface="Times New Roman" pitchFamily="18" charset="0"/>
              </a:rPr>
              <a:t>Identification of a novel polyomavirus from patients with acute respiratory tract infections. :  PLoS Pathog. 2007</a:t>
            </a:r>
            <a:endParaRPr lang="it-IT" sz="1400">
              <a:latin typeface="Times New Roman" pitchFamily="18" charset="0"/>
              <a:cs typeface="Times New Roman" pitchFamily="18" charset="0"/>
            </a:endParaRPr>
          </a:p>
          <a:p>
            <a:pPr marL="77788" indent="-65088">
              <a:lnSpc>
                <a:spcPts val="1338"/>
              </a:lnSpc>
              <a:spcBef>
                <a:spcPts val="338"/>
              </a:spcBef>
            </a:pPr>
            <a:r>
              <a:rPr lang="it-IT" sz="1400" b="1" u="sng">
                <a:solidFill>
                  <a:srgbClr val="CCCCFF"/>
                </a:solidFill>
                <a:latin typeface="Times New Roman" pitchFamily="18" charset="0"/>
                <a:cs typeface="Times New Roman" pitchFamily="18" charset="0"/>
                <a:hlinkClick r:id="rId3"/>
              </a:rPr>
              <a:t>Gaynor AM</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4"/>
              </a:rPr>
              <a:t>Nissen MD</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5"/>
              </a:rPr>
              <a:t>Whiley DM</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6"/>
              </a:rPr>
              <a:t>Mackay IM</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7"/>
              </a:rPr>
              <a:t>Lambert SB</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8"/>
              </a:rPr>
              <a:t>Wu G</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9"/>
              </a:rPr>
              <a:t>Brennan DC</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10"/>
              </a:rPr>
              <a:t>Storch </a:t>
            </a:r>
            <a:r>
              <a:rPr lang="it-IT" sz="1400" b="1" u="sng">
                <a:solidFill>
                  <a:srgbClr val="CCCCFF"/>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10"/>
              </a:rPr>
              <a:t>GA</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11"/>
              </a:rPr>
              <a:t>Sloots TP</a:t>
            </a:r>
            <a:r>
              <a:rPr lang="it-IT" sz="1400" b="1">
                <a:solidFill>
                  <a:srgbClr val="000066"/>
                </a:solidFill>
                <a:latin typeface="Times New Roman" pitchFamily="18" charset="0"/>
                <a:cs typeface="Times New Roman" pitchFamily="18" charset="0"/>
              </a:rPr>
              <a:t>, </a:t>
            </a:r>
            <a:r>
              <a:rPr lang="it-IT" sz="1400" b="1" u="sng">
                <a:solidFill>
                  <a:srgbClr val="CCCCFF"/>
                </a:solidFill>
                <a:latin typeface="Times New Roman" pitchFamily="18" charset="0"/>
                <a:cs typeface="Times New Roman" pitchFamily="18" charset="0"/>
                <a:hlinkClick r:id="rId12"/>
              </a:rPr>
              <a:t>Wang D</a:t>
            </a:r>
            <a:r>
              <a:rPr lang="it-IT" sz="1400" b="1">
                <a:solidFill>
                  <a:srgbClr val="000066"/>
                </a:solidFill>
                <a:latin typeface="Times New Roman" pitchFamily="18" charset="0"/>
                <a:cs typeface="Times New Roman" pitchFamily="18" charset="0"/>
              </a:rPr>
              <a:t>.</a:t>
            </a:r>
            <a:endParaRPr lang="it-IT" sz="1400">
              <a:latin typeface="Times New Roman" pitchFamily="18" charset="0"/>
              <a:cs typeface="Times New Roman" pitchFamily="18" charset="0"/>
            </a:endParaRPr>
          </a:p>
          <a:p>
            <a:pPr marL="77788" indent="-65088">
              <a:lnSpc>
                <a:spcPts val="1513"/>
              </a:lnSpc>
              <a:spcBef>
                <a:spcPts val="13"/>
              </a:spcBef>
            </a:pPr>
            <a:r>
              <a:rPr lang="it-IT" sz="1400">
                <a:latin typeface="Times New Roman" pitchFamily="18" charset="0"/>
                <a:cs typeface="Times New Roman" pitchFamily="18" charset="0"/>
              </a:rPr>
              <a:t>Department of Molecular Microbiology, Washington University School of Medicine, St. Louis,</a:t>
            </a:r>
          </a:p>
          <a:p>
            <a:pPr marL="77788" indent="-65088">
              <a:lnSpc>
                <a:spcPts val="1513"/>
              </a:lnSpc>
            </a:pPr>
            <a:r>
              <a:rPr lang="it-IT" sz="1400">
                <a:latin typeface="Times New Roman" pitchFamily="18" charset="0"/>
                <a:cs typeface="Times New Roman" pitchFamily="18" charset="0"/>
              </a:rPr>
              <a:t>Missouri, United States of America.</a:t>
            </a:r>
          </a:p>
          <a:p>
            <a:pPr marL="77788" indent="-65088"/>
            <a:endParaRPr lang="it-IT" sz="1700">
              <a:latin typeface="Times New Roman" pitchFamily="18" charset="0"/>
              <a:cs typeface="Times New Roman" pitchFamily="18" charset="0"/>
            </a:endParaRPr>
          </a:p>
          <a:p>
            <a:pPr marL="77788" indent="-65088">
              <a:lnSpc>
                <a:spcPct val="80000"/>
              </a:lnSpc>
            </a:pPr>
            <a:r>
              <a:rPr lang="it-IT" sz="1400">
                <a:latin typeface="Times New Roman" pitchFamily="18" charset="0"/>
                <a:cs typeface="Times New Roman" pitchFamily="18" charset="0"/>
              </a:rPr>
              <a:t>We report the identification of a novel polyomavirus present </a:t>
            </a:r>
            <a:r>
              <a:rPr lang="it-IT" sz="1400" b="1">
                <a:solidFill>
                  <a:srgbClr val="000066"/>
                </a:solidFill>
                <a:latin typeface="Times New Roman" pitchFamily="18" charset="0"/>
                <a:cs typeface="Times New Roman" pitchFamily="18" charset="0"/>
              </a:rPr>
              <a:t>in respiratory secretions from  human patients with symptoms of acute respiratory tract infection</a:t>
            </a:r>
            <a:r>
              <a:rPr lang="it-IT" sz="1400">
                <a:latin typeface="Times New Roman" pitchFamily="18" charset="0"/>
                <a:cs typeface="Times New Roman" pitchFamily="18" charset="0"/>
              </a:rPr>
              <a:t>. The virus was initially  detected in a nasopharyngeal aspirate from a 3-year-old child from Australia diagnosed with  pneumonia. A random library was generated from nucleic acids extracted from the nasopharyngeal  aspirate and analyzed by high throughput DNA sequencing. Multiple DNA fragments were cloned  that possessed limited homology to known polyomaviruses. We subsequently sequenced the entire  virus genome of 5,229 bp, henceforth referred to as </a:t>
            </a:r>
            <a:r>
              <a:rPr lang="it-IT" sz="1400" b="1">
                <a:solidFill>
                  <a:srgbClr val="000066"/>
                </a:solidFill>
                <a:latin typeface="Times New Roman" pitchFamily="18" charset="0"/>
                <a:cs typeface="Times New Roman" pitchFamily="18" charset="0"/>
              </a:rPr>
              <a:t>WU virus</a:t>
            </a:r>
            <a:r>
              <a:rPr lang="it-IT" sz="1400">
                <a:latin typeface="Times New Roman" pitchFamily="18" charset="0"/>
                <a:cs typeface="Times New Roman" pitchFamily="18" charset="0"/>
              </a:rPr>
              <a:t>, and found it to have genomic  features characteristic of the family Polyomaviridae. The genome was predicted to encode small T  antigen, large T antigen, and three capsid proteins: VP1, VP2, and VP3. Phylogenetic analysis  clearly revealed that the WU virus was divergent from all known polyomaviruses. Screening of  2,135 patients with acute respiratory tract infections in Brisbane, Queensland, Australia, and St.</a:t>
            </a:r>
          </a:p>
          <a:p>
            <a:pPr marL="77788" indent="-65088">
              <a:lnSpc>
                <a:spcPts val="1175"/>
              </a:lnSpc>
            </a:pPr>
            <a:r>
              <a:rPr lang="it-IT" sz="1400">
                <a:latin typeface="Times New Roman" pitchFamily="18" charset="0"/>
                <a:cs typeface="Times New Roman" pitchFamily="18" charset="0"/>
              </a:rPr>
              <a:t>Louis, Missouri, United States, using WU virus-specific PCR primers resulted in the detection of</a:t>
            </a:r>
          </a:p>
          <a:p>
            <a:pPr marL="77788" indent="-65088">
              <a:lnSpc>
                <a:spcPts val="1338"/>
              </a:lnSpc>
              <a:spcBef>
                <a:spcPts val="163"/>
              </a:spcBef>
            </a:pPr>
            <a:r>
              <a:rPr lang="it-IT" sz="1400">
                <a:latin typeface="Times New Roman" pitchFamily="18" charset="0"/>
                <a:cs typeface="Times New Roman" pitchFamily="18" charset="0"/>
              </a:rPr>
              <a:t>43 additional specimens that contained WU virus. The presence of multiple instances of the virus  in two continents suggests that this virus is geographically widespread in the human population  and raises the possibility that the WU virus may be a human pathogen.</a:t>
            </a:r>
          </a:p>
        </p:txBody>
      </p:sp>
    </p:spTree>
  </p:cSld>
  <p:clrMapOvr>
    <a:masterClrMapping/>
  </p:clrMapOvr>
  <p:transition advTm="173098"/>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8938" y="687388"/>
            <a:ext cx="6107112" cy="558800"/>
          </a:xfrm>
        </p:spPr>
        <p:txBody>
          <a:bodyPr rtlCol="0"/>
          <a:lstStyle/>
          <a:p>
            <a:pPr marL="12700" eaLnBrk="1" fontAlgn="auto" hangingPunct="1">
              <a:spcBef>
                <a:spcPts val="0"/>
              </a:spcBef>
              <a:spcAft>
                <a:spcPts val="0"/>
              </a:spcAft>
              <a:defRPr/>
            </a:pPr>
            <a:r>
              <a:rPr sz="3600" spc="-5" dirty="0"/>
              <a:t>Merkel </a:t>
            </a:r>
            <a:r>
              <a:rPr sz="3600" dirty="0"/>
              <a:t>cell </a:t>
            </a:r>
            <a:r>
              <a:rPr sz="3600" spc="-5" dirty="0"/>
              <a:t>poliomavirus</a:t>
            </a:r>
            <a:r>
              <a:rPr sz="3600" spc="10" dirty="0"/>
              <a:t> </a:t>
            </a:r>
            <a:r>
              <a:rPr sz="3600" spc="-5" dirty="0"/>
              <a:t>(MCV)</a:t>
            </a:r>
            <a:endParaRPr sz="3600"/>
          </a:p>
        </p:txBody>
      </p:sp>
      <p:sp>
        <p:nvSpPr>
          <p:cNvPr id="116738" name="object 3"/>
          <p:cNvSpPr txBox="1">
            <a:spLocks noChangeArrowheads="1"/>
          </p:cNvSpPr>
          <p:nvPr/>
        </p:nvSpPr>
        <p:spPr bwMode="auto">
          <a:xfrm>
            <a:off x="765175" y="2400300"/>
            <a:ext cx="7497763" cy="4011613"/>
          </a:xfrm>
          <a:prstGeom prst="rect">
            <a:avLst/>
          </a:prstGeom>
          <a:noFill/>
          <a:ln w="9525">
            <a:noFill/>
            <a:miter lim="800000"/>
            <a:headEnd/>
            <a:tailEnd/>
          </a:ln>
        </p:spPr>
        <p:txBody>
          <a:bodyPr lIns="0" tIns="0" rIns="0" bIns="0">
            <a:spAutoFit/>
          </a:bodyPr>
          <a:lstStyle/>
          <a:p>
            <a:pPr marL="12700"/>
            <a:r>
              <a:rPr lang="it-IT" sz="1600" b="1">
                <a:latin typeface="Times New Roman" pitchFamily="18" charset="0"/>
                <a:cs typeface="Times New Roman" pitchFamily="18" charset="0"/>
              </a:rPr>
              <a:t>Clonal integration of a polyomavirus in human Merkel cell carcinoma.</a:t>
            </a:r>
            <a:endParaRPr lang="it-IT" sz="1600">
              <a:latin typeface="Times New Roman" pitchFamily="18" charset="0"/>
              <a:cs typeface="Times New Roman" pitchFamily="18" charset="0"/>
            </a:endParaRPr>
          </a:p>
          <a:p>
            <a:pPr marL="12700"/>
            <a:r>
              <a:rPr lang="it-IT" sz="1600" b="1" u="sng">
                <a:solidFill>
                  <a:srgbClr val="CCCCFF"/>
                </a:solidFill>
                <a:latin typeface="Times New Roman" pitchFamily="18" charset="0"/>
                <a:cs typeface="Times New Roman" pitchFamily="18" charset="0"/>
                <a:hlinkClick r:id="rId3"/>
              </a:rPr>
              <a:t>Feng H</a:t>
            </a:r>
            <a:r>
              <a:rPr lang="it-IT" sz="1600" b="1">
                <a:solidFill>
                  <a:srgbClr val="000066"/>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4"/>
              </a:rPr>
              <a:t>Shuda M</a:t>
            </a:r>
            <a:r>
              <a:rPr lang="it-IT" sz="1600" b="1">
                <a:solidFill>
                  <a:srgbClr val="000066"/>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5"/>
              </a:rPr>
              <a:t>Chang Y</a:t>
            </a:r>
            <a:r>
              <a:rPr lang="it-IT" sz="1600" b="1">
                <a:solidFill>
                  <a:srgbClr val="000066"/>
                </a:solidFill>
                <a:latin typeface="Times New Roman" pitchFamily="18" charset="0"/>
                <a:cs typeface="Times New Roman" pitchFamily="18" charset="0"/>
              </a:rPr>
              <a:t>, </a:t>
            </a:r>
            <a:r>
              <a:rPr lang="it-IT" sz="1600" b="1" u="sng">
                <a:solidFill>
                  <a:srgbClr val="CCCCFF"/>
                </a:solidFill>
                <a:latin typeface="Times New Roman" pitchFamily="18" charset="0"/>
                <a:cs typeface="Times New Roman" pitchFamily="18" charset="0"/>
                <a:hlinkClick r:id="rId6"/>
              </a:rPr>
              <a:t>Moore PS</a:t>
            </a:r>
            <a:r>
              <a:rPr lang="it-IT" sz="1600" b="1">
                <a:solidFill>
                  <a:srgbClr val="000066"/>
                </a:solidFill>
                <a:latin typeface="Times New Roman" pitchFamily="18" charset="0"/>
                <a:cs typeface="Times New Roman" pitchFamily="18" charset="0"/>
              </a:rPr>
              <a:t>. Science 2008</a:t>
            </a:r>
            <a:endParaRPr lang="it-IT" sz="1600">
              <a:latin typeface="Times New Roman" pitchFamily="18" charset="0"/>
              <a:cs typeface="Times New Roman" pitchFamily="18" charset="0"/>
            </a:endParaRPr>
          </a:p>
          <a:p>
            <a:pPr marL="12700">
              <a:lnSpc>
                <a:spcPts val="1538"/>
              </a:lnSpc>
              <a:spcBef>
                <a:spcPts val="363"/>
              </a:spcBef>
            </a:pPr>
            <a:r>
              <a:rPr lang="it-IT" sz="1600">
                <a:latin typeface="Times New Roman" pitchFamily="18" charset="0"/>
                <a:cs typeface="Times New Roman" pitchFamily="18" charset="0"/>
              </a:rPr>
              <a:t>Molecular Virology Program, University of Pittsburgh Cancer Institute, University of  Pittsburgh, 5117 Centre Avenue, Suite 1.8, Pittsburgh, PA 15213, USA.</a:t>
            </a:r>
          </a:p>
          <a:p>
            <a:pPr marL="12700">
              <a:spcBef>
                <a:spcPts val="13"/>
              </a:spcBef>
            </a:pPr>
            <a:endParaRPr lang="it-IT" sz="2000">
              <a:latin typeface="Times New Roman" pitchFamily="18" charset="0"/>
              <a:cs typeface="Times New Roman" pitchFamily="18" charset="0"/>
            </a:endParaRPr>
          </a:p>
          <a:p>
            <a:pPr marL="12700"/>
            <a:r>
              <a:rPr lang="it-IT" sz="1600">
                <a:latin typeface="Times New Roman" pitchFamily="18" charset="0"/>
                <a:cs typeface="Times New Roman" pitchFamily="18" charset="0"/>
              </a:rPr>
              <a:t>Merkel cell carcinoma (MCC) is a rare but aggressive human skin cancer that  typically</a:t>
            </a:r>
          </a:p>
          <a:p>
            <a:pPr marL="12700">
              <a:lnSpc>
                <a:spcPts val="1538"/>
              </a:lnSpc>
              <a:spcBef>
                <a:spcPts val="750"/>
              </a:spcBef>
            </a:pPr>
            <a:r>
              <a:rPr lang="it-IT" sz="1600">
                <a:latin typeface="Times New Roman" pitchFamily="18" charset="0"/>
                <a:cs typeface="Times New Roman" pitchFamily="18" charset="0"/>
              </a:rPr>
              <a:t>affects elderly and immunosuppressed individuals, a feature suggestive of an infectious  origin. We studied MCC samples by digital transcriptome subtraction and detected a fusion  transcript between a previously undescribed virus T antigen and a human receptor tyrosine  phosphatase. Further investigation led to identification and sequence analysis of the 5387-  base-pair genome of a previously unknown polyomavirus that we call </a:t>
            </a:r>
            <a:r>
              <a:rPr lang="it-IT" sz="1600" b="1">
                <a:solidFill>
                  <a:srgbClr val="000066"/>
                </a:solidFill>
                <a:latin typeface="Times New Roman" pitchFamily="18" charset="0"/>
                <a:cs typeface="Times New Roman" pitchFamily="18" charset="0"/>
              </a:rPr>
              <a:t>Merkel cell  polyomavirus </a:t>
            </a:r>
            <a:r>
              <a:rPr lang="it-IT" sz="1600">
                <a:latin typeface="Times New Roman" pitchFamily="18" charset="0"/>
                <a:cs typeface="Times New Roman" pitchFamily="18" charset="0"/>
              </a:rPr>
              <a:t>(MCV or MCPyV).</a:t>
            </a:r>
          </a:p>
          <a:p>
            <a:pPr marL="12700">
              <a:lnSpc>
                <a:spcPts val="1538"/>
              </a:lnSpc>
              <a:spcBef>
                <a:spcPts val="763"/>
              </a:spcBef>
            </a:pPr>
            <a:r>
              <a:rPr lang="it-IT" sz="1600" b="1">
                <a:solidFill>
                  <a:srgbClr val="000066"/>
                </a:solidFill>
                <a:latin typeface="Times New Roman" pitchFamily="18" charset="0"/>
                <a:cs typeface="Times New Roman" pitchFamily="18" charset="0"/>
              </a:rPr>
              <a:t>MCV sequences were detected in 8 of 10 (80%) MCC tumors but only 5 of 59 (8%)  control tissues from various body sites and 4 of 25 (16%) control skin tissues. In six of  eight MCV-positive MCCs, viral DNA was integrated within the tumor genome in a  clonal pattern, suggesting that MCV infection and integration preceded clonal  expansion of the tumor cells. </a:t>
            </a:r>
            <a:r>
              <a:rPr lang="it-IT" sz="1600">
                <a:latin typeface="Times New Roman" pitchFamily="18" charset="0"/>
                <a:cs typeface="Times New Roman" pitchFamily="18" charset="0"/>
              </a:rPr>
              <a:t>Thus, MCV may be a contributing factor in the pathogenesis  of MCC.</a:t>
            </a:r>
          </a:p>
        </p:txBody>
      </p:sp>
    </p:spTree>
  </p:cSld>
  <p:clrMapOvr>
    <a:masterClrMapping/>
  </p:clrMapOvr>
  <p:transition advTm="73038"/>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5" name="object 2"/>
          <p:cNvSpPr>
            <a:spLocks noChangeArrowheads="1"/>
          </p:cNvSpPr>
          <p:nvPr/>
        </p:nvSpPr>
        <p:spPr bwMode="auto">
          <a:xfrm>
            <a:off x="611188" y="476250"/>
            <a:ext cx="1873250" cy="187325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18786" name="object 3"/>
          <p:cNvSpPr>
            <a:spLocks noChangeArrowheads="1"/>
          </p:cNvSpPr>
          <p:nvPr/>
        </p:nvSpPr>
        <p:spPr bwMode="auto">
          <a:xfrm>
            <a:off x="3563938" y="0"/>
            <a:ext cx="5262562" cy="3603625"/>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18787" name="object 4"/>
          <p:cNvSpPr>
            <a:spLocks noChangeArrowheads="1"/>
          </p:cNvSpPr>
          <p:nvPr/>
        </p:nvSpPr>
        <p:spPr bwMode="auto">
          <a:xfrm>
            <a:off x="4140200" y="3603625"/>
            <a:ext cx="4259263" cy="3151188"/>
          </a:xfrm>
          <a:prstGeom prst="rect">
            <a:avLst/>
          </a:prstGeom>
          <a:blipFill dpi="0" rotWithShape="1">
            <a:blip r:embed="rId5"/>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18788" name="object 5"/>
          <p:cNvSpPr>
            <a:spLocks noChangeArrowheads="1"/>
          </p:cNvSpPr>
          <p:nvPr/>
        </p:nvSpPr>
        <p:spPr bwMode="auto">
          <a:xfrm>
            <a:off x="17463" y="3603625"/>
            <a:ext cx="3232150" cy="3240088"/>
          </a:xfrm>
          <a:prstGeom prst="rect">
            <a:avLst/>
          </a:prstGeom>
          <a:blipFill dpi="0" rotWithShape="1">
            <a:blip r:embed="rId6"/>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27688"/>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object 2"/>
          <p:cNvSpPr txBox="1">
            <a:spLocks noChangeArrowheads="1"/>
          </p:cNvSpPr>
          <p:nvPr/>
        </p:nvSpPr>
        <p:spPr bwMode="auto">
          <a:xfrm>
            <a:off x="1600200" y="1143000"/>
            <a:ext cx="5992813" cy="2921000"/>
          </a:xfrm>
          <a:prstGeom prst="rect">
            <a:avLst/>
          </a:prstGeom>
          <a:noFill/>
          <a:ln w="9525">
            <a:noFill/>
            <a:miter lim="800000"/>
            <a:headEnd/>
            <a:tailEnd/>
          </a:ln>
        </p:spPr>
        <p:txBody>
          <a:bodyPr lIns="0" tIns="0" rIns="0" bIns="0">
            <a:spAutoFit/>
          </a:bodyPr>
          <a:lstStyle/>
          <a:p>
            <a:pPr marL="12700" indent="1588" algn="ctr"/>
            <a:r>
              <a:rPr lang="it-IT" sz="2400">
                <a:solidFill>
                  <a:srgbClr val="3333CC"/>
                </a:solidFill>
              </a:rPr>
              <a:t>La </a:t>
            </a:r>
            <a:r>
              <a:rPr lang="it-IT" sz="2400" b="1">
                <a:solidFill>
                  <a:srgbClr val="3333CC"/>
                </a:solidFill>
              </a:rPr>
              <a:t>tricodisplasia spinulosa </a:t>
            </a:r>
            <a:r>
              <a:rPr lang="it-IT" sz="2400">
                <a:solidFill>
                  <a:srgbClr val="3333CC"/>
                </a:solidFill>
              </a:rPr>
              <a:t>associata ai  virus è una malattia cutanea infettiva rara,  caratterizzata dallo sviluppo di papule  follicolari con spicole cheratiniche in diverse  parti del corpo, prevalentemente sulla faccia  (naso, sopracciglia, padiglioni auricolari),  dovuta a poliomavirosi nei pazienti  immunocompromessi.</a:t>
            </a:r>
            <a:endParaRPr lang="it-IT" sz="2400"/>
          </a:p>
        </p:txBody>
      </p:sp>
    </p:spTree>
  </p:cSld>
  <p:clrMapOvr>
    <a:masterClrMapping/>
  </p:clrMapOvr>
  <p:transition advTm="42268"/>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object 2"/>
          <p:cNvSpPr>
            <a:spLocks noChangeArrowheads="1"/>
          </p:cNvSpPr>
          <p:nvPr/>
        </p:nvSpPr>
        <p:spPr bwMode="auto">
          <a:xfrm>
            <a:off x="228600" y="0"/>
            <a:ext cx="9144000" cy="68580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43038"/>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object 2"/>
          <p:cNvSpPr>
            <a:spLocks noChangeArrowheads="1"/>
          </p:cNvSpPr>
          <p:nvPr/>
        </p:nvSpPr>
        <p:spPr bwMode="auto">
          <a:xfrm>
            <a:off x="1200150" y="11113"/>
            <a:ext cx="6138863" cy="5106987"/>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4930" name="object 3"/>
          <p:cNvSpPr>
            <a:spLocks noChangeArrowheads="1"/>
          </p:cNvSpPr>
          <p:nvPr/>
        </p:nvSpPr>
        <p:spPr bwMode="auto">
          <a:xfrm>
            <a:off x="1173163" y="0"/>
            <a:ext cx="6151562" cy="5103813"/>
          </a:xfrm>
          <a:prstGeom prst="rect">
            <a:avLst/>
          </a:prstGeom>
          <a:blipFill dpi="0" rotWithShape="1">
            <a:blip r:embed="rId4"/>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4931" name="object 4"/>
          <p:cNvSpPr txBox="1">
            <a:spLocks noChangeArrowheads="1"/>
          </p:cNvSpPr>
          <p:nvPr/>
        </p:nvSpPr>
        <p:spPr bwMode="auto">
          <a:xfrm>
            <a:off x="187325" y="5272088"/>
            <a:ext cx="8593138" cy="1474787"/>
          </a:xfrm>
          <a:prstGeom prst="rect">
            <a:avLst/>
          </a:prstGeom>
          <a:noFill/>
          <a:ln w="9525">
            <a:noFill/>
            <a:miter lim="800000"/>
            <a:headEnd/>
            <a:tailEnd/>
          </a:ln>
        </p:spPr>
        <p:txBody>
          <a:bodyPr lIns="0" tIns="0" rIns="0" bIns="0">
            <a:spAutoFit/>
          </a:bodyPr>
          <a:lstStyle/>
          <a:p>
            <a:pPr marL="12700"/>
            <a:r>
              <a:rPr lang="it-IT" sz="1200">
                <a:latin typeface="Times New Roman" pitchFamily="18" charset="0"/>
                <a:cs typeface="Times New Roman" pitchFamily="18" charset="0"/>
              </a:rPr>
              <a:t>Figure 1. Clinical appearance and histology of the trichodysplasia spinulosa patient. Facial appearance at presentation is shown in  panel</a:t>
            </a:r>
          </a:p>
          <a:p>
            <a:pPr marL="12700"/>
            <a:r>
              <a:rPr lang="it-IT" sz="1200">
                <a:latin typeface="Times New Roman" pitchFamily="18" charset="0"/>
                <a:cs typeface="Times New Roman" pitchFamily="18" charset="0"/>
              </a:rPr>
              <a:t>A. Note the thickened skin, particularly on the nose and in the eyebrow region accompanied by central alopecia. Apart from the eyebrows  and nose, papules are seen on the cheeks, chin, forehead and ears. Especially on the nose, but occasionally also in cheeks and chin, keratotic  spicules protruded from the enlarged follicular orifices. Panel B shows a close-up of the nose at presentation with numerous papules and  spicules. In panel C is shown a section of a formalin-fixed, paraffin-embedded biopsy of a hyperkeratotic follicular papule from the  forehead. The epidermis reveals enlarged, hyperplastic hair bulbs and hypercornification within a distended follicular infundibulum (HE  stain, 106). Panel D shows a detail of the nose 3 months after topical cidofovir treatment. Papules and spicules have largely resolved and  hairs have regained growth. doi:10.1371/journal.ppat.1001024.g001</a:t>
            </a:r>
          </a:p>
        </p:txBody>
      </p:sp>
    </p:spTree>
  </p:cSld>
  <p:clrMapOvr>
    <a:masterClrMapping/>
  </p:clrMapOvr>
  <p:transition advTm="3190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object 2"/>
          <p:cNvSpPr>
            <a:spLocks noChangeArrowheads="1"/>
          </p:cNvSpPr>
          <p:nvPr/>
        </p:nvSpPr>
        <p:spPr bwMode="auto">
          <a:xfrm>
            <a:off x="254000" y="1041400"/>
            <a:ext cx="8890000" cy="556577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6978" name="object 3"/>
          <p:cNvSpPr txBox="1">
            <a:spLocks noChangeArrowheads="1"/>
          </p:cNvSpPr>
          <p:nvPr/>
        </p:nvSpPr>
        <p:spPr bwMode="auto">
          <a:xfrm>
            <a:off x="1863725" y="114300"/>
            <a:ext cx="5529263" cy="708025"/>
          </a:xfrm>
          <a:prstGeom prst="rect">
            <a:avLst/>
          </a:prstGeom>
          <a:noFill/>
          <a:ln w="9525">
            <a:noFill/>
            <a:miter lim="800000"/>
            <a:headEnd/>
            <a:tailEnd/>
          </a:ln>
        </p:spPr>
        <p:txBody>
          <a:bodyPr lIns="0" tIns="0" rIns="0" bIns="0">
            <a:spAutoFit/>
          </a:bodyPr>
          <a:lstStyle/>
          <a:p>
            <a:pPr marL="22225" algn="ctr"/>
            <a:r>
              <a:rPr lang="it-IT" sz="1600" b="1">
                <a:solidFill>
                  <a:srgbClr val="3333CC"/>
                </a:solidFill>
                <a:latin typeface="Times New Roman" pitchFamily="18" charset="0"/>
                <a:cs typeface="Times New Roman" pitchFamily="18" charset="0"/>
              </a:rPr>
              <a:t>A cornucopia of human polyomaviruses</a:t>
            </a:r>
            <a:endParaRPr lang="it-IT" sz="1600">
              <a:latin typeface="Times New Roman" pitchFamily="18" charset="0"/>
              <a:cs typeface="Times New Roman" pitchFamily="18" charset="0"/>
            </a:endParaRPr>
          </a:p>
          <a:p>
            <a:pPr marL="22225" algn="ctr">
              <a:lnSpc>
                <a:spcPts val="1425"/>
              </a:lnSpc>
              <a:spcBef>
                <a:spcPts val="213"/>
              </a:spcBef>
            </a:pPr>
            <a:r>
              <a:rPr lang="it-IT" sz="1200" i="1">
                <a:latin typeface="Times New Roman" pitchFamily="18" charset="0"/>
                <a:cs typeface="Times New Roman" pitchFamily="18" charset="0"/>
              </a:rPr>
              <a:t>James A. DeCaprio and Robert L. Garcea</a:t>
            </a:r>
            <a:endParaRPr lang="it-IT" sz="1200">
              <a:latin typeface="Times New Roman" pitchFamily="18" charset="0"/>
              <a:cs typeface="Times New Roman" pitchFamily="18" charset="0"/>
            </a:endParaRPr>
          </a:p>
          <a:p>
            <a:pPr marL="22225" algn="ctr">
              <a:lnSpc>
                <a:spcPts val="1913"/>
              </a:lnSpc>
            </a:pPr>
            <a:r>
              <a:rPr lang="it-IT" sz="1600" b="1">
                <a:latin typeface="Times New Roman" pitchFamily="18" charset="0"/>
                <a:cs typeface="Times New Roman" pitchFamily="18" charset="0"/>
              </a:rPr>
              <a:t>264 </a:t>
            </a:r>
            <a:r>
              <a:rPr lang="it-IT" sz="1600">
                <a:latin typeface="Times New Roman" pitchFamily="18" charset="0"/>
                <a:cs typeface="Times New Roman" pitchFamily="18" charset="0"/>
              </a:rPr>
              <a:t>| APRIL 2013 | VOLUME 11 </a:t>
            </a:r>
            <a:r>
              <a:rPr lang="it-IT" sz="1600" b="1">
                <a:latin typeface="Times New Roman" pitchFamily="18" charset="0"/>
                <a:cs typeface="Times New Roman" pitchFamily="18" charset="0"/>
                <a:hlinkClick r:id="rId4"/>
              </a:rPr>
              <a:t>www.nature.com/reviews/micro</a:t>
            </a:r>
            <a:endParaRPr lang="it-IT" sz="1600">
              <a:latin typeface="Times New Roman" pitchFamily="18" charset="0"/>
              <a:cs typeface="Times New Roman" pitchFamily="18" charset="0"/>
            </a:endParaRPr>
          </a:p>
        </p:txBody>
      </p:sp>
    </p:spTree>
  </p:cSld>
  <p:clrMapOvr>
    <a:masterClrMapping/>
  </p:clrMapOvr>
  <p:transition advTm="4422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object 2"/>
          <p:cNvSpPr>
            <a:spLocks/>
          </p:cNvSpPr>
          <p:nvPr/>
        </p:nvSpPr>
        <p:spPr bwMode="auto">
          <a:xfrm>
            <a:off x="0" y="0"/>
            <a:ext cx="9144000" cy="6858000"/>
          </a:xfrm>
          <a:custGeom>
            <a:avLst/>
            <a:gdLst>
              <a:gd name="T0" fmla="*/ 0 w 9144000"/>
              <a:gd name="T1" fmla="*/ 6858000 h 6858000"/>
              <a:gd name="T2" fmla="*/ 9144000 w 9144000"/>
              <a:gd name="T3" fmla="*/ 6858000 h 6858000"/>
              <a:gd name="T4" fmla="*/ 9144000 w 9144000"/>
              <a:gd name="T5" fmla="*/ 0 h 6858000"/>
              <a:gd name="T6" fmla="*/ 0 w 9144000"/>
              <a:gd name="T7" fmla="*/ 0 h 6858000"/>
              <a:gd name="T8" fmla="*/ 0 w 9144000"/>
              <a:gd name="T9" fmla="*/ 6858000 h 6858000"/>
              <a:gd name="T10" fmla="*/ 0 60000 65536"/>
              <a:gd name="T11" fmla="*/ 0 60000 65536"/>
              <a:gd name="T12" fmla="*/ 0 60000 65536"/>
              <a:gd name="T13" fmla="*/ 0 60000 65536"/>
              <a:gd name="T14" fmla="*/ 0 60000 65536"/>
              <a:gd name="T15" fmla="*/ 0 w 9144000"/>
              <a:gd name="T16" fmla="*/ 0 h 6858000"/>
              <a:gd name="T17" fmla="*/ 9144000 w 9144000"/>
              <a:gd name="T18" fmla="*/ 6858000 h 6858000"/>
            </a:gdLst>
            <a:ahLst/>
            <a:cxnLst>
              <a:cxn ang="T10">
                <a:pos x="T0" y="T1"/>
              </a:cxn>
              <a:cxn ang="T11">
                <a:pos x="T2" y="T3"/>
              </a:cxn>
              <a:cxn ang="T12">
                <a:pos x="T4" y="T5"/>
              </a:cxn>
              <a:cxn ang="T13">
                <a:pos x="T6" y="T7"/>
              </a:cxn>
              <a:cxn ang="T14">
                <a:pos x="T8" y="T9"/>
              </a:cxn>
            </a:cxnLst>
            <a:rect l="T15" t="T16" r="T17" b="T18"/>
            <a:pathLst>
              <a:path w="9144000" h="6858000">
                <a:moveTo>
                  <a:pt x="0" y="6858000"/>
                </a:moveTo>
                <a:lnTo>
                  <a:pt x="9144000" y="6858000"/>
                </a:lnTo>
                <a:lnTo>
                  <a:pt x="9144000" y="0"/>
                </a:lnTo>
                <a:lnTo>
                  <a:pt x="0" y="0"/>
                </a:lnTo>
                <a:lnTo>
                  <a:pt x="0" y="6858000"/>
                </a:lnTo>
                <a:close/>
              </a:path>
            </a:pathLst>
          </a:custGeom>
          <a:solidFill>
            <a:srgbClr val="000066"/>
          </a:solidFill>
          <a:ln w="9525">
            <a:noFill/>
            <a:round/>
            <a:headEnd/>
            <a:tailEnd/>
          </a:ln>
        </p:spPr>
        <p:txBody>
          <a:bodyPr lIns="0" tIns="0" rIns="0" bIns="0"/>
          <a:lstStyle/>
          <a:p>
            <a:endParaRPr lang="it-IT"/>
          </a:p>
        </p:txBody>
      </p:sp>
      <p:sp>
        <p:nvSpPr>
          <p:cNvPr id="18434" name="object 3"/>
          <p:cNvSpPr txBox="1">
            <a:spLocks noChangeArrowheads="1"/>
          </p:cNvSpPr>
          <p:nvPr/>
        </p:nvSpPr>
        <p:spPr bwMode="auto">
          <a:xfrm>
            <a:off x="307975" y="163513"/>
            <a:ext cx="2333625" cy="985837"/>
          </a:xfrm>
          <a:prstGeom prst="rect">
            <a:avLst/>
          </a:prstGeom>
          <a:noFill/>
          <a:ln w="9525">
            <a:noFill/>
            <a:miter lim="800000"/>
            <a:headEnd/>
            <a:tailEnd/>
          </a:ln>
        </p:spPr>
        <p:txBody>
          <a:bodyPr lIns="0" tIns="0" rIns="0" bIns="0">
            <a:spAutoFit/>
          </a:bodyPr>
          <a:lstStyle/>
          <a:p>
            <a:pPr algn="ctr"/>
            <a:r>
              <a:rPr lang="it-IT" sz="3200" b="1">
                <a:solidFill>
                  <a:srgbClr val="FFFFFF"/>
                </a:solidFill>
                <a:latin typeface="Times New Roman" pitchFamily="18" charset="0"/>
                <a:cs typeface="Times New Roman" pitchFamily="18" charset="0"/>
              </a:rPr>
              <a:t>Poliomavirus</a:t>
            </a:r>
            <a:endParaRPr lang="it-IT" sz="3200">
              <a:latin typeface="Times New Roman" pitchFamily="18" charset="0"/>
              <a:cs typeface="Times New Roman" pitchFamily="18" charset="0"/>
            </a:endParaRPr>
          </a:p>
          <a:p>
            <a:pPr algn="ctr"/>
            <a:r>
              <a:rPr lang="it-IT" sz="3200" b="1">
                <a:solidFill>
                  <a:srgbClr val="FFFFFF"/>
                </a:solidFill>
                <a:latin typeface="Times New Roman" pitchFamily="18" charset="0"/>
                <a:cs typeface="Times New Roman" pitchFamily="18" charset="0"/>
              </a:rPr>
              <a:t>umani</a:t>
            </a:r>
            <a:endParaRPr lang="it-IT" sz="3200">
              <a:latin typeface="Times New Roman" pitchFamily="18" charset="0"/>
              <a:cs typeface="Times New Roman" pitchFamily="18" charset="0"/>
            </a:endParaRPr>
          </a:p>
        </p:txBody>
      </p:sp>
      <p:sp>
        <p:nvSpPr>
          <p:cNvPr id="18435" name="object 4"/>
          <p:cNvSpPr>
            <a:spLocks noChangeArrowheads="1"/>
          </p:cNvSpPr>
          <p:nvPr/>
        </p:nvSpPr>
        <p:spPr bwMode="auto">
          <a:xfrm>
            <a:off x="550863" y="1557338"/>
            <a:ext cx="7620000" cy="44291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advTm="17308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175" y="3005138"/>
            <a:ext cx="8724900" cy="374650"/>
          </a:xfrm>
        </p:spPr>
        <p:txBody>
          <a:bodyPr rtlCol="0"/>
          <a:lstStyle/>
          <a:p>
            <a:pPr marL="12700" eaLnBrk="1" fontAlgn="auto" hangingPunct="1">
              <a:spcBef>
                <a:spcPts val="0"/>
              </a:spcBef>
              <a:spcAft>
                <a:spcPts val="0"/>
              </a:spcAft>
              <a:defRPr/>
            </a:pPr>
            <a:r>
              <a:rPr sz="2400" b="1" spc="-5" dirty="0">
                <a:solidFill>
                  <a:srgbClr val="3333CC"/>
                </a:solidFill>
                <a:latin typeface="Arial"/>
                <a:cs typeface="Arial"/>
              </a:rPr>
              <a:t>………quanti </a:t>
            </a:r>
            <a:r>
              <a:rPr sz="2400" b="1" dirty="0">
                <a:solidFill>
                  <a:srgbClr val="3333CC"/>
                </a:solidFill>
                <a:latin typeface="Arial"/>
                <a:cs typeface="Arial"/>
              </a:rPr>
              <a:t>altri polioma virus umani </a:t>
            </a:r>
            <a:r>
              <a:rPr sz="2400" b="1" spc="-5" dirty="0">
                <a:solidFill>
                  <a:srgbClr val="3333CC"/>
                </a:solidFill>
                <a:latin typeface="Arial"/>
                <a:cs typeface="Arial"/>
              </a:rPr>
              <a:t>verranno</a:t>
            </a:r>
            <a:r>
              <a:rPr sz="2400" b="1" spc="-85" dirty="0">
                <a:solidFill>
                  <a:srgbClr val="3333CC"/>
                </a:solidFill>
                <a:latin typeface="Arial"/>
                <a:cs typeface="Arial"/>
              </a:rPr>
              <a:t> </a:t>
            </a:r>
            <a:r>
              <a:rPr sz="2400" b="1" dirty="0">
                <a:solidFill>
                  <a:srgbClr val="3333CC"/>
                </a:solidFill>
                <a:latin typeface="Arial"/>
                <a:cs typeface="Arial"/>
              </a:rPr>
              <a:t>identificati?</a:t>
            </a:r>
            <a:endParaRPr sz="2400">
              <a:latin typeface="Arial"/>
              <a:cs typeface="Arial"/>
            </a:endParaRPr>
          </a:p>
        </p:txBody>
      </p:sp>
      <p:sp>
        <p:nvSpPr>
          <p:cNvPr id="3" name="object 3"/>
          <p:cNvSpPr txBox="1"/>
          <p:nvPr/>
        </p:nvSpPr>
        <p:spPr>
          <a:xfrm>
            <a:off x="1136650" y="3738563"/>
            <a:ext cx="7215188" cy="650875"/>
          </a:xfrm>
          <a:prstGeom prst="rect">
            <a:avLst/>
          </a:prstGeom>
        </p:spPr>
        <p:txBody>
          <a:bodyPr lIns="0" tIns="0" rIns="0" bIns="0">
            <a:spAutoFit/>
          </a:bodyPr>
          <a:lstStyle/>
          <a:p>
            <a:pPr algn="ctr" fontAlgn="auto">
              <a:spcBef>
                <a:spcPts val="0"/>
              </a:spcBef>
              <a:spcAft>
                <a:spcPts val="0"/>
              </a:spcAft>
              <a:defRPr/>
            </a:pPr>
            <a:r>
              <a:rPr sz="1400" b="1" spc="-5" dirty="0">
                <a:solidFill>
                  <a:srgbClr val="3333CC"/>
                </a:solidFill>
                <a:latin typeface="Arial"/>
                <a:cs typeface="Arial"/>
              </a:rPr>
              <a:t>…aumentano gli individui immunodepressi (trapiantati, </a:t>
            </a:r>
            <a:r>
              <a:rPr sz="1400" b="1" spc="5" dirty="0">
                <a:solidFill>
                  <a:srgbClr val="3333CC"/>
                </a:solidFill>
                <a:latin typeface="Arial"/>
                <a:cs typeface="Arial"/>
              </a:rPr>
              <a:t>SM, </a:t>
            </a:r>
            <a:r>
              <a:rPr sz="1400" b="1" dirty="0">
                <a:solidFill>
                  <a:srgbClr val="3333CC"/>
                </a:solidFill>
                <a:latin typeface="Arial"/>
                <a:cs typeface="Arial"/>
              </a:rPr>
              <a:t>malattie</a:t>
            </a:r>
            <a:r>
              <a:rPr sz="1400" b="1" spc="-114" dirty="0">
                <a:solidFill>
                  <a:srgbClr val="3333CC"/>
                </a:solidFill>
                <a:latin typeface="Arial"/>
                <a:cs typeface="Arial"/>
              </a:rPr>
              <a:t> </a:t>
            </a:r>
            <a:r>
              <a:rPr sz="1400" b="1" spc="-5" dirty="0">
                <a:solidFill>
                  <a:srgbClr val="3333CC"/>
                </a:solidFill>
                <a:latin typeface="Arial"/>
                <a:cs typeface="Arial"/>
              </a:rPr>
              <a:t>autoimmuni…)…</a:t>
            </a:r>
            <a:endParaRPr sz="1400">
              <a:latin typeface="Arial"/>
              <a:cs typeface="Arial"/>
            </a:endParaRPr>
          </a:p>
          <a:p>
            <a:pPr fontAlgn="auto">
              <a:spcBef>
                <a:spcPts val="10"/>
              </a:spcBef>
              <a:spcAft>
                <a:spcPts val="0"/>
              </a:spcAft>
              <a:defRPr/>
            </a:pPr>
            <a:endParaRPr sz="1450">
              <a:latin typeface="Times New Roman"/>
              <a:cs typeface="Times New Roman"/>
            </a:endParaRPr>
          </a:p>
          <a:p>
            <a:pPr marL="3175" algn="ctr" fontAlgn="auto">
              <a:spcBef>
                <a:spcPts val="5"/>
              </a:spcBef>
              <a:spcAft>
                <a:spcPts val="0"/>
              </a:spcAft>
              <a:defRPr/>
            </a:pPr>
            <a:r>
              <a:rPr sz="1400" b="1" dirty="0">
                <a:solidFill>
                  <a:srgbClr val="3333CC"/>
                </a:solidFill>
                <a:latin typeface="Arial"/>
                <a:cs typeface="Arial"/>
              </a:rPr>
              <a:t>…le </a:t>
            </a:r>
            <a:r>
              <a:rPr sz="1400" b="1" spc="-5" dirty="0">
                <a:solidFill>
                  <a:srgbClr val="3333CC"/>
                </a:solidFill>
                <a:latin typeface="Arial"/>
                <a:cs typeface="Arial"/>
              </a:rPr>
              <a:t>tecniche diventano </a:t>
            </a:r>
            <a:r>
              <a:rPr sz="1400" b="1" dirty="0">
                <a:solidFill>
                  <a:srgbClr val="3333CC"/>
                </a:solidFill>
                <a:latin typeface="Arial"/>
                <a:cs typeface="Arial"/>
              </a:rPr>
              <a:t>sempre </a:t>
            </a:r>
            <a:r>
              <a:rPr sz="1400" b="1" spc="-5" dirty="0">
                <a:solidFill>
                  <a:srgbClr val="3333CC"/>
                </a:solidFill>
                <a:latin typeface="Arial"/>
                <a:cs typeface="Arial"/>
              </a:rPr>
              <a:t>più</a:t>
            </a:r>
            <a:r>
              <a:rPr sz="1400" b="1" spc="-114" dirty="0">
                <a:solidFill>
                  <a:srgbClr val="3333CC"/>
                </a:solidFill>
                <a:latin typeface="Arial"/>
                <a:cs typeface="Arial"/>
              </a:rPr>
              <a:t> </a:t>
            </a:r>
            <a:r>
              <a:rPr sz="1400" b="1" spc="-5" dirty="0">
                <a:solidFill>
                  <a:srgbClr val="3333CC"/>
                </a:solidFill>
                <a:latin typeface="Arial"/>
                <a:cs typeface="Arial"/>
              </a:rPr>
              <a:t>sensibili……..</a:t>
            </a:r>
            <a:endParaRPr sz="1400">
              <a:latin typeface="Arial"/>
              <a:cs typeface="Arial"/>
            </a:endParaRPr>
          </a:p>
        </p:txBody>
      </p:sp>
    </p:spTree>
  </p:cSld>
  <p:clrMapOvr>
    <a:masterClrMapping/>
  </p:clrMapOvr>
  <p:transition advTm="4410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bject 2"/>
          <p:cNvSpPr>
            <a:spLocks noChangeArrowheads="1"/>
          </p:cNvSpPr>
          <p:nvPr/>
        </p:nvSpPr>
        <p:spPr bwMode="auto">
          <a:xfrm>
            <a:off x="838200" y="1600200"/>
            <a:ext cx="7620000" cy="38100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 name="object 3"/>
          <p:cNvSpPr txBox="1">
            <a:spLocks noGrp="1"/>
          </p:cNvSpPr>
          <p:nvPr>
            <p:ph type="title"/>
          </p:nvPr>
        </p:nvSpPr>
        <p:spPr/>
        <p:txBody>
          <a:bodyPr tIns="284734" rtlCol="0"/>
          <a:lstStyle/>
          <a:p>
            <a:pPr marL="731520" eaLnBrk="1" fontAlgn="auto" hangingPunct="1">
              <a:spcBef>
                <a:spcPts val="0"/>
              </a:spcBef>
              <a:spcAft>
                <a:spcPts val="0"/>
              </a:spcAft>
              <a:defRPr/>
            </a:pPr>
            <a:r>
              <a:rPr sz="2400" b="1" dirty="0">
                <a:solidFill>
                  <a:srgbClr val="33CC33"/>
                </a:solidFill>
              </a:rPr>
              <a:t>Origine di </a:t>
            </a:r>
            <a:r>
              <a:rPr sz="2400" b="1" spc="-5" dirty="0">
                <a:solidFill>
                  <a:srgbClr val="33CC33"/>
                </a:solidFill>
              </a:rPr>
              <a:t>replicazione </a:t>
            </a:r>
            <a:r>
              <a:rPr sz="2400" b="1" dirty="0">
                <a:solidFill>
                  <a:srgbClr val="33CC33"/>
                </a:solidFill>
              </a:rPr>
              <a:t>e</a:t>
            </a:r>
            <a:r>
              <a:rPr sz="2400" b="1" spc="-135" dirty="0">
                <a:solidFill>
                  <a:srgbClr val="33CC33"/>
                </a:solidFill>
              </a:rPr>
              <a:t> </a:t>
            </a:r>
            <a:r>
              <a:rPr sz="2400" b="1" spc="-5" dirty="0">
                <a:solidFill>
                  <a:srgbClr val="33CC33"/>
                </a:solidFill>
              </a:rPr>
              <a:t>promotori</a:t>
            </a:r>
            <a:endParaRPr sz="2400"/>
          </a:p>
        </p:txBody>
      </p:sp>
    </p:spTree>
  </p:cSld>
  <p:clrMapOvr>
    <a:masterClrMapping/>
  </p:clrMapOvr>
  <p:transition advTm="9159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bject 2"/>
          <p:cNvSpPr>
            <a:spLocks noChangeArrowheads="1"/>
          </p:cNvSpPr>
          <p:nvPr/>
        </p:nvSpPr>
        <p:spPr bwMode="auto">
          <a:xfrm>
            <a:off x="5029200" y="4495800"/>
            <a:ext cx="3200400" cy="2092325"/>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2530" name="object 3"/>
          <p:cNvSpPr>
            <a:spLocks/>
          </p:cNvSpPr>
          <p:nvPr/>
        </p:nvSpPr>
        <p:spPr bwMode="auto">
          <a:xfrm>
            <a:off x="5024438" y="4491038"/>
            <a:ext cx="3209925" cy="2101850"/>
          </a:xfrm>
          <a:custGeom>
            <a:avLst/>
            <a:gdLst>
              <a:gd name="T0" fmla="*/ 0 w 3209925"/>
              <a:gd name="T1" fmla="*/ 2101850 h 2101850"/>
              <a:gd name="T2" fmla="*/ 3209925 w 3209925"/>
              <a:gd name="T3" fmla="*/ 2101850 h 2101850"/>
              <a:gd name="T4" fmla="*/ 3209925 w 3209925"/>
              <a:gd name="T5" fmla="*/ 0 h 2101850"/>
              <a:gd name="T6" fmla="*/ 0 w 3209925"/>
              <a:gd name="T7" fmla="*/ 0 h 2101850"/>
              <a:gd name="T8" fmla="*/ 0 w 3209925"/>
              <a:gd name="T9" fmla="*/ 2101850 h 2101850"/>
              <a:gd name="T10" fmla="*/ 0 60000 65536"/>
              <a:gd name="T11" fmla="*/ 0 60000 65536"/>
              <a:gd name="T12" fmla="*/ 0 60000 65536"/>
              <a:gd name="T13" fmla="*/ 0 60000 65536"/>
              <a:gd name="T14" fmla="*/ 0 60000 65536"/>
              <a:gd name="T15" fmla="*/ 0 w 3209925"/>
              <a:gd name="T16" fmla="*/ 0 h 2101850"/>
              <a:gd name="T17" fmla="*/ 3209925 w 3209925"/>
              <a:gd name="T18" fmla="*/ 2101850 h 2101850"/>
            </a:gdLst>
            <a:ahLst/>
            <a:cxnLst>
              <a:cxn ang="T10">
                <a:pos x="T0" y="T1"/>
              </a:cxn>
              <a:cxn ang="T11">
                <a:pos x="T2" y="T3"/>
              </a:cxn>
              <a:cxn ang="T12">
                <a:pos x="T4" y="T5"/>
              </a:cxn>
              <a:cxn ang="T13">
                <a:pos x="T6" y="T7"/>
              </a:cxn>
              <a:cxn ang="T14">
                <a:pos x="T8" y="T9"/>
              </a:cxn>
            </a:cxnLst>
            <a:rect l="T15" t="T16" r="T17" b="T18"/>
            <a:pathLst>
              <a:path w="3209925" h="2101850">
                <a:moveTo>
                  <a:pt x="0" y="2101850"/>
                </a:moveTo>
                <a:lnTo>
                  <a:pt x="3209925" y="2101850"/>
                </a:lnTo>
                <a:lnTo>
                  <a:pt x="3209925" y="0"/>
                </a:lnTo>
                <a:lnTo>
                  <a:pt x="0" y="0"/>
                </a:lnTo>
                <a:lnTo>
                  <a:pt x="0" y="2101850"/>
                </a:lnTo>
                <a:close/>
              </a:path>
            </a:pathLst>
          </a:custGeom>
          <a:noFill/>
          <a:ln w="9525">
            <a:solidFill>
              <a:srgbClr val="33CC33"/>
            </a:solidFill>
            <a:round/>
            <a:headEnd/>
            <a:tailEnd/>
          </a:ln>
        </p:spPr>
        <p:txBody>
          <a:bodyPr lIns="0" tIns="0" rIns="0" bIns="0"/>
          <a:lstStyle/>
          <a:p>
            <a:endParaRPr lang="it-IT"/>
          </a:p>
        </p:txBody>
      </p:sp>
      <p:sp>
        <p:nvSpPr>
          <p:cNvPr id="22531" name="object 4"/>
          <p:cNvSpPr txBox="1">
            <a:spLocks noChangeArrowheads="1"/>
          </p:cNvSpPr>
          <p:nvPr/>
        </p:nvSpPr>
        <p:spPr bwMode="auto">
          <a:xfrm>
            <a:off x="384175" y="644525"/>
            <a:ext cx="8097838" cy="3670300"/>
          </a:xfrm>
          <a:prstGeom prst="rect">
            <a:avLst/>
          </a:prstGeom>
          <a:noFill/>
          <a:ln w="9525">
            <a:noFill/>
            <a:miter lim="800000"/>
            <a:headEnd/>
            <a:tailEnd/>
          </a:ln>
        </p:spPr>
        <p:txBody>
          <a:bodyPr lIns="0" tIns="0" rIns="0" bIns="0">
            <a:spAutoFit/>
          </a:bodyPr>
          <a:lstStyle/>
          <a:p>
            <a:pPr marL="317500" indent="-304800">
              <a:buClr>
                <a:srgbClr val="33CC33"/>
              </a:buClr>
              <a:buSzPct val="83000"/>
              <a:buFontTx/>
              <a:buChar char="•"/>
              <a:tabLst>
                <a:tab pos="290513" algn="l"/>
                <a:tab pos="292100" algn="l"/>
              </a:tabLst>
            </a:pPr>
            <a:r>
              <a:rPr lang="it-IT" sz="2400">
                <a:solidFill>
                  <a:srgbClr val="FFFFFF"/>
                </a:solidFill>
                <a:latin typeface="Times New Roman" pitchFamily="18" charset="0"/>
                <a:cs typeface="Times New Roman" pitchFamily="18" charset="0"/>
              </a:rPr>
              <a:t>T Ag di BKV, JCV ed SV40: 80% omologia di sequenza e cross  reagiscono</a:t>
            </a:r>
            <a:endParaRPr lang="it-IT" sz="2400">
              <a:latin typeface="Times New Roman" pitchFamily="18" charset="0"/>
              <a:cs typeface="Times New Roman" pitchFamily="18" charset="0"/>
            </a:endParaRPr>
          </a:p>
          <a:p>
            <a:pPr marL="317500" indent="-304800">
              <a:buFontTx/>
              <a:buChar char="•"/>
              <a:tabLst>
                <a:tab pos="290513" algn="l"/>
                <a:tab pos="292100" algn="l"/>
              </a:tabLst>
            </a:pPr>
            <a:endParaRPr lang="it-IT" sz="2500">
              <a:latin typeface="Times New Roman" pitchFamily="18" charset="0"/>
              <a:cs typeface="Times New Roman" pitchFamily="18" charset="0"/>
            </a:endParaRPr>
          </a:p>
          <a:p>
            <a:pPr marL="317500" indent="-304800">
              <a:buClr>
                <a:srgbClr val="33CC33"/>
              </a:buClr>
              <a:buFontTx/>
              <a:buChar char="•"/>
              <a:tabLst>
                <a:tab pos="290513" algn="l"/>
                <a:tab pos="292100" algn="l"/>
              </a:tabLst>
            </a:pPr>
            <a:r>
              <a:rPr lang="it-IT" sz="2400">
                <a:solidFill>
                  <a:srgbClr val="FFFFFF"/>
                </a:solidFill>
                <a:latin typeface="Times New Roman" pitchFamily="18" charset="0"/>
                <a:cs typeface="Times New Roman" pitchFamily="18" charset="0"/>
              </a:rPr>
              <a:t>97 kD</a:t>
            </a:r>
            <a:endParaRPr lang="it-IT" sz="2400">
              <a:latin typeface="Times New Roman" pitchFamily="18" charset="0"/>
              <a:cs typeface="Times New Roman" pitchFamily="18" charset="0"/>
            </a:endParaRPr>
          </a:p>
          <a:p>
            <a:pPr marL="317500" indent="-304800">
              <a:buFontTx/>
              <a:buChar char="•"/>
              <a:tabLst>
                <a:tab pos="290513" algn="l"/>
                <a:tab pos="292100" algn="l"/>
              </a:tabLst>
            </a:pPr>
            <a:endParaRPr lang="it-IT" sz="2500">
              <a:latin typeface="Times New Roman" pitchFamily="18" charset="0"/>
              <a:cs typeface="Times New Roman" pitchFamily="18" charset="0"/>
            </a:endParaRPr>
          </a:p>
          <a:p>
            <a:pPr marL="317500" indent="-304800">
              <a:buClr>
                <a:srgbClr val="33CC33"/>
              </a:buClr>
              <a:buFontTx/>
              <a:buChar char="•"/>
              <a:tabLst>
                <a:tab pos="290513" algn="l"/>
                <a:tab pos="292100" algn="l"/>
              </a:tabLst>
            </a:pPr>
            <a:r>
              <a:rPr lang="it-IT" sz="2400">
                <a:solidFill>
                  <a:srgbClr val="FFFFFF"/>
                </a:solidFill>
                <a:latin typeface="Times New Roman" pitchFamily="18" charset="0"/>
                <a:cs typeface="Times New Roman" pitchFamily="18" charset="0"/>
              </a:rPr>
              <a:t>Localizzazione nucleare (95%) (libera, associata al DNA  cellulare, membrana)</a:t>
            </a:r>
            <a:endParaRPr lang="it-IT" sz="2400">
              <a:latin typeface="Times New Roman" pitchFamily="18" charset="0"/>
              <a:cs typeface="Times New Roman" pitchFamily="18" charset="0"/>
            </a:endParaRPr>
          </a:p>
          <a:p>
            <a:pPr marL="317500" indent="-304800">
              <a:buFontTx/>
              <a:buChar char="•"/>
              <a:tabLst>
                <a:tab pos="290513" algn="l"/>
                <a:tab pos="292100" algn="l"/>
              </a:tabLst>
            </a:pPr>
            <a:endParaRPr lang="it-IT" sz="2500">
              <a:latin typeface="Times New Roman" pitchFamily="18" charset="0"/>
              <a:cs typeface="Times New Roman" pitchFamily="18" charset="0"/>
            </a:endParaRPr>
          </a:p>
          <a:p>
            <a:pPr marL="317500" indent="-304800">
              <a:buClr>
                <a:srgbClr val="33CC33"/>
              </a:buClr>
              <a:buFontTx/>
              <a:buChar char="•"/>
              <a:tabLst>
                <a:tab pos="290513" algn="l"/>
                <a:tab pos="292100" algn="l"/>
              </a:tabLst>
            </a:pPr>
            <a:r>
              <a:rPr lang="it-IT" sz="2400">
                <a:solidFill>
                  <a:srgbClr val="FFFFFF"/>
                </a:solidFill>
                <a:latin typeface="Times New Roman" pitchFamily="18" charset="0"/>
                <a:cs typeface="Times New Roman" pitchFamily="18" charset="0"/>
              </a:rPr>
              <a:t>Modificazioni post-traduzionali (es. fosforilazione, acilazione,  glicosilazione, adenilazione etc.)</a:t>
            </a:r>
            <a:endParaRPr lang="it-IT" sz="2400">
              <a:latin typeface="Times New Roman" pitchFamily="18" charset="0"/>
              <a:cs typeface="Times New Roman" pitchFamily="18" charset="0"/>
            </a:endParaRPr>
          </a:p>
        </p:txBody>
      </p:sp>
      <p:sp>
        <p:nvSpPr>
          <p:cNvPr id="5" name="object 5"/>
          <p:cNvSpPr txBox="1">
            <a:spLocks noGrp="1"/>
          </p:cNvSpPr>
          <p:nvPr>
            <p:ph type="title"/>
          </p:nvPr>
        </p:nvSpPr>
        <p:spPr/>
        <p:txBody>
          <a:bodyPr tIns="55880" rtlCol="0"/>
          <a:lstStyle/>
          <a:p>
            <a:pPr marL="2141220" eaLnBrk="1" fontAlgn="auto" hangingPunct="1">
              <a:spcBef>
                <a:spcPts val="0"/>
              </a:spcBef>
              <a:spcAft>
                <a:spcPts val="0"/>
              </a:spcAft>
              <a:defRPr/>
            </a:pPr>
            <a:r>
              <a:rPr sz="2400" b="1" spc="-5" dirty="0">
                <a:solidFill>
                  <a:srgbClr val="33CC33"/>
                </a:solidFill>
              </a:rPr>
              <a:t>Antigene</a:t>
            </a:r>
            <a:r>
              <a:rPr sz="2400" b="1" spc="-114" dirty="0">
                <a:solidFill>
                  <a:srgbClr val="33CC33"/>
                </a:solidFill>
              </a:rPr>
              <a:t> </a:t>
            </a:r>
            <a:r>
              <a:rPr sz="2400" b="1" dirty="0">
                <a:solidFill>
                  <a:srgbClr val="33CC33"/>
                </a:solidFill>
              </a:rPr>
              <a:t>T</a:t>
            </a:r>
            <a:endParaRPr sz="2400"/>
          </a:p>
        </p:txBody>
      </p:sp>
      <p:sp>
        <p:nvSpPr>
          <p:cNvPr id="6" name="object 6"/>
          <p:cNvSpPr txBox="1"/>
          <p:nvPr/>
        </p:nvSpPr>
        <p:spPr>
          <a:xfrm>
            <a:off x="2044700" y="5335588"/>
            <a:ext cx="2578100" cy="377825"/>
          </a:xfrm>
          <a:prstGeom prst="rect">
            <a:avLst/>
          </a:prstGeom>
        </p:spPr>
        <p:txBody>
          <a:bodyPr lIns="0" tIns="0" rIns="0" bIns="0">
            <a:spAutoFit/>
          </a:bodyPr>
          <a:lstStyle/>
          <a:p>
            <a:pPr marL="12700" fontAlgn="auto">
              <a:spcBef>
                <a:spcPts val="0"/>
              </a:spcBef>
              <a:spcAft>
                <a:spcPts val="0"/>
              </a:spcAft>
              <a:defRPr/>
            </a:pPr>
            <a:r>
              <a:rPr sz="2400" spc="-5" dirty="0">
                <a:solidFill>
                  <a:srgbClr val="FFFFFF"/>
                </a:solidFill>
                <a:latin typeface="Times New Roman"/>
                <a:cs typeface="Times New Roman"/>
              </a:rPr>
              <a:t>immunofluorescenza</a:t>
            </a:r>
            <a:endParaRPr sz="2400">
              <a:latin typeface="Times New Roman"/>
              <a:cs typeface="Times New Roman"/>
            </a:endParaRPr>
          </a:p>
        </p:txBody>
      </p:sp>
      <p:sp>
        <p:nvSpPr>
          <p:cNvPr id="7" name="object 7"/>
          <p:cNvSpPr txBox="1"/>
          <p:nvPr/>
        </p:nvSpPr>
        <p:spPr>
          <a:xfrm>
            <a:off x="330200" y="6405563"/>
            <a:ext cx="1285875" cy="225425"/>
          </a:xfrm>
          <a:prstGeom prst="rect">
            <a:avLst/>
          </a:prstGeom>
        </p:spPr>
        <p:txBody>
          <a:bodyPr lIns="0" tIns="0" rIns="0" bIns="0">
            <a:spAutoFit/>
          </a:bodyPr>
          <a:lstStyle/>
          <a:p>
            <a:pPr marL="12700" fontAlgn="auto">
              <a:spcBef>
                <a:spcPts val="0"/>
              </a:spcBef>
              <a:spcAft>
                <a:spcPts val="0"/>
              </a:spcAft>
              <a:defRPr/>
            </a:pPr>
            <a:r>
              <a:rPr sz="1400" i="1" spc="-5" dirty="0">
                <a:solidFill>
                  <a:srgbClr val="FFFFFF"/>
                </a:solidFill>
                <a:latin typeface="Times New Roman"/>
                <a:cs typeface="Times New Roman"/>
              </a:rPr>
              <a:t>Antonella</a:t>
            </a:r>
            <a:r>
              <a:rPr sz="1400" i="1" spc="-95" dirty="0">
                <a:solidFill>
                  <a:srgbClr val="FFFFFF"/>
                </a:solidFill>
                <a:latin typeface="Times New Roman"/>
                <a:cs typeface="Times New Roman"/>
              </a:rPr>
              <a:t> </a:t>
            </a:r>
            <a:r>
              <a:rPr sz="1400" i="1" dirty="0">
                <a:solidFill>
                  <a:srgbClr val="FFFFFF"/>
                </a:solidFill>
                <a:latin typeface="Times New Roman"/>
                <a:cs typeface="Times New Roman"/>
              </a:rPr>
              <a:t>Caputo</a:t>
            </a:r>
            <a:endParaRPr sz="1400">
              <a:latin typeface="Times New Roman"/>
              <a:cs typeface="Times New Roman"/>
            </a:endParaRPr>
          </a:p>
        </p:txBody>
      </p:sp>
    </p:spTree>
  </p:cSld>
  <p:clrMapOvr>
    <a:masterClrMapping/>
  </p:clrMapOvr>
  <p:transition advTm="8821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08280" rtlCol="0"/>
          <a:lstStyle/>
          <a:p>
            <a:pPr marL="1328420" eaLnBrk="1" fontAlgn="auto" hangingPunct="1">
              <a:spcBef>
                <a:spcPts val="0"/>
              </a:spcBef>
              <a:spcAft>
                <a:spcPts val="0"/>
              </a:spcAft>
              <a:defRPr/>
            </a:pPr>
            <a:r>
              <a:rPr sz="2400" b="1" spc="-5" dirty="0">
                <a:solidFill>
                  <a:srgbClr val="33CC33"/>
                </a:solidFill>
              </a:rPr>
              <a:t>Funzioni </a:t>
            </a:r>
            <a:r>
              <a:rPr sz="2400" b="1" dirty="0">
                <a:solidFill>
                  <a:srgbClr val="33CC33"/>
                </a:solidFill>
              </a:rPr>
              <a:t>dell’antigene</a:t>
            </a:r>
            <a:r>
              <a:rPr sz="2400" b="1" spc="-145" dirty="0">
                <a:solidFill>
                  <a:srgbClr val="33CC33"/>
                </a:solidFill>
              </a:rPr>
              <a:t> </a:t>
            </a:r>
            <a:r>
              <a:rPr sz="2400" b="1" dirty="0">
                <a:solidFill>
                  <a:srgbClr val="33CC33"/>
                </a:solidFill>
              </a:rPr>
              <a:t>T</a:t>
            </a:r>
            <a:endParaRPr sz="2400"/>
          </a:p>
        </p:txBody>
      </p:sp>
      <p:sp>
        <p:nvSpPr>
          <p:cNvPr id="24578" name="object 3"/>
          <p:cNvSpPr>
            <a:spLocks noChangeArrowheads="1"/>
          </p:cNvSpPr>
          <p:nvPr/>
        </p:nvSpPr>
        <p:spPr bwMode="auto">
          <a:xfrm>
            <a:off x="2057400" y="914400"/>
            <a:ext cx="4572000" cy="4191000"/>
          </a:xfrm>
          <a:prstGeom prst="rect">
            <a:avLst/>
          </a:prstGeom>
          <a:blipFill dpi="0" rotWithShape="1">
            <a:blip r:embed="rId3"/>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4579" name="object 4"/>
          <p:cNvSpPr>
            <a:spLocks/>
          </p:cNvSpPr>
          <p:nvPr/>
        </p:nvSpPr>
        <p:spPr bwMode="auto">
          <a:xfrm>
            <a:off x="152400" y="3276600"/>
            <a:ext cx="8763000" cy="3581400"/>
          </a:xfrm>
          <a:custGeom>
            <a:avLst/>
            <a:gdLst>
              <a:gd name="T0" fmla="*/ 0 w 8763000"/>
              <a:gd name="T1" fmla="*/ 3581400 h 3581400"/>
              <a:gd name="T2" fmla="*/ 8763000 w 8763000"/>
              <a:gd name="T3" fmla="*/ 3581400 h 3581400"/>
              <a:gd name="T4" fmla="*/ 8763000 w 8763000"/>
              <a:gd name="T5" fmla="*/ 0 h 3581400"/>
              <a:gd name="T6" fmla="*/ 0 w 8763000"/>
              <a:gd name="T7" fmla="*/ 0 h 3581400"/>
              <a:gd name="T8" fmla="*/ 0 w 8763000"/>
              <a:gd name="T9" fmla="*/ 3581400 h 3581400"/>
              <a:gd name="T10" fmla="*/ 0 60000 65536"/>
              <a:gd name="T11" fmla="*/ 0 60000 65536"/>
              <a:gd name="T12" fmla="*/ 0 60000 65536"/>
              <a:gd name="T13" fmla="*/ 0 60000 65536"/>
              <a:gd name="T14" fmla="*/ 0 60000 65536"/>
              <a:gd name="T15" fmla="*/ 0 w 8763000"/>
              <a:gd name="T16" fmla="*/ 0 h 3581400"/>
              <a:gd name="T17" fmla="*/ 8763000 w 8763000"/>
              <a:gd name="T18" fmla="*/ 3581400 h 3581400"/>
            </a:gdLst>
            <a:ahLst/>
            <a:cxnLst>
              <a:cxn ang="T10">
                <a:pos x="T0" y="T1"/>
              </a:cxn>
              <a:cxn ang="T11">
                <a:pos x="T2" y="T3"/>
              </a:cxn>
              <a:cxn ang="T12">
                <a:pos x="T4" y="T5"/>
              </a:cxn>
              <a:cxn ang="T13">
                <a:pos x="T6" y="T7"/>
              </a:cxn>
              <a:cxn ang="T14">
                <a:pos x="T8" y="T9"/>
              </a:cxn>
            </a:cxnLst>
            <a:rect l="T15" t="T16" r="T17" b="T18"/>
            <a:pathLst>
              <a:path w="8763000" h="3581400">
                <a:moveTo>
                  <a:pt x="0" y="3581400"/>
                </a:moveTo>
                <a:lnTo>
                  <a:pt x="8763000" y="3581400"/>
                </a:lnTo>
                <a:lnTo>
                  <a:pt x="8763000" y="0"/>
                </a:lnTo>
                <a:lnTo>
                  <a:pt x="0" y="0"/>
                </a:lnTo>
                <a:lnTo>
                  <a:pt x="0" y="3581400"/>
                </a:lnTo>
                <a:close/>
              </a:path>
            </a:pathLst>
          </a:custGeom>
          <a:solidFill>
            <a:srgbClr val="000066"/>
          </a:solidFill>
          <a:ln w="9525">
            <a:noFill/>
            <a:round/>
            <a:headEnd/>
            <a:tailEnd/>
          </a:ln>
        </p:spPr>
        <p:txBody>
          <a:bodyPr lIns="0" tIns="0" rIns="0" bIns="0"/>
          <a:lstStyle/>
          <a:p>
            <a:endParaRPr lang="it-IT"/>
          </a:p>
        </p:txBody>
      </p:sp>
      <p:sp>
        <p:nvSpPr>
          <p:cNvPr id="24580" name="object 5"/>
          <p:cNvSpPr txBox="1">
            <a:spLocks noChangeArrowheads="1"/>
          </p:cNvSpPr>
          <p:nvPr/>
        </p:nvSpPr>
        <p:spPr bwMode="auto">
          <a:xfrm>
            <a:off x="231775" y="3352800"/>
            <a:ext cx="8718550" cy="3060700"/>
          </a:xfrm>
          <a:prstGeom prst="rect">
            <a:avLst/>
          </a:prstGeom>
          <a:noFill/>
          <a:ln w="9525">
            <a:noFill/>
            <a:miter lim="800000"/>
            <a:headEnd/>
            <a:tailEnd/>
          </a:ln>
        </p:spPr>
        <p:txBody>
          <a:bodyPr lIns="0" tIns="0" rIns="0" bIns="0">
            <a:spAutoFit/>
          </a:bodyPr>
          <a:lstStyle/>
          <a:p>
            <a:pPr marL="12700"/>
            <a:r>
              <a:rPr lang="it-IT" sz="2000" b="1">
                <a:solidFill>
                  <a:srgbClr val="33CC33"/>
                </a:solidFill>
                <a:latin typeface="Times New Roman" pitchFamily="18" charset="0"/>
                <a:cs typeface="Times New Roman" pitchFamily="18" charset="0"/>
              </a:rPr>
              <a:t>E’ necessaria per il ciclo litico e la trasformazione cellulare</a:t>
            </a:r>
            <a:r>
              <a:rPr lang="it-IT" b="1">
                <a:solidFill>
                  <a:srgbClr val="FFFFFF"/>
                </a:solidFill>
                <a:latin typeface="Times New Roman" pitchFamily="18" charset="0"/>
                <a:cs typeface="Times New Roman" pitchFamily="18" charset="0"/>
              </a:rPr>
              <a:t>:</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DNA-binding protein</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Attività DNA-elicasica, ATPasica</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Omologia  con dominio J della famiglia DnaJ (Hsp40)</a:t>
            </a:r>
            <a:endParaRPr lang="it-IT">
              <a:latin typeface="Times New Roman" pitchFamily="18" charset="0"/>
              <a:cs typeface="Times New Roman" pitchFamily="18" charset="0"/>
            </a:endParaRPr>
          </a:p>
          <a:p>
            <a:pPr marL="12700"/>
            <a:r>
              <a:rPr lang="it-IT" b="1">
                <a:solidFill>
                  <a:srgbClr val="FFFFFF"/>
                </a:solidFill>
                <a:latin typeface="Times New Roman" pitchFamily="18" charset="0"/>
                <a:cs typeface="Times New Roman" pitchFamily="18" charset="0"/>
              </a:rPr>
              <a:t>(molecular chaperons)</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Forma complessi con proteine importanti per la replicazione virale (es. DNA-primasi,  topoisomerasi I)</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Forma complessi con proteine che regolano il ciclo cellulare [es. p53, Rb, p300 e p400</a:t>
            </a:r>
            <a:endParaRPr lang="it-IT">
              <a:latin typeface="Times New Roman" pitchFamily="18" charset="0"/>
              <a:cs typeface="Times New Roman" pitchFamily="18" charset="0"/>
            </a:endParaRPr>
          </a:p>
          <a:p>
            <a:pPr marL="12700"/>
            <a:r>
              <a:rPr lang="it-IT" b="1">
                <a:solidFill>
                  <a:srgbClr val="FFFFFF"/>
                </a:solidFill>
                <a:latin typeface="Times New Roman" pitchFamily="18" charset="0"/>
                <a:cs typeface="Times New Roman" pitchFamily="18" charset="0"/>
              </a:rPr>
              <a:t>(CBP)]</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Forma complessi con fattori trascrizionali (TBP, TFIIA)</a:t>
            </a:r>
            <a:endParaRPr lang="it-IT">
              <a:latin typeface="Times New Roman" pitchFamily="18" charset="0"/>
              <a:cs typeface="Times New Roman" pitchFamily="18" charset="0"/>
            </a:endParaRPr>
          </a:p>
          <a:p>
            <a:pPr marL="12700">
              <a:buFont typeface="Wingdings" pitchFamily="2" charset="2"/>
              <a:buChar char=""/>
            </a:pPr>
            <a:r>
              <a:rPr lang="it-IT" b="1">
                <a:solidFill>
                  <a:srgbClr val="FFFFFF"/>
                </a:solidFill>
                <a:latin typeface="Times New Roman" pitchFamily="18" charset="0"/>
                <a:cs typeface="Times New Roman" pitchFamily="18" charset="0"/>
              </a:rPr>
              <a:t>Modula espressione promotori cellulari</a:t>
            </a:r>
            <a:endParaRPr lang="it-IT">
              <a:latin typeface="Times New Roman" pitchFamily="18" charset="0"/>
              <a:cs typeface="Times New Roman" pitchFamily="18" charset="0"/>
            </a:endParaRPr>
          </a:p>
        </p:txBody>
      </p:sp>
    </p:spTree>
  </p:cSld>
  <p:clrMapOvr>
    <a:masterClrMapping/>
  </p:clrMapOvr>
  <p:transition advTm="184628"/>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TotalTime>
  <Words>4049</Words>
  <Application>Microsoft Office PowerPoint</Application>
  <PresentationFormat>Presentazione su schermo (4:3)</PresentationFormat>
  <Paragraphs>433</Paragraphs>
  <Slides>60</Slides>
  <Notes>60</Notes>
  <HiddenSlides>0</HiddenSlides>
  <MMClips>0</MMClips>
  <ScaleCrop>false</ScaleCrop>
  <HeadingPairs>
    <vt:vector size="4" baseType="variant">
      <vt:variant>
        <vt:lpstr>Tema</vt:lpstr>
      </vt:variant>
      <vt:variant>
        <vt:i4>1</vt:i4>
      </vt:variant>
      <vt:variant>
        <vt:lpstr>Titoli diapositive</vt:lpstr>
      </vt:variant>
      <vt:variant>
        <vt:i4>60</vt:i4>
      </vt:variant>
    </vt:vector>
  </HeadingPairs>
  <TitlesOfParts>
    <vt:vector size="61" baseType="lpstr">
      <vt:lpstr>Office Theme</vt:lpstr>
      <vt:lpstr>Poliomavirus</vt:lpstr>
      <vt:lpstr>Presentazione standard di PowerPoint</vt:lpstr>
      <vt:lpstr>BKV e JCV Epidemiologia</vt:lpstr>
      <vt:lpstr>Trasmissione</vt:lpstr>
      <vt:lpstr>Presentazione standard di PowerPoint</vt:lpstr>
      <vt:lpstr>Presentazione standard di PowerPoint</vt:lpstr>
      <vt:lpstr>Origine di replicazione e promotori</vt:lpstr>
      <vt:lpstr>Antigene T</vt:lpstr>
      <vt:lpstr>Funzioni dell’antigene T</vt:lpstr>
      <vt:lpstr>Presentazione standard di PowerPoint</vt:lpstr>
      <vt:lpstr>BKV e JCV Tropismo cellulare</vt:lpstr>
      <vt:lpstr>Ciclo replicativo</vt:lpstr>
      <vt:lpstr>Ciclo litico in cellule permissive:</vt:lpstr>
      <vt:lpstr>Ciclo replicativo in cellule permissive</vt:lpstr>
      <vt:lpstr>Meccanismo di diffusione dei poliomavirus nell’organismo</vt:lpstr>
      <vt:lpstr>Poliomavirus umani e malattie ad  essi associate in individui  immunocompromessi</vt:lpstr>
      <vt:lpstr>Leucoencefalopatia multifocale progressiva</vt:lpstr>
      <vt:lpstr>Leucoencefalopatia multifocale progressiva</vt:lpstr>
      <vt:lpstr>JCV e AIDS</vt:lpstr>
      <vt:lpstr>Presentazione standard di PowerPoint</vt:lpstr>
      <vt:lpstr>Mechanisms of JCV T-antigen-mediated cellular transformation or demyelination</vt:lpstr>
      <vt:lpstr>Diagnosi</vt:lpstr>
      <vt:lpstr>Presentazione standard di PowerPoint</vt:lpstr>
      <vt:lpstr>Terapia</vt:lpstr>
      <vt:lpstr>Presentazione standard di PowerPoint</vt:lpstr>
      <vt:lpstr>Presentazione standard di PowerPoint</vt:lpstr>
      <vt:lpstr>Presentazione standard di PowerPoint</vt:lpstr>
      <vt:lpstr>La cellula trasformata possiede due caratteristiche  principali:</vt:lpstr>
      <vt:lpstr>La proliferazione cellulare è normalmente controllata da fattori inducenti o inibenti denominati rispettivamente:</vt:lpstr>
      <vt:lpstr>Presentazione standard di PowerPoint</vt:lpstr>
      <vt:lpstr>BKV e oncogenesi</vt:lpstr>
      <vt:lpstr>JCV e oncogenesi</vt:lpstr>
      <vt:lpstr>Presentazione standard di PowerPoint</vt:lpstr>
      <vt:lpstr>BKV e JCV oncogenesi</vt:lpstr>
      <vt:lpstr>BKV e JCV e oncogenesi</vt:lpstr>
      <vt:lpstr>DNA di JCV in aspirato di midollo  osseo di un paziente con PML –  ibridazione in situ</vt:lpstr>
      <vt:lpstr>Presentazione standard di PowerPoint</vt:lpstr>
      <vt:lpstr>Presentazione standard di PowerPoint</vt:lpstr>
      <vt:lpstr>SV40 e tumori umani</vt:lpstr>
      <vt:lpstr>Simian virus 40 è presente nella maggior parte dei mesoteliomi umani</vt:lpstr>
      <vt:lpstr>Presentazione standard di PowerPoint</vt:lpstr>
      <vt:lpstr>Presentazione standard di PowerPoint</vt:lpstr>
      <vt:lpstr>Presentazione standard di PowerPoint</vt:lpstr>
      <vt:lpstr>Conclusioni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KI poliomavirus (KIV)</vt:lpstr>
      <vt:lpstr>WU poliomavirus (WUV)</vt:lpstr>
      <vt:lpstr>Merkel cell poliomavirus (MCV)</vt:lpstr>
      <vt:lpstr>Presentazione standard di PowerPoint</vt:lpstr>
      <vt:lpstr>Presentazione standard di PowerPoint</vt:lpstr>
      <vt:lpstr>Presentazione standard di PowerPoint</vt:lpstr>
      <vt:lpstr>Presentazione standard di PowerPoint</vt:lpstr>
      <vt:lpstr>Presentazione standard di PowerPoint</vt:lpstr>
      <vt:lpstr>………quanti altri polioma virus umani verranno identificati?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paola rimessi</dc:creator>
  <cp:lastModifiedBy>Giusi Campisciano</cp:lastModifiedBy>
  <cp:revision>106</cp:revision>
  <dcterms:created xsi:type="dcterms:W3CDTF">2016-04-11T12:36:06Z</dcterms:created>
  <dcterms:modified xsi:type="dcterms:W3CDTF">2020-03-23T09:17:52Z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2014-05-23T00:00:00Z</vt:filetime>
  </property>
  <property fmtid="{D5CDD505-2E9C-101B-9397-08002B2CF9AE}" pid="3" name="Creator">
    <vt:lpwstr>Microsoft® PowerPoint® 2010</vt:lpwstr>
  </property>
  <property fmtid="{D5CDD505-2E9C-101B-9397-08002B2CF9AE}" pid="4" name="LastSaved">
    <vt:filetime>2016-04-11T00:00:00Z</vt:filetime>
  </property>
</Properties>
</file>