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339" r:id="rId2"/>
    <p:sldId id="509" r:id="rId3"/>
    <p:sldId id="358" r:id="rId4"/>
    <p:sldId id="540" r:id="rId5"/>
    <p:sldId id="532" r:id="rId6"/>
    <p:sldId id="554" r:id="rId7"/>
    <p:sldId id="555" r:id="rId8"/>
    <p:sldId id="556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0432FF"/>
    <a:srgbClr val="FFFD78"/>
    <a:srgbClr val="FF8AD8"/>
    <a:srgbClr val="8EFA00"/>
    <a:srgbClr val="0096FF"/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111"/>
    <p:restoredTop sz="94651"/>
  </p:normalViewPr>
  <p:slideViewPr>
    <p:cSldViewPr snapToGrid="0" snapToObjects="1">
      <p:cViewPr>
        <p:scale>
          <a:sx n="100" d="100"/>
          <a:sy n="100" d="100"/>
        </p:scale>
        <p:origin x="176" y="384"/>
      </p:cViewPr>
      <p:guideLst/>
    </p:cSldViewPr>
  </p:slideViewPr>
  <p:outlineViewPr>
    <p:cViewPr>
      <p:scale>
        <a:sx n="33" d="100"/>
        <a:sy n="33" d="100"/>
      </p:scale>
      <p:origin x="0" y="-103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590F8-DEB8-2845-AEF6-520DEBCE72EB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83757-E627-D848-9FED-D4DA2D0F48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918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/>
              <a:t>L’epitelio delle vie aeere principali è di tipo pluristratificato con la presenza di cellule basali P63 e citoch 5 pos</a:t>
            </a:r>
          </a:p>
          <a:p>
            <a:pPr eaLnBrk="1" hangingPunct="1">
              <a:spcBef>
                <a:spcPct val="0"/>
              </a:spcBef>
            </a:pPr>
            <a:r>
              <a:rPr lang="it-IT"/>
              <a:t>Poi diviene batiprismatico monostratificato dove si sono le cellule di clara</a:t>
            </a:r>
          </a:p>
          <a:p>
            <a:pPr eaLnBrk="1" hangingPunct="1">
              <a:spcBef>
                <a:spcPct val="0"/>
              </a:spcBef>
            </a:pPr>
            <a:r>
              <a:rPr lang="it-IT"/>
              <a:t>Poi diviene epitelio semplice non ciliato con pneumociti di tipo 1 e 2 </a:t>
            </a:r>
          </a:p>
          <a:p>
            <a:pPr eaLnBrk="1" hangingPunct="1">
              <a:spcBef>
                <a:spcPct val="0"/>
              </a:spcBef>
            </a:pPr>
            <a:endParaRPr lang="it-IT"/>
          </a:p>
        </p:txBody>
      </p:sp>
      <p:sp>
        <p:nvSpPr>
          <p:cNvPr id="204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832AE02-7C8F-AB46-AC08-4F41E7F62A80}" type="slidenum">
              <a:rPr lang="it-IT">
                <a:latin typeface="Calibri" pitchFamily="-65" charset="0"/>
                <a:ea typeface="Arial" pitchFamily="-65" charset="0"/>
                <a:cs typeface="Arial" pitchFamily="-65" charset="0"/>
              </a:rPr>
              <a:pPr/>
              <a:t>7</a:t>
            </a:fld>
            <a:endParaRPr lang="it-IT">
              <a:latin typeface="Calibri" pitchFamily="-65" charset="0"/>
              <a:ea typeface="Arial" pitchFamily="-65" charset="0"/>
              <a:cs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879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58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66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1066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3568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790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658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132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9343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3226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476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0936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B214E-EC36-C040-A667-1C1566D03B52}" type="datetimeFigureOut">
              <a:rPr lang="it-IT" smtClean="0"/>
              <a:t>05/01/2021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015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5"/>
                </a:solidFill>
              </a:rPr>
              <a:t>Malattie apparato respiratorio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83359" y="1690688"/>
            <a:ext cx="10767646" cy="4680683"/>
          </a:xfrm>
        </p:spPr>
        <p:txBody>
          <a:bodyPr>
            <a:normAutofit/>
          </a:bodyPr>
          <a:lstStyle/>
          <a:p>
            <a:r>
              <a:rPr lang="it-IT" dirty="0"/>
              <a:t>Terza causa di disabilità nel mondo</a:t>
            </a:r>
          </a:p>
          <a:p>
            <a:r>
              <a:rPr lang="it-IT" dirty="0">
                <a:solidFill>
                  <a:srgbClr val="FF0000"/>
                </a:solidFill>
              </a:rPr>
              <a:t>Terza causa di mortalità (seconda includendo tumori polmonari)</a:t>
            </a:r>
          </a:p>
          <a:p>
            <a:r>
              <a:rPr lang="it-IT" dirty="0"/>
              <a:t>Più di 8000 diverse patologie</a:t>
            </a:r>
          </a:p>
          <a:p>
            <a:r>
              <a:rPr lang="it-IT" dirty="0">
                <a:solidFill>
                  <a:srgbClr val="FF0000"/>
                </a:solidFill>
              </a:rPr>
              <a:t>La funzione è monitorabile (spirometria, PSG, </a:t>
            </a:r>
            <a:r>
              <a:rPr lang="it-IT" dirty="0" err="1">
                <a:solidFill>
                  <a:srgbClr val="FF0000"/>
                </a:solidFill>
              </a:rPr>
              <a:t>CathDx</a:t>
            </a:r>
            <a:r>
              <a:rPr lang="it-IT" dirty="0">
                <a:solidFill>
                  <a:srgbClr val="FF0000"/>
                </a:solidFill>
              </a:rPr>
              <a:t>, DLCO, </a:t>
            </a:r>
            <a:r>
              <a:rPr lang="it-IT" dirty="0" err="1">
                <a:solidFill>
                  <a:srgbClr val="FF0000"/>
                </a:solidFill>
              </a:rPr>
              <a:t>ecc</a:t>
            </a:r>
            <a:r>
              <a:rPr lang="it-IT" dirty="0">
                <a:solidFill>
                  <a:srgbClr val="FF0000"/>
                </a:solidFill>
              </a:rPr>
              <a:t>)</a:t>
            </a:r>
          </a:p>
          <a:p>
            <a:r>
              <a:rPr lang="it-IT" dirty="0"/>
              <a:t>Studi biologici e diverse metodiche di prelievo (escreato, espirato, broncoscopie, pleuroscopie,  </a:t>
            </a:r>
            <a:r>
              <a:rPr lang="it-IT" dirty="0" err="1"/>
              <a:t>ecc</a:t>
            </a:r>
            <a:r>
              <a:rPr lang="it-IT" dirty="0"/>
              <a:t>)</a:t>
            </a:r>
          </a:p>
          <a:p>
            <a:r>
              <a:rPr lang="it-IT" dirty="0">
                <a:solidFill>
                  <a:srgbClr val="FF0000"/>
                </a:solidFill>
              </a:rPr>
              <a:t>Pazienti acuti (UTIR, </a:t>
            </a:r>
            <a:r>
              <a:rPr lang="it-IT" dirty="0" err="1">
                <a:solidFill>
                  <a:srgbClr val="FF0000"/>
                </a:solidFill>
              </a:rPr>
              <a:t>PneumoCOVID</a:t>
            </a:r>
            <a:r>
              <a:rPr lang="it-IT" dirty="0">
                <a:solidFill>
                  <a:srgbClr val="FF0000"/>
                </a:solidFill>
              </a:rPr>
              <a:t>, reparto)</a:t>
            </a:r>
          </a:p>
          <a:p>
            <a:r>
              <a:rPr lang="it-IT" dirty="0"/>
              <a:t>Pazienti cronici (DH, approccio ambulatoriale e territoriale)</a:t>
            </a:r>
          </a:p>
          <a:p>
            <a:r>
              <a:rPr lang="it-IT" dirty="0">
                <a:solidFill>
                  <a:srgbClr val="FF0000"/>
                </a:solidFill>
              </a:rPr>
              <a:t>Pneumologia interventistica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93EED7C9-B168-F84A-A4A9-3278F90B2A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7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36"/>
    </mc:Choice>
    <mc:Fallback xmlns="">
      <p:transition spd="slow" advTm="30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b="1" i="1" dirty="0"/>
              <a:t>L’importanza vitale della respirazione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5685692" cy="4351338"/>
          </a:xfrm>
        </p:spPr>
        <p:txBody>
          <a:bodyPr>
            <a:noAutofit/>
          </a:bodyPr>
          <a:lstStyle/>
          <a:p>
            <a:r>
              <a:rPr lang="it-IT" dirty="0"/>
              <a:t>Tutti sanno che non è possibile vivere senza ossigeno, acqua e cibo</a:t>
            </a:r>
          </a:p>
          <a:p>
            <a:r>
              <a:rPr lang="it-IT" dirty="0"/>
              <a:t>Si vive senza cibo per </a:t>
            </a:r>
            <a:r>
              <a:rPr lang="it-IT" b="1" dirty="0"/>
              <a:t>3-4 settimane</a:t>
            </a:r>
          </a:p>
          <a:p>
            <a:r>
              <a:rPr lang="it-IT" dirty="0"/>
              <a:t>Si vive senza acqua per </a:t>
            </a:r>
            <a:r>
              <a:rPr lang="it-IT" b="1" dirty="0"/>
              <a:t>3-5 giorni</a:t>
            </a:r>
            <a:endParaRPr lang="it-IT" dirty="0"/>
          </a:p>
          <a:p>
            <a:r>
              <a:rPr lang="it-IT" dirty="0"/>
              <a:t>Si vive senza respirare </a:t>
            </a:r>
            <a:r>
              <a:rPr lang="it-IT" b="1" dirty="0"/>
              <a:t>3 minuti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892" y="1494692"/>
            <a:ext cx="5257800" cy="468227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8D36D863-E2B8-BC4A-A3C0-455166DA4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2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46"/>
    </mc:Choice>
    <mc:Fallback xmlns="">
      <p:transition spd="slow" advTm="27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Le malattie dell’apparato respiratorio</a:t>
            </a:r>
            <a:r>
              <a:rPr lang="it-IT" dirty="0"/>
              <a:t/>
            </a:r>
            <a:br>
              <a:rPr lang="it-IT" dirty="0"/>
            </a:br>
            <a:r>
              <a:rPr lang="it-IT" dirty="0"/>
              <a:t>(schematicamente)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2001471"/>
            <a:ext cx="10515600" cy="4351338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b="1" dirty="0">
                <a:solidFill>
                  <a:srgbClr val="FF0000"/>
                </a:solidFill>
              </a:rPr>
              <a:t>Infettive </a:t>
            </a:r>
          </a:p>
          <a:p>
            <a:pPr marL="514350" indent="-514350">
              <a:buFont typeface="+mj-lt"/>
              <a:buAutoNum type="arabicPeriod"/>
            </a:pP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it-IT" b="1" dirty="0">
                <a:solidFill>
                  <a:srgbClr val="00B050"/>
                </a:solidFill>
              </a:rPr>
              <a:t>Ostruttive (Bronchi e Polmoni)</a:t>
            </a:r>
          </a:p>
          <a:p>
            <a:pPr marL="514350" indent="-514350">
              <a:buFont typeface="+mj-lt"/>
              <a:buAutoNum type="arabicPeriod"/>
            </a:pP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Restrittive (Polmoni)</a:t>
            </a:r>
          </a:p>
          <a:p>
            <a:pPr marL="514350" indent="-514350">
              <a:buFont typeface="+mj-lt"/>
              <a:buAutoNum type="arabicPeriod"/>
            </a:pP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it-IT" b="1" dirty="0">
                <a:solidFill>
                  <a:srgbClr val="8137B9"/>
                </a:solidFill>
              </a:rPr>
              <a:t>Tumorali</a:t>
            </a:r>
          </a:p>
          <a:p>
            <a:pPr marL="514350" indent="-514350">
              <a:buFont typeface="+mj-lt"/>
              <a:buAutoNum type="arabicPeriod"/>
            </a:pPr>
            <a:endParaRPr lang="it-IT" b="1" dirty="0">
              <a:solidFill>
                <a:srgbClr val="8137B9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it-IT" b="1" dirty="0">
                <a:solidFill>
                  <a:srgbClr val="FFC000"/>
                </a:solidFill>
              </a:rPr>
              <a:t>Da deficit riparativi (senescenza, genetica, immunità, ambiente)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E979AC53-615C-2948-BC52-08D7F38F6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3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37"/>
    </mc:Choice>
    <mc:Fallback xmlns="">
      <p:transition spd="slow" advTm="37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3D326112-C625-8641-BE08-E147440D2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873" y="217731"/>
            <a:ext cx="8547588" cy="642253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B2283B95-CC33-ED4B-B53A-80C69C3F8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539" y="2995246"/>
            <a:ext cx="3159369" cy="386275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="" xmlns:a16="http://schemas.microsoft.com/office/drawing/2014/main" id="{165FBE73-1B70-614B-BF37-5A0AE8562416}"/>
              </a:ext>
            </a:extLst>
          </p:cNvPr>
          <p:cNvSpPr txBox="1"/>
          <p:nvPr/>
        </p:nvSpPr>
        <p:spPr>
          <a:xfrm>
            <a:off x="146539" y="104995"/>
            <a:ext cx="31593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La funzione principale del polmone è quella di garantire lo scambio di O2 e CO2.</a:t>
            </a:r>
          </a:p>
          <a:p>
            <a:endParaRPr lang="it-IT" b="1" dirty="0">
              <a:solidFill>
                <a:srgbClr val="FF0000"/>
              </a:solidFill>
            </a:endParaRPr>
          </a:p>
          <a:p>
            <a:r>
              <a:rPr lang="it-IT" b="1" dirty="0">
                <a:solidFill>
                  <a:srgbClr val="0432FF"/>
                </a:solidFill>
              </a:rPr>
              <a:t>Il polmone e le vie aeree in condizioni di salute rispondono efficacemente e velocemente ai danni e insulti rigenerandosi.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48FE1552-A775-9D47-8240-13313F3F96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7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60"/>
    </mc:Choice>
    <mc:Fallback xmlns="">
      <p:transition spd="slow" advTm="38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="" xmlns:a16="http://schemas.microsoft.com/office/drawing/2014/main" id="{1D4CEE41-9707-B240-A8EC-11081D2C2F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2598761" y="-2735239"/>
            <a:ext cx="6994480" cy="12192001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29A29BBA-0DD8-3B44-A77C-E5C16AA9F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0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63"/>
    </mc:Choice>
    <mc:Fallback xmlns="">
      <p:transition spd="slow" advTm="20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Sviluppo del polmone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788" y="1690688"/>
            <a:ext cx="5157787" cy="462597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0060" y="2492110"/>
            <a:ext cx="4707467" cy="294349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="" xmlns:a16="http://schemas.microsoft.com/office/drawing/2014/main" id="{CB35CAF2-F814-0941-973B-EBB584C3FC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0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34"/>
    </mc:Choice>
    <mc:Fallback xmlns="">
      <p:transition spd="slow" advTm="50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8800282" y="1412876"/>
            <a:ext cx="6119812" cy="4387849"/>
          </a:xfrm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565655" y="-64849"/>
            <a:ext cx="11294533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it-IT" sz="4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Anatomia e biologia cellulare del polmone </a:t>
            </a:r>
          </a:p>
        </p:txBody>
      </p:sp>
      <p:sp>
        <p:nvSpPr>
          <p:cNvPr id="19460" name="CasellaDiTesto 8"/>
          <p:cNvSpPr txBox="1">
            <a:spLocks noChangeArrowheads="1"/>
          </p:cNvSpPr>
          <p:nvPr/>
        </p:nvSpPr>
        <p:spPr bwMode="auto">
          <a:xfrm>
            <a:off x="6318250" y="2192141"/>
            <a:ext cx="2184400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u="sng" dirty="0">
                <a:latin typeface="Calibri" pitchFamily="-65" charset="0"/>
              </a:rPr>
              <a:t>Trachea e bronchi:</a:t>
            </a:r>
          </a:p>
          <a:p>
            <a:pPr>
              <a:buFont typeface="Arial" pitchFamily="-65" charset="0"/>
              <a:buChar char="•"/>
            </a:pPr>
            <a:r>
              <a:rPr lang="it-IT" dirty="0">
                <a:latin typeface="Calibri" pitchFamily="-65" charset="0"/>
              </a:rPr>
              <a:t> Cellule ciliate </a:t>
            </a:r>
          </a:p>
          <a:p>
            <a:pPr>
              <a:buFont typeface="Arial" pitchFamily="-65" charset="0"/>
              <a:buChar char="•"/>
            </a:pPr>
            <a:r>
              <a:rPr lang="it-IT" dirty="0">
                <a:latin typeface="Calibri" pitchFamily="-65" charset="0"/>
              </a:rPr>
              <a:t> </a:t>
            </a:r>
            <a:r>
              <a:rPr lang="it-IT" dirty="0" err="1">
                <a:latin typeface="Calibri" pitchFamily="-65" charset="0"/>
              </a:rPr>
              <a:t>Globet</a:t>
            </a:r>
            <a:r>
              <a:rPr lang="it-IT" dirty="0">
                <a:latin typeface="Calibri" pitchFamily="-65" charset="0"/>
              </a:rPr>
              <a:t>  </a:t>
            </a:r>
            <a:r>
              <a:rPr lang="it-IT" dirty="0" err="1">
                <a:latin typeface="Calibri" pitchFamily="-65" charset="0"/>
              </a:rPr>
              <a:t>cells</a:t>
            </a:r>
            <a:endParaRPr lang="it-IT" dirty="0">
              <a:latin typeface="Calibri" pitchFamily="-65" charset="0"/>
            </a:endParaRPr>
          </a:p>
          <a:p>
            <a:pPr>
              <a:buFont typeface="Arial" pitchFamily="-65" charset="0"/>
              <a:buChar char="•"/>
            </a:pPr>
            <a:r>
              <a:rPr lang="it-IT" dirty="0">
                <a:solidFill>
                  <a:srgbClr val="FF0000"/>
                </a:solidFill>
                <a:latin typeface="Calibri" pitchFamily="-65" charset="0"/>
              </a:rPr>
              <a:t>Cellule basali</a:t>
            </a:r>
          </a:p>
        </p:txBody>
      </p:sp>
      <p:sp>
        <p:nvSpPr>
          <p:cNvPr id="19461" name="CasellaDiTesto 9"/>
          <p:cNvSpPr txBox="1">
            <a:spLocks noChangeArrowheads="1"/>
          </p:cNvSpPr>
          <p:nvPr/>
        </p:nvSpPr>
        <p:spPr bwMode="auto">
          <a:xfrm>
            <a:off x="6311900" y="4535518"/>
            <a:ext cx="2520950" cy="925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u="sng" dirty="0">
                <a:latin typeface="Calibri" pitchFamily="-65" charset="0"/>
              </a:rPr>
              <a:t>Alveoli:</a:t>
            </a:r>
          </a:p>
          <a:p>
            <a:pPr>
              <a:buFont typeface="Arial" pitchFamily="-65" charset="0"/>
              <a:buChar char="•"/>
            </a:pPr>
            <a:r>
              <a:rPr lang="it-IT" dirty="0">
                <a:latin typeface="Calibri" pitchFamily="-65" charset="0"/>
              </a:rPr>
              <a:t> </a:t>
            </a:r>
            <a:r>
              <a:rPr lang="it-IT" dirty="0" err="1">
                <a:latin typeface="Calibri" pitchFamily="-65" charset="0"/>
              </a:rPr>
              <a:t>Pneumocita</a:t>
            </a:r>
            <a:r>
              <a:rPr lang="it-IT" dirty="0">
                <a:latin typeface="Calibri" pitchFamily="-65" charset="0"/>
              </a:rPr>
              <a:t> di tipo 1</a:t>
            </a:r>
          </a:p>
          <a:p>
            <a:pPr>
              <a:buFont typeface="Arial" pitchFamily="-65" charset="0"/>
              <a:buChar char="•"/>
            </a:pPr>
            <a:r>
              <a:rPr lang="it-IT" dirty="0">
                <a:latin typeface="Calibri" pitchFamily="-65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Calibri" pitchFamily="-65" charset="0"/>
              </a:rPr>
              <a:t>Pneumocita</a:t>
            </a:r>
            <a:r>
              <a:rPr lang="it-IT" dirty="0">
                <a:solidFill>
                  <a:srgbClr val="FF0000"/>
                </a:solidFill>
                <a:latin typeface="Calibri" pitchFamily="-65" charset="0"/>
              </a:rPr>
              <a:t> di tipo 2</a:t>
            </a:r>
          </a:p>
        </p:txBody>
      </p:sp>
      <p:sp>
        <p:nvSpPr>
          <p:cNvPr id="19462" name="CasellaDiTesto 10"/>
          <p:cNvSpPr txBox="1">
            <a:spLocks noChangeArrowheads="1"/>
          </p:cNvSpPr>
          <p:nvPr/>
        </p:nvSpPr>
        <p:spPr bwMode="auto">
          <a:xfrm>
            <a:off x="6311900" y="3514802"/>
            <a:ext cx="2197100" cy="923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u="sng" dirty="0">
                <a:latin typeface="Calibri" pitchFamily="-65" charset="0"/>
              </a:rPr>
              <a:t>Bronchioli:</a:t>
            </a:r>
          </a:p>
          <a:p>
            <a:pPr>
              <a:buFont typeface="Arial" pitchFamily="-65" charset="0"/>
              <a:buChar char="•"/>
            </a:pPr>
            <a:r>
              <a:rPr lang="it-IT" dirty="0">
                <a:latin typeface="Calibri" pitchFamily="-65" charset="0"/>
              </a:rPr>
              <a:t> Cellule di Clara</a:t>
            </a:r>
          </a:p>
          <a:p>
            <a:pPr>
              <a:buFont typeface="Arial" pitchFamily="-65" charset="0"/>
              <a:buChar char="•"/>
            </a:pPr>
            <a:r>
              <a:rPr lang="it-IT" dirty="0">
                <a:latin typeface="Calibri" pitchFamily="-65" charset="0"/>
              </a:rPr>
              <a:t> </a:t>
            </a:r>
            <a:r>
              <a:rPr lang="it-IT" dirty="0">
                <a:solidFill>
                  <a:srgbClr val="FF0000"/>
                </a:solidFill>
                <a:latin typeface="Calibri" pitchFamily="-65" charset="0"/>
              </a:rPr>
              <a:t>cellule basali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7840662" y="6550025"/>
            <a:ext cx="6337300" cy="30797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1400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C. </a:t>
            </a:r>
            <a:r>
              <a:rPr lang="it-IT" sz="1400" b="1" dirty="0" err="1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Wansleeben</a:t>
            </a:r>
            <a:r>
              <a:rPr lang="it-IT" sz="1400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et</a:t>
            </a:r>
            <a:r>
              <a:rPr lang="it-IT" sz="1400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 al </a:t>
            </a:r>
            <a:r>
              <a:rPr lang="it-IT" sz="1400" b="1" dirty="0" err="1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WIREs</a:t>
            </a:r>
            <a:r>
              <a:rPr lang="it-IT" sz="1400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Developmental</a:t>
            </a:r>
            <a:r>
              <a:rPr lang="it-IT" sz="1400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 </a:t>
            </a:r>
            <a:r>
              <a:rPr lang="it-IT" sz="1400" b="1" dirty="0" err="1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Biology</a:t>
            </a:r>
            <a:r>
              <a:rPr lang="it-IT" sz="1400" b="1" dirty="0">
                <a:solidFill>
                  <a:schemeClr val="accent1">
                    <a:lumMod val="20000"/>
                    <a:lumOff val="80000"/>
                  </a:schemeClr>
                </a:solidFill>
                <a:cs typeface="Arial" charset="0"/>
              </a:rPr>
              <a:t>, 2012</a:t>
            </a:r>
            <a:endParaRPr lang="it-IT" sz="1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9436" y="844649"/>
            <a:ext cx="11904541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it-IT" dirty="0"/>
              <a:t>Organo complesso con 43 tipi cellulari differenti, lento turnover ma efficiente rigenerazione. </a:t>
            </a:r>
            <a:r>
              <a:rPr lang="it-IT" dirty="0">
                <a:solidFill>
                  <a:srgbClr val="FF0000"/>
                </a:solidFill>
              </a:rPr>
              <a:t>Cellule progenitrici </a:t>
            </a:r>
            <a:r>
              <a:rPr lang="it-IT" dirty="0"/>
              <a:t>loco-regionali</a:t>
            </a: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70151"/>
            <a:ext cx="5957118" cy="4343400"/>
          </a:xfrm>
          <a:prstGeom prst="rect">
            <a:avLst/>
          </a:prstGeom>
        </p:spPr>
      </p:pic>
      <p:sp>
        <p:nvSpPr>
          <p:cNvPr id="10" name="Rectangle 2"/>
          <p:cNvSpPr/>
          <p:nvPr/>
        </p:nvSpPr>
        <p:spPr>
          <a:xfrm>
            <a:off x="179436" y="1237382"/>
            <a:ext cx="22030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i="1" dirty="0"/>
          </a:p>
          <a:p>
            <a:pPr>
              <a:buFont typeface="Wingdings" charset="2"/>
              <a:buChar char="ü"/>
            </a:pPr>
            <a:r>
              <a:rPr lang="en-US" i="1" dirty="0"/>
              <a:t>  </a:t>
            </a:r>
            <a:r>
              <a:rPr lang="en-US" b="1" i="1" dirty="0" err="1">
                <a:solidFill>
                  <a:srgbClr val="FF0000"/>
                </a:solidFill>
              </a:rPr>
              <a:t>il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polmone</a:t>
            </a:r>
            <a:r>
              <a:rPr lang="en-US" b="1" i="1" dirty="0">
                <a:solidFill>
                  <a:srgbClr val="FF0000"/>
                </a:solidFill>
              </a:rPr>
              <a:t> ha </a:t>
            </a:r>
            <a:r>
              <a:rPr lang="en-US" b="1" i="1" dirty="0" err="1">
                <a:solidFill>
                  <a:srgbClr val="FF0000"/>
                </a:solidFill>
              </a:rPr>
              <a:t>una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notevole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capacità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rigenerativa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quando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occorre</a:t>
            </a:r>
            <a:endParaRPr lang="en-US" i="1" dirty="0"/>
          </a:p>
        </p:txBody>
      </p:sp>
      <p:sp>
        <p:nvSpPr>
          <p:cNvPr id="2" name="Rettangolo 1"/>
          <p:cNvSpPr/>
          <p:nvPr/>
        </p:nvSpPr>
        <p:spPr>
          <a:xfrm>
            <a:off x="2561913" y="1494286"/>
            <a:ext cx="35746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charset="2"/>
              <a:buChar char="ü"/>
            </a:pPr>
            <a:r>
              <a:rPr lang="en-US" i="1" dirty="0"/>
              <a:t> </a:t>
            </a:r>
            <a:r>
              <a:rPr lang="en-US" b="1" i="1" dirty="0">
                <a:solidFill>
                  <a:srgbClr val="339966"/>
                </a:solidFill>
              </a:rPr>
              <a:t>la </a:t>
            </a:r>
            <a:r>
              <a:rPr lang="en-US" b="1" i="1" dirty="0" err="1">
                <a:solidFill>
                  <a:srgbClr val="339966"/>
                </a:solidFill>
              </a:rPr>
              <a:t>fibrosi</a:t>
            </a:r>
            <a:r>
              <a:rPr lang="en-US" b="1" i="1" dirty="0">
                <a:solidFill>
                  <a:srgbClr val="339966"/>
                </a:solidFill>
              </a:rPr>
              <a:t> in </a:t>
            </a:r>
            <a:r>
              <a:rPr lang="en-US" b="1" i="1" dirty="0" err="1">
                <a:solidFill>
                  <a:srgbClr val="339966"/>
                </a:solidFill>
              </a:rPr>
              <a:t>seguito</a:t>
            </a:r>
            <a:r>
              <a:rPr lang="en-US" b="1" i="1" dirty="0">
                <a:solidFill>
                  <a:srgbClr val="339966"/>
                </a:solidFill>
              </a:rPr>
              <a:t> a </a:t>
            </a:r>
            <a:r>
              <a:rPr lang="en-US" b="1" i="1" dirty="0" err="1">
                <a:solidFill>
                  <a:srgbClr val="339966"/>
                </a:solidFill>
              </a:rPr>
              <a:t>danni</a:t>
            </a:r>
            <a:r>
              <a:rPr lang="en-US" b="1" i="1" dirty="0">
                <a:solidFill>
                  <a:srgbClr val="339966"/>
                </a:solidFill>
              </a:rPr>
              <a:t> </a:t>
            </a:r>
            <a:r>
              <a:rPr lang="en-US" b="1" i="1" dirty="0" err="1">
                <a:solidFill>
                  <a:srgbClr val="339966"/>
                </a:solidFill>
              </a:rPr>
              <a:t>insorge</a:t>
            </a:r>
            <a:r>
              <a:rPr lang="en-US" b="1" i="1" dirty="0">
                <a:solidFill>
                  <a:srgbClr val="339966"/>
                </a:solidFill>
              </a:rPr>
              <a:t> non </a:t>
            </a:r>
            <a:r>
              <a:rPr lang="en-US" b="1" i="1" dirty="0" err="1">
                <a:solidFill>
                  <a:srgbClr val="339966"/>
                </a:solidFill>
              </a:rPr>
              <a:t>frequentemente</a:t>
            </a:r>
            <a:r>
              <a:rPr lang="en-US" b="1" i="1" dirty="0">
                <a:solidFill>
                  <a:srgbClr val="339966"/>
                </a:solidFill>
              </a:rPr>
              <a:t> e solo </a:t>
            </a:r>
            <a:r>
              <a:rPr lang="en-US" b="1" i="1" dirty="0" err="1">
                <a:solidFill>
                  <a:srgbClr val="339966"/>
                </a:solidFill>
              </a:rPr>
              <a:t>quando</a:t>
            </a:r>
            <a:r>
              <a:rPr lang="en-US" b="1" i="1" dirty="0">
                <a:solidFill>
                  <a:srgbClr val="339966"/>
                </a:solidFill>
              </a:rPr>
              <a:t> la </a:t>
            </a:r>
            <a:r>
              <a:rPr lang="en-US" b="1" i="1" dirty="0" err="1">
                <a:solidFill>
                  <a:srgbClr val="339966"/>
                </a:solidFill>
              </a:rPr>
              <a:t>capacità</a:t>
            </a:r>
            <a:r>
              <a:rPr lang="en-US" b="1" i="1" dirty="0">
                <a:solidFill>
                  <a:srgbClr val="339966"/>
                </a:solidFill>
              </a:rPr>
              <a:t> </a:t>
            </a:r>
            <a:r>
              <a:rPr lang="en-US" b="1" i="1" dirty="0" err="1">
                <a:solidFill>
                  <a:srgbClr val="339966"/>
                </a:solidFill>
              </a:rPr>
              <a:t>rigenerativa</a:t>
            </a:r>
            <a:r>
              <a:rPr lang="en-US" b="1" i="1" dirty="0">
                <a:solidFill>
                  <a:srgbClr val="339966"/>
                </a:solidFill>
              </a:rPr>
              <a:t> </a:t>
            </a:r>
            <a:r>
              <a:rPr lang="en-US" b="1" i="1" dirty="0" err="1">
                <a:solidFill>
                  <a:srgbClr val="339966"/>
                </a:solidFill>
              </a:rPr>
              <a:t>è</a:t>
            </a:r>
            <a:r>
              <a:rPr lang="en-US" b="1" i="1" dirty="0">
                <a:solidFill>
                  <a:srgbClr val="339966"/>
                </a:solidFill>
              </a:rPr>
              <a:t> </a:t>
            </a:r>
            <a:r>
              <a:rPr lang="en-US" b="1" i="1" dirty="0" err="1">
                <a:solidFill>
                  <a:srgbClr val="339966"/>
                </a:solidFill>
              </a:rPr>
              <a:t>alterata</a:t>
            </a:r>
            <a:r>
              <a:rPr lang="en-US" b="1" i="1" dirty="0">
                <a:solidFill>
                  <a:srgbClr val="339966"/>
                </a:solidFill>
              </a:rPr>
              <a:t> o </a:t>
            </a:r>
            <a:r>
              <a:rPr lang="en-US" b="1" i="1" dirty="0" err="1">
                <a:solidFill>
                  <a:srgbClr val="339966"/>
                </a:solidFill>
              </a:rPr>
              <a:t>persa</a:t>
            </a:r>
            <a:r>
              <a:rPr lang="en-US" b="1" i="1" dirty="0">
                <a:solidFill>
                  <a:srgbClr val="339966"/>
                </a:solidFill>
              </a:rPr>
              <a:t>. </a:t>
            </a:r>
            <a:endParaRPr lang="it-IT" i="1" dirty="0"/>
          </a:p>
        </p:txBody>
      </p:sp>
      <p:sp>
        <p:nvSpPr>
          <p:cNvPr id="12" name="CasellaDiTesto 9"/>
          <p:cNvSpPr txBox="1">
            <a:spLocks noChangeArrowheads="1"/>
          </p:cNvSpPr>
          <p:nvPr/>
        </p:nvSpPr>
        <p:spPr bwMode="auto">
          <a:xfrm>
            <a:off x="6318250" y="5598414"/>
            <a:ext cx="2520950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u="sng" dirty="0">
                <a:latin typeface="Calibri" pitchFamily="-65" charset="0"/>
              </a:rPr>
              <a:t>Interstizio:</a:t>
            </a:r>
          </a:p>
          <a:p>
            <a:pPr>
              <a:buFont typeface="Arial" pitchFamily="-65" charset="0"/>
              <a:buChar char="•"/>
            </a:pPr>
            <a:r>
              <a:rPr lang="it-IT" dirty="0">
                <a:latin typeface="Calibri" pitchFamily="-65" charset="0"/>
              </a:rPr>
              <a:t> cellule mesenchimali</a:t>
            </a:r>
          </a:p>
          <a:p>
            <a:pPr>
              <a:buFont typeface="Arial" pitchFamily="-65" charset="0"/>
              <a:buChar char="•"/>
            </a:pPr>
            <a:r>
              <a:rPr lang="it-IT" dirty="0">
                <a:latin typeface="Calibri" pitchFamily="-65" charset="0"/>
              </a:rPr>
              <a:t> </a:t>
            </a:r>
            <a:r>
              <a:rPr lang="it-IT" dirty="0">
                <a:solidFill>
                  <a:srgbClr val="FF0000"/>
                </a:solidFill>
                <a:latin typeface="Calibri" pitchFamily="-65" charset="0"/>
              </a:rPr>
              <a:t>nicchie di cellule progenitrici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2680A73D-1C36-064D-B418-B004B8E8C2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0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27"/>
    </mc:Choice>
    <mc:Fallback xmlns="">
      <p:transition spd="slow" advTm="78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Le cellule epiteliali respiratorie sono integrate con il sistema immunitario, tramite sistema surfattante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5625"/>
            <a:ext cx="6773333" cy="483764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200" y="2506132"/>
            <a:ext cx="5892799" cy="429207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3CCB0602-9AB3-6444-86D1-C971E9B90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7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61"/>
    </mc:Choice>
    <mc:Fallback xmlns="">
      <p:transition spd="slow" advTm="15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25416</TotalTime>
  <Words>348</Words>
  <Application>Microsoft Office PowerPoint</Application>
  <PresentationFormat>Personalizzato</PresentationFormat>
  <Paragraphs>53</Paragraphs>
  <Slides>8</Slides>
  <Notes>1</Notes>
  <HiddenSlides>0</HiddenSlides>
  <MMClips>8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9" baseType="lpstr">
      <vt:lpstr>Tema di Office</vt:lpstr>
      <vt:lpstr>Malattie apparato respiratorio</vt:lpstr>
      <vt:lpstr>L’importanza vitale della respirazione</vt:lpstr>
      <vt:lpstr>Le malattie dell’apparato respiratorio (schematicamente)</vt:lpstr>
      <vt:lpstr>Presentazione standard di PowerPoint</vt:lpstr>
      <vt:lpstr>Presentazione standard di PowerPoint</vt:lpstr>
      <vt:lpstr>Sviluppo del polmone</vt:lpstr>
      <vt:lpstr>Presentazione standard di PowerPoint</vt:lpstr>
      <vt:lpstr>Le cellule epiteliali respiratorie sono integrate con il sistema immunitario, tramite sistema surfattante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Fisiopatologia Medica  Malattie dell’apparato respiratorio</dc:title>
  <dc:creator>marco.confalonieri@asuits.sanita.fvg.it</dc:creator>
  <cp:lastModifiedBy>Luca</cp:lastModifiedBy>
  <cp:revision>239</cp:revision>
  <dcterms:created xsi:type="dcterms:W3CDTF">2017-11-05T20:32:28Z</dcterms:created>
  <dcterms:modified xsi:type="dcterms:W3CDTF">2021-01-05T10:50:49Z</dcterms:modified>
</cp:coreProperties>
</file>