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557" r:id="rId2"/>
    <p:sldId id="558" r:id="rId3"/>
    <p:sldId id="559" r:id="rId4"/>
    <p:sldId id="5034" r:id="rId5"/>
    <p:sldId id="5035" r:id="rId6"/>
    <p:sldId id="5033" r:id="rId7"/>
    <p:sldId id="5032" r:id="rId8"/>
    <p:sldId id="543" r:id="rId9"/>
    <p:sldId id="259" r:id="rId10"/>
    <p:sldId id="341" r:id="rId11"/>
    <p:sldId id="359" r:id="rId12"/>
    <p:sldId id="51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baseline="0" dirty="0"/>
              <a:t> </a:t>
            </a:r>
            <a:r>
              <a:rPr lang="it-IT" baseline="0" dirty="0" err="1"/>
              <a:t>epithelium</a:t>
            </a:r>
            <a:r>
              <a:rPr lang="it-IT" baseline="0" dirty="0"/>
              <a:t> </a:t>
            </a:r>
            <a:r>
              <a:rPr lang="it-IT" baseline="0" dirty="0" err="1"/>
              <a:t>may</a:t>
            </a:r>
            <a:r>
              <a:rPr lang="it-IT" baseline="0" dirty="0"/>
              <a:t> </a:t>
            </a:r>
            <a:r>
              <a:rPr lang="it-IT" baseline="0" dirty="0" err="1"/>
              <a:t>either</a:t>
            </a:r>
            <a:r>
              <a:rPr lang="it-IT" baseline="0" dirty="0"/>
              <a:t> </a:t>
            </a:r>
            <a:r>
              <a:rPr lang="it-IT" baseline="0" dirty="0" err="1"/>
              <a:t>activate</a:t>
            </a:r>
            <a:r>
              <a:rPr lang="it-IT" baseline="0" dirty="0"/>
              <a:t> the </a:t>
            </a:r>
            <a:r>
              <a:rPr lang="it-IT" baseline="0" dirty="0" err="1"/>
              <a:t>necessary</a:t>
            </a:r>
            <a:r>
              <a:rPr lang="it-IT" baseline="0" dirty="0"/>
              <a:t> </a:t>
            </a:r>
            <a:r>
              <a:rPr lang="it-IT" baseline="0" dirty="0" err="1"/>
              <a:t>repair</a:t>
            </a:r>
            <a:r>
              <a:rPr lang="it-IT" baseline="0" dirty="0"/>
              <a:t> and </a:t>
            </a:r>
            <a:r>
              <a:rPr lang="it-IT" baseline="0" dirty="0" err="1"/>
              <a:t>regeneration</a:t>
            </a:r>
            <a:r>
              <a:rPr lang="it-IT" baseline="0" dirty="0"/>
              <a:t> </a:t>
            </a:r>
            <a:r>
              <a:rPr lang="it-IT" baseline="0" dirty="0" err="1"/>
              <a:t>pathways</a:t>
            </a:r>
            <a:r>
              <a:rPr lang="it-IT" baseline="0" dirty="0"/>
              <a:t> </a:t>
            </a:r>
            <a:r>
              <a:rPr lang="it-IT" baseline="0" dirty="0" err="1"/>
              <a:t>for</a:t>
            </a:r>
            <a:r>
              <a:rPr lang="it-IT" baseline="0" dirty="0"/>
              <a:t> </a:t>
            </a:r>
            <a:r>
              <a:rPr lang="it-IT" baseline="0" dirty="0" err="1"/>
              <a:t>proper</a:t>
            </a:r>
            <a:r>
              <a:rPr lang="it-IT" baseline="0" dirty="0"/>
              <a:t> </a:t>
            </a:r>
            <a:r>
              <a:rPr lang="it-IT" baseline="0" dirty="0" err="1"/>
              <a:t>repopulation</a:t>
            </a:r>
            <a:r>
              <a:rPr lang="it-IT" baseline="0" dirty="0"/>
              <a:t> </a:t>
            </a:r>
            <a:r>
              <a:rPr lang="it-IT" baseline="0" dirty="0" err="1"/>
              <a:t>of</a:t>
            </a:r>
            <a:r>
              <a:rPr lang="it-IT" baseline="0" dirty="0"/>
              <a:t> </a:t>
            </a:r>
            <a:r>
              <a:rPr lang="it-IT" baseline="0" dirty="0" err="1"/>
              <a:t>lost</a:t>
            </a:r>
            <a:r>
              <a:rPr lang="it-IT" baseline="0" dirty="0"/>
              <a:t> </a:t>
            </a:r>
            <a:r>
              <a:rPr lang="it-IT" baseline="0" dirty="0" err="1"/>
              <a:t>epithelial</a:t>
            </a:r>
            <a:r>
              <a:rPr lang="it-IT" baseline="0" dirty="0"/>
              <a:t> </a:t>
            </a:r>
            <a:r>
              <a:rPr lang="it-IT" baseline="0" dirty="0" err="1"/>
              <a:t>cells</a:t>
            </a:r>
            <a:r>
              <a:rPr lang="it-IT" baseline="0" dirty="0"/>
              <a:t> or </a:t>
            </a:r>
            <a:r>
              <a:rPr lang="it-IT" baseline="0" dirty="0" err="1"/>
              <a:t>undergo</a:t>
            </a:r>
            <a:r>
              <a:rPr lang="it-IT" baseline="0" dirty="0"/>
              <a:t> </a:t>
            </a:r>
            <a:r>
              <a:rPr lang="it-IT" baseline="0" dirty="0" err="1"/>
              <a:t>an</a:t>
            </a:r>
            <a:r>
              <a:rPr lang="it-IT" baseline="0" dirty="0"/>
              <a:t> </a:t>
            </a:r>
            <a:r>
              <a:rPr lang="it-IT" baseline="0" dirty="0" err="1"/>
              <a:t>aberrant</a:t>
            </a:r>
            <a:r>
              <a:rPr lang="it-IT" baseline="0" dirty="0"/>
              <a:t> </a:t>
            </a:r>
            <a:r>
              <a:rPr lang="it-IT" baseline="0" dirty="0" err="1"/>
              <a:t>remodeling</a:t>
            </a:r>
            <a:r>
              <a:rPr lang="it-IT" baseline="0" dirty="0"/>
              <a:t> and </a:t>
            </a:r>
            <a:r>
              <a:rPr lang="it-IT" baseline="0" dirty="0" err="1"/>
              <a:t>differentiation</a:t>
            </a:r>
            <a:r>
              <a:rPr lang="it-IT" baseline="0" dirty="0"/>
              <a:t> </a:t>
            </a:r>
            <a:r>
              <a:rPr lang="it-IT" baseline="0" dirty="0" err="1"/>
              <a:t>process</a:t>
            </a:r>
            <a:r>
              <a:rPr lang="it-IT" baseline="0" dirty="0"/>
              <a:t>, </a:t>
            </a: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represents</a:t>
            </a:r>
            <a:r>
              <a:rPr lang="it-IT" baseline="0" dirty="0"/>
              <a:t> the </a:t>
            </a:r>
            <a:r>
              <a:rPr lang="it-IT" baseline="0" dirty="0" err="1"/>
              <a:t>final</a:t>
            </a:r>
            <a:r>
              <a:rPr lang="it-IT" baseline="0" dirty="0"/>
              <a:t> common </a:t>
            </a:r>
            <a:r>
              <a:rPr lang="it-IT" baseline="0" dirty="0" err="1"/>
              <a:t>pathway</a:t>
            </a:r>
            <a:r>
              <a:rPr lang="it-IT" baseline="0" dirty="0"/>
              <a:t> </a:t>
            </a:r>
            <a:r>
              <a:rPr lang="it-IT" baseline="0" dirty="0" err="1"/>
              <a:t>for</a:t>
            </a:r>
            <a:r>
              <a:rPr lang="it-IT" baseline="0" dirty="0"/>
              <a:t> </a:t>
            </a:r>
            <a:r>
              <a:rPr lang="it-IT" baseline="0" dirty="0" err="1"/>
              <a:t>many</a:t>
            </a:r>
            <a:r>
              <a:rPr lang="it-IT" baseline="0" dirty="0"/>
              <a:t> </a:t>
            </a:r>
            <a:r>
              <a:rPr lang="it-IT" baseline="0" dirty="0" err="1"/>
              <a:t>types</a:t>
            </a:r>
            <a:r>
              <a:rPr lang="it-IT" baseline="0" dirty="0"/>
              <a:t> </a:t>
            </a:r>
            <a:r>
              <a:rPr lang="it-IT" baseline="0" dirty="0" err="1"/>
              <a:t>of</a:t>
            </a:r>
            <a:r>
              <a:rPr lang="it-IT" baseline="0" dirty="0"/>
              <a:t> </a:t>
            </a:r>
            <a:r>
              <a:rPr lang="it-IT" baseline="0" dirty="0" err="1"/>
              <a:t>parenchymal</a:t>
            </a:r>
            <a:r>
              <a:rPr lang="it-IT" baseline="0" dirty="0"/>
              <a:t> </a:t>
            </a:r>
            <a:r>
              <a:rPr lang="it-IT" baseline="0" dirty="0" err="1"/>
              <a:t>pulmonary</a:t>
            </a:r>
            <a:r>
              <a:rPr lang="it-IT" baseline="0" dirty="0"/>
              <a:t> </a:t>
            </a:r>
            <a:r>
              <a:rPr lang="it-IT" baseline="0" dirty="0" err="1"/>
              <a:t>diseases</a:t>
            </a:r>
            <a:r>
              <a:rPr lang="it-IT" baseline="0" dirty="0"/>
              <a:t>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6A288-0679-6D40-92E7-28D4A963FD36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4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0005F05D-6538-8048-9590-BC970C79F3A6}" type="slidenum">
              <a:rPr lang="en-US" altLang="it-IT"/>
              <a:pPr/>
              <a:t>11</a:t>
            </a:fld>
            <a:endParaRPr lang="en-US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775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93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.bin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302360"/>
            <a:ext cx="4445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Diverse pathways </a:t>
            </a:r>
            <a:r>
              <a:rPr lang="en-US" sz="2000" dirty="0" err="1"/>
              <a:t>attive</a:t>
            </a:r>
            <a:r>
              <a:rPr lang="en-US" sz="2000" dirty="0"/>
              <a:t> </a:t>
            </a:r>
            <a:r>
              <a:rPr lang="en-US" sz="2000" dirty="0" err="1"/>
              <a:t>nello</a:t>
            </a:r>
            <a:r>
              <a:rPr lang="en-US" sz="2000" dirty="0"/>
              <a:t> </a:t>
            </a:r>
            <a:r>
              <a:rPr lang="en-US" sz="2000" dirty="0" err="1"/>
              <a:t>sviluppo</a:t>
            </a:r>
            <a:r>
              <a:rPr lang="en-US" sz="2000" dirty="0"/>
              <a:t> </a:t>
            </a:r>
            <a:r>
              <a:rPr lang="en-US" sz="2000" dirty="0" err="1"/>
              <a:t>embrionale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espresse</a:t>
            </a:r>
            <a:r>
              <a:rPr lang="en-US" sz="2000" dirty="0"/>
              <a:t> </a:t>
            </a:r>
            <a:r>
              <a:rPr lang="en-US" sz="2000" dirty="0" err="1"/>
              <a:t>durante</a:t>
            </a:r>
            <a:r>
              <a:rPr lang="en-US" sz="2000" dirty="0"/>
              <a:t> le </a:t>
            </a:r>
            <a:r>
              <a:rPr lang="en-US" sz="2000" dirty="0" err="1"/>
              <a:t>fasi</a:t>
            </a:r>
            <a:r>
              <a:rPr lang="en-US" sz="2000" dirty="0"/>
              <a:t> di </a:t>
            </a:r>
            <a:r>
              <a:rPr lang="en-US" sz="2000" dirty="0" err="1"/>
              <a:t>riparazione</a:t>
            </a:r>
            <a:r>
              <a:rPr lang="en-US" sz="2000" dirty="0"/>
              <a:t> del </a:t>
            </a:r>
            <a:r>
              <a:rPr lang="en-US" sz="2000" dirty="0" err="1"/>
              <a:t>danno</a:t>
            </a:r>
            <a:r>
              <a:rPr lang="en-US" sz="2000" dirty="0"/>
              <a:t> o in </a:t>
            </a:r>
            <a:r>
              <a:rPr lang="en-US" sz="2000" dirty="0" err="1"/>
              <a:t>stati</a:t>
            </a:r>
            <a:r>
              <a:rPr lang="en-US" sz="2000" dirty="0"/>
              <a:t> di </a:t>
            </a:r>
            <a:r>
              <a:rPr lang="en-US" sz="2000" dirty="0" err="1"/>
              <a:t>malattia</a:t>
            </a:r>
            <a:r>
              <a:rPr lang="en-US" sz="2000" dirty="0"/>
              <a:t> 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err="1"/>
              <a:t>Queste</a:t>
            </a:r>
            <a:r>
              <a:rPr lang="en-US" sz="2000" dirty="0"/>
              <a:t> </a:t>
            </a:r>
            <a:r>
              <a:rPr lang="en-US" sz="2000" b="1" dirty="0"/>
              <a:t>pathways </a:t>
            </a:r>
            <a:r>
              <a:rPr lang="en-US" sz="2000" b="1" dirty="0" err="1"/>
              <a:t>regolano</a:t>
            </a:r>
            <a:r>
              <a:rPr lang="en-US" sz="2000" b="1" dirty="0"/>
              <a:t> le </a:t>
            </a:r>
            <a:r>
              <a:rPr lang="en-US" sz="2000" b="1" dirty="0" err="1"/>
              <a:t>interazioni</a:t>
            </a:r>
            <a:r>
              <a:rPr lang="en-US" sz="2000" b="1" dirty="0"/>
              <a:t> </a:t>
            </a:r>
            <a:r>
              <a:rPr lang="en-US" sz="2000" b="1" dirty="0" err="1"/>
              <a:t>mesenchimo-epiteliali</a:t>
            </a:r>
            <a:r>
              <a:rPr lang="en-US" sz="2000" b="1" dirty="0"/>
              <a:t> </a:t>
            </a:r>
            <a:r>
              <a:rPr lang="en-US" sz="2000" dirty="0"/>
              <a:t>e </a:t>
            </a:r>
            <a:r>
              <a:rPr lang="en-US" sz="2000" dirty="0" err="1"/>
              <a:t>includono</a:t>
            </a:r>
            <a:r>
              <a:rPr lang="en-US" sz="2000" dirty="0"/>
              <a:t> </a:t>
            </a:r>
            <a:r>
              <a:rPr lang="en-US" sz="2000" dirty="0" err="1"/>
              <a:t>Wnt</a:t>
            </a:r>
            <a:r>
              <a:rPr lang="en-US" sz="2000" dirty="0"/>
              <a:t>, Bmp, TGF-β, and </a:t>
            </a:r>
            <a:r>
              <a:rPr lang="en-US" sz="2000" dirty="0" err="1"/>
              <a:t>Fgf</a:t>
            </a:r>
            <a:r>
              <a:rPr lang="en-US" sz="2000" dirty="0"/>
              <a:t>. 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Il </a:t>
            </a:r>
            <a:r>
              <a:rPr lang="en-US" sz="2000" dirty="0" err="1"/>
              <a:t>segnale</a:t>
            </a:r>
            <a:r>
              <a:rPr lang="en-US" sz="2000" dirty="0"/>
              <a:t> </a:t>
            </a:r>
            <a:r>
              <a:rPr lang="en-US" sz="2000" b="1" dirty="0" err="1"/>
              <a:t>Wnt</a:t>
            </a:r>
            <a:r>
              <a:rPr lang="en-US" sz="2000" b="1" dirty="0"/>
              <a:t> </a:t>
            </a:r>
            <a:r>
              <a:rPr lang="en-US" sz="2000" dirty="0"/>
              <a:t>ha un </a:t>
            </a:r>
            <a:r>
              <a:rPr lang="en-US" sz="2000" dirty="0" err="1"/>
              <a:t>ruolo</a:t>
            </a:r>
            <a:r>
              <a:rPr lang="en-US" sz="2000" dirty="0"/>
              <a:t>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nello</a:t>
            </a:r>
            <a:r>
              <a:rPr lang="en-US" sz="2000" dirty="0"/>
              <a:t> </a:t>
            </a:r>
            <a:r>
              <a:rPr lang="en-US" sz="2000" dirty="0" err="1"/>
              <a:t>sviluppo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regolazione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cellule </a:t>
            </a:r>
            <a:r>
              <a:rPr lang="en-US" sz="2000" dirty="0" err="1"/>
              <a:t>progenitrici</a:t>
            </a:r>
            <a:r>
              <a:rPr lang="en-US" sz="2000" dirty="0"/>
              <a:t> </a:t>
            </a:r>
            <a:r>
              <a:rPr lang="en-US" sz="2000" dirty="0" err="1"/>
              <a:t>polmonari</a:t>
            </a:r>
            <a:r>
              <a:rPr lang="en-US" sz="2000" dirty="0"/>
              <a:t> (</a:t>
            </a:r>
            <a:r>
              <a:rPr lang="en-US" sz="2000" dirty="0" err="1"/>
              <a:t>promuove</a:t>
            </a:r>
            <a:r>
              <a:rPr lang="en-US" sz="2000" dirty="0"/>
              <a:t> </a:t>
            </a:r>
            <a:r>
              <a:rPr lang="en-US" sz="2000" dirty="0" err="1"/>
              <a:t>crescita</a:t>
            </a:r>
            <a:r>
              <a:rPr lang="en-US" sz="2000" dirty="0"/>
              <a:t> ATII e </a:t>
            </a:r>
            <a:r>
              <a:rPr lang="en-US" sz="2000" dirty="0" err="1"/>
              <a:t>inibisce</a:t>
            </a:r>
            <a:r>
              <a:rPr lang="en-US" sz="2000" dirty="0"/>
              <a:t> </a:t>
            </a:r>
            <a:r>
              <a:rPr lang="en-US" sz="2000" dirty="0" err="1"/>
              <a:t>differenzazione</a:t>
            </a:r>
            <a:r>
              <a:rPr lang="en-US" sz="2000" dirty="0"/>
              <a:t>)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r>
              <a:rPr lang="it-IT" sz="2000" b="1" dirty="0">
                <a:solidFill>
                  <a:srgbClr val="0432FF"/>
                </a:solidFill>
              </a:rPr>
              <a:t>Dopo un danno il polmone va incontro a riparazione e rigenerazione (o rimodellamento)</a:t>
            </a:r>
            <a:endParaRPr lang="en-US" sz="2000" b="1" dirty="0">
              <a:solidFill>
                <a:srgbClr val="0432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832" y="0"/>
            <a:ext cx="57361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0" y="914400"/>
            <a:ext cx="12192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Innate and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immunity</a:t>
            </a:r>
            <a:endParaRPr lang="it-IT" dirty="0"/>
          </a:p>
        </p:txBody>
      </p:sp>
      <p:sp>
        <p:nvSpPr>
          <p:cNvPr id="6" name="Left-Right-Up Arrow 5"/>
          <p:cNvSpPr/>
          <p:nvPr/>
        </p:nvSpPr>
        <p:spPr>
          <a:xfrm rot="12388703">
            <a:off x="7784315" y="1925700"/>
            <a:ext cx="1005543" cy="973640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8"/>
          <p:cNvSpPr txBox="1"/>
          <p:nvPr/>
        </p:nvSpPr>
        <p:spPr>
          <a:xfrm>
            <a:off x="1576965" y="6468534"/>
            <a:ext cx="300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C00000"/>
                </a:solidFill>
              </a:rPr>
              <a:t>Beers</a:t>
            </a:r>
            <a:r>
              <a:rPr lang="it-IT" sz="1400" dirty="0">
                <a:solidFill>
                  <a:srgbClr val="C00000"/>
                </a:solidFill>
              </a:rPr>
              <a:t> MF, </a:t>
            </a:r>
            <a:r>
              <a:rPr lang="it-IT" sz="1400" dirty="0" err="1">
                <a:solidFill>
                  <a:srgbClr val="C00000"/>
                </a:solidFill>
              </a:rPr>
              <a:t>J</a:t>
            </a:r>
            <a:r>
              <a:rPr lang="it-IT" sz="1400" dirty="0">
                <a:solidFill>
                  <a:srgbClr val="C00000"/>
                </a:solidFill>
              </a:rPr>
              <a:t> </a:t>
            </a:r>
            <a:r>
              <a:rPr lang="it-IT" sz="1400" dirty="0" err="1">
                <a:solidFill>
                  <a:srgbClr val="C00000"/>
                </a:solidFill>
              </a:rPr>
              <a:t>Clin</a:t>
            </a:r>
            <a:r>
              <a:rPr lang="it-IT" sz="1400" dirty="0">
                <a:solidFill>
                  <a:srgbClr val="C00000"/>
                </a:solidFill>
              </a:rPr>
              <a:t> </a:t>
            </a:r>
            <a:r>
              <a:rPr lang="it-IT" sz="1400" dirty="0" err="1">
                <a:solidFill>
                  <a:srgbClr val="C00000"/>
                </a:solidFill>
              </a:rPr>
              <a:t>Invest</a:t>
            </a:r>
            <a:r>
              <a:rPr lang="it-IT" sz="1400" dirty="0">
                <a:solidFill>
                  <a:srgbClr val="C00000"/>
                </a:solidFill>
              </a:rPr>
              <a:t> 2011; 121: 2065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7728EC8-F63F-B741-BBEF-76860FA74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8"/>
    </mc:Choice>
    <mc:Fallback xmlns="">
      <p:transition spd="slow" advTm="5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01-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491067"/>
            <a:ext cx="5608108" cy="619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01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42" y="491067"/>
            <a:ext cx="5856822" cy="2972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959584913"/>
              </p:ext>
            </p:extLst>
          </p:nvPr>
        </p:nvGraphicFramePr>
        <p:xfrm>
          <a:off x="5980642" y="3463397"/>
          <a:ext cx="5856822" cy="322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8" name="Image" r:id="rId7" imgW="2215713" imgH="1456947" progId="PhotoshopElements.Image.7">
                  <p:embed/>
                </p:oleObj>
              </mc:Choice>
              <mc:Fallback>
                <p:oleObj name="Image" r:id="rId7" imgW="2215713" imgH="1456947" progId="PhotoshopElements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642" y="3463397"/>
                        <a:ext cx="5856822" cy="3225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C17BB49-5EAD-7C42-B4E7-B00A6B95B5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5"/>
    </mc:Choice>
    <mc:Fallback xmlns="">
      <p:transition spd="slow" advTm="3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airway cells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2205547"/>
            <a:ext cx="792480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  <p:sp>
        <p:nvSpPr>
          <p:cNvPr id="424967" name="Rectangle 7"/>
          <p:cNvSpPr>
            <a:spLocks noChangeArrowheads="1"/>
          </p:cNvSpPr>
          <p:nvPr/>
        </p:nvSpPr>
        <p:spPr bwMode="auto">
          <a:xfrm>
            <a:off x="2667000" y="381000"/>
            <a:ext cx="6858000" cy="585788"/>
          </a:xfrm>
          <a:prstGeom prst="rect">
            <a:avLst/>
          </a:prstGeom>
          <a:solidFill>
            <a:schemeClr val="bg2">
              <a:lumMod val="25000"/>
            </a:schemeClr>
          </a:solidFill>
          <a:ln w="635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-128"/>
              </a:rPr>
              <a:t>43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-128"/>
              </a:rPr>
              <a:t>diversi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-128"/>
              </a:rPr>
              <a:t> tipi di cellule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0" y="1928548"/>
            <a:ext cx="746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b="1" dirty="0" err="1">
                <a:latin typeface="Arial" charset="0"/>
              </a:rPr>
              <a:t>Epitelio</a:t>
            </a:r>
            <a:r>
              <a:rPr lang="en-US" altLang="it-IT" b="1" dirty="0">
                <a:latin typeface="Arial" charset="0"/>
              </a:rPr>
              <a:t>:                  </a:t>
            </a:r>
            <a:r>
              <a:rPr lang="en-US" altLang="it-IT" b="1" dirty="0" err="1">
                <a:latin typeface="Arial" charset="0"/>
              </a:rPr>
              <a:t>colonnare</a:t>
            </a:r>
            <a:r>
              <a:rPr lang="en-US" altLang="it-IT" b="1" dirty="0">
                <a:latin typeface="Arial" charset="0"/>
              </a:rPr>
              <a:t>                                 </a:t>
            </a:r>
            <a:r>
              <a:rPr lang="en-US" altLang="it-IT" b="1" dirty="0" err="1">
                <a:latin typeface="Arial" charset="0"/>
              </a:rPr>
              <a:t>cuboidale</a:t>
            </a:r>
            <a:r>
              <a:rPr lang="en-US" altLang="it-IT" b="1" dirty="0">
                <a:latin typeface="Arial" charset="0"/>
              </a:rPr>
              <a:t>                            </a:t>
            </a:r>
            <a:r>
              <a:rPr lang="en-US" altLang="it-IT" b="1" dirty="0" err="1">
                <a:latin typeface="Arial" charset="0"/>
              </a:rPr>
              <a:t>monostrato</a:t>
            </a:r>
            <a:r>
              <a:rPr lang="en-US" altLang="it-IT" b="1" dirty="0">
                <a:latin typeface="Arial" charset="0"/>
              </a:rPr>
              <a:t>              </a:t>
            </a:r>
          </a:p>
        </p:txBody>
      </p:sp>
      <p:pic>
        <p:nvPicPr>
          <p:cNvPr id="5" name="Picture 3" descr="09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482546"/>
            <a:ext cx="5232400" cy="3689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99AEB33-E8F5-3C4B-AE5B-3576D1636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2"/>
    </mc:Choice>
    <mc:Fallback xmlns="">
      <p:transition spd="slow" advTm="2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70" y="468434"/>
            <a:ext cx="10414000" cy="32131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70" y="3681534"/>
            <a:ext cx="2654300" cy="25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68615" y="3913991"/>
            <a:ext cx="7139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I polmoni sono importanti siti per la produzione di piastrine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indipendenetmente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dal Midollo Osseo.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Vi sono megacariociti residenti nello spazio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extravascolare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dei polmoni.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Le piastrine promuovo la riparazione endoteliale e la rigenerazione polmonare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831" y="5623777"/>
            <a:ext cx="2375388" cy="3022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E9A223E-4415-C447-94F3-79F56F4D5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2"/>
    </mc:Choice>
    <mc:Fallback xmlns="">
      <p:transition spd="slow" advTm="4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521" y="247649"/>
            <a:ext cx="7327900" cy="666750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5723906" y="3028208"/>
            <a:ext cx="175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46" y="4047067"/>
            <a:ext cx="2768600" cy="263551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369296" y="247649"/>
            <a:ext cx="65274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/>
              <a:t>2012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694139" cy="387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1AA9567-103E-9340-B993-2FF6FDB8B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6"/>
    </mc:Choice>
    <mc:Fallback xmlns="">
      <p:transition spd="slow" advTm="5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632012" y="259629"/>
            <a:ext cx="7005917" cy="517064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Prima </a:t>
            </a:r>
            <a:r>
              <a:rPr lang="en-US" sz="2400" b="1" dirty="0" err="1"/>
              <a:t>della</a:t>
            </a:r>
            <a:r>
              <a:rPr lang="en-US" sz="2400" b="1" dirty="0"/>
              <a:t> </a:t>
            </a:r>
            <a:r>
              <a:rPr lang="en-US" sz="2400" b="1" dirty="0" err="1"/>
              <a:t>chirurgia</a:t>
            </a:r>
            <a:r>
              <a:rPr lang="en-US" sz="2400" dirty="0"/>
              <a:t>: </a:t>
            </a:r>
          </a:p>
          <a:p>
            <a:r>
              <a:rPr lang="en-US" sz="2400" dirty="0"/>
              <a:t>FEV1 2.92 Lt (99.7%), FVC 3.69 (103.6%). </a:t>
            </a:r>
          </a:p>
          <a:p>
            <a:endParaRPr lang="en-US" sz="900" dirty="0"/>
          </a:p>
          <a:p>
            <a:r>
              <a:rPr lang="en-US" sz="2400" dirty="0"/>
              <a:t>La </a:t>
            </a:r>
            <a:r>
              <a:rPr lang="en-US" sz="2400" dirty="0" err="1"/>
              <a:t>paziente</a:t>
            </a:r>
            <a:r>
              <a:rPr lang="en-US" sz="2400" dirty="0"/>
              <a:t> </a:t>
            </a:r>
            <a:r>
              <a:rPr lang="en-US" sz="2400" dirty="0" err="1"/>
              <a:t>venne</a:t>
            </a:r>
            <a:r>
              <a:rPr lang="en-US" sz="2400" dirty="0"/>
              <a:t> </a:t>
            </a:r>
            <a:r>
              <a:rPr lang="en-US" sz="2400" dirty="0" err="1"/>
              <a:t>sottoposta</a:t>
            </a:r>
            <a:r>
              <a:rPr lang="en-US" sz="2400" dirty="0"/>
              <a:t> a 4 </a:t>
            </a:r>
            <a:r>
              <a:rPr lang="en-US" sz="2400" dirty="0" err="1"/>
              <a:t>cicli</a:t>
            </a:r>
            <a:r>
              <a:rPr lang="en-US" sz="2400" dirty="0"/>
              <a:t> di </a:t>
            </a:r>
            <a:r>
              <a:rPr lang="en-US" sz="2400" dirty="0" err="1"/>
              <a:t>chemioterapia</a:t>
            </a:r>
            <a:endParaRPr lang="en-US" sz="2400" dirty="0"/>
          </a:p>
          <a:p>
            <a:endParaRPr lang="en-US" sz="900" dirty="0"/>
          </a:p>
          <a:p>
            <a:r>
              <a:rPr lang="en-US" sz="2400" dirty="0" err="1"/>
              <a:t>Dodici</a:t>
            </a:r>
            <a:r>
              <a:rPr lang="en-US" sz="2400" dirty="0"/>
              <a:t> </a:t>
            </a:r>
            <a:r>
              <a:rPr lang="en-US" sz="2400" dirty="0" err="1"/>
              <a:t>settimane</a:t>
            </a:r>
            <a:r>
              <a:rPr lang="en-US" sz="2400" dirty="0"/>
              <a:t> </a:t>
            </a:r>
            <a:r>
              <a:rPr lang="en-US" sz="2400" b="1" dirty="0"/>
              <a:t>dopo la </a:t>
            </a:r>
            <a:r>
              <a:rPr lang="en-US" sz="2400" b="1" dirty="0" err="1"/>
              <a:t>chirurgia</a:t>
            </a:r>
            <a:r>
              <a:rPr lang="en-US" sz="2400" b="1" dirty="0"/>
              <a:t> </a:t>
            </a:r>
            <a:r>
              <a:rPr lang="en-US" sz="2400" b="1" dirty="0" err="1"/>
              <a:t>toracica</a:t>
            </a:r>
            <a:r>
              <a:rPr lang="en-US" sz="2400" dirty="0"/>
              <a:t>: </a:t>
            </a:r>
          </a:p>
          <a:p>
            <a:r>
              <a:rPr lang="en-US" sz="2400" dirty="0"/>
              <a:t>FEV1 1.03 Lt (35.2%), FVC 1.75 Lt (49.1%). </a:t>
            </a:r>
          </a:p>
          <a:p>
            <a:endParaRPr lang="en-US" sz="2400" dirty="0"/>
          </a:p>
          <a:p>
            <a:r>
              <a:rPr lang="en-US" sz="2400" dirty="0"/>
              <a:t>Durante </a:t>
            </a:r>
            <a:r>
              <a:rPr lang="en-US" sz="2400" b="1" dirty="0"/>
              <a:t>15 anni di follow-up</a:t>
            </a:r>
            <a:r>
              <a:rPr lang="en-US" sz="2400" dirty="0"/>
              <a:t>, la </a:t>
            </a:r>
            <a:r>
              <a:rPr lang="en-US" sz="2400" dirty="0" err="1"/>
              <a:t>spirometria</a:t>
            </a:r>
            <a:r>
              <a:rPr lang="en-US" sz="2400" dirty="0"/>
              <a:t> </a:t>
            </a:r>
            <a:r>
              <a:rPr lang="en-US" sz="2400" dirty="0" err="1"/>
              <a:t>mostrò</a:t>
            </a:r>
            <a:r>
              <a:rPr lang="en-US" sz="2400" dirty="0"/>
              <a:t> </a:t>
            </a: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progressivo</a:t>
            </a:r>
            <a:r>
              <a:rPr lang="en-US" sz="2400" dirty="0"/>
              <a:t> di FEV1 (1.56 </a:t>
            </a:r>
            <a:r>
              <a:rPr lang="en-US" sz="2400" dirty="0" err="1"/>
              <a:t>litri</a:t>
            </a:r>
            <a:r>
              <a:rPr lang="en-US" sz="2400" dirty="0"/>
              <a:t>, 59.7% del </a:t>
            </a:r>
            <a:r>
              <a:rPr lang="en-US" sz="2400" dirty="0" err="1"/>
              <a:t>valore</a:t>
            </a:r>
            <a:r>
              <a:rPr lang="en-US" sz="2400" dirty="0"/>
              <a:t> </a:t>
            </a:r>
            <a:r>
              <a:rPr lang="en-US" sz="2400" dirty="0" err="1"/>
              <a:t>predetto</a:t>
            </a:r>
            <a:r>
              <a:rPr lang="en-US" sz="2400" dirty="0"/>
              <a:t>) e FVC (2.37 </a:t>
            </a:r>
            <a:r>
              <a:rPr lang="en-US" sz="2400" dirty="0" err="1"/>
              <a:t>litri</a:t>
            </a:r>
            <a:r>
              <a:rPr lang="en-US" sz="2400" dirty="0"/>
              <a:t>, 73.3% del </a:t>
            </a:r>
            <a:r>
              <a:rPr lang="en-US" sz="2400" dirty="0" err="1"/>
              <a:t>predetto</a:t>
            </a:r>
            <a:r>
              <a:rPr lang="en-US" sz="2400" dirty="0"/>
              <a:t>), </a:t>
            </a: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u="sng" dirty="0"/>
              <a:t>51% del FEV1 e 35% di FVC. </a:t>
            </a:r>
          </a:p>
          <a:p>
            <a:r>
              <a:rPr lang="en-US" sz="2400" dirty="0" err="1"/>
              <a:t>Questi</a:t>
            </a:r>
            <a:r>
              <a:rPr lang="en-US" sz="2400" dirty="0"/>
              <a:t> </a:t>
            </a:r>
            <a:r>
              <a:rPr lang="en-US" sz="2400" dirty="0" err="1"/>
              <a:t>aumenti</a:t>
            </a:r>
            <a:r>
              <a:rPr lang="en-US" sz="2400" dirty="0"/>
              <a:t> </a:t>
            </a:r>
            <a:r>
              <a:rPr lang="en-US" sz="2400" dirty="0" err="1"/>
              <a:t>spirometrici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in </a:t>
            </a:r>
            <a:r>
              <a:rPr lang="en-US" sz="2400" dirty="0" err="1"/>
              <a:t>controtendenza</a:t>
            </a:r>
            <a:r>
              <a:rPr lang="en-US" sz="2400" dirty="0"/>
              <a:t> rispetto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predetta</a:t>
            </a:r>
            <a:r>
              <a:rPr lang="en-US" sz="2400" dirty="0"/>
              <a:t> </a:t>
            </a:r>
            <a:r>
              <a:rPr lang="en-US" sz="2400" dirty="0" err="1"/>
              <a:t>riduzione</a:t>
            </a:r>
            <a:r>
              <a:rPr lang="en-US" sz="2400" dirty="0"/>
              <a:t> </a:t>
            </a:r>
            <a:r>
              <a:rPr lang="en-US" sz="2400" dirty="0" err="1"/>
              <a:t>età-dipendente</a:t>
            </a:r>
            <a:r>
              <a:rPr lang="en-US" sz="2400" dirty="0"/>
              <a:t> di FEV1 (−11%) e FVC (−9%).9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236" y="3488652"/>
            <a:ext cx="3454400" cy="2349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236" y="333126"/>
            <a:ext cx="3454400" cy="2486025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32012" y="6362587"/>
            <a:ext cx="5486400" cy="533400"/>
          </a:xfrm>
          <a:noFill/>
          <a:ln cap="flat">
            <a:round/>
            <a:headEnd/>
            <a:tailEnd/>
          </a:ln>
        </p:spPr>
        <p:txBody>
          <a:bodyPr vert="horz" wrap="square" lIns="0" tIns="12211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</a:tabLst>
            </a:pPr>
            <a:r>
              <a:rPr lang="en-US" sz="1600" b="1" dirty="0">
                <a:solidFill>
                  <a:srgbClr val="000090"/>
                </a:solidFill>
                <a:ea typeface="Arial Unicode MS" pitchFamily="-1" charset="0"/>
                <a:cs typeface="Arial Unicode MS" pitchFamily="-1" charset="0"/>
              </a:rPr>
              <a:t>Butler JP et al. N </a:t>
            </a:r>
            <a:r>
              <a:rPr lang="en-US" sz="1600" b="1" dirty="0" err="1">
                <a:solidFill>
                  <a:srgbClr val="000090"/>
                </a:solidFill>
                <a:ea typeface="Arial Unicode MS" pitchFamily="-1" charset="0"/>
                <a:cs typeface="Arial Unicode MS" pitchFamily="-1" charset="0"/>
              </a:rPr>
              <a:t>Engl</a:t>
            </a:r>
            <a:r>
              <a:rPr lang="en-US" sz="1600" b="1" dirty="0">
                <a:solidFill>
                  <a:srgbClr val="000090"/>
                </a:solidFill>
                <a:ea typeface="Arial Unicode MS" pitchFamily="-1" charset="0"/>
                <a:cs typeface="Arial Unicode MS" pitchFamily="-1" charset="0"/>
              </a:rPr>
              <a:t> J Med 2012;367:244-247.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538882" y="2931459"/>
            <a:ext cx="220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mesi chemioterapia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516471" y="5996665"/>
            <a:ext cx="26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Esercizio fisico quotidiano</a:t>
            </a:r>
          </a:p>
        </p:txBody>
      </p:sp>
      <p:sp>
        <p:nvSpPr>
          <p:cNvPr id="2" name="Freccia destra 1"/>
          <p:cNvSpPr/>
          <p:nvPr/>
        </p:nvSpPr>
        <p:spPr>
          <a:xfrm>
            <a:off x="256032" y="512064"/>
            <a:ext cx="375980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destra 9"/>
          <p:cNvSpPr/>
          <p:nvPr/>
        </p:nvSpPr>
        <p:spPr>
          <a:xfrm>
            <a:off x="256032" y="2218944"/>
            <a:ext cx="375980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destra 10"/>
          <p:cNvSpPr/>
          <p:nvPr/>
        </p:nvSpPr>
        <p:spPr>
          <a:xfrm>
            <a:off x="256032" y="3300791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1DDFB77-1101-1447-91FA-BCF2CAA0F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0"/>
    </mc:Choice>
    <mc:Fallback xmlns="">
      <p:transition spd="slow" advTm="6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xmlns="" id="{DBA6BAC0-28A8-6B48-A765-54BDF062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266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389C32AF-F0E4-9241-9198-495EB6C00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96" y="-6245854"/>
            <a:ext cx="3326159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kumimoji="0" lang="it-IT" altLang="it-IT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9A2CF67-9739-4045-892A-DB657AE00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7"/>
    </mc:Choice>
    <mc:Fallback xmlns="">
      <p:transition spd="slow" advTm="4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0" y="4140200"/>
            <a:ext cx="3898900" cy="271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762000"/>
            <a:ext cx="10287000" cy="337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900" y="-18764"/>
            <a:ext cx="55626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3847" y="107576"/>
            <a:ext cx="914400" cy="77372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054696" y="1339334"/>
            <a:ext cx="423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70C0"/>
                </a:solidFill>
              </a:rPr>
              <a:t>Liu et al., 2016, Cell Reports 16, 1810–1819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48" y="352611"/>
            <a:ext cx="2247900" cy="18288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40" y="4412431"/>
            <a:ext cx="7705912" cy="18870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EE6AA96-D639-9A40-B924-B6A715321E6D}"/>
              </a:ext>
            </a:extLst>
          </p:cNvPr>
          <p:cNvSpPr txBox="1"/>
          <p:nvPr/>
        </p:nvSpPr>
        <p:spPr>
          <a:xfrm>
            <a:off x="409433" y="3998794"/>
            <a:ext cx="634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tensione meccanica come stimolo alla rigenerazione alveolare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C137D7D-5534-2448-9149-7B8678747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1"/>
    </mc:Choice>
    <mc:Fallback xmlns="">
      <p:transition spd="slow" advTm="6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74CB984-2488-3C44-A2CC-24F5CF0F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0"/>
            <a:ext cx="696595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0EC64595-E5FD-384F-B178-C8525F6C2DD4}"/>
              </a:ext>
            </a:extLst>
          </p:cNvPr>
          <p:cNvSpPr/>
          <p:nvPr/>
        </p:nvSpPr>
        <p:spPr>
          <a:xfrm>
            <a:off x="1143000" y="365125"/>
            <a:ext cx="1117600" cy="701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763DE96D-0796-E445-AAC8-F7DEE1EB23BB}"/>
              </a:ext>
            </a:extLst>
          </p:cNvPr>
          <p:cNvSpPr/>
          <p:nvPr/>
        </p:nvSpPr>
        <p:spPr>
          <a:xfrm>
            <a:off x="279400" y="4343400"/>
            <a:ext cx="1739900" cy="147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AA736E8-1EF1-9D46-87CB-77A37AE37DE5}"/>
              </a:ext>
            </a:extLst>
          </p:cNvPr>
          <p:cNvSpPr txBox="1"/>
          <p:nvPr/>
        </p:nvSpPr>
        <p:spPr>
          <a:xfrm>
            <a:off x="8496300" y="1066800"/>
            <a:ext cx="3178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Gillich</a:t>
            </a:r>
            <a:r>
              <a:rPr lang="it-IT" b="1" dirty="0"/>
              <a:t> A, et al. </a:t>
            </a:r>
            <a:r>
              <a:rPr lang="it-IT" b="1" dirty="0" err="1"/>
              <a:t>Capillary</a:t>
            </a:r>
            <a:r>
              <a:rPr lang="it-IT" b="1" dirty="0"/>
              <a:t> </a:t>
            </a:r>
            <a:r>
              <a:rPr lang="it-IT" b="1" dirty="0" err="1"/>
              <a:t>specializationo</a:t>
            </a:r>
            <a:r>
              <a:rPr lang="it-IT" b="1" dirty="0"/>
              <a:t> </a:t>
            </a:r>
            <a:r>
              <a:rPr lang="it-IT" b="1" dirty="0" err="1"/>
              <a:t>cell-ype</a:t>
            </a:r>
            <a:r>
              <a:rPr lang="it-IT" b="1" dirty="0"/>
              <a:t> in the </a:t>
            </a:r>
            <a:r>
              <a:rPr lang="it-IT" b="1" dirty="0" err="1"/>
              <a:t>alveolus</a:t>
            </a:r>
            <a:r>
              <a:rPr lang="it-IT" b="1" dirty="0"/>
              <a:t>. Nature 2020; 586: 785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A3878F6B-46AC-3A43-94B5-2C054F2BB7D4}"/>
              </a:ext>
            </a:extLst>
          </p:cNvPr>
          <p:cNvSpPr/>
          <p:nvPr/>
        </p:nvSpPr>
        <p:spPr>
          <a:xfrm>
            <a:off x="7670042" y="2603480"/>
            <a:ext cx="4005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 capillari polmonari sono mosaici e similmente all’epitelio che riveste l’alveolo dall’interno, l’endotelio è pure composto da due tipi di cellule specializzate: gli </a:t>
            </a:r>
            <a:r>
              <a:rPr lang="it-IT" sz="2400" dirty="0" err="1"/>
              <a:t>aerociti</a:t>
            </a:r>
            <a:r>
              <a:rPr lang="it-IT" sz="2400" dirty="0"/>
              <a:t> che hanno funzione di scambio dei gas e le </a:t>
            </a:r>
            <a:r>
              <a:rPr lang="it-IT" sz="2400" dirty="0" err="1"/>
              <a:t>gCAP</a:t>
            </a:r>
            <a:r>
              <a:rPr lang="it-IT" sz="2400" dirty="0"/>
              <a:t> che regolano il tono vasomotore e sono progenitrici degli </a:t>
            </a:r>
            <a:r>
              <a:rPr lang="it-IT" sz="2400" dirty="0" err="1"/>
              <a:t>aerociti</a:t>
            </a:r>
            <a:r>
              <a:rPr lang="it-IT" sz="2400" dirty="0"/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4D12A78-82A7-0748-9DE5-3152C785A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2"/>
    </mc:Choice>
    <mc:Fallback xmlns="">
      <p:transition spd="slow" advTm="8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60E9AD3-BD5C-854D-AAA9-5767324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67" y="1839273"/>
            <a:ext cx="2565779" cy="4351338"/>
          </a:xfrm>
        </p:spPr>
        <p:txBody>
          <a:bodyPr>
            <a:normAutofit/>
          </a:bodyPr>
          <a:lstStyle/>
          <a:p>
            <a:r>
              <a:rPr lang="it-IT" sz="1600" dirty="0"/>
              <a:t>Il sequenziamento dell’</a:t>
            </a:r>
            <a:r>
              <a:rPr lang="it-IT" sz="1600" dirty="0" err="1"/>
              <a:t>mRNA</a:t>
            </a:r>
            <a:r>
              <a:rPr lang="it-IT" sz="1600" dirty="0"/>
              <a:t> delle singole cellule evidenzia l’espressione genica e aiuta a contraddistinguere le cellule l’una dall’altra.</a:t>
            </a:r>
          </a:p>
          <a:p>
            <a:pPr marL="0" indent="0">
              <a:buNone/>
            </a:pPr>
            <a:endParaRPr lang="it-IT" sz="1600" dirty="0"/>
          </a:p>
          <a:p>
            <a:r>
              <a:rPr lang="it-IT" sz="1600" dirty="0"/>
              <a:t>Tecniche sperimentali  di tracciamento cellulare utilizzando cellule fluorescenti in animali da esperimento rendono riconoscibili le generazioni cellulari</a:t>
            </a:r>
          </a:p>
        </p:txBody>
      </p:sp>
      <p:pic>
        <p:nvPicPr>
          <p:cNvPr id="10242" name="Picture 2" descr="Extended Data Fig. 4">
            <a:extLst>
              <a:ext uri="{FF2B5EF4-FFF2-40B4-BE49-F238E27FC236}">
                <a16:creationId xmlns:a16="http://schemas.microsoft.com/office/drawing/2014/main" xmlns="" id="{6EB87ACF-BA34-1846-8C62-D13F310E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6" y="138545"/>
            <a:ext cx="7990898" cy="67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5C8397E-35FA-AA4B-92CC-6A336AA5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0"/>
    </mc:Choice>
    <mc:Fallback xmlns="">
      <p:transition spd="slow" advTm="6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A257C87-FB0C-3B4B-A5EB-722CF770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8" y="532263"/>
            <a:ext cx="5460242" cy="56365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94CAAA5-FB02-E147-912E-22399BA67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032" y="532263"/>
            <a:ext cx="5372100" cy="40806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DA9896B-A5FD-7343-BF5E-C23FCF4F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393" y="5330588"/>
            <a:ext cx="1130300" cy="838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52C1AB7-DC22-9642-BA8C-03E6D8570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882" y="5140088"/>
            <a:ext cx="2616200" cy="1028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471702C-35B1-B347-9311-6C1DA87E4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032" y="5095638"/>
            <a:ext cx="2578100" cy="1117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2C5E1EC-C90C-364F-A5C6-337384DD6E94}"/>
              </a:ext>
            </a:extLst>
          </p:cNvPr>
          <p:cNvSpPr txBox="1"/>
          <p:nvPr/>
        </p:nvSpPr>
        <p:spPr>
          <a:xfrm>
            <a:off x="6295030" y="4864100"/>
            <a:ext cx="546024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I </a:t>
            </a:r>
            <a:r>
              <a:rPr lang="it-IT" dirty="0" err="1">
                <a:highlight>
                  <a:srgbClr val="FFFF00"/>
                </a:highlight>
              </a:rPr>
              <a:t>pneumociti</a:t>
            </a:r>
            <a:r>
              <a:rPr lang="it-IT" dirty="0">
                <a:highlight>
                  <a:srgbClr val="FFFF00"/>
                </a:highlight>
              </a:rPr>
              <a:t> di tipo 1 sono molto sottili e allungati ricoprendo fino al 95% della superficie alveolare.</a:t>
            </a:r>
          </a:p>
          <a:p>
            <a:r>
              <a:rPr lang="it-IT" dirty="0">
                <a:highlight>
                  <a:srgbClr val="FFFF00"/>
                </a:highlight>
              </a:rPr>
              <a:t>I </a:t>
            </a:r>
            <a:r>
              <a:rPr lang="it-IT" dirty="0" err="1">
                <a:highlight>
                  <a:srgbClr val="FFFF00"/>
                </a:highlight>
              </a:rPr>
              <a:t>pneumociti</a:t>
            </a:r>
            <a:r>
              <a:rPr lang="it-IT" dirty="0">
                <a:highlight>
                  <a:srgbClr val="FFFF00"/>
                </a:highlight>
              </a:rPr>
              <a:t> di tipo 2 sono cuboidali, sono circa il doppio del numero di </a:t>
            </a:r>
            <a:r>
              <a:rPr lang="it-IT" dirty="0" err="1">
                <a:highlight>
                  <a:srgbClr val="FFFF00"/>
                </a:highlight>
              </a:rPr>
              <a:t>pneumociti</a:t>
            </a:r>
            <a:r>
              <a:rPr lang="it-IT" dirty="0">
                <a:highlight>
                  <a:srgbClr val="FFFF00"/>
                </a:highlight>
              </a:rPr>
              <a:t> di tipo 1  e producono il surfattante oltre a essere progenitori delle cellule epiteliali alveolari di tipo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3EABB6D-6250-D143-844F-AC04D19BE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1"/>
    </mc:Choice>
    <mc:Fallback xmlns="">
      <p:transition spd="slow" advTm="4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88" y="31751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i="1" u="sng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Apparato</a:t>
            </a:r>
            <a:r>
              <a:rPr lang="en-US" sz="4000" b="1" i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respiratorio</a:t>
            </a:r>
            <a:r>
              <a:rPr lang="en-US" sz="40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anatomia</a:t>
            </a:r>
            <a:r>
              <a:rPr lang="en-US" sz="36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funzionale</a:t>
            </a:r>
            <a:r>
              <a:rPr lang="en-US" sz="36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8615" y="1219200"/>
            <a:ext cx="5502773" cy="4927600"/>
          </a:xfrm>
          <a:ln/>
        </p:spPr>
        <p:txBody>
          <a:bodyPr>
            <a:noAutofit/>
          </a:bodyPr>
          <a:lstStyle/>
          <a:p>
            <a:pPr marL="365760" indent="-256032">
              <a:buNone/>
              <a:defRPr/>
            </a:pPr>
            <a:r>
              <a:rPr lang="en-US" sz="1400" dirty="0" err="1"/>
              <a:t>Negli</a:t>
            </a:r>
            <a:r>
              <a:rPr lang="en-US" sz="1400" dirty="0"/>
              <a:t> </a:t>
            </a:r>
            <a:r>
              <a:rPr lang="en-US" sz="1400" dirty="0" err="1"/>
              <a:t>esseri</a:t>
            </a:r>
            <a:r>
              <a:rPr lang="en-US" sz="1400" dirty="0"/>
              <a:t> </a:t>
            </a:r>
            <a:r>
              <a:rPr lang="en-US" sz="1400" dirty="0" err="1"/>
              <a:t>umani</a:t>
            </a:r>
            <a:r>
              <a:rPr lang="en-US" sz="1400" dirty="0"/>
              <a:t> </a:t>
            </a:r>
            <a:r>
              <a:rPr lang="en-US" sz="1400" dirty="0" err="1"/>
              <a:t>l’apparato</a:t>
            </a:r>
            <a:r>
              <a:rPr lang="en-US" sz="1400" dirty="0"/>
              <a:t> </a:t>
            </a:r>
            <a:r>
              <a:rPr lang="en-US" sz="1400" dirty="0" err="1"/>
              <a:t>respiratorio</a:t>
            </a:r>
            <a:r>
              <a:rPr lang="en-US" sz="1400" dirty="0"/>
              <a:t> </a:t>
            </a:r>
            <a:r>
              <a:rPr lang="en-US" sz="1400" dirty="0" err="1"/>
              <a:t>è</a:t>
            </a:r>
            <a:r>
              <a:rPr lang="en-US" sz="1400" dirty="0"/>
              <a:t>  </a:t>
            </a:r>
            <a:r>
              <a:rPr lang="en-US" sz="1400" dirty="0" err="1"/>
              <a:t>anatomicamente</a:t>
            </a:r>
            <a:r>
              <a:rPr lang="en-US" sz="1400" dirty="0"/>
              <a:t> e </a:t>
            </a:r>
          </a:p>
          <a:p>
            <a:pPr marL="365760" indent="-256032">
              <a:buNone/>
              <a:defRPr/>
            </a:pPr>
            <a:r>
              <a:rPr lang="en-US" sz="1400" dirty="0" err="1"/>
              <a:t>fisiologicamente</a:t>
            </a:r>
            <a:r>
              <a:rPr lang="en-US" sz="1400" dirty="0"/>
              <a:t> </a:t>
            </a:r>
            <a:r>
              <a:rPr lang="en-US" sz="1400" dirty="0" err="1"/>
              <a:t>implicato</a:t>
            </a:r>
            <a:r>
              <a:rPr lang="en-US" sz="1400" dirty="0"/>
              <a:t> </a:t>
            </a:r>
            <a:r>
              <a:rPr lang="en-US" sz="1400" dirty="0" err="1"/>
              <a:t>nella</a:t>
            </a:r>
            <a:r>
              <a:rPr lang="en-US" sz="1400" dirty="0"/>
              <a:t> </a:t>
            </a:r>
            <a:r>
              <a:rPr lang="en-US" sz="1400" b="1" dirty="0" err="1"/>
              <a:t>respirazione</a:t>
            </a:r>
            <a:r>
              <a:rPr lang="en-US" sz="1400" b="1" dirty="0"/>
              <a:t> </a:t>
            </a:r>
            <a:r>
              <a:rPr lang="en-US" sz="1400" b="1" dirty="0" err="1"/>
              <a:t>esterna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scambio</a:t>
            </a:r>
            <a:r>
              <a:rPr lang="en-US" sz="1400" dirty="0"/>
              <a:t> </a:t>
            </a:r>
          </a:p>
          <a:p>
            <a:pPr marL="365760" indent="-256032">
              <a:buNone/>
              <a:defRPr/>
            </a:pPr>
            <a:r>
              <a:rPr lang="en-US" sz="1400" dirty="0" err="1"/>
              <a:t>dei</a:t>
            </a:r>
            <a:r>
              <a:rPr lang="en-US" sz="1400" dirty="0"/>
              <a:t> gas con </a:t>
            </a:r>
            <a:r>
              <a:rPr lang="en-US" sz="1400" dirty="0" err="1"/>
              <a:t>l’aria</a:t>
            </a:r>
            <a:r>
              <a:rPr lang="en-US" sz="1400" dirty="0"/>
              <a:t> </a:t>
            </a:r>
            <a:r>
              <a:rPr lang="en-US" sz="1400" dirty="0" err="1"/>
              <a:t>ambiente</a:t>
            </a:r>
            <a:r>
              <a:rPr lang="en-US" sz="1400" dirty="0"/>
              <a:t>)</a:t>
            </a:r>
          </a:p>
          <a:p>
            <a:pPr marL="365760" indent="-256032">
              <a:buNone/>
              <a:defRPr/>
            </a:pPr>
            <a:r>
              <a:rPr lang="en-US" sz="1400" dirty="0" err="1"/>
              <a:t>C’è</a:t>
            </a:r>
            <a:r>
              <a:rPr lang="en-US" sz="1400" dirty="0"/>
              <a:t> </a:t>
            </a:r>
            <a:r>
              <a:rPr lang="en-US" sz="1400" dirty="0" err="1"/>
              <a:t>anche</a:t>
            </a:r>
            <a:r>
              <a:rPr lang="en-US" sz="1400" dirty="0"/>
              <a:t> la </a:t>
            </a:r>
            <a:r>
              <a:rPr lang="en-US" sz="1400" b="1" dirty="0" err="1"/>
              <a:t>respirazione</a:t>
            </a:r>
            <a:r>
              <a:rPr lang="en-US" sz="1400" b="1" dirty="0"/>
              <a:t> </a:t>
            </a:r>
            <a:r>
              <a:rPr lang="en-US" sz="1400" b="1" dirty="0" err="1"/>
              <a:t>cellulare</a:t>
            </a:r>
            <a:r>
              <a:rPr lang="en-US" sz="1400" dirty="0"/>
              <a:t>, ma </a:t>
            </a:r>
            <a:r>
              <a:rPr lang="en-US" sz="1400" dirty="0" err="1"/>
              <a:t>avviene</a:t>
            </a:r>
            <a:r>
              <a:rPr lang="en-US" sz="1400" dirty="0"/>
              <a:t> in </a:t>
            </a:r>
          </a:p>
          <a:p>
            <a:pPr marL="365760" indent="-256032">
              <a:buNone/>
              <a:defRPr/>
            </a:pPr>
            <a:r>
              <a:rPr lang="en-US" sz="1400" dirty="0" err="1"/>
              <a:t>tutte</a:t>
            </a:r>
            <a:r>
              <a:rPr lang="en-US" sz="1400" dirty="0"/>
              <a:t> le cellule </a:t>
            </a:r>
            <a:r>
              <a:rPr lang="en-US" sz="1400" dirty="0" err="1"/>
              <a:t>dell’organismo</a:t>
            </a:r>
            <a:r>
              <a:rPr lang="en-US" sz="1400" dirty="0"/>
              <a:t>.</a:t>
            </a:r>
          </a:p>
          <a:p>
            <a:pPr marL="365760" indent="-256032">
              <a:buNone/>
              <a:defRPr/>
            </a:pPr>
            <a:endParaRPr lang="en-US" sz="1400" dirty="0"/>
          </a:p>
          <a:p>
            <a:pPr marL="365760" indent="-256032">
              <a:buNone/>
              <a:defRPr/>
            </a:pPr>
            <a:r>
              <a:rPr lang="en-US" sz="1400" dirty="0" err="1"/>
              <a:t>L’apparato</a:t>
            </a:r>
            <a:r>
              <a:rPr lang="en-US" sz="1400" dirty="0"/>
              <a:t> </a:t>
            </a:r>
            <a:r>
              <a:rPr lang="en-US" sz="1400" dirty="0" err="1"/>
              <a:t>respiratorio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suddivide</a:t>
            </a:r>
            <a:r>
              <a:rPr lang="en-US" sz="1400" dirty="0"/>
              <a:t> in 3 </a:t>
            </a:r>
            <a:r>
              <a:rPr lang="en-US" sz="1400" dirty="0" err="1"/>
              <a:t>segmenti</a:t>
            </a:r>
            <a:r>
              <a:rPr lang="en-US" sz="1400" dirty="0"/>
              <a:t>: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1400" b="1" dirty="0"/>
              <a:t>Vie </a:t>
            </a:r>
            <a:r>
              <a:rPr lang="en-US" sz="1400" b="1" dirty="0" err="1"/>
              <a:t>aeree</a:t>
            </a:r>
            <a:r>
              <a:rPr lang="en-US" sz="1400" b="1" dirty="0"/>
              <a:t> </a:t>
            </a:r>
            <a:r>
              <a:rPr lang="en-US" sz="1400" b="1" dirty="0" err="1"/>
              <a:t>superiori</a:t>
            </a:r>
            <a:r>
              <a:rPr lang="en-US" sz="1400" dirty="0"/>
              <a:t>: </a:t>
            </a:r>
            <a:r>
              <a:rPr lang="en-US" sz="1400" dirty="0" err="1"/>
              <a:t>naso</a:t>
            </a:r>
            <a:r>
              <a:rPr lang="en-US" sz="1400" dirty="0"/>
              <a:t> e </a:t>
            </a:r>
            <a:r>
              <a:rPr lang="en-US" sz="1400" dirty="0" err="1"/>
              <a:t>cavità</a:t>
            </a:r>
            <a:r>
              <a:rPr lang="en-US" sz="1400" dirty="0"/>
              <a:t> </a:t>
            </a:r>
            <a:r>
              <a:rPr lang="en-US" sz="1400" dirty="0" err="1"/>
              <a:t>nasali</a:t>
            </a:r>
            <a:r>
              <a:rPr lang="en-US" sz="1400" dirty="0"/>
              <a:t>, </a:t>
            </a:r>
            <a:r>
              <a:rPr lang="en-US" sz="1400" dirty="0" err="1"/>
              <a:t>seni</a:t>
            </a:r>
            <a:r>
              <a:rPr lang="en-US" sz="1400" dirty="0"/>
              <a:t> </a:t>
            </a:r>
            <a:r>
              <a:rPr lang="en-US" sz="1400" dirty="0" err="1"/>
              <a:t>paranasali</a:t>
            </a:r>
            <a:r>
              <a:rPr lang="en-US" sz="1400" dirty="0"/>
              <a:t>, </a:t>
            </a:r>
            <a:r>
              <a:rPr lang="en-US" sz="1400" dirty="0" err="1"/>
              <a:t>faringe</a:t>
            </a:r>
            <a:r>
              <a:rPr lang="en-US" sz="1400" dirty="0"/>
              <a:t>. 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1400" b="1" dirty="0"/>
              <a:t>Vie </a:t>
            </a:r>
            <a:r>
              <a:rPr lang="en-US" sz="1400" b="1" dirty="0" err="1"/>
              <a:t>aeree</a:t>
            </a:r>
            <a:r>
              <a:rPr lang="en-US" sz="1400" b="1" dirty="0"/>
              <a:t> </a:t>
            </a:r>
            <a:r>
              <a:rPr lang="en-US" sz="1400" b="1" dirty="0" err="1"/>
              <a:t>inferiori</a:t>
            </a:r>
            <a:r>
              <a:rPr lang="en-US" sz="1400" dirty="0"/>
              <a:t>: </a:t>
            </a:r>
            <a:r>
              <a:rPr lang="en-US" sz="1400" dirty="0" err="1"/>
              <a:t>laringe</a:t>
            </a:r>
            <a:r>
              <a:rPr lang="en-US" sz="1400" dirty="0"/>
              <a:t>, trachea, bronchi e </a:t>
            </a:r>
            <a:r>
              <a:rPr lang="en-US" sz="1400" dirty="0" err="1"/>
              <a:t>bronchioli</a:t>
            </a:r>
            <a:r>
              <a:rPr lang="en-US" sz="1400" dirty="0"/>
              <a:t> </a:t>
            </a:r>
            <a:r>
              <a:rPr lang="en-US" sz="1400" dirty="0" err="1"/>
              <a:t>terminali</a:t>
            </a:r>
            <a:r>
              <a:rPr lang="en-US" sz="1400" dirty="0"/>
              <a:t> 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1400" b="1" dirty="0" err="1"/>
              <a:t>Parenchima</a:t>
            </a:r>
            <a:r>
              <a:rPr lang="en-US" sz="1400" b="1" dirty="0"/>
              <a:t> </a:t>
            </a:r>
            <a:r>
              <a:rPr lang="en-US" sz="1400" b="1" dirty="0" err="1"/>
              <a:t>polmonare</a:t>
            </a:r>
            <a:r>
              <a:rPr lang="en-US" sz="1400" dirty="0"/>
              <a:t>: </a:t>
            </a:r>
            <a:r>
              <a:rPr lang="en-US" sz="1400" dirty="0" err="1"/>
              <a:t>bronchioli</a:t>
            </a:r>
            <a:r>
              <a:rPr lang="en-US" sz="1400" dirty="0"/>
              <a:t> </a:t>
            </a:r>
            <a:r>
              <a:rPr lang="en-US" sz="1400" dirty="0" err="1"/>
              <a:t>respiratori</a:t>
            </a:r>
            <a:r>
              <a:rPr lang="en-US" sz="1400" dirty="0"/>
              <a:t>, </a:t>
            </a:r>
            <a:r>
              <a:rPr lang="en-US" sz="1400" dirty="0" err="1"/>
              <a:t>dotti</a:t>
            </a:r>
            <a:r>
              <a:rPr lang="en-US" sz="1400" dirty="0"/>
              <a:t> e </a:t>
            </a:r>
            <a:r>
              <a:rPr lang="en-US" sz="1400" dirty="0" err="1"/>
              <a:t>sacchi</a:t>
            </a:r>
            <a:r>
              <a:rPr lang="en-US" sz="1400" dirty="0"/>
              <a:t> </a:t>
            </a:r>
            <a:r>
              <a:rPr lang="en-US" sz="1400" dirty="0" err="1"/>
              <a:t>alveolari</a:t>
            </a:r>
            <a:r>
              <a:rPr lang="en-US" sz="1400" dirty="0"/>
              <a:t>, alveoli.</a:t>
            </a:r>
          </a:p>
          <a:p>
            <a:pPr marL="109728" indent="0">
              <a:buNone/>
              <a:defRPr/>
            </a:pPr>
            <a:r>
              <a:rPr lang="en-US" sz="1400" dirty="0"/>
              <a:t>Durante le </a:t>
            </a:r>
            <a:r>
              <a:rPr lang="en-US" sz="1400" dirty="0" err="1"/>
              <a:t>normali</a:t>
            </a:r>
            <a:r>
              <a:rPr lang="en-US" sz="1400" dirty="0"/>
              <a:t> </a:t>
            </a:r>
            <a:r>
              <a:rPr lang="en-US" sz="1400" dirty="0" err="1"/>
              <a:t>fasi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respirazione</a:t>
            </a:r>
            <a:r>
              <a:rPr lang="en-US" sz="1400" dirty="0"/>
              <a:t> </a:t>
            </a:r>
            <a:r>
              <a:rPr lang="en-US" sz="1400" dirty="0" err="1"/>
              <a:t>il</a:t>
            </a:r>
            <a:r>
              <a:rPr lang="en-US" sz="1400" dirty="0"/>
              <a:t> </a:t>
            </a:r>
            <a:r>
              <a:rPr lang="en-US" sz="1400" dirty="0" err="1"/>
              <a:t>polmone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comporta</a:t>
            </a:r>
            <a:r>
              <a:rPr lang="en-US" sz="1400" dirty="0"/>
              <a:t> come un </a:t>
            </a:r>
            <a:r>
              <a:rPr lang="en-US" sz="1400" dirty="0" err="1"/>
              <a:t>elastico</a:t>
            </a:r>
            <a:r>
              <a:rPr lang="en-US" sz="1400" dirty="0"/>
              <a:t>. Le </a:t>
            </a:r>
            <a:r>
              <a:rPr lang="en-US" sz="1400" dirty="0" err="1"/>
              <a:t>componenti</a:t>
            </a:r>
            <a:r>
              <a:rPr lang="en-US" sz="1400" dirty="0"/>
              <a:t> </a:t>
            </a:r>
            <a:r>
              <a:rPr lang="en-US" sz="1400" dirty="0" err="1"/>
              <a:t>elastiche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fibre</a:t>
            </a:r>
            <a:r>
              <a:rPr lang="en-US" sz="1400" dirty="0"/>
              <a:t> </a:t>
            </a:r>
            <a:r>
              <a:rPr lang="en-US" sz="1400" dirty="0" err="1"/>
              <a:t>interstiziali</a:t>
            </a:r>
            <a:r>
              <a:rPr lang="en-US" sz="1400" dirty="0"/>
              <a:t> </a:t>
            </a:r>
            <a:r>
              <a:rPr lang="en-US" sz="1400" dirty="0" err="1"/>
              <a:t>consentono</a:t>
            </a:r>
            <a:r>
              <a:rPr lang="en-US" sz="1400" dirty="0"/>
              <a:t> al </a:t>
            </a:r>
            <a:r>
              <a:rPr lang="en-US" sz="1400" dirty="0" err="1"/>
              <a:t>polmone</a:t>
            </a:r>
            <a:r>
              <a:rPr lang="en-US" sz="1400" dirty="0"/>
              <a:t> di </a:t>
            </a:r>
            <a:r>
              <a:rPr lang="en-US" sz="1400" dirty="0" err="1"/>
              <a:t>aumentare</a:t>
            </a:r>
            <a:r>
              <a:rPr lang="en-US" sz="1400" dirty="0"/>
              <a:t> di volume </a:t>
            </a:r>
            <a:r>
              <a:rPr lang="en-US" sz="1400" dirty="0" err="1"/>
              <a:t>durante</a:t>
            </a:r>
            <a:r>
              <a:rPr lang="en-US" sz="1400" dirty="0"/>
              <a:t> </a:t>
            </a:r>
            <a:r>
              <a:rPr lang="en-US" sz="1400" dirty="0" err="1"/>
              <a:t>l’inspirazione</a:t>
            </a:r>
            <a:r>
              <a:rPr lang="en-US" sz="1400" dirty="0"/>
              <a:t> e di </a:t>
            </a:r>
            <a:r>
              <a:rPr lang="en-US" sz="1400" dirty="0" err="1"/>
              <a:t>ritornare</a:t>
            </a:r>
            <a:r>
              <a:rPr lang="en-US" sz="1400" dirty="0"/>
              <a:t> </a:t>
            </a:r>
            <a:r>
              <a:rPr lang="en-US" sz="1400" dirty="0" err="1"/>
              <a:t>spontaneamente</a:t>
            </a:r>
            <a:r>
              <a:rPr lang="en-US" sz="1400" dirty="0"/>
              <a:t> al volume di </a:t>
            </a:r>
            <a:r>
              <a:rPr lang="en-US" sz="1400" dirty="0" err="1"/>
              <a:t>riposo</a:t>
            </a:r>
            <a:r>
              <a:rPr lang="en-US" sz="1400" dirty="0"/>
              <a:t> </a:t>
            </a:r>
            <a:r>
              <a:rPr lang="en-US" sz="1400" dirty="0" err="1"/>
              <a:t>durante</a:t>
            </a:r>
            <a:r>
              <a:rPr lang="en-US" sz="1400" dirty="0"/>
              <a:t> </a:t>
            </a:r>
            <a:r>
              <a:rPr lang="en-US" sz="1400" dirty="0" err="1"/>
              <a:t>l’espirazione</a:t>
            </a:r>
            <a:r>
              <a:rPr lang="en-US" sz="1400" dirty="0"/>
              <a:t> </a:t>
            </a:r>
            <a:r>
              <a:rPr lang="en-US" sz="1400" dirty="0" err="1"/>
              <a:t>sulla</a:t>
            </a:r>
            <a:r>
              <a:rPr lang="en-US" sz="1400" dirty="0"/>
              <a:t> base </a:t>
            </a:r>
            <a:r>
              <a:rPr lang="en-US" sz="1400" dirty="0" err="1"/>
              <a:t>della</a:t>
            </a:r>
            <a:r>
              <a:rPr lang="en-US" sz="1400" dirty="0"/>
              <a:t> forza di </a:t>
            </a:r>
            <a:r>
              <a:rPr lang="en-US" sz="1400" dirty="0" err="1"/>
              <a:t>retrazione</a:t>
            </a:r>
            <a:r>
              <a:rPr lang="en-US" sz="1400" dirty="0"/>
              <a:t> </a:t>
            </a:r>
            <a:r>
              <a:rPr lang="en-US" sz="1400" dirty="0" err="1"/>
              <a:t>elastica</a:t>
            </a:r>
            <a:r>
              <a:rPr lang="en-US" sz="1400" dirty="0"/>
              <a:t>. Il </a:t>
            </a:r>
            <a:r>
              <a:rPr lang="en-US" sz="1400" dirty="0" err="1"/>
              <a:t>flusso</a:t>
            </a:r>
            <a:r>
              <a:rPr lang="en-US" sz="1400" dirty="0"/>
              <a:t> </a:t>
            </a:r>
            <a:r>
              <a:rPr lang="en-US" sz="1400" dirty="0" err="1"/>
              <a:t>aereo</a:t>
            </a:r>
            <a:r>
              <a:rPr lang="en-US" sz="1400" dirty="0"/>
              <a:t> </a:t>
            </a:r>
            <a:r>
              <a:rPr lang="en-US" sz="1400" dirty="0" err="1"/>
              <a:t>è</a:t>
            </a:r>
            <a:r>
              <a:rPr lang="en-US" sz="1400" dirty="0"/>
              <a:t> </a:t>
            </a:r>
            <a:r>
              <a:rPr lang="en-US" sz="1400" dirty="0" err="1"/>
              <a:t>determinato</a:t>
            </a:r>
            <a:r>
              <a:rPr lang="en-US" sz="1400" dirty="0"/>
              <a:t> </a:t>
            </a:r>
            <a:r>
              <a:rPr lang="en-US" sz="1400" dirty="0" err="1"/>
              <a:t>dalla</a:t>
            </a:r>
            <a:r>
              <a:rPr lang="en-US" sz="1400" dirty="0"/>
              <a:t> </a:t>
            </a:r>
            <a:r>
              <a:rPr lang="en-US" sz="1400" dirty="0" err="1"/>
              <a:t>differenza</a:t>
            </a:r>
            <a:r>
              <a:rPr lang="en-US" sz="1400" dirty="0"/>
              <a:t> di </a:t>
            </a:r>
            <a:r>
              <a:rPr lang="en-US" sz="1400" dirty="0" err="1"/>
              <a:t>pressione</a:t>
            </a:r>
            <a:r>
              <a:rPr lang="en-US" sz="1400" dirty="0"/>
              <a:t> </a:t>
            </a:r>
            <a:r>
              <a:rPr lang="en-US" sz="1400" dirty="0" err="1"/>
              <a:t>generata</a:t>
            </a:r>
            <a:r>
              <a:rPr lang="en-US" sz="1400" dirty="0"/>
              <a:t> </a:t>
            </a:r>
            <a:r>
              <a:rPr lang="en-US" sz="1400" dirty="0" err="1"/>
              <a:t>inspirio</a:t>
            </a:r>
            <a:r>
              <a:rPr lang="en-US" sz="1400" dirty="0"/>
              <a:t> dal </a:t>
            </a:r>
            <a:r>
              <a:rPr lang="en-US" sz="1400" dirty="0" err="1"/>
              <a:t>diaframma</a:t>
            </a:r>
            <a:r>
              <a:rPr lang="en-US" sz="1400" dirty="0"/>
              <a:t> e in </a:t>
            </a:r>
            <a:r>
              <a:rPr lang="en-US" sz="1400" dirty="0" err="1"/>
              <a:t>espirio</a:t>
            </a:r>
            <a:r>
              <a:rPr lang="en-US" sz="1400" dirty="0"/>
              <a:t> </a:t>
            </a:r>
            <a:r>
              <a:rPr lang="en-US" sz="1400" dirty="0" err="1"/>
              <a:t>dalla</a:t>
            </a:r>
            <a:r>
              <a:rPr lang="en-US" sz="1400" dirty="0"/>
              <a:t> forza di </a:t>
            </a:r>
            <a:r>
              <a:rPr lang="en-US" sz="1400" dirty="0" err="1"/>
              <a:t>retrazione</a:t>
            </a:r>
            <a:r>
              <a:rPr lang="en-US" sz="1400" dirty="0"/>
              <a:t> </a:t>
            </a:r>
            <a:r>
              <a:rPr lang="en-US" sz="1400" dirty="0" err="1"/>
              <a:t>elastica</a:t>
            </a:r>
            <a:r>
              <a:rPr lang="en-US" sz="1400" dirty="0"/>
              <a:t>, ma </a:t>
            </a:r>
            <a:r>
              <a:rPr lang="en-US" sz="1400" dirty="0" err="1"/>
              <a:t>è</a:t>
            </a:r>
            <a:r>
              <a:rPr lang="en-US" sz="1400" dirty="0"/>
              <a:t> </a:t>
            </a:r>
            <a:r>
              <a:rPr lang="en-US" sz="1400" dirty="0" err="1"/>
              <a:t>anche</a:t>
            </a:r>
            <a:r>
              <a:rPr lang="en-US" sz="1400" dirty="0"/>
              <a:t> </a:t>
            </a:r>
            <a:r>
              <a:rPr lang="en-US" sz="1400" dirty="0" err="1"/>
              <a:t>influenzato</a:t>
            </a:r>
            <a:r>
              <a:rPr lang="en-US" sz="1400" dirty="0"/>
              <a:t> dale </a:t>
            </a:r>
            <a:r>
              <a:rPr lang="en-US" sz="1400" dirty="0" err="1"/>
              <a:t>resistenze</a:t>
            </a:r>
            <a:r>
              <a:rPr lang="en-US" sz="1400" dirty="0"/>
              <a:t> </a:t>
            </a:r>
            <a:r>
              <a:rPr lang="en-US" sz="1400" dirty="0" err="1"/>
              <a:t>che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oppongono</a:t>
            </a:r>
            <a:r>
              <a:rPr lang="en-US" sz="1400" dirty="0"/>
              <a:t> al </a:t>
            </a:r>
            <a:r>
              <a:rPr lang="en-US" sz="1400" dirty="0" err="1"/>
              <a:t>flusso</a:t>
            </a:r>
            <a:r>
              <a:rPr lang="en-US" sz="1400" dirty="0"/>
              <a:t> </a:t>
            </a:r>
            <a:r>
              <a:rPr lang="en-US" sz="1400" dirty="0" err="1"/>
              <a:t>aereo</a:t>
            </a:r>
            <a:r>
              <a:rPr lang="en-US" sz="1400" dirty="0"/>
              <a:t> </a:t>
            </a:r>
            <a:r>
              <a:rPr lang="en-US" sz="1400" dirty="0" err="1"/>
              <a:t>stesso</a:t>
            </a:r>
            <a:r>
              <a:rPr lang="en-US" sz="1400" dirty="0"/>
              <a:t>.</a:t>
            </a:r>
          </a:p>
          <a:p>
            <a:pPr marL="365760" indent="-256032">
              <a:buNone/>
              <a:defRPr/>
            </a:pPr>
            <a:endParaRPr lang="en-US" sz="1400" dirty="0"/>
          </a:p>
        </p:txBody>
      </p:sp>
      <p:pic>
        <p:nvPicPr>
          <p:cNvPr id="10246" name="Content Placeholder 8" descr="respiratory-system picture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6999" y="1219201"/>
            <a:ext cx="4478867" cy="4927599"/>
          </a:xfrm>
          <a:ln>
            <a:prstDash val="solid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9377E7B-FDE1-B74B-83AE-D1A94CFE2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22"/>
    </mc:Choice>
    <mc:Fallback xmlns="">
      <p:transition spd="slow" advTm="6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25415</TotalTime>
  <Words>654</Words>
  <Application>Microsoft Office PowerPoint</Application>
  <PresentationFormat>Personalizzato</PresentationFormat>
  <Paragraphs>55</Paragraphs>
  <Slides>12</Slides>
  <Notes>2</Notes>
  <HiddenSlides>0</HiddenSlides>
  <MMClips>12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Tema di Office</vt:lpstr>
      <vt:lpstr>Image</vt:lpstr>
      <vt:lpstr>Presentazione standard di PowerPoint</vt:lpstr>
      <vt:lpstr>Presentazione standard di PowerPoint</vt:lpstr>
      <vt:lpstr>Butler JP et al. N Engl J Med 2012;367:244-247.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Apparato respiratorio: anatomia funzionale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238</cp:revision>
  <dcterms:created xsi:type="dcterms:W3CDTF">2017-11-05T20:32:28Z</dcterms:created>
  <dcterms:modified xsi:type="dcterms:W3CDTF">2021-01-05T10:49:02Z</dcterms:modified>
</cp:coreProperties>
</file>