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60" r:id="rId2"/>
    <p:sldId id="362" r:id="rId3"/>
    <p:sldId id="377" r:id="rId4"/>
    <p:sldId id="365" r:id="rId5"/>
    <p:sldId id="371" r:id="rId6"/>
    <p:sldId id="544" r:id="rId7"/>
    <p:sldId id="545" r:id="rId8"/>
    <p:sldId id="553" r:id="rId9"/>
    <p:sldId id="546" r:id="rId10"/>
    <p:sldId id="504" r:id="rId11"/>
    <p:sldId id="364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CAF4CDBA-54BA-F44B-B8DD-307E3ED6B6FD}" type="slidenum">
              <a:rPr lang="en-US" altLang="it-IT"/>
              <a:pPr/>
              <a:t>1</a:t>
            </a:fld>
            <a:endParaRPr lang="en-US" altLang="it-IT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31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B3DEF508-6943-9A43-9DC3-E6CC2133A4D6}" type="slidenum">
              <a:rPr lang="en-US" altLang="it-IT"/>
              <a:pPr/>
              <a:t>2</a:t>
            </a:fld>
            <a:endParaRPr lang="en-US" altLang="it-IT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2667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9pPr>
          </a:lstStyle>
          <a:p>
            <a:fld id="{FAB5B759-C6D3-C645-B078-D5F602274624}" type="slidenum">
              <a:rPr lang="it-IT" altLang="it-IT">
                <a:latin typeface="Times New Roman" charset="0"/>
              </a:rPr>
              <a:pPr/>
              <a:t>3</a:t>
            </a:fld>
            <a:endParaRPr lang="it-IT" altLang="it-IT">
              <a:latin typeface="Times New Roman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73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EE0DE891-F6E3-4149-A624-78F4B6F3082E}" type="slidenum">
              <a:rPr lang="it-IT" altLang="it-IT" sz="1200"/>
              <a:pPr/>
              <a:t>10</a:t>
            </a:fld>
            <a:endParaRPr lang="it-IT" altLang="it-IT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864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3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3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02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61" y="899521"/>
            <a:ext cx="4295775" cy="549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76401" y="387906"/>
            <a:ext cx="3079497" cy="369332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 sz="1800" dirty="0" err="1">
                <a:solidFill>
                  <a:srgbClr val="FFFF00"/>
                </a:solidFill>
              </a:rPr>
              <a:t>Divisione</a:t>
            </a:r>
            <a:r>
              <a:rPr lang="en-US" altLang="it-IT" sz="1800" dirty="0">
                <a:solidFill>
                  <a:srgbClr val="FFFF00"/>
                </a:solidFill>
              </a:rPr>
              <a:t> vie </a:t>
            </a:r>
            <a:r>
              <a:rPr lang="en-US" altLang="it-IT" sz="1800" dirty="0" err="1">
                <a:solidFill>
                  <a:srgbClr val="FFFF00"/>
                </a:solidFill>
              </a:rPr>
              <a:t>aeree</a:t>
            </a:r>
            <a:r>
              <a:rPr lang="en-US" altLang="it-IT" sz="1800" dirty="0">
                <a:solidFill>
                  <a:srgbClr val="FFFF00"/>
                </a:solidFill>
              </a:rPr>
              <a:t> sec. </a:t>
            </a:r>
            <a:r>
              <a:rPr lang="en-US" altLang="it-IT" sz="1800" dirty="0" err="1">
                <a:solidFill>
                  <a:srgbClr val="FFFF00"/>
                </a:solidFill>
              </a:rPr>
              <a:t>Weibel</a:t>
            </a:r>
            <a:endParaRPr lang="en-US" altLang="it-IT" sz="1800" dirty="0">
              <a:solidFill>
                <a:srgbClr val="FFFF00"/>
              </a:solidFill>
            </a:endParaRPr>
          </a:p>
        </p:txBody>
      </p:sp>
      <p:pic>
        <p:nvPicPr>
          <p:cNvPr id="5" name="Picture 3" descr="01-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4" b="18564"/>
          <a:stretch>
            <a:fillRect/>
          </a:stretch>
        </p:blipFill>
        <p:spPr bwMode="auto">
          <a:xfrm>
            <a:off x="6345827" y="899521"/>
            <a:ext cx="4695825" cy="548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93697" y="387906"/>
            <a:ext cx="4769254" cy="369332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 sz="1800" dirty="0" err="1">
                <a:solidFill>
                  <a:srgbClr val="FFFF00"/>
                </a:solidFill>
              </a:rPr>
              <a:t>Distribuzione</a:t>
            </a:r>
            <a:r>
              <a:rPr lang="en-US" altLang="it-IT" sz="1800" dirty="0">
                <a:solidFill>
                  <a:srgbClr val="FFFF00"/>
                </a:solidFill>
              </a:rPr>
              <a:t> vie </a:t>
            </a:r>
            <a:r>
              <a:rPr lang="en-US" altLang="it-IT" sz="1800" dirty="0" err="1">
                <a:solidFill>
                  <a:srgbClr val="FFFF00"/>
                </a:solidFill>
              </a:rPr>
              <a:t>aeree</a:t>
            </a:r>
            <a:r>
              <a:rPr lang="en-US" altLang="it-IT" sz="1800" dirty="0">
                <a:solidFill>
                  <a:srgbClr val="FFFF00"/>
                </a:solidFill>
              </a:rPr>
              <a:t> (sin) e </a:t>
            </a:r>
            <a:r>
              <a:rPr lang="en-US" altLang="it-IT" sz="1800" dirty="0" err="1">
                <a:solidFill>
                  <a:srgbClr val="FFFF00"/>
                </a:solidFill>
              </a:rPr>
              <a:t>vasi</a:t>
            </a:r>
            <a:r>
              <a:rPr lang="en-US" altLang="it-IT" sz="1800" dirty="0">
                <a:solidFill>
                  <a:srgbClr val="FFFF00"/>
                </a:solidFill>
              </a:rPr>
              <a:t> </a:t>
            </a:r>
            <a:r>
              <a:rPr lang="en-US" altLang="it-IT" sz="1800" dirty="0" err="1">
                <a:solidFill>
                  <a:srgbClr val="FFFF00"/>
                </a:solidFill>
              </a:rPr>
              <a:t>sanguigni</a:t>
            </a:r>
            <a:r>
              <a:rPr lang="en-US" altLang="it-IT" sz="1800" dirty="0">
                <a:solidFill>
                  <a:srgbClr val="FFFF00"/>
                </a:solidFill>
              </a:rPr>
              <a:t> (ds)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F366B0E-BBF6-9940-8E2E-DFF599CC0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8"/>
    </mc:Choice>
    <mc:Fallback xmlns="">
      <p:transition spd="slow" advTm="2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458037" y="253425"/>
            <a:ext cx="8588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r>
              <a:rPr lang="it-IT" altLang="it-IT" sz="3200" b="1" dirty="0">
                <a:solidFill>
                  <a:srgbClr val="00B050"/>
                </a:solidFill>
                <a:latin typeface="Arial" charset="0"/>
              </a:rPr>
              <a:t>SPIROMETRIA: CURVA FLUSSO - VOLUME</a:t>
            </a:r>
          </a:p>
        </p:txBody>
      </p:sp>
      <p:pic>
        <p:nvPicPr>
          <p:cNvPr id="48131" name="Picture 3" descr="flussovolu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4" y="1828800"/>
            <a:ext cx="57610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4" name="AutoShape 4"/>
          <p:cNvSpPr>
            <a:spLocks noChangeArrowheads="1"/>
          </p:cNvSpPr>
          <p:nvPr/>
        </p:nvSpPr>
        <p:spPr bwMode="auto">
          <a:xfrm>
            <a:off x="2514600" y="4572000"/>
            <a:ext cx="2057400" cy="685800"/>
          </a:xfrm>
          <a:prstGeom prst="wedgeRectCallout">
            <a:avLst>
              <a:gd name="adj1" fmla="val 66745"/>
              <a:gd name="adj2" fmla="val -178009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Picco di flusso espiratorio</a:t>
            </a:r>
          </a:p>
        </p:txBody>
      </p:sp>
      <p:sp>
        <p:nvSpPr>
          <p:cNvPr id="286725" name="AutoShape 5"/>
          <p:cNvSpPr>
            <a:spLocks noChangeArrowheads="1"/>
          </p:cNvSpPr>
          <p:nvPr/>
        </p:nvSpPr>
        <p:spPr bwMode="auto">
          <a:xfrm>
            <a:off x="5181600" y="1371600"/>
            <a:ext cx="1784350" cy="685800"/>
          </a:xfrm>
          <a:prstGeom prst="wedgeRectCallout">
            <a:avLst>
              <a:gd name="adj1" fmla="val -13347"/>
              <a:gd name="adj2" fmla="val 29467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r>
              <a:rPr lang="it-IT" altLang="it-IT" sz="2000" b="1" i="1">
                <a:solidFill>
                  <a:schemeClr val="bg1"/>
                </a:solidFill>
                <a:latin typeface="Arial" charset="0"/>
              </a:rPr>
              <a:t>Capacità vitale forzata</a:t>
            </a:r>
          </a:p>
        </p:txBody>
      </p:sp>
      <p:sp>
        <p:nvSpPr>
          <p:cNvPr id="286726" name="AutoShape 6"/>
          <p:cNvSpPr>
            <a:spLocks noChangeArrowheads="1"/>
          </p:cNvSpPr>
          <p:nvPr/>
        </p:nvSpPr>
        <p:spPr bwMode="auto">
          <a:xfrm>
            <a:off x="8305800" y="4724400"/>
            <a:ext cx="1371600" cy="685800"/>
          </a:xfrm>
          <a:prstGeom prst="wedgeRectCallout">
            <a:avLst>
              <a:gd name="adj1" fmla="val -131597"/>
              <a:gd name="adj2" fmla="val 370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Volume corrente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DBD5E7E-D069-0646-9E03-C7FF1C6FB03F}"/>
              </a:ext>
            </a:extLst>
          </p:cNvPr>
          <p:cNvSpPr txBox="1"/>
          <p:nvPr/>
        </p:nvSpPr>
        <p:spPr>
          <a:xfrm>
            <a:off x="8625386" y="1110734"/>
            <a:ext cx="3357348" cy="1477328"/>
          </a:xfrm>
          <a:prstGeom prst="rect">
            <a:avLst/>
          </a:prstGeom>
          <a:solidFill>
            <a:srgbClr val="FFFD78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3 principali parametri di una manovra di espirazione forzata:</a:t>
            </a:r>
          </a:p>
          <a:p>
            <a:pPr marL="342900" indent="-342900">
              <a:buAutoNum type="arabicPeriod"/>
            </a:pPr>
            <a:r>
              <a:rPr lang="it-IT" dirty="0"/>
              <a:t>FEV</a:t>
            </a:r>
            <a:r>
              <a:rPr lang="it-IT" baseline="-25000" dirty="0"/>
              <a:t>1</a:t>
            </a:r>
            <a:r>
              <a:rPr lang="it-IT" dirty="0"/>
              <a:t> (VEMS)</a:t>
            </a:r>
          </a:p>
          <a:p>
            <a:pPr marL="342900" indent="-342900">
              <a:buAutoNum type="arabicPeriod"/>
            </a:pPr>
            <a:r>
              <a:rPr lang="it-IT" dirty="0"/>
              <a:t>FVC (CVF)</a:t>
            </a:r>
          </a:p>
          <a:p>
            <a:pPr marL="342900" indent="-342900">
              <a:buAutoNum type="arabicPeriod"/>
            </a:pPr>
            <a:r>
              <a:rPr lang="it-IT" dirty="0"/>
              <a:t>FEV</a:t>
            </a:r>
            <a:r>
              <a:rPr lang="it-IT" baseline="-25000" dirty="0"/>
              <a:t>1</a:t>
            </a:r>
            <a:r>
              <a:rPr lang="it-IT" dirty="0"/>
              <a:t>/FVC (indice di </a:t>
            </a:r>
            <a:r>
              <a:rPr lang="it-IT" dirty="0" err="1"/>
              <a:t>Tiffeneau</a:t>
            </a:r>
            <a:r>
              <a:rPr lang="it-IT" dirty="0"/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2D82570-E8CD-4A4E-9FF0-C9BD43C044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58"/>
    </mc:Choice>
    <mc:Fallback xmlns="">
      <p:transition spd="slow" advTm="8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24" grpId="0" animBg="1" autoUpdateAnimBg="0"/>
      <p:bldP spid="286725" grpId="0" animBg="1" autoUpdateAnimBg="0"/>
      <p:bldP spid="28672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692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685800"/>
            <a:ext cx="4216400" cy="5486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4F7E5F4-FFA3-7242-A68D-422FBDF67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2"/>
    </mc:Choice>
    <mc:Fallback xmlns="">
      <p:transition spd="slow" advTm="2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01-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160464"/>
            <a:ext cx="5012267" cy="3191403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900335" y="364066"/>
            <a:ext cx="4910319" cy="52322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 sz="2800" dirty="0" err="1">
                <a:solidFill>
                  <a:srgbClr val="FFFF00"/>
                </a:solidFill>
              </a:rPr>
              <a:t>Capillari</a:t>
            </a:r>
            <a:r>
              <a:rPr lang="en-US" altLang="it-IT" sz="2800" dirty="0">
                <a:solidFill>
                  <a:srgbClr val="FFFF00"/>
                </a:solidFill>
              </a:rPr>
              <a:t>, </a:t>
            </a:r>
            <a:r>
              <a:rPr lang="en-US" altLang="it-IT" sz="2800" dirty="0" err="1">
                <a:solidFill>
                  <a:srgbClr val="FFFF00"/>
                </a:solidFill>
              </a:rPr>
              <a:t>vene</a:t>
            </a:r>
            <a:r>
              <a:rPr lang="en-US" altLang="it-IT" sz="2800" dirty="0">
                <a:solidFill>
                  <a:srgbClr val="FFFF00"/>
                </a:solidFill>
              </a:rPr>
              <a:t>, alveoli, vie </a:t>
            </a:r>
            <a:r>
              <a:rPr lang="en-US" altLang="it-IT" sz="2800" dirty="0" err="1">
                <a:solidFill>
                  <a:srgbClr val="FFFF00"/>
                </a:solidFill>
              </a:rPr>
              <a:t>aeree</a:t>
            </a:r>
            <a:endParaRPr lang="en-US" altLang="it-IT" sz="2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3" descr="west pp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59" b="-8759"/>
          <a:stretch>
            <a:fillRect/>
          </a:stretch>
        </p:blipFill>
        <p:spPr>
          <a:xfrm>
            <a:off x="304800" y="1109930"/>
            <a:ext cx="5689600" cy="392377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70468" y="364066"/>
            <a:ext cx="4572021" cy="52322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 sz="2800" dirty="0" err="1">
                <a:solidFill>
                  <a:srgbClr val="FFFF00"/>
                </a:solidFill>
              </a:rPr>
              <a:t>Legge</a:t>
            </a:r>
            <a:r>
              <a:rPr lang="en-US" altLang="it-IT" sz="2800" dirty="0">
                <a:solidFill>
                  <a:srgbClr val="FFFF00"/>
                </a:solidFill>
              </a:rPr>
              <a:t> di Fick </a:t>
            </a:r>
            <a:r>
              <a:rPr lang="en-US" altLang="it-IT" sz="2800" dirty="0" err="1">
                <a:solidFill>
                  <a:srgbClr val="FFFF00"/>
                </a:solidFill>
              </a:rPr>
              <a:t>sulla</a:t>
            </a:r>
            <a:r>
              <a:rPr lang="en-US" altLang="it-IT" sz="2800" dirty="0">
                <a:solidFill>
                  <a:srgbClr val="FFFF00"/>
                </a:solidFill>
              </a:rPr>
              <a:t> </a:t>
            </a:r>
            <a:r>
              <a:rPr lang="en-US" altLang="it-IT" sz="2800" dirty="0" err="1">
                <a:solidFill>
                  <a:srgbClr val="FFFF00"/>
                </a:solidFill>
              </a:rPr>
              <a:t>diffusione</a:t>
            </a:r>
            <a:r>
              <a:rPr lang="en-US" altLang="it-IT" sz="28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7" name="Picture 3" descr="01-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" b="1103"/>
          <a:stretch>
            <a:fillRect/>
          </a:stretch>
        </p:blipFill>
        <p:spPr bwMode="auto">
          <a:xfrm>
            <a:off x="7535333" y="3725333"/>
            <a:ext cx="4440409" cy="306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4799" y="4952597"/>
            <a:ext cx="61129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E3F3E"/>
                </a:solidFill>
                <a:latin typeface="Crimson Text" charset="0"/>
              </a:rPr>
              <a:t>la quantità di gas che in un intervallo di tempo passa attraverso le membrane alveolari dipende da un coefficiente di diffusibilità (detto </a:t>
            </a:r>
            <a:r>
              <a:rPr lang="it-IT" b="1" dirty="0">
                <a:solidFill>
                  <a:srgbClr val="3E3F3E"/>
                </a:solidFill>
                <a:latin typeface="Crimson Text" charset="0"/>
              </a:rPr>
              <a:t>coefficiente di diffusione</a:t>
            </a:r>
            <a:r>
              <a:rPr lang="it-IT" dirty="0">
                <a:solidFill>
                  <a:srgbClr val="3E3F3E"/>
                </a:solidFill>
                <a:latin typeface="Crimson Text" charset="0"/>
              </a:rPr>
              <a:t>), dall’estensione della </a:t>
            </a:r>
            <a:r>
              <a:rPr lang="it-IT" b="1" dirty="0">
                <a:solidFill>
                  <a:srgbClr val="3E3F3E"/>
                </a:solidFill>
                <a:latin typeface="Crimson Text" charset="0"/>
              </a:rPr>
              <a:t>superficie</a:t>
            </a:r>
            <a:r>
              <a:rPr lang="it-IT" dirty="0">
                <a:solidFill>
                  <a:srgbClr val="3E3F3E"/>
                </a:solidFill>
                <a:latin typeface="Crimson Text" charset="0"/>
              </a:rPr>
              <a:t> di scambio (circa 70m</a:t>
            </a:r>
            <a:r>
              <a:rPr lang="it-IT" baseline="30000" dirty="0">
                <a:solidFill>
                  <a:srgbClr val="3E3F3E"/>
                </a:solidFill>
                <a:latin typeface="Crimson Text" charset="0"/>
              </a:rPr>
              <a:t>2</a:t>
            </a:r>
            <a:r>
              <a:rPr lang="it-IT" dirty="0">
                <a:solidFill>
                  <a:srgbClr val="3E3F3E"/>
                </a:solidFill>
                <a:latin typeface="Crimson Text" charset="0"/>
              </a:rPr>
              <a:t> alveoli nell’uomo), dalla differenza della </a:t>
            </a:r>
            <a:r>
              <a:rPr lang="it-IT" b="1" dirty="0">
                <a:solidFill>
                  <a:srgbClr val="3E3F3E"/>
                </a:solidFill>
                <a:latin typeface="Crimson Text" charset="0"/>
              </a:rPr>
              <a:t>concentrazione </a:t>
            </a:r>
            <a:r>
              <a:rPr lang="it-IT" dirty="0">
                <a:solidFill>
                  <a:srgbClr val="3E3F3E"/>
                </a:solidFill>
                <a:latin typeface="Crimson Text" charset="0"/>
              </a:rPr>
              <a:t>fra i due ambienti e dallo </a:t>
            </a:r>
            <a:r>
              <a:rPr lang="it-IT" b="1" dirty="0">
                <a:solidFill>
                  <a:srgbClr val="3E3F3E"/>
                </a:solidFill>
                <a:latin typeface="Crimson Text" charset="0"/>
              </a:rPr>
              <a:t>spessore</a:t>
            </a:r>
            <a:r>
              <a:rPr lang="it-IT" dirty="0">
                <a:solidFill>
                  <a:srgbClr val="3E3F3E"/>
                </a:solidFill>
                <a:latin typeface="Crimson Text" charset="0"/>
              </a:rPr>
              <a:t> del tratto lungo il quale ha luogo la diffusione stessa. </a:t>
            </a:r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412D59A-E9A6-7342-9E9F-5B7991896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1"/>
    </mc:Choice>
    <mc:Fallback xmlns="">
      <p:transition spd="slow" advTm="36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04800"/>
            <a:ext cx="6677025" cy="638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713001" y="1310588"/>
            <a:ext cx="2743200" cy="490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it-IT" altLang="it-IT" sz="2844" b="1" dirty="0">
              <a:solidFill>
                <a:srgbClr val="FFFF00"/>
              </a:solidFill>
            </a:endParaRPr>
          </a:p>
          <a:p>
            <a:pPr marL="514350" indent="-514350" eaLnBrk="1" hangingPunct="1">
              <a:buAutoNum type="arabicParenR"/>
              <a:defRPr/>
            </a:pPr>
            <a:r>
              <a:rPr lang="it-IT" altLang="it-IT" sz="2844" b="1" dirty="0">
                <a:solidFill>
                  <a:srgbClr val="FFFF00"/>
                </a:solidFill>
              </a:rPr>
              <a:t>fase </a:t>
            </a:r>
            <a:r>
              <a:rPr lang="it-IT" altLang="it-IT" sz="2844" b="1" dirty="0" err="1">
                <a:solidFill>
                  <a:srgbClr val="FFFF00"/>
                </a:solidFill>
              </a:rPr>
              <a:t>ventilatoria</a:t>
            </a:r>
            <a:endParaRPr lang="it-IT" altLang="it-IT" sz="2844" b="1" dirty="0">
              <a:solidFill>
                <a:srgbClr val="FFFF00"/>
              </a:solidFill>
            </a:endParaRPr>
          </a:p>
          <a:p>
            <a:pPr marL="514350" indent="-514350" eaLnBrk="1" hangingPunct="1">
              <a:buAutoNum type="arabicParenR"/>
              <a:defRPr/>
            </a:pPr>
            <a:endParaRPr lang="it-IT" altLang="it-IT" sz="2844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it-IT" altLang="it-IT" sz="2844" b="1" dirty="0">
                <a:solidFill>
                  <a:srgbClr val="FFFF00"/>
                </a:solidFill>
              </a:rPr>
              <a:t>2) fase diffusoria</a:t>
            </a:r>
          </a:p>
          <a:p>
            <a:pPr eaLnBrk="1" hangingPunct="1">
              <a:defRPr/>
            </a:pPr>
            <a:endParaRPr lang="it-IT" altLang="it-IT" sz="2844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it-IT" altLang="it-IT" sz="2844" b="1" dirty="0">
                <a:solidFill>
                  <a:srgbClr val="FFFF00"/>
                </a:solidFill>
              </a:rPr>
              <a:t>3) fase circolatoria</a:t>
            </a:r>
          </a:p>
          <a:p>
            <a:pPr eaLnBrk="1" hangingPunct="1">
              <a:defRPr/>
            </a:pPr>
            <a:endParaRPr lang="it-IT" altLang="it-IT" sz="2844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it-IT" altLang="it-IT" sz="2844" b="1" dirty="0">
                <a:solidFill>
                  <a:srgbClr val="FFFF00"/>
                </a:solidFill>
              </a:rPr>
              <a:t>4) fase cellulare</a:t>
            </a:r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7327900" y="2578100"/>
            <a:ext cx="0" cy="32654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 flipV="1">
            <a:off x="11136577" y="2578100"/>
            <a:ext cx="0" cy="3265488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9318" name="Text Box 6"/>
          <p:cNvSpPr txBox="1">
            <a:spLocks noChangeArrowheads="1"/>
          </p:cNvSpPr>
          <p:nvPr/>
        </p:nvSpPr>
        <p:spPr bwMode="auto">
          <a:xfrm>
            <a:off x="7083425" y="6007100"/>
            <a:ext cx="488950" cy="420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sz="2133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909319" name="Text Box 7"/>
          <p:cNvSpPr txBox="1">
            <a:spLocks noChangeArrowheads="1"/>
          </p:cNvSpPr>
          <p:nvPr/>
        </p:nvSpPr>
        <p:spPr bwMode="auto">
          <a:xfrm>
            <a:off x="10792883" y="1988080"/>
            <a:ext cx="687388" cy="42068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it-IT" altLang="it-IT" sz="2133" b="1" baseline="-250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2" name="Rettangolo 1"/>
          <p:cNvSpPr/>
          <p:nvPr/>
        </p:nvSpPr>
        <p:spPr>
          <a:xfrm>
            <a:off x="7572375" y="55648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3200" b="1" u="sng" dirty="0">
                <a:solidFill>
                  <a:schemeClr val="bg1"/>
                </a:solidFill>
              </a:rPr>
              <a:t>La </a:t>
            </a:r>
            <a:r>
              <a:rPr lang="it-IT" altLang="it-IT" sz="3200" b="1" u="sng">
                <a:solidFill>
                  <a:schemeClr val="bg1"/>
                </a:solidFill>
              </a:rPr>
              <a:t>funzione  respiratoria</a:t>
            </a:r>
            <a:r>
              <a:rPr lang="it-IT" altLang="it-IT" sz="3200" b="1" u="sng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A5779C7-A55A-8344-826C-B97B13FB2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5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20"/>
    </mc:Choice>
    <mc:Fallback xmlns="">
      <p:transition spd="slow" advTm="12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41423" cy="3369733"/>
          </a:xfrm>
          <a:prstGeom prst="rect">
            <a:avLst/>
          </a:prstGeom>
        </p:spPr>
      </p:pic>
      <p:pic>
        <p:nvPicPr>
          <p:cNvPr id="3" name="Picture 1" descr="Slide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423" y="0"/>
            <a:ext cx="4097867" cy="3369733"/>
          </a:xfrm>
          <a:prstGeom prst="rect">
            <a:avLst/>
          </a:prstGeom>
        </p:spPr>
      </p:pic>
      <p:pic>
        <p:nvPicPr>
          <p:cNvPr id="4" name="Picture 1" descr="Slide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846" y="0"/>
            <a:ext cx="4109154" cy="3369733"/>
          </a:xfrm>
          <a:prstGeom prst="rect">
            <a:avLst/>
          </a:prstGeom>
        </p:spPr>
      </p:pic>
      <p:pic>
        <p:nvPicPr>
          <p:cNvPr id="5" name="Picture 1" descr="Slide0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69733"/>
            <a:ext cx="4041423" cy="3488267"/>
          </a:xfrm>
          <a:prstGeom prst="rect">
            <a:avLst/>
          </a:prstGeom>
        </p:spPr>
      </p:pic>
      <p:pic>
        <p:nvPicPr>
          <p:cNvPr id="6" name="Picture 1" descr="Slide0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423" y="3369732"/>
            <a:ext cx="4611511" cy="3488269"/>
          </a:xfrm>
          <a:prstGeom prst="rect">
            <a:avLst/>
          </a:prstGeom>
        </p:spPr>
      </p:pic>
      <p:pic>
        <p:nvPicPr>
          <p:cNvPr id="7" name="Picture 1" descr="Slide0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2846" y="3369731"/>
            <a:ext cx="4109154" cy="348826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8CA583CF-D185-EE4A-8507-71BF3B078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09"/>
    </mc:Choice>
    <mc:Fallback xmlns="">
      <p:transition spd="slow" advTm="57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867" y="0"/>
            <a:ext cx="4538133" cy="3471333"/>
          </a:xfrm>
          <a:prstGeom prst="rect">
            <a:avLst/>
          </a:prstGeom>
        </p:spPr>
      </p:pic>
      <p:pic>
        <p:nvPicPr>
          <p:cNvPr id="3" name="Picture 1" descr="Slide0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444" y="0"/>
            <a:ext cx="4752623" cy="3471333"/>
          </a:xfrm>
          <a:prstGeom prst="rect">
            <a:avLst/>
          </a:prstGeom>
        </p:spPr>
      </p:pic>
      <p:pic>
        <p:nvPicPr>
          <p:cNvPr id="4" name="Picture 1" descr="Slide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38133" cy="3471333"/>
          </a:xfrm>
          <a:prstGeom prst="rect">
            <a:avLst/>
          </a:prstGeom>
        </p:spPr>
      </p:pic>
      <p:pic>
        <p:nvPicPr>
          <p:cNvPr id="5" name="Picture 1" descr="Slide1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471333"/>
            <a:ext cx="4199467" cy="3386667"/>
          </a:xfrm>
          <a:prstGeom prst="rect">
            <a:avLst/>
          </a:prstGeom>
        </p:spPr>
      </p:pic>
      <p:pic>
        <p:nvPicPr>
          <p:cNvPr id="6" name="Picture 1" descr="Slide1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466" y="3471333"/>
            <a:ext cx="4165601" cy="3386666"/>
          </a:xfrm>
          <a:prstGeom prst="rect">
            <a:avLst/>
          </a:prstGeom>
        </p:spPr>
      </p:pic>
      <p:pic>
        <p:nvPicPr>
          <p:cNvPr id="7" name="Picture 1" descr="Slide1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0576" y="3335867"/>
            <a:ext cx="4041423" cy="352213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0E6D51A6-5B71-B140-9603-668F39664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40"/>
    </mc:Choice>
    <mc:Fallback xmlns="">
      <p:transition spd="slow" advTm="10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8D84D30-38B2-C54D-9AF1-3C51428571E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Cos’è un respiro normale?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A2AF456-3E88-DB44-9EA7-4FCCE54A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Un respiro strettamente nasale (sia in inspirazione che espirazione)</a:t>
            </a:r>
          </a:p>
          <a:p>
            <a:r>
              <a:rPr lang="it-IT" dirty="0"/>
              <a:t>Essenzialmente diaframmatico</a:t>
            </a:r>
          </a:p>
          <a:p>
            <a:r>
              <a:rPr lang="it-IT" dirty="0"/>
              <a:t>Lento in frequenza (12-15 atti/minuto)</a:t>
            </a:r>
          </a:p>
          <a:p>
            <a:r>
              <a:rPr lang="it-IT" dirty="0"/>
              <a:t>Poco percettibile dall’esterno (modesti cambiamenti di volume </a:t>
            </a:r>
            <a:r>
              <a:rPr lang="it-IT" dirty="0" err="1"/>
              <a:t>toraco</a:t>
            </a:r>
            <a:r>
              <a:rPr lang="it-IT" dirty="0"/>
              <a:t>-addominale).</a:t>
            </a:r>
          </a:p>
          <a:p>
            <a:endParaRPr lang="it-IT" dirty="0"/>
          </a:p>
          <a:p>
            <a:r>
              <a:rPr lang="it-IT" dirty="0">
                <a:solidFill>
                  <a:srgbClr val="7030A0"/>
                </a:solidFill>
              </a:rPr>
              <a:t>In un individuo di circa 70kg-&gt;volume corrente 500-700mL, FR 12-15, durata </a:t>
            </a:r>
            <a:r>
              <a:rPr lang="it-IT" dirty="0" err="1">
                <a:solidFill>
                  <a:srgbClr val="7030A0"/>
                </a:solidFill>
              </a:rPr>
              <a:t>inspirio</a:t>
            </a:r>
            <a:r>
              <a:rPr lang="it-IT" dirty="0">
                <a:solidFill>
                  <a:srgbClr val="7030A0"/>
                </a:solidFill>
              </a:rPr>
              <a:t> 1-1,5sec, durata </a:t>
            </a:r>
            <a:r>
              <a:rPr lang="it-IT" dirty="0" err="1">
                <a:solidFill>
                  <a:srgbClr val="7030A0"/>
                </a:solidFill>
              </a:rPr>
              <a:t>espirio</a:t>
            </a:r>
            <a:r>
              <a:rPr lang="it-IT" dirty="0">
                <a:solidFill>
                  <a:srgbClr val="7030A0"/>
                </a:solidFill>
              </a:rPr>
              <a:t> 2-2,5sec seguita da pausa 0,5-1sec.</a:t>
            </a:r>
          </a:p>
          <a:p>
            <a:r>
              <a:rPr lang="it-IT" dirty="0">
                <a:solidFill>
                  <a:srgbClr val="7030A0"/>
                </a:solidFill>
              </a:rPr>
              <a:t>Ventilazione minuto 6-10 Lt/</a:t>
            </a:r>
            <a:r>
              <a:rPr lang="it-IT" dirty="0" err="1">
                <a:solidFill>
                  <a:srgbClr val="7030A0"/>
                </a:solidFill>
              </a:rPr>
              <a:t>min</a:t>
            </a:r>
            <a:endParaRPr lang="it-IT" dirty="0">
              <a:solidFill>
                <a:srgbClr val="7030A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AFAFDD0-FED1-DC42-A665-75D4408CE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94"/>
    </mc:Choice>
    <mc:Fallback xmlns="">
      <p:transition spd="slow" advTm="96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3AF581F4-4A30-0247-B0F7-5D2ABF7E09FC}"/>
              </a:ext>
            </a:extLst>
          </p:cNvPr>
          <p:cNvSpPr/>
          <p:nvPr/>
        </p:nvSpPr>
        <p:spPr>
          <a:xfrm>
            <a:off x="982639" y="409433"/>
            <a:ext cx="2497540" cy="709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CHEMOCETTORI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5E54775A-315E-694F-A09A-F02F48B3D390}"/>
              </a:ext>
            </a:extLst>
          </p:cNvPr>
          <p:cNvSpPr/>
          <p:nvPr/>
        </p:nvSpPr>
        <p:spPr>
          <a:xfrm>
            <a:off x="2292824" y="1132762"/>
            <a:ext cx="1187355" cy="5459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Centrali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xmlns="" id="{69719D54-E075-1D4B-A098-87B6CB4808CE}"/>
              </a:ext>
            </a:extLst>
          </p:cNvPr>
          <p:cNvCxnSpPr/>
          <p:nvPr/>
        </p:nvCxnSpPr>
        <p:spPr>
          <a:xfrm>
            <a:off x="3565477" y="1132763"/>
            <a:ext cx="109182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AB9949D1-C255-F74F-B575-09D9FFC526F1}"/>
              </a:ext>
            </a:extLst>
          </p:cNvPr>
          <p:cNvSpPr/>
          <p:nvPr/>
        </p:nvSpPr>
        <p:spPr>
          <a:xfrm>
            <a:off x="5090614" y="409437"/>
            <a:ext cx="2579427" cy="1255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NEURONI RESPIRATORI (</a:t>
            </a:r>
            <a:r>
              <a:rPr lang="it-IT" sz="1600" dirty="0"/>
              <a:t>midollo allungato e ponte</a:t>
            </a:r>
            <a:r>
              <a:rPr lang="it-IT" dirty="0"/>
              <a:t>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66FAF5D8-D29B-D849-A8E3-9D6B39AD380C}"/>
              </a:ext>
            </a:extLst>
          </p:cNvPr>
          <p:cNvCxnSpPr>
            <a:cxnSpLocks/>
          </p:cNvCxnSpPr>
          <p:nvPr/>
        </p:nvCxnSpPr>
        <p:spPr>
          <a:xfrm flipH="1">
            <a:off x="7917976" y="1132763"/>
            <a:ext cx="11441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2351F389-2112-114C-90A6-56FBAB18FE84}"/>
              </a:ext>
            </a:extLst>
          </p:cNvPr>
          <p:cNvSpPr/>
          <p:nvPr/>
        </p:nvSpPr>
        <p:spPr>
          <a:xfrm>
            <a:off x="900752" y="5433519"/>
            <a:ext cx="2579427" cy="1015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PaO</a:t>
            </a:r>
            <a:r>
              <a:rPr lang="it-IT" baseline="-25000" dirty="0"/>
              <a:t>2</a:t>
            </a:r>
            <a:r>
              <a:rPr lang="it-IT" dirty="0"/>
              <a:t>           PaCO</a:t>
            </a:r>
            <a:r>
              <a:rPr lang="it-IT" baseline="-25000" dirty="0"/>
              <a:t>2</a:t>
            </a:r>
          </a:p>
          <a:p>
            <a:pPr algn="ctr"/>
            <a:r>
              <a:rPr lang="it-IT" dirty="0"/>
              <a:t>Circolazione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623E798D-1B33-5B4A-8773-4070F8C5EAFB}"/>
              </a:ext>
            </a:extLst>
          </p:cNvPr>
          <p:cNvSpPr/>
          <p:nvPr/>
        </p:nvSpPr>
        <p:spPr>
          <a:xfrm>
            <a:off x="5172501" y="5433519"/>
            <a:ext cx="2579427" cy="101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Depositi gassosi corporei (CO</a:t>
            </a:r>
            <a:r>
              <a:rPr lang="it-IT" baseline="-25000" dirty="0"/>
              <a:t>2</a:t>
            </a:r>
            <a:r>
              <a:rPr lang="it-IT" dirty="0"/>
              <a:t>, O</a:t>
            </a:r>
            <a:r>
              <a:rPr lang="it-IT" baseline="-25000" dirty="0"/>
              <a:t>2</a:t>
            </a:r>
            <a:r>
              <a:rPr lang="it-IT" dirty="0"/>
              <a:t>)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9FBFB8F3-A3FC-3D45-B19F-33736A12683B}"/>
              </a:ext>
            </a:extLst>
          </p:cNvPr>
          <p:cNvSpPr/>
          <p:nvPr/>
        </p:nvSpPr>
        <p:spPr>
          <a:xfrm>
            <a:off x="5172501" y="2547018"/>
            <a:ext cx="2497540" cy="540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Muscoli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79745220-5F57-D741-9ADB-66FD08772A45}"/>
              </a:ext>
            </a:extLst>
          </p:cNvPr>
          <p:cNvSpPr/>
          <p:nvPr/>
        </p:nvSpPr>
        <p:spPr>
          <a:xfrm>
            <a:off x="5213444" y="3956141"/>
            <a:ext cx="2497540" cy="709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Polmoni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xmlns="" id="{029798D0-9605-AA4F-BDAE-48DC0A0EEFFD}"/>
              </a:ext>
            </a:extLst>
          </p:cNvPr>
          <p:cNvCxnSpPr>
            <a:cxnSpLocks/>
          </p:cNvCxnSpPr>
          <p:nvPr/>
        </p:nvCxnSpPr>
        <p:spPr>
          <a:xfrm flipH="1">
            <a:off x="3703092" y="5952698"/>
            <a:ext cx="11441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xmlns="" id="{43CEF98B-6ED8-EF47-9CB2-5B07F9DDC24D}"/>
              </a:ext>
            </a:extLst>
          </p:cNvPr>
          <p:cNvSpPr/>
          <p:nvPr/>
        </p:nvSpPr>
        <p:spPr>
          <a:xfrm>
            <a:off x="982639" y="1119116"/>
            <a:ext cx="1310185" cy="5459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Periferici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417EB2AE-8D66-3E43-9C08-3DE25D141B1B}"/>
              </a:ext>
            </a:extLst>
          </p:cNvPr>
          <p:cNvSpPr/>
          <p:nvPr/>
        </p:nvSpPr>
        <p:spPr>
          <a:xfrm>
            <a:off x="9337344" y="423080"/>
            <a:ext cx="2497540" cy="709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MECCANOCETTORI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B5D6824F-5EFE-C14B-A519-675C18939324}"/>
              </a:ext>
            </a:extLst>
          </p:cNvPr>
          <p:cNvSpPr/>
          <p:nvPr/>
        </p:nvSpPr>
        <p:spPr>
          <a:xfrm>
            <a:off x="9337344" y="1132763"/>
            <a:ext cx="1310185" cy="5459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Polmone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xmlns="" id="{8CCA4794-853B-6E4F-AA6A-AF6E93BAE328}"/>
              </a:ext>
            </a:extLst>
          </p:cNvPr>
          <p:cNvSpPr/>
          <p:nvPr/>
        </p:nvSpPr>
        <p:spPr>
          <a:xfrm>
            <a:off x="10647529" y="1132763"/>
            <a:ext cx="1187355" cy="5459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Parete toracica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xmlns="" id="{DB2B3EFD-6BB2-2345-974E-6F4AFF1AF078}"/>
              </a:ext>
            </a:extLst>
          </p:cNvPr>
          <p:cNvCxnSpPr>
            <a:cxnSpLocks/>
          </p:cNvCxnSpPr>
          <p:nvPr/>
        </p:nvCxnSpPr>
        <p:spPr>
          <a:xfrm>
            <a:off x="6348481" y="2197290"/>
            <a:ext cx="0" cy="354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xmlns="" id="{714314C1-5C3A-3147-93E7-D53A7C07935B}"/>
              </a:ext>
            </a:extLst>
          </p:cNvPr>
          <p:cNvCxnSpPr>
            <a:cxnSpLocks/>
          </p:cNvCxnSpPr>
          <p:nvPr/>
        </p:nvCxnSpPr>
        <p:spPr>
          <a:xfrm>
            <a:off x="6343929" y="3654189"/>
            <a:ext cx="4551" cy="315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xmlns="" id="{03BB7EFC-C96B-F946-8831-48F4D6947A49}"/>
              </a:ext>
            </a:extLst>
          </p:cNvPr>
          <p:cNvCxnSpPr>
            <a:cxnSpLocks/>
          </p:cNvCxnSpPr>
          <p:nvPr/>
        </p:nvCxnSpPr>
        <p:spPr>
          <a:xfrm flipH="1">
            <a:off x="6343930" y="5145206"/>
            <a:ext cx="4551" cy="28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ccia angolare in su 31">
            <a:extLst>
              <a:ext uri="{FF2B5EF4-FFF2-40B4-BE49-F238E27FC236}">
                <a16:creationId xmlns:a16="http://schemas.microsoft.com/office/drawing/2014/main" xmlns="" id="{5ED44213-DEAE-F548-AE0D-C5C1CE0C79AB}"/>
              </a:ext>
            </a:extLst>
          </p:cNvPr>
          <p:cNvSpPr/>
          <p:nvPr/>
        </p:nvSpPr>
        <p:spPr>
          <a:xfrm>
            <a:off x="9247494" y="1692316"/>
            <a:ext cx="1766233" cy="1975524"/>
          </a:xfrm>
          <a:prstGeom prst="bentUpArrow">
            <a:avLst>
              <a:gd name="adj1" fmla="val 1714"/>
              <a:gd name="adj2" fmla="val 23836"/>
              <a:gd name="adj3" fmla="val 11805"/>
            </a:avLst>
          </a:prstGeom>
          <a:noFill/>
          <a:ln w="31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xmlns="" id="{E72141EA-F8BB-1A4B-B941-94FB8B37D08D}"/>
              </a:ext>
            </a:extLst>
          </p:cNvPr>
          <p:cNvCxnSpPr/>
          <p:nvPr/>
        </p:nvCxnSpPr>
        <p:spPr>
          <a:xfrm flipV="1">
            <a:off x="1501254" y="1815152"/>
            <a:ext cx="0" cy="3439236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xmlns="" id="{63EE0749-6CF9-B442-A8E8-09845A9819B3}"/>
              </a:ext>
            </a:extLst>
          </p:cNvPr>
          <p:cNvCxnSpPr/>
          <p:nvPr/>
        </p:nvCxnSpPr>
        <p:spPr>
          <a:xfrm flipV="1">
            <a:off x="2872852" y="1825959"/>
            <a:ext cx="0" cy="3439236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xmlns="" id="{5AD61100-31A5-C942-BB7D-A516F0E23A5C}"/>
              </a:ext>
            </a:extLst>
          </p:cNvPr>
          <p:cNvSpPr txBox="1"/>
          <p:nvPr/>
        </p:nvSpPr>
        <p:spPr>
          <a:xfrm>
            <a:off x="5927548" y="4876191"/>
            <a:ext cx="1082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Ventilazione</a:t>
            </a:r>
          </a:p>
        </p:txBody>
      </p: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xmlns="" id="{DC965B5E-FB5D-D146-86DA-9D2B774D70D5}"/>
              </a:ext>
            </a:extLst>
          </p:cNvPr>
          <p:cNvCxnSpPr/>
          <p:nvPr/>
        </p:nvCxnSpPr>
        <p:spPr>
          <a:xfrm>
            <a:off x="6343930" y="4665824"/>
            <a:ext cx="0" cy="2510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ccia angolare in su 39">
            <a:extLst>
              <a:ext uri="{FF2B5EF4-FFF2-40B4-BE49-F238E27FC236}">
                <a16:creationId xmlns:a16="http://schemas.microsoft.com/office/drawing/2014/main" xmlns="" id="{B382EC8D-1CFB-9F40-AD81-9B83CED427D1}"/>
              </a:ext>
            </a:extLst>
          </p:cNvPr>
          <p:cNvSpPr/>
          <p:nvPr/>
        </p:nvSpPr>
        <p:spPr>
          <a:xfrm rot="10800000" flipH="1">
            <a:off x="7710984" y="2775624"/>
            <a:ext cx="1758276" cy="864924"/>
          </a:xfrm>
          <a:prstGeom prst="bentUpArrow">
            <a:avLst>
              <a:gd name="adj1" fmla="val 6065"/>
              <a:gd name="adj2" fmla="val 25000"/>
              <a:gd name="adj3" fmla="val 26578"/>
            </a:avLst>
          </a:prstGeom>
          <a:noFill/>
          <a:ln w="31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angolare in su 41">
            <a:extLst>
              <a:ext uri="{FF2B5EF4-FFF2-40B4-BE49-F238E27FC236}">
                <a16:creationId xmlns:a16="http://schemas.microsoft.com/office/drawing/2014/main" xmlns="" id="{587491BA-9125-3C4A-B5DD-A107C44ADA17}"/>
              </a:ext>
            </a:extLst>
          </p:cNvPr>
          <p:cNvSpPr/>
          <p:nvPr/>
        </p:nvSpPr>
        <p:spPr>
          <a:xfrm rot="10800000" flipH="1" flipV="1">
            <a:off x="7670041" y="3654189"/>
            <a:ext cx="1758276" cy="709683"/>
          </a:xfrm>
          <a:prstGeom prst="bentUpArrow">
            <a:avLst>
              <a:gd name="adj1" fmla="val 6065"/>
              <a:gd name="adj2" fmla="val 25000"/>
              <a:gd name="adj3" fmla="val 2657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xmlns="" id="{2509CF3F-1757-964D-9AA1-0CE49EE9317A}"/>
              </a:ext>
            </a:extLst>
          </p:cNvPr>
          <p:cNvCxnSpPr>
            <a:cxnSpLocks/>
          </p:cNvCxnSpPr>
          <p:nvPr/>
        </p:nvCxnSpPr>
        <p:spPr>
          <a:xfrm>
            <a:off x="6339386" y="3087424"/>
            <a:ext cx="0" cy="3415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>
            <a:extLst>
              <a:ext uri="{FF2B5EF4-FFF2-40B4-BE49-F238E27FC236}">
                <a16:creationId xmlns:a16="http://schemas.microsoft.com/office/drawing/2014/main" xmlns="" id="{E7DBFB7F-38DE-7B47-B51C-26DD09AA5A28}"/>
              </a:ext>
            </a:extLst>
          </p:cNvPr>
          <p:cNvCxnSpPr>
            <a:cxnSpLocks/>
          </p:cNvCxnSpPr>
          <p:nvPr/>
        </p:nvCxnSpPr>
        <p:spPr>
          <a:xfrm>
            <a:off x="6339386" y="1692316"/>
            <a:ext cx="0" cy="1723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xmlns="" id="{8967D9A7-7A66-0546-A278-87D243D7B3CC}"/>
              </a:ext>
            </a:extLst>
          </p:cNvPr>
          <p:cNvSpPr txBox="1"/>
          <p:nvPr/>
        </p:nvSpPr>
        <p:spPr>
          <a:xfrm>
            <a:off x="5658014" y="1893236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Impulsi nervosi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xmlns="" id="{114F7F36-92A3-1145-A779-78B3F4972295}"/>
              </a:ext>
            </a:extLst>
          </p:cNvPr>
          <p:cNvSpPr txBox="1"/>
          <p:nvPr/>
        </p:nvSpPr>
        <p:spPr>
          <a:xfrm>
            <a:off x="6033693" y="3360137"/>
            <a:ext cx="633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Forza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xmlns="" id="{BAE02D32-601F-9549-A7F8-90CCCF219E2E}"/>
              </a:ext>
            </a:extLst>
          </p:cNvPr>
          <p:cNvSpPr txBox="1"/>
          <p:nvPr/>
        </p:nvSpPr>
        <p:spPr>
          <a:xfrm>
            <a:off x="8807357" y="5165684"/>
            <a:ext cx="3120786" cy="923330"/>
          </a:xfrm>
          <a:prstGeom prst="rect">
            <a:avLst/>
          </a:prstGeom>
          <a:solidFill>
            <a:srgbClr val="FF8AD8">
              <a:alpha val="83137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Schema del sistema integrato di CONTROLLO DEL RESPIRO (controllori, effettori e sensori)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xmlns="" id="{DF648377-A218-2D4F-A375-18D8648C249C}"/>
              </a:ext>
            </a:extLst>
          </p:cNvPr>
          <p:cNvSpPr txBox="1"/>
          <p:nvPr/>
        </p:nvSpPr>
        <p:spPr>
          <a:xfrm>
            <a:off x="5652999" y="3043809"/>
            <a:ext cx="1535870" cy="338554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it-IT" sz="1600" dirty="0"/>
              <a:t>Gabbia  Toracica</a:t>
            </a:r>
          </a:p>
        </p:txBody>
      </p: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xmlns="" id="{60107B54-516D-1144-8CC0-A6BD9453454D}"/>
              </a:ext>
            </a:extLst>
          </p:cNvPr>
          <p:cNvCxnSpPr>
            <a:cxnSpLocks/>
          </p:cNvCxnSpPr>
          <p:nvPr/>
        </p:nvCxnSpPr>
        <p:spPr>
          <a:xfrm>
            <a:off x="11136573" y="6344506"/>
            <a:ext cx="545911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xmlns="" id="{6068D430-0712-ED43-B18E-64DF958ABD49}"/>
              </a:ext>
            </a:extLst>
          </p:cNvPr>
          <p:cNvCxnSpPr/>
          <p:nvPr/>
        </p:nvCxnSpPr>
        <p:spPr>
          <a:xfrm>
            <a:off x="10258567" y="6347929"/>
            <a:ext cx="4913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ttangolo 62">
            <a:extLst>
              <a:ext uri="{FF2B5EF4-FFF2-40B4-BE49-F238E27FC236}">
                <a16:creationId xmlns:a16="http://schemas.microsoft.com/office/drawing/2014/main" xmlns="" id="{C933530D-2C93-934A-9F7B-4583ACF02CF2}"/>
              </a:ext>
            </a:extLst>
          </p:cNvPr>
          <p:cNvSpPr/>
          <p:nvPr/>
        </p:nvSpPr>
        <p:spPr>
          <a:xfrm>
            <a:off x="9062114" y="6240450"/>
            <a:ext cx="791570" cy="208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89A1FEB-66BC-244F-A610-3F90E9C0E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6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2"/>
    </mc:Choice>
    <mc:Fallback xmlns="">
      <p:transition spd="slow" advTm="5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598B919-C3F9-3A47-85B4-425BAA97B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/>
              <a:t>La respirazione è l’unica funzione vitale controllabile volontariamente </a:t>
            </a:r>
            <a:br>
              <a:rPr lang="it-IT" dirty="0"/>
            </a:br>
            <a:r>
              <a:rPr lang="it-IT" sz="3100" dirty="0"/>
              <a:t>(per cui non è strettamente correlata alla funzione che va misurata)</a:t>
            </a:r>
          </a:p>
        </p:txBody>
      </p:sp>
      <p:sp>
        <p:nvSpPr>
          <p:cNvPr id="4" name="Rectangle 1026">
            <a:extLst>
              <a:ext uri="{FF2B5EF4-FFF2-40B4-BE49-F238E27FC236}">
                <a16:creationId xmlns:a16="http://schemas.microsoft.com/office/drawing/2014/main" xmlns="" id="{2CC5EA91-40AD-3D40-BB2D-03BA5ECCCE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solidFill>
            <a:srgbClr val="0070C0"/>
          </a:solidFill>
        </p:spPr>
        <p:txBody>
          <a:bodyPr anchor="ctr">
            <a:normAutofit fontScale="92500" lnSpcReduction="10000"/>
          </a:bodyPr>
          <a:lstStyle/>
          <a:p>
            <a:r>
              <a:rPr lang="en-GB" altLang="it-IT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Dyspnea</a:t>
            </a:r>
            <a:r>
              <a:rPr lang="en-GB" alt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is a general term used to characterize a range of qualitatively </a:t>
            </a:r>
            <a:r>
              <a:rPr lang="en-GB" altLang="it-IT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distinct descriptors</a:t>
            </a:r>
            <a:r>
              <a:rPr lang="en-GB" alt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 which vary in intensity. </a:t>
            </a:r>
          </a:p>
          <a:p>
            <a:r>
              <a:rPr lang="it-IT" altLang="it-IT" sz="4000" dirty="0" err="1">
                <a:solidFill>
                  <a:srgbClr val="FFFF00"/>
                </a:solidFill>
              </a:rPr>
              <a:t>Because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patients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have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varied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perceptions</a:t>
            </a:r>
            <a:r>
              <a:rPr lang="it-IT" altLang="it-IT" sz="4000" dirty="0">
                <a:solidFill>
                  <a:srgbClr val="FFFF00"/>
                </a:solidFill>
              </a:rPr>
              <a:t> of  the </a:t>
            </a:r>
            <a:r>
              <a:rPr lang="it-IT" altLang="it-IT" sz="4000" dirty="0" err="1">
                <a:solidFill>
                  <a:srgbClr val="FFFF00"/>
                </a:solidFill>
              </a:rPr>
              <a:t>quality</a:t>
            </a:r>
            <a:r>
              <a:rPr lang="it-IT" altLang="it-IT" sz="4000" dirty="0">
                <a:solidFill>
                  <a:srgbClr val="FFFF00"/>
                </a:solidFill>
              </a:rPr>
              <a:t> of </a:t>
            </a:r>
            <a:r>
              <a:rPr lang="it-IT" altLang="it-IT" sz="4000" dirty="0" err="1">
                <a:solidFill>
                  <a:srgbClr val="FFFF00"/>
                </a:solidFill>
              </a:rPr>
              <a:t>their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breathlessness</a:t>
            </a:r>
            <a:r>
              <a:rPr lang="it-IT" altLang="it-IT" sz="4000" dirty="0">
                <a:solidFill>
                  <a:srgbClr val="FFFF00"/>
                </a:solidFill>
              </a:rPr>
              <a:t> an </a:t>
            </a:r>
            <a:r>
              <a:rPr lang="it-IT" altLang="it-IT" sz="4000" dirty="0" err="1">
                <a:solidFill>
                  <a:srgbClr val="FFFF00"/>
                </a:solidFill>
              </a:rPr>
              <a:t>overall</a:t>
            </a:r>
            <a:r>
              <a:rPr lang="it-IT" altLang="it-IT" sz="4000" dirty="0">
                <a:solidFill>
                  <a:srgbClr val="FFFF00"/>
                </a:solidFill>
              </a:rPr>
              <a:t> rating of the </a:t>
            </a:r>
            <a:r>
              <a:rPr lang="it-IT" altLang="it-IT" sz="4000" dirty="0" err="1">
                <a:solidFill>
                  <a:srgbClr val="FFFF00"/>
                </a:solidFill>
              </a:rPr>
              <a:t>intensity</a:t>
            </a:r>
            <a:r>
              <a:rPr lang="it-IT" altLang="it-IT" sz="4000" dirty="0">
                <a:solidFill>
                  <a:srgbClr val="FFFF00"/>
                </a:solidFill>
              </a:rPr>
              <a:t> of </a:t>
            </a:r>
            <a:r>
              <a:rPr lang="it-IT" altLang="it-IT" sz="4000" dirty="0" err="1">
                <a:solidFill>
                  <a:srgbClr val="FFFF00"/>
                </a:solidFill>
              </a:rPr>
              <a:t>dyspnea</a:t>
            </a:r>
            <a:r>
              <a:rPr lang="it-IT" altLang="it-IT" sz="4000" dirty="0">
                <a:solidFill>
                  <a:srgbClr val="FFFF00"/>
                </a:solidFill>
              </a:rPr>
              <a:t>  </a:t>
            </a:r>
            <a:r>
              <a:rPr lang="it-IT" altLang="it-IT" sz="4000" dirty="0" err="1">
                <a:solidFill>
                  <a:srgbClr val="FFFF00"/>
                </a:solidFill>
              </a:rPr>
              <a:t>may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not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adequately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characterize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patient’s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respiratory</a:t>
            </a:r>
            <a:r>
              <a:rPr lang="it-IT" altLang="it-IT" sz="4000" dirty="0">
                <a:solidFill>
                  <a:srgbClr val="FFFF00"/>
                </a:solidFill>
              </a:rPr>
              <a:t> </a:t>
            </a:r>
            <a:r>
              <a:rPr lang="it-IT" altLang="it-IT" sz="4000" dirty="0" err="1">
                <a:solidFill>
                  <a:srgbClr val="FFFF00"/>
                </a:solidFill>
              </a:rPr>
              <a:t>discomfort</a:t>
            </a:r>
            <a:r>
              <a:rPr lang="it-IT" altLang="it-IT" sz="4000" dirty="0">
                <a:solidFill>
                  <a:srgbClr val="FFFF00"/>
                </a:solidFill>
              </a:rPr>
              <a:t>.  </a:t>
            </a:r>
            <a:br>
              <a:rPr lang="it-IT" altLang="it-IT" sz="4000" dirty="0">
                <a:solidFill>
                  <a:srgbClr val="FFFF00"/>
                </a:solidFill>
              </a:rPr>
            </a:br>
            <a:r>
              <a:rPr lang="it-IT" altLang="it-IT" sz="2800" dirty="0">
                <a:solidFill>
                  <a:srgbClr val="FFFF00"/>
                </a:solidFill>
              </a:rPr>
              <a:t/>
            </a:r>
            <a:br>
              <a:rPr lang="it-IT" altLang="it-IT" sz="2800" dirty="0">
                <a:solidFill>
                  <a:srgbClr val="FFFF00"/>
                </a:solidFill>
              </a:rPr>
            </a:br>
            <a:r>
              <a:rPr lang="it-IT" altLang="it-IT" sz="2800" dirty="0">
                <a:solidFill>
                  <a:srgbClr val="FFFF00"/>
                </a:solidFill>
              </a:rPr>
              <a:t>( </a:t>
            </a:r>
            <a:r>
              <a:rPr lang="it-IT" altLang="it-IT" sz="2800" dirty="0" err="1">
                <a:solidFill>
                  <a:srgbClr val="FFFF00"/>
                </a:solidFill>
              </a:rPr>
              <a:t>Moy</a:t>
            </a:r>
            <a:r>
              <a:rPr lang="it-IT" altLang="it-IT" sz="2800" dirty="0">
                <a:solidFill>
                  <a:srgbClr val="FFFF00"/>
                </a:solidFill>
              </a:rPr>
              <a:t> et al  </a:t>
            </a:r>
            <a:r>
              <a:rPr lang="it-IT" altLang="it-IT" sz="2800" dirty="0" err="1">
                <a:solidFill>
                  <a:srgbClr val="FFFF00"/>
                </a:solidFill>
              </a:rPr>
              <a:t>Am</a:t>
            </a:r>
            <a:r>
              <a:rPr lang="it-IT" altLang="it-IT" sz="2800" dirty="0">
                <a:solidFill>
                  <a:srgbClr val="FFFF00"/>
                </a:solidFill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</a:rPr>
              <a:t>J</a:t>
            </a:r>
            <a:r>
              <a:rPr lang="it-IT" altLang="it-IT" sz="2800" dirty="0">
                <a:solidFill>
                  <a:srgbClr val="FFFF00"/>
                </a:solidFill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</a:rPr>
              <a:t>Respir</a:t>
            </a:r>
            <a:r>
              <a:rPr lang="it-IT" altLang="it-IT" sz="2800" dirty="0">
                <a:solidFill>
                  <a:srgbClr val="FFFF00"/>
                </a:solidFill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</a:rPr>
              <a:t>Crit</a:t>
            </a:r>
            <a:r>
              <a:rPr lang="it-IT" altLang="it-IT" sz="2800" dirty="0">
                <a:solidFill>
                  <a:srgbClr val="FFFF00"/>
                </a:solidFill>
              </a:rPr>
              <a:t> Care </a:t>
            </a:r>
            <a:r>
              <a:rPr lang="it-IT" altLang="it-IT" sz="2800" dirty="0" err="1">
                <a:solidFill>
                  <a:srgbClr val="FFFF00"/>
                </a:solidFill>
              </a:rPr>
              <a:t>Med</a:t>
            </a:r>
            <a:r>
              <a:rPr lang="it-IT" altLang="it-IT" sz="2800" dirty="0">
                <a:solidFill>
                  <a:srgbClr val="FFFF00"/>
                </a:solidFill>
              </a:rPr>
              <a:t> 1998)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A396D17-5B2F-9E44-B5B9-E7923B503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4"/>
    </mc:Choice>
    <mc:Fallback xmlns="">
      <p:transition spd="slow" advTm="2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5DB056F-BCAF-5A4A-949C-1CAE5CB654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/>
          <a:lstStyle/>
          <a:p>
            <a:r>
              <a:rPr lang="it-IT" b="1" dirty="0"/>
              <a:t>Spirometria semplice 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(manovra di espirazione forzata)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6720C8A-5837-BF4D-A35E-3E172DB5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36" y="1825625"/>
            <a:ext cx="10733964" cy="4351338"/>
          </a:xfrm>
          <a:solidFill>
            <a:srgbClr val="FFFD78">
              <a:alpha val="41569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/>
              <a:t>La manovra di espirazione forzata è la prova di </a:t>
            </a:r>
          </a:p>
          <a:p>
            <a:pPr marL="0" indent="0">
              <a:buNone/>
            </a:pPr>
            <a:r>
              <a:rPr lang="it-IT" sz="1800" b="1" dirty="0"/>
              <a:t>funzionalità </a:t>
            </a:r>
            <a:r>
              <a:rPr lang="it-IT" sz="1800" b="1" dirty="0" err="1"/>
              <a:t>ventilatoria</a:t>
            </a:r>
            <a:r>
              <a:rPr lang="it-IT" sz="1800" b="1" dirty="0"/>
              <a:t> più semplice e costituisce </a:t>
            </a:r>
          </a:p>
          <a:p>
            <a:pPr marL="0" indent="0">
              <a:buNone/>
            </a:pPr>
            <a:r>
              <a:rPr lang="it-IT" sz="1800" b="1" dirty="0"/>
              <a:t>uno dei test di maggior utilità clinica e facile </a:t>
            </a:r>
          </a:p>
          <a:p>
            <a:pPr marL="0" indent="0">
              <a:buNone/>
            </a:pPr>
            <a:r>
              <a:rPr lang="it-IT" sz="1800" b="1" dirty="0"/>
              <a:t>esecuzione.</a:t>
            </a:r>
          </a:p>
          <a:p>
            <a:pPr marL="0" indent="0">
              <a:buNone/>
            </a:pPr>
            <a:endParaRPr lang="it-IT" sz="1800" b="1" dirty="0"/>
          </a:p>
          <a:p>
            <a:pPr marL="0" indent="0">
              <a:buNone/>
            </a:pPr>
            <a:r>
              <a:rPr lang="it-IT" sz="1800" b="1" dirty="0"/>
              <a:t>La maggior parte dei pazienti affetti da una patologia </a:t>
            </a:r>
          </a:p>
          <a:p>
            <a:pPr marL="0" indent="0">
              <a:buNone/>
            </a:pPr>
            <a:r>
              <a:rPr lang="it-IT" sz="1800" b="1" dirty="0"/>
              <a:t>bronchiale/polmonare presenta un volume di espirazione </a:t>
            </a:r>
          </a:p>
          <a:p>
            <a:pPr marL="0" indent="0">
              <a:buNone/>
            </a:pPr>
            <a:r>
              <a:rPr lang="it-IT" sz="1800" b="1" dirty="0"/>
              <a:t>forzata anomalo, risultando utile per l’inquadramento </a:t>
            </a:r>
          </a:p>
          <a:p>
            <a:pPr marL="0" indent="0">
              <a:buNone/>
            </a:pPr>
            <a:r>
              <a:rPr lang="it-IT" sz="1800" b="1" dirty="0"/>
              <a:t>diagnostico di una dispnea di origine sconosciuta, la </a:t>
            </a:r>
          </a:p>
          <a:p>
            <a:pPr marL="0" indent="0">
              <a:buNone/>
            </a:pPr>
            <a:r>
              <a:rPr lang="it-IT" sz="1800" b="1" dirty="0"/>
              <a:t>valutazione di gravità, il monitoraggio nel tempo dei </a:t>
            </a:r>
          </a:p>
          <a:p>
            <a:pPr marL="0" indent="0">
              <a:buNone/>
            </a:pPr>
            <a:r>
              <a:rPr lang="it-IT" sz="1800" b="1" dirty="0"/>
              <a:t>risultati della terapia e la valutazione prognostica.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9FD96E0-36E5-A049-AC15-F5DF9003E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364" y="1783237"/>
            <a:ext cx="5257800" cy="44523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67F04446-DF12-6E45-8E66-6CEC0CEB8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05"/>
    </mc:Choice>
    <mc:Fallback xmlns="">
      <p:transition spd="slow" advTm="3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8.2|15.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25415</TotalTime>
  <Words>398</Words>
  <Application>Microsoft Office PowerPoint</Application>
  <PresentationFormat>Personalizzato</PresentationFormat>
  <Paragraphs>68</Paragraphs>
  <Slides>11</Slides>
  <Notes>4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Cos’è un respiro normale?</vt:lpstr>
      <vt:lpstr>Presentazione standard di PowerPoint</vt:lpstr>
      <vt:lpstr>La respirazione è l’unica funzione vitale controllabile volontariamente  (per cui non è strettamente correlata alla funzione che va misurata)</vt:lpstr>
      <vt:lpstr>Spirometria semplice  (manovra di espirazione forzata)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242</cp:revision>
  <dcterms:created xsi:type="dcterms:W3CDTF">2017-11-05T20:32:28Z</dcterms:created>
  <dcterms:modified xsi:type="dcterms:W3CDTF">2021-01-05T10:55:56Z</dcterms:modified>
</cp:coreProperties>
</file>