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78" r:id="rId2"/>
    <p:sldId id="380" r:id="rId3"/>
    <p:sldId id="401" r:id="rId4"/>
    <p:sldId id="487" r:id="rId5"/>
    <p:sldId id="488" r:id="rId6"/>
    <p:sldId id="507" r:id="rId7"/>
    <p:sldId id="492" r:id="rId8"/>
    <p:sldId id="490" r:id="rId9"/>
    <p:sldId id="491" r:id="rId10"/>
    <p:sldId id="493" r:id="rId11"/>
    <p:sldId id="548" r:id="rId12"/>
    <p:sldId id="550" r:id="rId13"/>
    <p:sldId id="551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FD78"/>
    <a:srgbClr val="FF8AD8"/>
    <a:srgbClr val="8EFA00"/>
    <a:srgbClr val="0096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11"/>
    <p:restoredTop sz="94651"/>
  </p:normalViewPr>
  <p:slideViewPr>
    <p:cSldViewPr snapToGrid="0" snapToObjects="1">
      <p:cViewPr>
        <p:scale>
          <a:sx n="100" d="100"/>
          <a:sy n="100" d="100"/>
        </p:scale>
        <p:origin x="176" y="38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1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741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F054DE26-406D-AE40-A4D1-F5849DF019CA}" type="slidenum">
              <a:rPr lang="it-IT" altLang="it-IT" sz="1200"/>
              <a:pPr/>
              <a:t>6</a:t>
            </a:fld>
            <a:endParaRPr lang="it-IT" altLang="it-IT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881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"/>
            <a:ext cx="9144000" cy="68580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64098C8-645D-804A-8E61-7485971E8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07"/>
    </mc:Choice>
    <mc:Fallback xmlns="">
      <p:transition spd="slow" advTm="3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99" y="303609"/>
            <a:ext cx="8804672" cy="609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41" y="6461746"/>
            <a:ext cx="4393406" cy="3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D1AE21D-6AAA-C34B-89F7-D77D16E9F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96"/>
    </mc:Choice>
    <mc:Fallback xmlns="">
      <p:transition spd="slow" advTm="62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53ABC5D-303C-5945-A1A2-3FBFB70A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lavoro meccanico della ventilazione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1B13D81-E645-C54D-9BE6-3BFFC63F9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ventilazione coinvolge il controllo nervoso del respiro a partire dai centri del respiro bulbo-pontini, la conduzione dello stimolo nervoso ai muscoli respiratori e il movimento della pompa respiratoria costituita dalla gabbia toracica e dall’addome.</a:t>
            </a:r>
          </a:p>
          <a:p>
            <a:r>
              <a:rPr lang="it-IT" dirty="0"/>
              <a:t>Il lavoro meccanico della ventilazione è il prodotto della contrazione dei muscoli inspiratori per lo spostamento del torace da cui dipende l’aumento di volume dei polmoni e quindi l’inspirazione.</a:t>
            </a:r>
          </a:p>
          <a:p>
            <a:r>
              <a:rPr lang="it-IT" dirty="0"/>
              <a:t>Il lavoro respiratorio (Work of </a:t>
            </a:r>
            <a:r>
              <a:rPr lang="it-IT" dirty="0" err="1"/>
              <a:t>Breathing</a:t>
            </a:r>
            <a:r>
              <a:rPr lang="it-IT" dirty="0"/>
              <a:t>, </a:t>
            </a:r>
            <a:r>
              <a:rPr lang="it-IT" dirty="0" err="1"/>
              <a:t>WoB</a:t>
            </a:r>
            <a:r>
              <a:rPr lang="it-IT" dirty="0"/>
              <a:t> o </a:t>
            </a:r>
            <a:r>
              <a:rPr lang="it-IT" dirty="0" err="1"/>
              <a:t>W</a:t>
            </a:r>
            <a:r>
              <a:rPr lang="it-IT" dirty="0"/>
              <a:t>) si definisce pertanto come prodotto della forza (o pressione, </a:t>
            </a:r>
            <a:r>
              <a:rPr lang="it-IT" dirty="0" err="1"/>
              <a:t>P</a:t>
            </a:r>
            <a:r>
              <a:rPr lang="it-IT" dirty="0"/>
              <a:t>) applicata x la variazione di volume ottenuta (ΔV):  </a:t>
            </a:r>
            <a:r>
              <a:rPr lang="it-IT" dirty="0" err="1"/>
              <a:t>W</a:t>
            </a:r>
            <a:r>
              <a:rPr lang="it-IT" dirty="0"/>
              <a:t> = </a:t>
            </a:r>
            <a:r>
              <a:rPr lang="it-IT" dirty="0" err="1"/>
              <a:t>P</a:t>
            </a:r>
            <a:r>
              <a:rPr lang="it-IT" dirty="0"/>
              <a:t> x ΔV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E173CD8-98DC-9049-85FC-C3AE46258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33"/>
    </mc:Choice>
    <mc:Fallback xmlns="">
      <p:transition spd="slow" advTm="3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A3CB4B8-22F6-E84E-A3E2-9825A3FE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Iperinsufflazione</a:t>
            </a:r>
            <a:r>
              <a:rPr lang="it-IT" dirty="0"/>
              <a:t> polmonare e PEEP intrinseca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CC18B9E-DA0A-1643-A92C-95FA9DA4C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La perdita di tensione elastica del tessuto polmonare a causa di particolari patologie (es. enfisema polmonare) sposta il volume di equilibrio elastico del sistema respiratorio verso la capacità polmonare totale. </a:t>
            </a:r>
          </a:p>
          <a:p>
            <a:r>
              <a:rPr lang="it-IT" dirty="0"/>
              <a:t>Questo avviene anche perché, a causa dell’ostruzione grave e del pattern </a:t>
            </a:r>
            <a:r>
              <a:rPr lang="it-IT" dirty="0" err="1"/>
              <a:t>ventilatorio</a:t>
            </a:r>
            <a:r>
              <a:rPr lang="it-IT" dirty="0"/>
              <a:t> conseguente (respiro rapido e superficiale), l’espirazione non viene completata nel tempo espiratorio disponibile e a fine espirazione la pressione alveolare e all’interno del torace rimane positiva. </a:t>
            </a:r>
          </a:p>
          <a:p>
            <a:r>
              <a:rPr lang="it-IT" dirty="0"/>
              <a:t>La pressione tele-espiratoria positiva (PEEP) è definita come PEEP intrinseca o auto-PEEP ed è una condizione che aumenta il lavoro respiratorio (</a:t>
            </a:r>
            <a:r>
              <a:rPr lang="it-IT" dirty="0" err="1"/>
              <a:t>WoB</a:t>
            </a:r>
            <a:r>
              <a:rPr lang="it-IT" dirty="0"/>
              <a:t>). </a:t>
            </a:r>
          </a:p>
          <a:p>
            <a:r>
              <a:rPr lang="it-IT" dirty="0"/>
              <a:t>I muscoli inspiratori devono superare o controbilanciare la presenza di una PEEP intrinseca prima di poter creare una pressione sub-atmosferica (pressione toracica negativa) e quindi generare il flusso inspiratorio.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36680FA-1C92-B64A-A69E-C4E02B438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9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54"/>
    </mc:Choice>
    <mc:Fallback xmlns="">
      <p:transition spd="slow" advTm="76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1CBB61E-ECAD-7B41-9B27-389CAE4A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PEEP intrinseca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AF86C7F-D6F4-E347-B37D-BC131C510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828800"/>
            <a:ext cx="6060440" cy="41046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B14FD00-A5C7-5748-A6DE-FACCD597C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240" y="1715769"/>
            <a:ext cx="5445760" cy="477710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320732E3-767A-8641-8BC6-AB017621291D}"/>
              </a:ext>
            </a:extLst>
          </p:cNvPr>
          <p:cNvSpPr/>
          <p:nvPr/>
        </p:nvSpPr>
        <p:spPr>
          <a:xfrm>
            <a:off x="6746240" y="5709920"/>
            <a:ext cx="711200" cy="223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FDFE5A9-C7C7-0A4B-9144-983268D92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2"/>
    </mc:Choice>
    <mc:Fallback xmlns="">
      <p:transition spd="slow" advTm="2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16013"/>
            <a:ext cx="10515600" cy="1498487"/>
          </a:xfrm>
        </p:spPr>
        <p:txBody>
          <a:bodyPr>
            <a:normAutofit fontScale="90000"/>
          </a:bodyPr>
          <a:lstStyle/>
          <a:p>
            <a:r>
              <a:rPr lang="it-IT" sz="2800" dirty="0"/>
              <a:t>I volumi polmonari che </a:t>
            </a:r>
            <a:r>
              <a:rPr lang="it-IT" sz="2800" b="1" dirty="0"/>
              <a:t>non </a:t>
            </a:r>
            <a:r>
              <a:rPr lang="it-IT" sz="2800" dirty="0"/>
              <a:t>possono essere misurati con una spirometria  semplice sono FRC e RV. </a:t>
            </a:r>
            <a:br>
              <a:rPr lang="it-IT" sz="2800" dirty="0"/>
            </a:br>
            <a:r>
              <a:rPr lang="it-IT" sz="2800" dirty="0"/>
              <a:t>Questi possono essere determinati con la diluizione dell’He, il wash-out dell’</a:t>
            </a:r>
            <a:r>
              <a:rPr lang="it-IT" sz="2800" dirty="0" err="1"/>
              <a:t>N</a:t>
            </a:r>
            <a:r>
              <a:rPr lang="it-IT" sz="2800" dirty="0"/>
              <a:t>, o con la pletismografia corporea (spirometria globale).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0" y="2228313"/>
            <a:ext cx="5435600" cy="4152900"/>
          </a:xfrm>
          <a:prstGeom prst="rect">
            <a:avLst/>
          </a:prstGeom>
        </p:spPr>
      </p:pic>
      <p:pic>
        <p:nvPicPr>
          <p:cNvPr id="5" name="Picture 2" descr="Scansione0012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24747" r="7504" b="3375"/>
          <a:stretch>
            <a:fillRect/>
          </a:stretch>
        </p:blipFill>
        <p:spPr bwMode="auto">
          <a:xfrm>
            <a:off x="4075738" y="1596288"/>
            <a:ext cx="8116262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5BA649D-D982-0247-ADA9-1C3DA5D3D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7"/>
    </mc:Choice>
    <mc:Fallback xmlns="">
      <p:transition spd="slow" advTm="32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4"/>
          <p:cNvSpPr txBox="1">
            <a:spLocks noChangeArrowheads="1"/>
          </p:cNvSpPr>
          <p:nvPr/>
        </p:nvSpPr>
        <p:spPr bwMode="auto">
          <a:xfrm>
            <a:off x="2258219" y="555197"/>
            <a:ext cx="73453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2800" b="1" dirty="0" err="1"/>
              <a:t>Spirometria</a:t>
            </a:r>
            <a:r>
              <a:rPr lang="en-US" altLang="it-IT" sz="2800" b="1" dirty="0"/>
              <a:t> </a:t>
            </a:r>
            <a:r>
              <a:rPr lang="en-US" altLang="it-IT" sz="2800" b="1" dirty="0" err="1"/>
              <a:t>globale</a:t>
            </a:r>
            <a:r>
              <a:rPr lang="en-US" altLang="it-IT" sz="2800" b="1" dirty="0"/>
              <a:t>: </a:t>
            </a:r>
            <a:r>
              <a:rPr lang="en-US" altLang="it-IT" sz="2800" b="1" dirty="0" err="1"/>
              <a:t>somma</a:t>
            </a:r>
            <a:r>
              <a:rPr lang="en-US" altLang="it-IT" sz="2800" b="1" dirty="0"/>
              <a:t> di </a:t>
            </a:r>
            <a:r>
              <a:rPr lang="en-US" altLang="it-IT" sz="2800" b="1" dirty="0" err="1"/>
              <a:t>volumi</a:t>
            </a:r>
            <a:r>
              <a:rPr lang="en-US" altLang="it-IT" sz="2800" b="1" dirty="0"/>
              <a:t> </a:t>
            </a:r>
            <a:r>
              <a:rPr lang="en-US" altLang="it-IT" sz="2800" b="1" dirty="0" err="1"/>
              <a:t>spirometrici</a:t>
            </a:r>
            <a:r>
              <a:rPr lang="en-US" altLang="it-IT" sz="2800" b="1" dirty="0"/>
              <a:t> </a:t>
            </a:r>
            <a:r>
              <a:rPr lang="it-IT" altLang="it-IT" sz="2800" b="1" dirty="0"/>
              <a:t>=</a:t>
            </a:r>
            <a:r>
              <a:rPr lang="en-US" altLang="it-IT" sz="2800" b="1" dirty="0"/>
              <a:t> le </a:t>
            </a:r>
            <a:r>
              <a:rPr lang="en-US" altLang="it-IT" sz="2800" b="1" dirty="0" err="1"/>
              <a:t>capacità</a:t>
            </a:r>
            <a:r>
              <a:rPr lang="en-US" altLang="it-IT" sz="2800" b="1" dirty="0"/>
              <a:t> </a:t>
            </a:r>
            <a:r>
              <a:rPr lang="en-US" altLang="it-IT" sz="2800" b="1" dirty="0" err="1"/>
              <a:t>polmonari</a:t>
            </a:r>
            <a:endParaRPr lang="en-US" altLang="it-IT" sz="2800" b="1" dirty="0"/>
          </a:p>
        </p:txBody>
      </p: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0225"/>
            <a:ext cx="101854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2C69BF3-A646-EE4A-BC14-B24169BA9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21"/>
    </mc:Choice>
    <mc:Fallback xmlns="">
      <p:transition spd="slow" advTm="64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31747" name="Rectangle 3" descr="DIAGNOSTICA-FUNZIONALE_Pagina_06"/>
          <p:cNvSpPr>
            <a:spLocks noGrp="1" noChangeAspect="1" noChangeArrowheads="1"/>
          </p:cNvSpPr>
          <p:nvPr isPhoto="1"/>
        </p:nvSpPr>
        <p:spPr bwMode="auto">
          <a:xfrm>
            <a:off x="1524000" y="-769938"/>
            <a:ext cx="9144000" cy="76279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-808038"/>
            <a:ext cx="9144000" cy="808038"/>
          </a:xfrm>
          <a:prstGeom prst="rect">
            <a:avLst/>
          </a:prstGeom>
          <a:gradFill rotWithShape="1">
            <a:gsLst>
              <a:gs pos="0">
                <a:srgbClr val="FFBD67"/>
              </a:gs>
              <a:gs pos="100000">
                <a:srgbClr val="FFA100"/>
              </a:gs>
            </a:gsLst>
            <a:lin ang="5400000"/>
          </a:gradFill>
          <a:ln w="9525">
            <a:solidFill>
              <a:srgbClr val="FF97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C44637F-19E5-F043-93DD-91B90848E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32"/>
    </mc:Choice>
    <mc:Fallback xmlns="">
      <p:transition spd="slow" advTm="3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65B335E-87EB-124B-BDC2-EA92AA67F216}" type="slidenum">
              <a:rPr lang="en-US" altLang="en-US" sz="1400"/>
              <a:pPr/>
              <a:t>5</a:t>
            </a:fld>
            <a:endParaRPr lang="en-US" altLang="en-US" sz="1400"/>
          </a:p>
        </p:txBody>
      </p:sp>
      <p:sp>
        <p:nvSpPr>
          <p:cNvPr id="2" name="CasellaDiTesto 1"/>
          <p:cNvSpPr txBox="1"/>
          <p:nvPr/>
        </p:nvSpPr>
        <p:spPr>
          <a:xfrm>
            <a:off x="872067" y="1288887"/>
            <a:ext cx="91101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Effetto delle malattie sui volumi polmonari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u="sng" dirty="0"/>
              <a:t>Vi sono due principali modalità dei difetti ventilatori</a:t>
            </a:r>
            <a:r>
              <a:rPr lang="it-IT" dirty="0"/>
              <a:t>: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FF0000"/>
                </a:solidFill>
              </a:rPr>
              <a:t>Deficit ostruttivo</a:t>
            </a:r>
            <a:r>
              <a:rPr lang="it-IT" dirty="0"/>
              <a:t>: caratterizzato da ostruzione al normale flusso di aria nelle vie aeree che risultano ostruite (ristrette di calibro). </a:t>
            </a:r>
          </a:p>
          <a:p>
            <a:r>
              <a:rPr lang="it-IT" dirty="0"/>
              <a:t>     Questo difetto può portare a iperinflazione polmonare, cioè a intrappolamento di aria oltre il    </a:t>
            </a:r>
          </a:p>
          <a:p>
            <a:r>
              <a:rPr lang="it-IT" dirty="0"/>
              <a:t>     punto di chiusura delle vie aeree. RV è aumentato e anche il rapporto RV:TLC è aumentato. </a:t>
            </a:r>
          </a:p>
          <a:p>
            <a:r>
              <a:rPr lang="it-IT" dirty="0"/>
              <a:t>     L’indice di </a:t>
            </a:r>
            <a:r>
              <a:rPr lang="it-IT" dirty="0" err="1"/>
              <a:t>Tiffeneau</a:t>
            </a:r>
            <a:r>
              <a:rPr lang="it-IT" dirty="0"/>
              <a:t> (FEV1:VC) è ridotto 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accent5"/>
                </a:solidFill>
              </a:rPr>
              <a:t>Deficit restrittivo</a:t>
            </a:r>
            <a:r>
              <a:rPr lang="it-IT" dirty="0"/>
              <a:t>: riduzione della ventilazione per riduzione del volume, il polmone è più rigido e i rapporti RV:TLC e FEV:VC sono normali.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Possiamo poi avere deficit ventilatori misti con prevalenza di tipo ostruttivo o restrittivo identificabile secondo la morfologia della curva flusso-volume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5DDDD52-97D8-984F-941E-F1CDC79A09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1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99"/>
    </mc:Choice>
    <mc:Fallback xmlns="">
      <p:transition spd="slow" advTm="57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590801" y="277814"/>
            <a:ext cx="5286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r>
              <a:rPr lang="it-IT" altLang="it-IT" sz="3200" b="1">
                <a:solidFill>
                  <a:srgbClr val="00B050"/>
                </a:solidFill>
                <a:latin typeface="Arial" charset="0"/>
              </a:rPr>
              <a:t>CURVA VOLUME - TEMPO</a:t>
            </a:r>
          </a:p>
        </p:txBody>
      </p:sp>
      <p:pic>
        <p:nvPicPr>
          <p:cNvPr id="44035" name="Picture 3" descr="espirazione forz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6021388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8" name="AutoShape 4"/>
          <p:cNvSpPr>
            <a:spLocks noChangeArrowheads="1"/>
          </p:cNvSpPr>
          <p:nvPr/>
        </p:nvSpPr>
        <p:spPr bwMode="auto">
          <a:xfrm>
            <a:off x="2514600" y="1981200"/>
            <a:ext cx="1219200" cy="685800"/>
          </a:xfrm>
          <a:prstGeom prst="wedgeRectCallout">
            <a:avLst>
              <a:gd name="adj1" fmla="val 94009"/>
              <a:gd name="adj2" fmla="val 14907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it-IT" sz="2000" b="1" i="1">
                <a:solidFill>
                  <a:schemeClr val="bg1"/>
                </a:solidFill>
                <a:latin typeface="Arial" pitchFamily="-1" charset="0"/>
              </a:rPr>
              <a:t>Volume corrente</a:t>
            </a:r>
          </a:p>
        </p:txBody>
      </p:sp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6902450" y="1571626"/>
            <a:ext cx="1022350" cy="409575"/>
          </a:xfrm>
          <a:prstGeom prst="wedgeRectCallout">
            <a:avLst>
              <a:gd name="adj1" fmla="val -64130"/>
              <a:gd name="adj2" fmla="val 19806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it-IT" sz="2000" b="1" i="1">
                <a:solidFill>
                  <a:schemeClr val="bg1"/>
                </a:solidFill>
                <a:latin typeface="Arial" pitchFamily="-1" charset="0"/>
              </a:rPr>
              <a:t>VEMS</a:t>
            </a:r>
          </a:p>
        </p:txBody>
      </p:sp>
      <p:sp>
        <p:nvSpPr>
          <p:cNvPr id="282630" name="AutoShape 6"/>
          <p:cNvSpPr>
            <a:spLocks noChangeArrowheads="1"/>
          </p:cNvSpPr>
          <p:nvPr/>
        </p:nvSpPr>
        <p:spPr bwMode="auto">
          <a:xfrm>
            <a:off x="8915400" y="1643064"/>
            <a:ext cx="1371600" cy="1023937"/>
          </a:xfrm>
          <a:prstGeom prst="wedgeRectCallout">
            <a:avLst>
              <a:gd name="adj1" fmla="val -83796"/>
              <a:gd name="adj2" fmla="val 10503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r>
              <a:rPr lang="it-IT" altLang="it-IT" sz="2000" b="1" i="1">
                <a:solidFill>
                  <a:schemeClr val="bg1"/>
                </a:solidFill>
                <a:latin typeface="Arial" charset="0"/>
              </a:rPr>
              <a:t>Capacità Vitale Forzata</a:t>
            </a:r>
          </a:p>
        </p:txBody>
      </p:sp>
      <p:sp>
        <p:nvSpPr>
          <p:cNvPr id="282631" name="AutoShape 7"/>
          <p:cNvSpPr>
            <a:spLocks noChangeArrowheads="1"/>
          </p:cNvSpPr>
          <p:nvPr/>
        </p:nvSpPr>
        <p:spPr bwMode="auto">
          <a:xfrm>
            <a:off x="8774114" y="3660776"/>
            <a:ext cx="1284287" cy="682625"/>
          </a:xfrm>
          <a:prstGeom prst="wedgeRectCallout">
            <a:avLst>
              <a:gd name="adj1" fmla="val -74847"/>
              <a:gd name="adj2" fmla="val 13302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it-IT" sz="2000" b="1" i="1">
                <a:solidFill>
                  <a:schemeClr val="bg1"/>
                </a:solidFill>
                <a:latin typeface="Arial" pitchFamily="-1" charset="0"/>
              </a:rPr>
              <a:t>Volume residuo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292AF1A-7490-6A49-B8EF-E0EDEB1121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2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10"/>
    </mc:Choice>
    <mc:Fallback xmlns="">
      <p:transition spd="slow" advTm="5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2628" grpId="0" animBg="1" autoUpdateAnimBg="0"/>
      <p:bldP spid="282629" grpId="0" animBg="1" autoUpdateAnimBg="0"/>
      <p:bldP spid="282630" grpId="0" animBg="1" autoUpdateAnimBg="0"/>
      <p:bldP spid="28263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406400"/>
            <a:ext cx="8788400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F1D6415-586A-9A42-9CE8-F5DA2DDC6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6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4"/>
    </mc:Choice>
    <mc:Fallback xmlns="">
      <p:transition spd="slow" advTm="48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bsVentDefectSpirogra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94" y="3500438"/>
            <a:ext cx="8512659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5" y="115888"/>
            <a:ext cx="338222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46185" y="738554"/>
            <a:ext cx="1295279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BPCO</a:t>
            </a:r>
          </a:p>
          <a:p>
            <a:r>
              <a:rPr lang="it-IT" dirty="0"/>
              <a:t>(enfisema polmonare)</a:t>
            </a:r>
          </a:p>
        </p:txBody>
      </p:sp>
      <p:pic>
        <p:nvPicPr>
          <p:cNvPr id="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89" y="115889"/>
            <a:ext cx="3868566" cy="154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4"/>
          <p:cNvSpPr/>
          <p:nvPr/>
        </p:nvSpPr>
        <p:spPr>
          <a:xfrm>
            <a:off x="4031973" y="554404"/>
            <a:ext cx="3733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Perdita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della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forza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di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ritorno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elastico</a:t>
            </a:r>
            <a:endParaRPr lang="en-US" b="1" dirty="0">
              <a:solidFill>
                <a:srgbClr val="E46C0A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27731" y="1430177"/>
            <a:ext cx="223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Effetto </a:t>
            </a:r>
            <a:r>
              <a:rPr lang="it-IT"/>
              <a:t>su parenchima</a:t>
            </a:r>
          </a:p>
        </p:txBody>
      </p:sp>
      <p:sp>
        <p:nvSpPr>
          <p:cNvPr id="8" name="Freccia su 7"/>
          <p:cNvSpPr/>
          <p:nvPr/>
        </p:nvSpPr>
        <p:spPr>
          <a:xfrm>
            <a:off x="5384647" y="922704"/>
            <a:ext cx="330353" cy="4385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7992763" y="1842239"/>
            <a:ext cx="405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Effetto sulle piccole vie aeree </a:t>
            </a:r>
            <a:r>
              <a:rPr lang="it-IT"/>
              <a:t>(bronchioli)</a:t>
            </a:r>
          </a:p>
        </p:txBody>
      </p:sp>
      <p:sp>
        <p:nvSpPr>
          <p:cNvPr id="10" name="Rectangle 34"/>
          <p:cNvSpPr/>
          <p:nvPr/>
        </p:nvSpPr>
        <p:spPr>
          <a:xfrm>
            <a:off x="7915918" y="2766601"/>
            <a:ext cx="4185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Rimodellamento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e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ostruzione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irreversibile</a:t>
            </a:r>
            <a:endParaRPr lang="en-US" b="1" dirty="0">
              <a:solidFill>
                <a:srgbClr val="E46C0A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" name="Freccia giù 10"/>
          <p:cNvSpPr/>
          <p:nvPr/>
        </p:nvSpPr>
        <p:spPr>
          <a:xfrm>
            <a:off x="9724292" y="2211571"/>
            <a:ext cx="295179" cy="555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0AC000EC-5AE3-DC47-9F21-E201FA788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67"/>
    </mc:Choice>
    <mc:Fallback xmlns="">
      <p:transition spd="slow" advTm="3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3011" y="554968"/>
            <a:ext cx="8229600" cy="9144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it-IT" altLang="it-IT" sz="3200" dirty="0"/>
              <a:t>GRAVE ATTACCO di ASMA: IPERINFLAZIONE DINAMICA</a:t>
            </a:r>
            <a:br>
              <a:rPr lang="it-IT" altLang="it-IT" sz="3200" dirty="0"/>
            </a:br>
            <a:r>
              <a:rPr lang="it-IT" altLang="it-IT" sz="3200"/>
              <a:t>(avviene anche </a:t>
            </a:r>
            <a:r>
              <a:rPr lang="it-IT" altLang="it-IT" sz="3200" dirty="0"/>
              <a:t>in grave BPCO riacutizzata)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023011" y="6246783"/>
            <a:ext cx="32247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altLang="it-IT" sz="2000" b="1">
                <a:solidFill>
                  <a:schemeClr val="bg1"/>
                </a:solidFill>
              </a:rPr>
              <a:t>Levy BD ICM 1998;24:105-17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11" y="1594338"/>
            <a:ext cx="7707313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0734" y="5611858"/>
            <a:ext cx="11254154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L’ostruzione importante delle vie aeree impedisce il raggiungimento del volume di FRC a fine espirazione a causa della riduzione del flusso espiratorio. Quindi rimane a fine espirazione una pressione positiva residua negli alveoli (</a:t>
            </a:r>
            <a:r>
              <a:rPr lang="it-IT" dirty="0" err="1"/>
              <a:t>PEEPi</a:t>
            </a:r>
            <a:r>
              <a:rPr lang="it-IT" dirty="0"/>
              <a:t> o Pressione di Fine Espirazione Positiva intrinseca) che rappresenta un elemento di sforzo respiratorio aggiuntivo.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583368A-EEEA-224E-9FF1-C1CEA747E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04694"/>
      </p:ext>
    </p:extLst>
  </p:cSld>
  <p:clrMapOvr>
    <a:masterClrMapping/>
  </p:clrMapOvr>
  <p:transition advTm="46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Cont."/>
  <p:tag name="ARTICULATE_SLIDE_PAUSE" val="0"/>
  <p:tag name="ARTICULATE_NAV_LEVEL" val="1"/>
  <p:tag name="ARTICULATE_PLAYLIST_ID" val="-1"/>
  <p:tag name="AUDIO_IMPORT" val="P:\Yang\2008\EB\Symp\Refresher Course\DiCarlo\Stephen\d31.mp3"/>
  <p:tag name="AUDIO_ID" val="1092"/>
  <p:tag name="ELAPSEDTIME" val="11.0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|5|1.4|10.6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25415</TotalTime>
  <Words>511</Words>
  <Application>Microsoft Office PowerPoint</Application>
  <PresentationFormat>Personalizzato</PresentationFormat>
  <Paragraphs>43</Paragraphs>
  <Slides>13</Slides>
  <Notes>2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I volumi polmonari che non possono essere misurati con una spirometria  semplice sono FRC e RV.  Questi possono essere determinati con la diluizione dell’He, il wash-out dell’N, o con la pletismografia corporea (spirometria globale).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GRAVE ATTACCO di ASMA: IPERINFLAZIONE DINAMICA (avviene anche in grave BPCO riacutizzata)</vt:lpstr>
      <vt:lpstr>Presentazione standard di PowerPoint</vt:lpstr>
      <vt:lpstr>Il lavoro meccanico della ventilazione</vt:lpstr>
      <vt:lpstr>Iperinsufflazione polmonare e PEEP intrinseca</vt:lpstr>
      <vt:lpstr>PEEP intrinseca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238</cp:revision>
  <dcterms:created xsi:type="dcterms:W3CDTF">2017-11-05T20:32:28Z</dcterms:created>
  <dcterms:modified xsi:type="dcterms:W3CDTF">2021-01-05T10:57:32Z</dcterms:modified>
</cp:coreProperties>
</file>