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95" r:id="rId2"/>
    <p:sldId id="496" r:id="rId3"/>
    <p:sldId id="497" r:id="rId4"/>
    <p:sldId id="498" r:id="rId5"/>
    <p:sldId id="506" r:id="rId6"/>
    <p:sldId id="499" r:id="rId7"/>
    <p:sldId id="500" r:id="rId8"/>
    <p:sldId id="501" r:id="rId9"/>
    <p:sldId id="508" r:id="rId10"/>
    <p:sldId id="381" r:id="rId11"/>
    <p:sldId id="50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charset="0"/>
              </a:rPr>
              <a:t>The shapes of the curves in this graph can provide additional support in making the diagnosis of COPD.   As noted by the red line, a curve which is scalloped out and leaning forward suggests obstruction. </a:t>
            </a:r>
          </a:p>
          <a:p>
            <a:pPr eaLnBrk="1" hangingPunct="1">
              <a:spcBef>
                <a:spcPct val="0"/>
              </a:spcBef>
            </a:pPr>
            <a:endParaRPr lang="en-US" altLang="it-IT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charset="0"/>
              </a:rPr>
              <a:t>The shapes of the curves in this graph can give additional support in making the diagnosis of COPD diagnosis. As noted by the red line, a curve which is scalloped out and leaning away from the Y axis suggests obstruction.   A curve that is straighter (green line) and leaning to the Y axis supports the diagnosis of restriction. </a:t>
            </a:r>
          </a:p>
          <a:p>
            <a:pPr eaLnBrk="1" hangingPunct="1">
              <a:spcBef>
                <a:spcPct val="0"/>
              </a:spcBef>
            </a:pPr>
            <a:endParaRPr lang="en-US" altLang="it-IT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charset="0"/>
              </a:rPr>
              <a:t>Lowry, 1998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fld id="{627318CB-6C18-C546-9AA1-CE3E4B59BD0D}" type="slidenum">
              <a:rPr lang="en-US" altLang="it-IT" sz="1200"/>
              <a:pPr eaLnBrk="1" hangingPunct="1"/>
              <a:t>4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50953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2057400" y="-14853"/>
            <a:ext cx="8610600" cy="267765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b="1" u="sng">
                <a:solidFill>
                  <a:schemeClr val="tx2"/>
                </a:solidFill>
              </a:rPr>
              <a:t>La spirometria flusso-volume</a:t>
            </a:r>
            <a:r>
              <a:rPr lang="it-IT" altLang="it-IT" u="sng"/>
              <a:t>  consente di distinguere tra:</a:t>
            </a:r>
            <a:endParaRPr lang="it-IT" altLang="it-IT"/>
          </a:p>
          <a:p>
            <a:pPr eaLnBrk="1" hangingPunct="1">
              <a:lnSpc>
                <a:spcPct val="40000"/>
              </a:lnSpc>
            </a:pPr>
            <a:endParaRPr lang="it-IT" altLang="it-IT"/>
          </a:p>
          <a:p>
            <a:pPr eaLnBrk="1" hangingPunct="1"/>
            <a:r>
              <a:rPr lang="it-IT" altLang="it-IT">
                <a:solidFill>
                  <a:schemeClr val="tx2"/>
                </a:solidFill>
              </a:rPr>
              <a:t>Patologie ostruttive</a:t>
            </a:r>
            <a:r>
              <a:rPr lang="it-IT" altLang="it-IT"/>
              <a:t> che comportano una riduzione del calibro delle vie aeree (Asma, BPCO,..)</a:t>
            </a:r>
          </a:p>
          <a:p>
            <a:pPr eaLnBrk="1" hangingPunct="1">
              <a:lnSpc>
                <a:spcPct val="50000"/>
              </a:lnSpc>
            </a:pPr>
            <a:endParaRPr lang="it-IT" altLang="it-IT"/>
          </a:p>
          <a:p>
            <a:pPr eaLnBrk="1" hangingPunct="1"/>
            <a:r>
              <a:rPr lang="it-IT" altLang="it-IT">
                <a:solidFill>
                  <a:schemeClr val="tx2"/>
                </a:solidFill>
              </a:rPr>
              <a:t>Patologie  restrittive</a:t>
            </a:r>
            <a:r>
              <a:rPr lang="it-IT" altLang="it-IT"/>
              <a:t> caratterizzate da una riduzione del volume polmonare (interstiziopatie, m. neuromuscolari).</a:t>
            </a:r>
          </a:p>
          <a:p>
            <a:pPr eaLnBrk="1" hangingPunct="1">
              <a:lnSpc>
                <a:spcPct val="60000"/>
              </a:lnSpc>
            </a:pPr>
            <a:endParaRPr lang="it-IT" altLang="it-IT"/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2968365" y="2819400"/>
            <a:ext cx="5583659" cy="3735712"/>
            <a:chOff x="434" y="576"/>
            <a:chExt cx="4875" cy="3672"/>
          </a:xfrm>
        </p:grpSpPr>
        <p:grpSp>
          <p:nvGrpSpPr>
            <p:cNvPr id="34821" name="Group 4"/>
            <p:cNvGrpSpPr>
              <a:grpSpLocks/>
            </p:cNvGrpSpPr>
            <p:nvPr/>
          </p:nvGrpSpPr>
          <p:grpSpPr bwMode="auto">
            <a:xfrm rot="-5400000">
              <a:off x="1434" y="1350"/>
              <a:ext cx="2844" cy="1296"/>
              <a:chOff x="624" y="960"/>
              <a:chExt cx="2844" cy="1296"/>
            </a:xfrm>
          </p:grpSpPr>
          <p:sp>
            <p:nvSpPr>
              <p:cNvPr id="34833" name="Oval 5"/>
              <p:cNvSpPr>
                <a:spLocks noChangeArrowheads="1"/>
              </p:cNvSpPr>
              <p:nvPr/>
            </p:nvSpPr>
            <p:spPr bwMode="auto">
              <a:xfrm>
                <a:off x="624" y="960"/>
                <a:ext cx="1296" cy="129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158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  <p:sp>
            <p:nvSpPr>
              <p:cNvPr id="34834" name="Rectangle 6"/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84" cy="288"/>
              </a:xfrm>
              <a:prstGeom prst="rect">
                <a:avLst/>
              </a:prstGeom>
              <a:noFill/>
              <a:ln w="76200">
                <a:solidFill>
                  <a:srgbClr val="FF3158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  <p:sp>
            <p:nvSpPr>
              <p:cNvPr id="34835" name="Oval 7"/>
              <p:cNvSpPr>
                <a:spLocks noChangeArrowheads="1"/>
              </p:cNvSpPr>
              <p:nvPr/>
            </p:nvSpPr>
            <p:spPr bwMode="auto">
              <a:xfrm>
                <a:off x="672" y="1008"/>
                <a:ext cx="1200" cy="1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  <p:sp>
            <p:nvSpPr>
              <p:cNvPr id="34836" name="Rectangle 8"/>
              <p:cNvSpPr>
                <a:spLocks noChangeArrowheads="1"/>
              </p:cNvSpPr>
              <p:nvPr/>
            </p:nvSpPr>
            <p:spPr bwMode="auto">
              <a:xfrm>
                <a:off x="1392" y="1440"/>
                <a:ext cx="2076" cy="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</p:grpSp>
        <p:sp>
          <p:nvSpPr>
            <p:cNvPr id="34822" name="Oval 9"/>
            <p:cNvSpPr>
              <a:spLocks noChangeArrowheads="1"/>
            </p:cNvSpPr>
            <p:nvPr/>
          </p:nvSpPr>
          <p:spPr bwMode="auto">
            <a:xfrm rot="-5400000">
              <a:off x="701" y="2190"/>
              <a:ext cx="949" cy="91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FF3158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3" name="Rectangle 10"/>
            <p:cNvSpPr>
              <a:spLocks noChangeArrowheads="1"/>
            </p:cNvSpPr>
            <p:nvPr/>
          </p:nvSpPr>
          <p:spPr bwMode="auto">
            <a:xfrm rot="-5400000">
              <a:off x="407" y="1283"/>
              <a:ext cx="1584" cy="288"/>
            </a:xfrm>
            <a:prstGeom prst="rect">
              <a:avLst/>
            </a:prstGeom>
            <a:noFill/>
            <a:ln w="76200">
              <a:solidFill>
                <a:srgbClr val="FF315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4" name="Oval 11"/>
            <p:cNvSpPr>
              <a:spLocks noChangeArrowheads="1"/>
            </p:cNvSpPr>
            <p:nvPr/>
          </p:nvSpPr>
          <p:spPr bwMode="auto">
            <a:xfrm rot="-5400000">
              <a:off x="749" y="2238"/>
              <a:ext cx="853" cy="8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5" name="Rectangle 12"/>
            <p:cNvSpPr>
              <a:spLocks noChangeArrowheads="1"/>
            </p:cNvSpPr>
            <p:nvPr/>
          </p:nvSpPr>
          <p:spPr bwMode="auto">
            <a:xfrm rot="-5400000">
              <a:off x="161" y="1517"/>
              <a:ext cx="2076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6" name="Oval 13"/>
            <p:cNvSpPr>
              <a:spLocks noChangeArrowheads="1"/>
            </p:cNvSpPr>
            <p:nvPr/>
          </p:nvSpPr>
          <p:spPr bwMode="auto">
            <a:xfrm rot="-5400000">
              <a:off x="3983" y="2171"/>
              <a:ext cx="1296" cy="129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FF3158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7" name="Rectangle 14"/>
            <p:cNvSpPr>
              <a:spLocks noChangeArrowheads="1"/>
            </p:cNvSpPr>
            <p:nvPr/>
          </p:nvSpPr>
          <p:spPr bwMode="auto">
            <a:xfrm rot="-5400000">
              <a:off x="3815" y="1283"/>
              <a:ext cx="1584" cy="288"/>
            </a:xfrm>
            <a:prstGeom prst="rect">
              <a:avLst/>
            </a:prstGeom>
            <a:solidFill>
              <a:srgbClr val="FF3158"/>
            </a:solidFill>
            <a:ln w="76200">
              <a:solidFill>
                <a:srgbClr val="FF3158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8" name="Oval 15"/>
            <p:cNvSpPr>
              <a:spLocks noChangeArrowheads="1"/>
            </p:cNvSpPr>
            <p:nvPr/>
          </p:nvSpPr>
          <p:spPr bwMode="auto">
            <a:xfrm rot="-5400000">
              <a:off x="4031" y="2219"/>
              <a:ext cx="1200" cy="1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9" name="Rectangle 16"/>
            <p:cNvSpPr>
              <a:spLocks noChangeArrowheads="1"/>
            </p:cNvSpPr>
            <p:nvPr/>
          </p:nvSpPr>
          <p:spPr bwMode="auto">
            <a:xfrm rot="-5400000">
              <a:off x="3570" y="1626"/>
              <a:ext cx="2075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30" name="Text Box 17"/>
            <p:cNvSpPr txBox="1">
              <a:spLocks noChangeArrowheads="1"/>
            </p:cNvSpPr>
            <p:nvPr/>
          </p:nvSpPr>
          <p:spPr bwMode="auto">
            <a:xfrm>
              <a:off x="2294" y="3794"/>
              <a:ext cx="1152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it-IT" altLang="it-IT"/>
                <a:t>Normale</a:t>
              </a:r>
            </a:p>
          </p:txBody>
        </p:sp>
        <p:sp>
          <p:nvSpPr>
            <p:cNvPr id="34831" name="Text Box 18"/>
            <p:cNvSpPr txBox="1">
              <a:spLocks noChangeArrowheads="1"/>
            </p:cNvSpPr>
            <p:nvPr/>
          </p:nvSpPr>
          <p:spPr bwMode="auto">
            <a:xfrm>
              <a:off x="434" y="3744"/>
              <a:ext cx="1350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it-IT" altLang="it-IT"/>
                <a:t>Restrittivo</a:t>
              </a:r>
            </a:p>
          </p:txBody>
        </p:sp>
        <p:sp>
          <p:nvSpPr>
            <p:cNvPr id="34832" name="Text Box 19"/>
            <p:cNvSpPr txBox="1">
              <a:spLocks noChangeArrowheads="1"/>
            </p:cNvSpPr>
            <p:nvPr/>
          </p:nvSpPr>
          <p:spPr bwMode="auto">
            <a:xfrm>
              <a:off x="3984" y="3790"/>
              <a:ext cx="1325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it-IT" altLang="it-IT"/>
                <a:t>Ostruttivo</a:t>
              </a:r>
            </a:p>
          </p:txBody>
        </p:sp>
      </p:grpSp>
      <p:sp>
        <p:nvSpPr>
          <p:cNvPr id="34820" name="TextBox 19"/>
          <p:cNvSpPr txBox="1">
            <a:spLocks noChangeArrowheads="1"/>
          </p:cNvSpPr>
          <p:nvPr/>
        </p:nvSpPr>
        <p:spPr bwMode="auto">
          <a:xfrm>
            <a:off x="2312988" y="45418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EA7BD0A-6F81-4B48-A628-5718B9C2A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4"/>
    </mc:Choice>
    <mc:Fallback xmlns="">
      <p:transition spd="slow" advTm="5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967" y="3264748"/>
            <a:ext cx="5158853" cy="1325563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0432FF"/>
                </a:solidFill>
              </a:rPr>
              <a:t>PaCO</a:t>
            </a:r>
            <a:r>
              <a:rPr lang="it-IT" sz="3200" baseline="-25000" dirty="0">
                <a:solidFill>
                  <a:srgbClr val="0432FF"/>
                </a:solidFill>
              </a:rPr>
              <a:t>2</a:t>
            </a:r>
            <a:r>
              <a:rPr lang="it-IT" sz="3200" dirty="0">
                <a:solidFill>
                  <a:srgbClr val="0432FF"/>
                </a:solidFill>
              </a:rPr>
              <a:t> e ventilazione alveolare sono inversamente correlati</a:t>
            </a:r>
            <a:r>
              <a:rPr lang="it-IT" sz="3400" dirty="0">
                <a:solidFill>
                  <a:srgbClr val="0432FF"/>
                </a:solidFill>
              </a:rPr>
              <a:t/>
            </a:r>
            <a:br>
              <a:rPr lang="it-IT" sz="3400" dirty="0">
                <a:solidFill>
                  <a:srgbClr val="0432FF"/>
                </a:solidFill>
              </a:rPr>
            </a:br>
            <a:r>
              <a:rPr lang="it-IT" sz="2400" dirty="0"/>
              <a:t>( </a:t>
            </a:r>
            <a:r>
              <a:rPr lang="it-IT" sz="2400" b="1" dirty="0"/>
              <a:t>iper</a:t>
            </a:r>
            <a:r>
              <a:rPr lang="it-IT" sz="2400" dirty="0"/>
              <a:t>capnia= </a:t>
            </a:r>
            <a:r>
              <a:rPr lang="it-IT" sz="2400" b="1" dirty="0" err="1"/>
              <a:t>ipo</a:t>
            </a:r>
            <a:r>
              <a:rPr lang="it-IT" sz="2400" dirty="0" err="1"/>
              <a:t>ventilazione</a:t>
            </a:r>
            <a:r>
              <a:rPr lang="it-IT" sz="2400" dirty="0"/>
              <a:t> alveolare)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200" dirty="0">
                <a:solidFill>
                  <a:srgbClr val="FF0000"/>
                </a:solidFill>
              </a:rPr>
              <a:t>anche PaO</a:t>
            </a:r>
            <a:r>
              <a:rPr lang="it-IT" sz="3200" baseline="-25000" dirty="0">
                <a:solidFill>
                  <a:srgbClr val="FF0000"/>
                </a:solidFill>
              </a:rPr>
              <a:t>2</a:t>
            </a:r>
            <a:r>
              <a:rPr lang="it-IT" sz="3200" dirty="0">
                <a:solidFill>
                  <a:srgbClr val="FF0000"/>
                </a:solidFill>
              </a:rPr>
              <a:t> dipende dalla ventilazione alveolare, ma è direttamente correlata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2800" dirty="0"/>
              <a:t>(</a:t>
            </a:r>
            <a:r>
              <a:rPr lang="it-IT" sz="2800" b="1" dirty="0"/>
              <a:t>ipo</a:t>
            </a:r>
            <a:r>
              <a:rPr lang="it-IT" sz="2800" dirty="0"/>
              <a:t>ssiemia=</a:t>
            </a:r>
            <a:r>
              <a:rPr lang="it-IT" sz="2800" b="1" dirty="0" err="1"/>
              <a:t>ipo</a:t>
            </a:r>
            <a:r>
              <a:rPr lang="it-IT" sz="2800" dirty="0" err="1"/>
              <a:t>ventilazione</a:t>
            </a:r>
            <a:r>
              <a:rPr lang="it-IT" sz="2800" dirty="0"/>
              <a:t>) </a:t>
            </a:r>
            <a:r>
              <a:rPr lang="it-IT" sz="3200" dirty="0">
                <a:solidFill>
                  <a:srgbClr val="FF0000"/>
                </a:solidFill>
              </a:rPr>
              <a:t>ed anche dipendente dalla perfusione alveolare per cui per PaO</a:t>
            </a:r>
            <a:r>
              <a:rPr lang="it-IT" sz="3200" baseline="-25000" dirty="0">
                <a:solidFill>
                  <a:srgbClr val="FF0000"/>
                </a:solidFill>
              </a:rPr>
              <a:t>2</a:t>
            </a:r>
            <a:r>
              <a:rPr lang="it-IT" sz="3200" dirty="0">
                <a:solidFill>
                  <a:srgbClr val="FF0000"/>
                </a:solidFill>
              </a:rPr>
              <a:t> diventa determinante la distribuzione a livello polmonare del rapporto ventilazione/perfusione (V/</a:t>
            </a:r>
            <a:r>
              <a:rPr lang="it-IT" sz="3200" dirty="0" err="1">
                <a:solidFill>
                  <a:srgbClr val="FF0000"/>
                </a:solidFill>
              </a:rPr>
              <a:t>Q</a:t>
            </a:r>
            <a:r>
              <a:rPr lang="it-IT" sz="3200" dirty="0">
                <a:solidFill>
                  <a:srgbClr val="FF0000"/>
                </a:solidFill>
              </a:rPr>
              <a:t>)  </a:t>
            </a:r>
            <a:r>
              <a:rPr lang="it-IT" sz="3600" dirty="0">
                <a:solidFill>
                  <a:srgbClr val="FF0000"/>
                </a:solidFill>
              </a:rPr>
              <a:t/>
            </a:r>
            <a:br>
              <a:rPr lang="it-IT" sz="3600" dirty="0">
                <a:solidFill>
                  <a:srgbClr val="FF0000"/>
                </a:solidFill>
              </a:rPr>
            </a:br>
            <a:r>
              <a:rPr lang="it-IT" sz="3600" dirty="0"/>
              <a:t/>
            </a:r>
            <a:br>
              <a:rPr lang="it-IT" sz="3600" dirty="0"/>
            </a:br>
            <a:endParaRPr lang="it-IT" sz="3600" dirty="0"/>
          </a:p>
        </p:txBody>
      </p:sp>
      <p:pic>
        <p:nvPicPr>
          <p:cNvPr id="5" name="Picture 1" descr="Slide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468" y="0"/>
            <a:ext cx="621453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89D5E91A-88D3-EF49-B9E8-B28E5DE98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6"/>
    </mc:Choice>
    <mc:Fallback xmlns="">
      <p:transition spd="slow" advTm="4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9955" y="365125"/>
            <a:ext cx="11289322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Trasporto O</a:t>
            </a:r>
            <a:r>
              <a:rPr lang="it-IT" baseline="-25000" dirty="0"/>
              <a:t>2</a:t>
            </a:r>
            <a:r>
              <a:rPr lang="it-IT" dirty="0"/>
              <a:t> in periferia (</a:t>
            </a:r>
            <a:r>
              <a:rPr lang="it-IT" dirty="0" err="1"/>
              <a:t>Oxygen</a:t>
            </a:r>
            <a:r>
              <a:rPr lang="it-IT" dirty="0"/>
              <a:t> delivery o DO</a:t>
            </a:r>
            <a:r>
              <a:rPr lang="it-IT" baseline="-25000" dirty="0"/>
              <a:t>2</a:t>
            </a:r>
            <a:r>
              <a:rPr lang="it-IT" dirty="0"/>
              <a:t>) </a:t>
            </a:r>
            <a:r>
              <a:rPr lang="it-IT" sz="6700" b="1" dirty="0"/>
              <a:t>DO</a:t>
            </a:r>
            <a:r>
              <a:rPr lang="it-IT" sz="6700" b="1" baseline="-25000" dirty="0"/>
              <a:t>2</a:t>
            </a:r>
            <a:r>
              <a:rPr lang="it-IT" sz="6700" b="1" dirty="0"/>
              <a:t> = CaO</a:t>
            </a:r>
            <a:r>
              <a:rPr lang="it-IT" sz="6700" b="1" baseline="-25000" dirty="0"/>
              <a:t>2</a:t>
            </a:r>
            <a:r>
              <a:rPr lang="it-IT" sz="6700" b="1" dirty="0"/>
              <a:t> x CO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48860" y="2314527"/>
            <a:ext cx="8751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charset="0"/>
              </a:rPr>
              <a:t>CaO</a:t>
            </a:r>
            <a:r>
              <a:rPr lang="it-IT" b="1" baseline="-25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b="1" dirty="0">
                <a:solidFill>
                  <a:srgbClr val="FF0000"/>
                </a:solidFill>
                <a:latin typeface="Arial" charset="0"/>
              </a:rPr>
              <a:t> 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mL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 O</a:t>
            </a:r>
            <a:r>
              <a:rPr lang="it-IT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dL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) = (1.34 x 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hemoglobin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concentration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 x SaO</a:t>
            </a:r>
            <a:r>
              <a:rPr lang="it-IT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) + (0.003 x PaO</a:t>
            </a:r>
            <a:r>
              <a:rPr lang="it-IT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)</a:t>
            </a:r>
            <a:endParaRPr lang="it-IT" b="1" dirty="0"/>
          </a:p>
        </p:txBody>
      </p:sp>
      <p:sp>
        <p:nvSpPr>
          <p:cNvPr id="4" name="Rettangolo 3"/>
          <p:cNvSpPr/>
          <p:nvPr/>
        </p:nvSpPr>
        <p:spPr>
          <a:xfrm>
            <a:off x="1148860" y="2970144"/>
            <a:ext cx="46292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Arial" charset="0"/>
              </a:rPr>
              <a:t>Normal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CaO</a:t>
            </a:r>
            <a:r>
              <a:rPr lang="it-IT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it-IT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charset="0"/>
              </a:rPr>
              <a:t>approximately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20 </a:t>
            </a:r>
            <a:r>
              <a:rPr lang="it-IT" dirty="0" err="1">
                <a:solidFill>
                  <a:srgbClr val="000000"/>
                </a:solidFill>
                <a:latin typeface="Arial" charset="0"/>
              </a:rPr>
              <a:t>mL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O</a:t>
            </a:r>
            <a:r>
              <a:rPr lang="it-IT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it-IT" dirty="0" err="1">
                <a:solidFill>
                  <a:srgbClr val="000000"/>
                </a:solidFill>
                <a:latin typeface="Arial" charset="0"/>
              </a:rPr>
              <a:t>dL</a:t>
            </a:r>
            <a:endParaRPr lang="it-IT" dirty="0">
              <a:solidFill>
                <a:srgbClr val="000000"/>
              </a:solidFill>
              <a:latin typeface="Arial" charset="0"/>
            </a:endParaRPr>
          </a:p>
          <a:p>
            <a:endParaRPr lang="it-IT" dirty="0">
              <a:solidFill>
                <a:srgbClr val="000000"/>
              </a:solidFill>
              <a:latin typeface="Arial" charset="0"/>
            </a:endParaRPr>
          </a:p>
          <a:p>
            <a:endParaRPr lang="it-IT" dirty="0">
              <a:solidFill>
                <a:srgbClr val="000000"/>
              </a:solidFill>
              <a:latin typeface="Arial" charset="0"/>
            </a:endParaRP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CO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(GC) = GS x FC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09955" y="4662842"/>
            <a:ext cx="1128932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33"/>
                </a:solidFill>
                <a:latin typeface="Arial" charset="0"/>
              </a:rPr>
              <a:t>Il trasporto di ossigeno ai tessuti dipende dal contenuto di O</a:t>
            </a:r>
            <a:r>
              <a:rPr lang="it-IT" baseline="-25000" dirty="0">
                <a:solidFill>
                  <a:srgbClr val="333333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nel sangue e dal flusso sanguigno ai tessuti. </a:t>
            </a:r>
          </a:p>
          <a:p>
            <a:r>
              <a:rPr lang="it-IT" dirty="0">
                <a:solidFill>
                  <a:srgbClr val="333333"/>
                </a:solidFill>
                <a:latin typeface="Arial" charset="0"/>
              </a:rPr>
              <a:t>Il contenuto di ossigeno ha 2 componenti: l’O</a:t>
            </a:r>
            <a:r>
              <a:rPr lang="it-IT" baseline="-25000" dirty="0">
                <a:solidFill>
                  <a:srgbClr val="333333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legato all’</a:t>
            </a:r>
            <a:r>
              <a:rPr lang="it-IT" dirty="0" err="1">
                <a:solidFill>
                  <a:srgbClr val="333333"/>
                </a:solidFill>
                <a:latin typeface="Arial" charset="0"/>
              </a:rPr>
              <a:t>Hb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e l’O</a:t>
            </a:r>
            <a:r>
              <a:rPr lang="it-IT" baseline="-25000" dirty="0">
                <a:solidFill>
                  <a:srgbClr val="333333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disciolto nel plasma. L’O</a:t>
            </a:r>
            <a:r>
              <a:rPr lang="it-IT" baseline="-25000" dirty="0">
                <a:solidFill>
                  <a:srgbClr val="333333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legato all’</a:t>
            </a:r>
            <a:r>
              <a:rPr lang="it-IT" dirty="0" err="1">
                <a:solidFill>
                  <a:srgbClr val="333333"/>
                </a:solidFill>
                <a:latin typeface="Arial" charset="0"/>
              </a:rPr>
              <a:t>Hb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è generalmente di gran lunga il maggior contributore del contenuto di O</a:t>
            </a:r>
            <a:r>
              <a:rPr lang="it-IT" baseline="-25000" dirty="0">
                <a:solidFill>
                  <a:srgbClr val="333333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(un’eccezione può essere l’intossicazione da CO, dato che l’</a:t>
            </a:r>
            <a:r>
              <a:rPr lang="it-IT" dirty="0" err="1">
                <a:solidFill>
                  <a:srgbClr val="333333"/>
                </a:solidFill>
                <a:latin typeface="Arial" charset="0"/>
              </a:rPr>
              <a:t>Hb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ha un’affinità per il CO 230 volte superiore a quella per l’O</a:t>
            </a:r>
            <a:r>
              <a:rPr lang="it-IT" baseline="-25000" dirty="0">
                <a:solidFill>
                  <a:srgbClr val="333333"/>
                </a:solidFill>
                <a:latin typeface="Arial" charset="0"/>
              </a:rPr>
              <a:t>2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). Il flusso sanguigno ai tessuti corrisponde alla portata cardiaca (</a:t>
            </a:r>
            <a:r>
              <a:rPr lang="it-IT" dirty="0" err="1">
                <a:solidFill>
                  <a:srgbClr val="333333"/>
                </a:solidFill>
                <a:latin typeface="Arial" charset="0"/>
              </a:rPr>
              <a:t>Cardiac</a:t>
            </a:r>
            <a:r>
              <a:rPr lang="it-IT" dirty="0">
                <a:solidFill>
                  <a:srgbClr val="333333"/>
                </a:solidFill>
                <a:latin typeface="Arial" charset="0"/>
              </a:rPr>
              <a:t> Output).</a:t>
            </a:r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8141677" y="2683859"/>
            <a:ext cx="474785" cy="679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8379069" y="3363072"/>
            <a:ext cx="2239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Costante di solubilità dell’O</a:t>
            </a:r>
            <a:r>
              <a:rPr lang="it-IT" sz="1400" baseline="-250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CF6AFD7C-E9DA-264E-816F-5FABEA27D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3"/>
    </mc:Choice>
    <mc:Fallback xmlns="">
      <p:transition spd="slow" advTm="5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8"/>
          <p:cNvGrpSpPr>
            <a:grpSpLocks/>
          </p:cNvGrpSpPr>
          <p:nvPr/>
        </p:nvGrpSpPr>
        <p:grpSpPr bwMode="auto">
          <a:xfrm>
            <a:off x="2971800" y="304800"/>
            <a:ext cx="6172200" cy="1119188"/>
            <a:chOff x="936" y="207"/>
            <a:chExt cx="3888" cy="705"/>
          </a:xfrm>
        </p:grpSpPr>
        <p:sp>
          <p:nvSpPr>
            <p:cNvPr id="39948" name="Line 9"/>
            <p:cNvSpPr>
              <a:spLocks noChangeShapeType="1"/>
            </p:cNvSpPr>
            <p:nvPr/>
          </p:nvSpPr>
          <p:spPr bwMode="auto">
            <a:xfrm>
              <a:off x="936" y="912"/>
              <a:ext cx="388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2801" y="207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" charset="0"/>
              </a:endParaRPr>
            </a:p>
          </p:txBody>
        </p:sp>
      </p:grpSp>
      <p:sp>
        <p:nvSpPr>
          <p:cNvPr id="39939" name="Text Box 13"/>
          <p:cNvSpPr txBox="1">
            <a:spLocks noChangeArrowheads="1"/>
          </p:cNvSpPr>
          <p:nvPr/>
        </p:nvSpPr>
        <p:spPr bwMode="auto">
          <a:xfrm>
            <a:off x="1851025" y="282576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FFFF66"/>
                </a:solidFill>
              </a:rPr>
              <a:t>Spirometria: interpretazione </a:t>
            </a:r>
            <a:r>
              <a:rPr lang="it-IT" altLang="it-IT" b="1">
                <a:solidFill>
                  <a:srgbClr val="FFFF66"/>
                </a:solidFill>
              </a:rPr>
              <a:t>in base a indice di Tiffeneau (FEV</a:t>
            </a:r>
            <a:r>
              <a:rPr lang="it-IT" altLang="it-IT" b="1" baseline="-25000">
                <a:solidFill>
                  <a:srgbClr val="FFFF66"/>
                </a:solidFill>
              </a:rPr>
              <a:t>1</a:t>
            </a:r>
            <a:r>
              <a:rPr lang="it-IT" altLang="it-IT" b="1">
                <a:solidFill>
                  <a:srgbClr val="FFFF66"/>
                </a:solidFill>
              </a:rPr>
              <a:t>/VC) e FEV</a:t>
            </a:r>
            <a:r>
              <a:rPr lang="it-IT" altLang="it-IT" b="1" baseline="-25000">
                <a:solidFill>
                  <a:srgbClr val="FFFF66"/>
                </a:solidFill>
              </a:rPr>
              <a:t>1</a:t>
            </a:r>
            <a:endParaRPr lang="it-IT" altLang="it-IT" b="1">
              <a:solidFill>
                <a:srgbClr val="FFFF66"/>
              </a:solidFill>
            </a:endParaRPr>
          </a:p>
        </p:txBody>
      </p:sp>
      <p:sp>
        <p:nvSpPr>
          <p:cNvPr id="39940" name="Text Box 14"/>
          <p:cNvSpPr txBox="1">
            <a:spLocks noChangeArrowheads="1"/>
          </p:cNvSpPr>
          <p:nvPr/>
        </p:nvSpPr>
        <p:spPr bwMode="auto">
          <a:xfrm>
            <a:off x="1828800" y="1600201"/>
            <a:ext cx="8534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2800" b="1">
                <a:solidFill>
                  <a:srgbClr val="FFFF66"/>
                </a:solidFill>
              </a:rPr>
              <a:t>deficit ventilatorio</a:t>
            </a:r>
            <a:endParaRPr lang="it-IT" altLang="it-IT" sz="2800" b="1"/>
          </a:p>
        </p:txBody>
      </p:sp>
      <p:sp>
        <p:nvSpPr>
          <p:cNvPr id="39941" name="Line 15"/>
          <p:cNvSpPr>
            <a:spLocks noChangeShapeType="1"/>
          </p:cNvSpPr>
          <p:nvPr/>
        </p:nvSpPr>
        <p:spPr bwMode="auto">
          <a:xfrm flipH="1">
            <a:off x="3505200" y="2209800"/>
            <a:ext cx="144780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2" name="Line 16"/>
          <p:cNvSpPr>
            <a:spLocks noChangeShapeType="1"/>
          </p:cNvSpPr>
          <p:nvPr/>
        </p:nvSpPr>
        <p:spPr bwMode="auto">
          <a:xfrm>
            <a:off x="6705600" y="2133600"/>
            <a:ext cx="144780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3" name="Text Box 19"/>
          <p:cNvSpPr txBox="1">
            <a:spLocks noChangeArrowheads="1"/>
          </p:cNvSpPr>
          <p:nvPr/>
        </p:nvSpPr>
        <p:spPr bwMode="auto">
          <a:xfrm>
            <a:off x="1905000" y="2743200"/>
            <a:ext cx="3581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2800">
                <a:solidFill>
                  <a:srgbClr val="FFFF66"/>
                </a:solidFill>
              </a:rPr>
              <a:t> di tipo Ostruttivo</a:t>
            </a:r>
          </a:p>
        </p:txBody>
      </p:sp>
      <p:sp>
        <p:nvSpPr>
          <p:cNvPr id="39944" name="Text Box 20"/>
          <p:cNvSpPr txBox="1">
            <a:spLocks noChangeArrowheads="1"/>
          </p:cNvSpPr>
          <p:nvPr/>
        </p:nvSpPr>
        <p:spPr bwMode="auto">
          <a:xfrm>
            <a:off x="6248401" y="2667000"/>
            <a:ext cx="39909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2800">
                <a:solidFill>
                  <a:srgbClr val="FFFF66"/>
                </a:solidFill>
              </a:rPr>
              <a:t> di tipo Restrittivo </a:t>
            </a:r>
          </a:p>
        </p:txBody>
      </p:sp>
      <p:sp>
        <p:nvSpPr>
          <p:cNvPr id="39945" name="Text Box 23"/>
          <p:cNvSpPr txBox="1">
            <a:spLocks noChangeArrowheads="1"/>
          </p:cNvSpPr>
          <p:nvPr/>
        </p:nvSpPr>
        <p:spPr bwMode="auto">
          <a:xfrm>
            <a:off x="1981200" y="3276601"/>
            <a:ext cx="35052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>
                <a:solidFill>
                  <a:schemeClr val="bg1"/>
                </a:solidFill>
              </a:rPr>
              <a:t> Asma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>
                <a:solidFill>
                  <a:schemeClr val="bg1"/>
                </a:solidFill>
              </a:rPr>
              <a:t>BPCO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>
                <a:solidFill>
                  <a:schemeClr val="bg1"/>
                </a:solidFill>
              </a:rPr>
              <a:t>Enfisema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39946" name="Text Box 24"/>
          <p:cNvSpPr txBox="1">
            <a:spLocks noChangeArrowheads="1"/>
          </p:cNvSpPr>
          <p:nvPr/>
        </p:nvSpPr>
        <p:spPr bwMode="auto">
          <a:xfrm>
            <a:off x="6248399" y="3159125"/>
            <a:ext cx="470746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 Patologie della gabbia toracica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Patologie neuromuscolari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Lesioni occupanti spazio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Fibrosi polmonare</a:t>
            </a:r>
          </a:p>
        </p:txBody>
      </p:sp>
      <p:sp>
        <p:nvSpPr>
          <p:cNvPr id="39947" name="Line 26"/>
          <p:cNvSpPr>
            <a:spLocks noChangeShapeType="1"/>
          </p:cNvSpPr>
          <p:nvPr/>
        </p:nvSpPr>
        <p:spPr bwMode="auto">
          <a:xfrm>
            <a:off x="1828800" y="6553200"/>
            <a:ext cx="84582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3B7C005-055D-0C4C-9BDE-0F00A44B3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2"/>
    </mc:Choice>
    <mc:Fallback xmlns="">
      <p:transition spd="slow" advTm="4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2971800" y="304800"/>
            <a:ext cx="6172200" cy="1119188"/>
            <a:chOff x="936" y="207"/>
            <a:chExt cx="3888" cy="705"/>
          </a:xfrm>
        </p:grpSpPr>
        <p:sp>
          <p:nvSpPr>
            <p:cNvPr id="40982" name="Line 9"/>
            <p:cNvSpPr>
              <a:spLocks noChangeShapeType="1"/>
            </p:cNvSpPr>
            <p:nvPr/>
          </p:nvSpPr>
          <p:spPr bwMode="auto">
            <a:xfrm>
              <a:off x="936" y="912"/>
              <a:ext cx="388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2801" y="207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" charset="0"/>
              </a:endParaRPr>
            </a:p>
          </p:txBody>
        </p:sp>
      </p:grpSp>
      <p:sp>
        <p:nvSpPr>
          <p:cNvPr id="40963" name="Text Box 13"/>
          <p:cNvSpPr txBox="1">
            <a:spLocks noChangeArrowheads="1"/>
          </p:cNvSpPr>
          <p:nvPr/>
        </p:nvSpPr>
        <p:spPr bwMode="auto">
          <a:xfrm>
            <a:off x="3124200" y="533401"/>
            <a:ext cx="594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FFFF66"/>
                </a:solidFill>
              </a:rPr>
              <a:t>Curva flusso-volume</a:t>
            </a:r>
          </a:p>
        </p:txBody>
      </p:sp>
      <p:sp>
        <p:nvSpPr>
          <p:cNvPr id="40964" name="Text Box 14"/>
          <p:cNvSpPr txBox="1">
            <a:spLocks noChangeArrowheads="1"/>
          </p:cNvSpPr>
          <p:nvPr/>
        </p:nvSpPr>
        <p:spPr bwMode="auto">
          <a:xfrm>
            <a:off x="2057400" y="1600200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096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19800" y="2286000"/>
            <a:ext cx="4419600" cy="4114800"/>
          </a:xfrm>
          <a:noFill/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just"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E’ possibile rappresentare la manovra di espirazione forzata con una curva flusso-volume: </a:t>
            </a:r>
            <a:r>
              <a:rPr lang="it-IT" altLang="it-IT" u="sng">
                <a:solidFill>
                  <a:schemeClr val="bg1"/>
                </a:solidFill>
              </a:rPr>
              <a:t>ad ogni momento si riportano il flusso istantaneo ed il volume espirato.</a:t>
            </a:r>
          </a:p>
          <a:p>
            <a:pPr algn="just">
              <a:buFontTx/>
              <a:buNone/>
            </a:pPr>
            <a:endParaRPr lang="it-IT" altLang="it-IT" u="sng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La velocità di flusso aumenta fino al limite massimo della curva, ma non oltre per il fenomeno della </a:t>
            </a:r>
            <a:r>
              <a:rPr lang="it-IT" altLang="it-IT" u="sng">
                <a:solidFill>
                  <a:schemeClr val="bg1"/>
                </a:solidFill>
              </a:rPr>
              <a:t>compressione dinamica delle vie aeree.</a:t>
            </a:r>
          </a:p>
          <a:p>
            <a:pPr algn="ctr">
              <a:buFontTx/>
              <a:buNone/>
            </a:pPr>
            <a:endParaRPr lang="it-IT" altLang="it-IT" u="sng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it-IT" altLang="it-IT">
              <a:solidFill>
                <a:schemeClr val="bg1"/>
              </a:solidFill>
            </a:endParaRPr>
          </a:p>
        </p:txBody>
      </p:sp>
      <p:sp>
        <p:nvSpPr>
          <p:cNvPr id="40966" name="Text Box 17"/>
          <p:cNvSpPr txBox="1">
            <a:spLocks noChangeArrowheads="1"/>
          </p:cNvSpPr>
          <p:nvPr/>
        </p:nvSpPr>
        <p:spPr bwMode="auto">
          <a:xfrm>
            <a:off x="1981200" y="1371600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0967" name="Text Box 18"/>
          <p:cNvSpPr txBox="1">
            <a:spLocks noChangeArrowheads="1"/>
          </p:cNvSpPr>
          <p:nvPr/>
        </p:nvSpPr>
        <p:spPr bwMode="auto">
          <a:xfrm>
            <a:off x="1828800" y="1447800"/>
            <a:ext cx="853440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800">
                <a:solidFill>
                  <a:srgbClr val="FFFF66"/>
                </a:solidFill>
              </a:rPr>
              <a:t>Curva flusso-volume espiratoria normale</a:t>
            </a:r>
          </a:p>
        </p:txBody>
      </p:sp>
      <p:sp>
        <p:nvSpPr>
          <p:cNvPr id="40968" name="Line 21"/>
          <p:cNvSpPr>
            <a:spLocks noChangeShapeType="1"/>
          </p:cNvSpPr>
          <p:nvPr/>
        </p:nvSpPr>
        <p:spPr bwMode="auto">
          <a:xfrm>
            <a:off x="2286001" y="2743201"/>
            <a:ext cx="3175" cy="36750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9" name="Line 22"/>
          <p:cNvSpPr>
            <a:spLocks noChangeShapeType="1"/>
          </p:cNvSpPr>
          <p:nvPr/>
        </p:nvSpPr>
        <p:spPr bwMode="auto">
          <a:xfrm>
            <a:off x="2209800" y="5105400"/>
            <a:ext cx="3505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0" name="Freeform 26"/>
          <p:cNvSpPr>
            <a:spLocks/>
          </p:cNvSpPr>
          <p:nvPr/>
        </p:nvSpPr>
        <p:spPr bwMode="auto">
          <a:xfrm>
            <a:off x="2438400" y="2895600"/>
            <a:ext cx="2717800" cy="2921000"/>
          </a:xfrm>
          <a:custGeom>
            <a:avLst/>
            <a:gdLst>
              <a:gd name="T0" fmla="*/ 2147483647 w 1712"/>
              <a:gd name="T1" fmla="*/ 2147483647 h 1840"/>
              <a:gd name="T2" fmla="*/ 2147483647 w 1712"/>
              <a:gd name="T3" fmla="*/ 2147483647 h 1840"/>
              <a:gd name="T4" fmla="*/ 2147483647 w 1712"/>
              <a:gd name="T5" fmla="*/ 2147483647 h 1840"/>
              <a:gd name="T6" fmla="*/ 2147483647 w 1712"/>
              <a:gd name="T7" fmla="*/ 2147483647 h 1840"/>
              <a:gd name="T8" fmla="*/ 2147483647 w 1712"/>
              <a:gd name="T9" fmla="*/ 2147483647 h 1840"/>
              <a:gd name="T10" fmla="*/ 2147483647 w 1712"/>
              <a:gd name="T11" fmla="*/ 2147483647 h 1840"/>
              <a:gd name="T12" fmla="*/ 2147483647 w 1712"/>
              <a:gd name="T13" fmla="*/ 2147483647 h 1840"/>
              <a:gd name="T14" fmla="*/ 2147483647 w 1712"/>
              <a:gd name="T15" fmla="*/ 2147483647 h 1840"/>
              <a:gd name="T16" fmla="*/ 2147483647 w 1712"/>
              <a:gd name="T17" fmla="*/ 2147483647 h 18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12"/>
              <a:gd name="T28" fmla="*/ 0 h 1840"/>
              <a:gd name="T29" fmla="*/ 1712 w 1712"/>
              <a:gd name="T30" fmla="*/ 1840 h 18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12" h="1840">
                <a:moveTo>
                  <a:pt x="16" y="1400"/>
                </a:moveTo>
                <a:cubicBezTo>
                  <a:pt x="32" y="1136"/>
                  <a:pt x="184" y="304"/>
                  <a:pt x="304" y="152"/>
                </a:cubicBezTo>
                <a:cubicBezTo>
                  <a:pt x="424" y="0"/>
                  <a:pt x="560" y="336"/>
                  <a:pt x="736" y="488"/>
                </a:cubicBezTo>
                <a:cubicBezTo>
                  <a:pt x="912" y="640"/>
                  <a:pt x="1200" y="912"/>
                  <a:pt x="1360" y="1064"/>
                </a:cubicBezTo>
                <a:cubicBezTo>
                  <a:pt x="1520" y="1216"/>
                  <a:pt x="1680" y="1296"/>
                  <a:pt x="1696" y="1400"/>
                </a:cubicBezTo>
                <a:cubicBezTo>
                  <a:pt x="1712" y="1504"/>
                  <a:pt x="1608" y="1616"/>
                  <a:pt x="1456" y="1688"/>
                </a:cubicBezTo>
                <a:cubicBezTo>
                  <a:pt x="1304" y="1760"/>
                  <a:pt x="992" y="1824"/>
                  <a:pt x="784" y="1832"/>
                </a:cubicBezTo>
                <a:cubicBezTo>
                  <a:pt x="576" y="1840"/>
                  <a:pt x="336" y="1808"/>
                  <a:pt x="208" y="1736"/>
                </a:cubicBezTo>
                <a:cubicBezTo>
                  <a:pt x="80" y="1664"/>
                  <a:pt x="0" y="1664"/>
                  <a:pt x="16" y="1400"/>
                </a:cubicBezTo>
                <a:close/>
              </a:path>
            </a:pathLst>
          </a:custGeom>
          <a:noFill/>
          <a:ln w="2857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0971" name="Text Box 27"/>
          <p:cNvSpPr txBox="1">
            <a:spLocks noChangeArrowheads="1"/>
          </p:cNvSpPr>
          <p:nvPr/>
        </p:nvSpPr>
        <p:spPr bwMode="auto">
          <a:xfrm>
            <a:off x="1752600" y="2667001"/>
            <a:ext cx="7620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 .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0972" name="Text Box 28"/>
          <p:cNvSpPr txBox="1">
            <a:spLocks noChangeArrowheads="1"/>
          </p:cNvSpPr>
          <p:nvPr/>
        </p:nvSpPr>
        <p:spPr bwMode="auto">
          <a:xfrm>
            <a:off x="5562600" y="563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0973" name="Line 29"/>
          <p:cNvSpPr>
            <a:spLocks noChangeShapeType="1"/>
          </p:cNvSpPr>
          <p:nvPr/>
        </p:nvSpPr>
        <p:spPr bwMode="auto">
          <a:xfrm>
            <a:off x="26670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4" name="Line 31"/>
          <p:cNvSpPr>
            <a:spLocks noChangeShapeType="1"/>
          </p:cNvSpPr>
          <p:nvPr/>
        </p:nvSpPr>
        <p:spPr bwMode="auto">
          <a:xfrm>
            <a:off x="36576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5" name="Line 32"/>
          <p:cNvSpPr>
            <a:spLocks noChangeShapeType="1"/>
          </p:cNvSpPr>
          <p:nvPr/>
        </p:nvSpPr>
        <p:spPr bwMode="auto">
          <a:xfrm>
            <a:off x="46482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6" name="Line 35"/>
          <p:cNvSpPr>
            <a:spLocks noChangeShapeType="1"/>
          </p:cNvSpPr>
          <p:nvPr/>
        </p:nvSpPr>
        <p:spPr bwMode="auto">
          <a:xfrm>
            <a:off x="56388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7" name="Text Box 36"/>
          <p:cNvSpPr txBox="1">
            <a:spLocks noChangeArrowheads="1"/>
          </p:cNvSpPr>
          <p:nvPr/>
        </p:nvSpPr>
        <p:spPr bwMode="auto">
          <a:xfrm>
            <a:off x="2514600" y="525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0978" name="Text Box 37"/>
          <p:cNvSpPr txBox="1">
            <a:spLocks noChangeArrowheads="1"/>
          </p:cNvSpPr>
          <p:nvPr/>
        </p:nvSpPr>
        <p:spPr bwMode="auto">
          <a:xfrm>
            <a:off x="3505200" y="5257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979" name="Text Box 38"/>
          <p:cNvSpPr txBox="1">
            <a:spLocks noChangeArrowheads="1"/>
          </p:cNvSpPr>
          <p:nvPr/>
        </p:nvSpPr>
        <p:spPr bwMode="auto">
          <a:xfrm>
            <a:off x="4495800" y="5257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980" name="Text Box 39"/>
          <p:cNvSpPr txBox="1">
            <a:spLocks noChangeArrowheads="1"/>
          </p:cNvSpPr>
          <p:nvPr/>
        </p:nvSpPr>
        <p:spPr bwMode="auto">
          <a:xfrm>
            <a:off x="5486400" y="525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981" name="Line 40"/>
          <p:cNvSpPr>
            <a:spLocks noChangeShapeType="1"/>
          </p:cNvSpPr>
          <p:nvPr/>
        </p:nvSpPr>
        <p:spPr bwMode="auto">
          <a:xfrm>
            <a:off x="1828800" y="6553200"/>
            <a:ext cx="86106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C9AE3C6-B0FC-6740-8FEE-1744E69FA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2"/>
    </mc:Choice>
    <mc:Fallback xmlns="">
      <p:transition spd="slow" advTm="3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665288"/>
            <a:ext cx="62484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 idx="4294967295"/>
          </p:nvPr>
        </p:nvSpPr>
        <p:spPr>
          <a:xfrm>
            <a:off x="1981200" y="228601"/>
            <a:ext cx="8229600" cy="10207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it-IT" sz="3600" dirty="0" err="1"/>
              <a:t>Diversi</a:t>
            </a:r>
            <a:r>
              <a:rPr lang="en-US" altLang="it-IT" sz="3600" dirty="0"/>
              <a:t> tipi di </a:t>
            </a:r>
            <a:r>
              <a:rPr lang="en-US" altLang="it-IT" sz="3600" dirty="0" err="1"/>
              <a:t>curva</a:t>
            </a:r>
            <a:r>
              <a:rPr lang="en-US" altLang="it-IT" sz="3600" dirty="0"/>
              <a:t> </a:t>
            </a:r>
            <a:r>
              <a:rPr lang="en-US" altLang="it-IT" sz="3600" dirty="0" err="1"/>
              <a:t>Flusso</a:t>
            </a:r>
            <a:r>
              <a:rPr lang="en-US" altLang="it-IT" sz="3600" dirty="0"/>
              <a:t>/Volume </a:t>
            </a:r>
            <a:r>
              <a:rPr lang="en-US" altLang="it-IT" sz="3600" dirty="0" err="1"/>
              <a:t>espiratoria</a:t>
            </a:r>
            <a:endParaRPr lang="en-US" altLang="it-IT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8B5971E-F6EE-954A-B371-F64DFB8BD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5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5"/>
    </mc:Choice>
    <mc:Fallback xmlns="">
      <p:transition spd="slow" advTm="4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05" y="1143000"/>
            <a:ext cx="8816951" cy="52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3890367" y="232172"/>
            <a:ext cx="4723805" cy="455414"/>
            <a:chOff x="0" y="0"/>
            <a:chExt cx="4232" cy="408"/>
          </a:xfrm>
        </p:grpSpPr>
        <p:sp>
          <p:nvSpPr>
            <p:cNvPr id="64514" name="AutoShape 2"/>
            <p:cNvSpPr>
              <a:spLocks/>
            </p:cNvSpPr>
            <p:nvPr/>
          </p:nvSpPr>
          <p:spPr bwMode="auto">
            <a:xfrm>
              <a:off x="0" y="0"/>
              <a:ext cx="4232" cy="408"/>
            </a:xfrm>
            <a:prstGeom prst="roundRect">
              <a:avLst>
                <a:gd name="adj" fmla="val 35292"/>
              </a:avLst>
            </a:prstGeom>
            <a:gradFill rotWithShape="0">
              <a:gsLst>
                <a:gs pos="0">
                  <a:srgbClr val="000099"/>
                </a:gs>
                <a:gs pos="50000">
                  <a:srgbClr val="000046"/>
                </a:gs>
                <a:gs pos="100000">
                  <a:srgbClr val="00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it-IT" sz="1266"/>
            </a:p>
          </p:txBody>
        </p:sp>
        <p:sp>
          <p:nvSpPr>
            <p:cNvPr id="64515" name="Rectangle 3"/>
            <p:cNvSpPr>
              <a:spLocks/>
            </p:cNvSpPr>
            <p:nvPr/>
          </p:nvSpPr>
          <p:spPr bwMode="auto">
            <a:xfrm>
              <a:off x="58" y="11"/>
              <a:ext cx="412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26789" tIns="26789" rIns="78833" bIns="26789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it-IT" sz="2672">
                  <a:solidFill>
                    <a:srgbClr val="FFFF00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Flow-Volume Curve</a:t>
              </a:r>
            </a:p>
          </p:txBody>
        </p:sp>
      </p:grpSp>
      <p:sp>
        <p:nvSpPr>
          <p:cNvPr id="64517" name="Rectangle 5"/>
          <p:cNvSpPr>
            <a:spLocks/>
          </p:cNvSpPr>
          <p:nvPr/>
        </p:nvSpPr>
        <p:spPr bwMode="auto">
          <a:xfrm>
            <a:off x="3183806" y="953245"/>
            <a:ext cx="1153520" cy="3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it-IT" sz="2391" u="sng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Normal</a:t>
            </a: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7390805" y="953244"/>
            <a:ext cx="3312914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it-IT" sz="2391" u="sng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Severe-obstruction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45DA6E7-F7AE-E04A-9EEF-E2941E887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2"/>
    </mc:Choice>
    <mc:Fallback xmlns="">
      <p:transition spd="slow" advTm="3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2971800" y="304800"/>
            <a:ext cx="6172200" cy="1119188"/>
            <a:chOff x="936" y="207"/>
            <a:chExt cx="3888" cy="705"/>
          </a:xfrm>
        </p:grpSpPr>
        <p:sp>
          <p:nvSpPr>
            <p:cNvPr id="47127" name="Line 3"/>
            <p:cNvSpPr>
              <a:spLocks noChangeShapeType="1"/>
            </p:cNvSpPr>
            <p:nvPr/>
          </p:nvSpPr>
          <p:spPr bwMode="auto">
            <a:xfrm>
              <a:off x="936" y="912"/>
              <a:ext cx="388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801" y="207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" charset="0"/>
              </a:endParaRPr>
            </a:p>
          </p:txBody>
        </p:sp>
      </p:grp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3124200" y="533401"/>
            <a:ext cx="594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FFFF66"/>
                </a:solidFill>
              </a:rPr>
              <a:t>Test di reversibilità</a:t>
            </a: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2057400" y="1524000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6096000" y="1524000"/>
            <a:ext cx="4267200" cy="48768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u="sng">
                <a:solidFill>
                  <a:srgbClr val="FF6600"/>
                </a:solidFill>
              </a:rPr>
              <a:t>PRE-β</a:t>
            </a:r>
            <a:r>
              <a:rPr lang="it-IT" altLang="it-IT" u="sng" baseline="-25000">
                <a:solidFill>
                  <a:srgbClr val="FF6600"/>
                </a:solidFill>
              </a:rPr>
              <a:t>2</a:t>
            </a:r>
            <a:r>
              <a:rPr lang="it-IT" altLang="it-IT" u="sng">
                <a:solidFill>
                  <a:srgbClr val="FF6600"/>
                </a:solidFill>
              </a:rPr>
              <a:t>SHORT ACTING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800">
                <a:solidFill>
                  <a:srgbClr val="FF6600"/>
                </a:solidFill>
              </a:rPr>
              <a:t>Deficit Ventilatorio di tipo ostruttivo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u="sng">
                <a:solidFill>
                  <a:srgbClr val="00FF00"/>
                </a:solidFill>
              </a:rPr>
              <a:t>POST-β</a:t>
            </a:r>
            <a:r>
              <a:rPr lang="it-IT" altLang="it-IT" u="sng" baseline="-25000">
                <a:solidFill>
                  <a:srgbClr val="00FF00"/>
                </a:solidFill>
              </a:rPr>
              <a:t>2</a:t>
            </a:r>
            <a:r>
              <a:rPr lang="it-IT" altLang="it-IT" u="sng">
                <a:solidFill>
                  <a:srgbClr val="00FF00"/>
                </a:solidFill>
              </a:rPr>
              <a:t> SHORT ACTING</a:t>
            </a:r>
            <a:endParaRPr lang="it-IT" altLang="it-IT">
              <a:solidFill>
                <a:srgbClr val="00FF00"/>
              </a:solidFill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2000">
                <a:solidFill>
                  <a:srgbClr val="00FF00"/>
                </a:solidFill>
              </a:rPr>
              <a:t>Dopo somministrazione di β</a:t>
            </a:r>
            <a:r>
              <a:rPr lang="it-IT" altLang="it-IT" sz="2000" baseline="-25000">
                <a:solidFill>
                  <a:srgbClr val="00FF00"/>
                </a:solidFill>
              </a:rPr>
              <a:t>2</a:t>
            </a:r>
            <a:r>
              <a:rPr lang="it-IT" altLang="it-IT" sz="2000">
                <a:solidFill>
                  <a:srgbClr val="00FF00"/>
                </a:solidFill>
              </a:rPr>
              <a:t> agonista il FEV1 è aumentato del 12% o di 200 ml rispetto al valore basale : DEFICIT VENTILATORIO DI TIPO OSTRUTTIVO REVERSIBILE 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2000">
                <a:solidFill>
                  <a:srgbClr val="00FF00"/>
                </a:solidFill>
              </a:rPr>
              <a:t>Se FEV1 torna a valori normali ( &gt; 80% del predetto ) : DEFICIT VENTILATORIO DI TIPO OSTRUTTIVO COMPLETAMENTE REVERSIBILE. </a:t>
            </a:r>
          </a:p>
        </p:txBody>
      </p:sp>
      <p:sp>
        <p:nvSpPr>
          <p:cNvPr id="47110" name="Text Box 10"/>
          <p:cNvSpPr txBox="1">
            <a:spLocks noChangeArrowheads="1"/>
          </p:cNvSpPr>
          <p:nvPr/>
        </p:nvSpPr>
        <p:spPr bwMode="auto">
          <a:xfrm>
            <a:off x="1981200" y="1295400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7111" name="Line 12"/>
          <p:cNvSpPr>
            <a:spLocks noChangeShapeType="1"/>
          </p:cNvSpPr>
          <p:nvPr/>
        </p:nvSpPr>
        <p:spPr bwMode="auto">
          <a:xfrm>
            <a:off x="1905000" y="2590800"/>
            <a:ext cx="0" cy="3581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752600" y="5029200"/>
            <a:ext cx="396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3" name="Line 15"/>
          <p:cNvSpPr>
            <a:spLocks noChangeShapeType="1"/>
          </p:cNvSpPr>
          <p:nvPr/>
        </p:nvSpPr>
        <p:spPr bwMode="auto">
          <a:xfrm>
            <a:off x="26670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4" name="Line 16"/>
          <p:cNvSpPr>
            <a:spLocks noChangeShapeType="1"/>
          </p:cNvSpPr>
          <p:nvPr/>
        </p:nvSpPr>
        <p:spPr bwMode="auto">
          <a:xfrm>
            <a:off x="36576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5" name="Line 17"/>
          <p:cNvSpPr>
            <a:spLocks noChangeShapeType="1"/>
          </p:cNvSpPr>
          <p:nvPr/>
        </p:nvSpPr>
        <p:spPr bwMode="auto">
          <a:xfrm>
            <a:off x="46482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6" name="Line 18"/>
          <p:cNvSpPr>
            <a:spLocks noChangeShapeType="1"/>
          </p:cNvSpPr>
          <p:nvPr/>
        </p:nvSpPr>
        <p:spPr bwMode="auto">
          <a:xfrm>
            <a:off x="56388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7" name="Text Box 19"/>
          <p:cNvSpPr txBox="1">
            <a:spLocks noChangeArrowheads="1"/>
          </p:cNvSpPr>
          <p:nvPr/>
        </p:nvSpPr>
        <p:spPr bwMode="auto">
          <a:xfrm>
            <a:off x="25146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7118" name="Text Box 20"/>
          <p:cNvSpPr txBox="1">
            <a:spLocks noChangeArrowheads="1"/>
          </p:cNvSpPr>
          <p:nvPr/>
        </p:nvSpPr>
        <p:spPr bwMode="auto">
          <a:xfrm>
            <a:off x="3505200" y="5181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119" name="Text Box 21"/>
          <p:cNvSpPr txBox="1">
            <a:spLocks noChangeArrowheads="1"/>
          </p:cNvSpPr>
          <p:nvPr/>
        </p:nvSpPr>
        <p:spPr bwMode="auto">
          <a:xfrm>
            <a:off x="4495800" y="5181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54864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121" name="Text Box 24"/>
          <p:cNvSpPr txBox="1">
            <a:spLocks noChangeArrowheads="1"/>
          </p:cNvSpPr>
          <p:nvPr/>
        </p:nvSpPr>
        <p:spPr bwMode="auto">
          <a:xfrm>
            <a:off x="5410200" y="5715001"/>
            <a:ext cx="762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 </a:t>
            </a:r>
            <a:r>
              <a:rPr lang="it-IT" altLang="it-IT" sz="20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7122" name="Freeform 25"/>
          <p:cNvSpPr>
            <a:spLocks/>
          </p:cNvSpPr>
          <p:nvPr/>
        </p:nvSpPr>
        <p:spPr bwMode="auto">
          <a:xfrm>
            <a:off x="1905000" y="3657600"/>
            <a:ext cx="2184400" cy="2514600"/>
          </a:xfrm>
          <a:custGeom>
            <a:avLst/>
            <a:gdLst>
              <a:gd name="T0" fmla="*/ 2147483647 w 1376"/>
              <a:gd name="T1" fmla="*/ 2147483647 h 1584"/>
              <a:gd name="T2" fmla="*/ 2147483647 w 1376"/>
              <a:gd name="T3" fmla="*/ 2147483647 h 1584"/>
              <a:gd name="T4" fmla="*/ 2147483647 w 1376"/>
              <a:gd name="T5" fmla="*/ 2147483647 h 1584"/>
              <a:gd name="T6" fmla="*/ 2147483647 w 1376"/>
              <a:gd name="T7" fmla="*/ 2147483647 h 1584"/>
              <a:gd name="T8" fmla="*/ 2147483647 w 1376"/>
              <a:gd name="T9" fmla="*/ 2147483647 h 1584"/>
              <a:gd name="T10" fmla="*/ 2147483647 w 1376"/>
              <a:gd name="T11" fmla="*/ 2147483647 h 1584"/>
              <a:gd name="T12" fmla="*/ 2147483647 w 1376"/>
              <a:gd name="T13" fmla="*/ 2147483647 h 1584"/>
              <a:gd name="T14" fmla="*/ 2147483647 w 1376"/>
              <a:gd name="T15" fmla="*/ 2147483647 h 1584"/>
              <a:gd name="T16" fmla="*/ 2147483647 w 1376"/>
              <a:gd name="T17" fmla="*/ 2147483647 h 1584"/>
              <a:gd name="T18" fmla="*/ 2147483647 w 1376"/>
              <a:gd name="T19" fmla="*/ 2147483647 h 1584"/>
              <a:gd name="T20" fmla="*/ 2147483647 w 1376"/>
              <a:gd name="T21" fmla="*/ 2147483647 h 1584"/>
              <a:gd name="T22" fmla="*/ 2147483647 w 1376"/>
              <a:gd name="T23" fmla="*/ 2147483647 h 1584"/>
              <a:gd name="T24" fmla="*/ 2147483647 w 1376"/>
              <a:gd name="T25" fmla="*/ 2147483647 h 1584"/>
              <a:gd name="T26" fmla="*/ 2147483647 w 1376"/>
              <a:gd name="T27" fmla="*/ 2147483647 h 1584"/>
              <a:gd name="T28" fmla="*/ 2147483647 w 1376"/>
              <a:gd name="T29" fmla="*/ 2147483647 h 15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76"/>
              <a:gd name="T46" fmla="*/ 0 h 1584"/>
              <a:gd name="T47" fmla="*/ 1376 w 1376"/>
              <a:gd name="T48" fmla="*/ 1584 h 15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76" h="1584">
                <a:moveTo>
                  <a:pt x="8" y="848"/>
                </a:moveTo>
                <a:cubicBezTo>
                  <a:pt x="0" y="672"/>
                  <a:pt x="80" y="496"/>
                  <a:pt x="104" y="368"/>
                </a:cubicBezTo>
                <a:cubicBezTo>
                  <a:pt x="128" y="240"/>
                  <a:pt x="128" y="136"/>
                  <a:pt x="152" y="80"/>
                </a:cubicBezTo>
                <a:cubicBezTo>
                  <a:pt x="176" y="24"/>
                  <a:pt x="216" y="0"/>
                  <a:pt x="248" y="32"/>
                </a:cubicBezTo>
                <a:cubicBezTo>
                  <a:pt x="280" y="64"/>
                  <a:pt x="312" y="192"/>
                  <a:pt x="344" y="272"/>
                </a:cubicBezTo>
                <a:cubicBezTo>
                  <a:pt x="376" y="352"/>
                  <a:pt x="368" y="440"/>
                  <a:pt x="440" y="512"/>
                </a:cubicBezTo>
                <a:cubicBezTo>
                  <a:pt x="512" y="584"/>
                  <a:pt x="648" y="656"/>
                  <a:pt x="776" y="704"/>
                </a:cubicBezTo>
                <a:cubicBezTo>
                  <a:pt x="904" y="752"/>
                  <a:pt x="1112" y="776"/>
                  <a:pt x="1208" y="800"/>
                </a:cubicBezTo>
                <a:cubicBezTo>
                  <a:pt x="1304" y="824"/>
                  <a:pt x="1328" y="800"/>
                  <a:pt x="1352" y="848"/>
                </a:cubicBezTo>
                <a:cubicBezTo>
                  <a:pt x="1376" y="896"/>
                  <a:pt x="1360" y="1000"/>
                  <a:pt x="1352" y="1088"/>
                </a:cubicBezTo>
                <a:cubicBezTo>
                  <a:pt x="1344" y="1176"/>
                  <a:pt x="1352" y="1304"/>
                  <a:pt x="1304" y="1376"/>
                </a:cubicBezTo>
                <a:cubicBezTo>
                  <a:pt x="1256" y="1448"/>
                  <a:pt x="1184" y="1488"/>
                  <a:pt x="1064" y="1520"/>
                </a:cubicBezTo>
                <a:cubicBezTo>
                  <a:pt x="944" y="1552"/>
                  <a:pt x="736" y="1584"/>
                  <a:pt x="584" y="1568"/>
                </a:cubicBezTo>
                <a:cubicBezTo>
                  <a:pt x="432" y="1552"/>
                  <a:pt x="248" y="1552"/>
                  <a:pt x="152" y="1424"/>
                </a:cubicBezTo>
                <a:cubicBezTo>
                  <a:pt x="56" y="1296"/>
                  <a:pt x="16" y="1024"/>
                  <a:pt x="8" y="848"/>
                </a:cubicBezTo>
                <a:close/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7123" name="Line 26"/>
          <p:cNvSpPr>
            <a:spLocks noChangeShapeType="1"/>
          </p:cNvSpPr>
          <p:nvPr/>
        </p:nvSpPr>
        <p:spPr bwMode="auto">
          <a:xfrm>
            <a:off x="1828800" y="6553200"/>
            <a:ext cx="84582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24" name="Freeform 27"/>
          <p:cNvSpPr>
            <a:spLocks/>
          </p:cNvSpPr>
          <p:nvPr/>
        </p:nvSpPr>
        <p:spPr bwMode="auto">
          <a:xfrm>
            <a:off x="1893889" y="3186114"/>
            <a:ext cx="2200275" cy="3140075"/>
          </a:xfrm>
          <a:custGeom>
            <a:avLst/>
            <a:gdLst>
              <a:gd name="T0" fmla="*/ 2147483647 w 1386"/>
              <a:gd name="T1" fmla="*/ 2147483647 h 1978"/>
              <a:gd name="T2" fmla="*/ 2147483647 w 1386"/>
              <a:gd name="T3" fmla="*/ 2147483647 h 1978"/>
              <a:gd name="T4" fmla="*/ 2147483647 w 1386"/>
              <a:gd name="T5" fmla="*/ 2147483647 h 1978"/>
              <a:gd name="T6" fmla="*/ 2147483647 w 1386"/>
              <a:gd name="T7" fmla="*/ 2147483647 h 1978"/>
              <a:gd name="T8" fmla="*/ 2147483647 w 1386"/>
              <a:gd name="T9" fmla="*/ 2147483647 h 1978"/>
              <a:gd name="T10" fmla="*/ 2147483647 w 1386"/>
              <a:gd name="T11" fmla="*/ 2147483647 h 1978"/>
              <a:gd name="T12" fmla="*/ 2147483647 w 1386"/>
              <a:gd name="T13" fmla="*/ 2147483647 h 1978"/>
              <a:gd name="T14" fmla="*/ 2147483647 w 1386"/>
              <a:gd name="T15" fmla="*/ 2147483647 h 1978"/>
              <a:gd name="T16" fmla="*/ 2147483647 w 1386"/>
              <a:gd name="T17" fmla="*/ 2147483647 h 1978"/>
              <a:gd name="T18" fmla="*/ 2147483647 w 1386"/>
              <a:gd name="T19" fmla="*/ 2147483647 h 1978"/>
              <a:gd name="T20" fmla="*/ 2147483647 w 1386"/>
              <a:gd name="T21" fmla="*/ 2147483647 h 1978"/>
              <a:gd name="T22" fmla="*/ 2147483647 w 1386"/>
              <a:gd name="T23" fmla="*/ 2147483647 h 1978"/>
              <a:gd name="T24" fmla="*/ 2147483647 w 1386"/>
              <a:gd name="T25" fmla="*/ 2147483647 h 1978"/>
              <a:gd name="T26" fmla="*/ 2147483647 w 1386"/>
              <a:gd name="T27" fmla="*/ 2147483647 h 1978"/>
              <a:gd name="T28" fmla="*/ 2147483647 w 1386"/>
              <a:gd name="T29" fmla="*/ 2147483647 h 19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86"/>
              <a:gd name="T46" fmla="*/ 0 h 1978"/>
              <a:gd name="T47" fmla="*/ 1386 w 1386"/>
              <a:gd name="T48" fmla="*/ 1978 h 19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86" h="1978">
                <a:moveTo>
                  <a:pt x="15" y="1242"/>
                </a:moveTo>
                <a:cubicBezTo>
                  <a:pt x="0" y="1059"/>
                  <a:pt x="50" y="854"/>
                  <a:pt x="67" y="717"/>
                </a:cubicBezTo>
                <a:cubicBezTo>
                  <a:pt x="84" y="580"/>
                  <a:pt x="85" y="533"/>
                  <a:pt x="115" y="417"/>
                </a:cubicBezTo>
                <a:cubicBezTo>
                  <a:pt x="145" y="301"/>
                  <a:pt x="179" y="0"/>
                  <a:pt x="247" y="22"/>
                </a:cubicBezTo>
                <a:cubicBezTo>
                  <a:pt x="315" y="44"/>
                  <a:pt x="449" y="424"/>
                  <a:pt x="523" y="550"/>
                </a:cubicBezTo>
                <a:cubicBezTo>
                  <a:pt x="597" y="676"/>
                  <a:pt x="627" y="704"/>
                  <a:pt x="691" y="778"/>
                </a:cubicBezTo>
                <a:cubicBezTo>
                  <a:pt x="755" y="852"/>
                  <a:pt x="819" y="942"/>
                  <a:pt x="907" y="994"/>
                </a:cubicBezTo>
                <a:cubicBezTo>
                  <a:pt x="995" y="1046"/>
                  <a:pt x="1143" y="1067"/>
                  <a:pt x="1219" y="1089"/>
                </a:cubicBezTo>
                <a:cubicBezTo>
                  <a:pt x="1295" y="1111"/>
                  <a:pt x="1340" y="1060"/>
                  <a:pt x="1363" y="1125"/>
                </a:cubicBezTo>
                <a:cubicBezTo>
                  <a:pt x="1386" y="1190"/>
                  <a:pt x="1368" y="1375"/>
                  <a:pt x="1359" y="1482"/>
                </a:cubicBezTo>
                <a:cubicBezTo>
                  <a:pt x="1350" y="1589"/>
                  <a:pt x="1359" y="1698"/>
                  <a:pt x="1311" y="1770"/>
                </a:cubicBezTo>
                <a:cubicBezTo>
                  <a:pt x="1263" y="1842"/>
                  <a:pt x="1191" y="1882"/>
                  <a:pt x="1071" y="1914"/>
                </a:cubicBezTo>
                <a:cubicBezTo>
                  <a:pt x="951" y="1946"/>
                  <a:pt x="743" y="1978"/>
                  <a:pt x="591" y="1962"/>
                </a:cubicBezTo>
                <a:cubicBezTo>
                  <a:pt x="439" y="1946"/>
                  <a:pt x="255" y="1946"/>
                  <a:pt x="159" y="1818"/>
                </a:cubicBezTo>
                <a:cubicBezTo>
                  <a:pt x="63" y="1690"/>
                  <a:pt x="23" y="1418"/>
                  <a:pt x="15" y="1242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7125" name="Text Box 28"/>
          <p:cNvSpPr txBox="1">
            <a:spLocks noChangeArrowheads="1"/>
          </p:cNvSpPr>
          <p:nvPr/>
        </p:nvSpPr>
        <p:spPr bwMode="auto">
          <a:xfrm>
            <a:off x="1905000" y="1600201"/>
            <a:ext cx="4038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800">
                <a:solidFill>
                  <a:srgbClr val="FFFF66"/>
                </a:solidFill>
              </a:rPr>
              <a:t>Valuatazione della variabilità nell’asma </a:t>
            </a:r>
          </a:p>
        </p:txBody>
      </p:sp>
      <p:sp>
        <p:nvSpPr>
          <p:cNvPr id="47126" name="Text Box 29"/>
          <p:cNvSpPr txBox="1">
            <a:spLocks noChangeArrowheads="1"/>
          </p:cNvSpPr>
          <p:nvPr/>
        </p:nvSpPr>
        <p:spPr bwMode="auto">
          <a:xfrm>
            <a:off x="1524000" y="2514600"/>
            <a:ext cx="762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</a:rPr>
              <a:t> .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6F6C02B-B672-254B-B2FC-673B25A40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72"/>
    </mc:Choice>
    <mc:Fallback xmlns="">
      <p:transition spd="slow" advTm="5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276600" y="304801"/>
            <a:ext cx="5791200" cy="1076325"/>
          </a:xfrm>
          <a:prstGeom prst="rect">
            <a:avLst/>
          </a:prstGeom>
          <a:solidFill>
            <a:srgbClr val="FFCAAA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Definizione   di  reversibilità </a:t>
            </a:r>
          </a:p>
          <a:p>
            <a:pPr algn="ctr" eaLnBrk="1" hangingPunct="1"/>
            <a:r>
              <a:rPr lang="it-IT" altLang="it-IT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dell’ostruzione   bronchiale</a:t>
            </a:r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1960564" y="2139950"/>
            <a:ext cx="8707437" cy="393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L’ostruzione bronchiale è definita reversibile quando la spirometria effettuata 15 min dopo inalazione di 200 mcg di salbutamolo mostra la  contemporanea  presenza delle seguenti condizioni:</a:t>
            </a:r>
          </a:p>
          <a:p>
            <a:pPr eaLnBrk="1" hangingPunct="1"/>
            <a:endParaRPr lang="it-IT" altLang="it-IT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- Incremento percentuale del FEV</a:t>
            </a:r>
            <a:r>
              <a:rPr lang="it-IT" altLang="it-IT" sz="28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rispetto  al valore</a:t>
            </a:r>
          </a:p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 basale &gt; 12 %</a:t>
            </a:r>
          </a:p>
          <a:p>
            <a:pPr eaLnBrk="1" hangingPunct="1"/>
            <a:endParaRPr lang="it-IT" altLang="it-IT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- Incremento assoluto del FEV</a:t>
            </a:r>
            <a:r>
              <a:rPr lang="it-IT" altLang="it-IT" sz="28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&gt; 200 ml</a:t>
            </a:r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4495801" y="6096001"/>
            <a:ext cx="5794375" cy="557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AU" altLang="it-IT" sz="1800" i="1">
                <a:solidFill>
                  <a:schemeClr val="tx2"/>
                </a:solidFill>
              </a:rPr>
              <a:t>Standardization of Spirometry 1994 Update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AU" altLang="it-IT" sz="1800" i="1">
                <a:solidFill>
                  <a:schemeClr val="tx2"/>
                </a:solidFill>
              </a:rPr>
              <a:t>Am J Resp Crit Care Med Vol 152. pp 1107-1136, 1995</a:t>
            </a:r>
            <a:endParaRPr lang="it-IT" altLang="it-IT" sz="18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B1F7E61-8BFB-9B4A-A085-8B439DB75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69798"/>
      </p:ext>
    </p:extLst>
  </p:cSld>
  <p:clrMapOvr>
    <a:masterClrMapping/>
  </p:clrMapOvr>
  <p:transition advTm="1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7150"/>
            <a:ext cx="90551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B2F3C7E-7EFE-A846-92FC-530AF8AE9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1"/>
    </mc:Choice>
    <mc:Fallback xmlns="">
      <p:transition spd="slow" advTm="4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6212" y="2009919"/>
            <a:ext cx="1119554" cy="4540983"/>
          </a:xfrm>
        </p:spPr>
        <p:txBody>
          <a:bodyPr>
            <a:normAutofit fontScale="90000"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LLN=limite inferiore di normalità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/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CW = gabbia toracica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/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NM = neuro-muscolari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/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DLCO = diffusione polmonare per il CO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/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TLC = capacità polmonare totale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/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VC = capacità vitale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/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FEV1 = massimo volume espirato in </a:t>
            </a:r>
            <a:r>
              <a:rPr lang="it-IT" sz="1400">
                <a:solidFill>
                  <a:srgbClr val="0070C0"/>
                </a:solidFill>
              </a:rPr>
              <a:t>un secondo</a:t>
            </a:r>
            <a:br>
              <a:rPr lang="it-IT" sz="1400">
                <a:solidFill>
                  <a:srgbClr val="0070C0"/>
                </a:solidFill>
              </a:rPr>
            </a:br>
            <a:endParaRPr lang="it-IT" sz="140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9" y="194896"/>
            <a:ext cx="9753600" cy="63627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39969" y="650630"/>
            <a:ext cx="1613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Spirometria globale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2868" y="4126523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Diffusione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093569" y="65854"/>
            <a:ext cx="1934308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/>
              <a:t>Flow-chart per l’interpretazione </a:t>
            </a:r>
            <a:r>
              <a:rPr lang="it-IT" dirty="0"/>
              <a:t>delle Prove di Funzionalità Respiratoria (PFR)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E40E9042-F2A8-F848-88EC-5322BC3C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0"/>
    </mc:Choice>
    <mc:Fallback xmlns="">
      <p:transition spd="slow" advTm="7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25394</TotalTime>
  <Words>547</Words>
  <Application>Microsoft Office PowerPoint</Application>
  <PresentationFormat>Personalizzato</PresentationFormat>
  <Paragraphs>79</Paragraphs>
  <Slides>11</Slides>
  <Notes>1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Diversi tipi di curva Flusso/Volume espiratoria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LLN=limite inferiore di normalità  CW = gabbia toracica  NM = neuro-muscolari  DLCO = diffusione polmonare per il CO  TLC = capacità polmonare totale  VC = capacità vitale  FEV1 = massimo volume espirato in un secondo </vt:lpstr>
      <vt:lpstr>PaCO2 e ventilazione alveolare sono inversamente correlati ( ipercapnia= ipoventilazione alveolare)  anche PaO2 dipende dalla ventilazione alveolare, ma è direttamente correlata (ipossiemia=ipoventilazione) ed anche dipendente dalla perfusione alveolare per cui per PaO2 diventa determinante la distribuzione a livello polmonare del rapporto ventilazione/perfusione (V/Q)    </vt:lpstr>
      <vt:lpstr>Trasporto O2 in periferia (Oxygen delivery o DO2) DO2 = CaO2 x 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237</cp:revision>
  <dcterms:created xsi:type="dcterms:W3CDTF">2017-11-05T20:32:28Z</dcterms:created>
  <dcterms:modified xsi:type="dcterms:W3CDTF">2021-01-05T10:58:38Z</dcterms:modified>
</cp:coreProperties>
</file>