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86" r:id="rId2"/>
    <p:sldId id="387" r:id="rId3"/>
    <p:sldId id="388" r:id="rId4"/>
    <p:sldId id="323" r:id="rId5"/>
    <p:sldId id="324" r:id="rId6"/>
    <p:sldId id="390" r:id="rId7"/>
    <p:sldId id="391" r:id="rId8"/>
    <p:sldId id="392" r:id="rId9"/>
    <p:sldId id="394" r:id="rId10"/>
    <p:sldId id="39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D75388AA-57D3-5848-99CA-D27B3ED5D420}" type="slidenum">
              <a:rPr lang="en-US" altLang="it-IT">
                <a:latin typeface="Times New Roman" charset="0"/>
              </a:rPr>
              <a:pPr/>
              <a:t>1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81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32E40011-ACF5-D84C-8FE0-B1B05D841249}" type="slidenum">
              <a:rPr lang="en-US" altLang="it-IT">
                <a:latin typeface="Times New Roman" charset="0"/>
              </a:rPr>
              <a:pPr/>
              <a:t>10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38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09718C08-66B3-E345-BC0A-7B0782CD430D}" type="slidenum">
              <a:rPr lang="en-US" altLang="it-IT">
                <a:latin typeface="Times New Roman" charset="0"/>
              </a:rPr>
              <a:pPr/>
              <a:t>2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613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AAC83A23-8CC9-A242-A049-52A048E1C186}" type="slidenum">
              <a:rPr lang="en-US" altLang="it-IT">
                <a:latin typeface="Times New Roman" charset="0"/>
              </a:rPr>
              <a:pPr/>
              <a:t>3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30700"/>
            <a:ext cx="5486400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09545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fld id="{AA865003-062D-0446-85D2-61A767E1344E}" type="slidenum">
              <a:rPr lang="it-IT" altLang="it-IT">
                <a:latin typeface="Times New Roman" charset="0"/>
              </a:rPr>
              <a:pPr/>
              <a:t>4</a:t>
            </a:fld>
            <a:endParaRPr lang="it-IT" altLang="it-IT"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463" y="842963"/>
            <a:ext cx="5959475" cy="33528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4063"/>
            <a:ext cx="4581525" cy="404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>
                <a:latin typeface="Times New Roman" charset="0"/>
              </a:rPr>
              <a:t>Pulse oximetry is one of the most useful monitors. Oxygen therapy should be titrated to ensure a saturation of at least 90% in most circumstances. Above this level a large rise in PaO2 is required to increase saturation marginally, while below this level a small fall in PaO2 produces a large fall in saturation</a:t>
            </a:r>
          </a:p>
        </p:txBody>
      </p:sp>
    </p:spTree>
    <p:extLst>
      <p:ext uri="{BB962C8B-B14F-4D97-AF65-F5344CB8AC3E}">
        <p14:creationId xmlns:p14="http://schemas.microsoft.com/office/powerpoint/2010/main" val="162690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fld id="{657EE5DF-903C-874A-8128-E7319A1FB64C}" type="slidenum">
              <a:rPr lang="it-IT" altLang="it-IT">
                <a:latin typeface="Times New Roman" charset="0"/>
              </a:rPr>
              <a:pPr/>
              <a:t>5</a:t>
            </a:fld>
            <a:endParaRPr lang="it-IT" altLang="it-IT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E4342EB6-8281-AF4D-8B34-4DC36A78AB71}" type="slidenum">
              <a:rPr lang="en-US" altLang="it-IT">
                <a:latin typeface="Times New Roman" charset="0"/>
              </a:rPr>
              <a:pPr/>
              <a:t>6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522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9FB62E40-7B94-7A4E-A27A-D84E28A69958}" type="slidenum">
              <a:rPr lang="en-US" altLang="it-IT">
                <a:latin typeface="Times New Roman" charset="0"/>
              </a:rPr>
              <a:pPr/>
              <a:t>7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203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E47DEDBA-76A1-FD44-B1B7-393FCC9BA0EE}" type="slidenum">
              <a:rPr lang="en-US" altLang="it-IT">
                <a:latin typeface="Times New Roman" charset="0"/>
              </a:rPr>
              <a:pPr/>
              <a:t>8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45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fld id="{48361B0A-939D-A745-9500-E296BE5AE4B5}" type="slidenum">
              <a:rPr lang="en-US" altLang="it-IT">
                <a:latin typeface="Times New Roman" charset="0"/>
              </a:rPr>
              <a:pPr/>
              <a:t>9</a:t>
            </a:fld>
            <a:endParaRPr lang="en-US" altLang="it-IT">
              <a:latin typeface="Times New Roman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25503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file:///H:\BASIC%20acute%20resp%20failure\Monitoring%2007.mp3" TargetMode="External"/><Relationship Id="rId1" Type="http://schemas.microsoft.com/office/2007/relationships/media" Target="file:///H:\BASIC%20acute%20resp%20failure\Monitoring%2007.mp3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wmf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emoglob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1"/>
            <a:ext cx="65532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041525" y="2700339"/>
            <a:ext cx="184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790251" y="516467"/>
            <a:ext cx="276389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r>
              <a:rPr lang="en-US" altLang="it-IT" sz="2800" dirty="0" err="1"/>
              <a:t>Struttura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dell’Hb</a:t>
            </a:r>
            <a:endParaRPr lang="en-US" altLang="it-IT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FBA5C03-D24A-C049-AE17-BD599E786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3"/>
    </mc:Choice>
    <mc:Fallback xmlns="">
      <p:transition spd="slow" advTm="2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90800" y="838200"/>
            <a:ext cx="5237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600" b="1" dirty="0" err="1">
                <a:solidFill>
                  <a:schemeClr val="bg1"/>
                </a:solidFill>
                <a:latin typeface="Arial" charset="0"/>
              </a:rPr>
              <a:t>Alterazioni</a:t>
            </a:r>
            <a:r>
              <a:rPr lang="en-US" altLang="it-IT" sz="36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sz="3600" b="1" dirty="0" err="1">
                <a:solidFill>
                  <a:schemeClr val="bg1"/>
                </a:solidFill>
                <a:latin typeface="Arial" charset="0"/>
              </a:rPr>
              <a:t>acido</a:t>
            </a:r>
            <a:r>
              <a:rPr lang="en-US" altLang="it-IT" sz="3600" b="1" dirty="0">
                <a:solidFill>
                  <a:schemeClr val="bg1"/>
                </a:solidFill>
                <a:latin typeface="Arial" charset="0"/>
              </a:rPr>
              <a:t>-base:</a:t>
            </a:r>
            <a:endParaRPr lang="en-US" altLang="it-IT" sz="2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509838" y="3122613"/>
            <a:ext cx="4085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*  </a:t>
            </a:r>
            <a:r>
              <a:rPr lang="en-US" altLang="it-IT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Alcalosi</a:t>
            </a: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it-IT" sz="2800" b="1" dirty="0">
                <a:solidFill>
                  <a:srgbClr val="FF9300"/>
                </a:solidFill>
                <a:latin typeface="Arial" charset="0"/>
              </a:rPr>
              <a:t>Respiratoria</a:t>
            </a:r>
            <a:endParaRPr lang="en-US" altLang="it-IT" sz="2400" dirty="0">
              <a:solidFill>
                <a:srgbClr val="FF9300"/>
              </a:solidFill>
              <a:latin typeface="Arial" charset="0"/>
            </a:endParaRP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514600" y="2360613"/>
            <a:ext cx="4005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*  </a:t>
            </a:r>
            <a:r>
              <a:rPr lang="en-US" altLang="it-IT" sz="2800" b="1" dirty="0" err="1">
                <a:solidFill>
                  <a:srgbClr val="FFFF00"/>
                </a:solidFill>
                <a:latin typeface="Arial" charset="0"/>
              </a:rPr>
              <a:t>Acidosi</a:t>
            </a: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it-IT" sz="2800" b="1" dirty="0">
                <a:solidFill>
                  <a:srgbClr val="FF9300"/>
                </a:solidFill>
                <a:latin typeface="Arial" charset="0"/>
              </a:rPr>
              <a:t>Respiratoria</a:t>
            </a:r>
            <a:endParaRPr lang="en-US" altLang="it-IT" sz="2400" dirty="0">
              <a:solidFill>
                <a:srgbClr val="FF9300"/>
              </a:solidFill>
              <a:latin typeface="Arial" charset="0"/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514601" y="3808413"/>
            <a:ext cx="37668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*  </a:t>
            </a:r>
            <a:r>
              <a:rPr lang="en-US" altLang="it-IT" sz="2800" b="1" dirty="0" err="1">
                <a:solidFill>
                  <a:srgbClr val="FFFF00"/>
                </a:solidFill>
                <a:latin typeface="Arial" charset="0"/>
              </a:rPr>
              <a:t>Acidosi</a:t>
            </a: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it-IT" sz="2800" b="1" dirty="0" err="1">
                <a:solidFill>
                  <a:schemeClr val="bg1"/>
                </a:solidFill>
                <a:latin typeface="Arial" charset="0"/>
              </a:rPr>
              <a:t>Metabolica</a:t>
            </a:r>
            <a:endParaRPr lang="en-US" altLang="it-IT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514600" y="4508501"/>
            <a:ext cx="38470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*  </a:t>
            </a:r>
            <a:r>
              <a:rPr lang="en-US" altLang="it-IT" sz="28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</a:rPr>
              <a:t>Alcalosi</a:t>
            </a:r>
            <a:r>
              <a:rPr lang="en-US" altLang="it-IT" sz="2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it-IT" sz="2800" b="1" dirty="0" err="1">
                <a:solidFill>
                  <a:schemeClr val="bg1"/>
                </a:solidFill>
                <a:latin typeface="Arial" charset="0"/>
              </a:rPr>
              <a:t>Metabolica</a:t>
            </a:r>
            <a:endParaRPr lang="en-US" altLang="it-IT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>
            <a:off x="2509838" y="1484531"/>
            <a:ext cx="6553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7A9B9E4-A18A-E34B-99DA-4F97A3730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36"/>
    </mc:Choice>
    <mc:Fallback xmlns="">
      <p:transition spd="slow" advTm="49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828800" y="2382839"/>
          <a:ext cx="8610600" cy="335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03" name="Image" r:id="rId6" imgW="1219669" imgH="474485" progId="PhotoshopElements.Image.7">
                  <p:embed/>
                </p:oleObj>
              </mc:Choice>
              <mc:Fallback>
                <p:oleObj name="Image" r:id="rId6" imgW="1219669" imgH="474485" progId="PhotoshopElements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382839"/>
                        <a:ext cx="8610600" cy="335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81200" y="1600201"/>
            <a:ext cx="830580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r>
              <a:rPr lang="en-US" altLang="it-IT" sz="2400" dirty="0"/>
              <a:t>GR </a:t>
            </a:r>
            <a:r>
              <a:rPr lang="en-US" altLang="it-IT" sz="2400" dirty="0" err="1"/>
              <a:t>normali</a:t>
            </a:r>
            <a:r>
              <a:rPr lang="en-US" altLang="it-IT" sz="2400" dirty="0"/>
              <a:t>                                   Anemia a cellule </a:t>
            </a:r>
            <a:r>
              <a:rPr lang="en-US" altLang="it-IT" sz="2400" dirty="0" err="1"/>
              <a:t>falciformi</a:t>
            </a:r>
            <a:r>
              <a:rPr lang="en-US" altLang="it-IT" sz="2400" dirty="0"/>
              <a:t>          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A6A808D-5264-1442-AA3C-D92449D0BD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9"/>
    </mc:Choice>
    <mc:Fallback xmlns="">
      <p:transition spd="slow" advTm="1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est_Fig06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0" y="1168400"/>
            <a:ext cx="60960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12850" y="328614"/>
            <a:ext cx="470834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r>
              <a:rPr lang="en-US" altLang="it-IT" sz="2400" dirty="0" err="1"/>
              <a:t>Curva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dissociazione</a:t>
            </a:r>
            <a:r>
              <a:rPr lang="en-US" altLang="it-IT" sz="2400" dirty="0"/>
              <a:t> dell’HbO</a:t>
            </a:r>
            <a:r>
              <a:rPr lang="en-US" altLang="it-IT" sz="2400" baseline="-25000" dirty="0"/>
              <a:t>2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587066" y="1349079"/>
            <a:ext cx="53848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2000" b="1" dirty="0">
                <a:solidFill>
                  <a:schemeClr val="bg1"/>
                </a:solidFill>
                <a:latin typeface="Arial" charset="0"/>
              </a:rPr>
              <a:t>O</a:t>
            </a:r>
            <a:r>
              <a:rPr lang="en-US" altLang="it-IT" sz="2000" b="1" baseline="-8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it-IT" sz="2000" b="1" dirty="0">
                <a:solidFill>
                  <a:schemeClr val="bg1"/>
                </a:solidFill>
                <a:latin typeface="Arial" charset="0"/>
              </a:rPr>
              <a:t> TOTALE NEL SANGUE E’ LA SOMMA</a:t>
            </a:r>
          </a:p>
          <a:p>
            <a:pPr>
              <a:spcBef>
                <a:spcPct val="0"/>
              </a:spcBef>
            </a:pPr>
            <a:r>
              <a:rPr lang="en-US" altLang="it-IT" sz="2000" b="1" dirty="0">
                <a:solidFill>
                  <a:schemeClr val="bg1"/>
                </a:solidFill>
                <a:latin typeface="Arial" charset="0"/>
              </a:rPr>
              <a:t>DELL’ O</a:t>
            </a:r>
            <a:r>
              <a:rPr lang="en-US" altLang="it-IT" sz="2000" b="1" baseline="-8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it-IT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sz="2000" b="1" dirty="0">
                <a:solidFill>
                  <a:schemeClr val="bg1"/>
                </a:solidFill>
                <a:latin typeface="Arial" charset="0"/>
              </a:rPr>
              <a:t> LEGATO </a:t>
            </a:r>
            <a:r>
              <a:rPr lang="en-US" altLang="it-IT" sz="2000" b="1" dirty="0" err="1">
                <a:solidFill>
                  <a:schemeClr val="bg1"/>
                </a:solidFill>
                <a:latin typeface="Arial" charset="0"/>
              </a:rPr>
              <a:t>ALL’Hb</a:t>
            </a:r>
            <a:r>
              <a:rPr lang="en-US" altLang="it-IT" sz="2000" b="1" dirty="0">
                <a:solidFill>
                  <a:schemeClr val="bg1"/>
                </a:solidFill>
                <a:latin typeface="Arial" charset="0"/>
              </a:rPr>
              <a:t> E DI QUELLO DISCIOLTO</a:t>
            </a:r>
            <a:endParaRPr lang="en-US" altLang="it-IT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76703" y="2743202"/>
            <a:ext cx="46819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2000" b="1" dirty="0">
                <a:solidFill>
                  <a:srgbClr val="FFFF00"/>
                </a:solidFill>
                <a:latin typeface="Arial" charset="0"/>
              </a:rPr>
              <a:t>[O</a:t>
            </a:r>
            <a:r>
              <a:rPr lang="en-US" altLang="it-IT" sz="2000" b="1" baseline="-8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2000" b="1" dirty="0">
                <a:solidFill>
                  <a:srgbClr val="FFFF00"/>
                </a:solidFill>
                <a:latin typeface="Arial" charset="0"/>
              </a:rPr>
              <a:t>] TOTALE =  1.39  x  [</a:t>
            </a:r>
            <a:r>
              <a:rPr lang="en-US" altLang="it-IT" sz="2000" b="1" dirty="0" err="1">
                <a:solidFill>
                  <a:srgbClr val="FFFF00"/>
                </a:solidFill>
                <a:latin typeface="Arial" charset="0"/>
              </a:rPr>
              <a:t>Hb</a:t>
            </a:r>
            <a:r>
              <a:rPr lang="en-US" altLang="it-IT" sz="2000" b="1" dirty="0">
                <a:solidFill>
                  <a:srgbClr val="FFFF00"/>
                </a:solidFill>
                <a:latin typeface="Arial" charset="0"/>
              </a:rPr>
              <a:t>]  x  % SATURAZIONE/100  +   0.003  x  PO</a:t>
            </a:r>
            <a:r>
              <a:rPr lang="en-US" altLang="it-IT" sz="2000" b="1" baseline="-8000" dirty="0">
                <a:solidFill>
                  <a:srgbClr val="FFFF00"/>
                </a:solidFill>
                <a:latin typeface="Arial" charset="0"/>
              </a:rPr>
              <a:t>2</a:t>
            </a:r>
            <a:endParaRPr lang="en-US" altLang="it-IT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766551" y="3852069"/>
            <a:ext cx="5205316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FATTORI che MODIFICANO LA CURVA: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SE AUMENTA T° AUMENTA DISSOCIAZIONE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SE AUMENTA CO AUMENTA DISSOCIAZIONE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SE AUMENTA CO</a:t>
            </a:r>
            <a:r>
              <a:rPr lang="it-IT" baseline="-25000" dirty="0"/>
              <a:t>2</a:t>
            </a:r>
            <a:r>
              <a:rPr lang="it-IT" dirty="0"/>
              <a:t> AUMENTA DISSOCIAZIONE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SE AUMENTA DPG</a:t>
            </a:r>
            <a:r>
              <a:rPr lang="it-IT" baseline="-25000" dirty="0"/>
              <a:t>2,3</a:t>
            </a:r>
            <a:r>
              <a:rPr lang="it-IT" dirty="0"/>
              <a:t> AUMENTA DISSOCIAZIONE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SE AUMENTA </a:t>
            </a:r>
            <a:r>
              <a:rPr lang="it-IT" dirty="0" err="1"/>
              <a:t>pH</a:t>
            </a:r>
            <a:r>
              <a:rPr lang="it-IT" dirty="0"/>
              <a:t> DIMINUISCE DISSOCIAZIONE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SE AUMENTA </a:t>
            </a:r>
            <a:r>
              <a:rPr lang="it-IT" dirty="0" err="1"/>
              <a:t>Hb</a:t>
            </a:r>
            <a:r>
              <a:rPr lang="it-IT" dirty="0"/>
              <a:t> DIMINUISCE DISSOCIAZIONE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E843226-6A6C-B445-B038-84280BE6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47"/>
    </mc:Choice>
    <mc:Fallback xmlns="">
      <p:transition spd="slow" advTm="140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2"/>
          <p:cNvGrpSpPr>
            <a:grpSpLocks/>
          </p:cNvGrpSpPr>
          <p:nvPr/>
        </p:nvGrpSpPr>
        <p:grpSpPr bwMode="auto">
          <a:xfrm>
            <a:off x="3286126" y="1803400"/>
            <a:ext cx="4824413" cy="4618038"/>
            <a:chOff x="1110" y="480"/>
            <a:chExt cx="3039" cy="3273"/>
          </a:xfrm>
        </p:grpSpPr>
        <p:sp>
          <p:nvSpPr>
            <p:cNvPr id="59396" name="Line 3"/>
            <p:cNvSpPr>
              <a:spLocks noChangeShapeType="1"/>
            </p:cNvSpPr>
            <p:nvPr/>
          </p:nvSpPr>
          <p:spPr bwMode="auto">
            <a:xfrm>
              <a:off x="1536" y="480"/>
              <a:ext cx="0" cy="27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397" name="Line 4"/>
            <p:cNvSpPr>
              <a:spLocks noChangeShapeType="1"/>
            </p:cNvSpPr>
            <p:nvPr/>
          </p:nvSpPr>
          <p:spPr bwMode="auto">
            <a:xfrm>
              <a:off x="1536" y="3264"/>
              <a:ext cx="25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63" name="Text Box 5"/>
            <p:cNvSpPr txBox="1">
              <a:spLocks noChangeArrowheads="1"/>
            </p:cNvSpPr>
            <p:nvPr/>
          </p:nvSpPr>
          <p:spPr bwMode="auto">
            <a:xfrm>
              <a:off x="2123" y="3513"/>
              <a:ext cx="122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600">
                  <a:latin typeface="Lucida Sans Unicode" charset="0"/>
                </a:rPr>
                <a:t>PaO</a:t>
              </a:r>
              <a:r>
                <a:rPr lang="en-US" altLang="it-IT" sz="1244">
                  <a:latin typeface="Lucida Sans Unicode" charset="0"/>
                </a:rPr>
                <a:t>2</a:t>
              </a:r>
              <a:r>
                <a:rPr lang="en-US" altLang="it-IT" sz="1600">
                  <a:latin typeface="Lucida Sans Unicode" charset="0"/>
                </a:rPr>
                <a:t> kPa (mmHg)</a:t>
              </a:r>
            </a:p>
          </p:txBody>
        </p:sp>
        <p:sp>
          <p:nvSpPr>
            <p:cNvPr id="59399" name="Text Box 6"/>
            <p:cNvSpPr txBox="1">
              <a:spLocks noChangeArrowheads="1"/>
            </p:cNvSpPr>
            <p:nvPr/>
          </p:nvSpPr>
          <p:spPr bwMode="auto">
            <a:xfrm rot="-5400000">
              <a:off x="408" y="2010"/>
              <a:ext cx="161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ctr" eaLnBrk="1" hangingPunct="1"/>
              <a:r>
                <a:rPr lang="en-US" altLang="it-IT" sz="1600">
                  <a:latin typeface="Lucida Sans Unicode" charset="0"/>
                </a:rPr>
                <a:t>Saturazione HbO</a:t>
              </a:r>
              <a:r>
                <a:rPr lang="en-US" altLang="it-IT" sz="1600" baseline="-25000">
                  <a:latin typeface="Lucida Sans Unicode" charset="0"/>
                </a:rPr>
                <a:t>2</a:t>
              </a:r>
              <a:r>
                <a:rPr lang="en-US" altLang="it-IT" sz="1600">
                  <a:latin typeface="Lucida Sans Unicode" charset="0"/>
                </a:rPr>
                <a:t> (%)</a:t>
              </a:r>
            </a:p>
          </p:txBody>
        </p:sp>
        <p:sp>
          <p:nvSpPr>
            <p:cNvPr id="59400" name="Line 7"/>
            <p:cNvSpPr>
              <a:spLocks noChangeShapeType="1"/>
            </p:cNvSpPr>
            <p:nvPr/>
          </p:nvSpPr>
          <p:spPr bwMode="auto">
            <a:xfrm>
              <a:off x="1536" y="816"/>
              <a:ext cx="153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>
              <a:off x="3072" y="816"/>
              <a:ext cx="0" cy="24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667" name="Freeform 9"/>
            <p:cNvSpPr>
              <a:spLocks/>
            </p:cNvSpPr>
            <p:nvPr/>
          </p:nvSpPr>
          <p:spPr bwMode="auto">
            <a:xfrm>
              <a:off x="1536" y="509"/>
              <a:ext cx="2613" cy="2754"/>
            </a:xfrm>
            <a:custGeom>
              <a:avLst/>
              <a:gdLst>
                <a:gd name="T0" fmla="*/ 0 w 2613"/>
                <a:gd name="T1" fmla="*/ 2755 h 2755"/>
                <a:gd name="T2" fmla="*/ 309 w 2613"/>
                <a:gd name="T3" fmla="*/ 2638 h 2755"/>
                <a:gd name="T4" fmla="*/ 685 w 2613"/>
                <a:gd name="T5" fmla="*/ 2171 h 2755"/>
                <a:gd name="T6" fmla="*/ 1248 w 2613"/>
                <a:gd name="T7" fmla="*/ 739 h 2755"/>
                <a:gd name="T8" fmla="*/ 1536 w 2613"/>
                <a:gd name="T9" fmla="*/ 307 h 2755"/>
                <a:gd name="T10" fmla="*/ 1811 w 2613"/>
                <a:gd name="T11" fmla="*/ 125 h 2755"/>
                <a:gd name="T12" fmla="*/ 2170 w 2613"/>
                <a:gd name="T13" fmla="*/ 34 h 2755"/>
                <a:gd name="T14" fmla="*/ 2613 w 2613"/>
                <a:gd name="T15" fmla="*/ 0 h 27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13"/>
                <a:gd name="T25" fmla="*/ 0 h 2755"/>
                <a:gd name="T26" fmla="*/ 2613 w 2613"/>
                <a:gd name="T27" fmla="*/ 2755 h 27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13" h="2755">
                  <a:moveTo>
                    <a:pt x="0" y="2755"/>
                  </a:moveTo>
                  <a:cubicBezTo>
                    <a:pt x="51" y="2736"/>
                    <a:pt x="195" y="2735"/>
                    <a:pt x="309" y="2638"/>
                  </a:cubicBezTo>
                  <a:cubicBezTo>
                    <a:pt x="423" y="2541"/>
                    <a:pt x="529" y="2487"/>
                    <a:pt x="685" y="2171"/>
                  </a:cubicBezTo>
                  <a:cubicBezTo>
                    <a:pt x="841" y="1855"/>
                    <a:pt x="1106" y="1050"/>
                    <a:pt x="1248" y="739"/>
                  </a:cubicBezTo>
                  <a:cubicBezTo>
                    <a:pt x="1390" y="428"/>
                    <a:pt x="1442" y="409"/>
                    <a:pt x="1536" y="307"/>
                  </a:cubicBezTo>
                  <a:cubicBezTo>
                    <a:pt x="1630" y="205"/>
                    <a:pt x="1705" y="171"/>
                    <a:pt x="1811" y="125"/>
                  </a:cubicBezTo>
                  <a:cubicBezTo>
                    <a:pt x="1917" y="79"/>
                    <a:pt x="2036" y="55"/>
                    <a:pt x="2170" y="34"/>
                  </a:cubicBezTo>
                  <a:cubicBezTo>
                    <a:pt x="2304" y="13"/>
                    <a:pt x="2521" y="7"/>
                    <a:pt x="2613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endParaRPr lang="it-IT" altLang="it-IT" sz="2844"/>
            </a:p>
          </p:txBody>
        </p:sp>
        <p:sp>
          <p:nvSpPr>
            <p:cNvPr id="70668" name="Text Box 10"/>
            <p:cNvSpPr txBox="1">
              <a:spLocks noChangeArrowheads="1"/>
            </p:cNvSpPr>
            <p:nvPr/>
          </p:nvSpPr>
          <p:spPr bwMode="auto">
            <a:xfrm>
              <a:off x="2851" y="3269"/>
              <a:ext cx="44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it-IT" sz="1422">
                  <a:latin typeface="Lucida Sans Unicode" charset="0"/>
                </a:rPr>
                <a:t>8 (60)</a:t>
              </a:r>
            </a:p>
          </p:txBody>
        </p:sp>
        <p:sp>
          <p:nvSpPr>
            <p:cNvPr id="70669" name="Text Box 11"/>
            <p:cNvSpPr txBox="1">
              <a:spLocks noChangeArrowheads="1"/>
            </p:cNvSpPr>
            <p:nvPr/>
          </p:nvSpPr>
          <p:spPr bwMode="auto">
            <a:xfrm>
              <a:off x="1284" y="725"/>
              <a:ext cx="26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37931725" indent="-3747452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r" eaLnBrk="1" hangingPunct="1">
                <a:defRPr/>
              </a:pPr>
              <a:r>
                <a:rPr lang="en-US" altLang="it-IT" sz="1422">
                  <a:latin typeface="Lucida Sans Unicode" charset="0"/>
                </a:rPr>
                <a:t>90</a:t>
              </a:r>
            </a:p>
          </p:txBody>
        </p:sp>
      </p:grpSp>
      <p:sp>
        <p:nvSpPr>
          <p:cNvPr id="5939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>
                <a:latin typeface="Arial" charset="0"/>
              </a:rPr>
              <a:t>Pulsossimetria</a:t>
            </a:r>
          </a:p>
        </p:txBody>
      </p:sp>
      <p:pic>
        <p:nvPicPr>
          <p:cNvPr id="972813" name="Monitoring 07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6205538"/>
            <a:ext cx="3048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F451206-E875-4943-BADB-70ECDC851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9994"/>
      </p:ext>
    </p:extLst>
  </p:cSld>
  <p:clrMapOvr>
    <a:masterClrMapping/>
  </p:clrMapOvr>
  <p:transition advClick="0" advTm="4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52" fill="hold"/>
                                        <p:tgtEl>
                                          <p:spTgt spid="972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81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1" name="Object 2"/>
          <p:cNvGraphicFramePr>
            <a:graphicFrameLocks noChangeAspect="1"/>
          </p:cNvGraphicFramePr>
          <p:nvPr/>
        </p:nvGraphicFramePr>
        <p:xfrm>
          <a:off x="1524000" y="381000"/>
          <a:ext cx="9144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4" name="Diapositiva" r:id="rId6" imgW="4572000" imgH="3429000" progId="PowerPoint.Slide.8">
                  <p:embed/>
                </p:oleObj>
              </mc:Choice>
              <mc:Fallback>
                <p:oleObj name="Diapositiva" r:id="rId6" imgW="4572000" imgH="3429000" progId="PowerPoint.Slide.8">
                  <p:embed/>
                  <p:pic>
                    <p:nvPicPr>
                      <p:cNvPr id="6144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1000"/>
                        <a:ext cx="9144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AEF14"/>
                                </a:gs>
                                <a:gs pos="100000">
                                  <a:srgbClr val="FEFCD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7E89383-9034-2A4F-817D-92EE9EA8EE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46"/>
    </mc:Choice>
    <mc:Fallback xmlns="">
      <p:transition spd="slow" advTm="6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est_Fig06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1" y="1388535"/>
            <a:ext cx="32686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45067" y="482600"/>
            <a:ext cx="4737194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r>
              <a:rPr lang="en-US" altLang="it-IT" sz="2800" dirty="0" err="1"/>
              <a:t>Trasporto</a:t>
            </a:r>
            <a:r>
              <a:rPr lang="en-US" altLang="it-IT" sz="2800" dirty="0"/>
              <a:t> di CO</a:t>
            </a:r>
            <a:r>
              <a:rPr lang="en-US" altLang="it-IT" sz="2000" dirty="0"/>
              <a:t>2</a:t>
            </a:r>
            <a:r>
              <a:rPr lang="en-US" altLang="it-IT" sz="2800" dirty="0"/>
              <a:t> </a:t>
            </a:r>
            <a:r>
              <a:rPr lang="en-US" altLang="it-IT" sz="2800" dirty="0" err="1"/>
              <a:t>nel</a:t>
            </a:r>
            <a:r>
              <a:rPr lang="en-US" altLang="it-IT" sz="2800" dirty="0"/>
              <a:t> </a:t>
            </a:r>
            <a:r>
              <a:rPr lang="en-US" altLang="it-IT" sz="2800" dirty="0" err="1"/>
              <a:t>sangue</a:t>
            </a:r>
            <a:endParaRPr lang="en-US" alt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5126661" y="1388535"/>
            <a:ext cx="6096000" cy="230832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L’anidride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carbonica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è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trasportata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nel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sangue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in 3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forme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>
              <a:spcBef>
                <a:spcPct val="0"/>
              </a:spcBef>
            </a:pP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Disciolta</a:t>
            </a: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Come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bicarbonato</a:t>
            </a: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AutoNum type="arabicPeriod" startAt="2"/>
            </a:pP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3. Come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composti</a:t>
            </a:r>
            <a:r>
              <a:rPr lang="en-US" altLang="it-IT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it-IT" b="1" dirty="0" err="1">
                <a:solidFill>
                  <a:schemeClr val="bg1"/>
                </a:solidFill>
                <a:latin typeface="Arial" charset="0"/>
              </a:rPr>
              <a:t>carboaminici</a:t>
            </a:r>
            <a:endParaRPr lang="en-US" altLang="it-IT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68730" y="4450292"/>
            <a:ext cx="5607625" cy="7078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3200" b="1" dirty="0">
                <a:solidFill>
                  <a:schemeClr val="bg1"/>
                </a:solidFill>
                <a:latin typeface="Arial" charset="0"/>
              </a:rPr>
              <a:t>CO</a:t>
            </a:r>
            <a:r>
              <a:rPr lang="en-US" altLang="it-IT" sz="4000" b="1" baseline="-8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it-IT" sz="3200" b="1" dirty="0">
                <a:solidFill>
                  <a:schemeClr val="bg1"/>
                </a:solidFill>
                <a:latin typeface="Arial" charset="0"/>
              </a:rPr>
              <a:t>  +  H</a:t>
            </a:r>
            <a:r>
              <a:rPr lang="en-US" altLang="it-IT" sz="4000" b="1" baseline="-8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it-IT" sz="3200" b="1" dirty="0">
                <a:solidFill>
                  <a:schemeClr val="bg1"/>
                </a:solidFill>
                <a:latin typeface="Arial" charset="0"/>
              </a:rPr>
              <a:t>O                H</a:t>
            </a:r>
            <a:r>
              <a:rPr lang="en-US" altLang="it-IT" sz="4000" b="1" baseline="-8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altLang="it-IT" sz="3200" b="1" dirty="0">
                <a:solidFill>
                  <a:schemeClr val="bg1"/>
                </a:solidFill>
                <a:latin typeface="Arial" charset="0"/>
              </a:rPr>
              <a:t>CO</a:t>
            </a:r>
            <a:r>
              <a:rPr lang="en-US" altLang="it-IT" sz="4000" b="1" baseline="-8000" dirty="0">
                <a:solidFill>
                  <a:schemeClr val="bg1"/>
                </a:solidFill>
                <a:latin typeface="Arial" charset="0"/>
              </a:rPr>
              <a:t>3</a:t>
            </a:r>
            <a:endParaRPr lang="en-US" altLang="it-IT" sz="3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7972542" y="4708985"/>
            <a:ext cx="898525" cy="95250"/>
          </a:xfrm>
          <a:prstGeom prst="rightArrow">
            <a:avLst>
              <a:gd name="adj1" fmla="val 50000"/>
              <a:gd name="adj2" fmla="val 23583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10800000">
            <a:off x="7972541" y="4933581"/>
            <a:ext cx="898525" cy="95250"/>
          </a:xfrm>
          <a:prstGeom prst="rightArrow">
            <a:avLst>
              <a:gd name="adj1" fmla="val 50000"/>
              <a:gd name="adj2" fmla="val 23583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3" name="Rettangolo 2"/>
          <p:cNvSpPr/>
          <p:nvPr/>
        </p:nvSpPr>
        <p:spPr>
          <a:xfrm>
            <a:off x="5168730" y="5773607"/>
            <a:ext cx="6053931" cy="9130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it-IT" sz="3200" b="1" dirty="0">
                <a:solidFill>
                  <a:srgbClr val="FFFF00"/>
                </a:solidFill>
                <a:latin typeface="Arial" charset="0"/>
              </a:rPr>
              <a:t>H</a:t>
            </a:r>
            <a:r>
              <a:rPr lang="en-US" altLang="it-IT" sz="3200" b="1" baseline="-80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altLang="it-IT" sz="3200" b="1" dirty="0">
                <a:solidFill>
                  <a:srgbClr val="FFFF00"/>
                </a:solidFill>
                <a:latin typeface="Arial" charset="0"/>
              </a:rPr>
              <a:t>CO</a:t>
            </a:r>
            <a:r>
              <a:rPr lang="en-US" altLang="it-IT" sz="3200" b="1" baseline="-8000" dirty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altLang="it-IT" sz="3200" b="1" dirty="0">
                <a:solidFill>
                  <a:srgbClr val="FFFF00"/>
                </a:solidFill>
                <a:latin typeface="Arial" charset="0"/>
              </a:rPr>
              <a:t>                    H</a:t>
            </a:r>
            <a:r>
              <a:rPr lang="en-US" altLang="it-IT" sz="3200" b="1" baseline="40000" dirty="0">
                <a:solidFill>
                  <a:srgbClr val="FFFF00"/>
                </a:solidFill>
                <a:latin typeface="Arial" charset="0"/>
              </a:rPr>
              <a:t>+</a:t>
            </a:r>
            <a:r>
              <a:rPr lang="en-US" altLang="it-IT" sz="3200" b="1" dirty="0">
                <a:solidFill>
                  <a:srgbClr val="FFFF00"/>
                </a:solidFill>
                <a:latin typeface="Arial" charset="0"/>
              </a:rPr>
              <a:t>  +  HCO</a:t>
            </a:r>
            <a:r>
              <a:rPr lang="en-US" altLang="it-IT" sz="3200" b="1" baseline="-8000" dirty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altLang="it-IT" sz="3200" b="1" baseline="40000" dirty="0">
                <a:solidFill>
                  <a:srgbClr val="FFFF00"/>
                </a:solidFill>
                <a:latin typeface="Arial" charset="0"/>
              </a:rPr>
              <a:t>-</a:t>
            </a:r>
          </a:p>
          <a:p>
            <a:pPr>
              <a:spcBef>
                <a:spcPct val="0"/>
              </a:spcBef>
            </a:pPr>
            <a:endParaRPr lang="en-US" altLang="it-IT" sz="3200" b="1" baseline="40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181552" y="5911611"/>
            <a:ext cx="898525" cy="95250"/>
          </a:xfrm>
          <a:prstGeom prst="rightArrow">
            <a:avLst>
              <a:gd name="adj1" fmla="val 50000"/>
              <a:gd name="adj2" fmla="val 23583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2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 rot="10800000">
            <a:off x="7147686" y="6172243"/>
            <a:ext cx="898525" cy="95250"/>
          </a:xfrm>
          <a:prstGeom prst="rightArrow">
            <a:avLst>
              <a:gd name="adj1" fmla="val 50000"/>
              <a:gd name="adj2" fmla="val 23583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BE8A687-89E6-5B4B-9698-ED9BF9DFD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0"/>
    </mc:Choice>
    <mc:Fallback xmlns="">
      <p:transition spd="slow" advTm="27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784350" y="2057400"/>
            <a:ext cx="240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2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  +  H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2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O</a:t>
            </a:r>
            <a:endParaRPr lang="en-US" altLang="it-IT" sz="3200">
              <a:latin typeface="Times New Roman" charset="0"/>
            </a:endParaRPr>
          </a:p>
        </p:txBody>
      </p:sp>
      <p:sp>
        <p:nvSpPr>
          <p:cNvPr id="6147" name="AutoShape 6"/>
          <p:cNvSpPr>
            <a:spLocks noChangeArrowheads="1"/>
          </p:cNvSpPr>
          <p:nvPr/>
        </p:nvSpPr>
        <p:spPr bwMode="auto">
          <a:xfrm>
            <a:off x="4267200" y="2286000"/>
            <a:ext cx="762000" cy="76200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4267200" y="2438400"/>
            <a:ext cx="762000" cy="76200"/>
          </a:xfrm>
          <a:prstGeom prst="leftArrow">
            <a:avLst>
              <a:gd name="adj1" fmla="val 50000"/>
              <a:gd name="adj2" fmla="val 2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7543800" y="2057401"/>
            <a:ext cx="28023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H</a:t>
            </a:r>
            <a:r>
              <a:rPr lang="en-US" altLang="it-IT" sz="4400" b="1" baseline="28000">
                <a:solidFill>
                  <a:srgbClr val="66FF33"/>
                </a:solidFill>
                <a:latin typeface="Times New Roman" charset="0"/>
              </a:rPr>
              <a:t>+ 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  +   HCO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3</a:t>
            </a:r>
            <a:r>
              <a:rPr lang="en-US" altLang="it-IT" sz="4800" b="1" baseline="32000">
                <a:solidFill>
                  <a:srgbClr val="66FF33"/>
                </a:solidFill>
                <a:latin typeface="Times New Roman" charset="0"/>
              </a:rPr>
              <a:t>-</a:t>
            </a:r>
            <a:endParaRPr lang="en-US" altLang="it-IT" sz="4800" baseline="40000">
              <a:latin typeface="Times New Roman" charset="0"/>
            </a:endParaRP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6278564" y="3886200"/>
            <a:ext cx="17224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[H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2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3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]</a:t>
            </a:r>
            <a:endParaRPr lang="en-US" altLang="it-IT" sz="3200">
              <a:latin typeface="Times New Roman" charset="0"/>
            </a:endParaRP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5562601" y="3276601"/>
            <a:ext cx="3223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[H</a:t>
            </a:r>
            <a:r>
              <a:rPr lang="en-US" altLang="it-IT" sz="4400" b="1" baseline="28000">
                <a:solidFill>
                  <a:srgbClr val="66FF33"/>
                </a:solidFill>
                <a:latin typeface="Times New Roman" charset="0"/>
              </a:rPr>
              <a:t>+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]  x   [HCO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3</a:t>
            </a:r>
            <a:r>
              <a:rPr lang="en-US" altLang="it-IT" sz="4800" b="1" baseline="32000">
                <a:solidFill>
                  <a:srgbClr val="66FF33"/>
                </a:solidFill>
                <a:latin typeface="Times New Roman" charset="0"/>
              </a:rPr>
              <a:t>-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]</a:t>
            </a:r>
            <a:endParaRPr lang="en-US" altLang="it-IT" sz="4800" baseline="40000">
              <a:latin typeface="Times New Roman" charset="0"/>
            </a:endParaRPr>
          </a:p>
        </p:txBody>
      </p:sp>
      <p:sp>
        <p:nvSpPr>
          <p:cNvPr id="6152" name="Text Box 11"/>
          <p:cNvSpPr txBox="1">
            <a:spLocks noChangeArrowheads="1"/>
          </p:cNvSpPr>
          <p:nvPr/>
        </p:nvSpPr>
        <p:spPr bwMode="auto">
          <a:xfrm>
            <a:off x="1981201" y="2819401"/>
            <a:ext cx="312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chemeClr val="bg1"/>
                </a:solidFill>
                <a:latin typeface="Times New Roman" charset="0"/>
              </a:rPr>
              <a:t>All’  EQUILIBRIO</a:t>
            </a:r>
            <a:endParaRPr lang="en-US" altLang="it-IT" sz="2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153" name="Line 12"/>
          <p:cNvSpPr>
            <a:spLocks noChangeShapeType="1"/>
          </p:cNvSpPr>
          <p:nvPr/>
        </p:nvSpPr>
        <p:spPr bwMode="auto">
          <a:xfrm>
            <a:off x="5257800" y="3886200"/>
            <a:ext cx="3657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>
            <a:off x="3276600" y="3581400"/>
            <a:ext cx="1239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K     =</a:t>
            </a:r>
            <a:endParaRPr lang="en-US" altLang="it-IT" sz="2400">
              <a:latin typeface="Times New Roman" charset="0"/>
            </a:endParaRP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5562601" y="4953001"/>
            <a:ext cx="3223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[H</a:t>
            </a:r>
            <a:r>
              <a:rPr lang="en-US" altLang="it-IT" sz="4400" b="1" baseline="28000">
                <a:solidFill>
                  <a:srgbClr val="66FF33"/>
                </a:solidFill>
                <a:latin typeface="Times New Roman" charset="0"/>
              </a:rPr>
              <a:t>+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]  x   [HCO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3</a:t>
            </a:r>
            <a:r>
              <a:rPr lang="en-US" altLang="it-IT" sz="4800" b="1" baseline="32000">
                <a:solidFill>
                  <a:srgbClr val="66FF33"/>
                </a:solidFill>
                <a:latin typeface="Times New Roman" charset="0"/>
              </a:rPr>
              <a:t>-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]</a:t>
            </a:r>
            <a:endParaRPr lang="en-US" altLang="it-IT" sz="4800" baseline="40000">
              <a:latin typeface="Times New Roman" charset="0"/>
            </a:endParaRPr>
          </a:p>
        </p:txBody>
      </p:sp>
      <p:sp>
        <p:nvSpPr>
          <p:cNvPr id="6156" name="Line 15"/>
          <p:cNvSpPr>
            <a:spLocks noChangeShapeType="1"/>
          </p:cNvSpPr>
          <p:nvPr/>
        </p:nvSpPr>
        <p:spPr bwMode="auto">
          <a:xfrm>
            <a:off x="5257800" y="5562600"/>
            <a:ext cx="3657600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5029201" y="5562600"/>
            <a:ext cx="41737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 dirty="0">
                <a:solidFill>
                  <a:srgbClr val="66FF33"/>
                </a:solidFill>
                <a:latin typeface="Times New Roman" charset="0"/>
              </a:rPr>
              <a:t>SOLUBILITY x PCO</a:t>
            </a:r>
            <a:r>
              <a:rPr lang="en-US" altLang="it-IT" sz="4000" b="1" baseline="-8000" dirty="0">
                <a:solidFill>
                  <a:srgbClr val="66FF33"/>
                </a:solidFill>
                <a:latin typeface="Times New Roman" charset="0"/>
              </a:rPr>
              <a:t>2</a:t>
            </a:r>
            <a:endParaRPr lang="en-US" altLang="it-IT" sz="3200" dirty="0">
              <a:latin typeface="Times New Roman" charset="0"/>
            </a:endParaRPr>
          </a:p>
        </p:txBody>
      </p:sp>
      <p:sp>
        <p:nvSpPr>
          <p:cNvPr id="6158" name="Text Box 17"/>
          <p:cNvSpPr txBox="1">
            <a:spLocks noChangeArrowheads="1"/>
          </p:cNvSpPr>
          <p:nvPr/>
        </p:nvSpPr>
        <p:spPr bwMode="auto">
          <a:xfrm>
            <a:off x="3276601" y="5257800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        =</a:t>
            </a:r>
            <a:endParaRPr lang="en-US" altLang="it-IT" sz="2400">
              <a:latin typeface="Times New Roman" charset="0"/>
            </a:endParaRPr>
          </a:p>
        </p:txBody>
      </p:sp>
      <p:sp>
        <p:nvSpPr>
          <p:cNvPr id="6159" name="AutoShape 18"/>
          <p:cNvSpPr>
            <a:spLocks noChangeArrowheads="1"/>
          </p:cNvSpPr>
          <p:nvPr/>
        </p:nvSpPr>
        <p:spPr bwMode="auto">
          <a:xfrm>
            <a:off x="6629400" y="2286000"/>
            <a:ext cx="762000" cy="76200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6160" name="AutoShape 19"/>
          <p:cNvSpPr>
            <a:spLocks noChangeArrowheads="1"/>
          </p:cNvSpPr>
          <p:nvPr/>
        </p:nvSpPr>
        <p:spPr bwMode="auto">
          <a:xfrm>
            <a:off x="6629400" y="2438400"/>
            <a:ext cx="762000" cy="76200"/>
          </a:xfrm>
          <a:prstGeom prst="leftArrow">
            <a:avLst>
              <a:gd name="adj1" fmla="val 50000"/>
              <a:gd name="adj2" fmla="val 2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6161" name="Text Box 20"/>
          <p:cNvSpPr txBox="1">
            <a:spLocks noChangeArrowheads="1"/>
          </p:cNvSpPr>
          <p:nvPr/>
        </p:nvSpPr>
        <p:spPr bwMode="auto">
          <a:xfrm>
            <a:off x="5105401" y="2057400"/>
            <a:ext cx="14525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H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2</a:t>
            </a:r>
            <a:r>
              <a:rPr lang="en-US" altLang="it-IT" sz="3200" b="1">
                <a:solidFill>
                  <a:srgbClr val="66FF33"/>
                </a:solidFill>
                <a:latin typeface="Times New Roman" charset="0"/>
              </a:rPr>
              <a:t>CO</a:t>
            </a:r>
            <a:r>
              <a:rPr lang="en-US" altLang="it-IT" sz="4000" b="1" baseline="-8000">
                <a:solidFill>
                  <a:srgbClr val="66FF33"/>
                </a:solidFill>
                <a:latin typeface="Times New Roman" charset="0"/>
              </a:rPr>
              <a:t>3</a:t>
            </a:r>
            <a:endParaRPr lang="en-US" altLang="it-IT" sz="4800" baseline="40000">
              <a:latin typeface="Times New Roman" charset="0"/>
            </a:endParaRPr>
          </a:p>
        </p:txBody>
      </p:sp>
      <p:sp>
        <p:nvSpPr>
          <p:cNvPr id="6162" name="Text Box 21"/>
          <p:cNvSpPr txBox="1">
            <a:spLocks noChangeArrowheads="1"/>
          </p:cNvSpPr>
          <p:nvPr/>
        </p:nvSpPr>
        <p:spPr bwMode="auto">
          <a:xfrm>
            <a:off x="4327526" y="1870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400" b="1">
                <a:solidFill>
                  <a:srgbClr val="00FF00"/>
                </a:solidFill>
                <a:latin typeface="Times New Roman" charset="0"/>
              </a:rPr>
              <a:t>CA</a:t>
            </a:r>
            <a:endParaRPr lang="en-US" altLang="it-IT" sz="2400">
              <a:solidFill>
                <a:srgbClr val="00FF00"/>
              </a:solidFill>
              <a:latin typeface="Times New Roman" charset="0"/>
            </a:endParaRPr>
          </a:p>
        </p:txBody>
      </p:sp>
      <p:sp>
        <p:nvSpPr>
          <p:cNvPr id="6163" name="Text Box 22"/>
          <p:cNvSpPr txBox="1">
            <a:spLocks noChangeArrowheads="1"/>
          </p:cNvSpPr>
          <p:nvPr/>
        </p:nvSpPr>
        <p:spPr bwMode="auto">
          <a:xfrm>
            <a:off x="2857595" y="748178"/>
            <a:ext cx="7021474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r>
              <a:rPr lang="en-US" altLang="it-IT" sz="3600" dirty="0" err="1">
                <a:solidFill>
                  <a:srgbClr val="FFFF00"/>
                </a:solidFill>
              </a:rPr>
              <a:t>Legge</a:t>
            </a:r>
            <a:r>
              <a:rPr lang="en-US" altLang="it-IT" sz="3600" dirty="0">
                <a:solidFill>
                  <a:srgbClr val="FFFF00"/>
                </a:solidFill>
              </a:rPr>
              <a:t> </a:t>
            </a:r>
            <a:r>
              <a:rPr lang="en-US" altLang="it-IT" sz="3600" dirty="0" err="1">
                <a:solidFill>
                  <a:srgbClr val="FFFF00"/>
                </a:solidFill>
              </a:rPr>
              <a:t>dell’azione</a:t>
            </a:r>
            <a:r>
              <a:rPr lang="en-US" altLang="it-IT" sz="3600" dirty="0">
                <a:solidFill>
                  <a:srgbClr val="FFFF00"/>
                </a:solidFill>
              </a:rPr>
              <a:t> di </a:t>
            </a:r>
            <a:r>
              <a:rPr lang="en-US" altLang="it-IT" sz="3600" dirty="0" err="1">
                <a:solidFill>
                  <a:srgbClr val="FFFF00"/>
                </a:solidFill>
              </a:rPr>
              <a:t>massa</a:t>
            </a:r>
            <a:r>
              <a:rPr lang="en-US" altLang="it-IT" sz="3600" dirty="0">
                <a:solidFill>
                  <a:srgbClr val="FFFF00"/>
                </a:solidFill>
              </a:rPr>
              <a:t>* e pH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1DB806F-3E83-7943-9C46-0F2DF351839E}"/>
              </a:ext>
            </a:extLst>
          </p:cNvPr>
          <p:cNvSpPr txBox="1"/>
          <p:nvPr/>
        </p:nvSpPr>
        <p:spPr>
          <a:xfrm>
            <a:off x="491319" y="4854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9D900D78-4A82-044D-9B60-52A94FEDF15E}"/>
              </a:ext>
            </a:extLst>
          </p:cNvPr>
          <p:cNvSpPr txBox="1"/>
          <p:nvPr/>
        </p:nvSpPr>
        <p:spPr>
          <a:xfrm>
            <a:off x="74538" y="4383614"/>
            <a:ext cx="3128484" cy="2308324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*A una data </a:t>
            </a:r>
            <a:r>
              <a:rPr lang="it-IT" dirty="0" err="1">
                <a:highlight>
                  <a:srgbClr val="FFFF00"/>
                </a:highlight>
              </a:rPr>
              <a:t>T°una</a:t>
            </a:r>
            <a:r>
              <a:rPr lang="it-IT" dirty="0">
                <a:highlight>
                  <a:srgbClr val="FFFF00"/>
                </a:highlight>
              </a:rPr>
              <a:t> reazione chimica tende all’equilibrio, cioè non si consuma completamente. In altre parole, il rapporto tra il prodotto delle concentrazioni delle molecole reagenti  e delle molecole prodotto è una costante.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F922165-9C65-DA44-B840-1B8EFB18F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6"/>
    </mc:Choice>
    <mc:Fallback xmlns="">
      <p:transition spd="slow" advTm="2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5899151" y="1782763"/>
            <a:ext cx="23503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chemeClr val="bg1"/>
                </a:solidFill>
                <a:latin typeface="Times New Roman" charset="0"/>
              </a:rPr>
              <a:t>0.03 x PCO</a:t>
            </a:r>
            <a:r>
              <a:rPr lang="en-US" altLang="it-IT" sz="4000" b="1" baseline="-8000">
                <a:solidFill>
                  <a:schemeClr val="bg1"/>
                </a:solidFill>
                <a:latin typeface="Times New Roman" charset="0"/>
              </a:rPr>
              <a:t>2</a:t>
            </a:r>
            <a:endParaRPr lang="en-US" altLang="it-IT" sz="3200">
              <a:latin typeface="Times New Roman" charset="0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562601" y="1173164"/>
            <a:ext cx="32239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chemeClr val="bg1"/>
                </a:solidFill>
                <a:latin typeface="Times New Roman" charset="0"/>
              </a:rPr>
              <a:t>[H</a:t>
            </a:r>
            <a:r>
              <a:rPr lang="en-US" altLang="it-IT" sz="4400" b="1" baseline="28000">
                <a:solidFill>
                  <a:schemeClr val="bg1"/>
                </a:solidFill>
                <a:latin typeface="Times New Roman" charset="0"/>
              </a:rPr>
              <a:t>+</a:t>
            </a:r>
            <a:r>
              <a:rPr lang="en-US" altLang="it-IT" sz="3200" b="1">
                <a:solidFill>
                  <a:schemeClr val="bg1"/>
                </a:solidFill>
                <a:latin typeface="Times New Roman" charset="0"/>
              </a:rPr>
              <a:t>]  x   [HCO</a:t>
            </a:r>
            <a:r>
              <a:rPr lang="en-US" altLang="it-IT" sz="4000" b="1" baseline="-8000">
                <a:solidFill>
                  <a:schemeClr val="bg1"/>
                </a:solidFill>
                <a:latin typeface="Times New Roman" charset="0"/>
              </a:rPr>
              <a:t>3</a:t>
            </a:r>
            <a:r>
              <a:rPr lang="en-US" altLang="it-IT" sz="4800" b="1" baseline="32000">
                <a:solidFill>
                  <a:schemeClr val="bg1"/>
                </a:solidFill>
                <a:latin typeface="Times New Roman" charset="0"/>
              </a:rPr>
              <a:t>-</a:t>
            </a:r>
            <a:r>
              <a:rPr lang="en-US" altLang="it-IT" sz="3200" b="1">
                <a:solidFill>
                  <a:schemeClr val="bg1"/>
                </a:solidFill>
                <a:latin typeface="Times New Roman" charset="0"/>
              </a:rPr>
              <a:t>]</a:t>
            </a:r>
            <a:endParaRPr lang="en-US" altLang="it-IT" sz="4800" baseline="40000">
              <a:latin typeface="Times New Roman" charset="0"/>
            </a:endParaRPr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5257800" y="1828800"/>
            <a:ext cx="3657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3276600" y="1477964"/>
            <a:ext cx="12398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chemeClr val="bg1"/>
                </a:solidFill>
                <a:latin typeface="Times New Roman" charset="0"/>
              </a:rPr>
              <a:t>K     =</a:t>
            </a:r>
            <a:endParaRPr lang="en-US" altLang="it-IT" sz="2400">
              <a:latin typeface="Times New Roman" charset="0"/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2209801" y="2809876"/>
            <a:ext cx="6280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 err="1">
                <a:solidFill>
                  <a:srgbClr val="66FF33"/>
                </a:solidFill>
                <a:latin typeface="Times New Roman" charset="0"/>
              </a:rPr>
              <a:t>che</a:t>
            </a:r>
            <a:r>
              <a:rPr lang="en-US" altLang="it-IT" sz="2800" b="1" dirty="0">
                <a:solidFill>
                  <a:srgbClr val="66FF33"/>
                </a:solidFill>
                <a:latin typeface="Times New Roman" charset="0"/>
              </a:rPr>
              <a:t>, </a:t>
            </a:r>
            <a:r>
              <a:rPr lang="en-US" altLang="it-IT" sz="2800" b="1" dirty="0" err="1">
                <a:solidFill>
                  <a:srgbClr val="66FF33"/>
                </a:solidFill>
                <a:latin typeface="Times New Roman" charset="0"/>
              </a:rPr>
              <a:t>messo</a:t>
            </a:r>
            <a:r>
              <a:rPr lang="en-US" altLang="it-IT" sz="2800" b="1" dirty="0">
                <a:solidFill>
                  <a:srgbClr val="66FF33"/>
                </a:solidFill>
                <a:latin typeface="Times New Roman" charset="0"/>
              </a:rPr>
              <a:t> in </a:t>
            </a:r>
            <a:r>
              <a:rPr lang="en-US" altLang="it-IT" sz="2800" b="1" dirty="0" err="1">
                <a:solidFill>
                  <a:srgbClr val="66FF33"/>
                </a:solidFill>
                <a:latin typeface="Times New Roman" charset="0"/>
              </a:rPr>
              <a:t>scala</a:t>
            </a:r>
            <a:r>
              <a:rPr lang="en-US" altLang="it-IT" sz="2800" b="1" dirty="0">
                <a:solidFill>
                  <a:srgbClr val="66FF33"/>
                </a:solidFill>
                <a:latin typeface="Times New Roman" charset="0"/>
              </a:rPr>
              <a:t> </a:t>
            </a:r>
            <a:r>
              <a:rPr lang="en-US" altLang="it-IT" sz="2800" b="1" dirty="0" err="1">
                <a:solidFill>
                  <a:srgbClr val="66FF33"/>
                </a:solidFill>
                <a:latin typeface="Times New Roman" charset="0"/>
              </a:rPr>
              <a:t>logaritmica</a:t>
            </a:r>
            <a:r>
              <a:rPr lang="en-US" altLang="it-IT" sz="2800" b="1" dirty="0">
                <a:solidFill>
                  <a:srgbClr val="66FF33"/>
                </a:solidFill>
                <a:latin typeface="Times New Roman" charset="0"/>
              </a:rPr>
              <a:t> </a:t>
            </a:r>
            <a:r>
              <a:rPr lang="en-US" altLang="it-IT" sz="2800" b="1" dirty="0" err="1">
                <a:solidFill>
                  <a:srgbClr val="66FF33"/>
                </a:solidFill>
                <a:latin typeface="Times New Roman" charset="0"/>
              </a:rPr>
              <a:t>diventa</a:t>
            </a:r>
            <a:r>
              <a:rPr lang="en-US" altLang="it-IT" sz="2800" b="1" dirty="0">
                <a:solidFill>
                  <a:srgbClr val="66FF33"/>
                </a:solidFill>
                <a:latin typeface="Times New Roman" charset="0"/>
              </a:rPr>
              <a:t> </a:t>
            </a:r>
            <a:r>
              <a:rPr lang="en-US" altLang="it-IT" sz="2400" dirty="0">
                <a:solidFill>
                  <a:srgbClr val="66FF33"/>
                </a:solidFill>
                <a:latin typeface="Times New Roman" charset="0"/>
              </a:rPr>
              <a:t>:</a:t>
            </a:r>
            <a:endParaRPr lang="en-US" altLang="it-IT" sz="2400" dirty="0">
              <a:latin typeface="Times New Roman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2884488" y="3962401"/>
            <a:ext cx="59483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00FFFF"/>
                </a:solidFill>
                <a:latin typeface="Times New Roman" charset="0"/>
              </a:rPr>
              <a:t>pH  =  pK   +  Log</a:t>
            </a:r>
            <a:r>
              <a:rPr lang="en-US" altLang="it-IT" sz="4000" b="1">
                <a:solidFill>
                  <a:srgbClr val="00FFFF"/>
                </a:solidFill>
                <a:latin typeface="Times New Roman" charset="0"/>
              </a:rPr>
              <a:t>( </a:t>
            </a:r>
            <a:r>
              <a:rPr lang="en-US" altLang="it-IT" sz="3200" b="1">
                <a:solidFill>
                  <a:srgbClr val="00FFFF"/>
                </a:solidFill>
                <a:latin typeface="Times New Roman" charset="0"/>
              </a:rPr>
              <a:t>                    </a:t>
            </a:r>
            <a:r>
              <a:rPr lang="en-US" altLang="it-IT" sz="4000" b="1">
                <a:solidFill>
                  <a:srgbClr val="00FFFF"/>
                </a:solidFill>
                <a:latin typeface="Times New Roman" charset="0"/>
              </a:rPr>
              <a:t> )</a:t>
            </a:r>
            <a:endParaRPr lang="en-US" altLang="it-IT" sz="2400" b="1">
              <a:solidFill>
                <a:srgbClr val="00FFFF"/>
              </a:solidFill>
              <a:latin typeface="Times New Roman" charset="0"/>
            </a:endParaRPr>
          </a:p>
        </p:txBody>
      </p:sp>
      <p:sp>
        <p:nvSpPr>
          <p:cNvPr id="7176" name="Line 10"/>
          <p:cNvSpPr>
            <a:spLocks noChangeShapeType="1"/>
          </p:cNvSpPr>
          <p:nvPr/>
        </p:nvSpPr>
        <p:spPr bwMode="auto">
          <a:xfrm>
            <a:off x="6324600" y="4343400"/>
            <a:ext cx="22098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6518276" y="3733800"/>
            <a:ext cx="1787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altLang="it-IT" sz="3200" b="1">
                <a:solidFill>
                  <a:srgbClr val="00FFFF"/>
                </a:solidFill>
                <a:latin typeface="Times New Roman" charset="0"/>
              </a:rPr>
              <a:t>[HCO</a:t>
            </a:r>
            <a:r>
              <a:rPr lang="en-US" altLang="it-IT" sz="4000" b="1" baseline="-8000">
                <a:solidFill>
                  <a:srgbClr val="00FFFF"/>
                </a:solidFill>
                <a:latin typeface="Times New Roman" charset="0"/>
              </a:rPr>
              <a:t>3</a:t>
            </a:r>
            <a:r>
              <a:rPr lang="en-US" altLang="it-IT" sz="4800" b="1" baseline="32000">
                <a:solidFill>
                  <a:srgbClr val="00FFFF"/>
                </a:solidFill>
                <a:latin typeface="Times New Roman" charset="0"/>
              </a:rPr>
              <a:t>-</a:t>
            </a:r>
            <a:r>
              <a:rPr lang="en-US" altLang="it-IT" sz="3200" b="1">
                <a:solidFill>
                  <a:srgbClr val="00FFFF"/>
                </a:solidFill>
                <a:latin typeface="Times New Roman" charset="0"/>
              </a:rPr>
              <a:t>]</a:t>
            </a:r>
            <a:endParaRPr lang="en-US" altLang="it-IT" sz="4800" baseline="40000">
              <a:solidFill>
                <a:srgbClr val="00FFFF"/>
              </a:solidFill>
              <a:latin typeface="Times New Roman" charset="0"/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6280151" y="4343400"/>
            <a:ext cx="23503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3200" b="1">
                <a:solidFill>
                  <a:srgbClr val="00FFFF"/>
                </a:solidFill>
                <a:latin typeface="Times New Roman" charset="0"/>
              </a:rPr>
              <a:t>0.03 x PCO</a:t>
            </a:r>
            <a:r>
              <a:rPr lang="en-US" altLang="it-IT" sz="4000" b="1" baseline="-8000">
                <a:solidFill>
                  <a:srgbClr val="00FFFF"/>
                </a:solidFill>
                <a:latin typeface="Times New Roman" charset="0"/>
              </a:rPr>
              <a:t>2</a:t>
            </a:r>
            <a:endParaRPr lang="en-US" altLang="it-IT" sz="3200">
              <a:latin typeface="Times New Roman" charset="0"/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1676400" y="5181601"/>
            <a:ext cx="818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Microsoft Sans Serif" charset="0"/>
                <a:ea typeface="ＭＳ Ｐゴシック" charset="-128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it-IT" sz="2800" b="1" dirty="0">
                <a:solidFill>
                  <a:srgbClr val="FFFF00"/>
                </a:solidFill>
                <a:latin typeface="Times New Roman" charset="0"/>
              </a:rPr>
              <a:t>-  </a:t>
            </a:r>
            <a:r>
              <a:rPr lang="en-US" altLang="it-IT" sz="2800" b="1" dirty="0" err="1">
                <a:solidFill>
                  <a:srgbClr val="FFFF00"/>
                </a:solidFill>
                <a:latin typeface="Times New Roman" charset="0"/>
              </a:rPr>
              <a:t>L’equazione</a:t>
            </a:r>
            <a:r>
              <a:rPr lang="en-US" altLang="it-IT" sz="2800" b="1" dirty="0">
                <a:solidFill>
                  <a:srgbClr val="FFFF00"/>
                </a:solidFill>
                <a:latin typeface="Times New Roman" charset="0"/>
              </a:rPr>
              <a:t> di  HENDERSON - HASSELBALCH</a:t>
            </a:r>
            <a:endParaRPr lang="en-US" altLang="it-IT" sz="2400" dirty="0">
              <a:latin typeface="Times New Roman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6BF1923-5A8A-C345-A5CA-291FABE14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"/>
    </mc:Choice>
    <mc:Fallback xmlns="">
      <p:transition spd="slow" advTm="1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793067" y="279400"/>
            <a:ext cx="5029200" cy="647700"/>
          </a:xfrm>
        </p:spPr>
        <p:txBody>
          <a:bodyPr/>
          <a:lstStyle/>
          <a:p>
            <a:r>
              <a:rPr lang="en-US" altLang="it-IT" sz="3600" dirty="0" err="1"/>
              <a:t>Equilibrio</a:t>
            </a:r>
            <a:r>
              <a:rPr lang="en-US" altLang="it-IT" sz="3600" dirty="0"/>
              <a:t> </a:t>
            </a:r>
            <a:r>
              <a:rPr lang="en-US" altLang="it-IT" sz="3600" dirty="0" err="1"/>
              <a:t>Acido</a:t>
            </a:r>
            <a:r>
              <a:rPr lang="en-US" altLang="it-IT" sz="3600" dirty="0"/>
              <a:t>-Base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4133" y="1676400"/>
            <a:ext cx="4605867" cy="4435475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•"/>
            </a:pPr>
            <a:r>
              <a:rPr lang="en-US" altLang="it-IT" dirty="0" err="1"/>
              <a:t>Principali</a:t>
            </a:r>
            <a:r>
              <a:rPr lang="en-US" altLang="it-IT" dirty="0"/>
              <a:t> </a:t>
            </a:r>
            <a:r>
              <a:rPr lang="en-US" altLang="it-IT" dirty="0" err="1"/>
              <a:t>sistemi</a:t>
            </a:r>
            <a:r>
              <a:rPr lang="en-US" altLang="it-IT" dirty="0"/>
              <a:t> </a:t>
            </a:r>
            <a:r>
              <a:rPr lang="en-US" altLang="it-IT" dirty="0" err="1"/>
              <a:t>tampone</a:t>
            </a:r>
            <a:r>
              <a:rPr lang="en-US" altLang="it-IT" dirty="0"/>
              <a:t> </a:t>
            </a:r>
            <a:r>
              <a:rPr lang="en-US" altLang="it-IT" dirty="0" err="1"/>
              <a:t>nel</a:t>
            </a:r>
            <a:r>
              <a:rPr lang="en-US" altLang="it-IT" dirty="0"/>
              <a:t> </a:t>
            </a:r>
            <a:r>
              <a:rPr lang="en-US" altLang="it-IT" dirty="0" err="1"/>
              <a:t>sangue</a:t>
            </a:r>
            <a:r>
              <a:rPr lang="en-US" altLang="it-IT" dirty="0"/>
              <a:t>:</a:t>
            </a:r>
          </a:p>
          <a:p>
            <a:pPr marL="457200" indent="-457200">
              <a:buFontTx/>
              <a:buChar char="•"/>
            </a:pPr>
            <a:endParaRPr lang="en-US" altLang="it-IT" dirty="0"/>
          </a:p>
          <a:p>
            <a:pPr marL="457200" indent="-457200">
              <a:buFontTx/>
              <a:buChar char="•"/>
            </a:pPr>
            <a:r>
              <a:rPr lang="en-US" altLang="it-IT" dirty="0"/>
              <a:t>BICARBONATO</a:t>
            </a:r>
          </a:p>
          <a:p>
            <a:pPr marL="457200" indent="-457200">
              <a:buFontTx/>
              <a:buChar char="•"/>
            </a:pPr>
            <a:endParaRPr lang="en-US" altLang="it-IT" dirty="0"/>
          </a:p>
          <a:p>
            <a:pPr marL="457200" indent="-457200">
              <a:buFontTx/>
              <a:buChar char="•"/>
            </a:pPr>
            <a:r>
              <a:rPr lang="en-US" altLang="it-IT" dirty="0"/>
              <a:t>PROTEINE</a:t>
            </a:r>
          </a:p>
          <a:p>
            <a:pPr marL="457200" indent="-457200">
              <a:buFontTx/>
              <a:buChar char="•"/>
            </a:pPr>
            <a:endParaRPr lang="en-US" altLang="it-IT" dirty="0"/>
          </a:p>
          <a:p>
            <a:pPr marL="457200" indent="-457200">
              <a:buFontTx/>
              <a:buChar char="•"/>
            </a:pPr>
            <a:r>
              <a:rPr lang="en-US" altLang="it-IT" dirty="0"/>
              <a:t>FOSFATI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32933" y="1676401"/>
            <a:ext cx="4605867" cy="4435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•"/>
            </a:pPr>
            <a:r>
              <a:rPr lang="en-US" altLang="it-IT"/>
              <a:t>Un acido è una molecola che rilascia ioni idrogeno in soluzione</a:t>
            </a:r>
          </a:p>
          <a:p>
            <a:pPr marL="457200" indent="-457200">
              <a:buFontTx/>
              <a:buChar char="•"/>
            </a:pPr>
            <a:endParaRPr lang="en-US" altLang="it-IT"/>
          </a:p>
          <a:p>
            <a:pPr marL="457200" indent="-457200">
              <a:buFontTx/>
              <a:buChar char="•"/>
            </a:pPr>
            <a:r>
              <a:rPr lang="en-US" altLang="it-IT"/>
              <a:t>Una base è una molecola che accetta uno ione idrogeno</a:t>
            </a:r>
          </a:p>
          <a:p>
            <a:pPr marL="457200" indent="-457200">
              <a:buFontTx/>
              <a:buChar char="•"/>
            </a:pPr>
            <a:endParaRPr lang="en-US" altLang="it-IT"/>
          </a:p>
          <a:p>
            <a:pPr marL="457200" indent="-457200">
              <a:buFontTx/>
              <a:buChar char="•"/>
            </a:pPr>
            <a:r>
              <a:rPr lang="en-US" altLang="it-IT"/>
              <a:t>Un tampone è una sostanza che lega reversibilmente ioni idrogeno</a:t>
            </a:r>
            <a:endParaRPr lang="en-US" alt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5DF9B29-6A9F-8D4E-AEB1-D5FB68A33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8"/>
    </mc:Choice>
    <mc:Fallback xmlns="">
      <p:transition spd="slow" advTm="2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25394</TotalTime>
  <Words>378</Words>
  <Application>Microsoft Office PowerPoint</Application>
  <PresentationFormat>Personalizzato</PresentationFormat>
  <Paragraphs>80</Paragraphs>
  <Slides>10</Slides>
  <Notes>10</Notes>
  <HiddenSlides>0</HiddenSlides>
  <MMClips>11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Tema di Office</vt:lpstr>
      <vt:lpstr>Image</vt:lpstr>
      <vt:lpstr>Diapositiva</vt:lpstr>
      <vt:lpstr>Presentazione standard di PowerPoint</vt:lpstr>
      <vt:lpstr>Presentazione standard di PowerPoint</vt:lpstr>
      <vt:lpstr>Presentazione standard di PowerPoint</vt:lpstr>
      <vt:lpstr>Pulsossimetria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Equilibrio Acido-Base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238</cp:revision>
  <dcterms:created xsi:type="dcterms:W3CDTF">2017-11-05T20:32:28Z</dcterms:created>
  <dcterms:modified xsi:type="dcterms:W3CDTF">2021-01-05T11:00:04Z</dcterms:modified>
</cp:coreProperties>
</file>