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98" r:id="rId2"/>
    <p:sldId id="400" r:id="rId3"/>
    <p:sldId id="399" r:id="rId4"/>
    <p:sldId id="402" r:id="rId5"/>
    <p:sldId id="478" r:id="rId6"/>
    <p:sldId id="408" r:id="rId7"/>
    <p:sldId id="40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C209D-D589-DE44-AE06-9BA5A0EF39FA}" type="slidenum">
              <a:rPr lang="it-IT"/>
              <a:pPr/>
              <a:t>3</a:t>
            </a:fld>
            <a:endParaRPr lang="it-IT"/>
          </a:p>
        </p:txBody>
      </p:sp>
      <p:sp>
        <p:nvSpPr>
          <p:cNvPr id="103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50" y="4343704"/>
            <a:ext cx="5028503" cy="4113892"/>
          </a:xfrm>
        </p:spPr>
        <p:txBody>
          <a:bodyPr/>
          <a:lstStyle/>
          <a:p>
            <a:r>
              <a:rPr lang="it-IT">
                <a:ea typeface="Times New Roman" pitchFamily="-1" charset="0"/>
                <a:cs typeface="Times New Roman" pitchFamily="-1" charset="0"/>
              </a:rPr>
              <a:t>Hb &lt; 10 g/dl.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43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541F29C-E0F1-2E42-AB1D-72E592150E0A}" type="slidenum">
              <a:rPr lang="en-US" altLang="it-IT"/>
              <a:pPr/>
              <a:t>4</a:t>
            </a:fld>
            <a:endParaRPr lang="en-US" alt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415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EB94B87-98B1-7940-AFEB-2CDC1B5D2263}" type="slidenum">
              <a:rPr lang="en-US" altLang="it-IT"/>
              <a:pPr/>
              <a:t>6</a:t>
            </a:fld>
            <a:endParaRPr lang="en-US" altLang="it-I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355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it-IT" altLang="it-IT" dirty="0">
                <a:solidFill>
                  <a:schemeClr val="bg1"/>
                </a:solidFill>
              </a:rPr>
              <a:t>Misura della DLCO col metodo del respiro singolo con apnea (</a:t>
            </a:r>
            <a:r>
              <a:rPr lang="it-IT" altLang="it-IT" dirty="0" err="1">
                <a:solidFill>
                  <a:schemeClr val="bg1"/>
                </a:solidFill>
              </a:rPr>
              <a:t>DLCOsb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79925" y="1690688"/>
            <a:ext cx="3876675" cy="4191000"/>
          </a:xfrm>
          <a:solidFill>
            <a:srgbClr val="FF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Respiro tranquillo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Espirazione non forzata fino a RV, per non più di 6 sec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Rapida inspirazione a TLC in &lt; 4 sec (volume inspirato &gt; 85% EVC)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Tempo di </a:t>
            </a:r>
            <a:r>
              <a:rPr lang="it-IT" altLang="it-IT" sz="1600" dirty="0" err="1">
                <a:solidFill>
                  <a:schemeClr val="bg1"/>
                </a:solidFill>
              </a:rPr>
              <a:t>breath</a:t>
            </a:r>
            <a:r>
              <a:rPr lang="it-IT" altLang="it-IT" sz="1600" dirty="0">
                <a:solidFill>
                  <a:schemeClr val="bg1"/>
                </a:solidFill>
              </a:rPr>
              <a:t>-holding di 10 ± 2 sec 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Espirazione in &lt; 4 sec</a:t>
            </a:r>
          </a:p>
          <a:p>
            <a:pPr marL="288925" indent="-288925">
              <a:buNone/>
            </a:pPr>
            <a:endParaRPr lang="it-IT" altLang="it-IT" sz="1600" dirty="0">
              <a:solidFill>
                <a:schemeClr val="bg1"/>
              </a:solidFill>
            </a:endParaRPr>
          </a:p>
          <a:p>
            <a:pPr marL="288925" indent="-288925">
              <a:buNone/>
            </a:pPr>
            <a:r>
              <a:rPr lang="it-IT" altLang="it-IT" sz="1400" dirty="0">
                <a:solidFill>
                  <a:schemeClr val="bg1"/>
                </a:solidFill>
              </a:rPr>
              <a:t>	Durante l’inspirazione il soggetto inala una miscela composta da CO allo 0.3%, da un gas inerte normalmente assente (ad esempio elio, 10-14%), da ossigeno (18-21%) e azoto, in percentuali variabili in base alla miscela standard utilizzata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1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597400" y="61976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900" dirty="0" err="1">
                <a:solidFill>
                  <a:schemeClr val="bg1"/>
                </a:solidFill>
              </a:rPr>
              <a:t>Macintyre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N</a:t>
            </a:r>
            <a:r>
              <a:rPr lang="it-IT" altLang="it-IT" sz="900" dirty="0">
                <a:solidFill>
                  <a:schemeClr val="bg1"/>
                </a:solidFill>
              </a:rPr>
              <a:t> et al. </a:t>
            </a:r>
            <a:r>
              <a:rPr lang="it-IT" altLang="it-IT" sz="900" dirty="0" err="1">
                <a:solidFill>
                  <a:schemeClr val="bg1"/>
                </a:solidFill>
              </a:rPr>
              <a:t>Standardisation</a:t>
            </a:r>
            <a:r>
              <a:rPr lang="it-IT" altLang="it-IT" sz="900" dirty="0">
                <a:solidFill>
                  <a:schemeClr val="bg1"/>
                </a:solidFill>
              </a:rPr>
              <a:t> of the single-</a:t>
            </a:r>
            <a:r>
              <a:rPr lang="it-IT" altLang="it-IT" sz="900" dirty="0" err="1">
                <a:solidFill>
                  <a:schemeClr val="bg1"/>
                </a:solidFill>
              </a:rPr>
              <a:t>breath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determination</a:t>
            </a:r>
            <a:r>
              <a:rPr lang="it-IT" altLang="it-IT" sz="900" dirty="0">
                <a:solidFill>
                  <a:schemeClr val="bg1"/>
                </a:solidFill>
              </a:rPr>
              <a:t> of carbon </a:t>
            </a:r>
            <a:r>
              <a:rPr lang="it-IT" altLang="it-IT" sz="900" dirty="0" err="1">
                <a:solidFill>
                  <a:schemeClr val="bg1"/>
                </a:solidFill>
              </a:rPr>
              <a:t>monoxide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uptake</a:t>
            </a:r>
            <a:r>
              <a:rPr lang="it-IT" altLang="it-IT" sz="900" dirty="0">
                <a:solidFill>
                  <a:schemeClr val="bg1"/>
                </a:solidFill>
              </a:rPr>
              <a:t> in the </a:t>
            </a:r>
            <a:r>
              <a:rPr lang="it-IT" altLang="it-IT" sz="900" dirty="0" err="1">
                <a:solidFill>
                  <a:schemeClr val="bg1"/>
                </a:solidFill>
              </a:rPr>
              <a:t>lung</a:t>
            </a:r>
            <a:r>
              <a:rPr lang="it-IT" altLang="it-IT" sz="900" dirty="0">
                <a:solidFill>
                  <a:schemeClr val="bg1"/>
                </a:solidFill>
              </a:rPr>
              <a:t>. </a:t>
            </a:r>
            <a:r>
              <a:rPr lang="it-IT" altLang="it-IT" sz="900" dirty="0" err="1">
                <a:solidFill>
                  <a:schemeClr val="bg1"/>
                </a:solidFill>
              </a:rPr>
              <a:t>Eur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Respir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J</a:t>
            </a:r>
            <a:r>
              <a:rPr lang="it-IT" altLang="it-IT" sz="900" dirty="0">
                <a:solidFill>
                  <a:schemeClr val="bg1"/>
                </a:solidFill>
              </a:rPr>
              <a:t> 2005; 26: 720-735.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600" y="2292668"/>
            <a:ext cx="3835400" cy="29870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08362E0-D7F1-B94E-9C59-724569647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15"/>
    </mc:Choice>
    <mc:Fallback xmlns="">
      <p:transition spd="slow" advTm="9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6154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Componenti della </a:t>
            </a:r>
            <a:r>
              <a:rPr lang="it-IT" b="1">
                <a:solidFill>
                  <a:schemeClr val="bg1"/>
                </a:solidFill>
              </a:rPr>
              <a:t>diffusione alveolo-capillare</a:t>
            </a:r>
          </a:p>
        </p:txBody>
      </p:sp>
      <p:pic>
        <p:nvPicPr>
          <p:cNvPr id="4" name="Picture 3" descr="Q8-2a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8581"/>
            <a:ext cx="868680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5E34E3E-DB0F-3C4B-A294-5D6CF3F5E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75"/>
    </mc:Choice>
    <mc:Fallback xmlns="">
      <p:transition spd="slow" advTm="4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348" y="417666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it-IT" sz="3200" b="1" i="1" dirty="0">
                <a:solidFill>
                  <a:srgbClr val="FFFF00"/>
                </a:solidFill>
              </a:rPr>
              <a:t/>
            </a:r>
            <a:br>
              <a:rPr lang="it-IT" sz="3200" b="1" i="1" dirty="0">
                <a:solidFill>
                  <a:srgbClr val="FFFF00"/>
                </a:solidFill>
              </a:rPr>
            </a:br>
            <a:r>
              <a:rPr lang="it-IT" sz="3200" b="1" i="1" dirty="0">
                <a:solidFill>
                  <a:srgbClr val="FFFF00"/>
                </a:solidFill>
              </a:rPr>
              <a:t> Condizioni associate a variazioni di DLCO</a:t>
            </a:r>
            <a:r>
              <a:rPr lang="it-IT" sz="4000" b="1" dirty="0"/>
              <a:t> </a:t>
            </a:r>
          </a:p>
        </p:txBody>
      </p:sp>
      <p:sp>
        <p:nvSpPr>
          <p:cNvPr id="1038339" name="Rectangle 3"/>
          <p:cNvSpPr>
            <a:spLocks noChangeArrowheads="1"/>
          </p:cNvSpPr>
          <p:nvPr/>
        </p:nvSpPr>
        <p:spPr bwMode="auto">
          <a:xfrm>
            <a:off x="6172200" y="2212975"/>
            <a:ext cx="4165600" cy="40259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74625" indent="-174625" algn="just">
              <a:spcBef>
                <a:spcPct val="20000"/>
              </a:spcBef>
            </a:pPr>
            <a:r>
              <a:rPr lang="it-IT" sz="2400" b="1" dirty="0"/>
              <a:t>Incremento D</a:t>
            </a:r>
            <a:r>
              <a:rPr lang="it-IT" sz="2000" b="1" dirty="0"/>
              <a:t>L</a:t>
            </a:r>
            <a:r>
              <a:rPr lang="it-IT" sz="2400" b="1" dirty="0"/>
              <a:t>CO: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Policitemia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Emorragia polmonare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Patologie associate ad aumentato flusso ematico (Shunt </a:t>
            </a:r>
            <a:r>
              <a:rPr lang="it-IT" b="1" dirty="0" err="1"/>
              <a:t>sn-ds</a:t>
            </a:r>
            <a:r>
              <a:rPr lang="it-IT" b="1" dirty="0"/>
              <a:t>)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Esercizio fisico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Postura (aumento dal 5-30% nel passaggio da seduto a supino)</a:t>
            </a:r>
          </a:p>
          <a:p>
            <a:pPr marL="174625" indent="-174625" algn="just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endParaRPr lang="it-IT" b="1" dirty="0"/>
          </a:p>
        </p:txBody>
      </p:sp>
      <p:sp>
        <p:nvSpPr>
          <p:cNvPr id="1038340" name="Text Box 4"/>
          <p:cNvSpPr txBox="1">
            <a:spLocks noChangeArrowheads="1"/>
          </p:cNvSpPr>
          <p:nvPr/>
        </p:nvSpPr>
        <p:spPr bwMode="auto">
          <a:xfrm>
            <a:off x="1693333" y="2197102"/>
            <a:ext cx="3880556" cy="47551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400" b="1" dirty="0"/>
              <a:t>Riduzione D</a:t>
            </a:r>
            <a:r>
              <a:rPr lang="it-IT" sz="2000" b="1" dirty="0"/>
              <a:t>L</a:t>
            </a:r>
            <a:r>
              <a:rPr lang="it-IT" sz="2400" b="1" dirty="0"/>
              <a:t>CO: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ostruttive con enfisema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restrittive con fibrosi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Ipertensione polmonare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Malattie sistemiche a coinvolgimento          polmonare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cardiovascolari (edema da scompenso)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Altre: anemia, IRC, dialisi, fumo di          </a:t>
            </a:r>
            <a:r>
              <a:rPr lang="it-IT" b="1" dirty="0" err="1"/>
              <a:t>marjuana</a:t>
            </a:r>
            <a:r>
              <a:rPr lang="it-IT" b="1" dirty="0"/>
              <a:t>, ingestione acuta e cronica di etanolo, cocaina, fumo di sigaretta, BOOP.</a:t>
            </a:r>
          </a:p>
          <a:p>
            <a:pPr eaLnBrk="1" hangingPunct="1">
              <a:spcBef>
                <a:spcPct val="50000"/>
              </a:spcBef>
            </a:pPr>
            <a:endParaRPr lang="it-IT" b="1" dirty="0"/>
          </a:p>
        </p:txBody>
      </p:sp>
      <p:sp>
        <p:nvSpPr>
          <p:cNvPr id="1038341" name="Line 5"/>
          <p:cNvSpPr>
            <a:spLocks noChangeShapeType="1"/>
          </p:cNvSpPr>
          <p:nvPr/>
        </p:nvSpPr>
        <p:spPr bwMode="auto">
          <a:xfrm flipV="1">
            <a:off x="1510348" y="1777998"/>
            <a:ext cx="9144000" cy="2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950A2EF-F143-0447-BF88-B11C0BA72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8"/>
    </mc:Choice>
    <mc:Fallback xmlns="">
      <p:transition spd="slow" advTm="6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4-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2364"/>
            <a:ext cx="6807200" cy="5278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859366" y="516467"/>
            <a:ext cx="5981701" cy="55399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3000" dirty="0" err="1">
                <a:solidFill>
                  <a:srgbClr val="FFFF00"/>
                </a:solidFill>
              </a:rPr>
              <a:t>Circolazione</a:t>
            </a:r>
            <a:r>
              <a:rPr lang="en-US" altLang="it-IT" sz="3000" dirty="0">
                <a:solidFill>
                  <a:srgbClr val="FFFF00"/>
                </a:solidFill>
              </a:rPr>
              <a:t> </a:t>
            </a:r>
            <a:r>
              <a:rPr lang="en-US" altLang="it-IT" sz="3000" dirty="0" err="1">
                <a:solidFill>
                  <a:srgbClr val="FFFF00"/>
                </a:solidFill>
              </a:rPr>
              <a:t>sistemica</a:t>
            </a:r>
            <a:r>
              <a:rPr lang="en-US" altLang="it-IT" sz="3000" dirty="0">
                <a:solidFill>
                  <a:srgbClr val="FFFF00"/>
                </a:solidFill>
              </a:rPr>
              <a:t> e </a:t>
            </a:r>
            <a:r>
              <a:rPr lang="en-US" altLang="it-IT" sz="3000" dirty="0" err="1">
                <a:solidFill>
                  <a:srgbClr val="FFFF00"/>
                </a:solidFill>
              </a:rPr>
              <a:t>polmonare</a:t>
            </a:r>
            <a:endParaRPr lang="en-US" altLang="it-IT" sz="3000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715595" y="435525"/>
            <a:ext cx="4039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pressioni nel circolo polmonare sono basse (15 di media, circa 6 volte meno del circolo sistemico). Le pareti delle arterie polmonari contengono poca muscolatura liscia a differenza delle arterie sistemiche. Le pressioni nei capillari sono influenzate dalla pressione negli alveoli e </a:t>
            </a:r>
            <a:r>
              <a:rPr lang="it-IT" dirty="0" err="1"/>
              <a:t>intrapleurica</a:t>
            </a:r>
            <a:r>
              <a:rPr lang="it-IT" dirty="0"/>
              <a:t> e variano con il variare degli atti respiratori e dall’O</a:t>
            </a:r>
            <a:r>
              <a:rPr lang="it-IT" baseline="-25000" dirty="0"/>
              <a:t>2</a:t>
            </a:r>
            <a:r>
              <a:rPr lang="it-IT" dirty="0"/>
              <a:t> (vasocostrizione ipossica).</a:t>
            </a:r>
          </a:p>
        </p:txBody>
      </p:sp>
      <p:pic>
        <p:nvPicPr>
          <p:cNvPr id="12" name="Picture 3" descr="04-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23" y="3426547"/>
            <a:ext cx="3868796" cy="2604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959454" y="6031468"/>
            <a:ext cx="35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Compressione dei capillari alveolari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DF92A44-FC8D-144A-93EA-313FC4B59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59"/>
    </mc:Choice>
    <mc:Fallback xmlns="">
      <p:transition spd="slow" advTm="7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 err="1"/>
              <a:t>Negli</a:t>
            </a:r>
            <a:r>
              <a:rPr lang="en-US" altLang="it-IT" dirty="0"/>
              <a:t> alveoli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255520" y="1611630"/>
            <a:ext cx="3543300" cy="4674870"/>
          </a:xfrm>
        </p:spPr>
        <p:txBody>
          <a:bodyPr>
            <a:normAutofit lnSpcReduction="10000"/>
          </a:bodyPr>
          <a:lstStyle/>
          <a:p>
            <a:r>
              <a:rPr lang="en-US" altLang="it-IT" dirty="0"/>
              <a:t>La </a:t>
            </a:r>
            <a:r>
              <a:rPr lang="en-US" altLang="it-IT" dirty="0" err="1"/>
              <a:t>superficie</a:t>
            </a:r>
            <a:r>
              <a:rPr lang="en-US" altLang="it-IT" dirty="0"/>
              <a:t> </a:t>
            </a:r>
            <a:r>
              <a:rPr lang="en-US" altLang="it-IT" dirty="0" err="1"/>
              <a:t>respiratoria</a:t>
            </a:r>
            <a:r>
              <a:rPr lang="en-US" altLang="it-IT" dirty="0"/>
              <a:t> </a:t>
            </a:r>
            <a:r>
              <a:rPr lang="en-US" altLang="it-IT" dirty="0" err="1"/>
              <a:t>è</a:t>
            </a:r>
            <a:r>
              <a:rPr lang="en-US" altLang="it-IT" dirty="0"/>
              <a:t> </a:t>
            </a:r>
            <a:r>
              <a:rPr lang="en-US" altLang="it-IT" dirty="0" err="1"/>
              <a:t>composta</a:t>
            </a:r>
            <a:r>
              <a:rPr lang="en-US" altLang="it-IT" dirty="0"/>
              <a:t> </a:t>
            </a:r>
            <a:r>
              <a:rPr lang="en-US" altLang="it-IT" dirty="0" err="1"/>
              <a:t>dalle</a:t>
            </a:r>
            <a:r>
              <a:rPr lang="en-US" altLang="it-IT" dirty="0"/>
              <a:t> </a:t>
            </a:r>
            <a:r>
              <a:rPr lang="en-US" altLang="it-IT" dirty="0" err="1"/>
              <a:t>pareti</a:t>
            </a:r>
            <a:r>
              <a:rPr lang="en-US" altLang="it-IT" dirty="0"/>
              <a:t> </a:t>
            </a:r>
            <a:r>
              <a:rPr lang="en-US" altLang="it-IT" dirty="0" err="1"/>
              <a:t>fatte</a:t>
            </a:r>
            <a:r>
              <a:rPr lang="en-US" altLang="it-IT" dirty="0"/>
              <a:t> da un </a:t>
            </a:r>
            <a:r>
              <a:rPr lang="en-US" altLang="it-IT" dirty="0" err="1"/>
              <a:t>unico</a:t>
            </a:r>
            <a:r>
              <a:rPr lang="en-US" altLang="it-IT" dirty="0"/>
              <a:t> </a:t>
            </a:r>
            <a:r>
              <a:rPr lang="en-US" altLang="it-IT" dirty="0" err="1"/>
              <a:t>strato</a:t>
            </a:r>
            <a:r>
              <a:rPr lang="en-US" altLang="it-IT" dirty="0"/>
              <a:t> di cellule </a:t>
            </a:r>
            <a:r>
              <a:rPr lang="en-US" altLang="it-IT" dirty="0" err="1"/>
              <a:t>dell’epitelio</a:t>
            </a:r>
            <a:r>
              <a:rPr lang="en-US" altLang="it-IT" dirty="0"/>
              <a:t> </a:t>
            </a:r>
            <a:r>
              <a:rPr lang="en-US" altLang="it-IT" dirty="0" err="1"/>
              <a:t>alveolare</a:t>
            </a:r>
            <a:r>
              <a:rPr lang="en-US" altLang="it-IT" dirty="0"/>
              <a:t> (</a:t>
            </a:r>
            <a:r>
              <a:rPr lang="en-US" altLang="it-IT" dirty="0" err="1"/>
              <a:t>surfattante</a:t>
            </a:r>
            <a:r>
              <a:rPr lang="en-US" altLang="it-IT" dirty="0"/>
              <a:t>) e </a:t>
            </a:r>
            <a:r>
              <a:rPr lang="en-US" altLang="it-IT" dirty="0" err="1"/>
              <a:t>dell’endotelio</a:t>
            </a:r>
            <a:r>
              <a:rPr lang="en-US" altLang="it-IT" dirty="0"/>
              <a:t> </a:t>
            </a:r>
            <a:r>
              <a:rPr lang="en-US" altLang="it-IT" dirty="0" err="1"/>
              <a:t>capillare</a:t>
            </a:r>
            <a:r>
              <a:rPr lang="en-US" altLang="it-IT" dirty="0"/>
              <a:t>. </a:t>
            </a:r>
          </a:p>
          <a:p>
            <a:r>
              <a:rPr lang="en-US" altLang="it-IT" dirty="0"/>
              <a:t>Le </a:t>
            </a:r>
            <a:r>
              <a:rPr lang="en-US" altLang="it-IT" dirty="0" err="1"/>
              <a:t>pareti</a:t>
            </a:r>
            <a:r>
              <a:rPr lang="en-US" altLang="it-IT" dirty="0"/>
              <a:t> </a:t>
            </a:r>
            <a:r>
              <a:rPr lang="en-US" altLang="it-IT" dirty="0" err="1"/>
              <a:t>dei</a:t>
            </a:r>
            <a:r>
              <a:rPr lang="en-US" altLang="it-IT" dirty="0"/>
              <a:t> </a:t>
            </a:r>
            <a:r>
              <a:rPr lang="en-US" altLang="it-IT" dirty="0" err="1"/>
              <a:t>capillari</a:t>
            </a:r>
            <a:r>
              <a:rPr lang="en-US" altLang="it-IT" dirty="0"/>
              <a:t> e </a:t>
            </a:r>
            <a:r>
              <a:rPr lang="en-US" altLang="it-IT" dirty="0" err="1"/>
              <a:t>degli</a:t>
            </a:r>
            <a:r>
              <a:rPr lang="en-US" altLang="it-IT" dirty="0"/>
              <a:t> alveoli </a:t>
            </a:r>
            <a:r>
              <a:rPr lang="en-US" altLang="it-IT" dirty="0" err="1"/>
              <a:t>condividono</a:t>
            </a:r>
            <a:r>
              <a:rPr lang="en-US" altLang="it-IT" dirty="0"/>
              <a:t> la </a:t>
            </a:r>
            <a:r>
              <a:rPr lang="en-US" altLang="it-IT" dirty="0" err="1"/>
              <a:t>stessa</a:t>
            </a:r>
            <a:r>
              <a:rPr lang="en-US" altLang="it-IT" dirty="0"/>
              <a:t> </a:t>
            </a:r>
            <a:r>
              <a:rPr lang="en-US" altLang="it-IT" dirty="0" err="1"/>
              <a:t>membrana</a:t>
            </a:r>
            <a:r>
              <a:rPr lang="en-US" altLang="it-IT" dirty="0"/>
              <a:t> </a:t>
            </a:r>
            <a:r>
              <a:rPr lang="en-US" altLang="it-IT" dirty="0" err="1"/>
              <a:t>basale</a:t>
            </a:r>
            <a:r>
              <a:rPr lang="en-US" altLang="it-IT" dirty="0"/>
              <a:t>.</a:t>
            </a:r>
          </a:p>
        </p:txBody>
      </p:sp>
      <p:pic>
        <p:nvPicPr>
          <p:cNvPr id="32772" name="Picture 2" descr="D:\Chapter_33\B_Jpeg_Images\33_Labeled_Images\figure_33_09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20" y="2057400"/>
            <a:ext cx="4024789" cy="39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1E95921-12FC-BD45-B61E-FC3CBA6582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4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"/>
    </mc:Choice>
    <mc:Fallback xmlns="">
      <p:transition spd="slow" advTm="1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04-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1651001"/>
            <a:ext cx="5588000" cy="474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440267" y="423334"/>
            <a:ext cx="5588000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3200" dirty="0" err="1">
                <a:solidFill>
                  <a:schemeClr val="accent5"/>
                </a:solidFill>
              </a:rPr>
              <a:t>Bassa</a:t>
            </a:r>
            <a:r>
              <a:rPr lang="en-US" altLang="it-IT" sz="3200" dirty="0">
                <a:solidFill>
                  <a:schemeClr val="accent5"/>
                </a:solidFill>
              </a:rPr>
              <a:t> </a:t>
            </a:r>
            <a:r>
              <a:rPr lang="en-US" altLang="it-IT" sz="3200" dirty="0" err="1">
                <a:solidFill>
                  <a:schemeClr val="accent5"/>
                </a:solidFill>
              </a:rPr>
              <a:t>pressione</a:t>
            </a:r>
            <a:r>
              <a:rPr lang="en-US" altLang="it-IT" sz="3200" dirty="0">
                <a:solidFill>
                  <a:schemeClr val="accent5"/>
                </a:solidFill>
              </a:rPr>
              <a:t> </a:t>
            </a:r>
            <a:r>
              <a:rPr lang="en-US" altLang="it-IT" sz="3200" dirty="0" err="1">
                <a:solidFill>
                  <a:schemeClr val="accent5"/>
                </a:solidFill>
              </a:rPr>
              <a:t>alveolare</a:t>
            </a:r>
            <a:r>
              <a:rPr lang="en-US" altLang="it-IT" sz="3200" dirty="0">
                <a:solidFill>
                  <a:schemeClr val="accent5"/>
                </a:solidFill>
              </a:rPr>
              <a:t> di O</a:t>
            </a:r>
            <a:r>
              <a:rPr lang="en-US" altLang="it-IT" sz="2800" dirty="0">
                <a:solidFill>
                  <a:schemeClr val="accent5"/>
                </a:solidFill>
              </a:rPr>
              <a:t>2</a:t>
            </a:r>
            <a:r>
              <a:rPr lang="en-US" altLang="it-IT" sz="3200" dirty="0">
                <a:solidFill>
                  <a:schemeClr val="accent5"/>
                </a:solidFill>
              </a:rPr>
              <a:t> causa </a:t>
            </a:r>
            <a:r>
              <a:rPr lang="en-US" altLang="it-IT" sz="3200" dirty="0" err="1">
                <a:solidFill>
                  <a:schemeClr val="accent5"/>
                </a:solidFill>
              </a:rPr>
              <a:t>vasocostrizione</a:t>
            </a:r>
            <a:r>
              <a:rPr lang="en-US" altLang="it-IT" sz="3200" dirty="0">
                <a:solidFill>
                  <a:schemeClr val="accent5"/>
                </a:solidFill>
              </a:rPr>
              <a:t> </a:t>
            </a:r>
            <a:r>
              <a:rPr lang="en-US" altLang="it-IT" sz="3200" dirty="0" err="1">
                <a:solidFill>
                  <a:schemeClr val="accent5"/>
                </a:solidFill>
              </a:rPr>
              <a:t>arteriolare</a:t>
            </a:r>
            <a:endParaRPr lang="en-US" altLang="it-IT" sz="3200" dirty="0">
              <a:solidFill>
                <a:schemeClr val="accent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799" y="3640667"/>
            <a:ext cx="3471333" cy="25230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799" y="640210"/>
            <a:ext cx="3471333" cy="26543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416799" y="3048000"/>
            <a:ext cx="3657601" cy="246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247467" y="3048000"/>
            <a:ext cx="17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Ipossia regionale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247467" y="6212960"/>
            <a:ext cx="21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Ipossia generalizzata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1F8CFC1-0974-B84F-8FF4-0A711515E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1"/>
    </mc:Choice>
    <mc:Fallback xmlns="">
      <p:transition spd="slow" advTm="5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magin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11200"/>
            <a:ext cx="6739467" cy="54356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247467" y="1674674"/>
            <a:ext cx="39160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Ipertensione arteriosa polmonare (PAH)</a:t>
            </a:r>
          </a:p>
          <a:p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PAPmedia</a:t>
            </a:r>
            <a:r>
              <a:rPr lang="it-IT" dirty="0"/>
              <a:t> &gt;20(25) </a:t>
            </a:r>
            <a:r>
              <a:rPr lang="it-IT" dirty="0" err="1"/>
              <a:t>mmHg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Wedge</a:t>
            </a:r>
            <a:r>
              <a:rPr lang="it-IT" dirty="0"/>
              <a:t> Pressure &lt; 15 </a:t>
            </a:r>
            <a:r>
              <a:rPr lang="it-IT" dirty="0" err="1"/>
              <a:t>mmHg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PVR &gt; 3 U Woods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965543" y="4114772"/>
            <a:ext cx="5079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pressione di incuneamento (capillare) ≧ 15mmHg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non è PAH (</a:t>
            </a:r>
            <a:r>
              <a:rPr lang="it-IT" dirty="0" err="1"/>
              <a:t>precapillare</a:t>
            </a:r>
            <a:r>
              <a:rPr lang="it-IT" dirty="0"/>
              <a:t>), ma post-capillare (di origine cardiaca sinistra)</a:t>
            </a:r>
          </a:p>
          <a:p>
            <a:pPr algn="ctr"/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9205471" y="4429369"/>
            <a:ext cx="316523" cy="545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804D7FC-1653-574E-8352-68F989B2E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33"/>
    </mc:Choice>
    <mc:Fallback xmlns="">
      <p:transition spd="slow" advTm="13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25394</TotalTime>
  <Words>348</Words>
  <Application>Microsoft Office PowerPoint</Application>
  <PresentationFormat>Personalizzato</PresentationFormat>
  <Paragraphs>51</Paragraphs>
  <Slides>7</Slides>
  <Notes>3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Misura della DLCO col metodo del respiro singolo con apnea (DLCOsb)</vt:lpstr>
      <vt:lpstr>Componenti della diffusione alveolo-capillare</vt:lpstr>
      <vt:lpstr>  Condizioni associate a variazioni di DLCO </vt:lpstr>
      <vt:lpstr>Presentazione standard di PowerPoint</vt:lpstr>
      <vt:lpstr>Negli alveoli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240</cp:revision>
  <dcterms:created xsi:type="dcterms:W3CDTF">2017-11-05T20:32:28Z</dcterms:created>
  <dcterms:modified xsi:type="dcterms:W3CDTF">2021-01-05T13:12:31Z</dcterms:modified>
</cp:coreProperties>
</file>