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552" r:id="rId2"/>
    <p:sldId id="528" r:id="rId3"/>
    <p:sldId id="529" r:id="rId4"/>
    <p:sldId id="530" r:id="rId5"/>
    <p:sldId id="429" r:id="rId6"/>
    <p:sldId id="441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0432FF"/>
    <a:srgbClr val="FFFD78"/>
    <a:srgbClr val="FF8AD8"/>
    <a:srgbClr val="8EFA00"/>
    <a:srgbClr val="0096FF"/>
    <a:srgbClr val="79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111"/>
    <p:restoredTop sz="94651"/>
  </p:normalViewPr>
  <p:slideViewPr>
    <p:cSldViewPr snapToGrid="0" snapToObjects="1">
      <p:cViewPr>
        <p:scale>
          <a:sx n="100" d="100"/>
          <a:sy n="100" d="100"/>
        </p:scale>
        <p:origin x="176" y="384"/>
      </p:cViewPr>
      <p:guideLst/>
    </p:cSldViewPr>
  </p:slideViewPr>
  <p:outlineViewPr>
    <p:cViewPr>
      <p:scale>
        <a:sx n="33" d="100"/>
        <a:sy n="33" d="100"/>
      </p:scale>
      <p:origin x="0" y="-103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590F8-DEB8-2845-AEF6-520DEBCE72EB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83757-E627-D848-9FED-D4DA2D0F48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918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fld id="{7952D9CE-73A5-094A-891F-5B129DFC585C}" type="slidenum">
              <a:rPr lang="en-US" altLang="it-IT" sz="1200">
                <a:latin typeface="Times New Roman" charset="0"/>
              </a:rPr>
              <a:pPr/>
              <a:t>5</a:t>
            </a:fld>
            <a:endParaRPr lang="en-US" altLang="it-IT" sz="1200">
              <a:latin typeface="Times New Roman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29113"/>
            <a:ext cx="5029200" cy="41036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it-IT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024812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fld id="{A5C28C4B-B7A7-3846-BF47-AE9E4F7B30B8}" type="slidenum">
              <a:rPr lang="en-US" altLang="it-IT" sz="1200">
                <a:latin typeface="Times New Roman" charset="0"/>
              </a:rPr>
              <a:pPr/>
              <a:t>6</a:t>
            </a:fld>
            <a:endParaRPr lang="en-US" altLang="it-IT" sz="1200">
              <a:latin typeface="Times New Roman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29113"/>
            <a:ext cx="5029200" cy="41036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it-IT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57773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3582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666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1066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3568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790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658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132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9343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3226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0476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0936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015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tiff"/><Relationship Id="rId5" Type="http://schemas.openxmlformats.org/officeDocument/2006/relationships/image" Target="../media/image2.jpeg"/><Relationship Id="rId4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5.m4a"/><Relationship Id="rId7" Type="http://schemas.openxmlformats.org/officeDocument/2006/relationships/image" Target="../media/image9.png"/><Relationship Id="rId2" Type="http://schemas.microsoft.com/office/2007/relationships/media" Target="../media/media5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D1391D45-EE50-154E-B03E-01E1F689D5F7}"/>
              </a:ext>
            </a:extLst>
          </p:cNvPr>
          <p:cNvSpPr txBox="1"/>
          <p:nvPr/>
        </p:nvSpPr>
        <p:spPr>
          <a:xfrm>
            <a:off x="368491" y="327546"/>
            <a:ext cx="29342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Le fibre dolorifiche e i  recettori dolorifici non sono presenti nel parenchima polmonare (alveoli).</a:t>
            </a:r>
          </a:p>
          <a:p>
            <a:r>
              <a:rPr lang="it-IT" dirty="0"/>
              <a:t>Sono invece presenti in scarsa misura nelle vie aeree principali fino alle diramazioni principali della trachea (bronchi </a:t>
            </a:r>
            <a:r>
              <a:rPr lang="it-IT" dirty="0" err="1"/>
              <a:t>prinicipali</a:t>
            </a:r>
            <a:r>
              <a:rPr lang="it-IT" dirty="0"/>
              <a:t>) e in modo e sensibilità importanti sulla superficie della pleura.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02BAC234-F2F3-2448-B668-BD20DDC37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241" y="956205"/>
            <a:ext cx="3302759" cy="4844093"/>
          </a:xfrm>
          <a:prstGeom prst="rect">
            <a:avLst/>
          </a:prstGeom>
        </p:spPr>
      </p:pic>
      <p:pic>
        <p:nvPicPr>
          <p:cNvPr id="163842" name="Picture 2" descr="Risultati immagini per pain fibers lung and pleura">
            <a:extLst>
              <a:ext uri="{FF2B5EF4-FFF2-40B4-BE49-F238E27FC236}">
                <a16:creationId xmlns:a16="http://schemas.microsoft.com/office/drawing/2014/main" xmlns="" id="{301DA345-81B8-154E-B28A-E42ED520B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458" y="801899"/>
            <a:ext cx="4811783" cy="568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AE51F2B7-9882-8245-BF49-79365B7946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307" y="3743866"/>
            <a:ext cx="3850152" cy="295557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84A862F6-7C7D-E340-99CC-54F77E30CD3C}"/>
              </a:ext>
            </a:extLst>
          </p:cNvPr>
          <p:cNvSpPr txBox="1"/>
          <p:nvPr/>
        </p:nvSpPr>
        <p:spPr>
          <a:xfrm>
            <a:off x="5172501" y="136478"/>
            <a:ext cx="3688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Dolore toracico di origine respiratoria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72826369-9DED-824C-81F3-038124D5FE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28"/>
    </mc:Choice>
    <mc:Fallback xmlns="">
      <p:transition spd="slow" advTm="64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191" y="0"/>
            <a:ext cx="9509618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0AF58D02-F41E-AE41-9206-0FC684A3A3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1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45"/>
    </mc:Choice>
    <mc:Fallback xmlns="">
      <p:transition spd="slow" advTm="51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116" y="0"/>
            <a:ext cx="9191767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73A38CFF-0EB4-9145-B270-EBFC7B7BB0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88"/>
    </mc:Choice>
    <mc:Fallback xmlns="">
      <p:transition spd="slow" advTm="48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30" y="365125"/>
            <a:ext cx="5797061" cy="581183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9092" y="365124"/>
            <a:ext cx="5972907" cy="581183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9905AE41-AC2D-9643-A1EB-67E8AABF4D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5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01"/>
    </mc:Choice>
    <mc:Fallback xmlns="">
      <p:transition spd="slow" advTm="31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01133"/>
            <a:ext cx="7772400" cy="768350"/>
          </a:xfrm>
        </p:spPr>
        <p:txBody>
          <a:bodyPr/>
          <a:lstStyle/>
          <a:p>
            <a:r>
              <a:rPr lang="en-US" altLang="it-IT"/>
              <a:t>Sensors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79134"/>
            <a:ext cx="7772400" cy="35052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  <a:buFontTx/>
              <a:buAutoNum type="arabicParenR"/>
            </a:pPr>
            <a:r>
              <a:rPr lang="en-US" altLang="it-IT" sz="2600" dirty="0"/>
              <a:t>Central chemoreceptor</a:t>
            </a:r>
          </a:p>
          <a:p>
            <a:pPr marL="457200" indent="-457200">
              <a:lnSpc>
                <a:spcPct val="80000"/>
              </a:lnSpc>
              <a:spcBef>
                <a:spcPct val="50000"/>
              </a:spcBef>
              <a:buFontTx/>
              <a:buAutoNum type="arabicParenR"/>
            </a:pPr>
            <a:endParaRPr lang="en-US" altLang="it-IT" sz="2600" dirty="0"/>
          </a:p>
          <a:p>
            <a:pPr marL="457200" indent="-457200">
              <a:lnSpc>
                <a:spcPct val="80000"/>
              </a:lnSpc>
              <a:spcBef>
                <a:spcPct val="50000"/>
              </a:spcBef>
              <a:buFontTx/>
              <a:buAutoNum type="arabicParenR" startAt="2"/>
            </a:pPr>
            <a:r>
              <a:rPr lang="en-US" altLang="it-IT" sz="2600" dirty="0"/>
              <a:t>Peripheral chemoreceptors</a:t>
            </a:r>
          </a:p>
          <a:p>
            <a:pPr marL="457200" indent="-457200">
              <a:lnSpc>
                <a:spcPct val="80000"/>
              </a:lnSpc>
              <a:spcBef>
                <a:spcPct val="50000"/>
              </a:spcBef>
              <a:buFontTx/>
              <a:buAutoNum type="arabicParenR" startAt="2"/>
            </a:pPr>
            <a:endParaRPr lang="en-US" altLang="it-IT" sz="2600" dirty="0"/>
          </a:p>
          <a:p>
            <a:pPr marL="457200" indent="-457200">
              <a:lnSpc>
                <a:spcPct val="80000"/>
              </a:lnSpc>
              <a:spcBef>
                <a:spcPct val="50000"/>
              </a:spcBef>
              <a:buFontTx/>
              <a:buAutoNum type="arabicParenR" startAt="3"/>
            </a:pPr>
            <a:r>
              <a:rPr lang="en-US" altLang="it-IT" sz="2600" dirty="0"/>
              <a:t>Lung receptors</a:t>
            </a:r>
          </a:p>
          <a:p>
            <a:pPr marL="457200" indent="-457200">
              <a:lnSpc>
                <a:spcPct val="80000"/>
              </a:lnSpc>
              <a:spcBef>
                <a:spcPct val="50000"/>
              </a:spcBef>
              <a:buFontTx/>
              <a:buAutoNum type="arabicParenR" startAt="3"/>
            </a:pPr>
            <a:endParaRPr lang="en-US" altLang="it-IT" sz="2600" dirty="0"/>
          </a:p>
          <a:p>
            <a:pPr marL="457200" indent="-457200">
              <a:lnSpc>
                <a:spcPct val="80000"/>
              </a:lnSpc>
              <a:spcBef>
                <a:spcPct val="50000"/>
              </a:spcBef>
            </a:pPr>
            <a:r>
              <a:rPr lang="en-US" altLang="it-IT" sz="2600" dirty="0"/>
              <a:t>4)	Other receptors</a:t>
            </a: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196509"/>
              </p:ext>
            </p:extLst>
          </p:nvPr>
        </p:nvGraphicFramePr>
        <p:xfrm>
          <a:off x="5350932" y="787400"/>
          <a:ext cx="6976533" cy="568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69" name="Fotografia Photo Editor" r:id="rId6" imgW="8495238" imgH="7028571" progId="MSPhotoEd.3">
                  <p:embed/>
                </p:oleObj>
              </mc:Choice>
              <mc:Fallback>
                <p:oleObj name="Fotografia Photo Editor" r:id="rId6" imgW="8495238" imgH="702857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0932" y="787400"/>
                        <a:ext cx="6976533" cy="568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8D53246D-E149-344F-8A9F-95CBB4ABCE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41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3"/>
    </mc:Choice>
    <mc:Fallback xmlns="">
      <p:transition spd="slow" advTm="15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762000"/>
            <a:ext cx="7772400" cy="768350"/>
          </a:xfrm>
        </p:spPr>
        <p:txBody>
          <a:bodyPr/>
          <a:lstStyle/>
          <a:p>
            <a:r>
              <a:rPr lang="en-US" altLang="it-IT"/>
              <a:t>Integrated responses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2209800"/>
            <a:ext cx="7772400" cy="3505200"/>
          </a:xfrm>
        </p:spPr>
        <p:txBody>
          <a:bodyPr>
            <a:normAutofit/>
          </a:bodyPr>
          <a:lstStyle/>
          <a:p>
            <a:pPr marL="609600" indent="-609600">
              <a:lnSpc>
                <a:spcPct val="80000"/>
              </a:lnSpc>
              <a:spcBef>
                <a:spcPct val="50000"/>
              </a:spcBef>
              <a:buFontTx/>
              <a:buAutoNum type="arabicParenR"/>
            </a:pPr>
            <a:r>
              <a:rPr lang="en-US" altLang="it-IT" sz="2600" dirty="0"/>
              <a:t>Response to increased PCO</a:t>
            </a:r>
            <a:r>
              <a:rPr lang="en-US" altLang="it-IT" sz="2000" dirty="0"/>
              <a:t>2</a:t>
            </a:r>
          </a:p>
          <a:p>
            <a:pPr marL="609600" indent="-609600">
              <a:lnSpc>
                <a:spcPct val="80000"/>
              </a:lnSpc>
              <a:spcBef>
                <a:spcPct val="50000"/>
              </a:spcBef>
              <a:buFontTx/>
              <a:buAutoNum type="arabicParenR"/>
            </a:pPr>
            <a:endParaRPr lang="en-US" altLang="it-IT" sz="2600" dirty="0"/>
          </a:p>
          <a:p>
            <a:pPr marL="609600" indent="-609600">
              <a:lnSpc>
                <a:spcPct val="80000"/>
              </a:lnSpc>
              <a:spcBef>
                <a:spcPct val="50000"/>
              </a:spcBef>
              <a:buFontTx/>
              <a:buAutoNum type="arabicParenR"/>
            </a:pPr>
            <a:r>
              <a:rPr lang="en-US" altLang="it-IT" sz="2600" dirty="0"/>
              <a:t>Response to reduced PO</a:t>
            </a:r>
            <a:r>
              <a:rPr lang="en-US" altLang="it-IT" sz="2000" dirty="0"/>
              <a:t>2</a:t>
            </a:r>
          </a:p>
          <a:p>
            <a:pPr marL="609600" indent="-609600">
              <a:lnSpc>
                <a:spcPct val="80000"/>
              </a:lnSpc>
              <a:spcBef>
                <a:spcPct val="50000"/>
              </a:spcBef>
              <a:buFontTx/>
              <a:buAutoNum type="arabicParenR" startAt="2"/>
            </a:pPr>
            <a:endParaRPr lang="en-US" altLang="it-IT" sz="2600" dirty="0"/>
          </a:p>
          <a:p>
            <a:pPr marL="609600" indent="-609600">
              <a:lnSpc>
                <a:spcPct val="80000"/>
              </a:lnSpc>
              <a:spcBef>
                <a:spcPct val="50000"/>
              </a:spcBef>
              <a:buFontTx/>
              <a:buAutoNum type="arabicParenR" startAt="3"/>
            </a:pPr>
            <a:r>
              <a:rPr lang="en-US" altLang="it-IT" sz="2600" dirty="0"/>
              <a:t>Response to changes in pH </a:t>
            </a:r>
          </a:p>
          <a:p>
            <a:pPr marL="0" indent="0">
              <a:lnSpc>
                <a:spcPct val="80000"/>
              </a:lnSpc>
              <a:spcBef>
                <a:spcPct val="50000"/>
              </a:spcBef>
              <a:buNone/>
            </a:pPr>
            <a:r>
              <a:rPr lang="en-US" altLang="it-IT" sz="2600" dirty="0"/>
              <a:t>   </a:t>
            </a:r>
          </a:p>
          <a:p>
            <a:pPr marL="0" indent="0">
              <a:lnSpc>
                <a:spcPct val="80000"/>
              </a:lnSpc>
              <a:spcBef>
                <a:spcPct val="50000"/>
              </a:spcBef>
              <a:buNone/>
            </a:pPr>
            <a:r>
              <a:rPr lang="en-US" altLang="it-IT" sz="2600" dirty="0"/>
              <a:t>4)     Response to exercise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532228DC-58F9-F345-9CB2-9C7F22FDD7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8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72"/>
    </mc:Choice>
    <mc:Fallback xmlns="">
      <p:transition spd="slow" advTm="26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25395</TotalTime>
  <Words>86</Words>
  <Application>Microsoft Office PowerPoint</Application>
  <PresentationFormat>Personalizzato</PresentationFormat>
  <Paragraphs>23</Paragraphs>
  <Slides>6</Slides>
  <Notes>2</Notes>
  <HiddenSlides>0</HiddenSlides>
  <MMClips>6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8" baseType="lpstr">
      <vt:lpstr>Tema di Office</vt:lpstr>
      <vt:lpstr>Fotografia Photo Editor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Sensors</vt:lpstr>
      <vt:lpstr>Integrated responses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Fisiopatologia Medica  Malattie dell’apparato respiratorio</dc:title>
  <dc:creator>marco.confalonieri@asuits.sanita.fvg.it</dc:creator>
  <cp:lastModifiedBy>Luca</cp:lastModifiedBy>
  <cp:revision>238</cp:revision>
  <dcterms:created xsi:type="dcterms:W3CDTF">2017-11-05T20:32:28Z</dcterms:created>
  <dcterms:modified xsi:type="dcterms:W3CDTF">2021-01-05T13:14:54Z</dcterms:modified>
</cp:coreProperties>
</file>